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3.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696" r:id="rId3"/>
    <p:sldMasterId id="2147483707" r:id="rId4"/>
  </p:sldMasterIdLst>
  <p:notesMasterIdLst>
    <p:notesMasterId r:id="rId48"/>
  </p:notesMasterIdLst>
  <p:sldIdLst>
    <p:sldId id="607" r:id="rId5"/>
    <p:sldId id="355" r:id="rId6"/>
    <p:sldId id="324" r:id="rId7"/>
    <p:sldId id="261" r:id="rId8"/>
    <p:sldId id="325" r:id="rId9"/>
    <p:sldId id="344" r:id="rId10"/>
    <p:sldId id="349" r:id="rId11"/>
    <p:sldId id="356" r:id="rId12"/>
    <p:sldId id="353" r:id="rId13"/>
    <p:sldId id="347" r:id="rId14"/>
    <p:sldId id="345" r:id="rId15"/>
    <p:sldId id="351" r:id="rId16"/>
    <p:sldId id="335" r:id="rId17"/>
    <p:sldId id="257" r:id="rId18"/>
    <p:sldId id="354" r:id="rId19"/>
    <p:sldId id="346" r:id="rId20"/>
    <p:sldId id="342" r:id="rId21"/>
    <p:sldId id="357" r:id="rId22"/>
    <p:sldId id="358" r:id="rId23"/>
    <p:sldId id="405" r:id="rId24"/>
    <p:sldId id="371" r:id="rId25"/>
    <p:sldId id="377" r:id="rId26"/>
    <p:sldId id="376" r:id="rId27"/>
    <p:sldId id="375" r:id="rId28"/>
    <p:sldId id="359" r:id="rId29"/>
    <p:sldId id="379" r:id="rId30"/>
    <p:sldId id="407" r:id="rId31"/>
    <p:sldId id="383" r:id="rId32"/>
    <p:sldId id="408" r:id="rId33"/>
    <p:sldId id="397" r:id="rId34"/>
    <p:sldId id="409" r:id="rId35"/>
    <p:sldId id="401" r:id="rId36"/>
    <p:sldId id="402" r:id="rId37"/>
    <p:sldId id="410" r:id="rId38"/>
    <p:sldId id="404" r:id="rId39"/>
    <p:sldId id="368" r:id="rId40"/>
    <p:sldId id="605" r:id="rId41"/>
    <p:sldId id="293" r:id="rId42"/>
    <p:sldId id="294" r:id="rId43"/>
    <p:sldId id="295" r:id="rId44"/>
    <p:sldId id="608" r:id="rId45"/>
    <p:sldId id="606" r:id="rId46"/>
    <p:sldId id="343" r:id="rId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61"/>
    <a:srgbClr val="CB003C"/>
    <a:srgbClr val="00A98E"/>
    <a:srgbClr val="69C9B9"/>
    <a:srgbClr val="A4DED2"/>
    <a:srgbClr val="AFABAB"/>
    <a:srgbClr val="00A0DF"/>
    <a:srgbClr val="009382"/>
    <a:srgbClr val="DBEFEA"/>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1" autoAdjust="0"/>
    <p:restoredTop sz="76640" autoAdjust="0"/>
  </p:normalViewPr>
  <p:slideViewPr>
    <p:cSldViewPr snapToGrid="0">
      <p:cViewPr varScale="1">
        <p:scale>
          <a:sx n="87" d="100"/>
          <a:sy n="87" d="100"/>
        </p:scale>
        <p:origin x="205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server2015\data\research\Project%20Folders\Status%20of%20Women%20in%20the%20US\Commissioned%20Reports\North%20Carolina%202017\Employment%20&amp;%20Earnings%202018\Data\Workbook_ej%20fact-check%201.24.18.xlsx"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server2015\data\research\Project%20Folders\Status%20of%20Women%20in%20the%20US\Commissioned%20Reports\North%20Carolina%202017\Employment%20&amp;%20Earnings%202018\Data\Workbook_ej%20fact-check%201.24.18.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oleObject" Target="file:///\\server2015\data\research\Project%20Folders\Status%20of%20Women%20in%20the%20US\Commissioned%20Reports\North%20Carolina%202017\Employment%20&amp;%20Earnings%202018\Data\Workbook_ej%20fact-check%201.24.18.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server2015\data\research\Project%20Folders\Status%20of%20Women%20in%20the%20US\Commissioned%20Reports\North%20Carolina%202017\Employment%20&amp;%20Earnings%202018\Data\Workbook_ej%20fact-check%201.24.18.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server2015\data\research\Project%20Folders\Status%20of%20Women%20in%20the%20US\Commissioned%20Reports\North%20Carolina%202017\Employment%20&amp;%20Earnings%202018\Data\Workbook_ej%20fact-check%201.24.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6E61"/>
            </a:solidFill>
            <a:ln>
              <a:noFill/>
            </a:ln>
            <a:effectLst/>
          </c:spPr>
          <c:invertIfNegative val="0"/>
          <c:dPt>
            <c:idx val="6"/>
            <c:invertIfNegative val="0"/>
            <c:bubble3D val="0"/>
            <c:spPr>
              <a:solidFill>
                <a:srgbClr val="632C4F"/>
              </a:solidFill>
              <a:ln>
                <a:noFill/>
              </a:ln>
              <a:effectLst/>
            </c:spPr>
            <c:extLst>
              <c:ext xmlns:c16="http://schemas.microsoft.com/office/drawing/2014/chart" uri="{C3380CC4-5D6E-409C-BE32-E72D297353CC}">
                <c16:uniqueId val="{00000001-8604-4B44-9044-8941B2B12926}"/>
              </c:ext>
            </c:extLst>
          </c:dPt>
          <c:dLbls>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 3. MAE by R&amp;E'!$A$20:$A$26</c:f>
              <c:strCache>
                <c:ptCount val="7"/>
                <c:pt idx="0">
                  <c:v>Asian/Pacific Islander Women</c:v>
                </c:pt>
                <c:pt idx="1">
                  <c:v>White
Women</c:v>
                </c:pt>
                <c:pt idx="2">
                  <c:v>Other Race
or Multiracial Women</c:v>
                </c:pt>
                <c:pt idx="3">
                  <c:v>Black
Women</c:v>
                </c:pt>
                <c:pt idx="4">
                  <c:v>American Indian Women</c:v>
                </c:pt>
                <c:pt idx="5">
                  <c:v>Hispanic Women</c:v>
                </c:pt>
                <c:pt idx="6">
                  <c:v>White Men</c:v>
                </c:pt>
              </c:strCache>
            </c:strRef>
          </c:cat>
          <c:val>
            <c:numRef>
              <c:f>'Table 3. MAE by R&amp;E'!$B$20:$B$26</c:f>
              <c:numCache>
                <c:formatCode>"$"#,##0</c:formatCode>
                <c:ptCount val="7"/>
                <c:pt idx="0">
                  <c:v>40553</c:v>
                </c:pt>
                <c:pt idx="1">
                  <c:v>40180</c:v>
                </c:pt>
                <c:pt idx="2">
                  <c:v>32404</c:v>
                </c:pt>
                <c:pt idx="3">
                  <c:v>30908</c:v>
                </c:pt>
                <c:pt idx="4">
                  <c:v>30908</c:v>
                </c:pt>
                <c:pt idx="5">
                  <c:v>24332</c:v>
                </c:pt>
                <c:pt idx="6">
                  <c:v>49762</c:v>
                </c:pt>
              </c:numCache>
            </c:numRef>
          </c:val>
          <c:extLst>
            <c:ext xmlns:c16="http://schemas.microsoft.com/office/drawing/2014/chart" uri="{C3380CC4-5D6E-409C-BE32-E72D297353CC}">
              <c16:uniqueId val="{00000002-8604-4B44-9044-8941B2B12926}"/>
            </c:ext>
          </c:extLst>
        </c:ser>
        <c:dLbls>
          <c:showLegendKey val="0"/>
          <c:showVal val="0"/>
          <c:showCatName val="0"/>
          <c:showSerName val="0"/>
          <c:showPercent val="0"/>
          <c:showBubbleSize val="0"/>
        </c:dLbls>
        <c:gapWidth val="200"/>
        <c:axId val="166576288"/>
        <c:axId val="166577464"/>
      </c:barChart>
      <c:catAx>
        <c:axId val="16657628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66577464"/>
        <c:crosses val="autoZero"/>
        <c:auto val="1"/>
        <c:lblAlgn val="ctr"/>
        <c:lblOffset val="100"/>
        <c:noMultiLvlLbl val="0"/>
      </c:catAx>
      <c:valAx>
        <c:axId val="166577464"/>
        <c:scaling>
          <c:orientation val="minMax"/>
        </c:scaling>
        <c:delete val="0"/>
        <c:axPos val="l"/>
        <c:numFmt formatCode="&quot;$&quot;#,##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665762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88019483457986"/>
          <c:y val="4.0459752538074739E-2"/>
          <c:w val="0.83813129941829367"/>
          <c:h val="0.75656725210219833"/>
        </c:manualLayout>
      </c:layout>
      <c:barChart>
        <c:barDir val="col"/>
        <c:grouping val="clustered"/>
        <c:varyColors val="0"/>
        <c:ser>
          <c:idx val="0"/>
          <c:order val="0"/>
          <c:tx>
            <c:strRef>
              <c:f>'Fig 1. MAE &amp; Wage Gap by Educ'!$B$5</c:f>
              <c:strCache>
                <c:ptCount val="1"/>
                <c:pt idx="0">
                  <c:v>Women</c:v>
                </c:pt>
              </c:strCache>
            </c:strRef>
          </c:tx>
          <c:spPr>
            <a:solidFill>
              <a:srgbClr val="006E6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1. MAE &amp; Wage Gap by Educ'!$A$6:$A$9</c:f>
              <c:strCache>
                <c:ptCount val="4"/>
                <c:pt idx="0">
                  <c:v>Less than high
school diploma</c:v>
                </c:pt>
                <c:pt idx="1">
                  <c:v>High school diploma
or equivalent</c:v>
                </c:pt>
                <c:pt idx="2">
                  <c:v>Some college or associate's degree</c:v>
                </c:pt>
                <c:pt idx="3">
                  <c:v>Bachelor's degree
or higher</c:v>
                </c:pt>
              </c:strCache>
            </c:strRef>
          </c:cat>
          <c:val>
            <c:numRef>
              <c:f>'Fig 1. MAE &amp; Wage Gap by Educ'!$B$6:$B$9</c:f>
              <c:numCache>
                <c:formatCode>"$"#,##0</c:formatCode>
                <c:ptCount val="4"/>
                <c:pt idx="0">
                  <c:v>20000</c:v>
                </c:pt>
                <c:pt idx="1">
                  <c:v>28600</c:v>
                </c:pt>
                <c:pt idx="2">
                  <c:v>33000</c:v>
                </c:pt>
                <c:pt idx="3">
                  <c:v>50000</c:v>
                </c:pt>
              </c:numCache>
            </c:numRef>
          </c:val>
          <c:extLst>
            <c:ext xmlns:c16="http://schemas.microsoft.com/office/drawing/2014/chart" uri="{C3380CC4-5D6E-409C-BE32-E72D297353CC}">
              <c16:uniqueId val="{00000000-7808-493E-A019-3B6DCB7CD450}"/>
            </c:ext>
          </c:extLst>
        </c:ser>
        <c:ser>
          <c:idx val="1"/>
          <c:order val="1"/>
          <c:tx>
            <c:strRef>
              <c:f>'Fig 1. MAE &amp; Wage Gap by Educ'!$C$5</c:f>
              <c:strCache>
                <c:ptCount val="1"/>
                <c:pt idx="0">
                  <c:v>Men</c:v>
                </c:pt>
              </c:strCache>
            </c:strRef>
          </c:tx>
          <c:spPr>
            <a:solidFill>
              <a:srgbClr val="80808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1. MAE &amp; Wage Gap by Educ'!$A$6:$A$9</c:f>
              <c:strCache>
                <c:ptCount val="4"/>
                <c:pt idx="0">
                  <c:v>Less than high
school diploma</c:v>
                </c:pt>
                <c:pt idx="1">
                  <c:v>High school diploma
or equivalent</c:v>
                </c:pt>
                <c:pt idx="2">
                  <c:v>Some college or associate's degree</c:v>
                </c:pt>
                <c:pt idx="3">
                  <c:v>Bachelor's degree
or higher</c:v>
                </c:pt>
              </c:strCache>
            </c:strRef>
          </c:cat>
          <c:val>
            <c:numRef>
              <c:f>'Fig 1. MAE &amp; Wage Gap by Educ'!$C$6:$C$9</c:f>
              <c:numCache>
                <c:formatCode>"$"#,##0</c:formatCode>
                <c:ptCount val="4"/>
                <c:pt idx="0">
                  <c:v>30000</c:v>
                </c:pt>
                <c:pt idx="1">
                  <c:v>36000</c:v>
                </c:pt>
                <c:pt idx="2">
                  <c:v>45000</c:v>
                </c:pt>
                <c:pt idx="3">
                  <c:v>74000</c:v>
                </c:pt>
              </c:numCache>
            </c:numRef>
          </c:val>
          <c:extLst>
            <c:ext xmlns:c16="http://schemas.microsoft.com/office/drawing/2014/chart" uri="{C3380CC4-5D6E-409C-BE32-E72D297353CC}">
              <c16:uniqueId val="{00000001-7808-493E-A019-3B6DCB7CD450}"/>
            </c:ext>
          </c:extLst>
        </c:ser>
        <c:dLbls>
          <c:showLegendKey val="0"/>
          <c:showVal val="0"/>
          <c:showCatName val="0"/>
          <c:showSerName val="0"/>
          <c:showPercent val="0"/>
          <c:showBubbleSize val="0"/>
        </c:dLbls>
        <c:gapWidth val="200"/>
        <c:axId val="166578640"/>
        <c:axId val="166579032"/>
      </c:barChart>
      <c:catAx>
        <c:axId val="16657864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66579032"/>
        <c:crosses val="autoZero"/>
        <c:auto val="1"/>
        <c:lblAlgn val="ctr"/>
        <c:lblOffset val="100"/>
        <c:noMultiLvlLbl val="0"/>
      </c:catAx>
      <c:valAx>
        <c:axId val="166579032"/>
        <c:scaling>
          <c:orientation val="minMax"/>
        </c:scaling>
        <c:delete val="0"/>
        <c:axPos val="l"/>
        <c:numFmt formatCode="&quot;$&quot;#,##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66578640"/>
        <c:crosses val="autoZero"/>
        <c:crossBetween val="between"/>
      </c:valAx>
      <c:spPr>
        <a:noFill/>
        <a:ln>
          <a:noFill/>
        </a:ln>
        <a:effectLst/>
      </c:spPr>
    </c:plotArea>
    <c:legend>
      <c:legendPos val="tr"/>
      <c:layout>
        <c:manualLayout>
          <c:xMode val="edge"/>
          <c:yMode val="edge"/>
          <c:x val="0.16397785253100697"/>
          <c:y val="2.9208422810785013E-2"/>
          <c:w val="9.5314522246572234E-2"/>
          <c:h val="0.19625671791026122"/>
        </c:manualLayout>
      </c:layout>
      <c:overlay val="1"/>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'Figure 3. LFP by R&amp;E'!$B$5</c:f>
              <c:strCache>
                <c:ptCount val="1"/>
                <c:pt idx="0">
                  <c:v>Women</c:v>
                </c:pt>
              </c:strCache>
            </c:strRef>
          </c:tx>
          <c:spPr>
            <a:solidFill>
              <a:srgbClr val="006E6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3. LFP by R&amp;E'!$A$6:$A$11</c:f>
              <c:strCache>
                <c:ptCount val="6"/>
                <c:pt idx="0">
                  <c:v>Black</c:v>
                </c:pt>
                <c:pt idx="1">
                  <c:v>Other Race or Multiracial</c:v>
                </c:pt>
                <c:pt idx="2">
                  <c:v>Hispanic</c:v>
                </c:pt>
                <c:pt idx="3">
                  <c:v>Asian/Pacific Islander</c:v>
                </c:pt>
                <c:pt idx="4">
                  <c:v>White</c:v>
                </c:pt>
                <c:pt idx="5">
                  <c:v>American
Indian</c:v>
                </c:pt>
              </c:strCache>
            </c:strRef>
          </c:cat>
          <c:val>
            <c:numRef>
              <c:f>'Figure 3. LFP by R&amp;E'!$B$6:$B$11</c:f>
              <c:numCache>
                <c:formatCode>0.0%</c:formatCode>
                <c:ptCount val="6"/>
                <c:pt idx="0">
                  <c:v>0.625</c:v>
                </c:pt>
                <c:pt idx="1">
                  <c:v>0.61299999999999999</c:v>
                </c:pt>
                <c:pt idx="2">
                  <c:v>0.59299999999999997</c:v>
                </c:pt>
                <c:pt idx="3">
                  <c:v>0.59199999999999997</c:v>
                </c:pt>
                <c:pt idx="4">
                  <c:v>0.55100000000000005</c:v>
                </c:pt>
                <c:pt idx="5">
                  <c:v>0.497</c:v>
                </c:pt>
              </c:numCache>
            </c:numRef>
          </c:val>
          <c:extLst>
            <c:ext xmlns:c16="http://schemas.microsoft.com/office/drawing/2014/chart" uri="{C3380CC4-5D6E-409C-BE32-E72D297353CC}">
              <c16:uniqueId val="{00000000-6AF5-4744-BF8B-42D553043E1B}"/>
            </c:ext>
          </c:extLst>
        </c:ser>
        <c:ser>
          <c:idx val="1"/>
          <c:order val="1"/>
          <c:tx>
            <c:strRef>
              <c:f>'Figure 3. LFP by R&amp;E'!$C$5</c:f>
              <c:strCache>
                <c:ptCount val="1"/>
                <c:pt idx="0">
                  <c:v>Men</c:v>
                </c:pt>
              </c:strCache>
            </c:strRef>
          </c:tx>
          <c:spPr>
            <a:solidFill>
              <a:srgbClr val="7F7F7F"/>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3. LFP by R&amp;E'!$A$6:$A$11</c:f>
              <c:strCache>
                <c:ptCount val="6"/>
                <c:pt idx="0">
                  <c:v>Black</c:v>
                </c:pt>
                <c:pt idx="1">
                  <c:v>Other Race or Multiracial</c:v>
                </c:pt>
                <c:pt idx="2">
                  <c:v>Hispanic</c:v>
                </c:pt>
                <c:pt idx="3">
                  <c:v>Asian/Pacific Islander</c:v>
                </c:pt>
                <c:pt idx="4">
                  <c:v>White</c:v>
                </c:pt>
                <c:pt idx="5">
                  <c:v>American
Indian</c:v>
                </c:pt>
              </c:strCache>
            </c:strRef>
          </c:cat>
          <c:val>
            <c:numRef>
              <c:f>'Figure 3. LFP by R&amp;E'!$C$6:$C$11</c:f>
              <c:numCache>
                <c:formatCode>0.0%</c:formatCode>
                <c:ptCount val="6"/>
                <c:pt idx="0">
                  <c:v>0.61699999999999999</c:v>
                </c:pt>
                <c:pt idx="1">
                  <c:v>0.70399999999999996</c:v>
                </c:pt>
                <c:pt idx="2">
                  <c:v>0.83699999999999997</c:v>
                </c:pt>
                <c:pt idx="3">
                  <c:v>0.77200000000000002</c:v>
                </c:pt>
                <c:pt idx="4">
                  <c:v>0.66900000000000004</c:v>
                </c:pt>
                <c:pt idx="5">
                  <c:v>0.55900000000000005</c:v>
                </c:pt>
              </c:numCache>
            </c:numRef>
          </c:val>
          <c:extLst>
            <c:ext xmlns:c16="http://schemas.microsoft.com/office/drawing/2014/chart" uri="{C3380CC4-5D6E-409C-BE32-E72D297353CC}">
              <c16:uniqueId val="{00000001-6AF5-4744-BF8B-42D553043E1B}"/>
            </c:ext>
          </c:extLst>
        </c:ser>
        <c:dLbls>
          <c:showLegendKey val="0"/>
          <c:showVal val="0"/>
          <c:showCatName val="0"/>
          <c:showSerName val="0"/>
          <c:showPercent val="0"/>
          <c:showBubbleSize val="0"/>
        </c:dLbls>
        <c:gapWidth val="200"/>
        <c:axId val="166579816"/>
        <c:axId val="166580208"/>
      </c:barChart>
      <c:catAx>
        <c:axId val="16657981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66580208"/>
        <c:crosses val="autoZero"/>
        <c:auto val="1"/>
        <c:lblAlgn val="ctr"/>
        <c:lblOffset val="100"/>
        <c:noMultiLvlLbl val="0"/>
      </c:catAx>
      <c:valAx>
        <c:axId val="166580208"/>
        <c:scaling>
          <c:orientation val="minMax"/>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66579816"/>
        <c:crosses val="autoZero"/>
        <c:crossBetween val="between"/>
      </c:valAx>
      <c:spPr>
        <a:noFill/>
        <a:ln>
          <a:noFill/>
        </a:ln>
        <a:effectLst/>
      </c:spPr>
    </c:plotArea>
    <c:legend>
      <c:legendPos val="tr"/>
      <c:layout>
        <c:manualLayout>
          <c:xMode val="edge"/>
          <c:yMode val="edge"/>
          <c:x val="0.85736689840225555"/>
          <c:y val="5.9974747474747472E-2"/>
          <c:w val="9.9736646279882657E-2"/>
          <c:h val="0.13934721228028316"/>
        </c:manualLayout>
      </c:layout>
      <c:overlay val="1"/>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'Fig 5. LFP of Parents'!$A$39</c:f>
              <c:strCache>
                <c:ptCount val="1"/>
                <c:pt idx="0">
                  <c:v>With Children Under Age 5</c:v>
                </c:pt>
              </c:strCache>
            </c:strRef>
          </c:tx>
          <c:spPr>
            <a:solidFill>
              <a:srgbClr val="006E6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5. LFP of Parents'!$B$38:$C$38</c:f>
              <c:strCache>
                <c:ptCount val="2"/>
                <c:pt idx="0">
                  <c:v>Mothers</c:v>
                </c:pt>
                <c:pt idx="1">
                  <c:v>Fathers</c:v>
                </c:pt>
              </c:strCache>
            </c:strRef>
          </c:cat>
          <c:val>
            <c:numRef>
              <c:f>'Fig 5. LFP of Parents'!$B$39:$C$39</c:f>
              <c:numCache>
                <c:formatCode>0.0%</c:formatCode>
                <c:ptCount val="2"/>
                <c:pt idx="0">
                  <c:v>0.66600000000000004</c:v>
                </c:pt>
                <c:pt idx="1">
                  <c:v>0.94099999999999995</c:v>
                </c:pt>
              </c:numCache>
            </c:numRef>
          </c:val>
          <c:extLst>
            <c:ext xmlns:c16="http://schemas.microsoft.com/office/drawing/2014/chart" uri="{C3380CC4-5D6E-409C-BE32-E72D297353CC}">
              <c16:uniqueId val="{00000000-4CF7-45E8-9F53-0E56326F9773}"/>
            </c:ext>
          </c:extLst>
        </c:ser>
        <c:ser>
          <c:idx val="1"/>
          <c:order val="1"/>
          <c:tx>
            <c:strRef>
              <c:f>'Fig 5. LFP of Parents'!$A$40</c:f>
              <c:strCache>
                <c:ptCount val="1"/>
                <c:pt idx="0">
                  <c:v>With Children Under Age 18</c:v>
                </c:pt>
              </c:strCache>
            </c:strRef>
          </c:tx>
          <c:spPr>
            <a:solidFill>
              <a:srgbClr val="7F7F7F"/>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5. LFP of Parents'!$B$38:$C$38</c:f>
              <c:strCache>
                <c:ptCount val="2"/>
                <c:pt idx="0">
                  <c:v>Mothers</c:v>
                </c:pt>
                <c:pt idx="1">
                  <c:v>Fathers</c:v>
                </c:pt>
              </c:strCache>
            </c:strRef>
          </c:cat>
          <c:val>
            <c:numRef>
              <c:f>'Fig 5. LFP of Parents'!$B$40:$C$40</c:f>
              <c:numCache>
                <c:formatCode>0.0%</c:formatCode>
                <c:ptCount val="2"/>
                <c:pt idx="0">
                  <c:v>0.74</c:v>
                </c:pt>
                <c:pt idx="1">
                  <c:v>0.92400000000000004</c:v>
                </c:pt>
              </c:numCache>
            </c:numRef>
          </c:val>
          <c:extLst>
            <c:ext xmlns:c16="http://schemas.microsoft.com/office/drawing/2014/chart" uri="{C3380CC4-5D6E-409C-BE32-E72D297353CC}">
              <c16:uniqueId val="{00000001-4CF7-45E8-9F53-0E56326F9773}"/>
            </c:ext>
          </c:extLst>
        </c:ser>
        <c:dLbls>
          <c:showLegendKey val="0"/>
          <c:showVal val="0"/>
          <c:showCatName val="0"/>
          <c:showSerName val="0"/>
          <c:showPercent val="0"/>
          <c:showBubbleSize val="0"/>
        </c:dLbls>
        <c:gapWidth val="200"/>
        <c:axId val="113606992"/>
        <c:axId val="413016976"/>
      </c:barChart>
      <c:catAx>
        <c:axId val="11360699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413016976"/>
        <c:crosses val="autoZero"/>
        <c:auto val="1"/>
        <c:lblAlgn val="ctr"/>
        <c:lblOffset val="100"/>
        <c:noMultiLvlLbl val="0"/>
      </c:catAx>
      <c:valAx>
        <c:axId val="413016976"/>
        <c:scaling>
          <c:orientation val="minMax"/>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13606992"/>
        <c:crosses val="autoZero"/>
        <c:crossBetween val="between"/>
      </c:valAx>
      <c:spPr>
        <a:noFill/>
        <a:ln>
          <a:noFill/>
        </a:ln>
        <a:effectLst/>
      </c:spPr>
    </c:plotArea>
    <c:legend>
      <c:legendPos val="tr"/>
      <c:layout>
        <c:manualLayout>
          <c:xMode val="edge"/>
          <c:yMode val="edge"/>
          <c:x val="0.10327071799192795"/>
          <c:y val="6.6521508900170695E-2"/>
          <c:w val="0.35558260063469843"/>
          <c:h val="0.16536123774001935"/>
        </c:manualLayout>
      </c:layout>
      <c:overlay val="1"/>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'Fig 8. R&amp;E ManagerialProfl'!$B$6</c:f>
              <c:strCache>
                <c:ptCount val="1"/>
                <c:pt idx="0">
                  <c:v>Women</c:v>
                </c:pt>
              </c:strCache>
            </c:strRef>
          </c:tx>
          <c:spPr>
            <a:solidFill>
              <a:srgbClr val="006E6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8. R&amp;E ManagerialProfl'!$A$7:$A$12</c:f>
              <c:strCache>
                <c:ptCount val="6"/>
                <c:pt idx="0">
                  <c:v>Asian/ Pacific Islander</c:v>
                </c:pt>
                <c:pt idx="1">
                  <c:v>White</c:v>
                </c:pt>
                <c:pt idx="2">
                  <c:v>Other Race or Multiracial</c:v>
                </c:pt>
                <c:pt idx="3">
                  <c:v>Black</c:v>
                </c:pt>
                <c:pt idx="4">
                  <c:v>American Indian</c:v>
                </c:pt>
                <c:pt idx="5">
                  <c:v>Hispanic</c:v>
                </c:pt>
              </c:strCache>
            </c:strRef>
          </c:cat>
          <c:val>
            <c:numRef>
              <c:f>'Fig 8. R&amp;E ManagerialProfl'!$B$7:$B$12</c:f>
              <c:numCache>
                <c:formatCode>0.0%</c:formatCode>
                <c:ptCount val="6"/>
                <c:pt idx="0">
                  <c:v>0.47499999999999998</c:v>
                </c:pt>
                <c:pt idx="1">
                  <c:v>0.46400000000000002</c:v>
                </c:pt>
                <c:pt idx="2">
                  <c:v>0.38500000000000001</c:v>
                </c:pt>
                <c:pt idx="3">
                  <c:v>0.33200000000000002</c:v>
                </c:pt>
                <c:pt idx="4">
                  <c:v>0.33</c:v>
                </c:pt>
                <c:pt idx="5">
                  <c:v>0.20699999999999999</c:v>
                </c:pt>
              </c:numCache>
            </c:numRef>
          </c:val>
          <c:extLst>
            <c:ext xmlns:c16="http://schemas.microsoft.com/office/drawing/2014/chart" uri="{C3380CC4-5D6E-409C-BE32-E72D297353CC}">
              <c16:uniqueId val="{00000000-6637-40EE-896C-6C40DD2022EF}"/>
            </c:ext>
          </c:extLst>
        </c:ser>
        <c:ser>
          <c:idx val="1"/>
          <c:order val="1"/>
          <c:tx>
            <c:strRef>
              <c:f>'Fig 8. R&amp;E ManagerialProfl'!$C$6</c:f>
              <c:strCache>
                <c:ptCount val="1"/>
                <c:pt idx="0">
                  <c:v>Men</c:v>
                </c:pt>
              </c:strCache>
            </c:strRef>
          </c:tx>
          <c:spPr>
            <a:solidFill>
              <a:srgbClr val="7F7F7F"/>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8. R&amp;E ManagerialProfl'!$A$7:$A$12</c:f>
              <c:strCache>
                <c:ptCount val="6"/>
                <c:pt idx="0">
                  <c:v>Asian/ Pacific Islander</c:v>
                </c:pt>
                <c:pt idx="1">
                  <c:v>White</c:v>
                </c:pt>
                <c:pt idx="2">
                  <c:v>Other Race or Multiracial</c:v>
                </c:pt>
                <c:pt idx="3">
                  <c:v>Black</c:v>
                </c:pt>
                <c:pt idx="4">
                  <c:v>American Indian</c:v>
                </c:pt>
                <c:pt idx="5">
                  <c:v>Hispanic</c:v>
                </c:pt>
              </c:strCache>
            </c:strRef>
          </c:cat>
          <c:val>
            <c:numRef>
              <c:f>'Fig 8. R&amp;E ManagerialProfl'!$C$7:$C$12</c:f>
              <c:numCache>
                <c:formatCode>0.0%</c:formatCode>
                <c:ptCount val="6"/>
                <c:pt idx="0">
                  <c:v>0.53200000000000003</c:v>
                </c:pt>
                <c:pt idx="1">
                  <c:v>0.36599999999999999</c:v>
                </c:pt>
                <c:pt idx="2">
                  <c:v>0.29199999999999998</c:v>
                </c:pt>
                <c:pt idx="3">
                  <c:v>0.20399999999999999</c:v>
                </c:pt>
                <c:pt idx="4">
                  <c:v>0.182</c:v>
                </c:pt>
                <c:pt idx="5">
                  <c:v>0.126</c:v>
                </c:pt>
              </c:numCache>
            </c:numRef>
          </c:val>
          <c:extLst>
            <c:ext xmlns:c16="http://schemas.microsoft.com/office/drawing/2014/chart" uri="{C3380CC4-5D6E-409C-BE32-E72D297353CC}">
              <c16:uniqueId val="{00000001-6637-40EE-896C-6C40DD2022EF}"/>
            </c:ext>
          </c:extLst>
        </c:ser>
        <c:dLbls>
          <c:showLegendKey val="0"/>
          <c:showVal val="0"/>
          <c:showCatName val="0"/>
          <c:showSerName val="0"/>
          <c:showPercent val="0"/>
          <c:showBubbleSize val="0"/>
        </c:dLbls>
        <c:gapWidth val="200"/>
        <c:axId val="168473824"/>
        <c:axId val="168474216"/>
      </c:barChart>
      <c:catAx>
        <c:axId val="16847382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68474216"/>
        <c:crosses val="autoZero"/>
        <c:auto val="1"/>
        <c:lblAlgn val="ctr"/>
        <c:lblOffset val="100"/>
        <c:noMultiLvlLbl val="0"/>
      </c:catAx>
      <c:valAx>
        <c:axId val="168474216"/>
        <c:scaling>
          <c:orientation val="minMax"/>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68473824"/>
        <c:crosses val="autoZero"/>
        <c:crossBetween val="between"/>
      </c:valAx>
      <c:spPr>
        <a:noFill/>
        <a:ln>
          <a:noFill/>
        </a:ln>
        <a:effectLst/>
      </c:spPr>
    </c:plotArea>
    <c:legend>
      <c:legendPos val="tr"/>
      <c:overlay val="1"/>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emf"/></Relationships>
</file>

<file path=ppt/drawings/drawing1.xml><?xml version="1.0" encoding="utf-8"?>
<c:userShapes xmlns:c="http://schemas.openxmlformats.org/drawingml/2006/chart">
  <cdr:relSizeAnchor xmlns:cdr="http://schemas.openxmlformats.org/drawingml/2006/chartDrawing">
    <cdr:from>
      <cdr:x>0.0094</cdr:x>
      <cdr:y>0.89793</cdr:y>
    </cdr:from>
    <cdr:to>
      <cdr:x>0.99373</cdr:x>
      <cdr:y>0.96414</cdr:y>
    </cdr:to>
    <cdr:sp macro="" textlink="">
      <cdr:nvSpPr>
        <cdr:cNvPr id="2" name="TextBox 1"/>
        <cdr:cNvSpPr txBox="1"/>
      </cdr:nvSpPr>
      <cdr:spPr>
        <a:xfrm xmlns:a="http://schemas.openxmlformats.org/drawingml/2006/main">
          <a:off x="57150" y="3100389"/>
          <a:ext cx="59817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0.02194</cdr:x>
      <cdr:y>0.93104</cdr:y>
    </cdr:from>
    <cdr:to>
      <cdr:x>1</cdr:x>
      <cdr:y>1</cdr:y>
    </cdr:to>
    <cdr:sp macro="" textlink="">
      <cdr:nvSpPr>
        <cdr:cNvPr id="3" name="TextBox 2"/>
        <cdr:cNvSpPr txBox="1"/>
      </cdr:nvSpPr>
      <cdr:spPr>
        <a:xfrm xmlns:a="http://schemas.openxmlformats.org/drawingml/2006/main">
          <a:off x="150464" y="2979701"/>
          <a:ext cx="6707536" cy="2206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ysClr val="windowText" lastClr="000000"/>
              </a:solidFill>
            </a:rPr>
            <a:t>Wage Ratio                    66.7%                           </a:t>
          </a:r>
          <a:r>
            <a:rPr lang="en-US" sz="1400" baseline="0" dirty="0">
              <a:solidFill>
                <a:sysClr val="windowText" lastClr="000000"/>
              </a:solidFill>
            </a:rPr>
            <a:t>         </a:t>
          </a:r>
          <a:r>
            <a:rPr lang="en-US" sz="1400" dirty="0">
              <a:solidFill>
                <a:sysClr val="windowText" lastClr="000000"/>
              </a:solidFill>
            </a:rPr>
            <a:t>79.4%</a:t>
          </a:r>
          <a:r>
            <a:rPr lang="en-US" sz="1400" baseline="0" dirty="0">
              <a:solidFill>
                <a:sysClr val="windowText" lastClr="000000"/>
              </a:solidFill>
            </a:rPr>
            <a:t>                                    73.3%                                    67.6%</a:t>
          </a:r>
          <a:endParaRPr lang="en-US" sz="1400" dirty="0">
            <a:solidFill>
              <a:sysClr val="windowText" lastClr="00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04C622A-792A-4590-8B46-83C9A3DC2C14}" type="datetimeFigureOut">
              <a:rPr lang="en-US" smtClean="0"/>
              <a:t>4/12/2019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7206AC7-02BE-4C6C-8B49-E802D919173D}" type="slidenum">
              <a:rPr lang="en-US" smtClean="0"/>
              <a:t>‹#›</a:t>
            </a:fld>
            <a:endParaRPr lang="en-US"/>
          </a:p>
        </p:txBody>
      </p:sp>
    </p:spTree>
    <p:extLst>
      <p:ext uri="{BB962C8B-B14F-4D97-AF65-F5344CB8AC3E}">
        <p14:creationId xmlns:p14="http://schemas.microsoft.com/office/powerpoint/2010/main" val="33327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Welcome, we’re waiting for folks to come on in. You will need to manually connect to audio and video. If you’re having trouble hearing, call in.</a:t>
            </a:r>
          </a:p>
          <a:p>
            <a:endParaRPr lang="en-US" dirty="0"/>
          </a:p>
        </p:txBody>
      </p:sp>
      <p:sp>
        <p:nvSpPr>
          <p:cNvPr id="4" name="Slide Number Placeholder 3"/>
          <p:cNvSpPr>
            <a:spLocks noGrp="1"/>
          </p:cNvSpPr>
          <p:nvPr>
            <p:ph type="sldNum" sz="quarter" idx="5"/>
          </p:nvPr>
        </p:nvSpPr>
        <p:spPr/>
        <p:txBody>
          <a:bodyPr/>
          <a:lstStyle/>
          <a:p>
            <a:fld id="{E7206AC7-02BE-4C6C-8B49-E802D919173D}" type="slidenum">
              <a:rPr lang="en-US" smtClean="0"/>
              <a:t>1</a:t>
            </a:fld>
            <a:endParaRPr lang="en-US"/>
          </a:p>
        </p:txBody>
      </p:sp>
    </p:spTree>
    <p:extLst>
      <p:ext uri="{BB962C8B-B14F-4D97-AF65-F5344CB8AC3E}">
        <p14:creationId xmlns:p14="http://schemas.microsoft.com/office/powerpoint/2010/main" val="24304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labor force participation rate for women in North</a:t>
            </a:r>
            <a:r>
              <a:rPr lang="en-US" baseline="0" dirty="0"/>
              <a:t> Carolin</a:t>
            </a:r>
            <a:r>
              <a:rPr lang="en-US" dirty="0"/>
              <a:t>a is 57 percent</a:t>
            </a:r>
            <a:r>
              <a:rPr lang="en-US" baseline="0" dirty="0"/>
              <a:t>, earning the state a ranking of 36</a:t>
            </a:r>
            <a:r>
              <a:rPr lang="en-US" baseline="30000" dirty="0"/>
              <a:t>th</a:t>
            </a:r>
            <a:r>
              <a:rPr lang="en-US" baseline="0" dirty="0"/>
              <a:t> in the country, and the percent of women in the labor force has dropped since 2002, when it was 60 percent.</a:t>
            </a:r>
          </a:p>
          <a:p>
            <a:pPr lvl="0"/>
            <a:endParaRPr lang="en-US" baseline="0" dirty="0"/>
          </a:p>
          <a:p>
            <a:pPr lvl="0"/>
            <a:r>
              <a:rPr lang="en-US" baseline="0" dirty="0"/>
              <a:t>There is pretty wide variation in women’s labor force participation across the state. In 31 counties, less than half of women aged 16 and older are in the labor force, with the lowest rate of 40 percent in Graham County. At the other end, there are nine counties with more than 60 percent of women in the labor force—Mecklenburg has the highest rate of 66 percent.</a:t>
            </a:r>
          </a:p>
          <a:p>
            <a:pPr lvl="0"/>
            <a:endParaRPr lang="en-US" baseline="0" dirty="0"/>
          </a:p>
          <a:p>
            <a:pPr lvl="0"/>
            <a:r>
              <a:rPr lang="en-US" baseline="0" dirty="0"/>
              <a:t>It’s also interesting to note when you look at the boxes with the highest and lowest counties that three of the counties with high labor force participation—Orange, Wake, Durham—also had the highest earnings for women. Clay is one of the counties with the lowest percent of women in the labor force, and it had some of the lowest earnings.</a:t>
            </a:r>
          </a:p>
        </p:txBody>
      </p:sp>
      <p:sp>
        <p:nvSpPr>
          <p:cNvPr id="4" name="Slide Number Placeholder 3"/>
          <p:cNvSpPr>
            <a:spLocks noGrp="1"/>
          </p:cNvSpPr>
          <p:nvPr>
            <p:ph type="sldNum" sz="quarter" idx="10"/>
          </p:nvPr>
        </p:nvSpPr>
        <p:spPr/>
        <p:txBody>
          <a:bodyPr/>
          <a:lstStyle/>
          <a:p>
            <a:fld id="{88B32034-A9D7-4E8F-A9F2-DB967D832AAD}"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336265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every racial and ethnic group except Black women and men, men are more likely to be in the labor force than their female counterparts. </a:t>
            </a:r>
            <a:r>
              <a:rPr lang="en-US" sz="1200" kern="1200" dirty="0">
                <a:solidFill>
                  <a:schemeClr val="tx1"/>
                </a:solidFill>
                <a:effectLst/>
                <a:latin typeface="+mn-lt"/>
                <a:ea typeface="+mn-ea"/>
                <a:cs typeface="+mn-cs"/>
              </a:rPr>
              <a:t>Among North Carolina women, Black women are the most likely to be in the labor force, at about 63 percent, followed closely by women of another race or two or more races, at 61 percent. American Indian and White women have the lowest labor force participation rates.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[Part of the explanation for the disparity between Black women and men may be that Black men are the only racial or ethnic group with a higher unemployment rate in North Carolina than women of the same race or ethnicity.]</a:t>
            </a:r>
          </a:p>
          <a:p>
            <a:pPr lvl="0"/>
            <a:endParaRPr lang="en-US" dirty="0"/>
          </a:p>
        </p:txBody>
      </p:sp>
      <p:sp>
        <p:nvSpPr>
          <p:cNvPr id="4" name="Slide Number Placeholder 3"/>
          <p:cNvSpPr>
            <a:spLocks noGrp="1"/>
          </p:cNvSpPr>
          <p:nvPr>
            <p:ph type="sldNum" sz="quarter" idx="10"/>
          </p:nvPr>
        </p:nvSpPr>
        <p:spPr/>
        <p:txBody>
          <a:bodyPr/>
          <a:lstStyle/>
          <a:p>
            <a:fld id="{88B32034-A9D7-4E8F-A9F2-DB967D832AAD}"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83627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In </a:t>
            </a:r>
            <a:r>
              <a:rPr lang="en-US" sz="1200" kern="1200">
                <a:solidFill>
                  <a:schemeClr val="tx1"/>
                </a:solidFill>
                <a:effectLst/>
                <a:latin typeface="+mn-lt"/>
                <a:ea typeface="+mn-ea"/>
                <a:cs typeface="+mn-cs"/>
              </a:rPr>
              <a:t>North Carolina, while </a:t>
            </a:r>
            <a:r>
              <a:rPr lang="en-US" sz="1200" kern="1200" dirty="0">
                <a:solidFill>
                  <a:schemeClr val="tx1"/>
                </a:solidFill>
                <a:effectLst/>
                <a:latin typeface="+mn-lt"/>
                <a:ea typeface="+mn-ea"/>
                <a:cs typeface="+mn-cs"/>
              </a:rPr>
              <a:t>fathers of children under age five are slightly more likely to be in the labor force than those with children under age 18, the reverse is true for mothers. Only</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wo-thirds of mothers with children under five are in the labor force, while nearly three-quarters of mothers with children under 18 are employed.</a:t>
            </a:r>
            <a:endParaRPr lang="en-US" dirty="0"/>
          </a:p>
        </p:txBody>
      </p:sp>
      <p:sp>
        <p:nvSpPr>
          <p:cNvPr id="4" name="Slide Number Placeholder 3"/>
          <p:cNvSpPr>
            <a:spLocks noGrp="1"/>
          </p:cNvSpPr>
          <p:nvPr>
            <p:ph type="sldNum" sz="quarter" idx="10"/>
          </p:nvPr>
        </p:nvSpPr>
        <p:spPr/>
        <p:txBody>
          <a:bodyPr/>
          <a:lstStyle/>
          <a:p>
            <a:fld id="{88B32034-A9D7-4E8F-A9F2-DB967D832AAD}"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94237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Nearly 42 percent of employed women in North Carolina work in managerial or professional occupations, which include a range of jobs, such as managers, lawyers, doctors, nurses, teachers, accountants, engineers, and software developers, that typically require at least a four-year degree and that generally have high earnings and are likely to provide employment benefits. </a:t>
            </a:r>
          </a:p>
          <a:p>
            <a:pPr lvl="0"/>
            <a:endParaRPr lang="en-US" dirty="0"/>
          </a:p>
          <a:p>
            <a:pPr lvl="0"/>
            <a:r>
              <a:rPr lang="en-US" dirty="0"/>
              <a:t>A larger share of employed women are in these positions than employed men, and the share of employed women in professional or managerial roles has been increasing.</a:t>
            </a:r>
          </a:p>
          <a:p>
            <a:pPr lvl="0"/>
            <a:endParaRPr lang="en-US" dirty="0"/>
          </a:p>
          <a:p>
            <a:pPr lvl="0"/>
            <a:r>
              <a:rPr lang="en-US" dirty="0"/>
              <a:t>Although Asian/Pacific Islander and White women in North Carolina have lower labor force participation rates than women from most other racial or ethnic groups, they are more likely to be employed in managerial or professional occupations. Similarly to the disparities in</a:t>
            </a:r>
            <a:r>
              <a:rPr lang="en-US" baseline="0" dirty="0"/>
              <a:t> earnings for Hispanic women, we can see that they are much less likely to be in managerial or professional roles than other women.</a:t>
            </a:r>
            <a:endParaRPr lang="en-US" dirty="0"/>
          </a:p>
        </p:txBody>
      </p:sp>
      <p:sp>
        <p:nvSpPr>
          <p:cNvPr id="4" name="Slide Number Placeholder 3"/>
          <p:cNvSpPr>
            <a:spLocks noGrp="1"/>
          </p:cNvSpPr>
          <p:nvPr>
            <p:ph type="sldNum" sz="quarter" idx="10"/>
          </p:nvPr>
        </p:nvSpPr>
        <p:spPr/>
        <p:txBody>
          <a:bodyPr/>
          <a:lstStyle/>
          <a:p>
            <a:fld id="{88B32034-A9D7-4E8F-A9F2-DB967D832AAD}"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4009375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that I’ve quickly touched on the employment</a:t>
            </a:r>
            <a:r>
              <a:rPr lang="en-US" sz="1200" kern="1200" baseline="0" dirty="0">
                <a:solidFill>
                  <a:schemeClr val="tx1"/>
                </a:solidFill>
                <a:effectLst/>
                <a:latin typeface="+mn-lt"/>
                <a:ea typeface="+mn-ea"/>
                <a:cs typeface="+mn-cs"/>
              </a:rPr>
              <a:t> and earning picture for women in North Carolina, I want to talk about </a:t>
            </a:r>
            <a:r>
              <a:rPr lang="en-US" dirty="0"/>
              <a:t>several policies and strategies that lawmakers, employers, funders, and advocates could implement to reduce barriers and continue to improve economic equity and stability for North Carolina’s women. </a:t>
            </a:r>
          </a:p>
          <a:p>
            <a:endParaRPr lang="en-US" dirty="0"/>
          </a:p>
          <a:p>
            <a:r>
              <a:rPr lang="en-US" dirty="0"/>
              <a:t>Several steps could narrow the gender wage gap, especially the very large gap experienced by some women of color:</a:t>
            </a:r>
          </a:p>
          <a:p>
            <a:pPr marL="698830" lvl="1" indent="-232943">
              <a:buFont typeface="+mj-lt"/>
              <a:buAutoNum type="arabicPeriod"/>
            </a:pPr>
            <a:r>
              <a:rPr lang="en-US" dirty="0"/>
              <a:t>Proactively enforce existing legislation regarding fair labor standards and strengthen protections against retaliation for those who discuss their pay. The fact is</a:t>
            </a:r>
            <a:r>
              <a:rPr lang="en-US" baseline="0" dirty="0"/>
              <a:t> that many people have no idea if </a:t>
            </a:r>
            <a:r>
              <a:rPr lang="en-US" dirty="0"/>
              <a:t>they are being underpaid relative to comparable employees, and they</a:t>
            </a:r>
            <a:r>
              <a:rPr lang="en-US" baseline="0" dirty="0"/>
              <a:t> should not face backlash for inquiring</a:t>
            </a:r>
            <a:r>
              <a:rPr lang="en-US" dirty="0"/>
              <a:t>. </a:t>
            </a:r>
          </a:p>
          <a:p>
            <a:pPr marL="698830" lvl="1" indent="-232943">
              <a:buFont typeface="+mj-lt"/>
              <a:buAutoNum type="arabicPeriod"/>
            </a:pPr>
            <a:r>
              <a:rPr lang="en-US" dirty="0"/>
              <a:t>Pass legislation that bars employers from requiring potential employees to submit previous salary history, which can perpetuate wage inequality. The issue is that if a person is underpaid in</a:t>
            </a:r>
            <a:r>
              <a:rPr lang="en-US" baseline="0" dirty="0"/>
              <a:t> a job, but their pay at subsequent jobs is using that underpayment as a baseline, that can follow a person throughout their career, resulting in significant earnings loss. The ban shifts the onus on the employer to determine what the position is worth to them, regardless of the characteristics of the person who fills the job.</a:t>
            </a:r>
            <a:r>
              <a:rPr lang="en-US" dirty="0"/>
              <a:t> This</a:t>
            </a:r>
            <a:r>
              <a:rPr lang="en-US" baseline="0" dirty="0"/>
              <a:t> kind of ban is gaining momentum and a recent court case ruled that companies cannot justify lower pay for an employee based on previous salary.</a:t>
            </a:r>
          </a:p>
          <a:p>
            <a:pPr marL="698830" lvl="1" indent="-232943">
              <a:buFont typeface="+mj-lt"/>
              <a:buAutoNum type="arabicPeriod"/>
            </a:pPr>
            <a:r>
              <a:rPr lang="en-US" baseline="0" dirty="0"/>
              <a:t>In a similar vein, employers should be transparent about the criteria they use for hiring, setting wages, and promotion, to make sure that bias or discrimination are not influencing decisions. </a:t>
            </a:r>
          </a:p>
          <a:p>
            <a:pPr marL="698830" lvl="1" indent="-232943">
              <a:buFont typeface="+mj-lt"/>
              <a:buAutoNum type="arabicPeriod"/>
            </a:pPr>
            <a:endParaRPr lang="en-US" dirty="0"/>
          </a:p>
          <a:p>
            <a:pPr marL="232943" indent="-232943">
              <a:buFont typeface="+mj-lt"/>
              <a:buAutoNum type="arabicPeriod" startAt="4"/>
            </a:pPr>
            <a:r>
              <a:rPr lang="en-US" dirty="0"/>
              <a:t>Increase the minimum wage in North Carolina to improve economic security for women, who are disproportionately represented among low-wage workers,</a:t>
            </a:r>
            <a:r>
              <a:rPr lang="en-US" baseline="0" dirty="0"/>
              <a:t> and include domestic workers in labor protections like overtime pay and minimum wage.</a:t>
            </a:r>
            <a:endParaRPr lang="en-US" dirty="0"/>
          </a:p>
          <a:p>
            <a:pPr marL="232943" indent="-232943">
              <a:buFont typeface="+mj-lt"/>
              <a:buAutoNum type="arabicPeriod" startAt="4"/>
            </a:pPr>
            <a:endParaRPr lang="en-US" dirty="0"/>
          </a:p>
          <a:p>
            <a:pPr marL="232943" indent="-232943">
              <a:buFont typeface="+mj-lt"/>
              <a:buAutoNum type="arabicPeriod" startAt="4"/>
            </a:pPr>
            <a:r>
              <a:rPr lang="en-US" dirty="0"/>
              <a:t>Encourage</a:t>
            </a:r>
            <a:r>
              <a:rPr lang="en-US" baseline="0" dirty="0"/>
              <a:t> employers to do an audit of employee salaries. I think we’ve all heard examples of large corporations who were quite sure that they did not have a gender wage gap, but when they looked at the data, found that they did. It seems better to do that internal investigation preemptively, rather than in reaction to some a public accusation.</a:t>
            </a:r>
            <a:endParaRPr lang="en-US" dirty="0"/>
          </a:p>
          <a:p>
            <a:pPr marL="232943" indent="-232943">
              <a:buFont typeface="+mj-lt"/>
              <a:buAutoNum type="arabicPeriod" startAt="4"/>
            </a:pPr>
            <a:endParaRPr lang="en-US" dirty="0"/>
          </a:p>
          <a:p>
            <a:pPr marL="232943" marR="0" lvl="0" indent="-232943" algn="l" defTabSz="914400" rtl="0" eaLnBrk="1" fontAlgn="auto" latinLnBrk="0" hangingPunct="1">
              <a:lnSpc>
                <a:spcPct val="100000"/>
              </a:lnSpc>
              <a:spcBef>
                <a:spcPts val="0"/>
              </a:spcBef>
              <a:spcAft>
                <a:spcPts val="0"/>
              </a:spcAft>
              <a:buClrTx/>
              <a:buSzTx/>
              <a:buFont typeface="+mj-lt"/>
              <a:buAutoNum type="arabicPeriod" startAt="4"/>
              <a:tabLst/>
              <a:defRPr/>
            </a:pPr>
            <a:r>
              <a:rPr lang="en-US" dirty="0"/>
              <a:t>Like the vast majority of states, North Carolina has not passed paid leave legislation. Few low-wage workers in the state receive work-life supports such as paid sick and safe days, paid family and medical leave, and predictable schedules. Because women are more likely than men to have unpaid caregiving responsibilities, these benefits are vitally important to help women remain and advance in the workforce.</a:t>
            </a:r>
          </a:p>
          <a:p>
            <a:pPr marL="232943" marR="0" lvl="0" indent="-232943" algn="l" defTabSz="914400" rtl="0" eaLnBrk="1" fontAlgn="auto" latinLnBrk="0" hangingPunct="1">
              <a:lnSpc>
                <a:spcPct val="100000"/>
              </a:lnSpc>
              <a:spcBef>
                <a:spcPts val="0"/>
              </a:spcBef>
              <a:spcAft>
                <a:spcPts val="0"/>
              </a:spcAft>
              <a:buClrTx/>
              <a:buSzTx/>
              <a:buFont typeface="+mj-lt"/>
              <a:buAutoNum type="arabicPeriod" startAt="4"/>
              <a:tabLst/>
              <a:defRPr/>
            </a:pPr>
            <a:endParaRPr lang="en-US" dirty="0"/>
          </a:p>
          <a:p>
            <a:pPr marL="232943" marR="0" lvl="0" indent="-232943" algn="l" defTabSz="914400" rtl="0" eaLnBrk="1" fontAlgn="auto" latinLnBrk="0" hangingPunct="1">
              <a:lnSpc>
                <a:spcPct val="100000"/>
              </a:lnSpc>
              <a:spcBef>
                <a:spcPts val="0"/>
              </a:spcBef>
              <a:spcAft>
                <a:spcPts val="0"/>
              </a:spcAft>
              <a:buClrTx/>
              <a:buSzTx/>
              <a:buFont typeface="+mj-lt"/>
              <a:buAutoNum type="arabicPeriod" startAt="4"/>
              <a:tabLst/>
              <a:defRPr/>
            </a:pPr>
            <a:r>
              <a:rPr lang="en-US" dirty="0"/>
              <a:t>To support parents who are working,</a:t>
            </a:r>
            <a:r>
              <a:rPr lang="en-US" baseline="0" dirty="0"/>
              <a:t> going to school, or in training, the state should expand publicly-funded child care and early education and raise the threshold for child care subsidy for child care eligibility.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232943" indent="-232943">
              <a:buFont typeface="+mj-lt"/>
              <a:buAutoNum type="arabicPeriod" startAt="8"/>
            </a:pPr>
            <a:r>
              <a:rPr lang="en-US" sz="1200" kern="1200" dirty="0">
                <a:solidFill>
                  <a:schemeClr val="tx1"/>
                </a:solidFill>
                <a:effectLst/>
                <a:latin typeface="+mn-lt"/>
                <a:ea typeface="+mn-ea"/>
                <a:cs typeface="+mn-cs"/>
              </a:rPr>
              <a:t>Support women business owners through public and private sector investment in women-owned and minority-women-owned businesses</a:t>
            </a:r>
            <a:r>
              <a:rPr lang="en-US" sz="1200" kern="1200" baseline="0" dirty="0">
                <a:solidFill>
                  <a:schemeClr val="tx1"/>
                </a:solidFill>
                <a:effectLst/>
                <a:latin typeface="+mn-lt"/>
                <a:ea typeface="+mn-ea"/>
                <a:cs typeface="+mn-cs"/>
              </a:rPr>
              <a:t> and by p</a:t>
            </a:r>
            <a:r>
              <a:rPr lang="en-US" sz="1200" kern="1200" dirty="0">
                <a:solidFill>
                  <a:schemeClr val="tx1"/>
                </a:solidFill>
                <a:effectLst/>
                <a:latin typeface="+mn-lt"/>
                <a:ea typeface="+mn-ea"/>
                <a:cs typeface="+mn-cs"/>
              </a:rPr>
              <a:t>roviding technical assistance to women to help them to identify opportunities and financing to start or to grow their business. Compared with businesses owned by men, businesses owned by women are far more likely to have no start-up or expansion capital and, among those that do, most use their own personal or family savings. Addressing the lack of access to financing options could mitigate some of the risk of business ownership and encourage women, especially low-income women, to pursue business ownership as a path to financial stability.</a:t>
            </a:r>
          </a:p>
          <a:p>
            <a:pPr marL="232943" indent="-232943">
              <a:buFont typeface="+mj-lt"/>
              <a:buAutoNum type="arabicPeriod" startAt="8"/>
            </a:pPr>
            <a:endParaRPr lang="en-US" sz="1200" kern="1200" dirty="0">
              <a:solidFill>
                <a:schemeClr val="tx1"/>
              </a:solidFill>
              <a:effectLst/>
              <a:latin typeface="+mn-lt"/>
              <a:ea typeface="+mn-ea"/>
              <a:cs typeface="+mn-cs"/>
            </a:endParaRPr>
          </a:p>
          <a:p>
            <a:pPr marL="232943" indent="-232943">
              <a:buFont typeface="+mj-lt"/>
              <a:buAutoNum type="arabicPeriod" startAt="8"/>
            </a:pPr>
            <a:r>
              <a:rPr lang="en-US" dirty="0"/>
              <a:t>Occupational segregation, where certain occupations are male-dominated and tend to be higher-paying, while others are female-dominated and lower-paying, is the single largest contributor to the gender wage gap. To tackle occupational segregation and get more women into higher-paying jobs, employers and stakeholders in workforce development should increase active outreach and support for women pursuing careers in technical and nontraditional fields</a:t>
            </a:r>
            <a:r>
              <a:rPr lang="en-US" baseline="0" dirty="0"/>
              <a:t>. </a:t>
            </a:r>
          </a:p>
          <a:p>
            <a:pPr marL="232943" indent="-232943">
              <a:buFont typeface="+mj-lt"/>
              <a:buAutoNum type="arabicPeriod" startAt="8"/>
            </a:pPr>
            <a:endParaRPr lang="en-US" baseline="0" dirty="0"/>
          </a:p>
          <a:p>
            <a:pPr marL="232943" indent="-232943">
              <a:buFont typeface="+mj-lt"/>
              <a:buAutoNum type="arabicPeriod" startAt="8"/>
            </a:pPr>
            <a:r>
              <a:rPr lang="en-US" baseline="0" dirty="0"/>
              <a:t>At the same time, </a:t>
            </a:r>
            <a:r>
              <a:rPr lang="en-US" dirty="0"/>
              <a:t>educators and counsellors should ensure that career advice for women and girls explicitly addresses the earnings and growth potential of different fields of study and occupations. </a:t>
            </a:r>
          </a:p>
          <a:p>
            <a:pPr marL="232943" indent="-232943">
              <a:buFont typeface="+mj-lt"/>
              <a:buAutoNum type="arabicPeriod" startAt="8"/>
            </a:pPr>
            <a:endParaRPr lang="en-US" dirty="0"/>
          </a:p>
          <a:p>
            <a:r>
              <a:rPr lang="en-US" sz="1200" kern="1200" dirty="0">
                <a:solidFill>
                  <a:schemeClr val="tx1"/>
                </a:solidFill>
                <a:effectLst/>
                <a:latin typeface="+mn-lt"/>
                <a:ea typeface="+mn-ea"/>
                <a:cs typeface="+mn-cs"/>
              </a:rPr>
              <a:t>In</a:t>
            </a:r>
            <a:r>
              <a:rPr lang="en-US" sz="1200" kern="1200" baseline="0" dirty="0">
                <a:solidFill>
                  <a:schemeClr val="tx1"/>
                </a:solidFill>
                <a:effectLst/>
                <a:latin typeface="+mn-lt"/>
                <a:ea typeface="+mn-ea"/>
                <a:cs typeface="+mn-cs"/>
              </a:rPr>
              <a:t> many ways, North Carolina is making progress. </a:t>
            </a:r>
            <a:r>
              <a:rPr lang="en-US" sz="1200" kern="1200" dirty="0">
                <a:solidFill>
                  <a:schemeClr val="tx1"/>
                </a:solidFill>
                <a:effectLst/>
                <a:latin typeface="+mn-lt"/>
                <a:ea typeface="+mn-ea"/>
                <a:cs typeface="+mn-cs"/>
              </a:rPr>
              <a:t>The benefits of increasing the share of women in the labor force, continuing to close the gender wage gap, and increasing women’s representation in a wider range of occupations would allow more women and families to achieve economic security, reduce the number of people in poverty, and grow the state economy.</a:t>
            </a:r>
          </a:p>
        </p:txBody>
      </p:sp>
      <p:sp>
        <p:nvSpPr>
          <p:cNvPr id="4" name="Slide Number Placeholder 3"/>
          <p:cNvSpPr>
            <a:spLocks noGrp="1"/>
          </p:cNvSpPr>
          <p:nvPr>
            <p:ph type="sldNum" sz="quarter" idx="10"/>
          </p:nvPr>
        </p:nvSpPr>
        <p:spPr/>
        <p:txBody>
          <a:bodyPr/>
          <a:lstStyle/>
          <a:p>
            <a:fld id="{88B32034-A9D7-4E8F-A9F2-DB967D832AAD}"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7155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reviewing policy recommendations:</a:t>
            </a:r>
          </a:p>
          <a:p>
            <a:endParaRPr lang="en-US" dirty="0"/>
          </a:p>
          <a:p>
            <a:r>
              <a:rPr lang="en-US" dirty="0"/>
              <a:t>Now we will be discussing what steps you can take to seek out and promote jobs for women in high-growth fields. Today, we’ll be hearing from </a:t>
            </a:r>
            <a:r>
              <a:rPr lang="en-US" dirty="0" err="1"/>
              <a:t>Treka</a:t>
            </a:r>
            <a:r>
              <a:rPr lang="en-US" dirty="0"/>
              <a:t> </a:t>
            </a:r>
            <a:r>
              <a:rPr lang="en-US" dirty="0" err="1"/>
              <a:t>Spraggins</a:t>
            </a:r>
            <a:r>
              <a:rPr lang="en-US" dirty="0"/>
              <a:t> and Terry Wall of the American Association for University Women, Carrie Bartek of Wake Technical Community College, and Candace Dudley of the Council for Women and Youth Involvement.</a:t>
            </a:r>
          </a:p>
        </p:txBody>
      </p:sp>
      <p:sp>
        <p:nvSpPr>
          <p:cNvPr id="4" name="Slide Number Placeholder 3"/>
          <p:cNvSpPr>
            <a:spLocks noGrp="1"/>
          </p:cNvSpPr>
          <p:nvPr>
            <p:ph type="sldNum" sz="quarter" idx="5"/>
          </p:nvPr>
        </p:nvSpPr>
        <p:spPr/>
        <p:txBody>
          <a:bodyPr/>
          <a:lstStyle/>
          <a:p>
            <a:fld id="{E7206AC7-02BE-4C6C-8B49-E802D919173D}" type="slidenum">
              <a:rPr lang="en-US" smtClean="0"/>
              <a:t>18</a:t>
            </a:fld>
            <a:endParaRPr lang="en-US"/>
          </a:p>
        </p:txBody>
      </p:sp>
    </p:spTree>
    <p:extLst>
      <p:ext uri="{BB962C8B-B14F-4D97-AF65-F5344CB8AC3E}">
        <p14:creationId xmlns:p14="http://schemas.microsoft.com/office/powerpoint/2010/main" val="2688533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206AC7-02BE-4C6C-8B49-E802D919173D}" type="slidenum">
              <a:rPr lang="en-US" smtClean="0"/>
              <a:t>19</a:t>
            </a:fld>
            <a:endParaRPr lang="en-US"/>
          </a:p>
        </p:txBody>
      </p:sp>
    </p:spTree>
    <p:extLst>
      <p:ext uri="{BB962C8B-B14F-4D97-AF65-F5344CB8AC3E}">
        <p14:creationId xmlns:p14="http://schemas.microsoft.com/office/powerpoint/2010/main" val="726977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30E8B380-A8F9-407E-9667-FE2BE9A33B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292064EB-B96A-430A-97DA-9BBFD5AF407D}"/>
              </a:ext>
            </a:extLst>
          </p:cNvPr>
          <p:cNvSpPr>
            <a:spLocks noGrp="1"/>
          </p:cNvSpPr>
          <p:nvPr>
            <p:ph type="body" idx="1"/>
          </p:nvPr>
        </p:nvSpPr>
        <p:spPr bwMode="auto">
          <a:xfrm>
            <a:off x="122238" y="1304925"/>
            <a:ext cx="6477000" cy="746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In this presentation, I will share with you key findings from AAUW’s latest research report, </a:t>
            </a:r>
            <a:r>
              <a:rPr lang="en-US" altLang="en-US" i="1"/>
              <a:t>Solving the Equation: The Variables for Women’s Success in Engineering and Computing</a:t>
            </a:r>
            <a:r>
              <a:rPr lang="en-US" altLang="en-US"/>
              <a:t>.</a:t>
            </a:r>
          </a:p>
          <a:p>
            <a:pPr>
              <a:spcBef>
                <a:spcPct val="0"/>
              </a:spcBef>
            </a:pPr>
            <a:endParaRPr lang="en-US" altLang="en-US"/>
          </a:p>
          <a:p>
            <a:pPr>
              <a:spcBef>
                <a:spcPct val="0"/>
              </a:spcBef>
            </a:pPr>
            <a:r>
              <a:rPr lang="en-US" altLang="en-US"/>
              <a:t>In less than 10 years, the United States will need more than 1.7 million additional engineers and computing professionals to fulfill demand.</a:t>
            </a:r>
          </a:p>
          <a:p>
            <a:pPr>
              <a:spcBef>
                <a:spcPct val="0"/>
              </a:spcBef>
            </a:pPr>
            <a:endParaRPr lang="en-US" altLang="en-US"/>
          </a:p>
          <a:p>
            <a:pPr>
              <a:spcBef>
                <a:spcPct val="0"/>
              </a:spcBef>
            </a:pPr>
            <a:r>
              <a:rPr lang="en-US" altLang="en-US"/>
              <a:t>Women are needed in these expanding fields. In addition to expanding the talent pool, women’s experiences — along with men’s experiences — should inform and guide the direction of engineering and technical innovation.</a:t>
            </a:r>
          </a:p>
          <a:p>
            <a:pPr>
              <a:lnSpc>
                <a:spcPct val="90000"/>
              </a:lnSpc>
            </a:pPr>
            <a:endParaRPr lang="en-US" altLang="en-US"/>
          </a:p>
          <a:p>
            <a:pPr>
              <a:lnSpc>
                <a:spcPct val="90000"/>
              </a:lnSpc>
            </a:pPr>
            <a:r>
              <a:rPr lang="en-US" altLang="en-US"/>
              <a:t> </a:t>
            </a:r>
          </a:p>
          <a:p>
            <a:endParaRPr lang="en-US" altLang="en-US"/>
          </a:p>
          <a:p>
            <a:endParaRPr lang="en-US" altLang="en-US"/>
          </a:p>
        </p:txBody>
      </p:sp>
      <p:sp>
        <p:nvSpPr>
          <p:cNvPr id="7172" name="Slide Number Placeholder 3">
            <a:extLst>
              <a:ext uri="{FF2B5EF4-FFF2-40B4-BE49-F238E27FC236}">
                <a16:creationId xmlns:a16="http://schemas.microsoft.com/office/drawing/2014/main" id="{302CA3C1-F0C3-4802-9D64-06C63D11B5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EFD2C23-9F6D-48DA-9949-74E986E4CDCC}"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14A23D8A-F819-4D21-99A0-0BDEF1EA24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9E602188-1D2E-4EBD-AA9D-CA2728FC45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0"/>
              </a:spcBef>
            </a:pPr>
            <a:r>
              <a:rPr lang="en-US" altLang="en-US"/>
              <a:t>Why focus on engineering and computing? </a:t>
            </a:r>
          </a:p>
          <a:p>
            <a:pPr>
              <a:lnSpc>
                <a:spcPct val="90000"/>
              </a:lnSpc>
              <a:spcBef>
                <a:spcPct val="0"/>
              </a:spcBef>
            </a:pPr>
            <a:endParaRPr lang="en-US" altLang="en-US"/>
          </a:p>
          <a:p>
            <a:pPr>
              <a:lnSpc>
                <a:spcPct val="90000"/>
              </a:lnSpc>
              <a:spcBef>
                <a:spcPct val="0"/>
              </a:spcBef>
              <a:buFontTx/>
              <a:buChar char="•"/>
            </a:pPr>
            <a:r>
              <a:rPr lang="en-US" altLang="en-US"/>
              <a:t>Engineering and computing occupations require less investment of time and money in education compared with many other STEM occupations. </a:t>
            </a:r>
          </a:p>
          <a:p>
            <a:pPr>
              <a:lnSpc>
                <a:spcPct val="90000"/>
              </a:lnSpc>
              <a:spcBef>
                <a:spcPct val="0"/>
              </a:spcBef>
            </a:pPr>
            <a:endParaRPr lang="en-US" altLang="en-US"/>
          </a:p>
          <a:p>
            <a:pPr>
              <a:lnSpc>
                <a:spcPct val="90000"/>
              </a:lnSpc>
              <a:spcBef>
                <a:spcPct val="0"/>
              </a:spcBef>
              <a:buFontTx/>
              <a:buChar char="•"/>
            </a:pPr>
            <a:r>
              <a:rPr lang="en-US" altLang="en-US"/>
              <a:t>At the same time, engineering and computing jobs tend to pay better than other STEM jobs — and other jobs overall. The average starting salary for individuals with a bachelor’</a:t>
            </a:r>
            <a:r>
              <a:rPr lang="en-US" altLang="ja-JP"/>
              <a:t>s degree in engineering or computing was approximately $62,000 in 2014, tens of thousands of dollars higher than annual salaries among other recent college graduates.</a:t>
            </a:r>
          </a:p>
          <a:p>
            <a:pPr>
              <a:lnSpc>
                <a:spcPct val="90000"/>
              </a:lnSpc>
              <a:spcBef>
                <a:spcPct val="0"/>
              </a:spcBef>
            </a:pPr>
            <a:endParaRPr lang="en-US" altLang="ja-JP"/>
          </a:p>
          <a:p>
            <a:pPr>
              <a:lnSpc>
                <a:spcPct val="90000"/>
              </a:lnSpc>
              <a:spcBef>
                <a:spcPct val="0"/>
              </a:spcBef>
              <a:buFontTx/>
              <a:buChar char="•"/>
            </a:pPr>
            <a:r>
              <a:rPr lang="en-US" altLang="en-US"/>
              <a:t>Finally, engineering and computing offer better prospects than jobs in other STEM fields. Computing jobs in particular are predicted to grow dramatically over the next decade.</a:t>
            </a:r>
          </a:p>
          <a:p>
            <a:pPr>
              <a:lnSpc>
                <a:spcPct val="90000"/>
              </a:lnSpc>
              <a:spcBef>
                <a:spcPct val="0"/>
              </a:spcBef>
              <a:buFontTx/>
              <a:buChar char="•"/>
            </a:pPr>
            <a:endParaRPr lang="en-US" altLang="en-US"/>
          </a:p>
          <a:p>
            <a:pPr>
              <a:lnSpc>
                <a:spcPct val="90000"/>
              </a:lnSpc>
              <a:spcBef>
                <a:spcPct val="0"/>
              </a:spcBef>
            </a:pPr>
            <a:r>
              <a:rPr lang="en-US" altLang="en-US"/>
              <a:t>When women are not well-represented in these fields, they lose out on these high-quality job opportunities.</a:t>
            </a:r>
          </a:p>
          <a:p>
            <a:pPr>
              <a:lnSpc>
                <a:spcPct val="90000"/>
              </a:lnSpc>
              <a:spcBef>
                <a:spcPct val="0"/>
              </a:spcBef>
            </a:pPr>
            <a:endParaRPr lang="en-US" altLang="en-US"/>
          </a:p>
          <a:p>
            <a:pPr>
              <a:lnSpc>
                <a:spcPct val="90000"/>
              </a:lnSpc>
              <a:spcBef>
                <a:spcPct val="0"/>
              </a:spcBef>
            </a:pPr>
            <a:r>
              <a:rPr lang="en-US" altLang="en-US"/>
              <a:t>Engineering and computing have not kept pace with other historically male fields such as chemistry and biology. This chart shows the percentage of women in STEM professions between 1960 and 2013. The top orange line represents biological scientists; the purple line represents chemists and material scientists; the green line represents mathematical and computer scientists; and the blue line represents engineers.</a:t>
            </a:r>
          </a:p>
          <a:p>
            <a:pPr>
              <a:lnSpc>
                <a:spcPct val="90000"/>
              </a:lnSpc>
              <a:spcBef>
                <a:spcPct val="0"/>
              </a:spcBef>
            </a:pPr>
            <a:endParaRPr lang="en-US" altLang="en-US"/>
          </a:p>
          <a:p>
            <a:pPr>
              <a:lnSpc>
                <a:spcPct val="90000"/>
              </a:lnSpc>
              <a:spcBef>
                <a:spcPct val="0"/>
              </a:spcBef>
            </a:pPr>
            <a:r>
              <a:rPr lang="en-US" altLang="en-US"/>
              <a:t>In 1960, women made up 28 percent of working biological scientists, 27 percent of mathematical and computer scientists, 8 percent of chemists, and only 1 percent of engineers in the workforce.</a:t>
            </a:r>
          </a:p>
          <a:p>
            <a:pPr>
              <a:lnSpc>
                <a:spcPct val="90000"/>
              </a:lnSpc>
              <a:spcBef>
                <a:spcPct val="0"/>
              </a:spcBef>
            </a:pPr>
            <a:endParaRPr lang="en-US" altLang="en-US"/>
          </a:p>
          <a:p>
            <a:pPr>
              <a:lnSpc>
                <a:spcPct val="90000"/>
              </a:lnSpc>
              <a:spcBef>
                <a:spcPct val="0"/>
              </a:spcBef>
            </a:pPr>
            <a:r>
              <a:rPr lang="en-US" altLang="en-US"/>
              <a:t>Just over 50 years later in 2013, women made up just over half of working biologists and 39 percent of chemists but only 26 percent of working mathematical and computer scientists, a much smaller percentage than in 1990, when women made up 35% of working computer and mathematical professionals, and around the same percentage as in 1960. Finally, in 2013, women made up just 12 percent of engineers. </a:t>
            </a:r>
          </a:p>
          <a:p>
            <a:pPr>
              <a:lnSpc>
                <a:spcPct val="90000"/>
              </a:lnSpc>
              <a:spcBef>
                <a:spcPct val="0"/>
              </a:spcBef>
            </a:pPr>
            <a:endParaRPr lang="en-US" altLang="en-US"/>
          </a:p>
          <a:p>
            <a:pPr>
              <a:lnSpc>
                <a:spcPct val="90000"/>
              </a:lnSpc>
              <a:spcBef>
                <a:spcPct val="0"/>
              </a:spcBef>
            </a:pPr>
            <a:endParaRPr lang="en-US" altLang="en-US"/>
          </a:p>
          <a:p>
            <a:pPr>
              <a:lnSpc>
                <a:spcPct val="90000"/>
              </a:lnSpc>
              <a:spcBef>
                <a:spcPct val="0"/>
              </a:spcBef>
            </a:pPr>
            <a:r>
              <a:rPr lang="en-US" altLang="en-US"/>
              <a:t>Figure 1 notes: Postsecondary teachers are not included. For biological scientists in the 1980 and 1990 censuses, data include life scientists as well as biological scientists. For chemical and material scientists in the 1960 and 1970 censuses, the category was titled “chemists”; in the 1980 and 1990 censuses, the category was titled “chemists except biochemists.” For computer and mathematical occupations in the 1960 census, no category for computer scientists was included; in the 1970 census, the category was titled “mathematicians and computer specialists”; and in the 1980, 1990, and 2000 censuses, the category was titled “mathematical and computer scientists.” </a:t>
            </a:r>
          </a:p>
          <a:p>
            <a:pPr>
              <a:lnSpc>
                <a:spcPct val="90000"/>
              </a:lnSpc>
              <a:spcBef>
                <a:spcPct val="0"/>
              </a:spcBef>
            </a:pPr>
            <a:endParaRPr lang="en-US" altLang="en-US"/>
          </a:p>
          <a:p>
            <a:pPr>
              <a:lnSpc>
                <a:spcPct val="90000"/>
              </a:lnSpc>
              <a:spcBef>
                <a:spcPct val="0"/>
              </a:spcBef>
            </a:pPr>
            <a:r>
              <a:rPr lang="en-US" altLang="en-US"/>
              <a:t>Figure 1 sources: AAUW analysis of data from U.S. Census Bureau (1960, 1970, 1980, 1990, 2000); L. M. Frehill analysis of data from U.S. Department of Labor, Bureau of Labor Statistics (2011, 2014b).</a:t>
            </a:r>
          </a:p>
          <a:p>
            <a:pPr>
              <a:lnSpc>
                <a:spcPct val="90000"/>
              </a:lnSpc>
              <a:spcBef>
                <a:spcPct val="0"/>
              </a:spcBef>
            </a:pPr>
            <a:endParaRPr lang="en-US" altLang="en-US"/>
          </a:p>
        </p:txBody>
      </p:sp>
      <p:sp>
        <p:nvSpPr>
          <p:cNvPr id="9220" name="Slide Number Placeholder 3">
            <a:extLst>
              <a:ext uri="{FF2B5EF4-FFF2-40B4-BE49-F238E27FC236}">
                <a16:creationId xmlns:a16="http://schemas.microsoft.com/office/drawing/2014/main" id="{29CD13EB-17D6-4397-9BCF-D8CC3BE193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9D2A703-45D2-4939-8741-3A1CF4DF8BE3}"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531FA512-E2AD-429D-A938-E5F15F3055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A579B0D6-3286-4BD0-B9FB-38FE3A7EFB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Women overall are underrepresented in computing, and black and Hispanic women are particularly underrepresented.</a:t>
            </a:r>
          </a:p>
          <a:p>
            <a:endParaRPr lang="en-US" altLang="en-US"/>
          </a:p>
          <a:p>
            <a:r>
              <a:rPr lang="en-US" altLang="en-US"/>
              <a:t>The yellow, orange, and red sections of this chart represent women and the various shades of green sections represent men. Black women make up just 3 percent of computing professionals, and Hispanic women make up just 1 percent.</a:t>
            </a:r>
          </a:p>
          <a:p>
            <a:endParaRPr lang="en-US" altLang="en-US"/>
          </a:p>
          <a:p>
            <a:endParaRPr lang="en-US" altLang="en-US"/>
          </a:p>
          <a:p>
            <a:endParaRPr lang="en-US" altLang="en-US"/>
          </a:p>
          <a:p>
            <a:endParaRPr lang="en-US" altLang="en-US"/>
          </a:p>
          <a:p>
            <a:r>
              <a:rPr lang="en-US" altLang="en-US"/>
              <a:t>Figure 3 source: AAUW analysis of U.S. Census Bureau (2011a).</a:t>
            </a:r>
          </a:p>
        </p:txBody>
      </p:sp>
      <p:sp>
        <p:nvSpPr>
          <p:cNvPr id="11268" name="Slide Number Placeholder 3">
            <a:extLst>
              <a:ext uri="{FF2B5EF4-FFF2-40B4-BE49-F238E27FC236}">
                <a16:creationId xmlns:a16="http://schemas.microsoft.com/office/drawing/2014/main" id="{14F04C14-4252-4C47-81DB-EA58880998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F7DEDB0-7970-4C48-AF5A-AC5C9064D051}"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I’ll start by sharing a little bit about the Institute for Women’s Policy Research, or IWPR. Founded 30 years ago by economist Dr. Heidi Hartmann, IWPR is a D.C. think tank focusing on the analysis of public policy through a gendered lens. We work with policymakers, scholars, and advocacy groups to conduct research on economic and social policy issues affecting women and families and we strive to build a network of individuals and organizations that conduct and use women-oriented policy research.</a:t>
            </a:r>
          </a:p>
          <a:p>
            <a:endParaRPr lang="en-US" sz="1400" dirty="0"/>
          </a:p>
          <a:p>
            <a:endParaRPr lang="en-US" sz="1400" dirty="0"/>
          </a:p>
          <a:p>
            <a:endParaRPr lang="en-US" sz="1400" dirty="0"/>
          </a:p>
        </p:txBody>
      </p:sp>
      <p:sp>
        <p:nvSpPr>
          <p:cNvPr id="4" name="Slide Number Placeholder 3"/>
          <p:cNvSpPr>
            <a:spLocks noGrp="1"/>
          </p:cNvSpPr>
          <p:nvPr>
            <p:ph type="sldNum" sz="quarter" idx="10"/>
          </p:nvPr>
        </p:nvSpPr>
        <p:spPr/>
        <p:txBody>
          <a:bodyPr/>
          <a:lstStyle/>
          <a:p>
            <a:fld id="{88B32034-A9D7-4E8F-A9F2-DB967D832AA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519296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7FA6E28B-0D55-40DB-84E3-4960A3F1DF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2066D50E-D2BB-4A09-9349-5F5F6215F7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story is similar in engineering, where women are even less well-represented than in computing, making up just 12 percent of working engineers.</a:t>
            </a:r>
          </a:p>
          <a:p>
            <a:endParaRPr lang="en-US" altLang="en-US"/>
          </a:p>
          <a:p>
            <a:r>
              <a:rPr lang="en-US" altLang="en-US"/>
              <a:t>Again, the yellow, orange, and red sections of this chart represent women, and the green sections represent men. </a:t>
            </a:r>
          </a:p>
          <a:p>
            <a:endParaRPr lang="en-US" altLang="en-US"/>
          </a:p>
          <a:p>
            <a:r>
              <a:rPr lang="en-US" altLang="en-US"/>
              <a:t>Black and Hispanic women each make up just 1 percent of the engineering workforce.</a:t>
            </a:r>
          </a:p>
          <a:p>
            <a:endParaRPr lang="en-US" altLang="en-US"/>
          </a:p>
          <a:p>
            <a:endParaRPr lang="en-US" altLang="en-US"/>
          </a:p>
          <a:p>
            <a:endParaRPr lang="en-US" altLang="en-US"/>
          </a:p>
          <a:p>
            <a:r>
              <a:rPr lang="en-US" altLang="en-US"/>
              <a:t>Figure 2 source: AAUW analysis of U.S. Census Bureau (2011a).</a:t>
            </a:r>
          </a:p>
          <a:p>
            <a:endParaRPr lang="en-US" altLang="en-US"/>
          </a:p>
        </p:txBody>
      </p:sp>
      <p:sp>
        <p:nvSpPr>
          <p:cNvPr id="13316" name="Slide Number Placeholder 3">
            <a:extLst>
              <a:ext uri="{FF2B5EF4-FFF2-40B4-BE49-F238E27FC236}">
                <a16:creationId xmlns:a16="http://schemas.microsoft.com/office/drawing/2014/main" id="{5747E5C3-A1EE-4640-8F0C-2C7FBF387A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1B8636C-235A-4AFA-9D83-7880234B273B}"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99E066A8-2397-4905-8C79-507CB53A47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D1CCEC30-D2F4-4577-AE00-F4F88BC170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Another way of looking at the issue of representation is in terms of bachelor’s degrees awarded compared with the overall population.</a:t>
            </a:r>
          </a:p>
          <a:p>
            <a:endParaRPr lang="en-US" altLang="en-US"/>
          </a:p>
          <a:p>
            <a:r>
              <a:rPr lang="en-US" altLang="en-US"/>
              <a:t>In the chart shown above, again, women are shown in yellow, orange, and red, and men are shown in green. Different racial/ethnic groups are shown in different shades.</a:t>
            </a:r>
          </a:p>
          <a:p>
            <a:endParaRPr lang="en-US" altLang="en-US"/>
          </a:p>
          <a:p>
            <a:r>
              <a:rPr lang="en-US" altLang="en-US"/>
              <a:t>White women made up 28 percent of the population ages 20 to 24 in 2013, but were awarded just 13 percent of bachelor’s degrees in engineering and 10 percent of bachelor’s degrees in computing that year.</a:t>
            </a:r>
          </a:p>
          <a:p>
            <a:endParaRPr lang="en-US" altLang="en-US"/>
          </a:p>
          <a:p>
            <a:r>
              <a:rPr lang="en-US" altLang="en-US"/>
              <a:t>The disparity is greater for many women of color. Although black, Hispanic, American Indian, and Alaska Native women together made up 18 percent of the population ages 20 to 24 in 2013, they were awarded just 6 percent of computing and 3 percent of engineering bachelor’s degrees conferred that year. </a:t>
            </a:r>
          </a:p>
          <a:p>
            <a:endParaRPr lang="en-US" altLang="en-US"/>
          </a:p>
          <a:p>
            <a:r>
              <a:rPr lang="en-US" altLang="en-US"/>
              <a:t>In contrast, men from these demographic groups made up 19 percent of the population ages 20 to 24 and were awarded 18 percent of computing bachelor’s degrees and 12 percent of engineering bachelor’s degrees. </a:t>
            </a:r>
          </a:p>
          <a:p>
            <a:endParaRPr lang="en-US" altLang="en-US"/>
          </a:p>
          <a:p>
            <a:r>
              <a:rPr lang="en-US" altLang="en-US"/>
              <a:t>Although men of some races and ethnicities are still underrepresented among those awarded degrees in these fields — and even more so in the engineering and computing workforce — men of every race and ethnicity are typically much closer to proportional representation than their female counterparts.</a:t>
            </a:r>
          </a:p>
          <a:p>
            <a:endParaRPr lang="en-US" altLang="en-US"/>
          </a:p>
          <a:p>
            <a:endParaRPr lang="en-US" altLang="en-US"/>
          </a:p>
          <a:p>
            <a:r>
              <a:rPr lang="en-US" altLang="en-US"/>
              <a:t>Figure 9 notes: Charts include only U.S. citizens and permanent residents. U.S. citizens and permanent residents of “other/unknown races/ethnicities” (which includes students who report multiple race/ethnicities) and temporary residents are not included. Computing included 5,276 other and 2,365 temporary residents, and engineering included 4,637 other and 6,331 temporary residents who earned bachelor’s degrees and, therefore, were not included in these data. Underrepresented minority (URM) includes American Indians and Alaska Natives, blacks, and Hispanics/Latinos.</a:t>
            </a:r>
          </a:p>
          <a:p>
            <a:endParaRPr lang="en-US" altLang="en-US"/>
          </a:p>
          <a:p>
            <a:r>
              <a:rPr lang="en-US" altLang="en-US"/>
              <a:t>Figure 9 sources: L. M. Frehill analysis of National Science Foundation, National Center for Science and Engineering Statistics (2014b), and U.S Census Bureau (2014d).</a:t>
            </a:r>
          </a:p>
        </p:txBody>
      </p:sp>
      <p:sp>
        <p:nvSpPr>
          <p:cNvPr id="15364" name="Slide Number Placeholder 3">
            <a:extLst>
              <a:ext uri="{FF2B5EF4-FFF2-40B4-BE49-F238E27FC236}">
                <a16:creationId xmlns:a16="http://schemas.microsoft.com/office/drawing/2014/main" id="{C67CB98F-A7F2-4E81-ACCF-C214CB1B41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7E0945C-FBF8-4D11-9D2D-515BC05F282F}"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ECF12D29-6A05-44F1-B91B-7F74DECCEA03}"/>
              </a:ext>
            </a:extLst>
          </p:cNvPr>
          <p:cNvSpPr>
            <a:spLocks noGrp="1" noRot="1" noChangeAspect="1" noTextEdit="1"/>
          </p:cNvSpPr>
          <p:nvPr>
            <p:ph type="sldImg"/>
          </p:nvPr>
        </p:nvSpPr>
        <p:spPr bwMode="auto">
          <a:xfrm>
            <a:off x="341313" y="503238"/>
            <a:ext cx="1392237" cy="1044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6CBF8BFC-098B-403F-9A4C-E376E67A9D67}"/>
              </a:ext>
            </a:extLst>
          </p:cNvPr>
          <p:cNvSpPr>
            <a:spLocks noGrp="1"/>
          </p:cNvSpPr>
          <p:nvPr>
            <p:ph type="body" idx="1"/>
          </p:nvPr>
        </p:nvSpPr>
        <p:spPr bwMode="auto">
          <a:xfrm>
            <a:off x="655638" y="1646238"/>
            <a:ext cx="5559425" cy="701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77" tIns="46238" rIns="92477" bIns="46238" numCol="1" anchor="t" anchorCtr="0" compatLnSpc="1">
            <a:prstTxWarp prst="textNoShape">
              <a:avLst/>
            </a:prstTxWarp>
          </a:bodyPr>
          <a:lstStyle/>
          <a:p>
            <a:r>
              <a:rPr lang="en-US" altLang="en-US"/>
              <a:t>What is it about engineering and computing that make them such male-dominated fields?</a:t>
            </a:r>
          </a:p>
          <a:p>
            <a:endParaRPr lang="en-US" altLang="en-US"/>
          </a:p>
          <a:p>
            <a:pPr eaLnBrk="1" hangingPunct="1">
              <a:spcBef>
                <a:spcPct val="0"/>
              </a:spcBef>
            </a:pPr>
            <a:r>
              <a:rPr lang="en-US" altLang="en-US"/>
              <a:t>Drawing on a large and diverse body of research as well as interviews with top researchers, </a:t>
            </a:r>
            <a:r>
              <a:rPr lang="en-US" altLang="en-US" i="1"/>
              <a:t>Solving the Equation</a:t>
            </a:r>
            <a:r>
              <a:rPr lang="en-US" altLang="en-US"/>
              <a:t> highlights recent research that explores the factors behind the underrepresentation of women in engineering and computing in the United States. Each of the findings demonstrates that social and environmental factors contribute to the underrepresentation of women in engineering and computing and has practical applications.</a:t>
            </a:r>
          </a:p>
          <a:p>
            <a:pPr eaLnBrk="1" hangingPunct="1">
              <a:spcBef>
                <a:spcPct val="0"/>
              </a:spcBef>
            </a:pPr>
            <a:endParaRPr lang="en-US" altLang="en-US"/>
          </a:p>
          <a:p>
            <a:pPr eaLnBrk="1" hangingPunct="1">
              <a:spcBef>
                <a:spcPct val="0"/>
              </a:spcBef>
            </a:pPr>
            <a:r>
              <a:rPr lang="en-US" altLang="en-US"/>
              <a:t>The rest of this presentation will describe some of these research findings and provide recommendations for change.</a:t>
            </a:r>
          </a:p>
          <a:p>
            <a:pPr eaLnBrk="1" hangingPunct="1">
              <a:spcBef>
                <a:spcPct val="0"/>
              </a:spcBef>
            </a:pPr>
            <a:endParaRPr lang="en-US" altLang="en-US"/>
          </a:p>
          <a:p>
            <a:pPr eaLnBrk="1" hangingPunct="1">
              <a:spcBef>
                <a:spcPct val="0"/>
              </a:spcBef>
            </a:pPr>
            <a:endParaRPr lang="en-US" altLang="en-US"/>
          </a:p>
        </p:txBody>
      </p:sp>
      <p:sp>
        <p:nvSpPr>
          <p:cNvPr id="17412" name="Slide Number Placeholder 3">
            <a:extLst>
              <a:ext uri="{FF2B5EF4-FFF2-40B4-BE49-F238E27FC236}">
                <a16:creationId xmlns:a16="http://schemas.microsoft.com/office/drawing/2014/main" id="{B930BF13-FE5F-41EF-84E4-0F218E00F813}"/>
              </a:ext>
            </a:extLst>
          </p:cNvPr>
          <p:cNvSpPr txBox="1">
            <a:spLocks noGrp="1"/>
          </p:cNvSpPr>
          <p:nvPr/>
        </p:nvSpPr>
        <p:spPr bwMode="auto">
          <a:xfrm>
            <a:off x="3935413" y="877252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7" tIns="46238" rIns="92477" bIns="46238" anchor="b"/>
          <a:lstStyle>
            <a:lvl1pPr defTabSz="920750">
              <a:defRPr sz="2400">
                <a:solidFill>
                  <a:schemeClr val="tx1"/>
                </a:solidFill>
                <a:latin typeface="Arial" panose="020B0604020202020204" pitchFamily="34" charset="0"/>
                <a:ea typeface="MS PGothic" panose="020B0600070205080204" pitchFamily="34" charset="-128"/>
              </a:defRPr>
            </a:lvl1pPr>
            <a:lvl2pPr marL="742950" indent="-285750" defTabSz="920750">
              <a:defRPr sz="2400">
                <a:solidFill>
                  <a:schemeClr val="tx1"/>
                </a:solidFill>
                <a:latin typeface="Arial" panose="020B0604020202020204" pitchFamily="34" charset="0"/>
                <a:ea typeface="MS PGothic" panose="020B0600070205080204" pitchFamily="34" charset="-128"/>
              </a:defRPr>
            </a:lvl2pPr>
            <a:lvl3pPr marL="1143000" indent="-228600" defTabSz="920750">
              <a:defRPr sz="2400">
                <a:solidFill>
                  <a:schemeClr val="tx1"/>
                </a:solidFill>
                <a:latin typeface="Arial" panose="020B0604020202020204" pitchFamily="34" charset="0"/>
                <a:ea typeface="MS PGothic" panose="020B0600070205080204" pitchFamily="34" charset="-128"/>
              </a:defRPr>
            </a:lvl3pPr>
            <a:lvl4pPr marL="1600200" indent="-228600" defTabSz="920750">
              <a:defRPr sz="2400">
                <a:solidFill>
                  <a:schemeClr val="tx1"/>
                </a:solidFill>
                <a:latin typeface="Arial" panose="020B0604020202020204" pitchFamily="34" charset="0"/>
                <a:ea typeface="MS PGothic" panose="020B0600070205080204" pitchFamily="34" charset="-128"/>
              </a:defRPr>
            </a:lvl4pPr>
            <a:lvl5pPr marL="2057400" indent="-228600" defTabSz="920750">
              <a:defRPr sz="2400">
                <a:solidFill>
                  <a:schemeClr val="tx1"/>
                </a:solidFill>
                <a:latin typeface="Arial" panose="020B0604020202020204" pitchFamily="34" charset="0"/>
                <a:ea typeface="MS PGothic" panose="020B0600070205080204" pitchFamily="34" charset="-128"/>
              </a:defRPr>
            </a:lvl5pPr>
            <a:lvl6pPr marL="2514600" indent="-228600" defTabSz="92075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075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075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075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20750" rtl="0" eaLnBrk="1" fontAlgn="base" latinLnBrk="0" hangingPunct="1">
              <a:lnSpc>
                <a:spcPct val="100000"/>
              </a:lnSpc>
              <a:spcBef>
                <a:spcPct val="0"/>
              </a:spcBef>
              <a:spcAft>
                <a:spcPct val="0"/>
              </a:spcAft>
              <a:buClrTx/>
              <a:buSzTx/>
              <a:buFontTx/>
              <a:buNone/>
              <a:tabLst/>
              <a:defRPr/>
            </a:pPr>
            <a:fld id="{F51B394D-1857-40A0-8F95-4322F8E18E1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2075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F684CEC5-D74D-4F20-9508-218E573210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3C1D32E9-6F96-49DC-A1A2-6721D81524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Stereotypes and gender bias are the subject of several of the studies showcased in the report.</a:t>
            </a:r>
          </a:p>
          <a:p>
            <a:pPr>
              <a:spcBef>
                <a:spcPct val="0"/>
              </a:spcBef>
            </a:pPr>
            <a:endParaRPr lang="en-US" altLang="en-US"/>
          </a:p>
          <a:p>
            <a:pPr>
              <a:spcBef>
                <a:spcPct val="0"/>
              </a:spcBef>
            </a:pPr>
            <a:r>
              <a:rPr lang="en-US" altLang="en-US"/>
              <a:t>Dr. Corinne Moss-Racusin and her colleagues at Yale University asked faculty members in biology, chemistry, and physics departments at research universities across the country to provide feedback on an application for a student science-laboratory manager position. </a:t>
            </a:r>
          </a:p>
          <a:p>
            <a:pPr>
              <a:spcBef>
                <a:spcPct val="0"/>
              </a:spcBef>
            </a:pPr>
            <a:endParaRPr lang="en-US" altLang="en-US"/>
          </a:p>
          <a:p>
            <a:pPr>
              <a:spcBef>
                <a:spcPct val="0"/>
              </a:spcBef>
            </a:pPr>
            <a:r>
              <a:rPr lang="en-US" altLang="en-US"/>
              <a:t>Half of the science professors reviewed an application from a student named “Jennifer,” while the other half reviewed an </a:t>
            </a:r>
            <a:r>
              <a:rPr lang="en-US" altLang="en-US" i="1"/>
              <a:t>identical</a:t>
            </a:r>
            <a:r>
              <a:rPr lang="en-US" altLang="en-US"/>
              <a:t> application from a student named “John.”</a:t>
            </a:r>
          </a:p>
          <a:p>
            <a:pPr>
              <a:spcBef>
                <a:spcPct val="0"/>
              </a:spcBef>
            </a:pPr>
            <a:endParaRPr lang="en-US" altLang="en-US"/>
          </a:p>
          <a:p>
            <a:pPr>
              <a:spcBef>
                <a:spcPct val="0"/>
              </a:spcBef>
            </a:pPr>
            <a:r>
              <a:rPr lang="en-US" altLang="en-US"/>
              <a:t>The results were striking, as you can see in this chart. Ratings of male applicants are shown in blue and ratings of female applicants are shown in yellow.</a:t>
            </a:r>
          </a:p>
          <a:p>
            <a:pPr>
              <a:spcBef>
                <a:spcPct val="0"/>
              </a:spcBef>
            </a:pPr>
            <a:endParaRPr lang="en-US" altLang="en-US"/>
          </a:p>
          <a:p>
            <a:pPr>
              <a:spcBef>
                <a:spcPct val="0"/>
              </a:spcBef>
            </a:pPr>
            <a:r>
              <a:rPr lang="en-US" altLang="en-US"/>
              <a:t>Scientists — both women and men — viewed the female applicant as less competent and less hirable than the identical male applicant and were less willing to mentor the female candidate than the male candidate. Faculty members also indicated that they would offer less money to the woman than the man.</a:t>
            </a:r>
          </a:p>
          <a:p>
            <a:pPr>
              <a:spcBef>
                <a:spcPct val="0"/>
              </a:spcBef>
            </a:pPr>
            <a:endParaRPr lang="en-US" altLang="en-US"/>
          </a:p>
          <a:p>
            <a:pPr>
              <a:spcBef>
                <a:spcPct val="0"/>
              </a:spcBef>
            </a:pPr>
            <a:r>
              <a:rPr lang="en-US" altLang="en-US"/>
              <a:t>Looking further into the responses, the researchers found that scientists were less likely to hire a woman than an identical man </a:t>
            </a:r>
            <a:r>
              <a:rPr lang="en-US" altLang="en-US" i="1"/>
              <a:t>because</a:t>
            </a:r>
            <a:r>
              <a:rPr lang="en-US" altLang="en-US"/>
              <a:t> </a:t>
            </a:r>
            <a:r>
              <a:rPr lang="en-US" altLang="en-US" i="1"/>
              <a:t>they viewed the woman as less competent,</a:t>
            </a:r>
            <a:r>
              <a:rPr lang="en-US" altLang="en-US"/>
              <a:t> not because of some other potential reason such as workplace commitment</a:t>
            </a:r>
          </a:p>
          <a:p>
            <a:pPr>
              <a:spcBef>
                <a:spcPct val="0"/>
              </a:spcBef>
            </a:pPr>
            <a:r>
              <a:rPr lang="en-US" altLang="en-US"/>
              <a:t> </a:t>
            </a:r>
          </a:p>
          <a:p>
            <a:pPr>
              <a:spcBef>
                <a:spcPct val="0"/>
              </a:spcBef>
            </a:pPr>
            <a:r>
              <a:rPr lang="en-US" altLang="en-US"/>
              <a:t>From hiring decisions to project assignments to promotions, the findings from this study reveal that female engineers and computing professionals are likely to be evaluated as less competent, less hirable, and less valuable than identically qualified male counterparts.</a:t>
            </a:r>
          </a:p>
          <a:p>
            <a:endParaRPr lang="en-US" altLang="en-US"/>
          </a:p>
          <a:p>
            <a:endParaRPr lang="en-US" altLang="en-US"/>
          </a:p>
          <a:p>
            <a:endParaRPr lang="en-US" altLang="en-US"/>
          </a:p>
          <a:p>
            <a:endParaRPr lang="en-US" altLang="en-US"/>
          </a:p>
          <a:p>
            <a:r>
              <a:rPr lang="en-US" altLang="en-US"/>
              <a:t>Figure 14 source: Moss-Racusin, Dovidio et al. (2012a).</a:t>
            </a:r>
          </a:p>
        </p:txBody>
      </p:sp>
      <p:sp>
        <p:nvSpPr>
          <p:cNvPr id="19460" name="Slide Number Placeholder 3">
            <a:extLst>
              <a:ext uri="{FF2B5EF4-FFF2-40B4-BE49-F238E27FC236}">
                <a16:creationId xmlns:a16="http://schemas.microsoft.com/office/drawing/2014/main" id="{298BCDF2-00AF-4D1E-A368-688C59FB2A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A846BC5-93C4-4163-AB26-CEAB7B3F2923}"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8BAADA15-8E03-411D-BFB5-354A1F4C44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4AF32665-C308-4B90-AC01-93F3B2098A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70000"/>
              </a:lnSpc>
              <a:spcBef>
                <a:spcPct val="0"/>
              </a:spcBef>
            </a:pPr>
            <a:r>
              <a:rPr lang="en-US" altLang="en-US" sz="900"/>
              <a:t>A second finding related to gender bias comes from the research of Dr. Ernesto Reuben, a Columbia business school professor, and his colleagues, who conducted an interesting study providing evidence that in hiring situations, women are judged as less competent than men for mathematical tasks.</a:t>
            </a:r>
          </a:p>
          <a:p>
            <a:pPr>
              <a:lnSpc>
                <a:spcPct val="70000"/>
              </a:lnSpc>
              <a:spcBef>
                <a:spcPct val="0"/>
              </a:spcBef>
            </a:pPr>
            <a:endParaRPr lang="en-US" altLang="en-US" sz="900"/>
          </a:p>
          <a:p>
            <a:pPr>
              <a:lnSpc>
                <a:spcPct val="70000"/>
              </a:lnSpc>
              <a:spcBef>
                <a:spcPct val="0"/>
              </a:spcBef>
            </a:pPr>
            <a:r>
              <a:rPr lang="en-US" altLang="en-US" sz="900"/>
              <a:t>In a laboratory experiment, individuals performed a math task on a computer, summing as many sets of four two-digit numbers as possible during a four-minute period, and were given their score.</a:t>
            </a:r>
          </a:p>
          <a:p>
            <a:pPr>
              <a:lnSpc>
                <a:spcPct val="70000"/>
              </a:lnSpc>
              <a:spcBef>
                <a:spcPct val="0"/>
              </a:spcBef>
            </a:pPr>
            <a:r>
              <a:rPr lang="en-US" altLang="en-US" sz="900"/>
              <a:t> </a:t>
            </a:r>
          </a:p>
          <a:p>
            <a:pPr>
              <a:lnSpc>
                <a:spcPct val="70000"/>
              </a:lnSpc>
              <a:spcBef>
                <a:spcPct val="0"/>
              </a:spcBef>
            </a:pPr>
            <a:r>
              <a:rPr lang="en-US" altLang="en-US" sz="900"/>
              <a:t>The participants were then told that they would perform the same task a second time and were asked to estimate how many questions they would answer correctly. </a:t>
            </a:r>
          </a:p>
          <a:p>
            <a:pPr>
              <a:lnSpc>
                <a:spcPct val="70000"/>
              </a:lnSpc>
              <a:spcBef>
                <a:spcPct val="0"/>
              </a:spcBef>
            </a:pPr>
            <a:r>
              <a:rPr lang="en-US" altLang="en-US" sz="900"/>
              <a:t> </a:t>
            </a:r>
          </a:p>
          <a:p>
            <a:pPr>
              <a:lnSpc>
                <a:spcPct val="70000"/>
              </a:lnSpc>
              <a:spcBef>
                <a:spcPct val="0"/>
              </a:spcBef>
            </a:pPr>
            <a:r>
              <a:rPr lang="en-US" altLang="en-US" sz="900"/>
              <a:t>Before the second task began, two participants were chosen randomly to act as job candidates. They walked to the front of the room carrying </a:t>
            </a:r>
            <a:r>
              <a:rPr lang="ja-JP" altLang="en-US" sz="900"/>
              <a:t>“</a:t>
            </a:r>
            <a:r>
              <a:rPr lang="en-US" altLang="ja-JP" sz="900"/>
              <a:t>Candidate A</a:t>
            </a:r>
            <a:r>
              <a:rPr lang="ja-JP" altLang="en-US" sz="900"/>
              <a:t>”</a:t>
            </a:r>
            <a:r>
              <a:rPr lang="en-US" altLang="ja-JP" sz="900"/>
              <a:t> and </a:t>
            </a:r>
            <a:r>
              <a:rPr lang="ja-JP" altLang="en-US" sz="900"/>
              <a:t>“</a:t>
            </a:r>
            <a:r>
              <a:rPr lang="en-US" altLang="ja-JP" sz="900"/>
              <a:t>Candidate B</a:t>
            </a:r>
            <a:r>
              <a:rPr lang="ja-JP" altLang="en-US" sz="900"/>
              <a:t>”</a:t>
            </a:r>
            <a:r>
              <a:rPr lang="en-US" altLang="ja-JP" sz="900"/>
              <a:t> signs, while the remaining participants acted as employers, tasked with hiring one of the two candidates to perform the second math task. If employers chose correctly — that is, actually chose the candidate who performed better than the other candidate on the second math task — they received increased compensation for the study. </a:t>
            </a:r>
          </a:p>
          <a:p>
            <a:pPr>
              <a:lnSpc>
                <a:spcPct val="70000"/>
              </a:lnSpc>
              <a:spcBef>
                <a:spcPct val="0"/>
              </a:spcBef>
            </a:pPr>
            <a:endParaRPr lang="en-US" altLang="en-US" sz="900"/>
          </a:p>
          <a:p>
            <a:pPr>
              <a:lnSpc>
                <a:spcPct val="70000"/>
              </a:lnSpc>
              <a:spcBef>
                <a:spcPct val="0"/>
              </a:spcBef>
            </a:pPr>
            <a:r>
              <a:rPr lang="en-US" altLang="en-US" sz="900"/>
              <a:t>After the employers made their hiring decision, the experiment was repeated a number of times with other randomly chosen job candidates. Employers chose candidates from pairs representing any combination of women and men including same-sex pairs to avoid making gender overly obvious as a factor in employers</a:t>
            </a:r>
            <a:r>
              <a:rPr lang="ja-JP" altLang="en-US" sz="900"/>
              <a:t>’</a:t>
            </a:r>
            <a:r>
              <a:rPr lang="en-US" altLang="ja-JP" sz="900"/>
              <a:t> decisions; however, the researchers analyzed data only from the instances in which the two candidates in the pair were of different genders.</a:t>
            </a:r>
          </a:p>
          <a:p>
            <a:pPr>
              <a:lnSpc>
                <a:spcPct val="70000"/>
              </a:lnSpc>
              <a:spcBef>
                <a:spcPct val="0"/>
              </a:spcBef>
            </a:pPr>
            <a:endParaRPr lang="en-US" altLang="en-US" sz="900"/>
          </a:p>
          <a:p>
            <a:pPr>
              <a:lnSpc>
                <a:spcPct val="70000"/>
              </a:lnSpc>
              <a:spcBef>
                <a:spcPct val="0"/>
              </a:spcBef>
            </a:pPr>
            <a:r>
              <a:rPr lang="en-US" altLang="en-US" sz="900"/>
              <a:t>In phase one, employers were asked to choose between the two candidates based only on the applicants</a:t>
            </a:r>
            <a:r>
              <a:rPr lang="ja-JP" altLang="en-US" sz="900"/>
              <a:t>’</a:t>
            </a:r>
            <a:r>
              <a:rPr lang="en-US" altLang="ja-JP" sz="900"/>
              <a:t> appearance. As might be expected, when basing a hiring decision purely on appearance, employers frequently made bad hiring decisions, selecting the higher-performing candidate only about half (55 percent) of the time. </a:t>
            </a:r>
          </a:p>
          <a:p>
            <a:pPr>
              <a:lnSpc>
                <a:spcPct val="70000"/>
              </a:lnSpc>
              <a:spcBef>
                <a:spcPct val="0"/>
              </a:spcBef>
            </a:pPr>
            <a:endParaRPr lang="en-US" altLang="en-US" sz="900"/>
          </a:p>
          <a:p>
            <a:pPr>
              <a:lnSpc>
                <a:spcPct val="70000"/>
              </a:lnSpc>
              <a:spcBef>
                <a:spcPct val="0"/>
              </a:spcBef>
            </a:pPr>
            <a:r>
              <a:rPr lang="en-US" altLang="en-US" sz="900"/>
              <a:t>The bad hiring decisions were not gender neutral. Employers were more than twice as likely to choose the man as they were the woman when they made a bad hiring decision, choosing the lower-performing man 32 percent of the time and the lower-performing woman 14 percent of the time. </a:t>
            </a:r>
          </a:p>
          <a:p>
            <a:pPr>
              <a:lnSpc>
                <a:spcPct val="70000"/>
              </a:lnSpc>
              <a:spcBef>
                <a:spcPct val="0"/>
              </a:spcBef>
            </a:pPr>
            <a:r>
              <a:rPr lang="en-US" altLang="en-US" sz="900"/>
              <a:t> </a:t>
            </a:r>
          </a:p>
          <a:p>
            <a:pPr>
              <a:lnSpc>
                <a:spcPct val="70000"/>
              </a:lnSpc>
              <a:spcBef>
                <a:spcPct val="0"/>
              </a:spcBef>
            </a:pPr>
            <a:r>
              <a:rPr lang="en-US" altLang="en-US" sz="900"/>
              <a:t>These results are shown on the left column of this chart. The orange portion shows the percentage of times </a:t>
            </a:r>
            <a:r>
              <a:rPr lang="ja-JP" altLang="en-US" sz="900"/>
              <a:t>“</a:t>
            </a:r>
            <a:r>
              <a:rPr lang="en-US" altLang="ja-JP" sz="900"/>
              <a:t>employers</a:t>
            </a:r>
            <a:r>
              <a:rPr lang="ja-JP" altLang="en-US" sz="900"/>
              <a:t>”</a:t>
            </a:r>
            <a:r>
              <a:rPr lang="en-US" altLang="ja-JP" sz="900"/>
              <a:t> chose the higher-performing candidate, the blue portion shows the percentage of time they chose the lower-performing man, and the yellow portion shows the percentage of times they chose the lower-performing woman.</a:t>
            </a:r>
          </a:p>
          <a:p>
            <a:pPr>
              <a:lnSpc>
                <a:spcPct val="70000"/>
              </a:lnSpc>
              <a:spcBef>
                <a:spcPct val="0"/>
              </a:spcBef>
            </a:pPr>
            <a:endParaRPr lang="en-US" altLang="en-US" sz="900"/>
          </a:p>
          <a:p>
            <a:pPr>
              <a:lnSpc>
                <a:spcPct val="70000"/>
              </a:lnSpc>
              <a:spcBef>
                <a:spcPct val="0"/>
              </a:spcBef>
            </a:pPr>
            <a:r>
              <a:rPr lang="en-US" altLang="en-US" sz="900"/>
              <a:t>In phase two (shown in the middle column of the chart) employers were shown the candidates</a:t>
            </a:r>
            <a:r>
              <a:rPr lang="ja-JP" altLang="en-US" sz="900"/>
              <a:t>’</a:t>
            </a:r>
            <a:r>
              <a:rPr lang="en-US" altLang="ja-JP" sz="900"/>
              <a:t> estimates of their performance on the second math task. This phase simulated a real-life interview situation in which employers ask — and often have to take a candidate</a:t>
            </a:r>
            <a:r>
              <a:rPr lang="ja-JP" altLang="en-US" sz="900"/>
              <a:t>’</a:t>
            </a:r>
            <a:r>
              <a:rPr lang="en-US" altLang="ja-JP" sz="900"/>
              <a:t>s word for — how candidates would expect to perform in a given job. With this additional information, the employers in the study did a better job, choosing the top performer 69 percent of the time. Yet in this scenario, when employers knew the candidates</a:t>
            </a:r>
            <a:r>
              <a:rPr lang="ja-JP" altLang="en-US" sz="900"/>
              <a:t>’</a:t>
            </a:r>
            <a:r>
              <a:rPr lang="en-US" altLang="ja-JP" sz="900"/>
              <a:t> estimated future performance, employers still chose a lower-performing man (over a higher-performing woman) 29 percent of the time — nearly as often as when employers made their decision based solely on appearance. In contrast, employers chose a lower-performing woman only 2 percent of the time. In other words, employers made fewer mistakes overall when they knew candidates</a:t>
            </a:r>
            <a:r>
              <a:rPr lang="ja-JP" altLang="en-US" sz="900"/>
              <a:t>’</a:t>
            </a:r>
            <a:r>
              <a:rPr lang="en-US" altLang="ja-JP" sz="900"/>
              <a:t> estimates of their future performance, but when employers did make a bad hiring decision, they nearly always erred in favor of the lower-performing man and almost never in favor of the lower-performing woman.</a:t>
            </a:r>
          </a:p>
          <a:p>
            <a:pPr>
              <a:lnSpc>
                <a:spcPct val="70000"/>
              </a:lnSpc>
              <a:spcBef>
                <a:spcPct val="0"/>
              </a:spcBef>
            </a:pPr>
            <a:endParaRPr lang="en-US" altLang="en-US" sz="900"/>
          </a:p>
          <a:p>
            <a:pPr>
              <a:lnSpc>
                <a:spcPct val="70000"/>
              </a:lnSpc>
              <a:spcBef>
                <a:spcPct val="0"/>
              </a:spcBef>
            </a:pPr>
            <a:r>
              <a:rPr lang="en-US" altLang="en-US" sz="900"/>
              <a:t>In phase three, employers were told the actual performance of each candidate on the first task. In this case, employers did an even better job, choosing the top performer 81 percent of the time. When employers hired the lower-performing candidate, they were still nearly twice as likely to hire the lower-performing man (12 percent) rather than the higher-performing woman (7 percent), but the gender discrepancy was not as great as when employers based their decisions on candidates</a:t>
            </a:r>
            <a:r>
              <a:rPr lang="ja-JP" altLang="en-US" sz="900"/>
              <a:t>’</a:t>
            </a:r>
            <a:r>
              <a:rPr lang="en-US" altLang="ja-JP" sz="900"/>
              <a:t> appearance or candidates</a:t>
            </a:r>
            <a:r>
              <a:rPr lang="ja-JP" altLang="en-US" sz="900"/>
              <a:t>’</a:t>
            </a:r>
            <a:r>
              <a:rPr lang="en-US" altLang="ja-JP" sz="900"/>
              <a:t> future anticipated performance.</a:t>
            </a:r>
          </a:p>
          <a:p>
            <a:pPr>
              <a:lnSpc>
                <a:spcPct val="70000"/>
              </a:lnSpc>
              <a:spcBef>
                <a:spcPct val="0"/>
              </a:spcBef>
            </a:pPr>
            <a:endParaRPr lang="en-US" altLang="en-US" sz="900"/>
          </a:p>
          <a:p>
            <a:pPr>
              <a:lnSpc>
                <a:spcPct val="70000"/>
              </a:lnSpc>
              <a:spcBef>
                <a:spcPct val="0"/>
              </a:spcBef>
            </a:pPr>
            <a:r>
              <a:rPr lang="en-US" altLang="en-US" sz="900"/>
              <a:t>The researchers also asked all participants to complete a math/science-gender Implicit Association Test, which tests how rapidly participants associate math and science with male and math and science with female. The test results were clear: Participants with stronger implicit gender biases — that is, those who more quickly associated science and math with men — were more likely to discriminate against women in their hiring practices. The study found a strong correlation between implicit bias and bad hiring decisions favoring men. Employers with stronger math/science-male biases were more likely than others to choose a man rather than a woman in each phase of the study. </a:t>
            </a:r>
          </a:p>
          <a:p>
            <a:pPr>
              <a:lnSpc>
                <a:spcPct val="70000"/>
              </a:lnSpc>
              <a:spcBef>
                <a:spcPct val="0"/>
              </a:spcBef>
            </a:pPr>
            <a:endParaRPr lang="en-US" altLang="en-US" sz="900"/>
          </a:p>
          <a:p>
            <a:pPr>
              <a:lnSpc>
                <a:spcPct val="70000"/>
              </a:lnSpc>
              <a:spcBef>
                <a:spcPct val="0"/>
              </a:spcBef>
            </a:pPr>
            <a:r>
              <a:rPr lang="en-US" altLang="en-US" sz="900"/>
              <a:t>This study presents a discouraging scenario for women in typically male fields such as engineering and computing. No matter what type of information employers had about applicants, employers</a:t>
            </a:r>
            <a:r>
              <a:rPr lang="ja-JP" altLang="en-US" sz="900"/>
              <a:t>’</a:t>
            </a:r>
            <a:r>
              <a:rPr lang="en-US" altLang="ja-JP" sz="900"/>
              <a:t> bad hiring decisions usually favored a low-performing male candidate over a high-performing female candidate. </a:t>
            </a:r>
          </a:p>
          <a:p>
            <a:pPr>
              <a:lnSpc>
                <a:spcPct val="70000"/>
              </a:lnSpc>
              <a:spcBef>
                <a:spcPct val="0"/>
              </a:spcBef>
            </a:pPr>
            <a:endParaRPr lang="en-US" altLang="en-US" sz="900"/>
          </a:p>
          <a:p>
            <a:pPr>
              <a:lnSpc>
                <a:spcPct val="70000"/>
              </a:lnSpc>
              <a:spcBef>
                <a:spcPct val="0"/>
              </a:spcBef>
            </a:pPr>
            <a:r>
              <a:rPr lang="en-US" altLang="en-US" sz="900"/>
              <a:t>And in both the first and second phases of the study, nearly one in three times the higher-performing woman did not get hired (the blue portion on the chart shows the times that the higher-performing woman was not hired). The odds of higher-performing men getting hired were much better in every scenario, especially when employers based their decisions on candidates</a:t>
            </a:r>
            <a:r>
              <a:rPr lang="ja-JP" altLang="en-US" sz="900"/>
              <a:t>’</a:t>
            </a:r>
            <a:r>
              <a:rPr lang="en-US" altLang="ja-JP" sz="900"/>
              <a:t> predictions of their future performance.</a:t>
            </a:r>
          </a:p>
          <a:p>
            <a:pPr>
              <a:lnSpc>
                <a:spcPct val="50000"/>
              </a:lnSpc>
            </a:pPr>
            <a:endParaRPr lang="en-US" altLang="en-US" sz="900"/>
          </a:p>
          <a:p>
            <a:pPr>
              <a:lnSpc>
                <a:spcPct val="50000"/>
              </a:lnSpc>
            </a:pPr>
            <a:endParaRPr lang="en-US" altLang="en-US" sz="900"/>
          </a:p>
          <a:p>
            <a:pPr>
              <a:lnSpc>
                <a:spcPct val="50000"/>
              </a:lnSpc>
            </a:pPr>
            <a:endParaRPr lang="en-US" altLang="en-US" sz="900"/>
          </a:p>
          <a:p>
            <a:pPr>
              <a:lnSpc>
                <a:spcPct val="50000"/>
              </a:lnSpc>
            </a:pPr>
            <a:r>
              <a:rPr lang="en-US" altLang="en-US" sz="900"/>
              <a:t>Figure 15 notes: The percentage of times that a lower-performing man was chosen in each condition was calculated from information provided in figure 1 in the source. The authors multiplied the percentage of times the lower-performing candidate was chosen by the percentage of times the lower-performing chosen candidate was a man.</a:t>
            </a:r>
          </a:p>
          <a:p>
            <a:pPr>
              <a:lnSpc>
                <a:spcPct val="50000"/>
              </a:lnSpc>
            </a:pPr>
            <a:endParaRPr lang="en-US" altLang="en-US" sz="900"/>
          </a:p>
          <a:p>
            <a:pPr>
              <a:lnSpc>
                <a:spcPct val="50000"/>
              </a:lnSpc>
            </a:pPr>
            <a:r>
              <a:rPr lang="en-US" altLang="en-US" sz="900"/>
              <a:t>Figure 15 source: Reuben et al. (2014a).</a:t>
            </a:r>
          </a:p>
          <a:p>
            <a:pPr eaLnBrk="1" hangingPunct="1">
              <a:lnSpc>
                <a:spcPct val="50000"/>
              </a:lnSpc>
              <a:spcBef>
                <a:spcPct val="0"/>
              </a:spcBef>
            </a:pPr>
            <a:endParaRPr lang="en-US" altLang="en-US" sz="900"/>
          </a:p>
          <a:p>
            <a:pPr>
              <a:lnSpc>
                <a:spcPct val="50000"/>
              </a:lnSpc>
            </a:pPr>
            <a:r>
              <a:rPr lang="en-US" altLang="en-US" sz="900"/>
              <a:t> </a:t>
            </a:r>
          </a:p>
        </p:txBody>
      </p:sp>
      <p:sp>
        <p:nvSpPr>
          <p:cNvPr id="21508" name="Slide Number Placeholder 3">
            <a:extLst>
              <a:ext uri="{FF2B5EF4-FFF2-40B4-BE49-F238E27FC236}">
                <a16:creationId xmlns:a16="http://schemas.microsoft.com/office/drawing/2014/main" id="{87711ABC-4362-4143-872E-0A3CA8AC73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70FDB64-DDFC-4939-9F16-C11FE62919E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AD5ED23-0494-4A17-9066-D1C96864D2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31AF8A07-3346-44CD-8738-F08CBC927B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70000"/>
              </a:lnSpc>
            </a:pPr>
            <a:r>
              <a:rPr lang="en-US" altLang="en-US" sz="1000"/>
              <a:t>Stereotypes and biases pose an additional challenge to women through a phenomenon known as “stereotype threat,” which can occur when an individual fears confirming a negative stereotype about a group to which she or he belongs. </a:t>
            </a:r>
          </a:p>
          <a:p>
            <a:pPr>
              <a:lnSpc>
                <a:spcPct val="70000"/>
              </a:lnSpc>
            </a:pPr>
            <a:endParaRPr lang="en-US" altLang="en-US" sz="1000"/>
          </a:p>
          <a:p>
            <a:pPr>
              <a:lnSpc>
                <a:spcPct val="70000"/>
              </a:lnSpc>
            </a:pPr>
            <a:r>
              <a:rPr lang="en-US" altLang="en-US" sz="1000"/>
              <a:t>Many studies have shown that stereotype threat affects academic performance.</a:t>
            </a:r>
          </a:p>
          <a:p>
            <a:pPr>
              <a:lnSpc>
                <a:spcPct val="70000"/>
              </a:lnSpc>
            </a:pPr>
            <a:endParaRPr lang="en-US" altLang="en-US" sz="1000"/>
          </a:p>
          <a:p>
            <a:pPr>
              <a:lnSpc>
                <a:spcPct val="70000"/>
              </a:lnSpc>
            </a:pPr>
            <a:r>
              <a:rPr lang="en-US" altLang="en-US" sz="1000"/>
              <a:t>When negative stereotypes about women’s mathematical abilities are brought to test-takers’ attention, women’s performance is worse than that of women who are told that there are no gender differences in math performance.</a:t>
            </a:r>
          </a:p>
          <a:p>
            <a:pPr>
              <a:lnSpc>
                <a:spcPct val="70000"/>
              </a:lnSpc>
            </a:pPr>
            <a:endParaRPr lang="en-US" altLang="en-US" sz="1000"/>
          </a:p>
          <a:p>
            <a:pPr>
              <a:lnSpc>
                <a:spcPct val="70000"/>
              </a:lnSpc>
            </a:pPr>
            <a:r>
              <a:rPr lang="en-US" altLang="en-US" sz="1000"/>
              <a:t>Stereotype threat is proposed not only to influence women’s mathematical performance but also to contribute to disengagement from fields in which women are negatively stereotyped, such as engineering and computing. We know that stereotypes can undermine girls and women in school, but researchers are only beginning to examine how stereotype threat affects women in the workplace. </a:t>
            </a:r>
          </a:p>
          <a:p>
            <a:pPr>
              <a:lnSpc>
                <a:spcPct val="70000"/>
              </a:lnSpc>
            </a:pPr>
            <a:endParaRPr lang="en-US" altLang="en-US" sz="1000"/>
          </a:p>
          <a:p>
            <a:pPr>
              <a:lnSpc>
                <a:spcPct val="70000"/>
              </a:lnSpc>
            </a:pPr>
            <a:r>
              <a:rPr lang="en-US" altLang="en-US" sz="1000"/>
              <a:t>One study in this area conducted by Dr. Toni Schmader, a psychologist at the University of British Columbia, and her colleagues found that the more often that female STEM faculty discussed research with their male colleagues, the less engaged they felt in their work. </a:t>
            </a:r>
          </a:p>
          <a:p>
            <a:pPr>
              <a:lnSpc>
                <a:spcPct val="70000"/>
              </a:lnSpc>
            </a:pPr>
            <a:endParaRPr lang="en-US" altLang="en-US" sz="1000"/>
          </a:p>
          <a:p>
            <a:pPr>
              <a:lnSpc>
                <a:spcPct val="70000"/>
              </a:lnSpc>
            </a:pPr>
            <a:r>
              <a:rPr lang="en-US" altLang="en-US" sz="1000"/>
              <a:t>You can see this result in the chart on the left. </a:t>
            </a:r>
          </a:p>
          <a:p>
            <a:pPr>
              <a:lnSpc>
                <a:spcPct val="70000"/>
              </a:lnSpc>
            </a:pPr>
            <a:endParaRPr lang="en-US" altLang="en-US" sz="1000"/>
          </a:p>
          <a:p>
            <a:pPr>
              <a:lnSpc>
                <a:spcPct val="70000"/>
              </a:lnSpc>
            </a:pPr>
            <a:r>
              <a:rPr lang="en-US" altLang="en-US" sz="1000"/>
              <a:t>The yellow line represents female STEM faculty, and the blue line represents male STEM faculty. As you move to the right, faculty had more research conversations with their male colleagues. You can see that the more research conversations female faculty had with their male colleagues, the more disengaged they reported being with their work. For male STEM faculty, on the other hand, the more research conversations they had with their male colleagues, the more engaged they reported being with their work.</a:t>
            </a:r>
          </a:p>
          <a:p>
            <a:pPr>
              <a:lnSpc>
                <a:spcPct val="70000"/>
              </a:lnSpc>
            </a:pPr>
            <a:endParaRPr lang="en-US" altLang="en-US" sz="1000"/>
          </a:p>
          <a:p>
            <a:pPr>
              <a:lnSpc>
                <a:spcPct val="70000"/>
              </a:lnSpc>
            </a:pPr>
            <a:endParaRPr lang="en-US" altLang="en-US" sz="1000"/>
          </a:p>
          <a:p>
            <a:pPr>
              <a:lnSpc>
                <a:spcPct val="70000"/>
              </a:lnSpc>
            </a:pPr>
            <a:r>
              <a:rPr lang="en-US" altLang="en-US" sz="1000"/>
              <a:t>The second figure, on the right, shows the second finding from this study, which was that the more social conversations female STEM faculty had with their male colleagues, the more engaged they reported being with their work. </a:t>
            </a:r>
          </a:p>
          <a:p>
            <a:pPr>
              <a:lnSpc>
                <a:spcPct val="70000"/>
              </a:lnSpc>
            </a:pPr>
            <a:endParaRPr lang="en-US" altLang="en-US" sz="1000"/>
          </a:p>
          <a:p>
            <a:pPr>
              <a:lnSpc>
                <a:spcPct val="70000"/>
              </a:lnSpc>
            </a:pPr>
            <a:r>
              <a:rPr lang="en-US" altLang="en-US" sz="1000"/>
              <a:t>Again, the yellow line represents female STEM faculty, and the blue line represents male STEM faculty. The more social conversations female STEM faculty had with their male colleagues, the more engaged they were with their work. (Male STEM faculty, on the other hand, reported being less engaged with their work as they had more social conversations with their male colleagues — which is what one might expect, since more time socializing at work means less time working.) </a:t>
            </a:r>
          </a:p>
          <a:p>
            <a:pPr>
              <a:lnSpc>
                <a:spcPct val="70000"/>
              </a:lnSpc>
            </a:pPr>
            <a:endParaRPr lang="en-US" altLang="en-US" sz="1000"/>
          </a:p>
          <a:p>
            <a:pPr>
              <a:lnSpc>
                <a:spcPct val="70000"/>
              </a:lnSpc>
            </a:pPr>
            <a:r>
              <a:rPr lang="en-US" altLang="en-US" sz="1000"/>
              <a:t>Schmader and her colleagues hypothesize that research-related conversations with male colleagues may generate stereotype threat for female scientists. Social conversations with male colleagues, on the other hand, may lessen the threat by increasing a feeling of belonging in their work environment. </a:t>
            </a:r>
          </a:p>
          <a:p>
            <a:pPr>
              <a:lnSpc>
                <a:spcPct val="70000"/>
              </a:lnSpc>
            </a:pPr>
            <a:endParaRPr lang="en-US" altLang="en-US" sz="1000"/>
          </a:p>
          <a:p>
            <a:pPr>
              <a:lnSpc>
                <a:spcPct val="70000"/>
              </a:lnSpc>
            </a:pPr>
            <a:endParaRPr lang="en-US" altLang="en-US" sz="1000"/>
          </a:p>
          <a:p>
            <a:pPr>
              <a:lnSpc>
                <a:spcPct val="70000"/>
              </a:lnSpc>
            </a:pPr>
            <a:r>
              <a:rPr lang="en-US" altLang="en-US" sz="1000"/>
              <a:t>Figure 18 notes: On average, study participants’ conversations with their male colleagues were about research 47 percent of the time. The “fewer” value represents 19 percent, in other words, study participants who talked about research 19 percent of the time when they spoke with their male colleagues.  The “more” value represents 77 percent, in other words, women and men who talked about research 77 percent of the time they conversed with their male colleagues. Nineteen percent is one standard deviation lower than the average value, and 77 percent is one standard deviation higher than the average value (AAUW communication with Toni Schmader).</a:t>
            </a:r>
          </a:p>
          <a:p>
            <a:pPr>
              <a:lnSpc>
                <a:spcPct val="70000"/>
              </a:lnSpc>
            </a:pPr>
            <a:endParaRPr lang="en-US" altLang="en-US" sz="1000"/>
          </a:p>
          <a:p>
            <a:pPr>
              <a:lnSpc>
                <a:spcPct val="70000"/>
              </a:lnSpc>
            </a:pPr>
            <a:r>
              <a:rPr lang="en-US" altLang="en-US" sz="1000"/>
              <a:t>Figure 18 source: Holleran et al. (2011).</a:t>
            </a:r>
          </a:p>
          <a:p>
            <a:pPr>
              <a:lnSpc>
                <a:spcPct val="70000"/>
              </a:lnSpc>
            </a:pPr>
            <a:endParaRPr lang="en-US" altLang="en-US" sz="1000"/>
          </a:p>
          <a:p>
            <a:pPr>
              <a:lnSpc>
                <a:spcPct val="70000"/>
              </a:lnSpc>
            </a:pPr>
            <a:r>
              <a:rPr lang="en-US" altLang="en-US" sz="1000"/>
              <a:t>Figure 19 notes: On average, study participants’ conversations with their male colleagues were about social topics 23 percent of the time. The “fewer” value represents 5.5 percent, in other words, study participants who talked about social topics 5.5 percent of the time when they spoke with their male colleagues. The “more” value of social conversations with male colleagues represents 40.5 percent, in other words, study participants who talked about social topics 40.5 percent of the time when they conversed with their male colleagues. Five and one-half percent is one standard deviation lower than the average value, and 40.5 percent is one standard deviation higher than the average value (AAUW communication with Toni Schmader).</a:t>
            </a:r>
          </a:p>
          <a:p>
            <a:pPr>
              <a:lnSpc>
                <a:spcPct val="70000"/>
              </a:lnSpc>
            </a:pPr>
            <a:endParaRPr lang="en-US" altLang="en-US" sz="1000"/>
          </a:p>
          <a:p>
            <a:pPr>
              <a:lnSpc>
                <a:spcPct val="70000"/>
              </a:lnSpc>
            </a:pPr>
            <a:r>
              <a:rPr lang="en-US" altLang="en-US" sz="1000"/>
              <a:t>Figure 19 source: Holleran et al. (2011).</a:t>
            </a:r>
          </a:p>
          <a:p>
            <a:pPr>
              <a:lnSpc>
                <a:spcPct val="70000"/>
              </a:lnSpc>
            </a:pPr>
            <a:endParaRPr lang="en-US" altLang="en-US" sz="1000"/>
          </a:p>
        </p:txBody>
      </p:sp>
      <p:sp>
        <p:nvSpPr>
          <p:cNvPr id="23556" name="Slide Number Placeholder 3">
            <a:extLst>
              <a:ext uri="{FF2B5EF4-FFF2-40B4-BE49-F238E27FC236}">
                <a16:creationId xmlns:a16="http://schemas.microsoft.com/office/drawing/2014/main" id="{F1F49742-B6B9-4611-8EB1-D56C232638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A2E930E-8472-4AEB-80A3-5DB61D3AFB33}"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157DAEEA-E76D-4F01-926D-95532ED72B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16A5357F-26CF-438B-BA0D-B5E90B4FF1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 first step toward addressing biases in hiring is acknowledging the reality that we are all influenced by gender biases, whether or not we consciously endorse them. </a:t>
            </a:r>
          </a:p>
          <a:p>
            <a:endParaRPr lang="en-US" altLang="en-US"/>
          </a:p>
          <a:p>
            <a:r>
              <a:rPr lang="en-US" altLang="en-US"/>
              <a:t>Second, Dr. Ernesto Reuben and his colleagues found that employers made better and less-biased hiring decisions when they were provided with objective information about past performance. Employers should base hiring decisions on objective past performance information as much as possible. </a:t>
            </a:r>
          </a:p>
          <a:p>
            <a:r>
              <a:rPr lang="en-US" altLang="en-US"/>
              <a:t> </a:t>
            </a:r>
          </a:p>
          <a:p>
            <a:r>
              <a:rPr lang="en-US" altLang="en-US"/>
              <a:t>Another way to reduce the influence of biases on our evaluations of others is to remove information about an individual’s age, race, or gender from decision-making contexts. </a:t>
            </a:r>
          </a:p>
        </p:txBody>
      </p:sp>
      <p:sp>
        <p:nvSpPr>
          <p:cNvPr id="25604" name="Slide Number Placeholder 3">
            <a:extLst>
              <a:ext uri="{FF2B5EF4-FFF2-40B4-BE49-F238E27FC236}">
                <a16:creationId xmlns:a16="http://schemas.microsoft.com/office/drawing/2014/main" id="{56B125BD-E216-4C53-A31E-DD5EFAFC2A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E2B94F9-08C5-4E7D-86E7-022AB0822692}"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DBE5A26A-C98E-4204-B539-A9C38DFE83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87E79502-84F4-416C-9EFD-E20A9105C6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a:p>
            <a:r>
              <a:rPr lang="en-US" altLang="en-US"/>
              <a:t>Harvey Mudd College is a prime example of how changing structures and environments can result in a dramatic increase in women’s representation in computing. </a:t>
            </a:r>
          </a:p>
          <a:p>
            <a:endParaRPr lang="en-US" altLang="en-US"/>
          </a:p>
          <a:p>
            <a:r>
              <a:rPr lang="en-US" altLang="en-US"/>
              <a:t>With leadership from the college president and college-wide support for the initiative, Harvey Mudd increased the percentage of women graduating from its computing program from a historical average of 12 percent to approximately 40 percent in five years. </a:t>
            </a:r>
          </a:p>
          <a:p>
            <a:endParaRPr lang="en-US" altLang="en-US"/>
          </a:p>
          <a:p>
            <a:r>
              <a:rPr lang="en-US" altLang="en-US"/>
              <a:t>This chart shows the percentage of graduating computer science majors who were women, nationally (in green) and at Harvey Mudd College (in pink), from 2000 to 2014. You can see that starting in 2010, the percentage of women in Harvey Mudd’s graduating class of computer science majors has surpassed the national average.</a:t>
            </a:r>
          </a:p>
          <a:p>
            <a:endParaRPr lang="en-US" altLang="en-US"/>
          </a:p>
          <a:p>
            <a:r>
              <a:rPr lang="en-US" altLang="en-US"/>
              <a:t>Figure 23 source: Harvey Mudd College Office of Institutional Research; AAUW analysis of data from National Science Foundation, Division of Science Resources Statistics (2013); L. M. Frehill analysis of data from National Science Foundation, National Center for Science and Engineering Statistics (2014a).</a:t>
            </a:r>
          </a:p>
          <a:p>
            <a:r>
              <a:rPr lang="en-US" altLang="en-US"/>
              <a:t> </a:t>
            </a:r>
          </a:p>
          <a:p>
            <a:endParaRPr lang="en-US" altLang="en-US"/>
          </a:p>
          <a:p>
            <a:endParaRPr lang="en-US" altLang="en-US"/>
          </a:p>
          <a:p>
            <a:endParaRPr lang="en-US" altLang="en-US"/>
          </a:p>
        </p:txBody>
      </p:sp>
      <p:sp>
        <p:nvSpPr>
          <p:cNvPr id="27652" name="Slide Number Placeholder 3">
            <a:extLst>
              <a:ext uri="{FF2B5EF4-FFF2-40B4-BE49-F238E27FC236}">
                <a16:creationId xmlns:a16="http://schemas.microsoft.com/office/drawing/2014/main" id="{FDF3596F-9DD8-4FEC-A48F-1DC8EA8A97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B0522A2-EF0A-4139-9221-7895D1E843D2}"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7A21CC4F-6260-4530-9593-627307C1E2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22B23B1B-FA96-4D01-99D5-C2BC3AA00E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Harvey Mudd College achieved this dramatic increase through three major changes: </a:t>
            </a:r>
          </a:p>
          <a:p>
            <a:pPr>
              <a:spcBef>
                <a:spcPct val="0"/>
              </a:spcBef>
            </a:pPr>
            <a:endParaRPr lang="en-US" altLang="en-US"/>
          </a:p>
          <a:p>
            <a:pPr>
              <a:spcBef>
                <a:spcPct val="0"/>
              </a:spcBef>
              <a:buFont typeface="Calibri" panose="020F0502020204030204" pitchFamily="34" charset="0"/>
              <a:buAutoNum type="arabicPeriod"/>
            </a:pPr>
            <a:r>
              <a:rPr lang="en-US" altLang="en-US"/>
              <a:t> HMC revised its required introductory computer science course to present the breadth of the computer science field — and emphasize the social relevance of the field — in addition to the basics of programming. The school also split the class into two levels divided by experience, providing students with less experience in computer science the time and environment they need to build their skills and interest. </a:t>
            </a:r>
          </a:p>
          <a:p>
            <a:pPr>
              <a:spcBef>
                <a:spcPct val="0"/>
              </a:spcBef>
              <a:buFont typeface="Calibri" panose="020F0502020204030204" pitchFamily="34" charset="0"/>
              <a:buAutoNum type="arabicPeriod"/>
            </a:pPr>
            <a:endParaRPr lang="en-US" altLang="en-US"/>
          </a:p>
          <a:p>
            <a:pPr>
              <a:spcBef>
                <a:spcPct val="0"/>
              </a:spcBef>
              <a:buFont typeface="Calibri" panose="020F0502020204030204" pitchFamily="34" charset="0"/>
              <a:buAutoNum type="arabicPeriod"/>
            </a:pPr>
            <a:r>
              <a:rPr lang="en-US" altLang="en-US"/>
              <a:t> HMC provided research opportunities for women immediately after their first year of college, to expose them to real computer science problems as early as possible. </a:t>
            </a:r>
          </a:p>
          <a:p>
            <a:pPr>
              <a:spcBef>
                <a:spcPct val="0"/>
              </a:spcBef>
              <a:buFont typeface="Calibri" panose="020F0502020204030204" pitchFamily="34" charset="0"/>
              <a:buAutoNum type="arabicPeriod"/>
            </a:pPr>
            <a:endParaRPr lang="en-US" altLang="en-US"/>
          </a:p>
          <a:p>
            <a:pPr>
              <a:spcBef>
                <a:spcPct val="0"/>
              </a:spcBef>
              <a:buFont typeface="Calibri" panose="020F0502020204030204" pitchFamily="34" charset="0"/>
              <a:buAutoNum type="arabicPeriod"/>
            </a:pPr>
            <a:r>
              <a:rPr lang="en-US" altLang="en-US"/>
              <a:t> HMC gave first-year female students opportunities to attend the annual Grace Hopper Celebration of Women in Computing, hosted by the Anita Borg Institute for Women and Technology, to give them a sense of identity with people in the field and share their excitement for it. Taking even a few students to the Grace Hopper Celebration or similar conferences can change their mindset and have an important effect on a school’</a:t>
            </a:r>
            <a:r>
              <a:rPr lang="en-US" altLang="ja-JP"/>
              <a:t>s program. </a:t>
            </a:r>
          </a:p>
          <a:p>
            <a:pPr>
              <a:spcBef>
                <a:spcPct val="0"/>
              </a:spcBef>
              <a:buFontTx/>
              <a:buAutoNum type="arabicParenR"/>
            </a:pPr>
            <a:endParaRPr lang="en-US" altLang="en-US"/>
          </a:p>
          <a:p>
            <a:pPr>
              <a:spcBef>
                <a:spcPct val="0"/>
              </a:spcBef>
            </a:pPr>
            <a:r>
              <a:rPr lang="en-US" altLang="en-US"/>
              <a:t>These changes can be modified and applied at other colleges and universities. Taken together, they provide a roadmap for reversing the downward trend in women’</a:t>
            </a:r>
            <a:r>
              <a:rPr lang="en-US" altLang="ja-JP"/>
              <a:t>s representation among bachelor’s degree recipients in computing.</a:t>
            </a:r>
          </a:p>
          <a:p>
            <a:pPr>
              <a:spcBef>
                <a:spcPct val="0"/>
              </a:spcBef>
            </a:pPr>
            <a:endParaRPr lang="en-US" altLang="en-US"/>
          </a:p>
          <a:p>
            <a:pPr>
              <a:spcBef>
                <a:spcPct val="0"/>
              </a:spcBef>
            </a:pPr>
            <a:r>
              <a:rPr lang="en-US" altLang="en-US"/>
              <a:t>And the first step, according to Dr. Christine Alvarado, who helped lead these changes, is for a college or university to make an institution-wide commitment to addressing women’</a:t>
            </a:r>
            <a:r>
              <a:rPr lang="en-US" altLang="ja-JP"/>
              <a:t>s underrepresentation. </a:t>
            </a:r>
          </a:p>
          <a:p>
            <a:endParaRPr lang="en-US" altLang="en-US"/>
          </a:p>
          <a:p>
            <a:endParaRPr lang="en-US" altLang="en-US"/>
          </a:p>
        </p:txBody>
      </p:sp>
      <p:sp>
        <p:nvSpPr>
          <p:cNvPr id="29700" name="Slide Number Placeholder 3">
            <a:extLst>
              <a:ext uri="{FF2B5EF4-FFF2-40B4-BE49-F238E27FC236}">
                <a16:creationId xmlns:a16="http://schemas.microsoft.com/office/drawing/2014/main" id="{491A4504-6520-417C-B7F1-040C967F98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B6940EA-CD1F-4865-9836-6B0D116098F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A4787DE8-F88C-42D6-9677-6350AAF0F3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558383D2-80A4-49BF-B71B-9509F4058E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endParaRPr lang="en-US" altLang="en-US" sz="1100"/>
          </a:p>
          <a:p>
            <a:pPr>
              <a:lnSpc>
                <a:spcPct val="90000"/>
              </a:lnSpc>
            </a:pPr>
            <a:r>
              <a:rPr lang="en-US" altLang="en-US" sz="1100"/>
              <a:t>Retention is as critical as recruitment in achieving gender diversity in engineering and computing. AAUW</a:t>
            </a:r>
            <a:r>
              <a:rPr lang="ja-JP" altLang="en-US" sz="1100"/>
              <a:t>’</a:t>
            </a:r>
            <a:r>
              <a:rPr lang="en-US" altLang="ja-JP" sz="1100"/>
              <a:t>s analysis of National Science Foundation data finds that while most (about 65 percent) women and men who graduate with bachelor</a:t>
            </a:r>
            <a:r>
              <a:rPr lang="ja-JP" altLang="en-US" sz="1100"/>
              <a:t>’</a:t>
            </a:r>
            <a:r>
              <a:rPr lang="en-US" altLang="ja-JP" sz="1100"/>
              <a:t>s degrees in engineering initially take engineering jobs, by 10 years into their careers, only about 40 percent of graduates, both women and men, remain in engineering.</a:t>
            </a:r>
          </a:p>
          <a:p>
            <a:pPr>
              <a:lnSpc>
                <a:spcPct val="90000"/>
              </a:lnSpc>
            </a:pPr>
            <a:endParaRPr lang="en-US" altLang="en-US" sz="1100"/>
          </a:p>
          <a:p>
            <a:pPr>
              <a:lnSpc>
                <a:spcPct val="90000"/>
              </a:lnSpc>
            </a:pPr>
            <a:r>
              <a:rPr lang="en-US" altLang="en-US" sz="1100"/>
              <a:t>While men</a:t>
            </a:r>
            <a:r>
              <a:rPr lang="ja-JP" altLang="en-US" sz="1100"/>
              <a:t>’</a:t>
            </a:r>
            <a:r>
              <a:rPr lang="en-US" altLang="ja-JP" sz="1100"/>
              <a:t>s retention rate levels off at around 40 percent for the next 25 years, the retention rate for women continues to decline. Thirty years into their careers (by the time women and men are in their 50s), women are half as likely as men to report that they are still working as engineers.</a:t>
            </a:r>
          </a:p>
          <a:p>
            <a:pPr>
              <a:lnSpc>
                <a:spcPct val="90000"/>
              </a:lnSpc>
            </a:pPr>
            <a:endParaRPr lang="en-US" altLang="ja-JP" sz="1100"/>
          </a:p>
          <a:p>
            <a:pPr>
              <a:lnSpc>
                <a:spcPct val="90000"/>
              </a:lnSpc>
            </a:pPr>
            <a:r>
              <a:rPr lang="en-US" altLang="ja-JP" sz="1100"/>
              <a:t>In this chart, men are shown in blue, and women are shown in yellow.</a:t>
            </a:r>
          </a:p>
          <a:p>
            <a:pPr>
              <a:lnSpc>
                <a:spcPct val="90000"/>
              </a:lnSpc>
            </a:pPr>
            <a:endParaRPr lang="en-US" altLang="en-US" sz="1100"/>
          </a:p>
          <a:p>
            <a:pPr>
              <a:lnSpc>
                <a:spcPct val="90000"/>
              </a:lnSpc>
            </a:pPr>
            <a:r>
              <a:rPr lang="en-US" altLang="en-US" sz="1100"/>
              <a:t>A recent research study by professors Nadya Fouad and Romila Singh at the University of Wisconsin, Milwaukee, along with their colleagues, uncovered factors that lead women to stay in engineering. </a:t>
            </a:r>
          </a:p>
          <a:p>
            <a:pPr>
              <a:lnSpc>
                <a:spcPct val="90000"/>
              </a:lnSpc>
            </a:pPr>
            <a:endParaRPr lang="en-US" altLang="en-US" sz="1100"/>
          </a:p>
          <a:p>
            <a:pPr>
              <a:lnSpc>
                <a:spcPct val="90000"/>
              </a:lnSpc>
            </a:pPr>
            <a:r>
              <a:rPr lang="en-US" altLang="en-US" sz="1100"/>
              <a:t>Drawing from the population of women who had graduated with an undergraduate degree in engineering at any time in the past, the survey compared women currently working as engineers with women who had left the field. Participants included women who earned engineering degrees as far back as 1947 and as recently as 2010.</a:t>
            </a:r>
          </a:p>
          <a:p>
            <a:pPr>
              <a:lnSpc>
                <a:spcPct val="90000"/>
              </a:lnSpc>
            </a:pPr>
            <a:endParaRPr lang="en-US" altLang="en-US" sz="1100"/>
          </a:p>
          <a:p>
            <a:pPr>
              <a:lnSpc>
                <a:spcPct val="90000"/>
              </a:lnSpc>
            </a:pPr>
            <a:r>
              <a:rPr lang="en-US" altLang="en-US" sz="1100"/>
              <a:t>The researchers found that women who leave engineering are very similar to women who stay in engineering. The two groups had similar undergraduate majors, were equally likely to be married and have children, were of similar racial/ethnic backgrounds, and were of similar age. The two groups of women were also psychologically similar. They were equally interested in engineering and equally confident in their engineering abilities, their ability to navigate the political environment in their workplace, and their ability to manage multiple work-life role demands.</a:t>
            </a:r>
          </a:p>
          <a:p>
            <a:pPr>
              <a:lnSpc>
                <a:spcPct val="90000"/>
              </a:lnSpc>
            </a:pPr>
            <a:endParaRPr lang="en-US" altLang="en-US" sz="1100"/>
          </a:p>
          <a:p>
            <a:pPr>
              <a:lnSpc>
                <a:spcPct val="90000"/>
              </a:lnSpc>
            </a:pPr>
            <a:r>
              <a:rPr lang="en-US" altLang="en-US" sz="1100"/>
              <a:t>The differences that researchers found were not in the women themselves but in their workplace environments. </a:t>
            </a:r>
          </a:p>
          <a:p>
            <a:pPr>
              <a:lnSpc>
                <a:spcPct val="90000"/>
              </a:lnSpc>
            </a:pPr>
            <a:endParaRPr lang="en-US" altLang="en-US" sz="1100"/>
          </a:p>
          <a:p>
            <a:pPr>
              <a:lnSpc>
                <a:spcPct val="90000"/>
              </a:lnSpc>
            </a:pPr>
            <a:r>
              <a:rPr lang="en-US" altLang="en-US" sz="1100"/>
              <a:t>Women who left engineering were less likely to have opportunities for training and development, support from co-workers or supervisors, and support for balancing work and non-work roles than were women who stayed in the profession. </a:t>
            </a:r>
          </a:p>
          <a:p>
            <a:pPr>
              <a:lnSpc>
                <a:spcPct val="90000"/>
              </a:lnSpc>
            </a:pPr>
            <a:endParaRPr lang="en-US" altLang="en-US" sz="1100"/>
          </a:p>
          <a:p>
            <a:pPr>
              <a:lnSpc>
                <a:spcPct val="90000"/>
              </a:lnSpc>
            </a:pPr>
            <a:r>
              <a:rPr lang="en-US" altLang="en-US" sz="1100"/>
              <a:t> </a:t>
            </a:r>
          </a:p>
          <a:p>
            <a:pPr>
              <a:lnSpc>
                <a:spcPct val="90000"/>
              </a:lnSpc>
            </a:pPr>
            <a:r>
              <a:rPr lang="en-US" altLang="en-US" sz="1100"/>
              <a:t>Figure 11 notes: Includes only individuals who reported a bachelor’s degree in engineering and no additional educational credential as of 2010. Includes women and men who reported earning a bachelor’s degree in engineering as well as working in an engineering occupation in either the National Survey of College Graduates or the National Survey of Recent College Graduates administered in October 2010. </a:t>
            </a:r>
          </a:p>
          <a:p>
            <a:pPr>
              <a:lnSpc>
                <a:spcPct val="90000"/>
              </a:lnSpc>
            </a:pPr>
            <a:endParaRPr lang="en-US" altLang="en-US" sz="1100"/>
          </a:p>
          <a:p>
            <a:pPr>
              <a:lnSpc>
                <a:spcPct val="90000"/>
              </a:lnSpc>
            </a:pPr>
            <a:r>
              <a:rPr lang="en-US" altLang="en-US" sz="1100"/>
              <a:t>Figure 11 source: L. M. Frehill analysis of National Science Foundation, National Center for Science and Engineering Statistics (2010a, 2010b).</a:t>
            </a:r>
          </a:p>
          <a:p>
            <a:pPr>
              <a:lnSpc>
                <a:spcPct val="90000"/>
              </a:lnSpc>
            </a:pPr>
            <a:endParaRPr lang="en-US" altLang="en-US" sz="1100"/>
          </a:p>
        </p:txBody>
      </p:sp>
      <p:sp>
        <p:nvSpPr>
          <p:cNvPr id="31748" name="Slide Number Placeholder 3">
            <a:extLst>
              <a:ext uri="{FF2B5EF4-FFF2-40B4-BE49-F238E27FC236}">
                <a16:creationId xmlns:a16="http://schemas.microsoft.com/office/drawing/2014/main" id="{92623088-87D8-4164-90E3-F5D6987A3E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E738CBB-0C88-42DB-B4E7-0735A37AA89E}"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Let’s talk about the status of women. </a:t>
            </a:r>
            <a:endParaRPr lang="en-US" dirty="0"/>
          </a:p>
          <a:p>
            <a:endParaRPr lang="en-US" dirty="0"/>
          </a:p>
          <a:p>
            <a:r>
              <a:rPr lang="en-US" dirty="0"/>
              <a:t>North Carolina is in the middle-third of the country when it comes to women’s employment and earnings overall. Think about what letter grade this might mean our home state would receive on its Employment &amp; Earnings Report Card.</a:t>
            </a:r>
          </a:p>
        </p:txBody>
      </p:sp>
      <p:sp>
        <p:nvSpPr>
          <p:cNvPr id="4" name="Slide Number Placeholder 3"/>
          <p:cNvSpPr>
            <a:spLocks noGrp="1"/>
          </p:cNvSpPr>
          <p:nvPr>
            <p:ph type="sldNum" sz="quarter" idx="5"/>
          </p:nvPr>
        </p:nvSpPr>
        <p:spPr/>
        <p:txBody>
          <a:bodyPr/>
          <a:lstStyle/>
          <a:p>
            <a:fld id="{E7206AC7-02BE-4C6C-8B49-E802D919173D}" type="slidenum">
              <a:rPr lang="en-US" smtClean="0"/>
              <a:t>4</a:t>
            </a:fld>
            <a:endParaRPr lang="en-US"/>
          </a:p>
        </p:txBody>
      </p:sp>
    </p:spTree>
    <p:extLst>
      <p:ext uri="{BB962C8B-B14F-4D97-AF65-F5344CB8AC3E}">
        <p14:creationId xmlns:p14="http://schemas.microsoft.com/office/powerpoint/2010/main" val="16941091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523A5037-8A9A-44FC-88ED-094FF17C00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959F1BFF-9BB0-4928-8D6B-0859EAAD01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a:p>
            <a:r>
              <a:rPr lang="en-US" altLang="en-US"/>
              <a:t>In addition, this chart shows that, on average, engineers who reported less satisfaction with their job also reported observing more sexist behavior at work in the last year and experiencing more undermining behaviors by both co-workers and supervisors in the last month. </a:t>
            </a:r>
          </a:p>
          <a:p>
            <a:endParaRPr lang="en-US" altLang="en-US"/>
          </a:p>
          <a:p>
            <a:r>
              <a:rPr lang="en-US" altLang="en-US"/>
              <a:t>The engineers with low job satisfaction are shown in purple and those with high job satisfaction are shown in blue.</a:t>
            </a:r>
          </a:p>
          <a:p>
            <a:endParaRPr lang="en-US" altLang="en-US"/>
          </a:p>
          <a:p>
            <a:r>
              <a:rPr lang="en-US" altLang="en-US"/>
              <a:t>Female engineers who were most satisfied with their jobs, in contrast, worked for organizations that provided clear paths for advancement; gave employees challenging assignments that helped develop and strengthen new skills; and valued, recognized, and acknowledged employees’ contributions.</a:t>
            </a:r>
          </a:p>
          <a:p>
            <a:endParaRPr lang="en-US" altLang="en-US"/>
          </a:p>
          <a:p>
            <a:endParaRPr lang="en-US" altLang="en-US"/>
          </a:p>
          <a:p>
            <a:r>
              <a:rPr lang="en-US" altLang="en-US"/>
              <a:t>Figure 25 note: Scale from 1 (never) to 6 (every day). Participants estimated the frequency with which they experienced undermining behaviors in the past month and the frequency with which they observed sexist behavior in the past year. </a:t>
            </a:r>
          </a:p>
          <a:p>
            <a:r>
              <a:rPr lang="en-US" altLang="en-US"/>
              <a:t>Figure 25 sources: Fouad et al. (2012); AAUW communications with Romila Singh.</a:t>
            </a:r>
          </a:p>
          <a:p>
            <a:endParaRPr lang="en-US" altLang="en-US"/>
          </a:p>
          <a:p>
            <a:endParaRPr lang="en-US" altLang="en-US"/>
          </a:p>
          <a:p>
            <a:endParaRPr lang="en-US" altLang="en-US"/>
          </a:p>
          <a:p>
            <a:br>
              <a:rPr lang="en-US" altLang="en-US"/>
            </a:br>
            <a:r>
              <a:rPr lang="en-US" altLang="en-US" b="1"/>
              <a:t> </a:t>
            </a:r>
            <a:endParaRPr lang="en-US" altLang="en-US"/>
          </a:p>
          <a:p>
            <a:endParaRPr lang="en-US" altLang="en-US"/>
          </a:p>
          <a:p>
            <a:endParaRPr lang="en-US" altLang="en-US"/>
          </a:p>
        </p:txBody>
      </p:sp>
      <p:sp>
        <p:nvSpPr>
          <p:cNvPr id="33796" name="Slide Number Placeholder 3">
            <a:extLst>
              <a:ext uri="{FF2B5EF4-FFF2-40B4-BE49-F238E27FC236}">
                <a16:creationId xmlns:a16="http://schemas.microsoft.com/office/drawing/2014/main" id="{87A57CCE-8AFE-4401-8A27-EEC1D51EE2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1D6C9EA-55EC-44D2-803C-A0F66AA25DAE}"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2DFE6EF5-AB7B-4BA7-AC0F-9A1F3E4089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1D51B7B0-8692-4C81-82C5-13DDCE1589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a:p>
            <a:r>
              <a:rPr lang="en-US" altLang="en-US"/>
              <a:t>Organizations can put a number of practices in place to improve the retention of women in engineering and computing.</a:t>
            </a:r>
          </a:p>
          <a:p>
            <a:endParaRPr lang="en-US" altLang="en-US"/>
          </a:p>
          <a:p>
            <a:r>
              <a:rPr lang="en-US" altLang="en-US"/>
              <a:t>First, they can ensure that employee roles and responsibilities are clearly defined and that employees are provided with the resources they need to fulfill those responsibilities. Ensuring that employees do not have excessive workloads is also part of this step.</a:t>
            </a:r>
          </a:p>
          <a:p>
            <a:endParaRPr lang="en-US" altLang="en-US"/>
          </a:p>
          <a:p>
            <a:r>
              <a:rPr lang="en-US" altLang="en-US"/>
              <a:t>Second, organizations can provide opportunities for employees to acquire new skills through both formal and informal training and development opportunities. </a:t>
            </a:r>
          </a:p>
          <a:p>
            <a:endParaRPr lang="en-US" altLang="en-US"/>
          </a:p>
          <a:p>
            <a:r>
              <a:rPr lang="en-US" altLang="en-US"/>
              <a:t>Third, organizations can increase satisfaction among their employees — and therefore increase the likelihood that they will stay — by acknowledging and rewarding employee contributions.</a:t>
            </a:r>
          </a:p>
          <a:p>
            <a:endParaRPr lang="en-US" altLang="en-US"/>
          </a:p>
          <a:p>
            <a:r>
              <a:rPr lang="en-US" altLang="en-US"/>
              <a:t>And fourth, organizations should take an intentional and purposeful approach to creating a civil and supportive work environment. Dr. Singh points out that sexist, uncivil, and undermining behaviors are all learned behaviors and can be stamped out by organizational leadership that refuses to tolerate these kinds of behaviors. </a:t>
            </a:r>
          </a:p>
          <a:p>
            <a:endParaRPr lang="en-US" altLang="en-US"/>
          </a:p>
          <a:p>
            <a:r>
              <a:rPr lang="en-US" altLang="en-US"/>
              <a:t>None of these recommendations are necessarily novel or foreign. In fact, they have been put in place already by many organizations included in lists of “great places to work.” This research suggests that engineering and technical companies can increase the retention of technical women — and likely technical men as well — in their organizations by putting in place these practices.</a:t>
            </a:r>
          </a:p>
          <a:p>
            <a:endParaRPr lang="en-US" altLang="en-US"/>
          </a:p>
          <a:p>
            <a:r>
              <a:rPr lang="en-US" altLang="en-US"/>
              <a:t>Doctors Fouad and Singh looked only at women in engineering in this study. They are currently conducting a similar study of men in engineering, so we will soon know if these factors affect the satisfaction and turnover rates of men and women in engineering differently.</a:t>
            </a:r>
          </a:p>
          <a:p>
            <a:endParaRPr lang="en-US" altLang="en-US"/>
          </a:p>
          <a:p>
            <a:endParaRPr lang="en-US" altLang="en-US"/>
          </a:p>
        </p:txBody>
      </p:sp>
      <p:sp>
        <p:nvSpPr>
          <p:cNvPr id="35844" name="Slide Number Placeholder 3">
            <a:extLst>
              <a:ext uri="{FF2B5EF4-FFF2-40B4-BE49-F238E27FC236}">
                <a16:creationId xmlns:a16="http://schemas.microsoft.com/office/drawing/2014/main" id="{0BE71D3A-B9B3-4C36-8189-DC3FB9665E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D38D292-30D3-497D-852B-0A9D7B6949EB}"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A7C6964B-7CDF-4C07-AE75-81605C0D2925}"/>
              </a:ext>
            </a:extLst>
          </p:cNvPr>
          <p:cNvSpPr>
            <a:spLocks noGrp="1" noRot="1" noChangeAspect="1" noTextEdit="1"/>
          </p:cNvSpPr>
          <p:nvPr>
            <p:ph type="sldImg"/>
          </p:nvPr>
        </p:nvSpPr>
        <p:spPr bwMode="auto">
          <a:xfrm>
            <a:off x="341313" y="503238"/>
            <a:ext cx="1392237" cy="1044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2A975045-1461-41BF-A256-D10028AA1913}"/>
              </a:ext>
            </a:extLst>
          </p:cNvPr>
          <p:cNvSpPr>
            <a:spLocks noGrp="1"/>
          </p:cNvSpPr>
          <p:nvPr>
            <p:ph type="body" idx="1"/>
          </p:nvPr>
        </p:nvSpPr>
        <p:spPr bwMode="auto">
          <a:xfrm>
            <a:off x="655638" y="1646238"/>
            <a:ext cx="5559425" cy="701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77" tIns="46238" rIns="92477" bIns="46238" numCol="1" anchor="t" anchorCtr="0" compatLnSpc="1">
            <a:prstTxWarp prst="textNoShape">
              <a:avLst/>
            </a:prstTxWarp>
          </a:bodyPr>
          <a:lstStyle/>
          <a:p>
            <a:pPr eaLnBrk="1" hangingPunct="1">
              <a:spcBef>
                <a:spcPct val="0"/>
              </a:spcBef>
            </a:pPr>
            <a:r>
              <a:rPr lang="en-US" altLang="en-US"/>
              <a:t>If you’re interested in learning more, please visit AAUW’s website to download an electronic version of the report at the web address above. </a:t>
            </a:r>
          </a:p>
          <a:p>
            <a:pPr eaLnBrk="1" hangingPunct="1">
              <a:spcBef>
                <a:spcPct val="0"/>
              </a:spcBef>
            </a:pPr>
            <a:endParaRPr lang="en-US" altLang="en-US"/>
          </a:p>
          <a:p>
            <a:pPr eaLnBrk="1" hangingPunct="1">
              <a:spcBef>
                <a:spcPct val="0"/>
              </a:spcBef>
            </a:pPr>
            <a:endParaRPr lang="en-US" altLang="en-US"/>
          </a:p>
          <a:p>
            <a:r>
              <a:rPr lang="en-US" altLang="en-US" i="1"/>
              <a:t>Solving the Equation</a:t>
            </a:r>
            <a:r>
              <a:rPr lang="en-US" altLang="en-US"/>
              <a:t> is made possible by these generous supporters: the National Science Foundation, Research on Gender in Science and Engineering award 1420214; AT&amp;T; and the Mooneen Lecce Giving Circle. </a:t>
            </a:r>
          </a:p>
          <a:p>
            <a:pPr eaLnBrk="1" hangingPunct="1">
              <a:spcBef>
                <a:spcPct val="0"/>
              </a:spcBef>
            </a:pPr>
            <a:endParaRPr lang="en-US" altLang="en-US"/>
          </a:p>
        </p:txBody>
      </p:sp>
      <p:sp>
        <p:nvSpPr>
          <p:cNvPr id="37892" name="Slide Number Placeholder 3">
            <a:extLst>
              <a:ext uri="{FF2B5EF4-FFF2-40B4-BE49-F238E27FC236}">
                <a16:creationId xmlns:a16="http://schemas.microsoft.com/office/drawing/2014/main" id="{B5CC195B-71D4-4AD4-B9A6-25805BA488A4}"/>
              </a:ext>
            </a:extLst>
          </p:cNvPr>
          <p:cNvSpPr txBox="1">
            <a:spLocks noGrp="1"/>
          </p:cNvSpPr>
          <p:nvPr/>
        </p:nvSpPr>
        <p:spPr bwMode="auto">
          <a:xfrm>
            <a:off x="3935413" y="877252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7" tIns="46238" rIns="92477" bIns="46238" anchor="b"/>
          <a:lstStyle>
            <a:lvl1pPr defTabSz="920750">
              <a:defRPr sz="2400">
                <a:solidFill>
                  <a:schemeClr val="tx1"/>
                </a:solidFill>
                <a:latin typeface="Arial" panose="020B0604020202020204" pitchFamily="34" charset="0"/>
                <a:ea typeface="MS PGothic" panose="020B0600070205080204" pitchFamily="34" charset="-128"/>
              </a:defRPr>
            </a:lvl1pPr>
            <a:lvl2pPr marL="742950" indent="-285750" defTabSz="920750">
              <a:defRPr sz="2400">
                <a:solidFill>
                  <a:schemeClr val="tx1"/>
                </a:solidFill>
                <a:latin typeface="Arial" panose="020B0604020202020204" pitchFamily="34" charset="0"/>
                <a:ea typeface="MS PGothic" panose="020B0600070205080204" pitchFamily="34" charset="-128"/>
              </a:defRPr>
            </a:lvl2pPr>
            <a:lvl3pPr marL="1143000" indent="-228600" defTabSz="920750">
              <a:defRPr sz="2400">
                <a:solidFill>
                  <a:schemeClr val="tx1"/>
                </a:solidFill>
                <a:latin typeface="Arial" panose="020B0604020202020204" pitchFamily="34" charset="0"/>
                <a:ea typeface="MS PGothic" panose="020B0600070205080204" pitchFamily="34" charset="-128"/>
              </a:defRPr>
            </a:lvl3pPr>
            <a:lvl4pPr marL="1600200" indent="-228600" defTabSz="920750">
              <a:defRPr sz="2400">
                <a:solidFill>
                  <a:schemeClr val="tx1"/>
                </a:solidFill>
                <a:latin typeface="Arial" panose="020B0604020202020204" pitchFamily="34" charset="0"/>
                <a:ea typeface="MS PGothic" panose="020B0600070205080204" pitchFamily="34" charset="-128"/>
              </a:defRPr>
            </a:lvl4pPr>
            <a:lvl5pPr marL="2057400" indent="-228600" defTabSz="920750">
              <a:defRPr sz="2400">
                <a:solidFill>
                  <a:schemeClr val="tx1"/>
                </a:solidFill>
                <a:latin typeface="Arial" panose="020B0604020202020204" pitchFamily="34" charset="0"/>
                <a:ea typeface="MS PGothic" panose="020B0600070205080204" pitchFamily="34" charset="-128"/>
              </a:defRPr>
            </a:lvl5pPr>
            <a:lvl6pPr marL="2514600" indent="-228600" defTabSz="92075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075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075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075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20750" rtl="0" eaLnBrk="1" fontAlgn="base" latinLnBrk="0" hangingPunct="1">
              <a:lnSpc>
                <a:spcPct val="100000"/>
              </a:lnSpc>
              <a:spcBef>
                <a:spcPct val="0"/>
              </a:spcBef>
              <a:spcAft>
                <a:spcPct val="0"/>
              </a:spcAft>
              <a:buClrTx/>
              <a:buSzTx/>
              <a:buFontTx/>
              <a:buNone/>
              <a:tabLst/>
              <a:defRPr/>
            </a:pPr>
            <a:fld id="{CB09198C-9801-4722-B401-EBC1F6F8C58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2075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7C786448-F5E6-4C16-B3DF-C0288D09DE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7EE3B0C2-4E93-4289-807C-B5E247B693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a:p>
            <a:endParaRPr lang="en-US" altLang="en-US"/>
          </a:p>
        </p:txBody>
      </p:sp>
      <p:sp>
        <p:nvSpPr>
          <p:cNvPr id="38916" name="Slide Number Placeholder 3">
            <a:extLst>
              <a:ext uri="{FF2B5EF4-FFF2-40B4-BE49-F238E27FC236}">
                <a16:creationId xmlns:a16="http://schemas.microsoft.com/office/drawing/2014/main" id="{E4DCC3A5-B618-4CC1-B742-B0F5962227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718D871-B223-4FDB-B0B9-72217D7E9BBC}"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7206AC7-02BE-4C6C-8B49-E802D919173D}" type="slidenum">
              <a:rPr lang="en-US" smtClean="0"/>
              <a:t>37</a:t>
            </a:fld>
            <a:endParaRPr lang="en-US"/>
          </a:p>
        </p:txBody>
      </p:sp>
    </p:spTree>
    <p:extLst>
      <p:ext uri="{BB962C8B-B14F-4D97-AF65-F5344CB8AC3E}">
        <p14:creationId xmlns:p14="http://schemas.microsoft.com/office/powerpoint/2010/main" val="6651809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Carrie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F25456D-0D34-4444-86F0-D6F330265127}"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8999850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04EE9B-803C-D848-A734-798F37E87B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7259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04EE9B-803C-D848-A734-798F37E87B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83391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7206AC7-02BE-4C6C-8B49-E802D919173D}" type="slidenum">
              <a:rPr lang="en-US" smtClean="0"/>
              <a:t>41</a:t>
            </a:fld>
            <a:endParaRPr lang="en-US"/>
          </a:p>
        </p:txBody>
      </p:sp>
    </p:spTree>
    <p:extLst>
      <p:ext uri="{BB962C8B-B14F-4D97-AF65-F5344CB8AC3E}">
        <p14:creationId xmlns:p14="http://schemas.microsoft.com/office/powerpoint/2010/main" val="23922859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7206AC7-02BE-4C6C-8B49-E802D919173D}" type="slidenum">
              <a:rPr lang="en-US" smtClean="0"/>
              <a:t>42</a:t>
            </a:fld>
            <a:endParaRPr lang="en-US"/>
          </a:p>
        </p:txBody>
      </p:sp>
    </p:spTree>
    <p:extLst>
      <p:ext uri="{BB962C8B-B14F-4D97-AF65-F5344CB8AC3E}">
        <p14:creationId xmlns:p14="http://schemas.microsoft.com/office/powerpoint/2010/main" val="3712369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guessed “C”, you’re right.</a:t>
            </a:r>
          </a:p>
          <a:p>
            <a:endParaRPr lang="en-US" dirty="0"/>
          </a:p>
          <a:p>
            <a:r>
              <a:rPr lang="en-US" dirty="0"/>
              <a:t>To grade each</a:t>
            </a:r>
            <a:r>
              <a:rPr lang="en-US" baseline="0" dirty="0"/>
              <a:t> state on the status of women in the area of employment and earnings, we look at four factors: </a:t>
            </a:r>
            <a:r>
              <a:rPr lang="en-US" dirty="0"/>
              <a:t>median annual earnings for women who work full-time, year-round; the earnings ratio between women and men employed full-time, year-round; the percent of women in the labor force; and the percent of employed women who work in managerial or professional occupations</a:t>
            </a:r>
            <a:r>
              <a:rPr lang="en-US" baseline="0" dirty="0"/>
              <a:t>. </a:t>
            </a:r>
          </a:p>
          <a:p>
            <a:endParaRPr lang="en-US" baseline="0" dirty="0"/>
          </a:p>
          <a:p>
            <a:r>
              <a:rPr lang="en-US" dirty="0"/>
              <a:t>As you can see from the national rankings, North Carolina ranks in the middle third for three out of four of these indicators, and in the bottom third for the share of women in the labor force. </a:t>
            </a:r>
            <a:r>
              <a:rPr lang="en-US" baseline="0" dirty="0"/>
              <a:t>Overall, </a:t>
            </a:r>
            <a:r>
              <a:rPr lang="en-US" dirty="0"/>
              <a:t>North Carolina </a:t>
            </a:r>
            <a:r>
              <a:rPr lang="en-US" baseline="0" dirty="0"/>
              <a:t>earns a C in the area of Employment &amp; Earnings, a big improvement from the D that the state received more than ten years ago; during that time, the state’s ranking rose from 37</a:t>
            </a:r>
            <a:r>
              <a:rPr lang="en-US" baseline="30000" dirty="0"/>
              <a:t>th</a:t>
            </a:r>
            <a:r>
              <a:rPr lang="en-US" baseline="0" dirty="0"/>
              <a:t> to 31</a:t>
            </a:r>
            <a:r>
              <a:rPr lang="en-US" baseline="30000" dirty="0"/>
              <a:t>st</a:t>
            </a:r>
            <a:r>
              <a:rPr lang="en-US" baseline="0" dirty="0"/>
              <a:t>.</a:t>
            </a:r>
          </a:p>
          <a:p>
            <a:endParaRPr lang="en-US" baseline="0" dirty="0"/>
          </a:p>
          <a:p>
            <a:r>
              <a:rPr lang="en-US" baseline="0" dirty="0"/>
              <a:t>So I’ll touch on each of these areas in a bit more detail:</a:t>
            </a:r>
            <a:endParaRPr lang="en-US" dirty="0"/>
          </a:p>
        </p:txBody>
      </p:sp>
      <p:sp>
        <p:nvSpPr>
          <p:cNvPr id="4" name="Slide Number Placeholder 3"/>
          <p:cNvSpPr>
            <a:spLocks noGrp="1"/>
          </p:cNvSpPr>
          <p:nvPr>
            <p:ph type="sldNum" sz="quarter" idx="10"/>
          </p:nvPr>
        </p:nvSpPr>
        <p:spPr/>
        <p:txBody>
          <a:bodyPr/>
          <a:lstStyle/>
          <a:p>
            <a:fld id="{88B32034-A9D7-4E8F-A9F2-DB967D832AAD}"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4840267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I’ll be happy to answer your questions now if we have any time on </a:t>
            </a:r>
            <a:r>
              <a:rPr lang="en-US"/>
              <a:t>the agenda, or </a:t>
            </a:r>
            <a:r>
              <a:rPr lang="en-US" dirty="0"/>
              <a:t>feel free to reach out if you have any follow-up questions after.</a:t>
            </a:r>
          </a:p>
        </p:txBody>
      </p:sp>
      <p:sp>
        <p:nvSpPr>
          <p:cNvPr id="4" name="Slide Number Placeholder 3"/>
          <p:cNvSpPr>
            <a:spLocks noGrp="1"/>
          </p:cNvSpPr>
          <p:nvPr>
            <p:ph type="sldNum" sz="quarter" idx="10"/>
          </p:nvPr>
        </p:nvSpPr>
        <p:spPr/>
        <p:txBody>
          <a:bodyPr/>
          <a:lstStyle/>
          <a:p>
            <a:fld id="{88B32034-A9D7-4E8F-A9F2-DB967D832AAD}"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038126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Comparing North Carolina counties, on one end of the spectrum there is one county, Washington, where women earn less than $25,000, and on the other end there are eight counties, where women earn more than $40,000 annually, with the highest earnings, over</a:t>
            </a:r>
            <a:r>
              <a:rPr lang="en-US" baseline="0" dirty="0"/>
              <a:t> $47,000, in Orange County</a:t>
            </a:r>
            <a:r>
              <a:rPr lang="en-US" dirty="0"/>
              <a:t>. </a:t>
            </a:r>
          </a:p>
          <a:p>
            <a:pPr defTabSz="931774">
              <a:defRPr/>
            </a:pPr>
            <a:endParaRPr lang="en-US" dirty="0"/>
          </a:p>
          <a:p>
            <a:pPr defTabSz="931774">
              <a:defRPr/>
            </a:pPr>
            <a:r>
              <a:rPr lang="en-US" dirty="0"/>
              <a:t>The state has nine counties where women who work full-time, year-round earn less than 75 percent of what men earn.</a:t>
            </a:r>
          </a:p>
        </p:txBody>
      </p:sp>
      <p:sp>
        <p:nvSpPr>
          <p:cNvPr id="4" name="Slide Number Placeholder 3"/>
          <p:cNvSpPr>
            <a:spLocks noGrp="1"/>
          </p:cNvSpPr>
          <p:nvPr>
            <p:ph type="sldNum" sz="quarter" idx="10"/>
          </p:nvPr>
        </p:nvSpPr>
        <p:spPr/>
        <p:txBody>
          <a:bodyPr/>
          <a:lstStyle/>
          <a:p>
            <a:fld id="{88B32034-A9D7-4E8F-A9F2-DB967D832AA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082865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 addition to women’s rising wages, some</a:t>
            </a:r>
            <a:r>
              <a:rPr lang="en-US" baseline="0" dirty="0"/>
              <a:t> other good news is that the wage gap in the state is narrowing. </a:t>
            </a:r>
            <a:r>
              <a:rPr lang="en-US" dirty="0"/>
              <a:t>In 2002, the wage gap between women and men working full-time, year-round was 26 percent, but by 2016 it had narrowed to 19 percent, meaning women earned about 81 cents for every dollar earned by men [MAE for FTYR men in 2016, $45,000]. </a:t>
            </a:r>
          </a:p>
          <a:p>
            <a:pPr defTabSz="931774">
              <a:defRPr/>
            </a:pPr>
            <a:endParaRPr lang="en-US" dirty="0"/>
          </a:p>
          <a:p>
            <a:pPr defTabSz="931774">
              <a:defRPr/>
            </a:pPr>
            <a:r>
              <a:rPr lang="en-US" dirty="0"/>
              <a:t>But,</a:t>
            </a:r>
            <a:r>
              <a:rPr lang="en-US" baseline="0" dirty="0"/>
              <a:t> despite the improvement, </a:t>
            </a:r>
            <a:r>
              <a:rPr lang="en-US" dirty="0"/>
              <a:t>if earnings trends continue at the same rate as they have since 1959, women in North Carolina will not have pay equal with men till 2060. </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88B32034-A9D7-4E8F-A9F2-DB967D832AA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631102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working women in North Carolina aged 18 and older were paid the same as men of their same age, level of education, number of work hours, and urban or rural residency, women’s average earnings would increase by about $6,600, a raise of over 19 percent. Added up across all working women in the state, this would amount to an earnings increase of $15.6 billion, which is equivalent to 3.0 percent of the state’s gross domestic product in 2016.</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88B32034-A9D7-4E8F-A9F2-DB967D832AAD}"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4275858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Up to this point we’ve been talking about earnings for women overall. But women’s earnings vary widely by race and ethnicity.</a:t>
            </a:r>
          </a:p>
          <a:p>
            <a:pPr defTabSz="931774">
              <a:defRPr/>
            </a:pPr>
            <a:endParaRPr lang="en-US" dirty="0"/>
          </a:p>
          <a:p>
            <a:pPr defTabSz="931774">
              <a:defRPr/>
            </a:pPr>
            <a:r>
              <a:rPr lang="en-US" dirty="0"/>
              <a:t>Asian/Pacific Islander and White women in the state have the highest median earnings, over $40,000 annually. Black</a:t>
            </a:r>
            <a:r>
              <a:rPr lang="en-US" baseline="0" dirty="0"/>
              <a:t> and</a:t>
            </a:r>
            <a:r>
              <a:rPr lang="en-US" dirty="0"/>
              <a:t> American Indian women, as well as women who are multiracial or of another race earn, about $31,000 or $32,000,</a:t>
            </a:r>
            <a:r>
              <a:rPr lang="en-US" baseline="0" dirty="0"/>
              <a:t> while Hispanic women earn substantially less—about $24,000 a year.</a:t>
            </a:r>
          </a:p>
          <a:p>
            <a:pPr defTabSz="931774">
              <a:defRPr/>
            </a:pPr>
            <a:endParaRPr lang="en-US" dirty="0"/>
          </a:p>
          <a:p>
            <a:pPr defTabSz="931774">
              <a:defRPr/>
            </a:pPr>
            <a:r>
              <a:rPr lang="en-US" dirty="0"/>
              <a:t>When we compare the earnings of women with White men’s earnings, there is a much larger wage gap for Hispanic</a:t>
            </a:r>
            <a:r>
              <a:rPr lang="en-US" baseline="0" dirty="0"/>
              <a:t> women</a:t>
            </a:r>
            <a:r>
              <a:rPr lang="en-US" dirty="0"/>
              <a:t>, who earn less than</a:t>
            </a:r>
            <a:r>
              <a:rPr lang="en-US" baseline="0" dirty="0"/>
              <a:t> half </a:t>
            </a:r>
            <a:r>
              <a:rPr lang="en-US" dirty="0"/>
              <a:t>of what White men earn.</a:t>
            </a:r>
          </a:p>
          <a:p>
            <a:pPr defTabSz="931774">
              <a:defRPr/>
            </a:pPr>
            <a:endParaRPr lang="en-US" dirty="0"/>
          </a:p>
          <a:p>
            <a:pPr lvl="0"/>
            <a:endParaRPr lang="en-US" dirty="0"/>
          </a:p>
        </p:txBody>
      </p:sp>
      <p:sp>
        <p:nvSpPr>
          <p:cNvPr id="4" name="Slide Number Placeholder 3"/>
          <p:cNvSpPr>
            <a:spLocks noGrp="1"/>
          </p:cNvSpPr>
          <p:nvPr>
            <p:ph type="sldNum" sz="quarter" idx="10"/>
          </p:nvPr>
        </p:nvSpPr>
        <p:spPr/>
        <p:txBody>
          <a:bodyPr/>
          <a:lstStyle/>
          <a:p>
            <a:fld id="{88B32034-A9D7-4E8F-A9F2-DB967D832AAD}"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57642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For both women and men, higher education leads to higher earnings. If we just look at the green bars for women, we can see a steady increase in earnings with each step in education, and a similar pattern for men.</a:t>
            </a:r>
          </a:p>
          <a:p>
            <a:pPr lvl="0"/>
            <a:endParaRPr lang="en-US" dirty="0"/>
          </a:p>
          <a:p>
            <a:pPr lvl="0"/>
            <a:r>
              <a:rPr lang="en-US" dirty="0"/>
              <a:t>But the $74,000 for men with a bachelor’s degree or higher, which is </a:t>
            </a:r>
            <a:r>
              <a:rPr lang="en-US" u="sng" dirty="0"/>
              <a:t>such</a:t>
            </a:r>
            <a:r>
              <a:rPr lang="en-US" dirty="0"/>
              <a:t> a big increase, clues us into something else going on. Higher education does not erase the wage gap. </a:t>
            </a:r>
          </a:p>
          <a:p>
            <a:pPr lvl="0"/>
            <a:endParaRPr lang="en-US" dirty="0"/>
          </a:p>
          <a:p>
            <a:pPr lvl="0"/>
            <a:r>
              <a:rPr lang="en-US" dirty="0"/>
              <a:t>When you compare women and men with the same level of higher education, the wage gap is actually largest for those with a bachelor’s or advanced degree—women with this level of education earn about 68 percent of what men earn.</a:t>
            </a:r>
          </a:p>
          <a:p>
            <a:pPr lvl="0"/>
            <a:endParaRPr lang="en-US" dirty="0"/>
          </a:p>
          <a:p>
            <a:pPr lvl="0"/>
            <a:r>
              <a:rPr lang="en-US" dirty="0"/>
              <a:t>In fact, women who complete high school earn less than men who do not, and women who attend some college or receive an associate’s degree earn less than men whose highest level of education is high school. These data indicate that women in North Carolina need more educational qualifications than men to secure good-paying jobs.</a:t>
            </a:r>
          </a:p>
        </p:txBody>
      </p:sp>
      <p:sp>
        <p:nvSpPr>
          <p:cNvPr id="4" name="Slide Number Placeholder 3"/>
          <p:cNvSpPr>
            <a:spLocks noGrp="1"/>
          </p:cNvSpPr>
          <p:nvPr>
            <p:ph type="sldNum" sz="quarter" idx="10"/>
          </p:nvPr>
        </p:nvSpPr>
        <p:spPr/>
        <p:txBody>
          <a:bodyPr/>
          <a:lstStyle/>
          <a:p>
            <a:fld id="{88B32034-A9D7-4E8F-A9F2-DB967D832AAD}"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928956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1020431"/>
            <a:ext cx="8245162" cy="1475013"/>
          </a:xfrm>
          <a:effectLst/>
        </p:spPr>
        <p:txBody>
          <a:bodyPr anchor="b">
            <a:normAutofit/>
          </a:bodyPr>
          <a:lstStyle>
            <a:lvl1pPr>
              <a:defRPr sz="27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435895" y="2495446"/>
            <a:ext cx="8245160" cy="590321"/>
          </a:xfrm>
        </p:spPr>
        <p:txBody>
          <a:bodyPr anchor="t">
            <a:normAutofit/>
          </a:bodyPr>
          <a:lstStyle>
            <a:lvl1pPr marL="0" indent="0" algn="l">
              <a:buNone/>
              <a:defRPr sz="1200" cap="all">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704463" y="5956138"/>
            <a:ext cx="2133600" cy="365125"/>
          </a:xfrm>
        </p:spPr>
        <p:txBody>
          <a:bodyPr/>
          <a:lstStyle>
            <a:lvl1pPr>
              <a:defRPr>
                <a:solidFill>
                  <a:schemeClr val="accent1">
                    <a:lumMod val="75000"/>
                    <a:lumOff val="25000"/>
                  </a:schemeClr>
                </a:solidFill>
              </a:defRPr>
            </a:lvl1pPr>
          </a:lstStyle>
          <a:p>
            <a:fld id="{3E04F208-E751-4ADF-9C31-D3F6C8984BF4}" type="datetime1">
              <a:rPr lang="en-US" smtClean="0">
                <a:solidFill>
                  <a:srgbClr val="263645">
                    <a:lumMod val="75000"/>
                    <a:lumOff val="25000"/>
                  </a:srgbClr>
                </a:solidFill>
              </a:rPr>
              <a:pPr/>
              <a:t>4/12/2019</a:t>
            </a:fld>
            <a:endParaRPr lang="en-US" dirty="0">
              <a:solidFill>
                <a:srgbClr val="263645">
                  <a:lumMod val="75000"/>
                  <a:lumOff val="25000"/>
                </a:srgbClr>
              </a:solidFill>
            </a:endParaRPr>
          </a:p>
        </p:txBody>
      </p:sp>
      <p:sp>
        <p:nvSpPr>
          <p:cNvPr id="5" name="Footer Placeholder 4"/>
          <p:cNvSpPr>
            <a:spLocks noGrp="1"/>
          </p:cNvSpPr>
          <p:nvPr>
            <p:ph type="ftr" sz="quarter" idx="11"/>
          </p:nvPr>
        </p:nvSpPr>
        <p:spPr>
          <a:xfrm>
            <a:off x="435894" y="5951812"/>
            <a:ext cx="5187908" cy="365125"/>
          </a:xfrm>
        </p:spPr>
        <p:txBody>
          <a:bodyPr/>
          <a:lstStyle>
            <a:lvl1pPr>
              <a:defRPr>
                <a:solidFill>
                  <a:schemeClr val="accent1">
                    <a:lumMod val="75000"/>
                    <a:lumOff val="25000"/>
                  </a:schemeClr>
                </a:solidFill>
              </a:defRPr>
            </a:lvl1pPr>
          </a:lstStyle>
          <a:p>
            <a:endParaRPr lang="en-US" dirty="0">
              <a:solidFill>
                <a:srgbClr val="263645">
                  <a:lumMod val="75000"/>
                  <a:lumOff val="25000"/>
                </a:srgbClr>
              </a:solidFill>
            </a:endParaRPr>
          </a:p>
        </p:txBody>
      </p:sp>
      <p:sp>
        <p:nvSpPr>
          <p:cNvPr id="6" name="Slide Number Placeholder 5"/>
          <p:cNvSpPr>
            <a:spLocks noGrp="1"/>
          </p:cNvSpPr>
          <p:nvPr>
            <p:ph type="sldNum" sz="quarter" idx="12"/>
          </p:nvPr>
        </p:nvSpPr>
        <p:spPr>
          <a:xfrm>
            <a:off x="7918725" y="5956138"/>
            <a:ext cx="762330" cy="365125"/>
          </a:xfrm>
        </p:spPr>
        <p:txBody>
          <a:bodyPr/>
          <a:lstStyle>
            <a:lvl1pPr>
              <a:defRPr>
                <a:solidFill>
                  <a:schemeClr val="accent1">
                    <a:lumMod val="75000"/>
                    <a:lumOff val="25000"/>
                  </a:schemeClr>
                </a:solidFill>
              </a:defRPr>
            </a:lvl1pPr>
          </a:lstStyle>
          <a:p>
            <a:fld id="{D57F1E4F-1CFF-5643-939E-217C01CDF565}" type="slidenum">
              <a:rPr lang="en-US" dirty="0">
                <a:solidFill>
                  <a:srgbClr val="263645">
                    <a:lumMod val="75000"/>
                    <a:lumOff val="25000"/>
                  </a:srgbClr>
                </a:solidFill>
              </a:rPr>
              <a:pPr/>
              <a:t>‹#›</a:t>
            </a:fld>
            <a:endParaRPr lang="en-US" dirty="0">
              <a:solidFill>
                <a:srgbClr val="263645">
                  <a:lumMod val="75000"/>
                  <a:lumOff val="25000"/>
                </a:srgbClr>
              </a:solidFill>
            </a:endParaRPr>
          </a:p>
        </p:txBody>
      </p:sp>
    </p:spTree>
    <p:extLst>
      <p:ext uri="{BB962C8B-B14F-4D97-AF65-F5344CB8AC3E}">
        <p14:creationId xmlns:p14="http://schemas.microsoft.com/office/powerpoint/2010/main" val="1812870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35894" y="702156"/>
            <a:ext cx="8272212"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0A8229-5D27-4C0F-BA07-CDE54DA53261}" type="datetime1">
              <a:rPr lang="en-US" smtClean="0">
                <a:solidFill>
                  <a:srgbClr val="009382"/>
                </a:solidFill>
              </a:rPr>
              <a:pPr/>
              <a:t>4/12/2019</a:t>
            </a:fld>
            <a:endParaRPr lang="en-US" dirty="0">
              <a:solidFill>
                <a:srgbClr val="009382"/>
              </a:solidFill>
            </a:endParaRPr>
          </a:p>
        </p:txBody>
      </p:sp>
      <p:sp>
        <p:nvSpPr>
          <p:cNvPr id="5" name="Footer Placeholder 4"/>
          <p:cNvSpPr>
            <a:spLocks noGrp="1"/>
          </p:cNvSpPr>
          <p:nvPr>
            <p:ph type="ftr" sz="quarter" idx="11"/>
          </p:nvPr>
        </p:nvSpPr>
        <p:spPr/>
        <p:txBody>
          <a:bodyPr/>
          <a:lstStyle/>
          <a:p>
            <a:endParaRPr lang="en-US" dirty="0">
              <a:solidFill>
                <a:srgbClr val="009382"/>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009382"/>
                </a:solidFill>
              </a:rPr>
              <a:pPr/>
              <a:t>‹#›</a:t>
            </a:fld>
            <a:endParaRPr lang="en-US" dirty="0">
              <a:solidFill>
                <a:srgbClr val="009382"/>
              </a:solidFill>
            </a:endParaRPr>
          </a:p>
        </p:txBody>
      </p:sp>
    </p:spTree>
    <p:extLst>
      <p:ext uri="{BB962C8B-B14F-4D97-AF65-F5344CB8AC3E}">
        <p14:creationId xmlns:p14="http://schemas.microsoft.com/office/powerpoint/2010/main" val="3049739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1" y="599725"/>
            <a:ext cx="2180113"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1" y="675727"/>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3" y="675727"/>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8"/>
            <a:ext cx="996106" cy="365125"/>
          </a:xfrm>
        </p:spPr>
        <p:txBody>
          <a:bodyPr/>
          <a:lstStyle>
            <a:lvl1pPr>
              <a:defRPr>
                <a:solidFill>
                  <a:schemeClr val="accent1">
                    <a:lumMod val="75000"/>
                    <a:lumOff val="25000"/>
                  </a:schemeClr>
                </a:solidFill>
              </a:defRPr>
            </a:lvl1pPr>
          </a:lstStyle>
          <a:p>
            <a:fld id="{AC076464-B69D-47E9-96AE-2AF360520D40}" type="datetime1">
              <a:rPr lang="en-US" smtClean="0">
                <a:solidFill>
                  <a:srgbClr val="263645">
                    <a:lumMod val="75000"/>
                    <a:lumOff val="25000"/>
                  </a:srgbClr>
                </a:solidFill>
              </a:rPr>
              <a:pPr/>
              <a:t>4/12/2019</a:t>
            </a:fld>
            <a:endParaRPr lang="en-US" dirty="0">
              <a:solidFill>
                <a:srgbClr val="263645">
                  <a:lumMod val="75000"/>
                  <a:lumOff val="25000"/>
                </a:srgbClr>
              </a:solidFill>
            </a:endParaRPr>
          </a:p>
        </p:txBody>
      </p:sp>
      <p:sp>
        <p:nvSpPr>
          <p:cNvPr id="5" name="Footer Placeholder 4"/>
          <p:cNvSpPr>
            <a:spLocks noGrp="1"/>
          </p:cNvSpPr>
          <p:nvPr>
            <p:ph type="ftr" sz="quarter" idx="11"/>
          </p:nvPr>
        </p:nvSpPr>
        <p:spPr>
          <a:xfrm>
            <a:off x="581193" y="5951812"/>
            <a:ext cx="5922209" cy="365125"/>
          </a:xfrm>
        </p:spPr>
        <p:txBody>
          <a:bodyPr/>
          <a:lstStyle/>
          <a:p>
            <a:endParaRPr lang="en-US" dirty="0">
              <a:solidFill>
                <a:srgbClr val="009382"/>
              </a:solidFill>
            </a:endParaRPr>
          </a:p>
        </p:txBody>
      </p:sp>
      <p:sp>
        <p:nvSpPr>
          <p:cNvPr id="6" name="Slide Number Placeholder 5"/>
          <p:cNvSpPr>
            <a:spLocks noGrp="1"/>
          </p:cNvSpPr>
          <p:nvPr>
            <p:ph type="sldNum" sz="quarter" idx="12"/>
          </p:nvPr>
        </p:nvSpPr>
        <p:spPr>
          <a:xfrm>
            <a:off x="7834962" y="5956138"/>
            <a:ext cx="873146" cy="365125"/>
          </a:xfrm>
        </p:spPr>
        <p:txBody>
          <a:bodyPr/>
          <a:lstStyle>
            <a:lvl1pPr>
              <a:defRPr>
                <a:solidFill>
                  <a:schemeClr val="accent1">
                    <a:lumMod val="75000"/>
                    <a:lumOff val="25000"/>
                  </a:schemeClr>
                </a:solidFill>
              </a:defRPr>
            </a:lvl1pPr>
          </a:lstStyle>
          <a:p>
            <a:fld id="{D57F1E4F-1CFF-5643-939E-217C01CDF565}" type="slidenum">
              <a:rPr lang="en-US" dirty="0">
                <a:solidFill>
                  <a:srgbClr val="263645">
                    <a:lumMod val="75000"/>
                    <a:lumOff val="25000"/>
                  </a:srgbClr>
                </a:solidFill>
              </a:rPr>
              <a:pPr/>
              <a:t>‹#›</a:t>
            </a:fld>
            <a:endParaRPr lang="en-US" dirty="0">
              <a:solidFill>
                <a:srgbClr val="263645">
                  <a:lumMod val="75000"/>
                  <a:lumOff val="25000"/>
                </a:srgbClr>
              </a:solidFill>
            </a:endParaRPr>
          </a:p>
        </p:txBody>
      </p:sp>
    </p:spTree>
    <p:extLst>
      <p:ext uri="{BB962C8B-B14F-4D97-AF65-F5344CB8AC3E}">
        <p14:creationId xmlns:p14="http://schemas.microsoft.com/office/powerpoint/2010/main" val="1182180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4800587"/>
            <a:ext cx="6619243"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40117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7" name="Rectangle 26"/>
          <p:cNvSpPr/>
          <p:nvPr userDrawn="1"/>
        </p:nvSpPr>
        <p:spPr>
          <a:xfrm>
            <a:off x="0" y="6536268"/>
            <a:ext cx="9144000" cy="321732"/>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9" name="Text Box 14"/>
          <p:cNvSpPr txBox="1">
            <a:spLocks noChangeArrowheads="1"/>
          </p:cNvSpPr>
          <p:nvPr userDrawn="1"/>
        </p:nvSpPr>
        <p:spPr bwMode="auto">
          <a:xfrm>
            <a:off x="7255934" y="6519334"/>
            <a:ext cx="1160463" cy="304800"/>
          </a:xfrm>
          <a:prstGeom prst="rect">
            <a:avLst/>
          </a:prstGeom>
          <a:noFill/>
          <a:ln w="9525" algn="ctr">
            <a:noFill/>
            <a:miter lim="800000"/>
            <a:headEnd/>
            <a:tailEnd/>
          </a:ln>
          <a:effectLst/>
        </p:spPr>
        <p:txBody>
          <a:bodyPr wrap="none">
            <a:spAutoFit/>
          </a:bodyPr>
          <a:lstStyle/>
          <a:p>
            <a:pPr>
              <a:defRPr/>
            </a:pPr>
            <a:r>
              <a:rPr lang="en-US" sz="1400" b="1" dirty="0">
                <a:solidFill>
                  <a:schemeClr val="accent1">
                    <a:lumMod val="20000"/>
                    <a:lumOff val="80000"/>
                  </a:schemeClr>
                </a:solidFill>
              </a:rPr>
              <a:t>www.rti.org</a:t>
            </a:r>
          </a:p>
        </p:txBody>
      </p:sp>
      <p:sp>
        <p:nvSpPr>
          <p:cNvPr id="18" name="Rectangle 17"/>
          <p:cNvSpPr/>
          <p:nvPr userDrawn="1"/>
        </p:nvSpPr>
        <p:spPr>
          <a:xfrm>
            <a:off x="0" y="0"/>
            <a:ext cx="9144000" cy="281940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96900"/>
            <a:ext cx="914400" cy="368300"/>
          </a:xfrm>
          <a:prstGeom prst="rect">
            <a:avLst/>
          </a:prstGeom>
        </p:spPr>
      </p:pic>
      <p:sp>
        <p:nvSpPr>
          <p:cNvPr id="130050" name="Rectangle 2"/>
          <p:cNvSpPr>
            <a:spLocks noGrp="1" noChangeArrowheads="1"/>
          </p:cNvSpPr>
          <p:nvPr>
            <p:ph type="ctrTitle"/>
          </p:nvPr>
        </p:nvSpPr>
        <p:spPr>
          <a:xfrm>
            <a:off x="1828800" y="498157"/>
            <a:ext cx="6934200" cy="676656"/>
          </a:xfrm>
          <a:noFill/>
        </p:spPr>
        <p:txBody>
          <a:bodyPr rIns="91440"/>
          <a:lstStyle>
            <a:lvl1pPr algn="r">
              <a:defRPr sz="2800" b="1">
                <a:solidFill>
                  <a:schemeClr val="bg1"/>
                </a:solidFill>
                <a:latin typeface="Arial"/>
                <a:cs typeface="Arial"/>
              </a:defRPr>
            </a:lvl1pPr>
          </a:lstStyle>
          <a:p>
            <a:r>
              <a:rPr lang="en-US" dirty="0"/>
              <a:t>Click to edit Master title style</a:t>
            </a:r>
          </a:p>
        </p:txBody>
      </p:sp>
      <p:sp>
        <p:nvSpPr>
          <p:cNvPr id="130051" name="Rectangle 3"/>
          <p:cNvSpPr>
            <a:spLocks noGrp="1" noChangeArrowheads="1"/>
          </p:cNvSpPr>
          <p:nvPr>
            <p:ph type="subTitle" idx="1"/>
          </p:nvPr>
        </p:nvSpPr>
        <p:spPr>
          <a:xfrm>
            <a:off x="1828800" y="1600200"/>
            <a:ext cx="6934200" cy="381000"/>
          </a:xfrm>
        </p:spPr>
        <p:txBody>
          <a:bodyPr/>
          <a:lstStyle>
            <a:lvl1pPr marL="0" indent="0" algn="r">
              <a:buFont typeface="Wingdings" pitchFamily="1" charset="2"/>
              <a:buNone/>
              <a:defRPr lang="en-US" sz="2000" kern="1200" dirty="0">
                <a:solidFill>
                  <a:srgbClr val="FFFFFF"/>
                </a:solidFill>
                <a:latin typeface="Arial" charset="0"/>
                <a:ea typeface="ヒラギノ角ゴ Pro W3" pitchFamily="1" charset="-128"/>
                <a:cs typeface="+mn-cs"/>
              </a:defRPr>
            </a:lvl1pPr>
          </a:lstStyle>
          <a:p>
            <a:r>
              <a:rPr lang="en-US"/>
              <a:t>Click to edit Master subtitle style</a:t>
            </a:r>
            <a:endParaRPr lang="en-US" dirty="0"/>
          </a:p>
        </p:txBody>
      </p:sp>
      <p:sp>
        <p:nvSpPr>
          <p:cNvPr id="13" name="Slide Number Placeholder 12"/>
          <p:cNvSpPr>
            <a:spLocks noGrp="1"/>
          </p:cNvSpPr>
          <p:nvPr>
            <p:ph type="sldNum" sz="quarter" idx="10"/>
          </p:nvPr>
        </p:nvSpPr>
        <p:spPr>
          <a:solidFill>
            <a:schemeClr val="accent1">
              <a:lumMod val="50000"/>
            </a:schemeClr>
          </a:solidFill>
        </p:spPr>
        <p:txBody>
          <a:bodyPr/>
          <a:lstStyle/>
          <a:p>
            <a:fld id="{D4325D4D-289E-48C1-B277-2BEB492A7D19}" type="slidenum">
              <a:rPr lang="en-US" smtClean="0"/>
              <a:pPr/>
              <a:t>‹#›</a:t>
            </a:fld>
            <a:endParaRPr lang="en-US" dirty="0"/>
          </a:p>
        </p:txBody>
      </p:sp>
      <p:sp>
        <p:nvSpPr>
          <p:cNvPr id="14" name="Footer Placeholder 13"/>
          <p:cNvSpPr>
            <a:spLocks noGrp="1"/>
          </p:cNvSpPr>
          <p:nvPr>
            <p:ph type="ftr" sz="quarter" idx="11"/>
          </p:nvPr>
        </p:nvSpPr>
        <p:spPr>
          <a:solidFill>
            <a:srgbClr val="BF311A"/>
          </a:solidFill>
          <a:ln>
            <a:noFill/>
          </a:ln>
        </p:spPr>
        <p:txBody>
          <a:bodyPr/>
          <a:lstStyle/>
          <a:p>
            <a:r>
              <a:rPr lang="en-US" dirty="0"/>
              <a:t>CONFIDENTIAL</a:t>
            </a:r>
          </a:p>
        </p:txBody>
      </p:sp>
      <p:sp>
        <p:nvSpPr>
          <p:cNvPr id="17" name="Text Placeholder 16"/>
          <p:cNvSpPr>
            <a:spLocks noGrp="1"/>
          </p:cNvSpPr>
          <p:nvPr>
            <p:ph type="body" sz="quarter" idx="15" hasCustomPrompt="1"/>
          </p:nvPr>
        </p:nvSpPr>
        <p:spPr>
          <a:xfrm>
            <a:off x="1828800" y="2133600"/>
            <a:ext cx="6934200" cy="685800"/>
          </a:xfrm>
        </p:spPr>
        <p:txBody>
          <a:bodyPr/>
          <a:lstStyle>
            <a:lvl1pPr marL="0" indent="0" algn="r">
              <a:buNone/>
              <a:defRPr sz="1600">
                <a:solidFill>
                  <a:srgbClr val="BCDDFB"/>
                </a:solidFill>
              </a:defRPr>
            </a:lvl1pPr>
          </a:lstStyle>
          <a:p>
            <a:pPr lvl="0"/>
            <a:r>
              <a:rPr lang="en-US" dirty="0"/>
              <a:t>Presenter</a:t>
            </a:r>
          </a:p>
          <a:p>
            <a:pPr lvl="0"/>
            <a:r>
              <a:rPr lang="en-US" dirty="0"/>
              <a:t>Date</a:t>
            </a:r>
          </a:p>
        </p:txBody>
      </p:sp>
      <p:sp>
        <p:nvSpPr>
          <p:cNvPr id="30" name="TextBox 29"/>
          <p:cNvSpPr txBox="1"/>
          <p:nvPr userDrawn="1"/>
        </p:nvSpPr>
        <p:spPr>
          <a:xfrm>
            <a:off x="2057400" y="6604456"/>
            <a:ext cx="4357032"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kern="1200" baseline="0" dirty="0">
                <a:solidFill>
                  <a:schemeClr val="bg2">
                    <a:lumMod val="60000"/>
                    <a:lumOff val="40000"/>
                  </a:schemeClr>
                </a:solidFill>
                <a:latin typeface="Arial" charset="0"/>
                <a:ea typeface="ヒラギノ角ゴ Pro W3" pitchFamily="1" charset="-128"/>
                <a:cs typeface="+mn-cs"/>
              </a:rPr>
              <a:t>RTI International is a registered trademark and a trade name of Research Triangle Institute.</a:t>
            </a:r>
          </a:p>
        </p:txBody>
      </p:sp>
    </p:spTree>
    <p:extLst>
      <p:ext uri="{BB962C8B-B14F-4D97-AF65-F5344CB8AC3E}">
        <p14:creationId xmlns:p14="http://schemas.microsoft.com/office/powerpoint/2010/main" val="10621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p:txBody>
          <a:bodyPr/>
          <a:lstStyle/>
          <a:p>
            <a:r>
              <a:rPr lang="en-US"/>
              <a:t>CONFIDENTIAL</a:t>
            </a:r>
            <a:endParaRPr lang="en-US" dirty="0"/>
          </a:p>
        </p:txBody>
      </p:sp>
    </p:spTree>
    <p:extLst>
      <p:ext uri="{BB962C8B-B14F-4D97-AF65-F5344CB8AC3E}">
        <p14:creationId xmlns:p14="http://schemas.microsoft.com/office/powerpoint/2010/main" val="2502882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26465" cy="1068387"/>
          </a:xfrm>
        </p:spPr>
        <p:txBody>
          <a:bodyPr lIns="182880" tIns="91440" rIns="182880" bIns="91440"/>
          <a:lstStyle>
            <a:lvl1pPr marL="0">
              <a:lnSpc>
                <a:spcPct val="90000"/>
              </a:lnSpc>
              <a:defRPr baseline="0"/>
            </a:lvl1pPr>
          </a:lstStyle>
          <a:p>
            <a:r>
              <a:rPr lang="en-US" dirty="0"/>
              <a:t>Click to edit Master title style. This one can wrap to two lines. Filler copy added.</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p:txBody>
          <a:bodyPr/>
          <a:lstStyle/>
          <a:p>
            <a:r>
              <a:rPr lang="en-US"/>
              <a:t>CONFIDENTIAL</a:t>
            </a:r>
            <a:endParaRPr lang="en-US" dirty="0"/>
          </a:p>
        </p:txBody>
      </p:sp>
    </p:spTree>
    <p:extLst>
      <p:ext uri="{BB962C8B-B14F-4D97-AF65-F5344CB8AC3E}">
        <p14:creationId xmlns:p14="http://schemas.microsoft.com/office/powerpoint/2010/main" val="2983789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143000"/>
            <a:ext cx="3886200" cy="4983163"/>
          </a:xfrm>
        </p:spPr>
        <p:txBody>
          <a:bodyPr/>
          <a:lstStyle>
            <a:lvl1pPr marL="222250" indent="-222250">
              <a:defRPr sz="2000"/>
            </a:lvl1pPr>
            <a:lvl2pPr marL="463550" indent="-241300">
              <a:buFont typeface="Arial" pitchFamily="34" charset="0"/>
              <a:buChar char="–"/>
              <a:defRPr sz="1800"/>
            </a:lvl2pPr>
            <a:lvl3pPr marL="679450" indent="-222250">
              <a:buFont typeface="Wingdings" pitchFamily="2" charset="2"/>
              <a:buChar char="§"/>
              <a:tabLst/>
              <a:defRPr sz="1600"/>
            </a:lvl3pPr>
            <a:lvl4pPr marL="1031875" indent="-228600">
              <a:tabLst/>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800600" y="1143000"/>
            <a:ext cx="3886200" cy="4983163"/>
          </a:xfrm>
        </p:spPr>
        <p:txBody>
          <a:bodyPr/>
          <a:lstStyle>
            <a:lvl1pPr marL="222250" indent="-222250">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5" name="Slide Number Placeholder 4"/>
          <p:cNvSpPr>
            <a:spLocks noGrp="1"/>
          </p:cNvSpPr>
          <p:nvPr>
            <p:ph type="sldNum" sz="quarter" idx="10"/>
          </p:nvPr>
        </p:nvSpPr>
        <p:spPr>
          <a:xfrm>
            <a:off x="0" y="6553200"/>
            <a:ext cx="457200" cy="304800"/>
          </a:xfrm>
        </p:spPr>
        <p:txBody>
          <a:bodyPr/>
          <a:lstStyle/>
          <a:p>
            <a:fld id="{D4325D4D-289E-48C1-B277-2BEB492A7D19}" type="slidenum">
              <a:rPr lang="en-US" smtClean="0"/>
              <a:pPr/>
              <a:t>‹#›</a:t>
            </a:fld>
            <a:endParaRPr lang="en-US" dirty="0"/>
          </a:p>
        </p:txBody>
      </p:sp>
      <p:sp>
        <p:nvSpPr>
          <p:cNvPr id="6" name="Footer Placeholder 5"/>
          <p:cNvSpPr>
            <a:spLocks noGrp="1"/>
          </p:cNvSpPr>
          <p:nvPr>
            <p:ph type="ftr" sz="quarter" idx="11"/>
          </p:nvPr>
        </p:nvSpPr>
        <p:spPr>
          <a:xfrm>
            <a:off x="457200" y="6553200"/>
            <a:ext cx="1447800" cy="304800"/>
          </a:xfrm>
        </p:spPr>
        <p:txBody>
          <a:bodyPr/>
          <a:lstStyle/>
          <a:p>
            <a:r>
              <a:rPr lang="en-US" dirty="0"/>
              <a:t>CONFIDENTIAL</a:t>
            </a:r>
          </a:p>
        </p:txBody>
      </p:sp>
    </p:spTree>
    <p:extLst>
      <p:ext uri="{BB962C8B-B14F-4D97-AF65-F5344CB8AC3E}">
        <p14:creationId xmlns:p14="http://schemas.microsoft.com/office/powerpoint/2010/main" val="2721544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3886200" cy="4525963"/>
          </a:xfrm>
        </p:spPr>
        <p:txBody>
          <a:bodyPr/>
          <a:lstStyle>
            <a:lvl1pPr marL="222250" indent="-222250">
              <a:defRPr sz="2000"/>
            </a:lvl1pPr>
            <a:lvl2pPr marL="457200" indent="-234950">
              <a:buFont typeface="Arial" pitchFamily="34" charset="0"/>
              <a:buChar char="–"/>
              <a:defRPr sz="1800"/>
            </a:lvl2pPr>
            <a:lvl3pPr marL="679450" indent="-222250">
              <a:buFont typeface="Wingdings" pitchFamily="2" charset="2"/>
              <a:buChar char="§"/>
              <a:defRPr sz="1600"/>
            </a:lvl3pPr>
            <a:lvl4pPr marL="1031875" indent="-228600">
              <a:tabLst/>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800600" y="1600200"/>
            <a:ext cx="3886200" cy="4525963"/>
          </a:xfrm>
        </p:spPr>
        <p:txBody>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5" name="Title 1"/>
          <p:cNvSpPr>
            <a:spLocks noGrp="1"/>
          </p:cNvSpPr>
          <p:nvPr>
            <p:ph type="title" hasCustomPrompt="1"/>
          </p:nvPr>
        </p:nvSpPr>
        <p:spPr>
          <a:xfrm>
            <a:off x="0" y="0"/>
            <a:ext cx="9140825" cy="1068387"/>
          </a:xfrm>
        </p:spPr>
        <p:txBody>
          <a:bodyPr lIns="182880" tIns="91440" rIns="182880" bIns="91440"/>
          <a:lstStyle>
            <a:lvl1pPr marL="0">
              <a:lnSpc>
                <a:spcPct val="90000"/>
              </a:lnSpc>
              <a:defRPr baseline="0"/>
            </a:lvl1pPr>
          </a:lstStyle>
          <a:p>
            <a:r>
              <a:rPr lang="en-US" dirty="0"/>
              <a:t>Click to edit Master title style. This one can wrap to two lines. Filler copy added.</a:t>
            </a:r>
          </a:p>
        </p:txBody>
      </p:sp>
      <p:sp>
        <p:nvSpPr>
          <p:cNvPr id="6" name="Slide Number Placeholder 5"/>
          <p:cNvSpPr>
            <a:spLocks noGrp="1"/>
          </p:cNvSpPr>
          <p:nvPr>
            <p:ph type="sldNum" sz="quarter" idx="10"/>
          </p:nvPr>
        </p:nvSpPr>
        <p:spPr/>
        <p:txBody>
          <a:bodyPr/>
          <a:lstStyle/>
          <a:p>
            <a:fld id="{D4325D4D-289E-48C1-B277-2BEB492A7D19}" type="slidenum">
              <a:rPr lang="en-US" smtClean="0"/>
              <a:pPr/>
              <a:t>‹#›</a:t>
            </a:fld>
            <a:endParaRPr lang="en-US" dirty="0"/>
          </a:p>
        </p:txBody>
      </p:sp>
      <p:sp>
        <p:nvSpPr>
          <p:cNvPr id="7" name="Footer Placeholder 6"/>
          <p:cNvSpPr>
            <a:spLocks noGrp="1"/>
          </p:cNvSpPr>
          <p:nvPr>
            <p:ph type="ftr" sz="quarter" idx="11"/>
          </p:nvPr>
        </p:nvSpPr>
        <p:spPr/>
        <p:txBody>
          <a:bodyPr/>
          <a:lstStyle/>
          <a:p>
            <a:r>
              <a:rPr lang="en-US"/>
              <a:t>CONFIDENTIAL</a:t>
            </a:r>
            <a:endParaRPr lang="en-US" dirty="0"/>
          </a:p>
        </p:txBody>
      </p:sp>
    </p:spTree>
    <p:extLst>
      <p:ext uri="{BB962C8B-B14F-4D97-AF65-F5344CB8AC3E}">
        <p14:creationId xmlns:p14="http://schemas.microsoft.com/office/powerpoint/2010/main" val="1328264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D4325D4D-289E-48C1-B277-2BEB492A7D19}"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CONFIDENTIAL</a:t>
            </a:r>
            <a:endParaRPr lang="en-US" dirty="0"/>
          </a:p>
        </p:txBody>
      </p:sp>
    </p:spTree>
    <p:extLst>
      <p:ext uri="{BB962C8B-B14F-4D97-AF65-F5344CB8AC3E}">
        <p14:creationId xmlns:p14="http://schemas.microsoft.com/office/powerpoint/2010/main" val="316603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0"/>
            <a:ext cx="9140825" cy="1068387"/>
          </a:xfrm>
        </p:spPr>
        <p:txBody>
          <a:bodyPr lIns="182880" tIns="91440" rIns="182880" bIns="91440"/>
          <a:lstStyle>
            <a:lvl1pPr marL="0">
              <a:lnSpc>
                <a:spcPct val="90000"/>
              </a:lnSpc>
              <a:defRPr baseline="0"/>
            </a:lvl1pPr>
          </a:lstStyle>
          <a:p>
            <a:r>
              <a:rPr lang="en-US" dirty="0"/>
              <a:t>Click to edit Master title style. This one can wrap to two lines. Filler copy added.</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p:txBody>
          <a:bodyPr/>
          <a:lstStyle/>
          <a:p>
            <a:r>
              <a:rPr lang="en-US"/>
              <a:t>CONFIDENTIAL</a:t>
            </a:r>
            <a:endParaRPr lang="en-US" dirty="0"/>
          </a:p>
        </p:txBody>
      </p:sp>
    </p:spTree>
    <p:extLst>
      <p:ext uri="{BB962C8B-B14F-4D97-AF65-F5344CB8AC3E}">
        <p14:creationId xmlns:p14="http://schemas.microsoft.com/office/powerpoint/2010/main" val="2447538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435895" y="2180497"/>
            <a:ext cx="8272211"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AAC72B-2B6D-4D6E-B18E-02F33681F0C2}" type="datetime1">
              <a:rPr lang="en-US" smtClean="0">
                <a:solidFill>
                  <a:srgbClr val="009382"/>
                </a:solidFill>
              </a:rPr>
              <a:pPr/>
              <a:t>4/12/2019</a:t>
            </a:fld>
            <a:endParaRPr lang="en-US" dirty="0">
              <a:solidFill>
                <a:srgbClr val="009382"/>
              </a:solidFill>
            </a:endParaRPr>
          </a:p>
        </p:txBody>
      </p:sp>
      <p:sp>
        <p:nvSpPr>
          <p:cNvPr id="5" name="Footer Placeholder 4"/>
          <p:cNvSpPr>
            <a:spLocks noGrp="1"/>
          </p:cNvSpPr>
          <p:nvPr>
            <p:ph type="ftr" sz="quarter" idx="11"/>
          </p:nvPr>
        </p:nvSpPr>
        <p:spPr/>
        <p:txBody>
          <a:bodyPr/>
          <a:lstStyle/>
          <a:p>
            <a:endParaRPr lang="en-US" dirty="0">
              <a:solidFill>
                <a:srgbClr val="009382"/>
              </a:solidFill>
            </a:endParaRPr>
          </a:p>
        </p:txBody>
      </p:sp>
      <p:sp>
        <p:nvSpPr>
          <p:cNvPr id="6" name="Slide Number Placeholder 5"/>
          <p:cNvSpPr>
            <a:spLocks noGrp="1"/>
          </p:cNvSpPr>
          <p:nvPr>
            <p:ph type="sldNum" sz="quarter" idx="12"/>
          </p:nvPr>
        </p:nvSpPr>
        <p:spPr>
          <a:xfrm>
            <a:off x="7918725" y="5956138"/>
            <a:ext cx="789381" cy="365125"/>
          </a:xfrm>
        </p:spPr>
        <p:txBody>
          <a:bodyPr/>
          <a:lstStyle/>
          <a:p>
            <a:fld id="{D57F1E4F-1CFF-5643-939E-217C01CDF565}" type="slidenum">
              <a:rPr lang="en-US" dirty="0">
                <a:solidFill>
                  <a:srgbClr val="009382"/>
                </a:solidFill>
              </a:rPr>
              <a:pPr/>
              <a:t>‹#›</a:t>
            </a:fld>
            <a:endParaRPr lang="en-US" dirty="0">
              <a:solidFill>
                <a:srgbClr val="009382"/>
              </a:solidFill>
            </a:endParaRPr>
          </a:p>
        </p:txBody>
      </p:sp>
    </p:spTree>
    <p:extLst>
      <p:ext uri="{BB962C8B-B14F-4D97-AF65-F5344CB8AC3E}">
        <p14:creationId xmlns:p14="http://schemas.microsoft.com/office/powerpoint/2010/main" val="3342142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325D4D-289E-48C1-B277-2BEB492A7D19}" type="slidenum">
              <a:rPr lang="en-US" smtClean="0"/>
              <a:pPr/>
              <a:t>‹#›</a:t>
            </a:fld>
            <a:endParaRPr lang="en-US" dirty="0"/>
          </a:p>
        </p:txBody>
      </p:sp>
      <p:sp>
        <p:nvSpPr>
          <p:cNvPr id="3" name="Footer Placeholder 2"/>
          <p:cNvSpPr>
            <a:spLocks noGrp="1"/>
          </p:cNvSpPr>
          <p:nvPr>
            <p:ph type="ftr" sz="quarter" idx="11"/>
          </p:nvPr>
        </p:nvSpPr>
        <p:spPr/>
        <p:txBody>
          <a:bodyPr/>
          <a:lstStyle/>
          <a:p>
            <a:r>
              <a:rPr lang="en-US"/>
              <a:t>CONFIDENTIAL</a:t>
            </a:r>
            <a:endParaRPr lang="en-US" dirty="0"/>
          </a:p>
        </p:txBody>
      </p:sp>
      <p:sp>
        <p:nvSpPr>
          <p:cNvPr id="4" name="Rectangle 3"/>
          <p:cNvSpPr/>
          <p:nvPr userDrawn="1"/>
        </p:nvSpPr>
        <p:spPr>
          <a:xfrm>
            <a:off x="0" y="0"/>
            <a:ext cx="9144000" cy="373380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Rectangle 2"/>
          <p:cNvSpPr>
            <a:spLocks noGrp="1" noChangeArrowheads="1"/>
          </p:cNvSpPr>
          <p:nvPr>
            <p:ph type="ctrTitle" hasCustomPrompt="1"/>
          </p:nvPr>
        </p:nvSpPr>
        <p:spPr>
          <a:xfrm>
            <a:off x="457200" y="2743200"/>
            <a:ext cx="6477000" cy="676687"/>
          </a:xfrm>
          <a:noFill/>
        </p:spPr>
        <p:txBody>
          <a:bodyPr/>
          <a:lstStyle>
            <a:lvl1pPr algn="l">
              <a:defRPr sz="2800" b="1">
                <a:solidFill>
                  <a:schemeClr val="bg1"/>
                </a:solidFill>
                <a:latin typeface="Arial"/>
                <a:cs typeface="Arial"/>
              </a:defRPr>
            </a:lvl1pPr>
          </a:lstStyle>
          <a:p>
            <a:r>
              <a:rPr lang="en-US" dirty="0"/>
              <a:t>Click to edit title style</a:t>
            </a:r>
          </a:p>
        </p:txBody>
      </p:sp>
    </p:spTree>
    <p:extLst>
      <p:ext uri="{BB962C8B-B14F-4D97-AF65-F5344CB8AC3E}">
        <p14:creationId xmlns:p14="http://schemas.microsoft.com/office/powerpoint/2010/main" val="931424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with Arcs">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325D4D-289E-48C1-B277-2BEB492A7D19}" type="slidenum">
              <a:rPr lang="en-US" smtClean="0"/>
              <a:pPr/>
              <a:t>‹#›</a:t>
            </a:fld>
            <a:endParaRPr lang="en-US" dirty="0"/>
          </a:p>
        </p:txBody>
      </p:sp>
      <p:sp>
        <p:nvSpPr>
          <p:cNvPr id="3" name="Footer Placeholder 2"/>
          <p:cNvSpPr>
            <a:spLocks noGrp="1"/>
          </p:cNvSpPr>
          <p:nvPr>
            <p:ph type="ftr" sz="quarter" idx="11"/>
          </p:nvPr>
        </p:nvSpPr>
        <p:spPr/>
        <p:txBody>
          <a:bodyPr/>
          <a:lstStyle/>
          <a:p>
            <a:r>
              <a:rPr lang="en-US"/>
              <a:t>CONFIDENTIAL</a:t>
            </a:r>
            <a:endParaRPr lang="en-US" dirty="0"/>
          </a:p>
        </p:txBody>
      </p:sp>
    </p:spTree>
    <p:extLst>
      <p:ext uri="{BB962C8B-B14F-4D97-AF65-F5344CB8AC3E}">
        <p14:creationId xmlns:p14="http://schemas.microsoft.com/office/powerpoint/2010/main" val="39628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D4325D4D-289E-48C1-B277-2BEB492A7D19}" type="slidenum">
              <a:rPr lang="en-US" smtClean="0"/>
              <a:pPr/>
              <a:t>‹#›</a:t>
            </a:fld>
            <a:endParaRPr lang="en-US" dirty="0"/>
          </a:p>
        </p:txBody>
      </p:sp>
      <p:sp>
        <p:nvSpPr>
          <p:cNvPr id="6" name="Footer Placeholder 5"/>
          <p:cNvSpPr>
            <a:spLocks noGrp="1"/>
          </p:cNvSpPr>
          <p:nvPr>
            <p:ph type="ftr" sz="quarter" idx="11"/>
          </p:nvPr>
        </p:nvSpPr>
        <p:spPr/>
        <p:txBody>
          <a:bodyPr/>
          <a:lstStyle/>
          <a:p>
            <a:r>
              <a:rPr lang="en-US"/>
              <a:t>CONFIDENTIAL</a:t>
            </a:r>
            <a:endParaRPr lang="en-US" dirty="0"/>
          </a:p>
        </p:txBody>
      </p:sp>
    </p:spTree>
    <p:extLst>
      <p:ext uri="{BB962C8B-B14F-4D97-AF65-F5344CB8AC3E}">
        <p14:creationId xmlns:p14="http://schemas.microsoft.com/office/powerpoint/2010/main" val="2319341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8335AB-A4DF-4090-A0CC-B0B0FB82A091}"/>
              </a:ext>
            </a:extLst>
          </p:cNvPr>
          <p:cNvSpPr/>
          <p:nvPr userDrawn="1"/>
        </p:nvSpPr>
        <p:spPr>
          <a:xfrm>
            <a:off x="2011363" y="608013"/>
            <a:ext cx="5132387" cy="793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a:solidFill>
                <a:srgbClr val="FFFFFF"/>
              </a:solidFill>
            </a:endParaRPr>
          </a:p>
        </p:txBody>
      </p:sp>
      <p:sp>
        <p:nvSpPr>
          <p:cNvPr id="5" name="Rectangle 4">
            <a:extLst>
              <a:ext uri="{FF2B5EF4-FFF2-40B4-BE49-F238E27FC236}">
                <a16:creationId xmlns:a16="http://schemas.microsoft.com/office/drawing/2014/main" id="{DF036671-95DC-4B23-89A2-36D9DA6A21FE}"/>
              </a:ext>
            </a:extLst>
          </p:cNvPr>
          <p:cNvSpPr>
            <a:spLocks noChangeArrowheads="1"/>
          </p:cNvSpPr>
          <p:nvPr userDrawn="1"/>
        </p:nvSpPr>
        <p:spPr bwMode="auto">
          <a:xfrm>
            <a:off x="0" y="2262188"/>
            <a:ext cx="9144000" cy="4595812"/>
          </a:xfrm>
          <a:prstGeom prst="rect">
            <a:avLst/>
          </a:prstGeom>
          <a:solidFill>
            <a:schemeClr val="accent1"/>
          </a:solidFill>
          <a:ln w="9525">
            <a:solidFill>
              <a:srgbClr val="103669"/>
            </a:solidFill>
            <a:miter lim="800000"/>
            <a:headEnd/>
            <a:tailEnd/>
          </a:ln>
          <a:effectLst>
            <a:outerShdw blurRad="40000" dist="23000" dir="5400000" rotWithShape="0">
              <a:srgbClr val="808080">
                <a:alpha val="34998"/>
              </a:srgbClr>
            </a:outerShdw>
          </a:effectLst>
        </p:spPr>
        <p:txBody>
          <a:bodyPr anchor="ctr"/>
          <a:lstStyle/>
          <a:p>
            <a:pPr algn="ctr" defTabSz="457200" eaLnBrk="1" fontAlgn="auto" hangingPunct="1">
              <a:spcBef>
                <a:spcPts val="0"/>
              </a:spcBef>
              <a:spcAft>
                <a:spcPts val="0"/>
              </a:spcAft>
              <a:defRPr/>
            </a:pPr>
            <a:endParaRPr lang="en-US" sz="1800">
              <a:solidFill>
                <a:srgbClr val="2E5A7C"/>
              </a:solidFill>
              <a:latin typeface="+mn-lt"/>
              <a:ea typeface="+mn-ea"/>
            </a:endParaRPr>
          </a:p>
        </p:txBody>
      </p:sp>
      <p:pic>
        <p:nvPicPr>
          <p:cNvPr id="6" name="Picture 11" descr="AAUW Logo final.png">
            <a:extLst>
              <a:ext uri="{FF2B5EF4-FFF2-40B4-BE49-F238E27FC236}">
                <a16:creationId xmlns:a16="http://schemas.microsoft.com/office/drawing/2014/main" id="{48A3C912-8AD5-42B2-A198-C6AD011151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4463" y="344488"/>
            <a:ext cx="37052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7867" y="3003166"/>
            <a:ext cx="7936926" cy="1318142"/>
          </a:xfrm>
        </p:spPr>
        <p:txBody>
          <a:bodyPr>
            <a:normAutofit/>
          </a:bodyPr>
          <a:lstStyle>
            <a:lvl1pPr algn="ctr">
              <a:defRPr sz="6000" b="1" spc="-150" baseline="0">
                <a:solidFill>
                  <a:schemeClr val="bg1"/>
                </a:solidFill>
                <a:latin typeface="+mj-lt"/>
                <a:cs typeface="Abadi MT Condensed Extra Bold"/>
              </a:defRPr>
            </a:lvl1pPr>
          </a:lstStyle>
          <a:p>
            <a:r>
              <a:rPr lang="en-US"/>
              <a:t>Click to edit Master title style</a:t>
            </a:r>
            <a:endParaRPr lang="en-US" dirty="0"/>
          </a:p>
        </p:txBody>
      </p:sp>
      <p:sp>
        <p:nvSpPr>
          <p:cNvPr id="3" name="Subtitle 2"/>
          <p:cNvSpPr>
            <a:spLocks noGrp="1"/>
          </p:cNvSpPr>
          <p:nvPr>
            <p:ph type="subTitle" idx="1"/>
          </p:nvPr>
        </p:nvSpPr>
        <p:spPr>
          <a:xfrm>
            <a:off x="1757789" y="4334538"/>
            <a:ext cx="5385444" cy="651164"/>
          </a:xfrm>
        </p:spPr>
        <p:txBody>
          <a:bodyPr/>
          <a:lstStyle>
            <a:lvl1pPr marL="0" indent="0" algn="ctr">
              <a:buNone/>
              <a:defRPr>
                <a:solidFill>
                  <a:srgbClr val="C1D2A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268541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8771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229766"/>
            <a:ext cx="8229600" cy="459134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6324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9716" y="3838787"/>
            <a:ext cx="7772400" cy="1362075"/>
          </a:xfrm>
        </p:spPr>
        <p:txBody>
          <a:bodyPr anchor="t"/>
          <a:lstStyle>
            <a:lvl1pPr algn="l">
              <a:defRPr sz="4000" b="1" cap="all">
                <a:solidFill>
                  <a:srgbClr val="487711"/>
                </a:solidFill>
              </a:defRPr>
            </a:lvl1pPr>
          </a:lstStyle>
          <a:p>
            <a:r>
              <a:rPr lang="en-US" dirty="0"/>
              <a:t>Click to edit Master title style</a:t>
            </a:r>
          </a:p>
        </p:txBody>
      </p:sp>
      <p:sp>
        <p:nvSpPr>
          <p:cNvPr id="3" name="Text Placeholder 2"/>
          <p:cNvSpPr>
            <a:spLocks noGrp="1"/>
          </p:cNvSpPr>
          <p:nvPr>
            <p:ph type="body" idx="1"/>
          </p:nvPr>
        </p:nvSpPr>
        <p:spPr>
          <a:xfrm>
            <a:off x="629716" y="2310765"/>
            <a:ext cx="7772400" cy="1500187"/>
          </a:xfrm>
        </p:spPr>
        <p:txBody>
          <a:bodyPr anchor="b"/>
          <a:lstStyle>
            <a:lvl1pPr marL="0" indent="0">
              <a:buNone/>
              <a:defRPr sz="2000">
                <a:solidFill>
                  <a:srgbClr val="13386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10699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8771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230372"/>
            <a:ext cx="4038600" cy="4577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30372"/>
            <a:ext cx="4038600" cy="4577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56676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8771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40780" y="1307842"/>
            <a:ext cx="35227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40780" y="2156458"/>
            <a:ext cx="3522725" cy="36514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928716" y="1307842"/>
            <a:ext cx="352411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928716" y="2156458"/>
            <a:ext cx="3524110" cy="36514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4922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551080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5296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335863" y="5141975"/>
            <a:ext cx="8468145"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3043911"/>
            <a:ext cx="8272211" cy="1497507"/>
          </a:xfrm>
        </p:spPr>
        <p:txBody>
          <a:bodyPr anchor="b">
            <a:normAutofit/>
          </a:bodyPr>
          <a:lstStyle>
            <a:lvl1pPr algn="l">
              <a:defRPr sz="27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35895" y="4541417"/>
            <a:ext cx="8272211" cy="600556"/>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82150879-5590-44B1-8DC5-8B7CCCA92E56}" type="datetime1">
              <a:rPr lang="en-US" smtClean="0">
                <a:solidFill>
                  <a:srgbClr val="263645">
                    <a:lumMod val="75000"/>
                    <a:lumOff val="25000"/>
                  </a:srgbClr>
                </a:solidFill>
              </a:rPr>
              <a:pPr/>
              <a:t>4/12/2019</a:t>
            </a:fld>
            <a:endParaRPr lang="en-US" dirty="0">
              <a:solidFill>
                <a:srgbClr val="263645">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263645">
                  <a:lumMod val="75000"/>
                  <a:lumOff val="25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solidFill>
                  <a:srgbClr val="263645">
                    <a:lumMod val="75000"/>
                    <a:lumOff val="25000"/>
                  </a:srgbClr>
                </a:solidFill>
              </a:rPr>
              <a:pPr/>
              <a:t>‹#›</a:t>
            </a:fld>
            <a:endParaRPr lang="en-US" dirty="0">
              <a:solidFill>
                <a:srgbClr val="263645">
                  <a:lumMod val="75000"/>
                  <a:lumOff val="25000"/>
                </a:srgbClr>
              </a:solidFill>
            </a:endParaRPr>
          </a:p>
        </p:txBody>
      </p:sp>
    </p:spTree>
    <p:extLst>
      <p:ext uri="{BB962C8B-B14F-4D97-AF65-F5344CB8AC3E}">
        <p14:creationId xmlns:p14="http://schemas.microsoft.com/office/powerpoint/2010/main" val="21475862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3377" y="1323076"/>
            <a:ext cx="2658314" cy="850751"/>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707332" y="1318300"/>
            <a:ext cx="4626440" cy="44366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3377" y="2249258"/>
            <a:ext cx="2658314" cy="350570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9697792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9061" y="5005402"/>
            <a:ext cx="5486400" cy="45511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79061" y="1336211"/>
            <a:ext cx="5486400" cy="366919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79061" y="5460520"/>
            <a:ext cx="5486400" cy="3519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3339358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AE2DA4-B9DF-4A0D-A621-6AA977A603F2}"/>
              </a:ext>
            </a:extLst>
          </p:cNvPr>
          <p:cNvSpPr/>
          <p:nvPr userDrawn="1"/>
        </p:nvSpPr>
        <p:spPr>
          <a:xfrm>
            <a:off x="0" y="0"/>
            <a:ext cx="9144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a:solidFill>
                <a:srgbClr val="487711"/>
              </a:solidFill>
            </a:endParaRPr>
          </a:p>
        </p:txBody>
      </p:sp>
      <p:pic>
        <p:nvPicPr>
          <p:cNvPr id="3" name="Picture 10" descr="AAUW Logo final.png">
            <a:extLst>
              <a:ext uri="{FF2B5EF4-FFF2-40B4-BE49-F238E27FC236}">
                <a16:creationId xmlns:a16="http://schemas.microsoft.com/office/drawing/2014/main" id="{BC20F2E8-8202-4DAF-948F-E2CFDA592BF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35038" y="1731963"/>
            <a:ext cx="732790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38239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pic>
        <p:nvPicPr>
          <p:cNvPr id="5" name="Picture 4" descr="Looking up to clouds and blue sky surrounded by glass-walled building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656172" y="3"/>
            <a:ext cx="5487829" cy="6858001"/>
          </a:xfrm>
          <a:prstGeom prst="rect">
            <a:avLst/>
          </a:prstGeom>
        </p:spPr>
      </p:pic>
      <p:sp>
        <p:nvSpPr>
          <p:cNvPr id="2" name="Title 1"/>
          <p:cNvSpPr>
            <a:spLocks noGrp="1"/>
          </p:cNvSpPr>
          <p:nvPr>
            <p:ph type="ctrTitle"/>
          </p:nvPr>
        </p:nvSpPr>
        <p:spPr>
          <a:xfrm>
            <a:off x="456129" y="685804"/>
            <a:ext cx="2972574" cy="4724399"/>
          </a:xfrm>
        </p:spPr>
        <p:txBody>
          <a:bodyPr>
            <a:normAutofit/>
          </a:bodyPr>
          <a:lstStyle>
            <a:lvl1pPr>
              <a:defRPr sz="2701"/>
            </a:lvl1pPr>
          </a:lstStyle>
          <a:p>
            <a:r>
              <a:rPr lang="en-US"/>
              <a:t>Click to edit Master title style</a:t>
            </a:r>
            <a:endParaRPr/>
          </a:p>
        </p:txBody>
      </p:sp>
      <p:sp>
        <p:nvSpPr>
          <p:cNvPr id="3" name="Subtitle 2"/>
          <p:cNvSpPr>
            <a:spLocks noGrp="1"/>
          </p:cNvSpPr>
          <p:nvPr>
            <p:ph type="subTitle" idx="1"/>
          </p:nvPr>
        </p:nvSpPr>
        <p:spPr>
          <a:xfrm>
            <a:off x="456129" y="5410200"/>
            <a:ext cx="2972574" cy="762000"/>
          </a:xfrm>
        </p:spPr>
        <p:txBody>
          <a:bodyPr>
            <a:normAutofit/>
          </a:bodyPr>
          <a:lstStyle>
            <a:lvl1pPr marL="0" indent="0" algn="l">
              <a:spcBef>
                <a:spcPts val="0"/>
              </a:spcBef>
              <a:buNone/>
              <a:defRPr sz="1350">
                <a:solidFill>
                  <a:schemeClr val="tx1"/>
                </a:solidFill>
              </a:defRPr>
            </a:lvl1pPr>
            <a:lvl2pPr marL="257243" indent="0" algn="ctr">
              <a:buNone/>
              <a:defRPr>
                <a:solidFill>
                  <a:schemeClr val="tx1">
                    <a:tint val="75000"/>
                  </a:schemeClr>
                </a:solidFill>
              </a:defRPr>
            </a:lvl2pPr>
            <a:lvl3pPr marL="514487" indent="0" algn="ctr">
              <a:buNone/>
              <a:defRPr>
                <a:solidFill>
                  <a:schemeClr val="tx1">
                    <a:tint val="75000"/>
                  </a:schemeClr>
                </a:solidFill>
              </a:defRPr>
            </a:lvl3pPr>
            <a:lvl4pPr marL="771731" indent="0" algn="ctr">
              <a:buNone/>
              <a:defRPr>
                <a:solidFill>
                  <a:schemeClr val="tx1">
                    <a:tint val="75000"/>
                  </a:schemeClr>
                </a:solidFill>
              </a:defRPr>
            </a:lvl4pPr>
            <a:lvl5pPr marL="1028975" indent="0" algn="ctr">
              <a:buNone/>
              <a:defRPr>
                <a:solidFill>
                  <a:schemeClr val="tx1">
                    <a:tint val="75000"/>
                  </a:schemeClr>
                </a:solidFill>
              </a:defRPr>
            </a:lvl5pPr>
            <a:lvl6pPr marL="1286218" indent="0" algn="ctr">
              <a:buNone/>
              <a:defRPr>
                <a:solidFill>
                  <a:schemeClr val="tx1">
                    <a:tint val="75000"/>
                  </a:schemeClr>
                </a:solidFill>
              </a:defRPr>
            </a:lvl6pPr>
            <a:lvl7pPr marL="1543462" indent="0" algn="ctr">
              <a:buNone/>
              <a:defRPr>
                <a:solidFill>
                  <a:schemeClr val="tx1">
                    <a:tint val="75000"/>
                  </a:schemeClr>
                </a:solidFill>
              </a:defRPr>
            </a:lvl7pPr>
            <a:lvl8pPr marL="1800705" indent="0" algn="ctr">
              <a:buNone/>
              <a:defRPr>
                <a:solidFill>
                  <a:schemeClr val="tx1">
                    <a:tint val="75000"/>
                  </a:schemeClr>
                </a:solidFill>
              </a:defRPr>
            </a:lvl8pPr>
            <a:lvl9pPr marL="2057949" indent="0" algn="ctr">
              <a:buNone/>
              <a:defRPr>
                <a:solidFill>
                  <a:schemeClr val="tx1">
                    <a:tint val="75000"/>
                  </a:schemeClr>
                </a:solidFill>
              </a:defRPr>
            </a:lvl9pPr>
          </a:lstStyle>
          <a:p>
            <a:r>
              <a:rPr lang="en-US"/>
              <a:t>Click to edit Master subtitle style</a:t>
            </a:r>
            <a:endParaRPr/>
          </a:p>
        </p:txBody>
      </p:sp>
      <p:sp>
        <p:nvSpPr>
          <p:cNvPr id="8" name="Date Placeholder 7"/>
          <p:cNvSpPr>
            <a:spLocks noGrp="1"/>
          </p:cNvSpPr>
          <p:nvPr>
            <p:ph type="dt" sz="half" idx="10"/>
          </p:nvPr>
        </p:nvSpPr>
        <p:spPr/>
        <p:txBody>
          <a:bodyPr/>
          <a:lstStyle/>
          <a:p>
            <a:fld id="{81C93FC7-9D1A-468B-98DB-D1E8D74418D9}" type="datetimeFigureOut">
              <a:rPr lang="en-US"/>
              <a:pPr/>
              <a:t>4/12/2019</a:t>
            </a:fld>
            <a:endParaRPr/>
          </a:p>
        </p:txBody>
      </p:sp>
      <p:sp>
        <p:nvSpPr>
          <p:cNvPr id="9" name="Footer Placeholder 8"/>
          <p:cNvSpPr>
            <a:spLocks noGrp="1"/>
          </p:cNvSpPr>
          <p:nvPr>
            <p:ph type="ftr" sz="quarter" idx="11"/>
          </p:nvPr>
        </p:nvSpPr>
        <p:spPr/>
        <p:txBody>
          <a:bodyPr/>
          <a:lstStyle/>
          <a:p>
            <a:r>
              <a:rPr lang="en-US" dirty="0"/>
              <a:t>Add a footer</a:t>
            </a:r>
          </a:p>
        </p:txBody>
      </p:sp>
      <p:sp>
        <p:nvSpPr>
          <p:cNvPr id="10" name="Slide Number Placeholder 9"/>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4724272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1C93FC7-9D1A-468B-98DB-D1E8D74418D9}" type="datetimeFigureOut">
              <a:rPr lang="en-US"/>
              <a:t>4/12/2019</a:t>
            </a:fld>
            <a:endParaRPr/>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1548460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6130" y="2590800"/>
            <a:ext cx="6173807" cy="2819400"/>
          </a:xfrm>
        </p:spPr>
        <p:txBody>
          <a:bodyPr anchor="b">
            <a:normAutofit/>
          </a:bodyPr>
          <a:lstStyle>
            <a:lvl1pPr algn="l">
              <a:defRPr sz="2701" b="0" cap="none" baseline="0"/>
            </a:lvl1pPr>
          </a:lstStyle>
          <a:p>
            <a:r>
              <a:rPr lang="en-US"/>
              <a:t>Click to edit Master title style</a:t>
            </a:r>
            <a:endParaRPr/>
          </a:p>
        </p:txBody>
      </p:sp>
      <p:sp>
        <p:nvSpPr>
          <p:cNvPr id="3" name="Text Placeholder 2"/>
          <p:cNvSpPr>
            <a:spLocks noGrp="1"/>
          </p:cNvSpPr>
          <p:nvPr>
            <p:ph type="body" idx="1"/>
          </p:nvPr>
        </p:nvSpPr>
        <p:spPr>
          <a:xfrm>
            <a:off x="454939" y="5410200"/>
            <a:ext cx="6174998" cy="762000"/>
          </a:xfrm>
        </p:spPr>
        <p:txBody>
          <a:bodyPr anchor="t">
            <a:normAutofit/>
          </a:bodyPr>
          <a:lstStyle>
            <a:lvl1pPr marL="0" indent="0">
              <a:spcBef>
                <a:spcPts val="0"/>
              </a:spcBef>
              <a:buNone/>
              <a:defRPr sz="1350">
                <a:solidFill>
                  <a:schemeClr val="tx1"/>
                </a:solidFill>
              </a:defRPr>
            </a:lvl1pPr>
            <a:lvl2pPr marL="257243" indent="0">
              <a:buNone/>
              <a:defRPr sz="1013">
                <a:solidFill>
                  <a:schemeClr val="tx1">
                    <a:tint val="75000"/>
                  </a:schemeClr>
                </a:solidFill>
              </a:defRPr>
            </a:lvl2pPr>
            <a:lvl3pPr marL="514487" indent="0">
              <a:buNone/>
              <a:defRPr sz="900">
                <a:solidFill>
                  <a:schemeClr val="tx1">
                    <a:tint val="75000"/>
                  </a:schemeClr>
                </a:solidFill>
              </a:defRPr>
            </a:lvl3pPr>
            <a:lvl4pPr marL="771731" indent="0">
              <a:buNone/>
              <a:defRPr sz="788">
                <a:solidFill>
                  <a:schemeClr val="tx1">
                    <a:tint val="75000"/>
                  </a:schemeClr>
                </a:solidFill>
              </a:defRPr>
            </a:lvl4pPr>
            <a:lvl5pPr marL="1028975" indent="0">
              <a:buNone/>
              <a:defRPr sz="788">
                <a:solidFill>
                  <a:schemeClr val="tx1">
                    <a:tint val="75000"/>
                  </a:schemeClr>
                </a:solidFill>
              </a:defRPr>
            </a:lvl5pPr>
            <a:lvl6pPr marL="1286218" indent="0">
              <a:buNone/>
              <a:defRPr sz="788">
                <a:solidFill>
                  <a:schemeClr val="tx1">
                    <a:tint val="75000"/>
                  </a:schemeClr>
                </a:solidFill>
              </a:defRPr>
            </a:lvl6pPr>
            <a:lvl7pPr marL="1543462" indent="0">
              <a:buNone/>
              <a:defRPr sz="788">
                <a:solidFill>
                  <a:schemeClr val="tx1">
                    <a:tint val="75000"/>
                  </a:schemeClr>
                </a:solidFill>
              </a:defRPr>
            </a:lvl7pPr>
            <a:lvl8pPr marL="1800705" indent="0">
              <a:buNone/>
              <a:defRPr sz="788">
                <a:solidFill>
                  <a:schemeClr val="tx1">
                    <a:tint val="75000"/>
                  </a:schemeClr>
                </a:solidFill>
              </a:defRPr>
            </a:lvl8pPr>
            <a:lvl9pPr marL="2057949" indent="0">
              <a:buNone/>
              <a:defRPr sz="788">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81C93FC7-9D1A-468B-98DB-D1E8D74418D9}" type="datetimeFigureOut">
              <a:rPr lang="en-US"/>
              <a:pPr/>
              <a:t>4/12/2019</a:t>
            </a:fld>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9" name="Slide Number Placeholder 8"/>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256481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70613" y="685800"/>
            <a:ext cx="3772883" cy="4191000"/>
          </a:xfrm>
        </p:spPr>
        <p:txBody>
          <a:bodyPr/>
          <a:lstStyle>
            <a:lvl1pPr>
              <a:defRPr sz="1576"/>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914992" y="685800"/>
            <a:ext cx="3772882" cy="4191000"/>
          </a:xfrm>
        </p:spPr>
        <p:txBody>
          <a:bodyPr/>
          <a:lstStyle>
            <a:lvl1pPr>
              <a:defRPr sz="1576"/>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81C93FC7-9D1A-468B-98DB-D1E8D74418D9}" type="datetimeFigureOut">
              <a:rPr lang="en-US"/>
              <a:t>4/12/2019</a:t>
            </a:fld>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7" name="Slide Number Placeholder 6"/>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253774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70501" y="685800"/>
            <a:ext cx="3772883" cy="990600"/>
          </a:xfrm>
        </p:spPr>
        <p:txBody>
          <a:bodyPr anchor="ctr">
            <a:normAutofit/>
          </a:bodyPr>
          <a:lstStyle>
            <a:lvl1pPr marL="0" indent="0">
              <a:spcBef>
                <a:spcPts val="0"/>
              </a:spcBef>
              <a:buNone/>
              <a:defRPr sz="1801" b="0"/>
            </a:lvl1pPr>
            <a:lvl2pPr marL="257243" indent="0">
              <a:buNone/>
              <a:defRPr sz="1125" b="1"/>
            </a:lvl2pPr>
            <a:lvl3pPr marL="514487" indent="0">
              <a:buNone/>
              <a:defRPr sz="1013" b="1"/>
            </a:lvl3pPr>
            <a:lvl4pPr marL="771731" indent="0">
              <a:buNone/>
              <a:defRPr sz="900" b="1"/>
            </a:lvl4pPr>
            <a:lvl5pPr marL="1028975" indent="0">
              <a:buNone/>
              <a:defRPr sz="900" b="1"/>
            </a:lvl5pPr>
            <a:lvl6pPr marL="1286218" indent="0">
              <a:buNone/>
              <a:defRPr sz="900" b="1"/>
            </a:lvl6pPr>
            <a:lvl7pPr marL="1543462" indent="0">
              <a:buNone/>
              <a:defRPr sz="900" b="1"/>
            </a:lvl7pPr>
            <a:lvl8pPr marL="1800705" indent="0">
              <a:buNone/>
              <a:defRPr sz="900" b="1"/>
            </a:lvl8pPr>
            <a:lvl9pPr marL="2057949" indent="0">
              <a:buNone/>
              <a:defRPr sz="900" b="1"/>
            </a:lvl9pPr>
          </a:lstStyle>
          <a:p>
            <a:pPr lvl="0"/>
            <a:r>
              <a:rPr lang="en-US"/>
              <a:t>Edit Master text styles</a:t>
            </a:r>
          </a:p>
        </p:txBody>
      </p:sp>
      <p:sp>
        <p:nvSpPr>
          <p:cNvPr id="4" name="Content Placeholder 3"/>
          <p:cNvSpPr>
            <a:spLocks noGrp="1"/>
          </p:cNvSpPr>
          <p:nvPr>
            <p:ph sz="half" idx="2"/>
          </p:nvPr>
        </p:nvSpPr>
        <p:spPr>
          <a:xfrm>
            <a:off x="970501" y="1676400"/>
            <a:ext cx="3772883" cy="3200400"/>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914990" y="685800"/>
            <a:ext cx="3772883" cy="990600"/>
          </a:xfrm>
        </p:spPr>
        <p:txBody>
          <a:bodyPr anchor="ctr">
            <a:normAutofit/>
          </a:bodyPr>
          <a:lstStyle>
            <a:lvl1pPr marL="0" indent="0">
              <a:spcBef>
                <a:spcPts val="0"/>
              </a:spcBef>
              <a:buNone/>
              <a:defRPr sz="1801" b="0"/>
            </a:lvl1pPr>
            <a:lvl2pPr marL="257243" indent="0">
              <a:buNone/>
              <a:defRPr sz="1125" b="1"/>
            </a:lvl2pPr>
            <a:lvl3pPr marL="514487" indent="0">
              <a:buNone/>
              <a:defRPr sz="1013" b="1"/>
            </a:lvl3pPr>
            <a:lvl4pPr marL="771731" indent="0">
              <a:buNone/>
              <a:defRPr sz="900" b="1"/>
            </a:lvl4pPr>
            <a:lvl5pPr marL="1028975" indent="0">
              <a:buNone/>
              <a:defRPr sz="900" b="1"/>
            </a:lvl5pPr>
            <a:lvl6pPr marL="1286218" indent="0">
              <a:buNone/>
              <a:defRPr sz="900" b="1"/>
            </a:lvl6pPr>
            <a:lvl7pPr marL="1543462" indent="0">
              <a:buNone/>
              <a:defRPr sz="900" b="1"/>
            </a:lvl7pPr>
            <a:lvl8pPr marL="1800705" indent="0">
              <a:buNone/>
              <a:defRPr sz="900" b="1"/>
            </a:lvl8pPr>
            <a:lvl9pPr marL="2057949" indent="0">
              <a:buNone/>
              <a:defRPr sz="900" b="1"/>
            </a:lvl9pPr>
          </a:lstStyle>
          <a:p>
            <a:pPr lvl="0"/>
            <a:r>
              <a:rPr lang="en-US"/>
              <a:t>Edit Master text styles</a:t>
            </a:r>
          </a:p>
        </p:txBody>
      </p:sp>
      <p:sp>
        <p:nvSpPr>
          <p:cNvPr id="6" name="Content Placeholder 5"/>
          <p:cNvSpPr>
            <a:spLocks noGrp="1"/>
          </p:cNvSpPr>
          <p:nvPr>
            <p:ph sz="quarter" idx="4"/>
          </p:nvPr>
        </p:nvSpPr>
        <p:spPr>
          <a:xfrm>
            <a:off x="4913799" y="1676400"/>
            <a:ext cx="3772883" cy="3200400"/>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81C93FC7-9D1A-468B-98DB-D1E8D74418D9}" type="datetimeFigureOut">
              <a:rPr lang="en-US"/>
              <a:t>4/12/2019</a:t>
            </a:fld>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9" name="Slide Number Placeholder 8"/>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9082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81C93FC7-9D1A-468B-98DB-D1E8D74418D9}" type="datetimeFigureOut">
              <a:rPr lang="en-US"/>
              <a:t>4/12/2019</a:t>
            </a:fld>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5" name="Slide Number Placeholder 4"/>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160740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93FC7-9D1A-468B-98DB-D1E8D74418D9}" type="datetimeFigureOut">
              <a:rPr lang="en-US"/>
              <a:t>4/12/2019</a:t>
            </a:fld>
            <a:endParaRPr/>
          </a:p>
        </p:txBody>
      </p:sp>
      <p:sp>
        <p:nvSpPr>
          <p:cNvPr id="3" name="Footer Placeholder 2"/>
          <p:cNvSpPr>
            <a:spLocks noGrp="1"/>
          </p:cNvSpPr>
          <p:nvPr>
            <p:ph type="ftr" sz="quarter" idx="11"/>
          </p:nvPr>
        </p:nvSpPr>
        <p:spPr/>
        <p:txBody>
          <a:bodyPr/>
          <a:lstStyle/>
          <a:p>
            <a:r>
              <a:rPr lang="en-US" dirty="0"/>
              <a:t>Add a footer</a:t>
            </a:r>
            <a:endParaRPr dirty="0"/>
          </a:p>
        </p:txBody>
      </p:sp>
      <p:sp>
        <p:nvSpPr>
          <p:cNvPr id="4" name="Slide Number Placeholder 3"/>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159488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729658"/>
            <a:ext cx="8272212"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35895" y="2228004"/>
            <a:ext cx="4066793"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1313" y="2228004"/>
            <a:ext cx="4066794"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F47B8A-A054-4CA4-83E9-6DDAB688B0D7}" type="datetime1">
              <a:rPr lang="en-US" smtClean="0">
                <a:solidFill>
                  <a:srgbClr val="009382"/>
                </a:solidFill>
              </a:rPr>
              <a:pPr/>
              <a:t>4/12/2019</a:t>
            </a:fld>
            <a:endParaRPr lang="en-US" dirty="0">
              <a:solidFill>
                <a:srgbClr val="009382"/>
              </a:solidFill>
            </a:endParaRPr>
          </a:p>
        </p:txBody>
      </p:sp>
      <p:sp>
        <p:nvSpPr>
          <p:cNvPr id="6" name="Footer Placeholder 5"/>
          <p:cNvSpPr>
            <a:spLocks noGrp="1"/>
          </p:cNvSpPr>
          <p:nvPr>
            <p:ph type="ftr" sz="quarter" idx="11"/>
          </p:nvPr>
        </p:nvSpPr>
        <p:spPr/>
        <p:txBody>
          <a:bodyPr/>
          <a:lstStyle/>
          <a:p>
            <a:endParaRPr lang="en-US" dirty="0">
              <a:solidFill>
                <a:srgbClr val="009382"/>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009382"/>
                </a:solidFill>
              </a:rPr>
              <a:pPr/>
              <a:t>‹#›</a:t>
            </a:fld>
            <a:endParaRPr lang="en-US" dirty="0">
              <a:solidFill>
                <a:srgbClr val="009382"/>
              </a:solidFill>
            </a:endParaRPr>
          </a:p>
        </p:txBody>
      </p:sp>
    </p:spTree>
    <p:extLst>
      <p:ext uri="{BB962C8B-B14F-4D97-AF65-F5344CB8AC3E}">
        <p14:creationId xmlns:p14="http://schemas.microsoft.com/office/powerpoint/2010/main" val="37581121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129" y="685800"/>
            <a:ext cx="2972574" cy="4724400"/>
          </a:xfrm>
        </p:spPr>
        <p:txBody>
          <a:bodyPr anchor="b">
            <a:noAutofit/>
          </a:bodyPr>
          <a:lstStyle>
            <a:lvl1pPr algn="l">
              <a:defRPr sz="2026" b="0"/>
            </a:lvl1pPr>
          </a:lstStyle>
          <a:p>
            <a:r>
              <a:rPr lang="en-US"/>
              <a:t>Click to edit Master title style</a:t>
            </a:r>
            <a:endParaRPr/>
          </a:p>
        </p:txBody>
      </p:sp>
      <p:sp>
        <p:nvSpPr>
          <p:cNvPr id="3" name="Content Placeholder 2"/>
          <p:cNvSpPr>
            <a:spLocks noGrp="1"/>
          </p:cNvSpPr>
          <p:nvPr>
            <p:ph idx="1"/>
          </p:nvPr>
        </p:nvSpPr>
        <p:spPr>
          <a:xfrm>
            <a:off x="3657363" y="685800"/>
            <a:ext cx="5029438" cy="5486400"/>
          </a:xfrm>
        </p:spPr>
        <p:txBody>
          <a:bodyPr>
            <a:normAutofit/>
          </a:bodyPr>
          <a:lstStyle>
            <a:lvl1pPr>
              <a:defRPr sz="1576"/>
            </a:lvl1pPr>
            <a:lvl2pPr>
              <a:defRPr sz="1350"/>
            </a:lvl2pPr>
            <a:lvl3pPr>
              <a:defRPr sz="1125"/>
            </a:lvl3pPr>
            <a:lvl4pPr>
              <a:defRPr sz="1013"/>
            </a:lvl4pPr>
            <a:lvl5pPr>
              <a:defRPr sz="1013"/>
            </a:lvl5pPr>
            <a:lvl6pPr>
              <a:defRPr sz="1013" baseline="0"/>
            </a:lvl6pPr>
            <a:lvl7pPr>
              <a:defRPr sz="1013" baseline="0"/>
            </a:lvl7pPr>
            <a:lvl8pPr>
              <a:defRPr sz="1013" baseline="0"/>
            </a:lvl8pPr>
            <a:lvl9pPr>
              <a:defRPr sz="1013"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456129" y="5410200"/>
            <a:ext cx="2972574" cy="762000"/>
          </a:xfrm>
        </p:spPr>
        <p:txBody>
          <a:bodyPr>
            <a:normAutofit/>
          </a:bodyPr>
          <a:lstStyle>
            <a:lvl1pPr marL="0" indent="0">
              <a:spcBef>
                <a:spcPts val="0"/>
              </a:spcBef>
              <a:buNone/>
              <a:defRPr sz="1125"/>
            </a:lvl1pPr>
            <a:lvl2pPr marL="257243" indent="0">
              <a:buNone/>
              <a:defRPr sz="675"/>
            </a:lvl2pPr>
            <a:lvl3pPr marL="514487" indent="0">
              <a:buNone/>
              <a:defRPr sz="563"/>
            </a:lvl3pPr>
            <a:lvl4pPr marL="771731" indent="0">
              <a:buNone/>
              <a:defRPr sz="506"/>
            </a:lvl4pPr>
            <a:lvl5pPr marL="1028975" indent="0">
              <a:buNone/>
              <a:defRPr sz="506"/>
            </a:lvl5pPr>
            <a:lvl6pPr marL="1286218" indent="0">
              <a:buNone/>
              <a:defRPr sz="506"/>
            </a:lvl6pPr>
            <a:lvl7pPr marL="1543462" indent="0">
              <a:buNone/>
              <a:defRPr sz="506"/>
            </a:lvl7pPr>
            <a:lvl8pPr marL="1800705" indent="0">
              <a:buNone/>
              <a:defRPr sz="506"/>
            </a:lvl8pPr>
            <a:lvl9pPr marL="2057949" indent="0">
              <a:buNone/>
              <a:defRPr sz="506"/>
            </a:lvl9pPr>
          </a:lstStyle>
          <a:p>
            <a:pPr lvl="0"/>
            <a:r>
              <a:rPr lang="en-US"/>
              <a:t>Edit Master text styles</a:t>
            </a:r>
          </a:p>
        </p:txBody>
      </p:sp>
      <p:sp>
        <p:nvSpPr>
          <p:cNvPr id="5" name="Date Placeholder 4"/>
          <p:cNvSpPr>
            <a:spLocks noGrp="1"/>
          </p:cNvSpPr>
          <p:nvPr>
            <p:ph type="dt" sz="half" idx="10"/>
          </p:nvPr>
        </p:nvSpPr>
        <p:spPr/>
        <p:txBody>
          <a:bodyPr/>
          <a:lstStyle/>
          <a:p>
            <a:fld id="{81C93FC7-9D1A-468B-98DB-D1E8D74418D9}" type="datetimeFigureOut">
              <a:rPr lang="en-US"/>
              <a:t>4/12/2019</a:t>
            </a:fld>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7" name="Slide Number Placeholder 6"/>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282975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129" y="685800"/>
            <a:ext cx="2972574" cy="4724400"/>
          </a:xfrm>
        </p:spPr>
        <p:txBody>
          <a:bodyPr anchor="b">
            <a:normAutofit/>
          </a:bodyPr>
          <a:lstStyle>
            <a:lvl1pPr algn="l">
              <a:defRPr sz="2026"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3657363" y="685800"/>
            <a:ext cx="5030510" cy="5486400"/>
          </a:xfrm>
          <a:ln w="63500">
            <a:solidFill>
              <a:schemeClr val="bg1"/>
            </a:solidFill>
            <a:miter lim="800000"/>
          </a:ln>
        </p:spPr>
        <p:txBody>
          <a:bodyPr/>
          <a:lstStyle>
            <a:lvl1pPr marL="0" indent="0" algn="ctr">
              <a:buNone/>
              <a:defRPr sz="1801"/>
            </a:lvl1pPr>
            <a:lvl2pPr marL="257243" indent="0">
              <a:buNone/>
              <a:defRPr sz="1576"/>
            </a:lvl2pPr>
            <a:lvl3pPr marL="514487" indent="0">
              <a:buNone/>
              <a:defRPr sz="1350"/>
            </a:lvl3pPr>
            <a:lvl4pPr marL="771731" indent="0">
              <a:buNone/>
              <a:defRPr sz="1125"/>
            </a:lvl4pPr>
            <a:lvl5pPr marL="1028975" indent="0">
              <a:buNone/>
              <a:defRPr sz="1125"/>
            </a:lvl5pPr>
            <a:lvl6pPr marL="1286218" indent="0">
              <a:buNone/>
              <a:defRPr sz="1125"/>
            </a:lvl6pPr>
            <a:lvl7pPr marL="1543462" indent="0">
              <a:buNone/>
              <a:defRPr sz="1125"/>
            </a:lvl7pPr>
            <a:lvl8pPr marL="1800705" indent="0">
              <a:buNone/>
              <a:defRPr sz="1125"/>
            </a:lvl8pPr>
            <a:lvl9pPr marL="2057949" indent="0">
              <a:buNone/>
              <a:defRPr sz="1125"/>
            </a:lvl9pPr>
          </a:lstStyle>
          <a:p>
            <a:r>
              <a:rPr lang="en-US"/>
              <a:t>Click icon to add picture</a:t>
            </a:r>
            <a:endParaRPr/>
          </a:p>
        </p:txBody>
      </p:sp>
      <p:sp>
        <p:nvSpPr>
          <p:cNvPr id="4" name="Text Placeholder 3"/>
          <p:cNvSpPr>
            <a:spLocks noGrp="1"/>
          </p:cNvSpPr>
          <p:nvPr>
            <p:ph type="body" sz="half" idx="2"/>
          </p:nvPr>
        </p:nvSpPr>
        <p:spPr>
          <a:xfrm>
            <a:off x="456129" y="5410200"/>
            <a:ext cx="2972574" cy="762000"/>
          </a:xfrm>
        </p:spPr>
        <p:txBody>
          <a:bodyPr>
            <a:normAutofit/>
          </a:bodyPr>
          <a:lstStyle>
            <a:lvl1pPr marL="0" indent="0">
              <a:spcBef>
                <a:spcPts val="0"/>
              </a:spcBef>
              <a:buNone/>
              <a:defRPr sz="1125">
                <a:solidFill>
                  <a:schemeClr val="tx1"/>
                </a:solidFill>
              </a:defRPr>
            </a:lvl1pPr>
            <a:lvl2pPr marL="257243" indent="0">
              <a:buNone/>
              <a:defRPr sz="675"/>
            </a:lvl2pPr>
            <a:lvl3pPr marL="514487" indent="0">
              <a:buNone/>
              <a:defRPr sz="563"/>
            </a:lvl3pPr>
            <a:lvl4pPr marL="771731" indent="0">
              <a:buNone/>
              <a:defRPr sz="506"/>
            </a:lvl4pPr>
            <a:lvl5pPr marL="1028975" indent="0">
              <a:buNone/>
              <a:defRPr sz="506"/>
            </a:lvl5pPr>
            <a:lvl6pPr marL="1286218" indent="0">
              <a:buNone/>
              <a:defRPr sz="506"/>
            </a:lvl6pPr>
            <a:lvl7pPr marL="1543462" indent="0">
              <a:buNone/>
              <a:defRPr sz="506"/>
            </a:lvl7pPr>
            <a:lvl8pPr marL="1800705" indent="0">
              <a:buNone/>
              <a:defRPr sz="506"/>
            </a:lvl8pPr>
            <a:lvl9pPr marL="2057949" indent="0">
              <a:buNone/>
              <a:defRPr sz="506"/>
            </a:lvl9pPr>
          </a:lstStyle>
          <a:p>
            <a:pPr lvl="0"/>
            <a:r>
              <a:rPr lang="en-US"/>
              <a:t>Edit Master text styles</a:t>
            </a:r>
          </a:p>
        </p:txBody>
      </p:sp>
      <p:sp>
        <p:nvSpPr>
          <p:cNvPr id="5" name="Date Placeholder 4"/>
          <p:cNvSpPr>
            <a:spLocks noGrp="1"/>
          </p:cNvSpPr>
          <p:nvPr>
            <p:ph type="dt" sz="half" idx="10"/>
          </p:nvPr>
        </p:nvSpPr>
        <p:spPr/>
        <p:txBody>
          <a:bodyPr/>
          <a:lstStyle/>
          <a:p>
            <a:fld id="{81C93FC7-9D1A-468B-98DB-D1E8D74418D9}" type="datetimeFigureOut">
              <a:rPr lang="en-US"/>
              <a:t>4/12/2019</a:t>
            </a:fld>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7" name="Slide Number Placeholder 6"/>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42637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1C93FC7-9D1A-468B-98DB-D1E8D74418D9}" type="datetimeFigureOut">
              <a:rPr lang="en-US"/>
              <a:t>4/12/2019</a:t>
            </a:fld>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6" name="Slide Number Placeholder 5"/>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236118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16070" y="685800"/>
            <a:ext cx="971804"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456129" y="685800"/>
            <a:ext cx="7107541" cy="5486400"/>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1C93FC7-9D1A-468B-98DB-D1E8D74418D9}" type="datetimeFigureOut">
              <a:rPr lang="en-US"/>
              <a:t>4/12/2019</a:t>
            </a:fld>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6" name="Slide Number Placeholder 5"/>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114478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1031"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2" name="Title 1"/>
          <p:cNvSpPr>
            <a:spLocks noGrp="1"/>
          </p:cNvSpPr>
          <p:nvPr>
            <p:ph type="title"/>
          </p:nvPr>
        </p:nvSpPr>
        <p:spPr>
          <a:xfrm>
            <a:off x="228600" y="46617"/>
            <a:ext cx="8686800" cy="1005840"/>
          </a:xfrm>
          <a:prstGeom prst="rect">
            <a:avLst/>
          </a:prstGeom>
        </p:spPr>
        <p:txBody>
          <a:bodyPr anchor="ctr"/>
          <a:lstStyle/>
          <a:p>
            <a:r>
              <a:rPr lang="en-US"/>
              <a:t>Click to edit Master title style</a:t>
            </a:r>
            <a:endParaRPr lang="en-US" dirty="0"/>
          </a:p>
        </p:txBody>
      </p:sp>
      <p:sp>
        <p:nvSpPr>
          <p:cNvPr id="3" name="Content Placeholder 2"/>
          <p:cNvSpPr>
            <a:spLocks noGrp="1"/>
          </p:cNvSpPr>
          <p:nvPr>
            <p:ph idx="1"/>
          </p:nvPr>
        </p:nvSpPr>
        <p:spPr>
          <a:xfrm>
            <a:off x="228600" y="1143000"/>
            <a:ext cx="86868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228600" y="1067398"/>
            <a:ext cx="8686800" cy="0"/>
          </a:xfrm>
          <a:prstGeom prst="line">
            <a:avLst/>
          </a:prstGeom>
          <a:ln w="28575" cmpd="sng">
            <a:solidFill>
              <a:srgbClr val="AAAAA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142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729658"/>
            <a:ext cx="8272212"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65415" y="2250893"/>
            <a:ext cx="3815306" cy="536005"/>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35896" y="2926053"/>
            <a:ext cx="4044825"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2802" y="2250893"/>
            <a:ext cx="3815305" cy="553373"/>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282" y="2926053"/>
            <a:ext cx="4044825"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28BC0E-7524-484A-9FAD-0361C05C0F35}" type="datetime1">
              <a:rPr lang="en-US" smtClean="0">
                <a:solidFill>
                  <a:srgbClr val="009382"/>
                </a:solidFill>
              </a:rPr>
              <a:pPr/>
              <a:t>4/12/2019</a:t>
            </a:fld>
            <a:endParaRPr lang="en-US" dirty="0">
              <a:solidFill>
                <a:srgbClr val="009382"/>
              </a:solidFill>
            </a:endParaRPr>
          </a:p>
        </p:txBody>
      </p:sp>
      <p:sp>
        <p:nvSpPr>
          <p:cNvPr id="8" name="Footer Placeholder 7"/>
          <p:cNvSpPr>
            <a:spLocks noGrp="1"/>
          </p:cNvSpPr>
          <p:nvPr>
            <p:ph type="ftr" sz="quarter" idx="11"/>
          </p:nvPr>
        </p:nvSpPr>
        <p:spPr/>
        <p:txBody>
          <a:bodyPr/>
          <a:lstStyle/>
          <a:p>
            <a:endParaRPr lang="en-US" dirty="0">
              <a:solidFill>
                <a:srgbClr val="009382"/>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009382"/>
                </a:solidFill>
              </a:rPr>
              <a:pPr/>
              <a:t>‹#›</a:t>
            </a:fld>
            <a:endParaRPr lang="en-US" dirty="0">
              <a:solidFill>
                <a:srgbClr val="009382"/>
              </a:solidFill>
            </a:endParaRPr>
          </a:p>
        </p:txBody>
      </p:sp>
    </p:spTree>
    <p:extLst>
      <p:ext uri="{BB962C8B-B14F-4D97-AF65-F5344CB8AC3E}">
        <p14:creationId xmlns:p14="http://schemas.microsoft.com/office/powerpoint/2010/main" val="1116849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330512"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729658"/>
            <a:ext cx="8272212"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512D61-EF70-469D-8B81-7354913DF3D7}" type="datetime1">
              <a:rPr lang="en-US" smtClean="0">
                <a:solidFill>
                  <a:srgbClr val="009382"/>
                </a:solidFill>
              </a:rPr>
              <a:pPr/>
              <a:t>4/12/2019</a:t>
            </a:fld>
            <a:endParaRPr lang="en-US" dirty="0">
              <a:solidFill>
                <a:srgbClr val="009382"/>
              </a:solidFill>
            </a:endParaRPr>
          </a:p>
        </p:txBody>
      </p:sp>
      <p:sp>
        <p:nvSpPr>
          <p:cNvPr id="4" name="Footer Placeholder 3"/>
          <p:cNvSpPr>
            <a:spLocks noGrp="1"/>
          </p:cNvSpPr>
          <p:nvPr>
            <p:ph type="ftr" sz="quarter" idx="11"/>
          </p:nvPr>
        </p:nvSpPr>
        <p:spPr/>
        <p:txBody>
          <a:bodyPr/>
          <a:lstStyle/>
          <a:p>
            <a:endParaRPr lang="en-US" dirty="0">
              <a:solidFill>
                <a:srgbClr val="009382"/>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009382"/>
                </a:solidFill>
              </a:rPr>
              <a:pPr/>
              <a:t>‹#›</a:t>
            </a:fld>
            <a:endParaRPr lang="en-US" dirty="0">
              <a:solidFill>
                <a:srgbClr val="009382"/>
              </a:solidFill>
            </a:endParaRPr>
          </a:p>
        </p:txBody>
      </p:sp>
    </p:spTree>
    <p:extLst>
      <p:ext uri="{BB962C8B-B14F-4D97-AF65-F5344CB8AC3E}">
        <p14:creationId xmlns:p14="http://schemas.microsoft.com/office/powerpoint/2010/main" val="1584695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247D7-EB65-49BC-B3A7-52608D242BBC}" type="datetime1">
              <a:rPr lang="en-US" smtClean="0">
                <a:solidFill>
                  <a:srgbClr val="009382"/>
                </a:solidFill>
              </a:rPr>
              <a:pPr/>
              <a:t>4/12/2019</a:t>
            </a:fld>
            <a:endParaRPr lang="en-US" dirty="0">
              <a:solidFill>
                <a:srgbClr val="009382"/>
              </a:solidFill>
            </a:endParaRPr>
          </a:p>
        </p:txBody>
      </p:sp>
      <p:sp>
        <p:nvSpPr>
          <p:cNvPr id="3" name="Footer Placeholder 2"/>
          <p:cNvSpPr>
            <a:spLocks noGrp="1"/>
          </p:cNvSpPr>
          <p:nvPr>
            <p:ph type="ftr" sz="quarter" idx="11"/>
          </p:nvPr>
        </p:nvSpPr>
        <p:spPr/>
        <p:txBody>
          <a:bodyPr/>
          <a:lstStyle/>
          <a:p>
            <a:endParaRPr lang="en-US" dirty="0">
              <a:solidFill>
                <a:srgbClr val="009382"/>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009382"/>
                </a:solidFill>
              </a:rPr>
              <a:pPr/>
              <a:t>‹#›</a:t>
            </a:fld>
            <a:endParaRPr lang="en-US" dirty="0">
              <a:solidFill>
                <a:srgbClr val="009382"/>
              </a:solidFill>
            </a:endParaRPr>
          </a:p>
        </p:txBody>
      </p:sp>
    </p:spTree>
    <p:extLst>
      <p:ext uri="{BB962C8B-B14F-4D97-AF65-F5344CB8AC3E}">
        <p14:creationId xmlns:p14="http://schemas.microsoft.com/office/powerpoint/2010/main" val="3271651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335863" y="5141973"/>
            <a:ext cx="847365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2296"/>
            <a:ext cx="3682084" cy="689514"/>
          </a:xfrm>
        </p:spPr>
        <p:txBody>
          <a:bodyPr anchor="ctr"/>
          <a:lstStyle>
            <a:lvl1pPr algn="l">
              <a:defRPr sz="15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335862" y="601200"/>
            <a:ext cx="8469630" cy="4204800"/>
          </a:xfrm>
        </p:spPr>
        <p:txBody>
          <a:bodyPr anchor="ctr">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8" y="5262297"/>
            <a:ext cx="4402490" cy="689515"/>
          </a:xfrm>
        </p:spPr>
        <p:txBody>
          <a:bodyPr anchor="ctr">
            <a:normAutofit/>
          </a:bodyPr>
          <a:lstStyle>
            <a:lvl1pPr marL="0" indent="0" algn="r">
              <a:buNone/>
              <a:defRPr sz="825">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360FD718-6A27-41C2-AB62-C428849D140C}" type="datetime1">
              <a:rPr lang="en-US" smtClean="0">
                <a:solidFill>
                  <a:srgbClr val="263645">
                    <a:lumMod val="75000"/>
                    <a:lumOff val="25000"/>
                  </a:srgbClr>
                </a:solidFill>
              </a:rPr>
              <a:pPr/>
              <a:t>4/12/2019</a:t>
            </a:fld>
            <a:endParaRPr lang="en-US" dirty="0">
              <a:solidFill>
                <a:srgbClr val="263645">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263645">
                  <a:lumMod val="75000"/>
                  <a:lumOff val="25000"/>
                </a:srgb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solidFill>
                  <a:srgbClr val="263645">
                    <a:lumMod val="75000"/>
                    <a:lumOff val="25000"/>
                  </a:srgbClr>
                </a:solidFill>
              </a:rPr>
              <a:pPr/>
              <a:t>‹#›</a:t>
            </a:fld>
            <a:endParaRPr lang="en-US" dirty="0">
              <a:solidFill>
                <a:srgbClr val="263645">
                  <a:lumMod val="75000"/>
                  <a:lumOff val="25000"/>
                </a:srgbClr>
              </a:solidFill>
            </a:endParaRPr>
          </a:p>
        </p:txBody>
      </p:sp>
    </p:spTree>
    <p:extLst>
      <p:ext uri="{BB962C8B-B14F-4D97-AF65-F5344CB8AC3E}">
        <p14:creationId xmlns:p14="http://schemas.microsoft.com/office/powerpoint/2010/main" val="3512077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nchor="b">
            <a:normAutofit/>
          </a:bodyPr>
          <a:lstStyle>
            <a:lvl1pPr algn="l">
              <a:defRPr sz="18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35863" y="599725"/>
            <a:ext cx="8468144" cy="3557252"/>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435894" y="5260128"/>
            <a:ext cx="8272213" cy="598671"/>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076F163-2291-4776-AC80-BD5165C03D85}" type="datetime1">
              <a:rPr lang="en-US" smtClean="0">
                <a:solidFill>
                  <a:srgbClr val="009382"/>
                </a:solidFill>
              </a:rPr>
              <a:pPr/>
              <a:t>4/12/2019</a:t>
            </a:fld>
            <a:endParaRPr lang="en-US" dirty="0">
              <a:solidFill>
                <a:srgbClr val="009382"/>
              </a:solidFill>
            </a:endParaRPr>
          </a:p>
        </p:txBody>
      </p:sp>
      <p:sp>
        <p:nvSpPr>
          <p:cNvPr id="6" name="Footer Placeholder 5"/>
          <p:cNvSpPr>
            <a:spLocks noGrp="1"/>
          </p:cNvSpPr>
          <p:nvPr>
            <p:ph type="ftr" sz="quarter" idx="11"/>
          </p:nvPr>
        </p:nvSpPr>
        <p:spPr/>
        <p:txBody>
          <a:bodyPr/>
          <a:lstStyle/>
          <a:p>
            <a:endParaRPr lang="en-US" dirty="0">
              <a:solidFill>
                <a:srgbClr val="009382"/>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009382"/>
                </a:solidFill>
              </a:rPr>
              <a:pPr/>
              <a:t>‹#›</a:t>
            </a:fld>
            <a:endParaRPr lang="en-US" dirty="0">
              <a:solidFill>
                <a:srgbClr val="009382"/>
              </a:solidFill>
            </a:endParaRPr>
          </a:p>
        </p:txBody>
      </p:sp>
    </p:spTree>
    <p:extLst>
      <p:ext uri="{BB962C8B-B14F-4D97-AF65-F5344CB8AC3E}">
        <p14:creationId xmlns:p14="http://schemas.microsoft.com/office/powerpoint/2010/main" val="2918942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2.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705124"/>
            <a:ext cx="8272212"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35894" y="2336003"/>
            <a:ext cx="8272212"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04464" y="5956138"/>
            <a:ext cx="2133599" cy="365125"/>
          </a:xfrm>
          <a:prstGeom prst="rect">
            <a:avLst/>
          </a:prstGeom>
        </p:spPr>
        <p:txBody>
          <a:bodyPr vert="horz" lIns="91440" tIns="45720" rIns="91440" bIns="45720" rtlCol="0" anchor="ctr"/>
          <a:lstStyle>
            <a:lvl1pPr algn="r">
              <a:defRPr sz="675">
                <a:solidFill>
                  <a:schemeClr val="accent2"/>
                </a:solidFill>
              </a:defRPr>
            </a:lvl1pPr>
          </a:lstStyle>
          <a:p>
            <a:pPr defTabSz="457200"/>
            <a:fld id="{46702971-A559-401D-AB6E-37D0730E87DE}" type="datetime1">
              <a:rPr lang="en-US" smtClean="0">
                <a:solidFill>
                  <a:srgbClr val="009382"/>
                </a:solidFill>
              </a:rPr>
              <a:pPr defTabSz="457200"/>
              <a:t>4/12/2019</a:t>
            </a:fld>
            <a:endParaRPr lang="en-US" dirty="0">
              <a:solidFill>
                <a:srgbClr val="009382"/>
              </a:solidFill>
            </a:endParaRPr>
          </a:p>
        </p:txBody>
      </p:sp>
      <p:sp>
        <p:nvSpPr>
          <p:cNvPr id="5" name="Footer Placeholder 4"/>
          <p:cNvSpPr>
            <a:spLocks noGrp="1"/>
          </p:cNvSpPr>
          <p:nvPr>
            <p:ph type="ftr" sz="quarter" idx="3"/>
          </p:nvPr>
        </p:nvSpPr>
        <p:spPr>
          <a:xfrm>
            <a:off x="435894" y="5951812"/>
            <a:ext cx="5187908" cy="365125"/>
          </a:xfrm>
          <a:prstGeom prst="rect">
            <a:avLst/>
          </a:prstGeom>
        </p:spPr>
        <p:txBody>
          <a:bodyPr vert="horz" lIns="91440" tIns="45720" rIns="91440" bIns="45720" rtlCol="0" anchor="ctr"/>
          <a:lstStyle>
            <a:lvl1pPr algn="l">
              <a:defRPr sz="675" cap="all">
                <a:solidFill>
                  <a:schemeClr val="accent2"/>
                </a:solidFill>
              </a:defRPr>
            </a:lvl1pPr>
          </a:lstStyle>
          <a:p>
            <a:pPr defTabSz="457200"/>
            <a:endParaRPr lang="en-US" dirty="0">
              <a:solidFill>
                <a:srgbClr val="009382"/>
              </a:solidFill>
            </a:endParaRPr>
          </a:p>
        </p:txBody>
      </p:sp>
      <p:sp>
        <p:nvSpPr>
          <p:cNvPr id="6" name="Slide Number Placeholder 5"/>
          <p:cNvSpPr>
            <a:spLocks noGrp="1"/>
          </p:cNvSpPr>
          <p:nvPr>
            <p:ph type="sldNum" sz="quarter" idx="4"/>
          </p:nvPr>
        </p:nvSpPr>
        <p:spPr>
          <a:xfrm>
            <a:off x="7918725" y="5956138"/>
            <a:ext cx="789383" cy="365125"/>
          </a:xfrm>
          <a:prstGeom prst="rect">
            <a:avLst/>
          </a:prstGeom>
        </p:spPr>
        <p:txBody>
          <a:bodyPr vert="horz" lIns="91440" tIns="45720" rIns="91440" bIns="45720" rtlCol="0" anchor="ctr"/>
          <a:lstStyle>
            <a:lvl1pPr algn="r">
              <a:defRPr sz="675">
                <a:solidFill>
                  <a:schemeClr val="accent2"/>
                </a:solidFill>
              </a:defRPr>
            </a:lvl1pPr>
          </a:lstStyle>
          <a:p>
            <a:pPr defTabSz="457200"/>
            <a:fld id="{D57F1E4F-1CFF-5643-939E-217C01CDF565}" type="slidenum">
              <a:rPr lang="en-US" dirty="0">
                <a:solidFill>
                  <a:srgbClr val="009382"/>
                </a:solidFill>
              </a:rPr>
              <a:pPr defTabSz="457200"/>
              <a:t>‹#›</a:t>
            </a:fld>
            <a:endParaRPr lang="en-US" dirty="0">
              <a:solidFill>
                <a:srgbClr val="009382"/>
              </a:solidFill>
            </a:endParaRPr>
          </a:p>
        </p:txBody>
      </p:sp>
      <p:sp>
        <p:nvSpPr>
          <p:cNvPr id="9" name="Rectangle 8"/>
          <p:cNvSpPr/>
          <p:nvPr/>
        </p:nvSpPr>
        <p:spPr>
          <a:xfrm>
            <a:off x="334901"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786653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350" kern="1200">
          <a:solidFill>
            <a:schemeClr val="tx2"/>
          </a:solidFill>
          <a:latin typeface="+mn-lt"/>
          <a:ea typeface="+mn-ea"/>
          <a:cs typeface="+mn-cs"/>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050" kern="1200">
          <a:solidFill>
            <a:schemeClr val="tx2"/>
          </a:solidFill>
          <a:latin typeface="+mn-lt"/>
          <a:ea typeface="+mn-ea"/>
          <a:cs typeface="+mn-cs"/>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 y="-1"/>
            <a:ext cx="9144000" cy="612648"/>
          </a:xfrm>
          <a:prstGeom prst="rect">
            <a:avLst/>
          </a:prstGeom>
          <a:solidFill>
            <a:schemeClr val="accent1">
              <a:lumMod val="50000"/>
            </a:schemeClr>
          </a:solidFill>
          <a:ln w="9525" algn="ctr">
            <a:noFill/>
            <a:miter lim="800000"/>
            <a:headEnd/>
            <a:tailEnd/>
          </a:ln>
        </p:spPr>
        <p:txBody>
          <a:bodyPr vert="horz" wrap="square" lIns="182880" tIns="91440" rIns="182880" bIns="9144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457200" y="1143000"/>
            <a:ext cx="82296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 name="Footer Placeholder 9"/>
          <p:cNvSpPr>
            <a:spLocks noGrp="1"/>
          </p:cNvSpPr>
          <p:nvPr>
            <p:ph type="ftr" sz="quarter" idx="3"/>
          </p:nvPr>
        </p:nvSpPr>
        <p:spPr>
          <a:xfrm>
            <a:off x="457200" y="6553200"/>
            <a:ext cx="1447800" cy="304800"/>
          </a:xfrm>
          <a:prstGeom prst="rect">
            <a:avLst/>
          </a:prstGeom>
          <a:solidFill>
            <a:srgbClr val="BF311A"/>
          </a:solidFill>
        </p:spPr>
        <p:txBody>
          <a:bodyPr vert="horz" lIns="91440" tIns="45720" rIns="91440" bIns="45720" rtlCol="0" anchor="ctr"/>
          <a:lstStyle>
            <a:lvl1pPr algn="ctr">
              <a:defRPr sz="1200">
                <a:solidFill>
                  <a:schemeClr val="bg1"/>
                </a:solidFill>
              </a:defRPr>
            </a:lvl1pPr>
          </a:lstStyle>
          <a:p>
            <a:r>
              <a:rPr lang="en-US" dirty="0"/>
              <a:t>CONFIDENTIAL</a:t>
            </a:r>
          </a:p>
        </p:txBody>
      </p:sp>
      <p:sp>
        <p:nvSpPr>
          <p:cNvPr id="11" name="Slide Number Placeholder 10"/>
          <p:cNvSpPr>
            <a:spLocks noGrp="1"/>
          </p:cNvSpPr>
          <p:nvPr>
            <p:ph type="sldNum" sz="quarter" idx="4"/>
          </p:nvPr>
        </p:nvSpPr>
        <p:spPr>
          <a:xfrm>
            <a:off x="0" y="6553199"/>
            <a:ext cx="457200" cy="304801"/>
          </a:xfrm>
          <a:prstGeom prst="rect">
            <a:avLst/>
          </a:prstGeom>
          <a:solidFill>
            <a:srgbClr val="04294A"/>
          </a:solidFill>
        </p:spPr>
        <p:txBody>
          <a:bodyPr vert="horz" lIns="91440" tIns="45720" rIns="91440" bIns="45720" rtlCol="0" anchor="ctr"/>
          <a:lstStyle>
            <a:lvl1pPr algn="ctr">
              <a:defRPr sz="1200">
                <a:solidFill>
                  <a:schemeClr val="bg1"/>
                </a:solidFill>
              </a:defRPr>
            </a:lvl1pPr>
          </a:lstStyle>
          <a:p>
            <a:fld id="{D4325D4D-289E-48C1-B277-2BEB492A7D19}" type="slidenum">
              <a:rPr lang="en-US" smtClean="0"/>
              <a:pPr/>
              <a:t>‹#›</a:t>
            </a:fld>
            <a:endParaRPr lang="en-US" dirty="0"/>
          </a:p>
        </p:txBody>
      </p:sp>
    </p:spTree>
    <p:extLst>
      <p:ext uri="{BB962C8B-B14F-4D97-AF65-F5344CB8AC3E}">
        <p14:creationId xmlns:p14="http://schemas.microsoft.com/office/powerpoint/2010/main" val="114883074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Lst>
  <p:hf hdr="0" ftr="0" dt="0"/>
  <p:txStyles>
    <p:titleStyle>
      <a:lvl1pPr marL="0" algn="l" rtl="0" eaLnBrk="1" fontAlgn="base" hangingPunct="1">
        <a:lnSpc>
          <a:spcPct val="90000"/>
        </a:lnSpc>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p:titleStyle>
    <p:bodyStyle>
      <a:lvl1pPr marL="280988" indent="-280988"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cs typeface="+mn-cs"/>
        </a:defRPr>
      </a:lvl1pPr>
      <a:lvl2pPr marL="457200" indent="-234950" algn="l" rtl="0" eaLnBrk="1" fontAlgn="base" hangingPunct="1">
        <a:spcBef>
          <a:spcPct val="20000"/>
        </a:spcBef>
        <a:spcAft>
          <a:spcPct val="0"/>
        </a:spcAft>
        <a:buClr>
          <a:schemeClr val="tx2"/>
        </a:buClr>
        <a:buSzPct val="80000"/>
        <a:buFont typeface="Arial" charset="0"/>
        <a:buChar char="–"/>
        <a:defRPr sz="1800">
          <a:solidFill>
            <a:schemeClr val="tx1"/>
          </a:solidFill>
          <a:latin typeface="+mn-lt"/>
          <a:cs typeface="+mn-cs"/>
        </a:defRPr>
      </a:lvl2pPr>
      <a:lvl3pPr marL="679450" indent="-22225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8640217-9C44-468E-AF1D-C7E16F9A1635}"/>
              </a:ext>
            </a:extLst>
          </p:cNvPr>
          <p:cNvCxnSpPr/>
          <p:nvPr userDrawn="1"/>
        </p:nvCxnSpPr>
        <p:spPr>
          <a:xfrm>
            <a:off x="0" y="6365875"/>
            <a:ext cx="9144000" cy="0"/>
          </a:xfrm>
          <a:prstGeom prst="line">
            <a:avLst/>
          </a:prstGeom>
          <a:ln>
            <a:solidFill>
              <a:schemeClr val="accent1"/>
            </a:solidFill>
          </a:ln>
          <a:effectLst/>
        </p:spPr>
        <p:style>
          <a:lnRef idx="3">
            <a:schemeClr val="accent5"/>
          </a:lnRef>
          <a:fillRef idx="0">
            <a:schemeClr val="accent5"/>
          </a:fillRef>
          <a:effectRef idx="2">
            <a:schemeClr val="accent5"/>
          </a:effectRef>
          <a:fontRef idx="minor">
            <a:schemeClr val="tx1"/>
          </a:fontRef>
        </p:style>
      </p:cxnSp>
      <p:sp>
        <p:nvSpPr>
          <p:cNvPr id="9" name="Rectangle 8">
            <a:extLst>
              <a:ext uri="{FF2B5EF4-FFF2-40B4-BE49-F238E27FC236}">
                <a16:creationId xmlns:a16="http://schemas.microsoft.com/office/drawing/2014/main" id="{6CB3407F-6DD6-4F9D-8890-3D9D7E1E1A89}"/>
              </a:ext>
            </a:extLst>
          </p:cNvPr>
          <p:cNvSpPr/>
          <p:nvPr userDrawn="1"/>
        </p:nvSpPr>
        <p:spPr>
          <a:xfrm>
            <a:off x="3686175" y="6127750"/>
            <a:ext cx="1773238" cy="3349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a:solidFill>
                <a:srgbClr val="FFFFFF"/>
              </a:solidFill>
            </a:endParaRPr>
          </a:p>
        </p:txBody>
      </p:sp>
      <p:sp>
        <p:nvSpPr>
          <p:cNvPr id="1028" name="Title Placeholder 1">
            <a:extLst>
              <a:ext uri="{FF2B5EF4-FFF2-40B4-BE49-F238E27FC236}">
                <a16:creationId xmlns:a16="http://schemas.microsoft.com/office/drawing/2014/main" id="{CD96804F-ADE0-4C27-8055-FB89E7F9E01F}"/>
              </a:ext>
            </a:extLst>
          </p:cNvPr>
          <p:cNvSpPr>
            <a:spLocks noGrp="1"/>
          </p:cNvSpPr>
          <p:nvPr>
            <p:ph type="title"/>
          </p:nvPr>
        </p:nvSpPr>
        <p:spPr bwMode="auto">
          <a:xfrm>
            <a:off x="741363" y="304800"/>
            <a:ext cx="771207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Text Placeholder 2">
            <a:extLst>
              <a:ext uri="{FF2B5EF4-FFF2-40B4-BE49-F238E27FC236}">
                <a16:creationId xmlns:a16="http://schemas.microsoft.com/office/drawing/2014/main" id="{12405C3A-C6BB-4AB7-8D4A-19A3515E1EBD}"/>
              </a:ext>
            </a:extLst>
          </p:cNvPr>
          <p:cNvSpPr>
            <a:spLocks noGrp="1"/>
          </p:cNvSpPr>
          <p:nvPr>
            <p:ph type="body" idx="1"/>
          </p:nvPr>
        </p:nvSpPr>
        <p:spPr bwMode="auto">
          <a:xfrm>
            <a:off x="741363" y="1243013"/>
            <a:ext cx="7712075"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TextBox 4">
            <a:extLst>
              <a:ext uri="{FF2B5EF4-FFF2-40B4-BE49-F238E27FC236}">
                <a16:creationId xmlns:a16="http://schemas.microsoft.com/office/drawing/2014/main" id="{ED8A1E8E-7EEC-49D7-8498-AD572ADA340B}"/>
              </a:ext>
            </a:extLst>
          </p:cNvPr>
          <p:cNvSpPr txBox="1">
            <a:spLocks noChangeArrowheads="1"/>
          </p:cNvSpPr>
          <p:nvPr userDrawn="1"/>
        </p:nvSpPr>
        <p:spPr bwMode="auto">
          <a:xfrm>
            <a:off x="-131763" y="3559175"/>
            <a:ext cx="184151" cy="368300"/>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defTabSz="457200" eaLnBrk="1" hangingPunct="1">
              <a:defRPr/>
            </a:pPr>
            <a:endParaRPr lang="en-US" sz="1800">
              <a:solidFill>
                <a:srgbClr val="2E5A7C"/>
              </a:solidFill>
              <a:ea typeface="+mn-ea"/>
              <a:cs typeface="Arial" pitchFamily="34" charset="0"/>
            </a:endParaRPr>
          </a:p>
        </p:txBody>
      </p:sp>
      <p:pic>
        <p:nvPicPr>
          <p:cNvPr id="1031" name="Picture 7" descr="AAUW Logo final.png">
            <a:extLst>
              <a:ext uri="{FF2B5EF4-FFF2-40B4-BE49-F238E27FC236}">
                <a16:creationId xmlns:a16="http://schemas.microsoft.com/office/drawing/2014/main" id="{3E7421CF-CBF7-40C2-9E2A-32B26F41F11E}"/>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3805238" y="5994400"/>
            <a:ext cx="1535112"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715332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xStyles>
    <p:titleStyle>
      <a:lvl1pPr algn="l" defTabSz="457200" rtl="0" eaLnBrk="0" fontAlgn="base" hangingPunct="0">
        <a:spcBef>
          <a:spcPct val="0"/>
        </a:spcBef>
        <a:spcAft>
          <a:spcPct val="0"/>
        </a:spcAft>
        <a:defRPr sz="4000" b="1" kern="1200">
          <a:solidFill>
            <a:srgbClr val="487711"/>
          </a:solidFill>
          <a:latin typeface="+mj-lt"/>
          <a:ea typeface="MS PGothic" panose="020B0600070205080204" pitchFamily="34" charset="-128"/>
          <a:cs typeface="MS PGothic" charset="0"/>
        </a:defRPr>
      </a:lvl1pPr>
      <a:lvl2pPr algn="l" defTabSz="457200" rtl="0" eaLnBrk="0" fontAlgn="base" hangingPunct="0">
        <a:spcBef>
          <a:spcPct val="0"/>
        </a:spcBef>
        <a:spcAft>
          <a:spcPct val="0"/>
        </a:spcAft>
        <a:defRPr sz="4000" b="1">
          <a:solidFill>
            <a:srgbClr val="487711"/>
          </a:solidFill>
          <a:latin typeface="Calibri" pitchFamily="34" charset="0"/>
          <a:ea typeface="MS PGothic" panose="020B0600070205080204" pitchFamily="34" charset="-128"/>
          <a:cs typeface="MS PGothic" charset="0"/>
        </a:defRPr>
      </a:lvl2pPr>
      <a:lvl3pPr algn="l" defTabSz="457200" rtl="0" eaLnBrk="0" fontAlgn="base" hangingPunct="0">
        <a:spcBef>
          <a:spcPct val="0"/>
        </a:spcBef>
        <a:spcAft>
          <a:spcPct val="0"/>
        </a:spcAft>
        <a:defRPr sz="4000" b="1">
          <a:solidFill>
            <a:srgbClr val="487711"/>
          </a:solidFill>
          <a:latin typeface="Calibri" pitchFamily="34" charset="0"/>
          <a:ea typeface="MS PGothic" panose="020B0600070205080204" pitchFamily="34" charset="-128"/>
          <a:cs typeface="MS PGothic" charset="0"/>
        </a:defRPr>
      </a:lvl3pPr>
      <a:lvl4pPr algn="l" defTabSz="457200" rtl="0" eaLnBrk="0" fontAlgn="base" hangingPunct="0">
        <a:spcBef>
          <a:spcPct val="0"/>
        </a:spcBef>
        <a:spcAft>
          <a:spcPct val="0"/>
        </a:spcAft>
        <a:defRPr sz="4000" b="1">
          <a:solidFill>
            <a:srgbClr val="487711"/>
          </a:solidFill>
          <a:latin typeface="Calibri" pitchFamily="34" charset="0"/>
          <a:ea typeface="MS PGothic" panose="020B0600070205080204" pitchFamily="34" charset="-128"/>
          <a:cs typeface="MS PGothic" charset="0"/>
        </a:defRPr>
      </a:lvl4pPr>
      <a:lvl5pPr algn="l" defTabSz="457200" rtl="0" eaLnBrk="0" fontAlgn="base" hangingPunct="0">
        <a:spcBef>
          <a:spcPct val="0"/>
        </a:spcBef>
        <a:spcAft>
          <a:spcPct val="0"/>
        </a:spcAft>
        <a:defRPr sz="4000" b="1">
          <a:solidFill>
            <a:srgbClr val="487711"/>
          </a:solidFill>
          <a:latin typeface="Calibri" pitchFamily="34" charset="0"/>
          <a:ea typeface="MS PGothic" panose="020B0600070205080204" pitchFamily="34" charset="-128"/>
          <a:cs typeface="MS PGothic" charset="0"/>
        </a:defRPr>
      </a:lvl5pPr>
      <a:lvl6pPr marL="457200" algn="l" defTabSz="457200" rtl="0" fontAlgn="base">
        <a:spcBef>
          <a:spcPct val="0"/>
        </a:spcBef>
        <a:spcAft>
          <a:spcPct val="0"/>
        </a:spcAft>
        <a:defRPr sz="4000" b="1">
          <a:solidFill>
            <a:srgbClr val="487711"/>
          </a:solidFill>
          <a:latin typeface="Calibri" pitchFamily="34" charset="0"/>
        </a:defRPr>
      </a:lvl6pPr>
      <a:lvl7pPr marL="914400" algn="l" defTabSz="457200" rtl="0" fontAlgn="base">
        <a:spcBef>
          <a:spcPct val="0"/>
        </a:spcBef>
        <a:spcAft>
          <a:spcPct val="0"/>
        </a:spcAft>
        <a:defRPr sz="4000" b="1">
          <a:solidFill>
            <a:srgbClr val="487711"/>
          </a:solidFill>
          <a:latin typeface="Calibri" pitchFamily="34" charset="0"/>
        </a:defRPr>
      </a:lvl7pPr>
      <a:lvl8pPr marL="1371600" algn="l" defTabSz="457200" rtl="0" fontAlgn="base">
        <a:spcBef>
          <a:spcPct val="0"/>
        </a:spcBef>
        <a:spcAft>
          <a:spcPct val="0"/>
        </a:spcAft>
        <a:defRPr sz="4000" b="1">
          <a:solidFill>
            <a:srgbClr val="487711"/>
          </a:solidFill>
          <a:latin typeface="Calibri" pitchFamily="34" charset="0"/>
        </a:defRPr>
      </a:lvl8pPr>
      <a:lvl9pPr marL="1828800" algn="l" defTabSz="457200" rtl="0" fontAlgn="base">
        <a:spcBef>
          <a:spcPct val="0"/>
        </a:spcBef>
        <a:spcAft>
          <a:spcPct val="0"/>
        </a:spcAft>
        <a:defRPr sz="4000" b="1">
          <a:solidFill>
            <a:srgbClr val="48771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accent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accent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accent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accent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accent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105400"/>
            <a:ext cx="8230672" cy="10668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970612" y="685803"/>
            <a:ext cx="7717260" cy="41909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675">
                <a:solidFill>
                  <a:schemeClr val="tx2">
                    <a:lumMod val="65000"/>
                    <a:lumOff val="35000"/>
                  </a:schemeClr>
                </a:solidFill>
              </a:defRPr>
            </a:lvl1pPr>
          </a:lstStyle>
          <a:p>
            <a:fld id="{81C93FC7-9D1A-468B-98DB-D1E8D74418D9}" type="datetimeFigureOut">
              <a:rPr lang="en-US" smtClean="0"/>
              <a:pPr/>
              <a:t>4/12/2019</a:t>
            </a:fld>
            <a:endParaRPr lang="en-US" dirty="0"/>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675">
                <a:solidFill>
                  <a:schemeClr val="tx2">
                    <a:lumMod val="65000"/>
                    <a:lumOff val="35000"/>
                  </a:schemeClr>
                </a:solidFill>
              </a:defRPr>
            </a:lvl1pPr>
          </a:lstStyle>
          <a:p>
            <a:r>
              <a:rPr lang="en-US" dirty="0"/>
              <a:t>Add a footer</a:t>
            </a:r>
          </a:p>
        </p:txBody>
      </p:sp>
      <p:sp>
        <p:nvSpPr>
          <p:cNvPr id="6" name="Slide Number Placeholder 5"/>
          <p:cNvSpPr>
            <a:spLocks noGrp="1"/>
          </p:cNvSpPr>
          <p:nvPr>
            <p:ph type="sldNum" sz="quarter" idx="4"/>
          </p:nvPr>
        </p:nvSpPr>
        <p:spPr>
          <a:xfrm>
            <a:off x="6553201" y="6356354"/>
            <a:ext cx="2133600" cy="365125"/>
          </a:xfrm>
          <a:prstGeom prst="rect">
            <a:avLst/>
          </a:prstGeom>
        </p:spPr>
        <p:txBody>
          <a:bodyPr vert="horz" lIns="91440" tIns="45720" rIns="91440" bIns="45720" rtlCol="0" anchor="ctr"/>
          <a:lstStyle>
            <a:lvl1pPr algn="r">
              <a:defRPr sz="675">
                <a:solidFill>
                  <a:schemeClr val="tx2">
                    <a:lumMod val="65000"/>
                    <a:lumOff val="35000"/>
                  </a:schemeClr>
                </a:solidFill>
              </a:defRPr>
            </a:lvl1pPr>
          </a:lstStyle>
          <a:p>
            <a:fld id="{A3F31473-23EB-4724-8B59-FE6D21D89FA4}" type="slidenum">
              <a:rPr lang="en-US" smtClean="0"/>
              <a:pPr/>
              <a:t>‹#›</a:t>
            </a:fld>
            <a:endParaRPr lang="en-US"/>
          </a:p>
        </p:txBody>
      </p:sp>
    </p:spTree>
    <p:extLst>
      <p:ext uri="{BB962C8B-B14F-4D97-AF65-F5344CB8AC3E}">
        <p14:creationId xmlns:p14="http://schemas.microsoft.com/office/powerpoint/2010/main" val="255597960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514487" rtl="0" eaLnBrk="1" latinLnBrk="0" hangingPunct="1">
        <a:lnSpc>
          <a:spcPct val="80000"/>
        </a:lnSpc>
        <a:spcBef>
          <a:spcPct val="0"/>
        </a:spcBef>
        <a:buNone/>
        <a:defRPr sz="2026" kern="1200">
          <a:solidFill>
            <a:schemeClr val="accent1"/>
          </a:solidFill>
          <a:latin typeface="+mj-lt"/>
          <a:ea typeface="+mj-ea"/>
          <a:cs typeface="+mj-cs"/>
        </a:defRPr>
      </a:lvl1pPr>
    </p:titleStyle>
    <p:bodyStyle>
      <a:lvl1pPr marL="128622" indent="-128622" algn="l" defTabSz="514487" rtl="0" eaLnBrk="1" latinLnBrk="0" hangingPunct="1">
        <a:lnSpc>
          <a:spcPct val="90000"/>
        </a:lnSpc>
        <a:spcBef>
          <a:spcPts val="1013"/>
        </a:spcBef>
        <a:buClr>
          <a:schemeClr val="tx1"/>
        </a:buClr>
        <a:buSzPct val="80000"/>
        <a:buFont typeface="Arial" pitchFamily="34" charset="0"/>
        <a:buChar char="•"/>
        <a:defRPr sz="1576" kern="1200">
          <a:solidFill>
            <a:schemeClr val="tx1"/>
          </a:solidFill>
          <a:latin typeface="+mn-lt"/>
          <a:ea typeface="+mn-ea"/>
          <a:cs typeface="+mn-cs"/>
        </a:defRPr>
      </a:lvl1pPr>
      <a:lvl2pPr marL="346565" indent="-160778" algn="l" defTabSz="514487" rtl="0" eaLnBrk="1" latinLnBrk="0" hangingPunct="1">
        <a:lnSpc>
          <a:spcPct val="90000"/>
        </a:lnSpc>
        <a:spcBef>
          <a:spcPts val="338"/>
        </a:spcBef>
        <a:buSzPct val="80000"/>
        <a:buFont typeface="Corbel" pitchFamily="34" charset="0"/>
        <a:buChar char="–"/>
        <a:defRPr sz="1350" kern="1200">
          <a:solidFill>
            <a:schemeClr val="tx1"/>
          </a:solidFill>
          <a:latin typeface="+mn-lt"/>
          <a:ea typeface="+mn-ea"/>
          <a:cs typeface="+mn-cs"/>
        </a:defRPr>
      </a:lvl2pPr>
      <a:lvl3pPr marL="560791" indent="-128622" algn="l" defTabSz="514487" rtl="0" eaLnBrk="1" latinLnBrk="0" hangingPunct="1">
        <a:lnSpc>
          <a:spcPct val="90000"/>
        </a:lnSpc>
        <a:spcBef>
          <a:spcPts val="338"/>
        </a:spcBef>
        <a:buClr>
          <a:schemeClr val="tx1"/>
        </a:buClr>
        <a:buSzPct val="80000"/>
        <a:buFont typeface="Arial" pitchFamily="34" charset="0"/>
        <a:buChar char="•"/>
        <a:defRPr sz="1125" kern="1200">
          <a:solidFill>
            <a:schemeClr val="tx1"/>
          </a:solidFill>
          <a:latin typeface="+mn-lt"/>
          <a:ea typeface="+mn-ea"/>
          <a:cs typeface="+mn-cs"/>
        </a:defRPr>
      </a:lvl3pPr>
      <a:lvl4pPr marL="776876" indent="-159491" algn="l" defTabSz="514487" rtl="0" eaLnBrk="1" latinLnBrk="0" hangingPunct="1">
        <a:lnSpc>
          <a:spcPct val="90000"/>
        </a:lnSpc>
        <a:spcBef>
          <a:spcPts val="338"/>
        </a:spcBef>
        <a:buFont typeface="Corbel" pitchFamily="34" charset="0"/>
        <a:buChar char="–"/>
        <a:defRPr sz="1013" kern="1200">
          <a:solidFill>
            <a:schemeClr val="tx1"/>
          </a:solidFill>
          <a:latin typeface="+mn-lt"/>
          <a:ea typeface="+mn-ea"/>
          <a:cs typeface="+mn-cs"/>
        </a:defRPr>
      </a:lvl4pPr>
      <a:lvl5pPr marL="992960" indent="-128622" algn="l" defTabSz="514487" rtl="0" eaLnBrk="1" latinLnBrk="0" hangingPunct="1">
        <a:lnSpc>
          <a:spcPct val="90000"/>
        </a:lnSpc>
        <a:spcBef>
          <a:spcPts val="338"/>
        </a:spcBef>
        <a:buClr>
          <a:schemeClr val="tx1"/>
        </a:buClr>
        <a:buSzPct val="80000"/>
        <a:buFont typeface="Arial" pitchFamily="34" charset="0"/>
        <a:buChar char="•"/>
        <a:defRPr sz="1013" kern="1200">
          <a:solidFill>
            <a:schemeClr val="tx1"/>
          </a:solidFill>
          <a:latin typeface="+mn-lt"/>
          <a:ea typeface="+mn-ea"/>
          <a:cs typeface="+mn-cs"/>
        </a:defRPr>
      </a:lvl5pPr>
      <a:lvl6pPr marL="1209045" indent="-159491" algn="l" defTabSz="514487" rtl="0" eaLnBrk="1" latinLnBrk="0" hangingPunct="1">
        <a:lnSpc>
          <a:spcPct val="90000"/>
        </a:lnSpc>
        <a:spcBef>
          <a:spcPts val="338"/>
        </a:spcBef>
        <a:buFont typeface="Corbel" pitchFamily="34" charset="0"/>
        <a:buChar char="–"/>
        <a:defRPr sz="1013" kern="1200" baseline="0">
          <a:solidFill>
            <a:schemeClr val="tx1"/>
          </a:solidFill>
          <a:latin typeface="+mn-lt"/>
          <a:ea typeface="+mn-ea"/>
          <a:cs typeface="+mn-cs"/>
        </a:defRPr>
      </a:lvl6pPr>
      <a:lvl7pPr marL="1425130" indent="-128622" algn="l" defTabSz="514487" rtl="0" eaLnBrk="1" latinLnBrk="0" hangingPunct="1">
        <a:lnSpc>
          <a:spcPct val="90000"/>
        </a:lnSpc>
        <a:spcBef>
          <a:spcPts val="338"/>
        </a:spcBef>
        <a:buSzPct val="80000"/>
        <a:buFont typeface="Arial" pitchFamily="34" charset="0"/>
        <a:buChar char="•"/>
        <a:defRPr sz="1013" kern="1200" baseline="0">
          <a:solidFill>
            <a:schemeClr val="tx1"/>
          </a:solidFill>
          <a:latin typeface="+mn-lt"/>
          <a:ea typeface="+mn-ea"/>
          <a:cs typeface="+mn-cs"/>
        </a:defRPr>
      </a:lvl7pPr>
      <a:lvl8pPr marL="1641214" indent="-159491" algn="l" defTabSz="514487" rtl="0" eaLnBrk="1" latinLnBrk="0" hangingPunct="1">
        <a:lnSpc>
          <a:spcPct val="90000"/>
        </a:lnSpc>
        <a:spcBef>
          <a:spcPts val="338"/>
        </a:spcBef>
        <a:buFont typeface="Corbel" pitchFamily="34" charset="0"/>
        <a:buChar char="–"/>
        <a:defRPr sz="1013" kern="1200" baseline="0">
          <a:solidFill>
            <a:schemeClr val="tx1"/>
          </a:solidFill>
          <a:latin typeface="+mn-lt"/>
          <a:ea typeface="+mn-ea"/>
          <a:cs typeface="+mn-cs"/>
        </a:defRPr>
      </a:lvl8pPr>
      <a:lvl9pPr marL="1857299" indent="-128622" algn="l" defTabSz="514487" rtl="0" eaLnBrk="1" latinLnBrk="0" hangingPunct="1">
        <a:lnSpc>
          <a:spcPct val="90000"/>
        </a:lnSpc>
        <a:spcBef>
          <a:spcPts val="338"/>
        </a:spcBef>
        <a:buSzPct val="80000"/>
        <a:buFont typeface="Arial" pitchFamily="34" charset="0"/>
        <a:buChar char="•"/>
        <a:defRPr sz="1013" kern="1200">
          <a:solidFill>
            <a:schemeClr val="tx1"/>
          </a:solidFill>
          <a:latin typeface="+mn-lt"/>
          <a:ea typeface="+mn-ea"/>
          <a:cs typeface="+mn-cs"/>
        </a:defRPr>
      </a:lvl9pPr>
    </p:bodyStyle>
    <p:otherStyle>
      <a:defPPr>
        <a:defRPr/>
      </a:defPPr>
      <a:lvl1pPr marL="0" algn="l" defTabSz="514487" rtl="0" eaLnBrk="1" latinLnBrk="0" hangingPunct="1">
        <a:defRPr sz="1013" kern="1200">
          <a:solidFill>
            <a:schemeClr val="tx1"/>
          </a:solidFill>
          <a:latin typeface="+mn-lt"/>
          <a:ea typeface="+mn-ea"/>
          <a:cs typeface="+mn-cs"/>
        </a:defRPr>
      </a:lvl1pPr>
      <a:lvl2pPr marL="257243" algn="l" defTabSz="514487" rtl="0" eaLnBrk="1" latinLnBrk="0" hangingPunct="1">
        <a:defRPr sz="1013" kern="1200">
          <a:solidFill>
            <a:schemeClr val="tx1"/>
          </a:solidFill>
          <a:latin typeface="+mn-lt"/>
          <a:ea typeface="+mn-ea"/>
          <a:cs typeface="+mn-cs"/>
        </a:defRPr>
      </a:lvl2pPr>
      <a:lvl3pPr marL="514487" algn="l" defTabSz="514487" rtl="0" eaLnBrk="1" latinLnBrk="0" hangingPunct="1">
        <a:defRPr sz="1013" kern="1200">
          <a:solidFill>
            <a:schemeClr val="tx1"/>
          </a:solidFill>
          <a:latin typeface="+mn-lt"/>
          <a:ea typeface="+mn-ea"/>
          <a:cs typeface="+mn-cs"/>
        </a:defRPr>
      </a:lvl3pPr>
      <a:lvl4pPr marL="771731" algn="l" defTabSz="514487" rtl="0" eaLnBrk="1" latinLnBrk="0" hangingPunct="1">
        <a:defRPr sz="1013" kern="1200">
          <a:solidFill>
            <a:schemeClr val="tx1"/>
          </a:solidFill>
          <a:latin typeface="+mn-lt"/>
          <a:ea typeface="+mn-ea"/>
          <a:cs typeface="+mn-cs"/>
        </a:defRPr>
      </a:lvl4pPr>
      <a:lvl5pPr marL="1028975" algn="l" defTabSz="514487" rtl="0" eaLnBrk="1" latinLnBrk="0" hangingPunct="1">
        <a:defRPr sz="1013" kern="1200">
          <a:solidFill>
            <a:schemeClr val="tx1"/>
          </a:solidFill>
          <a:latin typeface="+mn-lt"/>
          <a:ea typeface="+mn-ea"/>
          <a:cs typeface="+mn-cs"/>
        </a:defRPr>
      </a:lvl5pPr>
      <a:lvl6pPr marL="1286218" algn="l" defTabSz="514487" rtl="0" eaLnBrk="1" latinLnBrk="0" hangingPunct="1">
        <a:defRPr sz="1013" kern="1200">
          <a:solidFill>
            <a:schemeClr val="tx1"/>
          </a:solidFill>
          <a:latin typeface="+mn-lt"/>
          <a:ea typeface="+mn-ea"/>
          <a:cs typeface="+mn-cs"/>
        </a:defRPr>
      </a:lvl6pPr>
      <a:lvl7pPr marL="1543462" algn="l" defTabSz="514487" rtl="0" eaLnBrk="1" latinLnBrk="0" hangingPunct="1">
        <a:defRPr sz="1013" kern="1200">
          <a:solidFill>
            <a:schemeClr val="tx1"/>
          </a:solidFill>
          <a:latin typeface="+mn-lt"/>
          <a:ea typeface="+mn-ea"/>
          <a:cs typeface="+mn-cs"/>
        </a:defRPr>
      </a:lvl7pPr>
      <a:lvl8pPr marL="1800705" algn="l" defTabSz="514487" rtl="0" eaLnBrk="1" latinLnBrk="0" hangingPunct="1">
        <a:defRPr sz="1013" kern="1200">
          <a:solidFill>
            <a:schemeClr val="tx1"/>
          </a:solidFill>
          <a:latin typeface="+mn-lt"/>
          <a:ea typeface="+mn-ea"/>
          <a:cs typeface="+mn-cs"/>
        </a:defRPr>
      </a:lvl8pPr>
      <a:lvl9pPr marL="2057949" algn="l" defTabSz="514487"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l.facebook.com/l.php?u=http://www.councilforwomen.nc.gov/&amp;h=AT1Nf6UBN1jS2JA7LY9GNpNY1xfHYZrb2ZoyS-NI080pqsBsB9DZ_PHl27_2tCG4xZqZSceZG0e2JZ6W_5ikM2o8U59kh4bN9q61xZ3YUI8Pu_BFTdRsQG_CRyLeKS0XQsaINX-kHrsvsN1InAz5Az0Bq1JXDj5WnNIyGWI2SzewGpDCRTX-LW8tbtzQOzkYF92FXfGJwie8PJU8vUaoLr5krckRx5uvRvQRycyKL06IqmYUCKvw8rUCgcSnuMZ0z-KQD9CAnI1Nxx886i1zeu1Sz_sC2835DFnqzXE7NBINMUH1CldSOBXHdmVtA0ZibK2p6O2dO5gcAgnlzUS7qiGrfZ3PONQJtq0DfI5rjWWWOvLrB5oGi9MFIIK4MEQdvkmkTVzr1CfA038rFZx2soOduwwGbncd50kZ6dEszrWRLGccVgjlVmzNPja-itCfutc3jMs8EK5AhYaHi5g-zamzwiTBkWR4FJaHUiU"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9.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9.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41.emf"/><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36.xml"/><Relationship Id="rId4"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41.emf"/><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37.xml"/><Relationship Id="rId4" Type="http://schemas.openxmlformats.org/officeDocument/2006/relationships/slideLayout" Target="../slideLayouts/slideLayout4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mailto:clark@iwpr.org" TargetMode="External"/><Relationship Id="rId7" Type="http://schemas.openxmlformats.org/officeDocument/2006/relationships/hyperlink" Target="https://l.facebook.com/l.php?u=http://www.councilforwomen.nc.gov/&amp;h=AT1Nf6UBN1jS2JA7LY9GNpNY1xfHYZrb2ZoyS-NI080pqsBsB9DZ_PHl27_2tCG4xZqZSceZG0e2JZ6W_5ikM2o8U59kh4bN9q61xZ3YUI8Pu_BFTdRsQG_CRyLeKS0XQsaINX-kHrsvsN1InAz5Az0Bq1JXDj5WnNIyGWI2SzewGpDCRTX-LW8tbtzQOzkYF92FXfGJwie8PJU8vUaoLr5krckRx5uvRvQRycyKL06IqmYUCKvw8rUCgcSnuMZ0z-KQD9CAnI1Nxx886i1zeu1Sz_sC2835DFnqzXE7NBINMUH1CldSOBXHdmVtA0ZibK2p6O2dO5gcAgnlzUS7qiGrfZ3PONQJtq0DfI5rjWWWOvLrB5oGi9MFIIK4MEQdvkmkTVzr1CfA038rFZx2soOduwwGbncd50kZ6dEszrWRLGccVgjlVmzNPja-itCfutc3jMs8EK5AhYaHi5g-zamzwiTBkWR4FJaHUiU"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8.jpg"/><Relationship Id="rId5" Type="http://schemas.openxmlformats.org/officeDocument/2006/relationships/image" Target="../media/image10.jpeg"/><Relationship Id="rId4" Type="http://schemas.openxmlformats.org/officeDocument/2006/relationships/hyperlink" Target="mailto:maryw.stover@doa.nc.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7944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9EBE1F4-D0E6-4B1E-8BD4-EF1050A700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 y="1159384"/>
            <a:ext cx="8178799" cy="4539232"/>
          </a:xfrm>
          <a:prstGeom prst="rect">
            <a:avLst/>
          </a:prstGeom>
        </p:spPr>
      </p:pic>
    </p:spTree>
    <p:extLst>
      <p:ext uri="{BB962C8B-B14F-4D97-AF65-F5344CB8AC3E}">
        <p14:creationId xmlns:p14="http://schemas.microsoft.com/office/powerpoint/2010/main" val="2931725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935750" y="6401645"/>
            <a:ext cx="2049146" cy="329188"/>
            <a:chOff x="6833008" y="6309178"/>
            <a:chExt cx="2049146" cy="329188"/>
          </a:xfrm>
        </p:grpSpPr>
        <p:pic>
          <p:nvPicPr>
            <p:cNvPr id="6" name="Picture 5" descr="Logo"/>
            <p:cNvPicPr>
              <a:picLocks noChangeAspect="1" noChangeArrowheads="1"/>
            </p:cNvPicPr>
            <p:nvPr/>
          </p:nvPicPr>
          <p:blipFill>
            <a:blip r:embed="rId3" cstate="print"/>
            <a:srcRect/>
            <a:stretch>
              <a:fillRect/>
            </a:stretch>
          </p:blipFill>
          <p:spPr bwMode="auto">
            <a:xfrm>
              <a:off x="8367804" y="6309178"/>
              <a:ext cx="514350" cy="329188"/>
            </a:xfrm>
            <a:prstGeom prst="rect">
              <a:avLst/>
            </a:prstGeom>
            <a:noFill/>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3008" y="6345108"/>
              <a:ext cx="1373891" cy="257327"/>
            </a:xfrm>
            <a:prstGeom prst="rect">
              <a:avLst/>
            </a:prstGeom>
          </p:spPr>
        </p:pic>
      </p:grpSp>
      <p:sp>
        <p:nvSpPr>
          <p:cNvPr id="15" name="Title 14"/>
          <p:cNvSpPr>
            <a:spLocks noGrp="1"/>
          </p:cNvSpPr>
          <p:nvPr>
            <p:ph type="title"/>
          </p:nvPr>
        </p:nvSpPr>
        <p:spPr/>
        <p:txBody>
          <a:bodyPr vert="horz" lIns="91440" tIns="45720" rIns="91440" bIns="45720" rtlCol="0" anchor="b">
            <a:noAutofit/>
          </a:bodyPr>
          <a:lstStyle/>
          <a:p>
            <a:r>
              <a:rPr lang="en-US" sz="3200" cap="small" dirty="0">
                <a:latin typeface="Century Gothic" panose="020B0502020202020204" pitchFamily="34" charset="0"/>
              </a:rPr>
              <a:t>Hispanic women make less than half of White men’s earnings</a:t>
            </a:r>
          </a:p>
        </p:txBody>
      </p:sp>
      <p:sp>
        <p:nvSpPr>
          <p:cNvPr id="17" name="Content Placeholder 2"/>
          <p:cNvSpPr>
            <a:spLocks noGrp="1"/>
          </p:cNvSpPr>
          <p:nvPr>
            <p:ph idx="1"/>
          </p:nvPr>
        </p:nvSpPr>
        <p:spPr>
          <a:xfrm>
            <a:off x="15003" y="1795712"/>
            <a:ext cx="9143999" cy="428022"/>
          </a:xfrm>
          <a:solidFill>
            <a:schemeClr val="bg1"/>
          </a:solidFill>
        </p:spPr>
        <p:txBody>
          <a:bodyPr anchor="t" anchorCtr="0">
            <a:noAutofit/>
          </a:bodyPr>
          <a:lstStyle/>
          <a:p>
            <a:pPr marL="0" lvl="1" indent="0" algn="ctr">
              <a:buNone/>
            </a:pPr>
            <a:r>
              <a:rPr lang="en-US" sz="2000" dirty="0">
                <a:solidFill>
                  <a:srgbClr val="009382"/>
                </a:solidFill>
              </a:rPr>
              <a:t>Women’s Median Annual Earnings by Race/Ethnicity &amp; the Earnings Ratio</a:t>
            </a:r>
            <a:endParaRPr lang="en-US" sz="2000" dirty="0">
              <a:solidFill>
                <a:srgbClr val="CB003C"/>
              </a:solidFill>
              <a:latin typeface="Century Gothic" panose="020B0502020202020204" pitchFamily="34" charset="0"/>
            </a:endParaRPr>
          </a:p>
        </p:txBody>
      </p:sp>
      <p:sp>
        <p:nvSpPr>
          <p:cNvPr id="19" name="TextBox 18"/>
          <p:cNvSpPr txBox="1"/>
          <p:nvPr/>
        </p:nvSpPr>
        <p:spPr>
          <a:xfrm>
            <a:off x="0" y="6437575"/>
            <a:ext cx="6609178" cy="400110"/>
          </a:xfrm>
          <a:prstGeom prst="rect">
            <a:avLst/>
          </a:prstGeom>
          <a:noFill/>
        </p:spPr>
        <p:txBody>
          <a:bodyPr wrap="square" rtlCol="0">
            <a:spAutoFit/>
          </a:bodyPr>
          <a:lstStyle/>
          <a:p>
            <a:pPr>
              <a:defRPr/>
            </a:pPr>
            <a:r>
              <a:rPr lang="en-US" sz="1000" dirty="0">
                <a:solidFill>
                  <a:srgbClr val="263645"/>
                </a:solidFill>
              </a:rPr>
              <a:t>Notes: For full-time, year-round workers aged 16 and older. Racial groups are non-Hispanic.</a:t>
            </a:r>
          </a:p>
          <a:p>
            <a:pPr>
              <a:defRPr/>
            </a:pPr>
            <a:r>
              <a:rPr lang="en-US" sz="1000" dirty="0">
                <a:solidFill>
                  <a:srgbClr val="263645"/>
                </a:solidFill>
              </a:rPr>
              <a:t>Source: IWPR analysis of 2014-2016 American Community Survey microdata (IPUMS, Version 6.0).</a:t>
            </a:r>
          </a:p>
        </p:txBody>
      </p:sp>
      <p:graphicFrame>
        <p:nvGraphicFramePr>
          <p:cNvPr id="11" name="Chart 10"/>
          <p:cNvGraphicFramePr>
            <a:graphicFrameLocks/>
          </p:cNvGraphicFramePr>
          <p:nvPr>
            <p:extLst>
              <p:ext uri="{D42A27DB-BD31-4B8C-83A1-F6EECF244321}">
                <p14:modId xmlns:p14="http://schemas.microsoft.com/office/powerpoint/2010/main" val="4071489912"/>
              </p:ext>
            </p:extLst>
          </p:nvPr>
        </p:nvGraphicFramePr>
        <p:xfrm>
          <a:off x="308810" y="2203069"/>
          <a:ext cx="8412480" cy="3657600"/>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2"/>
          <p:cNvSpPr txBox="1"/>
          <p:nvPr/>
        </p:nvSpPr>
        <p:spPr>
          <a:xfrm>
            <a:off x="172473" y="5773044"/>
            <a:ext cx="8390501" cy="57879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tabLst>
                <a:tab pos="914400" algn="l"/>
                <a:tab pos="1737360" algn="l"/>
                <a:tab pos="2651760" algn="l"/>
                <a:tab pos="3474720" algn="l"/>
                <a:tab pos="4389120" algn="l"/>
                <a:tab pos="5212080" algn="l"/>
              </a:tabLst>
            </a:pPr>
            <a:r>
              <a:rPr lang="en-US" sz="1400" dirty="0">
                <a:solidFill>
                  <a:sysClr val="windowText" lastClr="000000"/>
                </a:solidFill>
              </a:rPr>
              <a:t>Ratio with	      81.5%	           80.7%             65.1%	 62.1%	     62.1%	   48.9%</a:t>
            </a:r>
          </a:p>
          <a:p>
            <a:r>
              <a:rPr lang="en-US" sz="1400" dirty="0"/>
              <a:t>White</a:t>
            </a:r>
            <a:r>
              <a:rPr lang="en-US" sz="1400" baseline="0" dirty="0"/>
              <a:t> Men</a:t>
            </a:r>
            <a:endParaRPr lang="en-US" sz="1400" dirty="0"/>
          </a:p>
        </p:txBody>
      </p:sp>
    </p:spTree>
    <p:extLst>
      <p:ext uri="{BB962C8B-B14F-4D97-AF65-F5344CB8AC3E}">
        <p14:creationId xmlns:p14="http://schemas.microsoft.com/office/powerpoint/2010/main" val="1152479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935750" y="6401645"/>
            <a:ext cx="2049146" cy="329188"/>
            <a:chOff x="6833008" y="6309178"/>
            <a:chExt cx="2049146" cy="329188"/>
          </a:xfrm>
        </p:grpSpPr>
        <p:pic>
          <p:nvPicPr>
            <p:cNvPr id="6" name="Picture 5" descr="Logo"/>
            <p:cNvPicPr>
              <a:picLocks noChangeAspect="1" noChangeArrowheads="1"/>
            </p:cNvPicPr>
            <p:nvPr/>
          </p:nvPicPr>
          <p:blipFill>
            <a:blip r:embed="rId3" cstate="print"/>
            <a:srcRect/>
            <a:stretch>
              <a:fillRect/>
            </a:stretch>
          </p:blipFill>
          <p:spPr bwMode="auto">
            <a:xfrm>
              <a:off x="8367804" y="6309178"/>
              <a:ext cx="514350" cy="329188"/>
            </a:xfrm>
            <a:prstGeom prst="rect">
              <a:avLst/>
            </a:prstGeom>
            <a:noFill/>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3008" y="6345108"/>
              <a:ext cx="1373891" cy="257327"/>
            </a:xfrm>
            <a:prstGeom prst="rect">
              <a:avLst/>
            </a:prstGeom>
          </p:spPr>
        </p:pic>
      </p:grpSp>
      <p:sp>
        <p:nvSpPr>
          <p:cNvPr id="15" name="Title 14"/>
          <p:cNvSpPr>
            <a:spLocks noGrp="1"/>
          </p:cNvSpPr>
          <p:nvPr>
            <p:ph type="title"/>
          </p:nvPr>
        </p:nvSpPr>
        <p:spPr/>
        <p:txBody>
          <a:bodyPr>
            <a:noAutofit/>
          </a:bodyPr>
          <a:lstStyle/>
          <a:p>
            <a:r>
              <a:rPr lang="en-US" sz="3200" cap="small" dirty="0">
                <a:latin typeface="Century Gothic" panose="020B0502020202020204" pitchFamily="34" charset="0"/>
              </a:rPr>
              <a:t>Women need more education than men to secure good-paying jobs</a:t>
            </a:r>
            <a:endParaRPr lang="en-US" sz="3200" dirty="0"/>
          </a:p>
        </p:txBody>
      </p:sp>
      <p:sp>
        <p:nvSpPr>
          <p:cNvPr id="17" name="Content Placeholder 2"/>
          <p:cNvSpPr>
            <a:spLocks noGrp="1"/>
          </p:cNvSpPr>
          <p:nvPr>
            <p:ph idx="1"/>
          </p:nvPr>
        </p:nvSpPr>
        <p:spPr>
          <a:xfrm>
            <a:off x="0" y="1810601"/>
            <a:ext cx="9143999" cy="428022"/>
          </a:xfrm>
          <a:solidFill>
            <a:schemeClr val="bg1"/>
          </a:solidFill>
        </p:spPr>
        <p:txBody>
          <a:bodyPr anchor="t" anchorCtr="0">
            <a:noAutofit/>
          </a:bodyPr>
          <a:lstStyle/>
          <a:p>
            <a:pPr marL="0" lvl="1" indent="0" algn="ctr">
              <a:buNone/>
            </a:pPr>
            <a:r>
              <a:rPr lang="en-US" sz="2200" dirty="0">
                <a:solidFill>
                  <a:srgbClr val="009382"/>
                </a:solidFill>
              </a:rPr>
              <a:t>Median Annual Earnings and the Gender Earnings Ratio by Education</a:t>
            </a:r>
            <a:endParaRPr lang="en-US" sz="2200" dirty="0">
              <a:solidFill>
                <a:srgbClr val="CB003C"/>
              </a:solidFill>
              <a:latin typeface="Century Gothic" panose="020B0502020202020204" pitchFamily="34" charset="0"/>
            </a:endParaRPr>
          </a:p>
        </p:txBody>
      </p:sp>
      <p:sp>
        <p:nvSpPr>
          <p:cNvPr id="19" name="TextBox 18"/>
          <p:cNvSpPr txBox="1"/>
          <p:nvPr/>
        </p:nvSpPr>
        <p:spPr>
          <a:xfrm>
            <a:off x="-1" y="6437401"/>
            <a:ext cx="6774845" cy="400110"/>
          </a:xfrm>
          <a:prstGeom prst="rect">
            <a:avLst/>
          </a:prstGeom>
          <a:noFill/>
        </p:spPr>
        <p:txBody>
          <a:bodyPr wrap="square" rtlCol="0">
            <a:spAutoFit/>
          </a:bodyPr>
          <a:lstStyle/>
          <a:p>
            <a:pPr>
              <a:defRPr/>
            </a:pPr>
            <a:r>
              <a:rPr lang="en-US" sz="1000" dirty="0">
                <a:solidFill>
                  <a:srgbClr val="263645"/>
                </a:solidFill>
              </a:rPr>
              <a:t>Notes: Full-time, year-round workers aged 25 and older. </a:t>
            </a:r>
          </a:p>
          <a:p>
            <a:pPr>
              <a:defRPr/>
            </a:pPr>
            <a:r>
              <a:rPr lang="en-US" sz="1000" dirty="0">
                <a:solidFill>
                  <a:srgbClr val="263645"/>
                </a:solidFill>
              </a:rPr>
              <a:t>Source: IWPR analysis of 2016 American Community Survey microdata (Integrated Public Use Microdata Series, Version 6.0).</a:t>
            </a:r>
          </a:p>
        </p:txBody>
      </p:sp>
      <p:graphicFrame>
        <p:nvGraphicFramePr>
          <p:cNvPr id="12" name="Chart 11"/>
          <p:cNvGraphicFramePr>
            <a:graphicFrameLocks/>
          </p:cNvGraphicFramePr>
          <p:nvPr>
            <p:extLst>
              <p:ext uri="{D42A27DB-BD31-4B8C-83A1-F6EECF244321}">
                <p14:modId xmlns:p14="http://schemas.microsoft.com/office/powerpoint/2010/main" val="1632960921"/>
              </p:ext>
            </p:extLst>
          </p:nvPr>
        </p:nvGraphicFramePr>
        <p:xfrm>
          <a:off x="80040" y="2238622"/>
          <a:ext cx="8904855" cy="4023360"/>
        </p:xfrm>
        <a:graphic>
          <a:graphicData uri="http://schemas.openxmlformats.org/drawingml/2006/chart">
            <c:chart xmlns:c="http://schemas.openxmlformats.org/drawingml/2006/chart" xmlns:r="http://schemas.openxmlformats.org/officeDocument/2006/relationships" r:id="rId5"/>
          </a:graphicData>
        </a:graphic>
      </p:graphicFrame>
      <p:sp>
        <p:nvSpPr>
          <p:cNvPr id="8" name="Oval 7"/>
          <p:cNvSpPr/>
          <p:nvPr/>
        </p:nvSpPr>
        <p:spPr>
          <a:xfrm>
            <a:off x="7483753" y="5989736"/>
            <a:ext cx="726831" cy="274320"/>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cxnSp>
        <p:nvCxnSpPr>
          <p:cNvPr id="14" name="Straight Arrow Connector 13"/>
          <p:cNvCxnSpPr/>
          <p:nvPr/>
        </p:nvCxnSpPr>
        <p:spPr>
          <a:xfrm>
            <a:off x="2718262" y="4298834"/>
            <a:ext cx="935182" cy="61191"/>
          </a:xfrm>
          <a:prstGeom prst="straightConnector1">
            <a:avLst/>
          </a:prstGeom>
          <a:ln>
            <a:solidFill>
              <a:srgbClr val="FF0000"/>
            </a:solidFill>
            <a:headEnd type="triangle"/>
            <a:tailEnd type="triangle"/>
          </a:ln>
        </p:spPr>
        <p:style>
          <a:lnRef idx="3">
            <a:schemeClr val="accent4"/>
          </a:lnRef>
          <a:fillRef idx="0">
            <a:schemeClr val="accent4"/>
          </a:fillRef>
          <a:effectRef idx="2">
            <a:schemeClr val="accent4"/>
          </a:effectRef>
          <a:fontRef idx="minor">
            <a:schemeClr val="tx1"/>
          </a:fontRef>
        </p:style>
      </p:cxnSp>
      <p:cxnSp>
        <p:nvCxnSpPr>
          <p:cNvPr id="16" name="Straight Arrow Connector 15"/>
          <p:cNvCxnSpPr/>
          <p:nvPr/>
        </p:nvCxnSpPr>
        <p:spPr>
          <a:xfrm>
            <a:off x="4571999" y="4081549"/>
            <a:ext cx="947652" cy="110505"/>
          </a:xfrm>
          <a:prstGeom prst="straightConnector1">
            <a:avLst/>
          </a:prstGeom>
          <a:ln>
            <a:solidFill>
              <a:srgbClr val="FF0000"/>
            </a:solidFill>
            <a:headEnd type="triangle"/>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320060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935750" y="6401645"/>
            <a:ext cx="2049146" cy="329188"/>
            <a:chOff x="6833008" y="6309178"/>
            <a:chExt cx="2049146" cy="329188"/>
          </a:xfrm>
        </p:grpSpPr>
        <p:pic>
          <p:nvPicPr>
            <p:cNvPr id="6" name="Picture 5" descr="Logo"/>
            <p:cNvPicPr>
              <a:picLocks noChangeAspect="1" noChangeArrowheads="1"/>
            </p:cNvPicPr>
            <p:nvPr/>
          </p:nvPicPr>
          <p:blipFill>
            <a:blip r:embed="rId3" cstate="print"/>
            <a:srcRect/>
            <a:stretch>
              <a:fillRect/>
            </a:stretch>
          </p:blipFill>
          <p:spPr bwMode="auto">
            <a:xfrm>
              <a:off x="8367804" y="6309178"/>
              <a:ext cx="514350" cy="329188"/>
            </a:xfrm>
            <a:prstGeom prst="rect">
              <a:avLst/>
            </a:prstGeom>
            <a:noFill/>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3008" y="6345108"/>
              <a:ext cx="1373891" cy="257327"/>
            </a:xfrm>
            <a:prstGeom prst="rect">
              <a:avLst/>
            </a:prstGeom>
          </p:spPr>
        </p:pic>
      </p:gr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447231"/>
            <a:ext cx="9144000" cy="4840941"/>
          </a:xfrm>
          <a:prstGeom prst="rect">
            <a:avLst/>
          </a:prstGeom>
        </p:spPr>
      </p:pic>
      <p:sp>
        <p:nvSpPr>
          <p:cNvPr id="19" name="TextBox 18"/>
          <p:cNvSpPr txBox="1"/>
          <p:nvPr/>
        </p:nvSpPr>
        <p:spPr>
          <a:xfrm>
            <a:off x="0" y="6311282"/>
            <a:ext cx="6737893" cy="553998"/>
          </a:xfrm>
          <a:prstGeom prst="rect">
            <a:avLst/>
          </a:prstGeom>
          <a:noFill/>
        </p:spPr>
        <p:txBody>
          <a:bodyPr wrap="square" rtlCol="0">
            <a:spAutoFit/>
          </a:bodyPr>
          <a:lstStyle/>
          <a:p>
            <a:pPr>
              <a:defRPr/>
            </a:pPr>
            <a:r>
              <a:rPr lang="en-US" sz="1000" dirty="0">
                <a:solidFill>
                  <a:srgbClr val="263645"/>
                </a:solidFill>
              </a:rPr>
              <a:t>Note: Aged 16 and older.</a:t>
            </a:r>
          </a:p>
          <a:p>
            <a:pPr>
              <a:defRPr/>
            </a:pPr>
            <a:r>
              <a:rPr lang="en-US" sz="1000" dirty="0">
                <a:solidFill>
                  <a:srgbClr val="263645"/>
                </a:solidFill>
              </a:rPr>
              <a:t>Source: IWPR analysis of data from the U.S. Census Bureau, 2012-2016 American Community Survey 5-year Estimates, accessed through American Fact Finder. </a:t>
            </a:r>
          </a:p>
        </p:txBody>
      </p:sp>
      <p:sp>
        <p:nvSpPr>
          <p:cNvPr id="17" name="Title 1"/>
          <p:cNvSpPr>
            <a:spLocks noGrp="1"/>
          </p:cNvSpPr>
          <p:nvPr>
            <p:ph type="title"/>
          </p:nvPr>
        </p:nvSpPr>
        <p:spPr>
          <a:xfrm>
            <a:off x="435894" y="702156"/>
            <a:ext cx="8272212" cy="1013800"/>
          </a:xfrm>
        </p:spPr>
        <p:txBody>
          <a:bodyPr vert="horz" lIns="91440" tIns="45720" rIns="91440" bIns="45720" rtlCol="0" anchor="b">
            <a:noAutofit/>
          </a:bodyPr>
          <a:lstStyle/>
          <a:p>
            <a:r>
              <a:rPr lang="en-US" sz="3100" cap="small" dirty="0">
                <a:latin typeface="Century Gothic" panose="020B0502020202020204" pitchFamily="34" charset="0"/>
              </a:rPr>
              <a:t>Women’s Labor Force Participation Rate In North Carolina is in the Bottom Third</a:t>
            </a:r>
          </a:p>
        </p:txBody>
      </p:sp>
      <p:pic>
        <p:nvPicPr>
          <p:cNvPr id="8" name="Picture 7"/>
          <p:cNvPicPr>
            <a:picLocks noChangeAspect="1"/>
          </p:cNvPicPr>
          <p:nvPr/>
        </p:nvPicPr>
        <p:blipFill>
          <a:blip r:embed="rId6"/>
          <a:stretch>
            <a:fillRect/>
          </a:stretch>
        </p:blipFill>
        <p:spPr>
          <a:xfrm>
            <a:off x="1989972" y="4721893"/>
            <a:ext cx="1666875" cy="1200150"/>
          </a:xfrm>
          <a:prstGeom prst="rect">
            <a:avLst/>
          </a:prstGeom>
        </p:spPr>
      </p:pic>
      <p:sp>
        <p:nvSpPr>
          <p:cNvPr id="18" name="TextBox 17"/>
          <p:cNvSpPr txBox="1"/>
          <p:nvPr/>
        </p:nvSpPr>
        <p:spPr>
          <a:xfrm>
            <a:off x="358685" y="1894302"/>
            <a:ext cx="1908265" cy="1354217"/>
          </a:xfrm>
          <a:prstGeom prst="rect">
            <a:avLst/>
          </a:prstGeom>
          <a:solidFill>
            <a:schemeClr val="bg1">
              <a:lumMod val="95000"/>
            </a:schemeClr>
          </a:solidFill>
          <a:ln w="38100">
            <a:solidFill>
              <a:srgbClr val="7F7F7F"/>
            </a:solidFill>
          </a:ln>
        </p:spPr>
        <p:txBody>
          <a:bodyPr wrap="square" rtlCol="0">
            <a:spAutoFit/>
          </a:bodyPr>
          <a:lstStyle/>
          <a:p>
            <a:pPr algn="ctr"/>
            <a:r>
              <a:rPr lang="en-US" sz="1200" dirty="0">
                <a:solidFill>
                  <a:srgbClr val="009382"/>
                </a:solidFill>
              </a:rPr>
              <a:t>Women’s Highest LFP Rate</a:t>
            </a:r>
          </a:p>
          <a:p>
            <a:pPr>
              <a:tabLst>
                <a:tab pos="1714500" algn="r"/>
              </a:tabLst>
            </a:pPr>
            <a:r>
              <a:rPr lang="en-US" sz="1400" dirty="0"/>
              <a:t>Mecklenburg	65.9%</a:t>
            </a:r>
          </a:p>
          <a:p>
            <a:pPr>
              <a:tabLst>
                <a:tab pos="1714500" algn="r"/>
              </a:tabLst>
            </a:pPr>
            <a:r>
              <a:rPr lang="en-US" sz="1400" dirty="0"/>
              <a:t>Durham	65.7%</a:t>
            </a:r>
          </a:p>
          <a:p>
            <a:pPr>
              <a:tabLst>
                <a:tab pos="1714500" algn="r"/>
              </a:tabLst>
            </a:pPr>
            <a:r>
              <a:rPr lang="en-US" sz="1400" dirty="0"/>
              <a:t>Dare	65.3%</a:t>
            </a:r>
          </a:p>
          <a:p>
            <a:pPr>
              <a:tabLst>
                <a:tab pos="1714500" algn="r"/>
              </a:tabLst>
            </a:pPr>
            <a:r>
              <a:rPr lang="en-US" sz="1400" dirty="0"/>
              <a:t>Wake	64.8%</a:t>
            </a:r>
          </a:p>
          <a:p>
            <a:pPr>
              <a:tabLst>
                <a:tab pos="1714500" algn="r"/>
              </a:tabLst>
            </a:pPr>
            <a:r>
              <a:rPr lang="en-US" sz="1400" dirty="0"/>
              <a:t>Orange	62.9%</a:t>
            </a:r>
          </a:p>
        </p:txBody>
      </p:sp>
      <p:sp>
        <p:nvSpPr>
          <p:cNvPr id="20" name="TextBox 19"/>
          <p:cNvSpPr txBox="1"/>
          <p:nvPr/>
        </p:nvSpPr>
        <p:spPr>
          <a:xfrm>
            <a:off x="6935751" y="5376616"/>
            <a:ext cx="2049146" cy="1354217"/>
          </a:xfrm>
          <a:prstGeom prst="rect">
            <a:avLst/>
          </a:prstGeom>
          <a:solidFill>
            <a:schemeClr val="bg1">
              <a:lumMod val="95000"/>
            </a:schemeClr>
          </a:solidFill>
          <a:ln w="38100">
            <a:solidFill>
              <a:srgbClr val="7F7F7F"/>
            </a:solidFill>
          </a:ln>
        </p:spPr>
        <p:txBody>
          <a:bodyPr wrap="square" rtlCol="0">
            <a:spAutoFit/>
          </a:bodyPr>
          <a:lstStyle/>
          <a:p>
            <a:pPr algn="ctr"/>
            <a:r>
              <a:rPr lang="en-US" sz="1200" dirty="0">
                <a:solidFill>
                  <a:srgbClr val="009382"/>
                </a:solidFill>
              </a:rPr>
              <a:t>Women’s Lowest LFP Rate</a:t>
            </a:r>
          </a:p>
          <a:p>
            <a:pPr>
              <a:tabLst>
                <a:tab pos="1714500" algn="r"/>
              </a:tabLst>
            </a:pPr>
            <a:r>
              <a:rPr lang="en-US" sz="1400" dirty="0"/>
              <a:t>Washington	45.1%</a:t>
            </a:r>
          </a:p>
          <a:p>
            <a:pPr>
              <a:tabLst>
                <a:tab pos="1714500" algn="r"/>
              </a:tabLst>
            </a:pPr>
            <a:r>
              <a:rPr lang="en-US" sz="1400" dirty="0"/>
              <a:t>Mitchell	45.0%</a:t>
            </a:r>
          </a:p>
          <a:p>
            <a:pPr>
              <a:tabLst>
                <a:tab pos="1714500" algn="r"/>
              </a:tabLst>
            </a:pPr>
            <a:r>
              <a:rPr lang="en-US" sz="1400" dirty="0"/>
              <a:t>Clay	43.8%</a:t>
            </a:r>
          </a:p>
          <a:p>
            <a:pPr>
              <a:tabLst>
                <a:tab pos="1714500" algn="r"/>
              </a:tabLst>
            </a:pPr>
            <a:r>
              <a:rPr lang="en-US" sz="1400" dirty="0"/>
              <a:t>Cherokee	42.0%</a:t>
            </a:r>
          </a:p>
          <a:p>
            <a:pPr>
              <a:tabLst>
                <a:tab pos="1714500" algn="r"/>
              </a:tabLst>
            </a:pPr>
            <a:r>
              <a:rPr lang="en-US" sz="1400" dirty="0"/>
              <a:t>Graham	40.3%</a:t>
            </a:r>
          </a:p>
        </p:txBody>
      </p:sp>
    </p:spTree>
    <p:extLst>
      <p:ext uri="{BB962C8B-B14F-4D97-AF65-F5344CB8AC3E}">
        <p14:creationId xmlns:p14="http://schemas.microsoft.com/office/powerpoint/2010/main" val="4039245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935750" y="6401645"/>
            <a:ext cx="2049146" cy="329188"/>
            <a:chOff x="6833008" y="6309178"/>
            <a:chExt cx="2049146" cy="329188"/>
          </a:xfrm>
        </p:grpSpPr>
        <p:pic>
          <p:nvPicPr>
            <p:cNvPr id="9" name="Picture 8" descr="Logo"/>
            <p:cNvPicPr>
              <a:picLocks noChangeAspect="1" noChangeArrowheads="1"/>
            </p:cNvPicPr>
            <p:nvPr/>
          </p:nvPicPr>
          <p:blipFill>
            <a:blip r:embed="rId3" cstate="print"/>
            <a:srcRect/>
            <a:stretch>
              <a:fillRect/>
            </a:stretch>
          </p:blipFill>
          <p:spPr bwMode="auto">
            <a:xfrm>
              <a:off x="8367804" y="6309178"/>
              <a:ext cx="514350" cy="329188"/>
            </a:xfrm>
            <a:prstGeom prst="rect">
              <a:avLst/>
            </a:prstGeom>
            <a:noFill/>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3008" y="6345108"/>
              <a:ext cx="1373891" cy="257327"/>
            </a:xfrm>
            <a:prstGeom prst="rect">
              <a:avLst/>
            </a:prstGeom>
          </p:spPr>
        </p:pic>
      </p:grpSp>
      <p:sp>
        <p:nvSpPr>
          <p:cNvPr id="12" name="Content Placeholder 2"/>
          <p:cNvSpPr>
            <a:spLocks noGrp="1"/>
          </p:cNvSpPr>
          <p:nvPr>
            <p:ph idx="1"/>
          </p:nvPr>
        </p:nvSpPr>
        <p:spPr>
          <a:xfrm>
            <a:off x="0" y="1822809"/>
            <a:ext cx="9143999" cy="474076"/>
          </a:xfrm>
          <a:solidFill>
            <a:schemeClr val="bg1"/>
          </a:solidFill>
        </p:spPr>
        <p:txBody>
          <a:bodyPr anchor="t" anchorCtr="0">
            <a:noAutofit/>
          </a:bodyPr>
          <a:lstStyle/>
          <a:p>
            <a:pPr marL="0" lvl="1" indent="0" algn="ctr">
              <a:buNone/>
            </a:pPr>
            <a:r>
              <a:rPr lang="en-US" sz="2200" dirty="0">
                <a:solidFill>
                  <a:srgbClr val="009382"/>
                </a:solidFill>
              </a:rPr>
              <a:t>Labor Force Participation Rate By Gender And Race/Ethnicity</a:t>
            </a:r>
            <a:endParaRPr lang="en-US" sz="2200" dirty="0">
              <a:solidFill>
                <a:srgbClr val="CB003C"/>
              </a:solidFill>
              <a:latin typeface="Century Gothic" panose="020B0502020202020204" pitchFamily="34" charset="0"/>
            </a:endParaRPr>
          </a:p>
        </p:txBody>
      </p:sp>
      <p:sp>
        <p:nvSpPr>
          <p:cNvPr id="3" name="Title 2"/>
          <p:cNvSpPr>
            <a:spLocks noGrp="1"/>
          </p:cNvSpPr>
          <p:nvPr>
            <p:ph type="title"/>
          </p:nvPr>
        </p:nvSpPr>
        <p:spPr/>
        <p:txBody>
          <a:bodyPr>
            <a:normAutofit fontScale="90000"/>
          </a:bodyPr>
          <a:lstStyle/>
          <a:p>
            <a:r>
              <a:rPr lang="en-US" sz="3200" cap="small" dirty="0">
                <a:latin typeface="Century Gothic" panose="020B0502020202020204" pitchFamily="34" charset="0"/>
              </a:rPr>
              <a:t>Women’s Labor Force Participation Varies by Race and Ethnicity</a:t>
            </a:r>
          </a:p>
        </p:txBody>
      </p:sp>
      <p:graphicFrame>
        <p:nvGraphicFramePr>
          <p:cNvPr id="13" name="Chart 12"/>
          <p:cNvGraphicFramePr>
            <a:graphicFrameLocks/>
          </p:cNvGraphicFramePr>
          <p:nvPr>
            <p:extLst>
              <p:ext uri="{D42A27DB-BD31-4B8C-83A1-F6EECF244321}">
                <p14:modId xmlns:p14="http://schemas.microsoft.com/office/powerpoint/2010/main" val="2379738428"/>
              </p:ext>
            </p:extLst>
          </p:nvPr>
        </p:nvGraphicFramePr>
        <p:xfrm>
          <a:off x="271129" y="2258994"/>
          <a:ext cx="8585791" cy="4023360"/>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0" y="6437575"/>
            <a:ext cx="6609178" cy="400110"/>
          </a:xfrm>
          <a:prstGeom prst="rect">
            <a:avLst/>
          </a:prstGeom>
          <a:noFill/>
        </p:spPr>
        <p:txBody>
          <a:bodyPr wrap="square" rtlCol="0">
            <a:spAutoFit/>
          </a:bodyPr>
          <a:lstStyle/>
          <a:p>
            <a:pPr>
              <a:defRPr/>
            </a:pPr>
            <a:r>
              <a:rPr lang="en-US" sz="1000" dirty="0">
                <a:solidFill>
                  <a:srgbClr val="263645"/>
                </a:solidFill>
              </a:rPr>
              <a:t>Notes: Aged 16 and older. Racial groups are non-Hispanic.</a:t>
            </a:r>
          </a:p>
          <a:p>
            <a:pPr>
              <a:defRPr/>
            </a:pPr>
            <a:r>
              <a:rPr lang="en-US" sz="1000" dirty="0">
                <a:solidFill>
                  <a:srgbClr val="263645"/>
                </a:solidFill>
              </a:rPr>
              <a:t>Source: IWPR analysis of 2014-2016 American Community Survey microdata (IPUMS, Version 6.0).</a:t>
            </a:r>
          </a:p>
        </p:txBody>
      </p:sp>
    </p:spTree>
    <p:extLst>
      <p:ext uri="{BB962C8B-B14F-4D97-AF65-F5344CB8AC3E}">
        <p14:creationId xmlns:p14="http://schemas.microsoft.com/office/powerpoint/2010/main" val="356756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05" y="1007919"/>
            <a:ext cx="7245622" cy="604405"/>
          </a:xfrm>
        </p:spPr>
        <p:txBody>
          <a:bodyPr/>
          <a:lstStyle/>
          <a:p>
            <a:r>
              <a:rPr lang="en-US" sz="2400" dirty="0"/>
              <a:t>Women of Color in North Carolina</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83182" y="2086550"/>
            <a:ext cx="4499297" cy="2998359"/>
          </a:xfrm>
        </p:spPr>
      </p:pic>
      <p:sp>
        <p:nvSpPr>
          <p:cNvPr id="4" name="Text Placeholder 3"/>
          <p:cNvSpPr>
            <a:spLocks noGrp="1"/>
          </p:cNvSpPr>
          <p:nvPr>
            <p:ph type="body" sz="half" idx="2"/>
          </p:nvPr>
        </p:nvSpPr>
        <p:spPr>
          <a:xfrm>
            <a:off x="661521" y="1502352"/>
            <a:ext cx="3124199" cy="3853295"/>
          </a:xfrm>
        </p:spPr>
        <p:txBody>
          <a:bodyPr/>
          <a:lstStyle/>
          <a:p>
            <a:pPr marL="214313" indent="-214313">
              <a:buFont typeface="Wingdings" panose="05000000000000000000" pitchFamily="2" charset="2"/>
              <a:buChar char="v"/>
            </a:pPr>
            <a:r>
              <a:rPr lang="en-US" sz="1200" dirty="0">
                <a:solidFill>
                  <a:schemeClr val="tx1"/>
                </a:solidFill>
              </a:rPr>
              <a:t>Among women, Black women have the highest labor force participation rate at </a:t>
            </a:r>
            <a:r>
              <a:rPr lang="en-US" sz="1200" b="1" dirty="0">
                <a:solidFill>
                  <a:schemeClr val="tx1"/>
                </a:solidFill>
              </a:rPr>
              <a:t>62.5%</a:t>
            </a:r>
            <a:r>
              <a:rPr lang="en-US" sz="1200" dirty="0">
                <a:solidFill>
                  <a:schemeClr val="tx1"/>
                </a:solidFill>
              </a:rPr>
              <a:t> yet make on average </a:t>
            </a:r>
            <a:r>
              <a:rPr lang="en-US" sz="1200" b="1" dirty="0">
                <a:solidFill>
                  <a:schemeClr val="tx1"/>
                </a:solidFill>
              </a:rPr>
              <a:t>$8,205 less </a:t>
            </a:r>
            <a:r>
              <a:rPr lang="en-US" sz="1200" dirty="0">
                <a:solidFill>
                  <a:schemeClr val="tx1"/>
                </a:solidFill>
              </a:rPr>
              <a:t>than white women</a:t>
            </a:r>
          </a:p>
          <a:p>
            <a:pPr marL="214313" indent="-214313">
              <a:buFont typeface="Wingdings" panose="05000000000000000000" pitchFamily="2" charset="2"/>
              <a:buChar char="v"/>
            </a:pPr>
            <a:r>
              <a:rPr lang="en-US" sz="1200" dirty="0">
                <a:solidFill>
                  <a:schemeClr val="tx1"/>
                </a:solidFill>
              </a:rPr>
              <a:t>Of Black women employed, </a:t>
            </a:r>
            <a:r>
              <a:rPr lang="en-US" sz="1200" b="1" dirty="0">
                <a:solidFill>
                  <a:schemeClr val="tx1"/>
                </a:solidFill>
              </a:rPr>
              <a:t>33.2%</a:t>
            </a:r>
            <a:r>
              <a:rPr lang="en-US" sz="1200" dirty="0">
                <a:solidFill>
                  <a:schemeClr val="tx1"/>
                </a:solidFill>
              </a:rPr>
              <a:t> are in managerial or professional occupations; for Hispanic women, </a:t>
            </a:r>
            <a:r>
              <a:rPr lang="en-US" sz="1200" b="1" dirty="0">
                <a:solidFill>
                  <a:schemeClr val="tx1"/>
                </a:solidFill>
              </a:rPr>
              <a:t>20.7%</a:t>
            </a:r>
            <a:r>
              <a:rPr lang="en-US" sz="1200" dirty="0">
                <a:solidFill>
                  <a:schemeClr val="tx1"/>
                </a:solidFill>
              </a:rPr>
              <a:t> are in these positions</a:t>
            </a:r>
          </a:p>
          <a:p>
            <a:endParaRPr lang="en-US" dirty="0">
              <a:solidFill>
                <a:schemeClr val="tx1"/>
              </a:solidFill>
            </a:endParaRPr>
          </a:p>
          <a:p>
            <a:r>
              <a:rPr lang="en-US" sz="1500" dirty="0">
                <a:solidFill>
                  <a:schemeClr val="tx1"/>
                </a:solidFill>
              </a:rPr>
              <a:t>What does this mean?</a:t>
            </a:r>
          </a:p>
          <a:p>
            <a:pPr marL="214313" indent="-214313">
              <a:buFont typeface="Arial" panose="020B0604020202020204" pitchFamily="34" charset="0"/>
              <a:buChar char="•"/>
            </a:pPr>
            <a:r>
              <a:rPr lang="en-US" sz="1200" dirty="0">
                <a:solidFill>
                  <a:schemeClr val="tx1"/>
                </a:solidFill>
              </a:rPr>
              <a:t>Less likely to have paid time off and health benefits</a:t>
            </a:r>
          </a:p>
          <a:p>
            <a:pPr marL="214313" indent="-214313">
              <a:buFont typeface="Arial" panose="020B0604020202020204" pitchFamily="34" charset="0"/>
              <a:buChar char="•"/>
            </a:pPr>
            <a:r>
              <a:rPr lang="en-US" sz="1200" dirty="0">
                <a:solidFill>
                  <a:schemeClr val="tx1"/>
                </a:solidFill>
              </a:rPr>
              <a:t>More likely to spend money on short term investments (e.g., childcare) than long term investments (i.e., child’s supplementary education including test prep and tutoring)</a:t>
            </a:r>
          </a:p>
          <a:p>
            <a:endParaRPr lang="en-US" dirty="0"/>
          </a:p>
        </p:txBody>
      </p:sp>
      <p:sp>
        <p:nvSpPr>
          <p:cNvPr id="6" name="TextBox 5"/>
          <p:cNvSpPr txBox="1"/>
          <p:nvPr/>
        </p:nvSpPr>
        <p:spPr>
          <a:xfrm>
            <a:off x="228601" y="5657850"/>
            <a:ext cx="4980709" cy="253916"/>
          </a:xfrm>
          <a:prstGeom prst="rect">
            <a:avLst/>
          </a:prstGeom>
          <a:noFill/>
        </p:spPr>
        <p:txBody>
          <a:bodyPr wrap="square" rtlCol="0">
            <a:spAutoFit/>
          </a:bodyPr>
          <a:lstStyle/>
          <a:p>
            <a:r>
              <a:rPr lang="en-US" sz="1050" dirty="0"/>
              <a:t>Source: Institute for Women’s Policy Research</a:t>
            </a:r>
          </a:p>
        </p:txBody>
      </p:sp>
    </p:spTree>
    <p:extLst>
      <p:ext uri="{BB962C8B-B14F-4D97-AF65-F5344CB8AC3E}">
        <p14:creationId xmlns:p14="http://schemas.microsoft.com/office/powerpoint/2010/main" val="50384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935750" y="6401645"/>
            <a:ext cx="2049146" cy="329188"/>
            <a:chOff x="6833008" y="6309178"/>
            <a:chExt cx="2049146" cy="329188"/>
          </a:xfrm>
        </p:grpSpPr>
        <p:pic>
          <p:nvPicPr>
            <p:cNvPr id="9" name="Picture 8" descr="Logo"/>
            <p:cNvPicPr>
              <a:picLocks noChangeAspect="1" noChangeArrowheads="1"/>
            </p:cNvPicPr>
            <p:nvPr/>
          </p:nvPicPr>
          <p:blipFill>
            <a:blip r:embed="rId3" cstate="print"/>
            <a:srcRect/>
            <a:stretch>
              <a:fillRect/>
            </a:stretch>
          </p:blipFill>
          <p:spPr bwMode="auto">
            <a:xfrm>
              <a:off x="8367804" y="6309178"/>
              <a:ext cx="514350" cy="329188"/>
            </a:xfrm>
            <a:prstGeom prst="rect">
              <a:avLst/>
            </a:prstGeom>
            <a:noFill/>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3008" y="6345108"/>
              <a:ext cx="1373891" cy="257327"/>
            </a:xfrm>
            <a:prstGeom prst="rect">
              <a:avLst/>
            </a:prstGeom>
          </p:spPr>
        </p:pic>
      </p:grpSp>
      <p:sp>
        <p:nvSpPr>
          <p:cNvPr id="12" name="Content Placeholder 2"/>
          <p:cNvSpPr>
            <a:spLocks noGrp="1"/>
          </p:cNvSpPr>
          <p:nvPr>
            <p:ph idx="1"/>
          </p:nvPr>
        </p:nvSpPr>
        <p:spPr>
          <a:xfrm>
            <a:off x="332789" y="1822809"/>
            <a:ext cx="8556030" cy="474076"/>
          </a:xfrm>
          <a:solidFill>
            <a:schemeClr val="bg1"/>
          </a:solidFill>
        </p:spPr>
        <p:txBody>
          <a:bodyPr anchor="t" anchorCtr="0">
            <a:noAutofit/>
          </a:bodyPr>
          <a:lstStyle/>
          <a:p>
            <a:pPr marL="0" lvl="1" indent="0" algn="ctr">
              <a:buNone/>
            </a:pPr>
            <a:r>
              <a:rPr lang="en-US" sz="2200" dirty="0">
                <a:solidFill>
                  <a:srgbClr val="009382"/>
                </a:solidFill>
              </a:rPr>
              <a:t>Labor Force Participation of Parents</a:t>
            </a:r>
            <a:endParaRPr lang="en-US" sz="2200" dirty="0">
              <a:solidFill>
                <a:srgbClr val="CB003C"/>
              </a:solidFill>
              <a:latin typeface="Century Gothic" panose="020B0502020202020204" pitchFamily="34" charset="0"/>
            </a:endParaRPr>
          </a:p>
        </p:txBody>
      </p:sp>
      <p:sp>
        <p:nvSpPr>
          <p:cNvPr id="3" name="Title 2"/>
          <p:cNvSpPr>
            <a:spLocks noGrp="1"/>
          </p:cNvSpPr>
          <p:nvPr>
            <p:ph type="title"/>
          </p:nvPr>
        </p:nvSpPr>
        <p:spPr/>
        <p:txBody>
          <a:bodyPr>
            <a:normAutofit fontScale="90000"/>
          </a:bodyPr>
          <a:lstStyle/>
          <a:p>
            <a:r>
              <a:rPr lang="en-US" sz="3200" cap="small" dirty="0">
                <a:latin typeface="Century Gothic" panose="020B0502020202020204" pitchFamily="34" charset="0"/>
              </a:rPr>
              <a:t>2 in 3 mothers of young kids are in the labor force</a:t>
            </a:r>
          </a:p>
        </p:txBody>
      </p:sp>
      <p:sp>
        <p:nvSpPr>
          <p:cNvPr id="14" name="TextBox 13"/>
          <p:cNvSpPr txBox="1"/>
          <p:nvPr/>
        </p:nvSpPr>
        <p:spPr>
          <a:xfrm>
            <a:off x="0" y="6437575"/>
            <a:ext cx="6609178" cy="400110"/>
          </a:xfrm>
          <a:prstGeom prst="rect">
            <a:avLst/>
          </a:prstGeom>
          <a:noFill/>
        </p:spPr>
        <p:txBody>
          <a:bodyPr wrap="square" rtlCol="0">
            <a:spAutoFit/>
          </a:bodyPr>
          <a:lstStyle/>
          <a:p>
            <a:pPr>
              <a:defRPr/>
            </a:pPr>
            <a:r>
              <a:rPr lang="en-US" sz="1000" dirty="0">
                <a:solidFill>
                  <a:srgbClr val="263645"/>
                </a:solidFill>
              </a:rPr>
              <a:t>Notes: For parents aged 16 and older. Children under age 18 include children under age 5.</a:t>
            </a:r>
          </a:p>
          <a:p>
            <a:pPr>
              <a:defRPr/>
            </a:pPr>
            <a:r>
              <a:rPr lang="en-US" sz="1000" dirty="0">
                <a:solidFill>
                  <a:srgbClr val="263645"/>
                </a:solidFill>
              </a:rPr>
              <a:t>Source: IWPR analysis of 2016 American Community Survey microdata (IPUMS, Version 6.0).</a:t>
            </a:r>
          </a:p>
        </p:txBody>
      </p:sp>
      <p:graphicFrame>
        <p:nvGraphicFramePr>
          <p:cNvPr id="11" name="Chart 10"/>
          <p:cNvGraphicFramePr>
            <a:graphicFrameLocks/>
          </p:cNvGraphicFramePr>
          <p:nvPr>
            <p:extLst>
              <p:ext uri="{D42A27DB-BD31-4B8C-83A1-F6EECF244321}">
                <p14:modId xmlns:p14="http://schemas.microsoft.com/office/powerpoint/2010/main" val="1991037658"/>
              </p:ext>
            </p:extLst>
          </p:nvPr>
        </p:nvGraphicFramePr>
        <p:xfrm>
          <a:off x="332788" y="2237145"/>
          <a:ext cx="8375317" cy="40507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16447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935750" y="6401645"/>
            <a:ext cx="2049146" cy="329188"/>
            <a:chOff x="6833008" y="6309178"/>
            <a:chExt cx="2049146" cy="329188"/>
          </a:xfrm>
        </p:grpSpPr>
        <p:pic>
          <p:nvPicPr>
            <p:cNvPr id="6" name="Picture 5" descr="Logo"/>
            <p:cNvPicPr>
              <a:picLocks noChangeAspect="1" noChangeArrowheads="1"/>
            </p:cNvPicPr>
            <p:nvPr/>
          </p:nvPicPr>
          <p:blipFill>
            <a:blip r:embed="rId3" cstate="print"/>
            <a:srcRect/>
            <a:stretch>
              <a:fillRect/>
            </a:stretch>
          </p:blipFill>
          <p:spPr bwMode="auto">
            <a:xfrm>
              <a:off x="8367804" y="6309178"/>
              <a:ext cx="514350" cy="329188"/>
            </a:xfrm>
            <a:prstGeom prst="rect">
              <a:avLst/>
            </a:prstGeom>
            <a:noFill/>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3008" y="6345108"/>
              <a:ext cx="1373891" cy="257327"/>
            </a:xfrm>
            <a:prstGeom prst="rect">
              <a:avLst/>
            </a:prstGeom>
          </p:spPr>
        </p:pic>
      </p:grpSp>
      <p:sp>
        <p:nvSpPr>
          <p:cNvPr id="15" name="Title 14"/>
          <p:cNvSpPr>
            <a:spLocks noGrp="1"/>
          </p:cNvSpPr>
          <p:nvPr>
            <p:ph type="title"/>
          </p:nvPr>
        </p:nvSpPr>
        <p:spPr/>
        <p:txBody>
          <a:bodyPr>
            <a:normAutofit/>
          </a:bodyPr>
          <a:lstStyle/>
          <a:p>
            <a:r>
              <a:rPr lang="en-US" sz="2900" cap="small" dirty="0">
                <a:latin typeface="Century Gothic" panose="020B0502020202020204" pitchFamily="34" charset="0"/>
              </a:rPr>
              <a:t>More than Two in Five Employed Women Are In Managerial Or Professional Occupations</a:t>
            </a:r>
          </a:p>
        </p:txBody>
      </p:sp>
      <p:sp>
        <p:nvSpPr>
          <p:cNvPr id="19" name="TextBox 18"/>
          <p:cNvSpPr txBox="1"/>
          <p:nvPr/>
        </p:nvSpPr>
        <p:spPr>
          <a:xfrm>
            <a:off x="0" y="6300492"/>
            <a:ext cx="6609178" cy="553998"/>
          </a:xfrm>
          <a:prstGeom prst="rect">
            <a:avLst/>
          </a:prstGeom>
          <a:noFill/>
        </p:spPr>
        <p:txBody>
          <a:bodyPr wrap="square" rtlCol="0">
            <a:spAutoFit/>
          </a:bodyPr>
          <a:lstStyle/>
          <a:p>
            <a:pPr>
              <a:defRPr/>
            </a:pPr>
            <a:r>
              <a:rPr lang="en-US" sz="1000" dirty="0">
                <a:solidFill>
                  <a:srgbClr val="263645"/>
                </a:solidFill>
              </a:rPr>
              <a:t>Note: Aged 16 and older. Calculated using three years of data (2014-2016). Racial groups are non-Hispanic..</a:t>
            </a:r>
          </a:p>
          <a:p>
            <a:pPr>
              <a:defRPr/>
            </a:pPr>
            <a:r>
              <a:rPr lang="en-US" sz="1000" dirty="0">
                <a:solidFill>
                  <a:srgbClr val="263645"/>
                </a:solidFill>
              </a:rPr>
              <a:t>Source: IWPR analysis of data from the U.S. Census Bureau, 2010-2014 American Community Survey 5-year Estimates, accessed through American Fact Finder. </a:t>
            </a:r>
          </a:p>
        </p:txBody>
      </p:sp>
      <p:sp>
        <p:nvSpPr>
          <p:cNvPr id="8" name="Content Placeholder 2"/>
          <p:cNvSpPr>
            <a:spLocks noGrp="1"/>
          </p:cNvSpPr>
          <p:nvPr>
            <p:ph idx="1"/>
          </p:nvPr>
        </p:nvSpPr>
        <p:spPr>
          <a:xfrm>
            <a:off x="0" y="1822809"/>
            <a:ext cx="9143999" cy="474076"/>
          </a:xfrm>
          <a:solidFill>
            <a:schemeClr val="bg1"/>
          </a:solidFill>
        </p:spPr>
        <p:txBody>
          <a:bodyPr anchor="t" anchorCtr="0">
            <a:noAutofit/>
          </a:bodyPr>
          <a:lstStyle/>
          <a:p>
            <a:pPr marL="0" lvl="1" indent="0" algn="ctr">
              <a:buNone/>
            </a:pPr>
            <a:r>
              <a:rPr lang="en-US" sz="2200" dirty="0">
                <a:solidFill>
                  <a:srgbClr val="009382"/>
                </a:solidFill>
              </a:rPr>
              <a:t>Share in </a:t>
            </a:r>
            <a:r>
              <a:rPr lang="en-US" sz="2000" dirty="0">
                <a:solidFill>
                  <a:srgbClr val="009382"/>
                </a:solidFill>
              </a:rPr>
              <a:t>Managerial/Professional</a:t>
            </a:r>
            <a:r>
              <a:rPr lang="en-US" sz="2200" dirty="0">
                <a:solidFill>
                  <a:srgbClr val="009382"/>
                </a:solidFill>
              </a:rPr>
              <a:t> Occupations By Gender And Race/Ethnicity</a:t>
            </a:r>
            <a:endParaRPr lang="en-US" sz="2200" dirty="0">
              <a:solidFill>
                <a:srgbClr val="CB003C"/>
              </a:solidFill>
              <a:latin typeface="Century Gothic" panose="020B050202020202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2087120944"/>
              </p:ext>
            </p:extLst>
          </p:nvPr>
        </p:nvGraphicFramePr>
        <p:xfrm>
          <a:off x="315241" y="2218467"/>
          <a:ext cx="8412480" cy="4023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68609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sz="3300" cap="small" dirty="0">
                <a:latin typeface="Century Gothic" panose="020B0502020202020204" pitchFamily="34" charset="0"/>
              </a:rPr>
              <a:t>What Can Be Done – </a:t>
            </a:r>
            <a:br>
              <a:rPr lang="en-US" sz="3300" cap="small" dirty="0">
                <a:latin typeface="Century Gothic" panose="020B0502020202020204" pitchFamily="34" charset="0"/>
              </a:rPr>
            </a:br>
            <a:r>
              <a:rPr lang="en-US" sz="3300" cap="small" dirty="0">
                <a:latin typeface="Century Gothic" panose="020B0502020202020204" pitchFamily="34" charset="0"/>
              </a:rPr>
              <a:t>Policy Recommendations</a:t>
            </a:r>
          </a:p>
        </p:txBody>
      </p:sp>
      <p:grpSp>
        <p:nvGrpSpPr>
          <p:cNvPr id="13" name="Group 12"/>
          <p:cNvGrpSpPr/>
          <p:nvPr/>
        </p:nvGrpSpPr>
        <p:grpSpPr>
          <a:xfrm>
            <a:off x="6935750" y="6401645"/>
            <a:ext cx="2049146" cy="329188"/>
            <a:chOff x="6833008" y="6309178"/>
            <a:chExt cx="2049146" cy="329188"/>
          </a:xfrm>
        </p:grpSpPr>
        <p:pic>
          <p:nvPicPr>
            <p:cNvPr id="14" name="Picture 13" descr="Logo"/>
            <p:cNvPicPr>
              <a:picLocks noChangeAspect="1" noChangeArrowheads="1"/>
            </p:cNvPicPr>
            <p:nvPr/>
          </p:nvPicPr>
          <p:blipFill>
            <a:blip r:embed="rId3" cstate="print"/>
            <a:srcRect/>
            <a:stretch>
              <a:fillRect/>
            </a:stretch>
          </p:blipFill>
          <p:spPr bwMode="auto">
            <a:xfrm>
              <a:off x="8367804" y="6309178"/>
              <a:ext cx="514350" cy="329188"/>
            </a:xfrm>
            <a:prstGeom prst="rect">
              <a:avLst/>
            </a:prstGeom>
            <a:noFill/>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3008" y="6345108"/>
              <a:ext cx="1373891" cy="257327"/>
            </a:xfrm>
            <a:prstGeom prst="rect">
              <a:avLst/>
            </a:prstGeom>
          </p:spPr>
        </p:pic>
      </p:grpSp>
      <p:sp>
        <p:nvSpPr>
          <p:cNvPr id="16" name="Slide Number Placeholder 2"/>
          <p:cNvSpPr>
            <a:spLocks noGrp="1"/>
          </p:cNvSpPr>
          <p:nvPr>
            <p:ph type="sldNum" sz="quarter" idx="12"/>
          </p:nvPr>
        </p:nvSpPr>
        <p:spPr>
          <a:xfrm>
            <a:off x="8190382" y="83894"/>
            <a:ext cx="720525" cy="365125"/>
          </a:xfrm>
        </p:spPr>
        <p:txBody>
          <a:bodyPr/>
          <a:lstStyle/>
          <a:p>
            <a:fld id="{D57F1E4F-1CFF-5643-939E-217C01CDF565}" type="slidenum">
              <a:rPr lang="en-US" sz="1800" smtClean="0">
                <a:solidFill>
                  <a:srgbClr val="009382"/>
                </a:solidFill>
              </a:rPr>
              <a:pPr/>
              <a:t>17</a:t>
            </a:fld>
            <a:endParaRPr lang="en-US" sz="1800" dirty="0">
              <a:solidFill>
                <a:srgbClr val="00938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828641357"/>
              </p:ext>
            </p:extLst>
          </p:nvPr>
        </p:nvGraphicFramePr>
        <p:xfrm>
          <a:off x="326631" y="2013969"/>
          <a:ext cx="8490740" cy="4206240"/>
        </p:xfrm>
        <a:graphic>
          <a:graphicData uri="http://schemas.openxmlformats.org/drawingml/2006/table">
            <a:tbl>
              <a:tblPr bandRow="1">
                <a:tableStyleId>{85BE263C-DBD7-4A20-BB59-AAB30ACAA65A}</a:tableStyleId>
              </a:tblPr>
              <a:tblGrid>
                <a:gridCol w="8490740">
                  <a:extLst>
                    <a:ext uri="{9D8B030D-6E8A-4147-A177-3AD203B41FA5}">
                      <a16:colId xmlns:a16="http://schemas.microsoft.com/office/drawing/2014/main" val="20000"/>
                    </a:ext>
                  </a:extLst>
                </a:gridCol>
              </a:tblGrid>
              <a:tr h="365760">
                <a:tc>
                  <a:txBody>
                    <a:bodyPr/>
                    <a:lstStyle/>
                    <a:p>
                      <a:pPr marL="342900" marR="0" lvl="0" indent="-342900" algn="l" defTabSz="342900" rtl="0" eaLnBrk="1" fontAlgn="auto" latinLnBrk="0" hangingPunct="1">
                        <a:lnSpc>
                          <a:spcPct val="100000"/>
                        </a:lnSpc>
                        <a:spcBef>
                          <a:spcPts val="0"/>
                        </a:spcBef>
                        <a:spcAft>
                          <a:spcPts val="0"/>
                        </a:spcAft>
                        <a:buClrTx/>
                        <a:buSzTx/>
                        <a:buFont typeface="+mj-lt"/>
                        <a:buAutoNum type="arabicPeriod"/>
                        <a:tabLst/>
                        <a:defRPr/>
                      </a:pPr>
                      <a:r>
                        <a:rPr lang="en-US" sz="1600" dirty="0"/>
                        <a:t>Enforce existing fair labor standards and strengthen protections for those who discuss their pay.</a:t>
                      </a:r>
                    </a:p>
                  </a:txBody>
                  <a:tcPr marL="45720" marR="45720" marT="0" marB="0" anchor="ctr"/>
                </a:tc>
                <a:extLst>
                  <a:ext uri="{0D108BD9-81ED-4DB2-BD59-A6C34878D82A}">
                    <a16:rowId xmlns:a16="http://schemas.microsoft.com/office/drawing/2014/main" val="10000"/>
                  </a:ext>
                </a:extLst>
              </a:tr>
              <a:tr h="365760">
                <a:tc>
                  <a:txBody>
                    <a:bodyPr/>
                    <a:lstStyle/>
                    <a:p>
                      <a:pPr marL="342900" indent="-342900">
                        <a:buFont typeface="+mj-lt"/>
                        <a:buAutoNum type="arabicPeriod" startAt="2"/>
                      </a:pPr>
                      <a:r>
                        <a:rPr lang="en-US" sz="1600" baseline="0" dirty="0"/>
                        <a:t>Bar employers from considering salary history in determining starting wages.</a:t>
                      </a:r>
                      <a:endParaRPr lang="en-US" sz="1600" dirty="0"/>
                    </a:p>
                  </a:txBody>
                  <a:tcPr marL="45720" marR="45720" marT="0" marB="0" anchor="ctr"/>
                </a:tc>
                <a:extLst>
                  <a:ext uri="{0D108BD9-81ED-4DB2-BD59-A6C34878D82A}">
                    <a16:rowId xmlns:a16="http://schemas.microsoft.com/office/drawing/2014/main" val="10001"/>
                  </a:ext>
                </a:extLst>
              </a:tr>
              <a:tr h="548640">
                <a:tc>
                  <a:txBody>
                    <a:bodyPr/>
                    <a:lstStyle/>
                    <a:p>
                      <a:pPr marL="342900" marR="0" lvl="0" indent="-342900" algn="l" defTabSz="342900" rtl="0" eaLnBrk="1" fontAlgn="auto" latinLnBrk="0" hangingPunct="1">
                        <a:lnSpc>
                          <a:spcPct val="100000"/>
                        </a:lnSpc>
                        <a:spcBef>
                          <a:spcPts val="0"/>
                        </a:spcBef>
                        <a:spcAft>
                          <a:spcPts val="0"/>
                        </a:spcAft>
                        <a:buClrTx/>
                        <a:buSzTx/>
                        <a:buFont typeface="+mj-lt"/>
                        <a:buAutoNum type="arabicPeriod" startAt="3"/>
                        <a:tabLst/>
                        <a:defRPr/>
                      </a:pPr>
                      <a:r>
                        <a:rPr lang="en-US" sz="1600" kern="1200" dirty="0">
                          <a:solidFill>
                            <a:schemeClr val="dk1"/>
                          </a:solidFill>
                          <a:latin typeface="+mn-lt"/>
                          <a:ea typeface="+mn-ea"/>
                          <a:cs typeface="+mn-cs"/>
                        </a:rPr>
                        <a:t>Require employers to formalize and make available criteria for hiring, compensation, and promotion.</a:t>
                      </a:r>
                    </a:p>
                  </a:txBody>
                  <a:tcPr marL="45720" marR="45720" marT="0" marB="0" anchor="ctr"/>
                </a:tc>
                <a:extLst>
                  <a:ext uri="{0D108BD9-81ED-4DB2-BD59-A6C34878D82A}">
                    <a16:rowId xmlns:a16="http://schemas.microsoft.com/office/drawing/2014/main" val="10002"/>
                  </a:ext>
                </a:extLst>
              </a:tr>
              <a:tr h="365760">
                <a:tc>
                  <a:txBody>
                    <a:bodyPr/>
                    <a:lstStyle/>
                    <a:p>
                      <a:pPr marL="342900" indent="-342900" algn="l" defTabSz="342900" rtl="0" eaLnBrk="1" latinLnBrk="0" hangingPunct="1">
                        <a:buFont typeface="+mj-lt"/>
                        <a:buAutoNum type="arabicPeriod" startAt="4"/>
                      </a:pPr>
                      <a:r>
                        <a:rPr lang="en-US" sz="1600" kern="1200" baseline="0" dirty="0">
                          <a:solidFill>
                            <a:schemeClr val="dk1"/>
                          </a:solidFill>
                          <a:latin typeface="+mn-lt"/>
                          <a:ea typeface="+mn-ea"/>
                          <a:cs typeface="+mn-cs"/>
                        </a:rPr>
                        <a:t>Increase the minimum wage, and extend labor protections to domestic workers.</a:t>
                      </a:r>
                    </a:p>
                  </a:txBody>
                  <a:tcPr marL="45720" marR="45720" marT="0" marB="0" anchor="ctr"/>
                </a:tc>
                <a:extLst>
                  <a:ext uri="{0D108BD9-81ED-4DB2-BD59-A6C34878D82A}">
                    <a16:rowId xmlns:a16="http://schemas.microsoft.com/office/drawing/2014/main" val="10003"/>
                  </a:ext>
                </a:extLst>
              </a:tr>
              <a:tr h="365760">
                <a:tc>
                  <a:txBody>
                    <a:bodyPr/>
                    <a:lstStyle/>
                    <a:p>
                      <a:pPr marL="342900" indent="-342900">
                        <a:buFont typeface="+mj-lt"/>
                        <a:buAutoNum type="arabicPeriod" startAt="5"/>
                      </a:pPr>
                      <a:r>
                        <a:rPr lang="en-US" sz="1600" baseline="0" dirty="0"/>
                        <a:t>Encourage employers to conduct audits of employee salaries and address disparities.</a:t>
                      </a:r>
                    </a:p>
                  </a:txBody>
                  <a:tcPr marL="45720" marR="45720" marT="0" marB="0" anchor="ctr"/>
                </a:tc>
                <a:extLst>
                  <a:ext uri="{0D108BD9-81ED-4DB2-BD59-A6C34878D82A}">
                    <a16:rowId xmlns:a16="http://schemas.microsoft.com/office/drawing/2014/main" val="10004"/>
                  </a:ext>
                </a:extLst>
              </a:tr>
              <a:tr h="365760">
                <a:tc>
                  <a:txBody>
                    <a:bodyPr/>
                    <a:lstStyle/>
                    <a:p>
                      <a:pPr marL="342900" marR="0" lvl="0" indent="-342900" algn="l" defTabSz="342900" rtl="0" eaLnBrk="1" fontAlgn="auto" latinLnBrk="0" hangingPunct="1">
                        <a:lnSpc>
                          <a:spcPct val="100000"/>
                        </a:lnSpc>
                        <a:spcBef>
                          <a:spcPts val="0"/>
                        </a:spcBef>
                        <a:spcAft>
                          <a:spcPts val="0"/>
                        </a:spcAft>
                        <a:buClrTx/>
                        <a:buSzTx/>
                        <a:buFont typeface="+mj-lt"/>
                        <a:buAutoNum type="arabicPeriod" startAt="6"/>
                        <a:tabLst/>
                        <a:defRPr/>
                      </a:pPr>
                      <a:r>
                        <a:rPr lang="en-US" sz="1600" dirty="0"/>
                        <a:t>Pass</a:t>
                      </a:r>
                      <a:r>
                        <a:rPr lang="en-US" sz="1600" baseline="0" dirty="0"/>
                        <a:t> paid sick and safe days, paid family and medical leave, and predictable schedules legislation.</a:t>
                      </a:r>
                      <a:endParaRPr lang="en-US" sz="1600" dirty="0"/>
                    </a:p>
                  </a:txBody>
                  <a:tcPr marL="45720" marR="45720" marT="0" marB="0" anchor="ctr"/>
                </a:tc>
                <a:extLst>
                  <a:ext uri="{0D108BD9-81ED-4DB2-BD59-A6C34878D82A}">
                    <a16:rowId xmlns:a16="http://schemas.microsoft.com/office/drawing/2014/main" val="10005"/>
                  </a:ext>
                </a:extLst>
              </a:tr>
              <a:tr h="548640">
                <a:tc>
                  <a:txBody>
                    <a:bodyPr/>
                    <a:lstStyle/>
                    <a:p>
                      <a:pPr marL="342900" marR="0" lvl="0" indent="-342900" algn="l" defTabSz="342900" rtl="0" eaLnBrk="1" fontAlgn="auto" latinLnBrk="0" hangingPunct="1">
                        <a:lnSpc>
                          <a:spcPct val="100000"/>
                        </a:lnSpc>
                        <a:spcBef>
                          <a:spcPts val="0"/>
                        </a:spcBef>
                        <a:spcAft>
                          <a:spcPts val="0"/>
                        </a:spcAft>
                        <a:buClrTx/>
                        <a:buSzTx/>
                        <a:buFont typeface="+mj-lt"/>
                        <a:buAutoNum type="arabicPeriod" startAt="7"/>
                        <a:tabLst/>
                        <a:defRPr/>
                      </a:pPr>
                      <a:r>
                        <a:rPr lang="en-US" sz="1600" kern="1200" baseline="0" dirty="0">
                          <a:solidFill>
                            <a:schemeClr val="dk1"/>
                          </a:solidFill>
                          <a:latin typeface="+mn-lt"/>
                          <a:ea typeface="+mn-ea"/>
                          <a:cs typeface="+mn-cs"/>
                        </a:rPr>
                        <a:t>Expand publicly-funded child care and early education, and raise the threshold for child care subsidy eligibility.</a:t>
                      </a:r>
                    </a:p>
                  </a:txBody>
                  <a:tcPr marL="45720" marR="45720" marT="0" marB="0" anchor="ctr"/>
                </a:tc>
                <a:extLst>
                  <a:ext uri="{0D108BD9-81ED-4DB2-BD59-A6C34878D82A}">
                    <a16:rowId xmlns:a16="http://schemas.microsoft.com/office/drawing/2014/main" val="10006"/>
                  </a:ext>
                </a:extLst>
              </a:tr>
              <a:tr h="365760">
                <a:tc>
                  <a:txBody>
                    <a:bodyPr/>
                    <a:lstStyle/>
                    <a:p>
                      <a:pPr marL="342900" marR="0" lvl="0" indent="-342900" algn="l" defTabSz="342900" rtl="0" eaLnBrk="1" fontAlgn="auto" latinLnBrk="0" hangingPunct="1">
                        <a:lnSpc>
                          <a:spcPct val="100000"/>
                        </a:lnSpc>
                        <a:spcBef>
                          <a:spcPts val="0"/>
                        </a:spcBef>
                        <a:spcAft>
                          <a:spcPts val="0"/>
                        </a:spcAft>
                        <a:buClrTx/>
                        <a:buSzTx/>
                        <a:buFont typeface="+mj-lt"/>
                        <a:buAutoNum type="arabicPeriod" startAt="8"/>
                        <a:tabLst/>
                        <a:defRPr/>
                      </a:pPr>
                      <a:r>
                        <a:rPr lang="en-US" sz="1600" kern="1200" dirty="0">
                          <a:solidFill>
                            <a:schemeClr val="dk1"/>
                          </a:solidFill>
                          <a:latin typeface="+mn-lt"/>
                          <a:ea typeface="+mn-ea"/>
                          <a:cs typeface="+mn-cs"/>
                        </a:rPr>
                        <a:t>Support women business owners.</a:t>
                      </a:r>
                    </a:p>
                  </a:txBody>
                  <a:tcPr marL="45720" marR="45720" marT="0" marB="0" anchor="ctr"/>
                </a:tc>
                <a:extLst>
                  <a:ext uri="{0D108BD9-81ED-4DB2-BD59-A6C34878D82A}">
                    <a16:rowId xmlns:a16="http://schemas.microsoft.com/office/drawing/2014/main" val="10007"/>
                  </a:ext>
                </a:extLst>
              </a:tr>
              <a:tr h="365760">
                <a:tc>
                  <a:txBody>
                    <a:bodyPr/>
                    <a:lstStyle/>
                    <a:p>
                      <a:pPr marL="342900" marR="0" lvl="0" indent="-342900" algn="l" defTabSz="342900" rtl="0" eaLnBrk="1" fontAlgn="auto" latinLnBrk="0" hangingPunct="1">
                        <a:lnSpc>
                          <a:spcPct val="100000"/>
                        </a:lnSpc>
                        <a:spcBef>
                          <a:spcPts val="0"/>
                        </a:spcBef>
                        <a:spcAft>
                          <a:spcPts val="0"/>
                        </a:spcAft>
                        <a:buClrTx/>
                        <a:buSzTx/>
                        <a:buFont typeface="+mj-lt"/>
                        <a:buAutoNum type="arabicPeriod" startAt="9"/>
                        <a:tabLst/>
                        <a:defRPr/>
                      </a:pPr>
                      <a:r>
                        <a:rPr lang="en-US" sz="1600" dirty="0"/>
                        <a:t>Actively reach out to and</a:t>
                      </a:r>
                      <a:r>
                        <a:rPr lang="en-US" sz="1600" baseline="0" dirty="0"/>
                        <a:t> support women pursuing careers in technical and nontraditional fields.</a:t>
                      </a:r>
                      <a:endParaRPr lang="en-US" sz="1600" dirty="0"/>
                    </a:p>
                  </a:txBody>
                  <a:tcPr marL="45720" marR="45720" marT="0" marB="0" anchor="ctr"/>
                </a:tc>
                <a:extLst>
                  <a:ext uri="{0D108BD9-81ED-4DB2-BD59-A6C34878D82A}">
                    <a16:rowId xmlns:a16="http://schemas.microsoft.com/office/drawing/2014/main" val="10008"/>
                  </a:ext>
                </a:extLst>
              </a:tr>
              <a:tr h="548640">
                <a:tc>
                  <a:txBody>
                    <a:bodyPr/>
                    <a:lstStyle/>
                    <a:p>
                      <a:pPr marL="342900" marR="0" lvl="0" indent="-342900" algn="l" defTabSz="342900" rtl="0" eaLnBrk="1" fontAlgn="auto" latinLnBrk="0" hangingPunct="1">
                        <a:lnSpc>
                          <a:spcPct val="100000"/>
                        </a:lnSpc>
                        <a:spcBef>
                          <a:spcPts val="0"/>
                        </a:spcBef>
                        <a:spcAft>
                          <a:spcPts val="0"/>
                        </a:spcAft>
                        <a:buClrTx/>
                        <a:buSzTx/>
                        <a:buFont typeface="+mj-lt"/>
                        <a:buAutoNum type="arabicPeriod" startAt="10"/>
                        <a:tabLst/>
                        <a:defRPr/>
                      </a:pPr>
                      <a:r>
                        <a:rPr lang="en-US" sz="1600" kern="1200" dirty="0">
                          <a:solidFill>
                            <a:schemeClr val="dk1"/>
                          </a:solidFill>
                          <a:latin typeface="+mn-lt"/>
                          <a:ea typeface="+mn-ea"/>
                          <a:cs typeface="+mn-cs"/>
                        </a:rPr>
                        <a:t>Discuss</a:t>
                      </a:r>
                      <a:r>
                        <a:rPr lang="en-US" sz="1600" kern="1200" baseline="0" dirty="0">
                          <a:solidFill>
                            <a:schemeClr val="dk1"/>
                          </a:solidFill>
                          <a:latin typeface="+mn-lt"/>
                          <a:ea typeface="+mn-ea"/>
                          <a:cs typeface="+mn-cs"/>
                        </a:rPr>
                        <a:t> earnings and growth potential of different fields of study and occupations when advising girls and women on careers.</a:t>
                      </a:r>
                      <a:endParaRPr lang="en-US" sz="1600" kern="1200" dirty="0">
                        <a:solidFill>
                          <a:schemeClr val="dk1"/>
                        </a:solidFill>
                        <a:latin typeface="+mn-lt"/>
                        <a:ea typeface="+mn-ea"/>
                        <a:cs typeface="+mn-cs"/>
                      </a:endParaRPr>
                    </a:p>
                  </a:txBody>
                  <a:tcPr marL="45720" marR="45720" marT="0"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09719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9B253-0387-4771-847C-678CD02F0B56}"/>
              </a:ext>
            </a:extLst>
          </p:cNvPr>
          <p:cNvSpPr>
            <a:spLocks noGrp="1"/>
          </p:cNvSpPr>
          <p:nvPr>
            <p:ph type="title"/>
          </p:nvPr>
        </p:nvSpPr>
        <p:spPr>
          <a:xfrm>
            <a:off x="435896" y="996948"/>
            <a:ext cx="8272212" cy="988332"/>
          </a:xfrm>
        </p:spPr>
        <p:txBody>
          <a:bodyPr>
            <a:normAutofit fontScale="90000"/>
          </a:bodyPr>
          <a:lstStyle/>
          <a:p>
            <a:r>
              <a:rPr lang="en-US" dirty="0"/>
              <a:t>The Council for Women &amp; Youth Involvement board recommends the following policies:</a:t>
            </a:r>
            <a:br>
              <a:rPr lang="en-US" dirty="0"/>
            </a:br>
            <a:r>
              <a:rPr lang="en-US" dirty="0"/>
              <a:t> </a:t>
            </a:r>
            <a:br>
              <a:rPr lang="en-US" dirty="0"/>
            </a:br>
            <a:endParaRPr lang="en-US" dirty="0"/>
          </a:p>
        </p:txBody>
      </p:sp>
      <p:sp>
        <p:nvSpPr>
          <p:cNvPr id="4" name="Content Placeholder 3">
            <a:extLst>
              <a:ext uri="{FF2B5EF4-FFF2-40B4-BE49-F238E27FC236}">
                <a16:creationId xmlns:a16="http://schemas.microsoft.com/office/drawing/2014/main" id="{2DA3074C-F58D-48A2-B4D9-EECDEE0B4DDF}"/>
              </a:ext>
            </a:extLst>
          </p:cNvPr>
          <p:cNvSpPr>
            <a:spLocks noGrp="1"/>
          </p:cNvSpPr>
          <p:nvPr>
            <p:ph sz="half" idx="2"/>
          </p:nvPr>
        </p:nvSpPr>
        <p:spPr>
          <a:xfrm>
            <a:off x="493520" y="2207572"/>
            <a:ext cx="8156959" cy="3693809"/>
          </a:xfrm>
        </p:spPr>
        <p:txBody>
          <a:bodyPr/>
          <a:lstStyle/>
          <a:p>
            <a:r>
              <a:rPr lang="en-US" sz="2400" dirty="0"/>
              <a:t>Expand publicly funded child care and early education.</a:t>
            </a:r>
          </a:p>
          <a:p>
            <a:r>
              <a:rPr lang="en-US" sz="2400" dirty="0"/>
              <a:t>Create policies to support work-life balance.</a:t>
            </a:r>
          </a:p>
          <a:p>
            <a:r>
              <a:rPr lang="en-US" sz="2400" dirty="0"/>
              <a:t>Support women business owners.</a:t>
            </a:r>
          </a:p>
          <a:p>
            <a:r>
              <a:rPr lang="en-US" sz="2400" dirty="0"/>
              <a:t>Advocate for employers to promote paid internships, training,  apprenticeships, and recruitment for women in high-growth occupations with low female     </a:t>
            </a:r>
            <a:br>
              <a:rPr lang="en-US" sz="2400" dirty="0"/>
            </a:br>
            <a:r>
              <a:rPr lang="en-US" sz="2400" dirty="0"/>
              <a:t>participation. </a:t>
            </a:r>
          </a:p>
          <a:p>
            <a:endParaRPr lang="en-US" dirty="0"/>
          </a:p>
        </p:txBody>
      </p:sp>
      <p:sp>
        <p:nvSpPr>
          <p:cNvPr id="7" name="Text Box 2">
            <a:extLst>
              <a:ext uri="{FF2B5EF4-FFF2-40B4-BE49-F238E27FC236}">
                <a16:creationId xmlns:a16="http://schemas.microsoft.com/office/drawing/2014/main" id="{19FB6BAF-4C3E-4949-97FB-C7CF2B432F45}"/>
              </a:ext>
            </a:extLst>
          </p:cNvPr>
          <p:cNvSpPr txBox="1">
            <a:spLocks noChangeArrowheads="1"/>
          </p:cNvSpPr>
          <p:nvPr/>
        </p:nvSpPr>
        <p:spPr bwMode="auto">
          <a:xfrm>
            <a:off x="1209675" y="3881481"/>
            <a:ext cx="6542088" cy="17256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200"/>
              <a:buFont typeface="Symbol" panose="05050102010706020507" pitchFamily="18" charset="2"/>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A9631CFC-0860-4384-82EA-F4E2F231423A}"/>
              </a:ext>
            </a:extLst>
          </p:cNvPr>
          <p:cNvPicPr>
            <a:picLocks noChangeAspect="1"/>
          </p:cNvPicPr>
          <p:nvPr/>
        </p:nvPicPr>
        <p:blipFill>
          <a:blip r:embed="rId3"/>
          <a:stretch>
            <a:fillRect/>
          </a:stretch>
        </p:blipFill>
        <p:spPr>
          <a:xfrm>
            <a:off x="6727546" y="5973376"/>
            <a:ext cx="2048434" cy="329213"/>
          </a:xfrm>
          <a:prstGeom prst="rect">
            <a:avLst/>
          </a:prstGeom>
        </p:spPr>
      </p:pic>
      <p:pic>
        <p:nvPicPr>
          <p:cNvPr id="1027" name="Picture 3" descr="stateseal">
            <a:extLst>
              <a:ext uri="{FF2B5EF4-FFF2-40B4-BE49-F238E27FC236}">
                <a16:creationId xmlns:a16="http://schemas.microsoft.com/office/drawing/2014/main" id="{EABCC6B5-89B7-4EAF-A97D-21CD5415216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8217" y="572718"/>
            <a:ext cx="1379555" cy="134056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653717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EC7AA7E-81E8-4755-AC3D-2CE40312D0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3B956FD-3E35-4658-9C8B-3A48FD2DB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314" y="457200"/>
            <a:ext cx="7470785" cy="36780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E521F21-D7D9-48B8-ADAE-0D3E015E403C}"/>
              </a:ext>
            </a:extLst>
          </p:cNvPr>
          <p:cNvSpPr>
            <a:spLocks noGrp="1"/>
          </p:cNvSpPr>
          <p:nvPr>
            <p:ph type="ctrTitle"/>
          </p:nvPr>
        </p:nvSpPr>
        <p:spPr>
          <a:xfrm>
            <a:off x="1473958" y="668740"/>
            <a:ext cx="5680880" cy="3330055"/>
          </a:xfrm>
        </p:spPr>
        <p:txBody>
          <a:bodyPr anchor="t">
            <a:normAutofit/>
          </a:bodyPr>
          <a:lstStyle/>
          <a:p>
            <a:r>
              <a:rPr lang="en-US" sz="3500" dirty="0" err="1">
                <a:solidFill>
                  <a:srgbClr val="FFFFFF"/>
                </a:solidFill>
              </a:rPr>
              <a:t>Treka</a:t>
            </a:r>
            <a:r>
              <a:rPr lang="en-US" sz="3500" dirty="0">
                <a:solidFill>
                  <a:srgbClr val="FFFFFF"/>
                </a:solidFill>
              </a:rPr>
              <a:t> </a:t>
            </a:r>
            <a:r>
              <a:rPr lang="en-US" sz="3500" dirty="0" err="1">
                <a:solidFill>
                  <a:srgbClr val="FFFFFF"/>
                </a:solidFill>
              </a:rPr>
              <a:t>Spraggins</a:t>
            </a:r>
            <a:r>
              <a:rPr lang="en-US" sz="3500" dirty="0">
                <a:solidFill>
                  <a:srgbClr val="FFFFFF"/>
                </a:solidFill>
              </a:rPr>
              <a:t> &amp;</a:t>
            </a:r>
            <a:br>
              <a:rPr lang="en-US" sz="3500" dirty="0">
                <a:solidFill>
                  <a:srgbClr val="FFFFFF"/>
                </a:solidFill>
              </a:rPr>
            </a:br>
            <a:r>
              <a:rPr lang="en-US" sz="3500" dirty="0">
                <a:solidFill>
                  <a:srgbClr val="FFFFFF"/>
                </a:solidFill>
              </a:rPr>
              <a:t>Terry Wall </a:t>
            </a:r>
            <a:br>
              <a:rPr lang="en-US" sz="3500" dirty="0">
                <a:solidFill>
                  <a:srgbClr val="FFFFFF"/>
                </a:solidFill>
              </a:rPr>
            </a:br>
            <a:br>
              <a:rPr lang="en-US" sz="3500" dirty="0">
                <a:solidFill>
                  <a:srgbClr val="FFFFFF"/>
                </a:solidFill>
              </a:rPr>
            </a:br>
            <a:r>
              <a:rPr lang="en-US" sz="3500" dirty="0">
                <a:solidFill>
                  <a:srgbClr val="FFFFFF"/>
                </a:solidFill>
              </a:rPr>
              <a:t>What can you do to seek out high growth fields?</a:t>
            </a:r>
          </a:p>
        </p:txBody>
      </p:sp>
      <p:sp>
        <p:nvSpPr>
          <p:cNvPr id="16" name="Rectangle 15">
            <a:extLst>
              <a:ext uri="{FF2B5EF4-FFF2-40B4-BE49-F238E27FC236}">
                <a16:creationId xmlns:a16="http://schemas.microsoft.com/office/drawing/2014/main" id="{A1BC678D-D15E-4FC5-8CBF-5308E841A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264" y="4244454"/>
            <a:ext cx="7470836" cy="207248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 name="Subtitle 6">
            <a:extLst>
              <a:ext uri="{FF2B5EF4-FFF2-40B4-BE49-F238E27FC236}">
                <a16:creationId xmlns:a16="http://schemas.microsoft.com/office/drawing/2014/main" id="{FB5F095C-E19A-4939-B7DA-FECCFA8C5E6E}"/>
              </a:ext>
            </a:extLst>
          </p:cNvPr>
          <p:cNvSpPr>
            <a:spLocks noGrp="1"/>
          </p:cNvSpPr>
          <p:nvPr>
            <p:ph type="subTitle" idx="1"/>
          </p:nvPr>
        </p:nvSpPr>
        <p:spPr>
          <a:xfrm>
            <a:off x="1473958" y="4462818"/>
            <a:ext cx="5680880" cy="1640983"/>
          </a:xfrm>
        </p:spPr>
        <p:txBody>
          <a:bodyPr anchor="t">
            <a:normAutofit fontScale="77500" lnSpcReduction="20000"/>
          </a:bodyPr>
          <a:lstStyle/>
          <a:p>
            <a:r>
              <a:rPr lang="en-US" sz="3100" dirty="0">
                <a:solidFill>
                  <a:schemeClr val="accent4">
                    <a:lumMod val="50000"/>
                  </a:schemeClr>
                </a:solidFill>
              </a:rPr>
              <a:t>AAUW Raleigh-Wake County Branch President </a:t>
            </a:r>
            <a:br>
              <a:rPr lang="en-US" sz="3100" dirty="0">
                <a:solidFill>
                  <a:schemeClr val="accent4">
                    <a:lumMod val="50000"/>
                  </a:schemeClr>
                </a:solidFill>
              </a:rPr>
            </a:br>
            <a:br>
              <a:rPr lang="en-US" sz="3100" dirty="0">
                <a:solidFill>
                  <a:schemeClr val="accent4">
                    <a:lumMod val="50000"/>
                  </a:schemeClr>
                </a:solidFill>
              </a:rPr>
            </a:br>
            <a:r>
              <a:rPr lang="en-US" sz="3100" dirty="0">
                <a:solidFill>
                  <a:schemeClr val="accent4">
                    <a:lumMod val="50000"/>
                  </a:schemeClr>
                </a:solidFill>
              </a:rPr>
              <a:t> AAUW Raleigh-Wake County Membership Chair</a:t>
            </a:r>
          </a:p>
        </p:txBody>
      </p:sp>
      <p:sp>
        <p:nvSpPr>
          <p:cNvPr id="18" name="Rectangle 17">
            <a:extLst>
              <a:ext uri="{FF2B5EF4-FFF2-40B4-BE49-F238E27FC236}">
                <a16:creationId xmlns:a16="http://schemas.microsoft.com/office/drawing/2014/main" id="{ED188C2F-B457-4F86-B4B4-79703666D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893" y="457201"/>
            <a:ext cx="829623" cy="58597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3982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06080-C4A7-4F53-8DC6-C8BF9B320BF0}"/>
              </a:ext>
            </a:extLst>
          </p:cNvPr>
          <p:cNvSpPr>
            <a:spLocks noGrp="1"/>
          </p:cNvSpPr>
          <p:nvPr>
            <p:ph type="title"/>
          </p:nvPr>
        </p:nvSpPr>
        <p:spPr/>
        <p:txBody>
          <a:bodyPr>
            <a:normAutofit/>
          </a:bodyPr>
          <a:lstStyle/>
          <a:p>
            <a:pPr algn="ctr"/>
            <a:r>
              <a:rPr lang="en-US" sz="2000" dirty="0"/>
              <a:t>North Carolina Council for women &amp; youth involvement</a:t>
            </a:r>
          </a:p>
        </p:txBody>
      </p:sp>
      <p:pic>
        <p:nvPicPr>
          <p:cNvPr id="5" name="Content Placeholder 4" descr="A close up of a logo&#10;&#10;Description generated with very high confidence">
            <a:extLst>
              <a:ext uri="{FF2B5EF4-FFF2-40B4-BE49-F238E27FC236}">
                <a16:creationId xmlns:a16="http://schemas.microsoft.com/office/drawing/2014/main" id="{7E52591B-4B2F-4168-BD6E-C5DEDB3BB1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2881" y="2181225"/>
            <a:ext cx="3678238" cy="3678238"/>
          </a:xfrm>
        </p:spPr>
      </p:pic>
      <p:sp>
        <p:nvSpPr>
          <p:cNvPr id="6" name="TextBox 5">
            <a:extLst>
              <a:ext uri="{FF2B5EF4-FFF2-40B4-BE49-F238E27FC236}">
                <a16:creationId xmlns:a16="http://schemas.microsoft.com/office/drawing/2014/main" id="{0935D643-3838-49CC-8528-B4E73DE43C33}"/>
              </a:ext>
            </a:extLst>
          </p:cNvPr>
          <p:cNvSpPr txBox="1"/>
          <p:nvPr/>
        </p:nvSpPr>
        <p:spPr>
          <a:xfrm>
            <a:off x="3074506" y="5955400"/>
            <a:ext cx="2994987" cy="369332"/>
          </a:xfrm>
          <a:prstGeom prst="rect">
            <a:avLst/>
          </a:prstGeom>
          <a:noFill/>
        </p:spPr>
        <p:txBody>
          <a:bodyPr wrap="none" rtlCol="0">
            <a:spAutoFit/>
          </a:bodyPr>
          <a:lstStyle/>
          <a:p>
            <a:r>
              <a:rPr lang="en-US" u="sng" dirty="0">
                <a:hlinkClick r:id="rId3"/>
              </a:rPr>
              <a:t>www.councilforwomen.nc.gov</a:t>
            </a:r>
          </a:p>
        </p:txBody>
      </p:sp>
    </p:spTree>
    <p:extLst>
      <p:ext uri="{BB962C8B-B14F-4D97-AF65-F5344CB8AC3E}">
        <p14:creationId xmlns:p14="http://schemas.microsoft.com/office/powerpoint/2010/main" val="2206840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6BC37-961D-49F0-90FE-78D826BDA035}"/>
              </a:ext>
            </a:extLst>
          </p:cNvPr>
          <p:cNvSpPr>
            <a:spLocks noGrp="1"/>
          </p:cNvSpPr>
          <p:nvPr>
            <p:ph type="ctrTitle"/>
          </p:nvPr>
        </p:nvSpPr>
        <p:spPr>
          <a:xfrm>
            <a:off x="481013" y="3200400"/>
            <a:ext cx="7937500" cy="1317625"/>
          </a:xfrm>
        </p:spPr>
        <p:txBody>
          <a:bodyPr rtlCol="0"/>
          <a:lstStyle/>
          <a:p>
            <a:pPr eaLnBrk="1" fontAlgn="auto" hangingPunct="1">
              <a:spcAft>
                <a:spcPts val="0"/>
              </a:spcAft>
              <a:defRPr/>
            </a:pPr>
            <a:r>
              <a:rPr lang="en-US" dirty="0">
                <a:ea typeface="+mj-ea"/>
              </a:rPr>
              <a:t>Solving the Equation</a:t>
            </a:r>
          </a:p>
        </p:txBody>
      </p:sp>
      <p:sp>
        <p:nvSpPr>
          <p:cNvPr id="6147" name="Subtitle 2">
            <a:extLst>
              <a:ext uri="{FF2B5EF4-FFF2-40B4-BE49-F238E27FC236}">
                <a16:creationId xmlns:a16="http://schemas.microsoft.com/office/drawing/2014/main" id="{611B5938-76B7-410A-B1CC-8350DB81E507}"/>
              </a:ext>
            </a:extLst>
          </p:cNvPr>
          <p:cNvSpPr>
            <a:spLocks noGrp="1"/>
          </p:cNvSpPr>
          <p:nvPr>
            <p:ph type="subTitle" idx="1"/>
          </p:nvPr>
        </p:nvSpPr>
        <p:spPr>
          <a:xfrm>
            <a:off x="1757363" y="4333875"/>
            <a:ext cx="5386387" cy="652463"/>
          </a:xfrm>
        </p:spPr>
        <p:txBody>
          <a:bodyPr/>
          <a:lstStyle/>
          <a:p>
            <a:pPr eaLnBrk="1" hangingPunct="1"/>
            <a:r>
              <a:rPr lang="en-US" altLang="en-US"/>
              <a:t>The Variables for Women’s Success in Engineering and Computing</a:t>
            </a:r>
          </a:p>
        </p:txBody>
      </p:sp>
      <p:pic>
        <p:nvPicPr>
          <p:cNvPr id="6148" name="Picture 2" descr="blueprint-05.png">
            <a:extLst>
              <a:ext uri="{FF2B5EF4-FFF2-40B4-BE49-F238E27FC236}">
                <a16:creationId xmlns:a16="http://schemas.microsoft.com/office/drawing/2014/main" id="{8C366B92-023C-4EAD-971B-AA688876E044}"/>
              </a:ext>
            </a:extLst>
          </p:cNvPr>
          <p:cNvPicPr>
            <a:picLocks noChangeAspect="1"/>
          </p:cNvPicPr>
          <p:nvPr/>
        </p:nvPicPr>
        <p:blipFill>
          <a:blip r:embed="rId3">
            <a:extLst>
              <a:ext uri="{28A0092B-C50C-407E-A947-70E740481C1C}">
                <a14:useLocalDpi xmlns:a14="http://schemas.microsoft.com/office/drawing/2010/main" val="0"/>
              </a:ext>
            </a:extLst>
          </a:blip>
          <a:srcRect t="31133" b="1596"/>
          <a:stretch>
            <a:fillRect/>
          </a:stretch>
        </p:blipFill>
        <p:spPr bwMode="auto">
          <a:xfrm>
            <a:off x="0" y="2244725"/>
            <a:ext cx="9144000"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figure 1-01.jpg">
            <a:extLst>
              <a:ext uri="{FF2B5EF4-FFF2-40B4-BE49-F238E27FC236}">
                <a16:creationId xmlns:a16="http://schemas.microsoft.com/office/drawing/2014/main" id="{7AC51E31-DC9E-4BEC-A2E5-B4B6C170A2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 y="838200"/>
            <a:ext cx="883920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E996236D-C84F-4AC8-8D4B-AE9C0C28ABFC}"/>
              </a:ext>
            </a:extLst>
          </p:cNvPr>
          <p:cNvSpPr>
            <a:spLocks noGrp="1"/>
          </p:cNvSpPr>
          <p:nvPr>
            <p:ph type="title"/>
          </p:nvPr>
        </p:nvSpPr>
        <p:spPr>
          <a:xfrm>
            <a:off x="685800" y="1066800"/>
            <a:ext cx="3373438" cy="3581400"/>
          </a:xfrm>
        </p:spPr>
        <p:txBody>
          <a:bodyPr/>
          <a:lstStyle/>
          <a:p>
            <a:pPr algn="ctr"/>
            <a:r>
              <a:rPr lang="en-US" altLang="en-US"/>
              <a:t>Women make up 26% </a:t>
            </a:r>
            <a:br>
              <a:rPr lang="en-US" altLang="en-US"/>
            </a:br>
            <a:r>
              <a:rPr lang="en-US" altLang="en-US"/>
              <a:t>of the computing workforce.</a:t>
            </a:r>
          </a:p>
        </p:txBody>
      </p:sp>
      <p:pic>
        <p:nvPicPr>
          <p:cNvPr id="10243" name="Picture 1" descr="figure 3_alternate-01.jpg">
            <a:extLst>
              <a:ext uri="{FF2B5EF4-FFF2-40B4-BE49-F238E27FC236}">
                <a16:creationId xmlns:a16="http://schemas.microsoft.com/office/drawing/2014/main" id="{5938CCE3-2570-440F-8231-EF5C78F38859}"/>
              </a:ext>
            </a:extLst>
          </p:cNvPr>
          <p:cNvPicPr>
            <a:picLocks noChangeAspect="1"/>
          </p:cNvPicPr>
          <p:nvPr/>
        </p:nvPicPr>
        <p:blipFill>
          <a:blip r:embed="rId3">
            <a:extLst>
              <a:ext uri="{28A0092B-C50C-407E-A947-70E740481C1C}">
                <a14:useLocalDpi xmlns:a14="http://schemas.microsoft.com/office/drawing/2010/main" val="0"/>
              </a:ext>
            </a:extLst>
          </a:blip>
          <a:srcRect b="5408"/>
          <a:stretch>
            <a:fillRect/>
          </a:stretch>
        </p:blipFill>
        <p:spPr bwMode="auto">
          <a:xfrm>
            <a:off x="4419600" y="381000"/>
            <a:ext cx="4200525" cy="547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C8A6408C-7688-42E2-ACFF-2E93FB7D711F}"/>
              </a:ext>
            </a:extLst>
          </p:cNvPr>
          <p:cNvSpPr>
            <a:spLocks noGrp="1"/>
          </p:cNvSpPr>
          <p:nvPr>
            <p:ph type="title"/>
          </p:nvPr>
        </p:nvSpPr>
        <p:spPr>
          <a:xfrm>
            <a:off x="533400" y="990600"/>
            <a:ext cx="3505200" cy="3886200"/>
          </a:xfrm>
        </p:spPr>
        <p:txBody>
          <a:bodyPr/>
          <a:lstStyle/>
          <a:p>
            <a:pPr algn="ctr"/>
            <a:r>
              <a:rPr lang="en-US" altLang="en-US"/>
              <a:t>Women make up 12% </a:t>
            </a:r>
            <a:br>
              <a:rPr lang="en-US" altLang="en-US"/>
            </a:br>
            <a:r>
              <a:rPr lang="en-US" altLang="en-US"/>
              <a:t>of the engineering workforce.</a:t>
            </a:r>
          </a:p>
        </p:txBody>
      </p:sp>
      <p:pic>
        <p:nvPicPr>
          <p:cNvPr id="12291" name="Picture 1" descr="figure 2_alternate-01.jpg">
            <a:extLst>
              <a:ext uri="{FF2B5EF4-FFF2-40B4-BE49-F238E27FC236}">
                <a16:creationId xmlns:a16="http://schemas.microsoft.com/office/drawing/2014/main" id="{B03571D4-60B4-41EC-AF04-E1773F301616}"/>
              </a:ext>
            </a:extLst>
          </p:cNvPr>
          <p:cNvPicPr>
            <a:picLocks noChangeAspect="1"/>
          </p:cNvPicPr>
          <p:nvPr/>
        </p:nvPicPr>
        <p:blipFill>
          <a:blip r:embed="rId3">
            <a:extLst>
              <a:ext uri="{28A0092B-C50C-407E-A947-70E740481C1C}">
                <a14:useLocalDpi xmlns:a14="http://schemas.microsoft.com/office/drawing/2010/main" val="0"/>
              </a:ext>
            </a:extLst>
          </a:blip>
          <a:srcRect b="3789"/>
          <a:stretch>
            <a:fillRect/>
          </a:stretch>
        </p:blipFill>
        <p:spPr bwMode="auto">
          <a:xfrm>
            <a:off x="4495800" y="457200"/>
            <a:ext cx="4098925" cy="535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a:extLst>
              <a:ext uri="{FF2B5EF4-FFF2-40B4-BE49-F238E27FC236}">
                <a16:creationId xmlns:a16="http://schemas.microsoft.com/office/drawing/2014/main" id="{FB00364F-A595-4F7B-8671-EC93317A0AD7}"/>
              </a:ext>
            </a:extLst>
          </p:cNvPr>
          <p:cNvSpPr txBox="1">
            <a:spLocks noChangeArrowheads="1"/>
          </p:cNvSpPr>
          <p:nvPr/>
        </p:nvSpPr>
        <p:spPr bwMode="auto">
          <a:xfrm>
            <a:off x="457200" y="2286000"/>
            <a:ext cx="3194050" cy="1816100"/>
          </a:xfrm>
          <a:prstGeom prst="rect">
            <a:avLst/>
          </a:prstGeom>
          <a:noFill/>
          <a:ln>
            <a:noFill/>
          </a:ln>
          <a:extLst/>
        </p:spPr>
        <p:txBody>
          <a:bodyPr>
            <a:spAutoFit/>
          </a:bodyPr>
          <a:lstStyle>
            <a:lvl1pPr>
              <a:spcBef>
                <a:spcPct val="20000"/>
              </a:spcBef>
              <a:buFont typeface="Arial" panose="020B0604020202020204" pitchFamily="34" charset="0"/>
              <a:buChar char="•"/>
              <a:defRPr sz="3200">
                <a:solidFill>
                  <a:schemeClr val="accent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accent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accent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accent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accent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accent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accent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accent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accent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2E5A7C"/>
                </a:solidFill>
                <a:effectLst/>
                <a:uLnTx/>
                <a:uFillTx/>
                <a:latin typeface="Calibri"/>
                <a:ea typeface="MS PGothic" panose="020B0600070205080204" pitchFamily="34" charset="-128"/>
                <a:cs typeface="+mn-cs"/>
              </a:rPr>
              <a:t>Many women of color are particularly underrepresented.</a:t>
            </a:r>
          </a:p>
        </p:txBody>
      </p:sp>
      <p:pic>
        <p:nvPicPr>
          <p:cNvPr id="14339" name="Picture 1" descr="figure 9_alternate-01.jpg">
            <a:extLst>
              <a:ext uri="{FF2B5EF4-FFF2-40B4-BE49-F238E27FC236}">
                <a16:creationId xmlns:a16="http://schemas.microsoft.com/office/drawing/2014/main" id="{A38CE0E3-BBDA-4EE5-8C55-E87FC36E18BB}"/>
              </a:ext>
            </a:extLst>
          </p:cNvPr>
          <p:cNvPicPr>
            <a:picLocks noChangeAspect="1"/>
          </p:cNvPicPr>
          <p:nvPr/>
        </p:nvPicPr>
        <p:blipFill>
          <a:blip r:embed="rId3">
            <a:extLst>
              <a:ext uri="{28A0092B-C50C-407E-A947-70E740481C1C}">
                <a14:useLocalDpi xmlns:a14="http://schemas.microsoft.com/office/drawing/2010/main" val="0"/>
              </a:ext>
            </a:extLst>
          </a:blip>
          <a:srcRect b="8775"/>
          <a:stretch>
            <a:fillRect/>
          </a:stretch>
        </p:blipFill>
        <p:spPr bwMode="auto">
          <a:xfrm>
            <a:off x="3505200" y="228600"/>
            <a:ext cx="5038725"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31C39C41-6A6B-4ACB-AD99-67F9641257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38425" y="533400"/>
            <a:ext cx="386873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figure 14_wide-01.jpg">
            <a:extLst>
              <a:ext uri="{FF2B5EF4-FFF2-40B4-BE49-F238E27FC236}">
                <a16:creationId xmlns:a16="http://schemas.microsoft.com/office/drawing/2014/main" id="{FCDFEDA6-B152-4D75-AA4D-B0905A1752ED}"/>
              </a:ext>
            </a:extLst>
          </p:cNvPr>
          <p:cNvPicPr>
            <a:picLocks noChangeAspect="1"/>
          </p:cNvPicPr>
          <p:nvPr/>
        </p:nvPicPr>
        <p:blipFill>
          <a:blip r:embed="rId3">
            <a:extLst>
              <a:ext uri="{28A0092B-C50C-407E-A947-70E740481C1C}">
                <a14:useLocalDpi xmlns:a14="http://schemas.microsoft.com/office/drawing/2010/main" val="0"/>
              </a:ext>
            </a:extLst>
          </a:blip>
          <a:srcRect b="4457"/>
          <a:stretch>
            <a:fillRect/>
          </a:stretch>
        </p:blipFill>
        <p:spPr bwMode="auto">
          <a:xfrm>
            <a:off x="371475" y="838200"/>
            <a:ext cx="840105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figure 15-01.jpg">
            <a:extLst>
              <a:ext uri="{FF2B5EF4-FFF2-40B4-BE49-F238E27FC236}">
                <a16:creationId xmlns:a16="http://schemas.microsoft.com/office/drawing/2014/main" id="{847651E9-C085-4D8F-AF7D-A0E073C3A63C}"/>
              </a:ext>
            </a:extLst>
          </p:cNvPr>
          <p:cNvPicPr>
            <a:picLocks noChangeAspect="1"/>
          </p:cNvPicPr>
          <p:nvPr/>
        </p:nvPicPr>
        <p:blipFill>
          <a:blip r:embed="rId3">
            <a:extLst>
              <a:ext uri="{28A0092B-C50C-407E-A947-70E740481C1C}">
                <a14:useLocalDpi xmlns:a14="http://schemas.microsoft.com/office/drawing/2010/main" val="0"/>
              </a:ext>
            </a:extLst>
          </a:blip>
          <a:srcRect b="13956"/>
          <a:stretch>
            <a:fillRect/>
          </a:stretch>
        </p:blipFill>
        <p:spPr bwMode="auto">
          <a:xfrm>
            <a:off x="2476500" y="228600"/>
            <a:ext cx="4191000" cy="552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figure 18-01.jpg">
            <a:extLst>
              <a:ext uri="{FF2B5EF4-FFF2-40B4-BE49-F238E27FC236}">
                <a16:creationId xmlns:a16="http://schemas.microsoft.com/office/drawing/2014/main" id="{43FCCE2D-30DC-4066-B2C3-F2DFD707EF7F}"/>
              </a:ext>
            </a:extLst>
          </p:cNvPr>
          <p:cNvPicPr>
            <a:picLocks noChangeAspect="1"/>
          </p:cNvPicPr>
          <p:nvPr/>
        </p:nvPicPr>
        <p:blipFill>
          <a:blip r:embed="rId3">
            <a:extLst>
              <a:ext uri="{28A0092B-C50C-407E-A947-70E740481C1C}">
                <a14:useLocalDpi xmlns:a14="http://schemas.microsoft.com/office/drawing/2010/main" val="0"/>
              </a:ext>
            </a:extLst>
          </a:blip>
          <a:srcRect b="24188"/>
          <a:stretch>
            <a:fillRect/>
          </a:stretch>
        </p:blipFill>
        <p:spPr bwMode="auto">
          <a:xfrm>
            <a:off x="304800" y="914400"/>
            <a:ext cx="3990975"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1" descr="figure 19-01.jpg">
            <a:extLst>
              <a:ext uri="{FF2B5EF4-FFF2-40B4-BE49-F238E27FC236}">
                <a16:creationId xmlns:a16="http://schemas.microsoft.com/office/drawing/2014/main" id="{D5A077FF-61FA-421E-8B0B-2470EE42982A}"/>
              </a:ext>
            </a:extLst>
          </p:cNvPr>
          <p:cNvPicPr>
            <a:picLocks noChangeAspect="1"/>
          </p:cNvPicPr>
          <p:nvPr/>
        </p:nvPicPr>
        <p:blipFill>
          <a:blip r:embed="rId4">
            <a:extLst>
              <a:ext uri="{28A0092B-C50C-407E-A947-70E740481C1C}">
                <a14:useLocalDpi xmlns:a14="http://schemas.microsoft.com/office/drawing/2010/main" val="0"/>
              </a:ext>
            </a:extLst>
          </a:blip>
          <a:srcRect b="26363"/>
          <a:stretch>
            <a:fillRect/>
          </a:stretch>
        </p:blipFill>
        <p:spPr bwMode="auto">
          <a:xfrm>
            <a:off x="4800600" y="882650"/>
            <a:ext cx="4038600"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a:extLst>
              <a:ext uri="{FF2B5EF4-FFF2-40B4-BE49-F238E27FC236}">
                <a16:creationId xmlns:a16="http://schemas.microsoft.com/office/drawing/2014/main" id="{42BD29DF-6967-492B-8995-454DE165C52B}"/>
              </a:ext>
            </a:extLst>
          </p:cNvPr>
          <p:cNvSpPr txBox="1">
            <a:spLocks noChangeArrowheads="1"/>
          </p:cNvSpPr>
          <p:nvPr/>
        </p:nvSpPr>
        <p:spPr bwMode="auto">
          <a:xfrm>
            <a:off x="609600" y="685800"/>
            <a:ext cx="7924800" cy="646113"/>
          </a:xfrm>
          <a:prstGeom prst="rect">
            <a:avLst/>
          </a:prstGeom>
          <a:noFill/>
          <a:ln>
            <a:noFill/>
          </a:ln>
          <a:extLst/>
        </p:spPr>
        <p:txBody>
          <a:bodyPr>
            <a:spAutoFit/>
          </a:bodyPr>
          <a:lstStyle>
            <a:lvl1pPr>
              <a:spcBef>
                <a:spcPct val="20000"/>
              </a:spcBef>
              <a:buFont typeface="Arial" panose="020B0604020202020204" pitchFamily="34" charset="0"/>
              <a:buChar char="•"/>
              <a:defRPr sz="3200">
                <a:solidFill>
                  <a:schemeClr val="accent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accent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accent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accent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accent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accent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accent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accent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accent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2E5A7C"/>
                </a:solidFill>
                <a:effectLst/>
                <a:uLnTx/>
                <a:uFillTx/>
                <a:latin typeface="Calibri"/>
                <a:ea typeface="MS PGothic" panose="020B0600070205080204" pitchFamily="34" charset="-128"/>
                <a:cs typeface="+mn-cs"/>
              </a:rPr>
              <a:t>What can we do?</a:t>
            </a:r>
          </a:p>
        </p:txBody>
      </p:sp>
      <p:sp>
        <p:nvSpPr>
          <p:cNvPr id="32771" name="TextBox 2">
            <a:extLst>
              <a:ext uri="{FF2B5EF4-FFF2-40B4-BE49-F238E27FC236}">
                <a16:creationId xmlns:a16="http://schemas.microsoft.com/office/drawing/2014/main" id="{A5E30AA5-6D9C-41E1-933D-ADD1F1264ED2}"/>
              </a:ext>
            </a:extLst>
          </p:cNvPr>
          <p:cNvSpPr txBox="1">
            <a:spLocks noChangeArrowheads="1"/>
          </p:cNvSpPr>
          <p:nvPr/>
        </p:nvSpPr>
        <p:spPr bwMode="auto">
          <a:xfrm>
            <a:off x="609600" y="2111375"/>
            <a:ext cx="7604125" cy="2308225"/>
          </a:xfrm>
          <a:prstGeom prst="rect">
            <a:avLst/>
          </a:prstGeom>
          <a:noFill/>
          <a:ln>
            <a:noFill/>
          </a:ln>
          <a:extLst/>
        </p:spPr>
        <p:txBody>
          <a:bodyPr wrap="none">
            <a:spAutoFit/>
          </a:bodyPr>
          <a:lstStyle>
            <a:lvl1pPr marL="342900" indent="-342900">
              <a:spcBef>
                <a:spcPct val="20000"/>
              </a:spcBef>
              <a:buFont typeface="Arial" panose="020B0604020202020204" pitchFamily="34" charset="0"/>
              <a:buChar char="•"/>
              <a:defRPr sz="3200">
                <a:solidFill>
                  <a:schemeClr val="accent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accent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accent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accent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accent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accent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accent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accent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accent1"/>
                </a:solidFill>
                <a:latin typeface="Calibri" panose="020F0502020204030204" pitchFamily="34" charset="0"/>
                <a:ea typeface="MS PGothic" panose="020B0600070205080204" pitchFamily="34" charset="-128"/>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2E5A7C"/>
                </a:solidFill>
                <a:effectLst/>
                <a:uLnTx/>
                <a:uFillTx/>
                <a:latin typeface="Calibri"/>
                <a:ea typeface="MS PGothic" panose="020B0600070205080204" pitchFamily="34" charset="-128"/>
                <a:cs typeface="+mn-cs"/>
              </a:rPr>
              <a:t>Acknowledge that we are all influenced by gender biases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en-US" sz="2400" b="0" i="0" u="none" strike="noStrike" kern="1200" cap="none" spc="0" normalizeH="0" baseline="0" noProof="0" dirty="0">
              <a:ln>
                <a:noFill/>
              </a:ln>
              <a:solidFill>
                <a:srgbClr val="2E5A7C"/>
              </a:solidFill>
              <a:effectLst/>
              <a:uLnTx/>
              <a:uFillTx/>
              <a:latin typeface="Calibri"/>
              <a:ea typeface="MS PGothic" panose="020B0600070205080204" pitchFamily="34" charset="-128"/>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2E5A7C"/>
                </a:solidFill>
                <a:effectLst/>
                <a:uLnTx/>
                <a:uFillTx/>
                <a:latin typeface="Calibri"/>
                <a:ea typeface="MS PGothic" panose="020B0600070205080204" pitchFamily="34" charset="-128"/>
                <a:cs typeface="+mn-cs"/>
              </a:rPr>
              <a:t>Base hiring decisions on objective information</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en-US" sz="2400" b="0" i="0" u="none" strike="noStrike" kern="1200" cap="none" spc="0" normalizeH="0" baseline="0" noProof="0" dirty="0">
              <a:ln>
                <a:noFill/>
              </a:ln>
              <a:solidFill>
                <a:srgbClr val="2E5A7C"/>
              </a:solidFill>
              <a:effectLst/>
              <a:uLnTx/>
              <a:uFillTx/>
              <a:latin typeface="Calibri"/>
              <a:ea typeface="MS PGothic" panose="020B0600070205080204" pitchFamily="34" charset="-128"/>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2E5A7C"/>
                </a:solidFill>
                <a:effectLst/>
                <a:uLnTx/>
                <a:uFillTx/>
                <a:latin typeface="Calibri"/>
                <a:ea typeface="MS PGothic" panose="020B0600070205080204" pitchFamily="34" charset="-128"/>
                <a:cs typeface="+mn-cs"/>
              </a:rPr>
              <a:t>Remove gender information from evaluation scenarios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en-US" sz="2400" b="0" i="0" u="none" strike="noStrike" kern="1200" cap="none" spc="0" normalizeH="0" baseline="0" noProof="0" dirty="0">
              <a:ln>
                <a:noFill/>
              </a:ln>
              <a:solidFill>
                <a:srgbClr val="2E5A7C"/>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anim calcmode="lin" valueType="num">
                                      <p:cBhvr additive="base">
                                        <p:cTn id="13"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anim calcmode="lin" valueType="num">
                                      <p:cBhvr additive="base">
                                        <p:cTn id="19"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3508" y="3106486"/>
            <a:ext cx="3840832" cy="1812355"/>
          </a:xfrm>
        </p:spPr>
        <p:txBody>
          <a:bodyPr>
            <a:noAutofit/>
          </a:bodyPr>
          <a:lstStyle/>
          <a:p>
            <a:pPr algn="ctr"/>
            <a:r>
              <a:rPr lang="en-US" sz="5400" cap="small" dirty="0">
                <a:solidFill>
                  <a:schemeClr val="bg1"/>
                </a:solidFill>
                <a:latin typeface="Century Gothic" panose="020B0502020202020204" pitchFamily="34" charset="0"/>
              </a:rPr>
              <a:t>North Carolina</a:t>
            </a:r>
            <a:endParaRPr lang="en-US" sz="5400" cap="none" dirty="0">
              <a:solidFill>
                <a:schemeClr val="bg1"/>
              </a:solidFill>
              <a:latin typeface="Century Gothic" panose="020B0502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03" y="5491302"/>
            <a:ext cx="1399259" cy="780272"/>
          </a:xfrm>
          <a:prstGeom prst="rect">
            <a:avLst/>
          </a:prstGeom>
        </p:spPr>
      </p:pic>
      <p:sp>
        <p:nvSpPr>
          <p:cNvPr id="6" name="TextBox 5"/>
          <p:cNvSpPr txBox="1"/>
          <p:nvPr/>
        </p:nvSpPr>
        <p:spPr>
          <a:xfrm>
            <a:off x="2336160" y="6006552"/>
            <a:ext cx="6438180" cy="338554"/>
          </a:xfrm>
          <a:prstGeom prst="rect">
            <a:avLst/>
          </a:prstGeom>
          <a:noFill/>
        </p:spPr>
        <p:txBody>
          <a:bodyPr wrap="square" rtlCol="0">
            <a:spAutoFit/>
          </a:bodyPr>
          <a:lstStyle/>
          <a:p>
            <a:pPr algn="ctr" defTabSz="457200"/>
            <a:r>
              <a:rPr lang="en-US" sz="1600" dirty="0">
                <a:solidFill>
                  <a:srgbClr val="FFFFFF">
                    <a:lumMod val="85000"/>
                  </a:srgbClr>
                </a:solidFill>
                <a:latin typeface="Century Gothic" panose="020B0502020202020204" pitchFamily="34" charset="0"/>
              </a:rPr>
              <a:t>www.iwpr.org | www.statusofwomendata.org |@</a:t>
            </a:r>
            <a:r>
              <a:rPr lang="en-US" sz="1600" dirty="0" err="1">
                <a:solidFill>
                  <a:srgbClr val="FFFFFF">
                    <a:lumMod val="85000"/>
                  </a:srgbClr>
                </a:solidFill>
                <a:latin typeface="Century Gothic" panose="020B0502020202020204" pitchFamily="34" charset="0"/>
              </a:rPr>
              <a:t>IWPResearch</a:t>
            </a:r>
            <a:endParaRPr lang="en-US" sz="1600" dirty="0">
              <a:solidFill>
                <a:srgbClr val="FFFFFF">
                  <a:lumMod val="85000"/>
                </a:srgbClr>
              </a:solidFill>
              <a:latin typeface="Century Gothic" panose="020B0502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8916" y="894377"/>
            <a:ext cx="6002675" cy="112429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9279" y="2365510"/>
            <a:ext cx="3954228" cy="2833409"/>
          </a:xfrm>
          <a:prstGeom prst="rect">
            <a:avLst/>
          </a:prstGeom>
          <a:ln w="19050">
            <a:solidFill>
              <a:schemeClr val="bg1"/>
            </a:solidFill>
          </a:ln>
        </p:spPr>
      </p:pic>
    </p:spTree>
    <p:extLst>
      <p:ext uri="{BB962C8B-B14F-4D97-AF65-F5344CB8AC3E}">
        <p14:creationId xmlns:p14="http://schemas.microsoft.com/office/powerpoint/2010/main" val="543961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figure 23-01.jpg">
            <a:extLst>
              <a:ext uri="{FF2B5EF4-FFF2-40B4-BE49-F238E27FC236}">
                <a16:creationId xmlns:a16="http://schemas.microsoft.com/office/drawing/2014/main" id="{C36FC199-551F-4AB6-A1C2-DF6A874476C8}"/>
              </a:ext>
            </a:extLst>
          </p:cNvPr>
          <p:cNvPicPr>
            <a:picLocks noChangeAspect="1"/>
          </p:cNvPicPr>
          <p:nvPr/>
        </p:nvPicPr>
        <p:blipFill>
          <a:blip r:embed="rId3">
            <a:extLst>
              <a:ext uri="{28A0092B-C50C-407E-A947-70E740481C1C}">
                <a14:useLocalDpi xmlns:a14="http://schemas.microsoft.com/office/drawing/2010/main" val="0"/>
              </a:ext>
            </a:extLst>
          </a:blip>
          <a:srcRect b="8514"/>
          <a:stretch>
            <a:fillRect/>
          </a:stretch>
        </p:blipFill>
        <p:spPr bwMode="auto">
          <a:xfrm>
            <a:off x="528638" y="381000"/>
            <a:ext cx="80867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688FCF-D55A-47FE-BEC7-69654FD20C5D}"/>
              </a:ext>
            </a:extLst>
          </p:cNvPr>
          <p:cNvSpPr txBox="1"/>
          <p:nvPr/>
        </p:nvSpPr>
        <p:spPr>
          <a:xfrm>
            <a:off x="762000" y="1981200"/>
            <a:ext cx="7924800" cy="2530475"/>
          </a:xfrm>
          <a:prstGeom prst="rect">
            <a:avLst/>
          </a:prstGeom>
          <a:noFill/>
        </p:spPr>
        <p:txBody>
          <a:bodyPr>
            <a:spAutoFit/>
          </a:bodyPr>
          <a:lstStyle/>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E5A7C"/>
                </a:solidFill>
                <a:effectLst/>
                <a:uLnTx/>
                <a:uFillTx/>
                <a:latin typeface="Calibri"/>
                <a:ea typeface="ＭＳ Ｐゴシック" panose="020B0600070205080204" pitchFamily="34" charset="-128"/>
                <a:cs typeface="+mn-cs"/>
              </a:rPr>
              <a:t>Revise their introductory computer science course and split it into two levels divided by experience</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E5A7C"/>
                </a:solidFill>
                <a:effectLst/>
                <a:uLnTx/>
                <a:uFillTx/>
                <a:latin typeface="Calibri"/>
                <a:ea typeface="ＭＳ Ｐゴシック" panose="020B0600070205080204" pitchFamily="34" charset="-128"/>
                <a:cs typeface="+mn-cs"/>
              </a:rPr>
              <a:t>Provide research opportunities for undergraduates after their first year in college</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E5A7C"/>
                </a:solidFill>
                <a:effectLst/>
                <a:uLnTx/>
                <a:uFillTx/>
                <a:latin typeface="Calibri"/>
                <a:ea typeface="ＭＳ Ｐゴシック" panose="020B0600070205080204" pitchFamily="34" charset="-128"/>
                <a:cs typeface="+mn-cs"/>
              </a:rPr>
              <a:t>Take female students to the Grace Hopper Celebration of Women in Computing or similar conferences</a:t>
            </a:r>
          </a:p>
        </p:txBody>
      </p:sp>
      <p:sp>
        <p:nvSpPr>
          <p:cNvPr id="28675" name="TextBox 1">
            <a:extLst>
              <a:ext uri="{FF2B5EF4-FFF2-40B4-BE49-F238E27FC236}">
                <a16:creationId xmlns:a16="http://schemas.microsoft.com/office/drawing/2014/main" id="{1A37773E-F7BB-4668-8569-7EA2B56E311A}"/>
              </a:ext>
            </a:extLst>
          </p:cNvPr>
          <p:cNvSpPr txBox="1">
            <a:spLocks noChangeArrowheads="1"/>
          </p:cNvSpPr>
          <p:nvPr/>
        </p:nvSpPr>
        <p:spPr bwMode="auto">
          <a:xfrm>
            <a:off x="762000" y="533400"/>
            <a:ext cx="7620000" cy="646113"/>
          </a:xfrm>
          <a:prstGeom prst="rect">
            <a:avLst/>
          </a:prstGeom>
          <a:noFill/>
          <a:ln>
            <a:noFill/>
          </a:ln>
          <a:extLst/>
        </p:spPr>
        <p:txBody>
          <a:bodyPr>
            <a:spAutoFit/>
          </a:bodyPr>
          <a:lstStyle>
            <a:lvl1pPr>
              <a:spcBef>
                <a:spcPct val="20000"/>
              </a:spcBef>
              <a:buFont typeface="Arial" panose="020B0604020202020204" pitchFamily="34" charset="0"/>
              <a:buChar char="•"/>
              <a:defRPr sz="3200">
                <a:solidFill>
                  <a:schemeClr val="accent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accent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accent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accent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accent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accent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accent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accent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accent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2E5A7C"/>
                </a:solidFill>
                <a:effectLst/>
                <a:uLnTx/>
                <a:uFillTx/>
                <a:latin typeface="Calibri"/>
                <a:ea typeface="MS PGothic" panose="020B0600070205080204" pitchFamily="34" charset="-128"/>
                <a:cs typeface="+mn-cs"/>
              </a:rPr>
              <a:t>What can colleges do?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descr="figure 11-01.jpg">
            <a:extLst>
              <a:ext uri="{FF2B5EF4-FFF2-40B4-BE49-F238E27FC236}">
                <a16:creationId xmlns:a16="http://schemas.microsoft.com/office/drawing/2014/main" id="{D7C6CA15-D73F-48E0-B062-E808C09B2605}"/>
              </a:ext>
            </a:extLst>
          </p:cNvPr>
          <p:cNvPicPr>
            <a:picLocks noChangeAspect="1"/>
          </p:cNvPicPr>
          <p:nvPr/>
        </p:nvPicPr>
        <p:blipFill>
          <a:blip r:embed="rId3">
            <a:extLst>
              <a:ext uri="{28A0092B-C50C-407E-A947-70E740481C1C}">
                <a14:useLocalDpi xmlns:a14="http://schemas.microsoft.com/office/drawing/2010/main" val="0"/>
              </a:ext>
            </a:extLst>
          </a:blip>
          <a:srcRect b="13235"/>
          <a:stretch>
            <a:fillRect/>
          </a:stretch>
        </p:blipFill>
        <p:spPr bwMode="auto">
          <a:xfrm>
            <a:off x="449263" y="838200"/>
            <a:ext cx="82454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descr="figure 25-01.jpg">
            <a:extLst>
              <a:ext uri="{FF2B5EF4-FFF2-40B4-BE49-F238E27FC236}">
                <a16:creationId xmlns:a16="http://schemas.microsoft.com/office/drawing/2014/main" id="{FDA6C33D-727E-4675-BA30-3501C901CA9C}"/>
              </a:ext>
            </a:extLst>
          </p:cNvPr>
          <p:cNvPicPr>
            <a:picLocks noChangeAspect="1"/>
          </p:cNvPicPr>
          <p:nvPr/>
        </p:nvPicPr>
        <p:blipFill>
          <a:blip r:embed="rId3">
            <a:extLst>
              <a:ext uri="{28A0092B-C50C-407E-A947-70E740481C1C}">
                <a14:useLocalDpi xmlns:a14="http://schemas.microsoft.com/office/drawing/2010/main" val="0"/>
              </a:ext>
            </a:extLst>
          </a:blip>
          <a:srcRect b="10281"/>
          <a:stretch>
            <a:fillRect/>
          </a:stretch>
        </p:blipFill>
        <p:spPr bwMode="auto">
          <a:xfrm>
            <a:off x="2628900" y="304800"/>
            <a:ext cx="388620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D5E756-8D2D-4808-80EC-57A0E03BC2BC}"/>
              </a:ext>
            </a:extLst>
          </p:cNvPr>
          <p:cNvSpPr txBox="1">
            <a:spLocks noChangeArrowheads="1"/>
          </p:cNvSpPr>
          <p:nvPr/>
        </p:nvSpPr>
        <p:spPr bwMode="auto">
          <a:xfrm>
            <a:off x="914400" y="1676400"/>
            <a:ext cx="7924800"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accent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accent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accent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accent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accent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accent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accent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accent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accent1"/>
                </a:solidFill>
                <a:latin typeface="Calibri" panose="020F0502020204030204" pitchFamily="34" charset="0"/>
                <a:ea typeface="MS PGothic" panose="020B0600070205080204" pitchFamily="34" charset="-128"/>
              </a:defRPr>
            </a:lvl9pPr>
          </a:lstStyle>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rgbClr val="2E5A7C"/>
                </a:solidFill>
                <a:effectLst/>
                <a:uLnTx/>
                <a:uFillTx/>
                <a:latin typeface="Calibri" panose="020F0502020204030204" pitchFamily="34" charset="0"/>
                <a:ea typeface="MS PGothic" panose="020B0600070205080204" pitchFamily="34" charset="-128"/>
                <a:cs typeface="+mn-cs"/>
              </a:rPr>
              <a:t>Clearly define employees’ </a:t>
            </a:r>
            <a:r>
              <a:rPr kumimoji="0" lang="en-US" altLang="ja-JP" sz="2400" b="0" i="0" u="none" strike="noStrike" kern="1200" cap="none" spc="0" normalizeH="0" baseline="0" noProof="0">
                <a:ln>
                  <a:noFill/>
                </a:ln>
                <a:solidFill>
                  <a:srgbClr val="2E5A7C"/>
                </a:solidFill>
                <a:effectLst/>
                <a:uLnTx/>
                <a:uFillTx/>
                <a:latin typeface="Calibri" panose="020F0502020204030204" pitchFamily="34" charset="0"/>
                <a:ea typeface="MS PGothic" panose="020B0600070205080204" pitchFamily="34" charset="-128"/>
                <a:cs typeface="+mn-cs"/>
              </a:rPr>
              <a:t>roles and responsibilities</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rgbClr val="2E5A7C"/>
                </a:solidFill>
                <a:effectLst/>
                <a:uLnTx/>
                <a:uFillTx/>
                <a:latin typeface="Calibri" panose="020F0502020204030204" pitchFamily="34" charset="0"/>
                <a:ea typeface="MS PGothic" panose="020B0600070205080204" pitchFamily="34" charset="-128"/>
                <a:cs typeface="+mn-cs"/>
              </a:rPr>
              <a:t>Provide opportunities for training and development</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rgbClr val="2E5A7C"/>
                </a:solidFill>
                <a:effectLst/>
                <a:uLnTx/>
                <a:uFillTx/>
                <a:latin typeface="Calibri" panose="020F0502020204030204" pitchFamily="34" charset="0"/>
                <a:ea typeface="MS PGothic" panose="020B0600070205080204" pitchFamily="34" charset="-128"/>
                <a:cs typeface="+mn-cs"/>
              </a:rPr>
              <a:t>Acknowledge employees’ </a:t>
            </a:r>
            <a:r>
              <a:rPr kumimoji="0" lang="en-US" altLang="ja-JP" sz="2400" b="0" i="0" u="none" strike="noStrike" kern="1200" cap="none" spc="0" normalizeH="0" baseline="0" noProof="0">
                <a:ln>
                  <a:noFill/>
                </a:ln>
                <a:solidFill>
                  <a:srgbClr val="2E5A7C"/>
                </a:solidFill>
                <a:effectLst/>
                <a:uLnTx/>
                <a:uFillTx/>
                <a:latin typeface="Calibri" panose="020F0502020204030204" pitchFamily="34" charset="0"/>
                <a:ea typeface="MS PGothic" panose="020B0600070205080204" pitchFamily="34" charset="-128"/>
                <a:cs typeface="+mn-cs"/>
              </a:rPr>
              <a:t>contributions</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rgbClr val="2E5A7C"/>
                </a:solidFill>
                <a:effectLst/>
                <a:uLnTx/>
                <a:uFillTx/>
                <a:latin typeface="Calibri" panose="020F0502020204030204" pitchFamily="34" charset="0"/>
                <a:ea typeface="MS PGothic" panose="020B0600070205080204" pitchFamily="34" charset="-128"/>
                <a:cs typeface="+mn-cs"/>
              </a:rPr>
              <a:t>Root out uncivil behaviors</a:t>
            </a:r>
          </a:p>
          <a:p>
            <a:pPr marL="342900" marR="0" lvl="0" indent="-342900" algn="l" defTabSz="914400" rtl="0" eaLnBrk="0" fontAlgn="base" latinLnBrk="0" hangingPunct="0">
              <a:lnSpc>
                <a:spcPct val="100000"/>
              </a:lnSpc>
              <a:spcBef>
                <a:spcPct val="30000"/>
              </a:spcBef>
              <a:spcAft>
                <a:spcPct val="0"/>
              </a:spcAft>
              <a:buClrTx/>
              <a:buSzTx/>
              <a:buFontTx/>
              <a:buNone/>
              <a:tabLst/>
              <a:defRPr/>
            </a:pPr>
            <a:endParaRPr kumimoji="0" lang="en-US" altLang="en-US" sz="2400" b="0" i="0" u="none" strike="noStrike" kern="1200" cap="none" spc="0" normalizeH="0" baseline="0" noProof="0">
              <a:ln>
                <a:noFill/>
              </a:ln>
              <a:solidFill>
                <a:srgbClr val="2E5A7C"/>
              </a:solidFill>
              <a:effectLst/>
              <a:uLnTx/>
              <a:uFillTx/>
              <a:latin typeface="Arial" panose="020B0604020202020204" pitchFamily="34" charset="0"/>
              <a:ea typeface="MS PGothic" panose="020B0600070205080204" pitchFamily="34" charset="-128"/>
              <a:cs typeface="+mn-cs"/>
            </a:endParaRPr>
          </a:p>
        </p:txBody>
      </p:sp>
      <p:sp>
        <p:nvSpPr>
          <p:cNvPr id="34819" name="TextBox 1">
            <a:extLst>
              <a:ext uri="{FF2B5EF4-FFF2-40B4-BE49-F238E27FC236}">
                <a16:creationId xmlns:a16="http://schemas.microsoft.com/office/drawing/2014/main" id="{64011F7E-29A3-48E4-AE1A-C8E39E4C7F17}"/>
              </a:ext>
            </a:extLst>
          </p:cNvPr>
          <p:cNvSpPr txBox="1">
            <a:spLocks noChangeArrowheads="1"/>
          </p:cNvSpPr>
          <p:nvPr/>
        </p:nvSpPr>
        <p:spPr bwMode="auto">
          <a:xfrm>
            <a:off x="762000" y="533400"/>
            <a:ext cx="7620000" cy="646113"/>
          </a:xfrm>
          <a:prstGeom prst="rect">
            <a:avLst/>
          </a:prstGeom>
          <a:noFill/>
          <a:ln>
            <a:noFill/>
          </a:ln>
          <a:extLst/>
        </p:spPr>
        <p:txBody>
          <a:bodyPr>
            <a:spAutoFit/>
          </a:bodyPr>
          <a:lstStyle>
            <a:lvl1pPr>
              <a:spcBef>
                <a:spcPct val="20000"/>
              </a:spcBef>
              <a:buFont typeface="Arial" panose="020B0604020202020204" pitchFamily="34" charset="0"/>
              <a:buChar char="•"/>
              <a:defRPr sz="3200">
                <a:solidFill>
                  <a:schemeClr val="accent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accent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accent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accent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accent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accent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accent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accent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accent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2E5A7C"/>
                </a:solidFill>
                <a:effectLst/>
                <a:uLnTx/>
                <a:uFillTx/>
                <a:latin typeface="Calibri"/>
                <a:ea typeface="MS PGothic" panose="020B0600070205080204" pitchFamily="34" charset="-128"/>
                <a:cs typeface="+mn-cs"/>
              </a:rPr>
              <a:t>What can employers do?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a:extLst>
              <a:ext uri="{FF2B5EF4-FFF2-40B4-BE49-F238E27FC236}">
                <a16:creationId xmlns:a16="http://schemas.microsoft.com/office/drawing/2014/main" id="{9381393B-1C97-4C1F-A6C3-8BEB09514B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806575"/>
            <a:ext cx="1089025" cy="108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7" name="Picture 2">
            <a:extLst>
              <a:ext uri="{FF2B5EF4-FFF2-40B4-BE49-F238E27FC236}">
                <a16:creationId xmlns:a16="http://schemas.microsoft.com/office/drawing/2014/main" id="{E2807C4F-5A7B-4001-BC38-B6D660593EE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981200"/>
            <a:ext cx="2667000"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Box 1">
            <a:extLst>
              <a:ext uri="{FF2B5EF4-FFF2-40B4-BE49-F238E27FC236}">
                <a16:creationId xmlns:a16="http://schemas.microsoft.com/office/drawing/2014/main" id="{3E3C9B99-2697-4ED3-ADE9-0ADDA4735B70}"/>
              </a:ext>
            </a:extLst>
          </p:cNvPr>
          <p:cNvSpPr txBox="1">
            <a:spLocks noChangeArrowheads="1"/>
          </p:cNvSpPr>
          <p:nvPr/>
        </p:nvSpPr>
        <p:spPr bwMode="auto">
          <a:xfrm>
            <a:off x="554038" y="838200"/>
            <a:ext cx="8112125" cy="584200"/>
          </a:xfrm>
          <a:prstGeom prst="rect">
            <a:avLst/>
          </a:prstGeom>
          <a:noFill/>
          <a:ln>
            <a:noFill/>
          </a:ln>
          <a:extLst/>
        </p:spPr>
        <p:txBody>
          <a:bodyPr>
            <a:spAutoFit/>
          </a:bodyPr>
          <a:lstStyle>
            <a:lvl1pPr>
              <a:spcBef>
                <a:spcPct val="20000"/>
              </a:spcBef>
              <a:buFont typeface="Arial" panose="020B0604020202020204" pitchFamily="34" charset="0"/>
              <a:buChar char="•"/>
              <a:defRPr sz="3200">
                <a:solidFill>
                  <a:schemeClr val="accent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accent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accent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accent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accent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accent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accent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accent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accent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2E5A7C"/>
                </a:solidFill>
                <a:effectLst/>
                <a:uLnTx/>
                <a:uFillTx/>
                <a:latin typeface="Calibri"/>
                <a:ea typeface="MS PGothic" panose="020B0600070205080204" pitchFamily="34" charset="-128"/>
                <a:cs typeface="+mn-cs"/>
              </a:rPr>
              <a:t>www.aauw.org/research/solving-the-equation</a:t>
            </a:r>
          </a:p>
        </p:txBody>
      </p:sp>
      <p:pic>
        <p:nvPicPr>
          <p:cNvPr id="36869" name="Picture 1">
            <a:extLst>
              <a:ext uri="{FF2B5EF4-FFF2-40B4-BE49-F238E27FC236}">
                <a16:creationId xmlns:a16="http://schemas.microsoft.com/office/drawing/2014/main" id="{2D6A82A8-2B8F-4140-8D55-FB44356BDA9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46813" y="2968625"/>
            <a:ext cx="145097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2">
            <a:extLst>
              <a:ext uri="{FF2B5EF4-FFF2-40B4-BE49-F238E27FC236}">
                <a16:creationId xmlns:a16="http://schemas.microsoft.com/office/drawing/2014/main" id="{2C2745C4-88A6-4D53-A3B3-347C5551485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50013" y="4487863"/>
            <a:ext cx="1322387"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EC7AA7E-81E8-4755-AC3D-2CE40312D0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3B956FD-3E35-4658-9C8B-3A48FD2DB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314" y="457200"/>
            <a:ext cx="7470785" cy="36780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E521F21-D7D9-48B8-ADAE-0D3E015E403C}"/>
              </a:ext>
            </a:extLst>
          </p:cNvPr>
          <p:cNvSpPr>
            <a:spLocks noGrp="1"/>
          </p:cNvSpPr>
          <p:nvPr>
            <p:ph type="ctrTitle"/>
          </p:nvPr>
        </p:nvSpPr>
        <p:spPr>
          <a:xfrm>
            <a:off x="1473958" y="668740"/>
            <a:ext cx="5680880" cy="3330055"/>
          </a:xfrm>
        </p:spPr>
        <p:txBody>
          <a:bodyPr anchor="t">
            <a:normAutofit/>
          </a:bodyPr>
          <a:lstStyle/>
          <a:p>
            <a:r>
              <a:rPr lang="en-US" sz="3500" dirty="0">
                <a:solidFill>
                  <a:srgbClr val="FFFFFF"/>
                </a:solidFill>
              </a:rPr>
              <a:t>Carrie Bartek </a:t>
            </a:r>
            <a:br>
              <a:rPr lang="en-US" sz="3500" dirty="0">
                <a:solidFill>
                  <a:srgbClr val="FFFFFF"/>
                </a:solidFill>
              </a:rPr>
            </a:br>
            <a:br>
              <a:rPr lang="en-US" sz="3500" dirty="0">
                <a:solidFill>
                  <a:srgbClr val="FFFFFF"/>
                </a:solidFill>
              </a:rPr>
            </a:br>
            <a:r>
              <a:rPr lang="en-US" sz="3500" dirty="0">
                <a:solidFill>
                  <a:srgbClr val="FFFFFF"/>
                </a:solidFill>
              </a:rPr>
              <a:t>What are companies and schools doing to help women succeed in high growth fields? </a:t>
            </a:r>
          </a:p>
        </p:txBody>
      </p:sp>
      <p:sp>
        <p:nvSpPr>
          <p:cNvPr id="16" name="Rectangle 15">
            <a:extLst>
              <a:ext uri="{FF2B5EF4-FFF2-40B4-BE49-F238E27FC236}">
                <a16:creationId xmlns:a16="http://schemas.microsoft.com/office/drawing/2014/main" id="{A1BC678D-D15E-4FC5-8CBF-5308E841A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264" y="4244454"/>
            <a:ext cx="7470836" cy="207248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 name="Subtitle 6">
            <a:extLst>
              <a:ext uri="{FF2B5EF4-FFF2-40B4-BE49-F238E27FC236}">
                <a16:creationId xmlns:a16="http://schemas.microsoft.com/office/drawing/2014/main" id="{FB5F095C-E19A-4939-B7DA-FECCFA8C5E6E}"/>
              </a:ext>
            </a:extLst>
          </p:cNvPr>
          <p:cNvSpPr>
            <a:spLocks noGrp="1"/>
          </p:cNvSpPr>
          <p:nvPr>
            <p:ph type="subTitle" idx="1"/>
          </p:nvPr>
        </p:nvSpPr>
        <p:spPr>
          <a:xfrm>
            <a:off x="1473958" y="4462818"/>
            <a:ext cx="5680880" cy="1640983"/>
          </a:xfrm>
        </p:spPr>
        <p:txBody>
          <a:bodyPr anchor="t">
            <a:normAutofit fontScale="77500" lnSpcReduction="20000"/>
          </a:bodyPr>
          <a:lstStyle/>
          <a:p>
            <a:r>
              <a:rPr lang="en-US" sz="3100" dirty="0">
                <a:solidFill>
                  <a:schemeClr val="accent4">
                    <a:lumMod val="50000"/>
                  </a:schemeClr>
                </a:solidFill>
              </a:rPr>
              <a:t>Dean of College Initiatives and Assessment</a:t>
            </a:r>
            <a:br>
              <a:rPr lang="en-US" sz="3100" dirty="0">
                <a:solidFill>
                  <a:schemeClr val="accent4">
                    <a:lumMod val="50000"/>
                  </a:schemeClr>
                </a:solidFill>
              </a:rPr>
            </a:br>
            <a:br>
              <a:rPr lang="en-US" sz="3100" dirty="0">
                <a:solidFill>
                  <a:schemeClr val="accent4">
                    <a:lumMod val="50000"/>
                  </a:schemeClr>
                </a:solidFill>
              </a:rPr>
            </a:br>
            <a:r>
              <a:rPr lang="en-US" sz="3100" dirty="0">
                <a:solidFill>
                  <a:schemeClr val="accent4">
                    <a:lumMod val="50000"/>
                  </a:schemeClr>
                </a:solidFill>
              </a:rPr>
              <a:t>Wake technical community college</a:t>
            </a:r>
          </a:p>
        </p:txBody>
      </p:sp>
      <p:sp>
        <p:nvSpPr>
          <p:cNvPr id="18" name="Rectangle 17">
            <a:extLst>
              <a:ext uri="{FF2B5EF4-FFF2-40B4-BE49-F238E27FC236}">
                <a16:creationId xmlns:a16="http://schemas.microsoft.com/office/drawing/2014/main" id="{ED188C2F-B457-4F86-B4B4-79703666D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893" y="457201"/>
            <a:ext cx="829623" cy="58597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577977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C068E-8B26-C94C-B212-B7FBBF199C02}"/>
              </a:ext>
            </a:extLst>
          </p:cNvPr>
          <p:cNvSpPr>
            <a:spLocks noGrp="1"/>
          </p:cNvSpPr>
          <p:nvPr>
            <p:ph type="title"/>
          </p:nvPr>
        </p:nvSpPr>
        <p:spPr>
          <a:xfrm>
            <a:off x="162733" y="5372101"/>
            <a:ext cx="8981267" cy="342989"/>
          </a:xfrm>
        </p:spPr>
        <p:txBody>
          <a:bodyPr>
            <a:normAutofit fontScale="90000"/>
          </a:bodyPr>
          <a:lstStyle/>
          <a:p>
            <a:r>
              <a:rPr lang="en-US" sz="3038" b="1" dirty="0"/>
              <a:t>Wake County female to male participation and income ratios in TOP 15 Growth Occupations with Employment Numbers &gt;10,000 </a:t>
            </a:r>
          </a:p>
        </p:txBody>
      </p:sp>
      <p:sp>
        <p:nvSpPr>
          <p:cNvPr id="6" name="TextBox 5">
            <a:extLst>
              <a:ext uri="{FF2B5EF4-FFF2-40B4-BE49-F238E27FC236}">
                <a16:creationId xmlns:a16="http://schemas.microsoft.com/office/drawing/2014/main" id="{E5EB989C-F3E6-0246-B394-5760B39FDD56}"/>
              </a:ext>
            </a:extLst>
          </p:cNvPr>
          <p:cNvSpPr txBox="1"/>
          <p:nvPr/>
        </p:nvSpPr>
        <p:spPr>
          <a:xfrm>
            <a:off x="5086350" y="5715090"/>
            <a:ext cx="4057650" cy="404085"/>
          </a:xfrm>
          <a:prstGeom prst="rect">
            <a:avLst/>
          </a:prstGeom>
          <a:noFill/>
        </p:spPr>
        <p:txBody>
          <a:bodyPr wrap="square" rtlCol="0">
            <a:spAutoFit/>
          </a:bodyPr>
          <a:lstStyle/>
          <a:p>
            <a:pPr defTabSz="514487"/>
            <a:r>
              <a:rPr lang="en-US" sz="1013" i="1" dirty="0">
                <a:solidFill>
                  <a:srgbClr val="404040"/>
                </a:solidFill>
                <a:latin typeface="Corbel"/>
                <a:cs typeface="Arial" charset="0"/>
              </a:rPr>
              <a:t>Source</a:t>
            </a:r>
            <a:r>
              <a:rPr lang="en-US" sz="1013" dirty="0">
                <a:solidFill>
                  <a:srgbClr val="404040"/>
                </a:solidFill>
                <a:latin typeface="Corbel"/>
                <a:cs typeface="Arial" charset="0"/>
              </a:rPr>
              <a:t>: U.S. Department of Labor Market Statistics for Wake County, 2014</a:t>
            </a:r>
          </a:p>
        </p:txBody>
      </p:sp>
      <p:pic>
        <p:nvPicPr>
          <p:cNvPr id="5" name="Picture 4"/>
          <p:cNvPicPr>
            <a:picLocks noChangeAspect="1"/>
          </p:cNvPicPr>
          <p:nvPr/>
        </p:nvPicPr>
        <p:blipFill>
          <a:blip r:embed="rId3"/>
          <a:stretch>
            <a:fillRect/>
          </a:stretch>
        </p:blipFill>
        <p:spPr>
          <a:xfrm>
            <a:off x="162732" y="1098679"/>
            <a:ext cx="8811008" cy="3475022"/>
          </a:xfrm>
          <a:prstGeom prst="rect">
            <a:avLst/>
          </a:prstGeom>
        </p:spPr>
      </p:pic>
    </p:spTree>
    <p:extLst>
      <p:ext uri="{BB962C8B-B14F-4D97-AF65-F5344CB8AC3E}">
        <p14:creationId xmlns:p14="http://schemas.microsoft.com/office/powerpoint/2010/main" val="30892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spid="_x0000_s2055" name="think-cell Slide" r:id="rId6" imgW="270" imgH="270" progId="TCLayout.ActiveDocument.1">
                  <p:embed/>
                </p:oleObj>
              </mc:Choice>
              <mc:Fallback>
                <p:oleObj name="think-cell Slide" r:id="rId6" imgW="270" imgH="270" progId="TCLayout.ActiveDocument.1">
                  <p:embed/>
                  <p:pic>
                    <p:nvPicPr>
                      <p:cNvPr id="5" name="Object 4" hidden="1"/>
                      <p:cNvPicPr/>
                      <p:nvPr/>
                    </p:nvPicPr>
                    <p:blipFill>
                      <a:blip r:embed="rId7"/>
                      <a:stretch>
                        <a:fillRect/>
                      </a:stretch>
                    </p:blipFill>
                    <p:spPr>
                      <a:xfrm>
                        <a:off x="1191" y="858441"/>
                        <a:ext cx="1191" cy="1191"/>
                      </a:xfrm>
                      <a:prstGeom prst="rect">
                        <a:avLst/>
                      </a:prstGeom>
                    </p:spPr>
                  </p:pic>
                </p:oleObj>
              </mc:Fallback>
            </mc:AlternateContent>
          </a:graphicData>
        </a:graphic>
      </p:graphicFrame>
      <p:sp>
        <p:nvSpPr>
          <p:cNvPr id="4" name="Rectangle 3" hidden="1"/>
          <p:cNvSpPr/>
          <p:nvPr>
            <p:custDataLst>
              <p:tags r:id="rId3"/>
            </p:custDataLst>
          </p:nvPr>
        </p:nvSpPr>
        <p:spPr>
          <a:xfrm>
            <a:off x="0" y="857250"/>
            <a:ext cx="119063" cy="1190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defTabSz="685800">
              <a:spcBef>
                <a:spcPct val="0"/>
              </a:spcBef>
              <a:spcAft>
                <a:spcPct val="0"/>
              </a:spcAft>
            </a:pPr>
            <a:endParaRPr lang="en-US" sz="2250" dirty="0">
              <a:solidFill>
                <a:prstClr val="white"/>
              </a:solidFill>
              <a:latin typeface="Arial"/>
              <a:sym typeface="Arial"/>
            </a:endParaRPr>
          </a:p>
        </p:txBody>
      </p:sp>
      <p:sp>
        <p:nvSpPr>
          <p:cNvPr id="2" name="Title 1"/>
          <p:cNvSpPr>
            <a:spLocks noGrp="1"/>
          </p:cNvSpPr>
          <p:nvPr>
            <p:ph type="title"/>
          </p:nvPr>
        </p:nvSpPr>
        <p:spPr/>
        <p:txBody>
          <a:bodyPr/>
          <a:lstStyle/>
          <a:p>
            <a:r>
              <a:rPr lang="en-US" i="1" dirty="0"/>
              <a:t>Wake Invests in Women </a:t>
            </a:r>
            <a:r>
              <a:rPr lang="en-US" dirty="0"/>
              <a:t>Guiding Principles</a:t>
            </a:r>
          </a:p>
        </p:txBody>
      </p:sp>
      <p:sp>
        <p:nvSpPr>
          <p:cNvPr id="3" name="Content Placeholder 2"/>
          <p:cNvSpPr>
            <a:spLocks noGrp="1"/>
          </p:cNvSpPr>
          <p:nvPr>
            <p:ph idx="1"/>
          </p:nvPr>
        </p:nvSpPr>
        <p:spPr>
          <a:xfrm>
            <a:off x="219723" y="1809179"/>
            <a:ext cx="8775576" cy="3901537"/>
          </a:xfrm>
          <a:solidFill>
            <a:schemeClr val="bg1">
              <a:lumMod val="85000"/>
            </a:schemeClr>
          </a:solidFill>
        </p:spPr>
        <p:txBody>
          <a:bodyPr anchor="ctr">
            <a:normAutofit/>
          </a:bodyPr>
          <a:lstStyle/>
          <a:p>
            <a:r>
              <a:rPr lang="en-US" b="1" dirty="0">
                <a:solidFill>
                  <a:schemeClr val="tx1"/>
                </a:solidFill>
              </a:rPr>
              <a:t>Passion for Impact: </a:t>
            </a:r>
            <a:r>
              <a:rPr lang="en-US" dirty="0">
                <a:solidFill>
                  <a:schemeClr val="tx1"/>
                </a:solidFill>
              </a:rPr>
              <a:t>we are passionate about empowering women to advance in their careers and  to achieve greater pay equity</a:t>
            </a:r>
          </a:p>
          <a:p>
            <a:r>
              <a:rPr lang="en-US" b="1" dirty="0">
                <a:solidFill>
                  <a:schemeClr val="tx1"/>
                </a:solidFill>
              </a:rPr>
              <a:t>Data-Driven:</a:t>
            </a:r>
            <a:r>
              <a:rPr lang="en-US" dirty="0">
                <a:solidFill>
                  <a:schemeClr val="tx1"/>
                </a:solidFill>
              </a:rPr>
              <a:t> our decisions are informed by qualitative/quantitative research on needs and what has worked elsewhere to address the gender wage gap</a:t>
            </a:r>
          </a:p>
          <a:p>
            <a:r>
              <a:rPr lang="en-US" b="1" dirty="0">
                <a:solidFill>
                  <a:schemeClr val="tx1"/>
                </a:solidFill>
              </a:rPr>
              <a:t>Program and System-Focused: </a:t>
            </a:r>
            <a:r>
              <a:rPr lang="en-US" dirty="0">
                <a:solidFill>
                  <a:schemeClr val="tx1"/>
                </a:solidFill>
              </a:rPr>
              <a:t>we will seek out both programmatic and systemic solutions that will address inequities in the gender wage gap</a:t>
            </a:r>
          </a:p>
          <a:p>
            <a:r>
              <a:rPr lang="en-US" b="1" dirty="0">
                <a:solidFill>
                  <a:schemeClr val="tx1"/>
                </a:solidFill>
              </a:rPr>
              <a:t>Collaborative:</a:t>
            </a:r>
            <a:r>
              <a:rPr lang="en-US" dirty="0">
                <a:solidFill>
                  <a:schemeClr val="tx1"/>
                </a:solidFill>
              </a:rPr>
              <a:t> we are committed to working with strategic partners to identify lasting solutions</a:t>
            </a:r>
          </a:p>
          <a:p>
            <a:r>
              <a:rPr lang="en-US" b="1" dirty="0"/>
              <a:t>Equity Lens: </a:t>
            </a:r>
            <a:r>
              <a:rPr lang="en-US" dirty="0"/>
              <a:t>we are committed to bringing an equity lens to this work (e.g., disaggregating data by race, ethnicity, and socioeconomic status to understand needs and targeted solutions)</a:t>
            </a:r>
          </a:p>
          <a:p>
            <a:r>
              <a:rPr lang="en-US" b="1" dirty="0">
                <a:solidFill>
                  <a:schemeClr val="tx1"/>
                </a:solidFill>
              </a:rPr>
              <a:t>Application and Replication: </a:t>
            </a:r>
            <a:r>
              <a:rPr lang="en-US" dirty="0">
                <a:solidFill>
                  <a:schemeClr val="tx1"/>
                </a:solidFill>
              </a:rPr>
              <a:t>we are focused initially on the gender gap in STEM-related fields, and we believe in the potential application and replication of lessons to other occupational groups</a:t>
            </a:r>
          </a:p>
        </p:txBody>
      </p:sp>
    </p:spTree>
    <p:extLst>
      <p:ext uri="{BB962C8B-B14F-4D97-AF65-F5344CB8AC3E}">
        <p14:creationId xmlns:p14="http://schemas.microsoft.com/office/powerpoint/2010/main" val="206151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817418" y="1562850"/>
            <a:ext cx="7049672" cy="4019549"/>
          </a:xfrm>
          <a:prstGeom prst="rect">
            <a:avLst/>
          </a:prstGeom>
        </p:spPr>
      </p:pic>
      <p:sp>
        <p:nvSpPr>
          <p:cNvPr id="4" name="Text Placeholder 3"/>
          <p:cNvSpPr>
            <a:spLocks noGrp="1"/>
          </p:cNvSpPr>
          <p:nvPr>
            <p:ph type="body" sz="half" idx="2"/>
          </p:nvPr>
        </p:nvSpPr>
        <p:spPr>
          <a:xfrm>
            <a:off x="270163" y="5651996"/>
            <a:ext cx="6619242" cy="370284"/>
          </a:xfrm>
        </p:spPr>
        <p:txBody>
          <a:bodyPr/>
          <a:lstStyle/>
          <a:p>
            <a:r>
              <a:rPr lang="en-US" dirty="0"/>
              <a:t>Source: Institute for Women’s Policy Research</a:t>
            </a:r>
          </a:p>
        </p:txBody>
      </p:sp>
      <p:sp>
        <p:nvSpPr>
          <p:cNvPr id="7" name="TextBox 6"/>
          <p:cNvSpPr txBox="1"/>
          <p:nvPr/>
        </p:nvSpPr>
        <p:spPr>
          <a:xfrm>
            <a:off x="0" y="1134341"/>
            <a:ext cx="8312728" cy="577081"/>
          </a:xfrm>
          <a:prstGeom prst="rect">
            <a:avLst/>
          </a:prstGeom>
          <a:noFill/>
        </p:spPr>
        <p:txBody>
          <a:bodyPr wrap="square" rtlCol="0">
            <a:spAutoFit/>
          </a:bodyPr>
          <a:lstStyle/>
          <a:p>
            <a:r>
              <a:rPr lang="en-US" b="1" dirty="0"/>
              <a:t>How the States Measure Up: Employment &amp; Earnings Composite Index</a:t>
            </a:r>
          </a:p>
          <a:p>
            <a:endParaRPr lang="en-US" sz="1350" dirty="0"/>
          </a:p>
        </p:txBody>
      </p:sp>
    </p:spTree>
    <p:extLst>
      <p:ext uri="{BB962C8B-B14F-4D97-AF65-F5344CB8AC3E}">
        <p14:creationId xmlns:p14="http://schemas.microsoft.com/office/powerpoint/2010/main" val="4214264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custDataLst>
              <p:tags r:id="rId2"/>
            </p:custDataLst>
            <p:ext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spid="_x0000_s3079" name="think-cell Slide" r:id="rId6" imgW="270" imgH="270" progId="TCLayout.ActiveDocument.1">
                  <p:embed/>
                </p:oleObj>
              </mc:Choice>
              <mc:Fallback>
                <p:oleObj name="think-cell Slide" r:id="rId6" imgW="270" imgH="270" progId="TCLayout.ActiveDocument.1">
                  <p:embed/>
                  <p:pic>
                    <p:nvPicPr>
                      <p:cNvPr id="25" name="Object 24" hidden="1"/>
                      <p:cNvPicPr/>
                      <p:nvPr/>
                    </p:nvPicPr>
                    <p:blipFill>
                      <a:blip r:embed="rId7"/>
                      <a:stretch>
                        <a:fillRect/>
                      </a:stretch>
                    </p:blipFill>
                    <p:spPr>
                      <a:xfrm>
                        <a:off x="1191" y="858441"/>
                        <a:ext cx="1191" cy="1191"/>
                      </a:xfrm>
                      <a:prstGeom prst="rect">
                        <a:avLst/>
                      </a:prstGeom>
                    </p:spPr>
                  </p:pic>
                </p:oleObj>
              </mc:Fallback>
            </mc:AlternateContent>
          </a:graphicData>
        </a:graphic>
      </p:graphicFrame>
      <p:sp>
        <p:nvSpPr>
          <p:cNvPr id="24" name="Rectangle 23" hidden="1"/>
          <p:cNvSpPr/>
          <p:nvPr>
            <p:custDataLst>
              <p:tags r:id="rId3"/>
            </p:custDataLst>
          </p:nvPr>
        </p:nvSpPr>
        <p:spPr>
          <a:xfrm>
            <a:off x="0" y="857250"/>
            <a:ext cx="119063" cy="1190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defTabSz="685800">
              <a:spcBef>
                <a:spcPct val="0"/>
              </a:spcBef>
              <a:spcAft>
                <a:spcPct val="0"/>
              </a:spcAft>
            </a:pPr>
            <a:endParaRPr lang="en-US" sz="2250" dirty="0">
              <a:solidFill>
                <a:prstClr val="white"/>
              </a:solidFill>
              <a:latin typeface="Arial"/>
              <a:sym typeface="Arial"/>
            </a:endParaRPr>
          </a:p>
        </p:txBody>
      </p:sp>
      <p:sp>
        <p:nvSpPr>
          <p:cNvPr id="2" name="Title 1"/>
          <p:cNvSpPr>
            <a:spLocks noGrp="1"/>
          </p:cNvSpPr>
          <p:nvPr>
            <p:ph type="title"/>
          </p:nvPr>
        </p:nvSpPr>
        <p:spPr>
          <a:xfrm>
            <a:off x="228600" y="892213"/>
            <a:ext cx="8813307" cy="754380"/>
          </a:xfrm>
        </p:spPr>
        <p:txBody>
          <a:bodyPr/>
          <a:lstStyle/>
          <a:p>
            <a:r>
              <a:rPr lang="en-US" i="1" dirty="0"/>
              <a:t>Wake Invests in Women </a:t>
            </a:r>
            <a:r>
              <a:rPr lang="en-US" dirty="0"/>
              <a:t>working theory of change</a:t>
            </a:r>
          </a:p>
        </p:txBody>
      </p:sp>
      <p:sp>
        <p:nvSpPr>
          <p:cNvPr id="4" name="Text Box 2"/>
          <p:cNvSpPr txBox="1">
            <a:spLocks noChangeArrowheads="1"/>
          </p:cNvSpPr>
          <p:nvPr/>
        </p:nvSpPr>
        <p:spPr bwMode="auto">
          <a:xfrm>
            <a:off x="112594" y="1576331"/>
            <a:ext cx="2659161" cy="4172460"/>
          </a:xfrm>
          <a:prstGeom prst="rect">
            <a:avLst/>
          </a:prstGeom>
          <a:noFill/>
          <a:ln w="9525" algn="ctr">
            <a:noFill/>
            <a:miter lim="800000"/>
            <a:headEnd/>
            <a:tailEnd/>
          </a:ln>
        </p:spPr>
        <p:txBody>
          <a:bodyPr lIns="43892" tIns="21946" rIns="43892" bIns="21946" anchor="t"/>
          <a:lstStyle/>
          <a:p>
            <a:pPr marL="131921" defTabSz="685800"/>
            <a:endParaRPr lang="en-US" sz="1050" dirty="0">
              <a:solidFill>
                <a:srgbClr val="404040"/>
              </a:solidFill>
              <a:latin typeface="Corbel"/>
            </a:endParaRPr>
          </a:p>
          <a:p>
            <a:pPr marL="131921" defTabSz="685800"/>
            <a:r>
              <a:rPr lang="en-US" sz="1500" b="1" dirty="0">
                <a:solidFill>
                  <a:srgbClr val="404040"/>
                </a:solidFill>
                <a:latin typeface="Corbel"/>
              </a:rPr>
              <a:t>Research-based Solutions</a:t>
            </a:r>
            <a:endParaRPr lang="en-US" sz="1500" dirty="0">
              <a:solidFill>
                <a:srgbClr val="404040"/>
              </a:solidFill>
              <a:latin typeface="Corbel"/>
            </a:endParaRPr>
          </a:p>
          <a:p>
            <a:pPr marL="131921" defTabSz="685800"/>
            <a:endParaRPr lang="en-US" sz="1500" b="1" dirty="0">
              <a:solidFill>
                <a:srgbClr val="404040"/>
              </a:solidFill>
              <a:latin typeface="Corbel"/>
            </a:endParaRPr>
          </a:p>
          <a:p>
            <a:pPr marL="131921" defTabSz="685800"/>
            <a:r>
              <a:rPr lang="en-US" sz="1500" b="1" dirty="0">
                <a:solidFill>
                  <a:srgbClr val="404040"/>
                </a:solidFill>
                <a:latin typeface="Corbel"/>
              </a:rPr>
              <a:t>Aim: </a:t>
            </a:r>
            <a:r>
              <a:rPr lang="en-US" sz="1500" dirty="0">
                <a:solidFill>
                  <a:srgbClr val="404040"/>
                </a:solidFill>
                <a:latin typeface="Corbel"/>
              </a:rPr>
              <a:t>Close the Gender Wage Gap in Wake County</a:t>
            </a:r>
            <a:endParaRPr lang="en-US" sz="1200" dirty="0">
              <a:solidFill>
                <a:srgbClr val="404040"/>
              </a:solidFill>
              <a:latin typeface="Corbel"/>
            </a:endParaRPr>
          </a:p>
          <a:p>
            <a:pPr marL="131921" algn="ctr" defTabSz="685800"/>
            <a:endParaRPr lang="en-US" sz="1200" dirty="0">
              <a:solidFill>
                <a:srgbClr val="404040"/>
              </a:solidFill>
              <a:latin typeface="Corbel"/>
            </a:endParaRPr>
          </a:p>
          <a:p>
            <a:pPr marL="131921" defTabSz="685800"/>
            <a:r>
              <a:rPr lang="en-US" sz="1200" u="sng" dirty="0">
                <a:solidFill>
                  <a:srgbClr val="404040"/>
                </a:solidFill>
                <a:latin typeface="Corbel"/>
              </a:rPr>
              <a:t>Outcome Measures:</a:t>
            </a:r>
          </a:p>
          <a:p>
            <a:pPr marL="131921" defTabSz="685800"/>
            <a:endParaRPr lang="en-US" sz="1500" u="sng" dirty="0">
              <a:solidFill>
                <a:srgbClr val="404040"/>
              </a:solidFill>
              <a:latin typeface="Corbel"/>
            </a:endParaRPr>
          </a:p>
          <a:p>
            <a:pPr marL="600075" lvl="1" indent="-257175" defTabSz="685800"/>
            <a:r>
              <a:rPr lang="en-US" sz="1050" dirty="0">
                <a:solidFill>
                  <a:srgbClr val="404040"/>
                </a:solidFill>
                <a:latin typeface="Corbel"/>
              </a:rPr>
              <a:t>1. Increase the proportion of women in higher-wage, </a:t>
            </a:r>
            <a:br>
              <a:rPr lang="en-US" sz="1050" dirty="0">
                <a:solidFill>
                  <a:srgbClr val="404040"/>
                </a:solidFill>
                <a:latin typeface="Corbel"/>
              </a:rPr>
            </a:br>
            <a:r>
              <a:rPr lang="en-US" sz="1050" dirty="0">
                <a:solidFill>
                  <a:srgbClr val="404040"/>
                </a:solidFill>
                <a:latin typeface="Corbel"/>
              </a:rPr>
              <a:t>high-growth occupations</a:t>
            </a:r>
          </a:p>
          <a:p>
            <a:pPr marL="600075" lvl="1" indent="-257175" defTabSz="685800"/>
            <a:endParaRPr lang="en-US" sz="1050" dirty="0">
              <a:solidFill>
                <a:srgbClr val="404040"/>
              </a:solidFill>
              <a:latin typeface="Corbel"/>
            </a:endParaRPr>
          </a:p>
          <a:p>
            <a:pPr marL="600075" lvl="1" indent="-257175" defTabSz="685800"/>
            <a:r>
              <a:rPr lang="en-US" sz="1050" dirty="0">
                <a:solidFill>
                  <a:srgbClr val="404040"/>
                </a:solidFill>
                <a:latin typeface="Corbel"/>
              </a:rPr>
              <a:t>2. Increase movement and retention of women through the career pipeline to ensure greater upward mobility </a:t>
            </a:r>
          </a:p>
          <a:p>
            <a:pPr marL="600075" lvl="1" indent="-257175" defTabSz="685800"/>
            <a:endParaRPr lang="en-US" sz="1050" dirty="0">
              <a:solidFill>
                <a:srgbClr val="404040"/>
              </a:solidFill>
              <a:latin typeface="Corbel"/>
            </a:endParaRPr>
          </a:p>
          <a:p>
            <a:pPr marL="600075" lvl="1" indent="-257175" defTabSz="685800"/>
            <a:r>
              <a:rPr lang="en-US" sz="1050" dirty="0">
                <a:solidFill>
                  <a:srgbClr val="404040"/>
                </a:solidFill>
                <a:latin typeface="Corbel"/>
              </a:rPr>
              <a:t>3. Increase pay equity (by race, ethnicity, and socioeconomic status) between women who move into higher wage, higher-growth positions and their male counterparts who are in equivalent positions</a:t>
            </a:r>
          </a:p>
          <a:p>
            <a:pPr marL="600075" lvl="1" indent="-257175" defTabSz="685800"/>
            <a:endParaRPr lang="en-US" sz="1050" dirty="0">
              <a:solidFill>
                <a:srgbClr val="404040"/>
              </a:solidFill>
              <a:latin typeface="Corbel"/>
            </a:endParaRPr>
          </a:p>
          <a:p>
            <a:pPr marL="131921" defTabSz="685800"/>
            <a:endParaRPr lang="en-US" sz="1050" dirty="0">
              <a:solidFill>
                <a:srgbClr val="404040"/>
              </a:solidFill>
              <a:latin typeface="Corbel"/>
            </a:endParaRPr>
          </a:p>
          <a:p>
            <a:pPr marL="131921" defTabSz="685800"/>
            <a:endParaRPr lang="en-US" sz="1050" dirty="0">
              <a:solidFill>
                <a:srgbClr val="404040"/>
              </a:solidFill>
              <a:latin typeface="Corbel"/>
            </a:endParaRPr>
          </a:p>
        </p:txBody>
      </p:sp>
      <p:sp>
        <p:nvSpPr>
          <p:cNvPr id="5" name="Text Box 4"/>
          <p:cNvSpPr txBox="1">
            <a:spLocks noChangeArrowheads="1"/>
          </p:cNvSpPr>
          <p:nvPr/>
        </p:nvSpPr>
        <p:spPr bwMode="auto">
          <a:xfrm>
            <a:off x="2791949" y="1725322"/>
            <a:ext cx="2470547" cy="342900"/>
          </a:xfrm>
          <a:prstGeom prst="rect">
            <a:avLst/>
          </a:prstGeom>
          <a:noFill/>
          <a:ln w="9525">
            <a:noFill/>
            <a:miter lim="800000"/>
            <a:headEnd/>
            <a:tailEnd/>
          </a:ln>
        </p:spPr>
        <p:txBody>
          <a:bodyPr lIns="43892" tIns="21946" rIns="43892" bIns="21946"/>
          <a:lstStyle/>
          <a:p>
            <a:pPr algn="ctr" defTabSz="685800"/>
            <a:r>
              <a:rPr lang="en-US" sz="1500" b="1">
                <a:solidFill>
                  <a:srgbClr val="404040"/>
                </a:solidFill>
                <a:latin typeface="Corbel"/>
              </a:rPr>
              <a:t>Primary Drivers</a:t>
            </a:r>
          </a:p>
        </p:txBody>
      </p:sp>
      <p:sp>
        <p:nvSpPr>
          <p:cNvPr id="6" name="Text Box 5"/>
          <p:cNvSpPr txBox="1">
            <a:spLocks noChangeArrowheads="1"/>
          </p:cNvSpPr>
          <p:nvPr/>
        </p:nvSpPr>
        <p:spPr bwMode="auto">
          <a:xfrm>
            <a:off x="5342530" y="2512573"/>
            <a:ext cx="1899185" cy="401129"/>
          </a:xfrm>
          <a:prstGeom prst="rect">
            <a:avLst/>
          </a:prstGeom>
          <a:noFill/>
          <a:ln w="9525">
            <a:solidFill>
              <a:schemeClr val="tx1"/>
            </a:solidFill>
            <a:miter lim="800000"/>
            <a:headEnd/>
            <a:tailEnd/>
          </a:ln>
        </p:spPr>
        <p:txBody>
          <a:bodyPr lIns="43892" tIns="21946" rIns="43892" bIns="21946" anchor="t"/>
          <a:lstStyle/>
          <a:p>
            <a:pPr defTabSz="685800"/>
            <a:r>
              <a:rPr lang="en-US" sz="1200" dirty="0">
                <a:solidFill>
                  <a:srgbClr val="404040"/>
                </a:solidFill>
                <a:latin typeface="Corbel"/>
              </a:rPr>
              <a:t>Cultural norms and beliefs </a:t>
            </a:r>
          </a:p>
        </p:txBody>
      </p:sp>
      <p:sp>
        <p:nvSpPr>
          <p:cNvPr id="7" name="Text Box 6"/>
          <p:cNvSpPr txBox="1">
            <a:spLocks noChangeArrowheads="1"/>
          </p:cNvSpPr>
          <p:nvPr/>
        </p:nvSpPr>
        <p:spPr bwMode="auto">
          <a:xfrm>
            <a:off x="5240867" y="1721155"/>
            <a:ext cx="3620372" cy="233537"/>
          </a:xfrm>
          <a:prstGeom prst="rect">
            <a:avLst/>
          </a:prstGeom>
          <a:noFill/>
          <a:ln w="9525">
            <a:noFill/>
            <a:miter lim="800000"/>
            <a:headEnd/>
            <a:tailEnd/>
          </a:ln>
        </p:spPr>
        <p:txBody>
          <a:bodyPr lIns="43892" tIns="21946" rIns="43892" bIns="21946"/>
          <a:lstStyle/>
          <a:p>
            <a:pPr defTabSz="685800"/>
            <a:r>
              <a:rPr lang="en-US" sz="1500" b="1" dirty="0">
                <a:solidFill>
                  <a:srgbClr val="404040"/>
                </a:solidFill>
                <a:latin typeface="Corbel"/>
              </a:rPr>
              <a:t>  Secondary Drivers        	Change Ideas</a:t>
            </a:r>
          </a:p>
          <a:p>
            <a:pPr defTabSz="685800"/>
            <a:r>
              <a:rPr lang="en-US" sz="1500" b="1" dirty="0">
                <a:solidFill>
                  <a:srgbClr val="404040"/>
                </a:solidFill>
                <a:latin typeface="Corbel"/>
              </a:rPr>
              <a:t>					</a:t>
            </a:r>
            <a:endParaRPr lang="en-US" sz="1500" i="1" dirty="0">
              <a:solidFill>
                <a:srgbClr val="404040"/>
              </a:solidFill>
              <a:latin typeface="Corbel"/>
            </a:endParaRPr>
          </a:p>
        </p:txBody>
      </p:sp>
      <p:sp>
        <p:nvSpPr>
          <p:cNvPr id="8" name="Line 13"/>
          <p:cNvSpPr>
            <a:spLocks noChangeShapeType="1"/>
          </p:cNvSpPr>
          <p:nvPr/>
        </p:nvSpPr>
        <p:spPr bwMode="auto">
          <a:xfrm flipH="1" flipV="1">
            <a:off x="2771754" y="3839201"/>
            <a:ext cx="301420" cy="4041"/>
          </a:xfrm>
          <a:prstGeom prst="line">
            <a:avLst/>
          </a:prstGeom>
          <a:noFill/>
          <a:ln w="63500">
            <a:solidFill>
              <a:schemeClr val="accent1"/>
            </a:solidFill>
            <a:round/>
            <a:headEnd/>
            <a:tailEnd type="triangle" w="med" len="med"/>
          </a:ln>
        </p:spPr>
        <p:txBody>
          <a:bodyPr/>
          <a:lstStyle/>
          <a:p>
            <a:pPr defTabSz="685800"/>
            <a:endParaRPr lang="en-US" sz="1200">
              <a:solidFill>
                <a:srgbClr val="000000"/>
              </a:solidFill>
              <a:latin typeface="Corbel"/>
            </a:endParaRPr>
          </a:p>
        </p:txBody>
      </p:sp>
      <p:sp>
        <p:nvSpPr>
          <p:cNvPr id="9" name="Line 15"/>
          <p:cNvSpPr>
            <a:spLocks noChangeShapeType="1"/>
          </p:cNvSpPr>
          <p:nvPr/>
        </p:nvSpPr>
        <p:spPr bwMode="auto">
          <a:xfrm flipH="1">
            <a:off x="4908049" y="4317308"/>
            <a:ext cx="349752" cy="10782"/>
          </a:xfrm>
          <a:prstGeom prst="line">
            <a:avLst/>
          </a:prstGeom>
          <a:noFill/>
          <a:ln w="63500">
            <a:solidFill>
              <a:schemeClr val="accent1"/>
            </a:solidFill>
            <a:round/>
            <a:headEnd/>
            <a:tailEnd type="triangle" w="med" len="med"/>
          </a:ln>
        </p:spPr>
        <p:txBody>
          <a:bodyPr/>
          <a:lstStyle/>
          <a:p>
            <a:pPr defTabSz="685800"/>
            <a:endParaRPr lang="en-US" sz="1200">
              <a:solidFill>
                <a:srgbClr val="000000"/>
              </a:solidFill>
              <a:latin typeface="Corbel"/>
            </a:endParaRPr>
          </a:p>
        </p:txBody>
      </p:sp>
      <p:sp>
        <p:nvSpPr>
          <p:cNvPr id="10" name="Text Box 22"/>
          <p:cNvSpPr txBox="1">
            <a:spLocks noChangeArrowheads="1"/>
          </p:cNvSpPr>
          <p:nvPr/>
        </p:nvSpPr>
        <p:spPr bwMode="auto">
          <a:xfrm>
            <a:off x="5336515" y="5034565"/>
            <a:ext cx="1899185" cy="573658"/>
          </a:xfrm>
          <a:prstGeom prst="rect">
            <a:avLst/>
          </a:prstGeom>
          <a:noFill/>
          <a:ln w="9525">
            <a:solidFill>
              <a:schemeClr val="tx1"/>
            </a:solidFill>
            <a:miter lim="800000"/>
            <a:headEnd/>
            <a:tailEnd/>
          </a:ln>
        </p:spPr>
        <p:txBody>
          <a:bodyPr lIns="43892" tIns="21946" rIns="43892" bIns="21946" anchor="t"/>
          <a:lstStyle/>
          <a:p>
            <a:pPr defTabSz="685800"/>
            <a:r>
              <a:rPr lang="en-US" sz="1200">
                <a:solidFill>
                  <a:srgbClr val="000000"/>
                </a:solidFill>
                <a:latin typeface="Corbel"/>
              </a:rPr>
              <a:t>Hiring and promotion practices</a:t>
            </a:r>
            <a:endParaRPr lang="en-US" sz="1200">
              <a:solidFill>
                <a:srgbClr val="404040"/>
              </a:solidFill>
              <a:latin typeface="Corbel"/>
            </a:endParaRPr>
          </a:p>
        </p:txBody>
      </p:sp>
      <p:sp>
        <p:nvSpPr>
          <p:cNvPr id="11" name="Text Box 25"/>
          <p:cNvSpPr txBox="1">
            <a:spLocks noChangeArrowheads="1"/>
          </p:cNvSpPr>
          <p:nvPr/>
        </p:nvSpPr>
        <p:spPr bwMode="auto">
          <a:xfrm>
            <a:off x="3073175" y="3316564"/>
            <a:ext cx="1822332" cy="1107996"/>
          </a:xfrm>
          <a:prstGeom prst="rect">
            <a:avLst/>
          </a:prstGeom>
          <a:noFill/>
          <a:ln w="9525">
            <a:solidFill>
              <a:schemeClr val="tx1"/>
            </a:solidFill>
            <a:miter lim="800000"/>
            <a:headEnd/>
            <a:tailEnd/>
          </a:ln>
        </p:spPr>
        <p:txBody>
          <a:bodyPr wrap="square" anchor="t">
            <a:spAutoFit/>
          </a:bodyPr>
          <a:lstStyle/>
          <a:p>
            <a:pPr defTabSz="685800">
              <a:spcBef>
                <a:spcPct val="50000"/>
              </a:spcBef>
            </a:pPr>
            <a:r>
              <a:rPr lang="en-US" sz="1200" dirty="0">
                <a:solidFill>
                  <a:srgbClr val="404040"/>
                </a:solidFill>
                <a:latin typeface="Corbel"/>
              </a:rPr>
              <a:t>Equal proportion of women in higher-wage, high-growth positions within occupations</a:t>
            </a:r>
          </a:p>
          <a:p>
            <a:pPr defTabSz="685800">
              <a:spcBef>
                <a:spcPct val="50000"/>
              </a:spcBef>
            </a:pPr>
            <a:endParaRPr lang="en-US" sz="1200" dirty="0">
              <a:solidFill>
                <a:srgbClr val="404040"/>
              </a:solidFill>
              <a:latin typeface="Corbel"/>
            </a:endParaRPr>
          </a:p>
        </p:txBody>
      </p:sp>
      <p:cxnSp>
        <p:nvCxnSpPr>
          <p:cNvPr id="12" name="AutoShape 32"/>
          <p:cNvCxnSpPr>
            <a:cxnSpLocks noChangeShapeType="1"/>
          </p:cNvCxnSpPr>
          <p:nvPr/>
        </p:nvCxnSpPr>
        <p:spPr bwMode="auto">
          <a:xfrm flipH="1">
            <a:off x="4915979" y="3035393"/>
            <a:ext cx="345057" cy="6673"/>
          </a:xfrm>
          <a:prstGeom prst="straightConnector1">
            <a:avLst/>
          </a:prstGeom>
          <a:noFill/>
          <a:ln w="57150">
            <a:solidFill>
              <a:schemeClr val="accent1"/>
            </a:solidFill>
            <a:round/>
            <a:headEnd/>
            <a:tailEnd type="triangle" w="med" len="med"/>
          </a:ln>
        </p:spPr>
      </p:cxnSp>
      <p:sp>
        <p:nvSpPr>
          <p:cNvPr id="13" name="Text Box 5">
            <a:extLst>
              <a:ext uri="{FF2B5EF4-FFF2-40B4-BE49-F238E27FC236}">
                <a16:creationId xmlns:a16="http://schemas.microsoft.com/office/drawing/2014/main" id="{6CB142A3-DE87-1347-8B8E-38D364E3FB70}"/>
              </a:ext>
            </a:extLst>
          </p:cNvPr>
          <p:cNvSpPr txBox="1">
            <a:spLocks noChangeArrowheads="1"/>
          </p:cNvSpPr>
          <p:nvPr/>
        </p:nvSpPr>
        <p:spPr bwMode="auto">
          <a:xfrm>
            <a:off x="7447535" y="2066913"/>
            <a:ext cx="1413704" cy="584440"/>
          </a:xfrm>
          <a:prstGeom prst="rect">
            <a:avLst/>
          </a:prstGeom>
          <a:noFill/>
          <a:ln w="9525">
            <a:solidFill>
              <a:schemeClr val="tx1"/>
            </a:solidFill>
            <a:miter lim="800000"/>
            <a:headEnd/>
            <a:tailEnd/>
          </a:ln>
        </p:spPr>
        <p:txBody>
          <a:bodyPr lIns="43892" tIns="21946" rIns="43892" bIns="21946" anchor="t"/>
          <a:lstStyle/>
          <a:p>
            <a:pPr defTabSz="685800"/>
            <a:r>
              <a:rPr lang="en-US" sz="1200" dirty="0">
                <a:solidFill>
                  <a:srgbClr val="404040"/>
                </a:solidFill>
                <a:latin typeface="Corbel"/>
              </a:rPr>
              <a:t>Education and training</a:t>
            </a:r>
          </a:p>
        </p:txBody>
      </p:sp>
      <p:sp>
        <p:nvSpPr>
          <p:cNvPr id="14" name="Text Box 5">
            <a:extLst>
              <a:ext uri="{FF2B5EF4-FFF2-40B4-BE49-F238E27FC236}">
                <a16:creationId xmlns:a16="http://schemas.microsoft.com/office/drawing/2014/main" id="{E942BCC8-8EEB-2443-B4EC-4344FEC903F9}"/>
              </a:ext>
            </a:extLst>
          </p:cNvPr>
          <p:cNvSpPr txBox="1">
            <a:spLocks noChangeArrowheads="1"/>
          </p:cNvSpPr>
          <p:nvPr/>
        </p:nvSpPr>
        <p:spPr bwMode="auto">
          <a:xfrm>
            <a:off x="7447535" y="2744854"/>
            <a:ext cx="1413948" cy="886362"/>
          </a:xfrm>
          <a:prstGeom prst="rect">
            <a:avLst/>
          </a:prstGeom>
          <a:noFill/>
          <a:ln w="9525">
            <a:solidFill>
              <a:schemeClr val="tx1"/>
            </a:solidFill>
            <a:miter lim="800000"/>
            <a:headEnd/>
            <a:tailEnd/>
          </a:ln>
        </p:spPr>
        <p:txBody>
          <a:bodyPr lIns="43892" tIns="21946" rIns="43892" bIns="21946" anchor="t"/>
          <a:lstStyle/>
          <a:p>
            <a:pPr defTabSz="685800"/>
            <a:r>
              <a:rPr lang="en-US" sz="1200" dirty="0">
                <a:solidFill>
                  <a:srgbClr val="000000"/>
                </a:solidFill>
                <a:latin typeface="Corbel"/>
              </a:rPr>
              <a:t>Mentoring, internships and </a:t>
            </a:r>
          </a:p>
          <a:p>
            <a:pPr defTabSz="685800"/>
            <a:r>
              <a:rPr lang="en-US" sz="1200" dirty="0">
                <a:solidFill>
                  <a:srgbClr val="000000"/>
                </a:solidFill>
                <a:latin typeface="Corbel"/>
              </a:rPr>
              <a:t>support </a:t>
            </a:r>
          </a:p>
          <a:p>
            <a:pPr defTabSz="685800"/>
            <a:r>
              <a:rPr lang="en-US" sz="1200" dirty="0">
                <a:solidFill>
                  <a:srgbClr val="000000"/>
                </a:solidFill>
                <a:latin typeface="Corbel"/>
              </a:rPr>
              <a:t>networks</a:t>
            </a:r>
            <a:endParaRPr lang="en-US" sz="1200" dirty="0">
              <a:solidFill>
                <a:srgbClr val="404040"/>
              </a:solidFill>
              <a:latin typeface="Corbel"/>
            </a:endParaRPr>
          </a:p>
        </p:txBody>
      </p:sp>
      <p:sp>
        <p:nvSpPr>
          <p:cNvPr id="15" name="TextBox 14">
            <a:extLst>
              <a:ext uri="{FF2B5EF4-FFF2-40B4-BE49-F238E27FC236}">
                <a16:creationId xmlns:a16="http://schemas.microsoft.com/office/drawing/2014/main" id="{B1E479F1-03EE-4EB9-90CA-82A14E0CDE21}"/>
              </a:ext>
            </a:extLst>
          </p:cNvPr>
          <p:cNvSpPr txBox="1"/>
          <p:nvPr/>
        </p:nvSpPr>
        <p:spPr>
          <a:xfrm>
            <a:off x="5790481" y="3270463"/>
            <a:ext cx="1887029" cy="253916"/>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endParaRPr lang="en-US" sz="1200">
              <a:solidFill>
                <a:srgbClr val="404040"/>
              </a:solidFill>
              <a:latin typeface="Corbel"/>
            </a:endParaRPr>
          </a:p>
        </p:txBody>
      </p:sp>
      <p:sp>
        <p:nvSpPr>
          <p:cNvPr id="16" name="Text Box 5">
            <a:extLst>
              <a:ext uri="{FF2B5EF4-FFF2-40B4-BE49-F238E27FC236}">
                <a16:creationId xmlns:a16="http://schemas.microsoft.com/office/drawing/2014/main" id="{C4E143EE-D481-45EA-8485-101F4F07EF8F}"/>
              </a:ext>
            </a:extLst>
          </p:cNvPr>
          <p:cNvSpPr txBox="1">
            <a:spLocks noChangeArrowheads="1"/>
          </p:cNvSpPr>
          <p:nvPr/>
        </p:nvSpPr>
        <p:spPr bwMode="auto">
          <a:xfrm>
            <a:off x="5342530" y="3742834"/>
            <a:ext cx="1899185" cy="508959"/>
          </a:xfrm>
          <a:prstGeom prst="rect">
            <a:avLst/>
          </a:prstGeom>
          <a:noFill/>
          <a:ln w="9525">
            <a:solidFill>
              <a:schemeClr val="tx1"/>
            </a:solidFill>
            <a:miter lim="800000"/>
            <a:headEnd/>
            <a:tailEnd/>
          </a:ln>
        </p:spPr>
        <p:txBody>
          <a:bodyPr lIns="43892" tIns="21946" rIns="43892" bIns="21946" anchor="t"/>
          <a:lstStyle/>
          <a:p>
            <a:pPr defTabSz="685800"/>
            <a:r>
              <a:rPr lang="en-US" sz="1200" dirty="0">
                <a:solidFill>
                  <a:srgbClr val="404040"/>
                </a:solidFill>
                <a:latin typeface="Corbel"/>
              </a:rPr>
              <a:t>Educational norms and practices</a:t>
            </a:r>
          </a:p>
        </p:txBody>
      </p:sp>
      <p:sp>
        <p:nvSpPr>
          <p:cNvPr id="17" name="Text Box 5">
            <a:extLst>
              <a:ext uri="{FF2B5EF4-FFF2-40B4-BE49-F238E27FC236}">
                <a16:creationId xmlns:a16="http://schemas.microsoft.com/office/drawing/2014/main" id="{CAB0B88E-8296-4850-95BB-AAB421D96480}"/>
              </a:ext>
            </a:extLst>
          </p:cNvPr>
          <p:cNvSpPr txBox="1">
            <a:spLocks noChangeArrowheads="1"/>
          </p:cNvSpPr>
          <p:nvPr/>
        </p:nvSpPr>
        <p:spPr bwMode="auto">
          <a:xfrm>
            <a:off x="7436207" y="3734289"/>
            <a:ext cx="1413948" cy="713836"/>
          </a:xfrm>
          <a:prstGeom prst="rect">
            <a:avLst/>
          </a:prstGeom>
          <a:noFill/>
          <a:ln w="9525">
            <a:solidFill>
              <a:schemeClr val="tx1"/>
            </a:solidFill>
            <a:miter lim="800000"/>
            <a:headEnd/>
            <a:tailEnd/>
          </a:ln>
        </p:spPr>
        <p:txBody>
          <a:bodyPr lIns="43892" tIns="21946" rIns="43892" bIns="21946" anchor="t"/>
          <a:lstStyle/>
          <a:p>
            <a:pPr defTabSz="685800"/>
            <a:r>
              <a:rPr lang="en-US" sz="1200" dirty="0">
                <a:solidFill>
                  <a:srgbClr val="404040"/>
                </a:solidFill>
                <a:latin typeface="Corbel"/>
              </a:rPr>
              <a:t>Workplace support and access to leaders</a:t>
            </a:r>
          </a:p>
        </p:txBody>
      </p:sp>
      <p:sp>
        <p:nvSpPr>
          <p:cNvPr id="18" name="Text Box 5">
            <a:extLst>
              <a:ext uri="{FF2B5EF4-FFF2-40B4-BE49-F238E27FC236}">
                <a16:creationId xmlns:a16="http://schemas.microsoft.com/office/drawing/2014/main" id="{DC77EA29-2214-4C53-8B8F-F02CBDC45A85}"/>
              </a:ext>
            </a:extLst>
          </p:cNvPr>
          <p:cNvSpPr txBox="1">
            <a:spLocks noChangeArrowheads="1"/>
          </p:cNvSpPr>
          <p:nvPr/>
        </p:nvSpPr>
        <p:spPr bwMode="auto">
          <a:xfrm>
            <a:off x="7436207" y="4579520"/>
            <a:ext cx="1413948" cy="455045"/>
          </a:xfrm>
          <a:prstGeom prst="rect">
            <a:avLst/>
          </a:prstGeom>
          <a:noFill/>
          <a:ln w="9525">
            <a:solidFill>
              <a:schemeClr val="tx1"/>
            </a:solidFill>
            <a:miter lim="800000"/>
            <a:headEnd/>
            <a:tailEnd/>
          </a:ln>
        </p:spPr>
        <p:txBody>
          <a:bodyPr lIns="43892" tIns="21946" rIns="43892" bIns="21946" anchor="t"/>
          <a:lstStyle/>
          <a:p>
            <a:pPr defTabSz="685800"/>
            <a:r>
              <a:rPr lang="en-US" sz="1200" dirty="0">
                <a:solidFill>
                  <a:srgbClr val="404040"/>
                </a:solidFill>
                <a:latin typeface="Corbel"/>
              </a:rPr>
              <a:t>Employer policies and practices</a:t>
            </a:r>
          </a:p>
        </p:txBody>
      </p:sp>
      <p:sp>
        <p:nvSpPr>
          <p:cNvPr id="19" name="Text Box 5">
            <a:extLst>
              <a:ext uri="{FF2B5EF4-FFF2-40B4-BE49-F238E27FC236}">
                <a16:creationId xmlns:a16="http://schemas.microsoft.com/office/drawing/2014/main" id="{5CD4D4AD-6262-4DEB-A561-EE03EA658880}"/>
              </a:ext>
            </a:extLst>
          </p:cNvPr>
          <p:cNvSpPr txBox="1">
            <a:spLocks noChangeArrowheads="1"/>
          </p:cNvSpPr>
          <p:nvPr/>
        </p:nvSpPr>
        <p:spPr bwMode="auto">
          <a:xfrm>
            <a:off x="3073175" y="2301068"/>
            <a:ext cx="1822332" cy="854016"/>
          </a:xfrm>
          <a:prstGeom prst="rect">
            <a:avLst/>
          </a:prstGeom>
          <a:noFill/>
          <a:ln w="9525">
            <a:solidFill>
              <a:schemeClr val="tx1"/>
            </a:solidFill>
            <a:miter lim="800000"/>
            <a:headEnd/>
            <a:tailEnd/>
          </a:ln>
        </p:spPr>
        <p:txBody>
          <a:bodyPr lIns="43892" tIns="21946" rIns="43892" bIns="21946" anchor="t"/>
          <a:lstStyle/>
          <a:p>
            <a:pPr defTabSz="685800"/>
            <a:r>
              <a:rPr lang="en-US" sz="1200" dirty="0">
                <a:solidFill>
                  <a:srgbClr val="404040"/>
                </a:solidFill>
                <a:latin typeface="Corbel"/>
              </a:rPr>
              <a:t>Equal proportion of women in higher-wage, high-growth occupations</a:t>
            </a:r>
          </a:p>
          <a:p>
            <a:pPr defTabSz="685800"/>
            <a:endParaRPr lang="en-US" sz="1200" dirty="0">
              <a:solidFill>
                <a:srgbClr val="404040"/>
              </a:solidFill>
              <a:latin typeface="Corbel"/>
            </a:endParaRPr>
          </a:p>
        </p:txBody>
      </p:sp>
      <p:sp>
        <p:nvSpPr>
          <p:cNvPr id="20" name="Text Box 5">
            <a:extLst>
              <a:ext uri="{FF2B5EF4-FFF2-40B4-BE49-F238E27FC236}">
                <a16:creationId xmlns:a16="http://schemas.microsoft.com/office/drawing/2014/main" id="{15EAEA50-21FC-4F69-A518-B2E039D92DAA}"/>
              </a:ext>
            </a:extLst>
          </p:cNvPr>
          <p:cNvSpPr txBox="1">
            <a:spLocks noChangeArrowheads="1"/>
          </p:cNvSpPr>
          <p:nvPr/>
        </p:nvSpPr>
        <p:spPr bwMode="auto">
          <a:xfrm>
            <a:off x="5342530" y="4421048"/>
            <a:ext cx="1899185" cy="444261"/>
          </a:xfrm>
          <a:prstGeom prst="rect">
            <a:avLst/>
          </a:prstGeom>
          <a:noFill/>
          <a:ln w="9525">
            <a:solidFill>
              <a:schemeClr val="tx1"/>
            </a:solidFill>
            <a:miter lim="800000"/>
            <a:headEnd/>
            <a:tailEnd/>
          </a:ln>
        </p:spPr>
        <p:txBody>
          <a:bodyPr lIns="43892" tIns="21946" rIns="43892" bIns="21946" anchor="t"/>
          <a:lstStyle/>
          <a:p>
            <a:pPr defTabSz="685800"/>
            <a:r>
              <a:rPr lang="en-US" sz="1200">
                <a:solidFill>
                  <a:srgbClr val="404040"/>
                </a:solidFill>
                <a:latin typeface="Corbel"/>
              </a:rPr>
              <a:t>Employer norms and policies</a:t>
            </a:r>
          </a:p>
        </p:txBody>
      </p:sp>
      <p:sp>
        <p:nvSpPr>
          <p:cNvPr id="21" name="Text Box 25">
            <a:extLst>
              <a:ext uri="{FF2B5EF4-FFF2-40B4-BE49-F238E27FC236}">
                <a16:creationId xmlns:a16="http://schemas.microsoft.com/office/drawing/2014/main" id="{E498B8C1-0124-4976-B50E-A8574484B21B}"/>
              </a:ext>
            </a:extLst>
          </p:cNvPr>
          <p:cNvSpPr txBox="1">
            <a:spLocks noChangeArrowheads="1"/>
          </p:cNvSpPr>
          <p:nvPr/>
        </p:nvSpPr>
        <p:spPr bwMode="auto">
          <a:xfrm>
            <a:off x="5345373" y="3132158"/>
            <a:ext cx="1893499" cy="276999"/>
          </a:xfrm>
          <a:prstGeom prst="rect">
            <a:avLst/>
          </a:prstGeom>
          <a:noFill/>
          <a:ln w="9525">
            <a:solidFill>
              <a:schemeClr val="tx1"/>
            </a:solidFill>
            <a:miter lim="800000"/>
            <a:headEnd/>
            <a:tailEnd/>
          </a:ln>
        </p:spPr>
        <p:txBody>
          <a:bodyPr wrap="square" anchor="t">
            <a:spAutoFit/>
          </a:bodyPr>
          <a:lstStyle/>
          <a:p>
            <a:pPr defTabSz="685800">
              <a:spcBef>
                <a:spcPct val="50000"/>
              </a:spcBef>
            </a:pPr>
            <a:r>
              <a:rPr lang="en-US" sz="1200" dirty="0">
                <a:solidFill>
                  <a:srgbClr val="404040"/>
                </a:solidFill>
                <a:latin typeface="Corbel"/>
              </a:rPr>
              <a:t>Agency and empowerment</a:t>
            </a:r>
            <a:endParaRPr lang="en-US" sz="1200" dirty="0">
              <a:ln w="0"/>
              <a:solidFill>
                <a:srgbClr val="404040"/>
              </a:solidFill>
              <a:effectLst>
                <a:outerShdw blurRad="38100" dist="19050" dir="2700000" algn="tl" rotWithShape="0">
                  <a:srgbClr val="404040">
                    <a:alpha val="40000"/>
                  </a:srgbClr>
                </a:outerShdw>
              </a:effectLst>
              <a:latin typeface="Corbel"/>
            </a:endParaRPr>
          </a:p>
        </p:txBody>
      </p:sp>
      <p:sp>
        <p:nvSpPr>
          <p:cNvPr id="22" name="Text Box 5">
            <a:extLst>
              <a:ext uri="{FF2B5EF4-FFF2-40B4-BE49-F238E27FC236}">
                <a16:creationId xmlns:a16="http://schemas.microsoft.com/office/drawing/2014/main" id="{82CC2CC6-959B-48B3-BF39-B44527BB716C}"/>
              </a:ext>
            </a:extLst>
          </p:cNvPr>
          <p:cNvSpPr txBox="1">
            <a:spLocks noChangeArrowheads="1"/>
          </p:cNvSpPr>
          <p:nvPr/>
        </p:nvSpPr>
        <p:spPr bwMode="auto">
          <a:xfrm>
            <a:off x="7436207" y="5165960"/>
            <a:ext cx="1413948" cy="455045"/>
          </a:xfrm>
          <a:prstGeom prst="rect">
            <a:avLst/>
          </a:prstGeom>
          <a:noFill/>
          <a:ln w="9525">
            <a:solidFill>
              <a:schemeClr val="tx1"/>
            </a:solidFill>
            <a:miter lim="800000"/>
            <a:headEnd/>
            <a:tailEnd/>
          </a:ln>
        </p:spPr>
        <p:txBody>
          <a:bodyPr lIns="43892" tIns="21946" rIns="43892" bIns="21946" anchor="t"/>
          <a:lstStyle/>
          <a:p>
            <a:pPr defTabSz="685800"/>
            <a:r>
              <a:rPr lang="en-US" sz="1200" dirty="0">
                <a:solidFill>
                  <a:srgbClr val="404040"/>
                </a:solidFill>
                <a:latin typeface="Corbel"/>
              </a:rPr>
              <a:t>Employer culture training</a:t>
            </a:r>
          </a:p>
        </p:txBody>
      </p:sp>
      <p:sp>
        <p:nvSpPr>
          <p:cNvPr id="23" name="Text Box 25">
            <a:extLst>
              <a:ext uri="{FF2B5EF4-FFF2-40B4-BE49-F238E27FC236}">
                <a16:creationId xmlns:a16="http://schemas.microsoft.com/office/drawing/2014/main" id="{EB1F843A-B702-4228-9ABF-229CCABD0CB0}"/>
              </a:ext>
            </a:extLst>
          </p:cNvPr>
          <p:cNvSpPr txBox="1">
            <a:spLocks noChangeArrowheads="1"/>
          </p:cNvSpPr>
          <p:nvPr/>
        </p:nvSpPr>
        <p:spPr bwMode="auto">
          <a:xfrm>
            <a:off x="3073175" y="4597580"/>
            <a:ext cx="1807233" cy="923330"/>
          </a:xfrm>
          <a:prstGeom prst="rect">
            <a:avLst/>
          </a:prstGeom>
          <a:noFill/>
          <a:ln w="9525">
            <a:solidFill>
              <a:schemeClr val="tx1"/>
            </a:solidFill>
            <a:miter lim="800000"/>
            <a:headEnd/>
            <a:tailEnd/>
          </a:ln>
        </p:spPr>
        <p:txBody>
          <a:bodyPr wrap="square" anchor="t">
            <a:spAutoFit/>
          </a:bodyPr>
          <a:lstStyle/>
          <a:p>
            <a:pPr defTabSz="685800">
              <a:spcBef>
                <a:spcPct val="50000"/>
              </a:spcBef>
            </a:pPr>
            <a:r>
              <a:rPr lang="en-US" sz="1200" dirty="0">
                <a:solidFill>
                  <a:srgbClr val="404040"/>
                </a:solidFill>
                <a:latin typeface="Corbel"/>
              </a:rPr>
              <a:t>Equitable pay for women moving into higher-wage, </a:t>
            </a:r>
            <a:r>
              <a:rPr lang="en-US" sz="1200" dirty="0">
                <a:solidFill>
                  <a:srgbClr val="404040"/>
                </a:solidFill>
                <a:latin typeface="Corbel"/>
                <a:cs typeface="Calibri"/>
              </a:rPr>
              <a:t>high-growth positions</a:t>
            </a:r>
          </a:p>
          <a:p>
            <a:pPr defTabSz="685800">
              <a:spcBef>
                <a:spcPct val="50000"/>
              </a:spcBef>
            </a:pPr>
            <a:endParaRPr lang="en-US" sz="1200" dirty="0">
              <a:solidFill>
                <a:srgbClr val="404040"/>
              </a:solidFill>
              <a:latin typeface="Corbel"/>
            </a:endParaRPr>
          </a:p>
        </p:txBody>
      </p:sp>
    </p:spTree>
    <p:extLst>
      <p:ext uri="{BB962C8B-B14F-4D97-AF65-F5344CB8AC3E}">
        <p14:creationId xmlns:p14="http://schemas.microsoft.com/office/powerpoint/2010/main" val="23079766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EC7AA7E-81E8-4755-AC3D-2CE40312D0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3B956FD-3E35-4658-9C8B-3A48FD2DB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314" y="457200"/>
            <a:ext cx="7470785" cy="36780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E521F21-D7D9-48B8-ADAE-0D3E015E403C}"/>
              </a:ext>
            </a:extLst>
          </p:cNvPr>
          <p:cNvSpPr>
            <a:spLocks noGrp="1"/>
          </p:cNvSpPr>
          <p:nvPr>
            <p:ph type="ctrTitle"/>
          </p:nvPr>
        </p:nvSpPr>
        <p:spPr>
          <a:xfrm>
            <a:off x="1473958" y="668740"/>
            <a:ext cx="5680880" cy="3330055"/>
          </a:xfrm>
        </p:spPr>
        <p:txBody>
          <a:bodyPr anchor="t">
            <a:normAutofit/>
          </a:bodyPr>
          <a:lstStyle/>
          <a:p>
            <a:r>
              <a:rPr lang="en-US" sz="3500" dirty="0">
                <a:solidFill>
                  <a:srgbClr val="FFFFFF"/>
                </a:solidFill>
              </a:rPr>
              <a:t>Candace </a:t>
            </a:r>
            <a:r>
              <a:rPr lang="en-US" sz="3500" dirty="0" err="1">
                <a:solidFill>
                  <a:srgbClr val="FFFFFF"/>
                </a:solidFill>
              </a:rPr>
              <a:t>dudley</a:t>
            </a:r>
            <a:br>
              <a:rPr lang="en-US" sz="3500" dirty="0">
                <a:solidFill>
                  <a:srgbClr val="FFFFFF"/>
                </a:solidFill>
              </a:rPr>
            </a:br>
            <a:br>
              <a:rPr lang="en-US" sz="3500" dirty="0">
                <a:solidFill>
                  <a:srgbClr val="FFFFFF"/>
                </a:solidFill>
              </a:rPr>
            </a:br>
            <a:r>
              <a:rPr lang="en-US" sz="3500" dirty="0">
                <a:solidFill>
                  <a:srgbClr val="FFFFFF"/>
                </a:solidFill>
              </a:rPr>
              <a:t>What policies can you implement in your community? How? </a:t>
            </a:r>
          </a:p>
        </p:txBody>
      </p:sp>
      <p:sp>
        <p:nvSpPr>
          <p:cNvPr id="16" name="Rectangle 15">
            <a:extLst>
              <a:ext uri="{FF2B5EF4-FFF2-40B4-BE49-F238E27FC236}">
                <a16:creationId xmlns:a16="http://schemas.microsoft.com/office/drawing/2014/main" id="{A1BC678D-D15E-4FC5-8CBF-5308E841A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264" y="4244454"/>
            <a:ext cx="7470836" cy="207248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 name="Subtitle 6">
            <a:extLst>
              <a:ext uri="{FF2B5EF4-FFF2-40B4-BE49-F238E27FC236}">
                <a16:creationId xmlns:a16="http://schemas.microsoft.com/office/drawing/2014/main" id="{FB5F095C-E19A-4939-B7DA-FECCFA8C5E6E}"/>
              </a:ext>
            </a:extLst>
          </p:cNvPr>
          <p:cNvSpPr>
            <a:spLocks noGrp="1"/>
          </p:cNvSpPr>
          <p:nvPr>
            <p:ph type="subTitle" idx="1"/>
          </p:nvPr>
        </p:nvSpPr>
        <p:spPr>
          <a:xfrm>
            <a:off x="1473958" y="4462818"/>
            <a:ext cx="5680880" cy="1640983"/>
          </a:xfrm>
        </p:spPr>
        <p:txBody>
          <a:bodyPr anchor="t">
            <a:normAutofit fontScale="92500" lnSpcReduction="20000"/>
          </a:bodyPr>
          <a:lstStyle/>
          <a:p>
            <a:r>
              <a:rPr lang="en-US" sz="3100" dirty="0">
                <a:solidFill>
                  <a:schemeClr val="accent4">
                    <a:lumMod val="50000"/>
                  </a:schemeClr>
                </a:solidFill>
              </a:rPr>
              <a:t>Internship coordinator</a:t>
            </a:r>
            <a:br>
              <a:rPr lang="en-US" sz="3100" dirty="0">
                <a:solidFill>
                  <a:schemeClr val="accent4">
                    <a:lumMod val="50000"/>
                  </a:schemeClr>
                </a:solidFill>
              </a:rPr>
            </a:br>
            <a:br>
              <a:rPr lang="en-US" sz="3100" dirty="0">
                <a:solidFill>
                  <a:schemeClr val="accent4">
                    <a:lumMod val="50000"/>
                  </a:schemeClr>
                </a:solidFill>
              </a:rPr>
            </a:br>
            <a:r>
              <a:rPr lang="en-US" sz="3100" dirty="0">
                <a:solidFill>
                  <a:schemeClr val="accent4">
                    <a:lumMod val="50000"/>
                  </a:schemeClr>
                </a:solidFill>
              </a:rPr>
              <a:t>NC council for women and youth involvement</a:t>
            </a:r>
          </a:p>
        </p:txBody>
      </p:sp>
      <p:sp>
        <p:nvSpPr>
          <p:cNvPr id="18" name="Rectangle 17">
            <a:extLst>
              <a:ext uri="{FF2B5EF4-FFF2-40B4-BE49-F238E27FC236}">
                <a16:creationId xmlns:a16="http://schemas.microsoft.com/office/drawing/2014/main" id="{ED188C2F-B457-4F86-B4B4-79703666D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893" y="457201"/>
            <a:ext cx="829623" cy="58597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495896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8C565D-A991-4381-AC37-76A58A4A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521F21-D7D9-48B8-ADAE-0D3E015E403C}"/>
              </a:ext>
            </a:extLst>
          </p:cNvPr>
          <p:cNvSpPr>
            <a:spLocks noGrp="1"/>
          </p:cNvSpPr>
          <p:nvPr>
            <p:ph type="ctrTitle"/>
          </p:nvPr>
        </p:nvSpPr>
        <p:spPr>
          <a:xfrm>
            <a:off x="3337470" y="1507414"/>
            <a:ext cx="5471630" cy="3703320"/>
          </a:xfrm>
        </p:spPr>
        <p:txBody>
          <a:bodyPr anchor="ctr">
            <a:normAutofit/>
          </a:bodyPr>
          <a:lstStyle/>
          <a:p>
            <a:pPr>
              <a:lnSpc>
                <a:spcPct val="90000"/>
              </a:lnSpc>
            </a:pPr>
            <a:r>
              <a:rPr lang="en-US" sz="4200" dirty="0"/>
              <a:t>Q &amp; A</a:t>
            </a:r>
          </a:p>
        </p:txBody>
      </p:sp>
      <p:sp>
        <p:nvSpPr>
          <p:cNvPr id="14" name="Rectangle 13">
            <a:extLst>
              <a:ext uri="{FF2B5EF4-FFF2-40B4-BE49-F238E27FC236}">
                <a16:creationId xmlns:a16="http://schemas.microsoft.com/office/drawing/2014/main" id="{B7180431-F4DE-415D-BCBB-9316423C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3642"/>
            <a:ext cx="8474200"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EEABD997-5EF9-4E9B-AFBB-F6DFAAF3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1193883" y="3337052"/>
            <a:ext cx="3703320" cy="4404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E9AB5EE6-A047-4B18-B998-D46DF3C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5878019"/>
            <a:ext cx="8474200"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227068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1354931-9513-447B-96D9-E7F3061F38B1}"/>
              </a:ext>
            </a:extLst>
          </p:cNvPr>
          <p:cNvSpPr>
            <a:spLocks noGrp="1"/>
          </p:cNvSpPr>
          <p:nvPr>
            <p:ph sz="half" idx="2"/>
          </p:nvPr>
        </p:nvSpPr>
        <p:spPr>
          <a:xfrm>
            <a:off x="569000" y="2021178"/>
            <a:ext cx="4044825" cy="2934999"/>
          </a:xfrm>
        </p:spPr>
        <p:txBody>
          <a:bodyPr/>
          <a:lstStyle/>
          <a:p>
            <a:pPr marL="0" indent="0" algn="ctr">
              <a:buNone/>
            </a:pPr>
            <a:r>
              <a:rPr lang="en-US" sz="1400" b="1" cap="small" dirty="0">
                <a:latin typeface="Century Gothic" panose="020B0502020202020204" pitchFamily="34" charset="0"/>
              </a:rPr>
              <a:t>Jennifer Clark</a:t>
            </a:r>
          </a:p>
          <a:p>
            <a:pPr marL="0" indent="0" algn="ctr">
              <a:buNone/>
            </a:pPr>
            <a:r>
              <a:rPr lang="en-US" sz="1400" b="1" cap="small" dirty="0">
                <a:latin typeface="Century Gothic" panose="020B0502020202020204" pitchFamily="34" charset="0"/>
              </a:rPr>
              <a:t>Director of Communications</a:t>
            </a:r>
          </a:p>
          <a:p>
            <a:pPr marL="0" indent="0" algn="ctr">
              <a:buNone/>
            </a:pPr>
            <a:r>
              <a:rPr lang="en-US" sz="1400" b="1" cap="small" dirty="0">
                <a:solidFill>
                  <a:srgbClr val="C00000"/>
                </a:solidFill>
                <a:latin typeface="Century Gothic" panose="020B0502020202020204" pitchFamily="34" charset="0"/>
                <a:hlinkClick r:id="rId3"/>
              </a:rPr>
              <a:t>clark@iwpr.org</a:t>
            </a:r>
            <a:r>
              <a:rPr lang="en-US" sz="1400" b="1" cap="small" dirty="0">
                <a:solidFill>
                  <a:srgbClr val="C00000"/>
                </a:solidFill>
                <a:latin typeface="Century Gothic" panose="020B0502020202020204" pitchFamily="34" charset="0"/>
              </a:rPr>
              <a:t> </a:t>
            </a:r>
          </a:p>
          <a:p>
            <a:pPr marL="0" indent="0" algn="ctr">
              <a:buNone/>
            </a:pPr>
            <a:r>
              <a:rPr lang="en-US" sz="1400" b="1" cap="small" dirty="0">
                <a:solidFill>
                  <a:schemeClr val="accent2"/>
                </a:solidFill>
                <a:latin typeface="Century Gothic"/>
                <a:cs typeface="Century Gothic"/>
              </a:rPr>
              <a:t>Institute for Women’s Policy Research</a:t>
            </a:r>
            <a:endParaRPr lang="en-US" sz="1400" b="1" cap="small" dirty="0">
              <a:solidFill>
                <a:srgbClr val="C00000"/>
              </a:solidFill>
              <a:latin typeface="Century Gothic" panose="020B0502020202020204" pitchFamily="34" charset="0"/>
            </a:endParaRPr>
          </a:p>
          <a:p>
            <a:endParaRPr lang="en-US" dirty="0"/>
          </a:p>
        </p:txBody>
      </p:sp>
      <p:sp>
        <p:nvSpPr>
          <p:cNvPr id="9" name="Content Placeholder 8">
            <a:extLst>
              <a:ext uri="{FF2B5EF4-FFF2-40B4-BE49-F238E27FC236}">
                <a16:creationId xmlns:a16="http://schemas.microsoft.com/office/drawing/2014/main" id="{C164705A-B120-4DBD-A62F-C58EDE814750}"/>
              </a:ext>
            </a:extLst>
          </p:cNvPr>
          <p:cNvSpPr>
            <a:spLocks noGrp="1"/>
          </p:cNvSpPr>
          <p:nvPr>
            <p:ph sz="quarter" idx="4"/>
          </p:nvPr>
        </p:nvSpPr>
        <p:spPr>
          <a:xfrm>
            <a:off x="4663281" y="1961500"/>
            <a:ext cx="4044825" cy="2934999"/>
          </a:xfrm>
        </p:spPr>
        <p:txBody>
          <a:bodyPr/>
          <a:lstStyle/>
          <a:p>
            <a:pPr marL="0" indent="0" algn="ctr">
              <a:buNone/>
            </a:pPr>
            <a:r>
              <a:rPr lang="en-US" sz="1400" b="1" dirty="0">
                <a:latin typeface="Century Gothic" panose="020B0502020202020204" pitchFamily="34" charset="0"/>
              </a:rPr>
              <a:t>Mary Williams Stover </a:t>
            </a:r>
          </a:p>
          <a:p>
            <a:pPr marL="0" indent="0" algn="ctr">
              <a:buNone/>
            </a:pPr>
            <a:r>
              <a:rPr lang="en-US" sz="1400" b="1" dirty="0">
                <a:latin typeface="Century Gothic" panose="020B0502020202020204" pitchFamily="34" charset="0"/>
              </a:rPr>
              <a:t>Executive Director</a:t>
            </a:r>
          </a:p>
          <a:p>
            <a:pPr marL="0" indent="0" algn="ctr">
              <a:buNone/>
            </a:pPr>
            <a:r>
              <a:rPr lang="en-US" sz="1400" b="1" u="sng" dirty="0">
                <a:latin typeface="Century Gothic" panose="020B0502020202020204" pitchFamily="34" charset="0"/>
                <a:hlinkClick r:id="rId4"/>
              </a:rPr>
              <a:t>maryw.stover@doa.nc.gov</a:t>
            </a:r>
            <a:endParaRPr lang="en-US" sz="1400" b="1" dirty="0">
              <a:latin typeface="Century Gothic" panose="020B0502020202020204" pitchFamily="34" charset="0"/>
            </a:endParaRPr>
          </a:p>
          <a:p>
            <a:pPr marL="0" indent="0">
              <a:buNone/>
            </a:pPr>
            <a:endParaRPr lang="en-US"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9383" y="657965"/>
            <a:ext cx="6002675" cy="1124290"/>
          </a:xfrm>
          <a:prstGeom prst="rect">
            <a:avLst/>
          </a:prstGeom>
        </p:spPr>
      </p:pic>
      <p:pic>
        <p:nvPicPr>
          <p:cNvPr id="11" name="Content Placeholder 4" descr="A close up of a logo&#10;&#10;Description generated with very high confidence">
            <a:extLst>
              <a:ext uri="{FF2B5EF4-FFF2-40B4-BE49-F238E27FC236}">
                <a16:creationId xmlns:a16="http://schemas.microsoft.com/office/drawing/2014/main" id="{8C05A08F-0F61-42DC-8BAE-2AA1F097B0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5268" y="3011392"/>
            <a:ext cx="1885107" cy="1885107"/>
          </a:xfrm>
          <a:prstGeom prst="rect">
            <a:avLst/>
          </a:prstGeom>
        </p:spPr>
      </p:pic>
      <p:sp>
        <p:nvSpPr>
          <p:cNvPr id="17" name="TextBox 16">
            <a:extLst>
              <a:ext uri="{FF2B5EF4-FFF2-40B4-BE49-F238E27FC236}">
                <a16:creationId xmlns:a16="http://schemas.microsoft.com/office/drawing/2014/main" id="{06718B87-9271-46EC-BF78-8AF32D4509A8}"/>
              </a:ext>
            </a:extLst>
          </p:cNvPr>
          <p:cNvSpPr txBox="1"/>
          <p:nvPr/>
        </p:nvSpPr>
        <p:spPr>
          <a:xfrm>
            <a:off x="5188199" y="4614079"/>
            <a:ext cx="2994987" cy="923330"/>
          </a:xfrm>
          <a:prstGeom prst="rect">
            <a:avLst/>
          </a:prstGeom>
          <a:noFill/>
        </p:spPr>
        <p:txBody>
          <a:bodyPr wrap="none" rtlCol="0">
            <a:spAutoFit/>
          </a:bodyPr>
          <a:lstStyle/>
          <a:p>
            <a:r>
              <a:rPr lang="en-US" u="sng" dirty="0">
                <a:hlinkClick r:id="rId7"/>
              </a:rPr>
              <a:t>www.councilforwomen.nc.gov</a:t>
            </a:r>
          </a:p>
          <a:p>
            <a:br>
              <a:rPr lang="en-US" dirty="0"/>
            </a:br>
            <a:endParaRPr lang="en-US" dirty="0"/>
          </a:p>
        </p:txBody>
      </p:sp>
      <p:pic>
        <p:nvPicPr>
          <p:cNvPr id="18" name="Picture 17" descr="A picture containing indoor&#10;&#10;Description generated with high confidence">
            <a:extLst>
              <a:ext uri="{FF2B5EF4-FFF2-40B4-BE49-F238E27FC236}">
                <a16:creationId xmlns:a16="http://schemas.microsoft.com/office/drawing/2014/main" id="{07BC9CB6-D1B1-4AC3-AB8A-245CD2AC80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05375" y="4956177"/>
            <a:ext cx="1905000" cy="1905000"/>
          </a:xfrm>
          <a:prstGeom prst="rect">
            <a:avLst/>
          </a:prstGeom>
        </p:spPr>
      </p:pic>
    </p:spTree>
    <p:extLst>
      <p:ext uri="{BB962C8B-B14F-4D97-AF65-F5344CB8AC3E}">
        <p14:creationId xmlns:p14="http://schemas.microsoft.com/office/powerpoint/2010/main" val="1534858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Autofit/>
          </a:bodyPr>
          <a:lstStyle/>
          <a:p>
            <a:r>
              <a:rPr lang="en-US" sz="3200" cap="small" dirty="0">
                <a:latin typeface="Century Gothic" panose="020B0502020202020204" pitchFamily="34" charset="0"/>
              </a:rPr>
              <a:t>North Carolina’s Employment &amp; Earnings </a:t>
            </a:r>
            <a:br>
              <a:rPr lang="en-US" sz="3200" cap="small" dirty="0">
                <a:latin typeface="Century Gothic" panose="020B0502020202020204" pitchFamily="34" charset="0"/>
              </a:rPr>
            </a:br>
            <a:r>
              <a:rPr lang="en-US" sz="3200" cap="small" dirty="0">
                <a:latin typeface="Century Gothic" panose="020B0502020202020204" pitchFamily="34" charset="0"/>
              </a:rPr>
              <a:t>Report Card</a:t>
            </a:r>
          </a:p>
        </p:txBody>
      </p:sp>
      <p:grpSp>
        <p:nvGrpSpPr>
          <p:cNvPr id="5" name="Group 4"/>
          <p:cNvGrpSpPr/>
          <p:nvPr/>
        </p:nvGrpSpPr>
        <p:grpSpPr>
          <a:xfrm>
            <a:off x="6935750" y="6401645"/>
            <a:ext cx="2049146" cy="329188"/>
            <a:chOff x="6833008" y="6309178"/>
            <a:chExt cx="2049146" cy="329188"/>
          </a:xfrm>
        </p:grpSpPr>
        <p:pic>
          <p:nvPicPr>
            <p:cNvPr id="6" name="Picture 5" descr="Logo"/>
            <p:cNvPicPr>
              <a:picLocks noChangeAspect="1" noChangeArrowheads="1"/>
            </p:cNvPicPr>
            <p:nvPr/>
          </p:nvPicPr>
          <p:blipFill>
            <a:blip r:embed="rId3" cstate="print"/>
            <a:srcRect/>
            <a:stretch>
              <a:fillRect/>
            </a:stretch>
          </p:blipFill>
          <p:spPr bwMode="auto">
            <a:xfrm>
              <a:off x="8367804" y="6309178"/>
              <a:ext cx="514350" cy="329188"/>
            </a:xfrm>
            <a:prstGeom prst="rect">
              <a:avLst/>
            </a:prstGeom>
            <a:noFill/>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3008" y="6345108"/>
              <a:ext cx="1373891" cy="257327"/>
            </a:xfrm>
            <a:prstGeom prst="rect">
              <a:avLst/>
            </a:prstGeom>
          </p:spPr>
        </p:pic>
      </p:grpSp>
      <p:grpSp>
        <p:nvGrpSpPr>
          <p:cNvPr id="3" name="Group 2"/>
          <p:cNvGrpSpPr/>
          <p:nvPr/>
        </p:nvGrpSpPr>
        <p:grpSpPr>
          <a:xfrm>
            <a:off x="309156" y="1982057"/>
            <a:ext cx="8449302" cy="3810328"/>
            <a:chOff x="1100122" y="1417639"/>
            <a:chExt cx="4206240" cy="3810328"/>
          </a:xfrm>
        </p:grpSpPr>
        <p:sp>
          <p:nvSpPr>
            <p:cNvPr id="10" name="TextBox 9"/>
            <p:cNvSpPr txBox="1"/>
            <p:nvPr/>
          </p:nvSpPr>
          <p:spPr>
            <a:xfrm>
              <a:off x="1100122" y="1417639"/>
              <a:ext cx="4206240" cy="884968"/>
            </a:xfrm>
            <a:prstGeom prst="rect">
              <a:avLst/>
            </a:prstGeom>
            <a:solidFill>
              <a:srgbClr val="009382"/>
            </a:solidFill>
            <a:ln>
              <a:solidFill>
                <a:schemeClr val="tx1"/>
              </a:solidFill>
            </a:ln>
          </p:spPr>
          <p:txBody>
            <a:bodyPr wrap="square" rtlCol="0" anchor="ctr" anchorCtr="0">
              <a:noAutofit/>
            </a:bodyPr>
            <a:lstStyle/>
            <a:p>
              <a:pPr>
                <a:tabLst>
                  <a:tab pos="3886200" algn="ctr"/>
                  <a:tab pos="6000750" algn="ctr"/>
                  <a:tab pos="7486650" algn="ctr"/>
                </a:tabLst>
              </a:pPr>
              <a:r>
                <a:rPr lang="en-US" sz="2800" b="1" dirty="0">
                  <a:latin typeface="Century Gothic" panose="020B0502020202020204" pitchFamily="34" charset="0"/>
                </a:rPr>
                <a:t>			National</a:t>
              </a:r>
              <a:br>
                <a:rPr lang="en-US" sz="2800" b="1" dirty="0">
                  <a:latin typeface="Century Gothic" panose="020B0502020202020204" pitchFamily="34" charset="0"/>
                </a:rPr>
              </a:br>
              <a:r>
                <a:rPr lang="en-US" sz="2800" b="1" dirty="0">
                  <a:latin typeface="Century Gothic" panose="020B0502020202020204" pitchFamily="34" charset="0"/>
                </a:rPr>
                <a:t>			 Rank</a:t>
              </a:r>
            </a:p>
          </p:txBody>
        </p:sp>
        <p:sp>
          <p:nvSpPr>
            <p:cNvPr id="13" name="TextBox 12"/>
            <p:cNvSpPr txBox="1"/>
            <p:nvPr/>
          </p:nvSpPr>
          <p:spPr>
            <a:xfrm>
              <a:off x="1100122" y="2302607"/>
              <a:ext cx="4206233" cy="2925360"/>
            </a:xfrm>
            <a:prstGeom prst="rect">
              <a:avLst/>
            </a:prstGeom>
            <a:solidFill>
              <a:srgbClr val="7F7F7F">
                <a:alpha val="50196"/>
              </a:srgbClr>
            </a:solidFill>
            <a:ln>
              <a:solidFill>
                <a:schemeClr val="tx1"/>
              </a:solidFill>
            </a:ln>
          </p:spPr>
          <p:txBody>
            <a:bodyPr wrap="square" lIns="91440" rtlCol="0" anchor="ctr" anchorCtr="0">
              <a:noAutofit/>
            </a:bodyPr>
            <a:lstStyle/>
            <a:p>
              <a:pPr lvl="0">
                <a:spcAft>
                  <a:spcPts val="1200"/>
                </a:spcAft>
                <a:tabLst>
                  <a:tab pos="4343400" algn="r"/>
                  <a:tab pos="6400800" algn="r"/>
                  <a:tab pos="7715250" algn="r"/>
                  <a:tab pos="8229600" algn="r"/>
                </a:tabLst>
              </a:pPr>
              <a:r>
                <a:rPr lang="en-US" sz="2000" b="1" dirty="0">
                  <a:latin typeface="Century Gothic" panose="020B0502020202020204" pitchFamily="34" charset="0"/>
                </a:rPr>
                <a:t>Women’s Median Annual Earnings		$36,400	32	</a:t>
              </a:r>
            </a:p>
            <a:p>
              <a:pPr lvl="0">
                <a:spcAft>
                  <a:spcPts val="1200"/>
                </a:spcAft>
                <a:tabLst>
                  <a:tab pos="4343400" algn="r"/>
                  <a:tab pos="6400800" algn="r"/>
                  <a:tab pos="7715250" algn="r"/>
                  <a:tab pos="8229600" algn="r"/>
                </a:tabLst>
              </a:pPr>
              <a:r>
                <a:rPr lang="en-US" sz="2000" b="1" dirty="0">
                  <a:latin typeface="Century Gothic" panose="020B0502020202020204" pitchFamily="34" charset="0"/>
                </a:rPr>
                <a:t>Earnings Ratio Between Women and Men	80.9%	18	</a:t>
              </a:r>
            </a:p>
            <a:p>
              <a:pPr lvl="0">
                <a:spcAft>
                  <a:spcPts val="1200"/>
                </a:spcAft>
                <a:tabLst>
                  <a:tab pos="4343400" algn="r"/>
                  <a:tab pos="6400800" algn="r"/>
                  <a:tab pos="7715250" algn="r"/>
                  <a:tab pos="8229600" algn="r"/>
                </a:tabLst>
              </a:pPr>
              <a:r>
                <a:rPr lang="en-US" sz="2000" b="1" dirty="0">
                  <a:latin typeface="Century Gothic" panose="020B0502020202020204" pitchFamily="34" charset="0"/>
                </a:rPr>
                <a:t>Share of Women in the Labor Force		57.3%	36	</a:t>
              </a:r>
            </a:p>
            <a:p>
              <a:pPr lvl="0">
                <a:spcAft>
                  <a:spcPts val="1200"/>
                </a:spcAft>
                <a:tabLst>
                  <a:tab pos="4343400" algn="r"/>
                  <a:tab pos="6400800" algn="r"/>
                  <a:tab pos="7715250" algn="r"/>
                  <a:tab pos="8229600" algn="r"/>
                </a:tabLst>
              </a:pPr>
              <a:r>
                <a:rPr lang="en-US" sz="2000" b="1" dirty="0">
                  <a:latin typeface="Century Gothic" panose="020B0502020202020204" pitchFamily="34" charset="0"/>
                </a:rPr>
                <a:t>Women in Managerial or Professional </a:t>
              </a:r>
              <a:r>
                <a:rPr lang="en-US" sz="2000" b="1" dirty="0" err="1">
                  <a:latin typeface="Century Gothic" panose="020B0502020202020204" pitchFamily="34" charset="0"/>
                </a:rPr>
                <a:t>Occs</a:t>
              </a:r>
              <a:r>
                <a:rPr lang="en-US" sz="2000" b="1" dirty="0">
                  <a:latin typeface="Century Gothic" panose="020B0502020202020204" pitchFamily="34" charset="0"/>
                </a:rPr>
                <a:t>	41.6%	23	</a:t>
              </a:r>
            </a:p>
            <a:p>
              <a:pPr lvl="0">
                <a:spcBef>
                  <a:spcPts val="1800"/>
                </a:spcBef>
                <a:spcAft>
                  <a:spcPts val="1200"/>
                </a:spcAft>
                <a:tabLst>
                  <a:tab pos="4343400" algn="r"/>
                  <a:tab pos="6400800" algn="r"/>
                  <a:tab pos="7715250" algn="r"/>
                  <a:tab pos="8229600" algn="r"/>
                </a:tabLst>
              </a:pPr>
              <a:r>
                <a:rPr lang="en-US" sz="2300" b="1" dirty="0">
                  <a:latin typeface="Century Gothic" panose="020B0502020202020204" pitchFamily="34" charset="0"/>
                </a:rPr>
                <a:t>EMPLOYMENT &amp; EARNINGS COMPOSITE</a:t>
              </a:r>
              <a:r>
                <a:rPr lang="en-US" sz="2400" b="1" dirty="0">
                  <a:latin typeface="Century Gothic" panose="020B0502020202020204" pitchFamily="34" charset="0"/>
                </a:rPr>
                <a:t>        C		31</a:t>
              </a:r>
              <a:r>
                <a:rPr lang="en-US" sz="2000" dirty="0">
                  <a:latin typeface="Century Gothic" panose="020B0502020202020204" pitchFamily="34" charset="0"/>
                </a:rPr>
                <a:t>	</a:t>
              </a:r>
            </a:p>
          </p:txBody>
        </p:sp>
      </p:grpSp>
      <p:sp>
        <p:nvSpPr>
          <p:cNvPr id="4" name="Freeform 3"/>
          <p:cNvSpPr/>
          <p:nvPr/>
        </p:nvSpPr>
        <p:spPr>
          <a:xfrm>
            <a:off x="6048375" y="4914900"/>
            <a:ext cx="1114425" cy="990499"/>
          </a:xfrm>
          <a:custGeom>
            <a:avLst/>
            <a:gdLst>
              <a:gd name="connsiteX0" fmla="*/ 809625 w 1114425"/>
              <a:gd name="connsiteY0" fmla="*/ 200025 h 990499"/>
              <a:gd name="connsiteX1" fmla="*/ 771525 w 1114425"/>
              <a:gd name="connsiteY1" fmla="*/ 123825 h 990499"/>
              <a:gd name="connsiteX2" fmla="*/ 752475 w 1114425"/>
              <a:gd name="connsiteY2" fmla="*/ 85725 h 990499"/>
              <a:gd name="connsiteX3" fmla="*/ 723900 w 1114425"/>
              <a:gd name="connsiteY3" fmla="*/ 66675 h 990499"/>
              <a:gd name="connsiteX4" fmla="*/ 657225 w 1114425"/>
              <a:gd name="connsiteY4" fmla="*/ 38100 h 990499"/>
              <a:gd name="connsiteX5" fmla="*/ 571500 w 1114425"/>
              <a:gd name="connsiteY5" fmla="*/ 28575 h 990499"/>
              <a:gd name="connsiteX6" fmla="*/ 352425 w 1114425"/>
              <a:gd name="connsiteY6" fmla="*/ 19050 h 990499"/>
              <a:gd name="connsiteX7" fmla="*/ 257175 w 1114425"/>
              <a:gd name="connsiteY7" fmla="*/ 28575 h 990499"/>
              <a:gd name="connsiteX8" fmla="*/ 161925 w 1114425"/>
              <a:gd name="connsiteY8" fmla="*/ 66675 h 990499"/>
              <a:gd name="connsiteX9" fmla="*/ 114300 w 1114425"/>
              <a:gd name="connsiteY9" fmla="*/ 114300 h 990499"/>
              <a:gd name="connsiteX10" fmla="*/ 47625 w 1114425"/>
              <a:gd name="connsiteY10" fmla="*/ 209550 h 990499"/>
              <a:gd name="connsiteX11" fmla="*/ 28575 w 1114425"/>
              <a:gd name="connsiteY11" fmla="*/ 238125 h 990499"/>
              <a:gd name="connsiteX12" fmla="*/ 19050 w 1114425"/>
              <a:gd name="connsiteY12" fmla="*/ 266700 h 990499"/>
              <a:gd name="connsiteX13" fmla="*/ 0 w 1114425"/>
              <a:gd name="connsiteY13" fmla="*/ 333375 h 990499"/>
              <a:gd name="connsiteX14" fmla="*/ 19050 w 1114425"/>
              <a:gd name="connsiteY14" fmla="*/ 647700 h 990499"/>
              <a:gd name="connsiteX15" fmla="*/ 38100 w 1114425"/>
              <a:gd name="connsiteY15" fmla="*/ 676275 h 990499"/>
              <a:gd name="connsiteX16" fmla="*/ 57150 w 1114425"/>
              <a:gd name="connsiteY16" fmla="*/ 714375 h 990499"/>
              <a:gd name="connsiteX17" fmla="*/ 76200 w 1114425"/>
              <a:gd name="connsiteY17" fmla="*/ 742950 h 990499"/>
              <a:gd name="connsiteX18" fmla="*/ 133350 w 1114425"/>
              <a:gd name="connsiteY18" fmla="*/ 809625 h 990499"/>
              <a:gd name="connsiteX19" fmla="*/ 190500 w 1114425"/>
              <a:gd name="connsiteY19" fmla="*/ 847725 h 990499"/>
              <a:gd name="connsiteX20" fmla="*/ 257175 w 1114425"/>
              <a:gd name="connsiteY20" fmla="*/ 885825 h 990499"/>
              <a:gd name="connsiteX21" fmla="*/ 276225 w 1114425"/>
              <a:gd name="connsiteY21" fmla="*/ 914400 h 990499"/>
              <a:gd name="connsiteX22" fmla="*/ 304800 w 1114425"/>
              <a:gd name="connsiteY22" fmla="*/ 923925 h 990499"/>
              <a:gd name="connsiteX23" fmla="*/ 342900 w 1114425"/>
              <a:gd name="connsiteY23" fmla="*/ 942975 h 990499"/>
              <a:gd name="connsiteX24" fmla="*/ 447675 w 1114425"/>
              <a:gd name="connsiteY24" fmla="*/ 952500 h 990499"/>
              <a:gd name="connsiteX25" fmla="*/ 523875 w 1114425"/>
              <a:gd name="connsiteY25" fmla="*/ 962025 h 990499"/>
              <a:gd name="connsiteX26" fmla="*/ 581025 w 1114425"/>
              <a:gd name="connsiteY26" fmla="*/ 981075 h 990499"/>
              <a:gd name="connsiteX27" fmla="*/ 895350 w 1114425"/>
              <a:gd name="connsiteY27" fmla="*/ 942975 h 990499"/>
              <a:gd name="connsiteX28" fmla="*/ 962025 w 1114425"/>
              <a:gd name="connsiteY28" fmla="*/ 857250 h 990499"/>
              <a:gd name="connsiteX29" fmla="*/ 971550 w 1114425"/>
              <a:gd name="connsiteY29" fmla="*/ 828675 h 990499"/>
              <a:gd name="connsiteX30" fmla="*/ 990600 w 1114425"/>
              <a:gd name="connsiteY30" fmla="*/ 800100 h 990499"/>
              <a:gd name="connsiteX31" fmla="*/ 1019175 w 1114425"/>
              <a:gd name="connsiteY31" fmla="*/ 714375 h 990499"/>
              <a:gd name="connsiteX32" fmla="*/ 1028700 w 1114425"/>
              <a:gd name="connsiteY32" fmla="*/ 266700 h 990499"/>
              <a:gd name="connsiteX33" fmla="*/ 1000125 w 1114425"/>
              <a:gd name="connsiteY33" fmla="*/ 228600 h 990499"/>
              <a:gd name="connsiteX34" fmla="*/ 942975 w 1114425"/>
              <a:gd name="connsiteY34" fmla="*/ 171450 h 990499"/>
              <a:gd name="connsiteX35" fmla="*/ 914400 w 1114425"/>
              <a:gd name="connsiteY35" fmla="*/ 142875 h 990499"/>
              <a:gd name="connsiteX36" fmla="*/ 885825 w 1114425"/>
              <a:gd name="connsiteY36" fmla="*/ 114300 h 990499"/>
              <a:gd name="connsiteX37" fmla="*/ 828675 w 1114425"/>
              <a:gd name="connsiteY37" fmla="*/ 85725 h 990499"/>
              <a:gd name="connsiteX38" fmla="*/ 800100 w 1114425"/>
              <a:gd name="connsiteY38" fmla="*/ 76200 h 990499"/>
              <a:gd name="connsiteX39" fmla="*/ 771525 w 1114425"/>
              <a:gd name="connsiteY39" fmla="*/ 57150 h 990499"/>
              <a:gd name="connsiteX40" fmla="*/ 723900 w 1114425"/>
              <a:gd name="connsiteY40" fmla="*/ 47625 h 990499"/>
              <a:gd name="connsiteX41" fmla="*/ 685800 w 1114425"/>
              <a:gd name="connsiteY41" fmla="*/ 38100 h 990499"/>
              <a:gd name="connsiteX42" fmla="*/ 628650 w 1114425"/>
              <a:gd name="connsiteY42" fmla="*/ 19050 h 990499"/>
              <a:gd name="connsiteX43" fmla="*/ 504825 w 1114425"/>
              <a:gd name="connsiteY43" fmla="*/ 0 h 990499"/>
              <a:gd name="connsiteX44" fmla="*/ 390525 w 1114425"/>
              <a:gd name="connsiteY44" fmla="*/ 9525 h 990499"/>
              <a:gd name="connsiteX45" fmla="*/ 361950 w 1114425"/>
              <a:gd name="connsiteY45" fmla="*/ 28575 h 990499"/>
              <a:gd name="connsiteX46" fmla="*/ 323850 w 1114425"/>
              <a:gd name="connsiteY46" fmla="*/ 57150 h 990499"/>
              <a:gd name="connsiteX47" fmla="*/ 285750 w 1114425"/>
              <a:gd name="connsiteY47" fmla="*/ 95250 h 990499"/>
              <a:gd name="connsiteX48" fmla="*/ 238125 w 1114425"/>
              <a:gd name="connsiteY48" fmla="*/ 133350 h 990499"/>
              <a:gd name="connsiteX49" fmla="*/ 219075 w 1114425"/>
              <a:gd name="connsiteY49" fmla="*/ 161925 h 990499"/>
              <a:gd name="connsiteX50" fmla="*/ 190500 w 1114425"/>
              <a:gd name="connsiteY50" fmla="*/ 200025 h 990499"/>
              <a:gd name="connsiteX51" fmla="*/ 180975 w 1114425"/>
              <a:gd name="connsiteY51" fmla="*/ 228600 h 990499"/>
              <a:gd name="connsiteX52" fmla="*/ 161925 w 1114425"/>
              <a:gd name="connsiteY52" fmla="*/ 266700 h 990499"/>
              <a:gd name="connsiteX53" fmla="*/ 152400 w 1114425"/>
              <a:gd name="connsiteY53" fmla="*/ 304800 h 990499"/>
              <a:gd name="connsiteX54" fmla="*/ 133350 w 1114425"/>
              <a:gd name="connsiteY54" fmla="*/ 342900 h 990499"/>
              <a:gd name="connsiteX55" fmla="*/ 104775 w 1114425"/>
              <a:gd name="connsiteY55" fmla="*/ 438150 h 990499"/>
              <a:gd name="connsiteX56" fmla="*/ 114300 w 1114425"/>
              <a:gd name="connsiteY56" fmla="*/ 657225 h 990499"/>
              <a:gd name="connsiteX57" fmla="*/ 152400 w 1114425"/>
              <a:gd name="connsiteY57" fmla="*/ 742950 h 990499"/>
              <a:gd name="connsiteX58" fmla="*/ 180975 w 1114425"/>
              <a:gd name="connsiteY58" fmla="*/ 771525 h 990499"/>
              <a:gd name="connsiteX59" fmla="*/ 257175 w 1114425"/>
              <a:gd name="connsiteY59" fmla="*/ 857250 h 990499"/>
              <a:gd name="connsiteX60" fmla="*/ 323850 w 1114425"/>
              <a:gd name="connsiteY60" fmla="*/ 876300 h 990499"/>
              <a:gd name="connsiteX61" fmla="*/ 352425 w 1114425"/>
              <a:gd name="connsiteY61" fmla="*/ 895350 h 990499"/>
              <a:gd name="connsiteX62" fmla="*/ 409575 w 1114425"/>
              <a:gd name="connsiteY62" fmla="*/ 914400 h 990499"/>
              <a:gd name="connsiteX63" fmla="*/ 438150 w 1114425"/>
              <a:gd name="connsiteY63" fmla="*/ 923925 h 990499"/>
              <a:gd name="connsiteX64" fmla="*/ 542925 w 1114425"/>
              <a:gd name="connsiteY64" fmla="*/ 962025 h 990499"/>
              <a:gd name="connsiteX65" fmla="*/ 676275 w 1114425"/>
              <a:gd name="connsiteY65" fmla="*/ 981075 h 990499"/>
              <a:gd name="connsiteX66" fmla="*/ 904875 w 1114425"/>
              <a:gd name="connsiteY66" fmla="*/ 971550 h 990499"/>
              <a:gd name="connsiteX67" fmla="*/ 1009650 w 1114425"/>
              <a:gd name="connsiteY67" fmla="*/ 952500 h 990499"/>
              <a:gd name="connsiteX68" fmla="*/ 1038225 w 1114425"/>
              <a:gd name="connsiteY68" fmla="*/ 933450 h 990499"/>
              <a:gd name="connsiteX69" fmla="*/ 1085850 w 1114425"/>
              <a:gd name="connsiteY69" fmla="*/ 876300 h 990499"/>
              <a:gd name="connsiteX70" fmla="*/ 1114425 w 1114425"/>
              <a:gd name="connsiteY70" fmla="*/ 819150 h 990499"/>
              <a:gd name="connsiteX71" fmla="*/ 1104900 w 1114425"/>
              <a:gd name="connsiteY71" fmla="*/ 428625 h 990499"/>
              <a:gd name="connsiteX72" fmla="*/ 1047750 w 1114425"/>
              <a:gd name="connsiteY72" fmla="*/ 304800 h 990499"/>
              <a:gd name="connsiteX73" fmla="*/ 981075 w 1114425"/>
              <a:gd name="connsiteY73" fmla="*/ 219075 h 990499"/>
              <a:gd name="connsiteX74" fmla="*/ 895350 w 1114425"/>
              <a:gd name="connsiteY74" fmla="*/ 152400 h 990499"/>
              <a:gd name="connsiteX75" fmla="*/ 809625 w 1114425"/>
              <a:gd name="connsiteY75" fmla="*/ 123825 h 990499"/>
              <a:gd name="connsiteX76" fmla="*/ 781050 w 1114425"/>
              <a:gd name="connsiteY76" fmla="*/ 114300 h 990499"/>
              <a:gd name="connsiteX77" fmla="*/ 752475 w 1114425"/>
              <a:gd name="connsiteY77" fmla="*/ 104775 h 990499"/>
              <a:gd name="connsiteX78" fmla="*/ 695325 w 1114425"/>
              <a:gd name="connsiteY78" fmla="*/ 104775 h 9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114425" h="990499">
                <a:moveTo>
                  <a:pt x="809625" y="200025"/>
                </a:moveTo>
                <a:cubicBezTo>
                  <a:pt x="772117" y="106256"/>
                  <a:pt x="809571" y="190405"/>
                  <a:pt x="771525" y="123825"/>
                </a:cubicBezTo>
                <a:cubicBezTo>
                  <a:pt x="764480" y="111497"/>
                  <a:pt x="761565" y="96633"/>
                  <a:pt x="752475" y="85725"/>
                </a:cubicBezTo>
                <a:cubicBezTo>
                  <a:pt x="745146" y="76931"/>
                  <a:pt x="733839" y="72355"/>
                  <a:pt x="723900" y="66675"/>
                </a:cubicBezTo>
                <a:cubicBezTo>
                  <a:pt x="709612" y="58510"/>
                  <a:pt x="676083" y="41243"/>
                  <a:pt x="657225" y="38100"/>
                </a:cubicBezTo>
                <a:cubicBezTo>
                  <a:pt x="628865" y="33373"/>
                  <a:pt x="600195" y="30368"/>
                  <a:pt x="571500" y="28575"/>
                </a:cubicBezTo>
                <a:cubicBezTo>
                  <a:pt x="498548" y="24016"/>
                  <a:pt x="425450" y="22225"/>
                  <a:pt x="352425" y="19050"/>
                </a:cubicBezTo>
                <a:cubicBezTo>
                  <a:pt x="320675" y="22225"/>
                  <a:pt x="288537" y="22695"/>
                  <a:pt x="257175" y="28575"/>
                </a:cubicBezTo>
                <a:cubicBezTo>
                  <a:pt x="219511" y="35637"/>
                  <a:pt x="194682" y="50297"/>
                  <a:pt x="161925" y="66675"/>
                </a:cubicBezTo>
                <a:cubicBezTo>
                  <a:pt x="111125" y="142875"/>
                  <a:pt x="177800" y="50800"/>
                  <a:pt x="114300" y="114300"/>
                </a:cubicBezTo>
                <a:cubicBezTo>
                  <a:pt x="100196" y="128404"/>
                  <a:pt x="53849" y="200215"/>
                  <a:pt x="47625" y="209550"/>
                </a:cubicBezTo>
                <a:cubicBezTo>
                  <a:pt x="41275" y="219075"/>
                  <a:pt x="32195" y="227265"/>
                  <a:pt x="28575" y="238125"/>
                </a:cubicBezTo>
                <a:cubicBezTo>
                  <a:pt x="25400" y="247650"/>
                  <a:pt x="21808" y="257046"/>
                  <a:pt x="19050" y="266700"/>
                </a:cubicBezTo>
                <a:cubicBezTo>
                  <a:pt x="-4870" y="350421"/>
                  <a:pt x="22838" y="264862"/>
                  <a:pt x="0" y="333375"/>
                </a:cubicBezTo>
                <a:cubicBezTo>
                  <a:pt x="6350" y="438150"/>
                  <a:pt x="7458" y="543375"/>
                  <a:pt x="19050" y="647700"/>
                </a:cubicBezTo>
                <a:cubicBezTo>
                  <a:pt x="20314" y="659078"/>
                  <a:pt x="32420" y="666336"/>
                  <a:pt x="38100" y="676275"/>
                </a:cubicBezTo>
                <a:cubicBezTo>
                  <a:pt x="45145" y="688603"/>
                  <a:pt x="50105" y="702047"/>
                  <a:pt x="57150" y="714375"/>
                </a:cubicBezTo>
                <a:cubicBezTo>
                  <a:pt x="62830" y="724314"/>
                  <a:pt x="69546" y="733635"/>
                  <a:pt x="76200" y="742950"/>
                </a:cubicBezTo>
                <a:cubicBezTo>
                  <a:pt x="92178" y="765319"/>
                  <a:pt x="111097" y="792317"/>
                  <a:pt x="133350" y="809625"/>
                </a:cubicBezTo>
                <a:cubicBezTo>
                  <a:pt x="151422" y="823681"/>
                  <a:pt x="174311" y="831536"/>
                  <a:pt x="190500" y="847725"/>
                </a:cubicBezTo>
                <a:cubicBezTo>
                  <a:pt x="228332" y="885557"/>
                  <a:pt x="206007" y="873033"/>
                  <a:pt x="257175" y="885825"/>
                </a:cubicBezTo>
                <a:cubicBezTo>
                  <a:pt x="263525" y="895350"/>
                  <a:pt x="267286" y="907249"/>
                  <a:pt x="276225" y="914400"/>
                </a:cubicBezTo>
                <a:cubicBezTo>
                  <a:pt x="284065" y="920672"/>
                  <a:pt x="295572" y="919970"/>
                  <a:pt x="304800" y="923925"/>
                </a:cubicBezTo>
                <a:cubicBezTo>
                  <a:pt x="317851" y="929518"/>
                  <a:pt x="328977" y="940190"/>
                  <a:pt x="342900" y="942975"/>
                </a:cubicBezTo>
                <a:cubicBezTo>
                  <a:pt x="377288" y="949853"/>
                  <a:pt x="412799" y="948829"/>
                  <a:pt x="447675" y="952500"/>
                </a:cubicBezTo>
                <a:cubicBezTo>
                  <a:pt x="473132" y="955180"/>
                  <a:pt x="498475" y="958850"/>
                  <a:pt x="523875" y="962025"/>
                </a:cubicBezTo>
                <a:cubicBezTo>
                  <a:pt x="542925" y="968375"/>
                  <a:pt x="560953" y="980485"/>
                  <a:pt x="581025" y="981075"/>
                </a:cubicBezTo>
                <a:cubicBezTo>
                  <a:pt x="727816" y="985392"/>
                  <a:pt x="800251" y="1014300"/>
                  <a:pt x="895350" y="942975"/>
                </a:cubicBezTo>
                <a:cubicBezTo>
                  <a:pt x="917266" y="926538"/>
                  <a:pt x="955288" y="877460"/>
                  <a:pt x="962025" y="857250"/>
                </a:cubicBezTo>
                <a:cubicBezTo>
                  <a:pt x="965200" y="847725"/>
                  <a:pt x="967060" y="837655"/>
                  <a:pt x="971550" y="828675"/>
                </a:cubicBezTo>
                <a:cubicBezTo>
                  <a:pt x="976670" y="818436"/>
                  <a:pt x="986197" y="810667"/>
                  <a:pt x="990600" y="800100"/>
                </a:cubicBezTo>
                <a:cubicBezTo>
                  <a:pt x="1002185" y="772296"/>
                  <a:pt x="1019175" y="714375"/>
                  <a:pt x="1019175" y="714375"/>
                </a:cubicBezTo>
                <a:cubicBezTo>
                  <a:pt x="1038427" y="531477"/>
                  <a:pt x="1053750" y="467100"/>
                  <a:pt x="1028700" y="266700"/>
                </a:cubicBezTo>
                <a:cubicBezTo>
                  <a:pt x="1026731" y="250948"/>
                  <a:pt x="1010745" y="240400"/>
                  <a:pt x="1000125" y="228600"/>
                </a:cubicBezTo>
                <a:cubicBezTo>
                  <a:pt x="982103" y="208575"/>
                  <a:pt x="962025" y="190500"/>
                  <a:pt x="942975" y="171450"/>
                </a:cubicBezTo>
                <a:lnTo>
                  <a:pt x="914400" y="142875"/>
                </a:lnTo>
                <a:cubicBezTo>
                  <a:pt x="904875" y="133350"/>
                  <a:pt x="898604" y="118560"/>
                  <a:pt x="885825" y="114300"/>
                </a:cubicBezTo>
                <a:cubicBezTo>
                  <a:pt x="814001" y="90359"/>
                  <a:pt x="902533" y="122654"/>
                  <a:pt x="828675" y="85725"/>
                </a:cubicBezTo>
                <a:cubicBezTo>
                  <a:pt x="819695" y="81235"/>
                  <a:pt x="809080" y="80690"/>
                  <a:pt x="800100" y="76200"/>
                </a:cubicBezTo>
                <a:cubicBezTo>
                  <a:pt x="789861" y="71080"/>
                  <a:pt x="782244" y="61170"/>
                  <a:pt x="771525" y="57150"/>
                </a:cubicBezTo>
                <a:cubicBezTo>
                  <a:pt x="756366" y="51466"/>
                  <a:pt x="739704" y="51137"/>
                  <a:pt x="723900" y="47625"/>
                </a:cubicBezTo>
                <a:cubicBezTo>
                  <a:pt x="711121" y="44785"/>
                  <a:pt x="698339" y="41862"/>
                  <a:pt x="685800" y="38100"/>
                </a:cubicBezTo>
                <a:cubicBezTo>
                  <a:pt x="666566" y="32330"/>
                  <a:pt x="648023" y="24334"/>
                  <a:pt x="628650" y="19050"/>
                </a:cubicBezTo>
                <a:cubicBezTo>
                  <a:pt x="591728" y="8980"/>
                  <a:pt x="540479" y="4457"/>
                  <a:pt x="504825" y="0"/>
                </a:cubicBezTo>
                <a:cubicBezTo>
                  <a:pt x="466725" y="3175"/>
                  <a:pt x="428015" y="2027"/>
                  <a:pt x="390525" y="9525"/>
                </a:cubicBezTo>
                <a:cubicBezTo>
                  <a:pt x="379300" y="11770"/>
                  <a:pt x="371265" y="21921"/>
                  <a:pt x="361950" y="28575"/>
                </a:cubicBezTo>
                <a:cubicBezTo>
                  <a:pt x="349032" y="37802"/>
                  <a:pt x="335797" y="46696"/>
                  <a:pt x="323850" y="57150"/>
                </a:cubicBezTo>
                <a:cubicBezTo>
                  <a:pt x="310333" y="68977"/>
                  <a:pt x="299174" y="83318"/>
                  <a:pt x="285750" y="95250"/>
                </a:cubicBezTo>
                <a:cubicBezTo>
                  <a:pt x="270555" y="108756"/>
                  <a:pt x="252500" y="118975"/>
                  <a:pt x="238125" y="133350"/>
                </a:cubicBezTo>
                <a:cubicBezTo>
                  <a:pt x="230030" y="141445"/>
                  <a:pt x="225729" y="152610"/>
                  <a:pt x="219075" y="161925"/>
                </a:cubicBezTo>
                <a:cubicBezTo>
                  <a:pt x="209848" y="174843"/>
                  <a:pt x="200025" y="187325"/>
                  <a:pt x="190500" y="200025"/>
                </a:cubicBezTo>
                <a:cubicBezTo>
                  <a:pt x="187325" y="209550"/>
                  <a:pt x="184930" y="219372"/>
                  <a:pt x="180975" y="228600"/>
                </a:cubicBezTo>
                <a:cubicBezTo>
                  <a:pt x="175382" y="241651"/>
                  <a:pt x="166911" y="253405"/>
                  <a:pt x="161925" y="266700"/>
                </a:cubicBezTo>
                <a:cubicBezTo>
                  <a:pt x="157328" y="278957"/>
                  <a:pt x="156997" y="292543"/>
                  <a:pt x="152400" y="304800"/>
                </a:cubicBezTo>
                <a:cubicBezTo>
                  <a:pt x="147414" y="318095"/>
                  <a:pt x="138623" y="329717"/>
                  <a:pt x="133350" y="342900"/>
                </a:cubicBezTo>
                <a:cubicBezTo>
                  <a:pt x="117890" y="381549"/>
                  <a:pt x="114131" y="400726"/>
                  <a:pt x="104775" y="438150"/>
                </a:cubicBezTo>
                <a:cubicBezTo>
                  <a:pt x="107950" y="511175"/>
                  <a:pt x="106779" y="584519"/>
                  <a:pt x="114300" y="657225"/>
                </a:cubicBezTo>
                <a:cubicBezTo>
                  <a:pt x="117243" y="685677"/>
                  <a:pt x="133457" y="720219"/>
                  <a:pt x="152400" y="742950"/>
                </a:cubicBezTo>
                <a:cubicBezTo>
                  <a:pt x="161024" y="753298"/>
                  <a:pt x="172351" y="761177"/>
                  <a:pt x="180975" y="771525"/>
                </a:cubicBezTo>
                <a:cubicBezTo>
                  <a:pt x="203817" y="798935"/>
                  <a:pt x="218176" y="847500"/>
                  <a:pt x="257175" y="857250"/>
                </a:cubicBezTo>
                <a:cubicBezTo>
                  <a:pt x="269382" y="860302"/>
                  <a:pt x="310185" y="869468"/>
                  <a:pt x="323850" y="876300"/>
                </a:cubicBezTo>
                <a:cubicBezTo>
                  <a:pt x="334089" y="881420"/>
                  <a:pt x="341964" y="890701"/>
                  <a:pt x="352425" y="895350"/>
                </a:cubicBezTo>
                <a:cubicBezTo>
                  <a:pt x="370775" y="903505"/>
                  <a:pt x="390525" y="908050"/>
                  <a:pt x="409575" y="914400"/>
                </a:cubicBezTo>
                <a:cubicBezTo>
                  <a:pt x="419100" y="917575"/>
                  <a:pt x="429796" y="918356"/>
                  <a:pt x="438150" y="923925"/>
                </a:cubicBezTo>
                <a:cubicBezTo>
                  <a:pt x="480701" y="952293"/>
                  <a:pt x="473477" y="952104"/>
                  <a:pt x="542925" y="962025"/>
                </a:cubicBezTo>
                <a:lnTo>
                  <a:pt x="676275" y="981075"/>
                </a:lnTo>
                <a:cubicBezTo>
                  <a:pt x="752475" y="977900"/>
                  <a:pt x="828778" y="976623"/>
                  <a:pt x="904875" y="971550"/>
                </a:cubicBezTo>
                <a:cubicBezTo>
                  <a:pt x="923155" y="970331"/>
                  <a:pt x="989058" y="956618"/>
                  <a:pt x="1009650" y="952500"/>
                </a:cubicBezTo>
                <a:cubicBezTo>
                  <a:pt x="1019175" y="946150"/>
                  <a:pt x="1029431" y="940779"/>
                  <a:pt x="1038225" y="933450"/>
                </a:cubicBezTo>
                <a:cubicBezTo>
                  <a:pt x="1056281" y="918403"/>
                  <a:pt x="1075146" y="897707"/>
                  <a:pt x="1085850" y="876300"/>
                </a:cubicBezTo>
                <a:cubicBezTo>
                  <a:pt x="1125285" y="797430"/>
                  <a:pt x="1059830" y="901042"/>
                  <a:pt x="1114425" y="819150"/>
                </a:cubicBezTo>
                <a:cubicBezTo>
                  <a:pt x="1111250" y="688975"/>
                  <a:pt x="1113023" y="558585"/>
                  <a:pt x="1104900" y="428625"/>
                </a:cubicBezTo>
                <a:cubicBezTo>
                  <a:pt x="1097994" y="318123"/>
                  <a:pt x="1080413" y="402789"/>
                  <a:pt x="1047750" y="304800"/>
                </a:cubicBezTo>
                <a:cubicBezTo>
                  <a:pt x="1029706" y="250667"/>
                  <a:pt x="1045325" y="283325"/>
                  <a:pt x="981075" y="219075"/>
                </a:cubicBezTo>
                <a:cubicBezTo>
                  <a:pt x="956420" y="194420"/>
                  <a:pt x="929529" y="163793"/>
                  <a:pt x="895350" y="152400"/>
                </a:cubicBezTo>
                <a:lnTo>
                  <a:pt x="809625" y="123825"/>
                </a:lnTo>
                <a:lnTo>
                  <a:pt x="781050" y="114300"/>
                </a:lnTo>
                <a:cubicBezTo>
                  <a:pt x="771525" y="111125"/>
                  <a:pt x="762515" y="104775"/>
                  <a:pt x="752475" y="104775"/>
                </a:cubicBezTo>
                <a:lnTo>
                  <a:pt x="695325" y="104775"/>
                </a:lnTo>
              </a:path>
            </a:pathLst>
          </a:cu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5744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935750" y="6401645"/>
            <a:ext cx="2049146" cy="329188"/>
            <a:chOff x="6833008" y="6309178"/>
            <a:chExt cx="2049146" cy="329188"/>
          </a:xfrm>
        </p:grpSpPr>
        <p:pic>
          <p:nvPicPr>
            <p:cNvPr id="6" name="Picture 5" descr="Logo"/>
            <p:cNvPicPr>
              <a:picLocks noChangeAspect="1" noChangeArrowheads="1"/>
            </p:cNvPicPr>
            <p:nvPr/>
          </p:nvPicPr>
          <p:blipFill>
            <a:blip r:embed="rId3" cstate="print"/>
            <a:srcRect/>
            <a:stretch>
              <a:fillRect/>
            </a:stretch>
          </p:blipFill>
          <p:spPr bwMode="auto">
            <a:xfrm>
              <a:off x="8367804" y="6309178"/>
              <a:ext cx="514350" cy="329188"/>
            </a:xfrm>
            <a:prstGeom prst="rect">
              <a:avLst/>
            </a:prstGeom>
            <a:noFill/>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3008" y="6345108"/>
              <a:ext cx="1373891" cy="257327"/>
            </a:xfrm>
            <a:prstGeom prst="rect">
              <a:avLst/>
            </a:prstGeom>
          </p:spPr>
        </p:pic>
      </p:grpSp>
      <p:sp>
        <p:nvSpPr>
          <p:cNvPr id="15" name="Title 14"/>
          <p:cNvSpPr>
            <a:spLocks noGrp="1"/>
          </p:cNvSpPr>
          <p:nvPr>
            <p:ph type="title"/>
          </p:nvPr>
        </p:nvSpPr>
        <p:spPr/>
        <p:txBody>
          <a:bodyPr>
            <a:noAutofit/>
          </a:bodyPr>
          <a:lstStyle/>
          <a:p>
            <a:r>
              <a:rPr lang="en-US" sz="3200" cap="small" dirty="0">
                <a:latin typeface="Century Gothic" panose="020B0502020202020204" pitchFamily="34" charset="0"/>
              </a:rPr>
              <a:t>Women’s Earnings Are Rising…</a:t>
            </a:r>
            <a:endParaRPr lang="en-US" sz="3200"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415875"/>
            <a:ext cx="9144000" cy="4840941"/>
          </a:xfrm>
          <a:prstGeom prst="rect">
            <a:avLst/>
          </a:prstGeom>
        </p:spPr>
      </p:pic>
      <p:sp>
        <p:nvSpPr>
          <p:cNvPr id="2" name="TextBox 1"/>
          <p:cNvSpPr txBox="1"/>
          <p:nvPr/>
        </p:nvSpPr>
        <p:spPr>
          <a:xfrm>
            <a:off x="358685" y="1894302"/>
            <a:ext cx="1908265" cy="1354217"/>
          </a:xfrm>
          <a:prstGeom prst="rect">
            <a:avLst/>
          </a:prstGeom>
          <a:solidFill>
            <a:schemeClr val="bg1">
              <a:lumMod val="95000"/>
            </a:schemeClr>
          </a:solidFill>
          <a:ln w="38100">
            <a:solidFill>
              <a:srgbClr val="7F7F7F"/>
            </a:solidFill>
          </a:ln>
        </p:spPr>
        <p:txBody>
          <a:bodyPr wrap="square" rtlCol="0">
            <a:spAutoFit/>
          </a:bodyPr>
          <a:lstStyle/>
          <a:p>
            <a:pPr algn="ctr"/>
            <a:r>
              <a:rPr lang="en-US" sz="1200" dirty="0">
                <a:solidFill>
                  <a:srgbClr val="009382"/>
                </a:solidFill>
              </a:rPr>
              <a:t>Women’s Highest Earnings</a:t>
            </a:r>
          </a:p>
          <a:p>
            <a:pPr>
              <a:tabLst>
                <a:tab pos="1714500" algn="r"/>
              </a:tabLst>
            </a:pPr>
            <a:r>
              <a:rPr lang="en-US" sz="1400" dirty="0"/>
              <a:t>Orange	$47,555</a:t>
            </a:r>
          </a:p>
          <a:p>
            <a:pPr>
              <a:tabLst>
                <a:tab pos="1714500" algn="r"/>
              </a:tabLst>
            </a:pPr>
            <a:r>
              <a:rPr lang="en-US" sz="1400" dirty="0"/>
              <a:t>Wake	$45,293</a:t>
            </a:r>
          </a:p>
          <a:p>
            <a:pPr>
              <a:tabLst>
                <a:tab pos="1714500" algn="r"/>
              </a:tabLst>
            </a:pPr>
            <a:r>
              <a:rPr lang="en-US" sz="1400" dirty="0"/>
              <a:t>Durham	$44,248</a:t>
            </a:r>
          </a:p>
          <a:p>
            <a:pPr>
              <a:tabLst>
                <a:tab pos="1714500" algn="r"/>
              </a:tabLst>
            </a:pPr>
            <a:r>
              <a:rPr lang="en-US" sz="1400" dirty="0"/>
              <a:t>Camden	$42,409</a:t>
            </a:r>
          </a:p>
          <a:p>
            <a:pPr>
              <a:tabLst>
                <a:tab pos="1714500" algn="r"/>
              </a:tabLst>
            </a:pPr>
            <a:r>
              <a:rPr lang="en-US" sz="1400" dirty="0"/>
              <a:t>Chatham	$41,972</a:t>
            </a:r>
          </a:p>
        </p:txBody>
      </p:sp>
      <p:sp>
        <p:nvSpPr>
          <p:cNvPr id="19" name="TextBox 18"/>
          <p:cNvSpPr txBox="1"/>
          <p:nvPr/>
        </p:nvSpPr>
        <p:spPr>
          <a:xfrm>
            <a:off x="0" y="6311282"/>
            <a:ext cx="6737893" cy="553998"/>
          </a:xfrm>
          <a:prstGeom prst="rect">
            <a:avLst/>
          </a:prstGeom>
          <a:noFill/>
        </p:spPr>
        <p:txBody>
          <a:bodyPr wrap="square" rtlCol="0">
            <a:spAutoFit/>
          </a:bodyPr>
          <a:lstStyle/>
          <a:p>
            <a:pPr>
              <a:defRPr/>
            </a:pPr>
            <a:r>
              <a:rPr lang="en-US" sz="1000" dirty="0">
                <a:solidFill>
                  <a:srgbClr val="263645"/>
                </a:solidFill>
              </a:rPr>
              <a:t>Note: Median earnings in the past 12 months for those aged 16 and older who worked full-time, year-round.</a:t>
            </a:r>
          </a:p>
          <a:p>
            <a:pPr>
              <a:defRPr/>
            </a:pPr>
            <a:r>
              <a:rPr lang="en-US" sz="1000" dirty="0">
                <a:solidFill>
                  <a:srgbClr val="263645"/>
                </a:solidFill>
              </a:rPr>
              <a:t>Source: IWPR analysis of data from the U.S. Census Bureau, 2012-2016 American Community Survey 5-year Estimates, accessed through American Fact Finder. </a:t>
            </a:r>
          </a:p>
        </p:txBody>
      </p:sp>
      <p:sp>
        <p:nvSpPr>
          <p:cNvPr id="18" name="TextBox 17"/>
          <p:cNvSpPr txBox="1"/>
          <p:nvPr/>
        </p:nvSpPr>
        <p:spPr>
          <a:xfrm>
            <a:off x="6935751" y="5376616"/>
            <a:ext cx="2049146" cy="1354217"/>
          </a:xfrm>
          <a:prstGeom prst="rect">
            <a:avLst/>
          </a:prstGeom>
          <a:solidFill>
            <a:schemeClr val="bg1">
              <a:lumMod val="95000"/>
            </a:schemeClr>
          </a:solidFill>
          <a:ln w="38100">
            <a:solidFill>
              <a:srgbClr val="7F7F7F"/>
            </a:solidFill>
          </a:ln>
        </p:spPr>
        <p:txBody>
          <a:bodyPr wrap="square" rtlCol="0">
            <a:spAutoFit/>
          </a:bodyPr>
          <a:lstStyle/>
          <a:p>
            <a:pPr algn="ctr"/>
            <a:r>
              <a:rPr lang="en-US" sz="1200" dirty="0">
                <a:solidFill>
                  <a:srgbClr val="009382"/>
                </a:solidFill>
              </a:rPr>
              <a:t>Women’s Lowest Earnings</a:t>
            </a:r>
          </a:p>
          <a:p>
            <a:pPr>
              <a:tabLst>
                <a:tab pos="1714500" algn="r"/>
              </a:tabLst>
            </a:pPr>
            <a:r>
              <a:rPr lang="en-US" sz="1400" dirty="0"/>
              <a:t>Sampson	$28,540</a:t>
            </a:r>
          </a:p>
          <a:p>
            <a:pPr>
              <a:tabLst>
                <a:tab pos="1714500" algn="r"/>
              </a:tabLst>
            </a:pPr>
            <a:r>
              <a:rPr lang="en-US" sz="1400" dirty="0"/>
              <a:t>Robeson	$28,049</a:t>
            </a:r>
          </a:p>
          <a:p>
            <a:pPr>
              <a:tabLst>
                <a:tab pos="1714500" algn="r"/>
              </a:tabLst>
            </a:pPr>
            <a:r>
              <a:rPr lang="en-US" sz="1400" dirty="0"/>
              <a:t>Alleghany	$26,905</a:t>
            </a:r>
          </a:p>
          <a:p>
            <a:pPr>
              <a:tabLst>
                <a:tab pos="1714500" algn="r"/>
              </a:tabLst>
            </a:pPr>
            <a:r>
              <a:rPr lang="en-US" sz="1400" dirty="0"/>
              <a:t>Clay	$26,329</a:t>
            </a:r>
          </a:p>
          <a:p>
            <a:pPr>
              <a:tabLst>
                <a:tab pos="1714500" algn="r"/>
              </a:tabLst>
            </a:pPr>
            <a:r>
              <a:rPr lang="en-US" sz="1400" dirty="0"/>
              <a:t>Washington	$24,976</a:t>
            </a:r>
          </a:p>
        </p:txBody>
      </p:sp>
      <p:pic>
        <p:nvPicPr>
          <p:cNvPr id="8" name="Picture 7"/>
          <p:cNvPicPr>
            <a:picLocks noChangeAspect="1"/>
          </p:cNvPicPr>
          <p:nvPr/>
        </p:nvPicPr>
        <p:blipFill>
          <a:blip r:embed="rId6"/>
          <a:stretch>
            <a:fillRect/>
          </a:stretch>
        </p:blipFill>
        <p:spPr>
          <a:xfrm>
            <a:off x="2052178" y="4881316"/>
            <a:ext cx="1438275" cy="990600"/>
          </a:xfrm>
          <a:prstGeom prst="rect">
            <a:avLst/>
          </a:prstGeom>
        </p:spPr>
      </p:pic>
    </p:spTree>
    <p:extLst>
      <p:ext uri="{BB962C8B-B14F-4D97-AF65-F5344CB8AC3E}">
        <p14:creationId xmlns:p14="http://schemas.microsoft.com/office/powerpoint/2010/main" val="2499810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935750" y="6401645"/>
            <a:ext cx="2049146" cy="329188"/>
            <a:chOff x="6833008" y="6309178"/>
            <a:chExt cx="2049146" cy="329188"/>
          </a:xfrm>
        </p:grpSpPr>
        <p:pic>
          <p:nvPicPr>
            <p:cNvPr id="6" name="Picture 5" descr="Logo"/>
            <p:cNvPicPr>
              <a:picLocks noChangeAspect="1" noChangeArrowheads="1"/>
            </p:cNvPicPr>
            <p:nvPr/>
          </p:nvPicPr>
          <p:blipFill>
            <a:blip r:embed="rId3" cstate="print"/>
            <a:srcRect/>
            <a:stretch>
              <a:fillRect/>
            </a:stretch>
          </p:blipFill>
          <p:spPr bwMode="auto">
            <a:xfrm>
              <a:off x="8367804" y="6309178"/>
              <a:ext cx="514350" cy="329188"/>
            </a:xfrm>
            <a:prstGeom prst="rect">
              <a:avLst/>
            </a:prstGeom>
            <a:noFill/>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3008" y="6345108"/>
              <a:ext cx="1373891" cy="257327"/>
            </a:xfrm>
            <a:prstGeom prst="rect">
              <a:avLst/>
            </a:prstGeom>
          </p:spPr>
        </p:pic>
      </p:grpSp>
      <p:sp>
        <p:nvSpPr>
          <p:cNvPr id="15" name="Title 14"/>
          <p:cNvSpPr>
            <a:spLocks noGrp="1"/>
          </p:cNvSpPr>
          <p:nvPr>
            <p:ph type="title"/>
          </p:nvPr>
        </p:nvSpPr>
        <p:spPr>
          <a:xfrm>
            <a:off x="327546" y="714512"/>
            <a:ext cx="8421038" cy="1013800"/>
          </a:xfrm>
        </p:spPr>
        <p:txBody>
          <a:bodyPr>
            <a:noAutofit/>
          </a:bodyPr>
          <a:lstStyle/>
          <a:p>
            <a:r>
              <a:rPr lang="en-US" sz="3200"/>
              <a:t>…</a:t>
            </a:r>
            <a:r>
              <a:rPr lang="en-US" sz="3200" dirty="0"/>
              <a:t>B</a:t>
            </a:r>
            <a:r>
              <a:rPr lang="en-US" sz="3200"/>
              <a:t>ut </a:t>
            </a:r>
            <a:r>
              <a:rPr lang="en-US" sz="3200" dirty="0"/>
              <a:t>progress on closing the wage gap is slow</a:t>
            </a:r>
          </a:p>
        </p:txBody>
      </p:sp>
      <p:sp>
        <p:nvSpPr>
          <p:cNvPr id="2" name="TextBox 1"/>
          <p:cNvSpPr txBox="1"/>
          <p:nvPr/>
        </p:nvSpPr>
        <p:spPr>
          <a:xfrm>
            <a:off x="361481" y="2528743"/>
            <a:ext cx="8421038" cy="3347070"/>
          </a:xfrm>
          <a:prstGeom prst="rect">
            <a:avLst/>
          </a:prstGeom>
          <a:noFill/>
          <a:effectLst>
            <a:outerShdw blurRad="50800" dist="38100" dir="2700000" algn="tl" rotWithShape="0">
              <a:prstClr val="black">
                <a:alpha val="40000"/>
              </a:prstClr>
            </a:outerShdw>
          </a:effectLst>
        </p:spPr>
        <p:txBody>
          <a:bodyPr wrap="square" lIns="0" tIns="0" rIns="0" bIns="0" rtlCol="0">
            <a:spAutoFit/>
          </a:bodyPr>
          <a:lstStyle/>
          <a:p>
            <a:pPr algn="just">
              <a:lnSpc>
                <a:spcPct val="150000"/>
              </a:lnSpc>
            </a:pPr>
            <a:r>
              <a:rPr lang="en-US" sz="2900" dirty="0"/>
              <a:t>2019 2020 2021 2022 2023 2024 2025 2026 2027 2028</a:t>
            </a:r>
          </a:p>
          <a:p>
            <a:pPr algn="just">
              <a:lnSpc>
                <a:spcPct val="150000"/>
              </a:lnSpc>
            </a:pPr>
            <a:r>
              <a:rPr lang="en-US" sz="2900" dirty="0"/>
              <a:t>2029 2030 2031 2032 2033 2034 2035 2036 2037 2038</a:t>
            </a:r>
          </a:p>
          <a:p>
            <a:pPr algn="just">
              <a:lnSpc>
                <a:spcPct val="150000"/>
              </a:lnSpc>
            </a:pPr>
            <a:r>
              <a:rPr lang="en-US" sz="2900" dirty="0"/>
              <a:t>2039 2040 2041 2042 2043 2044 2045 2046 2047 2048</a:t>
            </a:r>
          </a:p>
          <a:p>
            <a:pPr algn="just">
              <a:lnSpc>
                <a:spcPct val="150000"/>
              </a:lnSpc>
            </a:pPr>
            <a:r>
              <a:rPr lang="en-US" sz="2900" dirty="0"/>
              <a:t>2049 2050 2051 2052 2053 2054 2055 2056 2057 2058</a:t>
            </a:r>
          </a:p>
          <a:p>
            <a:pPr algn="just">
              <a:lnSpc>
                <a:spcPct val="150000"/>
              </a:lnSpc>
            </a:pPr>
            <a:r>
              <a:rPr lang="en-US" sz="2900" dirty="0"/>
              <a:t>2059 </a:t>
            </a:r>
          </a:p>
        </p:txBody>
      </p:sp>
      <p:sp>
        <p:nvSpPr>
          <p:cNvPr id="9" name="TextBox 8"/>
          <p:cNvSpPr txBox="1"/>
          <p:nvPr/>
        </p:nvSpPr>
        <p:spPr>
          <a:xfrm>
            <a:off x="1308176" y="4767818"/>
            <a:ext cx="4190153" cy="221599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3800" b="1" dirty="0">
                <a:solidFill>
                  <a:srgbClr val="CB003C"/>
                </a:solidFill>
                <a:effectLst>
                  <a:outerShdw blurRad="38100" dist="38100" dir="2700000" algn="tl">
                    <a:srgbClr val="000000">
                      <a:alpha val="43137"/>
                    </a:srgbClr>
                  </a:outerShdw>
                </a:effectLst>
              </a:rPr>
              <a:t>2060</a:t>
            </a:r>
          </a:p>
        </p:txBody>
      </p:sp>
      <p:sp>
        <p:nvSpPr>
          <p:cNvPr id="3" name="Rectangle 2">
            <a:extLst>
              <a:ext uri="{FF2B5EF4-FFF2-40B4-BE49-F238E27FC236}">
                <a16:creationId xmlns:a16="http://schemas.microsoft.com/office/drawing/2014/main" id="{1F4BBB31-826C-45CE-90B3-7A275B5E3147}"/>
              </a:ext>
            </a:extLst>
          </p:cNvPr>
          <p:cNvSpPr/>
          <p:nvPr/>
        </p:nvSpPr>
        <p:spPr>
          <a:xfrm>
            <a:off x="327545" y="2002911"/>
            <a:ext cx="7640797" cy="400110"/>
          </a:xfrm>
          <a:prstGeom prst="rect">
            <a:avLst/>
          </a:prstGeom>
        </p:spPr>
        <p:txBody>
          <a:bodyPr wrap="square">
            <a:spAutoFit/>
          </a:bodyPr>
          <a:lstStyle/>
          <a:p>
            <a:r>
              <a:rPr lang="en-US" sz="2000" b="1" dirty="0"/>
              <a:t>North Carolina Women Will Not See Equal Pay Until…</a:t>
            </a:r>
          </a:p>
        </p:txBody>
      </p:sp>
    </p:spTree>
    <p:extLst>
      <p:ext uri="{BB962C8B-B14F-4D97-AF65-F5344CB8AC3E}">
        <p14:creationId xmlns:p14="http://schemas.microsoft.com/office/powerpoint/2010/main" val="3385325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87C3A-CB58-47A0-8A54-409E8D230A77}"/>
              </a:ext>
            </a:extLst>
          </p:cNvPr>
          <p:cNvSpPr>
            <a:spLocks noGrp="1"/>
          </p:cNvSpPr>
          <p:nvPr>
            <p:ph type="title"/>
          </p:nvPr>
        </p:nvSpPr>
        <p:spPr/>
        <p:txBody>
          <a:bodyPr/>
          <a:lstStyle/>
          <a:p>
            <a:pPr algn="ctr"/>
            <a:r>
              <a:rPr lang="en-US" dirty="0"/>
              <a:t>I’ll be a 64 year old by 2060!!</a:t>
            </a:r>
          </a:p>
        </p:txBody>
      </p:sp>
      <p:pic>
        <p:nvPicPr>
          <p:cNvPr id="5" name="Content Placeholder 4" descr="A picture containing tree&#10;&#10;Description generated with very high confidence">
            <a:extLst>
              <a:ext uri="{FF2B5EF4-FFF2-40B4-BE49-F238E27FC236}">
                <a16:creationId xmlns:a16="http://schemas.microsoft.com/office/drawing/2014/main" id="{F25925B4-8A5E-4AAF-821C-0BBAD70F3A4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203134" y="2911790"/>
            <a:ext cx="4515381" cy="2539901"/>
          </a:xfrm>
        </p:spPr>
      </p:pic>
    </p:spTree>
    <p:extLst>
      <p:ext uri="{BB962C8B-B14F-4D97-AF65-F5344CB8AC3E}">
        <p14:creationId xmlns:p14="http://schemas.microsoft.com/office/powerpoint/2010/main" val="3487055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935750" y="6401645"/>
            <a:ext cx="2049146" cy="329188"/>
            <a:chOff x="6833008" y="6309178"/>
            <a:chExt cx="2049146" cy="329188"/>
          </a:xfrm>
        </p:grpSpPr>
        <p:pic>
          <p:nvPicPr>
            <p:cNvPr id="6" name="Picture 5" descr="Logo"/>
            <p:cNvPicPr>
              <a:picLocks noChangeAspect="1" noChangeArrowheads="1"/>
            </p:cNvPicPr>
            <p:nvPr/>
          </p:nvPicPr>
          <p:blipFill>
            <a:blip r:embed="rId3" cstate="print"/>
            <a:srcRect/>
            <a:stretch>
              <a:fillRect/>
            </a:stretch>
          </p:blipFill>
          <p:spPr bwMode="auto">
            <a:xfrm>
              <a:off x="8367804" y="6309178"/>
              <a:ext cx="514350" cy="329188"/>
            </a:xfrm>
            <a:prstGeom prst="rect">
              <a:avLst/>
            </a:prstGeom>
            <a:noFill/>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3008" y="6345108"/>
              <a:ext cx="1373891" cy="257327"/>
            </a:xfrm>
            <a:prstGeom prst="rect">
              <a:avLst/>
            </a:prstGeom>
          </p:spPr>
        </p:pic>
      </p:grpSp>
      <p:sp>
        <p:nvSpPr>
          <p:cNvPr id="15" name="Title 14"/>
          <p:cNvSpPr>
            <a:spLocks noGrp="1"/>
          </p:cNvSpPr>
          <p:nvPr>
            <p:ph type="title"/>
          </p:nvPr>
        </p:nvSpPr>
        <p:spPr>
          <a:xfrm>
            <a:off x="480060" y="714512"/>
            <a:ext cx="8268524" cy="1013800"/>
          </a:xfrm>
        </p:spPr>
        <p:txBody>
          <a:bodyPr>
            <a:noAutofit/>
          </a:bodyPr>
          <a:lstStyle/>
          <a:p>
            <a:r>
              <a:rPr lang="en-US" sz="3100" cap="small" dirty="0">
                <a:latin typeface="Century Gothic" panose="020B0502020202020204" pitchFamily="34" charset="0"/>
              </a:rPr>
              <a:t>If Women Were Paid the Same as Comparable Men, It Would Equal nearly $16 Billion</a:t>
            </a:r>
            <a:endParaRPr lang="en-US" sz="3100" dirty="0"/>
          </a:p>
        </p:txBody>
      </p:sp>
      <p:sp>
        <p:nvSpPr>
          <p:cNvPr id="2" name="TextBox 1"/>
          <p:cNvSpPr txBox="1"/>
          <p:nvPr/>
        </p:nvSpPr>
        <p:spPr>
          <a:xfrm>
            <a:off x="331469" y="1899880"/>
            <a:ext cx="8503921" cy="4539704"/>
          </a:xfrm>
          <a:prstGeom prst="rect">
            <a:avLst/>
          </a:prstGeom>
          <a:noFill/>
          <a:effectLst/>
        </p:spPr>
        <p:txBody>
          <a:bodyPr wrap="square" rtlCol="0">
            <a:spAutoFit/>
          </a:bodyPr>
          <a:lstStyle/>
          <a:p>
            <a:pPr algn="ctr"/>
            <a:r>
              <a:rPr lang="en-US" sz="2400" dirty="0"/>
              <a:t>If working women in North Carolina were paid the same as comparable men, women’s average earnings would increase by</a:t>
            </a:r>
          </a:p>
          <a:p>
            <a:pPr algn="ctr"/>
            <a:r>
              <a:rPr lang="en-US" sz="8000" b="1" dirty="0">
                <a:solidFill>
                  <a:srgbClr val="CB003C"/>
                </a:solidFill>
                <a:effectLst>
                  <a:outerShdw blurRad="38100" dist="38100" dir="2700000" algn="tl">
                    <a:srgbClr val="000000">
                      <a:alpha val="43137"/>
                    </a:srgbClr>
                  </a:outerShdw>
                </a:effectLst>
              </a:rPr>
              <a:t>$6,628</a:t>
            </a:r>
          </a:p>
          <a:p>
            <a:pPr algn="ctr"/>
            <a:endParaRPr lang="en-US" dirty="0"/>
          </a:p>
          <a:p>
            <a:pPr algn="ctr">
              <a:spcBef>
                <a:spcPts val="1800"/>
              </a:spcBef>
            </a:pPr>
            <a:r>
              <a:rPr lang="en-US" sz="2400" dirty="0"/>
              <a:t>Added up across all working women in North Carolina, </a:t>
            </a:r>
          </a:p>
          <a:p>
            <a:pPr algn="ctr"/>
            <a:r>
              <a:rPr lang="en-US" sz="2400" dirty="0"/>
              <a:t>this would amount to an earnings increase of </a:t>
            </a:r>
          </a:p>
          <a:p>
            <a:pPr algn="ctr"/>
            <a:r>
              <a:rPr lang="en-US" sz="8000" b="1" dirty="0">
                <a:solidFill>
                  <a:srgbClr val="CB003C"/>
                </a:solidFill>
                <a:effectLst>
                  <a:outerShdw blurRad="38100" dist="38100" dir="2700000" algn="tl">
                    <a:srgbClr val="000000">
                      <a:alpha val="43137"/>
                    </a:srgbClr>
                  </a:outerShdw>
                </a:effectLst>
              </a:rPr>
              <a:t>$15,600,000,000</a:t>
            </a:r>
            <a:endParaRPr lang="en-US" dirty="0"/>
          </a:p>
        </p:txBody>
      </p:sp>
    </p:spTree>
    <p:extLst>
      <p:ext uri="{BB962C8B-B14F-4D97-AF65-F5344CB8AC3E}">
        <p14:creationId xmlns:p14="http://schemas.microsoft.com/office/powerpoint/2010/main" val="33603602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jgD61ohBQ4yDTI9oT4hGT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NWgtYJQR3mrX9Ynz0ue2Q"/>
</p:tagLst>
</file>

<file path=ppt/theme/theme1.xml><?xml version="1.0" encoding="utf-8"?>
<a:theme xmlns:a="http://schemas.openxmlformats.org/drawingml/2006/main" name="Dividend">
  <a:themeElements>
    <a:clrScheme name="Custom 3">
      <a:dk1>
        <a:srgbClr val="263645"/>
      </a:dk1>
      <a:lt1>
        <a:srgbClr val="FFFFFF"/>
      </a:lt1>
      <a:dk2>
        <a:srgbClr val="263645"/>
      </a:dk2>
      <a:lt2>
        <a:srgbClr val="D9D9D9"/>
      </a:lt2>
      <a:accent1>
        <a:srgbClr val="263645"/>
      </a:accent1>
      <a:accent2>
        <a:srgbClr val="009382"/>
      </a:accent2>
      <a:accent3>
        <a:srgbClr val="A2DED2"/>
      </a:accent3>
      <a:accent4>
        <a:srgbClr val="CB003C"/>
      </a:accent4>
      <a:accent5>
        <a:srgbClr val="9B9B9B"/>
      </a:accent5>
      <a:accent6>
        <a:srgbClr val="AB004E"/>
      </a:accent6>
      <a:hlink>
        <a:srgbClr val="CB003C"/>
      </a:hlink>
      <a:folHlink>
        <a:srgbClr val="632C4F"/>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1_RTI Corporate">
  <a:themeElements>
    <a:clrScheme name="RTI Theme Colors">
      <a:dk1>
        <a:srgbClr val="000000"/>
      </a:dk1>
      <a:lt1>
        <a:srgbClr val="FFFFFF"/>
      </a:lt1>
      <a:dk2>
        <a:srgbClr val="000000"/>
      </a:dk2>
      <a:lt2>
        <a:srgbClr val="808080"/>
      </a:lt2>
      <a:accent1>
        <a:srgbClr val="085295"/>
      </a:accent1>
      <a:accent2>
        <a:srgbClr val="D06F1A"/>
      </a:accent2>
      <a:accent3>
        <a:srgbClr val="B1953A"/>
      </a:accent3>
      <a:accent4>
        <a:srgbClr val="FFC525"/>
      </a:accent4>
      <a:accent5>
        <a:srgbClr val="5D9732"/>
      </a:accent5>
      <a:accent6>
        <a:srgbClr val="4F2683"/>
      </a:accent6>
      <a:hlink>
        <a:srgbClr val="0045C7"/>
      </a:hlink>
      <a:folHlink>
        <a:srgbClr val="5D6EC9"/>
      </a:folHlink>
    </a:clrScheme>
    <a:fontScheme name="Custom Design">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5_RTI_Standard_Template.potx" id="{67DEECF7-68D5-4513-B997-F7B2BD83D16F}" vid="{3791C0A6-E6CF-4254-BA0D-4CD24A26537B}"/>
    </a:ext>
  </a:extLst>
</a:theme>
</file>

<file path=ppt/theme/theme3.xml><?xml version="1.0" encoding="utf-8"?>
<a:theme xmlns:a="http://schemas.openxmlformats.org/drawingml/2006/main" name="Office Theme">
  <a:themeElements>
    <a:clrScheme name="Custom 5">
      <a:dk1>
        <a:srgbClr val="2E5A7C"/>
      </a:dk1>
      <a:lt1>
        <a:srgbClr val="FFFFFF"/>
      </a:lt1>
      <a:dk2>
        <a:srgbClr val="481C36"/>
      </a:dk2>
      <a:lt2>
        <a:srgbClr val="D5A70C"/>
      </a:lt2>
      <a:accent1>
        <a:srgbClr val="133869"/>
      </a:accent1>
      <a:accent2>
        <a:srgbClr val="4B771D"/>
      </a:accent2>
      <a:accent3>
        <a:srgbClr val="910036"/>
      </a:accent3>
      <a:accent4>
        <a:srgbClr val="DB5918"/>
      </a:accent4>
      <a:accent5>
        <a:srgbClr val="7C99B4"/>
      </a:accent5>
      <a:accent6>
        <a:srgbClr val="E9CC76"/>
      </a:accent6>
      <a:hlink>
        <a:srgbClr val="93AF6F"/>
      </a:hlink>
      <a:folHlink>
        <a:srgbClr val="EB9F6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Marketing 16x9">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extLst>
    <a:ext uri="{05A4C25C-085E-4340-85A3-A5531E510DB2}">
      <thm15:themeFamily xmlns:thm15="http://schemas.microsoft.com/office/thememl/2012/main" name="Business marketing glass cube presentation (widescreen).potx" id="{454792B9-F7C6-4CDD-89A0-89451A081408}" vid="{E847D748-0CA0-4BC8-838F-3216ECA8001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52</TotalTime>
  <Words>7307</Words>
  <Application>Microsoft Office PowerPoint</Application>
  <PresentationFormat>On-screen Show (4:3)</PresentationFormat>
  <Paragraphs>522</Paragraphs>
  <Slides>43</Slides>
  <Notes>40</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43</vt:i4>
      </vt:variant>
    </vt:vector>
  </HeadingPairs>
  <TitlesOfParts>
    <vt:vector size="57" baseType="lpstr">
      <vt:lpstr>Arial</vt:lpstr>
      <vt:lpstr>Arial Narrow</vt:lpstr>
      <vt:lpstr>Calibri</vt:lpstr>
      <vt:lpstr>Century Gothic</vt:lpstr>
      <vt:lpstr>Corbel</vt:lpstr>
      <vt:lpstr>Gill Sans MT</vt:lpstr>
      <vt:lpstr>Symbol</vt:lpstr>
      <vt:lpstr>Wingdings</vt:lpstr>
      <vt:lpstr>Wingdings 2</vt:lpstr>
      <vt:lpstr>Dividend</vt:lpstr>
      <vt:lpstr>1_RTI Corporate</vt:lpstr>
      <vt:lpstr>Office Theme</vt:lpstr>
      <vt:lpstr>Marketing 16x9</vt:lpstr>
      <vt:lpstr>think-cell Slide</vt:lpstr>
      <vt:lpstr>PowerPoint Presentation</vt:lpstr>
      <vt:lpstr>North Carolina Council for women &amp; youth involvement</vt:lpstr>
      <vt:lpstr>North Carolina</vt:lpstr>
      <vt:lpstr>PowerPoint Presentation</vt:lpstr>
      <vt:lpstr>North Carolina’s Employment &amp; Earnings  Report Card</vt:lpstr>
      <vt:lpstr>Women’s Earnings Are Rising…</vt:lpstr>
      <vt:lpstr>…But progress on closing the wage gap is slow</vt:lpstr>
      <vt:lpstr>I’ll be a 64 year old by 2060!!</vt:lpstr>
      <vt:lpstr>If Women Were Paid the Same as Comparable Men, It Would Equal nearly $16 Billion</vt:lpstr>
      <vt:lpstr>Hispanic women make less than half of White men’s earnings</vt:lpstr>
      <vt:lpstr>Women need more education than men to secure good-paying jobs</vt:lpstr>
      <vt:lpstr>Women’s Labor Force Participation Rate In North Carolina is in the Bottom Third</vt:lpstr>
      <vt:lpstr>Women’s Labor Force Participation Varies by Race and Ethnicity</vt:lpstr>
      <vt:lpstr>Women of Color in North Carolina</vt:lpstr>
      <vt:lpstr>2 in 3 mothers of young kids are in the labor force</vt:lpstr>
      <vt:lpstr>More than Two in Five Employed Women Are In Managerial Or Professional Occupations</vt:lpstr>
      <vt:lpstr>What Can Be Done –  Policy Recommendations</vt:lpstr>
      <vt:lpstr>The Council for Women &amp; Youth Involvement board recommends the following policies:   </vt:lpstr>
      <vt:lpstr>Treka Spraggins &amp; Terry Wall   What can you do to seek out high growth fields?</vt:lpstr>
      <vt:lpstr>Solving the Equation</vt:lpstr>
      <vt:lpstr>PowerPoint Presentation</vt:lpstr>
      <vt:lpstr>Women make up 26%  of the computing workforce.</vt:lpstr>
      <vt:lpstr>Women make up 12%  of the engineering workforce.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Carrie Bartek   What are companies and schools doing to help women succeed in high growth fields? </vt:lpstr>
      <vt:lpstr>Wake County female to male participation and income ratios in TOP 15 Growth Occupations with Employment Numbers &gt;10,000 </vt:lpstr>
      <vt:lpstr>Wake Invests in Women Guiding Principles</vt:lpstr>
      <vt:lpstr>Wake Invests in Women working theory of change</vt:lpstr>
      <vt:lpstr>Candace dudley  What policies can you implement in your community? How? </vt:lpstr>
      <vt:lpstr>Q &amp; 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Hagstrom, Emily</dc:creator>
  <cp:lastModifiedBy>Hagstrom, Emily</cp:lastModifiedBy>
  <cp:revision>6</cp:revision>
  <dcterms:created xsi:type="dcterms:W3CDTF">2019-04-12T13:14:59Z</dcterms:created>
  <dcterms:modified xsi:type="dcterms:W3CDTF">2019-04-12T14:09:38Z</dcterms:modified>
</cp:coreProperties>
</file>