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7" r:id="rId12"/>
    <p:sldId id="271" r:id="rId13"/>
    <p:sldId id="269"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3399"/>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5/29/2020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969091486"/>
      </p:ext>
    </p:extLst>
  </p:cSld>
  <p:clrMapOvr>
    <a:masterClrMapping/>
  </p:clrMapOvr>
  <mc:AlternateContent xmlns:mc="http://schemas.openxmlformats.org/markup-compatibility/2006" xmlns:p14="http://schemas.microsoft.com/office/powerpoint/2010/main">
    <mc:Choice Requires="p14">
      <p:transition spd="slow" p14:dur="3400" advClick="0" advTm="100">
        <p14:reveal/>
      </p:transition>
    </mc:Choice>
    <mc:Fallback xmlns="">
      <p:transition spd="slow" advClick="0" advTm="1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5/29/2020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76629684"/>
      </p:ext>
    </p:extLst>
  </p:cSld>
  <p:clrMapOvr>
    <a:masterClrMapping/>
  </p:clrMapOvr>
  <mc:AlternateContent xmlns:mc="http://schemas.openxmlformats.org/markup-compatibility/2006" xmlns:p14="http://schemas.microsoft.com/office/powerpoint/2010/main">
    <mc:Choice Requires="p14">
      <p:transition spd="slow" p14:dur="3400" advClick="0" advTm="100">
        <p14:reveal/>
      </p:transition>
    </mc:Choice>
    <mc:Fallback xmlns="">
      <p:transition spd="slow" advClick="0" advTm="1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5/29/2020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68680554"/>
      </p:ext>
    </p:extLst>
  </p:cSld>
  <p:clrMapOvr>
    <a:masterClrMapping/>
  </p:clrMapOvr>
  <mc:AlternateContent xmlns:mc="http://schemas.openxmlformats.org/markup-compatibility/2006" xmlns:p14="http://schemas.microsoft.com/office/powerpoint/2010/main">
    <mc:Choice Requires="p14">
      <p:transition spd="slow" p14:dur="3400" advClick="0" advTm="100">
        <p14:reveal/>
      </p:transition>
    </mc:Choice>
    <mc:Fallback xmlns="">
      <p:transition spd="slow" advClick="0" advTm="1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5/29/2020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815944848"/>
      </p:ext>
    </p:extLst>
  </p:cSld>
  <p:clrMapOvr>
    <a:masterClrMapping/>
  </p:clrMapOvr>
  <mc:AlternateContent xmlns:mc="http://schemas.openxmlformats.org/markup-compatibility/2006" xmlns:p14="http://schemas.microsoft.com/office/powerpoint/2010/main">
    <mc:Choice Requires="p14">
      <p:transition spd="slow" p14:dur="3400" advClick="0" advTm="100">
        <p14:reveal/>
      </p:transition>
    </mc:Choice>
    <mc:Fallback xmlns="">
      <p:transition spd="slow" advClick="0" advTm="1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5/29/2020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28468669"/>
      </p:ext>
    </p:extLst>
  </p:cSld>
  <p:clrMapOvr>
    <a:masterClrMapping/>
  </p:clrMapOvr>
  <mc:AlternateContent xmlns:mc="http://schemas.openxmlformats.org/markup-compatibility/2006" xmlns:p14="http://schemas.microsoft.com/office/powerpoint/2010/main">
    <mc:Choice Requires="p14">
      <p:transition spd="slow" p14:dur="3400" advClick="0" advTm="100">
        <p14:reveal/>
      </p:transition>
    </mc:Choice>
    <mc:Fallback xmlns="">
      <p:transition spd="slow" advClick="0" advTm="1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5/29/2020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10242522"/>
      </p:ext>
    </p:extLst>
  </p:cSld>
  <p:clrMapOvr>
    <a:masterClrMapping/>
  </p:clrMapOvr>
  <mc:AlternateContent xmlns:mc="http://schemas.openxmlformats.org/markup-compatibility/2006" xmlns:p14="http://schemas.microsoft.com/office/powerpoint/2010/main">
    <mc:Choice Requires="p14">
      <p:transition spd="slow" p14:dur="3400" advClick="0" advTm="100">
        <p14:reveal/>
      </p:transition>
    </mc:Choice>
    <mc:Fallback xmlns="">
      <p:transition spd="slow" advClick="0" advTm="1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5/29/2020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51932961"/>
      </p:ext>
    </p:extLst>
  </p:cSld>
  <p:clrMapOvr>
    <a:masterClrMapping/>
  </p:clrMapOvr>
  <mc:AlternateContent xmlns:mc="http://schemas.openxmlformats.org/markup-compatibility/2006" xmlns:p14="http://schemas.microsoft.com/office/powerpoint/2010/main">
    <mc:Choice Requires="p14">
      <p:transition spd="slow" p14:dur="3400" advClick="0" advTm="100">
        <p14:reveal/>
      </p:transition>
    </mc:Choice>
    <mc:Fallback xmlns="">
      <p:transition spd="slow" advClick="0" advTm="1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5/29/2020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26423532"/>
      </p:ext>
    </p:extLst>
  </p:cSld>
  <p:clrMapOvr>
    <a:masterClrMapping/>
  </p:clrMapOvr>
  <mc:AlternateContent xmlns:mc="http://schemas.openxmlformats.org/markup-compatibility/2006" xmlns:p14="http://schemas.microsoft.com/office/powerpoint/2010/main">
    <mc:Choice Requires="p14">
      <p:transition spd="slow" p14:dur="3400" advClick="0" advTm="100">
        <p14:reveal/>
      </p:transition>
    </mc:Choice>
    <mc:Fallback xmlns="">
      <p:transition spd="slow" advClick="0" advTm="1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5/29/2020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2015787"/>
      </p:ext>
    </p:extLst>
  </p:cSld>
  <p:clrMapOvr>
    <a:masterClrMapping/>
  </p:clrMapOvr>
  <mc:AlternateContent xmlns:mc="http://schemas.openxmlformats.org/markup-compatibility/2006" xmlns:p14="http://schemas.microsoft.com/office/powerpoint/2010/main">
    <mc:Choice Requires="p14">
      <p:transition spd="slow" p14:dur="3400" advClick="0" advTm="100">
        <p14:reveal/>
      </p:transition>
    </mc:Choice>
    <mc:Fallback xmlns="">
      <p:transition spd="slow" advClick="0" advTm="1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5/29/2020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3233374"/>
      </p:ext>
    </p:extLst>
  </p:cSld>
  <p:clrMapOvr>
    <a:masterClrMapping/>
  </p:clrMapOvr>
  <mc:AlternateContent xmlns:mc="http://schemas.openxmlformats.org/markup-compatibility/2006" xmlns:p14="http://schemas.microsoft.com/office/powerpoint/2010/main">
    <mc:Choice Requires="p14">
      <p:transition spd="slow" p14:dur="3400" advClick="0" advTm="100">
        <p14:reveal/>
      </p:transition>
    </mc:Choice>
    <mc:Fallback xmlns="">
      <p:transition spd="slow" advClick="0" advTm="1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5/29/2020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881112925"/>
      </p:ext>
    </p:extLst>
  </p:cSld>
  <p:clrMapOvr>
    <a:masterClrMapping/>
  </p:clrMapOvr>
  <mc:AlternateContent xmlns:mc="http://schemas.openxmlformats.org/markup-compatibility/2006" xmlns:p14="http://schemas.microsoft.com/office/powerpoint/2010/main">
    <mc:Choice Requires="p14">
      <p:transition spd="slow" p14:dur="3400" advClick="0" advTm="100">
        <p14:reveal/>
      </p:transition>
    </mc:Choice>
    <mc:Fallback xmlns="">
      <p:transition spd="slow" advClick="0" advTm="1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5/29/2020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9359106"/>
      </p:ext>
    </p:extLst>
  </p:cSld>
  <p:clrMapOvr>
    <a:masterClrMapping/>
  </p:clrMapOvr>
  <mc:AlternateContent xmlns:mc="http://schemas.openxmlformats.org/markup-compatibility/2006" xmlns:p14="http://schemas.microsoft.com/office/powerpoint/2010/main">
    <mc:Choice Requires="p14">
      <p:transition spd="slow" p14:dur="3400" advClick="0" advTm="100">
        <p14:reveal/>
      </p:transition>
    </mc:Choice>
    <mc:Fallback xmlns="">
      <p:transition spd="slow" advClick="0" advTm="1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9343D99-809A-49C0-96E5-4250D0B498EE}" type="datetime1">
              <a:rPr lang="en-US" smtClean="0"/>
              <a:t>5/29/2020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6026941"/>
      </p:ext>
    </p:extLst>
  </p:cSld>
  <p:clrMapOvr>
    <a:masterClrMapping/>
  </p:clrMapOvr>
  <mc:AlternateContent xmlns:mc="http://schemas.openxmlformats.org/markup-compatibility/2006" xmlns:p14="http://schemas.microsoft.com/office/powerpoint/2010/main">
    <mc:Choice Requires="p14">
      <p:transition spd="slow" p14:dur="3400" advClick="0" advTm="100">
        <p14:reveal/>
      </p:transition>
    </mc:Choice>
    <mc:Fallback xmlns="">
      <p:transition spd="slow" advClick="0" advTm="1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5/29/2020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78942062"/>
      </p:ext>
    </p:extLst>
  </p:cSld>
  <p:clrMapOvr>
    <a:masterClrMapping/>
  </p:clrMapOvr>
  <mc:AlternateContent xmlns:mc="http://schemas.openxmlformats.org/markup-compatibility/2006" xmlns:p14="http://schemas.microsoft.com/office/powerpoint/2010/main">
    <mc:Choice Requires="p14">
      <p:transition spd="slow" p14:dur="3400" advClick="0" advTm="100">
        <p14:reveal/>
      </p:transition>
    </mc:Choice>
    <mc:Fallback xmlns="">
      <p:transition spd="slow" advClick="0" advTm="1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5/29/2020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92938686"/>
      </p:ext>
    </p:extLst>
  </p:cSld>
  <p:clrMapOvr>
    <a:masterClrMapping/>
  </p:clrMapOvr>
  <mc:AlternateContent xmlns:mc="http://schemas.openxmlformats.org/markup-compatibility/2006" xmlns:p14="http://schemas.microsoft.com/office/powerpoint/2010/main">
    <mc:Choice Requires="p14">
      <p:transition spd="slow" p14:dur="3400" advClick="0" advTm="100">
        <p14:reveal/>
      </p:transition>
    </mc:Choice>
    <mc:Fallback xmlns="">
      <p:transition spd="slow" advClick="0" advTm="1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5/29/2020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24672058"/>
      </p:ext>
    </p:extLst>
  </p:cSld>
  <p:clrMapOvr>
    <a:masterClrMapping/>
  </p:clrMapOvr>
  <mc:AlternateContent xmlns:mc="http://schemas.openxmlformats.org/markup-compatibility/2006" xmlns:p14="http://schemas.microsoft.com/office/powerpoint/2010/main">
    <mc:Choice Requires="p14">
      <p:transition spd="slow" p14:dur="3400" advClick="0" advTm="100">
        <p14:reveal/>
      </p:transition>
    </mc:Choice>
    <mc:Fallback xmlns="">
      <p:transition spd="slow" advClick="0" advTm="1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5/29/2020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87711924"/>
      </p:ext>
    </p:extLst>
  </p:cSld>
  <p:clrMapOvr>
    <a:masterClrMapping/>
  </p:clrMapOvr>
  <mc:AlternateContent xmlns:mc="http://schemas.openxmlformats.org/markup-compatibility/2006" xmlns:p14="http://schemas.microsoft.com/office/powerpoint/2010/main">
    <mc:Choice Requires="p14">
      <p:transition spd="slow" p14:dur="3400" advClick="0" advTm="100">
        <p14:reveal/>
      </p:transition>
    </mc:Choice>
    <mc:Fallback xmlns="">
      <p:transition spd="slow" advClick="0" advTm="1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5/29/2020</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15593498"/>
      </p:ext>
    </p:extLst>
  </p:cSld>
  <p:clrMap bg1="dk1" tx1="lt1" bg2="dk2" tx2="lt2" accent1="accent1" accent2="accent2" accent3="accent3" accent4="accent4" accent5="accent5" accent6="accent6" hlink="hlink" folHlink="folHlink"/>
  <p:sldLayoutIdLst>
    <p:sldLayoutId id="2147483677" r:id="rId1"/>
    <p:sldLayoutId id="2147483676" r:id="rId2"/>
    <p:sldLayoutId id="2147483675" r:id="rId3"/>
    <p:sldLayoutId id="2147483674" r:id="rId4"/>
    <p:sldLayoutId id="2147483673" r:id="rId5"/>
    <p:sldLayoutId id="2147483672" r:id="rId6"/>
    <p:sldLayoutId id="2147483671" r:id="rId7"/>
    <p:sldLayoutId id="2147483670" r:id="rId8"/>
    <p:sldLayoutId id="2147483669" r:id="rId9"/>
    <p:sldLayoutId id="2147483668" r:id="rId10"/>
    <p:sldLayoutId id="2147483661" r:id="rId11"/>
    <p:sldLayoutId id="2147483662" r:id="rId12"/>
    <p:sldLayoutId id="2147483663" r:id="rId13"/>
    <p:sldLayoutId id="2147483664" r:id="rId14"/>
    <p:sldLayoutId id="2147483665" r:id="rId15"/>
    <p:sldLayoutId id="2147483666" r:id="rId16"/>
    <p:sldLayoutId id="2147483667" r:id="rId17"/>
  </p:sldLayoutIdLst>
  <mc:AlternateContent xmlns:mc="http://schemas.openxmlformats.org/markup-compatibility/2006" xmlns:p14="http://schemas.microsoft.com/office/powerpoint/2010/main">
    <mc:Choice Requires="p14">
      <p:transition spd="slow" p14:dur="3400" advClick="0" advTm="100">
        <p14:reveal/>
      </p:transition>
    </mc:Choice>
    <mc:Fallback xmlns="">
      <p:transition spd="slow" advClick="0" advTm="100">
        <p:fade/>
      </p:transition>
    </mc:Fallback>
  </mc:AlternateContent>
  <p:hf sldNum="0" hdr="0" ftr="0" dt="0"/>
  <p:txStyles>
    <p:titleStyle>
      <a:lvl1pPr algn="ctr" defTabSz="457200" rtl="0" eaLnBrk="1" latinLnBrk="0" hangingPunct="1">
        <a:lnSpc>
          <a:spcPct val="100000"/>
        </a:lnSpc>
        <a:spcBef>
          <a:spcPct val="0"/>
        </a:spcBef>
        <a:buNone/>
        <a:defRPr sz="4000" i="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00000"/>
        </a:lnSpc>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31B1E98C-621C-4C39-9D3C-2F3C3C0D185E}"/>
              </a:ext>
            </a:extLst>
          </p:cNvPr>
          <p:cNvPicPr>
            <a:picLocks noChangeAspect="1"/>
          </p:cNvPicPr>
          <p:nvPr/>
        </p:nvPicPr>
        <p:blipFill rotWithShape="1">
          <a:blip r:embed="rId5">
            <a:alphaModFix/>
          </a:blip>
          <a:srcRect t="9274"/>
          <a:stretch/>
        </p:blipFill>
        <p:spPr>
          <a:xfrm>
            <a:off x="20" y="0"/>
            <a:ext cx="12191980" cy="6857990"/>
          </a:xfrm>
          <a:prstGeom prst="rect">
            <a:avLst/>
          </a:prstGeom>
        </p:spPr>
      </p:pic>
      <p:sp>
        <p:nvSpPr>
          <p:cNvPr id="20" name="Rectangle 19">
            <a:extLst>
              <a:ext uri="{FF2B5EF4-FFF2-40B4-BE49-F238E27FC236}">
                <a16:creationId xmlns:a16="http://schemas.microsoft.com/office/drawing/2014/main" id="{D221F0D2-C3E4-45CA-9D1A-644036392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86995AE-69F6-4A0A-84CE-DBADB51936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3857" y="2395187"/>
            <a:ext cx="4564081" cy="3433293"/>
          </a:xfrm>
          <a:prstGeom prst="rect">
            <a:avLst/>
          </a:prstGeom>
        </p:spPr>
      </p:pic>
      <p:pic>
        <p:nvPicPr>
          <p:cNvPr id="3" name="A Love Supreme, Pt. 1- Acknowledgement">
            <a:hlinkClick r:id="" action="ppaction://media"/>
            <a:extLst>
              <a:ext uri="{FF2B5EF4-FFF2-40B4-BE49-F238E27FC236}">
                <a16:creationId xmlns:a16="http://schemas.microsoft.com/office/drawing/2014/main" id="{8C616080-081A-4441-BE8F-012A4712F15D}"/>
              </a:ext>
            </a:extLst>
          </p:cNvPr>
          <p:cNvPicPr>
            <a:picLocks noChangeAspect="1"/>
          </p:cNvPicPr>
          <p:nvPr>
            <a:audioFile r:link="rId1"/>
            <p:extLst>
              <p:ext uri="{DAA4B4D4-6D71-4841-9C94-3DE7FCFB9230}">
                <p14:media xmlns:p14="http://schemas.microsoft.com/office/powerpoint/2010/main" r:embed="rId2">
                  <p14:trim end="340046.4583"/>
                  <p14:fade in="2500" out="3000"/>
                </p14:media>
              </p:ext>
            </p:extLst>
          </p:nvPr>
        </p:nvPicPr>
        <p:blipFill>
          <a:blip r:embed="rId7"/>
          <a:stretch>
            <a:fillRect/>
          </a:stretch>
        </p:blipFill>
        <p:spPr>
          <a:xfrm>
            <a:off x="6197931" y="6038435"/>
            <a:ext cx="609600" cy="609600"/>
          </a:xfrm>
          <a:prstGeom prst="rect">
            <a:avLst/>
          </a:prstGeom>
        </p:spPr>
      </p:pic>
      <p:sp>
        <p:nvSpPr>
          <p:cNvPr id="4" name="Rectangle 3">
            <a:extLst>
              <a:ext uri="{FF2B5EF4-FFF2-40B4-BE49-F238E27FC236}">
                <a16:creationId xmlns:a16="http://schemas.microsoft.com/office/drawing/2014/main" id="{40B601DA-F5BA-432B-94E2-1D777B169671}"/>
              </a:ext>
            </a:extLst>
          </p:cNvPr>
          <p:cNvSpPr/>
          <p:nvPr/>
        </p:nvSpPr>
        <p:spPr>
          <a:xfrm>
            <a:off x="1552114" y="587090"/>
            <a:ext cx="9901237"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In Honor of </a:t>
            </a:r>
            <a:r>
              <a:rPr lang="en-US" sz="5400" b="1" dirty="0">
                <a:ln w="9525">
                  <a:solidFill>
                    <a:schemeClr val="bg1"/>
                  </a:solidFill>
                  <a:prstDash val="solid"/>
                </a:ln>
                <a:effectLst>
                  <a:outerShdw blurRad="12700" dist="38100" dir="2700000" algn="tl" rotWithShape="0">
                    <a:schemeClr val="bg1">
                      <a:lumMod val="50000"/>
                    </a:schemeClr>
                  </a:outerShdw>
                </a:effectLst>
              </a:rPr>
              <a:t>Ms. </a:t>
            </a: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Andrea Harris </a:t>
            </a:r>
          </a:p>
        </p:txBody>
      </p:sp>
    </p:spTree>
    <p:extLst>
      <p:ext uri="{BB962C8B-B14F-4D97-AF65-F5344CB8AC3E}">
        <p14:creationId xmlns:p14="http://schemas.microsoft.com/office/powerpoint/2010/main" val="2358177456"/>
      </p:ext>
    </p:extLst>
  </p:cSld>
  <p:clrMapOvr>
    <a:masterClrMapping/>
  </p:clrMapOvr>
  <mc:AlternateContent xmlns:mc="http://schemas.openxmlformats.org/markup-compatibility/2006" xmlns:p14="http://schemas.microsoft.com/office/powerpoint/2010/main">
    <mc:Choice Requires="p14">
      <p:transition spd="slow" p14:dur="3400" advClick="0" advTm="5432">
        <p14:reveal/>
      </p:transition>
    </mc:Choice>
    <mc:Fallback xmlns="">
      <p:transition spd="slow" advClick="0" advTm="54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31B1E98C-621C-4C39-9D3C-2F3C3C0D185E}"/>
              </a:ext>
            </a:extLst>
          </p:cNvPr>
          <p:cNvPicPr>
            <a:picLocks noChangeAspect="1"/>
          </p:cNvPicPr>
          <p:nvPr/>
        </p:nvPicPr>
        <p:blipFill rotWithShape="1">
          <a:blip r:embed="rId3">
            <a:alphaModFix/>
          </a:blip>
          <a:srcRect t="9274"/>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id="{D221F0D2-C3E4-45CA-9D1A-644036392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E88020B-D686-4799-BD8E-ECE3A54829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4577" y="232101"/>
            <a:ext cx="7642845" cy="5095230"/>
          </a:xfrm>
          <a:prstGeom prst="rect">
            <a:avLst/>
          </a:prstGeom>
        </p:spPr>
      </p:pic>
      <p:sp>
        <p:nvSpPr>
          <p:cNvPr id="6" name="TextBox 5">
            <a:extLst>
              <a:ext uri="{FF2B5EF4-FFF2-40B4-BE49-F238E27FC236}">
                <a16:creationId xmlns:a16="http://schemas.microsoft.com/office/drawing/2014/main" id="{FFDB17B0-AAEA-43F1-A746-2092783C1136}"/>
              </a:ext>
            </a:extLst>
          </p:cNvPr>
          <p:cNvSpPr txBox="1"/>
          <p:nvPr/>
        </p:nvSpPr>
        <p:spPr>
          <a:xfrm>
            <a:off x="935862" y="5338062"/>
            <a:ext cx="10367493" cy="1384995"/>
          </a:xfrm>
          <a:prstGeom prst="rect">
            <a:avLst/>
          </a:prstGeom>
          <a:noFill/>
        </p:spPr>
        <p:txBody>
          <a:bodyPr wrap="square" rtlCol="0">
            <a:spAutoFit/>
          </a:bodyPr>
          <a:lstStyle/>
          <a:p>
            <a:pPr algn="ctr"/>
            <a:r>
              <a:rPr lang="en-US" sz="2800" dirty="0">
                <a:solidFill>
                  <a:schemeClr val="bg1"/>
                </a:solidFill>
                <a:latin typeface="+mj-lt"/>
              </a:rPr>
              <a:t>“We need to make sure we always have people at the table who are most affected.”</a:t>
            </a:r>
          </a:p>
          <a:p>
            <a:pPr algn="ctr"/>
            <a:r>
              <a:rPr lang="en-US" sz="2800" dirty="0">
                <a:solidFill>
                  <a:schemeClr val="bg1"/>
                </a:solidFill>
                <a:latin typeface="+mj-lt"/>
              </a:rPr>
              <a:t>- Andrea Harris, 2019</a:t>
            </a:r>
          </a:p>
        </p:txBody>
      </p:sp>
      <p:sp>
        <p:nvSpPr>
          <p:cNvPr id="2" name="TextBox 1">
            <a:extLst>
              <a:ext uri="{FF2B5EF4-FFF2-40B4-BE49-F238E27FC236}">
                <a16:creationId xmlns:a16="http://schemas.microsoft.com/office/drawing/2014/main" id="{A2F5D6D8-75CF-4C73-9307-E05597D6E788}"/>
              </a:ext>
            </a:extLst>
          </p:cNvPr>
          <p:cNvSpPr txBox="1"/>
          <p:nvPr/>
        </p:nvSpPr>
        <p:spPr>
          <a:xfrm>
            <a:off x="910104" y="5335270"/>
            <a:ext cx="10367493" cy="1384995"/>
          </a:xfrm>
          <a:prstGeom prst="rect">
            <a:avLst/>
          </a:prstGeom>
          <a:noFill/>
        </p:spPr>
        <p:txBody>
          <a:bodyPr wrap="square" rtlCol="0">
            <a:spAutoFit/>
          </a:bodyPr>
          <a:lstStyle/>
          <a:p>
            <a:pPr algn="ctr"/>
            <a:r>
              <a:rPr lang="en-US" sz="2800" dirty="0">
                <a:latin typeface="+mj-lt"/>
              </a:rPr>
              <a:t>“</a:t>
            </a:r>
            <a:r>
              <a:rPr lang="en-US" sz="2800" dirty="0"/>
              <a:t>We need to make sure we always have people at the table who are most affected.”</a:t>
            </a:r>
          </a:p>
          <a:p>
            <a:pPr algn="ctr"/>
            <a:r>
              <a:rPr lang="en-US" sz="2800" dirty="0"/>
              <a:t>- Andrea Harris, 2019</a:t>
            </a:r>
          </a:p>
        </p:txBody>
      </p:sp>
    </p:spTree>
    <p:extLst>
      <p:ext uri="{BB962C8B-B14F-4D97-AF65-F5344CB8AC3E}">
        <p14:creationId xmlns:p14="http://schemas.microsoft.com/office/powerpoint/2010/main" val="1156043363"/>
      </p:ext>
    </p:extLst>
  </p:cSld>
  <p:clrMapOvr>
    <a:masterClrMapping/>
  </p:clrMapOvr>
  <mc:AlternateContent xmlns:mc="http://schemas.openxmlformats.org/markup-compatibility/2006" xmlns:p14="http://schemas.microsoft.com/office/powerpoint/2010/main">
    <mc:Choice Requires="p14">
      <p:transition spd="slow" p14:dur="3400" advClick="0" advTm="6000">
        <p14:reveal/>
      </p:transition>
    </mc:Choice>
    <mc:Fallback xmlns="">
      <p:transition spd="slow" advClick="0" advTm="6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F67A415C-C4FC-403D-BCA7-5C6A7E4A8254}"/>
              </a:ext>
            </a:extLst>
          </p:cNvPr>
          <p:cNvPicPr>
            <a:picLocks noChangeAspect="1"/>
          </p:cNvPicPr>
          <p:nvPr/>
        </p:nvPicPr>
        <p:blipFill rotWithShape="1">
          <a:blip r:embed="rId2">
            <a:alphaModFix/>
          </a:blip>
          <a:srcRect t="9274"/>
          <a:stretch/>
        </p:blipFill>
        <p:spPr>
          <a:xfrm>
            <a:off x="0" y="10"/>
            <a:ext cx="12191980" cy="6857990"/>
          </a:xfrm>
          <a:prstGeom prst="rect">
            <a:avLst/>
          </a:prstGeom>
        </p:spPr>
      </p:pic>
      <p:sp>
        <p:nvSpPr>
          <p:cNvPr id="7" name="TextBox 6">
            <a:extLst>
              <a:ext uri="{FF2B5EF4-FFF2-40B4-BE49-F238E27FC236}">
                <a16:creationId xmlns:a16="http://schemas.microsoft.com/office/drawing/2014/main" id="{0D2F09E6-53A1-4B63-AC5C-C9EB41EE1588}"/>
              </a:ext>
            </a:extLst>
          </p:cNvPr>
          <p:cNvSpPr txBox="1"/>
          <p:nvPr/>
        </p:nvSpPr>
        <p:spPr>
          <a:xfrm>
            <a:off x="658967" y="1165006"/>
            <a:ext cx="10947043" cy="5909310"/>
          </a:xfrm>
          <a:prstGeom prst="rect">
            <a:avLst/>
          </a:prstGeom>
          <a:noFill/>
        </p:spPr>
        <p:txBody>
          <a:bodyPr wrap="square" rtlCol="0">
            <a:spAutoFit/>
          </a:bodyPr>
          <a:lstStyle/>
          <a:p>
            <a:r>
              <a:rPr lang="en-US" sz="2400" i="1" dirty="0">
                <a:solidFill>
                  <a:srgbClr val="FF0000"/>
                </a:solidFill>
              </a:rPr>
              <a:t>“</a:t>
            </a:r>
            <a:r>
              <a:rPr lang="en-US" sz="2400" i="1" dirty="0">
                <a:solidFill>
                  <a:srgbClr val="FF0000"/>
                </a:solidFill>
                <a:effectLst>
                  <a:outerShdw blurRad="38100" dist="38100" dir="2700000" algn="tl">
                    <a:srgbClr val="000000">
                      <a:alpha val="43137"/>
                    </a:srgbClr>
                  </a:outerShdw>
                </a:effectLst>
              </a:rPr>
              <a:t>A legend that has left a blueprint for “All” to follow” </a:t>
            </a:r>
            <a:r>
              <a:rPr lang="en-US" sz="2400" dirty="0">
                <a:solidFill>
                  <a:srgbClr val="FF0000"/>
                </a:solidFill>
                <a:effectLst>
                  <a:outerShdw blurRad="38100" dist="38100" dir="2700000" algn="tl">
                    <a:srgbClr val="000000">
                      <a:alpha val="43137"/>
                    </a:srgbClr>
                  </a:outerShdw>
                </a:effectLst>
              </a:rPr>
              <a:t>– Alicia Lyon </a:t>
            </a:r>
          </a:p>
          <a:p>
            <a:endParaRPr lang="en-US" sz="2400" dirty="0">
              <a:solidFill>
                <a:srgbClr val="00B050"/>
              </a:solidFill>
              <a:effectLst>
                <a:outerShdw blurRad="38100" dist="38100" dir="2700000" algn="tl">
                  <a:srgbClr val="000000">
                    <a:alpha val="43137"/>
                  </a:srgbClr>
                </a:outerShdw>
              </a:effectLst>
            </a:endParaRPr>
          </a:p>
          <a:p>
            <a:r>
              <a:rPr lang="en-US" sz="2400" dirty="0">
                <a:solidFill>
                  <a:srgbClr val="00B050"/>
                </a:solidFill>
                <a:effectLst>
                  <a:outerShdw blurRad="38100" dist="38100" dir="2700000" algn="tl">
                    <a:srgbClr val="000000">
                      <a:alpha val="43137"/>
                    </a:srgbClr>
                  </a:outerShdw>
                </a:effectLst>
              </a:rPr>
              <a:t>After numerous conversations with Ms. Harris, she would always say, </a:t>
            </a:r>
            <a:r>
              <a:rPr lang="en-US" sz="2400" i="1" dirty="0">
                <a:solidFill>
                  <a:srgbClr val="00B050"/>
                </a:solidFill>
                <a:effectLst>
                  <a:outerShdw blurRad="38100" dist="38100" dir="2700000" algn="tl">
                    <a:srgbClr val="000000">
                      <a:alpha val="43137"/>
                    </a:srgbClr>
                  </a:outerShdw>
                </a:effectLst>
              </a:rPr>
              <a:t>"Ok, Thank you! I got it from here". Well Ms. Harris, you left a legacy and great instructions, so I am taking a page from your book, "We got it from here". - </a:t>
            </a:r>
            <a:r>
              <a:rPr lang="en-US" sz="2400" dirty="0">
                <a:solidFill>
                  <a:srgbClr val="00B050"/>
                </a:solidFill>
                <a:effectLst>
                  <a:outerShdw blurRad="38100" dist="38100" dir="2700000" algn="tl">
                    <a:srgbClr val="000000">
                      <a:alpha val="43137"/>
                    </a:srgbClr>
                  </a:outerShdw>
                </a:effectLst>
              </a:rPr>
              <a:t>Traci </a:t>
            </a:r>
            <a:r>
              <a:rPr lang="en-US" sz="2400" dirty="0" err="1">
                <a:solidFill>
                  <a:srgbClr val="00B050"/>
                </a:solidFill>
                <a:effectLst>
                  <a:outerShdw blurRad="38100" dist="38100" dir="2700000" algn="tl">
                    <a:srgbClr val="000000">
                      <a:alpha val="43137"/>
                    </a:srgbClr>
                  </a:outerShdw>
                </a:effectLst>
              </a:rPr>
              <a:t>Herrod</a:t>
            </a:r>
            <a:endParaRPr lang="en-US" sz="2400" dirty="0">
              <a:solidFill>
                <a:srgbClr val="00B050"/>
              </a:solidFill>
              <a:effectLst>
                <a:outerShdw blurRad="38100" dist="38100" dir="2700000" algn="tl">
                  <a:srgbClr val="000000">
                    <a:alpha val="43137"/>
                  </a:srgbClr>
                </a:outerShdw>
              </a:effectLst>
            </a:endParaRPr>
          </a:p>
          <a:p>
            <a:endParaRPr lang="en-US" sz="2400" dirty="0">
              <a:solidFill>
                <a:schemeClr val="bg1"/>
              </a:solidFill>
              <a:effectLst>
                <a:outerShdw blurRad="38100" dist="38100" dir="2700000" algn="tl">
                  <a:srgbClr val="000000">
                    <a:alpha val="43137"/>
                  </a:srgbClr>
                </a:outerShdw>
              </a:effectLst>
            </a:endParaRPr>
          </a:p>
          <a:p>
            <a:r>
              <a:rPr lang="en-US" sz="2400" dirty="0">
                <a:solidFill>
                  <a:srgbClr val="0070C0"/>
                </a:solidFill>
                <a:effectLst>
                  <a:outerShdw blurRad="38100" dist="38100" dir="2700000" algn="tl">
                    <a:srgbClr val="000000">
                      <a:alpha val="43137"/>
                    </a:srgbClr>
                  </a:outerShdw>
                </a:effectLst>
              </a:rPr>
              <a:t>“</a:t>
            </a:r>
            <a:r>
              <a:rPr lang="en-US" sz="2400" i="1" dirty="0">
                <a:solidFill>
                  <a:srgbClr val="0070C0"/>
                </a:solidFill>
                <a:effectLst>
                  <a:outerShdw blurRad="38100" dist="38100" dir="2700000" algn="tl">
                    <a:srgbClr val="000000">
                      <a:alpha val="43137"/>
                    </a:srgbClr>
                  </a:outerShdw>
                </a:effectLst>
              </a:rPr>
              <a:t>Because I must look beyond me, I strive for Thee</a:t>
            </a:r>
            <a:r>
              <a:rPr lang="en-US" sz="2400" dirty="0">
                <a:solidFill>
                  <a:srgbClr val="0070C0"/>
                </a:solidFill>
                <a:effectLst>
                  <a:outerShdw blurRad="38100" dist="38100" dir="2700000" algn="tl">
                    <a:srgbClr val="000000">
                      <a:alpha val="43137"/>
                    </a:srgbClr>
                  </a:outerShdw>
                </a:effectLst>
              </a:rPr>
              <a:t>” This quote embodies the person of Andrea Harris. She was a Champion at rescuing people and building a stronger more inclusive North Carolina. Her fingerprints leave a rich indelible stain, telling the story of North Carolina’s struggles and historical achievements. And God said, </a:t>
            </a:r>
            <a:r>
              <a:rPr lang="en-US" sz="2400" i="1" dirty="0">
                <a:solidFill>
                  <a:srgbClr val="0070C0"/>
                </a:solidFill>
                <a:effectLst>
                  <a:outerShdw blurRad="38100" dist="38100" dir="2700000" algn="tl">
                    <a:srgbClr val="000000">
                      <a:alpha val="43137"/>
                    </a:srgbClr>
                  </a:outerShdw>
                </a:effectLst>
              </a:rPr>
              <a:t>Well Done, My Good and Faithful Servant</a:t>
            </a:r>
            <a:r>
              <a:rPr lang="en-US" sz="2400" dirty="0">
                <a:solidFill>
                  <a:srgbClr val="0070C0"/>
                </a:solidFill>
                <a:effectLst>
                  <a:outerShdw blurRad="38100" dist="38100" dir="2700000" algn="tl">
                    <a:srgbClr val="000000">
                      <a:alpha val="43137"/>
                    </a:srgbClr>
                  </a:outerShdw>
                </a:effectLst>
              </a:rPr>
              <a:t>. I am better because She lived, - Nicole </a:t>
            </a:r>
            <a:r>
              <a:rPr lang="en-US" sz="2400" dirty="0" err="1">
                <a:solidFill>
                  <a:srgbClr val="0070C0"/>
                </a:solidFill>
                <a:effectLst>
                  <a:outerShdw blurRad="38100" dist="38100" dir="2700000" algn="tl">
                    <a:srgbClr val="000000">
                      <a:alpha val="43137"/>
                    </a:srgbClr>
                  </a:outerShdw>
                </a:effectLst>
              </a:rPr>
              <a:t>Gye’Nyame</a:t>
            </a:r>
            <a:endParaRPr lang="en-US" sz="2400" dirty="0">
              <a:solidFill>
                <a:srgbClr val="0070C0"/>
              </a:solidFill>
              <a:effectLst>
                <a:outerShdw blurRad="38100" dist="38100" dir="2700000" algn="tl">
                  <a:srgbClr val="000000">
                    <a:alpha val="43137"/>
                  </a:srgbClr>
                </a:outerShdw>
              </a:effectLst>
            </a:endParaRPr>
          </a:p>
          <a:p>
            <a:endParaRPr lang="en-US" sz="2400" dirty="0">
              <a:solidFill>
                <a:srgbClr val="7030A0"/>
              </a:solidFill>
              <a:effectLst>
                <a:outerShdw blurRad="38100" dist="38100" dir="2700000" algn="tl">
                  <a:srgbClr val="000000">
                    <a:alpha val="43137"/>
                  </a:srgbClr>
                </a:outerShdw>
              </a:effectLst>
            </a:endParaRPr>
          </a:p>
          <a:p>
            <a:pPr algn="ctr"/>
            <a:r>
              <a:rPr lang="en-US" sz="2400" i="1" dirty="0">
                <a:solidFill>
                  <a:srgbClr val="7030A0"/>
                </a:solidFill>
                <a:effectLst>
                  <a:outerShdw blurRad="38100" dist="38100" dir="2700000" algn="tl">
                    <a:srgbClr val="000000">
                      <a:alpha val="43137"/>
                    </a:srgbClr>
                  </a:outerShdw>
                </a:effectLst>
              </a:rPr>
              <a:t>Phenomenally, Phenomenal – </a:t>
            </a:r>
            <a:r>
              <a:rPr lang="en-US" sz="2400" dirty="0">
                <a:solidFill>
                  <a:srgbClr val="7030A0"/>
                </a:solidFill>
                <a:effectLst>
                  <a:outerShdw blurRad="38100" dist="38100" dir="2700000" algn="tl">
                    <a:srgbClr val="000000">
                      <a:alpha val="43137"/>
                    </a:srgbClr>
                  </a:outerShdw>
                </a:effectLst>
              </a:rPr>
              <a:t>Andrea Harris, Icon. </a:t>
            </a:r>
            <a:endParaRPr lang="en-US" sz="2400" i="1" dirty="0">
              <a:solidFill>
                <a:srgbClr val="7030A0"/>
              </a:solidFill>
              <a:effectLst>
                <a:outerShdw blurRad="38100" dist="38100" dir="2700000" algn="tl">
                  <a:srgbClr val="000000">
                    <a:alpha val="43137"/>
                  </a:srgbClr>
                </a:outerShdw>
              </a:effectLst>
            </a:endParaRPr>
          </a:p>
          <a:p>
            <a:endParaRPr lang="en-US" sz="2400" dirty="0">
              <a:solidFill>
                <a:schemeClr val="bg1"/>
              </a:solidFill>
              <a:effectLst>
                <a:outerShdw blurRad="38100" dist="38100" dir="2700000" algn="tl">
                  <a:srgbClr val="000000">
                    <a:alpha val="43137"/>
                  </a:srgbClr>
                </a:outerShdw>
              </a:effectLst>
            </a:endParaRPr>
          </a:p>
          <a:p>
            <a:endParaRPr lang="en-US" dirty="0">
              <a:solidFill>
                <a:schemeClr val="bg1"/>
              </a:solidFill>
            </a:endParaRPr>
          </a:p>
        </p:txBody>
      </p:sp>
      <p:sp>
        <p:nvSpPr>
          <p:cNvPr id="3" name="Rectangle 2">
            <a:extLst>
              <a:ext uri="{FF2B5EF4-FFF2-40B4-BE49-F238E27FC236}">
                <a16:creationId xmlns:a16="http://schemas.microsoft.com/office/drawing/2014/main" id="{3141804B-3201-4F83-B1DC-1DA5524940F3}"/>
              </a:ext>
            </a:extLst>
          </p:cNvPr>
          <p:cNvSpPr/>
          <p:nvPr/>
        </p:nvSpPr>
        <p:spPr>
          <a:xfrm>
            <a:off x="2981823" y="119769"/>
            <a:ext cx="6546407"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bg1"/>
                </a:solidFill>
              </a:rPr>
              <a:t>From the HUB Staff </a:t>
            </a:r>
          </a:p>
        </p:txBody>
      </p:sp>
    </p:spTree>
    <p:extLst>
      <p:ext uri="{BB962C8B-B14F-4D97-AF65-F5344CB8AC3E}">
        <p14:creationId xmlns:p14="http://schemas.microsoft.com/office/powerpoint/2010/main" val="4241142760"/>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F67A415C-C4FC-403D-BCA7-5C6A7E4A8254}"/>
              </a:ext>
            </a:extLst>
          </p:cNvPr>
          <p:cNvPicPr>
            <a:picLocks noChangeAspect="1"/>
          </p:cNvPicPr>
          <p:nvPr/>
        </p:nvPicPr>
        <p:blipFill rotWithShape="1">
          <a:blip r:embed="rId2">
            <a:alphaModFix/>
          </a:blip>
          <a:srcRect t="9274"/>
          <a:stretch/>
        </p:blipFill>
        <p:spPr>
          <a:xfrm>
            <a:off x="0" y="10"/>
            <a:ext cx="12191980" cy="6857990"/>
          </a:xfrm>
          <a:prstGeom prst="rect">
            <a:avLst/>
          </a:prstGeom>
        </p:spPr>
      </p:pic>
      <p:sp>
        <p:nvSpPr>
          <p:cNvPr id="7" name="TextBox 6">
            <a:extLst>
              <a:ext uri="{FF2B5EF4-FFF2-40B4-BE49-F238E27FC236}">
                <a16:creationId xmlns:a16="http://schemas.microsoft.com/office/drawing/2014/main" id="{0D2F09E6-53A1-4B63-AC5C-C9EB41EE1588}"/>
              </a:ext>
            </a:extLst>
          </p:cNvPr>
          <p:cNvSpPr txBox="1"/>
          <p:nvPr/>
        </p:nvSpPr>
        <p:spPr>
          <a:xfrm>
            <a:off x="658967" y="1165006"/>
            <a:ext cx="10947043" cy="6278642"/>
          </a:xfrm>
          <a:prstGeom prst="rect">
            <a:avLst/>
          </a:prstGeom>
          <a:noFill/>
        </p:spPr>
        <p:txBody>
          <a:bodyPr wrap="square" rtlCol="0">
            <a:spAutoFit/>
          </a:bodyPr>
          <a:lstStyle/>
          <a:p>
            <a:r>
              <a:rPr lang="en-US" sz="2400" dirty="0">
                <a:solidFill>
                  <a:srgbClr val="C00000"/>
                </a:solidFill>
                <a:effectLst>
                  <a:outerShdw blurRad="38100" dist="38100" dir="2700000" algn="tl">
                    <a:srgbClr val="000000">
                      <a:alpha val="43137"/>
                    </a:srgbClr>
                  </a:outerShdw>
                </a:effectLst>
              </a:rPr>
              <a:t>Although I am still processing like others, I am truly confident that each life touched is better today than we were before our introduction to this brilliant lady.  Always most calm but intentional.  The wisdom shared with me will forever be cherished.  Our conversations were never elongated, but the result was always the same, “yes ma’am I will take care of it…. yes ma’am I’m on it….yes ma’am I understand the charge and …..yes ma’am I got it.”</a:t>
            </a:r>
          </a:p>
          <a:p>
            <a:endParaRPr lang="en-US" sz="2400" dirty="0">
              <a:solidFill>
                <a:srgbClr val="C00000"/>
              </a:solidFill>
              <a:effectLst>
                <a:outerShdw blurRad="38100" dist="38100" dir="2700000" algn="tl">
                  <a:srgbClr val="000000">
                    <a:alpha val="43137"/>
                  </a:srgbClr>
                </a:outerShdw>
              </a:effectLst>
            </a:endParaRPr>
          </a:p>
          <a:p>
            <a:r>
              <a:rPr lang="en-US" sz="2400" dirty="0">
                <a:solidFill>
                  <a:srgbClr val="C00000"/>
                </a:solidFill>
                <a:effectLst>
                  <a:outerShdw blurRad="38100" dist="38100" dir="2700000" algn="tl">
                    <a:srgbClr val="000000">
                      <a:alpha val="43137"/>
                    </a:srgbClr>
                  </a:outerShdw>
                </a:effectLst>
              </a:rPr>
              <a:t>Ms. Harris was extremely proud of the work that all of us are doing.  Our biggest cheerleader in our face and behind our back.  WE have no choice but to take all that has been learned and put it into immediate action.</a:t>
            </a:r>
          </a:p>
          <a:p>
            <a:endParaRPr lang="en-US" sz="2400" dirty="0">
              <a:solidFill>
                <a:srgbClr val="C00000"/>
              </a:solidFill>
              <a:effectLst>
                <a:outerShdw blurRad="38100" dist="38100" dir="2700000" algn="tl">
                  <a:srgbClr val="000000">
                    <a:alpha val="43137"/>
                  </a:srgbClr>
                </a:outerShdw>
              </a:effectLst>
            </a:endParaRPr>
          </a:p>
          <a:p>
            <a:r>
              <a:rPr lang="en-US" sz="2400" dirty="0">
                <a:solidFill>
                  <a:srgbClr val="C00000"/>
                </a:solidFill>
                <a:effectLst>
                  <a:outerShdw blurRad="38100" dist="38100" dir="2700000" algn="tl">
                    <a:srgbClr val="000000">
                      <a:alpha val="43137"/>
                    </a:srgbClr>
                  </a:outerShdw>
                </a:effectLst>
              </a:rPr>
              <a:t>I am committed to continuing to fight for equality and access to opportunities for all….it is my hope that you will join me. ~ Tammie Hall</a:t>
            </a:r>
            <a:endParaRPr lang="en-US" sz="2400" i="1" dirty="0">
              <a:solidFill>
                <a:srgbClr val="C00000"/>
              </a:solidFill>
              <a:effectLst>
                <a:outerShdw blurRad="38100" dist="38100" dir="2700000" algn="tl">
                  <a:srgbClr val="000000">
                    <a:alpha val="43137"/>
                  </a:srgbClr>
                </a:outerShdw>
              </a:effectLst>
            </a:endParaRPr>
          </a:p>
          <a:p>
            <a:pPr algn="ctr"/>
            <a:endParaRPr lang="en-US" sz="2400" i="1" dirty="0">
              <a:solidFill>
                <a:schemeClr val="bg1"/>
              </a:solidFill>
              <a:effectLst>
                <a:outerShdw blurRad="38100" dist="38100" dir="2700000" algn="tl">
                  <a:srgbClr val="000000">
                    <a:alpha val="43137"/>
                  </a:srgbClr>
                </a:outerShdw>
              </a:effectLst>
            </a:endParaRPr>
          </a:p>
          <a:p>
            <a:pPr algn="ctr"/>
            <a:r>
              <a:rPr lang="en-US" sz="2400" i="1" dirty="0">
                <a:solidFill>
                  <a:schemeClr val="bg1"/>
                </a:solidFill>
                <a:effectLst>
                  <a:outerShdw blurRad="38100" dist="38100" dir="2700000" algn="tl">
                    <a:srgbClr val="000000">
                      <a:alpha val="43137"/>
                    </a:srgbClr>
                  </a:outerShdw>
                </a:effectLst>
              </a:rPr>
              <a:t>Phenomenally, Phenomenal – </a:t>
            </a:r>
            <a:r>
              <a:rPr lang="en-US" sz="2400" dirty="0">
                <a:solidFill>
                  <a:schemeClr val="bg1"/>
                </a:solidFill>
                <a:effectLst>
                  <a:outerShdw blurRad="38100" dist="38100" dir="2700000" algn="tl">
                    <a:srgbClr val="000000">
                      <a:alpha val="43137"/>
                    </a:srgbClr>
                  </a:outerShdw>
                </a:effectLst>
              </a:rPr>
              <a:t>Andrea Harris, shero </a:t>
            </a:r>
            <a:endParaRPr lang="en-US" sz="2400" i="1" dirty="0">
              <a:solidFill>
                <a:schemeClr val="bg1"/>
              </a:solidFill>
              <a:effectLst>
                <a:outerShdw blurRad="38100" dist="38100" dir="2700000" algn="tl">
                  <a:srgbClr val="000000">
                    <a:alpha val="43137"/>
                  </a:srgbClr>
                </a:outerShdw>
              </a:effectLst>
            </a:endParaRPr>
          </a:p>
          <a:p>
            <a:endParaRPr lang="en-US" sz="2400" dirty="0">
              <a:solidFill>
                <a:schemeClr val="bg1"/>
              </a:solidFill>
              <a:effectLst>
                <a:outerShdw blurRad="38100" dist="38100" dir="2700000" algn="tl">
                  <a:srgbClr val="000000">
                    <a:alpha val="43137"/>
                  </a:srgbClr>
                </a:outerShdw>
              </a:effectLst>
            </a:endParaRPr>
          </a:p>
          <a:p>
            <a:endParaRPr lang="en-US" dirty="0">
              <a:solidFill>
                <a:schemeClr val="bg1"/>
              </a:solidFill>
            </a:endParaRPr>
          </a:p>
        </p:txBody>
      </p:sp>
      <p:sp>
        <p:nvSpPr>
          <p:cNvPr id="3" name="Rectangle 2">
            <a:extLst>
              <a:ext uri="{FF2B5EF4-FFF2-40B4-BE49-F238E27FC236}">
                <a16:creationId xmlns:a16="http://schemas.microsoft.com/office/drawing/2014/main" id="{3141804B-3201-4F83-B1DC-1DA5524940F3}"/>
              </a:ext>
            </a:extLst>
          </p:cNvPr>
          <p:cNvSpPr/>
          <p:nvPr/>
        </p:nvSpPr>
        <p:spPr>
          <a:xfrm>
            <a:off x="2981823" y="119769"/>
            <a:ext cx="6546407"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bg1"/>
                </a:solidFill>
              </a:rPr>
              <a:t>From the HUB Staff </a:t>
            </a:r>
          </a:p>
        </p:txBody>
      </p:sp>
    </p:spTree>
    <p:extLst>
      <p:ext uri="{BB962C8B-B14F-4D97-AF65-F5344CB8AC3E}">
        <p14:creationId xmlns:p14="http://schemas.microsoft.com/office/powerpoint/2010/main" val="3662270229"/>
      </p:ext>
    </p:extLst>
  </p:cSld>
  <p:clrMapOvr>
    <a:masterClrMapping/>
  </p:clrMapOvr>
  <mc:AlternateContent xmlns:mc="http://schemas.openxmlformats.org/markup-compatibility/2006" xmlns:p14="http://schemas.microsoft.com/office/powerpoint/2010/main">
    <mc:Choice Requires="p14">
      <p:transition spd="slow" p14:dur="3400" advClick="0" advTm="14000">
        <p14:reveal/>
      </p:transition>
    </mc:Choice>
    <mc:Fallback xmlns="">
      <p:transition spd="slow" advClick="0" advTm="14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1E70A317-DCED-4E80-AA2D-467D8702E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42DD97F-572E-4BC7-ABE5-FD35C3D94180}"/>
              </a:ext>
            </a:extLst>
          </p:cNvPr>
          <p:cNvSpPr txBox="1"/>
          <p:nvPr/>
        </p:nvSpPr>
        <p:spPr>
          <a:xfrm>
            <a:off x="861791" y="835383"/>
            <a:ext cx="3382832" cy="3499549"/>
          </a:xfrm>
          <a:prstGeom prst="rect">
            <a:avLst/>
          </a:prstGeom>
        </p:spPr>
        <p:txBody>
          <a:bodyPr vert="horz" lIns="91440" tIns="45720" rIns="91440" bIns="45720" rtlCol="0" anchor="b">
            <a:normAutofit/>
          </a:bodyPr>
          <a:lstStyle/>
          <a:p>
            <a:pPr defTabSz="457200">
              <a:spcBef>
                <a:spcPct val="0"/>
              </a:spcBef>
              <a:spcAft>
                <a:spcPts val="600"/>
              </a:spcAft>
            </a:pPr>
            <a:endParaRPr lang="en-US" sz="4200" b="1" i="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endParaRPr>
          </a:p>
        </p:txBody>
      </p:sp>
      <p:pic>
        <p:nvPicPr>
          <p:cNvPr id="7" name="Picture 6">
            <a:extLst>
              <a:ext uri="{FF2B5EF4-FFF2-40B4-BE49-F238E27FC236}">
                <a16:creationId xmlns:a16="http://schemas.microsoft.com/office/drawing/2014/main" id="{E06AB66F-EF68-47A3-9CDC-795EB96A560D}"/>
              </a:ext>
            </a:extLst>
          </p:cNvPr>
          <p:cNvPicPr>
            <a:picLocks noChangeAspect="1"/>
          </p:cNvPicPr>
          <p:nvPr/>
        </p:nvPicPr>
        <p:blipFill rotWithShape="1">
          <a:blip r:embed="rId3">
            <a:extLst>
              <a:ext uri="{28A0092B-C50C-407E-A947-70E740481C1C}">
                <a14:useLocalDpi xmlns:a14="http://schemas.microsoft.com/office/drawing/2010/main" val="0"/>
              </a:ext>
            </a:extLst>
          </a:blip>
          <a:srcRect t="10004" r="1" b="21760"/>
          <a:stretch/>
        </p:blipFill>
        <p:spPr>
          <a:xfrm>
            <a:off x="4654296" y="0"/>
            <a:ext cx="7537704" cy="6857990"/>
          </a:xfrm>
          <a:prstGeom prst="rect">
            <a:avLst/>
          </a:prstGeom>
        </p:spPr>
      </p:pic>
      <p:sp>
        <p:nvSpPr>
          <p:cNvPr id="2" name="Rectangle 1">
            <a:extLst>
              <a:ext uri="{FF2B5EF4-FFF2-40B4-BE49-F238E27FC236}">
                <a16:creationId xmlns:a16="http://schemas.microsoft.com/office/drawing/2014/main" id="{51AD1364-7A27-48EA-B409-F2DE0DBEFEB7}"/>
              </a:ext>
            </a:extLst>
          </p:cNvPr>
          <p:cNvSpPr/>
          <p:nvPr/>
        </p:nvSpPr>
        <p:spPr>
          <a:xfrm>
            <a:off x="604561" y="2646529"/>
            <a:ext cx="3445174" cy="923330"/>
          </a:xfrm>
          <a:prstGeom prst="rect">
            <a:avLst/>
          </a:prstGeom>
          <a:noFill/>
        </p:spPr>
        <p:txBody>
          <a:bodyPr wrap="none" lIns="91440" tIns="45720" rIns="91440" bIns="45720">
            <a:spAutoFit/>
          </a:bodyPr>
          <a:lstStyle/>
          <a:p>
            <a:pPr algn="ctr"/>
            <a:r>
              <a:rPr lang="en-US" sz="5400" i="1" dirty="0">
                <a:ln w="0"/>
                <a:solidFill>
                  <a:srgbClr val="FF0000"/>
                </a:solidFill>
                <a:effectLst>
                  <a:outerShdw blurRad="38100" dist="25400" dir="5400000" algn="ctr" rotWithShape="0">
                    <a:srgbClr val="6E747A">
                      <a:alpha val="43000"/>
                    </a:srgbClr>
                  </a:outerShdw>
                </a:effectLst>
                <a:latin typeface="+mj-lt"/>
                <a:ea typeface="+mj-ea"/>
              </a:rPr>
              <a:t>Rest in Love</a:t>
            </a:r>
            <a:endParaRPr lang="en-US" sz="5400" dirty="0">
              <a:ln w="0"/>
              <a:solidFill>
                <a:srgbClr val="FF0000"/>
              </a:solidFill>
              <a:effectLst>
                <a:outerShdw blurRad="38100" dist="25400" dir="5400000" algn="ctr" rotWithShape="0">
                  <a:srgbClr val="6E747A">
                    <a:alpha val="43000"/>
                  </a:srgbClr>
                </a:outerShdw>
              </a:effectLst>
            </a:endParaRPr>
          </a:p>
        </p:txBody>
      </p:sp>
      <p:sp>
        <p:nvSpPr>
          <p:cNvPr id="3" name="TextBox 2">
            <a:extLst>
              <a:ext uri="{FF2B5EF4-FFF2-40B4-BE49-F238E27FC236}">
                <a16:creationId xmlns:a16="http://schemas.microsoft.com/office/drawing/2014/main" id="{8BE0E01B-AE25-4109-AFDA-92ED7CA67F6C}"/>
              </a:ext>
            </a:extLst>
          </p:cNvPr>
          <p:cNvSpPr txBox="1"/>
          <p:nvPr/>
        </p:nvSpPr>
        <p:spPr>
          <a:xfrm>
            <a:off x="477078" y="3583063"/>
            <a:ext cx="4002157" cy="369332"/>
          </a:xfrm>
          <a:prstGeom prst="rect">
            <a:avLst/>
          </a:prstGeom>
          <a:noFill/>
        </p:spPr>
        <p:txBody>
          <a:bodyPr wrap="square" rtlCol="0">
            <a:spAutoFit/>
          </a:bodyPr>
          <a:lstStyle/>
          <a:p>
            <a:r>
              <a:rPr lang="en-US" dirty="0"/>
              <a:t>(Flags lowered at half-staff for 4 days)</a:t>
            </a:r>
          </a:p>
        </p:txBody>
      </p:sp>
    </p:spTree>
    <p:extLst>
      <p:ext uri="{BB962C8B-B14F-4D97-AF65-F5344CB8AC3E}">
        <p14:creationId xmlns:p14="http://schemas.microsoft.com/office/powerpoint/2010/main" val="2191739162"/>
      </p:ext>
    </p:extLst>
  </p:cSld>
  <p:clrMapOvr>
    <a:masterClrMapping/>
  </p:clrMapOvr>
  <mc:AlternateContent xmlns:mc="http://schemas.openxmlformats.org/markup-compatibility/2006" xmlns:p14="http://schemas.microsoft.com/office/powerpoint/2010/main">
    <mc:Choice Requires="p14">
      <p:transition spd="slow" p14:dur="3400" advClick="0" advTm="6000">
        <p14:reveal/>
      </p:transition>
    </mc:Choice>
    <mc:Fallback xmlns="">
      <p:transition spd="slow" advClick="0" advTm="6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F67A415C-C4FC-403D-BCA7-5C6A7E4A8254}"/>
              </a:ext>
            </a:extLst>
          </p:cNvPr>
          <p:cNvPicPr>
            <a:picLocks noChangeAspect="1"/>
          </p:cNvPicPr>
          <p:nvPr/>
        </p:nvPicPr>
        <p:blipFill rotWithShape="1">
          <a:blip r:embed="rId2">
            <a:alphaModFix/>
          </a:blip>
          <a:srcRect t="9274"/>
          <a:stretch/>
        </p:blipFill>
        <p:spPr>
          <a:xfrm>
            <a:off x="0" y="10"/>
            <a:ext cx="12191980" cy="6857990"/>
          </a:xfrm>
          <a:prstGeom prst="rect">
            <a:avLst/>
          </a:prstGeom>
        </p:spPr>
      </p:pic>
      <p:sp>
        <p:nvSpPr>
          <p:cNvPr id="5" name="TextBox 4">
            <a:extLst>
              <a:ext uri="{FF2B5EF4-FFF2-40B4-BE49-F238E27FC236}">
                <a16:creationId xmlns:a16="http://schemas.microsoft.com/office/drawing/2014/main" id="{142DD97F-572E-4BC7-ABE5-FD35C3D94180}"/>
              </a:ext>
            </a:extLst>
          </p:cNvPr>
          <p:cNvSpPr txBox="1"/>
          <p:nvPr/>
        </p:nvSpPr>
        <p:spPr>
          <a:xfrm>
            <a:off x="914400" y="321972"/>
            <a:ext cx="10414716" cy="523220"/>
          </a:xfrm>
          <a:prstGeom prst="rect">
            <a:avLst/>
          </a:prstGeom>
          <a:noFill/>
        </p:spPr>
        <p:txBody>
          <a:bodyPr wrap="square" rtlCol="0">
            <a:spAutoFit/>
          </a:bodyPr>
          <a:lstStyle/>
          <a:p>
            <a:pPr algn="ctr"/>
            <a:r>
              <a:rPr lang="en-US" sz="2800" dirty="0">
                <a:solidFill>
                  <a:schemeClr val="bg1"/>
                </a:solidFill>
              </a:rPr>
              <a:t> </a:t>
            </a:r>
          </a:p>
        </p:txBody>
      </p:sp>
      <p:sp>
        <p:nvSpPr>
          <p:cNvPr id="3" name="Rectangle 2">
            <a:extLst>
              <a:ext uri="{FF2B5EF4-FFF2-40B4-BE49-F238E27FC236}">
                <a16:creationId xmlns:a16="http://schemas.microsoft.com/office/drawing/2014/main" id="{DCE616CF-39A7-4C4D-B488-8D2CD019674C}"/>
              </a:ext>
            </a:extLst>
          </p:cNvPr>
          <p:cNvSpPr/>
          <p:nvPr/>
        </p:nvSpPr>
        <p:spPr>
          <a:xfrm>
            <a:off x="349348" y="361946"/>
            <a:ext cx="11206338" cy="4708981"/>
          </a:xfrm>
          <a:prstGeom prst="rect">
            <a:avLst/>
          </a:prstGeom>
          <a:noFill/>
        </p:spPr>
        <p:txBody>
          <a:bodyPr wrap="none" lIns="91440" tIns="45720" rIns="91440" bIns="45720">
            <a:spAutoFit/>
          </a:bodyPr>
          <a:lstStyle/>
          <a:p>
            <a:pPr algn="ctr"/>
            <a:r>
              <a:rPr lang="en-US" sz="4800" b="1" dirty="0">
                <a:ln w="9525">
                  <a:solidFill>
                    <a:schemeClr val="bg1"/>
                  </a:solidFill>
                  <a:prstDash val="solid"/>
                </a:ln>
                <a:effectLst>
                  <a:outerShdw blurRad="12700" dist="38100" dir="2700000" algn="tl" rotWithShape="0">
                    <a:schemeClr val="bg1">
                      <a:lumMod val="50000"/>
                    </a:schemeClr>
                  </a:outerShdw>
                </a:effectLst>
              </a:rPr>
              <a:t>GOVERNOR’S ADVISORY COUNCIL</a:t>
            </a:r>
          </a:p>
          <a:p>
            <a:pPr algn="ctr"/>
            <a:r>
              <a:rPr lang="en-US" sz="4800" b="1" dirty="0">
                <a:ln w="9525">
                  <a:solidFill>
                    <a:schemeClr val="bg1"/>
                  </a:solidFill>
                  <a:prstDash val="solid"/>
                </a:ln>
                <a:effectLst>
                  <a:outerShdw blurRad="12700" dist="38100" dir="2700000" algn="tl" rotWithShape="0">
                    <a:schemeClr val="bg1">
                      <a:lumMod val="50000"/>
                    </a:schemeClr>
                  </a:outerShdw>
                </a:effectLst>
              </a:rPr>
              <a:t>for</a:t>
            </a:r>
          </a:p>
          <a:p>
            <a:pPr algn="ctr"/>
            <a:r>
              <a:rPr lang="en-US" sz="4800" b="1" dirty="0">
                <a:ln w="9525">
                  <a:solidFill>
                    <a:schemeClr val="bg1"/>
                  </a:solidFill>
                  <a:prstDash val="solid"/>
                </a:ln>
                <a:effectLst>
                  <a:outerShdw blurRad="12700" dist="38100" dir="2700000" algn="tl" rotWithShape="0">
                    <a:schemeClr val="bg1">
                      <a:lumMod val="50000"/>
                    </a:schemeClr>
                  </a:outerShdw>
                </a:effectLst>
              </a:rPr>
              <a:t>HISTORICALLY UNDERUTILIZED </a:t>
            </a:r>
          </a:p>
          <a:p>
            <a:pPr algn="ctr"/>
            <a:r>
              <a:rPr lang="en-US" sz="4800" b="1" dirty="0">
                <a:ln w="9525">
                  <a:solidFill>
                    <a:schemeClr val="bg1"/>
                  </a:solidFill>
                  <a:prstDash val="solid"/>
                </a:ln>
                <a:effectLst>
                  <a:outerShdw blurRad="12700" dist="38100" dir="2700000" algn="tl" rotWithShape="0">
                    <a:schemeClr val="bg1">
                      <a:lumMod val="50000"/>
                    </a:schemeClr>
                  </a:outerShdw>
                </a:effectLst>
              </a:rPr>
              <a:t>BUSINESSES</a:t>
            </a:r>
            <a:endParaRPr lang="en-US" sz="4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a:p>
            <a:pPr algn="ctr"/>
            <a:r>
              <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rPr>
              <a:t>LEAD ON</a:t>
            </a:r>
          </a:p>
        </p:txBody>
      </p:sp>
    </p:spTree>
    <p:extLst>
      <p:ext uri="{BB962C8B-B14F-4D97-AF65-F5344CB8AC3E}">
        <p14:creationId xmlns:p14="http://schemas.microsoft.com/office/powerpoint/2010/main" val="701149486"/>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31B1E98C-621C-4C39-9D3C-2F3C3C0D185E}"/>
              </a:ext>
            </a:extLst>
          </p:cNvPr>
          <p:cNvPicPr>
            <a:picLocks noChangeAspect="1"/>
          </p:cNvPicPr>
          <p:nvPr/>
        </p:nvPicPr>
        <p:blipFill rotWithShape="1">
          <a:blip r:embed="rId3">
            <a:alphaModFix/>
          </a:blip>
          <a:srcRect t="9274"/>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id="{D221F0D2-C3E4-45CA-9D1A-644036392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9DF8F9DE-9DFA-481F-A7E6-71CF695D11BD}"/>
              </a:ext>
            </a:extLst>
          </p:cNvPr>
          <p:cNvSpPr>
            <a:spLocks noGrp="1"/>
          </p:cNvSpPr>
          <p:nvPr>
            <p:ph type="subTitle" idx="1"/>
          </p:nvPr>
        </p:nvSpPr>
        <p:spPr>
          <a:xfrm>
            <a:off x="1370693" y="3773489"/>
            <a:ext cx="9440034" cy="1049867"/>
          </a:xfrm>
        </p:spPr>
        <p:txBody>
          <a:bodyPr>
            <a:normAutofit/>
          </a:bodyPr>
          <a:lstStyle/>
          <a:p>
            <a:endParaRPr lang="en-US"/>
          </a:p>
        </p:txBody>
      </p:sp>
      <p:sp>
        <p:nvSpPr>
          <p:cNvPr id="5" name="Title 4">
            <a:extLst>
              <a:ext uri="{FF2B5EF4-FFF2-40B4-BE49-F238E27FC236}">
                <a16:creationId xmlns:a16="http://schemas.microsoft.com/office/drawing/2014/main" id="{4B1C294F-CE9B-4171-8E20-E7EA2346C0BE}"/>
              </a:ext>
            </a:extLst>
          </p:cNvPr>
          <p:cNvSpPr>
            <a:spLocks noGrp="1"/>
          </p:cNvSpPr>
          <p:nvPr>
            <p:ph type="ctrTitle"/>
          </p:nvPr>
        </p:nvSpPr>
        <p:spPr/>
        <p:txBody>
          <a:bodyPr/>
          <a:lstStyle/>
          <a:p>
            <a:endParaRPr lang="en-US" dirty="0"/>
          </a:p>
        </p:txBody>
      </p:sp>
      <p:pic>
        <p:nvPicPr>
          <p:cNvPr id="7" name="Picture 6">
            <a:extLst>
              <a:ext uri="{FF2B5EF4-FFF2-40B4-BE49-F238E27FC236}">
                <a16:creationId xmlns:a16="http://schemas.microsoft.com/office/drawing/2014/main" id="{9BD9ACD3-9FA4-4F26-BFF8-0FA36E0B51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691" y="399455"/>
            <a:ext cx="10558037" cy="4400550"/>
          </a:xfrm>
          <a:prstGeom prst="rect">
            <a:avLst/>
          </a:prstGeom>
        </p:spPr>
      </p:pic>
      <p:sp>
        <p:nvSpPr>
          <p:cNvPr id="9" name="TextBox 8">
            <a:extLst>
              <a:ext uri="{FF2B5EF4-FFF2-40B4-BE49-F238E27FC236}">
                <a16:creationId xmlns:a16="http://schemas.microsoft.com/office/drawing/2014/main" id="{9BE08924-BDAE-43DA-8581-180A2BFFF0EC}"/>
              </a:ext>
            </a:extLst>
          </p:cNvPr>
          <p:cNvSpPr txBox="1"/>
          <p:nvPr/>
        </p:nvSpPr>
        <p:spPr>
          <a:xfrm>
            <a:off x="2353539" y="5012191"/>
            <a:ext cx="7547020" cy="1569660"/>
          </a:xfrm>
          <a:prstGeom prst="rect">
            <a:avLst/>
          </a:prstGeom>
          <a:noFill/>
        </p:spPr>
        <p:txBody>
          <a:bodyPr wrap="square" rtlCol="0">
            <a:spAutoFit/>
          </a:bodyPr>
          <a:lstStyle/>
          <a:p>
            <a:pPr algn="ctr"/>
            <a:r>
              <a:rPr lang="en-US" sz="2400" dirty="0">
                <a:solidFill>
                  <a:schemeClr val="bg1"/>
                </a:solidFill>
              </a:rPr>
              <a:t>Ms. Harris demonstrated relentless leadership by continuing to champion and drive change for leveling the playing field of opportunities for HUB vendors. She was a “Legacy Maker.” </a:t>
            </a:r>
          </a:p>
        </p:txBody>
      </p:sp>
      <p:sp>
        <p:nvSpPr>
          <p:cNvPr id="4" name="TextBox 3">
            <a:extLst>
              <a:ext uri="{FF2B5EF4-FFF2-40B4-BE49-F238E27FC236}">
                <a16:creationId xmlns:a16="http://schemas.microsoft.com/office/drawing/2014/main" id="{7A7F2034-A2D3-4CAE-AEC6-73DD0C3373A1}"/>
              </a:ext>
            </a:extLst>
          </p:cNvPr>
          <p:cNvSpPr txBox="1"/>
          <p:nvPr/>
        </p:nvSpPr>
        <p:spPr>
          <a:xfrm>
            <a:off x="2330078" y="4998504"/>
            <a:ext cx="7547020" cy="1569660"/>
          </a:xfrm>
          <a:prstGeom prst="rect">
            <a:avLst/>
          </a:prstGeom>
          <a:noFill/>
        </p:spPr>
        <p:txBody>
          <a:bodyPr wrap="square" rtlCol="0">
            <a:spAutoFit/>
          </a:bodyPr>
          <a:lstStyle/>
          <a:p>
            <a:pPr algn="ctr"/>
            <a:r>
              <a:rPr lang="en-US" sz="2400" dirty="0"/>
              <a:t>Ms. Harris demonstrated relentless leadership by continuing to champion and drive change for leveling the playing field of opportunities for HUB vendors. She was a “Legacy Maker.” </a:t>
            </a:r>
          </a:p>
        </p:txBody>
      </p:sp>
    </p:spTree>
    <p:extLst>
      <p:ext uri="{BB962C8B-B14F-4D97-AF65-F5344CB8AC3E}">
        <p14:creationId xmlns:p14="http://schemas.microsoft.com/office/powerpoint/2010/main" val="722075299"/>
      </p:ext>
    </p:extLst>
  </p:cSld>
  <p:clrMapOvr>
    <a:masterClrMapping/>
  </p:clrMapOvr>
  <mc:AlternateContent xmlns:mc="http://schemas.openxmlformats.org/markup-compatibility/2006" xmlns:p14="http://schemas.microsoft.com/office/powerpoint/2010/main">
    <mc:Choice Requires="p14">
      <p:transition spd="slow" p14:dur="3400" advClick="0" advTm="4321">
        <p14:reveal/>
      </p:transition>
    </mc:Choice>
    <mc:Fallback xmlns="">
      <p:transition spd="slow" advClick="0" advTm="4321">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31B1E98C-621C-4C39-9D3C-2F3C3C0D185E}"/>
              </a:ext>
            </a:extLst>
          </p:cNvPr>
          <p:cNvPicPr>
            <a:picLocks noChangeAspect="1"/>
          </p:cNvPicPr>
          <p:nvPr/>
        </p:nvPicPr>
        <p:blipFill rotWithShape="1">
          <a:blip r:embed="rId3">
            <a:alphaModFix/>
          </a:blip>
          <a:srcRect t="9274"/>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id="{D221F0D2-C3E4-45CA-9D1A-644036392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3504183-7D58-438E-922F-DC2C65B7F4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506" y="937548"/>
            <a:ext cx="7576229" cy="5058137"/>
          </a:xfrm>
          <a:prstGeom prst="rect">
            <a:avLst/>
          </a:prstGeom>
        </p:spPr>
      </p:pic>
      <p:sp>
        <p:nvSpPr>
          <p:cNvPr id="6" name="TextBox 5">
            <a:extLst>
              <a:ext uri="{FF2B5EF4-FFF2-40B4-BE49-F238E27FC236}">
                <a16:creationId xmlns:a16="http://schemas.microsoft.com/office/drawing/2014/main" id="{CD5DE864-EAD8-48A3-90A3-FC9E84123C3F}"/>
              </a:ext>
            </a:extLst>
          </p:cNvPr>
          <p:cNvSpPr txBox="1"/>
          <p:nvPr/>
        </p:nvSpPr>
        <p:spPr>
          <a:xfrm>
            <a:off x="7948286" y="1229457"/>
            <a:ext cx="4018208" cy="4524315"/>
          </a:xfrm>
          <a:prstGeom prst="rect">
            <a:avLst/>
          </a:prstGeom>
          <a:noFill/>
          <a:effectLst/>
        </p:spPr>
        <p:txBody>
          <a:bodyPr wrap="square" rtlCol="0">
            <a:spAutoFit/>
          </a:bodyPr>
          <a:lstStyle/>
          <a:p>
            <a:pPr algn="ctr"/>
            <a:r>
              <a:rPr lang="en-US" sz="2000" dirty="0">
                <a:solidFill>
                  <a:schemeClr val="bg1"/>
                </a:solidFill>
                <a:latin typeface="+mj-lt"/>
              </a:rPr>
              <a:t>“</a:t>
            </a:r>
            <a:r>
              <a:rPr lang="en-US" sz="2400" dirty="0">
                <a:solidFill>
                  <a:schemeClr val="bg1"/>
                </a:solidFill>
                <a:latin typeface="+mj-lt"/>
              </a:rPr>
              <a:t>Andrea Harris was a trailblazer who never stopped fighting for social and racial equity in our state. When doors were intentionally shut, she broke through for women and minority-owned businesses to succeed, modeled excellence in advocacy and mentored scores of freedom fighters.”</a:t>
            </a:r>
          </a:p>
          <a:p>
            <a:pPr algn="ctr"/>
            <a:r>
              <a:rPr lang="en-US" sz="2400" dirty="0">
                <a:solidFill>
                  <a:schemeClr val="bg1"/>
                </a:solidFill>
                <a:latin typeface="+mj-lt"/>
              </a:rPr>
              <a:t>- Gov. Roy Cooper</a:t>
            </a:r>
          </a:p>
        </p:txBody>
      </p:sp>
      <p:sp>
        <p:nvSpPr>
          <p:cNvPr id="2" name="TextBox 1">
            <a:extLst>
              <a:ext uri="{FF2B5EF4-FFF2-40B4-BE49-F238E27FC236}">
                <a16:creationId xmlns:a16="http://schemas.microsoft.com/office/drawing/2014/main" id="{602DDD67-519E-4337-BBD4-85F2A3BE6F72}"/>
              </a:ext>
            </a:extLst>
          </p:cNvPr>
          <p:cNvSpPr txBox="1"/>
          <p:nvPr/>
        </p:nvSpPr>
        <p:spPr>
          <a:xfrm>
            <a:off x="7922527" y="1229457"/>
            <a:ext cx="4018208" cy="4524315"/>
          </a:xfrm>
          <a:prstGeom prst="rect">
            <a:avLst/>
          </a:prstGeom>
          <a:noFill/>
          <a:effectLst/>
        </p:spPr>
        <p:txBody>
          <a:bodyPr wrap="square" rtlCol="0">
            <a:spAutoFit/>
          </a:bodyPr>
          <a:lstStyle/>
          <a:p>
            <a:pPr algn="ctr"/>
            <a:r>
              <a:rPr lang="en-US" sz="2400" dirty="0">
                <a:latin typeface="+mj-lt"/>
              </a:rPr>
              <a:t>“Andrea Harris was a trailblazer who never stopped fighting for social and racial equity in our state. When doors were intentionally shut, she broke through for women and minority-owned businesses to succeed, modeled excellence in advocacy and mentored scores of freedom fighters.”</a:t>
            </a:r>
          </a:p>
          <a:p>
            <a:pPr algn="ctr"/>
            <a:r>
              <a:rPr lang="en-US" sz="2400" dirty="0">
                <a:latin typeface="+mj-lt"/>
              </a:rPr>
              <a:t>- Gov. Roy Cooper</a:t>
            </a:r>
          </a:p>
        </p:txBody>
      </p:sp>
    </p:spTree>
    <p:extLst>
      <p:ext uri="{BB962C8B-B14F-4D97-AF65-F5344CB8AC3E}">
        <p14:creationId xmlns:p14="http://schemas.microsoft.com/office/powerpoint/2010/main" val="2223582445"/>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31B1E98C-621C-4C39-9D3C-2F3C3C0D185E}"/>
              </a:ext>
            </a:extLst>
          </p:cNvPr>
          <p:cNvPicPr>
            <a:picLocks noChangeAspect="1"/>
          </p:cNvPicPr>
          <p:nvPr/>
        </p:nvPicPr>
        <p:blipFill rotWithShape="1">
          <a:blip r:embed="rId3">
            <a:alphaModFix/>
          </a:blip>
          <a:srcRect t="9274"/>
          <a:stretch/>
        </p:blipFill>
        <p:spPr>
          <a:xfrm>
            <a:off x="20" y="0"/>
            <a:ext cx="12191980" cy="6857990"/>
          </a:xfrm>
          <a:prstGeom prst="rect">
            <a:avLst/>
          </a:prstGeom>
        </p:spPr>
      </p:pic>
      <p:sp>
        <p:nvSpPr>
          <p:cNvPr id="20" name="Rectangle 19">
            <a:extLst>
              <a:ext uri="{FF2B5EF4-FFF2-40B4-BE49-F238E27FC236}">
                <a16:creationId xmlns:a16="http://schemas.microsoft.com/office/drawing/2014/main" id="{D221F0D2-C3E4-45CA-9D1A-644036392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92D0CB1-E324-4861-8957-8241DCF14D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0581" y="702316"/>
            <a:ext cx="7827202" cy="5218135"/>
          </a:xfrm>
          <a:prstGeom prst="rect">
            <a:avLst/>
          </a:prstGeom>
        </p:spPr>
      </p:pic>
      <p:sp>
        <p:nvSpPr>
          <p:cNvPr id="6" name="TextBox 5">
            <a:extLst>
              <a:ext uri="{FF2B5EF4-FFF2-40B4-BE49-F238E27FC236}">
                <a16:creationId xmlns:a16="http://schemas.microsoft.com/office/drawing/2014/main" id="{5FEA9314-9F48-478C-9071-3B15A23E8380}"/>
              </a:ext>
            </a:extLst>
          </p:cNvPr>
          <p:cNvSpPr txBox="1"/>
          <p:nvPr/>
        </p:nvSpPr>
        <p:spPr>
          <a:xfrm>
            <a:off x="103545" y="1614994"/>
            <a:ext cx="3747753" cy="3046988"/>
          </a:xfrm>
          <a:prstGeom prst="rect">
            <a:avLst/>
          </a:prstGeom>
          <a:noFill/>
        </p:spPr>
        <p:txBody>
          <a:bodyPr wrap="square" rtlCol="0">
            <a:spAutoFit/>
          </a:bodyPr>
          <a:lstStyle/>
          <a:p>
            <a:r>
              <a:rPr lang="en-US" sz="2400" dirty="0">
                <a:ln w="0"/>
                <a:effectLst>
                  <a:outerShdw blurRad="38100" dist="19050" dir="2700000" algn="tl" rotWithShape="0">
                    <a:schemeClr val="dk1">
                      <a:alpha val="40000"/>
                    </a:schemeClr>
                  </a:outerShdw>
                </a:effectLst>
              </a:rPr>
              <a:t>The HUB Office stands with many, remembering the fierce warrior and passionate leader who left footprints everywhere she went. She was small in stature, but a giant in the eyes of all she encountered</a:t>
            </a:r>
            <a:r>
              <a:rPr lang="en-US" sz="2400" dirty="0"/>
              <a:t>.</a:t>
            </a:r>
          </a:p>
        </p:txBody>
      </p:sp>
    </p:spTree>
    <p:extLst>
      <p:ext uri="{BB962C8B-B14F-4D97-AF65-F5344CB8AC3E}">
        <p14:creationId xmlns:p14="http://schemas.microsoft.com/office/powerpoint/2010/main" val="731219284"/>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31B1E98C-621C-4C39-9D3C-2F3C3C0D185E}"/>
              </a:ext>
            </a:extLst>
          </p:cNvPr>
          <p:cNvPicPr>
            <a:picLocks noChangeAspect="1"/>
          </p:cNvPicPr>
          <p:nvPr/>
        </p:nvPicPr>
        <p:blipFill rotWithShape="1">
          <a:blip r:embed="rId3">
            <a:alphaModFix/>
          </a:blip>
          <a:srcRect t="9274"/>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id="{D221F0D2-C3E4-45CA-9D1A-644036392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E85750F-BBC9-4C01-9E52-F82CCA836D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7069" y="211369"/>
            <a:ext cx="7277862" cy="4542806"/>
          </a:xfrm>
          <a:prstGeom prst="rect">
            <a:avLst/>
          </a:prstGeom>
        </p:spPr>
      </p:pic>
      <p:sp>
        <p:nvSpPr>
          <p:cNvPr id="6" name="TextBox 5">
            <a:extLst>
              <a:ext uri="{FF2B5EF4-FFF2-40B4-BE49-F238E27FC236}">
                <a16:creationId xmlns:a16="http://schemas.microsoft.com/office/drawing/2014/main" id="{5EC9F164-2C24-4242-B699-91476E978D82}"/>
              </a:ext>
            </a:extLst>
          </p:cNvPr>
          <p:cNvSpPr txBox="1"/>
          <p:nvPr/>
        </p:nvSpPr>
        <p:spPr>
          <a:xfrm>
            <a:off x="1560488" y="4782874"/>
            <a:ext cx="9092484" cy="1938992"/>
          </a:xfrm>
          <a:prstGeom prst="rect">
            <a:avLst/>
          </a:prstGeom>
          <a:noFill/>
        </p:spPr>
        <p:txBody>
          <a:bodyPr wrap="square" rtlCol="0">
            <a:spAutoFit/>
          </a:bodyPr>
          <a:lstStyle/>
          <a:p>
            <a:pPr algn="ctr"/>
            <a:r>
              <a:rPr lang="en-US" sz="2400" dirty="0">
                <a:ln w="0"/>
                <a:effectLst>
                  <a:outerShdw blurRad="38100" dist="19050" dir="2700000" algn="tl" rotWithShape="0">
                    <a:schemeClr val="dk1">
                      <a:alpha val="40000"/>
                    </a:schemeClr>
                  </a:outerShdw>
                </a:effectLst>
              </a:rPr>
              <a:t>A true servant leader, whose passion to fight against poverty and oppression led her to co-found the NC Institute of Minority Economic Development in 1986 and appointed to the Governor’s Advisory Council for HUB in 2017. Her actions helped thousands overcome economic barriers</a:t>
            </a:r>
            <a:r>
              <a:rPr lang="en-US" dirty="0">
                <a:ln w="0"/>
                <a:effectLst>
                  <a:outerShdw blurRad="38100" dist="19050" dir="2700000" algn="tl" rotWithShape="0">
                    <a:schemeClr val="dk1">
                      <a:alpha val="40000"/>
                    </a:schemeClr>
                  </a:outerShdw>
                </a:effectLst>
              </a:rPr>
              <a:t>.</a:t>
            </a:r>
          </a:p>
        </p:txBody>
      </p:sp>
      <p:sp>
        <p:nvSpPr>
          <p:cNvPr id="2" name="TextBox 1">
            <a:extLst>
              <a:ext uri="{FF2B5EF4-FFF2-40B4-BE49-F238E27FC236}">
                <a16:creationId xmlns:a16="http://schemas.microsoft.com/office/drawing/2014/main" id="{E72564B7-7F91-45DF-8DFB-37638C85043A}"/>
              </a:ext>
            </a:extLst>
          </p:cNvPr>
          <p:cNvSpPr txBox="1"/>
          <p:nvPr/>
        </p:nvSpPr>
        <p:spPr>
          <a:xfrm>
            <a:off x="1536878" y="4782874"/>
            <a:ext cx="9092484" cy="369332"/>
          </a:xfrm>
          <a:prstGeom prst="rect">
            <a:avLst/>
          </a:prstGeom>
          <a:noFill/>
        </p:spPr>
        <p:txBody>
          <a:bodyPr wrap="square" rtlCol="0">
            <a:spAutoFit/>
          </a:bodyPr>
          <a:lstStyle/>
          <a:p>
            <a:pPr algn="ctr"/>
            <a:r>
              <a:rPr lang="en-US" dirty="0"/>
              <a:t>.</a:t>
            </a:r>
          </a:p>
        </p:txBody>
      </p:sp>
    </p:spTree>
    <p:extLst>
      <p:ext uri="{BB962C8B-B14F-4D97-AF65-F5344CB8AC3E}">
        <p14:creationId xmlns:p14="http://schemas.microsoft.com/office/powerpoint/2010/main" val="199207424"/>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31B1E98C-621C-4C39-9D3C-2F3C3C0D185E}"/>
              </a:ext>
            </a:extLst>
          </p:cNvPr>
          <p:cNvPicPr>
            <a:picLocks noChangeAspect="1"/>
          </p:cNvPicPr>
          <p:nvPr/>
        </p:nvPicPr>
        <p:blipFill rotWithShape="1">
          <a:blip r:embed="rId3">
            <a:alphaModFix/>
          </a:blip>
          <a:srcRect t="9274"/>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id="{D221F0D2-C3E4-45CA-9D1A-644036392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62DBD96-8467-4FE6-8B53-B375A303BC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7434" y="220281"/>
            <a:ext cx="7577130" cy="5058137"/>
          </a:xfrm>
          <a:prstGeom prst="rect">
            <a:avLst/>
          </a:prstGeom>
        </p:spPr>
      </p:pic>
      <p:sp>
        <p:nvSpPr>
          <p:cNvPr id="6" name="TextBox 5">
            <a:extLst>
              <a:ext uri="{FF2B5EF4-FFF2-40B4-BE49-F238E27FC236}">
                <a16:creationId xmlns:a16="http://schemas.microsoft.com/office/drawing/2014/main" id="{2C2C19C3-32C6-4285-A918-2693AE58E325}"/>
              </a:ext>
            </a:extLst>
          </p:cNvPr>
          <p:cNvSpPr txBox="1"/>
          <p:nvPr/>
        </p:nvSpPr>
        <p:spPr>
          <a:xfrm>
            <a:off x="1290031" y="5343896"/>
            <a:ext cx="9659155" cy="1200329"/>
          </a:xfrm>
          <a:prstGeom prst="rect">
            <a:avLst/>
          </a:prstGeom>
          <a:noFill/>
        </p:spPr>
        <p:txBody>
          <a:bodyPr wrap="square" rtlCol="0">
            <a:spAutoFit/>
          </a:bodyPr>
          <a:lstStyle/>
          <a:p>
            <a:pPr algn="ctr"/>
            <a:r>
              <a:rPr lang="en-US" dirty="0">
                <a:solidFill>
                  <a:schemeClr val="bg1"/>
                </a:solidFill>
              </a:rPr>
              <a:t>“</a:t>
            </a:r>
            <a:r>
              <a:rPr lang="en-US" sz="2400" dirty="0">
                <a:solidFill>
                  <a:schemeClr val="bg1"/>
                </a:solidFill>
              </a:rPr>
              <a:t>She left an indelible impact on North Carolina’s business and African American communities, and she will be missed.”</a:t>
            </a:r>
          </a:p>
          <a:p>
            <a:pPr algn="ctr"/>
            <a:r>
              <a:rPr lang="en-US" sz="2400" dirty="0">
                <a:solidFill>
                  <a:schemeClr val="bg1"/>
                </a:solidFill>
              </a:rPr>
              <a:t>- Gov. Roy Cooper</a:t>
            </a:r>
          </a:p>
        </p:txBody>
      </p:sp>
      <p:sp>
        <p:nvSpPr>
          <p:cNvPr id="2" name="TextBox 1">
            <a:extLst>
              <a:ext uri="{FF2B5EF4-FFF2-40B4-BE49-F238E27FC236}">
                <a16:creationId xmlns:a16="http://schemas.microsoft.com/office/drawing/2014/main" id="{9B3DDB94-8D4D-4FD4-979E-E05C41E05E52}"/>
              </a:ext>
            </a:extLst>
          </p:cNvPr>
          <p:cNvSpPr txBox="1"/>
          <p:nvPr/>
        </p:nvSpPr>
        <p:spPr>
          <a:xfrm>
            <a:off x="1266421" y="5320286"/>
            <a:ext cx="9659155" cy="1200329"/>
          </a:xfrm>
          <a:prstGeom prst="rect">
            <a:avLst/>
          </a:prstGeom>
          <a:noFill/>
        </p:spPr>
        <p:txBody>
          <a:bodyPr wrap="square" rtlCol="0">
            <a:spAutoFit/>
          </a:bodyPr>
          <a:lstStyle/>
          <a:p>
            <a:pPr algn="ctr"/>
            <a:r>
              <a:rPr lang="en-US" dirty="0"/>
              <a:t>“</a:t>
            </a:r>
            <a:r>
              <a:rPr lang="en-US" sz="2400" dirty="0"/>
              <a:t>She left an indelible impact on North Carolina’s business and African American communities, and she will be missed.”</a:t>
            </a:r>
          </a:p>
          <a:p>
            <a:pPr algn="ctr"/>
            <a:r>
              <a:rPr lang="en-US" sz="2400" dirty="0"/>
              <a:t>- Gov. Roy Cooper</a:t>
            </a:r>
          </a:p>
        </p:txBody>
      </p:sp>
    </p:spTree>
    <p:extLst>
      <p:ext uri="{BB962C8B-B14F-4D97-AF65-F5344CB8AC3E}">
        <p14:creationId xmlns:p14="http://schemas.microsoft.com/office/powerpoint/2010/main" val="2637039846"/>
      </p:ext>
    </p:extLst>
  </p:cSld>
  <p:clrMapOvr>
    <a:masterClrMapping/>
  </p:clrMapOvr>
  <mc:AlternateContent xmlns:mc="http://schemas.openxmlformats.org/markup-compatibility/2006" xmlns:p14="http://schemas.microsoft.com/office/powerpoint/2010/main">
    <mc:Choice Requires="p14">
      <p:transition spd="slow" p14:dur="3400" advClick="0" advTm="5310">
        <p14:reveal/>
      </p:transition>
    </mc:Choice>
    <mc:Fallback xmlns="">
      <p:transition spd="slow" advClick="0" advTm="531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31B1E98C-621C-4C39-9D3C-2F3C3C0D185E}"/>
              </a:ext>
            </a:extLst>
          </p:cNvPr>
          <p:cNvPicPr>
            <a:picLocks noChangeAspect="1"/>
          </p:cNvPicPr>
          <p:nvPr/>
        </p:nvPicPr>
        <p:blipFill rotWithShape="1">
          <a:blip r:embed="rId3">
            <a:alphaModFix/>
          </a:blip>
          <a:srcRect t="9274"/>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id="{D221F0D2-C3E4-45CA-9D1A-644036392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DFD4AF1-1310-4B11-B893-D5E656363096}"/>
              </a:ext>
            </a:extLst>
          </p:cNvPr>
          <p:cNvSpPr txBox="1"/>
          <p:nvPr/>
        </p:nvSpPr>
        <p:spPr>
          <a:xfrm>
            <a:off x="8419858" y="1495897"/>
            <a:ext cx="3772142" cy="3416320"/>
          </a:xfrm>
          <a:prstGeom prst="rect">
            <a:avLst/>
          </a:prstGeom>
          <a:noFill/>
        </p:spPr>
        <p:txBody>
          <a:bodyPr wrap="square" rtlCol="0">
            <a:spAutoFit/>
          </a:bodyPr>
          <a:lstStyle/>
          <a:p>
            <a:pPr algn="ctr"/>
            <a:r>
              <a:rPr lang="en-US" sz="2400" dirty="0">
                <a:ln w="0"/>
                <a:effectLst>
                  <a:outerShdw blurRad="38100" dist="19050" dir="2700000" algn="tl" rotWithShape="0">
                    <a:schemeClr val="dk1">
                      <a:alpha val="40000"/>
                    </a:schemeClr>
                  </a:outerShdw>
                </a:effectLst>
              </a:rPr>
              <a:t>“The greatest legacy Andrea left us is a compounded legacy,” “What I mean by that are the dividends that will be paid generations from now.”</a:t>
            </a:r>
          </a:p>
          <a:p>
            <a:pPr marL="285750" indent="-285750" algn="ctr">
              <a:buFontTx/>
              <a:buChar char="-"/>
            </a:pPr>
            <a:r>
              <a:rPr lang="en-US" sz="2400" dirty="0">
                <a:ln w="0"/>
                <a:effectLst>
                  <a:outerShdw blurRad="38100" dist="19050" dir="2700000" algn="tl" rotWithShape="0">
                    <a:schemeClr val="dk1">
                      <a:alpha val="40000"/>
                    </a:schemeClr>
                  </a:outerShdw>
                </a:effectLst>
              </a:rPr>
              <a:t>Kevin J. Price</a:t>
            </a:r>
          </a:p>
          <a:p>
            <a:pPr algn="ctr"/>
            <a:r>
              <a:rPr lang="en-US" sz="2400" dirty="0">
                <a:ln w="0"/>
                <a:effectLst>
                  <a:outerShdw blurRad="38100" dist="19050" dir="2700000" algn="tl" rotWithShape="0">
                    <a:schemeClr val="dk1">
                      <a:alpha val="40000"/>
                    </a:schemeClr>
                  </a:outerShdw>
                </a:effectLst>
              </a:rPr>
              <a:t>President of NCIMED</a:t>
            </a:r>
          </a:p>
        </p:txBody>
      </p:sp>
      <p:pic>
        <p:nvPicPr>
          <p:cNvPr id="4" name="Picture 3">
            <a:extLst>
              <a:ext uri="{FF2B5EF4-FFF2-40B4-BE49-F238E27FC236}">
                <a16:creationId xmlns:a16="http://schemas.microsoft.com/office/drawing/2014/main" id="{EF172853-76EB-4201-98B5-0779F91A8E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425" y="454021"/>
            <a:ext cx="7913008" cy="5282353"/>
          </a:xfrm>
          <a:prstGeom prst="rect">
            <a:avLst/>
          </a:prstGeom>
        </p:spPr>
      </p:pic>
    </p:spTree>
    <p:extLst>
      <p:ext uri="{BB962C8B-B14F-4D97-AF65-F5344CB8AC3E}">
        <p14:creationId xmlns:p14="http://schemas.microsoft.com/office/powerpoint/2010/main" val="1950336591"/>
      </p:ext>
    </p:extLst>
  </p:cSld>
  <p:clrMapOvr>
    <a:masterClrMapping/>
  </p:clrMapOvr>
  <mc:AlternateContent xmlns:mc="http://schemas.openxmlformats.org/markup-compatibility/2006" xmlns:p14="http://schemas.microsoft.com/office/powerpoint/2010/main">
    <mc:Choice Requires="p14">
      <p:transition spd="slow" p14:dur="3400" advClick="0" advTm="6000">
        <p14:reveal/>
      </p:transition>
    </mc:Choice>
    <mc:Fallback xmlns="">
      <p:transition spd="slow" advClick="0" advTm="6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31B1E98C-621C-4C39-9D3C-2F3C3C0D185E}"/>
              </a:ext>
            </a:extLst>
          </p:cNvPr>
          <p:cNvPicPr>
            <a:picLocks noChangeAspect="1"/>
          </p:cNvPicPr>
          <p:nvPr/>
        </p:nvPicPr>
        <p:blipFill rotWithShape="1">
          <a:blip r:embed="rId3">
            <a:alphaModFix/>
          </a:blip>
          <a:srcRect t="9274"/>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id="{D221F0D2-C3E4-45CA-9D1A-644036392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5DD48EE-8E4D-4476-AB99-87948A278D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8346" y="528806"/>
            <a:ext cx="8200320" cy="5466880"/>
          </a:xfrm>
          <a:prstGeom prst="rect">
            <a:avLst/>
          </a:prstGeom>
        </p:spPr>
      </p:pic>
      <p:sp>
        <p:nvSpPr>
          <p:cNvPr id="6" name="TextBox 5">
            <a:extLst>
              <a:ext uri="{FF2B5EF4-FFF2-40B4-BE49-F238E27FC236}">
                <a16:creationId xmlns:a16="http://schemas.microsoft.com/office/drawing/2014/main" id="{67A74B48-6368-4A67-A6EB-932AA9E154F2}"/>
              </a:ext>
            </a:extLst>
          </p:cNvPr>
          <p:cNvSpPr txBox="1"/>
          <p:nvPr/>
        </p:nvSpPr>
        <p:spPr>
          <a:xfrm>
            <a:off x="287329" y="2341084"/>
            <a:ext cx="3090929" cy="2554545"/>
          </a:xfrm>
          <a:prstGeom prst="rect">
            <a:avLst/>
          </a:prstGeom>
          <a:noFill/>
        </p:spPr>
        <p:txBody>
          <a:bodyPr wrap="square" rtlCol="0">
            <a:spAutoFit/>
          </a:bodyPr>
          <a:lstStyle/>
          <a:p>
            <a:pPr algn="ctr"/>
            <a:r>
              <a:rPr lang="en-US" sz="3200" dirty="0">
                <a:solidFill>
                  <a:schemeClr val="bg1"/>
                </a:solidFill>
              </a:rPr>
              <a:t>“I decided to be a part of saving the world,”</a:t>
            </a:r>
          </a:p>
          <a:p>
            <a:pPr algn="ctr"/>
            <a:r>
              <a:rPr lang="en-US" sz="3200" dirty="0">
                <a:solidFill>
                  <a:schemeClr val="bg1"/>
                </a:solidFill>
              </a:rPr>
              <a:t>- Andrea Harris, 2015</a:t>
            </a:r>
          </a:p>
        </p:txBody>
      </p:sp>
      <p:sp>
        <p:nvSpPr>
          <p:cNvPr id="2" name="TextBox 1">
            <a:extLst>
              <a:ext uri="{FF2B5EF4-FFF2-40B4-BE49-F238E27FC236}">
                <a16:creationId xmlns:a16="http://schemas.microsoft.com/office/drawing/2014/main" id="{9D0CA435-E97B-47F2-AAF4-EB45C2D5A870}"/>
              </a:ext>
            </a:extLst>
          </p:cNvPr>
          <p:cNvSpPr txBox="1"/>
          <p:nvPr/>
        </p:nvSpPr>
        <p:spPr>
          <a:xfrm>
            <a:off x="263719" y="2343232"/>
            <a:ext cx="3090929" cy="2554545"/>
          </a:xfrm>
          <a:prstGeom prst="rect">
            <a:avLst/>
          </a:prstGeom>
          <a:noFill/>
        </p:spPr>
        <p:txBody>
          <a:bodyPr wrap="square" rtlCol="0">
            <a:spAutoFit/>
          </a:bodyPr>
          <a:lstStyle/>
          <a:p>
            <a:pPr algn="ctr"/>
            <a:r>
              <a:rPr lang="en-US" sz="3200" dirty="0"/>
              <a:t>“I decided to be a part of saving the world,”</a:t>
            </a:r>
          </a:p>
          <a:p>
            <a:pPr algn="ctr"/>
            <a:r>
              <a:rPr lang="en-US" sz="3200" dirty="0"/>
              <a:t>- Andrea Harris, 2015</a:t>
            </a:r>
          </a:p>
        </p:txBody>
      </p:sp>
    </p:spTree>
    <p:extLst>
      <p:ext uri="{BB962C8B-B14F-4D97-AF65-F5344CB8AC3E}">
        <p14:creationId xmlns:p14="http://schemas.microsoft.com/office/powerpoint/2010/main" val="2516701162"/>
      </p:ext>
    </p:extLst>
  </p:cSld>
  <p:clrMapOvr>
    <a:masterClrMapping/>
  </p:clrMapOvr>
  <mc:AlternateContent xmlns:mc="http://schemas.openxmlformats.org/markup-compatibility/2006" xmlns:p14="http://schemas.microsoft.com/office/powerpoint/2010/main">
    <mc:Choice Requires="p14">
      <p:transition spd="slow" p14:dur="3400" advClick="0" advTm="3402">
        <p14:reveal/>
      </p:transition>
    </mc:Choice>
    <mc:Fallback xmlns="">
      <p:transition spd="slow" advClick="0" advTm="3402">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31B1E98C-621C-4C39-9D3C-2F3C3C0D185E}"/>
              </a:ext>
            </a:extLst>
          </p:cNvPr>
          <p:cNvPicPr>
            <a:picLocks noChangeAspect="1"/>
          </p:cNvPicPr>
          <p:nvPr/>
        </p:nvPicPr>
        <p:blipFill rotWithShape="1">
          <a:blip r:embed="rId3">
            <a:alphaModFix/>
          </a:blip>
          <a:srcRect t="9274"/>
          <a:stretch/>
        </p:blipFill>
        <p:spPr>
          <a:xfrm>
            <a:off x="20" y="10"/>
            <a:ext cx="12191980" cy="6857990"/>
          </a:xfrm>
          <a:prstGeom prst="rect">
            <a:avLst/>
          </a:prstGeom>
        </p:spPr>
      </p:pic>
      <p:sp>
        <p:nvSpPr>
          <p:cNvPr id="6" name="TextBox 5">
            <a:extLst>
              <a:ext uri="{FF2B5EF4-FFF2-40B4-BE49-F238E27FC236}">
                <a16:creationId xmlns:a16="http://schemas.microsoft.com/office/drawing/2014/main" id="{6D9320AC-008E-4FAD-9A7A-CA29E08ECB32}"/>
              </a:ext>
            </a:extLst>
          </p:cNvPr>
          <p:cNvSpPr txBox="1"/>
          <p:nvPr/>
        </p:nvSpPr>
        <p:spPr>
          <a:xfrm>
            <a:off x="925131" y="4878945"/>
            <a:ext cx="10264462" cy="1815882"/>
          </a:xfrm>
          <a:prstGeom prst="rect">
            <a:avLst/>
          </a:prstGeom>
          <a:noFill/>
        </p:spPr>
        <p:txBody>
          <a:bodyPr wrap="square" rtlCol="0">
            <a:spAutoFit/>
          </a:bodyPr>
          <a:lstStyle/>
          <a:p>
            <a:pPr algn="ctr"/>
            <a:r>
              <a:rPr lang="en-US" sz="2800" dirty="0">
                <a:solidFill>
                  <a:schemeClr val="bg1"/>
                </a:solidFill>
                <a:latin typeface="+mj-lt"/>
              </a:rPr>
              <a:t> “Being the first to do this or that means you have the responsibility to work in the interest of a second, a seventh, a nine hundredth to follow where you pioneered.”</a:t>
            </a:r>
          </a:p>
          <a:p>
            <a:pPr algn="ctr"/>
            <a:r>
              <a:rPr lang="en-US" sz="2800" dirty="0">
                <a:solidFill>
                  <a:schemeClr val="bg1"/>
                </a:solidFill>
                <a:latin typeface="+mj-lt"/>
              </a:rPr>
              <a:t>- Johnetta Cole</a:t>
            </a:r>
          </a:p>
        </p:txBody>
      </p:sp>
      <p:sp>
        <p:nvSpPr>
          <p:cNvPr id="20" name="Rectangle 19">
            <a:extLst>
              <a:ext uri="{FF2B5EF4-FFF2-40B4-BE49-F238E27FC236}">
                <a16:creationId xmlns:a16="http://schemas.microsoft.com/office/drawing/2014/main" id="{D221F0D2-C3E4-45CA-9D1A-644036392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3A73C24-293B-4AEC-9016-33906A8196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5587" y="75235"/>
            <a:ext cx="6880826" cy="4593317"/>
          </a:xfrm>
          <a:prstGeom prst="rect">
            <a:avLst/>
          </a:prstGeom>
        </p:spPr>
      </p:pic>
      <p:sp>
        <p:nvSpPr>
          <p:cNvPr id="2" name="TextBox 1">
            <a:extLst>
              <a:ext uri="{FF2B5EF4-FFF2-40B4-BE49-F238E27FC236}">
                <a16:creationId xmlns:a16="http://schemas.microsoft.com/office/drawing/2014/main" id="{D25DB157-40F5-43F3-8BEF-78F84EDB9964}"/>
              </a:ext>
            </a:extLst>
          </p:cNvPr>
          <p:cNvSpPr txBox="1"/>
          <p:nvPr/>
        </p:nvSpPr>
        <p:spPr>
          <a:xfrm>
            <a:off x="899372" y="4878945"/>
            <a:ext cx="10264462" cy="1815882"/>
          </a:xfrm>
          <a:prstGeom prst="rect">
            <a:avLst/>
          </a:prstGeom>
          <a:noFill/>
        </p:spPr>
        <p:txBody>
          <a:bodyPr wrap="square" rtlCol="0">
            <a:spAutoFit/>
          </a:bodyPr>
          <a:lstStyle/>
          <a:p>
            <a:pPr algn="ctr"/>
            <a:r>
              <a:rPr lang="en-US" sz="2800" dirty="0"/>
              <a:t> “Being the first to do this or that means you have the responsibility to work in the interest of a second, a seventh, a nine hundredth to follow where you pioneered.”</a:t>
            </a:r>
          </a:p>
          <a:p>
            <a:pPr algn="ctr"/>
            <a:r>
              <a:rPr lang="en-US" sz="2800" dirty="0"/>
              <a:t>- Johnetta Cole</a:t>
            </a:r>
          </a:p>
        </p:txBody>
      </p:sp>
    </p:spTree>
    <p:extLst>
      <p:ext uri="{BB962C8B-B14F-4D97-AF65-F5344CB8AC3E}">
        <p14:creationId xmlns:p14="http://schemas.microsoft.com/office/powerpoint/2010/main" val="2669160811"/>
      </p:ext>
    </p:extLst>
  </p:cSld>
  <p:clrMapOvr>
    <a:masterClrMapping/>
  </p:clrMapOvr>
  <mc:AlternateContent xmlns:mc="http://schemas.openxmlformats.org/markup-compatibility/2006" xmlns:p14="http://schemas.microsoft.com/office/powerpoint/2010/main">
    <mc:Choice Requires="p14">
      <p:transition spd="slow" p14:dur="3400" advClick="0" advTm="8520">
        <p14:reveal/>
      </p:transition>
    </mc:Choice>
    <mc:Fallback xmlns="">
      <p:transition spd="slow" advClick="0" advTm="8520">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AnalogousFromLightSeedRightStep">
      <a:dk1>
        <a:srgbClr val="000000"/>
      </a:dk1>
      <a:lt1>
        <a:srgbClr val="FFFFFF"/>
      </a:lt1>
      <a:dk2>
        <a:srgbClr val="413624"/>
      </a:dk2>
      <a:lt2>
        <a:srgbClr val="E2E7E8"/>
      </a:lt2>
      <a:accent1>
        <a:srgbClr val="D09586"/>
      </a:accent1>
      <a:accent2>
        <a:srgbClr val="BF9D66"/>
      </a:accent2>
      <a:accent3>
        <a:srgbClr val="A6A76E"/>
      </a:accent3>
      <a:accent4>
        <a:srgbClr val="8BAD61"/>
      </a:accent4>
      <a:accent5>
        <a:srgbClr val="7AB071"/>
      </a:accent5>
      <a:accent6>
        <a:srgbClr val="64B27A"/>
      </a:accent6>
      <a:hlink>
        <a:srgbClr val="5B8B97"/>
      </a:hlink>
      <a:folHlink>
        <a:srgbClr val="828282"/>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docProps/app.xml><?xml version="1.0" encoding="utf-8"?>
<Properties xmlns="http://schemas.openxmlformats.org/officeDocument/2006/extended-properties" xmlns:vt="http://schemas.openxmlformats.org/officeDocument/2006/docPropsVTypes">
  <TotalTime>459</TotalTime>
  <Words>872</Words>
  <Application>Microsoft Office PowerPoint</Application>
  <PresentationFormat>Widescreen</PresentationFormat>
  <Paragraphs>54</Paragraphs>
  <Slides>14</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Calisto MT</vt:lpstr>
      <vt:lpstr>Wingdings 2</vt:lpstr>
      <vt:lpstr>SlateVTI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Honor of Andrea Harris</dc:title>
  <dc:creator>Hall, Tammie E</dc:creator>
  <cp:lastModifiedBy>Puckett, Alisha</cp:lastModifiedBy>
  <cp:revision>25</cp:revision>
  <dcterms:created xsi:type="dcterms:W3CDTF">2020-05-26T01:29:47Z</dcterms:created>
  <dcterms:modified xsi:type="dcterms:W3CDTF">2020-05-29T13:12:43Z</dcterms:modified>
</cp:coreProperties>
</file>