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0" r:id="rId2"/>
    <p:sldId id="437" r:id="rId3"/>
    <p:sldId id="597" r:id="rId4"/>
    <p:sldId id="598" r:id="rId5"/>
    <p:sldId id="600" r:id="rId6"/>
    <p:sldId id="593" r:id="rId7"/>
    <p:sldId id="594" r:id="rId8"/>
    <p:sldId id="602" r:id="rId9"/>
    <p:sldId id="599" r:id="rId10"/>
  </p:sldIdLst>
  <p:sldSz cx="9144000" cy="5143500" type="screen16x9"/>
  <p:notesSz cx="7019925" cy="930592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3A8615B-B33A-4FE0-8EE5-9A154955FE77}">
          <p14:sldIdLst>
            <p14:sldId id="530"/>
            <p14:sldId id="437"/>
            <p14:sldId id="597"/>
            <p14:sldId id="598"/>
            <p14:sldId id="600"/>
            <p14:sldId id="593"/>
            <p14:sldId id="594"/>
            <p14:sldId id="602"/>
            <p14:sldId id="599"/>
          </p14:sldIdLst>
        </p14:section>
        <p14:section name="Untitled Section" id="{3DB6DE53-1A9F-4130-BB5B-D4B77F72D6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92B"/>
    <a:srgbClr val="FFFF99"/>
    <a:srgbClr val="FF7C80"/>
    <a:srgbClr val="9966FF"/>
    <a:srgbClr val="006600"/>
    <a:srgbClr val="FF6600"/>
    <a:srgbClr val="FFFFFF"/>
    <a:srgbClr val="FF99CC"/>
    <a:srgbClr val="FF9999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5" autoAdjust="0"/>
    <p:restoredTop sz="95644" autoAdjust="0"/>
  </p:normalViewPr>
  <p:slideViewPr>
    <p:cSldViewPr>
      <p:cViewPr varScale="1">
        <p:scale>
          <a:sx n="119" d="100"/>
          <a:sy n="119" d="100"/>
        </p:scale>
        <p:origin x="12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42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42603" cy="465615"/>
          </a:xfrm>
          <a:prstGeom prst="rect">
            <a:avLst/>
          </a:prstGeom>
        </p:spPr>
        <p:txBody>
          <a:bodyPr vert="horz" lIns="92396" tIns="46198" rIns="92396" bIns="461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6" y="0"/>
            <a:ext cx="3042603" cy="465615"/>
          </a:xfrm>
          <a:prstGeom prst="rect">
            <a:avLst/>
          </a:prstGeom>
        </p:spPr>
        <p:txBody>
          <a:bodyPr vert="horz" lIns="92396" tIns="46198" rIns="92396" bIns="46198" rtlCol="0"/>
          <a:lstStyle>
            <a:lvl1pPr algn="r">
              <a:defRPr sz="1200"/>
            </a:lvl1pPr>
          </a:lstStyle>
          <a:p>
            <a:fld id="{0114D0B5-797C-4B0E-B798-43D41493A2B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8722"/>
            <a:ext cx="3042603" cy="465615"/>
          </a:xfrm>
          <a:prstGeom prst="rect">
            <a:avLst/>
          </a:prstGeom>
        </p:spPr>
        <p:txBody>
          <a:bodyPr vert="horz" lIns="92396" tIns="46198" rIns="92396" bIns="461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6" y="8838722"/>
            <a:ext cx="3042603" cy="465615"/>
          </a:xfrm>
          <a:prstGeom prst="rect">
            <a:avLst/>
          </a:prstGeom>
        </p:spPr>
        <p:txBody>
          <a:bodyPr vert="horz" lIns="92396" tIns="46198" rIns="92396" bIns="46198" rtlCol="0" anchor="b"/>
          <a:lstStyle>
            <a:lvl1pPr algn="r">
              <a:defRPr sz="1200"/>
            </a:lvl1pPr>
          </a:lstStyle>
          <a:p>
            <a:fld id="{C471C2E1-C32C-4A21-A3AB-A367C4388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2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42603" cy="465615"/>
          </a:xfrm>
          <a:prstGeom prst="rect">
            <a:avLst/>
          </a:prstGeom>
        </p:spPr>
        <p:txBody>
          <a:bodyPr vert="horz" lIns="94137" tIns="47070" rIns="94137" bIns="470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6" y="0"/>
            <a:ext cx="3042603" cy="465615"/>
          </a:xfrm>
          <a:prstGeom prst="rect">
            <a:avLst/>
          </a:prstGeom>
        </p:spPr>
        <p:txBody>
          <a:bodyPr vert="horz" lIns="94137" tIns="47070" rIns="94137" bIns="470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280CCB-049F-4B94-ABA3-49C0596BDBD4}" type="datetimeFigureOut">
              <a:rPr lang="en-US"/>
              <a:pPr>
                <a:defRPr/>
              </a:pPr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37" tIns="47070" rIns="94137" bIns="47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4"/>
            <a:ext cx="5614669" cy="4187349"/>
          </a:xfrm>
          <a:prstGeom prst="rect">
            <a:avLst/>
          </a:prstGeom>
        </p:spPr>
        <p:txBody>
          <a:bodyPr vert="horz" lIns="94137" tIns="47070" rIns="94137" bIns="47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38722"/>
            <a:ext cx="3042603" cy="465615"/>
          </a:xfrm>
          <a:prstGeom prst="rect">
            <a:avLst/>
          </a:prstGeom>
        </p:spPr>
        <p:txBody>
          <a:bodyPr vert="horz" lIns="94137" tIns="47070" rIns="94137" bIns="470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6" y="8838722"/>
            <a:ext cx="3042603" cy="465615"/>
          </a:xfrm>
          <a:prstGeom prst="rect">
            <a:avLst/>
          </a:prstGeom>
        </p:spPr>
        <p:txBody>
          <a:bodyPr vert="horz" lIns="94137" tIns="47070" rIns="94137" bIns="470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E2E4F5-7BE9-43C6-A55A-D40E9418A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6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1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Snap is a new analytics product in the ClearView product suite.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Launched on WEX Direct existing customers - 7-80 vehicles – 7,200 customers loaded between June and December on WEX direct.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Easy access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 information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about fueling patterns either using visuals or voice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WEX Direct program, GTM Opt Out: Charged $4.99 per month. 11% opt out rate. 37% open rate. 42% of users found it very helpful.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and weekly</a:t>
            </a:r>
            <a:r>
              <a:rPr lang="en-US" baseline="0" dirty="0" smtClean="0"/>
              <a:t>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User can customize dashboards to best meet their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DEMO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5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0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E4F5-7BE9-43C6-A55A-D40E9418A9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8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3333750"/>
            <a:ext cx="7162800" cy="1470025"/>
          </a:xfrm>
          <a:noFill/>
        </p:spPr>
        <p:txBody>
          <a:bodyPr>
            <a:normAutofit/>
          </a:bodyPr>
          <a:lstStyle>
            <a:lvl1pPr algn="l">
              <a:lnSpc>
                <a:spcPts val="3000"/>
              </a:lnSpc>
              <a:defRPr sz="4000" b="0">
                <a:solidFill>
                  <a:schemeClr val="bg1"/>
                </a:solidFill>
                <a:latin typeface="Tablet Gothic Condense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432435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95249" y="205433"/>
            <a:ext cx="9372599" cy="722575"/>
          </a:xfrm>
          <a:prstGeom prst="rect">
            <a:avLst/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14350"/>
          </a:xfr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>
                <a:solidFill>
                  <a:schemeClr val="bg1"/>
                </a:solidFill>
                <a:latin typeface="Tablet Gothic Condense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394472"/>
          </a:xfrm>
        </p:spPr>
        <p:txBody>
          <a:bodyPr/>
          <a:lstStyle>
            <a:lvl1pPr>
              <a:buClr>
                <a:srgbClr val="EA0000"/>
              </a:buClr>
              <a:buSzPct val="120000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4B4B-5107-4B3D-9287-2237ACB8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4B4B-5107-4B3D-9287-2237ACB8E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95249" y="205433"/>
            <a:ext cx="9372599" cy="722575"/>
          </a:xfrm>
          <a:prstGeom prst="rect">
            <a:avLst/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14350"/>
          </a:xfr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>
                <a:solidFill>
                  <a:schemeClr val="bg1"/>
                </a:solidFill>
                <a:latin typeface="Tablet Gothic Condense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r_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08577" y="2419350"/>
            <a:ext cx="9561154" cy="8732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1550"/>
            <a:ext cx="8229600" cy="2514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EA0000"/>
                </a:solidFill>
                <a:latin typeface="Tablet Gothic Condense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4B4B-5107-4B3D-9287-2237ACB8E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413" y="3028950"/>
            <a:ext cx="4321452" cy="177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3FF63-B620-F248-83A7-994C2D0033CB}"/>
              </a:ext>
            </a:extLst>
          </p:cNvPr>
          <p:cNvSpPr txBox="1">
            <a:spLocks/>
          </p:cNvSpPr>
          <p:nvPr userDrawn="1"/>
        </p:nvSpPr>
        <p:spPr>
          <a:xfrm>
            <a:off x="8592263" y="4778376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F419231B-AA77-604A-AE8A-0FFAFC1D7AF0}" type="slidenum">
              <a:rPr lang="uk-UA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uk-UA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5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4653560"/>
            <a:ext cx="495300" cy="41620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534400" y="4593944"/>
            <a:ext cx="0" cy="492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67014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7C84B4B-5107-4B3D-9287-2237ACB8E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28800" y="472122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/>
              <a:t>CONFIDENTIAL</a:t>
            </a:r>
            <a:r>
              <a:rPr lang="en-US" sz="1000" baseline="0" dirty="0"/>
              <a:t> AND PROPRIETARY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79"/>
          <a:stretch/>
        </p:blipFill>
        <p:spPr>
          <a:xfrm>
            <a:off x="7762875" y="4532412"/>
            <a:ext cx="742950" cy="553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5" r:id="rId4"/>
    <p:sldLayoutId id="2147483717" r:id="rId5"/>
  </p:sldLayoutIdLst>
  <p:transition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hyperlink" Target="mailto:Denise.baumgart@wexinc.com" TargetMode="External"/><Relationship Id="rId4" Type="http://schemas.openxmlformats.org/officeDocument/2006/relationships/hyperlink" Target="mailto:Michaela.franco@wexinc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hyperlink" Target="https://www.wexclearview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WEX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Updates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NC Motor Fleet May 14, 2019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0161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274887"/>
            <a:ext cx="160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4743450"/>
            <a:ext cx="533400" cy="273844"/>
          </a:xfrm>
          <a:prstGeom prst="rect">
            <a:avLst/>
          </a:prstGeom>
        </p:spPr>
        <p:txBody>
          <a:bodyPr/>
          <a:lstStyle/>
          <a:p>
            <a:fld id="{B7C84B4B-5107-4B3D-9287-2237ACB8EF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47750"/>
            <a:ext cx="89154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Introductions </a:t>
            </a:r>
            <a:r>
              <a:rPr lang="en-US" sz="1200" dirty="0"/>
              <a:t>and WEX Resources</a:t>
            </a:r>
          </a:p>
          <a:p>
            <a:pPr lvl="1"/>
            <a:r>
              <a:rPr lang="en-US" sz="1200" dirty="0"/>
              <a:t>Roles and responsibilities for Michaela and </a:t>
            </a:r>
            <a:r>
              <a:rPr lang="en-US" sz="1200" dirty="0" smtClean="0"/>
              <a:t>Denise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Current Project underway with Motor </a:t>
            </a:r>
            <a:r>
              <a:rPr lang="en-US" sz="1200" dirty="0" smtClean="0"/>
              <a:t>Fleet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 smtClean="0"/>
              <a:t>WEX </a:t>
            </a:r>
            <a:r>
              <a:rPr lang="en-US" sz="1200" smtClean="0"/>
              <a:t>Systems Overview: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dirty="0" err="1" smtClean="0"/>
              <a:t>WEXonline</a:t>
            </a:r>
            <a:endParaRPr lang="en-US" sz="1200" dirty="0" smtClean="0"/>
          </a:p>
          <a:p>
            <a:pPr lvl="0"/>
            <a:r>
              <a:rPr lang="en-US" sz="1200" dirty="0" smtClean="0"/>
              <a:t>Clearview and Clearview Snap</a:t>
            </a:r>
          </a:p>
          <a:p>
            <a:pPr lvl="0"/>
            <a:r>
              <a:rPr lang="en-US" sz="1200" dirty="0" smtClean="0"/>
              <a:t>WEX Connect</a:t>
            </a:r>
          </a:p>
          <a:p>
            <a:pPr lvl="0"/>
            <a:endParaRPr lang="en-US" sz="1200" dirty="0"/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dirty="0"/>
              <a:t>High level demo of Clearview – what are the differences in the tools (</a:t>
            </a:r>
            <a:r>
              <a:rPr lang="en-US" sz="1200" dirty="0" err="1"/>
              <a:t>WEXOnline</a:t>
            </a:r>
            <a:r>
              <a:rPr lang="en-US" sz="1200" dirty="0"/>
              <a:t> vs. Clearview)</a:t>
            </a:r>
          </a:p>
          <a:p>
            <a:pPr lvl="1"/>
            <a:r>
              <a:rPr lang="en-US" sz="1200" dirty="0"/>
              <a:t>Coming soon single sign </a:t>
            </a:r>
            <a:r>
              <a:rPr lang="en-US" sz="1200" dirty="0" smtClean="0"/>
              <a:t>on and Clearview Snap</a:t>
            </a:r>
            <a:endParaRPr lang="en-US" sz="1200" dirty="0"/>
          </a:p>
          <a:p>
            <a:pPr lvl="1"/>
            <a:r>
              <a:rPr lang="en-US" sz="1200" dirty="0"/>
              <a:t>Provide access to Clearview for agency owned vehicles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9658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274887"/>
            <a:ext cx="2792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WEX Contacts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4743450"/>
            <a:ext cx="533400" cy="273844"/>
          </a:xfrm>
          <a:prstGeom prst="rect">
            <a:avLst/>
          </a:prstGeom>
        </p:spPr>
        <p:txBody>
          <a:bodyPr/>
          <a:lstStyle/>
          <a:p>
            <a:fld id="{B7C84B4B-5107-4B3D-9287-2237ACB8EF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27908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Michaela Franco</a:t>
            </a:r>
            <a:endParaRPr lang="en-US" dirty="0"/>
          </a:p>
          <a:p>
            <a:r>
              <a:rPr lang="en-US" b="1" dirty="0"/>
              <a:t>Account Manager</a:t>
            </a:r>
            <a:endParaRPr lang="en-US" dirty="0"/>
          </a:p>
          <a:p>
            <a:r>
              <a:rPr lang="en-US" dirty="0"/>
              <a:t>Phone: </a:t>
            </a:r>
            <a:r>
              <a:rPr lang="en-US" dirty="0" smtClean="0"/>
              <a:t>207-523-7754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Michaela.franco@wexinc.com</a:t>
            </a:r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/>
          </a:p>
          <a:p>
            <a:r>
              <a:rPr lang="en-US" dirty="0"/>
              <a:t>Denise </a:t>
            </a:r>
            <a:r>
              <a:rPr lang="en-US" dirty="0" err="1"/>
              <a:t>Baumgart</a:t>
            </a:r>
            <a:endParaRPr lang="en-US" dirty="0"/>
          </a:p>
          <a:p>
            <a:r>
              <a:rPr lang="en-US" b="1" dirty="0" smtClean="0"/>
              <a:t>Strategic Relationship </a:t>
            </a:r>
            <a:r>
              <a:rPr lang="en-US" b="1" dirty="0"/>
              <a:t>Manager</a:t>
            </a:r>
            <a:endParaRPr lang="en-US" dirty="0"/>
          </a:p>
          <a:p>
            <a:r>
              <a:rPr lang="en-US" dirty="0"/>
              <a:t>Phone: 913-393-3208</a:t>
            </a:r>
          </a:p>
          <a:p>
            <a:r>
              <a:rPr lang="en-US" u="sng" dirty="0">
                <a:hlinkClick r:id="rId5"/>
              </a:rPr>
              <a:t>Denise.baumgart@wexinc.com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20015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to day contact</a:t>
            </a:r>
          </a:p>
          <a:p>
            <a:r>
              <a:rPr lang="en-US" dirty="0" smtClean="0"/>
              <a:t>Liaison between Motor Fleet and all of WEX</a:t>
            </a:r>
          </a:p>
          <a:p>
            <a:r>
              <a:rPr lang="en-US" dirty="0" err="1" smtClean="0"/>
              <a:t>WEXOnline</a:t>
            </a:r>
            <a:r>
              <a:rPr lang="en-US" dirty="0" smtClean="0"/>
              <a:t> Training</a:t>
            </a:r>
          </a:p>
          <a:p>
            <a:r>
              <a:rPr lang="en-US" dirty="0" smtClean="0"/>
              <a:t>Any general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318135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Responsible for overall relationship between WEX and the State of North Carolina</a:t>
            </a:r>
          </a:p>
          <a:p>
            <a:r>
              <a:rPr lang="en-US" dirty="0" smtClean="0"/>
              <a:t>Contract Management</a:t>
            </a:r>
          </a:p>
          <a:p>
            <a:r>
              <a:rPr lang="en-US" dirty="0" smtClean="0"/>
              <a:t>Sharing best practices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729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274887"/>
            <a:ext cx="5725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Motor Fleet Hierarchy Project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4743450"/>
            <a:ext cx="533400" cy="273844"/>
          </a:xfrm>
          <a:prstGeom prst="rect">
            <a:avLst/>
          </a:prstGeom>
        </p:spPr>
        <p:txBody>
          <a:bodyPr/>
          <a:lstStyle/>
          <a:p>
            <a:fld id="{B7C84B4B-5107-4B3D-9287-2237ACB8EF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819150"/>
            <a:ext cx="76962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/>
          </a:p>
          <a:p>
            <a:r>
              <a:rPr lang="en-US" sz="1400" b="1" dirty="0" smtClean="0"/>
              <a:t>Goal of the project: </a:t>
            </a:r>
            <a:r>
              <a:rPr lang="en-US" sz="1200" dirty="0" smtClean="0"/>
              <a:t>To provide visibility for each agency to access WEX resources to manage fuel related costs</a:t>
            </a:r>
          </a:p>
          <a:p>
            <a:endParaRPr lang="en-US" sz="1200" dirty="0"/>
          </a:p>
          <a:p>
            <a:r>
              <a:rPr lang="en-US" sz="1400" b="1" dirty="0" smtClean="0"/>
              <a:t>Timing of the Project:  </a:t>
            </a:r>
            <a:r>
              <a:rPr lang="en-US" sz="1200" dirty="0" smtClean="0"/>
              <a:t>Currently underway in preparation for upcoming card renewal</a:t>
            </a:r>
          </a:p>
          <a:p>
            <a:pPr lvl="0"/>
            <a:endParaRPr lang="en-US" sz="1200" dirty="0"/>
          </a:p>
          <a:p>
            <a:r>
              <a:rPr lang="en-US" sz="1200" dirty="0" smtClean="0"/>
              <a:t>WEX </a:t>
            </a:r>
            <a:r>
              <a:rPr lang="en-US" sz="1200" dirty="0"/>
              <a:t>working with Motor Fleet to segment vehicles </a:t>
            </a:r>
            <a:r>
              <a:rPr lang="en-US" sz="1200" dirty="0" smtClean="0"/>
              <a:t>to their </a:t>
            </a:r>
            <a:r>
              <a:rPr lang="en-US" sz="1200" dirty="0"/>
              <a:t>respective </a:t>
            </a:r>
            <a:r>
              <a:rPr lang="en-US" sz="1200" dirty="0" smtClean="0"/>
              <a:t>agencies / division </a:t>
            </a:r>
            <a:r>
              <a:rPr lang="en-US" sz="1200" dirty="0"/>
              <a:t>by creating reporting </a:t>
            </a:r>
            <a:r>
              <a:rPr lang="en-US" sz="1200" dirty="0" smtClean="0"/>
              <a:t>accounts (Subset Example)</a:t>
            </a:r>
          </a:p>
          <a:p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Motor Fleet (Reporting and Invoicing)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Dept</a:t>
            </a:r>
            <a:r>
              <a:rPr lang="en-US" sz="1200" dirty="0" smtClean="0"/>
              <a:t> of Agriculture (Reporting)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Food and Drug 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Forest Services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Meat and Poultry</a:t>
            </a:r>
          </a:p>
          <a:p>
            <a:pPr lvl="4"/>
            <a:endParaRPr lang="en-US" sz="1200" dirty="0" smtClean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Dept</a:t>
            </a:r>
            <a:r>
              <a:rPr lang="en-US" sz="1200" dirty="0" smtClean="0"/>
              <a:t> of Public Safety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Community Corrections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Correction Enterprises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Crime Control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Also appending driver information to the card records</a:t>
            </a:r>
          </a:p>
          <a:p>
            <a:pPr lvl="2"/>
            <a:endParaRPr lang="en-US" sz="1200" dirty="0"/>
          </a:p>
          <a:p>
            <a:pPr marL="2000250" lvl="4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295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4B4B-5107-4B3D-9287-2237ACB8EF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WEX Systems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395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 </a:t>
            </a:r>
          </a:p>
          <a:p>
            <a:r>
              <a:rPr lang="en-US" sz="1200" dirty="0" err="1" smtClean="0"/>
              <a:t>WEXOnline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System of Record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Card Maintenance (ordering, </a:t>
            </a:r>
            <a:r>
              <a:rPr lang="en-US" sz="1200" dirty="0"/>
              <a:t>transferring </a:t>
            </a:r>
            <a:r>
              <a:rPr lang="en-US" sz="1200" dirty="0" smtClean="0"/>
              <a:t>and terminating cards)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Manage Authorization Profiles</a:t>
            </a:r>
          </a:p>
          <a:p>
            <a:pPr lvl="1"/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Clearview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Analytics Tool (Demo)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Coming soon – single sign on with </a:t>
            </a:r>
            <a:r>
              <a:rPr lang="en-US" sz="1200" dirty="0" err="1" smtClean="0"/>
              <a:t>WEXOnline</a:t>
            </a:r>
            <a:r>
              <a:rPr lang="en-US" sz="1200" dirty="0" smtClean="0"/>
              <a:t>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Clearview Snap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Initial roll out</a:t>
            </a:r>
          </a:p>
          <a:p>
            <a:pPr lvl="1"/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WEX Connect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Mobile Access to identify low cost stations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 in emergency situations to find open stations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Free – download now in app store!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23735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606987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81915" y="829799"/>
            <a:ext cx="4742578" cy="32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20000"/>
              <a:buFont typeface="Arial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DA1A32"/>
                </a:solidFill>
                <a:latin typeface="Myriad Pro Cond" panose="020B0506030403020204" pitchFamily="34" charset="0"/>
              </a:rPr>
              <a:t>Visual Dashboard</a:t>
            </a:r>
            <a:endParaRPr lang="en-US" sz="2500" dirty="0">
              <a:solidFill>
                <a:srgbClr val="DA1A32"/>
              </a:solidFill>
              <a:latin typeface="Myriad Pro Cond" panose="020B0506030403020204" pitchFamily="34" charset="0"/>
            </a:endParaRPr>
          </a:p>
          <a:p>
            <a:pPr marL="177800" indent="-177800">
              <a:buClr>
                <a:srgbClr val="C00000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latin typeface="Myriad Pro" panose="020B0503030403020204" pitchFamily="34" charset="0"/>
              </a:rPr>
              <a:t>Monthly </a:t>
            </a:r>
            <a:r>
              <a:rPr lang="en-US" sz="1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and/or weekly delivery 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of key fuel </a:t>
            </a: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information via email</a:t>
            </a:r>
          </a:p>
          <a:p>
            <a:pPr marL="177800" indent="-177800">
              <a:spcBef>
                <a:spcPts val="600"/>
              </a:spcBef>
              <a:buClr>
                <a:srgbClr val="C00000"/>
              </a:buClr>
              <a:buSzPct val="100000"/>
            </a:pPr>
            <a:r>
              <a:rPr lang="en-US" sz="1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Viewable </a:t>
            </a:r>
            <a:r>
              <a:rPr lang="en-US" sz="1400" b="1" dirty="0">
                <a:solidFill>
                  <a:schemeClr val="tx1"/>
                </a:solidFill>
                <a:latin typeface="Myriad Pro" panose="020B0503030403020204" pitchFamily="34" charset="0"/>
              </a:rPr>
              <a:t>at a glance 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– no </a:t>
            </a: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clicks, no system login</a:t>
            </a:r>
            <a:endParaRPr lang="en-US" sz="14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7800" indent="-177800">
              <a:spcBef>
                <a:spcPts val="600"/>
              </a:spcBef>
              <a:buClr>
                <a:srgbClr val="C00000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latin typeface="Myriad Pro" panose="020B0503030403020204" pitchFamily="34" charset="0"/>
              </a:rPr>
              <a:t>Simple, clean visuals 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display prior period actuals, month over month comparisons and trends over time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500" dirty="0" smtClean="0">
                <a:solidFill>
                  <a:srgbClr val="DA1A32"/>
                </a:solidFill>
                <a:latin typeface="Myriad Pro Cond" panose="020B0506030403020204" pitchFamily="34" charset="0"/>
              </a:rPr>
              <a:t>Alexa </a:t>
            </a:r>
            <a:r>
              <a:rPr lang="en-US" sz="2500" dirty="0">
                <a:solidFill>
                  <a:srgbClr val="DA1A32"/>
                </a:solidFill>
                <a:latin typeface="Myriad Pro Cond" panose="020B0506030403020204" pitchFamily="34" charset="0"/>
              </a:rPr>
              <a:t>Skill </a:t>
            </a:r>
            <a:r>
              <a:rPr lang="en-US" sz="2500" dirty="0" smtClean="0">
                <a:solidFill>
                  <a:srgbClr val="DA1A32"/>
                </a:solidFill>
                <a:latin typeface="Myriad Pro Cond" panose="020B0506030403020204" pitchFamily="34" charset="0"/>
              </a:rPr>
              <a:t>(beta)</a:t>
            </a:r>
            <a:endParaRPr lang="en-US" sz="2500" dirty="0">
              <a:solidFill>
                <a:srgbClr val="DA1A32"/>
              </a:solidFill>
              <a:latin typeface="Myriad Pro Cond" panose="020B0506030403020204" pitchFamily="34" charset="0"/>
            </a:endParaRPr>
          </a:p>
          <a:p>
            <a:pPr marL="177800" indent="-177800">
              <a:buClr>
                <a:srgbClr val="C00000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latin typeface="Myriad Pro" panose="020B0503030403020204" pitchFamily="34" charset="0"/>
              </a:rPr>
              <a:t>Instant voice command access 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and accompanying </a:t>
            </a: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visuals 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using Amazon Alexa </a:t>
            </a:r>
            <a:r>
              <a:rPr lang="en-US" sz="1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platform</a:t>
            </a:r>
          </a:p>
          <a:p>
            <a:pPr marL="177800" indent="-177800">
              <a:spcBef>
                <a:spcPts val="600"/>
              </a:spcBef>
              <a:buClr>
                <a:srgbClr val="C00000"/>
              </a:buClr>
              <a:buSzPct val="100000"/>
            </a:pPr>
            <a:r>
              <a:rPr lang="en-US" sz="1400" b="1" dirty="0" smtClean="0">
                <a:solidFill>
                  <a:schemeClr val="tx1"/>
                </a:solidFill>
                <a:latin typeface="Myriad Pro" pitchFamily="34" charset="0"/>
              </a:rPr>
              <a:t>Alexa offers </a:t>
            </a:r>
            <a:r>
              <a:rPr lang="en-US" sz="1400" dirty="0" smtClean="0">
                <a:solidFill>
                  <a:schemeClr val="tx1"/>
                </a:solidFill>
                <a:latin typeface="Myriad Pro" pitchFamily="34" charset="0"/>
              </a:rPr>
              <a:t>a new delivery channel, daily updates, </a:t>
            </a:r>
            <a:br>
              <a:rPr lang="en-US" sz="1400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Myriad Pro" pitchFamily="34" charset="0"/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  <a:latin typeface="Myriad Pro" pitchFamily="34" charset="0"/>
              </a:rPr>
              <a:t>transaction-level information</a:t>
            </a:r>
          </a:p>
          <a:p>
            <a:pPr>
              <a:buSzPct val="100000"/>
            </a:pPr>
            <a:endParaRPr lang="en-US" sz="1600" dirty="0" smtClean="0">
              <a:solidFill>
                <a:schemeClr val="accent6"/>
              </a:solidFill>
              <a:latin typeface="Myriad Pro" pitchFamily="34" charset="0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A2144A27-5170-FA4B-83F3-BB0FB235F70A}"/>
              </a:ext>
            </a:extLst>
          </p:cNvPr>
          <p:cNvSpPr txBox="1">
            <a:spLocks/>
          </p:cNvSpPr>
          <p:nvPr/>
        </p:nvSpPr>
        <p:spPr bwMode="auto">
          <a:xfrm>
            <a:off x="208229" y="221093"/>
            <a:ext cx="8739288" cy="4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500" b="1" i="1" kern="1200">
                <a:solidFill>
                  <a:srgbClr val="DA1A32"/>
                </a:solidFill>
                <a:latin typeface="Myriad Pro Semibold Condensed" charset="0"/>
                <a:ea typeface="Myriad Pro Semibold Condensed" charset="0"/>
                <a:cs typeface="Myriad Pro Semibold Condensed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0" dirty="0" err="1" smtClean="0">
                <a:latin typeface="Myriad Pro Cond" panose="020B0506030403020204" pitchFamily="34" charset="0"/>
              </a:rPr>
              <a:t>ClearView</a:t>
            </a:r>
            <a:r>
              <a:rPr lang="en-US" i="0" dirty="0" smtClean="0">
                <a:latin typeface="Myriad Pro Cond" panose="020B0506030403020204" pitchFamily="34" charset="0"/>
              </a:rPr>
              <a:t> Snap</a:t>
            </a:r>
            <a:endParaRPr lang="en-US" i="0" dirty="0">
              <a:latin typeface="Myriad Pro Cond" panose="020B0506030403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66522" y="532921"/>
            <a:ext cx="2036570" cy="4075857"/>
            <a:chOff x="6572861" y="940549"/>
            <a:chExt cx="1646563" cy="3124147"/>
          </a:xfrm>
        </p:grpSpPr>
        <p:grpSp>
          <p:nvGrpSpPr>
            <p:cNvPr id="23" name="Group 22"/>
            <p:cNvGrpSpPr/>
            <p:nvPr/>
          </p:nvGrpSpPr>
          <p:grpSpPr>
            <a:xfrm>
              <a:off x="6572861" y="940549"/>
              <a:ext cx="1646563" cy="3124147"/>
              <a:chOff x="6572861" y="940549"/>
              <a:chExt cx="1646563" cy="312414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861" y="940549"/>
                <a:ext cx="1646563" cy="3124147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777518" y="1387629"/>
                <a:ext cx="1236293" cy="219930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777518" y="1386288"/>
                <a:ext cx="1232975" cy="2111459"/>
                <a:chOff x="6777726" y="1257536"/>
                <a:chExt cx="1413886" cy="2421267"/>
              </a:xfrm>
            </p:grpSpPr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37" b="99284" l="0" r="9855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24" t="9136" r="30248" b="32409"/>
                <a:stretch/>
              </p:blipFill>
              <p:spPr bwMode="auto">
                <a:xfrm>
                  <a:off x="6780018" y="1257536"/>
                  <a:ext cx="1411594" cy="2421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29"/>
                <p:cNvGrpSpPr/>
                <p:nvPr/>
              </p:nvGrpSpPr>
              <p:grpSpPr>
                <a:xfrm>
                  <a:off x="6777726" y="1495038"/>
                  <a:ext cx="1413886" cy="2071899"/>
                  <a:chOff x="6951813" y="2343150"/>
                  <a:chExt cx="1157281" cy="1690208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" r="1" b="27792"/>
                  <a:stretch/>
                </p:blipFill>
                <p:spPr bwMode="auto">
                  <a:xfrm>
                    <a:off x="6951813" y="2343150"/>
                    <a:ext cx="1157281" cy="4952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67539" y="3118959"/>
                    <a:ext cx="1109661" cy="914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8" name="Rectangle 27"/>
              <p:cNvSpPr/>
              <p:nvPr/>
            </p:nvSpPr>
            <p:spPr>
              <a:xfrm>
                <a:off x="6774204" y="1386288"/>
                <a:ext cx="1239331" cy="2201983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3396" r="1"/>
            <a:stretch/>
          </p:blipFill>
          <p:spPr bwMode="auto">
            <a:xfrm>
              <a:off x="6810398" y="2159264"/>
              <a:ext cx="1166942" cy="18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7229983" y="1111012"/>
            <a:ext cx="1364850" cy="964263"/>
            <a:chOff x="7231230" y="1255816"/>
            <a:chExt cx="1364850" cy="964263"/>
          </a:xfrm>
        </p:grpSpPr>
        <p:sp>
          <p:nvSpPr>
            <p:cNvPr id="34" name="Oval Callout 33"/>
            <p:cNvSpPr>
              <a:spLocks noChangeAspect="1"/>
            </p:cNvSpPr>
            <p:nvPr/>
          </p:nvSpPr>
          <p:spPr>
            <a:xfrm flipH="1">
              <a:off x="7231230" y="1255816"/>
              <a:ext cx="1364850" cy="964263"/>
            </a:xfrm>
            <a:prstGeom prst="wedgeEllipseCallout">
              <a:avLst/>
            </a:prstGeom>
            <a:solidFill>
              <a:schemeClr val="bg1"/>
            </a:solidFill>
            <a:ln w="19050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91377" y="1448805"/>
              <a:ext cx="12445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17DBA"/>
                  </a:solidFill>
                  <a:latin typeface="Myriad Pro Cond" panose="020B0506030403020204" pitchFamily="34" charset="0"/>
                  <a:ea typeface="Myriad Pro Condensed" charset="0"/>
                  <a:cs typeface="Myriad Pro Condensed" charset="0"/>
                </a:rPr>
                <a:t>Alexa, Ask ClearView Snap . . .</a:t>
              </a:r>
              <a:endParaRPr lang="en-US" sz="1400" dirty="0">
                <a:solidFill>
                  <a:srgbClr val="017DBA"/>
                </a:solidFill>
                <a:latin typeface="Myriad Pro Cond" panose="020B0506030403020204" pitchFamily="34" charset="0"/>
                <a:ea typeface="Myriad Pro Condensed" charset="0"/>
                <a:cs typeface="Myriad Pro Condensed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49" y="2191863"/>
            <a:ext cx="2221551" cy="1573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55" y="1854576"/>
            <a:ext cx="812259" cy="8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5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41" y="930577"/>
            <a:ext cx="7685664" cy="368054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2144A27-5170-FA4B-83F3-BB0FB235F70A}"/>
              </a:ext>
            </a:extLst>
          </p:cNvPr>
          <p:cNvSpPr txBox="1">
            <a:spLocks/>
          </p:cNvSpPr>
          <p:nvPr/>
        </p:nvSpPr>
        <p:spPr bwMode="auto">
          <a:xfrm>
            <a:off x="208229" y="221093"/>
            <a:ext cx="8739288" cy="4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500" b="1" i="1" kern="1200">
                <a:solidFill>
                  <a:srgbClr val="DA1A32"/>
                </a:solidFill>
                <a:latin typeface="Myriad Pro Semibold Condensed" charset="0"/>
                <a:ea typeface="Myriad Pro Semibold Condensed" charset="0"/>
                <a:cs typeface="Myriad Pro Semibold Condensed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0" dirty="0" smtClean="0">
                <a:latin typeface="Myriad Pro Cond" panose="020B0506030403020204" pitchFamily="34" charset="0"/>
              </a:rPr>
              <a:t>Snap Dashboards</a:t>
            </a:r>
            <a:r>
              <a:rPr lang="en-US" b="0" i="0" dirty="0" smtClean="0">
                <a:latin typeface="Myriad Pro Cond" panose="020B0506030403020204" pitchFamily="34" charset="0"/>
                <a:ea typeface="Myriad Pro Condensed" charset="0"/>
                <a:cs typeface="Myriad Pro Condensed" charset="0"/>
              </a:rPr>
              <a:t>: Insight into Fueling Patterns at a Glance</a:t>
            </a:r>
            <a:endParaRPr lang="en-US" b="0" i="0" dirty="0">
              <a:latin typeface="Myriad Pro Cond" panose="020B0506030403020204" pitchFamily="34" charset="0"/>
              <a:ea typeface="Myriad Pro Condensed" charset="0"/>
              <a:cs typeface="Myriad Pr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1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274887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WEX Connect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4743450"/>
            <a:ext cx="533400" cy="273844"/>
          </a:xfrm>
          <a:prstGeom prst="rect">
            <a:avLst/>
          </a:prstGeom>
        </p:spPr>
        <p:txBody>
          <a:bodyPr/>
          <a:lstStyle/>
          <a:p>
            <a:fld id="{B7C84B4B-5107-4B3D-9287-2237ACB8EF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670144"/>
            <a:ext cx="533400" cy="365125"/>
          </a:xfrm>
        </p:spPr>
        <p:txBody>
          <a:bodyPr/>
          <a:lstStyle/>
          <a:p>
            <a:fld id="{B7C84B4B-5107-4B3D-9287-2237ACB8EF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460" y="1831491"/>
            <a:ext cx="2390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Arial" charset="0"/>
              <a:buChar char="•"/>
            </a:pPr>
            <a:r>
              <a:rPr lang="en-US" sz="1400" dirty="0">
                <a:solidFill>
                  <a:srgbClr val="CF092C"/>
                </a:solidFill>
                <a:latin typeface="Calibri Light" charset="0"/>
                <a:ea typeface="Calibri Light" charset="0"/>
                <a:cs typeface="Calibri Light" charset="0"/>
              </a:rPr>
              <a:t>FIND SERVICE STATIONS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based on brand, location and service type</a:t>
            </a:r>
            <a:br>
              <a:rPr lang="en-US" sz="1400" dirty="0">
                <a:latin typeface="Calibri Light" charset="0"/>
                <a:ea typeface="Calibri Light" charset="0"/>
                <a:cs typeface="Calibri Light" charset="0"/>
              </a:rPr>
            </a:br>
            <a:endParaRPr lang="en-US" sz="1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indent="-171450" defTabSz="685800">
              <a:buFont typeface="Arial" charset="0"/>
              <a:buChar char="•"/>
            </a:pPr>
            <a:r>
              <a:rPr lang="en-US" sz="1400" dirty="0">
                <a:solidFill>
                  <a:srgbClr val="CF092C"/>
                </a:solidFill>
                <a:latin typeface="Calibri Light" charset="0"/>
                <a:ea typeface="Calibri Light" charset="0"/>
                <a:cs typeface="Calibri Light" charset="0"/>
              </a:rPr>
              <a:t>REAL-TIME INFORMATION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ensures open fuel stations are noted in times of natural disasters</a:t>
            </a:r>
          </a:p>
          <a:p>
            <a:pPr marL="171450" indent="-171450" defTabSz="685800">
              <a:buFont typeface="Arial" charset="0"/>
              <a:buChar char="•"/>
            </a:pPr>
            <a:endParaRPr lang="en-US" sz="1400" dirty="0" smtClean="0">
              <a:solidFill>
                <a:srgbClr val="CF092C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171450" indent="-171450" defTabSz="685800">
              <a:buFont typeface="Arial" charset="0"/>
              <a:buChar char="•"/>
            </a:pPr>
            <a:r>
              <a:rPr lang="en-US" sz="1400" dirty="0" smtClean="0">
                <a:solidFill>
                  <a:srgbClr val="CF092C"/>
                </a:solidFill>
                <a:latin typeface="Calibri Light" charset="0"/>
                <a:ea typeface="Calibri Light" charset="0"/>
                <a:cs typeface="Calibri Light" charset="0"/>
              </a:rPr>
              <a:t>FREE FOR CUSTOMERS 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and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non-customers alike – download it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768" y="1105936"/>
            <a:ext cx="79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Our WEX Connect mobile app allows you to instantly find fuel stations with the most up-to-date fuel prices. Its FREE to download.</a:t>
            </a:r>
          </a:p>
          <a:p>
            <a:pPr defTabSz="685800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0"/>
          <a:stretch/>
        </p:blipFill>
        <p:spPr>
          <a:xfrm>
            <a:off x="3320386" y="1812431"/>
            <a:ext cx="3699520" cy="2661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49097" y="4040150"/>
            <a:ext cx="1047745" cy="44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1315" y="4066689"/>
            <a:ext cx="269654" cy="39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342337" y="4040150"/>
            <a:ext cx="1724981" cy="6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62760" y="4279242"/>
            <a:ext cx="1366466" cy="42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04507" y="1812431"/>
            <a:ext cx="3143555" cy="2653346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367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274887"/>
            <a:ext cx="3253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Clearview Demo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4743450"/>
            <a:ext cx="533400" cy="273844"/>
          </a:xfrm>
          <a:prstGeom prst="rect">
            <a:avLst/>
          </a:prstGeom>
        </p:spPr>
        <p:txBody>
          <a:bodyPr/>
          <a:lstStyle/>
          <a:p>
            <a:fld id="{B7C84B4B-5107-4B3D-9287-2237ACB8EF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12790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https://www.wexclearview.com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563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21755</TotalTime>
  <Words>355</Words>
  <Application>Microsoft Office PowerPoint</Application>
  <PresentationFormat>On-screen Show (16:9)</PresentationFormat>
  <Paragraphs>122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 Pro Cond</vt:lpstr>
      <vt:lpstr>Myriad Pro Condensed</vt:lpstr>
      <vt:lpstr>Myriad Pro Semibold Condensed</vt:lpstr>
      <vt:lpstr>Tablet Gothic Condensed</vt:lpstr>
      <vt:lpstr>Office Theme</vt:lpstr>
      <vt:lpstr>WEX Updates</vt:lpstr>
      <vt:lpstr>PowerPoint Presentation</vt:lpstr>
      <vt:lpstr>PowerPoint Presentation</vt:lpstr>
      <vt:lpstr>PowerPoint Presentation</vt:lpstr>
      <vt:lpstr>WEX Systems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Scott.Brown@wexinc.com</dc:creator>
  <cp:lastModifiedBy>Baumgart, Denise</cp:lastModifiedBy>
  <cp:revision>1591</cp:revision>
  <cp:lastPrinted>2016-10-27T15:29:01Z</cp:lastPrinted>
  <dcterms:created xsi:type="dcterms:W3CDTF">2012-10-25T18:26:05Z</dcterms:created>
  <dcterms:modified xsi:type="dcterms:W3CDTF">2019-05-14T11:22:18Z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14BD8016-43DF-47AD-B148-8BD853AEC305</vt:lpwstr>
  </property>
  <property fmtid="{D5CDD505-2E9C-101B-9397-08002B2CF9AE}" pid="3" name="ArticulatePath">
    <vt:lpwstr>Georgia</vt:lpwstr>
  </property>
</Properties>
</file>