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notesSlides/notesSlide6.xml" ContentType="application/vnd.openxmlformats-officedocument.presentationml.notesSl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notesSlides/notesSlide7.xml" ContentType="application/vnd.openxmlformats-officedocument.presentationml.notesSl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notesSlides/notesSlide8.xml" ContentType="application/vnd.openxmlformats-officedocument.presentationml.notesSlide+xml"/>
  <Override PartName="/ppt/charts/chart34.xml" ContentType="application/vnd.openxmlformats-officedocument.drawingml.chart+xml"/>
  <Override PartName="/ppt/theme/themeOverride32.xml" ContentType="application/vnd.openxmlformats-officedocument.themeOverr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1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heme/themeOverride35.xml" ContentType="application/vnd.openxmlformats-officedocument.themeOverride+xml"/>
  <Override PartName="/ppt/charts/chart43.xml" ContentType="application/vnd.openxmlformats-officedocument.drawingml.chart+xml"/>
  <Override PartName="/ppt/theme/themeOverride36.xml" ContentType="application/vnd.openxmlformats-officedocument.themeOverride+xml"/>
  <Override PartName="/ppt/charts/chart44.xml" ContentType="application/vnd.openxmlformats-officedocument.drawingml.chart+xml"/>
  <Override PartName="/ppt/theme/themeOverride37.xml" ContentType="application/vnd.openxmlformats-officedocument.themeOverride+xml"/>
  <Override PartName="/ppt/charts/chart45.xml" ContentType="application/vnd.openxmlformats-officedocument.drawingml.chart+xml"/>
  <Override PartName="/ppt/theme/themeOverride38.xml" ContentType="application/vnd.openxmlformats-officedocument.themeOverride+xml"/>
  <Override PartName="/ppt/charts/chart46.xml" ContentType="application/vnd.openxmlformats-officedocument.drawingml.chart+xml"/>
  <Override PartName="/ppt/theme/themeOverride39.xml" ContentType="application/vnd.openxmlformats-officedocument.themeOverride+xml"/>
  <Override PartName="/ppt/charts/chart47.xml" ContentType="application/vnd.openxmlformats-officedocument.drawingml.chart+xml"/>
  <Override PartName="/ppt/theme/themeOverride40.xml" ContentType="application/vnd.openxmlformats-officedocument.themeOverride+xml"/>
  <Override PartName="/ppt/charts/chart48.xml" ContentType="application/vnd.openxmlformats-officedocument.drawingml.chart+xml"/>
  <Override PartName="/ppt/theme/themeOverride41.xml" ContentType="application/vnd.openxmlformats-officedocument.themeOverride+xml"/>
  <Override PartName="/ppt/charts/chart49.xml" ContentType="application/vnd.openxmlformats-officedocument.drawingml.chart+xml"/>
  <Override PartName="/ppt/theme/themeOverride42.xml" ContentType="application/vnd.openxmlformats-officedocument.themeOverride+xml"/>
  <Override PartName="/ppt/notesSlides/notesSlide12.xml" ContentType="application/vnd.openxmlformats-officedocument.presentationml.notesSlide+xml"/>
  <Override PartName="/ppt/charts/chart50.xml" ContentType="application/vnd.openxmlformats-officedocument.drawingml.chart+xml"/>
  <Override PartName="/ppt/theme/themeOverride43.xml" ContentType="application/vnd.openxmlformats-officedocument.themeOverride+xml"/>
  <Override PartName="/ppt/charts/chart51.xml" ContentType="application/vnd.openxmlformats-officedocument.drawingml.chart+xml"/>
  <Override PartName="/ppt/theme/themeOverride44.xml" ContentType="application/vnd.openxmlformats-officedocument.themeOverride+xml"/>
  <Override PartName="/ppt/charts/chart52.xml" ContentType="application/vnd.openxmlformats-officedocument.drawingml.chart+xml"/>
  <Override PartName="/ppt/theme/themeOverride45.xml" ContentType="application/vnd.openxmlformats-officedocument.themeOverride+xml"/>
  <Override PartName="/ppt/charts/chart53.xml" ContentType="application/vnd.openxmlformats-officedocument.drawingml.chart+xml"/>
  <Override PartName="/ppt/theme/themeOverride46.xml" ContentType="application/vnd.openxmlformats-officedocument.themeOverride+xml"/>
  <Override PartName="/ppt/notesSlides/notesSlide13.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theme/themeOverride47.xml" ContentType="application/vnd.openxmlformats-officedocument.themeOverride+xml"/>
  <Override PartName="/ppt/charts/chart56.xml" ContentType="application/vnd.openxmlformats-officedocument.drawingml.chart+xml"/>
  <Override PartName="/ppt/theme/themeOverride48.xml" ContentType="application/vnd.openxmlformats-officedocument.themeOverride+xml"/>
  <Override PartName="/ppt/charts/chart57.xml" ContentType="application/vnd.openxmlformats-officedocument.drawingml.chart+xml"/>
  <Override PartName="/ppt/theme/themeOverride49.xml" ContentType="application/vnd.openxmlformats-officedocument.themeOverride+xml"/>
  <Override PartName="/ppt/charts/chart58.xml" ContentType="application/vnd.openxmlformats-officedocument.drawingml.chart+xml"/>
  <Override PartName="/ppt/theme/themeOverride50.xml" ContentType="application/vnd.openxmlformats-officedocument.themeOverride+xml"/>
  <Override PartName="/ppt/charts/chart59.xml" ContentType="application/vnd.openxmlformats-officedocument.drawingml.chart+xml"/>
  <Override PartName="/ppt/theme/themeOverride51.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333"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8" r:id="rId19"/>
    <p:sldId id="359" r:id="rId20"/>
    <p:sldId id="360" r:id="rId21"/>
    <p:sldId id="361" r:id="rId22"/>
    <p:sldId id="350" r:id="rId23"/>
    <p:sldId id="351" r:id="rId24"/>
    <p:sldId id="352" r:id="rId25"/>
    <p:sldId id="362" r:id="rId26"/>
    <p:sldId id="353" r:id="rId27"/>
    <p:sldId id="354" r:id="rId28"/>
    <p:sldId id="355" r:id="rId29"/>
    <p:sldId id="356" r:id="rId30"/>
    <p:sldId id="35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2A4"/>
    <a:srgbClr val="ECE8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57" autoAdjust="0"/>
  </p:normalViewPr>
  <p:slideViewPr>
    <p:cSldViewPr snapToGrid="0" snapToObjects="1">
      <p:cViewPr varScale="1">
        <p:scale>
          <a:sx n="109" d="100"/>
          <a:sy n="109" d="100"/>
        </p:scale>
        <p:origin x="1674"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7.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9.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1.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3.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4.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6.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7.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8.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9.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8.xlsx"/><Relationship Id="rId1" Type="http://schemas.openxmlformats.org/officeDocument/2006/relationships/themeOverride" Target="../theme/themeOverride5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3177338681722"/>
          <c:y val="0.17411432660850293"/>
          <c:w val="0.76270910711632756"/>
          <c:h val="0.58273587300647411"/>
        </c:manualLayout>
      </c:layout>
      <c:lineChart>
        <c:grouping val="standard"/>
        <c:varyColors val="0"/>
        <c:ser>
          <c:idx val="0"/>
          <c:order val="0"/>
          <c:tx>
            <c:strRef>
              <c:f>Sheet1!$B$1</c:f>
              <c:strCache>
                <c:ptCount val="1"/>
                <c:pt idx="0">
                  <c:v>Current</c:v>
                </c:pt>
              </c:strCache>
            </c:strRef>
          </c:tx>
          <c:spPr>
            <a:ln w="12700" cap="rnd">
              <a:solidFill>
                <a:schemeClr val="bg1">
                  <a:lumMod val="50000"/>
                </a:schemeClr>
              </a:solidFill>
              <a:prstDash val="dash"/>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numCache>
            </c:numRef>
          </c:cat>
          <c:val>
            <c:numRef>
              <c:f>Sheet1!$B$2:$B$146</c:f>
              <c:numCache>
                <c:formatCode>#,##0</c:formatCode>
                <c:ptCount val="145"/>
                <c:pt idx="1">
                  <c:v>1262784</c:v>
                </c:pt>
                <c:pt idx="2">
                  <c:v>1262784</c:v>
                </c:pt>
                <c:pt idx="3">
                  <c:v>1262784</c:v>
                </c:pt>
                <c:pt idx="4">
                  <c:v>1262784</c:v>
                </c:pt>
                <c:pt idx="5">
                  <c:v>1262784</c:v>
                </c:pt>
                <c:pt idx="6">
                  <c:v>1262784</c:v>
                </c:pt>
                <c:pt idx="7">
                  <c:v>1262784</c:v>
                </c:pt>
                <c:pt idx="8">
                  <c:v>1262784</c:v>
                </c:pt>
                <c:pt idx="9">
                  <c:v>1262784</c:v>
                </c:pt>
                <c:pt idx="10">
                  <c:v>1262784</c:v>
                </c:pt>
                <c:pt idx="11">
                  <c:v>1262784</c:v>
                </c:pt>
                <c:pt idx="12">
                  <c:v>1262784</c:v>
                </c:pt>
                <c:pt idx="13">
                  <c:v>1262784</c:v>
                </c:pt>
                <c:pt idx="14">
                  <c:v>1262784</c:v>
                </c:pt>
                <c:pt idx="15">
                  <c:v>1262784</c:v>
                </c:pt>
                <c:pt idx="16">
                  <c:v>1262784</c:v>
                </c:pt>
                <c:pt idx="17">
                  <c:v>1262784</c:v>
                </c:pt>
                <c:pt idx="18">
                  <c:v>1262784</c:v>
                </c:pt>
                <c:pt idx="19">
                  <c:v>1262784</c:v>
                </c:pt>
                <c:pt idx="20">
                  <c:v>1262784</c:v>
                </c:pt>
                <c:pt idx="21">
                  <c:v>1262784</c:v>
                </c:pt>
                <c:pt idx="22">
                  <c:v>1262784</c:v>
                </c:pt>
                <c:pt idx="23">
                  <c:v>1262784</c:v>
                </c:pt>
                <c:pt idx="24">
                  <c:v>1262784</c:v>
                </c:pt>
                <c:pt idx="25">
                  <c:v>1262784</c:v>
                </c:pt>
                <c:pt idx="26">
                  <c:v>1262784</c:v>
                </c:pt>
                <c:pt idx="27">
                  <c:v>1262784</c:v>
                </c:pt>
                <c:pt idx="28">
                  <c:v>1262784</c:v>
                </c:pt>
                <c:pt idx="29">
                  <c:v>1262784</c:v>
                </c:pt>
                <c:pt idx="30">
                  <c:v>1262784</c:v>
                </c:pt>
                <c:pt idx="31">
                  <c:v>1262784</c:v>
                </c:pt>
                <c:pt idx="32">
                  <c:v>1262784</c:v>
                </c:pt>
                <c:pt idx="33">
                  <c:v>1262784</c:v>
                </c:pt>
                <c:pt idx="34">
                  <c:v>1262784</c:v>
                </c:pt>
                <c:pt idx="35">
                  <c:v>1262784</c:v>
                </c:pt>
                <c:pt idx="36">
                  <c:v>1262784</c:v>
                </c:pt>
                <c:pt idx="37">
                  <c:v>1262784</c:v>
                </c:pt>
                <c:pt idx="38">
                  <c:v>1262784</c:v>
                </c:pt>
                <c:pt idx="39">
                  <c:v>1262784</c:v>
                </c:pt>
                <c:pt idx="40">
                  <c:v>1262784</c:v>
                </c:pt>
                <c:pt idx="41">
                  <c:v>1262784</c:v>
                </c:pt>
                <c:pt idx="42">
                  <c:v>1262784</c:v>
                </c:pt>
                <c:pt idx="43">
                  <c:v>1262784</c:v>
                </c:pt>
                <c:pt idx="44">
                  <c:v>1262784</c:v>
                </c:pt>
                <c:pt idx="45">
                  <c:v>1262784</c:v>
                </c:pt>
                <c:pt idx="46">
                  <c:v>1262784</c:v>
                </c:pt>
                <c:pt idx="47">
                  <c:v>1262784</c:v>
                </c:pt>
                <c:pt idx="48">
                  <c:v>1262784</c:v>
                </c:pt>
                <c:pt idx="49">
                  <c:v>1262784</c:v>
                </c:pt>
                <c:pt idx="50">
                  <c:v>1262784</c:v>
                </c:pt>
                <c:pt idx="51">
                  <c:v>1262784</c:v>
                </c:pt>
                <c:pt idx="52">
                  <c:v>1262784</c:v>
                </c:pt>
                <c:pt idx="53">
                  <c:v>1262784</c:v>
                </c:pt>
                <c:pt idx="54">
                  <c:v>1262784</c:v>
                </c:pt>
                <c:pt idx="55">
                  <c:v>1262784</c:v>
                </c:pt>
                <c:pt idx="56">
                  <c:v>1262784</c:v>
                </c:pt>
                <c:pt idx="57">
                  <c:v>1262784</c:v>
                </c:pt>
                <c:pt idx="58">
                  <c:v>1262784</c:v>
                </c:pt>
                <c:pt idx="59">
                  <c:v>1262784</c:v>
                </c:pt>
                <c:pt idx="60">
                  <c:v>1262784</c:v>
                </c:pt>
                <c:pt idx="61">
                  <c:v>1262784</c:v>
                </c:pt>
                <c:pt idx="62">
                  <c:v>1262784</c:v>
                </c:pt>
                <c:pt idx="63">
                  <c:v>1262784</c:v>
                </c:pt>
                <c:pt idx="64">
                  <c:v>1262784</c:v>
                </c:pt>
                <c:pt idx="65">
                  <c:v>1262784</c:v>
                </c:pt>
                <c:pt idx="66">
                  <c:v>1262784</c:v>
                </c:pt>
                <c:pt idx="67">
                  <c:v>1262784</c:v>
                </c:pt>
                <c:pt idx="68">
                  <c:v>1262784</c:v>
                </c:pt>
                <c:pt idx="69">
                  <c:v>1262784</c:v>
                </c:pt>
                <c:pt idx="70">
                  <c:v>1262784</c:v>
                </c:pt>
                <c:pt idx="71">
                  <c:v>1262784</c:v>
                </c:pt>
                <c:pt idx="72">
                  <c:v>1262784</c:v>
                </c:pt>
                <c:pt idx="73">
                  <c:v>1262784</c:v>
                </c:pt>
                <c:pt idx="74">
                  <c:v>1262784</c:v>
                </c:pt>
                <c:pt idx="75">
                  <c:v>1262784</c:v>
                </c:pt>
                <c:pt idx="76">
                  <c:v>1262784</c:v>
                </c:pt>
                <c:pt idx="77">
                  <c:v>1262784</c:v>
                </c:pt>
                <c:pt idx="78">
                  <c:v>1262784</c:v>
                </c:pt>
                <c:pt idx="79">
                  <c:v>1262784</c:v>
                </c:pt>
                <c:pt idx="80">
                  <c:v>1262784</c:v>
                </c:pt>
                <c:pt idx="81">
                  <c:v>1262784</c:v>
                </c:pt>
                <c:pt idx="82">
                  <c:v>1262784</c:v>
                </c:pt>
                <c:pt idx="83">
                  <c:v>1262784</c:v>
                </c:pt>
                <c:pt idx="84">
                  <c:v>1262784</c:v>
                </c:pt>
                <c:pt idx="85">
                  <c:v>1262784</c:v>
                </c:pt>
                <c:pt idx="86">
                  <c:v>1262784</c:v>
                </c:pt>
                <c:pt idx="87">
                  <c:v>1262784</c:v>
                </c:pt>
                <c:pt idx="88">
                  <c:v>1262784</c:v>
                </c:pt>
                <c:pt idx="89">
                  <c:v>1262784</c:v>
                </c:pt>
                <c:pt idx="90">
                  <c:v>1262784</c:v>
                </c:pt>
                <c:pt idx="91">
                  <c:v>1262784</c:v>
                </c:pt>
                <c:pt idx="92">
                  <c:v>1262784</c:v>
                </c:pt>
                <c:pt idx="93">
                  <c:v>1262784</c:v>
                </c:pt>
                <c:pt idx="94">
                  <c:v>1262784</c:v>
                </c:pt>
                <c:pt idx="95">
                  <c:v>1262784</c:v>
                </c:pt>
                <c:pt idx="96">
                  <c:v>1262784</c:v>
                </c:pt>
                <c:pt idx="97">
                  <c:v>1262784</c:v>
                </c:pt>
                <c:pt idx="98">
                  <c:v>1262784</c:v>
                </c:pt>
                <c:pt idx="99">
                  <c:v>1262784</c:v>
                </c:pt>
                <c:pt idx="100">
                  <c:v>1262784</c:v>
                </c:pt>
                <c:pt idx="101">
                  <c:v>1262784</c:v>
                </c:pt>
                <c:pt idx="102">
                  <c:v>1262784</c:v>
                </c:pt>
                <c:pt idx="103">
                  <c:v>1262784</c:v>
                </c:pt>
                <c:pt idx="104">
                  <c:v>1262784</c:v>
                </c:pt>
                <c:pt idx="105">
                  <c:v>1262784</c:v>
                </c:pt>
                <c:pt idx="106">
                  <c:v>1262784</c:v>
                </c:pt>
                <c:pt idx="107">
                  <c:v>1262784</c:v>
                </c:pt>
                <c:pt idx="108">
                  <c:v>1262784</c:v>
                </c:pt>
                <c:pt idx="109">
                  <c:v>1262784</c:v>
                </c:pt>
                <c:pt idx="110">
                  <c:v>1262784</c:v>
                </c:pt>
                <c:pt idx="111">
                  <c:v>1262784</c:v>
                </c:pt>
                <c:pt idx="112">
                  <c:v>1262784</c:v>
                </c:pt>
                <c:pt idx="113">
                  <c:v>1262784</c:v>
                </c:pt>
                <c:pt idx="114">
                  <c:v>1262784</c:v>
                </c:pt>
                <c:pt idx="115">
                  <c:v>1262784</c:v>
                </c:pt>
                <c:pt idx="116">
                  <c:v>1262784</c:v>
                </c:pt>
                <c:pt idx="117">
                  <c:v>1262784</c:v>
                </c:pt>
                <c:pt idx="118">
                  <c:v>1262784</c:v>
                </c:pt>
                <c:pt idx="119">
                  <c:v>1262784</c:v>
                </c:pt>
                <c:pt idx="120">
                  <c:v>1262784</c:v>
                </c:pt>
                <c:pt idx="121">
                  <c:v>1262784</c:v>
                </c:pt>
                <c:pt idx="122">
                  <c:v>1262784</c:v>
                </c:pt>
                <c:pt idx="123">
                  <c:v>1262784</c:v>
                </c:pt>
                <c:pt idx="124">
                  <c:v>1262784</c:v>
                </c:pt>
                <c:pt idx="125">
                  <c:v>1262784</c:v>
                </c:pt>
                <c:pt idx="126">
                  <c:v>1262784</c:v>
                </c:pt>
                <c:pt idx="127">
                  <c:v>1262784</c:v>
                </c:pt>
                <c:pt idx="128">
                  <c:v>1262784</c:v>
                </c:pt>
                <c:pt idx="129">
                  <c:v>1262784</c:v>
                </c:pt>
                <c:pt idx="130">
                  <c:v>1262784</c:v>
                </c:pt>
                <c:pt idx="131">
                  <c:v>1262784</c:v>
                </c:pt>
                <c:pt idx="132">
                  <c:v>1262784</c:v>
                </c:pt>
                <c:pt idx="133">
                  <c:v>1262784</c:v>
                </c:pt>
                <c:pt idx="134">
                  <c:v>1262784</c:v>
                </c:pt>
                <c:pt idx="135">
                  <c:v>1262784</c:v>
                </c:pt>
                <c:pt idx="136">
                  <c:v>1262784</c:v>
                </c:pt>
                <c:pt idx="137">
                  <c:v>1262784</c:v>
                </c:pt>
                <c:pt idx="138">
                  <c:v>1262784</c:v>
                </c:pt>
                <c:pt idx="139">
                  <c:v>1262784</c:v>
                </c:pt>
                <c:pt idx="140">
                  <c:v>1262784</c:v>
                </c:pt>
                <c:pt idx="141">
                  <c:v>1262784</c:v>
                </c:pt>
                <c:pt idx="142">
                  <c:v>1262784</c:v>
                </c:pt>
                <c:pt idx="143">
                  <c:v>1262784</c:v>
                </c:pt>
                <c:pt idx="144">
                  <c:v>1262784</c:v>
                </c:pt>
              </c:numCache>
            </c:numRef>
          </c:val>
          <c:smooth val="0"/>
          <c:extLst>
            <c:ext xmlns:c16="http://schemas.microsoft.com/office/drawing/2014/chart" uri="{C3380CC4-5D6E-409C-BE32-E72D297353CC}">
              <c16:uniqueId val="{00000000-ED35-402B-A414-1D3436BDEF72}"/>
            </c:ext>
          </c:extLst>
        </c:ser>
        <c:ser>
          <c:idx val="1"/>
          <c:order val="1"/>
          <c:tx>
            <c:strRef>
              <c:f>Sheet1!$C$1</c:f>
              <c:strCache>
                <c:ptCount val="1"/>
                <c:pt idx="0">
                  <c:v>Total</c:v>
                </c:pt>
              </c:strCache>
            </c:strRef>
          </c:tx>
          <c:spPr>
            <a:ln w="38100" cap="rnd">
              <a:solidFill>
                <a:schemeClr val="tx1"/>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numCache>
            </c:numRef>
          </c:cat>
          <c:val>
            <c:numRef>
              <c:f>Sheet1!$C$2:$C$146</c:f>
              <c:numCache>
                <c:formatCode>#,##0</c:formatCode>
                <c:ptCount val="145"/>
                <c:pt idx="1">
                  <c:v>1205060</c:v>
                </c:pt>
                <c:pt idx="2">
                  <c:v>1205018</c:v>
                </c:pt>
                <c:pt idx="3">
                  <c:v>1192849</c:v>
                </c:pt>
                <c:pt idx="4">
                  <c:v>1180699</c:v>
                </c:pt>
                <c:pt idx="5">
                  <c:v>1172074</c:v>
                </c:pt>
                <c:pt idx="6">
                  <c:v>1157784</c:v>
                </c:pt>
                <c:pt idx="7">
                  <c:v>1146049</c:v>
                </c:pt>
                <c:pt idx="8">
                  <c:v>1136144</c:v>
                </c:pt>
                <c:pt idx="9">
                  <c:v>1123281</c:v>
                </c:pt>
                <c:pt idx="10">
                  <c:v>1122263</c:v>
                </c:pt>
                <c:pt idx="11">
                  <c:v>1134855</c:v>
                </c:pt>
                <c:pt idx="12">
                  <c:v>1138412</c:v>
                </c:pt>
                <c:pt idx="13">
                  <c:v>1138752</c:v>
                </c:pt>
                <c:pt idx="14">
                  <c:v>1146756</c:v>
                </c:pt>
                <c:pt idx="15">
                  <c:v>1150637</c:v>
                </c:pt>
                <c:pt idx="16">
                  <c:v>1161625</c:v>
                </c:pt>
                <c:pt idx="17">
                  <c:v>1162937</c:v>
                </c:pt>
                <c:pt idx="18">
                  <c:v>1155029</c:v>
                </c:pt>
                <c:pt idx="19">
                  <c:v>1158779</c:v>
                </c:pt>
                <c:pt idx="20">
                  <c:v>1158334</c:v>
                </c:pt>
                <c:pt idx="21">
                  <c:v>1153031</c:v>
                </c:pt>
                <c:pt idx="22">
                  <c:v>1133745</c:v>
                </c:pt>
                <c:pt idx="23">
                  <c:v>1114939</c:v>
                </c:pt>
                <c:pt idx="24">
                  <c:v>1111225</c:v>
                </c:pt>
                <c:pt idx="25">
                  <c:v>1097981</c:v>
                </c:pt>
                <c:pt idx="26">
                  <c:v>1103225</c:v>
                </c:pt>
                <c:pt idx="27">
                  <c:v>1101713</c:v>
                </c:pt>
                <c:pt idx="28">
                  <c:v>1101282</c:v>
                </c:pt>
                <c:pt idx="29">
                  <c:v>1089615</c:v>
                </c:pt>
                <c:pt idx="30">
                  <c:v>1087047</c:v>
                </c:pt>
                <c:pt idx="31">
                  <c:v>1069121</c:v>
                </c:pt>
                <c:pt idx="32">
                  <c:v>1059904</c:v>
                </c:pt>
                <c:pt idx="33">
                  <c:v>1056692</c:v>
                </c:pt>
                <c:pt idx="34">
                  <c:v>1035307</c:v>
                </c:pt>
                <c:pt idx="35">
                  <c:v>999710</c:v>
                </c:pt>
                <c:pt idx="36">
                  <c:v>969117</c:v>
                </c:pt>
                <c:pt idx="37">
                  <c:v>965485</c:v>
                </c:pt>
                <c:pt idx="38">
                  <c:v>958519</c:v>
                </c:pt>
                <c:pt idx="39">
                  <c:v>927456</c:v>
                </c:pt>
                <c:pt idx="40">
                  <c:v>913727</c:v>
                </c:pt>
                <c:pt idx="41">
                  <c:v>907196</c:v>
                </c:pt>
                <c:pt idx="42">
                  <c:v>906087</c:v>
                </c:pt>
                <c:pt idx="43">
                  <c:v>893746</c:v>
                </c:pt>
                <c:pt idx="44">
                  <c:v>882793</c:v>
                </c:pt>
                <c:pt idx="45">
                  <c:v>866972</c:v>
                </c:pt>
                <c:pt idx="46">
                  <c:v>853896</c:v>
                </c:pt>
                <c:pt idx="47">
                  <c:v>838737</c:v>
                </c:pt>
                <c:pt idx="48">
                  <c:v>814452</c:v>
                </c:pt>
                <c:pt idx="49">
                  <c:v>808245</c:v>
                </c:pt>
                <c:pt idx="50">
                  <c:v>815113</c:v>
                </c:pt>
                <c:pt idx="51">
                  <c:v>825199</c:v>
                </c:pt>
                <c:pt idx="52">
                  <c:v>821833</c:v>
                </c:pt>
                <c:pt idx="53">
                  <c:v>822777</c:v>
                </c:pt>
                <c:pt idx="54">
                  <c:v>796903</c:v>
                </c:pt>
                <c:pt idx="55">
                  <c:v>798360</c:v>
                </c:pt>
                <c:pt idx="56">
                  <c:v>803378</c:v>
                </c:pt>
                <c:pt idx="57">
                  <c:v>798831</c:v>
                </c:pt>
                <c:pt idx="58">
                  <c:v>798208</c:v>
                </c:pt>
                <c:pt idx="59">
                  <c:v>786597</c:v>
                </c:pt>
                <c:pt idx="60">
                  <c:v>754710</c:v>
                </c:pt>
                <c:pt idx="61">
                  <c:v>757019</c:v>
                </c:pt>
                <c:pt idx="62">
                  <c:v>768276</c:v>
                </c:pt>
                <c:pt idx="63">
                  <c:v>768555</c:v>
                </c:pt>
                <c:pt idx="64">
                  <c:v>775999</c:v>
                </c:pt>
                <c:pt idx="65">
                  <c:v>797238</c:v>
                </c:pt>
                <c:pt idx="66">
                  <c:v>792089</c:v>
                </c:pt>
                <c:pt idx="67">
                  <c:v>805366</c:v>
                </c:pt>
                <c:pt idx="68">
                  <c:v>807010</c:v>
                </c:pt>
                <c:pt idx="69">
                  <c:v>802658</c:v>
                </c:pt>
                <c:pt idx="70">
                  <c:v>806301</c:v>
                </c:pt>
                <c:pt idx="71">
                  <c:v>814989</c:v>
                </c:pt>
                <c:pt idx="72">
                  <c:v>823375</c:v>
                </c:pt>
                <c:pt idx="73">
                  <c:v>825163</c:v>
                </c:pt>
                <c:pt idx="74">
                  <c:v>828668</c:v>
                </c:pt>
                <c:pt idx="75">
                  <c:v>834951</c:v>
                </c:pt>
                <c:pt idx="76">
                  <c:v>849347</c:v>
                </c:pt>
                <c:pt idx="77">
                  <c:v>859250</c:v>
                </c:pt>
                <c:pt idx="78">
                  <c:v>857301</c:v>
                </c:pt>
                <c:pt idx="79">
                  <c:v>857558</c:v>
                </c:pt>
                <c:pt idx="80">
                  <c:v>862358</c:v>
                </c:pt>
                <c:pt idx="81">
                  <c:v>870362</c:v>
                </c:pt>
                <c:pt idx="82">
                  <c:v>866855</c:v>
                </c:pt>
                <c:pt idx="83">
                  <c:v>865730</c:v>
                </c:pt>
                <c:pt idx="84">
                  <c:v>857410</c:v>
                </c:pt>
                <c:pt idx="85">
                  <c:v>871574</c:v>
                </c:pt>
                <c:pt idx="86">
                  <c:v>865844</c:v>
                </c:pt>
                <c:pt idx="87">
                  <c:v>877799</c:v>
                </c:pt>
                <c:pt idx="88">
                  <c:v>882693</c:v>
                </c:pt>
                <c:pt idx="89">
                  <c:v>893248</c:v>
                </c:pt>
                <c:pt idx="90">
                  <c:v>909513</c:v>
                </c:pt>
                <c:pt idx="91">
                  <c:v>914609</c:v>
                </c:pt>
                <c:pt idx="92">
                  <c:v>924361</c:v>
                </c:pt>
                <c:pt idx="93">
                  <c:v>937982</c:v>
                </c:pt>
                <c:pt idx="94">
                  <c:v>948850</c:v>
                </c:pt>
                <c:pt idx="95">
                  <c:v>961996</c:v>
                </c:pt>
                <c:pt idx="96">
                  <c:v>977072</c:v>
                </c:pt>
                <c:pt idx="97">
                  <c:v>984715</c:v>
                </c:pt>
                <c:pt idx="98">
                  <c:v>993293</c:v>
                </c:pt>
                <c:pt idx="99">
                  <c:v>1002975</c:v>
                </c:pt>
                <c:pt idx="100">
                  <c:v>1004783</c:v>
                </c:pt>
                <c:pt idx="101">
                  <c:v>1003922</c:v>
                </c:pt>
                <c:pt idx="102">
                  <c:v>1004153</c:v>
                </c:pt>
                <c:pt idx="103">
                  <c:v>1000978</c:v>
                </c:pt>
                <c:pt idx="104">
                  <c:v>1004614</c:v>
                </c:pt>
                <c:pt idx="105">
                  <c:v>1029293</c:v>
                </c:pt>
                <c:pt idx="106">
                  <c:v>1029669</c:v>
                </c:pt>
                <c:pt idx="107">
                  <c:v>1042544</c:v>
                </c:pt>
                <c:pt idx="108">
                  <c:v>1049398</c:v>
                </c:pt>
                <c:pt idx="109">
                  <c:v>1062464</c:v>
                </c:pt>
                <c:pt idx="110">
                  <c:v>1078910</c:v>
                </c:pt>
                <c:pt idx="111">
                  <c:v>1106181</c:v>
                </c:pt>
                <c:pt idx="112">
                  <c:v>1126940</c:v>
                </c:pt>
                <c:pt idx="113">
                  <c:v>1147022</c:v>
                </c:pt>
                <c:pt idx="114">
                  <c:v>1135772</c:v>
                </c:pt>
                <c:pt idx="115">
                  <c:v>1143055</c:v>
                </c:pt>
                <c:pt idx="116">
                  <c:v>1137042</c:v>
                </c:pt>
                <c:pt idx="117">
                  <c:v>1121438</c:v>
                </c:pt>
                <c:pt idx="118">
                  <c:v>1116210</c:v>
                </c:pt>
                <c:pt idx="119">
                  <c:v>1118728</c:v>
                </c:pt>
                <c:pt idx="120">
                  <c:v>1140032</c:v>
                </c:pt>
                <c:pt idx="121">
                  <c:v>1159889</c:v>
                </c:pt>
                <c:pt idx="122">
                  <c:v>1174662</c:v>
                </c:pt>
                <c:pt idx="123">
                  <c:v>1166651</c:v>
                </c:pt>
                <c:pt idx="124">
                  <c:v>1177007</c:v>
                </c:pt>
                <c:pt idx="125">
                  <c:v>1186402</c:v>
                </c:pt>
                <c:pt idx="126">
                  <c:v>1189799</c:v>
                </c:pt>
                <c:pt idx="127">
                  <c:v>1189057</c:v>
                </c:pt>
                <c:pt idx="128">
                  <c:v>1195640</c:v>
                </c:pt>
                <c:pt idx="129">
                  <c:v>1206574</c:v>
                </c:pt>
                <c:pt idx="130">
                  <c:v>1227044</c:v>
                </c:pt>
                <c:pt idx="131">
                  <c:v>1221584</c:v>
                </c:pt>
                <c:pt idx="132">
                  <c:v>1223501</c:v>
                </c:pt>
                <c:pt idx="133">
                  <c:v>1235700</c:v>
                </c:pt>
                <c:pt idx="134">
                  <c:v>1239564</c:v>
                </c:pt>
                <c:pt idx="135">
                  <c:v>1217658</c:v>
                </c:pt>
                <c:pt idx="136">
                  <c:v>1236722</c:v>
                </c:pt>
                <c:pt idx="137">
                  <c:v>1226429</c:v>
                </c:pt>
                <c:pt idx="138">
                  <c:v>1215351</c:v>
                </c:pt>
                <c:pt idx="139">
                  <c:v>1220897</c:v>
                </c:pt>
                <c:pt idx="140">
                  <c:v>1236278</c:v>
                </c:pt>
                <c:pt idx="141">
                  <c:v>1237649</c:v>
                </c:pt>
                <c:pt idx="142">
                  <c:v>1252144</c:v>
                </c:pt>
                <c:pt idx="143">
                  <c:v>1262701</c:v>
                </c:pt>
                <c:pt idx="144">
                  <c:v>1262784</c:v>
                </c:pt>
              </c:numCache>
            </c:numRef>
          </c:val>
          <c:smooth val="0"/>
          <c:extLst>
            <c:ext xmlns:c16="http://schemas.microsoft.com/office/drawing/2014/chart" uri="{C3380CC4-5D6E-409C-BE32-E72D297353CC}">
              <c16:uniqueId val="{00000001-ED35-402B-A414-1D3436BDEF72}"/>
            </c:ext>
          </c:extLst>
        </c:ser>
        <c:ser>
          <c:idx val="2"/>
          <c:order val="2"/>
          <c:tx>
            <c:strRef>
              <c:f>Sheet1!$D$1</c:f>
              <c:strCache>
                <c:ptCount val="1"/>
                <c:pt idx="0">
                  <c:v>Private
 Residential</c:v>
                </c:pt>
              </c:strCache>
            </c:strRef>
          </c:tx>
          <c:spPr>
            <a:ln w="38100" cap="rnd">
              <a:solidFill>
                <a:schemeClr val="accent2"/>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numCache>
            </c:numRef>
          </c:cat>
          <c:val>
            <c:numRef>
              <c:f>Sheet1!$D$2:$D$146</c:f>
              <c:numCache>
                <c:formatCode>#,##0</c:formatCode>
                <c:ptCount val="145"/>
                <c:pt idx="1">
                  <c:v>677984</c:v>
                </c:pt>
                <c:pt idx="2">
                  <c:v>668160</c:v>
                </c:pt>
                <c:pt idx="3">
                  <c:v>649941</c:v>
                </c:pt>
                <c:pt idx="4">
                  <c:v>633932</c:v>
                </c:pt>
                <c:pt idx="5">
                  <c:v>614999</c:v>
                </c:pt>
                <c:pt idx="6">
                  <c:v>598344</c:v>
                </c:pt>
                <c:pt idx="7">
                  <c:v>584601</c:v>
                </c:pt>
                <c:pt idx="8">
                  <c:v>574270</c:v>
                </c:pt>
                <c:pt idx="9">
                  <c:v>561811</c:v>
                </c:pt>
                <c:pt idx="10">
                  <c:v>549484</c:v>
                </c:pt>
                <c:pt idx="11">
                  <c:v>544460</c:v>
                </c:pt>
                <c:pt idx="12">
                  <c:v>538065</c:v>
                </c:pt>
                <c:pt idx="13">
                  <c:v>531361</c:v>
                </c:pt>
                <c:pt idx="14">
                  <c:v>527997</c:v>
                </c:pt>
                <c:pt idx="15">
                  <c:v>523714</c:v>
                </c:pt>
                <c:pt idx="16">
                  <c:v>514176</c:v>
                </c:pt>
                <c:pt idx="17">
                  <c:v>505362</c:v>
                </c:pt>
                <c:pt idx="18">
                  <c:v>495556</c:v>
                </c:pt>
                <c:pt idx="19">
                  <c:v>480676</c:v>
                </c:pt>
                <c:pt idx="20">
                  <c:v>465463</c:v>
                </c:pt>
                <c:pt idx="21">
                  <c:v>448359</c:v>
                </c:pt>
                <c:pt idx="22">
                  <c:v>432715</c:v>
                </c:pt>
                <c:pt idx="23">
                  <c:v>416284</c:v>
                </c:pt>
                <c:pt idx="24">
                  <c:v>402478</c:v>
                </c:pt>
                <c:pt idx="25">
                  <c:v>387440</c:v>
                </c:pt>
                <c:pt idx="26">
                  <c:v>390604</c:v>
                </c:pt>
                <c:pt idx="27">
                  <c:v>385491</c:v>
                </c:pt>
                <c:pt idx="28">
                  <c:v>381551</c:v>
                </c:pt>
                <c:pt idx="29">
                  <c:v>373908</c:v>
                </c:pt>
                <c:pt idx="30">
                  <c:v>364796</c:v>
                </c:pt>
                <c:pt idx="31">
                  <c:v>351705</c:v>
                </c:pt>
                <c:pt idx="32">
                  <c:v>340716</c:v>
                </c:pt>
                <c:pt idx="33">
                  <c:v>329677</c:v>
                </c:pt>
                <c:pt idx="34">
                  <c:v>313173</c:v>
                </c:pt>
                <c:pt idx="35">
                  <c:v>294255</c:v>
                </c:pt>
                <c:pt idx="36">
                  <c:v>278412</c:v>
                </c:pt>
                <c:pt idx="37">
                  <c:v>261765</c:v>
                </c:pt>
                <c:pt idx="38">
                  <c:v>249211</c:v>
                </c:pt>
                <c:pt idx="39">
                  <c:v>238736</c:v>
                </c:pt>
                <c:pt idx="40">
                  <c:v>230514</c:v>
                </c:pt>
                <c:pt idx="41">
                  <c:v>231686</c:v>
                </c:pt>
                <c:pt idx="42">
                  <c:v>238632</c:v>
                </c:pt>
                <c:pt idx="43">
                  <c:v>245068</c:v>
                </c:pt>
                <c:pt idx="44">
                  <c:v>249545</c:v>
                </c:pt>
                <c:pt idx="45">
                  <c:v>250530</c:v>
                </c:pt>
                <c:pt idx="46">
                  <c:v>252048</c:v>
                </c:pt>
                <c:pt idx="47">
                  <c:v>251718</c:v>
                </c:pt>
                <c:pt idx="48">
                  <c:v>251033</c:v>
                </c:pt>
                <c:pt idx="49">
                  <c:v>251076</c:v>
                </c:pt>
                <c:pt idx="50">
                  <c:v>250461</c:v>
                </c:pt>
                <c:pt idx="51">
                  <c:v>251355</c:v>
                </c:pt>
                <c:pt idx="52">
                  <c:v>248333</c:v>
                </c:pt>
                <c:pt idx="53">
                  <c:v>246309</c:v>
                </c:pt>
                <c:pt idx="54">
                  <c:v>240146</c:v>
                </c:pt>
                <c:pt idx="55">
                  <c:v>234716</c:v>
                </c:pt>
                <c:pt idx="56">
                  <c:v>234220</c:v>
                </c:pt>
                <c:pt idx="57">
                  <c:v>233388</c:v>
                </c:pt>
                <c:pt idx="58">
                  <c:v>234250</c:v>
                </c:pt>
                <c:pt idx="59">
                  <c:v>235936</c:v>
                </c:pt>
                <c:pt idx="60">
                  <c:v>237832</c:v>
                </c:pt>
                <c:pt idx="61">
                  <c:v>238430</c:v>
                </c:pt>
                <c:pt idx="62">
                  <c:v>240206</c:v>
                </c:pt>
                <c:pt idx="63">
                  <c:v>241982</c:v>
                </c:pt>
                <c:pt idx="64">
                  <c:v>242227</c:v>
                </c:pt>
                <c:pt idx="65">
                  <c:v>244108</c:v>
                </c:pt>
                <c:pt idx="66">
                  <c:v>245187</c:v>
                </c:pt>
                <c:pt idx="67">
                  <c:v>248716</c:v>
                </c:pt>
                <c:pt idx="68">
                  <c:v>247863</c:v>
                </c:pt>
                <c:pt idx="69">
                  <c:v>246718</c:v>
                </c:pt>
                <c:pt idx="70">
                  <c:v>245509</c:v>
                </c:pt>
                <c:pt idx="71">
                  <c:v>246393</c:v>
                </c:pt>
                <c:pt idx="72">
                  <c:v>249174</c:v>
                </c:pt>
                <c:pt idx="73">
                  <c:v>250549</c:v>
                </c:pt>
                <c:pt idx="74">
                  <c:v>250973</c:v>
                </c:pt>
                <c:pt idx="75">
                  <c:v>255138</c:v>
                </c:pt>
                <c:pt idx="76">
                  <c:v>259103</c:v>
                </c:pt>
                <c:pt idx="77">
                  <c:v>264209</c:v>
                </c:pt>
                <c:pt idx="78">
                  <c:v>267291</c:v>
                </c:pt>
                <c:pt idx="79">
                  <c:v>273995</c:v>
                </c:pt>
                <c:pt idx="80">
                  <c:v>281260</c:v>
                </c:pt>
                <c:pt idx="81">
                  <c:v>289601</c:v>
                </c:pt>
                <c:pt idx="82">
                  <c:v>293589</c:v>
                </c:pt>
                <c:pt idx="83">
                  <c:v>295627</c:v>
                </c:pt>
                <c:pt idx="84">
                  <c:v>299340</c:v>
                </c:pt>
                <c:pt idx="85">
                  <c:v>305399</c:v>
                </c:pt>
                <c:pt idx="86">
                  <c:v>308952</c:v>
                </c:pt>
                <c:pt idx="87">
                  <c:v>311918</c:v>
                </c:pt>
                <c:pt idx="88">
                  <c:v>314234</c:v>
                </c:pt>
                <c:pt idx="89">
                  <c:v>317073</c:v>
                </c:pt>
                <c:pt idx="90">
                  <c:v>320879</c:v>
                </c:pt>
                <c:pt idx="91">
                  <c:v>326788</c:v>
                </c:pt>
                <c:pt idx="92">
                  <c:v>332773</c:v>
                </c:pt>
                <c:pt idx="93">
                  <c:v>338378</c:v>
                </c:pt>
                <c:pt idx="94">
                  <c:v>347826</c:v>
                </c:pt>
                <c:pt idx="95">
                  <c:v>355228</c:v>
                </c:pt>
                <c:pt idx="96">
                  <c:v>361354</c:v>
                </c:pt>
                <c:pt idx="97">
                  <c:v>361751</c:v>
                </c:pt>
                <c:pt idx="98">
                  <c:v>367429</c:v>
                </c:pt>
                <c:pt idx="99">
                  <c:v>369287</c:v>
                </c:pt>
                <c:pt idx="100">
                  <c:v>368215</c:v>
                </c:pt>
                <c:pt idx="101">
                  <c:v>364037</c:v>
                </c:pt>
                <c:pt idx="102">
                  <c:v>361903</c:v>
                </c:pt>
                <c:pt idx="103">
                  <c:v>361280</c:v>
                </c:pt>
                <c:pt idx="104">
                  <c:v>369466</c:v>
                </c:pt>
                <c:pt idx="105">
                  <c:v>374795</c:v>
                </c:pt>
                <c:pt idx="106">
                  <c:v>386644</c:v>
                </c:pt>
                <c:pt idx="107">
                  <c:v>397554</c:v>
                </c:pt>
                <c:pt idx="108">
                  <c:v>401789</c:v>
                </c:pt>
                <c:pt idx="109">
                  <c:v>404672</c:v>
                </c:pt>
                <c:pt idx="110">
                  <c:v>403954</c:v>
                </c:pt>
                <c:pt idx="111">
                  <c:v>408825</c:v>
                </c:pt>
                <c:pt idx="112">
                  <c:v>415144</c:v>
                </c:pt>
                <c:pt idx="113">
                  <c:v>422183</c:v>
                </c:pt>
                <c:pt idx="114">
                  <c:v>425207</c:v>
                </c:pt>
                <c:pt idx="115">
                  <c:v>429222</c:v>
                </c:pt>
                <c:pt idx="116">
                  <c:v>433836</c:v>
                </c:pt>
                <c:pt idx="117">
                  <c:v>434677</c:v>
                </c:pt>
                <c:pt idx="118">
                  <c:v>437297</c:v>
                </c:pt>
                <c:pt idx="119">
                  <c:v>440276</c:v>
                </c:pt>
                <c:pt idx="120">
                  <c:v>443420</c:v>
                </c:pt>
                <c:pt idx="121">
                  <c:v>451271</c:v>
                </c:pt>
                <c:pt idx="122">
                  <c:v>456866</c:v>
                </c:pt>
                <c:pt idx="123">
                  <c:v>455304</c:v>
                </c:pt>
                <c:pt idx="124">
                  <c:v>458283</c:v>
                </c:pt>
                <c:pt idx="125">
                  <c:v>460433</c:v>
                </c:pt>
                <c:pt idx="126">
                  <c:v>463836</c:v>
                </c:pt>
                <c:pt idx="127">
                  <c:v>466559</c:v>
                </c:pt>
                <c:pt idx="128">
                  <c:v>470108</c:v>
                </c:pt>
                <c:pt idx="129">
                  <c:v>482029</c:v>
                </c:pt>
                <c:pt idx="130">
                  <c:v>492028</c:v>
                </c:pt>
                <c:pt idx="131">
                  <c:v>495435</c:v>
                </c:pt>
                <c:pt idx="132">
                  <c:v>501971</c:v>
                </c:pt>
                <c:pt idx="133">
                  <c:v>505716</c:v>
                </c:pt>
                <c:pt idx="134">
                  <c:v>509933</c:v>
                </c:pt>
                <c:pt idx="135">
                  <c:v>507841</c:v>
                </c:pt>
                <c:pt idx="136">
                  <c:v>511357</c:v>
                </c:pt>
                <c:pt idx="137">
                  <c:v>517710</c:v>
                </c:pt>
                <c:pt idx="138">
                  <c:v>513827</c:v>
                </c:pt>
                <c:pt idx="139">
                  <c:v>516569</c:v>
                </c:pt>
                <c:pt idx="140">
                  <c:v>523551</c:v>
                </c:pt>
                <c:pt idx="141">
                  <c:v>518131</c:v>
                </c:pt>
                <c:pt idx="142">
                  <c:v>524395</c:v>
                </c:pt>
                <c:pt idx="143">
                  <c:v>521759</c:v>
                </c:pt>
                <c:pt idx="144">
                  <c:v>523165</c:v>
                </c:pt>
              </c:numCache>
            </c:numRef>
          </c:val>
          <c:smooth val="0"/>
          <c:extLst>
            <c:ext xmlns:c16="http://schemas.microsoft.com/office/drawing/2014/chart" uri="{C3380CC4-5D6E-409C-BE32-E72D297353CC}">
              <c16:uniqueId val="{00000002-ED35-402B-A414-1D3436BDEF72}"/>
            </c:ext>
          </c:extLst>
        </c:ser>
        <c:ser>
          <c:idx val="3"/>
          <c:order val="3"/>
          <c:tx>
            <c:strRef>
              <c:f>Sheet1!$E$1</c:f>
              <c:strCache>
                <c:ptCount val="1"/>
                <c:pt idx="0">
                  <c:v>Private
 Nonresidential</c:v>
                </c:pt>
              </c:strCache>
            </c:strRef>
          </c:tx>
          <c:spPr>
            <a:ln w="38100" cap="rnd">
              <a:solidFill>
                <a:schemeClr val="accent1"/>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numCache>
            </c:numRef>
          </c:cat>
          <c:val>
            <c:numRef>
              <c:f>Sheet1!$E$2:$E$146</c:f>
              <c:numCache>
                <c:formatCode>#,##0</c:formatCode>
                <c:ptCount val="145"/>
                <c:pt idx="1">
                  <c:v>280283</c:v>
                </c:pt>
                <c:pt idx="2">
                  <c:v>285365</c:v>
                </c:pt>
                <c:pt idx="3">
                  <c:v>287651</c:v>
                </c:pt>
                <c:pt idx="4">
                  <c:v>292927</c:v>
                </c:pt>
                <c:pt idx="5">
                  <c:v>299334</c:v>
                </c:pt>
                <c:pt idx="6">
                  <c:v>301402</c:v>
                </c:pt>
                <c:pt idx="7">
                  <c:v>306563</c:v>
                </c:pt>
                <c:pt idx="8">
                  <c:v>307094</c:v>
                </c:pt>
                <c:pt idx="9">
                  <c:v>304567</c:v>
                </c:pt>
                <c:pt idx="10">
                  <c:v>312164</c:v>
                </c:pt>
                <c:pt idx="11">
                  <c:v>320162</c:v>
                </c:pt>
                <c:pt idx="12">
                  <c:v>320249</c:v>
                </c:pt>
                <c:pt idx="13">
                  <c:v>332339</c:v>
                </c:pt>
                <c:pt idx="14">
                  <c:v>340354</c:v>
                </c:pt>
                <c:pt idx="15">
                  <c:v>345178</c:v>
                </c:pt>
                <c:pt idx="16">
                  <c:v>358048</c:v>
                </c:pt>
                <c:pt idx="17">
                  <c:v>369495</c:v>
                </c:pt>
                <c:pt idx="18">
                  <c:v>370632</c:v>
                </c:pt>
                <c:pt idx="19">
                  <c:v>384672</c:v>
                </c:pt>
                <c:pt idx="20">
                  <c:v>395532</c:v>
                </c:pt>
                <c:pt idx="21">
                  <c:v>408729</c:v>
                </c:pt>
                <c:pt idx="22">
                  <c:v>402136</c:v>
                </c:pt>
                <c:pt idx="23">
                  <c:v>401961</c:v>
                </c:pt>
                <c:pt idx="24">
                  <c:v>414495</c:v>
                </c:pt>
                <c:pt idx="25">
                  <c:v>411218</c:v>
                </c:pt>
                <c:pt idx="26">
                  <c:v>406082</c:v>
                </c:pt>
                <c:pt idx="27">
                  <c:v>411710</c:v>
                </c:pt>
                <c:pt idx="28">
                  <c:v>414411</c:v>
                </c:pt>
                <c:pt idx="29">
                  <c:v>408149</c:v>
                </c:pt>
                <c:pt idx="30">
                  <c:v>411642</c:v>
                </c:pt>
                <c:pt idx="31">
                  <c:v>403732</c:v>
                </c:pt>
                <c:pt idx="32">
                  <c:v>410629</c:v>
                </c:pt>
                <c:pt idx="33">
                  <c:v>412683</c:v>
                </c:pt>
                <c:pt idx="34">
                  <c:v>405237</c:v>
                </c:pt>
                <c:pt idx="35">
                  <c:v>393499</c:v>
                </c:pt>
                <c:pt idx="36">
                  <c:v>381153</c:v>
                </c:pt>
                <c:pt idx="37">
                  <c:v>382353</c:v>
                </c:pt>
                <c:pt idx="38">
                  <c:v>383827</c:v>
                </c:pt>
                <c:pt idx="39">
                  <c:v>369824</c:v>
                </c:pt>
                <c:pt idx="40">
                  <c:v>366137</c:v>
                </c:pt>
                <c:pt idx="41">
                  <c:v>354548</c:v>
                </c:pt>
                <c:pt idx="42">
                  <c:v>344862</c:v>
                </c:pt>
                <c:pt idx="43">
                  <c:v>334225</c:v>
                </c:pt>
                <c:pt idx="44">
                  <c:v>322378</c:v>
                </c:pt>
                <c:pt idx="45">
                  <c:v>308575</c:v>
                </c:pt>
                <c:pt idx="46">
                  <c:v>299212</c:v>
                </c:pt>
                <c:pt idx="47">
                  <c:v>286689</c:v>
                </c:pt>
                <c:pt idx="48">
                  <c:v>267563</c:v>
                </c:pt>
                <c:pt idx="49">
                  <c:v>266904</c:v>
                </c:pt>
                <c:pt idx="50">
                  <c:v>266899</c:v>
                </c:pt>
                <c:pt idx="51">
                  <c:v>267444</c:v>
                </c:pt>
                <c:pt idx="52">
                  <c:v>264186</c:v>
                </c:pt>
                <c:pt idx="53">
                  <c:v>264409</c:v>
                </c:pt>
                <c:pt idx="54">
                  <c:v>252457</c:v>
                </c:pt>
                <c:pt idx="55">
                  <c:v>255274</c:v>
                </c:pt>
                <c:pt idx="56">
                  <c:v>254117</c:v>
                </c:pt>
                <c:pt idx="57">
                  <c:v>258876</c:v>
                </c:pt>
                <c:pt idx="58">
                  <c:v>265093</c:v>
                </c:pt>
                <c:pt idx="59">
                  <c:v>259162</c:v>
                </c:pt>
                <c:pt idx="60">
                  <c:v>225725</c:v>
                </c:pt>
                <c:pt idx="61">
                  <c:v>231591</c:v>
                </c:pt>
                <c:pt idx="62">
                  <c:v>238405</c:v>
                </c:pt>
                <c:pt idx="63">
                  <c:v>240520</c:v>
                </c:pt>
                <c:pt idx="64">
                  <c:v>250268</c:v>
                </c:pt>
                <c:pt idx="65">
                  <c:v>265070</c:v>
                </c:pt>
                <c:pt idx="66">
                  <c:v>265346</c:v>
                </c:pt>
                <c:pt idx="67">
                  <c:v>268976</c:v>
                </c:pt>
                <c:pt idx="68">
                  <c:v>271557</c:v>
                </c:pt>
                <c:pt idx="69">
                  <c:v>271888</c:v>
                </c:pt>
                <c:pt idx="70">
                  <c:v>274813</c:v>
                </c:pt>
                <c:pt idx="71">
                  <c:v>280259</c:v>
                </c:pt>
                <c:pt idx="72">
                  <c:v>292515</c:v>
                </c:pt>
                <c:pt idx="73">
                  <c:v>291236</c:v>
                </c:pt>
                <c:pt idx="74">
                  <c:v>297493</c:v>
                </c:pt>
                <c:pt idx="75">
                  <c:v>301701</c:v>
                </c:pt>
                <c:pt idx="76">
                  <c:v>306375</c:v>
                </c:pt>
                <c:pt idx="77">
                  <c:v>306129</c:v>
                </c:pt>
                <c:pt idx="78">
                  <c:v>308669</c:v>
                </c:pt>
                <c:pt idx="79">
                  <c:v>303866</c:v>
                </c:pt>
                <c:pt idx="80">
                  <c:v>307535</c:v>
                </c:pt>
                <c:pt idx="81">
                  <c:v>305485</c:v>
                </c:pt>
                <c:pt idx="82">
                  <c:v>300283</c:v>
                </c:pt>
                <c:pt idx="83">
                  <c:v>303499</c:v>
                </c:pt>
                <c:pt idx="84">
                  <c:v>290942</c:v>
                </c:pt>
                <c:pt idx="85">
                  <c:v>291925</c:v>
                </c:pt>
                <c:pt idx="86">
                  <c:v>292298</c:v>
                </c:pt>
                <c:pt idx="87">
                  <c:v>294483</c:v>
                </c:pt>
                <c:pt idx="88">
                  <c:v>298907</c:v>
                </c:pt>
                <c:pt idx="89">
                  <c:v>302108</c:v>
                </c:pt>
                <c:pt idx="90">
                  <c:v>315199</c:v>
                </c:pt>
                <c:pt idx="91">
                  <c:v>316706</c:v>
                </c:pt>
                <c:pt idx="92">
                  <c:v>320810</c:v>
                </c:pt>
                <c:pt idx="93">
                  <c:v>327293</c:v>
                </c:pt>
                <c:pt idx="94">
                  <c:v>333564</c:v>
                </c:pt>
                <c:pt idx="95">
                  <c:v>339647</c:v>
                </c:pt>
                <c:pt idx="96">
                  <c:v>350477</c:v>
                </c:pt>
                <c:pt idx="97">
                  <c:v>359600</c:v>
                </c:pt>
                <c:pt idx="98">
                  <c:v>358734</c:v>
                </c:pt>
                <c:pt idx="99">
                  <c:v>360218</c:v>
                </c:pt>
                <c:pt idx="100">
                  <c:v>358939</c:v>
                </c:pt>
                <c:pt idx="101">
                  <c:v>362824</c:v>
                </c:pt>
                <c:pt idx="102">
                  <c:v>360405</c:v>
                </c:pt>
                <c:pt idx="103">
                  <c:v>361090</c:v>
                </c:pt>
                <c:pt idx="104">
                  <c:v>359226</c:v>
                </c:pt>
                <c:pt idx="105">
                  <c:v>367129</c:v>
                </c:pt>
                <c:pt idx="106">
                  <c:v>366963</c:v>
                </c:pt>
                <c:pt idx="107">
                  <c:v>364201</c:v>
                </c:pt>
                <c:pt idx="108">
                  <c:v>372641</c:v>
                </c:pt>
                <c:pt idx="109">
                  <c:v>381103</c:v>
                </c:pt>
                <c:pt idx="110">
                  <c:v>393817</c:v>
                </c:pt>
                <c:pt idx="111">
                  <c:v>407121</c:v>
                </c:pt>
                <c:pt idx="112">
                  <c:v>417578</c:v>
                </c:pt>
                <c:pt idx="113">
                  <c:v>422502</c:v>
                </c:pt>
                <c:pt idx="114">
                  <c:v>410855</c:v>
                </c:pt>
                <c:pt idx="115">
                  <c:v>413391</c:v>
                </c:pt>
                <c:pt idx="116">
                  <c:v>407987</c:v>
                </c:pt>
                <c:pt idx="117">
                  <c:v>399601</c:v>
                </c:pt>
                <c:pt idx="118">
                  <c:v>397687</c:v>
                </c:pt>
                <c:pt idx="119">
                  <c:v>391701</c:v>
                </c:pt>
                <c:pt idx="120">
                  <c:v>400800</c:v>
                </c:pt>
                <c:pt idx="121">
                  <c:v>410210</c:v>
                </c:pt>
                <c:pt idx="122">
                  <c:v>421823</c:v>
                </c:pt>
                <c:pt idx="123">
                  <c:v>420849</c:v>
                </c:pt>
                <c:pt idx="124">
                  <c:v>430036</c:v>
                </c:pt>
                <c:pt idx="125">
                  <c:v>433161</c:v>
                </c:pt>
                <c:pt idx="126">
                  <c:v>444031</c:v>
                </c:pt>
                <c:pt idx="127">
                  <c:v>444981</c:v>
                </c:pt>
                <c:pt idx="128">
                  <c:v>444162</c:v>
                </c:pt>
                <c:pt idx="129">
                  <c:v>438068</c:v>
                </c:pt>
                <c:pt idx="130">
                  <c:v>447460</c:v>
                </c:pt>
                <c:pt idx="131">
                  <c:v>448388</c:v>
                </c:pt>
                <c:pt idx="132">
                  <c:v>444337</c:v>
                </c:pt>
                <c:pt idx="133">
                  <c:v>443576</c:v>
                </c:pt>
                <c:pt idx="134">
                  <c:v>440912</c:v>
                </c:pt>
                <c:pt idx="135">
                  <c:v>434759</c:v>
                </c:pt>
                <c:pt idx="136">
                  <c:v>443127</c:v>
                </c:pt>
                <c:pt idx="137">
                  <c:v>438027</c:v>
                </c:pt>
                <c:pt idx="138">
                  <c:v>433678</c:v>
                </c:pt>
                <c:pt idx="139">
                  <c:v>429238</c:v>
                </c:pt>
                <c:pt idx="140">
                  <c:v>430696</c:v>
                </c:pt>
                <c:pt idx="141">
                  <c:v>430715</c:v>
                </c:pt>
                <c:pt idx="142">
                  <c:v>438228</c:v>
                </c:pt>
                <c:pt idx="143">
                  <c:v>446163</c:v>
                </c:pt>
                <c:pt idx="144">
                  <c:v>439568</c:v>
                </c:pt>
              </c:numCache>
            </c:numRef>
          </c:val>
          <c:smooth val="0"/>
          <c:extLst>
            <c:ext xmlns:c16="http://schemas.microsoft.com/office/drawing/2014/chart" uri="{C3380CC4-5D6E-409C-BE32-E72D297353CC}">
              <c16:uniqueId val="{00000003-ED35-402B-A414-1D3436BDEF72}"/>
            </c:ext>
          </c:extLst>
        </c:ser>
        <c:ser>
          <c:idx val="4"/>
          <c:order val="4"/>
          <c:tx>
            <c:strRef>
              <c:f>Sheet1!$F$1</c:f>
              <c:strCache>
                <c:ptCount val="1"/>
                <c:pt idx="0">
                  <c:v>Total
 Public
 Construction3</c:v>
                </c:pt>
              </c:strCache>
            </c:strRef>
          </c:tx>
          <c:spPr>
            <a:ln w="38100" cap="rnd">
              <a:solidFill>
                <a:schemeClr val="accent3"/>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numCache>
            </c:numRef>
          </c:cat>
          <c:val>
            <c:numRef>
              <c:f>Sheet1!$F$2:$F$146</c:f>
              <c:numCache>
                <c:formatCode>#,##0</c:formatCode>
                <c:ptCount val="145"/>
                <c:pt idx="1">
                  <c:v>246794</c:v>
                </c:pt>
                <c:pt idx="2">
                  <c:v>251494</c:v>
                </c:pt>
                <c:pt idx="3">
                  <c:v>255257</c:v>
                </c:pt>
                <c:pt idx="4">
                  <c:v>253839</c:v>
                </c:pt>
                <c:pt idx="5">
                  <c:v>257741</c:v>
                </c:pt>
                <c:pt idx="6">
                  <c:v>258037</c:v>
                </c:pt>
                <c:pt idx="7">
                  <c:v>254884</c:v>
                </c:pt>
                <c:pt idx="8">
                  <c:v>254781</c:v>
                </c:pt>
                <c:pt idx="9">
                  <c:v>256903</c:v>
                </c:pt>
                <c:pt idx="10">
                  <c:v>260614</c:v>
                </c:pt>
                <c:pt idx="11">
                  <c:v>270232</c:v>
                </c:pt>
                <c:pt idx="12">
                  <c:v>280098</c:v>
                </c:pt>
                <c:pt idx="13">
                  <c:v>275052</c:v>
                </c:pt>
                <c:pt idx="14">
                  <c:v>278405</c:v>
                </c:pt>
                <c:pt idx="15">
                  <c:v>281745</c:v>
                </c:pt>
                <c:pt idx="16">
                  <c:v>289401</c:v>
                </c:pt>
                <c:pt idx="17">
                  <c:v>288080</c:v>
                </c:pt>
                <c:pt idx="18">
                  <c:v>288841</c:v>
                </c:pt>
                <c:pt idx="19">
                  <c:v>293431</c:v>
                </c:pt>
                <c:pt idx="20">
                  <c:v>297339</c:v>
                </c:pt>
                <c:pt idx="21">
                  <c:v>295943</c:v>
                </c:pt>
                <c:pt idx="22">
                  <c:v>298893</c:v>
                </c:pt>
                <c:pt idx="23">
                  <c:v>296694</c:v>
                </c:pt>
                <c:pt idx="24">
                  <c:v>294251</c:v>
                </c:pt>
                <c:pt idx="25">
                  <c:v>299323</c:v>
                </c:pt>
                <c:pt idx="26">
                  <c:v>306539</c:v>
                </c:pt>
                <c:pt idx="27">
                  <c:v>304512</c:v>
                </c:pt>
                <c:pt idx="28">
                  <c:v>305320</c:v>
                </c:pt>
                <c:pt idx="29">
                  <c:v>307558</c:v>
                </c:pt>
                <c:pt idx="30">
                  <c:v>310609</c:v>
                </c:pt>
                <c:pt idx="31">
                  <c:v>313684</c:v>
                </c:pt>
                <c:pt idx="32">
                  <c:v>308559</c:v>
                </c:pt>
                <c:pt idx="33">
                  <c:v>314332</c:v>
                </c:pt>
                <c:pt idx="34">
                  <c:v>316897</c:v>
                </c:pt>
                <c:pt idx="35">
                  <c:v>311957</c:v>
                </c:pt>
                <c:pt idx="36">
                  <c:v>309552</c:v>
                </c:pt>
                <c:pt idx="37">
                  <c:v>321367</c:v>
                </c:pt>
                <c:pt idx="38">
                  <c:v>325481</c:v>
                </c:pt>
                <c:pt idx="39">
                  <c:v>318896</c:v>
                </c:pt>
                <c:pt idx="40">
                  <c:v>317075</c:v>
                </c:pt>
                <c:pt idx="41">
                  <c:v>320961</c:v>
                </c:pt>
                <c:pt idx="42">
                  <c:v>322593</c:v>
                </c:pt>
                <c:pt idx="43">
                  <c:v>314453</c:v>
                </c:pt>
                <c:pt idx="44">
                  <c:v>310870</c:v>
                </c:pt>
                <c:pt idx="45">
                  <c:v>307866</c:v>
                </c:pt>
                <c:pt idx="46">
                  <c:v>302635</c:v>
                </c:pt>
                <c:pt idx="47">
                  <c:v>300330</c:v>
                </c:pt>
                <c:pt idx="48">
                  <c:v>295857</c:v>
                </c:pt>
                <c:pt idx="49">
                  <c:v>290265</c:v>
                </c:pt>
                <c:pt idx="50">
                  <c:v>297753</c:v>
                </c:pt>
                <c:pt idx="51">
                  <c:v>306401</c:v>
                </c:pt>
                <c:pt idx="52">
                  <c:v>309314</c:v>
                </c:pt>
                <c:pt idx="53">
                  <c:v>312059</c:v>
                </c:pt>
                <c:pt idx="54">
                  <c:v>304301</c:v>
                </c:pt>
                <c:pt idx="55">
                  <c:v>308370</c:v>
                </c:pt>
                <c:pt idx="56">
                  <c:v>315041</c:v>
                </c:pt>
                <c:pt idx="57">
                  <c:v>306567</c:v>
                </c:pt>
                <c:pt idx="58">
                  <c:v>298865</c:v>
                </c:pt>
                <c:pt idx="59">
                  <c:v>291499</c:v>
                </c:pt>
                <c:pt idx="60">
                  <c:v>291154</c:v>
                </c:pt>
                <c:pt idx="61">
                  <c:v>286998</c:v>
                </c:pt>
                <c:pt idx="62">
                  <c:v>289665</c:v>
                </c:pt>
                <c:pt idx="63">
                  <c:v>286053</c:v>
                </c:pt>
                <c:pt idx="64">
                  <c:v>283505</c:v>
                </c:pt>
                <c:pt idx="65">
                  <c:v>288061</c:v>
                </c:pt>
                <c:pt idx="66">
                  <c:v>281556</c:v>
                </c:pt>
                <c:pt idx="67">
                  <c:v>287675</c:v>
                </c:pt>
                <c:pt idx="68">
                  <c:v>287590</c:v>
                </c:pt>
                <c:pt idx="69">
                  <c:v>284052</c:v>
                </c:pt>
                <c:pt idx="70">
                  <c:v>285979</c:v>
                </c:pt>
                <c:pt idx="71">
                  <c:v>288337</c:v>
                </c:pt>
                <c:pt idx="72">
                  <c:v>281687</c:v>
                </c:pt>
                <c:pt idx="73">
                  <c:v>283378</c:v>
                </c:pt>
                <c:pt idx="74">
                  <c:v>280202</c:v>
                </c:pt>
                <c:pt idx="75">
                  <c:v>278112</c:v>
                </c:pt>
                <c:pt idx="76">
                  <c:v>283869</c:v>
                </c:pt>
                <c:pt idx="77">
                  <c:v>288911</c:v>
                </c:pt>
                <c:pt idx="78">
                  <c:v>281342</c:v>
                </c:pt>
                <c:pt idx="79">
                  <c:v>279697</c:v>
                </c:pt>
                <c:pt idx="80">
                  <c:v>273563</c:v>
                </c:pt>
                <c:pt idx="81">
                  <c:v>275276</c:v>
                </c:pt>
                <c:pt idx="82">
                  <c:v>272983</c:v>
                </c:pt>
                <c:pt idx="83">
                  <c:v>266604</c:v>
                </c:pt>
                <c:pt idx="84">
                  <c:v>267129</c:v>
                </c:pt>
                <c:pt idx="85">
                  <c:v>274250</c:v>
                </c:pt>
                <c:pt idx="86">
                  <c:v>264594</c:v>
                </c:pt>
                <c:pt idx="87">
                  <c:v>271398</c:v>
                </c:pt>
                <c:pt idx="88">
                  <c:v>269552</c:v>
                </c:pt>
                <c:pt idx="89">
                  <c:v>274067</c:v>
                </c:pt>
                <c:pt idx="90">
                  <c:v>273435</c:v>
                </c:pt>
                <c:pt idx="91">
                  <c:v>271115</c:v>
                </c:pt>
                <c:pt idx="92">
                  <c:v>270778</c:v>
                </c:pt>
                <c:pt idx="93">
                  <c:v>272312</c:v>
                </c:pt>
                <c:pt idx="94">
                  <c:v>267460</c:v>
                </c:pt>
                <c:pt idx="95">
                  <c:v>267120</c:v>
                </c:pt>
                <c:pt idx="96">
                  <c:v>265242</c:v>
                </c:pt>
                <c:pt idx="97">
                  <c:v>263364</c:v>
                </c:pt>
                <c:pt idx="98">
                  <c:v>267130</c:v>
                </c:pt>
                <c:pt idx="99">
                  <c:v>273470</c:v>
                </c:pt>
                <c:pt idx="100">
                  <c:v>277629</c:v>
                </c:pt>
                <c:pt idx="101">
                  <c:v>277061</c:v>
                </c:pt>
                <c:pt idx="102">
                  <c:v>281845</c:v>
                </c:pt>
                <c:pt idx="103">
                  <c:v>278607</c:v>
                </c:pt>
                <c:pt idx="104">
                  <c:v>275923</c:v>
                </c:pt>
                <c:pt idx="105">
                  <c:v>287369</c:v>
                </c:pt>
                <c:pt idx="106">
                  <c:v>276063</c:v>
                </c:pt>
                <c:pt idx="107">
                  <c:v>280789</c:v>
                </c:pt>
                <c:pt idx="108">
                  <c:v>274968</c:v>
                </c:pt>
                <c:pt idx="109">
                  <c:v>276688</c:v>
                </c:pt>
                <c:pt idx="110">
                  <c:v>281139</c:v>
                </c:pt>
                <c:pt idx="111">
                  <c:v>290236</c:v>
                </c:pt>
                <c:pt idx="112">
                  <c:v>294218</c:v>
                </c:pt>
                <c:pt idx="113">
                  <c:v>302336</c:v>
                </c:pt>
                <c:pt idx="114">
                  <c:v>299710</c:v>
                </c:pt>
                <c:pt idx="115">
                  <c:v>300442</c:v>
                </c:pt>
                <c:pt idx="116">
                  <c:v>295219</c:v>
                </c:pt>
                <c:pt idx="117">
                  <c:v>287160</c:v>
                </c:pt>
                <c:pt idx="118">
                  <c:v>281225</c:v>
                </c:pt>
                <c:pt idx="119">
                  <c:v>286752</c:v>
                </c:pt>
                <c:pt idx="120">
                  <c:v>295812</c:v>
                </c:pt>
                <c:pt idx="121">
                  <c:v>298409</c:v>
                </c:pt>
                <c:pt idx="122">
                  <c:v>295973</c:v>
                </c:pt>
                <c:pt idx="123">
                  <c:v>290498</c:v>
                </c:pt>
                <c:pt idx="124">
                  <c:v>288688</c:v>
                </c:pt>
                <c:pt idx="125">
                  <c:v>292809</c:v>
                </c:pt>
                <c:pt idx="126">
                  <c:v>281932</c:v>
                </c:pt>
                <c:pt idx="127">
                  <c:v>277518</c:v>
                </c:pt>
                <c:pt idx="128">
                  <c:v>281370</c:v>
                </c:pt>
                <c:pt idx="129">
                  <c:v>286477</c:v>
                </c:pt>
                <c:pt idx="130">
                  <c:v>287556</c:v>
                </c:pt>
                <c:pt idx="131">
                  <c:v>277762</c:v>
                </c:pt>
                <c:pt idx="132">
                  <c:v>277194</c:v>
                </c:pt>
                <c:pt idx="133">
                  <c:v>286408</c:v>
                </c:pt>
                <c:pt idx="134">
                  <c:v>288719</c:v>
                </c:pt>
                <c:pt idx="135">
                  <c:v>275058</c:v>
                </c:pt>
                <c:pt idx="136">
                  <c:v>282238</c:v>
                </c:pt>
                <c:pt idx="137">
                  <c:v>270693</c:v>
                </c:pt>
                <c:pt idx="138">
                  <c:v>267845</c:v>
                </c:pt>
                <c:pt idx="139">
                  <c:v>275089</c:v>
                </c:pt>
                <c:pt idx="140">
                  <c:v>282032</c:v>
                </c:pt>
                <c:pt idx="141">
                  <c:v>288803</c:v>
                </c:pt>
                <c:pt idx="142">
                  <c:v>289521</c:v>
                </c:pt>
                <c:pt idx="143">
                  <c:v>294779</c:v>
                </c:pt>
                <c:pt idx="144">
                  <c:v>300051</c:v>
                </c:pt>
              </c:numCache>
            </c:numRef>
          </c:val>
          <c:smooth val="0"/>
          <c:extLst>
            <c:ext xmlns:c16="http://schemas.microsoft.com/office/drawing/2014/chart" uri="{C3380CC4-5D6E-409C-BE32-E72D297353CC}">
              <c16:uniqueId val="{00000004-ED35-402B-A414-1D3436BDEF72}"/>
            </c:ext>
          </c:extLst>
        </c:ser>
        <c:dLbls>
          <c:showLegendKey val="0"/>
          <c:showVal val="0"/>
          <c:showCatName val="0"/>
          <c:showSerName val="0"/>
          <c:showPercent val="0"/>
          <c:showBubbleSize val="0"/>
        </c:dLbls>
        <c:smooth val="0"/>
        <c:axId val="247695616"/>
        <c:axId val="247705600"/>
      </c:lineChart>
      <c:dateAx>
        <c:axId val="247695616"/>
        <c:scaling>
          <c:orientation val="minMax"/>
        </c:scaling>
        <c:delete val="0"/>
        <c:axPos val="b"/>
        <c:numFmt formatCode="yyyy" sourceLinked="0"/>
        <c:majorTickMark val="in"/>
        <c:minorTickMark val="in"/>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705600"/>
        <c:crossesAt val="0"/>
        <c:auto val="1"/>
        <c:lblOffset val="100"/>
        <c:baseTimeUnit val="months"/>
        <c:majorUnit val="2"/>
        <c:majorTimeUnit val="years"/>
      </c:dateAx>
      <c:valAx>
        <c:axId val="247705600"/>
        <c:scaling>
          <c:orientation val="minMax"/>
          <c:max val="1250000"/>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695616"/>
        <c:crosses val="autoZero"/>
        <c:crossBetween val="between"/>
        <c:majorUnit val="250000"/>
        <c:dispUnits>
          <c:builtInUnit val="millions"/>
        </c:dispUnits>
      </c:valAx>
      <c:spPr>
        <a:noFill/>
        <a:ln>
          <a:noFill/>
        </a:ln>
        <a:effectLst/>
      </c:spPr>
    </c:plotArea>
    <c:plotVisOnly val="1"/>
    <c:dispBlanksAs val="gap"/>
    <c:showDLblsOverMax val="0"/>
  </c:chart>
  <c:spPr>
    <a:noFill/>
    <a:ln>
      <a:solidFill>
        <a:schemeClr val="bg1">
          <a:lumMod val="50000"/>
        </a:schemeClr>
      </a:solidFill>
    </a:ln>
    <a:effectLst/>
  </c:spPr>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42583885647373E-2"/>
          <c:y val="0.19149638716526085"/>
          <c:w val="0.8063301799505278"/>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Sheet1!$B$2:$B$38</c:f>
              <c:numCache>
                <c:formatCode>#,##0</c:formatCode>
                <c:ptCount val="37"/>
                <c:pt idx="0">
                  <c:v>88459</c:v>
                </c:pt>
                <c:pt idx="1">
                  <c:v>88459</c:v>
                </c:pt>
                <c:pt idx="2">
                  <c:v>88459</c:v>
                </c:pt>
                <c:pt idx="3">
                  <c:v>88459</c:v>
                </c:pt>
                <c:pt idx="4">
                  <c:v>88459</c:v>
                </c:pt>
                <c:pt idx="5">
                  <c:v>88459</c:v>
                </c:pt>
                <c:pt idx="6">
                  <c:v>88459</c:v>
                </c:pt>
                <c:pt idx="7">
                  <c:v>88459</c:v>
                </c:pt>
                <c:pt idx="8">
                  <c:v>88459</c:v>
                </c:pt>
                <c:pt idx="9">
                  <c:v>88459</c:v>
                </c:pt>
                <c:pt idx="10">
                  <c:v>88459</c:v>
                </c:pt>
                <c:pt idx="11">
                  <c:v>88459</c:v>
                </c:pt>
                <c:pt idx="12">
                  <c:v>88459</c:v>
                </c:pt>
                <c:pt idx="13">
                  <c:v>88459</c:v>
                </c:pt>
                <c:pt idx="14">
                  <c:v>88459</c:v>
                </c:pt>
                <c:pt idx="15">
                  <c:v>88459</c:v>
                </c:pt>
                <c:pt idx="16">
                  <c:v>88459</c:v>
                </c:pt>
                <c:pt idx="17">
                  <c:v>88459</c:v>
                </c:pt>
                <c:pt idx="18">
                  <c:v>88459</c:v>
                </c:pt>
                <c:pt idx="19">
                  <c:v>88459</c:v>
                </c:pt>
                <c:pt idx="20">
                  <c:v>88459</c:v>
                </c:pt>
                <c:pt idx="21">
                  <c:v>88459</c:v>
                </c:pt>
                <c:pt idx="22">
                  <c:v>88459</c:v>
                </c:pt>
                <c:pt idx="23">
                  <c:v>88459</c:v>
                </c:pt>
                <c:pt idx="24">
                  <c:v>88459</c:v>
                </c:pt>
                <c:pt idx="25">
                  <c:v>88459</c:v>
                </c:pt>
                <c:pt idx="26">
                  <c:v>88459</c:v>
                </c:pt>
                <c:pt idx="27">
                  <c:v>88459</c:v>
                </c:pt>
                <c:pt idx="28">
                  <c:v>88459</c:v>
                </c:pt>
                <c:pt idx="29">
                  <c:v>88459</c:v>
                </c:pt>
                <c:pt idx="30">
                  <c:v>88459</c:v>
                </c:pt>
                <c:pt idx="31">
                  <c:v>88459</c:v>
                </c:pt>
                <c:pt idx="32">
                  <c:v>88459</c:v>
                </c:pt>
                <c:pt idx="33">
                  <c:v>88459</c:v>
                </c:pt>
                <c:pt idx="34">
                  <c:v>88459</c:v>
                </c:pt>
                <c:pt idx="35">
                  <c:v>88459</c:v>
                </c:pt>
              </c:numCache>
            </c:numRef>
          </c:val>
          <c:smooth val="0"/>
          <c:extLst>
            <c:ext xmlns:c16="http://schemas.microsoft.com/office/drawing/2014/chart" uri="{C3380CC4-5D6E-409C-BE32-E72D297353CC}">
              <c16:uniqueId val="{00000000-B893-4F0E-9486-AE7D90D04759}"/>
            </c:ext>
          </c:extLst>
        </c:ser>
        <c:ser>
          <c:idx val="1"/>
          <c:order val="1"/>
          <c:tx>
            <c:strRef>
              <c:f>Sheet1!$C$1</c:f>
              <c:strCache>
                <c:ptCount val="1"/>
                <c:pt idx="0">
                  <c:v>Total
Highway and
 street</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Sheet1!$C$2:$C$38</c:f>
              <c:numCache>
                <c:formatCode>#,##0</c:formatCode>
                <c:ptCount val="37"/>
                <c:pt idx="0">
                  <c:v>84426</c:v>
                </c:pt>
                <c:pt idx="1">
                  <c:v>85004</c:v>
                </c:pt>
                <c:pt idx="2">
                  <c:v>84315</c:v>
                </c:pt>
                <c:pt idx="3">
                  <c:v>89251</c:v>
                </c:pt>
                <c:pt idx="4">
                  <c:v>90717</c:v>
                </c:pt>
                <c:pt idx="5">
                  <c:v>95239</c:v>
                </c:pt>
                <c:pt idx="6">
                  <c:v>92309</c:v>
                </c:pt>
                <c:pt idx="7">
                  <c:v>94055</c:v>
                </c:pt>
                <c:pt idx="8">
                  <c:v>91701</c:v>
                </c:pt>
                <c:pt idx="9">
                  <c:v>90564</c:v>
                </c:pt>
                <c:pt idx="10">
                  <c:v>87220</c:v>
                </c:pt>
                <c:pt idx="11">
                  <c:v>93766</c:v>
                </c:pt>
                <c:pt idx="12">
                  <c:v>98590</c:v>
                </c:pt>
                <c:pt idx="13">
                  <c:v>94209</c:v>
                </c:pt>
                <c:pt idx="14">
                  <c:v>95162</c:v>
                </c:pt>
                <c:pt idx="15">
                  <c:v>91046</c:v>
                </c:pt>
                <c:pt idx="16">
                  <c:v>89692</c:v>
                </c:pt>
                <c:pt idx="17">
                  <c:v>90009</c:v>
                </c:pt>
                <c:pt idx="18">
                  <c:v>89116</c:v>
                </c:pt>
                <c:pt idx="19">
                  <c:v>87328</c:v>
                </c:pt>
                <c:pt idx="20">
                  <c:v>91212</c:v>
                </c:pt>
                <c:pt idx="21">
                  <c:v>95048</c:v>
                </c:pt>
                <c:pt idx="22">
                  <c:v>94186</c:v>
                </c:pt>
                <c:pt idx="23">
                  <c:v>87124</c:v>
                </c:pt>
                <c:pt idx="24">
                  <c:v>89517</c:v>
                </c:pt>
                <c:pt idx="25">
                  <c:v>93464</c:v>
                </c:pt>
                <c:pt idx="26">
                  <c:v>94519</c:v>
                </c:pt>
                <c:pt idx="27">
                  <c:v>89984</c:v>
                </c:pt>
                <c:pt idx="28">
                  <c:v>88055</c:v>
                </c:pt>
                <c:pt idx="29">
                  <c:v>85399</c:v>
                </c:pt>
                <c:pt idx="30">
                  <c:v>85570</c:v>
                </c:pt>
                <c:pt idx="31">
                  <c:v>84753</c:v>
                </c:pt>
                <c:pt idx="32">
                  <c:v>86516</c:v>
                </c:pt>
                <c:pt idx="33">
                  <c:v>90150</c:v>
                </c:pt>
                <c:pt idx="34">
                  <c:v>88234</c:v>
                </c:pt>
                <c:pt idx="35">
                  <c:v>88957</c:v>
                </c:pt>
                <c:pt idx="36">
                  <c:v>92875</c:v>
                </c:pt>
              </c:numCache>
            </c:numRef>
          </c:val>
          <c:smooth val="0"/>
          <c:extLst>
            <c:ext xmlns:c16="http://schemas.microsoft.com/office/drawing/2014/chart" uri="{C3380CC4-5D6E-409C-BE32-E72D297353CC}">
              <c16:uniqueId val="{00000001-B893-4F0E-9486-AE7D90D04759}"/>
            </c:ext>
          </c:extLst>
        </c:ser>
        <c:dLbls>
          <c:showLegendKey val="0"/>
          <c:showVal val="0"/>
          <c:showCatName val="0"/>
          <c:showSerName val="0"/>
          <c:showPercent val="0"/>
          <c:showBubbleSize val="0"/>
        </c:dLbls>
        <c:smooth val="0"/>
        <c:axId val="280978176"/>
        <c:axId val="280979712"/>
      </c:lineChart>
      <c:dateAx>
        <c:axId val="280978176"/>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0979712"/>
        <c:crosses val="autoZero"/>
        <c:auto val="0"/>
        <c:lblOffset val="100"/>
        <c:baseTimeUnit val="months"/>
        <c:majorUnit val="1"/>
        <c:majorTimeUnit val="years"/>
        <c:minorUnit val="1"/>
        <c:minorTimeUnit val="months"/>
      </c:dateAx>
      <c:valAx>
        <c:axId val="280979712"/>
        <c:scaling>
          <c:orientation val="minMax"/>
          <c:max val="12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0978176"/>
        <c:crosses val="autoZero"/>
        <c:crossBetween val="between"/>
        <c:majorUnit val="3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0546748850784"/>
          <c:y val="0.19149648632632535"/>
          <c:w val="0.45220892227580184"/>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88459</c:v>
                </c:pt>
                <c:pt idx="1">
                  <c:v>88459</c:v>
                </c:pt>
                <c:pt idx="2">
                  <c:v>88459</c:v>
                </c:pt>
                <c:pt idx="3">
                  <c:v>88459</c:v>
                </c:pt>
                <c:pt idx="4">
                  <c:v>88459</c:v>
                </c:pt>
                <c:pt idx="5">
                  <c:v>88459</c:v>
                </c:pt>
                <c:pt idx="6">
                  <c:v>88459</c:v>
                </c:pt>
              </c:numCache>
            </c:numRef>
          </c:val>
          <c:smooth val="0"/>
          <c:extLst>
            <c:ext xmlns:c16="http://schemas.microsoft.com/office/drawing/2014/chart" uri="{C3380CC4-5D6E-409C-BE32-E72D297353CC}">
              <c16:uniqueId val="{00000000-91C6-4883-B199-71A6F25034B1}"/>
            </c:ext>
          </c:extLst>
        </c:ser>
        <c:ser>
          <c:idx val="1"/>
          <c:order val="1"/>
          <c:tx>
            <c:strRef>
              <c:f>Sheet1!$C$1</c:f>
              <c:strCache>
                <c:ptCount val="1"/>
                <c:pt idx="0">
                  <c:v>Total
Power</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81361</c:v>
                </c:pt>
                <c:pt idx="1">
                  <c:v>82166</c:v>
                </c:pt>
                <c:pt idx="2">
                  <c:v>82529</c:v>
                </c:pt>
                <c:pt idx="3">
                  <c:v>79322</c:v>
                </c:pt>
                <c:pt idx="4">
                  <c:v>80546</c:v>
                </c:pt>
                <c:pt idx="5">
                  <c:v>81364</c:v>
                </c:pt>
                <c:pt idx="6">
                  <c:v>84743</c:v>
                </c:pt>
              </c:numCache>
            </c:numRef>
          </c:val>
          <c:smooth val="0"/>
          <c:extLst>
            <c:ext xmlns:c16="http://schemas.microsoft.com/office/drawing/2014/chart" uri="{C3380CC4-5D6E-409C-BE32-E72D297353CC}">
              <c16:uniqueId val="{00000001-91C6-4883-B199-71A6F25034B1}"/>
            </c:ext>
          </c:extLst>
        </c:ser>
        <c:dLbls>
          <c:showLegendKey val="0"/>
          <c:showVal val="0"/>
          <c:showCatName val="0"/>
          <c:showSerName val="0"/>
          <c:showPercent val="0"/>
          <c:showBubbleSize val="0"/>
        </c:dLbls>
        <c:smooth val="0"/>
        <c:axId val="265423872"/>
        <c:axId val="265425664"/>
      </c:lineChart>
      <c:dateAx>
        <c:axId val="265423872"/>
        <c:scaling>
          <c:orientation val="minMax"/>
        </c:scaling>
        <c:delete val="0"/>
        <c:axPos val="b"/>
        <c:numFmt formatCode="yyyy" sourceLinked="0"/>
        <c:majorTickMark val="in"/>
        <c:minorTickMark val="none"/>
        <c:tickLblPos val="nextTo"/>
        <c:spPr>
          <a:ln/>
        </c:spPr>
        <c:txPr>
          <a:bodyPr rot="0"/>
          <a:lstStyle/>
          <a:p>
            <a:pPr>
              <a:defRPr/>
            </a:pPr>
            <a:endParaRPr lang="en-US"/>
          </a:p>
        </c:txPr>
        <c:crossAx val="265425664"/>
        <c:crosses val="autoZero"/>
        <c:auto val="1"/>
        <c:lblOffset val="100"/>
        <c:baseTimeUnit val="months"/>
        <c:majorUnit val="1"/>
        <c:majorTimeUnit val="months"/>
        <c:minorUnit val="1"/>
        <c:minorTimeUnit val="months"/>
      </c:dateAx>
      <c:valAx>
        <c:axId val="265425664"/>
        <c:scaling>
          <c:orientation val="minMax"/>
          <c:max val="12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65423872"/>
        <c:crosses val="autoZero"/>
        <c:crossBetween val="between"/>
        <c:majorUnit val="3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45050465870498"/>
          <c:y val="0.19149648632632535"/>
          <c:w val="0.46017698628842496"/>
          <c:h val="0.55172787056286732"/>
        </c:manualLayout>
      </c:layout>
      <c:lineChart>
        <c:grouping val="standard"/>
        <c:varyColors val="0"/>
        <c:ser>
          <c:idx val="0"/>
          <c:order val="0"/>
          <c:tx>
            <c:strRef>
              <c:f>Sheet1!$B$1</c:f>
              <c:strCache>
                <c:ptCount val="1"/>
                <c:pt idx="0">
                  <c:v>Column2</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10893</c:v>
                </c:pt>
                <c:pt idx="1">
                  <c:v>10893</c:v>
                </c:pt>
                <c:pt idx="2">
                  <c:v>10893</c:v>
                </c:pt>
                <c:pt idx="3">
                  <c:v>10893</c:v>
                </c:pt>
                <c:pt idx="4">
                  <c:v>10893</c:v>
                </c:pt>
                <c:pt idx="5">
                  <c:v>10893</c:v>
                </c:pt>
                <c:pt idx="6">
                  <c:v>10893</c:v>
                </c:pt>
              </c:numCache>
            </c:numRef>
          </c:val>
          <c:smooth val="0"/>
          <c:extLst>
            <c:ext xmlns:c16="http://schemas.microsoft.com/office/drawing/2014/chart" uri="{C3380CC4-5D6E-409C-BE32-E72D297353CC}">
              <c16:uniqueId val="{00000000-44D2-49D3-B246-887AA3115019}"/>
            </c:ext>
          </c:extLst>
        </c:ser>
        <c:ser>
          <c:idx val="1"/>
          <c:order val="1"/>
          <c:tx>
            <c:strRef>
              <c:f>Sheet1!$C$1</c:f>
              <c:strCache>
                <c:ptCount val="1"/>
                <c:pt idx="0">
                  <c:v>Water supply</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General</c:formatCode>
                <c:ptCount val="7"/>
                <c:pt idx="0" formatCode="#,###">
                  <c:v>16752</c:v>
                </c:pt>
                <c:pt idx="1">
                  <c:v>15471</c:v>
                </c:pt>
                <c:pt idx="2">
                  <c:v>15322</c:v>
                </c:pt>
                <c:pt idx="3">
                  <c:v>14163</c:v>
                </c:pt>
                <c:pt idx="4">
                  <c:v>13218</c:v>
                </c:pt>
                <c:pt idx="5">
                  <c:v>13597</c:v>
                </c:pt>
                <c:pt idx="6" formatCode="#,##0">
                  <c:v>13380</c:v>
                </c:pt>
              </c:numCache>
            </c:numRef>
          </c:val>
          <c:smooth val="0"/>
          <c:extLst>
            <c:ext xmlns:c16="http://schemas.microsoft.com/office/drawing/2014/chart" uri="{C3380CC4-5D6E-409C-BE32-E72D297353CC}">
              <c16:uniqueId val="{00000001-44D2-49D3-B246-887AA3115019}"/>
            </c:ext>
          </c:extLst>
        </c:ser>
        <c:dLbls>
          <c:showLegendKey val="0"/>
          <c:showVal val="0"/>
          <c:showCatName val="0"/>
          <c:showSerName val="0"/>
          <c:showPercent val="0"/>
          <c:showBubbleSize val="0"/>
        </c:dLbls>
        <c:smooth val="0"/>
        <c:axId val="281024384"/>
        <c:axId val="281025920"/>
      </c:lineChart>
      <c:dateAx>
        <c:axId val="281024384"/>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1025920"/>
        <c:crosses val="autoZero"/>
        <c:auto val="1"/>
        <c:lblOffset val="100"/>
        <c:baseTimeUnit val="months"/>
        <c:majorUnit val="1"/>
        <c:majorTimeUnit val="months"/>
        <c:minorUnit val="1"/>
        <c:minorTimeUnit val="months"/>
      </c:dateAx>
      <c:valAx>
        <c:axId val="281025920"/>
        <c:scaling>
          <c:orientation val="minMax"/>
          <c:max val="3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1024384"/>
        <c:crosses val="autoZero"/>
        <c:crossBetween val="between"/>
        <c:majorUnit val="1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50257746558676E-2"/>
          <c:y val="0.19149638716526085"/>
          <c:w val="0.81592250608961669"/>
          <c:h val="0.5517278705628673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11408</c:v>
                </c:pt>
                <c:pt idx="1">
                  <c:v>11408</c:v>
                </c:pt>
                <c:pt idx="2">
                  <c:v>11408</c:v>
                </c:pt>
                <c:pt idx="3">
                  <c:v>11408</c:v>
                </c:pt>
                <c:pt idx="4">
                  <c:v>11408</c:v>
                </c:pt>
                <c:pt idx="5">
                  <c:v>11408</c:v>
                </c:pt>
                <c:pt idx="6">
                  <c:v>11408</c:v>
                </c:pt>
                <c:pt idx="7">
                  <c:v>11408</c:v>
                </c:pt>
                <c:pt idx="8">
                  <c:v>11408</c:v>
                </c:pt>
                <c:pt idx="9">
                  <c:v>11408</c:v>
                </c:pt>
                <c:pt idx="10">
                  <c:v>11408</c:v>
                </c:pt>
                <c:pt idx="11">
                  <c:v>11408</c:v>
                </c:pt>
                <c:pt idx="12">
                  <c:v>11408</c:v>
                </c:pt>
                <c:pt idx="13">
                  <c:v>11408</c:v>
                </c:pt>
                <c:pt idx="14">
                  <c:v>11408</c:v>
                </c:pt>
                <c:pt idx="15">
                  <c:v>11408</c:v>
                </c:pt>
                <c:pt idx="16">
                  <c:v>11408</c:v>
                </c:pt>
                <c:pt idx="17">
                  <c:v>11408</c:v>
                </c:pt>
                <c:pt idx="18">
                  <c:v>11408</c:v>
                </c:pt>
                <c:pt idx="19">
                  <c:v>11408</c:v>
                </c:pt>
                <c:pt idx="20">
                  <c:v>11408</c:v>
                </c:pt>
                <c:pt idx="21">
                  <c:v>11408</c:v>
                </c:pt>
                <c:pt idx="22">
                  <c:v>11408</c:v>
                </c:pt>
                <c:pt idx="23">
                  <c:v>11408</c:v>
                </c:pt>
                <c:pt idx="24">
                  <c:v>11408</c:v>
                </c:pt>
                <c:pt idx="25">
                  <c:v>11408</c:v>
                </c:pt>
                <c:pt idx="26">
                  <c:v>11408</c:v>
                </c:pt>
                <c:pt idx="27">
                  <c:v>11408</c:v>
                </c:pt>
                <c:pt idx="28">
                  <c:v>11408</c:v>
                </c:pt>
                <c:pt idx="29">
                  <c:v>11408</c:v>
                </c:pt>
                <c:pt idx="30">
                  <c:v>11408</c:v>
                </c:pt>
                <c:pt idx="31">
                  <c:v>11408</c:v>
                </c:pt>
                <c:pt idx="32">
                  <c:v>11408</c:v>
                </c:pt>
                <c:pt idx="33">
                  <c:v>11408</c:v>
                </c:pt>
                <c:pt idx="34">
                  <c:v>11408</c:v>
                </c:pt>
                <c:pt idx="35">
                  <c:v>11408</c:v>
                </c:pt>
                <c:pt idx="36">
                  <c:v>11408</c:v>
                </c:pt>
              </c:numCache>
            </c:numRef>
          </c:val>
          <c:smooth val="0"/>
          <c:extLst>
            <c:ext xmlns:c16="http://schemas.microsoft.com/office/drawing/2014/chart" uri="{C3380CC4-5D6E-409C-BE32-E72D297353CC}">
              <c16:uniqueId val="{00000000-3EE1-405B-B632-A86DCD6355A8}"/>
            </c:ext>
          </c:extLst>
        </c:ser>
        <c:ser>
          <c:idx val="1"/>
          <c:order val="1"/>
          <c:tx>
            <c:strRef>
              <c:f>Sheet1!$C$1</c:f>
              <c:strCache>
                <c:ptCount val="1"/>
                <c:pt idx="0">
                  <c:v>Total
Water supply</c:v>
                </c:pt>
              </c:strCache>
            </c:strRef>
          </c:tx>
          <c:spPr>
            <a:ln w="38100">
              <a:solidFill>
                <a:sysClr val="windowText" lastClr="000000"/>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13381</c:v>
                </c:pt>
                <c:pt idx="1">
                  <c:v>11996</c:v>
                </c:pt>
                <c:pt idx="2">
                  <c:v>12854</c:v>
                </c:pt>
                <c:pt idx="3">
                  <c:v>12864</c:v>
                </c:pt>
                <c:pt idx="4">
                  <c:v>13146</c:v>
                </c:pt>
                <c:pt idx="5">
                  <c:v>14518</c:v>
                </c:pt>
                <c:pt idx="6">
                  <c:v>13739</c:v>
                </c:pt>
                <c:pt idx="7">
                  <c:v>13417</c:v>
                </c:pt>
                <c:pt idx="8">
                  <c:v>13432</c:v>
                </c:pt>
                <c:pt idx="9">
                  <c:v>13518</c:v>
                </c:pt>
                <c:pt idx="10">
                  <c:v>12582</c:v>
                </c:pt>
                <c:pt idx="11">
                  <c:v>12035</c:v>
                </c:pt>
                <c:pt idx="12">
                  <c:v>11942</c:v>
                </c:pt>
                <c:pt idx="13">
                  <c:v>12975</c:v>
                </c:pt>
                <c:pt idx="14">
                  <c:v>13105</c:v>
                </c:pt>
                <c:pt idx="15">
                  <c:v>12708</c:v>
                </c:pt>
                <c:pt idx="16">
                  <c:v>12881</c:v>
                </c:pt>
                <c:pt idx="17">
                  <c:v>13547</c:v>
                </c:pt>
                <c:pt idx="18">
                  <c:v>12268</c:v>
                </c:pt>
                <c:pt idx="19">
                  <c:v>12068</c:v>
                </c:pt>
                <c:pt idx="20">
                  <c:v>12679</c:v>
                </c:pt>
                <c:pt idx="21">
                  <c:v>11825</c:v>
                </c:pt>
                <c:pt idx="22">
                  <c:v>12549</c:v>
                </c:pt>
                <c:pt idx="23">
                  <c:v>12191</c:v>
                </c:pt>
                <c:pt idx="24">
                  <c:v>10847</c:v>
                </c:pt>
                <c:pt idx="25">
                  <c:v>11035</c:v>
                </c:pt>
                <c:pt idx="26">
                  <c:v>11109</c:v>
                </c:pt>
                <c:pt idx="27">
                  <c:v>11826</c:v>
                </c:pt>
                <c:pt idx="28">
                  <c:v>11679</c:v>
                </c:pt>
                <c:pt idx="29">
                  <c:v>11510</c:v>
                </c:pt>
                <c:pt idx="30">
                  <c:v>11110</c:v>
                </c:pt>
                <c:pt idx="31">
                  <c:v>11573</c:v>
                </c:pt>
                <c:pt idx="32">
                  <c:v>11556</c:v>
                </c:pt>
                <c:pt idx="33">
                  <c:v>11378</c:v>
                </c:pt>
                <c:pt idx="34">
                  <c:v>11515</c:v>
                </c:pt>
                <c:pt idx="35">
                  <c:v>11927</c:v>
                </c:pt>
                <c:pt idx="36">
                  <c:v>11408</c:v>
                </c:pt>
              </c:numCache>
            </c:numRef>
          </c:val>
          <c:smooth val="0"/>
          <c:extLst>
            <c:ext xmlns:c16="http://schemas.microsoft.com/office/drawing/2014/chart" uri="{C3380CC4-5D6E-409C-BE32-E72D297353CC}">
              <c16:uniqueId val="{00000001-3EE1-405B-B632-A86DCD6355A8}"/>
            </c:ext>
          </c:extLst>
        </c:ser>
        <c:dLbls>
          <c:showLegendKey val="0"/>
          <c:showVal val="0"/>
          <c:showCatName val="0"/>
          <c:showSerName val="0"/>
          <c:showPercent val="0"/>
          <c:showBubbleSize val="0"/>
        </c:dLbls>
        <c:smooth val="0"/>
        <c:axId val="281076480"/>
        <c:axId val="281078016"/>
      </c:lineChart>
      <c:dateAx>
        <c:axId val="281076480"/>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1078016"/>
        <c:crosses val="autoZero"/>
        <c:auto val="0"/>
        <c:lblOffset val="100"/>
        <c:baseTimeUnit val="months"/>
        <c:majorUnit val="1"/>
        <c:majorTimeUnit val="years"/>
        <c:minorUnit val="1"/>
        <c:minorTimeUnit val="months"/>
      </c:dateAx>
      <c:valAx>
        <c:axId val="281078016"/>
        <c:scaling>
          <c:orientation val="minMax"/>
          <c:max val="3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1076480"/>
        <c:crosses val="autoZero"/>
        <c:crossBetween val="between"/>
        <c:majorUnit val="1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45050465870498"/>
          <c:y val="0.19149648632632535"/>
          <c:w val="0.46616388510560453"/>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20159</c:v>
                </c:pt>
                <c:pt idx="1">
                  <c:v>20159</c:v>
                </c:pt>
                <c:pt idx="2">
                  <c:v>20159</c:v>
                </c:pt>
                <c:pt idx="3">
                  <c:v>20159</c:v>
                </c:pt>
                <c:pt idx="4">
                  <c:v>20159</c:v>
                </c:pt>
                <c:pt idx="5">
                  <c:v>20159</c:v>
                </c:pt>
                <c:pt idx="6">
                  <c:v>20159</c:v>
                </c:pt>
              </c:numCache>
            </c:numRef>
          </c:val>
          <c:smooth val="0"/>
          <c:extLst>
            <c:ext xmlns:c16="http://schemas.microsoft.com/office/drawing/2014/chart" uri="{C3380CC4-5D6E-409C-BE32-E72D297353CC}">
              <c16:uniqueId val="{00000000-B249-4862-A9F7-57CCBC8C0311}"/>
            </c:ext>
          </c:extLst>
        </c:ser>
        <c:ser>
          <c:idx val="1"/>
          <c:order val="1"/>
          <c:tx>
            <c:strRef>
              <c:f>Sheet1!$C$1</c:f>
              <c:strCache>
                <c:ptCount val="1"/>
                <c:pt idx="0">
                  <c:v>Sewage and waste</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25696</c:v>
                </c:pt>
                <c:pt idx="1">
                  <c:v>24830</c:v>
                </c:pt>
                <c:pt idx="2">
                  <c:v>25991</c:v>
                </c:pt>
                <c:pt idx="3">
                  <c:v>22710</c:v>
                </c:pt>
                <c:pt idx="4">
                  <c:v>22261</c:v>
                </c:pt>
                <c:pt idx="5">
                  <c:v>22425</c:v>
                </c:pt>
                <c:pt idx="6">
                  <c:v>23173</c:v>
                </c:pt>
              </c:numCache>
            </c:numRef>
          </c:val>
          <c:smooth val="0"/>
          <c:extLst>
            <c:ext xmlns:c16="http://schemas.microsoft.com/office/drawing/2014/chart" uri="{C3380CC4-5D6E-409C-BE32-E72D297353CC}">
              <c16:uniqueId val="{00000001-B249-4862-A9F7-57CCBC8C0311}"/>
            </c:ext>
          </c:extLst>
        </c:ser>
        <c:dLbls>
          <c:showLegendKey val="0"/>
          <c:showVal val="0"/>
          <c:showCatName val="0"/>
          <c:showSerName val="0"/>
          <c:showPercent val="0"/>
          <c:showBubbleSize val="0"/>
        </c:dLbls>
        <c:smooth val="0"/>
        <c:axId val="281148416"/>
        <c:axId val="280756992"/>
      </c:lineChart>
      <c:dateAx>
        <c:axId val="281148416"/>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0756992"/>
        <c:crosses val="autoZero"/>
        <c:auto val="1"/>
        <c:lblOffset val="100"/>
        <c:baseTimeUnit val="months"/>
        <c:majorUnit val="1"/>
        <c:majorTimeUnit val="months"/>
        <c:minorUnit val="1"/>
        <c:minorTimeUnit val="months"/>
      </c:dateAx>
      <c:valAx>
        <c:axId val="280756992"/>
        <c:scaling>
          <c:orientation val="minMax"/>
          <c:max val="3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1148416"/>
        <c:crosses val="autoZero"/>
        <c:crossBetween val="between"/>
        <c:majorUnit val="1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50257746558676E-2"/>
          <c:y val="0.19149638716526085"/>
          <c:w val="0.81592250608961669"/>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Sheet1!$B$2:$B$38</c:f>
              <c:numCache>
                <c:formatCode>#,##0</c:formatCode>
                <c:ptCount val="37"/>
                <c:pt idx="0">
                  <c:v>20159</c:v>
                </c:pt>
                <c:pt idx="1">
                  <c:v>20159</c:v>
                </c:pt>
                <c:pt idx="2">
                  <c:v>20159</c:v>
                </c:pt>
                <c:pt idx="3">
                  <c:v>20159</c:v>
                </c:pt>
                <c:pt idx="4">
                  <c:v>20159</c:v>
                </c:pt>
                <c:pt idx="5">
                  <c:v>20159</c:v>
                </c:pt>
                <c:pt idx="6">
                  <c:v>20159</c:v>
                </c:pt>
                <c:pt idx="7">
                  <c:v>20159</c:v>
                </c:pt>
                <c:pt idx="8">
                  <c:v>20159</c:v>
                </c:pt>
                <c:pt idx="9">
                  <c:v>20159</c:v>
                </c:pt>
                <c:pt idx="10">
                  <c:v>20159</c:v>
                </c:pt>
                <c:pt idx="11">
                  <c:v>20159</c:v>
                </c:pt>
                <c:pt idx="12">
                  <c:v>20159</c:v>
                </c:pt>
                <c:pt idx="13">
                  <c:v>20159</c:v>
                </c:pt>
                <c:pt idx="14">
                  <c:v>20159</c:v>
                </c:pt>
                <c:pt idx="15">
                  <c:v>20159</c:v>
                </c:pt>
                <c:pt idx="16">
                  <c:v>20159</c:v>
                </c:pt>
                <c:pt idx="17">
                  <c:v>20159</c:v>
                </c:pt>
                <c:pt idx="18">
                  <c:v>20159</c:v>
                </c:pt>
                <c:pt idx="19">
                  <c:v>20159</c:v>
                </c:pt>
                <c:pt idx="20">
                  <c:v>20159</c:v>
                </c:pt>
                <c:pt idx="21">
                  <c:v>20159</c:v>
                </c:pt>
                <c:pt idx="22">
                  <c:v>20159</c:v>
                </c:pt>
                <c:pt idx="23">
                  <c:v>20159</c:v>
                </c:pt>
                <c:pt idx="24">
                  <c:v>20159</c:v>
                </c:pt>
                <c:pt idx="25">
                  <c:v>20159</c:v>
                </c:pt>
                <c:pt idx="26">
                  <c:v>20159</c:v>
                </c:pt>
                <c:pt idx="27">
                  <c:v>20159</c:v>
                </c:pt>
                <c:pt idx="28">
                  <c:v>20159</c:v>
                </c:pt>
                <c:pt idx="29">
                  <c:v>20159</c:v>
                </c:pt>
                <c:pt idx="30">
                  <c:v>20159</c:v>
                </c:pt>
                <c:pt idx="31">
                  <c:v>20159</c:v>
                </c:pt>
                <c:pt idx="32">
                  <c:v>20159</c:v>
                </c:pt>
                <c:pt idx="33">
                  <c:v>20159</c:v>
                </c:pt>
                <c:pt idx="34">
                  <c:v>20159</c:v>
                </c:pt>
                <c:pt idx="35">
                  <c:v>20159</c:v>
                </c:pt>
              </c:numCache>
            </c:numRef>
          </c:val>
          <c:smooth val="0"/>
          <c:extLst>
            <c:ext xmlns:c16="http://schemas.microsoft.com/office/drawing/2014/chart" uri="{C3380CC4-5D6E-409C-BE32-E72D297353CC}">
              <c16:uniqueId val="{00000000-2599-46F7-8945-B57F09BA52C0}"/>
            </c:ext>
          </c:extLst>
        </c:ser>
        <c:ser>
          <c:idx val="1"/>
          <c:order val="1"/>
          <c:tx>
            <c:strRef>
              <c:f>Sheet1!$C$1</c:f>
              <c:strCache>
                <c:ptCount val="1"/>
                <c:pt idx="0">
                  <c:v>Total
Sewage and 
waste disposal</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Sheet1!$C$2:$C$38</c:f>
              <c:numCache>
                <c:formatCode>#,##0</c:formatCode>
                <c:ptCount val="37"/>
                <c:pt idx="0">
                  <c:v>24449</c:v>
                </c:pt>
                <c:pt idx="1">
                  <c:v>24254</c:v>
                </c:pt>
                <c:pt idx="2">
                  <c:v>24710</c:v>
                </c:pt>
                <c:pt idx="3">
                  <c:v>24674</c:v>
                </c:pt>
                <c:pt idx="4">
                  <c:v>24436</c:v>
                </c:pt>
                <c:pt idx="5">
                  <c:v>25587</c:v>
                </c:pt>
                <c:pt idx="6">
                  <c:v>25301</c:v>
                </c:pt>
                <c:pt idx="7">
                  <c:v>23911</c:v>
                </c:pt>
                <c:pt idx="8">
                  <c:v>24377</c:v>
                </c:pt>
                <c:pt idx="9">
                  <c:v>23898</c:v>
                </c:pt>
                <c:pt idx="10">
                  <c:v>23042</c:v>
                </c:pt>
                <c:pt idx="11">
                  <c:v>23735</c:v>
                </c:pt>
                <c:pt idx="12">
                  <c:v>26027</c:v>
                </c:pt>
                <c:pt idx="13">
                  <c:v>26557</c:v>
                </c:pt>
                <c:pt idx="14">
                  <c:v>25315</c:v>
                </c:pt>
                <c:pt idx="15">
                  <c:v>24772</c:v>
                </c:pt>
                <c:pt idx="16">
                  <c:v>23083</c:v>
                </c:pt>
                <c:pt idx="17">
                  <c:v>22228</c:v>
                </c:pt>
                <c:pt idx="18">
                  <c:v>21675</c:v>
                </c:pt>
                <c:pt idx="19">
                  <c:v>22024</c:v>
                </c:pt>
                <c:pt idx="20">
                  <c:v>21601</c:v>
                </c:pt>
                <c:pt idx="21">
                  <c:v>21585</c:v>
                </c:pt>
                <c:pt idx="22">
                  <c:v>20874</c:v>
                </c:pt>
                <c:pt idx="23">
                  <c:v>19838</c:v>
                </c:pt>
                <c:pt idx="24">
                  <c:v>19202</c:v>
                </c:pt>
                <c:pt idx="25">
                  <c:v>20149</c:v>
                </c:pt>
                <c:pt idx="26">
                  <c:v>19829</c:v>
                </c:pt>
                <c:pt idx="27">
                  <c:v>18847</c:v>
                </c:pt>
                <c:pt idx="28">
                  <c:v>18975</c:v>
                </c:pt>
                <c:pt idx="29">
                  <c:v>18837</c:v>
                </c:pt>
                <c:pt idx="30">
                  <c:v>19436</c:v>
                </c:pt>
                <c:pt idx="31">
                  <c:v>19492</c:v>
                </c:pt>
                <c:pt idx="32">
                  <c:v>19882</c:v>
                </c:pt>
                <c:pt idx="33">
                  <c:v>20316</c:v>
                </c:pt>
                <c:pt idx="34">
                  <c:v>20697</c:v>
                </c:pt>
                <c:pt idx="35">
                  <c:v>20777</c:v>
                </c:pt>
                <c:pt idx="36">
                  <c:v>20653</c:v>
                </c:pt>
              </c:numCache>
            </c:numRef>
          </c:val>
          <c:smooth val="0"/>
          <c:extLst>
            <c:ext xmlns:c16="http://schemas.microsoft.com/office/drawing/2014/chart" uri="{C3380CC4-5D6E-409C-BE32-E72D297353CC}">
              <c16:uniqueId val="{00000001-2599-46F7-8945-B57F09BA52C0}"/>
            </c:ext>
          </c:extLst>
        </c:ser>
        <c:dLbls>
          <c:showLegendKey val="0"/>
          <c:showVal val="0"/>
          <c:showCatName val="0"/>
          <c:showSerName val="0"/>
          <c:showPercent val="0"/>
          <c:showBubbleSize val="0"/>
        </c:dLbls>
        <c:smooth val="0"/>
        <c:axId val="280795008"/>
        <c:axId val="280796544"/>
      </c:lineChart>
      <c:dateAx>
        <c:axId val="280795008"/>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0796544"/>
        <c:crosses val="autoZero"/>
        <c:auto val="0"/>
        <c:lblOffset val="100"/>
        <c:baseTimeUnit val="months"/>
        <c:majorUnit val="1"/>
        <c:majorTimeUnit val="years"/>
        <c:minorUnit val="1"/>
        <c:minorTimeUnit val="months"/>
      </c:dateAx>
      <c:valAx>
        <c:axId val="280796544"/>
        <c:scaling>
          <c:orientation val="minMax"/>
          <c:max val="3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0795008"/>
        <c:crosses val="autoZero"/>
        <c:crossBetween val="between"/>
        <c:majorUnit val="1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45050465870498"/>
          <c:y val="0.19149648632632535"/>
          <c:w val="0.4671544677033263"/>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49169</c:v>
                </c:pt>
                <c:pt idx="1">
                  <c:v>49169</c:v>
                </c:pt>
                <c:pt idx="2">
                  <c:v>49169</c:v>
                </c:pt>
                <c:pt idx="3">
                  <c:v>49169</c:v>
                </c:pt>
                <c:pt idx="4">
                  <c:v>49169</c:v>
                </c:pt>
                <c:pt idx="5">
                  <c:v>49169</c:v>
                </c:pt>
                <c:pt idx="6">
                  <c:v>49169</c:v>
                </c:pt>
              </c:numCache>
            </c:numRef>
          </c:val>
          <c:smooth val="0"/>
          <c:extLst>
            <c:ext xmlns:c16="http://schemas.microsoft.com/office/drawing/2014/chart" uri="{C3380CC4-5D6E-409C-BE32-E72D297353CC}">
              <c16:uniqueId val="{00000000-2ED4-4758-B1AC-D3E12F1FA615}"/>
            </c:ext>
          </c:extLst>
        </c:ser>
        <c:ser>
          <c:idx val="1"/>
          <c:order val="1"/>
          <c:tx>
            <c:strRef>
              <c:f>Sheet1!$C$1</c:f>
              <c:strCache>
                <c:ptCount val="1"/>
                <c:pt idx="0">
                  <c:v>Transportation</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35471</c:v>
                </c:pt>
                <c:pt idx="1">
                  <c:v>36701</c:v>
                </c:pt>
                <c:pt idx="2">
                  <c:v>38340</c:v>
                </c:pt>
                <c:pt idx="3">
                  <c:v>34737</c:v>
                </c:pt>
                <c:pt idx="4">
                  <c:v>37862</c:v>
                </c:pt>
                <c:pt idx="5">
                  <c:v>39459</c:v>
                </c:pt>
                <c:pt idx="6">
                  <c:v>42043</c:v>
                </c:pt>
              </c:numCache>
            </c:numRef>
          </c:val>
          <c:smooth val="0"/>
          <c:extLst>
            <c:ext xmlns:c16="http://schemas.microsoft.com/office/drawing/2014/chart" uri="{C3380CC4-5D6E-409C-BE32-E72D297353CC}">
              <c16:uniqueId val="{00000001-2ED4-4758-B1AC-D3E12F1FA615}"/>
            </c:ext>
          </c:extLst>
        </c:ser>
        <c:dLbls>
          <c:showLegendKey val="0"/>
          <c:showVal val="0"/>
          <c:showCatName val="0"/>
          <c:showSerName val="0"/>
          <c:showPercent val="0"/>
          <c:showBubbleSize val="0"/>
        </c:dLbls>
        <c:smooth val="0"/>
        <c:axId val="280879488"/>
        <c:axId val="280881024"/>
      </c:lineChart>
      <c:dateAx>
        <c:axId val="280879488"/>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0881024"/>
        <c:crosses val="autoZero"/>
        <c:auto val="1"/>
        <c:lblOffset val="100"/>
        <c:baseTimeUnit val="months"/>
        <c:majorUnit val="1"/>
        <c:majorTimeUnit val="months"/>
        <c:minorUnit val="1"/>
        <c:minorTimeUnit val="months"/>
      </c:dateAx>
      <c:valAx>
        <c:axId val="280881024"/>
        <c:scaling>
          <c:orientation val="minMax"/>
          <c:max val="5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0879488"/>
        <c:crosses val="autoZero"/>
        <c:crossBetween val="between"/>
        <c:majorUnit val="1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6420816103039E-2"/>
          <c:y val="0.19149638716526085"/>
          <c:w val="0.81112634302007247"/>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49169</c:v>
                </c:pt>
                <c:pt idx="1">
                  <c:v>49169</c:v>
                </c:pt>
                <c:pt idx="2">
                  <c:v>49169</c:v>
                </c:pt>
                <c:pt idx="3">
                  <c:v>49169</c:v>
                </c:pt>
                <c:pt idx="4">
                  <c:v>49169</c:v>
                </c:pt>
                <c:pt idx="5">
                  <c:v>49169</c:v>
                </c:pt>
                <c:pt idx="6">
                  <c:v>49169</c:v>
                </c:pt>
                <c:pt idx="7">
                  <c:v>49169</c:v>
                </c:pt>
                <c:pt idx="8">
                  <c:v>49169</c:v>
                </c:pt>
                <c:pt idx="9">
                  <c:v>49169</c:v>
                </c:pt>
                <c:pt idx="10">
                  <c:v>49169</c:v>
                </c:pt>
                <c:pt idx="11">
                  <c:v>49169</c:v>
                </c:pt>
                <c:pt idx="12">
                  <c:v>49169</c:v>
                </c:pt>
                <c:pt idx="13">
                  <c:v>49169</c:v>
                </c:pt>
                <c:pt idx="14">
                  <c:v>49169</c:v>
                </c:pt>
                <c:pt idx="15">
                  <c:v>49169</c:v>
                </c:pt>
                <c:pt idx="16">
                  <c:v>49169</c:v>
                </c:pt>
                <c:pt idx="17">
                  <c:v>49169</c:v>
                </c:pt>
                <c:pt idx="18">
                  <c:v>49169</c:v>
                </c:pt>
                <c:pt idx="19">
                  <c:v>49169</c:v>
                </c:pt>
                <c:pt idx="20">
                  <c:v>49169</c:v>
                </c:pt>
                <c:pt idx="21">
                  <c:v>49169</c:v>
                </c:pt>
                <c:pt idx="22">
                  <c:v>49169</c:v>
                </c:pt>
                <c:pt idx="23">
                  <c:v>49169</c:v>
                </c:pt>
                <c:pt idx="24">
                  <c:v>49169</c:v>
                </c:pt>
                <c:pt idx="25">
                  <c:v>49169</c:v>
                </c:pt>
                <c:pt idx="26">
                  <c:v>49169</c:v>
                </c:pt>
                <c:pt idx="27">
                  <c:v>49169</c:v>
                </c:pt>
                <c:pt idx="28">
                  <c:v>49169</c:v>
                </c:pt>
                <c:pt idx="29">
                  <c:v>49169</c:v>
                </c:pt>
                <c:pt idx="30">
                  <c:v>49169</c:v>
                </c:pt>
                <c:pt idx="31">
                  <c:v>49169</c:v>
                </c:pt>
                <c:pt idx="32">
                  <c:v>49169</c:v>
                </c:pt>
                <c:pt idx="33">
                  <c:v>49169</c:v>
                </c:pt>
                <c:pt idx="34">
                  <c:v>49169</c:v>
                </c:pt>
                <c:pt idx="35">
                  <c:v>49169</c:v>
                </c:pt>
                <c:pt idx="36">
                  <c:v>49169</c:v>
                </c:pt>
              </c:numCache>
            </c:numRef>
          </c:val>
          <c:smooth val="0"/>
          <c:extLst>
            <c:ext xmlns:c16="http://schemas.microsoft.com/office/drawing/2014/chart" uri="{C3380CC4-5D6E-409C-BE32-E72D297353CC}">
              <c16:uniqueId val="{00000000-B6B9-4001-993E-4063186A4E31}"/>
            </c:ext>
          </c:extLst>
        </c:ser>
        <c:ser>
          <c:idx val="1"/>
          <c:order val="1"/>
          <c:tx>
            <c:strRef>
              <c:f>Sheet1!$C$1</c:f>
              <c:strCache>
                <c:ptCount val="1"/>
                <c:pt idx="0">
                  <c:v>Total
Transportation</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44636</c:v>
                </c:pt>
                <c:pt idx="1">
                  <c:v>44968</c:v>
                </c:pt>
                <c:pt idx="2">
                  <c:v>46076</c:v>
                </c:pt>
                <c:pt idx="3">
                  <c:v>45401</c:v>
                </c:pt>
                <c:pt idx="4">
                  <c:v>45455</c:v>
                </c:pt>
                <c:pt idx="5">
                  <c:v>45024</c:v>
                </c:pt>
                <c:pt idx="6">
                  <c:v>45030</c:v>
                </c:pt>
                <c:pt idx="7">
                  <c:v>45079</c:v>
                </c:pt>
                <c:pt idx="8">
                  <c:v>45514</c:v>
                </c:pt>
                <c:pt idx="9">
                  <c:v>44197</c:v>
                </c:pt>
                <c:pt idx="10">
                  <c:v>43892</c:v>
                </c:pt>
                <c:pt idx="11">
                  <c:v>42948</c:v>
                </c:pt>
                <c:pt idx="12">
                  <c:v>42347</c:v>
                </c:pt>
                <c:pt idx="13">
                  <c:v>42946</c:v>
                </c:pt>
                <c:pt idx="14">
                  <c:v>42998</c:v>
                </c:pt>
                <c:pt idx="15">
                  <c:v>41992</c:v>
                </c:pt>
                <c:pt idx="16">
                  <c:v>43107</c:v>
                </c:pt>
                <c:pt idx="17">
                  <c:v>45261</c:v>
                </c:pt>
                <c:pt idx="18">
                  <c:v>43645</c:v>
                </c:pt>
                <c:pt idx="19">
                  <c:v>39702</c:v>
                </c:pt>
                <c:pt idx="20">
                  <c:v>41173</c:v>
                </c:pt>
                <c:pt idx="21">
                  <c:v>41244</c:v>
                </c:pt>
                <c:pt idx="22">
                  <c:v>41209</c:v>
                </c:pt>
                <c:pt idx="23">
                  <c:v>41707</c:v>
                </c:pt>
                <c:pt idx="24">
                  <c:v>40910</c:v>
                </c:pt>
                <c:pt idx="25">
                  <c:v>42949</c:v>
                </c:pt>
                <c:pt idx="26">
                  <c:v>43238</c:v>
                </c:pt>
                <c:pt idx="27">
                  <c:v>42445</c:v>
                </c:pt>
                <c:pt idx="28">
                  <c:v>43365</c:v>
                </c:pt>
                <c:pt idx="29">
                  <c:v>42192</c:v>
                </c:pt>
                <c:pt idx="30">
                  <c:v>41198</c:v>
                </c:pt>
                <c:pt idx="31">
                  <c:v>43298</c:v>
                </c:pt>
                <c:pt idx="32">
                  <c:v>45018</c:v>
                </c:pt>
                <c:pt idx="33">
                  <c:v>46163</c:v>
                </c:pt>
                <c:pt idx="34">
                  <c:v>47116</c:v>
                </c:pt>
                <c:pt idx="35">
                  <c:v>48712</c:v>
                </c:pt>
                <c:pt idx="36">
                  <c:v>49169</c:v>
                </c:pt>
              </c:numCache>
            </c:numRef>
          </c:val>
          <c:smooth val="0"/>
          <c:extLst>
            <c:ext xmlns:c16="http://schemas.microsoft.com/office/drawing/2014/chart" uri="{C3380CC4-5D6E-409C-BE32-E72D297353CC}">
              <c16:uniqueId val="{00000001-B6B9-4001-993E-4063186A4E31}"/>
            </c:ext>
          </c:extLst>
        </c:ser>
        <c:ser>
          <c:idx val="2"/>
          <c:order val="2"/>
          <c:tx>
            <c:strRef>
              <c:f>Sheet1!$D$1</c:f>
              <c:strCache>
                <c:ptCount val="1"/>
                <c:pt idx="0">
                  <c:v>Public
Transportation</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Sheet1!$D$2:$D$38</c:f>
              <c:numCache>
                <c:formatCode>#,##0</c:formatCode>
                <c:ptCount val="37"/>
                <c:pt idx="0">
                  <c:v>30783</c:v>
                </c:pt>
                <c:pt idx="1">
                  <c:v>31053</c:v>
                </c:pt>
                <c:pt idx="2">
                  <c:v>32015</c:v>
                </c:pt>
                <c:pt idx="3">
                  <c:v>32245</c:v>
                </c:pt>
                <c:pt idx="4">
                  <c:v>32448</c:v>
                </c:pt>
                <c:pt idx="5">
                  <c:v>31893</c:v>
                </c:pt>
                <c:pt idx="6">
                  <c:v>31524</c:v>
                </c:pt>
                <c:pt idx="7">
                  <c:v>31382</c:v>
                </c:pt>
                <c:pt idx="8">
                  <c:v>31633</c:v>
                </c:pt>
                <c:pt idx="9">
                  <c:v>30538</c:v>
                </c:pt>
                <c:pt idx="10">
                  <c:v>30113</c:v>
                </c:pt>
                <c:pt idx="11">
                  <c:v>29595</c:v>
                </c:pt>
                <c:pt idx="12">
                  <c:v>29285</c:v>
                </c:pt>
                <c:pt idx="13">
                  <c:v>29949</c:v>
                </c:pt>
                <c:pt idx="14">
                  <c:v>30045</c:v>
                </c:pt>
                <c:pt idx="15">
                  <c:v>29094</c:v>
                </c:pt>
                <c:pt idx="16">
                  <c:v>29588</c:v>
                </c:pt>
                <c:pt idx="17">
                  <c:v>29653</c:v>
                </c:pt>
                <c:pt idx="18">
                  <c:v>30249</c:v>
                </c:pt>
                <c:pt idx="19">
                  <c:v>27297</c:v>
                </c:pt>
                <c:pt idx="20">
                  <c:v>29018</c:v>
                </c:pt>
                <c:pt idx="21">
                  <c:v>29459</c:v>
                </c:pt>
                <c:pt idx="22">
                  <c:v>29247</c:v>
                </c:pt>
                <c:pt idx="23">
                  <c:v>29093</c:v>
                </c:pt>
                <c:pt idx="24">
                  <c:v>27714</c:v>
                </c:pt>
                <c:pt idx="25">
                  <c:v>29240</c:v>
                </c:pt>
                <c:pt idx="26">
                  <c:v>29756</c:v>
                </c:pt>
                <c:pt idx="27">
                  <c:v>29736</c:v>
                </c:pt>
                <c:pt idx="28">
                  <c:v>29406</c:v>
                </c:pt>
                <c:pt idx="29">
                  <c:v>28153</c:v>
                </c:pt>
                <c:pt idx="30">
                  <c:v>27308</c:v>
                </c:pt>
                <c:pt idx="31">
                  <c:v>27885</c:v>
                </c:pt>
                <c:pt idx="32">
                  <c:v>29773</c:v>
                </c:pt>
                <c:pt idx="33">
                  <c:v>29884</c:v>
                </c:pt>
                <c:pt idx="34">
                  <c:v>30187</c:v>
                </c:pt>
                <c:pt idx="35">
                  <c:v>30989</c:v>
                </c:pt>
                <c:pt idx="36">
                  <c:v>31141</c:v>
                </c:pt>
              </c:numCache>
            </c:numRef>
          </c:val>
          <c:smooth val="0"/>
          <c:extLst>
            <c:ext xmlns:c16="http://schemas.microsoft.com/office/drawing/2014/chart" uri="{C3380CC4-5D6E-409C-BE32-E72D297353CC}">
              <c16:uniqueId val="{00000002-B6B9-4001-993E-4063186A4E31}"/>
            </c:ext>
          </c:extLst>
        </c:ser>
        <c:ser>
          <c:idx val="3"/>
          <c:order val="3"/>
          <c:tx>
            <c:strRef>
              <c:f>Sheet1!$E$1</c:f>
              <c:strCache>
                <c:ptCount val="1"/>
                <c:pt idx="0">
                  <c:v>Private
Transportation</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Sheet1!$E$2:$E$38</c:f>
              <c:numCache>
                <c:formatCode>#,##0</c:formatCode>
                <c:ptCount val="37"/>
                <c:pt idx="0">
                  <c:v>13854</c:v>
                </c:pt>
                <c:pt idx="1">
                  <c:v>13915</c:v>
                </c:pt>
                <c:pt idx="2">
                  <c:v>14061</c:v>
                </c:pt>
                <c:pt idx="3">
                  <c:v>13156</c:v>
                </c:pt>
                <c:pt idx="4">
                  <c:v>13007</c:v>
                </c:pt>
                <c:pt idx="5">
                  <c:v>13131</c:v>
                </c:pt>
                <c:pt idx="6">
                  <c:v>13506</c:v>
                </c:pt>
                <c:pt idx="7">
                  <c:v>13698</c:v>
                </c:pt>
                <c:pt idx="8">
                  <c:v>13881</c:v>
                </c:pt>
                <c:pt idx="9">
                  <c:v>13658</c:v>
                </c:pt>
                <c:pt idx="10">
                  <c:v>13779</c:v>
                </c:pt>
                <c:pt idx="11">
                  <c:v>13354</c:v>
                </c:pt>
                <c:pt idx="12">
                  <c:v>13062</c:v>
                </c:pt>
                <c:pt idx="13">
                  <c:v>12997</c:v>
                </c:pt>
                <c:pt idx="14">
                  <c:v>12953</c:v>
                </c:pt>
                <c:pt idx="15">
                  <c:v>12899</c:v>
                </c:pt>
                <c:pt idx="16">
                  <c:v>13519</c:v>
                </c:pt>
                <c:pt idx="17">
                  <c:v>15608</c:v>
                </c:pt>
                <c:pt idx="18">
                  <c:v>13396</c:v>
                </c:pt>
                <c:pt idx="19">
                  <c:v>12405</c:v>
                </c:pt>
                <c:pt idx="20">
                  <c:v>12154</c:v>
                </c:pt>
                <c:pt idx="21">
                  <c:v>11784</c:v>
                </c:pt>
                <c:pt idx="22">
                  <c:v>11962</c:v>
                </c:pt>
                <c:pt idx="23">
                  <c:v>12615</c:v>
                </c:pt>
                <c:pt idx="24">
                  <c:v>13197</c:v>
                </c:pt>
                <c:pt idx="25">
                  <c:v>13709</c:v>
                </c:pt>
                <c:pt idx="26">
                  <c:v>13481</c:v>
                </c:pt>
                <c:pt idx="27">
                  <c:v>12709</c:v>
                </c:pt>
                <c:pt idx="28">
                  <c:v>13959</c:v>
                </c:pt>
                <c:pt idx="29">
                  <c:v>14039</c:v>
                </c:pt>
                <c:pt idx="30">
                  <c:v>13890</c:v>
                </c:pt>
                <c:pt idx="31">
                  <c:v>15413</c:v>
                </c:pt>
                <c:pt idx="32">
                  <c:v>15245</c:v>
                </c:pt>
                <c:pt idx="33">
                  <c:v>16279</c:v>
                </c:pt>
                <c:pt idx="34">
                  <c:v>16929</c:v>
                </c:pt>
                <c:pt idx="35">
                  <c:v>17723</c:v>
                </c:pt>
                <c:pt idx="36">
                  <c:v>18028</c:v>
                </c:pt>
              </c:numCache>
            </c:numRef>
          </c:val>
          <c:smooth val="0"/>
          <c:extLst>
            <c:ext xmlns:c16="http://schemas.microsoft.com/office/drawing/2014/chart" uri="{C3380CC4-5D6E-409C-BE32-E72D297353CC}">
              <c16:uniqueId val="{00000003-B6B9-4001-993E-4063186A4E31}"/>
            </c:ext>
          </c:extLst>
        </c:ser>
        <c:dLbls>
          <c:showLegendKey val="0"/>
          <c:showVal val="0"/>
          <c:showCatName val="0"/>
          <c:showSerName val="0"/>
          <c:showPercent val="0"/>
          <c:showBubbleSize val="0"/>
        </c:dLbls>
        <c:smooth val="0"/>
        <c:axId val="280925696"/>
        <c:axId val="280927232"/>
      </c:lineChart>
      <c:dateAx>
        <c:axId val="280925696"/>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0927232"/>
        <c:crosses val="autoZero"/>
        <c:auto val="0"/>
        <c:lblOffset val="100"/>
        <c:baseTimeUnit val="months"/>
        <c:majorUnit val="1"/>
        <c:majorTimeUnit val="years"/>
        <c:minorUnit val="1"/>
        <c:minorTimeUnit val="months"/>
      </c:dateAx>
      <c:valAx>
        <c:axId val="280927232"/>
        <c:scaling>
          <c:orientation val="minMax"/>
          <c:max val="5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0925696"/>
        <c:crosses val="autoZero"/>
        <c:crossBetween val="between"/>
        <c:majorUnit val="1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42583885647373E-2"/>
          <c:y val="0.19149638716526085"/>
          <c:w val="0.8063301799505278"/>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Sheet1!$B$2:$B$38</c:f>
              <c:numCache>
                <c:formatCode>#,##0</c:formatCode>
                <c:ptCount val="37"/>
                <c:pt idx="0">
                  <c:v>97169</c:v>
                </c:pt>
                <c:pt idx="1">
                  <c:v>97169</c:v>
                </c:pt>
                <c:pt idx="2">
                  <c:v>97169</c:v>
                </c:pt>
                <c:pt idx="3">
                  <c:v>97169</c:v>
                </c:pt>
                <c:pt idx="4">
                  <c:v>97169</c:v>
                </c:pt>
                <c:pt idx="5">
                  <c:v>97169</c:v>
                </c:pt>
                <c:pt idx="6">
                  <c:v>97169</c:v>
                </c:pt>
                <c:pt idx="7">
                  <c:v>97169</c:v>
                </c:pt>
                <c:pt idx="8">
                  <c:v>97169</c:v>
                </c:pt>
                <c:pt idx="9">
                  <c:v>97169</c:v>
                </c:pt>
                <c:pt idx="10">
                  <c:v>97169</c:v>
                </c:pt>
                <c:pt idx="11">
                  <c:v>97169</c:v>
                </c:pt>
                <c:pt idx="12">
                  <c:v>97169</c:v>
                </c:pt>
                <c:pt idx="13">
                  <c:v>97169</c:v>
                </c:pt>
                <c:pt idx="14">
                  <c:v>97169</c:v>
                </c:pt>
                <c:pt idx="15">
                  <c:v>97169</c:v>
                </c:pt>
                <c:pt idx="16">
                  <c:v>97169</c:v>
                </c:pt>
                <c:pt idx="17">
                  <c:v>97169</c:v>
                </c:pt>
                <c:pt idx="18">
                  <c:v>97169</c:v>
                </c:pt>
                <c:pt idx="19">
                  <c:v>97169</c:v>
                </c:pt>
                <c:pt idx="20">
                  <c:v>97169</c:v>
                </c:pt>
                <c:pt idx="21">
                  <c:v>97169</c:v>
                </c:pt>
                <c:pt idx="22">
                  <c:v>97169</c:v>
                </c:pt>
                <c:pt idx="23">
                  <c:v>97169</c:v>
                </c:pt>
                <c:pt idx="24">
                  <c:v>97169</c:v>
                </c:pt>
                <c:pt idx="25">
                  <c:v>97169</c:v>
                </c:pt>
                <c:pt idx="26">
                  <c:v>97169</c:v>
                </c:pt>
                <c:pt idx="27">
                  <c:v>97169</c:v>
                </c:pt>
                <c:pt idx="28">
                  <c:v>97169</c:v>
                </c:pt>
                <c:pt idx="29">
                  <c:v>97169</c:v>
                </c:pt>
                <c:pt idx="30">
                  <c:v>97169</c:v>
                </c:pt>
                <c:pt idx="31">
                  <c:v>97169</c:v>
                </c:pt>
                <c:pt idx="32">
                  <c:v>97169</c:v>
                </c:pt>
                <c:pt idx="33">
                  <c:v>97169</c:v>
                </c:pt>
                <c:pt idx="34">
                  <c:v>97169</c:v>
                </c:pt>
                <c:pt idx="35">
                  <c:v>97169</c:v>
                </c:pt>
              </c:numCache>
            </c:numRef>
          </c:val>
          <c:smooth val="0"/>
          <c:extLst>
            <c:ext xmlns:c16="http://schemas.microsoft.com/office/drawing/2014/chart" uri="{C3380CC4-5D6E-409C-BE32-E72D297353CC}">
              <c16:uniqueId val="{00000000-3441-4478-A6F8-86EBD0493461}"/>
            </c:ext>
          </c:extLst>
        </c:ser>
        <c:ser>
          <c:idx val="1"/>
          <c:order val="1"/>
          <c:tx>
            <c:strRef>
              <c:f>Sheet1!$C$1</c:f>
              <c:strCache>
                <c:ptCount val="1"/>
                <c:pt idx="0">
                  <c:v>Oil &amp; Gas</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Sheet1!$C$2:$C$38</c:f>
              <c:numCache>
                <c:formatCode>#,##0</c:formatCode>
                <c:ptCount val="37"/>
                <c:pt idx="0">
                  <c:v>21204</c:v>
                </c:pt>
                <c:pt idx="1">
                  <c:v>23568</c:v>
                </c:pt>
                <c:pt idx="2">
                  <c:v>25848</c:v>
                </c:pt>
                <c:pt idx="3">
                  <c:v>26796</c:v>
                </c:pt>
                <c:pt idx="4">
                  <c:v>27708</c:v>
                </c:pt>
                <c:pt idx="5">
                  <c:v>28044</c:v>
                </c:pt>
                <c:pt idx="6">
                  <c:v>27696</c:v>
                </c:pt>
                <c:pt idx="7">
                  <c:v>25620</c:v>
                </c:pt>
                <c:pt idx="8">
                  <c:v>23088</c:v>
                </c:pt>
                <c:pt idx="9">
                  <c:v>21768</c:v>
                </c:pt>
                <c:pt idx="10">
                  <c:v>20832</c:v>
                </c:pt>
                <c:pt idx="11">
                  <c:v>20388</c:v>
                </c:pt>
                <c:pt idx="12">
                  <c:v>20268</c:v>
                </c:pt>
                <c:pt idx="13">
                  <c:v>20520</c:v>
                </c:pt>
                <c:pt idx="14">
                  <c:v>21288</c:v>
                </c:pt>
                <c:pt idx="15">
                  <c:v>21948</c:v>
                </c:pt>
                <c:pt idx="16">
                  <c:v>23448</c:v>
                </c:pt>
                <c:pt idx="17">
                  <c:v>24360</c:v>
                </c:pt>
                <c:pt idx="18">
                  <c:v>25020</c:v>
                </c:pt>
                <c:pt idx="19">
                  <c:v>25248</c:v>
                </c:pt>
                <c:pt idx="20">
                  <c:v>25524</c:v>
                </c:pt>
                <c:pt idx="21">
                  <c:v>25920</c:v>
                </c:pt>
                <c:pt idx="22">
                  <c:v>25908</c:v>
                </c:pt>
                <c:pt idx="23">
                  <c:v>25080</c:v>
                </c:pt>
                <c:pt idx="24">
                  <c:v>21287</c:v>
                </c:pt>
                <c:pt idx="25">
                  <c:v>21850</c:v>
                </c:pt>
                <c:pt idx="26">
                  <c:v>22506</c:v>
                </c:pt>
                <c:pt idx="27">
                  <c:v>23187</c:v>
                </c:pt>
                <c:pt idx="28">
                  <c:v>25007</c:v>
                </c:pt>
                <c:pt idx="29">
                  <c:v>25839</c:v>
                </c:pt>
                <c:pt idx="30">
                  <c:v>26535</c:v>
                </c:pt>
                <c:pt idx="31">
                  <c:v>26930</c:v>
                </c:pt>
                <c:pt idx="32">
                  <c:v>26807</c:v>
                </c:pt>
                <c:pt idx="33">
                  <c:v>27357</c:v>
                </c:pt>
                <c:pt idx="34">
                  <c:v>29690</c:v>
                </c:pt>
                <c:pt idx="35">
                  <c:v>29337</c:v>
                </c:pt>
                <c:pt idx="36">
                  <c:v>87335</c:v>
                </c:pt>
              </c:numCache>
            </c:numRef>
          </c:val>
          <c:smooth val="0"/>
          <c:extLst>
            <c:ext xmlns:c16="http://schemas.microsoft.com/office/drawing/2014/chart" uri="{C3380CC4-5D6E-409C-BE32-E72D297353CC}">
              <c16:uniqueId val="{00000001-3441-4478-A6F8-86EBD0493461}"/>
            </c:ext>
          </c:extLst>
        </c:ser>
        <c:ser>
          <c:idx val="2"/>
          <c:order val="2"/>
          <c:tx>
            <c:strRef>
              <c:f>Sheet1!$D$1</c:f>
              <c:strCache>
                <c:ptCount val="1"/>
                <c:pt idx="0">
                  <c:v>Electric</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Sheet1!$D$2:$D$38</c:f>
              <c:numCache>
                <c:formatCode>#,##0</c:formatCode>
                <c:ptCount val="37"/>
                <c:pt idx="0">
                  <c:v>71087</c:v>
                </c:pt>
                <c:pt idx="1">
                  <c:v>75251</c:v>
                </c:pt>
                <c:pt idx="2">
                  <c:v>79894</c:v>
                </c:pt>
                <c:pt idx="3">
                  <c:v>84092</c:v>
                </c:pt>
                <c:pt idx="4">
                  <c:v>85160</c:v>
                </c:pt>
                <c:pt idx="5">
                  <c:v>83263</c:v>
                </c:pt>
                <c:pt idx="6">
                  <c:v>84610</c:v>
                </c:pt>
                <c:pt idx="7">
                  <c:v>84698</c:v>
                </c:pt>
                <c:pt idx="8">
                  <c:v>79354</c:v>
                </c:pt>
                <c:pt idx="9">
                  <c:v>72817</c:v>
                </c:pt>
                <c:pt idx="10">
                  <c:v>74570</c:v>
                </c:pt>
                <c:pt idx="11">
                  <c:v>73763</c:v>
                </c:pt>
                <c:pt idx="12">
                  <c:v>78048</c:v>
                </c:pt>
                <c:pt idx="13">
                  <c:v>80075</c:v>
                </c:pt>
                <c:pt idx="14">
                  <c:v>80541</c:v>
                </c:pt>
                <c:pt idx="15">
                  <c:v>82258</c:v>
                </c:pt>
                <c:pt idx="16">
                  <c:v>85644</c:v>
                </c:pt>
                <c:pt idx="17">
                  <c:v>85661</c:v>
                </c:pt>
                <c:pt idx="18">
                  <c:v>84676</c:v>
                </c:pt>
                <c:pt idx="19">
                  <c:v>84580</c:v>
                </c:pt>
                <c:pt idx="20">
                  <c:v>83322</c:v>
                </c:pt>
                <c:pt idx="21">
                  <c:v>80873</c:v>
                </c:pt>
                <c:pt idx="22">
                  <c:v>81850</c:v>
                </c:pt>
                <c:pt idx="23">
                  <c:v>82172</c:v>
                </c:pt>
                <c:pt idx="24">
                  <c:v>81447</c:v>
                </c:pt>
                <c:pt idx="25">
                  <c:v>81712</c:v>
                </c:pt>
                <c:pt idx="26">
                  <c:v>79042</c:v>
                </c:pt>
                <c:pt idx="27">
                  <c:v>75402</c:v>
                </c:pt>
                <c:pt idx="28">
                  <c:v>76316</c:v>
                </c:pt>
                <c:pt idx="29">
                  <c:v>73991</c:v>
                </c:pt>
                <c:pt idx="30">
                  <c:v>73303</c:v>
                </c:pt>
                <c:pt idx="31">
                  <c:v>72616</c:v>
                </c:pt>
                <c:pt idx="32">
                  <c:v>72204</c:v>
                </c:pt>
                <c:pt idx="33">
                  <c:v>69795</c:v>
                </c:pt>
                <c:pt idx="34">
                  <c:v>71567</c:v>
                </c:pt>
                <c:pt idx="35">
                  <c:v>70998</c:v>
                </c:pt>
                <c:pt idx="36">
                  <c:v>6272</c:v>
                </c:pt>
              </c:numCache>
            </c:numRef>
          </c:val>
          <c:smooth val="0"/>
          <c:extLst>
            <c:ext xmlns:c16="http://schemas.microsoft.com/office/drawing/2014/chart" uri="{C3380CC4-5D6E-409C-BE32-E72D297353CC}">
              <c16:uniqueId val="{00000002-3441-4478-A6F8-86EBD0493461}"/>
            </c:ext>
          </c:extLst>
        </c:ser>
        <c:ser>
          <c:idx val="3"/>
          <c:order val="3"/>
          <c:tx>
            <c:strRef>
              <c:f>Sheet1!$E$1</c:f>
              <c:strCache>
                <c:ptCount val="1"/>
                <c:pt idx="0">
                  <c:v>Total
Power</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Sheet1!$E$2:$E$38</c:f>
              <c:numCache>
                <c:formatCode>#,##0</c:formatCode>
                <c:ptCount val="37"/>
                <c:pt idx="0">
                  <c:v>92291</c:v>
                </c:pt>
                <c:pt idx="1">
                  <c:v>98819</c:v>
                </c:pt>
                <c:pt idx="2">
                  <c:v>105742</c:v>
                </c:pt>
                <c:pt idx="3">
                  <c:v>110888</c:v>
                </c:pt>
                <c:pt idx="4">
                  <c:v>112868</c:v>
                </c:pt>
                <c:pt idx="5">
                  <c:v>111307</c:v>
                </c:pt>
                <c:pt idx="6">
                  <c:v>112306</c:v>
                </c:pt>
                <c:pt idx="7">
                  <c:v>110318</c:v>
                </c:pt>
                <c:pt idx="8">
                  <c:v>102442</c:v>
                </c:pt>
                <c:pt idx="9">
                  <c:v>94585</c:v>
                </c:pt>
                <c:pt idx="10">
                  <c:v>95402</c:v>
                </c:pt>
                <c:pt idx="11">
                  <c:v>94151</c:v>
                </c:pt>
                <c:pt idx="12">
                  <c:v>98316</c:v>
                </c:pt>
                <c:pt idx="13">
                  <c:v>100595</c:v>
                </c:pt>
                <c:pt idx="14">
                  <c:v>101829</c:v>
                </c:pt>
                <c:pt idx="15">
                  <c:v>104206</c:v>
                </c:pt>
                <c:pt idx="16">
                  <c:v>109092</c:v>
                </c:pt>
                <c:pt idx="17">
                  <c:v>110021</c:v>
                </c:pt>
                <c:pt idx="18">
                  <c:v>109696</c:v>
                </c:pt>
                <c:pt idx="19">
                  <c:v>109828</c:v>
                </c:pt>
                <c:pt idx="20">
                  <c:v>108846</c:v>
                </c:pt>
                <c:pt idx="21">
                  <c:v>106793</c:v>
                </c:pt>
                <c:pt idx="22">
                  <c:v>107758</c:v>
                </c:pt>
                <c:pt idx="23">
                  <c:v>107252</c:v>
                </c:pt>
                <c:pt idx="24">
                  <c:v>102734</c:v>
                </c:pt>
                <c:pt idx="25">
                  <c:v>103562</c:v>
                </c:pt>
                <c:pt idx="26">
                  <c:v>101548</c:v>
                </c:pt>
                <c:pt idx="27">
                  <c:v>98589</c:v>
                </c:pt>
                <c:pt idx="28">
                  <c:v>101323</c:v>
                </c:pt>
                <c:pt idx="29">
                  <c:v>99830</c:v>
                </c:pt>
                <c:pt idx="30">
                  <c:v>99838</c:v>
                </c:pt>
                <c:pt idx="31">
                  <c:v>99546</c:v>
                </c:pt>
                <c:pt idx="32">
                  <c:v>99011</c:v>
                </c:pt>
                <c:pt idx="33">
                  <c:v>97152</c:v>
                </c:pt>
                <c:pt idx="34">
                  <c:v>101257</c:v>
                </c:pt>
                <c:pt idx="35">
                  <c:v>100335</c:v>
                </c:pt>
                <c:pt idx="36">
                  <c:v>93607</c:v>
                </c:pt>
              </c:numCache>
            </c:numRef>
          </c:val>
          <c:smooth val="0"/>
          <c:extLst>
            <c:ext xmlns:c16="http://schemas.microsoft.com/office/drawing/2014/chart" uri="{C3380CC4-5D6E-409C-BE32-E72D297353CC}">
              <c16:uniqueId val="{00000003-3441-4478-A6F8-86EBD0493461}"/>
            </c:ext>
          </c:extLst>
        </c:ser>
        <c:dLbls>
          <c:showLegendKey val="0"/>
          <c:showVal val="0"/>
          <c:showCatName val="0"/>
          <c:showSerName val="0"/>
          <c:showPercent val="0"/>
          <c:showBubbleSize val="0"/>
        </c:dLbls>
        <c:smooth val="0"/>
        <c:axId val="266755072"/>
        <c:axId val="266760960"/>
      </c:lineChart>
      <c:dateAx>
        <c:axId val="266755072"/>
        <c:scaling>
          <c:orientation val="minMax"/>
        </c:scaling>
        <c:delete val="0"/>
        <c:axPos val="b"/>
        <c:majorGridlines/>
        <c:numFmt formatCode="\'yy" sourceLinked="0"/>
        <c:majorTickMark val="out"/>
        <c:minorTickMark val="in"/>
        <c:tickLblPos val="nextTo"/>
        <c:spPr>
          <a:ln/>
        </c:spPr>
        <c:txPr>
          <a:bodyPr rot="0"/>
          <a:lstStyle/>
          <a:p>
            <a:pPr algn="just">
              <a:defRPr sz="1400"/>
            </a:pPr>
            <a:endParaRPr lang="en-US"/>
          </a:p>
        </c:txPr>
        <c:crossAx val="266760960"/>
        <c:crosses val="autoZero"/>
        <c:auto val="0"/>
        <c:lblOffset val="100"/>
        <c:baseTimeUnit val="months"/>
        <c:majorUnit val="1"/>
        <c:majorTimeUnit val="years"/>
        <c:minorUnit val="1"/>
        <c:minorTimeUnit val="months"/>
      </c:dateAx>
      <c:valAx>
        <c:axId val="266760960"/>
        <c:scaling>
          <c:orientation val="minMax"/>
          <c:max val="12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66755072"/>
        <c:crosses val="autoZero"/>
        <c:crossBetween val="between"/>
        <c:majorUnit val="3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45050465870498"/>
          <c:y val="0.19149648632632535"/>
          <c:w val="0.46017698628842496"/>
          <c:h val="0.55172787056286732"/>
        </c:manualLayout>
      </c:layout>
      <c:lineChart>
        <c:grouping val="standard"/>
        <c:varyColors val="0"/>
        <c:ser>
          <c:idx val="0"/>
          <c:order val="0"/>
          <c:tx>
            <c:strRef>
              <c:f>Sheet1!$B$1</c:f>
              <c:strCache>
                <c:ptCount val="1"/>
                <c:pt idx="0">
                  <c:v>Column2</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22798</c:v>
                </c:pt>
                <c:pt idx="1">
                  <c:v>22798</c:v>
                </c:pt>
                <c:pt idx="2">
                  <c:v>22798</c:v>
                </c:pt>
                <c:pt idx="3">
                  <c:v>22798</c:v>
                </c:pt>
                <c:pt idx="4">
                  <c:v>22798</c:v>
                </c:pt>
                <c:pt idx="5">
                  <c:v>22798</c:v>
                </c:pt>
                <c:pt idx="6">
                  <c:v>22798</c:v>
                </c:pt>
              </c:numCache>
            </c:numRef>
          </c:val>
          <c:smooth val="0"/>
          <c:extLst>
            <c:ext xmlns:c16="http://schemas.microsoft.com/office/drawing/2014/chart" uri="{C3380CC4-5D6E-409C-BE32-E72D297353CC}">
              <c16:uniqueId val="{00000000-A7E4-4A67-8D8D-919F83F8FD12}"/>
            </c:ext>
          </c:extLst>
        </c:ser>
        <c:ser>
          <c:idx val="1"/>
          <c:order val="1"/>
          <c:tx>
            <c:strRef>
              <c:f>Sheet1!$C$1</c:f>
              <c:strCache>
                <c:ptCount val="1"/>
                <c:pt idx="0">
                  <c:v>Public Transportation</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General</c:formatCode>
                <c:ptCount val="7"/>
                <c:pt idx="0" formatCode="#,###">
                  <c:v>26487</c:v>
                </c:pt>
                <c:pt idx="1">
                  <c:v>19753</c:v>
                </c:pt>
                <c:pt idx="2">
                  <c:v>17730</c:v>
                </c:pt>
                <c:pt idx="3">
                  <c:v>17685</c:v>
                </c:pt>
                <c:pt idx="4">
                  <c:v>16165</c:v>
                </c:pt>
                <c:pt idx="5">
                  <c:v>17783</c:v>
                </c:pt>
                <c:pt idx="6" formatCode="#,##0">
                  <c:v>17298</c:v>
                </c:pt>
              </c:numCache>
            </c:numRef>
          </c:val>
          <c:smooth val="0"/>
          <c:extLst>
            <c:ext xmlns:c16="http://schemas.microsoft.com/office/drawing/2014/chart" uri="{C3380CC4-5D6E-409C-BE32-E72D297353CC}">
              <c16:uniqueId val="{00000001-A7E4-4A67-8D8D-919F83F8FD12}"/>
            </c:ext>
          </c:extLst>
        </c:ser>
        <c:dLbls>
          <c:showLegendKey val="0"/>
          <c:showVal val="0"/>
          <c:showCatName val="0"/>
          <c:showSerName val="0"/>
          <c:showPercent val="0"/>
          <c:showBubbleSize val="0"/>
        </c:dLbls>
        <c:smooth val="0"/>
        <c:axId val="256022784"/>
        <c:axId val="256036864"/>
      </c:lineChart>
      <c:dateAx>
        <c:axId val="256022784"/>
        <c:scaling>
          <c:orientation val="minMax"/>
        </c:scaling>
        <c:delete val="0"/>
        <c:axPos val="b"/>
        <c:numFmt formatCode="yyyy" sourceLinked="0"/>
        <c:majorTickMark val="in"/>
        <c:minorTickMark val="none"/>
        <c:tickLblPos val="nextTo"/>
        <c:spPr>
          <a:ln/>
        </c:spPr>
        <c:txPr>
          <a:bodyPr rot="0"/>
          <a:lstStyle/>
          <a:p>
            <a:pPr>
              <a:defRPr/>
            </a:pPr>
            <a:endParaRPr lang="en-US"/>
          </a:p>
        </c:txPr>
        <c:crossAx val="256036864"/>
        <c:crosses val="autoZero"/>
        <c:auto val="1"/>
        <c:lblOffset val="100"/>
        <c:baseTimeUnit val="months"/>
        <c:majorUnit val="1"/>
        <c:majorTimeUnit val="months"/>
        <c:minorUnit val="1"/>
        <c:minorTimeUnit val="months"/>
      </c:dateAx>
      <c:valAx>
        <c:axId val="256036864"/>
        <c:scaling>
          <c:orientation val="minMax"/>
          <c:max val="25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56022784"/>
        <c:crosses val="autoZero"/>
        <c:crossBetween val="between"/>
        <c:majorUnit val="5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2032882682124"/>
          <c:y val="5.9066987511829004E-2"/>
          <c:w val="0.77873124350022283"/>
          <c:h val="0.6956981309833955"/>
        </c:manualLayout>
      </c:layout>
      <c:lineChart>
        <c:grouping val="standard"/>
        <c:varyColors val="0"/>
        <c:ser>
          <c:idx val="0"/>
          <c:order val="0"/>
          <c:tx>
            <c:strRef>
              <c:f>Sheet1!$B$1</c:f>
              <c:strCache>
                <c:ptCount val="1"/>
                <c:pt idx="0">
                  <c:v>Column1</c:v>
                </c:pt>
              </c:strCache>
            </c:strRef>
          </c:tx>
          <c:spPr>
            <a:ln w="12700" cap="rnd">
              <a:solidFill>
                <a:schemeClr val="bg1">
                  <a:lumMod val="50000"/>
                </a:schemeClr>
              </a:solidFill>
              <a:prstDash val="dash"/>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numCache>
            </c:numRef>
          </c:cat>
          <c:val>
            <c:numRef>
              <c:f>Sheet1!$B$2:$B$146</c:f>
              <c:numCache>
                <c:formatCode>General</c:formatCode>
                <c:ptCount val="145"/>
                <c:pt idx="3" formatCode="0">
                  <c:v>7099</c:v>
                </c:pt>
                <c:pt idx="4" formatCode="0">
                  <c:v>7099</c:v>
                </c:pt>
                <c:pt idx="5" formatCode="0">
                  <c:v>7099</c:v>
                </c:pt>
                <c:pt idx="6" formatCode="0">
                  <c:v>7099</c:v>
                </c:pt>
                <c:pt idx="7" formatCode="0">
                  <c:v>7099</c:v>
                </c:pt>
                <c:pt idx="8" formatCode="0">
                  <c:v>7099</c:v>
                </c:pt>
                <c:pt idx="9" formatCode="0">
                  <c:v>7099</c:v>
                </c:pt>
                <c:pt idx="10" formatCode="0">
                  <c:v>7099</c:v>
                </c:pt>
                <c:pt idx="11" formatCode="0">
                  <c:v>7099</c:v>
                </c:pt>
                <c:pt idx="12" formatCode="0">
                  <c:v>7099</c:v>
                </c:pt>
                <c:pt idx="13" formatCode="0">
                  <c:v>7099</c:v>
                </c:pt>
                <c:pt idx="14" formatCode="0">
                  <c:v>7099</c:v>
                </c:pt>
                <c:pt idx="15" formatCode="0">
                  <c:v>7099</c:v>
                </c:pt>
                <c:pt idx="16" formatCode="0">
                  <c:v>7099</c:v>
                </c:pt>
                <c:pt idx="17" formatCode="0">
                  <c:v>7099</c:v>
                </c:pt>
                <c:pt idx="18" formatCode="0">
                  <c:v>7099</c:v>
                </c:pt>
                <c:pt idx="19" formatCode="0">
                  <c:v>7099</c:v>
                </c:pt>
                <c:pt idx="20" formatCode="0">
                  <c:v>7099</c:v>
                </c:pt>
                <c:pt idx="21" formatCode="0">
                  <c:v>7099</c:v>
                </c:pt>
                <c:pt idx="22" formatCode="0">
                  <c:v>7099</c:v>
                </c:pt>
                <c:pt idx="23" formatCode="0">
                  <c:v>7099</c:v>
                </c:pt>
                <c:pt idx="24" formatCode="0">
                  <c:v>7099</c:v>
                </c:pt>
                <c:pt idx="25" formatCode="0">
                  <c:v>7099</c:v>
                </c:pt>
                <c:pt idx="26" formatCode="0">
                  <c:v>7099</c:v>
                </c:pt>
                <c:pt idx="27" formatCode="0">
                  <c:v>7099</c:v>
                </c:pt>
                <c:pt idx="28" formatCode="0">
                  <c:v>7099</c:v>
                </c:pt>
                <c:pt idx="29" formatCode="0">
                  <c:v>7099</c:v>
                </c:pt>
                <c:pt idx="30" formatCode="0">
                  <c:v>7099</c:v>
                </c:pt>
                <c:pt idx="31" formatCode="0">
                  <c:v>7099</c:v>
                </c:pt>
                <c:pt idx="32" formatCode="0">
                  <c:v>7099</c:v>
                </c:pt>
                <c:pt idx="33" formatCode="0">
                  <c:v>7099</c:v>
                </c:pt>
                <c:pt idx="34" formatCode="0">
                  <c:v>7099</c:v>
                </c:pt>
                <c:pt idx="35" formatCode="0">
                  <c:v>7099</c:v>
                </c:pt>
                <c:pt idx="36" formatCode="0">
                  <c:v>7099</c:v>
                </c:pt>
                <c:pt idx="37" formatCode="0">
                  <c:v>7099</c:v>
                </c:pt>
                <c:pt idx="38" formatCode="0">
                  <c:v>7099</c:v>
                </c:pt>
                <c:pt idx="39" formatCode="0">
                  <c:v>7099</c:v>
                </c:pt>
                <c:pt idx="40" formatCode="0">
                  <c:v>7099</c:v>
                </c:pt>
                <c:pt idx="41" formatCode="0">
                  <c:v>7099</c:v>
                </c:pt>
                <c:pt idx="42" formatCode="0">
                  <c:v>7099</c:v>
                </c:pt>
                <c:pt idx="43" formatCode="0">
                  <c:v>7099</c:v>
                </c:pt>
                <c:pt idx="44" formatCode="0">
                  <c:v>7099</c:v>
                </c:pt>
                <c:pt idx="45" formatCode="0">
                  <c:v>7099</c:v>
                </c:pt>
                <c:pt idx="46" formatCode="0">
                  <c:v>7099</c:v>
                </c:pt>
                <c:pt idx="47" formatCode="0">
                  <c:v>7099</c:v>
                </c:pt>
                <c:pt idx="48" formatCode="0">
                  <c:v>7099</c:v>
                </c:pt>
                <c:pt idx="49" formatCode="0">
                  <c:v>7099</c:v>
                </c:pt>
                <c:pt idx="50" formatCode="0">
                  <c:v>7099</c:v>
                </c:pt>
                <c:pt idx="51" formatCode="0">
                  <c:v>7099</c:v>
                </c:pt>
                <c:pt idx="52" formatCode="0">
                  <c:v>7099</c:v>
                </c:pt>
                <c:pt idx="53" formatCode="0">
                  <c:v>7099</c:v>
                </c:pt>
                <c:pt idx="54" formatCode="0">
                  <c:v>7099</c:v>
                </c:pt>
                <c:pt idx="55" formatCode="0">
                  <c:v>7099</c:v>
                </c:pt>
                <c:pt idx="56" formatCode="0">
                  <c:v>7099</c:v>
                </c:pt>
                <c:pt idx="57" formatCode="0">
                  <c:v>7099</c:v>
                </c:pt>
                <c:pt idx="58" formatCode="0">
                  <c:v>7099</c:v>
                </c:pt>
                <c:pt idx="59" formatCode="0">
                  <c:v>7099</c:v>
                </c:pt>
                <c:pt idx="60" formatCode="0">
                  <c:v>7099</c:v>
                </c:pt>
                <c:pt idx="61" formatCode="0">
                  <c:v>7099</c:v>
                </c:pt>
                <c:pt idx="62" formatCode="0">
                  <c:v>7099</c:v>
                </c:pt>
                <c:pt idx="63" formatCode="0">
                  <c:v>7099</c:v>
                </c:pt>
                <c:pt idx="64" formatCode="0">
                  <c:v>7099</c:v>
                </c:pt>
                <c:pt idx="65" formatCode="0">
                  <c:v>7099</c:v>
                </c:pt>
                <c:pt idx="66" formatCode="0">
                  <c:v>7099</c:v>
                </c:pt>
                <c:pt idx="67" formatCode="0">
                  <c:v>7099</c:v>
                </c:pt>
                <c:pt idx="68" formatCode="0">
                  <c:v>7099</c:v>
                </c:pt>
                <c:pt idx="69" formatCode="0">
                  <c:v>7099</c:v>
                </c:pt>
                <c:pt idx="70" formatCode="0">
                  <c:v>7099</c:v>
                </c:pt>
                <c:pt idx="71" formatCode="0">
                  <c:v>7099</c:v>
                </c:pt>
                <c:pt idx="72" formatCode="0">
                  <c:v>7099</c:v>
                </c:pt>
                <c:pt idx="73" formatCode="0">
                  <c:v>7099</c:v>
                </c:pt>
                <c:pt idx="74" formatCode="0">
                  <c:v>7099</c:v>
                </c:pt>
                <c:pt idx="75" formatCode="0">
                  <c:v>7099</c:v>
                </c:pt>
                <c:pt idx="76" formatCode="0">
                  <c:v>7099</c:v>
                </c:pt>
                <c:pt idx="77" formatCode="0">
                  <c:v>7099</c:v>
                </c:pt>
                <c:pt idx="78" formatCode="0">
                  <c:v>7099</c:v>
                </c:pt>
                <c:pt idx="79" formatCode="0">
                  <c:v>7099</c:v>
                </c:pt>
                <c:pt idx="80" formatCode="0">
                  <c:v>7099</c:v>
                </c:pt>
                <c:pt idx="81" formatCode="0">
                  <c:v>7099</c:v>
                </c:pt>
                <c:pt idx="82" formatCode="0">
                  <c:v>7099</c:v>
                </c:pt>
                <c:pt idx="83" formatCode="0">
                  <c:v>7099</c:v>
                </c:pt>
                <c:pt idx="84" formatCode="0">
                  <c:v>7099</c:v>
                </c:pt>
                <c:pt idx="85" formatCode="0">
                  <c:v>7099</c:v>
                </c:pt>
                <c:pt idx="86" formatCode="0">
                  <c:v>7099</c:v>
                </c:pt>
                <c:pt idx="87" formatCode="0">
                  <c:v>7099</c:v>
                </c:pt>
                <c:pt idx="88" formatCode="0">
                  <c:v>7099</c:v>
                </c:pt>
                <c:pt idx="89" formatCode="0">
                  <c:v>7099</c:v>
                </c:pt>
                <c:pt idx="90" formatCode="0">
                  <c:v>7099</c:v>
                </c:pt>
                <c:pt idx="91" formatCode="0">
                  <c:v>7099</c:v>
                </c:pt>
                <c:pt idx="92" formatCode="0">
                  <c:v>7099</c:v>
                </c:pt>
                <c:pt idx="93" formatCode="0">
                  <c:v>7099</c:v>
                </c:pt>
                <c:pt idx="94" formatCode="0">
                  <c:v>7099</c:v>
                </c:pt>
                <c:pt idx="95" formatCode="0">
                  <c:v>7099</c:v>
                </c:pt>
                <c:pt idx="96" formatCode="0">
                  <c:v>7099</c:v>
                </c:pt>
                <c:pt idx="97" formatCode="0">
                  <c:v>7099</c:v>
                </c:pt>
                <c:pt idx="98" formatCode="0">
                  <c:v>7099</c:v>
                </c:pt>
                <c:pt idx="99" formatCode="0">
                  <c:v>7099</c:v>
                </c:pt>
                <c:pt idx="100" formatCode="0">
                  <c:v>7099</c:v>
                </c:pt>
                <c:pt idx="101" formatCode="0">
                  <c:v>7099</c:v>
                </c:pt>
                <c:pt idx="102" formatCode="0">
                  <c:v>7099</c:v>
                </c:pt>
                <c:pt idx="103" formatCode="0">
                  <c:v>7099</c:v>
                </c:pt>
                <c:pt idx="104" formatCode="0">
                  <c:v>7099</c:v>
                </c:pt>
                <c:pt idx="105" formatCode="0">
                  <c:v>7099</c:v>
                </c:pt>
                <c:pt idx="106" formatCode="0">
                  <c:v>7099</c:v>
                </c:pt>
                <c:pt idx="107" formatCode="0">
                  <c:v>7099</c:v>
                </c:pt>
                <c:pt idx="108" formatCode="0">
                  <c:v>7099</c:v>
                </c:pt>
                <c:pt idx="109" formatCode="0">
                  <c:v>7099</c:v>
                </c:pt>
                <c:pt idx="110" formatCode="0">
                  <c:v>7099</c:v>
                </c:pt>
                <c:pt idx="111" formatCode="0">
                  <c:v>7099</c:v>
                </c:pt>
                <c:pt idx="112" formatCode="0">
                  <c:v>7099</c:v>
                </c:pt>
                <c:pt idx="113" formatCode="0">
                  <c:v>7099</c:v>
                </c:pt>
                <c:pt idx="114" formatCode="0">
                  <c:v>7099</c:v>
                </c:pt>
                <c:pt idx="115" formatCode="0">
                  <c:v>7099</c:v>
                </c:pt>
                <c:pt idx="116" formatCode="0">
                  <c:v>7099</c:v>
                </c:pt>
                <c:pt idx="117" formatCode="0">
                  <c:v>7099</c:v>
                </c:pt>
                <c:pt idx="118" formatCode="0">
                  <c:v>7099</c:v>
                </c:pt>
                <c:pt idx="119" formatCode="0">
                  <c:v>7099</c:v>
                </c:pt>
                <c:pt idx="120" formatCode="0">
                  <c:v>7099</c:v>
                </c:pt>
                <c:pt idx="121" formatCode="0">
                  <c:v>7099</c:v>
                </c:pt>
                <c:pt idx="122" formatCode="0">
                  <c:v>7099</c:v>
                </c:pt>
                <c:pt idx="123" formatCode="0">
                  <c:v>7099</c:v>
                </c:pt>
                <c:pt idx="124" formatCode="0">
                  <c:v>7099</c:v>
                </c:pt>
                <c:pt idx="125" formatCode="0">
                  <c:v>7099</c:v>
                </c:pt>
                <c:pt idx="126" formatCode="0">
                  <c:v>7099</c:v>
                </c:pt>
                <c:pt idx="127" formatCode="0">
                  <c:v>7099</c:v>
                </c:pt>
                <c:pt idx="128" formatCode="0">
                  <c:v>7099</c:v>
                </c:pt>
                <c:pt idx="129" formatCode="0">
                  <c:v>7099</c:v>
                </c:pt>
                <c:pt idx="130" formatCode="0">
                  <c:v>7099</c:v>
                </c:pt>
                <c:pt idx="131" formatCode="0">
                  <c:v>7099</c:v>
                </c:pt>
                <c:pt idx="132" formatCode="0">
                  <c:v>7099</c:v>
                </c:pt>
                <c:pt idx="133" formatCode="0">
                  <c:v>7099</c:v>
                </c:pt>
                <c:pt idx="134" formatCode="0">
                  <c:v>7099</c:v>
                </c:pt>
                <c:pt idx="135" formatCode="0">
                  <c:v>7099</c:v>
                </c:pt>
                <c:pt idx="136" formatCode="0">
                  <c:v>7099</c:v>
                </c:pt>
                <c:pt idx="137" formatCode="0">
                  <c:v>7099</c:v>
                </c:pt>
                <c:pt idx="138" formatCode="0">
                  <c:v>7099</c:v>
                </c:pt>
                <c:pt idx="139" formatCode="0">
                  <c:v>7099</c:v>
                </c:pt>
                <c:pt idx="140" formatCode="0">
                  <c:v>7099</c:v>
                </c:pt>
                <c:pt idx="141" formatCode="0">
                  <c:v>7099</c:v>
                </c:pt>
                <c:pt idx="142" formatCode="0">
                  <c:v>7099</c:v>
                </c:pt>
                <c:pt idx="143" formatCode="0">
                  <c:v>7099</c:v>
                </c:pt>
                <c:pt idx="144" formatCode="0">
                  <c:v>7099</c:v>
                </c:pt>
              </c:numCache>
            </c:numRef>
          </c:val>
          <c:smooth val="0"/>
          <c:extLst>
            <c:ext xmlns:c16="http://schemas.microsoft.com/office/drawing/2014/chart" uri="{C3380CC4-5D6E-409C-BE32-E72D297353CC}">
              <c16:uniqueId val="{00000000-9219-47BD-B52C-0628AFA583E3}"/>
            </c:ext>
          </c:extLst>
        </c:ser>
        <c:ser>
          <c:idx val="1"/>
          <c:order val="1"/>
          <c:tx>
            <c:strRef>
              <c:f>Sheet1!$C$1</c:f>
              <c:strCache>
                <c:ptCount val="1"/>
                <c:pt idx="0">
                  <c:v>Total</c:v>
                </c:pt>
              </c:strCache>
            </c:strRef>
          </c:tx>
          <c:spPr>
            <a:ln w="38100" cap="rnd">
              <a:solidFill>
                <a:schemeClr val="tx1"/>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numCache>
            </c:numRef>
          </c:cat>
          <c:val>
            <c:numRef>
              <c:f>Sheet1!$C$2:$C$146</c:f>
              <c:numCache>
                <c:formatCode>General</c:formatCode>
                <c:ptCount val="145"/>
                <c:pt idx="3" formatCode="0">
                  <c:v>7726</c:v>
                </c:pt>
                <c:pt idx="4" formatCode="0">
                  <c:v>7713</c:v>
                </c:pt>
                <c:pt idx="5" formatCode="0">
                  <c:v>7699</c:v>
                </c:pt>
                <c:pt idx="6" formatCode="0">
                  <c:v>7712</c:v>
                </c:pt>
                <c:pt idx="7" formatCode="0">
                  <c:v>7720</c:v>
                </c:pt>
                <c:pt idx="8" formatCode="0">
                  <c:v>7718</c:v>
                </c:pt>
                <c:pt idx="9" formatCode="0">
                  <c:v>7682</c:v>
                </c:pt>
                <c:pt idx="10" formatCode="0">
                  <c:v>7666</c:v>
                </c:pt>
                <c:pt idx="11" formatCode="0">
                  <c:v>7685</c:v>
                </c:pt>
                <c:pt idx="12" formatCode="0">
                  <c:v>7725</c:v>
                </c:pt>
                <c:pt idx="13" formatCode="0">
                  <c:v>7626</c:v>
                </c:pt>
                <c:pt idx="14" formatCode="0">
                  <c:v>7706</c:v>
                </c:pt>
                <c:pt idx="15" formatCode="0">
                  <c:v>7686</c:v>
                </c:pt>
                <c:pt idx="16" formatCode="0">
                  <c:v>7673</c:v>
                </c:pt>
                <c:pt idx="17" formatCode="0">
                  <c:v>7687</c:v>
                </c:pt>
                <c:pt idx="18" formatCode="0">
                  <c:v>7660</c:v>
                </c:pt>
                <c:pt idx="19" formatCode="0">
                  <c:v>7610</c:v>
                </c:pt>
                <c:pt idx="20" formatCode="0">
                  <c:v>7577</c:v>
                </c:pt>
                <c:pt idx="21" formatCode="0">
                  <c:v>7565</c:v>
                </c:pt>
                <c:pt idx="22" formatCode="0">
                  <c:v>7523</c:v>
                </c:pt>
                <c:pt idx="23" formatCode="0">
                  <c:v>7490</c:v>
                </c:pt>
                <c:pt idx="24" formatCode="0">
                  <c:v>7476</c:v>
                </c:pt>
                <c:pt idx="25" formatCode="0">
                  <c:v>7453</c:v>
                </c:pt>
                <c:pt idx="26" formatCode="0">
                  <c:v>7406</c:v>
                </c:pt>
                <c:pt idx="27" formatCode="0">
                  <c:v>7327</c:v>
                </c:pt>
                <c:pt idx="28" formatCode="0">
                  <c:v>7274</c:v>
                </c:pt>
                <c:pt idx="29" formatCode="0">
                  <c:v>7213</c:v>
                </c:pt>
                <c:pt idx="30" formatCode="0">
                  <c:v>7160</c:v>
                </c:pt>
                <c:pt idx="31" formatCode="0">
                  <c:v>7114</c:v>
                </c:pt>
                <c:pt idx="32" formatCode="0">
                  <c:v>7044</c:v>
                </c:pt>
                <c:pt idx="33" formatCode="0">
                  <c:v>6967</c:v>
                </c:pt>
                <c:pt idx="34" formatCode="0">
                  <c:v>6813</c:v>
                </c:pt>
                <c:pt idx="35" formatCode="0">
                  <c:v>6701</c:v>
                </c:pt>
                <c:pt idx="36" formatCode="0">
                  <c:v>6567</c:v>
                </c:pt>
                <c:pt idx="37" formatCode="0">
                  <c:v>6446</c:v>
                </c:pt>
                <c:pt idx="38" formatCode="0">
                  <c:v>6291</c:v>
                </c:pt>
                <c:pt idx="39" formatCode="0">
                  <c:v>6154</c:v>
                </c:pt>
                <c:pt idx="40" formatCode="0">
                  <c:v>6100</c:v>
                </c:pt>
                <c:pt idx="41" formatCode="0">
                  <c:v>6010</c:v>
                </c:pt>
                <c:pt idx="42" formatCode="0">
                  <c:v>5932</c:v>
                </c:pt>
                <c:pt idx="43" formatCode="0">
                  <c:v>5855</c:v>
                </c:pt>
                <c:pt idx="44" formatCode="0">
                  <c:v>5787</c:v>
                </c:pt>
                <c:pt idx="45" formatCode="0">
                  <c:v>5716</c:v>
                </c:pt>
                <c:pt idx="46" formatCode="0">
                  <c:v>5696</c:v>
                </c:pt>
                <c:pt idx="47" formatCode="0">
                  <c:v>5654</c:v>
                </c:pt>
                <c:pt idx="48" formatCode="0">
                  <c:v>5580</c:v>
                </c:pt>
                <c:pt idx="49" formatCode="0">
                  <c:v>5500</c:v>
                </c:pt>
                <c:pt idx="50" formatCode="0">
                  <c:v>5537</c:v>
                </c:pt>
                <c:pt idx="51" formatCode="0">
                  <c:v>5553</c:v>
                </c:pt>
                <c:pt idx="52" formatCode="0">
                  <c:v>5520</c:v>
                </c:pt>
                <c:pt idx="53" formatCode="0">
                  <c:v>5516</c:v>
                </c:pt>
                <c:pt idx="54" formatCode="0">
                  <c:v>5508</c:v>
                </c:pt>
                <c:pt idx="55" formatCode="0">
                  <c:v>5524</c:v>
                </c:pt>
                <c:pt idx="56" formatCode="0">
                  <c:v>5501</c:v>
                </c:pt>
                <c:pt idx="57" formatCode="0">
                  <c:v>5508</c:v>
                </c:pt>
                <c:pt idx="58" formatCode="0">
                  <c:v>5506</c:v>
                </c:pt>
                <c:pt idx="59" formatCode="0">
                  <c:v>5467</c:v>
                </c:pt>
                <c:pt idx="60" formatCode="0">
                  <c:v>5427</c:v>
                </c:pt>
                <c:pt idx="61" formatCode="0">
                  <c:v>5451</c:v>
                </c:pt>
                <c:pt idx="62" formatCode="0">
                  <c:v>5477</c:v>
                </c:pt>
                <c:pt idx="63" formatCode="0">
                  <c:v>5485</c:v>
                </c:pt>
                <c:pt idx="64" formatCode="0">
                  <c:v>5516</c:v>
                </c:pt>
                <c:pt idx="65" formatCode="0">
                  <c:v>5528</c:v>
                </c:pt>
                <c:pt idx="66" formatCode="0">
                  <c:v>5547</c:v>
                </c:pt>
                <c:pt idx="67" formatCode="0">
                  <c:v>5552</c:v>
                </c:pt>
                <c:pt idx="68" formatCode="0">
                  <c:v>5584</c:v>
                </c:pt>
                <c:pt idx="69" formatCode="0">
                  <c:v>5588</c:v>
                </c:pt>
                <c:pt idx="70" formatCode="0">
                  <c:v>5593</c:v>
                </c:pt>
                <c:pt idx="71" formatCode="0">
                  <c:v>5611</c:v>
                </c:pt>
                <c:pt idx="72" formatCode="0">
                  <c:v>5626</c:v>
                </c:pt>
                <c:pt idx="73" formatCode="0">
                  <c:v>5629</c:v>
                </c:pt>
                <c:pt idx="74" formatCode="0">
                  <c:v>5625</c:v>
                </c:pt>
                <c:pt idx="75" formatCode="0">
                  <c:v>5618</c:v>
                </c:pt>
                <c:pt idx="76" formatCode="0">
                  <c:v>5604</c:v>
                </c:pt>
                <c:pt idx="77" formatCode="0">
                  <c:v>5621</c:v>
                </c:pt>
                <c:pt idx="78" formatCode="0">
                  <c:v>5632</c:v>
                </c:pt>
                <c:pt idx="79" formatCode="0">
                  <c:v>5648</c:v>
                </c:pt>
                <c:pt idx="80" formatCode="0">
                  <c:v>5661</c:v>
                </c:pt>
                <c:pt idx="81" formatCode="0">
                  <c:v>5674</c:v>
                </c:pt>
                <c:pt idx="82" formatCode="0">
                  <c:v>5684</c:v>
                </c:pt>
                <c:pt idx="83" formatCode="0">
                  <c:v>5724</c:v>
                </c:pt>
                <c:pt idx="84" formatCode="0">
                  <c:v>5741</c:v>
                </c:pt>
                <c:pt idx="85" formatCode="0">
                  <c:v>5793</c:v>
                </c:pt>
                <c:pt idx="86" formatCode="0">
                  <c:v>5806</c:v>
                </c:pt>
                <c:pt idx="87" formatCode="0">
                  <c:v>5798</c:v>
                </c:pt>
                <c:pt idx="88" formatCode="0">
                  <c:v>5828</c:v>
                </c:pt>
                <c:pt idx="89" formatCode="0">
                  <c:v>5856</c:v>
                </c:pt>
                <c:pt idx="90" formatCode="0">
                  <c:v>5859</c:v>
                </c:pt>
                <c:pt idx="91" formatCode="0">
                  <c:v>5878</c:v>
                </c:pt>
                <c:pt idx="92" formatCode="0">
                  <c:v>5908</c:v>
                </c:pt>
                <c:pt idx="93" formatCode="0">
                  <c:v>5928</c:v>
                </c:pt>
                <c:pt idx="94" formatCode="0">
                  <c:v>5957</c:v>
                </c:pt>
                <c:pt idx="95" formatCode="0">
                  <c:v>5933</c:v>
                </c:pt>
                <c:pt idx="96" formatCode="0">
                  <c:v>5989</c:v>
                </c:pt>
                <c:pt idx="97" formatCode="0">
                  <c:v>6010</c:v>
                </c:pt>
                <c:pt idx="98" formatCode="0">
                  <c:v>6047</c:v>
                </c:pt>
                <c:pt idx="99" formatCode="0">
                  <c:v>6086</c:v>
                </c:pt>
                <c:pt idx="100" formatCode="0">
                  <c:v>6112</c:v>
                </c:pt>
                <c:pt idx="101" formatCode="0">
                  <c:v>6132</c:v>
                </c:pt>
                <c:pt idx="102" formatCode="0">
                  <c:v>6174</c:v>
                </c:pt>
                <c:pt idx="103" formatCode="0">
                  <c:v>6204</c:v>
                </c:pt>
                <c:pt idx="104" formatCode="0">
                  <c:v>6231</c:v>
                </c:pt>
                <c:pt idx="105" formatCode="0">
                  <c:v>6251</c:v>
                </c:pt>
                <c:pt idx="106" formatCode="0">
                  <c:v>6269</c:v>
                </c:pt>
                <c:pt idx="107" formatCode="0">
                  <c:v>6292</c:v>
                </c:pt>
                <c:pt idx="108" formatCode="0">
                  <c:v>6332</c:v>
                </c:pt>
                <c:pt idx="109" formatCode="0">
                  <c:v>6356</c:v>
                </c:pt>
                <c:pt idx="110" formatCode="0">
                  <c:v>6340</c:v>
                </c:pt>
                <c:pt idx="111" formatCode="0">
                  <c:v>6390</c:v>
                </c:pt>
                <c:pt idx="112" formatCode="0">
                  <c:v>6428</c:v>
                </c:pt>
                <c:pt idx="113" formatCode="0">
                  <c:v>6444</c:v>
                </c:pt>
                <c:pt idx="114" formatCode="0">
                  <c:v>6466</c:v>
                </c:pt>
                <c:pt idx="115" formatCode="0">
                  <c:v>6485</c:v>
                </c:pt>
                <c:pt idx="116" formatCode="0">
                  <c:v>6498</c:v>
                </c:pt>
                <c:pt idx="117" formatCode="0">
                  <c:v>6540</c:v>
                </c:pt>
                <c:pt idx="118" formatCode="0">
                  <c:v>6592</c:v>
                </c:pt>
                <c:pt idx="119" formatCode="0">
                  <c:v>6632</c:v>
                </c:pt>
                <c:pt idx="120" formatCode="0">
                  <c:v>6636</c:v>
                </c:pt>
                <c:pt idx="121" formatCode="0">
                  <c:v>6649</c:v>
                </c:pt>
                <c:pt idx="122" formatCode="0">
                  <c:v>6690</c:v>
                </c:pt>
                <c:pt idx="123" formatCode="0">
                  <c:v>6699</c:v>
                </c:pt>
                <c:pt idx="124" formatCode="0">
                  <c:v>6693</c:v>
                </c:pt>
                <c:pt idx="125" formatCode="0">
                  <c:v>6698</c:v>
                </c:pt>
                <c:pt idx="126" formatCode="0">
                  <c:v>6728</c:v>
                </c:pt>
                <c:pt idx="127" formatCode="0">
                  <c:v>6731</c:v>
                </c:pt>
                <c:pt idx="128" formatCode="0">
                  <c:v>6763</c:v>
                </c:pt>
                <c:pt idx="129" formatCode="0">
                  <c:v>6787</c:v>
                </c:pt>
                <c:pt idx="130" formatCode="0">
                  <c:v>6811</c:v>
                </c:pt>
                <c:pt idx="131" formatCode="0">
                  <c:v>6822</c:v>
                </c:pt>
                <c:pt idx="132" formatCode="0">
                  <c:v>6873</c:v>
                </c:pt>
                <c:pt idx="133" formatCode="0">
                  <c:v>6919</c:v>
                </c:pt>
                <c:pt idx="134" formatCode="0">
                  <c:v>6922</c:v>
                </c:pt>
                <c:pt idx="135" formatCode="0">
                  <c:v>6917</c:v>
                </c:pt>
                <c:pt idx="136" formatCode="0">
                  <c:v>6924</c:v>
                </c:pt>
                <c:pt idx="137" formatCode="0">
                  <c:v>6940</c:v>
                </c:pt>
                <c:pt idx="138" formatCode="0">
                  <c:v>6934</c:v>
                </c:pt>
                <c:pt idx="139" formatCode="0">
                  <c:v>6962</c:v>
                </c:pt>
                <c:pt idx="140" formatCode="0">
                  <c:v>6971</c:v>
                </c:pt>
                <c:pt idx="141" formatCode="0">
                  <c:v>6988</c:v>
                </c:pt>
                <c:pt idx="142" formatCode="0">
                  <c:v>7030</c:v>
                </c:pt>
                <c:pt idx="143" formatCode="0">
                  <c:v>7063</c:v>
                </c:pt>
                <c:pt idx="144" formatCode="0">
                  <c:v>7099</c:v>
                </c:pt>
              </c:numCache>
            </c:numRef>
          </c:val>
          <c:smooth val="0"/>
          <c:extLst>
            <c:ext xmlns:c16="http://schemas.microsoft.com/office/drawing/2014/chart" uri="{C3380CC4-5D6E-409C-BE32-E72D297353CC}">
              <c16:uniqueId val="{00000001-9219-47BD-B52C-0628AFA583E3}"/>
            </c:ext>
          </c:extLst>
        </c:ser>
        <c:ser>
          <c:idx val="2"/>
          <c:order val="2"/>
          <c:tx>
            <c:strRef>
              <c:f>Sheet1!$D$1</c:f>
              <c:strCache>
                <c:ptCount val="1"/>
                <c:pt idx="0">
                  <c:v>Nonresidential</c:v>
                </c:pt>
              </c:strCache>
            </c:strRef>
          </c:tx>
          <c:spPr>
            <a:ln w="38100" cap="rnd">
              <a:solidFill>
                <a:schemeClr val="accent1"/>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numCache>
            </c:numRef>
          </c:cat>
          <c:val>
            <c:numRef>
              <c:f>Sheet1!$D$2:$D$146</c:f>
              <c:numCache>
                <c:formatCode>General</c:formatCode>
                <c:ptCount val="145"/>
                <c:pt idx="3" formatCode="0.0">
                  <c:v>4275.6000000000004</c:v>
                </c:pt>
                <c:pt idx="4" formatCode="0.0">
                  <c:v>4271.1000000000004</c:v>
                </c:pt>
                <c:pt idx="5" formatCode="0.0">
                  <c:v>4276</c:v>
                </c:pt>
                <c:pt idx="6" formatCode="0.0">
                  <c:v>4304</c:v>
                </c:pt>
                <c:pt idx="7" formatCode="0.0">
                  <c:v>4302.8999999999996</c:v>
                </c:pt>
                <c:pt idx="8" formatCode="0.0">
                  <c:v>4328.3</c:v>
                </c:pt>
                <c:pt idx="9" formatCode="0.0">
                  <c:v>4333.8999999999996</c:v>
                </c:pt>
                <c:pt idx="10" formatCode="0.0">
                  <c:v>4325.1000000000004</c:v>
                </c:pt>
                <c:pt idx="11" formatCode="0.0">
                  <c:v>4352.1000000000004</c:v>
                </c:pt>
                <c:pt idx="12" formatCode="0.0">
                  <c:v>4396.3999999999996</c:v>
                </c:pt>
                <c:pt idx="13" formatCode="0.0">
                  <c:v>4331.1000000000004</c:v>
                </c:pt>
                <c:pt idx="14" formatCode="0.0">
                  <c:v>4398.1000000000004</c:v>
                </c:pt>
                <c:pt idx="15" formatCode="0.0">
                  <c:v>4393.8999999999996</c:v>
                </c:pt>
                <c:pt idx="16" formatCode="0.0">
                  <c:v>4391.8</c:v>
                </c:pt>
                <c:pt idx="17" formatCode="0.0">
                  <c:v>4413.8999999999996</c:v>
                </c:pt>
                <c:pt idx="18" formatCode="0.0">
                  <c:v>4404.2</c:v>
                </c:pt>
                <c:pt idx="19" formatCode="0.0">
                  <c:v>4397.7</c:v>
                </c:pt>
                <c:pt idx="20" formatCode="0.0">
                  <c:v>4402.1000000000004</c:v>
                </c:pt>
                <c:pt idx="21" formatCode="0.0">
                  <c:v>4428.7</c:v>
                </c:pt>
                <c:pt idx="22" formatCode="0.0">
                  <c:v>4438.3999999999996</c:v>
                </c:pt>
                <c:pt idx="23" formatCode="0.0">
                  <c:v>4428.1000000000004</c:v>
                </c:pt>
                <c:pt idx="24" formatCode="0.0">
                  <c:v>4440.6000000000004</c:v>
                </c:pt>
                <c:pt idx="25" formatCode="0.0">
                  <c:v>4443.8999999999996</c:v>
                </c:pt>
                <c:pt idx="26" formatCode="0.0">
                  <c:v>4433.3</c:v>
                </c:pt>
                <c:pt idx="27" formatCode="0.0">
                  <c:v>4399.3</c:v>
                </c:pt>
                <c:pt idx="28" formatCode="0.0">
                  <c:v>4391.8999999999996</c:v>
                </c:pt>
                <c:pt idx="29" formatCode="0.0">
                  <c:v>4372.3999999999996</c:v>
                </c:pt>
                <c:pt idx="30" formatCode="0.0">
                  <c:v>4356.2</c:v>
                </c:pt>
                <c:pt idx="31" formatCode="0.0">
                  <c:v>4350.2</c:v>
                </c:pt>
                <c:pt idx="32" formatCode="0.0">
                  <c:v>4314</c:v>
                </c:pt>
                <c:pt idx="33" formatCode="0.0">
                  <c:v>4287.2</c:v>
                </c:pt>
                <c:pt idx="34" formatCode="0.0">
                  <c:v>4205.5</c:v>
                </c:pt>
                <c:pt idx="35" formatCode="0.0">
                  <c:v>4154</c:v>
                </c:pt>
                <c:pt idx="36" formatCode="0.0">
                  <c:v>4084.7</c:v>
                </c:pt>
                <c:pt idx="37" formatCode="0.0">
                  <c:v>4033.8</c:v>
                </c:pt>
                <c:pt idx="38" formatCode="0.0">
                  <c:v>3939</c:v>
                </c:pt>
                <c:pt idx="39" formatCode="0.0">
                  <c:v>3854.8</c:v>
                </c:pt>
                <c:pt idx="40" formatCode="0.0">
                  <c:v>3826.2999999999997</c:v>
                </c:pt>
                <c:pt idx="41" formatCode="0.0">
                  <c:v>3772.5</c:v>
                </c:pt>
                <c:pt idx="42" formatCode="0.0">
                  <c:v>3716.3999999999996</c:v>
                </c:pt>
                <c:pt idx="43" formatCode="0.0">
                  <c:v>3666.1</c:v>
                </c:pt>
                <c:pt idx="44" formatCode="0.0">
                  <c:v>3623.1</c:v>
                </c:pt>
                <c:pt idx="45" formatCode="0.0">
                  <c:v>3571.6</c:v>
                </c:pt>
                <c:pt idx="46" formatCode="0.0">
                  <c:v>3558.7</c:v>
                </c:pt>
                <c:pt idx="47" formatCode="0.0">
                  <c:v>3535.6000000000004</c:v>
                </c:pt>
                <c:pt idx="48" formatCode="0.0">
                  <c:v>3496.5</c:v>
                </c:pt>
                <c:pt idx="49" formatCode="0.0">
                  <c:v>3433</c:v>
                </c:pt>
                <c:pt idx="50" formatCode="0.0">
                  <c:v>3479.8999999999996</c:v>
                </c:pt>
                <c:pt idx="51" formatCode="0.0">
                  <c:v>3493.3</c:v>
                </c:pt>
                <c:pt idx="52" formatCode="0.0">
                  <c:v>3470.6</c:v>
                </c:pt>
                <c:pt idx="53" formatCode="0.0">
                  <c:v>3469.4</c:v>
                </c:pt>
                <c:pt idx="54" formatCode="0.0">
                  <c:v>3476.3</c:v>
                </c:pt>
                <c:pt idx="55" formatCode="0.0">
                  <c:v>3502.6000000000004</c:v>
                </c:pt>
                <c:pt idx="56" formatCode="0.0">
                  <c:v>3485.2999999999997</c:v>
                </c:pt>
                <c:pt idx="57" formatCode="0.0">
                  <c:v>3502.4</c:v>
                </c:pt>
                <c:pt idx="58" formatCode="0.0">
                  <c:v>3506.8999999999996</c:v>
                </c:pt>
                <c:pt idx="59" formatCode="0.0">
                  <c:v>3477.1</c:v>
                </c:pt>
                <c:pt idx="60" formatCode="0.0">
                  <c:v>3444.6000000000004</c:v>
                </c:pt>
                <c:pt idx="61" formatCode="0.0">
                  <c:v>3464.1000000000004</c:v>
                </c:pt>
                <c:pt idx="62" formatCode="0.0">
                  <c:v>3482.1</c:v>
                </c:pt>
                <c:pt idx="63" formatCode="0.0">
                  <c:v>3488.1</c:v>
                </c:pt>
                <c:pt idx="64" formatCode="0.0">
                  <c:v>3496.5</c:v>
                </c:pt>
                <c:pt idx="65" formatCode="0.0">
                  <c:v>3508.5</c:v>
                </c:pt>
                <c:pt idx="66" formatCode="0.0">
                  <c:v>3526.1</c:v>
                </c:pt>
                <c:pt idx="67" formatCode="0.0">
                  <c:v>3532.7</c:v>
                </c:pt>
                <c:pt idx="68" formatCode="0.0">
                  <c:v>3561.7</c:v>
                </c:pt>
                <c:pt idx="69" formatCode="0.0">
                  <c:v>3552.3999999999996</c:v>
                </c:pt>
                <c:pt idx="70" formatCode="0.0">
                  <c:v>3557.7000000000003</c:v>
                </c:pt>
                <c:pt idx="71" formatCode="0.0">
                  <c:v>3571.6000000000004</c:v>
                </c:pt>
                <c:pt idx="72" formatCode="0.0">
                  <c:v>3588.2000000000003</c:v>
                </c:pt>
                <c:pt idx="73" formatCode="0.0">
                  <c:v>3589.3</c:v>
                </c:pt>
                <c:pt idx="74" formatCode="0.0">
                  <c:v>3585.1</c:v>
                </c:pt>
                <c:pt idx="75" formatCode="0.0">
                  <c:v>3576</c:v>
                </c:pt>
                <c:pt idx="76" formatCode="0.0">
                  <c:v>3565.8</c:v>
                </c:pt>
                <c:pt idx="77" formatCode="0.0">
                  <c:v>3576.8</c:v>
                </c:pt>
                <c:pt idx="78" formatCode="0.0">
                  <c:v>3580.1000000000004</c:v>
                </c:pt>
                <c:pt idx="79" formatCode="0.0">
                  <c:v>3586.7</c:v>
                </c:pt>
                <c:pt idx="80" formatCode="0.0">
                  <c:v>3591.7</c:v>
                </c:pt>
                <c:pt idx="81" formatCode="0.0">
                  <c:v>3601.8</c:v>
                </c:pt>
                <c:pt idx="82" formatCode="0.0">
                  <c:v>3601.9</c:v>
                </c:pt>
                <c:pt idx="83" formatCode="0.0">
                  <c:v>3627.2999999999997</c:v>
                </c:pt>
                <c:pt idx="84" formatCode="0.0">
                  <c:v>3633.1</c:v>
                </c:pt>
                <c:pt idx="85" formatCode="0.0">
                  <c:v>3665.5</c:v>
                </c:pt>
                <c:pt idx="86" formatCode="0.0">
                  <c:v>3669.2999999999997</c:v>
                </c:pt>
                <c:pt idx="87" formatCode="0.0">
                  <c:v>3650.6</c:v>
                </c:pt>
                <c:pt idx="88" formatCode="0.0">
                  <c:v>3669</c:v>
                </c:pt>
                <c:pt idx="89" formatCode="0.0">
                  <c:v>3683.7000000000003</c:v>
                </c:pt>
                <c:pt idx="90" formatCode="0.0">
                  <c:v>3675.3</c:v>
                </c:pt>
                <c:pt idx="91" formatCode="0.0">
                  <c:v>3682.8</c:v>
                </c:pt>
                <c:pt idx="92" formatCode="0.0">
                  <c:v>3703.6000000000004</c:v>
                </c:pt>
                <c:pt idx="93" formatCode="0.0">
                  <c:v>3714.3</c:v>
                </c:pt>
                <c:pt idx="94" formatCode="0.0">
                  <c:v>3719.9</c:v>
                </c:pt>
                <c:pt idx="95" formatCode="0.0">
                  <c:v>3695.5</c:v>
                </c:pt>
                <c:pt idx="96" formatCode="0.0">
                  <c:v>3737.9</c:v>
                </c:pt>
                <c:pt idx="97" formatCode="0.0">
                  <c:v>3751.6</c:v>
                </c:pt>
                <c:pt idx="98" formatCode="0.0">
                  <c:v>3772.2999999999997</c:v>
                </c:pt>
                <c:pt idx="99" formatCode="0.0">
                  <c:v>3791</c:v>
                </c:pt>
                <c:pt idx="100" formatCode="0.0">
                  <c:v>3808.7</c:v>
                </c:pt>
                <c:pt idx="101" formatCode="0.0">
                  <c:v>3813.5</c:v>
                </c:pt>
                <c:pt idx="102" formatCode="0.0">
                  <c:v>3836.6000000000004</c:v>
                </c:pt>
                <c:pt idx="103" formatCode="0.0">
                  <c:v>3848.7</c:v>
                </c:pt>
                <c:pt idx="104" formatCode="0.0">
                  <c:v>3860.3</c:v>
                </c:pt>
                <c:pt idx="105" formatCode="0.0">
                  <c:v>3867.8</c:v>
                </c:pt>
                <c:pt idx="106" formatCode="0.0">
                  <c:v>3876.6</c:v>
                </c:pt>
                <c:pt idx="107" formatCode="0.0">
                  <c:v>3896.3999999999996</c:v>
                </c:pt>
                <c:pt idx="108" formatCode="0.0">
                  <c:v>3924.8</c:v>
                </c:pt>
                <c:pt idx="109" formatCode="0.0">
                  <c:v>3939.1</c:v>
                </c:pt>
                <c:pt idx="110" formatCode="0.0">
                  <c:v>3931.1</c:v>
                </c:pt>
                <c:pt idx="111" formatCode="0.0">
                  <c:v>3951.2</c:v>
                </c:pt>
                <c:pt idx="112" formatCode="0.0">
                  <c:v>3974.2999999999997</c:v>
                </c:pt>
                <c:pt idx="113" formatCode="0.0">
                  <c:v>3984.5</c:v>
                </c:pt>
                <c:pt idx="114" formatCode="0.0">
                  <c:v>3993.7</c:v>
                </c:pt>
                <c:pt idx="115" formatCode="0.0">
                  <c:v>4007.6</c:v>
                </c:pt>
                <c:pt idx="116" formatCode="0.0">
                  <c:v>4014.8</c:v>
                </c:pt>
                <c:pt idx="117" formatCode="0.0">
                  <c:v>4043.6</c:v>
                </c:pt>
                <c:pt idx="118" formatCode="0.0">
                  <c:v>4071.6000000000004</c:v>
                </c:pt>
                <c:pt idx="119" formatCode="0.0">
                  <c:v>4095.3</c:v>
                </c:pt>
                <c:pt idx="120" formatCode="0.0">
                  <c:v>4088.5</c:v>
                </c:pt>
                <c:pt idx="121" formatCode="0.0">
                  <c:v>4086.6</c:v>
                </c:pt>
                <c:pt idx="122" formatCode="0.0">
                  <c:v>4119.3</c:v>
                </c:pt>
                <c:pt idx="123" formatCode="0.0">
                  <c:v>4122.1000000000004</c:v>
                </c:pt>
                <c:pt idx="124" formatCode="0.0">
                  <c:v>4117.7</c:v>
                </c:pt>
                <c:pt idx="125" formatCode="0.0">
                  <c:v>4118.8</c:v>
                </c:pt>
                <c:pt idx="126" formatCode="0.0">
                  <c:v>4141</c:v>
                </c:pt>
                <c:pt idx="127" formatCode="0.0">
                  <c:v>4129.8999999999996</c:v>
                </c:pt>
                <c:pt idx="128" formatCode="0.0">
                  <c:v>4141.6000000000004</c:v>
                </c:pt>
                <c:pt idx="129" formatCode="0.0">
                  <c:v>4160.8999999999996</c:v>
                </c:pt>
                <c:pt idx="130" formatCode="0.0">
                  <c:v>4170.3</c:v>
                </c:pt>
                <c:pt idx="131" formatCode="0.0">
                  <c:v>4168.8</c:v>
                </c:pt>
                <c:pt idx="132" formatCode="0.0">
                  <c:v>4192.8999999999996</c:v>
                </c:pt>
                <c:pt idx="133" formatCode="0.0">
                  <c:v>4227</c:v>
                </c:pt>
                <c:pt idx="134" formatCode="0.0">
                  <c:v>4246.3999999999996</c:v>
                </c:pt>
                <c:pt idx="135" formatCode="0.0">
                  <c:v>4241.3999999999996</c:v>
                </c:pt>
                <c:pt idx="136" formatCode="0.0">
                  <c:v>4246.7</c:v>
                </c:pt>
                <c:pt idx="137" formatCode="0.0">
                  <c:v>4256.6000000000004</c:v>
                </c:pt>
                <c:pt idx="138" formatCode="0.0">
                  <c:v>4249.7999999999993</c:v>
                </c:pt>
                <c:pt idx="139" formatCode="0.0">
                  <c:v>4264.1000000000004</c:v>
                </c:pt>
                <c:pt idx="140" formatCode="0.0">
                  <c:v>4274.7</c:v>
                </c:pt>
                <c:pt idx="141" formatCode="0.0">
                  <c:v>4275.2000000000007</c:v>
                </c:pt>
                <c:pt idx="142" formatCode="0.0">
                  <c:v>4298.8999999999996</c:v>
                </c:pt>
                <c:pt idx="143" formatCode="0.0">
                  <c:v>4313.7</c:v>
                </c:pt>
                <c:pt idx="144" formatCode="0.0">
                  <c:v>4330.1000000000004</c:v>
                </c:pt>
              </c:numCache>
            </c:numRef>
          </c:val>
          <c:smooth val="0"/>
          <c:extLst>
            <c:ext xmlns:c16="http://schemas.microsoft.com/office/drawing/2014/chart" uri="{C3380CC4-5D6E-409C-BE32-E72D297353CC}">
              <c16:uniqueId val="{00000002-9219-47BD-B52C-0628AFA583E3}"/>
            </c:ext>
          </c:extLst>
        </c:ser>
        <c:ser>
          <c:idx val="3"/>
          <c:order val="3"/>
          <c:tx>
            <c:strRef>
              <c:f>Sheet1!$E$1</c:f>
              <c:strCache>
                <c:ptCount val="1"/>
                <c:pt idx="0">
                  <c:v>Residential</c:v>
                </c:pt>
              </c:strCache>
            </c:strRef>
          </c:tx>
          <c:spPr>
            <a:ln w="38100" cap="rnd">
              <a:solidFill>
                <a:schemeClr val="accent2"/>
              </a:solidFill>
              <a:round/>
            </a:ln>
            <a:effectLst/>
          </c:spPr>
          <c:marker>
            <c:symbol val="none"/>
          </c:marker>
          <c:cat>
            <c:numRef>
              <c:f>Sheet1!$A$2:$A$146</c:f>
              <c:numCache>
                <c:formatCode>m/d/yyyy</c:formatCode>
                <c:ptCount val="1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numCache>
            </c:numRef>
          </c:cat>
          <c:val>
            <c:numRef>
              <c:f>Sheet1!$E$2:$E$146</c:f>
              <c:numCache>
                <c:formatCode>General</c:formatCode>
                <c:ptCount val="145"/>
                <c:pt idx="3" formatCode="0.0">
                  <c:v>3449.9</c:v>
                </c:pt>
                <c:pt idx="4" formatCode="0.0">
                  <c:v>3441.7</c:v>
                </c:pt>
                <c:pt idx="5" formatCode="0.0">
                  <c:v>3423.3</c:v>
                </c:pt>
                <c:pt idx="6" formatCode="0.0">
                  <c:v>3407.8</c:v>
                </c:pt>
                <c:pt idx="7" formatCode="0.0">
                  <c:v>3416.7</c:v>
                </c:pt>
                <c:pt idx="8" formatCode="0.0">
                  <c:v>3389.4</c:v>
                </c:pt>
                <c:pt idx="9" formatCode="0.0">
                  <c:v>3348.1000000000004</c:v>
                </c:pt>
                <c:pt idx="10" formatCode="0.0">
                  <c:v>3340.4</c:v>
                </c:pt>
                <c:pt idx="11" formatCode="0.0">
                  <c:v>3332.9</c:v>
                </c:pt>
                <c:pt idx="12" formatCode="0.0">
                  <c:v>3328.2</c:v>
                </c:pt>
                <c:pt idx="13" formatCode="0.0">
                  <c:v>3295.2</c:v>
                </c:pt>
                <c:pt idx="14" formatCode="0.0">
                  <c:v>3308.2</c:v>
                </c:pt>
                <c:pt idx="15" formatCode="0.0">
                  <c:v>3291.6000000000004</c:v>
                </c:pt>
                <c:pt idx="16" formatCode="0.0">
                  <c:v>3281.5</c:v>
                </c:pt>
                <c:pt idx="17" formatCode="0.0">
                  <c:v>3273.4</c:v>
                </c:pt>
                <c:pt idx="18" formatCode="0.0">
                  <c:v>3255.8</c:v>
                </c:pt>
                <c:pt idx="19" formatCode="0.0">
                  <c:v>3212.2</c:v>
                </c:pt>
                <c:pt idx="20" formatCode="0.0">
                  <c:v>3175.3</c:v>
                </c:pt>
                <c:pt idx="21" formatCode="0.0">
                  <c:v>3136.2999999999997</c:v>
                </c:pt>
                <c:pt idx="22" formatCode="0.0">
                  <c:v>3084.7</c:v>
                </c:pt>
                <c:pt idx="23" formatCode="0.0">
                  <c:v>3061.6</c:v>
                </c:pt>
                <c:pt idx="24" formatCode="0.0">
                  <c:v>3035.6</c:v>
                </c:pt>
                <c:pt idx="25" formatCode="0.0">
                  <c:v>3009.4</c:v>
                </c:pt>
                <c:pt idx="26" formatCode="0.0">
                  <c:v>2972.2</c:v>
                </c:pt>
                <c:pt idx="27" formatCode="0.0">
                  <c:v>2927.4</c:v>
                </c:pt>
                <c:pt idx="28" formatCode="0.0">
                  <c:v>2881.8999999999996</c:v>
                </c:pt>
                <c:pt idx="29" formatCode="0.0">
                  <c:v>2840.3</c:v>
                </c:pt>
                <c:pt idx="30" formatCode="0.0">
                  <c:v>2803.3</c:v>
                </c:pt>
                <c:pt idx="31" formatCode="0.0">
                  <c:v>2764.2</c:v>
                </c:pt>
                <c:pt idx="32" formatCode="0.0">
                  <c:v>2730</c:v>
                </c:pt>
                <c:pt idx="33" formatCode="0.0">
                  <c:v>2679.8</c:v>
                </c:pt>
                <c:pt idx="34" formatCode="0.0">
                  <c:v>2607.1999999999998</c:v>
                </c:pt>
                <c:pt idx="35" formatCode="0.0">
                  <c:v>2546.6</c:v>
                </c:pt>
                <c:pt idx="36" formatCode="0.0">
                  <c:v>2481.8000000000002</c:v>
                </c:pt>
                <c:pt idx="37" formatCode="0.0">
                  <c:v>2412</c:v>
                </c:pt>
                <c:pt idx="38" formatCode="0.0">
                  <c:v>2352.1</c:v>
                </c:pt>
                <c:pt idx="39" formatCode="0.0">
                  <c:v>2299.3999999999996</c:v>
                </c:pt>
                <c:pt idx="40" formatCode="0.0">
                  <c:v>2273.4</c:v>
                </c:pt>
                <c:pt idx="41" formatCode="0.0">
                  <c:v>2237.1999999999998</c:v>
                </c:pt>
                <c:pt idx="42" formatCode="0.0">
                  <c:v>2215.9</c:v>
                </c:pt>
                <c:pt idx="43" formatCode="0.0">
                  <c:v>2189.3000000000002</c:v>
                </c:pt>
                <c:pt idx="44" formatCode="0.0">
                  <c:v>2163.3999999999996</c:v>
                </c:pt>
                <c:pt idx="45" formatCode="0.0">
                  <c:v>2144.6999999999998</c:v>
                </c:pt>
                <c:pt idx="46" formatCode="0.0">
                  <c:v>2137.1999999999998</c:v>
                </c:pt>
                <c:pt idx="47" formatCode="0.0">
                  <c:v>2118.3000000000002</c:v>
                </c:pt>
                <c:pt idx="48" formatCode="0.0">
                  <c:v>2083.6</c:v>
                </c:pt>
                <c:pt idx="49" formatCode="0.0">
                  <c:v>2067.3999999999996</c:v>
                </c:pt>
                <c:pt idx="50" formatCode="0.0">
                  <c:v>2057.3999999999996</c:v>
                </c:pt>
                <c:pt idx="51" formatCode="0.0">
                  <c:v>2059.6999999999998</c:v>
                </c:pt>
                <c:pt idx="52" formatCode="0.0">
                  <c:v>2049.6999999999998</c:v>
                </c:pt>
                <c:pt idx="53" formatCode="0.0">
                  <c:v>2046.5</c:v>
                </c:pt>
                <c:pt idx="54" formatCode="0.0">
                  <c:v>2031.3</c:v>
                </c:pt>
                <c:pt idx="55" formatCode="0.0">
                  <c:v>2021.3</c:v>
                </c:pt>
                <c:pt idx="56" formatCode="0.0">
                  <c:v>2015.9</c:v>
                </c:pt>
                <c:pt idx="57" formatCode="0.0">
                  <c:v>2005.3</c:v>
                </c:pt>
                <c:pt idx="58" formatCode="0.0">
                  <c:v>1998.8999999999999</c:v>
                </c:pt>
                <c:pt idx="59" formatCode="0.0">
                  <c:v>1990.1000000000001</c:v>
                </c:pt>
                <c:pt idx="60" formatCode="0.0">
                  <c:v>1982.4</c:v>
                </c:pt>
                <c:pt idx="61" formatCode="0.0">
                  <c:v>1986.5</c:v>
                </c:pt>
                <c:pt idx="62" formatCode="0.0">
                  <c:v>1994.8000000000002</c:v>
                </c:pt>
                <c:pt idx="63" formatCode="0.0">
                  <c:v>1996.8</c:v>
                </c:pt>
                <c:pt idx="64" formatCode="0.0">
                  <c:v>2019.6999999999998</c:v>
                </c:pt>
                <c:pt idx="65" formatCode="0.0">
                  <c:v>2019.1</c:v>
                </c:pt>
                <c:pt idx="66" formatCode="0.0">
                  <c:v>2021</c:v>
                </c:pt>
                <c:pt idx="67" formatCode="0.0">
                  <c:v>2019.4</c:v>
                </c:pt>
                <c:pt idx="68" formatCode="0.0">
                  <c:v>2022.1</c:v>
                </c:pt>
                <c:pt idx="69" formatCode="0.0">
                  <c:v>2035.2</c:v>
                </c:pt>
                <c:pt idx="70" formatCode="0.0">
                  <c:v>2035.3000000000002</c:v>
                </c:pt>
                <c:pt idx="71" formatCode="0.0">
                  <c:v>2039.5</c:v>
                </c:pt>
                <c:pt idx="72" formatCode="0.0">
                  <c:v>2037.8</c:v>
                </c:pt>
                <c:pt idx="73" formatCode="0.0">
                  <c:v>2039.3999999999999</c:v>
                </c:pt>
                <c:pt idx="74" formatCode="0.0">
                  <c:v>2039.6</c:v>
                </c:pt>
                <c:pt idx="75" formatCode="0.0">
                  <c:v>2041.8</c:v>
                </c:pt>
                <c:pt idx="76" formatCode="0.0">
                  <c:v>2038</c:v>
                </c:pt>
                <c:pt idx="77" formatCode="0.0">
                  <c:v>2044.3</c:v>
                </c:pt>
                <c:pt idx="78" formatCode="0.0">
                  <c:v>2051.6999999999998</c:v>
                </c:pt>
                <c:pt idx="79" formatCode="0.0">
                  <c:v>2060.8999999999996</c:v>
                </c:pt>
                <c:pt idx="80" formatCode="0.0">
                  <c:v>2069.1</c:v>
                </c:pt>
                <c:pt idx="81" formatCode="0.0">
                  <c:v>2071.8000000000002</c:v>
                </c:pt>
                <c:pt idx="82" formatCode="0.0">
                  <c:v>2082.5</c:v>
                </c:pt>
                <c:pt idx="83" formatCode="0.0">
                  <c:v>2096.6000000000004</c:v>
                </c:pt>
                <c:pt idx="84" formatCode="0.0">
                  <c:v>2107.5</c:v>
                </c:pt>
                <c:pt idx="85" formatCode="0.0">
                  <c:v>2127</c:v>
                </c:pt>
                <c:pt idx="86" formatCode="0.0">
                  <c:v>2136.1999999999998</c:v>
                </c:pt>
                <c:pt idx="87" formatCode="0.0">
                  <c:v>2147.3000000000002</c:v>
                </c:pt>
                <c:pt idx="88" formatCode="0.0">
                  <c:v>2158.9</c:v>
                </c:pt>
                <c:pt idx="89" formatCode="0.0">
                  <c:v>2172.4</c:v>
                </c:pt>
                <c:pt idx="90" formatCode="0.0">
                  <c:v>2183.1999999999998</c:v>
                </c:pt>
                <c:pt idx="91" formatCode="0.0">
                  <c:v>2194.8000000000002</c:v>
                </c:pt>
                <c:pt idx="92" formatCode="0.0">
                  <c:v>2204.5</c:v>
                </c:pt>
                <c:pt idx="93" formatCode="0.0">
                  <c:v>2213.8999999999996</c:v>
                </c:pt>
                <c:pt idx="94" formatCode="0.0">
                  <c:v>2236.9</c:v>
                </c:pt>
                <c:pt idx="95" formatCode="0.0">
                  <c:v>2237.6000000000004</c:v>
                </c:pt>
                <c:pt idx="96" formatCode="0.0">
                  <c:v>2251.5</c:v>
                </c:pt>
                <c:pt idx="97" formatCode="0.0">
                  <c:v>2257.8999999999996</c:v>
                </c:pt>
                <c:pt idx="98" formatCode="0.0">
                  <c:v>2274.6999999999998</c:v>
                </c:pt>
                <c:pt idx="99" formatCode="0.0">
                  <c:v>2295.1</c:v>
                </c:pt>
                <c:pt idx="100" formatCode="0.0">
                  <c:v>2303.3000000000002</c:v>
                </c:pt>
                <c:pt idx="101" formatCode="0.0">
                  <c:v>2318.8000000000002</c:v>
                </c:pt>
                <c:pt idx="102" formatCode="0.0">
                  <c:v>2337.8000000000002</c:v>
                </c:pt>
                <c:pt idx="103" formatCode="0.0">
                  <c:v>2355</c:v>
                </c:pt>
                <c:pt idx="104" formatCode="0.0">
                  <c:v>2371.1000000000004</c:v>
                </c:pt>
                <c:pt idx="105" formatCode="0.0">
                  <c:v>2383.3000000000002</c:v>
                </c:pt>
                <c:pt idx="106" formatCode="0.0">
                  <c:v>2392.6</c:v>
                </c:pt>
                <c:pt idx="107" formatCode="0.0">
                  <c:v>2395.8000000000002</c:v>
                </c:pt>
                <c:pt idx="108" formatCode="0.0">
                  <c:v>2412.6</c:v>
                </c:pt>
                <c:pt idx="109" formatCode="0.0">
                  <c:v>2421.6999999999998</c:v>
                </c:pt>
                <c:pt idx="110" formatCode="0.0">
                  <c:v>2413.3000000000002</c:v>
                </c:pt>
                <c:pt idx="111" formatCode="0.0">
                  <c:v>2441.4</c:v>
                </c:pt>
                <c:pt idx="112" formatCode="0.0">
                  <c:v>2454.6</c:v>
                </c:pt>
                <c:pt idx="113" formatCode="0.0">
                  <c:v>2454.5</c:v>
                </c:pt>
                <c:pt idx="114" formatCode="0.0">
                  <c:v>2468.6</c:v>
                </c:pt>
                <c:pt idx="115" formatCode="0.0">
                  <c:v>2472.1</c:v>
                </c:pt>
                <c:pt idx="116" formatCode="0.0">
                  <c:v>2477.9</c:v>
                </c:pt>
                <c:pt idx="117" formatCode="0.0">
                  <c:v>2490.1999999999998</c:v>
                </c:pt>
                <c:pt idx="118" formatCode="0.0">
                  <c:v>2521.1</c:v>
                </c:pt>
                <c:pt idx="119" formatCode="0.0">
                  <c:v>2544.5</c:v>
                </c:pt>
                <c:pt idx="120" formatCode="0.0">
                  <c:v>2547.9</c:v>
                </c:pt>
                <c:pt idx="121" formatCode="0.0">
                  <c:v>2562.1</c:v>
                </c:pt>
                <c:pt idx="122" formatCode="0.0">
                  <c:v>2571</c:v>
                </c:pt>
                <c:pt idx="123" formatCode="0.0">
                  <c:v>2576.8999999999996</c:v>
                </c:pt>
                <c:pt idx="124" formatCode="0.0">
                  <c:v>2575</c:v>
                </c:pt>
                <c:pt idx="125" formatCode="0.0">
                  <c:v>2579.1</c:v>
                </c:pt>
                <c:pt idx="126" formatCode="0.0">
                  <c:v>2586.5</c:v>
                </c:pt>
                <c:pt idx="127" formatCode="0.0">
                  <c:v>2601.1999999999998</c:v>
                </c:pt>
                <c:pt idx="128" formatCode="0.0">
                  <c:v>2621.1000000000004</c:v>
                </c:pt>
                <c:pt idx="129" formatCode="0.0">
                  <c:v>2625.8</c:v>
                </c:pt>
                <c:pt idx="130" formatCode="0.0">
                  <c:v>2640.2</c:v>
                </c:pt>
                <c:pt idx="131" formatCode="0.0">
                  <c:v>2653.6</c:v>
                </c:pt>
                <c:pt idx="132" formatCode="0.0">
                  <c:v>2680</c:v>
                </c:pt>
                <c:pt idx="133" formatCode="0.0">
                  <c:v>2691.5</c:v>
                </c:pt>
                <c:pt idx="134" formatCode="0.0">
                  <c:v>2675.3</c:v>
                </c:pt>
                <c:pt idx="135" formatCode="0.0">
                  <c:v>2675.2</c:v>
                </c:pt>
                <c:pt idx="136" formatCode="0.0">
                  <c:v>2677.5</c:v>
                </c:pt>
                <c:pt idx="137" formatCode="0.0">
                  <c:v>2683.5</c:v>
                </c:pt>
                <c:pt idx="138" formatCode="0.0">
                  <c:v>2684.6</c:v>
                </c:pt>
                <c:pt idx="139" formatCode="0.0">
                  <c:v>2697.5</c:v>
                </c:pt>
                <c:pt idx="140" formatCode="0.0">
                  <c:v>2695.8</c:v>
                </c:pt>
                <c:pt idx="141" formatCode="0.0">
                  <c:v>2712.4</c:v>
                </c:pt>
                <c:pt idx="142" formatCode="0.0">
                  <c:v>2730.7</c:v>
                </c:pt>
                <c:pt idx="143" formatCode="0.0">
                  <c:v>2749.4</c:v>
                </c:pt>
                <c:pt idx="144" formatCode="0.0">
                  <c:v>2768.4</c:v>
                </c:pt>
              </c:numCache>
            </c:numRef>
          </c:val>
          <c:smooth val="0"/>
          <c:extLst>
            <c:ext xmlns:c16="http://schemas.microsoft.com/office/drawing/2014/chart" uri="{C3380CC4-5D6E-409C-BE32-E72D297353CC}">
              <c16:uniqueId val="{00000003-9219-47BD-B52C-0628AFA583E3}"/>
            </c:ext>
          </c:extLst>
        </c:ser>
        <c:dLbls>
          <c:showLegendKey val="0"/>
          <c:showVal val="0"/>
          <c:showCatName val="0"/>
          <c:showSerName val="0"/>
          <c:showPercent val="0"/>
          <c:showBubbleSize val="0"/>
        </c:dLbls>
        <c:smooth val="0"/>
        <c:axId val="247745920"/>
        <c:axId val="247747712"/>
      </c:lineChart>
      <c:dateAx>
        <c:axId val="247745920"/>
        <c:scaling>
          <c:orientation val="minMax"/>
        </c:scaling>
        <c:delete val="0"/>
        <c:axPos val="b"/>
        <c:numFmt formatCode="yyyy" sourceLinked="0"/>
        <c:majorTickMark val="in"/>
        <c:minorTickMark val="in"/>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747712"/>
        <c:crosses val="autoZero"/>
        <c:auto val="1"/>
        <c:lblOffset val="100"/>
        <c:baseTimeUnit val="months"/>
        <c:majorUnit val="2"/>
        <c:majorTimeUnit val="years"/>
      </c:dateAx>
      <c:valAx>
        <c:axId val="247747712"/>
        <c:scaling>
          <c:orientation val="minMax"/>
          <c:max val="90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745920"/>
        <c:crosses val="autoZero"/>
        <c:crossBetween val="between"/>
        <c:majorUnit val="1500"/>
        <c:dispUnits>
          <c:builtInUnit val="thousands"/>
        </c:dispUnits>
      </c:valAx>
      <c:spPr>
        <a:noFill/>
        <a:ln>
          <a:noFill/>
        </a:ln>
        <a:effectLst/>
      </c:spPr>
    </c:plotArea>
    <c:plotVisOnly val="1"/>
    <c:dispBlanksAs val="gap"/>
    <c:showDLblsOverMax val="0"/>
  </c:chart>
  <c:spPr>
    <a:noFill/>
    <a:ln>
      <a:solidFill>
        <a:schemeClr val="bg1">
          <a:lumMod val="50000"/>
        </a:schemeClr>
      </a:solidFill>
    </a:ln>
    <a:effectLst/>
  </c:spPr>
  <c:txPr>
    <a:bodyPr/>
    <a:lstStyle/>
    <a:p>
      <a:pPr>
        <a:defRPr sz="14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50257746558676E-2"/>
          <c:y val="0.19149638716526085"/>
          <c:w val="0.81592250608961669"/>
          <c:h val="0.5517278705628673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numCache>
            </c:numRef>
          </c:cat>
          <c:val>
            <c:numRef>
              <c:f>Sheet1!$B$2:$B$38</c:f>
              <c:numCache>
                <c:formatCode>#,##0</c:formatCode>
                <c:ptCount val="37"/>
                <c:pt idx="0">
                  <c:v>22798</c:v>
                </c:pt>
                <c:pt idx="1">
                  <c:v>22798</c:v>
                </c:pt>
                <c:pt idx="2">
                  <c:v>22798</c:v>
                </c:pt>
                <c:pt idx="3">
                  <c:v>22798</c:v>
                </c:pt>
                <c:pt idx="4">
                  <c:v>22798</c:v>
                </c:pt>
                <c:pt idx="5">
                  <c:v>22798</c:v>
                </c:pt>
                <c:pt idx="6">
                  <c:v>22798</c:v>
                </c:pt>
                <c:pt idx="7">
                  <c:v>22798</c:v>
                </c:pt>
                <c:pt idx="8">
                  <c:v>22798</c:v>
                </c:pt>
                <c:pt idx="9">
                  <c:v>22798</c:v>
                </c:pt>
                <c:pt idx="10">
                  <c:v>22798</c:v>
                </c:pt>
                <c:pt idx="11">
                  <c:v>22798</c:v>
                </c:pt>
                <c:pt idx="12">
                  <c:v>22798</c:v>
                </c:pt>
                <c:pt idx="13">
                  <c:v>22798</c:v>
                </c:pt>
                <c:pt idx="14">
                  <c:v>22798</c:v>
                </c:pt>
                <c:pt idx="15">
                  <c:v>22798</c:v>
                </c:pt>
                <c:pt idx="16">
                  <c:v>22798</c:v>
                </c:pt>
                <c:pt idx="17">
                  <c:v>22798</c:v>
                </c:pt>
                <c:pt idx="18">
                  <c:v>22798</c:v>
                </c:pt>
                <c:pt idx="19">
                  <c:v>22798</c:v>
                </c:pt>
                <c:pt idx="20">
                  <c:v>22798</c:v>
                </c:pt>
                <c:pt idx="21">
                  <c:v>22798</c:v>
                </c:pt>
                <c:pt idx="22">
                  <c:v>22798</c:v>
                </c:pt>
                <c:pt idx="23">
                  <c:v>22798</c:v>
                </c:pt>
                <c:pt idx="24">
                  <c:v>22798</c:v>
                </c:pt>
                <c:pt idx="25">
                  <c:v>22798</c:v>
                </c:pt>
                <c:pt idx="26">
                  <c:v>22798</c:v>
                </c:pt>
                <c:pt idx="27">
                  <c:v>22798</c:v>
                </c:pt>
                <c:pt idx="28">
                  <c:v>22798</c:v>
                </c:pt>
                <c:pt idx="29">
                  <c:v>22798</c:v>
                </c:pt>
                <c:pt idx="30">
                  <c:v>22798</c:v>
                </c:pt>
                <c:pt idx="31">
                  <c:v>22798</c:v>
                </c:pt>
                <c:pt idx="32">
                  <c:v>22798</c:v>
                </c:pt>
                <c:pt idx="33">
                  <c:v>22798</c:v>
                </c:pt>
              </c:numCache>
            </c:numRef>
          </c:val>
          <c:smooth val="0"/>
          <c:extLst>
            <c:ext xmlns:c16="http://schemas.microsoft.com/office/drawing/2014/chart" uri="{C3380CC4-5D6E-409C-BE32-E72D297353CC}">
              <c16:uniqueId val="{00000000-FCA2-4531-98EA-F3ABC777CA36}"/>
            </c:ext>
          </c:extLst>
        </c:ser>
        <c:ser>
          <c:idx val="1"/>
          <c:order val="1"/>
          <c:tx>
            <c:strRef>
              <c:f>Sheet1!$C$1</c:f>
              <c:strCache>
                <c:ptCount val="1"/>
                <c:pt idx="0">
                  <c:v>Total
Communication</c:v>
                </c:pt>
              </c:strCache>
            </c:strRef>
          </c:tx>
          <c:spPr>
            <a:ln w="38100">
              <a:solidFill>
                <a:sysClr val="windowText" lastClr="000000"/>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numCache>
            </c:numRef>
          </c:cat>
          <c:val>
            <c:numRef>
              <c:f>Sheet1!$C$2:$C$38</c:f>
              <c:numCache>
                <c:formatCode>#,##0</c:formatCode>
                <c:ptCount val="37"/>
                <c:pt idx="0">
                  <c:v>18512</c:v>
                </c:pt>
                <c:pt idx="1">
                  <c:v>19077</c:v>
                </c:pt>
                <c:pt idx="2">
                  <c:v>20115</c:v>
                </c:pt>
                <c:pt idx="3">
                  <c:v>21258</c:v>
                </c:pt>
                <c:pt idx="4">
                  <c:v>22568</c:v>
                </c:pt>
                <c:pt idx="5">
                  <c:v>21327</c:v>
                </c:pt>
                <c:pt idx="6">
                  <c:v>22378</c:v>
                </c:pt>
                <c:pt idx="7">
                  <c:v>22742</c:v>
                </c:pt>
                <c:pt idx="8">
                  <c:v>22875</c:v>
                </c:pt>
                <c:pt idx="9">
                  <c:v>22867</c:v>
                </c:pt>
                <c:pt idx="10">
                  <c:v>22800</c:v>
                </c:pt>
                <c:pt idx="11">
                  <c:v>21915</c:v>
                </c:pt>
                <c:pt idx="12">
                  <c:v>23170</c:v>
                </c:pt>
                <c:pt idx="13">
                  <c:v>21773</c:v>
                </c:pt>
                <c:pt idx="14">
                  <c:v>21167</c:v>
                </c:pt>
                <c:pt idx="15">
                  <c:v>21194</c:v>
                </c:pt>
                <c:pt idx="16">
                  <c:v>21343</c:v>
                </c:pt>
                <c:pt idx="17">
                  <c:v>21314</c:v>
                </c:pt>
                <c:pt idx="18">
                  <c:v>21745</c:v>
                </c:pt>
                <c:pt idx="19">
                  <c:v>21801</c:v>
                </c:pt>
                <c:pt idx="20">
                  <c:v>21996</c:v>
                </c:pt>
                <c:pt idx="21">
                  <c:v>22323</c:v>
                </c:pt>
                <c:pt idx="22">
                  <c:v>22753</c:v>
                </c:pt>
                <c:pt idx="23">
                  <c:v>23051</c:v>
                </c:pt>
                <c:pt idx="24">
                  <c:v>24280</c:v>
                </c:pt>
                <c:pt idx="25">
                  <c:v>22954</c:v>
                </c:pt>
                <c:pt idx="26">
                  <c:v>22623</c:v>
                </c:pt>
                <c:pt idx="27">
                  <c:v>22136</c:v>
                </c:pt>
                <c:pt idx="28">
                  <c:v>21752</c:v>
                </c:pt>
                <c:pt idx="29">
                  <c:v>23308</c:v>
                </c:pt>
                <c:pt idx="30">
                  <c:v>23050</c:v>
                </c:pt>
                <c:pt idx="31">
                  <c:v>22924</c:v>
                </c:pt>
                <c:pt idx="32">
                  <c:v>22756</c:v>
                </c:pt>
                <c:pt idx="33">
                  <c:v>23266</c:v>
                </c:pt>
                <c:pt idx="34">
                  <c:v>23516</c:v>
                </c:pt>
                <c:pt idx="35">
                  <c:v>23869</c:v>
                </c:pt>
                <c:pt idx="36">
                  <c:v>25136</c:v>
                </c:pt>
              </c:numCache>
            </c:numRef>
          </c:val>
          <c:smooth val="0"/>
          <c:extLst>
            <c:ext xmlns:c16="http://schemas.microsoft.com/office/drawing/2014/chart" uri="{C3380CC4-5D6E-409C-BE32-E72D297353CC}">
              <c16:uniqueId val="{00000001-FCA2-4531-98EA-F3ABC777CA36}"/>
            </c:ext>
          </c:extLst>
        </c:ser>
        <c:dLbls>
          <c:showLegendKey val="0"/>
          <c:showVal val="0"/>
          <c:showCatName val="0"/>
          <c:showSerName val="0"/>
          <c:showPercent val="0"/>
          <c:showBubbleSize val="0"/>
        </c:dLbls>
        <c:smooth val="0"/>
        <c:axId val="265507968"/>
        <c:axId val="265509504"/>
      </c:lineChart>
      <c:dateAx>
        <c:axId val="265507968"/>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65509504"/>
        <c:crosses val="autoZero"/>
        <c:auto val="0"/>
        <c:lblOffset val="100"/>
        <c:baseTimeUnit val="months"/>
        <c:majorUnit val="1"/>
        <c:majorTimeUnit val="years"/>
        <c:minorUnit val="1"/>
        <c:minorTimeUnit val="months"/>
      </c:dateAx>
      <c:valAx>
        <c:axId val="265509504"/>
        <c:scaling>
          <c:orientation val="minMax"/>
          <c:max val="25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65507968"/>
        <c:crosses val="autoZero"/>
        <c:crossBetween val="between"/>
        <c:majorUnit val="5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1260479093312"/>
          <c:y val="0.19149648632632535"/>
          <c:w val="0.43127647803109764"/>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61808</c:v>
                </c:pt>
                <c:pt idx="1">
                  <c:v>61808</c:v>
                </c:pt>
                <c:pt idx="2">
                  <c:v>61808</c:v>
                </c:pt>
                <c:pt idx="3">
                  <c:v>61808</c:v>
                </c:pt>
                <c:pt idx="4">
                  <c:v>61808</c:v>
                </c:pt>
                <c:pt idx="5">
                  <c:v>61808</c:v>
                </c:pt>
                <c:pt idx="6">
                  <c:v>61808</c:v>
                </c:pt>
              </c:numCache>
            </c:numRef>
          </c:val>
          <c:smooth val="0"/>
          <c:extLst>
            <c:ext xmlns:c16="http://schemas.microsoft.com/office/drawing/2014/chart" uri="{C3380CC4-5D6E-409C-BE32-E72D297353CC}">
              <c16:uniqueId val="{00000000-6AED-482F-908D-75F869F8015C}"/>
            </c:ext>
          </c:extLst>
        </c:ser>
        <c:ser>
          <c:idx val="1"/>
          <c:order val="1"/>
          <c:tx>
            <c:strRef>
              <c:f>Sheet1!$C$1</c:f>
              <c:strCache>
                <c:ptCount val="1"/>
                <c:pt idx="0">
                  <c:v>manufacturing</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54105</c:v>
                </c:pt>
                <c:pt idx="1">
                  <c:v>57895</c:v>
                </c:pt>
                <c:pt idx="2">
                  <c:v>41178</c:v>
                </c:pt>
                <c:pt idx="3">
                  <c:v>40559</c:v>
                </c:pt>
                <c:pt idx="4">
                  <c:v>47741</c:v>
                </c:pt>
                <c:pt idx="5">
                  <c:v>50548</c:v>
                </c:pt>
                <c:pt idx="6">
                  <c:v>58648</c:v>
                </c:pt>
              </c:numCache>
            </c:numRef>
          </c:val>
          <c:smooth val="0"/>
          <c:extLst>
            <c:ext xmlns:c16="http://schemas.microsoft.com/office/drawing/2014/chart" uri="{C3380CC4-5D6E-409C-BE32-E72D297353CC}">
              <c16:uniqueId val="{00000001-6AED-482F-908D-75F869F8015C}"/>
            </c:ext>
          </c:extLst>
        </c:ser>
        <c:dLbls>
          <c:showLegendKey val="0"/>
          <c:showVal val="0"/>
          <c:showCatName val="0"/>
          <c:showSerName val="0"/>
          <c:showPercent val="0"/>
          <c:showBubbleSize val="0"/>
        </c:dLbls>
        <c:smooth val="0"/>
        <c:axId val="266685824"/>
        <c:axId val="266699904"/>
      </c:lineChart>
      <c:dateAx>
        <c:axId val="266685824"/>
        <c:scaling>
          <c:orientation val="minMax"/>
        </c:scaling>
        <c:delete val="0"/>
        <c:axPos val="b"/>
        <c:numFmt formatCode="yyyy" sourceLinked="0"/>
        <c:majorTickMark val="in"/>
        <c:minorTickMark val="none"/>
        <c:tickLblPos val="nextTo"/>
        <c:spPr>
          <a:ln/>
        </c:spPr>
        <c:txPr>
          <a:bodyPr rot="0"/>
          <a:lstStyle/>
          <a:p>
            <a:pPr>
              <a:defRPr/>
            </a:pPr>
            <a:endParaRPr lang="en-US"/>
          </a:p>
        </c:txPr>
        <c:crossAx val="266699904"/>
        <c:crosses val="autoZero"/>
        <c:auto val="1"/>
        <c:lblOffset val="100"/>
        <c:baseTimeUnit val="months"/>
        <c:majorUnit val="1"/>
        <c:majorTimeUnit val="months"/>
        <c:minorUnit val="1"/>
        <c:minorTimeUnit val="months"/>
      </c:dateAx>
      <c:valAx>
        <c:axId val="266699904"/>
        <c:scaling>
          <c:orientation val="minMax"/>
          <c:max val="10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66685824"/>
        <c:crosses val="autoZero"/>
        <c:crossBetween val="between"/>
        <c:majorUnit val="25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50257746558676E-2"/>
          <c:y val="0.19149638716526085"/>
          <c:w val="0.81592250608961669"/>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Sheet1!$B$2:$B$38</c:f>
              <c:numCache>
                <c:formatCode>#,##0</c:formatCode>
                <c:ptCount val="37"/>
                <c:pt idx="0">
                  <c:v>61199</c:v>
                </c:pt>
                <c:pt idx="1">
                  <c:v>61199</c:v>
                </c:pt>
                <c:pt idx="2">
                  <c:v>61199</c:v>
                </c:pt>
                <c:pt idx="3">
                  <c:v>61199</c:v>
                </c:pt>
                <c:pt idx="4">
                  <c:v>61199</c:v>
                </c:pt>
                <c:pt idx="5">
                  <c:v>61199</c:v>
                </c:pt>
                <c:pt idx="6">
                  <c:v>61199</c:v>
                </c:pt>
                <c:pt idx="7">
                  <c:v>61199</c:v>
                </c:pt>
                <c:pt idx="8">
                  <c:v>61199</c:v>
                </c:pt>
                <c:pt idx="9">
                  <c:v>61199</c:v>
                </c:pt>
                <c:pt idx="10">
                  <c:v>61199</c:v>
                </c:pt>
                <c:pt idx="11">
                  <c:v>61199</c:v>
                </c:pt>
                <c:pt idx="12">
                  <c:v>61199</c:v>
                </c:pt>
                <c:pt idx="13">
                  <c:v>61199</c:v>
                </c:pt>
                <c:pt idx="14">
                  <c:v>61199</c:v>
                </c:pt>
                <c:pt idx="15">
                  <c:v>61199</c:v>
                </c:pt>
                <c:pt idx="16">
                  <c:v>61199</c:v>
                </c:pt>
                <c:pt idx="17">
                  <c:v>61199</c:v>
                </c:pt>
                <c:pt idx="18">
                  <c:v>61199</c:v>
                </c:pt>
                <c:pt idx="19">
                  <c:v>61199</c:v>
                </c:pt>
                <c:pt idx="20">
                  <c:v>61199</c:v>
                </c:pt>
                <c:pt idx="21">
                  <c:v>61199</c:v>
                </c:pt>
                <c:pt idx="22">
                  <c:v>61199</c:v>
                </c:pt>
                <c:pt idx="23">
                  <c:v>61199</c:v>
                </c:pt>
                <c:pt idx="24">
                  <c:v>61199</c:v>
                </c:pt>
                <c:pt idx="25">
                  <c:v>61199</c:v>
                </c:pt>
                <c:pt idx="26">
                  <c:v>61199</c:v>
                </c:pt>
                <c:pt idx="27">
                  <c:v>61199</c:v>
                </c:pt>
                <c:pt idx="28">
                  <c:v>61199</c:v>
                </c:pt>
                <c:pt idx="29">
                  <c:v>61199</c:v>
                </c:pt>
                <c:pt idx="30">
                  <c:v>61199</c:v>
                </c:pt>
                <c:pt idx="31">
                  <c:v>61199</c:v>
                </c:pt>
                <c:pt idx="32">
                  <c:v>61199</c:v>
                </c:pt>
                <c:pt idx="33">
                  <c:v>61199</c:v>
                </c:pt>
                <c:pt idx="34">
                  <c:v>61199</c:v>
                </c:pt>
                <c:pt idx="35">
                  <c:v>61199</c:v>
                </c:pt>
              </c:numCache>
            </c:numRef>
          </c:val>
          <c:smooth val="0"/>
          <c:extLst>
            <c:ext xmlns:c16="http://schemas.microsoft.com/office/drawing/2014/chart" uri="{C3380CC4-5D6E-409C-BE32-E72D297353CC}">
              <c16:uniqueId val="{00000000-F683-4349-B8DC-45FE26E5B79B}"/>
            </c:ext>
          </c:extLst>
        </c:ser>
        <c:ser>
          <c:idx val="1"/>
          <c:order val="1"/>
          <c:tx>
            <c:strRef>
              <c:f>Sheet1!$C$1</c:f>
              <c:strCache>
                <c:ptCount val="1"/>
                <c:pt idx="0">
                  <c:v>Chemical</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Sheet1!$C$2:$C$38</c:f>
              <c:numCache>
                <c:formatCode>#,##0</c:formatCode>
                <c:ptCount val="37"/>
                <c:pt idx="0">
                  <c:v>35360</c:v>
                </c:pt>
                <c:pt idx="1">
                  <c:v>37268</c:v>
                </c:pt>
                <c:pt idx="2">
                  <c:v>36568</c:v>
                </c:pt>
                <c:pt idx="3">
                  <c:v>38273</c:v>
                </c:pt>
                <c:pt idx="4">
                  <c:v>38382</c:v>
                </c:pt>
                <c:pt idx="5">
                  <c:v>37694</c:v>
                </c:pt>
                <c:pt idx="6">
                  <c:v>36928</c:v>
                </c:pt>
                <c:pt idx="7">
                  <c:v>37610</c:v>
                </c:pt>
                <c:pt idx="8">
                  <c:v>37446</c:v>
                </c:pt>
                <c:pt idx="9">
                  <c:v>37504</c:v>
                </c:pt>
                <c:pt idx="10">
                  <c:v>35365</c:v>
                </c:pt>
                <c:pt idx="11">
                  <c:v>32244</c:v>
                </c:pt>
                <c:pt idx="12">
                  <c:v>34412</c:v>
                </c:pt>
                <c:pt idx="13">
                  <c:v>34208</c:v>
                </c:pt>
                <c:pt idx="14">
                  <c:v>36983</c:v>
                </c:pt>
                <c:pt idx="15">
                  <c:v>34746</c:v>
                </c:pt>
                <c:pt idx="16">
                  <c:v>35233</c:v>
                </c:pt>
                <c:pt idx="17">
                  <c:v>36074</c:v>
                </c:pt>
                <c:pt idx="18">
                  <c:v>38390</c:v>
                </c:pt>
                <c:pt idx="19">
                  <c:v>36849</c:v>
                </c:pt>
                <c:pt idx="20">
                  <c:v>34292</c:v>
                </c:pt>
                <c:pt idx="21">
                  <c:v>33062</c:v>
                </c:pt>
                <c:pt idx="22">
                  <c:v>31818</c:v>
                </c:pt>
                <c:pt idx="23">
                  <c:v>30013</c:v>
                </c:pt>
                <c:pt idx="24">
                  <c:v>35569</c:v>
                </c:pt>
                <c:pt idx="25">
                  <c:v>36027</c:v>
                </c:pt>
                <c:pt idx="26">
                  <c:v>35814</c:v>
                </c:pt>
                <c:pt idx="27">
                  <c:v>36373</c:v>
                </c:pt>
                <c:pt idx="28">
                  <c:v>35212</c:v>
                </c:pt>
                <c:pt idx="29">
                  <c:v>32897</c:v>
                </c:pt>
                <c:pt idx="30">
                  <c:v>32166</c:v>
                </c:pt>
                <c:pt idx="31">
                  <c:v>30399</c:v>
                </c:pt>
                <c:pt idx="32">
                  <c:v>29525</c:v>
                </c:pt>
                <c:pt idx="33">
                  <c:v>27473</c:v>
                </c:pt>
                <c:pt idx="34">
                  <c:v>28532</c:v>
                </c:pt>
                <c:pt idx="35">
                  <c:v>28474</c:v>
                </c:pt>
                <c:pt idx="36">
                  <c:v>29940</c:v>
                </c:pt>
              </c:numCache>
            </c:numRef>
          </c:val>
          <c:smooth val="0"/>
          <c:extLst>
            <c:ext xmlns:c16="http://schemas.microsoft.com/office/drawing/2014/chart" uri="{C3380CC4-5D6E-409C-BE32-E72D297353CC}">
              <c16:uniqueId val="{00000001-F683-4349-B8DC-45FE26E5B79B}"/>
            </c:ext>
          </c:extLst>
        </c:ser>
        <c:ser>
          <c:idx val="2"/>
          <c:order val="2"/>
          <c:tx>
            <c:strRef>
              <c:f>Sheet1!$D$1</c:f>
              <c:strCache>
                <c:ptCount val="1"/>
                <c:pt idx="0">
                  <c:v>Other</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Sheet1!$D$2:$D$38</c:f>
              <c:numCache>
                <c:formatCode>#,##0</c:formatCode>
                <c:ptCount val="37"/>
                <c:pt idx="0">
                  <c:v>39975</c:v>
                </c:pt>
                <c:pt idx="1">
                  <c:v>41316</c:v>
                </c:pt>
                <c:pt idx="2">
                  <c:v>43810</c:v>
                </c:pt>
                <c:pt idx="3">
                  <c:v>42978</c:v>
                </c:pt>
                <c:pt idx="4">
                  <c:v>44395</c:v>
                </c:pt>
                <c:pt idx="5">
                  <c:v>47818</c:v>
                </c:pt>
                <c:pt idx="6">
                  <c:v>42699</c:v>
                </c:pt>
                <c:pt idx="7">
                  <c:v>43749</c:v>
                </c:pt>
                <c:pt idx="8">
                  <c:v>45164</c:v>
                </c:pt>
                <c:pt idx="9">
                  <c:v>43546</c:v>
                </c:pt>
                <c:pt idx="10">
                  <c:v>43533</c:v>
                </c:pt>
                <c:pt idx="11">
                  <c:v>41034</c:v>
                </c:pt>
                <c:pt idx="12">
                  <c:v>40895</c:v>
                </c:pt>
                <c:pt idx="13">
                  <c:v>42699</c:v>
                </c:pt>
                <c:pt idx="14">
                  <c:v>42097</c:v>
                </c:pt>
                <c:pt idx="15">
                  <c:v>41460</c:v>
                </c:pt>
                <c:pt idx="16">
                  <c:v>43091</c:v>
                </c:pt>
                <c:pt idx="17">
                  <c:v>37899</c:v>
                </c:pt>
                <c:pt idx="18">
                  <c:v>40051</c:v>
                </c:pt>
                <c:pt idx="19">
                  <c:v>40655</c:v>
                </c:pt>
                <c:pt idx="20">
                  <c:v>39757</c:v>
                </c:pt>
                <c:pt idx="21">
                  <c:v>38856</c:v>
                </c:pt>
                <c:pt idx="22">
                  <c:v>40437</c:v>
                </c:pt>
                <c:pt idx="23">
                  <c:v>39295</c:v>
                </c:pt>
                <c:pt idx="24">
                  <c:v>36540</c:v>
                </c:pt>
                <c:pt idx="25">
                  <c:v>35363</c:v>
                </c:pt>
                <c:pt idx="26">
                  <c:v>36349</c:v>
                </c:pt>
                <c:pt idx="27">
                  <c:v>33525</c:v>
                </c:pt>
                <c:pt idx="28">
                  <c:v>35539</c:v>
                </c:pt>
                <c:pt idx="29">
                  <c:v>32243</c:v>
                </c:pt>
                <c:pt idx="30">
                  <c:v>31754</c:v>
                </c:pt>
                <c:pt idx="31">
                  <c:v>31222</c:v>
                </c:pt>
                <c:pt idx="32">
                  <c:v>32419</c:v>
                </c:pt>
                <c:pt idx="33">
                  <c:v>35791</c:v>
                </c:pt>
                <c:pt idx="34">
                  <c:v>34117</c:v>
                </c:pt>
                <c:pt idx="35">
                  <c:v>34262</c:v>
                </c:pt>
                <c:pt idx="36">
                  <c:v>-29940</c:v>
                </c:pt>
              </c:numCache>
            </c:numRef>
          </c:val>
          <c:smooth val="0"/>
          <c:extLst>
            <c:ext xmlns:c16="http://schemas.microsoft.com/office/drawing/2014/chart" uri="{C3380CC4-5D6E-409C-BE32-E72D297353CC}">
              <c16:uniqueId val="{00000002-F683-4349-B8DC-45FE26E5B79B}"/>
            </c:ext>
          </c:extLst>
        </c:ser>
        <c:ser>
          <c:idx val="3"/>
          <c:order val="3"/>
          <c:tx>
            <c:strRef>
              <c:f>Sheet1!$E$1</c:f>
              <c:strCache>
                <c:ptCount val="1"/>
                <c:pt idx="0">
                  <c:v>Total
Manufacturing</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Sheet1!$E$2:$E$38</c:f>
              <c:numCache>
                <c:formatCode>#,##0</c:formatCode>
                <c:ptCount val="37"/>
                <c:pt idx="0">
                  <c:v>75335</c:v>
                </c:pt>
                <c:pt idx="1">
                  <c:v>78584</c:v>
                </c:pt>
                <c:pt idx="2">
                  <c:v>80378</c:v>
                </c:pt>
                <c:pt idx="3">
                  <c:v>81251</c:v>
                </c:pt>
                <c:pt idx="4">
                  <c:v>82777</c:v>
                </c:pt>
                <c:pt idx="5">
                  <c:v>85512</c:v>
                </c:pt>
                <c:pt idx="6">
                  <c:v>79627</c:v>
                </c:pt>
                <c:pt idx="7">
                  <c:v>81359</c:v>
                </c:pt>
                <c:pt idx="8">
                  <c:v>82610</c:v>
                </c:pt>
                <c:pt idx="9">
                  <c:v>81050</c:v>
                </c:pt>
                <c:pt idx="10">
                  <c:v>78898</c:v>
                </c:pt>
                <c:pt idx="11">
                  <c:v>73278</c:v>
                </c:pt>
                <c:pt idx="12">
                  <c:v>75307</c:v>
                </c:pt>
                <c:pt idx="13">
                  <c:v>76907</c:v>
                </c:pt>
                <c:pt idx="14">
                  <c:v>79080</c:v>
                </c:pt>
                <c:pt idx="15">
                  <c:v>76206</c:v>
                </c:pt>
                <c:pt idx="16">
                  <c:v>78324</c:v>
                </c:pt>
                <c:pt idx="17">
                  <c:v>73973</c:v>
                </c:pt>
                <c:pt idx="18">
                  <c:v>78441</c:v>
                </c:pt>
                <c:pt idx="19">
                  <c:v>77504</c:v>
                </c:pt>
                <c:pt idx="20">
                  <c:v>74049</c:v>
                </c:pt>
                <c:pt idx="21">
                  <c:v>71918</c:v>
                </c:pt>
                <c:pt idx="22">
                  <c:v>72255</c:v>
                </c:pt>
                <c:pt idx="23">
                  <c:v>69308</c:v>
                </c:pt>
                <c:pt idx="24">
                  <c:v>72109</c:v>
                </c:pt>
                <c:pt idx="25">
                  <c:v>71390</c:v>
                </c:pt>
                <c:pt idx="26">
                  <c:v>72163</c:v>
                </c:pt>
                <c:pt idx="27">
                  <c:v>69898</c:v>
                </c:pt>
                <c:pt idx="28">
                  <c:v>70751</c:v>
                </c:pt>
                <c:pt idx="29">
                  <c:v>65140</c:v>
                </c:pt>
                <c:pt idx="30">
                  <c:v>63920</c:v>
                </c:pt>
                <c:pt idx="31">
                  <c:v>61621</c:v>
                </c:pt>
                <c:pt idx="32">
                  <c:v>61944</c:v>
                </c:pt>
                <c:pt idx="33">
                  <c:v>63264</c:v>
                </c:pt>
                <c:pt idx="34">
                  <c:v>61362</c:v>
                </c:pt>
                <c:pt idx="35">
                  <c:v>61199</c:v>
                </c:pt>
              </c:numCache>
            </c:numRef>
          </c:val>
          <c:smooth val="0"/>
          <c:extLst>
            <c:ext xmlns:c16="http://schemas.microsoft.com/office/drawing/2014/chart" uri="{C3380CC4-5D6E-409C-BE32-E72D297353CC}">
              <c16:uniqueId val="{00000003-F683-4349-B8DC-45FE26E5B79B}"/>
            </c:ext>
          </c:extLst>
        </c:ser>
        <c:dLbls>
          <c:showLegendKey val="0"/>
          <c:showVal val="0"/>
          <c:showCatName val="0"/>
          <c:showSerName val="0"/>
          <c:showPercent val="0"/>
          <c:showBubbleSize val="0"/>
        </c:dLbls>
        <c:smooth val="0"/>
        <c:axId val="266887936"/>
        <c:axId val="266889472"/>
      </c:lineChart>
      <c:dateAx>
        <c:axId val="266887936"/>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66889472"/>
        <c:crosses val="autoZero"/>
        <c:auto val="0"/>
        <c:lblOffset val="100"/>
        <c:baseTimeUnit val="months"/>
        <c:majorUnit val="1"/>
        <c:majorTimeUnit val="years"/>
        <c:minorUnit val="1"/>
        <c:minorTimeUnit val="months"/>
      </c:dateAx>
      <c:valAx>
        <c:axId val="266889472"/>
        <c:scaling>
          <c:orientation val="minMax"/>
          <c:max val="10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66887936"/>
        <c:crosses val="autoZero"/>
        <c:crossBetween val="between"/>
        <c:majorUnit val="25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6420816103039E-2"/>
          <c:y val="0.19149638716526085"/>
          <c:w val="0.81112634302007247"/>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Sheet1!$B$2:$B$38</c:f>
              <c:numCache>
                <c:formatCode>#,##0</c:formatCode>
                <c:ptCount val="37"/>
                <c:pt idx="0">
                  <c:v>23363</c:v>
                </c:pt>
                <c:pt idx="1">
                  <c:v>23363</c:v>
                </c:pt>
                <c:pt idx="2">
                  <c:v>23363</c:v>
                </c:pt>
                <c:pt idx="3">
                  <c:v>23363</c:v>
                </c:pt>
                <c:pt idx="4">
                  <c:v>23363</c:v>
                </c:pt>
                <c:pt idx="5">
                  <c:v>23363</c:v>
                </c:pt>
                <c:pt idx="6">
                  <c:v>23363</c:v>
                </c:pt>
                <c:pt idx="7">
                  <c:v>23363</c:v>
                </c:pt>
                <c:pt idx="8">
                  <c:v>23363</c:v>
                </c:pt>
                <c:pt idx="9">
                  <c:v>23363</c:v>
                </c:pt>
                <c:pt idx="10">
                  <c:v>23363</c:v>
                </c:pt>
                <c:pt idx="11">
                  <c:v>23363</c:v>
                </c:pt>
                <c:pt idx="12">
                  <c:v>23363</c:v>
                </c:pt>
                <c:pt idx="13">
                  <c:v>23363</c:v>
                </c:pt>
                <c:pt idx="14">
                  <c:v>23363</c:v>
                </c:pt>
                <c:pt idx="15">
                  <c:v>23363</c:v>
                </c:pt>
                <c:pt idx="16">
                  <c:v>23363</c:v>
                </c:pt>
                <c:pt idx="17">
                  <c:v>23363</c:v>
                </c:pt>
                <c:pt idx="18">
                  <c:v>23363</c:v>
                </c:pt>
                <c:pt idx="19">
                  <c:v>23363</c:v>
                </c:pt>
                <c:pt idx="20">
                  <c:v>23363</c:v>
                </c:pt>
                <c:pt idx="21">
                  <c:v>23363</c:v>
                </c:pt>
                <c:pt idx="22">
                  <c:v>23363</c:v>
                </c:pt>
                <c:pt idx="23">
                  <c:v>23363</c:v>
                </c:pt>
                <c:pt idx="24">
                  <c:v>23363</c:v>
                </c:pt>
                <c:pt idx="25">
                  <c:v>23363</c:v>
                </c:pt>
                <c:pt idx="26">
                  <c:v>23363</c:v>
                </c:pt>
                <c:pt idx="27">
                  <c:v>23363</c:v>
                </c:pt>
                <c:pt idx="28">
                  <c:v>23363</c:v>
                </c:pt>
                <c:pt idx="29">
                  <c:v>23363</c:v>
                </c:pt>
                <c:pt idx="30">
                  <c:v>23363</c:v>
                </c:pt>
                <c:pt idx="31">
                  <c:v>23363</c:v>
                </c:pt>
                <c:pt idx="32">
                  <c:v>23363</c:v>
                </c:pt>
                <c:pt idx="33">
                  <c:v>23363</c:v>
                </c:pt>
                <c:pt idx="34">
                  <c:v>23363</c:v>
                </c:pt>
                <c:pt idx="35">
                  <c:v>23363</c:v>
                </c:pt>
              </c:numCache>
            </c:numRef>
          </c:val>
          <c:smooth val="0"/>
          <c:extLst>
            <c:ext xmlns:c16="http://schemas.microsoft.com/office/drawing/2014/chart" uri="{C3380CC4-5D6E-409C-BE32-E72D297353CC}">
              <c16:uniqueId val="{00000000-1699-4E62-880F-EF158B29D4FF}"/>
            </c:ext>
          </c:extLst>
        </c:ser>
        <c:ser>
          <c:idx val="1"/>
          <c:order val="1"/>
          <c:tx>
            <c:strRef>
              <c:f>Sheet1!$C$1</c:f>
              <c:strCache>
                <c:ptCount val="1"/>
                <c:pt idx="0">
                  <c:v>Total
Amusement
 and 
recreation</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Sheet1!$C$2:$C$38</c:f>
              <c:numCache>
                <c:formatCode>#,##0</c:formatCode>
                <c:ptCount val="37"/>
                <c:pt idx="0">
                  <c:v>17976</c:v>
                </c:pt>
                <c:pt idx="1">
                  <c:v>18781</c:v>
                </c:pt>
                <c:pt idx="2">
                  <c:v>18609</c:v>
                </c:pt>
                <c:pt idx="3">
                  <c:v>19920</c:v>
                </c:pt>
                <c:pt idx="4">
                  <c:v>20173</c:v>
                </c:pt>
                <c:pt idx="5">
                  <c:v>21748</c:v>
                </c:pt>
                <c:pt idx="6">
                  <c:v>20986</c:v>
                </c:pt>
                <c:pt idx="7">
                  <c:v>20848</c:v>
                </c:pt>
                <c:pt idx="8">
                  <c:v>21428</c:v>
                </c:pt>
                <c:pt idx="9">
                  <c:v>21240</c:v>
                </c:pt>
                <c:pt idx="10">
                  <c:v>20379</c:v>
                </c:pt>
                <c:pt idx="11">
                  <c:v>20768</c:v>
                </c:pt>
                <c:pt idx="12">
                  <c:v>20579</c:v>
                </c:pt>
                <c:pt idx="13">
                  <c:v>21485</c:v>
                </c:pt>
                <c:pt idx="14">
                  <c:v>21836</c:v>
                </c:pt>
                <c:pt idx="15">
                  <c:v>22546</c:v>
                </c:pt>
                <c:pt idx="16">
                  <c:v>22682</c:v>
                </c:pt>
                <c:pt idx="17">
                  <c:v>23603</c:v>
                </c:pt>
                <c:pt idx="18">
                  <c:v>22572</c:v>
                </c:pt>
                <c:pt idx="19">
                  <c:v>22321</c:v>
                </c:pt>
                <c:pt idx="20">
                  <c:v>22126</c:v>
                </c:pt>
                <c:pt idx="21">
                  <c:v>22904</c:v>
                </c:pt>
                <c:pt idx="22">
                  <c:v>23715</c:v>
                </c:pt>
                <c:pt idx="23">
                  <c:v>23099</c:v>
                </c:pt>
                <c:pt idx="24">
                  <c:v>22882</c:v>
                </c:pt>
                <c:pt idx="25">
                  <c:v>24129</c:v>
                </c:pt>
                <c:pt idx="26">
                  <c:v>23996</c:v>
                </c:pt>
                <c:pt idx="27">
                  <c:v>23246</c:v>
                </c:pt>
                <c:pt idx="28">
                  <c:v>23689</c:v>
                </c:pt>
                <c:pt idx="29">
                  <c:v>23250</c:v>
                </c:pt>
                <c:pt idx="30">
                  <c:v>23743</c:v>
                </c:pt>
                <c:pt idx="31">
                  <c:v>23334</c:v>
                </c:pt>
                <c:pt idx="32">
                  <c:v>24151</c:v>
                </c:pt>
                <c:pt idx="33">
                  <c:v>22583</c:v>
                </c:pt>
                <c:pt idx="34">
                  <c:v>23738</c:v>
                </c:pt>
                <c:pt idx="35">
                  <c:v>23864</c:v>
                </c:pt>
                <c:pt idx="36">
                  <c:v>23955</c:v>
                </c:pt>
              </c:numCache>
            </c:numRef>
          </c:val>
          <c:smooth val="0"/>
          <c:extLst>
            <c:ext xmlns:c16="http://schemas.microsoft.com/office/drawing/2014/chart" uri="{C3380CC4-5D6E-409C-BE32-E72D297353CC}">
              <c16:uniqueId val="{00000001-1699-4E62-880F-EF158B29D4FF}"/>
            </c:ext>
          </c:extLst>
        </c:ser>
        <c:ser>
          <c:idx val="2"/>
          <c:order val="2"/>
          <c:tx>
            <c:strRef>
              <c:f>Sheet1!$D$1</c:f>
              <c:strCache>
                <c:ptCount val="1"/>
                <c:pt idx="0">
                  <c:v>Private
Amusement 
and recreation</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Sheet1!$D$2:$D$38</c:f>
              <c:numCache>
                <c:formatCode>#,##0</c:formatCode>
                <c:ptCount val="37"/>
                <c:pt idx="0">
                  <c:v>8228</c:v>
                </c:pt>
                <c:pt idx="1">
                  <c:v>8821</c:v>
                </c:pt>
                <c:pt idx="2">
                  <c:v>8536</c:v>
                </c:pt>
                <c:pt idx="3">
                  <c:v>9423</c:v>
                </c:pt>
                <c:pt idx="4">
                  <c:v>9510</c:v>
                </c:pt>
                <c:pt idx="5">
                  <c:v>10588</c:v>
                </c:pt>
                <c:pt idx="6">
                  <c:v>10212</c:v>
                </c:pt>
                <c:pt idx="7">
                  <c:v>10196</c:v>
                </c:pt>
                <c:pt idx="8">
                  <c:v>10703</c:v>
                </c:pt>
                <c:pt idx="9">
                  <c:v>10828</c:v>
                </c:pt>
                <c:pt idx="10">
                  <c:v>10598</c:v>
                </c:pt>
                <c:pt idx="11">
                  <c:v>10469</c:v>
                </c:pt>
                <c:pt idx="12">
                  <c:v>10338</c:v>
                </c:pt>
                <c:pt idx="13">
                  <c:v>10965</c:v>
                </c:pt>
                <c:pt idx="14">
                  <c:v>11371</c:v>
                </c:pt>
                <c:pt idx="15">
                  <c:v>11578</c:v>
                </c:pt>
                <c:pt idx="16">
                  <c:v>11936</c:v>
                </c:pt>
                <c:pt idx="17">
                  <c:v>12563</c:v>
                </c:pt>
                <c:pt idx="18">
                  <c:v>12096</c:v>
                </c:pt>
                <c:pt idx="19">
                  <c:v>12359</c:v>
                </c:pt>
                <c:pt idx="20">
                  <c:v>12453</c:v>
                </c:pt>
                <c:pt idx="21">
                  <c:v>12709</c:v>
                </c:pt>
                <c:pt idx="22">
                  <c:v>13289</c:v>
                </c:pt>
                <c:pt idx="23">
                  <c:v>13090</c:v>
                </c:pt>
                <c:pt idx="24">
                  <c:v>12150</c:v>
                </c:pt>
                <c:pt idx="25">
                  <c:v>12650</c:v>
                </c:pt>
                <c:pt idx="26">
                  <c:v>12285</c:v>
                </c:pt>
                <c:pt idx="27">
                  <c:v>12776</c:v>
                </c:pt>
                <c:pt idx="28">
                  <c:v>12994</c:v>
                </c:pt>
                <c:pt idx="29">
                  <c:v>13093</c:v>
                </c:pt>
                <c:pt idx="30">
                  <c:v>13404</c:v>
                </c:pt>
                <c:pt idx="31">
                  <c:v>13349</c:v>
                </c:pt>
                <c:pt idx="32">
                  <c:v>13590</c:v>
                </c:pt>
                <c:pt idx="33">
                  <c:v>12708</c:v>
                </c:pt>
                <c:pt idx="34">
                  <c:v>13123</c:v>
                </c:pt>
                <c:pt idx="35">
                  <c:v>13436</c:v>
                </c:pt>
              </c:numCache>
            </c:numRef>
          </c:val>
          <c:smooth val="0"/>
          <c:extLst>
            <c:ext xmlns:c16="http://schemas.microsoft.com/office/drawing/2014/chart" uri="{C3380CC4-5D6E-409C-BE32-E72D297353CC}">
              <c16:uniqueId val="{00000002-1699-4E62-880F-EF158B29D4FF}"/>
            </c:ext>
          </c:extLst>
        </c:ser>
        <c:ser>
          <c:idx val="3"/>
          <c:order val="3"/>
          <c:tx>
            <c:strRef>
              <c:f>Sheet1!$E$1</c:f>
              <c:strCache>
                <c:ptCount val="1"/>
                <c:pt idx="0">
                  <c:v>Public
Amusement 
and recreation</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Sheet1!$E$2:$E$38</c:f>
              <c:numCache>
                <c:formatCode>#,##0</c:formatCode>
                <c:ptCount val="37"/>
                <c:pt idx="0">
                  <c:v>9748</c:v>
                </c:pt>
                <c:pt idx="1">
                  <c:v>9960</c:v>
                </c:pt>
                <c:pt idx="2">
                  <c:v>10074</c:v>
                </c:pt>
                <c:pt idx="3">
                  <c:v>10497</c:v>
                </c:pt>
                <c:pt idx="4">
                  <c:v>10663</c:v>
                </c:pt>
                <c:pt idx="5">
                  <c:v>11160</c:v>
                </c:pt>
                <c:pt idx="6">
                  <c:v>10775</c:v>
                </c:pt>
                <c:pt idx="7">
                  <c:v>10652</c:v>
                </c:pt>
                <c:pt idx="8">
                  <c:v>10726</c:v>
                </c:pt>
                <c:pt idx="9">
                  <c:v>10411</c:v>
                </c:pt>
                <c:pt idx="10">
                  <c:v>9781</c:v>
                </c:pt>
                <c:pt idx="11">
                  <c:v>10299</c:v>
                </c:pt>
                <c:pt idx="12">
                  <c:v>10242</c:v>
                </c:pt>
                <c:pt idx="13">
                  <c:v>10520</c:v>
                </c:pt>
                <c:pt idx="14">
                  <c:v>10465</c:v>
                </c:pt>
                <c:pt idx="15">
                  <c:v>10968</c:v>
                </c:pt>
                <c:pt idx="16">
                  <c:v>10746</c:v>
                </c:pt>
                <c:pt idx="17">
                  <c:v>11040</c:v>
                </c:pt>
                <c:pt idx="18">
                  <c:v>10475</c:v>
                </c:pt>
                <c:pt idx="19">
                  <c:v>9961</c:v>
                </c:pt>
                <c:pt idx="20">
                  <c:v>9674</c:v>
                </c:pt>
                <c:pt idx="21">
                  <c:v>10196</c:v>
                </c:pt>
                <c:pt idx="22">
                  <c:v>10426</c:v>
                </c:pt>
                <c:pt idx="23">
                  <c:v>10009</c:v>
                </c:pt>
                <c:pt idx="24">
                  <c:v>10732</c:v>
                </c:pt>
                <c:pt idx="25">
                  <c:v>11478</c:v>
                </c:pt>
                <c:pt idx="26">
                  <c:v>11711</c:v>
                </c:pt>
                <c:pt idx="27">
                  <c:v>10471</c:v>
                </c:pt>
                <c:pt idx="28">
                  <c:v>10695</c:v>
                </c:pt>
                <c:pt idx="29">
                  <c:v>10157</c:v>
                </c:pt>
                <c:pt idx="30">
                  <c:v>10340</c:v>
                </c:pt>
                <c:pt idx="31">
                  <c:v>9984</c:v>
                </c:pt>
                <c:pt idx="32">
                  <c:v>10562</c:v>
                </c:pt>
                <c:pt idx="33">
                  <c:v>9875</c:v>
                </c:pt>
                <c:pt idx="34">
                  <c:v>10239</c:v>
                </c:pt>
                <c:pt idx="35">
                  <c:v>9927</c:v>
                </c:pt>
              </c:numCache>
            </c:numRef>
          </c:val>
          <c:smooth val="0"/>
          <c:extLst>
            <c:ext xmlns:c16="http://schemas.microsoft.com/office/drawing/2014/chart" uri="{C3380CC4-5D6E-409C-BE32-E72D297353CC}">
              <c16:uniqueId val="{00000003-1699-4E62-880F-EF158B29D4FF}"/>
            </c:ext>
          </c:extLst>
        </c:ser>
        <c:dLbls>
          <c:showLegendKey val="0"/>
          <c:showVal val="0"/>
          <c:showCatName val="0"/>
          <c:showSerName val="0"/>
          <c:showPercent val="0"/>
          <c:showBubbleSize val="0"/>
        </c:dLbls>
        <c:smooth val="0"/>
        <c:axId val="266835456"/>
        <c:axId val="266836992"/>
      </c:lineChart>
      <c:dateAx>
        <c:axId val="266835456"/>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66836992"/>
        <c:crosses val="autoZero"/>
        <c:auto val="0"/>
        <c:lblOffset val="100"/>
        <c:baseTimeUnit val="months"/>
        <c:majorUnit val="1"/>
        <c:majorTimeUnit val="years"/>
        <c:minorUnit val="1"/>
        <c:minorTimeUnit val="months"/>
      </c:dateAx>
      <c:valAx>
        <c:axId val="266836992"/>
        <c:scaling>
          <c:orientation val="minMax"/>
          <c:max val="25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66835456"/>
        <c:crosses val="autoZero"/>
        <c:crossBetween val="between"/>
        <c:majorUnit val="5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0546748850784"/>
          <c:y val="0.19149648632632535"/>
          <c:w val="0.4531995048735234"/>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23299</c:v>
                </c:pt>
                <c:pt idx="1">
                  <c:v>23299</c:v>
                </c:pt>
                <c:pt idx="2">
                  <c:v>23299</c:v>
                </c:pt>
                <c:pt idx="3">
                  <c:v>23299</c:v>
                </c:pt>
                <c:pt idx="4">
                  <c:v>23299</c:v>
                </c:pt>
                <c:pt idx="5">
                  <c:v>23299</c:v>
                </c:pt>
                <c:pt idx="6">
                  <c:v>23299</c:v>
                </c:pt>
              </c:numCache>
            </c:numRef>
          </c:val>
          <c:smooth val="0"/>
          <c:extLst>
            <c:ext xmlns:c16="http://schemas.microsoft.com/office/drawing/2014/chart" uri="{C3380CC4-5D6E-409C-BE32-E72D297353CC}">
              <c16:uniqueId val="{00000000-63FA-4197-A627-ECE44124031F}"/>
            </c:ext>
          </c:extLst>
        </c:ser>
        <c:ser>
          <c:idx val="1"/>
          <c:order val="1"/>
          <c:tx>
            <c:strRef>
              <c:f>Sheet1!$C$1</c:f>
              <c:strCache>
                <c:ptCount val="1"/>
                <c:pt idx="0">
                  <c:v>Amusement and recreation</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21829</c:v>
                </c:pt>
                <c:pt idx="1">
                  <c:v>19404</c:v>
                </c:pt>
                <c:pt idx="2">
                  <c:v>16943</c:v>
                </c:pt>
                <c:pt idx="3">
                  <c:v>15995</c:v>
                </c:pt>
                <c:pt idx="4">
                  <c:v>15480</c:v>
                </c:pt>
                <c:pt idx="5">
                  <c:v>15207</c:v>
                </c:pt>
                <c:pt idx="6">
                  <c:v>16773</c:v>
                </c:pt>
              </c:numCache>
            </c:numRef>
          </c:val>
          <c:smooth val="0"/>
          <c:extLst>
            <c:ext xmlns:c16="http://schemas.microsoft.com/office/drawing/2014/chart" uri="{C3380CC4-5D6E-409C-BE32-E72D297353CC}">
              <c16:uniqueId val="{00000001-63FA-4197-A627-ECE44124031F}"/>
            </c:ext>
          </c:extLst>
        </c:ser>
        <c:dLbls>
          <c:showLegendKey val="0"/>
          <c:showVal val="0"/>
          <c:showCatName val="0"/>
          <c:showSerName val="0"/>
          <c:showPercent val="0"/>
          <c:showBubbleSize val="0"/>
        </c:dLbls>
        <c:smooth val="0"/>
        <c:axId val="265277440"/>
        <c:axId val="265278976"/>
      </c:lineChart>
      <c:dateAx>
        <c:axId val="265277440"/>
        <c:scaling>
          <c:orientation val="minMax"/>
        </c:scaling>
        <c:delete val="0"/>
        <c:axPos val="b"/>
        <c:numFmt formatCode="yyyy" sourceLinked="0"/>
        <c:majorTickMark val="in"/>
        <c:minorTickMark val="none"/>
        <c:tickLblPos val="nextTo"/>
        <c:spPr>
          <a:ln/>
        </c:spPr>
        <c:txPr>
          <a:bodyPr rot="0"/>
          <a:lstStyle/>
          <a:p>
            <a:pPr>
              <a:defRPr/>
            </a:pPr>
            <a:endParaRPr lang="en-US"/>
          </a:p>
        </c:txPr>
        <c:crossAx val="265278976"/>
        <c:crosses val="autoZero"/>
        <c:auto val="1"/>
        <c:lblOffset val="100"/>
        <c:baseTimeUnit val="months"/>
        <c:majorUnit val="1"/>
        <c:majorTimeUnit val="months"/>
        <c:minorUnit val="1"/>
        <c:minorTimeUnit val="months"/>
      </c:dateAx>
      <c:valAx>
        <c:axId val="265278976"/>
        <c:scaling>
          <c:orientation val="minMax"/>
          <c:max val="25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65277440"/>
        <c:crosses val="autoZero"/>
        <c:crossBetween val="between"/>
        <c:majorUnit val="5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1260479093312"/>
          <c:y val="0.19149648632632535"/>
          <c:w val="0.43127647803109764"/>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97169</c:v>
                </c:pt>
                <c:pt idx="1">
                  <c:v>97169</c:v>
                </c:pt>
                <c:pt idx="2">
                  <c:v>97169</c:v>
                </c:pt>
                <c:pt idx="3">
                  <c:v>97169</c:v>
                </c:pt>
                <c:pt idx="4">
                  <c:v>97169</c:v>
                </c:pt>
                <c:pt idx="5">
                  <c:v>97169</c:v>
                </c:pt>
                <c:pt idx="6">
                  <c:v>97169</c:v>
                </c:pt>
              </c:numCache>
            </c:numRef>
          </c:val>
          <c:smooth val="0"/>
          <c:extLst>
            <c:ext xmlns:c16="http://schemas.microsoft.com/office/drawing/2014/chart" uri="{C3380CC4-5D6E-409C-BE32-E72D297353CC}">
              <c16:uniqueId val="{00000000-320D-4565-B905-8624852F37DD}"/>
            </c:ext>
          </c:extLst>
        </c:ser>
        <c:ser>
          <c:idx val="1"/>
          <c:order val="1"/>
          <c:tx>
            <c:strRef>
              <c:f>Sheet1!$C$1</c:f>
              <c:strCache>
                <c:ptCount val="1"/>
                <c:pt idx="0">
                  <c:v>Total
Power</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81075</c:v>
                </c:pt>
                <c:pt idx="1">
                  <c:v>88861</c:v>
                </c:pt>
                <c:pt idx="2">
                  <c:v>77945</c:v>
                </c:pt>
                <c:pt idx="3">
                  <c:v>75185</c:v>
                </c:pt>
                <c:pt idx="4">
                  <c:v>97434</c:v>
                </c:pt>
                <c:pt idx="5">
                  <c:v>93317</c:v>
                </c:pt>
                <c:pt idx="6">
                  <c:v>110089</c:v>
                </c:pt>
              </c:numCache>
            </c:numRef>
          </c:val>
          <c:smooth val="0"/>
          <c:extLst>
            <c:ext xmlns:c16="http://schemas.microsoft.com/office/drawing/2014/chart" uri="{C3380CC4-5D6E-409C-BE32-E72D297353CC}">
              <c16:uniqueId val="{00000001-320D-4565-B905-8624852F37DD}"/>
            </c:ext>
          </c:extLst>
        </c:ser>
        <c:dLbls>
          <c:showLegendKey val="0"/>
          <c:showVal val="0"/>
          <c:showCatName val="0"/>
          <c:showSerName val="0"/>
          <c:showPercent val="0"/>
          <c:showBubbleSize val="0"/>
        </c:dLbls>
        <c:smooth val="0"/>
        <c:axId val="265329280"/>
        <c:axId val="265335168"/>
      </c:lineChart>
      <c:dateAx>
        <c:axId val="265329280"/>
        <c:scaling>
          <c:orientation val="minMax"/>
        </c:scaling>
        <c:delete val="0"/>
        <c:axPos val="b"/>
        <c:numFmt formatCode="yyyy" sourceLinked="0"/>
        <c:majorTickMark val="in"/>
        <c:minorTickMark val="none"/>
        <c:tickLblPos val="nextTo"/>
        <c:spPr>
          <a:ln/>
        </c:spPr>
        <c:txPr>
          <a:bodyPr rot="0"/>
          <a:lstStyle/>
          <a:p>
            <a:pPr>
              <a:defRPr sz="1400"/>
            </a:pPr>
            <a:endParaRPr lang="en-US"/>
          </a:p>
        </c:txPr>
        <c:crossAx val="265335168"/>
        <c:crosses val="autoZero"/>
        <c:auto val="1"/>
        <c:lblOffset val="100"/>
        <c:baseTimeUnit val="months"/>
        <c:majorUnit val="1"/>
        <c:majorTimeUnit val="months"/>
        <c:minorUnit val="1"/>
        <c:minorTimeUnit val="months"/>
      </c:dateAx>
      <c:valAx>
        <c:axId val="265335168"/>
        <c:scaling>
          <c:orientation val="minMax"/>
          <c:max val="12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65329280"/>
        <c:crosses val="autoZero"/>
        <c:crossBetween val="between"/>
        <c:majorUnit val="3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42583885647373E-2"/>
          <c:y val="0.19149638716526085"/>
          <c:w val="0.8063301799505278"/>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45788</c:v>
                </c:pt>
                <c:pt idx="1">
                  <c:v>45788</c:v>
                </c:pt>
                <c:pt idx="2">
                  <c:v>45788</c:v>
                </c:pt>
                <c:pt idx="3">
                  <c:v>45788</c:v>
                </c:pt>
                <c:pt idx="4">
                  <c:v>45788</c:v>
                </c:pt>
                <c:pt idx="5">
                  <c:v>45788</c:v>
                </c:pt>
                <c:pt idx="6">
                  <c:v>45788</c:v>
                </c:pt>
                <c:pt idx="7">
                  <c:v>45788</c:v>
                </c:pt>
                <c:pt idx="8">
                  <c:v>45788</c:v>
                </c:pt>
                <c:pt idx="9">
                  <c:v>45788</c:v>
                </c:pt>
                <c:pt idx="10">
                  <c:v>45788</c:v>
                </c:pt>
                <c:pt idx="11">
                  <c:v>45788</c:v>
                </c:pt>
                <c:pt idx="12">
                  <c:v>45788</c:v>
                </c:pt>
                <c:pt idx="13">
                  <c:v>45788</c:v>
                </c:pt>
                <c:pt idx="14">
                  <c:v>45788</c:v>
                </c:pt>
                <c:pt idx="15">
                  <c:v>45788</c:v>
                </c:pt>
                <c:pt idx="16">
                  <c:v>45788</c:v>
                </c:pt>
                <c:pt idx="17">
                  <c:v>45788</c:v>
                </c:pt>
                <c:pt idx="18">
                  <c:v>45788</c:v>
                </c:pt>
                <c:pt idx="19">
                  <c:v>45788</c:v>
                </c:pt>
                <c:pt idx="20">
                  <c:v>45788</c:v>
                </c:pt>
                <c:pt idx="21">
                  <c:v>45788</c:v>
                </c:pt>
                <c:pt idx="22">
                  <c:v>45788</c:v>
                </c:pt>
                <c:pt idx="23">
                  <c:v>45788</c:v>
                </c:pt>
                <c:pt idx="24">
                  <c:v>45788</c:v>
                </c:pt>
                <c:pt idx="25">
                  <c:v>45788</c:v>
                </c:pt>
                <c:pt idx="26">
                  <c:v>45788</c:v>
                </c:pt>
                <c:pt idx="27">
                  <c:v>45788</c:v>
                </c:pt>
                <c:pt idx="28">
                  <c:v>45788</c:v>
                </c:pt>
                <c:pt idx="29">
                  <c:v>45788</c:v>
                </c:pt>
                <c:pt idx="30">
                  <c:v>45788</c:v>
                </c:pt>
                <c:pt idx="31">
                  <c:v>45788</c:v>
                </c:pt>
                <c:pt idx="32">
                  <c:v>45788</c:v>
                </c:pt>
                <c:pt idx="33">
                  <c:v>45788</c:v>
                </c:pt>
                <c:pt idx="34">
                  <c:v>45788</c:v>
                </c:pt>
                <c:pt idx="35">
                  <c:v>45788</c:v>
                </c:pt>
                <c:pt idx="36">
                  <c:v>45788</c:v>
                </c:pt>
              </c:numCache>
            </c:numRef>
          </c:val>
          <c:smooth val="0"/>
          <c:extLst>
            <c:ext xmlns:c16="http://schemas.microsoft.com/office/drawing/2014/chart" uri="{C3380CC4-5D6E-409C-BE32-E72D297353CC}">
              <c16:uniqueId val="{00000000-F0A8-4A4B-AF6B-8A2219903230}"/>
            </c:ext>
          </c:extLst>
        </c:ser>
        <c:ser>
          <c:idx val="1"/>
          <c:order val="1"/>
          <c:tx>
            <c:strRef>
              <c:f>Sheet1!$C$1</c:f>
              <c:strCache>
                <c:ptCount val="1"/>
                <c:pt idx="0">
                  <c:v>Retail</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36664</c:v>
                </c:pt>
                <c:pt idx="1">
                  <c:v>35230</c:v>
                </c:pt>
                <c:pt idx="2">
                  <c:v>37056</c:v>
                </c:pt>
                <c:pt idx="3">
                  <c:v>38782</c:v>
                </c:pt>
                <c:pt idx="4">
                  <c:v>39970</c:v>
                </c:pt>
                <c:pt idx="5">
                  <c:v>36741</c:v>
                </c:pt>
                <c:pt idx="6">
                  <c:v>37386</c:v>
                </c:pt>
                <c:pt idx="7">
                  <c:v>37712</c:v>
                </c:pt>
                <c:pt idx="8">
                  <c:v>37909</c:v>
                </c:pt>
                <c:pt idx="9">
                  <c:v>37766</c:v>
                </c:pt>
                <c:pt idx="10">
                  <c:v>37275</c:v>
                </c:pt>
                <c:pt idx="11">
                  <c:v>37821</c:v>
                </c:pt>
                <c:pt idx="12">
                  <c:v>40443</c:v>
                </c:pt>
                <c:pt idx="13">
                  <c:v>41140</c:v>
                </c:pt>
                <c:pt idx="14">
                  <c:v>40089</c:v>
                </c:pt>
                <c:pt idx="15">
                  <c:v>41130</c:v>
                </c:pt>
                <c:pt idx="16">
                  <c:v>41328</c:v>
                </c:pt>
                <c:pt idx="17">
                  <c:v>41334</c:v>
                </c:pt>
                <c:pt idx="18">
                  <c:v>43014</c:v>
                </c:pt>
                <c:pt idx="19">
                  <c:v>44007</c:v>
                </c:pt>
                <c:pt idx="20">
                  <c:v>43754</c:v>
                </c:pt>
                <c:pt idx="21">
                  <c:v>45131</c:v>
                </c:pt>
                <c:pt idx="22">
                  <c:v>46259</c:v>
                </c:pt>
                <c:pt idx="23">
                  <c:v>47329</c:v>
                </c:pt>
                <c:pt idx="24">
                  <c:v>46513</c:v>
                </c:pt>
                <c:pt idx="25">
                  <c:v>45276</c:v>
                </c:pt>
                <c:pt idx="26">
                  <c:v>45071</c:v>
                </c:pt>
                <c:pt idx="27">
                  <c:v>46814</c:v>
                </c:pt>
                <c:pt idx="28">
                  <c:v>45788</c:v>
                </c:pt>
                <c:pt idx="29">
                  <c:v>46734</c:v>
                </c:pt>
                <c:pt idx="30">
                  <c:v>45868</c:v>
                </c:pt>
                <c:pt idx="31">
                  <c:v>44139</c:v>
                </c:pt>
                <c:pt idx="32">
                  <c:v>45205</c:v>
                </c:pt>
                <c:pt idx="33">
                  <c:v>44401</c:v>
                </c:pt>
                <c:pt idx="34">
                  <c:v>45243</c:v>
                </c:pt>
                <c:pt idx="35">
                  <c:v>45085</c:v>
                </c:pt>
                <c:pt idx="36">
                  <c:v>42179</c:v>
                </c:pt>
              </c:numCache>
            </c:numRef>
          </c:val>
          <c:smooth val="0"/>
          <c:extLst>
            <c:ext xmlns:c16="http://schemas.microsoft.com/office/drawing/2014/chart" uri="{C3380CC4-5D6E-409C-BE32-E72D297353CC}">
              <c16:uniqueId val="{00000001-F0A8-4A4B-AF6B-8A2219903230}"/>
            </c:ext>
          </c:extLst>
        </c:ser>
        <c:dLbls>
          <c:showLegendKey val="0"/>
          <c:showVal val="0"/>
          <c:showCatName val="0"/>
          <c:showSerName val="0"/>
          <c:showPercent val="0"/>
          <c:showBubbleSize val="0"/>
        </c:dLbls>
        <c:smooth val="0"/>
        <c:axId val="284756608"/>
        <c:axId val="284762496"/>
      </c:lineChart>
      <c:dateAx>
        <c:axId val="284756608"/>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4762496"/>
        <c:crosses val="autoZero"/>
        <c:auto val="0"/>
        <c:lblOffset val="100"/>
        <c:baseTimeUnit val="months"/>
        <c:majorUnit val="1"/>
        <c:majorTimeUnit val="years"/>
        <c:minorUnit val="1"/>
        <c:minorTimeUnit val="months"/>
      </c:dateAx>
      <c:valAx>
        <c:axId val="284762496"/>
        <c:scaling>
          <c:orientation val="minMax"/>
          <c:max val="8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4756608"/>
        <c:crosses val="autoZero"/>
        <c:crossBetween val="between"/>
        <c:majorUnit val="2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0546748850784"/>
          <c:y val="0.19149648632632535"/>
          <c:w val="0.45220892227580184"/>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44300</c:v>
                </c:pt>
                <c:pt idx="1">
                  <c:v>44300</c:v>
                </c:pt>
                <c:pt idx="2">
                  <c:v>44300</c:v>
                </c:pt>
                <c:pt idx="3">
                  <c:v>44300</c:v>
                </c:pt>
                <c:pt idx="4">
                  <c:v>44300</c:v>
                </c:pt>
                <c:pt idx="5">
                  <c:v>44300</c:v>
                </c:pt>
                <c:pt idx="6">
                  <c:v>44300</c:v>
                </c:pt>
              </c:numCache>
            </c:numRef>
          </c:val>
          <c:smooth val="0"/>
          <c:extLst>
            <c:ext xmlns:c16="http://schemas.microsoft.com/office/drawing/2014/chart" uri="{C3380CC4-5D6E-409C-BE32-E72D297353CC}">
              <c16:uniqueId val="{00000000-9A03-40BD-BF69-DEFEA685B32F}"/>
            </c:ext>
          </c:extLst>
        </c:ser>
        <c:ser>
          <c:idx val="1"/>
          <c:order val="1"/>
          <c:tx>
            <c:strRef>
              <c:f>Sheet1!$C$1</c:f>
              <c:strCache>
                <c:ptCount val="1"/>
                <c:pt idx="0">
                  <c:v>Retail</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57719</c:v>
                </c:pt>
                <c:pt idx="1">
                  <c:v>34093</c:v>
                </c:pt>
                <c:pt idx="2">
                  <c:v>24857</c:v>
                </c:pt>
                <c:pt idx="3">
                  <c:v>26619</c:v>
                </c:pt>
                <c:pt idx="4">
                  <c:v>29517</c:v>
                </c:pt>
                <c:pt idx="5">
                  <c:v>32705</c:v>
                </c:pt>
                <c:pt idx="6">
                  <c:v>36189</c:v>
                </c:pt>
              </c:numCache>
            </c:numRef>
          </c:val>
          <c:smooth val="0"/>
          <c:extLst>
            <c:ext xmlns:c16="http://schemas.microsoft.com/office/drawing/2014/chart" uri="{C3380CC4-5D6E-409C-BE32-E72D297353CC}">
              <c16:uniqueId val="{00000001-9A03-40BD-BF69-DEFEA685B32F}"/>
            </c:ext>
          </c:extLst>
        </c:ser>
        <c:dLbls>
          <c:showLegendKey val="0"/>
          <c:showVal val="0"/>
          <c:showCatName val="0"/>
          <c:showSerName val="0"/>
          <c:showPercent val="0"/>
          <c:showBubbleSize val="0"/>
        </c:dLbls>
        <c:smooth val="0"/>
        <c:axId val="284812416"/>
        <c:axId val="284813952"/>
      </c:lineChart>
      <c:dateAx>
        <c:axId val="284812416"/>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4813952"/>
        <c:crosses val="autoZero"/>
        <c:auto val="1"/>
        <c:lblOffset val="100"/>
        <c:baseTimeUnit val="months"/>
        <c:majorUnit val="1"/>
        <c:majorTimeUnit val="months"/>
        <c:minorUnit val="1"/>
        <c:minorTimeUnit val="months"/>
      </c:dateAx>
      <c:valAx>
        <c:axId val="284813952"/>
        <c:scaling>
          <c:orientation val="minMax"/>
          <c:max val="8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4812416"/>
        <c:crosses val="autoZero"/>
        <c:crossBetween val="between"/>
        <c:majorUnit val="2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45050465870498"/>
          <c:y val="0.19149648632632535"/>
          <c:w val="0.46616388510560453"/>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71228</c:v>
                </c:pt>
                <c:pt idx="1">
                  <c:v>71228</c:v>
                </c:pt>
                <c:pt idx="2">
                  <c:v>71228</c:v>
                </c:pt>
                <c:pt idx="3">
                  <c:v>71228</c:v>
                </c:pt>
                <c:pt idx="4">
                  <c:v>71228</c:v>
                </c:pt>
                <c:pt idx="5">
                  <c:v>71228</c:v>
                </c:pt>
                <c:pt idx="6">
                  <c:v>71228</c:v>
                </c:pt>
              </c:numCache>
            </c:numRef>
          </c:val>
          <c:smooth val="0"/>
          <c:extLst>
            <c:ext xmlns:c16="http://schemas.microsoft.com/office/drawing/2014/chart" uri="{C3380CC4-5D6E-409C-BE32-E72D297353CC}">
              <c16:uniqueId val="{00000000-24A2-4A2F-B8C8-ED762BB7F203}"/>
            </c:ext>
          </c:extLst>
        </c:ser>
        <c:ser>
          <c:idx val="1"/>
          <c:order val="1"/>
          <c:tx>
            <c:strRef>
              <c:f>Sheet1!$C$1</c:f>
              <c:strCache>
                <c:ptCount val="1"/>
                <c:pt idx="0">
                  <c:v>Office</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68563</c:v>
                </c:pt>
                <c:pt idx="1">
                  <c:v>51908</c:v>
                </c:pt>
                <c:pt idx="2">
                  <c:v>37850</c:v>
                </c:pt>
                <c:pt idx="3">
                  <c:v>36011</c:v>
                </c:pt>
                <c:pt idx="4">
                  <c:v>37800</c:v>
                </c:pt>
                <c:pt idx="5">
                  <c:v>37979</c:v>
                </c:pt>
                <c:pt idx="6">
                  <c:v>46582</c:v>
                </c:pt>
              </c:numCache>
            </c:numRef>
          </c:val>
          <c:smooth val="0"/>
          <c:extLst>
            <c:ext xmlns:c16="http://schemas.microsoft.com/office/drawing/2014/chart" uri="{C3380CC4-5D6E-409C-BE32-E72D297353CC}">
              <c16:uniqueId val="{00000001-24A2-4A2F-B8C8-ED762BB7F203}"/>
            </c:ext>
          </c:extLst>
        </c:ser>
        <c:dLbls>
          <c:showLegendKey val="0"/>
          <c:showVal val="0"/>
          <c:showCatName val="0"/>
          <c:showSerName val="0"/>
          <c:showPercent val="0"/>
          <c:showBubbleSize val="0"/>
        </c:dLbls>
        <c:smooth val="0"/>
        <c:axId val="284876800"/>
        <c:axId val="284878336"/>
      </c:lineChart>
      <c:dateAx>
        <c:axId val="284876800"/>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4878336"/>
        <c:crosses val="autoZero"/>
        <c:auto val="1"/>
        <c:lblOffset val="100"/>
        <c:baseTimeUnit val="months"/>
        <c:majorUnit val="1"/>
        <c:majorTimeUnit val="months"/>
        <c:minorUnit val="1"/>
        <c:minorTimeUnit val="months"/>
      </c:dateAx>
      <c:valAx>
        <c:axId val="284878336"/>
        <c:scaling>
          <c:orientation val="minMax"/>
          <c:max val="8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4876800"/>
        <c:crosses val="autoZero"/>
        <c:crossBetween val="between"/>
        <c:majorUnit val="2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84218226844313E-2"/>
          <c:y val="0.19149638716526077"/>
          <c:w val="0.81592250608961669"/>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70468</c:v>
                </c:pt>
                <c:pt idx="1">
                  <c:v>70468</c:v>
                </c:pt>
                <c:pt idx="2">
                  <c:v>70468</c:v>
                </c:pt>
                <c:pt idx="3">
                  <c:v>70468</c:v>
                </c:pt>
                <c:pt idx="4">
                  <c:v>70468</c:v>
                </c:pt>
                <c:pt idx="5">
                  <c:v>70468</c:v>
                </c:pt>
                <c:pt idx="6">
                  <c:v>70468</c:v>
                </c:pt>
                <c:pt idx="7">
                  <c:v>70468</c:v>
                </c:pt>
                <c:pt idx="8">
                  <c:v>70468</c:v>
                </c:pt>
                <c:pt idx="9">
                  <c:v>70468</c:v>
                </c:pt>
                <c:pt idx="10">
                  <c:v>70468</c:v>
                </c:pt>
                <c:pt idx="11">
                  <c:v>70468</c:v>
                </c:pt>
                <c:pt idx="12">
                  <c:v>70468</c:v>
                </c:pt>
                <c:pt idx="13">
                  <c:v>70468</c:v>
                </c:pt>
                <c:pt idx="14">
                  <c:v>70468</c:v>
                </c:pt>
                <c:pt idx="15">
                  <c:v>70468</c:v>
                </c:pt>
                <c:pt idx="16">
                  <c:v>70468</c:v>
                </c:pt>
                <c:pt idx="17">
                  <c:v>70468</c:v>
                </c:pt>
                <c:pt idx="18">
                  <c:v>70468</c:v>
                </c:pt>
                <c:pt idx="19">
                  <c:v>70468</c:v>
                </c:pt>
                <c:pt idx="20">
                  <c:v>70468</c:v>
                </c:pt>
                <c:pt idx="21">
                  <c:v>70468</c:v>
                </c:pt>
                <c:pt idx="22">
                  <c:v>70468</c:v>
                </c:pt>
                <c:pt idx="23">
                  <c:v>70468</c:v>
                </c:pt>
                <c:pt idx="24">
                  <c:v>70468</c:v>
                </c:pt>
                <c:pt idx="25">
                  <c:v>70468</c:v>
                </c:pt>
                <c:pt idx="26">
                  <c:v>70468</c:v>
                </c:pt>
                <c:pt idx="27">
                  <c:v>70468</c:v>
                </c:pt>
                <c:pt idx="28">
                  <c:v>70468</c:v>
                </c:pt>
                <c:pt idx="29">
                  <c:v>70468</c:v>
                </c:pt>
                <c:pt idx="30">
                  <c:v>70468</c:v>
                </c:pt>
                <c:pt idx="31">
                  <c:v>70468</c:v>
                </c:pt>
                <c:pt idx="32">
                  <c:v>70468</c:v>
                </c:pt>
                <c:pt idx="33">
                  <c:v>70468</c:v>
                </c:pt>
                <c:pt idx="34">
                  <c:v>70468</c:v>
                </c:pt>
                <c:pt idx="35">
                  <c:v>70468</c:v>
                </c:pt>
                <c:pt idx="36">
                  <c:v>70468</c:v>
                </c:pt>
              </c:numCache>
            </c:numRef>
          </c:val>
          <c:smooth val="0"/>
          <c:extLst>
            <c:ext xmlns:c16="http://schemas.microsoft.com/office/drawing/2014/chart" uri="{C3380CC4-5D6E-409C-BE32-E72D297353CC}">
              <c16:uniqueId val="{00000000-0EC5-4391-A5E1-089D441FE07F}"/>
            </c:ext>
          </c:extLst>
        </c:ser>
        <c:ser>
          <c:idx val="1"/>
          <c:order val="1"/>
          <c:tx>
            <c:strRef>
              <c:f>Sheet1!$C$1</c:f>
              <c:strCache>
                <c:ptCount val="1"/>
                <c:pt idx="0">
                  <c:v>Total
Office</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50839</c:v>
                </c:pt>
                <c:pt idx="1">
                  <c:v>51670</c:v>
                </c:pt>
                <c:pt idx="2">
                  <c:v>52506</c:v>
                </c:pt>
                <c:pt idx="3">
                  <c:v>54093</c:v>
                </c:pt>
                <c:pt idx="4">
                  <c:v>57665</c:v>
                </c:pt>
                <c:pt idx="5">
                  <c:v>60357</c:v>
                </c:pt>
                <c:pt idx="6">
                  <c:v>55971</c:v>
                </c:pt>
                <c:pt idx="7">
                  <c:v>56694</c:v>
                </c:pt>
                <c:pt idx="8">
                  <c:v>55776</c:v>
                </c:pt>
                <c:pt idx="9">
                  <c:v>55517</c:v>
                </c:pt>
                <c:pt idx="10">
                  <c:v>57279</c:v>
                </c:pt>
                <c:pt idx="11">
                  <c:v>56892</c:v>
                </c:pt>
                <c:pt idx="12">
                  <c:v>57342</c:v>
                </c:pt>
                <c:pt idx="13">
                  <c:v>61809</c:v>
                </c:pt>
                <c:pt idx="14">
                  <c:v>62946</c:v>
                </c:pt>
                <c:pt idx="15">
                  <c:v>63508</c:v>
                </c:pt>
                <c:pt idx="16">
                  <c:v>62907</c:v>
                </c:pt>
                <c:pt idx="17">
                  <c:v>65765</c:v>
                </c:pt>
                <c:pt idx="18">
                  <c:v>70048</c:v>
                </c:pt>
                <c:pt idx="19">
                  <c:v>70821</c:v>
                </c:pt>
                <c:pt idx="20">
                  <c:v>71597</c:v>
                </c:pt>
                <c:pt idx="21">
                  <c:v>71503</c:v>
                </c:pt>
                <c:pt idx="22">
                  <c:v>73549</c:v>
                </c:pt>
                <c:pt idx="23">
                  <c:v>73275</c:v>
                </c:pt>
                <c:pt idx="24">
                  <c:v>72450</c:v>
                </c:pt>
                <c:pt idx="25">
                  <c:v>71300</c:v>
                </c:pt>
                <c:pt idx="26">
                  <c:v>70972</c:v>
                </c:pt>
                <c:pt idx="27">
                  <c:v>68728</c:v>
                </c:pt>
                <c:pt idx="28">
                  <c:v>70593</c:v>
                </c:pt>
                <c:pt idx="29">
                  <c:v>70332</c:v>
                </c:pt>
                <c:pt idx="30">
                  <c:v>68510</c:v>
                </c:pt>
                <c:pt idx="31">
                  <c:v>66295</c:v>
                </c:pt>
                <c:pt idx="32">
                  <c:v>65150</c:v>
                </c:pt>
                <c:pt idx="33">
                  <c:v>66315</c:v>
                </c:pt>
                <c:pt idx="34">
                  <c:v>68963</c:v>
                </c:pt>
                <c:pt idx="35">
                  <c:v>71412</c:v>
                </c:pt>
                <c:pt idx="36">
                  <c:v>70468</c:v>
                </c:pt>
              </c:numCache>
            </c:numRef>
          </c:val>
          <c:smooth val="0"/>
          <c:extLst>
            <c:ext xmlns:c16="http://schemas.microsoft.com/office/drawing/2014/chart" uri="{C3380CC4-5D6E-409C-BE32-E72D297353CC}">
              <c16:uniqueId val="{00000001-0EC5-4391-A5E1-089D441FE07F}"/>
            </c:ext>
          </c:extLst>
        </c:ser>
        <c:ser>
          <c:idx val="2"/>
          <c:order val="2"/>
          <c:tx>
            <c:strRef>
              <c:f>Sheet1!$D$1</c:f>
              <c:strCache>
                <c:ptCount val="1"/>
                <c:pt idx="0">
                  <c:v>Private
Office</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Sheet1!$D$2:$D$38</c:f>
              <c:numCache>
                <c:formatCode>#,##0</c:formatCode>
                <c:ptCount val="37"/>
                <c:pt idx="0">
                  <c:v>42592</c:v>
                </c:pt>
                <c:pt idx="1">
                  <c:v>43654</c:v>
                </c:pt>
                <c:pt idx="2">
                  <c:v>44606</c:v>
                </c:pt>
                <c:pt idx="3">
                  <c:v>45962</c:v>
                </c:pt>
                <c:pt idx="4">
                  <c:v>48798</c:v>
                </c:pt>
                <c:pt idx="5">
                  <c:v>52318</c:v>
                </c:pt>
                <c:pt idx="6">
                  <c:v>47777</c:v>
                </c:pt>
                <c:pt idx="7">
                  <c:v>48799</c:v>
                </c:pt>
                <c:pt idx="8">
                  <c:v>47779</c:v>
                </c:pt>
                <c:pt idx="9">
                  <c:v>47509</c:v>
                </c:pt>
                <c:pt idx="10">
                  <c:v>49486</c:v>
                </c:pt>
                <c:pt idx="11">
                  <c:v>49136</c:v>
                </c:pt>
                <c:pt idx="12">
                  <c:v>49763</c:v>
                </c:pt>
                <c:pt idx="13">
                  <c:v>53849</c:v>
                </c:pt>
                <c:pt idx="14">
                  <c:v>55160</c:v>
                </c:pt>
                <c:pt idx="15">
                  <c:v>55865</c:v>
                </c:pt>
                <c:pt idx="16">
                  <c:v>54982</c:v>
                </c:pt>
                <c:pt idx="17">
                  <c:v>57757</c:v>
                </c:pt>
                <c:pt idx="18">
                  <c:v>62133</c:v>
                </c:pt>
                <c:pt idx="19">
                  <c:v>62608</c:v>
                </c:pt>
                <c:pt idx="20">
                  <c:v>63481</c:v>
                </c:pt>
                <c:pt idx="21">
                  <c:v>63638</c:v>
                </c:pt>
                <c:pt idx="22">
                  <c:v>64955</c:v>
                </c:pt>
                <c:pt idx="23">
                  <c:v>65048</c:v>
                </c:pt>
                <c:pt idx="24">
                  <c:v>64235</c:v>
                </c:pt>
                <c:pt idx="25">
                  <c:v>63037</c:v>
                </c:pt>
                <c:pt idx="26">
                  <c:v>62621</c:v>
                </c:pt>
                <c:pt idx="27">
                  <c:v>61179</c:v>
                </c:pt>
                <c:pt idx="28">
                  <c:v>61990</c:v>
                </c:pt>
                <c:pt idx="29">
                  <c:v>62225</c:v>
                </c:pt>
                <c:pt idx="30">
                  <c:v>60555</c:v>
                </c:pt>
                <c:pt idx="31">
                  <c:v>57749</c:v>
                </c:pt>
                <c:pt idx="32">
                  <c:v>56527</c:v>
                </c:pt>
                <c:pt idx="33">
                  <c:v>56946</c:v>
                </c:pt>
                <c:pt idx="34">
                  <c:v>59346</c:v>
                </c:pt>
                <c:pt idx="35">
                  <c:v>61729</c:v>
                </c:pt>
                <c:pt idx="36">
                  <c:v>61095</c:v>
                </c:pt>
              </c:numCache>
            </c:numRef>
          </c:val>
          <c:smooth val="0"/>
          <c:extLst>
            <c:ext xmlns:c16="http://schemas.microsoft.com/office/drawing/2014/chart" uri="{C3380CC4-5D6E-409C-BE32-E72D297353CC}">
              <c16:uniqueId val="{00000002-0EC5-4391-A5E1-089D441FE07F}"/>
            </c:ext>
          </c:extLst>
        </c:ser>
        <c:ser>
          <c:idx val="3"/>
          <c:order val="3"/>
          <c:tx>
            <c:strRef>
              <c:f>Sheet1!$E$1</c:f>
              <c:strCache>
                <c:ptCount val="1"/>
                <c:pt idx="0">
                  <c:v>Public
Office</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Sheet1!$E$2:$E$38</c:f>
              <c:numCache>
                <c:formatCode>#,##0</c:formatCode>
                <c:ptCount val="37"/>
                <c:pt idx="0">
                  <c:v>8248</c:v>
                </c:pt>
                <c:pt idx="1">
                  <c:v>8016</c:v>
                </c:pt>
                <c:pt idx="2">
                  <c:v>7900</c:v>
                </c:pt>
                <c:pt idx="3">
                  <c:v>8131</c:v>
                </c:pt>
                <c:pt idx="4">
                  <c:v>8867</c:v>
                </c:pt>
                <c:pt idx="5">
                  <c:v>8039</c:v>
                </c:pt>
                <c:pt idx="6">
                  <c:v>8194</c:v>
                </c:pt>
                <c:pt idx="7">
                  <c:v>7894</c:v>
                </c:pt>
                <c:pt idx="8">
                  <c:v>7998</c:v>
                </c:pt>
                <c:pt idx="9">
                  <c:v>8008</c:v>
                </c:pt>
                <c:pt idx="10">
                  <c:v>7793</c:v>
                </c:pt>
                <c:pt idx="11">
                  <c:v>7756</c:v>
                </c:pt>
                <c:pt idx="12">
                  <c:v>7579</c:v>
                </c:pt>
                <c:pt idx="13">
                  <c:v>7960</c:v>
                </c:pt>
                <c:pt idx="14">
                  <c:v>7786</c:v>
                </c:pt>
                <c:pt idx="15">
                  <c:v>7643</c:v>
                </c:pt>
                <c:pt idx="16">
                  <c:v>7925</c:v>
                </c:pt>
                <c:pt idx="17">
                  <c:v>8008</c:v>
                </c:pt>
                <c:pt idx="18">
                  <c:v>7916</c:v>
                </c:pt>
                <c:pt idx="19">
                  <c:v>8214</c:v>
                </c:pt>
                <c:pt idx="20">
                  <c:v>8116</c:v>
                </c:pt>
                <c:pt idx="21">
                  <c:v>7865</c:v>
                </c:pt>
                <c:pt idx="22">
                  <c:v>8594</c:v>
                </c:pt>
                <c:pt idx="23">
                  <c:v>8227</c:v>
                </c:pt>
                <c:pt idx="24">
                  <c:v>8215</c:v>
                </c:pt>
                <c:pt idx="25">
                  <c:v>8263</c:v>
                </c:pt>
                <c:pt idx="26">
                  <c:v>8350</c:v>
                </c:pt>
                <c:pt idx="27">
                  <c:v>7549</c:v>
                </c:pt>
                <c:pt idx="28">
                  <c:v>8603</c:v>
                </c:pt>
                <c:pt idx="29">
                  <c:v>8107</c:v>
                </c:pt>
                <c:pt idx="30">
                  <c:v>7955</c:v>
                </c:pt>
                <c:pt idx="31">
                  <c:v>8546</c:v>
                </c:pt>
                <c:pt idx="32">
                  <c:v>8623</c:v>
                </c:pt>
                <c:pt idx="33">
                  <c:v>9369</c:v>
                </c:pt>
                <c:pt idx="34">
                  <c:v>9617</c:v>
                </c:pt>
                <c:pt idx="35">
                  <c:v>9684</c:v>
                </c:pt>
                <c:pt idx="36">
                  <c:v>9372</c:v>
                </c:pt>
              </c:numCache>
            </c:numRef>
          </c:val>
          <c:smooth val="0"/>
          <c:extLst>
            <c:ext xmlns:c16="http://schemas.microsoft.com/office/drawing/2014/chart" uri="{C3380CC4-5D6E-409C-BE32-E72D297353CC}">
              <c16:uniqueId val="{00000003-0EC5-4391-A5E1-089D441FE07F}"/>
            </c:ext>
          </c:extLst>
        </c:ser>
        <c:dLbls>
          <c:showLegendKey val="0"/>
          <c:showVal val="0"/>
          <c:showCatName val="0"/>
          <c:showSerName val="0"/>
          <c:showPercent val="0"/>
          <c:showBubbleSize val="0"/>
        </c:dLbls>
        <c:smooth val="0"/>
        <c:axId val="284947584"/>
        <c:axId val="284949120"/>
      </c:lineChart>
      <c:dateAx>
        <c:axId val="284947584"/>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4949120"/>
        <c:crosses val="autoZero"/>
        <c:auto val="0"/>
        <c:lblOffset val="100"/>
        <c:baseTimeUnit val="months"/>
        <c:majorUnit val="1"/>
        <c:majorTimeUnit val="years"/>
        <c:minorUnit val="1"/>
        <c:minorTimeUnit val="months"/>
      </c:dateAx>
      <c:valAx>
        <c:axId val="284949120"/>
        <c:scaling>
          <c:orientation val="minMax"/>
          <c:max val="8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4947584"/>
        <c:crosses val="autoZero"/>
        <c:crossBetween val="between"/>
        <c:majorUnit val="2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2790926143541"/>
          <c:y val="6.9274278215223112E-2"/>
          <c:w val="0.68194237634320065"/>
          <c:h val="0.74726071741032374"/>
        </c:manualLayout>
      </c:layout>
      <c:lineChart>
        <c:grouping val="standard"/>
        <c:varyColors val="0"/>
        <c:ser>
          <c:idx val="0"/>
          <c:order val="0"/>
          <c:tx>
            <c:strRef>
              <c:f>Sheet1!$B$1</c:f>
              <c:strCache>
                <c:ptCount val="1"/>
                <c:pt idx="0">
                  <c:v>Current</c:v>
                </c:pt>
              </c:strCache>
            </c:strRef>
          </c:tx>
          <c:spPr>
            <a:ln w="19050">
              <a:solidFill>
                <a:sysClr val="windowText" lastClr="000000"/>
              </a:solidFill>
              <a:prstDash val="sys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0-2375-480D-AE56-52FFF4CDB4E4}"/>
            </c:ext>
          </c:extLst>
        </c:ser>
        <c:ser>
          <c:idx val="1"/>
          <c:order val="1"/>
          <c:tx>
            <c:strRef>
              <c:f>Sheet1!$C$1</c:f>
              <c:strCache>
                <c:ptCount val="1"/>
                <c:pt idx="0">
                  <c:v>Total</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6.2440638970311296E-2</c:v>
                </c:pt>
                <c:pt idx="1">
                  <c:v>6.3944390001167847E-2</c:v>
                </c:pt>
                <c:pt idx="2">
                  <c:v>6.9613900430185255E-2</c:v>
                </c:pt>
                <c:pt idx="3">
                  <c:v>9.1004262319599197E-2</c:v>
                </c:pt>
                <c:pt idx="4">
                  <c:v>0.10687282726718107</c:v>
                </c:pt>
                <c:pt idx="5">
                  <c:v>0.12607353957777595</c:v>
                </c:pt>
                <c:pt idx="6">
                  <c:v>0.13115232439678018</c:v>
                </c:pt>
                <c:pt idx="7">
                  <c:v>0.14409707306254482</c:v>
                </c:pt>
                <c:pt idx="8">
                  <c:v>0.14683052396243731</c:v>
                </c:pt>
                <c:pt idx="9" formatCode="0.0%">
                  <c:v>0.10209726482158142</c:v>
                </c:pt>
                <c:pt idx="10" formatCode="0.0%">
                  <c:v>0.10275243791937021</c:v>
                </c:pt>
                <c:pt idx="11" formatCode="0.0%">
                  <c:v>8.7415015577280195E-2</c:v>
                </c:pt>
                <c:pt idx="12" formatCode="0.0%">
                  <c:v>9.8211025921869297E-2</c:v>
                </c:pt>
                <c:pt idx="13" formatCode="0.0%">
                  <c:v>0.10710024606703179</c:v>
                </c:pt>
                <c:pt idx="14" formatCode="0.0%">
                  <c:v>0.10562667068257972</c:v>
                </c:pt>
                <c:pt idx="15" formatCode="0.0%">
                  <c:v>6.6164953164267765E-2</c:v>
                </c:pt>
                <c:pt idx="16" formatCode="0.0%">
                  <c:v>5.8300596942725331E-2</c:v>
                </c:pt>
                <c:pt idx="17" formatCode="0.0%">
                  <c:v>4.9458199541791613E-2</c:v>
                </c:pt>
                <c:pt idx="18" formatCode="0.0%">
                  <c:v>4.7496588457983005E-2</c:v>
                </c:pt>
                <c:pt idx="19" formatCode="0.0%">
                  <c:v>3.8281861238403936E-2</c:v>
                </c:pt>
                <c:pt idx="20" formatCode="0.0%">
                  <c:v>3.777204150254921E-2</c:v>
                </c:pt>
                <c:pt idx="21" formatCode="0.0%">
                  <c:v>6.3640875508316874E-2</c:v>
                </c:pt>
                <c:pt idx="22" formatCode="0.0%">
                  <c:v>8.0648542013439364E-2</c:v>
                </c:pt>
                <c:pt idx="23" formatCode="0.0%">
                  <c:v>7.7540536201637505E-2</c:v>
                </c:pt>
                <c:pt idx="24" formatCode="0.0%">
                  <c:v>7.3216365856397014E-2</c:v>
                </c:pt>
                <c:pt idx="25" formatCode="0.0%">
                  <c:v>6.536056467472319E-2</c:v>
                </c:pt>
                <c:pt idx="26" formatCode="0.0%">
                  <c:v>5.5251638343625654E-2</c:v>
                </c:pt>
                <c:pt idx="27" formatCode="0.0%">
                  <c:v>4.3720872823149341E-2</c:v>
                </c:pt>
                <c:pt idx="28" formatCode="0.0%">
                  <c:v>5.0734617551127563E-2</c:v>
                </c:pt>
                <c:pt idx="29" formatCode="0.0%">
                  <c:v>3.3738142720595547E-2</c:v>
                </c:pt>
                <c:pt idx="30" formatCode="0.0%">
                  <c:v>2.1475896348879097E-2</c:v>
                </c:pt>
                <c:pt idx="31" formatCode="0.0%">
                  <c:v>2.6777522019549947E-2</c:v>
                </c:pt>
                <c:pt idx="32" formatCode="0.0%">
                  <c:v>3.3988491519186377E-2</c:v>
                </c:pt>
                <c:pt idx="33" formatCode="0.0%">
                  <c:v>2.5754740281159712E-2</c:v>
                </c:pt>
                <c:pt idx="34" formatCode="0.0%">
                  <c:v>2.0455664181561542E-2</c:v>
                </c:pt>
                <c:pt idx="35" formatCode="0.0%">
                  <c:v>3.3658757809532543E-2</c:v>
                </c:pt>
                <c:pt idx="36" formatCode="0.0%">
                  <c:v>3.2107043639522978E-2</c:v>
                </c:pt>
              </c:numCache>
            </c:numRef>
          </c:val>
          <c:smooth val="0"/>
          <c:extLst>
            <c:ext xmlns:c16="http://schemas.microsoft.com/office/drawing/2014/chart" uri="{C3380CC4-5D6E-409C-BE32-E72D297353CC}">
              <c16:uniqueId val="{00000001-2375-480D-AE56-52FFF4CDB4E4}"/>
            </c:ext>
          </c:extLst>
        </c:ser>
        <c:ser>
          <c:idx val="2"/>
          <c:order val="2"/>
          <c:tx>
            <c:strRef>
              <c:f>Sheet1!$D$1</c:f>
              <c:strCache>
                <c:ptCount val="1"/>
                <c:pt idx="0">
                  <c:v>Private
 Residential</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Sheet1!$D$2:$D$38</c:f>
              <c:numCache>
                <c:formatCode>0%</c:formatCode>
                <c:ptCount val="37"/>
                <c:pt idx="0">
                  <c:v>0.11838252793659403</c:v>
                </c:pt>
                <c:pt idx="1">
                  <c:v>0.13318829802820173</c:v>
                </c:pt>
                <c:pt idx="2">
                  <c:v>0.1273878762971894</c:v>
                </c:pt>
                <c:pt idx="3">
                  <c:v>0.14340336919523297</c:v>
                </c:pt>
                <c:pt idx="4">
                  <c:v>0.16424914791629891</c:v>
                </c:pt>
                <c:pt idx="5">
                  <c:v>0.19342539357263136</c:v>
                </c:pt>
                <c:pt idx="6">
                  <c:v>0.20833759322249332</c:v>
                </c:pt>
                <c:pt idx="7">
                  <c:v>0.22624557130203721</c:v>
                </c:pt>
                <c:pt idx="8">
                  <c:v>0.21715665311557761</c:v>
                </c:pt>
                <c:pt idx="9" formatCode="0.0%">
                  <c:v>0.18827892581277766</c:v>
                </c:pt>
                <c:pt idx="10" formatCode="0.0%">
                  <c:v>0.16255004603718148</c:v>
                </c:pt>
                <c:pt idx="11" formatCode="0.0%">
                  <c:v>0.13223109313451759</c:v>
                </c:pt>
                <c:pt idx="12" formatCode="0.0%">
                  <c:v>9.721576118693892E-2</c:v>
                </c:pt>
                <c:pt idx="13" formatCode="0.0%">
                  <c:v>0.1008435545407531</c:v>
                </c:pt>
                <c:pt idx="14" formatCode="0.0%">
                  <c:v>0.10291501201009089</c:v>
                </c:pt>
                <c:pt idx="15" formatCode="0.0%">
                  <c:v>7.829596157671867E-2</c:v>
                </c:pt>
                <c:pt idx="16" formatCode="0.0%">
                  <c:v>6.9021259919662972E-2</c:v>
                </c:pt>
                <c:pt idx="17" formatCode="0.0%">
                  <c:v>5.9804212673005702E-2</c:v>
                </c:pt>
                <c:pt idx="18" formatCode="0.0%">
                  <c:v>6.0679028861127693E-2</c:v>
                </c:pt>
                <c:pt idx="19" formatCode="0.0%">
                  <c:v>5.3137795755477203E-2</c:v>
                </c:pt>
                <c:pt idx="20" formatCode="0.0%">
                  <c:v>4.5386014614252235E-2</c:v>
                </c:pt>
                <c:pt idx="21" formatCode="0.0%">
                  <c:v>8.2333208341098571E-2</c:v>
                </c:pt>
                <c:pt idx="22" formatCode="0.0%">
                  <c:v>9.4628837379002559E-2</c:v>
                </c:pt>
                <c:pt idx="23" formatCode="0.0%">
                  <c:v>0.100665818009744</c:v>
                </c:pt>
                <c:pt idx="24" formatCode="0.0%">
                  <c:v>0.13204411167741645</c:v>
                </c:pt>
                <c:pt idx="25" formatCode="0.0%">
                  <c:v>0.12064812496260562</c:v>
                </c:pt>
                <c:pt idx="26" formatCode="0.0%">
                  <c:v>0.11615440851365608</c:v>
                </c:pt>
                <c:pt idx="27" formatCode="0.0%">
                  <c:v>0.11538883910530108</c:v>
                </c:pt>
                <c:pt idx="28" formatCode="0.0%">
                  <c:v>0.11581053628434831</c:v>
                </c:pt>
                <c:pt idx="29" formatCode="0.0%">
                  <c:v>0.1243981208992405</c:v>
                </c:pt>
                <c:pt idx="30" formatCode="0.0%">
                  <c:v>0.10777731784510042</c:v>
                </c:pt>
                <c:pt idx="31" formatCode="0.0%">
                  <c:v>0.10718901575149124</c:v>
                </c:pt>
                <c:pt idx="32" formatCode="0.0%">
                  <c:v>0.1136823878768283</c:v>
                </c:pt>
                <c:pt idx="33" formatCode="0.0%">
                  <c:v>7.4895908752377963E-2</c:v>
                </c:pt>
                <c:pt idx="34" formatCode="0.0%">
                  <c:v>6.5782841626899277E-2</c:v>
                </c:pt>
                <c:pt idx="35" formatCode="0.0%">
                  <c:v>5.3133105250941094E-2</c:v>
                </c:pt>
                <c:pt idx="36" formatCode="0.0%">
                  <c:v>4.2221562600229891E-2</c:v>
                </c:pt>
              </c:numCache>
            </c:numRef>
          </c:val>
          <c:smooth val="0"/>
          <c:extLst>
            <c:ext xmlns:c16="http://schemas.microsoft.com/office/drawing/2014/chart" uri="{C3380CC4-5D6E-409C-BE32-E72D297353CC}">
              <c16:uniqueId val="{00000002-2375-480D-AE56-52FFF4CDB4E4}"/>
            </c:ext>
          </c:extLst>
        </c:ser>
        <c:ser>
          <c:idx val="3"/>
          <c:order val="3"/>
          <c:tx>
            <c:strRef>
              <c:f>Sheet1!$E$1</c:f>
              <c:strCache>
                <c:ptCount val="1"/>
                <c:pt idx="0">
                  <c:v>Private
 Nonresidential</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Sheet1!$E$2:$E$38</c:f>
              <c:numCache>
                <c:formatCode>0%</c:formatCode>
                <c:ptCount val="37"/>
                <c:pt idx="0">
                  <c:v>3.2096257386362015E-2</c:v>
                </c:pt>
                <c:pt idx="1">
                  <c:v>1.0931590656284761E-2</c:v>
                </c:pt>
                <c:pt idx="2">
                  <c:v>2.7881382863068457E-2</c:v>
                </c:pt>
                <c:pt idx="3">
                  <c:v>6.5116124124835514E-2</c:v>
                </c:pt>
                <c:pt idx="4">
                  <c:v>9.2001705025087824E-2</c:v>
                </c:pt>
                <c:pt idx="5">
                  <c:v>9.0029876744647547E-2</c:v>
                </c:pt>
                <c:pt idx="6">
                  <c:v>0.11251508719357389</c:v>
                </c:pt>
                <c:pt idx="7">
                  <c:v>0.12311612063474479</c:v>
                </c:pt>
                <c:pt idx="8">
                  <c:v>0.13909071169681481</c:v>
                </c:pt>
                <c:pt idx="9" formatCode="0.0%">
                  <c:v>9.0510420043091122E-2</c:v>
                </c:pt>
                <c:pt idx="10" formatCode="0.0%">
                  <c:v>0.10137806808860839</c:v>
                </c:pt>
                <c:pt idx="11" formatCode="0.0%">
                  <c:v>8.1638985065938863E-2</c:v>
                </c:pt>
                <c:pt idx="12" formatCode="0.0%">
                  <c:v>0.10802098826183354</c:v>
                </c:pt>
                <c:pt idx="13" formatCode="0.0%">
                  <c:v>0.12840445519089155</c:v>
                </c:pt>
                <c:pt idx="14" formatCode="0.0%">
                  <c:v>0.14397021175041222</c:v>
                </c:pt>
                <c:pt idx="15" formatCode="0.0%">
                  <c:v>9.6892153234256165E-2</c:v>
                </c:pt>
                <c:pt idx="16" formatCode="0.0%">
                  <c:v>9.7136967359080728E-2</c:v>
                </c:pt>
                <c:pt idx="17" formatCode="0.0%">
                  <c:v>9.5254229574021021E-2</c:v>
                </c:pt>
                <c:pt idx="18" formatCode="0.0%">
                  <c:v>0.10743074053013298</c:v>
                </c:pt>
                <c:pt idx="19" formatCode="0.0%">
                  <c:v>9.723927741859123E-2</c:v>
                </c:pt>
                <c:pt idx="20" formatCode="0.0%">
                  <c:v>8.5463756534234631E-2</c:v>
                </c:pt>
                <c:pt idx="21" formatCode="0.0%">
                  <c:v>9.4190699324104926E-2</c:v>
                </c:pt>
                <c:pt idx="22" formatCode="0.0%">
                  <c:v>0.10712209122511845</c:v>
                </c:pt>
                <c:pt idx="23" formatCode="0.0%">
                  <c:v>0.13823127732056639</c:v>
                </c:pt>
                <c:pt idx="24" formatCode="0.0%">
                  <c:v>0.108625249500998</c:v>
                </c:pt>
                <c:pt idx="25" formatCode="0.0%">
                  <c:v>8.1338826454742691E-2</c:v>
                </c:pt>
                <c:pt idx="26" formatCode="0.0%">
                  <c:v>4.5253577922493557E-2</c:v>
                </c:pt>
                <c:pt idx="27" formatCode="0.0%">
                  <c:v>3.305223488709727E-2</c:v>
                </c:pt>
                <c:pt idx="28" formatCode="0.0%">
                  <c:v>3.0441637444306988E-2</c:v>
                </c:pt>
                <c:pt idx="29" formatCode="0.0%">
                  <c:v>1.1233698324641415E-2</c:v>
                </c:pt>
                <c:pt idx="30" formatCode="0.0%">
                  <c:v>-2.3315939652862074E-2</c:v>
                </c:pt>
                <c:pt idx="31" formatCode="0.0%">
                  <c:v>-3.5379038655583048E-2</c:v>
                </c:pt>
                <c:pt idx="32" formatCode="0.0%">
                  <c:v>-3.0317766940890938E-2</c:v>
                </c:pt>
                <c:pt idx="33" formatCode="0.0%">
                  <c:v>-1.6785065332322834E-2</c:v>
                </c:pt>
                <c:pt idx="34" formatCode="0.0%">
                  <c:v>-2.0632011799937424E-2</c:v>
                </c:pt>
                <c:pt idx="35" formatCode="0.0%">
                  <c:v>-4.9622202199880458E-3</c:v>
                </c:pt>
                <c:pt idx="36" formatCode="0.0%">
                  <c:v>-1.0732844665197812E-2</c:v>
                </c:pt>
              </c:numCache>
            </c:numRef>
          </c:val>
          <c:smooth val="0"/>
          <c:extLst>
            <c:ext xmlns:c16="http://schemas.microsoft.com/office/drawing/2014/chart" uri="{C3380CC4-5D6E-409C-BE32-E72D297353CC}">
              <c16:uniqueId val="{00000003-2375-480D-AE56-52FFF4CDB4E4}"/>
            </c:ext>
          </c:extLst>
        </c:ser>
        <c:ser>
          <c:idx val="4"/>
          <c:order val="4"/>
          <c:tx>
            <c:strRef>
              <c:f>Sheet1!$F$1</c:f>
              <c:strCache>
                <c:ptCount val="1"/>
                <c:pt idx="0">
                  <c:v>Total
 Public
 Construction3</c:v>
                </c:pt>
              </c:strCache>
            </c:strRef>
          </c:tx>
          <c:spPr>
            <a:ln w="38100">
              <a:solidFill>
                <a:srgbClr val="9BBB59"/>
              </a:solidFill>
            </a:ln>
          </c:spPr>
          <c:marker>
            <c:symbol val="none"/>
          </c:marker>
          <c:dPt>
            <c:idx val="23"/>
            <c:bubble3D val="0"/>
            <c:extLst>
              <c:ext xmlns:c16="http://schemas.microsoft.com/office/drawing/2014/chart" uri="{C3380CC4-5D6E-409C-BE32-E72D297353CC}">
                <c16:uniqueId val="{00000004-2375-480D-AE56-52FFF4CDB4E4}"/>
              </c:ext>
            </c:extLst>
          </c:dPt>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Sheet1!$F$2:$F$38</c:f>
              <c:numCache>
                <c:formatCode>0%</c:formatCode>
                <c:ptCount val="37"/>
                <c:pt idx="0">
                  <c:v>2.6315591045158761E-2</c:v>
                </c:pt>
                <c:pt idx="1">
                  <c:v>4.1216719065627801E-2</c:v>
                </c:pt>
                <c:pt idx="2">
                  <c:v>4.6190993149402913E-2</c:v>
                </c:pt>
                <c:pt idx="3">
                  <c:v>5.4345997732840899E-2</c:v>
                </c:pt>
                <c:pt idx="4">
                  <c:v>5.00019810610563E-2</c:v>
                </c:pt>
                <c:pt idx="5">
                  <c:v>8.478277346865852E-2</c:v>
                </c:pt>
                <c:pt idx="6">
                  <c:v>5.5874682893079529E-2</c:v>
                </c:pt>
                <c:pt idx="7">
                  <c:v>6.4768652618204137E-2</c:v>
                </c:pt>
                <c:pt idx="8">
                  <c:v>6.2734893430413552E-2</c:v>
                </c:pt>
                <c:pt idx="9" formatCode="0.0%">
                  <c:v>4.4994414846416973E-3</c:v>
                </c:pt>
                <c:pt idx="10" formatCode="0.0%">
                  <c:v>2.0824956622220291E-2</c:v>
                </c:pt>
                <c:pt idx="11" formatCode="0.0%">
                  <c:v>3.1457785027191237E-2</c:v>
                </c:pt>
                <c:pt idx="12" formatCode="0.0%">
                  <c:v>8.665721359772538E-2</c:v>
                </c:pt>
                <c:pt idx="13" formatCode="0.0%">
                  <c:v>8.821416459107502E-2</c:v>
                </c:pt>
                <c:pt idx="14" formatCode="0.0%">
                  <c:v>5.9054850448529178E-2</c:v>
                </c:pt>
                <c:pt idx="15" formatCode="0.0%">
                  <c:v>7.512173466698112E-3</c:v>
                </c:pt>
                <c:pt idx="16" formatCode="0.0%">
                  <c:v>-9.6840256456874694E-3</c:v>
                </c:pt>
                <c:pt idx="17" formatCode="0.0%">
                  <c:v>-2.5759355317400374E-2</c:v>
                </c:pt>
                <c:pt idx="18" formatCode="0.0%">
                  <c:v>-5.2625565789517902E-2</c:v>
                </c:pt>
                <c:pt idx="19" formatCode="0.0%">
                  <c:v>-6.4499817968528786E-2</c:v>
                </c:pt>
                <c:pt idx="20" formatCode="0.0%">
                  <c:v>-4.045588320550552E-2</c:v>
                </c:pt>
                <c:pt idx="21" formatCode="0.0%">
                  <c:v>-7.5694064338222558E-3</c:v>
                </c:pt>
                <c:pt idx="22" formatCode="0.0%">
                  <c:v>2.0382382581295332E-2</c:v>
                </c:pt>
                <c:pt idx="23" formatCode="0.0%">
                  <c:v>-4.094992783697371E-2</c:v>
                </c:pt>
                <c:pt idx="24" formatCode="0.0%">
                  <c:v>-6.2938623179587039E-2</c:v>
                </c:pt>
                <c:pt idx="25" formatCode="0.0%">
                  <c:v>-4.0216615450606383E-2</c:v>
                </c:pt>
                <c:pt idx="26" formatCode="0.0%">
                  <c:v>-2.4508992374304414E-2</c:v>
                </c:pt>
                <c:pt idx="27" formatCode="0.0%">
                  <c:v>-5.3150107746008576E-2</c:v>
                </c:pt>
                <c:pt idx="28" formatCode="0.0%">
                  <c:v>-2.2342459679654158E-2</c:v>
                </c:pt>
                <c:pt idx="29" formatCode="0.0%">
                  <c:v>-7.5530465252092657E-2</c:v>
                </c:pt>
                <c:pt idx="30" formatCode="0.0%">
                  <c:v>-4.9965949235985983E-2</c:v>
                </c:pt>
                <c:pt idx="31" formatCode="0.0%">
                  <c:v>-8.7525854178828032E-3</c:v>
                </c:pt>
                <c:pt idx="32" formatCode="0.0%">
                  <c:v>2.3527739275686819E-3</c:v>
                </c:pt>
                <c:pt idx="33" formatCode="0.0%">
                  <c:v>8.1193254606827074E-3</c:v>
                </c:pt>
                <c:pt idx="34" formatCode="0.0%">
                  <c:v>6.833451571172224E-3</c:v>
                </c:pt>
                <c:pt idx="35" formatCode="0.0%">
                  <c:v>6.1264679833814562E-2</c:v>
                </c:pt>
                <c:pt idx="36" formatCode="0.0%">
                  <c:v>8.2458494772614133E-2</c:v>
                </c:pt>
              </c:numCache>
            </c:numRef>
          </c:val>
          <c:smooth val="0"/>
          <c:extLst>
            <c:ext xmlns:c16="http://schemas.microsoft.com/office/drawing/2014/chart" uri="{C3380CC4-5D6E-409C-BE32-E72D297353CC}">
              <c16:uniqueId val="{00000005-2375-480D-AE56-52FFF4CDB4E4}"/>
            </c:ext>
          </c:extLst>
        </c:ser>
        <c:dLbls>
          <c:showLegendKey val="0"/>
          <c:showVal val="0"/>
          <c:showCatName val="0"/>
          <c:showSerName val="0"/>
          <c:showPercent val="0"/>
          <c:showBubbleSize val="0"/>
        </c:dLbls>
        <c:smooth val="0"/>
        <c:axId val="247886208"/>
        <c:axId val="247887744"/>
      </c:lineChart>
      <c:dateAx>
        <c:axId val="247886208"/>
        <c:scaling>
          <c:orientation val="minMax"/>
          <c:max val="43101"/>
        </c:scaling>
        <c:delete val="0"/>
        <c:axPos val="b"/>
        <c:majorGridlines>
          <c:spPr>
            <a:ln>
              <a:solidFill>
                <a:prstClr val="black">
                  <a:lumMod val="50000"/>
                  <a:lumOff val="50000"/>
                  <a:alpha val="50000"/>
                </a:prstClr>
              </a:solidFill>
            </a:ln>
          </c:spPr>
        </c:majorGridlines>
        <c:numFmt formatCode="yyyy" sourceLinked="0"/>
        <c:majorTickMark val="out"/>
        <c:minorTickMark val="in"/>
        <c:tickLblPos val="low"/>
        <c:txPr>
          <a:bodyPr rot="0"/>
          <a:lstStyle/>
          <a:p>
            <a:pPr>
              <a:defRPr/>
            </a:pPr>
            <a:endParaRPr lang="en-US"/>
          </a:p>
        </c:txPr>
        <c:crossAx val="247887744"/>
        <c:crossesAt val="-1"/>
        <c:auto val="1"/>
        <c:lblOffset val="100"/>
        <c:baseTimeUnit val="months"/>
        <c:majorUnit val="1"/>
        <c:majorTimeUnit val="years"/>
        <c:minorUnit val="1"/>
        <c:minorTimeUnit val="months"/>
      </c:dateAx>
      <c:valAx>
        <c:axId val="247887744"/>
        <c:scaling>
          <c:orientation val="minMax"/>
          <c:max val="0.30000000000000004"/>
          <c:min val="-0.1"/>
        </c:scaling>
        <c:delete val="0"/>
        <c:axPos val="l"/>
        <c:majorGridlines>
          <c:spPr>
            <a:ln>
              <a:solidFill>
                <a:prstClr val="black">
                  <a:lumMod val="50000"/>
                  <a:lumOff val="50000"/>
                  <a:alpha val="50000"/>
                </a:prstClr>
              </a:solidFill>
            </a:ln>
          </c:spPr>
        </c:majorGridlines>
        <c:title>
          <c:tx>
            <c:rich>
              <a:bodyPr rot="-5400000" vert="horz"/>
              <a:lstStyle/>
              <a:p>
                <a:pPr>
                  <a:defRPr sz="1200" b="0"/>
                </a:pPr>
                <a:r>
                  <a:rPr lang="en-US" sz="1200" b="0" dirty="0"/>
                  <a:t>12-month % change</a:t>
                </a:r>
              </a:p>
            </c:rich>
          </c:tx>
          <c:layout>
            <c:manualLayout>
              <c:xMode val="edge"/>
              <c:yMode val="edge"/>
              <c:x val="3.0982414756687369E-2"/>
              <c:y val="0.19071307357712844"/>
            </c:manualLayout>
          </c:layout>
          <c:overlay val="0"/>
        </c:title>
        <c:numFmt formatCode="0%" sourceLinked="0"/>
        <c:majorTickMark val="out"/>
        <c:minorTickMark val="none"/>
        <c:tickLblPos val="nextTo"/>
        <c:crossAx val="247886208"/>
        <c:crosses val="autoZero"/>
        <c:crossBetween val="midCat"/>
      </c:valAx>
      <c:spPr>
        <a:noFill/>
      </c:spPr>
    </c:plotArea>
    <c:plotVisOnly val="1"/>
    <c:dispBlanksAs val="gap"/>
    <c:showDLblsOverMax val="0"/>
  </c:chart>
  <c:spPr>
    <a:noFill/>
    <a:ln>
      <a:solidFill>
        <a:sysClr val="window" lastClr="FFFFFF">
          <a:lumMod val="50000"/>
        </a:sysClr>
      </a:solidFill>
    </a:ln>
  </c:spPr>
  <c:txPr>
    <a:bodyPr/>
    <a:lstStyle/>
    <a:p>
      <a:pPr>
        <a:defRPr sz="1400">
          <a:latin typeface="Calibri"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0546748850784"/>
          <c:y val="0.19149648632632535"/>
          <c:w val="0.4531995048735234"/>
          <c:h val="0.55172787056286732"/>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33157</c:v>
                </c:pt>
                <c:pt idx="1">
                  <c:v>33157</c:v>
                </c:pt>
                <c:pt idx="2">
                  <c:v>33157</c:v>
                </c:pt>
                <c:pt idx="3">
                  <c:v>33157</c:v>
                </c:pt>
                <c:pt idx="4">
                  <c:v>33157</c:v>
                </c:pt>
                <c:pt idx="5">
                  <c:v>33157</c:v>
                </c:pt>
                <c:pt idx="6">
                  <c:v>33157</c:v>
                </c:pt>
              </c:numCache>
            </c:numRef>
          </c:val>
          <c:smooth val="0"/>
          <c:extLst>
            <c:ext xmlns:c16="http://schemas.microsoft.com/office/drawing/2014/chart" uri="{C3380CC4-5D6E-409C-BE32-E72D297353CC}">
              <c16:uniqueId val="{00000000-C9DC-47FB-B0F6-633D7D94E0EE}"/>
            </c:ext>
          </c:extLst>
        </c:ser>
        <c:ser>
          <c:idx val="1"/>
          <c:order val="1"/>
          <c:tx>
            <c:strRef>
              <c:f>Sheet1!$C$1</c:f>
              <c:strCache>
                <c:ptCount val="1"/>
                <c:pt idx="0">
                  <c:v>Warehouse</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16707</c:v>
                </c:pt>
                <c:pt idx="1">
                  <c:v>9730</c:v>
                </c:pt>
                <c:pt idx="2">
                  <c:v>5661</c:v>
                </c:pt>
                <c:pt idx="3">
                  <c:v>6543</c:v>
                </c:pt>
                <c:pt idx="4">
                  <c:v>7047</c:v>
                </c:pt>
                <c:pt idx="5">
                  <c:v>8766</c:v>
                </c:pt>
                <c:pt idx="6">
                  <c:v>13698</c:v>
                </c:pt>
              </c:numCache>
            </c:numRef>
          </c:val>
          <c:smooth val="0"/>
          <c:extLst>
            <c:ext xmlns:c16="http://schemas.microsoft.com/office/drawing/2014/chart" uri="{C3380CC4-5D6E-409C-BE32-E72D297353CC}">
              <c16:uniqueId val="{00000001-C9DC-47FB-B0F6-633D7D94E0EE}"/>
            </c:ext>
          </c:extLst>
        </c:ser>
        <c:dLbls>
          <c:showLegendKey val="0"/>
          <c:showVal val="0"/>
          <c:showCatName val="0"/>
          <c:showSerName val="0"/>
          <c:showPercent val="0"/>
          <c:showBubbleSize val="0"/>
        </c:dLbls>
        <c:smooth val="0"/>
        <c:axId val="284990848"/>
        <c:axId val="284996736"/>
      </c:lineChart>
      <c:dateAx>
        <c:axId val="284990848"/>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4996736"/>
        <c:crosses val="autoZero"/>
        <c:auto val="1"/>
        <c:lblOffset val="100"/>
        <c:baseTimeUnit val="months"/>
        <c:majorUnit val="1"/>
        <c:majorTimeUnit val="months"/>
        <c:minorUnit val="1"/>
        <c:minorTimeUnit val="months"/>
      </c:dateAx>
      <c:valAx>
        <c:axId val="284996736"/>
        <c:scaling>
          <c:orientation val="minMax"/>
          <c:max val="4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4990848"/>
        <c:crosses val="autoZero"/>
        <c:crossBetween val="between"/>
        <c:majorUnit val="1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6420816103039E-2"/>
          <c:y val="0.19149638716526085"/>
          <c:w val="0.81112634302007247"/>
          <c:h val="0.55172787056286732"/>
        </c:manualLayout>
      </c:layout>
      <c:lineChart>
        <c:grouping val="standard"/>
        <c:varyColors val="0"/>
        <c:ser>
          <c:idx val="0"/>
          <c:order val="0"/>
          <c:tx>
            <c:strRef>
              <c:f>Sheet1!$B$1</c:f>
              <c:strCache>
                <c:ptCount val="1"/>
                <c:pt idx="0">
                  <c:v>Current month</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33157</c:v>
                </c:pt>
                <c:pt idx="1">
                  <c:v>33157</c:v>
                </c:pt>
                <c:pt idx="2">
                  <c:v>33157</c:v>
                </c:pt>
                <c:pt idx="3">
                  <c:v>33157</c:v>
                </c:pt>
                <c:pt idx="4">
                  <c:v>33157</c:v>
                </c:pt>
                <c:pt idx="5">
                  <c:v>33157</c:v>
                </c:pt>
                <c:pt idx="6">
                  <c:v>33157</c:v>
                </c:pt>
                <c:pt idx="7">
                  <c:v>33157</c:v>
                </c:pt>
                <c:pt idx="8">
                  <c:v>33157</c:v>
                </c:pt>
                <c:pt idx="9">
                  <c:v>33157</c:v>
                </c:pt>
                <c:pt idx="10">
                  <c:v>33157</c:v>
                </c:pt>
                <c:pt idx="11">
                  <c:v>33157</c:v>
                </c:pt>
                <c:pt idx="12">
                  <c:v>33157</c:v>
                </c:pt>
                <c:pt idx="13">
                  <c:v>33157</c:v>
                </c:pt>
                <c:pt idx="14">
                  <c:v>33157</c:v>
                </c:pt>
                <c:pt idx="15">
                  <c:v>33157</c:v>
                </c:pt>
                <c:pt idx="16">
                  <c:v>33157</c:v>
                </c:pt>
                <c:pt idx="17">
                  <c:v>33157</c:v>
                </c:pt>
                <c:pt idx="18">
                  <c:v>33157</c:v>
                </c:pt>
                <c:pt idx="19">
                  <c:v>33157</c:v>
                </c:pt>
                <c:pt idx="20">
                  <c:v>33157</c:v>
                </c:pt>
                <c:pt idx="21">
                  <c:v>33157</c:v>
                </c:pt>
                <c:pt idx="22">
                  <c:v>33157</c:v>
                </c:pt>
                <c:pt idx="23">
                  <c:v>33157</c:v>
                </c:pt>
                <c:pt idx="24">
                  <c:v>33157</c:v>
                </c:pt>
                <c:pt idx="25">
                  <c:v>33157</c:v>
                </c:pt>
                <c:pt idx="26">
                  <c:v>33157</c:v>
                </c:pt>
                <c:pt idx="27">
                  <c:v>33157</c:v>
                </c:pt>
                <c:pt idx="28">
                  <c:v>33157</c:v>
                </c:pt>
                <c:pt idx="29">
                  <c:v>33157</c:v>
                </c:pt>
                <c:pt idx="30">
                  <c:v>33157</c:v>
                </c:pt>
                <c:pt idx="31">
                  <c:v>33157</c:v>
                </c:pt>
                <c:pt idx="32">
                  <c:v>33157</c:v>
                </c:pt>
                <c:pt idx="33">
                  <c:v>33157</c:v>
                </c:pt>
                <c:pt idx="34">
                  <c:v>33157</c:v>
                </c:pt>
                <c:pt idx="35">
                  <c:v>33157</c:v>
                </c:pt>
                <c:pt idx="36">
                  <c:v>33157</c:v>
                </c:pt>
              </c:numCache>
            </c:numRef>
          </c:val>
          <c:smooth val="0"/>
          <c:extLst>
            <c:ext xmlns:c16="http://schemas.microsoft.com/office/drawing/2014/chart" uri="{C3380CC4-5D6E-409C-BE32-E72D297353CC}">
              <c16:uniqueId val="{00000000-9BE9-4865-8B74-F07AC6996C65}"/>
            </c:ext>
          </c:extLst>
        </c:ser>
        <c:ser>
          <c:idx val="1"/>
          <c:order val="1"/>
          <c:tx>
            <c:strRef>
              <c:f>Sheet1!$C$1</c:f>
              <c:strCache>
                <c:ptCount val="1"/>
                <c:pt idx="0">
                  <c:v>Warehouse</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16107</c:v>
                </c:pt>
                <c:pt idx="1">
                  <c:v>15482</c:v>
                </c:pt>
                <c:pt idx="2">
                  <c:v>15606</c:v>
                </c:pt>
                <c:pt idx="3">
                  <c:v>15550</c:v>
                </c:pt>
                <c:pt idx="4">
                  <c:v>15389</c:v>
                </c:pt>
                <c:pt idx="5">
                  <c:v>15540</c:v>
                </c:pt>
                <c:pt idx="6">
                  <c:v>15949</c:v>
                </c:pt>
                <c:pt idx="7">
                  <c:v>17120</c:v>
                </c:pt>
                <c:pt idx="8">
                  <c:v>17391</c:v>
                </c:pt>
                <c:pt idx="9">
                  <c:v>18117</c:v>
                </c:pt>
                <c:pt idx="10">
                  <c:v>17278</c:v>
                </c:pt>
                <c:pt idx="11">
                  <c:v>18760</c:v>
                </c:pt>
                <c:pt idx="12">
                  <c:v>18647</c:v>
                </c:pt>
                <c:pt idx="13">
                  <c:v>18749</c:v>
                </c:pt>
                <c:pt idx="14">
                  <c:v>19671</c:v>
                </c:pt>
                <c:pt idx="15">
                  <c:v>20476</c:v>
                </c:pt>
                <c:pt idx="16">
                  <c:v>22281</c:v>
                </c:pt>
                <c:pt idx="17">
                  <c:v>21739</c:v>
                </c:pt>
                <c:pt idx="18">
                  <c:v>21556</c:v>
                </c:pt>
                <c:pt idx="19">
                  <c:v>21465</c:v>
                </c:pt>
                <c:pt idx="20">
                  <c:v>21139</c:v>
                </c:pt>
                <c:pt idx="21">
                  <c:v>21066</c:v>
                </c:pt>
                <c:pt idx="22">
                  <c:v>22372</c:v>
                </c:pt>
                <c:pt idx="23">
                  <c:v>24088</c:v>
                </c:pt>
                <c:pt idx="24">
                  <c:v>24612</c:v>
                </c:pt>
                <c:pt idx="25">
                  <c:v>26421</c:v>
                </c:pt>
                <c:pt idx="26">
                  <c:v>26925</c:v>
                </c:pt>
                <c:pt idx="27">
                  <c:v>26846</c:v>
                </c:pt>
                <c:pt idx="28">
                  <c:v>29860</c:v>
                </c:pt>
                <c:pt idx="29">
                  <c:v>29249</c:v>
                </c:pt>
                <c:pt idx="30">
                  <c:v>29357</c:v>
                </c:pt>
                <c:pt idx="31">
                  <c:v>29491</c:v>
                </c:pt>
                <c:pt idx="32">
                  <c:v>30853</c:v>
                </c:pt>
                <c:pt idx="33">
                  <c:v>30864</c:v>
                </c:pt>
                <c:pt idx="34">
                  <c:v>30922</c:v>
                </c:pt>
                <c:pt idx="35">
                  <c:v>32132</c:v>
                </c:pt>
                <c:pt idx="36">
                  <c:v>33157</c:v>
                </c:pt>
              </c:numCache>
            </c:numRef>
          </c:val>
          <c:smooth val="0"/>
          <c:extLst>
            <c:ext xmlns:c16="http://schemas.microsoft.com/office/drawing/2014/chart" uri="{C3380CC4-5D6E-409C-BE32-E72D297353CC}">
              <c16:uniqueId val="{00000001-9BE9-4865-8B74-F07AC6996C65}"/>
            </c:ext>
          </c:extLst>
        </c:ser>
        <c:dLbls>
          <c:showLegendKey val="0"/>
          <c:showVal val="0"/>
          <c:showCatName val="0"/>
          <c:showSerName val="0"/>
          <c:showPercent val="0"/>
          <c:showBubbleSize val="0"/>
        </c:dLbls>
        <c:smooth val="0"/>
        <c:axId val="285444352"/>
        <c:axId val="285462528"/>
      </c:lineChart>
      <c:dateAx>
        <c:axId val="285444352"/>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5462528"/>
        <c:crosses val="autoZero"/>
        <c:auto val="0"/>
        <c:lblOffset val="100"/>
        <c:baseTimeUnit val="months"/>
        <c:majorUnit val="1"/>
        <c:majorTimeUnit val="years"/>
        <c:minorUnit val="1"/>
        <c:minorTimeUnit val="months"/>
      </c:dateAx>
      <c:valAx>
        <c:axId val="285462528"/>
        <c:scaling>
          <c:orientation val="minMax"/>
          <c:max val="4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5444352"/>
        <c:crosses val="autoZero"/>
        <c:crossBetween val="between"/>
        <c:majorUnit val="1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0546748850784"/>
          <c:y val="0.19149648632632535"/>
          <c:w val="0.4531995048735234"/>
          <c:h val="0.55172787056286732"/>
        </c:manualLayout>
      </c:layout>
      <c:lineChart>
        <c:grouping val="standard"/>
        <c:varyColors val="0"/>
        <c:ser>
          <c:idx val="0"/>
          <c:order val="0"/>
          <c:tx>
            <c:strRef>
              <c:f>Sheet1!$B$1</c:f>
              <c:strCache>
                <c:ptCount val="1"/>
                <c:pt idx="0">
                  <c:v>Column2</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29512</c:v>
                </c:pt>
                <c:pt idx="1">
                  <c:v>29512</c:v>
                </c:pt>
                <c:pt idx="2">
                  <c:v>29512</c:v>
                </c:pt>
                <c:pt idx="3">
                  <c:v>29512</c:v>
                </c:pt>
                <c:pt idx="4">
                  <c:v>29512</c:v>
                </c:pt>
                <c:pt idx="5">
                  <c:v>29512</c:v>
                </c:pt>
                <c:pt idx="6">
                  <c:v>29512</c:v>
                </c:pt>
              </c:numCache>
            </c:numRef>
          </c:val>
          <c:smooth val="0"/>
          <c:extLst>
            <c:ext xmlns:c16="http://schemas.microsoft.com/office/drawing/2014/chart" uri="{C3380CC4-5D6E-409C-BE32-E72D297353CC}">
              <c16:uniqueId val="{00000000-496A-43D3-85D2-E9B551C6F3F8}"/>
            </c:ext>
          </c:extLst>
        </c:ser>
        <c:ser>
          <c:idx val="1"/>
          <c:order val="1"/>
          <c:tx>
            <c:strRef>
              <c:f>Sheet1!$C$1</c:f>
              <c:strCache>
                <c:ptCount val="1"/>
                <c:pt idx="0">
                  <c:v>Lodging</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General</c:formatCode>
                <c:ptCount val="7"/>
                <c:pt idx="0" formatCode="#,###">
                  <c:v>35364</c:v>
                </c:pt>
                <c:pt idx="1">
                  <c:v>25388</c:v>
                </c:pt>
                <c:pt idx="2">
                  <c:v>11201</c:v>
                </c:pt>
                <c:pt idx="3">
                  <c:v>8395</c:v>
                </c:pt>
                <c:pt idx="4">
                  <c:v>10197</c:v>
                </c:pt>
                <c:pt idx="5">
                  <c:v>13028</c:v>
                </c:pt>
                <c:pt idx="6" formatCode="#,##0">
                  <c:v>16306</c:v>
                </c:pt>
              </c:numCache>
            </c:numRef>
          </c:val>
          <c:smooth val="0"/>
          <c:extLst>
            <c:ext xmlns:c16="http://schemas.microsoft.com/office/drawing/2014/chart" uri="{C3380CC4-5D6E-409C-BE32-E72D297353CC}">
              <c16:uniqueId val="{00000001-496A-43D3-85D2-E9B551C6F3F8}"/>
            </c:ext>
          </c:extLst>
        </c:ser>
        <c:dLbls>
          <c:showLegendKey val="0"/>
          <c:showVal val="0"/>
          <c:showCatName val="0"/>
          <c:showSerName val="0"/>
          <c:showPercent val="0"/>
          <c:showBubbleSize val="0"/>
        </c:dLbls>
        <c:smooth val="0"/>
        <c:axId val="298562304"/>
        <c:axId val="298563840"/>
      </c:lineChart>
      <c:dateAx>
        <c:axId val="298562304"/>
        <c:scaling>
          <c:orientation val="minMax"/>
        </c:scaling>
        <c:delete val="0"/>
        <c:axPos val="b"/>
        <c:numFmt formatCode="yyyy" sourceLinked="0"/>
        <c:majorTickMark val="in"/>
        <c:minorTickMark val="none"/>
        <c:tickLblPos val="nextTo"/>
        <c:spPr>
          <a:ln/>
        </c:spPr>
        <c:txPr>
          <a:bodyPr rot="0"/>
          <a:lstStyle/>
          <a:p>
            <a:pPr>
              <a:defRPr/>
            </a:pPr>
            <a:endParaRPr lang="en-US"/>
          </a:p>
        </c:txPr>
        <c:crossAx val="298563840"/>
        <c:crosses val="autoZero"/>
        <c:auto val="1"/>
        <c:lblOffset val="100"/>
        <c:baseTimeUnit val="months"/>
        <c:majorUnit val="1"/>
        <c:majorTimeUnit val="months"/>
        <c:minorUnit val="1"/>
        <c:minorTimeUnit val="months"/>
      </c:dateAx>
      <c:valAx>
        <c:axId val="298563840"/>
        <c:scaling>
          <c:orientation val="minMax"/>
          <c:max val="4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98562304"/>
        <c:crosses val="autoZero"/>
        <c:crossBetween val="between"/>
        <c:majorUnit val="1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6420816103039E-2"/>
          <c:y val="0.19149638716526085"/>
          <c:w val="0.81112634302007247"/>
          <c:h val="0.55172787056286732"/>
        </c:manualLayout>
      </c:layout>
      <c:lineChart>
        <c:grouping val="standard"/>
        <c:varyColors val="0"/>
        <c:ser>
          <c:idx val="0"/>
          <c:order val="0"/>
          <c:tx>
            <c:strRef>
              <c:f>Sheet1!$B$1</c:f>
              <c:strCache>
                <c:ptCount val="1"/>
                <c:pt idx="0">
                  <c:v>Private Current</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29512</c:v>
                </c:pt>
                <c:pt idx="1">
                  <c:v>29512</c:v>
                </c:pt>
                <c:pt idx="2">
                  <c:v>29512</c:v>
                </c:pt>
                <c:pt idx="3">
                  <c:v>29512</c:v>
                </c:pt>
                <c:pt idx="4">
                  <c:v>29512</c:v>
                </c:pt>
                <c:pt idx="5">
                  <c:v>29512</c:v>
                </c:pt>
                <c:pt idx="6">
                  <c:v>29512</c:v>
                </c:pt>
                <c:pt idx="7">
                  <c:v>29512</c:v>
                </c:pt>
                <c:pt idx="8">
                  <c:v>29512</c:v>
                </c:pt>
                <c:pt idx="9">
                  <c:v>29512</c:v>
                </c:pt>
                <c:pt idx="10">
                  <c:v>29512</c:v>
                </c:pt>
                <c:pt idx="11">
                  <c:v>29512</c:v>
                </c:pt>
                <c:pt idx="12">
                  <c:v>29512</c:v>
                </c:pt>
                <c:pt idx="13">
                  <c:v>29512</c:v>
                </c:pt>
                <c:pt idx="14">
                  <c:v>29512</c:v>
                </c:pt>
                <c:pt idx="15">
                  <c:v>29512</c:v>
                </c:pt>
                <c:pt idx="16">
                  <c:v>29512</c:v>
                </c:pt>
                <c:pt idx="17">
                  <c:v>29512</c:v>
                </c:pt>
                <c:pt idx="18">
                  <c:v>29512</c:v>
                </c:pt>
                <c:pt idx="19">
                  <c:v>29512</c:v>
                </c:pt>
                <c:pt idx="20">
                  <c:v>29512</c:v>
                </c:pt>
                <c:pt idx="21">
                  <c:v>29512</c:v>
                </c:pt>
                <c:pt idx="22">
                  <c:v>29512</c:v>
                </c:pt>
                <c:pt idx="23">
                  <c:v>29512</c:v>
                </c:pt>
                <c:pt idx="24">
                  <c:v>29512</c:v>
                </c:pt>
                <c:pt idx="25">
                  <c:v>29512</c:v>
                </c:pt>
                <c:pt idx="26">
                  <c:v>29512</c:v>
                </c:pt>
                <c:pt idx="27">
                  <c:v>29512</c:v>
                </c:pt>
                <c:pt idx="28">
                  <c:v>29512</c:v>
                </c:pt>
                <c:pt idx="29">
                  <c:v>29512</c:v>
                </c:pt>
                <c:pt idx="30">
                  <c:v>29512</c:v>
                </c:pt>
                <c:pt idx="31">
                  <c:v>29512</c:v>
                </c:pt>
                <c:pt idx="32">
                  <c:v>29512</c:v>
                </c:pt>
                <c:pt idx="33">
                  <c:v>29512</c:v>
                </c:pt>
                <c:pt idx="34">
                  <c:v>29512</c:v>
                </c:pt>
                <c:pt idx="35">
                  <c:v>29512</c:v>
                </c:pt>
                <c:pt idx="36">
                  <c:v>29512</c:v>
                </c:pt>
              </c:numCache>
            </c:numRef>
          </c:val>
          <c:smooth val="0"/>
          <c:extLst>
            <c:ext xmlns:c16="http://schemas.microsoft.com/office/drawing/2014/chart" uri="{C3380CC4-5D6E-409C-BE32-E72D297353CC}">
              <c16:uniqueId val="{00000000-02CF-4FD5-8723-C1E7D643375C}"/>
            </c:ext>
          </c:extLst>
        </c:ser>
        <c:ser>
          <c:idx val="1"/>
          <c:order val="1"/>
          <c:tx>
            <c:strRef>
              <c:f>Sheet1!$C$1</c:f>
              <c:strCache>
                <c:ptCount val="1"/>
                <c:pt idx="0">
                  <c:v>Private
Lodging</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18591</c:v>
                </c:pt>
                <c:pt idx="1">
                  <c:v>18989</c:v>
                </c:pt>
                <c:pt idx="2">
                  <c:v>19115</c:v>
                </c:pt>
                <c:pt idx="3">
                  <c:v>20092</c:v>
                </c:pt>
                <c:pt idx="4">
                  <c:v>21444</c:v>
                </c:pt>
                <c:pt idx="5">
                  <c:v>23363</c:v>
                </c:pt>
                <c:pt idx="6">
                  <c:v>21937</c:v>
                </c:pt>
                <c:pt idx="7">
                  <c:v>23115</c:v>
                </c:pt>
                <c:pt idx="8">
                  <c:v>22671</c:v>
                </c:pt>
                <c:pt idx="9">
                  <c:v>21929</c:v>
                </c:pt>
                <c:pt idx="10">
                  <c:v>21843</c:v>
                </c:pt>
                <c:pt idx="11">
                  <c:v>22206</c:v>
                </c:pt>
                <c:pt idx="12">
                  <c:v>22915</c:v>
                </c:pt>
                <c:pt idx="13">
                  <c:v>23710</c:v>
                </c:pt>
                <c:pt idx="14">
                  <c:v>26299</c:v>
                </c:pt>
                <c:pt idx="15">
                  <c:v>25626</c:v>
                </c:pt>
                <c:pt idx="16">
                  <c:v>26608</c:v>
                </c:pt>
                <c:pt idx="17">
                  <c:v>27596</c:v>
                </c:pt>
                <c:pt idx="18">
                  <c:v>26848</c:v>
                </c:pt>
                <c:pt idx="19">
                  <c:v>26868</c:v>
                </c:pt>
                <c:pt idx="20">
                  <c:v>28069</c:v>
                </c:pt>
                <c:pt idx="21">
                  <c:v>26499</c:v>
                </c:pt>
                <c:pt idx="22">
                  <c:v>27996</c:v>
                </c:pt>
                <c:pt idx="23">
                  <c:v>28139</c:v>
                </c:pt>
                <c:pt idx="24">
                  <c:v>27644</c:v>
                </c:pt>
                <c:pt idx="25">
                  <c:v>27114</c:v>
                </c:pt>
                <c:pt idx="26">
                  <c:v>27798</c:v>
                </c:pt>
                <c:pt idx="27">
                  <c:v>26899</c:v>
                </c:pt>
                <c:pt idx="28">
                  <c:v>28425</c:v>
                </c:pt>
                <c:pt idx="29">
                  <c:v>27029</c:v>
                </c:pt>
                <c:pt idx="30">
                  <c:v>27571</c:v>
                </c:pt>
                <c:pt idx="31">
                  <c:v>28170</c:v>
                </c:pt>
                <c:pt idx="32">
                  <c:v>27716</c:v>
                </c:pt>
                <c:pt idx="33">
                  <c:v>27408</c:v>
                </c:pt>
                <c:pt idx="34">
                  <c:v>28123</c:v>
                </c:pt>
                <c:pt idx="35">
                  <c:v>28971</c:v>
                </c:pt>
                <c:pt idx="36">
                  <c:v>29512</c:v>
                </c:pt>
              </c:numCache>
            </c:numRef>
          </c:val>
          <c:smooth val="0"/>
          <c:extLst>
            <c:ext xmlns:c16="http://schemas.microsoft.com/office/drawing/2014/chart" uri="{C3380CC4-5D6E-409C-BE32-E72D297353CC}">
              <c16:uniqueId val="{00000001-02CF-4FD5-8723-C1E7D643375C}"/>
            </c:ext>
          </c:extLst>
        </c:ser>
        <c:dLbls>
          <c:showLegendKey val="0"/>
          <c:showVal val="0"/>
          <c:showCatName val="0"/>
          <c:showSerName val="0"/>
          <c:showPercent val="0"/>
          <c:showBubbleSize val="0"/>
        </c:dLbls>
        <c:smooth val="0"/>
        <c:axId val="285203840"/>
        <c:axId val="285205632"/>
      </c:lineChart>
      <c:dateAx>
        <c:axId val="285203840"/>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5205632"/>
        <c:crosses val="autoZero"/>
        <c:auto val="0"/>
        <c:lblOffset val="100"/>
        <c:baseTimeUnit val="months"/>
        <c:majorUnit val="1"/>
        <c:majorTimeUnit val="years"/>
        <c:minorUnit val="1"/>
        <c:minorTimeUnit val="months"/>
      </c:dateAx>
      <c:valAx>
        <c:axId val="285205632"/>
        <c:scaling>
          <c:orientation val="minMax"/>
          <c:max val="4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5203840"/>
        <c:crosses val="autoZero"/>
        <c:crossBetween val="between"/>
        <c:majorUnit val="1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19019441331342"/>
          <c:y val="0.10935818859403347"/>
          <c:w val="0.55928444618074147"/>
          <c:h val="0.67786891948264816"/>
        </c:manualLayout>
      </c:layout>
      <c:lineChart>
        <c:grouping val="standard"/>
        <c:varyColors val="0"/>
        <c:ser>
          <c:idx val="0"/>
          <c:order val="0"/>
          <c:tx>
            <c:strRef>
              <c:f>Sheet1!$B$2</c:f>
              <c:strCache>
                <c:ptCount val="1"/>
                <c:pt idx="0">
                  <c:v>Total current</c:v>
                </c:pt>
              </c:strCache>
            </c:strRef>
          </c:tx>
          <c:spPr>
            <a:ln w="12700">
              <a:solidFill>
                <a:sysClr val="window" lastClr="FFFFFF">
                  <a:lumMod val="50000"/>
                </a:sysClr>
              </a:solidFill>
              <a:prstDash val="dash"/>
            </a:ln>
          </c:spPr>
          <c:marker>
            <c:symbol val="none"/>
          </c:marker>
          <c:cat>
            <c:strRef>
              <c:f>Sheet1!$A$3:$A$11</c:f>
              <c:strCache>
                <c:ptCount val="9"/>
                <c:pt idx="0">
                  <c:v>'06</c:v>
                </c:pt>
                <c:pt idx="2">
                  <c:v>'08</c:v>
                </c:pt>
                <c:pt idx="4">
                  <c:v>'10</c:v>
                </c:pt>
                <c:pt idx="6">
                  <c:v>'12</c:v>
                </c:pt>
                <c:pt idx="8">
                  <c:v>'14</c:v>
                </c:pt>
              </c:strCache>
            </c:strRef>
          </c:cat>
          <c:val>
            <c:numRef>
              <c:f>Sheet1!$B$3:$B$11</c:f>
              <c:numCache>
                <c:formatCode>#,##0</c:formatCode>
                <c:ptCount val="9"/>
                <c:pt idx="0">
                  <c:v>523165</c:v>
                </c:pt>
                <c:pt idx="1">
                  <c:v>523165</c:v>
                </c:pt>
                <c:pt idx="2">
                  <c:v>523165</c:v>
                </c:pt>
                <c:pt idx="3">
                  <c:v>523165</c:v>
                </c:pt>
                <c:pt idx="4">
                  <c:v>523165</c:v>
                </c:pt>
                <c:pt idx="5">
                  <c:v>523165</c:v>
                </c:pt>
                <c:pt idx="6">
                  <c:v>523165</c:v>
                </c:pt>
                <c:pt idx="7">
                  <c:v>523165</c:v>
                </c:pt>
                <c:pt idx="8">
                  <c:v>523165</c:v>
                </c:pt>
              </c:numCache>
            </c:numRef>
          </c:val>
          <c:smooth val="0"/>
          <c:extLst>
            <c:ext xmlns:c16="http://schemas.microsoft.com/office/drawing/2014/chart" uri="{C3380CC4-5D6E-409C-BE32-E72D297353CC}">
              <c16:uniqueId val="{00000000-C942-49C9-95BE-4080D914D0A8}"/>
            </c:ext>
          </c:extLst>
        </c:ser>
        <c:ser>
          <c:idx val="1"/>
          <c:order val="1"/>
          <c:tx>
            <c:strRef>
              <c:f>Sheet1!$C$2</c:f>
              <c:strCache>
                <c:ptCount val="1"/>
                <c:pt idx="0">
                  <c:v>Total private res</c:v>
                </c:pt>
              </c:strCache>
            </c:strRef>
          </c:tx>
          <c:spPr>
            <a:ln w="38100">
              <a:solidFill>
                <a:sysClr val="windowText" lastClr="000000"/>
              </a:solidFill>
            </a:ln>
          </c:spPr>
          <c:marker>
            <c:symbol val="none"/>
          </c:marker>
          <c:cat>
            <c:strRef>
              <c:f>Sheet1!$A$3:$A$11</c:f>
              <c:strCache>
                <c:ptCount val="9"/>
                <c:pt idx="0">
                  <c:v>'06</c:v>
                </c:pt>
                <c:pt idx="2">
                  <c:v>'08</c:v>
                </c:pt>
                <c:pt idx="4">
                  <c:v>'10</c:v>
                </c:pt>
                <c:pt idx="6">
                  <c:v>'12</c:v>
                </c:pt>
                <c:pt idx="8">
                  <c:v>'14</c:v>
                </c:pt>
              </c:strCache>
            </c:strRef>
          </c:cat>
          <c:val>
            <c:numRef>
              <c:f>Sheet1!$C$3:$C$11</c:f>
              <c:numCache>
                <c:formatCode>#,##0</c:formatCode>
                <c:ptCount val="9"/>
                <c:pt idx="0">
                  <c:v>607791</c:v>
                </c:pt>
                <c:pt idx="1">
                  <c:v>488846</c:v>
                </c:pt>
                <c:pt idx="2">
                  <c:v>359171</c:v>
                </c:pt>
                <c:pt idx="3">
                  <c:v>247526</c:v>
                </c:pt>
                <c:pt idx="4">
                  <c:v>242035</c:v>
                </c:pt>
                <c:pt idx="5">
                  <c:v>244122</c:v>
                </c:pt>
                <c:pt idx="6">
                  <c:v>269784</c:v>
                </c:pt>
                <c:pt idx="7">
                  <c:v>323381</c:v>
                </c:pt>
                <c:pt idx="8">
                  <c:v>369793</c:v>
                </c:pt>
              </c:numCache>
            </c:numRef>
          </c:val>
          <c:smooth val="0"/>
          <c:extLst>
            <c:ext xmlns:c16="http://schemas.microsoft.com/office/drawing/2014/chart" uri="{C3380CC4-5D6E-409C-BE32-E72D297353CC}">
              <c16:uniqueId val="{00000001-C942-49C9-95BE-4080D914D0A8}"/>
            </c:ext>
          </c:extLst>
        </c:ser>
        <c:ser>
          <c:idx val="2"/>
          <c:order val="2"/>
          <c:tx>
            <c:strRef>
              <c:f>Sheet1!$D$2</c:f>
              <c:strCache>
                <c:ptCount val="1"/>
                <c:pt idx="0">
                  <c:v>multifam current</c:v>
                </c:pt>
              </c:strCache>
            </c:strRef>
          </c:tx>
          <c:spPr>
            <a:ln w="12700">
              <a:solidFill>
                <a:sysClr val="window" lastClr="FFFFFF">
                  <a:lumMod val="50000"/>
                </a:sysClr>
              </a:solidFill>
              <a:prstDash val="dash"/>
            </a:ln>
          </c:spPr>
          <c:marker>
            <c:symbol val="none"/>
          </c:marker>
          <c:cat>
            <c:strRef>
              <c:f>Sheet1!$A$3:$A$11</c:f>
              <c:strCache>
                <c:ptCount val="9"/>
                <c:pt idx="0">
                  <c:v>'06</c:v>
                </c:pt>
                <c:pt idx="2">
                  <c:v>'08</c:v>
                </c:pt>
                <c:pt idx="4">
                  <c:v>'10</c:v>
                </c:pt>
                <c:pt idx="6">
                  <c:v>'12</c:v>
                </c:pt>
                <c:pt idx="8">
                  <c:v>'14</c:v>
                </c:pt>
              </c:strCache>
            </c:strRef>
          </c:cat>
          <c:val>
            <c:numRef>
              <c:f>Sheet1!$D$3:$D$11</c:f>
              <c:numCache>
                <c:formatCode>#,##0</c:formatCode>
                <c:ptCount val="9"/>
                <c:pt idx="0">
                  <c:v>61139</c:v>
                </c:pt>
                <c:pt idx="1">
                  <c:v>61139</c:v>
                </c:pt>
                <c:pt idx="2">
                  <c:v>61139</c:v>
                </c:pt>
                <c:pt idx="3">
                  <c:v>61139</c:v>
                </c:pt>
                <c:pt idx="4">
                  <c:v>61139</c:v>
                </c:pt>
                <c:pt idx="5">
                  <c:v>61139</c:v>
                </c:pt>
                <c:pt idx="6">
                  <c:v>61139</c:v>
                </c:pt>
                <c:pt idx="7">
                  <c:v>61139</c:v>
                </c:pt>
                <c:pt idx="8">
                  <c:v>61139</c:v>
                </c:pt>
              </c:numCache>
            </c:numRef>
          </c:val>
          <c:smooth val="0"/>
          <c:extLst>
            <c:ext xmlns:c16="http://schemas.microsoft.com/office/drawing/2014/chart" uri="{C3380CC4-5D6E-409C-BE32-E72D297353CC}">
              <c16:uniqueId val="{00000002-C942-49C9-95BE-4080D914D0A8}"/>
            </c:ext>
          </c:extLst>
        </c:ser>
        <c:ser>
          <c:idx val="3"/>
          <c:order val="3"/>
          <c:tx>
            <c:strRef>
              <c:f>Sheet1!$E$2</c:f>
              <c:strCache>
                <c:ptCount val="1"/>
                <c:pt idx="0">
                  <c:v>multifam</c:v>
                </c:pt>
              </c:strCache>
            </c:strRef>
          </c:tx>
          <c:spPr>
            <a:ln w="38100">
              <a:solidFill>
                <a:srgbClr val="9BBB59"/>
              </a:solidFill>
            </a:ln>
          </c:spPr>
          <c:marker>
            <c:symbol val="none"/>
          </c:marker>
          <c:cat>
            <c:strRef>
              <c:f>Sheet1!$A$3:$A$11</c:f>
              <c:strCache>
                <c:ptCount val="9"/>
                <c:pt idx="0">
                  <c:v>'06</c:v>
                </c:pt>
                <c:pt idx="2">
                  <c:v>'08</c:v>
                </c:pt>
                <c:pt idx="4">
                  <c:v>'10</c:v>
                </c:pt>
                <c:pt idx="6">
                  <c:v>'12</c:v>
                </c:pt>
                <c:pt idx="8">
                  <c:v>'14</c:v>
                </c:pt>
              </c:strCache>
            </c:strRef>
          </c:cat>
          <c:val>
            <c:numRef>
              <c:f>Sheet1!$E$3:$E$11</c:f>
              <c:numCache>
                <c:formatCode>#,##0</c:formatCode>
                <c:ptCount val="9"/>
                <c:pt idx="0">
                  <c:v>52803</c:v>
                </c:pt>
                <c:pt idx="1">
                  <c:v>48959</c:v>
                </c:pt>
                <c:pt idx="2">
                  <c:v>44338</c:v>
                </c:pt>
                <c:pt idx="3">
                  <c:v>28538</c:v>
                </c:pt>
                <c:pt idx="4">
                  <c:v>14686</c:v>
                </c:pt>
                <c:pt idx="5">
                  <c:v>15037</c:v>
                </c:pt>
                <c:pt idx="6">
                  <c:v>22510</c:v>
                </c:pt>
                <c:pt idx="7">
                  <c:v>31500</c:v>
                </c:pt>
                <c:pt idx="8">
                  <c:v>41553</c:v>
                </c:pt>
              </c:numCache>
            </c:numRef>
          </c:val>
          <c:smooth val="0"/>
          <c:extLst>
            <c:ext xmlns:c16="http://schemas.microsoft.com/office/drawing/2014/chart" uri="{C3380CC4-5D6E-409C-BE32-E72D297353CC}">
              <c16:uniqueId val="{00000003-C942-49C9-95BE-4080D914D0A8}"/>
            </c:ext>
          </c:extLst>
        </c:ser>
        <c:ser>
          <c:idx val="4"/>
          <c:order val="4"/>
          <c:tx>
            <c:strRef>
              <c:f>Sheet1!$F$2</c:f>
              <c:strCache>
                <c:ptCount val="1"/>
                <c:pt idx="0">
                  <c:v>single fam current</c:v>
                </c:pt>
              </c:strCache>
            </c:strRef>
          </c:tx>
          <c:spPr>
            <a:ln w="12700">
              <a:solidFill>
                <a:sysClr val="window" lastClr="FFFFFF">
                  <a:lumMod val="50000"/>
                </a:sysClr>
              </a:solidFill>
              <a:prstDash val="dash"/>
            </a:ln>
          </c:spPr>
          <c:marker>
            <c:symbol val="none"/>
          </c:marker>
          <c:cat>
            <c:strRef>
              <c:f>Sheet1!$A$3:$A$11</c:f>
              <c:strCache>
                <c:ptCount val="9"/>
                <c:pt idx="0">
                  <c:v>'06</c:v>
                </c:pt>
                <c:pt idx="2">
                  <c:v>'08</c:v>
                </c:pt>
                <c:pt idx="4">
                  <c:v>'10</c:v>
                </c:pt>
                <c:pt idx="6">
                  <c:v>'12</c:v>
                </c:pt>
                <c:pt idx="8">
                  <c:v>'14</c:v>
                </c:pt>
              </c:strCache>
            </c:strRef>
          </c:cat>
          <c:val>
            <c:numRef>
              <c:f>Sheet1!$F$3:$F$11</c:f>
              <c:numCache>
                <c:formatCode>#,##0</c:formatCode>
                <c:ptCount val="9"/>
                <c:pt idx="0">
                  <c:v>277710</c:v>
                </c:pt>
                <c:pt idx="1">
                  <c:v>277710</c:v>
                </c:pt>
                <c:pt idx="2">
                  <c:v>277710</c:v>
                </c:pt>
                <c:pt idx="3">
                  <c:v>277710</c:v>
                </c:pt>
                <c:pt idx="4">
                  <c:v>277710</c:v>
                </c:pt>
                <c:pt idx="5">
                  <c:v>277710</c:v>
                </c:pt>
                <c:pt idx="6">
                  <c:v>277710</c:v>
                </c:pt>
                <c:pt idx="7">
                  <c:v>277710</c:v>
                </c:pt>
                <c:pt idx="8">
                  <c:v>277710</c:v>
                </c:pt>
              </c:numCache>
            </c:numRef>
          </c:val>
          <c:smooth val="0"/>
          <c:extLst>
            <c:ext xmlns:c16="http://schemas.microsoft.com/office/drawing/2014/chart" uri="{C3380CC4-5D6E-409C-BE32-E72D297353CC}">
              <c16:uniqueId val="{00000004-C942-49C9-95BE-4080D914D0A8}"/>
            </c:ext>
          </c:extLst>
        </c:ser>
        <c:ser>
          <c:idx val="5"/>
          <c:order val="5"/>
          <c:tx>
            <c:strRef>
              <c:f>Sheet1!$G$2</c:f>
              <c:strCache>
                <c:ptCount val="1"/>
                <c:pt idx="0">
                  <c:v>single fam </c:v>
                </c:pt>
              </c:strCache>
            </c:strRef>
          </c:tx>
          <c:spPr>
            <a:ln w="38100">
              <a:solidFill>
                <a:srgbClr val="C0504D"/>
              </a:solidFill>
            </a:ln>
          </c:spPr>
          <c:marker>
            <c:symbol val="none"/>
          </c:marker>
          <c:cat>
            <c:strRef>
              <c:f>Sheet1!$A$3:$A$11</c:f>
              <c:strCache>
                <c:ptCount val="9"/>
                <c:pt idx="0">
                  <c:v>'06</c:v>
                </c:pt>
                <c:pt idx="2">
                  <c:v>'08</c:v>
                </c:pt>
                <c:pt idx="4">
                  <c:v>'10</c:v>
                </c:pt>
                <c:pt idx="6">
                  <c:v>'12</c:v>
                </c:pt>
                <c:pt idx="8">
                  <c:v>'14</c:v>
                </c:pt>
              </c:strCache>
            </c:strRef>
          </c:cat>
          <c:val>
            <c:numRef>
              <c:f>Sheet1!$G$3:$G$11</c:f>
              <c:numCache>
                <c:formatCode>General</c:formatCode>
                <c:ptCount val="9"/>
                <c:pt idx="0">
                  <c:v>415997</c:v>
                </c:pt>
                <c:pt idx="1">
                  <c:v>305184</c:v>
                </c:pt>
                <c:pt idx="2">
                  <c:v>185776</c:v>
                </c:pt>
                <c:pt idx="3">
                  <c:v>105336</c:v>
                </c:pt>
                <c:pt idx="4">
                  <c:v>112569</c:v>
                </c:pt>
                <c:pt idx="5">
                  <c:v>108178</c:v>
                </c:pt>
                <c:pt idx="6">
                  <c:v>132015</c:v>
                </c:pt>
                <c:pt idx="7">
                  <c:v>170768</c:v>
                </c:pt>
                <c:pt idx="8">
                  <c:v>193600</c:v>
                </c:pt>
              </c:numCache>
            </c:numRef>
          </c:val>
          <c:smooth val="0"/>
          <c:extLst>
            <c:ext xmlns:c16="http://schemas.microsoft.com/office/drawing/2014/chart" uri="{C3380CC4-5D6E-409C-BE32-E72D297353CC}">
              <c16:uniqueId val="{00000005-C942-49C9-95BE-4080D914D0A8}"/>
            </c:ext>
          </c:extLst>
        </c:ser>
        <c:ser>
          <c:idx val="6"/>
          <c:order val="6"/>
          <c:tx>
            <c:strRef>
              <c:f>Sheet1!$H$2</c:f>
              <c:strCache>
                <c:ptCount val="1"/>
                <c:pt idx="0">
                  <c:v>improvements current</c:v>
                </c:pt>
              </c:strCache>
            </c:strRef>
          </c:tx>
          <c:spPr>
            <a:ln w="12700">
              <a:solidFill>
                <a:sysClr val="window" lastClr="FFFFFF">
                  <a:lumMod val="50000"/>
                </a:sysClr>
              </a:solidFill>
              <a:prstDash val="dash"/>
            </a:ln>
          </c:spPr>
          <c:marker>
            <c:symbol val="none"/>
          </c:marker>
          <c:cat>
            <c:strRef>
              <c:f>Sheet1!$A$3:$A$11</c:f>
              <c:strCache>
                <c:ptCount val="9"/>
                <c:pt idx="0">
                  <c:v>'06</c:v>
                </c:pt>
                <c:pt idx="2">
                  <c:v>'08</c:v>
                </c:pt>
                <c:pt idx="4">
                  <c:v>'10</c:v>
                </c:pt>
                <c:pt idx="6">
                  <c:v>'12</c:v>
                </c:pt>
                <c:pt idx="8">
                  <c:v>'14</c:v>
                </c:pt>
              </c:strCache>
            </c:strRef>
          </c:cat>
          <c:val>
            <c:numRef>
              <c:f>Sheet1!$H$3:$H$11</c:f>
              <c:numCache>
                <c:formatCode>#,##0</c:formatCode>
                <c:ptCount val="9"/>
                <c:pt idx="0">
                  <c:v>184316</c:v>
                </c:pt>
                <c:pt idx="1">
                  <c:v>184316</c:v>
                </c:pt>
                <c:pt idx="2">
                  <c:v>184316</c:v>
                </c:pt>
                <c:pt idx="3">
                  <c:v>184316</c:v>
                </c:pt>
                <c:pt idx="4">
                  <c:v>184316</c:v>
                </c:pt>
                <c:pt idx="5">
                  <c:v>184316</c:v>
                </c:pt>
                <c:pt idx="6">
                  <c:v>184316</c:v>
                </c:pt>
                <c:pt idx="7">
                  <c:v>184316</c:v>
                </c:pt>
                <c:pt idx="8">
                  <c:v>184316</c:v>
                </c:pt>
              </c:numCache>
            </c:numRef>
          </c:val>
          <c:smooth val="0"/>
          <c:extLst>
            <c:ext xmlns:c16="http://schemas.microsoft.com/office/drawing/2014/chart" uri="{C3380CC4-5D6E-409C-BE32-E72D297353CC}">
              <c16:uniqueId val="{00000006-C942-49C9-95BE-4080D914D0A8}"/>
            </c:ext>
          </c:extLst>
        </c:ser>
        <c:ser>
          <c:idx val="7"/>
          <c:order val="7"/>
          <c:tx>
            <c:strRef>
              <c:f>Sheet1!$I$2</c:f>
              <c:strCache>
                <c:ptCount val="1"/>
                <c:pt idx="0">
                  <c:v>improvements</c:v>
                </c:pt>
              </c:strCache>
            </c:strRef>
          </c:tx>
          <c:spPr>
            <a:ln w="38100">
              <a:solidFill>
                <a:srgbClr val="4F81BD"/>
              </a:solidFill>
            </a:ln>
          </c:spPr>
          <c:marker>
            <c:symbol val="none"/>
          </c:marker>
          <c:cat>
            <c:strRef>
              <c:f>Sheet1!$A$3:$A$11</c:f>
              <c:strCache>
                <c:ptCount val="9"/>
                <c:pt idx="0">
                  <c:v>'06</c:v>
                </c:pt>
                <c:pt idx="2">
                  <c:v>'08</c:v>
                </c:pt>
                <c:pt idx="4">
                  <c:v>'10</c:v>
                </c:pt>
                <c:pt idx="6">
                  <c:v>'12</c:v>
                </c:pt>
                <c:pt idx="8">
                  <c:v>'14</c:v>
                </c:pt>
              </c:strCache>
            </c:strRef>
          </c:cat>
          <c:val>
            <c:numRef>
              <c:f>Sheet1!$I$3:$I$11</c:f>
              <c:numCache>
                <c:formatCode>General</c:formatCode>
                <c:ptCount val="9"/>
                <c:pt idx="0">
                  <c:v>138991</c:v>
                </c:pt>
                <c:pt idx="1">
                  <c:v>134703</c:v>
                </c:pt>
                <c:pt idx="2">
                  <c:v>129058</c:v>
                </c:pt>
                <c:pt idx="3">
                  <c:v>113652</c:v>
                </c:pt>
                <c:pt idx="4">
                  <c:v>114780</c:v>
                </c:pt>
                <c:pt idx="5">
                  <c:v>120907</c:v>
                </c:pt>
                <c:pt idx="6">
                  <c:v>115260</c:v>
                </c:pt>
                <c:pt idx="7">
                  <c:v>121113</c:v>
                </c:pt>
                <c:pt idx="8">
                  <c:v>134639</c:v>
                </c:pt>
              </c:numCache>
            </c:numRef>
          </c:val>
          <c:smooth val="0"/>
          <c:extLst>
            <c:ext xmlns:c16="http://schemas.microsoft.com/office/drawing/2014/chart" uri="{C3380CC4-5D6E-409C-BE32-E72D297353CC}">
              <c16:uniqueId val="{00000007-C942-49C9-95BE-4080D914D0A8}"/>
            </c:ext>
          </c:extLst>
        </c:ser>
        <c:dLbls>
          <c:showLegendKey val="0"/>
          <c:showVal val="0"/>
          <c:showCatName val="0"/>
          <c:showSerName val="0"/>
          <c:showPercent val="0"/>
          <c:showBubbleSize val="0"/>
        </c:dLbls>
        <c:smooth val="0"/>
        <c:axId val="285310976"/>
        <c:axId val="285312512"/>
      </c:lineChart>
      <c:dateAx>
        <c:axId val="285310976"/>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5312512"/>
        <c:crosses val="autoZero"/>
        <c:auto val="0"/>
        <c:lblOffset val="100"/>
        <c:baseTimeUnit val="months"/>
        <c:majorTimeUnit val="months"/>
        <c:minorUnit val="1"/>
        <c:minorTimeUnit val="months"/>
      </c:dateAx>
      <c:valAx>
        <c:axId val="285312512"/>
        <c:scaling>
          <c:orientation val="minMax"/>
          <c:max val="70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5310976"/>
        <c:crossesAt val="1"/>
        <c:crossBetween val="between"/>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673728680910398E-2"/>
          <c:y val="0.11229147215771311"/>
          <c:w val="0.86382297730074931"/>
          <c:h val="0.67493540493357096"/>
        </c:manualLayout>
      </c:layout>
      <c:lineChart>
        <c:grouping val="standard"/>
        <c:varyColors val="0"/>
        <c:ser>
          <c:idx val="0"/>
          <c:order val="0"/>
          <c:tx>
            <c:strRef>
              <c:f>Sheet1!$B$2</c:f>
              <c:strCache>
                <c:ptCount val="1"/>
                <c:pt idx="0">
                  <c:v>total private res current</c:v>
                </c:pt>
              </c:strCache>
            </c:strRef>
          </c:tx>
          <c:spPr>
            <a:ln w="12700">
              <a:solidFill>
                <a:sysClr val="windowText" lastClr="000000">
                  <a:lumMod val="50000"/>
                  <a:lumOff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Sheet1!$B$3:$B$39</c:f>
              <c:numCache>
                <c:formatCode>#,##0</c:formatCode>
                <c:ptCount val="37"/>
                <c:pt idx="0">
                  <c:v>523165</c:v>
                </c:pt>
                <c:pt idx="1">
                  <c:v>523165</c:v>
                </c:pt>
                <c:pt idx="2">
                  <c:v>523165</c:v>
                </c:pt>
                <c:pt idx="3">
                  <c:v>523165</c:v>
                </c:pt>
                <c:pt idx="4">
                  <c:v>523165</c:v>
                </c:pt>
                <c:pt idx="5">
                  <c:v>523165</c:v>
                </c:pt>
                <c:pt idx="6">
                  <c:v>523165</c:v>
                </c:pt>
                <c:pt idx="7">
                  <c:v>523165</c:v>
                </c:pt>
                <c:pt idx="8">
                  <c:v>523165</c:v>
                </c:pt>
                <c:pt idx="9">
                  <c:v>523165</c:v>
                </c:pt>
                <c:pt idx="10">
                  <c:v>523165</c:v>
                </c:pt>
                <c:pt idx="11">
                  <c:v>523165</c:v>
                </c:pt>
                <c:pt idx="12">
                  <c:v>523165</c:v>
                </c:pt>
                <c:pt idx="13">
                  <c:v>523165</c:v>
                </c:pt>
                <c:pt idx="14">
                  <c:v>523165</c:v>
                </c:pt>
                <c:pt idx="15">
                  <c:v>523165</c:v>
                </c:pt>
                <c:pt idx="16">
                  <c:v>523165</c:v>
                </c:pt>
                <c:pt idx="17">
                  <c:v>523165</c:v>
                </c:pt>
                <c:pt idx="18">
                  <c:v>523165</c:v>
                </c:pt>
                <c:pt idx="19">
                  <c:v>523165</c:v>
                </c:pt>
                <c:pt idx="20">
                  <c:v>523165</c:v>
                </c:pt>
                <c:pt idx="21">
                  <c:v>523165</c:v>
                </c:pt>
                <c:pt idx="22">
                  <c:v>523165</c:v>
                </c:pt>
                <c:pt idx="23">
                  <c:v>523165</c:v>
                </c:pt>
                <c:pt idx="24">
                  <c:v>523165</c:v>
                </c:pt>
                <c:pt idx="25">
                  <c:v>523165</c:v>
                </c:pt>
                <c:pt idx="26">
                  <c:v>523165</c:v>
                </c:pt>
                <c:pt idx="27">
                  <c:v>523165</c:v>
                </c:pt>
                <c:pt idx="28">
                  <c:v>523165</c:v>
                </c:pt>
                <c:pt idx="29">
                  <c:v>523165</c:v>
                </c:pt>
                <c:pt idx="30">
                  <c:v>523165</c:v>
                </c:pt>
                <c:pt idx="31">
                  <c:v>523165</c:v>
                </c:pt>
                <c:pt idx="32">
                  <c:v>523165</c:v>
                </c:pt>
                <c:pt idx="33">
                  <c:v>523165</c:v>
                </c:pt>
                <c:pt idx="34">
                  <c:v>523165</c:v>
                </c:pt>
                <c:pt idx="35">
                  <c:v>523165</c:v>
                </c:pt>
                <c:pt idx="36">
                  <c:v>523165</c:v>
                </c:pt>
              </c:numCache>
            </c:numRef>
          </c:val>
          <c:smooth val="0"/>
          <c:extLst>
            <c:ext xmlns:c16="http://schemas.microsoft.com/office/drawing/2014/chart" uri="{C3380CC4-5D6E-409C-BE32-E72D297353CC}">
              <c16:uniqueId val="{00000000-7C7E-4176-B1DA-9A8EDB24E2D7}"/>
            </c:ext>
          </c:extLst>
        </c:ser>
        <c:ser>
          <c:idx val="1"/>
          <c:order val="1"/>
          <c:tx>
            <c:strRef>
              <c:f>Sheet1!$C$2</c:f>
              <c:strCache>
                <c:ptCount val="1"/>
                <c:pt idx="0">
                  <c:v>Total private res (incl. improvements)
</c:v>
                </c:pt>
              </c:strCache>
            </c:strRef>
          </c:tx>
          <c:spPr>
            <a:ln w="38100">
              <a:solidFill>
                <a:sysClr val="windowText" lastClr="000000"/>
              </a:solidFill>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Sheet1!$C$3:$C$39</c:f>
              <c:numCache>
                <c:formatCode>#,##0</c:formatCode>
                <c:ptCount val="37"/>
                <c:pt idx="0">
                  <c:v>401789</c:v>
                </c:pt>
                <c:pt idx="1">
                  <c:v>404672</c:v>
                </c:pt>
                <c:pt idx="2">
                  <c:v>403954</c:v>
                </c:pt>
                <c:pt idx="3">
                  <c:v>408825</c:v>
                </c:pt>
                <c:pt idx="4">
                  <c:v>415144</c:v>
                </c:pt>
                <c:pt idx="5">
                  <c:v>422183</c:v>
                </c:pt>
                <c:pt idx="6">
                  <c:v>425207</c:v>
                </c:pt>
                <c:pt idx="7">
                  <c:v>429222</c:v>
                </c:pt>
                <c:pt idx="8">
                  <c:v>433836</c:v>
                </c:pt>
                <c:pt idx="9">
                  <c:v>434677</c:v>
                </c:pt>
                <c:pt idx="10">
                  <c:v>437297</c:v>
                </c:pt>
                <c:pt idx="11">
                  <c:v>440276</c:v>
                </c:pt>
                <c:pt idx="12">
                  <c:v>443420</c:v>
                </c:pt>
                <c:pt idx="13">
                  <c:v>451271</c:v>
                </c:pt>
                <c:pt idx="14">
                  <c:v>456866</c:v>
                </c:pt>
                <c:pt idx="15">
                  <c:v>455304</c:v>
                </c:pt>
                <c:pt idx="16">
                  <c:v>458283</c:v>
                </c:pt>
                <c:pt idx="17">
                  <c:v>460433</c:v>
                </c:pt>
                <c:pt idx="18">
                  <c:v>463836</c:v>
                </c:pt>
                <c:pt idx="19">
                  <c:v>466559</c:v>
                </c:pt>
                <c:pt idx="20">
                  <c:v>470108</c:v>
                </c:pt>
                <c:pt idx="21">
                  <c:v>482029</c:v>
                </c:pt>
                <c:pt idx="22">
                  <c:v>492028</c:v>
                </c:pt>
                <c:pt idx="23">
                  <c:v>495435</c:v>
                </c:pt>
                <c:pt idx="24">
                  <c:v>501971</c:v>
                </c:pt>
                <c:pt idx="25">
                  <c:v>505716</c:v>
                </c:pt>
                <c:pt idx="26">
                  <c:v>509933</c:v>
                </c:pt>
                <c:pt idx="27">
                  <c:v>507841</c:v>
                </c:pt>
                <c:pt idx="28">
                  <c:v>511357</c:v>
                </c:pt>
                <c:pt idx="29">
                  <c:v>517710</c:v>
                </c:pt>
                <c:pt idx="30">
                  <c:v>513827</c:v>
                </c:pt>
                <c:pt idx="31">
                  <c:v>516569</c:v>
                </c:pt>
                <c:pt idx="32">
                  <c:v>523551</c:v>
                </c:pt>
                <c:pt idx="33">
                  <c:v>518131</c:v>
                </c:pt>
                <c:pt idx="34">
                  <c:v>524395</c:v>
                </c:pt>
                <c:pt idx="35">
                  <c:v>521759</c:v>
                </c:pt>
                <c:pt idx="36">
                  <c:v>523165</c:v>
                </c:pt>
              </c:numCache>
            </c:numRef>
          </c:val>
          <c:smooth val="0"/>
          <c:extLst>
            <c:ext xmlns:c16="http://schemas.microsoft.com/office/drawing/2014/chart" uri="{C3380CC4-5D6E-409C-BE32-E72D297353CC}">
              <c16:uniqueId val="{00000001-7C7E-4176-B1DA-9A8EDB24E2D7}"/>
            </c:ext>
          </c:extLst>
        </c:ser>
        <c:ser>
          <c:idx val="2"/>
          <c:order val="2"/>
          <c:tx>
            <c:strRef>
              <c:f>Sheet1!$D$2</c:f>
              <c:strCache>
                <c:ptCount val="1"/>
                <c:pt idx="0">
                  <c:v>multi fam current</c:v>
                </c:pt>
              </c:strCache>
            </c:strRef>
          </c:tx>
          <c:spPr>
            <a:ln w="12700">
              <a:solidFill>
                <a:sysClr val="window" lastClr="FFFFFF">
                  <a:lumMod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Sheet1!$D$3:$D$39</c:f>
              <c:numCache>
                <c:formatCode>#,##0</c:formatCode>
                <c:ptCount val="37"/>
                <c:pt idx="0">
                  <c:v>61139</c:v>
                </c:pt>
                <c:pt idx="1">
                  <c:v>61139</c:v>
                </c:pt>
                <c:pt idx="2">
                  <c:v>61139</c:v>
                </c:pt>
                <c:pt idx="3">
                  <c:v>61139</c:v>
                </c:pt>
                <c:pt idx="4">
                  <c:v>61139</c:v>
                </c:pt>
                <c:pt idx="5">
                  <c:v>61139</c:v>
                </c:pt>
                <c:pt idx="6">
                  <c:v>61139</c:v>
                </c:pt>
                <c:pt idx="7">
                  <c:v>61139</c:v>
                </c:pt>
                <c:pt idx="8">
                  <c:v>61139</c:v>
                </c:pt>
                <c:pt idx="9">
                  <c:v>61139</c:v>
                </c:pt>
                <c:pt idx="10">
                  <c:v>61139</c:v>
                </c:pt>
                <c:pt idx="11">
                  <c:v>61139</c:v>
                </c:pt>
                <c:pt idx="12">
                  <c:v>61139</c:v>
                </c:pt>
                <c:pt idx="13">
                  <c:v>61139</c:v>
                </c:pt>
                <c:pt idx="14">
                  <c:v>61139</c:v>
                </c:pt>
                <c:pt idx="15">
                  <c:v>61139</c:v>
                </c:pt>
                <c:pt idx="16">
                  <c:v>61139</c:v>
                </c:pt>
                <c:pt idx="17">
                  <c:v>61139</c:v>
                </c:pt>
                <c:pt idx="18">
                  <c:v>61139</c:v>
                </c:pt>
                <c:pt idx="19">
                  <c:v>61139</c:v>
                </c:pt>
                <c:pt idx="20">
                  <c:v>61139</c:v>
                </c:pt>
                <c:pt idx="21">
                  <c:v>61139</c:v>
                </c:pt>
                <c:pt idx="22">
                  <c:v>61139</c:v>
                </c:pt>
                <c:pt idx="23">
                  <c:v>61139</c:v>
                </c:pt>
                <c:pt idx="24">
                  <c:v>61139</c:v>
                </c:pt>
                <c:pt idx="25">
                  <c:v>61139</c:v>
                </c:pt>
                <c:pt idx="26">
                  <c:v>61139</c:v>
                </c:pt>
                <c:pt idx="27">
                  <c:v>61139</c:v>
                </c:pt>
                <c:pt idx="28">
                  <c:v>61139</c:v>
                </c:pt>
                <c:pt idx="29">
                  <c:v>61139</c:v>
                </c:pt>
                <c:pt idx="30">
                  <c:v>61139</c:v>
                </c:pt>
                <c:pt idx="31">
                  <c:v>61139</c:v>
                </c:pt>
                <c:pt idx="32">
                  <c:v>61139</c:v>
                </c:pt>
                <c:pt idx="33">
                  <c:v>61139</c:v>
                </c:pt>
                <c:pt idx="34">
                  <c:v>61139</c:v>
                </c:pt>
                <c:pt idx="35">
                  <c:v>61139</c:v>
                </c:pt>
                <c:pt idx="36">
                  <c:v>61139</c:v>
                </c:pt>
              </c:numCache>
            </c:numRef>
          </c:val>
          <c:smooth val="0"/>
          <c:extLst>
            <c:ext xmlns:c16="http://schemas.microsoft.com/office/drawing/2014/chart" uri="{C3380CC4-5D6E-409C-BE32-E72D297353CC}">
              <c16:uniqueId val="{00000002-7C7E-4176-B1DA-9A8EDB24E2D7}"/>
            </c:ext>
          </c:extLst>
        </c:ser>
        <c:ser>
          <c:idx val="3"/>
          <c:order val="3"/>
          <c:tx>
            <c:strRef>
              <c:f>Sheet1!$E$2</c:f>
              <c:strCache>
                <c:ptCount val="1"/>
                <c:pt idx="0">
                  <c:v>multi fam</c:v>
                </c:pt>
              </c:strCache>
            </c:strRef>
          </c:tx>
          <c:spPr>
            <a:ln w="38100">
              <a:solidFill>
                <a:srgbClr val="9BBB59"/>
              </a:solidFill>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Sheet1!$E$3:$E$39</c:f>
              <c:numCache>
                <c:formatCode>#,##0</c:formatCode>
                <c:ptCount val="37"/>
                <c:pt idx="0">
                  <c:v>46737</c:v>
                </c:pt>
                <c:pt idx="1">
                  <c:v>49251</c:v>
                </c:pt>
                <c:pt idx="2">
                  <c:v>48585</c:v>
                </c:pt>
                <c:pt idx="3">
                  <c:v>49379</c:v>
                </c:pt>
                <c:pt idx="4">
                  <c:v>50073</c:v>
                </c:pt>
                <c:pt idx="5">
                  <c:v>51937</c:v>
                </c:pt>
                <c:pt idx="6">
                  <c:v>51431</c:v>
                </c:pt>
                <c:pt idx="7">
                  <c:v>54573</c:v>
                </c:pt>
                <c:pt idx="8">
                  <c:v>57139</c:v>
                </c:pt>
                <c:pt idx="9">
                  <c:v>57162</c:v>
                </c:pt>
                <c:pt idx="10">
                  <c:v>55735</c:v>
                </c:pt>
                <c:pt idx="11">
                  <c:v>57861</c:v>
                </c:pt>
                <c:pt idx="12">
                  <c:v>58873</c:v>
                </c:pt>
                <c:pt idx="13">
                  <c:v>59208</c:v>
                </c:pt>
                <c:pt idx="14">
                  <c:v>60802</c:v>
                </c:pt>
                <c:pt idx="15">
                  <c:v>58478</c:v>
                </c:pt>
                <c:pt idx="16">
                  <c:v>60198</c:v>
                </c:pt>
                <c:pt idx="17">
                  <c:v>60320</c:v>
                </c:pt>
                <c:pt idx="18">
                  <c:v>59470</c:v>
                </c:pt>
                <c:pt idx="19">
                  <c:v>60965</c:v>
                </c:pt>
                <c:pt idx="20">
                  <c:v>61488</c:v>
                </c:pt>
                <c:pt idx="21">
                  <c:v>62177</c:v>
                </c:pt>
                <c:pt idx="22">
                  <c:v>61479</c:v>
                </c:pt>
                <c:pt idx="23">
                  <c:v>61190</c:v>
                </c:pt>
                <c:pt idx="24">
                  <c:v>62636</c:v>
                </c:pt>
                <c:pt idx="25">
                  <c:v>63244</c:v>
                </c:pt>
                <c:pt idx="26">
                  <c:v>64179</c:v>
                </c:pt>
                <c:pt idx="27">
                  <c:v>64553</c:v>
                </c:pt>
                <c:pt idx="28">
                  <c:v>62617</c:v>
                </c:pt>
                <c:pt idx="29">
                  <c:v>62522</c:v>
                </c:pt>
                <c:pt idx="30">
                  <c:v>61760</c:v>
                </c:pt>
                <c:pt idx="31">
                  <c:v>61928</c:v>
                </c:pt>
                <c:pt idx="32">
                  <c:v>61584</c:v>
                </c:pt>
                <c:pt idx="33">
                  <c:v>62675</c:v>
                </c:pt>
                <c:pt idx="34">
                  <c:v>61168</c:v>
                </c:pt>
                <c:pt idx="35">
                  <c:v>61956</c:v>
                </c:pt>
                <c:pt idx="36">
                  <c:v>61139</c:v>
                </c:pt>
              </c:numCache>
            </c:numRef>
          </c:val>
          <c:smooth val="0"/>
          <c:extLst>
            <c:ext xmlns:c16="http://schemas.microsoft.com/office/drawing/2014/chart" uri="{C3380CC4-5D6E-409C-BE32-E72D297353CC}">
              <c16:uniqueId val="{00000003-7C7E-4176-B1DA-9A8EDB24E2D7}"/>
            </c:ext>
          </c:extLst>
        </c:ser>
        <c:ser>
          <c:idx val="4"/>
          <c:order val="4"/>
          <c:tx>
            <c:strRef>
              <c:f>Sheet1!$F$2</c:f>
              <c:strCache>
                <c:ptCount val="1"/>
                <c:pt idx="0">
                  <c:v>single fam current</c:v>
                </c:pt>
              </c:strCache>
            </c:strRef>
          </c:tx>
          <c:spPr>
            <a:ln w="12700">
              <a:solidFill>
                <a:sysClr val="window" lastClr="FFFFFF">
                  <a:lumMod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Sheet1!$F$3:$F$39</c:f>
              <c:numCache>
                <c:formatCode>#,##0</c:formatCode>
                <c:ptCount val="37"/>
                <c:pt idx="0">
                  <c:v>277710</c:v>
                </c:pt>
                <c:pt idx="1">
                  <c:v>277710</c:v>
                </c:pt>
                <c:pt idx="2">
                  <c:v>277710</c:v>
                </c:pt>
                <c:pt idx="3">
                  <c:v>277710</c:v>
                </c:pt>
                <c:pt idx="4">
                  <c:v>277710</c:v>
                </c:pt>
                <c:pt idx="5">
                  <c:v>277710</c:v>
                </c:pt>
                <c:pt idx="6">
                  <c:v>277710</c:v>
                </c:pt>
                <c:pt idx="7">
                  <c:v>277710</c:v>
                </c:pt>
                <c:pt idx="8">
                  <c:v>277710</c:v>
                </c:pt>
                <c:pt idx="9">
                  <c:v>277710</c:v>
                </c:pt>
                <c:pt idx="10">
                  <c:v>277710</c:v>
                </c:pt>
                <c:pt idx="11">
                  <c:v>277710</c:v>
                </c:pt>
                <c:pt idx="12">
                  <c:v>277710</c:v>
                </c:pt>
                <c:pt idx="13">
                  <c:v>277710</c:v>
                </c:pt>
                <c:pt idx="14">
                  <c:v>277710</c:v>
                </c:pt>
                <c:pt idx="15">
                  <c:v>277710</c:v>
                </c:pt>
                <c:pt idx="16">
                  <c:v>277710</c:v>
                </c:pt>
                <c:pt idx="17">
                  <c:v>277710</c:v>
                </c:pt>
                <c:pt idx="18">
                  <c:v>277710</c:v>
                </c:pt>
                <c:pt idx="19">
                  <c:v>277710</c:v>
                </c:pt>
                <c:pt idx="20">
                  <c:v>277710</c:v>
                </c:pt>
                <c:pt idx="21">
                  <c:v>277710</c:v>
                </c:pt>
                <c:pt idx="22">
                  <c:v>277710</c:v>
                </c:pt>
                <c:pt idx="23">
                  <c:v>277710</c:v>
                </c:pt>
                <c:pt idx="24">
                  <c:v>277710</c:v>
                </c:pt>
                <c:pt idx="25">
                  <c:v>277710</c:v>
                </c:pt>
                <c:pt idx="26">
                  <c:v>277710</c:v>
                </c:pt>
                <c:pt idx="27">
                  <c:v>277710</c:v>
                </c:pt>
                <c:pt idx="28">
                  <c:v>277710</c:v>
                </c:pt>
                <c:pt idx="29">
                  <c:v>277710</c:v>
                </c:pt>
                <c:pt idx="30">
                  <c:v>277710</c:v>
                </c:pt>
                <c:pt idx="31">
                  <c:v>277710</c:v>
                </c:pt>
                <c:pt idx="32">
                  <c:v>277710</c:v>
                </c:pt>
                <c:pt idx="33">
                  <c:v>277710</c:v>
                </c:pt>
                <c:pt idx="34">
                  <c:v>277710</c:v>
                </c:pt>
                <c:pt idx="35">
                  <c:v>277710</c:v>
                </c:pt>
                <c:pt idx="36">
                  <c:v>277710</c:v>
                </c:pt>
              </c:numCache>
            </c:numRef>
          </c:val>
          <c:smooth val="0"/>
          <c:extLst>
            <c:ext xmlns:c16="http://schemas.microsoft.com/office/drawing/2014/chart" uri="{C3380CC4-5D6E-409C-BE32-E72D297353CC}">
              <c16:uniqueId val="{00000004-7C7E-4176-B1DA-9A8EDB24E2D7}"/>
            </c:ext>
          </c:extLst>
        </c:ser>
        <c:ser>
          <c:idx val="5"/>
          <c:order val="5"/>
          <c:tx>
            <c:strRef>
              <c:f>Sheet1!$G$2</c:f>
              <c:strCache>
                <c:ptCount val="1"/>
                <c:pt idx="0">
                  <c:v>single fam</c:v>
                </c:pt>
              </c:strCache>
            </c:strRef>
          </c:tx>
          <c:spPr>
            <a:ln w="38100">
              <a:solidFill>
                <a:srgbClr val="C0504D"/>
              </a:solidFill>
              <a:prstDash val="solid"/>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Sheet1!$G$3:$G$39</c:f>
              <c:numCache>
                <c:formatCode>#,##0</c:formatCode>
                <c:ptCount val="37"/>
                <c:pt idx="0">
                  <c:v>217331</c:v>
                </c:pt>
                <c:pt idx="1">
                  <c:v>213833</c:v>
                </c:pt>
                <c:pt idx="2">
                  <c:v>209239</c:v>
                </c:pt>
                <c:pt idx="3">
                  <c:v>212912</c:v>
                </c:pt>
                <c:pt idx="4">
                  <c:v>215247</c:v>
                </c:pt>
                <c:pt idx="5">
                  <c:v>217325</c:v>
                </c:pt>
                <c:pt idx="6">
                  <c:v>221269</c:v>
                </c:pt>
                <c:pt idx="7">
                  <c:v>224501</c:v>
                </c:pt>
                <c:pt idx="8">
                  <c:v>226462</c:v>
                </c:pt>
                <c:pt idx="9">
                  <c:v>228551</c:v>
                </c:pt>
                <c:pt idx="10">
                  <c:v>231004</c:v>
                </c:pt>
                <c:pt idx="11">
                  <c:v>232435</c:v>
                </c:pt>
                <c:pt idx="12">
                  <c:v>235718</c:v>
                </c:pt>
                <c:pt idx="13">
                  <c:v>242330</c:v>
                </c:pt>
                <c:pt idx="14">
                  <c:v>244692</c:v>
                </c:pt>
                <c:pt idx="15">
                  <c:v>243514</c:v>
                </c:pt>
                <c:pt idx="16">
                  <c:v>240929</c:v>
                </c:pt>
                <c:pt idx="17">
                  <c:v>239757</c:v>
                </c:pt>
                <c:pt idx="18">
                  <c:v>239207</c:v>
                </c:pt>
                <c:pt idx="19">
                  <c:v>237288</c:v>
                </c:pt>
                <c:pt idx="20">
                  <c:v>237207</c:v>
                </c:pt>
                <c:pt idx="21">
                  <c:v>245398</c:v>
                </c:pt>
                <c:pt idx="22">
                  <c:v>251675</c:v>
                </c:pt>
                <c:pt idx="23">
                  <c:v>253601</c:v>
                </c:pt>
                <c:pt idx="24">
                  <c:v>255216</c:v>
                </c:pt>
                <c:pt idx="25">
                  <c:v>257385</c:v>
                </c:pt>
                <c:pt idx="26">
                  <c:v>258415</c:v>
                </c:pt>
                <c:pt idx="27">
                  <c:v>260738</c:v>
                </c:pt>
                <c:pt idx="28">
                  <c:v>260433</c:v>
                </c:pt>
                <c:pt idx="29">
                  <c:v>261904</c:v>
                </c:pt>
                <c:pt idx="30">
                  <c:v>263321</c:v>
                </c:pt>
                <c:pt idx="31">
                  <c:v>265540</c:v>
                </c:pt>
                <c:pt idx="32">
                  <c:v>267537</c:v>
                </c:pt>
                <c:pt idx="33">
                  <c:v>269053</c:v>
                </c:pt>
                <c:pt idx="34">
                  <c:v>274134</c:v>
                </c:pt>
                <c:pt idx="35">
                  <c:v>275920</c:v>
                </c:pt>
                <c:pt idx="36">
                  <c:v>277710</c:v>
                </c:pt>
              </c:numCache>
            </c:numRef>
          </c:val>
          <c:smooth val="0"/>
          <c:extLst>
            <c:ext xmlns:c16="http://schemas.microsoft.com/office/drawing/2014/chart" uri="{C3380CC4-5D6E-409C-BE32-E72D297353CC}">
              <c16:uniqueId val="{00000005-7C7E-4176-B1DA-9A8EDB24E2D7}"/>
            </c:ext>
          </c:extLst>
        </c:ser>
        <c:ser>
          <c:idx val="6"/>
          <c:order val="6"/>
          <c:tx>
            <c:strRef>
              <c:f>Sheet1!$H$2</c:f>
              <c:strCache>
                <c:ptCount val="1"/>
                <c:pt idx="0">
                  <c:v>improvements current</c:v>
                </c:pt>
              </c:strCache>
            </c:strRef>
          </c:tx>
          <c:spPr>
            <a:ln w="12700">
              <a:solidFill>
                <a:sysClr val="window" lastClr="FFFFFF">
                  <a:lumMod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Sheet1!$H$3:$H$39</c:f>
              <c:numCache>
                <c:formatCode>#,##0</c:formatCode>
                <c:ptCount val="37"/>
                <c:pt idx="0">
                  <c:v>184316</c:v>
                </c:pt>
                <c:pt idx="1">
                  <c:v>184316</c:v>
                </c:pt>
                <c:pt idx="2">
                  <c:v>184316</c:v>
                </c:pt>
                <c:pt idx="3">
                  <c:v>184316</c:v>
                </c:pt>
                <c:pt idx="4">
                  <c:v>184316</c:v>
                </c:pt>
                <c:pt idx="5">
                  <c:v>184316</c:v>
                </c:pt>
                <c:pt idx="6">
                  <c:v>184316</c:v>
                </c:pt>
                <c:pt idx="7">
                  <c:v>184316</c:v>
                </c:pt>
                <c:pt idx="8">
                  <c:v>184316</c:v>
                </c:pt>
                <c:pt idx="9">
                  <c:v>184316</c:v>
                </c:pt>
                <c:pt idx="10">
                  <c:v>184316</c:v>
                </c:pt>
                <c:pt idx="11">
                  <c:v>184316</c:v>
                </c:pt>
                <c:pt idx="12">
                  <c:v>184316</c:v>
                </c:pt>
                <c:pt idx="13">
                  <c:v>184316</c:v>
                </c:pt>
                <c:pt idx="14">
                  <c:v>184316</c:v>
                </c:pt>
                <c:pt idx="15">
                  <c:v>184316</c:v>
                </c:pt>
                <c:pt idx="16">
                  <c:v>184316</c:v>
                </c:pt>
                <c:pt idx="17">
                  <c:v>184316</c:v>
                </c:pt>
                <c:pt idx="18">
                  <c:v>184316</c:v>
                </c:pt>
                <c:pt idx="19">
                  <c:v>184316</c:v>
                </c:pt>
                <c:pt idx="20">
                  <c:v>184316</c:v>
                </c:pt>
                <c:pt idx="21">
                  <c:v>184316</c:v>
                </c:pt>
                <c:pt idx="22">
                  <c:v>184316</c:v>
                </c:pt>
                <c:pt idx="23">
                  <c:v>184316</c:v>
                </c:pt>
                <c:pt idx="24">
                  <c:v>184316</c:v>
                </c:pt>
                <c:pt idx="25">
                  <c:v>184316</c:v>
                </c:pt>
                <c:pt idx="26">
                  <c:v>184316</c:v>
                </c:pt>
                <c:pt idx="27">
                  <c:v>184316</c:v>
                </c:pt>
                <c:pt idx="28">
                  <c:v>184316</c:v>
                </c:pt>
                <c:pt idx="29">
                  <c:v>184316</c:v>
                </c:pt>
                <c:pt idx="30">
                  <c:v>184316</c:v>
                </c:pt>
                <c:pt idx="31">
                  <c:v>184316</c:v>
                </c:pt>
                <c:pt idx="32">
                  <c:v>184316</c:v>
                </c:pt>
                <c:pt idx="33">
                  <c:v>184316</c:v>
                </c:pt>
                <c:pt idx="34">
                  <c:v>184316</c:v>
                </c:pt>
                <c:pt idx="35">
                  <c:v>184316</c:v>
                </c:pt>
                <c:pt idx="36">
                  <c:v>184316</c:v>
                </c:pt>
              </c:numCache>
            </c:numRef>
          </c:val>
          <c:smooth val="0"/>
          <c:extLst>
            <c:ext xmlns:c16="http://schemas.microsoft.com/office/drawing/2014/chart" uri="{C3380CC4-5D6E-409C-BE32-E72D297353CC}">
              <c16:uniqueId val="{00000006-7C7E-4176-B1DA-9A8EDB24E2D7}"/>
            </c:ext>
          </c:extLst>
        </c:ser>
        <c:ser>
          <c:idx val="7"/>
          <c:order val="7"/>
          <c:tx>
            <c:strRef>
              <c:f>Sheet1!$I$2</c:f>
              <c:strCache>
                <c:ptCount val="1"/>
                <c:pt idx="0">
                  <c:v>improvements</c:v>
                </c:pt>
              </c:strCache>
            </c:strRef>
          </c:tx>
          <c:spPr>
            <a:ln w="38100">
              <a:solidFill>
                <a:srgbClr val="4F81BD"/>
              </a:solidFill>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Sheet1!$I$3:$I$39</c:f>
              <c:numCache>
                <c:formatCode>#,##0</c:formatCode>
                <c:ptCount val="37"/>
                <c:pt idx="0">
                  <c:v>137721</c:v>
                </c:pt>
                <c:pt idx="1">
                  <c:v>141588</c:v>
                </c:pt>
                <c:pt idx="2">
                  <c:v>146130</c:v>
                </c:pt>
                <c:pt idx="3">
                  <c:v>146534</c:v>
                </c:pt>
                <c:pt idx="4">
                  <c:v>149824</c:v>
                </c:pt>
                <c:pt idx="5">
                  <c:v>152921</c:v>
                </c:pt>
                <c:pt idx="6">
                  <c:v>152507</c:v>
                </c:pt>
                <c:pt idx="7">
                  <c:v>150148</c:v>
                </c:pt>
                <c:pt idx="8">
                  <c:v>150235</c:v>
                </c:pt>
                <c:pt idx="9">
                  <c:v>148964</c:v>
                </c:pt>
                <c:pt idx="10">
                  <c:v>150558</c:v>
                </c:pt>
                <c:pt idx="11">
                  <c:v>149980</c:v>
                </c:pt>
                <c:pt idx="12">
                  <c:v>148829</c:v>
                </c:pt>
                <c:pt idx="13">
                  <c:v>149733</c:v>
                </c:pt>
                <c:pt idx="14">
                  <c:v>151372</c:v>
                </c:pt>
                <c:pt idx="15">
                  <c:v>153312</c:v>
                </c:pt>
                <c:pt idx="16">
                  <c:v>157156</c:v>
                </c:pt>
                <c:pt idx="17">
                  <c:v>160356</c:v>
                </c:pt>
                <c:pt idx="18">
                  <c:v>165159</c:v>
                </c:pt>
                <c:pt idx="19">
                  <c:v>168306</c:v>
                </c:pt>
                <c:pt idx="20">
                  <c:v>171413</c:v>
                </c:pt>
                <c:pt idx="21">
                  <c:v>174454</c:v>
                </c:pt>
                <c:pt idx="22">
                  <c:v>178874</c:v>
                </c:pt>
                <c:pt idx="23">
                  <c:v>180644</c:v>
                </c:pt>
                <c:pt idx="24">
                  <c:v>184119</c:v>
                </c:pt>
                <c:pt idx="25">
                  <c:v>185087</c:v>
                </c:pt>
                <c:pt idx="26">
                  <c:v>187339</c:v>
                </c:pt>
                <c:pt idx="27">
                  <c:v>182550</c:v>
                </c:pt>
                <c:pt idx="28">
                  <c:v>188307</c:v>
                </c:pt>
                <c:pt idx="29">
                  <c:v>193284</c:v>
                </c:pt>
                <c:pt idx="30">
                  <c:v>188746</c:v>
                </c:pt>
                <c:pt idx="31">
                  <c:v>189101</c:v>
                </c:pt>
                <c:pt idx="32">
                  <c:v>194430</c:v>
                </c:pt>
                <c:pt idx="33">
                  <c:v>186403</c:v>
                </c:pt>
                <c:pt idx="34">
                  <c:v>189093</c:v>
                </c:pt>
                <c:pt idx="35">
                  <c:v>183883</c:v>
                </c:pt>
                <c:pt idx="36">
                  <c:v>184316</c:v>
                </c:pt>
              </c:numCache>
            </c:numRef>
          </c:val>
          <c:smooth val="0"/>
          <c:extLst>
            <c:ext xmlns:c16="http://schemas.microsoft.com/office/drawing/2014/chart" uri="{C3380CC4-5D6E-409C-BE32-E72D297353CC}">
              <c16:uniqueId val="{00000007-7C7E-4176-B1DA-9A8EDB24E2D7}"/>
            </c:ext>
          </c:extLst>
        </c:ser>
        <c:dLbls>
          <c:showLegendKey val="0"/>
          <c:showVal val="0"/>
          <c:showCatName val="0"/>
          <c:showSerName val="0"/>
          <c:showPercent val="0"/>
          <c:showBubbleSize val="0"/>
        </c:dLbls>
        <c:smooth val="0"/>
        <c:axId val="285403776"/>
        <c:axId val="298922368"/>
      </c:lineChart>
      <c:dateAx>
        <c:axId val="285403776"/>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98922368"/>
        <c:crosses val="autoZero"/>
        <c:auto val="0"/>
        <c:lblOffset val="100"/>
        <c:baseTimeUnit val="months"/>
        <c:majorUnit val="1"/>
        <c:majorTimeUnit val="years"/>
        <c:minorUnit val="1"/>
        <c:minorTimeUnit val="months"/>
      </c:dateAx>
      <c:valAx>
        <c:axId val="298922368"/>
        <c:scaling>
          <c:orientation val="minMax"/>
          <c:max val="70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5403776"/>
        <c:crosses val="autoZero"/>
        <c:crossBetween val="between"/>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2789801264615"/>
          <c:y val="9.3108640783827815E-2"/>
          <c:w val="0.68194237634320065"/>
          <c:h val="0.71746794868035435"/>
        </c:manualLayout>
      </c:layout>
      <c:lineChart>
        <c:grouping val="standard"/>
        <c:varyColors val="0"/>
        <c:ser>
          <c:idx val="0"/>
          <c:order val="0"/>
          <c:tx>
            <c:strRef>
              <c:f>Sheet1!$B$1</c:f>
              <c:strCache>
                <c:ptCount val="1"/>
                <c:pt idx="0">
                  <c:v>Residential
 (inc. Improvements)2</c:v>
                </c:pt>
              </c:strCache>
            </c:strRef>
          </c:tx>
          <c:spPr>
            <a:ln>
              <a:solidFill>
                <a:sysClr val="windowText" lastClr="000000"/>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0.0%</c:formatCode>
                <c:ptCount val="37"/>
                <c:pt idx="0">
                  <c:v>0.11189858144644864</c:v>
                </c:pt>
                <c:pt idx="1">
                  <c:v>0.1186479097500767</c:v>
                </c:pt>
                <c:pt idx="2">
                  <c:v>9.9406960256267191E-2</c:v>
                </c:pt>
                <c:pt idx="3">
                  <c:v>0.10706577810754238</c:v>
                </c:pt>
                <c:pt idx="4">
                  <c:v>0.12744999524734191</c:v>
                </c:pt>
                <c:pt idx="5">
                  <c:v>0.15972552240568952</c:v>
                </c:pt>
                <c:pt idx="6">
                  <c:v>0.1749197989516528</c:v>
                </c:pt>
                <c:pt idx="7">
                  <c:v>0.18805912311780337</c:v>
                </c:pt>
                <c:pt idx="8">
                  <c:v>0.17422442119166581</c:v>
                </c:pt>
                <c:pt idx="9">
                  <c:v>0.15977267572939874</c:v>
                </c:pt>
                <c:pt idx="10">
                  <c:v>0.13100681764103414</c:v>
                </c:pt>
                <c:pt idx="11">
                  <c:v>0.10746213093064087</c:v>
                </c:pt>
                <c:pt idx="12" formatCode="0%">
                  <c:v>0.10361408600036337</c:v>
                </c:pt>
                <c:pt idx="13" formatCode="0%">
                  <c:v>0.11515251858295113</c:v>
                </c:pt>
                <c:pt idx="14" formatCode="0%">
                  <c:v>0.13098521118741244</c:v>
                </c:pt>
                <c:pt idx="15" formatCode="0%">
                  <c:v>0.11368923133370024</c:v>
                </c:pt>
                <c:pt idx="16" formatCode="0%">
                  <c:v>0.10391334091303259</c:v>
                </c:pt>
                <c:pt idx="17" formatCode="0%">
                  <c:v>9.0600521574767334E-2</c:v>
                </c:pt>
                <c:pt idx="18" formatCode="0%">
                  <c:v>9.084751662131621E-2</c:v>
                </c:pt>
                <c:pt idx="19" formatCode="0%">
                  <c:v>8.6987619460325891E-2</c:v>
                </c:pt>
                <c:pt idx="20" formatCode="0%">
                  <c:v>8.3607630533196878E-2</c:v>
                </c:pt>
                <c:pt idx="21" formatCode="0%">
                  <c:v>0.10893606056911223</c:v>
                </c:pt>
                <c:pt idx="22" formatCode="0%">
                  <c:v>0.12515750165219519</c:v>
                </c:pt>
                <c:pt idx="23" formatCode="0%">
                  <c:v>0.12528277716704975</c:v>
                </c:pt>
                <c:pt idx="24" formatCode="0%">
                  <c:v>0.13204411167741645</c:v>
                </c:pt>
                <c:pt idx="25" formatCode="0%">
                  <c:v>0.12064812496260562</c:v>
                </c:pt>
                <c:pt idx="26" formatCode="0%">
                  <c:v>0.11615440851365608</c:v>
                </c:pt>
                <c:pt idx="27" formatCode="0%">
                  <c:v>0.11538883910530108</c:v>
                </c:pt>
                <c:pt idx="28" formatCode="0%">
                  <c:v>0.11581053628434831</c:v>
                </c:pt>
                <c:pt idx="29" formatCode="0%">
                  <c:v>0.1243981208992405</c:v>
                </c:pt>
                <c:pt idx="30" formatCode="0%">
                  <c:v>0.10777731784510042</c:v>
                </c:pt>
                <c:pt idx="31" formatCode="0%">
                  <c:v>0.10718901575149124</c:v>
                </c:pt>
                <c:pt idx="32" formatCode="0%">
                  <c:v>0.1136823878768283</c:v>
                </c:pt>
                <c:pt idx="33" formatCode="0%">
                  <c:v>7.4895908752377963E-2</c:v>
                </c:pt>
                <c:pt idx="34" formatCode="0%">
                  <c:v>6.5782841626899277E-2</c:v>
                </c:pt>
                <c:pt idx="35" formatCode="0%">
                  <c:v>5.3133105250941094E-2</c:v>
                </c:pt>
                <c:pt idx="36" formatCode="0%">
                  <c:v>4.2221562600229891E-2</c:v>
                </c:pt>
              </c:numCache>
            </c:numRef>
          </c:val>
          <c:smooth val="0"/>
          <c:extLst>
            <c:ext xmlns:c16="http://schemas.microsoft.com/office/drawing/2014/chart" uri="{C3380CC4-5D6E-409C-BE32-E72D297353CC}">
              <c16:uniqueId val="{00000000-10BF-4F4E-B44C-ADA69132F38E}"/>
            </c:ext>
          </c:extLst>
        </c:ser>
        <c:ser>
          <c:idx val="1"/>
          <c:order val="1"/>
          <c:tx>
            <c:strRef>
              <c:f>Sheet1!$C$1</c:f>
              <c:strCache>
                <c:ptCount val="1"/>
                <c:pt idx="0">
                  <c:v>Improvements</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-3.0666253747941272E-2</c:v>
                </c:pt>
                <c:pt idx="1">
                  <c:v>1.9176744482263281E-3</c:v>
                </c:pt>
                <c:pt idx="2">
                  <c:v>1.9321986607142856E-2</c:v>
                </c:pt>
                <c:pt idx="3">
                  <c:v>4.6581721566722856E-2</c:v>
                </c:pt>
                <c:pt idx="4">
                  <c:v>8.0989040324966274E-2</c:v>
                </c:pt>
                <c:pt idx="5">
                  <c:v>0.13543112985499067</c:v>
                </c:pt>
                <c:pt idx="6">
                  <c:v>0.17177871686515558</c:v>
                </c:pt>
                <c:pt idx="7">
                  <c:v>0.18480525219367464</c:v>
                </c:pt>
                <c:pt idx="8">
                  <c:v>0.16843472444741714</c:v>
                </c:pt>
                <c:pt idx="9">
                  <c:v>0.1684550702811245</c:v>
                </c:pt>
                <c:pt idx="10">
                  <c:v>0.12265396058430084</c:v>
                </c:pt>
                <c:pt idx="11">
                  <c:v>8.0991473443705261E-2</c:v>
                </c:pt>
                <c:pt idx="12" formatCode="0%">
                  <c:v>8.0655818647846003E-2</c:v>
                </c:pt>
                <c:pt idx="13" formatCode="0%">
                  <c:v>5.752606153063819E-2</c:v>
                </c:pt>
                <c:pt idx="14" formatCode="0%">
                  <c:v>3.5872168616984876E-2</c:v>
                </c:pt>
                <c:pt idx="15" formatCode="0%">
                  <c:v>4.6255476544692697E-2</c:v>
                </c:pt>
                <c:pt idx="16" formatCode="0%">
                  <c:v>4.8937419906023065E-2</c:v>
                </c:pt>
                <c:pt idx="17" formatCode="0%">
                  <c:v>4.8619875622053214E-2</c:v>
                </c:pt>
                <c:pt idx="18" formatCode="0%">
                  <c:v>8.2960126420426605E-2</c:v>
                </c:pt>
                <c:pt idx="19" formatCode="0%">
                  <c:v>0.12093401177504862</c:v>
                </c:pt>
                <c:pt idx="20" formatCode="0%">
                  <c:v>0.14096582021499651</c:v>
                </c:pt>
                <c:pt idx="21" formatCode="0%">
                  <c:v>0.17111516876560781</c:v>
                </c:pt>
                <c:pt idx="22" formatCode="0%">
                  <c:v>0.18807369917241196</c:v>
                </c:pt>
                <c:pt idx="23" formatCode="0%">
                  <c:v>0.20445392719029204</c:v>
                </c:pt>
                <c:pt idx="24" formatCode="0%">
                  <c:v>6.3917245596453384E-2</c:v>
                </c:pt>
                <c:pt idx="25" formatCode="0%">
                  <c:v>6.8166463991352524E-2</c:v>
                </c:pt>
                <c:pt idx="26" formatCode="0%">
                  <c:v>5.5540936153416008E-2</c:v>
                </c:pt>
                <c:pt idx="27" formatCode="0%">
                  <c:v>0.10388522179281097</c:v>
                </c:pt>
                <c:pt idx="28" formatCode="0%">
                  <c:v>4.0184059271072131E-2</c:v>
                </c:pt>
                <c:pt idx="29" formatCode="0%">
                  <c:v>3.65053050397878E-2</c:v>
                </c:pt>
                <c:pt idx="30" formatCode="0%">
                  <c:v>3.8506810156381369E-2</c:v>
                </c:pt>
                <c:pt idx="31" formatCode="0%">
                  <c:v>1.5795948495038136E-2</c:v>
                </c:pt>
                <c:pt idx="32" formatCode="0%">
                  <c:v>1.56128024980484E-3</c:v>
                </c:pt>
                <c:pt idx="33" formatCode="0%">
                  <c:v>8.0093925406500791E-3</c:v>
                </c:pt>
                <c:pt idx="34" formatCode="0%">
                  <c:v>-5.0586379088794547E-3</c:v>
                </c:pt>
                <c:pt idx="35" formatCode="0%">
                  <c:v>1.251838535708449E-2</c:v>
                </c:pt>
                <c:pt idx="36" formatCode="0%">
                  <c:v>-2.3899993613896161E-2</c:v>
                </c:pt>
              </c:numCache>
            </c:numRef>
          </c:val>
          <c:smooth val="0"/>
          <c:extLst>
            <c:ext xmlns:c16="http://schemas.microsoft.com/office/drawing/2014/chart" uri="{C3380CC4-5D6E-409C-BE32-E72D297353CC}">
              <c16:uniqueId val="{00000001-10BF-4F4E-B44C-ADA69132F38E}"/>
            </c:ext>
          </c:extLst>
        </c:ser>
        <c:ser>
          <c:idx val="2"/>
          <c:order val="2"/>
          <c:tx>
            <c:strRef>
              <c:f>Sheet1!$D$1</c:f>
              <c:strCache>
                <c:ptCount val="1"/>
                <c:pt idx="0">
                  <c:v>New single 
family</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Sheet1!$D$2:$D$38</c:f>
              <c:numCache>
                <c:formatCode>0.0%</c:formatCode>
                <c:ptCount val="37"/>
                <c:pt idx="0">
                  <c:v>0.18503675107417827</c:v>
                </c:pt>
                <c:pt idx="1">
                  <c:v>0.1661985503847643</c:v>
                </c:pt>
                <c:pt idx="2">
                  <c:v>0.12439679724864312</c:v>
                </c:pt>
                <c:pt idx="3">
                  <c:v>0.12426404194762883</c:v>
                </c:pt>
                <c:pt idx="4">
                  <c:v>0.14003114274818865</c:v>
                </c:pt>
                <c:pt idx="5">
                  <c:v>0.1572705827222817</c:v>
                </c:pt>
                <c:pt idx="6">
                  <c:v>0.16868252593328123</c:v>
                </c:pt>
                <c:pt idx="7">
                  <c:v>0.16802892744725684</c:v>
                </c:pt>
                <c:pt idx="8">
                  <c:v>0.1488942890626189</c:v>
                </c:pt>
                <c:pt idx="9">
                  <c:v>0.12589472647109534</c:v>
                </c:pt>
                <c:pt idx="10">
                  <c:v>0.11437323620926698</c:v>
                </c:pt>
                <c:pt idx="11">
                  <c:v>9.516203507383221E-2</c:v>
                </c:pt>
                <c:pt idx="12" formatCode="0%">
                  <c:v>8.4603669057796635E-2</c:v>
                </c:pt>
                <c:pt idx="13" formatCode="0%">
                  <c:v>0.13326754991044412</c:v>
                </c:pt>
                <c:pt idx="14" formatCode="0%">
                  <c:v>0.16943781990929033</c:v>
                </c:pt>
                <c:pt idx="15" formatCode="0%">
                  <c:v>0.14373074321785526</c:v>
                </c:pt>
                <c:pt idx="16" formatCode="0%">
                  <c:v>0.11931409032413924</c:v>
                </c:pt>
                <c:pt idx="17" formatCode="0%">
                  <c:v>0.10321868169791787</c:v>
                </c:pt>
                <c:pt idx="18" formatCode="0%">
                  <c:v>8.1068744379013777E-2</c:v>
                </c:pt>
                <c:pt idx="19" formatCode="0%">
                  <c:v>5.6957430033719225E-2</c:v>
                </c:pt>
                <c:pt idx="20" formatCode="0%">
                  <c:v>4.7447253843912005E-2</c:v>
                </c:pt>
                <c:pt idx="21" formatCode="0%">
                  <c:v>7.3712213029039464E-2</c:v>
                </c:pt>
                <c:pt idx="22" formatCode="0%">
                  <c:v>8.9483298990493676E-2</c:v>
                </c:pt>
                <c:pt idx="23" formatCode="0%">
                  <c:v>9.1062017338180562E-2</c:v>
                </c:pt>
                <c:pt idx="24" formatCode="0%">
                  <c:v>8.2717484451760151E-2</c:v>
                </c:pt>
                <c:pt idx="25" formatCode="0%">
                  <c:v>6.2126026492799073E-2</c:v>
                </c:pt>
                <c:pt idx="26" formatCode="0%">
                  <c:v>5.6082748925179407E-2</c:v>
                </c:pt>
                <c:pt idx="27" formatCode="0%">
                  <c:v>7.0731046264280492E-2</c:v>
                </c:pt>
                <c:pt idx="28" formatCode="0%">
                  <c:v>8.0953309896276499E-2</c:v>
                </c:pt>
                <c:pt idx="29" formatCode="0%">
                  <c:v>9.2372694019361268E-2</c:v>
                </c:pt>
                <c:pt idx="30" formatCode="0%">
                  <c:v>0.10080808671987024</c:v>
                </c:pt>
                <c:pt idx="31" formatCode="0%">
                  <c:v>0.11906206803546746</c:v>
                </c:pt>
                <c:pt idx="32" formatCode="0%">
                  <c:v>0.12786300572917325</c:v>
                </c:pt>
                <c:pt idx="33" formatCode="0%">
                  <c:v>9.6394428642450222E-2</c:v>
                </c:pt>
                <c:pt idx="34" formatCode="0%">
                  <c:v>8.9238104698519921E-2</c:v>
                </c:pt>
                <c:pt idx="35" formatCode="0%">
                  <c:v>8.8008328042870496E-2</c:v>
                </c:pt>
                <c:pt idx="36" formatCode="0%">
                  <c:v>8.8137107391386124E-2</c:v>
                </c:pt>
              </c:numCache>
            </c:numRef>
          </c:val>
          <c:smooth val="0"/>
          <c:extLst>
            <c:ext xmlns:c16="http://schemas.microsoft.com/office/drawing/2014/chart" uri="{C3380CC4-5D6E-409C-BE32-E72D297353CC}">
              <c16:uniqueId val="{00000002-10BF-4F4E-B44C-ADA69132F38E}"/>
            </c:ext>
          </c:extLst>
        </c:ser>
        <c:ser>
          <c:idx val="3"/>
          <c:order val="3"/>
          <c:tx>
            <c:strRef>
              <c:f>Sheet1!$E$1</c:f>
              <c:strCache>
                <c:ptCount val="1"/>
                <c:pt idx="0">
                  <c:v>New 
multi-family2</c:v>
                </c:pt>
              </c:strCache>
            </c:strRef>
          </c:tx>
          <c:spPr>
            <a:ln w="38100">
              <a:solidFill>
                <a:srgbClr val="9BBB59"/>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Sheet1!$E$2:$E$38</c:f>
              <c:numCache>
                <c:formatCode>0.0%</c:formatCode>
                <c:ptCount val="37"/>
                <c:pt idx="0">
                  <c:v>0.30259197324414716</c:v>
                </c:pt>
                <c:pt idx="1">
                  <c:v>0.32841537424140255</c:v>
                </c:pt>
                <c:pt idx="2">
                  <c:v>0.27925959082650936</c:v>
                </c:pt>
                <c:pt idx="3">
                  <c:v>0.23769300180469219</c:v>
                </c:pt>
                <c:pt idx="4">
                  <c:v>0.22703881591844735</c:v>
                </c:pt>
                <c:pt idx="5">
                  <c:v>0.24953686996270902</c:v>
                </c:pt>
                <c:pt idx="6">
                  <c:v>0.21239480446005515</c:v>
                </c:pt>
                <c:pt idx="7">
                  <c:v>0.28870994403381584</c:v>
                </c:pt>
                <c:pt idx="8">
                  <c:v>0.30528840662478585</c:v>
                </c:pt>
                <c:pt idx="9">
                  <c:v>0.28998916771980504</c:v>
                </c:pt>
                <c:pt idx="10">
                  <c:v>0.23198496905393456</c:v>
                </c:pt>
                <c:pt idx="11">
                  <c:v>0.24237218989543297</c:v>
                </c:pt>
                <c:pt idx="12" formatCode="0%">
                  <c:v>0.25966578941737811</c:v>
                </c:pt>
                <c:pt idx="13" formatCode="0%">
                  <c:v>0.202168483888652</c:v>
                </c:pt>
                <c:pt idx="14" formatCode="0%">
                  <c:v>0.25145621076463931</c:v>
                </c:pt>
                <c:pt idx="15" formatCode="0%">
                  <c:v>0.18426861621337007</c:v>
                </c:pt>
                <c:pt idx="16" formatCode="0%">
                  <c:v>0.20220478101971123</c:v>
                </c:pt>
                <c:pt idx="17" formatCode="0%">
                  <c:v>0.16140708935826098</c:v>
                </c:pt>
                <c:pt idx="18" formatCode="0%">
                  <c:v>0.15630650774824523</c:v>
                </c:pt>
                <c:pt idx="19" formatCode="0%">
                  <c:v>0.1171275172704451</c:v>
                </c:pt>
                <c:pt idx="20" formatCode="0%">
                  <c:v>7.61126376030382E-2</c:v>
                </c:pt>
                <c:pt idx="21" formatCode="0%">
                  <c:v>8.7733109408348206E-2</c:v>
                </c:pt>
                <c:pt idx="22" formatCode="0%">
                  <c:v>0.10305911904548309</c:v>
                </c:pt>
                <c:pt idx="23" formatCode="0%">
                  <c:v>5.753443597587321E-2</c:v>
                </c:pt>
                <c:pt idx="24" formatCode="0%">
                  <c:v>0.23711776602678242</c:v>
                </c:pt>
                <c:pt idx="25" formatCode="0%">
                  <c:v>0.23611361556904623</c:v>
                </c:pt>
                <c:pt idx="26" formatCode="0%">
                  <c:v>0.23760669080146923</c:v>
                </c:pt>
                <c:pt idx="27" formatCode="0%">
                  <c:v>0.19070914214151535</c:v>
                </c:pt>
                <c:pt idx="28" formatCode="0%">
                  <c:v>0.198217058209677</c:v>
                </c:pt>
                <c:pt idx="29" formatCode="0%">
                  <c:v>0.20534311157674176</c:v>
                </c:pt>
                <c:pt idx="30" formatCode="0%">
                  <c:v>0.14281389448955248</c:v>
                </c:pt>
                <c:pt idx="31" formatCode="0%">
                  <c:v>0.12355471581524129</c:v>
                </c:pt>
                <c:pt idx="32" formatCode="0%">
                  <c:v>0.13427803025441479</c:v>
                </c:pt>
                <c:pt idx="33" formatCode="0%">
                  <c:v>6.8493700345076639E-2</c:v>
                </c:pt>
                <c:pt idx="34" formatCode="0%">
                  <c:v>5.712959960642687E-2</c:v>
                </c:pt>
                <c:pt idx="35" formatCode="0%">
                  <c:v>1.793029383760324E-2</c:v>
                </c:pt>
                <c:pt idx="36">
                  <c:v>1.0699601887909449E-3</c:v>
                </c:pt>
              </c:numCache>
            </c:numRef>
          </c:val>
          <c:smooth val="0"/>
          <c:extLst>
            <c:ext xmlns:c16="http://schemas.microsoft.com/office/drawing/2014/chart" uri="{C3380CC4-5D6E-409C-BE32-E72D297353CC}">
              <c16:uniqueId val="{00000003-10BF-4F4E-B44C-ADA69132F38E}"/>
            </c:ext>
          </c:extLst>
        </c:ser>
        <c:ser>
          <c:idx val="4"/>
          <c:order val="4"/>
          <c:tx>
            <c:strRef>
              <c:f>Sheet1!$F$1</c:f>
              <c:strCache>
                <c:ptCount val="1"/>
                <c:pt idx="0">
                  <c:v>ZERO</c:v>
                </c:pt>
              </c:strCache>
            </c:strRef>
          </c:tx>
          <c:spPr>
            <a:ln w="19050">
              <a:solidFill>
                <a:sysClr val="window" lastClr="FFFFFF">
                  <a:lumMod val="50000"/>
                </a:sysClr>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Sheet1!$F$2:$F$38</c:f>
              <c:numCache>
                <c:formatCode>0.0%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0-0C49-4108-9F2E-5303966309C6}"/>
            </c:ext>
          </c:extLst>
        </c:ser>
        <c:dLbls>
          <c:showLegendKey val="0"/>
          <c:showVal val="0"/>
          <c:showCatName val="0"/>
          <c:showSerName val="0"/>
          <c:showPercent val="0"/>
          <c:showBubbleSize val="0"/>
        </c:dLbls>
        <c:smooth val="0"/>
        <c:axId val="298967808"/>
        <c:axId val="298969344"/>
      </c:lineChart>
      <c:dateAx>
        <c:axId val="298967808"/>
        <c:scaling>
          <c:orientation val="minMax"/>
          <c:max val="43101"/>
        </c:scaling>
        <c:delete val="0"/>
        <c:axPos val="b"/>
        <c:majorGridlines>
          <c:spPr>
            <a:ln>
              <a:solidFill>
                <a:prstClr val="black">
                  <a:lumMod val="50000"/>
                  <a:lumOff val="50000"/>
                  <a:alpha val="50000"/>
                </a:prstClr>
              </a:solidFill>
            </a:ln>
          </c:spPr>
        </c:majorGridlines>
        <c:numFmt formatCode="yyyy" sourceLinked="0"/>
        <c:majorTickMark val="out"/>
        <c:minorTickMark val="in"/>
        <c:tickLblPos val="low"/>
        <c:txPr>
          <a:bodyPr rot="0"/>
          <a:lstStyle/>
          <a:p>
            <a:pPr>
              <a:defRPr/>
            </a:pPr>
            <a:endParaRPr lang="en-US"/>
          </a:p>
        </c:txPr>
        <c:crossAx val="298969344"/>
        <c:crossesAt val="-1"/>
        <c:auto val="1"/>
        <c:lblOffset val="100"/>
        <c:baseTimeUnit val="months"/>
        <c:majorUnit val="1"/>
        <c:majorTimeUnit val="years"/>
        <c:minorUnit val="1"/>
        <c:minorTimeUnit val="months"/>
      </c:dateAx>
      <c:valAx>
        <c:axId val="298969344"/>
        <c:scaling>
          <c:orientation val="minMax"/>
          <c:max val="0.35000000000000003"/>
          <c:min val="-5.000000000000001E-2"/>
        </c:scaling>
        <c:delete val="0"/>
        <c:axPos val="l"/>
        <c:majorGridlines>
          <c:spPr>
            <a:ln>
              <a:solidFill>
                <a:prstClr val="black">
                  <a:lumMod val="50000"/>
                  <a:lumOff val="50000"/>
                  <a:alpha val="50000"/>
                </a:prstClr>
              </a:solidFill>
            </a:ln>
          </c:spPr>
        </c:majorGridlines>
        <c:title>
          <c:tx>
            <c:rich>
              <a:bodyPr rot="-5400000" vert="horz"/>
              <a:lstStyle/>
              <a:p>
                <a:pPr>
                  <a:defRPr sz="1200" b="0"/>
                </a:pPr>
                <a:r>
                  <a:rPr lang="en-US" sz="1200" b="0" dirty="0"/>
                  <a:t>12 month % change</a:t>
                </a:r>
              </a:p>
            </c:rich>
          </c:tx>
          <c:layout>
            <c:manualLayout>
              <c:xMode val="edge"/>
              <c:yMode val="edge"/>
              <c:x val="2.884049569897134E-2"/>
              <c:y val="0.31584299703502855"/>
            </c:manualLayout>
          </c:layout>
          <c:overlay val="0"/>
        </c:title>
        <c:numFmt formatCode="0%" sourceLinked="0"/>
        <c:majorTickMark val="out"/>
        <c:minorTickMark val="none"/>
        <c:tickLblPos val="nextTo"/>
        <c:crossAx val="298967808"/>
        <c:crosses val="autoZero"/>
        <c:crossBetween val="midCat"/>
        <c:majorUnit val="5.000000000000001E-2"/>
      </c:valAx>
      <c:spPr>
        <a:solidFill>
          <a:srgbClr val="F8F8F8"/>
        </a:solidFill>
      </c:spPr>
    </c:plotArea>
    <c:plotVisOnly val="1"/>
    <c:dispBlanksAs val="gap"/>
    <c:showDLblsOverMax val="0"/>
  </c:chart>
  <c:spPr>
    <a:noFill/>
    <a:ln>
      <a:solidFill>
        <a:sysClr val="window" lastClr="FFFFFF">
          <a:lumMod val="50000"/>
        </a:sysClr>
      </a:solidFill>
    </a:ln>
  </c:spPr>
  <c:txPr>
    <a:bodyPr/>
    <a:lstStyle/>
    <a:p>
      <a:pPr>
        <a:defRPr sz="1400">
          <a:latin typeface="Calibri"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1543991784535"/>
          <c:y val="0.35959512455610165"/>
          <c:w val="0.78690799115522059"/>
          <c:h val="0.48624869808086651"/>
        </c:manualLayout>
      </c:layout>
      <c:barChart>
        <c:barDir val="col"/>
        <c:grouping val="clustered"/>
        <c:varyColors val="0"/>
        <c:ser>
          <c:idx val="2"/>
          <c:order val="0"/>
          <c:tx>
            <c:strRef>
              <c:f>Sheet1!$B$1</c:f>
              <c:strCache>
                <c:ptCount val="1"/>
                <c:pt idx="0">
                  <c:v>Recession</c:v>
                </c:pt>
              </c:strCache>
            </c:strRef>
          </c:tx>
          <c:spPr>
            <a:solidFill>
              <a:prstClr val="white">
                <a:lumMod val="85000"/>
                <a:alpha val="50000"/>
              </a:prstClr>
            </a:solidFill>
          </c:spPr>
          <c:invertIfNegative val="0"/>
          <c:dLbls>
            <c:dLbl>
              <c:idx val="77"/>
              <c:layout>
                <c:manualLayout>
                  <c:x val="-2.8985507246376812E-3"/>
                  <c:y val="4.9549549549549488E-2"/>
                </c:manualLayout>
              </c:layout>
              <c:tx>
                <c:rich>
                  <a:bodyPr/>
                  <a:lstStyle/>
                  <a:p>
                    <a:r>
                      <a:rPr lang="en-US" dirty="0"/>
                      <a:t>Sep. ‘96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78-49D8-A836-5D192DEBB7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Sheet1!$A$2:$A$339</c:f>
              <c:numCache>
                <c:formatCode>[$-409]mmm\-yy;@</c:formatCode>
                <c:ptCount val="33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numCache>
            </c:numRef>
          </c:cat>
          <c:val>
            <c:numRef>
              <c:f>Sheet1!$B$2:$B$339</c:f>
              <c:numCache>
                <c:formatCode>General</c:formatCode>
                <c:ptCount val="338"/>
                <c:pt idx="6">
                  <c:v>8000</c:v>
                </c:pt>
                <c:pt idx="7">
                  <c:v>8000</c:v>
                </c:pt>
                <c:pt idx="8">
                  <c:v>8000</c:v>
                </c:pt>
                <c:pt idx="9">
                  <c:v>8000</c:v>
                </c:pt>
                <c:pt idx="10">
                  <c:v>8000</c:v>
                </c:pt>
                <c:pt idx="11">
                  <c:v>8000</c:v>
                </c:pt>
                <c:pt idx="12">
                  <c:v>8000</c:v>
                </c:pt>
                <c:pt idx="13">
                  <c:v>8000</c:v>
                </c:pt>
                <c:pt idx="14">
                  <c:v>8000</c:v>
                </c:pt>
                <c:pt idx="134">
                  <c:v>8000</c:v>
                </c:pt>
                <c:pt idx="135">
                  <c:v>8000</c:v>
                </c:pt>
                <c:pt idx="136">
                  <c:v>8000</c:v>
                </c:pt>
                <c:pt idx="137">
                  <c:v>8000</c:v>
                </c:pt>
                <c:pt idx="138">
                  <c:v>8000</c:v>
                </c:pt>
                <c:pt idx="139">
                  <c:v>8000</c:v>
                </c:pt>
                <c:pt idx="140">
                  <c:v>8000</c:v>
                </c:pt>
                <c:pt idx="141">
                  <c:v>8000</c:v>
                </c:pt>
                <c:pt idx="142">
                  <c:v>8000</c:v>
                </c:pt>
                <c:pt idx="215">
                  <c:v>8000</c:v>
                </c:pt>
                <c:pt idx="216">
                  <c:v>8000</c:v>
                </c:pt>
                <c:pt idx="217">
                  <c:v>8000</c:v>
                </c:pt>
                <c:pt idx="218">
                  <c:v>8000</c:v>
                </c:pt>
                <c:pt idx="219">
                  <c:v>8000</c:v>
                </c:pt>
                <c:pt idx="220">
                  <c:v>8000</c:v>
                </c:pt>
                <c:pt idx="221">
                  <c:v>8000</c:v>
                </c:pt>
                <c:pt idx="222">
                  <c:v>8000</c:v>
                </c:pt>
                <c:pt idx="223">
                  <c:v>8000</c:v>
                </c:pt>
                <c:pt idx="224">
                  <c:v>8000</c:v>
                </c:pt>
                <c:pt idx="225">
                  <c:v>8000</c:v>
                </c:pt>
                <c:pt idx="226">
                  <c:v>8000</c:v>
                </c:pt>
                <c:pt idx="227">
                  <c:v>8000</c:v>
                </c:pt>
                <c:pt idx="228">
                  <c:v>8000</c:v>
                </c:pt>
                <c:pt idx="229">
                  <c:v>8000</c:v>
                </c:pt>
                <c:pt idx="230">
                  <c:v>8000</c:v>
                </c:pt>
                <c:pt idx="231">
                  <c:v>8000</c:v>
                </c:pt>
                <c:pt idx="232">
                  <c:v>8000</c:v>
                </c:pt>
                <c:pt idx="233">
                  <c:v>8000</c:v>
                </c:pt>
                <c:pt idx="234">
                  <c:v>8000</c:v>
                </c:pt>
              </c:numCache>
            </c:numRef>
          </c:val>
          <c:extLst>
            <c:ext xmlns:c16="http://schemas.microsoft.com/office/drawing/2014/chart" uri="{C3380CC4-5D6E-409C-BE32-E72D297353CC}">
              <c16:uniqueId val="{00000001-DB78-49D8-A836-5D192DEBB716}"/>
            </c:ext>
          </c:extLst>
        </c:ser>
        <c:dLbls>
          <c:showLegendKey val="0"/>
          <c:showVal val="0"/>
          <c:showCatName val="0"/>
          <c:showSerName val="0"/>
          <c:showPercent val="0"/>
          <c:showBubbleSize val="0"/>
        </c:dLbls>
        <c:gapWidth val="0"/>
        <c:axId val="219553848"/>
        <c:axId val="219554240"/>
      </c:barChart>
      <c:lineChart>
        <c:grouping val="standard"/>
        <c:varyColors val="0"/>
        <c:ser>
          <c:idx val="0"/>
          <c:order val="1"/>
          <c:tx>
            <c:strRef>
              <c:f>Sheet1!$C$1</c:f>
              <c:strCache>
                <c:ptCount val="1"/>
                <c:pt idx="0">
                  <c:v>North Carolina</c:v>
                </c:pt>
              </c:strCache>
            </c:strRef>
          </c:tx>
          <c:spPr>
            <a:ln w="38100">
              <a:solidFill>
                <a:schemeClr val="accent2"/>
              </a:solidFill>
              <a:prstDash val="solid"/>
            </a:ln>
          </c:spPr>
          <c:marker>
            <c:symbol val="none"/>
          </c:marker>
          <c:cat>
            <c:numRef>
              <c:f>Sheet1!$A$2:$A$339</c:f>
              <c:numCache>
                <c:formatCode>[$-409]mmm\-yy;@</c:formatCode>
                <c:ptCount val="33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numCache>
            </c:numRef>
          </c:cat>
          <c:val>
            <c:numRef>
              <c:f>Sheet1!$C$2:$C$339</c:f>
              <c:numCache>
                <c:formatCode>#0.0</c:formatCode>
                <c:ptCount val="338"/>
                <c:pt idx="0">
                  <c:v>170.6</c:v>
                </c:pt>
                <c:pt idx="1">
                  <c:v>171.2</c:v>
                </c:pt>
                <c:pt idx="2">
                  <c:v>171.5</c:v>
                </c:pt>
                <c:pt idx="3">
                  <c:v>169.8</c:v>
                </c:pt>
                <c:pt idx="4">
                  <c:v>168.9</c:v>
                </c:pt>
                <c:pt idx="5">
                  <c:v>168.4</c:v>
                </c:pt>
                <c:pt idx="6">
                  <c:v>167.7</c:v>
                </c:pt>
                <c:pt idx="7">
                  <c:v>166.5</c:v>
                </c:pt>
                <c:pt idx="8">
                  <c:v>164.2</c:v>
                </c:pt>
                <c:pt idx="9">
                  <c:v>163.1</c:v>
                </c:pt>
                <c:pt idx="10">
                  <c:v>162.4</c:v>
                </c:pt>
                <c:pt idx="11">
                  <c:v>160.1</c:v>
                </c:pt>
                <c:pt idx="12">
                  <c:v>157.30000000000001</c:v>
                </c:pt>
                <c:pt idx="13">
                  <c:v>154.30000000000001</c:v>
                </c:pt>
                <c:pt idx="14">
                  <c:v>151.4</c:v>
                </c:pt>
                <c:pt idx="15">
                  <c:v>152.5</c:v>
                </c:pt>
                <c:pt idx="16">
                  <c:v>150.30000000000001</c:v>
                </c:pt>
                <c:pt idx="17">
                  <c:v>149.19999999999999</c:v>
                </c:pt>
                <c:pt idx="18">
                  <c:v>147.6</c:v>
                </c:pt>
                <c:pt idx="19">
                  <c:v>147.1</c:v>
                </c:pt>
                <c:pt idx="20">
                  <c:v>147.5</c:v>
                </c:pt>
                <c:pt idx="21">
                  <c:v>147.1</c:v>
                </c:pt>
                <c:pt idx="22">
                  <c:v>145.9</c:v>
                </c:pt>
                <c:pt idx="23">
                  <c:v>145.4</c:v>
                </c:pt>
                <c:pt idx="24">
                  <c:v>148.1</c:v>
                </c:pt>
                <c:pt idx="25">
                  <c:v>148</c:v>
                </c:pt>
                <c:pt idx="26">
                  <c:v>147.4</c:v>
                </c:pt>
                <c:pt idx="27">
                  <c:v>147.30000000000001</c:v>
                </c:pt>
                <c:pt idx="28">
                  <c:v>148.19999999999999</c:v>
                </c:pt>
                <c:pt idx="29">
                  <c:v>147.9</c:v>
                </c:pt>
                <c:pt idx="30">
                  <c:v>148.6</c:v>
                </c:pt>
                <c:pt idx="31">
                  <c:v>149.4</c:v>
                </c:pt>
                <c:pt idx="32">
                  <c:v>150.5</c:v>
                </c:pt>
                <c:pt idx="33">
                  <c:v>150.80000000000001</c:v>
                </c:pt>
                <c:pt idx="34">
                  <c:v>151.9</c:v>
                </c:pt>
                <c:pt idx="35">
                  <c:v>152.4</c:v>
                </c:pt>
                <c:pt idx="36">
                  <c:v>153.19999999999999</c:v>
                </c:pt>
                <c:pt idx="37">
                  <c:v>154.6</c:v>
                </c:pt>
                <c:pt idx="38">
                  <c:v>154.5</c:v>
                </c:pt>
                <c:pt idx="39">
                  <c:v>155.1</c:v>
                </c:pt>
                <c:pt idx="40">
                  <c:v>156.4</c:v>
                </c:pt>
                <c:pt idx="41">
                  <c:v>157.6</c:v>
                </c:pt>
                <c:pt idx="42">
                  <c:v>159.4</c:v>
                </c:pt>
                <c:pt idx="43">
                  <c:v>159.69999999999999</c:v>
                </c:pt>
                <c:pt idx="44">
                  <c:v>159.6</c:v>
                </c:pt>
                <c:pt idx="45">
                  <c:v>160.19999999999999</c:v>
                </c:pt>
                <c:pt idx="46">
                  <c:v>161.19999999999999</c:v>
                </c:pt>
                <c:pt idx="47">
                  <c:v>163.4</c:v>
                </c:pt>
                <c:pt idx="48">
                  <c:v>163.30000000000001</c:v>
                </c:pt>
                <c:pt idx="49">
                  <c:v>163.5</c:v>
                </c:pt>
                <c:pt idx="50">
                  <c:v>165.1</c:v>
                </c:pt>
                <c:pt idx="51">
                  <c:v>165.9</c:v>
                </c:pt>
                <c:pt idx="52">
                  <c:v>166.9</c:v>
                </c:pt>
                <c:pt idx="53">
                  <c:v>167.6</c:v>
                </c:pt>
                <c:pt idx="54">
                  <c:v>168.5</c:v>
                </c:pt>
                <c:pt idx="55">
                  <c:v>167.8</c:v>
                </c:pt>
                <c:pt idx="56">
                  <c:v>169.6</c:v>
                </c:pt>
                <c:pt idx="57">
                  <c:v>171.1</c:v>
                </c:pt>
                <c:pt idx="58">
                  <c:v>172.6</c:v>
                </c:pt>
                <c:pt idx="59">
                  <c:v>173.4</c:v>
                </c:pt>
                <c:pt idx="60">
                  <c:v>176.4</c:v>
                </c:pt>
                <c:pt idx="61">
                  <c:v>173.3</c:v>
                </c:pt>
                <c:pt idx="62">
                  <c:v>175.9</c:v>
                </c:pt>
                <c:pt idx="63">
                  <c:v>176.1</c:v>
                </c:pt>
                <c:pt idx="64">
                  <c:v>175.9</c:v>
                </c:pt>
                <c:pt idx="65">
                  <c:v>176.2</c:v>
                </c:pt>
                <c:pt idx="66">
                  <c:v>175.9</c:v>
                </c:pt>
                <c:pt idx="67">
                  <c:v>177.2</c:v>
                </c:pt>
                <c:pt idx="68">
                  <c:v>178.1</c:v>
                </c:pt>
                <c:pt idx="69">
                  <c:v>178.9</c:v>
                </c:pt>
                <c:pt idx="70">
                  <c:v>178.8</c:v>
                </c:pt>
                <c:pt idx="71">
                  <c:v>180.6</c:v>
                </c:pt>
                <c:pt idx="72">
                  <c:v>180.2</c:v>
                </c:pt>
                <c:pt idx="73">
                  <c:v>182.9</c:v>
                </c:pt>
                <c:pt idx="74">
                  <c:v>184.4</c:v>
                </c:pt>
                <c:pt idx="75">
                  <c:v>186.1</c:v>
                </c:pt>
                <c:pt idx="76">
                  <c:v>188.3</c:v>
                </c:pt>
                <c:pt idx="77">
                  <c:v>190.6</c:v>
                </c:pt>
                <c:pt idx="78">
                  <c:v>190.7</c:v>
                </c:pt>
                <c:pt idx="79">
                  <c:v>192</c:v>
                </c:pt>
                <c:pt idx="80">
                  <c:v>191.1</c:v>
                </c:pt>
                <c:pt idx="81">
                  <c:v>194.3</c:v>
                </c:pt>
                <c:pt idx="82">
                  <c:v>196.1</c:v>
                </c:pt>
                <c:pt idx="83">
                  <c:v>196.6</c:v>
                </c:pt>
                <c:pt idx="84">
                  <c:v>199.7</c:v>
                </c:pt>
                <c:pt idx="85">
                  <c:v>200.7</c:v>
                </c:pt>
                <c:pt idx="86">
                  <c:v>201.8</c:v>
                </c:pt>
                <c:pt idx="87">
                  <c:v>202.2</c:v>
                </c:pt>
                <c:pt idx="88">
                  <c:v>202.3</c:v>
                </c:pt>
                <c:pt idx="89">
                  <c:v>202.4</c:v>
                </c:pt>
                <c:pt idx="90">
                  <c:v>205.8</c:v>
                </c:pt>
                <c:pt idx="91">
                  <c:v>205.3</c:v>
                </c:pt>
                <c:pt idx="92">
                  <c:v>206.9</c:v>
                </c:pt>
                <c:pt idx="93">
                  <c:v>206.7</c:v>
                </c:pt>
                <c:pt idx="94">
                  <c:v>207.2</c:v>
                </c:pt>
                <c:pt idx="95">
                  <c:v>207.7</c:v>
                </c:pt>
                <c:pt idx="96">
                  <c:v>207</c:v>
                </c:pt>
                <c:pt idx="97">
                  <c:v>206.3</c:v>
                </c:pt>
                <c:pt idx="98">
                  <c:v>207.3</c:v>
                </c:pt>
                <c:pt idx="99">
                  <c:v>212</c:v>
                </c:pt>
                <c:pt idx="100">
                  <c:v>214.5</c:v>
                </c:pt>
                <c:pt idx="101">
                  <c:v>216.1</c:v>
                </c:pt>
                <c:pt idx="102">
                  <c:v>216.8</c:v>
                </c:pt>
                <c:pt idx="103">
                  <c:v>217.8</c:v>
                </c:pt>
                <c:pt idx="104">
                  <c:v>218.4</c:v>
                </c:pt>
                <c:pt idx="105">
                  <c:v>220.2</c:v>
                </c:pt>
                <c:pt idx="106">
                  <c:v>221.3</c:v>
                </c:pt>
                <c:pt idx="107">
                  <c:v>221.4</c:v>
                </c:pt>
                <c:pt idx="108">
                  <c:v>222.8</c:v>
                </c:pt>
                <c:pt idx="109">
                  <c:v>224.5</c:v>
                </c:pt>
                <c:pt idx="110">
                  <c:v>224.7</c:v>
                </c:pt>
                <c:pt idx="111">
                  <c:v>226.1</c:v>
                </c:pt>
                <c:pt idx="112">
                  <c:v>225.2</c:v>
                </c:pt>
                <c:pt idx="113">
                  <c:v>225.9</c:v>
                </c:pt>
                <c:pt idx="114">
                  <c:v>226.7</c:v>
                </c:pt>
                <c:pt idx="115">
                  <c:v>226.6</c:v>
                </c:pt>
                <c:pt idx="116">
                  <c:v>227</c:v>
                </c:pt>
                <c:pt idx="117">
                  <c:v>228</c:v>
                </c:pt>
                <c:pt idx="118">
                  <c:v>228.5</c:v>
                </c:pt>
                <c:pt idx="119">
                  <c:v>229.6</c:v>
                </c:pt>
                <c:pt idx="120">
                  <c:v>228.4</c:v>
                </c:pt>
                <c:pt idx="121">
                  <c:v>226.6</c:v>
                </c:pt>
                <c:pt idx="122">
                  <c:v>231.7</c:v>
                </c:pt>
                <c:pt idx="123">
                  <c:v>229.3</c:v>
                </c:pt>
                <c:pt idx="124">
                  <c:v>229.7</c:v>
                </c:pt>
                <c:pt idx="125">
                  <c:v>230.2</c:v>
                </c:pt>
                <c:pt idx="126">
                  <c:v>230.2</c:v>
                </c:pt>
                <c:pt idx="127">
                  <c:v>230.7</c:v>
                </c:pt>
                <c:pt idx="128">
                  <c:v>231.6</c:v>
                </c:pt>
                <c:pt idx="129">
                  <c:v>230.6</c:v>
                </c:pt>
                <c:pt idx="130">
                  <c:v>230.9</c:v>
                </c:pt>
                <c:pt idx="131">
                  <c:v>231</c:v>
                </c:pt>
                <c:pt idx="132">
                  <c:v>231.8</c:v>
                </c:pt>
                <c:pt idx="133">
                  <c:v>232.5</c:v>
                </c:pt>
                <c:pt idx="134">
                  <c:v>234.3</c:v>
                </c:pt>
                <c:pt idx="135">
                  <c:v>231.6</c:v>
                </c:pt>
                <c:pt idx="136">
                  <c:v>231.4</c:v>
                </c:pt>
                <c:pt idx="137">
                  <c:v>230.9</c:v>
                </c:pt>
                <c:pt idx="138">
                  <c:v>229.5</c:v>
                </c:pt>
                <c:pt idx="139">
                  <c:v>228.4</c:v>
                </c:pt>
                <c:pt idx="140">
                  <c:v>227.1</c:v>
                </c:pt>
                <c:pt idx="141">
                  <c:v>225.6</c:v>
                </c:pt>
                <c:pt idx="142">
                  <c:v>223.9</c:v>
                </c:pt>
                <c:pt idx="143">
                  <c:v>222.5</c:v>
                </c:pt>
                <c:pt idx="144">
                  <c:v>222.4</c:v>
                </c:pt>
                <c:pt idx="145">
                  <c:v>222.2</c:v>
                </c:pt>
                <c:pt idx="146">
                  <c:v>221.2</c:v>
                </c:pt>
                <c:pt idx="147">
                  <c:v>222.4</c:v>
                </c:pt>
                <c:pt idx="148">
                  <c:v>220.5</c:v>
                </c:pt>
                <c:pt idx="149">
                  <c:v>219.8</c:v>
                </c:pt>
                <c:pt idx="150">
                  <c:v>219.1</c:v>
                </c:pt>
                <c:pt idx="151">
                  <c:v>219.2</c:v>
                </c:pt>
                <c:pt idx="152">
                  <c:v>217.3</c:v>
                </c:pt>
                <c:pt idx="153">
                  <c:v>215.4</c:v>
                </c:pt>
                <c:pt idx="154">
                  <c:v>213.5</c:v>
                </c:pt>
                <c:pt idx="155">
                  <c:v>213.8</c:v>
                </c:pt>
                <c:pt idx="156">
                  <c:v>212.7</c:v>
                </c:pt>
                <c:pt idx="157">
                  <c:v>211.9</c:v>
                </c:pt>
                <c:pt idx="158">
                  <c:v>211.1</c:v>
                </c:pt>
                <c:pt idx="159">
                  <c:v>211.1</c:v>
                </c:pt>
                <c:pt idx="160">
                  <c:v>211.4</c:v>
                </c:pt>
                <c:pt idx="161">
                  <c:v>211.5</c:v>
                </c:pt>
                <c:pt idx="162">
                  <c:v>208.7</c:v>
                </c:pt>
                <c:pt idx="163">
                  <c:v>208.6</c:v>
                </c:pt>
                <c:pt idx="164">
                  <c:v>209.5</c:v>
                </c:pt>
                <c:pt idx="165">
                  <c:v>212.9</c:v>
                </c:pt>
                <c:pt idx="166">
                  <c:v>213.4</c:v>
                </c:pt>
                <c:pt idx="167">
                  <c:v>213.3</c:v>
                </c:pt>
                <c:pt idx="168">
                  <c:v>212.4</c:v>
                </c:pt>
                <c:pt idx="169">
                  <c:v>212.3</c:v>
                </c:pt>
                <c:pt idx="170">
                  <c:v>214.4</c:v>
                </c:pt>
                <c:pt idx="171">
                  <c:v>215.7</c:v>
                </c:pt>
                <c:pt idx="172">
                  <c:v>216.6</c:v>
                </c:pt>
                <c:pt idx="173">
                  <c:v>217.5</c:v>
                </c:pt>
                <c:pt idx="174">
                  <c:v>218.5</c:v>
                </c:pt>
                <c:pt idx="175">
                  <c:v>219.3</c:v>
                </c:pt>
                <c:pt idx="176">
                  <c:v>219.9</c:v>
                </c:pt>
                <c:pt idx="177">
                  <c:v>222.4</c:v>
                </c:pt>
                <c:pt idx="178">
                  <c:v>223.2</c:v>
                </c:pt>
                <c:pt idx="179">
                  <c:v>225.2</c:v>
                </c:pt>
                <c:pt idx="180">
                  <c:v>226.7</c:v>
                </c:pt>
                <c:pt idx="181">
                  <c:v>227.5</c:v>
                </c:pt>
                <c:pt idx="182">
                  <c:v>227.6</c:v>
                </c:pt>
                <c:pt idx="183">
                  <c:v>228.2</c:v>
                </c:pt>
                <c:pt idx="184">
                  <c:v>229.3</c:v>
                </c:pt>
                <c:pt idx="185">
                  <c:v>230</c:v>
                </c:pt>
                <c:pt idx="186">
                  <c:v>233.2</c:v>
                </c:pt>
                <c:pt idx="187">
                  <c:v>233.3</c:v>
                </c:pt>
                <c:pt idx="188">
                  <c:v>235.2</c:v>
                </c:pt>
                <c:pt idx="189">
                  <c:v>233.5</c:v>
                </c:pt>
                <c:pt idx="190">
                  <c:v>234.6</c:v>
                </c:pt>
                <c:pt idx="191">
                  <c:v>234.9</c:v>
                </c:pt>
                <c:pt idx="192">
                  <c:v>237.5</c:v>
                </c:pt>
                <c:pt idx="193">
                  <c:v>238.9</c:v>
                </c:pt>
                <c:pt idx="194">
                  <c:v>240.5</c:v>
                </c:pt>
                <c:pt idx="195">
                  <c:v>244.2</c:v>
                </c:pt>
                <c:pt idx="196">
                  <c:v>244.2</c:v>
                </c:pt>
                <c:pt idx="197">
                  <c:v>245.5</c:v>
                </c:pt>
                <c:pt idx="198">
                  <c:v>247.5</c:v>
                </c:pt>
                <c:pt idx="199">
                  <c:v>248.8</c:v>
                </c:pt>
                <c:pt idx="200">
                  <c:v>248.8</c:v>
                </c:pt>
                <c:pt idx="201">
                  <c:v>249.6</c:v>
                </c:pt>
                <c:pt idx="202">
                  <c:v>250.8</c:v>
                </c:pt>
                <c:pt idx="203">
                  <c:v>252.1</c:v>
                </c:pt>
                <c:pt idx="204">
                  <c:v>254</c:v>
                </c:pt>
                <c:pt idx="205">
                  <c:v>254.6</c:v>
                </c:pt>
                <c:pt idx="206">
                  <c:v>256.2</c:v>
                </c:pt>
                <c:pt idx="207">
                  <c:v>255.9</c:v>
                </c:pt>
                <c:pt idx="208">
                  <c:v>255.9</c:v>
                </c:pt>
                <c:pt idx="209">
                  <c:v>256.8</c:v>
                </c:pt>
                <c:pt idx="210">
                  <c:v>254.7</c:v>
                </c:pt>
                <c:pt idx="211">
                  <c:v>254.7</c:v>
                </c:pt>
                <c:pt idx="212">
                  <c:v>254.5</c:v>
                </c:pt>
                <c:pt idx="213">
                  <c:v>254.1</c:v>
                </c:pt>
                <c:pt idx="214">
                  <c:v>253.1</c:v>
                </c:pt>
                <c:pt idx="215">
                  <c:v>252.3</c:v>
                </c:pt>
                <c:pt idx="216">
                  <c:v>249.5</c:v>
                </c:pt>
                <c:pt idx="217">
                  <c:v>248.9</c:v>
                </c:pt>
                <c:pt idx="218">
                  <c:v>246.4</c:v>
                </c:pt>
                <c:pt idx="219">
                  <c:v>242.4</c:v>
                </c:pt>
                <c:pt idx="220">
                  <c:v>239.6</c:v>
                </c:pt>
                <c:pt idx="221">
                  <c:v>237.7</c:v>
                </c:pt>
                <c:pt idx="222">
                  <c:v>236.4</c:v>
                </c:pt>
                <c:pt idx="223">
                  <c:v>233.1</c:v>
                </c:pt>
                <c:pt idx="224">
                  <c:v>230.5</c:v>
                </c:pt>
                <c:pt idx="225">
                  <c:v>226.4</c:v>
                </c:pt>
                <c:pt idx="226">
                  <c:v>222.5</c:v>
                </c:pt>
                <c:pt idx="227">
                  <c:v>217.3</c:v>
                </c:pt>
                <c:pt idx="228">
                  <c:v>209.1</c:v>
                </c:pt>
                <c:pt idx="229">
                  <c:v>207.1</c:v>
                </c:pt>
                <c:pt idx="230">
                  <c:v>201.7</c:v>
                </c:pt>
                <c:pt idx="231">
                  <c:v>195.1</c:v>
                </c:pt>
                <c:pt idx="232">
                  <c:v>193.6</c:v>
                </c:pt>
                <c:pt idx="233">
                  <c:v>191.5</c:v>
                </c:pt>
                <c:pt idx="234">
                  <c:v>189.1</c:v>
                </c:pt>
                <c:pt idx="235">
                  <c:v>187.3</c:v>
                </c:pt>
                <c:pt idx="236">
                  <c:v>185.7</c:v>
                </c:pt>
                <c:pt idx="237">
                  <c:v>183.5</c:v>
                </c:pt>
                <c:pt idx="238">
                  <c:v>182.3</c:v>
                </c:pt>
                <c:pt idx="239">
                  <c:v>181.1</c:v>
                </c:pt>
                <c:pt idx="240">
                  <c:v>178.7</c:v>
                </c:pt>
                <c:pt idx="241">
                  <c:v>176.9</c:v>
                </c:pt>
                <c:pt idx="242">
                  <c:v>177.8</c:v>
                </c:pt>
                <c:pt idx="243">
                  <c:v>178.7</c:v>
                </c:pt>
                <c:pt idx="244">
                  <c:v>178.2</c:v>
                </c:pt>
                <c:pt idx="245">
                  <c:v>177.4</c:v>
                </c:pt>
                <c:pt idx="246">
                  <c:v>176.5</c:v>
                </c:pt>
                <c:pt idx="247">
                  <c:v>175.9</c:v>
                </c:pt>
                <c:pt idx="248">
                  <c:v>174.7</c:v>
                </c:pt>
                <c:pt idx="249">
                  <c:v>175.1</c:v>
                </c:pt>
                <c:pt idx="250">
                  <c:v>175.1</c:v>
                </c:pt>
                <c:pt idx="251">
                  <c:v>174.4</c:v>
                </c:pt>
                <c:pt idx="252">
                  <c:v>168.9</c:v>
                </c:pt>
                <c:pt idx="253">
                  <c:v>173.9</c:v>
                </c:pt>
                <c:pt idx="254">
                  <c:v>173.4</c:v>
                </c:pt>
                <c:pt idx="255">
                  <c:v>173.1</c:v>
                </c:pt>
                <c:pt idx="256">
                  <c:v>173.9</c:v>
                </c:pt>
                <c:pt idx="257">
                  <c:v>174</c:v>
                </c:pt>
                <c:pt idx="258">
                  <c:v>174.3</c:v>
                </c:pt>
                <c:pt idx="259">
                  <c:v>174.1</c:v>
                </c:pt>
                <c:pt idx="260">
                  <c:v>174.3</c:v>
                </c:pt>
                <c:pt idx="261">
                  <c:v>173.2</c:v>
                </c:pt>
                <c:pt idx="262">
                  <c:v>173</c:v>
                </c:pt>
                <c:pt idx="263">
                  <c:v>173.3</c:v>
                </c:pt>
                <c:pt idx="264">
                  <c:v>173.1</c:v>
                </c:pt>
                <c:pt idx="265">
                  <c:v>173.1</c:v>
                </c:pt>
                <c:pt idx="266">
                  <c:v>173.8</c:v>
                </c:pt>
                <c:pt idx="267">
                  <c:v>173.1</c:v>
                </c:pt>
                <c:pt idx="268">
                  <c:v>172</c:v>
                </c:pt>
                <c:pt idx="269">
                  <c:v>170.7</c:v>
                </c:pt>
                <c:pt idx="270">
                  <c:v>170.8</c:v>
                </c:pt>
                <c:pt idx="271">
                  <c:v>171</c:v>
                </c:pt>
                <c:pt idx="272">
                  <c:v>170.8</c:v>
                </c:pt>
                <c:pt idx="273">
                  <c:v>171.3</c:v>
                </c:pt>
                <c:pt idx="274">
                  <c:v>171.4</c:v>
                </c:pt>
                <c:pt idx="275">
                  <c:v>172.1</c:v>
                </c:pt>
                <c:pt idx="276">
                  <c:v>172.1</c:v>
                </c:pt>
                <c:pt idx="277">
                  <c:v>172.2</c:v>
                </c:pt>
                <c:pt idx="278">
                  <c:v>172</c:v>
                </c:pt>
                <c:pt idx="279">
                  <c:v>173.2</c:v>
                </c:pt>
                <c:pt idx="280">
                  <c:v>173</c:v>
                </c:pt>
                <c:pt idx="281">
                  <c:v>173.2</c:v>
                </c:pt>
                <c:pt idx="282">
                  <c:v>173.1</c:v>
                </c:pt>
                <c:pt idx="283">
                  <c:v>173.6</c:v>
                </c:pt>
                <c:pt idx="284">
                  <c:v>174.1</c:v>
                </c:pt>
                <c:pt idx="285">
                  <c:v>174.9</c:v>
                </c:pt>
                <c:pt idx="286">
                  <c:v>175.8</c:v>
                </c:pt>
                <c:pt idx="287">
                  <c:v>175.5</c:v>
                </c:pt>
                <c:pt idx="288">
                  <c:v>175.4</c:v>
                </c:pt>
                <c:pt idx="289">
                  <c:v>175.3</c:v>
                </c:pt>
                <c:pt idx="290">
                  <c:v>176.9</c:v>
                </c:pt>
                <c:pt idx="291">
                  <c:v>176.3</c:v>
                </c:pt>
                <c:pt idx="292">
                  <c:v>177.3</c:v>
                </c:pt>
                <c:pt idx="293">
                  <c:v>178.3</c:v>
                </c:pt>
                <c:pt idx="294">
                  <c:v>179.5</c:v>
                </c:pt>
                <c:pt idx="295">
                  <c:v>180.4</c:v>
                </c:pt>
                <c:pt idx="296">
                  <c:v>181.1</c:v>
                </c:pt>
                <c:pt idx="297">
                  <c:v>182.6</c:v>
                </c:pt>
                <c:pt idx="298">
                  <c:v>183.5</c:v>
                </c:pt>
                <c:pt idx="299">
                  <c:v>184</c:v>
                </c:pt>
                <c:pt idx="300">
                  <c:v>184.2</c:v>
                </c:pt>
                <c:pt idx="301">
                  <c:v>186</c:v>
                </c:pt>
                <c:pt idx="302">
                  <c:v>185.3</c:v>
                </c:pt>
                <c:pt idx="303">
                  <c:v>186.3</c:v>
                </c:pt>
                <c:pt idx="304">
                  <c:v>188.6</c:v>
                </c:pt>
                <c:pt idx="305">
                  <c:v>188.9</c:v>
                </c:pt>
                <c:pt idx="306">
                  <c:v>189.8</c:v>
                </c:pt>
                <c:pt idx="307">
                  <c:v>190.8</c:v>
                </c:pt>
                <c:pt idx="308">
                  <c:v>191.4</c:v>
                </c:pt>
                <c:pt idx="309">
                  <c:v>192.3</c:v>
                </c:pt>
                <c:pt idx="310">
                  <c:v>192.8</c:v>
                </c:pt>
                <c:pt idx="311">
                  <c:v>193.9</c:v>
                </c:pt>
                <c:pt idx="312">
                  <c:v>196.6</c:v>
                </c:pt>
                <c:pt idx="313">
                  <c:v>197.3</c:v>
                </c:pt>
                <c:pt idx="314">
                  <c:v>198</c:v>
                </c:pt>
                <c:pt idx="315">
                  <c:v>199</c:v>
                </c:pt>
                <c:pt idx="316">
                  <c:v>199.1</c:v>
                </c:pt>
                <c:pt idx="317">
                  <c:v>199.5</c:v>
                </c:pt>
                <c:pt idx="318">
                  <c:v>200.7</c:v>
                </c:pt>
                <c:pt idx="319">
                  <c:v>201.1</c:v>
                </c:pt>
                <c:pt idx="320">
                  <c:v>202.3</c:v>
                </c:pt>
                <c:pt idx="321">
                  <c:v>202.9</c:v>
                </c:pt>
                <c:pt idx="322">
                  <c:v>204.2</c:v>
                </c:pt>
                <c:pt idx="323">
                  <c:v>205.6</c:v>
                </c:pt>
                <c:pt idx="324">
                  <c:v>206</c:v>
                </c:pt>
                <c:pt idx="325">
                  <c:v>207.5</c:v>
                </c:pt>
                <c:pt idx="326">
                  <c:v>207.1</c:v>
                </c:pt>
                <c:pt idx="327">
                  <c:v>207.4</c:v>
                </c:pt>
                <c:pt idx="328">
                  <c:v>207.7</c:v>
                </c:pt>
                <c:pt idx="329">
                  <c:v>208.6</c:v>
                </c:pt>
                <c:pt idx="330">
                  <c:v>208.3</c:v>
                </c:pt>
                <c:pt idx="331">
                  <c:v>208.9</c:v>
                </c:pt>
                <c:pt idx="332">
                  <c:v>209.2</c:v>
                </c:pt>
                <c:pt idx="333">
                  <c:v>209.6</c:v>
                </c:pt>
                <c:pt idx="334">
                  <c:v>209.5</c:v>
                </c:pt>
                <c:pt idx="335">
                  <c:v>210.5</c:v>
                </c:pt>
                <c:pt idx="336">
                  <c:v>212</c:v>
                </c:pt>
                <c:pt idx="337">
                  <c:v>211.7</c:v>
                </c:pt>
              </c:numCache>
            </c:numRef>
          </c:val>
          <c:smooth val="0"/>
          <c:extLst>
            <c:ext xmlns:c16="http://schemas.microsoft.com/office/drawing/2014/chart" uri="{C3380CC4-5D6E-409C-BE32-E72D297353CC}">
              <c16:uniqueId val="{00000002-DB78-49D8-A836-5D192DEBB716}"/>
            </c:ext>
          </c:extLst>
        </c:ser>
        <c:dLbls>
          <c:showLegendKey val="0"/>
          <c:showVal val="0"/>
          <c:showCatName val="0"/>
          <c:showSerName val="0"/>
          <c:showPercent val="0"/>
          <c:showBubbleSize val="0"/>
        </c:dLbls>
        <c:marker val="1"/>
        <c:smooth val="0"/>
        <c:axId val="219553848"/>
        <c:axId val="219554240"/>
      </c:lineChart>
      <c:dateAx>
        <c:axId val="219553848"/>
        <c:scaling>
          <c:orientation val="minMax"/>
        </c:scaling>
        <c:delete val="0"/>
        <c:axPos val="b"/>
        <c:numFmt formatCode="yyyy" sourceLinked="0"/>
        <c:majorTickMark val="in"/>
        <c:minorTickMark val="in"/>
        <c:tickLblPos val="low"/>
        <c:spPr>
          <a:ln>
            <a:solidFill>
              <a:schemeClr val="bg1">
                <a:lumMod val="50000"/>
              </a:schemeClr>
            </a:solidFill>
          </a:ln>
        </c:spPr>
        <c:crossAx val="219554240"/>
        <c:crosses val="autoZero"/>
        <c:auto val="1"/>
        <c:lblOffset val="100"/>
        <c:baseTimeUnit val="months"/>
        <c:majorUnit val="5"/>
        <c:majorTimeUnit val="years"/>
        <c:minorUnit val="1"/>
        <c:minorTimeUnit val="years"/>
      </c:dateAx>
      <c:valAx>
        <c:axId val="219554240"/>
        <c:scaling>
          <c:orientation val="minMax"/>
          <c:max val="300"/>
          <c:min val="0"/>
        </c:scaling>
        <c:delete val="0"/>
        <c:axPos val="l"/>
        <c:majorGridlines>
          <c:spPr>
            <a:ln w="9525">
              <a:solidFill>
                <a:schemeClr val="bg1">
                  <a:lumMod val="75000"/>
                </a:schemeClr>
              </a:solidFill>
              <a:prstDash val="solid"/>
            </a:ln>
          </c:spPr>
        </c:majorGridlines>
        <c:title>
          <c:tx>
            <c:rich>
              <a:bodyPr/>
              <a:lstStyle/>
              <a:p>
                <a:pPr>
                  <a:defRPr b="0"/>
                </a:pPr>
                <a:r>
                  <a:rPr lang="en-US" b="0"/>
                  <a:t>In thousands</a:t>
                </a:r>
              </a:p>
            </c:rich>
          </c:tx>
          <c:overlay val="0"/>
        </c:title>
        <c:numFmt formatCode="#,##0" sourceLinked="0"/>
        <c:majorTickMark val="none"/>
        <c:minorTickMark val="none"/>
        <c:tickLblPos val="nextTo"/>
        <c:spPr>
          <a:ln>
            <a:solidFill>
              <a:schemeClr val="bg1">
                <a:lumMod val="50000"/>
              </a:schemeClr>
            </a:solidFill>
          </a:ln>
        </c:spPr>
        <c:crossAx val="219553848"/>
        <c:crosses val="autoZero"/>
        <c:crossBetween val="between"/>
        <c:majorUnit val="75"/>
      </c:valAx>
      <c:spPr>
        <a:noFill/>
        <a:ln w="25389">
          <a:noFill/>
        </a:ln>
      </c:spPr>
    </c:plotArea>
    <c:plotVisOnly val="1"/>
    <c:dispBlanksAs val="gap"/>
    <c:showDLblsOverMax val="0"/>
  </c:chart>
  <c:spPr>
    <a:ln w="9525">
      <a:solidFill>
        <a:schemeClr val="bg1">
          <a:lumMod val="50000"/>
        </a:schemeClr>
      </a:solidFill>
    </a:ln>
  </c:spPr>
  <c:txPr>
    <a:bodyPr/>
    <a:lstStyle/>
    <a:p>
      <a:pPr>
        <a:defRPr sz="1600">
          <a:latin typeface="Calibri" pitchFamily="34" charset="0"/>
          <a:cs typeface="Arial"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1543991784523"/>
          <c:y val="0.35959512455610165"/>
          <c:w val="0.78690799115522059"/>
          <c:h val="0.48624869808086651"/>
        </c:manualLayout>
      </c:layout>
      <c:barChart>
        <c:barDir val="col"/>
        <c:grouping val="clustered"/>
        <c:varyColors val="0"/>
        <c:ser>
          <c:idx val="2"/>
          <c:order val="0"/>
          <c:tx>
            <c:strRef>
              <c:f>Sheet1!$B$1</c:f>
              <c:strCache>
                <c:ptCount val="1"/>
                <c:pt idx="0">
                  <c:v>Recession</c:v>
                </c:pt>
              </c:strCache>
            </c:strRef>
          </c:tx>
          <c:spPr>
            <a:solidFill>
              <a:prstClr val="white">
                <a:lumMod val="85000"/>
                <a:alpha val="50000"/>
              </a:prstClr>
            </a:solidFill>
          </c:spPr>
          <c:invertIfNegative val="0"/>
          <c:dLbls>
            <c:dLbl>
              <c:idx val="77"/>
              <c:layout>
                <c:manualLayout>
                  <c:x val="-2.8985507246376812E-3"/>
                  <c:y val="4.9549549549549488E-2"/>
                </c:manualLayout>
              </c:layout>
              <c:tx>
                <c:rich>
                  <a:bodyPr/>
                  <a:lstStyle/>
                  <a:p>
                    <a:r>
                      <a:rPr lang="en-US" dirty="0"/>
                      <a:t>Sep. ‘96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46-4472-A321-3424813F0B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Sheet1!$A$2:$A$339</c:f>
              <c:numCache>
                <c:formatCode>[$-409]mmm\-yy;@</c:formatCode>
                <c:ptCount val="33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numCache>
            </c:numRef>
          </c:cat>
          <c:val>
            <c:numRef>
              <c:f>Sheet1!$B$2:$B$339</c:f>
              <c:numCache>
                <c:formatCode>General</c:formatCode>
                <c:ptCount val="338"/>
                <c:pt idx="6">
                  <c:v>8000</c:v>
                </c:pt>
                <c:pt idx="7">
                  <c:v>8000</c:v>
                </c:pt>
                <c:pt idx="8">
                  <c:v>8000</c:v>
                </c:pt>
                <c:pt idx="9">
                  <c:v>8000</c:v>
                </c:pt>
                <c:pt idx="10">
                  <c:v>8000</c:v>
                </c:pt>
                <c:pt idx="11">
                  <c:v>8000</c:v>
                </c:pt>
                <c:pt idx="12">
                  <c:v>8000</c:v>
                </c:pt>
                <c:pt idx="13">
                  <c:v>8000</c:v>
                </c:pt>
                <c:pt idx="14">
                  <c:v>8000</c:v>
                </c:pt>
                <c:pt idx="134">
                  <c:v>8000</c:v>
                </c:pt>
                <c:pt idx="135">
                  <c:v>8000</c:v>
                </c:pt>
                <c:pt idx="136">
                  <c:v>8000</c:v>
                </c:pt>
                <c:pt idx="137">
                  <c:v>8000</c:v>
                </c:pt>
                <c:pt idx="138">
                  <c:v>8000</c:v>
                </c:pt>
                <c:pt idx="139">
                  <c:v>8000</c:v>
                </c:pt>
                <c:pt idx="140">
                  <c:v>8000</c:v>
                </c:pt>
                <c:pt idx="141">
                  <c:v>8000</c:v>
                </c:pt>
                <c:pt idx="142">
                  <c:v>8000</c:v>
                </c:pt>
                <c:pt idx="215">
                  <c:v>8000</c:v>
                </c:pt>
                <c:pt idx="216">
                  <c:v>8000</c:v>
                </c:pt>
                <c:pt idx="217">
                  <c:v>8000</c:v>
                </c:pt>
                <c:pt idx="218">
                  <c:v>8000</c:v>
                </c:pt>
                <c:pt idx="219">
                  <c:v>8000</c:v>
                </c:pt>
                <c:pt idx="220">
                  <c:v>8000</c:v>
                </c:pt>
                <c:pt idx="221">
                  <c:v>8000</c:v>
                </c:pt>
                <c:pt idx="222">
                  <c:v>8000</c:v>
                </c:pt>
                <c:pt idx="223">
                  <c:v>8000</c:v>
                </c:pt>
                <c:pt idx="224">
                  <c:v>8000</c:v>
                </c:pt>
                <c:pt idx="225">
                  <c:v>8000</c:v>
                </c:pt>
                <c:pt idx="226">
                  <c:v>8000</c:v>
                </c:pt>
                <c:pt idx="227">
                  <c:v>8000</c:v>
                </c:pt>
                <c:pt idx="228">
                  <c:v>8000</c:v>
                </c:pt>
                <c:pt idx="229">
                  <c:v>8000</c:v>
                </c:pt>
                <c:pt idx="230">
                  <c:v>8000</c:v>
                </c:pt>
                <c:pt idx="231">
                  <c:v>8000</c:v>
                </c:pt>
                <c:pt idx="232">
                  <c:v>8000</c:v>
                </c:pt>
                <c:pt idx="233">
                  <c:v>8000</c:v>
                </c:pt>
                <c:pt idx="234">
                  <c:v>8000</c:v>
                </c:pt>
              </c:numCache>
            </c:numRef>
          </c:val>
          <c:extLst>
            <c:ext xmlns:c16="http://schemas.microsoft.com/office/drawing/2014/chart" uri="{C3380CC4-5D6E-409C-BE32-E72D297353CC}">
              <c16:uniqueId val="{00000001-9E46-4472-A321-3424813F0B6D}"/>
            </c:ext>
          </c:extLst>
        </c:ser>
        <c:dLbls>
          <c:showLegendKey val="0"/>
          <c:showVal val="0"/>
          <c:showCatName val="0"/>
          <c:showSerName val="0"/>
          <c:showPercent val="0"/>
          <c:showBubbleSize val="0"/>
        </c:dLbls>
        <c:gapWidth val="0"/>
        <c:axId val="222115032"/>
        <c:axId val="214486320"/>
      </c:barChart>
      <c:lineChart>
        <c:grouping val="standard"/>
        <c:varyColors val="0"/>
        <c:ser>
          <c:idx val="0"/>
          <c:order val="1"/>
          <c:tx>
            <c:strRef>
              <c:f>Sheet1!$C$1</c:f>
              <c:strCache>
                <c:ptCount val="1"/>
                <c:pt idx="0">
                  <c:v>Current</c:v>
                </c:pt>
              </c:strCache>
            </c:strRef>
          </c:tx>
          <c:spPr>
            <a:ln w="9525">
              <a:solidFill>
                <a:schemeClr val="tx1"/>
              </a:solidFill>
              <a:prstDash val="dash"/>
            </a:ln>
          </c:spPr>
          <c:marker>
            <c:symbol val="none"/>
          </c:marker>
          <c:cat>
            <c:numRef>
              <c:f>Sheet1!$A$2:$A$339</c:f>
              <c:numCache>
                <c:formatCode>[$-409]mmm\-yy;@</c:formatCode>
                <c:ptCount val="33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numCache>
            </c:numRef>
          </c:cat>
          <c:val>
            <c:numRef>
              <c:f>Sheet1!$C$2:$C$339</c:f>
              <c:numCache>
                <c:formatCode>General</c:formatCode>
                <c:ptCount val="338"/>
              </c:numCache>
            </c:numRef>
          </c:val>
          <c:smooth val="0"/>
          <c:extLst>
            <c:ext xmlns:c16="http://schemas.microsoft.com/office/drawing/2014/chart" uri="{C3380CC4-5D6E-409C-BE32-E72D297353CC}">
              <c16:uniqueId val="{00000002-9E46-4472-A321-3424813F0B6D}"/>
            </c:ext>
          </c:extLst>
        </c:ser>
        <c:ser>
          <c:idx val="3"/>
          <c:order val="2"/>
          <c:tx>
            <c:strRef>
              <c:f>Sheet1!$D$1</c:f>
              <c:strCache>
                <c:ptCount val="1"/>
                <c:pt idx="0">
                  <c:v>U.S. Total</c:v>
                </c:pt>
              </c:strCache>
            </c:strRef>
          </c:tx>
          <c:spPr>
            <a:ln w="38100">
              <a:solidFill>
                <a:schemeClr val="tx1"/>
              </a:solidFill>
            </a:ln>
          </c:spPr>
          <c:marker>
            <c:symbol val="none"/>
          </c:marker>
          <c:cat>
            <c:numRef>
              <c:f>Sheet1!$A$2:$A$339</c:f>
              <c:numCache>
                <c:formatCode>[$-409]mmm\-yy;@</c:formatCode>
                <c:ptCount val="33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numCache>
            </c:numRef>
          </c:cat>
          <c:val>
            <c:numRef>
              <c:f>Sheet1!$D$2:$D$339</c:f>
              <c:numCache>
                <c:formatCode>#0</c:formatCode>
                <c:ptCount val="338"/>
                <c:pt idx="0">
                  <c:v>5422</c:v>
                </c:pt>
                <c:pt idx="1">
                  <c:v>5416</c:v>
                </c:pt>
                <c:pt idx="2">
                  <c:v>5392</c:v>
                </c:pt>
                <c:pt idx="3">
                  <c:v>5355</c:v>
                </c:pt>
                <c:pt idx="4">
                  <c:v>5321</c:v>
                </c:pt>
                <c:pt idx="5">
                  <c:v>5303</c:v>
                </c:pt>
                <c:pt idx="6">
                  <c:v>5274</c:v>
                </c:pt>
                <c:pt idx="7">
                  <c:v>5234</c:v>
                </c:pt>
                <c:pt idx="8">
                  <c:v>5197</c:v>
                </c:pt>
                <c:pt idx="9">
                  <c:v>5134</c:v>
                </c:pt>
                <c:pt idx="10">
                  <c:v>5095</c:v>
                </c:pt>
                <c:pt idx="11">
                  <c:v>5047</c:v>
                </c:pt>
                <c:pt idx="12">
                  <c:v>4972</c:v>
                </c:pt>
                <c:pt idx="13">
                  <c:v>4929</c:v>
                </c:pt>
                <c:pt idx="14">
                  <c:v>4881</c:v>
                </c:pt>
                <c:pt idx="15">
                  <c:v>4842</c:v>
                </c:pt>
                <c:pt idx="16">
                  <c:v>4800</c:v>
                </c:pt>
                <c:pt idx="17">
                  <c:v>4782</c:v>
                </c:pt>
                <c:pt idx="18">
                  <c:v>4752</c:v>
                </c:pt>
                <c:pt idx="19">
                  <c:v>4733</c:v>
                </c:pt>
                <c:pt idx="20">
                  <c:v>4728</c:v>
                </c:pt>
                <c:pt idx="21">
                  <c:v>4698</c:v>
                </c:pt>
                <c:pt idx="22">
                  <c:v>4640</c:v>
                </c:pt>
                <c:pt idx="23">
                  <c:v>4647</c:v>
                </c:pt>
                <c:pt idx="24">
                  <c:v>4667</c:v>
                </c:pt>
                <c:pt idx="25">
                  <c:v>4612</c:v>
                </c:pt>
                <c:pt idx="26">
                  <c:v>4621</c:v>
                </c:pt>
                <c:pt idx="27">
                  <c:v>4603</c:v>
                </c:pt>
                <c:pt idx="28">
                  <c:v>4605</c:v>
                </c:pt>
                <c:pt idx="29">
                  <c:v>4584</c:v>
                </c:pt>
                <c:pt idx="30">
                  <c:v>4570</c:v>
                </c:pt>
                <c:pt idx="31">
                  <c:v>4581</c:v>
                </c:pt>
                <c:pt idx="32">
                  <c:v>4584</c:v>
                </c:pt>
                <c:pt idx="33">
                  <c:v>4600</c:v>
                </c:pt>
                <c:pt idx="34">
                  <c:v>4606</c:v>
                </c:pt>
                <c:pt idx="35">
                  <c:v>4630</c:v>
                </c:pt>
                <c:pt idx="36">
                  <c:v>4664</c:v>
                </c:pt>
                <c:pt idx="37">
                  <c:v>4714</c:v>
                </c:pt>
                <c:pt idx="38">
                  <c:v>4676</c:v>
                </c:pt>
                <c:pt idx="39">
                  <c:v>4690</c:v>
                </c:pt>
                <c:pt idx="40">
                  <c:v>4753</c:v>
                </c:pt>
                <c:pt idx="41">
                  <c:v>4760</c:v>
                </c:pt>
                <c:pt idx="42">
                  <c:v>4783</c:v>
                </c:pt>
                <c:pt idx="43">
                  <c:v>4806</c:v>
                </c:pt>
                <c:pt idx="44">
                  <c:v>4823</c:v>
                </c:pt>
                <c:pt idx="45">
                  <c:v>4868</c:v>
                </c:pt>
                <c:pt idx="46">
                  <c:v>4887</c:v>
                </c:pt>
                <c:pt idx="47">
                  <c:v>4925</c:v>
                </c:pt>
                <c:pt idx="48">
                  <c:v>4940</c:v>
                </c:pt>
                <c:pt idx="49">
                  <c:v>4923</c:v>
                </c:pt>
                <c:pt idx="50">
                  <c:v>4990</c:v>
                </c:pt>
                <c:pt idx="51">
                  <c:v>5047</c:v>
                </c:pt>
                <c:pt idx="52">
                  <c:v>5084</c:v>
                </c:pt>
                <c:pt idx="53">
                  <c:v>5097</c:v>
                </c:pt>
                <c:pt idx="54">
                  <c:v>5125</c:v>
                </c:pt>
                <c:pt idx="55">
                  <c:v>5139</c:v>
                </c:pt>
                <c:pt idx="56">
                  <c:v>5175</c:v>
                </c:pt>
                <c:pt idx="57">
                  <c:v>5177</c:v>
                </c:pt>
                <c:pt idx="58">
                  <c:v>5210</c:v>
                </c:pt>
                <c:pt idx="59">
                  <c:v>5226</c:v>
                </c:pt>
                <c:pt idx="60">
                  <c:v>5234</c:v>
                </c:pt>
                <c:pt idx="61">
                  <c:v>5192</c:v>
                </c:pt>
                <c:pt idx="62">
                  <c:v>5242</c:v>
                </c:pt>
                <c:pt idx="63">
                  <c:v>5252</c:v>
                </c:pt>
                <c:pt idx="64">
                  <c:v>5220</c:v>
                </c:pt>
                <c:pt idx="65">
                  <c:v>5250</c:v>
                </c:pt>
                <c:pt idx="66">
                  <c:v>5262</c:v>
                </c:pt>
                <c:pt idx="67">
                  <c:v>5286</c:v>
                </c:pt>
                <c:pt idx="68">
                  <c:v>5324</c:v>
                </c:pt>
                <c:pt idx="69">
                  <c:v>5353</c:v>
                </c:pt>
                <c:pt idx="70">
                  <c:v>5358</c:v>
                </c:pt>
                <c:pt idx="71">
                  <c:v>5344</c:v>
                </c:pt>
                <c:pt idx="72">
                  <c:v>5355</c:v>
                </c:pt>
                <c:pt idx="73">
                  <c:v>5415</c:v>
                </c:pt>
                <c:pt idx="74">
                  <c:v>5446</c:v>
                </c:pt>
                <c:pt idx="75">
                  <c:v>5474</c:v>
                </c:pt>
                <c:pt idx="76">
                  <c:v>5498</c:v>
                </c:pt>
                <c:pt idx="77">
                  <c:v>5534</c:v>
                </c:pt>
                <c:pt idx="78">
                  <c:v>5557</c:v>
                </c:pt>
                <c:pt idx="79">
                  <c:v>5586</c:v>
                </c:pt>
                <c:pt idx="80">
                  <c:v>5610</c:v>
                </c:pt>
                <c:pt idx="81">
                  <c:v>5643</c:v>
                </c:pt>
                <c:pt idx="82">
                  <c:v>5668</c:v>
                </c:pt>
                <c:pt idx="83">
                  <c:v>5675</c:v>
                </c:pt>
                <c:pt idx="84">
                  <c:v>5675</c:v>
                </c:pt>
                <c:pt idx="85">
                  <c:v>5722</c:v>
                </c:pt>
                <c:pt idx="86">
                  <c:v>5751</c:v>
                </c:pt>
                <c:pt idx="87">
                  <c:v>5764</c:v>
                </c:pt>
                <c:pt idx="88">
                  <c:v>5793</c:v>
                </c:pt>
                <c:pt idx="89">
                  <c:v>5793</c:v>
                </c:pt>
                <c:pt idx="90">
                  <c:v>5817</c:v>
                </c:pt>
                <c:pt idx="91">
                  <c:v>5846</c:v>
                </c:pt>
                <c:pt idx="92">
                  <c:v>5874</c:v>
                </c:pt>
                <c:pt idx="93">
                  <c:v>5883</c:v>
                </c:pt>
                <c:pt idx="94">
                  <c:v>5899</c:v>
                </c:pt>
                <c:pt idx="95">
                  <c:v>5938</c:v>
                </c:pt>
                <c:pt idx="96">
                  <c:v>5983</c:v>
                </c:pt>
                <c:pt idx="97">
                  <c:v>5997</c:v>
                </c:pt>
                <c:pt idx="98">
                  <c:v>5969</c:v>
                </c:pt>
                <c:pt idx="99">
                  <c:v>6049</c:v>
                </c:pt>
                <c:pt idx="100">
                  <c:v>6087</c:v>
                </c:pt>
                <c:pt idx="101">
                  <c:v>6130</c:v>
                </c:pt>
                <c:pt idx="102">
                  <c:v>6172</c:v>
                </c:pt>
                <c:pt idx="103">
                  <c:v>6215</c:v>
                </c:pt>
                <c:pt idx="104">
                  <c:v>6225</c:v>
                </c:pt>
                <c:pt idx="105">
                  <c:v>6262</c:v>
                </c:pt>
                <c:pt idx="106">
                  <c:v>6301</c:v>
                </c:pt>
                <c:pt idx="107">
                  <c:v>6378</c:v>
                </c:pt>
                <c:pt idx="108">
                  <c:v>6357</c:v>
                </c:pt>
                <c:pt idx="109">
                  <c:v>6429</c:v>
                </c:pt>
                <c:pt idx="110">
                  <c:v>6402</c:v>
                </c:pt>
                <c:pt idx="111">
                  <c:v>6480</c:v>
                </c:pt>
                <c:pt idx="112">
                  <c:v>6516</c:v>
                </c:pt>
                <c:pt idx="113">
                  <c:v>6547</c:v>
                </c:pt>
                <c:pt idx="114">
                  <c:v>6571</c:v>
                </c:pt>
                <c:pt idx="115">
                  <c:v>6586</c:v>
                </c:pt>
                <c:pt idx="116">
                  <c:v>6613</c:v>
                </c:pt>
                <c:pt idx="117">
                  <c:v>6640</c:v>
                </c:pt>
                <c:pt idx="118">
                  <c:v>6687</c:v>
                </c:pt>
                <c:pt idx="119">
                  <c:v>6709</c:v>
                </c:pt>
                <c:pt idx="120">
                  <c:v>6752</c:v>
                </c:pt>
                <c:pt idx="121">
                  <c:v>6730</c:v>
                </c:pt>
                <c:pt idx="122">
                  <c:v>6811</c:v>
                </c:pt>
                <c:pt idx="123">
                  <c:v>6794</c:v>
                </c:pt>
                <c:pt idx="124">
                  <c:v>6770</c:v>
                </c:pt>
                <c:pt idx="125">
                  <c:v>6778</c:v>
                </c:pt>
                <c:pt idx="126">
                  <c:v>6794</c:v>
                </c:pt>
                <c:pt idx="127">
                  <c:v>6796</c:v>
                </c:pt>
                <c:pt idx="128">
                  <c:v>6807</c:v>
                </c:pt>
                <c:pt idx="129">
                  <c:v>6814</c:v>
                </c:pt>
                <c:pt idx="130">
                  <c:v>6817</c:v>
                </c:pt>
                <c:pt idx="131">
                  <c:v>6792</c:v>
                </c:pt>
                <c:pt idx="132">
                  <c:v>6824</c:v>
                </c:pt>
                <c:pt idx="133">
                  <c:v>6841</c:v>
                </c:pt>
                <c:pt idx="134">
                  <c:v>6862</c:v>
                </c:pt>
                <c:pt idx="135">
                  <c:v>6844</c:v>
                </c:pt>
                <c:pt idx="136">
                  <c:v>6849</c:v>
                </c:pt>
                <c:pt idx="137">
                  <c:v>6840</c:v>
                </c:pt>
                <c:pt idx="138">
                  <c:v>6845</c:v>
                </c:pt>
                <c:pt idx="139">
                  <c:v>6827</c:v>
                </c:pt>
                <c:pt idx="140">
                  <c:v>6813</c:v>
                </c:pt>
                <c:pt idx="141">
                  <c:v>6804</c:v>
                </c:pt>
                <c:pt idx="142">
                  <c:v>6784</c:v>
                </c:pt>
                <c:pt idx="143">
                  <c:v>6785</c:v>
                </c:pt>
                <c:pt idx="144">
                  <c:v>6775</c:v>
                </c:pt>
                <c:pt idx="145">
                  <c:v>6766</c:v>
                </c:pt>
                <c:pt idx="146">
                  <c:v>6755</c:v>
                </c:pt>
                <c:pt idx="147">
                  <c:v>6710</c:v>
                </c:pt>
                <c:pt idx="148">
                  <c:v>6684</c:v>
                </c:pt>
                <c:pt idx="149">
                  <c:v>6701</c:v>
                </c:pt>
                <c:pt idx="150">
                  <c:v>6688</c:v>
                </c:pt>
                <c:pt idx="151">
                  <c:v>6701</c:v>
                </c:pt>
                <c:pt idx="152">
                  <c:v>6702</c:v>
                </c:pt>
                <c:pt idx="153">
                  <c:v>6689</c:v>
                </c:pt>
                <c:pt idx="154">
                  <c:v>6713</c:v>
                </c:pt>
                <c:pt idx="155">
                  <c:v>6700</c:v>
                </c:pt>
                <c:pt idx="156">
                  <c:v>6704</c:v>
                </c:pt>
                <c:pt idx="157">
                  <c:v>6667</c:v>
                </c:pt>
                <c:pt idx="158">
                  <c:v>6654</c:v>
                </c:pt>
                <c:pt idx="159">
                  <c:v>6689</c:v>
                </c:pt>
                <c:pt idx="160">
                  <c:v>6706</c:v>
                </c:pt>
                <c:pt idx="161">
                  <c:v>6723</c:v>
                </c:pt>
                <c:pt idx="162">
                  <c:v>6735</c:v>
                </c:pt>
                <c:pt idx="163">
                  <c:v>6760</c:v>
                </c:pt>
                <c:pt idx="164">
                  <c:v>6783</c:v>
                </c:pt>
                <c:pt idx="165">
                  <c:v>6784</c:v>
                </c:pt>
                <c:pt idx="166">
                  <c:v>6796</c:v>
                </c:pt>
                <c:pt idx="167">
                  <c:v>6827</c:v>
                </c:pt>
                <c:pt idx="168">
                  <c:v>6848</c:v>
                </c:pt>
                <c:pt idx="169">
                  <c:v>6838</c:v>
                </c:pt>
                <c:pt idx="170">
                  <c:v>6887</c:v>
                </c:pt>
                <c:pt idx="171">
                  <c:v>6901</c:v>
                </c:pt>
                <c:pt idx="172">
                  <c:v>6948</c:v>
                </c:pt>
                <c:pt idx="173">
                  <c:v>6962</c:v>
                </c:pt>
                <c:pt idx="174">
                  <c:v>6977</c:v>
                </c:pt>
                <c:pt idx="175">
                  <c:v>7003</c:v>
                </c:pt>
                <c:pt idx="176">
                  <c:v>7029</c:v>
                </c:pt>
                <c:pt idx="177">
                  <c:v>7077</c:v>
                </c:pt>
                <c:pt idx="178">
                  <c:v>7091</c:v>
                </c:pt>
                <c:pt idx="179">
                  <c:v>7117</c:v>
                </c:pt>
                <c:pt idx="180">
                  <c:v>7095</c:v>
                </c:pt>
                <c:pt idx="181">
                  <c:v>7153</c:v>
                </c:pt>
                <c:pt idx="182">
                  <c:v>7181</c:v>
                </c:pt>
                <c:pt idx="183">
                  <c:v>7266</c:v>
                </c:pt>
                <c:pt idx="184">
                  <c:v>7294</c:v>
                </c:pt>
                <c:pt idx="185">
                  <c:v>7333</c:v>
                </c:pt>
                <c:pt idx="186">
                  <c:v>7353</c:v>
                </c:pt>
                <c:pt idx="187">
                  <c:v>7394</c:v>
                </c:pt>
                <c:pt idx="188">
                  <c:v>7415</c:v>
                </c:pt>
                <c:pt idx="189">
                  <c:v>7460</c:v>
                </c:pt>
                <c:pt idx="190">
                  <c:v>7524</c:v>
                </c:pt>
                <c:pt idx="191">
                  <c:v>7533</c:v>
                </c:pt>
                <c:pt idx="192">
                  <c:v>7601</c:v>
                </c:pt>
                <c:pt idx="193">
                  <c:v>7664</c:v>
                </c:pt>
                <c:pt idx="194">
                  <c:v>7689</c:v>
                </c:pt>
                <c:pt idx="195">
                  <c:v>7726</c:v>
                </c:pt>
                <c:pt idx="196">
                  <c:v>7713</c:v>
                </c:pt>
                <c:pt idx="197">
                  <c:v>7699</c:v>
                </c:pt>
                <c:pt idx="198">
                  <c:v>7712</c:v>
                </c:pt>
                <c:pt idx="199">
                  <c:v>7720</c:v>
                </c:pt>
                <c:pt idx="200">
                  <c:v>7718</c:v>
                </c:pt>
                <c:pt idx="201">
                  <c:v>7682</c:v>
                </c:pt>
                <c:pt idx="202">
                  <c:v>7666</c:v>
                </c:pt>
                <c:pt idx="203">
                  <c:v>7685</c:v>
                </c:pt>
                <c:pt idx="204">
                  <c:v>7725</c:v>
                </c:pt>
                <c:pt idx="205">
                  <c:v>7626</c:v>
                </c:pt>
                <c:pt idx="206">
                  <c:v>7706</c:v>
                </c:pt>
                <c:pt idx="207">
                  <c:v>7686</c:v>
                </c:pt>
                <c:pt idx="208">
                  <c:v>7673</c:v>
                </c:pt>
                <c:pt idx="209">
                  <c:v>7687</c:v>
                </c:pt>
                <c:pt idx="210">
                  <c:v>7660</c:v>
                </c:pt>
                <c:pt idx="211">
                  <c:v>7610</c:v>
                </c:pt>
                <c:pt idx="212">
                  <c:v>7577</c:v>
                </c:pt>
                <c:pt idx="213">
                  <c:v>7565</c:v>
                </c:pt>
                <c:pt idx="214">
                  <c:v>7523</c:v>
                </c:pt>
                <c:pt idx="215">
                  <c:v>7490</c:v>
                </c:pt>
                <c:pt idx="216">
                  <c:v>7476</c:v>
                </c:pt>
                <c:pt idx="217">
                  <c:v>7453</c:v>
                </c:pt>
                <c:pt idx="218">
                  <c:v>7406</c:v>
                </c:pt>
                <c:pt idx="219">
                  <c:v>7327</c:v>
                </c:pt>
                <c:pt idx="220">
                  <c:v>7274</c:v>
                </c:pt>
                <c:pt idx="221">
                  <c:v>7213</c:v>
                </c:pt>
                <c:pt idx="222">
                  <c:v>7160</c:v>
                </c:pt>
                <c:pt idx="223">
                  <c:v>7114</c:v>
                </c:pt>
                <c:pt idx="224">
                  <c:v>7044</c:v>
                </c:pt>
                <c:pt idx="225">
                  <c:v>6967</c:v>
                </c:pt>
                <c:pt idx="226">
                  <c:v>6813</c:v>
                </c:pt>
                <c:pt idx="227">
                  <c:v>6701</c:v>
                </c:pt>
                <c:pt idx="228">
                  <c:v>6567</c:v>
                </c:pt>
                <c:pt idx="229">
                  <c:v>6446</c:v>
                </c:pt>
                <c:pt idx="230">
                  <c:v>6291</c:v>
                </c:pt>
                <c:pt idx="231">
                  <c:v>6154</c:v>
                </c:pt>
                <c:pt idx="232">
                  <c:v>6100</c:v>
                </c:pt>
                <c:pt idx="233">
                  <c:v>6010</c:v>
                </c:pt>
                <c:pt idx="234">
                  <c:v>5932</c:v>
                </c:pt>
                <c:pt idx="235">
                  <c:v>5855</c:v>
                </c:pt>
                <c:pt idx="236">
                  <c:v>5787</c:v>
                </c:pt>
                <c:pt idx="237">
                  <c:v>5716</c:v>
                </c:pt>
                <c:pt idx="238">
                  <c:v>5696</c:v>
                </c:pt>
                <c:pt idx="239">
                  <c:v>5654</c:v>
                </c:pt>
                <c:pt idx="240">
                  <c:v>5580</c:v>
                </c:pt>
                <c:pt idx="241">
                  <c:v>5500</c:v>
                </c:pt>
                <c:pt idx="242">
                  <c:v>5537</c:v>
                </c:pt>
                <c:pt idx="243">
                  <c:v>5553</c:v>
                </c:pt>
                <c:pt idx="244">
                  <c:v>5520</c:v>
                </c:pt>
                <c:pt idx="245">
                  <c:v>5516</c:v>
                </c:pt>
                <c:pt idx="246">
                  <c:v>5508</c:v>
                </c:pt>
                <c:pt idx="247">
                  <c:v>5524</c:v>
                </c:pt>
                <c:pt idx="248">
                  <c:v>5501</c:v>
                </c:pt>
                <c:pt idx="249">
                  <c:v>5508</c:v>
                </c:pt>
                <c:pt idx="250">
                  <c:v>5506</c:v>
                </c:pt>
                <c:pt idx="251">
                  <c:v>5467</c:v>
                </c:pt>
                <c:pt idx="252">
                  <c:v>5427</c:v>
                </c:pt>
                <c:pt idx="253">
                  <c:v>5451</c:v>
                </c:pt>
                <c:pt idx="254">
                  <c:v>5477</c:v>
                </c:pt>
                <c:pt idx="255">
                  <c:v>5485</c:v>
                </c:pt>
                <c:pt idx="256">
                  <c:v>5516</c:v>
                </c:pt>
                <c:pt idx="257">
                  <c:v>5528</c:v>
                </c:pt>
                <c:pt idx="258">
                  <c:v>5547</c:v>
                </c:pt>
                <c:pt idx="259">
                  <c:v>5552</c:v>
                </c:pt>
                <c:pt idx="260">
                  <c:v>5584</c:v>
                </c:pt>
                <c:pt idx="261">
                  <c:v>5588</c:v>
                </c:pt>
                <c:pt idx="262">
                  <c:v>5593</c:v>
                </c:pt>
                <c:pt idx="263">
                  <c:v>5611</c:v>
                </c:pt>
                <c:pt idx="264">
                  <c:v>5626</c:v>
                </c:pt>
                <c:pt idx="265">
                  <c:v>5626</c:v>
                </c:pt>
                <c:pt idx="266">
                  <c:v>5629</c:v>
                </c:pt>
                <c:pt idx="267">
                  <c:v>5626</c:v>
                </c:pt>
                <c:pt idx="268">
                  <c:v>5606</c:v>
                </c:pt>
                <c:pt idx="269">
                  <c:v>5622</c:v>
                </c:pt>
                <c:pt idx="270">
                  <c:v>5633</c:v>
                </c:pt>
                <c:pt idx="271">
                  <c:v>5647</c:v>
                </c:pt>
                <c:pt idx="272">
                  <c:v>5656</c:v>
                </c:pt>
                <c:pt idx="273">
                  <c:v>5673</c:v>
                </c:pt>
                <c:pt idx="274">
                  <c:v>5682</c:v>
                </c:pt>
                <c:pt idx="275">
                  <c:v>5728</c:v>
                </c:pt>
                <c:pt idx="276">
                  <c:v>5741</c:v>
                </c:pt>
                <c:pt idx="277">
                  <c:v>5793</c:v>
                </c:pt>
                <c:pt idx="278">
                  <c:v>5806</c:v>
                </c:pt>
                <c:pt idx="279">
                  <c:v>5798</c:v>
                </c:pt>
                <c:pt idx="280">
                  <c:v>5828</c:v>
                </c:pt>
                <c:pt idx="281">
                  <c:v>5856</c:v>
                </c:pt>
                <c:pt idx="282">
                  <c:v>5859</c:v>
                </c:pt>
                <c:pt idx="283">
                  <c:v>5878</c:v>
                </c:pt>
                <c:pt idx="284">
                  <c:v>5908</c:v>
                </c:pt>
                <c:pt idx="285">
                  <c:v>5928</c:v>
                </c:pt>
                <c:pt idx="286">
                  <c:v>5957</c:v>
                </c:pt>
                <c:pt idx="287">
                  <c:v>5933</c:v>
                </c:pt>
                <c:pt idx="288">
                  <c:v>5989</c:v>
                </c:pt>
                <c:pt idx="289">
                  <c:v>6010</c:v>
                </c:pt>
                <c:pt idx="290">
                  <c:v>6047</c:v>
                </c:pt>
                <c:pt idx="291">
                  <c:v>6086</c:v>
                </c:pt>
                <c:pt idx="292">
                  <c:v>6112</c:v>
                </c:pt>
                <c:pt idx="293">
                  <c:v>6132</c:v>
                </c:pt>
                <c:pt idx="294">
                  <c:v>6174</c:v>
                </c:pt>
                <c:pt idx="295">
                  <c:v>6204</c:v>
                </c:pt>
                <c:pt idx="296">
                  <c:v>6231</c:v>
                </c:pt>
                <c:pt idx="297">
                  <c:v>6251</c:v>
                </c:pt>
                <c:pt idx="298">
                  <c:v>6269</c:v>
                </c:pt>
                <c:pt idx="299">
                  <c:v>6292</c:v>
                </c:pt>
                <c:pt idx="300">
                  <c:v>6332</c:v>
                </c:pt>
                <c:pt idx="301">
                  <c:v>6356</c:v>
                </c:pt>
                <c:pt idx="302">
                  <c:v>6340</c:v>
                </c:pt>
                <c:pt idx="303">
                  <c:v>6390</c:v>
                </c:pt>
                <c:pt idx="304">
                  <c:v>6428</c:v>
                </c:pt>
                <c:pt idx="305">
                  <c:v>6444</c:v>
                </c:pt>
                <c:pt idx="306">
                  <c:v>6466</c:v>
                </c:pt>
                <c:pt idx="307">
                  <c:v>6485</c:v>
                </c:pt>
                <c:pt idx="308">
                  <c:v>6498</c:v>
                </c:pt>
                <c:pt idx="309">
                  <c:v>6540</c:v>
                </c:pt>
                <c:pt idx="310">
                  <c:v>6592</c:v>
                </c:pt>
                <c:pt idx="311">
                  <c:v>6632</c:v>
                </c:pt>
                <c:pt idx="312">
                  <c:v>6636</c:v>
                </c:pt>
                <c:pt idx="313">
                  <c:v>6649</c:v>
                </c:pt>
                <c:pt idx="314">
                  <c:v>6690</c:v>
                </c:pt>
                <c:pt idx="315">
                  <c:v>6699</c:v>
                </c:pt>
                <c:pt idx="316">
                  <c:v>6693</c:v>
                </c:pt>
                <c:pt idx="317">
                  <c:v>6698</c:v>
                </c:pt>
                <c:pt idx="318">
                  <c:v>6728</c:v>
                </c:pt>
                <c:pt idx="319">
                  <c:v>6731</c:v>
                </c:pt>
                <c:pt idx="320">
                  <c:v>6763</c:v>
                </c:pt>
                <c:pt idx="321">
                  <c:v>6787</c:v>
                </c:pt>
                <c:pt idx="322">
                  <c:v>6811</c:v>
                </c:pt>
                <c:pt idx="323">
                  <c:v>6822</c:v>
                </c:pt>
                <c:pt idx="324">
                  <c:v>6873</c:v>
                </c:pt>
                <c:pt idx="325">
                  <c:v>6919</c:v>
                </c:pt>
                <c:pt idx="326">
                  <c:v>6922</c:v>
                </c:pt>
                <c:pt idx="327">
                  <c:v>6917</c:v>
                </c:pt>
                <c:pt idx="328">
                  <c:v>6924</c:v>
                </c:pt>
                <c:pt idx="329">
                  <c:v>6940</c:v>
                </c:pt>
                <c:pt idx="330">
                  <c:v>6934</c:v>
                </c:pt>
                <c:pt idx="331">
                  <c:v>6962</c:v>
                </c:pt>
                <c:pt idx="332">
                  <c:v>6971</c:v>
                </c:pt>
                <c:pt idx="333">
                  <c:v>6988</c:v>
                </c:pt>
                <c:pt idx="334">
                  <c:v>7030</c:v>
                </c:pt>
                <c:pt idx="335">
                  <c:v>7072</c:v>
                </c:pt>
                <c:pt idx="336">
                  <c:v>7112</c:v>
                </c:pt>
                <c:pt idx="337">
                  <c:v>7173</c:v>
                </c:pt>
              </c:numCache>
            </c:numRef>
          </c:val>
          <c:smooth val="0"/>
          <c:extLst>
            <c:ext xmlns:c16="http://schemas.microsoft.com/office/drawing/2014/chart" uri="{C3380CC4-5D6E-409C-BE32-E72D297353CC}">
              <c16:uniqueId val="{00000003-9E46-4472-A321-3424813F0B6D}"/>
            </c:ext>
          </c:extLst>
        </c:ser>
        <c:dLbls>
          <c:showLegendKey val="0"/>
          <c:showVal val="0"/>
          <c:showCatName val="0"/>
          <c:showSerName val="0"/>
          <c:showPercent val="0"/>
          <c:showBubbleSize val="0"/>
        </c:dLbls>
        <c:marker val="1"/>
        <c:smooth val="0"/>
        <c:axId val="222115032"/>
        <c:axId val="214486320"/>
      </c:lineChart>
      <c:dateAx>
        <c:axId val="222115032"/>
        <c:scaling>
          <c:orientation val="minMax"/>
        </c:scaling>
        <c:delete val="0"/>
        <c:axPos val="b"/>
        <c:numFmt formatCode="yyyy" sourceLinked="0"/>
        <c:majorTickMark val="in"/>
        <c:minorTickMark val="in"/>
        <c:tickLblPos val="low"/>
        <c:spPr>
          <a:ln>
            <a:solidFill>
              <a:schemeClr val="bg1">
                <a:lumMod val="50000"/>
              </a:schemeClr>
            </a:solidFill>
          </a:ln>
        </c:spPr>
        <c:crossAx val="214486320"/>
        <c:crosses val="autoZero"/>
        <c:auto val="1"/>
        <c:lblOffset val="100"/>
        <c:baseTimeUnit val="months"/>
        <c:majorUnit val="5"/>
        <c:majorTimeUnit val="years"/>
        <c:minorUnit val="1"/>
        <c:minorTimeUnit val="years"/>
      </c:dateAx>
      <c:valAx>
        <c:axId val="214486320"/>
        <c:scaling>
          <c:orientation val="minMax"/>
          <c:max val="8000"/>
          <c:min val="0"/>
        </c:scaling>
        <c:delete val="0"/>
        <c:axPos val="l"/>
        <c:majorGridlines>
          <c:spPr>
            <a:ln w="9525">
              <a:solidFill>
                <a:schemeClr val="bg1">
                  <a:lumMod val="75000"/>
                </a:schemeClr>
              </a:solidFill>
              <a:prstDash val="solid"/>
            </a:ln>
          </c:spPr>
        </c:majorGridlines>
        <c:title>
          <c:tx>
            <c:rich>
              <a:bodyPr/>
              <a:lstStyle/>
              <a:p>
                <a:pPr>
                  <a:defRPr b="0"/>
                </a:pPr>
                <a:r>
                  <a:rPr lang="en-US" b="0"/>
                  <a:t>In thousands</a:t>
                </a:r>
              </a:p>
            </c:rich>
          </c:tx>
          <c:overlay val="0"/>
        </c:title>
        <c:numFmt formatCode="#,##0" sourceLinked="0"/>
        <c:majorTickMark val="none"/>
        <c:minorTickMark val="none"/>
        <c:tickLblPos val="nextTo"/>
        <c:spPr>
          <a:ln>
            <a:solidFill>
              <a:schemeClr val="bg1">
                <a:lumMod val="50000"/>
              </a:schemeClr>
            </a:solidFill>
          </a:ln>
        </c:spPr>
        <c:crossAx val="222115032"/>
        <c:crosses val="autoZero"/>
        <c:crossBetween val="between"/>
        <c:majorUnit val="2000"/>
      </c:valAx>
      <c:spPr>
        <a:noFill/>
        <a:ln w="25389">
          <a:noFill/>
        </a:ln>
      </c:spPr>
    </c:plotArea>
    <c:plotVisOnly val="1"/>
    <c:dispBlanksAs val="gap"/>
    <c:showDLblsOverMax val="0"/>
  </c:chart>
  <c:spPr>
    <a:ln w="9525">
      <a:solidFill>
        <a:schemeClr val="bg1">
          <a:lumMod val="50000"/>
        </a:schemeClr>
      </a:solidFill>
    </a:ln>
  </c:spPr>
  <c:txPr>
    <a:bodyPr/>
    <a:lstStyle/>
    <a:p>
      <a:pPr>
        <a:defRPr sz="1600">
          <a:latin typeface="Calibri" pitchFamily="34" charset="0"/>
          <a:cs typeface="Arial"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1543991784565"/>
          <c:y val="5.6233848172824091E-2"/>
          <c:w val="0.5669834499854185"/>
          <c:h val="0.8281306783767417"/>
        </c:manualLayout>
      </c:layout>
      <c:lineChart>
        <c:grouping val="standard"/>
        <c:varyColors val="0"/>
        <c:ser>
          <c:idx val="1"/>
          <c:order val="0"/>
          <c:tx>
            <c:strRef>
              <c:f>Sheet1!$B$1</c:f>
              <c:strCache>
                <c:ptCount val="1"/>
                <c:pt idx="0">
                  <c:v>Current</c:v>
                </c:pt>
              </c:strCache>
            </c:strRef>
          </c:tx>
          <c:spPr>
            <a:ln>
              <a:solidFill>
                <a:schemeClr val="bg1">
                  <a:lumMod val="50000"/>
                </a:schemeClr>
              </a:solidFill>
              <a:prstDash val="dash"/>
            </a:ln>
          </c:spPr>
          <c:marker>
            <c:symbol val="none"/>
          </c:marker>
          <c:cat>
            <c:numRef>
              <c:f>Sheet1!$A$2:$A$123</c:f>
              <c:numCache>
                <c:formatCode>[$-409]mmm\-yy;@</c:formatCode>
                <c:ptCount val="12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numCache>
            </c:numRef>
          </c:cat>
          <c:val>
            <c:numRef>
              <c:f>Sheet1!$B$2:$B$123</c:f>
              <c:numCache>
                <c:formatCode>General</c:formatCode>
                <c:ptCount val="1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numCache>
            </c:numRef>
          </c:val>
          <c:smooth val="0"/>
          <c:extLst>
            <c:ext xmlns:c16="http://schemas.microsoft.com/office/drawing/2014/chart" uri="{C3380CC4-5D6E-409C-BE32-E72D297353CC}">
              <c16:uniqueId val="{00000000-5CA7-47D3-A027-FB62EF57D32C}"/>
            </c:ext>
          </c:extLst>
        </c:ser>
        <c:ser>
          <c:idx val="0"/>
          <c:order val="1"/>
          <c:tx>
            <c:strRef>
              <c:f>Sheet1!$C$1</c:f>
              <c:strCache>
                <c:ptCount val="1"/>
                <c:pt idx="0">
                  <c:v>US</c:v>
                </c:pt>
              </c:strCache>
            </c:strRef>
          </c:tx>
          <c:spPr>
            <a:ln w="38100">
              <a:solidFill>
                <a:schemeClr val="tx1"/>
              </a:solidFill>
              <a:prstDash val="solid"/>
            </a:ln>
          </c:spPr>
          <c:marker>
            <c:symbol val="none"/>
          </c:marker>
          <c:cat>
            <c:numRef>
              <c:f>Sheet1!$A$2:$A$123</c:f>
              <c:numCache>
                <c:formatCode>[$-409]mmm\-yy;@</c:formatCode>
                <c:ptCount val="12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numCache>
            </c:numRef>
          </c:cat>
          <c:val>
            <c:numRef>
              <c:f>Sheet1!$C$2:$C$123</c:f>
              <c:numCache>
                <c:formatCode>#0.0</c:formatCode>
                <c:ptCount val="122"/>
                <c:pt idx="0">
                  <c:v>-3.2</c:v>
                </c:pt>
                <c:pt idx="1">
                  <c:v>-2.2999999999999998</c:v>
                </c:pt>
                <c:pt idx="2">
                  <c:v>-3.9</c:v>
                </c:pt>
                <c:pt idx="3">
                  <c:v>-4.7</c:v>
                </c:pt>
                <c:pt idx="4">
                  <c:v>-5.2</c:v>
                </c:pt>
                <c:pt idx="5">
                  <c:v>-6.2</c:v>
                </c:pt>
                <c:pt idx="6">
                  <c:v>-6.5</c:v>
                </c:pt>
                <c:pt idx="7">
                  <c:v>-6.5</c:v>
                </c:pt>
                <c:pt idx="8">
                  <c:v>-7</c:v>
                </c:pt>
                <c:pt idx="9">
                  <c:v>-7.9</c:v>
                </c:pt>
                <c:pt idx="10">
                  <c:v>-9.4</c:v>
                </c:pt>
                <c:pt idx="11">
                  <c:v>-10.5</c:v>
                </c:pt>
                <c:pt idx="12">
                  <c:v>-12.2</c:v>
                </c:pt>
                <c:pt idx="13">
                  <c:v>-13.5</c:v>
                </c:pt>
                <c:pt idx="14">
                  <c:v>-15.1</c:v>
                </c:pt>
                <c:pt idx="15">
                  <c:v>-16</c:v>
                </c:pt>
                <c:pt idx="16">
                  <c:v>-16.100000000000001</c:v>
                </c:pt>
                <c:pt idx="17">
                  <c:v>-16.7</c:v>
                </c:pt>
                <c:pt idx="18">
                  <c:v>-17.2</c:v>
                </c:pt>
                <c:pt idx="19">
                  <c:v>-17.7</c:v>
                </c:pt>
                <c:pt idx="20">
                  <c:v>-17.8</c:v>
                </c:pt>
                <c:pt idx="21">
                  <c:v>-18</c:v>
                </c:pt>
                <c:pt idx="22">
                  <c:v>-16.399999999999999</c:v>
                </c:pt>
                <c:pt idx="23">
                  <c:v>-15.6</c:v>
                </c:pt>
                <c:pt idx="24">
                  <c:v>-15</c:v>
                </c:pt>
                <c:pt idx="25">
                  <c:v>-14.7</c:v>
                </c:pt>
                <c:pt idx="26">
                  <c:v>-12</c:v>
                </c:pt>
                <c:pt idx="27">
                  <c:v>-9.8000000000000007</c:v>
                </c:pt>
                <c:pt idx="28">
                  <c:v>-9.5</c:v>
                </c:pt>
                <c:pt idx="29">
                  <c:v>-8.1999999999999993</c:v>
                </c:pt>
                <c:pt idx="30">
                  <c:v>-7.1</c:v>
                </c:pt>
                <c:pt idx="31">
                  <c:v>-5.7</c:v>
                </c:pt>
                <c:pt idx="32">
                  <c:v>-4.9000000000000004</c:v>
                </c:pt>
                <c:pt idx="33">
                  <c:v>-3.6</c:v>
                </c:pt>
                <c:pt idx="34">
                  <c:v>-3.3</c:v>
                </c:pt>
                <c:pt idx="35">
                  <c:v>-3.3</c:v>
                </c:pt>
                <c:pt idx="36">
                  <c:v>-2.7</c:v>
                </c:pt>
                <c:pt idx="37">
                  <c:v>-0.9</c:v>
                </c:pt>
                <c:pt idx="38">
                  <c:v>-1.1000000000000001</c:v>
                </c:pt>
                <c:pt idx="39">
                  <c:v>-1.2</c:v>
                </c:pt>
                <c:pt idx="40">
                  <c:v>-0.1</c:v>
                </c:pt>
                <c:pt idx="41">
                  <c:v>0.2</c:v>
                </c:pt>
                <c:pt idx="42">
                  <c:v>0.7</c:v>
                </c:pt>
                <c:pt idx="43">
                  <c:v>0.5</c:v>
                </c:pt>
                <c:pt idx="44">
                  <c:v>1.5</c:v>
                </c:pt>
                <c:pt idx="45">
                  <c:v>1.5</c:v>
                </c:pt>
                <c:pt idx="46">
                  <c:v>1.6</c:v>
                </c:pt>
                <c:pt idx="47">
                  <c:v>2.6</c:v>
                </c:pt>
                <c:pt idx="48">
                  <c:v>3.7</c:v>
                </c:pt>
                <c:pt idx="49">
                  <c:v>3.2</c:v>
                </c:pt>
                <c:pt idx="50">
                  <c:v>2.8</c:v>
                </c:pt>
                <c:pt idx="51">
                  <c:v>2.6</c:v>
                </c:pt>
                <c:pt idx="52">
                  <c:v>1.6</c:v>
                </c:pt>
                <c:pt idx="53">
                  <c:v>1.7</c:v>
                </c:pt>
                <c:pt idx="54">
                  <c:v>1.6</c:v>
                </c:pt>
                <c:pt idx="55">
                  <c:v>1.7</c:v>
                </c:pt>
                <c:pt idx="56">
                  <c:v>1.3</c:v>
                </c:pt>
                <c:pt idx="57">
                  <c:v>1.5</c:v>
                </c:pt>
                <c:pt idx="58">
                  <c:v>1.6</c:v>
                </c:pt>
                <c:pt idx="59">
                  <c:v>2.1</c:v>
                </c:pt>
                <c:pt idx="60">
                  <c:v>2</c:v>
                </c:pt>
                <c:pt idx="61">
                  <c:v>3</c:v>
                </c:pt>
                <c:pt idx="62">
                  <c:v>3.3</c:v>
                </c:pt>
                <c:pt idx="63">
                  <c:v>3.3</c:v>
                </c:pt>
                <c:pt idx="64">
                  <c:v>4</c:v>
                </c:pt>
                <c:pt idx="65">
                  <c:v>4.0999999999999996</c:v>
                </c:pt>
                <c:pt idx="66">
                  <c:v>4</c:v>
                </c:pt>
                <c:pt idx="67">
                  <c:v>4</c:v>
                </c:pt>
                <c:pt idx="68">
                  <c:v>4.3</c:v>
                </c:pt>
                <c:pt idx="69">
                  <c:v>4.4000000000000004</c:v>
                </c:pt>
                <c:pt idx="70">
                  <c:v>4.8</c:v>
                </c:pt>
                <c:pt idx="71">
                  <c:v>3.7</c:v>
                </c:pt>
                <c:pt idx="72">
                  <c:v>4.319804912036231</c:v>
                </c:pt>
                <c:pt idx="73">
                  <c:v>3.7459002244087691</c:v>
                </c:pt>
                <c:pt idx="74">
                  <c:v>4.1508784016534621</c:v>
                </c:pt>
                <c:pt idx="75">
                  <c:v>4.9672300793377024</c:v>
                </c:pt>
                <c:pt idx="76">
                  <c:v>4.8730267673301304</c:v>
                </c:pt>
                <c:pt idx="77">
                  <c:v>4.7131147540983607</c:v>
                </c:pt>
                <c:pt idx="78">
                  <c:v>5.376344086021505</c:v>
                </c:pt>
                <c:pt idx="79">
                  <c:v>5.5461041170466148</c:v>
                </c:pt>
                <c:pt idx="80">
                  <c:v>5.4671631685849693</c:v>
                </c:pt>
                <c:pt idx="81">
                  <c:v>5.4487179487179489</c:v>
                </c:pt>
                <c:pt idx="82">
                  <c:v>5.2375356723182813</c:v>
                </c:pt>
                <c:pt idx="83">
                  <c:v>6.0509017360525874</c:v>
                </c:pt>
                <c:pt idx="84">
                  <c:v>5.7271664718650861</c:v>
                </c:pt>
                <c:pt idx="85">
                  <c:v>5.7570715474209653</c:v>
                </c:pt>
                <c:pt idx="86">
                  <c:v>4.8453778733256163</c:v>
                </c:pt>
                <c:pt idx="87">
                  <c:v>4.9950706539599077</c:v>
                </c:pt>
                <c:pt idx="88">
                  <c:v>5.170157068062827</c:v>
                </c:pt>
                <c:pt idx="89">
                  <c:v>5.0880626223091969</c:v>
                </c:pt>
                <c:pt idx="90">
                  <c:v>4.7295108519598319</c:v>
                </c:pt>
                <c:pt idx="91">
                  <c:v>4.5293359123146359</c:v>
                </c:pt>
                <c:pt idx="92">
                  <c:v>4.2850264805007221</c:v>
                </c:pt>
                <c:pt idx="93">
                  <c:v>4.6232602783554633</c:v>
                </c:pt>
                <c:pt idx="94">
                  <c:v>5.1523368958366564</c:v>
                </c:pt>
                <c:pt idx="95">
                  <c:v>5.4036872218690402</c:v>
                </c:pt>
                <c:pt idx="96">
                  <c:v>4.8010107391029688</c:v>
                </c:pt>
                <c:pt idx="97">
                  <c:v>4.6098174952800504</c:v>
                </c:pt>
                <c:pt idx="98">
                  <c:v>5.5205047318611982</c:v>
                </c:pt>
                <c:pt idx="99">
                  <c:v>4.835680751173709</c:v>
                </c:pt>
                <c:pt idx="100">
                  <c:v>4.1225886745488483</c:v>
                </c:pt>
                <c:pt idx="101">
                  <c:v>3.9416511483550591</c:v>
                </c:pt>
                <c:pt idx="102">
                  <c:v>4.0519641200123724</c:v>
                </c:pt>
                <c:pt idx="103">
                  <c:v>3.7933693138010796</c:v>
                </c:pt>
                <c:pt idx="104">
                  <c:v>4.078177900892582</c:v>
                </c:pt>
                <c:pt idx="105">
                  <c:v>3.7767584097859324</c:v>
                </c:pt>
                <c:pt idx="106">
                  <c:v>3.3222087378640777</c:v>
                </c:pt>
                <c:pt idx="107">
                  <c:v>2.8648974668275029</c:v>
                </c:pt>
                <c:pt idx="108">
                  <c:v>3.5714285714285712</c:v>
                </c:pt>
                <c:pt idx="109">
                  <c:v>4.0607610166942401</c:v>
                </c:pt>
                <c:pt idx="110">
                  <c:v>3.4678624813153958</c:v>
                </c:pt>
                <c:pt idx="111">
                  <c:v>3.2542170473204957</c:v>
                </c:pt>
                <c:pt idx="112">
                  <c:v>3.4513670999551769</c:v>
                </c:pt>
                <c:pt idx="113">
                  <c:v>3.6130188115855479</c:v>
                </c:pt>
                <c:pt idx="114">
                  <c:v>3.0618311533888227</c:v>
                </c:pt>
                <c:pt idx="115">
                  <c:v>3.4318823354627841</c:v>
                </c:pt>
                <c:pt idx="116">
                  <c:v>3.0755581842377646</c:v>
                </c:pt>
                <c:pt idx="117">
                  <c:v>2.9615441284809192</c:v>
                </c:pt>
                <c:pt idx="118">
                  <c:v>3.21538687417413</c:v>
                </c:pt>
                <c:pt idx="119">
                  <c:v>3.6646144825564351</c:v>
                </c:pt>
                <c:pt idx="120">
                  <c:v>3.4773752364324166</c:v>
                </c:pt>
                <c:pt idx="121">
                  <c:v>3.671050729874259</c:v>
                </c:pt>
              </c:numCache>
            </c:numRef>
          </c:val>
          <c:smooth val="0"/>
          <c:extLst>
            <c:ext xmlns:c16="http://schemas.microsoft.com/office/drawing/2014/chart" uri="{C3380CC4-5D6E-409C-BE32-E72D297353CC}">
              <c16:uniqueId val="{00000001-5CA7-47D3-A027-FB62EF57D32C}"/>
            </c:ext>
          </c:extLst>
        </c:ser>
        <c:ser>
          <c:idx val="3"/>
          <c:order val="2"/>
          <c:tx>
            <c:strRef>
              <c:f>Sheet1!$D$1</c:f>
              <c:strCache>
                <c:ptCount val="1"/>
                <c:pt idx="0">
                  <c:v>North Carolina</c:v>
                </c:pt>
              </c:strCache>
            </c:strRef>
          </c:tx>
          <c:spPr>
            <a:ln w="38100">
              <a:solidFill>
                <a:schemeClr val="accent2"/>
              </a:solidFill>
            </a:ln>
          </c:spPr>
          <c:marker>
            <c:symbol val="none"/>
          </c:marker>
          <c:cat>
            <c:numRef>
              <c:f>Sheet1!$A$2:$A$123</c:f>
              <c:numCache>
                <c:formatCode>[$-409]mmm\-yy;@</c:formatCode>
                <c:ptCount val="12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numCache>
            </c:numRef>
          </c:cat>
          <c:val>
            <c:numRef>
              <c:f>Sheet1!$D$2:$D$123</c:f>
              <c:numCache>
                <c:formatCode>#0.0</c:formatCode>
                <c:ptCount val="122"/>
                <c:pt idx="0">
                  <c:v>-1.8</c:v>
                </c:pt>
                <c:pt idx="1">
                  <c:v>-2.2000000000000002</c:v>
                </c:pt>
                <c:pt idx="2">
                  <c:v>-3.8</c:v>
                </c:pt>
                <c:pt idx="3">
                  <c:v>-5.3</c:v>
                </c:pt>
                <c:pt idx="4">
                  <c:v>-6.4</c:v>
                </c:pt>
                <c:pt idx="5">
                  <c:v>-7.4</c:v>
                </c:pt>
                <c:pt idx="6">
                  <c:v>-7.2</c:v>
                </c:pt>
                <c:pt idx="7">
                  <c:v>-8.5</c:v>
                </c:pt>
                <c:pt idx="8">
                  <c:v>-9.4</c:v>
                </c:pt>
                <c:pt idx="9">
                  <c:v>-10.9</c:v>
                </c:pt>
                <c:pt idx="10">
                  <c:v>-12.1</c:v>
                </c:pt>
                <c:pt idx="11">
                  <c:v>-13.9</c:v>
                </c:pt>
                <c:pt idx="12">
                  <c:v>-16.2</c:v>
                </c:pt>
                <c:pt idx="13">
                  <c:v>-16.8</c:v>
                </c:pt>
                <c:pt idx="14">
                  <c:v>-18.100000000000001</c:v>
                </c:pt>
                <c:pt idx="15">
                  <c:v>-19.5</c:v>
                </c:pt>
                <c:pt idx="16">
                  <c:v>-19.2</c:v>
                </c:pt>
                <c:pt idx="17">
                  <c:v>-19.399999999999999</c:v>
                </c:pt>
                <c:pt idx="18">
                  <c:v>-20</c:v>
                </c:pt>
                <c:pt idx="19">
                  <c:v>-19.600000000000001</c:v>
                </c:pt>
                <c:pt idx="20">
                  <c:v>-19.399999999999999</c:v>
                </c:pt>
                <c:pt idx="21">
                  <c:v>-18.899999999999999</c:v>
                </c:pt>
                <c:pt idx="22">
                  <c:v>-18.100000000000001</c:v>
                </c:pt>
                <c:pt idx="23">
                  <c:v>-16.7</c:v>
                </c:pt>
                <c:pt idx="24">
                  <c:v>-14.499999999999998</c:v>
                </c:pt>
                <c:pt idx="25">
                  <c:v>-14.6</c:v>
                </c:pt>
                <c:pt idx="26">
                  <c:v>-11.799999999999999</c:v>
                </c:pt>
                <c:pt idx="27">
                  <c:v>-8.4</c:v>
                </c:pt>
                <c:pt idx="28">
                  <c:v>-8</c:v>
                </c:pt>
                <c:pt idx="29">
                  <c:v>-7.3999999999999995</c:v>
                </c:pt>
                <c:pt idx="30">
                  <c:v>-6.7</c:v>
                </c:pt>
                <c:pt idx="31">
                  <c:v>-6.1</c:v>
                </c:pt>
                <c:pt idx="32">
                  <c:v>-5.8999999999999995</c:v>
                </c:pt>
                <c:pt idx="33">
                  <c:v>-4.5999999999999996</c:v>
                </c:pt>
                <c:pt idx="34">
                  <c:v>-3.9</c:v>
                </c:pt>
                <c:pt idx="35">
                  <c:v>-3.6999999999999997</c:v>
                </c:pt>
                <c:pt idx="36">
                  <c:v>-5.5</c:v>
                </c:pt>
                <c:pt idx="37">
                  <c:v>-1.7000000000000002</c:v>
                </c:pt>
                <c:pt idx="38">
                  <c:v>-2.5</c:v>
                </c:pt>
                <c:pt idx="39">
                  <c:v>-3.1</c:v>
                </c:pt>
                <c:pt idx="40">
                  <c:v>-2.4</c:v>
                </c:pt>
                <c:pt idx="41">
                  <c:v>-1.9</c:v>
                </c:pt>
                <c:pt idx="42">
                  <c:v>-1.2</c:v>
                </c:pt>
                <c:pt idx="43">
                  <c:v>-1</c:v>
                </c:pt>
                <c:pt idx="44">
                  <c:v>-0.2</c:v>
                </c:pt>
                <c:pt idx="45">
                  <c:v>-1.0999999999999999</c:v>
                </c:pt>
                <c:pt idx="46">
                  <c:v>-1.2</c:v>
                </c:pt>
                <c:pt idx="47">
                  <c:v>-0.6</c:v>
                </c:pt>
                <c:pt idx="48">
                  <c:v>2.5</c:v>
                </c:pt>
                <c:pt idx="49">
                  <c:v>-0.5</c:v>
                </c:pt>
                <c:pt idx="50">
                  <c:v>0.2</c:v>
                </c:pt>
                <c:pt idx="51">
                  <c:v>0</c:v>
                </c:pt>
                <c:pt idx="52">
                  <c:v>-1.1000000000000001</c:v>
                </c:pt>
                <c:pt idx="53">
                  <c:v>-1.9</c:v>
                </c:pt>
                <c:pt idx="54">
                  <c:v>-2</c:v>
                </c:pt>
                <c:pt idx="55">
                  <c:v>-1.8</c:v>
                </c:pt>
                <c:pt idx="56">
                  <c:v>-2</c:v>
                </c:pt>
                <c:pt idx="57">
                  <c:v>-1.1000000000000001</c:v>
                </c:pt>
                <c:pt idx="58">
                  <c:v>-0.9</c:v>
                </c:pt>
                <c:pt idx="59">
                  <c:v>-0.7</c:v>
                </c:pt>
                <c:pt idx="60">
                  <c:v>-0.70000000000000007</c:v>
                </c:pt>
                <c:pt idx="61">
                  <c:v>-0.70000000000000007</c:v>
                </c:pt>
                <c:pt idx="62">
                  <c:v>-1.0999999999999999</c:v>
                </c:pt>
                <c:pt idx="63">
                  <c:v>0</c:v>
                </c:pt>
                <c:pt idx="64">
                  <c:v>0.5</c:v>
                </c:pt>
                <c:pt idx="65">
                  <c:v>1.3</c:v>
                </c:pt>
                <c:pt idx="66">
                  <c:v>1.4000000000000001</c:v>
                </c:pt>
                <c:pt idx="67">
                  <c:v>1.6</c:v>
                </c:pt>
                <c:pt idx="68">
                  <c:v>2</c:v>
                </c:pt>
                <c:pt idx="69">
                  <c:v>2.1999999999999997</c:v>
                </c:pt>
                <c:pt idx="70">
                  <c:v>2.6</c:v>
                </c:pt>
                <c:pt idx="71">
                  <c:v>1.9</c:v>
                </c:pt>
                <c:pt idx="72">
                  <c:v>1.7999999999999998</c:v>
                </c:pt>
                <c:pt idx="73">
                  <c:v>1.7000000000000002</c:v>
                </c:pt>
                <c:pt idx="74">
                  <c:v>2.6</c:v>
                </c:pt>
                <c:pt idx="75">
                  <c:v>1.7999999999999998</c:v>
                </c:pt>
                <c:pt idx="76">
                  <c:v>2.5</c:v>
                </c:pt>
                <c:pt idx="77">
                  <c:v>2.9000000000000004</c:v>
                </c:pt>
                <c:pt idx="78">
                  <c:v>3.5999999999999996</c:v>
                </c:pt>
                <c:pt idx="79">
                  <c:v>3.9</c:v>
                </c:pt>
                <c:pt idx="80">
                  <c:v>3.9</c:v>
                </c:pt>
                <c:pt idx="81">
                  <c:v>4.5</c:v>
                </c:pt>
                <c:pt idx="82">
                  <c:v>4.5999999999999996</c:v>
                </c:pt>
                <c:pt idx="83">
                  <c:v>5.0999999999999996</c:v>
                </c:pt>
                <c:pt idx="84">
                  <c:v>5</c:v>
                </c:pt>
                <c:pt idx="85">
                  <c:v>6.1</c:v>
                </c:pt>
                <c:pt idx="86">
                  <c:v>4.7</c:v>
                </c:pt>
                <c:pt idx="87">
                  <c:v>5.7</c:v>
                </c:pt>
                <c:pt idx="88">
                  <c:v>6.4</c:v>
                </c:pt>
                <c:pt idx="89">
                  <c:v>5.8999999999999995</c:v>
                </c:pt>
                <c:pt idx="90">
                  <c:v>5.7</c:v>
                </c:pt>
                <c:pt idx="91">
                  <c:v>5.8000000000000007</c:v>
                </c:pt>
                <c:pt idx="92">
                  <c:v>5.7</c:v>
                </c:pt>
                <c:pt idx="93">
                  <c:v>5.3</c:v>
                </c:pt>
                <c:pt idx="94">
                  <c:v>5.0999999999999996</c:v>
                </c:pt>
                <c:pt idx="95">
                  <c:v>5.4</c:v>
                </c:pt>
                <c:pt idx="96">
                  <c:v>6.7</c:v>
                </c:pt>
                <c:pt idx="97">
                  <c:v>6.1</c:v>
                </c:pt>
                <c:pt idx="98">
                  <c:v>6.9</c:v>
                </c:pt>
                <c:pt idx="99">
                  <c:v>6.8000000000000007</c:v>
                </c:pt>
                <c:pt idx="100">
                  <c:v>5.6000000000000005</c:v>
                </c:pt>
                <c:pt idx="101">
                  <c:v>5.6000000000000005</c:v>
                </c:pt>
                <c:pt idx="102">
                  <c:v>5.7</c:v>
                </c:pt>
                <c:pt idx="103">
                  <c:v>5.4</c:v>
                </c:pt>
                <c:pt idx="104">
                  <c:v>5.7</c:v>
                </c:pt>
                <c:pt idx="105">
                  <c:v>5.5</c:v>
                </c:pt>
                <c:pt idx="106">
                  <c:v>5.8999999999999995</c:v>
                </c:pt>
                <c:pt idx="107">
                  <c:v>6</c:v>
                </c:pt>
                <c:pt idx="108">
                  <c:v>4.8</c:v>
                </c:pt>
                <c:pt idx="109">
                  <c:v>5.2</c:v>
                </c:pt>
                <c:pt idx="110">
                  <c:v>4.5999999999999996</c:v>
                </c:pt>
                <c:pt idx="111">
                  <c:v>4.2</c:v>
                </c:pt>
                <c:pt idx="112">
                  <c:v>4.3</c:v>
                </c:pt>
                <c:pt idx="113">
                  <c:v>4.5999999999999996</c:v>
                </c:pt>
                <c:pt idx="114">
                  <c:v>3.8</c:v>
                </c:pt>
                <c:pt idx="115">
                  <c:v>3.9</c:v>
                </c:pt>
                <c:pt idx="116">
                  <c:v>3.4000000000000004</c:v>
                </c:pt>
                <c:pt idx="117">
                  <c:v>3.3000000000000003</c:v>
                </c:pt>
                <c:pt idx="118">
                  <c:v>2.6</c:v>
                </c:pt>
                <c:pt idx="119">
                  <c:v>2.4</c:v>
                </c:pt>
                <c:pt idx="120">
                  <c:v>3.1</c:v>
                </c:pt>
                <c:pt idx="121">
                  <c:v>2</c:v>
                </c:pt>
              </c:numCache>
            </c:numRef>
          </c:val>
          <c:smooth val="0"/>
          <c:extLst>
            <c:ext xmlns:c16="http://schemas.microsoft.com/office/drawing/2014/chart" uri="{C3380CC4-5D6E-409C-BE32-E72D297353CC}">
              <c16:uniqueId val="{00000002-5CA7-47D3-A027-FB62EF57D32C}"/>
            </c:ext>
          </c:extLst>
        </c:ser>
        <c:dLbls>
          <c:showLegendKey val="0"/>
          <c:showVal val="0"/>
          <c:showCatName val="0"/>
          <c:showSerName val="0"/>
          <c:showPercent val="0"/>
          <c:showBubbleSize val="0"/>
        </c:dLbls>
        <c:smooth val="0"/>
        <c:axId val="216712000"/>
        <c:axId val="216711216"/>
      </c:lineChart>
      <c:dateAx>
        <c:axId val="216712000"/>
        <c:scaling>
          <c:orientation val="minMax"/>
        </c:scaling>
        <c:delete val="0"/>
        <c:axPos val="b"/>
        <c:numFmt formatCode="yyyy" sourceLinked="0"/>
        <c:majorTickMark val="in"/>
        <c:minorTickMark val="in"/>
        <c:tickLblPos val="low"/>
        <c:txPr>
          <a:bodyPr rot="0"/>
          <a:lstStyle/>
          <a:p>
            <a:pPr>
              <a:defRPr/>
            </a:pPr>
            <a:endParaRPr lang="en-US"/>
          </a:p>
        </c:txPr>
        <c:crossAx val="216711216"/>
        <c:crossesAt val="-4.9999999999999982E+116"/>
        <c:auto val="1"/>
        <c:lblOffset val="100"/>
        <c:baseTimeUnit val="months"/>
        <c:majorUnit val="2"/>
        <c:majorTimeUnit val="years"/>
        <c:minorUnit val="1"/>
        <c:minorTimeUnit val="years"/>
      </c:dateAx>
      <c:valAx>
        <c:axId val="216711216"/>
        <c:scaling>
          <c:orientation val="minMax"/>
          <c:max val="10"/>
          <c:min val="-20"/>
        </c:scaling>
        <c:delete val="0"/>
        <c:axPos val="l"/>
        <c:majorGridlines>
          <c:spPr>
            <a:ln w="6350">
              <a:solidFill>
                <a:schemeClr val="bg1">
                  <a:lumMod val="85000"/>
                </a:schemeClr>
              </a:solidFill>
              <a:prstDash val="solid"/>
            </a:ln>
          </c:spPr>
        </c:majorGridlines>
        <c:title>
          <c:tx>
            <c:rich>
              <a:bodyPr/>
              <a:lstStyle/>
              <a:p>
                <a:pPr>
                  <a:defRPr sz="1600" b="0"/>
                </a:pPr>
                <a:r>
                  <a:rPr lang="en-US" sz="1600" b="0" dirty="0"/>
                  <a:t>12-month % change</a:t>
                </a:r>
              </a:p>
            </c:rich>
          </c:tx>
          <c:overlay val="0"/>
        </c:title>
        <c:numFmt formatCode="0%" sourceLinked="0"/>
        <c:majorTickMark val="none"/>
        <c:minorTickMark val="none"/>
        <c:tickLblPos val="nextTo"/>
        <c:spPr>
          <a:ln>
            <a:solidFill>
              <a:schemeClr val="bg1">
                <a:lumMod val="50000"/>
              </a:schemeClr>
            </a:solidFill>
          </a:ln>
        </c:spPr>
        <c:crossAx val="216712000"/>
        <c:crosses val="autoZero"/>
        <c:crossBetween val="between"/>
        <c:majorUnit val="5"/>
        <c:dispUnits>
          <c:builtInUnit val="hundreds"/>
        </c:dispUnits>
      </c:valAx>
      <c:spPr>
        <a:noFill/>
        <a:ln w="25389">
          <a:noFill/>
        </a:ln>
      </c:spPr>
    </c:plotArea>
    <c:plotVisOnly val="1"/>
    <c:dispBlanksAs val="gap"/>
    <c:showDLblsOverMax val="0"/>
  </c:chart>
  <c:spPr>
    <a:ln w="9525">
      <a:solidFill>
        <a:schemeClr val="bg1">
          <a:lumMod val="50000"/>
        </a:schemeClr>
      </a:solidFill>
    </a:ln>
  </c:spPr>
  <c:txPr>
    <a:bodyPr/>
    <a:lstStyle/>
    <a:p>
      <a:pPr>
        <a:defRPr sz="1800">
          <a:latin typeface="Calibri"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2790926143541"/>
          <c:y val="6.9274278215223112E-2"/>
          <c:w val="0.68194237634320065"/>
          <c:h val="0.74726071741032374"/>
        </c:manualLayout>
      </c:layout>
      <c:lineChart>
        <c:grouping val="standard"/>
        <c:varyColors val="0"/>
        <c:ser>
          <c:idx val="0"/>
          <c:order val="0"/>
          <c:tx>
            <c:strRef>
              <c:f>Sheet1!$B$1</c:f>
              <c:strCache>
                <c:ptCount val="1"/>
                <c:pt idx="0">
                  <c:v>Column1</c:v>
                </c:pt>
              </c:strCache>
            </c:strRef>
          </c:tx>
          <c:spPr>
            <a:ln w="19050">
              <a:solidFill>
                <a:sysClr val="windowText" lastClr="000000"/>
              </a:solidFill>
              <a:prstDash val="sysDash"/>
            </a:ln>
          </c:spPr>
          <c:marker>
            <c:symbol val="none"/>
          </c:marker>
          <c:cat>
            <c:numRef>
              <c:f>Sheet1!$A$2:$A$37</c:f>
              <c:numCache>
                <c:formatCode>[$-409]mmm\-yy;@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Sheet1!$B$2:$B$37</c:f>
              <c:numCache>
                <c:formatCode>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mooth val="0"/>
          <c:extLst>
            <c:ext xmlns:c16="http://schemas.microsoft.com/office/drawing/2014/chart" uri="{C3380CC4-5D6E-409C-BE32-E72D297353CC}">
              <c16:uniqueId val="{00000000-31F7-428F-95FB-04B9981FE4B6}"/>
            </c:ext>
          </c:extLst>
        </c:ser>
        <c:ser>
          <c:idx val="1"/>
          <c:order val="1"/>
          <c:tx>
            <c:strRef>
              <c:f>Sheet1!$C$1</c:f>
              <c:strCache>
                <c:ptCount val="1"/>
                <c:pt idx="0">
                  <c:v>Total</c:v>
                </c:pt>
              </c:strCache>
            </c:strRef>
          </c:tx>
          <c:spPr>
            <a:ln w="38100">
              <a:solidFill>
                <a:sysClr val="windowText" lastClr="000000"/>
              </a:solidFill>
            </a:ln>
          </c:spPr>
          <c:marker>
            <c:symbol val="none"/>
          </c:marker>
          <c:cat>
            <c:numRef>
              <c:f>Sheet1!$A$2:$A$37</c:f>
              <c:numCache>
                <c:formatCode>[$-409]mmm\-yy;@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Sheet1!$C$2:$C$37</c:f>
              <c:numCache>
                <c:formatCode>0%</c:formatCode>
                <c:ptCount val="36"/>
                <c:pt idx="0">
                  <c:v>5.793955585239606E-2</c:v>
                </c:pt>
                <c:pt idx="1">
                  <c:v>5.8569051580698833E-2</c:v>
                </c:pt>
                <c:pt idx="2">
                  <c:v>5.0272862576484209E-2</c:v>
                </c:pt>
                <c:pt idx="3">
                  <c:v>5.0772264212947747E-2</c:v>
                </c:pt>
                <c:pt idx="4">
                  <c:v>5.2356020942408377E-2</c:v>
                </c:pt>
                <c:pt idx="5">
                  <c:v>5.1206784083496409E-2</c:v>
                </c:pt>
                <c:pt idx="6">
                  <c:v>4.7457078069322971E-2</c:v>
                </c:pt>
                <c:pt idx="7">
                  <c:v>4.4809800128949064E-2</c:v>
                </c:pt>
                <c:pt idx="8">
                  <c:v>4.1566361739688654E-2</c:v>
                </c:pt>
                <c:pt idx="9" formatCode="0.0%">
                  <c:v>4.5272756358982563E-2</c:v>
                </c:pt>
                <c:pt idx="10" formatCode="0.0%">
                  <c:v>5.1044823735843035E-2</c:v>
                </c:pt>
                <c:pt idx="11" formatCode="0.0%">
                  <c:v>5.3401144310235217E-2</c:v>
                </c:pt>
                <c:pt idx="12" formatCode="0.0%">
                  <c:v>4.8010107391029691E-2</c:v>
                </c:pt>
                <c:pt idx="13" formatCode="0.0%">
                  <c:v>4.6098174952800504E-2</c:v>
                </c:pt>
                <c:pt idx="14" formatCode="0.0%">
                  <c:v>5.5205047318611984E-2</c:v>
                </c:pt>
                <c:pt idx="15" formatCode="0.0%">
                  <c:v>4.8356807511737092E-2</c:v>
                </c:pt>
                <c:pt idx="16" formatCode="0.0%">
                  <c:v>4.1225886745488487E-2</c:v>
                </c:pt>
                <c:pt idx="17" formatCode="0.0%">
                  <c:v>3.941651148355059E-2</c:v>
                </c:pt>
                <c:pt idx="18" formatCode="0.0%">
                  <c:v>4.0519641200123725E-2</c:v>
                </c:pt>
                <c:pt idx="19" formatCode="0.0%">
                  <c:v>3.7933693138010795E-2</c:v>
                </c:pt>
                <c:pt idx="20" formatCode="0.0%">
                  <c:v>4.0781779008925823E-2</c:v>
                </c:pt>
                <c:pt idx="21" formatCode="0.0%">
                  <c:v>3.7767584097859325E-2</c:v>
                </c:pt>
                <c:pt idx="22" formatCode="0.0%">
                  <c:v>3.3222087378640776E-2</c:v>
                </c:pt>
                <c:pt idx="23" formatCode="0.0%">
                  <c:v>2.864897466827503E-2</c:v>
                </c:pt>
                <c:pt idx="24" formatCode="0.0%">
                  <c:v>3.5714285714285712E-2</c:v>
                </c:pt>
                <c:pt idx="25" formatCode="0.0%">
                  <c:v>4.06076101669424E-2</c:v>
                </c:pt>
                <c:pt idx="26" formatCode="0.0%">
                  <c:v>3.4678624813153959E-2</c:v>
                </c:pt>
                <c:pt idx="27" formatCode="0.0%">
                  <c:v>3.2542170473204957E-2</c:v>
                </c:pt>
                <c:pt idx="28" formatCode="0.0%">
                  <c:v>3.4513670999551771E-2</c:v>
                </c:pt>
                <c:pt idx="29" formatCode="0.0%">
                  <c:v>3.6130188115855479E-2</c:v>
                </c:pt>
                <c:pt idx="30" formatCode="0.0%">
                  <c:v>3.0618311533888228E-2</c:v>
                </c:pt>
                <c:pt idx="31" formatCode="0.0%">
                  <c:v>3.4318823354627839E-2</c:v>
                </c:pt>
                <c:pt idx="32" formatCode="0.0%">
                  <c:v>3.0755581842377644E-2</c:v>
                </c:pt>
                <c:pt idx="33" formatCode="0.0%">
                  <c:v>2.9615441284809193E-2</c:v>
                </c:pt>
                <c:pt idx="34" formatCode="0.0%">
                  <c:v>3.2153868741741302E-2</c:v>
                </c:pt>
                <c:pt idx="35" formatCode="0.0%">
                  <c:v>3.5326883611844037E-2</c:v>
                </c:pt>
              </c:numCache>
            </c:numRef>
          </c:val>
          <c:smooth val="0"/>
          <c:extLst>
            <c:ext xmlns:c16="http://schemas.microsoft.com/office/drawing/2014/chart" uri="{C3380CC4-5D6E-409C-BE32-E72D297353CC}">
              <c16:uniqueId val="{00000001-31F7-428F-95FB-04B9981FE4B6}"/>
            </c:ext>
          </c:extLst>
        </c:ser>
        <c:ser>
          <c:idx val="2"/>
          <c:order val="2"/>
          <c:tx>
            <c:strRef>
              <c:f>Sheet1!$D$1</c:f>
              <c:strCache>
                <c:ptCount val="1"/>
                <c:pt idx="0">
                  <c:v>Nonresidential</c:v>
                </c:pt>
              </c:strCache>
            </c:strRef>
          </c:tx>
          <c:spPr>
            <a:ln w="38100">
              <a:solidFill>
                <a:srgbClr val="C0504D"/>
              </a:solidFill>
            </a:ln>
          </c:spPr>
          <c:marker>
            <c:symbol val="none"/>
          </c:marker>
          <c:cat>
            <c:numRef>
              <c:f>Sheet1!$A$2:$A$37</c:f>
              <c:numCache>
                <c:formatCode>[$-409]mmm\-yy;@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Sheet1!$D$2:$D$37</c:f>
              <c:numCache>
                <c:formatCode>0%</c:formatCode>
                <c:ptCount val="36"/>
                <c:pt idx="0">
                  <c:v>4.9519783835843628E-2</c:v>
                </c:pt>
                <c:pt idx="1">
                  <c:v>5.0351849877385675E-2</c:v>
                </c:pt>
                <c:pt idx="2">
                  <c:v>4.3713384407390747E-2</c:v>
                </c:pt>
                <c:pt idx="3">
                  <c:v>4.2864679504088628E-2</c:v>
                </c:pt>
                <c:pt idx="4">
                  <c:v>4.4398351143434746E-2</c:v>
                </c:pt>
                <c:pt idx="5">
                  <c:v>4.6650059000917815E-2</c:v>
                </c:pt>
                <c:pt idx="6">
                  <c:v>4.2042433404576897E-2</c:v>
                </c:pt>
                <c:pt idx="7">
                  <c:v>4.1806324213370771E-2</c:v>
                </c:pt>
                <c:pt idx="8">
                  <c:v>3.9193845037950349E-2</c:v>
                </c:pt>
                <c:pt idx="9" formatCode="0.0%">
                  <c:v>4.5374631573504319E-2</c:v>
                </c:pt>
                <c:pt idx="10" formatCode="0.0%">
                  <c:v>4.924418304699997E-2</c:v>
                </c:pt>
                <c:pt idx="11" formatCode="0.0%">
                  <c:v>4.8095678061800783E-2</c:v>
                </c:pt>
                <c:pt idx="12" formatCode="0.0%">
                  <c:v>4.170913167549934E-2</c:v>
                </c:pt>
                <c:pt idx="13" formatCode="0.0%">
                  <c:v>3.7445101672970986E-2</c:v>
                </c:pt>
                <c:pt idx="14" formatCode="0.0%">
                  <c:v>4.7874640685813201E-2</c:v>
                </c:pt>
                <c:pt idx="15" formatCode="0.0%">
                  <c:v>4.3252682729297567E-2</c:v>
                </c:pt>
                <c:pt idx="16" formatCode="0.0%">
                  <c:v>3.6081825730317311E-2</c:v>
                </c:pt>
                <c:pt idx="17" formatCode="0.0%">
                  <c:v>3.3705609235788726E-2</c:v>
                </c:pt>
                <c:pt idx="18" formatCode="0.0%">
                  <c:v>3.6883090868117335E-2</c:v>
                </c:pt>
                <c:pt idx="19" formatCode="0.0%">
                  <c:v>3.0517017666433707E-2</c:v>
                </c:pt>
                <c:pt idx="20" formatCode="0.0%">
                  <c:v>3.1583142373219131E-2</c:v>
                </c:pt>
                <c:pt idx="21" formatCode="0.0%">
                  <c:v>2.900880403600745E-2</c:v>
                </c:pt>
                <c:pt idx="22" formatCode="0.0%">
                  <c:v>2.4241084585912124E-2</c:v>
                </c:pt>
                <c:pt idx="23" formatCode="0.0%">
                  <c:v>1.7947403120650501E-2</c:v>
                </c:pt>
                <c:pt idx="24" formatCode="0.0%">
                  <c:v>2.5535037299743091E-2</c:v>
                </c:pt>
                <c:pt idx="25" formatCode="0.0%">
                  <c:v>3.4356188518572917E-2</c:v>
                </c:pt>
                <c:pt idx="26" formatCode="0.0%">
                  <c:v>3.0854756876168146E-2</c:v>
                </c:pt>
                <c:pt idx="27" formatCode="0.0%">
                  <c:v>2.8941558914145522E-2</c:v>
                </c:pt>
                <c:pt idx="28" formatCode="0.0%">
                  <c:v>3.1328168637831798E-2</c:v>
                </c:pt>
                <c:pt idx="29" formatCode="0.0%">
                  <c:v>3.3456346508691892E-2</c:v>
                </c:pt>
                <c:pt idx="30" formatCode="0.0%">
                  <c:v>2.6273846896884636E-2</c:v>
                </c:pt>
                <c:pt idx="31" formatCode="0.0%">
                  <c:v>3.2494733528657047E-2</c:v>
                </c:pt>
                <c:pt idx="32" formatCode="0.0%">
                  <c:v>3.213733822677213E-2</c:v>
                </c:pt>
                <c:pt idx="33" formatCode="0.0%">
                  <c:v>2.747001850561203E-2</c:v>
                </c:pt>
                <c:pt idx="34" formatCode="0.0%">
                  <c:v>3.0837110040044947E-2</c:v>
                </c:pt>
                <c:pt idx="35" formatCode="0.0%">
                  <c:v>3.475820379965449E-2</c:v>
                </c:pt>
              </c:numCache>
            </c:numRef>
          </c:val>
          <c:smooth val="0"/>
          <c:extLst>
            <c:ext xmlns:c16="http://schemas.microsoft.com/office/drawing/2014/chart" uri="{C3380CC4-5D6E-409C-BE32-E72D297353CC}">
              <c16:uniqueId val="{00000002-31F7-428F-95FB-04B9981FE4B6}"/>
            </c:ext>
          </c:extLst>
        </c:ser>
        <c:ser>
          <c:idx val="3"/>
          <c:order val="3"/>
          <c:tx>
            <c:strRef>
              <c:f>Sheet1!$E$1</c:f>
              <c:strCache>
                <c:ptCount val="1"/>
                <c:pt idx="0">
                  <c:v>Residential</c:v>
                </c:pt>
              </c:strCache>
            </c:strRef>
          </c:tx>
          <c:spPr>
            <a:ln w="38100">
              <a:solidFill>
                <a:srgbClr val="4F81BD"/>
              </a:solidFill>
            </a:ln>
          </c:spPr>
          <c:marker>
            <c:symbol val="none"/>
          </c:marker>
          <c:cat>
            <c:numRef>
              <c:f>Sheet1!$A$2:$A$37</c:f>
              <c:numCache>
                <c:formatCode>[$-409]mmm\-yy;@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Sheet1!$E$2:$E$37</c:f>
              <c:numCache>
                <c:formatCode>0%</c:formatCode>
                <c:ptCount val="36"/>
                <c:pt idx="0">
                  <c:v>7.1552298467688166E-2</c:v>
                </c:pt>
                <c:pt idx="1">
                  <c:v>7.2545285442225174E-2</c:v>
                </c:pt>
                <c:pt idx="2">
                  <c:v>6.0931111794962141E-2</c:v>
                </c:pt>
                <c:pt idx="3">
                  <c:v>6.3744499150363898E-2</c:v>
                </c:pt>
                <c:pt idx="4">
                  <c:v>6.5688360178873667E-2</c:v>
                </c:pt>
                <c:pt idx="5">
                  <c:v>5.8521649128859675E-2</c:v>
                </c:pt>
                <c:pt idx="6">
                  <c:v>5.5950038497732793E-2</c:v>
                </c:pt>
                <c:pt idx="7">
                  <c:v>4.972399150743096E-2</c:v>
                </c:pt>
                <c:pt idx="8">
                  <c:v>4.5042385390746786E-2</c:v>
                </c:pt>
                <c:pt idx="9" formatCode="0.0%">
                  <c:v>4.4853774178659683E-2</c:v>
                </c:pt>
                <c:pt idx="10" formatCode="0.0%">
                  <c:v>5.3707264064197943E-2</c:v>
                </c:pt>
                <c:pt idx="11" formatCode="0.0%">
                  <c:v>6.206695049670248E-2</c:v>
                </c:pt>
                <c:pt idx="12" formatCode="0.0%">
                  <c:v>5.6080576970902837E-2</c:v>
                </c:pt>
                <c:pt idx="13" formatCode="0.0%">
                  <c:v>5.7975802122475988E-2</c:v>
                </c:pt>
                <c:pt idx="14" formatCode="0.0%">
                  <c:v>6.534620643931538E-2</c:v>
                </c:pt>
                <c:pt idx="15" formatCode="0.0%">
                  <c:v>5.550094208241154E-2</c:v>
                </c:pt>
                <c:pt idx="16" formatCode="0.0%">
                  <c:v>4.9050761834922227E-2</c:v>
                </c:pt>
                <c:pt idx="17" formatCode="0.0%">
                  <c:v>5.0763903035241358E-2</c:v>
                </c:pt>
                <c:pt idx="18" formatCode="0.0%">
                  <c:v>4.7759863890464271E-2</c:v>
                </c:pt>
                <c:pt idx="19" formatCode="0.0%">
                  <c:v>5.2222806520771776E-2</c:v>
                </c:pt>
                <c:pt idx="20" formatCode="0.0%">
                  <c:v>5.7790871302312551E-2</c:v>
                </c:pt>
                <c:pt idx="21" formatCode="0.0%">
                  <c:v>5.44534575536103E-2</c:v>
                </c:pt>
                <c:pt idx="22" formatCode="0.0%">
                  <c:v>4.7241283566697045E-2</c:v>
                </c:pt>
                <c:pt idx="23" formatCode="0.0%">
                  <c:v>4.2876793083120424E-2</c:v>
                </c:pt>
                <c:pt idx="24" formatCode="0.0%">
                  <c:v>5.1846618784096667E-2</c:v>
                </c:pt>
                <c:pt idx="25" formatCode="0.0%">
                  <c:v>5.0505444752351622E-2</c:v>
                </c:pt>
                <c:pt idx="26" formatCode="0.0%">
                  <c:v>4.056787242318171E-2</c:v>
                </c:pt>
                <c:pt idx="27" formatCode="0.0%">
                  <c:v>3.8146610268151734E-2</c:v>
                </c:pt>
                <c:pt idx="28" formatCode="0.0%">
                  <c:v>3.9805825242718446E-2</c:v>
                </c:pt>
                <c:pt idx="29" formatCode="0.0%">
                  <c:v>4.047923694311973E-2</c:v>
                </c:pt>
                <c:pt idx="30" formatCode="0.0%">
                  <c:v>3.7927701527160219E-2</c:v>
                </c:pt>
                <c:pt idx="31" formatCode="0.0%">
                  <c:v>3.7021374750115403E-2</c:v>
                </c:pt>
                <c:pt idx="32" formatCode="0.0%">
                  <c:v>2.8499484949067112E-2</c:v>
                </c:pt>
                <c:pt idx="33" formatCode="0.0%">
                  <c:v>3.2980425013329234E-2</c:v>
                </c:pt>
                <c:pt idx="34" formatCode="0.0%">
                  <c:v>3.4277706234376183E-2</c:v>
                </c:pt>
                <c:pt idx="35" formatCode="0.0%">
                  <c:v>3.6101899306602424E-2</c:v>
                </c:pt>
              </c:numCache>
            </c:numRef>
          </c:val>
          <c:smooth val="0"/>
          <c:extLst>
            <c:ext xmlns:c16="http://schemas.microsoft.com/office/drawing/2014/chart" uri="{C3380CC4-5D6E-409C-BE32-E72D297353CC}">
              <c16:uniqueId val="{00000003-31F7-428F-95FB-04B9981FE4B6}"/>
            </c:ext>
          </c:extLst>
        </c:ser>
        <c:ser>
          <c:idx val="4"/>
          <c:order val="4"/>
          <c:tx>
            <c:strRef>
              <c:f>Sheet1!$F$1</c:f>
              <c:strCache>
                <c:ptCount val="1"/>
              </c:strCache>
            </c:strRef>
          </c:tx>
          <c:spPr>
            <a:ln w="38100">
              <a:solidFill>
                <a:srgbClr val="9BBB59"/>
              </a:solidFill>
            </a:ln>
          </c:spPr>
          <c:marker>
            <c:symbol val="none"/>
          </c:marker>
          <c:dPt>
            <c:idx val="23"/>
            <c:bubble3D val="0"/>
            <c:extLst>
              <c:ext xmlns:c16="http://schemas.microsoft.com/office/drawing/2014/chart" uri="{C3380CC4-5D6E-409C-BE32-E72D297353CC}">
                <c16:uniqueId val="{00000004-31F7-428F-95FB-04B9981FE4B6}"/>
              </c:ext>
            </c:extLst>
          </c:dPt>
          <c:cat>
            <c:numRef>
              <c:f>Sheet1!$A$2:$A$37</c:f>
              <c:numCache>
                <c:formatCode>[$-409]mmm\-yy;@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Sheet1!$F$2:$F$37</c:f>
              <c:numCache>
                <c:formatCode>General</c:formatCode>
                <c:ptCount val="36"/>
              </c:numCache>
            </c:numRef>
          </c:val>
          <c:smooth val="0"/>
          <c:extLst>
            <c:ext xmlns:c16="http://schemas.microsoft.com/office/drawing/2014/chart" uri="{C3380CC4-5D6E-409C-BE32-E72D297353CC}">
              <c16:uniqueId val="{00000005-31F7-428F-95FB-04B9981FE4B6}"/>
            </c:ext>
          </c:extLst>
        </c:ser>
        <c:dLbls>
          <c:showLegendKey val="0"/>
          <c:showVal val="0"/>
          <c:showCatName val="0"/>
          <c:showSerName val="0"/>
          <c:showPercent val="0"/>
          <c:showBubbleSize val="0"/>
        </c:dLbls>
        <c:smooth val="0"/>
        <c:axId val="248118272"/>
        <c:axId val="247993088"/>
      </c:lineChart>
      <c:dateAx>
        <c:axId val="248118272"/>
        <c:scaling>
          <c:orientation val="minMax"/>
          <c:max val="43070"/>
        </c:scaling>
        <c:delete val="0"/>
        <c:axPos val="b"/>
        <c:majorGridlines>
          <c:spPr>
            <a:ln>
              <a:solidFill>
                <a:prstClr val="black">
                  <a:lumMod val="50000"/>
                  <a:lumOff val="50000"/>
                  <a:alpha val="50000"/>
                </a:prstClr>
              </a:solidFill>
            </a:ln>
          </c:spPr>
        </c:majorGridlines>
        <c:numFmt formatCode="yyyy" sourceLinked="0"/>
        <c:majorTickMark val="out"/>
        <c:minorTickMark val="in"/>
        <c:tickLblPos val="low"/>
        <c:txPr>
          <a:bodyPr rot="0"/>
          <a:lstStyle/>
          <a:p>
            <a:pPr>
              <a:defRPr/>
            </a:pPr>
            <a:endParaRPr lang="en-US"/>
          </a:p>
        </c:txPr>
        <c:crossAx val="247993088"/>
        <c:crossesAt val="-1"/>
        <c:auto val="1"/>
        <c:lblOffset val="100"/>
        <c:baseTimeUnit val="months"/>
        <c:majorUnit val="1"/>
        <c:majorTimeUnit val="years"/>
        <c:minorUnit val="1"/>
        <c:minorTimeUnit val="months"/>
      </c:dateAx>
      <c:valAx>
        <c:axId val="247993088"/>
        <c:scaling>
          <c:orientation val="minMax"/>
          <c:max val="8.0000000000000016E-2"/>
          <c:min val="0"/>
        </c:scaling>
        <c:delete val="0"/>
        <c:axPos val="l"/>
        <c:majorGridlines>
          <c:spPr>
            <a:ln>
              <a:solidFill>
                <a:prstClr val="black">
                  <a:lumMod val="50000"/>
                  <a:lumOff val="50000"/>
                  <a:alpha val="50000"/>
                </a:prstClr>
              </a:solidFill>
            </a:ln>
          </c:spPr>
        </c:majorGridlines>
        <c:title>
          <c:tx>
            <c:rich>
              <a:bodyPr rot="-5400000" vert="horz"/>
              <a:lstStyle/>
              <a:p>
                <a:pPr>
                  <a:defRPr sz="1200" b="0"/>
                </a:pPr>
                <a:r>
                  <a:rPr lang="en-US" sz="1200" b="0" dirty="0"/>
                  <a:t>12-month % change</a:t>
                </a:r>
              </a:p>
            </c:rich>
          </c:tx>
          <c:layout>
            <c:manualLayout>
              <c:xMode val="edge"/>
              <c:yMode val="edge"/>
              <c:x val="3.0982414756687369E-2"/>
              <c:y val="0.19071307357712844"/>
            </c:manualLayout>
          </c:layout>
          <c:overlay val="0"/>
        </c:title>
        <c:numFmt formatCode="0%" sourceLinked="0"/>
        <c:majorTickMark val="out"/>
        <c:minorTickMark val="none"/>
        <c:tickLblPos val="nextTo"/>
        <c:crossAx val="248118272"/>
        <c:crosses val="autoZero"/>
        <c:crossBetween val="midCat"/>
      </c:valAx>
      <c:spPr>
        <a:noFill/>
      </c:spPr>
    </c:plotArea>
    <c:plotVisOnly val="1"/>
    <c:dispBlanksAs val="gap"/>
    <c:showDLblsOverMax val="0"/>
  </c:chart>
  <c:spPr>
    <a:noFill/>
    <a:ln>
      <a:solidFill>
        <a:sysClr val="window" lastClr="FFFFFF">
          <a:lumMod val="50000"/>
        </a:sysClr>
      </a:solidFill>
    </a:ln>
  </c:spPr>
  <c:txPr>
    <a:bodyPr/>
    <a:lstStyle/>
    <a:p>
      <a:pPr>
        <a:defRPr sz="1400">
          <a:latin typeface="Calibri" pitchFamily="34" charset="0"/>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4811481388192263"/>
          <c:y val="3.8168133395090308E-2"/>
          <c:w val="0.48699747023972501"/>
          <c:h val="0.8190871545468581"/>
        </c:manualLayout>
      </c:layout>
      <c:barChart>
        <c:barDir val="bar"/>
        <c:grouping val="clustered"/>
        <c:varyColors val="0"/>
        <c:ser>
          <c:idx val="0"/>
          <c:order val="0"/>
          <c:tx>
            <c:strRef>
              <c:f>Sheet1!$B$1</c:f>
              <c:strCache>
                <c:ptCount val="1"/>
                <c:pt idx="0">
                  <c:v>percentage</c:v>
                </c:pt>
              </c:strCache>
            </c:strRef>
          </c:tx>
          <c:invertIfNegative val="0"/>
          <c:dLbls>
            <c:dLbl>
              <c:idx val="0"/>
              <c:tx>
                <c:rich>
                  <a:bodyPr/>
                  <a:lstStyle/>
                  <a:p>
                    <a:r>
                      <a:rPr lang="en-US" dirty="0"/>
                      <a:t>10/4%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0D-4C2F-8131-9300A594582C}"/>
                </c:ext>
              </c:extLst>
            </c:dLbl>
            <c:dLbl>
              <c:idx val="1"/>
              <c:tx>
                <c:rich>
                  <a:bodyPr/>
                  <a:lstStyle/>
                  <a:p>
                    <a:r>
                      <a:rPr lang="en-US" dirty="0"/>
                      <a:t>9/0%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0D-4C2F-8131-9300A594582C}"/>
                </c:ext>
              </c:extLst>
            </c:dLbl>
            <c:dLbl>
              <c:idx val="2"/>
              <c:tx>
                <c:rich>
                  <a:bodyPr wrap="square" lIns="38100" tIns="19050" rIns="38100" bIns="19050" anchor="ctr">
                    <a:noAutofit/>
                  </a:bodyPr>
                  <a:lstStyle/>
                  <a:p>
                    <a:pPr>
                      <a:defRPr/>
                    </a:pPr>
                    <a:r>
                      <a:rPr lang="en-US" dirty="0"/>
                      <a:t>71/93%</a:t>
                    </a:r>
                  </a:p>
                  <a:p>
                    <a:pPr>
                      <a:defRPr/>
                    </a:pP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0D-4C2F-8131-9300A594582C}"/>
                </c:ext>
              </c:extLst>
            </c:dLbl>
            <c:dLbl>
              <c:idx val="3"/>
              <c:layout>
                <c:manualLayout>
                  <c:x val="3.780864656953515E-2"/>
                  <c:y val="2.6729370867349458E-2"/>
                </c:manualLayout>
              </c:layout>
              <c:tx>
                <c:rich>
                  <a:bodyPr wrap="square" lIns="38100" tIns="19050" rIns="38100" bIns="19050" anchor="ctr">
                    <a:noAutofit/>
                  </a:bodyPr>
                  <a:lstStyle/>
                  <a:p>
                    <a:pPr>
                      <a:defRPr/>
                    </a:pPr>
                    <a:r>
                      <a:rPr lang="en-US" dirty="0"/>
                      <a:t>US: 57%/NC: 78%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362500165560922"/>
                      <c:h val="0.11598507040785036"/>
                    </c:manualLayout>
                  </c15:layout>
                </c:ext>
                <c:ext xmlns:c16="http://schemas.microsoft.com/office/drawing/2014/chart" uri="{C3380CC4-5D6E-409C-BE32-E72D297353CC}">
                  <c16:uniqueId val="{00000000-370D-4C2F-8131-9300A594582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not doing any hiring</c:v>
                </c:pt>
                <c:pt idx="1">
                  <c:v>having no trouble filling any positions</c:v>
                </c:pt>
                <c:pt idx="2">
                  <c:v>having a hard time filling craft worker positions </c:v>
                </c:pt>
                <c:pt idx="3">
                  <c:v>having a hard time filling salaried positions</c:v>
                </c:pt>
              </c:strCache>
            </c:strRef>
          </c:cat>
          <c:val>
            <c:numRef>
              <c:f>Sheet1!$B$2:$B$5</c:f>
              <c:numCache>
                <c:formatCode>0%</c:formatCode>
                <c:ptCount val="4"/>
                <c:pt idx="0">
                  <c:v>0.1</c:v>
                </c:pt>
                <c:pt idx="1">
                  <c:v>0.09</c:v>
                </c:pt>
                <c:pt idx="2">
                  <c:v>0.71</c:v>
                </c:pt>
                <c:pt idx="3">
                  <c:v>0.56999999999999995</c:v>
                </c:pt>
              </c:numCache>
            </c:numRef>
          </c:val>
          <c:extLst>
            <c:ext xmlns:c16="http://schemas.microsoft.com/office/drawing/2014/chart" uri="{C3380CC4-5D6E-409C-BE32-E72D297353CC}">
              <c16:uniqueId val="{00000000-E2FE-4A84-B8B1-CF4E7E56BE1D}"/>
            </c:ext>
          </c:extLst>
        </c:ser>
        <c:dLbls>
          <c:showLegendKey val="0"/>
          <c:showVal val="0"/>
          <c:showCatName val="0"/>
          <c:showSerName val="0"/>
          <c:showPercent val="0"/>
          <c:showBubbleSize val="0"/>
        </c:dLbls>
        <c:gapWidth val="150"/>
        <c:axId val="226024768"/>
        <c:axId val="226146624"/>
      </c:barChart>
      <c:catAx>
        <c:axId val="226024768"/>
        <c:scaling>
          <c:orientation val="minMax"/>
        </c:scaling>
        <c:delete val="0"/>
        <c:axPos val="l"/>
        <c:numFmt formatCode="General" sourceLinked="0"/>
        <c:majorTickMark val="out"/>
        <c:minorTickMark val="none"/>
        <c:tickLblPos val="nextTo"/>
        <c:txPr>
          <a:bodyPr/>
          <a:lstStyle/>
          <a:p>
            <a:pPr>
              <a:defRPr sz="1200" baseline="0"/>
            </a:pPr>
            <a:endParaRPr lang="en-US"/>
          </a:p>
        </c:txPr>
        <c:crossAx val="226146624"/>
        <c:crosses val="autoZero"/>
        <c:auto val="1"/>
        <c:lblAlgn val="ctr"/>
        <c:lblOffset val="100"/>
        <c:noMultiLvlLbl val="0"/>
      </c:catAx>
      <c:valAx>
        <c:axId val="226146624"/>
        <c:scaling>
          <c:orientation val="minMax"/>
          <c:max val="1"/>
          <c:min val="0"/>
        </c:scaling>
        <c:delete val="0"/>
        <c:axPos val="b"/>
        <c:majorGridlines/>
        <c:numFmt formatCode="0%" sourceLinked="0"/>
        <c:majorTickMark val="out"/>
        <c:minorTickMark val="none"/>
        <c:tickLblPos val="nextTo"/>
        <c:crossAx val="226024768"/>
        <c:crosses val="autoZero"/>
        <c:crossBetween val="between"/>
        <c:majorUnit val="0.1"/>
        <c:minorUnit val="2.0000000000000011E-2"/>
      </c:valAx>
    </c:plotArea>
    <c:plotVisOnly val="1"/>
    <c:dispBlanksAs val="gap"/>
    <c:showDLblsOverMax val="0"/>
  </c:chart>
  <c:spPr>
    <a:ln>
      <a:noFill/>
    </a:ln>
    <a:effectLst/>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46464951115036751"/>
          <c:y val="2.5396825396825397E-2"/>
          <c:w val="0.47202659859036095"/>
          <c:h val="0.86856442944631918"/>
        </c:manualLayout>
      </c:layout>
      <c:barChart>
        <c:barDir val="bar"/>
        <c:grouping val="clustered"/>
        <c:varyColors val="0"/>
        <c:ser>
          <c:idx val="0"/>
          <c:order val="0"/>
          <c:tx>
            <c:strRef>
              <c:f>Sheet1!$B$1</c:f>
              <c:strCache>
                <c:ptCount val="1"/>
                <c:pt idx="0">
                  <c:v>percentage</c:v>
                </c:pt>
              </c:strCache>
            </c:strRef>
          </c:tx>
          <c:invertIfNegative val="0"/>
          <c:dLbls>
            <c:dLbl>
              <c:idx val="0"/>
              <c:tx>
                <c:rich>
                  <a:bodyPr/>
                  <a:lstStyle/>
                  <a:p>
                    <a:r>
                      <a:rPr lang="en-US" dirty="0"/>
                      <a:t>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AC-4DE5-8A01-143F30FAE60C}"/>
                </c:ext>
              </c:extLst>
            </c:dLbl>
            <c:dLbl>
              <c:idx val="1"/>
              <c:tx>
                <c:rich>
                  <a:bodyPr wrap="square" lIns="38100" tIns="19050" rIns="38100" bIns="19050" anchor="ctr">
                    <a:noAutofit/>
                  </a:bodyPr>
                  <a:lstStyle/>
                  <a:p>
                    <a:pPr>
                      <a:defRPr/>
                    </a:pPr>
                    <a:r>
                      <a:rPr lang="en-US" dirty="0"/>
                      <a:t>3%/4%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AC-4DE5-8A01-143F30FAE60C}"/>
                </c:ext>
              </c:extLst>
            </c:dLbl>
            <c:dLbl>
              <c:idx val="2"/>
              <c:tx>
                <c:rich>
                  <a:bodyPr/>
                  <a:lstStyle/>
                  <a:p>
                    <a:r>
                      <a:rPr lang="en-US" dirty="0"/>
                      <a:t>7/11%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AC-4DE5-8A01-143F30FAE60C}"/>
                </c:ext>
              </c:extLst>
            </c:dLbl>
            <c:dLbl>
              <c:idx val="3"/>
              <c:tx>
                <c:rich>
                  <a:bodyPr/>
                  <a:lstStyle/>
                  <a:p>
                    <a:r>
                      <a:rPr lang="en-US" dirty="0"/>
                      <a:t>9/4%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AC-4DE5-8A01-143F30FAE60C}"/>
                </c:ext>
              </c:extLst>
            </c:dLbl>
            <c:dLbl>
              <c:idx val="4"/>
              <c:tx>
                <c:rich>
                  <a:bodyPr/>
                  <a:lstStyle/>
                  <a:p>
                    <a:r>
                      <a:rPr lang="en-US" dirty="0"/>
                      <a:t>18/4%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AC-4DE5-8A01-143F30FAE60C}"/>
                </c:ext>
              </c:extLst>
            </c:dLbl>
            <c:dLbl>
              <c:idx val="5"/>
              <c:tx>
                <c:rich>
                  <a:bodyPr/>
                  <a:lstStyle/>
                  <a:p>
                    <a:r>
                      <a:rPr lang="en-US" dirty="0"/>
                      <a:t>24/33%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AC-4DE5-8A01-143F30FAE60C}"/>
                </c:ext>
              </c:extLst>
            </c:dLbl>
            <c:dLbl>
              <c:idx val="6"/>
              <c:tx>
                <c:rich>
                  <a:bodyPr wrap="square" lIns="38100" tIns="19050" rIns="38100" bIns="19050" anchor="ctr">
                    <a:noAutofit/>
                  </a:bodyPr>
                  <a:lstStyle/>
                  <a:p>
                    <a:pPr>
                      <a:defRPr/>
                    </a:pPr>
                    <a:r>
                      <a:rPr lang="en-US" dirty="0"/>
                      <a:t>36/26%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AC-4DE5-8A01-143F30FAE60C}"/>
                </c:ext>
              </c:extLst>
            </c:dLbl>
            <c:dLbl>
              <c:idx val="7"/>
              <c:layout>
                <c:manualLayout>
                  <c:x val="6.3437514048661908E-3"/>
                  <c:y val="1.2374277204409971E-2"/>
                </c:manualLayout>
              </c:layout>
              <c:tx>
                <c:rich>
                  <a:bodyPr wrap="square" lIns="38100" tIns="19050" rIns="38100" bIns="19050" anchor="ctr">
                    <a:noAutofit/>
                  </a:bodyPr>
                  <a:lstStyle/>
                  <a:p>
                    <a:pPr>
                      <a:defRPr/>
                    </a:pPr>
                    <a:r>
                      <a:rPr lang="en-US" dirty="0"/>
                      <a:t>US: </a:t>
                    </a:r>
                    <a:fld id="{49C9494E-A884-4EFA-A7BB-F927D7824983}" type="VALUE">
                      <a:rPr lang="en-US" smtClean="0"/>
                      <a:pPr>
                        <a:defRPr/>
                      </a:pPr>
                      <a:t>[VALUE]</a:t>
                    </a:fld>
                    <a:r>
                      <a:rPr lang="en-US" dirty="0"/>
                      <a:t>/NC: 63%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5429589354485829"/>
                      <c:h val="9.9719135921900348E-2"/>
                    </c:manualLayout>
                  </c15:layout>
                  <c15:dlblFieldTable/>
                  <c15:showDataLabelsRange val="0"/>
                </c:ext>
                <c:ext xmlns:c16="http://schemas.microsoft.com/office/drawing/2014/chart" uri="{C3380CC4-5D6E-409C-BE32-E72D297353CC}">
                  <c16:uniqueId val="{00000000-AEAC-4DE5-8A01-143F30FAE60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Unsure</c:v>
                </c:pt>
                <c:pt idx="1">
                  <c:v>We did not seek to hire any salaried/hourly craft professionals in 2017</c:v>
                </c:pt>
                <c:pt idx="2">
                  <c:v>No, and we are not considering increases in pay and/or benefits</c:v>
                </c:pt>
                <c:pt idx="3">
                  <c:v>No, but we are considering increases in pay and/or benefits in the near future</c:v>
                </c:pt>
                <c:pt idx="4">
                  <c:v>Paid more overtime</c:v>
                </c:pt>
                <c:pt idx="5">
                  <c:v>Increased contributions and/or improve employee benefits</c:v>
                </c:pt>
                <c:pt idx="6">
                  <c:v>Provided incentives/bonuses</c:v>
                </c:pt>
                <c:pt idx="7">
                  <c:v>Increased base pay</c:v>
                </c:pt>
              </c:strCache>
            </c:strRef>
          </c:cat>
          <c:val>
            <c:numRef>
              <c:f>Sheet1!$B$2:$B$9</c:f>
              <c:numCache>
                <c:formatCode>0%</c:formatCode>
                <c:ptCount val="8"/>
                <c:pt idx="0">
                  <c:v>7.0000000000000007E-2</c:v>
                </c:pt>
                <c:pt idx="1">
                  <c:v>0.03</c:v>
                </c:pt>
                <c:pt idx="2">
                  <c:v>7.0000000000000007E-2</c:v>
                </c:pt>
                <c:pt idx="3">
                  <c:v>0.09</c:v>
                </c:pt>
                <c:pt idx="4">
                  <c:v>0.18</c:v>
                </c:pt>
                <c:pt idx="5">
                  <c:v>0.24</c:v>
                </c:pt>
                <c:pt idx="6">
                  <c:v>0.36</c:v>
                </c:pt>
                <c:pt idx="7">
                  <c:v>0.6</c:v>
                </c:pt>
              </c:numCache>
            </c:numRef>
          </c:val>
          <c:extLst>
            <c:ext xmlns:c16="http://schemas.microsoft.com/office/drawing/2014/chart" uri="{C3380CC4-5D6E-409C-BE32-E72D297353CC}">
              <c16:uniqueId val="{00000000-A8C3-4D50-9113-675971B7AE82}"/>
            </c:ext>
          </c:extLst>
        </c:ser>
        <c:dLbls>
          <c:showLegendKey val="0"/>
          <c:showVal val="0"/>
          <c:showCatName val="0"/>
          <c:showSerName val="0"/>
          <c:showPercent val="0"/>
          <c:showBubbleSize val="0"/>
        </c:dLbls>
        <c:gapWidth val="150"/>
        <c:axId val="187695424"/>
        <c:axId val="187695816"/>
      </c:barChart>
      <c:catAx>
        <c:axId val="187695424"/>
        <c:scaling>
          <c:orientation val="minMax"/>
        </c:scaling>
        <c:delete val="0"/>
        <c:axPos val="l"/>
        <c:numFmt formatCode="General" sourceLinked="0"/>
        <c:majorTickMark val="out"/>
        <c:minorTickMark val="none"/>
        <c:tickLblPos val="nextTo"/>
        <c:txPr>
          <a:bodyPr/>
          <a:lstStyle/>
          <a:p>
            <a:pPr>
              <a:defRPr sz="1200" baseline="0"/>
            </a:pPr>
            <a:endParaRPr lang="en-US"/>
          </a:p>
        </c:txPr>
        <c:crossAx val="187695816"/>
        <c:crosses val="autoZero"/>
        <c:auto val="1"/>
        <c:lblAlgn val="ctr"/>
        <c:lblOffset val="100"/>
        <c:noMultiLvlLbl val="0"/>
      </c:catAx>
      <c:valAx>
        <c:axId val="187695816"/>
        <c:scaling>
          <c:orientation val="minMax"/>
          <c:max val="1"/>
          <c:min val="0"/>
        </c:scaling>
        <c:delete val="0"/>
        <c:axPos val="b"/>
        <c:majorGridlines/>
        <c:numFmt formatCode="0%" sourceLinked="0"/>
        <c:majorTickMark val="out"/>
        <c:minorTickMark val="none"/>
        <c:tickLblPos val="nextTo"/>
        <c:crossAx val="187695424"/>
        <c:crosses val="autoZero"/>
        <c:crossBetween val="between"/>
        <c:majorUnit val="0.1"/>
        <c:minorUnit val="2.0000000000000011E-2"/>
      </c:valAx>
    </c:plotArea>
    <c:plotVisOnly val="1"/>
    <c:dispBlanksAs val="gap"/>
    <c:showDLblsOverMax val="0"/>
  </c:chart>
  <c:spPr>
    <a:ln>
      <a:noFill/>
    </a:ln>
    <a:effectLst/>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6167678258967628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m/d/yyyy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#0.00</c:formatCode>
                <c:ptCount val="17"/>
                <c:pt idx="0">
                  <c:v>3.4000000000000002E-2</c:v>
                </c:pt>
                <c:pt idx="1">
                  <c:v>3.4000000000000002E-2</c:v>
                </c:pt>
                <c:pt idx="2">
                  <c:v>3.4000000000000002E-2</c:v>
                </c:pt>
                <c:pt idx="3">
                  <c:v>3.4000000000000002E-2</c:v>
                </c:pt>
                <c:pt idx="4">
                  <c:v>3.4000000000000002E-2</c:v>
                </c:pt>
                <c:pt idx="5">
                  <c:v>3.4000000000000002E-2</c:v>
                </c:pt>
                <c:pt idx="6">
                  <c:v>3.4000000000000002E-2</c:v>
                </c:pt>
                <c:pt idx="7">
                  <c:v>3.4000000000000002E-2</c:v>
                </c:pt>
                <c:pt idx="8">
                  <c:v>3.4000000000000002E-2</c:v>
                </c:pt>
                <c:pt idx="9">
                  <c:v>3.4000000000000002E-2</c:v>
                </c:pt>
                <c:pt idx="10">
                  <c:v>3.4000000000000002E-2</c:v>
                </c:pt>
                <c:pt idx="11">
                  <c:v>3.4000000000000002E-2</c:v>
                </c:pt>
                <c:pt idx="12">
                  <c:v>3.4000000000000002E-2</c:v>
                </c:pt>
                <c:pt idx="13">
                  <c:v>3.4000000000000002E-2</c:v>
                </c:pt>
                <c:pt idx="14">
                  <c:v>3.4000000000000002E-2</c:v>
                </c:pt>
                <c:pt idx="15">
                  <c:v>3.4000000000000002E-2</c:v>
                </c:pt>
                <c:pt idx="16">
                  <c:v>3.4000000000000002E-2</c:v>
                </c:pt>
              </c:numCache>
            </c:numRef>
          </c:val>
          <c:smooth val="0"/>
          <c:extLst>
            <c:ext xmlns:c16="http://schemas.microsoft.com/office/drawing/2014/chart" uri="{C3380CC4-5D6E-409C-BE32-E72D297353CC}">
              <c16:uniqueId val="{00000000-76E0-4085-98A5-87303BFBA43E}"/>
            </c:ext>
          </c:extLst>
        </c:ser>
        <c:ser>
          <c:idx val="1"/>
          <c:order val="1"/>
          <c:tx>
            <c:strRef>
              <c:f>Sheet1!$C$1</c:f>
              <c:strCache>
                <c:ptCount val="1"/>
                <c:pt idx="0">
                  <c:v>Compensation change</c:v>
                </c:pt>
              </c:strCache>
            </c:strRef>
          </c:tx>
          <c:spPr>
            <a:ln w="38100">
              <a:solidFill>
                <a:srgbClr val="C0504D"/>
              </a:solidFill>
            </a:ln>
          </c:spPr>
          <c:marker>
            <c:symbol val="none"/>
          </c:marker>
          <c:cat>
            <c:numRef>
              <c:f>Sheet1!$A$2:$A$18</c:f>
              <c:numCache>
                <c:formatCode>m/d/yyyy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2E-3</c:v>
                </c:pt>
                <c:pt idx="1">
                  <c:v>-0.03</c:v>
                </c:pt>
                <c:pt idx="2">
                  <c:v>8.0000000000000002E-3</c:v>
                </c:pt>
                <c:pt idx="3">
                  <c:v>4.8000000000000001E-2</c:v>
                </c:pt>
                <c:pt idx="4">
                  <c:v>6.3E-2</c:v>
                </c:pt>
                <c:pt idx="5">
                  <c:v>1.7000000000000001E-2</c:v>
                </c:pt>
                <c:pt idx="6">
                  <c:v>-1.3999999999999999E-2</c:v>
                </c:pt>
                <c:pt idx="7">
                  <c:v>-0.115</c:v>
                </c:pt>
                <c:pt idx="8">
                  <c:v>-0.17100000000000001</c:v>
                </c:pt>
                <c:pt idx="9">
                  <c:v>-3.3000000000000002E-2</c:v>
                </c:pt>
                <c:pt idx="10">
                  <c:v>2.6000000000000002E-2</c:v>
                </c:pt>
                <c:pt idx="11">
                  <c:v>1.6E-2</c:v>
                </c:pt>
                <c:pt idx="12">
                  <c:v>4.4000000000000004E-2</c:v>
                </c:pt>
                <c:pt idx="13">
                  <c:v>5.5999999999999994E-2</c:v>
                </c:pt>
                <c:pt idx="14">
                  <c:v>6.0999999999999999E-2</c:v>
                </c:pt>
                <c:pt idx="15">
                  <c:v>1.9E-2</c:v>
                </c:pt>
                <c:pt idx="16">
                  <c:v>3.4000000000000002E-2</c:v>
                </c:pt>
              </c:numCache>
            </c:numRef>
          </c:val>
          <c:smooth val="0"/>
          <c:extLst>
            <c:ext xmlns:c16="http://schemas.microsoft.com/office/drawing/2014/chart" uri="{C3380CC4-5D6E-409C-BE32-E72D297353CC}">
              <c16:uniqueId val="{00000001-76E0-4085-98A5-87303BFBA43E}"/>
            </c:ext>
          </c:extLst>
        </c:ser>
        <c:dLbls>
          <c:showLegendKey val="0"/>
          <c:showVal val="0"/>
          <c:showCatName val="0"/>
          <c:showSerName val="0"/>
          <c:showPercent val="0"/>
          <c:showBubbleSize val="0"/>
        </c:dLbls>
        <c:smooth val="0"/>
        <c:axId val="301830144"/>
        <c:axId val="301831680"/>
      </c:lineChart>
      <c:dateAx>
        <c:axId val="301830144"/>
        <c:scaling>
          <c:orientation val="minMax"/>
          <c:max val="42948"/>
        </c:scaling>
        <c:delete val="0"/>
        <c:axPos val="b"/>
        <c:numFmt formatCode="yyyy" sourceLinked="0"/>
        <c:majorTickMark val="in"/>
        <c:minorTickMark val="none"/>
        <c:tickLblPos val="nextTo"/>
        <c:txPr>
          <a:bodyPr rot="0"/>
          <a:lstStyle/>
          <a:p>
            <a:pPr>
              <a:defRPr sz="1300"/>
            </a:pPr>
            <a:endParaRPr lang="en-US"/>
          </a:p>
        </c:txPr>
        <c:crossAx val="301831680"/>
        <c:crosses val="autoZero"/>
        <c:auto val="1"/>
        <c:lblOffset val="100"/>
        <c:baseTimeUnit val="days"/>
        <c:majorUnit val="2"/>
        <c:majorTimeUnit val="years"/>
        <c:minorUnit val="1"/>
        <c:minorTimeUnit val="months"/>
      </c:dateAx>
      <c:valAx>
        <c:axId val="301831680"/>
        <c:scaling>
          <c:orientation val="minMax"/>
          <c:max val="7.0000000000000007E-2"/>
          <c:min val="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830144"/>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146448490813648"/>
          <c:w val="0.7581430446194225"/>
          <c:h val="0.58785451297754443"/>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c:formatCode>
                <c:ptCount val="17"/>
                <c:pt idx="0">
                  <c:v>554000</c:v>
                </c:pt>
                <c:pt idx="1">
                  <c:v>554000</c:v>
                </c:pt>
                <c:pt idx="2">
                  <c:v>554000</c:v>
                </c:pt>
                <c:pt idx="3">
                  <c:v>554000</c:v>
                </c:pt>
                <c:pt idx="4">
                  <c:v>554000</c:v>
                </c:pt>
                <c:pt idx="5">
                  <c:v>554000</c:v>
                </c:pt>
                <c:pt idx="6">
                  <c:v>554000</c:v>
                </c:pt>
                <c:pt idx="7">
                  <c:v>554000</c:v>
                </c:pt>
                <c:pt idx="8">
                  <c:v>554000</c:v>
                </c:pt>
                <c:pt idx="9">
                  <c:v>554000</c:v>
                </c:pt>
                <c:pt idx="10">
                  <c:v>554000</c:v>
                </c:pt>
                <c:pt idx="11">
                  <c:v>554000</c:v>
                </c:pt>
                <c:pt idx="12">
                  <c:v>554000</c:v>
                </c:pt>
                <c:pt idx="13">
                  <c:v>554000</c:v>
                </c:pt>
                <c:pt idx="14">
                  <c:v>554000</c:v>
                </c:pt>
                <c:pt idx="15">
                  <c:v>554000</c:v>
                </c:pt>
                <c:pt idx="16">
                  <c:v>554000</c:v>
                </c:pt>
              </c:numCache>
            </c:numRef>
          </c:val>
          <c:smooth val="0"/>
          <c:extLst>
            <c:ext xmlns:c16="http://schemas.microsoft.com/office/drawing/2014/chart" uri="{C3380CC4-5D6E-409C-BE32-E72D297353CC}">
              <c16:uniqueId val="{00000000-29E3-462E-A7E9-0428E271DD9C}"/>
            </c:ext>
          </c:extLst>
        </c:ser>
        <c:ser>
          <c:idx val="1"/>
          <c:order val="1"/>
          <c:tx>
            <c:strRef>
              <c:f>Sheet1!$C$1</c:f>
              <c:strCache>
                <c:ptCount val="1"/>
                <c:pt idx="0">
                  <c:v>Unemployment</c:v>
                </c:pt>
              </c:strCache>
            </c:strRef>
          </c:tx>
          <c:spPr>
            <a:ln w="38100">
              <a:solidFill>
                <a:srgbClr val="C0504D"/>
              </a:solidFill>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785000</c:v>
                </c:pt>
                <c:pt idx="1">
                  <c:v>941000</c:v>
                </c:pt>
                <c:pt idx="2">
                  <c:v>813000</c:v>
                </c:pt>
                <c:pt idx="3">
                  <c:v>870000</c:v>
                </c:pt>
                <c:pt idx="4">
                  <c:v>813000</c:v>
                </c:pt>
                <c:pt idx="5">
                  <c:v>725000</c:v>
                </c:pt>
                <c:pt idx="6">
                  <c:v>968000</c:v>
                </c:pt>
                <c:pt idx="7">
                  <c:v>1438000</c:v>
                </c:pt>
                <c:pt idx="8">
                  <c:v>2044000</c:v>
                </c:pt>
                <c:pt idx="9">
                  <c:v>1749000</c:v>
                </c:pt>
                <c:pt idx="10">
                  <c:v>1327000</c:v>
                </c:pt>
                <c:pt idx="11">
                  <c:v>1105000</c:v>
                </c:pt>
                <c:pt idx="12">
                  <c:v>958000</c:v>
                </c:pt>
                <c:pt idx="13">
                  <c:v>680000</c:v>
                </c:pt>
                <c:pt idx="14">
                  <c:v>645000</c:v>
                </c:pt>
                <c:pt idx="15">
                  <c:v>670000</c:v>
                </c:pt>
                <c:pt idx="16">
                  <c:v>554000</c:v>
                </c:pt>
              </c:numCache>
            </c:numRef>
          </c:val>
          <c:smooth val="0"/>
          <c:extLst>
            <c:ext xmlns:c16="http://schemas.microsoft.com/office/drawing/2014/chart" uri="{C3380CC4-5D6E-409C-BE32-E72D297353CC}">
              <c16:uniqueId val="{00000001-29E3-462E-A7E9-0428E271DD9C}"/>
            </c:ext>
          </c:extLst>
        </c:ser>
        <c:dLbls>
          <c:showLegendKey val="0"/>
          <c:showVal val="0"/>
          <c:showCatName val="0"/>
          <c:showSerName val="0"/>
          <c:showPercent val="0"/>
          <c:showBubbleSize val="0"/>
        </c:dLbls>
        <c:smooth val="0"/>
        <c:axId val="301484288"/>
        <c:axId val="301490176"/>
      </c:lineChart>
      <c:dateAx>
        <c:axId val="301484288"/>
        <c:scaling>
          <c:orientation val="minMax"/>
          <c:max val="42948"/>
        </c:scaling>
        <c:delete val="0"/>
        <c:axPos val="b"/>
        <c:numFmt formatCode="yyyy" sourceLinked="0"/>
        <c:majorTickMark val="in"/>
        <c:minorTickMark val="none"/>
        <c:tickLblPos val="nextTo"/>
        <c:txPr>
          <a:bodyPr rot="0"/>
          <a:lstStyle/>
          <a:p>
            <a:pPr>
              <a:defRPr sz="1300"/>
            </a:pPr>
            <a:endParaRPr lang="en-US"/>
          </a:p>
        </c:txPr>
        <c:crossAx val="301490176"/>
        <c:crossesAt val="75"/>
        <c:auto val="1"/>
        <c:lblOffset val="100"/>
        <c:baseTimeUnit val="days"/>
        <c:majorUnit val="2"/>
        <c:majorTimeUnit val="years"/>
        <c:minorUnit val="1"/>
        <c:minorTimeUnit val="months"/>
      </c:dateAx>
      <c:valAx>
        <c:axId val="301490176"/>
        <c:scaling>
          <c:orientation val="minMax"/>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484288"/>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2043188611840187"/>
          <c:w val="0.78232526489744336"/>
          <c:h val="0.5820456036745407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c:formatCode>
                <c:ptCount val="17"/>
                <c:pt idx="0">
                  <c:v>158000</c:v>
                </c:pt>
                <c:pt idx="1">
                  <c:v>158000</c:v>
                </c:pt>
                <c:pt idx="2">
                  <c:v>158000</c:v>
                </c:pt>
                <c:pt idx="3">
                  <c:v>158000</c:v>
                </c:pt>
                <c:pt idx="4">
                  <c:v>158000</c:v>
                </c:pt>
                <c:pt idx="5">
                  <c:v>158000</c:v>
                </c:pt>
                <c:pt idx="6">
                  <c:v>158000</c:v>
                </c:pt>
                <c:pt idx="7">
                  <c:v>158000</c:v>
                </c:pt>
                <c:pt idx="8">
                  <c:v>158000</c:v>
                </c:pt>
                <c:pt idx="9">
                  <c:v>158000</c:v>
                </c:pt>
                <c:pt idx="10">
                  <c:v>158000</c:v>
                </c:pt>
                <c:pt idx="11">
                  <c:v>158000</c:v>
                </c:pt>
                <c:pt idx="12">
                  <c:v>158000</c:v>
                </c:pt>
                <c:pt idx="13">
                  <c:v>158000</c:v>
                </c:pt>
                <c:pt idx="14">
                  <c:v>158000</c:v>
                </c:pt>
                <c:pt idx="15">
                  <c:v>158000</c:v>
                </c:pt>
                <c:pt idx="16">
                  <c:v>158000</c:v>
                </c:pt>
              </c:numCache>
            </c:numRef>
          </c:val>
          <c:smooth val="0"/>
          <c:extLst>
            <c:ext xmlns:c16="http://schemas.microsoft.com/office/drawing/2014/chart" uri="{C3380CC4-5D6E-409C-BE32-E72D297353CC}">
              <c16:uniqueId val="{00000000-7C41-4B9C-9241-EEDF1BE7BE7C}"/>
            </c:ext>
          </c:extLst>
        </c:ser>
        <c:ser>
          <c:idx val="1"/>
          <c:order val="1"/>
          <c:tx>
            <c:strRef>
              <c:f>Sheet1!$C$1</c:f>
              <c:strCache>
                <c:ptCount val="1"/>
                <c:pt idx="0">
                  <c:v>Job openings</c:v>
                </c:pt>
              </c:strCache>
            </c:strRef>
          </c:tx>
          <c:spPr>
            <a:ln w="38100">
              <a:solidFill>
                <a:srgbClr val="C0504D"/>
              </a:solidFill>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91000</c:v>
                </c:pt>
                <c:pt idx="1">
                  <c:v>64000</c:v>
                </c:pt>
                <c:pt idx="2">
                  <c:v>86000</c:v>
                </c:pt>
                <c:pt idx="3">
                  <c:v>115000</c:v>
                </c:pt>
                <c:pt idx="4">
                  <c:v>123000</c:v>
                </c:pt>
                <c:pt idx="5">
                  <c:v>91000</c:v>
                </c:pt>
                <c:pt idx="6">
                  <c:v>96000</c:v>
                </c:pt>
                <c:pt idx="7">
                  <c:v>47000</c:v>
                </c:pt>
                <c:pt idx="8">
                  <c:v>54000</c:v>
                </c:pt>
                <c:pt idx="9">
                  <c:v>31000</c:v>
                </c:pt>
                <c:pt idx="10">
                  <c:v>43000</c:v>
                </c:pt>
                <c:pt idx="11">
                  <c:v>66000</c:v>
                </c:pt>
                <c:pt idx="12">
                  <c:v>83000</c:v>
                </c:pt>
                <c:pt idx="13">
                  <c:v>97000</c:v>
                </c:pt>
                <c:pt idx="14">
                  <c:v>129000</c:v>
                </c:pt>
                <c:pt idx="15">
                  <c:v>140000</c:v>
                </c:pt>
                <c:pt idx="16">
                  <c:v>158000</c:v>
                </c:pt>
              </c:numCache>
            </c:numRef>
          </c:val>
          <c:smooth val="0"/>
          <c:extLst>
            <c:ext xmlns:c16="http://schemas.microsoft.com/office/drawing/2014/chart" uri="{C3380CC4-5D6E-409C-BE32-E72D297353CC}">
              <c16:uniqueId val="{00000001-7C41-4B9C-9241-EEDF1BE7BE7C}"/>
            </c:ext>
          </c:extLst>
        </c:ser>
        <c:dLbls>
          <c:showLegendKey val="0"/>
          <c:showVal val="0"/>
          <c:showCatName val="0"/>
          <c:showSerName val="0"/>
          <c:showPercent val="0"/>
          <c:showBubbleSize val="0"/>
        </c:dLbls>
        <c:smooth val="0"/>
        <c:axId val="301552384"/>
        <c:axId val="301553920"/>
      </c:lineChart>
      <c:dateAx>
        <c:axId val="301552384"/>
        <c:scaling>
          <c:orientation val="minMax"/>
          <c:max val="42948"/>
        </c:scaling>
        <c:delete val="0"/>
        <c:axPos val="b"/>
        <c:numFmt formatCode="yyyy" sourceLinked="0"/>
        <c:majorTickMark val="in"/>
        <c:minorTickMark val="none"/>
        <c:tickLblPos val="nextTo"/>
        <c:txPr>
          <a:bodyPr rot="0"/>
          <a:lstStyle/>
          <a:p>
            <a:pPr>
              <a:defRPr sz="1100" baseline="0"/>
            </a:pPr>
            <a:endParaRPr lang="en-US"/>
          </a:p>
        </c:txPr>
        <c:crossAx val="301553920"/>
        <c:crosses val="autoZero"/>
        <c:auto val="1"/>
        <c:lblOffset val="100"/>
        <c:baseTimeUnit val="days"/>
        <c:majorUnit val="2"/>
        <c:majorTimeUnit val="years"/>
        <c:minorUnit val="1"/>
        <c:minorTimeUnit val="months"/>
      </c:dateAx>
      <c:valAx>
        <c:axId val="301553920"/>
        <c:scaling>
          <c:orientation val="minMax"/>
          <c:max val="600000"/>
          <c:min val="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552384"/>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2043188611840187"/>
          <c:w val="0.78232526489744336"/>
          <c:h val="0.5820456036745407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c:formatCode>
                <c:ptCount val="17"/>
                <c:pt idx="0">
                  <c:v>193000</c:v>
                </c:pt>
                <c:pt idx="1">
                  <c:v>193000</c:v>
                </c:pt>
                <c:pt idx="2">
                  <c:v>193000</c:v>
                </c:pt>
                <c:pt idx="3">
                  <c:v>193000</c:v>
                </c:pt>
                <c:pt idx="4">
                  <c:v>193000</c:v>
                </c:pt>
                <c:pt idx="5">
                  <c:v>193000</c:v>
                </c:pt>
                <c:pt idx="6">
                  <c:v>193000</c:v>
                </c:pt>
                <c:pt idx="7">
                  <c:v>193000</c:v>
                </c:pt>
                <c:pt idx="8">
                  <c:v>193000</c:v>
                </c:pt>
                <c:pt idx="9">
                  <c:v>193000</c:v>
                </c:pt>
                <c:pt idx="10">
                  <c:v>193000</c:v>
                </c:pt>
                <c:pt idx="11">
                  <c:v>193000</c:v>
                </c:pt>
                <c:pt idx="12">
                  <c:v>193000</c:v>
                </c:pt>
                <c:pt idx="13">
                  <c:v>193000</c:v>
                </c:pt>
                <c:pt idx="14">
                  <c:v>193000</c:v>
                </c:pt>
                <c:pt idx="15">
                  <c:v>193000</c:v>
                </c:pt>
                <c:pt idx="16">
                  <c:v>193000</c:v>
                </c:pt>
              </c:numCache>
            </c:numRef>
          </c:val>
          <c:smooth val="0"/>
          <c:extLst>
            <c:ext xmlns:c16="http://schemas.microsoft.com/office/drawing/2014/chart" uri="{C3380CC4-5D6E-409C-BE32-E72D297353CC}">
              <c16:uniqueId val="{00000000-B3F9-4DBF-9B79-515B8CACE681}"/>
            </c:ext>
          </c:extLst>
        </c:ser>
        <c:ser>
          <c:idx val="1"/>
          <c:order val="1"/>
          <c:tx>
            <c:strRef>
              <c:f>Sheet1!$C$1</c:f>
              <c:strCache>
                <c:ptCount val="1"/>
                <c:pt idx="0">
                  <c:v>Construction hires</c:v>
                </c:pt>
              </c:strCache>
            </c:strRef>
          </c:tx>
          <c:spPr>
            <a:ln w="38100">
              <a:solidFill>
                <a:srgbClr val="C0504D"/>
              </a:solidFill>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272000</c:v>
                </c:pt>
                <c:pt idx="1">
                  <c:v>273000</c:v>
                </c:pt>
                <c:pt idx="2">
                  <c:v>290000</c:v>
                </c:pt>
                <c:pt idx="3">
                  <c:v>275000</c:v>
                </c:pt>
                <c:pt idx="4">
                  <c:v>292000</c:v>
                </c:pt>
                <c:pt idx="5">
                  <c:v>268000</c:v>
                </c:pt>
                <c:pt idx="6">
                  <c:v>224000</c:v>
                </c:pt>
                <c:pt idx="7">
                  <c:v>201000</c:v>
                </c:pt>
                <c:pt idx="8">
                  <c:v>199000</c:v>
                </c:pt>
                <c:pt idx="9">
                  <c:v>216000</c:v>
                </c:pt>
                <c:pt idx="10">
                  <c:v>180000</c:v>
                </c:pt>
                <c:pt idx="11">
                  <c:v>169000</c:v>
                </c:pt>
                <c:pt idx="12">
                  <c:v>152000</c:v>
                </c:pt>
                <c:pt idx="13">
                  <c:v>218000</c:v>
                </c:pt>
                <c:pt idx="14">
                  <c:v>178000</c:v>
                </c:pt>
                <c:pt idx="15">
                  <c:v>231000</c:v>
                </c:pt>
                <c:pt idx="16">
                  <c:v>193000</c:v>
                </c:pt>
              </c:numCache>
            </c:numRef>
          </c:val>
          <c:smooth val="0"/>
          <c:extLst>
            <c:ext xmlns:c16="http://schemas.microsoft.com/office/drawing/2014/chart" uri="{C3380CC4-5D6E-409C-BE32-E72D297353CC}">
              <c16:uniqueId val="{00000001-B3F9-4DBF-9B79-515B8CACE681}"/>
            </c:ext>
          </c:extLst>
        </c:ser>
        <c:dLbls>
          <c:showLegendKey val="0"/>
          <c:showVal val="0"/>
          <c:showCatName val="0"/>
          <c:showSerName val="0"/>
          <c:showPercent val="0"/>
          <c:showBubbleSize val="0"/>
        </c:dLbls>
        <c:smooth val="0"/>
        <c:axId val="301595648"/>
        <c:axId val="301716224"/>
      </c:lineChart>
      <c:dateAx>
        <c:axId val="301595648"/>
        <c:scaling>
          <c:orientation val="minMax"/>
          <c:max val="42948"/>
        </c:scaling>
        <c:delete val="0"/>
        <c:axPos val="b"/>
        <c:numFmt formatCode="yyyy" sourceLinked="0"/>
        <c:majorTickMark val="in"/>
        <c:minorTickMark val="none"/>
        <c:tickLblPos val="nextTo"/>
        <c:txPr>
          <a:bodyPr rot="0"/>
          <a:lstStyle/>
          <a:p>
            <a:pPr>
              <a:defRPr sz="1100" baseline="0"/>
            </a:pPr>
            <a:endParaRPr lang="en-US"/>
          </a:p>
        </c:txPr>
        <c:crossAx val="301716224"/>
        <c:crosses val="autoZero"/>
        <c:auto val="1"/>
        <c:lblOffset val="100"/>
        <c:baseTimeUnit val="days"/>
        <c:majorUnit val="2"/>
        <c:majorTimeUnit val="years"/>
        <c:minorUnit val="1"/>
        <c:minorTimeUnit val="months"/>
      </c:dateAx>
      <c:valAx>
        <c:axId val="301716224"/>
        <c:scaling>
          <c:orientation val="minMax"/>
          <c:max val="600000"/>
          <c:min val="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595648"/>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6167678258967628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m/d/yyyy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#0.00</c:formatCode>
                <c:ptCount val="17"/>
                <c:pt idx="0">
                  <c:v>3.1E-2</c:v>
                </c:pt>
                <c:pt idx="1">
                  <c:v>3.1E-2</c:v>
                </c:pt>
                <c:pt idx="2">
                  <c:v>3.1E-2</c:v>
                </c:pt>
                <c:pt idx="3">
                  <c:v>3.1E-2</c:v>
                </c:pt>
                <c:pt idx="4">
                  <c:v>3.1E-2</c:v>
                </c:pt>
                <c:pt idx="5">
                  <c:v>3.1E-2</c:v>
                </c:pt>
                <c:pt idx="6">
                  <c:v>3.1E-2</c:v>
                </c:pt>
                <c:pt idx="7">
                  <c:v>3.1E-2</c:v>
                </c:pt>
                <c:pt idx="8">
                  <c:v>3.1E-2</c:v>
                </c:pt>
                <c:pt idx="9">
                  <c:v>3.1E-2</c:v>
                </c:pt>
                <c:pt idx="10">
                  <c:v>3.1E-2</c:v>
                </c:pt>
                <c:pt idx="11">
                  <c:v>3.1E-2</c:v>
                </c:pt>
                <c:pt idx="12">
                  <c:v>3.1E-2</c:v>
                </c:pt>
                <c:pt idx="13">
                  <c:v>3.1E-2</c:v>
                </c:pt>
                <c:pt idx="14">
                  <c:v>3.1E-2</c:v>
                </c:pt>
                <c:pt idx="15">
                  <c:v>3.1E-2</c:v>
                </c:pt>
                <c:pt idx="16">
                  <c:v>3.1E-2</c:v>
                </c:pt>
              </c:numCache>
            </c:numRef>
          </c:val>
          <c:smooth val="0"/>
          <c:extLst>
            <c:ext xmlns:c16="http://schemas.microsoft.com/office/drawing/2014/chart" uri="{C3380CC4-5D6E-409C-BE32-E72D297353CC}">
              <c16:uniqueId val="{00000000-76E0-4085-98A5-87303BFBA43E}"/>
            </c:ext>
          </c:extLst>
        </c:ser>
        <c:ser>
          <c:idx val="1"/>
          <c:order val="1"/>
          <c:tx>
            <c:strRef>
              <c:f>Sheet1!$C$1</c:f>
              <c:strCache>
                <c:ptCount val="1"/>
                <c:pt idx="0">
                  <c:v>Compensation change</c:v>
                </c:pt>
              </c:strCache>
            </c:strRef>
          </c:tx>
          <c:spPr>
            <a:ln w="38100">
              <a:solidFill>
                <a:srgbClr val="C0504D"/>
              </a:solidFill>
            </a:ln>
          </c:spPr>
          <c:marker>
            <c:symbol val="none"/>
          </c:marker>
          <c:cat>
            <c:numRef>
              <c:f>Sheet1!$A$2:$A$18</c:f>
              <c:numCache>
                <c:formatCode>m/d/yyyy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2.5000000000000001E-2</c:v>
                </c:pt>
                <c:pt idx="1">
                  <c:v>3.5000000000000003E-2</c:v>
                </c:pt>
                <c:pt idx="2">
                  <c:v>9.0000000000000011E-3</c:v>
                </c:pt>
                <c:pt idx="3">
                  <c:v>1.2E-2</c:v>
                </c:pt>
                <c:pt idx="4">
                  <c:v>1.9E-2</c:v>
                </c:pt>
                <c:pt idx="5">
                  <c:v>4.2999999999999997E-2</c:v>
                </c:pt>
                <c:pt idx="6">
                  <c:v>4.2000000000000003E-2</c:v>
                </c:pt>
                <c:pt idx="7">
                  <c:v>5.4000000000000006E-2</c:v>
                </c:pt>
                <c:pt idx="8">
                  <c:v>0.02</c:v>
                </c:pt>
                <c:pt idx="9">
                  <c:v>2.2000000000000002E-2</c:v>
                </c:pt>
                <c:pt idx="10">
                  <c:v>1.4999999999999999E-2</c:v>
                </c:pt>
                <c:pt idx="11">
                  <c:v>1.4999999999999999E-2</c:v>
                </c:pt>
                <c:pt idx="12">
                  <c:v>0.01</c:v>
                </c:pt>
                <c:pt idx="13">
                  <c:v>1.8000000000000002E-2</c:v>
                </c:pt>
                <c:pt idx="14">
                  <c:v>2.6000000000000002E-2</c:v>
                </c:pt>
                <c:pt idx="15">
                  <c:v>3.3000000000000002E-2</c:v>
                </c:pt>
                <c:pt idx="16">
                  <c:v>3.1E-2</c:v>
                </c:pt>
              </c:numCache>
            </c:numRef>
          </c:val>
          <c:smooth val="0"/>
          <c:extLst>
            <c:ext xmlns:c16="http://schemas.microsoft.com/office/drawing/2014/chart" uri="{C3380CC4-5D6E-409C-BE32-E72D297353CC}">
              <c16:uniqueId val="{00000001-76E0-4085-98A5-87303BFBA43E}"/>
            </c:ext>
          </c:extLst>
        </c:ser>
        <c:dLbls>
          <c:showLegendKey val="0"/>
          <c:showVal val="0"/>
          <c:showCatName val="0"/>
          <c:showSerName val="0"/>
          <c:showPercent val="0"/>
          <c:showBubbleSize val="0"/>
        </c:dLbls>
        <c:smooth val="0"/>
        <c:axId val="301830144"/>
        <c:axId val="301831680"/>
      </c:lineChart>
      <c:dateAx>
        <c:axId val="301830144"/>
        <c:scaling>
          <c:orientation val="minMax"/>
          <c:max val="42948"/>
        </c:scaling>
        <c:delete val="0"/>
        <c:axPos val="b"/>
        <c:numFmt formatCode="yyyy" sourceLinked="0"/>
        <c:majorTickMark val="in"/>
        <c:minorTickMark val="none"/>
        <c:tickLblPos val="nextTo"/>
        <c:txPr>
          <a:bodyPr rot="0"/>
          <a:lstStyle/>
          <a:p>
            <a:pPr>
              <a:defRPr sz="1300"/>
            </a:pPr>
            <a:endParaRPr lang="en-US"/>
          </a:p>
        </c:txPr>
        <c:crossAx val="301831680"/>
        <c:crosses val="autoZero"/>
        <c:auto val="1"/>
        <c:lblOffset val="100"/>
        <c:baseTimeUnit val="days"/>
        <c:majorUnit val="2"/>
        <c:majorTimeUnit val="years"/>
        <c:minorUnit val="1"/>
        <c:minorTimeUnit val="months"/>
      </c:dateAx>
      <c:valAx>
        <c:axId val="301831680"/>
        <c:scaling>
          <c:orientation val="minMax"/>
          <c:max val="6.0000000000000012E-2"/>
          <c:min val="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830144"/>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146448490813648"/>
          <c:w val="0.7581430446194225"/>
          <c:h val="0.58785451297754443"/>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c:formatCode>
                <c:ptCount val="17"/>
                <c:pt idx="0">
                  <c:v>554000</c:v>
                </c:pt>
                <c:pt idx="1">
                  <c:v>554000</c:v>
                </c:pt>
                <c:pt idx="2">
                  <c:v>554000</c:v>
                </c:pt>
                <c:pt idx="3">
                  <c:v>554000</c:v>
                </c:pt>
                <c:pt idx="4">
                  <c:v>554000</c:v>
                </c:pt>
                <c:pt idx="5">
                  <c:v>554000</c:v>
                </c:pt>
                <c:pt idx="6">
                  <c:v>554000</c:v>
                </c:pt>
                <c:pt idx="7">
                  <c:v>554000</c:v>
                </c:pt>
                <c:pt idx="8">
                  <c:v>554000</c:v>
                </c:pt>
                <c:pt idx="9">
                  <c:v>554000</c:v>
                </c:pt>
                <c:pt idx="10">
                  <c:v>554000</c:v>
                </c:pt>
                <c:pt idx="11">
                  <c:v>554000</c:v>
                </c:pt>
                <c:pt idx="12">
                  <c:v>554000</c:v>
                </c:pt>
                <c:pt idx="13">
                  <c:v>554000</c:v>
                </c:pt>
                <c:pt idx="14">
                  <c:v>554000</c:v>
                </c:pt>
                <c:pt idx="15">
                  <c:v>554000</c:v>
                </c:pt>
                <c:pt idx="16">
                  <c:v>554000</c:v>
                </c:pt>
              </c:numCache>
            </c:numRef>
          </c:val>
          <c:smooth val="0"/>
          <c:extLst>
            <c:ext xmlns:c16="http://schemas.microsoft.com/office/drawing/2014/chart" uri="{C3380CC4-5D6E-409C-BE32-E72D297353CC}">
              <c16:uniqueId val="{00000000-29E3-462E-A7E9-0428E271DD9C}"/>
            </c:ext>
          </c:extLst>
        </c:ser>
        <c:ser>
          <c:idx val="1"/>
          <c:order val="1"/>
          <c:tx>
            <c:strRef>
              <c:f>Sheet1!$C$1</c:f>
              <c:strCache>
                <c:ptCount val="1"/>
                <c:pt idx="0">
                  <c:v>Unemployment</c:v>
                </c:pt>
              </c:strCache>
            </c:strRef>
          </c:tx>
          <c:spPr>
            <a:ln w="38100">
              <a:solidFill>
                <a:srgbClr val="C0504D"/>
              </a:solidFill>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785000</c:v>
                </c:pt>
                <c:pt idx="1">
                  <c:v>941000</c:v>
                </c:pt>
                <c:pt idx="2">
                  <c:v>813000</c:v>
                </c:pt>
                <c:pt idx="3">
                  <c:v>870000</c:v>
                </c:pt>
                <c:pt idx="4">
                  <c:v>813000</c:v>
                </c:pt>
                <c:pt idx="5">
                  <c:v>725000</c:v>
                </c:pt>
                <c:pt idx="6">
                  <c:v>968000</c:v>
                </c:pt>
                <c:pt idx="7">
                  <c:v>1438000</c:v>
                </c:pt>
                <c:pt idx="8">
                  <c:v>2044000</c:v>
                </c:pt>
                <c:pt idx="9">
                  <c:v>1749000</c:v>
                </c:pt>
                <c:pt idx="10">
                  <c:v>1327000</c:v>
                </c:pt>
                <c:pt idx="11">
                  <c:v>1105000</c:v>
                </c:pt>
                <c:pt idx="12">
                  <c:v>958000</c:v>
                </c:pt>
                <c:pt idx="13">
                  <c:v>680000</c:v>
                </c:pt>
                <c:pt idx="14">
                  <c:v>645000</c:v>
                </c:pt>
                <c:pt idx="15">
                  <c:v>670000</c:v>
                </c:pt>
                <c:pt idx="16">
                  <c:v>554000</c:v>
                </c:pt>
              </c:numCache>
            </c:numRef>
          </c:val>
          <c:smooth val="0"/>
          <c:extLst>
            <c:ext xmlns:c16="http://schemas.microsoft.com/office/drawing/2014/chart" uri="{C3380CC4-5D6E-409C-BE32-E72D297353CC}">
              <c16:uniqueId val="{00000001-29E3-462E-A7E9-0428E271DD9C}"/>
            </c:ext>
          </c:extLst>
        </c:ser>
        <c:dLbls>
          <c:showLegendKey val="0"/>
          <c:showVal val="0"/>
          <c:showCatName val="0"/>
          <c:showSerName val="0"/>
          <c:showPercent val="0"/>
          <c:showBubbleSize val="0"/>
        </c:dLbls>
        <c:smooth val="0"/>
        <c:axId val="301484288"/>
        <c:axId val="301490176"/>
      </c:lineChart>
      <c:dateAx>
        <c:axId val="301484288"/>
        <c:scaling>
          <c:orientation val="minMax"/>
          <c:max val="42948"/>
        </c:scaling>
        <c:delete val="0"/>
        <c:axPos val="b"/>
        <c:numFmt formatCode="yyyy" sourceLinked="0"/>
        <c:majorTickMark val="in"/>
        <c:minorTickMark val="none"/>
        <c:tickLblPos val="nextTo"/>
        <c:txPr>
          <a:bodyPr rot="0"/>
          <a:lstStyle/>
          <a:p>
            <a:pPr>
              <a:defRPr sz="1300"/>
            </a:pPr>
            <a:endParaRPr lang="en-US"/>
          </a:p>
        </c:txPr>
        <c:crossAx val="301490176"/>
        <c:crossesAt val="75"/>
        <c:auto val="1"/>
        <c:lblOffset val="100"/>
        <c:baseTimeUnit val="days"/>
        <c:majorUnit val="2"/>
        <c:majorTimeUnit val="years"/>
        <c:minorUnit val="1"/>
        <c:minorTimeUnit val="months"/>
      </c:dateAx>
      <c:valAx>
        <c:axId val="301490176"/>
        <c:scaling>
          <c:orientation val="minMax"/>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484288"/>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2043188611840187"/>
          <c:w val="0.78232526489744336"/>
          <c:h val="0.5820456036745407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c:formatCode>
                <c:ptCount val="17"/>
                <c:pt idx="0">
                  <c:v>158000</c:v>
                </c:pt>
                <c:pt idx="1">
                  <c:v>158000</c:v>
                </c:pt>
                <c:pt idx="2">
                  <c:v>158000</c:v>
                </c:pt>
                <c:pt idx="3">
                  <c:v>158000</c:v>
                </c:pt>
                <c:pt idx="4">
                  <c:v>158000</c:v>
                </c:pt>
                <c:pt idx="5">
                  <c:v>158000</c:v>
                </c:pt>
                <c:pt idx="6">
                  <c:v>158000</c:v>
                </c:pt>
                <c:pt idx="7">
                  <c:v>158000</c:v>
                </c:pt>
                <c:pt idx="8">
                  <c:v>158000</c:v>
                </c:pt>
                <c:pt idx="9">
                  <c:v>158000</c:v>
                </c:pt>
                <c:pt idx="10">
                  <c:v>158000</c:v>
                </c:pt>
                <c:pt idx="11">
                  <c:v>158000</c:v>
                </c:pt>
                <c:pt idx="12">
                  <c:v>158000</c:v>
                </c:pt>
                <c:pt idx="13">
                  <c:v>158000</c:v>
                </c:pt>
                <c:pt idx="14">
                  <c:v>158000</c:v>
                </c:pt>
                <c:pt idx="15">
                  <c:v>158000</c:v>
                </c:pt>
                <c:pt idx="16">
                  <c:v>158000</c:v>
                </c:pt>
              </c:numCache>
            </c:numRef>
          </c:val>
          <c:smooth val="0"/>
          <c:extLst>
            <c:ext xmlns:c16="http://schemas.microsoft.com/office/drawing/2014/chart" uri="{C3380CC4-5D6E-409C-BE32-E72D297353CC}">
              <c16:uniqueId val="{00000000-7C41-4B9C-9241-EEDF1BE7BE7C}"/>
            </c:ext>
          </c:extLst>
        </c:ser>
        <c:ser>
          <c:idx val="1"/>
          <c:order val="1"/>
          <c:tx>
            <c:strRef>
              <c:f>Sheet1!$C$1</c:f>
              <c:strCache>
                <c:ptCount val="1"/>
                <c:pt idx="0">
                  <c:v>Job openings</c:v>
                </c:pt>
              </c:strCache>
            </c:strRef>
          </c:tx>
          <c:spPr>
            <a:ln w="38100">
              <a:solidFill>
                <a:srgbClr val="C0504D"/>
              </a:solidFill>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91000</c:v>
                </c:pt>
                <c:pt idx="1">
                  <c:v>64000</c:v>
                </c:pt>
                <c:pt idx="2">
                  <c:v>86000</c:v>
                </c:pt>
                <c:pt idx="3">
                  <c:v>115000</c:v>
                </c:pt>
                <c:pt idx="4">
                  <c:v>123000</c:v>
                </c:pt>
                <c:pt idx="5">
                  <c:v>91000</c:v>
                </c:pt>
                <c:pt idx="6">
                  <c:v>96000</c:v>
                </c:pt>
                <c:pt idx="7">
                  <c:v>47000</c:v>
                </c:pt>
                <c:pt idx="8">
                  <c:v>54000</c:v>
                </c:pt>
                <c:pt idx="9">
                  <c:v>31000</c:v>
                </c:pt>
                <c:pt idx="10">
                  <c:v>43000</c:v>
                </c:pt>
                <c:pt idx="11">
                  <c:v>66000</c:v>
                </c:pt>
                <c:pt idx="12">
                  <c:v>83000</c:v>
                </c:pt>
                <c:pt idx="13">
                  <c:v>97000</c:v>
                </c:pt>
                <c:pt idx="14">
                  <c:v>129000</c:v>
                </c:pt>
                <c:pt idx="15">
                  <c:v>140000</c:v>
                </c:pt>
                <c:pt idx="16">
                  <c:v>158000</c:v>
                </c:pt>
              </c:numCache>
            </c:numRef>
          </c:val>
          <c:smooth val="0"/>
          <c:extLst>
            <c:ext xmlns:c16="http://schemas.microsoft.com/office/drawing/2014/chart" uri="{C3380CC4-5D6E-409C-BE32-E72D297353CC}">
              <c16:uniqueId val="{00000001-7C41-4B9C-9241-EEDF1BE7BE7C}"/>
            </c:ext>
          </c:extLst>
        </c:ser>
        <c:dLbls>
          <c:showLegendKey val="0"/>
          <c:showVal val="0"/>
          <c:showCatName val="0"/>
          <c:showSerName val="0"/>
          <c:showPercent val="0"/>
          <c:showBubbleSize val="0"/>
        </c:dLbls>
        <c:smooth val="0"/>
        <c:axId val="301552384"/>
        <c:axId val="301553920"/>
      </c:lineChart>
      <c:dateAx>
        <c:axId val="301552384"/>
        <c:scaling>
          <c:orientation val="minMax"/>
          <c:max val="42948"/>
        </c:scaling>
        <c:delete val="0"/>
        <c:axPos val="b"/>
        <c:numFmt formatCode="yyyy" sourceLinked="0"/>
        <c:majorTickMark val="in"/>
        <c:minorTickMark val="none"/>
        <c:tickLblPos val="nextTo"/>
        <c:txPr>
          <a:bodyPr rot="0"/>
          <a:lstStyle/>
          <a:p>
            <a:pPr>
              <a:defRPr sz="1100" baseline="0"/>
            </a:pPr>
            <a:endParaRPr lang="en-US"/>
          </a:p>
        </c:txPr>
        <c:crossAx val="301553920"/>
        <c:crosses val="autoZero"/>
        <c:auto val="1"/>
        <c:lblOffset val="100"/>
        <c:baseTimeUnit val="days"/>
        <c:majorUnit val="2"/>
        <c:majorTimeUnit val="years"/>
        <c:minorUnit val="1"/>
        <c:minorTimeUnit val="months"/>
      </c:dateAx>
      <c:valAx>
        <c:axId val="301553920"/>
        <c:scaling>
          <c:orientation val="minMax"/>
          <c:max val="600000"/>
          <c:min val="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552384"/>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2043188611840187"/>
          <c:w val="0.78232526489744336"/>
          <c:h val="0.58204560367454072"/>
        </c:manualLayout>
      </c:layout>
      <c:lineChart>
        <c:grouping val="standard"/>
        <c:varyColors val="0"/>
        <c:ser>
          <c:idx val="0"/>
          <c:order val="0"/>
          <c:tx>
            <c:strRef>
              <c:f>Sheet1!$B$1</c:f>
              <c:strCache>
                <c:ptCount val="1"/>
                <c:pt idx="0">
                  <c:v>Current</c:v>
                </c:pt>
              </c:strCache>
            </c:strRef>
          </c:tx>
          <c:spPr>
            <a:ln w="12700">
              <a:solidFill>
                <a:sysClr val="window" lastClr="FFFFFF">
                  <a:lumMod val="50000"/>
                </a:sysClr>
              </a:solidFill>
              <a:prstDash val="dash"/>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Sheet1!$B$2:$B$18</c:f>
              <c:numCache>
                <c:formatCode>0.0</c:formatCode>
                <c:ptCount val="17"/>
                <c:pt idx="0">
                  <c:v>193000</c:v>
                </c:pt>
                <c:pt idx="1">
                  <c:v>193000</c:v>
                </c:pt>
                <c:pt idx="2">
                  <c:v>193000</c:v>
                </c:pt>
                <c:pt idx="3">
                  <c:v>193000</c:v>
                </c:pt>
                <c:pt idx="4">
                  <c:v>193000</c:v>
                </c:pt>
                <c:pt idx="5">
                  <c:v>193000</c:v>
                </c:pt>
                <c:pt idx="6">
                  <c:v>193000</c:v>
                </c:pt>
                <c:pt idx="7">
                  <c:v>193000</c:v>
                </c:pt>
                <c:pt idx="8">
                  <c:v>193000</c:v>
                </c:pt>
                <c:pt idx="9">
                  <c:v>193000</c:v>
                </c:pt>
                <c:pt idx="10">
                  <c:v>193000</c:v>
                </c:pt>
                <c:pt idx="11">
                  <c:v>193000</c:v>
                </c:pt>
                <c:pt idx="12">
                  <c:v>193000</c:v>
                </c:pt>
                <c:pt idx="13">
                  <c:v>193000</c:v>
                </c:pt>
                <c:pt idx="14">
                  <c:v>193000</c:v>
                </c:pt>
                <c:pt idx="15">
                  <c:v>193000</c:v>
                </c:pt>
                <c:pt idx="16">
                  <c:v>193000</c:v>
                </c:pt>
              </c:numCache>
            </c:numRef>
          </c:val>
          <c:smooth val="0"/>
          <c:extLst>
            <c:ext xmlns:c16="http://schemas.microsoft.com/office/drawing/2014/chart" uri="{C3380CC4-5D6E-409C-BE32-E72D297353CC}">
              <c16:uniqueId val="{00000000-B3F9-4DBF-9B79-515B8CACE681}"/>
            </c:ext>
          </c:extLst>
        </c:ser>
        <c:ser>
          <c:idx val="1"/>
          <c:order val="1"/>
          <c:tx>
            <c:strRef>
              <c:f>Sheet1!$C$1</c:f>
              <c:strCache>
                <c:ptCount val="1"/>
                <c:pt idx="0">
                  <c:v>Construction hires</c:v>
                </c:pt>
              </c:strCache>
            </c:strRef>
          </c:tx>
          <c:spPr>
            <a:ln w="38100">
              <a:solidFill>
                <a:srgbClr val="C0504D"/>
              </a:solidFill>
            </a:ln>
          </c:spPr>
          <c:marker>
            <c:symbol val="none"/>
          </c:marker>
          <c:cat>
            <c:numRef>
              <c:f>Sheet1!$A$2:$A$18</c:f>
              <c:numCache>
                <c:formatCode>[$-409]mmm\-yy;@</c:formatCode>
                <c:ptCount val="17"/>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numCache>
            </c:numRef>
          </c:cat>
          <c:val>
            <c:numRef>
              <c:f>Sheet1!$C$2:$C$18</c:f>
              <c:numCache>
                <c:formatCode>0.0</c:formatCode>
                <c:ptCount val="17"/>
                <c:pt idx="0">
                  <c:v>272000</c:v>
                </c:pt>
                <c:pt idx="1">
                  <c:v>273000</c:v>
                </c:pt>
                <c:pt idx="2">
                  <c:v>290000</c:v>
                </c:pt>
                <c:pt idx="3">
                  <c:v>275000</c:v>
                </c:pt>
                <c:pt idx="4">
                  <c:v>292000</c:v>
                </c:pt>
                <c:pt idx="5">
                  <c:v>268000</c:v>
                </c:pt>
                <c:pt idx="6">
                  <c:v>224000</c:v>
                </c:pt>
                <c:pt idx="7">
                  <c:v>201000</c:v>
                </c:pt>
                <c:pt idx="8">
                  <c:v>199000</c:v>
                </c:pt>
                <c:pt idx="9">
                  <c:v>216000</c:v>
                </c:pt>
                <c:pt idx="10">
                  <c:v>180000</c:v>
                </c:pt>
                <c:pt idx="11">
                  <c:v>169000</c:v>
                </c:pt>
                <c:pt idx="12">
                  <c:v>152000</c:v>
                </c:pt>
                <c:pt idx="13">
                  <c:v>218000</c:v>
                </c:pt>
                <c:pt idx="14">
                  <c:v>178000</c:v>
                </c:pt>
                <c:pt idx="15">
                  <c:v>231000</c:v>
                </c:pt>
                <c:pt idx="16">
                  <c:v>193000</c:v>
                </c:pt>
              </c:numCache>
            </c:numRef>
          </c:val>
          <c:smooth val="0"/>
          <c:extLst>
            <c:ext xmlns:c16="http://schemas.microsoft.com/office/drawing/2014/chart" uri="{C3380CC4-5D6E-409C-BE32-E72D297353CC}">
              <c16:uniqueId val="{00000001-B3F9-4DBF-9B79-515B8CACE681}"/>
            </c:ext>
          </c:extLst>
        </c:ser>
        <c:dLbls>
          <c:showLegendKey val="0"/>
          <c:showVal val="0"/>
          <c:showCatName val="0"/>
          <c:showSerName val="0"/>
          <c:showPercent val="0"/>
          <c:showBubbleSize val="0"/>
        </c:dLbls>
        <c:smooth val="0"/>
        <c:axId val="301595648"/>
        <c:axId val="301716224"/>
      </c:lineChart>
      <c:dateAx>
        <c:axId val="301595648"/>
        <c:scaling>
          <c:orientation val="minMax"/>
          <c:max val="42948"/>
        </c:scaling>
        <c:delete val="0"/>
        <c:axPos val="b"/>
        <c:numFmt formatCode="yyyy" sourceLinked="0"/>
        <c:majorTickMark val="in"/>
        <c:minorTickMark val="none"/>
        <c:tickLblPos val="nextTo"/>
        <c:txPr>
          <a:bodyPr rot="0"/>
          <a:lstStyle/>
          <a:p>
            <a:pPr>
              <a:defRPr sz="1100" baseline="0"/>
            </a:pPr>
            <a:endParaRPr lang="en-US"/>
          </a:p>
        </c:txPr>
        <c:crossAx val="301716224"/>
        <c:crosses val="autoZero"/>
        <c:auto val="1"/>
        <c:lblOffset val="100"/>
        <c:baseTimeUnit val="days"/>
        <c:majorUnit val="2"/>
        <c:majorTimeUnit val="years"/>
        <c:minorUnit val="1"/>
        <c:minorTimeUnit val="months"/>
      </c:dateAx>
      <c:valAx>
        <c:axId val="301716224"/>
        <c:scaling>
          <c:orientation val="minMax"/>
          <c:max val="600000"/>
          <c:min val="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595648"/>
        <c:crosses val="autoZero"/>
        <c:crossBetween val="between"/>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65330652954902"/>
          <c:y val="4.6644002880370676E-2"/>
          <c:w val="0.47314136652050576"/>
          <c:h val="0.66769940827167318"/>
        </c:manualLayout>
      </c:layout>
      <c:lineChart>
        <c:grouping val="standard"/>
        <c:varyColors val="0"/>
        <c:ser>
          <c:idx val="0"/>
          <c:order val="0"/>
          <c:tx>
            <c:strRef>
              <c:f>Sheet1!$B$1</c:f>
              <c:strCache>
                <c:ptCount val="1"/>
                <c:pt idx="0">
                  <c:v>Column1</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General</c:formatCode>
                <c:ptCount val="7"/>
              </c:numCache>
            </c:numRef>
          </c:val>
          <c:smooth val="0"/>
          <c:extLst>
            <c:ext xmlns:c16="http://schemas.microsoft.com/office/drawing/2014/chart" uri="{C3380CC4-5D6E-409C-BE32-E72D297353CC}">
              <c16:uniqueId val="{00000000-8290-47B4-B66B-9E2804380DF7}"/>
            </c:ext>
          </c:extLst>
        </c:ser>
        <c:ser>
          <c:idx val="1"/>
          <c:order val="1"/>
          <c:tx>
            <c:strRef>
              <c:f>Sheet1!$C$1</c:f>
              <c:strCache>
                <c:ptCount val="1"/>
                <c:pt idx="0">
                  <c:v>Educational</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104890</c:v>
                </c:pt>
                <c:pt idx="1">
                  <c:v>103202</c:v>
                </c:pt>
                <c:pt idx="2">
                  <c:v>88405</c:v>
                </c:pt>
              </c:numCache>
            </c:numRef>
          </c:val>
          <c:smooth val="0"/>
          <c:extLst>
            <c:ext xmlns:c16="http://schemas.microsoft.com/office/drawing/2014/chart" uri="{C3380CC4-5D6E-409C-BE32-E72D297353CC}">
              <c16:uniqueId val="{00000001-8290-47B4-B66B-9E2804380DF7}"/>
            </c:ext>
          </c:extLst>
        </c:ser>
        <c:dLbls>
          <c:showLegendKey val="0"/>
          <c:showVal val="0"/>
          <c:showCatName val="0"/>
          <c:showSerName val="0"/>
          <c:showPercent val="0"/>
          <c:showBubbleSize val="0"/>
        </c:dLbls>
        <c:smooth val="0"/>
        <c:axId val="281180416"/>
        <c:axId val="281194496"/>
      </c:lineChart>
      <c:dateAx>
        <c:axId val="281180416"/>
        <c:scaling>
          <c:orientation val="minMax"/>
        </c:scaling>
        <c:delete val="1"/>
        <c:axPos val="b"/>
        <c:numFmt formatCode="yyyy" sourceLinked="0"/>
        <c:majorTickMark val="out"/>
        <c:minorTickMark val="none"/>
        <c:tickLblPos val="none"/>
        <c:crossAx val="281194496"/>
        <c:crosses val="autoZero"/>
        <c:auto val="1"/>
        <c:lblOffset val="100"/>
        <c:baseTimeUnit val="months"/>
        <c:majorUnit val="1"/>
        <c:majorTimeUnit val="months"/>
        <c:minorUnit val="1"/>
        <c:minorTimeUnit val="months"/>
      </c:dateAx>
      <c:valAx>
        <c:axId val="281194496"/>
        <c:scaling>
          <c:orientation val="minMax"/>
          <c:max val="120000"/>
          <c:min val="20000"/>
        </c:scaling>
        <c:delete val="1"/>
        <c:axPos val="l"/>
        <c:numFmt formatCode="&quot;$&quot;#,##0" sourceLinked="0"/>
        <c:majorTickMark val="out"/>
        <c:minorTickMark val="none"/>
        <c:tickLblPos val="none"/>
        <c:crossAx val="281180416"/>
        <c:crosses val="autoZero"/>
        <c:crossBetween val="between"/>
        <c:majorUnit val="20000"/>
        <c:dispUnits>
          <c:builtInUnit val="thousands"/>
        </c:dispUnits>
      </c:valAx>
      <c:spPr>
        <a:noFill/>
        <a:ln w="25400">
          <a:noFill/>
        </a:ln>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50681412219305921"/>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4EB9-4BCE-A9C2-5720FCD43039}"/>
            </c:ext>
          </c:extLst>
        </c:ser>
        <c:ser>
          <c:idx val="1"/>
          <c:order val="1"/>
          <c:tx>
            <c:strRef>
              <c:f>Sheet1!$C$1</c:f>
              <c:strCache>
                <c:ptCount val="1"/>
                <c:pt idx="0">
                  <c:v>diesel</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104.87404162102958</c:v>
                </c:pt>
                <c:pt idx="2">
                  <c:v>105.75027382256299</c:v>
                </c:pt>
                <c:pt idx="3">
                  <c:v>100.65717415115007</c:v>
                </c:pt>
                <c:pt idx="4">
                  <c:v>110.95290251916758</c:v>
                </c:pt>
                <c:pt idx="5">
                  <c:v>108.8170865279299</c:v>
                </c:pt>
                <c:pt idx="6">
                  <c:v>106.24315443592552</c:v>
                </c:pt>
                <c:pt idx="7">
                  <c:v>103.6144578313253</c:v>
                </c:pt>
                <c:pt idx="8">
                  <c:v>92.771084337349407</c:v>
                </c:pt>
                <c:pt idx="9">
                  <c:v>95.016429353778747</c:v>
                </c:pt>
                <c:pt idx="10">
                  <c:v>91.675794085432642</c:v>
                </c:pt>
                <c:pt idx="11">
                  <c:v>71.631982475355983</c:v>
                </c:pt>
                <c:pt idx="12">
                  <c:v>65.279299014238774</c:v>
                </c:pt>
                <c:pt idx="13">
                  <c:v>62.102957283680183</c:v>
                </c:pt>
                <c:pt idx="14">
                  <c:v>65.388828039430464</c:v>
                </c:pt>
                <c:pt idx="15">
                  <c:v>67.688937568455643</c:v>
                </c:pt>
                <c:pt idx="16">
                  <c:v>79.079956188389929</c:v>
                </c:pt>
                <c:pt idx="17">
                  <c:v>85.104052573932094</c:v>
                </c:pt>
                <c:pt idx="18">
                  <c:v>86.308871851040522</c:v>
                </c:pt>
                <c:pt idx="19">
                  <c:v>82.03723986856518</c:v>
                </c:pt>
                <c:pt idx="20">
                  <c:v>89.320920043811611</c:v>
                </c:pt>
                <c:pt idx="21">
                  <c:v>87.458926615553125</c:v>
                </c:pt>
                <c:pt idx="22">
                  <c:v>85.980284775465492</c:v>
                </c:pt>
                <c:pt idx="23">
                  <c:v>86.966046002190595</c:v>
                </c:pt>
                <c:pt idx="24">
                  <c:v>88.22562979189486</c:v>
                </c:pt>
                <c:pt idx="25">
                  <c:v>89.539978094194964</c:v>
                </c:pt>
                <c:pt idx="26">
                  <c:v>88.335158817086537</c:v>
                </c:pt>
                <c:pt idx="27">
                  <c:v>89.211391018619949</c:v>
                </c:pt>
                <c:pt idx="28">
                  <c:v>95.071193866374585</c:v>
                </c:pt>
                <c:pt idx="29">
                  <c:v>93.921139101861996</c:v>
                </c:pt>
                <c:pt idx="30">
                  <c:v>98.357064622124867</c:v>
                </c:pt>
                <c:pt idx="31">
                  <c:v>103.4501642935378</c:v>
                </c:pt>
                <c:pt idx="32">
                  <c:v>111.82913472070098</c:v>
                </c:pt>
                <c:pt idx="33">
                  <c:v>119.66046002190581</c:v>
                </c:pt>
                <c:pt idx="34">
                  <c:v>122.6725082146769</c:v>
                </c:pt>
                <c:pt idx="35">
                  <c:v>122.61774370208104</c:v>
                </c:pt>
                <c:pt idx="36">
                  <c:v>126.50602409638554</c:v>
                </c:pt>
              </c:numCache>
            </c:numRef>
          </c:val>
          <c:smooth val="0"/>
          <c:extLst>
            <c:ext xmlns:c16="http://schemas.microsoft.com/office/drawing/2014/chart" uri="{C3380CC4-5D6E-409C-BE32-E72D297353CC}">
              <c16:uniqueId val="{00000001-4EB9-4BCE-A9C2-5720FCD43039}"/>
            </c:ext>
          </c:extLst>
        </c:ser>
        <c:dLbls>
          <c:showLegendKey val="0"/>
          <c:showVal val="0"/>
          <c:showCatName val="0"/>
          <c:showSerName val="0"/>
          <c:showPercent val="0"/>
          <c:showBubbleSize val="0"/>
        </c:dLbls>
        <c:smooth val="0"/>
        <c:axId val="302281856"/>
        <c:axId val="302283392"/>
      </c:lineChart>
      <c:dateAx>
        <c:axId val="302281856"/>
        <c:scaling>
          <c:orientation val="minMax"/>
        </c:scaling>
        <c:delete val="0"/>
        <c:axPos val="b"/>
        <c:majorGridlines/>
        <c:numFmt formatCode="yyyy" sourceLinked="0"/>
        <c:majorTickMark val="in"/>
        <c:minorTickMark val="in"/>
        <c:tickLblPos val="nextTo"/>
        <c:spPr>
          <a:ln>
            <a:solidFill>
              <a:sysClr val="windowText" lastClr="000000">
                <a:tint val="75000"/>
                <a:shade val="95000"/>
                <a:satMod val="105000"/>
              </a:sysClr>
            </a:solidFill>
          </a:ln>
        </c:spPr>
        <c:txPr>
          <a:bodyPr rot="0"/>
          <a:lstStyle/>
          <a:p>
            <a:pPr>
              <a:defRPr sz="1300"/>
            </a:pPr>
            <a:endParaRPr lang="en-US"/>
          </a:p>
        </c:txPr>
        <c:crossAx val="302283392"/>
        <c:crosses val="autoZero"/>
        <c:auto val="1"/>
        <c:lblOffset val="100"/>
        <c:baseTimeUnit val="days"/>
        <c:majorUnit val="1"/>
        <c:majorTimeUnit val="years"/>
        <c:minorUnit val="1"/>
        <c:minorTimeUnit val="months"/>
      </c:dateAx>
      <c:valAx>
        <c:axId val="302283392"/>
        <c:scaling>
          <c:orientation val="minMax"/>
          <c:max val="130"/>
          <c:min val="70"/>
        </c:scaling>
        <c:delete val="0"/>
        <c:axPos val="l"/>
        <c:majorGridlines>
          <c:spPr>
            <a:ln>
              <a:solidFill>
                <a:prstClr val="black">
                  <a:lumMod val="50000"/>
                  <a:lumOff val="50000"/>
                </a:prstClr>
              </a:solidFill>
            </a:ln>
          </c:spPr>
        </c:majorGridlines>
        <c:numFmt formatCode="#,##0" sourceLinked="0"/>
        <c:majorTickMark val="out"/>
        <c:minorTickMark val="none"/>
        <c:tickLblPos val="nextTo"/>
        <c:txPr>
          <a:bodyPr/>
          <a:lstStyle/>
          <a:p>
            <a:pPr>
              <a:defRPr sz="1300"/>
            </a:pPr>
            <a:endParaRPr lang="en-US"/>
          </a:p>
        </c:txPr>
        <c:crossAx val="302281856"/>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0307077500729073"/>
          <c:w val="0.82873438692503854"/>
          <c:h val="0.5241752333041706"/>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7AF6-427D-8088-C40D1AF64CE0}"/>
            </c:ext>
          </c:extLst>
        </c:ser>
        <c:ser>
          <c:idx val="1"/>
          <c:order val="1"/>
          <c:tx>
            <c:strRef>
              <c:f>Sheet1!$C$1</c:f>
              <c:strCache>
                <c:ptCount val="1"/>
                <c:pt idx="0">
                  <c:v>Copper and brass mill shapes</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96.806812134113898</c:v>
                </c:pt>
                <c:pt idx="2">
                  <c:v>97.977647684938802</c:v>
                </c:pt>
                <c:pt idx="3">
                  <c:v>99.654071314529006</c:v>
                </c:pt>
                <c:pt idx="4">
                  <c:v>102.63437998935603</c:v>
                </c:pt>
                <c:pt idx="5">
                  <c:v>100.26609898882384</c:v>
                </c:pt>
                <c:pt idx="6">
                  <c:v>95.902075572112821</c:v>
                </c:pt>
                <c:pt idx="7">
                  <c:v>92.442788717402863</c:v>
                </c:pt>
                <c:pt idx="8">
                  <c:v>91.405002660989894</c:v>
                </c:pt>
                <c:pt idx="9">
                  <c:v>91.032464076636515</c:v>
                </c:pt>
                <c:pt idx="10">
                  <c:v>88.185204896221379</c:v>
                </c:pt>
                <c:pt idx="11">
                  <c:v>83.182543906333166</c:v>
                </c:pt>
                <c:pt idx="12">
                  <c:v>82.011708355508233</c:v>
                </c:pt>
                <c:pt idx="13">
                  <c:v>83.501862692921776</c:v>
                </c:pt>
                <c:pt idx="14">
                  <c:v>87.094199042043641</c:v>
                </c:pt>
                <c:pt idx="15">
                  <c:v>84.858967535923355</c:v>
                </c:pt>
                <c:pt idx="16">
                  <c:v>86.322511974454486</c:v>
                </c:pt>
                <c:pt idx="17">
                  <c:v>84.353379457158056</c:v>
                </c:pt>
                <c:pt idx="18">
                  <c:v>87.227248536455562</c:v>
                </c:pt>
                <c:pt idx="19">
                  <c:v>88.823842469398613</c:v>
                </c:pt>
                <c:pt idx="20">
                  <c:v>87.253858435337932</c:v>
                </c:pt>
                <c:pt idx="21">
                  <c:v>88.637573177221924</c:v>
                </c:pt>
                <c:pt idx="22">
                  <c:v>96.301224055348584</c:v>
                </c:pt>
                <c:pt idx="23">
                  <c:v>100.74507716870676</c:v>
                </c:pt>
                <c:pt idx="24">
                  <c:v>98.56306546035124</c:v>
                </c:pt>
                <c:pt idx="25">
                  <c:v>104.81639169771154</c:v>
                </c:pt>
                <c:pt idx="26">
                  <c:v>101.75625332623734</c:v>
                </c:pt>
                <c:pt idx="27">
                  <c:v>101.01117615753061</c:v>
                </c:pt>
                <c:pt idx="28">
                  <c:v>98.270356572645028</c:v>
                </c:pt>
                <c:pt idx="29">
                  <c:v>99.015433741351785</c:v>
                </c:pt>
                <c:pt idx="30">
                  <c:v>99.760510910058528</c:v>
                </c:pt>
                <c:pt idx="31">
                  <c:v>105.10910058541778</c:v>
                </c:pt>
                <c:pt idx="32">
                  <c:v>112.61309207025012</c:v>
                </c:pt>
                <c:pt idx="33">
                  <c:v>110.29803086748271</c:v>
                </c:pt>
                <c:pt idx="34">
                  <c:v>113.01224055348588</c:v>
                </c:pt>
                <c:pt idx="35">
                  <c:v>110.32464076636511</c:v>
                </c:pt>
                <c:pt idx="36">
                  <c:v>116.25864821713677</c:v>
                </c:pt>
              </c:numCache>
            </c:numRef>
          </c:val>
          <c:smooth val="0"/>
          <c:extLst>
            <c:ext xmlns:c16="http://schemas.microsoft.com/office/drawing/2014/chart" uri="{C3380CC4-5D6E-409C-BE32-E72D297353CC}">
              <c16:uniqueId val="{00000001-7AF6-427D-8088-C40D1AF64CE0}"/>
            </c:ext>
          </c:extLst>
        </c:ser>
        <c:dLbls>
          <c:showLegendKey val="0"/>
          <c:showVal val="0"/>
          <c:showCatName val="0"/>
          <c:showSerName val="0"/>
          <c:showPercent val="0"/>
          <c:showBubbleSize val="0"/>
        </c:dLbls>
        <c:smooth val="0"/>
        <c:axId val="301623168"/>
        <c:axId val="301624704"/>
      </c:lineChart>
      <c:dateAx>
        <c:axId val="301623168"/>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301624704"/>
        <c:crosses val="autoZero"/>
        <c:auto val="1"/>
        <c:lblOffset val="100"/>
        <c:baseTimeUnit val="days"/>
        <c:majorUnit val="1"/>
        <c:majorTimeUnit val="years"/>
        <c:minorUnit val="1"/>
        <c:minorTimeUnit val="months"/>
      </c:dateAx>
      <c:valAx>
        <c:axId val="301624704"/>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623168"/>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50681412219305921"/>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D86C-471C-B6B0-FBD83FB0248E}"/>
            </c:ext>
          </c:extLst>
        </c:ser>
        <c:ser>
          <c:idx val="1"/>
          <c:order val="1"/>
          <c:tx>
            <c:strRef>
              <c:f>Sheet1!$C$1</c:f>
              <c:strCache>
                <c:ptCount val="1"/>
                <c:pt idx="0">
                  <c:v>Aluminum mill shapes</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99.564744287268766</c:v>
                </c:pt>
                <c:pt idx="2">
                  <c:v>99.347116430903142</c:v>
                </c:pt>
                <c:pt idx="3">
                  <c:v>97.769314472252432</c:v>
                </c:pt>
                <c:pt idx="4">
                  <c:v>96.953210010881392</c:v>
                </c:pt>
                <c:pt idx="5">
                  <c:v>94.178454842219793</c:v>
                </c:pt>
                <c:pt idx="6">
                  <c:v>91.675734494015231</c:v>
                </c:pt>
                <c:pt idx="7">
                  <c:v>90.587595212187153</c:v>
                </c:pt>
                <c:pt idx="8">
                  <c:v>89.445048966267677</c:v>
                </c:pt>
                <c:pt idx="9">
                  <c:v>89.662676822633301</c:v>
                </c:pt>
                <c:pt idx="10">
                  <c:v>88.248095756256788</c:v>
                </c:pt>
                <c:pt idx="11">
                  <c:v>87.921653971708366</c:v>
                </c:pt>
                <c:pt idx="12">
                  <c:v>88.302502720348201</c:v>
                </c:pt>
                <c:pt idx="13">
                  <c:v>88.030467899891178</c:v>
                </c:pt>
                <c:pt idx="14">
                  <c:v>88.628944504896623</c:v>
                </c:pt>
                <c:pt idx="15">
                  <c:v>88.193688792165389</c:v>
                </c:pt>
                <c:pt idx="16">
                  <c:v>88.955386289445045</c:v>
                </c:pt>
                <c:pt idx="17">
                  <c:v>88.955386289445045</c:v>
                </c:pt>
                <c:pt idx="18">
                  <c:v>89.553862894450475</c:v>
                </c:pt>
                <c:pt idx="19">
                  <c:v>89.771490750816099</c:v>
                </c:pt>
                <c:pt idx="20">
                  <c:v>89.49945593035909</c:v>
                </c:pt>
                <c:pt idx="21">
                  <c:v>89.608269858541874</c:v>
                </c:pt>
                <c:pt idx="22">
                  <c:v>91.403699673558208</c:v>
                </c:pt>
                <c:pt idx="23">
                  <c:v>92.763873775843294</c:v>
                </c:pt>
                <c:pt idx="24">
                  <c:v>92.872687704026106</c:v>
                </c:pt>
                <c:pt idx="25">
                  <c:v>94.940152339499448</c:v>
                </c:pt>
                <c:pt idx="26">
                  <c:v>96.517954298150158</c:v>
                </c:pt>
                <c:pt idx="27">
                  <c:v>97.823721436343845</c:v>
                </c:pt>
                <c:pt idx="28">
                  <c:v>98.041349292709455</c:v>
                </c:pt>
                <c:pt idx="29">
                  <c:v>97.823721436343845</c:v>
                </c:pt>
                <c:pt idx="30">
                  <c:v>96.681175190424369</c:v>
                </c:pt>
                <c:pt idx="31">
                  <c:v>97.878128400435244</c:v>
                </c:pt>
                <c:pt idx="32">
                  <c:v>100.38084874863982</c:v>
                </c:pt>
                <c:pt idx="33">
                  <c:v>102.72034820457019</c:v>
                </c:pt>
                <c:pt idx="34">
                  <c:v>103.42763873775841</c:v>
                </c:pt>
                <c:pt idx="35">
                  <c:v>101.5233949945593</c:v>
                </c:pt>
                <c:pt idx="36">
                  <c:v>102.99238302502719</c:v>
                </c:pt>
              </c:numCache>
            </c:numRef>
          </c:val>
          <c:smooth val="0"/>
          <c:extLst>
            <c:ext xmlns:c16="http://schemas.microsoft.com/office/drawing/2014/chart" uri="{C3380CC4-5D6E-409C-BE32-E72D297353CC}">
              <c16:uniqueId val="{00000001-D86C-471C-B6B0-FBD83FB0248E}"/>
            </c:ext>
          </c:extLst>
        </c:ser>
        <c:dLbls>
          <c:showLegendKey val="0"/>
          <c:showVal val="0"/>
          <c:showCatName val="0"/>
          <c:showSerName val="0"/>
          <c:showPercent val="0"/>
          <c:showBubbleSize val="0"/>
        </c:dLbls>
        <c:smooth val="0"/>
        <c:axId val="301769088"/>
        <c:axId val="301770624"/>
      </c:lineChart>
      <c:dateAx>
        <c:axId val="301769088"/>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301770624"/>
        <c:crosses val="autoZero"/>
        <c:auto val="1"/>
        <c:lblOffset val="100"/>
        <c:baseTimeUnit val="days"/>
        <c:majorUnit val="1"/>
        <c:majorTimeUnit val="years"/>
        <c:minorUnit val="1"/>
        <c:minorTimeUnit val="months"/>
      </c:dateAx>
      <c:valAx>
        <c:axId val="301770624"/>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769088"/>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50681412219305921"/>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758D-4602-B0C1-0994BFDDF88C}"/>
            </c:ext>
          </c:extLst>
        </c:ser>
        <c:ser>
          <c:idx val="1"/>
          <c:order val="1"/>
          <c:tx>
            <c:strRef>
              <c:f>Sheet1!$C$1</c:f>
              <c:strCache>
                <c:ptCount val="1"/>
                <c:pt idx="0">
                  <c:v>Steel mill products</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97.30005094243505</c:v>
                </c:pt>
                <c:pt idx="2">
                  <c:v>95.415180845644414</c:v>
                </c:pt>
                <c:pt idx="3">
                  <c:v>92.460519612837487</c:v>
                </c:pt>
                <c:pt idx="4">
                  <c:v>90.524707080998454</c:v>
                </c:pt>
                <c:pt idx="5">
                  <c:v>90.11716760061131</c:v>
                </c:pt>
                <c:pt idx="6">
                  <c:v>89.50585838003056</c:v>
                </c:pt>
                <c:pt idx="7">
                  <c:v>88.792664289353027</c:v>
                </c:pt>
                <c:pt idx="8">
                  <c:v>87.671930718288323</c:v>
                </c:pt>
                <c:pt idx="9">
                  <c:v>85.939887926642882</c:v>
                </c:pt>
                <c:pt idx="10">
                  <c:v>83.443708609271525</c:v>
                </c:pt>
                <c:pt idx="11">
                  <c:v>81.558838512480889</c:v>
                </c:pt>
                <c:pt idx="12">
                  <c:v>80.794701986754959</c:v>
                </c:pt>
                <c:pt idx="13">
                  <c:v>80.183392766174222</c:v>
                </c:pt>
                <c:pt idx="14">
                  <c:v>80.081507896077426</c:v>
                </c:pt>
                <c:pt idx="15">
                  <c:v>82.017320427916445</c:v>
                </c:pt>
                <c:pt idx="16">
                  <c:v>85.073866530820169</c:v>
                </c:pt>
                <c:pt idx="17">
                  <c:v>86.95873662761079</c:v>
                </c:pt>
                <c:pt idx="18">
                  <c:v>88.283239938869073</c:v>
                </c:pt>
                <c:pt idx="19">
                  <c:v>89.811512990320935</c:v>
                </c:pt>
                <c:pt idx="20">
                  <c:v>88.996434029546606</c:v>
                </c:pt>
                <c:pt idx="21">
                  <c:v>87.722873153336721</c:v>
                </c:pt>
                <c:pt idx="22">
                  <c:v>87.366276107997948</c:v>
                </c:pt>
                <c:pt idx="23">
                  <c:v>88.588894549159448</c:v>
                </c:pt>
                <c:pt idx="24">
                  <c:v>90.728476821192046</c:v>
                </c:pt>
                <c:pt idx="25">
                  <c:v>93.275598573611802</c:v>
                </c:pt>
                <c:pt idx="26">
                  <c:v>94.956698930208859</c:v>
                </c:pt>
                <c:pt idx="27">
                  <c:v>95.669893020886406</c:v>
                </c:pt>
                <c:pt idx="28">
                  <c:v>96.994396332144674</c:v>
                </c:pt>
                <c:pt idx="29">
                  <c:v>97.249108507386651</c:v>
                </c:pt>
                <c:pt idx="30">
                  <c:v>98.675496688741717</c:v>
                </c:pt>
                <c:pt idx="31">
                  <c:v>95.924605196128383</c:v>
                </c:pt>
                <c:pt idx="32">
                  <c:v>96.434029546612337</c:v>
                </c:pt>
                <c:pt idx="33">
                  <c:v>96.383087111563924</c:v>
                </c:pt>
                <c:pt idx="34">
                  <c:v>95.058583800305655</c:v>
                </c:pt>
                <c:pt idx="35">
                  <c:v>95.466123280692813</c:v>
                </c:pt>
                <c:pt idx="36">
                  <c:v>95.568008150789595</c:v>
                </c:pt>
              </c:numCache>
            </c:numRef>
          </c:val>
          <c:smooth val="0"/>
          <c:extLst>
            <c:ext xmlns:c16="http://schemas.microsoft.com/office/drawing/2014/chart" uri="{C3380CC4-5D6E-409C-BE32-E72D297353CC}">
              <c16:uniqueId val="{00000001-758D-4602-B0C1-0994BFDDF88C}"/>
            </c:ext>
          </c:extLst>
        </c:ser>
        <c:dLbls>
          <c:showLegendKey val="0"/>
          <c:showVal val="0"/>
          <c:showCatName val="0"/>
          <c:showSerName val="0"/>
          <c:showPercent val="0"/>
          <c:showBubbleSize val="0"/>
        </c:dLbls>
        <c:smooth val="0"/>
        <c:axId val="302205568"/>
        <c:axId val="302219648"/>
      </c:lineChart>
      <c:dateAx>
        <c:axId val="302205568"/>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302219648"/>
        <c:crosses val="autoZero"/>
        <c:auto val="1"/>
        <c:lblOffset val="100"/>
        <c:baseTimeUnit val="days"/>
        <c:majorUnit val="1"/>
        <c:majorTimeUnit val="years"/>
        <c:minorUnit val="1"/>
        <c:minorTimeUnit val="months"/>
      </c:dateAx>
      <c:valAx>
        <c:axId val="302219648"/>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2205568"/>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0593083759266"/>
          <c:y val="0.20307077500729073"/>
          <c:w val="0.82873438692503854"/>
          <c:h val="0.5241752333041706"/>
        </c:manualLayout>
      </c:layout>
      <c:lineChart>
        <c:grouping val="standard"/>
        <c:varyColors val="0"/>
        <c:ser>
          <c:idx val="0"/>
          <c:order val="0"/>
          <c:tx>
            <c:strRef>
              <c:f>Sheet1!$B$1</c:f>
              <c:strCache>
                <c:ptCount val="1"/>
                <c:pt idx="0">
                  <c:v>Column1</c:v>
                </c:pt>
              </c:strCache>
            </c:strRef>
          </c:tx>
          <c:spPr>
            <a:ln>
              <a:solidFill>
                <a:sysClr val="window" lastClr="FFFFFF">
                  <a:lumMod val="50000"/>
                </a:sysClr>
              </a:solidFill>
              <a:prstDash val="dash"/>
            </a:ln>
          </c:spPr>
          <c:marker>
            <c:symbol val="none"/>
          </c:marker>
          <c:cat>
            <c:numRef>
              <c:f>Sheet1!$A$2:$A$69</c:f>
              <c:numCache>
                <c:formatCode>[$-409]mmm\-yy;@</c:formatCode>
                <c:ptCount val="68"/>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numCache>
            </c:numRef>
          </c:cat>
          <c:val>
            <c:numRef>
              <c:f>Sheet1!$B$2:$B$69</c:f>
              <c:numCache>
                <c:formatCode>General</c:formatCode>
                <c:ptCount val="68"/>
              </c:numCache>
            </c:numRef>
          </c:val>
          <c:smooth val="0"/>
          <c:extLst>
            <c:ext xmlns:c16="http://schemas.microsoft.com/office/drawing/2014/chart" uri="{C3380CC4-5D6E-409C-BE32-E72D297353CC}">
              <c16:uniqueId val="{00000000-6C19-498D-9134-D789AF279BD6}"/>
            </c:ext>
          </c:extLst>
        </c:ser>
        <c:dLbls>
          <c:showLegendKey val="0"/>
          <c:showVal val="0"/>
          <c:showCatName val="0"/>
          <c:showSerName val="0"/>
          <c:showPercent val="0"/>
          <c:showBubbleSize val="0"/>
        </c:dLbls>
        <c:smooth val="0"/>
        <c:axId val="302371968"/>
        <c:axId val="302373504"/>
      </c:lineChart>
      <c:dateAx>
        <c:axId val="302371968"/>
        <c:scaling>
          <c:orientation val="minMax"/>
        </c:scaling>
        <c:delete val="1"/>
        <c:axPos val="b"/>
        <c:numFmt formatCode="yyyy" sourceLinked="0"/>
        <c:majorTickMark val="out"/>
        <c:minorTickMark val="none"/>
        <c:tickLblPos val="none"/>
        <c:crossAx val="302373504"/>
        <c:crosses val="autoZero"/>
        <c:auto val="1"/>
        <c:lblOffset val="100"/>
        <c:baseTimeUnit val="days"/>
        <c:majorUnit val="1"/>
        <c:majorTimeUnit val="years"/>
        <c:minorUnit val="1"/>
        <c:minorTimeUnit val="months"/>
      </c:dateAx>
      <c:valAx>
        <c:axId val="302373504"/>
        <c:scaling>
          <c:orientation val="minMax"/>
          <c:max val="100"/>
          <c:min val="25"/>
        </c:scaling>
        <c:delete val="1"/>
        <c:axPos val="l"/>
        <c:numFmt formatCode="#,##0" sourceLinked="0"/>
        <c:majorTickMark val="out"/>
        <c:minorTickMark val="none"/>
        <c:tickLblPos val="none"/>
        <c:crossAx val="302371968"/>
        <c:crosses val="autoZero"/>
        <c:crossBetween val="between"/>
        <c:majorUnit val="25"/>
      </c:valAx>
    </c:plotArea>
    <c:plotVisOnly val="1"/>
    <c:dispBlanksAs val="gap"/>
    <c:showDLblsOverMax val="0"/>
  </c:chart>
  <c:spPr>
    <a:noFill/>
    <a:ln>
      <a:noFill/>
    </a:ln>
  </c:spPr>
  <c:txPr>
    <a:bodyPr/>
    <a:lstStyle/>
    <a:p>
      <a:pPr>
        <a:defRPr sz="1400">
          <a:latin typeface="Calibri"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50681412219305921"/>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6097-4CB9-B625-D8C150CBA79A}"/>
            </c:ext>
          </c:extLst>
        </c:ser>
        <c:ser>
          <c:idx val="1"/>
          <c:order val="1"/>
          <c:tx>
            <c:strRef>
              <c:f>Sheet1!$C$1</c:f>
              <c:strCache>
                <c:ptCount val="1"/>
                <c:pt idx="0">
                  <c:v>Paving mixtures and blocks (asphalt)</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98.922745460141584</c:v>
                </c:pt>
                <c:pt idx="2">
                  <c:v>98.245614035087726</c:v>
                </c:pt>
                <c:pt idx="3">
                  <c:v>96.183441058787324</c:v>
                </c:pt>
                <c:pt idx="4">
                  <c:v>96.091104955370881</c:v>
                </c:pt>
                <c:pt idx="5">
                  <c:v>95.84487534626038</c:v>
                </c:pt>
                <c:pt idx="6">
                  <c:v>95.84487534626038</c:v>
                </c:pt>
                <c:pt idx="7">
                  <c:v>96.060326254232081</c:v>
                </c:pt>
                <c:pt idx="8">
                  <c:v>95.444752231455837</c:v>
                </c:pt>
                <c:pt idx="9">
                  <c:v>94.952293013234851</c:v>
                </c:pt>
                <c:pt idx="10">
                  <c:v>94.582948599569107</c:v>
                </c:pt>
                <c:pt idx="11">
                  <c:v>94.059710680209307</c:v>
                </c:pt>
                <c:pt idx="12">
                  <c:v>96.152662357648509</c:v>
                </c:pt>
                <c:pt idx="13">
                  <c:v>95.444752231455837</c:v>
                </c:pt>
                <c:pt idx="14">
                  <c:v>94.090489381348107</c:v>
                </c:pt>
                <c:pt idx="15">
                  <c:v>90.920283164050474</c:v>
                </c:pt>
                <c:pt idx="16">
                  <c:v>88.796552785472457</c:v>
                </c:pt>
                <c:pt idx="17">
                  <c:v>88.581101877500785</c:v>
                </c:pt>
                <c:pt idx="18">
                  <c:v>89.227454601415829</c:v>
                </c:pt>
                <c:pt idx="19">
                  <c:v>89.1658971991382</c:v>
                </c:pt>
                <c:pt idx="20">
                  <c:v>88.704216682056028</c:v>
                </c:pt>
                <c:pt idx="21">
                  <c:v>89.042782394582957</c:v>
                </c:pt>
                <c:pt idx="22">
                  <c:v>89.289012003693458</c:v>
                </c:pt>
                <c:pt idx="23">
                  <c:v>88.765774084333643</c:v>
                </c:pt>
                <c:pt idx="24">
                  <c:v>94.275161588180993</c:v>
                </c:pt>
                <c:pt idx="25">
                  <c:v>92.859341335795634</c:v>
                </c:pt>
                <c:pt idx="26">
                  <c:v>91.782086795937218</c:v>
                </c:pt>
                <c:pt idx="27">
                  <c:v>89.196675900277029</c:v>
                </c:pt>
                <c:pt idx="28">
                  <c:v>89.196675900277029</c:v>
                </c:pt>
                <c:pt idx="29">
                  <c:v>90.335487842413059</c:v>
                </c:pt>
                <c:pt idx="30">
                  <c:v>90.827947060634045</c:v>
                </c:pt>
                <c:pt idx="31">
                  <c:v>89.78147122191443</c:v>
                </c:pt>
                <c:pt idx="32">
                  <c:v>88.704216682056028</c:v>
                </c:pt>
                <c:pt idx="33">
                  <c:v>88.858110187750086</c:v>
                </c:pt>
                <c:pt idx="34">
                  <c:v>89.566020313942758</c:v>
                </c:pt>
                <c:pt idx="35">
                  <c:v>88.396429670667899</c:v>
                </c:pt>
                <c:pt idx="36">
                  <c:v>93.905817174515249</c:v>
                </c:pt>
              </c:numCache>
            </c:numRef>
          </c:val>
          <c:smooth val="0"/>
          <c:extLst>
            <c:ext xmlns:c16="http://schemas.microsoft.com/office/drawing/2014/chart" uri="{C3380CC4-5D6E-409C-BE32-E72D297353CC}">
              <c16:uniqueId val="{00000001-6097-4CB9-B625-D8C150CBA79A}"/>
            </c:ext>
          </c:extLst>
        </c:ser>
        <c:dLbls>
          <c:showLegendKey val="0"/>
          <c:showVal val="0"/>
          <c:showCatName val="0"/>
          <c:showSerName val="0"/>
          <c:showPercent val="0"/>
          <c:showBubbleSize val="0"/>
        </c:dLbls>
        <c:smooth val="0"/>
        <c:axId val="301956480"/>
        <c:axId val="301966464"/>
      </c:lineChart>
      <c:dateAx>
        <c:axId val="301956480"/>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301966464"/>
        <c:crosses val="autoZero"/>
        <c:auto val="1"/>
        <c:lblOffset val="100"/>
        <c:baseTimeUnit val="days"/>
        <c:majorUnit val="1"/>
        <c:majorTimeUnit val="years"/>
        <c:minorUnit val="1"/>
        <c:minorTimeUnit val="months"/>
      </c:dateAx>
      <c:valAx>
        <c:axId val="301966464"/>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1956480"/>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20307077500729073"/>
          <c:w val="0.82873438692503854"/>
          <c:h val="0.5241752333041706"/>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54E3-4441-8ECC-0E44EB435D98}"/>
            </c:ext>
          </c:extLst>
        </c:ser>
        <c:ser>
          <c:idx val="1"/>
          <c:order val="1"/>
          <c:tx>
            <c:strRef>
              <c:f>Sheet1!$C$1</c:f>
              <c:strCache>
                <c:ptCount val="1"/>
                <c:pt idx="0">
                  <c:v>Concrete products</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100.38071065989848</c:v>
                </c:pt>
                <c:pt idx="2">
                  <c:v>100.63451776649745</c:v>
                </c:pt>
                <c:pt idx="3">
                  <c:v>101.3959390862944</c:v>
                </c:pt>
                <c:pt idx="4">
                  <c:v>101.22673434856175</c:v>
                </c:pt>
                <c:pt idx="5">
                  <c:v>101.22673434856175</c:v>
                </c:pt>
                <c:pt idx="6">
                  <c:v>101.22673434856175</c:v>
                </c:pt>
                <c:pt idx="7">
                  <c:v>101.3959390862944</c:v>
                </c:pt>
                <c:pt idx="8">
                  <c:v>101.56514382402706</c:v>
                </c:pt>
                <c:pt idx="9">
                  <c:v>101.77664974619289</c:v>
                </c:pt>
                <c:pt idx="10">
                  <c:v>102.07275803722504</c:v>
                </c:pt>
                <c:pt idx="11">
                  <c:v>102.19966159052454</c:v>
                </c:pt>
                <c:pt idx="12">
                  <c:v>102.79187817258884</c:v>
                </c:pt>
                <c:pt idx="13">
                  <c:v>103.13028764805414</c:v>
                </c:pt>
                <c:pt idx="14">
                  <c:v>103.84940778341793</c:v>
                </c:pt>
                <c:pt idx="15">
                  <c:v>104.3570219966159</c:v>
                </c:pt>
                <c:pt idx="16">
                  <c:v>104.56852791878173</c:v>
                </c:pt>
                <c:pt idx="17">
                  <c:v>104.65313028764804</c:v>
                </c:pt>
                <c:pt idx="18">
                  <c:v>104.78003384094754</c:v>
                </c:pt>
                <c:pt idx="19">
                  <c:v>104.94923857868019</c:v>
                </c:pt>
                <c:pt idx="20">
                  <c:v>104.94923857868019</c:v>
                </c:pt>
                <c:pt idx="21">
                  <c:v>105.03384094754654</c:v>
                </c:pt>
                <c:pt idx="22">
                  <c:v>105.28764805414552</c:v>
                </c:pt>
                <c:pt idx="23">
                  <c:v>105.41455160744499</c:v>
                </c:pt>
                <c:pt idx="24">
                  <c:v>106.09137055837563</c:v>
                </c:pt>
                <c:pt idx="25">
                  <c:v>106.30287648054147</c:v>
                </c:pt>
                <c:pt idx="26">
                  <c:v>106.55668358714043</c:v>
                </c:pt>
                <c:pt idx="27">
                  <c:v>107.69881556683588</c:v>
                </c:pt>
                <c:pt idx="28">
                  <c:v>107.36040609137056</c:v>
                </c:pt>
                <c:pt idx="29">
                  <c:v>107.74111675126903</c:v>
                </c:pt>
                <c:pt idx="30">
                  <c:v>107.7834179357022</c:v>
                </c:pt>
                <c:pt idx="31">
                  <c:v>107.86802030456852</c:v>
                </c:pt>
                <c:pt idx="32">
                  <c:v>107.95262267343485</c:v>
                </c:pt>
                <c:pt idx="33">
                  <c:v>108.07952622673436</c:v>
                </c:pt>
                <c:pt idx="34">
                  <c:v>108.41793570219966</c:v>
                </c:pt>
                <c:pt idx="35">
                  <c:v>108.54483925549916</c:v>
                </c:pt>
                <c:pt idx="36">
                  <c:v>108.92554991539762</c:v>
                </c:pt>
              </c:numCache>
            </c:numRef>
          </c:val>
          <c:smooth val="0"/>
          <c:extLst>
            <c:ext xmlns:c16="http://schemas.microsoft.com/office/drawing/2014/chart" uri="{C3380CC4-5D6E-409C-BE32-E72D297353CC}">
              <c16:uniqueId val="{00000001-54E3-4441-8ECC-0E44EB435D98}"/>
            </c:ext>
          </c:extLst>
        </c:ser>
        <c:dLbls>
          <c:showLegendKey val="0"/>
          <c:showVal val="0"/>
          <c:showCatName val="0"/>
          <c:showSerName val="0"/>
          <c:showPercent val="0"/>
          <c:showBubbleSize val="0"/>
        </c:dLbls>
        <c:smooth val="0"/>
        <c:axId val="84244352"/>
        <c:axId val="84245888"/>
      </c:lineChart>
      <c:dateAx>
        <c:axId val="84244352"/>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84245888"/>
        <c:crosses val="autoZero"/>
        <c:auto val="1"/>
        <c:lblOffset val="100"/>
        <c:baseTimeUnit val="days"/>
        <c:majorUnit val="1"/>
        <c:majorTimeUnit val="years"/>
        <c:minorUnit val="1"/>
        <c:minorTimeUnit val="months"/>
      </c:dateAx>
      <c:valAx>
        <c:axId val="84245888"/>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84244352"/>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50681412219305921"/>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C7A0-44DB-91F0-30A2BE93F2C9}"/>
            </c:ext>
          </c:extLst>
        </c:ser>
        <c:ser>
          <c:idx val="1"/>
          <c:order val="1"/>
          <c:tx>
            <c:strRef>
              <c:f>Sheet1!$C$1</c:f>
              <c:strCache>
                <c:ptCount val="1"/>
                <c:pt idx="0">
                  <c:v>Flat glass</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99.349593495934968</c:v>
                </c:pt>
                <c:pt idx="2">
                  <c:v>100</c:v>
                </c:pt>
                <c:pt idx="3">
                  <c:v>99.512195121951223</c:v>
                </c:pt>
                <c:pt idx="4">
                  <c:v>99.349593495934968</c:v>
                </c:pt>
                <c:pt idx="5">
                  <c:v>101.54471544715446</c:v>
                </c:pt>
                <c:pt idx="6">
                  <c:v>102.6829268292683</c:v>
                </c:pt>
                <c:pt idx="7">
                  <c:v>103.65853658536585</c:v>
                </c:pt>
                <c:pt idx="8">
                  <c:v>103.57723577235774</c:v>
                </c:pt>
                <c:pt idx="9">
                  <c:v>103.90243902439025</c:v>
                </c:pt>
                <c:pt idx="10">
                  <c:v>103.90243902439025</c:v>
                </c:pt>
                <c:pt idx="11">
                  <c:v>104.55284552845528</c:v>
                </c:pt>
                <c:pt idx="12">
                  <c:v>105.60975609756098</c:v>
                </c:pt>
                <c:pt idx="13">
                  <c:v>105.85365853658534</c:v>
                </c:pt>
                <c:pt idx="14">
                  <c:v>106.09756097560977</c:v>
                </c:pt>
                <c:pt idx="15">
                  <c:v>106.66666666666667</c:v>
                </c:pt>
                <c:pt idx="16">
                  <c:v>107.15447154471545</c:v>
                </c:pt>
                <c:pt idx="17">
                  <c:v>107.39837398373983</c:v>
                </c:pt>
                <c:pt idx="18">
                  <c:v>107.39837398373983</c:v>
                </c:pt>
                <c:pt idx="19">
                  <c:v>107.47967479674796</c:v>
                </c:pt>
                <c:pt idx="20">
                  <c:v>107.64227642276423</c:v>
                </c:pt>
                <c:pt idx="21">
                  <c:v>107.80487804878047</c:v>
                </c:pt>
                <c:pt idx="22">
                  <c:v>107.80487804878047</c:v>
                </c:pt>
                <c:pt idx="23">
                  <c:v>107.80487804878047</c:v>
                </c:pt>
                <c:pt idx="24">
                  <c:v>108.04878048780489</c:v>
                </c:pt>
                <c:pt idx="25">
                  <c:v>107.96747967479676</c:v>
                </c:pt>
                <c:pt idx="26">
                  <c:v>108.04878048780489</c:v>
                </c:pt>
                <c:pt idx="27">
                  <c:v>107.96747967479676</c:v>
                </c:pt>
                <c:pt idx="28">
                  <c:v>107.80487804878047</c:v>
                </c:pt>
                <c:pt idx="29">
                  <c:v>107.80487804878047</c:v>
                </c:pt>
                <c:pt idx="30">
                  <c:v>107.80487804878047</c:v>
                </c:pt>
                <c:pt idx="31">
                  <c:v>107.80487804878047</c:v>
                </c:pt>
                <c:pt idx="32">
                  <c:v>107.80487804878047</c:v>
                </c:pt>
                <c:pt idx="33">
                  <c:v>108.53658536585367</c:v>
                </c:pt>
                <c:pt idx="34">
                  <c:v>108.69918699186991</c:v>
                </c:pt>
                <c:pt idx="35">
                  <c:v>109.18699186991871</c:v>
                </c:pt>
                <c:pt idx="36">
                  <c:v>110.00000000000001</c:v>
                </c:pt>
              </c:numCache>
            </c:numRef>
          </c:val>
          <c:smooth val="0"/>
          <c:extLst>
            <c:ext xmlns:c16="http://schemas.microsoft.com/office/drawing/2014/chart" uri="{C3380CC4-5D6E-409C-BE32-E72D297353CC}">
              <c16:uniqueId val="{00000001-C7A0-44DB-91F0-30A2BE93F2C9}"/>
            </c:ext>
          </c:extLst>
        </c:ser>
        <c:dLbls>
          <c:showLegendKey val="0"/>
          <c:showVal val="0"/>
          <c:showCatName val="0"/>
          <c:showSerName val="0"/>
          <c:showPercent val="0"/>
          <c:showBubbleSize val="0"/>
        </c:dLbls>
        <c:smooth val="0"/>
        <c:axId val="84296064"/>
        <c:axId val="84297600"/>
      </c:lineChart>
      <c:dateAx>
        <c:axId val="84296064"/>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84297600"/>
        <c:crosses val="autoZero"/>
        <c:auto val="1"/>
        <c:lblOffset val="100"/>
        <c:baseTimeUnit val="days"/>
        <c:majorUnit val="1"/>
        <c:majorTimeUnit val="years"/>
        <c:minorUnit val="1"/>
        <c:minorTimeUnit val="months"/>
      </c:dateAx>
      <c:valAx>
        <c:axId val="84297600"/>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84296064"/>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93083759266"/>
          <c:y val="0.19149648632632177"/>
          <c:w val="0.82873438692503854"/>
          <c:h val="0.50681412219305921"/>
        </c:manualLayout>
      </c:layout>
      <c:lineChart>
        <c:grouping val="standard"/>
        <c:varyColors val="0"/>
        <c:ser>
          <c:idx val="0"/>
          <c:order val="0"/>
          <c:tx>
            <c:strRef>
              <c:f>Sheet1!$B$1</c:f>
              <c:strCache>
                <c:ptCount val="1"/>
                <c:pt idx="0">
                  <c:v>Column1</c:v>
                </c:pt>
              </c:strCache>
            </c:strRef>
          </c:tx>
          <c:spPr>
            <a:ln w="19050">
              <a:solidFill>
                <a:sysClr val="window" lastClr="FFFFFF">
                  <a:lumMod val="50000"/>
                </a:sysClr>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numCache>
            </c:numRef>
          </c:val>
          <c:smooth val="0"/>
          <c:extLst>
            <c:ext xmlns:c16="http://schemas.microsoft.com/office/drawing/2014/chart" uri="{C3380CC4-5D6E-409C-BE32-E72D297353CC}">
              <c16:uniqueId val="{00000000-8DDB-4962-ABF3-9DC3FE8B71B6}"/>
            </c:ext>
          </c:extLst>
        </c:ser>
        <c:ser>
          <c:idx val="1"/>
          <c:order val="1"/>
          <c:tx>
            <c:strRef>
              <c:f>Sheet1!$C$1</c:f>
              <c:strCache>
                <c:ptCount val="1"/>
                <c:pt idx="0">
                  <c:v>Gypsum</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100</c:v>
                </c:pt>
                <c:pt idx="1">
                  <c:v>102.47408893346706</c:v>
                </c:pt>
                <c:pt idx="2">
                  <c:v>100.4012036108325</c:v>
                </c:pt>
                <c:pt idx="3">
                  <c:v>98.963557338682705</c:v>
                </c:pt>
                <c:pt idx="4">
                  <c:v>98.696088264794369</c:v>
                </c:pt>
                <c:pt idx="5">
                  <c:v>97.49247743229688</c:v>
                </c:pt>
                <c:pt idx="6">
                  <c:v>96.790371113340015</c:v>
                </c:pt>
                <c:pt idx="7">
                  <c:v>95.954530257438975</c:v>
                </c:pt>
                <c:pt idx="8">
                  <c:v>96.456034770979599</c:v>
                </c:pt>
                <c:pt idx="9">
                  <c:v>97.893681043129391</c:v>
                </c:pt>
                <c:pt idx="10">
                  <c:v>96.355733868271471</c:v>
                </c:pt>
                <c:pt idx="11">
                  <c:v>94.516883985289184</c:v>
                </c:pt>
                <c:pt idx="12">
                  <c:v>97.4256101638248</c:v>
                </c:pt>
                <c:pt idx="13">
                  <c:v>97.726512871949183</c:v>
                </c:pt>
                <c:pt idx="14">
                  <c:v>97.158141089936478</c:v>
                </c:pt>
                <c:pt idx="15">
                  <c:v>101.30391173520562</c:v>
                </c:pt>
                <c:pt idx="16">
                  <c:v>100.60180541624872</c:v>
                </c:pt>
                <c:pt idx="17">
                  <c:v>99.16415914409896</c:v>
                </c:pt>
                <c:pt idx="18">
                  <c:v>99.23102641257104</c:v>
                </c:pt>
                <c:pt idx="19">
                  <c:v>99.16415914409896</c:v>
                </c:pt>
                <c:pt idx="20">
                  <c:v>99.598796389167489</c:v>
                </c:pt>
                <c:pt idx="21">
                  <c:v>99.197592778334993</c:v>
                </c:pt>
                <c:pt idx="22">
                  <c:v>99.398194583751248</c:v>
                </c:pt>
                <c:pt idx="23">
                  <c:v>102.0060180541625</c:v>
                </c:pt>
                <c:pt idx="24">
                  <c:v>103.00902708124373</c:v>
                </c:pt>
                <c:pt idx="25">
                  <c:v>109.39485122032764</c:v>
                </c:pt>
                <c:pt idx="26">
                  <c:v>108.99364760949514</c:v>
                </c:pt>
                <c:pt idx="27">
                  <c:v>108.75961216984287</c:v>
                </c:pt>
                <c:pt idx="28">
                  <c:v>108.09093948512202</c:v>
                </c:pt>
                <c:pt idx="29">
                  <c:v>109.19424941491141</c:v>
                </c:pt>
                <c:pt idx="30">
                  <c:v>109.02708124373119</c:v>
                </c:pt>
                <c:pt idx="31">
                  <c:v>107.85690404546975</c:v>
                </c:pt>
                <c:pt idx="32">
                  <c:v>107.5894349715814</c:v>
                </c:pt>
                <c:pt idx="33">
                  <c:v>107.85690404546975</c:v>
                </c:pt>
                <c:pt idx="34">
                  <c:v>107.8234704112337</c:v>
                </c:pt>
                <c:pt idx="35">
                  <c:v>107.8234704112337</c:v>
                </c:pt>
                <c:pt idx="36">
                  <c:v>110.26412571046474</c:v>
                </c:pt>
              </c:numCache>
            </c:numRef>
          </c:val>
          <c:smooth val="0"/>
          <c:extLst>
            <c:ext xmlns:c16="http://schemas.microsoft.com/office/drawing/2014/chart" uri="{C3380CC4-5D6E-409C-BE32-E72D297353CC}">
              <c16:uniqueId val="{00000001-8DDB-4962-ABF3-9DC3FE8B71B6}"/>
            </c:ext>
          </c:extLst>
        </c:ser>
        <c:dLbls>
          <c:showLegendKey val="0"/>
          <c:showVal val="0"/>
          <c:showCatName val="0"/>
          <c:showSerName val="0"/>
          <c:showPercent val="0"/>
          <c:showBubbleSize val="0"/>
        </c:dLbls>
        <c:smooth val="0"/>
        <c:axId val="302168704"/>
        <c:axId val="302170496"/>
      </c:lineChart>
      <c:dateAx>
        <c:axId val="302168704"/>
        <c:scaling>
          <c:orientation val="minMax"/>
        </c:scaling>
        <c:delete val="0"/>
        <c:axPos val="b"/>
        <c:majorGridlines/>
        <c:numFmt formatCode="yyyy" sourceLinked="0"/>
        <c:majorTickMark val="in"/>
        <c:minorTickMark val="in"/>
        <c:tickLblPos val="nextTo"/>
        <c:spPr>
          <a:ln/>
        </c:spPr>
        <c:txPr>
          <a:bodyPr rot="0"/>
          <a:lstStyle/>
          <a:p>
            <a:pPr>
              <a:defRPr sz="1300"/>
            </a:pPr>
            <a:endParaRPr lang="en-US"/>
          </a:p>
        </c:txPr>
        <c:crossAx val="302170496"/>
        <c:crosses val="autoZero"/>
        <c:auto val="1"/>
        <c:lblOffset val="100"/>
        <c:baseTimeUnit val="days"/>
        <c:majorUnit val="1"/>
        <c:majorTimeUnit val="years"/>
        <c:minorUnit val="1"/>
        <c:minorTimeUnit val="months"/>
      </c:dateAx>
      <c:valAx>
        <c:axId val="302170496"/>
        <c:scaling>
          <c:orientation val="minMax"/>
          <c:max val="130"/>
          <c:min val="70"/>
        </c:scaling>
        <c:delete val="0"/>
        <c:axPos val="l"/>
        <c:majorGridlines>
          <c:spPr>
            <a:ln>
              <a:solidFill>
                <a:prstClr val="black">
                  <a:lumMod val="50000"/>
                  <a:lumOff val="50000"/>
                  <a:alpha val="50000"/>
                </a:prstClr>
              </a:solidFill>
            </a:ln>
          </c:spPr>
        </c:majorGridlines>
        <c:numFmt formatCode="#,##0" sourceLinked="0"/>
        <c:majorTickMark val="out"/>
        <c:minorTickMark val="none"/>
        <c:tickLblPos val="nextTo"/>
        <c:txPr>
          <a:bodyPr/>
          <a:lstStyle/>
          <a:p>
            <a:pPr>
              <a:defRPr sz="1300"/>
            </a:pPr>
            <a:endParaRPr lang="en-US"/>
          </a:p>
        </c:txPr>
        <c:crossAx val="302168704"/>
        <c:crosses val="autoZero"/>
        <c:crossBetween val="between"/>
        <c:majorUnit val="15"/>
      </c:valAx>
    </c:plotArea>
    <c:plotVisOnly val="1"/>
    <c:dispBlanksAs val="gap"/>
    <c:showDLblsOverMax val="0"/>
  </c:chart>
  <c:spPr>
    <a:noFill/>
    <a:ln>
      <a:solidFill>
        <a:schemeClr val="tx1">
          <a:lumMod val="50000"/>
          <a:lumOff val="50000"/>
        </a:schemeClr>
      </a:solidFill>
    </a:ln>
  </c:spPr>
  <c:txPr>
    <a:bodyPr/>
    <a:lstStyle/>
    <a:p>
      <a:pPr>
        <a:defRPr sz="1400">
          <a:latin typeface="Calibri"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2790926143541"/>
          <c:y val="6.9274278215223112E-2"/>
          <c:w val="0.68194237634320065"/>
          <c:h val="0.74726071741032374"/>
        </c:manualLayout>
      </c:layout>
      <c:lineChart>
        <c:grouping val="standard"/>
        <c:varyColors val="0"/>
        <c:ser>
          <c:idx val="0"/>
          <c:order val="0"/>
          <c:tx>
            <c:strRef>
              <c:f>Sheet1!$B$1</c:f>
              <c:strCache>
                <c:ptCount val="1"/>
                <c:pt idx="0">
                  <c:v>PPI for nonres buildings</c:v>
                </c:pt>
              </c:strCache>
            </c:strRef>
          </c:tx>
          <c:spPr>
            <a:ln>
              <a:solidFill>
                <a:sysClr val="windowText" lastClr="000000"/>
              </a:solidFill>
              <a:prstDash val="solid"/>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0.0%</c:formatCode>
                <c:ptCount val="37"/>
                <c:pt idx="0">
                  <c:v>2.0465116279069794E-2</c:v>
                </c:pt>
                <c:pt idx="1">
                  <c:v>1.9516728624535396E-2</c:v>
                </c:pt>
                <c:pt idx="2">
                  <c:v>1.9516728624535396E-2</c:v>
                </c:pt>
                <c:pt idx="3">
                  <c:v>1.668211306765521E-2</c:v>
                </c:pt>
                <c:pt idx="4">
                  <c:v>1.6666666666666639E-2</c:v>
                </c:pt>
                <c:pt idx="5">
                  <c:v>1.5726179463459788E-2</c:v>
                </c:pt>
                <c:pt idx="6">
                  <c:v>1.8450184501845018E-2</c:v>
                </c:pt>
                <c:pt idx="7">
                  <c:v>1.8433179723502304E-2</c:v>
                </c:pt>
                <c:pt idx="8">
                  <c:v>1.8433179723502304E-2</c:v>
                </c:pt>
                <c:pt idx="9">
                  <c:v>2.1998166819431769E-2</c:v>
                </c:pt>
                <c:pt idx="10">
                  <c:v>2.1081576535288832E-2</c:v>
                </c:pt>
                <c:pt idx="11">
                  <c:v>2.1062271062271036E-2</c:v>
                </c:pt>
                <c:pt idx="12">
                  <c:v>1.1850501367365516E-2</c:v>
                </c:pt>
                <c:pt idx="13">
                  <c:v>1.1850501367365516E-2</c:v>
                </c:pt>
                <c:pt idx="14">
                  <c:v>1.0938924339106679E-2</c:v>
                </c:pt>
                <c:pt idx="15">
                  <c:v>2.0966271649954394E-2</c:v>
                </c:pt>
                <c:pt idx="16">
                  <c:v>1.9125683060109366E-2</c:v>
                </c:pt>
                <c:pt idx="17">
                  <c:v>2.0036429872495473E-2</c:v>
                </c:pt>
                <c:pt idx="18">
                  <c:v>7.246376811594177E-3</c:v>
                </c:pt>
                <c:pt idx="19">
                  <c:v>6.3348416289593021E-3</c:v>
                </c:pt>
                <c:pt idx="20">
                  <c:v>6.3348416289593021E-3</c:v>
                </c:pt>
                <c:pt idx="21">
                  <c:v>6.2780269058296222E-3</c:v>
                </c:pt>
                <c:pt idx="22">
                  <c:v>6.2836624775582462E-3</c:v>
                </c:pt>
                <c:pt idx="23">
                  <c:v>4.4843049327354259E-3</c:v>
                </c:pt>
                <c:pt idx="24">
                  <c:v>1.2612612612612664E-2</c:v>
                </c:pt>
                <c:pt idx="25">
                  <c:v>1.2612612612612664E-2</c:v>
                </c:pt>
                <c:pt idx="26">
                  <c:v>1.4427412082957567E-2</c:v>
                </c:pt>
                <c:pt idx="27">
                  <c:v>9.8214285714285209E-3</c:v>
                </c:pt>
                <c:pt idx="28">
                  <c:v>1.1617515638963334E-2</c:v>
                </c:pt>
                <c:pt idx="29">
                  <c:v>1.1607142857142832E-2</c:v>
                </c:pt>
                <c:pt idx="30">
                  <c:v>3.3273381294964051E-2</c:v>
                </c:pt>
                <c:pt idx="31">
                  <c:v>3.3273381294964051E-2</c:v>
                </c:pt>
                <c:pt idx="32">
                  <c:v>3.3273381294964051E-2</c:v>
                </c:pt>
                <c:pt idx="33">
                  <c:v>3.2085561497326151E-2</c:v>
                </c:pt>
                <c:pt idx="34">
                  <c:v>3.0330062444246263E-2</c:v>
                </c:pt>
                <c:pt idx="35">
                  <c:v>3.125E-2</c:v>
                </c:pt>
                <c:pt idx="36">
                  <c:v>3.5587188612099641E-2</c:v>
                </c:pt>
              </c:numCache>
            </c:numRef>
          </c:val>
          <c:smooth val="0"/>
          <c:extLst>
            <c:ext xmlns:c16="http://schemas.microsoft.com/office/drawing/2014/chart" uri="{C3380CC4-5D6E-409C-BE32-E72D297353CC}">
              <c16:uniqueId val="{00000000-AD72-4855-9CCF-6146A78697BD}"/>
            </c:ext>
          </c:extLst>
        </c:ser>
        <c:ser>
          <c:idx val="1"/>
          <c:order val="1"/>
          <c:tx>
            <c:strRef>
              <c:f>Sheet1!$C$1</c:f>
              <c:strCache>
                <c:ptCount val="1"/>
                <c:pt idx="0">
                  <c:v>PPI Inputs to construction, goods</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0.0%</c:formatCode>
                <c:ptCount val="37"/>
                <c:pt idx="0">
                  <c:v>-3.5353535353535429E-2</c:v>
                </c:pt>
                <c:pt idx="1">
                  <c:v>-3.7391700866393145E-2</c:v>
                </c:pt>
                <c:pt idx="2">
                  <c:v>-3.6751361161524478E-2</c:v>
                </c:pt>
                <c:pt idx="3">
                  <c:v>-4.0235081374321781E-2</c:v>
                </c:pt>
                <c:pt idx="4">
                  <c:v>-2.8906955736224055E-2</c:v>
                </c:pt>
                <c:pt idx="5">
                  <c:v>-2.7551942186088502E-2</c:v>
                </c:pt>
                <c:pt idx="6">
                  <c:v>-3.0685920577617251E-2</c:v>
                </c:pt>
                <c:pt idx="7">
                  <c:v>-3.8791159224176794E-2</c:v>
                </c:pt>
                <c:pt idx="8">
                  <c:v>-5.2393857271906027E-2</c:v>
                </c:pt>
                <c:pt idx="9">
                  <c:v>-4.6076642335766402E-2</c:v>
                </c:pt>
                <c:pt idx="10">
                  <c:v>-4.2778288868445313E-2</c:v>
                </c:pt>
                <c:pt idx="11">
                  <c:v>-4.0130657956136365E-2</c:v>
                </c:pt>
                <c:pt idx="12">
                  <c:v>-2.6653974297953329E-2</c:v>
                </c:pt>
                <c:pt idx="13">
                  <c:v>-3.7423022264329732E-2</c:v>
                </c:pt>
                <c:pt idx="14">
                  <c:v>-3.6740461610927984E-2</c:v>
                </c:pt>
                <c:pt idx="15">
                  <c:v>-2.8732925105982205E-2</c:v>
                </c:pt>
                <c:pt idx="16">
                  <c:v>-3.2093023255813979E-2</c:v>
                </c:pt>
                <c:pt idx="17">
                  <c:v>-2.4616813748258297E-2</c:v>
                </c:pt>
                <c:pt idx="18">
                  <c:v>-2.2811918063314736E-2</c:v>
                </c:pt>
                <c:pt idx="19">
                  <c:v>-1.6893477240732025E-2</c:v>
                </c:pt>
                <c:pt idx="20">
                  <c:v>-4.7664442326035621E-4</c:v>
                </c:pt>
                <c:pt idx="21">
                  <c:v>4.3041606886657377E-3</c:v>
                </c:pt>
                <c:pt idx="22">
                  <c:v>4.3248438250841218E-3</c:v>
                </c:pt>
                <c:pt idx="23">
                  <c:v>2.0418084589207668E-2</c:v>
                </c:pt>
                <c:pt idx="24">
                  <c:v>3.8630806845965801E-2</c:v>
                </c:pt>
                <c:pt idx="25">
                  <c:v>4.9704724409448932E-2</c:v>
                </c:pt>
                <c:pt idx="26">
                  <c:v>4.4987775061124641E-2</c:v>
                </c:pt>
                <c:pt idx="27">
                  <c:v>4.5101842870999088E-2</c:v>
                </c:pt>
                <c:pt idx="28">
                  <c:v>3.4598750600672835E-2</c:v>
                </c:pt>
                <c:pt idx="29">
                  <c:v>2.5714285714285742E-2</c:v>
                </c:pt>
                <c:pt idx="30">
                  <c:v>2.5726536445926658E-2</c:v>
                </c:pt>
                <c:pt idx="31">
                  <c:v>3.5799522673031027E-2</c:v>
                </c:pt>
                <c:pt idx="32">
                  <c:v>4.434907010014312E-2</c:v>
                </c:pt>
                <c:pt idx="33">
                  <c:v>4.2857142857142858E-2</c:v>
                </c:pt>
                <c:pt idx="34">
                  <c:v>5.5502392344497581E-2</c:v>
                </c:pt>
                <c:pt idx="35">
                  <c:v>5.0023820867079558E-2</c:v>
                </c:pt>
                <c:pt idx="36">
                  <c:v>4.8964218455743905E-2</c:v>
                </c:pt>
              </c:numCache>
            </c:numRef>
          </c:val>
          <c:smooth val="0"/>
          <c:extLst>
            <c:ext xmlns:c16="http://schemas.microsoft.com/office/drawing/2014/chart" uri="{C3380CC4-5D6E-409C-BE32-E72D297353CC}">
              <c16:uniqueId val="{00000001-AD72-4855-9CCF-6146A78697BD}"/>
            </c:ext>
          </c:extLst>
        </c:ser>
        <c:ser>
          <c:idx val="2"/>
          <c:order val="2"/>
          <c:tx>
            <c:strRef>
              <c:f>Sheet1!$D$1</c:f>
              <c:strCache>
                <c:ptCount val="1"/>
                <c:pt idx="0">
                  <c:v>Average hourly earnings for all construction employees
family</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Sheet1!$D$2:$D$38</c:f>
              <c:numCache>
                <c:formatCode>0.0%</c:formatCode>
                <c:ptCount val="37"/>
                <c:pt idx="0">
                  <c:v>2.4528301886792399E-2</c:v>
                </c:pt>
                <c:pt idx="1">
                  <c:v>1.2331838565022357E-2</c:v>
                </c:pt>
                <c:pt idx="2">
                  <c:v>2.9400678477195536E-2</c:v>
                </c:pt>
                <c:pt idx="3">
                  <c:v>2.7495291902071579E-2</c:v>
                </c:pt>
                <c:pt idx="4">
                  <c:v>2.8301886792452831E-2</c:v>
                </c:pt>
                <c:pt idx="5">
                  <c:v>2.6047565118912847E-2</c:v>
                </c:pt>
                <c:pt idx="6">
                  <c:v>2.7474595408355305E-2</c:v>
                </c:pt>
                <c:pt idx="7">
                  <c:v>3.0030030030030058E-2</c:v>
                </c:pt>
                <c:pt idx="8">
                  <c:v>2.0111731843575387E-2</c:v>
                </c:pt>
                <c:pt idx="9">
                  <c:v>2.4907063197026087E-2</c:v>
                </c:pt>
                <c:pt idx="10">
                  <c:v>2.7478648347567844E-2</c:v>
                </c:pt>
                <c:pt idx="11">
                  <c:v>2.7376988531261501E-2</c:v>
                </c:pt>
                <c:pt idx="12">
                  <c:v>2.0994475138121558E-2</c:v>
                </c:pt>
                <c:pt idx="13">
                  <c:v>2.2886674049464786E-2</c:v>
                </c:pt>
                <c:pt idx="14">
                  <c:v>2.3434639326254142E-2</c:v>
                </c:pt>
                <c:pt idx="15">
                  <c:v>2.5659824046920795E-2</c:v>
                </c:pt>
                <c:pt idx="16">
                  <c:v>2.7889908256880792E-2</c:v>
                </c:pt>
                <c:pt idx="17">
                  <c:v>2.9433406916850653E-2</c:v>
                </c:pt>
                <c:pt idx="18">
                  <c:v>3.1135531135531056E-2</c:v>
                </c:pt>
                <c:pt idx="19">
                  <c:v>2.7696793002915377E-2</c:v>
                </c:pt>
                <c:pt idx="20">
                  <c:v>3.3953997809419482E-2</c:v>
                </c:pt>
                <c:pt idx="21">
                  <c:v>3.155603917301418E-2</c:v>
                </c:pt>
                <c:pt idx="22">
                  <c:v>2.4575352367184666E-2</c:v>
                </c:pt>
                <c:pt idx="23">
                  <c:v>2.7727763773856665E-2</c:v>
                </c:pt>
                <c:pt idx="24">
                  <c:v>3.1385281385281426E-2</c:v>
                </c:pt>
                <c:pt idx="25">
                  <c:v>2.8509563334536237E-2</c:v>
                </c:pt>
                <c:pt idx="26">
                  <c:v>2.5760286225402593E-2</c:v>
                </c:pt>
                <c:pt idx="27">
                  <c:v>2.1443888491779767E-2</c:v>
                </c:pt>
                <c:pt idx="28">
                  <c:v>2.2848982506247662E-2</c:v>
                </c:pt>
                <c:pt idx="29">
                  <c:v>2.6804860614724802E-2</c:v>
                </c:pt>
                <c:pt idx="30">
                  <c:v>2.6998223801065778E-2</c:v>
                </c:pt>
                <c:pt idx="31">
                  <c:v>2.8014184397163092E-2</c:v>
                </c:pt>
                <c:pt idx="32">
                  <c:v>3.389830508474579E-2</c:v>
                </c:pt>
                <c:pt idx="33">
                  <c:v>2.4964838255977402E-2</c:v>
                </c:pt>
                <c:pt idx="34">
                  <c:v>2.821869488536145E-2</c:v>
                </c:pt>
                <c:pt idx="35">
                  <c:v>3.188507358093904E-2</c:v>
                </c:pt>
                <c:pt idx="36">
                  <c:v>2.8681357117873393E-2</c:v>
                </c:pt>
              </c:numCache>
            </c:numRef>
          </c:val>
          <c:smooth val="0"/>
          <c:extLst>
            <c:ext xmlns:c16="http://schemas.microsoft.com/office/drawing/2014/chart" uri="{C3380CC4-5D6E-409C-BE32-E72D297353CC}">
              <c16:uniqueId val="{00000002-AD72-4855-9CCF-6146A78697BD}"/>
            </c:ext>
          </c:extLst>
        </c:ser>
        <c:ser>
          <c:idx val="3"/>
          <c:order val="3"/>
          <c:tx>
            <c:strRef>
              <c:f>Sheet1!$E$1</c:f>
              <c:strCache>
                <c:ptCount val="1"/>
                <c:pt idx="0">
                  <c:v>zero</c:v>
                </c:pt>
              </c:strCache>
            </c:strRef>
          </c:tx>
          <c:spPr>
            <a:ln w="19050">
              <a:solidFill>
                <a:sysClr val="windowText" lastClr="000000"/>
              </a:solidFill>
              <a:prstDash val="sys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Sheet1!$E$2:$E$38</c:f>
              <c:numCache>
                <c:formatCode>0.0%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3-AD72-4855-9CCF-6146A78697BD}"/>
            </c:ext>
          </c:extLst>
        </c:ser>
        <c:dLbls>
          <c:showLegendKey val="0"/>
          <c:showVal val="0"/>
          <c:showCatName val="0"/>
          <c:showSerName val="0"/>
          <c:showPercent val="0"/>
          <c:showBubbleSize val="0"/>
        </c:dLbls>
        <c:smooth val="0"/>
        <c:axId val="302049152"/>
        <c:axId val="302050688"/>
      </c:lineChart>
      <c:dateAx>
        <c:axId val="302049152"/>
        <c:scaling>
          <c:orientation val="minMax"/>
          <c:max val="43070"/>
        </c:scaling>
        <c:delete val="0"/>
        <c:axPos val="b"/>
        <c:majorGridlines>
          <c:spPr>
            <a:ln>
              <a:solidFill>
                <a:prstClr val="black">
                  <a:lumMod val="50000"/>
                  <a:lumOff val="50000"/>
                  <a:alpha val="50000"/>
                </a:prstClr>
              </a:solidFill>
            </a:ln>
          </c:spPr>
        </c:majorGridlines>
        <c:numFmt formatCode="yyyy" sourceLinked="0"/>
        <c:majorTickMark val="out"/>
        <c:minorTickMark val="in"/>
        <c:tickLblPos val="low"/>
        <c:txPr>
          <a:bodyPr rot="0"/>
          <a:lstStyle/>
          <a:p>
            <a:pPr>
              <a:defRPr/>
            </a:pPr>
            <a:endParaRPr lang="en-US"/>
          </a:p>
        </c:txPr>
        <c:crossAx val="302050688"/>
        <c:crossesAt val="-1"/>
        <c:auto val="1"/>
        <c:lblOffset val="100"/>
        <c:baseTimeUnit val="months"/>
        <c:majorUnit val="1"/>
        <c:majorTimeUnit val="years"/>
        <c:minorUnit val="1"/>
        <c:minorTimeUnit val="months"/>
      </c:dateAx>
      <c:valAx>
        <c:axId val="302050688"/>
        <c:scaling>
          <c:orientation val="minMax"/>
          <c:max val="6.0000000000000012E-2"/>
          <c:min val="-6.0000000000000012E-2"/>
        </c:scaling>
        <c:delete val="0"/>
        <c:axPos val="l"/>
        <c:majorGridlines>
          <c:spPr>
            <a:ln>
              <a:solidFill>
                <a:prstClr val="black">
                  <a:lumMod val="50000"/>
                  <a:lumOff val="50000"/>
                  <a:alpha val="50000"/>
                </a:prstClr>
              </a:solidFill>
            </a:ln>
          </c:spPr>
        </c:majorGridlines>
        <c:title>
          <c:tx>
            <c:rich>
              <a:bodyPr rot="-5400000" vert="horz"/>
              <a:lstStyle/>
              <a:p>
                <a:pPr>
                  <a:defRPr sz="1200" b="0"/>
                </a:pPr>
                <a:r>
                  <a:rPr lang="en-US" sz="1200" b="0" dirty="0"/>
                  <a:t>12 month % change</a:t>
                </a:r>
              </a:p>
            </c:rich>
          </c:tx>
          <c:layout>
            <c:manualLayout>
              <c:xMode val="edge"/>
              <c:yMode val="edge"/>
              <c:x val="3.0982429279673374E-2"/>
              <c:y val="0.3542588730129056"/>
            </c:manualLayout>
          </c:layout>
          <c:overlay val="0"/>
        </c:title>
        <c:numFmt formatCode="0%" sourceLinked="0"/>
        <c:majorTickMark val="out"/>
        <c:minorTickMark val="none"/>
        <c:tickLblPos val="nextTo"/>
        <c:crossAx val="302049152"/>
        <c:crosses val="autoZero"/>
        <c:crossBetween val="midCat"/>
      </c:valAx>
      <c:spPr>
        <a:noFill/>
      </c:spPr>
    </c:plotArea>
    <c:plotVisOnly val="1"/>
    <c:dispBlanksAs val="gap"/>
    <c:showDLblsOverMax val="0"/>
  </c:chart>
  <c:spPr>
    <a:noFill/>
    <a:ln>
      <a:solidFill>
        <a:sysClr val="window" lastClr="FFFFFF">
          <a:lumMod val="50000"/>
        </a:sysClr>
      </a:solidFill>
    </a:ln>
  </c:spPr>
  <c:txPr>
    <a:bodyPr/>
    <a:lstStyle/>
    <a:p>
      <a:pPr>
        <a:defRPr sz="1400">
          <a:latin typeface="Calibri"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1260479093312"/>
          <c:y val="0.10935818859403347"/>
          <c:w val="0.43127647803109764"/>
          <c:h val="0.67786891948264816"/>
        </c:manualLayout>
      </c:layout>
      <c:lineChart>
        <c:grouping val="standard"/>
        <c:varyColors val="0"/>
        <c:ser>
          <c:idx val="0"/>
          <c:order val="0"/>
          <c:tx>
            <c:strRef>
              <c:f>Sheet1!$B$2</c:f>
              <c:strCache>
                <c:ptCount val="1"/>
                <c:pt idx="0">
                  <c:v>Total current</c:v>
                </c:pt>
              </c:strCache>
            </c:strRef>
          </c:tx>
          <c:spPr>
            <a:ln w="12700">
              <a:solidFill>
                <a:sysClr val="window" lastClr="FFFFFF">
                  <a:lumMod val="50000"/>
                </a:sysClr>
              </a:solidFill>
              <a:prstDash val="dash"/>
            </a:ln>
          </c:spPr>
          <c:marker>
            <c:symbol val="none"/>
          </c:marker>
          <c:cat>
            <c:strRef>
              <c:f>Sheet1!$A$3:$A$9</c:f>
              <c:strCache>
                <c:ptCount val="7"/>
                <c:pt idx="0">
                  <c:v>'08</c:v>
                </c:pt>
                <c:pt idx="2">
                  <c:v>'10</c:v>
                </c:pt>
                <c:pt idx="4">
                  <c:v>'12</c:v>
                </c:pt>
                <c:pt idx="6">
                  <c:v>'14</c:v>
                </c:pt>
              </c:strCache>
            </c:strRef>
          </c:cat>
          <c:val>
            <c:numRef>
              <c:f>Sheet1!$B$3:$B$9</c:f>
              <c:numCache>
                <c:formatCode>#,##0</c:formatCode>
                <c:ptCount val="7"/>
                <c:pt idx="0">
                  <c:v>97237</c:v>
                </c:pt>
                <c:pt idx="1">
                  <c:v>97237</c:v>
                </c:pt>
                <c:pt idx="2">
                  <c:v>97237</c:v>
                </c:pt>
                <c:pt idx="3">
                  <c:v>97237</c:v>
                </c:pt>
                <c:pt idx="4">
                  <c:v>97237</c:v>
                </c:pt>
                <c:pt idx="5">
                  <c:v>97237</c:v>
                </c:pt>
                <c:pt idx="6">
                  <c:v>97237</c:v>
                </c:pt>
              </c:numCache>
            </c:numRef>
          </c:val>
          <c:smooth val="0"/>
          <c:extLst>
            <c:ext xmlns:c16="http://schemas.microsoft.com/office/drawing/2014/chart" uri="{C3380CC4-5D6E-409C-BE32-E72D297353CC}">
              <c16:uniqueId val="{00000000-C942-49C9-95BE-4080D914D0A8}"/>
            </c:ext>
          </c:extLst>
        </c:ser>
        <c:ser>
          <c:idx val="1"/>
          <c:order val="1"/>
          <c:tx>
            <c:strRef>
              <c:f>Sheet1!$C$2</c:f>
              <c:strCache>
                <c:ptCount val="1"/>
                <c:pt idx="0">
                  <c:v>Total Educational</c:v>
                </c:pt>
              </c:strCache>
            </c:strRef>
          </c:tx>
          <c:spPr>
            <a:ln w="38100">
              <a:solidFill>
                <a:sysClr val="windowText" lastClr="000000"/>
              </a:solidFill>
            </a:ln>
          </c:spPr>
          <c:marker>
            <c:symbol val="none"/>
          </c:marker>
          <c:cat>
            <c:strRef>
              <c:f>Sheet1!$A$3:$A$9</c:f>
              <c:strCache>
                <c:ptCount val="7"/>
                <c:pt idx="0">
                  <c:v>'08</c:v>
                </c:pt>
                <c:pt idx="2">
                  <c:v>'10</c:v>
                </c:pt>
                <c:pt idx="4">
                  <c:v>'12</c:v>
                </c:pt>
                <c:pt idx="6">
                  <c:v>'14</c:v>
                </c:pt>
              </c:strCache>
            </c:strRef>
          </c:cat>
          <c:val>
            <c:numRef>
              <c:f>Sheet1!$C$3:$C$9</c:f>
              <c:numCache>
                <c:formatCode>#,##0</c:formatCode>
                <c:ptCount val="7"/>
                <c:pt idx="0">
                  <c:v>104890</c:v>
                </c:pt>
                <c:pt idx="1">
                  <c:v>103202</c:v>
                </c:pt>
                <c:pt idx="2">
                  <c:v>88405</c:v>
                </c:pt>
                <c:pt idx="3">
                  <c:v>84985</c:v>
                </c:pt>
                <c:pt idx="4">
                  <c:v>84672</c:v>
                </c:pt>
                <c:pt idx="5">
                  <c:v>79060</c:v>
                </c:pt>
                <c:pt idx="6">
                  <c:v>79681</c:v>
                </c:pt>
              </c:numCache>
            </c:numRef>
          </c:val>
          <c:smooth val="0"/>
          <c:extLst>
            <c:ext xmlns:c16="http://schemas.microsoft.com/office/drawing/2014/chart" uri="{C3380CC4-5D6E-409C-BE32-E72D297353CC}">
              <c16:uniqueId val="{00000001-C942-49C9-95BE-4080D914D0A8}"/>
            </c:ext>
          </c:extLst>
        </c:ser>
        <c:ser>
          <c:idx val="2"/>
          <c:order val="2"/>
          <c:tx>
            <c:strRef>
              <c:f>Sheet1!$D$2</c:f>
              <c:strCache>
                <c:ptCount val="1"/>
                <c:pt idx="0">
                  <c:v>higher current</c:v>
                </c:pt>
              </c:strCache>
            </c:strRef>
          </c:tx>
          <c:spPr>
            <a:ln w="12700">
              <a:solidFill>
                <a:sysClr val="window" lastClr="FFFFFF">
                  <a:lumMod val="50000"/>
                </a:sysClr>
              </a:solidFill>
              <a:prstDash val="dash"/>
            </a:ln>
          </c:spPr>
          <c:marker>
            <c:symbol val="none"/>
          </c:marker>
          <c:cat>
            <c:strRef>
              <c:f>Sheet1!$A$3:$A$9</c:f>
              <c:strCache>
                <c:ptCount val="7"/>
                <c:pt idx="0">
                  <c:v>'08</c:v>
                </c:pt>
                <c:pt idx="2">
                  <c:v>'10</c:v>
                </c:pt>
                <c:pt idx="4">
                  <c:v>'12</c:v>
                </c:pt>
                <c:pt idx="6">
                  <c:v>'14</c:v>
                </c:pt>
              </c:strCache>
            </c:strRef>
          </c:cat>
          <c:val>
            <c:numRef>
              <c:f>Sheet1!$D$3:$D$9</c:f>
              <c:numCache>
                <c:formatCode>#,##0</c:formatCode>
                <c:ptCount val="7"/>
                <c:pt idx="0">
                  <c:v>23379</c:v>
                </c:pt>
                <c:pt idx="1">
                  <c:v>23379</c:v>
                </c:pt>
                <c:pt idx="2">
                  <c:v>23379</c:v>
                </c:pt>
                <c:pt idx="3">
                  <c:v>23379</c:v>
                </c:pt>
                <c:pt idx="4">
                  <c:v>23379</c:v>
                </c:pt>
                <c:pt idx="5">
                  <c:v>23379</c:v>
                </c:pt>
                <c:pt idx="6">
                  <c:v>23379</c:v>
                </c:pt>
              </c:numCache>
            </c:numRef>
          </c:val>
          <c:smooth val="0"/>
          <c:extLst>
            <c:ext xmlns:c16="http://schemas.microsoft.com/office/drawing/2014/chart" uri="{C3380CC4-5D6E-409C-BE32-E72D297353CC}">
              <c16:uniqueId val="{00000002-C942-49C9-95BE-4080D914D0A8}"/>
            </c:ext>
          </c:extLst>
        </c:ser>
        <c:ser>
          <c:idx val="3"/>
          <c:order val="3"/>
          <c:tx>
            <c:strRef>
              <c:f>Sheet1!$E$2</c:f>
              <c:strCache>
                <c:ptCount val="1"/>
                <c:pt idx="0">
                  <c:v>Higher 
education</c:v>
                </c:pt>
              </c:strCache>
            </c:strRef>
          </c:tx>
          <c:spPr>
            <a:ln w="38100">
              <a:solidFill>
                <a:srgbClr val="C0504D"/>
              </a:solidFill>
            </a:ln>
          </c:spPr>
          <c:marker>
            <c:symbol val="none"/>
          </c:marker>
          <c:cat>
            <c:strRef>
              <c:f>Sheet1!$A$3:$A$9</c:f>
              <c:strCache>
                <c:ptCount val="7"/>
                <c:pt idx="0">
                  <c:v>'08</c:v>
                </c:pt>
                <c:pt idx="2">
                  <c:v>'10</c:v>
                </c:pt>
                <c:pt idx="4">
                  <c:v>'12</c:v>
                </c:pt>
                <c:pt idx="6">
                  <c:v>'14</c:v>
                </c:pt>
              </c:strCache>
            </c:strRef>
          </c:cat>
          <c:val>
            <c:numRef>
              <c:f>Sheet1!$E$3:$E$9</c:f>
              <c:numCache>
                <c:formatCode>#,##0</c:formatCode>
                <c:ptCount val="7"/>
                <c:pt idx="0">
                  <c:v>23542</c:v>
                </c:pt>
                <c:pt idx="1">
                  <c:v>25081</c:v>
                </c:pt>
                <c:pt idx="2">
                  <c:v>24384</c:v>
                </c:pt>
                <c:pt idx="3">
                  <c:v>24315</c:v>
                </c:pt>
                <c:pt idx="4">
                  <c:v>23328</c:v>
                </c:pt>
                <c:pt idx="5">
                  <c:v>21790</c:v>
                </c:pt>
                <c:pt idx="6">
                  <c:v>22722</c:v>
                </c:pt>
              </c:numCache>
            </c:numRef>
          </c:val>
          <c:smooth val="0"/>
          <c:extLst>
            <c:ext xmlns:c16="http://schemas.microsoft.com/office/drawing/2014/chart" uri="{C3380CC4-5D6E-409C-BE32-E72D297353CC}">
              <c16:uniqueId val="{00000003-C942-49C9-95BE-4080D914D0A8}"/>
            </c:ext>
          </c:extLst>
        </c:ser>
        <c:ser>
          <c:idx val="4"/>
          <c:order val="4"/>
          <c:tx>
            <c:strRef>
              <c:f>Sheet1!$F$2</c:f>
              <c:strCache>
                <c:ptCount val="1"/>
                <c:pt idx="0">
                  <c:v>private  current</c:v>
                </c:pt>
              </c:strCache>
            </c:strRef>
          </c:tx>
          <c:spPr>
            <a:ln w="12700">
              <a:solidFill>
                <a:sysClr val="window" lastClr="FFFFFF">
                  <a:lumMod val="50000"/>
                </a:sysClr>
              </a:solidFill>
              <a:prstDash val="dash"/>
            </a:ln>
          </c:spPr>
          <c:marker>
            <c:symbol val="none"/>
          </c:marker>
          <c:cat>
            <c:strRef>
              <c:f>Sheet1!$A$3:$A$9</c:f>
              <c:strCache>
                <c:ptCount val="7"/>
                <c:pt idx="0">
                  <c:v>'08</c:v>
                </c:pt>
                <c:pt idx="2">
                  <c:v>'10</c:v>
                </c:pt>
                <c:pt idx="4">
                  <c:v>'12</c:v>
                </c:pt>
                <c:pt idx="6">
                  <c:v>'14</c:v>
                </c:pt>
              </c:strCache>
            </c:strRef>
          </c:cat>
          <c:val>
            <c:numRef>
              <c:f>Sheet1!$F$3:$F$9</c:f>
              <c:numCache>
                <c:formatCode>#,##0</c:formatCode>
                <c:ptCount val="7"/>
                <c:pt idx="0">
                  <c:v>21691</c:v>
                </c:pt>
                <c:pt idx="1">
                  <c:v>21691</c:v>
                </c:pt>
                <c:pt idx="2">
                  <c:v>21691</c:v>
                </c:pt>
                <c:pt idx="3">
                  <c:v>21691</c:v>
                </c:pt>
                <c:pt idx="4">
                  <c:v>21691</c:v>
                </c:pt>
                <c:pt idx="5">
                  <c:v>21691</c:v>
                </c:pt>
                <c:pt idx="6">
                  <c:v>21691</c:v>
                </c:pt>
              </c:numCache>
            </c:numRef>
          </c:val>
          <c:smooth val="0"/>
          <c:extLst>
            <c:ext xmlns:c16="http://schemas.microsoft.com/office/drawing/2014/chart" uri="{C3380CC4-5D6E-409C-BE32-E72D297353CC}">
              <c16:uniqueId val="{00000004-C942-49C9-95BE-4080D914D0A8}"/>
            </c:ext>
          </c:extLst>
        </c:ser>
        <c:ser>
          <c:idx val="5"/>
          <c:order val="5"/>
          <c:tx>
            <c:strRef>
              <c:f>Sheet1!$G$2</c:f>
              <c:strCache>
                <c:ptCount val="1"/>
                <c:pt idx="0">
                  <c:v>Educational3</c:v>
                </c:pt>
              </c:strCache>
            </c:strRef>
          </c:tx>
          <c:spPr>
            <a:ln w="38100">
              <a:solidFill>
                <a:srgbClr val="4F81BD"/>
              </a:solidFill>
            </a:ln>
          </c:spPr>
          <c:marker>
            <c:symbol val="none"/>
          </c:marker>
          <c:cat>
            <c:strRef>
              <c:f>Sheet1!$A$3:$A$9</c:f>
              <c:strCache>
                <c:ptCount val="7"/>
                <c:pt idx="0">
                  <c:v>'08</c:v>
                </c:pt>
                <c:pt idx="2">
                  <c:v>'10</c:v>
                </c:pt>
                <c:pt idx="4">
                  <c:v>'12</c:v>
                </c:pt>
                <c:pt idx="6">
                  <c:v>'14</c:v>
                </c:pt>
              </c:strCache>
            </c:strRef>
          </c:cat>
          <c:val>
            <c:numRef>
              <c:f>Sheet1!$G$3:$G$9</c:f>
              <c:numCache>
                <c:formatCode>General</c:formatCode>
                <c:ptCount val="7"/>
                <c:pt idx="0">
                  <c:v>18624</c:v>
                </c:pt>
                <c:pt idx="1">
                  <c:v>16851</c:v>
                </c:pt>
                <c:pt idx="2">
                  <c:v>13418</c:v>
                </c:pt>
                <c:pt idx="3">
                  <c:v>14081</c:v>
                </c:pt>
                <c:pt idx="4">
                  <c:v>16625</c:v>
                </c:pt>
                <c:pt idx="5">
                  <c:v>16919</c:v>
                </c:pt>
                <c:pt idx="6">
                  <c:v>16583</c:v>
                </c:pt>
              </c:numCache>
            </c:numRef>
          </c:val>
          <c:smooth val="0"/>
          <c:extLst>
            <c:ext xmlns:c16="http://schemas.microsoft.com/office/drawing/2014/chart" uri="{C3380CC4-5D6E-409C-BE32-E72D297353CC}">
              <c16:uniqueId val="{00000005-C942-49C9-95BE-4080D914D0A8}"/>
            </c:ext>
          </c:extLst>
        </c:ser>
        <c:ser>
          <c:idx val="6"/>
          <c:order val="6"/>
          <c:tx>
            <c:strRef>
              <c:f>Sheet1!$H$2</c:f>
              <c:strCache>
                <c:ptCount val="1"/>
                <c:pt idx="0">
                  <c:v>Primary/secondary current</c:v>
                </c:pt>
              </c:strCache>
            </c:strRef>
          </c:tx>
          <c:spPr>
            <a:ln w="12700">
              <a:solidFill>
                <a:sysClr val="window" lastClr="FFFFFF">
                  <a:lumMod val="50000"/>
                </a:sysClr>
              </a:solidFill>
              <a:prstDash val="dash"/>
            </a:ln>
          </c:spPr>
          <c:marker>
            <c:symbol val="none"/>
          </c:marker>
          <c:cat>
            <c:strRef>
              <c:f>Sheet1!$A$3:$A$9</c:f>
              <c:strCache>
                <c:ptCount val="7"/>
                <c:pt idx="0">
                  <c:v>'08</c:v>
                </c:pt>
                <c:pt idx="2">
                  <c:v>'10</c:v>
                </c:pt>
                <c:pt idx="4">
                  <c:v>'12</c:v>
                </c:pt>
                <c:pt idx="6">
                  <c:v>'14</c:v>
                </c:pt>
              </c:strCache>
            </c:strRef>
          </c:cat>
          <c:val>
            <c:numRef>
              <c:f>Sheet1!$H$3:$H$9</c:f>
              <c:numCache>
                <c:formatCode>#,##0</c:formatCode>
                <c:ptCount val="7"/>
                <c:pt idx="0">
                  <c:v>48166</c:v>
                </c:pt>
                <c:pt idx="1">
                  <c:v>48166</c:v>
                </c:pt>
                <c:pt idx="2">
                  <c:v>48166</c:v>
                </c:pt>
                <c:pt idx="3">
                  <c:v>48166</c:v>
                </c:pt>
                <c:pt idx="4">
                  <c:v>48166</c:v>
                </c:pt>
                <c:pt idx="5">
                  <c:v>48166</c:v>
                </c:pt>
                <c:pt idx="6">
                  <c:v>48166</c:v>
                </c:pt>
              </c:numCache>
            </c:numRef>
          </c:val>
          <c:smooth val="0"/>
          <c:extLst>
            <c:ext xmlns:c16="http://schemas.microsoft.com/office/drawing/2014/chart" uri="{C3380CC4-5D6E-409C-BE32-E72D297353CC}">
              <c16:uniqueId val="{00000006-C942-49C9-95BE-4080D914D0A8}"/>
            </c:ext>
          </c:extLst>
        </c:ser>
        <c:ser>
          <c:idx val="7"/>
          <c:order val="7"/>
          <c:tx>
            <c:strRef>
              <c:f>Sheet1!$I$2</c:f>
              <c:strCache>
                <c:ptCount val="1"/>
                <c:pt idx="0">
                  <c:v>Primary/
secondary</c:v>
                </c:pt>
              </c:strCache>
            </c:strRef>
          </c:tx>
          <c:spPr>
            <a:ln w="38100">
              <a:solidFill>
                <a:srgbClr val="C0504D">
                  <a:lumMod val="50000"/>
                </a:srgbClr>
              </a:solidFill>
            </a:ln>
          </c:spPr>
          <c:marker>
            <c:symbol val="none"/>
          </c:marker>
          <c:cat>
            <c:strRef>
              <c:f>Sheet1!$A$3:$A$9</c:f>
              <c:strCache>
                <c:ptCount val="7"/>
                <c:pt idx="0">
                  <c:v>'08</c:v>
                </c:pt>
                <c:pt idx="2">
                  <c:v>'10</c:v>
                </c:pt>
                <c:pt idx="4">
                  <c:v>'12</c:v>
                </c:pt>
                <c:pt idx="6">
                  <c:v>'14</c:v>
                </c:pt>
              </c:strCache>
            </c:strRef>
          </c:cat>
          <c:val>
            <c:numRef>
              <c:f>Sheet1!$I$3:$I$9</c:f>
              <c:numCache>
                <c:formatCode>General</c:formatCode>
                <c:ptCount val="7"/>
                <c:pt idx="0">
                  <c:v>57770</c:v>
                </c:pt>
                <c:pt idx="1">
                  <c:v>54650</c:v>
                </c:pt>
                <c:pt idx="2">
                  <c:v>44559</c:v>
                </c:pt>
                <c:pt idx="3">
                  <c:v>40760</c:v>
                </c:pt>
                <c:pt idx="4">
                  <c:v>39389</c:v>
                </c:pt>
                <c:pt idx="5">
                  <c:v>36050</c:v>
                </c:pt>
                <c:pt idx="6">
                  <c:v>35936</c:v>
                </c:pt>
              </c:numCache>
            </c:numRef>
          </c:val>
          <c:smooth val="0"/>
          <c:extLst>
            <c:ext xmlns:c16="http://schemas.microsoft.com/office/drawing/2014/chart" uri="{C3380CC4-5D6E-409C-BE32-E72D297353CC}">
              <c16:uniqueId val="{00000007-C942-49C9-95BE-4080D914D0A8}"/>
            </c:ext>
          </c:extLst>
        </c:ser>
        <c:dLbls>
          <c:showLegendKey val="0"/>
          <c:showVal val="0"/>
          <c:showCatName val="0"/>
          <c:showSerName val="0"/>
          <c:showPercent val="0"/>
          <c:showBubbleSize val="0"/>
        </c:dLbls>
        <c:smooth val="0"/>
        <c:axId val="281256320"/>
        <c:axId val="281257856"/>
      </c:lineChart>
      <c:dateAx>
        <c:axId val="281256320"/>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1257856"/>
        <c:crosses val="autoZero"/>
        <c:auto val="1"/>
        <c:lblOffset val="100"/>
        <c:baseTimeUnit val="months"/>
        <c:majorUnit val="1"/>
        <c:majorTimeUnit val="months"/>
        <c:minorUnit val="1"/>
        <c:minorTimeUnit val="months"/>
      </c:dateAx>
      <c:valAx>
        <c:axId val="281257856"/>
        <c:scaling>
          <c:orientation val="minMax"/>
          <c:max val="10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1256320"/>
        <c:crosses val="autoZero"/>
        <c:crossBetween val="between"/>
        <c:majorUnit val="25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45050465870498"/>
          <c:y val="0.1239705801881285"/>
          <c:w val="0.46017698628842496"/>
          <c:h val="0.61925363145125789"/>
        </c:manualLayout>
      </c:layout>
      <c:lineChart>
        <c:grouping val="standard"/>
        <c:varyColors val="0"/>
        <c:ser>
          <c:idx val="0"/>
          <c:order val="0"/>
          <c:tx>
            <c:strRef>
              <c:f>Sheet1!$B$1</c:f>
              <c:strCache>
                <c:ptCount val="1"/>
                <c:pt idx="0">
                  <c:v>total current</c:v>
                </c:pt>
              </c:strCache>
            </c:strRef>
          </c:tx>
          <c:spPr>
            <a:ln w="12700">
              <a:solidFill>
                <a:sysClr val="windowText" lastClr="000000">
                  <a:lumMod val="50000"/>
                  <a:lumOff val="50000"/>
                </a:sysClr>
              </a:solidFill>
              <a:prstDash val="dash"/>
            </a:ln>
          </c:spPr>
          <c:marker>
            <c:symbol val="none"/>
          </c:marker>
          <c:cat>
            <c:strRef>
              <c:f>Sheet1!$A$2:$A$8</c:f>
              <c:strCache>
                <c:ptCount val="7"/>
                <c:pt idx="0">
                  <c:v>'08</c:v>
                </c:pt>
                <c:pt idx="2">
                  <c:v>'10</c:v>
                </c:pt>
                <c:pt idx="4">
                  <c:v>'12</c:v>
                </c:pt>
                <c:pt idx="6">
                  <c:v>'14</c:v>
                </c:pt>
              </c:strCache>
            </c:strRef>
          </c:cat>
          <c:val>
            <c:numRef>
              <c:f>Sheet1!$B$2:$B$8</c:f>
              <c:numCache>
                <c:formatCode>#,##0</c:formatCode>
                <c:ptCount val="7"/>
                <c:pt idx="0">
                  <c:v>41353</c:v>
                </c:pt>
                <c:pt idx="1">
                  <c:v>41353</c:v>
                </c:pt>
                <c:pt idx="2">
                  <c:v>41353</c:v>
                </c:pt>
                <c:pt idx="3">
                  <c:v>41353</c:v>
                </c:pt>
                <c:pt idx="4">
                  <c:v>41353</c:v>
                </c:pt>
                <c:pt idx="5">
                  <c:v>41353</c:v>
                </c:pt>
                <c:pt idx="6">
                  <c:v>41353</c:v>
                </c:pt>
              </c:numCache>
            </c:numRef>
          </c:val>
          <c:smooth val="0"/>
          <c:extLst>
            <c:ext xmlns:c16="http://schemas.microsoft.com/office/drawing/2014/chart" uri="{C3380CC4-5D6E-409C-BE32-E72D297353CC}">
              <c16:uniqueId val="{00000000-055C-4512-9A9C-A21A81E8F201}"/>
            </c:ext>
          </c:extLst>
        </c:ser>
        <c:ser>
          <c:idx val="1"/>
          <c:order val="1"/>
          <c:tx>
            <c:strRef>
              <c:f>Sheet1!$C$1</c:f>
              <c:strCache>
                <c:ptCount val="1"/>
                <c:pt idx="0">
                  <c:v>total health care</c:v>
                </c:pt>
              </c:strCache>
            </c:strRef>
          </c:tx>
          <c:spPr>
            <a:ln w="38100">
              <a:solidFill>
                <a:sysClr val="windowText" lastClr="000000"/>
              </a:solidFill>
            </a:ln>
          </c:spPr>
          <c:marker>
            <c:symbol val="none"/>
          </c:marker>
          <c:cat>
            <c:strRef>
              <c:f>Sheet1!$A$2:$A$8</c:f>
              <c:strCache>
                <c:ptCount val="7"/>
                <c:pt idx="0">
                  <c:v>'08</c:v>
                </c:pt>
                <c:pt idx="2">
                  <c:v>'10</c:v>
                </c:pt>
                <c:pt idx="4">
                  <c:v>'12</c:v>
                </c:pt>
                <c:pt idx="6">
                  <c:v>'14</c:v>
                </c:pt>
              </c:strCache>
            </c:strRef>
          </c:cat>
          <c:val>
            <c:numRef>
              <c:f>Sheet1!$C$2:$C$8</c:f>
              <c:numCache>
                <c:formatCode>#,##0</c:formatCode>
                <c:ptCount val="7"/>
                <c:pt idx="0">
                  <c:v>46902</c:v>
                </c:pt>
                <c:pt idx="1">
                  <c:v>44845</c:v>
                </c:pt>
                <c:pt idx="2">
                  <c:v>39344</c:v>
                </c:pt>
                <c:pt idx="3">
                  <c:v>40204</c:v>
                </c:pt>
                <c:pt idx="4">
                  <c:v>42544</c:v>
                </c:pt>
                <c:pt idx="5">
                  <c:v>40689</c:v>
                </c:pt>
                <c:pt idx="6">
                  <c:v>38647</c:v>
                </c:pt>
              </c:numCache>
            </c:numRef>
          </c:val>
          <c:smooth val="0"/>
          <c:extLst>
            <c:ext xmlns:c16="http://schemas.microsoft.com/office/drawing/2014/chart" uri="{C3380CC4-5D6E-409C-BE32-E72D297353CC}">
              <c16:uniqueId val="{00000001-055C-4512-9A9C-A21A81E8F201}"/>
            </c:ext>
          </c:extLst>
        </c:ser>
        <c:ser>
          <c:idx val="2"/>
          <c:order val="2"/>
          <c:tx>
            <c:strRef>
              <c:f>Sheet1!$D$1</c:f>
              <c:strCache>
                <c:ptCount val="1"/>
                <c:pt idx="0">
                  <c:v>private current</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Sheet1!$D$2:$D$8</c:f>
              <c:numCache>
                <c:formatCode>#,##0</c:formatCode>
                <c:ptCount val="7"/>
                <c:pt idx="0">
                  <c:v>20079</c:v>
                </c:pt>
                <c:pt idx="1">
                  <c:v>20079</c:v>
                </c:pt>
                <c:pt idx="2">
                  <c:v>20079</c:v>
                </c:pt>
                <c:pt idx="3">
                  <c:v>20079</c:v>
                </c:pt>
                <c:pt idx="4">
                  <c:v>20079</c:v>
                </c:pt>
                <c:pt idx="5">
                  <c:v>20079</c:v>
                </c:pt>
                <c:pt idx="6">
                  <c:v>20079</c:v>
                </c:pt>
              </c:numCache>
            </c:numRef>
          </c:val>
          <c:smooth val="0"/>
          <c:extLst>
            <c:ext xmlns:c16="http://schemas.microsoft.com/office/drawing/2014/chart" uri="{C3380CC4-5D6E-409C-BE32-E72D297353CC}">
              <c16:uniqueId val="{00000002-055C-4512-9A9C-A21A81E8F201}"/>
            </c:ext>
          </c:extLst>
        </c:ser>
        <c:ser>
          <c:idx val="3"/>
          <c:order val="3"/>
          <c:tx>
            <c:strRef>
              <c:f>Sheet1!$E$1</c:f>
              <c:strCache>
                <c:ptCount val="1"/>
                <c:pt idx="0">
                  <c:v>Private Hosptial</c:v>
                </c:pt>
              </c:strCache>
            </c:strRef>
          </c:tx>
          <c:spPr>
            <a:ln w="38100">
              <a:solidFill>
                <a:srgbClr val="4F81BD"/>
              </a:solidFill>
            </a:ln>
          </c:spPr>
          <c:marker>
            <c:symbol val="none"/>
          </c:marker>
          <c:cat>
            <c:strRef>
              <c:f>Sheet1!$A$2:$A$8</c:f>
              <c:strCache>
                <c:ptCount val="7"/>
                <c:pt idx="0">
                  <c:v>'08</c:v>
                </c:pt>
                <c:pt idx="2">
                  <c:v>'10</c:v>
                </c:pt>
                <c:pt idx="4">
                  <c:v>'12</c:v>
                </c:pt>
                <c:pt idx="6">
                  <c:v>'14</c:v>
                </c:pt>
              </c:strCache>
            </c:strRef>
          </c:cat>
          <c:val>
            <c:numRef>
              <c:f>Sheet1!$E$2:$E$8</c:f>
              <c:numCache>
                <c:formatCode>_(* #,##0_);_(* \(#,##0\);_(* "-"??_);_(@_)</c:formatCode>
                <c:ptCount val="7"/>
                <c:pt idx="0">
                  <c:v>25571</c:v>
                </c:pt>
                <c:pt idx="1">
                  <c:v>24723</c:v>
                </c:pt>
                <c:pt idx="2">
                  <c:v>21528</c:v>
                </c:pt>
                <c:pt idx="3">
                  <c:v>20483</c:v>
                </c:pt>
                <c:pt idx="4">
                  <c:v>21223</c:v>
                </c:pt>
                <c:pt idx="5">
                  <c:v>19199</c:v>
                </c:pt>
                <c:pt idx="6">
                  <c:v>17680</c:v>
                </c:pt>
              </c:numCache>
            </c:numRef>
          </c:val>
          <c:smooth val="0"/>
          <c:extLst>
            <c:ext xmlns:c16="http://schemas.microsoft.com/office/drawing/2014/chart" uri="{C3380CC4-5D6E-409C-BE32-E72D297353CC}">
              <c16:uniqueId val="{00000003-055C-4512-9A9C-A21A81E8F201}"/>
            </c:ext>
          </c:extLst>
        </c:ser>
        <c:ser>
          <c:idx val="4"/>
          <c:order val="4"/>
          <c:tx>
            <c:strRef>
              <c:f>Sheet1!$F$1</c:f>
              <c:strCache>
                <c:ptCount val="1"/>
                <c:pt idx="0">
                  <c:v>S/L Current</c:v>
                </c:pt>
              </c:strCache>
            </c:strRef>
          </c:tx>
          <c:spPr>
            <a:ln w="12700">
              <a:solidFill>
                <a:sysClr val="window" lastClr="FFFFFF">
                  <a:lumMod val="50000"/>
                </a:sysClr>
              </a:solidFill>
              <a:prstDash val="dash"/>
            </a:ln>
          </c:spPr>
          <c:marker>
            <c:symbol val="none"/>
          </c:marker>
          <c:cat>
            <c:strRef>
              <c:f>Sheet1!$A$2:$A$8</c:f>
              <c:strCache>
                <c:ptCount val="7"/>
                <c:pt idx="0">
                  <c:v>'08</c:v>
                </c:pt>
                <c:pt idx="2">
                  <c:v>'10</c:v>
                </c:pt>
                <c:pt idx="4">
                  <c:v>'12</c:v>
                </c:pt>
                <c:pt idx="6">
                  <c:v>'14</c:v>
                </c:pt>
              </c:strCache>
            </c:strRef>
          </c:cat>
          <c:val>
            <c:numRef>
              <c:f>Sheet1!$F$2:$F$8</c:f>
              <c:numCache>
                <c:formatCode>#,##0</c:formatCode>
                <c:ptCount val="7"/>
                <c:pt idx="0">
                  <c:v>3858</c:v>
                </c:pt>
                <c:pt idx="1">
                  <c:v>3858</c:v>
                </c:pt>
                <c:pt idx="2">
                  <c:v>3858</c:v>
                </c:pt>
                <c:pt idx="3">
                  <c:v>3858</c:v>
                </c:pt>
                <c:pt idx="4">
                  <c:v>3858</c:v>
                </c:pt>
                <c:pt idx="5">
                  <c:v>3858</c:v>
                </c:pt>
                <c:pt idx="6">
                  <c:v>3858</c:v>
                </c:pt>
              </c:numCache>
            </c:numRef>
          </c:val>
          <c:smooth val="0"/>
          <c:extLst>
            <c:ext xmlns:c16="http://schemas.microsoft.com/office/drawing/2014/chart" uri="{C3380CC4-5D6E-409C-BE32-E72D297353CC}">
              <c16:uniqueId val="{00000004-055C-4512-9A9C-A21A81E8F201}"/>
            </c:ext>
          </c:extLst>
        </c:ser>
        <c:ser>
          <c:idx val="5"/>
          <c:order val="5"/>
          <c:tx>
            <c:strRef>
              <c:f>Sheet1!$G$1</c:f>
              <c:strCache>
                <c:ptCount val="1"/>
                <c:pt idx="0">
                  <c:v>State &amp; Local Hospital</c:v>
                </c:pt>
              </c:strCache>
            </c:strRef>
          </c:tx>
          <c:spPr>
            <a:ln w="38100">
              <a:solidFill>
                <a:srgbClr val="C0504D"/>
              </a:solidFill>
            </a:ln>
          </c:spPr>
          <c:marker>
            <c:symbol val="none"/>
          </c:marker>
          <c:cat>
            <c:strRef>
              <c:f>Sheet1!$A$2:$A$8</c:f>
              <c:strCache>
                <c:ptCount val="7"/>
                <c:pt idx="0">
                  <c:v>'08</c:v>
                </c:pt>
                <c:pt idx="2">
                  <c:v>'10</c:v>
                </c:pt>
                <c:pt idx="4">
                  <c:v>'12</c:v>
                </c:pt>
                <c:pt idx="6">
                  <c:v>'14</c:v>
                </c:pt>
              </c:strCache>
            </c:strRef>
          </c:cat>
          <c:val>
            <c:numRef>
              <c:f>Sheet1!$G$2:$G$8</c:f>
              <c:numCache>
                <c:formatCode>_(* #,##0_);_(* \(#,##0\);_(* "-"??_);_(@_)</c:formatCode>
                <c:ptCount val="7"/>
                <c:pt idx="0">
                  <c:v>5320</c:v>
                </c:pt>
                <c:pt idx="1">
                  <c:v>5352</c:v>
                </c:pt>
                <c:pt idx="2">
                  <c:v>4789</c:v>
                </c:pt>
                <c:pt idx="3">
                  <c:v>5317</c:v>
                </c:pt>
                <c:pt idx="4">
                  <c:v>5522</c:v>
                </c:pt>
                <c:pt idx="5">
                  <c:v>5439</c:v>
                </c:pt>
                <c:pt idx="6">
                  <c:v>4762</c:v>
                </c:pt>
              </c:numCache>
            </c:numRef>
          </c:val>
          <c:smooth val="0"/>
          <c:extLst>
            <c:ext xmlns:c16="http://schemas.microsoft.com/office/drawing/2014/chart" uri="{C3380CC4-5D6E-409C-BE32-E72D297353CC}">
              <c16:uniqueId val="{00000005-055C-4512-9A9C-A21A81E8F201}"/>
            </c:ext>
          </c:extLst>
        </c:ser>
        <c:ser>
          <c:idx val="6"/>
          <c:order val="6"/>
          <c:tx>
            <c:strRef>
              <c:f>Sheet1!$H$1</c:f>
              <c:strCache>
                <c:ptCount val="1"/>
                <c:pt idx="0">
                  <c:v>Other current</c:v>
                </c:pt>
              </c:strCache>
            </c:strRef>
          </c:tx>
          <c:spPr>
            <a:ln w="12700">
              <a:prstDash val="dash"/>
            </a:ln>
          </c:spPr>
          <c:marker>
            <c:symbol val="none"/>
          </c:marker>
          <c:cat>
            <c:strRef>
              <c:f>Sheet1!$A$2:$A$8</c:f>
              <c:strCache>
                <c:ptCount val="7"/>
                <c:pt idx="0">
                  <c:v>'08</c:v>
                </c:pt>
                <c:pt idx="2">
                  <c:v>'10</c:v>
                </c:pt>
                <c:pt idx="4">
                  <c:v>'12</c:v>
                </c:pt>
                <c:pt idx="6">
                  <c:v>'14</c:v>
                </c:pt>
              </c:strCache>
            </c:strRef>
          </c:cat>
          <c:val>
            <c:numRef>
              <c:f>Sheet1!$H$2:$H$8</c:f>
              <c:numCache>
                <c:formatCode>#,##0</c:formatCode>
                <c:ptCount val="7"/>
                <c:pt idx="0">
                  <c:v>21274</c:v>
                </c:pt>
                <c:pt idx="1">
                  <c:v>21274</c:v>
                </c:pt>
                <c:pt idx="2">
                  <c:v>21274</c:v>
                </c:pt>
                <c:pt idx="3">
                  <c:v>21274</c:v>
                </c:pt>
                <c:pt idx="4">
                  <c:v>21274</c:v>
                </c:pt>
                <c:pt idx="5">
                  <c:v>21274</c:v>
                </c:pt>
                <c:pt idx="6">
                  <c:v>21274</c:v>
                </c:pt>
              </c:numCache>
            </c:numRef>
          </c:val>
          <c:smooth val="0"/>
          <c:extLst>
            <c:ext xmlns:c16="http://schemas.microsoft.com/office/drawing/2014/chart" uri="{C3380CC4-5D6E-409C-BE32-E72D297353CC}">
              <c16:uniqueId val="{00000000-1505-4AC8-A516-85B981E292A6}"/>
            </c:ext>
          </c:extLst>
        </c:ser>
        <c:ser>
          <c:idx val="7"/>
          <c:order val="7"/>
          <c:tx>
            <c:strRef>
              <c:f>Sheet1!$I$1</c:f>
              <c:strCache>
                <c:ptCount val="1"/>
                <c:pt idx="0">
                  <c:v>Other</c:v>
                </c:pt>
              </c:strCache>
            </c:strRef>
          </c:tx>
          <c:spPr>
            <a:ln w="38100">
              <a:solidFill>
                <a:srgbClr val="C0504D">
                  <a:lumMod val="50000"/>
                </a:srgbClr>
              </a:solidFill>
            </a:ln>
          </c:spPr>
          <c:marker>
            <c:symbol val="none"/>
          </c:marker>
          <c:cat>
            <c:strRef>
              <c:f>Sheet1!$A$2:$A$8</c:f>
              <c:strCache>
                <c:ptCount val="7"/>
                <c:pt idx="0">
                  <c:v>'08</c:v>
                </c:pt>
                <c:pt idx="2">
                  <c:v>'10</c:v>
                </c:pt>
                <c:pt idx="4">
                  <c:v>'12</c:v>
                </c:pt>
                <c:pt idx="6">
                  <c:v>'14</c:v>
                </c:pt>
              </c:strCache>
            </c:strRef>
          </c:cat>
          <c:val>
            <c:numRef>
              <c:f>Sheet1!$I$2:$I$8</c:f>
              <c:numCache>
                <c:formatCode>_(* #,##0_);_(* \(#,##0\);_(* "-"??_);_(@_)</c:formatCode>
                <c:ptCount val="7"/>
                <c:pt idx="0">
                  <c:v>16011</c:v>
                </c:pt>
                <c:pt idx="1">
                  <c:v>14770</c:v>
                </c:pt>
                <c:pt idx="2">
                  <c:v>13027</c:v>
                </c:pt>
                <c:pt idx="3">
                  <c:v>14404</c:v>
                </c:pt>
                <c:pt idx="4">
                  <c:v>15799</c:v>
                </c:pt>
                <c:pt idx="5">
                  <c:v>16051</c:v>
                </c:pt>
                <c:pt idx="6">
                  <c:v>16205</c:v>
                </c:pt>
              </c:numCache>
            </c:numRef>
          </c:val>
          <c:smooth val="0"/>
          <c:extLst>
            <c:ext xmlns:c16="http://schemas.microsoft.com/office/drawing/2014/chart" uri="{C3380CC4-5D6E-409C-BE32-E72D297353CC}">
              <c16:uniqueId val="{00000001-1505-4AC8-A516-85B981E292A6}"/>
            </c:ext>
          </c:extLst>
        </c:ser>
        <c:dLbls>
          <c:showLegendKey val="0"/>
          <c:showVal val="0"/>
          <c:showCatName val="0"/>
          <c:showSerName val="0"/>
          <c:showPercent val="0"/>
          <c:showBubbleSize val="0"/>
        </c:dLbls>
        <c:smooth val="0"/>
        <c:axId val="281331968"/>
        <c:axId val="281341952"/>
      </c:lineChart>
      <c:dateAx>
        <c:axId val="281331968"/>
        <c:scaling>
          <c:orientation val="minMax"/>
        </c:scaling>
        <c:delete val="0"/>
        <c:axPos val="b"/>
        <c:numFmt formatCode="yyyy" sourceLinked="0"/>
        <c:majorTickMark val="in"/>
        <c:minorTickMark val="none"/>
        <c:tickLblPos val="nextTo"/>
        <c:spPr>
          <a:ln/>
        </c:spPr>
        <c:txPr>
          <a:bodyPr rot="0"/>
          <a:lstStyle/>
          <a:p>
            <a:pPr>
              <a:defRPr/>
            </a:pPr>
            <a:endParaRPr lang="en-US"/>
          </a:p>
        </c:txPr>
        <c:crossAx val="281341952"/>
        <c:crosses val="autoZero"/>
        <c:auto val="1"/>
        <c:lblOffset val="100"/>
        <c:baseTimeUnit val="months"/>
        <c:majorUnit val="1"/>
        <c:majorTimeUnit val="months"/>
        <c:minorUnit val="1"/>
        <c:minorTimeUnit val="months"/>
      </c:dateAx>
      <c:valAx>
        <c:axId val="281341952"/>
        <c:scaling>
          <c:orientation val="minMax"/>
          <c:max val="50000"/>
          <c:min val="0"/>
        </c:scaling>
        <c:delete val="0"/>
        <c:axPos val="l"/>
        <c:majorGridlines>
          <c:spPr>
            <a:ln>
              <a:solidFill>
                <a:prstClr val="black">
                  <a:lumMod val="50000"/>
                  <a:lumOff val="50000"/>
                  <a:alpha val="50000"/>
                </a:prstClr>
              </a:solidFill>
            </a:ln>
          </c:spPr>
        </c:majorGridlines>
        <c:numFmt formatCode="&quot;$&quot;#,##0" sourceLinked="0"/>
        <c:majorTickMark val="out"/>
        <c:minorTickMark val="none"/>
        <c:tickLblPos val="nextTo"/>
        <c:crossAx val="281331968"/>
        <c:crosses val="autoZero"/>
        <c:crossBetween val="between"/>
        <c:majorUnit val="10000"/>
        <c:dispUnits>
          <c:builtInUnit val="thousands"/>
        </c:dispUnits>
      </c:valAx>
      <c:spPr>
        <a:solidFill>
          <a:srgbClr val="F8F8F8"/>
        </a:solidFill>
      </c:spPr>
    </c:plotArea>
    <c:plotVisOnly val="1"/>
    <c:dispBlanksAs val="gap"/>
    <c:showDLblsOverMax val="0"/>
  </c:chart>
  <c:spPr>
    <a:noFill/>
    <a:ln>
      <a:noFill/>
    </a:ln>
  </c:spPr>
  <c:txPr>
    <a:bodyPr/>
    <a:lstStyle/>
    <a:p>
      <a:pPr>
        <a:defRPr sz="1400">
          <a:latin typeface="Calibri"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6420816103039E-2"/>
          <c:y val="0.1239705801881285"/>
          <c:w val="0.81112634302007247"/>
          <c:h val="0.61925363145125789"/>
        </c:manualLayout>
      </c:layout>
      <c:lineChart>
        <c:grouping val="standard"/>
        <c:varyColors val="0"/>
        <c:ser>
          <c:idx val="0"/>
          <c:order val="0"/>
          <c:tx>
            <c:strRef>
              <c:f>Sheet1!$B$1</c:f>
              <c:strCache>
                <c:ptCount val="1"/>
                <c:pt idx="0">
                  <c:v>Total current</c:v>
                </c:pt>
              </c:strCache>
            </c:strRef>
          </c:tx>
          <c:spPr>
            <a:ln w="12700">
              <a:solidFill>
                <a:sysClr val="windowText" lastClr="000000">
                  <a:lumMod val="50000"/>
                  <a:lumOff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Sheet1!$B$2:$B$38</c:f>
              <c:numCache>
                <c:formatCode>#,##0</c:formatCode>
                <c:ptCount val="37"/>
                <c:pt idx="0">
                  <c:v>42696</c:v>
                </c:pt>
                <c:pt idx="1">
                  <c:v>42696</c:v>
                </c:pt>
                <c:pt idx="2">
                  <c:v>42696</c:v>
                </c:pt>
                <c:pt idx="3">
                  <c:v>42696</c:v>
                </c:pt>
                <c:pt idx="4">
                  <c:v>42696</c:v>
                </c:pt>
                <c:pt idx="5">
                  <c:v>42696</c:v>
                </c:pt>
                <c:pt idx="6">
                  <c:v>42696</c:v>
                </c:pt>
                <c:pt idx="7">
                  <c:v>42696</c:v>
                </c:pt>
                <c:pt idx="8">
                  <c:v>42696</c:v>
                </c:pt>
                <c:pt idx="9">
                  <c:v>42696</c:v>
                </c:pt>
                <c:pt idx="10">
                  <c:v>42696</c:v>
                </c:pt>
                <c:pt idx="11">
                  <c:v>42696</c:v>
                </c:pt>
                <c:pt idx="12">
                  <c:v>42696</c:v>
                </c:pt>
                <c:pt idx="13">
                  <c:v>42696</c:v>
                </c:pt>
                <c:pt idx="14">
                  <c:v>42696</c:v>
                </c:pt>
                <c:pt idx="15">
                  <c:v>42696</c:v>
                </c:pt>
                <c:pt idx="16">
                  <c:v>42696</c:v>
                </c:pt>
                <c:pt idx="17">
                  <c:v>42696</c:v>
                </c:pt>
                <c:pt idx="18">
                  <c:v>42696</c:v>
                </c:pt>
                <c:pt idx="19">
                  <c:v>42696</c:v>
                </c:pt>
                <c:pt idx="20">
                  <c:v>42696</c:v>
                </c:pt>
                <c:pt idx="21">
                  <c:v>42696</c:v>
                </c:pt>
                <c:pt idx="22">
                  <c:v>42696</c:v>
                </c:pt>
                <c:pt idx="23">
                  <c:v>42696</c:v>
                </c:pt>
                <c:pt idx="24">
                  <c:v>42696</c:v>
                </c:pt>
                <c:pt idx="25">
                  <c:v>42696</c:v>
                </c:pt>
                <c:pt idx="26">
                  <c:v>42696</c:v>
                </c:pt>
                <c:pt idx="27">
                  <c:v>42696</c:v>
                </c:pt>
                <c:pt idx="28">
                  <c:v>42696</c:v>
                </c:pt>
                <c:pt idx="29">
                  <c:v>42696</c:v>
                </c:pt>
                <c:pt idx="30">
                  <c:v>42696</c:v>
                </c:pt>
                <c:pt idx="31">
                  <c:v>42696</c:v>
                </c:pt>
                <c:pt idx="32">
                  <c:v>42696</c:v>
                </c:pt>
                <c:pt idx="33">
                  <c:v>42696</c:v>
                </c:pt>
                <c:pt idx="34">
                  <c:v>42696</c:v>
                </c:pt>
                <c:pt idx="35">
                  <c:v>42696</c:v>
                </c:pt>
                <c:pt idx="36">
                  <c:v>42696</c:v>
                </c:pt>
              </c:numCache>
            </c:numRef>
          </c:val>
          <c:smooth val="0"/>
          <c:extLst>
            <c:ext xmlns:c16="http://schemas.microsoft.com/office/drawing/2014/chart" uri="{C3380CC4-5D6E-409C-BE32-E72D297353CC}">
              <c16:uniqueId val="{00000000-C2E5-4DED-AF3C-451FB2762CB6}"/>
            </c:ext>
          </c:extLst>
        </c:ser>
        <c:ser>
          <c:idx val="1"/>
          <c:order val="1"/>
          <c:tx>
            <c:strRef>
              <c:f>Sheet1!$C$1</c:f>
              <c:strCache>
                <c:ptCount val="1"/>
                <c:pt idx="0">
                  <c:v>Total
Health care</c:v>
                </c:pt>
              </c:strCache>
            </c:strRef>
          </c:tx>
          <c:spPr>
            <a:ln w="38100">
              <a:solidFill>
                <a:sysClr val="windowText" lastClr="000000"/>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Sheet1!$C$2:$C$38</c:f>
              <c:numCache>
                <c:formatCode>#,##0</c:formatCode>
                <c:ptCount val="37"/>
                <c:pt idx="0">
                  <c:v>39019</c:v>
                </c:pt>
                <c:pt idx="1">
                  <c:v>38409</c:v>
                </c:pt>
                <c:pt idx="2">
                  <c:v>39222</c:v>
                </c:pt>
                <c:pt idx="3">
                  <c:v>39556</c:v>
                </c:pt>
                <c:pt idx="4">
                  <c:v>40014</c:v>
                </c:pt>
                <c:pt idx="5">
                  <c:v>40345</c:v>
                </c:pt>
                <c:pt idx="6">
                  <c:v>38593</c:v>
                </c:pt>
                <c:pt idx="7">
                  <c:v>39319</c:v>
                </c:pt>
                <c:pt idx="8">
                  <c:v>39068</c:v>
                </c:pt>
                <c:pt idx="9">
                  <c:v>39158</c:v>
                </c:pt>
                <c:pt idx="10">
                  <c:v>39179</c:v>
                </c:pt>
                <c:pt idx="11">
                  <c:v>38054</c:v>
                </c:pt>
                <c:pt idx="12">
                  <c:v>37128</c:v>
                </c:pt>
                <c:pt idx="13">
                  <c:v>38102</c:v>
                </c:pt>
                <c:pt idx="14">
                  <c:v>40101</c:v>
                </c:pt>
                <c:pt idx="15">
                  <c:v>38275</c:v>
                </c:pt>
                <c:pt idx="16">
                  <c:v>38427</c:v>
                </c:pt>
                <c:pt idx="17">
                  <c:v>38422</c:v>
                </c:pt>
                <c:pt idx="18">
                  <c:v>38715</c:v>
                </c:pt>
                <c:pt idx="19">
                  <c:v>39183</c:v>
                </c:pt>
                <c:pt idx="20">
                  <c:v>40161</c:v>
                </c:pt>
                <c:pt idx="21">
                  <c:v>38353</c:v>
                </c:pt>
                <c:pt idx="22">
                  <c:v>38189</c:v>
                </c:pt>
                <c:pt idx="23">
                  <c:v>38914</c:v>
                </c:pt>
                <c:pt idx="24">
                  <c:v>38215</c:v>
                </c:pt>
                <c:pt idx="25">
                  <c:v>38655</c:v>
                </c:pt>
                <c:pt idx="26">
                  <c:v>39591</c:v>
                </c:pt>
                <c:pt idx="27">
                  <c:v>38636</c:v>
                </c:pt>
                <c:pt idx="28">
                  <c:v>39887</c:v>
                </c:pt>
                <c:pt idx="29">
                  <c:v>39530</c:v>
                </c:pt>
                <c:pt idx="30">
                  <c:v>39270</c:v>
                </c:pt>
                <c:pt idx="31">
                  <c:v>40844</c:v>
                </c:pt>
                <c:pt idx="32">
                  <c:v>40662</c:v>
                </c:pt>
                <c:pt idx="33">
                  <c:v>41435</c:v>
                </c:pt>
                <c:pt idx="34">
                  <c:v>41510</c:v>
                </c:pt>
                <c:pt idx="35">
                  <c:v>42063</c:v>
                </c:pt>
                <c:pt idx="36">
                  <c:v>42696</c:v>
                </c:pt>
              </c:numCache>
            </c:numRef>
          </c:val>
          <c:smooth val="0"/>
          <c:extLst>
            <c:ext xmlns:c16="http://schemas.microsoft.com/office/drawing/2014/chart" uri="{C3380CC4-5D6E-409C-BE32-E72D297353CC}">
              <c16:uniqueId val="{00000001-C2E5-4DED-AF3C-451FB2762CB6}"/>
            </c:ext>
          </c:extLst>
        </c:ser>
        <c:ser>
          <c:idx val="2"/>
          <c:order val="2"/>
          <c:tx>
            <c:strRef>
              <c:f>Sheet1!$D$1</c:f>
              <c:strCache>
                <c:ptCount val="1"/>
                <c:pt idx="0">
                  <c:v>Private Current</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Sheet1!$D$2:$D$38</c:f>
              <c:numCache>
                <c:formatCode>#,##0</c:formatCode>
                <c:ptCount val="37"/>
                <c:pt idx="0">
                  <c:v>20004</c:v>
                </c:pt>
                <c:pt idx="1">
                  <c:v>20004</c:v>
                </c:pt>
                <c:pt idx="2">
                  <c:v>20004</c:v>
                </c:pt>
                <c:pt idx="3">
                  <c:v>20004</c:v>
                </c:pt>
                <c:pt idx="4">
                  <c:v>20004</c:v>
                </c:pt>
                <c:pt idx="5">
                  <c:v>20004</c:v>
                </c:pt>
                <c:pt idx="6">
                  <c:v>20004</c:v>
                </c:pt>
                <c:pt idx="7">
                  <c:v>20004</c:v>
                </c:pt>
                <c:pt idx="8">
                  <c:v>20004</c:v>
                </c:pt>
                <c:pt idx="9">
                  <c:v>20004</c:v>
                </c:pt>
                <c:pt idx="10">
                  <c:v>20004</c:v>
                </c:pt>
                <c:pt idx="11">
                  <c:v>20004</c:v>
                </c:pt>
                <c:pt idx="12">
                  <c:v>20004</c:v>
                </c:pt>
                <c:pt idx="13">
                  <c:v>20004</c:v>
                </c:pt>
                <c:pt idx="14">
                  <c:v>20004</c:v>
                </c:pt>
                <c:pt idx="15">
                  <c:v>20004</c:v>
                </c:pt>
                <c:pt idx="16">
                  <c:v>20004</c:v>
                </c:pt>
                <c:pt idx="17">
                  <c:v>20004</c:v>
                </c:pt>
                <c:pt idx="18">
                  <c:v>20004</c:v>
                </c:pt>
                <c:pt idx="19">
                  <c:v>20004</c:v>
                </c:pt>
                <c:pt idx="20">
                  <c:v>20004</c:v>
                </c:pt>
                <c:pt idx="21">
                  <c:v>20004</c:v>
                </c:pt>
                <c:pt idx="22">
                  <c:v>20004</c:v>
                </c:pt>
                <c:pt idx="23">
                  <c:v>20004</c:v>
                </c:pt>
                <c:pt idx="24">
                  <c:v>20004</c:v>
                </c:pt>
                <c:pt idx="25">
                  <c:v>20004</c:v>
                </c:pt>
                <c:pt idx="26">
                  <c:v>20004</c:v>
                </c:pt>
                <c:pt idx="27">
                  <c:v>20004</c:v>
                </c:pt>
                <c:pt idx="28">
                  <c:v>20004</c:v>
                </c:pt>
                <c:pt idx="29">
                  <c:v>20004</c:v>
                </c:pt>
                <c:pt idx="30">
                  <c:v>20004</c:v>
                </c:pt>
                <c:pt idx="31">
                  <c:v>20004</c:v>
                </c:pt>
                <c:pt idx="32">
                  <c:v>20004</c:v>
                </c:pt>
                <c:pt idx="33">
                  <c:v>20004</c:v>
                </c:pt>
                <c:pt idx="34">
                  <c:v>20004</c:v>
                </c:pt>
                <c:pt idx="35">
                  <c:v>20004</c:v>
                </c:pt>
                <c:pt idx="36">
                  <c:v>20004</c:v>
                </c:pt>
              </c:numCache>
            </c:numRef>
          </c:val>
          <c:smooth val="0"/>
          <c:extLst>
            <c:ext xmlns:c16="http://schemas.microsoft.com/office/drawing/2014/chart" uri="{C3380CC4-5D6E-409C-BE32-E72D297353CC}">
              <c16:uniqueId val="{00000002-C2E5-4DED-AF3C-451FB2762CB6}"/>
            </c:ext>
          </c:extLst>
        </c:ser>
        <c:ser>
          <c:idx val="3"/>
          <c:order val="3"/>
          <c:tx>
            <c:strRef>
              <c:f>Sheet1!$E$1</c:f>
              <c:strCache>
                <c:ptCount val="1"/>
                <c:pt idx="0">
                  <c:v>S/L Current</c:v>
                </c:pt>
              </c:strCache>
            </c:strRef>
          </c:tx>
          <c:spPr>
            <a:ln w="12700">
              <a:solidFill>
                <a:sysClr val="window" lastClr="FFFFFF">
                  <a:lumMod val="50000"/>
                </a:sysClr>
              </a:solidFill>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Sheet1!$E$2:$E$38</c:f>
              <c:numCache>
                <c:formatCode>#,##0</c:formatCode>
                <c:ptCount val="37"/>
                <c:pt idx="0">
                  <c:v>4774</c:v>
                </c:pt>
                <c:pt idx="1">
                  <c:v>4774</c:v>
                </c:pt>
                <c:pt idx="2">
                  <c:v>4774</c:v>
                </c:pt>
                <c:pt idx="3">
                  <c:v>4774</c:v>
                </c:pt>
                <c:pt idx="4">
                  <c:v>4774</c:v>
                </c:pt>
                <c:pt idx="5">
                  <c:v>4774</c:v>
                </c:pt>
                <c:pt idx="6">
                  <c:v>4774</c:v>
                </c:pt>
                <c:pt idx="7">
                  <c:v>4774</c:v>
                </c:pt>
                <c:pt idx="8">
                  <c:v>4774</c:v>
                </c:pt>
                <c:pt idx="9">
                  <c:v>4774</c:v>
                </c:pt>
                <c:pt idx="10">
                  <c:v>4774</c:v>
                </c:pt>
                <c:pt idx="11">
                  <c:v>4774</c:v>
                </c:pt>
                <c:pt idx="12">
                  <c:v>4774</c:v>
                </c:pt>
                <c:pt idx="13">
                  <c:v>4774</c:v>
                </c:pt>
                <c:pt idx="14">
                  <c:v>4774</c:v>
                </c:pt>
                <c:pt idx="15">
                  <c:v>4774</c:v>
                </c:pt>
                <c:pt idx="16">
                  <c:v>4774</c:v>
                </c:pt>
                <c:pt idx="17">
                  <c:v>4774</c:v>
                </c:pt>
                <c:pt idx="18">
                  <c:v>4774</c:v>
                </c:pt>
                <c:pt idx="19">
                  <c:v>4774</c:v>
                </c:pt>
                <c:pt idx="20">
                  <c:v>4774</c:v>
                </c:pt>
                <c:pt idx="21">
                  <c:v>4774</c:v>
                </c:pt>
                <c:pt idx="22">
                  <c:v>4774</c:v>
                </c:pt>
                <c:pt idx="23">
                  <c:v>4774</c:v>
                </c:pt>
                <c:pt idx="24">
                  <c:v>4774</c:v>
                </c:pt>
                <c:pt idx="25">
                  <c:v>4774</c:v>
                </c:pt>
                <c:pt idx="26">
                  <c:v>4774</c:v>
                </c:pt>
                <c:pt idx="27">
                  <c:v>4774</c:v>
                </c:pt>
                <c:pt idx="28">
                  <c:v>4774</c:v>
                </c:pt>
                <c:pt idx="29">
                  <c:v>4774</c:v>
                </c:pt>
                <c:pt idx="30">
                  <c:v>4774</c:v>
                </c:pt>
                <c:pt idx="31">
                  <c:v>4774</c:v>
                </c:pt>
                <c:pt idx="32">
                  <c:v>4774</c:v>
                </c:pt>
                <c:pt idx="33">
                  <c:v>4774</c:v>
                </c:pt>
                <c:pt idx="34">
                  <c:v>4774</c:v>
                </c:pt>
                <c:pt idx="35">
                  <c:v>4774</c:v>
                </c:pt>
                <c:pt idx="36">
                  <c:v>4774</c:v>
                </c:pt>
              </c:numCache>
            </c:numRef>
          </c:val>
          <c:smooth val="0"/>
          <c:extLst>
            <c:ext xmlns:c16="http://schemas.microsoft.com/office/drawing/2014/chart" uri="{C3380CC4-5D6E-409C-BE32-E72D297353CC}">
              <c16:uniqueId val="{00000003-C2E5-4DED-AF3C-451FB2762CB6}"/>
            </c:ext>
          </c:extLst>
        </c:ser>
        <c:ser>
          <c:idx val="4"/>
          <c:order val="4"/>
          <c:tx>
            <c:strRef>
              <c:f>Sheet1!$F$1</c:f>
              <c:strCache>
                <c:ptCount val="1"/>
                <c:pt idx="0">
                  <c:v>Private Hospital</c:v>
                </c:pt>
              </c:strCache>
            </c:strRef>
          </c:tx>
          <c:spPr>
            <a:ln w="38100">
              <a:solidFill>
                <a:srgbClr val="4F81B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Sheet1!$F$2:$F$38</c:f>
              <c:numCache>
                <c:formatCode>#,##0</c:formatCode>
                <c:ptCount val="37"/>
                <c:pt idx="0">
                  <c:v>18063</c:v>
                </c:pt>
                <c:pt idx="1">
                  <c:v>18403</c:v>
                </c:pt>
                <c:pt idx="2">
                  <c:v>18366</c:v>
                </c:pt>
                <c:pt idx="3">
                  <c:v>19562</c:v>
                </c:pt>
                <c:pt idx="4">
                  <c:v>19689</c:v>
                </c:pt>
                <c:pt idx="5">
                  <c:v>20219</c:v>
                </c:pt>
                <c:pt idx="6">
                  <c:v>18868</c:v>
                </c:pt>
                <c:pt idx="7">
                  <c:v>19699</c:v>
                </c:pt>
                <c:pt idx="8">
                  <c:v>20079</c:v>
                </c:pt>
                <c:pt idx="9">
                  <c:v>20175</c:v>
                </c:pt>
                <c:pt idx="10">
                  <c:v>20080</c:v>
                </c:pt>
                <c:pt idx="11">
                  <c:v>18744</c:v>
                </c:pt>
                <c:pt idx="12">
                  <c:v>18741</c:v>
                </c:pt>
                <c:pt idx="13">
                  <c:v>18850</c:v>
                </c:pt>
                <c:pt idx="14">
                  <c:v>19795</c:v>
                </c:pt>
                <c:pt idx="15">
                  <c:v>18791</c:v>
                </c:pt>
                <c:pt idx="16">
                  <c:v>19345</c:v>
                </c:pt>
                <c:pt idx="17">
                  <c:v>18876</c:v>
                </c:pt>
                <c:pt idx="18">
                  <c:v>19079</c:v>
                </c:pt>
                <c:pt idx="19">
                  <c:v>19194</c:v>
                </c:pt>
                <c:pt idx="20">
                  <c:v>20064</c:v>
                </c:pt>
                <c:pt idx="21">
                  <c:v>18372</c:v>
                </c:pt>
                <c:pt idx="22">
                  <c:v>18575</c:v>
                </c:pt>
                <c:pt idx="23">
                  <c:v>19152</c:v>
                </c:pt>
                <c:pt idx="24">
                  <c:v>18660</c:v>
                </c:pt>
                <c:pt idx="25">
                  <c:v>18733</c:v>
                </c:pt>
                <c:pt idx="26">
                  <c:v>19068</c:v>
                </c:pt>
                <c:pt idx="27">
                  <c:v>18326</c:v>
                </c:pt>
                <c:pt idx="28">
                  <c:v>18734</c:v>
                </c:pt>
                <c:pt idx="29">
                  <c:v>18820</c:v>
                </c:pt>
                <c:pt idx="30">
                  <c:v>18518</c:v>
                </c:pt>
                <c:pt idx="31">
                  <c:v>19608</c:v>
                </c:pt>
                <c:pt idx="32">
                  <c:v>19673</c:v>
                </c:pt>
                <c:pt idx="33">
                  <c:v>19730</c:v>
                </c:pt>
                <c:pt idx="34">
                  <c:v>19738</c:v>
                </c:pt>
                <c:pt idx="35">
                  <c:v>20012</c:v>
                </c:pt>
                <c:pt idx="36">
                  <c:v>20004</c:v>
                </c:pt>
              </c:numCache>
            </c:numRef>
          </c:val>
          <c:smooth val="0"/>
          <c:extLst>
            <c:ext xmlns:c16="http://schemas.microsoft.com/office/drawing/2014/chart" uri="{C3380CC4-5D6E-409C-BE32-E72D297353CC}">
              <c16:uniqueId val="{00000004-C2E5-4DED-AF3C-451FB2762CB6}"/>
            </c:ext>
          </c:extLst>
        </c:ser>
        <c:ser>
          <c:idx val="5"/>
          <c:order val="5"/>
          <c:tx>
            <c:strRef>
              <c:f>Sheet1!$G$1</c:f>
              <c:strCache>
                <c:ptCount val="1"/>
                <c:pt idx="0">
                  <c:v>S/L Hospital</c:v>
                </c:pt>
              </c:strCache>
            </c:strRef>
          </c:tx>
          <c:spPr>
            <a:ln w="38100">
              <a:solidFill>
                <a:srgbClr val="C0504D"/>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Sheet1!$G$2:$G$38</c:f>
              <c:numCache>
                <c:formatCode>#,##0</c:formatCode>
                <c:ptCount val="37"/>
                <c:pt idx="0">
                  <c:v>4254</c:v>
                </c:pt>
                <c:pt idx="1">
                  <c:v>4111</c:v>
                </c:pt>
                <c:pt idx="2">
                  <c:v>4148</c:v>
                </c:pt>
                <c:pt idx="3">
                  <c:v>4272</c:v>
                </c:pt>
                <c:pt idx="4">
                  <c:v>4468</c:v>
                </c:pt>
                <c:pt idx="5">
                  <c:v>4470</c:v>
                </c:pt>
                <c:pt idx="6">
                  <c:v>4153</c:v>
                </c:pt>
                <c:pt idx="7">
                  <c:v>3944</c:v>
                </c:pt>
                <c:pt idx="8">
                  <c:v>4101</c:v>
                </c:pt>
                <c:pt idx="9">
                  <c:v>3895</c:v>
                </c:pt>
                <c:pt idx="10">
                  <c:v>4037</c:v>
                </c:pt>
                <c:pt idx="11">
                  <c:v>4430</c:v>
                </c:pt>
                <c:pt idx="12">
                  <c:v>3959</c:v>
                </c:pt>
                <c:pt idx="13">
                  <c:v>4226</c:v>
                </c:pt>
                <c:pt idx="14">
                  <c:v>4157</c:v>
                </c:pt>
                <c:pt idx="15">
                  <c:v>4060</c:v>
                </c:pt>
                <c:pt idx="16">
                  <c:v>3801</c:v>
                </c:pt>
                <c:pt idx="17">
                  <c:v>3863</c:v>
                </c:pt>
                <c:pt idx="18">
                  <c:v>3623</c:v>
                </c:pt>
                <c:pt idx="19">
                  <c:v>3799</c:v>
                </c:pt>
                <c:pt idx="20">
                  <c:v>3615</c:v>
                </c:pt>
                <c:pt idx="21">
                  <c:v>3664</c:v>
                </c:pt>
                <c:pt idx="22">
                  <c:v>3690</c:v>
                </c:pt>
                <c:pt idx="23">
                  <c:v>3574</c:v>
                </c:pt>
                <c:pt idx="24">
                  <c:v>3307</c:v>
                </c:pt>
                <c:pt idx="25">
                  <c:v>3463</c:v>
                </c:pt>
                <c:pt idx="26">
                  <c:v>3552</c:v>
                </c:pt>
                <c:pt idx="27">
                  <c:v>3657</c:v>
                </c:pt>
                <c:pt idx="28">
                  <c:v>3822</c:v>
                </c:pt>
                <c:pt idx="29">
                  <c:v>3897</c:v>
                </c:pt>
                <c:pt idx="30">
                  <c:v>3937</c:v>
                </c:pt>
                <c:pt idx="31">
                  <c:v>4187</c:v>
                </c:pt>
                <c:pt idx="32">
                  <c:v>3875</c:v>
                </c:pt>
                <c:pt idx="33">
                  <c:v>4143</c:v>
                </c:pt>
                <c:pt idx="34">
                  <c:v>4304</c:v>
                </c:pt>
                <c:pt idx="35">
                  <c:v>4423</c:v>
                </c:pt>
                <c:pt idx="36">
                  <c:v>4774</c:v>
                </c:pt>
              </c:numCache>
            </c:numRef>
          </c:val>
          <c:smooth val="0"/>
          <c:extLst>
            <c:ext xmlns:c16="http://schemas.microsoft.com/office/drawing/2014/chart" uri="{C3380CC4-5D6E-409C-BE32-E72D297353CC}">
              <c16:uniqueId val="{00000005-C2E5-4DED-AF3C-451FB2762CB6}"/>
            </c:ext>
          </c:extLst>
        </c:ser>
        <c:ser>
          <c:idx val="6"/>
          <c:order val="6"/>
          <c:tx>
            <c:strRef>
              <c:f>Sheet1!$H$1</c:f>
              <c:strCache>
                <c:ptCount val="1"/>
                <c:pt idx="0">
                  <c:v>Other current</c:v>
                </c:pt>
              </c:strCache>
            </c:strRef>
          </c:tx>
          <c:spPr>
            <a:ln w="12700">
              <a:prstDash val="dash"/>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Sheet1!$H$2:$H$38</c:f>
              <c:numCache>
                <c:formatCode>#,##0</c:formatCode>
                <c:ptCount val="37"/>
                <c:pt idx="0">
                  <c:v>17918</c:v>
                </c:pt>
                <c:pt idx="1">
                  <c:v>17918</c:v>
                </c:pt>
                <c:pt idx="2">
                  <c:v>17918</c:v>
                </c:pt>
                <c:pt idx="3">
                  <c:v>17918</c:v>
                </c:pt>
                <c:pt idx="4">
                  <c:v>17918</c:v>
                </c:pt>
                <c:pt idx="5">
                  <c:v>17918</c:v>
                </c:pt>
                <c:pt idx="6">
                  <c:v>17918</c:v>
                </c:pt>
                <c:pt idx="7">
                  <c:v>17918</c:v>
                </c:pt>
                <c:pt idx="8">
                  <c:v>17918</c:v>
                </c:pt>
                <c:pt idx="9">
                  <c:v>17918</c:v>
                </c:pt>
                <c:pt idx="10">
                  <c:v>17918</c:v>
                </c:pt>
                <c:pt idx="11">
                  <c:v>17918</c:v>
                </c:pt>
                <c:pt idx="12">
                  <c:v>17918</c:v>
                </c:pt>
                <c:pt idx="13">
                  <c:v>17918</c:v>
                </c:pt>
                <c:pt idx="14">
                  <c:v>17918</c:v>
                </c:pt>
                <c:pt idx="15">
                  <c:v>17918</c:v>
                </c:pt>
                <c:pt idx="16">
                  <c:v>17918</c:v>
                </c:pt>
                <c:pt idx="17">
                  <c:v>17918</c:v>
                </c:pt>
                <c:pt idx="18">
                  <c:v>17918</c:v>
                </c:pt>
                <c:pt idx="19">
                  <c:v>17918</c:v>
                </c:pt>
                <c:pt idx="20">
                  <c:v>17918</c:v>
                </c:pt>
                <c:pt idx="21">
                  <c:v>17918</c:v>
                </c:pt>
                <c:pt idx="22">
                  <c:v>17918</c:v>
                </c:pt>
                <c:pt idx="23">
                  <c:v>17918</c:v>
                </c:pt>
                <c:pt idx="24">
                  <c:v>17918</c:v>
                </c:pt>
                <c:pt idx="25">
                  <c:v>17918</c:v>
                </c:pt>
                <c:pt idx="26">
                  <c:v>17918</c:v>
                </c:pt>
                <c:pt idx="27">
                  <c:v>17918</c:v>
                </c:pt>
                <c:pt idx="28">
                  <c:v>17918</c:v>
                </c:pt>
                <c:pt idx="29">
                  <c:v>17918</c:v>
                </c:pt>
                <c:pt idx="30">
                  <c:v>17918</c:v>
                </c:pt>
                <c:pt idx="31">
                  <c:v>17918</c:v>
                </c:pt>
                <c:pt idx="32">
                  <c:v>17918</c:v>
                </c:pt>
                <c:pt idx="33">
                  <c:v>17918</c:v>
                </c:pt>
                <c:pt idx="34">
                  <c:v>17918</c:v>
                </c:pt>
                <c:pt idx="35">
                  <c:v>17918</c:v>
                </c:pt>
                <c:pt idx="36">
                  <c:v>17918</c:v>
                </c:pt>
              </c:numCache>
            </c:numRef>
          </c:val>
          <c:smooth val="0"/>
          <c:extLst>
            <c:ext xmlns:c16="http://schemas.microsoft.com/office/drawing/2014/chart" uri="{C3380CC4-5D6E-409C-BE32-E72D297353CC}">
              <c16:uniqueId val="{00000000-B182-4B7E-A12C-D39450F043B5}"/>
            </c:ext>
          </c:extLst>
        </c:ser>
        <c:ser>
          <c:idx val="7"/>
          <c:order val="7"/>
          <c:tx>
            <c:strRef>
              <c:f>Sheet1!$I$1</c:f>
              <c:strCache>
                <c:ptCount val="1"/>
                <c:pt idx="0">
                  <c:v>Other</c:v>
                </c:pt>
              </c:strCache>
            </c:strRef>
          </c:tx>
          <c:spPr>
            <a:ln w="38100">
              <a:solidFill>
                <a:srgbClr val="C0504D">
                  <a:lumMod val="50000"/>
                </a:srgbClr>
              </a:solidFill>
            </a:ln>
          </c:spPr>
          <c:marker>
            <c:symbol val="none"/>
          </c:marker>
          <c:cat>
            <c:numRef>
              <c:f>Sheet1!$A$2:$A$38</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numCache>
            </c:numRef>
          </c:cat>
          <c:val>
            <c:numRef>
              <c:f>Sheet1!$I$2:$I$38</c:f>
              <c:numCache>
                <c:formatCode>#,##0</c:formatCode>
                <c:ptCount val="37"/>
                <c:pt idx="0">
                  <c:v>16182</c:v>
                </c:pt>
                <c:pt idx="1">
                  <c:v>15232</c:v>
                </c:pt>
                <c:pt idx="2">
                  <c:v>16082</c:v>
                </c:pt>
                <c:pt idx="3">
                  <c:v>15220</c:v>
                </c:pt>
                <c:pt idx="4">
                  <c:v>15551</c:v>
                </c:pt>
                <c:pt idx="5">
                  <c:v>15352</c:v>
                </c:pt>
                <c:pt idx="6">
                  <c:v>14951</c:v>
                </c:pt>
                <c:pt idx="7">
                  <c:v>14846</c:v>
                </c:pt>
                <c:pt idx="8">
                  <c:v>14215</c:v>
                </c:pt>
                <c:pt idx="9">
                  <c:v>14209</c:v>
                </c:pt>
                <c:pt idx="10">
                  <c:v>14325</c:v>
                </c:pt>
                <c:pt idx="11">
                  <c:v>14536</c:v>
                </c:pt>
                <c:pt idx="12">
                  <c:v>13613</c:v>
                </c:pt>
                <c:pt idx="13">
                  <c:v>14478</c:v>
                </c:pt>
                <c:pt idx="14">
                  <c:v>15532</c:v>
                </c:pt>
                <c:pt idx="15">
                  <c:v>14710</c:v>
                </c:pt>
                <c:pt idx="16">
                  <c:v>14308</c:v>
                </c:pt>
                <c:pt idx="17">
                  <c:v>14772</c:v>
                </c:pt>
                <c:pt idx="18">
                  <c:v>14862</c:v>
                </c:pt>
                <c:pt idx="19">
                  <c:v>15215</c:v>
                </c:pt>
                <c:pt idx="20">
                  <c:v>15323</c:v>
                </c:pt>
                <c:pt idx="21">
                  <c:v>15207</c:v>
                </c:pt>
                <c:pt idx="22">
                  <c:v>14840</c:v>
                </c:pt>
                <c:pt idx="23">
                  <c:v>14988</c:v>
                </c:pt>
                <c:pt idx="24">
                  <c:v>14781</c:v>
                </c:pt>
                <c:pt idx="25">
                  <c:v>15148</c:v>
                </c:pt>
                <c:pt idx="26">
                  <c:v>15749</c:v>
                </c:pt>
                <c:pt idx="27">
                  <c:v>15536</c:v>
                </c:pt>
                <c:pt idx="28">
                  <c:v>16379</c:v>
                </c:pt>
                <c:pt idx="29">
                  <c:v>15936</c:v>
                </c:pt>
                <c:pt idx="30">
                  <c:v>15978</c:v>
                </c:pt>
                <c:pt idx="31">
                  <c:v>16462</c:v>
                </c:pt>
                <c:pt idx="32">
                  <c:v>16215</c:v>
                </c:pt>
                <c:pt idx="33">
                  <c:v>16931</c:v>
                </c:pt>
                <c:pt idx="34">
                  <c:v>16998</c:v>
                </c:pt>
                <c:pt idx="35">
                  <c:v>17277</c:v>
                </c:pt>
                <c:pt idx="36">
                  <c:v>17918</c:v>
                </c:pt>
              </c:numCache>
            </c:numRef>
          </c:val>
          <c:smooth val="0"/>
          <c:extLst>
            <c:ext xmlns:c16="http://schemas.microsoft.com/office/drawing/2014/chart" uri="{C3380CC4-5D6E-409C-BE32-E72D297353CC}">
              <c16:uniqueId val="{00000001-B182-4B7E-A12C-D39450F043B5}"/>
            </c:ext>
          </c:extLst>
        </c:ser>
        <c:dLbls>
          <c:showLegendKey val="0"/>
          <c:showVal val="0"/>
          <c:showCatName val="0"/>
          <c:showSerName val="0"/>
          <c:showPercent val="0"/>
          <c:showBubbleSize val="0"/>
        </c:dLbls>
        <c:smooth val="0"/>
        <c:axId val="281481600"/>
        <c:axId val="281483136"/>
      </c:lineChart>
      <c:dateAx>
        <c:axId val="281481600"/>
        <c:scaling>
          <c:orientation val="minMax"/>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1483136"/>
        <c:crosses val="autoZero"/>
        <c:auto val="0"/>
        <c:lblOffset val="100"/>
        <c:baseTimeUnit val="months"/>
        <c:majorUnit val="1"/>
        <c:majorTimeUnit val="years"/>
        <c:minorUnit val="1"/>
        <c:minorTimeUnit val="months"/>
      </c:dateAx>
      <c:valAx>
        <c:axId val="281483136"/>
        <c:scaling>
          <c:orientation val="minMax"/>
          <c:max val="5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1481600"/>
        <c:crosses val="autoZero"/>
        <c:crossBetween val="between"/>
        <c:majorUnit val="10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74540301632262E-2"/>
          <c:y val="0.10935795760863591"/>
          <c:w val="0.81592250608961669"/>
          <c:h val="0.67786891948264816"/>
        </c:manualLayout>
      </c:layout>
      <c:lineChart>
        <c:grouping val="standard"/>
        <c:varyColors val="0"/>
        <c:ser>
          <c:idx val="0"/>
          <c:order val="0"/>
          <c:tx>
            <c:strRef>
              <c:f>Sheet1!$B$2</c:f>
              <c:strCache>
                <c:ptCount val="1"/>
                <c:pt idx="0">
                  <c:v>Column1</c:v>
                </c:pt>
              </c:strCache>
            </c:strRef>
          </c:tx>
          <c:spPr>
            <a:ln w="12700">
              <a:solidFill>
                <a:sysClr val="windowText" lastClr="000000">
                  <a:lumMod val="50000"/>
                  <a:lumOff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Sheet1!$B$3:$B$39</c:f>
              <c:numCache>
                <c:formatCode>#,##0</c:formatCode>
                <c:ptCount val="37"/>
                <c:pt idx="0">
                  <c:v>97237</c:v>
                </c:pt>
                <c:pt idx="1">
                  <c:v>97237</c:v>
                </c:pt>
                <c:pt idx="2">
                  <c:v>97237</c:v>
                </c:pt>
                <c:pt idx="3">
                  <c:v>97237</c:v>
                </c:pt>
                <c:pt idx="4">
                  <c:v>97237</c:v>
                </c:pt>
                <c:pt idx="5">
                  <c:v>97237</c:v>
                </c:pt>
                <c:pt idx="6">
                  <c:v>97237</c:v>
                </c:pt>
                <c:pt idx="7">
                  <c:v>97237</c:v>
                </c:pt>
                <c:pt idx="8">
                  <c:v>97237</c:v>
                </c:pt>
                <c:pt idx="9">
                  <c:v>97237</c:v>
                </c:pt>
                <c:pt idx="10">
                  <c:v>97237</c:v>
                </c:pt>
                <c:pt idx="11">
                  <c:v>97237</c:v>
                </c:pt>
                <c:pt idx="12">
                  <c:v>97237</c:v>
                </c:pt>
                <c:pt idx="13">
                  <c:v>97237</c:v>
                </c:pt>
                <c:pt idx="14">
                  <c:v>97237</c:v>
                </c:pt>
                <c:pt idx="15">
                  <c:v>97237</c:v>
                </c:pt>
                <c:pt idx="16">
                  <c:v>97237</c:v>
                </c:pt>
                <c:pt idx="17">
                  <c:v>97237</c:v>
                </c:pt>
                <c:pt idx="18">
                  <c:v>97237</c:v>
                </c:pt>
                <c:pt idx="19">
                  <c:v>97237</c:v>
                </c:pt>
                <c:pt idx="20">
                  <c:v>97237</c:v>
                </c:pt>
                <c:pt idx="21">
                  <c:v>97237</c:v>
                </c:pt>
                <c:pt idx="22">
                  <c:v>97237</c:v>
                </c:pt>
                <c:pt idx="23">
                  <c:v>97237</c:v>
                </c:pt>
                <c:pt idx="24">
                  <c:v>97237</c:v>
                </c:pt>
                <c:pt idx="25">
                  <c:v>97237</c:v>
                </c:pt>
                <c:pt idx="26">
                  <c:v>97237</c:v>
                </c:pt>
                <c:pt idx="27">
                  <c:v>97237</c:v>
                </c:pt>
                <c:pt idx="28">
                  <c:v>97237</c:v>
                </c:pt>
                <c:pt idx="29">
                  <c:v>97237</c:v>
                </c:pt>
                <c:pt idx="30">
                  <c:v>97237</c:v>
                </c:pt>
                <c:pt idx="31">
                  <c:v>97237</c:v>
                </c:pt>
                <c:pt idx="32">
                  <c:v>97237</c:v>
                </c:pt>
                <c:pt idx="33">
                  <c:v>97237</c:v>
                </c:pt>
                <c:pt idx="34">
                  <c:v>97237</c:v>
                </c:pt>
                <c:pt idx="35">
                  <c:v>97237</c:v>
                </c:pt>
              </c:numCache>
            </c:numRef>
          </c:val>
          <c:smooth val="0"/>
          <c:extLst>
            <c:ext xmlns:c16="http://schemas.microsoft.com/office/drawing/2014/chart" uri="{C3380CC4-5D6E-409C-BE32-E72D297353CC}">
              <c16:uniqueId val="{00000000-7C7E-4176-B1DA-9A8EDB24E2D7}"/>
            </c:ext>
          </c:extLst>
        </c:ser>
        <c:ser>
          <c:idx val="1"/>
          <c:order val="1"/>
          <c:tx>
            <c:strRef>
              <c:f>Sheet1!$C$2</c:f>
              <c:strCache>
                <c:ptCount val="1"/>
                <c:pt idx="0">
                  <c:v>Total
Educational</c:v>
                </c:pt>
              </c:strCache>
            </c:strRef>
          </c:tx>
          <c:spPr>
            <a:ln w="38100">
              <a:solidFill>
                <a:sysClr val="windowText" lastClr="000000"/>
              </a:solidFill>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Sheet1!$C$3:$C$39</c:f>
              <c:numCache>
                <c:formatCode>#,##0</c:formatCode>
                <c:ptCount val="37"/>
                <c:pt idx="0">
                  <c:v>77863</c:v>
                </c:pt>
                <c:pt idx="1">
                  <c:v>78593</c:v>
                </c:pt>
                <c:pt idx="2">
                  <c:v>80465</c:v>
                </c:pt>
                <c:pt idx="3">
                  <c:v>84732</c:v>
                </c:pt>
                <c:pt idx="4">
                  <c:v>86019</c:v>
                </c:pt>
                <c:pt idx="5">
                  <c:v>89230</c:v>
                </c:pt>
                <c:pt idx="6">
                  <c:v>88754</c:v>
                </c:pt>
                <c:pt idx="7">
                  <c:v>88058</c:v>
                </c:pt>
                <c:pt idx="8">
                  <c:v>86135</c:v>
                </c:pt>
                <c:pt idx="9">
                  <c:v>83060</c:v>
                </c:pt>
                <c:pt idx="10">
                  <c:v>84236</c:v>
                </c:pt>
                <c:pt idx="11">
                  <c:v>85536</c:v>
                </c:pt>
                <c:pt idx="12">
                  <c:v>86369</c:v>
                </c:pt>
                <c:pt idx="13">
                  <c:v>89131</c:v>
                </c:pt>
                <c:pt idx="14">
                  <c:v>89590</c:v>
                </c:pt>
                <c:pt idx="15">
                  <c:v>88747</c:v>
                </c:pt>
                <c:pt idx="16">
                  <c:v>87593</c:v>
                </c:pt>
                <c:pt idx="17">
                  <c:v>92420</c:v>
                </c:pt>
                <c:pt idx="18">
                  <c:v>89109</c:v>
                </c:pt>
                <c:pt idx="19">
                  <c:v>89042</c:v>
                </c:pt>
                <c:pt idx="20">
                  <c:v>88930</c:v>
                </c:pt>
                <c:pt idx="21">
                  <c:v>89704</c:v>
                </c:pt>
                <c:pt idx="22">
                  <c:v>91953</c:v>
                </c:pt>
                <c:pt idx="23">
                  <c:v>91195</c:v>
                </c:pt>
                <c:pt idx="24">
                  <c:v>93225</c:v>
                </c:pt>
                <c:pt idx="25">
                  <c:v>93875</c:v>
                </c:pt>
                <c:pt idx="26">
                  <c:v>92209</c:v>
                </c:pt>
                <c:pt idx="27">
                  <c:v>88590</c:v>
                </c:pt>
                <c:pt idx="28">
                  <c:v>92940</c:v>
                </c:pt>
                <c:pt idx="29">
                  <c:v>89691</c:v>
                </c:pt>
                <c:pt idx="30">
                  <c:v>85788</c:v>
                </c:pt>
                <c:pt idx="31">
                  <c:v>90062</c:v>
                </c:pt>
                <c:pt idx="32">
                  <c:v>92577</c:v>
                </c:pt>
                <c:pt idx="33">
                  <c:v>94412</c:v>
                </c:pt>
                <c:pt idx="34">
                  <c:v>93873</c:v>
                </c:pt>
                <c:pt idx="35">
                  <c:v>96858</c:v>
                </c:pt>
                <c:pt idx="36">
                  <c:v>97767</c:v>
                </c:pt>
              </c:numCache>
            </c:numRef>
          </c:val>
          <c:smooth val="0"/>
          <c:extLst>
            <c:ext xmlns:c16="http://schemas.microsoft.com/office/drawing/2014/chart" uri="{C3380CC4-5D6E-409C-BE32-E72D297353CC}">
              <c16:uniqueId val="{00000001-7C7E-4176-B1DA-9A8EDB24E2D7}"/>
            </c:ext>
          </c:extLst>
        </c:ser>
        <c:ser>
          <c:idx val="2"/>
          <c:order val="2"/>
          <c:tx>
            <c:strRef>
              <c:f>Sheet1!$D$2</c:f>
              <c:strCache>
                <c:ptCount val="1"/>
                <c:pt idx="0">
                  <c:v>Higher ed current</c:v>
                </c:pt>
              </c:strCache>
            </c:strRef>
          </c:tx>
          <c:spPr>
            <a:ln w="12700">
              <a:solidFill>
                <a:sysClr val="window" lastClr="FFFFFF">
                  <a:lumMod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Sheet1!$D$3:$D$39</c:f>
              <c:numCache>
                <c:formatCode>#,##0</c:formatCode>
                <c:ptCount val="37"/>
                <c:pt idx="0">
                  <c:v>23379</c:v>
                </c:pt>
                <c:pt idx="1">
                  <c:v>23379</c:v>
                </c:pt>
                <c:pt idx="2">
                  <c:v>23379</c:v>
                </c:pt>
                <c:pt idx="3">
                  <c:v>23379</c:v>
                </c:pt>
                <c:pt idx="4">
                  <c:v>23379</c:v>
                </c:pt>
                <c:pt idx="5">
                  <c:v>23379</c:v>
                </c:pt>
                <c:pt idx="6">
                  <c:v>23379</c:v>
                </c:pt>
                <c:pt idx="7">
                  <c:v>23379</c:v>
                </c:pt>
                <c:pt idx="8">
                  <c:v>23379</c:v>
                </c:pt>
                <c:pt idx="9">
                  <c:v>23379</c:v>
                </c:pt>
                <c:pt idx="10">
                  <c:v>23379</c:v>
                </c:pt>
                <c:pt idx="11">
                  <c:v>23379</c:v>
                </c:pt>
                <c:pt idx="12">
                  <c:v>23379</c:v>
                </c:pt>
                <c:pt idx="13">
                  <c:v>23379</c:v>
                </c:pt>
                <c:pt idx="14">
                  <c:v>23379</c:v>
                </c:pt>
                <c:pt idx="15">
                  <c:v>23379</c:v>
                </c:pt>
                <c:pt idx="16">
                  <c:v>23379</c:v>
                </c:pt>
                <c:pt idx="17">
                  <c:v>23379</c:v>
                </c:pt>
                <c:pt idx="18">
                  <c:v>23379</c:v>
                </c:pt>
                <c:pt idx="19">
                  <c:v>23379</c:v>
                </c:pt>
                <c:pt idx="20">
                  <c:v>23379</c:v>
                </c:pt>
                <c:pt idx="21">
                  <c:v>23379</c:v>
                </c:pt>
                <c:pt idx="22">
                  <c:v>23379</c:v>
                </c:pt>
                <c:pt idx="23">
                  <c:v>23379</c:v>
                </c:pt>
                <c:pt idx="24">
                  <c:v>23379</c:v>
                </c:pt>
                <c:pt idx="25">
                  <c:v>23379</c:v>
                </c:pt>
                <c:pt idx="26">
                  <c:v>23379</c:v>
                </c:pt>
                <c:pt idx="27">
                  <c:v>23379</c:v>
                </c:pt>
                <c:pt idx="28">
                  <c:v>23379</c:v>
                </c:pt>
                <c:pt idx="29">
                  <c:v>23379</c:v>
                </c:pt>
                <c:pt idx="30">
                  <c:v>23379</c:v>
                </c:pt>
                <c:pt idx="31">
                  <c:v>23379</c:v>
                </c:pt>
                <c:pt idx="32">
                  <c:v>23379</c:v>
                </c:pt>
                <c:pt idx="33">
                  <c:v>23379</c:v>
                </c:pt>
                <c:pt idx="34">
                  <c:v>23379</c:v>
                </c:pt>
                <c:pt idx="35">
                  <c:v>23379</c:v>
                </c:pt>
              </c:numCache>
            </c:numRef>
          </c:val>
          <c:smooth val="0"/>
          <c:extLst>
            <c:ext xmlns:c16="http://schemas.microsoft.com/office/drawing/2014/chart" uri="{C3380CC4-5D6E-409C-BE32-E72D297353CC}">
              <c16:uniqueId val="{00000002-7C7E-4176-B1DA-9A8EDB24E2D7}"/>
            </c:ext>
          </c:extLst>
        </c:ser>
        <c:ser>
          <c:idx val="3"/>
          <c:order val="3"/>
          <c:tx>
            <c:strRef>
              <c:f>Sheet1!$E$2</c:f>
              <c:strCache>
                <c:ptCount val="1"/>
                <c:pt idx="0">
                  <c:v>Higher 
education</c:v>
                </c:pt>
              </c:strCache>
            </c:strRef>
          </c:tx>
          <c:spPr>
            <a:ln w="38100">
              <a:solidFill>
                <a:srgbClr val="C0504D"/>
              </a:solidFill>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Sheet1!$E$3:$E$39</c:f>
              <c:numCache>
                <c:formatCode>#,##0</c:formatCode>
                <c:ptCount val="37"/>
                <c:pt idx="0">
                  <c:v>23871</c:v>
                </c:pt>
                <c:pt idx="1">
                  <c:v>24209</c:v>
                </c:pt>
                <c:pt idx="2">
                  <c:v>24665</c:v>
                </c:pt>
                <c:pt idx="3">
                  <c:v>26171</c:v>
                </c:pt>
                <c:pt idx="4">
                  <c:v>26113</c:v>
                </c:pt>
                <c:pt idx="5">
                  <c:v>26564</c:v>
                </c:pt>
                <c:pt idx="6">
                  <c:v>25875</c:v>
                </c:pt>
                <c:pt idx="7">
                  <c:v>25321</c:v>
                </c:pt>
                <c:pt idx="8">
                  <c:v>25025</c:v>
                </c:pt>
                <c:pt idx="9">
                  <c:v>22731</c:v>
                </c:pt>
                <c:pt idx="10">
                  <c:v>23770</c:v>
                </c:pt>
                <c:pt idx="11">
                  <c:v>24185</c:v>
                </c:pt>
                <c:pt idx="12">
                  <c:v>24377</c:v>
                </c:pt>
                <c:pt idx="13">
                  <c:v>23791</c:v>
                </c:pt>
                <c:pt idx="14">
                  <c:v>24578</c:v>
                </c:pt>
                <c:pt idx="15">
                  <c:v>24412</c:v>
                </c:pt>
                <c:pt idx="16">
                  <c:v>24052</c:v>
                </c:pt>
                <c:pt idx="17">
                  <c:v>24530</c:v>
                </c:pt>
                <c:pt idx="18">
                  <c:v>21938</c:v>
                </c:pt>
                <c:pt idx="19">
                  <c:v>25872</c:v>
                </c:pt>
                <c:pt idx="20">
                  <c:v>23866</c:v>
                </c:pt>
                <c:pt idx="21">
                  <c:v>23434</c:v>
                </c:pt>
                <c:pt idx="22">
                  <c:v>23598</c:v>
                </c:pt>
                <c:pt idx="23">
                  <c:v>22937</c:v>
                </c:pt>
                <c:pt idx="24">
                  <c:v>22210</c:v>
                </c:pt>
                <c:pt idx="25">
                  <c:v>23355</c:v>
                </c:pt>
                <c:pt idx="26">
                  <c:v>23142</c:v>
                </c:pt>
                <c:pt idx="27">
                  <c:v>21873</c:v>
                </c:pt>
                <c:pt idx="28">
                  <c:v>23695</c:v>
                </c:pt>
                <c:pt idx="29">
                  <c:v>23364</c:v>
                </c:pt>
                <c:pt idx="30">
                  <c:v>22383</c:v>
                </c:pt>
                <c:pt idx="31">
                  <c:v>23343</c:v>
                </c:pt>
                <c:pt idx="32">
                  <c:v>23416</c:v>
                </c:pt>
                <c:pt idx="33">
                  <c:v>23509</c:v>
                </c:pt>
                <c:pt idx="34">
                  <c:v>23882</c:v>
                </c:pt>
                <c:pt idx="35">
                  <c:v>23379</c:v>
                </c:pt>
              </c:numCache>
            </c:numRef>
          </c:val>
          <c:smooth val="0"/>
          <c:extLst>
            <c:ext xmlns:c16="http://schemas.microsoft.com/office/drawing/2014/chart" uri="{C3380CC4-5D6E-409C-BE32-E72D297353CC}">
              <c16:uniqueId val="{00000003-7C7E-4176-B1DA-9A8EDB24E2D7}"/>
            </c:ext>
          </c:extLst>
        </c:ser>
        <c:ser>
          <c:idx val="4"/>
          <c:order val="4"/>
          <c:tx>
            <c:strRef>
              <c:f>Sheet1!$F$2</c:f>
              <c:strCache>
                <c:ptCount val="1"/>
                <c:pt idx="0">
                  <c:v>Private current</c:v>
                </c:pt>
              </c:strCache>
            </c:strRef>
          </c:tx>
          <c:spPr>
            <a:ln w="12700">
              <a:solidFill>
                <a:sysClr val="window" lastClr="FFFFFF">
                  <a:lumMod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Sheet1!$F$3:$F$39</c:f>
              <c:numCache>
                <c:formatCode>#,##0</c:formatCode>
                <c:ptCount val="37"/>
                <c:pt idx="0">
                  <c:v>21691</c:v>
                </c:pt>
                <c:pt idx="1">
                  <c:v>21691</c:v>
                </c:pt>
                <c:pt idx="2">
                  <c:v>21691</c:v>
                </c:pt>
                <c:pt idx="3">
                  <c:v>21691</c:v>
                </c:pt>
                <c:pt idx="4">
                  <c:v>21691</c:v>
                </c:pt>
                <c:pt idx="5">
                  <c:v>21691</c:v>
                </c:pt>
                <c:pt idx="6">
                  <c:v>21691</c:v>
                </c:pt>
                <c:pt idx="7">
                  <c:v>21691</c:v>
                </c:pt>
                <c:pt idx="8">
                  <c:v>21691</c:v>
                </c:pt>
                <c:pt idx="9">
                  <c:v>21691</c:v>
                </c:pt>
                <c:pt idx="10">
                  <c:v>21691</c:v>
                </c:pt>
                <c:pt idx="11">
                  <c:v>21691</c:v>
                </c:pt>
                <c:pt idx="12">
                  <c:v>21691</c:v>
                </c:pt>
                <c:pt idx="13">
                  <c:v>21691</c:v>
                </c:pt>
                <c:pt idx="14">
                  <c:v>21691</c:v>
                </c:pt>
                <c:pt idx="15">
                  <c:v>21691</c:v>
                </c:pt>
                <c:pt idx="16">
                  <c:v>21691</c:v>
                </c:pt>
                <c:pt idx="17">
                  <c:v>21691</c:v>
                </c:pt>
                <c:pt idx="18">
                  <c:v>21691</c:v>
                </c:pt>
                <c:pt idx="19">
                  <c:v>21691</c:v>
                </c:pt>
                <c:pt idx="20">
                  <c:v>21691</c:v>
                </c:pt>
                <c:pt idx="21">
                  <c:v>21691</c:v>
                </c:pt>
                <c:pt idx="22">
                  <c:v>21691</c:v>
                </c:pt>
                <c:pt idx="23">
                  <c:v>21691</c:v>
                </c:pt>
                <c:pt idx="24">
                  <c:v>21691</c:v>
                </c:pt>
                <c:pt idx="25">
                  <c:v>21691</c:v>
                </c:pt>
                <c:pt idx="26">
                  <c:v>21691</c:v>
                </c:pt>
                <c:pt idx="27">
                  <c:v>21691</c:v>
                </c:pt>
                <c:pt idx="28">
                  <c:v>21691</c:v>
                </c:pt>
                <c:pt idx="29">
                  <c:v>21691</c:v>
                </c:pt>
                <c:pt idx="30">
                  <c:v>21691</c:v>
                </c:pt>
                <c:pt idx="31">
                  <c:v>21691</c:v>
                </c:pt>
                <c:pt idx="32">
                  <c:v>21691</c:v>
                </c:pt>
                <c:pt idx="33">
                  <c:v>21691</c:v>
                </c:pt>
                <c:pt idx="34">
                  <c:v>21691</c:v>
                </c:pt>
                <c:pt idx="35">
                  <c:v>21691</c:v>
                </c:pt>
              </c:numCache>
            </c:numRef>
          </c:val>
          <c:smooth val="0"/>
          <c:extLst>
            <c:ext xmlns:c16="http://schemas.microsoft.com/office/drawing/2014/chart" uri="{C3380CC4-5D6E-409C-BE32-E72D297353CC}">
              <c16:uniqueId val="{00000004-7C7E-4176-B1DA-9A8EDB24E2D7}"/>
            </c:ext>
          </c:extLst>
        </c:ser>
        <c:ser>
          <c:idx val="5"/>
          <c:order val="5"/>
          <c:tx>
            <c:strRef>
              <c:f>Sheet1!$G$2</c:f>
              <c:strCache>
                <c:ptCount val="1"/>
                <c:pt idx="0">
                  <c:v>Private
Educational</c:v>
                </c:pt>
              </c:strCache>
            </c:strRef>
          </c:tx>
          <c:spPr>
            <a:ln w="38100">
              <a:solidFill>
                <a:srgbClr val="4F81BD"/>
              </a:solidFill>
              <a:prstDash val="solid"/>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Sheet1!$G$3:$G$39</c:f>
              <c:numCache>
                <c:formatCode>#,##0</c:formatCode>
                <c:ptCount val="37"/>
                <c:pt idx="0">
                  <c:v>16296</c:v>
                </c:pt>
                <c:pt idx="1">
                  <c:v>16458</c:v>
                </c:pt>
                <c:pt idx="2">
                  <c:v>16498</c:v>
                </c:pt>
                <c:pt idx="3">
                  <c:v>17265</c:v>
                </c:pt>
                <c:pt idx="4">
                  <c:v>17617</c:v>
                </c:pt>
                <c:pt idx="5">
                  <c:v>18418</c:v>
                </c:pt>
                <c:pt idx="6">
                  <c:v>18265</c:v>
                </c:pt>
                <c:pt idx="7">
                  <c:v>18418</c:v>
                </c:pt>
                <c:pt idx="8">
                  <c:v>17745</c:v>
                </c:pt>
                <c:pt idx="9">
                  <c:v>17758</c:v>
                </c:pt>
                <c:pt idx="10">
                  <c:v>17370</c:v>
                </c:pt>
                <c:pt idx="11">
                  <c:v>17931</c:v>
                </c:pt>
                <c:pt idx="12">
                  <c:v>18330</c:v>
                </c:pt>
                <c:pt idx="13">
                  <c:v>18966</c:v>
                </c:pt>
                <c:pt idx="14">
                  <c:v>18986</c:v>
                </c:pt>
                <c:pt idx="15">
                  <c:v>18896</c:v>
                </c:pt>
                <c:pt idx="16">
                  <c:v>18644</c:v>
                </c:pt>
                <c:pt idx="17">
                  <c:v>19603</c:v>
                </c:pt>
                <c:pt idx="18">
                  <c:v>20770</c:v>
                </c:pt>
                <c:pt idx="19">
                  <c:v>19810</c:v>
                </c:pt>
                <c:pt idx="20">
                  <c:v>21115</c:v>
                </c:pt>
                <c:pt idx="21">
                  <c:v>20807</c:v>
                </c:pt>
                <c:pt idx="22">
                  <c:v>21609</c:v>
                </c:pt>
                <c:pt idx="23">
                  <c:v>21445</c:v>
                </c:pt>
                <c:pt idx="24">
                  <c:v>21544</c:v>
                </c:pt>
                <c:pt idx="25">
                  <c:v>21513</c:v>
                </c:pt>
                <c:pt idx="26">
                  <c:v>20504</c:v>
                </c:pt>
                <c:pt idx="27">
                  <c:v>20046</c:v>
                </c:pt>
                <c:pt idx="28">
                  <c:v>19901</c:v>
                </c:pt>
                <c:pt idx="29">
                  <c:v>20147</c:v>
                </c:pt>
                <c:pt idx="30">
                  <c:v>19092</c:v>
                </c:pt>
                <c:pt idx="31">
                  <c:v>19449</c:v>
                </c:pt>
                <c:pt idx="32">
                  <c:v>21027</c:v>
                </c:pt>
                <c:pt idx="33">
                  <c:v>20631</c:v>
                </c:pt>
                <c:pt idx="34">
                  <c:v>20831</c:v>
                </c:pt>
                <c:pt idx="35">
                  <c:v>21691</c:v>
                </c:pt>
              </c:numCache>
            </c:numRef>
          </c:val>
          <c:smooth val="0"/>
          <c:extLst>
            <c:ext xmlns:c16="http://schemas.microsoft.com/office/drawing/2014/chart" uri="{C3380CC4-5D6E-409C-BE32-E72D297353CC}">
              <c16:uniqueId val="{00000005-7C7E-4176-B1DA-9A8EDB24E2D7}"/>
            </c:ext>
          </c:extLst>
        </c:ser>
        <c:ser>
          <c:idx val="6"/>
          <c:order val="6"/>
          <c:tx>
            <c:strRef>
              <c:f>Sheet1!$H$2</c:f>
              <c:strCache>
                <c:ptCount val="1"/>
                <c:pt idx="0">
                  <c:v>Primary current</c:v>
                </c:pt>
              </c:strCache>
            </c:strRef>
          </c:tx>
          <c:spPr>
            <a:ln w="12700">
              <a:solidFill>
                <a:sysClr val="window" lastClr="FFFFFF">
                  <a:lumMod val="50000"/>
                </a:sysClr>
              </a:solidFill>
              <a:prstDash val="dash"/>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Sheet1!$H$3:$H$39</c:f>
              <c:numCache>
                <c:formatCode>#,##0</c:formatCode>
                <c:ptCount val="37"/>
                <c:pt idx="0">
                  <c:v>48166</c:v>
                </c:pt>
                <c:pt idx="1">
                  <c:v>48166</c:v>
                </c:pt>
                <c:pt idx="2">
                  <c:v>48166</c:v>
                </c:pt>
                <c:pt idx="3">
                  <c:v>48166</c:v>
                </c:pt>
                <c:pt idx="4">
                  <c:v>48166</c:v>
                </c:pt>
                <c:pt idx="5">
                  <c:v>48166</c:v>
                </c:pt>
                <c:pt idx="6">
                  <c:v>48166</c:v>
                </c:pt>
                <c:pt idx="7">
                  <c:v>48166</c:v>
                </c:pt>
                <c:pt idx="8">
                  <c:v>48166</c:v>
                </c:pt>
                <c:pt idx="9">
                  <c:v>48166</c:v>
                </c:pt>
                <c:pt idx="10">
                  <c:v>48166</c:v>
                </c:pt>
                <c:pt idx="11">
                  <c:v>48166</c:v>
                </c:pt>
                <c:pt idx="12">
                  <c:v>48166</c:v>
                </c:pt>
                <c:pt idx="13">
                  <c:v>48166</c:v>
                </c:pt>
                <c:pt idx="14">
                  <c:v>48166</c:v>
                </c:pt>
                <c:pt idx="15">
                  <c:v>48166</c:v>
                </c:pt>
                <c:pt idx="16">
                  <c:v>48166</c:v>
                </c:pt>
                <c:pt idx="17">
                  <c:v>48166</c:v>
                </c:pt>
                <c:pt idx="18">
                  <c:v>48166</c:v>
                </c:pt>
                <c:pt idx="19">
                  <c:v>48166</c:v>
                </c:pt>
                <c:pt idx="20">
                  <c:v>48166</c:v>
                </c:pt>
                <c:pt idx="21">
                  <c:v>48166</c:v>
                </c:pt>
                <c:pt idx="22">
                  <c:v>48166</c:v>
                </c:pt>
                <c:pt idx="23">
                  <c:v>48166</c:v>
                </c:pt>
                <c:pt idx="24">
                  <c:v>48166</c:v>
                </c:pt>
                <c:pt idx="25">
                  <c:v>48166</c:v>
                </c:pt>
                <c:pt idx="26">
                  <c:v>48166</c:v>
                </c:pt>
                <c:pt idx="27">
                  <c:v>48166</c:v>
                </c:pt>
                <c:pt idx="28">
                  <c:v>48166</c:v>
                </c:pt>
                <c:pt idx="29">
                  <c:v>48166</c:v>
                </c:pt>
                <c:pt idx="30">
                  <c:v>48166</c:v>
                </c:pt>
                <c:pt idx="31">
                  <c:v>48166</c:v>
                </c:pt>
                <c:pt idx="32">
                  <c:v>48166</c:v>
                </c:pt>
                <c:pt idx="33">
                  <c:v>48166</c:v>
                </c:pt>
                <c:pt idx="34">
                  <c:v>48166</c:v>
                </c:pt>
                <c:pt idx="35">
                  <c:v>48166</c:v>
                </c:pt>
              </c:numCache>
            </c:numRef>
          </c:val>
          <c:smooth val="0"/>
          <c:extLst>
            <c:ext xmlns:c16="http://schemas.microsoft.com/office/drawing/2014/chart" uri="{C3380CC4-5D6E-409C-BE32-E72D297353CC}">
              <c16:uniqueId val="{00000006-7C7E-4176-B1DA-9A8EDB24E2D7}"/>
            </c:ext>
          </c:extLst>
        </c:ser>
        <c:ser>
          <c:idx val="7"/>
          <c:order val="7"/>
          <c:tx>
            <c:strRef>
              <c:f>Sheet1!$I$2</c:f>
              <c:strCache>
                <c:ptCount val="1"/>
                <c:pt idx="0">
                  <c:v>Primary/
secondary</c:v>
                </c:pt>
              </c:strCache>
            </c:strRef>
          </c:tx>
          <c:spPr>
            <a:ln w="38100">
              <a:solidFill>
                <a:srgbClr val="C0504D">
                  <a:lumMod val="50000"/>
                </a:srgbClr>
              </a:solidFill>
            </a:ln>
          </c:spPr>
          <c:marker>
            <c:symbol val="none"/>
          </c:marker>
          <c:cat>
            <c:numRef>
              <c:f>Sheet1!$A$3:$A$39</c:f>
              <c:numCache>
                <c:formatCode>[$-409]mmm\-yy;@</c:formatCode>
                <c:ptCount val="3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Sheet1!$I$3:$I$39</c:f>
              <c:numCache>
                <c:formatCode>#,##0</c:formatCode>
                <c:ptCount val="37"/>
                <c:pt idx="0">
                  <c:v>34318</c:v>
                </c:pt>
                <c:pt idx="1">
                  <c:v>34685</c:v>
                </c:pt>
                <c:pt idx="2">
                  <c:v>35465</c:v>
                </c:pt>
                <c:pt idx="3">
                  <c:v>36876</c:v>
                </c:pt>
                <c:pt idx="4">
                  <c:v>36842</c:v>
                </c:pt>
                <c:pt idx="5">
                  <c:v>38486</c:v>
                </c:pt>
                <c:pt idx="6">
                  <c:v>39748</c:v>
                </c:pt>
                <c:pt idx="7">
                  <c:v>39869</c:v>
                </c:pt>
                <c:pt idx="8">
                  <c:v>38988</c:v>
                </c:pt>
                <c:pt idx="9">
                  <c:v>38489</c:v>
                </c:pt>
                <c:pt idx="10">
                  <c:v>39491</c:v>
                </c:pt>
                <c:pt idx="11">
                  <c:v>39572</c:v>
                </c:pt>
                <c:pt idx="12">
                  <c:v>39831</c:v>
                </c:pt>
                <c:pt idx="13">
                  <c:v>41829</c:v>
                </c:pt>
                <c:pt idx="14">
                  <c:v>41722</c:v>
                </c:pt>
                <c:pt idx="15">
                  <c:v>40976</c:v>
                </c:pt>
                <c:pt idx="16">
                  <c:v>40458</c:v>
                </c:pt>
                <c:pt idx="17">
                  <c:v>43807</c:v>
                </c:pt>
                <c:pt idx="18">
                  <c:v>41847</c:v>
                </c:pt>
                <c:pt idx="19">
                  <c:v>39016</c:v>
                </c:pt>
                <c:pt idx="20">
                  <c:v>40034</c:v>
                </c:pt>
                <c:pt idx="21">
                  <c:v>41322</c:v>
                </c:pt>
                <c:pt idx="22">
                  <c:v>42864</c:v>
                </c:pt>
                <c:pt idx="23">
                  <c:v>43174</c:v>
                </c:pt>
                <c:pt idx="24">
                  <c:v>45979</c:v>
                </c:pt>
                <c:pt idx="25">
                  <c:v>45471</c:v>
                </c:pt>
                <c:pt idx="26">
                  <c:v>45045</c:v>
                </c:pt>
                <c:pt idx="27">
                  <c:v>43020</c:v>
                </c:pt>
                <c:pt idx="28">
                  <c:v>45278</c:v>
                </c:pt>
                <c:pt idx="29">
                  <c:v>42849</c:v>
                </c:pt>
                <c:pt idx="30">
                  <c:v>40622</c:v>
                </c:pt>
                <c:pt idx="31">
                  <c:v>43343</c:v>
                </c:pt>
                <c:pt idx="32">
                  <c:v>43581</c:v>
                </c:pt>
                <c:pt idx="33">
                  <c:v>46342</c:v>
                </c:pt>
                <c:pt idx="34">
                  <c:v>46269</c:v>
                </c:pt>
                <c:pt idx="35">
                  <c:v>48166</c:v>
                </c:pt>
              </c:numCache>
            </c:numRef>
          </c:val>
          <c:smooth val="0"/>
          <c:extLst>
            <c:ext xmlns:c16="http://schemas.microsoft.com/office/drawing/2014/chart" uri="{C3380CC4-5D6E-409C-BE32-E72D297353CC}">
              <c16:uniqueId val="{00000007-7C7E-4176-B1DA-9A8EDB24E2D7}"/>
            </c:ext>
          </c:extLst>
        </c:ser>
        <c:dLbls>
          <c:showLegendKey val="0"/>
          <c:showVal val="0"/>
          <c:showCatName val="0"/>
          <c:showSerName val="0"/>
          <c:showPercent val="0"/>
          <c:showBubbleSize val="0"/>
        </c:dLbls>
        <c:smooth val="0"/>
        <c:axId val="281573248"/>
        <c:axId val="281574784"/>
      </c:lineChart>
      <c:dateAx>
        <c:axId val="281573248"/>
        <c:scaling>
          <c:orientation val="minMax"/>
          <c:max val="43101"/>
        </c:scaling>
        <c:delete val="0"/>
        <c:axPos val="b"/>
        <c:majorGridlines>
          <c:spPr>
            <a:ln>
              <a:solidFill>
                <a:prstClr val="black">
                  <a:lumMod val="50000"/>
                  <a:lumOff val="50000"/>
                  <a:alpha val="50000"/>
                </a:prstClr>
              </a:solidFill>
            </a:ln>
          </c:spPr>
        </c:majorGridlines>
        <c:numFmt formatCode="\'yy" sourceLinked="0"/>
        <c:majorTickMark val="out"/>
        <c:minorTickMark val="in"/>
        <c:tickLblPos val="nextTo"/>
        <c:spPr>
          <a:ln/>
        </c:spPr>
        <c:txPr>
          <a:bodyPr rot="0"/>
          <a:lstStyle/>
          <a:p>
            <a:pPr algn="just">
              <a:defRPr/>
            </a:pPr>
            <a:endParaRPr lang="en-US"/>
          </a:p>
        </c:txPr>
        <c:crossAx val="281574784"/>
        <c:crosses val="autoZero"/>
        <c:auto val="0"/>
        <c:lblOffset val="100"/>
        <c:baseTimeUnit val="months"/>
        <c:majorUnit val="1"/>
        <c:majorTimeUnit val="years"/>
        <c:minorUnit val="1"/>
        <c:minorTimeUnit val="months"/>
      </c:dateAx>
      <c:valAx>
        <c:axId val="281574784"/>
        <c:scaling>
          <c:orientation val="minMax"/>
          <c:max val="100000"/>
          <c:min val="0"/>
        </c:scaling>
        <c:delete val="1"/>
        <c:axPos val="l"/>
        <c:majorGridlines>
          <c:spPr>
            <a:ln>
              <a:solidFill>
                <a:prstClr val="black">
                  <a:lumMod val="50000"/>
                  <a:lumOff val="50000"/>
                  <a:alpha val="50000"/>
                </a:prstClr>
              </a:solidFill>
            </a:ln>
          </c:spPr>
        </c:majorGridlines>
        <c:numFmt formatCode="&quot;$&quot;#,##0" sourceLinked="0"/>
        <c:majorTickMark val="out"/>
        <c:minorTickMark val="none"/>
        <c:tickLblPos val="none"/>
        <c:crossAx val="281573248"/>
        <c:crosses val="autoZero"/>
        <c:crossBetween val="between"/>
        <c:majorUnit val="25000"/>
      </c:valAx>
      <c:spPr>
        <a:solidFill>
          <a:srgbClr val="F8F8F8"/>
        </a:solidFill>
      </c:spPr>
    </c:plotArea>
    <c:plotVisOnly val="1"/>
    <c:dispBlanksAs val="gap"/>
    <c:showDLblsOverMax val="0"/>
  </c:chart>
  <c:spPr>
    <a:ln>
      <a:noFill/>
    </a:ln>
  </c:spPr>
  <c:txPr>
    <a:bodyPr/>
    <a:lstStyle/>
    <a:p>
      <a:pPr>
        <a:defRPr sz="1400">
          <a:latin typeface="Calibri"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0.82205</cdr:x>
      <cdr:y>0.5</cdr:y>
    </cdr:from>
    <cdr:to>
      <cdr:x>0.97813</cdr:x>
      <cdr:y>0.62118</cdr:y>
    </cdr:to>
    <cdr:sp macro="" textlink="">
      <cdr:nvSpPr>
        <cdr:cNvPr id="2" name="TextBox 14">
          <a:extLst xmlns:a="http://schemas.openxmlformats.org/drawingml/2006/main">
            <a:ext uri="{FF2B5EF4-FFF2-40B4-BE49-F238E27FC236}">
              <a16:creationId xmlns:a16="http://schemas.microsoft.com/office/drawing/2014/main" id="{B06968DE-63E6-40C3-9389-A4BD5A1060C1}"/>
            </a:ext>
          </a:extLst>
        </cdr:cNvPr>
        <cdr:cNvSpPr txBox="1"/>
      </cdr:nvSpPr>
      <cdr:spPr>
        <a:xfrm xmlns:a="http://schemas.openxmlformats.org/drawingml/2006/main">
          <a:off x="6765143" y="1143000"/>
          <a:ext cx="1284476" cy="2770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defRPr sz="1614" b="0" i="0" u="none" strike="noStrike" kern="1200" baseline="0">
              <a:solidFill>
                <a:prstClr val="black"/>
              </a:solidFill>
              <a:latin typeface="Arial" pitchFamily="34" charset="0"/>
              <a:ea typeface="+mn-ea"/>
              <a:cs typeface="Arial" pitchFamily="34" charset="0"/>
            </a:defRPr>
          </a:pPr>
          <a:r>
            <a:rPr lang="en-US" sz="1200" b="1" dirty="0" err="1">
              <a:solidFill>
                <a:schemeClr val="accent2"/>
              </a:solidFill>
              <a:latin typeface="Calibri" pitchFamily="34" charset="0"/>
              <a:cs typeface="Arial" pitchFamily="34" charset="0"/>
            </a:rPr>
            <a:t>Nonres</a:t>
          </a:r>
          <a:r>
            <a:rPr lang="en-US" sz="1200" b="1" dirty="0">
              <a:solidFill>
                <a:schemeClr val="accent2"/>
              </a:solidFill>
              <a:latin typeface="Calibri" pitchFamily="34" charset="0"/>
              <a:cs typeface="Arial" pitchFamily="34" charset="0"/>
            </a:rPr>
            <a:t>: 3.3%</a:t>
          </a:r>
        </a:p>
      </cdr:txBody>
    </cdr:sp>
  </cdr:relSizeAnchor>
  <cdr:relSizeAnchor xmlns:cdr="http://schemas.openxmlformats.org/drawingml/2006/chartDrawing">
    <cdr:from>
      <cdr:x>0.8231</cdr:x>
      <cdr:y>0.38222</cdr:y>
    </cdr:from>
    <cdr:to>
      <cdr:x>0.9896</cdr:x>
      <cdr:y>0.5034</cdr:y>
    </cdr:to>
    <cdr:sp macro="" textlink="">
      <cdr:nvSpPr>
        <cdr:cNvPr id="3" name="TextBox 16">
          <a:extLst xmlns:a="http://schemas.openxmlformats.org/drawingml/2006/main">
            <a:ext uri="{FF2B5EF4-FFF2-40B4-BE49-F238E27FC236}">
              <a16:creationId xmlns:a16="http://schemas.microsoft.com/office/drawing/2014/main" id="{782FCC8F-3D94-4313-989F-59F7B4C22448}"/>
            </a:ext>
          </a:extLst>
        </cdr:cNvPr>
        <cdr:cNvSpPr txBox="1"/>
      </cdr:nvSpPr>
      <cdr:spPr>
        <a:xfrm xmlns:a="http://schemas.openxmlformats.org/drawingml/2006/main">
          <a:off x="6773784" y="873766"/>
          <a:ext cx="1370228" cy="2769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defRPr sz="1614" b="0" i="0" u="none" strike="noStrike" kern="1200" baseline="0">
              <a:solidFill>
                <a:prstClr val="black"/>
              </a:solidFill>
              <a:latin typeface="Arial" pitchFamily="34" charset="0"/>
              <a:ea typeface="+mn-ea"/>
              <a:cs typeface="Arial" pitchFamily="34" charset="0"/>
            </a:defRPr>
          </a:pPr>
          <a:r>
            <a:rPr lang="en-US" sz="1200" b="1" dirty="0">
              <a:solidFill>
                <a:schemeClr val="accent1"/>
              </a:solidFill>
              <a:latin typeface="Calibri" pitchFamily="34" charset="0"/>
              <a:cs typeface="Arial" pitchFamily="34" charset="0"/>
            </a:rPr>
            <a:t>Residential: 3.3%</a:t>
          </a:r>
        </a:p>
      </cdr:txBody>
    </cdr:sp>
  </cdr:relSizeAnchor>
  <cdr:relSizeAnchor xmlns:cdr="http://schemas.openxmlformats.org/drawingml/2006/chartDrawing">
    <cdr:from>
      <cdr:x>0.82424</cdr:x>
      <cdr:y>0.43941</cdr:y>
    </cdr:from>
    <cdr:to>
      <cdr:x>1</cdr:x>
      <cdr:y>0.56058</cdr:y>
    </cdr:to>
    <cdr:sp macro="" textlink="">
      <cdr:nvSpPr>
        <cdr:cNvPr id="4" name="TextBox 17">
          <a:extLst xmlns:a="http://schemas.openxmlformats.org/drawingml/2006/main">
            <a:ext uri="{FF2B5EF4-FFF2-40B4-BE49-F238E27FC236}">
              <a16:creationId xmlns:a16="http://schemas.microsoft.com/office/drawing/2014/main" id="{AA7399CF-F1D7-4D04-8289-FA4AEA4DF177}"/>
            </a:ext>
          </a:extLst>
        </cdr:cNvPr>
        <cdr:cNvSpPr txBox="1"/>
      </cdr:nvSpPr>
      <cdr:spPr>
        <a:xfrm xmlns:a="http://schemas.openxmlformats.org/drawingml/2006/main">
          <a:off x="6783166" y="1004502"/>
          <a:ext cx="1446434" cy="2769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defRPr sz="1614" b="0" i="0" u="none" strike="noStrike" kern="1200" baseline="0">
              <a:solidFill>
                <a:prstClr val="black"/>
              </a:solidFill>
              <a:latin typeface="Arial" pitchFamily="34" charset="0"/>
              <a:ea typeface="+mn-ea"/>
              <a:cs typeface="Arial" pitchFamily="34" charset="0"/>
            </a:defRPr>
          </a:pPr>
          <a:r>
            <a:rPr lang="en-US" sz="1200" b="1" dirty="0">
              <a:latin typeface="Calibri" pitchFamily="34" charset="0"/>
              <a:cs typeface="Arial" pitchFamily="34" charset="0"/>
            </a:rPr>
            <a:t>Total: 3.3%</a:t>
          </a:r>
        </a:p>
      </cdr:txBody>
    </cdr:sp>
  </cdr:relSizeAnchor>
</c:userShapes>
</file>

<file path=ppt/drawings/drawing2.xml><?xml version="1.0" encoding="utf-8"?>
<c:userShapes xmlns:c="http://schemas.openxmlformats.org/drawingml/2006/chart">
  <cdr:relSizeAnchor xmlns:cdr="http://schemas.openxmlformats.org/drawingml/2006/chartDrawing">
    <cdr:from>
      <cdr:x>0.04808</cdr:x>
      <cdr:y>0.88383</cdr:y>
    </cdr:from>
    <cdr:to>
      <cdr:x>0.98628</cdr:x>
      <cdr:y>1</cdr:y>
    </cdr:to>
    <cdr:sp macro="" textlink="">
      <cdr:nvSpPr>
        <cdr:cNvPr id="2" name="TextBox 24"/>
        <cdr:cNvSpPr txBox="1"/>
      </cdr:nvSpPr>
      <cdr:spPr>
        <a:xfrm xmlns:a="http://schemas.openxmlformats.org/drawingml/2006/main">
          <a:off x="395705" y="3980718"/>
          <a:ext cx="7721004"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defRPr sz="1614" b="0" i="0" u="none" strike="noStrike" kern="1200" baseline="0">
              <a:solidFill>
                <a:prstClr val="black"/>
              </a:solidFill>
              <a:latin typeface="Arial" pitchFamily="34" charset="0"/>
              <a:ea typeface="+mn-ea"/>
              <a:cs typeface="Arial" pitchFamily="34" charset="0"/>
            </a:defRPr>
          </a:pPr>
          <a:r>
            <a:rPr lang="en-US" sz="1400" dirty="0">
              <a:latin typeface="Calibri" pitchFamily="34" charset="0"/>
              <a:cs typeface="Arial" pitchFamily="34" charset="0"/>
            </a:rPr>
            <a:t>Latest 12-mo. change: PPI for nonresidential building: 3.6%; PPI for inputs to construction, goods: 4.9%; average hourly earnings for all construction employees: 2.9%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BB0537-861F-4603-A43D-873E26CAC15E}" type="datetimeFigureOut">
              <a:rPr lang="en-US" smtClean="0"/>
              <a:pPr/>
              <a:t>4/2/2018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A0E0F5-2B17-4D21-9401-BDE34A2A044A}" type="slidenum">
              <a:rPr lang="en-US" smtClean="0"/>
              <a:pPr/>
              <a:t>‹#›</a:t>
            </a:fld>
            <a:endParaRPr lang="en-US"/>
          </a:p>
        </p:txBody>
      </p:sp>
    </p:spTree>
    <p:extLst>
      <p:ext uri="{BB962C8B-B14F-4D97-AF65-F5344CB8AC3E}">
        <p14:creationId xmlns:p14="http://schemas.microsoft.com/office/powerpoint/2010/main" val="27567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D2767-0F12-4EA5-A733-F5035AB6E190}" type="datetimeFigureOut">
              <a:rPr lang="en-US" smtClean="0"/>
              <a:pPr/>
              <a:t>4/2/2018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FB22D-0280-47FC-A4B6-42169D26B361}" type="slidenum">
              <a:rPr lang="en-US" smtClean="0"/>
              <a:pPr/>
              <a:t>‹#›</a:t>
            </a:fld>
            <a:endParaRPr lang="en-US"/>
          </a:p>
        </p:txBody>
      </p:sp>
    </p:spTree>
    <p:extLst>
      <p:ext uri="{BB962C8B-B14F-4D97-AF65-F5344CB8AC3E}">
        <p14:creationId xmlns:p14="http://schemas.microsoft.com/office/powerpoint/2010/main" val="137059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FB22D-0280-47FC-A4B6-42169D26B361}" type="slidenum">
              <a:rPr lang="en-US" smtClean="0"/>
              <a:pPr/>
              <a:t>2</a:t>
            </a:fld>
            <a:endParaRPr lang="en-US"/>
          </a:p>
        </p:txBody>
      </p:sp>
    </p:spTree>
    <p:extLst>
      <p:ext uri="{BB962C8B-B14F-4D97-AF65-F5344CB8AC3E}">
        <p14:creationId xmlns:p14="http://schemas.microsoft.com/office/powerpoint/2010/main" val="264493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17600" y="696913"/>
            <a:ext cx="4648200" cy="3486150"/>
          </a:xfrm>
          <a:ln/>
        </p:spPr>
      </p:sp>
      <p:sp>
        <p:nvSpPr>
          <p:cNvPr id="48131"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5807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20415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pPr/>
              <a:t>26</a:t>
            </a:fld>
            <a:endParaRPr lang="en-US" dirty="0"/>
          </a:p>
        </p:txBody>
      </p:sp>
    </p:spTree>
    <p:extLst>
      <p:ext uri="{BB962C8B-B14F-4D97-AF65-F5344CB8AC3E}">
        <p14:creationId xmlns:p14="http://schemas.microsoft.com/office/powerpoint/2010/main" val="24126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pPr/>
              <a:t>27</a:t>
            </a:fld>
            <a:endParaRPr lang="en-US" dirty="0"/>
          </a:p>
        </p:txBody>
      </p:sp>
    </p:spTree>
    <p:extLst>
      <p:ext uri="{BB962C8B-B14F-4D97-AF65-F5344CB8AC3E}">
        <p14:creationId xmlns:p14="http://schemas.microsoft.com/office/powerpoint/2010/main" val="185170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5467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pPr/>
              <a:t>30</a:t>
            </a:fld>
            <a:endParaRPr lang="en-US" dirty="0"/>
          </a:p>
        </p:txBody>
      </p:sp>
    </p:spTree>
    <p:extLst>
      <p:ext uri="{BB962C8B-B14F-4D97-AF65-F5344CB8AC3E}">
        <p14:creationId xmlns:p14="http://schemas.microsoft.com/office/powerpoint/2010/main" val="33244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FB22D-0280-47FC-A4B6-42169D26B361}" type="slidenum">
              <a:rPr lang="en-US" smtClean="0"/>
              <a:pPr/>
              <a:t>3</a:t>
            </a:fld>
            <a:endParaRPr lang="en-US"/>
          </a:p>
        </p:txBody>
      </p:sp>
    </p:spTree>
    <p:extLst>
      <p:ext uri="{BB962C8B-B14F-4D97-AF65-F5344CB8AC3E}">
        <p14:creationId xmlns:p14="http://schemas.microsoft.com/office/powerpoint/2010/main" val="396343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pPr/>
              <a:t>4</a:t>
            </a:fld>
            <a:endParaRPr lang="en-US" dirty="0"/>
          </a:p>
        </p:txBody>
      </p:sp>
    </p:spTree>
    <p:extLst>
      <p:ext uri="{BB962C8B-B14F-4D97-AF65-F5344CB8AC3E}">
        <p14:creationId xmlns:p14="http://schemas.microsoft.com/office/powerpoint/2010/main" val="43875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1759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FB22D-0280-47FC-A4B6-42169D26B361}" type="slidenum">
              <a:rPr lang="en-US" smtClean="0"/>
              <a:pPr/>
              <a:t>7</a:t>
            </a:fld>
            <a:endParaRPr lang="en-US"/>
          </a:p>
        </p:txBody>
      </p:sp>
    </p:spTree>
    <p:extLst>
      <p:ext uri="{BB962C8B-B14F-4D97-AF65-F5344CB8AC3E}">
        <p14:creationId xmlns:p14="http://schemas.microsoft.com/office/powerpoint/2010/main" val="143207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FB22D-0280-47FC-A4B6-42169D26B361}" type="slidenum">
              <a:rPr lang="en-US" smtClean="0"/>
              <a:pPr/>
              <a:t>9</a:t>
            </a:fld>
            <a:endParaRPr lang="en-US"/>
          </a:p>
        </p:txBody>
      </p:sp>
    </p:spTree>
    <p:extLst>
      <p:ext uri="{BB962C8B-B14F-4D97-AF65-F5344CB8AC3E}">
        <p14:creationId xmlns:p14="http://schemas.microsoft.com/office/powerpoint/2010/main" val="95557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B22D-0280-47FC-A4B6-42169D26B361}" type="slidenum">
              <a:rPr lang="en-US" smtClean="0"/>
              <a:pPr/>
              <a:t>11</a:t>
            </a:fld>
            <a:endParaRPr lang="en-US" dirty="0"/>
          </a:p>
        </p:txBody>
      </p:sp>
    </p:spTree>
    <p:extLst>
      <p:ext uri="{BB962C8B-B14F-4D97-AF65-F5344CB8AC3E}">
        <p14:creationId xmlns:p14="http://schemas.microsoft.com/office/powerpoint/2010/main" val="6033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FB22D-0280-47FC-A4B6-42169D26B361}" type="slidenum">
              <a:rPr lang="en-US" smtClean="0"/>
              <a:pPr/>
              <a:t>13</a:t>
            </a:fld>
            <a:endParaRPr lang="en-US"/>
          </a:p>
        </p:txBody>
      </p:sp>
    </p:spTree>
    <p:extLst>
      <p:ext uri="{BB962C8B-B14F-4D97-AF65-F5344CB8AC3E}">
        <p14:creationId xmlns:p14="http://schemas.microsoft.com/office/powerpoint/2010/main" val="311756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FB22D-0280-47FC-A4B6-42169D26B36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6474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214501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271652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39715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225286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193567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191416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182145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20769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139465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6056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3DC4A-32F9-C846-89AA-E7DE67E55795}" type="slidenum">
              <a:rPr lang="en-US" smtClean="0"/>
              <a:pPr/>
              <a:t>‹#›</a:t>
            </a:fld>
            <a:endParaRPr lang="en-US"/>
          </a:p>
        </p:txBody>
      </p:sp>
    </p:spTree>
    <p:extLst>
      <p:ext uri="{BB962C8B-B14F-4D97-AF65-F5344CB8AC3E}">
        <p14:creationId xmlns:p14="http://schemas.microsoft.com/office/powerpoint/2010/main" val="67664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3364"/>
            <a:ext cx="8229600" cy="49427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3DC4A-32F9-C846-89AA-E7DE67E55795}" type="slidenum">
              <a:rPr lang="en-US" smtClean="0"/>
              <a:pPr/>
              <a:t>‹#›</a:t>
            </a:fld>
            <a:endParaRPr lang="en-US"/>
          </a:p>
        </p:txBody>
      </p:sp>
    </p:spTree>
    <p:extLst>
      <p:ext uri="{BB962C8B-B14F-4D97-AF65-F5344CB8AC3E}">
        <p14:creationId xmlns:p14="http://schemas.microsoft.com/office/powerpoint/2010/main" val="122658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 Id="rId9" Type="http://schemas.openxmlformats.org/officeDocument/2006/relationships/chart" Target="../charts/char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chart" Target="../charts/chart26.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 Id="rId9" Type="http://schemas.openxmlformats.org/officeDocument/2006/relationships/chart" Target="../charts/char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 Id="rId5" Type="http://schemas.openxmlformats.org/officeDocument/2006/relationships/chart" Target="../charts/chart45.xml"/><Relationship Id="rId4" Type="http://schemas.openxmlformats.org/officeDocument/2006/relationships/chart" Target="../charts/chart44.xml"/></Relationships>
</file>

<file path=ppt/slides/_rels/slide2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2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27.xml.rels><?xml version="1.0" encoding="UTF-8" standalone="yes"?>
<Relationships xmlns="http://schemas.openxmlformats.org/package/2006/relationships"><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28.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hyperlink" Target="mailto:simonsonk@ag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agc.org/learn/construction-data" TargetMode="External"/><Relationship Id="rId4" Type="http://schemas.openxmlformats.org/officeDocument/2006/relationships/hyperlink" Target="http://store.agc.org/"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 Id="rId9" Type="http://schemas.openxmlformats.org/officeDocument/2006/relationships/chart" Target="../charts/char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9264-4986-4D75-ACB9-2EA20CB8E748}"/>
              </a:ext>
            </a:extLst>
          </p:cNvPr>
          <p:cNvSpPr>
            <a:spLocks noGrp="1"/>
          </p:cNvSpPr>
          <p:nvPr>
            <p:ph type="ctrTitle"/>
          </p:nvPr>
        </p:nvSpPr>
        <p:spPr/>
        <p:txBody>
          <a:bodyPr/>
          <a:lstStyle/>
          <a:p>
            <a:r>
              <a:rPr lang="en-US" b="1" dirty="0"/>
              <a:t>US &amp; NC Construction Spending, Labor</a:t>
            </a:r>
            <a:br>
              <a:rPr lang="en-US" b="1" dirty="0"/>
            </a:br>
            <a:r>
              <a:rPr lang="en-US" b="1" dirty="0"/>
              <a:t>and Materials Outlook</a:t>
            </a:r>
          </a:p>
        </p:txBody>
      </p:sp>
      <p:sp>
        <p:nvSpPr>
          <p:cNvPr id="3" name="Subtitle 2">
            <a:extLst>
              <a:ext uri="{FF2B5EF4-FFF2-40B4-BE49-F238E27FC236}">
                <a16:creationId xmlns:a16="http://schemas.microsoft.com/office/drawing/2014/main" id="{ECA7D580-9126-4D98-99D8-F8B79B7EE547}"/>
              </a:ext>
            </a:extLst>
          </p:cNvPr>
          <p:cNvSpPr>
            <a:spLocks noGrp="1"/>
          </p:cNvSpPr>
          <p:nvPr>
            <p:ph type="subTitle" idx="1"/>
          </p:nvPr>
        </p:nvSpPr>
        <p:spPr>
          <a:xfrm>
            <a:off x="3852153" y="3558779"/>
            <a:ext cx="5158092" cy="1067226"/>
          </a:xfrm>
        </p:spPr>
        <p:txBody>
          <a:bodyPr>
            <a:normAutofit fontScale="47500" lnSpcReduction="20000"/>
          </a:bodyPr>
          <a:lstStyle/>
          <a:p>
            <a:r>
              <a:rPr lang="en-US" dirty="0"/>
              <a:t>NC State Construction Conference</a:t>
            </a:r>
          </a:p>
          <a:p>
            <a:r>
              <a:rPr lang="en-US" dirty="0"/>
              <a:t>Raleigh, </a:t>
            </a:r>
            <a:r>
              <a:rPr lang="en-US"/>
              <a:t>March 29, </a:t>
            </a:r>
            <a:r>
              <a:rPr lang="en-US" dirty="0"/>
              <a:t>2018</a:t>
            </a:r>
          </a:p>
          <a:p>
            <a:r>
              <a:rPr lang="en-US" dirty="0"/>
              <a:t>Ken Simonson</a:t>
            </a:r>
          </a:p>
          <a:p>
            <a:r>
              <a:rPr lang="en-US" dirty="0"/>
              <a:t>Chief Economist, AGC of America</a:t>
            </a:r>
          </a:p>
          <a:p>
            <a:r>
              <a:rPr lang="en-US" dirty="0"/>
              <a:t>simonsonk@agc.org</a:t>
            </a:r>
          </a:p>
          <a:p>
            <a:endParaRPr lang="en-US" dirty="0"/>
          </a:p>
        </p:txBody>
      </p:sp>
    </p:spTree>
    <p:extLst>
      <p:ext uri="{BB962C8B-B14F-4D97-AF65-F5344CB8AC3E}">
        <p14:creationId xmlns:p14="http://schemas.microsoft.com/office/powerpoint/2010/main" val="113017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ontent Placeholder 20"/>
          <p:cNvGraphicFramePr>
            <a:graphicFrameLocks/>
          </p:cNvGraphicFramePr>
          <p:nvPr>
            <p:extLst/>
          </p:nvPr>
        </p:nvGraphicFramePr>
        <p:xfrm>
          <a:off x="2294603" y="2016467"/>
          <a:ext cx="1985963" cy="1649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20"/>
          <p:cNvGraphicFramePr>
            <a:graphicFrameLocks/>
          </p:cNvGraphicFramePr>
          <p:nvPr>
            <p:extLst/>
          </p:nvPr>
        </p:nvGraphicFramePr>
        <p:xfrm>
          <a:off x="4640581" y="3806191"/>
          <a:ext cx="1365106" cy="1649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20"/>
          <p:cNvGraphicFramePr>
            <a:graphicFrameLocks/>
          </p:cNvGraphicFramePr>
          <p:nvPr>
            <p:extLst/>
          </p:nvPr>
        </p:nvGraphicFramePr>
        <p:xfrm>
          <a:off x="5643694" y="3806191"/>
          <a:ext cx="1923919" cy="1649017"/>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4"/>
          <p:cNvSpPr>
            <a:spLocks noGrp="1"/>
          </p:cNvSpPr>
          <p:nvPr>
            <p:ph type="title"/>
          </p:nvPr>
        </p:nvSpPr>
        <p:spPr>
          <a:xfrm>
            <a:off x="733425" y="1549774"/>
            <a:ext cx="7562850" cy="370705"/>
          </a:xfrm>
        </p:spPr>
        <p:txBody>
          <a:bodyPr>
            <a:noAutofit/>
          </a:bodyPr>
          <a:lstStyle/>
          <a:p>
            <a:r>
              <a:rPr lang="en-US" sz="2100" dirty="0"/>
              <a:t>Construction spending: industrial, heavy</a:t>
            </a:r>
            <a:br>
              <a:rPr lang="en-US" sz="1500" b="0" dirty="0"/>
            </a:br>
            <a:r>
              <a:rPr lang="en-US" sz="1500" b="0" dirty="0"/>
              <a:t>annual total, 2008-14; monthly (seasonally adjusted annual rate), 1/15-1/18; billion $</a:t>
            </a:r>
          </a:p>
        </p:txBody>
      </p:sp>
      <p:sp>
        <p:nvSpPr>
          <p:cNvPr id="3" name="Slide Number Placeholder 2"/>
          <p:cNvSpPr>
            <a:spLocks noGrp="1"/>
          </p:cNvSpPr>
          <p:nvPr>
            <p:ph type="sldNum" sz="quarter" idx="12"/>
          </p:nvPr>
        </p:nvSpPr>
        <p:spPr/>
        <p:txBody>
          <a:bodyPr/>
          <a:lstStyle/>
          <a:p>
            <a:fld id="{2263DC4A-32F9-C846-89AA-E7DE67E55795}" type="slidenum">
              <a:rPr lang="en-US" smtClean="0"/>
              <a:pPr/>
              <a:t>10</a:t>
            </a:fld>
            <a:endParaRPr lang="en-US"/>
          </a:p>
        </p:txBody>
      </p:sp>
      <p:graphicFrame>
        <p:nvGraphicFramePr>
          <p:cNvPr id="40" name="Content Placeholder 20"/>
          <p:cNvGraphicFramePr>
            <a:graphicFrameLocks/>
          </p:cNvGraphicFramePr>
          <p:nvPr>
            <p:extLst/>
          </p:nvPr>
        </p:nvGraphicFramePr>
        <p:xfrm>
          <a:off x="4640581" y="2016229"/>
          <a:ext cx="1325528" cy="1649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20"/>
          <p:cNvGraphicFramePr>
            <a:graphicFrameLocks/>
          </p:cNvGraphicFramePr>
          <p:nvPr>
            <p:extLst/>
          </p:nvPr>
        </p:nvGraphicFramePr>
        <p:xfrm>
          <a:off x="5581650" y="2016229"/>
          <a:ext cx="1985963" cy="1649017"/>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4616780" y="2022817"/>
            <a:ext cx="3096628" cy="276999"/>
          </a:xfrm>
          <a:prstGeom prst="rect">
            <a:avLst/>
          </a:prstGeom>
          <a:noFill/>
        </p:spPr>
        <p:txBody>
          <a:bodyPr wrap="square" rtlCol="0">
            <a:spAutoFit/>
          </a:bodyPr>
          <a:lstStyle/>
          <a:p>
            <a:pPr algn="ctr"/>
            <a:r>
              <a:rPr lang="en-US" sz="1200" b="1" dirty="0"/>
              <a:t>Manufacturing </a:t>
            </a:r>
            <a:r>
              <a:rPr lang="en-US" sz="1200" dirty="0"/>
              <a:t>(99% private in 2017)</a:t>
            </a:r>
          </a:p>
        </p:txBody>
      </p:sp>
      <p:sp>
        <p:nvSpPr>
          <p:cNvPr id="53" name="TextBox 52"/>
          <p:cNvSpPr txBox="1"/>
          <p:nvPr/>
        </p:nvSpPr>
        <p:spPr>
          <a:xfrm>
            <a:off x="4616780" y="3481420"/>
            <a:ext cx="3096628" cy="230832"/>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900" dirty="0">
                <a:latin typeface="Calibri" pitchFamily="34" charset="0"/>
              </a:rPr>
              <a:t>Jan '17-Jan '18 change:</a:t>
            </a:r>
            <a:r>
              <a:rPr lang="en-US" sz="900" dirty="0">
                <a:latin typeface="Calibri" pitchFamily="34" charset="0"/>
                <a:cs typeface="Arial" pitchFamily="34" charset="0"/>
              </a:rPr>
              <a:t> </a:t>
            </a:r>
            <a:r>
              <a:rPr lang="en-US" sz="900" dirty="0">
                <a:latin typeface="Calibri" pitchFamily="34" charset="0"/>
              </a:rPr>
              <a:t>-16% (chemical -16%; other -3%) </a:t>
            </a:r>
            <a:endParaRPr lang="en-US" sz="900" dirty="0">
              <a:latin typeface="Calibri" pitchFamily="34" charset="0"/>
              <a:cs typeface="Arial" pitchFamily="34" charset="0"/>
            </a:endParaRPr>
          </a:p>
        </p:txBody>
      </p:sp>
      <p:sp>
        <p:nvSpPr>
          <p:cNvPr id="54" name="Rectangle 53"/>
          <p:cNvSpPr/>
          <p:nvPr/>
        </p:nvSpPr>
        <p:spPr>
          <a:xfrm>
            <a:off x="4607614" y="2016229"/>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55" name="TextBox 54"/>
          <p:cNvSpPr txBox="1"/>
          <p:nvPr/>
        </p:nvSpPr>
        <p:spPr>
          <a:xfrm>
            <a:off x="6732998" y="2686476"/>
            <a:ext cx="519600"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Other</a:t>
            </a:r>
          </a:p>
        </p:txBody>
      </p:sp>
      <p:sp>
        <p:nvSpPr>
          <p:cNvPr id="56" name="TextBox 55"/>
          <p:cNvSpPr txBox="1"/>
          <p:nvPr/>
        </p:nvSpPr>
        <p:spPr>
          <a:xfrm>
            <a:off x="6447644" y="2912440"/>
            <a:ext cx="570707"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Chemical</a:t>
            </a:r>
          </a:p>
        </p:txBody>
      </p:sp>
      <p:sp>
        <p:nvSpPr>
          <p:cNvPr id="64" name="TextBox 63"/>
          <p:cNvSpPr txBox="1"/>
          <p:nvPr/>
        </p:nvSpPr>
        <p:spPr>
          <a:xfrm>
            <a:off x="4616780" y="3804584"/>
            <a:ext cx="3096628" cy="276999"/>
          </a:xfrm>
          <a:prstGeom prst="rect">
            <a:avLst/>
          </a:prstGeom>
          <a:noFill/>
        </p:spPr>
        <p:txBody>
          <a:bodyPr wrap="square" rtlCol="0">
            <a:spAutoFit/>
          </a:bodyPr>
          <a:lstStyle/>
          <a:p>
            <a:pPr algn="ctr"/>
            <a:r>
              <a:rPr lang="en-US" sz="1200" b="1" dirty="0"/>
              <a:t>Communication</a:t>
            </a:r>
            <a:r>
              <a:rPr lang="en-US" sz="1200" dirty="0"/>
              <a:t> (99.5% private in 2017)</a:t>
            </a:r>
          </a:p>
        </p:txBody>
      </p:sp>
      <p:sp>
        <p:nvSpPr>
          <p:cNvPr id="65" name="TextBox 64"/>
          <p:cNvSpPr txBox="1"/>
          <p:nvPr/>
        </p:nvSpPr>
        <p:spPr>
          <a:xfrm>
            <a:off x="4616780" y="5263187"/>
            <a:ext cx="3096628" cy="242374"/>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900" dirty="0">
                <a:latin typeface="Calibri" pitchFamily="34" charset="0"/>
              </a:rPr>
              <a:t>Jan '17-Jan '18 change:</a:t>
            </a:r>
            <a:r>
              <a:rPr lang="en-US" sz="900" dirty="0">
                <a:latin typeface="Calibri" pitchFamily="34" charset="0"/>
                <a:cs typeface="Arial" pitchFamily="34" charset="0"/>
              </a:rPr>
              <a:t> 4</a:t>
            </a:r>
            <a:r>
              <a:rPr lang="en-US" sz="975" dirty="0">
                <a:latin typeface="Calibri" pitchFamily="34" charset="0"/>
              </a:rPr>
              <a:t>%</a:t>
            </a:r>
            <a:endParaRPr lang="en-US" sz="975" dirty="0">
              <a:latin typeface="Calibri" pitchFamily="34" charset="0"/>
              <a:cs typeface="Arial" pitchFamily="34" charset="0"/>
            </a:endParaRPr>
          </a:p>
        </p:txBody>
      </p:sp>
      <p:sp>
        <p:nvSpPr>
          <p:cNvPr id="66" name="Rectangle 65"/>
          <p:cNvSpPr/>
          <p:nvPr/>
        </p:nvSpPr>
        <p:spPr>
          <a:xfrm>
            <a:off x="4607614" y="3797997"/>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30" name="Footer Placeholder 6"/>
          <p:cNvSpPr txBox="1">
            <a:spLocks/>
          </p:cNvSpPr>
          <p:nvPr/>
        </p:nvSpPr>
        <p:spPr>
          <a:xfrm>
            <a:off x="1329733" y="5624515"/>
            <a:ext cx="4028080" cy="273844"/>
          </a:xfrm>
          <a:prstGeom prst="rect">
            <a:avLst/>
          </a:prstGeom>
          <a:noFill/>
        </p:spPr>
        <p:txBody>
          <a:bodyPr vert="horz" lIns="68580" tIns="34290" rIns="68580" bIns="34290" rtlCol="0" anchor="ctr"/>
          <a:lstStyle/>
          <a:p>
            <a:pPr lvl="0"/>
            <a:r>
              <a:rPr lang="fr-FR" sz="900" dirty="0">
                <a:solidFill>
                  <a:schemeClr val="bg1"/>
                </a:solidFill>
              </a:rPr>
              <a:t>Source: U.S. </a:t>
            </a:r>
            <a:r>
              <a:rPr lang="fr-FR" sz="900" dirty="0" err="1">
                <a:solidFill>
                  <a:schemeClr val="bg1"/>
                </a:solidFill>
              </a:rPr>
              <a:t>Census</a:t>
            </a:r>
            <a:r>
              <a:rPr lang="fr-FR" sz="900" dirty="0">
                <a:solidFill>
                  <a:schemeClr val="bg1"/>
                </a:solidFill>
              </a:rPr>
              <a:t> Bureau construction </a:t>
            </a:r>
            <a:r>
              <a:rPr lang="fr-FR" sz="900" dirty="0" err="1">
                <a:solidFill>
                  <a:schemeClr val="bg1"/>
                </a:solidFill>
              </a:rPr>
              <a:t>spending</a:t>
            </a:r>
            <a:r>
              <a:rPr lang="fr-FR" sz="900" dirty="0">
                <a:solidFill>
                  <a:schemeClr val="bg1"/>
                </a:solidFill>
              </a:rPr>
              <a:t> report</a:t>
            </a:r>
          </a:p>
        </p:txBody>
      </p:sp>
      <p:graphicFrame>
        <p:nvGraphicFramePr>
          <p:cNvPr id="34" name="Content Placeholder 20"/>
          <p:cNvGraphicFramePr>
            <a:graphicFrameLocks/>
          </p:cNvGraphicFramePr>
          <p:nvPr>
            <p:extLst/>
          </p:nvPr>
        </p:nvGraphicFramePr>
        <p:xfrm>
          <a:off x="2340529" y="3806429"/>
          <a:ext cx="1940037" cy="16490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ontent Placeholder 20"/>
          <p:cNvGraphicFramePr>
            <a:graphicFrameLocks/>
          </p:cNvGraphicFramePr>
          <p:nvPr>
            <p:extLst/>
          </p:nvPr>
        </p:nvGraphicFramePr>
        <p:xfrm>
          <a:off x="1353534" y="3806429"/>
          <a:ext cx="1365106" cy="1649017"/>
        </p:xfrm>
        <a:graphic>
          <a:graphicData uri="http://schemas.openxmlformats.org/drawingml/2006/chart">
            <c:chart xmlns:c="http://schemas.openxmlformats.org/drawingml/2006/chart" xmlns:r="http://schemas.openxmlformats.org/officeDocument/2006/relationships" r:id="rId8"/>
          </a:graphicData>
        </a:graphic>
      </p:graphicFrame>
      <p:sp>
        <p:nvSpPr>
          <p:cNvPr id="36" name="TextBox 35"/>
          <p:cNvSpPr txBox="1"/>
          <p:nvPr/>
        </p:nvSpPr>
        <p:spPr>
          <a:xfrm>
            <a:off x="1329733" y="3804584"/>
            <a:ext cx="3096628" cy="461665"/>
          </a:xfrm>
          <a:prstGeom prst="rect">
            <a:avLst/>
          </a:prstGeom>
          <a:noFill/>
        </p:spPr>
        <p:txBody>
          <a:bodyPr wrap="square" rtlCol="0">
            <a:spAutoFit/>
          </a:bodyPr>
          <a:lstStyle/>
          <a:p>
            <a:pPr algn="ctr"/>
            <a:r>
              <a:rPr lang="en-US" sz="1200" b="1" dirty="0"/>
              <a:t>Amusement &amp; recreation </a:t>
            </a:r>
            <a:r>
              <a:rPr lang="en-US" sz="1200" dirty="0"/>
              <a:t>(55% private in 2017)</a:t>
            </a:r>
          </a:p>
        </p:txBody>
      </p:sp>
      <p:sp>
        <p:nvSpPr>
          <p:cNvPr id="37" name="TextBox 36"/>
          <p:cNvSpPr txBox="1"/>
          <p:nvPr/>
        </p:nvSpPr>
        <p:spPr>
          <a:xfrm>
            <a:off x="1329733" y="5263188"/>
            <a:ext cx="3096628" cy="253916"/>
          </a:xfrm>
          <a:prstGeom prst="rect">
            <a:avLst/>
          </a:prstGeom>
          <a:noFill/>
        </p:spPr>
        <p:txBody>
          <a:bodyPr wrap="square" lIns="0" rIns="0"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a:t>
            </a:r>
            <a:r>
              <a:rPr lang="en-US" sz="1050" dirty="0">
                <a:latin typeface="Calibri" pitchFamily="34" charset="0"/>
                <a:cs typeface="Arial" pitchFamily="34" charset="0"/>
              </a:rPr>
              <a:t> 5% (private 14%; public -6%)</a:t>
            </a:r>
            <a:endParaRPr lang="en-US" sz="1050" dirty="0">
              <a:latin typeface="Calibri" pitchFamily="34" charset="0"/>
            </a:endParaRPr>
          </a:p>
        </p:txBody>
      </p:sp>
      <p:sp>
        <p:nvSpPr>
          <p:cNvPr id="38" name="Rectangle 37"/>
          <p:cNvSpPr/>
          <p:nvPr/>
        </p:nvSpPr>
        <p:spPr>
          <a:xfrm>
            <a:off x="1320567" y="3797997"/>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39" name="TextBox 38"/>
          <p:cNvSpPr txBox="1"/>
          <p:nvPr/>
        </p:nvSpPr>
        <p:spPr>
          <a:xfrm>
            <a:off x="3536237" y="4647936"/>
            <a:ext cx="519600"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Public</a:t>
            </a:r>
          </a:p>
        </p:txBody>
      </p:sp>
      <p:sp>
        <p:nvSpPr>
          <p:cNvPr id="42" name="TextBox 41"/>
          <p:cNvSpPr txBox="1"/>
          <p:nvPr/>
        </p:nvSpPr>
        <p:spPr>
          <a:xfrm>
            <a:off x="3536237" y="4386139"/>
            <a:ext cx="1551467"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Private</a:t>
            </a:r>
          </a:p>
        </p:txBody>
      </p:sp>
      <p:sp>
        <p:nvSpPr>
          <p:cNvPr id="44" name="TextBox 43"/>
          <p:cNvSpPr txBox="1"/>
          <p:nvPr/>
        </p:nvSpPr>
        <p:spPr>
          <a:xfrm>
            <a:off x="1329733" y="2022817"/>
            <a:ext cx="3096628" cy="276999"/>
          </a:xfrm>
          <a:prstGeom prst="rect">
            <a:avLst/>
          </a:prstGeom>
          <a:noFill/>
        </p:spPr>
        <p:txBody>
          <a:bodyPr wrap="square" rtlCol="0">
            <a:spAutoFit/>
          </a:bodyPr>
          <a:lstStyle/>
          <a:p>
            <a:pPr algn="ctr"/>
            <a:r>
              <a:rPr lang="en-US" sz="1200" b="1" dirty="0"/>
              <a:t>Power </a:t>
            </a:r>
            <a:r>
              <a:rPr lang="en-US" sz="1200" dirty="0"/>
              <a:t>(94% private in 2017)</a:t>
            </a:r>
          </a:p>
        </p:txBody>
      </p:sp>
      <p:graphicFrame>
        <p:nvGraphicFramePr>
          <p:cNvPr id="45" name="Content Placeholder 20"/>
          <p:cNvGraphicFramePr>
            <a:graphicFrameLocks/>
          </p:cNvGraphicFramePr>
          <p:nvPr>
            <p:extLst/>
          </p:nvPr>
        </p:nvGraphicFramePr>
        <p:xfrm>
          <a:off x="1353534" y="2016467"/>
          <a:ext cx="1365106" cy="1649017"/>
        </p:xfrm>
        <a:graphic>
          <a:graphicData uri="http://schemas.openxmlformats.org/drawingml/2006/chart">
            <c:chart xmlns:c="http://schemas.openxmlformats.org/drawingml/2006/chart" xmlns:r="http://schemas.openxmlformats.org/officeDocument/2006/relationships" r:id="rId9"/>
          </a:graphicData>
        </a:graphic>
      </p:graphicFrame>
      <p:sp>
        <p:nvSpPr>
          <p:cNvPr id="47" name="TextBox 46"/>
          <p:cNvSpPr txBox="1"/>
          <p:nvPr/>
        </p:nvSpPr>
        <p:spPr>
          <a:xfrm>
            <a:off x="1329733" y="3481420"/>
            <a:ext cx="3096628" cy="230832"/>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900" dirty="0">
                <a:latin typeface="Calibri" pitchFamily="34" charset="0"/>
              </a:rPr>
              <a:t>Jan '17-Jan '18 change:</a:t>
            </a:r>
            <a:r>
              <a:rPr lang="en-US" sz="900" dirty="0">
                <a:latin typeface="Calibri" pitchFamily="34" charset="0"/>
                <a:cs typeface="Arial" pitchFamily="34" charset="0"/>
              </a:rPr>
              <a:t> -9</a:t>
            </a:r>
            <a:r>
              <a:rPr lang="en-US" sz="900" dirty="0">
                <a:latin typeface="Calibri" pitchFamily="34" charset="0"/>
              </a:rPr>
              <a:t>% (oil &amp; gas -1%; electric -10%)</a:t>
            </a:r>
            <a:endParaRPr lang="en-US" sz="900" dirty="0">
              <a:latin typeface="Calibri" pitchFamily="34" charset="0"/>
              <a:cs typeface="Arial" pitchFamily="34" charset="0"/>
            </a:endParaRPr>
          </a:p>
        </p:txBody>
      </p:sp>
      <p:sp>
        <p:nvSpPr>
          <p:cNvPr id="48" name="Rectangle 47"/>
          <p:cNvSpPr/>
          <p:nvPr/>
        </p:nvSpPr>
        <p:spPr>
          <a:xfrm>
            <a:off x="1320567" y="2016229"/>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4" name="TextBox 3"/>
          <p:cNvSpPr txBox="1"/>
          <p:nvPr/>
        </p:nvSpPr>
        <p:spPr>
          <a:xfrm>
            <a:off x="3432877" y="2608537"/>
            <a:ext cx="519600" cy="369332"/>
          </a:xfrm>
          <a:prstGeom prst="rect">
            <a:avLst/>
          </a:prstGeom>
          <a:noFill/>
        </p:spPr>
        <p:txBody>
          <a:bodyPr wrap="square" rtlCol="0">
            <a:spAutoFit/>
          </a:bodyPr>
          <a:lstStyle/>
          <a:p>
            <a:r>
              <a:rPr lang="en-US" sz="900" dirty="0"/>
              <a:t>electric</a:t>
            </a:r>
          </a:p>
        </p:txBody>
      </p:sp>
      <p:sp>
        <p:nvSpPr>
          <p:cNvPr id="7" name="TextBox 6"/>
          <p:cNvSpPr txBox="1"/>
          <p:nvPr/>
        </p:nvSpPr>
        <p:spPr>
          <a:xfrm>
            <a:off x="3200175" y="2853698"/>
            <a:ext cx="608705" cy="230832"/>
          </a:xfrm>
          <a:prstGeom prst="rect">
            <a:avLst/>
          </a:prstGeom>
          <a:noFill/>
        </p:spPr>
        <p:txBody>
          <a:bodyPr wrap="square" rtlCol="0">
            <a:spAutoFit/>
          </a:bodyPr>
          <a:lstStyle/>
          <a:p>
            <a:r>
              <a:rPr lang="en-US" sz="900" dirty="0"/>
              <a:t>oil &amp; gas</a:t>
            </a:r>
          </a:p>
        </p:txBody>
      </p:sp>
    </p:spTree>
    <p:extLst>
      <p:ext uri="{BB962C8B-B14F-4D97-AF65-F5344CB8AC3E}">
        <p14:creationId xmlns:p14="http://schemas.microsoft.com/office/powerpoint/2010/main" val="202927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0490"/>
            <a:ext cx="8896350" cy="359989"/>
          </a:xfrm>
        </p:spPr>
        <p:txBody>
          <a:bodyPr/>
          <a:lstStyle/>
          <a:p>
            <a:r>
              <a:rPr lang="en-US" sz="2700" dirty="0"/>
              <a:t>Key </a:t>
            </a:r>
            <a:r>
              <a:rPr lang="en-US" sz="3000" dirty="0"/>
              <a:t>points</a:t>
            </a:r>
            <a:r>
              <a:rPr lang="en-US" sz="2700" dirty="0"/>
              <a:t>: power &amp; energy, mfg, amusement &amp; recreation</a:t>
            </a:r>
          </a:p>
        </p:txBody>
      </p:sp>
      <p:sp>
        <p:nvSpPr>
          <p:cNvPr id="3" name="Content Placeholder 2"/>
          <p:cNvSpPr>
            <a:spLocks noGrp="1"/>
          </p:cNvSpPr>
          <p:nvPr>
            <p:ph idx="1"/>
          </p:nvPr>
        </p:nvSpPr>
        <p:spPr>
          <a:xfrm>
            <a:off x="0" y="1990726"/>
            <a:ext cx="8896350" cy="3486150"/>
          </a:xfrm>
        </p:spPr>
        <p:txBody>
          <a:bodyPr>
            <a:noAutofit/>
          </a:bodyPr>
          <a:lstStyle/>
          <a:p>
            <a:r>
              <a:rPr lang="en-US" sz="2400" dirty="0"/>
              <a:t>Solar, wind power are growing again; expect more gas-fired plants, natural gas pipelines in ‘18</a:t>
            </a:r>
          </a:p>
          <a:p>
            <a:r>
              <a:rPr lang="en-US" sz="2400" dirty="0"/>
              <a:t>Manufacturing construction should recover in ‘18 based on energy projects, tax-induced reshoring, U.S. &amp; global economic growth, weaker dollar; but tariffs, foreign retaliation are a concern</a:t>
            </a:r>
          </a:p>
          <a:p>
            <a:r>
              <a:rPr lang="en-US" sz="2400" dirty="0"/>
              <a:t>Amusement &amp; recreation spending is very “lumpy”—a few big stadiums at irregular intervals; but funding for local, state, federal parks keeps eroding</a:t>
            </a:r>
          </a:p>
        </p:txBody>
      </p:sp>
      <p:sp>
        <p:nvSpPr>
          <p:cNvPr id="4" name="Slide Number Placeholder 3"/>
          <p:cNvSpPr>
            <a:spLocks noGrp="1"/>
          </p:cNvSpPr>
          <p:nvPr>
            <p:ph type="sldNum" sz="quarter" idx="12"/>
          </p:nvPr>
        </p:nvSpPr>
        <p:spPr/>
        <p:txBody>
          <a:bodyPr/>
          <a:lstStyle/>
          <a:p>
            <a:fld id="{2263DC4A-32F9-C846-89AA-E7DE67E55795}" type="slidenum">
              <a:rPr lang="en-US" smtClean="0"/>
              <a:pPr/>
              <a:t>11</a:t>
            </a:fld>
            <a:endParaRPr lang="en-US" dirty="0"/>
          </a:p>
        </p:txBody>
      </p:sp>
      <p:sp>
        <p:nvSpPr>
          <p:cNvPr id="6" name="Footer Placeholder 6"/>
          <p:cNvSpPr txBox="1">
            <a:spLocks/>
          </p:cNvSpPr>
          <p:nvPr/>
        </p:nvSpPr>
        <p:spPr>
          <a:xfrm>
            <a:off x="606669" y="5624514"/>
            <a:ext cx="4751144" cy="273844"/>
          </a:xfrm>
          <a:prstGeom prst="rect">
            <a:avLst/>
          </a:prstGeom>
          <a:noFill/>
        </p:spPr>
        <p:txBody>
          <a:bodyPr vert="horz" lIns="68580" tIns="34290" rIns="68580" bIns="34290" rtlCol="0" anchor="ctr"/>
          <a:lstStyle/>
          <a:p>
            <a:pPr>
              <a:defRPr/>
            </a:pPr>
            <a:r>
              <a:rPr lang="en-US" sz="900" dirty="0">
                <a:solidFill>
                  <a:schemeClr val="bg1"/>
                </a:solidFill>
              </a:rPr>
              <a:t>Source: Author</a:t>
            </a:r>
          </a:p>
        </p:txBody>
      </p:sp>
    </p:spTree>
    <p:extLst>
      <p:ext uri="{BB962C8B-B14F-4D97-AF65-F5344CB8AC3E}">
        <p14:creationId xmlns:p14="http://schemas.microsoft.com/office/powerpoint/2010/main" val="182689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0"/>
          <p:cNvGraphicFramePr>
            <a:graphicFrameLocks/>
          </p:cNvGraphicFramePr>
          <p:nvPr>
            <p:extLst/>
          </p:nvPr>
        </p:nvGraphicFramePr>
        <p:xfrm>
          <a:off x="2340529" y="2016467"/>
          <a:ext cx="1940037" cy="1649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ontent Placeholder 20"/>
          <p:cNvGraphicFramePr>
            <a:graphicFrameLocks/>
          </p:cNvGraphicFramePr>
          <p:nvPr>
            <p:extLst/>
          </p:nvPr>
        </p:nvGraphicFramePr>
        <p:xfrm>
          <a:off x="1353534" y="2016467"/>
          <a:ext cx="1365106" cy="1649017"/>
        </p:xfrm>
        <a:graphic>
          <a:graphicData uri="http://schemas.openxmlformats.org/drawingml/2006/chart">
            <c:chart xmlns:c="http://schemas.openxmlformats.org/drawingml/2006/chart" xmlns:r="http://schemas.openxmlformats.org/officeDocument/2006/relationships" r:id="rId3"/>
          </a:graphicData>
        </a:graphic>
      </p:graphicFrame>
      <p:sp>
        <p:nvSpPr>
          <p:cNvPr id="33" name="Title 4"/>
          <p:cNvSpPr>
            <a:spLocks noGrp="1"/>
          </p:cNvSpPr>
          <p:nvPr>
            <p:ph type="title"/>
          </p:nvPr>
        </p:nvSpPr>
        <p:spPr>
          <a:xfrm>
            <a:off x="476250" y="1549774"/>
            <a:ext cx="8077200" cy="370705"/>
          </a:xfrm>
        </p:spPr>
        <p:txBody>
          <a:bodyPr>
            <a:noAutofit/>
          </a:bodyPr>
          <a:lstStyle/>
          <a:p>
            <a:r>
              <a:rPr lang="en-US" sz="2100" dirty="0"/>
              <a:t>Construction spending: developer-financed</a:t>
            </a:r>
            <a:br>
              <a:rPr lang="en-US" sz="1500" b="0" dirty="0"/>
            </a:br>
            <a:r>
              <a:rPr lang="en-US" sz="1500" b="0" dirty="0"/>
              <a:t>annual total, 2008-14; monthly (seasonally adjusted annual rate), 1/15-1/18; billion $</a:t>
            </a:r>
          </a:p>
        </p:txBody>
      </p:sp>
      <p:sp>
        <p:nvSpPr>
          <p:cNvPr id="3" name="Slide Number Placeholder 2"/>
          <p:cNvSpPr>
            <a:spLocks noGrp="1"/>
          </p:cNvSpPr>
          <p:nvPr>
            <p:ph type="sldNum" sz="quarter" idx="12"/>
          </p:nvPr>
        </p:nvSpPr>
        <p:spPr/>
        <p:txBody>
          <a:bodyPr/>
          <a:lstStyle/>
          <a:p>
            <a:fld id="{2263DC4A-32F9-C846-89AA-E7DE67E55795}" type="slidenum">
              <a:rPr lang="en-US" smtClean="0"/>
              <a:pPr/>
              <a:t>12</a:t>
            </a:fld>
            <a:endParaRPr lang="en-US"/>
          </a:p>
        </p:txBody>
      </p:sp>
      <p:graphicFrame>
        <p:nvGraphicFramePr>
          <p:cNvPr id="40" name="Content Placeholder 20"/>
          <p:cNvGraphicFramePr>
            <a:graphicFrameLocks/>
          </p:cNvGraphicFramePr>
          <p:nvPr>
            <p:extLst/>
          </p:nvPr>
        </p:nvGraphicFramePr>
        <p:xfrm>
          <a:off x="4640581" y="2016229"/>
          <a:ext cx="1365106" cy="16490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ontent Placeholder 20"/>
          <p:cNvGraphicFramePr>
            <a:graphicFrameLocks/>
          </p:cNvGraphicFramePr>
          <p:nvPr>
            <p:extLst/>
          </p:nvPr>
        </p:nvGraphicFramePr>
        <p:xfrm>
          <a:off x="5649938" y="2016229"/>
          <a:ext cx="1917674" cy="1649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ontent Placeholder 20"/>
          <p:cNvGraphicFramePr>
            <a:graphicFrameLocks/>
          </p:cNvGraphicFramePr>
          <p:nvPr>
            <p:extLst/>
          </p:nvPr>
        </p:nvGraphicFramePr>
        <p:xfrm>
          <a:off x="1353534" y="3806429"/>
          <a:ext cx="1365106" cy="16490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ontent Placeholder 20"/>
          <p:cNvGraphicFramePr>
            <a:graphicFrameLocks/>
          </p:cNvGraphicFramePr>
          <p:nvPr>
            <p:extLst/>
          </p:nvPr>
        </p:nvGraphicFramePr>
        <p:xfrm>
          <a:off x="2340529" y="3806429"/>
          <a:ext cx="1940037" cy="1649017"/>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p:cNvSpPr txBox="1"/>
          <p:nvPr/>
        </p:nvSpPr>
        <p:spPr>
          <a:xfrm>
            <a:off x="1329733" y="2022817"/>
            <a:ext cx="3096628" cy="276999"/>
          </a:xfrm>
          <a:prstGeom prst="rect">
            <a:avLst/>
          </a:prstGeom>
          <a:noFill/>
        </p:spPr>
        <p:txBody>
          <a:bodyPr wrap="square" rtlCol="0">
            <a:spAutoFit/>
          </a:bodyPr>
          <a:lstStyle/>
          <a:p>
            <a:pPr algn="ctr"/>
            <a:r>
              <a:rPr lang="en-US" sz="1200" b="1" dirty="0"/>
              <a:t>Retail (private)</a:t>
            </a:r>
          </a:p>
        </p:txBody>
      </p:sp>
      <p:sp>
        <p:nvSpPr>
          <p:cNvPr id="31" name="TextBox 30"/>
          <p:cNvSpPr txBox="1"/>
          <p:nvPr/>
        </p:nvSpPr>
        <p:spPr>
          <a:xfrm>
            <a:off x="1329733" y="3481420"/>
            <a:ext cx="3096628" cy="403957"/>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-9%</a:t>
            </a:r>
          </a:p>
          <a:p>
            <a:pPr algn="ctr">
              <a:defRPr sz="1614" b="0" i="0" u="none" strike="noStrike" kern="1200" baseline="0">
                <a:solidFill>
                  <a:prstClr val="black"/>
                </a:solidFill>
                <a:latin typeface="Arial" pitchFamily="34" charset="0"/>
                <a:ea typeface="+mn-ea"/>
                <a:cs typeface="Arial" pitchFamily="34" charset="0"/>
              </a:defRPr>
            </a:pPr>
            <a:r>
              <a:rPr lang="en-US" sz="975" dirty="0">
                <a:latin typeface="Calibri" pitchFamily="34" charset="0"/>
                <a:cs typeface="Arial" pitchFamily="34" charset="0"/>
              </a:rPr>
              <a:t>%</a:t>
            </a:r>
          </a:p>
        </p:txBody>
      </p:sp>
      <p:sp>
        <p:nvSpPr>
          <p:cNvPr id="27" name="Rectangle 26"/>
          <p:cNvSpPr/>
          <p:nvPr/>
        </p:nvSpPr>
        <p:spPr>
          <a:xfrm>
            <a:off x="1320567" y="2016229"/>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52" name="TextBox 51"/>
          <p:cNvSpPr txBox="1"/>
          <p:nvPr/>
        </p:nvSpPr>
        <p:spPr>
          <a:xfrm>
            <a:off x="4616780" y="2022817"/>
            <a:ext cx="3096628" cy="276999"/>
          </a:xfrm>
          <a:prstGeom prst="rect">
            <a:avLst/>
          </a:prstGeom>
          <a:noFill/>
        </p:spPr>
        <p:txBody>
          <a:bodyPr wrap="square" rtlCol="0">
            <a:spAutoFit/>
          </a:bodyPr>
          <a:lstStyle/>
          <a:p>
            <a:pPr algn="ctr"/>
            <a:r>
              <a:rPr lang="en-US" sz="1200" b="1" dirty="0"/>
              <a:t>Office </a:t>
            </a:r>
            <a:r>
              <a:rPr lang="en-US" sz="1200" dirty="0"/>
              <a:t>(88% private in 2017)</a:t>
            </a:r>
          </a:p>
        </p:txBody>
      </p:sp>
      <p:sp>
        <p:nvSpPr>
          <p:cNvPr id="53" name="TextBox 52"/>
          <p:cNvSpPr txBox="1"/>
          <p:nvPr/>
        </p:nvSpPr>
        <p:spPr>
          <a:xfrm>
            <a:off x="4640581" y="3481420"/>
            <a:ext cx="3096628" cy="242374"/>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975" dirty="0">
                <a:latin typeface="Calibri" pitchFamily="34" charset="0"/>
              </a:rPr>
              <a:t>Jan '17-Jan '18 change: </a:t>
            </a:r>
            <a:r>
              <a:rPr lang="en-US" sz="975" dirty="0">
                <a:latin typeface="Calibri" pitchFamily="34" charset="0"/>
                <a:cs typeface="Arial" pitchFamily="34" charset="0"/>
              </a:rPr>
              <a:t>-3</a:t>
            </a:r>
            <a:r>
              <a:rPr lang="en-US" sz="975" dirty="0">
                <a:latin typeface="Calibri" pitchFamily="34" charset="0"/>
              </a:rPr>
              <a:t>% (private -5%; public 14%)</a:t>
            </a:r>
          </a:p>
        </p:txBody>
      </p:sp>
      <p:sp>
        <p:nvSpPr>
          <p:cNvPr id="54" name="Rectangle 53"/>
          <p:cNvSpPr/>
          <p:nvPr/>
        </p:nvSpPr>
        <p:spPr>
          <a:xfrm>
            <a:off x="4607614" y="2016229"/>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55" name="TextBox 54"/>
          <p:cNvSpPr txBox="1"/>
          <p:nvPr/>
        </p:nvSpPr>
        <p:spPr>
          <a:xfrm>
            <a:off x="6838950" y="2973484"/>
            <a:ext cx="1055709"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Public</a:t>
            </a:r>
          </a:p>
        </p:txBody>
      </p:sp>
      <p:sp>
        <p:nvSpPr>
          <p:cNvPr id="56" name="TextBox 55"/>
          <p:cNvSpPr txBox="1"/>
          <p:nvPr/>
        </p:nvSpPr>
        <p:spPr>
          <a:xfrm>
            <a:off x="6772276" y="2577988"/>
            <a:ext cx="941132"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Private</a:t>
            </a:r>
          </a:p>
        </p:txBody>
      </p:sp>
      <p:sp>
        <p:nvSpPr>
          <p:cNvPr id="57" name="TextBox 56"/>
          <p:cNvSpPr txBox="1"/>
          <p:nvPr/>
        </p:nvSpPr>
        <p:spPr>
          <a:xfrm>
            <a:off x="6172201" y="2394005"/>
            <a:ext cx="1687001" cy="230832"/>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dirty="0">
                <a:latin typeface="Calibri" pitchFamily="34" charset="0"/>
                <a:cs typeface="Arial" pitchFamily="34" charset="0"/>
              </a:rPr>
              <a:t>Total</a:t>
            </a:r>
          </a:p>
        </p:txBody>
      </p:sp>
      <p:sp>
        <p:nvSpPr>
          <p:cNvPr id="61" name="TextBox 60"/>
          <p:cNvSpPr txBox="1"/>
          <p:nvPr/>
        </p:nvSpPr>
        <p:spPr>
          <a:xfrm>
            <a:off x="1329733" y="3804584"/>
            <a:ext cx="3096628" cy="276999"/>
          </a:xfrm>
          <a:prstGeom prst="rect">
            <a:avLst/>
          </a:prstGeom>
          <a:noFill/>
        </p:spPr>
        <p:txBody>
          <a:bodyPr wrap="square" rtlCol="0">
            <a:spAutoFit/>
          </a:bodyPr>
          <a:lstStyle/>
          <a:p>
            <a:pPr algn="ctr"/>
            <a:r>
              <a:rPr lang="en-US" sz="1200" b="1" dirty="0"/>
              <a:t>Warehouse (private)</a:t>
            </a:r>
          </a:p>
        </p:txBody>
      </p:sp>
      <p:sp>
        <p:nvSpPr>
          <p:cNvPr id="62" name="TextBox 61"/>
          <p:cNvSpPr txBox="1"/>
          <p:nvPr/>
        </p:nvSpPr>
        <p:spPr>
          <a:xfrm>
            <a:off x="1329733" y="5263187"/>
            <a:ext cx="3096628"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3</a:t>
            </a:r>
            <a:r>
              <a:rPr lang="en-US" sz="1050" dirty="0">
                <a:latin typeface="Calibri" pitchFamily="34" charset="0"/>
                <a:cs typeface="Arial" pitchFamily="34" charset="0"/>
              </a:rPr>
              <a:t>5%</a:t>
            </a:r>
          </a:p>
        </p:txBody>
      </p:sp>
      <p:sp>
        <p:nvSpPr>
          <p:cNvPr id="63" name="Rectangle 62"/>
          <p:cNvSpPr/>
          <p:nvPr/>
        </p:nvSpPr>
        <p:spPr>
          <a:xfrm>
            <a:off x="1320567" y="3797997"/>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64" name="TextBox 63"/>
          <p:cNvSpPr txBox="1"/>
          <p:nvPr/>
        </p:nvSpPr>
        <p:spPr>
          <a:xfrm>
            <a:off x="4616780" y="3804584"/>
            <a:ext cx="3096628" cy="276999"/>
          </a:xfrm>
          <a:prstGeom prst="rect">
            <a:avLst/>
          </a:prstGeom>
          <a:noFill/>
        </p:spPr>
        <p:txBody>
          <a:bodyPr wrap="square" rtlCol="0">
            <a:spAutoFit/>
          </a:bodyPr>
          <a:lstStyle/>
          <a:p>
            <a:pPr algn="ctr"/>
            <a:r>
              <a:rPr lang="en-US" sz="1200" b="1" dirty="0"/>
              <a:t>Lodging (private)</a:t>
            </a:r>
          </a:p>
        </p:txBody>
      </p:sp>
      <p:sp>
        <p:nvSpPr>
          <p:cNvPr id="66" name="Rectangle 65"/>
          <p:cNvSpPr/>
          <p:nvPr/>
        </p:nvSpPr>
        <p:spPr>
          <a:xfrm>
            <a:off x="4607614" y="3797997"/>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26" name="Footer Placeholder 6"/>
          <p:cNvSpPr txBox="1">
            <a:spLocks/>
          </p:cNvSpPr>
          <p:nvPr/>
        </p:nvSpPr>
        <p:spPr>
          <a:xfrm>
            <a:off x="1485900" y="5624515"/>
            <a:ext cx="3871913" cy="273844"/>
          </a:xfrm>
          <a:prstGeom prst="rect">
            <a:avLst/>
          </a:prstGeom>
          <a:noFill/>
        </p:spPr>
        <p:txBody>
          <a:bodyPr vert="horz" lIns="68580" tIns="34290" rIns="68580" bIns="34290" rtlCol="0" anchor="ctr"/>
          <a:lstStyle/>
          <a:p>
            <a:pPr lvl="0"/>
            <a:r>
              <a:rPr lang="fr-FR" sz="900" dirty="0">
                <a:solidFill>
                  <a:schemeClr val="bg1"/>
                </a:solidFill>
              </a:rPr>
              <a:t>Source: U.S. </a:t>
            </a:r>
            <a:r>
              <a:rPr lang="fr-FR" sz="900" dirty="0" err="1">
                <a:solidFill>
                  <a:schemeClr val="bg1"/>
                </a:solidFill>
              </a:rPr>
              <a:t>Census</a:t>
            </a:r>
            <a:r>
              <a:rPr lang="fr-FR" sz="900" dirty="0">
                <a:solidFill>
                  <a:schemeClr val="bg1"/>
                </a:solidFill>
              </a:rPr>
              <a:t> Bureau construction </a:t>
            </a:r>
            <a:r>
              <a:rPr lang="fr-FR" sz="900" dirty="0" err="1">
                <a:solidFill>
                  <a:schemeClr val="bg1"/>
                </a:solidFill>
              </a:rPr>
              <a:t>spending</a:t>
            </a:r>
            <a:r>
              <a:rPr lang="fr-FR" sz="900" dirty="0">
                <a:solidFill>
                  <a:schemeClr val="bg1"/>
                </a:solidFill>
              </a:rPr>
              <a:t> report</a:t>
            </a:r>
          </a:p>
        </p:txBody>
      </p:sp>
      <p:graphicFrame>
        <p:nvGraphicFramePr>
          <p:cNvPr id="30" name="Content Placeholder 20"/>
          <p:cNvGraphicFramePr>
            <a:graphicFrameLocks/>
          </p:cNvGraphicFramePr>
          <p:nvPr>
            <p:extLst/>
          </p:nvPr>
        </p:nvGraphicFramePr>
        <p:xfrm>
          <a:off x="4640581" y="3809552"/>
          <a:ext cx="1365106" cy="16490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Content Placeholder 20"/>
          <p:cNvGraphicFramePr>
            <a:graphicFrameLocks/>
          </p:cNvGraphicFramePr>
          <p:nvPr>
            <p:extLst/>
          </p:nvPr>
        </p:nvGraphicFramePr>
        <p:xfrm>
          <a:off x="5649938" y="3809552"/>
          <a:ext cx="1917675" cy="1649017"/>
        </p:xfrm>
        <a:graphic>
          <a:graphicData uri="http://schemas.openxmlformats.org/drawingml/2006/chart">
            <c:chart xmlns:c="http://schemas.openxmlformats.org/drawingml/2006/chart" xmlns:r="http://schemas.openxmlformats.org/officeDocument/2006/relationships" r:id="rId9"/>
          </a:graphicData>
        </a:graphic>
      </p:graphicFrame>
      <p:sp>
        <p:nvSpPr>
          <p:cNvPr id="35" name="TextBox 34"/>
          <p:cNvSpPr txBox="1"/>
          <p:nvPr/>
        </p:nvSpPr>
        <p:spPr>
          <a:xfrm>
            <a:off x="4596978" y="5263187"/>
            <a:ext cx="3096628"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7</a:t>
            </a:r>
            <a:r>
              <a:rPr lang="en-US" sz="1050" dirty="0">
                <a:latin typeface="Calibri" pitchFamily="34" charset="0"/>
                <a:cs typeface="Arial" pitchFamily="34" charset="0"/>
              </a:rPr>
              <a:t>%</a:t>
            </a:r>
          </a:p>
        </p:txBody>
      </p:sp>
    </p:spTree>
    <p:extLst>
      <p:ext uri="{BB962C8B-B14F-4D97-AF65-F5344CB8AC3E}">
        <p14:creationId xmlns:p14="http://schemas.microsoft.com/office/powerpoint/2010/main" val="135883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9774"/>
            <a:ext cx="8867775" cy="370705"/>
          </a:xfrm>
        </p:spPr>
        <p:txBody>
          <a:bodyPr/>
          <a:lstStyle/>
          <a:p>
            <a:r>
              <a:rPr lang="en-US" sz="3000" dirty="0"/>
              <a:t>Key points: retail, warehouse, office, hotel, data centers</a:t>
            </a:r>
          </a:p>
        </p:txBody>
      </p:sp>
      <p:sp>
        <p:nvSpPr>
          <p:cNvPr id="3" name="Content Placeholder 2"/>
          <p:cNvSpPr>
            <a:spLocks noGrp="1"/>
          </p:cNvSpPr>
          <p:nvPr>
            <p:ph idx="1"/>
          </p:nvPr>
        </p:nvSpPr>
        <p:spPr>
          <a:xfrm>
            <a:off x="0" y="2057401"/>
            <a:ext cx="8867775" cy="3394472"/>
          </a:xfrm>
        </p:spPr>
        <p:txBody>
          <a:bodyPr>
            <a:noAutofit/>
          </a:bodyPr>
          <a:lstStyle/>
          <a:p>
            <a:r>
              <a:rPr lang="en-US" sz="2250" dirty="0"/>
              <a:t>Retail now tied to mixed-use buildings &amp; renovations, not standalone stores or shopping centers; massive store closings imply downturn in ‘18</a:t>
            </a:r>
          </a:p>
          <a:p>
            <a:r>
              <a:rPr lang="en-US" sz="2250" dirty="0"/>
              <a:t>Warehouse growth is still benefiting from e-commerce; more local than huge regional distribution centers likely in future; self-storage is booming</a:t>
            </a:r>
          </a:p>
          <a:p>
            <a:r>
              <a:rPr lang="en-US" sz="2250" dirty="0"/>
              <a:t>Office growth is slowing; employment still rising but space per worker is shrinking; more urban &amp; renovation work than suburban office parks</a:t>
            </a:r>
          </a:p>
          <a:p>
            <a:r>
              <a:rPr lang="en-US" sz="2250" dirty="0"/>
              <a:t>Hotel: more markets reaching saturation; more competition from Airbnb </a:t>
            </a:r>
          </a:p>
          <a:p>
            <a:r>
              <a:rPr lang="en-US" sz="2250" dirty="0"/>
              <a:t>Data centers remain a strong niche but no data available on how strong</a:t>
            </a:r>
          </a:p>
        </p:txBody>
      </p:sp>
      <p:sp>
        <p:nvSpPr>
          <p:cNvPr id="4" name="Slide Number Placeholder 3"/>
          <p:cNvSpPr>
            <a:spLocks noGrp="1"/>
          </p:cNvSpPr>
          <p:nvPr>
            <p:ph type="sldNum" sz="quarter" idx="12"/>
          </p:nvPr>
        </p:nvSpPr>
        <p:spPr/>
        <p:txBody>
          <a:bodyPr/>
          <a:lstStyle/>
          <a:p>
            <a:fld id="{2263DC4A-32F9-C846-89AA-E7DE67E55795}" type="slidenum">
              <a:rPr lang="en-US" smtClean="0"/>
              <a:pPr/>
              <a:t>13</a:t>
            </a:fld>
            <a:endParaRPr lang="en-US"/>
          </a:p>
        </p:txBody>
      </p:sp>
      <p:sp>
        <p:nvSpPr>
          <p:cNvPr id="6" name="Footer Placeholder 6"/>
          <p:cNvSpPr txBox="1">
            <a:spLocks/>
          </p:cNvSpPr>
          <p:nvPr/>
        </p:nvSpPr>
        <p:spPr>
          <a:xfrm>
            <a:off x="536331" y="5624514"/>
            <a:ext cx="4821482" cy="273844"/>
          </a:xfrm>
          <a:prstGeom prst="rect">
            <a:avLst/>
          </a:prstGeom>
          <a:noFill/>
        </p:spPr>
        <p:txBody>
          <a:bodyPr vert="horz" lIns="68580" tIns="34290" rIns="68580" bIns="34290" rtlCol="0" anchor="ctr"/>
          <a:lstStyle/>
          <a:p>
            <a:pPr>
              <a:defRPr/>
            </a:pPr>
            <a:r>
              <a:rPr lang="en-US" sz="900" dirty="0">
                <a:solidFill>
                  <a:schemeClr val="bg1"/>
                </a:solidFill>
              </a:rPr>
              <a:t>Source: Author</a:t>
            </a:r>
          </a:p>
        </p:txBody>
      </p:sp>
    </p:spTree>
    <p:extLst>
      <p:ext uri="{BB962C8B-B14F-4D97-AF65-F5344CB8AC3E}">
        <p14:creationId xmlns:p14="http://schemas.microsoft.com/office/powerpoint/2010/main" val="397103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20"/>
          <p:cNvGraphicFramePr>
            <a:graphicFrameLocks/>
          </p:cNvGraphicFramePr>
          <p:nvPr>
            <p:extLst/>
          </p:nvPr>
        </p:nvGraphicFramePr>
        <p:xfrm>
          <a:off x="614092" y="2075965"/>
          <a:ext cx="1838412" cy="3246959"/>
        </p:xfrm>
        <a:graphic>
          <a:graphicData uri="http://schemas.openxmlformats.org/drawingml/2006/chart">
            <c:chart xmlns:c="http://schemas.openxmlformats.org/drawingml/2006/chart" xmlns:r="http://schemas.openxmlformats.org/officeDocument/2006/relationships" r:id="rId2"/>
          </a:graphicData>
        </a:graphic>
      </p:graphicFrame>
      <p:sp>
        <p:nvSpPr>
          <p:cNvPr id="33" name="Title 4"/>
          <p:cNvSpPr>
            <a:spLocks noGrp="1"/>
          </p:cNvSpPr>
          <p:nvPr>
            <p:ph type="title"/>
          </p:nvPr>
        </p:nvSpPr>
        <p:spPr>
          <a:xfrm>
            <a:off x="0" y="1588332"/>
            <a:ext cx="8896350" cy="405887"/>
          </a:xfrm>
        </p:spPr>
        <p:txBody>
          <a:bodyPr>
            <a:noAutofit/>
          </a:bodyPr>
          <a:lstStyle/>
          <a:p>
            <a:r>
              <a:rPr lang="en-US" sz="2100" dirty="0"/>
              <a:t>Private residential spending: steady single-family growth, slower multifamily</a:t>
            </a:r>
            <a:br>
              <a:rPr lang="en-US" sz="1500" b="0" dirty="0"/>
            </a:br>
            <a:r>
              <a:rPr lang="en-US" sz="1500" b="0" dirty="0"/>
              <a:t>annual total, 2006-14; monthly (seasonally adjusted annual rate), 1/15-1/18; billion $</a:t>
            </a:r>
          </a:p>
        </p:txBody>
      </p:sp>
      <p:sp>
        <p:nvSpPr>
          <p:cNvPr id="2" name="Slide Number Placeholder 1"/>
          <p:cNvSpPr>
            <a:spLocks noGrp="1"/>
          </p:cNvSpPr>
          <p:nvPr>
            <p:ph type="sldNum" sz="quarter" idx="12"/>
          </p:nvPr>
        </p:nvSpPr>
        <p:spPr/>
        <p:txBody>
          <a:bodyPr/>
          <a:lstStyle/>
          <a:p>
            <a:fld id="{2263DC4A-32F9-C846-89AA-E7DE67E55795}" type="slidenum">
              <a:rPr lang="en-US" smtClean="0"/>
              <a:pPr/>
              <a:t>14</a:t>
            </a:fld>
            <a:endParaRPr lang="en-US"/>
          </a:p>
        </p:txBody>
      </p:sp>
      <p:graphicFrame>
        <p:nvGraphicFramePr>
          <p:cNvPr id="41" name="Content Placeholder 20"/>
          <p:cNvGraphicFramePr>
            <a:graphicFrameLocks/>
          </p:cNvGraphicFramePr>
          <p:nvPr>
            <p:extLst/>
          </p:nvPr>
        </p:nvGraphicFramePr>
        <p:xfrm>
          <a:off x="2051108" y="2075965"/>
          <a:ext cx="1988491" cy="3238985"/>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p:cNvSpPr txBox="1"/>
          <p:nvPr/>
        </p:nvSpPr>
        <p:spPr>
          <a:xfrm>
            <a:off x="873017" y="2068954"/>
            <a:ext cx="3096628" cy="276999"/>
          </a:xfrm>
          <a:prstGeom prst="rect">
            <a:avLst/>
          </a:prstGeom>
          <a:noFill/>
        </p:spPr>
        <p:txBody>
          <a:bodyPr wrap="square" rtlCol="0">
            <a:spAutoFit/>
          </a:bodyPr>
          <a:lstStyle/>
          <a:p>
            <a:pPr algn="ctr"/>
            <a:r>
              <a:rPr lang="en-US" sz="1200" b="1" dirty="0"/>
              <a:t>Levels </a:t>
            </a:r>
            <a:endParaRPr lang="en-US" sz="1200" dirty="0"/>
          </a:p>
        </p:txBody>
      </p:sp>
      <p:sp>
        <p:nvSpPr>
          <p:cNvPr id="54" name="Rectangle 53"/>
          <p:cNvSpPr/>
          <p:nvPr/>
        </p:nvSpPr>
        <p:spPr>
          <a:xfrm>
            <a:off x="607317" y="2104604"/>
            <a:ext cx="3464230" cy="319708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57" name="TextBox 56"/>
          <p:cNvSpPr txBox="1"/>
          <p:nvPr/>
        </p:nvSpPr>
        <p:spPr>
          <a:xfrm>
            <a:off x="3216368" y="4230628"/>
            <a:ext cx="1667278" cy="213585"/>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788" dirty="0">
                <a:latin typeface="Calibri" pitchFamily="34" charset="0"/>
                <a:cs typeface="Arial" pitchFamily="34" charset="0"/>
              </a:rPr>
              <a:t>Multifamily </a:t>
            </a:r>
          </a:p>
        </p:txBody>
      </p:sp>
      <p:sp>
        <p:nvSpPr>
          <p:cNvPr id="30" name="Footer Placeholder 6"/>
          <p:cNvSpPr txBox="1">
            <a:spLocks/>
          </p:cNvSpPr>
          <p:nvPr/>
        </p:nvSpPr>
        <p:spPr>
          <a:xfrm>
            <a:off x="863850" y="5670653"/>
            <a:ext cx="4493963" cy="273844"/>
          </a:xfrm>
          <a:prstGeom prst="rect">
            <a:avLst/>
          </a:prstGeom>
          <a:noFill/>
        </p:spPr>
        <p:txBody>
          <a:bodyPr vert="horz" lIns="68580" tIns="34290" rIns="68580" bIns="34290" rtlCol="0" anchor="ctr"/>
          <a:lstStyle/>
          <a:p>
            <a:pPr lvl="0"/>
            <a:r>
              <a:rPr lang="fr-FR" sz="900" dirty="0">
                <a:solidFill>
                  <a:schemeClr val="bg1"/>
                </a:solidFill>
              </a:rPr>
              <a:t>Source: U.S. </a:t>
            </a:r>
            <a:r>
              <a:rPr lang="fr-FR" sz="900" dirty="0" err="1">
                <a:solidFill>
                  <a:schemeClr val="bg1"/>
                </a:solidFill>
              </a:rPr>
              <a:t>Census</a:t>
            </a:r>
            <a:r>
              <a:rPr lang="fr-FR" sz="900" dirty="0">
                <a:solidFill>
                  <a:schemeClr val="bg1"/>
                </a:solidFill>
              </a:rPr>
              <a:t> Bureau construction </a:t>
            </a:r>
            <a:r>
              <a:rPr lang="fr-FR" sz="900" dirty="0" err="1">
                <a:solidFill>
                  <a:schemeClr val="bg1"/>
                </a:solidFill>
              </a:rPr>
              <a:t>spending</a:t>
            </a:r>
            <a:r>
              <a:rPr lang="fr-FR" sz="900" dirty="0">
                <a:solidFill>
                  <a:schemeClr val="bg1"/>
                </a:solidFill>
              </a:rPr>
              <a:t> report</a:t>
            </a:r>
          </a:p>
        </p:txBody>
      </p:sp>
      <p:graphicFrame>
        <p:nvGraphicFramePr>
          <p:cNvPr id="24" name="Content Placeholder 6"/>
          <p:cNvGraphicFramePr>
            <a:graphicFrameLocks/>
          </p:cNvGraphicFramePr>
          <p:nvPr>
            <p:extLst/>
          </p:nvPr>
        </p:nvGraphicFramePr>
        <p:xfrm>
          <a:off x="4117679" y="2097778"/>
          <a:ext cx="4664343" cy="319708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rot="10800000" flipV="1">
            <a:off x="7677314" y="4375482"/>
            <a:ext cx="3422507" cy="3693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1">
                    <a:lumMod val="50000"/>
                  </a:schemeClr>
                </a:solidFill>
                <a:latin typeface="Calibri" pitchFamily="34" charset="0"/>
                <a:cs typeface="Arial" pitchFamily="34" charset="0"/>
              </a:rPr>
              <a:t>Improvements: -0.4%</a:t>
            </a:r>
          </a:p>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1">
                    <a:lumMod val="50000"/>
                  </a:schemeClr>
                </a:solidFill>
                <a:latin typeface="Calibri" pitchFamily="34" charset="0"/>
                <a:cs typeface="Arial" pitchFamily="34" charset="0"/>
              </a:rPr>
              <a:t>%</a:t>
            </a:r>
          </a:p>
        </p:txBody>
      </p:sp>
      <p:sp>
        <p:nvSpPr>
          <p:cNvPr id="27" name="TextBox 26"/>
          <p:cNvSpPr txBox="1"/>
          <p:nvPr/>
        </p:nvSpPr>
        <p:spPr>
          <a:xfrm>
            <a:off x="7933114" y="3635003"/>
            <a:ext cx="685207" cy="3693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2">
                    <a:lumMod val="50000"/>
                  </a:schemeClr>
                </a:solidFill>
                <a:latin typeface="Calibri" pitchFamily="34" charset="0"/>
                <a:cs typeface="Arial" pitchFamily="34" charset="0"/>
              </a:rPr>
              <a:t>Single-family: 9%</a:t>
            </a:r>
          </a:p>
        </p:txBody>
      </p:sp>
      <p:sp>
        <p:nvSpPr>
          <p:cNvPr id="28" name="TextBox 27"/>
          <p:cNvSpPr txBox="1"/>
          <p:nvPr/>
        </p:nvSpPr>
        <p:spPr>
          <a:xfrm>
            <a:off x="7893664" y="4248524"/>
            <a:ext cx="1071563"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3">
                    <a:lumMod val="50000"/>
                  </a:schemeClr>
                </a:solidFill>
                <a:latin typeface="Calibri" pitchFamily="34" charset="0"/>
                <a:cs typeface="Arial" pitchFamily="34" charset="0"/>
              </a:rPr>
              <a:t>Multifamily: -2%</a:t>
            </a:r>
          </a:p>
        </p:txBody>
      </p:sp>
      <p:sp>
        <p:nvSpPr>
          <p:cNvPr id="29" name="TextBox 28"/>
          <p:cNvSpPr txBox="1"/>
          <p:nvPr/>
        </p:nvSpPr>
        <p:spPr>
          <a:xfrm>
            <a:off x="7948526" y="4040774"/>
            <a:ext cx="1312640"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latin typeface="Calibri" pitchFamily="34" charset="0"/>
                <a:cs typeface="Arial" pitchFamily="34" charset="0"/>
              </a:rPr>
              <a:t>Private total: 4%</a:t>
            </a:r>
          </a:p>
        </p:txBody>
      </p:sp>
      <p:sp>
        <p:nvSpPr>
          <p:cNvPr id="31" name="TextBox 30"/>
          <p:cNvSpPr txBox="1"/>
          <p:nvPr/>
        </p:nvSpPr>
        <p:spPr>
          <a:xfrm>
            <a:off x="3216368" y="2097778"/>
            <a:ext cx="617220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00" dirty="0">
                <a:solidFill>
                  <a:prstClr val="black"/>
                </a:solidFill>
                <a:latin typeface="Calibri" pitchFamily="34" charset="0"/>
              </a:rPr>
              <a:t>12-month % change: Jan. 2015-Jan. 2018</a:t>
            </a:r>
          </a:p>
        </p:txBody>
      </p:sp>
      <p:sp>
        <p:nvSpPr>
          <p:cNvPr id="3" name="TextBox 2"/>
          <p:cNvSpPr txBox="1"/>
          <p:nvPr/>
        </p:nvSpPr>
        <p:spPr>
          <a:xfrm>
            <a:off x="3181634" y="2763173"/>
            <a:ext cx="760144" cy="230832"/>
          </a:xfrm>
          <a:prstGeom prst="rect">
            <a:avLst/>
          </a:prstGeom>
          <a:noFill/>
        </p:spPr>
        <p:txBody>
          <a:bodyPr wrap="none" rtlCol="0">
            <a:spAutoFit/>
          </a:bodyPr>
          <a:lstStyle/>
          <a:p>
            <a:r>
              <a:rPr lang="en-US" sz="900" dirty="0"/>
              <a:t>Private total</a:t>
            </a:r>
          </a:p>
        </p:txBody>
      </p:sp>
      <p:sp>
        <p:nvSpPr>
          <p:cNvPr id="4" name="TextBox 3"/>
          <p:cNvSpPr txBox="1"/>
          <p:nvPr/>
        </p:nvSpPr>
        <p:spPr>
          <a:xfrm>
            <a:off x="3034797" y="3611672"/>
            <a:ext cx="790601" cy="230832"/>
          </a:xfrm>
          <a:prstGeom prst="rect">
            <a:avLst/>
          </a:prstGeom>
          <a:noFill/>
        </p:spPr>
        <p:txBody>
          <a:bodyPr wrap="none" rtlCol="0">
            <a:spAutoFit/>
          </a:bodyPr>
          <a:lstStyle/>
          <a:p>
            <a:r>
              <a:rPr lang="en-US" sz="900" dirty="0"/>
              <a:t>Single-family</a:t>
            </a:r>
          </a:p>
        </p:txBody>
      </p:sp>
      <p:sp>
        <p:nvSpPr>
          <p:cNvPr id="18" name="TextBox 17"/>
          <p:cNvSpPr txBox="1"/>
          <p:nvPr/>
        </p:nvSpPr>
        <p:spPr>
          <a:xfrm rot="10800000" flipV="1">
            <a:off x="3171824" y="4020250"/>
            <a:ext cx="756748" cy="213585"/>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788" dirty="0">
                <a:latin typeface="Calibri" pitchFamily="34" charset="0"/>
                <a:cs typeface="Arial" pitchFamily="34" charset="0"/>
              </a:rPr>
              <a:t>Improvements </a:t>
            </a:r>
          </a:p>
        </p:txBody>
      </p:sp>
      <p:sp>
        <p:nvSpPr>
          <p:cNvPr id="5" name="TextBox 4"/>
          <p:cNvSpPr txBox="1"/>
          <p:nvPr/>
        </p:nvSpPr>
        <p:spPr>
          <a:xfrm>
            <a:off x="7933114" y="2509754"/>
            <a:ext cx="1311701" cy="253916"/>
          </a:xfrm>
          <a:prstGeom prst="rect">
            <a:avLst/>
          </a:prstGeom>
          <a:noFill/>
        </p:spPr>
        <p:txBody>
          <a:bodyPr wrap="square" rtlCol="0">
            <a:spAutoFit/>
          </a:bodyPr>
          <a:lstStyle/>
          <a:p>
            <a:r>
              <a:rPr lang="en-US" sz="1050" u="sng" dirty="0"/>
              <a:t>1/17-1/18:</a:t>
            </a:r>
          </a:p>
        </p:txBody>
      </p:sp>
    </p:spTree>
    <p:extLst>
      <p:ext uri="{BB962C8B-B14F-4D97-AF65-F5344CB8AC3E}">
        <p14:creationId xmlns:p14="http://schemas.microsoft.com/office/powerpoint/2010/main" val="69876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75371"/>
            <a:ext cx="8877300" cy="471908"/>
          </a:xfrm>
        </p:spPr>
        <p:txBody>
          <a:bodyPr/>
          <a:lstStyle/>
          <a:p>
            <a:r>
              <a:rPr lang="en-US" sz="2550" dirty="0"/>
              <a:t>Private residential spending forecast--2018: 6-9%</a:t>
            </a:r>
            <a:r>
              <a:rPr lang="en-US" sz="2550" b="0" dirty="0"/>
              <a:t> (11% in 2017)</a:t>
            </a:r>
          </a:p>
        </p:txBody>
      </p:sp>
      <p:sp>
        <p:nvSpPr>
          <p:cNvPr id="3" name="Content Placeholder 2"/>
          <p:cNvSpPr>
            <a:spLocks noGrp="1"/>
          </p:cNvSpPr>
          <p:nvPr>
            <p:ph idx="1"/>
          </p:nvPr>
        </p:nvSpPr>
        <p:spPr>
          <a:xfrm>
            <a:off x="0" y="2133600"/>
            <a:ext cx="8877300" cy="3318275"/>
          </a:xfrm>
        </p:spPr>
        <p:txBody>
          <a:bodyPr>
            <a:noAutofit/>
          </a:bodyPr>
          <a:lstStyle/>
          <a:p>
            <a:r>
              <a:rPr lang="en-US" dirty="0"/>
              <a:t>SF: </a:t>
            </a:r>
            <a:r>
              <a:rPr lang="en-US" b="1" dirty="0"/>
              <a:t>8-10% in 2018</a:t>
            </a:r>
            <a:r>
              <a:rPr lang="en-US" dirty="0"/>
              <a:t> (9% in 2017); rising interest rates, tax law changes, student debt will limit number of potential buyers</a:t>
            </a:r>
          </a:p>
          <a:p>
            <a:r>
              <a:rPr lang="en-US" dirty="0"/>
              <a:t>MF: </a:t>
            </a:r>
            <a:r>
              <a:rPr lang="en-US" b="1" dirty="0"/>
              <a:t>near 0 in 2018</a:t>
            </a:r>
            <a:r>
              <a:rPr lang="en-US" dirty="0"/>
              <a:t> (3% in 2017)</a:t>
            </a:r>
            <a:endParaRPr lang="en-US" b="1" dirty="0"/>
          </a:p>
          <a:p>
            <a:pPr lvl="1"/>
            <a:r>
              <a:rPr lang="en-US" sz="1950" dirty="0"/>
              <a:t>occupancy rates, rents have leveled off; starts, permits are down from 2016</a:t>
            </a:r>
          </a:p>
          <a:p>
            <a:pPr lvl="1"/>
            <a:r>
              <a:rPr lang="en-US" sz="1950" dirty="0"/>
              <a:t>millennials are staying longer in cities and denser suburbs where MF construction is bigger share of market than in outer suburbs</a:t>
            </a:r>
          </a:p>
          <a:p>
            <a:pPr lvl="1"/>
            <a:r>
              <a:rPr lang="en-US" sz="1950" dirty="0"/>
              <a:t>nearly all MF construction is rental, not condo; more high-rises</a:t>
            </a:r>
          </a:p>
          <a:p>
            <a:pPr>
              <a:buFont typeface="Arial" panose="020B0604020202020204" pitchFamily="34" charset="0"/>
              <a:buChar char="•"/>
            </a:pPr>
            <a:r>
              <a:rPr lang="en-US" dirty="0"/>
              <a:t>Improvements: </a:t>
            </a:r>
            <a:r>
              <a:rPr lang="en-US" b="1" dirty="0"/>
              <a:t>10-15% in 2018</a:t>
            </a:r>
            <a:r>
              <a:rPr lang="en-US" dirty="0"/>
              <a:t> (15% in 2017); unpredictable because Census lacks reliable data; post-disaster reconstruction (TX, FL, CA) may boost totals</a:t>
            </a:r>
          </a:p>
        </p:txBody>
      </p:sp>
      <p:sp>
        <p:nvSpPr>
          <p:cNvPr id="4" name="Slide Number Placeholder 3"/>
          <p:cNvSpPr>
            <a:spLocks noGrp="1"/>
          </p:cNvSpPr>
          <p:nvPr>
            <p:ph type="sldNum" sz="quarter" idx="12"/>
          </p:nvPr>
        </p:nvSpPr>
        <p:spPr/>
        <p:txBody>
          <a:bodyPr/>
          <a:lstStyle/>
          <a:p>
            <a:fld id="{2263DC4A-32F9-C846-89AA-E7DE67E55795}" type="slidenum">
              <a:rPr lang="en-US" smtClean="0"/>
              <a:pPr/>
              <a:t>15</a:t>
            </a:fld>
            <a:endParaRPr lang="en-US" dirty="0"/>
          </a:p>
        </p:txBody>
      </p:sp>
      <p:sp>
        <p:nvSpPr>
          <p:cNvPr id="6" name="Footer Placeholder 6"/>
          <p:cNvSpPr txBox="1">
            <a:spLocks/>
          </p:cNvSpPr>
          <p:nvPr/>
        </p:nvSpPr>
        <p:spPr>
          <a:xfrm>
            <a:off x="228600" y="5624515"/>
            <a:ext cx="5129213" cy="273844"/>
          </a:xfrm>
          <a:prstGeom prst="rect">
            <a:avLst/>
          </a:prstGeom>
          <a:noFill/>
        </p:spPr>
        <p:txBody>
          <a:bodyPr vert="horz" lIns="68580" tIns="34290" rIns="68580" bIns="34290" rtlCol="0" anchor="ctr"/>
          <a:lstStyle/>
          <a:p>
            <a:pPr>
              <a:defRPr/>
            </a:pPr>
            <a:r>
              <a:rPr lang="en-US" sz="900" dirty="0">
                <a:solidFill>
                  <a:prstClr val="white"/>
                </a:solidFill>
              </a:rPr>
              <a:t>Source: Author</a:t>
            </a:r>
          </a:p>
        </p:txBody>
      </p:sp>
    </p:spTree>
    <p:extLst>
      <p:ext uri="{BB962C8B-B14F-4D97-AF65-F5344CB8AC3E}">
        <p14:creationId xmlns:p14="http://schemas.microsoft.com/office/powerpoint/2010/main" val="57846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C38A6-B245-4F66-8C9F-46D79DC47E35}"/>
              </a:ext>
            </a:extLst>
          </p:cNvPr>
          <p:cNvSpPr>
            <a:spLocks noGrp="1"/>
          </p:cNvSpPr>
          <p:nvPr>
            <p:ph type="sldNum" sz="quarter" idx="12"/>
          </p:nvPr>
        </p:nvSpPr>
        <p:spPr/>
        <p:txBody>
          <a:bodyPr/>
          <a:lstStyle/>
          <a:p>
            <a:fld id="{2263DC4A-32F9-C846-89AA-E7DE67E55795}" type="slidenum">
              <a:rPr lang="en-US" smtClean="0"/>
              <a:pPr/>
              <a:t>16</a:t>
            </a:fld>
            <a:endParaRPr lang="en-US"/>
          </a:p>
        </p:txBody>
      </p:sp>
      <p:grpSp>
        <p:nvGrpSpPr>
          <p:cNvPr id="267" name="Group 266">
            <a:extLst>
              <a:ext uri="{FF2B5EF4-FFF2-40B4-BE49-F238E27FC236}">
                <a16:creationId xmlns:a16="http://schemas.microsoft.com/office/drawing/2014/main" id="{73E76504-6BC7-440A-9B98-8580B78BDEE0}"/>
              </a:ext>
            </a:extLst>
          </p:cNvPr>
          <p:cNvGrpSpPr/>
          <p:nvPr/>
        </p:nvGrpSpPr>
        <p:grpSpPr>
          <a:xfrm>
            <a:off x="1210637" y="2171701"/>
            <a:ext cx="5852161" cy="3726656"/>
            <a:chOff x="457199" y="1752600"/>
            <a:chExt cx="7802881" cy="4968875"/>
          </a:xfrm>
        </p:grpSpPr>
        <p:grpSp>
          <p:nvGrpSpPr>
            <p:cNvPr id="268" name="Group 164">
              <a:extLst>
                <a:ext uri="{FF2B5EF4-FFF2-40B4-BE49-F238E27FC236}">
                  <a16:creationId xmlns:a16="http://schemas.microsoft.com/office/drawing/2014/main" id="{0DC9C4F1-44C4-4D77-AD45-D7B73751DC65}"/>
                </a:ext>
              </a:extLst>
            </p:cNvPr>
            <p:cNvGrpSpPr>
              <a:grpSpLocks noChangeAspect="1"/>
            </p:cNvGrpSpPr>
            <p:nvPr/>
          </p:nvGrpSpPr>
          <p:grpSpPr>
            <a:xfrm>
              <a:off x="1066800" y="4953000"/>
              <a:ext cx="1441999" cy="925856"/>
              <a:chOff x="-377855" y="5841157"/>
              <a:chExt cx="3352490" cy="2232898"/>
            </a:xfrm>
            <a:solidFill>
              <a:srgbClr val="C0504D">
                <a:lumMod val="60000"/>
                <a:lumOff val="40000"/>
              </a:srgbClr>
            </a:solidFill>
          </p:grpSpPr>
          <p:sp>
            <p:nvSpPr>
              <p:cNvPr id="359" name="Freeform 118">
                <a:extLst>
                  <a:ext uri="{FF2B5EF4-FFF2-40B4-BE49-F238E27FC236}">
                    <a16:creationId xmlns:a16="http://schemas.microsoft.com/office/drawing/2014/main" id="{14FD992F-5179-4175-9504-DB60CCCC96ED}"/>
                  </a:ext>
                </a:extLst>
              </p:cNvPr>
              <p:cNvSpPr>
                <a:spLocks/>
              </p:cNvSpPr>
              <p:nvPr/>
            </p:nvSpPr>
            <p:spPr bwMode="auto">
              <a:xfrm>
                <a:off x="625376" y="5841157"/>
                <a:ext cx="2349259" cy="1993883"/>
              </a:xfrm>
              <a:custGeom>
                <a:avLst/>
                <a:gdLst/>
                <a:ahLst/>
                <a:cxnLst>
                  <a:cxn ang="0">
                    <a:pos x="342" y="720"/>
                  </a:cxn>
                  <a:cxn ang="0">
                    <a:pos x="608" y="951"/>
                  </a:cxn>
                  <a:cxn ang="0">
                    <a:pos x="419" y="1181"/>
                  </a:cxn>
                  <a:cxn ang="0">
                    <a:pos x="383" y="1027"/>
                  </a:cxn>
                  <a:cxn ang="0">
                    <a:pos x="117" y="1293"/>
                  </a:cxn>
                  <a:cxn ang="0">
                    <a:pos x="266" y="1524"/>
                  </a:cxn>
                  <a:cxn ang="0">
                    <a:pos x="644" y="1446"/>
                  </a:cxn>
                  <a:cxn ang="0">
                    <a:pos x="531" y="1748"/>
                  </a:cxn>
                  <a:cxn ang="0">
                    <a:pos x="419" y="1861"/>
                  </a:cxn>
                  <a:cxn ang="0">
                    <a:pos x="230" y="1937"/>
                  </a:cxn>
                  <a:cxn ang="0">
                    <a:pos x="153" y="2321"/>
                  </a:cxn>
                  <a:cxn ang="0">
                    <a:pos x="266" y="2546"/>
                  </a:cxn>
                  <a:cxn ang="0">
                    <a:pos x="531" y="2663"/>
                  </a:cxn>
                  <a:cxn ang="0">
                    <a:pos x="531" y="2853"/>
                  </a:cxn>
                  <a:cxn ang="0">
                    <a:pos x="839" y="2929"/>
                  </a:cxn>
                  <a:cxn ang="0">
                    <a:pos x="992" y="2965"/>
                  </a:cxn>
                  <a:cxn ang="0">
                    <a:pos x="685" y="3349"/>
                  </a:cxn>
                  <a:cxn ang="0">
                    <a:pos x="454" y="3497"/>
                  </a:cxn>
                  <a:cxn ang="0">
                    <a:pos x="76" y="3685"/>
                  </a:cxn>
                  <a:cxn ang="0">
                    <a:pos x="76" y="3804"/>
                  </a:cxn>
                  <a:cxn ang="0">
                    <a:pos x="685" y="3538"/>
                  </a:cxn>
                  <a:cxn ang="0">
                    <a:pos x="1482" y="2853"/>
                  </a:cxn>
                  <a:cxn ang="0">
                    <a:pos x="1412" y="2776"/>
                  </a:cxn>
                  <a:cxn ang="0">
                    <a:pos x="1826" y="2244"/>
                  </a:cxn>
                  <a:cxn ang="0">
                    <a:pos x="1712" y="2398"/>
                  </a:cxn>
                  <a:cxn ang="0">
                    <a:pos x="1748" y="2587"/>
                  </a:cxn>
                  <a:cxn ang="0">
                    <a:pos x="1712" y="2699"/>
                  </a:cxn>
                  <a:cxn ang="0">
                    <a:pos x="2055" y="2510"/>
                  </a:cxn>
                  <a:cxn ang="0">
                    <a:pos x="2055" y="2321"/>
                  </a:cxn>
                  <a:cxn ang="0">
                    <a:pos x="2546" y="2434"/>
                  </a:cxn>
                  <a:cxn ang="0">
                    <a:pos x="2889" y="2398"/>
                  </a:cxn>
                  <a:cxn ang="0">
                    <a:pos x="3462" y="2587"/>
                  </a:cxn>
                  <a:cxn ang="0">
                    <a:pos x="3650" y="2812"/>
                  </a:cxn>
                  <a:cxn ang="0">
                    <a:pos x="3957" y="3041"/>
                  </a:cxn>
                  <a:cxn ang="0">
                    <a:pos x="4484" y="3077"/>
                  </a:cxn>
                  <a:cxn ang="0">
                    <a:pos x="4413" y="2776"/>
                  </a:cxn>
                  <a:cxn ang="0">
                    <a:pos x="4182" y="2734"/>
                  </a:cxn>
                  <a:cxn ang="0">
                    <a:pos x="3875" y="2510"/>
                  </a:cxn>
                  <a:cxn ang="0">
                    <a:pos x="3497" y="2244"/>
                  </a:cxn>
                  <a:cxn ang="0">
                    <a:pos x="3343" y="2434"/>
                  </a:cxn>
                  <a:cxn ang="0">
                    <a:pos x="3077" y="2203"/>
                  </a:cxn>
                  <a:cxn ang="0">
                    <a:pos x="2777" y="1902"/>
                  </a:cxn>
                  <a:cxn ang="0">
                    <a:pos x="2434" y="495"/>
                  </a:cxn>
                  <a:cxn ang="0">
                    <a:pos x="2133" y="117"/>
                  </a:cxn>
                  <a:cxn ang="0">
                    <a:pos x="1636" y="117"/>
                  </a:cxn>
                  <a:cxn ang="0">
                    <a:pos x="1412" y="117"/>
                  </a:cxn>
                  <a:cxn ang="0">
                    <a:pos x="1063" y="0"/>
                  </a:cxn>
                  <a:cxn ang="0">
                    <a:pos x="839" y="76"/>
                  </a:cxn>
                  <a:cxn ang="0">
                    <a:pos x="573" y="307"/>
                  </a:cxn>
                  <a:cxn ang="0">
                    <a:pos x="454" y="495"/>
                  </a:cxn>
                  <a:cxn ang="0">
                    <a:pos x="230" y="608"/>
                  </a:cxn>
                </a:cxnLst>
                <a:rect l="0" t="0" r="r" b="b"/>
                <a:pathLst>
                  <a:path w="4484" h="3804">
                    <a:moveTo>
                      <a:pt x="230" y="608"/>
                    </a:moveTo>
                    <a:lnTo>
                      <a:pt x="342" y="720"/>
                    </a:lnTo>
                    <a:lnTo>
                      <a:pt x="454" y="915"/>
                    </a:lnTo>
                    <a:lnTo>
                      <a:pt x="608" y="951"/>
                    </a:lnTo>
                    <a:lnTo>
                      <a:pt x="608" y="1181"/>
                    </a:lnTo>
                    <a:lnTo>
                      <a:pt x="419" y="1181"/>
                    </a:lnTo>
                    <a:lnTo>
                      <a:pt x="419" y="1027"/>
                    </a:lnTo>
                    <a:lnTo>
                      <a:pt x="383" y="1027"/>
                    </a:lnTo>
                    <a:lnTo>
                      <a:pt x="0" y="1181"/>
                    </a:lnTo>
                    <a:lnTo>
                      <a:pt x="117" y="1293"/>
                    </a:lnTo>
                    <a:lnTo>
                      <a:pt x="117" y="1446"/>
                    </a:lnTo>
                    <a:lnTo>
                      <a:pt x="266" y="1524"/>
                    </a:lnTo>
                    <a:lnTo>
                      <a:pt x="495" y="1559"/>
                    </a:lnTo>
                    <a:lnTo>
                      <a:pt x="644" y="1446"/>
                    </a:lnTo>
                    <a:lnTo>
                      <a:pt x="685" y="1712"/>
                    </a:lnTo>
                    <a:lnTo>
                      <a:pt x="531" y="1748"/>
                    </a:lnTo>
                    <a:lnTo>
                      <a:pt x="495" y="1825"/>
                    </a:lnTo>
                    <a:lnTo>
                      <a:pt x="419" y="1861"/>
                    </a:lnTo>
                    <a:lnTo>
                      <a:pt x="307" y="1790"/>
                    </a:lnTo>
                    <a:lnTo>
                      <a:pt x="230" y="1937"/>
                    </a:lnTo>
                    <a:lnTo>
                      <a:pt x="41" y="2132"/>
                    </a:lnTo>
                    <a:lnTo>
                      <a:pt x="153" y="2321"/>
                    </a:lnTo>
                    <a:lnTo>
                      <a:pt x="117" y="2398"/>
                    </a:lnTo>
                    <a:lnTo>
                      <a:pt x="266" y="2546"/>
                    </a:lnTo>
                    <a:lnTo>
                      <a:pt x="454" y="2546"/>
                    </a:lnTo>
                    <a:lnTo>
                      <a:pt x="531" y="2663"/>
                    </a:lnTo>
                    <a:lnTo>
                      <a:pt x="495" y="2734"/>
                    </a:lnTo>
                    <a:lnTo>
                      <a:pt x="531" y="2853"/>
                    </a:lnTo>
                    <a:lnTo>
                      <a:pt x="685" y="2776"/>
                    </a:lnTo>
                    <a:lnTo>
                      <a:pt x="839" y="2929"/>
                    </a:lnTo>
                    <a:lnTo>
                      <a:pt x="1063" y="2812"/>
                    </a:lnTo>
                    <a:lnTo>
                      <a:pt x="992" y="2965"/>
                    </a:lnTo>
                    <a:lnTo>
                      <a:pt x="992" y="3119"/>
                    </a:lnTo>
                    <a:lnTo>
                      <a:pt x="685" y="3349"/>
                    </a:lnTo>
                    <a:lnTo>
                      <a:pt x="573" y="3497"/>
                    </a:lnTo>
                    <a:lnTo>
                      <a:pt x="454" y="3497"/>
                    </a:lnTo>
                    <a:lnTo>
                      <a:pt x="266" y="3650"/>
                    </a:lnTo>
                    <a:lnTo>
                      <a:pt x="76" y="3685"/>
                    </a:lnTo>
                    <a:lnTo>
                      <a:pt x="0" y="3763"/>
                    </a:lnTo>
                    <a:lnTo>
                      <a:pt x="76" y="3804"/>
                    </a:lnTo>
                    <a:lnTo>
                      <a:pt x="454" y="3650"/>
                    </a:lnTo>
                    <a:lnTo>
                      <a:pt x="685" y="3538"/>
                    </a:lnTo>
                    <a:lnTo>
                      <a:pt x="1139" y="3231"/>
                    </a:lnTo>
                    <a:lnTo>
                      <a:pt x="1482" y="2853"/>
                    </a:lnTo>
                    <a:lnTo>
                      <a:pt x="1517" y="2776"/>
                    </a:lnTo>
                    <a:lnTo>
                      <a:pt x="1412" y="2776"/>
                    </a:lnTo>
                    <a:lnTo>
                      <a:pt x="1748" y="2280"/>
                    </a:lnTo>
                    <a:lnTo>
                      <a:pt x="1826" y="2244"/>
                    </a:lnTo>
                    <a:lnTo>
                      <a:pt x="1826" y="2321"/>
                    </a:lnTo>
                    <a:lnTo>
                      <a:pt x="1712" y="2398"/>
                    </a:lnTo>
                    <a:lnTo>
                      <a:pt x="1671" y="2622"/>
                    </a:lnTo>
                    <a:lnTo>
                      <a:pt x="1748" y="2587"/>
                    </a:lnTo>
                    <a:lnTo>
                      <a:pt x="1671" y="2663"/>
                    </a:lnTo>
                    <a:lnTo>
                      <a:pt x="1712" y="2699"/>
                    </a:lnTo>
                    <a:lnTo>
                      <a:pt x="1943" y="2546"/>
                    </a:lnTo>
                    <a:lnTo>
                      <a:pt x="2055" y="2510"/>
                    </a:lnTo>
                    <a:lnTo>
                      <a:pt x="2090" y="2398"/>
                    </a:lnTo>
                    <a:lnTo>
                      <a:pt x="2055" y="2321"/>
                    </a:lnTo>
                    <a:lnTo>
                      <a:pt x="2280" y="2280"/>
                    </a:lnTo>
                    <a:lnTo>
                      <a:pt x="2546" y="2434"/>
                    </a:lnTo>
                    <a:lnTo>
                      <a:pt x="2777" y="2356"/>
                    </a:lnTo>
                    <a:lnTo>
                      <a:pt x="2889" y="2398"/>
                    </a:lnTo>
                    <a:lnTo>
                      <a:pt x="3042" y="2398"/>
                    </a:lnTo>
                    <a:lnTo>
                      <a:pt x="3462" y="2587"/>
                    </a:lnTo>
                    <a:lnTo>
                      <a:pt x="3538" y="2663"/>
                    </a:lnTo>
                    <a:lnTo>
                      <a:pt x="3650" y="2812"/>
                    </a:lnTo>
                    <a:lnTo>
                      <a:pt x="3875" y="2965"/>
                    </a:lnTo>
                    <a:lnTo>
                      <a:pt x="3957" y="3041"/>
                    </a:lnTo>
                    <a:lnTo>
                      <a:pt x="4223" y="3195"/>
                    </a:lnTo>
                    <a:lnTo>
                      <a:pt x="4484" y="3077"/>
                    </a:lnTo>
                    <a:lnTo>
                      <a:pt x="4484" y="2929"/>
                    </a:lnTo>
                    <a:lnTo>
                      <a:pt x="4413" y="2776"/>
                    </a:lnTo>
                    <a:lnTo>
                      <a:pt x="4294" y="2734"/>
                    </a:lnTo>
                    <a:lnTo>
                      <a:pt x="4182" y="2734"/>
                    </a:lnTo>
                    <a:lnTo>
                      <a:pt x="4028" y="2622"/>
                    </a:lnTo>
                    <a:lnTo>
                      <a:pt x="3875" y="2510"/>
                    </a:lnTo>
                    <a:lnTo>
                      <a:pt x="3574" y="2203"/>
                    </a:lnTo>
                    <a:lnTo>
                      <a:pt x="3497" y="2244"/>
                    </a:lnTo>
                    <a:lnTo>
                      <a:pt x="3421" y="2356"/>
                    </a:lnTo>
                    <a:lnTo>
                      <a:pt x="3343" y="2434"/>
                    </a:lnTo>
                    <a:lnTo>
                      <a:pt x="3077" y="2280"/>
                    </a:lnTo>
                    <a:lnTo>
                      <a:pt x="3077" y="2203"/>
                    </a:lnTo>
                    <a:lnTo>
                      <a:pt x="2853" y="2280"/>
                    </a:lnTo>
                    <a:lnTo>
                      <a:pt x="2777" y="1902"/>
                    </a:lnTo>
                    <a:lnTo>
                      <a:pt x="2587" y="1063"/>
                    </a:lnTo>
                    <a:lnTo>
                      <a:pt x="2434" y="495"/>
                    </a:lnTo>
                    <a:lnTo>
                      <a:pt x="2356" y="230"/>
                    </a:lnTo>
                    <a:lnTo>
                      <a:pt x="2133" y="117"/>
                    </a:lnTo>
                    <a:lnTo>
                      <a:pt x="2014" y="188"/>
                    </a:lnTo>
                    <a:lnTo>
                      <a:pt x="1636" y="117"/>
                    </a:lnTo>
                    <a:lnTo>
                      <a:pt x="1517" y="153"/>
                    </a:lnTo>
                    <a:lnTo>
                      <a:pt x="1412" y="117"/>
                    </a:lnTo>
                    <a:lnTo>
                      <a:pt x="1412" y="76"/>
                    </a:lnTo>
                    <a:lnTo>
                      <a:pt x="1063" y="0"/>
                    </a:lnTo>
                    <a:lnTo>
                      <a:pt x="1027" y="76"/>
                    </a:lnTo>
                    <a:lnTo>
                      <a:pt x="839" y="76"/>
                    </a:lnTo>
                    <a:lnTo>
                      <a:pt x="685" y="188"/>
                    </a:lnTo>
                    <a:lnTo>
                      <a:pt x="573" y="307"/>
                    </a:lnTo>
                    <a:lnTo>
                      <a:pt x="531" y="419"/>
                    </a:lnTo>
                    <a:lnTo>
                      <a:pt x="454" y="495"/>
                    </a:lnTo>
                    <a:lnTo>
                      <a:pt x="307" y="495"/>
                    </a:lnTo>
                    <a:lnTo>
                      <a:pt x="230" y="608"/>
                    </a:lnTo>
                  </a:path>
                </a:pathLst>
              </a:custGeom>
              <a:solidFill>
                <a:srgbClr val="C0504D">
                  <a:lumMod val="50000"/>
                </a:srgbClr>
              </a:solidFill>
              <a:ln w="31750">
                <a:solidFill>
                  <a:sysClr val="windowText" lastClr="000000"/>
                </a:solidFill>
                <a:prstDash val="solid"/>
                <a:round/>
                <a:headEnd/>
                <a:tailEnd/>
              </a:ln>
            </p:spPr>
            <p:txBody>
              <a:bodyPr anchor="ctr"/>
              <a:lstStyle/>
              <a:p>
                <a:pPr defTabSz="685800">
                  <a:defRPr/>
                </a:pPr>
                <a:r>
                  <a:rPr lang="en-US" sz="900" b="1" kern="0" dirty="0">
                    <a:solidFill>
                      <a:prstClr val="black"/>
                    </a:solidFill>
                    <a:cs typeface="Arial" pitchFamily="34" charset="0"/>
                  </a:rPr>
                  <a:t>    </a:t>
                </a:r>
                <a:r>
                  <a:rPr lang="en-US" sz="900" b="1" kern="0" dirty="0">
                    <a:solidFill>
                      <a:prstClr val="white"/>
                    </a:solidFill>
                    <a:cs typeface="Arial" pitchFamily="34" charset="0"/>
                  </a:rPr>
                  <a:t>AK </a:t>
                </a:r>
              </a:p>
              <a:p>
                <a:pPr defTabSz="685800">
                  <a:defRPr/>
                </a:pPr>
                <a:r>
                  <a:rPr lang="en-US" sz="900" b="1" kern="0" dirty="0">
                    <a:solidFill>
                      <a:prstClr val="white"/>
                    </a:solidFill>
                    <a:cs typeface="Arial" pitchFamily="34" charset="0"/>
                  </a:rPr>
                  <a:t>   -0.2%</a:t>
                </a:r>
              </a:p>
              <a:p>
                <a:pPr algn="ctr" defTabSz="685800">
                  <a:defRPr/>
                </a:pPr>
                <a:endParaRPr lang="en-US" sz="900" b="1" kern="0" dirty="0">
                  <a:solidFill>
                    <a:prstClr val="black"/>
                  </a:solidFill>
                  <a:cs typeface="Arial" pitchFamily="34" charset="0"/>
                </a:endParaRPr>
              </a:p>
            </p:txBody>
          </p:sp>
          <p:grpSp>
            <p:nvGrpSpPr>
              <p:cNvPr id="360" name="Group 162">
                <a:extLst>
                  <a:ext uri="{FF2B5EF4-FFF2-40B4-BE49-F238E27FC236}">
                    <a16:creationId xmlns:a16="http://schemas.microsoft.com/office/drawing/2014/main" id="{66FEBB14-D10E-4641-8EC7-2D81ADFD2845}"/>
                  </a:ext>
                </a:extLst>
              </p:cNvPr>
              <p:cNvGrpSpPr/>
              <p:nvPr/>
            </p:nvGrpSpPr>
            <p:grpSpPr>
              <a:xfrm>
                <a:off x="-377855" y="7838186"/>
                <a:ext cx="912028" cy="235869"/>
                <a:chOff x="-377855" y="7838186"/>
                <a:chExt cx="912028" cy="235869"/>
              </a:xfrm>
              <a:grpFill/>
            </p:grpSpPr>
            <p:sp>
              <p:nvSpPr>
                <p:cNvPr id="361" name="Freeform 120">
                  <a:extLst>
                    <a:ext uri="{FF2B5EF4-FFF2-40B4-BE49-F238E27FC236}">
                      <a16:creationId xmlns:a16="http://schemas.microsoft.com/office/drawing/2014/main" id="{4BD50CA1-784E-4A4D-A45E-9AB0891556CD}"/>
                    </a:ext>
                  </a:extLst>
                </p:cNvPr>
                <p:cNvSpPr>
                  <a:spLocks/>
                </p:cNvSpPr>
                <p:nvPr/>
              </p:nvSpPr>
              <p:spPr bwMode="auto">
                <a:xfrm>
                  <a:off x="420956" y="7847620"/>
                  <a:ext cx="113217" cy="75478"/>
                </a:xfrm>
                <a:custGeom>
                  <a:avLst/>
                  <a:gdLst/>
                  <a:ahLst/>
                  <a:cxnLst>
                    <a:cxn ang="0">
                      <a:pos x="187" y="8"/>
                    </a:cxn>
                    <a:cxn ang="0">
                      <a:pos x="157" y="6"/>
                    </a:cxn>
                    <a:cxn ang="0">
                      <a:pos x="126" y="5"/>
                    </a:cxn>
                    <a:cxn ang="0">
                      <a:pos x="104" y="6"/>
                    </a:cxn>
                    <a:cxn ang="0">
                      <a:pos x="89" y="9"/>
                    </a:cxn>
                    <a:cxn ang="0">
                      <a:pos x="77" y="17"/>
                    </a:cxn>
                    <a:cxn ang="0">
                      <a:pos x="72" y="28"/>
                    </a:cxn>
                    <a:cxn ang="0">
                      <a:pos x="73" y="47"/>
                    </a:cxn>
                    <a:cxn ang="0">
                      <a:pos x="69" y="57"/>
                    </a:cxn>
                    <a:cxn ang="0">
                      <a:pos x="57" y="56"/>
                    </a:cxn>
                    <a:cxn ang="0">
                      <a:pos x="45" y="61"/>
                    </a:cxn>
                    <a:cxn ang="0">
                      <a:pos x="34" y="71"/>
                    </a:cxn>
                    <a:cxn ang="0">
                      <a:pos x="26" y="90"/>
                    </a:cxn>
                    <a:cxn ang="0">
                      <a:pos x="22" y="111"/>
                    </a:cxn>
                    <a:cxn ang="0">
                      <a:pos x="16" y="114"/>
                    </a:cxn>
                    <a:cxn ang="0">
                      <a:pos x="7" y="119"/>
                    </a:cxn>
                    <a:cxn ang="0">
                      <a:pos x="1" y="124"/>
                    </a:cxn>
                    <a:cxn ang="0">
                      <a:pos x="3" y="131"/>
                    </a:cxn>
                    <a:cxn ang="0">
                      <a:pos x="6" y="132"/>
                    </a:cxn>
                    <a:cxn ang="0">
                      <a:pos x="6" y="135"/>
                    </a:cxn>
                    <a:cxn ang="0">
                      <a:pos x="12" y="137"/>
                    </a:cxn>
                    <a:cxn ang="0">
                      <a:pos x="14" y="137"/>
                    </a:cxn>
                    <a:cxn ang="0">
                      <a:pos x="12" y="139"/>
                    </a:cxn>
                    <a:cxn ang="0">
                      <a:pos x="21" y="142"/>
                    </a:cxn>
                    <a:cxn ang="0">
                      <a:pos x="36" y="141"/>
                    </a:cxn>
                    <a:cxn ang="0">
                      <a:pos x="44" y="139"/>
                    </a:cxn>
                    <a:cxn ang="0">
                      <a:pos x="56" y="128"/>
                    </a:cxn>
                    <a:cxn ang="0">
                      <a:pos x="75" y="114"/>
                    </a:cxn>
                    <a:cxn ang="0">
                      <a:pos x="105" y="95"/>
                    </a:cxn>
                    <a:cxn ang="0">
                      <a:pos x="130" y="80"/>
                    </a:cxn>
                    <a:cxn ang="0">
                      <a:pos x="142" y="72"/>
                    </a:cxn>
                    <a:cxn ang="0">
                      <a:pos x="156" y="58"/>
                    </a:cxn>
                    <a:cxn ang="0">
                      <a:pos x="174" y="45"/>
                    </a:cxn>
                    <a:cxn ang="0">
                      <a:pos x="191" y="39"/>
                    </a:cxn>
                    <a:cxn ang="0">
                      <a:pos x="205" y="33"/>
                    </a:cxn>
                    <a:cxn ang="0">
                      <a:pos x="211" y="28"/>
                    </a:cxn>
                    <a:cxn ang="0">
                      <a:pos x="215" y="21"/>
                    </a:cxn>
                    <a:cxn ang="0">
                      <a:pos x="214" y="15"/>
                    </a:cxn>
                    <a:cxn ang="0">
                      <a:pos x="212" y="8"/>
                    </a:cxn>
                    <a:cxn ang="0">
                      <a:pos x="209" y="2"/>
                    </a:cxn>
                    <a:cxn ang="0">
                      <a:pos x="205" y="1"/>
                    </a:cxn>
                    <a:cxn ang="0">
                      <a:pos x="200" y="3"/>
                    </a:cxn>
                  </a:cxnLst>
                  <a:rect l="0" t="0" r="r" b="b"/>
                  <a:pathLst>
                    <a:path w="215" h="142">
                      <a:moveTo>
                        <a:pt x="200" y="7"/>
                      </a:moveTo>
                      <a:lnTo>
                        <a:pt x="187" y="8"/>
                      </a:lnTo>
                      <a:lnTo>
                        <a:pt x="173" y="7"/>
                      </a:lnTo>
                      <a:lnTo>
                        <a:pt x="157" y="6"/>
                      </a:lnTo>
                      <a:lnTo>
                        <a:pt x="142" y="5"/>
                      </a:lnTo>
                      <a:lnTo>
                        <a:pt x="126" y="5"/>
                      </a:lnTo>
                      <a:lnTo>
                        <a:pt x="110" y="5"/>
                      </a:lnTo>
                      <a:lnTo>
                        <a:pt x="104" y="6"/>
                      </a:lnTo>
                      <a:lnTo>
                        <a:pt x="96" y="7"/>
                      </a:lnTo>
                      <a:lnTo>
                        <a:pt x="89" y="9"/>
                      </a:lnTo>
                      <a:lnTo>
                        <a:pt x="83" y="12"/>
                      </a:lnTo>
                      <a:lnTo>
                        <a:pt x="77" y="17"/>
                      </a:lnTo>
                      <a:lnTo>
                        <a:pt x="73" y="22"/>
                      </a:lnTo>
                      <a:lnTo>
                        <a:pt x="72" y="28"/>
                      </a:lnTo>
                      <a:lnTo>
                        <a:pt x="71" y="33"/>
                      </a:lnTo>
                      <a:lnTo>
                        <a:pt x="73" y="47"/>
                      </a:lnTo>
                      <a:lnTo>
                        <a:pt x="76" y="60"/>
                      </a:lnTo>
                      <a:lnTo>
                        <a:pt x="69" y="57"/>
                      </a:lnTo>
                      <a:lnTo>
                        <a:pt x="63" y="54"/>
                      </a:lnTo>
                      <a:lnTo>
                        <a:pt x="57" y="56"/>
                      </a:lnTo>
                      <a:lnTo>
                        <a:pt x="51" y="58"/>
                      </a:lnTo>
                      <a:lnTo>
                        <a:pt x="45" y="61"/>
                      </a:lnTo>
                      <a:lnTo>
                        <a:pt x="40" y="66"/>
                      </a:lnTo>
                      <a:lnTo>
                        <a:pt x="34" y="71"/>
                      </a:lnTo>
                      <a:lnTo>
                        <a:pt x="30" y="78"/>
                      </a:lnTo>
                      <a:lnTo>
                        <a:pt x="26" y="90"/>
                      </a:lnTo>
                      <a:lnTo>
                        <a:pt x="23" y="107"/>
                      </a:lnTo>
                      <a:lnTo>
                        <a:pt x="22" y="111"/>
                      </a:lnTo>
                      <a:lnTo>
                        <a:pt x="20" y="113"/>
                      </a:lnTo>
                      <a:lnTo>
                        <a:pt x="16" y="114"/>
                      </a:lnTo>
                      <a:lnTo>
                        <a:pt x="12" y="117"/>
                      </a:lnTo>
                      <a:lnTo>
                        <a:pt x="7" y="119"/>
                      </a:lnTo>
                      <a:lnTo>
                        <a:pt x="3" y="121"/>
                      </a:lnTo>
                      <a:lnTo>
                        <a:pt x="1" y="124"/>
                      </a:lnTo>
                      <a:lnTo>
                        <a:pt x="0" y="131"/>
                      </a:lnTo>
                      <a:lnTo>
                        <a:pt x="3" y="131"/>
                      </a:lnTo>
                      <a:lnTo>
                        <a:pt x="5" y="131"/>
                      </a:lnTo>
                      <a:lnTo>
                        <a:pt x="6" y="132"/>
                      </a:lnTo>
                      <a:lnTo>
                        <a:pt x="7" y="133"/>
                      </a:lnTo>
                      <a:lnTo>
                        <a:pt x="6" y="135"/>
                      </a:lnTo>
                      <a:lnTo>
                        <a:pt x="5" y="137"/>
                      </a:lnTo>
                      <a:lnTo>
                        <a:pt x="12" y="137"/>
                      </a:lnTo>
                      <a:lnTo>
                        <a:pt x="17" y="137"/>
                      </a:lnTo>
                      <a:lnTo>
                        <a:pt x="14" y="137"/>
                      </a:lnTo>
                      <a:lnTo>
                        <a:pt x="12" y="138"/>
                      </a:lnTo>
                      <a:lnTo>
                        <a:pt x="12" y="139"/>
                      </a:lnTo>
                      <a:lnTo>
                        <a:pt x="12" y="142"/>
                      </a:lnTo>
                      <a:lnTo>
                        <a:pt x="21" y="142"/>
                      </a:lnTo>
                      <a:lnTo>
                        <a:pt x="32" y="142"/>
                      </a:lnTo>
                      <a:lnTo>
                        <a:pt x="36" y="141"/>
                      </a:lnTo>
                      <a:lnTo>
                        <a:pt x="41" y="140"/>
                      </a:lnTo>
                      <a:lnTo>
                        <a:pt x="44" y="139"/>
                      </a:lnTo>
                      <a:lnTo>
                        <a:pt x="47" y="137"/>
                      </a:lnTo>
                      <a:lnTo>
                        <a:pt x="56" y="128"/>
                      </a:lnTo>
                      <a:lnTo>
                        <a:pt x="66" y="121"/>
                      </a:lnTo>
                      <a:lnTo>
                        <a:pt x="75" y="114"/>
                      </a:lnTo>
                      <a:lnTo>
                        <a:pt x="85" y="108"/>
                      </a:lnTo>
                      <a:lnTo>
                        <a:pt x="105" y="95"/>
                      </a:lnTo>
                      <a:lnTo>
                        <a:pt x="124" y="83"/>
                      </a:lnTo>
                      <a:lnTo>
                        <a:pt x="130" y="80"/>
                      </a:lnTo>
                      <a:lnTo>
                        <a:pt x="136" y="77"/>
                      </a:lnTo>
                      <a:lnTo>
                        <a:pt x="142" y="72"/>
                      </a:lnTo>
                      <a:lnTo>
                        <a:pt x="147" y="68"/>
                      </a:lnTo>
                      <a:lnTo>
                        <a:pt x="156" y="58"/>
                      </a:lnTo>
                      <a:lnTo>
                        <a:pt x="165" y="48"/>
                      </a:lnTo>
                      <a:lnTo>
                        <a:pt x="174" y="45"/>
                      </a:lnTo>
                      <a:lnTo>
                        <a:pt x="183" y="42"/>
                      </a:lnTo>
                      <a:lnTo>
                        <a:pt x="191" y="39"/>
                      </a:lnTo>
                      <a:lnTo>
                        <a:pt x="200" y="36"/>
                      </a:lnTo>
                      <a:lnTo>
                        <a:pt x="205" y="33"/>
                      </a:lnTo>
                      <a:lnTo>
                        <a:pt x="208" y="30"/>
                      </a:lnTo>
                      <a:lnTo>
                        <a:pt x="211" y="28"/>
                      </a:lnTo>
                      <a:lnTo>
                        <a:pt x="214" y="25"/>
                      </a:lnTo>
                      <a:lnTo>
                        <a:pt x="215" y="21"/>
                      </a:lnTo>
                      <a:lnTo>
                        <a:pt x="215" y="18"/>
                      </a:lnTo>
                      <a:lnTo>
                        <a:pt x="214" y="15"/>
                      </a:lnTo>
                      <a:lnTo>
                        <a:pt x="212" y="12"/>
                      </a:lnTo>
                      <a:lnTo>
                        <a:pt x="212" y="8"/>
                      </a:lnTo>
                      <a:lnTo>
                        <a:pt x="211" y="5"/>
                      </a:lnTo>
                      <a:lnTo>
                        <a:pt x="209" y="2"/>
                      </a:lnTo>
                      <a:lnTo>
                        <a:pt x="207" y="1"/>
                      </a:lnTo>
                      <a:lnTo>
                        <a:pt x="205" y="1"/>
                      </a:lnTo>
                      <a:lnTo>
                        <a:pt x="200" y="0"/>
                      </a:lnTo>
                      <a:lnTo>
                        <a:pt x="200" y="3"/>
                      </a:lnTo>
                      <a:lnTo>
                        <a:pt x="200" y="7"/>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2" name="Freeform 122">
                  <a:extLst>
                    <a:ext uri="{FF2B5EF4-FFF2-40B4-BE49-F238E27FC236}">
                      <a16:creationId xmlns:a16="http://schemas.microsoft.com/office/drawing/2014/main" id="{C3FAB301-EAA3-4B73-9AF7-D2F01AFB9D34}"/>
                    </a:ext>
                  </a:extLst>
                </p:cNvPr>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3" name="Freeform 123">
                  <a:extLst>
                    <a:ext uri="{FF2B5EF4-FFF2-40B4-BE49-F238E27FC236}">
                      <a16:creationId xmlns:a16="http://schemas.microsoft.com/office/drawing/2014/main" id="{575D4433-F8BF-49B1-9FE6-BFAA7DDB502D}"/>
                    </a:ext>
                  </a:extLst>
                </p:cNvPr>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4" name="Freeform 124">
                  <a:extLst>
                    <a:ext uri="{FF2B5EF4-FFF2-40B4-BE49-F238E27FC236}">
                      <a16:creationId xmlns:a16="http://schemas.microsoft.com/office/drawing/2014/main" id="{0EA531BA-17C9-4437-9593-32B3C1BAE61D}"/>
                    </a:ext>
                  </a:extLst>
                </p:cNvPr>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5" name="Freeform 125">
                  <a:extLst>
                    <a:ext uri="{FF2B5EF4-FFF2-40B4-BE49-F238E27FC236}">
                      <a16:creationId xmlns:a16="http://schemas.microsoft.com/office/drawing/2014/main" id="{744E6900-B993-429D-A101-FA778A4C1E4B}"/>
                    </a:ext>
                  </a:extLst>
                </p:cNvPr>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6" name="Freeform 126">
                  <a:extLst>
                    <a:ext uri="{FF2B5EF4-FFF2-40B4-BE49-F238E27FC236}">
                      <a16:creationId xmlns:a16="http://schemas.microsoft.com/office/drawing/2014/main" id="{A54A0B8C-575E-4F6F-8725-4C14A08264D4}"/>
                    </a:ext>
                  </a:extLst>
                </p:cNvPr>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7" name="Freeform 127">
                  <a:extLst>
                    <a:ext uri="{FF2B5EF4-FFF2-40B4-BE49-F238E27FC236}">
                      <a16:creationId xmlns:a16="http://schemas.microsoft.com/office/drawing/2014/main" id="{7422CBBF-36CE-40DC-8FED-C685ACDD1490}"/>
                    </a:ext>
                  </a:extLst>
                </p:cNvPr>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8" name="Freeform 128">
                  <a:extLst>
                    <a:ext uri="{FF2B5EF4-FFF2-40B4-BE49-F238E27FC236}">
                      <a16:creationId xmlns:a16="http://schemas.microsoft.com/office/drawing/2014/main" id="{9425AB2B-4283-47FB-9B9E-A8B4499DC737}"/>
                    </a:ext>
                  </a:extLst>
                </p:cNvPr>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69" name="Freeform 129">
                  <a:extLst>
                    <a:ext uri="{FF2B5EF4-FFF2-40B4-BE49-F238E27FC236}">
                      <a16:creationId xmlns:a16="http://schemas.microsoft.com/office/drawing/2014/main" id="{B253C5BC-6A65-46AF-B241-62DDED8B61CA}"/>
                    </a:ext>
                  </a:extLst>
                </p:cNvPr>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0" name="Freeform 130">
                  <a:extLst>
                    <a:ext uri="{FF2B5EF4-FFF2-40B4-BE49-F238E27FC236}">
                      <a16:creationId xmlns:a16="http://schemas.microsoft.com/office/drawing/2014/main" id="{7360016E-12D3-4733-815B-8B56C7AC8792}"/>
                    </a:ext>
                  </a:extLst>
                </p:cNvPr>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1" name="Freeform 131">
                  <a:extLst>
                    <a:ext uri="{FF2B5EF4-FFF2-40B4-BE49-F238E27FC236}">
                      <a16:creationId xmlns:a16="http://schemas.microsoft.com/office/drawing/2014/main" id="{CB4A820D-2807-4560-91B3-2BB66E220F3F}"/>
                    </a:ext>
                  </a:extLst>
                </p:cNvPr>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2" name="Freeform 132">
                  <a:extLst>
                    <a:ext uri="{FF2B5EF4-FFF2-40B4-BE49-F238E27FC236}">
                      <a16:creationId xmlns:a16="http://schemas.microsoft.com/office/drawing/2014/main" id="{3316B583-23F2-4A8A-B9B5-ACA2695052EE}"/>
                    </a:ext>
                  </a:extLst>
                </p:cNvPr>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3" name="Freeform 133">
                  <a:extLst>
                    <a:ext uri="{FF2B5EF4-FFF2-40B4-BE49-F238E27FC236}">
                      <a16:creationId xmlns:a16="http://schemas.microsoft.com/office/drawing/2014/main" id="{EC0D81D9-383C-4610-8A56-96F656FA07B0}"/>
                    </a:ext>
                  </a:extLst>
                </p:cNvPr>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4" name="Freeform 134">
                  <a:extLst>
                    <a:ext uri="{FF2B5EF4-FFF2-40B4-BE49-F238E27FC236}">
                      <a16:creationId xmlns:a16="http://schemas.microsoft.com/office/drawing/2014/main" id="{D0C8B07E-070C-4D9C-80AE-73AB354FF783}"/>
                    </a:ext>
                  </a:extLst>
                </p:cNvPr>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5" name="Freeform 135">
                  <a:extLst>
                    <a:ext uri="{FF2B5EF4-FFF2-40B4-BE49-F238E27FC236}">
                      <a16:creationId xmlns:a16="http://schemas.microsoft.com/office/drawing/2014/main" id="{9EB104A1-BDAE-4312-9F17-E55142E6257A}"/>
                    </a:ext>
                  </a:extLst>
                </p:cNvPr>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6" name="Freeform 136">
                  <a:extLst>
                    <a:ext uri="{FF2B5EF4-FFF2-40B4-BE49-F238E27FC236}">
                      <a16:creationId xmlns:a16="http://schemas.microsoft.com/office/drawing/2014/main" id="{F65C8F5F-197E-4D0D-8AED-FDF81D7DBB4A}"/>
                    </a:ext>
                  </a:extLst>
                </p:cNvPr>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7" name="Freeform 137">
                  <a:extLst>
                    <a:ext uri="{FF2B5EF4-FFF2-40B4-BE49-F238E27FC236}">
                      <a16:creationId xmlns:a16="http://schemas.microsoft.com/office/drawing/2014/main" id="{5656B45C-327B-4108-BB6A-A55E2294D7D4}"/>
                    </a:ext>
                  </a:extLst>
                </p:cNvPr>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8" name="Freeform 138">
                  <a:extLst>
                    <a:ext uri="{FF2B5EF4-FFF2-40B4-BE49-F238E27FC236}">
                      <a16:creationId xmlns:a16="http://schemas.microsoft.com/office/drawing/2014/main" id="{6DDEECE2-39D4-48B1-A630-F279FC9F13A2}"/>
                    </a:ext>
                  </a:extLst>
                </p:cNvPr>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79" name="Freeform 139">
                  <a:extLst>
                    <a:ext uri="{FF2B5EF4-FFF2-40B4-BE49-F238E27FC236}">
                      <a16:creationId xmlns:a16="http://schemas.microsoft.com/office/drawing/2014/main" id="{086F5D4D-EB38-456F-A797-0A8DB0E58E2B}"/>
                    </a:ext>
                  </a:extLst>
                </p:cNvPr>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0" name="Freeform 140">
                  <a:extLst>
                    <a:ext uri="{FF2B5EF4-FFF2-40B4-BE49-F238E27FC236}">
                      <a16:creationId xmlns:a16="http://schemas.microsoft.com/office/drawing/2014/main" id="{334C5832-414B-4DD6-8C3C-73AA71A275A9}"/>
                    </a:ext>
                  </a:extLst>
                </p:cNvPr>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1" name="Freeform 141">
                  <a:extLst>
                    <a:ext uri="{FF2B5EF4-FFF2-40B4-BE49-F238E27FC236}">
                      <a16:creationId xmlns:a16="http://schemas.microsoft.com/office/drawing/2014/main" id="{CC00C540-E7F4-4897-A4DB-7FAC7D23D8EA}"/>
                    </a:ext>
                  </a:extLst>
                </p:cNvPr>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2" name="Freeform 142">
                  <a:extLst>
                    <a:ext uri="{FF2B5EF4-FFF2-40B4-BE49-F238E27FC236}">
                      <a16:creationId xmlns:a16="http://schemas.microsoft.com/office/drawing/2014/main" id="{525A0B1A-260B-4824-BFD8-24E08AC8AB41}"/>
                    </a:ext>
                  </a:extLst>
                </p:cNvPr>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3" name="Freeform 143">
                  <a:extLst>
                    <a:ext uri="{FF2B5EF4-FFF2-40B4-BE49-F238E27FC236}">
                      <a16:creationId xmlns:a16="http://schemas.microsoft.com/office/drawing/2014/main" id="{BD6102C5-B500-46B3-818D-5BCB5C6FA328}"/>
                    </a:ext>
                  </a:extLst>
                </p:cNvPr>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4" name="Freeform 144">
                  <a:extLst>
                    <a:ext uri="{FF2B5EF4-FFF2-40B4-BE49-F238E27FC236}">
                      <a16:creationId xmlns:a16="http://schemas.microsoft.com/office/drawing/2014/main" id="{C83E302C-97F7-4A23-BA45-41F27DC3A05E}"/>
                    </a:ext>
                  </a:extLst>
                </p:cNvPr>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5" name="Freeform 145">
                  <a:extLst>
                    <a:ext uri="{FF2B5EF4-FFF2-40B4-BE49-F238E27FC236}">
                      <a16:creationId xmlns:a16="http://schemas.microsoft.com/office/drawing/2014/main" id="{F2DB7957-33E7-4F1E-A132-22BB0E1112DA}"/>
                    </a:ext>
                  </a:extLst>
                </p:cNvPr>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6" name="Freeform 146">
                  <a:extLst>
                    <a:ext uri="{FF2B5EF4-FFF2-40B4-BE49-F238E27FC236}">
                      <a16:creationId xmlns:a16="http://schemas.microsoft.com/office/drawing/2014/main" id="{572C99DF-1DEF-473A-8F53-F66334923DC1}"/>
                    </a:ext>
                  </a:extLst>
                </p:cNvPr>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7" name="Freeform 147">
                  <a:extLst>
                    <a:ext uri="{FF2B5EF4-FFF2-40B4-BE49-F238E27FC236}">
                      <a16:creationId xmlns:a16="http://schemas.microsoft.com/office/drawing/2014/main" id="{224110F2-944B-40DB-8335-971D0E901807}"/>
                    </a:ext>
                  </a:extLst>
                </p:cNvPr>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8" name="Freeform 148">
                  <a:extLst>
                    <a:ext uri="{FF2B5EF4-FFF2-40B4-BE49-F238E27FC236}">
                      <a16:creationId xmlns:a16="http://schemas.microsoft.com/office/drawing/2014/main" id="{999C6A29-DF91-4B26-B082-70280BA28111}"/>
                    </a:ext>
                  </a:extLst>
                </p:cNvPr>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89" name="Freeform 149">
                  <a:extLst>
                    <a:ext uri="{FF2B5EF4-FFF2-40B4-BE49-F238E27FC236}">
                      <a16:creationId xmlns:a16="http://schemas.microsoft.com/office/drawing/2014/main" id="{45ACE797-D9EB-43F5-85B5-F535276CC93A}"/>
                    </a:ext>
                  </a:extLst>
                </p:cNvPr>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0" name="Freeform 150">
                  <a:extLst>
                    <a:ext uri="{FF2B5EF4-FFF2-40B4-BE49-F238E27FC236}">
                      <a16:creationId xmlns:a16="http://schemas.microsoft.com/office/drawing/2014/main" id="{D5EA16F8-9BB9-4CFF-BF05-89FFC15E11E3}"/>
                    </a:ext>
                  </a:extLst>
                </p:cNvPr>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1" name="Freeform 151">
                  <a:extLst>
                    <a:ext uri="{FF2B5EF4-FFF2-40B4-BE49-F238E27FC236}">
                      <a16:creationId xmlns:a16="http://schemas.microsoft.com/office/drawing/2014/main" id="{A12635DA-7A85-45CB-AC13-7B55AF83C780}"/>
                    </a:ext>
                  </a:extLst>
                </p:cNvPr>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2" name="Freeform 152">
                  <a:extLst>
                    <a:ext uri="{FF2B5EF4-FFF2-40B4-BE49-F238E27FC236}">
                      <a16:creationId xmlns:a16="http://schemas.microsoft.com/office/drawing/2014/main" id="{098EDD5B-CFFC-4425-9E07-11473F395A3A}"/>
                    </a:ext>
                  </a:extLst>
                </p:cNvPr>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3" name="Freeform 153">
                  <a:extLst>
                    <a:ext uri="{FF2B5EF4-FFF2-40B4-BE49-F238E27FC236}">
                      <a16:creationId xmlns:a16="http://schemas.microsoft.com/office/drawing/2014/main" id="{0AFFB2B7-CEE4-45C1-91CB-3542B9B56F69}"/>
                    </a:ext>
                  </a:extLst>
                </p:cNvPr>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4" name="Freeform 154">
                  <a:extLst>
                    <a:ext uri="{FF2B5EF4-FFF2-40B4-BE49-F238E27FC236}">
                      <a16:creationId xmlns:a16="http://schemas.microsoft.com/office/drawing/2014/main" id="{7D568DBB-175A-41C7-BD85-7258880BB044}"/>
                    </a:ext>
                  </a:extLst>
                </p:cNvPr>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5" name="Freeform 155">
                  <a:extLst>
                    <a:ext uri="{FF2B5EF4-FFF2-40B4-BE49-F238E27FC236}">
                      <a16:creationId xmlns:a16="http://schemas.microsoft.com/office/drawing/2014/main" id="{5C18801D-321E-457D-AC94-AC7662EA580B}"/>
                    </a:ext>
                  </a:extLst>
                </p:cNvPr>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6" name="Freeform 156">
                  <a:extLst>
                    <a:ext uri="{FF2B5EF4-FFF2-40B4-BE49-F238E27FC236}">
                      <a16:creationId xmlns:a16="http://schemas.microsoft.com/office/drawing/2014/main" id="{F4A0C828-186E-4AA1-86BE-2616AF288CCB}"/>
                    </a:ext>
                  </a:extLst>
                </p:cNvPr>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97" name="Freeform 157">
                  <a:extLst>
                    <a:ext uri="{FF2B5EF4-FFF2-40B4-BE49-F238E27FC236}">
                      <a16:creationId xmlns:a16="http://schemas.microsoft.com/office/drawing/2014/main" id="{6A081618-F0DA-4AB8-A0CE-0D9FAFFCC86F}"/>
                    </a:ext>
                  </a:extLst>
                </p:cNvPr>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grpSp>
        </p:grpSp>
        <p:sp>
          <p:nvSpPr>
            <p:cNvPr id="269" name="Freeform 6">
              <a:extLst>
                <a:ext uri="{FF2B5EF4-FFF2-40B4-BE49-F238E27FC236}">
                  <a16:creationId xmlns:a16="http://schemas.microsoft.com/office/drawing/2014/main" id="{B0500281-F72C-4BB1-B9D9-2ED19FFAD7B0}"/>
                </a:ext>
              </a:extLst>
            </p:cNvPr>
            <p:cNvSpPr>
              <a:spLocks/>
            </p:cNvSpPr>
            <p:nvPr/>
          </p:nvSpPr>
          <p:spPr bwMode="auto">
            <a:xfrm>
              <a:off x="1400123" y="1981200"/>
              <a:ext cx="857001" cy="602207"/>
            </a:xfrm>
            <a:custGeom>
              <a:avLst/>
              <a:gdLst/>
              <a:ahLst/>
              <a:cxnLst>
                <a:cxn ang="0">
                  <a:pos x="30" y="951"/>
                </a:cxn>
                <a:cxn ang="0">
                  <a:pos x="0" y="940"/>
                </a:cxn>
                <a:cxn ang="0">
                  <a:pos x="18" y="881"/>
                </a:cxn>
                <a:cxn ang="0">
                  <a:pos x="24" y="839"/>
                </a:cxn>
                <a:cxn ang="0">
                  <a:pos x="35" y="821"/>
                </a:cxn>
                <a:cxn ang="0">
                  <a:pos x="48" y="851"/>
                </a:cxn>
                <a:cxn ang="0">
                  <a:pos x="35" y="881"/>
                </a:cxn>
                <a:cxn ang="0">
                  <a:pos x="78" y="857"/>
                </a:cxn>
                <a:cxn ang="0">
                  <a:pos x="71" y="828"/>
                </a:cxn>
                <a:cxn ang="0">
                  <a:pos x="78" y="780"/>
                </a:cxn>
                <a:cxn ang="0">
                  <a:pos x="53" y="715"/>
                </a:cxn>
                <a:cxn ang="0">
                  <a:pos x="83" y="715"/>
                </a:cxn>
                <a:cxn ang="0">
                  <a:pos x="131" y="697"/>
                </a:cxn>
                <a:cxn ang="0">
                  <a:pos x="101" y="662"/>
                </a:cxn>
                <a:cxn ang="0">
                  <a:pos x="65" y="674"/>
                </a:cxn>
                <a:cxn ang="0">
                  <a:pos x="65" y="603"/>
                </a:cxn>
                <a:cxn ang="0">
                  <a:pos x="71" y="520"/>
                </a:cxn>
                <a:cxn ang="0">
                  <a:pos x="71" y="397"/>
                </a:cxn>
                <a:cxn ang="0">
                  <a:pos x="48" y="255"/>
                </a:cxn>
                <a:cxn ang="0">
                  <a:pos x="60" y="136"/>
                </a:cxn>
                <a:cxn ang="0">
                  <a:pos x="272" y="220"/>
                </a:cxn>
                <a:cxn ang="0">
                  <a:pos x="456" y="296"/>
                </a:cxn>
                <a:cxn ang="0">
                  <a:pos x="544" y="332"/>
                </a:cxn>
                <a:cxn ang="0">
                  <a:pos x="580" y="361"/>
                </a:cxn>
                <a:cxn ang="0">
                  <a:pos x="580" y="484"/>
                </a:cxn>
                <a:cxn ang="0">
                  <a:pos x="532" y="550"/>
                </a:cxn>
                <a:cxn ang="0">
                  <a:pos x="538" y="603"/>
                </a:cxn>
                <a:cxn ang="0">
                  <a:pos x="527" y="639"/>
                </a:cxn>
                <a:cxn ang="0">
                  <a:pos x="544" y="674"/>
                </a:cxn>
                <a:cxn ang="0">
                  <a:pos x="603" y="562"/>
                </a:cxn>
                <a:cxn ang="0">
                  <a:pos x="638" y="502"/>
                </a:cxn>
                <a:cxn ang="0">
                  <a:pos x="697" y="431"/>
                </a:cxn>
                <a:cxn ang="0">
                  <a:pos x="633" y="237"/>
                </a:cxn>
                <a:cxn ang="0">
                  <a:pos x="644" y="213"/>
                </a:cxn>
                <a:cxn ang="0">
                  <a:pos x="692" y="166"/>
                </a:cxn>
                <a:cxn ang="0">
                  <a:pos x="656" y="106"/>
                </a:cxn>
                <a:cxn ang="0">
                  <a:pos x="644" y="0"/>
                </a:cxn>
                <a:cxn ang="0">
                  <a:pos x="1478" y="220"/>
                </a:cxn>
                <a:cxn ang="0">
                  <a:pos x="2145" y="373"/>
                </a:cxn>
                <a:cxn ang="0">
                  <a:pos x="1902" y="1407"/>
                </a:cxn>
                <a:cxn ang="0">
                  <a:pos x="1902" y="1442"/>
                </a:cxn>
                <a:cxn ang="0">
                  <a:pos x="1927" y="1478"/>
                </a:cxn>
                <a:cxn ang="0">
                  <a:pos x="1914" y="1495"/>
                </a:cxn>
                <a:cxn ang="0">
                  <a:pos x="1902" y="1542"/>
                </a:cxn>
                <a:cxn ang="0">
                  <a:pos x="1341" y="1435"/>
                </a:cxn>
                <a:cxn ang="0">
                  <a:pos x="1270" y="1448"/>
                </a:cxn>
                <a:cxn ang="0">
                  <a:pos x="1205" y="1435"/>
                </a:cxn>
                <a:cxn ang="0">
                  <a:pos x="1152" y="1424"/>
                </a:cxn>
                <a:cxn ang="0">
                  <a:pos x="1082" y="1424"/>
                </a:cxn>
                <a:cxn ang="0">
                  <a:pos x="1004" y="1448"/>
                </a:cxn>
                <a:cxn ang="0">
                  <a:pos x="905" y="1442"/>
                </a:cxn>
                <a:cxn ang="0">
                  <a:pos x="845" y="1412"/>
                </a:cxn>
                <a:cxn ang="0">
                  <a:pos x="692" y="1394"/>
                </a:cxn>
                <a:cxn ang="0">
                  <a:pos x="532" y="1353"/>
                </a:cxn>
                <a:cxn ang="0">
                  <a:pos x="367" y="1353"/>
                </a:cxn>
                <a:cxn ang="0">
                  <a:pos x="272" y="1283"/>
                </a:cxn>
                <a:cxn ang="0">
                  <a:pos x="284" y="1158"/>
                </a:cxn>
                <a:cxn ang="0">
                  <a:pos x="213" y="1052"/>
                </a:cxn>
                <a:cxn ang="0">
                  <a:pos x="160" y="1034"/>
                </a:cxn>
                <a:cxn ang="0">
                  <a:pos x="83" y="987"/>
                </a:cxn>
              </a:cxnLst>
              <a:rect l="0" t="0" r="r" b="b"/>
              <a:pathLst>
                <a:path w="2145" h="1566">
                  <a:moveTo>
                    <a:pt x="83" y="987"/>
                  </a:moveTo>
                  <a:lnTo>
                    <a:pt x="30" y="951"/>
                  </a:lnTo>
                  <a:lnTo>
                    <a:pt x="12" y="946"/>
                  </a:lnTo>
                  <a:lnTo>
                    <a:pt x="0" y="940"/>
                  </a:lnTo>
                  <a:lnTo>
                    <a:pt x="0" y="928"/>
                  </a:lnTo>
                  <a:lnTo>
                    <a:pt x="18" y="881"/>
                  </a:lnTo>
                  <a:lnTo>
                    <a:pt x="24" y="857"/>
                  </a:lnTo>
                  <a:lnTo>
                    <a:pt x="24" y="839"/>
                  </a:lnTo>
                  <a:lnTo>
                    <a:pt x="24" y="828"/>
                  </a:lnTo>
                  <a:lnTo>
                    <a:pt x="35" y="821"/>
                  </a:lnTo>
                  <a:lnTo>
                    <a:pt x="42" y="828"/>
                  </a:lnTo>
                  <a:lnTo>
                    <a:pt x="48" y="851"/>
                  </a:lnTo>
                  <a:lnTo>
                    <a:pt x="42" y="869"/>
                  </a:lnTo>
                  <a:lnTo>
                    <a:pt x="35" y="881"/>
                  </a:lnTo>
                  <a:lnTo>
                    <a:pt x="42" y="892"/>
                  </a:lnTo>
                  <a:lnTo>
                    <a:pt x="78" y="857"/>
                  </a:lnTo>
                  <a:lnTo>
                    <a:pt x="71" y="846"/>
                  </a:lnTo>
                  <a:lnTo>
                    <a:pt x="71" y="828"/>
                  </a:lnTo>
                  <a:lnTo>
                    <a:pt x="89" y="804"/>
                  </a:lnTo>
                  <a:lnTo>
                    <a:pt x="78" y="780"/>
                  </a:lnTo>
                  <a:lnTo>
                    <a:pt x="53" y="775"/>
                  </a:lnTo>
                  <a:lnTo>
                    <a:pt x="53" y="715"/>
                  </a:lnTo>
                  <a:lnTo>
                    <a:pt x="65" y="709"/>
                  </a:lnTo>
                  <a:lnTo>
                    <a:pt x="83" y="715"/>
                  </a:lnTo>
                  <a:lnTo>
                    <a:pt x="95" y="709"/>
                  </a:lnTo>
                  <a:lnTo>
                    <a:pt x="131" y="697"/>
                  </a:lnTo>
                  <a:lnTo>
                    <a:pt x="101" y="668"/>
                  </a:lnTo>
                  <a:lnTo>
                    <a:pt x="101" y="662"/>
                  </a:lnTo>
                  <a:lnTo>
                    <a:pt x="95" y="656"/>
                  </a:lnTo>
                  <a:lnTo>
                    <a:pt x="65" y="674"/>
                  </a:lnTo>
                  <a:lnTo>
                    <a:pt x="65" y="633"/>
                  </a:lnTo>
                  <a:lnTo>
                    <a:pt x="65" y="603"/>
                  </a:lnTo>
                  <a:lnTo>
                    <a:pt x="71" y="555"/>
                  </a:lnTo>
                  <a:lnTo>
                    <a:pt x="71" y="520"/>
                  </a:lnTo>
                  <a:lnTo>
                    <a:pt x="65" y="484"/>
                  </a:lnTo>
                  <a:lnTo>
                    <a:pt x="71" y="397"/>
                  </a:lnTo>
                  <a:lnTo>
                    <a:pt x="83" y="367"/>
                  </a:lnTo>
                  <a:lnTo>
                    <a:pt x="48" y="255"/>
                  </a:lnTo>
                  <a:lnTo>
                    <a:pt x="48" y="177"/>
                  </a:lnTo>
                  <a:lnTo>
                    <a:pt x="60" y="136"/>
                  </a:lnTo>
                  <a:lnTo>
                    <a:pt x="71" y="78"/>
                  </a:lnTo>
                  <a:lnTo>
                    <a:pt x="272" y="220"/>
                  </a:lnTo>
                  <a:lnTo>
                    <a:pt x="378" y="278"/>
                  </a:lnTo>
                  <a:lnTo>
                    <a:pt x="456" y="296"/>
                  </a:lnTo>
                  <a:lnTo>
                    <a:pt x="502" y="332"/>
                  </a:lnTo>
                  <a:lnTo>
                    <a:pt x="544" y="332"/>
                  </a:lnTo>
                  <a:lnTo>
                    <a:pt x="568" y="337"/>
                  </a:lnTo>
                  <a:lnTo>
                    <a:pt x="580" y="361"/>
                  </a:lnTo>
                  <a:lnTo>
                    <a:pt x="585" y="461"/>
                  </a:lnTo>
                  <a:lnTo>
                    <a:pt x="580" y="484"/>
                  </a:lnTo>
                  <a:lnTo>
                    <a:pt x="544" y="509"/>
                  </a:lnTo>
                  <a:lnTo>
                    <a:pt x="532" y="550"/>
                  </a:lnTo>
                  <a:lnTo>
                    <a:pt x="532" y="585"/>
                  </a:lnTo>
                  <a:lnTo>
                    <a:pt x="538" y="603"/>
                  </a:lnTo>
                  <a:lnTo>
                    <a:pt x="532" y="621"/>
                  </a:lnTo>
                  <a:lnTo>
                    <a:pt x="527" y="639"/>
                  </a:lnTo>
                  <a:lnTo>
                    <a:pt x="527" y="656"/>
                  </a:lnTo>
                  <a:lnTo>
                    <a:pt x="544" y="674"/>
                  </a:lnTo>
                  <a:lnTo>
                    <a:pt x="585" y="651"/>
                  </a:lnTo>
                  <a:lnTo>
                    <a:pt x="603" y="562"/>
                  </a:lnTo>
                  <a:lnTo>
                    <a:pt x="626" y="544"/>
                  </a:lnTo>
                  <a:lnTo>
                    <a:pt x="638" y="502"/>
                  </a:lnTo>
                  <a:lnTo>
                    <a:pt x="692" y="449"/>
                  </a:lnTo>
                  <a:lnTo>
                    <a:pt x="697" y="431"/>
                  </a:lnTo>
                  <a:lnTo>
                    <a:pt x="674" y="349"/>
                  </a:lnTo>
                  <a:lnTo>
                    <a:pt x="633" y="237"/>
                  </a:lnTo>
                  <a:lnTo>
                    <a:pt x="626" y="220"/>
                  </a:lnTo>
                  <a:lnTo>
                    <a:pt x="644" y="213"/>
                  </a:lnTo>
                  <a:lnTo>
                    <a:pt x="667" y="220"/>
                  </a:lnTo>
                  <a:lnTo>
                    <a:pt x="692" y="166"/>
                  </a:lnTo>
                  <a:lnTo>
                    <a:pt x="685" y="113"/>
                  </a:lnTo>
                  <a:lnTo>
                    <a:pt x="656" y="106"/>
                  </a:lnTo>
                  <a:lnTo>
                    <a:pt x="644" y="71"/>
                  </a:lnTo>
                  <a:lnTo>
                    <a:pt x="644" y="0"/>
                  </a:lnTo>
                  <a:lnTo>
                    <a:pt x="1070" y="119"/>
                  </a:lnTo>
                  <a:lnTo>
                    <a:pt x="1478" y="220"/>
                  </a:lnTo>
                  <a:lnTo>
                    <a:pt x="2138" y="373"/>
                  </a:lnTo>
                  <a:lnTo>
                    <a:pt x="2145" y="373"/>
                  </a:lnTo>
                  <a:lnTo>
                    <a:pt x="1914" y="1394"/>
                  </a:lnTo>
                  <a:lnTo>
                    <a:pt x="1902" y="1407"/>
                  </a:lnTo>
                  <a:lnTo>
                    <a:pt x="1902" y="1424"/>
                  </a:lnTo>
                  <a:lnTo>
                    <a:pt x="1902" y="1442"/>
                  </a:lnTo>
                  <a:lnTo>
                    <a:pt x="1914" y="1453"/>
                  </a:lnTo>
                  <a:lnTo>
                    <a:pt x="1927" y="1478"/>
                  </a:lnTo>
                  <a:lnTo>
                    <a:pt x="1920" y="1489"/>
                  </a:lnTo>
                  <a:lnTo>
                    <a:pt x="1914" y="1495"/>
                  </a:lnTo>
                  <a:lnTo>
                    <a:pt x="1902" y="1513"/>
                  </a:lnTo>
                  <a:lnTo>
                    <a:pt x="1902" y="1542"/>
                  </a:lnTo>
                  <a:lnTo>
                    <a:pt x="1909" y="1566"/>
                  </a:lnTo>
                  <a:lnTo>
                    <a:pt x="1341" y="1435"/>
                  </a:lnTo>
                  <a:lnTo>
                    <a:pt x="1300" y="1448"/>
                  </a:lnTo>
                  <a:lnTo>
                    <a:pt x="1270" y="1448"/>
                  </a:lnTo>
                  <a:lnTo>
                    <a:pt x="1240" y="1435"/>
                  </a:lnTo>
                  <a:lnTo>
                    <a:pt x="1205" y="1435"/>
                  </a:lnTo>
                  <a:lnTo>
                    <a:pt x="1187" y="1424"/>
                  </a:lnTo>
                  <a:lnTo>
                    <a:pt x="1152" y="1424"/>
                  </a:lnTo>
                  <a:lnTo>
                    <a:pt x="1123" y="1435"/>
                  </a:lnTo>
                  <a:lnTo>
                    <a:pt x="1082" y="1424"/>
                  </a:lnTo>
                  <a:lnTo>
                    <a:pt x="1046" y="1424"/>
                  </a:lnTo>
                  <a:lnTo>
                    <a:pt x="1004" y="1448"/>
                  </a:lnTo>
                  <a:lnTo>
                    <a:pt x="975" y="1453"/>
                  </a:lnTo>
                  <a:lnTo>
                    <a:pt x="905" y="1442"/>
                  </a:lnTo>
                  <a:lnTo>
                    <a:pt x="887" y="1435"/>
                  </a:lnTo>
                  <a:lnTo>
                    <a:pt x="845" y="1412"/>
                  </a:lnTo>
                  <a:lnTo>
                    <a:pt x="715" y="1430"/>
                  </a:lnTo>
                  <a:lnTo>
                    <a:pt x="692" y="1394"/>
                  </a:lnTo>
                  <a:lnTo>
                    <a:pt x="585" y="1366"/>
                  </a:lnTo>
                  <a:lnTo>
                    <a:pt x="532" y="1353"/>
                  </a:lnTo>
                  <a:lnTo>
                    <a:pt x="467" y="1366"/>
                  </a:lnTo>
                  <a:lnTo>
                    <a:pt x="367" y="1353"/>
                  </a:lnTo>
                  <a:lnTo>
                    <a:pt x="284" y="1318"/>
                  </a:lnTo>
                  <a:lnTo>
                    <a:pt x="272" y="1283"/>
                  </a:lnTo>
                  <a:lnTo>
                    <a:pt x="272" y="1182"/>
                  </a:lnTo>
                  <a:lnTo>
                    <a:pt x="284" y="1158"/>
                  </a:lnTo>
                  <a:lnTo>
                    <a:pt x="272" y="1105"/>
                  </a:lnTo>
                  <a:lnTo>
                    <a:pt x="213" y="1052"/>
                  </a:lnTo>
                  <a:lnTo>
                    <a:pt x="165" y="1052"/>
                  </a:lnTo>
                  <a:lnTo>
                    <a:pt x="160" y="1034"/>
                  </a:lnTo>
                  <a:lnTo>
                    <a:pt x="136" y="1011"/>
                  </a:lnTo>
                  <a:lnTo>
                    <a:pt x="83" y="987"/>
                  </a:lnTo>
                </a:path>
              </a:pathLst>
            </a:custGeom>
            <a:solidFill>
              <a:srgbClr val="9BBB59">
                <a:lumMod val="5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white"/>
                  </a:solidFill>
                  <a:cs typeface="Arial" pitchFamily="34" charset="0"/>
                </a:rPr>
                <a:t>1.7%</a:t>
              </a:r>
            </a:p>
          </p:txBody>
        </p:sp>
        <p:sp>
          <p:nvSpPr>
            <p:cNvPr id="270" name="Freeform 8">
              <a:extLst>
                <a:ext uri="{FF2B5EF4-FFF2-40B4-BE49-F238E27FC236}">
                  <a16:creationId xmlns:a16="http://schemas.microsoft.com/office/drawing/2014/main" id="{02DC9BC4-8CB3-49C7-947C-42254C9D7100}"/>
                </a:ext>
              </a:extLst>
            </p:cNvPr>
            <p:cNvSpPr>
              <a:spLocks/>
            </p:cNvSpPr>
            <p:nvPr/>
          </p:nvSpPr>
          <p:spPr bwMode="auto">
            <a:xfrm>
              <a:off x="1170225" y="2359465"/>
              <a:ext cx="1029124" cy="830791"/>
            </a:xfrm>
            <a:custGeom>
              <a:avLst/>
              <a:gdLst/>
              <a:ahLst/>
              <a:cxnLst>
                <a:cxn ang="0">
                  <a:pos x="18" y="1601"/>
                </a:cxn>
                <a:cxn ang="0">
                  <a:pos x="18" y="1477"/>
                </a:cxn>
                <a:cxn ang="0">
                  <a:pos x="41" y="1376"/>
                </a:cxn>
                <a:cxn ang="0">
                  <a:pos x="48" y="1223"/>
                </a:cxn>
                <a:cxn ang="0">
                  <a:pos x="89" y="1188"/>
                </a:cxn>
                <a:cxn ang="0">
                  <a:pos x="119" y="1135"/>
                </a:cxn>
                <a:cxn ang="0">
                  <a:pos x="142" y="1069"/>
                </a:cxn>
                <a:cxn ang="0">
                  <a:pos x="254" y="892"/>
                </a:cxn>
                <a:cxn ang="0">
                  <a:pos x="396" y="549"/>
                </a:cxn>
                <a:cxn ang="0">
                  <a:pos x="497" y="313"/>
                </a:cxn>
                <a:cxn ang="0">
                  <a:pos x="573" y="77"/>
                </a:cxn>
                <a:cxn ang="0">
                  <a:pos x="586" y="6"/>
                </a:cxn>
                <a:cxn ang="0">
                  <a:pos x="644" y="6"/>
                </a:cxn>
                <a:cxn ang="0">
                  <a:pos x="715" y="24"/>
                </a:cxn>
                <a:cxn ang="0">
                  <a:pos x="744" y="65"/>
                </a:cxn>
                <a:cxn ang="0">
                  <a:pos x="851" y="118"/>
                </a:cxn>
                <a:cxn ang="0">
                  <a:pos x="851" y="195"/>
                </a:cxn>
                <a:cxn ang="0">
                  <a:pos x="863" y="331"/>
                </a:cxn>
                <a:cxn ang="0">
                  <a:pos x="1046" y="379"/>
                </a:cxn>
                <a:cxn ang="0">
                  <a:pos x="1164" y="379"/>
                </a:cxn>
                <a:cxn ang="0">
                  <a:pos x="1294" y="443"/>
                </a:cxn>
                <a:cxn ang="0">
                  <a:pos x="1466" y="448"/>
                </a:cxn>
                <a:cxn ang="0">
                  <a:pos x="1554" y="466"/>
                </a:cxn>
                <a:cxn ang="0">
                  <a:pos x="1625" y="437"/>
                </a:cxn>
                <a:cxn ang="0">
                  <a:pos x="1702" y="448"/>
                </a:cxn>
                <a:cxn ang="0">
                  <a:pos x="1766" y="437"/>
                </a:cxn>
                <a:cxn ang="0">
                  <a:pos x="1819" y="448"/>
                </a:cxn>
                <a:cxn ang="0">
                  <a:pos x="1879" y="461"/>
                </a:cxn>
                <a:cxn ang="0">
                  <a:pos x="2488" y="579"/>
                </a:cxn>
                <a:cxn ang="0">
                  <a:pos x="2517" y="650"/>
                </a:cxn>
                <a:cxn ang="0">
                  <a:pos x="2577" y="686"/>
                </a:cxn>
                <a:cxn ang="0">
                  <a:pos x="2446" y="952"/>
                </a:cxn>
                <a:cxn ang="0">
                  <a:pos x="2417" y="1004"/>
                </a:cxn>
                <a:cxn ang="0">
                  <a:pos x="2339" y="1057"/>
                </a:cxn>
                <a:cxn ang="0">
                  <a:pos x="2257" y="1217"/>
                </a:cxn>
                <a:cxn ang="0">
                  <a:pos x="2310" y="1264"/>
                </a:cxn>
                <a:cxn ang="0">
                  <a:pos x="2322" y="1317"/>
                </a:cxn>
                <a:cxn ang="0">
                  <a:pos x="2304" y="1335"/>
                </a:cxn>
                <a:cxn ang="0">
                  <a:pos x="2263" y="1436"/>
                </a:cxn>
                <a:cxn ang="0">
                  <a:pos x="1241" y="1949"/>
                </a:cxn>
              </a:cxnLst>
              <a:rect l="0" t="0" r="r" b="b"/>
              <a:pathLst>
                <a:path w="2582" h="2157">
                  <a:moveTo>
                    <a:pt x="36" y="1619"/>
                  </a:moveTo>
                  <a:lnTo>
                    <a:pt x="18" y="1601"/>
                  </a:lnTo>
                  <a:lnTo>
                    <a:pt x="0" y="1518"/>
                  </a:lnTo>
                  <a:lnTo>
                    <a:pt x="18" y="1477"/>
                  </a:lnTo>
                  <a:lnTo>
                    <a:pt x="18" y="1442"/>
                  </a:lnTo>
                  <a:lnTo>
                    <a:pt x="41" y="1376"/>
                  </a:lnTo>
                  <a:lnTo>
                    <a:pt x="30" y="1252"/>
                  </a:lnTo>
                  <a:lnTo>
                    <a:pt x="48" y="1223"/>
                  </a:lnTo>
                  <a:lnTo>
                    <a:pt x="77" y="1211"/>
                  </a:lnTo>
                  <a:lnTo>
                    <a:pt x="89" y="1188"/>
                  </a:lnTo>
                  <a:lnTo>
                    <a:pt x="107" y="1146"/>
                  </a:lnTo>
                  <a:lnTo>
                    <a:pt x="119" y="1135"/>
                  </a:lnTo>
                  <a:lnTo>
                    <a:pt x="130" y="1075"/>
                  </a:lnTo>
                  <a:lnTo>
                    <a:pt x="142" y="1069"/>
                  </a:lnTo>
                  <a:lnTo>
                    <a:pt x="219" y="981"/>
                  </a:lnTo>
                  <a:lnTo>
                    <a:pt x="254" y="892"/>
                  </a:lnTo>
                  <a:lnTo>
                    <a:pt x="320" y="768"/>
                  </a:lnTo>
                  <a:lnTo>
                    <a:pt x="396" y="549"/>
                  </a:lnTo>
                  <a:lnTo>
                    <a:pt x="449" y="448"/>
                  </a:lnTo>
                  <a:lnTo>
                    <a:pt x="497" y="313"/>
                  </a:lnTo>
                  <a:lnTo>
                    <a:pt x="550" y="136"/>
                  </a:lnTo>
                  <a:lnTo>
                    <a:pt x="573" y="77"/>
                  </a:lnTo>
                  <a:lnTo>
                    <a:pt x="586" y="24"/>
                  </a:lnTo>
                  <a:lnTo>
                    <a:pt x="586" y="6"/>
                  </a:lnTo>
                  <a:lnTo>
                    <a:pt x="609" y="0"/>
                  </a:lnTo>
                  <a:lnTo>
                    <a:pt x="644" y="6"/>
                  </a:lnTo>
                  <a:lnTo>
                    <a:pt x="662" y="0"/>
                  </a:lnTo>
                  <a:lnTo>
                    <a:pt x="715" y="24"/>
                  </a:lnTo>
                  <a:lnTo>
                    <a:pt x="739" y="47"/>
                  </a:lnTo>
                  <a:lnTo>
                    <a:pt x="744" y="65"/>
                  </a:lnTo>
                  <a:lnTo>
                    <a:pt x="792" y="65"/>
                  </a:lnTo>
                  <a:lnTo>
                    <a:pt x="851" y="118"/>
                  </a:lnTo>
                  <a:lnTo>
                    <a:pt x="863" y="171"/>
                  </a:lnTo>
                  <a:lnTo>
                    <a:pt x="851" y="195"/>
                  </a:lnTo>
                  <a:lnTo>
                    <a:pt x="851" y="296"/>
                  </a:lnTo>
                  <a:lnTo>
                    <a:pt x="863" y="331"/>
                  </a:lnTo>
                  <a:lnTo>
                    <a:pt x="946" y="366"/>
                  </a:lnTo>
                  <a:lnTo>
                    <a:pt x="1046" y="379"/>
                  </a:lnTo>
                  <a:lnTo>
                    <a:pt x="1111" y="366"/>
                  </a:lnTo>
                  <a:lnTo>
                    <a:pt x="1164" y="379"/>
                  </a:lnTo>
                  <a:lnTo>
                    <a:pt x="1271" y="407"/>
                  </a:lnTo>
                  <a:lnTo>
                    <a:pt x="1294" y="443"/>
                  </a:lnTo>
                  <a:lnTo>
                    <a:pt x="1424" y="425"/>
                  </a:lnTo>
                  <a:lnTo>
                    <a:pt x="1466" y="448"/>
                  </a:lnTo>
                  <a:lnTo>
                    <a:pt x="1484" y="455"/>
                  </a:lnTo>
                  <a:lnTo>
                    <a:pt x="1554" y="466"/>
                  </a:lnTo>
                  <a:lnTo>
                    <a:pt x="1583" y="461"/>
                  </a:lnTo>
                  <a:lnTo>
                    <a:pt x="1625" y="437"/>
                  </a:lnTo>
                  <a:lnTo>
                    <a:pt x="1661" y="437"/>
                  </a:lnTo>
                  <a:lnTo>
                    <a:pt x="1702" y="448"/>
                  </a:lnTo>
                  <a:lnTo>
                    <a:pt x="1731" y="437"/>
                  </a:lnTo>
                  <a:lnTo>
                    <a:pt x="1766" y="437"/>
                  </a:lnTo>
                  <a:lnTo>
                    <a:pt x="1784" y="448"/>
                  </a:lnTo>
                  <a:lnTo>
                    <a:pt x="1819" y="448"/>
                  </a:lnTo>
                  <a:lnTo>
                    <a:pt x="1849" y="461"/>
                  </a:lnTo>
                  <a:lnTo>
                    <a:pt x="1879" y="461"/>
                  </a:lnTo>
                  <a:lnTo>
                    <a:pt x="1920" y="448"/>
                  </a:lnTo>
                  <a:lnTo>
                    <a:pt x="2488" y="579"/>
                  </a:lnTo>
                  <a:lnTo>
                    <a:pt x="2493" y="615"/>
                  </a:lnTo>
                  <a:lnTo>
                    <a:pt x="2517" y="650"/>
                  </a:lnTo>
                  <a:lnTo>
                    <a:pt x="2547" y="661"/>
                  </a:lnTo>
                  <a:lnTo>
                    <a:pt x="2577" y="686"/>
                  </a:lnTo>
                  <a:lnTo>
                    <a:pt x="2582" y="739"/>
                  </a:lnTo>
                  <a:lnTo>
                    <a:pt x="2446" y="952"/>
                  </a:lnTo>
                  <a:lnTo>
                    <a:pt x="2422" y="981"/>
                  </a:lnTo>
                  <a:lnTo>
                    <a:pt x="2417" y="1004"/>
                  </a:lnTo>
                  <a:lnTo>
                    <a:pt x="2387" y="1039"/>
                  </a:lnTo>
                  <a:lnTo>
                    <a:pt x="2339" y="1057"/>
                  </a:lnTo>
                  <a:lnTo>
                    <a:pt x="2268" y="1170"/>
                  </a:lnTo>
                  <a:lnTo>
                    <a:pt x="2257" y="1217"/>
                  </a:lnTo>
                  <a:lnTo>
                    <a:pt x="2268" y="1241"/>
                  </a:lnTo>
                  <a:lnTo>
                    <a:pt x="2310" y="1264"/>
                  </a:lnTo>
                  <a:lnTo>
                    <a:pt x="2334" y="1294"/>
                  </a:lnTo>
                  <a:lnTo>
                    <a:pt x="2322" y="1317"/>
                  </a:lnTo>
                  <a:lnTo>
                    <a:pt x="2316" y="1335"/>
                  </a:lnTo>
                  <a:lnTo>
                    <a:pt x="2304" y="1335"/>
                  </a:lnTo>
                  <a:lnTo>
                    <a:pt x="2304" y="1383"/>
                  </a:lnTo>
                  <a:lnTo>
                    <a:pt x="2263" y="1436"/>
                  </a:lnTo>
                  <a:lnTo>
                    <a:pt x="2103" y="2157"/>
                  </a:lnTo>
                  <a:lnTo>
                    <a:pt x="1241" y="1949"/>
                  </a:lnTo>
                  <a:lnTo>
                    <a:pt x="36" y="1619"/>
                  </a:lnTo>
                </a:path>
              </a:pathLst>
            </a:custGeom>
            <a:solidFill>
              <a:srgbClr val="9BBB59">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1.4%</a:t>
              </a:r>
            </a:p>
          </p:txBody>
        </p:sp>
        <p:sp>
          <p:nvSpPr>
            <p:cNvPr id="271" name="Freeform 10">
              <a:extLst>
                <a:ext uri="{FF2B5EF4-FFF2-40B4-BE49-F238E27FC236}">
                  <a16:creationId xmlns:a16="http://schemas.microsoft.com/office/drawing/2014/main" id="{4D63CF1F-B916-470A-A47F-11E4855948FA}"/>
                </a:ext>
              </a:extLst>
            </p:cNvPr>
            <p:cNvSpPr>
              <a:spLocks/>
            </p:cNvSpPr>
            <p:nvPr/>
          </p:nvSpPr>
          <p:spPr bwMode="auto">
            <a:xfrm>
              <a:off x="1083562" y="2982558"/>
              <a:ext cx="1024309" cy="1684787"/>
            </a:xfrm>
            <a:custGeom>
              <a:avLst/>
              <a:gdLst/>
              <a:ahLst/>
              <a:cxnLst>
                <a:cxn ang="0">
                  <a:pos x="1447" y="4276"/>
                </a:cxn>
                <a:cxn ang="0">
                  <a:pos x="1458" y="4212"/>
                </a:cxn>
                <a:cxn ang="0">
                  <a:pos x="1429" y="4164"/>
                </a:cxn>
                <a:cxn ang="0">
                  <a:pos x="1359" y="3887"/>
                </a:cxn>
                <a:cxn ang="0">
                  <a:pos x="1211" y="3721"/>
                </a:cxn>
                <a:cxn ang="0">
                  <a:pos x="1151" y="3657"/>
                </a:cxn>
                <a:cxn ang="0">
                  <a:pos x="1116" y="3579"/>
                </a:cxn>
                <a:cxn ang="0">
                  <a:pos x="927" y="3497"/>
                </a:cxn>
                <a:cxn ang="0">
                  <a:pos x="791" y="3355"/>
                </a:cxn>
                <a:cxn ang="0">
                  <a:pos x="537" y="3254"/>
                </a:cxn>
                <a:cxn ang="0">
                  <a:pos x="525" y="3155"/>
                </a:cxn>
                <a:cxn ang="0">
                  <a:pos x="555" y="3024"/>
                </a:cxn>
                <a:cxn ang="0">
                  <a:pos x="502" y="2906"/>
                </a:cxn>
                <a:cxn ang="0">
                  <a:pos x="525" y="2853"/>
                </a:cxn>
                <a:cxn ang="0">
                  <a:pos x="384" y="2605"/>
                </a:cxn>
                <a:cxn ang="0">
                  <a:pos x="289" y="2427"/>
                </a:cxn>
                <a:cxn ang="0">
                  <a:pos x="331" y="2298"/>
                </a:cxn>
                <a:cxn ang="0">
                  <a:pos x="349" y="2168"/>
                </a:cxn>
                <a:cxn ang="0">
                  <a:pos x="230" y="2049"/>
                </a:cxn>
                <a:cxn ang="0">
                  <a:pos x="236" y="1867"/>
                </a:cxn>
                <a:cxn ang="0">
                  <a:pos x="271" y="1790"/>
                </a:cxn>
                <a:cxn ang="0">
                  <a:pos x="295" y="1879"/>
                </a:cxn>
                <a:cxn ang="0">
                  <a:pos x="354" y="1867"/>
                </a:cxn>
                <a:cxn ang="0">
                  <a:pos x="331" y="1689"/>
                </a:cxn>
                <a:cxn ang="0">
                  <a:pos x="283" y="1742"/>
                </a:cxn>
                <a:cxn ang="0">
                  <a:pos x="182" y="1677"/>
                </a:cxn>
                <a:cxn ang="0">
                  <a:pos x="159" y="1464"/>
                </a:cxn>
                <a:cxn ang="0">
                  <a:pos x="23" y="1223"/>
                </a:cxn>
                <a:cxn ang="0">
                  <a:pos x="35" y="1111"/>
                </a:cxn>
                <a:cxn ang="0">
                  <a:pos x="94" y="957"/>
                </a:cxn>
                <a:cxn ang="0">
                  <a:pos x="47" y="768"/>
                </a:cxn>
                <a:cxn ang="0">
                  <a:pos x="5" y="685"/>
                </a:cxn>
                <a:cxn ang="0">
                  <a:pos x="5" y="579"/>
                </a:cxn>
                <a:cxn ang="0">
                  <a:pos x="159" y="360"/>
                </a:cxn>
                <a:cxn ang="0">
                  <a:pos x="218" y="236"/>
                </a:cxn>
                <a:cxn ang="0">
                  <a:pos x="230" y="23"/>
                </a:cxn>
                <a:cxn ang="0">
                  <a:pos x="1146" y="1524"/>
                </a:cxn>
                <a:cxn ang="0">
                  <a:pos x="2475" y="3556"/>
                </a:cxn>
                <a:cxn ang="0">
                  <a:pos x="2498" y="3662"/>
                </a:cxn>
                <a:cxn ang="0">
                  <a:pos x="2540" y="3751"/>
                </a:cxn>
                <a:cxn ang="0">
                  <a:pos x="2563" y="3827"/>
                </a:cxn>
                <a:cxn ang="0">
                  <a:pos x="2463" y="3869"/>
                </a:cxn>
                <a:cxn ang="0">
                  <a:pos x="2333" y="4099"/>
                </a:cxn>
                <a:cxn ang="0">
                  <a:pos x="2310" y="4152"/>
                </a:cxn>
                <a:cxn ang="0">
                  <a:pos x="2297" y="4247"/>
                </a:cxn>
                <a:cxn ang="0">
                  <a:pos x="2340" y="4324"/>
                </a:cxn>
                <a:cxn ang="0">
                  <a:pos x="2292" y="4372"/>
                </a:cxn>
              </a:cxnLst>
              <a:rect l="0" t="0" r="r" b="b"/>
              <a:pathLst>
                <a:path w="2563" h="4377">
                  <a:moveTo>
                    <a:pt x="2239" y="4365"/>
                  </a:moveTo>
                  <a:lnTo>
                    <a:pt x="1458" y="4288"/>
                  </a:lnTo>
                  <a:lnTo>
                    <a:pt x="1447" y="4276"/>
                  </a:lnTo>
                  <a:lnTo>
                    <a:pt x="1441" y="4235"/>
                  </a:lnTo>
                  <a:lnTo>
                    <a:pt x="1447" y="4218"/>
                  </a:lnTo>
                  <a:lnTo>
                    <a:pt x="1458" y="4212"/>
                  </a:lnTo>
                  <a:lnTo>
                    <a:pt x="1447" y="4200"/>
                  </a:lnTo>
                  <a:lnTo>
                    <a:pt x="1435" y="4200"/>
                  </a:lnTo>
                  <a:lnTo>
                    <a:pt x="1429" y="4164"/>
                  </a:lnTo>
                  <a:lnTo>
                    <a:pt x="1429" y="4152"/>
                  </a:lnTo>
                  <a:lnTo>
                    <a:pt x="1429" y="4022"/>
                  </a:lnTo>
                  <a:lnTo>
                    <a:pt x="1359" y="3887"/>
                  </a:lnTo>
                  <a:lnTo>
                    <a:pt x="1318" y="3845"/>
                  </a:lnTo>
                  <a:lnTo>
                    <a:pt x="1288" y="3792"/>
                  </a:lnTo>
                  <a:lnTo>
                    <a:pt x="1211" y="3721"/>
                  </a:lnTo>
                  <a:lnTo>
                    <a:pt x="1163" y="3721"/>
                  </a:lnTo>
                  <a:lnTo>
                    <a:pt x="1134" y="3692"/>
                  </a:lnTo>
                  <a:lnTo>
                    <a:pt x="1151" y="3657"/>
                  </a:lnTo>
                  <a:lnTo>
                    <a:pt x="1140" y="3632"/>
                  </a:lnTo>
                  <a:lnTo>
                    <a:pt x="1140" y="3609"/>
                  </a:lnTo>
                  <a:lnTo>
                    <a:pt x="1116" y="3579"/>
                  </a:lnTo>
                  <a:lnTo>
                    <a:pt x="1034" y="3568"/>
                  </a:lnTo>
                  <a:lnTo>
                    <a:pt x="986" y="3550"/>
                  </a:lnTo>
                  <a:lnTo>
                    <a:pt x="927" y="3497"/>
                  </a:lnTo>
                  <a:lnTo>
                    <a:pt x="892" y="3408"/>
                  </a:lnTo>
                  <a:lnTo>
                    <a:pt x="844" y="3367"/>
                  </a:lnTo>
                  <a:lnTo>
                    <a:pt x="791" y="3355"/>
                  </a:lnTo>
                  <a:lnTo>
                    <a:pt x="649" y="3290"/>
                  </a:lnTo>
                  <a:lnTo>
                    <a:pt x="603" y="3290"/>
                  </a:lnTo>
                  <a:lnTo>
                    <a:pt x="537" y="3254"/>
                  </a:lnTo>
                  <a:lnTo>
                    <a:pt x="502" y="3219"/>
                  </a:lnTo>
                  <a:lnTo>
                    <a:pt x="502" y="3183"/>
                  </a:lnTo>
                  <a:lnTo>
                    <a:pt x="525" y="3155"/>
                  </a:lnTo>
                  <a:lnTo>
                    <a:pt x="537" y="3084"/>
                  </a:lnTo>
                  <a:lnTo>
                    <a:pt x="549" y="3042"/>
                  </a:lnTo>
                  <a:lnTo>
                    <a:pt x="555" y="3024"/>
                  </a:lnTo>
                  <a:lnTo>
                    <a:pt x="543" y="2971"/>
                  </a:lnTo>
                  <a:lnTo>
                    <a:pt x="507" y="2954"/>
                  </a:lnTo>
                  <a:lnTo>
                    <a:pt x="502" y="2906"/>
                  </a:lnTo>
                  <a:lnTo>
                    <a:pt x="514" y="2894"/>
                  </a:lnTo>
                  <a:lnTo>
                    <a:pt x="519" y="2894"/>
                  </a:lnTo>
                  <a:lnTo>
                    <a:pt x="525" y="2853"/>
                  </a:lnTo>
                  <a:lnTo>
                    <a:pt x="484" y="2823"/>
                  </a:lnTo>
                  <a:lnTo>
                    <a:pt x="390" y="2652"/>
                  </a:lnTo>
                  <a:lnTo>
                    <a:pt x="384" y="2605"/>
                  </a:lnTo>
                  <a:lnTo>
                    <a:pt x="366" y="2564"/>
                  </a:lnTo>
                  <a:lnTo>
                    <a:pt x="360" y="2528"/>
                  </a:lnTo>
                  <a:lnTo>
                    <a:pt x="289" y="2427"/>
                  </a:lnTo>
                  <a:lnTo>
                    <a:pt x="295" y="2321"/>
                  </a:lnTo>
                  <a:lnTo>
                    <a:pt x="313" y="2298"/>
                  </a:lnTo>
                  <a:lnTo>
                    <a:pt x="331" y="2298"/>
                  </a:lnTo>
                  <a:lnTo>
                    <a:pt x="366" y="2262"/>
                  </a:lnTo>
                  <a:lnTo>
                    <a:pt x="372" y="2191"/>
                  </a:lnTo>
                  <a:lnTo>
                    <a:pt x="349" y="2168"/>
                  </a:lnTo>
                  <a:lnTo>
                    <a:pt x="301" y="2144"/>
                  </a:lnTo>
                  <a:lnTo>
                    <a:pt x="248" y="2097"/>
                  </a:lnTo>
                  <a:lnTo>
                    <a:pt x="230" y="2049"/>
                  </a:lnTo>
                  <a:lnTo>
                    <a:pt x="230" y="1920"/>
                  </a:lnTo>
                  <a:lnTo>
                    <a:pt x="242" y="1897"/>
                  </a:lnTo>
                  <a:lnTo>
                    <a:pt x="236" y="1867"/>
                  </a:lnTo>
                  <a:lnTo>
                    <a:pt x="248" y="1861"/>
                  </a:lnTo>
                  <a:lnTo>
                    <a:pt x="260" y="1790"/>
                  </a:lnTo>
                  <a:lnTo>
                    <a:pt x="271" y="1790"/>
                  </a:lnTo>
                  <a:lnTo>
                    <a:pt x="289" y="1808"/>
                  </a:lnTo>
                  <a:lnTo>
                    <a:pt x="283" y="1861"/>
                  </a:lnTo>
                  <a:lnTo>
                    <a:pt x="295" y="1879"/>
                  </a:lnTo>
                  <a:lnTo>
                    <a:pt x="342" y="1914"/>
                  </a:lnTo>
                  <a:lnTo>
                    <a:pt x="349" y="1897"/>
                  </a:lnTo>
                  <a:lnTo>
                    <a:pt x="354" y="1867"/>
                  </a:lnTo>
                  <a:lnTo>
                    <a:pt x="331" y="1790"/>
                  </a:lnTo>
                  <a:lnTo>
                    <a:pt x="324" y="1748"/>
                  </a:lnTo>
                  <a:lnTo>
                    <a:pt x="331" y="1689"/>
                  </a:lnTo>
                  <a:lnTo>
                    <a:pt x="319" y="1684"/>
                  </a:lnTo>
                  <a:lnTo>
                    <a:pt x="289" y="1719"/>
                  </a:lnTo>
                  <a:lnTo>
                    <a:pt x="283" y="1742"/>
                  </a:lnTo>
                  <a:lnTo>
                    <a:pt x="271" y="1766"/>
                  </a:lnTo>
                  <a:lnTo>
                    <a:pt x="230" y="1748"/>
                  </a:lnTo>
                  <a:lnTo>
                    <a:pt x="182" y="1677"/>
                  </a:lnTo>
                  <a:lnTo>
                    <a:pt x="136" y="1659"/>
                  </a:lnTo>
                  <a:lnTo>
                    <a:pt x="159" y="1618"/>
                  </a:lnTo>
                  <a:lnTo>
                    <a:pt x="159" y="1464"/>
                  </a:lnTo>
                  <a:lnTo>
                    <a:pt x="100" y="1400"/>
                  </a:lnTo>
                  <a:lnTo>
                    <a:pt x="70" y="1347"/>
                  </a:lnTo>
                  <a:lnTo>
                    <a:pt x="23" y="1223"/>
                  </a:lnTo>
                  <a:lnTo>
                    <a:pt x="47" y="1182"/>
                  </a:lnTo>
                  <a:lnTo>
                    <a:pt x="35" y="1146"/>
                  </a:lnTo>
                  <a:lnTo>
                    <a:pt x="35" y="1111"/>
                  </a:lnTo>
                  <a:lnTo>
                    <a:pt x="58" y="1022"/>
                  </a:lnTo>
                  <a:lnTo>
                    <a:pt x="88" y="980"/>
                  </a:lnTo>
                  <a:lnTo>
                    <a:pt x="94" y="957"/>
                  </a:lnTo>
                  <a:lnTo>
                    <a:pt x="88" y="875"/>
                  </a:lnTo>
                  <a:lnTo>
                    <a:pt x="47" y="791"/>
                  </a:lnTo>
                  <a:lnTo>
                    <a:pt x="47" y="768"/>
                  </a:lnTo>
                  <a:lnTo>
                    <a:pt x="35" y="738"/>
                  </a:lnTo>
                  <a:lnTo>
                    <a:pt x="17" y="720"/>
                  </a:lnTo>
                  <a:lnTo>
                    <a:pt x="5" y="685"/>
                  </a:lnTo>
                  <a:lnTo>
                    <a:pt x="0" y="632"/>
                  </a:lnTo>
                  <a:lnTo>
                    <a:pt x="5" y="620"/>
                  </a:lnTo>
                  <a:lnTo>
                    <a:pt x="5" y="579"/>
                  </a:lnTo>
                  <a:lnTo>
                    <a:pt x="47" y="508"/>
                  </a:lnTo>
                  <a:lnTo>
                    <a:pt x="159" y="384"/>
                  </a:lnTo>
                  <a:lnTo>
                    <a:pt x="159" y="360"/>
                  </a:lnTo>
                  <a:lnTo>
                    <a:pt x="171" y="307"/>
                  </a:lnTo>
                  <a:lnTo>
                    <a:pt x="195" y="289"/>
                  </a:lnTo>
                  <a:lnTo>
                    <a:pt x="218" y="236"/>
                  </a:lnTo>
                  <a:lnTo>
                    <a:pt x="230" y="130"/>
                  </a:lnTo>
                  <a:lnTo>
                    <a:pt x="207" y="76"/>
                  </a:lnTo>
                  <a:lnTo>
                    <a:pt x="230" y="23"/>
                  </a:lnTo>
                  <a:lnTo>
                    <a:pt x="248" y="0"/>
                  </a:lnTo>
                  <a:lnTo>
                    <a:pt x="1453" y="330"/>
                  </a:lnTo>
                  <a:lnTo>
                    <a:pt x="1146" y="1524"/>
                  </a:lnTo>
                  <a:lnTo>
                    <a:pt x="2475" y="3479"/>
                  </a:lnTo>
                  <a:lnTo>
                    <a:pt x="2475" y="3538"/>
                  </a:lnTo>
                  <a:lnTo>
                    <a:pt x="2475" y="3556"/>
                  </a:lnTo>
                  <a:lnTo>
                    <a:pt x="2475" y="3574"/>
                  </a:lnTo>
                  <a:lnTo>
                    <a:pt x="2498" y="3621"/>
                  </a:lnTo>
                  <a:lnTo>
                    <a:pt x="2498" y="3662"/>
                  </a:lnTo>
                  <a:lnTo>
                    <a:pt x="2510" y="3692"/>
                  </a:lnTo>
                  <a:lnTo>
                    <a:pt x="2522" y="3739"/>
                  </a:lnTo>
                  <a:lnTo>
                    <a:pt x="2540" y="3751"/>
                  </a:lnTo>
                  <a:lnTo>
                    <a:pt x="2563" y="3774"/>
                  </a:lnTo>
                  <a:lnTo>
                    <a:pt x="2563" y="3816"/>
                  </a:lnTo>
                  <a:lnTo>
                    <a:pt x="2563" y="3827"/>
                  </a:lnTo>
                  <a:lnTo>
                    <a:pt x="2546" y="3816"/>
                  </a:lnTo>
                  <a:lnTo>
                    <a:pt x="2510" y="3852"/>
                  </a:lnTo>
                  <a:lnTo>
                    <a:pt x="2463" y="3869"/>
                  </a:lnTo>
                  <a:lnTo>
                    <a:pt x="2422" y="3911"/>
                  </a:lnTo>
                  <a:lnTo>
                    <a:pt x="2398" y="4017"/>
                  </a:lnTo>
                  <a:lnTo>
                    <a:pt x="2333" y="4099"/>
                  </a:lnTo>
                  <a:lnTo>
                    <a:pt x="2304" y="4099"/>
                  </a:lnTo>
                  <a:lnTo>
                    <a:pt x="2297" y="4123"/>
                  </a:lnTo>
                  <a:lnTo>
                    <a:pt x="2310" y="4152"/>
                  </a:lnTo>
                  <a:lnTo>
                    <a:pt x="2304" y="4177"/>
                  </a:lnTo>
                  <a:lnTo>
                    <a:pt x="2292" y="4230"/>
                  </a:lnTo>
                  <a:lnTo>
                    <a:pt x="2297" y="4247"/>
                  </a:lnTo>
                  <a:lnTo>
                    <a:pt x="2345" y="4288"/>
                  </a:lnTo>
                  <a:lnTo>
                    <a:pt x="2351" y="4306"/>
                  </a:lnTo>
                  <a:lnTo>
                    <a:pt x="2340" y="4324"/>
                  </a:lnTo>
                  <a:lnTo>
                    <a:pt x="2333" y="4347"/>
                  </a:lnTo>
                  <a:lnTo>
                    <a:pt x="2304" y="4377"/>
                  </a:lnTo>
                  <a:lnTo>
                    <a:pt x="2292" y="4372"/>
                  </a:lnTo>
                  <a:lnTo>
                    <a:pt x="2239" y="4365"/>
                  </a:lnTo>
                </a:path>
              </a:pathLst>
            </a:custGeom>
            <a:solidFill>
              <a:sysClr val="window" lastClr="FFFFFF"/>
            </a:solidFill>
            <a:ln w="19050">
              <a:solidFill>
                <a:sysClr val="windowText" lastClr="000000"/>
              </a:solidFill>
              <a:prstDash val="solid"/>
              <a:round/>
              <a:headEnd/>
              <a:tailEnd/>
            </a:ln>
          </p:spPr>
          <p:txBody>
            <a:bodyPr anchor="ctr"/>
            <a:lstStyle/>
            <a:p>
              <a:pPr defTabSz="685800">
                <a:defRPr/>
              </a:pPr>
              <a:r>
                <a:rPr lang="en-US" sz="900" b="1" kern="0" dirty="0">
                  <a:solidFill>
                    <a:prstClr val="black"/>
                  </a:solidFill>
                  <a:cs typeface="Arial" pitchFamily="34" charset="0"/>
                </a:rPr>
                <a:t>     0.6%</a:t>
              </a:r>
            </a:p>
          </p:txBody>
        </p:sp>
        <p:sp>
          <p:nvSpPr>
            <p:cNvPr id="272" name="Freeform 12">
              <a:extLst>
                <a:ext uri="{FF2B5EF4-FFF2-40B4-BE49-F238E27FC236}">
                  <a16:creationId xmlns:a16="http://schemas.microsoft.com/office/drawing/2014/main" id="{455072C7-4F6F-4E1D-A69B-89601318542C}"/>
                </a:ext>
              </a:extLst>
            </p:cNvPr>
            <p:cNvSpPr>
              <a:spLocks/>
            </p:cNvSpPr>
            <p:nvPr/>
          </p:nvSpPr>
          <p:spPr bwMode="auto">
            <a:xfrm>
              <a:off x="2007968" y="2123920"/>
              <a:ext cx="765524" cy="1195131"/>
            </a:xfrm>
            <a:custGeom>
              <a:avLst/>
              <a:gdLst/>
              <a:ahLst/>
              <a:cxnLst>
                <a:cxn ang="0">
                  <a:pos x="160" y="2050"/>
                </a:cxn>
                <a:cxn ang="0">
                  <a:pos x="201" y="1949"/>
                </a:cxn>
                <a:cxn ang="0">
                  <a:pos x="219" y="1931"/>
                </a:cxn>
                <a:cxn ang="0">
                  <a:pos x="207" y="1878"/>
                </a:cxn>
                <a:cxn ang="0">
                  <a:pos x="154" y="1831"/>
                </a:cxn>
                <a:cxn ang="0">
                  <a:pos x="236" y="1671"/>
                </a:cxn>
                <a:cxn ang="0">
                  <a:pos x="314" y="1618"/>
                </a:cxn>
                <a:cxn ang="0">
                  <a:pos x="343" y="1566"/>
                </a:cxn>
                <a:cxn ang="0">
                  <a:pos x="474" y="1300"/>
                </a:cxn>
                <a:cxn ang="0">
                  <a:pos x="414" y="1264"/>
                </a:cxn>
                <a:cxn ang="0">
                  <a:pos x="385" y="1193"/>
                </a:cxn>
                <a:cxn ang="0">
                  <a:pos x="390" y="1122"/>
                </a:cxn>
                <a:cxn ang="0">
                  <a:pos x="378" y="1069"/>
                </a:cxn>
                <a:cxn ang="0">
                  <a:pos x="390" y="1021"/>
                </a:cxn>
                <a:cxn ang="0">
                  <a:pos x="614" y="0"/>
                </a:cxn>
                <a:cxn ang="0">
                  <a:pos x="804" y="455"/>
                </a:cxn>
                <a:cxn ang="0">
                  <a:pos x="863" y="626"/>
                </a:cxn>
                <a:cxn ang="0">
                  <a:pos x="827" y="685"/>
                </a:cxn>
                <a:cxn ang="0">
                  <a:pos x="880" y="750"/>
                </a:cxn>
                <a:cxn ang="0">
                  <a:pos x="999" y="927"/>
                </a:cxn>
                <a:cxn ang="0">
                  <a:pos x="1034" y="1028"/>
                </a:cxn>
                <a:cxn ang="0">
                  <a:pos x="1075" y="1062"/>
                </a:cxn>
                <a:cxn ang="0">
                  <a:pos x="1159" y="1092"/>
                </a:cxn>
                <a:cxn ang="0">
                  <a:pos x="1099" y="1246"/>
                </a:cxn>
                <a:cxn ang="0">
                  <a:pos x="1070" y="1329"/>
                </a:cxn>
                <a:cxn ang="0">
                  <a:pos x="1075" y="1371"/>
                </a:cxn>
                <a:cxn ang="0">
                  <a:pos x="1029" y="1435"/>
                </a:cxn>
                <a:cxn ang="0">
                  <a:pos x="1017" y="1495"/>
                </a:cxn>
                <a:cxn ang="0">
                  <a:pos x="1093" y="1541"/>
                </a:cxn>
                <a:cxn ang="0">
                  <a:pos x="1187" y="1465"/>
                </a:cxn>
                <a:cxn ang="0">
                  <a:pos x="1212" y="1506"/>
                </a:cxn>
                <a:cxn ang="0">
                  <a:pos x="1235" y="1524"/>
                </a:cxn>
                <a:cxn ang="0">
                  <a:pos x="1230" y="1653"/>
                </a:cxn>
                <a:cxn ang="0">
                  <a:pos x="1283" y="1754"/>
                </a:cxn>
                <a:cxn ang="0">
                  <a:pos x="1258" y="1820"/>
                </a:cxn>
                <a:cxn ang="0">
                  <a:pos x="1324" y="1866"/>
                </a:cxn>
                <a:cxn ang="0">
                  <a:pos x="1359" y="1931"/>
                </a:cxn>
                <a:cxn ang="0">
                  <a:pos x="1347" y="1997"/>
                </a:cxn>
                <a:cxn ang="0">
                  <a:pos x="1407" y="2068"/>
                </a:cxn>
                <a:cxn ang="0">
                  <a:pos x="1448" y="2015"/>
                </a:cxn>
                <a:cxn ang="0">
                  <a:pos x="1537" y="2043"/>
                </a:cxn>
                <a:cxn ang="0">
                  <a:pos x="1584" y="2015"/>
                </a:cxn>
                <a:cxn ang="0">
                  <a:pos x="1678" y="2038"/>
                </a:cxn>
                <a:cxn ang="0">
                  <a:pos x="1725" y="2043"/>
                </a:cxn>
                <a:cxn ang="0">
                  <a:pos x="1803" y="2015"/>
                </a:cxn>
                <a:cxn ang="0">
                  <a:pos x="1879" y="2026"/>
                </a:cxn>
                <a:cxn ang="0">
                  <a:pos x="1920" y="2102"/>
                </a:cxn>
                <a:cxn ang="0">
                  <a:pos x="880" y="2948"/>
                </a:cxn>
              </a:cxnLst>
              <a:rect l="0" t="0" r="r" b="b"/>
              <a:pathLst>
                <a:path w="1920" h="3108">
                  <a:moveTo>
                    <a:pt x="0" y="2771"/>
                  </a:moveTo>
                  <a:lnTo>
                    <a:pt x="160" y="2050"/>
                  </a:lnTo>
                  <a:lnTo>
                    <a:pt x="201" y="1997"/>
                  </a:lnTo>
                  <a:lnTo>
                    <a:pt x="201" y="1949"/>
                  </a:lnTo>
                  <a:lnTo>
                    <a:pt x="213" y="1949"/>
                  </a:lnTo>
                  <a:lnTo>
                    <a:pt x="219" y="1931"/>
                  </a:lnTo>
                  <a:lnTo>
                    <a:pt x="231" y="1908"/>
                  </a:lnTo>
                  <a:lnTo>
                    <a:pt x="207" y="1878"/>
                  </a:lnTo>
                  <a:lnTo>
                    <a:pt x="165" y="1855"/>
                  </a:lnTo>
                  <a:lnTo>
                    <a:pt x="154" y="1831"/>
                  </a:lnTo>
                  <a:lnTo>
                    <a:pt x="165" y="1784"/>
                  </a:lnTo>
                  <a:lnTo>
                    <a:pt x="236" y="1671"/>
                  </a:lnTo>
                  <a:lnTo>
                    <a:pt x="284" y="1653"/>
                  </a:lnTo>
                  <a:lnTo>
                    <a:pt x="314" y="1618"/>
                  </a:lnTo>
                  <a:lnTo>
                    <a:pt x="319" y="1595"/>
                  </a:lnTo>
                  <a:lnTo>
                    <a:pt x="343" y="1566"/>
                  </a:lnTo>
                  <a:lnTo>
                    <a:pt x="479" y="1353"/>
                  </a:lnTo>
                  <a:lnTo>
                    <a:pt x="474" y="1300"/>
                  </a:lnTo>
                  <a:lnTo>
                    <a:pt x="444" y="1275"/>
                  </a:lnTo>
                  <a:lnTo>
                    <a:pt x="414" y="1264"/>
                  </a:lnTo>
                  <a:lnTo>
                    <a:pt x="390" y="1229"/>
                  </a:lnTo>
                  <a:lnTo>
                    <a:pt x="385" y="1193"/>
                  </a:lnTo>
                  <a:lnTo>
                    <a:pt x="378" y="1140"/>
                  </a:lnTo>
                  <a:lnTo>
                    <a:pt x="390" y="1122"/>
                  </a:lnTo>
                  <a:lnTo>
                    <a:pt x="403" y="1105"/>
                  </a:lnTo>
                  <a:lnTo>
                    <a:pt x="378" y="1069"/>
                  </a:lnTo>
                  <a:lnTo>
                    <a:pt x="378" y="1034"/>
                  </a:lnTo>
                  <a:lnTo>
                    <a:pt x="390" y="1021"/>
                  </a:lnTo>
                  <a:lnTo>
                    <a:pt x="621" y="0"/>
                  </a:lnTo>
                  <a:lnTo>
                    <a:pt x="614" y="0"/>
                  </a:lnTo>
                  <a:lnTo>
                    <a:pt x="869" y="65"/>
                  </a:lnTo>
                  <a:lnTo>
                    <a:pt x="804" y="455"/>
                  </a:lnTo>
                  <a:lnTo>
                    <a:pt x="845" y="560"/>
                  </a:lnTo>
                  <a:lnTo>
                    <a:pt x="863" y="626"/>
                  </a:lnTo>
                  <a:lnTo>
                    <a:pt x="845" y="667"/>
                  </a:lnTo>
                  <a:lnTo>
                    <a:pt x="827" y="685"/>
                  </a:lnTo>
                  <a:lnTo>
                    <a:pt x="852" y="709"/>
                  </a:lnTo>
                  <a:lnTo>
                    <a:pt x="880" y="750"/>
                  </a:lnTo>
                  <a:lnTo>
                    <a:pt x="951" y="821"/>
                  </a:lnTo>
                  <a:lnTo>
                    <a:pt x="999" y="927"/>
                  </a:lnTo>
                  <a:lnTo>
                    <a:pt x="1011" y="975"/>
                  </a:lnTo>
                  <a:lnTo>
                    <a:pt x="1034" y="1028"/>
                  </a:lnTo>
                  <a:lnTo>
                    <a:pt x="1075" y="1028"/>
                  </a:lnTo>
                  <a:lnTo>
                    <a:pt x="1075" y="1062"/>
                  </a:lnTo>
                  <a:lnTo>
                    <a:pt x="1141" y="1069"/>
                  </a:lnTo>
                  <a:lnTo>
                    <a:pt x="1159" y="1092"/>
                  </a:lnTo>
                  <a:lnTo>
                    <a:pt x="1093" y="1222"/>
                  </a:lnTo>
                  <a:lnTo>
                    <a:pt x="1099" y="1246"/>
                  </a:lnTo>
                  <a:lnTo>
                    <a:pt x="1075" y="1264"/>
                  </a:lnTo>
                  <a:lnTo>
                    <a:pt x="1070" y="1329"/>
                  </a:lnTo>
                  <a:lnTo>
                    <a:pt x="1075" y="1335"/>
                  </a:lnTo>
                  <a:lnTo>
                    <a:pt x="1075" y="1371"/>
                  </a:lnTo>
                  <a:lnTo>
                    <a:pt x="1029" y="1399"/>
                  </a:lnTo>
                  <a:lnTo>
                    <a:pt x="1029" y="1435"/>
                  </a:lnTo>
                  <a:lnTo>
                    <a:pt x="1034" y="1459"/>
                  </a:lnTo>
                  <a:lnTo>
                    <a:pt x="1017" y="1495"/>
                  </a:lnTo>
                  <a:lnTo>
                    <a:pt x="1075" y="1548"/>
                  </a:lnTo>
                  <a:lnTo>
                    <a:pt x="1093" y="1541"/>
                  </a:lnTo>
                  <a:lnTo>
                    <a:pt x="1176" y="1477"/>
                  </a:lnTo>
                  <a:lnTo>
                    <a:pt x="1187" y="1465"/>
                  </a:lnTo>
                  <a:lnTo>
                    <a:pt x="1200" y="1477"/>
                  </a:lnTo>
                  <a:lnTo>
                    <a:pt x="1212" y="1506"/>
                  </a:lnTo>
                  <a:lnTo>
                    <a:pt x="1223" y="1513"/>
                  </a:lnTo>
                  <a:lnTo>
                    <a:pt x="1235" y="1524"/>
                  </a:lnTo>
                  <a:lnTo>
                    <a:pt x="1230" y="1577"/>
                  </a:lnTo>
                  <a:lnTo>
                    <a:pt x="1230" y="1653"/>
                  </a:lnTo>
                  <a:lnTo>
                    <a:pt x="1247" y="1706"/>
                  </a:lnTo>
                  <a:lnTo>
                    <a:pt x="1283" y="1754"/>
                  </a:lnTo>
                  <a:lnTo>
                    <a:pt x="1276" y="1784"/>
                  </a:lnTo>
                  <a:lnTo>
                    <a:pt x="1258" y="1820"/>
                  </a:lnTo>
                  <a:lnTo>
                    <a:pt x="1288" y="1866"/>
                  </a:lnTo>
                  <a:lnTo>
                    <a:pt x="1324" y="1866"/>
                  </a:lnTo>
                  <a:lnTo>
                    <a:pt x="1354" y="1908"/>
                  </a:lnTo>
                  <a:lnTo>
                    <a:pt x="1359" y="1931"/>
                  </a:lnTo>
                  <a:lnTo>
                    <a:pt x="1347" y="1985"/>
                  </a:lnTo>
                  <a:lnTo>
                    <a:pt x="1347" y="1997"/>
                  </a:lnTo>
                  <a:lnTo>
                    <a:pt x="1371" y="2043"/>
                  </a:lnTo>
                  <a:lnTo>
                    <a:pt x="1407" y="2068"/>
                  </a:lnTo>
                  <a:lnTo>
                    <a:pt x="1425" y="2026"/>
                  </a:lnTo>
                  <a:lnTo>
                    <a:pt x="1448" y="2015"/>
                  </a:lnTo>
                  <a:lnTo>
                    <a:pt x="1507" y="2038"/>
                  </a:lnTo>
                  <a:lnTo>
                    <a:pt x="1537" y="2043"/>
                  </a:lnTo>
                  <a:lnTo>
                    <a:pt x="1566" y="2020"/>
                  </a:lnTo>
                  <a:lnTo>
                    <a:pt x="1584" y="2015"/>
                  </a:lnTo>
                  <a:lnTo>
                    <a:pt x="1601" y="2032"/>
                  </a:lnTo>
                  <a:lnTo>
                    <a:pt x="1678" y="2038"/>
                  </a:lnTo>
                  <a:lnTo>
                    <a:pt x="1714" y="2056"/>
                  </a:lnTo>
                  <a:lnTo>
                    <a:pt x="1725" y="2043"/>
                  </a:lnTo>
                  <a:lnTo>
                    <a:pt x="1808" y="2050"/>
                  </a:lnTo>
                  <a:lnTo>
                    <a:pt x="1803" y="2015"/>
                  </a:lnTo>
                  <a:lnTo>
                    <a:pt x="1838" y="1985"/>
                  </a:lnTo>
                  <a:lnTo>
                    <a:pt x="1879" y="2026"/>
                  </a:lnTo>
                  <a:lnTo>
                    <a:pt x="1891" y="2079"/>
                  </a:lnTo>
                  <a:lnTo>
                    <a:pt x="1920" y="2102"/>
                  </a:lnTo>
                  <a:lnTo>
                    <a:pt x="1773" y="3108"/>
                  </a:lnTo>
                  <a:lnTo>
                    <a:pt x="880" y="2948"/>
                  </a:lnTo>
                  <a:lnTo>
                    <a:pt x="0" y="2771"/>
                  </a:lnTo>
                </a:path>
              </a:pathLst>
            </a:custGeom>
            <a:solidFill>
              <a:srgbClr val="9BBB59">
                <a:lumMod val="50000"/>
              </a:srgbClr>
            </a:solidFill>
            <a:ln w="19050">
              <a:solidFill>
                <a:sysClr val="windowText" lastClr="000000"/>
              </a:solidFill>
              <a:prstDash val="solid"/>
              <a:round/>
              <a:headEnd/>
              <a:tailEnd/>
            </a:ln>
          </p:spPr>
          <p:txBody>
            <a:bodyPr anchor="ctr"/>
            <a:lstStyle/>
            <a:p>
              <a:pPr algn="ctr" defTabSz="685800">
                <a:defRPr/>
              </a:pPr>
              <a:endParaRPr lang="en-US" sz="900" b="1" kern="0" dirty="0">
                <a:solidFill>
                  <a:prstClr val="black"/>
                </a:solidFill>
                <a:cs typeface="Arial" pitchFamily="34" charset="0"/>
              </a:endParaRPr>
            </a:p>
            <a:p>
              <a:pPr algn="ctr" defTabSz="685800">
                <a:defRPr/>
              </a:pPr>
              <a:endParaRPr lang="en-US" sz="900" b="1" kern="0" dirty="0">
                <a:solidFill>
                  <a:prstClr val="black"/>
                </a:solidFill>
                <a:cs typeface="Arial" pitchFamily="34" charset="0"/>
              </a:endParaRPr>
            </a:p>
            <a:p>
              <a:pPr algn="ctr" defTabSz="685800">
                <a:defRPr/>
              </a:pPr>
              <a:endParaRPr lang="en-US" sz="900" b="1" kern="0" dirty="0">
                <a:solidFill>
                  <a:prstClr val="black"/>
                </a:solidFill>
                <a:cs typeface="Arial" pitchFamily="34" charset="0"/>
              </a:endParaRPr>
            </a:p>
            <a:p>
              <a:pPr algn="ctr" defTabSz="685800">
                <a:defRPr/>
              </a:pPr>
              <a:r>
                <a:rPr lang="en-US" sz="900" b="1" kern="0" dirty="0">
                  <a:solidFill>
                    <a:prstClr val="white"/>
                  </a:solidFill>
                  <a:cs typeface="Arial" pitchFamily="34" charset="0"/>
                </a:rPr>
                <a:t>2.2%</a:t>
              </a:r>
            </a:p>
          </p:txBody>
        </p:sp>
        <p:sp>
          <p:nvSpPr>
            <p:cNvPr id="273" name="Freeform 14">
              <a:extLst>
                <a:ext uri="{FF2B5EF4-FFF2-40B4-BE49-F238E27FC236}">
                  <a16:creationId xmlns:a16="http://schemas.microsoft.com/office/drawing/2014/main" id="{9B9C9223-5E14-41E8-9C95-59C000778B4F}"/>
                </a:ext>
              </a:extLst>
            </p:cNvPr>
            <p:cNvSpPr>
              <a:spLocks/>
            </p:cNvSpPr>
            <p:nvPr/>
          </p:nvSpPr>
          <p:spPr bwMode="auto">
            <a:xfrm>
              <a:off x="2328139" y="2149447"/>
              <a:ext cx="1309575" cy="800622"/>
            </a:xfrm>
            <a:custGeom>
              <a:avLst/>
              <a:gdLst/>
              <a:ahLst/>
              <a:cxnLst>
                <a:cxn ang="0">
                  <a:pos x="1146" y="1837"/>
                </a:cxn>
                <a:cxn ang="0">
                  <a:pos x="1087" y="2014"/>
                </a:cxn>
                <a:cxn ang="0">
                  <a:pos x="1034" y="1920"/>
                </a:cxn>
                <a:cxn ang="0">
                  <a:pos x="1004" y="1985"/>
                </a:cxn>
                <a:cxn ang="0">
                  <a:pos x="910" y="1991"/>
                </a:cxn>
                <a:cxn ang="0">
                  <a:pos x="797" y="1967"/>
                </a:cxn>
                <a:cxn ang="0">
                  <a:pos x="762" y="1955"/>
                </a:cxn>
                <a:cxn ang="0">
                  <a:pos x="703" y="1973"/>
                </a:cxn>
                <a:cxn ang="0">
                  <a:pos x="621" y="1961"/>
                </a:cxn>
                <a:cxn ang="0">
                  <a:pos x="567" y="1978"/>
                </a:cxn>
                <a:cxn ang="0">
                  <a:pos x="543" y="1920"/>
                </a:cxn>
                <a:cxn ang="0">
                  <a:pos x="550" y="1843"/>
                </a:cxn>
                <a:cxn ang="0">
                  <a:pos x="484" y="1801"/>
                </a:cxn>
                <a:cxn ang="0">
                  <a:pos x="472" y="1719"/>
                </a:cxn>
                <a:cxn ang="0">
                  <a:pos x="443" y="1641"/>
                </a:cxn>
                <a:cxn ang="0">
                  <a:pos x="426" y="1512"/>
                </a:cxn>
                <a:cxn ang="0">
                  <a:pos x="419" y="1448"/>
                </a:cxn>
                <a:cxn ang="0">
                  <a:pos x="396" y="1412"/>
                </a:cxn>
                <a:cxn ang="0">
                  <a:pos x="372" y="1412"/>
                </a:cxn>
                <a:cxn ang="0">
                  <a:pos x="271" y="1483"/>
                </a:cxn>
                <a:cxn ang="0">
                  <a:pos x="230" y="1394"/>
                </a:cxn>
                <a:cxn ang="0">
                  <a:pos x="225" y="1334"/>
                </a:cxn>
                <a:cxn ang="0">
                  <a:pos x="271" y="1270"/>
                </a:cxn>
                <a:cxn ang="0">
                  <a:pos x="271" y="1199"/>
                </a:cxn>
                <a:cxn ang="0">
                  <a:pos x="289" y="1157"/>
                </a:cxn>
                <a:cxn ang="0">
                  <a:pos x="337" y="1004"/>
                </a:cxn>
                <a:cxn ang="0">
                  <a:pos x="271" y="963"/>
                </a:cxn>
                <a:cxn ang="0">
                  <a:pos x="207" y="910"/>
                </a:cxn>
                <a:cxn ang="0">
                  <a:pos x="147" y="756"/>
                </a:cxn>
                <a:cxn ang="0">
                  <a:pos x="48" y="644"/>
                </a:cxn>
                <a:cxn ang="0">
                  <a:pos x="41" y="602"/>
                </a:cxn>
                <a:cxn ang="0">
                  <a:pos x="41" y="495"/>
                </a:cxn>
                <a:cxn ang="0">
                  <a:pos x="65" y="0"/>
                </a:cxn>
                <a:cxn ang="0">
                  <a:pos x="1169" y="188"/>
                </a:cxn>
                <a:cxn ang="0">
                  <a:pos x="3279" y="461"/>
                </a:cxn>
                <a:cxn ang="0">
                  <a:pos x="3149" y="2085"/>
                </a:cxn>
              </a:cxnLst>
              <a:rect l="0" t="0" r="r" b="b"/>
              <a:pathLst>
                <a:path w="3279" h="2085">
                  <a:moveTo>
                    <a:pt x="3149" y="2085"/>
                  </a:moveTo>
                  <a:lnTo>
                    <a:pt x="1146" y="1837"/>
                  </a:lnTo>
                  <a:lnTo>
                    <a:pt x="1116" y="2037"/>
                  </a:lnTo>
                  <a:lnTo>
                    <a:pt x="1087" y="2014"/>
                  </a:lnTo>
                  <a:lnTo>
                    <a:pt x="1075" y="1961"/>
                  </a:lnTo>
                  <a:lnTo>
                    <a:pt x="1034" y="1920"/>
                  </a:lnTo>
                  <a:lnTo>
                    <a:pt x="999" y="1950"/>
                  </a:lnTo>
                  <a:lnTo>
                    <a:pt x="1004" y="1985"/>
                  </a:lnTo>
                  <a:lnTo>
                    <a:pt x="921" y="1978"/>
                  </a:lnTo>
                  <a:lnTo>
                    <a:pt x="910" y="1991"/>
                  </a:lnTo>
                  <a:lnTo>
                    <a:pt x="874" y="1973"/>
                  </a:lnTo>
                  <a:lnTo>
                    <a:pt x="797" y="1967"/>
                  </a:lnTo>
                  <a:lnTo>
                    <a:pt x="780" y="1950"/>
                  </a:lnTo>
                  <a:lnTo>
                    <a:pt x="762" y="1955"/>
                  </a:lnTo>
                  <a:lnTo>
                    <a:pt x="733" y="1978"/>
                  </a:lnTo>
                  <a:lnTo>
                    <a:pt x="703" y="1973"/>
                  </a:lnTo>
                  <a:lnTo>
                    <a:pt x="644" y="1950"/>
                  </a:lnTo>
                  <a:lnTo>
                    <a:pt x="621" y="1961"/>
                  </a:lnTo>
                  <a:lnTo>
                    <a:pt x="603" y="2003"/>
                  </a:lnTo>
                  <a:lnTo>
                    <a:pt x="567" y="1978"/>
                  </a:lnTo>
                  <a:lnTo>
                    <a:pt x="543" y="1932"/>
                  </a:lnTo>
                  <a:lnTo>
                    <a:pt x="543" y="1920"/>
                  </a:lnTo>
                  <a:lnTo>
                    <a:pt x="555" y="1866"/>
                  </a:lnTo>
                  <a:lnTo>
                    <a:pt x="550" y="1843"/>
                  </a:lnTo>
                  <a:lnTo>
                    <a:pt x="520" y="1801"/>
                  </a:lnTo>
                  <a:lnTo>
                    <a:pt x="484" y="1801"/>
                  </a:lnTo>
                  <a:lnTo>
                    <a:pt x="454" y="1755"/>
                  </a:lnTo>
                  <a:lnTo>
                    <a:pt x="472" y="1719"/>
                  </a:lnTo>
                  <a:lnTo>
                    <a:pt x="479" y="1689"/>
                  </a:lnTo>
                  <a:lnTo>
                    <a:pt x="443" y="1641"/>
                  </a:lnTo>
                  <a:lnTo>
                    <a:pt x="426" y="1588"/>
                  </a:lnTo>
                  <a:lnTo>
                    <a:pt x="426" y="1512"/>
                  </a:lnTo>
                  <a:lnTo>
                    <a:pt x="431" y="1459"/>
                  </a:lnTo>
                  <a:lnTo>
                    <a:pt x="419" y="1448"/>
                  </a:lnTo>
                  <a:lnTo>
                    <a:pt x="408" y="1441"/>
                  </a:lnTo>
                  <a:lnTo>
                    <a:pt x="396" y="1412"/>
                  </a:lnTo>
                  <a:lnTo>
                    <a:pt x="383" y="1400"/>
                  </a:lnTo>
                  <a:lnTo>
                    <a:pt x="372" y="1412"/>
                  </a:lnTo>
                  <a:lnTo>
                    <a:pt x="289" y="1476"/>
                  </a:lnTo>
                  <a:lnTo>
                    <a:pt x="271" y="1483"/>
                  </a:lnTo>
                  <a:lnTo>
                    <a:pt x="213" y="1430"/>
                  </a:lnTo>
                  <a:lnTo>
                    <a:pt x="230" y="1394"/>
                  </a:lnTo>
                  <a:lnTo>
                    <a:pt x="225" y="1370"/>
                  </a:lnTo>
                  <a:lnTo>
                    <a:pt x="225" y="1334"/>
                  </a:lnTo>
                  <a:lnTo>
                    <a:pt x="271" y="1306"/>
                  </a:lnTo>
                  <a:lnTo>
                    <a:pt x="271" y="1270"/>
                  </a:lnTo>
                  <a:lnTo>
                    <a:pt x="266" y="1264"/>
                  </a:lnTo>
                  <a:lnTo>
                    <a:pt x="271" y="1199"/>
                  </a:lnTo>
                  <a:lnTo>
                    <a:pt x="295" y="1181"/>
                  </a:lnTo>
                  <a:lnTo>
                    <a:pt x="289" y="1157"/>
                  </a:lnTo>
                  <a:lnTo>
                    <a:pt x="355" y="1027"/>
                  </a:lnTo>
                  <a:lnTo>
                    <a:pt x="337" y="1004"/>
                  </a:lnTo>
                  <a:lnTo>
                    <a:pt x="271" y="997"/>
                  </a:lnTo>
                  <a:lnTo>
                    <a:pt x="271" y="963"/>
                  </a:lnTo>
                  <a:lnTo>
                    <a:pt x="230" y="963"/>
                  </a:lnTo>
                  <a:lnTo>
                    <a:pt x="207" y="910"/>
                  </a:lnTo>
                  <a:lnTo>
                    <a:pt x="195" y="862"/>
                  </a:lnTo>
                  <a:lnTo>
                    <a:pt x="147" y="756"/>
                  </a:lnTo>
                  <a:lnTo>
                    <a:pt x="76" y="685"/>
                  </a:lnTo>
                  <a:lnTo>
                    <a:pt x="48" y="644"/>
                  </a:lnTo>
                  <a:lnTo>
                    <a:pt x="23" y="620"/>
                  </a:lnTo>
                  <a:lnTo>
                    <a:pt x="41" y="602"/>
                  </a:lnTo>
                  <a:lnTo>
                    <a:pt x="59" y="561"/>
                  </a:lnTo>
                  <a:lnTo>
                    <a:pt x="41" y="495"/>
                  </a:lnTo>
                  <a:lnTo>
                    <a:pt x="0" y="390"/>
                  </a:lnTo>
                  <a:lnTo>
                    <a:pt x="65" y="0"/>
                  </a:lnTo>
                  <a:lnTo>
                    <a:pt x="366" y="53"/>
                  </a:lnTo>
                  <a:lnTo>
                    <a:pt x="1169" y="188"/>
                  </a:lnTo>
                  <a:lnTo>
                    <a:pt x="1996" y="330"/>
                  </a:lnTo>
                  <a:lnTo>
                    <a:pt x="3279" y="461"/>
                  </a:lnTo>
                  <a:lnTo>
                    <a:pt x="3178" y="1689"/>
                  </a:lnTo>
                  <a:lnTo>
                    <a:pt x="3149" y="2085"/>
                  </a:lnTo>
                </a:path>
              </a:pathLst>
            </a:custGeom>
            <a:solidFill>
              <a:srgbClr val="9BBB59">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1.1%</a:t>
              </a:r>
            </a:p>
          </p:txBody>
        </p:sp>
        <p:sp>
          <p:nvSpPr>
            <p:cNvPr id="274" name="Freeform 15">
              <a:extLst>
                <a:ext uri="{FF2B5EF4-FFF2-40B4-BE49-F238E27FC236}">
                  <a16:creationId xmlns:a16="http://schemas.microsoft.com/office/drawing/2014/main" id="{8481DDE4-3864-474E-A034-F2776E7132F0}"/>
                </a:ext>
              </a:extLst>
            </p:cNvPr>
            <p:cNvSpPr>
              <a:spLocks/>
            </p:cNvSpPr>
            <p:nvPr/>
          </p:nvSpPr>
          <p:spPr bwMode="auto">
            <a:xfrm>
              <a:off x="2689236" y="2856082"/>
              <a:ext cx="895518" cy="712438"/>
            </a:xfrm>
            <a:custGeom>
              <a:avLst/>
              <a:gdLst/>
              <a:ahLst/>
              <a:cxnLst>
                <a:cxn ang="0">
                  <a:pos x="2104" y="1855"/>
                </a:cxn>
                <a:cxn ang="0">
                  <a:pos x="2175" y="1046"/>
                </a:cxn>
                <a:cxn ang="0">
                  <a:pos x="2246" y="248"/>
                </a:cxn>
                <a:cxn ang="0">
                  <a:pos x="243" y="0"/>
                </a:cxn>
                <a:cxn ang="0">
                  <a:pos x="213" y="200"/>
                </a:cxn>
                <a:cxn ang="0">
                  <a:pos x="66" y="1206"/>
                </a:cxn>
                <a:cxn ang="0">
                  <a:pos x="0" y="1595"/>
                </a:cxn>
                <a:cxn ang="0">
                  <a:pos x="598" y="1690"/>
                </a:cxn>
                <a:cxn ang="0">
                  <a:pos x="2104" y="1855"/>
                </a:cxn>
              </a:cxnLst>
              <a:rect l="0" t="0" r="r" b="b"/>
              <a:pathLst>
                <a:path w="2246" h="1855">
                  <a:moveTo>
                    <a:pt x="2104" y="1855"/>
                  </a:moveTo>
                  <a:lnTo>
                    <a:pt x="2175" y="1046"/>
                  </a:lnTo>
                  <a:lnTo>
                    <a:pt x="2246" y="248"/>
                  </a:lnTo>
                  <a:lnTo>
                    <a:pt x="243" y="0"/>
                  </a:lnTo>
                  <a:lnTo>
                    <a:pt x="213" y="200"/>
                  </a:lnTo>
                  <a:lnTo>
                    <a:pt x="66" y="1206"/>
                  </a:lnTo>
                  <a:lnTo>
                    <a:pt x="0" y="1595"/>
                  </a:lnTo>
                  <a:lnTo>
                    <a:pt x="598" y="1690"/>
                  </a:lnTo>
                  <a:lnTo>
                    <a:pt x="2104" y="1855"/>
                  </a:lnTo>
                  <a:close/>
                </a:path>
              </a:pathLst>
            </a:custGeom>
            <a:solidFill>
              <a:srgbClr val="C0504D">
                <a:lumMod val="50000"/>
              </a:srgbClr>
            </a:solidFill>
            <a:ln w="19050">
              <a:solidFill>
                <a:sysClr val="windowText" lastClr="000000"/>
              </a:solidFill>
              <a:round/>
              <a:headEnd/>
              <a:tailEnd/>
            </a:ln>
          </p:spPr>
          <p:txBody>
            <a:bodyPr anchor="ctr"/>
            <a:lstStyle/>
            <a:p>
              <a:pPr algn="ctr" defTabSz="685800">
                <a:defRPr/>
              </a:pPr>
              <a:r>
                <a:rPr lang="en-US" sz="900" b="1" kern="0" dirty="0">
                  <a:solidFill>
                    <a:prstClr val="white"/>
                  </a:solidFill>
                  <a:cs typeface="Arial" pitchFamily="34" charset="0"/>
                </a:rPr>
                <a:t>-1.0%</a:t>
              </a:r>
            </a:p>
          </p:txBody>
        </p:sp>
        <p:sp>
          <p:nvSpPr>
            <p:cNvPr id="275" name="Freeform 18">
              <a:extLst>
                <a:ext uri="{FF2B5EF4-FFF2-40B4-BE49-F238E27FC236}">
                  <a16:creationId xmlns:a16="http://schemas.microsoft.com/office/drawing/2014/main" id="{AD0074A1-B667-49CA-94A8-2A1DC34577E2}"/>
                </a:ext>
              </a:extLst>
            </p:cNvPr>
            <p:cNvSpPr>
              <a:spLocks/>
            </p:cNvSpPr>
            <p:nvPr/>
          </p:nvSpPr>
          <p:spPr bwMode="auto">
            <a:xfrm>
              <a:off x="1540951" y="3109033"/>
              <a:ext cx="818484" cy="1211376"/>
            </a:xfrm>
            <a:custGeom>
              <a:avLst/>
              <a:gdLst/>
              <a:ahLst/>
              <a:cxnLst>
                <a:cxn ang="0">
                  <a:pos x="307" y="0"/>
                </a:cxn>
                <a:cxn ang="0">
                  <a:pos x="0" y="1194"/>
                </a:cxn>
                <a:cxn ang="0">
                  <a:pos x="1329" y="3149"/>
                </a:cxn>
                <a:cxn ang="0">
                  <a:pos x="1329" y="3126"/>
                </a:cxn>
                <a:cxn ang="0">
                  <a:pos x="1341" y="3096"/>
                </a:cxn>
                <a:cxn ang="0">
                  <a:pos x="1364" y="3020"/>
                </a:cxn>
                <a:cxn ang="0">
                  <a:pos x="1352" y="2984"/>
                </a:cxn>
                <a:cxn ang="0">
                  <a:pos x="1370" y="2795"/>
                </a:cxn>
                <a:cxn ang="0">
                  <a:pos x="1359" y="2718"/>
                </a:cxn>
                <a:cxn ang="0">
                  <a:pos x="1370" y="2700"/>
                </a:cxn>
                <a:cxn ang="0">
                  <a:pos x="1417" y="2688"/>
                </a:cxn>
                <a:cxn ang="0">
                  <a:pos x="1483" y="2706"/>
                </a:cxn>
                <a:cxn ang="0">
                  <a:pos x="1506" y="2736"/>
                </a:cxn>
                <a:cxn ang="0">
                  <a:pos x="1506" y="2747"/>
                </a:cxn>
                <a:cxn ang="0">
                  <a:pos x="1529" y="2771"/>
                </a:cxn>
                <a:cxn ang="0">
                  <a:pos x="1565" y="2771"/>
                </a:cxn>
                <a:cxn ang="0">
                  <a:pos x="1625" y="2600"/>
                </a:cxn>
                <a:cxn ang="0">
                  <a:pos x="1660" y="2387"/>
                </a:cxn>
                <a:cxn ang="0">
                  <a:pos x="2049" y="385"/>
                </a:cxn>
                <a:cxn ang="0">
                  <a:pos x="1169" y="208"/>
                </a:cxn>
                <a:cxn ang="0">
                  <a:pos x="307" y="0"/>
                </a:cxn>
              </a:cxnLst>
              <a:rect l="0" t="0" r="r" b="b"/>
              <a:pathLst>
                <a:path w="2049" h="3149">
                  <a:moveTo>
                    <a:pt x="307" y="0"/>
                  </a:moveTo>
                  <a:lnTo>
                    <a:pt x="0" y="1194"/>
                  </a:lnTo>
                  <a:lnTo>
                    <a:pt x="1329" y="3149"/>
                  </a:lnTo>
                  <a:lnTo>
                    <a:pt x="1329" y="3126"/>
                  </a:lnTo>
                  <a:lnTo>
                    <a:pt x="1341" y="3096"/>
                  </a:lnTo>
                  <a:lnTo>
                    <a:pt x="1364" y="3020"/>
                  </a:lnTo>
                  <a:lnTo>
                    <a:pt x="1352" y="2984"/>
                  </a:lnTo>
                  <a:lnTo>
                    <a:pt x="1370" y="2795"/>
                  </a:lnTo>
                  <a:lnTo>
                    <a:pt x="1359" y="2718"/>
                  </a:lnTo>
                  <a:lnTo>
                    <a:pt x="1370" y="2700"/>
                  </a:lnTo>
                  <a:lnTo>
                    <a:pt x="1417" y="2688"/>
                  </a:lnTo>
                  <a:lnTo>
                    <a:pt x="1483" y="2706"/>
                  </a:lnTo>
                  <a:lnTo>
                    <a:pt x="1506" y="2736"/>
                  </a:lnTo>
                  <a:lnTo>
                    <a:pt x="1506" y="2747"/>
                  </a:lnTo>
                  <a:lnTo>
                    <a:pt x="1529" y="2771"/>
                  </a:lnTo>
                  <a:lnTo>
                    <a:pt x="1565" y="2771"/>
                  </a:lnTo>
                  <a:lnTo>
                    <a:pt x="1625" y="2600"/>
                  </a:lnTo>
                  <a:lnTo>
                    <a:pt x="1660" y="2387"/>
                  </a:lnTo>
                  <a:lnTo>
                    <a:pt x="2049" y="385"/>
                  </a:lnTo>
                  <a:lnTo>
                    <a:pt x="1169" y="208"/>
                  </a:lnTo>
                  <a:lnTo>
                    <a:pt x="307" y="0"/>
                  </a:lnTo>
                </a:path>
              </a:pathLst>
            </a:custGeom>
            <a:solidFill>
              <a:srgbClr val="9BBB59">
                <a:lumMod val="5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white"/>
                  </a:solidFill>
                  <a:cs typeface="Arial" pitchFamily="34" charset="0"/>
                </a:rPr>
                <a:t>2.0%</a:t>
              </a:r>
            </a:p>
          </p:txBody>
        </p:sp>
        <p:sp>
          <p:nvSpPr>
            <p:cNvPr id="276" name="Freeform 20">
              <a:extLst>
                <a:ext uri="{FF2B5EF4-FFF2-40B4-BE49-F238E27FC236}">
                  <a16:creationId xmlns:a16="http://schemas.microsoft.com/office/drawing/2014/main" id="{654DC329-0283-4ED6-907C-D13F06BCB1E9}"/>
                </a:ext>
              </a:extLst>
            </p:cNvPr>
            <p:cNvSpPr>
              <a:spLocks/>
            </p:cNvSpPr>
            <p:nvPr/>
          </p:nvSpPr>
          <p:spPr bwMode="auto">
            <a:xfrm>
              <a:off x="1964637" y="4028008"/>
              <a:ext cx="876260" cy="973510"/>
            </a:xfrm>
            <a:custGeom>
              <a:avLst/>
              <a:gdLst/>
              <a:ahLst/>
              <a:cxnLst>
                <a:cxn ang="0">
                  <a:pos x="1866" y="2535"/>
                </a:cxn>
                <a:cxn ang="0">
                  <a:pos x="2192" y="254"/>
                </a:cxn>
                <a:cxn ang="0">
                  <a:pos x="597" y="6"/>
                </a:cxn>
                <a:cxn ang="0">
                  <a:pos x="597" y="0"/>
                </a:cxn>
                <a:cxn ang="0">
                  <a:pos x="562" y="213"/>
                </a:cxn>
                <a:cxn ang="0">
                  <a:pos x="502" y="384"/>
                </a:cxn>
                <a:cxn ang="0">
                  <a:pos x="466" y="384"/>
                </a:cxn>
                <a:cxn ang="0">
                  <a:pos x="443" y="360"/>
                </a:cxn>
                <a:cxn ang="0">
                  <a:pos x="443" y="349"/>
                </a:cxn>
                <a:cxn ang="0">
                  <a:pos x="420" y="319"/>
                </a:cxn>
                <a:cxn ang="0">
                  <a:pos x="354" y="301"/>
                </a:cxn>
                <a:cxn ang="0">
                  <a:pos x="307" y="313"/>
                </a:cxn>
                <a:cxn ang="0">
                  <a:pos x="296" y="331"/>
                </a:cxn>
                <a:cxn ang="0">
                  <a:pos x="307" y="408"/>
                </a:cxn>
                <a:cxn ang="0">
                  <a:pos x="289" y="597"/>
                </a:cxn>
                <a:cxn ang="0">
                  <a:pos x="301" y="633"/>
                </a:cxn>
                <a:cxn ang="0">
                  <a:pos x="278" y="709"/>
                </a:cxn>
                <a:cxn ang="0">
                  <a:pos x="266" y="739"/>
                </a:cxn>
                <a:cxn ang="0">
                  <a:pos x="266" y="762"/>
                </a:cxn>
                <a:cxn ang="0">
                  <a:pos x="266" y="821"/>
                </a:cxn>
                <a:cxn ang="0">
                  <a:pos x="266" y="839"/>
                </a:cxn>
                <a:cxn ang="0">
                  <a:pos x="266" y="857"/>
                </a:cxn>
                <a:cxn ang="0">
                  <a:pos x="289" y="904"/>
                </a:cxn>
                <a:cxn ang="0">
                  <a:pos x="289" y="945"/>
                </a:cxn>
                <a:cxn ang="0">
                  <a:pos x="301" y="975"/>
                </a:cxn>
                <a:cxn ang="0">
                  <a:pos x="313" y="1022"/>
                </a:cxn>
                <a:cxn ang="0">
                  <a:pos x="331" y="1034"/>
                </a:cxn>
                <a:cxn ang="0">
                  <a:pos x="354" y="1057"/>
                </a:cxn>
                <a:cxn ang="0">
                  <a:pos x="354" y="1099"/>
                </a:cxn>
                <a:cxn ang="0">
                  <a:pos x="354" y="1110"/>
                </a:cxn>
                <a:cxn ang="0">
                  <a:pos x="337" y="1099"/>
                </a:cxn>
                <a:cxn ang="0">
                  <a:pos x="301" y="1135"/>
                </a:cxn>
                <a:cxn ang="0">
                  <a:pos x="254" y="1152"/>
                </a:cxn>
                <a:cxn ang="0">
                  <a:pos x="213" y="1194"/>
                </a:cxn>
                <a:cxn ang="0">
                  <a:pos x="189" y="1300"/>
                </a:cxn>
                <a:cxn ang="0">
                  <a:pos x="124" y="1382"/>
                </a:cxn>
                <a:cxn ang="0">
                  <a:pos x="95" y="1382"/>
                </a:cxn>
                <a:cxn ang="0">
                  <a:pos x="88" y="1406"/>
                </a:cxn>
                <a:cxn ang="0">
                  <a:pos x="101" y="1435"/>
                </a:cxn>
                <a:cxn ang="0">
                  <a:pos x="95" y="1460"/>
                </a:cxn>
                <a:cxn ang="0">
                  <a:pos x="83" y="1513"/>
                </a:cxn>
                <a:cxn ang="0">
                  <a:pos x="88" y="1530"/>
                </a:cxn>
                <a:cxn ang="0">
                  <a:pos x="136" y="1571"/>
                </a:cxn>
                <a:cxn ang="0">
                  <a:pos x="142" y="1589"/>
                </a:cxn>
                <a:cxn ang="0">
                  <a:pos x="131" y="1607"/>
                </a:cxn>
                <a:cxn ang="0">
                  <a:pos x="124" y="1630"/>
                </a:cxn>
                <a:cxn ang="0">
                  <a:pos x="95" y="1660"/>
                </a:cxn>
                <a:cxn ang="0">
                  <a:pos x="83" y="1655"/>
                </a:cxn>
                <a:cxn ang="0">
                  <a:pos x="30" y="1648"/>
                </a:cxn>
                <a:cxn ang="0">
                  <a:pos x="0" y="1743"/>
                </a:cxn>
                <a:cxn ang="0">
                  <a:pos x="1181" y="2428"/>
                </a:cxn>
                <a:cxn ang="0">
                  <a:pos x="1866" y="2535"/>
                </a:cxn>
              </a:cxnLst>
              <a:rect l="0" t="0" r="r" b="b"/>
              <a:pathLst>
                <a:path w="2192" h="2535">
                  <a:moveTo>
                    <a:pt x="1866" y="2535"/>
                  </a:moveTo>
                  <a:lnTo>
                    <a:pt x="2192" y="254"/>
                  </a:lnTo>
                  <a:lnTo>
                    <a:pt x="597" y="6"/>
                  </a:lnTo>
                  <a:lnTo>
                    <a:pt x="597" y="0"/>
                  </a:lnTo>
                  <a:lnTo>
                    <a:pt x="562" y="213"/>
                  </a:lnTo>
                  <a:lnTo>
                    <a:pt x="502" y="384"/>
                  </a:lnTo>
                  <a:lnTo>
                    <a:pt x="466" y="384"/>
                  </a:lnTo>
                  <a:lnTo>
                    <a:pt x="443" y="360"/>
                  </a:lnTo>
                  <a:lnTo>
                    <a:pt x="443" y="349"/>
                  </a:lnTo>
                  <a:lnTo>
                    <a:pt x="420" y="319"/>
                  </a:lnTo>
                  <a:lnTo>
                    <a:pt x="354" y="301"/>
                  </a:lnTo>
                  <a:lnTo>
                    <a:pt x="307" y="313"/>
                  </a:lnTo>
                  <a:lnTo>
                    <a:pt x="296" y="331"/>
                  </a:lnTo>
                  <a:lnTo>
                    <a:pt x="307" y="408"/>
                  </a:lnTo>
                  <a:lnTo>
                    <a:pt x="289" y="597"/>
                  </a:lnTo>
                  <a:lnTo>
                    <a:pt x="301" y="633"/>
                  </a:lnTo>
                  <a:lnTo>
                    <a:pt x="278" y="709"/>
                  </a:lnTo>
                  <a:lnTo>
                    <a:pt x="266" y="739"/>
                  </a:lnTo>
                  <a:lnTo>
                    <a:pt x="266" y="762"/>
                  </a:lnTo>
                  <a:lnTo>
                    <a:pt x="266" y="821"/>
                  </a:lnTo>
                  <a:lnTo>
                    <a:pt x="266" y="839"/>
                  </a:lnTo>
                  <a:lnTo>
                    <a:pt x="266" y="857"/>
                  </a:lnTo>
                  <a:lnTo>
                    <a:pt x="289" y="904"/>
                  </a:lnTo>
                  <a:lnTo>
                    <a:pt x="289" y="945"/>
                  </a:lnTo>
                  <a:lnTo>
                    <a:pt x="301" y="975"/>
                  </a:lnTo>
                  <a:lnTo>
                    <a:pt x="313" y="1022"/>
                  </a:lnTo>
                  <a:lnTo>
                    <a:pt x="331" y="1034"/>
                  </a:lnTo>
                  <a:lnTo>
                    <a:pt x="354" y="1057"/>
                  </a:lnTo>
                  <a:lnTo>
                    <a:pt x="354" y="1099"/>
                  </a:lnTo>
                  <a:lnTo>
                    <a:pt x="354" y="1110"/>
                  </a:lnTo>
                  <a:lnTo>
                    <a:pt x="337" y="1099"/>
                  </a:lnTo>
                  <a:lnTo>
                    <a:pt x="301" y="1135"/>
                  </a:lnTo>
                  <a:lnTo>
                    <a:pt x="254" y="1152"/>
                  </a:lnTo>
                  <a:lnTo>
                    <a:pt x="213" y="1194"/>
                  </a:lnTo>
                  <a:lnTo>
                    <a:pt x="189" y="1300"/>
                  </a:lnTo>
                  <a:lnTo>
                    <a:pt x="124" y="1382"/>
                  </a:lnTo>
                  <a:lnTo>
                    <a:pt x="95" y="1382"/>
                  </a:lnTo>
                  <a:lnTo>
                    <a:pt x="88" y="1406"/>
                  </a:lnTo>
                  <a:lnTo>
                    <a:pt x="101" y="1435"/>
                  </a:lnTo>
                  <a:lnTo>
                    <a:pt x="95" y="1460"/>
                  </a:lnTo>
                  <a:lnTo>
                    <a:pt x="83" y="1513"/>
                  </a:lnTo>
                  <a:lnTo>
                    <a:pt x="88" y="1530"/>
                  </a:lnTo>
                  <a:lnTo>
                    <a:pt x="136" y="1571"/>
                  </a:lnTo>
                  <a:lnTo>
                    <a:pt x="142" y="1589"/>
                  </a:lnTo>
                  <a:lnTo>
                    <a:pt x="131" y="1607"/>
                  </a:lnTo>
                  <a:lnTo>
                    <a:pt x="124" y="1630"/>
                  </a:lnTo>
                  <a:lnTo>
                    <a:pt x="95" y="1660"/>
                  </a:lnTo>
                  <a:lnTo>
                    <a:pt x="83" y="1655"/>
                  </a:lnTo>
                  <a:lnTo>
                    <a:pt x="30" y="1648"/>
                  </a:lnTo>
                  <a:lnTo>
                    <a:pt x="0" y="1743"/>
                  </a:lnTo>
                  <a:lnTo>
                    <a:pt x="1181" y="2428"/>
                  </a:lnTo>
                  <a:lnTo>
                    <a:pt x="1866" y="2535"/>
                  </a:lnTo>
                </a:path>
              </a:pathLst>
            </a:custGeom>
            <a:solidFill>
              <a:srgbClr val="9BBB59">
                <a:lumMod val="5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white"/>
                  </a:solidFill>
                  <a:cs typeface="Arial" pitchFamily="34" charset="0"/>
                </a:rPr>
                <a:t>1.6%</a:t>
              </a:r>
            </a:p>
          </p:txBody>
        </p:sp>
        <p:sp>
          <p:nvSpPr>
            <p:cNvPr id="277" name="Freeform 21">
              <a:extLst>
                <a:ext uri="{FF2B5EF4-FFF2-40B4-BE49-F238E27FC236}">
                  <a16:creationId xmlns:a16="http://schemas.microsoft.com/office/drawing/2014/main" id="{D73F3DAE-DA1C-40D3-B1F5-97702B6DB85B}"/>
                </a:ext>
              </a:extLst>
            </p:cNvPr>
            <p:cNvSpPr>
              <a:spLocks/>
            </p:cNvSpPr>
            <p:nvPr/>
          </p:nvSpPr>
          <p:spPr bwMode="auto">
            <a:xfrm>
              <a:off x="2840896" y="3505862"/>
              <a:ext cx="930424" cy="711277"/>
            </a:xfrm>
            <a:custGeom>
              <a:avLst/>
              <a:gdLst/>
              <a:ahLst/>
              <a:cxnLst>
                <a:cxn ang="0">
                  <a:pos x="0" y="1612"/>
                </a:cxn>
                <a:cxn ang="0">
                  <a:pos x="219" y="0"/>
                </a:cxn>
                <a:cxn ang="0">
                  <a:pos x="1725" y="165"/>
                </a:cxn>
                <a:cxn ang="0">
                  <a:pos x="2334" y="218"/>
                </a:cxn>
                <a:cxn ang="0">
                  <a:pos x="2309" y="620"/>
                </a:cxn>
                <a:cxn ang="0">
                  <a:pos x="2238" y="1849"/>
                </a:cxn>
                <a:cxn ang="0">
                  <a:pos x="1926" y="1824"/>
                </a:cxn>
                <a:cxn ang="0">
                  <a:pos x="0" y="1612"/>
                </a:cxn>
              </a:cxnLst>
              <a:rect l="0" t="0" r="r" b="b"/>
              <a:pathLst>
                <a:path w="2334" h="1849">
                  <a:moveTo>
                    <a:pt x="0" y="1612"/>
                  </a:moveTo>
                  <a:lnTo>
                    <a:pt x="219" y="0"/>
                  </a:lnTo>
                  <a:lnTo>
                    <a:pt x="1725" y="165"/>
                  </a:lnTo>
                  <a:lnTo>
                    <a:pt x="2334" y="218"/>
                  </a:lnTo>
                  <a:lnTo>
                    <a:pt x="2309" y="620"/>
                  </a:lnTo>
                  <a:lnTo>
                    <a:pt x="2238" y="1849"/>
                  </a:lnTo>
                  <a:lnTo>
                    <a:pt x="1926" y="1824"/>
                  </a:lnTo>
                  <a:lnTo>
                    <a:pt x="0" y="1612"/>
                  </a:lnTo>
                  <a:close/>
                </a:path>
              </a:pathLst>
            </a:custGeom>
            <a:solidFill>
              <a:srgbClr val="9BBB59">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1.4%</a:t>
              </a:r>
            </a:p>
          </p:txBody>
        </p:sp>
        <p:sp>
          <p:nvSpPr>
            <p:cNvPr id="278" name="Freeform 23">
              <a:extLst>
                <a:ext uri="{FF2B5EF4-FFF2-40B4-BE49-F238E27FC236}">
                  <a16:creationId xmlns:a16="http://schemas.microsoft.com/office/drawing/2014/main" id="{CC63A837-527D-433D-B964-3E3C2940A94C}"/>
                </a:ext>
              </a:extLst>
            </p:cNvPr>
            <p:cNvSpPr>
              <a:spLocks/>
            </p:cNvSpPr>
            <p:nvPr/>
          </p:nvSpPr>
          <p:spPr bwMode="auto">
            <a:xfrm>
              <a:off x="2710901" y="4124315"/>
              <a:ext cx="897925" cy="891127"/>
            </a:xfrm>
            <a:custGeom>
              <a:avLst/>
              <a:gdLst/>
              <a:ahLst/>
              <a:cxnLst>
                <a:cxn ang="0">
                  <a:pos x="326" y="0"/>
                </a:cxn>
                <a:cxn ang="0">
                  <a:pos x="0" y="2281"/>
                </a:cxn>
                <a:cxn ang="0">
                  <a:pos x="296" y="2316"/>
                </a:cxn>
                <a:cxn ang="0">
                  <a:pos x="320" y="2132"/>
                </a:cxn>
                <a:cxn ang="0">
                  <a:pos x="875" y="2203"/>
                </a:cxn>
                <a:cxn ang="0">
                  <a:pos x="875" y="2198"/>
                </a:cxn>
                <a:cxn ang="0">
                  <a:pos x="857" y="2168"/>
                </a:cxn>
                <a:cxn ang="0">
                  <a:pos x="875" y="2144"/>
                </a:cxn>
                <a:cxn ang="0">
                  <a:pos x="870" y="2132"/>
                </a:cxn>
                <a:cxn ang="0">
                  <a:pos x="857" y="2121"/>
                </a:cxn>
                <a:cxn ang="0">
                  <a:pos x="863" y="2114"/>
                </a:cxn>
                <a:cxn ang="0">
                  <a:pos x="2074" y="2233"/>
                </a:cxn>
                <a:cxn ang="0">
                  <a:pos x="2222" y="414"/>
                </a:cxn>
                <a:cxn ang="0">
                  <a:pos x="2240" y="414"/>
                </a:cxn>
                <a:cxn ang="0">
                  <a:pos x="2252" y="212"/>
                </a:cxn>
                <a:cxn ang="0">
                  <a:pos x="326" y="0"/>
                </a:cxn>
              </a:cxnLst>
              <a:rect l="0" t="0" r="r" b="b"/>
              <a:pathLst>
                <a:path w="2252" h="2316">
                  <a:moveTo>
                    <a:pt x="326" y="0"/>
                  </a:moveTo>
                  <a:lnTo>
                    <a:pt x="0" y="2281"/>
                  </a:lnTo>
                  <a:lnTo>
                    <a:pt x="296" y="2316"/>
                  </a:lnTo>
                  <a:lnTo>
                    <a:pt x="320" y="2132"/>
                  </a:lnTo>
                  <a:lnTo>
                    <a:pt x="875" y="2203"/>
                  </a:lnTo>
                  <a:lnTo>
                    <a:pt x="875" y="2198"/>
                  </a:lnTo>
                  <a:lnTo>
                    <a:pt x="857" y="2168"/>
                  </a:lnTo>
                  <a:lnTo>
                    <a:pt x="875" y="2144"/>
                  </a:lnTo>
                  <a:lnTo>
                    <a:pt x="870" y="2132"/>
                  </a:lnTo>
                  <a:lnTo>
                    <a:pt x="857" y="2121"/>
                  </a:lnTo>
                  <a:lnTo>
                    <a:pt x="863" y="2114"/>
                  </a:lnTo>
                  <a:lnTo>
                    <a:pt x="2074" y="2233"/>
                  </a:lnTo>
                  <a:lnTo>
                    <a:pt x="2222" y="414"/>
                  </a:lnTo>
                  <a:lnTo>
                    <a:pt x="2240" y="414"/>
                  </a:lnTo>
                  <a:lnTo>
                    <a:pt x="2252" y="212"/>
                  </a:lnTo>
                  <a:lnTo>
                    <a:pt x="326" y="0"/>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0.1%</a:t>
              </a:r>
            </a:p>
          </p:txBody>
        </p:sp>
        <p:sp>
          <p:nvSpPr>
            <p:cNvPr id="279" name="Freeform 26">
              <a:extLst>
                <a:ext uri="{FF2B5EF4-FFF2-40B4-BE49-F238E27FC236}">
                  <a16:creationId xmlns:a16="http://schemas.microsoft.com/office/drawing/2014/main" id="{148195BB-D133-4470-B72A-7F75C391BAB1}"/>
                </a:ext>
              </a:extLst>
            </p:cNvPr>
            <p:cNvSpPr>
              <a:spLocks/>
            </p:cNvSpPr>
            <p:nvPr/>
          </p:nvSpPr>
          <p:spPr bwMode="auto">
            <a:xfrm>
              <a:off x="3596790" y="2326976"/>
              <a:ext cx="840150" cy="508221"/>
            </a:xfrm>
            <a:custGeom>
              <a:avLst/>
              <a:gdLst/>
              <a:ahLst/>
              <a:cxnLst>
                <a:cxn ang="0">
                  <a:pos x="0" y="1228"/>
                </a:cxn>
                <a:cxn ang="0">
                  <a:pos x="101" y="0"/>
                </a:cxn>
                <a:cxn ang="0">
                  <a:pos x="1034" y="64"/>
                </a:cxn>
                <a:cxn ang="0">
                  <a:pos x="1938" y="94"/>
                </a:cxn>
                <a:cxn ang="0">
                  <a:pos x="1938" y="123"/>
                </a:cxn>
                <a:cxn ang="0">
                  <a:pos x="1968" y="218"/>
                </a:cxn>
                <a:cxn ang="0">
                  <a:pos x="1955" y="247"/>
                </a:cxn>
                <a:cxn ang="0">
                  <a:pos x="1950" y="313"/>
                </a:cxn>
                <a:cxn ang="0">
                  <a:pos x="1955" y="431"/>
                </a:cxn>
                <a:cxn ang="0">
                  <a:pos x="1980" y="561"/>
                </a:cxn>
                <a:cxn ang="0">
                  <a:pos x="2015" y="596"/>
                </a:cxn>
                <a:cxn ang="0">
                  <a:pos x="2038" y="714"/>
                </a:cxn>
                <a:cxn ang="0">
                  <a:pos x="2044" y="916"/>
                </a:cxn>
                <a:cxn ang="0">
                  <a:pos x="2050" y="957"/>
                </a:cxn>
                <a:cxn ang="0">
                  <a:pos x="2050" y="1028"/>
                </a:cxn>
                <a:cxn ang="0">
                  <a:pos x="2056" y="1056"/>
                </a:cxn>
                <a:cxn ang="0">
                  <a:pos x="2109" y="1205"/>
                </a:cxn>
                <a:cxn ang="0">
                  <a:pos x="2097" y="1258"/>
                </a:cxn>
                <a:cxn ang="0">
                  <a:pos x="2103" y="1322"/>
                </a:cxn>
                <a:cxn ang="0">
                  <a:pos x="0" y="1228"/>
                </a:cxn>
              </a:cxnLst>
              <a:rect l="0" t="0" r="r" b="b"/>
              <a:pathLst>
                <a:path w="2109" h="1322">
                  <a:moveTo>
                    <a:pt x="0" y="1228"/>
                  </a:moveTo>
                  <a:lnTo>
                    <a:pt x="101" y="0"/>
                  </a:lnTo>
                  <a:lnTo>
                    <a:pt x="1034" y="64"/>
                  </a:lnTo>
                  <a:lnTo>
                    <a:pt x="1938" y="94"/>
                  </a:lnTo>
                  <a:lnTo>
                    <a:pt x="1938" y="123"/>
                  </a:lnTo>
                  <a:lnTo>
                    <a:pt x="1968" y="218"/>
                  </a:lnTo>
                  <a:lnTo>
                    <a:pt x="1955" y="247"/>
                  </a:lnTo>
                  <a:lnTo>
                    <a:pt x="1950" y="313"/>
                  </a:lnTo>
                  <a:lnTo>
                    <a:pt x="1955" y="431"/>
                  </a:lnTo>
                  <a:lnTo>
                    <a:pt x="1980" y="561"/>
                  </a:lnTo>
                  <a:lnTo>
                    <a:pt x="2015" y="596"/>
                  </a:lnTo>
                  <a:lnTo>
                    <a:pt x="2038" y="714"/>
                  </a:lnTo>
                  <a:lnTo>
                    <a:pt x="2044" y="916"/>
                  </a:lnTo>
                  <a:lnTo>
                    <a:pt x="2050" y="957"/>
                  </a:lnTo>
                  <a:lnTo>
                    <a:pt x="2050" y="1028"/>
                  </a:lnTo>
                  <a:lnTo>
                    <a:pt x="2056" y="1056"/>
                  </a:lnTo>
                  <a:lnTo>
                    <a:pt x="2109" y="1205"/>
                  </a:lnTo>
                  <a:lnTo>
                    <a:pt x="2097" y="1258"/>
                  </a:lnTo>
                  <a:lnTo>
                    <a:pt x="2103" y="1322"/>
                  </a:lnTo>
                  <a:lnTo>
                    <a:pt x="0" y="1228"/>
                  </a:lnTo>
                </a:path>
              </a:pathLst>
            </a:custGeom>
            <a:solidFill>
              <a:srgbClr val="C0504D">
                <a:lumMod val="5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white"/>
                  </a:solidFill>
                  <a:cs typeface="Arial" pitchFamily="34" charset="0"/>
                </a:rPr>
                <a:t>-0.02%</a:t>
              </a:r>
            </a:p>
          </p:txBody>
        </p:sp>
        <p:sp>
          <p:nvSpPr>
            <p:cNvPr id="280" name="Freeform 27">
              <a:extLst>
                <a:ext uri="{FF2B5EF4-FFF2-40B4-BE49-F238E27FC236}">
                  <a16:creationId xmlns:a16="http://schemas.microsoft.com/office/drawing/2014/main" id="{E2737E19-C9BD-4428-A452-B46D7E43F897}"/>
                </a:ext>
              </a:extLst>
            </p:cNvPr>
            <p:cNvSpPr>
              <a:spLocks/>
            </p:cNvSpPr>
            <p:nvPr/>
          </p:nvSpPr>
          <p:spPr bwMode="auto">
            <a:xfrm>
              <a:off x="3555866" y="2798066"/>
              <a:ext cx="893111" cy="581321"/>
            </a:xfrm>
            <a:custGeom>
              <a:avLst/>
              <a:gdLst/>
              <a:ahLst/>
              <a:cxnLst>
                <a:cxn ang="0">
                  <a:pos x="0" y="1194"/>
                </a:cxn>
                <a:cxn ang="0">
                  <a:pos x="71" y="396"/>
                </a:cxn>
                <a:cxn ang="0">
                  <a:pos x="100" y="0"/>
                </a:cxn>
                <a:cxn ang="0">
                  <a:pos x="2203" y="94"/>
                </a:cxn>
                <a:cxn ang="0">
                  <a:pos x="2203" y="124"/>
                </a:cxn>
                <a:cxn ang="0">
                  <a:pos x="2185" y="165"/>
                </a:cxn>
                <a:cxn ang="0">
                  <a:pos x="2132" y="219"/>
                </a:cxn>
                <a:cxn ang="0">
                  <a:pos x="2138" y="254"/>
                </a:cxn>
                <a:cxn ang="0">
                  <a:pos x="2238" y="348"/>
                </a:cxn>
                <a:cxn ang="0">
                  <a:pos x="2238" y="1088"/>
                </a:cxn>
                <a:cxn ang="0">
                  <a:pos x="2220" y="1088"/>
                </a:cxn>
                <a:cxn ang="0">
                  <a:pos x="2197" y="1093"/>
                </a:cxn>
                <a:cxn ang="0">
                  <a:pos x="2209" y="1116"/>
                </a:cxn>
                <a:cxn ang="0">
                  <a:pos x="2220" y="1141"/>
                </a:cxn>
                <a:cxn ang="0">
                  <a:pos x="2209" y="1182"/>
                </a:cxn>
                <a:cxn ang="0">
                  <a:pos x="2227" y="1199"/>
                </a:cxn>
                <a:cxn ang="0">
                  <a:pos x="2238" y="1258"/>
                </a:cxn>
                <a:cxn ang="0">
                  <a:pos x="2215" y="1283"/>
                </a:cxn>
                <a:cxn ang="0">
                  <a:pos x="2220" y="1318"/>
                </a:cxn>
                <a:cxn ang="0">
                  <a:pos x="2197" y="1388"/>
                </a:cxn>
                <a:cxn ang="0">
                  <a:pos x="2220" y="1465"/>
                </a:cxn>
                <a:cxn ang="0">
                  <a:pos x="2233" y="1501"/>
                </a:cxn>
                <a:cxn ang="0">
                  <a:pos x="2227" y="1512"/>
                </a:cxn>
                <a:cxn ang="0">
                  <a:pos x="2167" y="1471"/>
                </a:cxn>
                <a:cxn ang="0">
                  <a:pos x="2038" y="1388"/>
                </a:cxn>
                <a:cxn ang="0">
                  <a:pos x="2009" y="1377"/>
                </a:cxn>
                <a:cxn ang="0">
                  <a:pos x="1949" y="1377"/>
                </a:cxn>
                <a:cxn ang="0">
                  <a:pos x="1908" y="1406"/>
                </a:cxn>
                <a:cxn ang="0">
                  <a:pos x="1867" y="1418"/>
                </a:cxn>
                <a:cxn ang="0">
                  <a:pos x="1825" y="1406"/>
                </a:cxn>
                <a:cxn ang="0">
                  <a:pos x="1801" y="1354"/>
                </a:cxn>
                <a:cxn ang="0">
                  <a:pos x="1766" y="1329"/>
                </a:cxn>
                <a:cxn ang="0">
                  <a:pos x="1725" y="1341"/>
                </a:cxn>
                <a:cxn ang="0">
                  <a:pos x="1677" y="1341"/>
                </a:cxn>
                <a:cxn ang="0">
                  <a:pos x="1636" y="1283"/>
                </a:cxn>
                <a:cxn ang="0">
                  <a:pos x="0" y="1194"/>
                </a:cxn>
              </a:cxnLst>
              <a:rect l="0" t="0" r="r" b="b"/>
              <a:pathLst>
                <a:path w="2238" h="1512">
                  <a:moveTo>
                    <a:pt x="0" y="1194"/>
                  </a:moveTo>
                  <a:lnTo>
                    <a:pt x="71" y="396"/>
                  </a:lnTo>
                  <a:lnTo>
                    <a:pt x="100" y="0"/>
                  </a:lnTo>
                  <a:lnTo>
                    <a:pt x="2203" y="94"/>
                  </a:lnTo>
                  <a:lnTo>
                    <a:pt x="2203" y="124"/>
                  </a:lnTo>
                  <a:lnTo>
                    <a:pt x="2185" y="165"/>
                  </a:lnTo>
                  <a:lnTo>
                    <a:pt x="2132" y="219"/>
                  </a:lnTo>
                  <a:lnTo>
                    <a:pt x="2138" y="254"/>
                  </a:lnTo>
                  <a:lnTo>
                    <a:pt x="2238" y="348"/>
                  </a:lnTo>
                  <a:lnTo>
                    <a:pt x="2238" y="1088"/>
                  </a:lnTo>
                  <a:lnTo>
                    <a:pt x="2220" y="1088"/>
                  </a:lnTo>
                  <a:lnTo>
                    <a:pt x="2197" y="1093"/>
                  </a:lnTo>
                  <a:lnTo>
                    <a:pt x="2209" y="1116"/>
                  </a:lnTo>
                  <a:lnTo>
                    <a:pt x="2220" y="1141"/>
                  </a:lnTo>
                  <a:lnTo>
                    <a:pt x="2209" y="1182"/>
                  </a:lnTo>
                  <a:lnTo>
                    <a:pt x="2227" y="1199"/>
                  </a:lnTo>
                  <a:lnTo>
                    <a:pt x="2238" y="1258"/>
                  </a:lnTo>
                  <a:lnTo>
                    <a:pt x="2215" y="1283"/>
                  </a:lnTo>
                  <a:lnTo>
                    <a:pt x="2220" y="1318"/>
                  </a:lnTo>
                  <a:lnTo>
                    <a:pt x="2197" y="1388"/>
                  </a:lnTo>
                  <a:lnTo>
                    <a:pt x="2220" y="1465"/>
                  </a:lnTo>
                  <a:lnTo>
                    <a:pt x="2233" y="1501"/>
                  </a:lnTo>
                  <a:lnTo>
                    <a:pt x="2227" y="1512"/>
                  </a:lnTo>
                  <a:lnTo>
                    <a:pt x="2167" y="1471"/>
                  </a:lnTo>
                  <a:lnTo>
                    <a:pt x="2038" y="1388"/>
                  </a:lnTo>
                  <a:lnTo>
                    <a:pt x="2009" y="1377"/>
                  </a:lnTo>
                  <a:lnTo>
                    <a:pt x="1949" y="1377"/>
                  </a:lnTo>
                  <a:lnTo>
                    <a:pt x="1908" y="1406"/>
                  </a:lnTo>
                  <a:lnTo>
                    <a:pt x="1867" y="1418"/>
                  </a:lnTo>
                  <a:lnTo>
                    <a:pt x="1825" y="1406"/>
                  </a:lnTo>
                  <a:lnTo>
                    <a:pt x="1801" y="1354"/>
                  </a:lnTo>
                  <a:lnTo>
                    <a:pt x="1766" y="1329"/>
                  </a:lnTo>
                  <a:lnTo>
                    <a:pt x="1725" y="1341"/>
                  </a:lnTo>
                  <a:lnTo>
                    <a:pt x="1677" y="1341"/>
                  </a:lnTo>
                  <a:lnTo>
                    <a:pt x="1636" y="1283"/>
                  </a:lnTo>
                  <a:lnTo>
                    <a:pt x="0" y="1194"/>
                  </a:lnTo>
                  <a:close/>
                </a:path>
              </a:pathLst>
            </a:custGeom>
            <a:solidFill>
              <a:sysClr val="window" lastClr="FFFFFF"/>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0.9%</a:t>
              </a:r>
            </a:p>
          </p:txBody>
        </p:sp>
        <p:sp>
          <p:nvSpPr>
            <p:cNvPr id="281" name="Freeform 29">
              <a:extLst>
                <a:ext uri="{FF2B5EF4-FFF2-40B4-BE49-F238E27FC236}">
                  <a16:creationId xmlns:a16="http://schemas.microsoft.com/office/drawing/2014/main" id="{2E53C552-376D-457D-965D-CF79868C12CD}"/>
                </a:ext>
              </a:extLst>
            </p:cNvPr>
            <p:cNvSpPr>
              <a:spLocks/>
            </p:cNvSpPr>
            <p:nvPr/>
          </p:nvSpPr>
          <p:spPr bwMode="auto">
            <a:xfrm>
              <a:off x="3526978" y="3257554"/>
              <a:ext cx="1055604" cy="504740"/>
            </a:xfrm>
            <a:custGeom>
              <a:avLst/>
              <a:gdLst/>
              <a:ahLst/>
              <a:cxnLst>
                <a:cxn ang="0">
                  <a:pos x="0" y="809"/>
                </a:cxn>
                <a:cxn ang="0">
                  <a:pos x="71" y="0"/>
                </a:cxn>
                <a:cxn ang="0">
                  <a:pos x="1707" y="89"/>
                </a:cxn>
                <a:cxn ang="0">
                  <a:pos x="1748" y="147"/>
                </a:cxn>
                <a:cxn ang="0">
                  <a:pos x="1796" y="147"/>
                </a:cxn>
                <a:cxn ang="0">
                  <a:pos x="1837" y="135"/>
                </a:cxn>
                <a:cxn ang="0">
                  <a:pos x="1872" y="160"/>
                </a:cxn>
                <a:cxn ang="0">
                  <a:pos x="1896" y="212"/>
                </a:cxn>
                <a:cxn ang="0">
                  <a:pos x="1938" y="224"/>
                </a:cxn>
                <a:cxn ang="0">
                  <a:pos x="1979" y="212"/>
                </a:cxn>
                <a:cxn ang="0">
                  <a:pos x="2020" y="183"/>
                </a:cxn>
                <a:cxn ang="0">
                  <a:pos x="2080" y="183"/>
                </a:cxn>
                <a:cxn ang="0">
                  <a:pos x="2109" y="194"/>
                </a:cxn>
                <a:cxn ang="0">
                  <a:pos x="2238" y="277"/>
                </a:cxn>
                <a:cxn ang="0">
                  <a:pos x="2298" y="318"/>
                </a:cxn>
                <a:cxn ang="0">
                  <a:pos x="2304" y="366"/>
                </a:cxn>
                <a:cxn ang="0">
                  <a:pos x="2345" y="389"/>
                </a:cxn>
                <a:cxn ang="0">
                  <a:pos x="2345" y="419"/>
                </a:cxn>
                <a:cxn ang="0">
                  <a:pos x="2327" y="472"/>
                </a:cxn>
                <a:cxn ang="0">
                  <a:pos x="2357" y="502"/>
                </a:cxn>
                <a:cxn ang="0">
                  <a:pos x="2380" y="566"/>
                </a:cxn>
                <a:cxn ang="0">
                  <a:pos x="2410" y="602"/>
                </a:cxn>
                <a:cxn ang="0">
                  <a:pos x="2398" y="632"/>
                </a:cxn>
                <a:cxn ang="0">
                  <a:pos x="2410" y="667"/>
                </a:cxn>
                <a:cxn ang="0">
                  <a:pos x="2458" y="697"/>
                </a:cxn>
                <a:cxn ang="0">
                  <a:pos x="2463" y="731"/>
                </a:cxn>
                <a:cxn ang="0">
                  <a:pos x="2458" y="761"/>
                </a:cxn>
                <a:cxn ang="0">
                  <a:pos x="2446" y="827"/>
                </a:cxn>
                <a:cxn ang="0">
                  <a:pos x="2487" y="850"/>
                </a:cxn>
                <a:cxn ang="0">
                  <a:pos x="2499" y="880"/>
                </a:cxn>
                <a:cxn ang="0">
                  <a:pos x="2475" y="909"/>
                </a:cxn>
                <a:cxn ang="0">
                  <a:pos x="2487" y="944"/>
                </a:cxn>
                <a:cxn ang="0">
                  <a:pos x="2511" y="974"/>
                </a:cxn>
                <a:cxn ang="0">
                  <a:pos x="2499" y="1010"/>
                </a:cxn>
                <a:cxn ang="0">
                  <a:pos x="2511" y="1051"/>
                </a:cxn>
                <a:cxn ang="0">
                  <a:pos x="2522" y="1068"/>
                </a:cxn>
                <a:cxn ang="0">
                  <a:pos x="2540" y="1104"/>
                </a:cxn>
                <a:cxn ang="0">
                  <a:pos x="2575" y="1139"/>
                </a:cxn>
                <a:cxn ang="0">
                  <a:pos x="2582" y="1193"/>
                </a:cxn>
                <a:cxn ang="0">
                  <a:pos x="2628" y="1246"/>
                </a:cxn>
                <a:cxn ang="0">
                  <a:pos x="2646" y="1258"/>
                </a:cxn>
                <a:cxn ang="0">
                  <a:pos x="2641" y="1305"/>
                </a:cxn>
                <a:cxn ang="0">
                  <a:pos x="2641" y="1311"/>
                </a:cxn>
                <a:cxn ang="0">
                  <a:pos x="584" y="1264"/>
                </a:cxn>
                <a:cxn ang="0">
                  <a:pos x="609" y="862"/>
                </a:cxn>
                <a:cxn ang="0">
                  <a:pos x="0" y="809"/>
                </a:cxn>
              </a:cxnLst>
              <a:rect l="0" t="0" r="r" b="b"/>
              <a:pathLst>
                <a:path w="2646" h="1311">
                  <a:moveTo>
                    <a:pt x="0" y="809"/>
                  </a:moveTo>
                  <a:lnTo>
                    <a:pt x="71" y="0"/>
                  </a:lnTo>
                  <a:lnTo>
                    <a:pt x="1707" y="89"/>
                  </a:lnTo>
                  <a:lnTo>
                    <a:pt x="1748" y="147"/>
                  </a:lnTo>
                  <a:lnTo>
                    <a:pt x="1796" y="147"/>
                  </a:lnTo>
                  <a:lnTo>
                    <a:pt x="1837" y="135"/>
                  </a:lnTo>
                  <a:lnTo>
                    <a:pt x="1872" y="160"/>
                  </a:lnTo>
                  <a:lnTo>
                    <a:pt x="1896" y="212"/>
                  </a:lnTo>
                  <a:lnTo>
                    <a:pt x="1938" y="224"/>
                  </a:lnTo>
                  <a:lnTo>
                    <a:pt x="1979" y="212"/>
                  </a:lnTo>
                  <a:lnTo>
                    <a:pt x="2020" y="183"/>
                  </a:lnTo>
                  <a:lnTo>
                    <a:pt x="2080" y="183"/>
                  </a:lnTo>
                  <a:lnTo>
                    <a:pt x="2109" y="194"/>
                  </a:lnTo>
                  <a:lnTo>
                    <a:pt x="2238" y="277"/>
                  </a:lnTo>
                  <a:lnTo>
                    <a:pt x="2298" y="318"/>
                  </a:lnTo>
                  <a:lnTo>
                    <a:pt x="2304" y="366"/>
                  </a:lnTo>
                  <a:lnTo>
                    <a:pt x="2345" y="389"/>
                  </a:lnTo>
                  <a:lnTo>
                    <a:pt x="2345" y="419"/>
                  </a:lnTo>
                  <a:lnTo>
                    <a:pt x="2327" y="472"/>
                  </a:lnTo>
                  <a:lnTo>
                    <a:pt x="2357" y="502"/>
                  </a:lnTo>
                  <a:lnTo>
                    <a:pt x="2380" y="566"/>
                  </a:lnTo>
                  <a:lnTo>
                    <a:pt x="2410" y="602"/>
                  </a:lnTo>
                  <a:lnTo>
                    <a:pt x="2398" y="632"/>
                  </a:lnTo>
                  <a:lnTo>
                    <a:pt x="2410" y="667"/>
                  </a:lnTo>
                  <a:lnTo>
                    <a:pt x="2458" y="697"/>
                  </a:lnTo>
                  <a:lnTo>
                    <a:pt x="2463" y="731"/>
                  </a:lnTo>
                  <a:lnTo>
                    <a:pt x="2458" y="761"/>
                  </a:lnTo>
                  <a:lnTo>
                    <a:pt x="2446" y="827"/>
                  </a:lnTo>
                  <a:lnTo>
                    <a:pt x="2487" y="850"/>
                  </a:lnTo>
                  <a:lnTo>
                    <a:pt x="2499" y="880"/>
                  </a:lnTo>
                  <a:lnTo>
                    <a:pt x="2475" y="909"/>
                  </a:lnTo>
                  <a:lnTo>
                    <a:pt x="2487" y="944"/>
                  </a:lnTo>
                  <a:lnTo>
                    <a:pt x="2511" y="974"/>
                  </a:lnTo>
                  <a:lnTo>
                    <a:pt x="2499" y="1010"/>
                  </a:lnTo>
                  <a:lnTo>
                    <a:pt x="2511" y="1051"/>
                  </a:lnTo>
                  <a:lnTo>
                    <a:pt x="2522" y="1068"/>
                  </a:lnTo>
                  <a:lnTo>
                    <a:pt x="2540" y="1104"/>
                  </a:lnTo>
                  <a:lnTo>
                    <a:pt x="2575" y="1139"/>
                  </a:lnTo>
                  <a:lnTo>
                    <a:pt x="2582" y="1193"/>
                  </a:lnTo>
                  <a:lnTo>
                    <a:pt x="2628" y="1246"/>
                  </a:lnTo>
                  <a:lnTo>
                    <a:pt x="2646" y="1258"/>
                  </a:lnTo>
                  <a:lnTo>
                    <a:pt x="2641" y="1305"/>
                  </a:lnTo>
                  <a:lnTo>
                    <a:pt x="2641" y="1311"/>
                  </a:lnTo>
                  <a:lnTo>
                    <a:pt x="584" y="1264"/>
                  </a:lnTo>
                  <a:lnTo>
                    <a:pt x="609" y="862"/>
                  </a:lnTo>
                  <a:lnTo>
                    <a:pt x="0" y="809"/>
                  </a:lnTo>
                  <a:close/>
                </a:path>
              </a:pathLst>
            </a:custGeom>
            <a:solidFill>
              <a:sysClr val="window" lastClr="FFFFFF"/>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0.7%</a:t>
              </a:r>
            </a:p>
          </p:txBody>
        </p:sp>
        <p:sp>
          <p:nvSpPr>
            <p:cNvPr id="282" name="Freeform 31">
              <a:extLst>
                <a:ext uri="{FF2B5EF4-FFF2-40B4-BE49-F238E27FC236}">
                  <a16:creationId xmlns:a16="http://schemas.microsoft.com/office/drawing/2014/main" id="{E1360E93-5937-4C96-A916-3C62C7DC7DB7}"/>
                </a:ext>
              </a:extLst>
            </p:cNvPr>
            <p:cNvSpPr>
              <a:spLocks/>
            </p:cNvSpPr>
            <p:nvPr/>
          </p:nvSpPr>
          <p:spPr bwMode="auto">
            <a:xfrm>
              <a:off x="3732803" y="3743729"/>
              <a:ext cx="948479" cy="491976"/>
            </a:xfrm>
            <a:custGeom>
              <a:avLst/>
              <a:gdLst/>
              <a:ahLst/>
              <a:cxnLst>
                <a:cxn ang="0">
                  <a:pos x="71" y="0"/>
                </a:cxn>
                <a:cxn ang="0">
                  <a:pos x="2128" y="47"/>
                </a:cxn>
                <a:cxn ang="0">
                  <a:pos x="2263" y="154"/>
                </a:cxn>
                <a:cxn ang="0">
                  <a:pos x="2222" y="200"/>
                </a:cxn>
                <a:cxn ang="0">
                  <a:pos x="2216" y="248"/>
                </a:cxn>
                <a:cxn ang="0">
                  <a:pos x="2234" y="278"/>
                </a:cxn>
                <a:cxn ang="0">
                  <a:pos x="2270" y="289"/>
                </a:cxn>
                <a:cxn ang="0">
                  <a:pos x="2287" y="360"/>
                </a:cxn>
                <a:cxn ang="0">
                  <a:pos x="2323" y="384"/>
                </a:cxn>
                <a:cxn ang="0">
                  <a:pos x="2352" y="390"/>
                </a:cxn>
                <a:cxn ang="0">
                  <a:pos x="2364" y="402"/>
                </a:cxn>
                <a:cxn ang="0">
                  <a:pos x="2376" y="1275"/>
                </a:cxn>
                <a:cxn ang="0">
                  <a:pos x="0" y="1229"/>
                </a:cxn>
                <a:cxn ang="0">
                  <a:pos x="71" y="0"/>
                </a:cxn>
              </a:cxnLst>
              <a:rect l="0" t="0" r="r" b="b"/>
              <a:pathLst>
                <a:path w="2376" h="1275">
                  <a:moveTo>
                    <a:pt x="71" y="0"/>
                  </a:moveTo>
                  <a:lnTo>
                    <a:pt x="2128" y="47"/>
                  </a:lnTo>
                  <a:lnTo>
                    <a:pt x="2263" y="154"/>
                  </a:lnTo>
                  <a:lnTo>
                    <a:pt x="2222" y="200"/>
                  </a:lnTo>
                  <a:lnTo>
                    <a:pt x="2216" y="248"/>
                  </a:lnTo>
                  <a:lnTo>
                    <a:pt x="2234" y="278"/>
                  </a:lnTo>
                  <a:lnTo>
                    <a:pt x="2270" y="289"/>
                  </a:lnTo>
                  <a:lnTo>
                    <a:pt x="2287" y="360"/>
                  </a:lnTo>
                  <a:lnTo>
                    <a:pt x="2323" y="384"/>
                  </a:lnTo>
                  <a:lnTo>
                    <a:pt x="2352" y="390"/>
                  </a:lnTo>
                  <a:lnTo>
                    <a:pt x="2364" y="402"/>
                  </a:lnTo>
                  <a:lnTo>
                    <a:pt x="2376" y="1275"/>
                  </a:lnTo>
                  <a:lnTo>
                    <a:pt x="0" y="1229"/>
                  </a:lnTo>
                  <a:lnTo>
                    <a:pt x="71" y="0"/>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0. 2%</a:t>
              </a:r>
            </a:p>
          </p:txBody>
        </p:sp>
        <p:sp>
          <p:nvSpPr>
            <p:cNvPr id="283" name="Freeform 34">
              <a:extLst>
                <a:ext uri="{FF2B5EF4-FFF2-40B4-BE49-F238E27FC236}">
                  <a16:creationId xmlns:a16="http://schemas.microsoft.com/office/drawing/2014/main" id="{8D8B43CF-DA56-4543-8CFB-8A8DD024298C}"/>
                </a:ext>
              </a:extLst>
            </p:cNvPr>
            <p:cNvSpPr>
              <a:spLocks/>
            </p:cNvSpPr>
            <p:nvPr/>
          </p:nvSpPr>
          <p:spPr bwMode="auto">
            <a:xfrm>
              <a:off x="3604012" y="4207858"/>
              <a:ext cx="1101343" cy="546512"/>
            </a:xfrm>
            <a:custGeom>
              <a:avLst/>
              <a:gdLst/>
              <a:ahLst/>
              <a:cxnLst>
                <a:cxn ang="0">
                  <a:pos x="324" y="25"/>
                </a:cxn>
                <a:cxn ang="0">
                  <a:pos x="0" y="202"/>
                </a:cxn>
                <a:cxn ang="0">
                  <a:pos x="940" y="1035"/>
                </a:cxn>
                <a:cxn ang="0">
                  <a:pos x="993" y="1052"/>
                </a:cxn>
                <a:cxn ang="0">
                  <a:pos x="1063" y="1123"/>
                </a:cxn>
                <a:cxn ang="0">
                  <a:pos x="1151" y="1100"/>
                </a:cxn>
                <a:cxn ang="0">
                  <a:pos x="1199" y="1141"/>
                </a:cxn>
                <a:cxn ang="0">
                  <a:pos x="1217" y="1189"/>
                </a:cxn>
                <a:cxn ang="0">
                  <a:pos x="1311" y="1206"/>
                </a:cxn>
                <a:cxn ang="0">
                  <a:pos x="1364" y="1224"/>
                </a:cxn>
                <a:cxn ang="0">
                  <a:pos x="1400" y="1212"/>
                </a:cxn>
                <a:cxn ang="0">
                  <a:pos x="1453" y="1260"/>
                </a:cxn>
                <a:cxn ang="0">
                  <a:pos x="1559" y="1242"/>
                </a:cxn>
                <a:cxn ang="0">
                  <a:pos x="1595" y="1288"/>
                </a:cxn>
                <a:cxn ang="0">
                  <a:pos x="1607" y="1336"/>
                </a:cxn>
                <a:cxn ang="0">
                  <a:pos x="1678" y="1306"/>
                </a:cxn>
                <a:cxn ang="0">
                  <a:pos x="1790" y="1359"/>
                </a:cxn>
                <a:cxn ang="0">
                  <a:pos x="1838" y="1336"/>
                </a:cxn>
                <a:cxn ang="0">
                  <a:pos x="1866" y="1354"/>
                </a:cxn>
                <a:cxn ang="0">
                  <a:pos x="1873" y="1407"/>
                </a:cxn>
                <a:cxn ang="0">
                  <a:pos x="1891" y="1371"/>
                </a:cxn>
                <a:cxn ang="0">
                  <a:pos x="1950" y="1318"/>
                </a:cxn>
                <a:cxn ang="0">
                  <a:pos x="1967" y="1347"/>
                </a:cxn>
                <a:cxn ang="0">
                  <a:pos x="2020" y="1359"/>
                </a:cxn>
                <a:cxn ang="0">
                  <a:pos x="2056" y="1347"/>
                </a:cxn>
                <a:cxn ang="0">
                  <a:pos x="2061" y="1359"/>
                </a:cxn>
                <a:cxn ang="0">
                  <a:pos x="2145" y="1413"/>
                </a:cxn>
                <a:cxn ang="0">
                  <a:pos x="2221" y="1359"/>
                </a:cxn>
                <a:cxn ang="0">
                  <a:pos x="2351" y="1329"/>
                </a:cxn>
                <a:cxn ang="0">
                  <a:pos x="2404" y="1324"/>
                </a:cxn>
                <a:cxn ang="0">
                  <a:pos x="2523" y="1324"/>
                </a:cxn>
                <a:cxn ang="0">
                  <a:pos x="2693" y="1400"/>
                </a:cxn>
                <a:cxn ang="0">
                  <a:pos x="2735" y="1425"/>
                </a:cxn>
                <a:cxn ang="0">
                  <a:pos x="2759" y="710"/>
                </a:cxn>
                <a:cxn ang="0">
                  <a:pos x="2700" y="71"/>
                </a:cxn>
              </a:cxnLst>
              <a:rect l="0" t="0" r="r" b="b"/>
              <a:pathLst>
                <a:path w="2759" h="1425">
                  <a:moveTo>
                    <a:pt x="2700" y="71"/>
                  </a:moveTo>
                  <a:lnTo>
                    <a:pt x="324" y="25"/>
                  </a:lnTo>
                  <a:lnTo>
                    <a:pt x="12" y="0"/>
                  </a:lnTo>
                  <a:lnTo>
                    <a:pt x="0" y="202"/>
                  </a:lnTo>
                  <a:lnTo>
                    <a:pt x="968" y="255"/>
                  </a:lnTo>
                  <a:lnTo>
                    <a:pt x="940" y="1035"/>
                  </a:lnTo>
                  <a:lnTo>
                    <a:pt x="975" y="1040"/>
                  </a:lnTo>
                  <a:lnTo>
                    <a:pt x="993" y="1052"/>
                  </a:lnTo>
                  <a:lnTo>
                    <a:pt x="1039" y="1118"/>
                  </a:lnTo>
                  <a:lnTo>
                    <a:pt x="1063" y="1123"/>
                  </a:lnTo>
                  <a:lnTo>
                    <a:pt x="1128" y="1118"/>
                  </a:lnTo>
                  <a:lnTo>
                    <a:pt x="1151" y="1100"/>
                  </a:lnTo>
                  <a:lnTo>
                    <a:pt x="1187" y="1118"/>
                  </a:lnTo>
                  <a:lnTo>
                    <a:pt x="1199" y="1141"/>
                  </a:lnTo>
                  <a:lnTo>
                    <a:pt x="1199" y="1153"/>
                  </a:lnTo>
                  <a:lnTo>
                    <a:pt x="1217" y="1189"/>
                  </a:lnTo>
                  <a:lnTo>
                    <a:pt x="1222" y="1194"/>
                  </a:lnTo>
                  <a:lnTo>
                    <a:pt x="1311" y="1206"/>
                  </a:lnTo>
                  <a:lnTo>
                    <a:pt x="1346" y="1224"/>
                  </a:lnTo>
                  <a:lnTo>
                    <a:pt x="1364" y="1224"/>
                  </a:lnTo>
                  <a:lnTo>
                    <a:pt x="1371" y="1217"/>
                  </a:lnTo>
                  <a:lnTo>
                    <a:pt x="1400" y="1212"/>
                  </a:lnTo>
                  <a:lnTo>
                    <a:pt x="1417" y="1242"/>
                  </a:lnTo>
                  <a:lnTo>
                    <a:pt x="1453" y="1260"/>
                  </a:lnTo>
                  <a:lnTo>
                    <a:pt x="1477" y="1235"/>
                  </a:lnTo>
                  <a:lnTo>
                    <a:pt x="1559" y="1242"/>
                  </a:lnTo>
                  <a:lnTo>
                    <a:pt x="1565" y="1260"/>
                  </a:lnTo>
                  <a:lnTo>
                    <a:pt x="1595" y="1288"/>
                  </a:lnTo>
                  <a:lnTo>
                    <a:pt x="1607" y="1295"/>
                  </a:lnTo>
                  <a:lnTo>
                    <a:pt x="1607" y="1336"/>
                  </a:lnTo>
                  <a:lnTo>
                    <a:pt x="1666" y="1354"/>
                  </a:lnTo>
                  <a:lnTo>
                    <a:pt x="1678" y="1306"/>
                  </a:lnTo>
                  <a:lnTo>
                    <a:pt x="1707" y="1301"/>
                  </a:lnTo>
                  <a:lnTo>
                    <a:pt x="1790" y="1359"/>
                  </a:lnTo>
                  <a:lnTo>
                    <a:pt x="1795" y="1359"/>
                  </a:lnTo>
                  <a:lnTo>
                    <a:pt x="1838" y="1336"/>
                  </a:lnTo>
                  <a:lnTo>
                    <a:pt x="1861" y="1336"/>
                  </a:lnTo>
                  <a:lnTo>
                    <a:pt x="1866" y="1354"/>
                  </a:lnTo>
                  <a:lnTo>
                    <a:pt x="1861" y="1383"/>
                  </a:lnTo>
                  <a:lnTo>
                    <a:pt x="1873" y="1407"/>
                  </a:lnTo>
                  <a:lnTo>
                    <a:pt x="1896" y="1395"/>
                  </a:lnTo>
                  <a:lnTo>
                    <a:pt x="1891" y="1371"/>
                  </a:lnTo>
                  <a:lnTo>
                    <a:pt x="1914" y="1336"/>
                  </a:lnTo>
                  <a:lnTo>
                    <a:pt x="1950" y="1318"/>
                  </a:lnTo>
                  <a:lnTo>
                    <a:pt x="1962" y="1318"/>
                  </a:lnTo>
                  <a:lnTo>
                    <a:pt x="1967" y="1347"/>
                  </a:lnTo>
                  <a:lnTo>
                    <a:pt x="2003" y="1359"/>
                  </a:lnTo>
                  <a:lnTo>
                    <a:pt x="2020" y="1359"/>
                  </a:lnTo>
                  <a:lnTo>
                    <a:pt x="2032" y="1342"/>
                  </a:lnTo>
                  <a:lnTo>
                    <a:pt x="2056" y="1347"/>
                  </a:lnTo>
                  <a:lnTo>
                    <a:pt x="2061" y="1354"/>
                  </a:lnTo>
                  <a:lnTo>
                    <a:pt x="2061" y="1359"/>
                  </a:lnTo>
                  <a:lnTo>
                    <a:pt x="2097" y="1377"/>
                  </a:lnTo>
                  <a:lnTo>
                    <a:pt x="2145" y="1413"/>
                  </a:lnTo>
                  <a:lnTo>
                    <a:pt x="2198" y="1371"/>
                  </a:lnTo>
                  <a:lnTo>
                    <a:pt x="2221" y="1359"/>
                  </a:lnTo>
                  <a:lnTo>
                    <a:pt x="2292" y="1354"/>
                  </a:lnTo>
                  <a:lnTo>
                    <a:pt x="2351" y="1329"/>
                  </a:lnTo>
                  <a:lnTo>
                    <a:pt x="2375" y="1324"/>
                  </a:lnTo>
                  <a:lnTo>
                    <a:pt x="2404" y="1324"/>
                  </a:lnTo>
                  <a:lnTo>
                    <a:pt x="2475" y="1336"/>
                  </a:lnTo>
                  <a:lnTo>
                    <a:pt x="2523" y="1324"/>
                  </a:lnTo>
                  <a:lnTo>
                    <a:pt x="2534" y="1318"/>
                  </a:lnTo>
                  <a:lnTo>
                    <a:pt x="2693" y="1400"/>
                  </a:lnTo>
                  <a:lnTo>
                    <a:pt x="2723" y="1407"/>
                  </a:lnTo>
                  <a:lnTo>
                    <a:pt x="2735" y="1425"/>
                  </a:lnTo>
                  <a:lnTo>
                    <a:pt x="2753" y="1425"/>
                  </a:lnTo>
                  <a:lnTo>
                    <a:pt x="2759" y="710"/>
                  </a:lnTo>
                  <a:lnTo>
                    <a:pt x="2700" y="273"/>
                  </a:lnTo>
                  <a:lnTo>
                    <a:pt x="2700" y="71"/>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    0.2%</a:t>
              </a:r>
            </a:p>
          </p:txBody>
        </p:sp>
        <p:sp>
          <p:nvSpPr>
            <p:cNvPr id="284" name="Freeform 35">
              <a:extLst>
                <a:ext uri="{FF2B5EF4-FFF2-40B4-BE49-F238E27FC236}">
                  <a16:creationId xmlns:a16="http://schemas.microsoft.com/office/drawing/2014/main" id="{6A3EE1B8-6B48-49F8-B098-CDD5E07B7391}"/>
                </a:ext>
              </a:extLst>
            </p:cNvPr>
            <p:cNvSpPr>
              <a:spLocks/>
            </p:cNvSpPr>
            <p:nvPr/>
          </p:nvSpPr>
          <p:spPr bwMode="auto">
            <a:xfrm>
              <a:off x="3051535" y="4284439"/>
              <a:ext cx="1792239" cy="1683626"/>
            </a:xfrm>
            <a:custGeom>
              <a:avLst/>
              <a:gdLst/>
              <a:ahLst/>
              <a:cxnLst>
                <a:cxn ang="0">
                  <a:pos x="4076" y="1198"/>
                </a:cxn>
                <a:cxn ang="0">
                  <a:pos x="3787" y="1122"/>
                </a:cxn>
                <a:cxn ang="0">
                  <a:pos x="3604" y="1157"/>
                </a:cxn>
                <a:cxn ang="0">
                  <a:pos x="3444" y="1157"/>
                </a:cxn>
                <a:cxn ang="0">
                  <a:pos x="3403" y="1157"/>
                </a:cxn>
                <a:cxn ang="0">
                  <a:pos x="3333" y="1116"/>
                </a:cxn>
                <a:cxn ang="0">
                  <a:pos x="3256" y="1205"/>
                </a:cxn>
                <a:cxn ang="0">
                  <a:pos x="3221" y="1134"/>
                </a:cxn>
                <a:cxn ang="0">
                  <a:pos x="3061" y="1104"/>
                </a:cxn>
                <a:cxn ang="0">
                  <a:pos x="2978" y="1086"/>
                </a:cxn>
                <a:cxn ang="0">
                  <a:pos x="2836" y="1058"/>
                </a:cxn>
                <a:cxn ang="0">
                  <a:pos x="2747" y="1022"/>
                </a:cxn>
                <a:cxn ang="0">
                  <a:pos x="2600" y="987"/>
                </a:cxn>
                <a:cxn ang="0">
                  <a:pos x="2534" y="898"/>
                </a:cxn>
                <a:cxn ang="0">
                  <a:pos x="2376" y="850"/>
                </a:cxn>
                <a:cxn ang="0">
                  <a:pos x="1383" y="0"/>
                </a:cxn>
                <a:cxn ang="0">
                  <a:pos x="0" y="1707"/>
                </a:cxn>
                <a:cxn ang="0">
                  <a:pos x="18" y="1784"/>
                </a:cxn>
                <a:cxn ang="0">
                  <a:pos x="125" y="1931"/>
                </a:cxn>
                <a:cxn ang="0">
                  <a:pos x="544" y="2344"/>
                </a:cxn>
                <a:cxn ang="0">
                  <a:pos x="603" y="2486"/>
                </a:cxn>
                <a:cxn ang="0">
                  <a:pos x="898" y="2917"/>
                </a:cxn>
                <a:cxn ang="0">
                  <a:pos x="1176" y="2965"/>
                </a:cxn>
                <a:cxn ang="0">
                  <a:pos x="1329" y="2722"/>
                </a:cxn>
                <a:cxn ang="0">
                  <a:pos x="1425" y="2694"/>
                </a:cxn>
                <a:cxn ang="0">
                  <a:pos x="1595" y="2747"/>
                </a:cxn>
                <a:cxn ang="0">
                  <a:pos x="1778" y="2835"/>
                </a:cxn>
                <a:cxn ang="0">
                  <a:pos x="1838" y="2876"/>
                </a:cxn>
                <a:cxn ang="0">
                  <a:pos x="1991" y="3072"/>
                </a:cxn>
                <a:cxn ang="0">
                  <a:pos x="2234" y="3538"/>
                </a:cxn>
                <a:cxn ang="0">
                  <a:pos x="2376" y="3698"/>
                </a:cxn>
                <a:cxn ang="0">
                  <a:pos x="2435" y="3939"/>
                </a:cxn>
                <a:cxn ang="0">
                  <a:pos x="2641" y="4188"/>
                </a:cxn>
                <a:cxn ang="0">
                  <a:pos x="3008" y="4306"/>
                </a:cxn>
                <a:cxn ang="0">
                  <a:pos x="3208" y="4335"/>
                </a:cxn>
                <a:cxn ang="0">
                  <a:pos x="3185" y="4276"/>
                </a:cxn>
                <a:cxn ang="0">
                  <a:pos x="3114" y="3857"/>
                </a:cxn>
                <a:cxn ang="0">
                  <a:pos x="3084" y="3798"/>
                </a:cxn>
                <a:cxn ang="0">
                  <a:pos x="3173" y="3650"/>
                </a:cxn>
                <a:cxn ang="0">
                  <a:pos x="3196" y="3586"/>
                </a:cxn>
                <a:cxn ang="0">
                  <a:pos x="3256" y="3444"/>
                </a:cxn>
                <a:cxn ang="0">
                  <a:pos x="3315" y="3444"/>
                </a:cxn>
                <a:cxn ang="0">
                  <a:pos x="3350" y="3384"/>
                </a:cxn>
                <a:cxn ang="0">
                  <a:pos x="3397" y="3373"/>
                </a:cxn>
                <a:cxn ang="0">
                  <a:pos x="3485" y="3325"/>
                </a:cxn>
                <a:cxn ang="0">
                  <a:pos x="3533" y="3242"/>
                </a:cxn>
                <a:cxn ang="0">
                  <a:pos x="3569" y="3272"/>
                </a:cxn>
                <a:cxn ang="0">
                  <a:pos x="3923" y="3089"/>
                </a:cxn>
                <a:cxn ang="0">
                  <a:pos x="3994" y="2889"/>
                </a:cxn>
                <a:cxn ang="0">
                  <a:pos x="4065" y="2864"/>
                </a:cxn>
                <a:cxn ang="0">
                  <a:pos x="4307" y="2829"/>
                </a:cxn>
                <a:cxn ang="0">
                  <a:pos x="4378" y="2793"/>
                </a:cxn>
                <a:cxn ang="0">
                  <a:pos x="4413" y="2699"/>
                </a:cxn>
                <a:cxn ang="0">
                  <a:pos x="4425" y="2528"/>
                </a:cxn>
                <a:cxn ang="0">
                  <a:pos x="4472" y="2392"/>
                </a:cxn>
                <a:cxn ang="0">
                  <a:pos x="4449" y="2174"/>
                </a:cxn>
                <a:cxn ang="0">
                  <a:pos x="4413" y="2085"/>
                </a:cxn>
                <a:cxn ang="0">
                  <a:pos x="4367" y="1949"/>
                </a:cxn>
                <a:cxn ang="0">
                  <a:pos x="4289" y="1258"/>
                </a:cxn>
                <a:cxn ang="0">
                  <a:pos x="4136" y="1223"/>
                </a:cxn>
              </a:cxnLst>
              <a:rect l="0" t="0" r="r" b="b"/>
              <a:pathLst>
                <a:path w="4490" h="4377">
                  <a:moveTo>
                    <a:pt x="4136" y="1223"/>
                  </a:moveTo>
                  <a:lnTo>
                    <a:pt x="4118" y="1223"/>
                  </a:lnTo>
                  <a:lnTo>
                    <a:pt x="4106" y="1205"/>
                  </a:lnTo>
                  <a:lnTo>
                    <a:pt x="4076" y="1198"/>
                  </a:lnTo>
                  <a:lnTo>
                    <a:pt x="3917" y="1116"/>
                  </a:lnTo>
                  <a:lnTo>
                    <a:pt x="3906" y="1122"/>
                  </a:lnTo>
                  <a:lnTo>
                    <a:pt x="3858" y="1134"/>
                  </a:lnTo>
                  <a:lnTo>
                    <a:pt x="3787" y="1122"/>
                  </a:lnTo>
                  <a:lnTo>
                    <a:pt x="3758" y="1122"/>
                  </a:lnTo>
                  <a:lnTo>
                    <a:pt x="3734" y="1127"/>
                  </a:lnTo>
                  <a:lnTo>
                    <a:pt x="3675" y="1152"/>
                  </a:lnTo>
                  <a:lnTo>
                    <a:pt x="3604" y="1157"/>
                  </a:lnTo>
                  <a:lnTo>
                    <a:pt x="3581" y="1169"/>
                  </a:lnTo>
                  <a:lnTo>
                    <a:pt x="3528" y="1211"/>
                  </a:lnTo>
                  <a:lnTo>
                    <a:pt x="3480" y="1175"/>
                  </a:lnTo>
                  <a:lnTo>
                    <a:pt x="3444" y="1157"/>
                  </a:lnTo>
                  <a:lnTo>
                    <a:pt x="3444" y="1152"/>
                  </a:lnTo>
                  <a:lnTo>
                    <a:pt x="3439" y="1145"/>
                  </a:lnTo>
                  <a:lnTo>
                    <a:pt x="3415" y="1140"/>
                  </a:lnTo>
                  <a:lnTo>
                    <a:pt x="3403" y="1157"/>
                  </a:lnTo>
                  <a:lnTo>
                    <a:pt x="3386" y="1157"/>
                  </a:lnTo>
                  <a:lnTo>
                    <a:pt x="3350" y="1145"/>
                  </a:lnTo>
                  <a:lnTo>
                    <a:pt x="3345" y="1116"/>
                  </a:lnTo>
                  <a:lnTo>
                    <a:pt x="3333" y="1116"/>
                  </a:lnTo>
                  <a:lnTo>
                    <a:pt x="3297" y="1134"/>
                  </a:lnTo>
                  <a:lnTo>
                    <a:pt x="3274" y="1169"/>
                  </a:lnTo>
                  <a:lnTo>
                    <a:pt x="3279" y="1193"/>
                  </a:lnTo>
                  <a:lnTo>
                    <a:pt x="3256" y="1205"/>
                  </a:lnTo>
                  <a:lnTo>
                    <a:pt x="3244" y="1181"/>
                  </a:lnTo>
                  <a:lnTo>
                    <a:pt x="3249" y="1152"/>
                  </a:lnTo>
                  <a:lnTo>
                    <a:pt x="3244" y="1134"/>
                  </a:lnTo>
                  <a:lnTo>
                    <a:pt x="3221" y="1134"/>
                  </a:lnTo>
                  <a:lnTo>
                    <a:pt x="3178" y="1157"/>
                  </a:lnTo>
                  <a:lnTo>
                    <a:pt x="3173" y="1157"/>
                  </a:lnTo>
                  <a:lnTo>
                    <a:pt x="3090" y="1099"/>
                  </a:lnTo>
                  <a:lnTo>
                    <a:pt x="3061" y="1104"/>
                  </a:lnTo>
                  <a:lnTo>
                    <a:pt x="3049" y="1152"/>
                  </a:lnTo>
                  <a:lnTo>
                    <a:pt x="2990" y="1134"/>
                  </a:lnTo>
                  <a:lnTo>
                    <a:pt x="2990" y="1093"/>
                  </a:lnTo>
                  <a:lnTo>
                    <a:pt x="2978" y="1086"/>
                  </a:lnTo>
                  <a:lnTo>
                    <a:pt x="2948" y="1058"/>
                  </a:lnTo>
                  <a:lnTo>
                    <a:pt x="2942" y="1040"/>
                  </a:lnTo>
                  <a:lnTo>
                    <a:pt x="2860" y="1033"/>
                  </a:lnTo>
                  <a:lnTo>
                    <a:pt x="2836" y="1058"/>
                  </a:lnTo>
                  <a:lnTo>
                    <a:pt x="2800" y="1040"/>
                  </a:lnTo>
                  <a:lnTo>
                    <a:pt x="2783" y="1010"/>
                  </a:lnTo>
                  <a:lnTo>
                    <a:pt x="2754" y="1015"/>
                  </a:lnTo>
                  <a:lnTo>
                    <a:pt x="2747" y="1022"/>
                  </a:lnTo>
                  <a:lnTo>
                    <a:pt x="2729" y="1022"/>
                  </a:lnTo>
                  <a:lnTo>
                    <a:pt x="2694" y="1004"/>
                  </a:lnTo>
                  <a:lnTo>
                    <a:pt x="2605" y="992"/>
                  </a:lnTo>
                  <a:lnTo>
                    <a:pt x="2600" y="987"/>
                  </a:lnTo>
                  <a:lnTo>
                    <a:pt x="2582" y="951"/>
                  </a:lnTo>
                  <a:lnTo>
                    <a:pt x="2582" y="939"/>
                  </a:lnTo>
                  <a:lnTo>
                    <a:pt x="2570" y="916"/>
                  </a:lnTo>
                  <a:lnTo>
                    <a:pt x="2534" y="898"/>
                  </a:lnTo>
                  <a:lnTo>
                    <a:pt x="2511" y="916"/>
                  </a:lnTo>
                  <a:lnTo>
                    <a:pt x="2446" y="921"/>
                  </a:lnTo>
                  <a:lnTo>
                    <a:pt x="2422" y="916"/>
                  </a:lnTo>
                  <a:lnTo>
                    <a:pt x="2376" y="850"/>
                  </a:lnTo>
                  <a:lnTo>
                    <a:pt x="2358" y="838"/>
                  </a:lnTo>
                  <a:lnTo>
                    <a:pt x="2323" y="833"/>
                  </a:lnTo>
                  <a:lnTo>
                    <a:pt x="2351" y="53"/>
                  </a:lnTo>
                  <a:lnTo>
                    <a:pt x="1383" y="0"/>
                  </a:lnTo>
                  <a:lnTo>
                    <a:pt x="1365" y="0"/>
                  </a:lnTo>
                  <a:lnTo>
                    <a:pt x="1217" y="1819"/>
                  </a:lnTo>
                  <a:lnTo>
                    <a:pt x="6" y="1700"/>
                  </a:lnTo>
                  <a:lnTo>
                    <a:pt x="0" y="1707"/>
                  </a:lnTo>
                  <a:lnTo>
                    <a:pt x="13" y="1718"/>
                  </a:lnTo>
                  <a:lnTo>
                    <a:pt x="18" y="1730"/>
                  </a:lnTo>
                  <a:lnTo>
                    <a:pt x="0" y="1754"/>
                  </a:lnTo>
                  <a:lnTo>
                    <a:pt x="18" y="1784"/>
                  </a:lnTo>
                  <a:lnTo>
                    <a:pt x="18" y="1789"/>
                  </a:lnTo>
                  <a:lnTo>
                    <a:pt x="83" y="1831"/>
                  </a:lnTo>
                  <a:lnTo>
                    <a:pt x="95" y="1878"/>
                  </a:lnTo>
                  <a:lnTo>
                    <a:pt x="125" y="1931"/>
                  </a:lnTo>
                  <a:lnTo>
                    <a:pt x="190" y="1973"/>
                  </a:lnTo>
                  <a:lnTo>
                    <a:pt x="373" y="2197"/>
                  </a:lnTo>
                  <a:lnTo>
                    <a:pt x="532" y="2321"/>
                  </a:lnTo>
                  <a:lnTo>
                    <a:pt x="544" y="2344"/>
                  </a:lnTo>
                  <a:lnTo>
                    <a:pt x="556" y="2374"/>
                  </a:lnTo>
                  <a:lnTo>
                    <a:pt x="550" y="2410"/>
                  </a:lnTo>
                  <a:lnTo>
                    <a:pt x="561" y="2428"/>
                  </a:lnTo>
                  <a:lnTo>
                    <a:pt x="603" y="2486"/>
                  </a:lnTo>
                  <a:lnTo>
                    <a:pt x="597" y="2610"/>
                  </a:lnTo>
                  <a:lnTo>
                    <a:pt x="609" y="2658"/>
                  </a:lnTo>
                  <a:lnTo>
                    <a:pt x="662" y="2747"/>
                  </a:lnTo>
                  <a:lnTo>
                    <a:pt x="898" y="2917"/>
                  </a:lnTo>
                  <a:lnTo>
                    <a:pt x="1063" y="3018"/>
                  </a:lnTo>
                  <a:lnTo>
                    <a:pt x="1106" y="3024"/>
                  </a:lnTo>
                  <a:lnTo>
                    <a:pt x="1134" y="3013"/>
                  </a:lnTo>
                  <a:lnTo>
                    <a:pt x="1176" y="2965"/>
                  </a:lnTo>
                  <a:lnTo>
                    <a:pt x="1200" y="2947"/>
                  </a:lnTo>
                  <a:lnTo>
                    <a:pt x="1271" y="2782"/>
                  </a:lnTo>
                  <a:lnTo>
                    <a:pt x="1306" y="2735"/>
                  </a:lnTo>
                  <a:lnTo>
                    <a:pt x="1329" y="2722"/>
                  </a:lnTo>
                  <a:lnTo>
                    <a:pt x="1383" y="2735"/>
                  </a:lnTo>
                  <a:lnTo>
                    <a:pt x="1395" y="2735"/>
                  </a:lnTo>
                  <a:lnTo>
                    <a:pt x="1407" y="2711"/>
                  </a:lnTo>
                  <a:lnTo>
                    <a:pt x="1425" y="2694"/>
                  </a:lnTo>
                  <a:lnTo>
                    <a:pt x="1454" y="2705"/>
                  </a:lnTo>
                  <a:lnTo>
                    <a:pt x="1484" y="2722"/>
                  </a:lnTo>
                  <a:lnTo>
                    <a:pt x="1578" y="2735"/>
                  </a:lnTo>
                  <a:lnTo>
                    <a:pt x="1595" y="2747"/>
                  </a:lnTo>
                  <a:lnTo>
                    <a:pt x="1661" y="2765"/>
                  </a:lnTo>
                  <a:lnTo>
                    <a:pt x="1690" y="2752"/>
                  </a:lnTo>
                  <a:lnTo>
                    <a:pt x="1761" y="2793"/>
                  </a:lnTo>
                  <a:lnTo>
                    <a:pt x="1778" y="2835"/>
                  </a:lnTo>
                  <a:lnTo>
                    <a:pt x="1791" y="2835"/>
                  </a:lnTo>
                  <a:lnTo>
                    <a:pt x="1796" y="2853"/>
                  </a:lnTo>
                  <a:lnTo>
                    <a:pt x="1808" y="2859"/>
                  </a:lnTo>
                  <a:lnTo>
                    <a:pt x="1838" y="2876"/>
                  </a:lnTo>
                  <a:lnTo>
                    <a:pt x="1885" y="2935"/>
                  </a:lnTo>
                  <a:lnTo>
                    <a:pt x="1950" y="2995"/>
                  </a:lnTo>
                  <a:lnTo>
                    <a:pt x="1986" y="3048"/>
                  </a:lnTo>
                  <a:lnTo>
                    <a:pt x="1991" y="3072"/>
                  </a:lnTo>
                  <a:lnTo>
                    <a:pt x="2098" y="3325"/>
                  </a:lnTo>
                  <a:lnTo>
                    <a:pt x="2110" y="3373"/>
                  </a:lnTo>
                  <a:lnTo>
                    <a:pt x="2227" y="3508"/>
                  </a:lnTo>
                  <a:lnTo>
                    <a:pt x="2234" y="3538"/>
                  </a:lnTo>
                  <a:lnTo>
                    <a:pt x="2310" y="3621"/>
                  </a:lnTo>
                  <a:lnTo>
                    <a:pt x="2334" y="3639"/>
                  </a:lnTo>
                  <a:lnTo>
                    <a:pt x="2369" y="3673"/>
                  </a:lnTo>
                  <a:lnTo>
                    <a:pt x="2376" y="3698"/>
                  </a:lnTo>
                  <a:lnTo>
                    <a:pt x="2369" y="3780"/>
                  </a:lnTo>
                  <a:lnTo>
                    <a:pt x="2394" y="3810"/>
                  </a:lnTo>
                  <a:lnTo>
                    <a:pt x="2405" y="3911"/>
                  </a:lnTo>
                  <a:lnTo>
                    <a:pt x="2435" y="3939"/>
                  </a:lnTo>
                  <a:lnTo>
                    <a:pt x="2511" y="4094"/>
                  </a:lnTo>
                  <a:lnTo>
                    <a:pt x="2523" y="4141"/>
                  </a:lnTo>
                  <a:lnTo>
                    <a:pt x="2577" y="4147"/>
                  </a:lnTo>
                  <a:lnTo>
                    <a:pt x="2641" y="4188"/>
                  </a:lnTo>
                  <a:lnTo>
                    <a:pt x="2712" y="4211"/>
                  </a:lnTo>
                  <a:lnTo>
                    <a:pt x="2825" y="4282"/>
                  </a:lnTo>
                  <a:lnTo>
                    <a:pt x="2978" y="4294"/>
                  </a:lnTo>
                  <a:lnTo>
                    <a:pt x="3008" y="4306"/>
                  </a:lnTo>
                  <a:lnTo>
                    <a:pt x="3090" y="4360"/>
                  </a:lnTo>
                  <a:lnTo>
                    <a:pt x="3132" y="4377"/>
                  </a:lnTo>
                  <a:lnTo>
                    <a:pt x="3173" y="4330"/>
                  </a:lnTo>
                  <a:lnTo>
                    <a:pt x="3208" y="4335"/>
                  </a:lnTo>
                  <a:lnTo>
                    <a:pt x="3214" y="4324"/>
                  </a:lnTo>
                  <a:lnTo>
                    <a:pt x="3214" y="4306"/>
                  </a:lnTo>
                  <a:lnTo>
                    <a:pt x="3178" y="4289"/>
                  </a:lnTo>
                  <a:lnTo>
                    <a:pt x="3185" y="4276"/>
                  </a:lnTo>
                  <a:lnTo>
                    <a:pt x="3150" y="4235"/>
                  </a:lnTo>
                  <a:lnTo>
                    <a:pt x="3102" y="4046"/>
                  </a:lnTo>
                  <a:lnTo>
                    <a:pt x="3079" y="3969"/>
                  </a:lnTo>
                  <a:lnTo>
                    <a:pt x="3114" y="3857"/>
                  </a:lnTo>
                  <a:lnTo>
                    <a:pt x="3114" y="3822"/>
                  </a:lnTo>
                  <a:lnTo>
                    <a:pt x="3096" y="3810"/>
                  </a:lnTo>
                  <a:lnTo>
                    <a:pt x="3090" y="3810"/>
                  </a:lnTo>
                  <a:lnTo>
                    <a:pt x="3084" y="3798"/>
                  </a:lnTo>
                  <a:lnTo>
                    <a:pt x="3084" y="3792"/>
                  </a:lnTo>
                  <a:lnTo>
                    <a:pt x="3090" y="3786"/>
                  </a:lnTo>
                  <a:lnTo>
                    <a:pt x="3143" y="3751"/>
                  </a:lnTo>
                  <a:lnTo>
                    <a:pt x="3173" y="3650"/>
                  </a:lnTo>
                  <a:lnTo>
                    <a:pt x="3150" y="3639"/>
                  </a:lnTo>
                  <a:lnTo>
                    <a:pt x="3137" y="3591"/>
                  </a:lnTo>
                  <a:lnTo>
                    <a:pt x="3161" y="3561"/>
                  </a:lnTo>
                  <a:lnTo>
                    <a:pt x="3196" y="3586"/>
                  </a:lnTo>
                  <a:lnTo>
                    <a:pt x="3256" y="3544"/>
                  </a:lnTo>
                  <a:lnTo>
                    <a:pt x="3267" y="3485"/>
                  </a:lnTo>
                  <a:lnTo>
                    <a:pt x="3244" y="3467"/>
                  </a:lnTo>
                  <a:lnTo>
                    <a:pt x="3256" y="3444"/>
                  </a:lnTo>
                  <a:lnTo>
                    <a:pt x="3267" y="3444"/>
                  </a:lnTo>
                  <a:lnTo>
                    <a:pt x="3285" y="3450"/>
                  </a:lnTo>
                  <a:lnTo>
                    <a:pt x="3297" y="3437"/>
                  </a:lnTo>
                  <a:lnTo>
                    <a:pt x="3315" y="3444"/>
                  </a:lnTo>
                  <a:lnTo>
                    <a:pt x="3333" y="3444"/>
                  </a:lnTo>
                  <a:lnTo>
                    <a:pt x="3350" y="3437"/>
                  </a:lnTo>
                  <a:lnTo>
                    <a:pt x="3350" y="3426"/>
                  </a:lnTo>
                  <a:lnTo>
                    <a:pt x="3350" y="3384"/>
                  </a:lnTo>
                  <a:lnTo>
                    <a:pt x="3362" y="3366"/>
                  </a:lnTo>
                  <a:lnTo>
                    <a:pt x="3374" y="3366"/>
                  </a:lnTo>
                  <a:lnTo>
                    <a:pt x="3386" y="3373"/>
                  </a:lnTo>
                  <a:lnTo>
                    <a:pt x="3397" y="3373"/>
                  </a:lnTo>
                  <a:lnTo>
                    <a:pt x="3480" y="3355"/>
                  </a:lnTo>
                  <a:lnTo>
                    <a:pt x="3492" y="3349"/>
                  </a:lnTo>
                  <a:lnTo>
                    <a:pt x="3492" y="3338"/>
                  </a:lnTo>
                  <a:lnTo>
                    <a:pt x="3485" y="3325"/>
                  </a:lnTo>
                  <a:lnTo>
                    <a:pt x="3444" y="3295"/>
                  </a:lnTo>
                  <a:lnTo>
                    <a:pt x="3444" y="3278"/>
                  </a:lnTo>
                  <a:lnTo>
                    <a:pt x="3521" y="3254"/>
                  </a:lnTo>
                  <a:lnTo>
                    <a:pt x="3533" y="3242"/>
                  </a:lnTo>
                  <a:lnTo>
                    <a:pt x="3563" y="3237"/>
                  </a:lnTo>
                  <a:lnTo>
                    <a:pt x="3563" y="3242"/>
                  </a:lnTo>
                  <a:lnTo>
                    <a:pt x="3556" y="3254"/>
                  </a:lnTo>
                  <a:lnTo>
                    <a:pt x="3569" y="3272"/>
                  </a:lnTo>
                  <a:lnTo>
                    <a:pt x="3581" y="3272"/>
                  </a:lnTo>
                  <a:lnTo>
                    <a:pt x="3592" y="3260"/>
                  </a:lnTo>
                  <a:lnTo>
                    <a:pt x="3716" y="3225"/>
                  </a:lnTo>
                  <a:lnTo>
                    <a:pt x="3923" y="3089"/>
                  </a:lnTo>
                  <a:lnTo>
                    <a:pt x="3934" y="3036"/>
                  </a:lnTo>
                  <a:lnTo>
                    <a:pt x="4030" y="2960"/>
                  </a:lnTo>
                  <a:lnTo>
                    <a:pt x="4035" y="2947"/>
                  </a:lnTo>
                  <a:lnTo>
                    <a:pt x="3994" y="2889"/>
                  </a:lnTo>
                  <a:lnTo>
                    <a:pt x="4000" y="2841"/>
                  </a:lnTo>
                  <a:lnTo>
                    <a:pt x="4065" y="2811"/>
                  </a:lnTo>
                  <a:lnTo>
                    <a:pt x="4076" y="2818"/>
                  </a:lnTo>
                  <a:lnTo>
                    <a:pt x="4065" y="2864"/>
                  </a:lnTo>
                  <a:lnTo>
                    <a:pt x="4076" y="2882"/>
                  </a:lnTo>
                  <a:lnTo>
                    <a:pt x="4147" y="2876"/>
                  </a:lnTo>
                  <a:lnTo>
                    <a:pt x="4159" y="2894"/>
                  </a:lnTo>
                  <a:lnTo>
                    <a:pt x="4307" y="2829"/>
                  </a:lnTo>
                  <a:lnTo>
                    <a:pt x="4390" y="2823"/>
                  </a:lnTo>
                  <a:lnTo>
                    <a:pt x="4396" y="2818"/>
                  </a:lnTo>
                  <a:lnTo>
                    <a:pt x="4390" y="2811"/>
                  </a:lnTo>
                  <a:lnTo>
                    <a:pt x="4378" y="2793"/>
                  </a:lnTo>
                  <a:lnTo>
                    <a:pt x="4367" y="2765"/>
                  </a:lnTo>
                  <a:lnTo>
                    <a:pt x="4378" y="2752"/>
                  </a:lnTo>
                  <a:lnTo>
                    <a:pt x="4390" y="2729"/>
                  </a:lnTo>
                  <a:lnTo>
                    <a:pt x="4413" y="2699"/>
                  </a:lnTo>
                  <a:lnTo>
                    <a:pt x="4443" y="2610"/>
                  </a:lnTo>
                  <a:lnTo>
                    <a:pt x="4419" y="2575"/>
                  </a:lnTo>
                  <a:lnTo>
                    <a:pt x="4419" y="2546"/>
                  </a:lnTo>
                  <a:lnTo>
                    <a:pt x="4425" y="2528"/>
                  </a:lnTo>
                  <a:lnTo>
                    <a:pt x="4425" y="2504"/>
                  </a:lnTo>
                  <a:lnTo>
                    <a:pt x="4437" y="2457"/>
                  </a:lnTo>
                  <a:lnTo>
                    <a:pt x="4461" y="2433"/>
                  </a:lnTo>
                  <a:lnTo>
                    <a:pt x="4472" y="2392"/>
                  </a:lnTo>
                  <a:lnTo>
                    <a:pt x="4490" y="2321"/>
                  </a:lnTo>
                  <a:lnTo>
                    <a:pt x="4490" y="2280"/>
                  </a:lnTo>
                  <a:lnTo>
                    <a:pt x="4472" y="2215"/>
                  </a:lnTo>
                  <a:lnTo>
                    <a:pt x="4449" y="2174"/>
                  </a:lnTo>
                  <a:lnTo>
                    <a:pt x="4437" y="2162"/>
                  </a:lnTo>
                  <a:lnTo>
                    <a:pt x="4437" y="2138"/>
                  </a:lnTo>
                  <a:lnTo>
                    <a:pt x="4431" y="2121"/>
                  </a:lnTo>
                  <a:lnTo>
                    <a:pt x="4413" y="2085"/>
                  </a:lnTo>
                  <a:lnTo>
                    <a:pt x="4390" y="2067"/>
                  </a:lnTo>
                  <a:lnTo>
                    <a:pt x="4378" y="2050"/>
                  </a:lnTo>
                  <a:lnTo>
                    <a:pt x="4396" y="2009"/>
                  </a:lnTo>
                  <a:lnTo>
                    <a:pt x="4367" y="1949"/>
                  </a:lnTo>
                  <a:lnTo>
                    <a:pt x="4319" y="1908"/>
                  </a:lnTo>
                  <a:lnTo>
                    <a:pt x="4301" y="1878"/>
                  </a:lnTo>
                  <a:lnTo>
                    <a:pt x="4296" y="1477"/>
                  </a:lnTo>
                  <a:lnTo>
                    <a:pt x="4289" y="1258"/>
                  </a:lnTo>
                  <a:lnTo>
                    <a:pt x="4243" y="1246"/>
                  </a:lnTo>
                  <a:lnTo>
                    <a:pt x="4195" y="1264"/>
                  </a:lnTo>
                  <a:lnTo>
                    <a:pt x="4183" y="1264"/>
                  </a:lnTo>
                  <a:lnTo>
                    <a:pt x="4136" y="1223"/>
                  </a:lnTo>
                  <a:close/>
                </a:path>
              </a:pathLst>
            </a:custGeom>
            <a:solidFill>
              <a:srgbClr val="9BBB59">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  1.4%</a:t>
              </a:r>
            </a:p>
          </p:txBody>
        </p:sp>
        <p:sp>
          <p:nvSpPr>
            <p:cNvPr id="285" name="Freeform 38">
              <a:extLst>
                <a:ext uri="{FF2B5EF4-FFF2-40B4-BE49-F238E27FC236}">
                  <a16:creationId xmlns:a16="http://schemas.microsoft.com/office/drawing/2014/main" id="{2D25DAE7-E966-4AA1-A2C1-A79431BD5730}"/>
                </a:ext>
              </a:extLst>
            </p:cNvPr>
            <p:cNvSpPr>
              <a:spLocks/>
            </p:cNvSpPr>
            <p:nvPr/>
          </p:nvSpPr>
          <p:spPr bwMode="auto">
            <a:xfrm>
              <a:off x="4369535" y="2303770"/>
              <a:ext cx="842558" cy="914334"/>
            </a:xfrm>
            <a:custGeom>
              <a:avLst/>
              <a:gdLst/>
              <a:ahLst/>
              <a:cxnLst>
                <a:cxn ang="0">
                  <a:pos x="200" y="1636"/>
                </a:cxn>
                <a:cxn ang="0">
                  <a:pos x="94" y="1507"/>
                </a:cxn>
                <a:cxn ang="0">
                  <a:pos x="165" y="1412"/>
                </a:cxn>
                <a:cxn ang="0">
                  <a:pos x="159" y="1318"/>
                </a:cxn>
                <a:cxn ang="0">
                  <a:pos x="118" y="1116"/>
                </a:cxn>
                <a:cxn ang="0">
                  <a:pos x="112" y="1017"/>
                </a:cxn>
                <a:cxn ang="0">
                  <a:pos x="100" y="774"/>
                </a:cxn>
                <a:cxn ang="0">
                  <a:pos x="42" y="621"/>
                </a:cxn>
                <a:cxn ang="0">
                  <a:pos x="12" y="373"/>
                </a:cxn>
                <a:cxn ang="0">
                  <a:pos x="30" y="278"/>
                </a:cxn>
                <a:cxn ang="0">
                  <a:pos x="0" y="154"/>
                </a:cxn>
                <a:cxn ang="0">
                  <a:pos x="549" y="60"/>
                </a:cxn>
                <a:cxn ang="0">
                  <a:pos x="603" y="0"/>
                </a:cxn>
                <a:cxn ang="0">
                  <a:pos x="661" y="112"/>
                </a:cxn>
                <a:cxn ang="0">
                  <a:pos x="674" y="231"/>
                </a:cxn>
                <a:cxn ang="0">
                  <a:pos x="756" y="266"/>
                </a:cxn>
                <a:cxn ang="0">
                  <a:pos x="821" y="296"/>
                </a:cxn>
                <a:cxn ang="0">
                  <a:pos x="915" y="296"/>
                </a:cxn>
                <a:cxn ang="0">
                  <a:pos x="927" y="332"/>
                </a:cxn>
                <a:cxn ang="0">
                  <a:pos x="1034" y="302"/>
                </a:cxn>
                <a:cxn ang="0">
                  <a:pos x="1222" y="314"/>
                </a:cxn>
                <a:cxn ang="0">
                  <a:pos x="1234" y="337"/>
                </a:cxn>
                <a:cxn ang="0">
                  <a:pos x="1270" y="355"/>
                </a:cxn>
                <a:cxn ang="0">
                  <a:pos x="1293" y="420"/>
                </a:cxn>
                <a:cxn ang="0">
                  <a:pos x="1353" y="396"/>
                </a:cxn>
                <a:cxn ang="0">
                  <a:pos x="1400" y="396"/>
                </a:cxn>
                <a:cxn ang="0">
                  <a:pos x="1483" y="449"/>
                </a:cxn>
                <a:cxn ang="0">
                  <a:pos x="1530" y="497"/>
                </a:cxn>
                <a:cxn ang="0">
                  <a:pos x="1612" y="485"/>
                </a:cxn>
                <a:cxn ang="0">
                  <a:pos x="1737" y="426"/>
                </a:cxn>
                <a:cxn ang="0">
                  <a:pos x="1919" y="456"/>
                </a:cxn>
                <a:cxn ang="0">
                  <a:pos x="1967" y="473"/>
                </a:cxn>
                <a:cxn ang="0">
                  <a:pos x="2038" y="485"/>
                </a:cxn>
                <a:cxn ang="0">
                  <a:pos x="2074" y="520"/>
                </a:cxn>
                <a:cxn ang="0">
                  <a:pos x="1926" y="591"/>
                </a:cxn>
                <a:cxn ang="0">
                  <a:pos x="1849" y="644"/>
                </a:cxn>
                <a:cxn ang="0">
                  <a:pos x="1731" y="710"/>
                </a:cxn>
                <a:cxn ang="0">
                  <a:pos x="1406" y="1029"/>
                </a:cxn>
                <a:cxn ang="0">
                  <a:pos x="1371" y="1075"/>
                </a:cxn>
                <a:cxn ang="0">
                  <a:pos x="1353" y="1318"/>
                </a:cxn>
                <a:cxn ang="0">
                  <a:pos x="1247" y="1400"/>
                </a:cxn>
                <a:cxn ang="0">
                  <a:pos x="1229" y="1442"/>
                </a:cxn>
                <a:cxn ang="0">
                  <a:pos x="1252" y="1531"/>
                </a:cxn>
                <a:cxn ang="0">
                  <a:pos x="1258" y="1625"/>
                </a:cxn>
                <a:cxn ang="0">
                  <a:pos x="1252" y="1732"/>
                </a:cxn>
                <a:cxn ang="0">
                  <a:pos x="1270" y="1861"/>
                </a:cxn>
                <a:cxn ang="0">
                  <a:pos x="1311" y="1902"/>
                </a:cxn>
                <a:cxn ang="0">
                  <a:pos x="1394" y="1927"/>
                </a:cxn>
                <a:cxn ang="0">
                  <a:pos x="1417" y="1955"/>
                </a:cxn>
                <a:cxn ang="0">
                  <a:pos x="1536" y="2056"/>
                </a:cxn>
                <a:cxn ang="0">
                  <a:pos x="1707" y="2180"/>
                </a:cxn>
                <a:cxn ang="0">
                  <a:pos x="1719" y="2257"/>
                </a:cxn>
                <a:cxn ang="0">
                  <a:pos x="200" y="2376"/>
                </a:cxn>
              </a:cxnLst>
              <a:rect l="0" t="0" r="r" b="b"/>
              <a:pathLst>
                <a:path w="2115" h="2376">
                  <a:moveTo>
                    <a:pt x="200" y="2376"/>
                  </a:moveTo>
                  <a:lnTo>
                    <a:pt x="200" y="1636"/>
                  </a:lnTo>
                  <a:lnTo>
                    <a:pt x="100" y="1542"/>
                  </a:lnTo>
                  <a:lnTo>
                    <a:pt x="94" y="1507"/>
                  </a:lnTo>
                  <a:lnTo>
                    <a:pt x="147" y="1453"/>
                  </a:lnTo>
                  <a:lnTo>
                    <a:pt x="165" y="1412"/>
                  </a:lnTo>
                  <a:lnTo>
                    <a:pt x="165" y="1382"/>
                  </a:lnTo>
                  <a:lnTo>
                    <a:pt x="159" y="1318"/>
                  </a:lnTo>
                  <a:lnTo>
                    <a:pt x="171" y="1265"/>
                  </a:lnTo>
                  <a:lnTo>
                    <a:pt x="118" y="1116"/>
                  </a:lnTo>
                  <a:lnTo>
                    <a:pt x="112" y="1088"/>
                  </a:lnTo>
                  <a:lnTo>
                    <a:pt x="112" y="1017"/>
                  </a:lnTo>
                  <a:lnTo>
                    <a:pt x="106" y="976"/>
                  </a:lnTo>
                  <a:lnTo>
                    <a:pt x="100" y="774"/>
                  </a:lnTo>
                  <a:lnTo>
                    <a:pt x="77" y="656"/>
                  </a:lnTo>
                  <a:lnTo>
                    <a:pt x="42" y="621"/>
                  </a:lnTo>
                  <a:lnTo>
                    <a:pt x="17" y="491"/>
                  </a:lnTo>
                  <a:lnTo>
                    <a:pt x="12" y="373"/>
                  </a:lnTo>
                  <a:lnTo>
                    <a:pt x="17" y="307"/>
                  </a:lnTo>
                  <a:lnTo>
                    <a:pt x="30" y="278"/>
                  </a:lnTo>
                  <a:lnTo>
                    <a:pt x="0" y="183"/>
                  </a:lnTo>
                  <a:lnTo>
                    <a:pt x="0" y="154"/>
                  </a:lnTo>
                  <a:lnTo>
                    <a:pt x="549" y="154"/>
                  </a:lnTo>
                  <a:lnTo>
                    <a:pt x="549" y="60"/>
                  </a:lnTo>
                  <a:lnTo>
                    <a:pt x="555" y="0"/>
                  </a:lnTo>
                  <a:lnTo>
                    <a:pt x="603" y="0"/>
                  </a:lnTo>
                  <a:lnTo>
                    <a:pt x="656" y="25"/>
                  </a:lnTo>
                  <a:lnTo>
                    <a:pt x="661" y="112"/>
                  </a:lnTo>
                  <a:lnTo>
                    <a:pt x="679" y="172"/>
                  </a:lnTo>
                  <a:lnTo>
                    <a:pt x="674" y="231"/>
                  </a:lnTo>
                  <a:lnTo>
                    <a:pt x="732" y="272"/>
                  </a:lnTo>
                  <a:lnTo>
                    <a:pt x="756" y="266"/>
                  </a:lnTo>
                  <a:lnTo>
                    <a:pt x="798" y="272"/>
                  </a:lnTo>
                  <a:lnTo>
                    <a:pt x="821" y="296"/>
                  </a:lnTo>
                  <a:lnTo>
                    <a:pt x="862" y="289"/>
                  </a:lnTo>
                  <a:lnTo>
                    <a:pt x="915" y="296"/>
                  </a:lnTo>
                  <a:lnTo>
                    <a:pt x="927" y="319"/>
                  </a:lnTo>
                  <a:lnTo>
                    <a:pt x="927" y="332"/>
                  </a:lnTo>
                  <a:lnTo>
                    <a:pt x="1004" y="325"/>
                  </a:lnTo>
                  <a:lnTo>
                    <a:pt x="1034" y="302"/>
                  </a:lnTo>
                  <a:lnTo>
                    <a:pt x="1146" y="289"/>
                  </a:lnTo>
                  <a:lnTo>
                    <a:pt x="1222" y="314"/>
                  </a:lnTo>
                  <a:lnTo>
                    <a:pt x="1240" y="314"/>
                  </a:lnTo>
                  <a:lnTo>
                    <a:pt x="1234" y="337"/>
                  </a:lnTo>
                  <a:lnTo>
                    <a:pt x="1258" y="355"/>
                  </a:lnTo>
                  <a:lnTo>
                    <a:pt x="1270" y="355"/>
                  </a:lnTo>
                  <a:lnTo>
                    <a:pt x="1282" y="367"/>
                  </a:lnTo>
                  <a:lnTo>
                    <a:pt x="1293" y="420"/>
                  </a:lnTo>
                  <a:lnTo>
                    <a:pt x="1323" y="431"/>
                  </a:lnTo>
                  <a:lnTo>
                    <a:pt x="1353" y="396"/>
                  </a:lnTo>
                  <a:lnTo>
                    <a:pt x="1371" y="385"/>
                  </a:lnTo>
                  <a:lnTo>
                    <a:pt x="1400" y="396"/>
                  </a:lnTo>
                  <a:lnTo>
                    <a:pt x="1424" y="431"/>
                  </a:lnTo>
                  <a:lnTo>
                    <a:pt x="1483" y="449"/>
                  </a:lnTo>
                  <a:lnTo>
                    <a:pt x="1500" y="473"/>
                  </a:lnTo>
                  <a:lnTo>
                    <a:pt x="1530" y="497"/>
                  </a:lnTo>
                  <a:lnTo>
                    <a:pt x="1571" y="497"/>
                  </a:lnTo>
                  <a:lnTo>
                    <a:pt x="1612" y="485"/>
                  </a:lnTo>
                  <a:lnTo>
                    <a:pt x="1719" y="414"/>
                  </a:lnTo>
                  <a:lnTo>
                    <a:pt x="1737" y="426"/>
                  </a:lnTo>
                  <a:lnTo>
                    <a:pt x="1760" y="461"/>
                  </a:lnTo>
                  <a:lnTo>
                    <a:pt x="1919" y="456"/>
                  </a:lnTo>
                  <a:lnTo>
                    <a:pt x="1944" y="461"/>
                  </a:lnTo>
                  <a:lnTo>
                    <a:pt x="1967" y="473"/>
                  </a:lnTo>
                  <a:lnTo>
                    <a:pt x="2008" y="502"/>
                  </a:lnTo>
                  <a:lnTo>
                    <a:pt x="2038" y="485"/>
                  </a:lnTo>
                  <a:lnTo>
                    <a:pt x="2115" y="485"/>
                  </a:lnTo>
                  <a:lnTo>
                    <a:pt x="2074" y="520"/>
                  </a:lnTo>
                  <a:lnTo>
                    <a:pt x="1979" y="573"/>
                  </a:lnTo>
                  <a:lnTo>
                    <a:pt x="1926" y="591"/>
                  </a:lnTo>
                  <a:lnTo>
                    <a:pt x="1891" y="603"/>
                  </a:lnTo>
                  <a:lnTo>
                    <a:pt x="1849" y="644"/>
                  </a:lnTo>
                  <a:lnTo>
                    <a:pt x="1772" y="680"/>
                  </a:lnTo>
                  <a:lnTo>
                    <a:pt x="1731" y="710"/>
                  </a:lnTo>
                  <a:lnTo>
                    <a:pt x="1600" y="857"/>
                  </a:lnTo>
                  <a:lnTo>
                    <a:pt x="1406" y="1029"/>
                  </a:lnTo>
                  <a:lnTo>
                    <a:pt x="1389" y="1058"/>
                  </a:lnTo>
                  <a:lnTo>
                    <a:pt x="1371" y="1075"/>
                  </a:lnTo>
                  <a:lnTo>
                    <a:pt x="1376" y="1294"/>
                  </a:lnTo>
                  <a:lnTo>
                    <a:pt x="1353" y="1318"/>
                  </a:lnTo>
                  <a:lnTo>
                    <a:pt x="1329" y="1329"/>
                  </a:lnTo>
                  <a:lnTo>
                    <a:pt x="1247" y="1400"/>
                  </a:lnTo>
                  <a:lnTo>
                    <a:pt x="1240" y="1436"/>
                  </a:lnTo>
                  <a:lnTo>
                    <a:pt x="1229" y="1442"/>
                  </a:lnTo>
                  <a:lnTo>
                    <a:pt x="1211" y="1507"/>
                  </a:lnTo>
                  <a:lnTo>
                    <a:pt x="1252" y="1531"/>
                  </a:lnTo>
                  <a:lnTo>
                    <a:pt x="1282" y="1577"/>
                  </a:lnTo>
                  <a:lnTo>
                    <a:pt x="1258" y="1625"/>
                  </a:lnTo>
                  <a:lnTo>
                    <a:pt x="1264" y="1661"/>
                  </a:lnTo>
                  <a:lnTo>
                    <a:pt x="1252" y="1732"/>
                  </a:lnTo>
                  <a:lnTo>
                    <a:pt x="1252" y="1838"/>
                  </a:lnTo>
                  <a:lnTo>
                    <a:pt x="1270" y="1861"/>
                  </a:lnTo>
                  <a:lnTo>
                    <a:pt x="1300" y="1884"/>
                  </a:lnTo>
                  <a:lnTo>
                    <a:pt x="1311" y="1902"/>
                  </a:lnTo>
                  <a:lnTo>
                    <a:pt x="1382" y="1914"/>
                  </a:lnTo>
                  <a:lnTo>
                    <a:pt x="1394" y="1927"/>
                  </a:lnTo>
                  <a:lnTo>
                    <a:pt x="1400" y="1944"/>
                  </a:lnTo>
                  <a:lnTo>
                    <a:pt x="1417" y="1955"/>
                  </a:lnTo>
                  <a:lnTo>
                    <a:pt x="1506" y="1998"/>
                  </a:lnTo>
                  <a:lnTo>
                    <a:pt x="1536" y="2056"/>
                  </a:lnTo>
                  <a:lnTo>
                    <a:pt x="1618" y="2115"/>
                  </a:lnTo>
                  <a:lnTo>
                    <a:pt x="1707" y="2180"/>
                  </a:lnTo>
                  <a:lnTo>
                    <a:pt x="1719" y="2204"/>
                  </a:lnTo>
                  <a:lnTo>
                    <a:pt x="1719" y="2257"/>
                  </a:lnTo>
                  <a:lnTo>
                    <a:pt x="1724" y="2328"/>
                  </a:lnTo>
                  <a:lnTo>
                    <a:pt x="200" y="2376"/>
                  </a:lnTo>
                </a:path>
              </a:pathLst>
            </a:custGeom>
            <a:solidFill>
              <a:sysClr val="window" lastClr="FFFFFF"/>
            </a:solidFill>
            <a:ln w="19050">
              <a:solidFill>
                <a:sysClr val="windowText" lastClr="000000"/>
              </a:solidFill>
              <a:prstDash val="solid"/>
              <a:round/>
              <a:headEnd/>
              <a:tailEnd/>
            </a:ln>
          </p:spPr>
          <p:txBody>
            <a:bodyPr anchor="ctr"/>
            <a:lstStyle/>
            <a:p>
              <a:pPr defTabSz="685800">
                <a:defRPr/>
              </a:pPr>
              <a:r>
                <a:rPr lang="en-US" sz="900" b="1" kern="0" dirty="0">
                  <a:solidFill>
                    <a:prstClr val="black"/>
                  </a:solidFill>
                  <a:cs typeface="Arial" pitchFamily="34" charset="0"/>
                </a:rPr>
                <a:t>   0.9%</a:t>
              </a:r>
            </a:p>
          </p:txBody>
        </p:sp>
        <p:sp>
          <p:nvSpPr>
            <p:cNvPr id="286" name="Freeform 39">
              <a:extLst>
                <a:ext uri="{FF2B5EF4-FFF2-40B4-BE49-F238E27FC236}">
                  <a16:creationId xmlns:a16="http://schemas.microsoft.com/office/drawing/2014/main" id="{F1D24C1E-4943-430A-83E2-A5185CA8C4F6}"/>
                </a:ext>
              </a:extLst>
            </p:cNvPr>
            <p:cNvSpPr>
              <a:spLocks/>
            </p:cNvSpPr>
            <p:nvPr/>
          </p:nvSpPr>
          <p:spPr bwMode="auto">
            <a:xfrm>
              <a:off x="4432125" y="3199537"/>
              <a:ext cx="767931" cy="488496"/>
            </a:xfrm>
            <a:custGeom>
              <a:avLst/>
              <a:gdLst/>
              <a:ahLst/>
              <a:cxnLst>
                <a:cxn ang="0">
                  <a:pos x="1565" y="0"/>
                </a:cxn>
                <a:cxn ang="0">
                  <a:pos x="1619" y="83"/>
                </a:cxn>
                <a:cxn ang="0">
                  <a:pos x="1590" y="142"/>
                </a:cxn>
                <a:cxn ang="0">
                  <a:pos x="1636" y="307"/>
                </a:cxn>
                <a:cxn ang="0">
                  <a:pos x="1755" y="366"/>
                </a:cxn>
                <a:cxn ang="0">
                  <a:pos x="1778" y="425"/>
                </a:cxn>
                <a:cxn ang="0">
                  <a:pos x="1849" y="502"/>
                </a:cxn>
                <a:cxn ang="0">
                  <a:pos x="1926" y="608"/>
                </a:cxn>
                <a:cxn ang="0">
                  <a:pos x="1902" y="685"/>
                </a:cxn>
                <a:cxn ang="0">
                  <a:pos x="1885" y="738"/>
                </a:cxn>
                <a:cxn ang="0">
                  <a:pos x="1778" y="816"/>
                </a:cxn>
                <a:cxn ang="0">
                  <a:pos x="1702" y="833"/>
                </a:cxn>
                <a:cxn ang="0">
                  <a:pos x="1654" y="892"/>
                </a:cxn>
                <a:cxn ang="0">
                  <a:pos x="1696" y="963"/>
                </a:cxn>
                <a:cxn ang="0">
                  <a:pos x="1696" y="1052"/>
                </a:cxn>
                <a:cxn ang="0">
                  <a:pos x="1601" y="1181"/>
                </a:cxn>
                <a:cxn ang="0">
                  <a:pos x="1590" y="1247"/>
                </a:cxn>
                <a:cxn ang="0">
                  <a:pos x="1477" y="1187"/>
                </a:cxn>
                <a:cxn ang="0">
                  <a:pos x="243" y="1205"/>
                </a:cxn>
                <a:cxn ang="0">
                  <a:pos x="243" y="1128"/>
                </a:cxn>
                <a:cxn ang="0">
                  <a:pos x="207" y="1063"/>
                </a:cxn>
                <a:cxn ang="0">
                  <a:pos x="219" y="1004"/>
                </a:cxn>
                <a:cxn ang="0">
                  <a:pos x="190" y="915"/>
                </a:cxn>
                <a:cxn ang="0">
                  <a:pos x="190" y="851"/>
                </a:cxn>
                <a:cxn ang="0">
                  <a:pos x="130" y="786"/>
                </a:cxn>
                <a:cxn ang="0">
                  <a:pos x="112" y="720"/>
                </a:cxn>
                <a:cxn ang="0">
                  <a:pos x="59" y="626"/>
                </a:cxn>
                <a:cxn ang="0">
                  <a:pos x="77" y="543"/>
                </a:cxn>
                <a:cxn ang="0">
                  <a:pos x="30" y="472"/>
                </a:cxn>
                <a:cxn ang="0">
                  <a:pos x="23" y="425"/>
                </a:cxn>
                <a:cxn ang="0">
                  <a:pos x="23" y="278"/>
                </a:cxn>
                <a:cxn ang="0">
                  <a:pos x="41" y="218"/>
                </a:cxn>
                <a:cxn ang="0">
                  <a:pos x="12" y="142"/>
                </a:cxn>
                <a:cxn ang="0">
                  <a:pos x="12" y="76"/>
                </a:cxn>
                <a:cxn ang="0">
                  <a:pos x="23" y="48"/>
                </a:cxn>
              </a:cxnLst>
              <a:rect l="0" t="0" r="r" b="b"/>
              <a:pathLst>
                <a:path w="1926" h="1276">
                  <a:moveTo>
                    <a:pt x="41" y="48"/>
                  </a:moveTo>
                  <a:lnTo>
                    <a:pt x="1565" y="0"/>
                  </a:lnTo>
                  <a:lnTo>
                    <a:pt x="1583" y="48"/>
                  </a:lnTo>
                  <a:lnTo>
                    <a:pt x="1619" y="83"/>
                  </a:lnTo>
                  <a:lnTo>
                    <a:pt x="1613" y="106"/>
                  </a:lnTo>
                  <a:lnTo>
                    <a:pt x="1590" y="142"/>
                  </a:lnTo>
                  <a:lnTo>
                    <a:pt x="1608" y="195"/>
                  </a:lnTo>
                  <a:lnTo>
                    <a:pt x="1636" y="307"/>
                  </a:lnTo>
                  <a:lnTo>
                    <a:pt x="1725" y="342"/>
                  </a:lnTo>
                  <a:lnTo>
                    <a:pt x="1755" y="366"/>
                  </a:lnTo>
                  <a:lnTo>
                    <a:pt x="1767" y="401"/>
                  </a:lnTo>
                  <a:lnTo>
                    <a:pt x="1778" y="425"/>
                  </a:lnTo>
                  <a:lnTo>
                    <a:pt x="1844" y="466"/>
                  </a:lnTo>
                  <a:lnTo>
                    <a:pt x="1849" y="502"/>
                  </a:lnTo>
                  <a:lnTo>
                    <a:pt x="1902" y="537"/>
                  </a:lnTo>
                  <a:lnTo>
                    <a:pt x="1926" y="608"/>
                  </a:lnTo>
                  <a:lnTo>
                    <a:pt x="1926" y="644"/>
                  </a:lnTo>
                  <a:lnTo>
                    <a:pt x="1902" y="685"/>
                  </a:lnTo>
                  <a:lnTo>
                    <a:pt x="1885" y="703"/>
                  </a:lnTo>
                  <a:lnTo>
                    <a:pt x="1885" y="738"/>
                  </a:lnTo>
                  <a:lnTo>
                    <a:pt x="1831" y="798"/>
                  </a:lnTo>
                  <a:lnTo>
                    <a:pt x="1778" y="816"/>
                  </a:lnTo>
                  <a:lnTo>
                    <a:pt x="1767" y="833"/>
                  </a:lnTo>
                  <a:lnTo>
                    <a:pt x="1702" y="833"/>
                  </a:lnTo>
                  <a:lnTo>
                    <a:pt x="1672" y="851"/>
                  </a:lnTo>
                  <a:lnTo>
                    <a:pt x="1654" y="892"/>
                  </a:lnTo>
                  <a:lnTo>
                    <a:pt x="1661" y="928"/>
                  </a:lnTo>
                  <a:lnTo>
                    <a:pt x="1696" y="963"/>
                  </a:lnTo>
                  <a:lnTo>
                    <a:pt x="1707" y="992"/>
                  </a:lnTo>
                  <a:lnTo>
                    <a:pt x="1696" y="1052"/>
                  </a:lnTo>
                  <a:lnTo>
                    <a:pt x="1649" y="1152"/>
                  </a:lnTo>
                  <a:lnTo>
                    <a:pt x="1601" y="1181"/>
                  </a:lnTo>
                  <a:lnTo>
                    <a:pt x="1590" y="1211"/>
                  </a:lnTo>
                  <a:lnTo>
                    <a:pt x="1590" y="1247"/>
                  </a:lnTo>
                  <a:lnTo>
                    <a:pt x="1572" y="1276"/>
                  </a:lnTo>
                  <a:lnTo>
                    <a:pt x="1477" y="1187"/>
                  </a:lnTo>
                  <a:lnTo>
                    <a:pt x="254" y="1222"/>
                  </a:lnTo>
                  <a:lnTo>
                    <a:pt x="243" y="1205"/>
                  </a:lnTo>
                  <a:lnTo>
                    <a:pt x="231" y="1164"/>
                  </a:lnTo>
                  <a:lnTo>
                    <a:pt x="243" y="1128"/>
                  </a:lnTo>
                  <a:lnTo>
                    <a:pt x="219" y="1098"/>
                  </a:lnTo>
                  <a:lnTo>
                    <a:pt x="207" y="1063"/>
                  </a:lnTo>
                  <a:lnTo>
                    <a:pt x="231" y="1034"/>
                  </a:lnTo>
                  <a:lnTo>
                    <a:pt x="219" y="1004"/>
                  </a:lnTo>
                  <a:lnTo>
                    <a:pt x="178" y="981"/>
                  </a:lnTo>
                  <a:lnTo>
                    <a:pt x="190" y="915"/>
                  </a:lnTo>
                  <a:lnTo>
                    <a:pt x="195" y="885"/>
                  </a:lnTo>
                  <a:lnTo>
                    <a:pt x="190" y="851"/>
                  </a:lnTo>
                  <a:lnTo>
                    <a:pt x="142" y="821"/>
                  </a:lnTo>
                  <a:lnTo>
                    <a:pt x="130" y="786"/>
                  </a:lnTo>
                  <a:lnTo>
                    <a:pt x="142" y="756"/>
                  </a:lnTo>
                  <a:lnTo>
                    <a:pt x="112" y="720"/>
                  </a:lnTo>
                  <a:lnTo>
                    <a:pt x="89" y="656"/>
                  </a:lnTo>
                  <a:lnTo>
                    <a:pt x="59" y="626"/>
                  </a:lnTo>
                  <a:lnTo>
                    <a:pt x="77" y="573"/>
                  </a:lnTo>
                  <a:lnTo>
                    <a:pt x="77" y="543"/>
                  </a:lnTo>
                  <a:lnTo>
                    <a:pt x="36" y="520"/>
                  </a:lnTo>
                  <a:lnTo>
                    <a:pt x="30" y="472"/>
                  </a:lnTo>
                  <a:lnTo>
                    <a:pt x="36" y="461"/>
                  </a:lnTo>
                  <a:lnTo>
                    <a:pt x="23" y="425"/>
                  </a:lnTo>
                  <a:lnTo>
                    <a:pt x="0" y="348"/>
                  </a:lnTo>
                  <a:lnTo>
                    <a:pt x="23" y="278"/>
                  </a:lnTo>
                  <a:lnTo>
                    <a:pt x="18" y="243"/>
                  </a:lnTo>
                  <a:lnTo>
                    <a:pt x="41" y="218"/>
                  </a:lnTo>
                  <a:lnTo>
                    <a:pt x="30" y="159"/>
                  </a:lnTo>
                  <a:lnTo>
                    <a:pt x="12" y="142"/>
                  </a:lnTo>
                  <a:lnTo>
                    <a:pt x="23" y="101"/>
                  </a:lnTo>
                  <a:lnTo>
                    <a:pt x="12" y="76"/>
                  </a:lnTo>
                  <a:lnTo>
                    <a:pt x="0" y="53"/>
                  </a:lnTo>
                  <a:lnTo>
                    <a:pt x="23" y="48"/>
                  </a:lnTo>
                  <a:lnTo>
                    <a:pt x="41" y="48"/>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0.5%</a:t>
              </a:r>
            </a:p>
          </p:txBody>
        </p:sp>
        <p:sp>
          <p:nvSpPr>
            <p:cNvPr id="287" name="Freeform 41">
              <a:extLst>
                <a:ext uri="{FF2B5EF4-FFF2-40B4-BE49-F238E27FC236}">
                  <a16:creationId xmlns:a16="http://schemas.microsoft.com/office/drawing/2014/main" id="{A2B2BBD3-C6EF-49C2-AD68-A5BF3619DF7F}"/>
                </a:ext>
              </a:extLst>
            </p:cNvPr>
            <p:cNvSpPr>
              <a:spLocks/>
            </p:cNvSpPr>
            <p:nvPr/>
          </p:nvSpPr>
          <p:spPr bwMode="auto">
            <a:xfrm>
              <a:off x="4535640" y="3654383"/>
              <a:ext cx="855798" cy="717079"/>
            </a:xfrm>
            <a:custGeom>
              <a:avLst/>
              <a:gdLst/>
              <a:ahLst/>
              <a:cxnLst>
                <a:cxn ang="0">
                  <a:pos x="1808" y="1648"/>
                </a:cxn>
                <a:cxn ang="0">
                  <a:pos x="1831" y="1684"/>
                </a:cxn>
                <a:cxn ang="0">
                  <a:pos x="1838" y="1749"/>
                </a:cxn>
                <a:cxn ang="0">
                  <a:pos x="1755" y="1831"/>
                </a:cxn>
                <a:cxn ang="0">
                  <a:pos x="1968" y="1843"/>
                </a:cxn>
                <a:cxn ang="0">
                  <a:pos x="1980" y="1760"/>
                </a:cxn>
                <a:cxn ang="0">
                  <a:pos x="2021" y="1637"/>
                </a:cxn>
                <a:cxn ang="0">
                  <a:pos x="2080" y="1589"/>
                </a:cxn>
                <a:cxn ang="0">
                  <a:pos x="2115" y="1584"/>
                </a:cxn>
                <a:cxn ang="0">
                  <a:pos x="2139" y="1442"/>
                </a:cxn>
                <a:cxn ang="0">
                  <a:pos x="2110" y="1430"/>
                </a:cxn>
                <a:cxn ang="0">
                  <a:pos x="2097" y="1407"/>
                </a:cxn>
                <a:cxn ang="0">
                  <a:pos x="2074" y="1430"/>
                </a:cxn>
                <a:cxn ang="0">
                  <a:pos x="1991" y="1323"/>
                </a:cxn>
                <a:cxn ang="0">
                  <a:pos x="2021" y="1282"/>
                </a:cxn>
                <a:cxn ang="0">
                  <a:pos x="1991" y="1229"/>
                </a:cxn>
                <a:cxn ang="0">
                  <a:pos x="1884" y="1082"/>
                </a:cxn>
                <a:cxn ang="0">
                  <a:pos x="1749" y="1011"/>
                </a:cxn>
                <a:cxn ang="0">
                  <a:pos x="1678" y="910"/>
                </a:cxn>
                <a:cxn ang="0">
                  <a:pos x="1749" y="816"/>
                </a:cxn>
                <a:cxn ang="0">
                  <a:pos x="1755" y="709"/>
                </a:cxn>
                <a:cxn ang="0">
                  <a:pos x="1666" y="644"/>
                </a:cxn>
                <a:cxn ang="0">
                  <a:pos x="1613" y="692"/>
                </a:cxn>
                <a:cxn ang="0">
                  <a:pos x="1542" y="526"/>
                </a:cxn>
                <a:cxn ang="0">
                  <a:pos x="1430" y="431"/>
                </a:cxn>
                <a:cxn ang="0">
                  <a:pos x="1329" y="296"/>
                </a:cxn>
                <a:cxn ang="0">
                  <a:pos x="1300" y="149"/>
                </a:cxn>
                <a:cxn ang="0">
                  <a:pos x="1318" y="89"/>
                </a:cxn>
                <a:cxn ang="0">
                  <a:pos x="0" y="35"/>
                </a:cxn>
                <a:cxn ang="0">
                  <a:pos x="53" y="106"/>
                </a:cxn>
                <a:cxn ang="0">
                  <a:pos x="106" y="213"/>
                </a:cxn>
                <a:cxn ang="0">
                  <a:pos x="119" y="272"/>
                </a:cxn>
                <a:cxn ang="0">
                  <a:pos x="254" y="385"/>
                </a:cxn>
                <a:cxn ang="0">
                  <a:pos x="207" y="479"/>
                </a:cxn>
                <a:cxn ang="0">
                  <a:pos x="261" y="520"/>
                </a:cxn>
                <a:cxn ang="0">
                  <a:pos x="314" y="615"/>
                </a:cxn>
                <a:cxn ang="0">
                  <a:pos x="355" y="633"/>
                </a:cxn>
                <a:cxn ang="0">
                  <a:pos x="367" y="1708"/>
                </a:cxn>
              </a:cxnLst>
              <a:rect l="0" t="0" r="r" b="b"/>
              <a:pathLst>
                <a:path w="2151" h="1861">
                  <a:moveTo>
                    <a:pt x="367" y="1708"/>
                  </a:moveTo>
                  <a:lnTo>
                    <a:pt x="1808" y="1648"/>
                  </a:lnTo>
                  <a:lnTo>
                    <a:pt x="1802" y="1666"/>
                  </a:lnTo>
                  <a:lnTo>
                    <a:pt x="1831" y="1684"/>
                  </a:lnTo>
                  <a:lnTo>
                    <a:pt x="1843" y="1719"/>
                  </a:lnTo>
                  <a:lnTo>
                    <a:pt x="1838" y="1749"/>
                  </a:lnTo>
                  <a:lnTo>
                    <a:pt x="1796" y="1785"/>
                  </a:lnTo>
                  <a:lnTo>
                    <a:pt x="1755" y="1831"/>
                  </a:lnTo>
                  <a:lnTo>
                    <a:pt x="1749" y="1861"/>
                  </a:lnTo>
                  <a:lnTo>
                    <a:pt x="1968" y="1843"/>
                  </a:lnTo>
                  <a:lnTo>
                    <a:pt x="1985" y="1785"/>
                  </a:lnTo>
                  <a:lnTo>
                    <a:pt x="1980" y="1760"/>
                  </a:lnTo>
                  <a:lnTo>
                    <a:pt x="1998" y="1696"/>
                  </a:lnTo>
                  <a:lnTo>
                    <a:pt x="2021" y="1637"/>
                  </a:lnTo>
                  <a:lnTo>
                    <a:pt x="2039" y="1602"/>
                  </a:lnTo>
                  <a:lnTo>
                    <a:pt x="2080" y="1589"/>
                  </a:lnTo>
                  <a:lnTo>
                    <a:pt x="2097" y="1595"/>
                  </a:lnTo>
                  <a:lnTo>
                    <a:pt x="2115" y="1584"/>
                  </a:lnTo>
                  <a:lnTo>
                    <a:pt x="2151" y="1483"/>
                  </a:lnTo>
                  <a:lnTo>
                    <a:pt x="2139" y="1442"/>
                  </a:lnTo>
                  <a:lnTo>
                    <a:pt x="2122" y="1430"/>
                  </a:lnTo>
                  <a:lnTo>
                    <a:pt x="2110" y="1430"/>
                  </a:lnTo>
                  <a:lnTo>
                    <a:pt x="2104" y="1418"/>
                  </a:lnTo>
                  <a:lnTo>
                    <a:pt x="2097" y="1407"/>
                  </a:lnTo>
                  <a:lnTo>
                    <a:pt x="2074" y="1407"/>
                  </a:lnTo>
                  <a:lnTo>
                    <a:pt x="2074" y="1430"/>
                  </a:lnTo>
                  <a:lnTo>
                    <a:pt x="2062" y="1430"/>
                  </a:lnTo>
                  <a:lnTo>
                    <a:pt x="1991" y="1323"/>
                  </a:lnTo>
                  <a:lnTo>
                    <a:pt x="1998" y="1306"/>
                  </a:lnTo>
                  <a:lnTo>
                    <a:pt x="2021" y="1282"/>
                  </a:lnTo>
                  <a:lnTo>
                    <a:pt x="2021" y="1265"/>
                  </a:lnTo>
                  <a:lnTo>
                    <a:pt x="1991" y="1229"/>
                  </a:lnTo>
                  <a:lnTo>
                    <a:pt x="1973" y="1158"/>
                  </a:lnTo>
                  <a:lnTo>
                    <a:pt x="1884" y="1082"/>
                  </a:lnTo>
                  <a:lnTo>
                    <a:pt x="1838" y="1064"/>
                  </a:lnTo>
                  <a:lnTo>
                    <a:pt x="1749" y="1011"/>
                  </a:lnTo>
                  <a:lnTo>
                    <a:pt x="1702" y="958"/>
                  </a:lnTo>
                  <a:lnTo>
                    <a:pt x="1678" y="910"/>
                  </a:lnTo>
                  <a:lnTo>
                    <a:pt x="1689" y="887"/>
                  </a:lnTo>
                  <a:lnTo>
                    <a:pt x="1749" y="816"/>
                  </a:lnTo>
                  <a:lnTo>
                    <a:pt x="1737" y="763"/>
                  </a:lnTo>
                  <a:lnTo>
                    <a:pt x="1755" y="709"/>
                  </a:lnTo>
                  <a:lnTo>
                    <a:pt x="1743" y="686"/>
                  </a:lnTo>
                  <a:lnTo>
                    <a:pt x="1666" y="644"/>
                  </a:lnTo>
                  <a:lnTo>
                    <a:pt x="1643" y="662"/>
                  </a:lnTo>
                  <a:lnTo>
                    <a:pt x="1613" y="692"/>
                  </a:lnTo>
                  <a:lnTo>
                    <a:pt x="1595" y="674"/>
                  </a:lnTo>
                  <a:lnTo>
                    <a:pt x="1542" y="526"/>
                  </a:lnTo>
                  <a:lnTo>
                    <a:pt x="1519" y="502"/>
                  </a:lnTo>
                  <a:lnTo>
                    <a:pt x="1430" y="431"/>
                  </a:lnTo>
                  <a:lnTo>
                    <a:pt x="1336" y="325"/>
                  </a:lnTo>
                  <a:lnTo>
                    <a:pt x="1329" y="296"/>
                  </a:lnTo>
                  <a:lnTo>
                    <a:pt x="1306" y="225"/>
                  </a:lnTo>
                  <a:lnTo>
                    <a:pt x="1300" y="149"/>
                  </a:lnTo>
                  <a:lnTo>
                    <a:pt x="1318" y="113"/>
                  </a:lnTo>
                  <a:lnTo>
                    <a:pt x="1318" y="89"/>
                  </a:lnTo>
                  <a:lnTo>
                    <a:pt x="1223" y="0"/>
                  </a:lnTo>
                  <a:lnTo>
                    <a:pt x="0" y="35"/>
                  </a:lnTo>
                  <a:lnTo>
                    <a:pt x="18" y="71"/>
                  </a:lnTo>
                  <a:lnTo>
                    <a:pt x="53" y="106"/>
                  </a:lnTo>
                  <a:lnTo>
                    <a:pt x="60" y="160"/>
                  </a:lnTo>
                  <a:lnTo>
                    <a:pt x="106" y="213"/>
                  </a:lnTo>
                  <a:lnTo>
                    <a:pt x="124" y="225"/>
                  </a:lnTo>
                  <a:lnTo>
                    <a:pt x="119" y="272"/>
                  </a:lnTo>
                  <a:lnTo>
                    <a:pt x="119" y="278"/>
                  </a:lnTo>
                  <a:lnTo>
                    <a:pt x="254" y="385"/>
                  </a:lnTo>
                  <a:lnTo>
                    <a:pt x="213" y="431"/>
                  </a:lnTo>
                  <a:lnTo>
                    <a:pt x="207" y="479"/>
                  </a:lnTo>
                  <a:lnTo>
                    <a:pt x="225" y="509"/>
                  </a:lnTo>
                  <a:lnTo>
                    <a:pt x="261" y="520"/>
                  </a:lnTo>
                  <a:lnTo>
                    <a:pt x="278" y="591"/>
                  </a:lnTo>
                  <a:lnTo>
                    <a:pt x="314" y="615"/>
                  </a:lnTo>
                  <a:lnTo>
                    <a:pt x="343" y="621"/>
                  </a:lnTo>
                  <a:lnTo>
                    <a:pt x="355" y="633"/>
                  </a:lnTo>
                  <a:lnTo>
                    <a:pt x="367" y="1506"/>
                  </a:lnTo>
                  <a:lnTo>
                    <a:pt x="367" y="1708"/>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0.4%</a:t>
              </a:r>
            </a:p>
          </p:txBody>
        </p:sp>
        <p:sp>
          <p:nvSpPr>
            <p:cNvPr id="288" name="Freeform 44">
              <a:extLst>
                <a:ext uri="{FF2B5EF4-FFF2-40B4-BE49-F238E27FC236}">
                  <a16:creationId xmlns:a16="http://schemas.microsoft.com/office/drawing/2014/main" id="{EABE26DA-58D5-464D-A5C7-C2337EDBEE6B}"/>
                </a:ext>
              </a:extLst>
            </p:cNvPr>
            <p:cNvSpPr>
              <a:spLocks/>
            </p:cNvSpPr>
            <p:nvPr/>
          </p:nvSpPr>
          <p:spPr bwMode="auto">
            <a:xfrm>
              <a:off x="4764333" y="4840232"/>
              <a:ext cx="725803" cy="609169"/>
            </a:xfrm>
            <a:custGeom>
              <a:avLst/>
              <a:gdLst/>
              <a:ahLst/>
              <a:cxnLst>
                <a:cxn ang="0">
                  <a:pos x="969" y="35"/>
                </a:cxn>
                <a:cxn ang="0">
                  <a:pos x="1040" y="236"/>
                </a:cxn>
                <a:cxn ang="0">
                  <a:pos x="1022" y="319"/>
                </a:cxn>
                <a:cxn ang="0">
                  <a:pos x="926" y="514"/>
                </a:cxn>
                <a:cxn ang="0">
                  <a:pos x="1500" y="785"/>
                </a:cxn>
                <a:cxn ang="0">
                  <a:pos x="1500" y="957"/>
                </a:cxn>
                <a:cxn ang="0">
                  <a:pos x="1489" y="1081"/>
                </a:cxn>
                <a:cxn ang="0">
                  <a:pos x="1364" y="1051"/>
                </a:cxn>
                <a:cxn ang="0">
                  <a:pos x="1322" y="1163"/>
                </a:cxn>
                <a:cxn ang="0">
                  <a:pos x="1464" y="1146"/>
                </a:cxn>
                <a:cxn ang="0">
                  <a:pos x="1553" y="1128"/>
                </a:cxn>
                <a:cxn ang="0">
                  <a:pos x="1517" y="1181"/>
                </a:cxn>
                <a:cxn ang="0">
                  <a:pos x="1571" y="1222"/>
                </a:cxn>
                <a:cxn ang="0">
                  <a:pos x="1682" y="1135"/>
                </a:cxn>
                <a:cxn ang="0">
                  <a:pos x="1742" y="1140"/>
                </a:cxn>
                <a:cxn ang="0">
                  <a:pos x="1736" y="1211"/>
                </a:cxn>
                <a:cxn ang="0">
                  <a:pos x="1600" y="1335"/>
                </a:cxn>
                <a:cxn ang="0">
                  <a:pos x="1682" y="1442"/>
                </a:cxn>
                <a:cxn ang="0">
                  <a:pos x="1807" y="1536"/>
                </a:cxn>
                <a:cxn ang="0">
                  <a:pos x="1682" y="1506"/>
                </a:cxn>
                <a:cxn ang="0">
                  <a:pos x="1512" y="1412"/>
                </a:cxn>
                <a:cxn ang="0">
                  <a:pos x="1446" y="1483"/>
                </a:cxn>
                <a:cxn ang="0">
                  <a:pos x="1405" y="1548"/>
                </a:cxn>
                <a:cxn ang="0">
                  <a:pos x="1340" y="1500"/>
                </a:cxn>
                <a:cxn ang="0">
                  <a:pos x="1276" y="1500"/>
                </a:cxn>
                <a:cxn ang="0">
                  <a:pos x="1152" y="1536"/>
                </a:cxn>
                <a:cxn ang="0">
                  <a:pos x="962" y="1412"/>
                </a:cxn>
                <a:cxn ang="0">
                  <a:pos x="885" y="1359"/>
                </a:cxn>
                <a:cxn ang="0">
                  <a:pos x="880" y="1329"/>
                </a:cxn>
                <a:cxn ang="0">
                  <a:pos x="809" y="1318"/>
                </a:cxn>
                <a:cxn ang="0">
                  <a:pos x="767" y="1288"/>
                </a:cxn>
                <a:cxn ang="0">
                  <a:pos x="726" y="1394"/>
                </a:cxn>
                <a:cxn ang="0">
                  <a:pos x="336" y="1329"/>
                </a:cxn>
                <a:cxn ang="0">
                  <a:pos x="71" y="1318"/>
                </a:cxn>
                <a:cxn ang="0">
                  <a:pos x="117" y="1252"/>
                </a:cxn>
                <a:cxn ang="0">
                  <a:pos x="123" y="1099"/>
                </a:cxn>
                <a:cxn ang="0">
                  <a:pos x="141" y="1010"/>
                </a:cxn>
                <a:cxn ang="0">
                  <a:pos x="194" y="874"/>
                </a:cxn>
                <a:cxn ang="0">
                  <a:pos x="153" y="727"/>
                </a:cxn>
                <a:cxn ang="0">
                  <a:pos x="135" y="674"/>
                </a:cxn>
                <a:cxn ang="0">
                  <a:pos x="82" y="603"/>
                </a:cxn>
                <a:cxn ang="0">
                  <a:pos x="23" y="461"/>
                </a:cxn>
              </a:cxnLst>
              <a:rect l="0" t="0" r="r" b="b"/>
              <a:pathLst>
                <a:path w="1819" h="1584">
                  <a:moveTo>
                    <a:pt x="0" y="30"/>
                  </a:moveTo>
                  <a:lnTo>
                    <a:pt x="974" y="0"/>
                  </a:lnTo>
                  <a:lnTo>
                    <a:pt x="969" y="35"/>
                  </a:lnTo>
                  <a:lnTo>
                    <a:pt x="1015" y="113"/>
                  </a:lnTo>
                  <a:lnTo>
                    <a:pt x="1022" y="189"/>
                  </a:lnTo>
                  <a:lnTo>
                    <a:pt x="1040" y="236"/>
                  </a:lnTo>
                  <a:lnTo>
                    <a:pt x="1063" y="253"/>
                  </a:lnTo>
                  <a:lnTo>
                    <a:pt x="1068" y="289"/>
                  </a:lnTo>
                  <a:lnTo>
                    <a:pt x="1022" y="319"/>
                  </a:lnTo>
                  <a:lnTo>
                    <a:pt x="1010" y="331"/>
                  </a:lnTo>
                  <a:lnTo>
                    <a:pt x="986" y="420"/>
                  </a:lnTo>
                  <a:lnTo>
                    <a:pt x="926" y="514"/>
                  </a:lnTo>
                  <a:lnTo>
                    <a:pt x="868" y="686"/>
                  </a:lnTo>
                  <a:lnTo>
                    <a:pt x="868" y="809"/>
                  </a:lnTo>
                  <a:lnTo>
                    <a:pt x="1500" y="785"/>
                  </a:lnTo>
                  <a:lnTo>
                    <a:pt x="1512" y="803"/>
                  </a:lnTo>
                  <a:lnTo>
                    <a:pt x="1494" y="862"/>
                  </a:lnTo>
                  <a:lnTo>
                    <a:pt x="1500" y="957"/>
                  </a:lnTo>
                  <a:lnTo>
                    <a:pt x="1565" y="1022"/>
                  </a:lnTo>
                  <a:lnTo>
                    <a:pt x="1583" y="1099"/>
                  </a:lnTo>
                  <a:lnTo>
                    <a:pt x="1489" y="1081"/>
                  </a:lnTo>
                  <a:lnTo>
                    <a:pt x="1405" y="1046"/>
                  </a:lnTo>
                  <a:lnTo>
                    <a:pt x="1388" y="1034"/>
                  </a:lnTo>
                  <a:lnTo>
                    <a:pt x="1364" y="1051"/>
                  </a:lnTo>
                  <a:lnTo>
                    <a:pt x="1304" y="1105"/>
                  </a:lnTo>
                  <a:lnTo>
                    <a:pt x="1299" y="1135"/>
                  </a:lnTo>
                  <a:lnTo>
                    <a:pt x="1322" y="1163"/>
                  </a:lnTo>
                  <a:lnTo>
                    <a:pt x="1358" y="1176"/>
                  </a:lnTo>
                  <a:lnTo>
                    <a:pt x="1423" y="1170"/>
                  </a:lnTo>
                  <a:lnTo>
                    <a:pt x="1464" y="1146"/>
                  </a:lnTo>
                  <a:lnTo>
                    <a:pt x="1489" y="1128"/>
                  </a:lnTo>
                  <a:lnTo>
                    <a:pt x="1530" y="1128"/>
                  </a:lnTo>
                  <a:lnTo>
                    <a:pt x="1553" y="1128"/>
                  </a:lnTo>
                  <a:lnTo>
                    <a:pt x="1553" y="1140"/>
                  </a:lnTo>
                  <a:lnTo>
                    <a:pt x="1542" y="1158"/>
                  </a:lnTo>
                  <a:lnTo>
                    <a:pt x="1517" y="1181"/>
                  </a:lnTo>
                  <a:lnTo>
                    <a:pt x="1524" y="1206"/>
                  </a:lnTo>
                  <a:lnTo>
                    <a:pt x="1547" y="1217"/>
                  </a:lnTo>
                  <a:lnTo>
                    <a:pt x="1571" y="1222"/>
                  </a:lnTo>
                  <a:lnTo>
                    <a:pt x="1588" y="1211"/>
                  </a:lnTo>
                  <a:lnTo>
                    <a:pt x="1612" y="1158"/>
                  </a:lnTo>
                  <a:lnTo>
                    <a:pt x="1682" y="1135"/>
                  </a:lnTo>
                  <a:lnTo>
                    <a:pt x="1707" y="1117"/>
                  </a:lnTo>
                  <a:lnTo>
                    <a:pt x="1725" y="1117"/>
                  </a:lnTo>
                  <a:lnTo>
                    <a:pt x="1742" y="1140"/>
                  </a:lnTo>
                  <a:lnTo>
                    <a:pt x="1730" y="1170"/>
                  </a:lnTo>
                  <a:lnTo>
                    <a:pt x="1742" y="1181"/>
                  </a:lnTo>
                  <a:lnTo>
                    <a:pt x="1736" y="1211"/>
                  </a:lnTo>
                  <a:lnTo>
                    <a:pt x="1700" y="1229"/>
                  </a:lnTo>
                  <a:lnTo>
                    <a:pt x="1654" y="1300"/>
                  </a:lnTo>
                  <a:lnTo>
                    <a:pt x="1600" y="1335"/>
                  </a:lnTo>
                  <a:lnTo>
                    <a:pt x="1600" y="1371"/>
                  </a:lnTo>
                  <a:lnTo>
                    <a:pt x="1612" y="1400"/>
                  </a:lnTo>
                  <a:lnTo>
                    <a:pt x="1682" y="1442"/>
                  </a:lnTo>
                  <a:lnTo>
                    <a:pt x="1801" y="1488"/>
                  </a:lnTo>
                  <a:lnTo>
                    <a:pt x="1819" y="1513"/>
                  </a:lnTo>
                  <a:lnTo>
                    <a:pt x="1807" y="1536"/>
                  </a:lnTo>
                  <a:lnTo>
                    <a:pt x="1783" y="1548"/>
                  </a:lnTo>
                  <a:lnTo>
                    <a:pt x="1695" y="1584"/>
                  </a:lnTo>
                  <a:lnTo>
                    <a:pt x="1682" y="1506"/>
                  </a:lnTo>
                  <a:lnTo>
                    <a:pt x="1629" y="1488"/>
                  </a:lnTo>
                  <a:lnTo>
                    <a:pt x="1524" y="1447"/>
                  </a:lnTo>
                  <a:lnTo>
                    <a:pt x="1512" y="1412"/>
                  </a:lnTo>
                  <a:lnTo>
                    <a:pt x="1494" y="1400"/>
                  </a:lnTo>
                  <a:lnTo>
                    <a:pt x="1464" y="1412"/>
                  </a:lnTo>
                  <a:lnTo>
                    <a:pt x="1446" y="1483"/>
                  </a:lnTo>
                  <a:lnTo>
                    <a:pt x="1459" y="1495"/>
                  </a:lnTo>
                  <a:lnTo>
                    <a:pt x="1459" y="1506"/>
                  </a:lnTo>
                  <a:lnTo>
                    <a:pt x="1405" y="1548"/>
                  </a:lnTo>
                  <a:lnTo>
                    <a:pt x="1388" y="1541"/>
                  </a:lnTo>
                  <a:lnTo>
                    <a:pt x="1358" y="1500"/>
                  </a:lnTo>
                  <a:lnTo>
                    <a:pt x="1340" y="1500"/>
                  </a:lnTo>
                  <a:lnTo>
                    <a:pt x="1304" y="1513"/>
                  </a:lnTo>
                  <a:lnTo>
                    <a:pt x="1287" y="1495"/>
                  </a:lnTo>
                  <a:lnTo>
                    <a:pt x="1276" y="1500"/>
                  </a:lnTo>
                  <a:lnTo>
                    <a:pt x="1228" y="1548"/>
                  </a:lnTo>
                  <a:lnTo>
                    <a:pt x="1169" y="1554"/>
                  </a:lnTo>
                  <a:lnTo>
                    <a:pt x="1152" y="1536"/>
                  </a:lnTo>
                  <a:lnTo>
                    <a:pt x="1098" y="1530"/>
                  </a:lnTo>
                  <a:lnTo>
                    <a:pt x="1015" y="1417"/>
                  </a:lnTo>
                  <a:lnTo>
                    <a:pt x="962" y="1412"/>
                  </a:lnTo>
                  <a:lnTo>
                    <a:pt x="915" y="1388"/>
                  </a:lnTo>
                  <a:lnTo>
                    <a:pt x="898" y="1359"/>
                  </a:lnTo>
                  <a:lnTo>
                    <a:pt x="885" y="1359"/>
                  </a:lnTo>
                  <a:lnTo>
                    <a:pt x="880" y="1353"/>
                  </a:lnTo>
                  <a:lnTo>
                    <a:pt x="880" y="1346"/>
                  </a:lnTo>
                  <a:lnTo>
                    <a:pt x="880" y="1329"/>
                  </a:lnTo>
                  <a:lnTo>
                    <a:pt x="856" y="1318"/>
                  </a:lnTo>
                  <a:lnTo>
                    <a:pt x="844" y="1329"/>
                  </a:lnTo>
                  <a:lnTo>
                    <a:pt x="809" y="1318"/>
                  </a:lnTo>
                  <a:lnTo>
                    <a:pt x="802" y="1311"/>
                  </a:lnTo>
                  <a:lnTo>
                    <a:pt x="791" y="1288"/>
                  </a:lnTo>
                  <a:lnTo>
                    <a:pt x="767" y="1288"/>
                  </a:lnTo>
                  <a:lnTo>
                    <a:pt x="703" y="1346"/>
                  </a:lnTo>
                  <a:lnTo>
                    <a:pt x="738" y="1388"/>
                  </a:lnTo>
                  <a:lnTo>
                    <a:pt x="726" y="1394"/>
                  </a:lnTo>
                  <a:lnTo>
                    <a:pt x="619" y="1400"/>
                  </a:lnTo>
                  <a:lnTo>
                    <a:pt x="437" y="1364"/>
                  </a:lnTo>
                  <a:lnTo>
                    <a:pt x="336" y="1329"/>
                  </a:lnTo>
                  <a:lnTo>
                    <a:pt x="94" y="1364"/>
                  </a:lnTo>
                  <a:lnTo>
                    <a:pt x="82" y="1346"/>
                  </a:lnTo>
                  <a:lnTo>
                    <a:pt x="71" y="1318"/>
                  </a:lnTo>
                  <a:lnTo>
                    <a:pt x="82" y="1305"/>
                  </a:lnTo>
                  <a:lnTo>
                    <a:pt x="94" y="1282"/>
                  </a:lnTo>
                  <a:lnTo>
                    <a:pt x="117" y="1252"/>
                  </a:lnTo>
                  <a:lnTo>
                    <a:pt x="147" y="1163"/>
                  </a:lnTo>
                  <a:lnTo>
                    <a:pt x="123" y="1128"/>
                  </a:lnTo>
                  <a:lnTo>
                    <a:pt x="123" y="1099"/>
                  </a:lnTo>
                  <a:lnTo>
                    <a:pt x="129" y="1081"/>
                  </a:lnTo>
                  <a:lnTo>
                    <a:pt x="129" y="1057"/>
                  </a:lnTo>
                  <a:lnTo>
                    <a:pt x="141" y="1010"/>
                  </a:lnTo>
                  <a:lnTo>
                    <a:pt x="165" y="986"/>
                  </a:lnTo>
                  <a:lnTo>
                    <a:pt x="176" y="945"/>
                  </a:lnTo>
                  <a:lnTo>
                    <a:pt x="194" y="874"/>
                  </a:lnTo>
                  <a:lnTo>
                    <a:pt x="194" y="833"/>
                  </a:lnTo>
                  <a:lnTo>
                    <a:pt x="176" y="768"/>
                  </a:lnTo>
                  <a:lnTo>
                    <a:pt x="153" y="727"/>
                  </a:lnTo>
                  <a:lnTo>
                    <a:pt x="141" y="715"/>
                  </a:lnTo>
                  <a:lnTo>
                    <a:pt x="141" y="691"/>
                  </a:lnTo>
                  <a:lnTo>
                    <a:pt x="135" y="674"/>
                  </a:lnTo>
                  <a:lnTo>
                    <a:pt x="117" y="638"/>
                  </a:lnTo>
                  <a:lnTo>
                    <a:pt x="94" y="620"/>
                  </a:lnTo>
                  <a:lnTo>
                    <a:pt x="82" y="603"/>
                  </a:lnTo>
                  <a:lnTo>
                    <a:pt x="100" y="562"/>
                  </a:lnTo>
                  <a:lnTo>
                    <a:pt x="71" y="502"/>
                  </a:lnTo>
                  <a:lnTo>
                    <a:pt x="23" y="461"/>
                  </a:lnTo>
                  <a:lnTo>
                    <a:pt x="5" y="431"/>
                  </a:lnTo>
                  <a:lnTo>
                    <a:pt x="0" y="30"/>
                  </a:lnTo>
                </a:path>
              </a:pathLst>
            </a:custGeom>
            <a:solidFill>
              <a:srgbClr val="C0504D">
                <a:lumMod val="50000"/>
              </a:srgbClr>
            </a:solidFill>
            <a:ln w="19050">
              <a:solidFill>
                <a:sysClr val="windowText" lastClr="000000"/>
              </a:solidFill>
              <a:prstDash val="solid"/>
              <a:round/>
              <a:headEnd/>
              <a:tailEnd/>
            </a:ln>
          </p:spPr>
          <p:txBody>
            <a:bodyPr anchor="ctr"/>
            <a:lstStyle/>
            <a:p>
              <a:pPr defTabSz="685800">
                <a:defRPr/>
              </a:pPr>
              <a:endParaRPr lang="en-US" sz="900" b="1" kern="0" dirty="0">
                <a:solidFill>
                  <a:prstClr val="black"/>
                </a:solidFill>
                <a:cs typeface="Arial" pitchFamily="34" charset="0"/>
              </a:endParaRPr>
            </a:p>
            <a:p>
              <a:pPr defTabSz="685800">
                <a:defRPr/>
              </a:pPr>
              <a:r>
                <a:rPr lang="en-US" sz="900" b="1" kern="0" dirty="0">
                  <a:solidFill>
                    <a:prstClr val="white"/>
                  </a:solidFill>
                  <a:cs typeface="Arial" pitchFamily="34" charset="0"/>
                </a:rPr>
                <a:t>  -0.04%</a:t>
              </a:r>
            </a:p>
          </p:txBody>
        </p:sp>
        <p:sp>
          <p:nvSpPr>
            <p:cNvPr id="289" name="Freeform 45">
              <a:extLst>
                <a:ext uri="{FF2B5EF4-FFF2-40B4-BE49-F238E27FC236}">
                  <a16:creationId xmlns:a16="http://schemas.microsoft.com/office/drawing/2014/main" id="{3EC280AC-F426-4B2C-90B3-44868A02ADDD}"/>
                </a:ext>
              </a:extLst>
            </p:cNvPr>
            <p:cNvSpPr>
              <a:spLocks/>
            </p:cNvSpPr>
            <p:nvPr/>
          </p:nvSpPr>
          <p:spPr bwMode="auto">
            <a:xfrm>
              <a:off x="4853404" y="2659989"/>
              <a:ext cx="672842" cy="693872"/>
            </a:xfrm>
            <a:custGeom>
              <a:avLst/>
              <a:gdLst/>
              <a:ahLst/>
              <a:cxnLst>
                <a:cxn ang="0">
                  <a:pos x="703" y="1766"/>
                </a:cxn>
                <a:cxn ang="0">
                  <a:pos x="584" y="1707"/>
                </a:cxn>
                <a:cxn ang="0">
                  <a:pos x="538" y="1542"/>
                </a:cxn>
                <a:cxn ang="0">
                  <a:pos x="567" y="1483"/>
                </a:cxn>
                <a:cxn ang="0">
                  <a:pos x="513" y="1400"/>
                </a:cxn>
                <a:cxn ang="0">
                  <a:pos x="508" y="1276"/>
                </a:cxn>
                <a:cxn ang="0">
                  <a:pos x="407" y="1187"/>
                </a:cxn>
                <a:cxn ang="0">
                  <a:pos x="295" y="1070"/>
                </a:cxn>
                <a:cxn ang="0">
                  <a:pos x="189" y="1016"/>
                </a:cxn>
                <a:cxn ang="0">
                  <a:pos x="171" y="986"/>
                </a:cxn>
                <a:cxn ang="0">
                  <a:pos x="89" y="956"/>
                </a:cxn>
                <a:cxn ang="0">
                  <a:pos x="41" y="910"/>
                </a:cxn>
                <a:cxn ang="0">
                  <a:pos x="53" y="733"/>
                </a:cxn>
                <a:cxn ang="0">
                  <a:pos x="71" y="649"/>
                </a:cxn>
                <a:cxn ang="0">
                  <a:pos x="0" y="579"/>
                </a:cxn>
                <a:cxn ang="0">
                  <a:pos x="29" y="508"/>
                </a:cxn>
                <a:cxn ang="0">
                  <a:pos x="118" y="401"/>
                </a:cxn>
                <a:cxn ang="0">
                  <a:pos x="165" y="366"/>
                </a:cxn>
                <a:cxn ang="0">
                  <a:pos x="178" y="130"/>
                </a:cxn>
                <a:cxn ang="0">
                  <a:pos x="224" y="119"/>
                </a:cxn>
                <a:cxn ang="0">
                  <a:pos x="313" y="119"/>
                </a:cxn>
                <a:cxn ang="0">
                  <a:pos x="531" y="5"/>
                </a:cxn>
                <a:cxn ang="0">
                  <a:pos x="567" y="12"/>
                </a:cxn>
                <a:cxn ang="0">
                  <a:pos x="556" y="71"/>
                </a:cxn>
                <a:cxn ang="0">
                  <a:pos x="538" y="142"/>
                </a:cxn>
                <a:cxn ang="0">
                  <a:pos x="620" y="119"/>
                </a:cxn>
                <a:cxn ang="0">
                  <a:pos x="685" y="142"/>
                </a:cxn>
                <a:cxn ang="0">
                  <a:pos x="738" y="172"/>
                </a:cxn>
                <a:cxn ang="0">
                  <a:pos x="774" y="230"/>
                </a:cxn>
                <a:cxn ang="0">
                  <a:pos x="1058" y="295"/>
                </a:cxn>
                <a:cxn ang="0">
                  <a:pos x="1146" y="342"/>
                </a:cxn>
                <a:cxn ang="0">
                  <a:pos x="1193" y="360"/>
                </a:cxn>
                <a:cxn ang="0">
                  <a:pos x="1235" y="342"/>
                </a:cxn>
                <a:cxn ang="0">
                  <a:pos x="1335" y="372"/>
                </a:cxn>
                <a:cxn ang="0">
                  <a:pos x="1347" y="396"/>
                </a:cxn>
                <a:cxn ang="0">
                  <a:pos x="1388" y="426"/>
                </a:cxn>
                <a:cxn ang="0">
                  <a:pos x="1447" y="484"/>
                </a:cxn>
                <a:cxn ang="0">
                  <a:pos x="1441" y="591"/>
                </a:cxn>
                <a:cxn ang="0">
                  <a:pos x="1494" y="585"/>
                </a:cxn>
                <a:cxn ang="0">
                  <a:pos x="1477" y="626"/>
                </a:cxn>
                <a:cxn ang="0">
                  <a:pos x="1530" y="697"/>
                </a:cxn>
                <a:cxn ang="0">
                  <a:pos x="1464" y="761"/>
                </a:cxn>
                <a:cxn ang="0">
                  <a:pos x="1411" y="898"/>
                </a:cxn>
                <a:cxn ang="0">
                  <a:pos x="1423" y="928"/>
                </a:cxn>
                <a:cxn ang="0">
                  <a:pos x="1512" y="815"/>
                </a:cxn>
                <a:cxn ang="0">
                  <a:pos x="1583" y="761"/>
                </a:cxn>
                <a:cxn ang="0">
                  <a:pos x="1619" y="720"/>
                </a:cxn>
                <a:cxn ang="0">
                  <a:pos x="1624" y="667"/>
                </a:cxn>
                <a:cxn ang="0">
                  <a:pos x="1642" y="632"/>
                </a:cxn>
                <a:cxn ang="0">
                  <a:pos x="1666" y="596"/>
                </a:cxn>
                <a:cxn ang="0">
                  <a:pos x="1690" y="614"/>
                </a:cxn>
                <a:cxn ang="0">
                  <a:pos x="1649" y="761"/>
                </a:cxn>
                <a:cxn ang="0">
                  <a:pos x="1613" y="827"/>
                </a:cxn>
                <a:cxn ang="0">
                  <a:pos x="1578" y="933"/>
                </a:cxn>
                <a:cxn ang="0">
                  <a:pos x="1578" y="1057"/>
                </a:cxn>
                <a:cxn ang="0">
                  <a:pos x="1530" y="1116"/>
                </a:cxn>
                <a:cxn ang="0">
                  <a:pos x="1542" y="1276"/>
                </a:cxn>
                <a:cxn ang="0">
                  <a:pos x="1494" y="1394"/>
                </a:cxn>
                <a:cxn ang="0">
                  <a:pos x="1560" y="1648"/>
                </a:cxn>
                <a:cxn ang="0">
                  <a:pos x="1553" y="1684"/>
                </a:cxn>
                <a:cxn ang="0">
                  <a:pos x="1553" y="1748"/>
                </a:cxn>
              </a:cxnLst>
              <a:rect l="0" t="0" r="r" b="b"/>
              <a:pathLst>
                <a:path w="1690" h="1801">
                  <a:moveTo>
                    <a:pt x="715" y="1801"/>
                  </a:moveTo>
                  <a:lnTo>
                    <a:pt x="703" y="1766"/>
                  </a:lnTo>
                  <a:lnTo>
                    <a:pt x="673" y="1742"/>
                  </a:lnTo>
                  <a:lnTo>
                    <a:pt x="584" y="1707"/>
                  </a:lnTo>
                  <a:lnTo>
                    <a:pt x="556" y="1595"/>
                  </a:lnTo>
                  <a:lnTo>
                    <a:pt x="538" y="1542"/>
                  </a:lnTo>
                  <a:lnTo>
                    <a:pt x="561" y="1506"/>
                  </a:lnTo>
                  <a:lnTo>
                    <a:pt x="567" y="1483"/>
                  </a:lnTo>
                  <a:lnTo>
                    <a:pt x="531" y="1448"/>
                  </a:lnTo>
                  <a:lnTo>
                    <a:pt x="513" y="1400"/>
                  </a:lnTo>
                  <a:lnTo>
                    <a:pt x="508" y="1329"/>
                  </a:lnTo>
                  <a:lnTo>
                    <a:pt x="508" y="1276"/>
                  </a:lnTo>
                  <a:lnTo>
                    <a:pt x="496" y="1252"/>
                  </a:lnTo>
                  <a:lnTo>
                    <a:pt x="407" y="1187"/>
                  </a:lnTo>
                  <a:lnTo>
                    <a:pt x="325" y="1128"/>
                  </a:lnTo>
                  <a:lnTo>
                    <a:pt x="295" y="1070"/>
                  </a:lnTo>
                  <a:lnTo>
                    <a:pt x="206" y="1027"/>
                  </a:lnTo>
                  <a:lnTo>
                    <a:pt x="189" y="1016"/>
                  </a:lnTo>
                  <a:lnTo>
                    <a:pt x="183" y="999"/>
                  </a:lnTo>
                  <a:lnTo>
                    <a:pt x="171" y="986"/>
                  </a:lnTo>
                  <a:lnTo>
                    <a:pt x="100" y="974"/>
                  </a:lnTo>
                  <a:lnTo>
                    <a:pt x="89" y="956"/>
                  </a:lnTo>
                  <a:lnTo>
                    <a:pt x="59" y="933"/>
                  </a:lnTo>
                  <a:lnTo>
                    <a:pt x="41" y="910"/>
                  </a:lnTo>
                  <a:lnTo>
                    <a:pt x="41" y="804"/>
                  </a:lnTo>
                  <a:lnTo>
                    <a:pt x="53" y="733"/>
                  </a:lnTo>
                  <a:lnTo>
                    <a:pt x="47" y="697"/>
                  </a:lnTo>
                  <a:lnTo>
                    <a:pt x="71" y="649"/>
                  </a:lnTo>
                  <a:lnTo>
                    <a:pt x="41" y="603"/>
                  </a:lnTo>
                  <a:lnTo>
                    <a:pt x="0" y="579"/>
                  </a:lnTo>
                  <a:lnTo>
                    <a:pt x="18" y="514"/>
                  </a:lnTo>
                  <a:lnTo>
                    <a:pt x="29" y="508"/>
                  </a:lnTo>
                  <a:lnTo>
                    <a:pt x="36" y="472"/>
                  </a:lnTo>
                  <a:lnTo>
                    <a:pt x="118" y="401"/>
                  </a:lnTo>
                  <a:lnTo>
                    <a:pt x="142" y="390"/>
                  </a:lnTo>
                  <a:lnTo>
                    <a:pt x="165" y="366"/>
                  </a:lnTo>
                  <a:lnTo>
                    <a:pt x="160" y="147"/>
                  </a:lnTo>
                  <a:lnTo>
                    <a:pt x="178" y="130"/>
                  </a:lnTo>
                  <a:lnTo>
                    <a:pt x="195" y="101"/>
                  </a:lnTo>
                  <a:lnTo>
                    <a:pt x="224" y="119"/>
                  </a:lnTo>
                  <a:lnTo>
                    <a:pt x="266" y="124"/>
                  </a:lnTo>
                  <a:lnTo>
                    <a:pt x="313" y="119"/>
                  </a:lnTo>
                  <a:lnTo>
                    <a:pt x="389" y="76"/>
                  </a:lnTo>
                  <a:lnTo>
                    <a:pt x="531" y="5"/>
                  </a:lnTo>
                  <a:lnTo>
                    <a:pt x="556" y="0"/>
                  </a:lnTo>
                  <a:lnTo>
                    <a:pt x="567" y="12"/>
                  </a:lnTo>
                  <a:lnTo>
                    <a:pt x="567" y="48"/>
                  </a:lnTo>
                  <a:lnTo>
                    <a:pt x="556" y="71"/>
                  </a:lnTo>
                  <a:lnTo>
                    <a:pt x="549" y="89"/>
                  </a:lnTo>
                  <a:lnTo>
                    <a:pt x="538" y="142"/>
                  </a:lnTo>
                  <a:lnTo>
                    <a:pt x="591" y="119"/>
                  </a:lnTo>
                  <a:lnTo>
                    <a:pt x="620" y="119"/>
                  </a:lnTo>
                  <a:lnTo>
                    <a:pt x="650" y="147"/>
                  </a:lnTo>
                  <a:lnTo>
                    <a:pt x="685" y="142"/>
                  </a:lnTo>
                  <a:lnTo>
                    <a:pt x="703" y="165"/>
                  </a:lnTo>
                  <a:lnTo>
                    <a:pt x="738" y="172"/>
                  </a:lnTo>
                  <a:lnTo>
                    <a:pt x="762" y="188"/>
                  </a:lnTo>
                  <a:lnTo>
                    <a:pt x="774" y="230"/>
                  </a:lnTo>
                  <a:lnTo>
                    <a:pt x="792" y="242"/>
                  </a:lnTo>
                  <a:lnTo>
                    <a:pt x="1058" y="295"/>
                  </a:lnTo>
                  <a:lnTo>
                    <a:pt x="1093" y="295"/>
                  </a:lnTo>
                  <a:lnTo>
                    <a:pt x="1146" y="342"/>
                  </a:lnTo>
                  <a:lnTo>
                    <a:pt x="1187" y="342"/>
                  </a:lnTo>
                  <a:lnTo>
                    <a:pt x="1193" y="360"/>
                  </a:lnTo>
                  <a:lnTo>
                    <a:pt x="1211" y="348"/>
                  </a:lnTo>
                  <a:lnTo>
                    <a:pt x="1235" y="342"/>
                  </a:lnTo>
                  <a:lnTo>
                    <a:pt x="1294" y="355"/>
                  </a:lnTo>
                  <a:lnTo>
                    <a:pt x="1335" y="372"/>
                  </a:lnTo>
                  <a:lnTo>
                    <a:pt x="1353" y="383"/>
                  </a:lnTo>
                  <a:lnTo>
                    <a:pt x="1347" y="396"/>
                  </a:lnTo>
                  <a:lnTo>
                    <a:pt x="1347" y="413"/>
                  </a:lnTo>
                  <a:lnTo>
                    <a:pt x="1388" y="426"/>
                  </a:lnTo>
                  <a:lnTo>
                    <a:pt x="1441" y="449"/>
                  </a:lnTo>
                  <a:lnTo>
                    <a:pt x="1447" y="484"/>
                  </a:lnTo>
                  <a:lnTo>
                    <a:pt x="1429" y="585"/>
                  </a:lnTo>
                  <a:lnTo>
                    <a:pt x="1441" y="591"/>
                  </a:lnTo>
                  <a:lnTo>
                    <a:pt x="1489" y="579"/>
                  </a:lnTo>
                  <a:lnTo>
                    <a:pt x="1494" y="585"/>
                  </a:lnTo>
                  <a:lnTo>
                    <a:pt x="1494" y="608"/>
                  </a:lnTo>
                  <a:lnTo>
                    <a:pt x="1477" y="626"/>
                  </a:lnTo>
                  <a:lnTo>
                    <a:pt x="1489" y="667"/>
                  </a:lnTo>
                  <a:lnTo>
                    <a:pt x="1530" y="697"/>
                  </a:lnTo>
                  <a:lnTo>
                    <a:pt x="1524" y="703"/>
                  </a:lnTo>
                  <a:lnTo>
                    <a:pt x="1464" y="761"/>
                  </a:lnTo>
                  <a:lnTo>
                    <a:pt x="1429" y="845"/>
                  </a:lnTo>
                  <a:lnTo>
                    <a:pt x="1411" y="898"/>
                  </a:lnTo>
                  <a:lnTo>
                    <a:pt x="1406" y="915"/>
                  </a:lnTo>
                  <a:lnTo>
                    <a:pt x="1423" y="928"/>
                  </a:lnTo>
                  <a:lnTo>
                    <a:pt x="1464" y="903"/>
                  </a:lnTo>
                  <a:lnTo>
                    <a:pt x="1512" y="815"/>
                  </a:lnTo>
                  <a:lnTo>
                    <a:pt x="1560" y="774"/>
                  </a:lnTo>
                  <a:lnTo>
                    <a:pt x="1583" y="761"/>
                  </a:lnTo>
                  <a:lnTo>
                    <a:pt x="1595" y="744"/>
                  </a:lnTo>
                  <a:lnTo>
                    <a:pt x="1619" y="720"/>
                  </a:lnTo>
                  <a:lnTo>
                    <a:pt x="1624" y="697"/>
                  </a:lnTo>
                  <a:lnTo>
                    <a:pt x="1624" y="667"/>
                  </a:lnTo>
                  <a:lnTo>
                    <a:pt x="1631" y="644"/>
                  </a:lnTo>
                  <a:lnTo>
                    <a:pt x="1642" y="632"/>
                  </a:lnTo>
                  <a:lnTo>
                    <a:pt x="1654" y="608"/>
                  </a:lnTo>
                  <a:lnTo>
                    <a:pt x="1666" y="596"/>
                  </a:lnTo>
                  <a:lnTo>
                    <a:pt x="1684" y="596"/>
                  </a:lnTo>
                  <a:lnTo>
                    <a:pt x="1690" y="614"/>
                  </a:lnTo>
                  <a:lnTo>
                    <a:pt x="1690" y="662"/>
                  </a:lnTo>
                  <a:lnTo>
                    <a:pt x="1649" y="761"/>
                  </a:lnTo>
                  <a:lnTo>
                    <a:pt x="1624" y="791"/>
                  </a:lnTo>
                  <a:lnTo>
                    <a:pt x="1613" y="827"/>
                  </a:lnTo>
                  <a:lnTo>
                    <a:pt x="1619" y="845"/>
                  </a:lnTo>
                  <a:lnTo>
                    <a:pt x="1578" y="933"/>
                  </a:lnTo>
                  <a:lnTo>
                    <a:pt x="1578" y="1004"/>
                  </a:lnTo>
                  <a:lnTo>
                    <a:pt x="1578" y="1057"/>
                  </a:lnTo>
                  <a:lnTo>
                    <a:pt x="1535" y="1098"/>
                  </a:lnTo>
                  <a:lnTo>
                    <a:pt x="1530" y="1116"/>
                  </a:lnTo>
                  <a:lnTo>
                    <a:pt x="1542" y="1176"/>
                  </a:lnTo>
                  <a:lnTo>
                    <a:pt x="1542" y="1276"/>
                  </a:lnTo>
                  <a:lnTo>
                    <a:pt x="1530" y="1293"/>
                  </a:lnTo>
                  <a:lnTo>
                    <a:pt x="1494" y="1394"/>
                  </a:lnTo>
                  <a:lnTo>
                    <a:pt x="1518" y="1547"/>
                  </a:lnTo>
                  <a:lnTo>
                    <a:pt x="1560" y="1648"/>
                  </a:lnTo>
                  <a:lnTo>
                    <a:pt x="1548" y="1666"/>
                  </a:lnTo>
                  <a:lnTo>
                    <a:pt x="1553" y="1684"/>
                  </a:lnTo>
                  <a:lnTo>
                    <a:pt x="1548" y="1701"/>
                  </a:lnTo>
                  <a:lnTo>
                    <a:pt x="1553" y="1748"/>
                  </a:lnTo>
                  <a:lnTo>
                    <a:pt x="715" y="1801"/>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0.4%</a:t>
              </a:r>
            </a:p>
          </p:txBody>
        </p:sp>
        <p:sp>
          <p:nvSpPr>
            <p:cNvPr id="290" name="Freeform 48">
              <a:extLst>
                <a:ext uri="{FF2B5EF4-FFF2-40B4-BE49-F238E27FC236}">
                  <a16:creationId xmlns:a16="http://schemas.microsoft.com/office/drawing/2014/main" id="{3A9022C8-42D8-428F-9884-C03BD91453E0}"/>
                </a:ext>
              </a:extLst>
            </p:cNvPr>
            <p:cNvSpPr>
              <a:spLocks/>
            </p:cNvSpPr>
            <p:nvPr/>
          </p:nvSpPr>
          <p:spPr bwMode="auto">
            <a:xfrm>
              <a:off x="5052007" y="3332975"/>
              <a:ext cx="510349" cy="872562"/>
            </a:xfrm>
            <a:custGeom>
              <a:avLst/>
              <a:gdLst/>
              <a:ahLst/>
              <a:cxnLst>
                <a:cxn ang="0">
                  <a:pos x="213" y="53"/>
                </a:cxn>
                <a:cxn ang="0">
                  <a:pos x="290" y="118"/>
                </a:cxn>
                <a:cxn ang="0">
                  <a:pos x="348" y="189"/>
                </a:cxn>
                <a:cxn ang="0">
                  <a:pos x="372" y="296"/>
                </a:cxn>
                <a:cxn ang="0">
                  <a:pos x="331" y="355"/>
                </a:cxn>
                <a:cxn ang="0">
                  <a:pos x="277" y="450"/>
                </a:cxn>
                <a:cxn ang="0">
                  <a:pos x="213" y="485"/>
                </a:cxn>
                <a:cxn ang="0">
                  <a:pos x="118" y="503"/>
                </a:cxn>
                <a:cxn ang="0">
                  <a:pos x="107" y="580"/>
                </a:cxn>
                <a:cxn ang="0">
                  <a:pos x="153" y="644"/>
                </a:cxn>
                <a:cxn ang="0">
                  <a:pos x="95" y="804"/>
                </a:cxn>
                <a:cxn ang="0">
                  <a:pos x="36" y="863"/>
                </a:cxn>
                <a:cxn ang="0">
                  <a:pos x="18" y="928"/>
                </a:cxn>
                <a:cxn ang="0">
                  <a:pos x="0" y="988"/>
                </a:cxn>
                <a:cxn ang="0">
                  <a:pos x="29" y="1135"/>
                </a:cxn>
                <a:cxn ang="0">
                  <a:pos x="130" y="1270"/>
                </a:cxn>
                <a:cxn ang="0">
                  <a:pos x="242" y="1365"/>
                </a:cxn>
                <a:cxn ang="0">
                  <a:pos x="313" y="1531"/>
                </a:cxn>
                <a:cxn ang="0">
                  <a:pos x="366" y="1483"/>
                </a:cxn>
                <a:cxn ang="0">
                  <a:pos x="455" y="1548"/>
                </a:cxn>
                <a:cxn ang="0">
                  <a:pos x="449" y="1655"/>
                </a:cxn>
                <a:cxn ang="0">
                  <a:pos x="378" y="1749"/>
                </a:cxn>
                <a:cxn ang="0">
                  <a:pos x="449" y="1850"/>
                </a:cxn>
                <a:cxn ang="0">
                  <a:pos x="584" y="1921"/>
                </a:cxn>
                <a:cxn ang="0">
                  <a:pos x="691" y="2068"/>
                </a:cxn>
                <a:cxn ang="0">
                  <a:pos x="721" y="2121"/>
                </a:cxn>
                <a:cxn ang="0">
                  <a:pos x="691" y="2162"/>
                </a:cxn>
                <a:cxn ang="0">
                  <a:pos x="774" y="2269"/>
                </a:cxn>
                <a:cxn ang="0">
                  <a:pos x="797" y="2246"/>
                </a:cxn>
                <a:cxn ang="0">
                  <a:pos x="822" y="2186"/>
                </a:cxn>
                <a:cxn ang="0">
                  <a:pos x="916" y="2175"/>
                </a:cxn>
                <a:cxn ang="0">
                  <a:pos x="992" y="2228"/>
                </a:cxn>
                <a:cxn ang="0">
                  <a:pos x="1022" y="2127"/>
                </a:cxn>
                <a:cxn ang="0">
                  <a:pos x="1046" y="2068"/>
                </a:cxn>
                <a:cxn ang="0">
                  <a:pos x="1147" y="2027"/>
                </a:cxn>
                <a:cxn ang="0">
                  <a:pos x="1117" y="1974"/>
                </a:cxn>
                <a:cxn ang="0">
                  <a:pos x="1134" y="1932"/>
                </a:cxn>
                <a:cxn ang="0">
                  <a:pos x="1140" y="1909"/>
                </a:cxn>
                <a:cxn ang="0">
                  <a:pos x="1134" y="1873"/>
                </a:cxn>
                <a:cxn ang="0">
                  <a:pos x="1152" y="1743"/>
                </a:cxn>
                <a:cxn ang="0">
                  <a:pos x="1235" y="1630"/>
                </a:cxn>
                <a:cxn ang="0">
                  <a:pos x="1276" y="1525"/>
                </a:cxn>
                <a:cxn ang="0">
                  <a:pos x="1229" y="1365"/>
                </a:cxn>
                <a:cxn ang="0">
                  <a:pos x="1235" y="1282"/>
                </a:cxn>
                <a:cxn ang="0">
                  <a:pos x="1164" y="301"/>
                </a:cxn>
                <a:cxn ang="0">
                  <a:pos x="1140" y="273"/>
                </a:cxn>
                <a:cxn ang="0">
                  <a:pos x="1104" y="154"/>
                </a:cxn>
                <a:cxn ang="0">
                  <a:pos x="1051" y="71"/>
                </a:cxn>
              </a:cxnLst>
              <a:rect l="0" t="0" r="r" b="b"/>
              <a:pathLst>
                <a:path w="1276" h="2269">
                  <a:moveTo>
                    <a:pt x="1051" y="0"/>
                  </a:moveTo>
                  <a:lnTo>
                    <a:pt x="213" y="53"/>
                  </a:lnTo>
                  <a:lnTo>
                    <a:pt x="224" y="77"/>
                  </a:lnTo>
                  <a:lnTo>
                    <a:pt x="290" y="118"/>
                  </a:lnTo>
                  <a:lnTo>
                    <a:pt x="295" y="154"/>
                  </a:lnTo>
                  <a:lnTo>
                    <a:pt x="348" y="189"/>
                  </a:lnTo>
                  <a:lnTo>
                    <a:pt x="372" y="260"/>
                  </a:lnTo>
                  <a:lnTo>
                    <a:pt x="372" y="296"/>
                  </a:lnTo>
                  <a:lnTo>
                    <a:pt x="348" y="337"/>
                  </a:lnTo>
                  <a:lnTo>
                    <a:pt x="331" y="355"/>
                  </a:lnTo>
                  <a:lnTo>
                    <a:pt x="331" y="390"/>
                  </a:lnTo>
                  <a:lnTo>
                    <a:pt x="277" y="450"/>
                  </a:lnTo>
                  <a:lnTo>
                    <a:pt x="224" y="468"/>
                  </a:lnTo>
                  <a:lnTo>
                    <a:pt x="213" y="485"/>
                  </a:lnTo>
                  <a:lnTo>
                    <a:pt x="148" y="485"/>
                  </a:lnTo>
                  <a:lnTo>
                    <a:pt x="118" y="503"/>
                  </a:lnTo>
                  <a:lnTo>
                    <a:pt x="100" y="544"/>
                  </a:lnTo>
                  <a:lnTo>
                    <a:pt x="107" y="580"/>
                  </a:lnTo>
                  <a:lnTo>
                    <a:pt x="142" y="615"/>
                  </a:lnTo>
                  <a:lnTo>
                    <a:pt x="153" y="644"/>
                  </a:lnTo>
                  <a:lnTo>
                    <a:pt x="142" y="704"/>
                  </a:lnTo>
                  <a:lnTo>
                    <a:pt x="95" y="804"/>
                  </a:lnTo>
                  <a:lnTo>
                    <a:pt x="47" y="833"/>
                  </a:lnTo>
                  <a:lnTo>
                    <a:pt x="36" y="863"/>
                  </a:lnTo>
                  <a:lnTo>
                    <a:pt x="36" y="899"/>
                  </a:lnTo>
                  <a:lnTo>
                    <a:pt x="18" y="928"/>
                  </a:lnTo>
                  <a:lnTo>
                    <a:pt x="18" y="952"/>
                  </a:lnTo>
                  <a:lnTo>
                    <a:pt x="0" y="988"/>
                  </a:lnTo>
                  <a:lnTo>
                    <a:pt x="6" y="1064"/>
                  </a:lnTo>
                  <a:lnTo>
                    <a:pt x="29" y="1135"/>
                  </a:lnTo>
                  <a:lnTo>
                    <a:pt x="36" y="1164"/>
                  </a:lnTo>
                  <a:lnTo>
                    <a:pt x="130" y="1270"/>
                  </a:lnTo>
                  <a:lnTo>
                    <a:pt x="219" y="1341"/>
                  </a:lnTo>
                  <a:lnTo>
                    <a:pt x="242" y="1365"/>
                  </a:lnTo>
                  <a:lnTo>
                    <a:pt x="295" y="1513"/>
                  </a:lnTo>
                  <a:lnTo>
                    <a:pt x="313" y="1531"/>
                  </a:lnTo>
                  <a:lnTo>
                    <a:pt x="343" y="1501"/>
                  </a:lnTo>
                  <a:lnTo>
                    <a:pt x="366" y="1483"/>
                  </a:lnTo>
                  <a:lnTo>
                    <a:pt x="443" y="1525"/>
                  </a:lnTo>
                  <a:lnTo>
                    <a:pt x="455" y="1548"/>
                  </a:lnTo>
                  <a:lnTo>
                    <a:pt x="437" y="1602"/>
                  </a:lnTo>
                  <a:lnTo>
                    <a:pt x="449" y="1655"/>
                  </a:lnTo>
                  <a:lnTo>
                    <a:pt x="389" y="1726"/>
                  </a:lnTo>
                  <a:lnTo>
                    <a:pt x="378" y="1749"/>
                  </a:lnTo>
                  <a:lnTo>
                    <a:pt x="402" y="1797"/>
                  </a:lnTo>
                  <a:lnTo>
                    <a:pt x="449" y="1850"/>
                  </a:lnTo>
                  <a:lnTo>
                    <a:pt x="538" y="1903"/>
                  </a:lnTo>
                  <a:lnTo>
                    <a:pt x="584" y="1921"/>
                  </a:lnTo>
                  <a:lnTo>
                    <a:pt x="673" y="1997"/>
                  </a:lnTo>
                  <a:lnTo>
                    <a:pt x="691" y="2068"/>
                  </a:lnTo>
                  <a:lnTo>
                    <a:pt x="721" y="2104"/>
                  </a:lnTo>
                  <a:lnTo>
                    <a:pt x="721" y="2121"/>
                  </a:lnTo>
                  <a:lnTo>
                    <a:pt x="698" y="2145"/>
                  </a:lnTo>
                  <a:lnTo>
                    <a:pt x="691" y="2162"/>
                  </a:lnTo>
                  <a:lnTo>
                    <a:pt x="762" y="2269"/>
                  </a:lnTo>
                  <a:lnTo>
                    <a:pt x="774" y="2269"/>
                  </a:lnTo>
                  <a:lnTo>
                    <a:pt x="774" y="2246"/>
                  </a:lnTo>
                  <a:lnTo>
                    <a:pt x="797" y="2246"/>
                  </a:lnTo>
                  <a:lnTo>
                    <a:pt x="804" y="2257"/>
                  </a:lnTo>
                  <a:lnTo>
                    <a:pt x="822" y="2186"/>
                  </a:lnTo>
                  <a:lnTo>
                    <a:pt x="863" y="2168"/>
                  </a:lnTo>
                  <a:lnTo>
                    <a:pt x="916" y="2175"/>
                  </a:lnTo>
                  <a:lnTo>
                    <a:pt x="957" y="2198"/>
                  </a:lnTo>
                  <a:lnTo>
                    <a:pt x="992" y="2228"/>
                  </a:lnTo>
                  <a:lnTo>
                    <a:pt x="1040" y="2203"/>
                  </a:lnTo>
                  <a:lnTo>
                    <a:pt x="1022" y="2127"/>
                  </a:lnTo>
                  <a:lnTo>
                    <a:pt x="1016" y="2079"/>
                  </a:lnTo>
                  <a:lnTo>
                    <a:pt x="1046" y="2068"/>
                  </a:lnTo>
                  <a:lnTo>
                    <a:pt x="1140" y="2038"/>
                  </a:lnTo>
                  <a:lnTo>
                    <a:pt x="1147" y="2027"/>
                  </a:lnTo>
                  <a:lnTo>
                    <a:pt x="1117" y="1992"/>
                  </a:lnTo>
                  <a:lnTo>
                    <a:pt x="1117" y="1974"/>
                  </a:lnTo>
                  <a:lnTo>
                    <a:pt x="1122" y="1967"/>
                  </a:lnTo>
                  <a:lnTo>
                    <a:pt x="1134" y="1932"/>
                  </a:lnTo>
                  <a:lnTo>
                    <a:pt x="1147" y="1914"/>
                  </a:lnTo>
                  <a:lnTo>
                    <a:pt x="1140" y="1909"/>
                  </a:lnTo>
                  <a:lnTo>
                    <a:pt x="1134" y="1896"/>
                  </a:lnTo>
                  <a:lnTo>
                    <a:pt x="1134" y="1873"/>
                  </a:lnTo>
                  <a:lnTo>
                    <a:pt x="1152" y="1802"/>
                  </a:lnTo>
                  <a:lnTo>
                    <a:pt x="1152" y="1743"/>
                  </a:lnTo>
                  <a:lnTo>
                    <a:pt x="1205" y="1696"/>
                  </a:lnTo>
                  <a:lnTo>
                    <a:pt x="1235" y="1630"/>
                  </a:lnTo>
                  <a:lnTo>
                    <a:pt x="1235" y="1607"/>
                  </a:lnTo>
                  <a:lnTo>
                    <a:pt x="1276" y="1525"/>
                  </a:lnTo>
                  <a:lnTo>
                    <a:pt x="1264" y="1442"/>
                  </a:lnTo>
                  <a:lnTo>
                    <a:pt x="1229" y="1365"/>
                  </a:lnTo>
                  <a:lnTo>
                    <a:pt x="1241" y="1318"/>
                  </a:lnTo>
                  <a:lnTo>
                    <a:pt x="1235" y="1282"/>
                  </a:lnTo>
                  <a:lnTo>
                    <a:pt x="1246" y="1265"/>
                  </a:lnTo>
                  <a:lnTo>
                    <a:pt x="1164" y="301"/>
                  </a:lnTo>
                  <a:lnTo>
                    <a:pt x="1152" y="296"/>
                  </a:lnTo>
                  <a:lnTo>
                    <a:pt x="1140" y="273"/>
                  </a:lnTo>
                  <a:lnTo>
                    <a:pt x="1122" y="184"/>
                  </a:lnTo>
                  <a:lnTo>
                    <a:pt x="1104" y="154"/>
                  </a:lnTo>
                  <a:lnTo>
                    <a:pt x="1081" y="131"/>
                  </a:lnTo>
                  <a:lnTo>
                    <a:pt x="1051" y="71"/>
                  </a:lnTo>
                  <a:lnTo>
                    <a:pt x="1051" y="0"/>
                  </a:lnTo>
                </a:path>
              </a:pathLst>
            </a:custGeom>
            <a:solidFill>
              <a:srgbClr val="C0504D">
                <a:lumMod val="50000"/>
              </a:srgbClr>
            </a:solidFill>
            <a:ln w="19050">
              <a:solidFill>
                <a:sysClr val="windowText" lastClr="000000"/>
              </a:solidFill>
              <a:prstDash val="solid"/>
              <a:round/>
              <a:headEnd/>
              <a:tailEnd/>
            </a:ln>
          </p:spPr>
          <p:txBody>
            <a:bodyPr lIns="0" rIns="0" anchor="ctr"/>
            <a:lstStyle/>
            <a:p>
              <a:pPr algn="ctr" defTabSz="685800">
                <a:defRPr/>
              </a:pPr>
              <a:r>
                <a:rPr lang="en-US" sz="900" b="1" kern="0" dirty="0">
                  <a:solidFill>
                    <a:prstClr val="white"/>
                  </a:solidFill>
                  <a:cs typeface="Arial" pitchFamily="34" charset="0"/>
                </a:rPr>
                <a:t>-0.3%</a:t>
              </a:r>
            </a:p>
          </p:txBody>
        </p:sp>
        <p:grpSp>
          <p:nvGrpSpPr>
            <p:cNvPr id="291" name="Group 129">
              <a:extLst>
                <a:ext uri="{FF2B5EF4-FFF2-40B4-BE49-F238E27FC236}">
                  <a16:creationId xmlns:a16="http://schemas.microsoft.com/office/drawing/2014/main" id="{803D20AD-FD07-419E-9660-40A9D43FD0F4}"/>
                </a:ext>
              </a:extLst>
            </p:cNvPr>
            <p:cNvGrpSpPr/>
            <p:nvPr/>
          </p:nvGrpSpPr>
          <p:grpSpPr>
            <a:xfrm>
              <a:off x="5126633" y="2557881"/>
              <a:ext cx="966533" cy="881844"/>
              <a:chOff x="5421313" y="2084388"/>
              <a:chExt cx="1274762" cy="1206500"/>
            </a:xfrm>
            <a:solidFill>
              <a:srgbClr val="C0504D">
                <a:lumMod val="60000"/>
                <a:lumOff val="40000"/>
              </a:srgbClr>
            </a:solidFill>
          </p:grpSpPr>
          <p:sp>
            <p:nvSpPr>
              <p:cNvPr id="357" name="Freeform 49">
                <a:extLst>
                  <a:ext uri="{FF2B5EF4-FFF2-40B4-BE49-F238E27FC236}">
                    <a16:creationId xmlns:a16="http://schemas.microsoft.com/office/drawing/2014/main" id="{E24D7A9D-C6C4-488A-8E11-57434818E055}"/>
                  </a:ext>
                </a:extLst>
              </p:cNvPr>
              <p:cNvSpPr>
                <a:spLocks/>
              </p:cNvSpPr>
              <p:nvPr/>
            </p:nvSpPr>
            <p:spPr bwMode="auto">
              <a:xfrm>
                <a:off x="6038850" y="2387600"/>
                <a:ext cx="657225" cy="903288"/>
              </a:xfrm>
              <a:custGeom>
                <a:avLst/>
                <a:gdLst/>
                <a:ahLst/>
                <a:cxnLst>
                  <a:cxn ang="0">
                    <a:pos x="620" y="1638"/>
                  </a:cxn>
                  <a:cxn ang="0">
                    <a:pos x="1016" y="1602"/>
                  </a:cxn>
                  <a:cxn ang="0">
                    <a:pos x="1069" y="1489"/>
                  </a:cxn>
                  <a:cxn ang="0">
                    <a:pos x="1081" y="1402"/>
                  </a:cxn>
                  <a:cxn ang="0">
                    <a:pos x="1152" y="1306"/>
                  </a:cxn>
                  <a:cxn ang="0">
                    <a:pos x="1158" y="1247"/>
                  </a:cxn>
                  <a:cxn ang="0">
                    <a:pos x="1193" y="1194"/>
                  </a:cxn>
                  <a:cxn ang="0">
                    <a:pos x="1216" y="1224"/>
                  </a:cxn>
                  <a:cxn ang="0">
                    <a:pos x="1241" y="1194"/>
                  </a:cxn>
                  <a:cxn ang="0">
                    <a:pos x="1234" y="1118"/>
                  </a:cxn>
                  <a:cxn ang="0">
                    <a:pos x="1223" y="999"/>
                  </a:cxn>
                  <a:cxn ang="0">
                    <a:pos x="1122" y="674"/>
                  </a:cxn>
                  <a:cxn ang="0">
                    <a:pos x="1004" y="669"/>
                  </a:cxn>
                  <a:cxn ang="0">
                    <a:pos x="856" y="864"/>
                  </a:cxn>
                  <a:cxn ang="0">
                    <a:pos x="838" y="857"/>
                  </a:cxn>
                  <a:cxn ang="0">
                    <a:pos x="780" y="828"/>
                  </a:cxn>
                  <a:cxn ang="0">
                    <a:pos x="780" y="728"/>
                  </a:cxn>
                  <a:cxn ang="0">
                    <a:pos x="851" y="669"/>
                  </a:cxn>
                  <a:cxn ang="0">
                    <a:pos x="863" y="621"/>
                  </a:cxn>
                  <a:cxn ang="0">
                    <a:pos x="892" y="574"/>
                  </a:cxn>
                  <a:cxn ang="0">
                    <a:pos x="916" y="426"/>
                  </a:cxn>
                  <a:cxn ang="0">
                    <a:pos x="886" y="350"/>
                  </a:cxn>
                  <a:cxn ang="0">
                    <a:pos x="845" y="291"/>
                  </a:cxn>
                  <a:cxn ang="0">
                    <a:pos x="886" y="255"/>
                  </a:cxn>
                  <a:cxn ang="0">
                    <a:pos x="851" y="167"/>
                  </a:cxn>
                  <a:cxn ang="0">
                    <a:pos x="714" y="114"/>
                  </a:cxn>
                  <a:cxn ang="0">
                    <a:pos x="608" y="66"/>
                  </a:cxn>
                  <a:cxn ang="0">
                    <a:pos x="496" y="36"/>
                  </a:cxn>
                  <a:cxn ang="0">
                    <a:pos x="432" y="30"/>
                  </a:cxn>
                  <a:cxn ang="0">
                    <a:pos x="366" y="96"/>
                  </a:cxn>
                  <a:cxn ang="0">
                    <a:pos x="366" y="160"/>
                  </a:cxn>
                  <a:cxn ang="0">
                    <a:pos x="389" y="178"/>
                  </a:cxn>
                  <a:cxn ang="0">
                    <a:pos x="348" y="196"/>
                  </a:cxn>
                  <a:cxn ang="0">
                    <a:pos x="307" y="243"/>
                  </a:cxn>
                  <a:cxn ang="0">
                    <a:pos x="295" y="320"/>
                  </a:cxn>
                  <a:cxn ang="0">
                    <a:pos x="277" y="414"/>
                  </a:cxn>
                  <a:cxn ang="0">
                    <a:pos x="236" y="396"/>
                  </a:cxn>
                  <a:cxn ang="0">
                    <a:pos x="236" y="314"/>
                  </a:cxn>
                  <a:cxn ang="0">
                    <a:pos x="236" y="284"/>
                  </a:cxn>
                  <a:cxn ang="0">
                    <a:pos x="201" y="320"/>
                  </a:cxn>
                  <a:cxn ang="0">
                    <a:pos x="183" y="385"/>
                  </a:cxn>
                  <a:cxn ang="0">
                    <a:pos x="123" y="414"/>
                  </a:cxn>
                  <a:cxn ang="0">
                    <a:pos x="106" y="467"/>
                  </a:cxn>
                  <a:cxn ang="0">
                    <a:pos x="70" y="568"/>
                  </a:cxn>
                  <a:cxn ang="0">
                    <a:pos x="59" y="687"/>
                  </a:cxn>
                  <a:cxn ang="0">
                    <a:pos x="17" y="769"/>
                  </a:cxn>
                  <a:cxn ang="0">
                    <a:pos x="47" y="893"/>
                  </a:cxn>
                  <a:cxn ang="0">
                    <a:pos x="52" y="994"/>
                  </a:cxn>
                  <a:cxn ang="0">
                    <a:pos x="153" y="1212"/>
                  </a:cxn>
                  <a:cxn ang="0">
                    <a:pos x="171" y="1313"/>
                  </a:cxn>
                  <a:cxn ang="0">
                    <a:pos x="159" y="1336"/>
                  </a:cxn>
                  <a:cxn ang="0">
                    <a:pos x="136" y="1484"/>
                  </a:cxn>
                  <a:cxn ang="0">
                    <a:pos x="59" y="1661"/>
                  </a:cxn>
                  <a:cxn ang="0">
                    <a:pos x="0" y="1714"/>
                  </a:cxn>
                </a:cxnLst>
                <a:rect l="0" t="0" r="r" b="b"/>
                <a:pathLst>
                  <a:path w="1246" h="1714">
                    <a:moveTo>
                      <a:pt x="0" y="1714"/>
                    </a:moveTo>
                    <a:lnTo>
                      <a:pt x="620" y="1638"/>
                    </a:lnTo>
                    <a:lnTo>
                      <a:pt x="626" y="1655"/>
                    </a:lnTo>
                    <a:lnTo>
                      <a:pt x="1016" y="1602"/>
                    </a:lnTo>
                    <a:lnTo>
                      <a:pt x="1021" y="1584"/>
                    </a:lnTo>
                    <a:lnTo>
                      <a:pt x="1069" y="1489"/>
                    </a:lnTo>
                    <a:lnTo>
                      <a:pt x="1087" y="1466"/>
                    </a:lnTo>
                    <a:lnTo>
                      <a:pt x="1081" y="1402"/>
                    </a:lnTo>
                    <a:lnTo>
                      <a:pt x="1104" y="1348"/>
                    </a:lnTo>
                    <a:lnTo>
                      <a:pt x="1152" y="1306"/>
                    </a:lnTo>
                    <a:lnTo>
                      <a:pt x="1152" y="1260"/>
                    </a:lnTo>
                    <a:lnTo>
                      <a:pt x="1158" y="1247"/>
                    </a:lnTo>
                    <a:lnTo>
                      <a:pt x="1163" y="1218"/>
                    </a:lnTo>
                    <a:lnTo>
                      <a:pt x="1193" y="1194"/>
                    </a:lnTo>
                    <a:lnTo>
                      <a:pt x="1205" y="1218"/>
                    </a:lnTo>
                    <a:lnTo>
                      <a:pt x="1216" y="1224"/>
                    </a:lnTo>
                    <a:lnTo>
                      <a:pt x="1234" y="1212"/>
                    </a:lnTo>
                    <a:lnTo>
                      <a:pt x="1241" y="1194"/>
                    </a:lnTo>
                    <a:lnTo>
                      <a:pt x="1246" y="1171"/>
                    </a:lnTo>
                    <a:lnTo>
                      <a:pt x="1234" y="1118"/>
                    </a:lnTo>
                    <a:lnTo>
                      <a:pt x="1246" y="1047"/>
                    </a:lnTo>
                    <a:lnTo>
                      <a:pt x="1223" y="999"/>
                    </a:lnTo>
                    <a:lnTo>
                      <a:pt x="1216" y="905"/>
                    </a:lnTo>
                    <a:lnTo>
                      <a:pt x="1122" y="674"/>
                    </a:lnTo>
                    <a:lnTo>
                      <a:pt x="1033" y="644"/>
                    </a:lnTo>
                    <a:lnTo>
                      <a:pt x="1004" y="669"/>
                    </a:lnTo>
                    <a:lnTo>
                      <a:pt x="963" y="710"/>
                    </a:lnTo>
                    <a:lnTo>
                      <a:pt x="856" y="864"/>
                    </a:lnTo>
                    <a:lnTo>
                      <a:pt x="845" y="864"/>
                    </a:lnTo>
                    <a:lnTo>
                      <a:pt x="838" y="857"/>
                    </a:lnTo>
                    <a:lnTo>
                      <a:pt x="792" y="840"/>
                    </a:lnTo>
                    <a:lnTo>
                      <a:pt x="780" y="828"/>
                    </a:lnTo>
                    <a:lnTo>
                      <a:pt x="767" y="793"/>
                    </a:lnTo>
                    <a:lnTo>
                      <a:pt x="780" y="728"/>
                    </a:lnTo>
                    <a:lnTo>
                      <a:pt x="797" y="704"/>
                    </a:lnTo>
                    <a:lnTo>
                      <a:pt x="851" y="669"/>
                    </a:lnTo>
                    <a:lnTo>
                      <a:pt x="863" y="644"/>
                    </a:lnTo>
                    <a:lnTo>
                      <a:pt x="863" y="621"/>
                    </a:lnTo>
                    <a:lnTo>
                      <a:pt x="874" y="591"/>
                    </a:lnTo>
                    <a:lnTo>
                      <a:pt x="892" y="574"/>
                    </a:lnTo>
                    <a:lnTo>
                      <a:pt x="916" y="527"/>
                    </a:lnTo>
                    <a:lnTo>
                      <a:pt x="916" y="426"/>
                    </a:lnTo>
                    <a:lnTo>
                      <a:pt x="904" y="373"/>
                    </a:lnTo>
                    <a:lnTo>
                      <a:pt x="886" y="350"/>
                    </a:lnTo>
                    <a:lnTo>
                      <a:pt x="856" y="309"/>
                    </a:lnTo>
                    <a:lnTo>
                      <a:pt x="845" y="291"/>
                    </a:lnTo>
                    <a:lnTo>
                      <a:pt x="851" y="267"/>
                    </a:lnTo>
                    <a:lnTo>
                      <a:pt x="886" y="255"/>
                    </a:lnTo>
                    <a:lnTo>
                      <a:pt x="892" y="243"/>
                    </a:lnTo>
                    <a:lnTo>
                      <a:pt x="851" y="167"/>
                    </a:lnTo>
                    <a:lnTo>
                      <a:pt x="815" y="149"/>
                    </a:lnTo>
                    <a:lnTo>
                      <a:pt x="714" y="114"/>
                    </a:lnTo>
                    <a:lnTo>
                      <a:pt x="638" y="96"/>
                    </a:lnTo>
                    <a:lnTo>
                      <a:pt x="608" y="66"/>
                    </a:lnTo>
                    <a:lnTo>
                      <a:pt x="549" y="48"/>
                    </a:lnTo>
                    <a:lnTo>
                      <a:pt x="496" y="36"/>
                    </a:lnTo>
                    <a:lnTo>
                      <a:pt x="449" y="0"/>
                    </a:lnTo>
                    <a:lnTo>
                      <a:pt x="432" y="30"/>
                    </a:lnTo>
                    <a:lnTo>
                      <a:pt x="396" y="43"/>
                    </a:lnTo>
                    <a:lnTo>
                      <a:pt x="366" y="96"/>
                    </a:lnTo>
                    <a:lnTo>
                      <a:pt x="361" y="142"/>
                    </a:lnTo>
                    <a:lnTo>
                      <a:pt x="366" y="160"/>
                    </a:lnTo>
                    <a:lnTo>
                      <a:pt x="384" y="160"/>
                    </a:lnTo>
                    <a:lnTo>
                      <a:pt x="389" y="178"/>
                    </a:lnTo>
                    <a:lnTo>
                      <a:pt x="378" y="184"/>
                    </a:lnTo>
                    <a:lnTo>
                      <a:pt x="348" y="196"/>
                    </a:lnTo>
                    <a:lnTo>
                      <a:pt x="331" y="208"/>
                    </a:lnTo>
                    <a:lnTo>
                      <a:pt x="307" y="243"/>
                    </a:lnTo>
                    <a:lnTo>
                      <a:pt x="290" y="279"/>
                    </a:lnTo>
                    <a:lnTo>
                      <a:pt x="295" y="320"/>
                    </a:lnTo>
                    <a:lnTo>
                      <a:pt x="301" y="367"/>
                    </a:lnTo>
                    <a:lnTo>
                      <a:pt x="277" y="414"/>
                    </a:lnTo>
                    <a:lnTo>
                      <a:pt x="242" y="432"/>
                    </a:lnTo>
                    <a:lnTo>
                      <a:pt x="236" y="396"/>
                    </a:lnTo>
                    <a:lnTo>
                      <a:pt x="248" y="355"/>
                    </a:lnTo>
                    <a:lnTo>
                      <a:pt x="236" y="314"/>
                    </a:lnTo>
                    <a:lnTo>
                      <a:pt x="242" y="291"/>
                    </a:lnTo>
                    <a:lnTo>
                      <a:pt x="236" y="284"/>
                    </a:lnTo>
                    <a:lnTo>
                      <a:pt x="219" y="291"/>
                    </a:lnTo>
                    <a:lnTo>
                      <a:pt x="201" y="320"/>
                    </a:lnTo>
                    <a:lnTo>
                      <a:pt x="194" y="362"/>
                    </a:lnTo>
                    <a:lnTo>
                      <a:pt x="183" y="385"/>
                    </a:lnTo>
                    <a:lnTo>
                      <a:pt x="159" y="385"/>
                    </a:lnTo>
                    <a:lnTo>
                      <a:pt x="123" y="414"/>
                    </a:lnTo>
                    <a:lnTo>
                      <a:pt x="106" y="444"/>
                    </a:lnTo>
                    <a:lnTo>
                      <a:pt x="106" y="467"/>
                    </a:lnTo>
                    <a:lnTo>
                      <a:pt x="70" y="503"/>
                    </a:lnTo>
                    <a:lnTo>
                      <a:pt x="70" y="568"/>
                    </a:lnTo>
                    <a:lnTo>
                      <a:pt x="65" y="639"/>
                    </a:lnTo>
                    <a:lnTo>
                      <a:pt x="59" y="687"/>
                    </a:lnTo>
                    <a:lnTo>
                      <a:pt x="35" y="740"/>
                    </a:lnTo>
                    <a:lnTo>
                      <a:pt x="17" y="769"/>
                    </a:lnTo>
                    <a:lnTo>
                      <a:pt x="17" y="804"/>
                    </a:lnTo>
                    <a:lnTo>
                      <a:pt x="47" y="893"/>
                    </a:lnTo>
                    <a:lnTo>
                      <a:pt x="29" y="946"/>
                    </a:lnTo>
                    <a:lnTo>
                      <a:pt x="52" y="994"/>
                    </a:lnTo>
                    <a:lnTo>
                      <a:pt x="112" y="1111"/>
                    </a:lnTo>
                    <a:lnTo>
                      <a:pt x="153" y="1212"/>
                    </a:lnTo>
                    <a:lnTo>
                      <a:pt x="153" y="1295"/>
                    </a:lnTo>
                    <a:lnTo>
                      <a:pt x="171" y="1313"/>
                    </a:lnTo>
                    <a:lnTo>
                      <a:pt x="171" y="1324"/>
                    </a:lnTo>
                    <a:lnTo>
                      <a:pt x="159" y="1336"/>
                    </a:lnTo>
                    <a:lnTo>
                      <a:pt x="148" y="1425"/>
                    </a:lnTo>
                    <a:lnTo>
                      <a:pt x="136" y="1484"/>
                    </a:lnTo>
                    <a:lnTo>
                      <a:pt x="106" y="1542"/>
                    </a:lnTo>
                    <a:lnTo>
                      <a:pt x="59" y="1661"/>
                    </a:lnTo>
                    <a:lnTo>
                      <a:pt x="17" y="1702"/>
                    </a:lnTo>
                    <a:lnTo>
                      <a:pt x="0" y="1714"/>
                    </a:lnTo>
                    <a:close/>
                  </a:path>
                </a:pathLst>
              </a:custGeom>
              <a:grpFill/>
              <a:ln w="19050">
                <a:solidFill>
                  <a:sysClr val="windowText" lastClr="000000"/>
                </a:solidFill>
                <a:round/>
                <a:headEnd/>
                <a:tailEnd/>
              </a:ln>
            </p:spPr>
            <p:txBody>
              <a:bodyPr anchor="ctr"/>
              <a:lstStyle/>
              <a:p>
                <a:pPr algn="ctr" defTabSz="685800">
                  <a:defRPr/>
                </a:pPr>
                <a:endParaRPr lang="en-US" sz="900" b="1" kern="0" dirty="0">
                  <a:solidFill>
                    <a:prstClr val="black"/>
                  </a:solidFill>
                  <a:cs typeface="Arial" pitchFamily="34" charset="0"/>
                </a:endParaRPr>
              </a:p>
              <a:p>
                <a:pPr algn="ctr" defTabSz="685800">
                  <a:defRPr/>
                </a:pPr>
                <a:r>
                  <a:rPr lang="en-US" sz="900" b="1" kern="0" dirty="0">
                    <a:solidFill>
                      <a:prstClr val="black"/>
                    </a:solidFill>
                    <a:cs typeface="Arial" pitchFamily="34" charset="0"/>
                  </a:rPr>
                  <a:t>0.3%</a:t>
                </a:r>
              </a:p>
            </p:txBody>
          </p:sp>
          <p:sp>
            <p:nvSpPr>
              <p:cNvPr id="358" name="Freeform 51">
                <a:extLst>
                  <a:ext uri="{FF2B5EF4-FFF2-40B4-BE49-F238E27FC236}">
                    <a16:creationId xmlns:a16="http://schemas.microsoft.com/office/drawing/2014/main" id="{3A8BAF1A-4A52-43C6-9FBE-7E41E129C888}"/>
                  </a:ext>
                </a:extLst>
              </p:cNvPr>
              <p:cNvSpPr>
                <a:spLocks/>
              </p:cNvSpPr>
              <p:nvPr/>
            </p:nvSpPr>
            <p:spPr bwMode="auto">
              <a:xfrm>
                <a:off x="5421313" y="2084388"/>
                <a:ext cx="1028700" cy="508000"/>
              </a:xfrm>
              <a:custGeom>
                <a:avLst/>
                <a:gdLst/>
                <a:ahLst/>
                <a:cxnLst>
                  <a:cxn ang="0">
                    <a:pos x="83" y="372"/>
                  </a:cxn>
                  <a:cxn ang="0">
                    <a:pos x="183" y="301"/>
                  </a:cxn>
                  <a:cxn ang="0">
                    <a:pos x="461" y="130"/>
                  </a:cxn>
                  <a:cxn ang="0">
                    <a:pos x="609" y="12"/>
                  </a:cxn>
                  <a:cxn ang="0">
                    <a:pos x="721" y="18"/>
                  </a:cxn>
                  <a:cxn ang="0">
                    <a:pos x="644" y="89"/>
                  </a:cxn>
                  <a:cxn ang="0">
                    <a:pos x="538" y="201"/>
                  </a:cxn>
                  <a:cxn ang="0">
                    <a:pos x="550" y="278"/>
                  </a:cxn>
                  <a:cxn ang="0">
                    <a:pos x="656" y="225"/>
                  </a:cxn>
                  <a:cxn ang="0">
                    <a:pos x="921" y="367"/>
                  </a:cxn>
                  <a:cxn ang="0">
                    <a:pos x="1010" y="385"/>
                  </a:cxn>
                  <a:cxn ang="0">
                    <a:pos x="1040" y="402"/>
                  </a:cxn>
                  <a:cxn ang="0">
                    <a:pos x="1152" y="307"/>
                  </a:cxn>
                  <a:cxn ang="0">
                    <a:pos x="1501" y="195"/>
                  </a:cxn>
                  <a:cxn ang="0">
                    <a:pos x="1494" y="266"/>
                  </a:cxn>
                  <a:cxn ang="0">
                    <a:pos x="1560" y="325"/>
                  </a:cxn>
                  <a:cxn ang="0">
                    <a:pos x="1702" y="314"/>
                  </a:cxn>
                  <a:cxn ang="0">
                    <a:pos x="1790" y="426"/>
                  </a:cxn>
                  <a:cxn ang="0">
                    <a:pos x="1938" y="438"/>
                  </a:cxn>
                  <a:cxn ang="0">
                    <a:pos x="1926" y="496"/>
                  </a:cxn>
                  <a:cxn ang="0">
                    <a:pos x="1861" y="484"/>
                  </a:cxn>
                  <a:cxn ang="0">
                    <a:pos x="1778" y="496"/>
                  </a:cxn>
                  <a:cxn ang="0">
                    <a:pos x="1643" y="496"/>
                  </a:cxn>
                  <a:cxn ang="0">
                    <a:pos x="1625" y="561"/>
                  </a:cxn>
                  <a:cxn ang="0">
                    <a:pos x="1459" y="502"/>
                  </a:cxn>
                  <a:cxn ang="0">
                    <a:pos x="1342" y="550"/>
                  </a:cxn>
                  <a:cxn ang="0">
                    <a:pos x="1282" y="578"/>
                  </a:cxn>
                  <a:cxn ang="0">
                    <a:pos x="1187" y="585"/>
                  </a:cxn>
                  <a:cxn ang="0">
                    <a:pos x="1081" y="720"/>
                  </a:cxn>
                  <a:cxn ang="0">
                    <a:pos x="1099" y="649"/>
                  </a:cxn>
                  <a:cxn ang="0">
                    <a:pos x="1028" y="674"/>
                  </a:cxn>
                  <a:cxn ang="0">
                    <a:pos x="981" y="626"/>
                  </a:cxn>
                  <a:cxn ang="0">
                    <a:pos x="934" y="745"/>
                  </a:cxn>
                  <a:cxn ang="0">
                    <a:pos x="850" y="904"/>
                  </a:cxn>
                  <a:cxn ang="0">
                    <a:pos x="804" y="933"/>
                  </a:cxn>
                  <a:cxn ang="0">
                    <a:pos x="809" y="851"/>
                  </a:cxn>
                  <a:cxn ang="0">
                    <a:pos x="744" y="851"/>
                  </a:cxn>
                  <a:cxn ang="0">
                    <a:pos x="703" y="692"/>
                  </a:cxn>
                  <a:cxn ang="0">
                    <a:pos x="668" y="649"/>
                  </a:cxn>
                  <a:cxn ang="0">
                    <a:pos x="550" y="608"/>
                  </a:cxn>
                  <a:cxn ang="0">
                    <a:pos x="502" y="608"/>
                  </a:cxn>
                  <a:cxn ang="0">
                    <a:pos x="373" y="561"/>
                  </a:cxn>
                  <a:cxn ang="0">
                    <a:pos x="77" y="454"/>
                  </a:cxn>
                  <a:cxn ang="0">
                    <a:pos x="0" y="408"/>
                  </a:cxn>
                </a:cxnLst>
                <a:rect l="0" t="0" r="r" b="b"/>
                <a:pathLst>
                  <a:path w="1956" h="963">
                    <a:moveTo>
                      <a:pt x="0" y="408"/>
                    </a:moveTo>
                    <a:lnTo>
                      <a:pt x="59" y="390"/>
                    </a:lnTo>
                    <a:lnTo>
                      <a:pt x="83" y="372"/>
                    </a:lnTo>
                    <a:lnTo>
                      <a:pt x="148" y="337"/>
                    </a:lnTo>
                    <a:lnTo>
                      <a:pt x="160" y="307"/>
                    </a:lnTo>
                    <a:lnTo>
                      <a:pt x="183" y="301"/>
                    </a:lnTo>
                    <a:lnTo>
                      <a:pt x="295" y="266"/>
                    </a:lnTo>
                    <a:lnTo>
                      <a:pt x="366" y="225"/>
                    </a:lnTo>
                    <a:lnTo>
                      <a:pt x="461" y="130"/>
                    </a:lnTo>
                    <a:lnTo>
                      <a:pt x="485" y="124"/>
                    </a:lnTo>
                    <a:lnTo>
                      <a:pt x="561" y="41"/>
                    </a:lnTo>
                    <a:lnTo>
                      <a:pt x="609" y="12"/>
                    </a:lnTo>
                    <a:lnTo>
                      <a:pt x="697" y="0"/>
                    </a:lnTo>
                    <a:lnTo>
                      <a:pt x="715" y="5"/>
                    </a:lnTo>
                    <a:lnTo>
                      <a:pt x="721" y="18"/>
                    </a:lnTo>
                    <a:lnTo>
                      <a:pt x="674" y="48"/>
                    </a:lnTo>
                    <a:lnTo>
                      <a:pt x="662" y="53"/>
                    </a:lnTo>
                    <a:lnTo>
                      <a:pt x="644" y="89"/>
                    </a:lnTo>
                    <a:lnTo>
                      <a:pt x="586" y="154"/>
                    </a:lnTo>
                    <a:lnTo>
                      <a:pt x="556" y="183"/>
                    </a:lnTo>
                    <a:lnTo>
                      <a:pt x="538" y="201"/>
                    </a:lnTo>
                    <a:lnTo>
                      <a:pt x="526" y="260"/>
                    </a:lnTo>
                    <a:lnTo>
                      <a:pt x="538" y="301"/>
                    </a:lnTo>
                    <a:lnTo>
                      <a:pt x="550" y="278"/>
                    </a:lnTo>
                    <a:lnTo>
                      <a:pt x="597" y="236"/>
                    </a:lnTo>
                    <a:lnTo>
                      <a:pt x="632" y="236"/>
                    </a:lnTo>
                    <a:lnTo>
                      <a:pt x="656" y="225"/>
                    </a:lnTo>
                    <a:lnTo>
                      <a:pt x="768" y="278"/>
                    </a:lnTo>
                    <a:lnTo>
                      <a:pt x="857" y="378"/>
                    </a:lnTo>
                    <a:lnTo>
                      <a:pt x="921" y="367"/>
                    </a:lnTo>
                    <a:lnTo>
                      <a:pt x="964" y="367"/>
                    </a:lnTo>
                    <a:lnTo>
                      <a:pt x="987" y="385"/>
                    </a:lnTo>
                    <a:lnTo>
                      <a:pt x="1010" y="385"/>
                    </a:lnTo>
                    <a:lnTo>
                      <a:pt x="1017" y="378"/>
                    </a:lnTo>
                    <a:lnTo>
                      <a:pt x="1040" y="390"/>
                    </a:lnTo>
                    <a:lnTo>
                      <a:pt x="1040" y="402"/>
                    </a:lnTo>
                    <a:lnTo>
                      <a:pt x="1058" y="390"/>
                    </a:lnTo>
                    <a:lnTo>
                      <a:pt x="1075" y="367"/>
                    </a:lnTo>
                    <a:lnTo>
                      <a:pt x="1152" y="307"/>
                    </a:lnTo>
                    <a:lnTo>
                      <a:pt x="1406" y="243"/>
                    </a:lnTo>
                    <a:lnTo>
                      <a:pt x="1471" y="207"/>
                    </a:lnTo>
                    <a:lnTo>
                      <a:pt x="1501" y="195"/>
                    </a:lnTo>
                    <a:lnTo>
                      <a:pt x="1512" y="213"/>
                    </a:lnTo>
                    <a:lnTo>
                      <a:pt x="1494" y="248"/>
                    </a:lnTo>
                    <a:lnTo>
                      <a:pt x="1494" y="266"/>
                    </a:lnTo>
                    <a:lnTo>
                      <a:pt x="1524" y="325"/>
                    </a:lnTo>
                    <a:lnTo>
                      <a:pt x="1542" y="337"/>
                    </a:lnTo>
                    <a:lnTo>
                      <a:pt x="1560" y="325"/>
                    </a:lnTo>
                    <a:lnTo>
                      <a:pt x="1601" y="331"/>
                    </a:lnTo>
                    <a:lnTo>
                      <a:pt x="1619" y="319"/>
                    </a:lnTo>
                    <a:lnTo>
                      <a:pt x="1702" y="314"/>
                    </a:lnTo>
                    <a:lnTo>
                      <a:pt x="1737" y="337"/>
                    </a:lnTo>
                    <a:lnTo>
                      <a:pt x="1766" y="396"/>
                    </a:lnTo>
                    <a:lnTo>
                      <a:pt x="1790" y="426"/>
                    </a:lnTo>
                    <a:lnTo>
                      <a:pt x="1855" y="449"/>
                    </a:lnTo>
                    <a:lnTo>
                      <a:pt x="1920" y="438"/>
                    </a:lnTo>
                    <a:lnTo>
                      <a:pt x="1938" y="438"/>
                    </a:lnTo>
                    <a:lnTo>
                      <a:pt x="1956" y="449"/>
                    </a:lnTo>
                    <a:lnTo>
                      <a:pt x="1956" y="472"/>
                    </a:lnTo>
                    <a:lnTo>
                      <a:pt x="1926" y="496"/>
                    </a:lnTo>
                    <a:lnTo>
                      <a:pt x="1885" y="502"/>
                    </a:lnTo>
                    <a:lnTo>
                      <a:pt x="1867" y="496"/>
                    </a:lnTo>
                    <a:lnTo>
                      <a:pt x="1861" y="484"/>
                    </a:lnTo>
                    <a:lnTo>
                      <a:pt x="1849" y="484"/>
                    </a:lnTo>
                    <a:lnTo>
                      <a:pt x="1808" y="508"/>
                    </a:lnTo>
                    <a:lnTo>
                      <a:pt x="1778" y="496"/>
                    </a:lnTo>
                    <a:lnTo>
                      <a:pt x="1755" y="496"/>
                    </a:lnTo>
                    <a:lnTo>
                      <a:pt x="1684" y="508"/>
                    </a:lnTo>
                    <a:lnTo>
                      <a:pt x="1643" y="496"/>
                    </a:lnTo>
                    <a:lnTo>
                      <a:pt x="1625" y="508"/>
                    </a:lnTo>
                    <a:lnTo>
                      <a:pt x="1636" y="550"/>
                    </a:lnTo>
                    <a:lnTo>
                      <a:pt x="1625" y="561"/>
                    </a:lnTo>
                    <a:lnTo>
                      <a:pt x="1608" y="555"/>
                    </a:lnTo>
                    <a:lnTo>
                      <a:pt x="1565" y="520"/>
                    </a:lnTo>
                    <a:lnTo>
                      <a:pt x="1459" y="502"/>
                    </a:lnTo>
                    <a:lnTo>
                      <a:pt x="1436" y="508"/>
                    </a:lnTo>
                    <a:lnTo>
                      <a:pt x="1412" y="496"/>
                    </a:lnTo>
                    <a:lnTo>
                      <a:pt x="1342" y="550"/>
                    </a:lnTo>
                    <a:lnTo>
                      <a:pt x="1324" y="550"/>
                    </a:lnTo>
                    <a:lnTo>
                      <a:pt x="1294" y="567"/>
                    </a:lnTo>
                    <a:lnTo>
                      <a:pt x="1282" y="578"/>
                    </a:lnTo>
                    <a:lnTo>
                      <a:pt x="1271" y="585"/>
                    </a:lnTo>
                    <a:lnTo>
                      <a:pt x="1228" y="578"/>
                    </a:lnTo>
                    <a:lnTo>
                      <a:pt x="1187" y="585"/>
                    </a:lnTo>
                    <a:lnTo>
                      <a:pt x="1182" y="621"/>
                    </a:lnTo>
                    <a:lnTo>
                      <a:pt x="1170" y="638"/>
                    </a:lnTo>
                    <a:lnTo>
                      <a:pt x="1081" y="720"/>
                    </a:lnTo>
                    <a:lnTo>
                      <a:pt x="1070" y="715"/>
                    </a:lnTo>
                    <a:lnTo>
                      <a:pt x="1063" y="703"/>
                    </a:lnTo>
                    <a:lnTo>
                      <a:pt x="1099" y="649"/>
                    </a:lnTo>
                    <a:lnTo>
                      <a:pt x="1093" y="626"/>
                    </a:lnTo>
                    <a:lnTo>
                      <a:pt x="1046" y="626"/>
                    </a:lnTo>
                    <a:lnTo>
                      <a:pt x="1028" y="674"/>
                    </a:lnTo>
                    <a:lnTo>
                      <a:pt x="1010" y="697"/>
                    </a:lnTo>
                    <a:lnTo>
                      <a:pt x="992" y="667"/>
                    </a:lnTo>
                    <a:lnTo>
                      <a:pt x="981" y="626"/>
                    </a:lnTo>
                    <a:lnTo>
                      <a:pt x="975" y="632"/>
                    </a:lnTo>
                    <a:lnTo>
                      <a:pt x="964" y="692"/>
                    </a:lnTo>
                    <a:lnTo>
                      <a:pt x="934" y="745"/>
                    </a:lnTo>
                    <a:lnTo>
                      <a:pt x="910" y="803"/>
                    </a:lnTo>
                    <a:lnTo>
                      <a:pt x="893" y="839"/>
                    </a:lnTo>
                    <a:lnTo>
                      <a:pt x="850" y="904"/>
                    </a:lnTo>
                    <a:lnTo>
                      <a:pt x="850" y="945"/>
                    </a:lnTo>
                    <a:lnTo>
                      <a:pt x="845" y="963"/>
                    </a:lnTo>
                    <a:lnTo>
                      <a:pt x="804" y="933"/>
                    </a:lnTo>
                    <a:lnTo>
                      <a:pt x="792" y="892"/>
                    </a:lnTo>
                    <a:lnTo>
                      <a:pt x="809" y="874"/>
                    </a:lnTo>
                    <a:lnTo>
                      <a:pt x="809" y="851"/>
                    </a:lnTo>
                    <a:lnTo>
                      <a:pt x="804" y="845"/>
                    </a:lnTo>
                    <a:lnTo>
                      <a:pt x="756" y="857"/>
                    </a:lnTo>
                    <a:lnTo>
                      <a:pt x="744" y="851"/>
                    </a:lnTo>
                    <a:lnTo>
                      <a:pt x="762" y="750"/>
                    </a:lnTo>
                    <a:lnTo>
                      <a:pt x="756" y="715"/>
                    </a:lnTo>
                    <a:lnTo>
                      <a:pt x="703" y="692"/>
                    </a:lnTo>
                    <a:lnTo>
                      <a:pt x="662" y="679"/>
                    </a:lnTo>
                    <a:lnTo>
                      <a:pt x="662" y="662"/>
                    </a:lnTo>
                    <a:lnTo>
                      <a:pt x="668" y="649"/>
                    </a:lnTo>
                    <a:lnTo>
                      <a:pt x="650" y="638"/>
                    </a:lnTo>
                    <a:lnTo>
                      <a:pt x="609" y="621"/>
                    </a:lnTo>
                    <a:lnTo>
                      <a:pt x="550" y="608"/>
                    </a:lnTo>
                    <a:lnTo>
                      <a:pt x="526" y="614"/>
                    </a:lnTo>
                    <a:lnTo>
                      <a:pt x="508" y="626"/>
                    </a:lnTo>
                    <a:lnTo>
                      <a:pt x="502" y="608"/>
                    </a:lnTo>
                    <a:lnTo>
                      <a:pt x="461" y="608"/>
                    </a:lnTo>
                    <a:lnTo>
                      <a:pt x="408" y="561"/>
                    </a:lnTo>
                    <a:lnTo>
                      <a:pt x="373" y="561"/>
                    </a:lnTo>
                    <a:lnTo>
                      <a:pt x="107" y="508"/>
                    </a:lnTo>
                    <a:lnTo>
                      <a:pt x="89" y="496"/>
                    </a:lnTo>
                    <a:lnTo>
                      <a:pt x="77" y="454"/>
                    </a:lnTo>
                    <a:lnTo>
                      <a:pt x="53" y="438"/>
                    </a:lnTo>
                    <a:lnTo>
                      <a:pt x="18" y="431"/>
                    </a:lnTo>
                    <a:lnTo>
                      <a:pt x="0" y="408"/>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grpSp>
        <p:sp>
          <p:nvSpPr>
            <p:cNvPr id="292" name="Freeform 53">
              <a:extLst>
                <a:ext uri="{FF2B5EF4-FFF2-40B4-BE49-F238E27FC236}">
                  <a16:creationId xmlns:a16="http://schemas.microsoft.com/office/drawing/2014/main" id="{E3EE5C29-E3B1-4386-B2BE-063057922771}"/>
                </a:ext>
              </a:extLst>
            </p:cNvPr>
            <p:cNvSpPr>
              <a:spLocks/>
            </p:cNvSpPr>
            <p:nvPr/>
          </p:nvSpPr>
          <p:spPr bwMode="auto">
            <a:xfrm>
              <a:off x="5504581" y="3409556"/>
              <a:ext cx="389984" cy="660223"/>
            </a:xfrm>
            <a:custGeom>
              <a:avLst/>
              <a:gdLst/>
              <a:ahLst/>
              <a:cxnLst>
                <a:cxn ang="0">
                  <a:pos x="30" y="99"/>
                </a:cxn>
                <a:cxn ang="0">
                  <a:pos x="112" y="1063"/>
                </a:cxn>
                <a:cxn ang="0">
                  <a:pos x="101" y="1080"/>
                </a:cxn>
                <a:cxn ang="0">
                  <a:pos x="107" y="1116"/>
                </a:cxn>
                <a:cxn ang="0">
                  <a:pos x="95" y="1163"/>
                </a:cxn>
                <a:cxn ang="0">
                  <a:pos x="130" y="1240"/>
                </a:cxn>
                <a:cxn ang="0">
                  <a:pos x="142" y="1323"/>
                </a:cxn>
                <a:cxn ang="0">
                  <a:pos x="101" y="1405"/>
                </a:cxn>
                <a:cxn ang="0">
                  <a:pos x="101" y="1428"/>
                </a:cxn>
                <a:cxn ang="0">
                  <a:pos x="71" y="1494"/>
                </a:cxn>
                <a:cxn ang="0">
                  <a:pos x="18" y="1541"/>
                </a:cxn>
                <a:cxn ang="0">
                  <a:pos x="18" y="1600"/>
                </a:cxn>
                <a:cxn ang="0">
                  <a:pos x="0" y="1671"/>
                </a:cxn>
                <a:cxn ang="0">
                  <a:pos x="0" y="1694"/>
                </a:cxn>
                <a:cxn ang="0">
                  <a:pos x="6" y="1707"/>
                </a:cxn>
                <a:cxn ang="0">
                  <a:pos x="30" y="1712"/>
                </a:cxn>
                <a:cxn ang="0">
                  <a:pos x="59" y="1701"/>
                </a:cxn>
                <a:cxn ang="0">
                  <a:pos x="54" y="1694"/>
                </a:cxn>
                <a:cxn ang="0">
                  <a:pos x="66" y="1659"/>
                </a:cxn>
                <a:cxn ang="0">
                  <a:pos x="124" y="1666"/>
                </a:cxn>
                <a:cxn ang="0">
                  <a:pos x="201" y="1636"/>
                </a:cxn>
                <a:cxn ang="0">
                  <a:pos x="295" y="1677"/>
                </a:cxn>
                <a:cxn ang="0">
                  <a:pos x="302" y="1689"/>
                </a:cxn>
                <a:cxn ang="0">
                  <a:pos x="325" y="1683"/>
                </a:cxn>
                <a:cxn ang="0">
                  <a:pos x="343" y="1623"/>
                </a:cxn>
                <a:cxn ang="0">
                  <a:pos x="396" y="1600"/>
                </a:cxn>
                <a:cxn ang="0">
                  <a:pos x="414" y="1630"/>
                </a:cxn>
                <a:cxn ang="0">
                  <a:pos x="449" y="1653"/>
                </a:cxn>
                <a:cxn ang="0">
                  <a:pos x="473" y="1630"/>
                </a:cxn>
                <a:cxn ang="0">
                  <a:pos x="497" y="1547"/>
                </a:cxn>
                <a:cxn ang="0">
                  <a:pos x="520" y="1524"/>
                </a:cxn>
                <a:cxn ang="0">
                  <a:pos x="543" y="1524"/>
                </a:cxn>
                <a:cxn ang="0">
                  <a:pos x="579" y="1565"/>
                </a:cxn>
                <a:cxn ang="0">
                  <a:pos x="657" y="1565"/>
                </a:cxn>
                <a:cxn ang="0">
                  <a:pos x="674" y="1494"/>
                </a:cxn>
                <a:cxn ang="0">
                  <a:pos x="804" y="1323"/>
                </a:cxn>
                <a:cxn ang="0">
                  <a:pos x="804" y="1263"/>
                </a:cxn>
                <a:cxn ang="0">
                  <a:pos x="833" y="1252"/>
                </a:cxn>
                <a:cxn ang="0">
                  <a:pos x="886" y="1258"/>
                </a:cxn>
                <a:cxn ang="0">
                  <a:pos x="928" y="1222"/>
                </a:cxn>
                <a:cxn ang="0">
                  <a:pos x="964" y="1217"/>
                </a:cxn>
                <a:cxn ang="0">
                  <a:pos x="975" y="1187"/>
                </a:cxn>
                <a:cxn ang="0">
                  <a:pos x="957" y="1121"/>
                </a:cxn>
                <a:cxn ang="0">
                  <a:pos x="957" y="1098"/>
                </a:cxn>
                <a:cxn ang="0">
                  <a:pos x="969" y="1068"/>
                </a:cxn>
                <a:cxn ang="0">
                  <a:pos x="851" y="17"/>
                </a:cxn>
                <a:cxn ang="0">
                  <a:pos x="845" y="0"/>
                </a:cxn>
                <a:cxn ang="0">
                  <a:pos x="225" y="76"/>
                </a:cxn>
                <a:cxn ang="0">
                  <a:pos x="208" y="94"/>
                </a:cxn>
                <a:cxn ang="0">
                  <a:pos x="160" y="112"/>
                </a:cxn>
                <a:cxn ang="0">
                  <a:pos x="130" y="124"/>
                </a:cxn>
                <a:cxn ang="0">
                  <a:pos x="77" y="135"/>
                </a:cxn>
                <a:cxn ang="0">
                  <a:pos x="30" y="99"/>
                </a:cxn>
              </a:cxnLst>
              <a:rect l="0" t="0" r="r" b="b"/>
              <a:pathLst>
                <a:path w="975" h="1712">
                  <a:moveTo>
                    <a:pt x="30" y="99"/>
                  </a:moveTo>
                  <a:lnTo>
                    <a:pt x="112" y="1063"/>
                  </a:lnTo>
                  <a:lnTo>
                    <a:pt x="101" y="1080"/>
                  </a:lnTo>
                  <a:lnTo>
                    <a:pt x="107" y="1116"/>
                  </a:lnTo>
                  <a:lnTo>
                    <a:pt x="95" y="1163"/>
                  </a:lnTo>
                  <a:lnTo>
                    <a:pt x="130" y="1240"/>
                  </a:lnTo>
                  <a:lnTo>
                    <a:pt x="142" y="1323"/>
                  </a:lnTo>
                  <a:lnTo>
                    <a:pt x="101" y="1405"/>
                  </a:lnTo>
                  <a:lnTo>
                    <a:pt x="101" y="1428"/>
                  </a:lnTo>
                  <a:lnTo>
                    <a:pt x="71" y="1494"/>
                  </a:lnTo>
                  <a:lnTo>
                    <a:pt x="18" y="1541"/>
                  </a:lnTo>
                  <a:lnTo>
                    <a:pt x="18" y="1600"/>
                  </a:lnTo>
                  <a:lnTo>
                    <a:pt x="0" y="1671"/>
                  </a:lnTo>
                  <a:lnTo>
                    <a:pt x="0" y="1694"/>
                  </a:lnTo>
                  <a:lnTo>
                    <a:pt x="6" y="1707"/>
                  </a:lnTo>
                  <a:lnTo>
                    <a:pt x="30" y="1712"/>
                  </a:lnTo>
                  <a:lnTo>
                    <a:pt x="59" y="1701"/>
                  </a:lnTo>
                  <a:lnTo>
                    <a:pt x="54" y="1694"/>
                  </a:lnTo>
                  <a:lnTo>
                    <a:pt x="66" y="1659"/>
                  </a:lnTo>
                  <a:lnTo>
                    <a:pt x="124" y="1666"/>
                  </a:lnTo>
                  <a:lnTo>
                    <a:pt x="201" y="1636"/>
                  </a:lnTo>
                  <a:lnTo>
                    <a:pt x="295" y="1677"/>
                  </a:lnTo>
                  <a:lnTo>
                    <a:pt x="302" y="1689"/>
                  </a:lnTo>
                  <a:lnTo>
                    <a:pt x="325" y="1683"/>
                  </a:lnTo>
                  <a:lnTo>
                    <a:pt x="343" y="1623"/>
                  </a:lnTo>
                  <a:lnTo>
                    <a:pt x="396" y="1600"/>
                  </a:lnTo>
                  <a:lnTo>
                    <a:pt x="414" y="1630"/>
                  </a:lnTo>
                  <a:lnTo>
                    <a:pt x="449" y="1653"/>
                  </a:lnTo>
                  <a:lnTo>
                    <a:pt x="473" y="1630"/>
                  </a:lnTo>
                  <a:lnTo>
                    <a:pt x="497" y="1547"/>
                  </a:lnTo>
                  <a:lnTo>
                    <a:pt x="520" y="1524"/>
                  </a:lnTo>
                  <a:lnTo>
                    <a:pt x="543" y="1524"/>
                  </a:lnTo>
                  <a:lnTo>
                    <a:pt x="579" y="1565"/>
                  </a:lnTo>
                  <a:lnTo>
                    <a:pt x="657" y="1565"/>
                  </a:lnTo>
                  <a:lnTo>
                    <a:pt x="674" y="1494"/>
                  </a:lnTo>
                  <a:lnTo>
                    <a:pt x="804" y="1323"/>
                  </a:lnTo>
                  <a:lnTo>
                    <a:pt x="804" y="1263"/>
                  </a:lnTo>
                  <a:lnTo>
                    <a:pt x="833" y="1252"/>
                  </a:lnTo>
                  <a:lnTo>
                    <a:pt x="886" y="1258"/>
                  </a:lnTo>
                  <a:lnTo>
                    <a:pt x="928" y="1222"/>
                  </a:lnTo>
                  <a:lnTo>
                    <a:pt x="964" y="1217"/>
                  </a:lnTo>
                  <a:lnTo>
                    <a:pt x="975" y="1187"/>
                  </a:lnTo>
                  <a:lnTo>
                    <a:pt x="957" y="1121"/>
                  </a:lnTo>
                  <a:lnTo>
                    <a:pt x="957" y="1098"/>
                  </a:lnTo>
                  <a:lnTo>
                    <a:pt x="969" y="1068"/>
                  </a:lnTo>
                  <a:lnTo>
                    <a:pt x="851" y="17"/>
                  </a:lnTo>
                  <a:lnTo>
                    <a:pt x="845" y="0"/>
                  </a:lnTo>
                  <a:lnTo>
                    <a:pt x="225" y="76"/>
                  </a:lnTo>
                  <a:lnTo>
                    <a:pt x="208" y="94"/>
                  </a:lnTo>
                  <a:lnTo>
                    <a:pt x="160" y="112"/>
                  </a:lnTo>
                  <a:lnTo>
                    <a:pt x="130" y="124"/>
                  </a:lnTo>
                  <a:lnTo>
                    <a:pt x="77" y="135"/>
                  </a:lnTo>
                  <a:lnTo>
                    <a:pt x="30" y="99"/>
                  </a:lnTo>
                  <a:close/>
                </a:path>
              </a:pathLst>
            </a:custGeom>
            <a:solidFill>
              <a:srgbClr val="C0504D">
                <a:lumMod val="60000"/>
                <a:lumOff val="40000"/>
              </a:srgbClr>
            </a:solidFill>
            <a:ln w="19050">
              <a:solidFill>
                <a:sysClr val="windowText" lastClr="000000"/>
              </a:solidFill>
              <a:round/>
              <a:headEnd/>
              <a:tailEnd/>
            </a:ln>
          </p:spPr>
          <p:txBody>
            <a:bodyPr wrap="none" lIns="0" tIns="0" rIns="0" bIns="0" anchor="ctr">
              <a:normAutofit/>
            </a:bodyPr>
            <a:lstStyle/>
            <a:p>
              <a:pPr algn="ctr" defTabSz="685800">
                <a:defRPr/>
              </a:pPr>
              <a:r>
                <a:rPr lang="en-US" sz="900" b="1" kern="0" dirty="0">
                  <a:solidFill>
                    <a:prstClr val="black"/>
                  </a:solidFill>
                  <a:cs typeface="Arial" pitchFamily="34" charset="0"/>
                </a:rPr>
                <a:t>  0.5% </a:t>
              </a:r>
            </a:p>
          </p:txBody>
        </p:sp>
        <p:sp>
          <p:nvSpPr>
            <p:cNvPr id="293" name="Freeform 56">
              <a:extLst>
                <a:ext uri="{FF2B5EF4-FFF2-40B4-BE49-F238E27FC236}">
                  <a16:creationId xmlns:a16="http://schemas.microsoft.com/office/drawing/2014/main" id="{17E375D3-A453-4882-8E3E-2A69DF56BEEF}"/>
                </a:ext>
              </a:extLst>
            </p:cNvPr>
            <p:cNvSpPr>
              <a:spLocks/>
            </p:cNvSpPr>
            <p:nvPr/>
          </p:nvSpPr>
          <p:spPr bwMode="auto">
            <a:xfrm>
              <a:off x="5339680" y="3817990"/>
              <a:ext cx="940053" cy="466449"/>
            </a:xfrm>
            <a:custGeom>
              <a:avLst/>
              <a:gdLst/>
              <a:ahLst/>
              <a:cxnLst>
                <a:cxn ang="0">
                  <a:pos x="472" y="1176"/>
                </a:cxn>
                <a:cxn ang="0">
                  <a:pos x="461" y="1110"/>
                </a:cxn>
                <a:cxn ang="0">
                  <a:pos x="532" y="1116"/>
                </a:cxn>
                <a:cxn ang="0">
                  <a:pos x="1890" y="974"/>
                </a:cxn>
                <a:cxn ang="0">
                  <a:pos x="2026" y="903"/>
                </a:cxn>
                <a:cxn ang="0">
                  <a:pos x="2103" y="826"/>
                </a:cxn>
                <a:cxn ang="0">
                  <a:pos x="2115" y="785"/>
                </a:cxn>
                <a:cxn ang="0">
                  <a:pos x="2150" y="732"/>
                </a:cxn>
                <a:cxn ang="0">
                  <a:pos x="2345" y="560"/>
                </a:cxn>
                <a:cxn ang="0">
                  <a:pos x="2333" y="532"/>
                </a:cxn>
                <a:cxn ang="0">
                  <a:pos x="2303" y="507"/>
                </a:cxn>
                <a:cxn ang="0">
                  <a:pos x="2262" y="484"/>
                </a:cxn>
                <a:cxn ang="0">
                  <a:pos x="2239" y="478"/>
                </a:cxn>
                <a:cxn ang="0">
                  <a:pos x="2133" y="337"/>
                </a:cxn>
                <a:cxn ang="0">
                  <a:pos x="2126" y="283"/>
                </a:cxn>
                <a:cxn ang="0">
                  <a:pos x="2120" y="195"/>
                </a:cxn>
                <a:cxn ang="0">
                  <a:pos x="2074" y="159"/>
                </a:cxn>
                <a:cxn ang="0">
                  <a:pos x="2003" y="100"/>
                </a:cxn>
                <a:cxn ang="0">
                  <a:pos x="1950" y="106"/>
                </a:cxn>
                <a:cxn ang="0">
                  <a:pos x="1914" y="136"/>
                </a:cxn>
                <a:cxn ang="0">
                  <a:pos x="1861" y="154"/>
                </a:cxn>
                <a:cxn ang="0">
                  <a:pos x="1783" y="136"/>
                </a:cxn>
                <a:cxn ang="0">
                  <a:pos x="1689" y="118"/>
                </a:cxn>
                <a:cxn ang="0">
                  <a:pos x="1583" y="106"/>
                </a:cxn>
                <a:cxn ang="0">
                  <a:pos x="1489" y="0"/>
                </a:cxn>
                <a:cxn ang="0">
                  <a:pos x="1441" y="23"/>
                </a:cxn>
                <a:cxn ang="0">
                  <a:pos x="1382" y="5"/>
                </a:cxn>
                <a:cxn ang="0">
                  <a:pos x="1370" y="58"/>
                </a:cxn>
                <a:cxn ang="0">
                  <a:pos x="1377" y="154"/>
                </a:cxn>
                <a:cxn ang="0">
                  <a:pos x="1299" y="195"/>
                </a:cxn>
                <a:cxn ang="0">
                  <a:pos x="1217" y="200"/>
                </a:cxn>
                <a:cxn ang="0">
                  <a:pos x="1087" y="431"/>
                </a:cxn>
                <a:cxn ang="0">
                  <a:pos x="992" y="502"/>
                </a:cxn>
                <a:cxn ang="0">
                  <a:pos x="933" y="461"/>
                </a:cxn>
                <a:cxn ang="0">
                  <a:pos x="886" y="567"/>
                </a:cxn>
                <a:cxn ang="0">
                  <a:pos x="827" y="567"/>
                </a:cxn>
                <a:cxn ang="0">
                  <a:pos x="756" y="560"/>
                </a:cxn>
                <a:cxn ang="0">
                  <a:pos x="715" y="626"/>
                </a:cxn>
                <a:cxn ang="0">
                  <a:pos x="614" y="573"/>
                </a:cxn>
                <a:cxn ang="0">
                  <a:pos x="479" y="596"/>
                </a:cxn>
                <a:cxn ang="0">
                  <a:pos x="472" y="638"/>
                </a:cxn>
                <a:cxn ang="0">
                  <a:pos x="419" y="644"/>
                </a:cxn>
                <a:cxn ang="0">
                  <a:pos x="413" y="667"/>
                </a:cxn>
                <a:cxn ang="0">
                  <a:pos x="396" y="709"/>
                </a:cxn>
                <a:cxn ang="0">
                  <a:pos x="426" y="762"/>
                </a:cxn>
                <a:cxn ang="0">
                  <a:pos x="325" y="803"/>
                </a:cxn>
                <a:cxn ang="0">
                  <a:pos x="301" y="862"/>
                </a:cxn>
                <a:cxn ang="0">
                  <a:pos x="271" y="963"/>
                </a:cxn>
                <a:cxn ang="0">
                  <a:pos x="195" y="910"/>
                </a:cxn>
                <a:cxn ang="0">
                  <a:pos x="101" y="921"/>
                </a:cxn>
                <a:cxn ang="0">
                  <a:pos x="89" y="1004"/>
                </a:cxn>
                <a:cxn ang="0">
                  <a:pos x="118" y="1016"/>
                </a:cxn>
                <a:cxn ang="0">
                  <a:pos x="94" y="1158"/>
                </a:cxn>
                <a:cxn ang="0">
                  <a:pos x="59" y="1163"/>
                </a:cxn>
                <a:cxn ang="0">
                  <a:pos x="0" y="1211"/>
                </a:cxn>
              </a:cxnLst>
              <a:rect l="0" t="0" r="r" b="b"/>
              <a:pathLst>
                <a:path w="2357" h="1211">
                  <a:moveTo>
                    <a:pt x="0" y="1211"/>
                  </a:moveTo>
                  <a:lnTo>
                    <a:pt x="472" y="1176"/>
                  </a:lnTo>
                  <a:lnTo>
                    <a:pt x="472" y="1134"/>
                  </a:lnTo>
                  <a:lnTo>
                    <a:pt x="461" y="1110"/>
                  </a:lnTo>
                  <a:lnTo>
                    <a:pt x="514" y="1105"/>
                  </a:lnTo>
                  <a:lnTo>
                    <a:pt x="532" y="1116"/>
                  </a:lnTo>
                  <a:lnTo>
                    <a:pt x="1867" y="998"/>
                  </a:lnTo>
                  <a:lnTo>
                    <a:pt x="1890" y="974"/>
                  </a:lnTo>
                  <a:lnTo>
                    <a:pt x="1914" y="956"/>
                  </a:lnTo>
                  <a:lnTo>
                    <a:pt x="2026" y="903"/>
                  </a:lnTo>
                  <a:lnTo>
                    <a:pt x="2044" y="874"/>
                  </a:lnTo>
                  <a:lnTo>
                    <a:pt x="2103" y="826"/>
                  </a:lnTo>
                  <a:lnTo>
                    <a:pt x="2109" y="797"/>
                  </a:lnTo>
                  <a:lnTo>
                    <a:pt x="2115" y="785"/>
                  </a:lnTo>
                  <a:lnTo>
                    <a:pt x="2150" y="768"/>
                  </a:lnTo>
                  <a:lnTo>
                    <a:pt x="2150" y="732"/>
                  </a:lnTo>
                  <a:lnTo>
                    <a:pt x="2186" y="702"/>
                  </a:lnTo>
                  <a:lnTo>
                    <a:pt x="2345" y="560"/>
                  </a:lnTo>
                  <a:lnTo>
                    <a:pt x="2357" y="532"/>
                  </a:lnTo>
                  <a:lnTo>
                    <a:pt x="2333" y="532"/>
                  </a:lnTo>
                  <a:lnTo>
                    <a:pt x="2315" y="514"/>
                  </a:lnTo>
                  <a:lnTo>
                    <a:pt x="2303" y="507"/>
                  </a:lnTo>
                  <a:lnTo>
                    <a:pt x="2298" y="502"/>
                  </a:lnTo>
                  <a:lnTo>
                    <a:pt x="2262" y="484"/>
                  </a:lnTo>
                  <a:lnTo>
                    <a:pt x="2250" y="490"/>
                  </a:lnTo>
                  <a:lnTo>
                    <a:pt x="2239" y="478"/>
                  </a:lnTo>
                  <a:lnTo>
                    <a:pt x="2197" y="419"/>
                  </a:lnTo>
                  <a:lnTo>
                    <a:pt x="2133" y="337"/>
                  </a:lnTo>
                  <a:lnTo>
                    <a:pt x="2126" y="307"/>
                  </a:lnTo>
                  <a:lnTo>
                    <a:pt x="2126" y="283"/>
                  </a:lnTo>
                  <a:lnTo>
                    <a:pt x="2126" y="248"/>
                  </a:lnTo>
                  <a:lnTo>
                    <a:pt x="2120" y="195"/>
                  </a:lnTo>
                  <a:lnTo>
                    <a:pt x="2103" y="182"/>
                  </a:lnTo>
                  <a:lnTo>
                    <a:pt x="2074" y="159"/>
                  </a:lnTo>
                  <a:lnTo>
                    <a:pt x="2032" y="147"/>
                  </a:lnTo>
                  <a:lnTo>
                    <a:pt x="2003" y="100"/>
                  </a:lnTo>
                  <a:lnTo>
                    <a:pt x="1991" y="76"/>
                  </a:lnTo>
                  <a:lnTo>
                    <a:pt x="1950" y="106"/>
                  </a:lnTo>
                  <a:lnTo>
                    <a:pt x="1943" y="124"/>
                  </a:lnTo>
                  <a:lnTo>
                    <a:pt x="1914" y="136"/>
                  </a:lnTo>
                  <a:lnTo>
                    <a:pt x="1908" y="147"/>
                  </a:lnTo>
                  <a:lnTo>
                    <a:pt x="1861" y="154"/>
                  </a:lnTo>
                  <a:lnTo>
                    <a:pt x="1808" y="124"/>
                  </a:lnTo>
                  <a:lnTo>
                    <a:pt x="1783" y="136"/>
                  </a:lnTo>
                  <a:lnTo>
                    <a:pt x="1760" y="165"/>
                  </a:lnTo>
                  <a:lnTo>
                    <a:pt x="1689" y="118"/>
                  </a:lnTo>
                  <a:lnTo>
                    <a:pt x="1630" y="124"/>
                  </a:lnTo>
                  <a:lnTo>
                    <a:pt x="1583" y="106"/>
                  </a:lnTo>
                  <a:lnTo>
                    <a:pt x="1554" y="47"/>
                  </a:lnTo>
                  <a:lnTo>
                    <a:pt x="1489" y="0"/>
                  </a:lnTo>
                  <a:lnTo>
                    <a:pt x="1459" y="23"/>
                  </a:lnTo>
                  <a:lnTo>
                    <a:pt x="1441" y="23"/>
                  </a:lnTo>
                  <a:lnTo>
                    <a:pt x="1412" y="5"/>
                  </a:lnTo>
                  <a:lnTo>
                    <a:pt x="1382" y="5"/>
                  </a:lnTo>
                  <a:lnTo>
                    <a:pt x="1370" y="35"/>
                  </a:lnTo>
                  <a:lnTo>
                    <a:pt x="1370" y="58"/>
                  </a:lnTo>
                  <a:lnTo>
                    <a:pt x="1388" y="124"/>
                  </a:lnTo>
                  <a:lnTo>
                    <a:pt x="1377" y="154"/>
                  </a:lnTo>
                  <a:lnTo>
                    <a:pt x="1341" y="159"/>
                  </a:lnTo>
                  <a:lnTo>
                    <a:pt x="1299" y="195"/>
                  </a:lnTo>
                  <a:lnTo>
                    <a:pt x="1246" y="189"/>
                  </a:lnTo>
                  <a:lnTo>
                    <a:pt x="1217" y="200"/>
                  </a:lnTo>
                  <a:lnTo>
                    <a:pt x="1217" y="260"/>
                  </a:lnTo>
                  <a:lnTo>
                    <a:pt x="1087" y="431"/>
                  </a:lnTo>
                  <a:lnTo>
                    <a:pt x="1070" y="502"/>
                  </a:lnTo>
                  <a:lnTo>
                    <a:pt x="992" y="502"/>
                  </a:lnTo>
                  <a:lnTo>
                    <a:pt x="956" y="461"/>
                  </a:lnTo>
                  <a:lnTo>
                    <a:pt x="933" y="461"/>
                  </a:lnTo>
                  <a:lnTo>
                    <a:pt x="910" y="484"/>
                  </a:lnTo>
                  <a:lnTo>
                    <a:pt x="886" y="567"/>
                  </a:lnTo>
                  <a:lnTo>
                    <a:pt x="862" y="590"/>
                  </a:lnTo>
                  <a:lnTo>
                    <a:pt x="827" y="567"/>
                  </a:lnTo>
                  <a:lnTo>
                    <a:pt x="809" y="537"/>
                  </a:lnTo>
                  <a:lnTo>
                    <a:pt x="756" y="560"/>
                  </a:lnTo>
                  <a:lnTo>
                    <a:pt x="738" y="620"/>
                  </a:lnTo>
                  <a:lnTo>
                    <a:pt x="715" y="626"/>
                  </a:lnTo>
                  <a:lnTo>
                    <a:pt x="708" y="614"/>
                  </a:lnTo>
                  <a:lnTo>
                    <a:pt x="614" y="573"/>
                  </a:lnTo>
                  <a:lnTo>
                    <a:pt x="537" y="603"/>
                  </a:lnTo>
                  <a:lnTo>
                    <a:pt x="479" y="596"/>
                  </a:lnTo>
                  <a:lnTo>
                    <a:pt x="467" y="631"/>
                  </a:lnTo>
                  <a:lnTo>
                    <a:pt x="472" y="638"/>
                  </a:lnTo>
                  <a:lnTo>
                    <a:pt x="443" y="649"/>
                  </a:lnTo>
                  <a:lnTo>
                    <a:pt x="419" y="644"/>
                  </a:lnTo>
                  <a:lnTo>
                    <a:pt x="426" y="649"/>
                  </a:lnTo>
                  <a:lnTo>
                    <a:pt x="413" y="667"/>
                  </a:lnTo>
                  <a:lnTo>
                    <a:pt x="401" y="702"/>
                  </a:lnTo>
                  <a:lnTo>
                    <a:pt x="396" y="709"/>
                  </a:lnTo>
                  <a:lnTo>
                    <a:pt x="396" y="727"/>
                  </a:lnTo>
                  <a:lnTo>
                    <a:pt x="426" y="762"/>
                  </a:lnTo>
                  <a:lnTo>
                    <a:pt x="419" y="773"/>
                  </a:lnTo>
                  <a:lnTo>
                    <a:pt x="325" y="803"/>
                  </a:lnTo>
                  <a:lnTo>
                    <a:pt x="295" y="814"/>
                  </a:lnTo>
                  <a:lnTo>
                    <a:pt x="301" y="862"/>
                  </a:lnTo>
                  <a:lnTo>
                    <a:pt x="319" y="938"/>
                  </a:lnTo>
                  <a:lnTo>
                    <a:pt x="271" y="963"/>
                  </a:lnTo>
                  <a:lnTo>
                    <a:pt x="236" y="933"/>
                  </a:lnTo>
                  <a:lnTo>
                    <a:pt x="195" y="910"/>
                  </a:lnTo>
                  <a:lnTo>
                    <a:pt x="142" y="903"/>
                  </a:lnTo>
                  <a:lnTo>
                    <a:pt x="101" y="921"/>
                  </a:lnTo>
                  <a:lnTo>
                    <a:pt x="83" y="992"/>
                  </a:lnTo>
                  <a:lnTo>
                    <a:pt x="89" y="1004"/>
                  </a:lnTo>
                  <a:lnTo>
                    <a:pt x="101" y="1004"/>
                  </a:lnTo>
                  <a:lnTo>
                    <a:pt x="118" y="1016"/>
                  </a:lnTo>
                  <a:lnTo>
                    <a:pt x="130" y="1057"/>
                  </a:lnTo>
                  <a:lnTo>
                    <a:pt x="94" y="1158"/>
                  </a:lnTo>
                  <a:lnTo>
                    <a:pt x="76" y="1169"/>
                  </a:lnTo>
                  <a:lnTo>
                    <a:pt x="59" y="1163"/>
                  </a:lnTo>
                  <a:lnTo>
                    <a:pt x="18" y="1176"/>
                  </a:lnTo>
                  <a:lnTo>
                    <a:pt x="0" y="1211"/>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        0.4%</a:t>
              </a:r>
            </a:p>
          </p:txBody>
        </p:sp>
        <p:sp>
          <p:nvSpPr>
            <p:cNvPr id="294" name="Freeform 59">
              <a:extLst>
                <a:ext uri="{FF2B5EF4-FFF2-40B4-BE49-F238E27FC236}">
                  <a16:creationId xmlns:a16="http://schemas.microsoft.com/office/drawing/2014/main" id="{6E9287DC-722E-49B8-924F-643304B38758}"/>
                </a:ext>
              </a:extLst>
            </p:cNvPr>
            <p:cNvSpPr>
              <a:spLocks/>
            </p:cNvSpPr>
            <p:nvPr/>
          </p:nvSpPr>
          <p:spPr bwMode="auto">
            <a:xfrm>
              <a:off x="5112190" y="4504900"/>
              <a:ext cx="450167" cy="760011"/>
            </a:xfrm>
            <a:custGeom>
              <a:avLst/>
              <a:gdLst/>
              <a:ahLst/>
              <a:cxnLst>
                <a:cxn ang="0">
                  <a:pos x="1045" y="0"/>
                </a:cxn>
                <a:cxn ang="0">
                  <a:pos x="360" y="47"/>
                </a:cxn>
                <a:cxn ang="0">
                  <a:pos x="360" y="70"/>
                </a:cxn>
                <a:cxn ang="0">
                  <a:pos x="295" y="123"/>
                </a:cxn>
                <a:cxn ang="0">
                  <a:pos x="271" y="189"/>
                </a:cxn>
                <a:cxn ang="0">
                  <a:pos x="277" y="247"/>
                </a:cxn>
                <a:cxn ang="0">
                  <a:pos x="271" y="289"/>
                </a:cxn>
                <a:cxn ang="0">
                  <a:pos x="213" y="325"/>
                </a:cxn>
                <a:cxn ang="0">
                  <a:pos x="172" y="384"/>
                </a:cxn>
                <a:cxn ang="0">
                  <a:pos x="154" y="401"/>
                </a:cxn>
                <a:cxn ang="0">
                  <a:pos x="154" y="455"/>
                </a:cxn>
                <a:cxn ang="0">
                  <a:pos x="124" y="490"/>
                </a:cxn>
                <a:cxn ang="0">
                  <a:pos x="124" y="531"/>
                </a:cxn>
                <a:cxn ang="0">
                  <a:pos x="101" y="584"/>
                </a:cxn>
                <a:cxn ang="0">
                  <a:pos x="71" y="643"/>
                </a:cxn>
                <a:cxn ang="0">
                  <a:pos x="83" y="703"/>
                </a:cxn>
                <a:cxn ang="0">
                  <a:pos x="112" y="732"/>
                </a:cxn>
                <a:cxn ang="0">
                  <a:pos x="118" y="774"/>
                </a:cxn>
                <a:cxn ang="0">
                  <a:pos x="129" y="785"/>
                </a:cxn>
                <a:cxn ang="0">
                  <a:pos x="129" y="803"/>
                </a:cxn>
                <a:cxn ang="0">
                  <a:pos x="112" y="815"/>
                </a:cxn>
                <a:cxn ang="0">
                  <a:pos x="101" y="850"/>
                </a:cxn>
                <a:cxn ang="0">
                  <a:pos x="106" y="874"/>
                </a:cxn>
                <a:cxn ang="0">
                  <a:pos x="101" y="909"/>
                </a:cxn>
                <a:cxn ang="0">
                  <a:pos x="147" y="987"/>
                </a:cxn>
                <a:cxn ang="0">
                  <a:pos x="154" y="1063"/>
                </a:cxn>
                <a:cxn ang="0">
                  <a:pos x="172" y="1110"/>
                </a:cxn>
                <a:cxn ang="0">
                  <a:pos x="195" y="1127"/>
                </a:cxn>
                <a:cxn ang="0">
                  <a:pos x="200" y="1163"/>
                </a:cxn>
                <a:cxn ang="0">
                  <a:pos x="154" y="1193"/>
                </a:cxn>
                <a:cxn ang="0">
                  <a:pos x="142" y="1205"/>
                </a:cxn>
                <a:cxn ang="0">
                  <a:pos x="118" y="1294"/>
                </a:cxn>
                <a:cxn ang="0">
                  <a:pos x="58" y="1388"/>
                </a:cxn>
                <a:cxn ang="0">
                  <a:pos x="0" y="1560"/>
                </a:cxn>
                <a:cxn ang="0">
                  <a:pos x="0" y="1683"/>
                </a:cxn>
                <a:cxn ang="0">
                  <a:pos x="632" y="1659"/>
                </a:cxn>
                <a:cxn ang="0">
                  <a:pos x="644" y="1677"/>
                </a:cxn>
                <a:cxn ang="0">
                  <a:pos x="626" y="1736"/>
                </a:cxn>
                <a:cxn ang="0">
                  <a:pos x="632" y="1831"/>
                </a:cxn>
                <a:cxn ang="0">
                  <a:pos x="697" y="1896"/>
                </a:cxn>
                <a:cxn ang="0">
                  <a:pos x="715" y="1973"/>
                </a:cxn>
                <a:cxn ang="0">
                  <a:pos x="756" y="1973"/>
                </a:cxn>
                <a:cxn ang="0">
                  <a:pos x="827" y="1920"/>
                </a:cxn>
                <a:cxn ang="0">
                  <a:pos x="981" y="1872"/>
                </a:cxn>
                <a:cxn ang="0">
                  <a:pos x="1016" y="1884"/>
                </a:cxn>
                <a:cxn ang="0">
                  <a:pos x="1075" y="1867"/>
                </a:cxn>
                <a:cxn ang="0">
                  <a:pos x="1081" y="1878"/>
                </a:cxn>
                <a:cxn ang="0">
                  <a:pos x="1116" y="1890"/>
                </a:cxn>
                <a:cxn ang="0">
                  <a:pos x="1128" y="1884"/>
                </a:cxn>
                <a:cxn ang="0">
                  <a:pos x="1057" y="1282"/>
                </a:cxn>
                <a:cxn ang="0">
                  <a:pos x="1052" y="1223"/>
                </a:cxn>
                <a:cxn ang="0">
                  <a:pos x="1075" y="36"/>
                </a:cxn>
                <a:cxn ang="0">
                  <a:pos x="1045" y="0"/>
                </a:cxn>
              </a:cxnLst>
              <a:rect l="0" t="0" r="r" b="b"/>
              <a:pathLst>
                <a:path w="1128" h="1973">
                  <a:moveTo>
                    <a:pt x="1045" y="0"/>
                  </a:moveTo>
                  <a:lnTo>
                    <a:pt x="360" y="47"/>
                  </a:lnTo>
                  <a:lnTo>
                    <a:pt x="360" y="70"/>
                  </a:lnTo>
                  <a:lnTo>
                    <a:pt x="295" y="123"/>
                  </a:lnTo>
                  <a:lnTo>
                    <a:pt x="271" y="189"/>
                  </a:lnTo>
                  <a:lnTo>
                    <a:pt x="277" y="247"/>
                  </a:lnTo>
                  <a:lnTo>
                    <a:pt x="271" y="289"/>
                  </a:lnTo>
                  <a:lnTo>
                    <a:pt x="213" y="325"/>
                  </a:lnTo>
                  <a:lnTo>
                    <a:pt x="172" y="384"/>
                  </a:lnTo>
                  <a:lnTo>
                    <a:pt x="154" y="401"/>
                  </a:lnTo>
                  <a:lnTo>
                    <a:pt x="154" y="455"/>
                  </a:lnTo>
                  <a:lnTo>
                    <a:pt x="124" y="490"/>
                  </a:lnTo>
                  <a:lnTo>
                    <a:pt x="124" y="531"/>
                  </a:lnTo>
                  <a:lnTo>
                    <a:pt x="101" y="584"/>
                  </a:lnTo>
                  <a:lnTo>
                    <a:pt x="71" y="643"/>
                  </a:lnTo>
                  <a:lnTo>
                    <a:pt x="83" y="703"/>
                  </a:lnTo>
                  <a:lnTo>
                    <a:pt x="112" y="732"/>
                  </a:lnTo>
                  <a:lnTo>
                    <a:pt x="118" y="774"/>
                  </a:lnTo>
                  <a:lnTo>
                    <a:pt x="129" y="785"/>
                  </a:lnTo>
                  <a:lnTo>
                    <a:pt x="129" y="803"/>
                  </a:lnTo>
                  <a:lnTo>
                    <a:pt x="112" y="815"/>
                  </a:lnTo>
                  <a:lnTo>
                    <a:pt x="101" y="850"/>
                  </a:lnTo>
                  <a:lnTo>
                    <a:pt x="106" y="874"/>
                  </a:lnTo>
                  <a:lnTo>
                    <a:pt x="101" y="909"/>
                  </a:lnTo>
                  <a:lnTo>
                    <a:pt x="147" y="987"/>
                  </a:lnTo>
                  <a:lnTo>
                    <a:pt x="154" y="1063"/>
                  </a:lnTo>
                  <a:lnTo>
                    <a:pt x="172" y="1110"/>
                  </a:lnTo>
                  <a:lnTo>
                    <a:pt x="195" y="1127"/>
                  </a:lnTo>
                  <a:lnTo>
                    <a:pt x="200" y="1163"/>
                  </a:lnTo>
                  <a:lnTo>
                    <a:pt x="154" y="1193"/>
                  </a:lnTo>
                  <a:lnTo>
                    <a:pt x="142" y="1205"/>
                  </a:lnTo>
                  <a:lnTo>
                    <a:pt x="118" y="1294"/>
                  </a:lnTo>
                  <a:lnTo>
                    <a:pt x="58" y="1388"/>
                  </a:lnTo>
                  <a:lnTo>
                    <a:pt x="0" y="1560"/>
                  </a:lnTo>
                  <a:lnTo>
                    <a:pt x="0" y="1683"/>
                  </a:lnTo>
                  <a:lnTo>
                    <a:pt x="632" y="1659"/>
                  </a:lnTo>
                  <a:lnTo>
                    <a:pt x="644" y="1677"/>
                  </a:lnTo>
                  <a:lnTo>
                    <a:pt x="626" y="1736"/>
                  </a:lnTo>
                  <a:lnTo>
                    <a:pt x="632" y="1831"/>
                  </a:lnTo>
                  <a:lnTo>
                    <a:pt x="697" y="1896"/>
                  </a:lnTo>
                  <a:lnTo>
                    <a:pt x="715" y="1973"/>
                  </a:lnTo>
                  <a:lnTo>
                    <a:pt x="756" y="1973"/>
                  </a:lnTo>
                  <a:lnTo>
                    <a:pt x="827" y="1920"/>
                  </a:lnTo>
                  <a:lnTo>
                    <a:pt x="981" y="1872"/>
                  </a:lnTo>
                  <a:lnTo>
                    <a:pt x="1016" y="1884"/>
                  </a:lnTo>
                  <a:lnTo>
                    <a:pt x="1075" y="1867"/>
                  </a:lnTo>
                  <a:lnTo>
                    <a:pt x="1081" y="1878"/>
                  </a:lnTo>
                  <a:lnTo>
                    <a:pt x="1116" y="1890"/>
                  </a:lnTo>
                  <a:lnTo>
                    <a:pt x="1128" y="1884"/>
                  </a:lnTo>
                  <a:lnTo>
                    <a:pt x="1057" y="1282"/>
                  </a:lnTo>
                  <a:lnTo>
                    <a:pt x="1052" y="1223"/>
                  </a:lnTo>
                  <a:lnTo>
                    <a:pt x="1075" y="36"/>
                  </a:lnTo>
                  <a:lnTo>
                    <a:pt x="1045" y="0"/>
                  </a:lnTo>
                  <a:close/>
                </a:path>
              </a:pathLst>
            </a:custGeom>
            <a:solidFill>
              <a:srgbClr val="C0504D">
                <a:lumMod val="50000"/>
              </a:srgbClr>
            </a:solidFill>
            <a:ln w="19050">
              <a:solidFill>
                <a:sysClr val="windowText" lastClr="000000"/>
              </a:solidFill>
              <a:round/>
              <a:headEnd/>
              <a:tailEnd/>
            </a:ln>
          </p:spPr>
          <p:txBody>
            <a:bodyPr lIns="0" rIns="0" anchor="ctr"/>
            <a:lstStyle/>
            <a:p>
              <a:pPr defTabSz="685800">
                <a:defRPr/>
              </a:pPr>
              <a:r>
                <a:rPr lang="en-US" sz="900" b="1" kern="0" dirty="0">
                  <a:solidFill>
                    <a:prstClr val="white"/>
                  </a:solidFill>
                  <a:cs typeface="Arial" pitchFamily="34" charset="0"/>
                </a:rPr>
                <a:t>  </a:t>
              </a:r>
              <a:r>
                <a:rPr lang="en-US" sz="750" b="1" kern="0" dirty="0">
                  <a:solidFill>
                    <a:prstClr val="white"/>
                  </a:solidFill>
                  <a:cs typeface="Arial" pitchFamily="34" charset="0"/>
                </a:rPr>
                <a:t>-0.04%</a:t>
              </a:r>
            </a:p>
          </p:txBody>
        </p:sp>
        <p:sp>
          <p:nvSpPr>
            <p:cNvPr id="295" name="Freeform 61">
              <a:extLst>
                <a:ext uri="{FF2B5EF4-FFF2-40B4-BE49-F238E27FC236}">
                  <a16:creationId xmlns:a16="http://schemas.microsoft.com/office/drawing/2014/main" id="{6B4D55DE-1DA9-4C14-9FEA-15D378D33122}"/>
                </a:ext>
              </a:extLst>
            </p:cNvPr>
            <p:cNvSpPr>
              <a:spLocks/>
            </p:cNvSpPr>
            <p:nvPr/>
          </p:nvSpPr>
          <p:spPr bwMode="auto">
            <a:xfrm>
              <a:off x="5499402" y="4482798"/>
              <a:ext cx="567347" cy="754209"/>
            </a:xfrm>
            <a:custGeom>
              <a:avLst/>
              <a:gdLst/>
              <a:ahLst/>
              <a:cxnLst>
                <a:cxn ang="0">
                  <a:pos x="0" y="71"/>
                </a:cxn>
                <a:cxn ang="0">
                  <a:pos x="30" y="107"/>
                </a:cxn>
                <a:cxn ang="0">
                  <a:pos x="7" y="1294"/>
                </a:cxn>
                <a:cxn ang="0">
                  <a:pos x="12" y="1353"/>
                </a:cxn>
                <a:cxn ang="0">
                  <a:pos x="83" y="1955"/>
                </a:cxn>
                <a:cxn ang="0">
                  <a:pos x="101" y="1943"/>
                </a:cxn>
                <a:cxn ang="0">
                  <a:pos x="119" y="1931"/>
                </a:cxn>
                <a:cxn ang="0">
                  <a:pos x="172" y="1949"/>
                </a:cxn>
                <a:cxn ang="0">
                  <a:pos x="183" y="1926"/>
                </a:cxn>
                <a:cxn ang="0">
                  <a:pos x="195" y="1837"/>
                </a:cxn>
                <a:cxn ang="0">
                  <a:pos x="218" y="1778"/>
                </a:cxn>
                <a:cxn ang="0">
                  <a:pos x="248" y="1837"/>
                </a:cxn>
                <a:cxn ang="0">
                  <a:pos x="243" y="1860"/>
                </a:cxn>
                <a:cxn ang="0">
                  <a:pos x="266" y="1908"/>
                </a:cxn>
                <a:cxn ang="0">
                  <a:pos x="302" y="1961"/>
                </a:cxn>
                <a:cxn ang="0">
                  <a:pos x="337" y="1961"/>
                </a:cxn>
                <a:cxn ang="0">
                  <a:pos x="367" y="1961"/>
                </a:cxn>
                <a:cxn ang="0">
                  <a:pos x="408" y="1920"/>
                </a:cxn>
                <a:cxn ang="0">
                  <a:pos x="414" y="1913"/>
                </a:cxn>
                <a:cxn ang="0">
                  <a:pos x="431" y="1896"/>
                </a:cxn>
                <a:cxn ang="0">
                  <a:pos x="431" y="1890"/>
                </a:cxn>
                <a:cxn ang="0">
                  <a:pos x="426" y="1878"/>
                </a:cxn>
                <a:cxn ang="0">
                  <a:pos x="408" y="1872"/>
                </a:cxn>
                <a:cxn ang="0">
                  <a:pos x="408" y="1860"/>
                </a:cxn>
                <a:cxn ang="0">
                  <a:pos x="426" y="1825"/>
                </a:cxn>
                <a:cxn ang="0">
                  <a:pos x="420" y="1807"/>
                </a:cxn>
                <a:cxn ang="0">
                  <a:pos x="396" y="1789"/>
                </a:cxn>
                <a:cxn ang="0">
                  <a:pos x="385" y="1789"/>
                </a:cxn>
                <a:cxn ang="0">
                  <a:pos x="367" y="1771"/>
                </a:cxn>
                <a:cxn ang="0">
                  <a:pos x="337" y="1730"/>
                </a:cxn>
                <a:cxn ang="0">
                  <a:pos x="337" y="1701"/>
                </a:cxn>
                <a:cxn ang="0">
                  <a:pos x="343" y="1695"/>
                </a:cxn>
                <a:cxn ang="0">
                  <a:pos x="343" y="1683"/>
                </a:cxn>
                <a:cxn ang="0">
                  <a:pos x="343" y="1665"/>
                </a:cxn>
                <a:cxn ang="0">
                  <a:pos x="1235" y="1578"/>
                </a:cxn>
                <a:cxn ang="0">
                  <a:pos x="1229" y="1553"/>
                </a:cxn>
                <a:cxn ang="0">
                  <a:pos x="1187" y="1489"/>
                </a:cxn>
                <a:cxn ang="0">
                  <a:pos x="1194" y="1388"/>
                </a:cxn>
                <a:cxn ang="0">
                  <a:pos x="1158" y="1299"/>
                </a:cxn>
                <a:cxn ang="0">
                  <a:pos x="1146" y="1228"/>
                </a:cxn>
                <a:cxn ang="0">
                  <a:pos x="1170" y="1175"/>
                </a:cxn>
                <a:cxn ang="0">
                  <a:pos x="1170" y="1122"/>
                </a:cxn>
                <a:cxn ang="0">
                  <a:pos x="1199" y="1081"/>
                </a:cxn>
                <a:cxn ang="0">
                  <a:pos x="1205" y="1069"/>
                </a:cxn>
                <a:cxn ang="0">
                  <a:pos x="1176" y="1033"/>
                </a:cxn>
                <a:cxn ang="0">
                  <a:pos x="1187" y="998"/>
                </a:cxn>
                <a:cxn ang="0">
                  <a:pos x="1170" y="975"/>
                </a:cxn>
                <a:cxn ang="0">
                  <a:pos x="1135" y="957"/>
                </a:cxn>
                <a:cxn ang="0">
                  <a:pos x="1123" y="927"/>
                </a:cxn>
                <a:cxn ang="0">
                  <a:pos x="1105" y="868"/>
                </a:cxn>
                <a:cxn ang="0">
                  <a:pos x="1082" y="845"/>
                </a:cxn>
                <a:cxn ang="0">
                  <a:pos x="845" y="0"/>
                </a:cxn>
                <a:cxn ang="0">
                  <a:pos x="0" y="71"/>
                </a:cxn>
              </a:cxnLst>
              <a:rect l="0" t="0" r="r" b="b"/>
              <a:pathLst>
                <a:path w="1235" h="1961">
                  <a:moveTo>
                    <a:pt x="0" y="71"/>
                  </a:moveTo>
                  <a:lnTo>
                    <a:pt x="30" y="107"/>
                  </a:lnTo>
                  <a:lnTo>
                    <a:pt x="7" y="1294"/>
                  </a:lnTo>
                  <a:lnTo>
                    <a:pt x="12" y="1353"/>
                  </a:lnTo>
                  <a:lnTo>
                    <a:pt x="83" y="1955"/>
                  </a:lnTo>
                  <a:lnTo>
                    <a:pt x="101" y="1943"/>
                  </a:lnTo>
                  <a:lnTo>
                    <a:pt x="119" y="1931"/>
                  </a:lnTo>
                  <a:lnTo>
                    <a:pt x="172" y="1949"/>
                  </a:lnTo>
                  <a:lnTo>
                    <a:pt x="183" y="1926"/>
                  </a:lnTo>
                  <a:lnTo>
                    <a:pt x="195" y="1837"/>
                  </a:lnTo>
                  <a:lnTo>
                    <a:pt x="218" y="1778"/>
                  </a:lnTo>
                  <a:lnTo>
                    <a:pt x="248" y="1837"/>
                  </a:lnTo>
                  <a:lnTo>
                    <a:pt x="243" y="1860"/>
                  </a:lnTo>
                  <a:lnTo>
                    <a:pt x="266" y="1908"/>
                  </a:lnTo>
                  <a:lnTo>
                    <a:pt x="302" y="1961"/>
                  </a:lnTo>
                  <a:lnTo>
                    <a:pt x="337" y="1961"/>
                  </a:lnTo>
                  <a:lnTo>
                    <a:pt x="367" y="1961"/>
                  </a:lnTo>
                  <a:lnTo>
                    <a:pt x="408" y="1920"/>
                  </a:lnTo>
                  <a:lnTo>
                    <a:pt x="414" y="1913"/>
                  </a:lnTo>
                  <a:lnTo>
                    <a:pt x="431" y="1896"/>
                  </a:lnTo>
                  <a:lnTo>
                    <a:pt x="431" y="1890"/>
                  </a:lnTo>
                  <a:lnTo>
                    <a:pt x="426" y="1878"/>
                  </a:lnTo>
                  <a:lnTo>
                    <a:pt x="408" y="1872"/>
                  </a:lnTo>
                  <a:lnTo>
                    <a:pt x="408" y="1860"/>
                  </a:lnTo>
                  <a:lnTo>
                    <a:pt x="426" y="1825"/>
                  </a:lnTo>
                  <a:lnTo>
                    <a:pt x="420" y="1807"/>
                  </a:lnTo>
                  <a:lnTo>
                    <a:pt x="396" y="1789"/>
                  </a:lnTo>
                  <a:lnTo>
                    <a:pt x="385" y="1789"/>
                  </a:lnTo>
                  <a:lnTo>
                    <a:pt x="367" y="1771"/>
                  </a:lnTo>
                  <a:lnTo>
                    <a:pt x="337" y="1730"/>
                  </a:lnTo>
                  <a:lnTo>
                    <a:pt x="337" y="1701"/>
                  </a:lnTo>
                  <a:lnTo>
                    <a:pt x="343" y="1695"/>
                  </a:lnTo>
                  <a:lnTo>
                    <a:pt x="343" y="1683"/>
                  </a:lnTo>
                  <a:lnTo>
                    <a:pt x="343" y="1665"/>
                  </a:lnTo>
                  <a:lnTo>
                    <a:pt x="1235" y="1578"/>
                  </a:lnTo>
                  <a:lnTo>
                    <a:pt x="1229" y="1553"/>
                  </a:lnTo>
                  <a:lnTo>
                    <a:pt x="1187" y="1489"/>
                  </a:lnTo>
                  <a:lnTo>
                    <a:pt x="1194" y="1388"/>
                  </a:lnTo>
                  <a:lnTo>
                    <a:pt x="1158" y="1299"/>
                  </a:lnTo>
                  <a:lnTo>
                    <a:pt x="1146" y="1228"/>
                  </a:lnTo>
                  <a:lnTo>
                    <a:pt x="1170" y="1175"/>
                  </a:lnTo>
                  <a:lnTo>
                    <a:pt x="1170" y="1122"/>
                  </a:lnTo>
                  <a:lnTo>
                    <a:pt x="1199" y="1081"/>
                  </a:lnTo>
                  <a:lnTo>
                    <a:pt x="1205" y="1069"/>
                  </a:lnTo>
                  <a:lnTo>
                    <a:pt x="1176" y="1033"/>
                  </a:lnTo>
                  <a:lnTo>
                    <a:pt x="1187" y="998"/>
                  </a:lnTo>
                  <a:lnTo>
                    <a:pt x="1170" y="975"/>
                  </a:lnTo>
                  <a:lnTo>
                    <a:pt x="1135" y="957"/>
                  </a:lnTo>
                  <a:lnTo>
                    <a:pt x="1123" y="927"/>
                  </a:lnTo>
                  <a:lnTo>
                    <a:pt x="1105" y="868"/>
                  </a:lnTo>
                  <a:lnTo>
                    <a:pt x="1082" y="845"/>
                  </a:lnTo>
                  <a:lnTo>
                    <a:pt x="845" y="0"/>
                  </a:lnTo>
                  <a:lnTo>
                    <a:pt x="0" y="71"/>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0.3%</a:t>
              </a:r>
            </a:p>
          </p:txBody>
        </p:sp>
        <p:sp>
          <p:nvSpPr>
            <p:cNvPr id="296" name="Freeform 64">
              <a:extLst>
                <a:ext uri="{FF2B5EF4-FFF2-40B4-BE49-F238E27FC236}">
                  <a16:creationId xmlns:a16="http://schemas.microsoft.com/office/drawing/2014/main" id="{779C9C42-00B1-48A3-8E0B-C06FB86BC2FA}"/>
                </a:ext>
              </a:extLst>
            </p:cNvPr>
            <p:cNvSpPr>
              <a:spLocks/>
            </p:cNvSpPr>
            <p:nvPr/>
          </p:nvSpPr>
          <p:spPr bwMode="auto">
            <a:xfrm>
              <a:off x="5844011" y="3314410"/>
              <a:ext cx="536830" cy="579000"/>
            </a:xfrm>
            <a:custGeom>
              <a:avLst/>
              <a:gdLst/>
              <a:ahLst/>
              <a:cxnLst>
                <a:cxn ang="0">
                  <a:pos x="118" y="1317"/>
                </a:cxn>
                <a:cxn ang="0">
                  <a:pos x="177" y="1335"/>
                </a:cxn>
                <a:cxn ang="0">
                  <a:pos x="225" y="1312"/>
                </a:cxn>
                <a:cxn ang="0">
                  <a:pos x="319" y="1418"/>
                </a:cxn>
                <a:cxn ang="0">
                  <a:pos x="425" y="1430"/>
                </a:cxn>
                <a:cxn ang="0">
                  <a:pos x="519" y="1448"/>
                </a:cxn>
                <a:cxn ang="0">
                  <a:pos x="597" y="1466"/>
                </a:cxn>
                <a:cxn ang="0">
                  <a:pos x="650" y="1448"/>
                </a:cxn>
                <a:cxn ang="0">
                  <a:pos x="686" y="1418"/>
                </a:cxn>
                <a:cxn ang="0">
                  <a:pos x="739" y="1412"/>
                </a:cxn>
                <a:cxn ang="0">
                  <a:pos x="810" y="1471"/>
                </a:cxn>
                <a:cxn ang="0">
                  <a:pos x="856" y="1507"/>
                </a:cxn>
                <a:cxn ang="0">
                  <a:pos x="927" y="1448"/>
                </a:cxn>
                <a:cxn ang="0">
                  <a:pos x="951" y="1388"/>
                </a:cxn>
                <a:cxn ang="0">
                  <a:pos x="981" y="1246"/>
                </a:cxn>
                <a:cxn ang="0">
                  <a:pos x="1034" y="1294"/>
                </a:cxn>
                <a:cxn ang="0">
                  <a:pos x="1057" y="1205"/>
                </a:cxn>
                <a:cxn ang="0">
                  <a:pos x="1117" y="1111"/>
                </a:cxn>
                <a:cxn ang="0">
                  <a:pos x="1140" y="1063"/>
                </a:cxn>
                <a:cxn ang="0">
                  <a:pos x="1206" y="1058"/>
                </a:cxn>
                <a:cxn ang="0">
                  <a:pos x="1270" y="975"/>
                </a:cxn>
                <a:cxn ang="0">
                  <a:pos x="1318" y="939"/>
                </a:cxn>
                <a:cxn ang="0">
                  <a:pos x="1305" y="868"/>
                </a:cxn>
                <a:cxn ang="0">
                  <a:pos x="1323" y="804"/>
                </a:cxn>
                <a:cxn ang="0">
                  <a:pos x="1282" y="627"/>
                </a:cxn>
                <a:cxn ang="0">
                  <a:pos x="1312" y="550"/>
                </a:cxn>
                <a:cxn ang="0">
                  <a:pos x="1341" y="532"/>
                </a:cxn>
                <a:cxn ang="0">
                  <a:pos x="1099" y="77"/>
                </a:cxn>
                <a:cxn ang="0">
                  <a:pos x="1004" y="142"/>
                </a:cxn>
                <a:cxn ang="0">
                  <a:pos x="886" y="249"/>
                </a:cxn>
                <a:cxn ang="0">
                  <a:pos x="815" y="249"/>
                </a:cxn>
                <a:cxn ang="0">
                  <a:pos x="715" y="313"/>
                </a:cxn>
                <a:cxn ang="0">
                  <a:pos x="626" y="290"/>
                </a:cxn>
                <a:cxn ang="0">
                  <a:pos x="590" y="295"/>
                </a:cxn>
                <a:cxn ang="0">
                  <a:pos x="590" y="266"/>
                </a:cxn>
                <a:cxn ang="0">
                  <a:pos x="455" y="231"/>
                </a:cxn>
                <a:cxn ang="0">
                  <a:pos x="390" y="231"/>
                </a:cxn>
                <a:cxn ang="0">
                  <a:pos x="0" y="266"/>
                </a:cxn>
              </a:cxnLst>
              <a:rect l="0" t="0" r="r" b="b"/>
              <a:pathLst>
                <a:path w="1341" h="1507">
                  <a:moveTo>
                    <a:pt x="0" y="266"/>
                  </a:moveTo>
                  <a:lnTo>
                    <a:pt x="118" y="1317"/>
                  </a:lnTo>
                  <a:lnTo>
                    <a:pt x="148" y="1317"/>
                  </a:lnTo>
                  <a:lnTo>
                    <a:pt x="177" y="1335"/>
                  </a:lnTo>
                  <a:lnTo>
                    <a:pt x="195" y="1335"/>
                  </a:lnTo>
                  <a:lnTo>
                    <a:pt x="225" y="1312"/>
                  </a:lnTo>
                  <a:lnTo>
                    <a:pt x="290" y="1359"/>
                  </a:lnTo>
                  <a:lnTo>
                    <a:pt x="319" y="1418"/>
                  </a:lnTo>
                  <a:lnTo>
                    <a:pt x="366" y="1436"/>
                  </a:lnTo>
                  <a:lnTo>
                    <a:pt x="425" y="1430"/>
                  </a:lnTo>
                  <a:lnTo>
                    <a:pt x="496" y="1477"/>
                  </a:lnTo>
                  <a:lnTo>
                    <a:pt x="519" y="1448"/>
                  </a:lnTo>
                  <a:lnTo>
                    <a:pt x="544" y="1436"/>
                  </a:lnTo>
                  <a:lnTo>
                    <a:pt x="597" y="1466"/>
                  </a:lnTo>
                  <a:lnTo>
                    <a:pt x="644" y="1459"/>
                  </a:lnTo>
                  <a:lnTo>
                    <a:pt x="650" y="1448"/>
                  </a:lnTo>
                  <a:lnTo>
                    <a:pt x="679" y="1436"/>
                  </a:lnTo>
                  <a:lnTo>
                    <a:pt x="686" y="1418"/>
                  </a:lnTo>
                  <a:lnTo>
                    <a:pt x="727" y="1388"/>
                  </a:lnTo>
                  <a:lnTo>
                    <a:pt x="739" y="1412"/>
                  </a:lnTo>
                  <a:lnTo>
                    <a:pt x="768" y="1459"/>
                  </a:lnTo>
                  <a:lnTo>
                    <a:pt x="810" y="1471"/>
                  </a:lnTo>
                  <a:lnTo>
                    <a:pt x="839" y="1494"/>
                  </a:lnTo>
                  <a:lnTo>
                    <a:pt x="856" y="1507"/>
                  </a:lnTo>
                  <a:lnTo>
                    <a:pt x="897" y="1507"/>
                  </a:lnTo>
                  <a:lnTo>
                    <a:pt x="927" y="1448"/>
                  </a:lnTo>
                  <a:lnTo>
                    <a:pt x="951" y="1436"/>
                  </a:lnTo>
                  <a:lnTo>
                    <a:pt x="951" y="1388"/>
                  </a:lnTo>
                  <a:lnTo>
                    <a:pt x="951" y="1342"/>
                  </a:lnTo>
                  <a:lnTo>
                    <a:pt x="981" y="1246"/>
                  </a:lnTo>
                  <a:lnTo>
                    <a:pt x="1004" y="1246"/>
                  </a:lnTo>
                  <a:lnTo>
                    <a:pt x="1034" y="1294"/>
                  </a:lnTo>
                  <a:lnTo>
                    <a:pt x="1069" y="1253"/>
                  </a:lnTo>
                  <a:lnTo>
                    <a:pt x="1057" y="1205"/>
                  </a:lnTo>
                  <a:lnTo>
                    <a:pt x="1087" y="1134"/>
                  </a:lnTo>
                  <a:lnTo>
                    <a:pt x="1117" y="1111"/>
                  </a:lnTo>
                  <a:lnTo>
                    <a:pt x="1117" y="1093"/>
                  </a:lnTo>
                  <a:lnTo>
                    <a:pt x="1140" y="1063"/>
                  </a:lnTo>
                  <a:lnTo>
                    <a:pt x="1170" y="1070"/>
                  </a:lnTo>
                  <a:lnTo>
                    <a:pt x="1206" y="1058"/>
                  </a:lnTo>
                  <a:lnTo>
                    <a:pt x="1211" y="1046"/>
                  </a:lnTo>
                  <a:lnTo>
                    <a:pt x="1270" y="975"/>
                  </a:lnTo>
                  <a:lnTo>
                    <a:pt x="1282" y="969"/>
                  </a:lnTo>
                  <a:lnTo>
                    <a:pt x="1318" y="939"/>
                  </a:lnTo>
                  <a:lnTo>
                    <a:pt x="1312" y="893"/>
                  </a:lnTo>
                  <a:lnTo>
                    <a:pt x="1305" y="868"/>
                  </a:lnTo>
                  <a:lnTo>
                    <a:pt x="1305" y="839"/>
                  </a:lnTo>
                  <a:lnTo>
                    <a:pt x="1323" y="804"/>
                  </a:lnTo>
                  <a:lnTo>
                    <a:pt x="1341" y="655"/>
                  </a:lnTo>
                  <a:lnTo>
                    <a:pt x="1282" y="627"/>
                  </a:lnTo>
                  <a:lnTo>
                    <a:pt x="1330" y="591"/>
                  </a:lnTo>
                  <a:lnTo>
                    <a:pt x="1312" y="550"/>
                  </a:lnTo>
                  <a:lnTo>
                    <a:pt x="1335" y="532"/>
                  </a:lnTo>
                  <a:lnTo>
                    <a:pt x="1341" y="532"/>
                  </a:lnTo>
                  <a:lnTo>
                    <a:pt x="1252" y="0"/>
                  </a:lnTo>
                  <a:lnTo>
                    <a:pt x="1099" y="77"/>
                  </a:lnTo>
                  <a:lnTo>
                    <a:pt x="1034" y="118"/>
                  </a:lnTo>
                  <a:lnTo>
                    <a:pt x="1004" y="142"/>
                  </a:lnTo>
                  <a:lnTo>
                    <a:pt x="915" y="236"/>
                  </a:lnTo>
                  <a:lnTo>
                    <a:pt x="886" y="249"/>
                  </a:lnTo>
                  <a:lnTo>
                    <a:pt x="862" y="249"/>
                  </a:lnTo>
                  <a:lnTo>
                    <a:pt x="815" y="249"/>
                  </a:lnTo>
                  <a:lnTo>
                    <a:pt x="785" y="254"/>
                  </a:lnTo>
                  <a:lnTo>
                    <a:pt x="715" y="313"/>
                  </a:lnTo>
                  <a:lnTo>
                    <a:pt x="686" y="313"/>
                  </a:lnTo>
                  <a:lnTo>
                    <a:pt x="626" y="290"/>
                  </a:lnTo>
                  <a:lnTo>
                    <a:pt x="608" y="302"/>
                  </a:lnTo>
                  <a:lnTo>
                    <a:pt x="590" y="295"/>
                  </a:lnTo>
                  <a:lnTo>
                    <a:pt x="608" y="272"/>
                  </a:lnTo>
                  <a:lnTo>
                    <a:pt x="590" y="266"/>
                  </a:lnTo>
                  <a:lnTo>
                    <a:pt x="549" y="260"/>
                  </a:lnTo>
                  <a:lnTo>
                    <a:pt x="455" y="231"/>
                  </a:lnTo>
                  <a:lnTo>
                    <a:pt x="437" y="219"/>
                  </a:lnTo>
                  <a:lnTo>
                    <a:pt x="390" y="231"/>
                  </a:lnTo>
                  <a:lnTo>
                    <a:pt x="390" y="213"/>
                  </a:lnTo>
                  <a:lnTo>
                    <a:pt x="0" y="266"/>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0.3%</a:t>
              </a:r>
            </a:p>
          </p:txBody>
        </p:sp>
        <p:sp>
          <p:nvSpPr>
            <p:cNvPr id="297" name="Freeform 65">
              <a:extLst>
                <a:ext uri="{FF2B5EF4-FFF2-40B4-BE49-F238E27FC236}">
                  <a16:creationId xmlns:a16="http://schemas.microsoft.com/office/drawing/2014/main" id="{30B05D5B-B4C4-4E79-80E2-F9A9E4D1DF6A}"/>
                </a:ext>
              </a:extLst>
            </p:cNvPr>
            <p:cNvSpPr>
              <a:spLocks/>
            </p:cNvSpPr>
            <p:nvPr/>
          </p:nvSpPr>
          <p:spPr bwMode="auto">
            <a:xfrm>
              <a:off x="6432839" y="2684355"/>
              <a:ext cx="966533" cy="713598"/>
            </a:xfrm>
            <a:custGeom>
              <a:avLst/>
              <a:gdLst/>
              <a:ahLst/>
              <a:cxnLst>
                <a:cxn ang="0">
                  <a:pos x="1850" y="1666"/>
                </a:cxn>
                <a:cxn ang="0">
                  <a:pos x="1814" y="1731"/>
                </a:cxn>
                <a:cxn ang="0">
                  <a:pos x="1784" y="1784"/>
                </a:cxn>
                <a:cxn ang="0">
                  <a:pos x="1772" y="1855"/>
                </a:cxn>
                <a:cxn ang="0">
                  <a:pos x="1832" y="1796"/>
                </a:cxn>
                <a:cxn ang="0">
                  <a:pos x="1932" y="1784"/>
                </a:cxn>
                <a:cxn ang="0">
                  <a:pos x="2062" y="1736"/>
                </a:cxn>
                <a:cxn ang="0">
                  <a:pos x="2281" y="1578"/>
                </a:cxn>
                <a:cxn ang="0">
                  <a:pos x="2358" y="1524"/>
                </a:cxn>
                <a:cxn ang="0">
                  <a:pos x="2416" y="1453"/>
                </a:cxn>
                <a:cxn ang="0">
                  <a:pos x="2386" y="1465"/>
                </a:cxn>
                <a:cxn ang="0">
                  <a:pos x="2292" y="1512"/>
                </a:cxn>
                <a:cxn ang="0">
                  <a:pos x="2239" y="1542"/>
                </a:cxn>
                <a:cxn ang="0">
                  <a:pos x="2304" y="1441"/>
                </a:cxn>
                <a:cxn ang="0">
                  <a:pos x="2257" y="1482"/>
                </a:cxn>
                <a:cxn ang="0">
                  <a:pos x="2044" y="1601"/>
                </a:cxn>
                <a:cxn ang="0">
                  <a:pos x="1891" y="1707"/>
                </a:cxn>
                <a:cxn ang="0">
                  <a:pos x="1884" y="1624"/>
                </a:cxn>
                <a:cxn ang="0">
                  <a:pos x="1926" y="1518"/>
                </a:cxn>
                <a:cxn ang="0">
                  <a:pos x="1873" y="1175"/>
                </a:cxn>
                <a:cxn ang="0">
                  <a:pos x="1832" y="821"/>
                </a:cxn>
                <a:cxn ang="0">
                  <a:pos x="1790" y="597"/>
                </a:cxn>
                <a:cxn ang="0">
                  <a:pos x="1743" y="561"/>
                </a:cxn>
                <a:cxn ang="0">
                  <a:pos x="1731" y="490"/>
                </a:cxn>
                <a:cxn ang="0">
                  <a:pos x="1696" y="290"/>
                </a:cxn>
                <a:cxn ang="0">
                  <a:pos x="1630" y="77"/>
                </a:cxn>
                <a:cxn ang="0">
                  <a:pos x="1607" y="0"/>
                </a:cxn>
                <a:cxn ang="0">
                  <a:pos x="1206" y="89"/>
                </a:cxn>
                <a:cxn ang="0">
                  <a:pos x="986" y="325"/>
                </a:cxn>
                <a:cxn ang="0">
                  <a:pos x="969" y="419"/>
                </a:cxn>
                <a:cxn ang="0">
                  <a:pos x="846" y="549"/>
                </a:cxn>
                <a:cxn ang="0">
                  <a:pos x="887" y="591"/>
                </a:cxn>
                <a:cxn ang="0">
                  <a:pos x="898" y="643"/>
                </a:cxn>
                <a:cxn ang="0">
                  <a:pos x="922" y="767"/>
                </a:cxn>
                <a:cxn ang="0">
                  <a:pos x="704" y="916"/>
                </a:cxn>
                <a:cxn ang="0">
                  <a:pos x="455" y="934"/>
                </a:cxn>
                <a:cxn ang="0">
                  <a:pos x="202" y="992"/>
                </a:cxn>
                <a:cxn ang="0">
                  <a:pos x="148" y="1099"/>
                </a:cxn>
                <a:cxn ang="0">
                  <a:pos x="213" y="1234"/>
                </a:cxn>
                <a:cxn ang="0">
                  <a:pos x="42" y="1429"/>
                </a:cxn>
                <a:cxn ang="0">
                  <a:pos x="1318" y="1312"/>
                </a:cxn>
                <a:cxn ang="0">
                  <a:pos x="1359" y="1365"/>
                </a:cxn>
                <a:cxn ang="0">
                  <a:pos x="1406" y="1376"/>
                </a:cxn>
                <a:cxn ang="0">
                  <a:pos x="1465" y="1494"/>
                </a:cxn>
                <a:cxn ang="0">
                  <a:pos x="1572" y="1530"/>
                </a:cxn>
              </a:cxnLst>
              <a:rect l="0" t="0" r="r" b="b"/>
              <a:pathLst>
                <a:path w="2422" h="1855">
                  <a:moveTo>
                    <a:pt x="1572" y="1530"/>
                  </a:moveTo>
                  <a:lnTo>
                    <a:pt x="1832" y="1624"/>
                  </a:lnTo>
                  <a:lnTo>
                    <a:pt x="1850" y="1666"/>
                  </a:lnTo>
                  <a:lnTo>
                    <a:pt x="1832" y="1683"/>
                  </a:lnTo>
                  <a:lnTo>
                    <a:pt x="1820" y="1701"/>
                  </a:lnTo>
                  <a:lnTo>
                    <a:pt x="1814" y="1731"/>
                  </a:lnTo>
                  <a:lnTo>
                    <a:pt x="1814" y="1772"/>
                  </a:lnTo>
                  <a:lnTo>
                    <a:pt x="1802" y="1778"/>
                  </a:lnTo>
                  <a:lnTo>
                    <a:pt x="1784" y="1784"/>
                  </a:lnTo>
                  <a:lnTo>
                    <a:pt x="1761" y="1837"/>
                  </a:lnTo>
                  <a:lnTo>
                    <a:pt x="1761" y="1855"/>
                  </a:lnTo>
                  <a:lnTo>
                    <a:pt x="1772" y="1855"/>
                  </a:lnTo>
                  <a:lnTo>
                    <a:pt x="1784" y="1849"/>
                  </a:lnTo>
                  <a:lnTo>
                    <a:pt x="1790" y="1837"/>
                  </a:lnTo>
                  <a:lnTo>
                    <a:pt x="1832" y="1796"/>
                  </a:lnTo>
                  <a:lnTo>
                    <a:pt x="1855" y="1801"/>
                  </a:lnTo>
                  <a:lnTo>
                    <a:pt x="1914" y="1801"/>
                  </a:lnTo>
                  <a:lnTo>
                    <a:pt x="1932" y="1784"/>
                  </a:lnTo>
                  <a:lnTo>
                    <a:pt x="1985" y="1772"/>
                  </a:lnTo>
                  <a:lnTo>
                    <a:pt x="2033" y="1754"/>
                  </a:lnTo>
                  <a:lnTo>
                    <a:pt x="2062" y="1736"/>
                  </a:lnTo>
                  <a:lnTo>
                    <a:pt x="2092" y="1701"/>
                  </a:lnTo>
                  <a:lnTo>
                    <a:pt x="2239" y="1601"/>
                  </a:lnTo>
                  <a:lnTo>
                    <a:pt x="2281" y="1578"/>
                  </a:lnTo>
                  <a:lnTo>
                    <a:pt x="2310" y="1548"/>
                  </a:lnTo>
                  <a:lnTo>
                    <a:pt x="2334" y="1542"/>
                  </a:lnTo>
                  <a:lnTo>
                    <a:pt x="2358" y="1524"/>
                  </a:lnTo>
                  <a:lnTo>
                    <a:pt x="2386" y="1507"/>
                  </a:lnTo>
                  <a:lnTo>
                    <a:pt x="2404" y="1489"/>
                  </a:lnTo>
                  <a:lnTo>
                    <a:pt x="2416" y="1453"/>
                  </a:lnTo>
                  <a:lnTo>
                    <a:pt x="2422" y="1441"/>
                  </a:lnTo>
                  <a:lnTo>
                    <a:pt x="2416" y="1436"/>
                  </a:lnTo>
                  <a:lnTo>
                    <a:pt x="2386" y="1465"/>
                  </a:lnTo>
                  <a:lnTo>
                    <a:pt x="2352" y="1477"/>
                  </a:lnTo>
                  <a:lnTo>
                    <a:pt x="2310" y="1494"/>
                  </a:lnTo>
                  <a:lnTo>
                    <a:pt x="2292" y="1512"/>
                  </a:lnTo>
                  <a:lnTo>
                    <a:pt x="2281" y="1535"/>
                  </a:lnTo>
                  <a:lnTo>
                    <a:pt x="2246" y="1553"/>
                  </a:lnTo>
                  <a:lnTo>
                    <a:pt x="2239" y="1542"/>
                  </a:lnTo>
                  <a:lnTo>
                    <a:pt x="2251" y="1518"/>
                  </a:lnTo>
                  <a:lnTo>
                    <a:pt x="2274" y="1489"/>
                  </a:lnTo>
                  <a:lnTo>
                    <a:pt x="2304" y="1441"/>
                  </a:lnTo>
                  <a:lnTo>
                    <a:pt x="2292" y="1436"/>
                  </a:lnTo>
                  <a:lnTo>
                    <a:pt x="2269" y="1459"/>
                  </a:lnTo>
                  <a:lnTo>
                    <a:pt x="2257" y="1482"/>
                  </a:lnTo>
                  <a:lnTo>
                    <a:pt x="2233" y="1507"/>
                  </a:lnTo>
                  <a:lnTo>
                    <a:pt x="2150" y="1553"/>
                  </a:lnTo>
                  <a:lnTo>
                    <a:pt x="2044" y="1601"/>
                  </a:lnTo>
                  <a:lnTo>
                    <a:pt x="1962" y="1649"/>
                  </a:lnTo>
                  <a:lnTo>
                    <a:pt x="1926" y="1666"/>
                  </a:lnTo>
                  <a:lnTo>
                    <a:pt x="1891" y="1707"/>
                  </a:lnTo>
                  <a:lnTo>
                    <a:pt x="1873" y="1695"/>
                  </a:lnTo>
                  <a:lnTo>
                    <a:pt x="1873" y="1660"/>
                  </a:lnTo>
                  <a:lnTo>
                    <a:pt x="1884" y="1624"/>
                  </a:lnTo>
                  <a:lnTo>
                    <a:pt x="1914" y="1601"/>
                  </a:lnTo>
                  <a:lnTo>
                    <a:pt x="1879" y="1565"/>
                  </a:lnTo>
                  <a:lnTo>
                    <a:pt x="1926" y="1518"/>
                  </a:lnTo>
                  <a:lnTo>
                    <a:pt x="1932" y="1500"/>
                  </a:lnTo>
                  <a:lnTo>
                    <a:pt x="1909" y="1477"/>
                  </a:lnTo>
                  <a:lnTo>
                    <a:pt x="1873" y="1175"/>
                  </a:lnTo>
                  <a:lnTo>
                    <a:pt x="1861" y="1163"/>
                  </a:lnTo>
                  <a:lnTo>
                    <a:pt x="1861" y="886"/>
                  </a:lnTo>
                  <a:lnTo>
                    <a:pt x="1832" y="821"/>
                  </a:lnTo>
                  <a:lnTo>
                    <a:pt x="1808" y="750"/>
                  </a:lnTo>
                  <a:lnTo>
                    <a:pt x="1808" y="696"/>
                  </a:lnTo>
                  <a:lnTo>
                    <a:pt x="1790" y="597"/>
                  </a:lnTo>
                  <a:lnTo>
                    <a:pt x="1761" y="543"/>
                  </a:lnTo>
                  <a:lnTo>
                    <a:pt x="1743" y="549"/>
                  </a:lnTo>
                  <a:lnTo>
                    <a:pt x="1743" y="561"/>
                  </a:lnTo>
                  <a:lnTo>
                    <a:pt x="1737" y="561"/>
                  </a:lnTo>
                  <a:lnTo>
                    <a:pt x="1726" y="543"/>
                  </a:lnTo>
                  <a:lnTo>
                    <a:pt x="1731" y="490"/>
                  </a:lnTo>
                  <a:lnTo>
                    <a:pt x="1684" y="378"/>
                  </a:lnTo>
                  <a:lnTo>
                    <a:pt x="1678" y="336"/>
                  </a:lnTo>
                  <a:lnTo>
                    <a:pt x="1696" y="290"/>
                  </a:lnTo>
                  <a:lnTo>
                    <a:pt x="1684" y="206"/>
                  </a:lnTo>
                  <a:lnTo>
                    <a:pt x="1637" y="89"/>
                  </a:lnTo>
                  <a:lnTo>
                    <a:pt x="1630" y="77"/>
                  </a:lnTo>
                  <a:lnTo>
                    <a:pt x="1619" y="59"/>
                  </a:lnTo>
                  <a:lnTo>
                    <a:pt x="1625" y="41"/>
                  </a:lnTo>
                  <a:lnTo>
                    <a:pt x="1607" y="0"/>
                  </a:lnTo>
                  <a:lnTo>
                    <a:pt x="1224" y="95"/>
                  </a:lnTo>
                  <a:lnTo>
                    <a:pt x="1217" y="89"/>
                  </a:lnTo>
                  <a:lnTo>
                    <a:pt x="1206" y="89"/>
                  </a:lnTo>
                  <a:lnTo>
                    <a:pt x="1170" y="107"/>
                  </a:lnTo>
                  <a:lnTo>
                    <a:pt x="1082" y="201"/>
                  </a:lnTo>
                  <a:lnTo>
                    <a:pt x="986" y="325"/>
                  </a:lnTo>
                  <a:lnTo>
                    <a:pt x="975" y="348"/>
                  </a:lnTo>
                  <a:lnTo>
                    <a:pt x="981" y="372"/>
                  </a:lnTo>
                  <a:lnTo>
                    <a:pt x="969" y="419"/>
                  </a:lnTo>
                  <a:lnTo>
                    <a:pt x="945" y="437"/>
                  </a:lnTo>
                  <a:lnTo>
                    <a:pt x="851" y="531"/>
                  </a:lnTo>
                  <a:lnTo>
                    <a:pt x="846" y="549"/>
                  </a:lnTo>
                  <a:lnTo>
                    <a:pt x="857" y="591"/>
                  </a:lnTo>
                  <a:lnTo>
                    <a:pt x="869" y="597"/>
                  </a:lnTo>
                  <a:lnTo>
                    <a:pt x="887" y="591"/>
                  </a:lnTo>
                  <a:lnTo>
                    <a:pt x="910" y="609"/>
                  </a:lnTo>
                  <a:lnTo>
                    <a:pt x="915" y="627"/>
                  </a:lnTo>
                  <a:lnTo>
                    <a:pt x="898" y="643"/>
                  </a:lnTo>
                  <a:lnTo>
                    <a:pt x="904" y="679"/>
                  </a:lnTo>
                  <a:lnTo>
                    <a:pt x="928" y="714"/>
                  </a:lnTo>
                  <a:lnTo>
                    <a:pt x="922" y="767"/>
                  </a:lnTo>
                  <a:lnTo>
                    <a:pt x="863" y="797"/>
                  </a:lnTo>
                  <a:lnTo>
                    <a:pt x="775" y="891"/>
                  </a:lnTo>
                  <a:lnTo>
                    <a:pt x="704" y="916"/>
                  </a:lnTo>
                  <a:lnTo>
                    <a:pt x="555" y="957"/>
                  </a:lnTo>
                  <a:lnTo>
                    <a:pt x="502" y="939"/>
                  </a:lnTo>
                  <a:lnTo>
                    <a:pt x="455" y="934"/>
                  </a:lnTo>
                  <a:lnTo>
                    <a:pt x="379" y="939"/>
                  </a:lnTo>
                  <a:lnTo>
                    <a:pt x="296" y="957"/>
                  </a:lnTo>
                  <a:lnTo>
                    <a:pt x="202" y="992"/>
                  </a:lnTo>
                  <a:lnTo>
                    <a:pt x="159" y="1016"/>
                  </a:lnTo>
                  <a:lnTo>
                    <a:pt x="148" y="1069"/>
                  </a:lnTo>
                  <a:lnTo>
                    <a:pt x="148" y="1099"/>
                  </a:lnTo>
                  <a:lnTo>
                    <a:pt x="219" y="1175"/>
                  </a:lnTo>
                  <a:lnTo>
                    <a:pt x="225" y="1211"/>
                  </a:lnTo>
                  <a:lnTo>
                    <a:pt x="213" y="1234"/>
                  </a:lnTo>
                  <a:lnTo>
                    <a:pt x="189" y="1246"/>
                  </a:lnTo>
                  <a:lnTo>
                    <a:pt x="172" y="1312"/>
                  </a:lnTo>
                  <a:lnTo>
                    <a:pt x="42" y="1429"/>
                  </a:lnTo>
                  <a:lnTo>
                    <a:pt x="0" y="1465"/>
                  </a:lnTo>
                  <a:lnTo>
                    <a:pt x="24" y="1571"/>
                  </a:lnTo>
                  <a:lnTo>
                    <a:pt x="1318" y="1312"/>
                  </a:lnTo>
                  <a:lnTo>
                    <a:pt x="1341" y="1329"/>
                  </a:lnTo>
                  <a:lnTo>
                    <a:pt x="1348" y="1353"/>
                  </a:lnTo>
                  <a:lnTo>
                    <a:pt x="1359" y="1365"/>
                  </a:lnTo>
                  <a:lnTo>
                    <a:pt x="1371" y="1358"/>
                  </a:lnTo>
                  <a:lnTo>
                    <a:pt x="1382" y="1370"/>
                  </a:lnTo>
                  <a:lnTo>
                    <a:pt x="1406" y="1376"/>
                  </a:lnTo>
                  <a:lnTo>
                    <a:pt x="1442" y="1453"/>
                  </a:lnTo>
                  <a:lnTo>
                    <a:pt x="1447" y="1482"/>
                  </a:lnTo>
                  <a:lnTo>
                    <a:pt x="1465" y="1494"/>
                  </a:lnTo>
                  <a:lnTo>
                    <a:pt x="1465" y="1507"/>
                  </a:lnTo>
                  <a:lnTo>
                    <a:pt x="1542" y="1512"/>
                  </a:lnTo>
                  <a:lnTo>
                    <a:pt x="1572" y="1530"/>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  0.1%</a:t>
              </a:r>
            </a:p>
          </p:txBody>
        </p:sp>
        <p:sp>
          <p:nvSpPr>
            <p:cNvPr id="298" name="Freeform 67">
              <a:extLst>
                <a:ext uri="{FF2B5EF4-FFF2-40B4-BE49-F238E27FC236}">
                  <a16:creationId xmlns:a16="http://schemas.microsoft.com/office/drawing/2014/main" id="{E0404E18-14CE-4027-B304-BCDF43965CB2}"/>
                </a:ext>
              </a:extLst>
            </p:cNvPr>
            <p:cNvSpPr>
              <a:spLocks/>
            </p:cNvSpPr>
            <p:nvPr/>
          </p:nvSpPr>
          <p:spPr bwMode="auto">
            <a:xfrm>
              <a:off x="6350604" y="3188525"/>
              <a:ext cx="748672" cy="468770"/>
            </a:xfrm>
            <a:custGeom>
              <a:avLst/>
              <a:gdLst/>
              <a:ahLst/>
              <a:cxnLst>
                <a:cxn ang="0">
                  <a:pos x="467" y="1151"/>
                </a:cxn>
                <a:cxn ang="0">
                  <a:pos x="1311" y="986"/>
                </a:cxn>
                <a:cxn ang="0">
                  <a:pos x="1583" y="938"/>
                </a:cxn>
                <a:cxn ang="0">
                  <a:pos x="1590" y="938"/>
                </a:cxn>
                <a:cxn ang="0">
                  <a:pos x="1595" y="933"/>
                </a:cxn>
                <a:cxn ang="0">
                  <a:pos x="1601" y="908"/>
                </a:cxn>
                <a:cxn ang="0">
                  <a:pos x="1631" y="880"/>
                </a:cxn>
                <a:cxn ang="0">
                  <a:pos x="1661" y="874"/>
                </a:cxn>
                <a:cxn ang="0">
                  <a:pos x="1689" y="880"/>
                </a:cxn>
                <a:cxn ang="0">
                  <a:pos x="1767" y="826"/>
                </a:cxn>
                <a:cxn ang="0">
                  <a:pos x="1778" y="785"/>
                </a:cxn>
                <a:cxn ang="0">
                  <a:pos x="1826" y="738"/>
                </a:cxn>
                <a:cxn ang="0">
                  <a:pos x="1873" y="708"/>
                </a:cxn>
                <a:cxn ang="0">
                  <a:pos x="1879" y="697"/>
                </a:cxn>
                <a:cxn ang="0">
                  <a:pos x="1831" y="661"/>
                </a:cxn>
                <a:cxn ang="0">
                  <a:pos x="1814" y="644"/>
                </a:cxn>
                <a:cxn ang="0">
                  <a:pos x="1796" y="637"/>
                </a:cxn>
                <a:cxn ang="0">
                  <a:pos x="1785" y="619"/>
                </a:cxn>
                <a:cxn ang="0">
                  <a:pos x="1749" y="614"/>
                </a:cxn>
                <a:cxn ang="0">
                  <a:pos x="1737" y="566"/>
                </a:cxn>
                <a:cxn ang="0">
                  <a:pos x="1696" y="555"/>
                </a:cxn>
                <a:cxn ang="0">
                  <a:pos x="1689" y="555"/>
                </a:cxn>
                <a:cxn ang="0">
                  <a:pos x="1684" y="477"/>
                </a:cxn>
                <a:cxn ang="0">
                  <a:pos x="1707" y="466"/>
                </a:cxn>
                <a:cxn ang="0">
                  <a:pos x="1702" y="424"/>
                </a:cxn>
                <a:cxn ang="0">
                  <a:pos x="1678" y="401"/>
                </a:cxn>
                <a:cxn ang="0">
                  <a:pos x="1678" y="389"/>
                </a:cxn>
                <a:cxn ang="0">
                  <a:pos x="1684" y="378"/>
                </a:cxn>
                <a:cxn ang="0">
                  <a:pos x="1719" y="342"/>
                </a:cxn>
                <a:cxn ang="0">
                  <a:pos x="1732" y="283"/>
                </a:cxn>
                <a:cxn ang="0">
                  <a:pos x="1732" y="266"/>
                </a:cxn>
                <a:cxn ang="0">
                  <a:pos x="1755" y="230"/>
                </a:cxn>
                <a:cxn ang="0">
                  <a:pos x="1773" y="218"/>
                </a:cxn>
                <a:cxn ang="0">
                  <a:pos x="1743" y="200"/>
                </a:cxn>
                <a:cxn ang="0">
                  <a:pos x="1666" y="195"/>
                </a:cxn>
                <a:cxn ang="0">
                  <a:pos x="1666" y="182"/>
                </a:cxn>
                <a:cxn ang="0">
                  <a:pos x="1648" y="170"/>
                </a:cxn>
                <a:cxn ang="0">
                  <a:pos x="1643" y="141"/>
                </a:cxn>
                <a:cxn ang="0">
                  <a:pos x="1607" y="64"/>
                </a:cxn>
                <a:cxn ang="0">
                  <a:pos x="1583" y="58"/>
                </a:cxn>
                <a:cxn ang="0">
                  <a:pos x="1572" y="46"/>
                </a:cxn>
                <a:cxn ang="0">
                  <a:pos x="1560" y="53"/>
                </a:cxn>
                <a:cxn ang="0">
                  <a:pos x="1549" y="41"/>
                </a:cxn>
                <a:cxn ang="0">
                  <a:pos x="1542" y="17"/>
                </a:cxn>
                <a:cxn ang="0">
                  <a:pos x="1519" y="0"/>
                </a:cxn>
                <a:cxn ang="0">
                  <a:pos x="225" y="259"/>
                </a:cxn>
                <a:cxn ang="0">
                  <a:pos x="201" y="153"/>
                </a:cxn>
                <a:cxn ang="0">
                  <a:pos x="130" y="223"/>
                </a:cxn>
                <a:cxn ang="0">
                  <a:pos x="119" y="230"/>
                </a:cxn>
                <a:cxn ang="0">
                  <a:pos x="107" y="218"/>
                </a:cxn>
                <a:cxn ang="0">
                  <a:pos x="101" y="218"/>
                </a:cxn>
                <a:cxn ang="0">
                  <a:pos x="83" y="259"/>
                </a:cxn>
                <a:cxn ang="0">
                  <a:pos x="18" y="307"/>
                </a:cxn>
                <a:cxn ang="0">
                  <a:pos x="0" y="324"/>
                </a:cxn>
                <a:cxn ang="0">
                  <a:pos x="89" y="856"/>
                </a:cxn>
                <a:cxn ang="0">
                  <a:pos x="154" y="1217"/>
                </a:cxn>
                <a:cxn ang="0">
                  <a:pos x="467" y="1151"/>
                </a:cxn>
              </a:cxnLst>
              <a:rect l="0" t="0" r="r" b="b"/>
              <a:pathLst>
                <a:path w="1879" h="1217">
                  <a:moveTo>
                    <a:pt x="467" y="1151"/>
                  </a:moveTo>
                  <a:lnTo>
                    <a:pt x="1311" y="986"/>
                  </a:lnTo>
                  <a:lnTo>
                    <a:pt x="1583" y="938"/>
                  </a:lnTo>
                  <a:lnTo>
                    <a:pt x="1590" y="938"/>
                  </a:lnTo>
                  <a:lnTo>
                    <a:pt x="1595" y="933"/>
                  </a:lnTo>
                  <a:lnTo>
                    <a:pt x="1601" y="908"/>
                  </a:lnTo>
                  <a:lnTo>
                    <a:pt x="1631" y="880"/>
                  </a:lnTo>
                  <a:lnTo>
                    <a:pt x="1661" y="874"/>
                  </a:lnTo>
                  <a:lnTo>
                    <a:pt x="1689" y="880"/>
                  </a:lnTo>
                  <a:lnTo>
                    <a:pt x="1767" y="826"/>
                  </a:lnTo>
                  <a:lnTo>
                    <a:pt x="1778" y="785"/>
                  </a:lnTo>
                  <a:lnTo>
                    <a:pt x="1826" y="738"/>
                  </a:lnTo>
                  <a:lnTo>
                    <a:pt x="1873" y="708"/>
                  </a:lnTo>
                  <a:lnTo>
                    <a:pt x="1879" y="697"/>
                  </a:lnTo>
                  <a:lnTo>
                    <a:pt x="1831" y="661"/>
                  </a:lnTo>
                  <a:lnTo>
                    <a:pt x="1814" y="644"/>
                  </a:lnTo>
                  <a:lnTo>
                    <a:pt x="1796" y="637"/>
                  </a:lnTo>
                  <a:lnTo>
                    <a:pt x="1785" y="619"/>
                  </a:lnTo>
                  <a:lnTo>
                    <a:pt x="1749" y="614"/>
                  </a:lnTo>
                  <a:lnTo>
                    <a:pt x="1737" y="566"/>
                  </a:lnTo>
                  <a:lnTo>
                    <a:pt x="1696" y="555"/>
                  </a:lnTo>
                  <a:lnTo>
                    <a:pt x="1689" y="555"/>
                  </a:lnTo>
                  <a:lnTo>
                    <a:pt x="1684" y="477"/>
                  </a:lnTo>
                  <a:lnTo>
                    <a:pt x="1707" y="466"/>
                  </a:lnTo>
                  <a:lnTo>
                    <a:pt x="1702" y="424"/>
                  </a:lnTo>
                  <a:lnTo>
                    <a:pt x="1678" y="401"/>
                  </a:lnTo>
                  <a:lnTo>
                    <a:pt x="1678" y="389"/>
                  </a:lnTo>
                  <a:lnTo>
                    <a:pt x="1684" y="378"/>
                  </a:lnTo>
                  <a:lnTo>
                    <a:pt x="1719" y="342"/>
                  </a:lnTo>
                  <a:lnTo>
                    <a:pt x="1732" y="283"/>
                  </a:lnTo>
                  <a:lnTo>
                    <a:pt x="1732" y="266"/>
                  </a:lnTo>
                  <a:lnTo>
                    <a:pt x="1755" y="230"/>
                  </a:lnTo>
                  <a:lnTo>
                    <a:pt x="1773" y="218"/>
                  </a:lnTo>
                  <a:lnTo>
                    <a:pt x="1743" y="200"/>
                  </a:lnTo>
                  <a:lnTo>
                    <a:pt x="1666" y="195"/>
                  </a:lnTo>
                  <a:lnTo>
                    <a:pt x="1666" y="182"/>
                  </a:lnTo>
                  <a:lnTo>
                    <a:pt x="1648" y="170"/>
                  </a:lnTo>
                  <a:lnTo>
                    <a:pt x="1643" y="141"/>
                  </a:lnTo>
                  <a:lnTo>
                    <a:pt x="1607" y="64"/>
                  </a:lnTo>
                  <a:lnTo>
                    <a:pt x="1583" y="58"/>
                  </a:lnTo>
                  <a:lnTo>
                    <a:pt x="1572" y="46"/>
                  </a:lnTo>
                  <a:lnTo>
                    <a:pt x="1560" y="53"/>
                  </a:lnTo>
                  <a:lnTo>
                    <a:pt x="1549" y="41"/>
                  </a:lnTo>
                  <a:lnTo>
                    <a:pt x="1542" y="17"/>
                  </a:lnTo>
                  <a:lnTo>
                    <a:pt x="1519" y="0"/>
                  </a:lnTo>
                  <a:lnTo>
                    <a:pt x="225" y="259"/>
                  </a:lnTo>
                  <a:lnTo>
                    <a:pt x="201" y="153"/>
                  </a:lnTo>
                  <a:lnTo>
                    <a:pt x="130" y="223"/>
                  </a:lnTo>
                  <a:lnTo>
                    <a:pt x="119" y="230"/>
                  </a:lnTo>
                  <a:lnTo>
                    <a:pt x="107" y="218"/>
                  </a:lnTo>
                  <a:lnTo>
                    <a:pt x="101" y="218"/>
                  </a:lnTo>
                  <a:lnTo>
                    <a:pt x="83" y="259"/>
                  </a:lnTo>
                  <a:lnTo>
                    <a:pt x="18" y="307"/>
                  </a:lnTo>
                  <a:lnTo>
                    <a:pt x="0" y="324"/>
                  </a:lnTo>
                  <a:lnTo>
                    <a:pt x="89" y="856"/>
                  </a:lnTo>
                  <a:lnTo>
                    <a:pt x="154" y="1217"/>
                  </a:lnTo>
                  <a:lnTo>
                    <a:pt x="467" y="1151"/>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0.1%</a:t>
              </a:r>
            </a:p>
          </p:txBody>
        </p:sp>
        <p:sp>
          <p:nvSpPr>
            <p:cNvPr id="299" name="Freeform 70">
              <a:extLst>
                <a:ext uri="{FF2B5EF4-FFF2-40B4-BE49-F238E27FC236}">
                  <a16:creationId xmlns:a16="http://schemas.microsoft.com/office/drawing/2014/main" id="{B5008374-ABC0-44F0-9DF2-BC8DEF25C34F}"/>
                </a:ext>
              </a:extLst>
            </p:cNvPr>
            <p:cNvSpPr>
              <a:spLocks/>
            </p:cNvSpPr>
            <p:nvPr/>
          </p:nvSpPr>
          <p:spPr bwMode="auto">
            <a:xfrm>
              <a:off x="6093166" y="3654383"/>
              <a:ext cx="976163" cy="539550"/>
            </a:xfrm>
            <a:custGeom>
              <a:avLst/>
              <a:gdLst/>
              <a:ahLst/>
              <a:cxnLst>
                <a:cxn ang="0">
                  <a:pos x="1607" y="1176"/>
                </a:cxn>
                <a:cxn ang="0">
                  <a:pos x="745" y="1311"/>
                </a:cxn>
                <a:cxn ang="0">
                  <a:pos x="621" y="1329"/>
                </a:cxn>
                <a:cxn ang="0">
                  <a:pos x="537" y="1329"/>
                </a:cxn>
                <a:cxn ang="0">
                  <a:pos x="0" y="1400"/>
                </a:cxn>
                <a:cxn ang="0">
                  <a:pos x="136" y="1329"/>
                </a:cxn>
                <a:cxn ang="0">
                  <a:pos x="213" y="1252"/>
                </a:cxn>
                <a:cxn ang="0">
                  <a:pos x="225" y="1211"/>
                </a:cxn>
                <a:cxn ang="0">
                  <a:pos x="260" y="1158"/>
                </a:cxn>
                <a:cxn ang="0">
                  <a:pos x="455" y="986"/>
                </a:cxn>
                <a:cxn ang="0">
                  <a:pos x="479" y="963"/>
                </a:cxn>
                <a:cxn ang="0">
                  <a:pos x="514" y="1040"/>
                </a:cxn>
                <a:cxn ang="0">
                  <a:pos x="621" y="1070"/>
                </a:cxn>
                <a:cxn ang="0">
                  <a:pos x="662" y="1022"/>
                </a:cxn>
                <a:cxn ang="0">
                  <a:pos x="715" y="1029"/>
                </a:cxn>
                <a:cxn ang="0">
                  <a:pos x="750" y="1029"/>
                </a:cxn>
                <a:cxn ang="0">
                  <a:pos x="845" y="945"/>
                </a:cxn>
                <a:cxn ang="0">
                  <a:pos x="869" y="963"/>
                </a:cxn>
                <a:cxn ang="0">
                  <a:pos x="958" y="916"/>
                </a:cxn>
                <a:cxn ang="0">
                  <a:pos x="999" y="821"/>
                </a:cxn>
                <a:cxn ang="0">
                  <a:pos x="1057" y="674"/>
                </a:cxn>
                <a:cxn ang="0">
                  <a:pos x="1140" y="408"/>
                </a:cxn>
                <a:cxn ang="0">
                  <a:pos x="1181" y="449"/>
                </a:cxn>
                <a:cxn ang="0">
                  <a:pos x="1247" y="461"/>
                </a:cxn>
                <a:cxn ang="0">
                  <a:pos x="1300" y="314"/>
                </a:cxn>
                <a:cxn ang="0">
                  <a:pos x="1359" y="289"/>
                </a:cxn>
                <a:cxn ang="0">
                  <a:pos x="1407" y="225"/>
                </a:cxn>
                <a:cxn ang="0">
                  <a:pos x="1453" y="142"/>
                </a:cxn>
                <a:cxn ang="0">
                  <a:pos x="1471" y="113"/>
                </a:cxn>
                <a:cxn ang="0">
                  <a:pos x="1460" y="24"/>
                </a:cxn>
                <a:cxn ang="0">
                  <a:pos x="1483" y="0"/>
                </a:cxn>
                <a:cxn ang="0">
                  <a:pos x="1648" y="101"/>
                </a:cxn>
                <a:cxn ang="0">
                  <a:pos x="1673" y="18"/>
                </a:cxn>
                <a:cxn ang="0">
                  <a:pos x="1725" y="24"/>
                </a:cxn>
                <a:cxn ang="0">
                  <a:pos x="1731" y="65"/>
                </a:cxn>
                <a:cxn ang="0">
                  <a:pos x="1831" y="101"/>
                </a:cxn>
                <a:cxn ang="0">
                  <a:pos x="1896" y="149"/>
                </a:cxn>
                <a:cxn ang="0">
                  <a:pos x="1920" y="201"/>
                </a:cxn>
                <a:cxn ang="0">
                  <a:pos x="1855" y="331"/>
                </a:cxn>
                <a:cxn ang="0">
                  <a:pos x="1909" y="378"/>
                </a:cxn>
                <a:cxn ang="0">
                  <a:pos x="1985" y="390"/>
                </a:cxn>
                <a:cxn ang="0">
                  <a:pos x="2015" y="408"/>
                </a:cxn>
                <a:cxn ang="0">
                  <a:pos x="2056" y="431"/>
                </a:cxn>
                <a:cxn ang="0">
                  <a:pos x="2086" y="420"/>
                </a:cxn>
                <a:cxn ang="0">
                  <a:pos x="2216" y="473"/>
                </a:cxn>
                <a:cxn ang="0">
                  <a:pos x="2239" y="520"/>
                </a:cxn>
                <a:cxn ang="0">
                  <a:pos x="2227" y="591"/>
                </a:cxn>
                <a:cxn ang="0">
                  <a:pos x="2204" y="615"/>
                </a:cxn>
                <a:cxn ang="0">
                  <a:pos x="2274" y="679"/>
                </a:cxn>
                <a:cxn ang="0">
                  <a:pos x="2269" y="709"/>
                </a:cxn>
                <a:cxn ang="0">
                  <a:pos x="2216" y="720"/>
                </a:cxn>
                <a:cxn ang="0">
                  <a:pos x="2239" y="733"/>
                </a:cxn>
                <a:cxn ang="0">
                  <a:pos x="2216" y="763"/>
                </a:cxn>
                <a:cxn ang="0">
                  <a:pos x="2198" y="768"/>
                </a:cxn>
                <a:cxn ang="0">
                  <a:pos x="2251" y="786"/>
                </a:cxn>
                <a:cxn ang="0">
                  <a:pos x="2298" y="816"/>
                </a:cxn>
                <a:cxn ang="0">
                  <a:pos x="2239" y="857"/>
                </a:cxn>
                <a:cxn ang="0">
                  <a:pos x="2198" y="857"/>
                </a:cxn>
                <a:cxn ang="0">
                  <a:pos x="2257" y="898"/>
                </a:cxn>
                <a:cxn ang="0">
                  <a:pos x="2322" y="857"/>
                </a:cxn>
                <a:cxn ang="0">
                  <a:pos x="2404" y="857"/>
                </a:cxn>
                <a:cxn ang="0">
                  <a:pos x="2446" y="981"/>
                </a:cxn>
                <a:cxn ang="0">
                  <a:pos x="2411" y="1004"/>
                </a:cxn>
              </a:cxnLst>
              <a:rect l="0" t="0" r="r" b="b"/>
              <a:pathLst>
                <a:path w="2446" h="1400">
                  <a:moveTo>
                    <a:pt x="2416" y="1022"/>
                  </a:moveTo>
                  <a:lnTo>
                    <a:pt x="1607" y="1176"/>
                  </a:lnTo>
                  <a:lnTo>
                    <a:pt x="762" y="1318"/>
                  </a:lnTo>
                  <a:lnTo>
                    <a:pt x="745" y="1311"/>
                  </a:lnTo>
                  <a:lnTo>
                    <a:pt x="709" y="1318"/>
                  </a:lnTo>
                  <a:lnTo>
                    <a:pt x="621" y="1329"/>
                  </a:lnTo>
                  <a:lnTo>
                    <a:pt x="626" y="1311"/>
                  </a:lnTo>
                  <a:lnTo>
                    <a:pt x="537" y="1329"/>
                  </a:lnTo>
                  <a:lnTo>
                    <a:pt x="537" y="1336"/>
                  </a:lnTo>
                  <a:lnTo>
                    <a:pt x="0" y="1400"/>
                  </a:lnTo>
                  <a:lnTo>
                    <a:pt x="24" y="1382"/>
                  </a:lnTo>
                  <a:lnTo>
                    <a:pt x="136" y="1329"/>
                  </a:lnTo>
                  <a:lnTo>
                    <a:pt x="154" y="1300"/>
                  </a:lnTo>
                  <a:lnTo>
                    <a:pt x="213" y="1252"/>
                  </a:lnTo>
                  <a:lnTo>
                    <a:pt x="219" y="1223"/>
                  </a:lnTo>
                  <a:lnTo>
                    <a:pt x="225" y="1211"/>
                  </a:lnTo>
                  <a:lnTo>
                    <a:pt x="260" y="1194"/>
                  </a:lnTo>
                  <a:lnTo>
                    <a:pt x="260" y="1158"/>
                  </a:lnTo>
                  <a:lnTo>
                    <a:pt x="296" y="1128"/>
                  </a:lnTo>
                  <a:lnTo>
                    <a:pt x="455" y="986"/>
                  </a:lnTo>
                  <a:lnTo>
                    <a:pt x="467" y="958"/>
                  </a:lnTo>
                  <a:lnTo>
                    <a:pt x="479" y="963"/>
                  </a:lnTo>
                  <a:lnTo>
                    <a:pt x="467" y="993"/>
                  </a:lnTo>
                  <a:lnTo>
                    <a:pt x="514" y="1040"/>
                  </a:lnTo>
                  <a:lnTo>
                    <a:pt x="585" y="1070"/>
                  </a:lnTo>
                  <a:lnTo>
                    <a:pt x="621" y="1070"/>
                  </a:lnTo>
                  <a:lnTo>
                    <a:pt x="656" y="1040"/>
                  </a:lnTo>
                  <a:lnTo>
                    <a:pt x="662" y="1022"/>
                  </a:lnTo>
                  <a:lnTo>
                    <a:pt x="686" y="1004"/>
                  </a:lnTo>
                  <a:lnTo>
                    <a:pt x="715" y="1029"/>
                  </a:lnTo>
                  <a:lnTo>
                    <a:pt x="727" y="1034"/>
                  </a:lnTo>
                  <a:lnTo>
                    <a:pt x="750" y="1029"/>
                  </a:lnTo>
                  <a:lnTo>
                    <a:pt x="833" y="999"/>
                  </a:lnTo>
                  <a:lnTo>
                    <a:pt x="845" y="945"/>
                  </a:lnTo>
                  <a:lnTo>
                    <a:pt x="851" y="945"/>
                  </a:lnTo>
                  <a:lnTo>
                    <a:pt x="869" y="963"/>
                  </a:lnTo>
                  <a:lnTo>
                    <a:pt x="933" y="904"/>
                  </a:lnTo>
                  <a:lnTo>
                    <a:pt x="958" y="916"/>
                  </a:lnTo>
                  <a:lnTo>
                    <a:pt x="1011" y="845"/>
                  </a:lnTo>
                  <a:lnTo>
                    <a:pt x="999" y="821"/>
                  </a:lnTo>
                  <a:lnTo>
                    <a:pt x="1004" y="774"/>
                  </a:lnTo>
                  <a:lnTo>
                    <a:pt x="1057" y="674"/>
                  </a:lnTo>
                  <a:lnTo>
                    <a:pt x="1128" y="408"/>
                  </a:lnTo>
                  <a:lnTo>
                    <a:pt x="1140" y="408"/>
                  </a:lnTo>
                  <a:lnTo>
                    <a:pt x="1181" y="431"/>
                  </a:lnTo>
                  <a:lnTo>
                    <a:pt x="1181" y="449"/>
                  </a:lnTo>
                  <a:lnTo>
                    <a:pt x="1206" y="467"/>
                  </a:lnTo>
                  <a:lnTo>
                    <a:pt x="1247" y="461"/>
                  </a:lnTo>
                  <a:lnTo>
                    <a:pt x="1270" y="413"/>
                  </a:lnTo>
                  <a:lnTo>
                    <a:pt x="1300" y="314"/>
                  </a:lnTo>
                  <a:lnTo>
                    <a:pt x="1323" y="278"/>
                  </a:lnTo>
                  <a:lnTo>
                    <a:pt x="1359" y="289"/>
                  </a:lnTo>
                  <a:lnTo>
                    <a:pt x="1382" y="231"/>
                  </a:lnTo>
                  <a:lnTo>
                    <a:pt x="1407" y="225"/>
                  </a:lnTo>
                  <a:lnTo>
                    <a:pt x="1430" y="195"/>
                  </a:lnTo>
                  <a:lnTo>
                    <a:pt x="1453" y="142"/>
                  </a:lnTo>
                  <a:lnTo>
                    <a:pt x="1465" y="131"/>
                  </a:lnTo>
                  <a:lnTo>
                    <a:pt x="1471" y="113"/>
                  </a:lnTo>
                  <a:lnTo>
                    <a:pt x="1453" y="101"/>
                  </a:lnTo>
                  <a:lnTo>
                    <a:pt x="1460" y="24"/>
                  </a:lnTo>
                  <a:lnTo>
                    <a:pt x="1471" y="7"/>
                  </a:lnTo>
                  <a:lnTo>
                    <a:pt x="1483" y="0"/>
                  </a:lnTo>
                  <a:lnTo>
                    <a:pt x="1625" y="89"/>
                  </a:lnTo>
                  <a:lnTo>
                    <a:pt x="1648" y="101"/>
                  </a:lnTo>
                  <a:lnTo>
                    <a:pt x="1655" y="95"/>
                  </a:lnTo>
                  <a:lnTo>
                    <a:pt x="1673" y="18"/>
                  </a:lnTo>
                  <a:lnTo>
                    <a:pt x="1696" y="12"/>
                  </a:lnTo>
                  <a:lnTo>
                    <a:pt x="1725" y="24"/>
                  </a:lnTo>
                  <a:lnTo>
                    <a:pt x="1755" y="35"/>
                  </a:lnTo>
                  <a:lnTo>
                    <a:pt x="1731" y="65"/>
                  </a:lnTo>
                  <a:lnTo>
                    <a:pt x="1767" y="101"/>
                  </a:lnTo>
                  <a:lnTo>
                    <a:pt x="1831" y="101"/>
                  </a:lnTo>
                  <a:lnTo>
                    <a:pt x="1855" y="131"/>
                  </a:lnTo>
                  <a:lnTo>
                    <a:pt x="1896" y="149"/>
                  </a:lnTo>
                  <a:lnTo>
                    <a:pt x="1926" y="184"/>
                  </a:lnTo>
                  <a:lnTo>
                    <a:pt x="1920" y="201"/>
                  </a:lnTo>
                  <a:lnTo>
                    <a:pt x="1879" y="272"/>
                  </a:lnTo>
                  <a:lnTo>
                    <a:pt x="1855" y="331"/>
                  </a:lnTo>
                  <a:lnTo>
                    <a:pt x="1861" y="378"/>
                  </a:lnTo>
                  <a:lnTo>
                    <a:pt x="1909" y="378"/>
                  </a:lnTo>
                  <a:lnTo>
                    <a:pt x="1950" y="355"/>
                  </a:lnTo>
                  <a:lnTo>
                    <a:pt x="1985" y="390"/>
                  </a:lnTo>
                  <a:lnTo>
                    <a:pt x="2003" y="402"/>
                  </a:lnTo>
                  <a:lnTo>
                    <a:pt x="2015" y="408"/>
                  </a:lnTo>
                  <a:lnTo>
                    <a:pt x="2038" y="426"/>
                  </a:lnTo>
                  <a:lnTo>
                    <a:pt x="2056" y="431"/>
                  </a:lnTo>
                  <a:lnTo>
                    <a:pt x="2074" y="420"/>
                  </a:lnTo>
                  <a:lnTo>
                    <a:pt x="2086" y="420"/>
                  </a:lnTo>
                  <a:lnTo>
                    <a:pt x="2163" y="461"/>
                  </a:lnTo>
                  <a:lnTo>
                    <a:pt x="2216" y="473"/>
                  </a:lnTo>
                  <a:lnTo>
                    <a:pt x="2239" y="509"/>
                  </a:lnTo>
                  <a:lnTo>
                    <a:pt x="2239" y="520"/>
                  </a:lnTo>
                  <a:lnTo>
                    <a:pt x="2216" y="538"/>
                  </a:lnTo>
                  <a:lnTo>
                    <a:pt x="2227" y="591"/>
                  </a:lnTo>
                  <a:lnTo>
                    <a:pt x="2216" y="603"/>
                  </a:lnTo>
                  <a:lnTo>
                    <a:pt x="2204" y="615"/>
                  </a:lnTo>
                  <a:lnTo>
                    <a:pt x="2257" y="644"/>
                  </a:lnTo>
                  <a:lnTo>
                    <a:pt x="2274" y="679"/>
                  </a:lnTo>
                  <a:lnTo>
                    <a:pt x="2274" y="697"/>
                  </a:lnTo>
                  <a:lnTo>
                    <a:pt x="2269" y="709"/>
                  </a:lnTo>
                  <a:lnTo>
                    <a:pt x="2221" y="703"/>
                  </a:lnTo>
                  <a:lnTo>
                    <a:pt x="2216" y="720"/>
                  </a:lnTo>
                  <a:lnTo>
                    <a:pt x="2233" y="738"/>
                  </a:lnTo>
                  <a:lnTo>
                    <a:pt x="2239" y="733"/>
                  </a:lnTo>
                  <a:lnTo>
                    <a:pt x="2239" y="750"/>
                  </a:lnTo>
                  <a:lnTo>
                    <a:pt x="2216" y="763"/>
                  </a:lnTo>
                  <a:lnTo>
                    <a:pt x="2204" y="763"/>
                  </a:lnTo>
                  <a:lnTo>
                    <a:pt x="2198" y="768"/>
                  </a:lnTo>
                  <a:lnTo>
                    <a:pt x="2216" y="780"/>
                  </a:lnTo>
                  <a:lnTo>
                    <a:pt x="2251" y="786"/>
                  </a:lnTo>
                  <a:lnTo>
                    <a:pt x="2287" y="804"/>
                  </a:lnTo>
                  <a:lnTo>
                    <a:pt x="2298" y="816"/>
                  </a:lnTo>
                  <a:lnTo>
                    <a:pt x="2257" y="857"/>
                  </a:lnTo>
                  <a:lnTo>
                    <a:pt x="2239" y="857"/>
                  </a:lnTo>
                  <a:lnTo>
                    <a:pt x="2198" y="839"/>
                  </a:lnTo>
                  <a:lnTo>
                    <a:pt x="2198" y="857"/>
                  </a:lnTo>
                  <a:lnTo>
                    <a:pt x="2221" y="875"/>
                  </a:lnTo>
                  <a:lnTo>
                    <a:pt x="2257" y="898"/>
                  </a:lnTo>
                  <a:lnTo>
                    <a:pt x="2287" y="887"/>
                  </a:lnTo>
                  <a:lnTo>
                    <a:pt x="2322" y="857"/>
                  </a:lnTo>
                  <a:lnTo>
                    <a:pt x="2358" y="862"/>
                  </a:lnTo>
                  <a:lnTo>
                    <a:pt x="2404" y="857"/>
                  </a:lnTo>
                  <a:lnTo>
                    <a:pt x="2411" y="869"/>
                  </a:lnTo>
                  <a:lnTo>
                    <a:pt x="2446" y="981"/>
                  </a:lnTo>
                  <a:lnTo>
                    <a:pt x="2422" y="1004"/>
                  </a:lnTo>
                  <a:lnTo>
                    <a:pt x="2411" y="1004"/>
                  </a:lnTo>
                  <a:lnTo>
                    <a:pt x="2416" y="1022"/>
                  </a:lnTo>
                </a:path>
              </a:pathLst>
            </a:custGeom>
            <a:solidFill>
              <a:sysClr val="window" lastClr="FFFFFF"/>
            </a:solidFill>
            <a:ln w="19050">
              <a:solidFill>
                <a:sysClr val="windowText" lastClr="000000"/>
              </a:solidFill>
              <a:prstDash val="solid"/>
              <a:round/>
              <a:headEnd/>
              <a:tailEnd/>
            </a:ln>
          </p:spPr>
          <p:txBody>
            <a:bodyPr anchor="ctr"/>
            <a:lstStyle/>
            <a:p>
              <a:pPr algn="ctr" defTabSz="685800">
                <a:defRPr/>
              </a:pPr>
              <a:r>
                <a:rPr lang="en-US" sz="450" b="1" kern="0" dirty="0">
                  <a:solidFill>
                    <a:prstClr val="black"/>
                  </a:solidFill>
                  <a:cs typeface="Arial" pitchFamily="34" charset="0"/>
                </a:rPr>
                <a:t>   </a:t>
              </a:r>
            </a:p>
            <a:p>
              <a:pPr algn="ctr" defTabSz="685800">
                <a:defRPr/>
              </a:pPr>
              <a:r>
                <a:rPr lang="en-US" sz="900" b="1" kern="0" dirty="0">
                  <a:solidFill>
                    <a:prstClr val="black"/>
                  </a:solidFill>
                  <a:cs typeface="Arial" pitchFamily="34" charset="0"/>
                </a:rPr>
                <a:t>          0.7%</a:t>
              </a:r>
            </a:p>
          </p:txBody>
        </p:sp>
        <p:sp>
          <p:nvSpPr>
            <p:cNvPr id="300" name="Freeform 72">
              <a:extLst>
                <a:ext uri="{FF2B5EF4-FFF2-40B4-BE49-F238E27FC236}">
                  <a16:creationId xmlns:a16="http://schemas.microsoft.com/office/drawing/2014/main" id="{16A6CCB0-C043-4E30-8BDA-8C7756754ED1}"/>
                </a:ext>
              </a:extLst>
            </p:cNvPr>
            <p:cNvSpPr>
              <a:spLocks/>
            </p:cNvSpPr>
            <p:nvPr/>
          </p:nvSpPr>
          <p:spPr bwMode="auto">
            <a:xfrm>
              <a:off x="5998078" y="4048893"/>
              <a:ext cx="1129026" cy="465290"/>
            </a:xfrm>
            <a:custGeom>
              <a:avLst/>
              <a:gdLst/>
              <a:ahLst/>
              <a:cxnLst>
                <a:cxn ang="0">
                  <a:pos x="36" y="986"/>
                </a:cxn>
                <a:cxn ang="0">
                  <a:pos x="77" y="933"/>
                </a:cxn>
                <a:cxn ang="0">
                  <a:pos x="112" y="857"/>
                </a:cxn>
                <a:cxn ang="0">
                  <a:pos x="331" y="745"/>
                </a:cxn>
                <a:cxn ang="0">
                  <a:pos x="414" y="651"/>
                </a:cxn>
                <a:cxn ang="0">
                  <a:pos x="455" y="633"/>
                </a:cxn>
                <a:cxn ang="0">
                  <a:pos x="496" y="597"/>
                </a:cxn>
                <a:cxn ang="0">
                  <a:pos x="549" y="585"/>
                </a:cxn>
                <a:cxn ang="0">
                  <a:pos x="667" y="538"/>
                </a:cxn>
                <a:cxn ang="0">
                  <a:pos x="768" y="396"/>
                </a:cxn>
                <a:cxn ang="0">
                  <a:pos x="779" y="314"/>
                </a:cxn>
                <a:cxn ang="0">
                  <a:pos x="863" y="307"/>
                </a:cxn>
                <a:cxn ang="0">
                  <a:pos x="1004" y="296"/>
                </a:cxn>
                <a:cxn ang="0">
                  <a:pos x="2671" y="12"/>
                </a:cxn>
                <a:cxn ang="0">
                  <a:pos x="2712" y="48"/>
                </a:cxn>
                <a:cxn ang="0">
                  <a:pos x="2759" y="119"/>
                </a:cxn>
                <a:cxn ang="0">
                  <a:pos x="2735" y="119"/>
                </a:cxn>
                <a:cxn ang="0">
                  <a:pos x="2682" y="119"/>
                </a:cxn>
                <a:cxn ang="0">
                  <a:pos x="2676" y="148"/>
                </a:cxn>
                <a:cxn ang="0">
                  <a:pos x="2552" y="225"/>
                </a:cxn>
                <a:cxn ang="0">
                  <a:pos x="2493" y="278"/>
                </a:cxn>
                <a:cxn ang="0">
                  <a:pos x="2570" y="248"/>
                </a:cxn>
                <a:cxn ang="0">
                  <a:pos x="2699" y="218"/>
                </a:cxn>
                <a:cxn ang="0">
                  <a:pos x="2706" y="266"/>
                </a:cxn>
                <a:cxn ang="0">
                  <a:pos x="2741" y="254"/>
                </a:cxn>
                <a:cxn ang="0">
                  <a:pos x="2812" y="254"/>
                </a:cxn>
                <a:cxn ang="0">
                  <a:pos x="2824" y="355"/>
                </a:cxn>
                <a:cxn ang="0">
                  <a:pos x="2770" y="426"/>
                </a:cxn>
                <a:cxn ang="0">
                  <a:pos x="2688" y="479"/>
                </a:cxn>
                <a:cxn ang="0">
                  <a:pos x="2611" y="473"/>
                </a:cxn>
                <a:cxn ang="0">
                  <a:pos x="2593" y="438"/>
                </a:cxn>
                <a:cxn ang="0">
                  <a:pos x="2564" y="431"/>
                </a:cxn>
                <a:cxn ang="0">
                  <a:pos x="2557" y="491"/>
                </a:cxn>
                <a:cxn ang="0">
                  <a:pos x="2617" y="538"/>
                </a:cxn>
                <a:cxn ang="0">
                  <a:pos x="2552" y="656"/>
                </a:cxn>
                <a:cxn ang="0">
                  <a:pos x="2475" y="656"/>
                </a:cxn>
                <a:cxn ang="0">
                  <a:pos x="2557" y="674"/>
                </a:cxn>
                <a:cxn ang="0">
                  <a:pos x="2664" y="615"/>
                </a:cxn>
                <a:cxn ang="0">
                  <a:pos x="2682" y="686"/>
                </a:cxn>
                <a:cxn ang="0">
                  <a:pos x="2552" y="768"/>
                </a:cxn>
                <a:cxn ang="0">
                  <a:pos x="2410" y="869"/>
                </a:cxn>
                <a:cxn ang="0">
                  <a:pos x="2346" y="928"/>
                </a:cxn>
                <a:cxn ang="0">
                  <a:pos x="2257" y="1141"/>
                </a:cxn>
                <a:cxn ang="0">
                  <a:pos x="2080" y="1199"/>
                </a:cxn>
                <a:cxn ang="0">
                  <a:pos x="1264" y="969"/>
                </a:cxn>
                <a:cxn ang="0">
                  <a:pos x="1157" y="880"/>
                </a:cxn>
                <a:cxn ang="0">
                  <a:pos x="1152" y="845"/>
                </a:cxn>
                <a:cxn ang="0">
                  <a:pos x="703" y="904"/>
                </a:cxn>
                <a:cxn ang="0">
                  <a:pos x="584" y="963"/>
                </a:cxn>
              </a:cxnLst>
              <a:rect l="0" t="0" r="r" b="b"/>
              <a:pathLst>
                <a:path w="2830" h="1211">
                  <a:moveTo>
                    <a:pt x="0" y="1082"/>
                  </a:moveTo>
                  <a:lnTo>
                    <a:pt x="6" y="981"/>
                  </a:lnTo>
                  <a:lnTo>
                    <a:pt x="36" y="986"/>
                  </a:lnTo>
                  <a:lnTo>
                    <a:pt x="53" y="981"/>
                  </a:lnTo>
                  <a:lnTo>
                    <a:pt x="77" y="958"/>
                  </a:lnTo>
                  <a:lnTo>
                    <a:pt x="77" y="933"/>
                  </a:lnTo>
                  <a:lnTo>
                    <a:pt x="77" y="910"/>
                  </a:lnTo>
                  <a:lnTo>
                    <a:pt x="82" y="887"/>
                  </a:lnTo>
                  <a:lnTo>
                    <a:pt x="112" y="857"/>
                  </a:lnTo>
                  <a:lnTo>
                    <a:pt x="178" y="833"/>
                  </a:lnTo>
                  <a:lnTo>
                    <a:pt x="254" y="809"/>
                  </a:lnTo>
                  <a:lnTo>
                    <a:pt x="331" y="745"/>
                  </a:lnTo>
                  <a:lnTo>
                    <a:pt x="360" y="733"/>
                  </a:lnTo>
                  <a:lnTo>
                    <a:pt x="408" y="692"/>
                  </a:lnTo>
                  <a:lnTo>
                    <a:pt x="414" y="651"/>
                  </a:lnTo>
                  <a:lnTo>
                    <a:pt x="426" y="651"/>
                  </a:lnTo>
                  <a:lnTo>
                    <a:pt x="444" y="651"/>
                  </a:lnTo>
                  <a:lnTo>
                    <a:pt x="455" y="633"/>
                  </a:lnTo>
                  <a:lnTo>
                    <a:pt x="461" y="621"/>
                  </a:lnTo>
                  <a:lnTo>
                    <a:pt x="490" y="597"/>
                  </a:lnTo>
                  <a:lnTo>
                    <a:pt x="496" y="597"/>
                  </a:lnTo>
                  <a:lnTo>
                    <a:pt x="520" y="615"/>
                  </a:lnTo>
                  <a:lnTo>
                    <a:pt x="543" y="597"/>
                  </a:lnTo>
                  <a:lnTo>
                    <a:pt x="549" y="585"/>
                  </a:lnTo>
                  <a:lnTo>
                    <a:pt x="584" y="555"/>
                  </a:lnTo>
                  <a:lnTo>
                    <a:pt x="614" y="544"/>
                  </a:lnTo>
                  <a:lnTo>
                    <a:pt x="667" y="538"/>
                  </a:lnTo>
                  <a:lnTo>
                    <a:pt x="721" y="449"/>
                  </a:lnTo>
                  <a:lnTo>
                    <a:pt x="768" y="420"/>
                  </a:lnTo>
                  <a:lnTo>
                    <a:pt x="768" y="396"/>
                  </a:lnTo>
                  <a:lnTo>
                    <a:pt x="779" y="372"/>
                  </a:lnTo>
                  <a:lnTo>
                    <a:pt x="768" y="342"/>
                  </a:lnTo>
                  <a:lnTo>
                    <a:pt x="779" y="314"/>
                  </a:lnTo>
                  <a:lnTo>
                    <a:pt x="779" y="307"/>
                  </a:lnTo>
                  <a:lnTo>
                    <a:pt x="868" y="289"/>
                  </a:lnTo>
                  <a:lnTo>
                    <a:pt x="863" y="307"/>
                  </a:lnTo>
                  <a:lnTo>
                    <a:pt x="951" y="296"/>
                  </a:lnTo>
                  <a:lnTo>
                    <a:pt x="987" y="289"/>
                  </a:lnTo>
                  <a:lnTo>
                    <a:pt x="1004" y="296"/>
                  </a:lnTo>
                  <a:lnTo>
                    <a:pt x="1849" y="154"/>
                  </a:lnTo>
                  <a:lnTo>
                    <a:pt x="2658" y="0"/>
                  </a:lnTo>
                  <a:lnTo>
                    <a:pt x="2671" y="12"/>
                  </a:lnTo>
                  <a:lnTo>
                    <a:pt x="2676" y="24"/>
                  </a:lnTo>
                  <a:lnTo>
                    <a:pt x="2699" y="42"/>
                  </a:lnTo>
                  <a:lnTo>
                    <a:pt x="2712" y="48"/>
                  </a:lnTo>
                  <a:lnTo>
                    <a:pt x="2729" y="65"/>
                  </a:lnTo>
                  <a:lnTo>
                    <a:pt x="2741" y="78"/>
                  </a:lnTo>
                  <a:lnTo>
                    <a:pt x="2759" y="119"/>
                  </a:lnTo>
                  <a:lnTo>
                    <a:pt x="2753" y="131"/>
                  </a:lnTo>
                  <a:lnTo>
                    <a:pt x="2741" y="131"/>
                  </a:lnTo>
                  <a:lnTo>
                    <a:pt x="2735" y="119"/>
                  </a:lnTo>
                  <a:lnTo>
                    <a:pt x="2712" y="124"/>
                  </a:lnTo>
                  <a:lnTo>
                    <a:pt x="2694" y="124"/>
                  </a:lnTo>
                  <a:lnTo>
                    <a:pt x="2682" y="119"/>
                  </a:lnTo>
                  <a:lnTo>
                    <a:pt x="2671" y="124"/>
                  </a:lnTo>
                  <a:lnTo>
                    <a:pt x="2676" y="136"/>
                  </a:lnTo>
                  <a:lnTo>
                    <a:pt x="2676" y="148"/>
                  </a:lnTo>
                  <a:lnTo>
                    <a:pt x="2600" y="184"/>
                  </a:lnTo>
                  <a:lnTo>
                    <a:pt x="2582" y="201"/>
                  </a:lnTo>
                  <a:lnTo>
                    <a:pt x="2552" y="225"/>
                  </a:lnTo>
                  <a:lnTo>
                    <a:pt x="2504" y="236"/>
                  </a:lnTo>
                  <a:lnTo>
                    <a:pt x="2493" y="266"/>
                  </a:lnTo>
                  <a:lnTo>
                    <a:pt x="2493" y="278"/>
                  </a:lnTo>
                  <a:lnTo>
                    <a:pt x="2504" y="278"/>
                  </a:lnTo>
                  <a:lnTo>
                    <a:pt x="2522" y="272"/>
                  </a:lnTo>
                  <a:lnTo>
                    <a:pt x="2570" y="248"/>
                  </a:lnTo>
                  <a:lnTo>
                    <a:pt x="2623" y="236"/>
                  </a:lnTo>
                  <a:lnTo>
                    <a:pt x="2653" y="218"/>
                  </a:lnTo>
                  <a:lnTo>
                    <a:pt x="2699" y="218"/>
                  </a:lnTo>
                  <a:lnTo>
                    <a:pt x="2706" y="225"/>
                  </a:lnTo>
                  <a:lnTo>
                    <a:pt x="2699" y="254"/>
                  </a:lnTo>
                  <a:lnTo>
                    <a:pt x="2706" y="266"/>
                  </a:lnTo>
                  <a:lnTo>
                    <a:pt x="2717" y="278"/>
                  </a:lnTo>
                  <a:lnTo>
                    <a:pt x="2735" y="272"/>
                  </a:lnTo>
                  <a:lnTo>
                    <a:pt x="2741" y="254"/>
                  </a:lnTo>
                  <a:lnTo>
                    <a:pt x="2770" y="218"/>
                  </a:lnTo>
                  <a:lnTo>
                    <a:pt x="2795" y="218"/>
                  </a:lnTo>
                  <a:lnTo>
                    <a:pt x="2812" y="254"/>
                  </a:lnTo>
                  <a:lnTo>
                    <a:pt x="2818" y="325"/>
                  </a:lnTo>
                  <a:lnTo>
                    <a:pt x="2830" y="342"/>
                  </a:lnTo>
                  <a:lnTo>
                    <a:pt x="2824" y="355"/>
                  </a:lnTo>
                  <a:lnTo>
                    <a:pt x="2783" y="385"/>
                  </a:lnTo>
                  <a:lnTo>
                    <a:pt x="2770" y="408"/>
                  </a:lnTo>
                  <a:lnTo>
                    <a:pt x="2770" y="426"/>
                  </a:lnTo>
                  <a:lnTo>
                    <a:pt x="2735" y="456"/>
                  </a:lnTo>
                  <a:lnTo>
                    <a:pt x="2712" y="461"/>
                  </a:lnTo>
                  <a:lnTo>
                    <a:pt x="2688" y="479"/>
                  </a:lnTo>
                  <a:lnTo>
                    <a:pt x="2635" y="473"/>
                  </a:lnTo>
                  <a:lnTo>
                    <a:pt x="2617" y="467"/>
                  </a:lnTo>
                  <a:lnTo>
                    <a:pt x="2611" y="473"/>
                  </a:lnTo>
                  <a:lnTo>
                    <a:pt x="2605" y="473"/>
                  </a:lnTo>
                  <a:lnTo>
                    <a:pt x="2593" y="449"/>
                  </a:lnTo>
                  <a:lnTo>
                    <a:pt x="2593" y="438"/>
                  </a:lnTo>
                  <a:lnTo>
                    <a:pt x="2587" y="426"/>
                  </a:lnTo>
                  <a:lnTo>
                    <a:pt x="2570" y="426"/>
                  </a:lnTo>
                  <a:lnTo>
                    <a:pt x="2564" y="431"/>
                  </a:lnTo>
                  <a:lnTo>
                    <a:pt x="2570" y="484"/>
                  </a:lnTo>
                  <a:lnTo>
                    <a:pt x="2564" y="497"/>
                  </a:lnTo>
                  <a:lnTo>
                    <a:pt x="2557" y="491"/>
                  </a:lnTo>
                  <a:lnTo>
                    <a:pt x="2570" y="514"/>
                  </a:lnTo>
                  <a:lnTo>
                    <a:pt x="2593" y="514"/>
                  </a:lnTo>
                  <a:lnTo>
                    <a:pt x="2617" y="538"/>
                  </a:lnTo>
                  <a:lnTo>
                    <a:pt x="2600" y="567"/>
                  </a:lnTo>
                  <a:lnTo>
                    <a:pt x="2611" y="580"/>
                  </a:lnTo>
                  <a:lnTo>
                    <a:pt x="2552" y="656"/>
                  </a:lnTo>
                  <a:lnTo>
                    <a:pt x="2529" y="662"/>
                  </a:lnTo>
                  <a:lnTo>
                    <a:pt x="2499" y="656"/>
                  </a:lnTo>
                  <a:lnTo>
                    <a:pt x="2475" y="656"/>
                  </a:lnTo>
                  <a:lnTo>
                    <a:pt x="2469" y="662"/>
                  </a:lnTo>
                  <a:lnTo>
                    <a:pt x="2487" y="679"/>
                  </a:lnTo>
                  <a:lnTo>
                    <a:pt x="2557" y="674"/>
                  </a:lnTo>
                  <a:lnTo>
                    <a:pt x="2600" y="662"/>
                  </a:lnTo>
                  <a:lnTo>
                    <a:pt x="2658" y="633"/>
                  </a:lnTo>
                  <a:lnTo>
                    <a:pt x="2664" y="615"/>
                  </a:lnTo>
                  <a:lnTo>
                    <a:pt x="2682" y="615"/>
                  </a:lnTo>
                  <a:lnTo>
                    <a:pt x="2699" y="638"/>
                  </a:lnTo>
                  <a:lnTo>
                    <a:pt x="2682" y="686"/>
                  </a:lnTo>
                  <a:lnTo>
                    <a:pt x="2628" y="745"/>
                  </a:lnTo>
                  <a:lnTo>
                    <a:pt x="2575" y="756"/>
                  </a:lnTo>
                  <a:lnTo>
                    <a:pt x="2552" y="768"/>
                  </a:lnTo>
                  <a:lnTo>
                    <a:pt x="2487" y="774"/>
                  </a:lnTo>
                  <a:lnTo>
                    <a:pt x="2434" y="862"/>
                  </a:lnTo>
                  <a:lnTo>
                    <a:pt x="2410" y="869"/>
                  </a:lnTo>
                  <a:lnTo>
                    <a:pt x="2410" y="880"/>
                  </a:lnTo>
                  <a:lnTo>
                    <a:pt x="2410" y="887"/>
                  </a:lnTo>
                  <a:lnTo>
                    <a:pt x="2346" y="928"/>
                  </a:lnTo>
                  <a:lnTo>
                    <a:pt x="2310" y="969"/>
                  </a:lnTo>
                  <a:lnTo>
                    <a:pt x="2280" y="1052"/>
                  </a:lnTo>
                  <a:lnTo>
                    <a:pt x="2257" y="1141"/>
                  </a:lnTo>
                  <a:lnTo>
                    <a:pt x="2245" y="1164"/>
                  </a:lnTo>
                  <a:lnTo>
                    <a:pt x="2209" y="1176"/>
                  </a:lnTo>
                  <a:lnTo>
                    <a:pt x="2080" y="1199"/>
                  </a:lnTo>
                  <a:lnTo>
                    <a:pt x="2068" y="1211"/>
                  </a:lnTo>
                  <a:lnTo>
                    <a:pt x="1631" y="922"/>
                  </a:lnTo>
                  <a:lnTo>
                    <a:pt x="1264" y="969"/>
                  </a:lnTo>
                  <a:lnTo>
                    <a:pt x="1258" y="915"/>
                  </a:lnTo>
                  <a:lnTo>
                    <a:pt x="1193" y="862"/>
                  </a:lnTo>
                  <a:lnTo>
                    <a:pt x="1157" y="880"/>
                  </a:lnTo>
                  <a:lnTo>
                    <a:pt x="1146" y="869"/>
                  </a:lnTo>
                  <a:lnTo>
                    <a:pt x="1152" y="851"/>
                  </a:lnTo>
                  <a:lnTo>
                    <a:pt x="1152" y="845"/>
                  </a:lnTo>
                  <a:lnTo>
                    <a:pt x="721" y="892"/>
                  </a:lnTo>
                  <a:lnTo>
                    <a:pt x="709" y="887"/>
                  </a:lnTo>
                  <a:lnTo>
                    <a:pt x="703" y="904"/>
                  </a:lnTo>
                  <a:lnTo>
                    <a:pt x="614" y="945"/>
                  </a:lnTo>
                  <a:lnTo>
                    <a:pt x="614" y="963"/>
                  </a:lnTo>
                  <a:lnTo>
                    <a:pt x="584" y="963"/>
                  </a:lnTo>
                  <a:lnTo>
                    <a:pt x="485" y="1011"/>
                  </a:lnTo>
                  <a:lnTo>
                    <a:pt x="0" y="1082"/>
                  </a:lnTo>
                </a:path>
              </a:pathLst>
            </a:custGeom>
            <a:solidFill>
              <a:srgbClr val="9BBB59">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1.1%</a:t>
              </a:r>
            </a:p>
          </p:txBody>
        </p:sp>
        <p:sp>
          <p:nvSpPr>
            <p:cNvPr id="301" name="Freeform 76">
              <a:extLst>
                <a:ext uri="{FF2B5EF4-FFF2-40B4-BE49-F238E27FC236}">
                  <a16:creationId xmlns:a16="http://schemas.microsoft.com/office/drawing/2014/main" id="{551AC4EA-7143-4571-847C-575F78574B2C}"/>
                </a:ext>
              </a:extLst>
            </p:cNvPr>
            <p:cNvSpPr>
              <a:spLocks/>
            </p:cNvSpPr>
            <p:nvPr/>
          </p:nvSpPr>
          <p:spPr bwMode="auto">
            <a:xfrm>
              <a:off x="5865676" y="4436441"/>
              <a:ext cx="704137" cy="693872"/>
            </a:xfrm>
            <a:custGeom>
              <a:avLst/>
              <a:gdLst/>
              <a:ahLst/>
              <a:cxnLst>
                <a:cxn ang="0">
                  <a:pos x="237" y="951"/>
                </a:cxn>
                <a:cxn ang="0">
                  <a:pos x="278" y="1033"/>
                </a:cxn>
                <a:cxn ang="0">
                  <a:pos x="325" y="1081"/>
                </a:cxn>
                <a:cxn ang="0">
                  <a:pos x="331" y="1139"/>
                </a:cxn>
                <a:cxn ang="0">
                  <a:pos x="354" y="1187"/>
                </a:cxn>
                <a:cxn ang="0">
                  <a:pos x="325" y="1281"/>
                </a:cxn>
                <a:cxn ang="0">
                  <a:pos x="313" y="1405"/>
                </a:cxn>
                <a:cxn ang="0">
                  <a:pos x="342" y="1595"/>
                </a:cxn>
                <a:cxn ang="0">
                  <a:pos x="390" y="1684"/>
                </a:cxn>
                <a:cxn ang="0">
                  <a:pos x="425" y="1737"/>
                </a:cxn>
                <a:cxn ang="0">
                  <a:pos x="443" y="1795"/>
                </a:cxn>
                <a:cxn ang="0">
                  <a:pos x="1382" y="1783"/>
                </a:cxn>
                <a:cxn ang="0">
                  <a:pos x="1442" y="1807"/>
                </a:cxn>
                <a:cxn ang="0">
                  <a:pos x="1424" y="1671"/>
                </a:cxn>
                <a:cxn ang="0">
                  <a:pos x="1442" y="1624"/>
                </a:cxn>
                <a:cxn ang="0">
                  <a:pos x="1531" y="1636"/>
                </a:cxn>
                <a:cxn ang="0">
                  <a:pos x="1619" y="1630"/>
                </a:cxn>
                <a:cxn ang="0">
                  <a:pos x="1602" y="1529"/>
                </a:cxn>
                <a:cxn ang="0">
                  <a:pos x="1607" y="1453"/>
                </a:cxn>
                <a:cxn ang="0">
                  <a:pos x="1660" y="1251"/>
                </a:cxn>
                <a:cxn ang="0">
                  <a:pos x="1713" y="1134"/>
                </a:cxn>
                <a:cxn ang="0">
                  <a:pos x="1754" y="1098"/>
                </a:cxn>
                <a:cxn ang="0">
                  <a:pos x="1743" y="1075"/>
                </a:cxn>
                <a:cxn ang="0">
                  <a:pos x="1726" y="1068"/>
                </a:cxn>
                <a:cxn ang="0">
                  <a:pos x="1660" y="1051"/>
                </a:cxn>
                <a:cxn ang="0">
                  <a:pos x="1630" y="951"/>
                </a:cxn>
                <a:cxn ang="0">
                  <a:pos x="1542" y="873"/>
                </a:cxn>
                <a:cxn ang="0">
                  <a:pos x="1483" y="756"/>
                </a:cxn>
                <a:cxn ang="0">
                  <a:pos x="1435" y="697"/>
                </a:cxn>
                <a:cxn ang="0">
                  <a:pos x="1341" y="626"/>
                </a:cxn>
                <a:cxn ang="0">
                  <a:pos x="1306" y="578"/>
                </a:cxn>
                <a:cxn ang="0">
                  <a:pos x="1270" y="525"/>
                </a:cxn>
                <a:cxn ang="0">
                  <a:pos x="1110" y="413"/>
                </a:cxn>
                <a:cxn ang="0">
                  <a:pos x="1052" y="366"/>
                </a:cxn>
                <a:cxn ang="0">
                  <a:pos x="981" y="259"/>
                </a:cxn>
                <a:cxn ang="0">
                  <a:pos x="933" y="206"/>
                </a:cxn>
                <a:cxn ang="0">
                  <a:pos x="775" y="147"/>
                </a:cxn>
                <a:cxn ang="0">
                  <a:pos x="780" y="59"/>
                </a:cxn>
                <a:cxn ang="0">
                  <a:pos x="821" y="18"/>
                </a:cxn>
                <a:cxn ang="0">
                  <a:pos x="816" y="0"/>
                </a:cxn>
                <a:cxn ang="0">
                  <a:pos x="0" y="106"/>
                </a:cxn>
              </a:cxnLst>
              <a:rect l="0" t="0" r="r" b="b"/>
              <a:pathLst>
                <a:path w="1761" h="1807">
                  <a:moveTo>
                    <a:pt x="0" y="106"/>
                  </a:moveTo>
                  <a:lnTo>
                    <a:pt x="237" y="951"/>
                  </a:lnTo>
                  <a:lnTo>
                    <a:pt x="260" y="974"/>
                  </a:lnTo>
                  <a:lnTo>
                    <a:pt x="278" y="1033"/>
                  </a:lnTo>
                  <a:lnTo>
                    <a:pt x="290" y="1063"/>
                  </a:lnTo>
                  <a:lnTo>
                    <a:pt x="325" y="1081"/>
                  </a:lnTo>
                  <a:lnTo>
                    <a:pt x="342" y="1104"/>
                  </a:lnTo>
                  <a:lnTo>
                    <a:pt x="331" y="1139"/>
                  </a:lnTo>
                  <a:lnTo>
                    <a:pt x="360" y="1175"/>
                  </a:lnTo>
                  <a:lnTo>
                    <a:pt x="354" y="1187"/>
                  </a:lnTo>
                  <a:lnTo>
                    <a:pt x="325" y="1228"/>
                  </a:lnTo>
                  <a:lnTo>
                    <a:pt x="325" y="1281"/>
                  </a:lnTo>
                  <a:lnTo>
                    <a:pt x="301" y="1334"/>
                  </a:lnTo>
                  <a:lnTo>
                    <a:pt x="313" y="1405"/>
                  </a:lnTo>
                  <a:lnTo>
                    <a:pt x="349" y="1494"/>
                  </a:lnTo>
                  <a:lnTo>
                    <a:pt x="342" y="1595"/>
                  </a:lnTo>
                  <a:lnTo>
                    <a:pt x="384" y="1659"/>
                  </a:lnTo>
                  <a:lnTo>
                    <a:pt x="390" y="1684"/>
                  </a:lnTo>
                  <a:lnTo>
                    <a:pt x="395" y="1707"/>
                  </a:lnTo>
                  <a:lnTo>
                    <a:pt x="425" y="1737"/>
                  </a:lnTo>
                  <a:lnTo>
                    <a:pt x="425" y="1766"/>
                  </a:lnTo>
                  <a:lnTo>
                    <a:pt x="443" y="1795"/>
                  </a:lnTo>
                  <a:lnTo>
                    <a:pt x="1371" y="1737"/>
                  </a:lnTo>
                  <a:lnTo>
                    <a:pt x="1382" y="1783"/>
                  </a:lnTo>
                  <a:lnTo>
                    <a:pt x="1400" y="1801"/>
                  </a:lnTo>
                  <a:lnTo>
                    <a:pt x="1442" y="1807"/>
                  </a:lnTo>
                  <a:lnTo>
                    <a:pt x="1453" y="1760"/>
                  </a:lnTo>
                  <a:lnTo>
                    <a:pt x="1424" y="1671"/>
                  </a:lnTo>
                  <a:lnTo>
                    <a:pt x="1430" y="1641"/>
                  </a:lnTo>
                  <a:lnTo>
                    <a:pt x="1442" y="1624"/>
                  </a:lnTo>
                  <a:lnTo>
                    <a:pt x="1465" y="1606"/>
                  </a:lnTo>
                  <a:lnTo>
                    <a:pt x="1531" y="1636"/>
                  </a:lnTo>
                  <a:lnTo>
                    <a:pt x="1589" y="1636"/>
                  </a:lnTo>
                  <a:lnTo>
                    <a:pt x="1619" y="1630"/>
                  </a:lnTo>
                  <a:lnTo>
                    <a:pt x="1613" y="1565"/>
                  </a:lnTo>
                  <a:lnTo>
                    <a:pt x="1602" y="1529"/>
                  </a:lnTo>
                  <a:lnTo>
                    <a:pt x="1602" y="1482"/>
                  </a:lnTo>
                  <a:lnTo>
                    <a:pt x="1607" y="1453"/>
                  </a:lnTo>
                  <a:lnTo>
                    <a:pt x="1655" y="1311"/>
                  </a:lnTo>
                  <a:lnTo>
                    <a:pt x="1660" y="1251"/>
                  </a:lnTo>
                  <a:lnTo>
                    <a:pt x="1684" y="1192"/>
                  </a:lnTo>
                  <a:lnTo>
                    <a:pt x="1713" y="1134"/>
                  </a:lnTo>
                  <a:lnTo>
                    <a:pt x="1743" y="1110"/>
                  </a:lnTo>
                  <a:lnTo>
                    <a:pt x="1754" y="1098"/>
                  </a:lnTo>
                  <a:lnTo>
                    <a:pt x="1761" y="1081"/>
                  </a:lnTo>
                  <a:lnTo>
                    <a:pt x="1743" y="1075"/>
                  </a:lnTo>
                  <a:lnTo>
                    <a:pt x="1737" y="1068"/>
                  </a:lnTo>
                  <a:lnTo>
                    <a:pt x="1726" y="1068"/>
                  </a:lnTo>
                  <a:lnTo>
                    <a:pt x="1678" y="1063"/>
                  </a:lnTo>
                  <a:lnTo>
                    <a:pt x="1660" y="1051"/>
                  </a:lnTo>
                  <a:lnTo>
                    <a:pt x="1655" y="1033"/>
                  </a:lnTo>
                  <a:lnTo>
                    <a:pt x="1630" y="951"/>
                  </a:lnTo>
                  <a:lnTo>
                    <a:pt x="1589" y="898"/>
                  </a:lnTo>
                  <a:lnTo>
                    <a:pt x="1542" y="873"/>
                  </a:lnTo>
                  <a:lnTo>
                    <a:pt x="1513" y="791"/>
                  </a:lnTo>
                  <a:lnTo>
                    <a:pt x="1483" y="756"/>
                  </a:lnTo>
                  <a:lnTo>
                    <a:pt x="1465" y="708"/>
                  </a:lnTo>
                  <a:lnTo>
                    <a:pt x="1435" y="697"/>
                  </a:lnTo>
                  <a:lnTo>
                    <a:pt x="1382" y="673"/>
                  </a:lnTo>
                  <a:lnTo>
                    <a:pt x="1341" y="626"/>
                  </a:lnTo>
                  <a:lnTo>
                    <a:pt x="1306" y="602"/>
                  </a:lnTo>
                  <a:lnTo>
                    <a:pt x="1306" y="578"/>
                  </a:lnTo>
                  <a:lnTo>
                    <a:pt x="1288" y="543"/>
                  </a:lnTo>
                  <a:lnTo>
                    <a:pt x="1270" y="525"/>
                  </a:lnTo>
                  <a:lnTo>
                    <a:pt x="1217" y="507"/>
                  </a:lnTo>
                  <a:lnTo>
                    <a:pt x="1110" y="413"/>
                  </a:lnTo>
                  <a:lnTo>
                    <a:pt x="1064" y="396"/>
                  </a:lnTo>
                  <a:lnTo>
                    <a:pt x="1052" y="366"/>
                  </a:lnTo>
                  <a:lnTo>
                    <a:pt x="1011" y="325"/>
                  </a:lnTo>
                  <a:lnTo>
                    <a:pt x="981" y="259"/>
                  </a:lnTo>
                  <a:lnTo>
                    <a:pt x="945" y="224"/>
                  </a:lnTo>
                  <a:lnTo>
                    <a:pt x="933" y="206"/>
                  </a:lnTo>
                  <a:lnTo>
                    <a:pt x="869" y="195"/>
                  </a:lnTo>
                  <a:lnTo>
                    <a:pt x="775" y="147"/>
                  </a:lnTo>
                  <a:lnTo>
                    <a:pt x="750" y="124"/>
                  </a:lnTo>
                  <a:lnTo>
                    <a:pt x="780" y="59"/>
                  </a:lnTo>
                  <a:lnTo>
                    <a:pt x="803" y="41"/>
                  </a:lnTo>
                  <a:lnTo>
                    <a:pt x="821" y="18"/>
                  </a:lnTo>
                  <a:lnTo>
                    <a:pt x="821" y="5"/>
                  </a:lnTo>
                  <a:lnTo>
                    <a:pt x="816" y="0"/>
                  </a:lnTo>
                  <a:lnTo>
                    <a:pt x="331" y="71"/>
                  </a:lnTo>
                  <a:lnTo>
                    <a:pt x="0" y="106"/>
                  </a:lnTo>
                </a:path>
              </a:pathLst>
            </a:custGeom>
            <a:solidFill>
              <a:srgbClr val="9BBB59">
                <a:lumMod val="60000"/>
                <a:lumOff val="4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1.1%</a:t>
              </a:r>
            </a:p>
          </p:txBody>
        </p:sp>
        <p:sp>
          <p:nvSpPr>
            <p:cNvPr id="302" name="Freeform 78">
              <a:extLst>
                <a:ext uri="{FF2B5EF4-FFF2-40B4-BE49-F238E27FC236}">
                  <a16:creationId xmlns:a16="http://schemas.microsoft.com/office/drawing/2014/main" id="{80ED30BE-ACE6-465D-81A8-9FF1031E5CE8}"/>
                </a:ext>
              </a:extLst>
            </p:cNvPr>
            <p:cNvSpPr>
              <a:spLocks/>
            </p:cNvSpPr>
            <p:nvPr/>
          </p:nvSpPr>
          <p:spPr bwMode="auto">
            <a:xfrm>
              <a:off x="5662259" y="5054893"/>
              <a:ext cx="1171155" cy="850515"/>
            </a:xfrm>
            <a:custGeom>
              <a:avLst/>
              <a:gdLst/>
              <a:ahLst/>
              <a:cxnLst>
                <a:cxn ang="0">
                  <a:pos x="6" y="183"/>
                </a:cxn>
                <a:cxn ang="0">
                  <a:pos x="0" y="230"/>
                </a:cxn>
                <a:cxn ang="0">
                  <a:pos x="59" y="289"/>
                </a:cxn>
                <a:cxn ang="0">
                  <a:pos x="71" y="360"/>
                </a:cxn>
                <a:cxn ang="0">
                  <a:pos x="94" y="390"/>
                </a:cxn>
                <a:cxn ang="0">
                  <a:pos x="77" y="438"/>
                </a:cxn>
                <a:cxn ang="0">
                  <a:pos x="160" y="420"/>
                </a:cxn>
                <a:cxn ang="0">
                  <a:pos x="201" y="360"/>
                </a:cxn>
                <a:cxn ang="0">
                  <a:pos x="248" y="355"/>
                </a:cxn>
                <a:cxn ang="0">
                  <a:pos x="213" y="402"/>
                </a:cxn>
                <a:cxn ang="0">
                  <a:pos x="443" y="337"/>
                </a:cxn>
                <a:cxn ang="0">
                  <a:pos x="437" y="372"/>
                </a:cxn>
                <a:cxn ang="0">
                  <a:pos x="591" y="408"/>
                </a:cxn>
                <a:cxn ang="0">
                  <a:pos x="680" y="431"/>
                </a:cxn>
                <a:cxn ang="0">
                  <a:pos x="750" y="449"/>
                </a:cxn>
                <a:cxn ang="0">
                  <a:pos x="745" y="473"/>
                </a:cxn>
                <a:cxn ang="0">
                  <a:pos x="850" y="573"/>
                </a:cxn>
                <a:cxn ang="0">
                  <a:pos x="827" y="603"/>
                </a:cxn>
                <a:cxn ang="0">
                  <a:pos x="821" y="621"/>
                </a:cxn>
                <a:cxn ang="0">
                  <a:pos x="969" y="573"/>
                </a:cxn>
                <a:cxn ang="0">
                  <a:pos x="1182" y="491"/>
                </a:cxn>
                <a:cxn ang="0">
                  <a:pos x="1187" y="413"/>
                </a:cxn>
                <a:cxn ang="0">
                  <a:pos x="1459" y="502"/>
                </a:cxn>
                <a:cxn ang="0">
                  <a:pos x="1636" y="662"/>
                </a:cxn>
                <a:cxn ang="0">
                  <a:pos x="1755" y="715"/>
                </a:cxn>
                <a:cxn ang="0">
                  <a:pos x="1826" y="845"/>
                </a:cxn>
                <a:cxn ang="0">
                  <a:pos x="1814" y="1135"/>
                </a:cxn>
                <a:cxn ang="0">
                  <a:pos x="1890" y="1288"/>
                </a:cxn>
                <a:cxn ang="0">
                  <a:pos x="1872" y="1187"/>
                </a:cxn>
                <a:cxn ang="0">
                  <a:pos x="1938" y="1223"/>
                </a:cxn>
                <a:cxn ang="0">
                  <a:pos x="1968" y="1187"/>
                </a:cxn>
                <a:cxn ang="0">
                  <a:pos x="1968" y="1252"/>
                </a:cxn>
                <a:cxn ang="0">
                  <a:pos x="1908" y="1353"/>
                </a:cxn>
                <a:cxn ang="0">
                  <a:pos x="1968" y="1442"/>
                </a:cxn>
                <a:cxn ang="0">
                  <a:pos x="2115" y="1619"/>
                </a:cxn>
                <a:cxn ang="0">
                  <a:pos x="2163" y="1637"/>
                </a:cxn>
                <a:cxn ang="0">
                  <a:pos x="2234" y="1749"/>
                </a:cxn>
                <a:cxn ang="0">
                  <a:pos x="2351" y="1944"/>
                </a:cxn>
                <a:cxn ang="0">
                  <a:pos x="2564" y="2097"/>
                </a:cxn>
                <a:cxn ang="0">
                  <a:pos x="2640" y="2139"/>
                </a:cxn>
                <a:cxn ang="0">
                  <a:pos x="2617" y="2162"/>
                </a:cxn>
                <a:cxn ang="0">
                  <a:pos x="2594" y="2186"/>
                </a:cxn>
                <a:cxn ang="0">
                  <a:pos x="2676" y="2198"/>
                </a:cxn>
                <a:cxn ang="0">
                  <a:pos x="2883" y="2086"/>
                </a:cxn>
                <a:cxn ang="0">
                  <a:pos x="2871" y="1955"/>
                </a:cxn>
                <a:cxn ang="0">
                  <a:pos x="2894" y="1760"/>
                </a:cxn>
                <a:cxn ang="0">
                  <a:pos x="2871" y="1453"/>
                </a:cxn>
                <a:cxn ang="0">
                  <a:pos x="2694" y="1146"/>
                </a:cxn>
                <a:cxn ang="0">
                  <a:pos x="2612" y="1011"/>
                </a:cxn>
                <a:cxn ang="0">
                  <a:pos x="2612" y="892"/>
                </a:cxn>
                <a:cxn ang="0">
                  <a:pos x="2458" y="685"/>
                </a:cxn>
                <a:cxn ang="0">
                  <a:pos x="2346" y="562"/>
                </a:cxn>
                <a:cxn ang="0">
                  <a:pos x="2186" y="189"/>
                </a:cxn>
                <a:cxn ang="0">
                  <a:pos x="2151" y="147"/>
                </a:cxn>
                <a:cxn ang="0">
                  <a:pos x="2097" y="30"/>
                </a:cxn>
                <a:cxn ang="0">
                  <a:pos x="1950" y="18"/>
                </a:cxn>
                <a:cxn ang="0">
                  <a:pos x="1961" y="154"/>
                </a:cxn>
                <a:cxn ang="0">
                  <a:pos x="1890" y="177"/>
                </a:cxn>
                <a:cxn ang="0">
                  <a:pos x="933" y="160"/>
                </a:cxn>
                <a:cxn ang="0">
                  <a:pos x="898" y="78"/>
                </a:cxn>
              </a:cxnLst>
              <a:rect l="0" t="0" r="r" b="b"/>
              <a:pathLst>
                <a:path w="2930" h="2216">
                  <a:moveTo>
                    <a:pt x="898" y="78"/>
                  </a:moveTo>
                  <a:lnTo>
                    <a:pt x="6" y="165"/>
                  </a:lnTo>
                  <a:lnTo>
                    <a:pt x="6" y="183"/>
                  </a:lnTo>
                  <a:lnTo>
                    <a:pt x="6" y="195"/>
                  </a:lnTo>
                  <a:lnTo>
                    <a:pt x="0" y="201"/>
                  </a:lnTo>
                  <a:lnTo>
                    <a:pt x="0" y="230"/>
                  </a:lnTo>
                  <a:lnTo>
                    <a:pt x="30" y="271"/>
                  </a:lnTo>
                  <a:lnTo>
                    <a:pt x="48" y="289"/>
                  </a:lnTo>
                  <a:lnTo>
                    <a:pt x="59" y="289"/>
                  </a:lnTo>
                  <a:lnTo>
                    <a:pt x="83" y="307"/>
                  </a:lnTo>
                  <a:lnTo>
                    <a:pt x="89" y="325"/>
                  </a:lnTo>
                  <a:lnTo>
                    <a:pt x="71" y="360"/>
                  </a:lnTo>
                  <a:lnTo>
                    <a:pt x="71" y="372"/>
                  </a:lnTo>
                  <a:lnTo>
                    <a:pt x="89" y="378"/>
                  </a:lnTo>
                  <a:lnTo>
                    <a:pt x="94" y="390"/>
                  </a:lnTo>
                  <a:lnTo>
                    <a:pt x="94" y="396"/>
                  </a:lnTo>
                  <a:lnTo>
                    <a:pt x="77" y="413"/>
                  </a:lnTo>
                  <a:lnTo>
                    <a:pt x="77" y="438"/>
                  </a:lnTo>
                  <a:lnTo>
                    <a:pt x="89" y="443"/>
                  </a:lnTo>
                  <a:lnTo>
                    <a:pt x="136" y="431"/>
                  </a:lnTo>
                  <a:lnTo>
                    <a:pt x="160" y="420"/>
                  </a:lnTo>
                  <a:lnTo>
                    <a:pt x="172" y="367"/>
                  </a:lnTo>
                  <a:lnTo>
                    <a:pt x="183" y="355"/>
                  </a:lnTo>
                  <a:lnTo>
                    <a:pt x="201" y="360"/>
                  </a:lnTo>
                  <a:lnTo>
                    <a:pt x="218" y="360"/>
                  </a:lnTo>
                  <a:lnTo>
                    <a:pt x="231" y="355"/>
                  </a:lnTo>
                  <a:lnTo>
                    <a:pt x="248" y="355"/>
                  </a:lnTo>
                  <a:lnTo>
                    <a:pt x="243" y="372"/>
                  </a:lnTo>
                  <a:lnTo>
                    <a:pt x="207" y="402"/>
                  </a:lnTo>
                  <a:lnTo>
                    <a:pt x="213" y="402"/>
                  </a:lnTo>
                  <a:lnTo>
                    <a:pt x="243" y="390"/>
                  </a:lnTo>
                  <a:lnTo>
                    <a:pt x="289" y="390"/>
                  </a:lnTo>
                  <a:lnTo>
                    <a:pt x="443" y="337"/>
                  </a:lnTo>
                  <a:lnTo>
                    <a:pt x="467" y="337"/>
                  </a:lnTo>
                  <a:lnTo>
                    <a:pt x="467" y="349"/>
                  </a:lnTo>
                  <a:lnTo>
                    <a:pt x="437" y="372"/>
                  </a:lnTo>
                  <a:lnTo>
                    <a:pt x="455" y="378"/>
                  </a:lnTo>
                  <a:lnTo>
                    <a:pt x="520" y="385"/>
                  </a:lnTo>
                  <a:lnTo>
                    <a:pt x="591" y="408"/>
                  </a:lnTo>
                  <a:lnTo>
                    <a:pt x="662" y="443"/>
                  </a:lnTo>
                  <a:lnTo>
                    <a:pt x="680" y="455"/>
                  </a:lnTo>
                  <a:lnTo>
                    <a:pt x="680" y="431"/>
                  </a:lnTo>
                  <a:lnTo>
                    <a:pt x="692" y="420"/>
                  </a:lnTo>
                  <a:lnTo>
                    <a:pt x="709" y="438"/>
                  </a:lnTo>
                  <a:lnTo>
                    <a:pt x="750" y="449"/>
                  </a:lnTo>
                  <a:lnTo>
                    <a:pt x="763" y="455"/>
                  </a:lnTo>
                  <a:lnTo>
                    <a:pt x="763" y="461"/>
                  </a:lnTo>
                  <a:lnTo>
                    <a:pt x="745" y="473"/>
                  </a:lnTo>
                  <a:lnTo>
                    <a:pt x="750" y="484"/>
                  </a:lnTo>
                  <a:lnTo>
                    <a:pt x="845" y="550"/>
                  </a:lnTo>
                  <a:lnTo>
                    <a:pt x="850" y="573"/>
                  </a:lnTo>
                  <a:lnTo>
                    <a:pt x="845" y="597"/>
                  </a:lnTo>
                  <a:lnTo>
                    <a:pt x="839" y="608"/>
                  </a:lnTo>
                  <a:lnTo>
                    <a:pt x="827" y="603"/>
                  </a:lnTo>
                  <a:lnTo>
                    <a:pt x="821" y="580"/>
                  </a:lnTo>
                  <a:lnTo>
                    <a:pt x="809" y="603"/>
                  </a:lnTo>
                  <a:lnTo>
                    <a:pt x="821" y="621"/>
                  </a:lnTo>
                  <a:lnTo>
                    <a:pt x="833" y="626"/>
                  </a:lnTo>
                  <a:lnTo>
                    <a:pt x="963" y="591"/>
                  </a:lnTo>
                  <a:lnTo>
                    <a:pt x="969" y="573"/>
                  </a:lnTo>
                  <a:lnTo>
                    <a:pt x="1010" y="573"/>
                  </a:lnTo>
                  <a:lnTo>
                    <a:pt x="1111" y="491"/>
                  </a:lnTo>
                  <a:lnTo>
                    <a:pt x="1182" y="491"/>
                  </a:lnTo>
                  <a:lnTo>
                    <a:pt x="1182" y="473"/>
                  </a:lnTo>
                  <a:lnTo>
                    <a:pt x="1170" y="455"/>
                  </a:lnTo>
                  <a:lnTo>
                    <a:pt x="1187" y="413"/>
                  </a:lnTo>
                  <a:lnTo>
                    <a:pt x="1294" y="402"/>
                  </a:lnTo>
                  <a:lnTo>
                    <a:pt x="1453" y="479"/>
                  </a:lnTo>
                  <a:lnTo>
                    <a:pt x="1459" y="502"/>
                  </a:lnTo>
                  <a:lnTo>
                    <a:pt x="1501" y="538"/>
                  </a:lnTo>
                  <a:lnTo>
                    <a:pt x="1536" y="591"/>
                  </a:lnTo>
                  <a:lnTo>
                    <a:pt x="1636" y="662"/>
                  </a:lnTo>
                  <a:lnTo>
                    <a:pt x="1648" y="692"/>
                  </a:lnTo>
                  <a:lnTo>
                    <a:pt x="1678" y="715"/>
                  </a:lnTo>
                  <a:lnTo>
                    <a:pt x="1755" y="715"/>
                  </a:lnTo>
                  <a:lnTo>
                    <a:pt x="1814" y="804"/>
                  </a:lnTo>
                  <a:lnTo>
                    <a:pt x="1831" y="816"/>
                  </a:lnTo>
                  <a:lnTo>
                    <a:pt x="1826" y="845"/>
                  </a:lnTo>
                  <a:lnTo>
                    <a:pt x="1849" y="933"/>
                  </a:lnTo>
                  <a:lnTo>
                    <a:pt x="1837" y="1029"/>
                  </a:lnTo>
                  <a:lnTo>
                    <a:pt x="1814" y="1135"/>
                  </a:lnTo>
                  <a:lnTo>
                    <a:pt x="1819" y="1223"/>
                  </a:lnTo>
                  <a:lnTo>
                    <a:pt x="1831" y="1252"/>
                  </a:lnTo>
                  <a:lnTo>
                    <a:pt x="1890" y="1288"/>
                  </a:lnTo>
                  <a:lnTo>
                    <a:pt x="1908" y="1252"/>
                  </a:lnTo>
                  <a:lnTo>
                    <a:pt x="1890" y="1240"/>
                  </a:lnTo>
                  <a:lnTo>
                    <a:pt x="1872" y="1187"/>
                  </a:lnTo>
                  <a:lnTo>
                    <a:pt x="1879" y="1176"/>
                  </a:lnTo>
                  <a:lnTo>
                    <a:pt x="1914" y="1164"/>
                  </a:lnTo>
                  <a:lnTo>
                    <a:pt x="1938" y="1223"/>
                  </a:lnTo>
                  <a:lnTo>
                    <a:pt x="1950" y="1217"/>
                  </a:lnTo>
                  <a:lnTo>
                    <a:pt x="1961" y="1194"/>
                  </a:lnTo>
                  <a:lnTo>
                    <a:pt x="1968" y="1187"/>
                  </a:lnTo>
                  <a:lnTo>
                    <a:pt x="1985" y="1199"/>
                  </a:lnTo>
                  <a:lnTo>
                    <a:pt x="1985" y="1223"/>
                  </a:lnTo>
                  <a:lnTo>
                    <a:pt x="1968" y="1252"/>
                  </a:lnTo>
                  <a:lnTo>
                    <a:pt x="1950" y="1276"/>
                  </a:lnTo>
                  <a:lnTo>
                    <a:pt x="1926" y="1347"/>
                  </a:lnTo>
                  <a:lnTo>
                    <a:pt x="1908" y="1353"/>
                  </a:lnTo>
                  <a:lnTo>
                    <a:pt x="1908" y="1389"/>
                  </a:lnTo>
                  <a:lnTo>
                    <a:pt x="1932" y="1412"/>
                  </a:lnTo>
                  <a:lnTo>
                    <a:pt x="1968" y="1442"/>
                  </a:lnTo>
                  <a:lnTo>
                    <a:pt x="2021" y="1566"/>
                  </a:lnTo>
                  <a:lnTo>
                    <a:pt x="2103" y="1619"/>
                  </a:lnTo>
                  <a:lnTo>
                    <a:pt x="2115" y="1619"/>
                  </a:lnTo>
                  <a:lnTo>
                    <a:pt x="2121" y="1589"/>
                  </a:lnTo>
                  <a:lnTo>
                    <a:pt x="2145" y="1589"/>
                  </a:lnTo>
                  <a:lnTo>
                    <a:pt x="2163" y="1637"/>
                  </a:lnTo>
                  <a:lnTo>
                    <a:pt x="2168" y="1666"/>
                  </a:lnTo>
                  <a:lnTo>
                    <a:pt x="2198" y="1731"/>
                  </a:lnTo>
                  <a:lnTo>
                    <a:pt x="2234" y="1749"/>
                  </a:lnTo>
                  <a:lnTo>
                    <a:pt x="2269" y="1760"/>
                  </a:lnTo>
                  <a:lnTo>
                    <a:pt x="2333" y="1932"/>
                  </a:lnTo>
                  <a:lnTo>
                    <a:pt x="2351" y="1944"/>
                  </a:lnTo>
                  <a:lnTo>
                    <a:pt x="2434" y="1962"/>
                  </a:lnTo>
                  <a:lnTo>
                    <a:pt x="2470" y="1980"/>
                  </a:lnTo>
                  <a:lnTo>
                    <a:pt x="2564" y="2097"/>
                  </a:lnTo>
                  <a:lnTo>
                    <a:pt x="2605" y="2127"/>
                  </a:lnTo>
                  <a:lnTo>
                    <a:pt x="2623" y="2133"/>
                  </a:lnTo>
                  <a:lnTo>
                    <a:pt x="2640" y="2139"/>
                  </a:lnTo>
                  <a:lnTo>
                    <a:pt x="2653" y="2168"/>
                  </a:lnTo>
                  <a:lnTo>
                    <a:pt x="2635" y="2168"/>
                  </a:lnTo>
                  <a:lnTo>
                    <a:pt x="2617" y="2162"/>
                  </a:lnTo>
                  <a:lnTo>
                    <a:pt x="2605" y="2162"/>
                  </a:lnTo>
                  <a:lnTo>
                    <a:pt x="2594" y="2168"/>
                  </a:lnTo>
                  <a:lnTo>
                    <a:pt x="2594" y="2186"/>
                  </a:lnTo>
                  <a:lnTo>
                    <a:pt x="2605" y="2203"/>
                  </a:lnTo>
                  <a:lnTo>
                    <a:pt x="2653" y="2216"/>
                  </a:lnTo>
                  <a:lnTo>
                    <a:pt x="2676" y="2198"/>
                  </a:lnTo>
                  <a:lnTo>
                    <a:pt x="2711" y="2191"/>
                  </a:lnTo>
                  <a:lnTo>
                    <a:pt x="2853" y="2139"/>
                  </a:lnTo>
                  <a:lnTo>
                    <a:pt x="2883" y="2086"/>
                  </a:lnTo>
                  <a:lnTo>
                    <a:pt x="2889" y="2068"/>
                  </a:lnTo>
                  <a:lnTo>
                    <a:pt x="2871" y="1997"/>
                  </a:lnTo>
                  <a:lnTo>
                    <a:pt x="2871" y="1955"/>
                  </a:lnTo>
                  <a:lnTo>
                    <a:pt x="2901" y="1891"/>
                  </a:lnTo>
                  <a:lnTo>
                    <a:pt x="2930" y="1896"/>
                  </a:lnTo>
                  <a:lnTo>
                    <a:pt x="2894" y="1760"/>
                  </a:lnTo>
                  <a:lnTo>
                    <a:pt x="2907" y="1689"/>
                  </a:lnTo>
                  <a:lnTo>
                    <a:pt x="2894" y="1559"/>
                  </a:lnTo>
                  <a:lnTo>
                    <a:pt x="2871" y="1453"/>
                  </a:lnTo>
                  <a:lnTo>
                    <a:pt x="2848" y="1418"/>
                  </a:lnTo>
                  <a:lnTo>
                    <a:pt x="2754" y="1288"/>
                  </a:lnTo>
                  <a:lnTo>
                    <a:pt x="2694" y="1146"/>
                  </a:lnTo>
                  <a:lnTo>
                    <a:pt x="2617" y="1046"/>
                  </a:lnTo>
                  <a:lnTo>
                    <a:pt x="2617" y="1029"/>
                  </a:lnTo>
                  <a:lnTo>
                    <a:pt x="2612" y="1011"/>
                  </a:lnTo>
                  <a:lnTo>
                    <a:pt x="2587" y="951"/>
                  </a:lnTo>
                  <a:lnTo>
                    <a:pt x="2587" y="928"/>
                  </a:lnTo>
                  <a:lnTo>
                    <a:pt x="2612" y="892"/>
                  </a:lnTo>
                  <a:lnTo>
                    <a:pt x="2612" y="874"/>
                  </a:lnTo>
                  <a:lnTo>
                    <a:pt x="2511" y="745"/>
                  </a:lnTo>
                  <a:lnTo>
                    <a:pt x="2458" y="685"/>
                  </a:lnTo>
                  <a:lnTo>
                    <a:pt x="2422" y="662"/>
                  </a:lnTo>
                  <a:lnTo>
                    <a:pt x="2410" y="644"/>
                  </a:lnTo>
                  <a:lnTo>
                    <a:pt x="2346" y="562"/>
                  </a:lnTo>
                  <a:lnTo>
                    <a:pt x="2262" y="408"/>
                  </a:lnTo>
                  <a:lnTo>
                    <a:pt x="2239" y="319"/>
                  </a:lnTo>
                  <a:lnTo>
                    <a:pt x="2186" y="189"/>
                  </a:lnTo>
                  <a:lnTo>
                    <a:pt x="2186" y="172"/>
                  </a:lnTo>
                  <a:lnTo>
                    <a:pt x="2163" y="154"/>
                  </a:lnTo>
                  <a:lnTo>
                    <a:pt x="2151" y="147"/>
                  </a:lnTo>
                  <a:lnTo>
                    <a:pt x="2138" y="53"/>
                  </a:lnTo>
                  <a:lnTo>
                    <a:pt x="2127" y="24"/>
                  </a:lnTo>
                  <a:lnTo>
                    <a:pt x="2097" y="30"/>
                  </a:lnTo>
                  <a:lnTo>
                    <a:pt x="2039" y="30"/>
                  </a:lnTo>
                  <a:lnTo>
                    <a:pt x="1973" y="0"/>
                  </a:lnTo>
                  <a:lnTo>
                    <a:pt x="1950" y="18"/>
                  </a:lnTo>
                  <a:lnTo>
                    <a:pt x="1938" y="35"/>
                  </a:lnTo>
                  <a:lnTo>
                    <a:pt x="1932" y="65"/>
                  </a:lnTo>
                  <a:lnTo>
                    <a:pt x="1961" y="154"/>
                  </a:lnTo>
                  <a:lnTo>
                    <a:pt x="1950" y="201"/>
                  </a:lnTo>
                  <a:lnTo>
                    <a:pt x="1908" y="195"/>
                  </a:lnTo>
                  <a:lnTo>
                    <a:pt x="1890" y="177"/>
                  </a:lnTo>
                  <a:lnTo>
                    <a:pt x="1879" y="131"/>
                  </a:lnTo>
                  <a:lnTo>
                    <a:pt x="951" y="189"/>
                  </a:lnTo>
                  <a:lnTo>
                    <a:pt x="933" y="160"/>
                  </a:lnTo>
                  <a:lnTo>
                    <a:pt x="933" y="131"/>
                  </a:lnTo>
                  <a:lnTo>
                    <a:pt x="903" y="101"/>
                  </a:lnTo>
                  <a:lnTo>
                    <a:pt x="898" y="78"/>
                  </a:lnTo>
                </a:path>
              </a:pathLst>
            </a:custGeom>
            <a:solidFill>
              <a:srgbClr val="9BBB59">
                <a:lumMod val="50000"/>
              </a:srgbClr>
            </a:solidFill>
            <a:ln w="19050">
              <a:solidFill>
                <a:sysClr val="windowText" lastClr="000000"/>
              </a:solidFill>
              <a:prstDash val="solid"/>
              <a:round/>
              <a:headEnd/>
              <a:tailEnd/>
            </a:ln>
          </p:spPr>
          <p:txBody>
            <a:bodyPr lIns="0" rIns="0" anchor="ctr"/>
            <a:lstStyle/>
            <a:p>
              <a:pPr defTabSz="685800">
                <a:defRPr/>
              </a:pPr>
              <a:r>
                <a:rPr lang="en-US" sz="900" b="1" kern="0" dirty="0">
                  <a:solidFill>
                    <a:prstClr val="white"/>
                  </a:solidFill>
                  <a:cs typeface="Arial" pitchFamily="34" charset="0"/>
                </a:rPr>
                <a:t>                      1.6%</a:t>
              </a:r>
            </a:p>
          </p:txBody>
        </p:sp>
        <p:sp>
          <p:nvSpPr>
            <p:cNvPr id="303" name="Freeform 79">
              <a:extLst>
                <a:ext uri="{FF2B5EF4-FFF2-40B4-BE49-F238E27FC236}">
                  <a16:creationId xmlns:a16="http://schemas.microsoft.com/office/drawing/2014/main" id="{1F1C150B-D34D-4EFA-9FD9-3D6BD0A48CE8}"/>
                </a:ext>
              </a:extLst>
            </p:cNvPr>
            <p:cNvSpPr>
              <a:spLocks/>
            </p:cNvSpPr>
            <p:nvPr/>
          </p:nvSpPr>
          <p:spPr bwMode="auto">
            <a:xfrm>
              <a:off x="6531296" y="3549955"/>
              <a:ext cx="588587" cy="272676"/>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close/>
                </a:path>
              </a:pathLst>
            </a:custGeom>
            <a:solidFill>
              <a:srgbClr val="C0504D"/>
            </a:solidFill>
            <a:ln w="19050">
              <a:solidFill>
                <a:sysClr val="windowText" lastClr="000000"/>
              </a:solidFill>
              <a:round/>
              <a:headEnd/>
              <a:tailEnd/>
            </a:ln>
          </p:spPr>
          <p:txBody>
            <a:bodyPr anchor="ctr"/>
            <a:lstStyle/>
            <a:p>
              <a:pPr algn="ctr" defTabSz="685800">
                <a:defRPr/>
              </a:pPr>
              <a:endParaRPr lang="en-US" sz="900" b="1" kern="0">
                <a:solidFill>
                  <a:prstClr val="white"/>
                </a:solidFill>
                <a:cs typeface="Arial" pitchFamily="34" charset="0"/>
              </a:endParaRPr>
            </a:p>
          </p:txBody>
        </p:sp>
        <p:sp>
          <p:nvSpPr>
            <p:cNvPr id="304" name="Freeform 81">
              <a:extLst>
                <a:ext uri="{FF2B5EF4-FFF2-40B4-BE49-F238E27FC236}">
                  <a16:creationId xmlns:a16="http://schemas.microsoft.com/office/drawing/2014/main" id="{ABBDE4AB-6F00-452C-95F2-CE0CB8693D32}"/>
                </a:ext>
              </a:extLst>
            </p:cNvPr>
            <p:cNvSpPr>
              <a:spLocks/>
            </p:cNvSpPr>
            <p:nvPr/>
          </p:nvSpPr>
          <p:spPr bwMode="auto">
            <a:xfrm>
              <a:off x="6976648" y="3526749"/>
              <a:ext cx="140828" cy="214660"/>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close/>
                </a:path>
              </a:pathLst>
            </a:custGeom>
            <a:solidFill>
              <a:srgbClr val="C0504D"/>
            </a:solidFill>
            <a:ln w="19050">
              <a:solidFill>
                <a:sysClr val="windowText" lastClr="000000"/>
              </a:solidFill>
              <a:round/>
              <a:headEnd/>
              <a:tailEnd/>
            </a:ln>
          </p:spPr>
          <p:txBody>
            <a:bodyPr anchor="ctr"/>
            <a:lstStyle/>
            <a:p>
              <a:pPr algn="ctr" defTabSz="685800">
                <a:defRPr/>
              </a:pPr>
              <a:endParaRPr lang="en-US" sz="900" b="1" kern="0">
                <a:solidFill>
                  <a:prstClr val="white"/>
                </a:solidFill>
                <a:cs typeface="Arial" pitchFamily="34" charset="0"/>
              </a:endParaRPr>
            </a:p>
          </p:txBody>
        </p:sp>
        <p:sp>
          <p:nvSpPr>
            <p:cNvPr id="305" name="Freeform 85">
              <a:extLst>
                <a:ext uri="{FF2B5EF4-FFF2-40B4-BE49-F238E27FC236}">
                  <a16:creationId xmlns:a16="http://schemas.microsoft.com/office/drawing/2014/main" id="{D8AC1135-A9D4-4C32-B4E2-BA7501F5AD46}"/>
                </a:ext>
              </a:extLst>
            </p:cNvPr>
            <p:cNvSpPr>
              <a:spLocks/>
            </p:cNvSpPr>
            <p:nvPr/>
          </p:nvSpPr>
          <p:spPr bwMode="auto">
            <a:xfrm>
              <a:off x="7172844" y="3090468"/>
              <a:ext cx="217861" cy="210019"/>
            </a:xfrm>
            <a:custGeom>
              <a:avLst/>
              <a:gdLst/>
              <a:ahLst/>
              <a:cxnLst>
                <a:cxn ang="0">
                  <a:pos x="0" y="117"/>
                </a:cxn>
                <a:cxn ang="0">
                  <a:pos x="183" y="71"/>
                </a:cxn>
                <a:cxn ang="0">
                  <a:pos x="201" y="94"/>
                </a:cxn>
                <a:cxn ang="0">
                  <a:pos x="206" y="88"/>
                </a:cxn>
                <a:cxn ang="0">
                  <a:pos x="213" y="76"/>
                </a:cxn>
                <a:cxn ang="0">
                  <a:pos x="485" y="0"/>
                </a:cxn>
                <a:cxn ang="0">
                  <a:pos x="549" y="224"/>
                </a:cxn>
                <a:cxn ang="0">
                  <a:pos x="538" y="247"/>
                </a:cxn>
                <a:cxn ang="0">
                  <a:pos x="531" y="259"/>
                </a:cxn>
                <a:cxn ang="0">
                  <a:pos x="538" y="271"/>
                </a:cxn>
                <a:cxn ang="0">
                  <a:pos x="538" y="282"/>
                </a:cxn>
                <a:cxn ang="0">
                  <a:pos x="502" y="282"/>
                </a:cxn>
                <a:cxn ang="0">
                  <a:pos x="414" y="325"/>
                </a:cxn>
                <a:cxn ang="0">
                  <a:pos x="384" y="318"/>
                </a:cxn>
                <a:cxn ang="0">
                  <a:pos x="378" y="330"/>
                </a:cxn>
                <a:cxn ang="0">
                  <a:pos x="378" y="348"/>
                </a:cxn>
                <a:cxn ang="0">
                  <a:pos x="373" y="353"/>
                </a:cxn>
                <a:cxn ang="0">
                  <a:pos x="319" y="360"/>
                </a:cxn>
                <a:cxn ang="0">
                  <a:pos x="242" y="395"/>
                </a:cxn>
                <a:cxn ang="0">
                  <a:pos x="231" y="383"/>
                </a:cxn>
                <a:cxn ang="0">
                  <a:pos x="183" y="431"/>
                </a:cxn>
                <a:cxn ang="0">
                  <a:pos x="82" y="520"/>
                </a:cxn>
                <a:cxn ang="0">
                  <a:pos x="41" y="543"/>
                </a:cxn>
                <a:cxn ang="0">
                  <a:pos x="6" y="507"/>
                </a:cxn>
                <a:cxn ang="0">
                  <a:pos x="53" y="460"/>
                </a:cxn>
                <a:cxn ang="0">
                  <a:pos x="59" y="442"/>
                </a:cxn>
                <a:cxn ang="0">
                  <a:pos x="36" y="419"/>
                </a:cxn>
                <a:cxn ang="0">
                  <a:pos x="0" y="117"/>
                </a:cxn>
              </a:cxnLst>
              <a:rect l="0" t="0" r="r" b="b"/>
              <a:pathLst>
                <a:path w="549" h="543">
                  <a:moveTo>
                    <a:pt x="0" y="117"/>
                  </a:moveTo>
                  <a:lnTo>
                    <a:pt x="183" y="71"/>
                  </a:lnTo>
                  <a:lnTo>
                    <a:pt x="201" y="94"/>
                  </a:lnTo>
                  <a:lnTo>
                    <a:pt x="206" y="88"/>
                  </a:lnTo>
                  <a:lnTo>
                    <a:pt x="213" y="76"/>
                  </a:lnTo>
                  <a:lnTo>
                    <a:pt x="485" y="0"/>
                  </a:lnTo>
                  <a:lnTo>
                    <a:pt x="549" y="224"/>
                  </a:lnTo>
                  <a:lnTo>
                    <a:pt x="538" y="247"/>
                  </a:lnTo>
                  <a:lnTo>
                    <a:pt x="531" y="259"/>
                  </a:lnTo>
                  <a:lnTo>
                    <a:pt x="538" y="271"/>
                  </a:lnTo>
                  <a:lnTo>
                    <a:pt x="538" y="282"/>
                  </a:lnTo>
                  <a:lnTo>
                    <a:pt x="502" y="282"/>
                  </a:lnTo>
                  <a:lnTo>
                    <a:pt x="414" y="325"/>
                  </a:lnTo>
                  <a:lnTo>
                    <a:pt x="384" y="318"/>
                  </a:lnTo>
                  <a:lnTo>
                    <a:pt x="378" y="330"/>
                  </a:lnTo>
                  <a:lnTo>
                    <a:pt x="378" y="348"/>
                  </a:lnTo>
                  <a:lnTo>
                    <a:pt x="373" y="353"/>
                  </a:lnTo>
                  <a:lnTo>
                    <a:pt x="319" y="360"/>
                  </a:lnTo>
                  <a:lnTo>
                    <a:pt x="242" y="395"/>
                  </a:lnTo>
                  <a:lnTo>
                    <a:pt x="231" y="383"/>
                  </a:lnTo>
                  <a:lnTo>
                    <a:pt x="183" y="431"/>
                  </a:lnTo>
                  <a:lnTo>
                    <a:pt x="82" y="520"/>
                  </a:lnTo>
                  <a:lnTo>
                    <a:pt x="41" y="543"/>
                  </a:lnTo>
                  <a:lnTo>
                    <a:pt x="6" y="507"/>
                  </a:lnTo>
                  <a:lnTo>
                    <a:pt x="53" y="460"/>
                  </a:lnTo>
                  <a:lnTo>
                    <a:pt x="59" y="442"/>
                  </a:lnTo>
                  <a:lnTo>
                    <a:pt x="36" y="419"/>
                  </a:lnTo>
                  <a:lnTo>
                    <a:pt x="0" y="117"/>
                  </a:lnTo>
                  <a:close/>
                </a:path>
              </a:pathLst>
            </a:custGeom>
            <a:solidFill>
              <a:srgbClr val="C0504D">
                <a:lumMod val="60000"/>
                <a:lumOff val="40000"/>
              </a:srgbClr>
            </a:solidFill>
            <a:ln w="19050">
              <a:solidFill>
                <a:sysClr val="windowText" lastClr="000000"/>
              </a:solidFill>
              <a:round/>
              <a:headEnd/>
              <a:tailEnd/>
            </a:ln>
          </p:spPr>
          <p:txBody>
            <a:bodyPr anchor="ctr"/>
            <a:lstStyle/>
            <a:p>
              <a:pPr algn="ctr" defTabSz="685800">
                <a:defRPr/>
              </a:pPr>
              <a:endParaRPr lang="en-US" sz="900" b="1" kern="0">
                <a:solidFill>
                  <a:prstClr val="white"/>
                </a:solidFill>
                <a:cs typeface="Arial" pitchFamily="34" charset="0"/>
              </a:endParaRPr>
            </a:p>
          </p:txBody>
        </p:sp>
        <p:sp>
          <p:nvSpPr>
            <p:cNvPr id="306" name="Freeform 89">
              <a:extLst>
                <a:ext uri="{FF2B5EF4-FFF2-40B4-BE49-F238E27FC236}">
                  <a16:creationId xmlns:a16="http://schemas.microsoft.com/office/drawing/2014/main" id="{F5EC5D7A-969D-4309-BD15-BD1315CC56CC}"/>
                </a:ext>
              </a:extLst>
            </p:cNvPr>
            <p:cNvSpPr>
              <a:spLocks/>
            </p:cNvSpPr>
            <p:nvPr/>
          </p:nvSpPr>
          <p:spPr bwMode="auto">
            <a:xfrm>
              <a:off x="7364224" y="3082345"/>
              <a:ext cx="109533" cy="119512"/>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close/>
                </a:path>
              </a:pathLst>
            </a:custGeom>
            <a:solidFill>
              <a:srgbClr val="9BBB59">
                <a:lumMod val="75000"/>
              </a:srgbClr>
            </a:solidFill>
            <a:ln w="19050">
              <a:solidFill>
                <a:sysClr val="windowText" lastClr="000000"/>
              </a:solidFill>
              <a:round/>
              <a:headEnd/>
              <a:tailEnd/>
            </a:ln>
          </p:spPr>
          <p:txBody>
            <a:bodyPr anchor="ctr"/>
            <a:lstStyle/>
            <a:p>
              <a:pPr algn="ctr" defTabSz="685800">
                <a:defRPr/>
              </a:pPr>
              <a:endParaRPr lang="en-US" sz="900" b="1" kern="0">
                <a:solidFill>
                  <a:prstClr val="white"/>
                </a:solidFill>
                <a:cs typeface="Arial" pitchFamily="34" charset="0"/>
              </a:endParaRPr>
            </a:p>
          </p:txBody>
        </p:sp>
        <p:sp>
          <p:nvSpPr>
            <p:cNvPr id="307" name="Freeform 95">
              <a:extLst>
                <a:ext uri="{FF2B5EF4-FFF2-40B4-BE49-F238E27FC236}">
                  <a16:creationId xmlns:a16="http://schemas.microsoft.com/office/drawing/2014/main" id="{83C0A9B6-65AF-451D-9055-4E879E0F7E43}"/>
                </a:ext>
              </a:extLst>
            </p:cNvPr>
            <p:cNvSpPr>
              <a:spLocks/>
            </p:cNvSpPr>
            <p:nvPr/>
          </p:nvSpPr>
          <p:spPr bwMode="auto">
            <a:xfrm>
              <a:off x="7306449" y="2186578"/>
              <a:ext cx="469425" cy="731003"/>
            </a:xfrm>
            <a:custGeom>
              <a:avLst/>
              <a:gdLst/>
              <a:ahLst/>
              <a:cxnLst>
                <a:cxn ang="0">
                  <a:pos x="224" y="1701"/>
                </a:cxn>
                <a:cxn ang="0">
                  <a:pos x="230" y="1743"/>
                </a:cxn>
                <a:cxn ang="0">
                  <a:pos x="289" y="1802"/>
                </a:cxn>
                <a:cxn ang="0">
                  <a:pos x="307" y="1825"/>
                </a:cxn>
                <a:cxn ang="0">
                  <a:pos x="336" y="1896"/>
                </a:cxn>
                <a:cxn ang="0">
                  <a:pos x="348" y="1837"/>
                </a:cxn>
                <a:cxn ang="0">
                  <a:pos x="384" y="1737"/>
                </a:cxn>
                <a:cxn ang="0">
                  <a:pos x="425" y="1630"/>
                </a:cxn>
                <a:cxn ang="0">
                  <a:pos x="419" y="1607"/>
                </a:cxn>
                <a:cxn ang="0">
                  <a:pos x="478" y="1495"/>
                </a:cxn>
                <a:cxn ang="0">
                  <a:pos x="502" y="1536"/>
                </a:cxn>
                <a:cxn ang="0">
                  <a:pos x="520" y="1530"/>
                </a:cxn>
                <a:cxn ang="0">
                  <a:pos x="526" y="1483"/>
                </a:cxn>
                <a:cxn ang="0">
                  <a:pos x="609" y="1447"/>
                </a:cxn>
                <a:cxn ang="0">
                  <a:pos x="620" y="1412"/>
                </a:cxn>
                <a:cxn ang="0">
                  <a:pos x="673" y="1394"/>
                </a:cxn>
                <a:cxn ang="0">
                  <a:pos x="691" y="1335"/>
                </a:cxn>
                <a:cxn ang="0">
                  <a:pos x="726" y="1252"/>
                </a:cxn>
                <a:cxn ang="0">
                  <a:pos x="738" y="1229"/>
                </a:cxn>
                <a:cxn ang="0">
                  <a:pos x="803" y="1229"/>
                </a:cxn>
                <a:cxn ang="0">
                  <a:pos x="827" y="1164"/>
                </a:cxn>
                <a:cxn ang="0">
                  <a:pos x="874" y="1117"/>
                </a:cxn>
                <a:cxn ang="0">
                  <a:pos x="945" y="1152"/>
                </a:cxn>
                <a:cxn ang="0">
                  <a:pos x="1028" y="1057"/>
                </a:cxn>
                <a:cxn ang="0">
                  <a:pos x="1104" y="975"/>
                </a:cxn>
                <a:cxn ang="0">
                  <a:pos x="1134" y="968"/>
                </a:cxn>
                <a:cxn ang="0">
                  <a:pos x="1175" y="915"/>
                </a:cxn>
                <a:cxn ang="0">
                  <a:pos x="1146" y="874"/>
                </a:cxn>
                <a:cxn ang="0">
                  <a:pos x="1122" y="874"/>
                </a:cxn>
                <a:cxn ang="0">
                  <a:pos x="1146" y="839"/>
                </a:cxn>
                <a:cxn ang="0">
                  <a:pos x="1116" y="768"/>
                </a:cxn>
                <a:cxn ang="0">
                  <a:pos x="1069" y="757"/>
                </a:cxn>
                <a:cxn ang="0">
                  <a:pos x="1033" y="774"/>
                </a:cxn>
                <a:cxn ang="0">
                  <a:pos x="974" y="661"/>
                </a:cxn>
                <a:cxn ang="0">
                  <a:pos x="980" y="626"/>
                </a:cxn>
                <a:cxn ang="0">
                  <a:pos x="957" y="620"/>
                </a:cxn>
                <a:cxn ang="0">
                  <a:pos x="904" y="615"/>
                </a:cxn>
                <a:cxn ang="0">
                  <a:pos x="863" y="603"/>
                </a:cxn>
                <a:cxn ang="0">
                  <a:pos x="838" y="526"/>
                </a:cxn>
                <a:cxn ang="0">
                  <a:pos x="579" y="6"/>
                </a:cxn>
                <a:cxn ang="0">
                  <a:pos x="513" y="6"/>
                </a:cxn>
                <a:cxn ang="0">
                  <a:pos x="490" y="47"/>
                </a:cxn>
                <a:cxn ang="0">
                  <a:pos x="437" y="65"/>
                </a:cxn>
                <a:cxn ang="0">
                  <a:pos x="348" y="124"/>
                </a:cxn>
                <a:cxn ang="0">
                  <a:pos x="330" y="47"/>
                </a:cxn>
                <a:cxn ang="0">
                  <a:pos x="301" y="30"/>
                </a:cxn>
                <a:cxn ang="0">
                  <a:pos x="148" y="395"/>
                </a:cxn>
                <a:cxn ang="0">
                  <a:pos x="165" y="466"/>
                </a:cxn>
                <a:cxn ang="0">
                  <a:pos x="153" y="532"/>
                </a:cxn>
                <a:cxn ang="0">
                  <a:pos x="124" y="579"/>
                </a:cxn>
                <a:cxn ang="0">
                  <a:pos x="148" y="768"/>
                </a:cxn>
                <a:cxn ang="0">
                  <a:pos x="94" y="869"/>
                </a:cxn>
                <a:cxn ang="0">
                  <a:pos x="100" y="940"/>
                </a:cxn>
                <a:cxn ang="0">
                  <a:pos x="71" y="945"/>
                </a:cxn>
                <a:cxn ang="0">
                  <a:pos x="64" y="1004"/>
                </a:cxn>
                <a:cxn ang="0">
                  <a:pos x="29" y="993"/>
                </a:cxn>
              </a:cxnLst>
              <a:rect l="0" t="0" r="r" b="b"/>
              <a:pathLst>
                <a:path w="1175" h="1896">
                  <a:moveTo>
                    <a:pt x="0" y="1016"/>
                  </a:moveTo>
                  <a:lnTo>
                    <a:pt x="224" y="1701"/>
                  </a:lnTo>
                  <a:lnTo>
                    <a:pt x="230" y="1713"/>
                  </a:lnTo>
                  <a:lnTo>
                    <a:pt x="230" y="1743"/>
                  </a:lnTo>
                  <a:lnTo>
                    <a:pt x="230" y="1754"/>
                  </a:lnTo>
                  <a:lnTo>
                    <a:pt x="289" y="1802"/>
                  </a:lnTo>
                  <a:lnTo>
                    <a:pt x="301" y="1802"/>
                  </a:lnTo>
                  <a:lnTo>
                    <a:pt x="307" y="1825"/>
                  </a:lnTo>
                  <a:lnTo>
                    <a:pt x="307" y="1837"/>
                  </a:lnTo>
                  <a:lnTo>
                    <a:pt x="336" y="1896"/>
                  </a:lnTo>
                  <a:lnTo>
                    <a:pt x="348" y="1878"/>
                  </a:lnTo>
                  <a:lnTo>
                    <a:pt x="348" y="1837"/>
                  </a:lnTo>
                  <a:lnTo>
                    <a:pt x="360" y="1790"/>
                  </a:lnTo>
                  <a:lnTo>
                    <a:pt x="384" y="1737"/>
                  </a:lnTo>
                  <a:lnTo>
                    <a:pt x="401" y="1660"/>
                  </a:lnTo>
                  <a:lnTo>
                    <a:pt x="425" y="1630"/>
                  </a:lnTo>
                  <a:lnTo>
                    <a:pt x="431" y="1619"/>
                  </a:lnTo>
                  <a:lnTo>
                    <a:pt x="419" y="1607"/>
                  </a:lnTo>
                  <a:lnTo>
                    <a:pt x="401" y="1566"/>
                  </a:lnTo>
                  <a:lnTo>
                    <a:pt x="478" y="1495"/>
                  </a:lnTo>
                  <a:lnTo>
                    <a:pt x="490" y="1500"/>
                  </a:lnTo>
                  <a:lnTo>
                    <a:pt x="502" y="1536"/>
                  </a:lnTo>
                  <a:lnTo>
                    <a:pt x="513" y="1541"/>
                  </a:lnTo>
                  <a:lnTo>
                    <a:pt x="520" y="1530"/>
                  </a:lnTo>
                  <a:lnTo>
                    <a:pt x="520" y="1500"/>
                  </a:lnTo>
                  <a:lnTo>
                    <a:pt x="526" y="1483"/>
                  </a:lnTo>
                  <a:lnTo>
                    <a:pt x="584" y="1471"/>
                  </a:lnTo>
                  <a:lnTo>
                    <a:pt x="609" y="1447"/>
                  </a:lnTo>
                  <a:lnTo>
                    <a:pt x="609" y="1424"/>
                  </a:lnTo>
                  <a:lnTo>
                    <a:pt x="620" y="1412"/>
                  </a:lnTo>
                  <a:lnTo>
                    <a:pt x="650" y="1412"/>
                  </a:lnTo>
                  <a:lnTo>
                    <a:pt x="673" y="1394"/>
                  </a:lnTo>
                  <a:lnTo>
                    <a:pt x="679" y="1383"/>
                  </a:lnTo>
                  <a:lnTo>
                    <a:pt x="691" y="1335"/>
                  </a:lnTo>
                  <a:lnTo>
                    <a:pt x="691" y="1300"/>
                  </a:lnTo>
                  <a:lnTo>
                    <a:pt x="726" y="1252"/>
                  </a:lnTo>
                  <a:lnTo>
                    <a:pt x="726" y="1229"/>
                  </a:lnTo>
                  <a:lnTo>
                    <a:pt x="738" y="1229"/>
                  </a:lnTo>
                  <a:lnTo>
                    <a:pt x="779" y="1234"/>
                  </a:lnTo>
                  <a:lnTo>
                    <a:pt x="803" y="1229"/>
                  </a:lnTo>
                  <a:lnTo>
                    <a:pt x="815" y="1206"/>
                  </a:lnTo>
                  <a:lnTo>
                    <a:pt x="827" y="1164"/>
                  </a:lnTo>
                  <a:lnTo>
                    <a:pt x="845" y="1164"/>
                  </a:lnTo>
                  <a:lnTo>
                    <a:pt x="874" y="1117"/>
                  </a:lnTo>
                  <a:lnTo>
                    <a:pt x="916" y="1123"/>
                  </a:lnTo>
                  <a:lnTo>
                    <a:pt x="945" y="1152"/>
                  </a:lnTo>
                  <a:lnTo>
                    <a:pt x="992" y="1075"/>
                  </a:lnTo>
                  <a:lnTo>
                    <a:pt x="1028" y="1057"/>
                  </a:lnTo>
                  <a:lnTo>
                    <a:pt x="1093" y="998"/>
                  </a:lnTo>
                  <a:lnTo>
                    <a:pt x="1104" y="975"/>
                  </a:lnTo>
                  <a:lnTo>
                    <a:pt x="1111" y="963"/>
                  </a:lnTo>
                  <a:lnTo>
                    <a:pt x="1134" y="968"/>
                  </a:lnTo>
                  <a:lnTo>
                    <a:pt x="1163" y="951"/>
                  </a:lnTo>
                  <a:lnTo>
                    <a:pt x="1175" y="915"/>
                  </a:lnTo>
                  <a:lnTo>
                    <a:pt x="1170" y="886"/>
                  </a:lnTo>
                  <a:lnTo>
                    <a:pt x="1146" y="874"/>
                  </a:lnTo>
                  <a:lnTo>
                    <a:pt x="1140" y="881"/>
                  </a:lnTo>
                  <a:lnTo>
                    <a:pt x="1122" y="874"/>
                  </a:lnTo>
                  <a:lnTo>
                    <a:pt x="1134" y="845"/>
                  </a:lnTo>
                  <a:lnTo>
                    <a:pt x="1146" y="839"/>
                  </a:lnTo>
                  <a:lnTo>
                    <a:pt x="1140" y="815"/>
                  </a:lnTo>
                  <a:lnTo>
                    <a:pt x="1116" y="768"/>
                  </a:lnTo>
                  <a:lnTo>
                    <a:pt x="1086" y="757"/>
                  </a:lnTo>
                  <a:lnTo>
                    <a:pt x="1069" y="757"/>
                  </a:lnTo>
                  <a:lnTo>
                    <a:pt x="1058" y="768"/>
                  </a:lnTo>
                  <a:lnTo>
                    <a:pt x="1033" y="774"/>
                  </a:lnTo>
                  <a:lnTo>
                    <a:pt x="1004" y="762"/>
                  </a:lnTo>
                  <a:lnTo>
                    <a:pt x="974" y="661"/>
                  </a:lnTo>
                  <a:lnTo>
                    <a:pt x="987" y="644"/>
                  </a:lnTo>
                  <a:lnTo>
                    <a:pt x="980" y="626"/>
                  </a:lnTo>
                  <a:lnTo>
                    <a:pt x="974" y="620"/>
                  </a:lnTo>
                  <a:lnTo>
                    <a:pt x="957" y="620"/>
                  </a:lnTo>
                  <a:lnTo>
                    <a:pt x="945" y="626"/>
                  </a:lnTo>
                  <a:lnTo>
                    <a:pt x="904" y="615"/>
                  </a:lnTo>
                  <a:lnTo>
                    <a:pt x="874" y="615"/>
                  </a:lnTo>
                  <a:lnTo>
                    <a:pt x="863" y="603"/>
                  </a:lnTo>
                  <a:lnTo>
                    <a:pt x="845" y="544"/>
                  </a:lnTo>
                  <a:lnTo>
                    <a:pt x="838" y="526"/>
                  </a:lnTo>
                  <a:lnTo>
                    <a:pt x="696" y="83"/>
                  </a:lnTo>
                  <a:lnTo>
                    <a:pt x="579" y="6"/>
                  </a:lnTo>
                  <a:lnTo>
                    <a:pt x="543" y="0"/>
                  </a:lnTo>
                  <a:lnTo>
                    <a:pt x="513" y="6"/>
                  </a:lnTo>
                  <a:lnTo>
                    <a:pt x="502" y="24"/>
                  </a:lnTo>
                  <a:lnTo>
                    <a:pt x="490" y="47"/>
                  </a:lnTo>
                  <a:lnTo>
                    <a:pt x="478" y="47"/>
                  </a:lnTo>
                  <a:lnTo>
                    <a:pt x="437" y="65"/>
                  </a:lnTo>
                  <a:lnTo>
                    <a:pt x="371" y="118"/>
                  </a:lnTo>
                  <a:lnTo>
                    <a:pt x="348" y="124"/>
                  </a:lnTo>
                  <a:lnTo>
                    <a:pt x="325" y="88"/>
                  </a:lnTo>
                  <a:lnTo>
                    <a:pt x="330" y="47"/>
                  </a:lnTo>
                  <a:lnTo>
                    <a:pt x="318" y="30"/>
                  </a:lnTo>
                  <a:lnTo>
                    <a:pt x="301" y="30"/>
                  </a:lnTo>
                  <a:lnTo>
                    <a:pt x="254" y="47"/>
                  </a:lnTo>
                  <a:lnTo>
                    <a:pt x="148" y="395"/>
                  </a:lnTo>
                  <a:lnTo>
                    <a:pt x="148" y="443"/>
                  </a:lnTo>
                  <a:lnTo>
                    <a:pt x="165" y="466"/>
                  </a:lnTo>
                  <a:lnTo>
                    <a:pt x="165" y="508"/>
                  </a:lnTo>
                  <a:lnTo>
                    <a:pt x="153" y="532"/>
                  </a:lnTo>
                  <a:lnTo>
                    <a:pt x="135" y="549"/>
                  </a:lnTo>
                  <a:lnTo>
                    <a:pt x="124" y="579"/>
                  </a:lnTo>
                  <a:lnTo>
                    <a:pt x="160" y="721"/>
                  </a:lnTo>
                  <a:lnTo>
                    <a:pt x="148" y="768"/>
                  </a:lnTo>
                  <a:lnTo>
                    <a:pt x="148" y="798"/>
                  </a:lnTo>
                  <a:lnTo>
                    <a:pt x="94" y="869"/>
                  </a:lnTo>
                  <a:lnTo>
                    <a:pt x="82" y="897"/>
                  </a:lnTo>
                  <a:lnTo>
                    <a:pt x="100" y="940"/>
                  </a:lnTo>
                  <a:lnTo>
                    <a:pt x="100" y="945"/>
                  </a:lnTo>
                  <a:lnTo>
                    <a:pt x="71" y="945"/>
                  </a:lnTo>
                  <a:lnTo>
                    <a:pt x="77" y="981"/>
                  </a:lnTo>
                  <a:lnTo>
                    <a:pt x="64" y="1004"/>
                  </a:lnTo>
                  <a:lnTo>
                    <a:pt x="47" y="998"/>
                  </a:lnTo>
                  <a:lnTo>
                    <a:pt x="29" y="993"/>
                  </a:lnTo>
                  <a:lnTo>
                    <a:pt x="0" y="1016"/>
                  </a:lnTo>
                  <a:close/>
                </a:path>
              </a:pathLst>
            </a:custGeom>
            <a:solidFill>
              <a:srgbClr val="C0504D">
                <a:lumMod val="60000"/>
                <a:lumOff val="40000"/>
              </a:srgbClr>
            </a:solidFill>
            <a:ln w="19050">
              <a:solidFill>
                <a:sysClr val="windowText" lastClr="000000"/>
              </a:solidFill>
              <a:round/>
              <a:headEnd/>
              <a:tailEnd/>
            </a:ln>
          </p:spPr>
          <p:txBody>
            <a:bodyPr lIns="0" rIns="0" anchor="ctr"/>
            <a:lstStyle/>
            <a:p>
              <a:pPr algn="ctr" defTabSz="685800">
                <a:defRPr/>
              </a:pPr>
              <a:r>
                <a:rPr lang="en-US" sz="900" b="1" kern="0" dirty="0">
                  <a:solidFill>
                    <a:prstClr val="black"/>
                  </a:solidFill>
                  <a:cs typeface="Arial" pitchFamily="34" charset="0"/>
                </a:rPr>
                <a:t>0.4</a:t>
              </a:r>
            </a:p>
            <a:p>
              <a:pPr algn="ctr" defTabSz="685800">
                <a:defRPr/>
              </a:pPr>
              <a:r>
                <a:rPr lang="en-US" sz="900" b="1" kern="0" dirty="0">
                  <a:solidFill>
                    <a:prstClr val="black"/>
                  </a:solidFill>
                  <a:cs typeface="Arial" pitchFamily="34" charset="0"/>
                </a:rPr>
                <a:t>%</a:t>
              </a:r>
            </a:p>
          </p:txBody>
        </p:sp>
        <p:sp>
          <p:nvSpPr>
            <p:cNvPr id="308" name="Freeform 97">
              <a:extLst>
                <a:ext uri="{FF2B5EF4-FFF2-40B4-BE49-F238E27FC236}">
                  <a16:creationId xmlns:a16="http://schemas.microsoft.com/office/drawing/2014/main" id="{4FEF6E03-107B-44B4-B830-F8855142592C}"/>
                </a:ext>
              </a:extLst>
            </p:cNvPr>
            <p:cNvSpPr>
              <a:spLocks/>
            </p:cNvSpPr>
            <p:nvPr/>
          </p:nvSpPr>
          <p:spPr bwMode="auto">
            <a:xfrm>
              <a:off x="6187051" y="3519787"/>
              <a:ext cx="574143" cy="547672"/>
            </a:xfrm>
            <a:custGeom>
              <a:avLst/>
              <a:gdLst/>
              <a:ahLst/>
              <a:cxnLst>
                <a:cxn ang="0">
                  <a:pos x="479" y="0"/>
                </a:cxn>
                <a:cxn ang="0">
                  <a:pos x="474" y="59"/>
                </a:cxn>
                <a:cxn ang="0">
                  <a:pos x="485" y="123"/>
                </a:cxn>
                <a:cxn ang="0">
                  <a:pos x="449" y="307"/>
                </a:cxn>
                <a:cxn ang="0">
                  <a:pos x="456" y="361"/>
                </a:cxn>
                <a:cxn ang="0">
                  <a:pos x="426" y="437"/>
                </a:cxn>
                <a:cxn ang="0">
                  <a:pos x="355" y="514"/>
                </a:cxn>
                <a:cxn ang="0">
                  <a:pos x="314" y="538"/>
                </a:cxn>
                <a:cxn ang="0">
                  <a:pos x="261" y="561"/>
                </a:cxn>
                <a:cxn ang="0">
                  <a:pos x="231" y="602"/>
                </a:cxn>
                <a:cxn ang="0">
                  <a:pos x="213" y="721"/>
                </a:cxn>
                <a:cxn ang="0">
                  <a:pos x="148" y="714"/>
                </a:cxn>
                <a:cxn ang="0">
                  <a:pos x="95" y="810"/>
                </a:cxn>
                <a:cxn ang="0">
                  <a:pos x="95" y="904"/>
                </a:cxn>
                <a:cxn ang="0">
                  <a:pos x="41" y="975"/>
                </a:cxn>
                <a:cxn ang="0">
                  <a:pos x="6" y="1028"/>
                </a:cxn>
                <a:cxn ang="0">
                  <a:pos x="6" y="1087"/>
                </a:cxn>
                <a:cxn ang="0">
                  <a:pos x="77" y="1199"/>
                </a:cxn>
                <a:cxn ang="0">
                  <a:pos x="130" y="1270"/>
                </a:cxn>
                <a:cxn ang="0">
                  <a:pos x="178" y="1282"/>
                </a:cxn>
                <a:cxn ang="0">
                  <a:pos x="195" y="1294"/>
                </a:cxn>
                <a:cxn ang="0">
                  <a:pos x="237" y="1312"/>
                </a:cxn>
                <a:cxn ang="0">
                  <a:pos x="237" y="1347"/>
                </a:cxn>
                <a:cxn ang="0">
                  <a:pos x="355" y="1424"/>
                </a:cxn>
                <a:cxn ang="0">
                  <a:pos x="426" y="1394"/>
                </a:cxn>
                <a:cxn ang="0">
                  <a:pos x="456" y="1358"/>
                </a:cxn>
                <a:cxn ang="0">
                  <a:pos x="497" y="1388"/>
                </a:cxn>
                <a:cxn ang="0">
                  <a:pos x="603" y="1353"/>
                </a:cxn>
                <a:cxn ang="0">
                  <a:pos x="621" y="1299"/>
                </a:cxn>
                <a:cxn ang="0">
                  <a:pos x="703" y="1258"/>
                </a:cxn>
                <a:cxn ang="0">
                  <a:pos x="781" y="1199"/>
                </a:cxn>
                <a:cxn ang="0">
                  <a:pos x="774" y="1128"/>
                </a:cxn>
                <a:cxn ang="0">
                  <a:pos x="898" y="762"/>
                </a:cxn>
                <a:cxn ang="0">
                  <a:pos x="951" y="785"/>
                </a:cxn>
                <a:cxn ang="0">
                  <a:pos x="976" y="821"/>
                </a:cxn>
                <a:cxn ang="0">
                  <a:pos x="1040" y="767"/>
                </a:cxn>
                <a:cxn ang="0">
                  <a:pos x="1093" y="632"/>
                </a:cxn>
                <a:cxn ang="0">
                  <a:pos x="1152" y="585"/>
                </a:cxn>
                <a:cxn ang="0">
                  <a:pos x="1200" y="549"/>
                </a:cxn>
                <a:cxn ang="0">
                  <a:pos x="1235" y="485"/>
                </a:cxn>
                <a:cxn ang="0">
                  <a:pos x="1223" y="455"/>
                </a:cxn>
                <a:cxn ang="0">
                  <a:pos x="1241" y="361"/>
                </a:cxn>
                <a:cxn ang="0">
                  <a:pos x="1395" y="443"/>
                </a:cxn>
                <a:cxn ang="0">
                  <a:pos x="1425" y="449"/>
                </a:cxn>
                <a:cxn ang="0">
                  <a:pos x="1407" y="295"/>
                </a:cxn>
                <a:cxn ang="0">
                  <a:pos x="1383" y="260"/>
                </a:cxn>
                <a:cxn ang="0">
                  <a:pos x="1329" y="265"/>
                </a:cxn>
                <a:cxn ang="0">
                  <a:pos x="1200" y="290"/>
                </a:cxn>
                <a:cxn ang="0">
                  <a:pos x="1152" y="331"/>
                </a:cxn>
                <a:cxn ang="0">
                  <a:pos x="1099" y="301"/>
                </a:cxn>
                <a:cxn ang="0">
                  <a:pos x="1058" y="354"/>
                </a:cxn>
                <a:cxn ang="0">
                  <a:pos x="1005" y="396"/>
                </a:cxn>
                <a:cxn ang="0">
                  <a:pos x="923" y="478"/>
                </a:cxn>
                <a:cxn ang="0">
                  <a:pos x="863" y="295"/>
                </a:cxn>
                <a:cxn ang="0">
                  <a:pos x="485" y="0"/>
                </a:cxn>
              </a:cxnLst>
              <a:rect l="0" t="0" r="r" b="b"/>
              <a:pathLst>
                <a:path w="1443" h="1424">
                  <a:moveTo>
                    <a:pt x="485" y="0"/>
                  </a:moveTo>
                  <a:lnTo>
                    <a:pt x="479" y="0"/>
                  </a:lnTo>
                  <a:lnTo>
                    <a:pt x="456" y="18"/>
                  </a:lnTo>
                  <a:lnTo>
                    <a:pt x="474" y="59"/>
                  </a:lnTo>
                  <a:lnTo>
                    <a:pt x="426" y="95"/>
                  </a:lnTo>
                  <a:lnTo>
                    <a:pt x="485" y="123"/>
                  </a:lnTo>
                  <a:lnTo>
                    <a:pt x="467" y="272"/>
                  </a:lnTo>
                  <a:lnTo>
                    <a:pt x="449" y="307"/>
                  </a:lnTo>
                  <a:lnTo>
                    <a:pt x="449" y="336"/>
                  </a:lnTo>
                  <a:lnTo>
                    <a:pt x="456" y="361"/>
                  </a:lnTo>
                  <a:lnTo>
                    <a:pt x="462" y="407"/>
                  </a:lnTo>
                  <a:lnTo>
                    <a:pt x="426" y="437"/>
                  </a:lnTo>
                  <a:lnTo>
                    <a:pt x="414" y="443"/>
                  </a:lnTo>
                  <a:lnTo>
                    <a:pt x="355" y="514"/>
                  </a:lnTo>
                  <a:lnTo>
                    <a:pt x="350" y="526"/>
                  </a:lnTo>
                  <a:lnTo>
                    <a:pt x="314" y="538"/>
                  </a:lnTo>
                  <a:lnTo>
                    <a:pt x="284" y="531"/>
                  </a:lnTo>
                  <a:lnTo>
                    <a:pt x="261" y="561"/>
                  </a:lnTo>
                  <a:lnTo>
                    <a:pt x="261" y="579"/>
                  </a:lnTo>
                  <a:lnTo>
                    <a:pt x="231" y="602"/>
                  </a:lnTo>
                  <a:lnTo>
                    <a:pt x="201" y="673"/>
                  </a:lnTo>
                  <a:lnTo>
                    <a:pt x="213" y="721"/>
                  </a:lnTo>
                  <a:lnTo>
                    <a:pt x="178" y="762"/>
                  </a:lnTo>
                  <a:lnTo>
                    <a:pt x="148" y="714"/>
                  </a:lnTo>
                  <a:lnTo>
                    <a:pt x="125" y="714"/>
                  </a:lnTo>
                  <a:lnTo>
                    <a:pt x="95" y="810"/>
                  </a:lnTo>
                  <a:lnTo>
                    <a:pt x="95" y="856"/>
                  </a:lnTo>
                  <a:lnTo>
                    <a:pt x="95" y="904"/>
                  </a:lnTo>
                  <a:lnTo>
                    <a:pt x="71" y="916"/>
                  </a:lnTo>
                  <a:lnTo>
                    <a:pt x="41" y="975"/>
                  </a:lnTo>
                  <a:lnTo>
                    <a:pt x="0" y="975"/>
                  </a:lnTo>
                  <a:lnTo>
                    <a:pt x="6" y="1028"/>
                  </a:lnTo>
                  <a:lnTo>
                    <a:pt x="6" y="1063"/>
                  </a:lnTo>
                  <a:lnTo>
                    <a:pt x="6" y="1087"/>
                  </a:lnTo>
                  <a:lnTo>
                    <a:pt x="13" y="1117"/>
                  </a:lnTo>
                  <a:lnTo>
                    <a:pt x="77" y="1199"/>
                  </a:lnTo>
                  <a:lnTo>
                    <a:pt x="119" y="1258"/>
                  </a:lnTo>
                  <a:lnTo>
                    <a:pt x="130" y="1270"/>
                  </a:lnTo>
                  <a:lnTo>
                    <a:pt x="142" y="1264"/>
                  </a:lnTo>
                  <a:lnTo>
                    <a:pt x="178" y="1282"/>
                  </a:lnTo>
                  <a:lnTo>
                    <a:pt x="183" y="1287"/>
                  </a:lnTo>
                  <a:lnTo>
                    <a:pt x="195" y="1294"/>
                  </a:lnTo>
                  <a:lnTo>
                    <a:pt x="213" y="1312"/>
                  </a:lnTo>
                  <a:lnTo>
                    <a:pt x="237" y="1312"/>
                  </a:lnTo>
                  <a:lnTo>
                    <a:pt x="249" y="1317"/>
                  </a:lnTo>
                  <a:lnTo>
                    <a:pt x="237" y="1347"/>
                  </a:lnTo>
                  <a:lnTo>
                    <a:pt x="284" y="1394"/>
                  </a:lnTo>
                  <a:lnTo>
                    <a:pt x="355" y="1424"/>
                  </a:lnTo>
                  <a:lnTo>
                    <a:pt x="391" y="1424"/>
                  </a:lnTo>
                  <a:lnTo>
                    <a:pt x="426" y="1394"/>
                  </a:lnTo>
                  <a:lnTo>
                    <a:pt x="432" y="1376"/>
                  </a:lnTo>
                  <a:lnTo>
                    <a:pt x="456" y="1358"/>
                  </a:lnTo>
                  <a:lnTo>
                    <a:pt x="485" y="1383"/>
                  </a:lnTo>
                  <a:lnTo>
                    <a:pt x="497" y="1388"/>
                  </a:lnTo>
                  <a:lnTo>
                    <a:pt x="520" y="1383"/>
                  </a:lnTo>
                  <a:lnTo>
                    <a:pt x="603" y="1353"/>
                  </a:lnTo>
                  <a:lnTo>
                    <a:pt x="615" y="1299"/>
                  </a:lnTo>
                  <a:lnTo>
                    <a:pt x="621" y="1299"/>
                  </a:lnTo>
                  <a:lnTo>
                    <a:pt x="639" y="1317"/>
                  </a:lnTo>
                  <a:lnTo>
                    <a:pt x="703" y="1258"/>
                  </a:lnTo>
                  <a:lnTo>
                    <a:pt x="728" y="1270"/>
                  </a:lnTo>
                  <a:lnTo>
                    <a:pt x="781" y="1199"/>
                  </a:lnTo>
                  <a:lnTo>
                    <a:pt x="769" y="1175"/>
                  </a:lnTo>
                  <a:lnTo>
                    <a:pt x="774" y="1128"/>
                  </a:lnTo>
                  <a:lnTo>
                    <a:pt x="827" y="1028"/>
                  </a:lnTo>
                  <a:lnTo>
                    <a:pt x="898" y="762"/>
                  </a:lnTo>
                  <a:lnTo>
                    <a:pt x="910" y="762"/>
                  </a:lnTo>
                  <a:lnTo>
                    <a:pt x="951" y="785"/>
                  </a:lnTo>
                  <a:lnTo>
                    <a:pt x="951" y="803"/>
                  </a:lnTo>
                  <a:lnTo>
                    <a:pt x="976" y="821"/>
                  </a:lnTo>
                  <a:lnTo>
                    <a:pt x="1017" y="815"/>
                  </a:lnTo>
                  <a:lnTo>
                    <a:pt x="1040" y="767"/>
                  </a:lnTo>
                  <a:lnTo>
                    <a:pt x="1070" y="668"/>
                  </a:lnTo>
                  <a:lnTo>
                    <a:pt x="1093" y="632"/>
                  </a:lnTo>
                  <a:lnTo>
                    <a:pt x="1129" y="643"/>
                  </a:lnTo>
                  <a:lnTo>
                    <a:pt x="1152" y="585"/>
                  </a:lnTo>
                  <a:lnTo>
                    <a:pt x="1177" y="579"/>
                  </a:lnTo>
                  <a:lnTo>
                    <a:pt x="1200" y="549"/>
                  </a:lnTo>
                  <a:lnTo>
                    <a:pt x="1223" y="496"/>
                  </a:lnTo>
                  <a:lnTo>
                    <a:pt x="1235" y="485"/>
                  </a:lnTo>
                  <a:lnTo>
                    <a:pt x="1241" y="467"/>
                  </a:lnTo>
                  <a:lnTo>
                    <a:pt x="1223" y="455"/>
                  </a:lnTo>
                  <a:lnTo>
                    <a:pt x="1230" y="378"/>
                  </a:lnTo>
                  <a:lnTo>
                    <a:pt x="1241" y="361"/>
                  </a:lnTo>
                  <a:lnTo>
                    <a:pt x="1253" y="354"/>
                  </a:lnTo>
                  <a:lnTo>
                    <a:pt x="1395" y="443"/>
                  </a:lnTo>
                  <a:lnTo>
                    <a:pt x="1418" y="455"/>
                  </a:lnTo>
                  <a:lnTo>
                    <a:pt x="1425" y="449"/>
                  </a:lnTo>
                  <a:lnTo>
                    <a:pt x="1443" y="372"/>
                  </a:lnTo>
                  <a:lnTo>
                    <a:pt x="1407" y="295"/>
                  </a:lnTo>
                  <a:lnTo>
                    <a:pt x="1395" y="290"/>
                  </a:lnTo>
                  <a:lnTo>
                    <a:pt x="1383" y="260"/>
                  </a:lnTo>
                  <a:lnTo>
                    <a:pt x="1354" y="272"/>
                  </a:lnTo>
                  <a:lnTo>
                    <a:pt x="1329" y="265"/>
                  </a:lnTo>
                  <a:lnTo>
                    <a:pt x="1306" y="254"/>
                  </a:lnTo>
                  <a:lnTo>
                    <a:pt x="1200" y="290"/>
                  </a:lnTo>
                  <a:lnTo>
                    <a:pt x="1194" y="313"/>
                  </a:lnTo>
                  <a:lnTo>
                    <a:pt x="1152" y="331"/>
                  </a:lnTo>
                  <a:lnTo>
                    <a:pt x="1117" y="325"/>
                  </a:lnTo>
                  <a:lnTo>
                    <a:pt x="1099" y="301"/>
                  </a:lnTo>
                  <a:lnTo>
                    <a:pt x="1081" y="343"/>
                  </a:lnTo>
                  <a:lnTo>
                    <a:pt x="1058" y="354"/>
                  </a:lnTo>
                  <a:lnTo>
                    <a:pt x="1035" y="389"/>
                  </a:lnTo>
                  <a:lnTo>
                    <a:pt x="1005" y="396"/>
                  </a:lnTo>
                  <a:lnTo>
                    <a:pt x="940" y="467"/>
                  </a:lnTo>
                  <a:lnTo>
                    <a:pt x="923" y="478"/>
                  </a:lnTo>
                  <a:lnTo>
                    <a:pt x="910" y="503"/>
                  </a:lnTo>
                  <a:lnTo>
                    <a:pt x="863" y="295"/>
                  </a:lnTo>
                  <a:lnTo>
                    <a:pt x="550" y="361"/>
                  </a:lnTo>
                  <a:lnTo>
                    <a:pt x="485" y="0"/>
                  </a:lnTo>
                  <a:close/>
                </a:path>
              </a:pathLst>
            </a:custGeom>
            <a:solidFill>
              <a:srgbClr val="C0504D">
                <a:lumMod val="50000"/>
              </a:srgbClr>
            </a:solidFill>
            <a:ln w="19050">
              <a:solidFill>
                <a:sysClr val="windowText" lastClr="000000"/>
              </a:solidFill>
              <a:round/>
              <a:headEnd/>
              <a:tailEnd/>
            </a:ln>
          </p:spPr>
          <p:txBody>
            <a:bodyPr lIns="0" rIns="0" anchor="ctr"/>
            <a:lstStyle/>
            <a:p>
              <a:pPr defTabSz="685800">
                <a:defRPr/>
              </a:pPr>
              <a:r>
                <a:rPr lang="en-US" sz="825" b="1" kern="0" dirty="0">
                  <a:solidFill>
                    <a:prstClr val="white"/>
                  </a:solidFill>
                  <a:cs typeface="Arial" pitchFamily="34" charset="0"/>
                </a:rPr>
                <a:t> </a:t>
              </a:r>
            </a:p>
            <a:p>
              <a:pPr defTabSz="685800">
                <a:defRPr/>
              </a:pPr>
              <a:r>
                <a:rPr lang="en-US" sz="825" b="1" kern="0" dirty="0">
                  <a:solidFill>
                    <a:prstClr val="white"/>
                  </a:solidFill>
                  <a:cs typeface="Arial" pitchFamily="34" charset="0"/>
                </a:rPr>
                <a:t> -0.7%</a:t>
              </a:r>
            </a:p>
          </p:txBody>
        </p:sp>
        <p:sp>
          <p:nvSpPr>
            <p:cNvPr id="309" name="Freeform 100">
              <a:extLst>
                <a:ext uri="{FF2B5EF4-FFF2-40B4-BE49-F238E27FC236}">
                  <a16:creationId xmlns:a16="http://schemas.microsoft.com/office/drawing/2014/main" id="{C7057C8E-3DB4-4632-8EE5-80101F11B8B9}"/>
                </a:ext>
              </a:extLst>
            </p:cNvPr>
            <p:cNvSpPr>
              <a:spLocks/>
            </p:cNvSpPr>
            <p:nvPr/>
          </p:nvSpPr>
          <p:spPr bwMode="auto">
            <a:xfrm>
              <a:off x="4681282" y="4287920"/>
              <a:ext cx="639140" cy="563916"/>
            </a:xfrm>
            <a:custGeom>
              <a:avLst/>
              <a:gdLst/>
              <a:ahLst/>
              <a:cxnLst>
                <a:cxn ang="0">
                  <a:pos x="0" y="60"/>
                </a:cxn>
                <a:cxn ang="0">
                  <a:pos x="1441" y="0"/>
                </a:cxn>
                <a:cxn ang="0">
                  <a:pos x="1435" y="18"/>
                </a:cxn>
                <a:cxn ang="0">
                  <a:pos x="1464" y="36"/>
                </a:cxn>
                <a:cxn ang="0">
                  <a:pos x="1476" y="71"/>
                </a:cxn>
                <a:cxn ang="0">
                  <a:pos x="1471" y="101"/>
                </a:cxn>
                <a:cxn ang="0">
                  <a:pos x="1429" y="137"/>
                </a:cxn>
                <a:cxn ang="0">
                  <a:pos x="1388" y="183"/>
                </a:cxn>
                <a:cxn ang="0">
                  <a:pos x="1382" y="213"/>
                </a:cxn>
                <a:cxn ang="0">
                  <a:pos x="1601" y="195"/>
                </a:cxn>
                <a:cxn ang="0">
                  <a:pos x="1595" y="213"/>
                </a:cxn>
                <a:cxn ang="0">
                  <a:pos x="1601" y="236"/>
                </a:cxn>
                <a:cxn ang="0">
                  <a:pos x="1583" y="272"/>
                </a:cxn>
                <a:cxn ang="0">
                  <a:pos x="1542" y="314"/>
                </a:cxn>
                <a:cxn ang="0">
                  <a:pos x="1530" y="396"/>
                </a:cxn>
                <a:cxn ang="0">
                  <a:pos x="1482" y="449"/>
                </a:cxn>
                <a:cxn ang="0">
                  <a:pos x="1494" y="497"/>
                </a:cxn>
                <a:cxn ang="0">
                  <a:pos x="1494" y="573"/>
                </a:cxn>
                <a:cxn ang="0">
                  <a:pos x="1482" y="573"/>
                </a:cxn>
                <a:cxn ang="0">
                  <a:pos x="1441" y="609"/>
                </a:cxn>
                <a:cxn ang="0">
                  <a:pos x="1441" y="632"/>
                </a:cxn>
                <a:cxn ang="0">
                  <a:pos x="1376" y="685"/>
                </a:cxn>
                <a:cxn ang="0">
                  <a:pos x="1352" y="751"/>
                </a:cxn>
                <a:cxn ang="0">
                  <a:pos x="1358" y="809"/>
                </a:cxn>
                <a:cxn ang="0">
                  <a:pos x="1352" y="851"/>
                </a:cxn>
                <a:cxn ang="0">
                  <a:pos x="1294" y="887"/>
                </a:cxn>
                <a:cxn ang="0">
                  <a:pos x="1253" y="946"/>
                </a:cxn>
                <a:cxn ang="0">
                  <a:pos x="1235" y="963"/>
                </a:cxn>
                <a:cxn ang="0">
                  <a:pos x="1235" y="1017"/>
                </a:cxn>
                <a:cxn ang="0">
                  <a:pos x="1205" y="1052"/>
                </a:cxn>
                <a:cxn ang="0">
                  <a:pos x="1205" y="1093"/>
                </a:cxn>
                <a:cxn ang="0">
                  <a:pos x="1182" y="1146"/>
                </a:cxn>
                <a:cxn ang="0">
                  <a:pos x="1152" y="1205"/>
                </a:cxn>
                <a:cxn ang="0">
                  <a:pos x="1164" y="1265"/>
                </a:cxn>
                <a:cxn ang="0">
                  <a:pos x="1193" y="1294"/>
                </a:cxn>
                <a:cxn ang="0">
                  <a:pos x="1199" y="1336"/>
                </a:cxn>
                <a:cxn ang="0">
                  <a:pos x="1210" y="1347"/>
                </a:cxn>
                <a:cxn ang="0">
                  <a:pos x="1210" y="1365"/>
                </a:cxn>
                <a:cxn ang="0">
                  <a:pos x="1193" y="1377"/>
                </a:cxn>
                <a:cxn ang="0">
                  <a:pos x="1182" y="1412"/>
                </a:cxn>
                <a:cxn ang="0">
                  <a:pos x="1187" y="1436"/>
                </a:cxn>
                <a:cxn ang="0">
                  <a:pos x="213" y="1466"/>
                </a:cxn>
                <a:cxn ang="0">
                  <a:pos x="206" y="1247"/>
                </a:cxn>
                <a:cxn ang="0">
                  <a:pos x="160" y="1235"/>
                </a:cxn>
                <a:cxn ang="0">
                  <a:pos x="112" y="1253"/>
                </a:cxn>
                <a:cxn ang="0">
                  <a:pos x="100" y="1253"/>
                </a:cxn>
                <a:cxn ang="0">
                  <a:pos x="53" y="1212"/>
                </a:cxn>
                <a:cxn ang="0">
                  <a:pos x="59" y="497"/>
                </a:cxn>
                <a:cxn ang="0">
                  <a:pos x="0" y="60"/>
                </a:cxn>
              </a:cxnLst>
              <a:rect l="0" t="0" r="r" b="b"/>
              <a:pathLst>
                <a:path w="1601" h="1466">
                  <a:moveTo>
                    <a:pt x="0" y="60"/>
                  </a:moveTo>
                  <a:lnTo>
                    <a:pt x="1441" y="0"/>
                  </a:lnTo>
                  <a:lnTo>
                    <a:pt x="1435" y="18"/>
                  </a:lnTo>
                  <a:lnTo>
                    <a:pt x="1464" y="36"/>
                  </a:lnTo>
                  <a:lnTo>
                    <a:pt x="1476" y="71"/>
                  </a:lnTo>
                  <a:lnTo>
                    <a:pt x="1471" y="101"/>
                  </a:lnTo>
                  <a:lnTo>
                    <a:pt x="1429" y="137"/>
                  </a:lnTo>
                  <a:lnTo>
                    <a:pt x="1388" y="183"/>
                  </a:lnTo>
                  <a:lnTo>
                    <a:pt x="1382" y="213"/>
                  </a:lnTo>
                  <a:lnTo>
                    <a:pt x="1601" y="195"/>
                  </a:lnTo>
                  <a:lnTo>
                    <a:pt x="1595" y="213"/>
                  </a:lnTo>
                  <a:lnTo>
                    <a:pt x="1601" y="236"/>
                  </a:lnTo>
                  <a:lnTo>
                    <a:pt x="1583" y="272"/>
                  </a:lnTo>
                  <a:lnTo>
                    <a:pt x="1542" y="314"/>
                  </a:lnTo>
                  <a:lnTo>
                    <a:pt x="1530" y="396"/>
                  </a:lnTo>
                  <a:lnTo>
                    <a:pt x="1482" y="449"/>
                  </a:lnTo>
                  <a:lnTo>
                    <a:pt x="1494" y="497"/>
                  </a:lnTo>
                  <a:lnTo>
                    <a:pt x="1494" y="573"/>
                  </a:lnTo>
                  <a:lnTo>
                    <a:pt x="1482" y="573"/>
                  </a:lnTo>
                  <a:lnTo>
                    <a:pt x="1441" y="609"/>
                  </a:lnTo>
                  <a:lnTo>
                    <a:pt x="1441" y="632"/>
                  </a:lnTo>
                  <a:lnTo>
                    <a:pt x="1376" y="685"/>
                  </a:lnTo>
                  <a:lnTo>
                    <a:pt x="1352" y="751"/>
                  </a:lnTo>
                  <a:lnTo>
                    <a:pt x="1358" y="809"/>
                  </a:lnTo>
                  <a:lnTo>
                    <a:pt x="1352" y="851"/>
                  </a:lnTo>
                  <a:lnTo>
                    <a:pt x="1294" y="887"/>
                  </a:lnTo>
                  <a:lnTo>
                    <a:pt x="1253" y="946"/>
                  </a:lnTo>
                  <a:lnTo>
                    <a:pt x="1235" y="963"/>
                  </a:lnTo>
                  <a:lnTo>
                    <a:pt x="1235" y="1017"/>
                  </a:lnTo>
                  <a:lnTo>
                    <a:pt x="1205" y="1052"/>
                  </a:lnTo>
                  <a:lnTo>
                    <a:pt x="1205" y="1093"/>
                  </a:lnTo>
                  <a:lnTo>
                    <a:pt x="1182" y="1146"/>
                  </a:lnTo>
                  <a:lnTo>
                    <a:pt x="1152" y="1205"/>
                  </a:lnTo>
                  <a:lnTo>
                    <a:pt x="1164" y="1265"/>
                  </a:lnTo>
                  <a:lnTo>
                    <a:pt x="1193" y="1294"/>
                  </a:lnTo>
                  <a:lnTo>
                    <a:pt x="1199" y="1336"/>
                  </a:lnTo>
                  <a:lnTo>
                    <a:pt x="1210" y="1347"/>
                  </a:lnTo>
                  <a:lnTo>
                    <a:pt x="1210" y="1365"/>
                  </a:lnTo>
                  <a:lnTo>
                    <a:pt x="1193" y="1377"/>
                  </a:lnTo>
                  <a:lnTo>
                    <a:pt x="1182" y="1412"/>
                  </a:lnTo>
                  <a:lnTo>
                    <a:pt x="1187" y="1436"/>
                  </a:lnTo>
                  <a:lnTo>
                    <a:pt x="213" y="1466"/>
                  </a:lnTo>
                  <a:lnTo>
                    <a:pt x="206" y="1247"/>
                  </a:lnTo>
                  <a:lnTo>
                    <a:pt x="160" y="1235"/>
                  </a:lnTo>
                  <a:lnTo>
                    <a:pt x="112" y="1253"/>
                  </a:lnTo>
                  <a:lnTo>
                    <a:pt x="100" y="1253"/>
                  </a:lnTo>
                  <a:lnTo>
                    <a:pt x="53" y="1212"/>
                  </a:lnTo>
                  <a:lnTo>
                    <a:pt x="59" y="497"/>
                  </a:lnTo>
                  <a:lnTo>
                    <a:pt x="0" y="60"/>
                  </a:lnTo>
                </a:path>
              </a:pathLst>
            </a:custGeom>
            <a:solidFill>
              <a:sysClr val="window" lastClr="FFFFFF"/>
            </a:solidFill>
            <a:ln w="19050">
              <a:solidFill>
                <a:sysClr val="windowText" lastClr="000000"/>
              </a:solidFill>
              <a:prstDash val="solid"/>
              <a:round/>
              <a:headEnd/>
              <a:tailEnd/>
            </a:ln>
          </p:spPr>
          <p:txBody>
            <a:bodyPr anchor="ctr"/>
            <a:lstStyle/>
            <a:p>
              <a:pPr algn="ctr" defTabSz="685800">
                <a:defRPr/>
              </a:pPr>
              <a:r>
                <a:rPr lang="en-US" sz="900" b="1" kern="0" dirty="0">
                  <a:solidFill>
                    <a:prstClr val="black"/>
                  </a:solidFill>
                  <a:cs typeface="Arial" pitchFamily="34" charset="0"/>
                </a:rPr>
                <a:t>0.5%</a:t>
              </a:r>
            </a:p>
          </p:txBody>
        </p:sp>
        <p:sp>
          <p:nvSpPr>
            <p:cNvPr id="310" name="Freeform 159">
              <a:extLst>
                <a:ext uri="{FF2B5EF4-FFF2-40B4-BE49-F238E27FC236}">
                  <a16:creationId xmlns:a16="http://schemas.microsoft.com/office/drawing/2014/main" id="{E548FBDB-6D0D-4A41-923E-BDE344505EB6}"/>
                </a:ext>
              </a:extLst>
            </p:cNvPr>
            <p:cNvSpPr>
              <a:spLocks/>
            </p:cNvSpPr>
            <p:nvPr/>
          </p:nvSpPr>
          <p:spPr bwMode="auto">
            <a:xfrm>
              <a:off x="2204164" y="3257554"/>
              <a:ext cx="722192" cy="866761"/>
            </a:xfrm>
            <a:custGeom>
              <a:avLst/>
              <a:gdLst/>
              <a:ahLst/>
              <a:cxnLst>
                <a:cxn ang="0">
                  <a:pos x="1595" y="2256"/>
                </a:cxn>
                <a:cxn ang="0">
                  <a:pos x="1814" y="644"/>
                </a:cxn>
                <a:cxn ang="0">
                  <a:pos x="1216" y="549"/>
                </a:cxn>
                <a:cxn ang="0">
                  <a:pos x="1282" y="160"/>
                </a:cxn>
                <a:cxn ang="0">
                  <a:pos x="389" y="0"/>
                </a:cxn>
                <a:cxn ang="0">
                  <a:pos x="0" y="2002"/>
                </a:cxn>
                <a:cxn ang="0">
                  <a:pos x="0" y="2008"/>
                </a:cxn>
                <a:cxn ang="0">
                  <a:pos x="1595" y="2256"/>
                </a:cxn>
              </a:cxnLst>
              <a:rect l="0" t="0" r="r" b="b"/>
              <a:pathLst>
                <a:path w="1814" h="2256">
                  <a:moveTo>
                    <a:pt x="1595" y="2256"/>
                  </a:moveTo>
                  <a:lnTo>
                    <a:pt x="1814" y="644"/>
                  </a:lnTo>
                  <a:lnTo>
                    <a:pt x="1216" y="549"/>
                  </a:lnTo>
                  <a:lnTo>
                    <a:pt x="1282" y="160"/>
                  </a:lnTo>
                  <a:lnTo>
                    <a:pt x="389" y="0"/>
                  </a:lnTo>
                  <a:lnTo>
                    <a:pt x="0" y="2002"/>
                  </a:lnTo>
                  <a:lnTo>
                    <a:pt x="0" y="2008"/>
                  </a:lnTo>
                  <a:lnTo>
                    <a:pt x="1595" y="2256"/>
                  </a:lnTo>
                </a:path>
              </a:pathLst>
            </a:custGeom>
            <a:solidFill>
              <a:srgbClr val="9BBB59">
                <a:lumMod val="50000"/>
              </a:srgbClr>
            </a:solidFill>
            <a:ln w="19050">
              <a:solidFill>
                <a:sysClr val="windowText" lastClr="000000"/>
              </a:solidFill>
              <a:prstDash val="solid"/>
              <a:round/>
              <a:headEnd/>
              <a:tailEnd/>
            </a:ln>
          </p:spPr>
          <p:txBody>
            <a:bodyPr anchor="ctr"/>
            <a:lstStyle/>
            <a:p>
              <a:pPr algn="ctr" defTabSz="685800">
                <a:defRPr/>
              </a:pPr>
              <a:r>
                <a:rPr lang="en-US" sz="900" b="1" kern="0" dirty="0">
                  <a:solidFill>
                    <a:prstClr val="white"/>
                  </a:solidFill>
                  <a:cs typeface="Arial" pitchFamily="34" charset="0"/>
                </a:rPr>
                <a:t>1.9%</a:t>
              </a:r>
            </a:p>
          </p:txBody>
        </p:sp>
        <p:sp>
          <p:nvSpPr>
            <p:cNvPr id="311" name="Freeform 92">
              <a:extLst>
                <a:ext uri="{FF2B5EF4-FFF2-40B4-BE49-F238E27FC236}">
                  <a16:creationId xmlns:a16="http://schemas.microsoft.com/office/drawing/2014/main" id="{BC63430F-838F-4E76-A195-DD986FBAA4C3}"/>
                </a:ext>
              </a:extLst>
            </p:cNvPr>
            <p:cNvSpPr>
              <a:spLocks/>
            </p:cNvSpPr>
            <p:nvPr/>
          </p:nvSpPr>
          <p:spPr bwMode="auto">
            <a:xfrm>
              <a:off x="7064518" y="2634461"/>
              <a:ext cx="222675" cy="392189"/>
            </a:xfrm>
            <a:custGeom>
              <a:avLst/>
              <a:gdLst/>
              <a:ahLst/>
              <a:cxnLst>
                <a:cxn ang="0">
                  <a:pos x="0" y="130"/>
                </a:cxn>
                <a:cxn ang="0">
                  <a:pos x="18" y="171"/>
                </a:cxn>
                <a:cxn ang="0">
                  <a:pos x="12" y="189"/>
                </a:cxn>
                <a:cxn ang="0">
                  <a:pos x="23" y="207"/>
                </a:cxn>
                <a:cxn ang="0">
                  <a:pos x="30" y="219"/>
                </a:cxn>
                <a:cxn ang="0">
                  <a:pos x="77" y="336"/>
                </a:cxn>
                <a:cxn ang="0">
                  <a:pos x="89" y="420"/>
                </a:cxn>
                <a:cxn ang="0">
                  <a:pos x="71" y="466"/>
                </a:cxn>
                <a:cxn ang="0">
                  <a:pos x="77" y="508"/>
                </a:cxn>
                <a:cxn ang="0">
                  <a:pos x="124" y="620"/>
                </a:cxn>
                <a:cxn ang="0">
                  <a:pos x="119" y="673"/>
                </a:cxn>
                <a:cxn ang="0">
                  <a:pos x="130" y="691"/>
                </a:cxn>
                <a:cxn ang="0">
                  <a:pos x="136" y="691"/>
                </a:cxn>
                <a:cxn ang="0">
                  <a:pos x="136" y="679"/>
                </a:cxn>
                <a:cxn ang="0">
                  <a:pos x="154" y="673"/>
                </a:cxn>
                <a:cxn ang="0">
                  <a:pos x="183" y="727"/>
                </a:cxn>
                <a:cxn ang="0">
                  <a:pos x="201" y="826"/>
                </a:cxn>
                <a:cxn ang="0">
                  <a:pos x="201" y="880"/>
                </a:cxn>
                <a:cxn ang="0">
                  <a:pos x="225" y="951"/>
                </a:cxn>
                <a:cxn ang="0">
                  <a:pos x="254" y="1016"/>
                </a:cxn>
                <a:cxn ang="0">
                  <a:pos x="472" y="963"/>
                </a:cxn>
                <a:cxn ang="0">
                  <a:pos x="467" y="945"/>
                </a:cxn>
                <a:cxn ang="0">
                  <a:pos x="443" y="922"/>
                </a:cxn>
                <a:cxn ang="0">
                  <a:pos x="443" y="880"/>
                </a:cxn>
                <a:cxn ang="0">
                  <a:pos x="455" y="862"/>
                </a:cxn>
                <a:cxn ang="0">
                  <a:pos x="443" y="826"/>
                </a:cxn>
                <a:cxn ang="0">
                  <a:pos x="426" y="661"/>
                </a:cxn>
                <a:cxn ang="0">
                  <a:pos x="426" y="608"/>
                </a:cxn>
                <a:cxn ang="0">
                  <a:pos x="449" y="519"/>
                </a:cxn>
                <a:cxn ang="0">
                  <a:pos x="461" y="455"/>
                </a:cxn>
                <a:cxn ang="0">
                  <a:pos x="467" y="407"/>
                </a:cxn>
                <a:cxn ang="0">
                  <a:pos x="449" y="372"/>
                </a:cxn>
                <a:cxn ang="0">
                  <a:pos x="449" y="336"/>
                </a:cxn>
                <a:cxn ang="0">
                  <a:pos x="461" y="313"/>
                </a:cxn>
                <a:cxn ang="0">
                  <a:pos x="526" y="260"/>
                </a:cxn>
                <a:cxn ang="0">
                  <a:pos x="555" y="171"/>
                </a:cxn>
                <a:cxn ang="0">
                  <a:pos x="526" y="118"/>
                </a:cxn>
                <a:cxn ang="0">
                  <a:pos x="520" y="95"/>
                </a:cxn>
                <a:cxn ang="0">
                  <a:pos x="532" y="77"/>
                </a:cxn>
                <a:cxn ang="0">
                  <a:pos x="526" y="59"/>
                </a:cxn>
                <a:cxn ang="0">
                  <a:pos x="514" y="0"/>
                </a:cxn>
                <a:cxn ang="0">
                  <a:pos x="0" y="130"/>
                </a:cxn>
              </a:cxnLst>
              <a:rect l="0" t="0" r="r" b="b"/>
              <a:pathLst>
                <a:path w="555" h="1016">
                  <a:moveTo>
                    <a:pt x="0" y="130"/>
                  </a:moveTo>
                  <a:lnTo>
                    <a:pt x="18" y="171"/>
                  </a:lnTo>
                  <a:lnTo>
                    <a:pt x="12" y="189"/>
                  </a:lnTo>
                  <a:lnTo>
                    <a:pt x="23" y="207"/>
                  </a:lnTo>
                  <a:lnTo>
                    <a:pt x="30" y="219"/>
                  </a:lnTo>
                  <a:lnTo>
                    <a:pt x="77" y="336"/>
                  </a:lnTo>
                  <a:lnTo>
                    <a:pt x="89" y="420"/>
                  </a:lnTo>
                  <a:lnTo>
                    <a:pt x="71" y="466"/>
                  </a:lnTo>
                  <a:lnTo>
                    <a:pt x="77" y="508"/>
                  </a:lnTo>
                  <a:lnTo>
                    <a:pt x="124" y="620"/>
                  </a:lnTo>
                  <a:lnTo>
                    <a:pt x="119" y="673"/>
                  </a:lnTo>
                  <a:lnTo>
                    <a:pt x="130" y="691"/>
                  </a:lnTo>
                  <a:lnTo>
                    <a:pt x="136" y="691"/>
                  </a:lnTo>
                  <a:lnTo>
                    <a:pt x="136" y="679"/>
                  </a:lnTo>
                  <a:lnTo>
                    <a:pt x="154" y="673"/>
                  </a:lnTo>
                  <a:lnTo>
                    <a:pt x="183" y="727"/>
                  </a:lnTo>
                  <a:lnTo>
                    <a:pt x="201" y="826"/>
                  </a:lnTo>
                  <a:lnTo>
                    <a:pt x="201" y="880"/>
                  </a:lnTo>
                  <a:lnTo>
                    <a:pt x="225" y="951"/>
                  </a:lnTo>
                  <a:lnTo>
                    <a:pt x="254" y="1016"/>
                  </a:lnTo>
                  <a:lnTo>
                    <a:pt x="472" y="963"/>
                  </a:lnTo>
                  <a:lnTo>
                    <a:pt x="467" y="945"/>
                  </a:lnTo>
                  <a:lnTo>
                    <a:pt x="443" y="922"/>
                  </a:lnTo>
                  <a:lnTo>
                    <a:pt x="443" y="880"/>
                  </a:lnTo>
                  <a:lnTo>
                    <a:pt x="455" y="862"/>
                  </a:lnTo>
                  <a:lnTo>
                    <a:pt x="443" y="826"/>
                  </a:lnTo>
                  <a:lnTo>
                    <a:pt x="426" y="661"/>
                  </a:lnTo>
                  <a:lnTo>
                    <a:pt x="426" y="608"/>
                  </a:lnTo>
                  <a:lnTo>
                    <a:pt x="449" y="519"/>
                  </a:lnTo>
                  <a:lnTo>
                    <a:pt x="461" y="455"/>
                  </a:lnTo>
                  <a:lnTo>
                    <a:pt x="467" y="407"/>
                  </a:lnTo>
                  <a:lnTo>
                    <a:pt x="449" y="372"/>
                  </a:lnTo>
                  <a:lnTo>
                    <a:pt x="449" y="336"/>
                  </a:lnTo>
                  <a:lnTo>
                    <a:pt x="461" y="313"/>
                  </a:lnTo>
                  <a:lnTo>
                    <a:pt x="526" y="260"/>
                  </a:lnTo>
                  <a:lnTo>
                    <a:pt x="555" y="171"/>
                  </a:lnTo>
                  <a:lnTo>
                    <a:pt x="526" y="118"/>
                  </a:lnTo>
                  <a:lnTo>
                    <a:pt x="520" y="95"/>
                  </a:lnTo>
                  <a:lnTo>
                    <a:pt x="532" y="77"/>
                  </a:lnTo>
                  <a:lnTo>
                    <a:pt x="526" y="59"/>
                  </a:lnTo>
                  <a:lnTo>
                    <a:pt x="514" y="0"/>
                  </a:lnTo>
                  <a:lnTo>
                    <a:pt x="0" y="130"/>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white"/>
                </a:solidFill>
                <a:cs typeface="Arial" pitchFamily="34" charset="0"/>
              </a:endParaRPr>
            </a:p>
          </p:txBody>
        </p:sp>
        <p:sp>
          <p:nvSpPr>
            <p:cNvPr id="312" name="Freeform 90">
              <a:extLst>
                <a:ext uri="{FF2B5EF4-FFF2-40B4-BE49-F238E27FC236}">
                  <a16:creationId xmlns:a16="http://schemas.microsoft.com/office/drawing/2014/main" id="{1AD618DE-C533-41E4-B249-FF8A8C218E49}"/>
                </a:ext>
              </a:extLst>
            </p:cNvPr>
            <p:cNvSpPr>
              <a:spLocks/>
            </p:cNvSpPr>
            <p:nvPr/>
          </p:nvSpPr>
          <p:spPr bwMode="auto">
            <a:xfrm>
              <a:off x="7364226" y="3082345"/>
              <a:ext cx="109533" cy="119513"/>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13" name="Freeform 88">
              <a:extLst>
                <a:ext uri="{FF2B5EF4-FFF2-40B4-BE49-F238E27FC236}">
                  <a16:creationId xmlns:a16="http://schemas.microsoft.com/office/drawing/2014/main" id="{4AA93B8C-D21D-4447-810E-3F93335EE025}"/>
                </a:ext>
              </a:extLst>
            </p:cNvPr>
            <p:cNvSpPr>
              <a:spLocks/>
            </p:cNvSpPr>
            <p:nvPr/>
          </p:nvSpPr>
          <p:spPr bwMode="auto">
            <a:xfrm>
              <a:off x="7165624" y="2936146"/>
              <a:ext cx="426093" cy="212338"/>
            </a:xfrm>
            <a:custGeom>
              <a:avLst/>
              <a:gdLst/>
              <a:ahLst/>
              <a:cxnLst>
                <a:cxn ang="0">
                  <a:pos x="218" y="178"/>
                </a:cxn>
                <a:cxn ang="0">
                  <a:pos x="567" y="89"/>
                </a:cxn>
                <a:cxn ang="0">
                  <a:pos x="585" y="89"/>
                </a:cxn>
                <a:cxn ang="0">
                  <a:pos x="585" y="54"/>
                </a:cxn>
                <a:cxn ang="0">
                  <a:pos x="638" y="6"/>
                </a:cxn>
                <a:cxn ang="0">
                  <a:pos x="679" y="13"/>
                </a:cxn>
                <a:cxn ang="0">
                  <a:pos x="733" y="89"/>
                </a:cxn>
                <a:cxn ang="0">
                  <a:pos x="738" y="119"/>
                </a:cxn>
                <a:cxn ang="0">
                  <a:pos x="703" y="166"/>
                </a:cxn>
                <a:cxn ang="0">
                  <a:pos x="692" y="236"/>
                </a:cxn>
                <a:cxn ang="0">
                  <a:pos x="774" y="254"/>
                </a:cxn>
                <a:cxn ang="0">
                  <a:pos x="857" y="355"/>
                </a:cxn>
                <a:cxn ang="0">
                  <a:pos x="958" y="396"/>
                </a:cxn>
                <a:cxn ang="0">
                  <a:pos x="1022" y="332"/>
                </a:cxn>
                <a:cxn ang="0">
                  <a:pos x="981" y="296"/>
                </a:cxn>
                <a:cxn ang="0">
                  <a:pos x="945" y="254"/>
                </a:cxn>
                <a:cxn ang="0">
                  <a:pos x="987" y="261"/>
                </a:cxn>
                <a:cxn ang="0">
                  <a:pos x="1063" y="396"/>
                </a:cxn>
                <a:cxn ang="0">
                  <a:pos x="1034" y="408"/>
                </a:cxn>
                <a:cxn ang="0">
                  <a:pos x="951" y="456"/>
                </a:cxn>
                <a:cxn ang="0">
                  <a:pos x="875" y="503"/>
                </a:cxn>
                <a:cxn ang="0">
                  <a:pos x="875" y="479"/>
                </a:cxn>
                <a:cxn ang="0">
                  <a:pos x="851" y="444"/>
                </a:cxn>
                <a:cxn ang="0">
                  <a:pos x="786" y="538"/>
                </a:cxn>
                <a:cxn ang="0">
                  <a:pos x="756" y="520"/>
                </a:cxn>
                <a:cxn ang="0">
                  <a:pos x="738" y="508"/>
                </a:cxn>
                <a:cxn ang="0">
                  <a:pos x="709" y="485"/>
                </a:cxn>
                <a:cxn ang="0">
                  <a:pos x="656" y="461"/>
                </a:cxn>
                <a:cxn ang="0">
                  <a:pos x="621" y="414"/>
                </a:cxn>
                <a:cxn ang="0">
                  <a:pos x="497" y="403"/>
                </a:cxn>
                <a:cxn ang="0">
                  <a:pos x="218" y="491"/>
                </a:cxn>
                <a:cxn ang="0">
                  <a:pos x="195" y="474"/>
                </a:cxn>
                <a:cxn ang="0">
                  <a:pos x="0" y="508"/>
                </a:cxn>
              </a:cxnLst>
              <a:rect l="0" t="0" r="r" b="b"/>
              <a:pathLst>
                <a:path w="1063" h="550">
                  <a:moveTo>
                    <a:pt x="0" y="231"/>
                  </a:moveTo>
                  <a:lnTo>
                    <a:pt x="218" y="178"/>
                  </a:lnTo>
                  <a:lnTo>
                    <a:pt x="561" y="101"/>
                  </a:lnTo>
                  <a:lnTo>
                    <a:pt x="567" y="89"/>
                  </a:lnTo>
                  <a:lnTo>
                    <a:pt x="579" y="84"/>
                  </a:lnTo>
                  <a:lnTo>
                    <a:pt x="585" y="89"/>
                  </a:lnTo>
                  <a:lnTo>
                    <a:pt x="591" y="84"/>
                  </a:lnTo>
                  <a:lnTo>
                    <a:pt x="585" y="54"/>
                  </a:lnTo>
                  <a:lnTo>
                    <a:pt x="614" y="48"/>
                  </a:lnTo>
                  <a:lnTo>
                    <a:pt x="638" y="6"/>
                  </a:lnTo>
                  <a:lnTo>
                    <a:pt x="662" y="0"/>
                  </a:lnTo>
                  <a:lnTo>
                    <a:pt x="679" y="13"/>
                  </a:lnTo>
                  <a:lnTo>
                    <a:pt x="697" y="59"/>
                  </a:lnTo>
                  <a:lnTo>
                    <a:pt x="733" y="89"/>
                  </a:lnTo>
                  <a:lnTo>
                    <a:pt x="745" y="107"/>
                  </a:lnTo>
                  <a:lnTo>
                    <a:pt x="738" y="119"/>
                  </a:lnTo>
                  <a:lnTo>
                    <a:pt x="720" y="130"/>
                  </a:lnTo>
                  <a:lnTo>
                    <a:pt x="703" y="166"/>
                  </a:lnTo>
                  <a:lnTo>
                    <a:pt x="685" y="213"/>
                  </a:lnTo>
                  <a:lnTo>
                    <a:pt x="692" y="236"/>
                  </a:lnTo>
                  <a:lnTo>
                    <a:pt x="733" y="236"/>
                  </a:lnTo>
                  <a:lnTo>
                    <a:pt x="774" y="254"/>
                  </a:lnTo>
                  <a:lnTo>
                    <a:pt x="834" y="320"/>
                  </a:lnTo>
                  <a:lnTo>
                    <a:pt x="857" y="355"/>
                  </a:lnTo>
                  <a:lnTo>
                    <a:pt x="887" y="396"/>
                  </a:lnTo>
                  <a:lnTo>
                    <a:pt x="958" y="396"/>
                  </a:lnTo>
                  <a:lnTo>
                    <a:pt x="999" y="378"/>
                  </a:lnTo>
                  <a:lnTo>
                    <a:pt x="1022" y="332"/>
                  </a:lnTo>
                  <a:lnTo>
                    <a:pt x="1010" y="320"/>
                  </a:lnTo>
                  <a:lnTo>
                    <a:pt x="981" y="296"/>
                  </a:lnTo>
                  <a:lnTo>
                    <a:pt x="945" y="279"/>
                  </a:lnTo>
                  <a:lnTo>
                    <a:pt x="945" y="254"/>
                  </a:lnTo>
                  <a:lnTo>
                    <a:pt x="975" y="261"/>
                  </a:lnTo>
                  <a:lnTo>
                    <a:pt x="987" y="261"/>
                  </a:lnTo>
                  <a:lnTo>
                    <a:pt x="1040" y="332"/>
                  </a:lnTo>
                  <a:lnTo>
                    <a:pt x="1063" y="396"/>
                  </a:lnTo>
                  <a:lnTo>
                    <a:pt x="1063" y="432"/>
                  </a:lnTo>
                  <a:lnTo>
                    <a:pt x="1034" y="408"/>
                  </a:lnTo>
                  <a:lnTo>
                    <a:pt x="999" y="438"/>
                  </a:lnTo>
                  <a:lnTo>
                    <a:pt x="951" y="456"/>
                  </a:lnTo>
                  <a:lnTo>
                    <a:pt x="898" y="503"/>
                  </a:lnTo>
                  <a:lnTo>
                    <a:pt x="875" y="503"/>
                  </a:lnTo>
                  <a:lnTo>
                    <a:pt x="869" y="497"/>
                  </a:lnTo>
                  <a:lnTo>
                    <a:pt x="875" y="479"/>
                  </a:lnTo>
                  <a:lnTo>
                    <a:pt x="862" y="444"/>
                  </a:lnTo>
                  <a:lnTo>
                    <a:pt x="851" y="444"/>
                  </a:lnTo>
                  <a:lnTo>
                    <a:pt x="821" y="491"/>
                  </a:lnTo>
                  <a:lnTo>
                    <a:pt x="786" y="538"/>
                  </a:lnTo>
                  <a:lnTo>
                    <a:pt x="774" y="550"/>
                  </a:lnTo>
                  <a:lnTo>
                    <a:pt x="756" y="520"/>
                  </a:lnTo>
                  <a:lnTo>
                    <a:pt x="750" y="515"/>
                  </a:lnTo>
                  <a:lnTo>
                    <a:pt x="738" y="508"/>
                  </a:lnTo>
                  <a:lnTo>
                    <a:pt x="733" y="503"/>
                  </a:lnTo>
                  <a:lnTo>
                    <a:pt x="709" y="485"/>
                  </a:lnTo>
                  <a:lnTo>
                    <a:pt x="709" y="479"/>
                  </a:lnTo>
                  <a:lnTo>
                    <a:pt x="656" y="461"/>
                  </a:lnTo>
                  <a:lnTo>
                    <a:pt x="638" y="420"/>
                  </a:lnTo>
                  <a:lnTo>
                    <a:pt x="621" y="414"/>
                  </a:lnTo>
                  <a:lnTo>
                    <a:pt x="609" y="378"/>
                  </a:lnTo>
                  <a:lnTo>
                    <a:pt x="497" y="403"/>
                  </a:lnTo>
                  <a:lnTo>
                    <a:pt x="225" y="479"/>
                  </a:lnTo>
                  <a:lnTo>
                    <a:pt x="218" y="491"/>
                  </a:lnTo>
                  <a:lnTo>
                    <a:pt x="213" y="497"/>
                  </a:lnTo>
                  <a:lnTo>
                    <a:pt x="195" y="474"/>
                  </a:lnTo>
                  <a:lnTo>
                    <a:pt x="12" y="520"/>
                  </a:lnTo>
                  <a:lnTo>
                    <a:pt x="0" y="508"/>
                  </a:lnTo>
                  <a:lnTo>
                    <a:pt x="0" y="231"/>
                  </a:lnTo>
                </a:path>
              </a:pathLst>
            </a:custGeom>
            <a:solidFill>
              <a:sysClr val="window" lastClr="FFFFFF"/>
            </a:solidFill>
            <a:ln w="19050">
              <a:solidFill>
                <a:sysClr val="windowText" lastClr="000000"/>
              </a:solidFill>
              <a:prstDash val="solid"/>
              <a:round/>
              <a:headEnd/>
              <a:tailEnd/>
            </a:ln>
          </p:spPr>
          <p:txBody>
            <a:bodyPr anchor="ctr"/>
            <a:lstStyle/>
            <a:p>
              <a:pPr algn="ctr" defTabSz="685800">
                <a:defRPr/>
              </a:pPr>
              <a:endParaRPr lang="en-US" sz="900" b="1" kern="0" dirty="0">
                <a:solidFill>
                  <a:prstClr val="black"/>
                </a:solidFill>
                <a:cs typeface="Arial" pitchFamily="34" charset="0"/>
              </a:endParaRPr>
            </a:p>
          </p:txBody>
        </p:sp>
        <p:sp>
          <p:nvSpPr>
            <p:cNvPr id="314" name="Freeform 82">
              <a:extLst>
                <a:ext uri="{FF2B5EF4-FFF2-40B4-BE49-F238E27FC236}">
                  <a16:creationId xmlns:a16="http://schemas.microsoft.com/office/drawing/2014/main" id="{76B2C40D-B032-43D5-B777-37A745F9F15E}"/>
                </a:ext>
              </a:extLst>
            </p:cNvPr>
            <p:cNvSpPr>
              <a:spLocks/>
            </p:cNvSpPr>
            <p:nvPr/>
          </p:nvSpPr>
          <p:spPr bwMode="auto">
            <a:xfrm>
              <a:off x="6976650" y="3526749"/>
              <a:ext cx="140828" cy="214660"/>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path>
              </a:pathLst>
            </a:custGeom>
            <a:solidFill>
              <a:sysClr val="window" lastClr="FFFFFF"/>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15" name="Freeform 84">
              <a:extLst>
                <a:ext uri="{FF2B5EF4-FFF2-40B4-BE49-F238E27FC236}">
                  <a16:creationId xmlns:a16="http://schemas.microsoft.com/office/drawing/2014/main" id="{0C6D4AA5-A9FF-473F-B9B3-4D570C3F905D}"/>
                </a:ext>
              </a:extLst>
            </p:cNvPr>
            <p:cNvSpPr>
              <a:spLocks/>
            </p:cNvSpPr>
            <p:nvPr/>
          </p:nvSpPr>
          <p:spPr bwMode="auto">
            <a:xfrm>
              <a:off x="7017055" y="3273798"/>
              <a:ext cx="174530" cy="380586"/>
            </a:xfrm>
            <a:custGeom>
              <a:avLst/>
              <a:gdLst/>
              <a:ahLst/>
              <a:cxnLst>
                <a:cxn ang="0">
                  <a:pos x="0" y="738"/>
                </a:cxn>
                <a:cxn ang="0">
                  <a:pos x="18" y="744"/>
                </a:cxn>
                <a:cxn ang="0">
                  <a:pos x="59" y="809"/>
                </a:cxn>
                <a:cxn ang="0">
                  <a:pos x="154" y="868"/>
                </a:cxn>
                <a:cxn ang="0">
                  <a:pos x="231" y="886"/>
                </a:cxn>
                <a:cxn ang="0">
                  <a:pos x="249" y="939"/>
                </a:cxn>
                <a:cxn ang="0">
                  <a:pos x="266" y="986"/>
                </a:cxn>
                <a:cxn ang="0">
                  <a:pos x="307" y="915"/>
                </a:cxn>
                <a:cxn ang="0">
                  <a:pos x="343" y="815"/>
                </a:cxn>
                <a:cxn ang="0">
                  <a:pos x="408" y="708"/>
                </a:cxn>
                <a:cxn ang="0">
                  <a:pos x="444" y="608"/>
                </a:cxn>
                <a:cxn ang="0">
                  <a:pos x="431" y="449"/>
                </a:cxn>
                <a:cxn ang="0">
                  <a:pos x="403" y="307"/>
                </a:cxn>
                <a:cxn ang="0">
                  <a:pos x="337" y="330"/>
                </a:cxn>
                <a:cxn ang="0">
                  <a:pos x="319" y="319"/>
                </a:cxn>
                <a:cxn ang="0">
                  <a:pos x="296" y="325"/>
                </a:cxn>
                <a:cxn ang="0">
                  <a:pos x="319" y="254"/>
                </a:cxn>
                <a:cxn ang="0">
                  <a:pos x="349" y="242"/>
                </a:cxn>
                <a:cxn ang="0">
                  <a:pos x="355" y="171"/>
                </a:cxn>
                <a:cxn ang="0">
                  <a:pos x="385" y="136"/>
                </a:cxn>
                <a:cxn ang="0">
                  <a:pos x="107" y="0"/>
                </a:cxn>
                <a:cxn ang="0">
                  <a:pos x="66" y="48"/>
                </a:cxn>
                <a:cxn ang="0">
                  <a:pos x="53" y="124"/>
                </a:cxn>
                <a:cxn ang="0">
                  <a:pos x="12" y="171"/>
                </a:cxn>
                <a:cxn ang="0">
                  <a:pos x="36" y="206"/>
                </a:cxn>
                <a:cxn ang="0">
                  <a:pos x="18" y="259"/>
                </a:cxn>
                <a:cxn ang="0">
                  <a:pos x="30" y="337"/>
                </a:cxn>
                <a:cxn ang="0">
                  <a:pos x="83" y="396"/>
                </a:cxn>
                <a:cxn ang="0">
                  <a:pos x="130" y="419"/>
                </a:cxn>
                <a:cxn ang="0">
                  <a:pos x="165" y="443"/>
                </a:cxn>
                <a:cxn ang="0">
                  <a:pos x="207" y="490"/>
                </a:cxn>
                <a:cxn ang="0">
                  <a:pos x="112" y="567"/>
                </a:cxn>
                <a:cxn ang="0">
                  <a:pos x="23" y="662"/>
                </a:cxn>
              </a:cxnLst>
              <a:rect l="0" t="0" r="r" b="b"/>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16" name="Freeform 80">
              <a:extLst>
                <a:ext uri="{FF2B5EF4-FFF2-40B4-BE49-F238E27FC236}">
                  <a16:creationId xmlns:a16="http://schemas.microsoft.com/office/drawing/2014/main" id="{A5BD4476-4D23-4AAE-99AF-7A27FD4BE2C2}"/>
                </a:ext>
              </a:extLst>
            </p:cNvPr>
            <p:cNvSpPr>
              <a:spLocks/>
            </p:cNvSpPr>
            <p:nvPr/>
          </p:nvSpPr>
          <p:spPr bwMode="auto">
            <a:xfrm>
              <a:off x="6531297" y="3549955"/>
              <a:ext cx="588587" cy="272676"/>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grpSp>
          <p:nvGrpSpPr>
            <p:cNvPr id="317" name="Group 127">
              <a:extLst>
                <a:ext uri="{FF2B5EF4-FFF2-40B4-BE49-F238E27FC236}">
                  <a16:creationId xmlns:a16="http://schemas.microsoft.com/office/drawing/2014/main" id="{A65163C3-0E02-4C4F-8164-AC348CB256FD}"/>
                </a:ext>
              </a:extLst>
            </p:cNvPr>
            <p:cNvGrpSpPr/>
            <p:nvPr/>
          </p:nvGrpSpPr>
          <p:grpSpPr>
            <a:xfrm>
              <a:off x="2749418" y="5490015"/>
              <a:ext cx="814438" cy="458855"/>
              <a:chOff x="2285999" y="6096000"/>
              <a:chExt cx="1074163" cy="627784"/>
            </a:xfrm>
            <a:solidFill>
              <a:sysClr val="window" lastClr="FFFFFF"/>
            </a:solidFill>
          </p:grpSpPr>
          <p:grpSp>
            <p:nvGrpSpPr>
              <p:cNvPr id="339" name="Group 169">
                <a:extLst>
                  <a:ext uri="{FF2B5EF4-FFF2-40B4-BE49-F238E27FC236}">
                    <a16:creationId xmlns:a16="http://schemas.microsoft.com/office/drawing/2014/main" id="{CC8E1240-1016-4F4D-98E8-49B53A8FBA99}"/>
                  </a:ext>
                </a:extLst>
              </p:cNvPr>
              <p:cNvGrpSpPr/>
              <p:nvPr/>
            </p:nvGrpSpPr>
            <p:grpSpPr>
              <a:xfrm>
                <a:off x="2438400" y="6096000"/>
                <a:ext cx="921762" cy="599777"/>
                <a:chOff x="2731389" y="6406125"/>
                <a:chExt cx="921762" cy="599777"/>
              </a:xfrm>
              <a:grpFill/>
            </p:grpSpPr>
            <p:sp>
              <p:nvSpPr>
                <p:cNvPr id="341" name="Freeform 101">
                  <a:extLst>
                    <a:ext uri="{FF2B5EF4-FFF2-40B4-BE49-F238E27FC236}">
                      <a16:creationId xmlns:a16="http://schemas.microsoft.com/office/drawing/2014/main" id="{D9F1077C-6238-4282-97AC-98D4E3A8F186}"/>
                    </a:ext>
                  </a:extLst>
                </p:cNvPr>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2" name="Freeform 102">
                  <a:extLst>
                    <a:ext uri="{FF2B5EF4-FFF2-40B4-BE49-F238E27FC236}">
                      <a16:creationId xmlns:a16="http://schemas.microsoft.com/office/drawing/2014/main" id="{D05193FC-BB74-4A0F-99DA-B9E62B152833}"/>
                    </a:ext>
                  </a:extLst>
                </p:cNvPr>
                <p:cNvSpPr>
                  <a:spLocks/>
                </p:cNvSpPr>
                <p:nvPr/>
              </p:nvSpPr>
              <p:spPr bwMode="auto">
                <a:xfrm>
                  <a:off x="3451120" y="6765985"/>
                  <a:ext cx="202029"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path>
                  </a:pathLst>
                </a:custGeom>
                <a:solidFill>
                  <a:srgbClr val="C0504D">
                    <a:lumMod val="5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3" name="Freeform 103">
                  <a:extLst>
                    <a:ext uri="{FF2B5EF4-FFF2-40B4-BE49-F238E27FC236}">
                      <a16:creationId xmlns:a16="http://schemas.microsoft.com/office/drawing/2014/main" id="{C611EACA-EB3B-44C6-BF1D-D8C3A95E7CBC}"/>
                    </a:ext>
                  </a:extLst>
                </p:cNvPr>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4" name="Freeform 104">
                  <a:extLst>
                    <a:ext uri="{FF2B5EF4-FFF2-40B4-BE49-F238E27FC236}">
                      <a16:creationId xmlns:a16="http://schemas.microsoft.com/office/drawing/2014/main" id="{3611F4C4-0146-4C58-918B-3718172A66B3}"/>
                    </a:ext>
                  </a:extLst>
                </p:cNvPr>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path>
                  </a:pathLst>
                </a:custGeom>
                <a:solidFill>
                  <a:srgbClr val="C0504D">
                    <a:lumMod val="50000"/>
                  </a:srgbClr>
                </a:solidFill>
                <a:ln w="19050">
                  <a:solidFill>
                    <a:srgbClr val="C0504D">
                      <a:lumMod val="60000"/>
                      <a:lumOff val="40000"/>
                    </a:srgbClr>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5" name="Freeform 105">
                  <a:extLst>
                    <a:ext uri="{FF2B5EF4-FFF2-40B4-BE49-F238E27FC236}">
                      <a16:creationId xmlns:a16="http://schemas.microsoft.com/office/drawing/2014/main" id="{F3A7AE1B-C54F-4AE7-A478-A42CAFCF7807}"/>
                    </a:ext>
                  </a:extLst>
                </p:cNvPr>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6" name="Freeform 106">
                  <a:extLst>
                    <a:ext uri="{FF2B5EF4-FFF2-40B4-BE49-F238E27FC236}">
                      <a16:creationId xmlns:a16="http://schemas.microsoft.com/office/drawing/2014/main" id="{86AE1834-E19E-4E73-A52B-772E1D119EE5}"/>
                    </a:ext>
                  </a:extLst>
                </p:cNvPr>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7" name="Freeform 107">
                  <a:extLst>
                    <a:ext uri="{FF2B5EF4-FFF2-40B4-BE49-F238E27FC236}">
                      <a16:creationId xmlns:a16="http://schemas.microsoft.com/office/drawing/2014/main" id="{B713055B-307E-40D1-A3CB-F4323C39AC46}"/>
                    </a:ext>
                  </a:extLst>
                </p:cNvPr>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8" name="Freeform 108">
                  <a:extLst>
                    <a:ext uri="{FF2B5EF4-FFF2-40B4-BE49-F238E27FC236}">
                      <a16:creationId xmlns:a16="http://schemas.microsoft.com/office/drawing/2014/main" id="{686E9894-AECD-4F90-85B0-D42BA230A55C}"/>
                    </a:ext>
                  </a:extLst>
                </p:cNvPr>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path>
                  </a:pathLst>
                </a:custGeom>
                <a:grpFill/>
                <a:ln w="19050">
                  <a:solidFill>
                    <a:srgbClr val="C0504D">
                      <a:lumMod val="60000"/>
                      <a:lumOff val="40000"/>
                    </a:srgbClr>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49" name="Freeform 109">
                  <a:extLst>
                    <a:ext uri="{FF2B5EF4-FFF2-40B4-BE49-F238E27FC236}">
                      <a16:creationId xmlns:a16="http://schemas.microsoft.com/office/drawing/2014/main" id="{A1DED80C-0EC2-4C79-BB7A-DAAD9DE8C8CA}"/>
                    </a:ext>
                  </a:extLst>
                </p:cNvPr>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0" name="Freeform 110">
                  <a:extLst>
                    <a:ext uri="{FF2B5EF4-FFF2-40B4-BE49-F238E27FC236}">
                      <a16:creationId xmlns:a16="http://schemas.microsoft.com/office/drawing/2014/main" id="{CCED5D78-18F6-483F-B3C0-C4B5169F0B07}"/>
                    </a:ext>
                  </a:extLst>
                </p:cNvPr>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path>
                  </a:pathLst>
                </a:custGeom>
                <a:solidFill>
                  <a:srgbClr val="C0504D">
                    <a:lumMod val="5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1" name="Freeform 111">
                  <a:extLst>
                    <a:ext uri="{FF2B5EF4-FFF2-40B4-BE49-F238E27FC236}">
                      <a16:creationId xmlns:a16="http://schemas.microsoft.com/office/drawing/2014/main" id="{FF3DF238-0BEB-4BB9-AE5E-E665D150428F}"/>
                    </a:ext>
                  </a:extLst>
                </p:cNvPr>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2" name="Freeform 112">
                  <a:extLst>
                    <a:ext uri="{FF2B5EF4-FFF2-40B4-BE49-F238E27FC236}">
                      <a16:creationId xmlns:a16="http://schemas.microsoft.com/office/drawing/2014/main" id="{08B97134-B14A-45E9-9E94-47AE15FFBCA2}"/>
                    </a:ext>
                  </a:extLst>
                </p:cNvPr>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path>
                  </a:pathLst>
                </a:custGeom>
                <a:solidFill>
                  <a:srgbClr val="C0504D">
                    <a:lumMod val="5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3" name="Freeform 113">
                  <a:extLst>
                    <a:ext uri="{FF2B5EF4-FFF2-40B4-BE49-F238E27FC236}">
                      <a16:creationId xmlns:a16="http://schemas.microsoft.com/office/drawing/2014/main" id="{D777E661-387A-462B-B253-45458ABABCE1}"/>
                    </a:ext>
                  </a:extLst>
                </p:cNvPr>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4" name="Freeform 114">
                  <a:extLst>
                    <a:ext uri="{FF2B5EF4-FFF2-40B4-BE49-F238E27FC236}">
                      <a16:creationId xmlns:a16="http://schemas.microsoft.com/office/drawing/2014/main" id="{B59D166A-4BC0-4C37-9CE0-C9047CF509EB}"/>
                    </a:ext>
                  </a:extLst>
                </p:cNvPr>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5" name="Freeform 115">
                  <a:extLst>
                    <a:ext uri="{FF2B5EF4-FFF2-40B4-BE49-F238E27FC236}">
                      <a16:creationId xmlns:a16="http://schemas.microsoft.com/office/drawing/2014/main" id="{D3F16DB1-7B67-4828-BC33-AFE4FDD2E55B}"/>
                    </a:ext>
                  </a:extLst>
                </p:cNvPr>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close/>
                    </a:path>
                  </a:pathLst>
                </a:custGeom>
                <a:grpFill/>
                <a:ln w="19050">
                  <a:solidFill>
                    <a:sysClr val="windowText" lastClr="000000"/>
                  </a:solidFill>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56" name="Freeform 116">
                  <a:extLst>
                    <a:ext uri="{FF2B5EF4-FFF2-40B4-BE49-F238E27FC236}">
                      <a16:creationId xmlns:a16="http://schemas.microsoft.com/office/drawing/2014/main" id="{234169D4-DB02-4DC8-83ED-1B4C33799E1C}"/>
                    </a:ext>
                  </a:extLst>
                </p:cNvPr>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path>
                  </a:pathLst>
                </a:custGeom>
                <a:solidFill>
                  <a:srgbClr val="C0504D">
                    <a:lumMod val="60000"/>
                    <a:lumOff val="40000"/>
                  </a:srgbClr>
                </a:solid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grpSp>
          <p:sp>
            <p:nvSpPr>
              <p:cNvPr id="340" name="Rounded Rectangle 182">
                <a:extLst>
                  <a:ext uri="{FF2B5EF4-FFF2-40B4-BE49-F238E27FC236}">
                    <a16:creationId xmlns:a16="http://schemas.microsoft.com/office/drawing/2014/main" id="{A2CFD4F7-0EFC-4824-98FD-7F870B57865F}"/>
                  </a:ext>
                </a:extLst>
              </p:cNvPr>
              <p:cNvSpPr/>
              <p:nvPr/>
            </p:nvSpPr>
            <p:spPr>
              <a:xfrm>
                <a:off x="2285999" y="6248389"/>
                <a:ext cx="525517" cy="475395"/>
              </a:xfrm>
              <a:prstGeom prst="roundRect">
                <a:avLst/>
              </a:prstGeom>
              <a:solidFill>
                <a:srgbClr val="C0504D">
                  <a:lumMod val="5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825" b="1" kern="0" dirty="0">
                    <a:solidFill>
                      <a:prstClr val="white"/>
                    </a:solidFill>
                    <a:latin typeface="Calibri"/>
                    <a:cs typeface="Arial" pitchFamily="34" charset="0"/>
                  </a:rPr>
                  <a:t>HI</a:t>
                </a:r>
                <a:br>
                  <a:rPr lang="en-US" sz="825" b="1" kern="0" dirty="0">
                    <a:solidFill>
                      <a:prstClr val="white"/>
                    </a:solidFill>
                    <a:latin typeface="Calibri"/>
                    <a:cs typeface="Arial" pitchFamily="34" charset="0"/>
                  </a:rPr>
                </a:br>
                <a:r>
                  <a:rPr lang="en-US" sz="825" b="1" kern="0" dirty="0">
                    <a:solidFill>
                      <a:prstClr val="white"/>
                    </a:solidFill>
                    <a:latin typeface="Calibri"/>
                    <a:cs typeface="Arial" pitchFamily="34" charset="0"/>
                  </a:rPr>
                  <a:t>-0.1</a:t>
                </a:r>
                <a:r>
                  <a:rPr lang="en-US" sz="825" b="1" kern="0" dirty="0">
                    <a:solidFill>
                      <a:prstClr val="black"/>
                    </a:solidFill>
                    <a:latin typeface="Calibri"/>
                    <a:cs typeface="Arial" pitchFamily="34" charset="0"/>
                  </a:rPr>
                  <a:t>%</a:t>
                </a:r>
              </a:p>
            </p:txBody>
          </p:sp>
        </p:grpSp>
        <p:sp>
          <p:nvSpPr>
            <p:cNvPr id="318" name="Freeform 73">
              <a:extLst>
                <a:ext uri="{FF2B5EF4-FFF2-40B4-BE49-F238E27FC236}">
                  <a16:creationId xmlns:a16="http://schemas.microsoft.com/office/drawing/2014/main" id="{8BE0E762-528F-4129-BBE2-C14A6B397EBB}"/>
                </a:ext>
              </a:extLst>
            </p:cNvPr>
            <p:cNvSpPr>
              <a:spLocks/>
            </p:cNvSpPr>
            <p:nvPr/>
          </p:nvSpPr>
          <p:spPr bwMode="auto">
            <a:xfrm>
              <a:off x="6165386" y="4373783"/>
              <a:ext cx="658399" cy="473411"/>
            </a:xfrm>
            <a:custGeom>
              <a:avLst/>
              <a:gdLst/>
              <a:ahLst/>
              <a:cxnLst>
                <a:cxn ang="0">
                  <a:pos x="976" y="1234"/>
                </a:cxn>
                <a:cxn ang="0">
                  <a:pos x="910" y="1217"/>
                </a:cxn>
                <a:cxn ang="0">
                  <a:pos x="880" y="1117"/>
                </a:cxn>
                <a:cxn ang="0">
                  <a:pos x="792" y="1039"/>
                </a:cxn>
                <a:cxn ang="0">
                  <a:pos x="733" y="922"/>
                </a:cxn>
                <a:cxn ang="0">
                  <a:pos x="685" y="863"/>
                </a:cxn>
                <a:cxn ang="0">
                  <a:pos x="591" y="792"/>
                </a:cxn>
                <a:cxn ang="0">
                  <a:pos x="556" y="744"/>
                </a:cxn>
                <a:cxn ang="0">
                  <a:pos x="520" y="691"/>
                </a:cxn>
                <a:cxn ang="0">
                  <a:pos x="360" y="579"/>
                </a:cxn>
                <a:cxn ang="0">
                  <a:pos x="302" y="532"/>
                </a:cxn>
                <a:cxn ang="0">
                  <a:pos x="231" y="425"/>
                </a:cxn>
                <a:cxn ang="0">
                  <a:pos x="183" y="372"/>
                </a:cxn>
                <a:cxn ang="0">
                  <a:pos x="25" y="313"/>
                </a:cxn>
                <a:cxn ang="0">
                  <a:pos x="30" y="225"/>
                </a:cxn>
                <a:cxn ang="0">
                  <a:pos x="71" y="184"/>
                </a:cxn>
                <a:cxn ang="0">
                  <a:pos x="66" y="166"/>
                </a:cxn>
                <a:cxn ang="0">
                  <a:pos x="195" y="118"/>
                </a:cxn>
                <a:cxn ang="0">
                  <a:pos x="284" y="59"/>
                </a:cxn>
                <a:cxn ang="0">
                  <a:pos x="302" y="47"/>
                </a:cxn>
                <a:cxn ang="0">
                  <a:pos x="733" y="6"/>
                </a:cxn>
                <a:cxn ang="0">
                  <a:pos x="738" y="35"/>
                </a:cxn>
                <a:cxn ang="0">
                  <a:pos x="839" y="70"/>
                </a:cxn>
                <a:cxn ang="0">
                  <a:pos x="1212" y="77"/>
                </a:cxn>
                <a:cxn ang="0">
                  <a:pos x="1631" y="379"/>
                </a:cxn>
                <a:cxn ang="0">
                  <a:pos x="1565" y="443"/>
                </a:cxn>
                <a:cxn ang="0">
                  <a:pos x="1496" y="555"/>
                </a:cxn>
                <a:cxn ang="0">
                  <a:pos x="1483" y="644"/>
                </a:cxn>
                <a:cxn ang="0">
                  <a:pos x="1471" y="697"/>
                </a:cxn>
                <a:cxn ang="0">
                  <a:pos x="1436" y="721"/>
                </a:cxn>
                <a:cxn ang="0">
                  <a:pos x="1395" y="762"/>
                </a:cxn>
                <a:cxn ang="0">
                  <a:pos x="1354" y="828"/>
                </a:cxn>
                <a:cxn ang="0">
                  <a:pos x="1271" y="910"/>
                </a:cxn>
                <a:cxn ang="0">
                  <a:pos x="1205" y="963"/>
                </a:cxn>
                <a:cxn ang="0">
                  <a:pos x="1159" y="1004"/>
                </a:cxn>
                <a:cxn ang="0">
                  <a:pos x="1105" y="1028"/>
                </a:cxn>
                <a:cxn ang="0">
                  <a:pos x="1099" y="1057"/>
                </a:cxn>
                <a:cxn ang="0">
                  <a:pos x="1081" y="1092"/>
                </a:cxn>
                <a:cxn ang="0">
                  <a:pos x="1029" y="1117"/>
                </a:cxn>
                <a:cxn ang="0">
                  <a:pos x="1022" y="1128"/>
                </a:cxn>
                <a:cxn ang="0">
                  <a:pos x="1034" y="1146"/>
                </a:cxn>
                <a:cxn ang="0">
                  <a:pos x="1040" y="1163"/>
                </a:cxn>
                <a:cxn ang="0">
                  <a:pos x="999" y="1206"/>
                </a:cxn>
                <a:cxn ang="0">
                  <a:pos x="987" y="1234"/>
                </a:cxn>
              </a:cxnLst>
              <a:rect l="0" t="0" r="r" b="b"/>
              <a:pathLst>
                <a:path w="1649" h="1234">
                  <a:moveTo>
                    <a:pt x="987" y="1234"/>
                  </a:moveTo>
                  <a:lnTo>
                    <a:pt x="976" y="1234"/>
                  </a:lnTo>
                  <a:lnTo>
                    <a:pt x="928" y="1229"/>
                  </a:lnTo>
                  <a:lnTo>
                    <a:pt x="910" y="1217"/>
                  </a:lnTo>
                  <a:lnTo>
                    <a:pt x="905" y="1199"/>
                  </a:lnTo>
                  <a:lnTo>
                    <a:pt x="880" y="1117"/>
                  </a:lnTo>
                  <a:lnTo>
                    <a:pt x="839" y="1064"/>
                  </a:lnTo>
                  <a:lnTo>
                    <a:pt x="792" y="1039"/>
                  </a:lnTo>
                  <a:lnTo>
                    <a:pt x="763" y="957"/>
                  </a:lnTo>
                  <a:lnTo>
                    <a:pt x="733" y="922"/>
                  </a:lnTo>
                  <a:lnTo>
                    <a:pt x="715" y="874"/>
                  </a:lnTo>
                  <a:lnTo>
                    <a:pt x="685" y="863"/>
                  </a:lnTo>
                  <a:lnTo>
                    <a:pt x="632" y="839"/>
                  </a:lnTo>
                  <a:lnTo>
                    <a:pt x="591" y="792"/>
                  </a:lnTo>
                  <a:lnTo>
                    <a:pt x="556" y="768"/>
                  </a:lnTo>
                  <a:lnTo>
                    <a:pt x="556" y="744"/>
                  </a:lnTo>
                  <a:lnTo>
                    <a:pt x="538" y="709"/>
                  </a:lnTo>
                  <a:lnTo>
                    <a:pt x="520" y="691"/>
                  </a:lnTo>
                  <a:lnTo>
                    <a:pt x="467" y="673"/>
                  </a:lnTo>
                  <a:lnTo>
                    <a:pt x="360" y="579"/>
                  </a:lnTo>
                  <a:lnTo>
                    <a:pt x="314" y="562"/>
                  </a:lnTo>
                  <a:lnTo>
                    <a:pt x="302" y="532"/>
                  </a:lnTo>
                  <a:lnTo>
                    <a:pt x="261" y="491"/>
                  </a:lnTo>
                  <a:lnTo>
                    <a:pt x="231" y="425"/>
                  </a:lnTo>
                  <a:lnTo>
                    <a:pt x="195" y="390"/>
                  </a:lnTo>
                  <a:lnTo>
                    <a:pt x="183" y="372"/>
                  </a:lnTo>
                  <a:lnTo>
                    <a:pt x="119" y="361"/>
                  </a:lnTo>
                  <a:lnTo>
                    <a:pt x="25" y="313"/>
                  </a:lnTo>
                  <a:lnTo>
                    <a:pt x="0" y="290"/>
                  </a:lnTo>
                  <a:lnTo>
                    <a:pt x="30" y="225"/>
                  </a:lnTo>
                  <a:lnTo>
                    <a:pt x="53" y="207"/>
                  </a:lnTo>
                  <a:lnTo>
                    <a:pt x="71" y="184"/>
                  </a:lnTo>
                  <a:lnTo>
                    <a:pt x="71" y="171"/>
                  </a:lnTo>
                  <a:lnTo>
                    <a:pt x="66" y="166"/>
                  </a:lnTo>
                  <a:lnTo>
                    <a:pt x="165" y="118"/>
                  </a:lnTo>
                  <a:lnTo>
                    <a:pt x="195" y="118"/>
                  </a:lnTo>
                  <a:lnTo>
                    <a:pt x="195" y="100"/>
                  </a:lnTo>
                  <a:lnTo>
                    <a:pt x="284" y="59"/>
                  </a:lnTo>
                  <a:lnTo>
                    <a:pt x="290" y="42"/>
                  </a:lnTo>
                  <a:lnTo>
                    <a:pt x="302" y="47"/>
                  </a:lnTo>
                  <a:lnTo>
                    <a:pt x="733" y="0"/>
                  </a:lnTo>
                  <a:lnTo>
                    <a:pt x="733" y="6"/>
                  </a:lnTo>
                  <a:lnTo>
                    <a:pt x="727" y="24"/>
                  </a:lnTo>
                  <a:lnTo>
                    <a:pt x="738" y="35"/>
                  </a:lnTo>
                  <a:lnTo>
                    <a:pt x="774" y="17"/>
                  </a:lnTo>
                  <a:lnTo>
                    <a:pt x="839" y="70"/>
                  </a:lnTo>
                  <a:lnTo>
                    <a:pt x="845" y="124"/>
                  </a:lnTo>
                  <a:lnTo>
                    <a:pt x="1212" y="77"/>
                  </a:lnTo>
                  <a:lnTo>
                    <a:pt x="1649" y="366"/>
                  </a:lnTo>
                  <a:lnTo>
                    <a:pt x="1631" y="379"/>
                  </a:lnTo>
                  <a:lnTo>
                    <a:pt x="1595" y="402"/>
                  </a:lnTo>
                  <a:lnTo>
                    <a:pt x="1565" y="443"/>
                  </a:lnTo>
                  <a:lnTo>
                    <a:pt x="1513" y="526"/>
                  </a:lnTo>
                  <a:lnTo>
                    <a:pt x="1496" y="555"/>
                  </a:lnTo>
                  <a:lnTo>
                    <a:pt x="1478" y="603"/>
                  </a:lnTo>
                  <a:lnTo>
                    <a:pt x="1483" y="644"/>
                  </a:lnTo>
                  <a:lnTo>
                    <a:pt x="1483" y="686"/>
                  </a:lnTo>
                  <a:lnTo>
                    <a:pt x="1471" y="697"/>
                  </a:lnTo>
                  <a:lnTo>
                    <a:pt x="1460" y="714"/>
                  </a:lnTo>
                  <a:lnTo>
                    <a:pt x="1436" y="721"/>
                  </a:lnTo>
                  <a:lnTo>
                    <a:pt x="1418" y="739"/>
                  </a:lnTo>
                  <a:lnTo>
                    <a:pt x="1395" y="762"/>
                  </a:lnTo>
                  <a:lnTo>
                    <a:pt x="1371" y="798"/>
                  </a:lnTo>
                  <a:lnTo>
                    <a:pt x="1354" y="828"/>
                  </a:lnTo>
                  <a:lnTo>
                    <a:pt x="1300" y="863"/>
                  </a:lnTo>
                  <a:lnTo>
                    <a:pt x="1271" y="910"/>
                  </a:lnTo>
                  <a:lnTo>
                    <a:pt x="1241" y="939"/>
                  </a:lnTo>
                  <a:lnTo>
                    <a:pt x="1205" y="963"/>
                  </a:lnTo>
                  <a:lnTo>
                    <a:pt x="1182" y="986"/>
                  </a:lnTo>
                  <a:lnTo>
                    <a:pt x="1159" y="1004"/>
                  </a:lnTo>
                  <a:lnTo>
                    <a:pt x="1129" y="1022"/>
                  </a:lnTo>
                  <a:lnTo>
                    <a:pt x="1105" y="1028"/>
                  </a:lnTo>
                  <a:lnTo>
                    <a:pt x="1099" y="1046"/>
                  </a:lnTo>
                  <a:lnTo>
                    <a:pt x="1099" y="1057"/>
                  </a:lnTo>
                  <a:lnTo>
                    <a:pt x="1093" y="1064"/>
                  </a:lnTo>
                  <a:lnTo>
                    <a:pt x="1081" y="1092"/>
                  </a:lnTo>
                  <a:lnTo>
                    <a:pt x="1052" y="1117"/>
                  </a:lnTo>
                  <a:lnTo>
                    <a:pt x="1029" y="1117"/>
                  </a:lnTo>
                  <a:lnTo>
                    <a:pt x="1022" y="1122"/>
                  </a:lnTo>
                  <a:lnTo>
                    <a:pt x="1022" y="1128"/>
                  </a:lnTo>
                  <a:lnTo>
                    <a:pt x="1029" y="1140"/>
                  </a:lnTo>
                  <a:lnTo>
                    <a:pt x="1034" y="1146"/>
                  </a:lnTo>
                  <a:lnTo>
                    <a:pt x="1047" y="1146"/>
                  </a:lnTo>
                  <a:lnTo>
                    <a:pt x="1040" y="1163"/>
                  </a:lnTo>
                  <a:lnTo>
                    <a:pt x="1029" y="1176"/>
                  </a:lnTo>
                  <a:lnTo>
                    <a:pt x="999" y="1206"/>
                  </a:lnTo>
                  <a:lnTo>
                    <a:pt x="987" y="1223"/>
                  </a:lnTo>
                  <a:lnTo>
                    <a:pt x="987" y="1234"/>
                  </a:lnTo>
                  <a:close/>
                </a:path>
              </a:pathLst>
            </a:custGeom>
            <a:solidFill>
              <a:srgbClr val="9BBB59">
                <a:lumMod val="60000"/>
                <a:lumOff val="40000"/>
              </a:srgbClr>
            </a:solidFill>
            <a:ln w="19050">
              <a:solidFill>
                <a:sysClr val="windowText" lastClr="000000"/>
              </a:solidFill>
              <a:round/>
              <a:headEnd/>
              <a:tailEnd/>
            </a:ln>
          </p:spPr>
          <p:txBody>
            <a:bodyPr anchor="ctr"/>
            <a:lstStyle/>
            <a:p>
              <a:pPr algn="ctr" defTabSz="685800">
                <a:defRPr/>
              </a:pPr>
              <a:r>
                <a:rPr lang="en-US" sz="900" b="1" kern="0" dirty="0">
                  <a:solidFill>
                    <a:prstClr val="black"/>
                  </a:solidFill>
                  <a:cs typeface="Arial" pitchFamily="34" charset="0"/>
                </a:rPr>
                <a:t>   1.3%</a:t>
              </a:r>
            </a:p>
          </p:txBody>
        </p:sp>
        <p:sp>
          <p:nvSpPr>
            <p:cNvPr id="319" name="Rounded Rectangle 174">
              <a:extLst>
                <a:ext uri="{FF2B5EF4-FFF2-40B4-BE49-F238E27FC236}">
                  <a16:creationId xmlns:a16="http://schemas.microsoft.com/office/drawing/2014/main" id="{BDFB8654-DE4C-445E-89F1-8543A0747602}"/>
                </a:ext>
              </a:extLst>
            </p:cNvPr>
            <p:cNvSpPr/>
            <p:nvPr/>
          </p:nvSpPr>
          <p:spPr>
            <a:xfrm>
              <a:off x="7848600" y="2700339"/>
              <a:ext cx="411480" cy="408623"/>
            </a:xfrm>
            <a:prstGeom prst="roundRect">
              <a:avLst/>
            </a:prstGeom>
            <a:solidFill>
              <a:srgbClr val="C0504D">
                <a:lumMod val="60000"/>
                <a:lumOff val="40000"/>
              </a:srgbClr>
            </a:solidFill>
            <a:ln w="19050" cap="flat" cmpd="sng" algn="ctr">
              <a:solidFill>
                <a:sysClr val="windowText" lastClr="000000"/>
              </a:solidFill>
              <a:prstDash val="solid"/>
            </a:ln>
            <a:effectLst/>
          </p:spPr>
          <p:txBody>
            <a:bodyPr wrap="square" lIns="0" tIns="0" rIns="0" bIns="0" anchor="ctr">
              <a:spAutoFit/>
            </a:bodyPr>
            <a:lstStyle/>
            <a:p>
              <a:pPr algn="ctr" defTabSz="685800">
                <a:defRPr/>
              </a:pPr>
              <a:r>
                <a:rPr lang="en-US" sz="900" b="1" kern="0" dirty="0">
                  <a:solidFill>
                    <a:prstClr val="black"/>
                  </a:solidFill>
                  <a:latin typeface="Calibri"/>
                  <a:cs typeface="Arial" pitchFamily="34" charset="0"/>
                </a:rPr>
                <a:t>VT</a:t>
              </a:r>
            </a:p>
            <a:p>
              <a:pPr algn="ctr" defTabSz="685800">
                <a:defRPr/>
              </a:pPr>
              <a:r>
                <a:rPr lang="en-US" sz="900" b="1" kern="0" dirty="0">
                  <a:solidFill>
                    <a:prstClr val="black"/>
                  </a:solidFill>
                  <a:latin typeface="Calibri"/>
                  <a:cs typeface="Arial" pitchFamily="34" charset="0"/>
                </a:rPr>
                <a:t>0.0%</a:t>
              </a:r>
            </a:p>
          </p:txBody>
        </p:sp>
        <p:sp>
          <p:nvSpPr>
            <p:cNvPr id="320" name="Rounded Rectangle 175">
              <a:extLst>
                <a:ext uri="{FF2B5EF4-FFF2-40B4-BE49-F238E27FC236}">
                  <a16:creationId xmlns:a16="http://schemas.microsoft.com/office/drawing/2014/main" id="{11E25839-75B9-4982-9917-E3CFDA7BBDDD}"/>
                </a:ext>
              </a:extLst>
            </p:cNvPr>
            <p:cNvSpPr/>
            <p:nvPr/>
          </p:nvSpPr>
          <p:spPr>
            <a:xfrm>
              <a:off x="7315200" y="3657600"/>
              <a:ext cx="411480" cy="365760"/>
            </a:xfrm>
            <a:prstGeom prst="roundRect">
              <a:avLst/>
            </a:prstGeom>
            <a:solidFill>
              <a:srgbClr val="C0504D">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CT</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0.0%</a:t>
              </a:r>
            </a:p>
          </p:txBody>
        </p:sp>
        <p:sp>
          <p:nvSpPr>
            <p:cNvPr id="321" name="Rounded Rectangle 176">
              <a:extLst>
                <a:ext uri="{FF2B5EF4-FFF2-40B4-BE49-F238E27FC236}">
                  <a16:creationId xmlns:a16="http://schemas.microsoft.com/office/drawing/2014/main" id="{1E6E093A-00CE-44DC-AE8A-630DA35ED7FA}"/>
                </a:ext>
              </a:extLst>
            </p:cNvPr>
            <p:cNvSpPr/>
            <p:nvPr/>
          </p:nvSpPr>
          <p:spPr>
            <a:xfrm>
              <a:off x="7848600" y="3657600"/>
              <a:ext cx="411480" cy="365760"/>
            </a:xfrm>
            <a:prstGeom prst="roundRect">
              <a:avLst/>
            </a:prstGeom>
            <a:solidFill>
              <a:srgbClr val="C0504D">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RI</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0.2%</a:t>
              </a:r>
            </a:p>
          </p:txBody>
        </p:sp>
        <p:sp>
          <p:nvSpPr>
            <p:cNvPr id="322" name="Rounded Rectangle 178">
              <a:extLst>
                <a:ext uri="{FF2B5EF4-FFF2-40B4-BE49-F238E27FC236}">
                  <a16:creationId xmlns:a16="http://schemas.microsoft.com/office/drawing/2014/main" id="{C0D0F872-BA18-40F6-A295-C778BB9759D8}"/>
                </a:ext>
              </a:extLst>
            </p:cNvPr>
            <p:cNvSpPr/>
            <p:nvPr/>
          </p:nvSpPr>
          <p:spPr>
            <a:xfrm>
              <a:off x="7315200" y="4114800"/>
              <a:ext cx="411480" cy="365760"/>
            </a:xfrm>
            <a:prstGeom prst="roundRect">
              <a:avLst/>
            </a:prstGeom>
            <a:solidFill>
              <a:sysClr val="window" lastClr="FFFFFF"/>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DE</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1.0%</a:t>
              </a:r>
            </a:p>
          </p:txBody>
        </p:sp>
        <p:sp>
          <p:nvSpPr>
            <p:cNvPr id="323" name="Rounded Rectangle 179">
              <a:extLst>
                <a:ext uri="{FF2B5EF4-FFF2-40B4-BE49-F238E27FC236}">
                  <a16:creationId xmlns:a16="http://schemas.microsoft.com/office/drawing/2014/main" id="{06EF1A9C-0718-4490-87AF-B2C204C58CEF}"/>
                </a:ext>
              </a:extLst>
            </p:cNvPr>
            <p:cNvSpPr/>
            <p:nvPr/>
          </p:nvSpPr>
          <p:spPr>
            <a:xfrm>
              <a:off x="7848600" y="4114800"/>
              <a:ext cx="411480" cy="365760"/>
            </a:xfrm>
            <a:prstGeom prst="roundRect">
              <a:avLst/>
            </a:prstGeom>
            <a:solidFill>
              <a:srgbClr val="C0504D">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NJ</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0.3%</a:t>
              </a:r>
            </a:p>
          </p:txBody>
        </p:sp>
        <p:sp>
          <p:nvSpPr>
            <p:cNvPr id="324" name="Rounded Rectangle 180">
              <a:extLst>
                <a:ext uri="{FF2B5EF4-FFF2-40B4-BE49-F238E27FC236}">
                  <a16:creationId xmlns:a16="http://schemas.microsoft.com/office/drawing/2014/main" id="{2AD35DC6-73BF-4989-AF6C-85C01AAE5D7B}"/>
                </a:ext>
              </a:extLst>
            </p:cNvPr>
            <p:cNvSpPr/>
            <p:nvPr/>
          </p:nvSpPr>
          <p:spPr>
            <a:xfrm>
              <a:off x="7315200" y="4572000"/>
              <a:ext cx="411480" cy="365760"/>
            </a:xfrm>
            <a:prstGeom prst="roundRect">
              <a:avLst/>
            </a:prstGeom>
            <a:solidFill>
              <a:srgbClr val="C0504D">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MD</a:t>
              </a:r>
            </a:p>
            <a:p>
              <a:pPr algn="ctr" defTabSz="685800">
                <a:defRPr/>
              </a:pPr>
              <a:r>
                <a:rPr lang="en-US" sz="900" b="1" kern="0" dirty="0">
                  <a:solidFill>
                    <a:prstClr val="black"/>
                  </a:solidFill>
                  <a:latin typeface="Calibri"/>
                  <a:cs typeface="Arial" pitchFamily="34" charset="0"/>
                </a:rPr>
                <a:t>0.5%</a:t>
              </a:r>
            </a:p>
          </p:txBody>
        </p:sp>
        <p:sp>
          <p:nvSpPr>
            <p:cNvPr id="325" name="Rounded Rectangle 149">
              <a:extLst>
                <a:ext uri="{FF2B5EF4-FFF2-40B4-BE49-F238E27FC236}">
                  <a16:creationId xmlns:a16="http://schemas.microsoft.com/office/drawing/2014/main" id="{B77F67B2-D503-4F2B-BD0D-9A03A55B7551}"/>
                </a:ext>
              </a:extLst>
            </p:cNvPr>
            <p:cNvSpPr/>
            <p:nvPr/>
          </p:nvSpPr>
          <p:spPr>
            <a:xfrm>
              <a:off x="7848600" y="4572000"/>
              <a:ext cx="411480" cy="365760"/>
            </a:xfrm>
            <a:prstGeom prst="roundRect">
              <a:avLst/>
            </a:prstGeom>
            <a:solidFill>
              <a:srgbClr val="9BBB59">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DC</a:t>
              </a:r>
            </a:p>
            <a:p>
              <a:pPr algn="ctr" defTabSz="685800">
                <a:defRPr/>
              </a:pPr>
              <a:r>
                <a:rPr lang="en-US" sz="900" b="1" kern="0" dirty="0">
                  <a:solidFill>
                    <a:prstClr val="black"/>
                  </a:solidFill>
                  <a:latin typeface="Calibri"/>
                  <a:cs typeface="Arial" pitchFamily="34" charset="0"/>
                </a:rPr>
                <a:t>1.4%</a:t>
              </a:r>
            </a:p>
          </p:txBody>
        </p:sp>
        <p:grpSp>
          <p:nvGrpSpPr>
            <p:cNvPr id="326" name="Group 135">
              <a:extLst>
                <a:ext uri="{FF2B5EF4-FFF2-40B4-BE49-F238E27FC236}">
                  <a16:creationId xmlns:a16="http://schemas.microsoft.com/office/drawing/2014/main" id="{7CB603E5-1A49-4981-BC9D-7A8F7B2B0BDD}"/>
                </a:ext>
              </a:extLst>
            </p:cNvPr>
            <p:cNvGrpSpPr/>
            <p:nvPr/>
          </p:nvGrpSpPr>
          <p:grpSpPr>
            <a:xfrm>
              <a:off x="7235434" y="2286000"/>
              <a:ext cx="1024646" cy="719764"/>
              <a:chOff x="7235434" y="2286000"/>
              <a:chExt cx="1024646" cy="719764"/>
            </a:xfrm>
            <a:solidFill>
              <a:srgbClr val="C0504D">
                <a:lumMod val="60000"/>
                <a:lumOff val="40000"/>
              </a:srgbClr>
            </a:solidFill>
          </p:grpSpPr>
          <p:sp>
            <p:nvSpPr>
              <p:cNvPr id="337" name="Freeform 94">
                <a:extLst>
                  <a:ext uri="{FF2B5EF4-FFF2-40B4-BE49-F238E27FC236}">
                    <a16:creationId xmlns:a16="http://schemas.microsoft.com/office/drawing/2014/main" id="{527C07B6-EB59-4711-AD66-F0F5DF43DBE4}"/>
                  </a:ext>
                </a:extLst>
              </p:cNvPr>
              <p:cNvSpPr>
                <a:spLocks/>
              </p:cNvSpPr>
              <p:nvPr/>
            </p:nvSpPr>
            <p:spPr bwMode="auto">
              <a:xfrm>
                <a:off x="7235434" y="2578766"/>
                <a:ext cx="205824" cy="426998"/>
              </a:xfrm>
              <a:custGeom>
                <a:avLst/>
                <a:gdLst/>
                <a:ahLst/>
                <a:cxnLst>
                  <a:cxn ang="0">
                    <a:pos x="507" y="946"/>
                  </a:cxn>
                  <a:cxn ang="0">
                    <a:pos x="490" y="933"/>
                  </a:cxn>
                  <a:cxn ang="0">
                    <a:pos x="466" y="939"/>
                  </a:cxn>
                  <a:cxn ang="0">
                    <a:pos x="442" y="981"/>
                  </a:cxn>
                  <a:cxn ang="0">
                    <a:pos x="413" y="987"/>
                  </a:cxn>
                  <a:cxn ang="0">
                    <a:pos x="419" y="1017"/>
                  </a:cxn>
                  <a:cxn ang="0">
                    <a:pos x="413" y="1022"/>
                  </a:cxn>
                  <a:cxn ang="0">
                    <a:pos x="407" y="1017"/>
                  </a:cxn>
                  <a:cxn ang="0">
                    <a:pos x="395" y="1022"/>
                  </a:cxn>
                  <a:cxn ang="0">
                    <a:pos x="389" y="1034"/>
                  </a:cxn>
                  <a:cxn ang="0">
                    <a:pos x="46" y="1111"/>
                  </a:cxn>
                  <a:cxn ang="0">
                    <a:pos x="41" y="1093"/>
                  </a:cxn>
                  <a:cxn ang="0">
                    <a:pos x="17" y="1070"/>
                  </a:cxn>
                  <a:cxn ang="0">
                    <a:pos x="17" y="1028"/>
                  </a:cxn>
                  <a:cxn ang="0">
                    <a:pos x="29" y="1010"/>
                  </a:cxn>
                  <a:cxn ang="0">
                    <a:pos x="17" y="974"/>
                  </a:cxn>
                  <a:cxn ang="0">
                    <a:pos x="0" y="809"/>
                  </a:cxn>
                  <a:cxn ang="0">
                    <a:pos x="0" y="756"/>
                  </a:cxn>
                  <a:cxn ang="0">
                    <a:pos x="23" y="667"/>
                  </a:cxn>
                  <a:cxn ang="0">
                    <a:pos x="35" y="603"/>
                  </a:cxn>
                  <a:cxn ang="0">
                    <a:pos x="41" y="555"/>
                  </a:cxn>
                  <a:cxn ang="0">
                    <a:pos x="23" y="520"/>
                  </a:cxn>
                  <a:cxn ang="0">
                    <a:pos x="23" y="484"/>
                  </a:cxn>
                  <a:cxn ang="0">
                    <a:pos x="35" y="461"/>
                  </a:cxn>
                  <a:cxn ang="0">
                    <a:pos x="100" y="408"/>
                  </a:cxn>
                  <a:cxn ang="0">
                    <a:pos x="129" y="319"/>
                  </a:cxn>
                  <a:cxn ang="0">
                    <a:pos x="100" y="266"/>
                  </a:cxn>
                  <a:cxn ang="0">
                    <a:pos x="94" y="243"/>
                  </a:cxn>
                  <a:cxn ang="0">
                    <a:pos x="106" y="225"/>
                  </a:cxn>
                  <a:cxn ang="0">
                    <a:pos x="100" y="207"/>
                  </a:cxn>
                  <a:cxn ang="0">
                    <a:pos x="88" y="148"/>
                  </a:cxn>
                  <a:cxn ang="0">
                    <a:pos x="100" y="77"/>
                  </a:cxn>
                  <a:cxn ang="0">
                    <a:pos x="82" y="48"/>
                  </a:cxn>
                  <a:cxn ang="0">
                    <a:pos x="88" y="41"/>
                  </a:cxn>
                  <a:cxn ang="0">
                    <a:pos x="112" y="41"/>
                  </a:cxn>
                  <a:cxn ang="0">
                    <a:pos x="124" y="12"/>
                  </a:cxn>
                  <a:cxn ang="0">
                    <a:pos x="142" y="23"/>
                  </a:cxn>
                  <a:cxn ang="0">
                    <a:pos x="159" y="18"/>
                  </a:cxn>
                  <a:cxn ang="0">
                    <a:pos x="177" y="0"/>
                  </a:cxn>
                  <a:cxn ang="0">
                    <a:pos x="401" y="685"/>
                  </a:cxn>
                  <a:cxn ang="0">
                    <a:pos x="407" y="697"/>
                  </a:cxn>
                  <a:cxn ang="0">
                    <a:pos x="407" y="727"/>
                  </a:cxn>
                  <a:cxn ang="0">
                    <a:pos x="407" y="738"/>
                  </a:cxn>
                  <a:cxn ang="0">
                    <a:pos x="466" y="786"/>
                  </a:cxn>
                  <a:cxn ang="0">
                    <a:pos x="478" y="786"/>
                  </a:cxn>
                  <a:cxn ang="0">
                    <a:pos x="484" y="809"/>
                  </a:cxn>
                  <a:cxn ang="0">
                    <a:pos x="484" y="821"/>
                  </a:cxn>
                  <a:cxn ang="0">
                    <a:pos x="513" y="880"/>
                  </a:cxn>
                  <a:cxn ang="0">
                    <a:pos x="513" y="892"/>
                  </a:cxn>
                  <a:cxn ang="0">
                    <a:pos x="507" y="916"/>
                  </a:cxn>
                  <a:cxn ang="0">
                    <a:pos x="507" y="946"/>
                  </a:cxn>
                </a:cxnLst>
                <a:rect l="0" t="0" r="r" b="b"/>
                <a:pathLst>
                  <a:path w="513" h="1111">
                    <a:moveTo>
                      <a:pt x="507" y="946"/>
                    </a:moveTo>
                    <a:lnTo>
                      <a:pt x="490" y="933"/>
                    </a:lnTo>
                    <a:lnTo>
                      <a:pt x="466" y="939"/>
                    </a:lnTo>
                    <a:lnTo>
                      <a:pt x="442" y="981"/>
                    </a:lnTo>
                    <a:lnTo>
                      <a:pt x="413" y="987"/>
                    </a:lnTo>
                    <a:lnTo>
                      <a:pt x="419" y="1017"/>
                    </a:lnTo>
                    <a:lnTo>
                      <a:pt x="413" y="1022"/>
                    </a:lnTo>
                    <a:lnTo>
                      <a:pt x="407" y="1017"/>
                    </a:lnTo>
                    <a:lnTo>
                      <a:pt x="395" y="1022"/>
                    </a:lnTo>
                    <a:lnTo>
                      <a:pt x="389" y="1034"/>
                    </a:lnTo>
                    <a:lnTo>
                      <a:pt x="46" y="1111"/>
                    </a:lnTo>
                    <a:lnTo>
                      <a:pt x="41" y="1093"/>
                    </a:lnTo>
                    <a:lnTo>
                      <a:pt x="17" y="1070"/>
                    </a:lnTo>
                    <a:lnTo>
                      <a:pt x="17" y="1028"/>
                    </a:lnTo>
                    <a:lnTo>
                      <a:pt x="29" y="1010"/>
                    </a:lnTo>
                    <a:lnTo>
                      <a:pt x="17" y="974"/>
                    </a:lnTo>
                    <a:lnTo>
                      <a:pt x="0" y="809"/>
                    </a:lnTo>
                    <a:lnTo>
                      <a:pt x="0" y="756"/>
                    </a:lnTo>
                    <a:lnTo>
                      <a:pt x="23" y="667"/>
                    </a:lnTo>
                    <a:lnTo>
                      <a:pt x="35" y="603"/>
                    </a:lnTo>
                    <a:lnTo>
                      <a:pt x="41" y="555"/>
                    </a:lnTo>
                    <a:lnTo>
                      <a:pt x="23" y="520"/>
                    </a:lnTo>
                    <a:lnTo>
                      <a:pt x="23" y="484"/>
                    </a:lnTo>
                    <a:lnTo>
                      <a:pt x="35" y="461"/>
                    </a:lnTo>
                    <a:lnTo>
                      <a:pt x="100" y="408"/>
                    </a:lnTo>
                    <a:lnTo>
                      <a:pt x="129" y="319"/>
                    </a:lnTo>
                    <a:lnTo>
                      <a:pt x="100" y="266"/>
                    </a:lnTo>
                    <a:lnTo>
                      <a:pt x="94" y="243"/>
                    </a:lnTo>
                    <a:lnTo>
                      <a:pt x="106" y="225"/>
                    </a:lnTo>
                    <a:lnTo>
                      <a:pt x="100" y="207"/>
                    </a:lnTo>
                    <a:lnTo>
                      <a:pt x="88" y="148"/>
                    </a:lnTo>
                    <a:lnTo>
                      <a:pt x="100" y="77"/>
                    </a:lnTo>
                    <a:lnTo>
                      <a:pt x="82" y="48"/>
                    </a:lnTo>
                    <a:lnTo>
                      <a:pt x="88" y="41"/>
                    </a:lnTo>
                    <a:lnTo>
                      <a:pt x="112" y="41"/>
                    </a:lnTo>
                    <a:lnTo>
                      <a:pt x="124" y="12"/>
                    </a:lnTo>
                    <a:lnTo>
                      <a:pt x="142" y="23"/>
                    </a:lnTo>
                    <a:lnTo>
                      <a:pt x="159" y="18"/>
                    </a:lnTo>
                    <a:lnTo>
                      <a:pt x="177" y="0"/>
                    </a:lnTo>
                    <a:lnTo>
                      <a:pt x="401" y="685"/>
                    </a:lnTo>
                    <a:lnTo>
                      <a:pt x="407" y="697"/>
                    </a:lnTo>
                    <a:lnTo>
                      <a:pt x="407" y="727"/>
                    </a:lnTo>
                    <a:lnTo>
                      <a:pt x="407" y="738"/>
                    </a:lnTo>
                    <a:lnTo>
                      <a:pt x="466" y="786"/>
                    </a:lnTo>
                    <a:lnTo>
                      <a:pt x="478" y="786"/>
                    </a:lnTo>
                    <a:lnTo>
                      <a:pt x="484" y="809"/>
                    </a:lnTo>
                    <a:lnTo>
                      <a:pt x="484" y="821"/>
                    </a:lnTo>
                    <a:lnTo>
                      <a:pt x="513" y="880"/>
                    </a:lnTo>
                    <a:lnTo>
                      <a:pt x="513" y="892"/>
                    </a:lnTo>
                    <a:lnTo>
                      <a:pt x="507" y="916"/>
                    </a:lnTo>
                    <a:lnTo>
                      <a:pt x="507" y="946"/>
                    </a:lnTo>
                  </a:path>
                </a:pathLst>
              </a:custGeom>
              <a:grpFill/>
              <a:ln w="19050">
                <a:solidFill>
                  <a:sysClr val="windowText" lastClr="000000"/>
                </a:solidFill>
                <a:prstDash val="solid"/>
                <a:round/>
                <a:headEnd/>
                <a:tailEnd/>
              </a:ln>
            </p:spPr>
            <p:txBody>
              <a:bodyPr anchor="ctr"/>
              <a:lstStyle/>
              <a:p>
                <a:pPr algn="ctr" defTabSz="685800">
                  <a:defRPr/>
                </a:pPr>
                <a:endParaRPr lang="en-US" sz="900" b="1" kern="0">
                  <a:solidFill>
                    <a:prstClr val="black"/>
                  </a:solidFill>
                  <a:cs typeface="Arial" pitchFamily="34" charset="0"/>
                </a:endParaRPr>
              </a:p>
            </p:txBody>
          </p:sp>
          <p:sp>
            <p:nvSpPr>
              <p:cNvPr id="338" name="Rounded Rectangle 142">
                <a:extLst>
                  <a:ext uri="{FF2B5EF4-FFF2-40B4-BE49-F238E27FC236}">
                    <a16:creationId xmlns:a16="http://schemas.microsoft.com/office/drawing/2014/main" id="{DED59E89-B7A4-436D-82F5-CDBF3F1783CC}"/>
                  </a:ext>
                </a:extLst>
              </p:cNvPr>
              <p:cNvSpPr/>
              <p:nvPr/>
            </p:nvSpPr>
            <p:spPr>
              <a:xfrm>
                <a:off x="7848600" y="2286000"/>
                <a:ext cx="411480" cy="365760"/>
              </a:xfrm>
              <a:prstGeom prst="roundRect">
                <a:avLst/>
              </a:prstGeom>
              <a:solidFill>
                <a:sysClr val="window" lastClr="FFFFFF"/>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NH</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0.6%</a:t>
                </a:r>
              </a:p>
            </p:txBody>
          </p:sp>
        </p:grpSp>
        <p:sp>
          <p:nvSpPr>
            <p:cNvPr id="327" name="Rounded Rectangle 144">
              <a:extLst>
                <a:ext uri="{FF2B5EF4-FFF2-40B4-BE49-F238E27FC236}">
                  <a16:creationId xmlns:a16="http://schemas.microsoft.com/office/drawing/2014/main" id="{5CD4D53B-D466-4534-AF2B-8822B6FC8374}"/>
                </a:ext>
              </a:extLst>
            </p:cNvPr>
            <p:cNvSpPr/>
            <p:nvPr/>
          </p:nvSpPr>
          <p:spPr>
            <a:xfrm>
              <a:off x="2157743" y="1752600"/>
              <a:ext cx="951854" cy="304800"/>
            </a:xfrm>
            <a:prstGeom prst="roundRect">
              <a:avLst/>
            </a:prstGeom>
            <a:solidFill>
              <a:srgbClr val="C0504D">
                <a:lumMod val="5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decrease</a:t>
              </a:r>
            </a:p>
          </p:txBody>
        </p:sp>
        <p:sp>
          <p:nvSpPr>
            <p:cNvPr id="328" name="Rounded Rectangle 145">
              <a:extLst>
                <a:ext uri="{FF2B5EF4-FFF2-40B4-BE49-F238E27FC236}">
                  <a16:creationId xmlns:a16="http://schemas.microsoft.com/office/drawing/2014/main" id="{636E0E88-0E94-4820-9892-7180CE92CB5A}"/>
                </a:ext>
              </a:extLst>
            </p:cNvPr>
            <p:cNvSpPr/>
            <p:nvPr/>
          </p:nvSpPr>
          <p:spPr>
            <a:xfrm>
              <a:off x="3148343" y="1752600"/>
              <a:ext cx="951854" cy="304800"/>
            </a:xfrm>
            <a:prstGeom prst="roundRect">
              <a:avLst/>
            </a:prstGeom>
            <a:solidFill>
              <a:srgbClr val="C0504D">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0-0.49%</a:t>
              </a:r>
            </a:p>
          </p:txBody>
        </p:sp>
        <p:sp>
          <p:nvSpPr>
            <p:cNvPr id="329" name="Rounded Rectangle 146">
              <a:extLst>
                <a:ext uri="{FF2B5EF4-FFF2-40B4-BE49-F238E27FC236}">
                  <a16:creationId xmlns:a16="http://schemas.microsoft.com/office/drawing/2014/main" id="{6878EC3A-F0A8-44B2-97A6-2A49805A407A}"/>
                </a:ext>
              </a:extLst>
            </p:cNvPr>
            <p:cNvSpPr/>
            <p:nvPr/>
          </p:nvSpPr>
          <p:spPr>
            <a:xfrm>
              <a:off x="4146258" y="1752600"/>
              <a:ext cx="951854" cy="304800"/>
            </a:xfrm>
            <a:prstGeom prst="roundRect">
              <a:avLst/>
            </a:prstGeom>
            <a:solidFill>
              <a:sysClr val="window" lastClr="FFFFFF"/>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0.5-0.99%</a:t>
              </a:r>
            </a:p>
          </p:txBody>
        </p:sp>
        <p:sp>
          <p:nvSpPr>
            <p:cNvPr id="330" name="Rounded Rectangle 147">
              <a:extLst>
                <a:ext uri="{FF2B5EF4-FFF2-40B4-BE49-F238E27FC236}">
                  <a16:creationId xmlns:a16="http://schemas.microsoft.com/office/drawing/2014/main" id="{FD75730E-6365-466C-AB08-6CA5A1DD20C4}"/>
                </a:ext>
              </a:extLst>
            </p:cNvPr>
            <p:cNvSpPr/>
            <p:nvPr/>
          </p:nvSpPr>
          <p:spPr>
            <a:xfrm>
              <a:off x="5147233" y="1752600"/>
              <a:ext cx="951854" cy="304800"/>
            </a:xfrm>
            <a:prstGeom prst="roundRect">
              <a:avLst/>
            </a:prstGeom>
            <a:solidFill>
              <a:srgbClr val="9BBB59">
                <a:lumMod val="60000"/>
                <a:lumOff val="4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1.0-1.49%</a:t>
              </a:r>
            </a:p>
          </p:txBody>
        </p:sp>
        <p:sp>
          <p:nvSpPr>
            <p:cNvPr id="331" name="Snip Single Corner Rectangle 148">
              <a:extLst>
                <a:ext uri="{FF2B5EF4-FFF2-40B4-BE49-F238E27FC236}">
                  <a16:creationId xmlns:a16="http://schemas.microsoft.com/office/drawing/2014/main" id="{63A7F009-519C-41E9-B53D-023189BD92E7}"/>
                </a:ext>
              </a:extLst>
            </p:cNvPr>
            <p:cNvSpPr/>
            <p:nvPr/>
          </p:nvSpPr>
          <p:spPr>
            <a:xfrm>
              <a:off x="990600" y="4800600"/>
              <a:ext cx="1600200" cy="1249680"/>
            </a:xfrm>
            <a:prstGeom prst="snip1Rect">
              <a:avLst>
                <a:gd name="adj" fmla="val 44872"/>
              </a:avLst>
            </a:prstGeom>
            <a:noFill/>
            <a:ln w="19050" cap="flat" cmpd="sng" algn="ctr">
              <a:solidFill>
                <a:sysClr val="windowText" lastClr="000000"/>
              </a:solidFill>
              <a:prstDash val="solid"/>
            </a:ln>
            <a:effectLst/>
          </p:spPr>
          <p:txBody>
            <a:bodyPr rtlCol="0" anchor="ctr"/>
            <a:lstStyle/>
            <a:p>
              <a:pPr algn="ctr" defTabSz="685800">
                <a:defRPr/>
              </a:pPr>
              <a:endParaRPr lang="en-US" sz="900" kern="0">
                <a:solidFill>
                  <a:prstClr val="white"/>
                </a:solidFill>
                <a:latin typeface="Calibri"/>
                <a:cs typeface="Arial" pitchFamily="34" charset="0"/>
              </a:endParaRPr>
            </a:p>
          </p:txBody>
        </p:sp>
        <p:sp>
          <p:nvSpPr>
            <p:cNvPr id="332" name="Snip Single Corner Rectangle 150">
              <a:extLst>
                <a:ext uri="{FF2B5EF4-FFF2-40B4-BE49-F238E27FC236}">
                  <a16:creationId xmlns:a16="http://schemas.microsoft.com/office/drawing/2014/main" id="{E1D263A3-CDB5-45C9-8929-F4EFC75BD7B3}"/>
                </a:ext>
              </a:extLst>
            </p:cNvPr>
            <p:cNvSpPr/>
            <p:nvPr/>
          </p:nvSpPr>
          <p:spPr>
            <a:xfrm>
              <a:off x="2667000" y="5410200"/>
              <a:ext cx="990600" cy="640080"/>
            </a:xfrm>
            <a:prstGeom prst="snip1Rect">
              <a:avLst>
                <a:gd name="adj" fmla="val 50000"/>
              </a:avLst>
            </a:prstGeom>
            <a:noFill/>
            <a:ln w="19050" cap="flat" cmpd="sng" algn="ctr">
              <a:solidFill>
                <a:sysClr val="windowText" lastClr="000000"/>
              </a:solidFill>
              <a:prstDash val="solid"/>
            </a:ln>
            <a:effectLst/>
          </p:spPr>
          <p:txBody>
            <a:bodyPr rtlCol="0" anchor="ctr"/>
            <a:lstStyle/>
            <a:p>
              <a:pPr algn="ctr" defTabSz="685800">
                <a:defRPr/>
              </a:pPr>
              <a:endParaRPr lang="en-US" sz="900" kern="0">
                <a:solidFill>
                  <a:prstClr val="white"/>
                </a:solidFill>
                <a:latin typeface="Calibri"/>
                <a:cs typeface="Arial" pitchFamily="34" charset="0"/>
              </a:endParaRPr>
            </a:p>
          </p:txBody>
        </p:sp>
        <p:sp>
          <p:nvSpPr>
            <p:cNvPr id="333" name="Rounded Rectangle 133">
              <a:extLst>
                <a:ext uri="{FF2B5EF4-FFF2-40B4-BE49-F238E27FC236}">
                  <a16:creationId xmlns:a16="http://schemas.microsoft.com/office/drawing/2014/main" id="{42BCDE9D-136A-4703-93A7-732040596FFC}"/>
                </a:ext>
              </a:extLst>
            </p:cNvPr>
            <p:cNvSpPr/>
            <p:nvPr/>
          </p:nvSpPr>
          <p:spPr>
            <a:xfrm>
              <a:off x="7848600" y="3200400"/>
              <a:ext cx="411480" cy="365760"/>
            </a:xfrm>
            <a:prstGeom prst="roundRect">
              <a:avLst/>
            </a:prstGeom>
            <a:solidFill>
              <a:sysClr val="window" lastClr="FFFFFF"/>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MA</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0.5%</a:t>
              </a:r>
            </a:p>
          </p:txBody>
        </p:sp>
        <p:sp>
          <p:nvSpPr>
            <p:cNvPr id="334" name="Rounded Rectangle 132">
              <a:extLst>
                <a:ext uri="{FF2B5EF4-FFF2-40B4-BE49-F238E27FC236}">
                  <a16:creationId xmlns:a16="http://schemas.microsoft.com/office/drawing/2014/main" id="{B3B4ADB7-706E-46CD-BD72-00170256803E}"/>
                </a:ext>
              </a:extLst>
            </p:cNvPr>
            <p:cNvSpPr/>
            <p:nvPr/>
          </p:nvSpPr>
          <p:spPr>
            <a:xfrm>
              <a:off x="6137833" y="1752600"/>
              <a:ext cx="951854" cy="304800"/>
            </a:xfrm>
            <a:prstGeom prst="roundRect">
              <a:avLst/>
            </a:prstGeom>
            <a:solidFill>
              <a:srgbClr val="9BBB59">
                <a:lumMod val="50000"/>
              </a:srgbClr>
            </a:solidFill>
            <a:ln w="19050" cap="flat" cmpd="sng" algn="ctr">
              <a:solidFill>
                <a:sysClr val="windowText" lastClr="000000"/>
              </a:solid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1.5%+</a:t>
              </a:r>
            </a:p>
          </p:txBody>
        </p:sp>
        <p:sp>
          <p:nvSpPr>
            <p:cNvPr id="335" name="Footer Placeholder 6">
              <a:extLst>
                <a:ext uri="{FF2B5EF4-FFF2-40B4-BE49-F238E27FC236}">
                  <a16:creationId xmlns:a16="http://schemas.microsoft.com/office/drawing/2014/main" id="{2E08F3F9-5BF8-4212-A4FD-D6AA0C54D526}"/>
                </a:ext>
              </a:extLst>
            </p:cNvPr>
            <p:cNvSpPr txBox="1">
              <a:spLocks/>
            </p:cNvSpPr>
            <p:nvPr/>
          </p:nvSpPr>
          <p:spPr>
            <a:xfrm>
              <a:off x="457199" y="6356350"/>
              <a:ext cx="3590925" cy="365125"/>
            </a:xfrm>
            <a:prstGeom prst="rect">
              <a:avLst/>
            </a:prstGeom>
            <a:noFill/>
            <a:ln>
              <a:solidFill>
                <a:sysClr val="windowText" lastClr="000000"/>
              </a:solidFill>
            </a:ln>
          </p:spPr>
          <p:txBody>
            <a:bodyPr vert="horz" lIns="68580" tIns="34290" rIns="68580" bIns="34290" rtlCol="0" anchor="ctr"/>
            <a:lstStyle/>
            <a:p>
              <a:pPr defTabSz="685800">
                <a:defRPr/>
              </a:pPr>
              <a:r>
                <a:rPr lang="en-US" sz="900" kern="0" dirty="0">
                  <a:solidFill>
                    <a:prstClr val="white"/>
                  </a:solidFill>
                </a:rPr>
                <a:t>Source: U.S. Census Bureau</a:t>
              </a:r>
            </a:p>
          </p:txBody>
        </p:sp>
        <p:sp>
          <p:nvSpPr>
            <p:cNvPr id="336" name="Freeform 58">
              <a:extLst>
                <a:ext uri="{FF2B5EF4-FFF2-40B4-BE49-F238E27FC236}">
                  <a16:creationId xmlns:a16="http://schemas.microsoft.com/office/drawing/2014/main" id="{C948A04E-9A45-4898-A71A-8379E9C6AE82}"/>
                </a:ext>
              </a:extLst>
            </p:cNvPr>
            <p:cNvSpPr>
              <a:spLocks/>
            </p:cNvSpPr>
            <p:nvPr/>
          </p:nvSpPr>
          <p:spPr bwMode="auto">
            <a:xfrm>
              <a:off x="5255424" y="4169263"/>
              <a:ext cx="1053197" cy="355058"/>
            </a:xfrm>
            <a:custGeom>
              <a:avLst/>
              <a:gdLst/>
              <a:ahLst/>
              <a:cxnLst>
                <a:cxn ang="0">
                  <a:pos x="2640" y="0"/>
                </a:cxn>
                <a:cxn ang="0">
                  <a:pos x="2103" y="64"/>
                </a:cxn>
                <a:cxn ang="0">
                  <a:pos x="2080" y="88"/>
                </a:cxn>
                <a:cxn ang="0">
                  <a:pos x="745" y="206"/>
                </a:cxn>
                <a:cxn ang="0">
                  <a:pos x="727" y="195"/>
                </a:cxn>
                <a:cxn ang="0">
                  <a:pos x="674" y="200"/>
                </a:cxn>
                <a:cxn ang="0">
                  <a:pos x="685" y="224"/>
                </a:cxn>
                <a:cxn ang="0">
                  <a:pos x="685" y="266"/>
                </a:cxn>
                <a:cxn ang="0">
                  <a:pos x="213" y="301"/>
                </a:cxn>
                <a:cxn ang="0">
                  <a:pos x="190" y="360"/>
                </a:cxn>
                <a:cxn ang="0">
                  <a:pos x="172" y="424"/>
                </a:cxn>
                <a:cxn ang="0">
                  <a:pos x="177" y="449"/>
                </a:cxn>
                <a:cxn ang="0">
                  <a:pos x="160" y="507"/>
                </a:cxn>
                <a:cxn ang="0">
                  <a:pos x="154" y="525"/>
                </a:cxn>
                <a:cxn ang="0">
                  <a:pos x="160" y="548"/>
                </a:cxn>
                <a:cxn ang="0">
                  <a:pos x="142" y="584"/>
                </a:cxn>
                <a:cxn ang="0">
                  <a:pos x="101" y="626"/>
                </a:cxn>
                <a:cxn ang="0">
                  <a:pos x="89" y="708"/>
                </a:cxn>
                <a:cxn ang="0">
                  <a:pos x="41" y="761"/>
                </a:cxn>
                <a:cxn ang="0">
                  <a:pos x="53" y="809"/>
                </a:cxn>
                <a:cxn ang="0">
                  <a:pos x="53" y="885"/>
                </a:cxn>
                <a:cxn ang="0">
                  <a:pos x="41" y="885"/>
                </a:cxn>
                <a:cxn ang="0">
                  <a:pos x="0" y="921"/>
                </a:cxn>
                <a:cxn ang="0">
                  <a:pos x="685" y="874"/>
                </a:cxn>
                <a:cxn ang="0">
                  <a:pos x="1530" y="803"/>
                </a:cxn>
                <a:cxn ang="0">
                  <a:pos x="1861" y="768"/>
                </a:cxn>
                <a:cxn ang="0">
                  <a:pos x="1867" y="667"/>
                </a:cxn>
                <a:cxn ang="0">
                  <a:pos x="1897" y="672"/>
                </a:cxn>
                <a:cxn ang="0">
                  <a:pos x="1914" y="667"/>
                </a:cxn>
                <a:cxn ang="0">
                  <a:pos x="1938" y="644"/>
                </a:cxn>
                <a:cxn ang="0">
                  <a:pos x="1938" y="619"/>
                </a:cxn>
                <a:cxn ang="0">
                  <a:pos x="1938" y="596"/>
                </a:cxn>
                <a:cxn ang="0">
                  <a:pos x="1943" y="573"/>
                </a:cxn>
                <a:cxn ang="0">
                  <a:pos x="1973" y="543"/>
                </a:cxn>
                <a:cxn ang="0">
                  <a:pos x="2039" y="519"/>
                </a:cxn>
                <a:cxn ang="0">
                  <a:pos x="2115" y="495"/>
                </a:cxn>
                <a:cxn ang="0">
                  <a:pos x="2192" y="431"/>
                </a:cxn>
                <a:cxn ang="0">
                  <a:pos x="2221" y="419"/>
                </a:cxn>
                <a:cxn ang="0">
                  <a:pos x="2269" y="378"/>
                </a:cxn>
                <a:cxn ang="0">
                  <a:pos x="2275" y="337"/>
                </a:cxn>
                <a:cxn ang="0">
                  <a:pos x="2287" y="337"/>
                </a:cxn>
                <a:cxn ang="0">
                  <a:pos x="2305" y="337"/>
                </a:cxn>
                <a:cxn ang="0">
                  <a:pos x="2316" y="319"/>
                </a:cxn>
                <a:cxn ang="0">
                  <a:pos x="2322" y="307"/>
                </a:cxn>
                <a:cxn ang="0">
                  <a:pos x="2351" y="283"/>
                </a:cxn>
                <a:cxn ang="0">
                  <a:pos x="2357" y="283"/>
                </a:cxn>
                <a:cxn ang="0">
                  <a:pos x="2381" y="301"/>
                </a:cxn>
                <a:cxn ang="0">
                  <a:pos x="2404" y="283"/>
                </a:cxn>
                <a:cxn ang="0">
                  <a:pos x="2410" y="271"/>
                </a:cxn>
                <a:cxn ang="0">
                  <a:pos x="2445" y="241"/>
                </a:cxn>
                <a:cxn ang="0">
                  <a:pos x="2475" y="230"/>
                </a:cxn>
                <a:cxn ang="0">
                  <a:pos x="2528" y="224"/>
                </a:cxn>
                <a:cxn ang="0">
                  <a:pos x="2582" y="135"/>
                </a:cxn>
                <a:cxn ang="0">
                  <a:pos x="2629" y="106"/>
                </a:cxn>
                <a:cxn ang="0">
                  <a:pos x="2629" y="82"/>
                </a:cxn>
                <a:cxn ang="0">
                  <a:pos x="2640" y="58"/>
                </a:cxn>
                <a:cxn ang="0">
                  <a:pos x="2629" y="28"/>
                </a:cxn>
                <a:cxn ang="0">
                  <a:pos x="2640" y="0"/>
                </a:cxn>
              </a:cxnLst>
              <a:rect l="0" t="0" r="r" b="b"/>
              <a:pathLst>
                <a:path w="2640" h="921">
                  <a:moveTo>
                    <a:pt x="2640" y="0"/>
                  </a:moveTo>
                  <a:lnTo>
                    <a:pt x="2103" y="64"/>
                  </a:lnTo>
                  <a:lnTo>
                    <a:pt x="2080" y="88"/>
                  </a:lnTo>
                  <a:lnTo>
                    <a:pt x="745" y="206"/>
                  </a:lnTo>
                  <a:lnTo>
                    <a:pt x="727" y="195"/>
                  </a:lnTo>
                  <a:lnTo>
                    <a:pt x="674" y="200"/>
                  </a:lnTo>
                  <a:lnTo>
                    <a:pt x="685" y="224"/>
                  </a:lnTo>
                  <a:lnTo>
                    <a:pt x="685" y="266"/>
                  </a:lnTo>
                  <a:lnTo>
                    <a:pt x="213" y="301"/>
                  </a:lnTo>
                  <a:lnTo>
                    <a:pt x="190" y="360"/>
                  </a:lnTo>
                  <a:lnTo>
                    <a:pt x="172" y="424"/>
                  </a:lnTo>
                  <a:lnTo>
                    <a:pt x="177" y="449"/>
                  </a:lnTo>
                  <a:lnTo>
                    <a:pt x="160" y="507"/>
                  </a:lnTo>
                  <a:lnTo>
                    <a:pt x="154" y="525"/>
                  </a:lnTo>
                  <a:lnTo>
                    <a:pt x="160" y="548"/>
                  </a:lnTo>
                  <a:lnTo>
                    <a:pt x="142" y="584"/>
                  </a:lnTo>
                  <a:lnTo>
                    <a:pt x="101" y="626"/>
                  </a:lnTo>
                  <a:lnTo>
                    <a:pt x="89" y="708"/>
                  </a:lnTo>
                  <a:lnTo>
                    <a:pt x="41" y="761"/>
                  </a:lnTo>
                  <a:lnTo>
                    <a:pt x="53" y="809"/>
                  </a:lnTo>
                  <a:lnTo>
                    <a:pt x="53" y="885"/>
                  </a:lnTo>
                  <a:lnTo>
                    <a:pt x="41" y="885"/>
                  </a:lnTo>
                  <a:lnTo>
                    <a:pt x="0" y="921"/>
                  </a:lnTo>
                  <a:lnTo>
                    <a:pt x="685" y="874"/>
                  </a:lnTo>
                  <a:lnTo>
                    <a:pt x="1530" y="803"/>
                  </a:lnTo>
                  <a:lnTo>
                    <a:pt x="1861" y="768"/>
                  </a:lnTo>
                  <a:lnTo>
                    <a:pt x="1867" y="667"/>
                  </a:lnTo>
                  <a:lnTo>
                    <a:pt x="1897" y="672"/>
                  </a:lnTo>
                  <a:lnTo>
                    <a:pt x="1914" y="667"/>
                  </a:lnTo>
                  <a:lnTo>
                    <a:pt x="1938" y="644"/>
                  </a:lnTo>
                  <a:lnTo>
                    <a:pt x="1938" y="619"/>
                  </a:lnTo>
                  <a:lnTo>
                    <a:pt x="1938" y="596"/>
                  </a:lnTo>
                  <a:lnTo>
                    <a:pt x="1943" y="573"/>
                  </a:lnTo>
                  <a:lnTo>
                    <a:pt x="1973" y="543"/>
                  </a:lnTo>
                  <a:lnTo>
                    <a:pt x="2039" y="519"/>
                  </a:lnTo>
                  <a:lnTo>
                    <a:pt x="2115" y="495"/>
                  </a:lnTo>
                  <a:lnTo>
                    <a:pt x="2192" y="431"/>
                  </a:lnTo>
                  <a:lnTo>
                    <a:pt x="2221" y="419"/>
                  </a:lnTo>
                  <a:lnTo>
                    <a:pt x="2269" y="378"/>
                  </a:lnTo>
                  <a:lnTo>
                    <a:pt x="2275" y="337"/>
                  </a:lnTo>
                  <a:lnTo>
                    <a:pt x="2287" y="337"/>
                  </a:lnTo>
                  <a:lnTo>
                    <a:pt x="2305" y="337"/>
                  </a:lnTo>
                  <a:lnTo>
                    <a:pt x="2316" y="319"/>
                  </a:lnTo>
                  <a:lnTo>
                    <a:pt x="2322" y="307"/>
                  </a:lnTo>
                  <a:lnTo>
                    <a:pt x="2351" y="283"/>
                  </a:lnTo>
                  <a:lnTo>
                    <a:pt x="2357" y="283"/>
                  </a:lnTo>
                  <a:lnTo>
                    <a:pt x="2381" y="301"/>
                  </a:lnTo>
                  <a:lnTo>
                    <a:pt x="2404" y="283"/>
                  </a:lnTo>
                  <a:lnTo>
                    <a:pt x="2410" y="271"/>
                  </a:lnTo>
                  <a:lnTo>
                    <a:pt x="2445" y="241"/>
                  </a:lnTo>
                  <a:lnTo>
                    <a:pt x="2475" y="230"/>
                  </a:lnTo>
                  <a:lnTo>
                    <a:pt x="2528" y="224"/>
                  </a:lnTo>
                  <a:lnTo>
                    <a:pt x="2582" y="135"/>
                  </a:lnTo>
                  <a:lnTo>
                    <a:pt x="2629" y="106"/>
                  </a:lnTo>
                  <a:lnTo>
                    <a:pt x="2629" y="82"/>
                  </a:lnTo>
                  <a:lnTo>
                    <a:pt x="2640" y="58"/>
                  </a:lnTo>
                  <a:lnTo>
                    <a:pt x="2629" y="28"/>
                  </a:lnTo>
                  <a:lnTo>
                    <a:pt x="2640" y="0"/>
                  </a:lnTo>
                </a:path>
              </a:pathLst>
            </a:custGeom>
            <a:solidFill>
              <a:srgbClr val="9BBB59">
                <a:lumMod val="60000"/>
                <a:lumOff val="40000"/>
              </a:srgbClr>
            </a:solidFill>
            <a:ln w="19050">
              <a:solidFill>
                <a:sysClr val="windowText" lastClr="000000"/>
              </a:solidFill>
              <a:prstDash val="solid"/>
              <a:round/>
              <a:headEnd/>
              <a:tailEnd/>
            </a:ln>
          </p:spPr>
          <p:txBody>
            <a:bodyPr anchor="ctr"/>
            <a:lstStyle/>
            <a:p>
              <a:pPr defTabSz="685800">
                <a:defRPr/>
              </a:pPr>
              <a:r>
                <a:rPr lang="en-US" sz="300" b="1" kern="0" dirty="0">
                  <a:solidFill>
                    <a:prstClr val="black"/>
                  </a:solidFill>
                  <a:cs typeface="Arial" pitchFamily="34" charset="0"/>
                </a:rPr>
                <a:t>  </a:t>
              </a:r>
            </a:p>
            <a:p>
              <a:pPr defTabSz="685800">
                <a:defRPr/>
              </a:pPr>
              <a:r>
                <a:rPr lang="en-US" sz="900" b="1" kern="0" dirty="0">
                  <a:solidFill>
                    <a:prstClr val="black"/>
                  </a:solidFill>
                  <a:cs typeface="Arial" pitchFamily="34" charset="0"/>
                </a:rPr>
                <a:t>        1.0%</a:t>
              </a:r>
            </a:p>
          </p:txBody>
        </p:sp>
      </p:grpSp>
      <p:sp>
        <p:nvSpPr>
          <p:cNvPr id="398" name="Title 134">
            <a:extLst>
              <a:ext uri="{FF2B5EF4-FFF2-40B4-BE49-F238E27FC236}">
                <a16:creationId xmlns:a16="http://schemas.microsoft.com/office/drawing/2014/main" id="{EAB0947A-FCF1-44EB-B976-819CFF9F52F7}"/>
              </a:ext>
            </a:extLst>
          </p:cNvPr>
          <p:cNvSpPr>
            <a:spLocks noGrp="1"/>
          </p:cNvSpPr>
          <p:nvPr>
            <p:ph type="title"/>
          </p:nvPr>
        </p:nvSpPr>
        <p:spPr>
          <a:xfrm>
            <a:off x="0" y="1485900"/>
            <a:ext cx="8905875" cy="628650"/>
          </a:xfrm>
        </p:spPr>
        <p:txBody>
          <a:bodyPr/>
          <a:lstStyle/>
          <a:p>
            <a:pPr algn="ctr"/>
            <a:r>
              <a:rPr lang="en-US" sz="2100" dirty="0"/>
              <a:t>Population change by state, July 2016-July 2017 (U.S.: 0.72%)</a:t>
            </a:r>
            <a:endParaRPr lang="en-US" sz="2100" b="0" dirty="0">
              <a:solidFill>
                <a:schemeClr val="bg1">
                  <a:lumMod val="50000"/>
                </a:schemeClr>
              </a:solidFill>
            </a:endParaRPr>
          </a:p>
        </p:txBody>
      </p:sp>
    </p:spTree>
    <p:extLst>
      <p:ext uri="{BB962C8B-B14F-4D97-AF65-F5344CB8AC3E}">
        <p14:creationId xmlns:p14="http://schemas.microsoft.com/office/powerpoint/2010/main" val="310755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34"/>
          <p:cNvSpPr>
            <a:spLocks noGrp="1"/>
          </p:cNvSpPr>
          <p:nvPr>
            <p:ph type="title"/>
          </p:nvPr>
        </p:nvSpPr>
        <p:spPr>
          <a:xfrm>
            <a:off x="1257300" y="1485900"/>
            <a:ext cx="6629400" cy="628650"/>
          </a:xfrm>
        </p:spPr>
        <p:txBody>
          <a:bodyPr/>
          <a:lstStyle/>
          <a:p>
            <a:r>
              <a:rPr lang="en-US" sz="1950" dirty="0"/>
              <a:t>State construction employment change (</a:t>
            </a:r>
            <a:r>
              <a:rPr lang="en-US" sz="1950" dirty="0">
                <a:solidFill>
                  <a:srgbClr val="00B050"/>
                </a:solidFill>
              </a:rPr>
              <a:t>U.S.: 3.5%</a:t>
            </a:r>
            <a:r>
              <a:rPr lang="en-US" sz="1950" dirty="0"/>
              <a:t>) </a:t>
            </a:r>
            <a:br>
              <a:rPr lang="en-US" sz="1950" dirty="0"/>
            </a:br>
            <a:r>
              <a:rPr lang="en-US" sz="1800" b="0" dirty="0"/>
              <a:t>1/17 to 1/18: </a:t>
            </a:r>
            <a:r>
              <a:rPr lang="en-US" sz="1800" dirty="0"/>
              <a:t>35 </a:t>
            </a:r>
            <a:r>
              <a:rPr lang="en-US" sz="1800" b="0" dirty="0"/>
              <a:t>states +DC </a:t>
            </a:r>
            <a:r>
              <a:rPr lang="en-US" sz="1800" b="0" dirty="0">
                <a:solidFill>
                  <a:srgbClr val="00B050"/>
                </a:solidFill>
              </a:rPr>
              <a:t>up</a:t>
            </a:r>
            <a:r>
              <a:rPr lang="en-US" sz="1800" b="0" dirty="0"/>
              <a:t>, </a:t>
            </a:r>
            <a:r>
              <a:rPr lang="en-US" sz="1800" dirty="0"/>
              <a:t>15 states </a:t>
            </a:r>
            <a:r>
              <a:rPr lang="en-US" sz="1800" b="0" dirty="0">
                <a:solidFill>
                  <a:srgbClr val="FF0000"/>
                </a:solidFill>
              </a:rPr>
              <a:t>down</a:t>
            </a:r>
          </a:p>
        </p:txBody>
      </p:sp>
      <p:sp>
        <p:nvSpPr>
          <p:cNvPr id="14" name="Slide Number Placeholder 13"/>
          <p:cNvSpPr>
            <a:spLocks noGrp="1"/>
          </p:cNvSpPr>
          <p:nvPr>
            <p:ph type="sldNum" sz="quarter" idx="12"/>
          </p:nvPr>
        </p:nvSpPr>
        <p:spPr/>
        <p:txBody>
          <a:bodyPr/>
          <a:lstStyle/>
          <a:p>
            <a:fld id="{2263DC4A-32F9-C846-89AA-E7DE67E55795}" type="slidenum">
              <a:rPr lang="en-US" smtClean="0"/>
              <a:pPr/>
              <a:t>17</a:t>
            </a:fld>
            <a:endParaRPr lang="en-US"/>
          </a:p>
        </p:txBody>
      </p:sp>
      <p:sp>
        <p:nvSpPr>
          <p:cNvPr id="137" name="Footer Placeholder 6"/>
          <p:cNvSpPr txBox="1">
            <a:spLocks/>
          </p:cNvSpPr>
          <p:nvPr/>
        </p:nvSpPr>
        <p:spPr>
          <a:xfrm>
            <a:off x="1485900" y="5624514"/>
            <a:ext cx="2693194" cy="273844"/>
          </a:xfrm>
          <a:prstGeom prst="rect">
            <a:avLst/>
          </a:prstGeom>
          <a:noFill/>
        </p:spPr>
        <p:txBody>
          <a:bodyPr vert="horz" lIns="68580" tIns="34290" rIns="68580" bIns="34290" rtlCol="0" anchor="ctr"/>
          <a:lstStyle/>
          <a:p>
            <a:pPr lvl="0"/>
            <a:r>
              <a:rPr lang="en-US" sz="900" dirty="0">
                <a:solidFill>
                  <a:schemeClr val="bg1"/>
                </a:solidFill>
              </a:rPr>
              <a:t>Source: BLS state and regional employment report</a:t>
            </a:r>
          </a:p>
        </p:txBody>
      </p:sp>
      <p:grpSp>
        <p:nvGrpSpPr>
          <p:cNvPr id="152" name="Group 151">
            <a:extLst>
              <a:ext uri="{FF2B5EF4-FFF2-40B4-BE49-F238E27FC236}">
                <a16:creationId xmlns:a16="http://schemas.microsoft.com/office/drawing/2014/main" id="{540DB83A-CACB-4E6C-9025-3571C0B5155D}"/>
              </a:ext>
            </a:extLst>
          </p:cNvPr>
          <p:cNvGrpSpPr/>
          <p:nvPr/>
        </p:nvGrpSpPr>
        <p:grpSpPr>
          <a:xfrm>
            <a:off x="6522633" y="3175101"/>
            <a:ext cx="415377" cy="699669"/>
            <a:chOff x="7172844" y="3090468"/>
            <a:chExt cx="553836" cy="932892"/>
          </a:xfrm>
          <a:solidFill>
            <a:srgbClr val="C0504D">
              <a:lumMod val="40000"/>
              <a:lumOff val="60000"/>
            </a:srgbClr>
          </a:solidFill>
        </p:grpSpPr>
        <p:sp>
          <p:nvSpPr>
            <p:cNvPr id="153" name="Freeform 85">
              <a:extLst>
                <a:ext uri="{FF2B5EF4-FFF2-40B4-BE49-F238E27FC236}">
                  <a16:creationId xmlns:a16="http://schemas.microsoft.com/office/drawing/2014/main" id="{6421E1AE-DF05-4AF4-8324-E9B667335454}"/>
                </a:ext>
              </a:extLst>
            </p:cNvPr>
            <p:cNvSpPr>
              <a:spLocks/>
            </p:cNvSpPr>
            <p:nvPr/>
          </p:nvSpPr>
          <p:spPr bwMode="auto">
            <a:xfrm>
              <a:off x="7172844" y="3090468"/>
              <a:ext cx="217861" cy="210019"/>
            </a:xfrm>
            <a:custGeom>
              <a:avLst/>
              <a:gdLst/>
              <a:ahLst/>
              <a:cxnLst>
                <a:cxn ang="0">
                  <a:pos x="0" y="117"/>
                </a:cxn>
                <a:cxn ang="0">
                  <a:pos x="183" y="71"/>
                </a:cxn>
                <a:cxn ang="0">
                  <a:pos x="201" y="94"/>
                </a:cxn>
                <a:cxn ang="0">
                  <a:pos x="206" y="88"/>
                </a:cxn>
                <a:cxn ang="0">
                  <a:pos x="213" y="76"/>
                </a:cxn>
                <a:cxn ang="0">
                  <a:pos x="485" y="0"/>
                </a:cxn>
                <a:cxn ang="0">
                  <a:pos x="549" y="224"/>
                </a:cxn>
                <a:cxn ang="0">
                  <a:pos x="538" y="247"/>
                </a:cxn>
                <a:cxn ang="0">
                  <a:pos x="531" y="259"/>
                </a:cxn>
                <a:cxn ang="0">
                  <a:pos x="538" y="271"/>
                </a:cxn>
                <a:cxn ang="0">
                  <a:pos x="538" y="282"/>
                </a:cxn>
                <a:cxn ang="0">
                  <a:pos x="502" y="282"/>
                </a:cxn>
                <a:cxn ang="0">
                  <a:pos x="414" y="325"/>
                </a:cxn>
                <a:cxn ang="0">
                  <a:pos x="384" y="318"/>
                </a:cxn>
                <a:cxn ang="0">
                  <a:pos x="378" y="330"/>
                </a:cxn>
                <a:cxn ang="0">
                  <a:pos x="378" y="348"/>
                </a:cxn>
                <a:cxn ang="0">
                  <a:pos x="373" y="353"/>
                </a:cxn>
                <a:cxn ang="0">
                  <a:pos x="319" y="360"/>
                </a:cxn>
                <a:cxn ang="0">
                  <a:pos x="242" y="395"/>
                </a:cxn>
                <a:cxn ang="0">
                  <a:pos x="231" y="383"/>
                </a:cxn>
                <a:cxn ang="0">
                  <a:pos x="183" y="431"/>
                </a:cxn>
                <a:cxn ang="0">
                  <a:pos x="82" y="520"/>
                </a:cxn>
                <a:cxn ang="0">
                  <a:pos x="41" y="543"/>
                </a:cxn>
                <a:cxn ang="0">
                  <a:pos x="6" y="507"/>
                </a:cxn>
                <a:cxn ang="0">
                  <a:pos x="53" y="460"/>
                </a:cxn>
                <a:cxn ang="0">
                  <a:pos x="59" y="442"/>
                </a:cxn>
                <a:cxn ang="0">
                  <a:pos x="36" y="419"/>
                </a:cxn>
                <a:cxn ang="0">
                  <a:pos x="0" y="117"/>
                </a:cxn>
              </a:cxnLst>
              <a:rect l="0" t="0" r="r" b="b"/>
              <a:pathLst>
                <a:path w="549" h="543">
                  <a:moveTo>
                    <a:pt x="0" y="117"/>
                  </a:moveTo>
                  <a:lnTo>
                    <a:pt x="183" y="71"/>
                  </a:lnTo>
                  <a:lnTo>
                    <a:pt x="201" y="94"/>
                  </a:lnTo>
                  <a:lnTo>
                    <a:pt x="206" y="88"/>
                  </a:lnTo>
                  <a:lnTo>
                    <a:pt x="213" y="76"/>
                  </a:lnTo>
                  <a:lnTo>
                    <a:pt x="485" y="0"/>
                  </a:lnTo>
                  <a:lnTo>
                    <a:pt x="549" y="224"/>
                  </a:lnTo>
                  <a:lnTo>
                    <a:pt x="538" y="247"/>
                  </a:lnTo>
                  <a:lnTo>
                    <a:pt x="531" y="259"/>
                  </a:lnTo>
                  <a:lnTo>
                    <a:pt x="538" y="271"/>
                  </a:lnTo>
                  <a:lnTo>
                    <a:pt x="538" y="282"/>
                  </a:lnTo>
                  <a:lnTo>
                    <a:pt x="502" y="282"/>
                  </a:lnTo>
                  <a:lnTo>
                    <a:pt x="414" y="325"/>
                  </a:lnTo>
                  <a:lnTo>
                    <a:pt x="384" y="318"/>
                  </a:lnTo>
                  <a:lnTo>
                    <a:pt x="378" y="330"/>
                  </a:lnTo>
                  <a:lnTo>
                    <a:pt x="378" y="348"/>
                  </a:lnTo>
                  <a:lnTo>
                    <a:pt x="373" y="353"/>
                  </a:lnTo>
                  <a:lnTo>
                    <a:pt x="319" y="360"/>
                  </a:lnTo>
                  <a:lnTo>
                    <a:pt x="242" y="395"/>
                  </a:lnTo>
                  <a:lnTo>
                    <a:pt x="231" y="383"/>
                  </a:lnTo>
                  <a:lnTo>
                    <a:pt x="183" y="431"/>
                  </a:lnTo>
                  <a:lnTo>
                    <a:pt x="82" y="520"/>
                  </a:lnTo>
                  <a:lnTo>
                    <a:pt x="41" y="543"/>
                  </a:lnTo>
                  <a:lnTo>
                    <a:pt x="6" y="507"/>
                  </a:lnTo>
                  <a:lnTo>
                    <a:pt x="53" y="460"/>
                  </a:lnTo>
                  <a:lnTo>
                    <a:pt x="59" y="442"/>
                  </a:lnTo>
                  <a:lnTo>
                    <a:pt x="36" y="419"/>
                  </a:lnTo>
                  <a:lnTo>
                    <a:pt x="0" y="117"/>
                  </a:lnTo>
                  <a:close/>
                </a:path>
              </a:pathLst>
            </a:custGeom>
            <a:solidFill>
              <a:srgbClr val="FF99FF"/>
            </a:solidFill>
            <a:ln w="9525">
              <a:solidFill>
                <a:sysClr val="window" lastClr="FFFFFF"/>
              </a:solidFill>
              <a:round/>
              <a:headEnd/>
              <a:tailEnd/>
            </a:ln>
          </p:spPr>
          <p:txBody>
            <a:bodyPr anchor="ctr"/>
            <a:lstStyle/>
            <a:p>
              <a:pPr algn="ctr" defTabSz="685800">
                <a:defRPr/>
              </a:pPr>
              <a:endParaRPr lang="en-US" sz="900" b="1" kern="0" dirty="0">
                <a:solidFill>
                  <a:prstClr val="black"/>
                </a:solidFill>
                <a:cs typeface="Arial" pitchFamily="34" charset="0"/>
              </a:endParaRPr>
            </a:p>
          </p:txBody>
        </p:sp>
        <p:sp>
          <p:nvSpPr>
            <p:cNvPr id="154" name="Rounded Rectangle 175">
              <a:extLst>
                <a:ext uri="{FF2B5EF4-FFF2-40B4-BE49-F238E27FC236}">
                  <a16:creationId xmlns:a16="http://schemas.microsoft.com/office/drawing/2014/main" id="{ACFA2B78-4B2A-4D04-8514-A43C34A58900}"/>
                </a:ext>
              </a:extLst>
            </p:cNvPr>
            <p:cNvSpPr/>
            <p:nvPr/>
          </p:nvSpPr>
          <p:spPr>
            <a:xfrm>
              <a:off x="7315200" y="3657600"/>
              <a:ext cx="411480" cy="365760"/>
            </a:xfrm>
            <a:prstGeom prst="roundRect">
              <a:avLst/>
            </a:prstGeom>
            <a:solidFill>
              <a:srgbClr val="FF99FF"/>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CT</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-2%   </a:t>
              </a:r>
            </a:p>
          </p:txBody>
        </p:sp>
      </p:grpSp>
      <p:grpSp>
        <p:nvGrpSpPr>
          <p:cNvPr id="155" name="Group 164">
            <a:extLst>
              <a:ext uri="{FF2B5EF4-FFF2-40B4-BE49-F238E27FC236}">
                <a16:creationId xmlns:a16="http://schemas.microsoft.com/office/drawing/2014/main" id="{6CFAA5A1-AD08-4735-A5DD-2A1A9DCF4C3A}"/>
              </a:ext>
            </a:extLst>
          </p:cNvPr>
          <p:cNvGrpSpPr>
            <a:grpSpLocks noChangeAspect="1"/>
          </p:cNvGrpSpPr>
          <p:nvPr/>
        </p:nvGrpSpPr>
        <p:grpSpPr>
          <a:xfrm>
            <a:off x="1943101" y="4572000"/>
            <a:ext cx="1081499" cy="694392"/>
            <a:chOff x="-377855" y="5841157"/>
            <a:chExt cx="3352490" cy="2232898"/>
          </a:xfrm>
          <a:solidFill>
            <a:srgbClr val="C0504D">
              <a:lumMod val="40000"/>
              <a:lumOff val="60000"/>
            </a:srgbClr>
          </a:solidFill>
        </p:grpSpPr>
        <p:sp>
          <p:nvSpPr>
            <p:cNvPr id="156" name="Freeform 118">
              <a:extLst>
                <a:ext uri="{FF2B5EF4-FFF2-40B4-BE49-F238E27FC236}">
                  <a16:creationId xmlns:a16="http://schemas.microsoft.com/office/drawing/2014/main" id="{5671B164-DE90-47C2-BC9E-0AABE019CC5B}"/>
                </a:ext>
              </a:extLst>
            </p:cNvPr>
            <p:cNvSpPr>
              <a:spLocks/>
            </p:cNvSpPr>
            <p:nvPr/>
          </p:nvSpPr>
          <p:spPr bwMode="auto">
            <a:xfrm>
              <a:off x="625376" y="5841157"/>
              <a:ext cx="2349259" cy="1993883"/>
            </a:xfrm>
            <a:custGeom>
              <a:avLst/>
              <a:gdLst/>
              <a:ahLst/>
              <a:cxnLst>
                <a:cxn ang="0">
                  <a:pos x="342" y="720"/>
                </a:cxn>
                <a:cxn ang="0">
                  <a:pos x="608" y="951"/>
                </a:cxn>
                <a:cxn ang="0">
                  <a:pos x="419" y="1181"/>
                </a:cxn>
                <a:cxn ang="0">
                  <a:pos x="383" y="1027"/>
                </a:cxn>
                <a:cxn ang="0">
                  <a:pos x="117" y="1293"/>
                </a:cxn>
                <a:cxn ang="0">
                  <a:pos x="266" y="1524"/>
                </a:cxn>
                <a:cxn ang="0">
                  <a:pos x="644" y="1446"/>
                </a:cxn>
                <a:cxn ang="0">
                  <a:pos x="531" y="1748"/>
                </a:cxn>
                <a:cxn ang="0">
                  <a:pos x="419" y="1861"/>
                </a:cxn>
                <a:cxn ang="0">
                  <a:pos x="230" y="1937"/>
                </a:cxn>
                <a:cxn ang="0">
                  <a:pos x="153" y="2321"/>
                </a:cxn>
                <a:cxn ang="0">
                  <a:pos x="266" y="2546"/>
                </a:cxn>
                <a:cxn ang="0">
                  <a:pos x="531" y="2663"/>
                </a:cxn>
                <a:cxn ang="0">
                  <a:pos x="531" y="2853"/>
                </a:cxn>
                <a:cxn ang="0">
                  <a:pos x="839" y="2929"/>
                </a:cxn>
                <a:cxn ang="0">
                  <a:pos x="992" y="2965"/>
                </a:cxn>
                <a:cxn ang="0">
                  <a:pos x="685" y="3349"/>
                </a:cxn>
                <a:cxn ang="0">
                  <a:pos x="454" y="3497"/>
                </a:cxn>
                <a:cxn ang="0">
                  <a:pos x="76" y="3685"/>
                </a:cxn>
                <a:cxn ang="0">
                  <a:pos x="76" y="3804"/>
                </a:cxn>
                <a:cxn ang="0">
                  <a:pos x="685" y="3538"/>
                </a:cxn>
                <a:cxn ang="0">
                  <a:pos x="1482" y="2853"/>
                </a:cxn>
                <a:cxn ang="0">
                  <a:pos x="1412" y="2776"/>
                </a:cxn>
                <a:cxn ang="0">
                  <a:pos x="1826" y="2244"/>
                </a:cxn>
                <a:cxn ang="0">
                  <a:pos x="1712" y="2398"/>
                </a:cxn>
                <a:cxn ang="0">
                  <a:pos x="1748" y="2587"/>
                </a:cxn>
                <a:cxn ang="0">
                  <a:pos x="1712" y="2699"/>
                </a:cxn>
                <a:cxn ang="0">
                  <a:pos x="2055" y="2510"/>
                </a:cxn>
                <a:cxn ang="0">
                  <a:pos x="2055" y="2321"/>
                </a:cxn>
                <a:cxn ang="0">
                  <a:pos x="2546" y="2434"/>
                </a:cxn>
                <a:cxn ang="0">
                  <a:pos x="2889" y="2398"/>
                </a:cxn>
                <a:cxn ang="0">
                  <a:pos x="3462" y="2587"/>
                </a:cxn>
                <a:cxn ang="0">
                  <a:pos x="3650" y="2812"/>
                </a:cxn>
                <a:cxn ang="0">
                  <a:pos x="3957" y="3041"/>
                </a:cxn>
                <a:cxn ang="0">
                  <a:pos x="4484" y="3077"/>
                </a:cxn>
                <a:cxn ang="0">
                  <a:pos x="4413" y="2776"/>
                </a:cxn>
                <a:cxn ang="0">
                  <a:pos x="4182" y="2734"/>
                </a:cxn>
                <a:cxn ang="0">
                  <a:pos x="3875" y="2510"/>
                </a:cxn>
                <a:cxn ang="0">
                  <a:pos x="3497" y="2244"/>
                </a:cxn>
                <a:cxn ang="0">
                  <a:pos x="3343" y="2434"/>
                </a:cxn>
                <a:cxn ang="0">
                  <a:pos x="3077" y="2203"/>
                </a:cxn>
                <a:cxn ang="0">
                  <a:pos x="2777" y="1902"/>
                </a:cxn>
                <a:cxn ang="0">
                  <a:pos x="2434" y="495"/>
                </a:cxn>
                <a:cxn ang="0">
                  <a:pos x="2133" y="117"/>
                </a:cxn>
                <a:cxn ang="0">
                  <a:pos x="1636" y="117"/>
                </a:cxn>
                <a:cxn ang="0">
                  <a:pos x="1412" y="117"/>
                </a:cxn>
                <a:cxn ang="0">
                  <a:pos x="1063" y="0"/>
                </a:cxn>
                <a:cxn ang="0">
                  <a:pos x="839" y="76"/>
                </a:cxn>
                <a:cxn ang="0">
                  <a:pos x="573" y="307"/>
                </a:cxn>
                <a:cxn ang="0">
                  <a:pos x="454" y="495"/>
                </a:cxn>
                <a:cxn ang="0">
                  <a:pos x="230" y="608"/>
                </a:cxn>
              </a:cxnLst>
              <a:rect l="0" t="0" r="r" b="b"/>
              <a:pathLst>
                <a:path w="4484" h="3804">
                  <a:moveTo>
                    <a:pt x="230" y="608"/>
                  </a:moveTo>
                  <a:lnTo>
                    <a:pt x="342" y="720"/>
                  </a:lnTo>
                  <a:lnTo>
                    <a:pt x="454" y="915"/>
                  </a:lnTo>
                  <a:lnTo>
                    <a:pt x="608" y="951"/>
                  </a:lnTo>
                  <a:lnTo>
                    <a:pt x="608" y="1181"/>
                  </a:lnTo>
                  <a:lnTo>
                    <a:pt x="419" y="1181"/>
                  </a:lnTo>
                  <a:lnTo>
                    <a:pt x="419" y="1027"/>
                  </a:lnTo>
                  <a:lnTo>
                    <a:pt x="383" y="1027"/>
                  </a:lnTo>
                  <a:lnTo>
                    <a:pt x="0" y="1181"/>
                  </a:lnTo>
                  <a:lnTo>
                    <a:pt x="117" y="1293"/>
                  </a:lnTo>
                  <a:lnTo>
                    <a:pt x="117" y="1446"/>
                  </a:lnTo>
                  <a:lnTo>
                    <a:pt x="266" y="1524"/>
                  </a:lnTo>
                  <a:lnTo>
                    <a:pt x="495" y="1559"/>
                  </a:lnTo>
                  <a:lnTo>
                    <a:pt x="644" y="1446"/>
                  </a:lnTo>
                  <a:lnTo>
                    <a:pt x="685" y="1712"/>
                  </a:lnTo>
                  <a:lnTo>
                    <a:pt x="531" y="1748"/>
                  </a:lnTo>
                  <a:lnTo>
                    <a:pt x="495" y="1825"/>
                  </a:lnTo>
                  <a:lnTo>
                    <a:pt x="419" y="1861"/>
                  </a:lnTo>
                  <a:lnTo>
                    <a:pt x="307" y="1790"/>
                  </a:lnTo>
                  <a:lnTo>
                    <a:pt x="230" y="1937"/>
                  </a:lnTo>
                  <a:lnTo>
                    <a:pt x="41" y="2132"/>
                  </a:lnTo>
                  <a:lnTo>
                    <a:pt x="153" y="2321"/>
                  </a:lnTo>
                  <a:lnTo>
                    <a:pt x="117" y="2398"/>
                  </a:lnTo>
                  <a:lnTo>
                    <a:pt x="266" y="2546"/>
                  </a:lnTo>
                  <a:lnTo>
                    <a:pt x="454" y="2546"/>
                  </a:lnTo>
                  <a:lnTo>
                    <a:pt x="531" y="2663"/>
                  </a:lnTo>
                  <a:lnTo>
                    <a:pt x="495" y="2734"/>
                  </a:lnTo>
                  <a:lnTo>
                    <a:pt x="531" y="2853"/>
                  </a:lnTo>
                  <a:lnTo>
                    <a:pt x="685" y="2776"/>
                  </a:lnTo>
                  <a:lnTo>
                    <a:pt x="839" y="2929"/>
                  </a:lnTo>
                  <a:lnTo>
                    <a:pt x="1063" y="2812"/>
                  </a:lnTo>
                  <a:lnTo>
                    <a:pt x="992" y="2965"/>
                  </a:lnTo>
                  <a:lnTo>
                    <a:pt x="992" y="3119"/>
                  </a:lnTo>
                  <a:lnTo>
                    <a:pt x="685" y="3349"/>
                  </a:lnTo>
                  <a:lnTo>
                    <a:pt x="573" y="3497"/>
                  </a:lnTo>
                  <a:lnTo>
                    <a:pt x="454" y="3497"/>
                  </a:lnTo>
                  <a:lnTo>
                    <a:pt x="266" y="3650"/>
                  </a:lnTo>
                  <a:lnTo>
                    <a:pt x="76" y="3685"/>
                  </a:lnTo>
                  <a:lnTo>
                    <a:pt x="0" y="3763"/>
                  </a:lnTo>
                  <a:lnTo>
                    <a:pt x="76" y="3804"/>
                  </a:lnTo>
                  <a:lnTo>
                    <a:pt x="454" y="3650"/>
                  </a:lnTo>
                  <a:lnTo>
                    <a:pt x="685" y="3538"/>
                  </a:lnTo>
                  <a:lnTo>
                    <a:pt x="1139" y="3231"/>
                  </a:lnTo>
                  <a:lnTo>
                    <a:pt x="1482" y="2853"/>
                  </a:lnTo>
                  <a:lnTo>
                    <a:pt x="1517" y="2776"/>
                  </a:lnTo>
                  <a:lnTo>
                    <a:pt x="1412" y="2776"/>
                  </a:lnTo>
                  <a:lnTo>
                    <a:pt x="1748" y="2280"/>
                  </a:lnTo>
                  <a:lnTo>
                    <a:pt x="1826" y="2244"/>
                  </a:lnTo>
                  <a:lnTo>
                    <a:pt x="1826" y="2321"/>
                  </a:lnTo>
                  <a:lnTo>
                    <a:pt x="1712" y="2398"/>
                  </a:lnTo>
                  <a:lnTo>
                    <a:pt x="1671" y="2622"/>
                  </a:lnTo>
                  <a:lnTo>
                    <a:pt x="1748" y="2587"/>
                  </a:lnTo>
                  <a:lnTo>
                    <a:pt x="1671" y="2663"/>
                  </a:lnTo>
                  <a:lnTo>
                    <a:pt x="1712" y="2699"/>
                  </a:lnTo>
                  <a:lnTo>
                    <a:pt x="1943" y="2546"/>
                  </a:lnTo>
                  <a:lnTo>
                    <a:pt x="2055" y="2510"/>
                  </a:lnTo>
                  <a:lnTo>
                    <a:pt x="2090" y="2398"/>
                  </a:lnTo>
                  <a:lnTo>
                    <a:pt x="2055" y="2321"/>
                  </a:lnTo>
                  <a:lnTo>
                    <a:pt x="2280" y="2280"/>
                  </a:lnTo>
                  <a:lnTo>
                    <a:pt x="2546" y="2434"/>
                  </a:lnTo>
                  <a:lnTo>
                    <a:pt x="2777" y="2356"/>
                  </a:lnTo>
                  <a:lnTo>
                    <a:pt x="2889" y="2398"/>
                  </a:lnTo>
                  <a:lnTo>
                    <a:pt x="3042" y="2398"/>
                  </a:lnTo>
                  <a:lnTo>
                    <a:pt x="3462" y="2587"/>
                  </a:lnTo>
                  <a:lnTo>
                    <a:pt x="3538" y="2663"/>
                  </a:lnTo>
                  <a:lnTo>
                    <a:pt x="3650" y="2812"/>
                  </a:lnTo>
                  <a:lnTo>
                    <a:pt x="3875" y="2965"/>
                  </a:lnTo>
                  <a:lnTo>
                    <a:pt x="3957" y="3041"/>
                  </a:lnTo>
                  <a:lnTo>
                    <a:pt x="4223" y="3195"/>
                  </a:lnTo>
                  <a:lnTo>
                    <a:pt x="4484" y="3077"/>
                  </a:lnTo>
                  <a:lnTo>
                    <a:pt x="4484" y="2929"/>
                  </a:lnTo>
                  <a:lnTo>
                    <a:pt x="4413" y="2776"/>
                  </a:lnTo>
                  <a:lnTo>
                    <a:pt x="4294" y="2734"/>
                  </a:lnTo>
                  <a:lnTo>
                    <a:pt x="4182" y="2734"/>
                  </a:lnTo>
                  <a:lnTo>
                    <a:pt x="4028" y="2622"/>
                  </a:lnTo>
                  <a:lnTo>
                    <a:pt x="3875" y="2510"/>
                  </a:lnTo>
                  <a:lnTo>
                    <a:pt x="3574" y="2203"/>
                  </a:lnTo>
                  <a:lnTo>
                    <a:pt x="3497" y="2244"/>
                  </a:lnTo>
                  <a:lnTo>
                    <a:pt x="3421" y="2356"/>
                  </a:lnTo>
                  <a:lnTo>
                    <a:pt x="3343" y="2434"/>
                  </a:lnTo>
                  <a:lnTo>
                    <a:pt x="3077" y="2280"/>
                  </a:lnTo>
                  <a:lnTo>
                    <a:pt x="3077" y="2203"/>
                  </a:lnTo>
                  <a:lnTo>
                    <a:pt x="2853" y="2280"/>
                  </a:lnTo>
                  <a:lnTo>
                    <a:pt x="2777" y="1902"/>
                  </a:lnTo>
                  <a:lnTo>
                    <a:pt x="2587" y="1063"/>
                  </a:lnTo>
                  <a:lnTo>
                    <a:pt x="2434" y="495"/>
                  </a:lnTo>
                  <a:lnTo>
                    <a:pt x="2356" y="230"/>
                  </a:lnTo>
                  <a:lnTo>
                    <a:pt x="2133" y="117"/>
                  </a:lnTo>
                  <a:lnTo>
                    <a:pt x="2014" y="188"/>
                  </a:lnTo>
                  <a:lnTo>
                    <a:pt x="1636" y="117"/>
                  </a:lnTo>
                  <a:lnTo>
                    <a:pt x="1517" y="153"/>
                  </a:lnTo>
                  <a:lnTo>
                    <a:pt x="1412" y="117"/>
                  </a:lnTo>
                  <a:lnTo>
                    <a:pt x="1412" y="76"/>
                  </a:lnTo>
                  <a:lnTo>
                    <a:pt x="1063" y="0"/>
                  </a:lnTo>
                  <a:lnTo>
                    <a:pt x="1027" y="76"/>
                  </a:lnTo>
                  <a:lnTo>
                    <a:pt x="839" y="76"/>
                  </a:lnTo>
                  <a:lnTo>
                    <a:pt x="685" y="188"/>
                  </a:lnTo>
                  <a:lnTo>
                    <a:pt x="573" y="307"/>
                  </a:lnTo>
                  <a:lnTo>
                    <a:pt x="531" y="419"/>
                  </a:lnTo>
                  <a:lnTo>
                    <a:pt x="454" y="495"/>
                  </a:lnTo>
                  <a:lnTo>
                    <a:pt x="307" y="495"/>
                  </a:lnTo>
                  <a:lnTo>
                    <a:pt x="230" y="608"/>
                  </a:lnTo>
                </a:path>
              </a:pathLst>
            </a:custGeom>
            <a:solidFill>
              <a:schemeClr val="accent6">
                <a:lumMod val="75000"/>
              </a:schemeClr>
            </a:solidFill>
            <a:ln w="0">
              <a:solidFill>
                <a:sysClr val="windowText" lastClr="000000"/>
              </a:solidFill>
              <a:prstDash val="solid"/>
              <a:round/>
              <a:headEnd/>
              <a:tailEnd/>
            </a:ln>
          </p:spPr>
          <p:txBody>
            <a:bodyPr anchor="ctr"/>
            <a:lstStyle/>
            <a:p>
              <a:pPr defTabSz="685800">
                <a:defRPr/>
              </a:pPr>
              <a:r>
                <a:rPr lang="en-US" sz="900" b="1" kern="0" dirty="0">
                  <a:solidFill>
                    <a:prstClr val="white"/>
                  </a:solidFill>
                  <a:cs typeface="Arial" pitchFamily="34" charset="0"/>
                </a:rPr>
                <a:t>   6%</a:t>
              </a:r>
            </a:p>
            <a:p>
              <a:pPr algn="ctr" defTabSz="685800">
                <a:defRPr/>
              </a:pPr>
              <a:endParaRPr lang="en-US" sz="900" b="1" kern="0" dirty="0">
                <a:solidFill>
                  <a:prstClr val="white"/>
                </a:solidFill>
                <a:cs typeface="Arial" pitchFamily="34" charset="0"/>
              </a:endParaRPr>
            </a:p>
          </p:txBody>
        </p:sp>
        <p:grpSp>
          <p:nvGrpSpPr>
            <p:cNvPr id="157" name="Group 162">
              <a:extLst>
                <a:ext uri="{FF2B5EF4-FFF2-40B4-BE49-F238E27FC236}">
                  <a16:creationId xmlns:a16="http://schemas.microsoft.com/office/drawing/2014/main" id="{91F1045B-FB11-4FAC-9D78-8FC136F2C485}"/>
                </a:ext>
              </a:extLst>
            </p:cNvPr>
            <p:cNvGrpSpPr/>
            <p:nvPr/>
          </p:nvGrpSpPr>
          <p:grpSpPr>
            <a:xfrm>
              <a:off x="-377855" y="7838186"/>
              <a:ext cx="912028" cy="235869"/>
              <a:chOff x="-377855" y="7838186"/>
              <a:chExt cx="912028" cy="235869"/>
            </a:xfrm>
            <a:grpFill/>
          </p:grpSpPr>
          <p:sp>
            <p:nvSpPr>
              <p:cNvPr id="158" name="Freeform 120">
                <a:extLst>
                  <a:ext uri="{FF2B5EF4-FFF2-40B4-BE49-F238E27FC236}">
                    <a16:creationId xmlns:a16="http://schemas.microsoft.com/office/drawing/2014/main" id="{F88839F8-6A5A-479E-B1AD-C5D543EBA0ED}"/>
                  </a:ext>
                </a:extLst>
              </p:cNvPr>
              <p:cNvSpPr>
                <a:spLocks/>
              </p:cNvSpPr>
              <p:nvPr/>
            </p:nvSpPr>
            <p:spPr bwMode="auto">
              <a:xfrm>
                <a:off x="420956" y="7847620"/>
                <a:ext cx="113217" cy="75478"/>
              </a:xfrm>
              <a:custGeom>
                <a:avLst/>
                <a:gdLst/>
                <a:ahLst/>
                <a:cxnLst>
                  <a:cxn ang="0">
                    <a:pos x="187" y="8"/>
                  </a:cxn>
                  <a:cxn ang="0">
                    <a:pos x="157" y="6"/>
                  </a:cxn>
                  <a:cxn ang="0">
                    <a:pos x="126" y="5"/>
                  </a:cxn>
                  <a:cxn ang="0">
                    <a:pos x="104" y="6"/>
                  </a:cxn>
                  <a:cxn ang="0">
                    <a:pos x="89" y="9"/>
                  </a:cxn>
                  <a:cxn ang="0">
                    <a:pos x="77" y="17"/>
                  </a:cxn>
                  <a:cxn ang="0">
                    <a:pos x="72" y="28"/>
                  </a:cxn>
                  <a:cxn ang="0">
                    <a:pos x="73" y="47"/>
                  </a:cxn>
                  <a:cxn ang="0">
                    <a:pos x="69" y="57"/>
                  </a:cxn>
                  <a:cxn ang="0">
                    <a:pos x="57" y="56"/>
                  </a:cxn>
                  <a:cxn ang="0">
                    <a:pos x="45" y="61"/>
                  </a:cxn>
                  <a:cxn ang="0">
                    <a:pos x="34" y="71"/>
                  </a:cxn>
                  <a:cxn ang="0">
                    <a:pos x="26" y="90"/>
                  </a:cxn>
                  <a:cxn ang="0">
                    <a:pos x="22" y="111"/>
                  </a:cxn>
                  <a:cxn ang="0">
                    <a:pos x="16" y="114"/>
                  </a:cxn>
                  <a:cxn ang="0">
                    <a:pos x="7" y="119"/>
                  </a:cxn>
                  <a:cxn ang="0">
                    <a:pos x="1" y="124"/>
                  </a:cxn>
                  <a:cxn ang="0">
                    <a:pos x="3" y="131"/>
                  </a:cxn>
                  <a:cxn ang="0">
                    <a:pos x="6" y="132"/>
                  </a:cxn>
                  <a:cxn ang="0">
                    <a:pos x="6" y="135"/>
                  </a:cxn>
                  <a:cxn ang="0">
                    <a:pos x="12" y="137"/>
                  </a:cxn>
                  <a:cxn ang="0">
                    <a:pos x="14" y="137"/>
                  </a:cxn>
                  <a:cxn ang="0">
                    <a:pos x="12" y="139"/>
                  </a:cxn>
                  <a:cxn ang="0">
                    <a:pos x="21" y="142"/>
                  </a:cxn>
                  <a:cxn ang="0">
                    <a:pos x="36" y="141"/>
                  </a:cxn>
                  <a:cxn ang="0">
                    <a:pos x="44" y="139"/>
                  </a:cxn>
                  <a:cxn ang="0">
                    <a:pos x="56" y="128"/>
                  </a:cxn>
                  <a:cxn ang="0">
                    <a:pos x="75" y="114"/>
                  </a:cxn>
                  <a:cxn ang="0">
                    <a:pos x="105" y="95"/>
                  </a:cxn>
                  <a:cxn ang="0">
                    <a:pos x="130" y="80"/>
                  </a:cxn>
                  <a:cxn ang="0">
                    <a:pos x="142" y="72"/>
                  </a:cxn>
                  <a:cxn ang="0">
                    <a:pos x="156" y="58"/>
                  </a:cxn>
                  <a:cxn ang="0">
                    <a:pos x="174" y="45"/>
                  </a:cxn>
                  <a:cxn ang="0">
                    <a:pos x="191" y="39"/>
                  </a:cxn>
                  <a:cxn ang="0">
                    <a:pos x="205" y="33"/>
                  </a:cxn>
                  <a:cxn ang="0">
                    <a:pos x="211" y="28"/>
                  </a:cxn>
                  <a:cxn ang="0">
                    <a:pos x="215" y="21"/>
                  </a:cxn>
                  <a:cxn ang="0">
                    <a:pos x="214" y="15"/>
                  </a:cxn>
                  <a:cxn ang="0">
                    <a:pos x="212" y="8"/>
                  </a:cxn>
                  <a:cxn ang="0">
                    <a:pos x="209" y="2"/>
                  </a:cxn>
                  <a:cxn ang="0">
                    <a:pos x="205" y="1"/>
                  </a:cxn>
                  <a:cxn ang="0">
                    <a:pos x="200" y="3"/>
                  </a:cxn>
                </a:cxnLst>
                <a:rect l="0" t="0" r="r" b="b"/>
                <a:pathLst>
                  <a:path w="215" h="142">
                    <a:moveTo>
                      <a:pt x="200" y="7"/>
                    </a:moveTo>
                    <a:lnTo>
                      <a:pt x="187" y="8"/>
                    </a:lnTo>
                    <a:lnTo>
                      <a:pt x="173" y="7"/>
                    </a:lnTo>
                    <a:lnTo>
                      <a:pt x="157" y="6"/>
                    </a:lnTo>
                    <a:lnTo>
                      <a:pt x="142" y="5"/>
                    </a:lnTo>
                    <a:lnTo>
                      <a:pt x="126" y="5"/>
                    </a:lnTo>
                    <a:lnTo>
                      <a:pt x="110" y="5"/>
                    </a:lnTo>
                    <a:lnTo>
                      <a:pt x="104" y="6"/>
                    </a:lnTo>
                    <a:lnTo>
                      <a:pt x="96" y="7"/>
                    </a:lnTo>
                    <a:lnTo>
                      <a:pt x="89" y="9"/>
                    </a:lnTo>
                    <a:lnTo>
                      <a:pt x="83" y="12"/>
                    </a:lnTo>
                    <a:lnTo>
                      <a:pt x="77" y="17"/>
                    </a:lnTo>
                    <a:lnTo>
                      <a:pt x="73" y="22"/>
                    </a:lnTo>
                    <a:lnTo>
                      <a:pt x="72" y="28"/>
                    </a:lnTo>
                    <a:lnTo>
                      <a:pt x="71" y="33"/>
                    </a:lnTo>
                    <a:lnTo>
                      <a:pt x="73" y="47"/>
                    </a:lnTo>
                    <a:lnTo>
                      <a:pt x="76" y="60"/>
                    </a:lnTo>
                    <a:lnTo>
                      <a:pt x="69" y="57"/>
                    </a:lnTo>
                    <a:lnTo>
                      <a:pt x="63" y="54"/>
                    </a:lnTo>
                    <a:lnTo>
                      <a:pt x="57" y="56"/>
                    </a:lnTo>
                    <a:lnTo>
                      <a:pt x="51" y="58"/>
                    </a:lnTo>
                    <a:lnTo>
                      <a:pt x="45" y="61"/>
                    </a:lnTo>
                    <a:lnTo>
                      <a:pt x="40" y="66"/>
                    </a:lnTo>
                    <a:lnTo>
                      <a:pt x="34" y="71"/>
                    </a:lnTo>
                    <a:lnTo>
                      <a:pt x="30" y="78"/>
                    </a:lnTo>
                    <a:lnTo>
                      <a:pt x="26" y="90"/>
                    </a:lnTo>
                    <a:lnTo>
                      <a:pt x="23" y="107"/>
                    </a:lnTo>
                    <a:lnTo>
                      <a:pt x="22" y="111"/>
                    </a:lnTo>
                    <a:lnTo>
                      <a:pt x="20" y="113"/>
                    </a:lnTo>
                    <a:lnTo>
                      <a:pt x="16" y="114"/>
                    </a:lnTo>
                    <a:lnTo>
                      <a:pt x="12" y="117"/>
                    </a:lnTo>
                    <a:lnTo>
                      <a:pt x="7" y="119"/>
                    </a:lnTo>
                    <a:lnTo>
                      <a:pt x="3" y="121"/>
                    </a:lnTo>
                    <a:lnTo>
                      <a:pt x="1" y="124"/>
                    </a:lnTo>
                    <a:lnTo>
                      <a:pt x="0" y="131"/>
                    </a:lnTo>
                    <a:lnTo>
                      <a:pt x="3" y="131"/>
                    </a:lnTo>
                    <a:lnTo>
                      <a:pt x="5" y="131"/>
                    </a:lnTo>
                    <a:lnTo>
                      <a:pt x="6" y="132"/>
                    </a:lnTo>
                    <a:lnTo>
                      <a:pt x="7" y="133"/>
                    </a:lnTo>
                    <a:lnTo>
                      <a:pt x="6" y="135"/>
                    </a:lnTo>
                    <a:lnTo>
                      <a:pt x="5" y="137"/>
                    </a:lnTo>
                    <a:lnTo>
                      <a:pt x="12" y="137"/>
                    </a:lnTo>
                    <a:lnTo>
                      <a:pt x="17" y="137"/>
                    </a:lnTo>
                    <a:lnTo>
                      <a:pt x="14" y="137"/>
                    </a:lnTo>
                    <a:lnTo>
                      <a:pt x="12" y="138"/>
                    </a:lnTo>
                    <a:lnTo>
                      <a:pt x="12" y="139"/>
                    </a:lnTo>
                    <a:lnTo>
                      <a:pt x="12" y="142"/>
                    </a:lnTo>
                    <a:lnTo>
                      <a:pt x="21" y="142"/>
                    </a:lnTo>
                    <a:lnTo>
                      <a:pt x="32" y="142"/>
                    </a:lnTo>
                    <a:lnTo>
                      <a:pt x="36" y="141"/>
                    </a:lnTo>
                    <a:lnTo>
                      <a:pt x="41" y="140"/>
                    </a:lnTo>
                    <a:lnTo>
                      <a:pt x="44" y="139"/>
                    </a:lnTo>
                    <a:lnTo>
                      <a:pt x="47" y="137"/>
                    </a:lnTo>
                    <a:lnTo>
                      <a:pt x="56" y="128"/>
                    </a:lnTo>
                    <a:lnTo>
                      <a:pt x="66" y="121"/>
                    </a:lnTo>
                    <a:lnTo>
                      <a:pt x="75" y="114"/>
                    </a:lnTo>
                    <a:lnTo>
                      <a:pt x="85" y="108"/>
                    </a:lnTo>
                    <a:lnTo>
                      <a:pt x="105" y="95"/>
                    </a:lnTo>
                    <a:lnTo>
                      <a:pt x="124" y="83"/>
                    </a:lnTo>
                    <a:lnTo>
                      <a:pt x="130" y="80"/>
                    </a:lnTo>
                    <a:lnTo>
                      <a:pt x="136" y="77"/>
                    </a:lnTo>
                    <a:lnTo>
                      <a:pt x="142" y="72"/>
                    </a:lnTo>
                    <a:lnTo>
                      <a:pt x="147" y="68"/>
                    </a:lnTo>
                    <a:lnTo>
                      <a:pt x="156" y="58"/>
                    </a:lnTo>
                    <a:lnTo>
                      <a:pt x="165" y="48"/>
                    </a:lnTo>
                    <a:lnTo>
                      <a:pt x="174" y="45"/>
                    </a:lnTo>
                    <a:lnTo>
                      <a:pt x="183" y="42"/>
                    </a:lnTo>
                    <a:lnTo>
                      <a:pt x="191" y="39"/>
                    </a:lnTo>
                    <a:lnTo>
                      <a:pt x="200" y="36"/>
                    </a:lnTo>
                    <a:lnTo>
                      <a:pt x="205" y="33"/>
                    </a:lnTo>
                    <a:lnTo>
                      <a:pt x="208" y="30"/>
                    </a:lnTo>
                    <a:lnTo>
                      <a:pt x="211" y="28"/>
                    </a:lnTo>
                    <a:lnTo>
                      <a:pt x="214" y="25"/>
                    </a:lnTo>
                    <a:lnTo>
                      <a:pt x="215" y="21"/>
                    </a:lnTo>
                    <a:lnTo>
                      <a:pt x="215" y="18"/>
                    </a:lnTo>
                    <a:lnTo>
                      <a:pt x="214" y="15"/>
                    </a:lnTo>
                    <a:lnTo>
                      <a:pt x="212" y="12"/>
                    </a:lnTo>
                    <a:lnTo>
                      <a:pt x="212" y="8"/>
                    </a:lnTo>
                    <a:lnTo>
                      <a:pt x="211" y="5"/>
                    </a:lnTo>
                    <a:lnTo>
                      <a:pt x="209" y="2"/>
                    </a:lnTo>
                    <a:lnTo>
                      <a:pt x="207" y="1"/>
                    </a:lnTo>
                    <a:lnTo>
                      <a:pt x="205" y="1"/>
                    </a:lnTo>
                    <a:lnTo>
                      <a:pt x="200" y="0"/>
                    </a:lnTo>
                    <a:lnTo>
                      <a:pt x="200" y="3"/>
                    </a:lnTo>
                    <a:lnTo>
                      <a:pt x="200" y="7"/>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59" name="Freeform 122">
                <a:extLst>
                  <a:ext uri="{FF2B5EF4-FFF2-40B4-BE49-F238E27FC236}">
                    <a16:creationId xmlns:a16="http://schemas.microsoft.com/office/drawing/2014/main" id="{85F1308F-BB8A-4985-9CF2-430E8535B2EE}"/>
                  </a:ext>
                </a:extLst>
              </p:cNvPr>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0" name="Freeform 123">
                <a:extLst>
                  <a:ext uri="{FF2B5EF4-FFF2-40B4-BE49-F238E27FC236}">
                    <a16:creationId xmlns:a16="http://schemas.microsoft.com/office/drawing/2014/main" id="{2AF8231E-065A-4C4C-928A-4747B7873559}"/>
                  </a:ext>
                </a:extLst>
              </p:cNvPr>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1" name="Freeform 124">
                <a:extLst>
                  <a:ext uri="{FF2B5EF4-FFF2-40B4-BE49-F238E27FC236}">
                    <a16:creationId xmlns:a16="http://schemas.microsoft.com/office/drawing/2014/main" id="{63AD1C0E-962B-42EF-B756-38162D3772A5}"/>
                  </a:ext>
                </a:extLst>
              </p:cNvPr>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2" name="Freeform 125">
                <a:extLst>
                  <a:ext uri="{FF2B5EF4-FFF2-40B4-BE49-F238E27FC236}">
                    <a16:creationId xmlns:a16="http://schemas.microsoft.com/office/drawing/2014/main" id="{1A488091-FE0A-47EE-A50D-71054769F9E3}"/>
                  </a:ext>
                </a:extLst>
              </p:cNvPr>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3" name="Freeform 126">
                <a:extLst>
                  <a:ext uri="{FF2B5EF4-FFF2-40B4-BE49-F238E27FC236}">
                    <a16:creationId xmlns:a16="http://schemas.microsoft.com/office/drawing/2014/main" id="{AA7C695B-8475-4E90-94F5-4A92E953FD2B}"/>
                  </a:ext>
                </a:extLst>
              </p:cNvPr>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4" name="Freeform 127">
                <a:extLst>
                  <a:ext uri="{FF2B5EF4-FFF2-40B4-BE49-F238E27FC236}">
                    <a16:creationId xmlns:a16="http://schemas.microsoft.com/office/drawing/2014/main" id="{69ED23BD-552E-4844-9D1B-A3C414BDB9CF}"/>
                  </a:ext>
                </a:extLst>
              </p:cNvPr>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5" name="Freeform 128">
                <a:extLst>
                  <a:ext uri="{FF2B5EF4-FFF2-40B4-BE49-F238E27FC236}">
                    <a16:creationId xmlns:a16="http://schemas.microsoft.com/office/drawing/2014/main" id="{F84467E0-FAD5-46C5-8A4E-9DCFC1E9CECF}"/>
                  </a:ext>
                </a:extLst>
              </p:cNvPr>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6" name="Freeform 129">
                <a:extLst>
                  <a:ext uri="{FF2B5EF4-FFF2-40B4-BE49-F238E27FC236}">
                    <a16:creationId xmlns:a16="http://schemas.microsoft.com/office/drawing/2014/main" id="{9EA4B38D-E009-4C39-9A26-A737843790B8}"/>
                  </a:ext>
                </a:extLst>
              </p:cNvPr>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7" name="Freeform 130">
                <a:extLst>
                  <a:ext uri="{FF2B5EF4-FFF2-40B4-BE49-F238E27FC236}">
                    <a16:creationId xmlns:a16="http://schemas.microsoft.com/office/drawing/2014/main" id="{3D7B5685-46A8-4B85-A0C0-3BCA8BECEAF0}"/>
                  </a:ext>
                </a:extLst>
              </p:cNvPr>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8" name="Freeform 131">
                <a:extLst>
                  <a:ext uri="{FF2B5EF4-FFF2-40B4-BE49-F238E27FC236}">
                    <a16:creationId xmlns:a16="http://schemas.microsoft.com/office/drawing/2014/main" id="{51619D07-276A-4932-B124-A0F88F9D93E8}"/>
                  </a:ext>
                </a:extLst>
              </p:cNvPr>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69" name="Freeform 132">
                <a:extLst>
                  <a:ext uri="{FF2B5EF4-FFF2-40B4-BE49-F238E27FC236}">
                    <a16:creationId xmlns:a16="http://schemas.microsoft.com/office/drawing/2014/main" id="{7FFA3170-93DD-45CB-9782-BE8308DBF083}"/>
                  </a:ext>
                </a:extLst>
              </p:cNvPr>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70" name="Freeform 133">
                <a:extLst>
                  <a:ext uri="{FF2B5EF4-FFF2-40B4-BE49-F238E27FC236}">
                    <a16:creationId xmlns:a16="http://schemas.microsoft.com/office/drawing/2014/main" id="{FD05BF3D-F586-4684-AD7F-3FBD3BB19843}"/>
                  </a:ext>
                </a:extLst>
              </p:cNvPr>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71" name="Freeform 134">
                <a:extLst>
                  <a:ext uri="{FF2B5EF4-FFF2-40B4-BE49-F238E27FC236}">
                    <a16:creationId xmlns:a16="http://schemas.microsoft.com/office/drawing/2014/main" id="{64903251-5771-49D5-89EB-29BA7D5851F0}"/>
                  </a:ext>
                </a:extLst>
              </p:cNvPr>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72" name="Freeform 135">
                <a:extLst>
                  <a:ext uri="{FF2B5EF4-FFF2-40B4-BE49-F238E27FC236}">
                    <a16:creationId xmlns:a16="http://schemas.microsoft.com/office/drawing/2014/main" id="{820FDAA8-FE09-4963-8249-BB161495F7F7}"/>
                  </a:ext>
                </a:extLst>
              </p:cNvPr>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73" name="Freeform 136">
                <a:extLst>
                  <a:ext uri="{FF2B5EF4-FFF2-40B4-BE49-F238E27FC236}">
                    <a16:creationId xmlns:a16="http://schemas.microsoft.com/office/drawing/2014/main" id="{FBFA4A26-FE5F-421E-BF79-7ABA23D5343A}"/>
                  </a:ext>
                </a:extLst>
              </p:cNvPr>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74" name="Freeform 137">
                <a:extLst>
                  <a:ext uri="{FF2B5EF4-FFF2-40B4-BE49-F238E27FC236}">
                    <a16:creationId xmlns:a16="http://schemas.microsoft.com/office/drawing/2014/main" id="{C544F096-5827-4973-B147-25D46C0ACA90}"/>
                  </a:ext>
                </a:extLst>
              </p:cNvPr>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78" name="Freeform 138">
                <a:extLst>
                  <a:ext uri="{FF2B5EF4-FFF2-40B4-BE49-F238E27FC236}">
                    <a16:creationId xmlns:a16="http://schemas.microsoft.com/office/drawing/2014/main" id="{84169D93-9B46-4723-9B53-5E3E4757074A}"/>
                  </a:ext>
                </a:extLst>
              </p:cNvPr>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2" name="Freeform 139">
                <a:extLst>
                  <a:ext uri="{FF2B5EF4-FFF2-40B4-BE49-F238E27FC236}">
                    <a16:creationId xmlns:a16="http://schemas.microsoft.com/office/drawing/2014/main" id="{790AABA9-5BD1-40F5-8ABF-80ECA7167FAC}"/>
                  </a:ext>
                </a:extLst>
              </p:cNvPr>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4" name="Freeform 140">
                <a:extLst>
                  <a:ext uri="{FF2B5EF4-FFF2-40B4-BE49-F238E27FC236}">
                    <a16:creationId xmlns:a16="http://schemas.microsoft.com/office/drawing/2014/main" id="{E64D8BB9-250F-48EA-AD58-495AF90FE8DF}"/>
                  </a:ext>
                </a:extLst>
              </p:cNvPr>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5" name="Freeform 141">
                <a:extLst>
                  <a:ext uri="{FF2B5EF4-FFF2-40B4-BE49-F238E27FC236}">
                    <a16:creationId xmlns:a16="http://schemas.microsoft.com/office/drawing/2014/main" id="{627E1C9A-2203-425F-A7CD-409416088F21}"/>
                  </a:ext>
                </a:extLst>
              </p:cNvPr>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6" name="Freeform 142">
                <a:extLst>
                  <a:ext uri="{FF2B5EF4-FFF2-40B4-BE49-F238E27FC236}">
                    <a16:creationId xmlns:a16="http://schemas.microsoft.com/office/drawing/2014/main" id="{A8C6F003-D5C4-46D9-8CB4-676A639ACDE0}"/>
                  </a:ext>
                </a:extLst>
              </p:cNvPr>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7" name="Freeform 143">
                <a:extLst>
                  <a:ext uri="{FF2B5EF4-FFF2-40B4-BE49-F238E27FC236}">
                    <a16:creationId xmlns:a16="http://schemas.microsoft.com/office/drawing/2014/main" id="{7E4FC927-1496-4155-B20B-6912779B8CCA}"/>
                  </a:ext>
                </a:extLst>
              </p:cNvPr>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8" name="Freeform 144">
                <a:extLst>
                  <a:ext uri="{FF2B5EF4-FFF2-40B4-BE49-F238E27FC236}">
                    <a16:creationId xmlns:a16="http://schemas.microsoft.com/office/drawing/2014/main" id="{5CEAE80E-A3A1-4243-9F60-0636EFB3F40E}"/>
                  </a:ext>
                </a:extLst>
              </p:cNvPr>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89" name="Freeform 145">
                <a:extLst>
                  <a:ext uri="{FF2B5EF4-FFF2-40B4-BE49-F238E27FC236}">
                    <a16:creationId xmlns:a16="http://schemas.microsoft.com/office/drawing/2014/main" id="{9AAB07A1-942B-4633-9011-52864D1E5A1B}"/>
                  </a:ext>
                </a:extLst>
              </p:cNvPr>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0" name="Freeform 146">
                <a:extLst>
                  <a:ext uri="{FF2B5EF4-FFF2-40B4-BE49-F238E27FC236}">
                    <a16:creationId xmlns:a16="http://schemas.microsoft.com/office/drawing/2014/main" id="{20FF3E89-5A54-4147-A44D-12D5DF299B29}"/>
                  </a:ext>
                </a:extLst>
              </p:cNvPr>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1" name="Freeform 147">
                <a:extLst>
                  <a:ext uri="{FF2B5EF4-FFF2-40B4-BE49-F238E27FC236}">
                    <a16:creationId xmlns:a16="http://schemas.microsoft.com/office/drawing/2014/main" id="{12B3AFCC-E736-4437-B1FA-6C7969A4E048}"/>
                  </a:ext>
                </a:extLst>
              </p:cNvPr>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2" name="Freeform 148">
                <a:extLst>
                  <a:ext uri="{FF2B5EF4-FFF2-40B4-BE49-F238E27FC236}">
                    <a16:creationId xmlns:a16="http://schemas.microsoft.com/office/drawing/2014/main" id="{C521C9BA-9027-432B-8CBA-5FFED57CBFF1}"/>
                  </a:ext>
                </a:extLst>
              </p:cNvPr>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3" name="Freeform 149">
                <a:extLst>
                  <a:ext uri="{FF2B5EF4-FFF2-40B4-BE49-F238E27FC236}">
                    <a16:creationId xmlns:a16="http://schemas.microsoft.com/office/drawing/2014/main" id="{60DF4389-12B5-415B-9BCE-A8FF96074F2C}"/>
                  </a:ext>
                </a:extLst>
              </p:cNvPr>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4" name="Freeform 150">
                <a:extLst>
                  <a:ext uri="{FF2B5EF4-FFF2-40B4-BE49-F238E27FC236}">
                    <a16:creationId xmlns:a16="http://schemas.microsoft.com/office/drawing/2014/main" id="{D81D199D-1320-49B9-BCF7-21EB7A437BA5}"/>
                  </a:ext>
                </a:extLst>
              </p:cNvPr>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5" name="Freeform 151">
                <a:extLst>
                  <a:ext uri="{FF2B5EF4-FFF2-40B4-BE49-F238E27FC236}">
                    <a16:creationId xmlns:a16="http://schemas.microsoft.com/office/drawing/2014/main" id="{912F327C-0F3D-4983-AA51-C3981CB91B9B}"/>
                  </a:ext>
                </a:extLst>
              </p:cNvPr>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6" name="Freeform 152">
                <a:extLst>
                  <a:ext uri="{FF2B5EF4-FFF2-40B4-BE49-F238E27FC236}">
                    <a16:creationId xmlns:a16="http://schemas.microsoft.com/office/drawing/2014/main" id="{8E6144AB-1F39-4350-B14B-4043AD7178F9}"/>
                  </a:ext>
                </a:extLst>
              </p:cNvPr>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7" name="Freeform 153">
                <a:extLst>
                  <a:ext uri="{FF2B5EF4-FFF2-40B4-BE49-F238E27FC236}">
                    <a16:creationId xmlns:a16="http://schemas.microsoft.com/office/drawing/2014/main" id="{E9803B18-DD1B-45CA-BBAF-BC181D2B1DE4}"/>
                  </a:ext>
                </a:extLst>
              </p:cNvPr>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8" name="Freeform 154">
                <a:extLst>
                  <a:ext uri="{FF2B5EF4-FFF2-40B4-BE49-F238E27FC236}">
                    <a16:creationId xmlns:a16="http://schemas.microsoft.com/office/drawing/2014/main" id="{38F50383-F0D7-4EFD-A086-253256D3218A}"/>
                  </a:ext>
                </a:extLst>
              </p:cNvPr>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199" name="Freeform 155">
                <a:extLst>
                  <a:ext uri="{FF2B5EF4-FFF2-40B4-BE49-F238E27FC236}">
                    <a16:creationId xmlns:a16="http://schemas.microsoft.com/office/drawing/2014/main" id="{6B0DFB25-3328-4582-B8A7-30FD7BB6CED3}"/>
                  </a:ext>
                </a:extLst>
              </p:cNvPr>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00" name="Freeform 156">
                <a:extLst>
                  <a:ext uri="{FF2B5EF4-FFF2-40B4-BE49-F238E27FC236}">
                    <a16:creationId xmlns:a16="http://schemas.microsoft.com/office/drawing/2014/main" id="{7BF995FE-8493-4185-B441-AE77B8B1121D}"/>
                  </a:ext>
                </a:extLst>
              </p:cNvPr>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close/>
                  </a:path>
                </a:pathLst>
              </a:custGeom>
              <a:grp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01" name="Freeform 157">
                <a:extLst>
                  <a:ext uri="{FF2B5EF4-FFF2-40B4-BE49-F238E27FC236}">
                    <a16:creationId xmlns:a16="http://schemas.microsoft.com/office/drawing/2014/main" id="{D281DB04-7813-45C3-8AA5-592C98615981}"/>
                  </a:ext>
                </a:extLst>
              </p:cNvPr>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path>
                </a:pathLst>
              </a:custGeom>
              <a:grpFill/>
              <a:ln w="0">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grpSp>
      </p:grpSp>
      <p:sp>
        <p:nvSpPr>
          <p:cNvPr id="202" name="Freeform 6">
            <a:extLst>
              <a:ext uri="{FF2B5EF4-FFF2-40B4-BE49-F238E27FC236}">
                <a16:creationId xmlns:a16="http://schemas.microsoft.com/office/drawing/2014/main" id="{6F399490-EEC4-4B8A-B1AD-D1230485A0A7}"/>
              </a:ext>
            </a:extLst>
          </p:cNvPr>
          <p:cNvSpPr>
            <a:spLocks/>
          </p:cNvSpPr>
          <p:nvPr/>
        </p:nvSpPr>
        <p:spPr bwMode="auto">
          <a:xfrm>
            <a:off x="2193093" y="2343151"/>
            <a:ext cx="642751" cy="451655"/>
          </a:xfrm>
          <a:custGeom>
            <a:avLst/>
            <a:gdLst/>
            <a:ahLst/>
            <a:cxnLst>
              <a:cxn ang="0">
                <a:pos x="30" y="951"/>
              </a:cxn>
              <a:cxn ang="0">
                <a:pos x="0" y="940"/>
              </a:cxn>
              <a:cxn ang="0">
                <a:pos x="18" y="881"/>
              </a:cxn>
              <a:cxn ang="0">
                <a:pos x="24" y="839"/>
              </a:cxn>
              <a:cxn ang="0">
                <a:pos x="35" y="821"/>
              </a:cxn>
              <a:cxn ang="0">
                <a:pos x="48" y="851"/>
              </a:cxn>
              <a:cxn ang="0">
                <a:pos x="35" y="881"/>
              </a:cxn>
              <a:cxn ang="0">
                <a:pos x="78" y="857"/>
              </a:cxn>
              <a:cxn ang="0">
                <a:pos x="71" y="828"/>
              </a:cxn>
              <a:cxn ang="0">
                <a:pos x="78" y="780"/>
              </a:cxn>
              <a:cxn ang="0">
                <a:pos x="53" y="715"/>
              </a:cxn>
              <a:cxn ang="0">
                <a:pos x="83" y="715"/>
              </a:cxn>
              <a:cxn ang="0">
                <a:pos x="131" y="697"/>
              </a:cxn>
              <a:cxn ang="0">
                <a:pos x="101" y="662"/>
              </a:cxn>
              <a:cxn ang="0">
                <a:pos x="65" y="674"/>
              </a:cxn>
              <a:cxn ang="0">
                <a:pos x="65" y="603"/>
              </a:cxn>
              <a:cxn ang="0">
                <a:pos x="71" y="520"/>
              </a:cxn>
              <a:cxn ang="0">
                <a:pos x="71" y="397"/>
              </a:cxn>
              <a:cxn ang="0">
                <a:pos x="48" y="255"/>
              </a:cxn>
              <a:cxn ang="0">
                <a:pos x="60" y="136"/>
              </a:cxn>
              <a:cxn ang="0">
                <a:pos x="272" y="220"/>
              </a:cxn>
              <a:cxn ang="0">
                <a:pos x="456" y="296"/>
              </a:cxn>
              <a:cxn ang="0">
                <a:pos x="544" y="332"/>
              </a:cxn>
              <a:cxn ang="0">
                <a:pos x="580" y="361"/>
              </a:cxn>
              <a:cxn ang="0">
                <a:pos x="580" y="484"/>
              </a:cxn>
              <a:cxn ang="0">
                <a:pos x="532" y="550"/>
              </a:cxn>
              <a:cxn ang="0">
                <a:pos x="538" y="603"/>
              </a:cxn>
              <a:cxn ang="0">
                <a:pos x="527" y="639"/>
              </a:cxn>
              <a:cxn ang="0">
                <a:pos x="544" y="674"/>
              </a:cxn>
              <a:cxn ang="0">
                <a:pos x="603" y="562"/>
              </a:cxn>
              <a:cxn ang="0">
                <a:pos x="638" y="502"/>
              </a:cxn>
              <a:cxn ang="0">
                <a:pos x="697" y="431"/>
              </a:cxn>
              <a:cxn ang="0">
                <a:pos x="633" y="237"/>
              </a:cxn>
              <a:cxn ang="0">
                <a:pos x="644" y="213"/>
              </a:cxn>
              <a:cxn ang="0">
                <a:pos x="692" y="166"/>
              </a:cxn>
              <a:cxn ang="0">
                <a:pos x="656" y="106"/>
              </a:cxn>
              <a:cxn ang="0">
                <a:pos x="644" y="0"/>
              </a:cxn>
              <a:cxn ang="0">
                <a:pos x="1478" y="220"/>
              </a:cxn>
              <a:cxn ang="0">
                <a:pos x="2145" y="373"/>
              </a:cxn>
              <a:cxn ang="0">
                <a:pos x="1902" y="1407"/>
              </a:cxn>
              <a:cxn ang="0">
                <a:pos x="1902" y="1442"/>
              </a:cxn>
              <a:cxn ang="0">
                <a:pos x="1927" y="1478"/>
              </a:cxn>
              <a:cxn ang="0">
                <a:pos x="1914" y="1495"/>
              </a:cxn>
              <a:cxn ang="0">
                <a:pos x="1902" y="1542"/>
              </a:cxn>
              <a:cxn ang="0">
                <a:pos x="1341" y="1435"/>
              </a:cxn>
              <a:cxn ang="0">
                <a:pos x="1270" y="1448"/>
              </a:cxn>
              <a:cxn ang="0">
                <a:pos x="1205" y="1435"/>
              </a:cxn>
              <a:cxn ang="0">
                <a:pos x="1152" y="1424"/>
              </a:cxn>
              <a:cxn ang="0">
                <a:pos x="1082" y="1424"/>
              </a:cxn>
              <a:cxn ang="0">
                <a:pos x="1004" y="1448"/>
              </a:cxn>
              <a:cxn ang="0">
                <a:pos x="905" y="1442"/>
              </a:cxn>
              <a:cxn ang="0">
                <a:pos x="845" y="1412"/>
              </a:cxn>
              <a:cxn ang="0">
                <a:pos x="692" y="1394"/>
              </a:cxn>
              <a:cxn ang="0">
                <a:pos x="532" y="1353"/>
              </a:cxn>
              <a:cxn ang="0">
                <a:pos x="367" y="1353"/>
              </a:cxn>
              <a:cxn ang="0">
                <a:pos x="272" y="1283"/>
              </a:cxn>
              <a:cxn ang="0">
                <a:pos x="284" y="1158"/>
              </a:cxn>
              <a:cxn ang="0">
                <a:pos x="213" y="1052"/>
              </a:cxn>
              <a:cxn ang="0">
                <a:pos x="160" y="1034"/>
              </a:cxn>
              <a:cxn ang="0">
                <a:pos x="83" y="987"/>
              </a:cxn>
            </a:cxnLst>
            <a:rect l="0" t="0" r="r" b="b"/>
            <a:pathLst>
              <a:path w="2145" h="1566">
                <a:moveTo>
                  <a:pt x="83" y="987"/>
                </a:moveTo>
                <a:lnTo>
                  <a:pt x="30" y="951"/>
                </a:lnTo>
                <a:lnTo>
                  <a:pt x="12" y="946"/>
                </a:lnTo>
                <a:lnTo>
                  <a:pt x="0" y="940"/>
                </a:lnTo>
                <a:lnTo>
                  <a:pt x="0" y="928"/>
                </a:lnTo>
                <a:lnTo>
                  <a:pt x="18" y="881"/>
                </a:lnTo>
                <a:lnTo>
                  <a:pt x="24" y="857"/>
                </a:lnTo>
                <a:lnTo>
                  <a:pt x="24" y="839"/>
                </a:lnTo>
                <a:lnTo>
                  <a:pt x="24" y="828"/>
                </a:lnTo>
                <a:lnTo>
                  <a:pt x="35" y="821"/>
                </a:lnTo>
                <a:lnTo>
                  <a:pt x="42" y="828"/>
                </a:lnTo>
                <a:lnTo>
                  <a:pt x="48" y="851"/>
                </a:lnTo>
                <a:lnTo>
                  <a:pt x="42" y="869"/>
                </a:lnTo>
                <a:lnTo>
                  <a:pt x="35" y="881"/>
                </a:lnTo>
                <a:lnTo>
                  <a:pt x="42" y="892"/>
                </a:lnTo>
                <a:lnTo>
                  <a:pt x="78" y="857"/>
                </a:lnTo>
                <a:lnTo>
                  <a:pt x="71" y="846"/>
                </a:lnTo>
                <a:lnTo>
                  <a:pt x="71" y="828"/>
                </a:lnTo>
                <a:lnTo>
                  <a:pt x="89" y="804"/>
                </a:lnTo>
                <a:lnTo>
                  <a:pt x="78" y="780"/>
                </a:lnTo>
                <a:lnTo>
                  <a:pt x="53" y="775"/>
                </a:lnTo>
                <a:lnTo>
                  <a:pt x="53" y="715"/>
                </a:lnTo>
                <a:lnTo>
                  <a:pt x="65" y="709"/>
                </a:lnTo>
                <a:lnTo>
                  <a:pt x="83" y="715"/>
                </a:lnTo>
                <a:lnTo>
                  <a:pt x="95" y="709"/>
                </a:lnTo>
                <a:lnTo>
                  <a:pt x="131" y="697"/>
                </a:lnTo>
                <a:lnTo>
                  <a:pt x="101" y="668"/>
                </a:lnTo>
                <a:lnTo>
                  <a:pt x="101" y="662"/>
                </a:lnTo>
                <a:lnTo>
                  <a:pt x="95" y="656"/>
                </a:lnTo>
                <a:lnTo>
                  <a:pt x="65" y="674"/>
                </a:lnTo>
                <a:lnTo>
                  <a:pt x="65" y="633"/>
                </a:lnTo>
                <a:lnTo>
                  <a:pt x="65" y="603"/>
                </a:lnTo>
                <a:lnTo>
                  <a:pt x="71" y="555"/>
                </a:lnTo>
                <a:lnTo>
                  <a:pt x="71" y="520"/>
                </a:lnTo>
                <a:lnTo>
                  <a:pt x="65" y="484"/>
                </a:lnTo>
                <a:lnTo>
                  <a:pt x="71" y="397"/>
                </a:lnTo>
                <a:lnTo>
                  <a:pt x="83" y="367"/>
                </a:lnTo>
                <a:lnTo>
                  <a:pt x="48" y="255"/>
                </a:lnTo>
                <a:lnTo>
                  <a:pt x="48" y="177"/>
                </a:lnTo>
                <a:lnTo>
                  <a:pt x="60" y="136"/>
                </a:lnTo>
                <a:lnTo>
                  <a:pt x="71" y="78"/>
                </a:lnTo>
                <a:lnTo>
                  <a:pt x="272" y="220"/>
                </a:lnTo>
                <a:lnTo>
                  <a:pt x="378" y="278"/>
                </a:lnTo>
                <a:lnTo>
                  <a:pt x="456" y="296"/>
                </a:lnTo>
                <a:lnTo>
                  <a:pt x="502" y="332"/>
                </a:lnTo>
                <a:lnTo>
                  <a:pt x="544" y="332"/>
                </a:lnTo>
                <a:lnTo>
                  <a:pt x="568" y="337"/>
                </a:lnTo>
                <a:lnTo>
                  <a:pt x="580" y="361"/>
                </a:lnTo>
                <a:lnTo>
                  <a:pt x="585" y="461"/>
                </a:lnTo>
                <a:lnTo>
                  <a:pt x="580" y="484"/>
                </a:lnTo>
                <a:lnTo>
                  <a:pt x="544" y="509"/>
                </a:lnTo>
                <a:lnTo>
                  <a:pt x="532" y="550"/>
                </a:lnTo>
                <a:lnTo>
                  <a:pt x="532" y="585"/>
                </a:lnTo>
                <a:lnTo>
                  <a:pt x="538" y="603"/>
                </a:lnTo>
                <a:lnTo>
                  <a:pt x="532" y="621"/>
                </a:lnTo>
                <a:lnTo>
                  <a:pt x="527" y="639"/>
                </a:lnTo>
                <a:lnTo>
                  <a:pt x="527" y="656"/>
                </a:lnTo>
                <a:lnTo>
                  <a:pt x="544" y="674"/>
                </a:lnTo>
                <a:lnTo>
                  <a:pt x="585" y="651"/>
                </a:lnTo>
                <a:lnTo>
                  <a:pt x="603" y="562"/>
                </a:lnTo>
                <a:lnTo>
                  <a:pt x="626" y="544"/>
                </a:lnTo>
                <a:lnTo>
                  <a:pt x="638" y="502"/>
                </a:lnTo>
                <a:lnTo>
                  <a:pt x="692" y="449"/>
                </a:lnTo>
                <a:lnTo>
                  <a:pt x="697" y="431"/>
                </a:lnTo>
                <a:lnTo>
                  <a:pt x="674" y="349"/>
                </a:lnTo>
                <a:lnTo>
                  <a:pt x="633" y="237"/>
                </a:lnTo>
                <a:lnTo>
                  <a:pt x="626" y="220"/>
                </a:lnTo>
                <a:lnTo>
                  <a:pt x="644" y="213"/>
                </a:lnTo>
                <a:lnTo>
                  <a:pt x="667" y="220"/>
                </a:lnTo>
                <a:lnTo>
                  <a:pt x="692" y="166"/>
                </a:lnTo>
                <a:lnTo>
                  <a:pt x="685" y="113"/>
                </a:lnTo>
                <a:lnTo>
                  <a:pt x="656" y="106"/>
                </a:lnTo>
                <a:lnTo>
                  <a:pt x="644" y="71"/>
                </a:lnTo>
                <a:lnTo>
                  <a:pt x="644" y="0"/>
                </a:lnTo>
                <a:lnTo>
                  <a:pt x="1070" y="119"/>
                </a:lnTo>
                <a:lnTo>
                  <a:pt x="1478" y="220"/>
                </a:lnTo>
                <a:lnTo>
                  <a:pt x="2138" y="373"/>
                </a:lnTo>
                <a:lnTo>
                  <a:pt x="2145" y="373"/>
                </a:lnTo>
                <a:lnTo>
                  <a:pt x="1914" y="1394"/>
                </a:lnTo>
                <a:lnTo>
                  <a:pt x="1902" y="1407"/>
                </a:lnTo>
                <a:lnTo>
                  <a:pt x="1902" y="1424"/>
                </a:lnTo>
                <a:lnTo>
                  <a:pt x="1902" y="1442"/>
                </a:lnTo>
                <a:lnTo>
                  <a:pt x="1914" y="1453"/>
                </a:lnTo>
                <a:lnTo>
                  <a:pt x="1927" y="1478"/>
                </a:lnTo>
                <a:lnTo>
                  <a:pt x="1920" y="1489"/>
                </a:lnTo>
                <a:lnTo>
                  <a:pt x="1914" y="1495"/>
                </a:lnTo>
                <a:lnTo>
                  <a:pt x="1902" y="1513"/>
                </a:lnTo>
                <a:lnTo>
                  <a:pt x="1902" y="1542"/>
                </a:lnTo>
                <a:lnTo>
                  <a:pt x="1909" y="1566"/>
                </a:lnTo>
                <a:lnTo>
                  <a:pt x="1341" y="1435"/>
                </a:lnTo>
                <a:lnTo>
                  <a:pt x="1300" y="1448"/>
                </a:lnTo>
                <a:lnTo>
                  <a:pt x="1270" y="1448"/>
                </a:lnTo>
                <a:lnTo>
                  <a:pt x="1240" y="1435"/>
                </a:lnTo>
                <a:lnTo>
                  <a:pt x="1205" y="1435"/>
                </a:lnTo>
                <a:lnTo>
                  <a:pt x="1187" y="1424"/>
                </a:lnTo>
                <a:lnTo>
                  <a:pt x="1152" y="1424"/>
                </a:lnTo>
                <a:lnTo>
                  <a:pt x="1123" y="1435"/>
                </a:lnTo>
                <a:lnTo>
                  <a:pt x="1082" y="1424"/>
                </a:lnTo>
                <a:lnTo>
                  <a:pt x="1046" y="1424"/>
                </a:lnTo>
                <a:lnTo>
                  <a:pt x="1004" y="1448"/>
                </a:lnTo>
                <a:lnTo>
                  <a:pt x="975" y="1453"/>
                </a:lnTo>
                <a:lnTo>
                  <a:pt x="905" y="1442"/>
                </a:lnTo>
                <a:lnTo>
                  <a:pt x="887" y="1435"/>
                </a:lnTo>
                <a:lnTo>
                  <a:pt x="845" y="1412"/>
                </a:lnTo>
                <a:lnTo>
                  <a:pt x="715" y="1430"/>
                </a:lnTo>
                <a:lnTo>
                  <a:pt x="692" y="1394"/>
                </a:lnTo>
                <a:lnTo>
                  <a:pt x="585" y="1366"/>
                </a:lnTo>
                <a:lnTo>
                  <a:pt x="532" y="1353"/>
                </a:lnTo>
                <a:lnTo>
                  <a:pt x="467" y="1366"/>
                </a:lnTo>
                <a:lnTo>
                  <a:pt x="367" y="1353"/>
                </a:lnTo>
                <a:lnTo>
                  <a:pt x="284" y="1318"/>
                </a:lnTo>
                <a:lnTo>
                  <a:pt x="272" y="1283"/>
                </a:lnTo>
                <a:lnTo>
                  <a:pt x="272" y="1182"/>
                </a:lnTo>
                <a:lnTo>
                  <a:pt x="284" y="1158"/>
                </a:lnTo>
                <a:lnTo>
                  <a:pt x="272" y="1105"/>
                </a:lnTo>
                <a:lnTo>
                  <a:pt x="213" y="1052"/>
                </a:lnTo>
                <a:lnTo>
                  <a:pt x="165" y="1052"/>
                </a:lnTo>
                <a:lnTo>
                  <a:pt x="160" y="1034"/>
                </a:lnTo>
                <a:lnTo>
                  <a:pt x="136" y="1011"/>
                </a:lnTo>
                <a:lnTo>
                  <a:pt x="83" y="987"/>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r>
              <a:rPr lang="en-US" sz="900" b="1" kern="0" dirty="0">
                <a:solidFill>
                  <a:prstClr val="white"/>
                </a:solidFill>
                <a:cs typeface="Arial" pitchFamily="34" charset="0"/>
              </a:rPr>
              <a:t>9%</a:t>
            </a:r>
          </a:p>
        </p:txBody>
      </p:sp>
      <p:sp>
        <p:nvSpPr>
          <p:cNvPr id="203" name="Freeform 8">
            <a:extLst>
              <a:ext uri="{FF2B5EF4-FFF2-40B4-BE49-F238E27FC236}">
                <a16:creationId xmlns:a16="http://schemas.microsoft.com/office/drawing/2014/main" id="{090FBBEF-2F1E-46C9-83A2-131BA25EFDF5}"/>
              </a:ext>
            </a:extLst>
          </p:cNvPr>
          <p:cNvSpPr>
            <a:spLocks/>
          </p:cNvSpPr>
          <p:nvPr/>
        </p:nvSpPr>
        <p:spPr bwMode="auto">
          <a:xfrm>
            <a:off x="2020669" y="2626850"/>
            <a:ext cx="771843" cy="623093"/>
          </a:xfrm>
          <a:custGeom>
            <a:avLst/>
            <a:gdLst/>
            <a:ahLst/>
            <a:cxnLst>
              <a:cxn ang="0">
                <a:pos x="18" y="1601"/>
              </a:cxn>
              <a:cxn ang="0">
                <a:pos x="18" y="1477"/>
              </a:cxn>
              <a:cxn ang="0">
                <a:pos x="41" y="1376"/>
              </a:cxn>
              <a:cxn ang="0">
                <a:pos x="48" y="1223"/>
              </a:cxn>
              <a:cxn ang="0">
                <a:pos x="89" y="1188"/>
              </a:cxn>
              <a:cxn ang="0">
                <a:pos x="119" y="1135"/>
              </a:cxn>
              <a:cxn ang="0">
                <a:pos x="142" y="1069"/>
              </a:cxn>
              <a:cxn ang="0">
                <a:pos x="254" y="892"/>
              </a:cxn>
              <a:cxn ang="0">
                <a:pos x="396" y="549"/>
              </a:cxn>
              <a:cxn ang="0">
                <a:pos x="497" y="313"/>
              </a:cxn>
              <a:cxn ang="0">
                <a:pos x="573" y="77"/>
              </a:cxn>
              <a:cxn ang="0">
                <a:pos x="586" y="6"/>
              </a:cxn>
              <a:cxn ang="0">
                <a:pos x="644" y="6"/>
              </a:cxn>
              <a:cxn ang="0">
                <a:pos x="715" y="24"/>
              </a:cxn>
              <a:cxn ang="0">
                <a:pos x="744" y="65"/>
              </a:cxn>
              <a:cxn ang="0">
                <a:pos x="851" y="118"/>
              </a:cxn>
              <a:cxn ang="0">
                <a:pos x="851" y="195"/>
              </a:cxn>
              <a:cxn ang="0">
                <a:pos x="863" y="331"/>
              </a:cxn>
              <a:cxn ang="0">
                <a:pos x="1046" y="379"/>
              </a:cxn>
              <a:cxn ang="0">
                <a:pos x="1164" y="379"/>
              </a:cxn>
              <a:cxn ang="0">
                <a:pos x="1294" y="443"/>
              </a:cxn>
              <a:cxn ang="0">
                <a:pos x="1466" y="448"/>
              </a:cxn>
              <a:cxn ang="0">
                <a:pos x="1554" y="466"/>
              </a:cxn>
              <a:cxn ang="0">
                <a:pos x="1625" y="437"/>
              </a:cxn>
              <a:cxn ang="0">
                <a:pos x="1702" y="448"/>
              </a:cxn>
              <a:cxn ang="0">
                <a:pos x="1766" y="437"/>
              </a:cxn>
              <a:cxn ang="0">
                <a:pos x="1819" y="448"/>
              </a:cxn>
              <a:cxn ang="0">
                <a:pos x="1879" y="461"/>
              </a:cxn>
              <a:cxn ang="0">
                <a:pos x="2488" y="579"/>
              </a:cxn>
              <a:cxn ang="0">
                <a:pos x="2517" y="650"/>
              </a:cxn>
              <a:cxn ang="0">
                <a:pos x="2577" y="686"/>
              </a:cxn>
              <a:cxn ang="0">
                <a:pos x="2446" y="952"/>
              </a:cxn>
              <a:cxn ang="0">
                <a:pos x="2417" y="1004"/>
              </a:cxn>
              <a:cxn ang="0">
                <a:pos x="2339" y="1057"/>
              </a:cxn>
              <a:cxn ang="0">
                <a:pos x="2257" y="1217"/>
              </a:cxn>
              <a:cxn ang="0">
                <a:pos x="2310" y="1264"/>
              </a:cxn>
              <a:cxn ang="0">
                <a:pos x="2322" y="1317"/>
              </a:cxn>
              <a:cxn ang="0">
                <a:pos x="2304" y="1335"/>
              </a:cxn>
              <a:cxn ang="0">
                <a:pos x="2263" y="1436"/>
              </a:cxn>
              <a:cxn ang="0">
                <a:pos x="1241" y="1949"/>
              </a:cxn>
            </a:cxnLst>
            <a:rect l="0" t="0" r="r" b="b"/>
            <a:pathLst>
              <a:path w="2582" h="2157">
                <a:moveTo>
                  <a:pt x="36" y="1619"/>
                </a:moveTo>
                <a:lnTo>
                  <a:pt x="18" y="1601"/>
                </a:lnTo>
                <a:lnTo>
                  <a:pt x="0" y="1518"/>
                </a:lnTo>
                <a:lnTo>
                  <a:pt x="18" y="1477"/>
                </a:lnTo>
                <a:lnTo>
                  <a:pt x="18" y="1442"/>
                </a:lnTo>
                <a:lnTo>
                  <a:pt x="41" y="1376"/>
                </a:lnTo>
                <a:lnTo>
                  <a:pt x="30" y="1252"/>
                </a:lnTo>
                <a:lnTo>
                  <a:pt x="48" y="1223"/>
                </a:lnTo>
                <a:lnTo>
                  <a:pt x="77" y="1211"/>
                </a:lnTo>
                <a:lnTo>
                  <a:pt x="89" y="1188"/>
                </a:lnTo>
                <a:lnTo>
                  <a:pt x="107" y="1146"/>
                </a:lnTo>
                <a:lnTo>
                  <a:pt x="119" y="1135"/>
                </a:lnTo>
                <a:lnTo>
                  <a:pt x="130" y="1075"/>
                </a:lnTo>
                <a:lnTo>
                  <a:pt x="142" y="1069"/>
                </a:lnTo>
                <a:lnTo>
                  <a:pt x="219" y="981"/>
                </a:lnTo>
                <a:lnTo>
                  <a:pt x="254" y="892"/>
                </a:lnTo>
                <a:lnTo>
                  <a:pt x="320" y="768"/>
                </a:lnTo>
                <a:lnTo>
                  <a:pt x="396" y="549"/>
                </a:lnTo>
                <a:lnTo>
                  <a:pt x="449" y="448"/>
                </a:lnTo>
                <a:lnTo>
                  <a:pt x="497" y="313"/>
                </a:lnTo>
                <a:lnTo>
                  <a:pt x="550" y="136"/>
                </a:lnTo>
                <a:lnTo>
                  <a:pt x="573" y="77"/>
                </a:lnTo>
                <a:lnTo>
                  <a:pt x="586" y="24"/>
                </a:lnTo>
                <a:lnTo>
                  <a:pt x="586" y="6"/>
                </a:lnTo>
                <a:lnTo>
                  <a:pt x="609" y="0"/>
                </a:lnTo>
                <a:lnTo>
                  <a:pt x="644" y="6"/>
                </a:lnTo>
                <a:lnTo>
                  <a:pt x="662" y="0"/>
                </a:lnTo>
                <a:lnTo>
                  <a:pt x="715" y="24"/>
                </a:lnTo>
                <a:lnTo>
                  <a:pt x="739" y="47"/>
                </a:lnTo>
                <a:lnTo>
                  <a:pt x="744" y="65"/>
                </a:lnTo>
                <a:lnTo>
                  <a:pt x="792" y="65"/>
                </a:lnTo>
                <a:lnTo>
                  <a:pt x="851" y="118"/>
                </a:lnTo>
                <a:lnTo>
                  <a:pt x="863" y="171"/>
                </a:lnTo>
                <a:lnTo>
                  <a:pt x="851" y="195"/>
                </a:lnTo>
                <a:lnTo>
                  <a:pt x="851" y="296"/>
                </a:lnTo>
                <a:lnTo>
                  <a:pt x="863" y="331"/>
                </a:lnTo>
                <a:lnTo>
                  <a:pt x="946" y="366"/>
                </a:lnTo>
                <a:lnTo>
                  <a:pt x="1046" y="379"/>
                </a:lnTo>
                <a:lnTo>
                  <a:pt x="1111" y="366"/>
                </a:lnTo>
                <a:lnTo>
                  <a:pt x="1164" y="379"/>
                </a:lnTo>
                <a:lnTo>
                  <a:pt x="1271" y="407"/>
                </a:lnTo>
                <a:lnTo>
                  <a:pt x="1294" y="443"/>
                </a:lnTo>
                <a:lnTo>
                  <a:pt x="1424" y="425"/>
                </a:lnTo>
                <a:lnTo>
                  <a:pt x="1466" y="448"/>
                </a:lnTo>
                <a:lnTo>
                  <a:pt x="1484" y="455"/>
                </a:lnTo>
                <a:lnTo>
                  <a:pt x="1554" y="466"/>
                </a:lnTo>
                <a:lnTo>
                  <a:pt x="1583" y="461"/>
                </a:lnTo>
                <a:lnTo>
                  <a:pt x="1625" y="437"/>
                </a:lnTo>
                <a:lnTo>
                  <a:pt x="1661" y="437"/>
                </a:lnTo>
                <a:lnTo>
                  <a:pt x="1702" y="448"/>
                </a:lnTo>
                <a:lnTo>
                  <a:pt x="1731" y="437"/>
                </a:lnTo>
                <a:lnTo>
                  <a:pt x="1766" y="437"/>
                </a:lnTo>
                <a:lnTo>
                  <a:pt x="1784" y="448"/>
                </a:lnTo>
                <a:lnTo>
                  <a:pt x="1819" y="448"/>
                </a:lnTo>
                <a:lnTo>
                  <a:pt x="1849" y="461"/>
                </a:lnTo>
                <a:lnTo>
                  <a:pt x="1879" y="461"/>
                </a:lnTo>
                <a:lnTo>
                  <a:pt x="1920" y="448"/>
                </a:lnTo>
                <a:lnTo>
                  <a:pt x="2488" y="579"/>
                </a:lnTo>
                <a:lnTo>
                  <a:pt x="2493" y="615"/>
                </a:lnTo>
                <a:lnTo>
                  <a:pt x="2517" y="650"/>
                </a:lnTo>
                <a:lnTo>
                  <a:pt x="2547" y="661"/>
                </a:lnTo>
                <a:lnTo>
                  <a:pt x="2577" y="686"/>
                </a:lnTo>
                <a:lnTo>
                  <a:pt x="2582" y="739"/>
                </a:lnTo>
                <a:lnTo>
                  <a:pt x="2446" y="952"/>
                </a:lnTo>
                <a:lnTo>
                  <a:pt x="2422" y="981"/>
                </a:lnTo>
                <a:lnTo>
                  <a:pt x="2417" y="1004"/>
                </a:lnTo>
                <a:lnTo>
                  <a:pt x="2387" y="1039"/>
                </a:lnTo>
                <a:lnTo>
                  <a:pt x="2339" y="1057"/>
                </a:lnTo>
                <a:lnTo>
                  <a:pt x="2268" y="1170"/>
                </a:lnTo>
                <a:lnTo>
                  <a:pt x="2257" y="1217"/>
                </a:lnTo>
                <a:lnTo>
                  <a:pt x="2268" y="1241"/>
                </a:lnTo>
                <a:lnTo>
                  <a:pt x="2310" y="1264"/>
                </a:lnTo>
                <a:lnTo>
                  <a:pt x="2334" y="1294"/>
                </a:lnTo>
                <a:lnTo>
                  <a:pt x="2322" y="1317"/>
                </a:lnTo>
                <a:lnTo>
                  <a:pt x="2316" y="1335"/>
                </a:lnTo>
                <a:lnTo>
                  <a:pt x="2304" y="1335"/>
                </a:lnTo>
                <a:lnTo>
                  <a:pt x="2304" y="1383"/>
                </a:lnTo>
                <a:lnTo>
                  <a:pt x="2263" y="1436"/>
                </a:lnTo>
                <a:lnTo>
                  <a:pt x="2103" y="2157"/>
                </a:lnTo>
                <a:lnTo>
                  <a:pt x="1241" y="1949"/>
                </a:lnTo>
                <a:lnTo>
                  <a:pt x="36" y="1619"/>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r>
              <a:rPr lang="en-US" sz="900" b="1" kern="0" dirty="0">
                <a:solidFill>
                  <a:prstClr val="white"/>
                </a:solidFill>
                <a:cs typeface="Arial" pitchFamily="34" charset="0"/>
              </a:rPr>
              <a:t>8%</a:t>
            </a:r>
          </a:p>
        </p:txBody>
      </p:sp>
      <p:sp>
        <p:nvSpPr>
          <p:cNvPr id="204" name="Freeform 10">
            <a:extLst>
              <a:ext uri="{FF2B5EF4-FFF2-40B4-BE49-F238E27FC236}">
                <a16:creationId xmlns:a16="http://schemas.microsoft.com/office/drawing/2014/main" id="{D8F83C40-8FE6-4CE0-99FC-DE01CC6E4A7A}"/>
              </a:ext>
            </a:extLst>
          </p:cNvPr>
          <p:cNvSpPr>
            <a:spLocks/>
          </p:cNvSpPr>
          <p:nvPr/>
        </p:nvSpPr>
        <p:spPr bwMode="auto">
          <a:xfrm>
            <a:off x="1955673" y="3094170"/>
            <a:ext cx="768232" cy="1263590"/>
          </a:xfrm>
          <a:custGeom>
            <a:avLst/>
            <a:gdLst/>
            <a:ahLst/>
            <a:cxnLst>
              <a:cxn ang="0">
                <a:pos x="1447" y="4276"/>
              </a:cxn>
              <a:cxn ang="0">
                <a:pos x="1458" y="4212"/>
              </a:cxn>
              <a:cxn ang="0">
                <a:pos x="1429" y="4164"/>
              </a:cxn>
              <a:cxn ang="0">
                <a:pos x="1359" y="3887"/>
              </a:cxn>
              <a:cxn ang="0">
                <a:pos x="1211" y="3721"/>
              </a:cxn>
              <a:cxn ang="0">
                <a:pos x="1151" y="3657"/>
              </a:cxn>
              <a:cxn ang="0">
                <a:pos x="1116" y="3579"/>
              </a:cxn>
              <a:cxn ang="0">
                <a:pos x="927" y="3497"/>
              </a:cxn>
              <a:cxn ang="0">
                <a:pos x="791" y="3355"/>
              </a:cxn>
              <a:cxn ang="0">
                <a:pos x="537" y="3254"/>
              </a:cxn>
              <a:cxn ang="0">
                <a:pos x="525" y="3155"/>
              </a:cxn>
              <a:cxn ang="0">
                <a:pos x="555" y="3024"/>
              </a:cxn>
              <a:cxn ang="0">
                <a:pos x="502" y="2906"/>
              </a:cxn>
              <a:cxn ang="0">
                <a:pos x="525" y="2853"/>
              </a:cxn>
              <a:cxn ang="0">
                <a:pos x="384" y="2605"/>
              </a:cxn>
              <a:cxn ang="0">
                <a:pos x="289" y="2427"/>
              </a:cxn>
              <a:cxn ang="0">
                <a:pos x="331" y="2298"/>
              </a:cxn>
              <a:cxn ang="0">
                <a:pos x="349" y="2168"/>
              </a:cxn>
              <a:cxn ang="0">
                <a:pos x="230" y="2049"/>
              </a:cxn>
              <a:cxn ang="0">
                <a:pos x="236" y="1867"/>
              </a:cxn>
              <a:cxn ang="0">
                <a:pos x="271" y="1790"/>
              </a:cxn>
              <a:cxn ang="0">
                <a:pos x="295" y="1879"/>
              </a:cxn>
              <a:cxn ang="0">
                <a:pos x="354" y="1867"/>
              </a:cxn>
              <a:cxn ang="0">
                <a:pos x="331" y="1689"/>
              </a:cxn>
              <a:cxn ang="0">
                <a:pos x="283" y="1742"/>
              </a:cxn>
              <a:cxn ang="0">
                <a:pos x="182" y="1677"/>
              </a:cxn>
              <a:cxn ang="0">
                <a:pos x="159" y="1464"/>
              </a:cxn>
              <a:cxn ang="0">
                <a:pos x="23" y="1223"/>
              </a:cxn>
              <a:cxn ang="0">
                <a:pos x="35" y="1111"/>
              </a:cxn>
              <a:cxn ang="0">
                <a:pos x="94" y="957"/>
              </a:cxn>
              <a:cxn ang="0">
                <a:pos x="47" y="768"/>
              </a:cxn>
              <a:cxn ang="0">
                <a:pos x="5" y="685"/>
              </a:cxn>
              <a:cxn ang="0">
                <a:pos x="5" y="579"/>
              </a:cxn>
              <a:cxn ang="0">
                <a:pos x="159" y="360"/>
              </a:cxn>
              <a:cxn ang="0">
                <a:pos x="218" y="236"/>
              </a:cxn>
              <a:cxn ang="0">
                <a:pos x="230" y="23"/>
              </a:cxn>
              <a:cxn ang="0">
                <a:pos x="1146" y="1524"/>
              </a:cxn>
              <a:cxn ang="0">
                <a:pos x="2475" y="3556"/>
              </a:cxn>
              <a:cxn ang="0">
                <a:pos x="2498" y="3662"/>
              </a:cxn>
              <a:cxn ang="0">
                <a:pos x="2540" y="3751"/>
              </a:cxn>
              <a:cxn ang="0">
                <a:pos x="2563" y="3827"/>
              </a:cxn>
              <a:cxn ang="0">
                <a:pos x="2463" y="3869"/>
              </a:cxn>
              <a:cxn ang="0">
                <a:pos x="2333" y="4099"/>
              </a:cxn>
              <a:cxn ang="0">
                <a:pos x="2310" y="4152"/>
              </a:cxn>
              <a:cxn ang="0">
                <a:pos x="2297" y="4247"/>
              </a:cxn>
              <a:cxn ang="0">
                <a:pos x="2340" y="4324"/>
              </a:cxn>
              <a:cxn ang="0">
                <a:pos x="2292" y="4372"/>
              </a:cxn>
            </a:cxnLst>
            <a:rect l="0" t="0" r="r" b="b"/>
            <a:pathLst>
              <a:path w="2563" h="4377">
                <a:moveTo>
                  <a:pt x="2239" y="4365"/>
                </a:moveTo>
                <a:lnTo>
                  <a:pt x="1458" y="4288"/>
                </a:lnTo>
                <a:lnTo>
                  <a:pt x="1447" y="4276"/>
                </a:lnTo>
                <a:lnTo>
                  <a:pt x="1441" y="4235"/>
                </a:lnTo>
                <a:lnTo>
                  <a:pt x="1447" y="4218"/>
                </a:lnTo>
                <a:lnTo>
                  <a:pt x="1458" y="4212"/>
                </a:lnTo>
                <a:lnTo>
                  <a:pt x="1447" y="4200"/>
                </a:lnTo>
                <a:lnTo>
                  <a:pt x="1435" y="4200"/>
                </a:lnTo>
                <a:lnTo>
                  <a:pt x="1429" y="4164"/>
                </a:lnTo>
                <a:lnTo>
                  <a:pt x="1429" y="4152"/>
                </a:lnTo>
                <a:lnTo>
                  <a:pt x="1429" y="4022"/>
                </a:lnTo>
                <a:lnTo>
                  <a:pt x="1359" y="3887"/>
                </a:lnTo>
                <a:lnTo>
                  <a:pt x="1318" y="3845"/>
                </a:lnTo>
                <a:lnTo>
                  <a:pt x="1288" y="3792"/>
                </a:lnTo>
                <a:lnTo>
                  <a:pt x="1211" y="3721"/>
                </a:lnTo>
                <a:lnTo>
                  <a:pt x="1163" y="3721"/>
                </a:lnTo>
                <a:lnTo>
                  <a:pt x="1134" y="3692"/>
                </a:lnTo>
                <a:lnTo>
                  <a:pt x="1151" y="3657"/>
                </a:lnTo>
                <a:lnTo>
                  <a:pt x="1140" y="3632"/>
                </a:lnTo>
                <a:lnTo>
                  <a:pt x="1140" y="3609"/>
                </a:lnTo>
                <a:lnTo>
                  <a:pt x="1116" y="3579"/>
                </a:lnTo>
                <a:lnTo>
                  <a:pt x="1034" y="3568"/>
                </a:lnTo>
                <a:lnTo>
                  <a:pt x="986" y="3550"/>
                </a:lnTo>
                <a:lnTo>
                  <a:pt x="927" y="3497"/>
                </a:lnTo>
                <a:lnTo>
                  <a:pt x="892" y="3408"/>
                </a:lnTo>
                <a:lnTo>
                  <a:pt x="844" y="3367"/>
                </a:lnTo>
                <a:lnTo>
                  <a:pt x="791" y="3355"/>
                </a:lnTo>
                <a:lnTo>
                  <a:pt x="649" y="3290"/>
                </a:lnTo>
                <a:lnTo>
                  <a:pt x="603" y="3290"/>
                </a:lnTo>
                <a:lnTo>
                  <a:pt x="537" y="3254"/>
                </a:lnTo>
                <a:lnTo>
                  <a:pt x="502" y="3219"/>
                </a:lnTo>
                <a:lnTo>
                  <a:pt x="502" y="3183"/>
                </a:lnTo>
                <a:lnTo>
                  <a:pt x="525" y="3155"/>
                </a:lnTo>
                <a:lnTo>
                  <a:pt x="537" y="3084"/>
                </a:lnTo>
                <a:lnTo>
                  <a:pt x="549" y="3042"/>
                </a:lnTo>
                <a:lnTo>
                  <a:pt x="555" y="3024"/>
                </a:lnTo>
                <a:lnTo>
                  <a:pt x="543" y="2971"/>
                </a:lnTo>
                <a:lnTo>
                  <a:pt x="507" y="2954"/>
                </a:lnTo>
                <a:lnTo>
                  <a:pt x="502" y="2906"/>
                </a:lnTo>
                <a:lnTo>
                  <a:pt x="514" y="2894"/>
                </a:lnTo>
                <a:lnTo>
                  <a:pt x="519" y="2894"/>
                </a:lnTo>
                <a:lnTo>
                  <a:pt x="525" y="2853"/>
                </a:lnTo>
                <a:lnTo>
                  <a:pt x="484" y="2823"/>
                </a:lnTo>
                <a:lnTo>
                  <a:pt x="390" y="2652"/>
                </a:lnTo>
                <a:lnTo>
                  <a:pt x="384" y="2605"/>
                </a:lnTo>
                <a:lnTo>
                  <a:pt x="366" y="2564"/>
                </a:lnTo>
                <a:lnTo>
                  <a:pt x="360" y="2528"/>
                </a:lnTo>
                <a:lnTo>
                  <a:pt x="289" y="2427"/>
                </a:lnTo>
                <a:lnTo>
                  <a:pt x="295" y="2321"/>
                </a:lnTo>
                <a:lnTo>
                  <a:pt x="313" y="2298"/>
                </a:lnTo>
                <a:lnTo>
                  <a:pt x="331" y="2298"/>
                </a:lnTo>
                <a:lnTo>
                  <a:pt x="366" y="2262"/>
                </a:lnTo>
                <a:lnTo>
                  <a:pt x="372" y="2191"/>
                </a:lnTo>
                <a:lnTo>
                  <a:pt x="349" y="2168"/>
                </a:lnTo>
                <a:lnTo>
                  <a:pt x="301" y="2144"/>
                </a:lnTo>
                <a:lnTo>
                  <a:pt x="248" y="2097"/>
                </a:lnTo>
                <a:lnTo>
                  <a:pt x="230" y="2049"/>
                </a:lnTo>
                <a:lnTo>
                  <a:pt x="230" y="1920"/>
                </a:lnTo>
                <a:lnTo>
                  <a:pt x="242" y="1897"/>
                </a:lnTo>
                <a:lnTo>
                  <a:pt x="236" y="1867"/>
                </a:lnTo>
                <a:lnTo>
                  <a:pt x="248" y="1861"/>
                </a:lnTo>
                <a:lnTo>
                  <a:pt x="260" y="1790"/>
                </a:lnTo>
                <a:lnTo>
                  <a:pt x="271" y="1790"/>
                </a:lnTo>
                <a:lnTo>
                  <a:pt x="289" y="1808"/>
                </a:lnTo>
                <a:lnTo>
                  <a:pt x="283" y="1861"/>
                </a:lnTo>
                <a:lnTo>
                  <a:pt x="295" y="1879"/>
                </a:lnTo>
                <a:lnTo>
                  <a:pt x="342" y="1914"/>
                </a:lnTo>
                <a:lnTo>
                  <a:pt x="349" y="1897"/>
                </a:lnTo>
                <a:lnTo>
                  <a:pt x="354" y="1867"/>
                </a:lnTo>
                <a:lnTo>
                  <a:pt x="331" y="1790"/>
                </a:lnTo>
                <a:lnTo>
                  <a:pt x="324" y="1748"/>
                </a:lnTo>
                <a:lnTo>
                  <a:pt x="331" y="1689"/>
                </a:lnTo>
                <a:lnTo>
                  <a:pt x="319" y="1684"/>
                </a:lnTo>
                <a:lnTo>
                  <a:pt x="289" y="1719"/>
                </a:lnTo>
                <a:lnTo>
                  <a:pt x="283" y="1742"/>
                </a:lnTo>
                <a:lnTo>
                  <a:pt x="271" y="1766"/>
                </a:lnTo>
                <a:lnTo>
                  <a:pt x="230" y="1748"/>
                </a:lnTo>
                <a:lnTo>
                  <a:pt x="182" y="1677"/>
                </a:lnTo>
                <a:lnTo>
                  <a:pt x="136" y="1659"/>
                </a:lnTo>
                <a:lnTo>
                  <a:pt x="159" y="1618"/>
                </a:lnTo>
                <a:lnTo>
                  <a:pt x="159" y="1464"/>
                </a:lnTo>
                <a:lnTo>
                  <a:pt x="100" y="1400"/>
                </a:lnTo>
                <a:lnTo>
                  <a:pt x="70" y="1347"/>
                </a:lnTo>
                <a:lnTo>
                  <a:pt x="23" y="1223"/>
                </a:lnTo>
                <a:lnTo>
                  <a:pt x="47" y="1182"/>
                </a:lnTo>
                <a:lnTo>
                  <a:pt x="35" y="1146"/>
                </a:lnTo>
                <a:lnTo>
                  <a:pt x="35" y="1111"/>
                </a:lnTo>
                <a:lnTo>
                  <a:pt x="58" y="1022"/>
                </a:lnTo>
                <a:lnTo>
                  <a:pt x="88" y="980"/>
                </a:lnTo>
                <a:lnTo>
                  <a:pt x="94" y="957"/>
                </a:lnTo>
                <a:lnTo>
                  <a:pt x="88" y="875"/>
                </a:lnTo>
                <a:lnTo>
                  <a:pt x="47" y="791"/>
                </a:lnTo>
                <a:lnTo>
                  <a:pt x="47" y="768"/>
                </a:lnTo>
                <a:lnTo>
                  <a:pt x="35" y="738"/>
                </a:lnTo>
                <a:lnTo>
                  <a:pt x="17" y="720"/>
                </a:lnTo>
                <a:lnTo>
                  <a:pt x="5" y="685"/>
                </a:lnTo>
                <a:lnTo>
                  <a:pt x="0" y="632"/>
                </a:lnTo>
                <a:lnTo>
                  <a:pt x="5" y="620"/>
                </a:lnTo>
                <a:lnTo>
                  <a:pt x="5" y="579"/>
                </a:lnTo>
                <a:lnTo>
                  <a:pt x="47" y="508"/>
                </a:lnTo>
                <a:lnTo>
                  <a:pt x="159" y="384"/>
                </a:lnTo>
                <a:lnTo>
                  <a:pt x="159" y="360"/>
                </a:lnTo>
                <a:lnTo>
                  <a:pt x="171" y="307"/>
                </a:lnTo>
                <a:lnTo>
                  <a:pt x="195" y="289"/>
                </a:lnTo>
                <a:lnTo>
                  <a:pt x="218" y="236"/>
                </a:lnTo>
                <a:lnTo>
                  <a:pt x="230" y="130"/>
                </a:lnTo>
                <a:lnTo>
                  <a:pt x="207" y="76"/>
                </a:lnTo>
                <a:lnTo>
                  <a:pt x="230" y="23"/>
                </a:lnTo>
                <a:lnTo>
                  <a:pt x="248" y="0"/>
                </a:lnTo>
                <a:lnTo>
                  <a:pt x="1453" y="330"/>
                </a:lnTo>
                <a:lnTo>
                  <a:pt x="1146" y="1524"/>
                </a:lnTo>
                <a:lnTo>
                  <a:pt x="2475" y="3479"/>
                </a:lnTo>
                <a:lnTo>
                  <a:pt x="2475" y="3538"/>
                </a:lnTo>
                <a:lnTo>
                  <a:pt x="2475" y="3556"/>
                </a:lnTo>
                <a:lnTo>
                  <a:pt x="2475" y="3574"/>
                </a:lnTo>
                <a:lnTo>
                  <a:pt x="2498" y="3621"/>
                </a:lnTo>
                <a:lnTo>
                  <a:pt x="2498" y="3662"/>
                </a:lnTo>
                <a:lnTo>
                  <a:pt x="2510" y="3692"/>
                </a:lnTo>
                <a:lnTo>
                  <a:pt x="2522" y="3739"/>
                </a:lnTo>
                <a:lnTo>
                  <a:pt x="2540" y="3751"/>
                </a:lnTo>
                <a:lnTo>
                  <a:pt x="2563" y="3774"/>
                </a:lnTo>
                <a:lnTo>
                  <a:pt x="2563" y="3816"/>
                </a:lnTo>
                <a:lnTo>
                  <a:pt x="2563" y="3827"/>
                </a:lnTo>
                <a:lnTo>
                  <a:pt x="2546" y="3816"/>
                </a:lnTo>
                <a:lnTo>
                  <a:pt x="2510" y="3852"/>
                </a:lnTo>
                <a:lnTo>
                  <a:pt x="2463" y="3869"/>
                </a:lnTo>
                <a:lnTo>
                  <a:pt x="2422" y="3911"/>
                </a:lnTo>
                <a:lnTo>
                  <a:pt x="2398" y="4017"/>
                </a:lnTo>
                <a:lnTo>
                  <a:pt x="2333" y="4099"/>
                </a:lnTo>
                <a:lnTo>
                  <a:pt x="2304" y="4099"/>
                </a:lnTo>
                <a:lnTo>
                  <a:pt x="2297" y="4123"/>
                </a:lnTo>
                <a:lnTo>
                  <a:pt x="2310" y="4152"/>
                </a:lnTo>
                <a:lnTo>
                  <a:pt x="2304" y="4177"/>
                </a:lnTo>
                <a:lnTo>
                  <a:pt x="2292" y="4230"/>
                </a:lnTo>
                <a:lnTo>
                  <a:pt x="2297" y="4247"/>
                </a:lnTo>
                <a:lnTo>
                  <a:pt x="2345" y="4288"/>
                </a:lnTo>
                <a:lnTo>
                  <a:pt x="2351" y="4306"/>
                </a:lnTo>
                <a:lnTo>
                  <a:pt x="2340" y="4324"/>
                </a:lnTo>
                <a:lnTo>
                  <a:pt x="2333" y="4347"/>
                </a:lnTo>
                <a:lnTo>
                  <a:pt x="2304" y="4377"/>
                </a:lnTo>
                <a:lnTo>
                  <a:pt x="2292" y="4372"/>
                </a:lnTo>
                <a:lnTo>
                  <a:pt x="2239" y="4365"/>
                </a:lnTo>
              </a:path>
            </a:pathLst>
          </a:custGeom>
          <a:solidFill>
            <a:schemeClr val="accent6">
              <a:lumMod val="75000"/>
            </a:schemeClr>
          </a:solidFill>
          <a:ln w="9525">
            <a:solidFill>
              <a:sysClr val="window" lastClr="FFFFFF"/>
            </a:solidFill>
            <a:prstDash val="solid"/>
            <a:round/>
            <a:headEnd/>
            <a:tailEnd/>
          </a:ln>
        </p:spPr>
        <p:txBody>
          <a:bodyPr anchor="ctr"/>
          <a:lstStyle/>
          <a:p>
            <a:pPr defTabSz="685800">
              <a:defRPr/>
            </a:pPr>
            <a:r>
              <a:rPr lang="en-US" sz="900" b="1" kern="0" dirty="0">
                <a:solidFill>
                  <a:schemeClr val="bg1"/>
                </a:solidFill>
                <a:cs typeface="Arial" pitchFamily="34" charset="0"/>
              </a:rPr>
              <a:t>     10%</a:t>
            </a:r>
          </a:p>
        </p:txBody>
      </p:sp>
      <p:sp>
        <p:nvSpPr>
          <p:cNvPr id="205" name="Freeform 12">
            <a:extLst>
              <a:ext uri="{FF2B5EF4-FFF2-40B4-BE49-F238E27FC236}">
                <a16:creationId xmlns:a16="http://schemas.microsoft.com/office/drawing/2014/main" id="{01F21E60-37CB-4EAD-BDB1-7263E2ECA25E}"/>
              </a:ext>
            </a:extLst>
          </p:cNvPr>
          <p:cNvSpPr>
            <a:spLocks/>
          </p:cNvSpPr>
          <p:nvPr/>
        </p:nvSpPr>
        <p:spPr bwMode="auto">
          <a:xfrm>
            <a:off x="2648976" y="2450191"/>
            <a:ext cx="574143" cy="896348"/>
          </a:xfrm>
          <a:custGeom>
            <a:avLst/>
            <a:gdLst/>
            <a:ahLst/>
            <a:cxnLst>
              <a:cxn ang="0">
                <a:pos x="160" y="2050"/>
              </a:cxn>
              <a:cxn ang="0">
                <a:pos x="201" y="1949"/>
              </a:cxn>
              <a:cxn ang="0">
                <a:pos x="219" y="1931"/>
              </a:cxn>
              <a:cxn ang="0">
                <a:pos x="207" y="1878"/>
              </a:cxn>
              <a:cxn ang="0">
                <a:pos x="154" y="1831"/>
              </a:cxn>
              <a:cxn ang="0">
                <a:pos x="236" y="1671"/>
              </a:cxn>
              <a:cxn ang="0">
                <a:pos x="314" y="1618"/>
              </a:cxn>
              <a:cxn ang="0">
                <a:pos x="343" y="1566"/>
              </a:cxn>
              <a:cxn ang="0">
                <a:pos x="474" y="1300"/>
              </a:cxn>
              <a:cxn ang="0">
                <a:pos x="414" y="1264"/>
              </a:cxn>
              <a:cxn ang="0">
                <a:pos x="385" y="1193"/>
              </a:cxn>
              <a:cxn ang="0">
                <a:pos x="390" y="1122"/>
              </a:cxn>
              <a:cxn ang="0">
                <a:pos x="378" y="1069"/>
              </a:cxn>
              <a:cxn ang="0">
                <a:pos x="390" y="1021"/>
              </a:cxn>
              <a:cxn ang="0">
                <a:pos x="614" y="0"/>
              </a:cxn>
              <a:cxn ang="0">
                <a:pos x="804" y="455"/>
              </a:cxn>
              <a:cxn ang="0">
                <a:pos x="863" y="626"/>
              </a:cxn>
              <a:cxn ang="0">
                <a:pos x="827" y="685"/>
              </a:cxn>
              <a:cxn ang="0">
                <a:pos x="880" y="750"/>
              </a:cxn>
              <a:cxn ang="0">
                <a:pos x="999" y="927"/>
              </a:cxn>
              <a:cxn ang="0">
                <a:pos x="1034" y="1028"/>
              </a:cxn>
              <a:cxn ang="0">
                <a:pos x="1075" y="1062"/>
              </a:cxn>
              <a:cxn ang="0">
                <a:pos x="1159" y="1092"/>
              </a:cxn>
              <a:cxn ang="0">
                <a:pos x="1099" y="1246"/>
              </a:cxn>
              <a:cxn ang="0">
                <a:pos x="1070" y="1329"/>
              </a:cxn>
              <a:cxn ang="0">
                <a:pos x="1075" y="1371"/>
              </a:cxn>
              <a:cxn ang="0">
                <a:pos x="1029" y="1435"/>
              </a:cxn>
              <a:cxn ang="0">
                <a:pos x="1017" y="1495"/>
              </a:cxn>
              <a:cxn ang="0">
                <a:pos x="1093" y="1541"/>
              </a:cxn>
              <a:cxn ang="0">
                <a:pos x="1187" y="1465"/>
              </a:cxn>
              <a:cxn ang="0">
                <a:pos x="1212" y="1506"/>
              </a:cxn>
              <a:cxn ang="0">
                <a:pos x="1235" y="1524"/>
              </a:cxn>
              <a:cxn ang="0">
                <a:pos x="1230" y="1653"/>
              </a:cxn>
              <a:cxn ang="0">
                <a:pos x="1283" y="1754"/>
              </a:cxn>
              <a:cxn ang="0">
                <a:pos x="1258" y="1820"/>
              </a:cxn>
              <a:cxn ang="0">
                <a:pos x="1324" y="1866"/>
              </a:cxn>
              <a:cxn ang="0">
                <a:pos x="1359" y="1931"/>
              </a:cxn>
              <a:cxn ang="0">
                <a:pos x="1347" y="1997"/>
              </a:cxn>
              <a:cxn ang="0">
                <a:pos x="1407" y="2068"/>
              </a:cxn>
              <a:cxn ang="0">
                <a:pos x="1448" y="2015"/>
              </a:cxn>
              <a:cxn ang="0">
                <a:pos x="1537" y="2043"/>
              </a:cxn>
              <a:cxn ang="0">
                <a:pos x="1584" y="2015"/>
              </a:cxn>
              <a:cxn ang="0">
                <a:pos x="1678" y="2038"/>
              </a:cxn>
              <a:cxn ang="0">
                <a:pos x="1725" y="2043"/>
              </a:cxn>
              <a:cxn ang="0">
                <a:pos x="1803" y="2015"/>
              </a:cxn>
              <a:cxn ang="0">
                <a:pos x="1879" y="2026"/>
              </a:cxn>
              <a:cxn ang="0">
                <a:pos x="1920" y="2102"/>
              </a:cxn>
              <a:cxn ang="0">
                <a:pos x="880" y="2948"/>
              </a:cxn>
            </a:cxnLst>
            <a:rect l="0" t="0" r="r" b="b"/>
            <a:pathLst>
              <a:path w="1920" h="3108">
                <a:moveTo>
                  <a:pt x="0" y="2771"/>
                </a:moveTo>
                <a:lnTo>
                  <a:pt x="160" y="2050"/>
                </a:lnTo>
                <a:lnTo>
                  <a:pt x="201" y="1997"/>
                </a:lnTo>
                <a:lnTo>
                  <a:pt x="201" y="1949"/>
                </a:lnTo>
                <a:lnTo>
                  <a:pt x="213" y="1949"/>
                </a:lnTo>
                <a:lnTo>
                  <a:pt x="219" y="1931"/>
                </a:lnTo>
                <a:lnTo>
                  <a:pt x="231" y="1908"/>
                </a:lnTo>
                <a:lnTo>
                  <a:pt x="207" y="1878"/>
                </a:lnTo>
                <a:lnTo>
                  <a:pt x="165" y="1855"/>
                </a:lnTo>
                <a:lnTo>
                  <a:pt x="154" y="1831"/>
                </a:lnTo>
                <a:lnTo>
                  <a:pt x="165" y="1784"/>
                </a:lnTo>
                <a:lnTo>
                  <a:pt x="236" y="1671"/>
                </a:lnTo>
                <a:lnTo>
                  <a:pt x="284" y="1653"/>
                </a:lnTo>
                <a:lnTo>
                  <a:pt x="314" y="1618"/>
                </a:lnTo>
                <a:lnTo>
                  <a:pt x="319" y="1595"/>
                </a:lnTo>
                <a:lnTo>
                  <a:pt x="343" y="1566"/>
                </a:lnTo>
                <a:lnTo>
                  <a:pt x="479" y="1353"/>
                </a:lnTo>
                <a:lnTo>
                  <a:pt x="474" y="1300"/>
                </a:lnTo>
                <a:lnTo>
                  <a:pt x="444" y="1275"/>
                </a:lnTo>
                <a:lnTo>
                  <a:pt x="414" y="1264"/>
                </a:lnTo>
                <a:lnTo>
                  <a:pt x="390" y="1229"/>
                </a:lnTo>
                <a:lnTo>
                  <a:pt x="385" y="1193"/>
                </a:lnTo>
                <a:lnTo>
                  <a:pt x="378" y="1140"/>
                </a:lnTo>
                <a:lnTo>
                  <a:pt x="390" y="1122"/>
                </a:lnTo>
                <a:lnTo>
                  <a:pt x="403" y="1105"/>
                </a:lnTo>
                <a:lnTo>
                  <a:pt x="378" y="1069"/>
                </a:lnTo>
                <a:lnTo>
                  <a:pt x="378" y="1034"/>
                </a:lnTo>
                <a:lnTo>
                  <a:pt x="390" y="1021"/>
                </a:lnTo>
                <a:lnTo>
                  <a:pt x="621" y="0"/>
                </a:lnTo>
                <a:lnTo>
                  <a:pt x="614" y="0"/>
                </a:lnTo>
                <a:lnTo>
                  <a:pt x="869" y="65"/>
                </a:lnTo>
                <a:lnTo>
                  <a:pt x="804" y="455"/>
                </a:lnTo>
                <a:lnTo>
                  <a:pt x="845" y="560"/>
                </a:lnTo>
                <a:lnTo>
                  <a:pt x="863" y="626"/>
                </a:lnTo>
                <a:lnTo>
                  <a:pt x="845" y="667"/>
                </a:lnTo>
                <a:lnTo>
                  <a:pt x="827" y="685"/>
                </a:lnTo>
                <a:lnTo>
                  <a:pt x="852" y="709"/>
                </a:lnTo>
                <a:lnTo>
                  <a:pt x="880" y="750"/>
                </a:lnTo>
                <a:lnTo>
                  <a:pt x="951" y="821"/>
                </a:lnTo>
                <a:lnTo>
                  <a:pt x="999" y="927"/>
                </a:lnTo>
                <a:lnTo>
                  <a:pt x="1011" y="975"/>
                </a:lnTo>
                <a:lnTo>
                  <a:pt x="1034" y="1028"/>
                </a:lnTo>
                <a:lnTo>
                  <a:pt x="1075" y="1028"/>
                </a:lnTo>
                <a:lnTo>
                  <a:pt x="1075" y="1062"/>
                </a:lnTo>
                <a:lnTo>
                  <a:pt x="1141" y="1069"/>
                </a:lnTo>
                <a:lnTo>
                  <a:pt x="1159" y="1092"/>
                </a:lnTo>
                <a:lnTo>
                  <a:pt x="1093" y="1222"/>
                </a:lnTo>
                <a:lnTo>
                  <a:pt x="1099" y="1246"/>
                </a:lnTo>
                <a:lnTo>
                  <a:pt x="1075" y="1264"/>
                </a:lnTo>
                <a:lnTo>
                  <a:pt x="1070" y="1329"/>
                </a:lnTo>
                <a:lnTo>
                  <a:pt x="1075" y="1335"/>
                </a:lnTo>
                <a:lnTo>
                  <a:pt x="1075" y="1371"/>
                </a:lnTo>
                <a:lnTo>
                  <a:pt x="1029" y="1399"/>
                </a:lnTo>
                <a:lnTo>
                  <a:pt x="1029" y="1435"/>
                </a:lnTo>
                <a:lnTo>
                  <a:pt x="1034" y="1459"/>
                </a:lnTo>
                <a:lnTo>
                  <a:pt x="1017" y="1495"/>
                </a:lnTo>
                <a:lnTo>
                  <a:pt x="1075" y="1548"/>
                </a:lnTo>
                <a:lnTo>
                  <a:pt x="1093" y="1541"/>
                </a:lnTo>
                <a:lnTo>
                  <a:pt x="1176" y="1477"/>
                </a:lnTo>
                <a:lnTo>
                  <a:pt x="1187" y="1465"/>
                </a:lnTo>
                <a:lnTo>
                  <a:pt x="1200" y="1477"/>
                </a:lnTo>
                <a:lnTo>
                  <a:pt x="1212" y="1506"/>
                </a:lnTo>
                <a:lnTo>
                  <a:pt x="1223" y="1513"/>
                </a:lnTo>
                <a:lnTo>
                  <a:pt x="1235" y="1524"/>
                </a:lnTo>
                <a:lnTo>
                  <a:pt x="1230" y="1577"/>
                </a:lnTo>
                <a:lnTo>
                  <a:pt x="1230" y="1653"/>
                </a:lnTo>
                <a:lnTo>
                  <a:pt x="1247" y="1706"/>
                </a:lnTo>
                <a:lnTo>
                  <a:pt x="1283" y="1754"/>
                </a:lnTo>
                <a:lnTo>
                  <a:pt x="1276" y="1784"/>
                </a:lnTo>
                <a:lnTo>
                  <a:pt x="1258" y="1820"/>
                </a:lnTo>
                <a:lnTo>
                  <a:pt x="1288" y="1866"/>
                </a:lnTo>
                <a:lnTo>
                  <a:pt x="1324" y="1866"/>
                </a:lnTo>
                <a:lnTo>
                  <a:pt x="1354" y="1908"/>
                </a:lnTo>
                <a:lnTo>
                  <a:pt x="1359" y="1931"/>
                </a:lnTo>
                <a:lnTo>
                  <a:pt x="1347" y="1985"/>
                </a:lnTo>
                <a:lnTo>
                  <a:pt x="1347" y="1997"/>
                </a:lnTo>
                <a:lnTo>
                  <a:pt x="1371" y="2043"/>
                </a:lnTo>
                <a:lnTo>
                  <a:pt x="1407" y="2068"/>
                </a:lnTo>
                <a:lnTo>
                  <a:pt x="1425" y="2026"/>
                </a:lnTo>
                <a:lnTo>
                  <a:pt x="1448" y="2015"/>
                </a:lnTo>
                <a:lnTo>
                  <a:pt x="1507" y="2038"/>
                </a:lnTo>
                <a:lnTo>
                  <a:pt x="1537" y="2043"/>
                </a:lnTo>
                <a:lnTo>
                  <a:pt x="1566" y="2020"/>
                </a:lnTo>
                <a:lnTo>
                  <a:pt x="1584" y="2015"/>
                </a:lnTo>
                <a:lnTo>
                  <a:pt x="1601" y="2032"/>
                </a:lnTo>
                <a:lnTo>
                  <a:pt x="1678" y="2038"/>
                </a:lnTo>
                <a:lnTo>
                  <a:pt x="1714" y="2056"/>
                </a:lnTo>
                <a:lnTo>
                  <a:pt x="1725" y="2043"/>
                </a:lnTo>
                <a:lnTo>
                  <a:pt x="1808" y="2050"/>
                </a:lnTo>
                <a:lnTo>
                  <a:pt x="1803" y="2015"/>
                </a:lnTo>
                <a:lnTo>
                  <a:pt x="1838" y="1985"/>
                </a:lnTo>
                <a:lnTo>
                  <a:pt x="1879" y="2026"/>
                </a:lnTo>
                <a:lnTo>
                  <a:pt x="1891" y="2079"/>
                </a:lnTo>
                <a:lnTo>
                  <a:pt x="1920" y="2102"/>
                </a:lnTo>
                <a:lnTo>
                  <a:pt x="1773" y="3108"/>
                </a:lnTo>
                <a:lnTo>
                  <a:pt x="880" y="2948"/>
                </a:lnTo>
                <a:lnTo>
                  <a:pt x="0" y="2771"/>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endParaRPr lang="en-US" sz="900" b="1" kern="0" dirty="0">
              <a:solidFill>
                <a:prstClr val="black"/>
              </a:solidFill>
              <a:cs typeface="Arial" pitchFamily="34" charset="0"/>
            </a:endParaRPr>
          </a:p>
          <a:p>
            <a:pPr algn="ctr" defTabSz="685800">
              <a:defRPr/>
            </a:pPr>
            <a:endParaRPr lang="en-US" sz="900" b="1" kern="0" dirty="0">
              <a:solidFill>
                <a:prstClr val="black"/>
              </a:solidFill>
              <a:cs typeface="Arial" pitchFamily="34" charset="0"/>
            </a:endParaRPr>
          </a:p>
          <a:p>
            <a:pPr algn="ctr" defTabSz="685800">
              <a:defRPr/>
            </a:pPr>
            <a:endParaRPr lang="en-US" sz="900" b="1" kern="0" dirty="0">
              <a:solidFill>
                <a:prstClr val="black"/>
              </a:solidFill>
              <a:cs typeface="Arial" pitchFamily="34" charset="0"/>
            </a:endParaRPr>
          </a:p>
          <a:p>
            <a:pPr algn="ctr" defTabSz="685800">
              <a:defRPr/>
            </a:pPr>
            <a:r>
              <a:rPr lang="en-US" sz="900" b="1" kern="0" dirty="0">
                <a:solidFill>
                  <a:schemeClr val="bg1"/>
                </a:solidFill>
                <a:cs typeface="Arial" pitchFamily="34" charset="0"/>
              </a:rPr>
              <a:t>9%</a:t>
            </a:r>
          </a:p>
        </p:txBody>
      </p:sp>
      <p:sp>
        <p:nvSpPr>
          <p:cNvPr id="206" name="Freeform 14">
            <a:extLst>
              <a:ext uri="{FF2B5EF4-FFF2-40B4-BE49-F238E27FC236}">
                <a16:creationId xmlns:a16="http://schemas.microsoft.com/office/drawing/2014/main" id="{EF8D42B3-94FE-4A23-83AD-FC8953268123}"/>
              </a:ext>
            </a:extLst>
          </p:cNvPr>
          <p:cNvSpPr>
            <a:spLocks/>
          </p:cNvSpPr>
          <p:nvPr/>
        </p:nvSpPr>
        <p:spPr bwMode="auto">
          <a:xfrm>
            <a:off x="2889106" y="2469335"/>
            <a:ext cx="982181" cy="600467"/>
          </a:xfrm>
          <a:custGeom>
            <a:avLst/>
            <a:gdLst/>
            <a:ahLst/>
            <a:cxnLst>
              <a:cxn ang="0">
                <a:pos x="1146" y="1837"/>
              </a:cxn>
              <a:cxn ang="0">
                <a:pos x="1087" y="2014"/>
              </a:cxn>
              <a:cxn ang="0">
                <a:pos x="1034" y="1920"/>
              </a:cxn>
              <a:cxn ang="0">
                <a:pos x="1004" y="1985"/>
              </a:cxn>
              <a:cxn ang="0">
                <a:pos x="910" y="1991"/>
              </a:cxn>
              <a:cxn ang="0">
                <a:pos x="797" y="1967"/>
              </a:cxn>
              <a:cxn ang="0">
                <a:pos x="762" y="1955"/>
              </a:cxn>
              <a:cxn ang="0">
                <a:pos x="703" y="1973"/>
              </a:cxn>
              <a:cxn ang="0">
                <a:pos x="621" y="1961"/>
              </a:cxn>
              <a:cxn ang="0">
                <a:pos x="567" y="1978"/>
              </a:cxn>
              <a:cxn ang="0">
                <a:pos x="543" y="1920"/>
              </a:cxn>
              <a:cxn ang="0">
                <a:pos x="550" y="1843"/>
              </a:cxn>
              <a:cxn ang="0">
                <a:pos x="484" y="1801"/>
              </a:cxn>
              <a:cxn ang="0">
                <a:pos x="472" y="1719"/>
              </a:cxn>
              <a:cxn ang="0">
                <a:pos x="443" y="1641"/>
              </a:cxn>
              <a:cxn ang="0">
                <a:pos x="426" y="1512"/>
              </a:cxn>
              <a:cxn ang="0">
                <a:pos x="419" y="1448"/>
              </a:cxn>
              <a:cxn ang="0">
                <a:pos x="396" y="1412"/>
              </a:cxn>
              <a:cxn ang="0">
                <a:pos x="372" y="1412"/>
              </a:cxn>
              <a:cxn ang="0">
                <a:pos x="271" y="1483"/>
              </a:cxn>
              <a:cxn ang="0">
                <a:pos x="230" y="1394"/>
              </a:cxn>
              <a:cxn ang="0">
                <a:pos x="225" y="1334"/>
              </a:cxn>
              <a:cxn ang="0">
                <a:pos x="271" y="1270"/>
              </a:cxn>
              <a:cxn ang="0">
                <a:pos x="271" y="1199"/>
              </a:cxn>
              <a:cxn ang="0">
                <a:pos x="289" y="1157"/>
              </a:cxn>
              <a:cxn ang="0">
                <a:pos x="337" y="1004"/>
              </a:cxn>
              <a:cxn ang="0">
                <a:pos x="271" y="963"/>
              </a:cxn>
              <a:cxn ang="0">
                <a:pos x="207" y="910"/>
              </a:cxn>
              <a:cxn ang="0">
                <a:pos x="147" y="756"/>
              </a:cxn>
              <a:cxn ang="0">
                <a:pos x="48" y="644"/>
              </a:cxn>
              <a:cxn ang="0">
                <a:pos x="41" y="602"/>
              </a:cxn>
              <a:cxn ang="0">
                <a:pos x="41" y="495"/>
              </a:cxn>
              <a:cxn ang="0">
                <a:pos x="65" y="0"/>
              </a:cxn>
              <a:cxn ang="0">
                <a:pos x="1169" y="188"/>
              </a:cxn>
              <a:cxn ang="0">
                <a:pos x="3279" y="461"/>
              </a:cxn>
              <a:cxn ang="0">
                <a:pos x="3149" y="2085"/>
              </a:cxn>
            </a:cxnLst>
            <a:rect l="0" t="0" r="r" b="b"/>
            <a:pathLst>
              <a:path w="3279" h="2085">
                <a:moveTo>
                  <a:pt x="3149" y="2085"/>
                </a:moveTo>
                <a:lnTo>
                  <a:pt x="1146" y="1837"/>
                </a:lnTo>
                <a:lnTo>
                  <a:pt x="1116" y="2037"/>
                </a:lnTo>
                <a:lnTo>
                  <a:pt x="1087" y="2014"/>
                </a:lnTo>
                <a:lnTo>
                  <a:pt x="1075" y="1961"/>
                </a:lnTo>
                <a:lnTo>
                  <a:pt x="1034" y="1920"/>
                </a:lnTo>
                <a:lnTo>
                  <a:pt x="999" y="1950"/>
                </a:lnTo>
                <a:lnTo>
                  <a:pt x="1004" y="1985"/>
                </a:lnTo>
                <a:lnTo>
                  <a:pt x="921" y="1978"/>
                </a:lnTo>
                <a:lnTo>
                  <a:pt x="910" y="1991"/>
                </a:lnTo>
                <a:lnTo>
                  <a:pt x="874" y="1973"/>
                </a:lnTo>
                <a:lnTo>
                  <a:pt x="797" y="1967"/>
                </a:lnTo>
                <a:lnTo>
                  <a:pt x="780" y="1950"/>
                </a:lnTo>
                <a:lnTo>
                  <a:pt x="762" y="1955"/>
                </a:lnTo>
                <a:lnTo>
                  <a:pt x="733" y="1978"/>
                </a:lnTo>
                <a:lnTo>
                  <a:pt x="703" y="1973"/>
                </a:lnTo>
                <a:lnTo>
                  <a:pt x="644" y="1950"/>
                </a:lnTo>
                <a:lnTo>
                  <a:pt x="621" y="1961"/>
                </a:lnTo>
                <a:lnTo>
                  <a:pt x="603" y="2003"/>
                </a:lnTo>
                <a:lnTo>
                  <a:pt x="567" y="1978"/>
                </a:lnTo>
                <a:lnTo>
                  <a:pt x="543" y="1932"/>
                </a:lnTo>
                <a:lnTo>
                  <a:pt x="543" y="1920"/>
                </a:lnTo>
                <a:lnTo>
                  <a:pt x="555" y="1866"/>
                </a:lnTo>
                <a:lnTo>
                  <a:pt x="550" y="1843"/>
                </a:lnTo>
                <a:lnTo>
                  <a:pt x="520" y="1801"/>
                </a:lnTo>
                <a:lnTo>
                  <a:pt x="484" y="1801"/>
                </a:lnTo>
                <a:lnTo>
                  <a:pt x="454" y="1755"/>
                </a:lnTo>
                <a:lnTo>
                  <a:pt x="472" y="1719"/>
                </a:lnTo>
                <a:lnTo>
                  <a:pt x="479" y="1689"/>
                </a:lnTo>
                <a:lnTo>
                  <a:pt x="443" y="1641"/>
                </a:lnTo>
                <a:lnTo>
                  <a:pt x="426" y="1588"/>
                </a:lnTo>
                <a:lnTo>
                  <a:pt x="426" y="1512"/>
                </a:lnTo>
                <a:lnTo>
                  <a:pt x="431" y="1459"/>
                </a:lnTo>
                <a:lnTo>
                  <a:pt x="419" y="1448"/>
                </a:lnTo>
                <a:lnTo>
                  <a:pt x="408" y="1441"/>
                </a:lnTo>
                <a:lnTo>
                  <a:pt x="396" y="1412"/>
                </a:lnTo>
                <a:lnTo>
                  <a:pt x="383" y="1400"/>
                </a:lnTo>
                <a:lnTo>
                  <a:pt x="372" y="1412"/>
                </a:lnTo>
                <a:lnTo>
                  <a:pt x="289" y="1476"/>
                </a:lnTo>
                <a:lnTo>
                  <a:pt x="271" y="1483"/>
                </a:lnTo>
                <a:lnTo>
                  <a:pt x="213" y="1430"/>
                </a:lnTo>
                <a:lnTo>
                  <a:pt x="230" y="1394"/>
                </a:lnTo>
                <a:lnTo>
                  <a:pt x="225" y="1370"/>
                </a:lnTo>
                <a:lnTo>
                  <a:pt x="225" y="1334"/>
                </a:lnTo>
                <a:lnTo>
                  <a:pt x="271" y="1306"/>
                </a:lnTo>
                <a:lnTo>
                  <a:pt x="271" y="1270"/>
                </a:lnTo>
                <a:lnTo>
                  <a:pt x="266" y="1264"/>
                </a:lnTo>
                <a:lnTo>
                  <a:pt x="271" y="1199"/>
                </a:lnTo>
                <a:lnTo>
                  <a:pt x="295" y="1181"/>
                </a:lnTo>
                <a:lnTo>
                  <a:pt x="289" y="1157"/>
                </a:lnTo>
                <a:lnTo>
                  <a:pt x="355" y="1027"/>
                </a:lnTo>
                <a:lnTo>
                  <a:pt x="337" y="1004"/>
                </a:lnTo>
                <a:lnTo>
                  <a:pt x="271" y="997"/>
                </a:lnTo>
                <a:lnTo>
                  <a:pt x="271" y="963"/>
                </a:lnTo>
                <a:lnTo>
                  <a:pt x="230" y="963"/>
                </a:lnTo>
                <a:lnTo>
                  <a:pt x="207" y="910"/>
                </a:lnTo>
                <a:lnTo>
                  <a:pt x="195" y="862"/>
                </a:lnTo>
                <a:lnTo>
                  <a:pt x="147" y="756"/>
                </a:lnTo>
                <a:lnTo>
                  <a:pt x="76" y="685"/>
                </a:lnTo>
                <a:lnTo>
                  <a:pt x="48" y="644"/>
                </a:lnTo>
                <a:lnTo>
                  <a:pt x="23" y="620"/>
                </a:lnTo>
                <a:lnTo>
                  <a:pt x="41" y="602"/>
                </a:lnTo>
                <a:lnTo>
                  <a:pt x="59" y="561"/>
                </a:lnTo>
                <a:lnTo>
                  <a:pt x="41" y="495"/>
                </a:lnTo>
                <a:lnTo>
                  <a:pt x="0" y="390"/>
                </a:lnTo>
                <a:lnTo>
                  <a:pt x="65" y="0"/>
                </a:lnTo>
                <a:lnTo>
                  <a:pt x="366" y="53"/>
                </a:lnTo>
                <a:lnTo>
                  <a:pt x="1169" y="188"/>
                </a:lnTo>
                <a:lnTo>
                  <a:pt x="1996" y="330"/>
                </a:lnTo>
                <a:lnTo>
                  <a:pt x="3279" y="461"/>
                </a:lnTo>
                <a:lnTo>
                  <a:pt x="3178" y="1689"/>
                </a:lnTo>
                <a:lnTo>
                  <a:pt x="3149" y="2085"/>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r>
              <a:rPr lang="en-US" sz="900" b="1" kern="0" dirty="0">
                <a:solidFill>
                  <a:prstClr val="black"/>
                </a:solidFill>
                <a:cs typeface="Arial" pitchFamily="34" charset="0"/>
              </a:rPr>
              <a:t>2%</a:t>
            </a:r>
          </a:p>
        </p:txBody>
      </p:sp>
      <p:sp>
        <p:nvSpPr>
          <p:cNvPr id="207" name="Freeform 15">
            <a:extLst>
              <a:ext uri="{FF2B5EF4-FFF2-40B4-BE49-F238E27FC236}">
                <a16:creationId xmlns:a16="http://schemas.microsoft.com/office/drawing/2014/main" id="{A8687FBF-179B-46D3-ABE0-920F23CF6BAC}"/>
              </a:ext>
            </a:extLst>
          </p:cNvPr>
          <p:cNvSpPr>
            <a:spLocks/>
          </p:cNvSpPr>
          <p:nvPr/>
        </p:nvSpPr>
        <p:spPr bwMode="auto">
          <a:xfrm>
            <a:off x="3159927" y="2999311"/>
            <a:ext cx="671639" cy="534329"/>
          </a:xfrm>
          <a:custGeom>
            <a:avLst/>
            <a:gdLst/>
            <a:ahLst/>
            <a:cxnLst>
              <a:cxn ang="0">
                <a:pos x="2104" y="1855"/>
              </a:cxn>
              <a:cxn ang="0">
                <a:pos x="2175" y="1046"/>
              </a:cxn>
              <a:cxn ang="0">
                <a:pos x="2246" y="248"/>
              </a:cxn>
              <a:cxn ang="0">
                <a:pos x="243" y="0"/>
              </a:cxn>
              <a:cxn ang="0">
                <a:pos x="213" y="200"/>
              </a:cxn>
              <a:cxn ang="0">
                <a:pos x="66" y="1206"/>
              </a:cxn>
              <a:cxn ang="0">
                <a:pos x="0" y="1595"/>
              </a:cxn>
              <a:cxn ang="0">
                <a:pos x="598" y="1690"/>
              </a:cxn>
              <a:cxn ang="0">
                <a:pos x="2104" y="1855"/>
              </a:cxn>
            </a:cxnLst>
            <a:rect l="0" t="0" r="r" b="b"/>
            <a:pathLst>
              <a:path w="2246" h="1855">
                <a:moveTo>
                  <a:pt x="2104" y="1855"/>
                </a:moveTo>
                <a:lnTo>
                  <a:pt x="2175" y="1046"/>
                </a:lnTo>
                <a:lnTo>
                  <a:pt x="2246" y="248"/>
                </a:lnTo>
                <a:lnTo>
                  <a:pt x="243" y="0"/>
                </a:lnTo>
                <a:lnTo>
                  <a:pt x="213" y="200"/>
                </a:lnTo>
                <a:lnTo>
                  <a:pt x="66" y="1206"/>
                </a:lnTo>
                <a:lnTo>
                  <a:pt x="0" y="1595"/>
                </a:lnTo>
                <a:lnTo>
                  <a:pt x="598" y="1690"/>
                </a:lnTo>
                <a:lnTo>
                  <a:pt x="2104" y="1855"/>
                </a:lnTo>
                <a:close/>
              </a:path>
            </a:pathLst>
          </a:custGeom>
          <a:solidFill>
            <a:srgbClr val="FF99FF"/>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-2%</a:t>
            </a:r>
          </a:p>
        </p:txBody>
      </p:sp>
      <p:sp>
        <p:nvSpPr>
          <p:cNvPr id="208" name="Freeform 18">
            <a:extLst>
              <a:ext uri="{FF2B5EF4-FFF2-40B4-BE49-F238E27FC236}">
                <a16:creationId xmlns:a16="http://schemas.microsoft.com/office/drawing/2014/main" id="{F417E6B5-BC31-41FD-8AA3-3239E4294D8F}"/>
              </a:ext>
            </a:extLst>
          </p:cNvPr>
          <p:cNvSpPr>
            <a:spLocks/>
          </p:cNvSpPr>
          <p:nvPr/>
        </p:nvSpPr>
        <p:spPr bwMode="auto">
          <a:xfrm>
            <a:off x="2298713" y="3189025"/>
            <a:ext cx="613863" cy="908532"/>
          </a:xfrm>
          <a:custGeom>
            <a:avLst/>
            <a:gdLst/>
            <a:ahLst/>
            <a:cxnLst>
              <a:cxn ang="0">
                <a:pos x="307" y="0"/>
              </a:cxn>
              <a:cxn ang="0">
                <a:pos x="0" y="1194"/>
              </a:cxn>
              <a:cxn ang="0">
                <a:pos x="1329" y="3149"/>
              </a:cxn>
              <a:cxn ang="0">
                <a:pos x="1329" y="3126"/>
              </a:cxn>
              <a:cxn ang="0">
                <a:pos x="1341" y="3096"/>
              </a:cxn>
              <a:cxn ang="0">
                <a:pos x="1364" y="3020"/>
              </a:cxn>
              <a:cxn ang="0">
                <a:pos x="1352" y="2984"/>
              </a:cxn>
              <a:cxn ang="0">
                <a:pos x="1370" y="2795"/>
              </a:cxn>
              <a:cxn ang="0">
                <a:pos x="1359" y="2718"/>
              </a:cxn>
              <a:cxn ang="0">
                <a:pos x="1370" y="2700"/>
              </a:cxn>
              <a:cxn ang="0">
                <a:pos x="1417" y="2688"/>
              </a:cxn>
              <a:cxn ang="0">
                <a:pos x="1483" y="2706"/>
              </a:cxn>
              <a:cxn ang="0">
                <a:pos x="1506" y="2736"/>
              </a:cxn>
              <a:cxn ang="0">
                <a:pos x="1506" y="2747"/>
              </a:cxn>
              <a:cxn ang="0">
                <a:pos x="1529" y="2771"/>
              </a:cxn>
              <a:cxn ang="0">
                <a:pos x="1565" y="2771"/>
              </a:cxn>
              <a:cxn ang="0">
                <a:pos x="1625" y="2600"/>
              </a:cxn>
              <a:cxn ang="0">
                <a:pos x="1660" y="2387"/>
              </a:cxn>
              <a:cxn ang="0">
                <a:pos x="2049" y="385"/>
              </a:cxn>
              <a:cxn ang="0">
                <a:pos x="1169" y="208"/>
              </a:cxn>
              <a:cxn ang="0">
                <a:pos x="307" y="0"/>
              </a:cxn>
            </a:cxnLst>
            <a:rect l="0" t="0" r="r" b="b"/>
            <a:pathLst>
              <a:path w="2049" h="3149">
                <a:moveTo>
                  <a:pt x="307" y="0"/>
                </a:moveTo>
                <a:lnTo>
                  <a:pt x="0" y="1194"/>
                </a:lnTo>
                <a:lnTo>
                  <a:pt x="1329" y="3149"/>
                </a:lnTo>
                <a:lnTo>
                  <a:pt x="1329" y="3126"/>
                </a:lnTo>
                <a:lnTo>
                  <a:pt x="1341" y="3096"/>
                </a:lnTo>
                <a:lnTo>
                  <a:pt x="1364" y="3020"/>
                </a:lnTo>
                <a:lnTo>
                  <a:pt x="1352" y="2984"/>
                </a:lnTo>
                <a:lnTo>
                  <a:pt x="1370" y="2795"/>
                </a:lnTo>
                <a:lnTo>
                  <a:pt x="1359" y="2718"/>
                </a:lnTo>
                <a:lnTo>
                  <a:pt x="1370" y="2700"/>
                </a:lnTo>
                <a:lnTo>
                  <a:pt x="1417" y="2688"/>
                </a:lnTo>
                <a:lnTo>
                  <a:pt x="1483" y="2706"/>
                </a:lnTo>
                <a:lnTo>
                  <a:pt x="1506" y="2736"/>
                </a:lnTo>
                <a:lnTo>
                  <a:pt x="1506" y="2747"/>
                </a:lnTo>
                <a:lnTo>
                  <a:pt x="1529" y="2771"/>
                </a:lnTo>
                <a:lnTo>
                  <a:pt x="1565" y="2771"/>
                </a:lnTo>
                <a:lnTo>
                  <a:pt x="1625" y="2600"/>
                </a:lnTo>
                <a:lnTo>
                  <a:pt x="1660" y="2387"/>
                </a:lnTo>
                <a:lnTo>
                  <a:pt x="2049" y="385"/>
                </a:lnTo>
                <a:lnTo>
                  <a:pt x="1169" y="208"/>
                </a:lnTo>
                <a:lnTo>
                  <a:pt x="307" y="0"/>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r>
              <a:rPr lang="en-US" sz="900" b="1" kern="0" dirty="0">
                <a:solidFill>
                  <a:prstClr val="white"/>
                </a:solidFill>
              </a:rPr>
              <a:t>10%</a:t>
            </a:r>
          </a:p>
        </p:txBody>
      </p:sp>
      <p:sp>
        <p:nvSpPr>
          <p:cNvPr id="209" name="Freeform 20">
            <a:extLst>
              <a:ext uri="{FF2B5EF4-FFF2-40B4-BE49-F238E27FC236}">
                <a16:creationId xmlns:a16="http://schemas.microsoft.com/office/drawing/2014/main" id="{A8B7DB45-61CF-4C4A-B458-5469FA8C18C8}"/>
              </a:ext>
            </a:extLst>
          </p:cNvPr>
          <p:cNvSpPr>
            <a:spLocks/>
          </p:cNvSpPr>
          <p:nvPr/>
        </p:nvSpPr>
        <p:spPr bwMode="auto">
          <a:xfrm>
            <a:off x="2616478" y="3878256"/>
            <a:ext cx="657195" cy="730133"/>
          </a:xfrm>
          <a:custGeom>
            <a:avLst/>
            <a:gdLst/>
            <a:ahLst/>
            <a:cxnLst>
              <a:cxn ang="0">
                <a:pos x="1866" y="2535"/>
              </a:cxn>
              <a:cxn ang="0">
                <a:pos x="2192" y="254"/>
              </a:cxn>
              <a:cxn ang="0">
                <a:pos x="597" y="6"/>
              </a:cxn>
              <a:cxn ang="0">
                <a:pos x="597" y="0"/>
              </a:cxn>
              <a:cxn ang="0">
                <a:pos x="562" y="213"/>
              </a:cxn>
              <a:cxn ang="0">
                <a:pos x="502" y="384"/>
              </a:cxn>
              <a:cxn ang="0">
                <a:pos x="466" y="384"/>
              </a:cxn>
              <a:cxn ang="0">
                <a:pos x="443" y="360"/>
              </a:cxn>
              <a:cxn ang="0">
                <a:pos x="443" y="349"/>
              </a:cxn>
              <a:cxn ang="0">
                <a:pos x="420" y="319"/>
              </a:cxn>
              <a:cxn ang="0">
                <a:pos x="354" y="301"/>
              </a:cxn>
              <a:cxn ang="0">
                <a:pos x="307" y="313"/>
              </a:cxn>
              <a:cxn ang="0">
                <a:pos x="296" y="331"/>
              </a:cxn>
              <a:cxn ang="0">
                <a:pos x="307" y="408"/>
              </a:cxn>
              <a:cxn ang="0">
                <a:pos x="289" y="597"/>
              </a:cxn>
              <a:cxn ang="0">
                <a:pos x="301" y="633"/>
              </a:cxn>
              <a:cxn ang="0">
                <a:pos x="278" y="709"/>
              </a:cxn>
              <a:cxn ang="0">
                <a:pos x="266" y="739"/>
              </a:cxn>
              <a:cxn ang="0">
                <a:pos x="266" y="762"/>
              </a:cxn>
              <a:cxn ang="0">
                <a:pos x="266" y="821"/>
              </a:cxn>
              <a:cxn ang="0">
                <a:pos x="266" y="839"/>
              </a:cxn>
              <a:cxn ang="0">
                <a:pos x="266" y="857"/>
              </a:cxn>
              <a:cxn ang="0">
                <a:pos x="289" y="904"/>
              </a:cxn>
              <a:cxn ang="0">
                <a:pos x="289" y="945"/>
              </a:cxn>
              <a:cxn ang="0">
                <a:pos x="301" y="975"/>
              </a:cxn>
              <a:cxn ang="0">
                <a:pos x="313" y="1022"/>
              </a:cxn>
              <a:cxn ang="0">
                <a:pos x="331" y="1034"/>
              </a:cxn>
              <a:cxn ang="0">
                <a:pos x="354" y="1057"/>
              </a:cxn>
              <a:cxn ang="0">
                <a:pos x="354" y="1099"/>
              </a:cxn>
              <a:cxn ang="0">
                <a:pos x="354" y="1110"/>
              </a:cxn>
              <a:cxn ang="0">
                <a:pos x="337" y="1099"/>
              </a:cxn>
              <a:cxn ang="0">
                <a:pos x="301" y="1135"/>
              </a:cxn>
              <a:cxn ang="0">
                <a:pos x="254" y="1152"/>
              </a:cxn>
              <a:cxn ang="0">
                <a:pos x="213" y="1194"/>
              </a:cxn>
              <a:cxn ang="0">
                <a:pos x="189" y="1300"/>
              </a:cxn>
              <a:cxn ang="0">
                <a:pos x="124" y="1382"/>
              </a:cxn>
              <a:cxn ang="0">
                <a:pos x="95" y="1382"/>
              </a:cxn>
              <a:cxn ang="0">
                <a:pos x="88" y="1406"/>
              </a:cxn>
              <a:cxn ang="0">
                <a:pos x="101" y="1435"/>
              </a:cxn>
              <a:cxn ang="0">
                <a:pos x="95" y="1460"/>
              </a:cxn>
              <a:cxn ang="0">
                <a:pos x="83" y="1513"/>
              </a:cxn>
              <a:cxn ang="0">
                <a:pos x="88" y="1530"/>
              </a:cxn>
              <a:cxn ang="0">
                <a:pos x="136" y="1571"/>
              </a:cxn>
              <a:cxn ang="0">
                <a:pos x="142" y="1589"/>
              </a:cxn>
              <a:cxn ang="0">
                <a:pos x="131" y="1607"/>
              </a:cxn>
              <a:cxn ang="0">
                <a:pos x="124" y="1630"/>
              </a:cxn>
              <a:cxn ang="0">
                <a:pos x="95" y="1660"/>
              </a:cxn>
              <a:cxn ang="0">
                <a:pos x="83" y="1655"/>
              </a:cxn>
              <a:cxn ang="0">
                <a:pos x="30" y="1648"/>
              </a:cxn>
              <a:cxn ang="0">
                <a:pos x="0" y="1743"/>
              </a:cxn>
              <a:cxn ang="0">
                <a:pos x="1181" y="2428"/>
              </a:cxn>
              <a:cxn ang="0">
                <a:pos x="1866" y="2535"/>
              </a:cxn>
            </a:cxnLst>
            <a:rect l="0" t="0" r="r" b="b"/>
            <a:pathLst>
              <a:path w="2192" h="2535">
                <a:moveTo>
                  <a:pt x="1866" y="2535"/>
                </a:moveTo>
                <a:lnTo>
                  <a:pt x="2192" y="254"/>
                </a:lnTo>
                <a:lnTo>
                  <a:pt x="597" y="6"/>
                </a:lnTo>
                <a:lnTo>
                  <a:pt x="597" y="0"/>
                </a:lnTo>
                <a:lnTo>
                  <a:pt x="562" y="213"/>
                </a:lnTo>
                <a:lnTo>
                  <a:pt x="502" y="384"/>
                </a:lnTo>
                <a:lnTo>
                  <a:pt x="466" y="384"/>
                </a:lnTo>
                <a:lnTo>
                  <a:pt x="443" y="360"/>
                </a:lnTo>
                <a:lnTo>
                  <a:pt x="443" y="349"/>
                </a:lnTo>
                <a:lnTo>
                  <a:pt x="420" y="319"/>
                </a:lnTo>
                <a:lnTo>
                  <a:pt x="354" y="301"/>
                </a:lnTo>
                <a:lnTo>
                  <a:pt x="307" y="313"/>
                </a:lnTo>
                <a:lnTo>
                  <a:pt x="296" y="331"/>
                </a:lnTo>
                <a:lnTo>
                  <a:pt x="307" y="408"/>
                </a:lnTo>
                <a:lnTo>
                  <a:pt x="289" y="597"/>
                </a:lnTo>
                <a:lnTo>
                  <a:pt x="301" y="633"/>
                </a:lnTo>
                <a:lnTo>
                  <a:pt x="278" y="709"/>
                </a:lnTo>
                <a:lnTo>
                  <a:pt x="266" y="739"/>
                </a:lnTo>
                <a:lnTo>
                  <a:pt x="266" y="762"/>
                </a:lnTo>
                <a:lnTo>
                  <a:pt x="266" y="821"/>
                </a:lnTo>
                <a:lnTo>
                  <a:pt x="266" y="839"/>
                </a:lnTo>
                <a:lnTo>
                  <a:pt x="266" y="857"/>
                </a:lnTo>
                <a:lnTo>
                  <a:pt x="289" y="904"/>
                </a:lnTo>
                <a:lnTo>
                  <a:pt x="289" y="945"/>
                </a:lnTo>
                <a:lnTo>
                  <a:pt x="301" y="975"/>
                </a:lnTo>
                <a:lnTo>
                  <a:pt x="313" y="1022"/>
                </a:lnTo>
                <a:lnTo>
                  <a:pt x="331" y="1034"/>
                </a:lnTo>
                <a:lnTo>
                  <a:pt x="354" y="1057"/>
                </a:lnTo>
                <a:lnTo>
                  <a:pt x="354" y="1099"/>
                </a:lnTo>
                <a:lnTo>
                  <a:pt x="354" y="1110"/>
                </a:lnTo>
                <a:lnTo>
                  <a:pt x="337" y="1099"/>
                </a:lnTo>
                <a:lnTo>
                  <a:pt x="301" y="1135"/>
                </a:lnTo>
                <a:lnTo>
                  <a:pt x="254" y="1152"/>
                </a:lnTo>
                <a:lnTo>
                  <a:pt x="213" y="1194"/>
                </a:lnTo>
                <a:lnTo>
                  <a:pt x="189" y="1300"/>
                </a:lnTo>
                <a:lnTo>
                  <a:pt x="124" y="1382"/>
                </a:lnTo>
                <a:lnTo>
                  <a:pt x="95" y="1382"/>
                </a:lnTo>
                <a:lnTo>
                  <a:pt x="88" y="1406"/>
                </a:lnTo>
                <a:lnTo>
                  <a:pt x="101" y="1435"/>
                </a:lnTo>
                <a:lnTo>
                  <a:pt x="95" y="1460"/>
                </a:lnTo>
                <a:lnTo>
                  <a:pt x="83" y="1513"/>
                </a:lnTo>
                <a:lnTo>
                  <a:pt x="88" y="1530"/>
                </a:lnTo>
                <a:lnTo>
                  <a:pt x="136" y="1571"/>
                </a:lnTo>
                <a:lnTo>
                  <a:pt x="142" y="1589"/>
                </a:lnTo>
                <a:lnTo>
                  <a:pt x="131" y="1607"/>
                </a:lnTo>
                <a:lnTo>
                  <a:pt x="124" y="1630"/>
                </a:lnTo>
                <a:lnTo>
                  <a:pt x="95" y="1660"/>
                </a:lnTo>
                <a:lnTo>
                  <a:pt x="83" y="1655"/>
                </a:lnTo>
                <a:lnTo>
                  <a:pt x="30" y="1648"/>
                </a:lnTo>
                <a:lnTo>
                  <a:pt x="0" y="1743"/>
                </a:lnTo>
                <a:lnTo>
                  <a:pt x="1181" y="2428"/>
                </a:lnTo>
                <a:lnTo>
                  <a:pt x="1866" y="2535"/>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r>
              <a:rPr lang="en-US" sz="900" b="1" kern="0" dirty="0">
                <a:solidFill>
                  <a:prstClr val="white"/>
                </a:solidFill>
                <a:cs typeface="Arial" pitchFamily="34" charset="0"/>
              </a:rPr>
              <a:t>9%</a:t>
            </a:r>
          </a:p>
        </p:txBody>
      </p:sp>
      <p:sp>
        <p:nvSpPr>
          <p:cNvPr id="210" name="Freeform 21">
            <a:extLst>
              <a:ext uri="{FF2B5EF4-FFF2-40B4-BE49-F238E27FC236}">
                <a16:creationId xmlns:a16="http://schemas.microsoft.com/office/drawing/2014/main" id="{B39EC577-3377-4BE3-BE51-3135B13F11FF}"/>
              </a:ext>
            </a:extLst>
          </p:cNvPr>
          <p:cNvSpPr>
            <a:spLocks/>
          </p:cNvSpPr>
          <p:nvPr/>
        </p:nvSpPr>
        <p:spPr bwMode="auto">
          <a:xfrm>
            <a:off x="3273672" y="3486648"/>
            <a:ext cx="697818" cy="533458"/>
          </a:xfrm>
          <a:custGeom>
            <a:avLst/>
            <a:gdLst/>
            <a:ahLst/>
            <a:cxnLst>
              <a:cxn ang="0">
                <a:pos x="0" y="1612"/>
              </a:cxn>
              <a:cxn ang="0">
                <a:pos x="219" y="0"/>
              </a:cxn>
              <a:cxn ang="0">
                <a:pos x="1725" y="165"/>
              </a:cxn>
              <a:cxn ang="0">
                <a:pos x="2334" y="218"/>
              </a:cxn>
              <a:cxn ang="0">
                <a:pos x="2309" y="620"/>
              </a:cxn>
              <a:cxn ang="0">
                <a:pos x="2238" y="1849"/>
              </a:cxn>
              <a:cxn ang="0">
                <a:pos x="1926" y="1824"/>
              </a:cxn>
              <a:cxn ang="0">
                <a:pos x="0" y="1612"/>
              </a:cxn>
            </a:cxnLst>
            <a:rect l="0" t="0" r="r" b="b"/>
            <a:pathLst>
              <a:path w="2334" h="1849">
                <a:moveTo>
                  <a:pt x="0" y="1612"/>
                </a:moveTo>
                <a:lnTo>
                  <a:pt x="219" y="0"/>
                </a:lnTo>
                <a:lnTo>
                  <a:pt x="1725" y="165"/>
                </a:lnTo>
                <a:lnTo>
                  <a:pt x="2334" y="218"/>
                </a:lnTo>
                <a:lnTo>
                  <a:pt x="2309" y="620"/>
                </a:lnTo>
                <a:lnTo>
                  <a:pt x="2238" y="1849"/>
                </a:lnTo>
                <a:lnTo>
                  <a:pt x="1926" y="1824"/>
                </a:lnTo>
                <a:lnTo>
                  <a:pt x="0" y="1612"/>
                </a:lnTo>
                <a:close/>
              </a:path>
            </a:pathLst>
          </a:custGeom>
          <a:solidFill>
            <a:schemeClr val="accent6">
              <a:lumMod val="75000"/>
            </a:schemeClr>
          </a:solidFill>
          <a:ln w="9525">
            <a:solidFill>
              <a:sysClr val="window" lastClr="FFFFFF"/>
            </a:solidFill>
            <a:round/>
            <a:headEnd/>
            <a:tailEnd/>
          </a:ln>
        </p:spPr>
        <p:txBody>
          <a:bodyPr anchor="ctr"/>
          <a:lstStyle/>
          <a:p>
            <a:pPr algn="ctr" defTabSz="685800">
              <a:defRPr/>
            </a:pPr>
            <a:r>
              <a:rPr lang="en-US" sz="900" b="1" kern="0" dirty="0">
                <a:solidFill>
                  <a:prstClr val="white"/>
                </a:solidFill>
                <a:cs typeface="Arial" pitchFamily="34" charset="0"/>
              </a:rPr>
              <a:t>7%</a:t>
            </a:r>
          </a:p>
        </p:txBody>
      </p:sp>
      <p:sp>
        <p:nvSpPr>
          <p:cNvPr id="211" name="Freeform 23">
            <a:extLst>
              <a:ext uri="{FF2B5EF4-FFF2-40B4-BE49-F238E27FC236}">
                <a16:creationId xmlns:a16="http://schemas.microsoft.com/office/drawing/2014/main" id="{8BFBD281-7875-43CD-8D7C-C464E5410E42}"/>
              </a:ext>
            </a:extLst>
          </p:cNvPr>
          <p:cNvSpPr>
            <a:spLocks/>
          </p:cNvSpPr>
          <p:nvPr/>
        </p:nvSpPr>
        <p:spPr bwMode="auto">
          <a:xfrm>
            <a:off x="3176177" y="3950488"/>
            <a:ext cx="673444" cy="668345"/>
          </a:xfrm>
          <a:custGeom>
            <a:avLst/>
            <a:gdLst/>
            <a:ahLst/>
            <a:cxnLst>
              <a:cxn ang="0">
                <a:pos x="326" y="0"/>
              </a:cxn>
              <a:cxn ang="0">
                <a:pos x="0" y="2281"/>
              </a:cxn>
              <a:cxn ang="0">
                <a:pos x="296" y="2316"/>
              </a:cxn>
              <a:cxn ang="0">
                <a:pos x="320" y="2132"/>
              </a:cxn>
              <a:cxn ang="0">
                <a:pos x="875" y="2203"/>
              </a:cxn>
              <a:cxn ang="0">
                <a:pos x="875" y="2198"/>
              </a:cxn>
              <a:cxn ang="0">
                <a:pos x="857" y="2168"/>
              </a:cxn>
              <a:cxn ang="0">
                <a:pos x="875" y="2144"/>
              </a:cxn>
              <a:cxn ang="0">
                <a:pos x="870" y="2132"/>
              </a:cxn>
              <a:cxn ang="0">
                <a:pos x="857" y="2121"/>
              </a:cxn>
              <a:cxn ang="0">
                <a:pos x="863" y="2114"/>
              </a:cxn>
              <a:cxn ang="0">
                <a:pos x="2074" y="2233"/>
              </a:cxn>
              <a:cxn ang="0">
                <a:pos x="2222" y="414"/>
              </a:cxn>
              <a:cxn ang="0">
                <a:pos x="2240" y="414"/>
              </a:cxn>
              <a:cxn ang="0">
                <a:pos x="2252" y="212"/>
              </a:cxn>
              <a:cxn ang="0">
                <a:pos x="326" y="0"/>
              </a:cxn>
            </a:cxnLst>
            <a:rect l="0" t="0" r="r" b="b"/>
            <a:pathLst>
              <a:path w="2252" h="2316">
                <a:moveTo>
                  <a:pt x="326" y="0"/>
                </a:moveTo>
                <a:lnTo>
                  <a:pt x="0" y="2281"/>
                </a:lnTo>
                <a:lnTo>
                  <a:pt x="296" y="2316"/>
                </a:lnTo>
                <a:lnTo>
                  <a:pt x="320" y="2132"/>
                </a:lnTo>
                <a:lnTo>
                  <a:pt x="875" y="2203"/>
                </a:lnTo>
                <a:lnTo>
                  <a:pt x="875" y="2198"/>
                </a:lnTo>
                <a:lnTo>
                  <a:pt x="857" y="2168"/>
                </a:lnTo>
                <a:lnTo>
                  <a:pt x="875" y="2144"/>
                </a:lnTo>
                <a:lnTo>
                  <a:pt x="870" y="2132"/>
                </a:lnTo>
                <a:lnTo>
                  <a:pt x="857" y="2121"/>
                </a:lnTo>
                <a:lnTo>
                  <a:pt x="863" y="2114"/>
                </a:lnTo>
                <a:lnTo>
                  <a:pt x="2074" y="2233"/>
                </a:lnTo>
                <a:lnTo>
                  <a:pt x="2222" y="414"/>
                </a:lnTo>
                <a:lnTo>
                  <a:pt x="2240" y="414"/>
                </a:lnTo>
                <a:lnTo>
                  <a:pt x="2252" y="212"/>
                </a:lnTo>
                <a:lnTo>
                  <a:pt x="326" y="0"/>
                </a:lnTo>
                <a:close/>
              </a:path>
            </a:pathLst>
          </a:custGeom>
          <a:solidFill>
            <a:schemeClr val="accent6">
              <a:lumMod val="75000"/>
            </a:schemeClr>
          </a:solidFill>
          <a:ln w="9525">
            <a:solidFill>
              <a:sysClr val="window" lastClr="FFFFFF"/>
            </a:solidFill>
            <a:round/>
            <a:headEnd/>
            <a:tailEnd/>
          </a:ln>
        </p:spPr>
        <p:txBody>
          <a:bodyPr anchor="ctr"/>
          <a:lstStyle/>
          <a:p>
            <a:pPr algn="ctr" defTabSz="685800">
              <a:defRPr/>
            </a:pPr>
            <a:r>
              <a:rPr lang="en-US" sz="900" b="1" kern="0" dirty="0">
                <a:solidFill>
                  <a:prstClr val="white"/>
                </a:solidFill>
                <a:cs typeface="Arial" pitchFamily="34" charset="0"/>
              </a:rPr>
              <a:t>10%</a:t>
            </a:r>
          </a:p>
        </p:txBody>
      </p:sp>
      <p:sp>
        <p:nvSpPr>
          <p:cNvPr id="212" name="Freeform 26">
            <a:extLst>
              <a:ext uri="{FF2B5EF4-FFF2-40B4-BE49-F238E27FC236}">
                <a16:creationId xmlns:a16="http://schemas.microsoft.com/office/drawing/2014/main" id="{20F38224-FBFB-4470-A07D-18491C610E43}"/>
              </a:ext>
            </a:extLst>
          </p:cNvPr>
          <p:cNvSpPr>
            <a:spLocks/>
          </p:cNvSpPr>
          <p:nvPr/>
        </p:nvSpPr>
        <p:spPr bwMode="auto">
          <a:xfrm>
            <a:off x="3840592" y="2602483"/>
            <a:ext cx="630113" cy="381166"/>
          </a:xfrm>
          <a:custGeom>
            <a:avLst/>
            <a:gdLst/>
            <a:ahLst/>
            <a:cxnLst>
              <a:cxn ang="0">
                <a:pos x="0" y="1228"/>
              </a:cxn>
              <a:cxn ang="0">
                <a:pos x="101" y="0"/>
              </a:cxn>
              <a:cxn ang="0">
                <a:pos x="1034" y="64"/>
              </a:cxn>
              <a:cxn ang="0">
                <a:pos x="1938" y="94"/>
              </a:cxn>
              <a:cxn ang="0">
                <a:pos x="1938" y="123"/>
              </a:cxn>
              <a:cxn ang="0">
                <a:pos x="1968" y="218"/>
              </a:cxn>
              <a:cxn ang="0">
                <a:pos x="1955" y="247"/>
              </a:cxn>
              <a:cxn ang="0">
                <a:pos x="1950" y="313"/>
              </a:cxn>
              <a:cxn ang="0">
                <a:pos x="1955" y="431"/>
              </a:cxn>
              <a:cxn ang="0">
                <a:pos x="1980" y="561"/>
              </a:cxn>
              <a:cxn ang="0">
                <a:pos x="2015" y="596"/>
              </a:cxn>
              <a:cxn ang="0">
                <a:pos x="2038" y="714"/>
              </a:cxn>
              <a:cxn ang="0">
                <a:pos x="2044" y="916"/>
              </a:cxn>
              <a:cxn ang="0">
                <a:pos x="2050" y="957"/>
              </a:cxn>
              <a:cxn ang="0">
                <a:pos x="2050" y="1028"/>
              </a:cxn>
              <a:cxn ang="0">
                <a:pos x="2056" y="1056"/>
              </a:cxn>
              <a:cxn ang="0">
                <a:pos x="2109" y="1205"/>
              </a:cxn>
              <a:cxn ang="0">
                <a:pos x="2097" y="1258"/>
              </a:cxn>
              <a:cxn ang="0">
                <a:pos x="2103" y="1322"/>
              </a:cxn>
              <a:cxn ang="0">
                <a:pos x="0" y="1228"/>
              </a:cxn>
            </a:cxnLst>
            <a:rect l="0" t="0" r="r" b="b"/>
            <a:pathLst>
              <a:path w="2109" h="1322">
                <a:moveTo>
                  <a:pt x="0" y="1228"/>
                </a:moveTo>
                <a:lnTo>
                  <a:pt x="101" y="0"/>
                </a:lnTo>
                <a:lnTo>
                  <a:pt x="1034" y="64"/>
                </a:lnTo>
                <a:lnTo>
                  <a:pt x="1938" y="94"/>
                </a:lnTo>
                <a:lnTo>
                  <a:pt x="1938" y="123"/>
                </a:lnTo>
                <a:lnTo>
                  <a:pt x="1968" y="218"/>
                </a:lnTo>
                <a:lnTo>
                  <a:pt x="1955" y="247"/>
                </a:lnTo>
                <a:lnTo>
                  <a:pt x="1950" y="313"/>
                </a:lnTo>
                <a:lnTo>
                  <a:pt x="1955" y="431"/>
                </a:lnTo>
                <a:lnTo>
                  <a:pt x="1980" y="561"/>
                </a:lnTo>
                <a:lnTo>
                  <a:pt x="2015" y="596"/>
                </a:lnTo>
                <a:lnTo>
                  <a:pt x="2038" y="714"/>
                </a:lnTo>
                <a:lnTo>
                  <a:pt x="2044" y="916"/>
                </a:lnTo>
                <a:lnTo>
                  <a:pt x="2050" y="957"/>
                </a:lnTo>
                <a:lnTo>
                  <a:pt x="2050" y="1028"/>
                </a:lnTo>
                <a:lnTo>
                  <a:pt x="2056" y="1056"/>
                </a:lnTo>
                <a:lnTo>
                  <a:pt x="2109" y="1205"/>
                </a:lnTo>
                <a:lnTo>
                  <a:pt x="2097" y="1258"/>
                </a:lnTo>
                <a:lnTo>
                  <a:pt x="2103" y="1322"/>
                </a:lnTo>
                <a:lnTo>
                  <a:pt x="0" y="1228"/>
                </a:lnTo>
              </a:path>
            </a:pathLst>
          </a:custGeom>
          <a:solidFill>
            <a:srgbClr val="800000"/>
          </a:solidFill>
          <a:ln w="9525">
            <a:solidFill>
              <a:sysClr val="window" lastClr="FFFFFF"/>
            </a:solidFill>
            <a:prstDash val="solid"/>
            <a:round/>
            <a:headEnd/>
            <a:tailEnd/>
          </a:ln>
        </p:spPr>
        <p:txBody>
          <a:bodyPr anchor="ctr"/>
          <a:lstStyle/>
          <a:p>
            <a:pPr algn="ctr" defTabSz="685800">
              <a:defRPr/>
            </a:pPr>
            <a:r>
              <a:rPr lang="en-US" sz="900" b="1" kern="0" dirty="0">
                <a:solidFill>
                  <a:schemeClr val="bg1"/>
                </a:solidFill>
                <a:cs typeface="Arial" pitchFamily="34" charset="0"/>
              </a:rPr>
              <a:t>-16%</a:t>
            </a:r>
          </a:p>
        </p:txBody>
      </p:sp>
      <p:sp>
        <p:nvSpPr>
          <p:cNvPr id="213" name="Freeform 27">
            <a:extLst>
              <a:ext uri="{FF2B5EF4-FFF2-40B4-BE49-F238E27FC236}">
                <a16:creationId xmlns:a16="http://schemas.microsoft.com/office/drawing/2014/main" id="{F58C34A7-0022-410A-BC8C-69492CC28025}"/>
              </a:ext>
            </a:extLst>
          </p:cNvPr>
          <p:cNvSpPr>
            <a:spLocks/>
          </p:cNvSpPr>
          <p:nvPr/>
        </p:nvSpPr>
        <p:spPr bwMode="auto">
          <a:xfrm>
            <a:off x="3809901" y="2955801"/>
            <a:ext cx="669833" cy="435991"/>
          </a:xfrm>
          <a:custGeom>
            <a:avLst/>
            <a:gdLst/>
            <a:ahLst/>
            <a:cxnLst>
              <a:cxn ang="0">
                <a:pos x="0" y="1194"/>
              </a:cxn>
              <a:cxn ang="0">
                <a:pos x="71" y="396"/>
              </a:cxn>
              <a:cxn ang="0">
                <a:pos x="100" y="0"/>
              </a:cxn>
              <a:cxn ang="0">
                <a:pos x="2203" y="94"/>
              </a:cxn>
              <a:cxn ang="0">
                <a:pos x="2203" y="124"/>
              </a:cxn>
              <a:cxn ang="0">
                <a:pos x="2185" y="165"/>
              </a:cxn>
              <a:cxn ang="0">
                <a:pos x="2132" y="219"/>
              </a:cxn>
              <a:cxn ang="0">
                <a:pos x="2138" y="254"/>
              </a:cxn>
              <a:cxn ang="0">
                <a:pos x="2238" y="348"/>
              </a:cxn>
              <a:cxn ang="0">
                <a:pos x="2238" y="1088"/>
              </a:cxn>
              <a:cxn ang="0">
                <a:pos x="2220" y="1088"/>
              </a:cxn>
              <a:cxn ang="0">
                <a:pos x="2197" y="1093"/>
              </a:cxn>
              <a:cxn ang="0">
                <a:pos x="2209" y="1116"/>
              </a:cxn>
              <a:cxn ang="0">
                <a:pos x="2220" y="1141"/>
              </a:cxn>
              <a:cxn ang="0">
                <a:pos x="2209" y="1182"/>
              </a:cxn>
              <a:cxn ang="0">
                <a:pos x="2227" y="1199"/>
              </a:cxn>
              <a:cxn ang="0">
                <a:pos x="2238" y="1258"/>
              </a:cxn>
              <a:cxn ang="0">
                <a:pos x="2215" y="1283"/>
              </a:cxn>
              <a:cxn ang="0">
                <a:pos x="2220" y="1318"/>
              </a:cxn>
              <a:cxn ang="0">
                <a:pos x="2197" y="1388"/>
              </a:cxn>
              <a:cxn ang="0">
                <a:pos x="2220" y="1465"/>
              </a:cxn>
              <a:cxn ang="0">
                <a:pos x="2233" y="1501"/>
              </a:cxn>
              <a:cxn ang="0">
                <a:pos x="2227" y="1512"/>
              </a:cxn>
              <a:cxn ang="0">
                <a:pos x="2167" y="1471"/>
              </a:cxn>
              <a:cxn ang="0">
                <a:pos x="2038" y="1388"/>
              </a:cxn>
              <a:cxn ang="0">
                <a:pos x="2009" y="1377"/>
              </a:cxn>
              <a:cxn ang="0">
                <a:pos x="1949" y="1377"/>
              </a:cxn>
              <a:cxn ang="0">
                <a:pos x="1908" y="1406"/>
              </a:cxn>
              <a:cxn ang="0">
                <a:pos x="1867" y="1418"/>
              </a:cxn>
              <a:cxn ang="0">
                <a:pos x="1825" y="1406"/>
              </a:cxn>
              <a:cxn ang="0">
                <a:pos x="1801" y="1354"/>
              </a:cxn>
              <a:cxn ang="0">
                <a:pos x="1766" y="1329"/>
              </a:cxn>
              <a:cxn ang="0">
                <a:pos x="1725" y="1341"/>
              </a:cxn>
              <a:cxn ang="0">
                <a:pos x="1677" y="1341"/>
              </a:cxn>
              <a:cxn ang="0">
                <a:pos x="1636" y="1283"/>
              </a:cxn>
              <a:cxn ang="0">
                <a:pos x="0" y="1194"/>
              </a:cxn>
            </a:cxnLst>
            <a:rect l="0" t="0" r="r" b="b"/>
            <a:pathLst>
              <a:path w="2238" h="1512">
                <a:moveTo>
                  <a:pt x="0" y="1194"/>
                </a:moveTo>
                <a:lnTo>
                  <a:pt x="71" y="396"/>
                </a:lnTo>
                <a:lnTo>
                  <a:pt x="100" y="0"/>
                </a:lnTo>
                <a:lnTo>
                  <a:pt x="2203" y="94"/>
                </a:lnTo>
                <a:lnTo>
                  <a:pt x="2203" y="124"/>
                </a:lnTo>
                <a:lnTo>
                  <a:pt x="2185" y="165"/>
                </a:lnTo>
                <a:lnTo>
                  <a:pt x="2132" y="219"/>
                </a:lnTo>
                <a:lnTo>
                  <a:pt x="2138" y="254"/>
                </a:lnTo>
                <a:lnTo>
                  <a:pt x="2238" y="348"/>
                </a:lnTo>
                <a:lnTo>
                  <a:pt x="2238" y="1088"/>
                </a:lnTo>
                <a:lnTo>
                  <a:pt x="2220" y="1088"/>
                </a:lnTo>
                <a:lnTo>
                  <a:pt x="2197" y="1093"/>
                </a:lnTo>
                <a:lnTo>
                  <a:pt x="2209" y="1116"/>
                </a:lnTo>
                <a:lnTo>
                  <a:pt x="2220" y="1141"/>
                </a:lnTo>
                <a:lnTo>
                  <a:pt x="2209" y="1182"/>
                </a:lnTo>
                <a:lnTo>
                  <a:pt x="2227" y="1199"/>
                </a:lnTo>
                <a:lnTo>
                  <a:pt x="2238" y="1258"/>
                </a:lnTo>
                <a:lnTo>
                  <a:pt x="2215" y="1283"/>
                </a:lnTo>
                <a:lnTo>
                  <a:pt x="2220" y="1318"/>
                </a:lnTo>
                <a:lnTo>
                  <a:pt x="2197" y="1388"/>
                </a:lnTo>
                <a:lnTo>
                  <a:pt x="2220" y="1465"/>
                </a:lnTo>
                <a:lnTo>
                  <a:pt x="2233" y="1501"/>
                </a:lnTo>
                <a:lnTo>
                  <a:pt x="2227" y="1512"/>
                </a:lnTo>
                <a:lnTo>
                  <a:pt x="2167" y="1471"/>
                </a:lnTo>
                <a:lnTo>
                  <a:pt x="2038" y="1388"/>
                </a:lnTo>
                <a:lnTo>
                  <a:pt x="2009" y="1377"/>
                </a:lnTo>
                <a:lnTo>
                  <a:pt x="1949" y="1377"/>
                </a:lnTo>
                <a:lnTo>
                  <a:pt x="1908" y="1406"/>
                </a:lnTo>
                <a:lnTo>
                  <a:pt x="1867" y="1418"/>
                </a:lnTo>
                <a:lnTo>
                  <a:pt x="1825" y="1406"/>
                </a:lnTo>
                <a:lnTo>
                  <a:pt x="1801" y="1354"/>
                </a:lnTo>
                <a:lnTo>
                  <a:pt x="1766" y="1329"/>
                </a:lnTo>
                <a:lnTo>
                  <a:pt x="1725" y="1341"/>
                </a:lnTo>
                <a:lnTo>
                  <a:pt x="1677" y="1341"/>
                </a:lnTo>
                <a:lnTo>
                  <a:pt x="1636" y="1283"/>
                </a:lnTo>
                <a:lnTo>
                  <a:pt x="0" y="1194"/>
                </a:lnTo>
                <a:close/>
              </a:path>
            </a:pathLst>
          </a:custGeom>
          <a:solidFill>
            <a:srgbClr val="9BBB59">
              <a:lumMod val="60000"/>
              <a:lumOff val="40000"/>
            </a:srgbClr>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1%</a:t>
            </a:r>
          </a:p>
        </p:txBody>
      </p:sp>
      <p:sp>
        <p:nvSpPr>
          <p:cNvPr id="214" name="Freeform 29">
            <a:extLst>
              <a:ext uri="{FF2B5EF4-FFF2-40B4-BE49-F238E27FC236}">
                <a16:creationId xmlns:a16="http://schemas.microsoft.com/office/drawing/2014/main" id="{449A6275-5DE0-44C8-8129-8D24E70C0F0D}"/>
              </a:ext>
            </a:extLst>
          </p:cNvPr>
          <p:cNvSpPr>
            <a:spLocks/>
          </p:cNvSpPr>
          <p:nvPr/>
        </p:nvSpPr>
        <p:spPr bwMode="auto">
          <a:xfrm>
            <a:off x="3788234" y="3300416"/>
            <a:ext cx="791703" cy="378555"/>
          </a:xfrm>
          <a:custGeom>
            <a:avLst/>
            <a:gdLst/>
            <a:ahLst/>
            <a:cxnLst>
              <a:cxn ang="0">
                <a:pos x="0" y="809"/>
              </a:cxn>
              <a:cxn ang="0">
                <a:pos x="71" y="0"/>
              </a:cxn>
              <a:cxn ang="0">
                <a:pos x="1707" y="89"/>
              </a:cxn>
              <a:cxn ang="0">
                <a:pos x="1748" y="147"/>
              </a:cxn>
              <a:cxn ang="0">
                <a:pos x="1796" y="147"/>
              </a:cxn>
              <a:cxn ang="0">
                <a:pos x="1837" y="135"/>
              </a:cxn>
              <a:cxn ang="0">
                <a:pos x="1872" y="160"/>
              </a:cxn>
              <a:cxn ang="0">
                <a:pos x="1896" y="212"/>
              </a:cxn>
              <a:cxn ang="0">
                <a:pos x="1938" y="224"/>
              </a:cxn>
              <a:cxn ang="0">
                <a:pos x="1979" y="212"/>
              </a:cxn>
              <a:cxn ang="0">
                <a:pos x="2020" y="183"/>
              </a:cxn>
              <a:cxn ang="0">
                <a:pos x="2080" y="183"/>
              </a:cxn>
              <a:cxn ang="0">
                <a:pos x="2109" y="194"/>
              </a:cxn>
              <a:cxn ang="0">
                <a:pos x="2238" y="277"/>
              </a:cxn>
              <a:cxn ang="0">
                <a:pos x="2298" y="318"/>
              </a:cxn>
              <a:cxn ang="0">
                <a:pos x="2304" y="366"/>
              </a:cxn>
              <a:cxn ang="0">
                <a:pos x="2345" y="389"/>
              </a:cxn>
              <a:cxn ang="0">
                <a:pos x="2345" y="419"/>
              </a:cxn>
              <a:cxn ang="0">
                <a:pos x="2327" y="472"/>
              </a:cxn>
              <a:cxn ang="0">
                <a:pos x="2357" y="502"/>
              </a:cxn>
              <a:cxn ang="0">
                <a:pos x="2380" y="566"/>
              </a:cxn>
              <a:cxn ang="0">
                <a:pos x="2410" y="602"/>
              </a:cxn>
              <a:cxn ang="0">
                <a:pos x="2398" y="632"/>
              </a:cxn>
              <a:cxn ang="0">
                <a:pos x="2410" y="667"/>
              </a:cxn>
              <a:cxn ang="0">
                <a:pos x="2458" y="697"/>
              </a:cxn>
              <a:cxn ang="0">
                <a:pos x="2463" y="731"/>
              </a:cxn>
              <a:cxn ang="0">
                <a:pos x="2458" y="761"/>
              </a:cxn>
              <a:cxn ang="0">
                <a:pos x="2446" y="827"/>
              </a:cxn>
              <a:cxn ang="0">
                <a:pos x="2487" y="850"/>
              </a:cxn>
              <a:cxn ang="0">
                <a:pos x="2499" y="880"/>
              </a:cxn>
              <a:cxn ang="0">
                <a:pos x="2475" y="909"/>
              </a:cxn>
              <a:cxn ang="0">
                <a:pos x="2487" y="944"/>
              </a:cxn>
              <a:cxn ang="0">
                <a:pos x="2511" y="974"/>
              </a:cxn>
              <a:cxn ang="0">
                <a:pos x="2499" y="1010"/>
              </a:cxn>
              <a:cxn ang="0">
                <a:pos x="2511" y="1051"/>
              </a:cxn>
              <a:cxn ang="0">
                <a:pos x="2522" y="1068"/>
              </a:cxn>
              <a:cxn ang="0">
                <a:pos x="2540" y="1104"/>
              </a:cxn>
              <a:cxn ang="0">
                <a:pos x="2575" y="1139"/>
              </a:cxn>
              <a:cxn ang="0">
                <a:pos x="2582" y="1193"/>
              </a:cxn>
              <a:cxn ang="0">
                <a:pos x="2628" y="1246"/>
              </a:cxn>
              <a:cxn ang="0">
                <a:pos x="2646" y="1258"/>
              </a:cxn>
              <a:cxn ang="0">
                <a:pos x="2641" y="1305"/>
              </a:cxn>
              <a:cxn ang="0">
                <a:pos x="2641" y="1311"/>
              </a:cxn>
              <a:cxn ang="0">
                <a:pos x="584" y="1264"/>
              </a:cxn>
              <a:cxn ang="0">
                <a:pos x="609" y="862"/>
              </a:cxn>
              <a:cxn ang="0">
                <a:pos x="0" y="809"/>
              </a:cxn>
            </a:cxnLst>
            <a:rect l="0" t="0" r="r" b="b"/>
            <a:pathLst>
              <a:path w="2646" h="1311">
                <a:moveTo>
                  <a:pt x="0" y="809"/>
                </a:moveTo>
                <a:lnTo>
                  <a:pt x="71" y="0"/>
                </a:lnTo>
                <a:lnTo>
                  <a:pt x="1707" y="89"/>
                </a:lnTo>
                <a:lnTo>
                  <a:pt x="1748" y="147"/>
                </a:lnTo>
                <a:lnTo>
                  <a:pt x="1796" y="147"/>
                </a:lnTo>
                <a:lnTo>
                  <a:pt x="1837" y="135"/>
                </a:lnTo>
                <a:lnTo>
                  <a:pt x="1872" y="160"/>
                </a:lnTo>
                <a:lnTo>
                  <a:pt x="1896" y="212"/>
                </a:lnTo>
                <a:lnTo>
                  <a:pt x="1938" y="224"/>
                </a:lnTo>
                <a:lnTo>
                  <a:pt x="1979" y="212"/>
                </a:lnTo>
                <a:lnTo>
                  <a:pt x="2020" y="183"/>
                </a:lnTo>
                <a:lnTo>
                  <a:pt x="2080" y="183"/>
                </a:lnTo>
                <a:lnTo>
                  <a:pt x="2109" y="194"/>
                </a:lnTo>
                <a:lnTo>
                  <a:pt x="2238" y="277"/>
                </a:lnTo>
                <a:lnTo>
                  <a:pt x="2298" y="318"/>
                </a:lnTo>
                <a:lnTo>
                  <a:pt x="2304" y="366"/>
                </a:lnTo>
                <a:lnTo>
                  <a:pt x="2345" y="389"/>
                </a:lnTo>
                <a:lnTo>
                  <a:pt x="2345" y="419"/>
                </a:lnTo>
                <a:lnTo>
                  <a:pt x="2327" y="472"/>
                </a:lnTo>
                <a:lnTo>
                  <a:pt x="2357" y="502"/>
                </a:lnTo>
                <a:lnTo>
                  <a:pt x="2380" y="566"/>
                </a:lnTo>
                <a:lnTo>
                  <a:pt x="2410" y="602"/>
                </a:lnTo>
                <a:lnTo>
                  <a:pt x="2398" y="632"/>
                </a:lnTo>
                <a:lnTo>
                  <a:pt x="2410" y="667"/>
                </a:lnTo>
                <a:lnTo>
                  <a:pt x="2458" y="697"/>
                </a:lnTo>
                <a:lnTo>
                  <a:pt x="2463" y="731"/>
                </a:lnTo>
                <a:lnTo>
                  <a:pt x="2458" y="761"/>
                </a:lnTo>
                <a:lnTo>
                  <a:pt x="2446" y="827"/>
                </a:lnTo>
                <a:lnTo>
                  <a:pt x="2487" y="850"/>
                </a:lnTo>
                <a:lnTo>
                  <a:pt x="2499" y="880"/>
                </a:lnTo>
                <a:lnTo>
                  <a:pt x="2475" y="909"/>
                </a:lnTo>
                <a:lnTo>
                  <a:pt x="2487" y="944"/>
                </a:lnTo>
                <a:lnTo>
                  <a:pt x="2511" y="974"/>
                </a:lnTo>
                <a:lnTo>
                  <a:pt x="2499" y="1010"/>
                </a:lnTo>
                <a:lnTo>
                  <a:pt x="2511" y="1051"/>
                </a:lnTo>
                <a:lnTo>
                  <a:pt x="2522" y="1068"/>
                </a:lnTo>
                <a:lnTo>
                  <a:pt x="2540" y="1104"/>
                </a:lnTo>
                <a:lnTo>
                  <a:pt x="2575" y="1139"/>
                </a:lnTo>
                <a:lnTo>
                  <a:pt x="2582" y="1193"/>
                </a:lnTo>
                <a:lnTo>
                  <a:pt x="2628" y="1246"/>
                </a:lnTo>
                <a:lnTo>
                  <a:pt x="2646" y="1258"/>
                </a:lnTo>
                <a:lnTo>
                  <a:pt x="2641" y="1305"/>
                </a:lnTo>
                <a:lnTo>
                  <a:pt x="2641" y="1311"/>
                </a:lnTo>
                <a:lnTo>
                  <a:pt x="584" y="1264"/>
                </a:lnTo>
                <a:lnTo>
                  <a:pt x="609" y="862"/>
                </a:lnTo>
                <a:lnTo>
                  <a:pt x="0" y="809"/>
                </a:lnTo>
                <a:close/>
              </a:path>
            </a:pathLst>
          </a:custGeom>
          <a:solidFill>
            <a:srgbClr val="FF99FF"/>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-3%</a:t>
            </a:r>
          </a:p>
        </p:txBody>
      </p:sp>
      <p:sp>
        <p:nvSpPr>
          <p:cNvPr id="215" name="Freeform 31">
            <a:extLst>
              <a:ext uri="{FF2B5EF4-FFF2-40B4-BE49-F238E27FC236}">
                <a16:creationId xmlns:a16="http://schemas.microsoft.com/office/drawing/2014/main" id="{69B4C23C-8261-49A7-A0C8-5903E356AB5E}"/>
              </a:ext>
            </a:extLst>
          </p:cNvPr>
          <p:cNvSpPr>
            <a:spLocks/>
          </p:cNvSpPr>
          <p:nvPr/>
        </p:nvSpPr>
        <p:spPr bwMode="auto">
          <a:xfrm>
            <a:off x="3942604" y="3665047"/>
            <a:ext cx="711359" cy="368982"/>
          </a:xfrm>
          <a:custGeom>
            <a:avLst/>
            <a:gdLst/>
            <a:ahLst/>
            <a:cxnLst>
              <a:cxn ang="0">
                <a:pos x="71" y="0"/>
              </a:cxn>
              <a:cxn ang="0">
                <a:pos x="2128" y="47"/>
              </a:cxn>
              <a:cxn ang="0">
                <a:pos x="2263" y="154"/>
              </a:cxn>
              <a:cxn ang="0">
                <a:pos x="2222" y="200"/>
              </a:cxn>
              <a:cxn ang="0">
                <a:pos x="2216" y="248"/>
              </a:cxn>
              <a:cxn ang="0">
                <a:pos x="2234" y="278"/>
              </a:cxn>
              <a:cxn ang="0">
                <a:pos x="2270" y="289"/>
              </a:cxn>
              <a:cxn ang="0">
                <a:pos x="2287" y="360"/>
              </a:cxn>
              <a:cxn ang="0">
                <a:pos x="2323" y="384"/>
              </a:cxn>
              <a:cxn ang="0">
                <a:pos x="2352" y="390"/>
              </a:cxn>
              <a:cxn ang="0">
                <a:pos x="2364" y="402"/>
              </a:cxn>
              <a:cxn ang="0">
                <a:pos x="2376" y="1275"/>
              </a:cxn>
              <a:cxn ang="0">
                <a:pos x="0" y="1229"/>
              </a:cxn>
              <a:cxn ang="0">
                <a:pos x="71" y="0"/>
              </a:cxn>
            </a:cxnLst>
            <a:rect l="0" t="0" r="r" b="b"/>
            <a:pathLst>
              <a:path w="2376" h="1275">
                <a:moveTo>
                  <a:pt x="71" y="0"/>
                </a:moveTo>
                <a:lnTo>
                  <a:pt x="2128" y="47"/>
                </a:lnTo>
                <a:lnTo>
                  <a:pt x="2263" y="154"/>
                </a:lnTo>
                <a:lnTo>
                  <a:pt x="2222" y="200"/>
                </a:lnTo>
                <a:lnTo>
                  <a:pt x="2216" y="248"/>
                </a:lnTo>
                <a:lnTo>
                  <a:pt x="2234" y="278"/>
                </a:lnTo>
                <a:lnTo>
                  <a:pt x="2270" y="289"/>
                </a:lnTo>
                <a:lnTo>
                  <a:pt x="2287" y="360"/>
                </a:lnTo>
                <a:lnTo>
                  <a:pt x="2323" y="384"/>
                </a:lnTo>
                <a:lnTo>
                  <a:pt x="2352" y="390"/>
                </a:lnTo>
                <a:lnTo>
                  <a:pt x="2364" y="402"/>
                </a:lnTo>
                <a:lnTo>
                  <a:pt x="2376" y="1275"/>
                </a:lnTo>
                <a:lnTo>
                  <a:pt x="0" y="1229"/>
                </a:lnTo>
                <a:lnTo>
                  <a:pt x="71" y="0"/>
                </a:lnTo>
                <a:close/>
              </a:path>
            </a:pathLst>
          </a:custGeom>
          <a:solidFill>
            <a:srgbClr val="FF99FF"/>
          </a:solidFill>
          <a:ln w="9525">
            <a:solidFill>
              <a:sysClr val="window" lastClr="FFFFFF"/>
            </a:solidFill>
            <a:round/>
            <a:headEnd/>
            <a:tailEnd/>
          </a:ln>
        </p:spPr>
        <p:txBody>
          <a:bodyPr anchor="ctr"/>
          <a:lstStyle/>
          <a:p>
            <a:pPr algn="ctr" defTabSz="685800">
              <a:defRPr/>
            </a:pPr>
            <a:r>
              <a:rPr lang="en-US" sz="900" b="1" kern="0" dirty="0">
                <a:cs typeface="Arial" pitchFamily="34" charset="0"/>
              </a:rPr>
              <a:t>-2%</a:t>
            </a:r>
          </a:p>
        </p:txBody>
      </p:sp>
      <p:sp>
        <p:nvSpPr>
          <p:cNvPr id="216" name="Freeform 34">
            <a:extLst>
              <a:ext uri="{FF2B5EF4-FFF2-40B4-BE49-F238E27FC236}">
                <a16:creationId xmlns:a16="http://schemas.microsoft.com/office/drawing/2014/main" id="{884AD675-9C3A-4423-854F-FBDE8B2AC15C}"/>
              </a:ext>
            </a:extLst>
          </p:cNvPr>
          <p:cNvSpPr>
            <a:spLocks/>
          </p:cNvSpPr>
          <p:nvPr/>
        </p:nvSpPr>
        <p:spPr bwMode="auto">
          <a:xfrm>
            <a:off x="3846010" y="4013144"/>
            <a:ext cx="826007" cy="409884"/>
          </a:xfrm>
          <a:custGeom>
            <a:avLst/>
            <a:gdLst/>
            <a:ahLst/>
            <a:cxnLst>
              <a:cxn ang="0">
                <a:pos x="324" y="25"/>
              </a:cxn>
              <a:cxn ang="0">
                <a:pos x="0" y="202"/>
              </a:cxn>
              <a:cxn ang="0">
                <a:pos x="940" y="1035"/>
              </a:cxn>
              <a:cxn ang="0">
                <a:pos x="993" y="1052"/>
              </a:cxn>
              <a:cxn ang="0">
                <a:pos x="1063" y="1123"/>
              </a:cxn>
              <a:cxn ang="0">
                <a:pos x="1151" y="1100"/>
              </a:cxn>
              <a:cxn ang="0">
                <a:pos x="1199" y="1141"/>
              </a:cxn>
              <a:cxn ang="0">
                <a:pos x="1217" y="1189"/>
              </a:cxn>
              <a:cxn ang="0">
                <a:pos x="1311" y="1206"/>
              </a:cxn>
              <a:cxn ang="0">
                <a:pos x="1364" y="1224"/>
              </a:cxn>
              <a:cxn ang="0">
                <a:pos x="1400" y="1212"/>
              </a:cxn>
              <a:cxn ang="0">
                <a:pos x="1453" y="1260"/>
              </a:cxn>
              <a:cxn ang="0">
                <a:pos x="1559" y="1242"/>
              </a:cxn>
              <a:cxn ang="0">
                <a:pos x="1595" y="1288"/>
              </a:cxn>
              <a:cxn ang="0">
                <a:pos x="1607" y="1336"/>
              </a:cxn>
              <a:cxn ang="0">
                <a:pos x="1678" y="1306"/>
              </a:cxn>
              <a:cxn ang="0">
                <a:pos x="1790" y="1359"/>
              </a:cxn>
              <a:cxn ang="0">
                <a:pos x="1838" y="1336"/>
              </a:cxn>
              <a:cxn ang="0">
                <a:pos x="1866" y="1354"/>
              </a:cxn>
              <a:cxn ang="0">
                <a:pos x="1873" y="1407"/>
              </a:cxn>
              <a:cxn ang="0">
                <a:pos x="1891" y="1371"/>
              </a:cxn>
              <a:cxn ang="0">
                <a:pos x="1950" y="1318"/>
              </a:cxn>
              <a:cxn ang="0">
                <a:pos x="1967" y="1347"/>
              </a:cxn>
              <a:cxn ang="0">
                <a:pos x="2020" y="1359"/>
              </a:cxn>
              <a:cxn ang="0">
                <a:pos x="2056" y="1347"/>
              </a:cxn>
              <a:cxn ang="0">
                <a:pos x="2061" y="1359"/>
              </a:cxn>
              <a:cxn ang="0">
                <a:pos x="2145" y="1413"/>
              </a:cxn>
              <a:cxn ang="0">
                <a:pos x="2221" y="1359"/>
              </a:cxn>
              <a:cxn ang="0">
                <a:pos x="2351" y="1329"/>
              </a:cxn>
              <a:cxn ang="0">
                <a:pos x="2404" y="1324"/>
              </a:cxn>
              <a:cxn ang="0">
                <a:pos x="2523" y="1324"/>
              </a:cxn>
              <a:cxn ang="0">
                <a:pos x="2693" y="1400"/>
              </a:cxn>
              <a:cxn ang="0">
                <a:pos x="2735" y="1425"/>
              </a:cxn>
              <a:cxn ang="0">
                <a:pos x="2759" y="710"/>
              </a:cxn>
              <a:cxn ang="0">
                <a:pos x="2700" y="71"/>
              </a:cxn>
            </a:cxnLst>
            <a:rect l="0" t="0" r="r" b="b"/>
            <a:pathLst>
              <a:path w="2759" h="1425">
                <a:moveTo>
                  <a:pt x="2700" y="71"/>
                </a:moveTo>
                <a:lnTo>
                  <a:pt x="324" y="25"/>
                </a:lnTo>
                <a:lnTo>
                  <a:pt x="12" y="0"/>
                </a:lnTo>
                <a:lnTo>
                  <a:pt x="0" y="202"/>
                </a:lnTo>
                <a:lnTo>
                  <a:pt x="968" y="255"/>
                </a:lnTo>
                <a:lnTo>
                  <a:pt x="940" y="1035"/>
                </a:lnTo>
                <a:lnTo>
                  <a:pt x="975" y="1040"/>
                </a:lnTo>
                <a:lnTo>
                  <a:pt x="993" y="1052"/>
                </a:lnTo>
                <a:lnTo>
                  <a:pt x="1039" y="1118"/>
                </a:lnTo>
                <a:lnTo>
                  <a:pt x="1063" y="1123"/>
                </a:lnTo>
                <a:lnTo>
                  <a:pt x="1128" y="1118"/>
                </a:lnTo>
                <a:lnTo>
                  <a:pt x="1151" y="1100"/>
                </a:lnTo>
                <a:lnTo>
                  <a:pt x="1187" y="1118"/>
                </a:lnTo>
                <a:lnTo>
                  <a:pt x="1199" y="1141"/>
                </a:lnTo>
                <a:lnTo>
                  <a:pt x="1199" y="1153"/>
                </a:lnTo>
                <a:lnTo>
                  <a:pt x="1217" y="1189"/>
                </a:lnTo>
                <a:lnTo>
                  <a:pt x="1222" y="1194"/>
                </a:lnTo>
                <a:lnTo>
                  <a:pt x="1311" y="1206"/>
                </a:lnTo>
                <a:lnTo>
                  <a:pt x="1346" y="1224"/>
                </a:lnTo>
                <a:lnTo>
                  <a:pt x="1364" y="1224"/>
                </a:lnTo>
                <a:lnTo>
                  <a:pt x="1371" y="1217"/>
                </a:lnTo>
                <a:lnTo>
                  <a:pt x="1400" y="1212"/>
                </a:lnTo>
                <a:lnTo>
                  <a:pt x="1417" y="1242"/>
                </a:lnTo>
                <a:lnTo>
                  <a:pt x="1453" y="1260"/>
                </a:lnTo>
                <a:lnTo>
                  <a:pt x="1477" y="1235"/>
                </a:lnTo>
                <a:lnTo>
                  <a:pt x="1559" y="1242"/>
                </a:lnTo>
                <a:lnTo>
                  <a:pt x="1565" y="1260"/>
                </a:lnTo>
                <a:lnTo>
                  <a:pt x="1595" y="1288"/>
                </a:lnTo>
                <a:lnTo>
                  <a:pt x="1607" y="1295"/>
                </a:lnTo>
                <a:lnTo>
                  <a:pt x="1607" y="1336"/>
                </a:lnTo>
                <a:lnTo>
                  <a:pt x="1666" y="1354"/>
                </a:lnTo>
                <a:lnTo>
                  <a:pt x="1678" y="1306"/>
                </a:lnTo>
                <a:lnTo>
                  <a:pt x="1707" y="1301"/>
                </a:lnTo>
                <a:lnTo>
                  <a:pt x="1790" y="1359"/>
                </a:lnTo>
                <a:lnTo>
                  <a:pt x="1795" y="1359"/>
                </a:lnTo>
                <a:lnTo>
                  <a:pt x="1838" y="1336"/>
                </a:lnTo>
                <a:lnTo>
                  <a:pt x="1861" y="1336"/>
                </a:lnTo>
                <a:lnTo>
                  <a:pt x="1866" y="1354"/>
                </a:lnTo>
                <a:lnTo>
                  <a:pt x="1861" y="1383"/>
                </a:lnTo>
                <a:lnTo>
                  <a:pt x="1873" y="1407"/>
                </a:lnTo>
                <a:lnTo>
                  <a:pt x="1896" y="1395"/>
                </a:lnTo>
                <a:lnTo>
                  <a:pt x="1891" y="1371"/>
                </a:lnTo>
                <a:lnTo>
                  <a:pt x="1914" y="1336"/>
                </a:lnTo>
                <a:lnTo>
                  <a:pt x="1950" y="1318"/>
                </a:lnTo>
                <a:lnTo>
                  <a:pt x="1962" y="1318"/>
                </a:lnTo>
                <a:lnTo>
                  <a:pt x="1967" y="1347"/>
                </a:lnTo>
                <a:lnTo>
                  <a:pt x="2003" y="1359"/>
                </a:lnTo>
                <a:lnTo>
                  <a:pt x="2020" y="1359"/>
                </a:lnTo>
                <a:lnTo>
                  <a:pt x="2032" y="1342"/>
                </a:lnTo>
                <a:lnTo>
                  <a:pt x="2056" y="1347"/>
                </a:lnTo>
                <a:lnTo>
                  <a:pt x="2061" y="1354"/>
                </a:lnTo>
                <a:lnTo>
                  <a:pt x="2061" y="1359"/>
                </a:lnTo>
                <a:lnTo>
                  <a:pt x="2097" y="1377"/>
                </a:lnTo>
                <a:lnTo>
                  <a:pt x="2145" y="1413"/>
                </a:lnTo>
                <a:lnTo>
                  <a:pt x="2198" y="1371"/>
                </a:lnTo>
                <a:lnTo>
                  <a:pt x="2221" y="1359"/>
                </a:lnTo>
                <a:lnTo>
                  <a:pt x="2292" y="1354"/>
                </a:lnTo>
                <a:lnTo>
                  <a:pt x="2351" y="1329"/>
                </a:lnTo>
                <a:lnTo>
                  <a:pt x="2375" y="1324"/>
                </a:lnTo>
                <a:lnTo>
                  <a:pt x="2404" y="1324"/>
                </a:lnTo>
                <a:lnTo>
                  <a:pt x="2475" y="1336"/>
                </a:lnTo>
                <a:lnTo>
                  <a:pt x="2523" y="1324"/>
                </a:lnTo>
                <a:lnTo>
                  <a:pt x="2534" y="1318"/>
                </a:lnTo>
                <a:lnTo>
                  <a:pt x="2693" y="1400"/>
                </a:lnTo>
                <a:lnTo>
                  <a:pt x="2723" y="1407"/>
                </a:lnTo>
                <a:lnTo>
                  <a:pt x="2735" y="1425"/>
                </a:lnTo>
                <a:lnTo>
                  <a:pt x="2753" y="1425"/>
                </a:lnTo>
                <a:lnTo>
                  <a:pt x="2759" y="710"/>
                </a:lnTo>
                <a:lnTo>
                  <a:pt x="2700" y="273"/>
                </a:lnTo>
                <a:lnTo>
                  <a:pt x="2700" y="71"/>
                </a:lnTo>
              </a:path>
            </a:pathLst>
          </a:custGeom>
          <a:solidFill>
            <a:srgbClr val="C3D69B"/>
          </a:solidFill>
          <a:ln w="9525">
            <a:solidFill>
              <a:sysClr val="window" lastClr="FFFFFF"/>
            </a:solidFill>
            <a:prstDash val="solid"/>
            <a:round/>
            <a:headEnd/>
            <a:tailEnd/>
          </a:ln>
        </p:spPr>
        <p:txBody>
          <a:bodyPr anchor="ctr"/>
          <a:lstStyle/>
          <a:p>
            <a:pPr algn="ctr" defTabSz="685800">
              <a:defRPr/>
            </a:pPr>
            <a:r>
              <a:rPr lang="en-US" sz="900" b="1" kern="0" dirty="0">
                <a:cs typeface="Arial" pitchFamily="34" charset="0"/>
              </a:rPr>
              <a:t>1%</a:t>
            </a:r>
          </a:p>
        </p:txBody>
      </p:sp>
      <p:sp>
        <p:nvSpPr>
          <p:cNvPr id="217" name="Freeform 35">
            <a:extLst>
              <a:ext uri="{FF2B5EF4-FFF2-40B4-BE49-F238E27FC236}">
                <a16:creationId xmlns:a16="http://schemas.microsoft.com/office/drawing/2014/main" id="{9A872A3C-E79B-4FDE-BEBC-57DD4EF84188}"/>
              </a:ext>
            </a:extLst>
          </p:cNvPr>
          <p:cNvSpPr>
            <a:spLocks/>
          </p:cNvSpPr>
          <p:nvPr/>
        </p:nvSpPr>
        <p:spPr bwMode="auto">
          <a:xfrm>
            <a:off x="3431653" y="4070579"/>
            <a:ext cx="1344179" cy="1262720"/>
          </a:xfrm>
          <a:custGeom>
            <a:avLst/>
            <a:gdLst/>
            <a:ahLst/>
            <a:cxnLst>
              <a:cxn ang="0">
                <a:pos x="4076" y="1198"/>
              </a:cxn>
              <a:cxn ang="0">
                <a:pos x="3787" y="1122"/>
              </a:cxn>
              <a:cxn ang="0">
                <a:pos x="3604" y="1157"/>
              </a:cxn>
              <a:cxn ang="0">
                <a:pos x="3444" y="1157"/>
              </a:cxn>
              <a:cxn ang="0">
                <a:pos x="3403" y="1157"/>
              </a:cxn>
              <a:cxn ang="0">
                <a:pos x="3333" y="1116"/>
              </a:cxn>
              <a:cxn ang="0">
                <a:pos x="3256" y="1205"/>
              </a:cxn>
              <a:cxn ang="0">
                <a:pos x="3221" y="1134"/>
              </a:cxn>
              <a:cxn ang="0">
                <a:pos x="3061" y="1104"/>
              </a:cxn>
              <a:cxn ang="0">
                <a:pos x="2978" y="1086"/>
              </a:cxn>
              <a:cxn ang="0">
                <a:pos x="2836" y="1058"/>
              </a:cxn>
              <a:cxn ang="0">
                <a:pos x="2747" y="1022"/>
              </a:cxn>
              <a:cxn ang="0">
                <a:pos x="2600" y="987"/>
              </a:cxn>
              <a:cxn ang="0">
                <a:pos x="2534" y="898"/>
              </a:cxn>
              <a:cxn ang="0">
                <a:pos x="2376" y="850"/>
              </a:cxn>
              <a:cxn ang="0">
                <a:pos x="1383" y="0"/>
              </a:cxn>
              <a:cxn ang="0">
                <a:pos x="0" y="1707"/>
              </a:cxn>
              <a:cxn ang="0">
                <a:pos x="18" y="1784"/>
              </a:cxn>
              <a:cxn ang="0">
                <a:pos x="125" y="1931"/>
              </a:cxn>
              <a:cxn ang="0">
                <a:pos x="544" y="2344"/>
              </a:cxn>
              <a:cxn ang="0">
                <a:pos x="603" y="2486"/>
              </a:cxn>
              <a:cxn ang="0">
                <a:pos x="898" y="2917"/>
              </a:cxn>
              <a:cxn ang="0">
                <a:pos x="1176" y="2965"/>
              </a:cxn>
              <a:cxn ang="0">
                <a:pos x="1329" y="2722"/>
              </a:cxn>
              <a:cxn ang="0">
                <a:pos x="1425" y="2694"/>
              </a:cxn>
              <a:cxn ang="0">
                <a:pos x="1595" y="2747"/>
              </a:cxn>
              <a:cxn ang="0">
                <a:pos x="1778" y="2835"/>
              </a:cxn>
              <a:cxn ang="0">
                <a:pos x="1838" y="2876"/>
              </a:cxn>
              <a:cxn ang="0">
                <a:pos x="1991" y="3072"/>
              </a:cxn>
              <a:cxn ang="0">
                <a:pos x="2234" y="3538"/>
              </a:cxn>
              <a:cxn ang="0">
                <a:pos x="2376" y="3698"/>
              </a:cxn>
              <a:cxn ang="0">
                <a:pos x="2435" y="3939"/>
              </a:cxn>
              <a:cxn ang="0">
                <a:pos x="2641" y="4188"/>
              </a:cxn>
              <a:cxn ang="0">
                <a:pos x="3008" y="4306"/>
              </a:cxn>
              <a:cxn ang="0">
                <a:pos x="3208" y="4335"/>
              </a:cxn>
              <a:cxn ang="0">
                <a:pos x="3185" y="4276"/>
              </a:cxn>
              <a:cxn ang="0">
                <a:pos x="3114" y="3857"/>
              </a:cxn>
              <a:cxn ang="0">
                <a:pos x="3084" y="3798"/>
              </a:cxn>
              <a:cxn ang="0">
                <a:pos x="3173" y="3650"/>
              </a:cxn>
              <a:cxn ang="0">
                <a:pos x="3196" y="3586"/>
              </a:cxn>
              <a:cxn ang="0">
                <a:pos x="3256" y="3444"/>
              </a:cxn>
              <a:cxn ang="0">
                <a:pos x="3315" y="3444"/>
              </a:cxn>
              <a:cxn ang="0">
                <a:pos x="3350" y="3384"/>
              </a:cxn>
              <a:cxn ang="0">
                <a:pos x="3397" y="3373"/>
              </a:cxn>
              <a:cxn ang="0">
                <a:pos x="3485" y="3325"/>
              </a:cxn>
              <a:cxn ang="0">
                <a:pos x="3533" y="3242"/>
              </a:cxn>
              <a:cxn ang="0">
                <a:pos x="3569" y="3272"/>
              </a:cxn>
              <a:cxn ang="0">
                <a:pos x="3923" y="3089"/>
              </a:cxn>
              <a:cxn ang="0">
                <a:pos x="3994" y="2889"/>
              </a:cxn>
              <a:cxn ang="0">
                <a:pos x="4065" y="2864"/>
              </a:cxn>
              <a:cxn ang="0">
                <a:pos x="4307" y="2829"/>
              </a:cxn>
              <a:cxn ang="0">
                <a:pos x="4378" y="2793"/>
              </a:cxn>
              <a:cxn ang="0">
                <a:pos x="4413" y="2699"/>
              </a:cxn>
              <a:cxn ang="0">
                <a:pos x="4425" y="2528"/>
              </a:cxn>
              <a:cxn ang="0">
                <a:pos x="4472" y="2392"/>
              </a:cxn>
              <a:cxn ang="0">
                <a:pos x="4449" y="2174"/>
              </a:cxn>
              <a:cxn ang="0">
                <a:pos x="4413" y="2085"/>
              </a:cxn>
              <a:cxn ang="0">
                <a:pos x="4367" y="1949"/>
              </a:cxn>
              <a:cxn ang="0">
                <a:pos x="4289" y="1258"/>
              </a:cxn>
              <a:cxn ang="0">
                <a:pos x="4136" y="1223"/>
              </a:cxn>
            </a:cxnLst>
            <a:rect l="0" t="0" r="r" b="b"/>
            <a:pathLst>
              <a:path w="4490" h="4377">
                <a:moveTo>
                  <a:pt x="4136" y="1223"/>
                </a:moveTo>
                <a:lnTo>
                  <a:pt x="4118" y="1223"/>
                </a:lnTo>
                <a:lnTo>
                  <a:pt x="4106" y="1205"/>
                </a:lnTo>
                <a:lnTo>
                  <a:pt x="4076" y="1198"/>
                </a:lnTo>
                <a:lnTo>
                  <a:pt x="3917" y="1116"/>
                </a:lnTo>
                <a:lnTo>
                  <a:pt x="3906" y="1122"/>
                </a:lnTo>
                <a:lnTo>
                  <a:pt x="3858" y="1134"/>
                </a:lnTo>
                <a:lnTo>
                  <a:pt x="3787" y="1122"/>
                </a:lnTo>
                <a:lnTo>
                  <a:pt x="3758" y="1122"/>
                </a:lnTo>
                <a:lnTo>
                  <a:pt x="3734" y="1127"/>
                </a:lnTo>
                <a:lnTo>
                  <a:pt x="3675" y="1152"/>
                </a:lnTo>
                <a:lnTo>
                  <a:pt x="3604" y="1157"/>
                </a:lnTo>
                <a:lnTo>
                  <a:pt x="3581" y="1169"/>
                </a:lnTo>
                <a:lnTo>
                  <a:pt x="3528" y="1211"/>
                </a:lnTo>
                <a:lnTo>
                  <a:pt x="3480" y="1175"/>
                </a:lnTo>
                <a:lnTo>
                  <a:pt x="3444" y="1157"/>
                </a:lnTo>
                <a:lnTo>
                  <a:pt x="3444" y="1152"/>
                </a:lnTo>
                <a:lnTo>
                  <a:pt x="3439" y="1145"/>
                </a:lnTo>
                <a:lnTo>
                  <a:pt x="3415" y="1140"/>
                </a:lnTo>
                <a:lnTo>
                  <a:pt x="3403" y="1157"/>
                </a:lnTo>
                <a:lnTo>
                  <a:pt x="3386" y="1157"/>
                </a:lnTo>
                <a:lnTo>
                  <a:pt x="3350" y="1145"/>
                </a:lnTo>
                <a:lnTo>
                  <a:pt x="3345" y="1116"/>
                </a:lnTo>
                <a:lnTo>
                  <a:pt x="3333" y="1116"/>
                </a:lnTo>
                <a:lnTo>
                  <a:pt x="3297" y="1134"/>
                </a:lnTo>
                <a:lnTo>
                  <a:pt x="3274" y="1169"/>
                </a:lnTo>
                <a:lnTo>
                  <a:pt x="3279" y="1193"/>
                </a:lnTo>
                <a:lnTo>
                  <a:pt x="3256" y="1205"/>
                </a:lnTo>
                <a:lnTo>
                  <a:pt x="3244" y="1181"/>
                </a:lnTo>
                <a:lnTo>
                  <a:pt x="3249" y="1152"/>
                </a:lnTo>
                <a:lnTo>
                  <a:pt x="3244" y="1134"/>
                </a:lnTo>
                <a:lnTo>
                  <a:pt x="3221" y="1134"/>
                </a:lnTo>
                <a:lnTo>
                  <a:pt x="3178" y="1157"/>
                </a:lnTo>
                <a:lnTo>
                  <a:pt x="3173" y="1157"/>
                </a:lnTo>
                <a:lnTo>
                  <a:pt x="3090" y="1099"/>
                </a:lnTo>
                <a:lnTo>
                  <a:pt x="3061" y="1104"/>
                </a:lnTo>
                <a:lnTo>
                  <a:pt x="3049" y="1152"/>
                </a:lnTo>
                <a:lnTo>
                  <a:pt x="2990" y="1134"/>
                </a:lnTo>
                <a:lnTo>
                  <a:pt x="2990" y="1093"/>
                </a:lnTo>
                <a:lnTo>
                  <a:pt x="2978" y="1086"/>
                </a:lnTo>
                <a:lnTo>
                  <a:pt x="2948" y="1058"/>
                </a:lnTo>
                <a:lnTo>
                  <a:pt x="2942" y="1040"/>
                </a:lnTo>
                <a:lnTo>
                  <a:pt x="2860" y="1033"/>
                </a:lnTo>
                <a:lnTo>
                  <a:pt x="2836" y="1058"/>
                </a:lnTo>
                <a:lnTo>
                  <a:pt x="2800" y="1040"/>
                </a:lnTo>
                <a:lnTo>
                  <a:pt x="2783" y="1010"/>
                </a:lnTo>
                <a:lnTo>
                  <a:pt x="2754" y="1015"/>
                </a:lnTo>
                <a:lnTo>
                  <a:pt x="2747" y="1022"/>
                </a:lnTo>
                <a:lnTo>
                  <a:pt x="2729" y="1022"/>
                </a:lnTo>
                <a:lnTo>
                  <a:pt x="2694" y="1004"/>
                </a:lnTo>
                <a:lnTo>
                  <a:pt x="2605" y="992"/>
                </a:lnTo>
                <a:lnTo>
                  <a:pt x="2600" y="987"/>
                </a:lnTo>
                <a:lnTo>
                  <a:pt x="2582" y="951"/>
                </a:lnTo>
                <a:lnTo>
                  <a:pt x="2582" y="939"/>
                </a:lnTo>
                <a:lnTo>
                  <a:pt x="2570" y="916"/>
                </a:lnTo>
                <a:lnTo>
                  <a:pt x="2534" y="898"/>
                </a:lnTo>
                <a:lnTo>
                  <a:pt x="2511" y="916"/>
                </a:lnTo>
                <a:lnTo>
                  <a:pt x="2446" y="921"/>
                </a:lnTo>
                <a:lnTo>
                  <a:pt x="2422" y="916"/>
                </a:lnTo>
                <a:lnTo>
                  <a:pt x="2376" y="850"/>
                </a:lnTo>
                <a:lnTo>
                  <a:pt x="2358" y="838"/>
                </a:lnTo>
                <a:lnTo>
                  <a:pt x="2323" y="833"/>
                </a:lnTo>
                <a:lnTo>
                  <a:pt x="2351" y="53"/>
                </a:lnTo>
                <a:lnTo>
                  <a:pt x="1383" y="0"/>
                </a:lnTo>
                <a:lnTo>
                  <a:pt x="1365" y="0"/>
                </a:lnTo>
                <a:lnTo>
                  <a:pt x="1217" y="1819"/>
                </a:lnTo>
                <a:lnTo>
                  <a:pt x="6" y="1700"/>
                </a:lnTo>
                <a:lnTo>
                  <a:pt x="0" y="1707"/>
                </a:lnTo>
                <a:lnTo>
                  <a:pt x="13" y="1718"/>
                </a:lnTo>
                <a:lnTo>
                  <a:pt x="18" y="1730"/>
                </a:lnTo>
                <a:lnTo>
                  <a:pt x="0" y="1754"/>
                </a:lnTo>
                <a:lnTo>
                  <a:pt x="18" y="1784"/>
                </a:lnTo>
                <a:lnTo>
                  <a:pt x="18" y="1789"/>
                </a:lnTo>
                <a:lnTo>
                  <a:pt x="83" y="1831"/>
                </a:lnTo>
                <a:lnTo>
                  <a:pt x="95" y="1878"/>
                </a:lnTo>
                <a:lnTo>
                  <a:pt x="125" y="1931"/>
                </a:lnTo>
                <a:lnTo>
                  <a:pt x="190" y="1973"/>
                </a:lnTo>
                <a:lnTo>
                  <a:pt x="373" y="2197"/>
                </a:lnTo>
                <a:lnTo>
                  <a:pt x="532" y="2321"/>
                </a:lnTo>
                <a:lnTo>
                  <a:pt x="544" y="2344"/>
                </a:lnTo>
                <a:lnTo>
                  <a:pt x="556" y="2374"/>
                </a:lnTo>
                <a:lnTo>
                  <a:pt x="550" y="2410"/>
                </a:lnTo>
                <a:lnTo>
                  <a:pt x="561" y="2428"/>
                </a:lnTo>
                <a:lnTo>
                  <a:pt x="603" y="2486"/>
                </a:lnTo>
                <a:lnTo>
                  <a:pt x="597" y="2610"/>
                </a:lnTo>
                <a:lnTo>
                  <a:pt x="609" y="2658"/>
                </a:lnTo>
                <a:lnTo>
                  <a:pt x="662" y="2747"/>
                </a:lnTo>
                <a:lnTo>
                  <a:pt x="898" y="2917"/>
                </a:lnTo>
                <a:lnTo>
                  <a:pt x="1063" y="3018"/>
                </a:lnTo>
                <a:lnTo>
                  <a:pt x="1106" y="3024"/>
                </a:lnTo>
                <a:lnTo>
                  <a:pt x="1134" y="3013"/>
                </a:lnTo>
                <a:lnTo>
                  <a:pt x="1176" y="2965"/>
                </a:lnTo>
                <a:lnTo>
                  <a:pt x="1200" y="2947"/>
                </a:lnTo>
                <a:lnTo>
                  <a:pt x="1271" y="2782"/>
                </a:lnTo>
                <a:lnTo>
                  <a:pt x="1306" y="2735"/>
                </a:lnTo>
                <a:lnTo>
                  <a:pt x="1329" y="2722"/>
                </a:lnTo>
                <a:lnTo>
                  <a:pt x="1383" y="2735"/>
                </a:lnTo>
                <a:lnTo>
                  <a:pt x="1395" y="2735"/>
                </a:lnTo>
                <a:lnTo>
                  <a:pt x="1407" y="2711"/>
                </a:lnTo>
                <a:lnTo>
                  <a:pt x="1425" y="2694"/>
                </a:lnTo>
                <a:lnTo>
                  <a:pt x="1454" y="2705"/>
                </a:lnTo>
                <a:lnTo>
                  <a:pt x="1484" y="2722"/>
                </a:lnTo>
                <a:lnTo>
                  <a:pt x="1578" y="2735"/>
                </a:lnTo>
                <a:lnTo>
                  <a:pt x="1595" y="2747"/>
                </a:lnTo>
                <a:lnTo>
                  <a:pt x="1661" y="2765"/>
                </a:lnTo>
                <a:lnTo>
                  <a:pt x="1690" y="2752"/>
                </a:lnTo>
                <a:lnTo>
                  <a:pt x="1761" y="2793"/>
                </a:lnTo>
                <a:lnTo>
                  <a:pt x="1778" y="2835"/>
                </a:lnTo>
                <a:lnTo>
                  <a:pt x="1791" y="2835"/>
                </a:lnTo>
                <a:lnTo>
                  <a:pt x="1796" y="2853"/>
                </a:lnTo>
                <a:lnTo>
                  <a:pt x="1808" y="2859"/>
                </a:lnTo>
                <a:lnTo>
                  <a:pt x="1838" y="2876"/>
                </a:lnTo>
                <a:lnTo>
                  <a:pt x="1885" y="2935"/>
                </a:lnTo>
                <a:lnTo>
                  <a:pt x="1950" y="2995"/>
                </a:lnTo>
                <a:lnTo>
                  <a:pt x="1986" y="3048"/>
                </a:lnTo>
                <a:lnTo>
                  <a:pt x="1991" y="3072"/>
                </a:lnTo>
                <a:lnTo>
                  <a:pt x="2098" y="3325"/>
                </a:lnTo>
                <a:lnTo>
                  <a:pt x="2110" y="3373"/>
                </a:lnTo>
                <a:lnTo>
                  <a:pt x="2227" y="3508"/>
                </a:lnTo>
                <a:lnTo>
                  <a:pt x="2234" y="3538"/>
                </a:lnTo>
                <a:lnTo>
                  <a:pt x="2310" y="3621"/>
                </a:lnTo>
                <a:lnTo>
                  <a:pt x="2334" y="3639"/>
                </a:lnTo>
                <a:lnTo>
                  <a:pt x="2369" y="3673"/>
                </a:lnTo>
                <a:lnTo>
                  <a:pt x="2376" y="3698"/>
                </a:lnTo>
                <a:lnTo>
                  <a:pt x="2369" y="3780"/>
                </a:lnTo>
                <a:lnTo>
                  <a:pt x="2394" y="3810"/>
                </a:lnTo>
                <a:lnTo>
                  <a:pt x="2405" y="3911"/>
                </a:lnTo>
                <a:lnTo>
                  <a:pt x="2435" y="3939"/>
                </a:lnTo>
                <a:lnTo>
                  <a:pt x="2511" y="4094"/>
                </a:lnTo>
                <a:lnTo>
                  <a:pt x="2523" y="4141"/>
                </a:lnTo>
                <a:lnTo>
                  <a:pt x="2577" y="4147"/>
                </a:lnTo>
                <a:lnTo>
                  <a:pt x="2641" y="4188"/>
                </a:lnTo>
                <a:lnTo>
                  <a:pt x="2712" y="4211"/>
                </a:lnTo>
                <a:lnTo>
                  <a:pt x="2825" y="4282"/>
                </a:lnTo>
                <a:lnTo>
                  <a:pt x="2978" y="4294"/>
                </a:lnTo>
                <a:lnTo>
                  <a:pt x="3008" y="4306"/>
                </a:lnTo>
                <a:lnTo>
                  <a:pt x="3090" y="4360"/>
                </a:lnTo>
                <a:lnTo>
                  <a:pt x="3132" y="4377"/>
                </a:lnTo>
                <a:lnTo>
                  <a:pt x="3173" y="4330"/>
                </a:lnTo>
                <a:lnTo>
                  <a:pt x="3208" y="4335"/>
                </a:lnTo>
                <a:lnTo>
                  <a:pt x="3214" y="4324"/>
                </a:lnTo>
                <a:lnTo>
                  <a:pt x="3214" y="4306"/>
                </a:lnTo>
                <a:lnTo>
                  <a:pt x="3178" y="4289"/>
                </a:lnTo>
                <a:lnTo>
                  <a:pt x="3185" y="4276"/>
                </a:lnTo>
                <a:lnTo>
                  <a:pt x="3150" y="4235"/>
                </a:lnTo>
                <a:lnTo>
                  <a:pt x="3102" y="4046"/>
                </a:lnTo>
                <a:lnTo>
                  <a:pt x="3079" y="3969"/>
                </a:lnTo>
                <a:lnTo>
                  <a:pt x="3114" y="3857"/>
                </a:lnTo>
                <a:lnTo>
                  <a:pt x="3114" y="3822"/>
                </a:lnTo>
                <a:lnTo>
                  <a:pt x="3096" y="3810"/>
                </a:lnTo>
                <a:lnTo>
                  <a:pt x="3090" y="3810"/>
                </a:lnTo>
                <a:lnTo>
                  <a:pt x="3084" y="3798"/>
                </a:lnTo>
                <a:lnTo>
                  <a:pt x="3084" y="3792"/>
                </a:lnTo>
                <a:lnTo>
                  <a:pt x="3090" y="3786"/>
                </a:lnTo>
                <a:lnTo>
                  <a:pt x="3143" y="3751"/>
                </a:lnTo>
                <a:lnTo>
                  <a:pt x="3173" y="3650"/>
                </a:lnTo>
                <a:lnTo>
                  <a:pt x="3150" y="3639"/>
                </a:lnTo>
                <a:lnTo>
                  <a:pt x="3137" y="3591"/>
                </a:lnTo>
                <a:lnTo>
                  <a:pt x="3161" y="3561"/>
                </a:lnTo>
                <a:lnTo>
                  <a:pt x="3196" y="3586"/>
                </a:lnTo>
                <a:lnTo>
                  <a:pt x="3256" y="3544"/>
                </a:lnTo>
                <a:lnTo>
                  <a:pt x="3267" y="3485"/>
                </a:lnTo>
                <a:lnTo>
                  <a:pt x="3244" y="3467"/>
                </a:lnTo>
                <a:lnTo>
                  <a:pt x="3256" y="3444"/>
                </a:lnTo>
                <a:lnTo>
                  <a:pt x="3267" y="3444"/>
                </a:lnTo>
                <a:lnTo>
                  <a:pt x="3285" y="3450"/>
                </a:lnTo>
                <a:lnTo>
                  <a:pt x="3297" y="3437"/>
                </a:lnTo>
                <a:lnTo>
                  <a:pt x="3315" y="3444"/>
                </a:lnTo>
                <a:lnTo>
                  <a:pt x="3333" y="3444"/>
                </a:lnTo>
                <a:lnTo>
                  <a:pt x="3350" y="3437"/>
                </a:lnTo>
                <a:lnTo>
                  <a:pt x="3350" y="3426"/>
                </a:lnTo>
                <a:lnTo>
                  <a:pt x="3350" y="3384"/>
                </a:lnTo>
                <a:lnTo>
                  <a:pt x="3362" y="3366"/>
                </a:lnTo>
                <a:lnTo>
                  <a:pt x="3374" y="3366"/>
                </a:lnTo>
                <a:lnTo>
                  <a:pt x="3386" y="3373"/>
                </a:lnTo>
                <a:lnTo>
                  <a:pt x="3397" y="3373"/>
                </a:lnTo>
                <a:lnTo>
                  <a:pt x="3480" y="3355"/>
                </a:lnTo>
                <a:lnTo>
                  <a:pt x="3492" y="3349"/>
                </a:lnTo>
                <a:lnTo>
                  <a:pt x="3492" y="3338"/>
                </a:lnTo>
                <a:lnTo>
                  <a:pt x="3485" y="3325"/>
                </a:lnTo>
                <a:lnTo>
                  <a:pt x="3444" y="3295"/>
                </a:lnTo>
                <a:lnTo>
                  <a:pt x="3444" y="3278"/>
                </a:lnTo>
                <a:lnTo>
                  <a:pt x="3521" y="3254"/>
                </a:lnTo>
                <a:lnTo>
                  <a:pt x="3533" y="3242"/>
                </a:lnTo>
                <a:lnTo>
                  <a:pt x="3563" y="3237"/>
                </a:lnTo>
                <a:lnTo>
                  <a:pt x="3563" y="3242"/>
                </a:lnTo>
                <a:lnTo>
                  <a:pt x="3556" y="3254"/>
                </a:lnTo>
                <a:lnTo>
                  <a:pt x="3569" y="3272"/>
                </a:lnTo>
                <a:lnTo>
                  <a:pt x="3581" y="3272"/>
                </a:lnTo>
                <a:lnTo>
                  <a:pt x="3592" y="3260"/>
                </a:lnTo>
                <a:lnTo>
                  <a:pt x="3716" y="3225"/>
                </a:lnTo>
                <a:lnTo>
                  <a:pt x="3923" y="3089"/>
                </a:lnTo>
                <a:lnTo>
                  <a:pt x="3934" y="3036"/>
                </a:lnTo>
                <a:lnTo>
                  <a:pt x="4030" y="2960"/>
                </a:lnTo>
                <a:lnTo>
                  <a:pt x="4035" y="2947"/>
                </a:lnTo>
                <a:lnTo>
                  <a:pt x="3994" y="2889"/>
                </a:lnTo>
                <a:lnTo>
                  <a:pt x="4000" y="2841"/>
                </a:lnTo>
                <a:lnTo>
                  <a:pt x="4065" y="2811"/>
                </a:lnTo>
                <a:lnTo>
                  <a:pt x="4076" y="2818"/>
                </a:lnTo>
                <a:lnTo>
                  <a:pt x="4065" y="2864"/>
                </a:lnTo>
                <a:lnTo>
                  <a:pt x="4076" y="2882"/>
                </a:lnTo>
                <a:lnTo>
                  <a:pt x="4147" y="2876"/>
                </a:lnTo>
                <a:lnTo>
                  <a:pt x="4159" y="2894"/>
                </a:lnTo>
                <a:lnTo>
                  <a:pt x="4307" y="2829"/>
                </a:lnTo>
                <a:lnTo>
                  <a:pt x="4390" y="2823"/>
                </a:lnTo>
                <a:lnTo>
                  <a:pt x="4396" y="2818"/>
                </a:lnTo>
                <a:lnTo>
                  <a:pt x="4390" y="2811"/>
                </a:lnTo>
                <a:lnTo>
                  <a:pt x="4378" y="2793"/>
                </a:lnTo>
                <a:lnTo>
                  <a:pt x="4367" y="2765"/>
                </a:lnTo>
                <a:lnTo>
                  <a:pt x="4378" y="2752"/>
                </a:lnTo>
                <a:lnTo>
                  <a:pt x="4390" y="2729"/>
                </a:lnTo>
                <a:lnTo>
                  <a:pt x="4413" y="2699"/>
                </a:lnTo>
                <a:lnTo>
                  <a:pt x="4443" y="2610"/>
                </a:lnTo>
                <a:lnTo>
                  <a:pt x="4419" y="2575"/>
                </a:lnTo>
                <a:lnTo>
                  <a:pt x="4419" y="2546"/>
                </a:lnTo>
                <a:lnTo>
                  <a:pt x="4425" y="2528"/>
                </a:lnTo>
                <a:lnTo>
                  <a:pt x="4425" y="2504"/>
                </a:lnTo>
                <a:lnTo>
                  <a:pt x="4437" y="2457"/>
                </a:lnTo>
                <a:lnTo>
                  <a:pt x="4461" y="2433"/>
                </a:lnTo>
                <a:lnTo>
                  <a:pt x="4472" y="2392"/>
                </a:lnTo>
                <a:lnTo>
                  <a:pt x="4490" y="2321"/>
                </a:lnTo>
                <a:lnTo>
                  <a:pt x="4490" y="2280"/>
                </a:lnTo>
                <a:lnTo>
                  <a:pt x="4472" y="2215"/>
                </a:lnTo>
                <a:lnTo>
                  <a:pt x="4449" y="2174"/>
                </a:lnTo>
                <a:lnTo>
                  <a:pt x="4437" y="2162"/>
                </a:lnTo>
                <a:lnTo>
                  <a:pt x="4437" y="2138"/>
                </a:lnTo>
                <a:lnTo>
                  <a:pt x="4431" y="2121"/>
                </a:lnTo>
                <a:lnTo>
                  <a:pt x="4413" y="2085"/>
                </a:lnTo>
                <a:lnTo>
                  <a:pt x="4390" y="2067"/>
                </a:lnTo>
                <a:lnTo>
                  <a:pt x="4378" y="2050"/>
                </a:lnTo>
                <a:lnTo>
                  <a:pt x="4396" y="2009"/>
                </a:lnTo>
                <a:lnTo>
                  <a:pt x="4367" y="1949"/>
                </a:lnTo>
                <a:lnTo>
                  <a:pt x="4319" y="1908"/>
                </a:lnTo>
                <a:lnTo>
                  <a:pt x="4301" y="1878"/>
                </a:lnTo>
                <a:lnTo>
                  <a:pt x="4296" y="1477"/>
                </a:lnTo>
                <a:lnTo>
                  <a:pt x="4289" y="1258"/>
                </a:lnTo>
                <a:lnTo>
                  <a:pt x="4243" y="1246"/>
                </a:lnTo>
                <a:lnTo>
                  <a:pt x="4195" y="1264"/>
                </a:lnTo>
                <a:lnTo>
                  <a:pt x="4183" y="1264"/>
                </a:lnTo>
                <a:lnTo>
                  <a:pt x="4136" y="1223"/>
                </a:lnTo>
                <a:close/>
              </a:path>
            </a:pathLst>
          </a:custGeom>
          <a:solidFill>
            <a:srgbClr val="C3D69B"/>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 4%</a:t>
            </a:r>
          </a:p>
        </p:txBody>
      </p:sp>
      <p:sp>
        <p:nvSpPr>
          <p:cNvPr id="218" name="Freeform 38">
            <a:extLst>
              <a:ext uri="{FF2B5EF4-FFF2-40B4-BE49-F238E27FC236}">
                <a16:creationId xmlns:a16="http://schemas.microsoft.com/office/drawing/2014/main" id="{F13F1643-27C9-4EFF-ABF4-EAB749480B69}"/>
              </a:ext>
            </a:extLst>
          </p:cNvPr>
          <p:cNvSpPr>
            <a:spLocks/>
          </p:cNvSpPr>
          <p:nvPr/>
        </p:nvSpPr>
        <p:spPr bwMode="auto">
          <a:xfrm>
            <a:off x="4420151" y="2585077"/>
            <a:ext cx="631919" cy="685751"/>
          </a:xfrm>
          <a:custGeom>
            <a:avLst/>
            <a:gdLst/>
            <a:ahLst/>
            <a:cxnLst>
              <a:cxn ang="0">
                <a:pos x="200" y="1636"/>
              </a:cxn>
              <a:cxn ang="0">
                <a:pos x="94" y="1507"/>
              </a:cxn>
              <a:cxn ang="0">
                <a:pos x="165" y="1412"/>
              </a:cxn>
              <a:cxn ang="0">
                <a:pos x="159" y="1318"/>
              </a:cxn>
              <a:cxn ang="0">
                <a:pos x="118" y="1116"/>
              </a:cxn>
              <a:cxn ang="0">
                <a:pos x="112" y="1017"/>
              </a:cxn>
              <a:cxn ang="0">
                <a:pos x="100" y="774"/>
              </a:cxn>
              <a:cxn ang="0">
                <a:pos x="42" y="621"/>
              </a:cxn>
              <a:cxn ang="0">
                <a:pos x="12" y="373"/>
              </a:cxn>
              <a:cxn ang="0">
                <a:pos x="30" y="278"/>
              </a:cxn>
              <a:cxn ang="0">
                <a:pos x="0" y="154"/>
              </a:cxn>
              <a:cxn ang="0">
                <a:pos x="549" y="60"/>
              </a:cxn>
              <a:cxn ang="0">
                <a:pos x="603" y="0"/>
              </a:cxn>
              <a:cxn ang="0">
                <a:pos x="661" y="112"/>
              </a:cxn>
              <a:cxn ang="0">
                <a:pos x="674" y="231"/>
              </a:cxn>
              <a:cxn ang="0">
                <a:pos x="756" y="266"/>
              </a:cxn>
              <a:cxn ang="0">
                <a:pos x="821" y="296"/>
              </a:cxn>
              <a:cxn ang="0">
                <a:pos x="915" y="296"/>
              </a:cxn>
              <a:cxn ang="0">
                <a:pos x="927" y="332"/>
              </a:cxn>
              <a:cxn ang="0">
                <a:pos x="1034" y="302"/>
              </a:cxn>
              <a:cxn ang="0">
                <a:pos x="1222" y="314"/>
              </a:cxn>
              <a:cxn ang="0">
                <a:pos x="1234" y="337"/>
              </a:cxn>
              <a:cxn ang="0">
                <a:pos x="1270" y="355"/>
              </a:cxn>
              <a:cxn ang="0">
                <a:pos x="1293" y="420"/>
              </a:cxn>
              <a:cxn ang="0">
                <a:pos x="1353" y="396"/>
              </a:cxn>
              <a:cxn ang="0">
                <a:pos x="1400" y="396"/>
              </a:cxn>
              <a:cxn ang="0">
                <a:pos x="1483" y="449"/>
              </a:cxn>
              <a:cxn ang="0">
                <a:pos x="1530" y="497"/>
              </a:cxn>
              <a:cxn ang="0">
                <a:pos x="1612" y="485"/>
              </a:cxn>
              <a:cxn ang="0">
                <a:pos x="1737" y="426"/>
              </a:cxn>
              <a:cxn ang="0">
                <a:pos x="1919" y="456"/>
              </a:cxn>
              <a:cxn ang="0">
                <a:pos x="1967" y="473"/>
              </a:cxn>
              <a:cxn ang="0">
                <a:pos x="2038" y="485"/>
              </a:cxn>
              <a:cxn ang="0">
                <a:pos x="2074" y="520"/>
              </a:cxn>
              <a:cxn ang="0">
                <a:pos x="1926" y="591"/>
              </a:cxn>
              <a:cxn ang="0">
                <a:pos x="1849" y="644"/>
              </a:cxn>
              <a:cxn ang="0">
                <a:pos x="1731" y="710"/>
              </a:cxn>
              <a:cxn ang="0">
                <a:pos x="1406" y="1029"/>
              </a:cxn>
              <a:cxn ang="0">
                <a:pos x="1371" y="1075"/>
              </a:cxn>
              <a:cxn ang="0">
                <a:pos x="1353" y="1318"/>
              </a:cxn>
              <a:cxn ang="0">
                <a:pos x="1247" y="1400"/>
              </a:cxn>
              <a:cxn ang="0">
                <a:pos x="1229" y="1442"/>
              </a:cxn>
              <a:cxn ang="0">
                <a:pos x="1252" y="1531"/>
              </a:cxn>
              <a:cxn ang="0">
                <a:pos x="1258" y="1625"/>
              </a:cxn>
              <a:cxn ang="0">
                <a:pos x="1252" y="1732"/>
              </a:cxn>
              <a:cxn ang="0">
                <a:pos x="1270" y="1861"/>
              </a:cxn>
              <a:cxn ang="0">
                <a:pos x="1311" y="1902"/>
              </a:cxn>
              <a:cxn ang="0">
                <a:pos x="1394" y="1927"/>
              </a:cxn>
              <a:cxn ang="0">
                <a:pos x="1417" y="1955"/>
              </a:cxn>
              <a:cxn ang="0">
                <a:pos x="1536" y="2056"/>
              </a:cxn>
              <a:cxn ang="0">
                <a:pos x="1707" y="2180"/>
              </a:cxn>
              <a:cxn ang="0">
                <a:pos x="1719" y="2257"/>
              </a:cxn>
              <a:cxn ang="0">
                <a:pos x="200" y="2376"/>
              </a:cxn>
            </a:cxnLst>
            <a:rect l="0" t="0" r="r" b="b"/>
            <a:pathLst>
              <a:path w="2115" h="2376">
                <a:moveTo>
                  <a:pt x="200" y="2376"/>
                </a:moveTo>
                <a:lnTo>
                  <a:pt x="200" y="1636"/>
                </a:lnTo>
                <a:lnTo>
                  <a:pt x="100" y="1542"/>
                </a:lnTo>
                <a:lnTo>
                  <a:pt x="94" y="1507"/>
                </a:lnTo>
                <a:lnTo>
                  <a:pt x="147" y="1453"/>
                </a:lnTo>
                <a:lnTo>
                  <a:pt x="165" y="1412"/>
                </a:lnTo>
                <a:lnTo>
                  <a:pt x="165" y="1382"/>
                </a:lnTo>
                <a:lnTo>
                  <a:pt x="159" y="1318"/>
                </a:lnTo>
                <a:lnTo>
                  <a:pt x="171" y="1265"/>
                </a:lnTo>
                <a:lnTo>
                  <a:pt x="118" y="1116"/>
                </a:lnTo>
                <a:lnTo>
                  <a:pt x="112" y="1088"/>
                </a:lnTo>
                <a:lnTo>
                  <a:pt x="112" y="1017"/>
                </a:lnTo>
                <a:lnTo>
                  <a:pt x="106" y="976"/>
                </a:lnTo>
                <a:lnTo>
                  <a:pt x="100" y="774"/>
                </a:lnTo>
                <a:lnTo>
                  <a:pt x="77" y="656"/>
                </a:lnTo>
                <a:lnTo>
                  <a:pt x="42" y="621"/>
                </a:lnTo>
                <a:lnTo>
                  <a:pt x="17" y="491"/>
                </a:lnTo>
                <a:lnTo>
                  <a:pt x="12" y="373"/>
                </a:lnTo>
                <a:lnTo>
                  <a:pt x="17" y="307"/>
                </a:lnTo>
                <a:lnTo>
                  <a:pt x="30" y="278"/>
                </a:lnTo>
                <a:lnTo>
                  <a:pt x="0" y="183"/>
                </a:lnTo>
                <a:lnTo>
                  <a:pt x="0" y="154"/>
                </a:lnTo>
                <a:lnTo>
                  <a:pt x="549" y="154"/>
                </a:lnTo>
                <a:lnTo>
                  <a:pt x="549" y="60"/>
                </a:lnTo>
                <a:lnTo>
                  <a:pt x="555" y="0"/>
                </a:lnTo>
                <a:lnTo>
                  <a:pt x="603" y="0"/>
                </a:lnTo>
                <a:lnTo>
                  <a:pt x="656" y="25"/>
                </a:lnTo>
                <a:lnTo>
                  <a:pt x="661" y="112"/>
                </a:lnTo>
                <a:lnTo>
                  <a:pt x="679" y="172"/>
                </a:lnTo>
                <a:lnTo>
                  <a:pt x="674" y="231"/>
                </a:lnTo>
                <a:lnTo>
                  <a:pt x="732" y="272"/>
                </a:lnTo>
                <a:lnTo>
                  <a:pt x="756" y="266"/>
                </a:lnTo>
                <a:lnTo>
                  <a:pt x="798" y="272"/>
                </a:lnTo>
                <a:lnTo>
                  <a:pt x="821" y="296"/>
                </a:lnTo>
                <a:lnTo>
                  <a:pt x="862" y="289"/>
                </a:lnTo>
                <a:lnTo>
                  <a:pt x="915" y="296"/>
                </a:lnTo>
                <a:lnTo>
                  <a:pt x="927" y="319"/>
                </a:lnTo>
                <a:lnTo>
                  <a:pt x="927" y="332"/>
                </a:lnTo>
                <a:lnTo>
                  <a:pt x="1004" y="325"/>
                </a:lnTo>
                <a:lnTo>
                  <a:pt x="1034" y="302"/>
                </a:lnTo>
                <a:lnTo>
                  <a:pt x="1146" y="289"/>
                </a:lnTo>
                <a:lnTo>
                  <a:pt x="1222" y="314"/>
                </a:lnTo>
                <a:lnTo>
                  <a:pt x="1240" y="314"/>
                </a:lnTo>
                <a:lnTo>
                  <a:pt x="1234" y="337"/>
                </a:lnTo>
                <a:lnTo>
                  <a:pt x="1258" y="355"/>
                </a:lnTo>
                <a:lnTo>
                  <a:pt x="1270" y="355"/>
                </a:lnTo>
                <a:lnTo>
                  <a:pt x="1282" y="367"/>
                </a:lnTo>
                <a:lnTo>
                  <a:pt x="1293" y="420"/>
                </a:lnTo>
                <a:lnTo>
                  <a:pt x="1323" y="431"/>
                </a:lnTo>
                <a:lnTo>
                  <a:pt x="1353" y="396"/>
                </a:lnTo>
                <a:lnTo>
                  <a:pt x="1371" y="385"/>
                </a:lnTo>
                <a:lnTo>
                  <a:pt x="1400" y="396"/>
                </a:lnTo>
                <a:lnTo>
                  <a:pt x="1424" y="431"/>
                </a:lnTo>
                <a:lnTo>
                  <a:pt x="1483" y="449"/>
                </a:lnTo>
                <a:lnTo>
                  <a:pt x="1500" y="473"/>
                </a:lnTo>
                <a:lnTo>
                  <a:pt x="1530" y="497"/>
                </a:lnTo>
                <a:lnTo>
                  <a:pt x="1571" y="497"/>
                </a:lnTo>
                <a:lnTo>
                  <a:pt x="1612" y="485"/>
                </a:lnTo>
                <a:lnTo>
                  <a:pt x="1719" y="414"/>
                </a:lnTo>
                <a:lnTo>
                  <a:pt x="1737" y="426"/>
                </a:lnTo>
                <a:lnTo>
                  <a:pt x="1760" y="461"/>
                </a:lnTo>
                <a:lnTo>
                  <a:pt x="1919" y="456"/>
                </a:lnTo>
                <a:lnTo>
                  <a:pt x="1944" y="461"/>
                </a:lnTo>
                <a:lnTo>
                  <a:pt x="1967" y="473"/>
                </a:lnTo>
                <a:lnTo>
                  <a:pt x="2008" y="502"/>
                </a:lnTo>
                <a:lnTo>
                  <a:pt x="2038" y="485"/>
                </a:lnTo>
                <a:lnTo>
                  <a:pt x="2115" y="485"/>
                </a:lnTo>
                <a:lnTo>
                  <a:pt x="2074" y="520"/>
                </a:lnTo>
                <a:lnTo>
                  <a:pt x="1979" y="573"/>
                </a:lnTo>
                <a:lnTo>
                  <a:pt x="1926" y="591"/>
                </a:lnTo>
                <a:lnTo>
                  <a:pt x="1891" y="603"/>
                </a:lnTo>
                <a:lnTo>
                  <a:pt x="1849" y="644"/>
                </a:lnTo>
                <a:lnTo>
                  <a:pt x="1772" y="680"/>
                </a:lnTo>
                <a:lnTo>
                  <a:pt x="1731" y="710"/>
                </a:lnTo>
                <a:lnTo>
                  <a:pt x="1600" y="857"/>
                </a:lnTo>
                <a:lnTo>
                  <a:pt x="1406" y="1029"/>
                </a:lnTo>
                <a:lnTo>
                  <a:pt x="1389" y="1058"/>
                </a:lnTo>
                <a:lnTo>
                  <a:pt x="1371" y="1075"/>
                </a:lnTo>
                <a:lnTo>
                  <a:pt x="1376" y="1294"/>
                </a:lnTo>
                <a:lnTo>
                  <a:pt x="1353" y="1318"/>
                </a:lnTo>
                <a:lnTo>
                  <a:pt x="1329" y="1329"/>
                </a:lnTo>
                <a:lnTo>
                  <a:pt x="1247" y="1400"/>
                </a:lnTo>
                <a:lnTo>
                  <a:pt x="1240" y="1436"/>
                </a:lnTo>
                <a:lnTo>
                  <a:pt x="1229" y="1442"/>
                </a:lnTo>
                <a:lnTo>
                  <a:pt x="1211" y="1507"/>
                </a:lnTo>
                <a:lnTo>
                  <a:pt x="1252" y="1531"/>
                </a:lnTo>
                <a:lnTo>
                  <a:pt x="1282" y="1577"/>
                </a:lnTo>
                <a:lnTo>
                  <a:pt x="1258" y="1625"/>
                </a:lnTo>
                <a:lnTo>
                  <a:pt x="1264" y="1661"/>
                </a:lnTo>
                <a:lnTo>
                  <a:pt x="1252" y="1732"/>
                </a:lnTo>
                <a:lnTo>
                  <a:pt x="1252" y="1838"/>
                </a:lnTo>
                <a:lnTo>
                  <a:pt x="1270" y="1861"/>
                </a:lnTo>
                <a:lnTo>
                  <a:pt x="1300" y="1884"/>
                </a:lnTo>
                <a:lnTo>
                  <a:pt x="1311" y="1902"/>
                </a:lnTo>
                <a:lnTo>
                  <a:pt x="1382" y="1914"/>
                </a:lnTo>
                <a:lnTo>
                  <a:pt x="1394" y="1927"/>
                </a:lnTo>
                <a:lnTo>
                  <a:pt x="1400" y="1944"/>
                </a:lnTo>
                <a:lnTo>
                  <a:pt x="1417" y="1955"/>
                </a:lnTo>
                <a:lnTo>
                  <a:pt x="1506" y="1998"/>
                </a:lnTo>
                <a:lnTo>
                  <a:pt x="1536" y="2056"/>
                </a:lnTo>
                <a:lnTo>
                  <a:pt x="1618" y="2115"/>
                </a:lnTo>
                <a:lnTo>
                  <a:pt x="1707" y="2180"/>
                </a:lnTo>
                <a:lnTo>
                  <a:pt x="1719" y="2204"/>
                </a:lnTo>
                <a:lnTo>
                  <a:pt x="1719" y="2257"/>
                </a:lnTo>
                <a:lnTo>
                  <a:pt x="1724" y="2328"/>
                </a:lnTo>
                <a:lnTo>
                  <a:pt x="200" y="2376"/>
                </a:lnTo>
              </a:path>
            </a:pathLst>
          </a:custGeom>
          <a:solidFill>
            <a:schemeClr val="accent6">
              <a:lumMod val="60000"/>
              <a:lumOff val="40000"/>
            </a:schemeClr>
          </a:solidFill>
          <a:ln w="9525">
            <a:solidFill>
              <a:sysClr val="window" lastClr="FFFFFF"/>
            </a:solidFill>
            <a:prstDash val="solid"/>
            <a:round/>
            <a:headEnd/>
            <a:tailEnd/>
          </a:ln>
        </p:spPr>
        <p:txBody>
          <a:bodyPr anchor="ctr"/>
          <a:lstStyle/>
          <a:p>
            <a:pPr defTabSz="685800">
              <a:defRPr/>
            </a:pPr>
            <a:r>
              <a:rPr lang="en-US" sz="900" b="1" kern="0" dirty="0">
                <a:cs typeface="Arial" pitchFamily="34" charset="0"/>
              </a:rPr>
              <a:t>   3%</a:t>
            </a:r>
          </a:p>
        </p:txBody>
      </p:sp>
      <p:sp>
        <p:nvSpPr>
          <p:cNvPr id="219" name="Freeform 39">
            <a:extLst>
              <a:ext uri="{FF2B5EF4-FFF2-40B4-BE49-F238E27FC236}">
                <a16:creationId xmlns:a16="http://schemas.microsoft.com/office/drawing/2014/main" id="{A8318836-3092-4083-B57D-2617745FE6AD}"/>
              </a:ext>
            </a:extLst>
          </p:cNvPr>
          <p:cNvSpPr>
            <a:spLocks/>
          </p:cNvSpPr>
          <p:nvPr/>
        </p:nvSpPr>
        <p:spPr bwMode="auto">
          <a:xfrm>
            <a:off x="4467095" y="3256903"/>
            <a:ext cx="575948" cy="366372"/>
          </a:xfrm>
          <a:custGeom>
            <a:avLst/>
            <a:gdLst/>
            <a:ahLst/>
            <a:cxnLst>
              <a:cxn ang="0">
                <a:pos x="1565" y="0"/>
              </a:cxn>
              <a:cxn ang="0">
                <a:pos x="1619" y="83"/>
              </a:cxn>
              <a:cxn ang="0">
                <a:pos x="1590" y="142"/>
              </a:cxn>
              <a:cxn ang="0">
                <a:pos x="1636" y="307"/>
              </a:cxn>
              <a:cxn ang="0">
                <a:pos x="1755" y="366"/>
              </a:cxn>
              <a:cxn ang="0">
                <a:pos x="1778" y="425"/>
              </a:cxn>
              <a:cxn ang="0">
                <a:pos x="1849" y="502"/>
              </a:cxn>
              <a:cxn ang="0">
                <a:pos x="1926" y="608"/>
              </a:cxn>
              <a:cxn ang="0">
                <a:pos x="1902" y="685"/>
              </a:cxn>
              <a:cxn ang="0">
                <a:pos x="1885" y="738"/>
              </a:cxn>
              <a:cxn ang="0">
                <a:pos x="1778" y="816"/>
              </a:cxn>
              <a:cxn ang="0">
                <a:pos x="1702" y="833"/>
              </a:cxn>
              <a:cxn ang="0">
                <a:pos x="1654" y="892"/>
              </a:cxn>
              <a:cxn ang="0">
                <a:pos x="1696" y="963"/>
              </a:cxn>
              <a:cxn ang="0">
                <a:pos x="1696" y="1052"/>
              </a:cxn>
              <a:cxn ang="0">
                <a:pos x="1601" y="1181"/>
              </a:cxn>
              <a:cxn ang="0">
                <a:pos x="1590" y="1247"/>
              </a:cxn>
              <a:cxn ang="0">
                <a:pos x="1477" y="1187"/>
              </a:cxn>
              <a:cxn ang="0">
                <a:pos x="243" y="1205"/>
              </a:cxn>
              <a:cxn ang="0">
                <a:pos x="243" y="1128"/>
              </a:cxn>
              <a:cxn ang="0">
                <a:pos x="207" y="1063"/>
              </a:cxn>
              <a:cxn ang="0">
                <a:pos x="219" y="1004"/>
              </a:cxn>
              <a:cxn ang="0">
                <a:pos x="190" y="915"/>
              </a:cxn>
              <a:cxn ang="0">
                <a:pos x="190" y="851"/>
              </a:cxn>
              <a:cxn ang="0">
                <a:pos x="130" y="786"/>
              </a:cxn>
              <a:cxn ang="0">
                <a:pos x="112" y="720"/>
              </a:cxn>
              <a:cxn ang="0">
                <a:pos x="59" y="626"/>
              </a:cxn>
              <a:cxn ang="0">
                <a:pos x="77" y="543"/>
              </a:cxn>
              <a:cxn ang="0">
                <a:pos x="30" y="472"/>
              </a:cxn>
              <a:cxn ang="0">
                <a:pos x="23" y="425"/>
              </a:cxn>
              <a:cxn ang="0">
                <a:pos x="23" y="278"/>
              </a:cxn>
              <a:cxn ang="0">
                <a:pos x="41" y="218"/>
              </a:cxn>
              <a:cxn ang="0">
                <a:pos x="12" y="142"/>
              </a:cxn>
              <a:cxn ang="0">
                <a:pos x="12" y="76"/>
              </a:cxn>
              <a:cxn ang="0">
                <a:pos x="23" y="48"/>
              </a:cxn>
            </a:cxnLst>
            <a:rect l="0" t="0" r="r" b="b"/>
            <a:pathLst>
              <a:path w="1926" h="1276">
                <a:moveTo>
                  <a:pt x="41" y="48"/>
                </a:moveTo>
                <a:lnTo>
                  <a:pt x="1565" y="0"/>
                </a:lnTo>
                <a:lnTo>
                  <a:pt x="1583" y="48"/>
                </a:lnTo>
                <a:lnTo>
                  <a:pt x="1619" y="83"/>
                </a:lnTo>
                <a:lnTo>
                  <a:pt x="1613" y="106"/>
                </a:lnTo>
                <a:lnTo>
                  <a:pt x="1590" y="142"/>
                </a:lnTo>
                <a:lnTo>
                  <a:pt x="1608" y="195"/>
                </a:lnTo>
                <a:lnTo>
                  <a:pt x="1636" y="307"/>
                </a:lnTo>
                <a:lnTo>
                  <a:pt x="1725" y="342"/>
                </a:lnTo>
                <a:lnTo>
                  <a:pt x="1755" y="366"/>
                </a:lnTo>
                <a:lnTo>
                  <a:pt x="1767" y="401"/>
                </a:lnTo>
                <a:lnTo>
                  <a:pt x="1778" y="425"/>
                </a:lnTo>
                <a:lnTo>
                  <a:pt x="1844" y="466"/>
                </a:lnTo>
                <a:lnTo>
                  <a:pt x="1849" y="502"/>
                </a:lnTo>
                <a:lnTo>
                  <a:pt x="1902" y="537"/>
                </a:lnTo>
                <a:lnTo>
                  <a:pt x="1926" y="608"/>
                </a:lnTo>
                <a:lnTo>
                  <a:pt x="1926" y="644"/>
                </a:lnTo>
                <a:lnTo>
                  <a:pt x="1902" y="685"/>
                </a:lnTo>
                <a:lnTo>
                  <a:pt x="1885" y="703"/>
                </a:lnTo>
                <a:lnTo>
                  <a:pt x="1885" y="738"/>
                </a:lnTo>
                <a:lnTo>
                  <a:pt x="1831" y="798"/>
                </a:lnTo>
                <a:lnTo>
                  <a:pt x="1778" y="816"/>
                </a:lnTo>
                <a:lnTo>
                  <a:pt x="1767" y="833"/>
                </a:lnTo>
                <a:lnTo>
                  <a:pt x="1702" y="833"/>
                </a:lnTo>
                <a:lnTo>
                  <a:pt x="1672" y="851"/>
                </a:lnTo>
                <a:lnTo>
                  <a:pt x="1654" y="892"/>
                </a:lnTo>
                <a:lnTo>
                  <a:pt x="1661" y="928"/>
                </a:lnTo>
                <a:lnTo>
                  <a:pt x="1696" y="963"/>
                </a:lnTo>
                <a:lnTo>
                  <a:pt x="1707" y="992"/>
                </a:lnTo>
                <a:lnTo>
                  <a:pt x="1696" y="1052"/>
                </a:lnTo>
                <a:lnTo>
                  <a:pt x="1649" y="1152"/>
                </a:lnTo>
                <a:lnTo>
                  <a:pt x="1601" y="1181"/>
                </a:lnTo>
                <a:lnTo>
                  <a:pt x="1590" y="1211"/>
                </a:lnTo>
                <a:lnTo>
                  <a:pt x="1590" y="1247"/>
                </a:lnTo>
                <a:lnTo>
                  <a:pt x="1572" y="1276"/>
                </a:lnTo>
                <a:lnTo>
                  <a:pt x="1477" y="1187"/>
                </a:lnTo>
                <a:lnTo>
                  <a:pt x="254" y="1222"/>
                </a:lnTo>
                <a:lnTo>
                  <a:pt x="243" y="1205"/>
                </a:lnTo>
                <a:lnTo>
                  <a:pt x="231" y="1164"/>
                </a:lnTo>
                <a:lnTo>
                  <a:pt x="243" y="1128"/>
                </a:lnTo>
                <a:lnTo>
                  <a:pt x="219" y="1098"/>
                </a:lnTo>
                <a:lnTo>
                  <a:pt x="207" y="1063"/>
                </a:lnTo>
                <a:lnTo>
                  <a:pt x="231" y="1034"/>
                </a:lnTo>
                <a:lnTo>
                  <a:pt x="219" y="1004"/>
                </a:lnTo>
                <a:lnTo>
                  <a:pt x="178" y="981"/>
                </a:lnTo>
                <a:lnTo>
                  <a:pt x="190" y="915"/>
                </a:lnTo>
                <a:lnTo>
                  <a:pt x="195" y="885"/>
                </a:lnTo>
                <a:lnTo>
                  <a:pt x="190" y="851"/>
                </a:lnTo>
                <a:lnTo>
                  <a:pt x="142" y="821"/>
                </a:lnTo>
                <a:lnTo>
                  <a:pt x="130" y="786"/>
                </a:lnTo>
                <a:lnTo>
                  <a:pt x="142" y="756"/>
                </a:lnTo>
                <a:lnTo>
                  <a:pt x="112" y="720"/>
                </a:lnTo>
                <a:lnTo>
                  <a:pt x="89" y="656"/>
                </a:lnTo>
                <a:lnTo>
                  <a:pt x="59" y="626"/>
                </a:lnTo>
                <a:lnTo>
                  <a:pt x="77" y="573"/>
                </a:lnTo>
                <a:lnTo>
                  <a:pt x="77" y="543"/>
                </a:lnTo>
                <a:lnTo>
                  <a:pt x="36" y="520"/>
                </a:lnTo>
                <a:lnTo>
                  <a:pt x="30" y="472"/>
                </a:lnTo>
                <a:lnTo>
                  <a:pt x="36" y="461"/>
                </a:lnTo>
                <a:lnTo>
                  <a:pt x="23" y="425"/>
                </a:lnTo>
                <a:lnTo>
                  <a:pt x="0" y="348"/>
                </a:lnTo>
                <a:lnTo>
                  <a:pt x="23" y="278"/>
                </a:lnTo>
                <a:lnTo>
                  <a:pt x="18" y="243"/>
                </a:lnTo>
                <a:lnTo>
                  <a:pt x="41" y="218"/>
                </a:lnTo>
                <a:lnTo>
                  <a:pt x="30" y="159"/>
                </a:lnTo>
                <a:lnTo>
                  <a:pt x="12" y="142"/>
                </a:lnTo>
                <a:lnTo>
                  <a:pt x="23" y="101"/>
                </a:lnTo>
                <a:lnTo>
                  <a:pt x="12" y="76"/>
                </a:lnTo>
                <a:lnTo>
                  <a:pt x="0" y="53"/>
                </a:lnTo>
                <a:lnTo>
                  <a:pt x="23" y="48"/>
                </a:lnTo>
                <a:lnTo>
                  <a:pt x="41" y="48"/>
                </a:lnTo>
                <a:close/>
              </a:path>
            </a:pathLst>
          </a:custGeom>
          <a:solidFill>
            <a:srgbClr val="CC3300"/>
          </a:solidFill>
          <a:ln w="9525">
            <a:solidFill>
              <a:sysClr val="window" lastClr="FFFFFF"/>
            </a:solidFill>
            <a:round/>
            <a:headEnd/>
            <a:tailEnd/>
          </a:ln>
        </p:spPr>
        <p:txBody>
          <a:bodyPr anchor="ctr"/>
          <a:lstStyle/>
          <a:p>
            <a:pPr algn="ctr" defTabSz="685800">
              <a:defRPr/>
            </a:pPr>
            <a:r>
              <a:rPr lang="en-US" sz="900" b="1" kern="0" dirty="0">
                <a:solidFill>
                  <a:prstClr val="white"/>
                </a:solidFill>
                <a:cs typeface="Arial" pitchFamily="34" charset="0"/>
              </a:rPr>
              <a:t>-6%</a:t>
            </a:r>
          </a:p>
        </p:txBody>
      </p:sp>
      <p:sp>
        <p:nvSpPr>
          <p:cNvPr id="220" name="Freeform 41">
            <a:extLst>
              <a:ext uri="{FF2B5EF4-FFF2-40B4-BE49-F238E27FC236}">
                <a16:creationId xmlns:a16="http://schemas.microsoft.com/office/drawing/2014/main" id="{4D8BDF92-C461-4C2A-9CA2-8584861A68EF}"/>
              </a:ext>
            </a:extLst>
          </p:cNvPr>
          <p:cNvSpPr>
            <a:spLocks/>
          </p:cNvSpPr>
          <p:nvPr/>
        </p:nvSpPr>
        <p:spPr bwMode="auto">
          <a:xfrm>
            <a:off x="4544730" y="3598039"/>
            <a:ext cx="641849" cy="537809"/>
          </a:xfrm>
          <a:custGeom>
            <a:avLst/>
            <a:gdLst/>
            <a:ahLst/>
            <a:cxnLst>
              <a:cxn ang="0">
                <a:pos x="1808" y="1648"/>
              </a:cxn>
              <a:cxn ang="0">
                <a:pos x="1831" y="1684"/>
              </a:cxn>
              <a:cxn ang="0">
                <a:pos x="1838" y="1749"/>
              </a:cxn>
              <a:cxn ang="0">
                <a:pos x="1755" y="1831"/>
              </a:cxn>
              <a:cxn ang="0">
                <a:pos x="1968" y="1843"/>
              </a:cxn>
              <a:cxn ang="0">
                <a:pos x="1980" y="1760"/>
              </a:cxn>
              <a:cxn ang="0">
                <a:pos x="2021" y="1637"/>
              </a:cxn>
              <a:cxn ang="0">
                <a:pos x="2080" y="1589"/>
              </a:cxn>
              <a:cxn ang="0">
                <a:pos x="2115" y="1584"/>
              </a:cxn>
              <a:cxn ang="0">
                <a:pos x="2139" y="1442"/>
              </a:cxn>
              <a:cxn ang="0">
                <a:pos x="2110" y="1430"/>
              </a:cxn>
              <a:cxn ang="0">
                <a:pos x="2097" y="1407"/>
              </a:cxn>
              <a:cxn ang="0">
                <a:pos x="2074" y="1430"/>
              </a:cxn>
              <a:cxn ang="0">
                <a:pos x="1991" y="1323"/>
              </a:cxn>
              <a:cxn ang="0">
                <a:pos x="2021" y="1282"/>
              </a:cxn>
              <a:cxn ang="0">
                <a:pos x="1991" y="1229"/>
              </a:cxn>
              <a:cxn ang="0">
                <a:pos x="1884" y="1082"/>
              </a:cxn>
              <a:cxn ang="0">
                <a:pos x="1749" y="1011"/>
              </a:cxn>
              <a:cxn ang="0">
                <a:pos x="1678" y="910"/>
              </a:cxn>
              <a:cxn ang="0">
                <a:pos x="1749" y="816"/>
              </a:cxn>
              <a:cxn ang="0">
                <a:pos x="1755" y="709"/>
              </a:cxn>
              <a:cxn ang="0">
                <a:pos x="1666" y="644"/>
              </a:cxn>
              <a:cxn ang="0">
                <a:pos x="1613" y="692"/>
              </a:cxn>
              <a:cxn ang="0">
                <a:pos x="1542" y="526"/>
              </a:cxn>
              <a:cxn ang="0">
                <a:pos x="1430" y="431"/>
              </a:cxn>
              <a:cxn ang="0">
                <a:pos x="1329" y="296"/>
              </a:cxn>
              <a:cxn ang="0">
                <a:pos x="1300" y="149"/>
              </a:cxn>
              <a:cxn ang="0">
                <a:pos x="1318" y="89"/>
              </a:cxn>
              <a:cxn ang="0">
                <a:pos x="0" y="35"/>
              </a:cxn>
              <a:cxn ang="0">
                <a:pos x="53" y="106"/>
              </a:cxn>
              <a:cxn ang="0">
                <a:pos x="106" y="213"/>
              </a:cxn>
              <a:cxn ang="0">
                <a:pos x="119" y="272"/>
              </a:cxn>
              <a:cxn ang="0">
                <a:pos x="254" y="385"/>
              </a:cxn>
              <a:cxn ang="0">
                <a:pos x="207" y="479"/>
              </a:cxn>
              <a:cxn ang="0">
                <a:pos x="261" y="520"/>
              </a:cxn>
              <a:cxn ang="0">
                <a:pos x="314" y="615"/>
              </a:cxn>
              <a:cxn ang="0">
                <a:pos x="355" y="633"/>
              </a:cxn>
              <a:cxn ang="0">
                <a:pos x="367" y="1708"/>
              </a:cxn>
            </a:cxnLst>
            <a:rect l="0" t="0" r="r" b="b"/>
            <a:pathLst>
              <a:path w="2151" h="1861">
                <a:moveTo>
                  <a:pt x="367" y="1708"/>
                </a:moveTo>
                <a:lnTo>
                  <a:pt x="1808" y="1648"/>
                </a:lnTo>
                <a:lnTo>
                  <a:pt x="1802" y="1666"/>
                </a:lnTo>
                <a:lnTo>
                  <a:pt x="1831" y="1684"/>
                </a:lnTo>
                <a:lnTo>
                  <a:pt x="1843" y="1719"/>
                </a:lnTo>
                <a:lnTo>
                  <a:pt x="1838" y="1749"/>
                </a:lnTo>
                <a:lnTo>
                  <a:pt x="1796" y="1785"/>
                </a:lnTo>
                <a:lnTo>
                  <a:pt x="1755" y="1831"/>
                </a:lnTo>
                <a:lnTo>
                  <a:pt x="1749" y="1861"/>
                </a:lnTo>
                <a:lnTo>
                  <a:pt x="1968" y="1843"/>
                </a:lnTo>
                <a:lnTo>
                  <a:pt x="1985" y="1785"/>
                </a:lnTo>
                <a:lnTo>
                  <a:pt x="1980" y="1760"/>
                </a:lnTo>
                <a:lnTo>
                  <a:pt x="1998" y="1696"/>
                </a:lnTo>
                <a:lnTo>
                  <a:pt x="2021" y="1637"/>
                </a:lnTo>
                <a:lnTo>
                  <a:pt x="2039" y="1602"/>
                </a:lnTo>
                <a:lnTo>
                  <a:pt x="2080" y="1589"/>
                </a:lnTo>
                <a:lnTo>
                  <a:pt x="2097" y="1595"/>
                </a:lnTo>
                <a:lnTo>
                  <a:pt x="2115" y="1584"/>
                </a:lnTo>
                <a:lnTo>
                  <a:pt x="2151" y="1483"/>
                </a:lnTo>
                <a:lnTo>
                  <a:pt x="2139" y="1442"/>
                </a:lnTo>
                <a:lnTo>
                  <a:pt x="2122" y="1430"/>
                </a:lnTo>
                <a:lnTo>
                  <a:pt x="2110" y="1430"/>
                </a:lnTo>
                <a:lnTo>
                  <a:pt x="2104" y="1418"/>
                </a:lnTo>
                <a:lnTo>
                  <a:pt x="2097" y="1407"/>
                </a:lnTo>
                <a:lnTo>
                  <a:pt x="2074" y="1407"/>
                </a:lnTo>
                <a:lnTo>
                  <a:pt x="2074" y="1430"/>
                </a:lnTo>
                <a:lnTo>
                  <a:pt x="2062" y="1430"/>
                </a:lnTo>
                <a:lnTo>
                  <a:pt x="1991" y="1323"/>
                </a:lnTo>
                <a:lnTo>
                  <a:pt x="1998" y="1306"/>
                </a:lnTo>
                <a:lnTo>
                  <a:pt x="2021" y="1282"/>
                </a:lnTo>
                <a:lnTo>
                  <a:pt x="2021" y="1265"/>
                </a:lnTo>
                <a:lnTo>
                  <a:pt x="1991" y="1229"/>
                </a:lnTo>
                <a:lnTo>
                  <a:pt x="1973" y="1158"/>
                </a:lnTo>
                <a:lnTo>
                  <a:pt x="1884" y="1082"/>
                </a:lnTo>
                <a:lnTo>
                  <a:pt x="1838" y="1064"/>
                </a:lnTo>
                <a:lnTo>
                  <a:pt x="1749" y="1011"/>
                </a:lnTo>
                <a:lnTo>
                  <a:pt x="1702" y="958"/>
                </a:lnTo>
                <a:lnTo>
                  <a:pt x="1678" y="910"/>
                </a:lnTo>
                <a:lnTo>
                  <a:pt x="1689" y="887"/>
                </a:lnTo>
                <a:lnTo>
                  <a:pt x="1749" y="816"/>
                </a:lnTo>
                <a:lnTo>
                  <a:pt x="1737" y="763"/>
                </a:lnTo>
                <a:lnTo>
                  <a:pt x="1755" y="709"/>
                </a:lnTo>
                <a:lnTo>
                  <a:pt x="1743" y="686"/>
                </a:lnTo>
                <a:lnTo>
                  <a:pt x="1666" y="644"/>
                </a:lnTo>
                <a:lnTo>
                  <a:pt x="1643" y="662"/>
                </a:lnTo>
                <a:lnTo>
                  <a:pt x="1613" y="692"/>
                </a:lnTo>
                <a:lnTo>
                  <a:pt x="1595" y="674"/>
                </a:lnTo>
                <a:lnTo>
                  <a:pt x="1542" y="526"/>
                </a:lnTo>
                <a:lnTo>
                  <a:pt x="1519" y="502"/>
                </a:lnTo>
                <a:lnTo>
                  <a:pt x="1430" y="431"/>
                </a:lnTo>
                <a:lnTo>
                  <a:pt x="1336" y="325"/>
                </a:lnTo>
                <a:lnTo>
                  <a:pt x="1329" y="296"/>
                </a:lnTo>
                <a:lnTo>
                  <a:pt x="1306" y="225"/>
                </a:lnTo>
                <a:lnTo>
                  <a:pt x="1300" y="149"/>
                </a:lnTo>
                <a:lnTo>
                  <a:pt x="1318" y="113"/>
                </a:lnTo>
                <a:lnTo>
                  <a:pt x="1318" y="89"/>
                </a:lnTo>
                <a:lnTo>
                  <a:pt x="1223" y="0"/>
                </a:lnTo>
                <a:lnTo>
                  <a:pt x="0" y="35"/>
                </a:lnTo>
                <a:lnTo>
                  <a:pt x="18" y="71"/>
                </a:lnTo>
                <a:lnTo>
                  <a:pt x="53" y="106"/>
                </a:lnTo>
                <a:lnTo>
                  <a:pt x="60" y="160"/>
                </a:lnTo>
                <a:lnTo>
                  <a:pt x="106" y="213"/>
                </a:lnTo>
                <a:lnTo>
                  <a:pt x="124" y="225"/>
                </a:lnTo>
                <a:lnTo>
                  <a:pt x="119" y="272"/>
                </a:lnTo>
                <a:lnTo>
                  <a:pt x="119" y="278"/>
                </a:lnTo>
                <a:lnTo>
                  <a:pt x="254" y="385"/>
                </a:lnTo>
                <a:lnTo>
                  <a:pt x="213" y="431"/>
                </a:lnTo>
                <a:lnTo>
                  <a:pt x="207" y="479"/>
                </a:lnTo>
                <a:lnTo>
                  <a:pt x="225" y="509"/>
                </a:lnTo>
                <a:lnTo>
                  <a:pt x="261" y="520"/>
                </a:lnTo>
                <a:lnTo>
                  <a:pt x="278" y="591"/>
                </a:lnTo>
                <a:lnTo>
                  <a:pt x="314" y="615"/>
                </a:lnTo>
                <a:lnTo>
                  <a:pt x="343" y="621"/>
                </a:lnTo>
                <a:lnTo>
                  <a:pt x="355" y="633"/>
                </a:lnTo>
                <a:lnTo>
                  <a:pt x="367" y="1506"/>
                </a:lnTo>
                <a:lnTo>
                  <a:pt x="367" y="1708"/>
                </a:lnTo>
                <a:close/>
              </a:path>
            </a:pathLst>
          </a:custGeom>
          <a:solidFill>
            <a:srgbClr val="FF99FF"/>
          </a:solidFill>
          <a:ln w="9525">
            <a:solidFill>
              <a:sysClr val="window" lastClr="FFFFFF"/>
            </a:solidFill>
            <a:round/>
            <a:headEnd/>
            <a:tailEnd/>
          </a:ln>
        </p:spPr>
        <p:txBody>
          <a:bodyPr anchor="ctr"/>
          <a:lstStyle/>
          <a:p>
            <a:pPr algn="ctr" defTabSz="685800">
              <a:defRPr/>
            </a:pPr>
            <a:r>
              <a:rPr lang="en-US" sz="900" b="1" kern="0" dirty="0">
                <a:cs typeface="Arial" pitchFamily="34" charset="0"/>
              </a:rPr>
              <a:t>-2%</a:t>
            </a:r>
          </a:p>
        </p:txBody>
      </p:sp>
      <p:sp>
        <p:nvSpPr>
          <p:cNvPr id="221" name="Freeform 44">
            <a:extLst>
              <a:ext uri="{FF2B5EF4-FFF2-40B4-BE49-F238E27FC236}">
                <a16:creationId xmlns:a16="http://schemas.microsoft.com/office/drawing/2014/main" id="{8F474171-983B-4DCF-A16A-D90B446F0348}"/>
              </a:ext>
            </a:extLst>
          </p:cNvPr>
          <p:cNvSpPr>
            <a:spLocks/>
          </p:cNvSpPr>
          <p:nvPr/>
        </p:nvSpPr>
        <p:spPr bwMode="auto">
          <a:xfrm>
            <a:off x="4716251" y="4487425"/>
            <a:ext cx="544352" cy="456877"/>
          </a:xfrm>
          <a:custGeom>
            <a:avLst/>
            <a:gdLst/>
            <a:ahLst/>
            <a:cxnLst>
              <a:cxn ang="0">
                <a:pos x="969" y="35"/>
              </a:cxn>
              <a:cxn ang="0">
                <a:pos x="1040" y="236"/>
              </a:cxn>
              <a:cxn ang="0">
                <a:pos x="1022" y="319"/>
              </a:cxn>
              <a:cxn ang="0">
                <a:pos x="926" y="514"/>
              </a:cxn>
              <a:cxn ang="0">
                <a:pos x="1500" y="785"/>
              </a:cxn>
              <a:cxn ang="0">
                <a:pos x="1500" y="957"/>
              </a:cxn>
              <a:cxn ang="0">
                <a:pos x="1489" y="1081"/>
              </a:cxn>
              <a:cxn ang="0">
                <a:pos x="1364" y="1051"/>
              </a:cxn>
              <a:cxn ang="0">
                <a:pos x="1322" y="1163"/>
              </a:cxn>
              <a:cxn ang="0">
                <a:pos x="1464" y="1146"/>
              </a:cxn>
              <a:cxn ang="0">
                <a:pos x="1553" y="1128"/>
              </a:cxn>
              <a:cxn ang="0">
                <a:pos x="1517" y="1181"/>
              </a:cxn>
              <a:cxn ang="0">
                <a:pos x="1571" y="1222"/>
              </a:cxn>
              <a:cxn ang="0">
                <a:pos x="1682" y="1135"/>
              </a:cxn>
              <a:cxn ang="0">
                <a:pos x="1742" y="1140"/>
              </a:cxn>
              <a:cxn ang="0">
                <a:pos x="1736" y="1211"/>
              </a:cxn>
              <a:cxn ang="0">
                <a:pos x="1600" y="1335"/>
              </a:cxn>
              <a:cxn ang="0">
                <a:pos x="1682" y="1442"/>
              </a:cxn>
              <a:cxn ang="0">
                <a:pos x="1807" y="1536"/>
              </a:cxn>
              <a:cxn ang="0">
                <a:pos x="1682" y="1506"/>
              </a:cxn>
              <a:cxn ang="0">
                <a:pos x="1512" y="1412"/>
              </a:cxn>
              <a:cxn ang="0">
                <a:pos x="1446" y="1483"/>
              </a:cxn>
              <a:cxn ang="0">
                <a:pos x="1405" y="1548"/>
              </a:cxn>
              <a:cxn ang="0">
                <a:pos x="1340" y="1500"/>
              </a:cxn>
              <a:cxn ang="0">
                <a:pos x="1276" y="1500"/>
              </a:cxn>
              <a:cxn ang="0">
                <a:pos x="1152" y="1536"/>
              </a:cxn>
              <a:cxn ang="0">
                <a:pos x="962" y="1412"/>
              </a:cxn>
              <a:cxn ang="0">
                <a:pos x="885" y="1359"/>
              </a:cxn>
              <a:cxn ang="0">
                <a:pos x="880" y="1329"/>
              </a:cxn>
              <a:cxn ang="0">
                <a:pos x="809" y="1318"/>
              </a:cxn>
              <a:cxn ang="0">
                <a:pos x="767" y="1288"/>
              </a:cxn>
              <a:cxn ang="0">
                <a:pos x="726" y="1394"/>
              </a:cxn>
              <a:cxn ang="0">
                <a:pos x="336" y="1329"/>
              </a:cxn>
              <a:cxn ang="0">
                <a:pos x="71" y="1318"/>
              </a:cxn>
              <a:cxn ang="0">
                <a:pos x="117" y="1252"/>
              </a:cxn>
              <a:cxn ang="0">
                <a:pos x="123" y="1099"/>
              </a:cxn>
              <a:cxn ang="0">
                <a:pos x="141" y="1010"/>
              </a:cxn>
              <a:cxn ang="0">
                <a:pos x="194" y="874"/>
              </a:cxn>
              <a:cxn ang="0">
                <a:pos x="153" y="727"/>
              </a:cxn>
              <a:cxn ang="0">
                <a:pos x="135" y="674"/>
              </a:cxn>
              <a:cxn ang="0">
                <a:pos x="82" y="603"/>
              </a:cxn>
              <a:cxn ang="0">
                <a:pos x="23" y="461"/>
              </a:cxn>
            </a:cxnLst>
            <a:rect l="0" t="0" r="r" b="b"/>
            <a:pathLst>
              <a:path w="1819" h="1584">
                <a:moveTo>
                  <a:pt x="0" y="30"/>
                </a:moveTo>
                <a:lnTo>
                  <a:pt x="974" y="0"/>
                </a:lnTo>
                <a:lnTo>
                  <a:pt x="969" y="35"/>
                </a:lnTo>
                <a:lnTo>
                  <a:pt x="1015" y="113"/>
                </a:lnTo>
                <a:lnTo>
                  <a:pt x="1022" y="189"/>
                </a:lnTo>
                <a:lnTo>
                  <a:pt x="1040" y="236"/>
                </a:lnTo>
                <a:lnTo>
                  <a:pt x="1063" y="253"/>
                </a:lnTo>
                <a:lnTo>
                  <a:pt x="1068" y="289"/>
                </a:lnTo>
                <a:lnTo>
                  <a:pt x="1022" y="319"/>
                </a:lnTo>
                <a:lnTo>
                  <a:pt x="1010" y="331"/>
                </a:lnTo>
                <a:lnTo>
                  <a:pt x="986" y="420"/>
                </a:lnTo>
                <a:lnTo>
                  <a:pt x="926" y="514"/>
                </a:lnTo>
                <a:lnTo>
                  <a:pt x="868" y="686"/>
                </a:lnTo>
                <a:lnTo>
                  <a:pt x="868" y="809"/>
                </a:lnTo>
                <a:lnTo>
                  <a:pt x="1500" y="785"/>
                </a:lnTo>
                <a:lnTo>
                  <a:pt x="1512" y="803"/>
                </a:lnTo>
                <a:lnTo>
                  <a:pt x="1494" y="862"/>
                </a:lnTo>
                <a:lnTo>
                  <a:pt x="1500" y="957"/>
                </a:lnTo>
                <a:lnTo>
                  <a:pt x="1565" y="1022"/>
                </a:lnTo>
                <a:lnTo>
                  <a:pt x="1583" y="1099"/>
                </a:lnTo>
                <a:lnTo>
                  <a:pt x="1489" y="1081"/>
                </a:lnTo>
                <a:lnTo>
                  <a:pt x="1405" y="1046"/>
                </a:lnTo>
                <a:lnTo>
                  <a:pt x="1388" y="1034"/>
                </a:lnTo>
                <a:lnTo>
                  <a:pt x="1364" y="1051"/>
                </a:lnTo>
                <a:lnTo>
                  <a:pt x="1304" y="1105"/>
                </a:lnTo>
                <a:lnTo>
                  <a:pt x="1299" y="1135"/>
                </a:lnTo>
                <a:lnTo>
                  <a:pt x="1322" y="1163"/>
                </a:lnTo>
                <a:lnTo>
                  <a:pt x="1358" y="1176"/>
                </a:lnTo>
                <a:lnTo>
                  <a:pt x="1423" y="1170"/>
                </a:lnTo>
                <a:lnTo>
                  <a:pt x="1464" y="1146"/>
                </a:lnTo>
                <a:lnTo>
                  <a:pt x="1489" y="1128"/>
                </a:lnTo>
                <a:lnTo>
                  <a:pt x="1530" y="1128"/>
                </a:lnTo>
                <a:lnTo>
                  <a:pt x="1553" y="1128"/>
                </a:lnTo>
                <a:lnTo>
                  <a:pt x="1553" y="1140"/>
                </a:lnTo>
                <a:lnTo>
                  <a:pt x="1542" y="1158"/>
                </a:lnTo>
                <a:lnTo>
                  <a:pt x="1517" y="1181"/>
                </a:lnTo>
                <a:lnTo>
                  <a:pt x="1524" y="1206"/>
                </a:lnTo>
                <a:lnTo>
                  <a:pt x="1547" y="1217"/>
                </a:lnTo>
                <a:lnTo>
                  <a:pt x="1571" y="1222"/>
                </a:lnTo>
                <a:lnTo>
                  <a:pt x="1588" y="1211"/>
                </a:lnTo>
                <a:lnTo>
                  <a:pt x="1612" y="1158"/>
                </a:lnTo>
                <a:lnTo>
                  <a:pt x="1682" y="1135"/>
                </a:lnTo>
                <a:lnTo>
                  <a:pt x="1707" y="1117"/>
                </a:lnTo>
                <a:lnTo>
                  <a:pt x="1725" y="1117"/>
                </a:lnTo>
                <a:lnTo>
                  <a:pt x="1742" y="1140"/>
                </a:lnTo>
                <a:lnTo>
                  <a:pt x="1730" y="1170"/>
                </a:lnTo>
                <a:lnTo>
                  <a:pt x="1742" y="1181"/>
                </a:lnTo>
                <a:lnTo>
                  <a:pt x="1736" y="1211"/>
                </a:lnTo>
                <a:lnTo>
                  <a:pt x="1700" y="1229"/>
                </a:lnTo>
                <a:lnTo>
                  <a:pt x="1654" y="1300"/>
                </a:lnTo>
                <a:lnTo>
                  <a:pt x="1600" y="1335"/>
                </a:lnTo>
                <a:lnTo>
                  <a:pt x="1600" y="1371"/>
                </a:lnTo>
                <a:lnTo>
                  <a:pt x="1612" y="1400"/>
                </a:lnTo>
                <a:lnTo>
                  <a:pt x="1682" y="1442"/>
                </a:lnTo>
                <a:lnTo>
                  <a:pt x="1801" y="1488"/>
                </a:lnTo>
                <a:lnTo>
                  <a:pt x="1819" y="1513"/>
                </a:lnTo>
                <a:lnTo>
                  <a:pt x="1807" y="1536"/>
                </a:lnTo>
                <a:lnTo>
                  <a:pt x="1783" y="1548"/>
                </a:lnTo>
                <a:lnTo>
                  <a:pt x="1695" y="1584"/>
                </a:lnTo>
                <a:lnTo>
                  <a:pt x="1682" y="1506"/>
                </a:lnTo>
                <a:lnTo>
                  <a:pt x="1629" y="1488"/>
                </a:lnTo>
                <a:lnTo>
                  <a:pt x="1524" y="1447"/>
                </a:lnTo>
                <a:lnTo>
                  <a:pt x="1512" y="1412"/>
                </a:lnTo>
                <a:lnTo>
                  <a:pt x="1494" y="1400"/>
                </a:lnTo>
                <a:lnTo>
                  <a:pt x="1464" y="1412"/>
                </a:lnTo>
                <a:lnTo>
                  <a:pt x="1446" y="1483"/>
                </a:lnTo>
                <a:lnTo>
                  <a:pt x="1459" y="1495"/>
                </a:lnTo>
                <a:lnTo>
                  <a:pt x="1459" y="1506"/>
                </a:lnTo>
                <a:lnTo>
                  <a:pt x="1405" y="1548"/>
                </a:lnTo>
                <a:lnTo>
                  <a:pt x="1388" y="1541"/>
                </a:lnTo>
                <a:lnTo>
                  <a:pt x="1358" y="1500"/>
                </a:lnTo>
                <a:lnTo>
                  <a:pt x="1340" y="1500"/>
                </a:lnTo>
                <a:lnTo>
                  <a:pt x="1304" y="1513"/>
                </a:lnTo>
                <a:lnTo>
                  <a:pt x="1287" y="1495"/>
                </a:lnTo>
                <a:lnTo>
                  <a:pt x="1276" y="1500"/>
                </a:lnTo>
                <a:lnTo>
                  <a:pt x="1228" y="1548"/>
                </a:lnTo>
                <a:lnTo>
                  <a:pt x="1169" y="1554"/>
                </a:lnTo>
                <a:lnTo>
                  <a:pt x="1152" y="1536"/>
                </a:lnTo>
                <a:lnTo>
                  <a:pt x="1098" y="1530"/>
                </a:lnTo>
                <a:lnTo>
                  <a:pt x="1015" y="1417"/>
                </a:lnTo>
                <a:lnTo>
                  <a:pt x="962" y="1412"/>
                </a:lnTo>
                <a:lnTo>
                  <a:pt x="915" y="1388"/>
                </a:lnTo>
                <a:lnTo>
                  <a:pt x="898" y="1359"/>
                </a:lnTo>
                <a:lnTo>
                  <a:pt x="885" y="1359"/>
                </a:lnTo>
                <a:lnTo>
                  <a:pt x="880" y="1353"/>
                </a:lnTo>
                <a:lnTo>
                  <a:pt x="880" y="1346"/>
                </a:lnTo>
                <a:lnTo>
                  <a:pt x="880" y="1329"/>
                </a:lnTo>
                <a:lnTo>
                  <a:pt x="856" y="1318"/>
                </a:lnTo>
                <a:lnTo>
                  <a:pt x="844" y="1329"/>
                </a:lnTo>
                <a:lnTo>
                  <a:pt x="809" y="1318"/>
                </a:lnTo>
                <a:lnTo>
                  <a:pt x="802" y="1311"/>
                </a:lnTo>
                <a:lnTo>
                  <a:pt x="791" y="1288"/>
                </a:lnTo>
                <a:lnTo>
                  <a:pt x="767" y="1288"/>
                </a:lnTo>
                <a:lnTo>
                  <a:pt x="703" y="1346"/>
                </a:lnTo>
                <a:lnTo>
                  <a:pt x="738" y="1388"/>
                </a:lnTo>
                <a:lnTo>
                  <a:pt x="726" y="1394"/>
                </a:lnTo>
                <a:lnTo>
                  <a:pt x="619" y="1400"/>
                </a:lnTo>
                <a:lnTo>
                  <a:pt x="437" y="1364"/>
                </a:lnTo>
                <a:lnTo>
                  <a:pt x="336" y="1329"/>
                </a:lnTo>
                <a:lnTo>
                  <a:pt x="94" y="1364"/>
                </a:lnTo>
                <a:lnTo>
                  <a:pt x="82" y="1346"/>
                </a:lnTo>
                <a:lnTo>
                  <a:pt x="71" y="1318"/>
                </a:lnTo>
                <a:lnTo>
                  <a:pt x="82" y="1305"/>
                </a:lnTo>
                <a:lnTo>
                  <a:pt x="94" y="1282"/>
                </a:lnTo>
                <a:lnTo>
                  <a:pt x="117" y="1252"/>
                </a:lnTo>
                <a:lnTo>
                  <a:pt x="147" y="1163"/>
                </a:lnTo>
                <a:lnTo>
                  <a:pt x="123" y="1128"/>
                </a:lnTo>
                <a:lnTo>
                  <a:pt x="123" y="1099"/>
                </a:lnTo>
                <a:lnTo>
                  <a:pt x="129" y="1081"/>
                </a:lnTo>
                <a:lnTo>
                  <a:pt x="129" y="1057"/>
                </a:lnTo>
                <a:lnTo>
                  <a:pt x="141" y="1010"/>
                </a:lnTo>
                <a:lnTo>
                  <a:pt x="165" y="986"/>
                </a:lnTo>
                <a:lnTo>
                  <a:pt x="176" y="945"/>
                </a:lnTo>
                <a:lnTo>
                  <a:pt x="194" y="874"/>
                </a:lnTo>
                <a:lnTo>
                  <a:pt x="194" y="833"/>
                </a:lnTo>
                <a:lnTo>
                  <a:pt x="176" y="768"/>
                </a:lnTo>
                <a:lnTo>
                  <a:pt x="153" y="727"/>
                </a:lnTo>
                <a:lnTo>
                  <a:pt x="141" y="715"/>
                </a:lnTo>
                <a:lnTo>
                  <a:pt x="141" y="691"/>
                </a:lnTo>
                <a:lnTo>
                  <a:pt x="135" y="674"/>
                </a:lnTo>
                <a:lnTo>
                  <a:pt x="117" y="638"/>
                </a:lnTo>
                <a:lnTo>
                  <a:pt x="94" y="620"/>
                </a:lnTo>
                <a:lnTo>
                  <a:pt x="82" y="603"/>
                </a:lnTo>
                <a:lnTo>
                  <a:pt x="100" y="562"/>
                </a:lnTo>
                <a:lnTo>
                  <a:pt x="71" y="502"/>
                </a:lnTo>
                <a:lnTo>
                  <a:pt x="23" y="461"/>
                </a:lnTo>
                <a:lnTo>
                  <a:pt x="5" y="431"/>
                </a:lnTo>
                <a:lnTo>
                  <a:pt x="0" y="30"/>
                </a:lnTo>
              </a:path>
            </a:pathLst>
          </a:custGeom>
          <a:solidFill>
            <a:srgbClr val="FF99FF"/>
          </a:solidFill>
          <a:ln w="9525">
            <a:solidFill>
              <a:sysClr val="window" lastClr="FFFFFF"/>
            </a:solidFill>
            <a:prstDash val="solid"/>
            <a:round/>
            <a:headEnd/>
            <a:tailEnd/>
          </a:ln>
        </p:spPr>
        <p:txBody>
          <a:bodyPr anchor="ctr"/>
          <a:lstStyle/>
          <a:p>
            <a:pPr defTabSz="685800">
              <a:defRPr/>
            </a:pPr>
            <a:endParaRPr lang="en-US" sz="900" b="1" kern="0" dirty="0">
              <a:solidFill>
                <a:prstClr val="black"/>
              </a:solidFill>
              <a:cs typeface="Arial" pitchFamily="34" charset="0"/>
            </a:endParaRPr>
          </a:p>
          <a:p>
            <a:pPr defTabSz="685800">
              <a:defRPr/>
            </a:pPr>
            <a:r>
              <a:rPr lang="en-US" sz="900" b="1" kern="0" dirty="0">
                <a:solidFill>
                  <a:prstClr val="white"/>
                </a:solidFill>
                <a:cs typeface="Arial" pitchFamily="34" charset="0"/>
              </a:rPr>
              <a:t> </a:t>
            </a:r>
            <a:r>
              <a:rPr lang="en-US" sz="900" b="1" kern="0" dirty="0">
                <a:cs typeface="Arial" pitchFamily="34" charset="0"/>
              </a:rPr>
              <a:t>-2%</a:t>
            </a:r>
          </a:p>
        </p:txBody>
      </p:sp>
      <p:sp>
        <p:nvSpPr>
          <p:cNvPr id="222" name="Freeform 45">
            <a:extLst>
              <a:ext uri="{FF2B5EF4-FFF2-40B4-BE49-F238E27FC236}">
                <a16:creationId xmlns:a16="http://schemas.microsoft.com/office/drawing/2014/main" id="{73CA5A55-5DA3-40A7-BF5E-90DF2F804744}"/>
              </a:ext>
            </a:extLst>
          </p:cNvPr>
          <p:cNvSpPr>
            <a:spLocks/>
          </p:cNvSpPr>
          <p:nvPr/>
        </p:nvSpPr>
        <p:spPr bwMode="auto">
          <a:xfrm>
            <a:off x="4783053" y="2852242"/>
            <a:ext cx="504632" cy="520404"/>
          </a:xfrm>
          <a:custGeom>
            <a:avLst/>
            <a:gdLst/>
            <a:ahLst/>
            <a:cxnLst>
              <a:cxn ang="0">
                <a:pos x="703" y="1766"/>
              </a:cxn>
              <a:cxn ang="0">
                <a:pos x="584" y="1707"/>
              </a:cxn>
              <a:cxn ang="0">
                <a:pos x="538" y="1542"/>
              </a:cxn>
              <a:cxn ang="0">
                <a:pos x="567" y="1483"/>
              </a:cxn>
              <a:cxn ang="0">
                <a:pos x="513" y="1400"/>
              </a:cxn>
              <a:cxn ang="0">
                <a:pos x="508" y="1276"/>
              </a:cxn>
              <a:cxn ang="0">
                <a:pos x="407" y="1187"/>
              </a:cxn>
              <a:cxn ang="0">
                <a:pos x="295" y="1070"/>
              </a:cxn>
              <a:cxn ang="0">
                <a:pos x="189" y="1016"/>
              </a:cxn>
              <a:cxn ang="0">
                <a:pos x="171" y="986"/>
              </a:cxn>
              <a:cxn ang="0">
                <a:pos x="89" y="956"/>
              </a:cxn>
              <a:cxn ang="0">
                <a:pos x="41" y="910"/>
              </a:cxn>
              <a:cxn ang="0">
                <a:pos x="53" y="733"/>
              </a:cxn>
              <a:cxn ang="0">
                <a:pos x="71" y="649"/>
              </a:cxn>
              <a:cxn ang="0">
                <a:pos x="0" y="579"/>
              </a:cxn>
              <a:cxn ang="0">
                <a:pos x="29" y="508"/>
              </a:cxn>
              <a:cxn ang="0">
                <a:pos x="118" y="401"/>
              </a:cxn>
              <a:cxn ang="0">
                <a:pos x="165" y="366"/>
              </a:cxn>
              <a:cxn ang="0">
                <a:pos x="178" y="130"/>
              </a:cxn>
              <a:cxn ang="0">
                <a:pos x="224" y="119"/>
              </a:cxn>
              <a:cxn ang="0">
                <a:pos x="313" y="119"/>
              </a:cxn>
              <a:cxn ang="0">
                <a:pos x="531" y="5"/>
              </a:cxn>
              <a:cxn ang="0">
                <a:pos x="567" y="12"/>
              </a:cxn>
              <a:cxn ang="0">
                <a:pos x="556" y="71"/>
              </a:cxn>
              <a:cxn ang="0">
                <a:pos x="538" y="142"/>
              </a:cxn>
              <a:cxn ang="0">
                <a:pos x="620" y="119"/>
              </a:cxn>
              <a:cxn ang="0">
                <a:pos x="685" y="142"/>
              </a:cxn>
              <a:cxn ang="0">
                <a:pos x="738" y="172"/>
              </a:cxn>
              <a:cxn ang="0">
                <a:pos x="774" y="230"/>
              </a:cxn>
              <a:cxn ang="0">
                <a:pos x="1058" y="295"/>
              </a:cxn>
              <a:cxn ang="0">
                <a:pos x="1146" y="342"/>
              </a:cxn>
              <a:cxn ang="0">
                <a:pos x="1193" y="360"/>
              </a:cxn>
              <a:cxn ang="0">
                <a:pos x="1235" y="342"/>
              </a:cxn>
              <a:cxn ang="0">
                <a:pos x="1335" y="372"/>
              </a:cxn>
              <a:cxn ang="0">
                <a:pos x="1347" y="396"/>
              </a:cxn>
              <a:cxn ang="0">
                <a:pos x="1388" y="426"/>
              </a:cxn>
              <a:cxn ang="0">
                <a:pos x="1447" y="484"/>
              </a:cxn>
              <a:cxn ang="0">
                <a:pos x="1441" y="591"/>
              </a:cxn>
              <a:cxn ang="0">
                <a:pos x="1494" y="585"/>
              </a:cxn>
              <a:cxn ang="0">
                <a:pos x="1477" y="626"/>
              </a:cxn>
              <a:cxn ang="0">
                <a:pos x="1530" y="697"/>
              </a:cxn>
              <a:cxn ang="0">
                <a:pos x="1464" y="761"/>
              </a:cxn>
              <a:cxn ang="0">
                <a:pos x="1411" y="898"/>
              </a:cxn>
              <a:cxn ang="0">
                <a:pos x="1423" y="928"/>
              </a:cxn>
              <a:cxn ang="0">
                <a:pos x="1512" y="815"/>
              </a:cxn>
              <a:cxn ang="0">
                <a:pos x="1583" y="761"/>
              </a:cxn>
              <a:cxn ang="0">
                <a:pos x="1619" y="720"/>
              </a:cxn>
              <a:cxn ang="0">
                <a:pos x="1624" y="667"/>
              </a:cxn>
              <a:cxn ang="0">
                <a:pos x="1642" y="632"/>
              </a:cxn>
              <a:cxn ang="0">
                <a:pos x="1666" y="596"/>
              </a:cxn>
              <a:cxn ang="0">
                <a:pos x="1690" y="614"/>
              </a:cxn>
              <a:cxn ang="0">
                <a:pos x="1649" y="761"/>
              </a:cxn>
              <a:cxn ang="0">
                <a:pos x="1613" y="827"/>
              </a:cxn>
              <a:cxn ang="0">
                <a:pos x="1578" y="933"/>
              </a:cxn>
              <a:cxn ang="0">
                <a:pos x="1578" y="1057"/>
              </a:cxn>
              <a:cxn ang="0">
                <a:pos x="1530" y="1116"/>
              </a:cxn>
              <a:cxn ang="0">
                <a:pos x="1542" y="1276"/>
              </a:cxn>
              <a:cxn ang="0">
                <a:pos x="1494" y="1394"/>
              </a:cxn>
              <a:cxn ang="0">
                <a:pos x="1560" y="1648"/>
              </a:cxn>
              <a:cxn ang="0">
                <a:pos x="1553" y="1684"/>
              </a:cxn>
              <a:cxn ang="0">
                <a:pos x="1553" y="1748"/>
              </a:cxn>
            </a:cxnLst>
            <a:rect l="0" t="0" r="r" b="b"/>
            <a:pathLst>
              <a:path w="1690" h="1801">
                <a:moveTo>
                  <a:pt x="715" y="1801"/>
                </a:moveTo>
                <a:lnTo>
                  <a:pt x="703" y="1766"/>
                </a:lnTo>
                <a:lnTo>
                  <a:pt x="673" y="1742"/>
                </a:lnTo>
                <a:lnTo>
                  <a:pt x="584" y="1707"/>
                </a:lnTo>
                <a:lnTo>
                  <a:pt x="556" y="1595"/>
                </a:lnTo>
                <a:lnTo>
                  <a:pt x="538" y="1542"/>
                </a:lnTo>
                <a:lnTo>
                  <a:pt x="561" y="1506"/>
                </a:lnTo>
                <a:lnTo>
                  <a:pt x="567" y="1483"/>
                </a:lnTo>
                <a:lnTo>
                  <a:pt x="531" y="1448"/>
                </a:lnTo>
                <a:lnTo>
                  <a:pt x="513" y="1400"/>
                </a:lnTo>
                <a:lnTo>
                  <a:pt x="508" y="1329"/>
                </a:lnTo>
                <a:lnTo>
                  <a:pt x="508" y="1276"/>
                </a:lnTo>
                <a:lnTo>
                  <a:pt x="496" y="1252"/>
                </a:lnTo>
                <a:lnTo>
                  <a:pt x="407" y="1187"/>
                </a:lnTo>
                <a:lnTo>
                  <a:pt x="325" y="1128"/>
                </a:lnTo>
                <a:lnTo>
                  <a:pt x="295" y="1070"/>
                </a:lnTo>
                <a:lnTo>
                  <a:pt x="206" y="1027"/>
                </a:lnTo>
                <a:lnTo>
                  <a:pt x="189" y="1016"/>
                </a:lnTo>
                <a:lnTo>
                  <a:pt x="183" y="999"/>
                </a:lnTo>
                <a:lnTo>
                  <a:pt x="171" y="986"/>
                </a:lnTo>
                <a:lnTo>
                  <a:pt x="100" y="974"/>
                </a:lnTo>
                <a:lnTo>
                  <a:pt x="89" y="956"/>
                </a:lnTo>
                <a:lnTo>
                  <a:pt x="59" y="933"/>
                </a:lnTo>
                <a:lnTo>
                  <a:pt x="41" y="910"/>
                </a:lnTo>
                <a:lnTo>
                  <a:pt x="41" y="804"/>
                </a:lnTo>
                <a:lnTo>
                  <a:pt x="53" y="733"/>
                </a:lnTo>
                <a:lnTo>
                  <a:pt x="47" y="697"/>
                </a:lnTo>
                <a:lnTo>
                  <a:pt x="71" y="649"/>
                </a:lnTo>
                <a:lnTo>
                  <a:pt x="41" y="603"/>
                </a:lnTo>
                <a:lnTo>
                  <a:pt x="0" y="579"/>
                </a:lnTo>
                <a:lnTo>
                  <a:pt x="18" y="514"/>
                </a:lnTo>
                <a:lnTo>
                  <a:pt x="29" y="508"/>
                </a:lnTo>
                <a:lnTo>
                  <a:pt x="36" y="472"/>
                </a:lnTo>
                <a:lnTo>
                  <a:pt x="118" y="401"/>
                </a:lnTo>
                <a:lnTo>
                  <a:pt x="142" y="390"/>
                </a:lnTo>
                <a:lnTo>
                  <a:pt x="165" y="366"/>
                </a:lnTo>
                <a:lnTo>
                  <a:pt x="160" y="147"/>
                </a:lnTo>
                <a:lnTo>
                  <a:pt x="178" y="130"/>
                </a:lnTo>
                <a:lnTo>
                  <a:pt x="195" y="101"/>
                </a:lnTo>
                <a:lnTo>
                  <a:pt x="224" y="119"/>
                </a:lnTo>
                <a:lnTo>
                  <a:pt x="266" y="124"/>
                </a:lnTo>
                <a:lnTo>
                  <a:pt x="313" y="119"/>
                </a:lnTo>
                <a:lnTo>
                  <a:pt x="389" y="76"/>
                </a:lnTo>
                <a:lnTo>
                  <a:pt x="531" y="5"/>
                </a:lnTo>
                <a:lnTo>
                  <a:pt x="556" y="0"/>
                </a:lnTo>
                <a:lnTo>
                  <a:pt x="567" y="12"/>
                </a:lnTo>
                <a:lnTo>
                  <a:pt x="567" y="48"/>
                </a:lnTo>
                <a:lnTo>
                  <a:pt x="556" y="71"/>
                </a:lnTo>
                <a:lnTo>
                  <a:pt x="549" y="89"/>
                </a:lnTo>
                <a:lnTo>
                  <a:pt x="538" y="142"/>
                </a:lnTo>
                <a:lnTo>
                  <a:pt x="591" y="119"/>
                </a:lnTo>
                <a:lnTo>
                  <a:pt x="620" y="119"/>
                </a:lnTo>
                <a:lnTo>
                  <a:pt x="650" y="147"/>
                </a:lnTo>
                <a:lnTo>
                  <a:pt x="685" y="142"/>
                </a:lnTo>
                <a:lnTo>
                  <a:pt x="703" y="165"/>
                </a:lnTo>
                <a:lnTo>
                  <a:pt x="738" y="172"/>
                </a:lnTo>
                <a:lnTo>
                  <a:pt x="762" y="188"/>
                </a:lnTo>
                <a:lnTo>
                  <a:pt x="774" y="230"/>
                </a:lnTo>
                <a:lnTo>
                  <a:pt x="792" y="242"/>
                </a:lnTo>
                <a:lnTo>
                  <a:pt x="1058" y="295"/>
                </a:lnTo>
                <a:lnTo>
                  <a:pt x="1093" y="295"/>
                </a:lnTo>
                <a:lnTo>
                  <a:pt x="1146" y="342"/>
                </a:lnTo>
                <a:lnTo>
                  <a:pt x="1187" y="342"/>
                </a:lnTo>
                <a:lnTo>
                  <a:pt x="1193" y="360"/>
                </a:lnTo>
                <a:lnTo>
                  <a:pt x="1211" y="348"/>
                </a:lnTo>
                <a:lnTo>
                  <a:pt x="1235" y="342"/>
                </a:lnTo>
                <a:lnTo>
                  <a:pt x="1294" y="355"/>
                </a:lnTo>
                <a:lnTo>
                  <a:pt x="1335" y="372"/>
                </a:lnTo>
                <a:lnTo>
                  <a:pt x="1353" y="383"/>
                </a:lnTo>
                <a:lnTo>
                  <a:pt x="1347" y="396"/>
                </a:lnTo>
                <a:lnTo>
                  <a:pt x="1347" y="413"/>
                </a:lnTo>
                <a:lnTo>
                  <a:pt x="1388" y="426"/>
                </a:lnTo>
                <a:lnTo>
                  <a:pt x="1441" y="449"/>
                </a:lnTo>
                <a:lnTo>
                  <a:pt x="1447" y="484"/>
                </a:lnTo>
                <a:lnTo>
                  <a:pt x="1429" y="585"/>
                </a:lnTo>
                <a:lnTo>
                  <a:pt x="1441" y="591"/>
                </a:lnTo>
                <a:lnTo>
                  <a:pt x="1489" y="579"/>
                </a:lnTo>
                <a:lnTo>
                  <a:pt x="1494" y="585"/>
                </a:lnTo>
                <a:lnTo>
                  <a:pt x="1494" y="608"/>
                </a:lnTo>
                <a:lnTo>
                  <a:pt x="1477" y="626"/>
                </a:lnTo>
                <a:lnTo>
                  <a:pt x="1489" y="667"/>
                </a:lnTo>
                <a:lnTo>
                  <a:pt x="1530" y="697"/>
                </a:lnTo>
                <a:lnTo>
                  <a:pt x="1524" y="703"/>
                </a:lnTo>
                <a:lnTo>
                  <a:pt x="1464" y="761"/>
                </a:lnTo>
                <a:lnTo>
                  <a:pt x="1429" y="845"/>
                </a:lnTo>
                <a:lnTo>
                  <a:pt x="1411" y="898"/>
                </a:lnTo>
                <a:lnTo>
                  <a:pt x="1406" y="915"/>
                </a:lnTo>
                <a:lnTo>
                  <a:pt x="1423" y="928"/>
                </a:lnTo>
                <a:lnTo>
                  <a:pt x="1464" y="903"/>
                </a:lnTo>
                <a:lnTo>
                  <a:pt x="1512" y="815"/>
                </a:lnTo>
                <a:lnTo>
                  <a:pt x="1560" y="774"/>
                </a:lnTo>
                <a:lnTo>
                  <a:pt x="1583" y="761"/>
                </a:lnTo>
                <a:lnTo>
                  <a:pt x="1595" y="744"/>
                </a:lnTo>
                <a:lnTo>
                  <a:pt x="1619" y="720"/>
                </a:lnTo>
                <a:lnTo>
                  <a:pt x="1624" y="697"/>
                </a:lnTo>
                <a:lnTo>
                  <a:pt x="1624" y="667"/>
                </a:lnTo>
                <a:lnTo>
                  <a:pt x="1631" y="644"/>
                </a:lnTo>
                <a:lnTo>
                  <a:pt x="1642" y="632"/>
                </a:lnTo>
                <a:lnTo>
                  <a:pt x="1654" y="608"/>
                </a:lnTo>
                <a:lnTo>
                  <a:pt x="1666" y="596"/>
                </a:lnTo>
                <a:lnTo>
                  <a:pt x="1684" y="596"/>
                </a:lnTo>
                <a:lnTo>
                  <a:pt x="1690" y="614"/>
                </a:lnTo>
                <a:lnTo>
                  <a:pt x="1690" y="662"/>
                </a:lnTo>
                <a:lnTo>
                  <a:pt x="1649" y="761"/>
                </a:lnTo>
                <a:lnTo>
                  <a:pt x="1624" y="791"/>
                </a:lnTo>
                <a:lnTo>
                  <a:pt x="1613" y="827"/>
                </a:lnTo>
                <a:lnTo>
                  <a:pt x="1619" y="845"/>
                </a:lnTo>
                <a:lnTo>
                  <a:pt x="1578" y="933"/>
                </a:lnTo>
                <a:lnTo>
                  <a:pt x="1578" y="1004"/>
                </a:lnTo>
                <a:lnTo>
                  <a:pt x="1578" y="1057"/>
                </a:lnTo>
                <a:lnTo>
                  <a:pt x="1535" y="1098"/>
                </a:lnTo>
                <a:lnTo>
                  <a:pt x="1530" y="1116"/>
                </a:lnTo>
                <a:lnTo>
                  <a:pt x="1542" y="1176"/>
                </a:lnTo>
                <a:lnTo>
                  <a:pt x="1542" y="1276"/>
                </a:lnTo>
                <a:lnTo>
                  <a:pt x="1530" y="1293"/>
                </a:lnTo>
                <a:lnTo>
                  <a:pt x="1494" y="1394"/>
                </a:lnTo>
                <a:lnTo>
                  <a:pt x="1518" y="1547"/>
                </a:lnTo>
                <a:lnTo>
                  <a:pt x="1560" y="1648"/>
                </a:lnTo>
                <a:lnTo>
                  <a:pt x="1548" y="1666"/>
                </a:lnTo>
                <a:lnTo>
                  <a:pt x="1553" y="1684"/>
                </a:lnTo>
                <a:lnTo>
                  <a:pt x="1548" y="1701"/>
                </a:lnTo>
                <a:lnTo>
                  <a:pt x="1553" y="1748"/>
                </a:lnTo>
                <a:lnTo>
                  <a:pt x="715" y="1801"/>
                </a:lnTo>
                <a:close/>
              </a:path>
            </a:pathLst>
          </a:custGeom>
          <a:solidFill>
            <a:srgbClr val="9BBB59">
              <a:lumMod val="60000"/>
              <a:lumOff val="40000"/>
            </a:srgbClr>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3%</a:t>
            </a:r>
          </a:p>
        </p:txBody>
      </p:sp>
      <p:sp>
        <p:nvSpPr>
          <p:cNvPr id="223" name="Freeform 48">
            <a:extLst>
              <a:ext uri="{FF2B5EF4-FFF2-40B4-BE49-F238E27FC236}">
                <a16:creationId xmlns:a16="http://schemas.microsoft.com/office/drawing/2014/main" id="{99891ED6-9C08-483F-B9E4-ACD208F017E4}"/>
              </a:ext>
            </a:extLst>
          </p:cNvPr>
          <p:cNvSpPr>
            <a:spLocks/>
          </p:cNvSpPr>
          <p:nvPr/>
        </p:nvSpPr>
        <p:spPr bwMode="auto">
          <a:xfrm>
            <a:off x="4932006" y="3356981"/>
            <a:ext cx="382762" cy="654422"/>
          </a:xfrm>
          <a:custGeom>
            <a:avLst/>
            <a:gdLst/>
            <a:ahLst/>
            <a:cxnLst>
              <a:cxn ang="0">
                <a:pos x="213" y="53"/>
              </a:cxn>
              <a:cxn ang="0">
                <a:pos x="290" y="118"/>
              </a:cxn>
              <a:cxn ang="0">
                <a:pos x="348" y="189"/>
              </a:cxn>
              <a:cxn ang="0">
                <a:pos x="372" y="296"/>
              </a:cxn>
              <a:cxn ang="0">
                <a:pos x="331" y="355"/>
              </a:cxn>
              <a:cxn ang="0">
                <a:pos x="277" y="450"/>
              </a:cxn>
              <a:cxn ang="0">
                <a:pos x="213" y="485"/>
              </a:cxn>
              <a:cxn ang="0">
                <a:pos x="118" y="503"/>
              </a:cxn>
              <a:cxn ang="0">
                <a:pos x="107" y="580"/>
              </a:cxn>
              <a:cxn ang="0">
                <a:pos x="153" y="644"/>
              </a:cxn>
              <a:cxn ang="0">
                <a:pos x="95" y="804"/>
              </a:cxn>
              <a:cxn ang="0">
                <a:pos x="36" y="863"/>
              </a:cxn>
              <a:cxn ang="0">
                <a:pos x="18" y="928"/>
              </a:cxn>
              <a:cxn ang="0">
                <a:pos x="0" y="988"/>
              </a:cxn>
              <a:cxn ang="0">
                <a:pos x="29" y="1135"/>
              </a:cxn>
              <a:cxn ang="0">
                <a:pos x="130" y="1270"/>
              </a:cxn>
              <a:cxn ang="0">
                <a:pos x="242" y="1365"/>
              </a:cxn>
              <a:cxn ang="0">
                <a:pos x="313" y="1531"/>
              </a:cxn>
              <a:cxn ang="0">
                <a:pos x="366" y="1483"/>
              </a:cxn>
              <a:cxn ang="0">
                <a:pos x="455" y="1548"/>
              </a:cxn>
              <a:cxn ang="0">
                <a:pos x="449" y="1655"/>
              </a:cxn>
              <a:cxn ang="0">
                <a:pos x="378" y="1749"/>
              </a:cxn>
              <a:cxn ang="0">
                <a:pos x="449" y="1850"/>
              </a:cxn>
              <a:cxn ang="0">
                <a:pos x="584" y="1921"/>
              </a:cxn>
              <a:cxn ang="0">
                <a:pos x="691" y="2068"/>
              </a:cxn>
              <a:cxn ang="0">
                <a:pos x="721" y="2121"/>
              </a:cxn>
              <a:cxn ang="0">
                <a:pos x="691" y="2162"/>
              </a:cxn>
              <a:cxn ang="0">
                <a:pos x="774" y="2269"/>
              </a:cxn>
              <a:cxn ang="0">
                <a:pos x="797" y="2246"/>
              </a:cxn>
              <a:cxn ang="0">
                <a:pos x="822" y="2186"/>
              </a:cxn>
              <a:cxn ang="0">
                <a:pos x="916" y="2175"/>
              </a:cxn>
              <a:cxn ang="0">
                <a:pos x="992" y="2228"/>
              </a:cxn>
              <a:cxn ang="0">
                <a:pos x="1022" y="2127"/>
              </a:cxn>
              <a:cxn ang="0">
                <a:pos x="1046" y="2068"/>
              </a:cxn>
              <a:cxn ang="0">
                <a:pos x="1147" y="2027"/>
              </a:cxn>
              <a:cxn ang="0">
                <a:pos x="1117" y="1974"/>
              </a:cxn>
              <a:cxn ang="0">
                <a:pos x="1134" y="1932"/>
              </a:cxn>
              <a:cxn ang="0">
                <a:pos x="1140" y="1909"/>
              </a:cxn>
              <a:cxn ang="0">
                <a:pos x="1134" y="1873"/>
              </a:cxn>
              <a:cxn ang="0">
                <a:pos x="1152" y="1743"/>
              </a:cxn>
              <a:cxn ang="0">
                <a:pos x="1235" y="1630"/>
              </a:cxn>
              <a:cxn ang="0">
                <a:pos x="1276" y="1525"/>
              </a:cxn>
              <a:cxn ang="0">
                <a:pos x="1229" y="1365"/>
              </a:cxn>
              <a:cxn ang="0">
                <a:pos x="1235" y="1282"/>
              </a:cxn>
              <a:cxn ang="0">
                <a:pos x="1164" y="301"/>
              </a:cxn>
              <a:cxn ang="0">
                <a:pos x="1140" y="273"/>
              </a:cxn>
              <a:cxn ang="0">
                <a:pos x="1104" y="154"/>
              </a:cxn>
              <a:cxn ang="0">
                <a:pos x="1051" y="71"/>
              </a:cxn>
            </a:cxnLst>
            <a:rect l="0" t="0" r="r" b="b"/>
            <a:pathLst>
              <a:path w="1276" h="2269">
                <a:moveTo>
                  <a:pt x="1051" y="0"/>
                </a:moveTo>
                <a:lnTo>
                  <a:pt x="213" y="53"/>
                </a:lnTo>
                <a:lnTo>
                  <a:pt x="224" y="77"/>
                </a:lnTo>
                <a:lnTo>
                  <a:pt x="290" y="118"/>
                </a:lnTo>
                <a:lnTo>
                  <a:pt x="295" y="154"/>
                </a:lnTo>
                <a:lnTo>
                  <a:pt x="348" y="189"/>
                </a:lnTo>
                <a:lnTo>
                  <a:pt x="372" y="260"/>
                </a:lnTo>
                <a:lnTo>
                  <a:pt x="372" y="296"/>
                </a:lnTo>
                <a:lnTo>
                  <a:pt x="348" y="337"/>
                </a:lnTo>
                <a:lnTo>
                  <a:pt x="331" y="355"/>
                </a:lnTo>
                <a:lnTo>
                  <a:pt x="331" y="390"/>
                </a:lnTo>
                <a:lnTo>
                  <a:pt x="277" y="450"/>
                </a:lnTo>
                <a:lnTo>
                  <a:pt x="224" y="468"/>
                </a:lnTo>
                <a:lnTo>
                  <a:pt x="213" y="485"/>
                </a:lnTo>
                <a:lnTo>
                  <a:pt x="148" y="485"/>
                </a:lnTo>
                <a:lnTo>
                  <a:pt x="118" y="503"/>
                </a:lnTo>
                <a:lnTo>
                  <a:pt x="100" y="544"/>
                </a:lnTo>
                <a:lnTo>
                  <a:pt x="107" y="580"/>
                </a:lnTo>
                <a:lnTo>
                  <a:pt x="142" y="615"/>
                </a:lnTo>
                <a:lnTo>
                  <a:pt x="153" y="644"/>
                </a:lnTo>
                <a:lnTo>
                  <a:pt x="142" y="704"/>
                </a:lnTo>
                <a:lnTo>
                  <a:pt x="95" y="804"/>
                </a:lnTo>
                <a:lnTo>
                  <a:pt x="47" y="833"/>
                </a:lnTo>
                <a:lnTo>
                  <a:pt x="36" y="863"/>
                </a:lnTo>
                <a:lnTo>
                  <a:pt x="36" y="899"/>
                </a:lnTo>
                <a:lnTo>
                  <a:pt x="18" y="928"/>
                </a:lnTo>
                <a:lnTo>
                  <a:pt x="18" y="952"/>
                </a:lnTo>
                <a:lnTo>
                  <a:pt x="0" y="988"/>
                </a:lnTo>
                <a:lnTo>
                  <a:pt x="6" y="1064"/>
                </a:lnTo>
                <a:lnTo>
                  <a:pt x="29" y="1135"/>
                </a:lnTo>
                <a:lnTo>
                  <a:pt x="36" y="1164"/>
                </a:lnTo>
                <a:lnTo>
                  <a:pt x="130" y="1270"/>
                </a:lnTo>
                <a:lnTo>
                  <a:pt x="219" y="1341"/>
                </a:lnTo>
                <a:lnTo>
                  <a:pt x="242" y="1365"/>
                </a:lnTo>
                <a:lnTo>
                  <a:pt x="295" y="1513"/>
                </a:lnTo>
                <a:lnTo>
                  <a:pt x="313" y="1531"/>
                </a:lnTo>
                <a:lnTo>
                  <a:pt x="343" y="1501"/>
                </a:lnTo>
                <a:lnTo>
                  <a:pt x="366" y="1483"/>
                </a:lnTo>
                <a:lnTo>
                  <a:pt x="443" y="1525"/>
                </a:lnTo>
                <a:lnTo>
                  <a:pt x="455" y="1548"/>
                </a:lnTo>
                <a:lnTo>
                  <a:pt x="437" y="1602"/>
                </a:lnTo>
                <a:lnTo>
                  <a:pt x="449" y="1655"/>
                </a:lnTo>
                <a:lnTo>
                  <a:pt x="389" y="1726"/>
                </a:lnTo>
                <a:lnTo>
                  <a:pt x="378" y="1749"/>
                </a:lnTo>
                <a:lnTo>
                  <a:pt x="402" y="1797"/>
                </a:lnTo>
                <a:lnTo>
                  <a:pt x="449" y="1850"/>
                </a:lnTo>
                <a:lnTo>
                  <a:pt x="538" y="1903"/>
                </a:lnTo>
                <a:lnTo>
                  <a:pt x="584" y="1921"/>
                </a:lnTo>
                <a:lnTo>
                  <a:pt x="673" y="1997"/>
                </a:lnTo>
                <a:lnTo>
                  <a:pt x="691" y="2068"/>
                </a:lnTo>
                <a:lnTo>
                  <a:pt x="721" y="2104"/>
                </a:lnTo>
                <a:lnTo>
                  <a:pt x="721" y="2121"/>
                </a:lnTo>
                <a:lnTo>
                  <a:pt x="698" y="2145"/>
                </a:lnTo>
                <a:lnTo>
                  <a:pt x="691" y="2162"/>
                </a:lnTo>
                <a:lnTo>
                  <a:pt x="762" y="2269"/>
                </a:lnTo>
                <a:lnTo>
                  <a:pt x="774" y="2269"/>
                </a:lnTo>
                <a:lnTo>
                  <a:pt x="774" y="2246"/>
                </a:lnTo>
                <a:lnTo>
                  <a:pt x="797" y="2246"/>
                </a:lnTo>
                <a:lnTo>
                  <a:pt x="804" y="2257"/>
                </a:lnTo>
                <a:lnTo>
                  <a:pt x="822" y="2186"/>
                </a:lnTo>
                <a:lnTo>
                  <a:pt x="863" y="2168"/>
                </a:lnTo>
                <a:lnTo>
                  <a:pt x="916" y="2175"/>
                </a:lnTo>
                <a:lnTo>
                  <a:pt x="957" y="2198"/>
                </a:lnTo>
                <a:lnTo>
                  <a:pt x="992" y="2228"/>
                </a:lnTo>
                <a:lnTo>
                  <a:pt x="1040" y="2203"/>
                </a:lnTo>
                <a:lnTo>
                  <a:pt x="1022" y="2127"/>
                </a:lnTo>
                <a:lnTo>
                  <a:pt x="1016" y="2079"/>
                </a:lnTo>
                <a:lnTo>
                  <a:pt x="1046" y="2068"/>
                </a:lnTo>
                <a:lnTo>
                  <a:pt x="1140" y="2038"/>
                </a:lnTo>
                <a:lnTo>
                  <a:pt x="1147" y="2027"/>
                </a:lnTo>
                <a:lnTo>
                  <a:pt x="1117" y="1992"/>
                </a:lnTo>
                <a:lnTo>
                  <a:pt x="1117" y="1974"/>
                </a:lnTo>
                <a:lnTo>
                  <a:pt x="1122" y="1967"/>
                </a:lnTo>
                <a:lnTo>
                  <a:pt x="1134" y="1932"/>
                </a:lnTo>
                <a:lnTo>
                  <a:pt x="1147" y="1914"/>
                </a:lnTo>
                <a:lnTo>
                  <a:pt x="1140" y="1909"/>
                </a:lnTo>
                <a:lnTo>
                  <a:pt x="1134" y="1896"/>
                </a:lnTo>
                <a:lnTo>
                  <a:pt x="1134" y="1873"/>
                </a:lnTo>
                <a:lnTo>
                  <a:pt x="1152" y="1802"/>
                </a:lnTo>
                <a:lnTo>
                  <a:pt x="1152" y="1743"/>
                </a:lnTo>
                <a:lnTo>
                  <a:pt x="1205" y="1696"/>
                </a:lnTo>
                <a:lnTo>
                  <a:pt x="1235" y="1630"/>
                </a:lnTo>
                <a:lnTo>
                  <a:pt x="1235" y="1607"/>
                </a:lnTo>
                <a:lnTo>
                  <a:pt x="1276" y="1525"/>
                </a:lnTo>
                <a:lnTo>
                  <a:pt x="1264" y="1442"/>
                </a:lnTo>
                <a:lnTo>
                  <a:pt x="1229" y="1365"/>
                </a:lnTo>
                <a:lnTo>
                  <a:pt x="1241" y="1318"/>
                </a:lnTo>
                <a:lnTo>
                  <a:pt x="1235" y="1282"/>
                </a:lnTo>
                <a:lnTo>
                  <a:pt x="1246" y="1265"/>
                </a:lnTo>
                <a:lnTo>
                  <a:pt x="1164" y="301"/>
                </a:lnTo>
                <a:lnTo>
                  <a:pt x="1152" y="296"/>
                </a:lnTo>
                <a:lnTo>
                  <a:pt x="1140" y="273"/>
                </a:lnTo>
                <a:lnTo>
                  <a:pt x="1122" y="184"/>
                </a:lnTo>
                <a:lnTo>
                  <a:pt x="1104" y="154"/>
                </a:lnTo>
                <a:lnTo>
                  <a:pt x="1081" y="131"/>
                </a:lnTo>
                <a:lnTo>
                  <a:pt x="1051" y="71"/>
                </a:lnTo>
                <a:lnTo>
                  <a:pt x="1051" y="0"/>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r>
              <a:rPr lang="en-US" sz="900" b="1" kern="0" dirty="0">
                <a:solidFill>
                  <a:prstClr val="black"/>
                </a:solidFill>
                <a:cs typeface="Arial" pitchFamily="34" charset="0"/>
              </a:rPr>
              <a:t>2%</a:t>
            </a:r>
          </a:p>
        </p:txBody>
      </p:sp>
      <p:grpSp>
        <p:nvGrpSpPr>
          <p:cNvPr id="224" name="Group 129">
            <a:extLst>
              <a:ext uri="{FF2B5EF4-FFF2-40B4-BE49-F238E27FC236}">
                <a16:creationId xmlns:a16="http://schemas.microsoft.com/office/drawing/2014/main" id="{2259912B-10BB-4959-AF00-95FFB966A4C5}"/>
              </a:ext>
            </a:extLst>
          </p:cNvPr>
          <p:cNvGrpSpPr/>
          <p:nvPr/>
        </p:nvGrpSpPr>
        <p:grpSpPr>
          <a:xfrm>
            <a:off x="4987976" y="2775661"/>
            <a:ext cx="724900" cy="661383"/>
            <a:chOff x="5421313" y="2084388"/>
            <a:chExt cx="1274762" cy="1206500"/>
          </a:xfrm>
          <a:solidFill>
            <a:srgbClr val="9BBB59">
              <a:lumMod val="60000"/>
              <a:lumOff val="40000"/>
            </a:srgbClr>
          </a:solidFill>
        </p:grpSpPr>
        <p:sp>
          <p:nvSpPr>
            <p:cNvPr id="225" name="Freeform 49">
              <a:extLst>
                <a:ext uri="{FF2B5EF4-FFF2-40B4-BE49-F238E27FC236}">
                  <a16:creationId xmlns:a16="http://schemas.microsoft.com/office/drawing/2014/main" id="{B6A9CB49-291D-46CF-9E4C-E2213487B82C}"/>
                </a:ext>
              </a:extLst>
            </p:cNvPr>
            <p:cNvSpPr>
              <a:spLocks/>
            </p:cNvSpPr>
            <p:nvPr/>
          </p:nvSpPr>
          <p:spPr bwMode="auto">
            <a:xfrm>
              <a:off x="6038850" y="2387600"/>
              <a:ext cx="657225" cy="903288"/>
            </a:xfrm>
            <a:custGeom>
              <a:avLst/>
              <a:gdLst/>
              <a:ahLst/>
              <a:cxnLst>
                <a:cxn ang="0">
                  <a:pos x="620" y="1638"/>
                </a:cxn>
                <a:cxn ang="0">
                  <a:pos x="1016" y="1602"/>
                </a:cxn>
                <a:cxn ang="0">
                  <a:pos x="1069" y="1489"/>
                </a:cxn>
                <a:cxn ang="0">
                  <a:pos x="1081" y="1402"/>
                </a:cxn>
                <a:cxn ang="0">
                  <a:pos x="1152" y="1306"/>
                </a:cxn>
                <a:cxn ang="0">
                  <a:pos x="1158" y="1247"/>
                </a:cxn>
                <a:cxn ang="0">
                  <a:pos x="1193" y="1194"/>
                </a:cxn>
                <a:cxn ang="0">
                  <a:pos x="1216" y="1224"/>
                </a:cxn>
                <a:cxn ang="0">
                  <a:pos x="1241" y="1194"/>
                </a:cxn>
                <a:cxn ang="0">
                  <a:pos x="1234" y="1118"/>
                </a:cxn>
                <a:cxn ang="0">
                  <a:pos x="1223" y="999"/>
                </a:cxn>
                <a:cxn ang="0">
                  <a:pos x="1122" y="674"/>
                </a:cxn>
                <a:cxn ang="0">
                  <a:pos x="1004" y="669"/>
                </a:cxn>
                <a:cxn ang="0">
                  <a:pos x="856" y="864"/>
                </a:cxn>
                <a:cxn ang="0">
                  <a:pos x="838" y="857"/>
                </a:cxn>
                <a:cxn ang="0">
                  <a:pos x="780" y="828"/>
                </a:cxn>
                <a:cxn ang="0">
                  <a:pos x="780" y="728"/>
                </a:cxn>
                <a:cxn ang="0">
                  <a:pos x="851" y="669"/>
                </a:cxn>
                <a:cxn ang="0">
                  <a:pos x="863" y="621"/>
                </a:cxn>
                <a:cxn ang="0">
                  <a:pos x="892" y="574"/>
                </a:cxn>
                <a:cxn ang="0">
                  <a:pos x="916" y="426"/>
                </a:cxn>
                <a:cxn ang="0">
                  <a:pos x="886" y="350"/>
                </a:cxn>
                <a:cxn ang="0">
                  <a:pos x="845" y="291"/>
                </a:cxn>
                <a:cxn ang="0">
                  <a:pos x="886" y="255"/>
                </a:cxn>
                <a:cxn ang="0">
                  <a:pos x="851" y="167"/>
                </a:cxn>
                <a:cxn ang="0">
                  <a:pos x="714" y="114"/>
                </a:cxn>
                <a:cxn ang="0">
                  <a:pos x="608" y="66"/>
                </a:cxn>
                <a:cxn ang="0">
                  <a:pos x="496" y="36"/>
                </a:cxn>
                <a:cxn ang="0">
                  <a:pos x="432" y="30"/>
                </a:cxn>
                <a:cxn ang="0">
                  <a:pos x="366" y="96"/>
                </a:cxn>
                <a:cxn ang="0">
                  <a:pos x="366" y="160"/>
                </a:cxn>
                <a:cxn ang="0">
                  <a:pos x="389" y="178"/>
                </a:cxn>
                <a:cxn ang="0">
                  <a:pos x="348" y="196"/>
                </a:cxn>
                <a:cxn ang="0">
                  <a:pos x="307" y="243"/>
                </a:cxn>
                <a:cxn ang="0">
                  <a:pos x="295" y="320"/>
                </a:cxn>
                <a:cxn ang="0">
                  <a:pos x="277" y="414"/>
                </a:cxn>
                <a:cxn ang="0">
                  <a:pos x="236" y="396"/>
                </a:cxn>
                <a:cxn ang="0">
                  <a:pos x="236" y="314"/>
                </a:cxn>
                <a:cxn ang="0">
                  <a:pos x="236" y="284"/>
                </a:cxn>
                <a:cxn ang="0">
                  <a:pos x="201" y="320"/>
                </a:cxn>
                <a:cxn ang="0">
                  <a:pos x="183" y="385"/>
                </a:cxn>
                <a:cxn ang="0">
                  <a:pos x="123" y="414"/>
                </a:cxn>
                <a:cxn ang="0">
                  <a:pos x="106" y="467"/>
                </a:cxn>
                <a:cxn ang="0">
                  <a:pos x="70" y="568"/>
                </a:cxn>
                <a:cxn ang="0">
                  <a:pos x="59" y="687"/>
                </a:cxn>
                <a:cxn ang="0">
                  <a:pos x="17" y="769"/>
                </a:cxn>
                <a:cxn ang="0">
                  <a:pos x="47" y="893"/>
                </a:cxn>
                <a:cxn ang="0">
                  <a:pos x="52" y="994"/>
                </a:cxn>
                <a:cxn ang="0">
                  <a:pos x="153" y="1212"/>
                </a:cxn>
                <a:cxn ang="0">
                  <a:pos x="171" y="1313"/>
                </a:cxn>
                <a:cxn ang="0">
                  <a:pos x="159" y="1336"/>
                </a:cxn>
                <a:cxn ang="0">
                  <a:pos x="136" y="1484"/>
                </a:cxn>
                <a:cxn ang="0">
                  <a:pos x="59" y="1661"/>
                </a:cxn>
                <a:cxn ang="0">
                  <a:pos x="0" y="1714"/>
                </a:cxn>
              </a:cxnLst>
              <a:rect l="0" t="0" r="r" b="b"/>
              <a:pathLst>
                <a:path w="1246" h="1714">
                  <a:moveTo>
                    <a:pt x="0" y="1714"/>
                  </a:moveTo>
                  <a:lnTo>
                    <a:pt x="620" y="1638"/>
                  </a:lnTo>
                  <a:lnTo>
                    <a:pt x="626" y="1655"/>
                  </a:lnTo>
                  <a:lnTo>
                    <a:pt x="1016" y="1602"/>
                  </a:lnTo>
                  <a:lnTo>
                    <a:pt x="1021" y="1584"/>
                  </a:lnTo>
                  <a:lnTo>
                    <a:pt x="1069" y="1489"/>
                  </a:lnTo>
                  <a:lnTo>
                    <a:pt x="1087" y="1466"/>
                  </a:lnTo>
                  <a:lnTo>
                    <a:pt x="1081" y="1402"/>
                  </a:lnTo>
                  <a:lnTo>
                    <a:pt x="1104" y="1348"/>
                  </a:lnTo>
                  <a:lnTo>
                    <a:pt x="1152" y="1306"/>
                  </a:lnTo>
                  <a:lnTo>
                    <a:pt x="1152" y="1260"/>
                  </a:lnTo>
                  <a:lnTo>
                    <a:pt x="1158" y="1247"/>
                  </a:lnTo>
                  <a:lnTo>
                    <a:pt x="1163" y="1218"/>
                  </a:lnTo>
                  <a:lnTo>
                    <a:pt x="1193" y="1194"/>
                  </a:lnTo>
                  <a:lnTo>
                    <a:pt x="1205" y="1218"/>
                  </a:lnTo>
                  <a:lnTo>
                    <a:pt x="1216" y="1224"/>
                  </a:lnTo>
                  <a:lnTo>
                    <a:pt x="1234" y="1212"/>
                  </a:lnTo>
                  <a:lnTo>
                    <a:pt x="1241" y="1194"/>
                  </a:lnTo>
                  <a:lnTo>
                    <a:pt x="1246" y="1171"/>
                  </a:lnTo>
                  <a:lnTo>
                    <a:pt x="1234" y="1118"/>
                  </a:lnTo>
                  <a:lnTo>
                    <a:pt x="1246" y="1047"/>
                  </a:lnTo>
                  <a:lnTo>
                    <a:pt x="1223" y="999"/>
                  </a:lnTo>
                  <a:lnTo>
                    <a:pt x="1216" y="905"/>
                  </a:lnTo>
                  <a:lnTo>
                    <a:pt x="1122" y="674"/>
                  </a:lnTo>
                  <a:lnTo>
                    <a:pt x="1033" y="644"/>
                  </a:lnTo>
                  <a:lnTo>
                    <a:pt x="1004" y="669"/>
                  </a:lnTo>
                  <a:lnTo>
                    <a:pt x="963" y="710"/>
                  </a:lnTo>
                  <a:lnTo>
                    <a:pt x="856" y="864"/>
                  </a:lnTo>
                  <a:lnTo>
                    <a:pt x="845" y="864"/>
                  </a:lnTo>
                  <a:lnTo>
                    <a:pt x="838" y="857"/>
                  </a:lnTo>
                  <a:lnTo>
                    <a:pt x="792" y="840"/>
                  </a:lnTo>
                  <a:lnTo>
                    <a:pt x="780" y="828"/>
                  </a:lnTo>
                  <a:lnTo>
                    <a:pt x="767" y="793"/>
                  </a:lnTo>
                  <a:lnTo>
                    <a:pt x="780" y="728"/>
                  </a:lnTo>
                  <a:lnTo>
                    <a:pt x="797" y="704"/>
                  </a:lnTo>
                  <a:lnTo>
                    <a:pt x="851" y="669"/>
                  </a:lnTo>
                  <a:lnTo>
                    <a:pt x="863" y="644"/>
                  </a:lnTo>
                  <a:lnTo>
                    <a:pt x="863" y="621"/>
                  </a:lnTo>
                  <a:lnTo>
                    <a:pt x="874" y="591"/>
                  </a:lnTo>
                  <a:lnTo>
                    <a:pt x="892" y="574"/>
                  </a:lnTo>
                  <a:lnTo>
                    <a:pt x="916" y="527"/>
                  </a:lnTo>
                  <a:lnTo>
                    <a:pt x="916" y="426"/>
                  </a:lnTo>
                  <a:lnTo>
                    <a:pt x="904" y="373"/>
                  </a:lnTo>
                  <a:lnTo>
                    <a:pt x="886" y="350"/>
                  </a:lnTo>
                  <a:lnTo>
                    <a:pt x="856" y="309"/>
                  </a:lnTo>
                  <a:lnTo>
                    <a:pt x="845" y="291"/>
                  </a:lnTo>
                  <a:lnTo>
                    <a:pt x="851" y="267"/>
                  </a:lnTo>
                  <a:lnTo>
                    <a:pt x="886" y="255"/>
                  </a:lnTo>
                  <a:lnTo>
                    <a:pt x="892" y="243"/>
                  </a:lnTo>
                  <a:lnTo>
                    <a:pt x="851" y="167"/>
                  </a:lnTo>
                  <a:lnTo>
                    <a:pt x="815" y="149"/>
                  </a:lnTo>
                  <a:lnTo>
                    <a:pt x="714" y="114"/>
                  </a:lnTo>
                  <a:lnTo>
                    <a:pt x="638" y="96"/>
                  </a:lnTo>
                  <a:lnTo>
                    <a:pt x="608" y="66"/>
                  </a:lnTo>
                  <a:lnTo>
                    <a:pt x="549" y="48"/>
                  </a:lnTo>
                  <a:lnTo>
                    <a:pt x="496" y="36"/>
                  </a:lnTo>
                  <a:lnTo>
                    <a:pt x="449" y="0"/>
                  </a:lnTo>
                  <a:lnTo>
                    <a:pt x="432" y="30"/>
                  </a:lnTo>
                  <a:lnTo>
                    <a:pt x="396" y="43"/>
                  </a:lnTo>
                  <a:lnTo>
                    <a:pt x="366" y="96"/>
                  </a:lnTo>
                  <a:lnTo>
                    <a:pt x="361" y="142"/>
                  </a:lnTo>
                  <a:lnTo>
                    <a:pt x="366" y="160"/>
                  </a:lnTo>
                  <a:lnTo>
                    <a:pt x="384" y="160"/>
                  </a:lnTo>
                  <a:lnTo>
                    <a:pt x="389" y="178"/>
                  </a:lnTo>
                  <a:lnTo>
                    <a:pt x="378" y="184"/>
                  </a:lnTo>
                  <a:lnTo>
                    <a:pt x="348" y="196"/>
                  </a:lnTo>
                  <a:lnTo>
                    <a:pt x="331" y="208"/>
                  </a:lnTo>
                  <a:lnTo>
                    <a:pt x="307" y="243"/>
                  </a:lnTo>
                  <a:lnTo>
                    <a:pt x="290" y="279"/>
                  </a:lnTo>
                  <a:lnTo>
                    <a:pt x="295" y="320"/>
                  </a:lnTo>
                  <a:lnTo>
                    <a:pt x="301" y="367"/>
                  </a:lnTo>
                  <a:lnTo>
                    <a:pt x="277" y="414"/>
                  </a:lnTo>
                  <a:lnTo>
                    <a:pt x="242" y="432"/>
                  </a:lnTo>
                  <a:lnTo>
                    <a:pt x="236" y="396"/>
                  </a:lnTo>
                  <a:lnTo>
                    <a:pt x="248" y="355"/>
                  </a:lnTo>
                  <a:lnTo>
                    <a:pt x="236" y="314"/>
                  </a:lnTo>
                  <a:lnTo>
                    <a:pt x="242" y="291"/>
                  </a:lnTo>
                  <a:lnTo>
                    <a:pt x="236" y="284"/>
                  </a:lnTo>
                  <a:lnTo>
                    <a:pt x="219" y="291"/>
                  </a:lnTo>
                  <a:lnTo>
                    <a:pt x="201" y="320"/>
                  </a:lnTo>
                  <a:lnTo>
                    <a:pt x="194" y="362"/>
                  </a:lnTo>
                  <a:lnTo>
                    <a:pt x="183" y="385"/>
                  </a:lnTo>
                  <a:lnTo>
                    <a:pt x="159" y="385"/>
                  </a:lnTo>
                  <a:lnTo>
                    <a:pt x="123" y="414"/>
                  </a:lnTo>
                  <a:lnTo>
                    <a:pt x="106" y="444"/>
                  </a:lnTo>
                  <a:lnTo>
                    <a:pt x="106" y="467"/>
                  </a:lnTo>
                  <a:lnTo>
                    <a:pt x="70" y="503"/>
                  </a:lnTo>
                  <a:lnTo>
                    <a:pt x="70" y="568"/>
                  </a:lnTo>
                  <a:lnTo>
                    <a:pt x="65" y="639"/>
                  </a:lnTo>
                  <a:lnTo>
                    <a:pt x="59" y="687"/>
                  </a:lnTo>
                  <a:lnTo>
                    <a:pt x="35" y="740"/>
                  </a:lnTo>
                  <a:lnTo>
                    <a:pt x="17" y="769"/>
                  </a:lnTo>
                  <a:lnTo>
                    <a:pt x="17" y="804"/>
                  </a:lnTo>
                  <a:lnTo>
                    <a:pt x="47" y="893"/>
                  </a:lnTo>
                  <a:lnTo>
                    <a:pt x="29" y="946"/>
                  </a:lnTo>
                  <a:lnTo>
                    <a:pt x="52" y="994"/>
                  </a:lnTo>
                  <a:lnTo>
                    <a:pt x="112" y="1111"/>
                  </a:lnTo>
                  <a:lnTo>
                    <a:pt x="153" y="1212"/>
                  </a:lnTo>
                  <a:lnTo>
                    <a:pt x="153" y="1295"/>
                  </a:lnTo>
                  <a:lnTo>
                    <a:pt x="171" y="1313"/>
                  </a:lnTo>
                  <a:lnTo>
                    <a:pt x="171" y="1324"/>
                  </a:lnTo>
                  <a:lnTo>
                    <a:pt x="159" y="1336"/>
                  </a:lnTo>
                  <a:lnTo>
                    <a:pt x="148" y="1425"/>
                  </a:lnTo>
                  <a:lnTo>
                    <a:pt x="136" y="1484"/>
                  </a:lnTo>
                  <a:lnTo>
                    <a:pt x="106" y="1542"/>
                  </a:lnTo>
                  <a:lnTo>
                    <a:pt x="59" y="1661"/>
                  </a:lnTo>
                  <a:lnTo>
                    <a:pt x="17" y="1702"/>
                  </a:lnTo>
                  <a:lnTo>
                    <a:pt x="0" y="1714"/>
                  </a:lnTo>
                  <a:close/>
                </a:path>
              </a:pathLst>
            </a:custGeom>
            <a:solidFill>
              <a:schemeClr val="accent6">
                <a:lumMod val="75000"/>
              </a:schemeClr>
            </a:solidFill>
            <a:ln w="9525">
              <a:solidFill>
                <a:sysClr val="window" lastClr="FFFFFF"/>
              </a:solidFill>
              <a:round/>
              <a:headEnd/>
              <a:tailEnd/>
            </a:ln>
          </p:spPr>
          <p:txBody>
            <a:bodyPr anchor="ctr"/>
            <a:lstStyle/>
            <a:p>
              <a:pPr algn="ctr" defTabSz="685800">
                <a:defRPr/>
              </a:pPr>
              <a:endParaRPr lang="en-US" sz="900" b="1" kern="0" dirty="0">
                <a:solidFill>
                  <a:prstClr val="black"/>
                </a:solidFill>
                <a:cs typeface="Arial" pitchFamily="34" charset="0"/>
              </a:endParaRPr>
            </a:p>
            <a:p>
              <a:pPr algn="ctr" defTabSz="685800">
                <a:defRPr/>
              </a:pPr>
              <a:r>
                <a:rPr lang="en-US" sz="900" b="1" kern="0" dirty="0">
                  <a:solidFill>
                    <a:schemeClr val="bg1"/>
                  </a:solidFill>
                  <a:cs typeface="Arial" pitchFamily="34" charset="0"/>
                </a:rPr>
                <a:t>6%</a:t>
              </a:r>
            </a:p>
          </p:txBody>
        </p:sp>
        <p:sp>
          <p:nvSpPr>
            <p:cNvPr id="226" name="Freeform 51">
              <a:extLst>
                <a:ext uri="{FF2B5EF4-FFF2-40B4-BE49-F238E27FC236}">
                  <a16:creationId xmlns:a16="http://schemas.microsoft.com/office/drawing/2014/main" id="{61D13F1B-A28E-4597-86E8-57F9807916DE}"/>
                </a:ext>
              </a:extLst>
            </p:cNvPr>
            <p:cNvSpPr>
              <a:spLocks/>
            </p:cNvSpPr>
            <p:nvPr/>
          </p:nvSpPr>
          <p:spPr bwMode="auto">
            <a:xfrm>
              <a:off x="5421313" y="2084388"/>
              <a:ext cx="1028700" cy="508000"/>
            </a:xfrm>
            <a:custGeom>
              <a:avLst/>
              <a:gdLst/>
              <a:ahLst/>
              <a:cxnLst>
                <a:cxn ang="0">
                  <a:pos x="83" y="372"/>
                </a:cxn>
                <a:cxn ang="0">
                  <a:pos x="183" y="301"/>
                </a:cxn>
                <a:cxn ang="0">
                  <a:pos x="461" y="130"/>
                </a:cxn>
                <a:cxn ang="0">
                  <a:pos x="609" y="12"/>
                </a:cxn>
                <a:cxn ang="0">
                  <a:pos x="721" y="18"/>
                </a:cxn>
                <a:cxn ang="0">
                  <a:pos x="644" y="89"/>
                </a:cxn>
                <a:cxn ang="0">
                  <a:pos x="538" y="201"/>
                </a:cxn>
                <a:cxn ang="0">
                  <a:pos x="550" y="278"/>
                </a:cxn>
                <a:cxn ang="0">
                  <a:pos x="656" y="225"/>
                </a:cxn>
                <a:cxn ang="0">
                  <a:pos x="921" y="367"/>
                </a:cxn>
                <a:cxn ang="0">
                  <a:pos x="1010" y="385"/>
                </a:cxn>
                <a:cxn ang="0">
                  <a:pos x="1040" y="402"/>
                </a:cxn>
                <a:cxn ang="0">
                  <a:pos x="1152" y="307"/>
                </a:cxn>
                <a:cxn ang="0">
                  <a:pos x="1501" y="195"/>
                </a:cxn>
                <a:cxn ang="0">
                  <a:pos x="1494" y="266"/>
                </a:cxn>
                <a:cxn ang="0">
                  <a:pos x="1560" y="325"/>
                </a:cxn>
                <a:cxn ang="0">
                  <a:pos x="1702" y="314"/>
                </a:cxn>
                <a:cxn ang="0">
                  <a:pos x="1790" y="426"/>
                </a:cxn>
                <a:cxn ang="0">
                  <a:pos x="1938" y="438"/>
                </a:cxn>
                <a:cxn ang="0">
                  <a:pos x="1926" y="496"/>
                </a:cxn>
                <a:cxn ang="0">
                  <a:pos x="1861" y="484"/>
                </a:cxn>
                <a:cxn ang="0">
                  <a:pos x="1778" y="496"/>
                </a:cxn>
                <a:cxn ang="0">
                  <a:pos x="1643" y="496"/>
                </a:cxn>
                <a:cxn ang="0">
                  <a:pos x="1625" y="561"/>
                </a:cxn>
                <a:cxn ang="0">
                  <a:pos x="1459" y="502"/>
                </a:cxn>
                <a:cxn ang="0">
                  <a:pos x="1342" y="550"/>
                </a:cxn>
                <a:cxn ang="0">
                  <a:pos x="1282" y="578"/>
                </a:cxn>
                <a:cxn ang="0">
                  <a:pos x="1187" y="585"/>
                </a:cxn>
                <a:cxn ang="0">
                  <a:pos x="1081" y="720"/>
                </a:cxn>
                <a:cxn ang="0">
                  <a:pos x="1099" y="649"/>
                </a:cxn>
                <a:cxn ang="0">
                  <a:pos x="1028" y="674"/>
                </a:cxn>
                <a:cxn ang="0">
                  <a:pos x="981" y="626"/>
                </a:cxn>
                <a:cxn ang="0">
                  <a:pos x="934" y="745"/>
                </a:cxn>
                <a:cxn ang="0">
                  <a:pos x="850" y="904"/>
                </a:cxn>
                <a:cxn ang="0">
                  <a:pos x="804" y="933"/>
                </a:cxn>
                <a:cxn ang="0">
                  <a:pos x="809" y="851"/>
                </a:cxn>
                <a:cxn ang="0">
                  <a:pos x="744" y="851"/>
                </a:cxn>
                <a:cxn ang="0">
                  <a:pos x="703" y="692"/>
                </a:cxn>
                <a:cxn ang="0">
                  <a:pos x="668" y="649"/>
                </a:cxn>
                <a:cxn ang="0">
                  <a:pos x="550" y="608"/>
                </a:cxn>
                <a:cxn ang="0">
                  <a:pos x="502" y="608"/>
                </a:cxn>
                <a:cxn ang="0">
                  <a:pos x="373" y="561"/>
                </a:cxn>
                <a:cxn ang="0">
                  <a:pos x="77" y="454"/>
                </a:cxn>
                <a:cxn ang="0">
                  <a:pos x="0" y="408"/>
                </a:cxn>
              </a:cxnLst>
              <a:rect l="0" t="0" r="r" b="b"/>
              <a:pathLst>
                <a:path w="1956" h="963">
                  <a:moveTo>
                    <a:pt x="0" y="408"/>
                  </a:moveTo>
                  <a:lnTo>
                    <a:pt x="59" y="390"/>
                  </a:lnTo>
                  <a:lnTo>
                    <a:pt x="83" y="372"/>
                  </a:lnTo>
                  <a:lnTo>
                    <a:pt x="148" y="337"/>
                  </a:lnTo>
                  <a:lnTo>
                    <a:pt x="160" y="307"/>
                  </a:lnTo>
                  <a:lnTo>
                    <a:pt x="183" y="301"/>
                  </a:lnTo>
                  <a:lnTo>
                    <a:pt x="295" y="266"/>
                  </a:lnTo>
                  <a:lnTo>
                    <a:pt x="366" y="225"/>
                  </a:lnTo>
                  <a:lnTo>
                    <a:pt x="461" y="130"/>
                  </a:lnTo>
                  <a:lnTo>
                    <a:pt x="485" y="124"/>
                  </a:lnTo>
                  <a:lnTo>
                    <a:pt x="561" y="41"/>
                  </a:lnTo>
                  <a:lnTo>
                    <a:pt x="609" y="12"/>
                  </a:lnTo>
                  <a:lnTo>
                    <a:pt x="697" y="0"/>
                  </a:lnTo>
                  <a:lnTo>
                    <a:pt x="715" y="5"/>
                  </a:lnTo>
                  <a:lnTo>
                    <a:pt x="721" y="18"/>
                  </a:lnTo>
                  <a:lnTo>
                    <a:pt x="674" y="48"/>
                  </a:lnTo>
                  <a:lnTo>
                    <a:pt x="662" y="53"/>
                  </a:lnTo>
                  <a:lnTo>
                    <a:pt x="644" y="89"/>
                  </a:lnTo>
                  <a:lnTo>
                    <a:pt x="586" y="154"/>
                  </a:lnTo>
                  <a:lnTo>
                    <a:pt x="556" y="183"/>
                  </a:lnTo>
                  <a:lnTo>
                    <a:pt x="538" y="201"/>
                  </a:lnTo>
                  <a:lnTo>
                    <a:pt x="526" y="260"/>
                  </a:lnTo>
                  <a:lnTo>
                    <a:pt x="538" y="301"/>
                  </a:lnTo>
                  <a:lnTo>
                    <a:pt x="550" y="278"/>
                  </a:lnTo>
                  <a:lnTo>
                    <a:pt x="597" y="236"/>
                  </a:lnTo>
                  <a:lnTo>
                    <a:pt x="632" y="236"/>
                  </a:lnTo>
                  <a:lnTo>
                    <a:pt x="656" y="225"/>
                  </a:lnTo>
                  <a:lnTo>
                    <a:pt x="768" y="278"/>
                  </a:lnTo>
                  <a:lnTo>
                    <a:pt x="857" y="378"/>
                  </a:lnTo>
                  <a:lnTo>
                    <a:pt x="921" y="367"/>
                  </a:lnTo>
                  <a:lnTo>
                    <a:pt x="964" y="367"/>
                  </a:lnTo>
                  <a:lnTo>
                    <a:pt x="987" y="385"/>
                  </a:lnTo>
                  <a:lnTo>
                    <a:pt x="1010" y="385"/>
                  </a:lnTo>
                  <a:lnTo>
                    <a:pt x="1017" y="378"/>
                  </a:lnTo>
                  <a:lnTo>
                    <a:pt x="1040" y="390"/>
                  </a:lnTo>
                  <a:lnTo>
                    <a:pt x="1040" y="402"/>
                  </a:lnTo>
                  <a:lnTo>
                    <a:pt x="1058" y="390"/>
                  </a:lnTo>
                  <a:lnTo>
                    <a:pt x="1075" y="367"/>
                  </a:lnTo>
                  <a:lnTo>
                    <a:pt x="1152" y="307"/>
                  </a:lnTo>
                  <a:lnTo>
                    <a:pt x="1406" y="243"/>
                  </a:lnTo>
                  <a:lnTo>
                    <a:pt x="1471" y="207"/>
                  </a:lnTo>
                  <a:lnTo>
                    <a:pt x="1501" y="195"/>
                  </a:lnTo>
                  <a:lnTo>
                    <a:pt x="1512" y="213"/>
                  </a:lnTo>
                  <a:lnTo>
                    <a:pt x="1494" y="248"/>
                  </a:lnTo>
                  <a:lnTo>
                    <a:pt x="1494" y="266"/>
                  </a:lnTo>
                  <a:lnTo>
                    <a:pt x="1524" y="325"/>
                  </a:lnTo>
                  <a:lnTo>
                    <a:pt x="1542" y="337"/>
                  </a:lnTo>
                  <a:lnTo>
                    <a:pt x="1560" y="325"/>
                  </a:lnTo>
                  <a:lnTo>
                    <a:pt x="1601" y="331"/>
                  </a:lnTo>
                  <a:lnTo>
                    <a:pt x="1619" y="319"/>
                  </a:lnTo>
                  <a:lnTo>
                    <a:pt x="1702" y="314"/>
                  </a:lnTo>
                  <a:lnTo>
                    <a:pt x="1737" y="337"/>
                  </a:lnTo>
                  <a:lnTo>
                    <a:pt x="1766" y="396"/>
                  </a:lnTo>
                  <a:lnTo>
                    <a:pt x="1790" y="426"/>
                  </a:lnTo>
                  <a:lnTo>
                    <a:pt x="1855" y="449"/>
                  </a:lnTo>
                  <a:lnTo>
                    <a:pt x="1920" y="438"/>
                  </a:lnTo>
                  <a:lnTo>
                    <a:pt x="1938" y="438"/>
                  </a:lnTo>
                  <a:lnTo>
                    <a:pt x="1956" y="449"/>
                  </a:lnTo>
                  <a:lnTo>
                    <a:pt x="1956" y="472"/>
                  </a:lnTo>
                  <a:lnTo>
                    <a:pt x="1926" y="496"/>
                  </a:lnTo>
                  <a:lnTo>
                    <a:pt x="1885" y="502"/>
                  </a:lnTo>
                  <a:lnTo>
                    <a:pt x="1867" y="496"/>
                  </a:lnTo>
                  <a:lnTo>
                    <a:pt x="1861" y="484"/>
                  </a:lnTo>
                  <a:lnTo>
                    <a:pt x="1849" y="484"/>
                  </a:lnTo>
                  <a:lnTo>
                    <a:pt x="1808" y="508"/>
                  </a:lnTo>
                  <a:lnTo>
                    <a:pt x="1778" y="496"/>
                  </a:lnTo>
                  <a:lnTo>
                    <a:pt x="1755" y="496"/>
                  </a:lnTo>
                  <a:lnTo>
                    <a:pt x="1684" y="508"/>
                  </a:lnTo>
                  <a:lnTo>
                    <a:pt x="1643" y="496"/>
                  </a:lnTo>
                  <a:lnTo>
                    <a:pt x="1625" y="508"/>
                  </a:lnTo>
                  <a:lnTo>
                    <a:pt x="1636" y="550"/>
                  </a:lnTo>
                  <a:lnTo>
                    <a:pt x="1625" y="561"/>
                  </a:lnTo>
                  <a:lnTo>
                    <a:pt x="1608" y="555"/>
                  </a:lnTo>
                  <a:lnTo>
                    <a:pt x="1565" y="520"/>
                  </a:lnTo>
                  <a:lnTo>
                    <a:pt x="1459" y="502"/>
                  </a:lnTo>
                  <a:lnTo>
                    <a:pt x="1436" y="508"/>
                  </a:lnTo>
                  <a:lnTo>
                    <a:pt x="1412" y="496"/>
                  </a:lnTo>
                  <a:lnTo>
                    <a:pt x="1342" y="550"/>
                  </a:lnTo>
                  <a:lnTo>
                    <a:pt x="1324" y="550"/>
                  </a:lnTo>
                  <a:lnTo>
                    <a:pt x="1294" y="567"/>
                  </a:lnTo>
                  <a:lnTo>
                    <a:pt x="1282" y="578"/>
                  </a:lnTo>
                  <a:lnTo>
                    <a:pt x="1271" y="585"/>
                  </a:lnTo>
                  <a:lnTo>
                    <a:pt x="1228" y="578"/>
                  </a:lnTo>
                  <a:lnTo>
                    <a:pt x="1187" y="585"/>
                  </a:lnTo>
                  <a:lnTo>
                    <a:pt x="1182" y="621"/>
                  </a:lnTo>
                  <a:lnTo>
                    <a:pt x="1170" y="638"/>
                  </a:lnTo>
                  <a:lnTo>
                    <a:pt x="1081" y="720"/>
                  </a:lnTo>
                  <a:lnTo>
                    <a:pt x="1070" y="715"/>
                  </a:lnTo>
                  <a:lnTo>
                    <a:pt x="1063" y="703"/>
                  </a:lnTo>
                  <a:lnTo>
                    <a:pt x="1099" y="649"/>
                  </a:lnTo>
                  <a:lnTo>
                    <a:pt x="1093" y="626"/>
                  </a:lnTo>
                  <a:lnTo>
                    <a:pt x="1046" y="626"/>
                  </a:lnTo>
                  <a:lnTo>
                    <a:pt x="1028" y="674"/>
                  </a:lnTo>
                  <a:lnTo>
                    <a:pt x="1010" y="697"/>
                  </a:lnTo>
                  <a:lnTo>
                    <a:pt x="992" y="667"/>
                  </a:lnTo>
                  <a:lnTo>
                    <a:pt x="981" y="626"/>
                  </a:lnTo>
                  <a:lnTo>
                    <a:pt x="975" y="632"/>
                  </a:lnTo>
                  <a:lnTo>
                    <a:pt x="964" y="692"/>
                  </a:lnTo>
                  <a:lnTo>
                    <a:pt x="934" y="745"/>
                  </a:lnTo>
                  <a:lnTo>
                    <a:pt x="910" y="803"/>
                  </a:lnTo>
                  <a:lnTo>
                    <a:pt x="893" y="839"/>
                  </a:lnTo>
                  <a:lnTo>
                    <a:pt x="850" y="904"/>
                  </a:lnTo>
                  <a:lnTo>
                    <a:pt x="850" y="945"/>
                  </a:lnTo>
                  <a:lnTo>
                    <a:pt x="845" y="963"/>
                  </a:lnTo>
                  <a:lnTo>
                    <a:pt x="804" y="933"/>
                  </a:lnTo>
                  <a:lnTo>
                    <a:pt x="792" y="892"/>
                  </a:lnTo>
                  <a:lnTo>
                    <a:pt x="809" y="874"/>
                  </a:lnTo>
                  <a:lnTo>
                    <a:pt x="809" y="851"/>
                  </a:lnTo>
                  <a:lnTo>
                    <a:pt x="804" y="845"/>
                  </a:lnTo>
                  <a:lnTo>
                    <a:pt x="756" y="857"/>
                  </a:lnTo>
                  <a:lnTo>
                    <a:pt x="744" y="851"/>
                  </a:lnTo>
                  <a:lnTo>
                    <a:pt x="762" y="750"/>
                  </a:lnTo>
                  <a:lnTo>
                    <a:pt x="756" y="715"/>
                  </a:lnTo>
                  <a:lnTo>
                    <a:pt x="703" y="692"/>
                  </a:lnTo>
                  <a:lnTo>
                    <a:pt x="662" y="679"/>
                  </a:lnTo>
                  <a:lnTo>
                    <a:pt x="662" y="662"/>
                  </a:lnTo>
                  <a:lnTo>
                    <a:pt x="668" y="649"/>
                  </a:lnTo>
                  <a:lnTo>
                    <a:pt x="650" y="638"/>
                  </a:lnTo>
                  <a:lnTo>
                    <a:pt x="609" y="621"/>
                  </a:lnTo>
                  <a:lnTo>
                    <a:pt x="550" y="608"/>
                  </a:lnTo>
                  <a:lnTo>
                    <a:pt x="526" y="614"/>
                  </a:lnTo>
                  <a:lnTo>
                    <a:pt x="508" y="626"/>
                  </a:lnTo>
                  <a:lnTo>
                    <a:pt x="502" y="608"/>
                  </a:lnTo>
                  <a:lnTo>
                    <a:pt x="461" y="608"/>
                  </a:lnTo>
                  <a:lnTo>
                    <a:pt x="408" y="561"/>
                  </a:lnTo>
                  <a:lnTo>
                    <a:pt x="373" y="561"/>
                  </a:lnTo>
                  <a:lnTo>
                    <a:pt x="107" y="508"/>
                  </a:lnTo>
                  <a:lnTo>
                    <a:pt x="89" y="496"/>
                  </a:lnTo>
                  <a:lnTo>
                    <a:pt x="77" y="454"/>
                  </a:lnTo>
                  <a:lnTo>
                    <a:pt x="53" y="438"/>
                  </a:lnTo>
                  <a:lnTo>
                    <a:pt x="18" y="431"/>
                  </a:lnTo>
                  <a:lnTo>
                    <a:pt x="0" y="408"/>
                  </a:lnTo>
                  <a:close/>
                </a:path>
              </a:pathLst>
            </a:custGeom>
            <a:solidFill>
              <a:srgbClr val="9BBB59">
                <a:lumMod val="60000"/>
                <a:lumOff val="40000"/>
              </a:srgbClr>
            </a:solidFill>
            <a:ln w="9525">
              <a:solidFill>
                <a:sysClr val="window" lastClr="FFFFFF"/>
              </a:solidFill>
              <a:round/>
              <a:headEnd/>
              <a:tailEnd/>
            </a:ln>
          </p:spPr>
          <p:txBody>
            <a:bodyPr anchor="ctr"/>
            <a:lstStyle/>
            <a:p>
              <a:pPr algn="ctr" defTabSz="685800">
                <a:defRPr/>
              </a:pPr>
              <a:endParaRPr lang="en-US" sz="900" b="1" kern="0" dirty="0">
                <a:solidFill>
                  <a:prstClr val="black"/>
                </a:solidFill>
                <a:cs typeface="Arial" pitchFamily="34" charset="0"/>
              </a:endParaRPr>
            </a:p>
          </p:txBody>
        </p:sp>
      </p:grpSp>
      <p:sp>
        <p:nvSpPr>
          <p:cNvPr id="227" name="Freeform 53">
            <a:extLst>
              <a:ext uri="{FF2B5EF4-FFF2-40B4-BE49-F238E27FC236}">
                <a16:creationId xmlns:a16="http://schemas.microsoft.com/office/drawing/2014/main" id="{4C361F1C-315A-4936-9561-1E73E5F91F48}"/>
              </a:ext>
            </a:extLst>
          </p:cNvPr>
          <p:cNvSpPr>
            <a:spLocks/>
          </p:cNvSpPr>
          <p:nvPr/>
        </p:nvSpPr>
        <p:spPr bwMode="auto">
          <a:xfrm>
            <a:off x="5271436" y="3414418"/>
            <a:ext cx="292488" cy="495167"/>
          </a:xfrm>
          <a:custGeom>
            <a:avLst/>
            <a:gdLst/>
            <a:ahLst/>
            <a:cxnLst>
              <a:cxn ang="0">
                <a:pos x="30" y="99"/>
              </a:cxn>
              <a:cxn ang="0">
                <a:pos x="112" y="1063"/>
              </a:cxn>
              <a:cxn ang="0">
                <a:pos x="101" y="1080"/>
              </a:cxn>
              <a:cxn ang="0">
                <a:pos x="107" y="1116"/>
              </a:cxn>
              <a:cxn ang="0">
                <a:pos x="95" y="1163"/>
              </a:cxn>
              <a:cxn ang="0">
                <a:pos x="130" y="1240"/>
              </a:cxn>
              <a:cxn ang="0">
                <a:pos x="142" y="1323"/>
              </a:cxn>
              <a:cxn ang="0">
                <a:pos x="101" y="1405"/>
              </a:cxn>
              <a:cxn ang="0">
                <a:pos x="101" y="1428"/>
              </a:cxn>
              <a:cxn ang="0">
                <a:pos x="71" y="1494"/>
              </a:cxn>
              <a:cxn ang="0">
                <a:pos x="18" y="1541"/>
              </a:cxn>
              <a:cxn ang="0">
                <a:pos x="18" y="1600"/>
              </a:cxn>
              <a:cxn ang="0">
                <a:pos x="0" y="1671"/>
              </a:cxn>
              <a:cxn ang="0">
                <a:pos x="0" y="1694"/>
              </a:cxn>
              <a:cxn ang="0">
                <a:pos x="6" y="1707"/>
              </a:cxn>
              <a:cxn ang="0">
                <a:pos x="30" y="1712"/>
              </a:cxn>
              <a:cxn ang="0">
                <a:pos x="59" y="1701"/>
              </a:cxn>
              <a:cxn ang="0">
                <a:pos x="54" y="1694"/>
              </a:cxn>
              <a:cxn ang="0">
                <a:pos x="66" y="1659"/>
              </a:cxn>
              <a:cxn ang="0">
                <a:pos x="124" y="1666"/>
              </a:cxn>
              <a:cxn ang="0">
                <a:pos x="201" y="1636"/>
              </a:cxn>
              <a:cxn ang="0">
                <a:pos x="295" y="1677"/>
              </a:cxn>
              <a:cxn ang="0">
                <a:pos x="302" y="1689"/>
              </a:cxn>
              <a:cxn ang="0">
                <a:pos x="325" y="1683"/>
              </a:cxn>
              <a:cxn ang="0">
                <a:pos x="343" y="1623"/>
              </a:cxn>
              <a:cxn ang="0">
                <a:pos x="396" y="1600"/>
              </a:cxn>
              <a:cxn ang="0">
                <a:pos x="414" y="1630"/>
              </a:cxn>
              <a:cxn ang="0">
                <a:pos x="449" y="1653"/>
              </a:cxn>
              <a:cxn ang="0">
                <a:pos x="473" y="1630"/>
              </a:cxn>
              <a:cxn ang="0">
                <a:pos x="497" y="1547"/>
              </a:cxn>
              <a:cxn ang="0">
                <a:pos x="520" y="1524"/>
              </a:cxn>
              <a:cxn ang="0">
                <a:pos x="543" y="1524"/>
              </a:cxn>
              <a:cxn ang="0">
                <a:pos x="579" y="1565"/>
              </a:cxn>
              <a:cxn ang="0">
                <a:pos x="657" y="1565"/>
              </a:cxn>
              <a:cxn ang="0">
                <a:pos x="674" y="1494"/>
              </a:cxn>
              <a:cxn ang="0">
                <a:pos x="804" y="1323"/>
              </a:cxn>
              <a:cxn ang="0">
                <a:pos x="804" y="1263"/>
              </a:cxn>
              <a:cxn ang="0">
                <a:pos x="833" y="1252"/>
              </a:cxn>
              <a:cxn ang="0">
                <a:pos x="886" y="1258"/>
              </a:cxn>
              <a:cxn ang="0">
                <a:pos x="928" y="1222"/>
              </a:cxn>
              <a:cxn ang="0">
                <a:pos x="964" y="1217"/>
              </a:cxn>
              <a:cxn ang="0">
                <a:pos x="975" y="1187"/>
              </a:cxn>
              <a:cxn ang="0">
                <a:pos x="957" y="1121"/>
              </a:cxn>
              <a:cxn ang="0">
                <a:pos x="957" y="1098"/>
              </a:cxn>
              <a:cxn ang="0">
                <a:pos x="969" y="1068"/>
              </a:cxn>
              <a:cxn ang="0">
                <a:pos x="851" y="17"/>
              </a:cxn>
              <a:cxn ang="0">
                <a:pos x="845" y="0"/>
              </a:cxn>
              <a:cxn ang="0">
                <a:pos x="225" y="76"/>
              </a:cxn>
              <a:cxn ang="0">
                <a:pos x="208" y="94"/>
              </a:cxn>
              <a:cxn ang="0">
                <a:pos x="160" y="112"/>
              </a:cxn>
              <a:cxn ang="0">
                <a:pos x="130" y="124"/>
              </a:cxn>
              <a:cxn ang="0">
                <a:pos x="77" y="135"/>
              </a:cxn>
              <a:cxn ang="0">
                <a:pos x="30" y="99"/>
              </a:cxn>
            </a:cxnLst>
            <a:rect l="0" t="0" r="r" b="b"/>
            <a:pathLst>
              <a:path w="975" h="1712">
                <a:moveTo>
                  <a:pt x="30" y="99"/>
                </a:moveTo>
                <a:lnTo>
                  <a:pt x="112" y="1063"/>
                </a:lnTo>
                <a:lnTo>
                  <a:pt x="101" y="1080"/>
                </a:lnTo>
                <a:lnTo>
                  <a:pt x="107" y="1116"/>
                </a:lnTo>
                <a:lnTo>
                  <a:pt x="95" y="1163"/>
                </a:lnTo>
                <a:lnTo>
                  <a:pt x="130" y="1240"/>
                </a:lnTo>
                <a:lnTo>
                  <a:pt x="142" y="1323"/>
                </a:lnTo>
                <a:lnTo>
                  <a:pt x="101" y="1405"/>
                </a:lnTo>
                <a:lnTo>
                  <a:pt x="101" y="1428"/>
                </a:lnTo>
                <a:lnTo>
                  <a:pt x="71" y="1494"/>
                </a:lnTo>
                <a:lnTo>
                  <a:pt x="18" y="1541"/>
                </a:lnTo>
                <a:lnTo>
                  <a:pt x="18" y="1600"/>
                </a:lnTo>
                <a:lnTo>
                  <a:pt x="0" y="1671"/>
                </a:lnTo>
                <a:lnTo>
                  <a:pt x="0" y="1694"/>
                </a:lnTo>
                <a:lnTo>
                  <a:pt x="6" y="1707"/>
                </a:lnTo>
                <a:lnTo>
                  <a:pt x="30" y="1712"/>
                </a:lnTo>
                <a:lnTo>
                  <a:pt x="59" y="1701"/>
                </a:lnTo>
                <a:lnTo>
                  <a:pt x="54" y="1694"/>
                </a:lnTo>
                <a:lnTo>
                  <a:pt x="66" y="1659"/>
                </a:lnTo>
                <a:lnTo>
                  <a:pt x="124" y="1666"/>
                </a:lnTo>
                <a:lnTo>
                  <a:pt x="201" y="1636"/>
                </a:lnTo>
                <a:lnTo>
                  <a:pt x="295" y="1677"/>
                </a:lnTo>
                <a:lnTo>
                  <a:pt x="302" y="1689"/>
                </a:lnTo>
                <a:lnTo>
                  <a:pt x="325" y="1683"/>
                </a:lnTo>
                <a:lnTo>
                  <a:pt x="343" y="1623"/>
                </a:lnTo>
                <a:lnTo>
                  <a:pt x="396" y="1600"/>
                </a:lnTo>
                <a:lnTo>
                  <a:pt x="414" y="1630"/>
                </a:lnTo>
                <a:lnTo>
                  <a:pt x="449" y="1653"/>
                </a:lnTo>
                <a:lnTo>
                  <a:pt x="473" y="1630"/>
                </a:lnTo>
                <a:lnTo>
                  <a:pt x="497" y="1547"/>
                </a:lnTo>
                <a:lnTo>
                  <a:pt x="520" y="1524"/>
                </a:lnTo>
                <a:lnTo>
                  <a:pt x="543" y="1524"/>
                </a:lnTo>
                <a:lnTo>
                  <a:pt x="579" y="1565"/>
                </a:lnTo>
                <a:lnTo>
                  <a:pt x="657" y="1565"/>
                </a:lnTo>
                <a:lnTo>
                  <a:pt x="674" y="1494"/>
                </a:lnTo>
                <a:lnTo>
                  <a:pt x="804" y="1323"/>
                </a:lnTo>
                <a:lnTo>
                  <a:pt x="804" y="1263"/>
                </a:lnTo>
                <a:lnTo>
                  <a:pt x="833" y="1252"/>
                </a:lnTo>
                <a:lnTo>
                  <a:pt x="886" y="1258"/>
                </a:lnTo>
                <a:lnTo>
                  <a:pt x="928" y="1222"/>
                </a:lnTo>
                <a:lnTo>
                  <a:pt x="964" y="1217"/>
                </a:lnTo>
                <a:lnTo>
                  <a:pt x="975" y="1187"/>
                </a:lnTo>
                <a:lnTo>
                  <a:pt x="957" y="1121"/>
                </a:lnTo>
                <a:lnTo>
                  <a:pt x="957" y="1098"/>
                </a:lnTo>
                <a:lnTo>
                  <a:pt x="969" y="1068"/>
                </a:lnTo>
                <a:lnTo>
                  <a:pt x="851" y="17"/>
                </a:lnTo>
                <a:lnTo>
                  <a:pt x="845" y="0"/>
                </a:lnTo>
                <a:lnTo>
                  <a:pt x="225" y="76"/>
                </a:lnTo>
                <a:lnTo>
                  <a:pt x="208" y="94"/>
                </a:lnTo>
                <a:lnTo>
                  <a:pt x="160" y="112"/>
                </a:lnTo>
                <a:lnTo>
                  <a:pt x="130" y="124"/>
                </a:lnTo>
                <a:lnTo>
                  <a:pt x="77" y="135"/>
                </a:lnTo>
                <a:lnTo>
                  <a:pt x="30" y="99"/>
                </a:lnTo>
                <a:close/>
              </a:path>
            </a:pathLst>
          </a:custGeom>
          <a:solidFill>
            <a:srgbClr val="C3D69B"/>
          </a:solidFill>
          <a:ln w="9525">
            <a:solidFill>
              <a:sysClr val="window" lastClr="FFFFFF"/>
            </a:solidFill>
            <a:round/>
            <a:headEnd/>
            <a:tailEnd/>
          </a:ln>
        </p:spPr>
        <p:txBody>
          <a:bodyPr wrap="none" lIns="0" tIns="0" rIns="0" bIns="0" anchor="ctr">
            <a:normAutofit/>
          </a:bodyPr>
          <a:lstStyle/>
          <a:p>
            <a:pPr algn="ctr" defTabSz="685800">
              <a:defRPr/>
            </a:pPr>
            <a:r>
              <a:rPr lang="en-US" sz="900" b="1" kern="0" dirty="0">
                <a:solidFill>
                  <a:prstClr val="white"/>
                </a:solidFill>
                <a:cs typeface="Arial" pitchFamily="34" charset="0"/>
              </a:rPr>
              <a:t>  </a:t>
            </a:r>
            <a:r>
              <a:rPr lang="en-US" sz="900" b="1" kern="0" dirty="0">
                <a:cs typeface="Arial" pitchFamily="34" charset="0"/>
              </a:rPr>
              <a:t>3%</a:t>
            </a:r>
            <a:r>
              <a:rPr lang="en-US" sz="900" b="1" kern="0" dirty="0">
                <a:solidFill>
                  <a:prstClr val="white"/>
                </a:solidFill>
                <a:cs typeface="Arial" pitchFamily="34" charset="0"/>
              </a:rPr>
              <a:t> </a:t>
            </a:r>
          </a:p>
        </p:txBody>
      </p:sp>
      <p:sp>
        <p:nvSpPr>
          <p:cNvPr id="228" name="Freeform 56">
            <a:extLst>
              <a:ext uri="{FF2B5EF4-FFF2-40B4-BE49-F238E27FC236}">
                <a16:creationId xmlns:a16="http://schemas.microsoft.com/office/drawing/2014/main" id="{745985DD-CCE1-424C-9395-D11620003112}"/>
              </a:ext>
            </a:extLst>
          </p:cNvPr>
          <p:cNvSpPr>
            <a:spLocks/>
          </p:cNvSpPr>
          <p:nvPr/>
        </p:nvSpPr>
        <p:spPr bwMode="auto">
          <a:xfrm>
            <a:off x="5147761" y="3720744"/>
            <a:ext cx="705040" cy="349837"/>
          </a:xfrm>
          <a:custGeom>
            <a:avLst/>
            <a:gdLst/>
            <a:ahLst/>
            <a:cxnLst>
              <a:cxn ang="0">
                <a:pos x="472" y="1176"/>
              </a:cxn>
              <a:cxn ang="0">
                <a:pos x="461" y="1110"/>
              </a:cxn>
              <a:cxn ang="0">
                <a:pos x="532" y="1116"/>
              </a:cxn>
              <a:cxn ang="0">
                <a:pos x="1890" y="974"/>
              </a:cxn>
              <a:cxn ang="0">
                <a:pos x="2026" y="903"/>
              </a:cxn>
              <a:cxn ang="0">
                <a:pos x="2103" y="826"/>
              </a:cxn>
              <a:cxn ang="0">
                <a:pos x="2115" y="785"/>
              </a:cxn>
              <a:cxn ang="0">
                <a:pos x="2150" y="732"/>
              </a:cxn>
              <a:cxn ang="0">
                <a:pos x="2345" y="560"/>
              </a:cxn>
              <a:cxn ang="0">
                <a:pos x="2333" y="532"/>
              </a:cxn>
              <a:cxn ang="0">
                <a:pos x="2303" y="507"/>
              </a:cxn>
              <a:cxn ang="0">
                <a:pos x="2262" y="484"/>
              </a:cxn>
              <a:cxn ang="0">
                <a:pos x="2239" y="478"/>
              </a:cxn>
              <a:cxn ang="0">
                <a:pos x="2133" y="337"/>
              </a:cxn>
              <a:cxn ang="0">
                <a:pos x="2126" y="283"/>
              </a:cxn>
              <a:cxn ang="0">
                <a:pos x="2120" y="195"/>
              </a:cxn>
              <a:cxn ang="0">
                <a:pos x="2074" y="159"/>
              </a:cxn>
              <a:cxn ang="0">
                <a:pos x="2003" y="100"/>
              </a:cxn>
              <a:cxn ang="0">
                <a:pos x="1950" y="106"/>
              </a:cxn>
              <a:cxn ang="0">
                <a:pos x="1914" y="136"/>
              </a:cxn>
              <a:cxn ang="0">
                <a:pos x="1861" y="154"/>
              </a:cxn>
              <a:cxn ang="0">
                <a:pos x="1783" y="136"/>
              </a:cxn>
              <a:cxn ang="0">
                <a:pos x="1689" y="118"/>
              </a:cxn>
              <a:cxn ang="0">
                <a:pos x="1583" y="106"/>
              </a:cxn>
              <a:cxn ang="0">
                <a:pos x="1489" y="0"/>
              </a:cxn>
              <a:cxn ang="0">
                <a:pos x="1441" y="23"/>
              </a:cxn>
              <a:cxn ang="0">
                <a:pos x="1382" y="5"/>
              </a:cxn>
              <a:cxn ang="0">
                <a:pos x="1370" y="58"/>
              </a:cxn>
              <a:cxn ang="0">
                <a:pos x="1377" y="154"/>
              </a:cxn>
              <a:cxn ang="0">
                <a:pos x="1299" y="195"/>
              </a:cxn>
              <a:cxn ang="0">
                <a:pos x="1217" y="200"/>
              </a:cxn>
              <a:cxn ang="0">
                <a:pos x="1087" y="431"/>
              </a:cxn>
              <a:cxn ang="0">
                <a:pos x="992" y="502"/>
              </a:cxn>
              <a:cxn ang="0">
                <a:pos x="933" y="461"/>
              </a:cxn>
              <a:cxn ang="0">
                <a:pos x="886" y="567"/>
              </a:cxn>
              <a:cxn ang="0">
                <a:pos x="827" y="567"/>
              </a:cxn>
              <a:cxn ang="0">
                <a:pos x="756" y="560"/>
              </a:cxn>
              <a:cxn ang="0">
                <a:pos x="715" y="626"/>
              </a:cxn>
              <a:cxn ang="0">
                <a:pos x="614" y="573"/>
              </a:cxn>
              <a:cxn ang="0">
                <a:pos x="479" y="596"/>
              </a:cxn>
              <a:cxn ang="0">
                <a:pos x="472" y="638"/>
              </a:cxn>
              <a:cxn ang="0">
                <a:pos x="419" y="644"/>
              </a:cxn>
              <a:cxn ang="0">
                <a:pos x="413" y="667"/>
              </a:cxn>
              <a:cxn ang="0">
                <a:pos x="396" y="709"/>
              </a:cxn>
              <a:cxn ang="0">
                <a:pos x="426" y="762"/>
              </a:cxn>
              <a:cxn ang="0">
                <a:pos x="325" y="803"/>
              </a:cxn>
              <a:cxn ang="0">
                <a:pos x="301" y="862"/>
              </a:cxn>
              <a:cxn ang="0">
                <a:pos x="271" y="963"/>
              </a:cxn>
              <a:cxn ang="0">
                <a:pos x="195" y="910"/>
              </a:cxn>
              <a:cxn ang="0">
                <a:pos x="101" y="921"/>
              </a:cxn>
              <a:cxn ang="0">
                <a:pos x="89" y="1004"/>
              </a:cxn>
              <a:cxn ang="0">
                <a:pos x="118" y="1016"/>
              </a:cxn>
              <a:cxn ang="0">
                <a:pos x="94" y="1158"/>
              </a:cxn>
              <a:cxn ang="0">
                <a:pos x="59" y="1163"/>
              </a:cxn>
              <a:cxn ang="0">
                <a:pos x="0" y="1211"/>
              </a:cxn>
            </a:cxnLst>
            <a:rect l="0" t="0" r="r" b="b"/>
            <a:pathLst>
              <a:path w="2357" h="1211">
                <a:moveTo>
                  <a:pt x="0" y="1211"/>
                </a:moveTo>
                <a:lnTo>
                  <a:pt x="472" y="1176"/>
                </a:lnTo>
                <a:lnTo>
                  <a:pt x="472" y="1134"/>
                </a:lnTo>
                <a:lnTo>
                  <a:pt x="461" y="1110"/>
                </a:lnTo>
                <a:lnTo>
                  <a:pt x="514" y="1105"/>
                </a:lnTo>
                <a:lnTo>
                  <a:pt x="532" y="1116"/>
                </a:lnTo>
                <a:lnTo>
                  <a:pt x="1867" y="998"/>
                </a:lnTo>
                <a:lnTo>
                  <a:pt x="1890" y="974"/>
                </a:lnTo>
                <a:lnTo>
                  <a:pt x="1914" y="956"/>
                </a:lnTo>
                <a:lnTo>
                  <a:pt x="2026" y="903"/>
                </a:lnTo>
                <a:lnTo>
                  <a:pt x="2044" y="874"/>
                </a:lnTo>
                <a:lnTo>
                  <a:pt x="2103" y="826"/>
                </a:lnTo>
                <a:lnTo>
                  <a:pt x="2109" y="797"/>
                </a:lnTo>
                <a:lnTo>
                  <a:pt x="2115" y="785"/>
                </a:lnTo>
                <a:lnTo>
                  <a:pt x="2150" y="768"/>
                </a:lnTo>
                <a:lnTo>
                  <a:pt x="2150" y="732"/>
                </a:lnTo>
                <a:lnTo>
                  <a:pt x="2186" y="702"/>
                </a:lnTo>
                <a:lnTo>
                  <a:pt x="2345" y="560"/>
                </a:lnTo>
                <a:lnTo>
                  <a:pt x="2357" y="532"/>
                </a:lnTo>
                <a:lnTo>
                  <a:pt x="2333" y="532"/>
                </a:lnTo>
                <a:lnTo>
                  <a:pt x="2315" y="514"/>
                </a:lnTo>
                <a:lnTo>
                  <a:pt x="2303" y="507"/>
                </a:lnTo>
                <a:lnTo>
                  <a:pt x="2298" y="502"/>
                </a:lnTo>
                <a:lnTo>
                  <a:pt x="2262" y="484"/>
                </a:lnTo>
                <a:lnTo>
                  <a:pt x="2250" y="490"/>
                </a:lnTo>
                <a:lnTo>
                  <a:pt x="2239" y="478"/>
                </a:lnTo>
                <a:lnTo>
                  <a:pt x="2197" y="419"/>
                </a:lnTo>
                <a:lnTo>
                  <a:pt x="2133" y="337"/>
                </a:lnTo>
                <a:lnTo>
                  <a:pt x="2126" y="307"/>
                </a:lnTo>
                <a:lnTo>
                  <a:pt x="2126" y="283"/>
                </a:lnTo>
                <a:lnTo>
                  <a:pt x="2126" y="248"/>
                </a:lnTo>
                <a:lnTo>
                  <a:pt x="2120" y="195"/>
                </a:lnTo>
                <a:lnTo>
                  <a:pt x="2103" y="182"/>
                </a:lnTo>
                <a:lnTo>
                  <a:pt x="2074" y="159"/>
                </a:lnTo>
                <a:lnTo>
                  <a:pt x="2032" y="147"/>
                </a:lnTo>
                <a:lnTo>
                  <a:pt x="2003" y="100"/>
                </a:lnTo>
                <a:lnTo>
                  <a:pt x="1991" y="76"/>
                </a:lnTo>
                <a:lnTo>
                  <a:pt x="1950" y="106"/>
                </a:lnTo>
                <a:lnTo>
                  <a:pt x="1943" y="124"/>
                </a:lnTo>
                <a:lnTo>
                  <a:pt x="1914" y="136"/>
                </a:lnTo>
                <a:lnTo>
                  <a:pt x="1908" y="147"/>
                </a:lnTo>
                <a:lnTo>
                  <a:pt x="1861" y="154"/>
                </a:lnTo>
                <a:lnTo>
                  <a:pt x="1808" y="124"/>
                </a:lnTo>
                <a:lnTo>
                  <a:pt x="1783" y="136"/>
                </a:lnTo>
                <a:lnTo>
                  <a:pt x="1760" y="165"/>
                </a:lnTo>
                <a:lnTo>
                  <a:pt x="1689" y="118"/>
                </a:lnTo>
                <a:lnTo>
                  <a:pt x="1630" y="124"/>
                </a:lnTo>
                <a:lnTo>
                  <a:pt x="1583" y="106"/>
                </a:lnTo>
                <a:lnTo>
                  <a:pt x="1554" y="47"/>
                </a:lnTo>
                <a:lnTo>
                  <a:pt x="1489" y="0"/>
                </a:lnTo>
                <a:lnTo>
                  <a:pt x="1459" y="23"/>
                </a:lnTo>
                <a:lnTo>
                  <a:pt x="1441" y="23"/>
                </a:lnTo>
                <a:lnTo>
                  <a:pt x="1412" y="5"/>
                </a:lnTo>
                <a:lnTo>
                  <a:pt x="1382" y="5"/>
                </a:lnTo>
                <a:lnTo>
                  <a:pt x="1370" y="35"/>
                </a:lnTo>
                <a:lnTo>
                  <a:pt x="1370" y="58"/>
                </a:lnTo>
                <a:lnTo>
                  <a:pt x="1388" y="124"/>
                </a:lnTo>
                <a:lnTo>
                  <a:pt x="1377" y="154"/>
                </a:lnTo>
                <a:lnTo>
                  <a:pt x="1341" y="159"/>
                </a:lnTo>
                <a:lnTo>
                  <a:pt x="1299" y="195"/>
                </a:lnTo>
                <a:lnTo>
                  <a:pt x="1246" y="189"/>
                </a:lnTo>
                <a:lnTo>
                  <a:pt x="1217" y="200"/>
                </a:lnTo>
                <a:lnTo>
                  <a:pt x="1217" y="260"/>
                </a:lnTo>
                <a:lnTo>
                  <a:pt x="1087" y="431"/>
                </a:lnTo>
                <a:lnTo>
                  <a:pt x="1070" y="502"/>
                </a:lnTo>
                <a:lnTo>
                  <a:pt x="992" y="502"/>
                </a:lnTo>
                <a:lnTo>
                  <a:pt x="956" y="461"/>
                </a:lnTo>
                <a:lnTo>
                  <a:pt x="933" y="461"/>
                </a:lnTo>
                <a:lnTo>
                  <a:pt x="910" y="484"/>
                </a:lnTo>
                <a:lnTo>
                  <a:pt x="886" y="567"/>
                </a:lnTo>
                <a:lnTo>
                  <a:pt x="862" y="590"/>
                </a:lnTo>
                <a:lnTo>
                  <a:pt x="827" y="567"/>
                </a:lnTo>
                <a:lnTo>
                  <a:pt x="809" y="537"/>
                </a:lnTo>
                <a:lnTo>
                  <a:pt x="756" y="560"/>
                </a:lnTo>
                <a:lnTo>
                  <a:pt x="738" y="620"/>
                </a:lnTo>
                <a:lnTo>
                  <a:pt x="715" y="626"/>
                </a:lnTo>
                <a:lnTo>
                  <a:pt x="708" y="614"/>
                </a:lnTo>
                <a:lnTo>
                  <a:pt x="614" y="573"/>
                </a:lnTo>
                <a:lnTo>
                  <a:pt x="537" y="603"/>
                </a:lnTo>
                <a:lnTo>
                  <a:pt x="479" y="596"/>
                </a:lnTo>
                <a:lnTo>
                  <a:pt x="467" y="631"/>
                </a:lnTo>
                <a:lnTo>
                  <a:pt x="472" y="638"/>
                </a:lnTo>
                <a:lnTo>
                  <a:pt x="443" y="649"/>
                </a:lnTo>
                <a:lnTo>
                  <a:pt x="419" y="644"/>
                </a:lnTo>
                <a:lnTo>
                  <a:pt x="426" y="649"/>
                </a:lnTo>
                <a:lnTo>
                  <a:pt x="413" y="667"/>
                </a:lnTo>
                <a:lnTo>
                  <a:pt x="401" y="702"/>
                </a:lnTo>
                <a:lnTo>
                  <a:pt x="396" y="709"/>
                </a:lnTo>
                <a:lnTo>
                  <a:pt x="396" y="727"/>
                </a:lnTo>
                <a:lnTo>
                  <a:pt x="426" y="762"/>
                </a:lnTo>
                <a:lnTo>
                  <a:pt x="419" y="773"/>
                </a:lnTo>
                <a:lnTo>
                  <a:pt x="325" y="803"/>
                </a:lnTo>
                <a:lnTo>
                  <a:pt x="295" y="814"/>
                </a:lnTo>
                <a:lnTo>
                  <a:pt x="301" y="862"/>
                </a:lnTo>
                <a:lnTo>
                  <a:pt x="319" y="938"/>
                </a:lnTo>
                <a:lnTo>
                  <a:pt x="271" y="963"/>
                </a:lnTo>
                <a:lnTo>
                  <a:pt x="236" y="933"/>
                </a:lnTo>
                <a:lnTo>
                  <a:pt x="195" y="910"/>
                </a:lnTo>
                <a:lnTo>
                  <a:pt x="142" y="903"/>
                </a:lnTo>
                <a:lnTo>
                  <a:pt x="101" y="921"/>
                </a:lnTo>
                <a:lnTo>
                  <a:pt x="83" y="992"/>
                </a:lnTo>
                <a:lnTo>
                  <a:pt x="89" y="1004"/>
                </a:lnTo>
                <a:lnTo>
                  <a:pt x="101" y="1004"/>
                </a:lnTo>
                <a:lnTo>
                  <a:pt x="118" y="1016"/>
                </a:lnTo>
                <a:lnTo>
                  <a:pt x="130" y="1057"/>
                </a:lnTo>
                <a:lnTo>
                  <a:pt x="94" y="1158"/>
                </a:lnTo>
                <a:lnTo>
                  <a:pt x="76" y="1169"/>
                </a:lnTo>
                <a:lnTo>
                  <a:pt x="59" y="1163"/>
                </a:lnTo>
                <a:lnTo>
                  <a:pt x="18" y="1176"/>
                </a:lnTo>
                <a:lnTo>
                  <a:pt x="0" y="1211"/>
                </a:lnTo>
              </a:path>
            </a:pathLst>
          </a:custGeom>
          <a:solidFill>
            <a:srgbClr val="FF99FF"/>
          </a:solidFill>
          <a:ln w="9525">
            <a:solidFill>
              <a:sysClr val="window" lastClr="FFFFFF"/>
            </a:solidFill>
            <a:prstDash val="solid"/>
            <a:round/>
            <a:headEnd/>
            <a:tailEnd/>
          </a:ln>
        </p:spPr>
        <p:txBody>
          <a:bodyPr anchor="ctr"/>
          <a:lstStyle/>
          <a:p>
            <a:pPr algn="ctr" defTabSz="685800">
              <a:defRPr/>
            </a:pPr>
            <a:r>
              <a:rPr lang="en-US" sz="900" b="1" kern="0" dirty="0">
                <a:solidFill>
                  <a:prstClr val="white"/>
                </a:solidFill>
                <a:cs typeface="Arial" pitchFamily="34" charset="0"/>
              </a:rPr>
              <a:t>          </a:t>
            </a:r>
            <a:r>
              <a:rPr lang="en-US" sz="900" b="1" kern="0" dirty="0">
                <a:cs typeface="Arial" pitchFamily="34" charset="0"/>
              </a:rPr>
              <a:t>-2%</a:t>
            </a:r>
          </a:p>
        </p:txBody>
      </p:sp>
      <p:sp>
        <p:nvSpPr>
          <p:cNvPr id="229" name="Freeform 59">
            <a:extLst>
              <a:ext uri="{FF2B5EF4-FFF2-40B4-BE49-F238E27FC236}">
                <a16:creationId xmlns:a16="http://schemas.microsoft.com/office/drawing/2014/main" id="{B29F2A63-68D6-42A0-9C3B-49DD48F8817C}"/>
              </a:ext>
            </a:extLst>
          </p:cNvPr>
          <p:cNvSpPr>
            <a:spLocks/>
          </p:cNvSpPr>
          <p:nvPr/>
        </p:nvSpPr>
        <p:spPr bwMode="auto">
          <a:xfrm>
            <a:off x="4977144" y="4235926"/>
            <a:ext cx="337625" cy="570008"/>
          </a:xfrm>
          <a:custGeom>
            <a:avLst/>
            <a:gdLst/>
            <a:ahLst/>
            <a:cxnLst>
              <a:cxn ang="0">
                <a:pos x="1045" y="0"/>
              </a:cxn>
              <a:cxn ang="0">
                <a:pos x="360" y="47"/>
              </a:cxn>
              <a:cxn ang="0">
                <a:pos x="360" y="70"/>
              </a:cxn>
              <a:cxn ang="0">
                <a:pos x="295" y="123"/>
              </a:cxn>
              <a:cxn ang="0">
                <a:pos x="271" y="189"/>
              </a:cxn>
              <a:cxn ang="0">
                <a:pos x="277" y="247"/>
              </a:cxn>
              <a:cxn ang="0">
                <a:pos x="271" y="289"/>
              </a:cxn>
              <a:cxn ang="0">
                <a:pos x="213" y="325"/>
              </a:cxn>
              <a:cxn ang="0">
                <a:pos x="172" y="384"/>
              </a:cxn>
              <a:cxn ang="0">
                <a:pos x="154" y="401"/>
              </a:cxn>
              <a:cxn ang="0">
                <a:pos x="154" y="455"/>
              </a:cxn>
              <a:cxn ang="0">
                <a:pos x="124" y="490"/>
              </a:cxn>
              <a:cxn ang="0">
                <a:pos x="124" y="531"/>
              </a:cxn>
              <a:cxn ang="0">
                <a:pos x="101" y="584"/>
              </a:cxn>
              <a:cxn ang="0">
                <a:pos x="71" y="643"/>
              </a:cxn>
              <a:cxn ang="0">
                <a:pos x="83" y="703"/>
              </a:cxn>
              <a:cxn ang="0">
                <a:pos x="112" y="732"/>
              </a:cxn>
              <a:cxn ang="0">
                <a:pos x="118" y="774"/>
              </a:cxn>
              <a:cxn ang="0">
                <a:pos x="129" y="785"/>
              </a:cxn>
              <a:cxn ang="0">
                <a:pos x="129" y="803"/>
              </a:cxn>
              <a:cxn ang="0">
                <a:pos x="112" y="815"/>
              </a:cxn>
              <a:cxn ang="0">
                <a:pos x="101" y="850"/>
              </a:cxn>
              <a:cxn ang="0">
                <a:pos x="106" y="874"/>
              </a:cxn>
              <a:cxn ang="0">
                <a:pos x="101" y="909"/>
              </a:cxn>
              <a:cxn ang="0">
                <a:pos x="147" y="987"/>
              </a:cxn>
              <a:cxn ang="0">
                <a:pos x="154" y="1063"/>
              </a:cxn>
              <a:cxn ang="0">
                <a:pos x="172" y="1110"/>
              </a:cxn>
              <a:cxn ang="0">
                <a:pos x="195" y="1127"/>
              </a:cxn>
              <a:cxn ang="0">
                <a:pos x="200" y="1163"/>
              </a:cxn>
              <a:cxn ang="0">
                <a:pos x="154" y="1193"/>
              </a:cxn>
              <a:cxn ang="0">
                <a:pos x="142" y="1205"/>
              </a:cxn>
              <a:cxn ang="0">
                <a:pos x="118" y="1294"/>
              </a:cxn>
              <a:cxn ang="0">
                <a:pos x="58" y="1388"/>
              </a:cxn>
              <a:cxn ang="0">
                <a:pos x="0" y="1560"/>
              </a:cxn>
              <a:cxn ang="0">
                <a:pos x="0" y="1683"/>
              </a:cxn>
              <a:cxn ang="0">
                <a:pos x="632" y="1659"/>
              </a:cxn>
              <a:cxn ang="0">
                <a:pos x="644" y="1677"/>
              </a:cxn>
              <a:cxn ang="0">
                <a:pos x="626" y="1736"/>
              </a:cxn>
              <a:cxn ang="0">
                <a:pos x="632" y="1831"/>
              </a:cxn>
              <a:cxn ang="0">
                <a:pos x="697" y="1896"/>
              </a:cxn>
              <a:cxn ang="0">
                <a:pos x="715" y="1973"/>
              </a:cxn>
              <a:cxn ang="0">
                <a:pos x="756" y="1973"/>
              </a:cxn>
              <a:cxn ang="0">
                <a:pos x="827" y="1920"/>
              </a:cxn>
              <a:cxn ang="0">
                <a:pos x="981" y="1872"/>
              </a:cxn>
              <a:cxn ang="0">
                <a:pos x="1016" y="1884"/>
              </a:cxn>
              <a:cxn ang="0">
                <a:pos x="1075" y="1867"/>
              </a:cxn>
              <a:cxn ang="0">
                <a:pos x="1081" y="1878"/>
              </a:cxn>
              <a:cxn ang="0">
                <a:pos x="1116" y="1890"/>
              </a:cxn>
              <a:cxn ang="0">
                <a:pos x="1128" y="1884"/>
              </a:cxn>
              <a:cxn ang="0">
                <a:pos x="1057" y="1282"/>
              </a:cxn>
              <a:cxn ang="0">
                <a:pos x="1052" y="1223"/>
              </a:cxn>
              <a:cxn ang="0">
                <a:pos x="1075" y="36"/>
              </a:cxn>
              <a:cxn ang="0">
                <a:pos x="1045" y="0"/>
              </a:cxn>
            </a:cxnLst>
            <a:rect l="0" t="0" r="r" b="b"/>
            <a:pathLst>
              <a:path w="1128" h="1973">
                <a:moveTo>
                  <a:pt x="1045" y="0"/>
                </a:moveTo>
                <a:lnTo>
                  <a:pt x="360" y="47"/>
                </a:lnTo>
                <a:lnTo>
                  <a:pt x="360" y="70"/>
                </a:lnTo>
                <a:lnTo>
                  <a:pt x="295" y="123"/>
                </a:lnTo>
                <a:lnTo>
                  <a:pt x="271" y="189"/>
                </a:lnTo>
                <a:lnTo>
                  <a:pt x="277" y="247"/>
                </a:lnTo>
                <a:lnTo>
                  <a:pt x="271" y="289"/>
                </a:lnTo>
                <a:lnTo>
                  <a:pt x="213" y="325"/>
                </a:lnTo>
                <a:lnTo>
                  <a:pt x="172" y="384"/>
                </a:lnTo>
                <a:lnTo>
                  <a:pt x="154" y="401"/>
                </a:lnTo>
                <a:lnTo>
                  <a:pt x="154" y="455"/>
                </a:lnTo>
                <a:lnTo>
                  <a:pt x="124" y="490"/>
                </a:lnTo>
                <a:lnTo>
                  <a:pt x="124" y="531"/>
                </a:lnTo>
                <a:lnTo>
                  <a:pt x="101" y="584"/>
                </a:lnTo>
                <a:lnTo>
                  <a:pt x="71" y="643"/>
                </a:lnTo>
                <a:lnTo>
                  <a:pt x="83" y="703"/>
                </a:lnTo>
                <a:lnTo>
                  <a:pt x="112" y="732"/>
                </a:lnTo>
                <a:lnTo>
                  <a:pt x="118" y="774"/>
                </a:lnTo>
                <a:lnTo>
                  <a:pt x="129" y="785"/>
                </a:lnTo>
                <a:lnTo>
                  <a:pt x="129" y="803"/>
                </a:lnTo>
                <a:lnTo>
                  <a:pt x="112" y="815"/>
                </a:lnTo>
                <a:lnTo>
                  <a:pt x="101" y="850"/>
                </a:lnTo>
                <a:lnTo>
                  <a:pt x="106" y="874"/>
                </a:lnTo>
                <a:lnTo>
                  <a:pt x="101" y="909"/>
                </a:lnTo>
                <a:lnTo>
                  <a:pt x="147" y="987"/>
                </a:lnTo>
                <a:lnTo>
                  <a:pt x="154" y="1063"/>
                </a:lnTo>
                <a:lnTo>
                  <a:pt x="172" y="1110"/>
                </a:lnTo>
                <a:lnTo>
                  <a:pt x="195" y="1127"/>
                </a:lnTo>
                <a:lnTo>
                  <a:pt x="200" y="1163"/>
                </a:lnTo>
                <a:lnTo>
                  <a:pt x="154" y="1193"/>
                </a:lnTo>
                <a:lnTo>
                  <a:pt x="142" y="1205"/>
                </a:lnTo>
                <a:lnTo>
                  <a:pt x="118" y="1294"/>
                </a:lnTo>
                <a:lnTo>
                  <a:pt x="58" y="1388"/>
                </a:lnTo>
                <a:lnTo>
                  <a:pt x="0" y="1560"/>
                </a:lnTo>
                <a:lnTo>
                  <a:pt x="0" y="1683"/>
                </a:lnTo>
                <a:lnTo>
                  <a:pt x="632" y="1659"/>
                </a:lnTo>
                <a:lnTo>
                  <a:pt x="644" y="1677"/>
                </a:lnTo>
                <a:lnTo>
                  <a:pt x="626" y="1736"/>
                </a:lnTo>
                <a:lnTo>
                  <a:pt x="632" y="1831"/>
                </a:lnTo>
                <a:lnTo>
                  <a:pt x="697" y="1896"/>
                </a:lnTo>
                <a:lnTo>
                  <a:pt x="715" y="1973"/>
                </a:lnTo>
                <a:lnTo>
                  <a:pt x="756" y="1973"/>
                </a:lnTo>
                <a:lnTo>
                  <a:pt x="827" y="1920"/>
                </a:lnTo>
                <a:lnTo>
                  <a:pt x="981" y="1872"/>
                </a:lnTo>
                <a:lnTo>
                  <a:pt x="1016" y="1884"/>
                </a:lnTo>
                <a:lnTo>
                  <a:pt x="1075" y="1867"/>
                </a:lnTo>
                <a:lnTo>
                  <a:pt x="1081" y="1878"/>
                </a:lnTo>
                <a:lnTo>
                  <a:pt x="1116" y="1890"/>
                </a:lnTo>
                <a:lnTo>
                  <a:pt x="1128" y="1884"/>
                </a:lnTo>
                <a:lnTo>
                  <a:pt x="1057" y="1282"/>
                </a:lnTo>
                <a:lnTo>
                  <a:pt x="1052" y="1223"/>
                </a:lnTo>
                <a:lnTo>
                  <a:pt x="1075" y="36"/>
                </a:lnTo>
                <a:lnTo>
                  <a:pt x="1045" y="0"/>
                </a:lnTo>
                <a:close/>
              </a:path>
            </a:pathLst>
          </a:custGeom>
          <a:solidFill>
            <a:srgbClr val="FF99FF"/>
          </a:solidFill>
          <a:ln w="9525">
            <a:solidFill>
              <a:sysClr val="window" lastClr="FFFFFF"/>
            </a:solidFill>
            <a:round/>
            <a:headEnd/>
            <a:tailEnd/>
          </a:ln>
        </p:spPr>
        <p:txBody>
          <a:bodyPr anchor="ctr"/>
          <a:lstStyle/>
          <a:p>
            <a:pPr algn="r" defTabSz="685800">
              <a:defRPr/>
            </a:pPr>
            <a:r>
              <a:rPr lang="en-US" sz="825" b="1" kern="0" dirty="0">
                <a:solidFill>
                  <a:prstClr val="black"/>
                </a:solidFill>
                <a:cs typeface="Arial" pitchFamily="34" charset="0"/>
              </a:rPr>
              <a:t>-1%</a:t>
            </a:r>
          </a:p>
        </p:txBody>
      </p:sp>
      <p:sp>
        <p:nvSpPr>
          <p:cNvPr id="230" name="Freeform 61">
            <a:extLst>
              <a:ext uri="{FF2B5EF4-FFF2-40B4-BE49-F238E27FC236}">
                <a16:creationId xmlns:a16="http://schemas.microsoft.com/office/drawing/2014/main" id="{A4A1D6E9-577C-4F44-A3E6-41AFFBDD64F0}"/>
              </a:ext>
            </a:extLst>
          </p:cNvPr>
          <p:cNvSpPr>
            <a:spLocks/>
          </p:cNvSpPr>
          <p:nvPr/>
        </p:nvSpPr>
        <p:spPr bwMode="auto">
          <a:xfrm>
            <a:off x="5273997" y="4216695"/>
            <a:ext cx="425510" cy="565657"/>
          </a:xfrm>
          <a:custGeom>
            <a:avLst/>
            <a:gdLst/>
            <a:ahLst/>
            <a:cxnLst>
              <a:cxn ang="0">
                <a:pos x="0" y="71"/>
              </a:cxn>
              <a:cxn ang="0">
                <a:pos x="30" y="107"/>
              </a:cxn>
              <a:cxn ang="0">
                <a:pos x="7" y="1294"/>
              </a:cxn>
              <a:cxn ang="0">
                <a:pos x="12" y="1353"/>
              </a:cxn>
              <a:cxn ang="0">
                <a:pos x="83" y="1955"/>
              </a:cxn>
              <a:cxn ang="0">
                <a:pos x="101" y="1943"/>
              </a:cxn>
              <a:cxn ang="0">
                <a:pos x="119" y="1931"/>
              </a:cxn>
              <a:cxn ang="0">
                <a:pos x="172" y="1949"/>
              </a:cxn>
              <a:cxn ang="0">
                <a:pos x="183" y="1926"/>
              </a:cxn>
              <a:cxn ang="0">
                <a:pos x="195" y="1837"/>
              </a:cxn>
              <a:cxn ang="0">
                <a:pos x="218" y="1778"/>
              </a:cxn>
              <a:cxn ang="0">
                <a:pos x="248" y="1837"/>
              </a:cxn>
              <a:cxn ang="0">
                <a:pos x="243" y="1860"/>
              </a:cxn>
              <a:cxn ang="0">
                <a:pos x="266" y="1908"/>
              </a:cxn>
              <a:cxn ang="0">
                <a:pos x="302" y="1961"/>
              </a:cxn>
              <a:cxn ang="0">
                <a:pos x="337" y="1961"/>
              </a:cxn>
              <a:cxn ang="0">
                <a:pos x="367" y="1961"/>
              </a:cxn>
              <a:cxn ang="0">
                <a:pos x="408" y="1920"/>
              </a:cxn>
              <a:cxn ang="0">
                <a:pos x="414" y="1913"/>
              </a:cxn>
              <a:cxn ang="0">
                <a:pos x="431" y="1896"/>
              </a:cxn>
              <a:cxn ang="0">
                <a:pos x="431" y="1890"/>
              </a:cxn>
              <a:cxn ang="0">
                <a:pos x="426" y="1878"/>
              </a:cxn>
              <a:cxn ang="0">
                <a:pos x="408" y="1872"/>
              </a:cxn>
              <a:cxn ang="0">
                <a:pos x="408" y="1860"/>
              </a:cxn>
              <a:cxn ang="0">
                <a:pos x="426" y="1825"/>
              </a:cxn>
              <a:cxn ang="0">
                <a:pos x="420" y="1807"/>
              </a:cxn>
              <a:cxn ang="0">
                <a:pos x="396" y="1789"/>
              </a:cxn>
              <a:cxn ang="0">
                <a:pos x="385" y="1789"/>
              </a:cxn>
              <a:cxn ang="0">
                <a:pos x="367" y="1771"/>
              </a:cxn>
              <a:cxn ang="0">
                <a:pos x="337" y="1730"/>
              </a:cxn>
              <a:cxn ang="0">
                <a:pos x="337" y="1701"/>
              </a:cxn>
              <a:cxn ang="0">
                <a:pos x="343" y="1695"/>
              </a:cxn>
              <a:cxn ang="0">
                <a:pos x="343" y="1683"/>
              </a:cxn>
              <a:cxn ang="0">
                <a:pos x="343" y="1665"/>
              </a:cxn>
              <a:cxn ang="0">
                <a:pos x="1235" y="1578"/>
              </a:cxn>
              <a:cxn ang="0">
                <a:pos x="1229" y="1553"/>
              </a:cxn>
              <a:cxn ang="0">
                <a:pos x="1187" y="1489"/>
              </a:cxn>
              <a:cxn ang="0">
                <a:pos x="1194" y="1388"/>
              </a:cxn>
              <a:cxn ang="0">
                <a:pos x="1158" y="1299"/>
              </a:cxn>
              <a:cxn ang="0">
                <a:pos x="1146" y="1228"/>
              </a:cxn>
              <a:cxn ang="0">
                <a:pos x="1170" y="1175"/>
              </a:cxn>
              <a:cxn ang="0">
                <a:pos x="1170" y="1122"/>
              </a:cxn>
              <a:cxn ang="0">
                <a:pos x="1199" y="1081"/>
              </a:cxn>
              <a:cxn ang="0">
                <a:pos x="1205" y="1069"/>
              </a:cxn>
              <a:cxn ang="0">
                <a:pos x="1176" y="1033"/>
              </a:cxn>
              <a:cxn ang="0">
                <a:pos x="1187" y="998"/>
              </a:cxn>
              <a:cxn ang="0">
                <a:pos x="1170" y="975"/>
              </a:cxn>
              <a:cxn ang="0">
                <a:pos x="1135" y="957"/>
              </a:cxn>
              <a:cxn ang="0">
                <a:pos x="1123" y="927"/>
              </a:cxn>
              <a:cxn ang="0">
                <a:pos x="1105" y="868"/>
              </a:cxn>
              <a:cxn ang="0">
                <a:pos x="1082" y="845"/>
              </a:cxn>
              <a:cxn ang="0">
                <a:pos x="845" y="0"/>
              </a:cxn>
              <a:cxn ang="0">
                <a:pos x="0" y="71"/>
              </a:cxn>
            </a:cxnLst>
            <a:rect l="0" t="0" r="r" b="b"/>
            <a:pathLst>
              <a:path w="1235" h="1961">
                <a:moveTo>
                  <a:pt x="0" y="71"/>
                </a:moveTo>
                <a:lnTo>
                  <a:pt x="30" y="107"/>
                </a:lnTo>
                <a:lnTo>
                  <a:pt x="7" y="1294"/>
                </a:lnTo>
                <a:lnTo>
                  <a:pt x="12" y="1353"/>
                </a:lnTo>
                <a:lnTo>
                  <a:pt x="83" y="1955"/>
                </a:lnTo>
                <a:lnTo>
                  <a:pt x="101" y="1943"/>
                </a:lnTo>
                <a:lnTo>
                  <a:pt x="119" y="1931"/>
                </a:lnTo>
                <a:lnTo>
                  <a:pt x="172" y="1949"/>
                </a:lnTo>
                <a:lnTo>
                  <a:pt x="183" y="1926"/>
                </a:lnTo>
                <a:lnTo>
                  <a:pt x="195" y="1837"/>
                </a:lnTo>
                <a:lnTo>
                  <a:pt x="218" y="1778"/>
                </a:lnTo>
                <a:lnTo>
                  <a:pt x="248" y="1837"/>
                </a:lnTo>
                <a:lnTo>
                  <a:pt x="243" y="1860"/>
                </a:lnTo>
                <a:lnTo>
                  <a:pt x="266" y="1908"/>
                </a:lnTo>
                <a:lnTo>
                  <a:pt x="302" y="1961"/>
                </a:lnTo>
                <a:lnTo>
                  <a:pt x="337" y="1961"/>
                </a:lnTo>
                <a:lnTo>
                  <a:pt x="367" y="1961"/>
                </a:lnTo>
                <a:lnTo>
                  <a:pt x="408" y="1920"/>
                </a:lnTo>
                <a:lnTo>
                  <a:pt x="414" y="1913"/>
                </a:lnTo>
                <a:lnTo>
                  <a:pt x="431" y="1896"/>
                </a:lnTo>
                <a:lnTo>
                  <a:pt x="431" y="1890"/>
                </a:lnTo>
                <a:lnTo>
                  <a:pt x="426" y="1878"/>
                </a:lnTo>
                <a:lnTo>
                  <a:pt x="408" y="1872"/>
                </a:lnTo>
                <a:lnTo>
                  <a:pt x="408" y="1860"/>
                </a:lnTo>
                <a:lnTo>
                  <a:pt x="426" y="1825"/>
                </a:lnTo>
                <a:lnTo>
                  <a:pt x="420" y="1807"/>
                </a:lnTo>
                <a:lnTo>
                  <a:pt x="396" y="1789"/>
                </a:lnTo>
                <a:lnTo>
                  <a:pt x="385" y="1789"/>
                </a:lnTo>
                <a:lnTo>
                  <a:pt x="367" y="1771"/>
                </a:lnTo>
                <a:lnTo>
                  <a:pt x="337" y="1730"/>
                </a:lnTo>
                <a:lnTo>
                  <a:pt x="337" y="1701"/>
                </a:lnTo>
                <a:lnTo>
                  <a:pt x="343" y="1695"/>
                </a:lnTo>
                <a:lnTo>
                  <a:pt x="343" y="1683"/>
                </a:lnTo>
                <a:lnTo>
                  <a:pt x="343" y="1665"/>
                </a:lnTo>
                <a:lnTo>
                  <a:pt x="1235" y="1578"/>
                </a:lnTo>
                <a:lnTo>
                  <a:pt x="1229" y="1553"/>
                </a:lnTo>
                <a:lnTo>
                  <a:pt x="1187" y="1489"/>
                </a:lnTo>
                <a:lnTo>
                  <a:pt x="1194" y="1388"/>
                </a:lnTo>
                <a:lnTo>
                  <a:pt x="1158" y="1299"/>
                </a:lnTo>
                <a:lnTo>
                  <a:pt x="1146" y="1228"/>
                </a:lnTo>
                <a:lnTo>
                  <a:pt x="1170" y="1175"/>
                </a:lnTo>
                <a:lnTo>
                  <a:pt x="1170" y="1122"/>
                </a:lnTo>
                <a:lnTo>
                  <a:pt x="1199" y="1081"/>
                </a:lnTo>
                <a:lnTo>
                  <a:pt x="1205" y="1069"/>
                </a:lnTo>
                <a:lnTo>
                  <a:pt x="1176" y="1033"/>
                </a:lnTo>
                <a:lnTo>
                  <a:pt x="1187" y="998"/>
                </a:lnTo>
                <a:lnTo>
                  <a:pt x="1170" y="975"/>
                </a:lnTo>
                <a:lnTo>
                  <a:pt x="1135" y="957"/>
                </a:lnTo>
                <a:lnTo>
                  <a:pt x="1123" y="927"/>
                </a:lnTo>
                <a:lnTo>
                  <a:pt x="1105" y="868"/>
                </a:lnTo>
                <a:lnTo>
                  <a:pt x="1082" y="845"/>
                </a:lnTo>
                <a:lnTo>
                  <a:pt x="845" y="0"/>
                </a:lnTo>
                <a:lnTo>
                  <a:pt x="0" y="71"/>
                </a:lnTo>
                <a:close/>
              </a:path>
            </a:pathLst>
          </a:custGeom>
          <a:solidFill>
            <a:srgbClr val="FF99CC"/>
          </a:solidFill>
          <a:ln w="9525">
            <a:solidFill>
              <a:sysClr val="window" lastClr="FFFFFF"/>
            </a:solidFill>
            <a:round/>
            <a:headEnd/>
            <a:tailEnd/>
          </a:ln>
        </p:spPr>
        <p:txBody>
          <a:bodyPr anchor="ctr"/>
          <a:lstStyle/>
          <a:p>
            <a:pPr algn="ctr" defTabSz="685800">
              <a:defRPr/>
            </a:pPr>
            <a:r>
              <a:rPr lang="en-US" sz="900" b="1" kern="0" dirty="0">
                <a:cs typeface="Arial" pitchFamily="34" charset="0"/>
              </a:rPr>
              <a:t>-0.1%</a:t>
            </a:r>
          </a:p>
        </p:txBody>
      </p:sp>
      <p:sp>
        <p:nvSpPr>
          <p:cNvPr id="231" name="Freeform 64">
            <a:extLst>
              <a:ext uri="{FF2B5EF4-FFF2-40B4-BE49-F238E27FC236}">
                <a16:creationId xmlns:a16="http://schemas.microsoft.com/office/drawing/2014/main" id="{C9D43609-C9D7-45A0-9D4E-172468919904}"/>
              </a:ext>
            </a:extLst>
          </p:cNvPr>
          <p:cNvSpPr>
            <a:spLocks/>
          </p:cNvSpPr>
          <p:nvPr/>
        </p:nvSpPr>
        <p:spPr bwMode="auto">
          <a:xfrm>
            <a:off x="5526008" y="3343058"/>
            <a:ext cx="402623" cy="434250"/>
          </a:xfrm>
          <a:custGeom>
            <a:avLst/>
            <a:gdLst/>
            <a:ahLst/>
            <a:cxnLst>
              <a:cxn ang="0">
                <a:pos x="118" y="1317"/>
              </a:cxn>
              <a:cxn ang="0">
                <a:pos x="177" y="1335"/>
              </a:cxn>
              <a:cxn ang="0">
                <a:pos x="225" y="1312"/>
              </a:cxn>
              <a:cxn ang="0">
                <a:pos x="319" y="1418"/>
              </a:cxn>
              <a:cxn ang="0">
                <a:pos x="425" y="1430"/>
              </a:cxn>
              <a:cxn ang="0">
                <a:pos x="519" y="1448"/>
              </a:cxn>
              <a:cxn ang="0">
                <a:pos x="597" y="1466"/>
              </a:cxn>
              <a:cxn ang="0">
                <a:pos x="650" y="1448"/>
              </a:cxn>
              <a:cxn ang="0">
                <a:pos x="686" y="1418"/>
              </a:cxn>
              <a:cxn ang="0">
                <a:pos x="739" y="1412"/>
              </a:cxn>
              <a:cxn ang="0">
                <a:pos x="810" y="1471"/>
              </a:cxn>
              <a:cxn ang="0">
                <a:pos x="856" y="1507"/>
              </a:cxn>
              <a:cxn ang="0">
                <a:pos x="927" y="1448"/>
              </a:cxn>
              <a:cxn ang="0">
                <a:pos x="951" y="1388"/>
              </a:cxn>
              <a:cxn ang="0">
                <a:pos x="981" y="1246"/>
              </a:cxn>
              <a:cxn ang="0">
                <a:pos x="1034" y="1294"/>
              </a:cxn>
              <a:cxn ang="0">
                <a:pos x="1057" y="1205"/>
              </a:cxn>
              <a:cxn ang="0">
                <a:pos x="1117" y="1111"/>
              </a:cxn>
              <a:cxn ang="0">
                <a:pos x="1140" y="1063"/>
              </a:cxn>
              <a:cxn ang="0">
                <a:pos x="1206" y="1058"/>
              </a:cxn>
              <a:cxn ang="0">
                <a:pos x="1270" y="975"/>
              </a:cxn>
              <a:cxn ang="0">
                <a:pos x="1318" y="939"/>
              </a:cxn>
              <a:cxn ang="0">
                <a:pos x="1305" y="868"/>
              </a:cxn>
              <a:cxn ang="0">
                <a:pos x="1323" y="804"/>
              </a:cxn>
              <a:cxn ang="0">
                <a:pos x="1282" y="627"/>
              </a:cxn>
              <a:cxn ang="0">
                <a:pos x="1312" y="550"/>
              </a:cxn>
              <a:cxn ang="0">
                <a:pos x="1341" y="532"/>
              </a:cxn>
              <a:cxn ang="0">
                <a:pos x="1099" y="77"/>
              </a:cxn>
              <a:cxn ang="0">
                <a:pos x="1004" y="142"/>
              </a:cxn>
              <a:cxn ang="0">
                <a:pos x="886" y="249"/>
              </a:cxn>
              <a:cxn ang="0">
                <a:pos x="815" y="249"/>
              </a:cxn>
              <a:cxn ang="0">
                <a:pos x="715" y="313"/>
              </a:cxn>
              <a:cxn ang="0">
                <a:pos x="626" y="290"/>
              </a:cxn>
              <a:cxn ang="0">
                <a:pos x="590" y="295"/>
              </a:cxn>
              <a:cxn ang="0">
                <a:pos x="590" y="266"/>
              </a:cxn>
              <a:cxn ang="0">
                <a:pos x="455" y="231"/>
              </a:cxn>
              <a:cxn ang="0">
                <a:pos x="390" y="231"/>
              </a:cxn>
              <a:cxn ang="0">
                <a:pos x="0" y="266"/>
              </a:cxn>
            </a:cxnLst>
            <a:rect l="0" t="0" r="r" b="b"/>
            <a:pathLst>
              <a:path w="1341" h="1507">
                <a:moveTo>
                  <a:pt x="0" y="266"/>
                </a:moveTo>
                <a:lnTo>
                  <a:pt x="118" y="1317"/>
                </a:lnTo>
                <a:lnTo>
                  <a:pt x="148" y="1317"/>
                </a:lnTo>
                <a:lnTo>
                  <a:pt x="177" y="1335"/>
                </a:lnTo>
                <a:lnTo>
                  <a:pt x="195" y="1335"/>
                </a:lnTo>
                <a:lnTo>
                  <a:pt x="225" y="1312"/>
                </a:lnTo>
                <a:lnTo>
                  <a:pt x="290" y="1359"/>
                </a:lnTo>
                <a:lnTo>
                  <a:pt x="319" y="1418"/>
                </a:lnTo>
                <a:lnTo>
                  <a:pt x="366" y="1436"/>
                </a:lnTo>
                <a:lnTo>
                  <a:pt x="425" y="1430"/>
                </a:lnTo>
                <a:lnTo>
                  <a:pt x="496" y="1477"/>
                </a:lnTo>
                <a:lnTo>
                  <a:pt x="519" y="1448"/>
                </a:lnTo>
                <a:lnTo>
                  <a:pt x="544" y="1436"/>
                </a:lnTo>
                <a:lnTo>
                  <a:pt x="597" y="1466"/>
                </a:lnTo>
                <a:lnTo>
                  <a:pt x="644" y="1459"/>
                </a:lnTo>
                <a:lnTo>
                  <a:pt x="650" y="1448"/>
                </a:lnTo>
                <a:lnTo>
                  <a:pt x="679" y="1436"/>
                </a:lnTo>
                <a:lnTo>
                  <a:pt x="686" y="1418"/>
                </a:lnTo>
                <a:lnTo>
                  <a:pt x="727" y="1388"/>
                </a:lnTo>
                <a:lnTo>
                  <a:pt x="739" y="1412"/>
                </a:lnTo>
                <a:lnTo>
                  <a:pt x="768" y="1459"/>
                </a:lnTo>
                <a:lnTo>
                  <a:pt x="810" y="1471"/>
                </a:lnTo>
                <a:lnTo>
                  <a:pt x="839" y="1494"/>
                </a:lnTo>
                <a:lnTo>
                  <a:pt x="856" y="1507"/>
                </a:lnTo>
                <a:lnTo>
                  <a:pt x="897" y="1507"/>
                </a:lnTo>
                <a:lnTo>
                  <a:pt x="927" y="1448"/>
                </a:lnTo>
                <a:lnTo>
                  <a:pt x="951" y="1436"/>
                </a:lnTo>
                <a:lnTo>
                  <a:pt x="951" y="1388"/>
                </a:lnTo>
                <a:lnTo>
                  <a:pt x="951" y="1342"/>
                </a:lnTo>
                <a:lnTo>
                  <a:pt x="981" y="1246"/>
                </a:lnTo>
                <a:lnTo>
                  <a:pt x="1004" y="1246"/>
                </a:lnTo>
                <a:lnTo>
                  <a:pt x="1034" y="1294"/>
                </a:lnTo>
                <a:lnTo>
                  <a:pt x="1069" y="1253"/>
                </a:lnTo>
                <a:lnTo>
                  <a:pt x="1057" y="1205"/>
                </a:lnTo>
                <a:lnTo>
                  <a:pt x="1087" y="1134"/>
                </a:lnTo>
                <a:lnTo>
                  <a:pt x="1117" y="1111"/>
                </a:lnTo>
                <a:lnTo>
                  <a:pt x="1117" y="1093"/>
                </a:lnTo>
                <a:lnTo>
                  <a:pt x="1140" y="1063"/>
                </a:lnTo>
                <a:lnTo>
                  <a:pt x="1170" y="1070"/>
                </a:lnTo>
                <a:lnTo>
                  <a:pt x="1206" y="1058"/>
                </a:lnTo>
                <a:lnTo>
                  <a:pt x="1211" y="1046"/>
                </a:lnTo>
                <a:lnTo>
                  <a:pt x="1270" y="975"/>
                </a:lnTo>
                <a:lnTo>
                  <a:pt x="1282" y="969"/>
                </a:lnTo>
                <a:lnTo>
                  <a:pt x="1318" y="939"/>
                </a:lnTo>
                <a:lnTo>
                  <a:pt x="1312" y="893"/>
                </a:lnTo>
                <a:lnTo>
                  <a:pt x="1305" y="868"/>
                </a:lnTo>
                <a:lnTo>
                  <a:pt x="1305" y="839"/>
                </a:lnTo>
                <a:lnTo>
                  <a:pt x="1323" y="804"/>
                </a:lnTo>
                <a:lnTo>
                  <a:pt x="1341" y="655"/>
                </a:lnTo>
                <a:lnTo>
                  <a:pt x="1282" y="627"/>
                </a:lnTo>
                <a:lnTo>
                  <a:pt x="1330" y="591"/>
                </a:lnTo>
                <a:lnTo>
                  <a:pt x="1312" y="550"/>
                </a:lnTo>
                <a:lnTo>
                  <a:pt x="1335" y="532"/>
                </a:lnTo>
                <a:lnTo>
                  <a:pt x="1341" y="532"/>
                </a:lnTo>
                <a:lnTo>
                  <a:pt x="1252" y="0"/>
                </a:lnTo>
                <a:lnTo>
                  <a:pt x="1099" y="77"/>
                </a:lnTo>
                <a:lnTo>
                  <a:pt x="1034" y="118"/>
                </a:lnTo>
                <a:lnTo>
                  <a:pt x="1004" y="142"/>
                </a:lnTo>
                <a:lnTo>
                  <a:pt x="915" y="236"/>
                </a:lnTo>
                <a:lnTo>
                  <a:pt x="886" y="249"/>
                </a:lnTo>
                <a:lnTo>
                  <a:pt x="862" y="249"/>
                </a:lnTo>
                <a:lnTo>
                  <a:pt x="815" y="249"/>
                </a:lnTo>
                <a:lnTo>
                  <a:pt x="785" y="254"/>
                </a:lnTo>
                <a:lnTo>
                  <a:pt x="715" y="313"/>
                </a:lnTo>
                <a:lnTo>
                  <a:pt x="686" y="313"/>
                </a:lnTo>
                <a:lnTo>
                  <a:pt x="626" y="290"/>
                </a:lnTo>
                <a:lnTo>
                  <a:pt x="608" y="302"/>
                </a:lnTo>
                <a:lnTo>
                  <a:pt x="590" y="295"/>
                </a:lnTo>
                <a:lnTo>
                  <a:pt x="608" y="272"/>
                </a:lnTo>
                <a:lnTo>
                  <a:pt x="590" y="266"/>
                </a:lnTo>
                <a:lnTo>
                  <a:pt x="549" y="260"/>
                </a:lnTo>
                <a:lnTo>
                  <a:pt x="455" y="231"/>
                </a:lnTo>
                <a:lnTo>
                  <a:pt x="437" y="219"/>
                </a:lnTo>
                <a:lnTo>
                  <a:pt x="390" y="231"/>
                </a:lnTo>
                <a:lnTo>
                  <a:pt x="390" y="213"/>
                </a:lnTo>
                <a:lnTo>
                  <a:pt x="0" y="266"/>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r>
              <a:rPr lang="en-US" sz="900" b="1" kern="0" dirty="0">
                <a:solidFill>
                  <a:prstClr val="black"/>
                </a:solidFill>
                <a:cs typeface="Arial" pitchFamily="34" charset="0"/>
              </a:rPr>
              <a:t>3%</a:t>
            </a:r>
          </a:p>
        </p:txBody>
      </p:sp>
      <p:sp>
        <p:nvSpPr>
          <p:cNvPr id="232" name="Freeform 65">
            <a:extLst>
              <a:ext uri="{FF2B5EF4-FFF2-40B4-BE49-F238E27FC236}">
                <a16:creationId xmlns:a16="http://schemas.microsoft.com/office/drawing/2014/main" id="{39872526-60B4-4EC2-9966-1ECB12B1660C}"/>
              </a:ext>
            </a:extLst>
          </p:cNvPr>
          <p:cNvSpPr>
            <a:spLocks/>
          </p:cNvSpPr>
          <p:nvPr/>
        </p:nvSpPr>
        <p:spPr bwMode="auto">
          <a:xfrm>
            <a:off x="5961129" y="2870516"/>
            <a:ext cx="724900" cy="535199"/>
          </a:xfrm>
          <a:custGeom>
            <a:avLst/>
            <a:gdLst/>
            <a:ahLst/>
            <a:cxnLst>
              <a:cxn ang="0">
                <a:pos x="1850" y="1666"/>
              </a:cxn>
              <a:cxn ang="0">
                <a:pos x="1814" y="1731"/>
              </a:cxn>
              <a:cxn ang="0">
                <a:pos x="1784" y="1784"/>
              </a:cxn>
              <a:cxn ang="0">
                <a:pos x="1772" y="1855"/>
              </a:cxn>
              <a:cxn ang="0">
                <a:pos x="1832" y="1796"/>
              </a:cxn>
              <a:cxn ang="0">
                <a:pos x="1932" y="1784"/>
              </a:cxn>
              <a:cxn ang="0">
                <a:pos x="2062" y="1736"/>
              </a:cxn>
              <a:cxn ang="0">
                <a:pos x="2281" y="1578"/>
              </a:cxn>
              <a:cxn ang="0">
                <a:pos x="2358" y="1524"/>
              </a:cxn>
              <a:cxn ang="0">
                <a:pos x="2416" y="1453"/>
              </a:cxn>
              <a:cxn ang="0">
                <a:pos x="2386" y="1465"/>
              </a:cxn>
              <a:cxn ang="0">
                <a:pos x="2292" y="1512"/>
              </a:cxn>
              <a:cxn ang="0">
                <a:pos x="2239" y="1542"/>
              </a:cxn>
              <a:cxn ang="0">
                <a:pos x="2304" y="1441"/>
              </a:cxn>
              <a:cxn ang="0">
                <a:pos x="2257" y="1482"/>
              </a:cxn>
              <a:cxn ang="0">
                <a:pos x="2044" y="1601"/>
              </a:cxn>
              <a:cxn ang="0">
                <a:pos x="1891" y="1707"/>
              </a:cxn>
              <a:cxn ang="0">
                <a:pos x="1884" y="1624"/>
              </a:cxn>
              <a:cxn ang="0">
                <a:pos x="1926" y="1518"/>
              </a:cxn>
              <a:cxn ang="0">
                <a:pos x="1873" y="1175"/>
              </a:cxn>
              <a:cxn ang="0">
                <a:pos x="1832" y="821"/>
              </a:cxn>
              <a:cxn ang="0">
                <a:pos x="1790" y="597"/>
              </a:cxn>
              <a:cxn ang="0">
                <a:pos x="1743" y="561"/>
              </a:cxn>
              <a:cxn ang="0">
                <a:pos x="1731" y="490"/>
              </a:cxn>
              <a:cxn ang="0">
                <a:pos x="1696" y="290"/>
              </a:cxn>
              <a:cxn ang="0">
                <a:pos x="1630" y="77"/>
              </a:cxn>
              <a:cxn ang="0">
                <a:pos x="1607" y="0"/>
              </a:cxn>
              <a:cxn ang="0">
                <a:pos x="1206" y="89"/>
              </a:cxn>
              <a:cxn ang="0">
                <a:pos x="986" y="325"/>
              </a:cxn>
              <a:cxn ang="0">
                <a:pos x="969" y="419"/>
              </a:cxn>
              <a:cxn ang="0">
                <a:pos x="846" y="549"/>
              </a:cxn>
              <a:cxn ang="0">
                <a:pos x="887" y="591"/>
              </a:cxn>
              <a:cxn ang="0">
                <a:pos x="898" y="643"/>
              </a:cxn>
              <a:cxn ang="0">
                <a:pos x="922" y="767"/>
              </a:cxn>
              <a:cxn ang="0">
                <a:pos x="704" y="916"/>
              </a:cxn>
              <a:cxn ang="0">
                <a:pos x="455" y="934"/>
              </a:cxn>
              <a:cxn ang="0">
                <a:pos x="202" y="992"/>
              </a:cxn>
              <a:cxn ang="0">
                <a:pos x="148" y="1099"/>
              </a:cxn>
              <a:cxn ang="0">
                <a:pos x="213" y="1234"/>
              </a:cxn>
              <a:cxn ang="0">
                <a:pos x="42" y="1429"/>
              </a:cxn>
              <a:cxn ang="0">
                <a:pos x="1318" y="1312"/>
              </a:cxn>
              <a:cxn ang="0">
                <a:pos x="1359" y="1365"/>
              </a:cxn>
              <a:cxn ang="0">
                <a:pos x="1406" y="1376"/>
              </a:cxn>
              <a:cxn ang="0">
                <a:pos x="1465" y="1494"/>
              </a:cxn>
              <a:cxn ang="0">
                <a:pos x="1572" y="1530"/>
              </a:cxn>
            </a:cxnLst>
            <a:rect l="0" t="0" r="r" b="b"/>
            <a:pathLst>
              <a:path w="2422" h="1855">
                <a:moveTo>
                  <a:pt x="1572" y="1530"/>
                </a:moveTo>
                <a:lnTo>
                  <a:pt x="1832" y="1624"/>
                </a:lnTo>
                <a:lnTo>
                  <a:pt x="1850" y="1666"/>
                </a:lnTo>
                <a:lnTo>
                  <a:pt x="1832" y="1683"/>
                </a:lnTo>
                <a:lnTo>
                  <a:pt x="1820" y="1701"/>
                </a:lnTo>
                <a:lnTo>
                  <a:pt x="1814" y="1731"/>
                </a:lnTo>
                <a:lnTo>
                  <a:pt x="1814" y="1772"/>
                </a:lnTo>
                <a:lnTo>
                  <a:pt x="1802" y="1778"/>
                </a:lnTo>
                <a:lnTo>
                  <a:pt x="1784" y="1784"/>
                </a:lnTo>
                <a:lnTo>
                  <a:pt x="1761" y="1837"/>
                </a:lnTo>
                <a:lnTo>
                  <a:pt x="1761" y="1855"/>
                </a:lnTo>
                <a:lnTo>
                  <a:pt x="1772" y="1855"/>
                </a:lnTo>
                <a:lnTo>
                  <a:pt x="1784" y="1849"/>
                </a:lnTo>
                <a:lnTo>
                  <a:pt x="1790" y="1837"/>
                </a:lnTo>
                <a:lnTo>
                  <a:pt x="1832" y="1796"/>
                </a:lnTo>
                <a:lnTo>
                  <a:pt x="1855" y="1801"/>
                </a:lnTo>
                <a:lnTo>
                  <a:pt x="1914" y="1801"/>
                </a:lnTo>
                <a:lnTo>
                  <a:pt x="1932" y="1784"/>
                </a:lnTo>
                <a:lnTo>
                  <a:pt x="1985" y="1772"/>
                </a:lnTo>
                <a:lnTo>
                  <a:pt x="2033" y="1754"/>
                </a:lnTo>
                <a:lnTo>
                  <a:pt x="2062" y="1736"/>
                </a:lnTo>
                <a:lnTo>
                  <a:pt x="2092" y="1701"/>
                </a:lnTo>
                <a:lnTo>
                  <a:pt x="2239" y="1601"/>
                </a:lnTo>
                <a:lnTo>
                  <a:pt x="2281" y="1578"/>
                </a:lnTo>
                <a:lnTo>
                  <a:pt x="2310" y="1548"/>
                </a:lnTo>
                <a:lnTo>
                  <a:pt x="2334" y="1542"/>
                </a:lnTo>
                <a:lnTo>
                  <a:pt x="2358" y="1524"/>
                </a:lnTo>
                <a:lnTo>
                  <a:pt x="2386" y="1507"/>
                </a:lnTo>
                <a:lnTo>
                  <a:pt x="2404" y="1489"/>
                </a:lnTo>
                <a:lnTo>
                  <a:pt x="2416" y="1453"/>
                </a:lnTo>
                <a:lnTo>
                  <a:pt x="2422" y="1441"/>
                </a:lnTo>
                <a:lnTo>
                  <a:pt x="2416" y="1436"/>
                </a:lnTo>
                <a:lnTo>
                  <a:pt x="2386" y="1465"/>
                </a:lnTo>
                <a:lnTo>
                  <a:pt x="2352" y="1477"/>
                </a:lnTo>
                <a:lnTo>
                  <a:pt x="2310" y="1494"/>
                </a:lnTo>
                <a:lnTo>
                  <a:pt x="2292" y="1512"/>
                </a:lnTo>
                <a:lnTo>
                  <a:pt x="2281" y="1535"/>
                </a:lnTo>
                <a:lnTo>
                  <a:pt x="2246" y="1553"/>
                </a:lnTo>
                <a:lnTo>
                  <a:pt x="2239" y="1542"/>
                </a:lnTo>
                <a:lnTo>
                  <a:pt x="2251" y="1518"/>
                </a:lnTo>
                <a:lnTo>
                  <a:pt x="2274" y="1489"/>
                </a:lnTo>
                <a:lnTo>
                  <a:pt x="2304" y="1441"/>
                </a:lnTo>
                <a:lnTo>
                  <a:pt x="2292" y="1436"/>
                </a:lnTo>
                <a:lnTo>
                  <a:pt x="2269" y="1459"/>
                </a:lnTo>
                <a:lnTo>
                  <a:pt x="2257" y="1482"/>
                </a:lnTo>
                <a:lnTo>
                  <a:pt x="2233" y="1507"/>
                </a:lnTo>
                <a:lnTo>
                  <a:pt x="2150" y="1553"/>
                </a:lnTo>
                <a:lnTo>
                  <a:pt x="2044" y="1601"/>
                </a:lnTo>
                <a:lnTo>
                  <a:pt x="1962" y="1649"/>
                </a:lnTo>
                <a:lnTo>
                  <a:pt x="1926" y="1666"/>
                </a:lnTo>
                <a:lnTo>
                  <a:pt x="1891" y="1707"/>
                </a:lnTo>
                <a:lnTo>
                  <a:pt x="1873" y="1695"/>
                </a:lnTo>
                <a:lnTo>
                  <a:pt x="1873" y="1660"/>
                </a:lnTo>
                <a:lnTo>
                  <a:pt x="1884" y="1624"/>
                </a:lnTo>
                <a:lnTo>
                  <a:pt x="1914" y="1601"/>
                </a:lnTo>
                <a:lnTo>
                  <a:pt x="1879" y="1565"/>
                </a:lnTo>
                <a:lnTo>
                  <a:pt x="1926" y="1518"/>
                </a:lnTo>
                <a:lnTo>
                  <a:pt x="1932" y="1500"/>
                </a:lnTo>
                <a:lnTo>
                  <a:pt x="1909" y="1477"/>
                </a:lnTo>
                <a:lnTo>
                  <a:pt x="1873" y="1175"/>
                </a:lnTo>
                <a:lnTo>
                  <a:pt x="1861" y="1163"/>
                </a:lnTo>
                <a:lnTo>
                  <a:pt x="1861" y="886"/>
                </a:lnTo>
                <a:lnTo>
                  <a:pt x="1832" y="821"/>
                </a:lnTo>
                <a:lnTo>
                  <a:pt x="1808" y="750"/>
                </a:lnTo>
                <a:lnTo>
                  <a:pt x="1808" y="696"/>
                </a:lnTo>
                <a:lnTo>
                  <a:pt x="1790" y="597"/>
                </a:lnTo>
                <a:lnTo>
                  <a:pt x="1761" y="543"/>
                </a:lnTo>
                <a:lnTo>
                  <a:pt x="1743" y="549"/>
                </a:lnTo>
                <a:lnTo>
                  <a:pt x="1743" y="561"/>
                </a:lnTo>
                <a:lnTo>
                  <a:pt x="1737" y="561"/>
                </a:lnTo>
                <a:lnTo>
                  <a:pt x="1726" y="543"/>
                </a:lnTo>
                <a:lnTo>
                  <a:pt x="1731" y="490"/>
                </a:lnTo>
                <a:lnTo>
                  <a:pt x="1684" y="378"/>
                </a:lnTo>
                <a:lnTo>
                  <a:pt x="1678" y="336"/>
                </a:lnTo>
                <a:lnTo>
                  <a:pt x="1696" y="290"/>
                </a:lnTo>
                <a:lnTo>
                  <a:pt x="1684" y="206"/>
                </a:lnTo>
                <a:lnTo>
                  <a:pt x="1637" y="89"/>
                </a:lnTo>
                <a:lnTo>
                  <a:pt x="1630" y="77"/>
                </a:lnTo>
                <a:lnTo>
                  <a:pt x="1619" y="59"/>
                </a:lnTo>
                <a:lnTo>
                  <a:pt x="1625" y="41"/>
                </a:lnTo>
                <a:lnTo>
                  <a:pt x="1607" y="0"/>
                </a:lnTo>
                <a:lnTo>
                  <a:pt x="1224" y="95"/>
                </a:lnTo>
                <a:lnTo>
                  <a:pt x="1217" y="89"/>
                </a:lnTo>
                <a:lnTo>
                  <a:pt x="1206" y="89"/>
                </a:lnTo>
                <a:lnTo>
                  <a:pt x="1170" y="107"/>
                </a:lnTo>
                <a:lnTo>
                  <a:pt x="1082" y="201"/>
                </a:lnTo>
                <a:lnTo>
                  <a:pt x="986" y="325"/>
                </a:lnTo>
                <a:lnTo>
                  <a:pt x="975" y="348"/>
                </a:lnTo>
                <a:lnTo>
                  <a:pt x="981" y="372"/>
                </a:lnTo>
                <a:lnTo>
                  <a:pt x="969" y="419"/>
                </a:lnTo>
                <a:lnTo>
                  <a:pt x="945" y="437"/>
                </a:lnTo>
                <a:lnTo>
                  <a:pt x="851" y="531"/>
                </a:lnTo>
                <a:lnTo>
                  <a:pt x="846" y="549"/>
                </a:lnTo>
                <a:lnTo>
                  <a:pt x="857" y="591"/>
                </a:lnTo>
                <a:lnTo>
                  <a:pt x="869" y="597"/>
                </a:lnTo>
                <a:lnTo>
                  <a:pt x="887" y="591"/>
                </a:lnTo>
                <a:lnTo>
                  <a:pt x="910" y="609"/>
                </a:lnTo>
                <a:lnTo>
                  <a:pt x="915" y="627"/>
                </a:lnTo>
                <a:lnTo>
                  <a:pt x="898" y="643"/>
                </a:lnTo>
                <a:lnTo>
                  <a:pt x="904" y="679"/>
                </a:lnTo>
                <a:lnTo>
                  <a:pt x="928" y="714"/>
                </a:lnTo>
                <a:lnTo>
                  <a:pt x="922" y="767"/>
                </a:lnTo>
                <a:lnTo>
                  <a:pt x="863" y="797"/>
                </a:lnTo>
                <a:lnTo>
                  <a:pt x="775" y="891"/>
                </a:lnTo>
                <a:lnTo>
                  <a:pt x="704" y="916"/>
                </a:lnTo>
                <a:lnTo>
                  <a:pt x="555" y="957"/>
                </a:lnTo>
                <a:lnTo>
                  <a:pt x="502" y="939"/>
                </a:lnTo>
                <a:lnTo>
                  <a:pt x="455" y="934"/>
                </a:lnTo>
                <a:lnTo>
                  <a:pt x="379" y="939"/>
                </a:lnTo>
                <a:lnTo>
                  <a:pt x="296" y="957"/>
                </a:lnTo>
                <a:lnTo>
                  <a:pt x="202" y="992"/>
                </a:lnTo>
                <a:lnTo>
                  <a:pt x="159" y="1016"/>
                </a:lnTo>
                <a:lnTo>
                  <a:pt x="148" y="1069"/>
                </a:lnTo>
                <a:lnTo>
                  <a:pt x="148" y="1099"/>
                </a:lnTo>
                <a:lnTo>
                  <a:pt x="219" y="1175"/>
                </a:lnTo>
                <a:lnTo>
                  <a:pt x="225" y="1211"/>
                </a:lnTo>
                <a:lnTo>
                  <a:pt x="213" y="1234"/>
                </a:lnTo>
                <a:lnTo>
                  <a:pt x="189" y="1246"/>
                </a:lnTo>
                <a:lnTo>
                  <a:pt x="172" y="1312"/>
                </a:lnTo>
                <a:lnTo>
                  <a:pt x="42" y="1429"/>
                </a:lnTo>
                <a:lnTo>
                  <a:pt x="0" y="1465"/>
                </a:lnTo>
                <a:lnTo>
                  <a:pt x="24" y="1571"/>
                </a:lnTo>
                <a:lnTo>
                  <a:pt x="1318" y="1312"/>
                </a:lnTo>
                <a:lnTo>
                  <a:pt x="1341" y="1329"/>
                </a:lnTo>
                <a:lnTo>
                  <a:pt x="1348" y="1353"/>
                </a:lnTo>
                <a:lnTo>
                  <a:pt x="1359" y="1365"/>
                </a:lnTo>
                <a:lnTo>
                  <a:pt x="1371" y="1358"/>
                </a:lnTo>
                <a:lnTo>
                  <a:pt x="1382" y="1370"/>
                </a:lnTo>
                <a:lnTo>
                  <a:pt x="1406" y="1376"/>
                </a:lnTo>
                <a:lnTo>
                  <a:pt x="1442" y="1453"/>
                </a:lnTo>
                <a:lnTo>
                  <a:pt x="1447" y="1482"/>
                </a:lnTo>
                <a:lnTo>
                  <a:pt x="1465" y="1494"/>
                </a:lnTo>
                <a:lnTo>
                  <a:pt x="1465" y="1507"/>
                </a:lnTo>
                <a:lnTo>
                  <a:pt x="1542" y="1512"/>
                </a:lnTo>
                <a:lnTo>
                  <a:pt x="1572" y="1530"/>
                </a:lnTo>
                <a:close/>
              </a:path>
            </a:pathLst>
          </a:custGeom>
          <a:solidFill>
            <a:srgbClr val="9BBB59">
              <a:lumMod val="60000"/>
              <a:lumOff val="40000"/>
            </a:srgbClr>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1%</a:t>
            </a:r>
          </a:p>
        </p:txBody>
      </p:sp>
      <p:sp>
        <p:nvSpPr>
          <p:cNvPr id="233" name="Freeform 67">
            <a:extLst>
              <a:ext uri="{FF2B5EF4-FFF2-40B4-BE49-F238E27FC236}">
                <a16:creationId xmlns:a16="http://schemas.microsoft.com/office/drawing/2014/main" id="{9CE2BB35-C74F-4EC8-AE8D-FB96E53DEB43}"/>
              </a:ext>
            </a:extLst>
          </p:cNvPr>
          <p:cNvSpPr>
            <a:spLocks/>
          </p:cNvSpPr>
          <p:nvPr/>
        </p:nvSpPr>
        <p:spPr bwMode="auto">
          <a:xfrm>
            <a:off x="5901147" y="3248644"/>
            <a:ext cx="561504" cy="351578"/>
          </a:xfrm>
          <a:custGeom>
            <a:avLst/>
            <a:gdLst/>
            <a:ahLst/>
            <a:cxnLst>
              <a:cxn ang="0">
                <a:pos x="467" y="1151"/>
              </a:cxn>
              <a:cxn ang="0">
                <a:pos x="1311" y="986"/>
              </a:cxn>
              <a:cxn ang="0">
                <a:pos x="1583" y="938"/>
              </a:cxn>
              <a:cxn ang="0">
                <a:pos x="1590" y="938"/>
              </a:cxn>
              <a:cxn ang="0">
                <a:pos x="1595" y="933"/>
              </a:cxn>
              <a:cxn ang="0">
                <a:pos x="1601" y="908"/>
              </a:cxn>
              <a:cxn ang="0">
                <a:pos x="1631" y="880"/>
              </a:cxn>
              <a:cxn ang="0">
                <a:pos x="1661" y="874"/>
              </a:cxn>
              <a:cxn ang="0">
                <a:pos x="1689" y="880"/>
              </a:cxn>
              <a:cxn ang="0">
                <a:pos x="1767" y="826"/>
              </a:cxn>
              <a:cxn ang="0">
                <a:pos x="1778" y="785"/>
              </a:cxn>
              <a:cxn ang="0">
                <a:pos x="1826" y="738"/>
              </a:cxn>
              <a:cxn ang="0">
                <a:pos x="1873" y="708"/>
              </a:cxn>
              <a:cxn ang="0">
                <a:pos x="1879" y="697"/>
              </a:cxn>
              <a:cxn ang="0">
                <a:pos x="1831" y="661"/>
              </a:cxn>
              <a:cxn ang="0">
                <a:pos x="1814" y="644"/>
              </a:cxn>
              <a:cxn ang="0">
                <a:pos x="1796" y="637"/>
              </a:cxn>
              <a:cxn ang="0">
                <a:pos x="1785" y="619"/>
              </a:cxn>
              <a:cxn ang="0">
                <a:pos x="1749" y="614"/>
              </a:cxn>
              <a:cxn ang="0">
                <a:pos x="1737" y="566"/>
              </a:cxn>
              <a:cxn ang="0">
                <a:pos x="1696" y="555"/>
              </a:cxn>
              <a:cxn ang="0">
                <a:pos x="1689" y="555"/>
              </a:cxn>
              <a:cxn ang="0">
                <a:pos x="1684" y="477"/>
              </a:cxn>
              <a:cxn ang="0">
                <a:pos x="1707" y="466"/>
              </a:cxn>
              <a:cxn ang="0">
                <a:pos x="1702" y="424"/>
              </a:cxn>
              <a:cxn ang="0">
                <a:pos x="1678" y="401"/>
              </a:cxn>
              <a:cxn ang="0">
                <a:pos x="1678" y="389"/>
              </a:cxn>
              <a:cxn ang="0">
                <a:pos x="1684" y="378"/>
              </a:cxn>
              <a:cxn ang="0">
                <a:pos x="1719" y="342"/>
              </a:cxn>
              <a:cxn ang="0">
                <a:pos x="1732" y="283"/>
              </a:cxn>
              <a:cxn ang="0">
                <a:pos x="1732" y="266"/>
              </a:cxn>
              <a:cxn ang="0">
                <a:pos x="1755" y="230"/>
              </a:cxn>
              <a:cxn ang="0">
                <a:pos x="1773" y="218"/>
              </a:cxn>
              <a:cxn ang="0">
                <a:pos x="1743" y="200"/>
              </a:cxn>
              <a:cxn ang="0">
                <a:pos x="1666" y="195"/>
              </a:cxn>
              <a:cxn ang="0">
                <a:pos x="1666" y="182"/>
              </a:cxn>
              <a:cxn ang="0">
                <a:pos x="1648" y="170"/>
              </a:cxn>
              <a:cxn ang="0">
                <a:pos x="1643" y="141"/>
              </a:cxn>
              <a:cxn ang="0">
                <a:pos x="1607" y="64"/>
              </a:cxn>
              <a:cxn ang="0">
                <a:pos x="1583" y="58"/>
              </a:cxn>
              <a:cxn ang="0">
                <a:pos x="1572" y="46"/>
              </a:cxn>
              <a:cxn ang="0">
                <a:pos x="1560" y="53"/>
              </a:cxn>
              <a:cxn ang="0">
                <a:pos x="1549" y="41"/>
              </a:cxn>
              <a:cxn ang="0">
                <a:pos x="1542" y="17"/>
              </a:cxn>
              <a:cxn ang="0">
                <a:pos x="1519" y="0"/>
              </a:cxn>
              <a:cxn ang="0">
                <a:pos x="225" y="259"/>
              </a:cxn>
              <a:cxn ang="0">
                <a:pos x="201" y="153"/>
              </a:cxn>
              <a:cxn ang="0">
                <a:pos x="130" y="223"/>
              </a:cxn>
              <a:cxn ang="0">
                <a:pos x="119" y="230"/>
              </a:cxn>
              <a:cxn ang="0">
                <a:pos x="107" y="218"/>
              </a:cxn>
              <a:cxn ang="0">
                <a:pos x="101" y="218"/>
              </a:cxn>
              <a:cxn ang="0">
                <a:pos x="83" y="259"/>
              </a:cxn>
              <a:cxn ang="0">
                <a:pos x="18" y="307"/>
              </a:cxn>
              <a:cxn ang="0">
                <a:pos x="0" y="324"/>
              </a:cxn>
              <a:cxn ang="0">
                <a:pos x="89" y="856"/>
              </a:cxn>
              <a:cxn ang="0">
                <a:pos x="154" y="1217"/>
              </a:cxn>
              <a:cxn ang="0">
                <a:pos x="467" y="1151"/>
              </a:cxn>
            </a:cxnLst>
            <a:rect l="0" t="0" r="r" b="b"/>
            <a:pathLst>
              <a:path w="1879" h="1217">
                <a:moveTo>
                  <a:pt x="467" y="1151"/>
                </a:moveTo>
                <a:lnTo>
                  <a:pt x="1311" y="986"/>
                </a:lnTo>
                <a:lnTo>
                  <a:pt x="1583" y="938"/>
                </a:lnTo>
                <a:lnTo>
                  <a:pt x="1590" y="938"/>
                </a:lnTo>
                <a:lnTo>
                  <a:pt x="1595" y="933"/>
                </a:lnTo>
                <a:lnTo>
                  <a:pt x="1601" y="908"/>
                </a:lnTo>
                <a:lnTo>
                  <a:pt x="1631" y="880"/>
                </a:lnTo>
                <a:lnTo>
                  <a:pt x="1661" y="874"/>
                </a:lnTo>
                <a:lnTo>
                  <a:pt x="1689" y="880"/>
                </a:lnTo>
                <a:lnTo>
                  <a:pt x="1767" y="826"/>
                </a:lnTo>
                <a:lnTo>
                  <a:pt x="1778" y="785"/>
                </a:lnTo>
                <a:lnTo>
                  <a:pt x="1826" y="738"/>
                </a:lnTo>
                <a:lnTo>
                  <a:pt x="1873" y="708"/>
                </a:lnTo>
                <a:lnTo>
                  <a:pt x="1879" y="697"/>
                </a:lnTo>
                <a:lnTo>
                  <a:pt x="1831" y="661"/>
                </a:lnTo>
                <a:lnTo>
                  <a:pt x="1814" y="644"/>
                </a:lnTo>
                <a:lnTo>
                  <a:pt x="1796" y="637"/>
                </a:lnTo>
                <a:lnTo>
                  <a:pt x="1785" y="619"/>
                </a:lnTo>
                <a:lnTo>
                  <a:pt x="1749" y="614"/>
                </a:lnTo>
                <a:lnTo>
                  <a:pt x="1737" y="566"/>
                </a:lnTo>
                <a:lnTo>
                  <a:pt x="1696" y="555"/>
                </a:lnTo>
                <a:lnTo>
                  <a:pt x="1689" y="555"/>
                </a:lnTo>
                <a:lnTo>
                  <a:pt x="1684" y="477"/>
                </a:lnTo>
                <a:lnTo>
                  <a:pt x="1707" y="466"/>
                </a:lnTo>
                <a:lnTo>
                  <a:pt x="1702" y="424"/>
                </a:lnTo>
                <a:lnTo>
                  <a:pt x="1678" y="401"/>
                </a:lnTo>
                <a:lnTo>
                  <a:pt x="1678" y="389"/>
                </a:lnTo>
                <a:lnTo>
                  <a:pt x="1684" y="378"/>
                </a:lnTo>
                <a:lnTo>
                  <a:pt x="1719" y="342"/>
                </a:lnTo>
                <a:lnTo>
                  <a:pt x="1732" y="283"/>
                </a:lnTo>
                <a:lnTo>
                  <a:pt x="1732" y="266"/>
                </a:lnTo>
                <a:lnTo>
                  <a:pt x="1755" y="230"/>
                </a:lnTo>
                <a:lnTo>
                  <a:pt x="1773" y="218"/>
                </a:lnTo>
                <a:lnTo>
                  <a:pt x="1743" y="200"/>
                </a:lnTo>
                <a:lnTo>
                  <a:pt x="1666" y="195"/>
                </a:lnTo>
                <a:lnTo>
                  <a:pt x="1666" y="182"/>
                </a:lnTo>
                <a:lnTo>
                  <a:pt x="1648" y="170"/>
                </a:lnTo>
                <a:lnTo>
                  <a:pt x="1643" y="141"/>
                </a:lnTo>
                <a:lnTo>
                  <a:pt x="1607" y="64"/>
                </a:lnTo>
                <a:lnTo>
                  <a:pt x="1583" y="58"/>
                </a:lnTo>
                <a:lnTo>
                  <a:pt x="1572" y="46"/>
                </a:lnTo>
                <a:lnTo>
                  <a:pt x="1560" y="53"/>
                </a:lnTo>
                <a:lnTo>
                  <a:pt x="1549" y="41"/>
                </a:lnTo>
                <a:lnTo>
                  <a:pt x="1542" y="17"/>
                </a:lnTo>
                <a:lnTo>
                  <a:pt x="1519" y="0"/>
                </a:lnTo>
                <a:lnTo>
                  <a:pt x="225" y="259"/>
                </a:lnTo>
                <a:lnTo>
                  <a:pt x="201" y="153"/>
                </a:lnTo>
                <a:lnTo>
                  <a:pt x="130" y="223"/>
                </a:lnTo>
                <a:lnTo>
                  <a:pt x="119" y="230"/>
                </a:lnTo>
                <a:lnTo>
                  <a:pt x="107" y="218"/>
                </a:lnTo>
                <a:lnTo>
                  <a:pt x="101" y="218"/>
                </a:lnTo>
                <a:lnTo>
                  <a:pt x="83" y="259"/>
                </a:lnTo>
                <a:lnTo>
                  <a:pt x="18" y="307"/>
                </a:lnTo>
                <a:lnTo>
                  <a:pt x="0" y="324"/>
                </a:lnTo>
                <a:lnTo>
                  <a:pt x="89" y="856"/>
                </a:lnTo>
                <a:lnTo>
                  <a:pt x="154" y="1217"/>
                </a:lnTo>
                <a:lnTo>
                  <a:pt x="467" y="1151"/>
                </a:lnTo>
                <a:close/>
              </a:path>
            </a:pathLst>
          </a:custGeom>
          <a:solidFill>
            <a:srgbClr val="C3D69B"/>
          </a:solidFill>
          <a:ln w="9525">
            <a:solidFill>
              <a:sysClr val="window" lastClr="FFFFFF"/>
            </a:solidFill>
            <a:round/>
            <a:headEnd/>
            <a:tailEnd/>
          </a:ln>
        </p:spPr>
        <p:txBody>
          <a:bodyPr anchor="ctr"/>
          <a:lstStyle/>
          <a:p>
            <a:pPr algn="ctr" defTabSz="685800">
              <a:defRPr/>
            </a:pPr>
            <a:r>
              <a:rPr lang="en-US" sz="900" b="1" kern="0" dirty="0">
                <a:cs typeface="Arial" pitchFamily="34" charset="0"/>
              </a:rPr>
              <a:t>3%</a:t>
            </a:r>
          </a:p>
        </p:txBody>
      </p:sp>
      <p:sp>
        <p:nvSpPr>
          <p:cNvPr id="234" name="Freeform 70">
            <a:extLst>
              <a:ext uri="{FF2B5EF4-FFF2-40B4-BE49-F238E27FC236}">
                <a16:creationId xmlns:a16="http://schemas.microsoft.com/office/drawing/2014/main" id="{A1BEFA40-054A-4FAA-BBD2-9321E0CFD197}"/>
              </a:ext>
            </a:extLst>
          </p:cNvPr>
          <p:cNvSpPr>
            <a:spLocks/>
          </p:cNvSpPr>
          <p:nvPr/>
        </p:nvSpPr>
        <p:spPr bwMode="auto">
          <a:xfrm>
            <a:off x="5712876" y="3598037"/>
            <a:ext cx="732122" cy="404663"/>
          </a:xfrm>
          <a:custGeom>
            <a:avLst/>
            <a:gdLst/>
            <a:ahLst/>
            <a:cxnLst>
              <a:cxn ang="0">
                <a:pos x="1607" y="1176"/>
              </a:cxn>
              <a:cxn ang="0">
                <a:pos x="745" y="1311"/>
              </a:cxn>
              <a:cxn ang="0">
                <a:pos x="621" y="1329"/>
              </a:cxn>
              <a:cxn ang="0">
                <a:pos x="537" y="1329"/>
              </a:cxn>
              <a:cxn ang="0">
                <a:pos x="0" y="1400"/>
              </a:cxn>
              <a:cxn ang="0">
                <a:pos x="136" y="1329"/>
              </a:cxn>
              <a:cxn ang="0">
                <a:pos x="213" y="1252"/>
              </a:cxn>
              <a:cxn ang="0">
                <a:pos x="225" y="1211"/>
              </a:cxn>
              <a:cxn ang="0">
                <a:pos x="260" y="1158"/>
              </a:cxn>
              <a:cxn ang="0">
                <a:pos x="455" y="986"/>
              </a:cxn>
              <a:cxn ang="0">
                <a:pos x="479" y="963"/>
              </a:cxn>
              <a:cxn ang="0">
                <a:pos x="514" y="1040"/>
              </a:cxn>
              <a:cxn ang="0">
                <a:pos x="621" y="1070"/>
              </a:cxn>
              <a:cxn ang="0">
                <a:pos x="662" y="1022"/>
              </a:cxn>
              <a:cxn ang="0">
                <a:pos x="715" y="1029"/>
              </a:cxn>
              <a:cxn ang="0">
                <a:pos x="750" y="1029"/>
              </a:cxn>
              <a:cxn ang="0">
                <a:pos x="845" y="945"/>
              </a:cxn>
              <a:cxn ang="0">
                <a:pos x="869" y="963"/>
              </a:cxn>
              <a:cxn ang="0">
                <a:pos x="958" y="916"/>
              </a:cxn>
              <a:cxn ang="0">
                <a:pos x="999" y="821"/>
              </a:cxn>
              <a:cxn ang="0">
                <a:pos x="1057" y="674"/>
              </a:cxn>
              <a:cxn ang="0">
                <a:pos x="1140" y="408"/>
              </a:cxn>
              <a:cxn ang="0">
                <a:pos x="1181" y="449"/>
              </a:cxn>
              <a:cxn ang="0">
                <a:pos x="1247" y="461"/>
              </a:cxn>
              <a:cxn ang="0">
                <a:pos x="1300" y="314"/>
              </a:cxn>
              <a:cxn ang="0">
                <a:pos x="1359" y="289"/>
              </a:cxn>
              <a:cxn ang="0">
                <a:pos x="1407" y="225"/>
              </a:cxn>
              <a:cxn ang="0">
                <a:pos x="1453" y="142"/>
              </a:cxn>
              <a:cxn ang="0">
                <a:pos x="1471" y="113"/>
              </a:cxn>
              <a:cxn ang="0">
                <a:pos x="1460" y="24"/>
              </a:cxn>
              <a:cxn ang="0">
                <a:pos x="1483" y="0"/>
              </a:cxn>
              <a:cxn ang="0">
                <a:pos x="1648" y="101"/>
              </a:cxn>
              <a:cxn ang="0">
                <a:pos x="1673" y="18"/>
              </a:cxn>
              <a:cxn ang="0">
                <a:pos x="1725" y="24"/>
              </a:cxn>
              <a:cxn ang="0">
                <a:pos x="1731" y="65"/>
              </a:cxn>
              <a:cxn ang="0">
                <a:pos x="1831" y="101"/>
              </a:cxn>
              <a:cxn ang="0">
                <a:pos x="1896" y="149"/>
              </a:cxn>
              <a:cxn ang="0">
                <a:pos x="1920" y="201"/>
              </a:cxn>
              <a:cxn ang="0">
                <a:pos x="1855" y="331"/>
              </a:cxn>
              <a:cxn ang="0">
                <a:pos x="1909" y="378"/>
              </a:cxn>
              <a:cxn ang="0">
                <a:pos x="1985" y="390"/>
              </a:cxn>
              <a:cxn ang="0">
                <a:pos x="2015" y="408"/>
              </a:cxn>
              <a:cxn ang="0">
                <a:pos x="2056" y="431"/>
              </a:cxn>
              <a:cxn ang="0">
                <a:pos x="2086" y="420"/>
              </a:cxn>
              <a:cxn ang="0">
                <a:pos x="2216" y="473"/>
              </a:cxn>
              <a:cxn ang="0">
                <a:pos x="2239" y="520"/>
              </a:cxn>
              <a:cxn ang="0">
                <a:pos x="2227" y="591"/>
              </a:cxn>
              <a:cxn ang="0">
                <a:pos x="2204" y="615"/>
              </a:cxn>
              <a:cxn ang="0">
                <a:pos x="2274" y="679"/>
              </a:cxn>
              <a:cxn ang="0">
                <a:pos x="2269" y="709"/>
              </a:cxn>
              <a:cxn ang="0">
                <a:pos x="2216" y="720"/>
              </a:cxn>
              <a:cxn ang="0">
                <a:pos x="2239" y="733"/>
              </a:cxn>
              <a:cxn ang="0">
                <a:pos x="2216" y="763"/>
              </a:cxn>
              <a:cxn ang="0">
                <a:pos x="2198" y="768"/>
              </a:cxn>
              <a:cxn ang="0">
                <a:pos x="2251" y="786"/>
              </a:cxn>
              <a:cxn ang="0">
                <a:pos x="2298" y="816"/>
              </a:cxn>
              <a:cxn ang="0">
                <a:pos x="2239" y="857"/>
              </a:cxn>
              <a:cxn ang="0">
                <a:pos x="2198" y="857"/>
              </a:cxn>
              <a:cxn ang="0">
                <a:pos x="2257" y="898"/>
              </a:cxn>
              <a:cxn ang="0">
                <a:pos x="2322" y="857"/>
              </a:cxn>
              <a:cxn ang="0">
                <a:pos x="2404" y="857"/>
              </a:cxn>
              <a:cxn ang="0">
                <a:pos x="2446" y="981"/>
              </a:cxn>
              <a:cxn ang="0">
                <a:pos x="2411" y="1004"/>
              </a:cxn>
            </a:cxnLst>
            <a:rect l="0" t="0" r="r" b="b"/>
            <a:pathLst>
              <a:path w="2446" h="1400">
                <a:moveTo>
                  <a:pt x="2416" y="1022"/>
                </a:moveTo>
                <a:lnTo>
                  <a:pt x="1607" y="1176"/>
                </a:lnTo>
                <a:lnTo>
                  <a:pt x="762" y="1318"/>
                </a:lnTo>
                <a:lnTo>
                  <a:pt x="745" y="1311"/>
                </a:lnTo>
                <a:lnTo>
                  <a:pt x="709" y="1318"/>
                </a:lnTo>
                <a:lnTo>
                  <a:pt x="621" y="1329"/>
                </a:lnTo>
                <a:lnTo>
                  <a:pt x="626" y="1311"/>
                </a:lnTo>
                <a:lnTo>
                  <a:pt x="537" y="1329"/>
                </a:lnTo>
                <a:lnTo>
                  <a:pt x="537" y="1336"/>
                </a:lnTo>
                <a:lnTo>
                  <a:pt x="0" y="1400"/>
                </a:lnTo>
                <a:lnTo>
                  <a:pt x="24" y="1382"/>
                </a:lnTo>
                <a:lnTo>
                  <a:pt x="136" y="1329"/>
                </a:lnTo>
                <a:lnTo>
                  <a:pt x="154" y="1300"/>
                </a:lnTo>
                <a:lnTo>
                  <a:pt x="213" y="1252"/>
                </a:lnTo>
                <a:lnTo>
                  <a:pt x="219" y="1223"/>
                </a:lnTo>
                <a:lnTo>
                  <a:pt x="225" y="1211"/>
                </a:lnTo>
                <a:lnTo>
                  <a:pt x="260" y="1194"/>
                </a:lnTo>
                <a:lnTo>
                  <a:pt x="260" y="1158"/>
                </a:lnTo>
                <a:lnTo>
                  <a:pt x="296" y="1128"/>
                </a:lnTo>
                <a:lnTo>
                  <a:pt x="455" y="986"/>
                </a:lnTo>
                <a:lnTo>
                  <a:pt x="467" y="958"/>
                </a:lnTo>
                <a:lnTo>
                  <a:pt x="479" y="963"/>
                </a:lnTo>
                <a:lnTo>
                  <a:pt x="467" y="993"/>
                </a:lnTo>
                <a:lnTo>
                  <a:pt x="514" y="1040"/>
                </a:lnTo>
                <a:lnTo>
                  <a:pt x="585" y="1070"/>
                </a:lnTo>
                <a:lnTo>
                  <a:pt x="621" y="1070"/>
                </a:lnTo>
                <a:lnTo>
                  <a:pt x="656" y="1040"/>
                </a:lnTo>
                <a:lnTo>
                  <a:pt x="662" y="1022"/>
                </a:lnTo>
                <a:lnTo>
                  <a:pt x="686" y="1004"/>
                </a:lnTo>
                <a:lnTo>
                  <a:pt x="715" y="1029"/>
                </a:lnTo>
                <a:lnTo>
                  <a:pt x="727" y="1034"/>
                </a:lnTo>
                <a:lnTo>
                  <a:pt x="750" y="1029"/>
                </a:lnTo>
                <a:lnTo>
                  <a:pt x="833" y="999"/>
                </a:lnTo>
                <a:lnTo>
                  <a:pt x="845" y="945"/>
                </a:lnTo>
                <a:lnTo>
                  <a:pt x="851" y="945"/>
                </a:lnTo>
                <a:lnTo>
                  <a:pt x="869" y="963"/>
                </a:lnTo>
                <a:lnTo>
                  <a:pt x="933" y="904"/>
                </a:lnTo>
                <a:lnTo>
                  <a:pt x="958" y="916"/>
                </a:lnTo>
                <a:lnTo>
                  <a:pt x="1011" y="845"/>
                </a:lnTo>
                <a:lnTo>
                  <a:pt x="999" y="821"/>
                </a:lnTo>
                <a:lnTo>
                  <a:pt x="1004" y="774"/>
                </a:lnTo>
                <a:lnTo>
                  <a:pt x="1057" y="674"/>
                </a:lnTo>
                <a:lnTo>
                  <a:pt x="1128" y="408"/>
                </a:lnTo>
                <a:lnTo>
                  <a:pt x="1140" y="408"/>
                </a:lnTo>
                <a:lnTo>
                  <a:pt x="1181" y="431"/>
                </a:lnTo>
                <a:lnTo>
                  <a:pt x="1181" y="449"/>
                </a:lnTo>
                <a:lnTo>
                  <a:pt x="1206" y="467"/>
                </a:lnTo>
                <a:lnTo>
                  <a:pt x="1247" y="461"/>
                </a:lnTo>
                <a:lnTo>
                  <a:pt x="1270" y="413"/>
                </a:lnTo>
                <a:lnTo>
                  <a:pt x="1300" y="314"/>
                </a:lnTo>
                <a:lnTo>
                  <a:pt x="1323" y="278"/>
                </a:lnTo>
                <a:lnTo>
                  <a:pt x="1359" y="289"/>
                </a:lnTo>
                <a:lnTo>
                  <a:pt x="1382" y="231"/>
                </a:lnTo>
                <a:lnTo>
                  <a:pt x="1407" y="225"/>
                </a:lnTo>
                <a:lnTo>
                  <a:pt x="1430" y="195"/>
                </a:lnTo>
                <a:lnTo>
                  <a:pt x="1453" y="142"/>
                </a:lnTo>
                <a:lnTo>
                  <a:pt x="1465" y="131"/>
                </a:lnTo>
                <a:lnTo>
                  <a:pt x="1471" y="113"/>
                </a:lnTo>
                <a:lnTo>
                  <a:pt x="1453" y="101"/>
                </a:lnTo>
                <a:lnTo>
                  <a:pt x="1460" y="24"/>
                </a:lnTo>
                <a:lnTo>
                  <a:pt x="1471" y="7"/>
                </a:lnTo>
                <a:lnTo>
                  <a:pt x="1483" y="0"/>
                </a:lnTo>
                <a:lnTo>
                  <a:pt x="1625" y="89"/>
                </a:lnTo>
                <a:lnTo>
                  <a:pt x="1648" y="101"/>
                </a:lnTo>
                <a:lnTo>
                  <a:pt x="1655" y="95"/>
                </a:lnTo>
                <a:lnTo>
                  <a:pt x="1673" y="18"/>
                </a:lnTo>
                <a:lnTo>
                  <a:pt x="1696" y="12"/>
                </a:lnTo>
                <a:lnTo>
                  <a:pt x="1725" y="24"/>
                </a:lnTo>
                <a:lnTo>
                  <a:pt x="1755" y="35"/>
                </a:lnTo>
                <a:lnTo>
                  <a:pt x="1731" y="65"/>
                </a:lnTo>
                <a:lnTo>
                  <a:pt x="1767" y="101"/>
                </a:lnTo>
                <a:lnTo>
                  <a:pt x="1831" y="101"/>
                </a:lnTo>
                <a:lnTo>
                  <a:pt x="1855" y="131"/>
                </a:lnTo>
                <a:lnTo>
                  <a:pt x="1896" y="149"/>
                </a:lnTo>
                <a:lnTo>
                  <a:pt x="1926" y="184"/>
                </a:lnTo>
                <a:lnTo>
                  <a:pt x="1920" y="201"/>
                </a:lnTo>
                <a:lnTo>
                  <a:pt x="1879" y="272"/>
                </a:lnTo>
                <a:lnTo>
                  <a:pt x="1855" y="331"/>
                </a:lnTo>
                <a:lnTo>
                  <a:pt x="1861" y="378"/>
                </a:lnTo>
                <a:lnTo>
                  <a:pt x="1909" y="378"/>
                </a:lnTo>
                <a:lnTo>
                  <a:pt x="1950" y="355"/>
                </a:lnTo>
                <a:lnTo>
                  <a:pt x="1985" y="390"/>
                </a:lnTo>
                <a:lnTo>
                  <a:pt x="2003" y="402"/>
                </a:lnTo>
                <a:lnTo>
                  <a:pt x="2015" y="408"/>
                </a:lnTo>
                <a:lnTo>
                  <a:pt x="2038" y="426"/>
                </a:lnTo>
                <a:lnTo>
                  <a:pt x="2056" y="431"/>
                </a:lnTo>
                <a:lnTo>
                  <a:pt x="2074" y="420"/>
                </a:lnTo>
                <a:lnTo>
                  <a:pt x="2086" y="420"/>
                </a:lnTo>
                <a:lnTo>
                  <a:pt x="2163" y="461"/>
                </a:lnTo>
                <a:lnTo>
                  <a:pt x="2216" y="473"/>
                </a:lnTo>
                <a:lnTo>
                  <a:pt x="2239" y="509"/>
                </a:lnTo>
                <a:lnTo>
                  <a:pt x="2239" y="520"/>
                </a:lnTo>
                <a:lnTo>
                  <a:pt x="2216" y="538"/>
                </a:lnTo>
                <a:lnTo>
                  <a:pt x="2227" y="591"/>
                </a:lnTo>
                <a:lnTo>
                  <a:pt x="2216" y="603"/>
                </a:lnTo>
                <a:lnTo>
                  <a:pt x="2204" y="615"/>
                </a:lnTo>
                <a:lnTo>
                  <a:pt x="2257" y="644"/>
                </a:lnTo>
                <a:lnTo>
                  <a:pt x="2274" y="679"/>
                </a:lnTo>
                <a:lnTo>
                  <a:pt x="2274" y="697"/>
                </a:lnTo>
                <a:lnTo>
                  <a:pt x="2269" y="709"/>
                </a:lnTo>
                <a:lnTo>
                  <a:pt x="2221" y="703"/>
                </a:lnTo>
                <a:lnTo>
                  <a:pt x="2216" y="720"/>
                </a:lnTo>
                <a:lnTo>
                  <a:pt x="2233" y="738"/>
                </a:lnTo>
                <a:lnTo>
                  <a:pt x="2239" y="733"/>
                </a:lnTo>
                <a:lnTo>
                  <a:pt x="2239" y="750"/>
                </a:lnTo>
                <a:lnTo>
                  <a:pt x="2216" y="763"/>
                </a:lnTo>
                <a:lnTo>
                  <a:pt x="2204" y="763"/>
                </a:lnTo>
                <a:lnTo>
                  <a:pt x="2198" y="768"/>
                </a:lnTo>
                <a:lnTo>
                  <a:pt x="2216" y="780"/>
                </a:lnTo>
                <a:lnTo>
                  <a:pt x="2251" y="786"/>
                </a:lnTo>
                <a:lnTo>
                  <a:pt x="2287" y="804"/>
                </a:lnTo>
                <a:lnTo>
                  <a:pt x="2298" y="816"/>
                </a:lnTo>
                <a:lnTo>
                  <a:pt x="2257" y="857"/>
                </a:lnTo>
                <a:lnTo>
                  <a:pt x="2239" y="857"/>
                </a:lnTo>
                <a:lnTo>
                  <a:pt x="2198" y="839"/>
                </a:lnTo>
                <a:lnTo>
                  <a:pt x="2198" y="857"/>
                </a:lnTo>
                <a:lnTo>
                  <a:pt x="2221" y="875"/>
                </a:lnTo>
                <a:lnTo>
                  <a:pt x="2257" y="898"/>
                </a:lnTo>
                <a:lnTo>
                  <a:pt x="2287" y="887"/>
                </a:lnTo>
                <a:lnTo>
                  <a:pt x="2322" y="857"/>
                </a:lnTo>
                <a:lnTo>
                  <a:pt x="2358" y="862"/>
                </a:lnTo>
                <a:lnTo>
                  <a:pt x="2404" y="857"/>
                </a:lnTo>
                <a:lnTo>
                  <a:pt x="2411" y="869"/>
                </a:lnTo>
                <a:lnTo>
                  <a:pt x="2446" y="981"/>
                </a:lnTo>
                <a:lnTo>
                  <a:pt x="2422" y="1004"/>
                </a:lnTo>
                <a:lnTo>
                  <a:pt x="2411" y="1004"/>
                </a:lnTo>
                <a:lnTo>
                  <a:pt x="2416" y="1022"/>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r>
              <a:rPr lang="en-US" sz="450" b="1" kern="0" dirty="0">
                <a:solidFill>
                  <a:prstClr val="black"/>
                </a:solidFill>
                <a:cs typeface="Arial" pitchFamily="34" charset="0"/>
              </a:rPr>
              <a:t>   </a:t>
            </a:r>
          </a:p>
          <a:p>
            <a:pPr algn="ctr" defTabSz="685800">
              <a:defRPr/>
            </a:pPr>
            <a:r>
              <a:rPr lang="en-US" sz="900" b="1" kern="0" dirty="0">
                <a:solidFill>
                  <a:prstClr val="black"/>
                </a:solidFill>
                <a:cs typeface="Arial" pitchFamily="34" charset="0"/>
              </a:rPr>
              <a:t>          3%</a:t>
            </a:r>
          </a:p>
        </p:txBody>
      </p:sp>
      <p:sp>
        <p:nvSpPr>
          <p:cNvPr id="235" name="Freeform 76">
            <a:extLst>
              <a:ext uri="{FF2B5EF4-FFF2-40B4-BE49-F238E27FC236}">
                <a16:creationId xmlns:a16="http://schemas.microsoft.com/office/drawing/2014/main" id="{E2D2687E-D292-46C0-90E9-3A9D458B29E4}"/>
              </a:ext>
            </a:extLst>
          </p:cNvPr>
          <p:cNvSpPr>
            <a:spLocks/>
          </p:cNvSpPr>
          <p:nvPr/>
        </p:nvSpPr>
        <p:spPr bwMode="auto">
          <a:xfrm>
            <a:off x="5542258" y="4184581"/>
            <a:ext cx="528103" cy="520404"/>
          </a:xfrm>
          <a:custGeom>
            <a:avLst/>
            <a:gdLst/>
            <a:ahLst/>
            <a:cxnLst>
              <a:cxn ang="0">
                <a:pos x="237" y="951"/>
              </a:cxn>
              <a:cxn ang="0">
                <a:pos x="278" y="1033"/>
              </a:cxn>
              <a:cxn ang="0">
                <a:pos x="325" y="1081"/>
              </a:cxn>
              <a:cxn ang="0">
                <a:pos x="331" y="1139"/>
              </a:cxn>
              <a:cxn ang="0">
                <a:pos x="354" y="1187"/>
              </a:cxn>
              <a:cxn ang="0">
                <a:pos x="325" y="1281"/>
              </a:cxn>
              <a:cxn ang="0">
                <a:pos x="313" y="1405"/>
              </a:cxn>
              <a:cxn ang="0">
                <a:pos x="342" y="1595"/>
              </a:cxn>
              <a:cxn ang="0">
                <a:pos x="390" y="1684"/>
              </a:cxn>
              <a:cxn ang="0">
                <a:pos x="425" y="1737"/>
              </a:cxn>
              <a:cxn ang="0">
                <a:pos x="443" y="1795"/>
              </a:cxn>
              <a:cxn ang="0">
                <a:pos x="1382" y="1783"/>
              </a:cxn>
              <a:cxn ang="0">
                <a:pos x="1442" y="1807"/>
              </a:cxn>
              <a:cxn ang="0">
                <a:pos x="1424" y="1671"/>
              </a:cxn>
              <a:cxn ang="0">
                <a:pos x="1442" y="1624"/>
              </a:cxn>
              <a:cxn ang="0">
                <a:pos x="1531" y="1636"/>
              </a:cxn>
              <a:cxn ang="0">
                <a:pos x="1619" y="1630"/>
              </a:cxn>
              <a:cxn ang="0">
                <a:pos x="1602" y="1529"/>
              </a:cxn>
              <a:cxn ang="0">
                <a:pos x="1607" y="1453"/>
              </a:cxn>
              <a:cxn ang="0">
                <a:pos x="1660" y="1251"/>
              </a:cxn>
              <a:cxn ang="0">
                <a:pos x="1713" y="1134"/>
              </a:cxn>
              <a:cxn ang="0">
                <a:pos x="1754" y="1098"/>
              </a:cxn>
              <a:cxn ang="0">
                <a:pos x="1743" y="1075"/>
              </a:cxn>
              <a:cxn ang="0">
                <a:pos x="1726" y="1068"/>
              </a:cxn>
              <a:cxn ang="0">
                <a:pos x="1660" y="1051"/>
              </a:cxn>
              <a:cxn ang="0">
                <a:pos x="1630" y="951"/>
              </a:cxn>
              <a:cxn ang="0">
                <a:pos x="1542" y="873"/>
              </a:cxn>
              <a:cxn ang="0">
                <a:pos x="1483" y="756"/>
              </a:cxn>
              <a:cxn ang="0">
                <a:pos x="1435" y="697"/>
              </a:cxn>
              <a:cxn ang="0">
                <a:pos x="1341" y="626"/>
              </a:cxn>
              <a:cxn ang="0">
                <a:pos x="1306" y="578"/>
              </a:cxn>
              <a:cxn ang="0">
                <a:pos x="1270" y="525"/>
              </a:cxn>
              <a:cxn ang="0">
                <a:pos x="1110" y="413"/>
              </a:cxn>
              <a:cxn ang="0">
                <a:pos x="1052" y="366"/>
              </a:cxn>
              <a:cxn ang="0">
                <a:pos x="981" y="259"/>
              </a:cxn>
              <a:cxn ang="0">
                <a:pos x="933" y="206"/>
              </a:cxn>
              <a:cxn ang="0">
                <a:pos x="775" y="147"/>
              </a:cxn>
              <a:cxn ang="0">
                <a:pos x="780" y="59"/>
              </a:cxn>
              <a:cxn ang="0">
                <a:pos x="821" y="18"/>
              </a:cxn>
              <a:cxn ang="0">
                <a:pos x="816" y="0"/>
              </a:cxn>
              <a:cxn ang="0">
                <a:pos x="0" y="106"/>
              </a:cxn>
            </a:cxnLst>
            <a:rect l="0" t="0" r="r" b="b"/>
            <a:pathLst>
              <a:path w="1761" h="1807">
                <a:moveTo>
                  <a:pt x="0" y="106"/>
                </a:moveTo>
                <a:lnTo>
                  <a:pt x="237" y="951"/>
                </a:lnTo>
                <a:lnTo>
                  <a:pt x="260" y="974"/>
                </a:lnTo>
                <a:lnTo>
                  <a:pt x="278" y="1033"/>
                </a:lnTo>
                <a:lnTo>
                  <a:pt x="290" y="1063"/>
                </a:lnTo>
                <a:lnTo>
                  <a:pt x="325" y="1081"/>
                </a:lnTo>
                <a:lnTo>
                  <a:pt x="342" y="1104"/>
                </a:lnTo>
                <a:lnTo>
                  <a:pt x="331" y="1139"/>
                </a:lnTo>
                <a:lnTo>
                  <a:pt x="360" y="1175"/>
                </a:lnTo>
                <a:lnTo>
                  <a:pt x="354" y="1187"/>
                </a:lnTo>
                <a:lnTo>
                  <a:pt x="325" y="1228"/>
                </a:lnTo>
                <a:lnTo>
                  <a:pt x="325" y="1281"/>
                </a:lnTo>
                <a:lnTo>
                  <a:pt x="301" y="1334"/>
                </a:lnTo>
                <a:lnTo>
                  <a:pt x="313" y="1405"/>
                </a:lnTo>
                <a:lnTo>
                  <a:pt x="349" y="1494"/>
                </a:lnTo>
                <a:lnTo>
                  <a:pt x="342" y="1595"/>
                </a:lnTo>
                <a:lnTo>
                  <a:pt x="384" y="1659"/>
                </a:lnTo>
                <a:lnTo>
                  <a:pt x="390" y="1684"/>
                </a:lnTo>
                <a:lnTo>
                  <a:pt x="395" y="1707"/>
                </a:lnTo>
                <a:lnTo>
                  <a:pt x="425" y="1737"/>
                </a:lnTo>
                <a:lnTo>
                  <a:pt x="425" y="1766"/>
                </a:lnTo>
                <a:lnTo>
                  <a:pt x="443" y="1795"/>
                </a:lnTo>
                <a:lnTo>
                  <a:pt x="1371" y="1737"/>
                </a:lnTo>
                <a:lnTo>
                  <a:pt x="1382" y="1783"/>
                </a:lnTo>
                <a:lnTo>
                  <a:pt x="1400" y="1801"/>
                </a:lnTo>
                <a:lnTo>
                  <a:pt x="1442" y="1807"/>
                </a:lnTo>
                <a:lnTo>
                  <a:pt x="1453" y="1760"/>
                </a:lnTo>
                <a:lnTo>
                  <a:pt x="1424" y="1671"/>
                </a:lnTo>
                <a:lnTo>
                  <a:pt x="1430" y="1641"/>
                </a:lnTo>
                <a:lnTo>
                  <a:pt x="1442" y="1624"/>
                </a:lnTo>
                <a:lnTo>
                  <a:pt x="1465" y="1606"/>
                </a:lnTo>
                <a:lnTo>
                  <a:pt x="1531" y="1636"/>
                </a:lnTo>
                <a:lnTo>
                  <a:pt x="1589" y="1636"/>
                </a:lnTo>
                <a:lnTo>
                  <a:pt x="1619" y="1630"/>
                </a:lnTo>
                <a:lnTo>
                  <a:pt x="1613" y="1565"/>
                </a:lnTo>
                <a:lnTo>
                  <a:pt x="1602" y="1529"/>
                </a:lnTo>
                <a:lnTo>
                  <a:pt x="1602" y="1482"/>
                </a:lnTo>
                <a:lnTo>
                  <a:pt x="1607" y="1453"/>
                </a:lnTo>
                <a:lnTo>
                  <a:pt x="1655" y="1311"/>
                </a:lnTo>
                <a:lnTo>
                  <a:pt x="1660" y="1251"/>
                </a:lnTo>
                <a:lnTo>
                  <a:pt x="1684" y="1192"/>
                </a:lnTo>
                <a:lnTo>
                  <a:pt x="1713" y="1134"/>
                </a:lnTo>
                <a:lnTo>
                  <a:pt x="1743" y="1110"/>
                </a:lnTo>
                <a:lnTo>
                  <a:pt x="1754" y="1098"/>
                </a:lnTo>
                <a:lnTo>
                  <a:pt x="1761" y="1081"/>
                </a:lnTo>
                <a:lnTo>
                  <a:pt x="1743" y="1075"/>
                </a:lnTo>
                <a:lnTo>
                  <a:pt x="1737" y="1068"/>
                </a:lnTo>
                <a:lnTo>
                  <a:pt x="1726" y="1068"/>
                </a:lnTo>
                <a:lnTo>
                  <a:pt x="1678" y="1063"/>
                </a:lnTo>
                <a:lnTo>
                  <a:pt x="1660" y="1051"/>
                </a:lnTo>
                <a:lnTo>
                  <a:pt x="1655" y="1033"/>
                </a:lnTo>
                <a:lnTo>
                  <a:pt x="1630" y="951"/>
                </a:lnTo>
                <a:lnTo>
                  <a:pt x="1589" y="898"/>
                </a:lnTo>
                <a:lnTo>
                  <a:pt x="1542" y="873"/>
                </a:lnTo>
                <a:lnTo>
                  <a:pt x="1513" y="791"/>
                </a:lnTo>
                <a:lnTo>
                  <a:pt x="1483" y="756"/>
                </a:lnTo>
                <a:lnTo>
                  <a:pt x="1465" y="708"/>
                </a:lnTo>
                <a:lnTo>
                  <a:pt x="1435" y="697"/>
                </a:lnTo>
                <a:lnTo>
                  <a:pt x="1382" y="673"/>
                </a:lnTo>
                <a:lnTo>
                  <a:pt x="1341" y="626"/>
                </a:lnTo>
                <a:lnTo>
                  <a:pt x="1306" y="602"/>
                </a:lnTo>
                <a:lnTo>
                  <a:pt x="1306" y="578"/>
                </a:lnTo>
                <a:lnTo>
                  <a:pt x="1288" y="543"/>
                </a:lnTo>
                <a:lnTo>
                  <a:pt x="1270" y="525"/>
                </a:lnTo>
                <a:lnTo>
                  <a:pt x="1217" y="507"/>
                </a:lnTo>
                <a:lnTo>
                  <a:pt x="1110" y="413"/>
                </a:lnTo>
                <a:lnTo>
                  <a:pt x="1064" y="396"/>
                </a:lnTo>
                <a:lnTo>
                  <a:pt x="1052" y="366"/>
                </a:lnTo>
                <a:lnTo>
                  <a:pt x="1011" y="325"/>
                </a:lnTo>
                <a:lnTo>
                  <a:pt x="981" y="259"/>
                </a:lnTo>
                <a:lnTo>
                  <a:pt x="945" y="224"/>
                </a:lnTo>
                <a:lnTo>
                  <a:pt x="933" y="206"/>
                </a:lnTo>
                <a:lnTo>
                  <a:pt x="869" y="195"/>
                </a:lnTo>
                <a:lnTo>
                  <a:pt x="775" y="147"/>
                </a:lnTo>
                <a:lnTo>
                  <a:pt x="750" y="124"/>
                </a:lnTo>
                <a:lnTo>
                  <a:pt x="780" y="59"/>
                </a:lnTo>
                <a:lnTo>
                  <a:pt x="803" y="41"/>
                </a:lnTo>
                <a:lnTo>
                  <a:pt x="821" y="18"/>
                </a:lnTo>
                <a:lnTo>
                  <a:pt x="821" y="5"/>
                </a:lnTo>
                <a:lnTo>
                  <a:pt x="816" y="0"/>
                </a:lnTo>
                <a:lnTo>
                  <a:pt x="331" y="71"/>
                </a:lnTo>
                <a:lnTo>
                  <a:pt x="0" y="106"/>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r>
              <a:rPr lang="en-US" sz="900" b="1" kern="0" dirty="0">
                <a:solidFill>
                  <a:prstClr val="black"/>
                </a:solidFill>
                <a:cs typeface="Arial" pitchFamily="34" charset="0"/>
              </a:rPr>
              <a:t>3%</a:t>
            </a:r>
          </a:p>
        </p:txBody>
      </p:sp>
      <p:sp>
        <p:nvSpPr>
          <p:cNvPr id="236" name="Freeform 78">
            <a:extLst>
              <a:ext uri="{FF2B5EF4-FFF2-40B4-BE49-F238E27FC236}">
                <a16:creationId xmlns:a16="http://schemas.microsoft.com/office/drawing/2014/main" id="{CB447869-99C6-4E2D-951F-8B6F1C84D350}"/>
              </a:ext>
            </a:extLst>
          </p:cNvPr>
          <p:cNvSpPr>
            <a:spLocks/>
          </p:cNvSpPr>
          <p:nvPr/>
        </p:nvSpPr>
        <p:spPr bwMode="auto">
          <a:xfrm>
            <a:off x="5389696" y="4648421"/>
            <a:ext cx="878366" cy="637886"/>
          </a:xfrm>
          <a:custGeom>
            <a:avLst/>
            <a:gdLst/>
            <a:ahLst/>
            <a:cxnLst>
              <a:cxn ang="0">
                <a:pos x="6" y="183"/>
              </a:cxn>
              <a:cxn ang="0">
                <a:pos x="0" y="230"/>
              </a:cxn>
              <a:cxn ang="0">
                <a:pos x="59" y="289"/>
              </a:cxn>
              <a:cxn ang="0">
                <a:pos x="71" y="360"/>
              </a:cxn>
              <a:cxn ang="0">
                <a:pos x="94" y="390"/>
              </a:cxn>
              <a:cxn ang="0">
                <a:pos x="77" y="438"/>
              </a:cxn>
              <a:cxn ang="0">
                <a:pos x="160" y="420"/>
              </a:cxn>
              <a:cxn ang="0">
                <a:pos x="201" y="360"/>
              </a:cxn>
              <a:cxn ang="0">
                <a:pos x="248" y="355"/>
              </a:cxn>
              <a:cxn ang="0">
                <a:pos x="213" y="402"/>
              </a:cxn>
              <a:cxn ang="0">
                <a:pos x="443" y="337"/>
              </a:cxn>
              <a:cxn ang="0">
                <a:pos x="437" y="372"/>
              </a:cxn>
              <a:cxn ang="0">
                <a:pos x="591" y="408"/>
              </a:cxn>
              <a:cxn ang="0">
                <a:pos x="680" y="431"/>
              </a:cxn>
              <a:cxn ang="0">
                <a:pos x="750" y="449"/>
              </a:cxn>
              <a:cxn ang="0">
                <a:pos x="745" y="473"/>
              </a:cxn>
              <a:cxn ang="0">
                <a:pos x="850" y="573"/>
              </a:cxn>
              <a:cxn ang="0">
                <a:pos x="827" y="603"/>
              </a:cxn>
              <a:cxn ang="0">
                <a:pos x="821" y="621"/>
              </a:cxn>
              <a:cxn ang="0">
                <a:pos x="969" y="573"/>
              </a:cxn>
              <a:cxn ang="0">
                <a:pos x="1182" y="491"/>
              </a:cxn>
              <a:cxn ang="0">
                <a:pos x="1187" y="413"/>
              </a:cxn>
              <a:cxn ang="0">
                <a:pos x="1459" y="502"/>
              </a:cxn>
              <a:cxn ang="0">
                <a:pos x="1636" y="662"/>
              </a:cxn>
              <a:cxn ang="0">
                <a:pos x="1755" y="715"/>
              </a:cxn>
              <a:cxn ang="0">
                <a:pos x="1826" y="845"/>
              </a:cxn>
              <a:cxn ang="0">
                <a:pos x="1814" y="1135"/>
              </a:cxn>
              <a:cxn ang="0">
                <a:pos x="1890" y="1288"/>
              </a:cxn>
              <a:cxn ang="0">
                <a:pos x="1872" y="1187"/>
              </a:cxn>
              <a:cxn ang="0">
                <a:pos x="1938" y="1223"/>
              </a:cxn>
              <a:cxn ang="0">
                <a:pos x="1968" y="1187"/>
              </a:cxn>
              <a:cxn ang="0">
                <a:pos x="1968" y="1252"/>
              </a:cxn>
              <a:cxn ang="0">
                <a:pos x="1908" y="1353"/>
              </a:cxn>
              <a:cxn ang="0">
                <a:pos x="1968" y="1442"/>
              </a:cxn>
              <a:cxn ang="0">
                <a:pos x="2115" y="1619"/>
              </a:cxn>
              <a:cxn ang="0">
                <a:pos x="2163" y="1637"/>
              </a:cxn>
              <a:cxn ang="0">
                <a:pos x="2234" y="1749"/>
              </a:cxn>
              <a:cxn ang="0">
                <a:pos x="2351" y="1944"/>
              </a:cxn>
              <a:cxn ang="0">
                <a:pos x="2564" y="2097"/>
              </a:cxn>
              <a:cxn ang="0">
                <a:pos x="2640" y="2139"/>
              </a:cxn>
              <a:cxn ang="0">
                <a:pos x="2617" y="2162"/>
              </a:cxn>
              <a:cxn ang="0">
                <a:pos x="2594" y="2186"/>
              </a:cxn>
              <a:cxn ang="0">
                <a:pos x="2676" y="2198"/>
              </a:cxn>
              <a:cxn ang="0">
                <a:pos x="2883" y="2086"/>
              </a:cxn>
              <a:cxn ang="0">
                <a:pos x="2871" y="1955"/>
              </a:cxn>
              <a:cxn ang="0">
                <a:pos x="2894" y="1760"/>
              </a:cxn>
              <a:cxn ang="0">
                <a:pos x="2871" y="1453"/>
              </a:cxn>
              <a:cxn ang="0">
                <a:pos x="2694" y="1146"/>
              </a:cxn>
              <a:cxn ang="0">
                <a:pos x="2612" y="1011"/>
              </a:cxn>
              <a:cxn ang="0">
                <a:pos x="2612" y="892"/>
              </a:cxn>
              <a:cxn ang="0">
                <a:pos x="2458" y="685"/>
              </a:cxn>
              <a:cxn ang="0">
                <a:pos x="2346" y="562"/>
              </a:cxn>
              <a:cxn ang="0">
                <a:pos x="2186" y="189"/>
              </a:cxn>
              <a:cxn ang="0">
                <a:pos x="2151" y="147"/>
              </a:cxn>
              <a:cxn ang="0">
                <a:pos x="2097" y="30"/>
              </a:cxn>
              <a:cxn ang="0">
                <a:pos x="1950" y="18"/>
              </a:cxn>
              <a:cxn ang="0">
                <a:pos x="1961" y="154"/>
              </a:cxn>
              <a:cxn ang="0">
                <a:pos x="1890" y="177"/>
              </a:cxn>
              <a:cxn ang="0">
                <a:pos x="933" y="160"/>
              </a:cxn>
              <a:cxn ang="0">
                <a:pos x="898" y="78"/>
              </a:cxn>
            </a:cxnLst>
            <a:rect l="0" t="0" r="r" b="b"/>
            <a:pathLst>
              <a:path w="2930" h="2216">
                <a:moveTo>
                  <a:pt x="898" y="78"/>
                </a:moveTo>
                <a:lnTo>
                  <a:pt x="6" y="165"/>
                </a:lnTo>
                <a:lnTo>
                  <a:pt x="6" y="183"/>
                </a:lnTo>
                <a:lnTo>
                  <a:pt x="6" y="195"/>
                </a:lnTo>
                <a:lnTo>
                  <a:pt x="0" y="201"/>
                </a:lnTo>
                <a:lnTo>
                  <a:pt x="0" y="230"/>
                </a:lnTo>
                <a:lnTo>
                  <a:pt x="30" y="271"/>
                </a:lnTo>
                <a:lnTo>
                  <a:pt x="48" y="289"/>
                </a:lnTo>
                <a:lnTo>
                  <a:pt x="59" y="289"/>
                </a:lnTo>
                <a:lnTo>
                  <a:pt x="83" y="307"/>
                </a:lnTo>
                <a:lnTo>
                  <a:pt x="89" y="325"/>
                </a:lnTo>
                <a:lnTo>
                  <a:pt x="71" y="360"/>
                </a:lnTo>
                <a:lnTo>
                  <a:pt x="71" y="372"/>
                </a:lnTo>
                <a:lnTo>
                  <a:pt x="89" y="378"/>
                </a:lnTo>
                <a:lnTo>
                  <a:pt x="94" y="390"/>
                </a:lnTo>
                <a:lnTo>
                  <a:pt x="94" y="396"/>
                </a:lnTo>
                <a:lnTo>
                  <a:pt x="77" y="413"/>
                </a:lnTo>
                <a:lnTo>
                  <a:pt x="77" y="438"/>
                </a:lnTo>
                <a:lnTo>
                  <a:pt x="89" y="443"/>
                </a:lnTo>
                <a:lnTo>
                  <a:pt x="136" y="431"/>
                </a:lnTo>
                <a:lnTo>
                  <a:pt x="160" y="420"/>
                </a:lnTo>
                <a:lnTo>
                  <a:pt x="172" y="367"/>
                </a:lnTo>
                <a:lnTo>
                  <a:pt x="183" y="355"/>
                </a:lnTo>
                <a:lnTo>
                  <a:pt x="201" y="360"/>
                </a:lnTo>
                <a:lnTo>
                  <a:pt x="218" y="360"/>
                </a:lnTo>
                <a:lnTo>
                  <a:pt x="231" y="355"/>
                </a:lnTo>
                <a:lnTo>
                  <a:pt x="248" y="355"/>
                </a:lnTo>
                <a:lnTo>
                  <a:pt x="243" y="372"/>
                </a:lnTo>
                <a:lnTo>
                  <a:pt x="207" y="402"/>
                </a:lnTo>
                <a:lnTo>
                  <a:pt x="213" y="402"/>
                </a:lnTo>
                <a:lnTo>
                  <a:pt x="243" y="390"/>
                </a:lnTo>
                <a:lnTo>
                  <a:pt x="289" y="390"/>
                </a:lnTo>
                <a:lnTo>
                  <a:pt x="443" y="337"/>
                </a:lnTo>
                <a:lnTo>
                  <a:pt x="467" y="337"/>
                </a:lnTo>
                <a:lnTo>
                  <a:pt x="467" y="349"/>
                </a:lnTo>
                <a:lnTo>
                  <a:pt x="437" y="372"/>
                </a:lnTo>
                <a:lnTo>
                  <a:pt x="455" y="378"/>
                </a:lnTo>
                <a:lnTo>
                  <a:pt x="520" y="385"/>
                </a:lnTo>
                <a:lnTo>
                  <a:pt x="591" y="408"/>
                </a:lnTo>
                <a:lnTo>
                  <a:pt x="662" y="443"/>
                </a:lnTo>
                <a:lnTo>
                  <a:pt x="680" y="455"/>
                </a:lnTo>
                <a:lnTo>
                  <a:pt x="680" y="431"/>
                </a:lnTo>
                <a:lnTo>
                  <a:pt x="692" y="420"/>
                </a:lnTo>
                <a:lnTo>
                  <a:pt x="709" y="438"/>
                </a:lnTo>
                <a:lnTo>
                  <a:pt x="750" y="449"/>
                </a:lnTo>
                <a:lnTo>
                  <a:pt x="763" y="455"/>
                </a:lnTo>
                <a:lnTo>
                  <a:pt x="763" y="461"/>
                </a:lnTo>
                <a:lnTo>
                  <a:pt x="745" y="473"/>
                </a:lnTo>
                <a:lnTo>
                  <a:pt x="750" y="484"/>
                </a:lnTo>
                <a:lnTo>
                  <a:pt x="845" y="550"/>
                </a:lnTo>
                <a:lnTo>
                  <a:pt x="850" y="573"/>
                </a:lnTo>
                <a:lnTo>
                  <a:pt x="845" y="597"/>
                </a:lnTo>
                <a:lnTo>
                  <a:pt x="839" y="608"/>
                </a:lnTo>
                <a:lnTo>
                  <a:pt x="827" y="603"/>
                </a:lnTo>
                <a:lnTo>
                  <a:pt x="821" y="580"/>
                </a:lnTo>
                <a:lnTo>
                  <a:pt x="809" y="603"/>
                </a:lnTo>
                <a:lnTo>
                  <a:pt x="821" y="621"/>
                </a:lnTo>
                <a:lnTo>
                  <a:pt x="833" y="626"/>
                </a:lnTo>
                <a:lnTo>
                  <a:pt x="963" y="591"/>
                </a:lnTo>
                <a:lnTo>
                  <a:pt x="969" y="573"/>
                </a:lnTo>
                <a:lnTo>
                  <a:pt x="1010" y="573"/>
                </a:lnTo>
                <a:lnTo>
                  <a:pt x="1111" y="491"/>
                </a:lnTo>
                <a:lnTo>
                  <a:pt x="1182" y="491"/>
                </a:lnTo>
                <a:lnTo>
                  <a:pt x="1182" y="473"/>
                </a:lnTo>
                <a:lnTo>
                  <a:pt x="1170" y="455"/>
                </a:lnTo>
                <a:lnTo>
                  <a:pt x="1187" y="413"/>
                </a:lnTo>
                <a:lnTo>
                  <a:pt x="1294" y="402"/>
                </a:lnTo>
                <a:lnTo>
                  <a:pt x="1453" y="479"/>
                </a:lnTo>
                <a:lnTo>
                  <a:pt x="1459" y="502"/>
                </a:lnTo>
                <a:lnTo>
                  <a:pt x="1501" y="538"/>
                </a:lnTo>
                <a:lnTo>
                  <a:pt x="1536" y="591"/>
                </a:lnTo>
                <a:lnTo>
                  <a:pt x="1636" y="662"/>
                </a:lnTo>
                <a:lnTo>
                  <a:pt x="1648" y="692"/>
                </a:lnTo>
                <a:lnTo>
                  <a:pt x="1678" y="715"/>
                </a:lnTo>
                <a:lnTo>
                  <a:pt x="1755" y="715"/>
                </a:lnTo>
                <a:lnTo>
                  <a:pt x="1814" y="804"/>
                </a:lnTo>
                <a:lnTo>
                  <a:pt x="1831" y="816"/>
                </a:lnTo>
                <a:lnTo>
                  <a:pt x="1826" y="845"/>
                </a:lnTo>
                <a:lnTo>
                  <a:pt x="1849" y="933"/>
                </a:lnTo>
                <a:lnTo>
                  <a:pt x="1837" y="1029"/>
                </a:lnTo>
                <a:lnTo>
                  <a:pt x="1814" y="1135"/>
                </a:lnTo>
                <a:lnTo>
                  <a:pt x="1819" y="1223"/>
                </a:lnTo>
                <a:lnTo>
                  <a:pt x="1831" y="1252"/>
                </a:lnTo>
                <a:lnTo>
                  <a:pt x="1890" y="1288"/>
                </a:lnTo>
                <a:lnTo>
                  <a:pt x="1908" y="1252"/>
                </a:lnTo>
                <a:lnTo>
                  <a:pt x="1890" y="1240"/>
                </a:lnTo>
                <a:lnTo>
                  <a:pt x="1872" y="1187"/>
                </a:lnTo>
                <a:lnTo>
                  <a:pt x="1879" y="1176"/>
                </a:lnTo>
                <a:lnTo>
                  <a:pt x="1914" y="1164"/>
                </a:lnTo>
                <a:lnTo>
                  <a:pt x="1938" y="1223"/>
                </a:lnTo>
                <a:lnTo>
                  <a:pt x="1950" y="1217"/>
                </a:lnTo>
                <a:lnTo>
                  <a:pt x="1961" y="1194"/>
                </a:lnTo>
                <a:lnTo>
                  <a:pt x="1968" y="1187"/>
                </a:lnTo>
                <a:lnTo>
                  <a:pt x="1985" y="1199"/>
                </a:lnTo>
                <a:lnTo>
                  <a:pt x="1985" y="1223"/>
                </a:lnTo>
                <a:lnTo>
                  <a:pt x="1968" y="1252"/>
                </a:lnTo>
                <a:lnTo>
                  <a:pt x="1950" y="1276"/>
                </a:lnTo>
                <a:lnTo>
                  <a:pt x="1926" y="1347"/>
                </a:lnTo>
                <a:lnTo>
                  <a:pt x="1908" y="1353"/>
                </a:lnTo>
                <a:lnTo>
                  <a:pt x="1908" y="1389"/>
                </a:lnTo>
                <a:lnTo>
                  <a:pt x="1932" y="1412"/>
                </a:lnTo>
                <a:lnTo>
                  <a:pt x="1968" y="1442"/>
                </a:lnTo>
                <a:lnTo>
                  <a:pt x="2021" y="1566"/>
                </a:lnTo>
                <a:lnTo>
                  <a:pt x="2103" y="1619"/>
                </a:lnTo>
                <a:lnTo>
                  <a:pt x="2115" y="1619"/>
                </a:lnTo>
                <a:lnTo>
                  <a:pt x="2121" y="1589"/>
                </a:lnTo>
                <a:lnTo>
                  <a:pt x="2145" y="1589"/>
                </a:lnTo>
                <a:lnTo>
                  <a:pt x="2163" y="1637"/>
                </a:lnTo>
                <a:lnTo>
                  <a:pt x="2168" y="1666"/>
                </a:lnTo>
                <a:lnTo>
                  <a:pt x="2198" y="1731"/>
                </a:lnTo>
                <a:lnTo>
                  <a:pt x="2234" y="1749"/>
                </a:lnTo>
                <a:lnTo>
                  <a:pt x="2269" y="1760"/>
                </a:lnTo>
                <a:lnTo>
                  <a:pt x="2333" y="1932"/>
                </a:lnTo>
                <a:lnTo>
                  <a:pt x="2351" y="1944"/>
                </a:lnTo>
                <a:lnTo>
                  <a:pt x="2434" y="1962"/>
                </a:lnTo>
                <a:lnTo>
                  <a:pt x="2470" y="1980"/>
                </a:lnTo>
                <a:lnTo>
                  <a:pt x="2564" y="2097"/>
                </a:lnTo>
                <a:lnTo>
                  <a:pt x="2605" y="2127"/>
                </a:lnTo>
                <a:lnTo>
                  <a:pt x="2623" y="2133"/>
                </a:lnTo>
                <a:lnTo>
                  <a:pt x="2640" y="2139"/>
                </a:lnTo>
                <a:lnTo>
                  <a:pt x="2653" y="2168"/>
                </a:lnTo>
                <a:lnTo>
                  <a:pt x="2635" y="2168"/>
                </a:lnTo>
                <a:lnTo>
                  <a:pt x="2617" y="2162"/>
                </a:lnTo>
                <a:lnTo>
                  <a:pt x="2605" y="2162"/>
                </a:lnTo>
                <a:lnTo>
                  <a:pt x="2594" y="2168"/>
                </a:lnTo>
                <a:lnTo>
                  <a:pt x="2594" y="2186"/>
                </a:lnTo>
                <a:lnTo>
                  <a:pt x="2605" y="2203"/>
                </a:lnTo>
                <a:lnTo>
                  <a:pt x="2653" y="2216"/>
                </a:lnTo>
                <a:lnTo>
                  <a:pt x="2676" y="2198"/>
                </a:lnTo>
                <a:lnTo>
                  <a:pt x="2711" y="2191"/>
                </a:lnTo>
                <a:lnTo>
                  <a:pt x="2853" y="2139"/>
                </a:lnTo>
                <a:lnTo>
                  <a:pt x="2883" y="2086"/>
                </a:lnTo>
                <a:lnTo>
                  <a:pt x="2889" y="2068"/>
                </a:lnTo>
                <a:lnTo>
                  <a:pt x="2871" y="1997"/>
                </a:lnTo>
                <a:lnTo>
                  <a:pt x="2871" y="1955"/>
                </a:lnTo>
                <a:lnTo>
                  <a:pt x="2901" y="1891"/>
                </a:lnTo>
                <a:lnTo>
                  <a:pt x="2930" y="1896"/>
                </a:lnTo>
                <a:lnTo>
                  <a:pt x="2894" y="1760"/>
                </a:lnTo>
                <a:lnTo>
                  <a:pt x="2907" y="1689"/>
                </a:lnTo>
                <a:lnTo>
                  <a:pt x="2894" y="1559"/>
                </a:lnTo>
                <a:lnTo>
                  <a:pt x="2871" y="1453"/>
                </a:lnTo>
                <a:lnTo>
                  <a:pt x="2848" y="1418"/>
                </a:lnTo>
                <a:lnTo>
                  <a:pt x="2754" y="1288"/>
                </a:lnTo>
                <a:lnTo>
                  <a:pt x="2694" y="1146"/>
                </a:lnTo>
                <a:lnTo>
                  <a:pt x="2617" y="1046"/>
                </a:lnTo>
                <a:lnTo>
                  <a:pt x="2617" y="1029"/>
                </a:lnTo>
                <a:lnTo>
                  <a:pt x="2612" y="1011"/>
                </a:lnTo>
                <a:lnTo>
                  <a:pt x="2587" y="951"/>
                </a:lnTo>
                <a:lnTo>
                  <a:pt x="2587" y="928"/>
                </a:lnTo>
                <a:lnTo>
                  <a:pt x="2612" y="892"/>
                </a:lnTo>
                <a:lnTo>
                  <a:pt x="2612" y="874"/>
                </a:lnTo>
                <a:lnTo>
                  <a:pt x="2511" y="745"/>
                </a:lnTo>
                <a:lnTo>
                  <a:pt x="2458" y="685"/>
                </a:lnTo>
                <a:lnTo>
                  <a:pt x="2422" y="662"/>
                </a:lnTo>
                <a:lnTo>
                  <a:pt x="2410" y="644"/>
                </a:lnTo>
                <a:lnTo>
                  <a:pt x="2346" y="562"/>
                </a:lnTo>
                <a:lnTo>
                  <a:pt x="2262" y="408"/>
                </a:lnTo>
                <a:lnTo>
                  <a:pt x="2239" y="319"/>
                </a:lnTo>
                <a:lnTo>
                  <a:pt x="2186" y="189"/>
                </a:lnTo>
                <a:lnTo>
                  <a:pt x="2186" y="172"/>
                </a:lnTo>
                <a:lnTo>
                  <a:pt x="2163" y="154"/>
                </a:lnTo>
                <a:lnTo>
                  <a:pt x="2151" y="147"/>
                </a:lnTo>
                <a:lnTo>
                  <a:pt x="2138" y="53"/>
                </a:lnTo>
                <a:lnTo>
                  <a:pt x="2127" y="24"/>
                </a:lnTo>
                <a:lnTo>
                  <a:pt x="2097" y="30"/>
                </a:lnTo>
                <a:lnTo>
                  <a:pt x="2039" y="30"/>
                </a:lnTo>
                <a:lnTo>
                  <a:pt x="1973" y="0"/>
                </a:lnTo>
                <a:lnTo>
                  <a:pt x="1950" y="18"/>
                </a:lnTo>
                <a:lnTo>
                  <a:pt x="1938" y="35"/>
                </a:lnTo>
                <a:lnTo>
                  <a:pt x="1932" y="65"/>
                </a:lnTo>
                <a:lnTo>
                  <a:pt x="1961" y="154"/>
                </a:lnTo>
                <a:lnTo>
                  <a:pt x="1950" y="201"/>
                </a:lnTo>
                <a:lnTo>
                  <a:pt x="1908" y="195"/>
                </a:lnTo>
                <a:lnTo>
                  <a:pt x="1890" y="177"/>
                </a:lnTo>
                <a:lnTo>
                  <a:pt x="1879" y="131"/>
                </a:lnTo>
                <a:lnTo>
                  <a:pt x="951" y="189"/>
                </a:lnTo>
                <a:lnTo>
                  <a:pt x="933" y="160"/>
                </a:lnTo>
                <a:lnTo>
                  <a:pt x="933" y="131"/>
                </a:lnTo>
                <a:lnTo>
                  <a:pt x="903" y="101"/>
                </a:lnTo>
                <a:lnTo>
                  <a:pt x="898" y="78"/>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r>
              <a:rPr lang="en-US" sz="900" b="1" kern="0" dirty="0">
                <a:solidFill>
                  <a:prstClr val="black"/>
                </a:solidFill>
                <a:cs typeface="Arial" pitchFamily="34" charset="0"/>
              </a:rPr>
              <a:t>                    </a:t>
            </a:r>
            <a:r>
              <a:rPr lang="en-US" sz="900" b="1" kern="0" dirty="0">
                <a:solidFill>
                  <a:prstClr val="white"/>
                </a:solidFill>
                <a:cs typeface="Arial" pitchFamily="34" charset="0"/>
              </a:rPr>
              <a:t>9%</a:t>
            </a:r>
          </a:p>
        </p:txBody>
      </p:sp>
      <p:sp>
        <p:nvSpPr>
          <p:cNvPr id="237" name="Freeform 79">
            <a:extLst>
              <a:ext uri="{FF2B5EF4-FFF2-40B4-BE49-F238E27FC236}">
                <a16:creationId xmlns:a16="http://schemas.microsoft.com/office/drawing/2014/main" id="{333D191C-5B43-463E-BF95-0B637B4AD36B}"/>
              </a:ext>
            </a:extLst>
          </p:cNvPr>
          <p:cNvSpPr>
            <a:spLocks/>
          </p:cNvSpPr>
          <p:nvPr/>
        </p:nvSpPr>
        <p:spPr bwMode="auto">
          <a:xfrm>
            <a:off x="6041473" y="3519716"/>
            <a:ext cx="441440" cy="204507"/>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close/>
              </a:path>
            </a:pathLst>
          </a:custGeom>
          <a:solidFill>
            <a:srgbClr val="C0504D"/>
          </a:solid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38" name="Freeform 81">
            <a:extLst>
              <a:ext uri="{FF2B5EF4-FFF2-40B4-BE49-F238E27FC236}">
                <a16:creationId xmlns:a16="http://schemas.microsoft.com/office/drawing/2014/main" id="{DE2103C1-C520-40C9-A7CE-E759CDC031B1}"/>
              </a:ext>
            </a:extLst>
          </p:cNvPr>
          <p:cNvSpPr>
            <a:spLocks/>
          </p:cNvSpPr>
          <p:nvPr/>
        </p:nvSpPr>
        <p:spPr bwMode="auto">
          <a:xfrm>
            <a:off x="6375486" y="3502312"/>
            <a:ext cx="105621" cy="160995"/>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close/>
              </a:path>
            </a:pathLst>
          </a:custGeom>
          <a:solidFill>
            <a:srgbClr val="C0504D"/>
          </a:solid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39" name="Freeform 89">
            <a:extLst>
              <a:ext uri="{FF2B5EF4-FFF2-40B4-BE49-F238E27FC236}">
                <a16:creationId xmlns:a16="http://schemas.microsoft.com/office/drawing/2014/main" id="{A57137AB-755D-4E1D-B893-C8C51A1D4C51}"/>
              </a:ext>
            </a:extLst>
          </p:cNvPr>
          <p:cNvSpPr>
            <a:spLocks/>
          </p:cNvSpPr>
          <p:nvPr/>
        </p:nvSpPr>
        <p:spPr bwMode="auto">
          <a:xfrm>
            <a:off x="6666169" y="3169009"/>
            <a:ext cx="82150" cy="89634"/>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close/>
              </a:path>
            </a:pathLst>
          </a:custGeom>
          <a:solidFill>
            <a:srgbClr val="9BBB59">
              <a:lumMod val="75000"/>
            </a:srgbClr>
          </a:solidFill>
          <a:ln w="9525">
            <a:solidFill>
              <a:sysClr val="window" lastClr="FFFFFF"/>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40" name="Freeform 95">
            <a:extLst>
              <a:ext uri="{FF2B5EF4-FFF2-40B4-BE49-F238E27FC236}">
                <a16:creationId xmlns:a16="http://schemas.microsoft.com/office/drawing/2014/main" id="{9FDE1F48-B271-4524-8359-E2E7C0F86623}"/>
              </a:ext>
            </a:extLst>
          </p:cNvPr>
          <p:cNvSpPr>
            <a:spLocks/>
          </p:cNvSpPr>
          <p:nvPr/>
        </p:nvSpPr>
        <p:spPr bwMode="auto">
          <a:xfrm>
            <a:off x="6622838" y="2497185"/>
            <a:ext cx="352069" cy="548252"/>
          </a:xfrm>
          <a:custGeom>
            <a:avLst/>
            <a:gdLst/>
            <a:ahLst/>
            <a:cxnLst>
              <a:cxn ang="0">
                <a:pos x="224" y="1701"/>
              </a:cxn>
              <a:cxn ang="0">
                <a:pos x="230" y="1743"/>
              </a:cxn>
              <a:cxn ang="0">
                <a:pos x="289" y="1802"/>
              </a:cxn>
              <a:cxn ang="0">
                <a:pos x="307" y="1825"/>
              </a:cxn>
              <a:cxn ang="0">
                <a:pos x="336" y="1896"/>
              </a:cxn>
              <a:cxn ang="0">
                <a:pos x="348" y="1837"/>
              </a:cxn>
              <a:cxn ang="0">
                <a:pos x="384" y="1737"/>
              </a:cxn>
              <a:cxn ang="0">
                <a:pos x="425" y="1630"/>
              </a:cxn>
              <a:cxn ang="0">
                <a:pos x="419" y="1607"/>
              </a:cxn>
              <a:cxn ang="0">
                <a:pos x="478" y="1495"/>
              </a:cxn>
              <a:cxn ang="0">
                <a:pos x="502" y="1536"/>
              </a:cxn>
              <a:cxn ang="0">
                <a:pos x="520" y="1530"/>
              </a:cxn>
              <a:cxn ang="0">
                <a:pos x="526" y="1483"/>
              </a:cxn>
              <a:cxn ang="0">
                <a:pos x="609" y="1447"/>
              </a:cxn>
              <a:cxn ang="0">
                <a:pos x="620" y="1412"/>
              </a:cxn>
              <a:cxn ang="0">
                <a:pos x="673" y="1394"/>
              </a:cxn>
              <a:cxn ang="0">
                <a:pos x="691" y="1335"/>
              </a:cxn>
              <a:cxn ang="0">
                <a:pos x="726" y="1252"/>
              </a:cxn>
              <a:cxn ang="0">
                <a:pos x="738" y="1229"/>
              </a:cxn>
              <a:cxn ang="0">
                <a:pos x="803" y="1229"/>
              </a:cxn>
              <a:cxn ang="0">
                <a:pos x="827" y="1164"/>
              </a:cxn>
              <a:cxn ang="0">
                <a:pos x="874" y="1117"/>
              </a:cxn>
              <a:cxn ang="0">
                <a:pos x="945" y="1152"/>
              </a:cxn>
              <a:cxn ang="0">
                <a:pos x="1028" y="1057"/>
              </a:cxn>
              <a:cxn ang="0">
                <a:pos x="1104" y="975"/>
              </a:cxn>
              <a:cxn ang="0">
                <a:pos x="1134" y="968"/>
              </a:cxn>
              <a:cxn ang="0">
                <a:pos x="1175" y="915"/>
              </a:cxn>
              <a:cxn ang="0">
                <a:pos x="1146" y="874"/>
              </a:cxn>
              <a:cxn ang="0">
                <a:pos x="1122" y="874"/>
              </a:cxn>
              <a:cxn ang="0">
                <a:pos x="1146" y="839"/>
              </a:cxn>
              <a:cxn ang="0">
                <a:pos x="1116" y="768"/>
              </a:cxn>
              <a:cxn ang="0">
                <a:pos x="1069" y="757"/>
              </a:cxn>
              <a:cxn ang="0">
                <a:pos x="1033" y="774"/>
              </a:cxn>
              <a:cxn ang="0">
                <a:pos x="974" y="661"/>
              </a:cxn>
              <a:cxn ang="0">
                <a:pos x="980" y="626"/>
              </a:cxn>
              <a:cxn ang="0">
                <a:pos x="957" y="620"/>
              </a:cxn>
              <a:cxn ang="0">
                <a:pos x="904" y="615"/>
              </a:cxn>
              <a:cxn ang="0">
                <a:pos x="863" y="603"/>
              </a:cxn>
              <a:cxn ang="0">
                <a:pos x="838" y="526"/>
              </a:cxn>
              <a:cxn ang="0">
                <a:pos x="579" y="6"/>
              </a:cxn>
              <a:cxn ang="0">
                <a:pos x="513" y="6"/>
              </a:cxn>
              <a:cxn ang="0">
                <a:pos x="490" y="47"/>
              </a:cxn>
              <a:cxn ang="0">
                <a:pos x="437" y="65"/>
              </a:cxn>
              <a:cxn ang="0">
                <a:pos x="348" y="124"/>
              </a:cxn>
              <a:cxn ang="0">
                <a:pos x="330" y="47"/>
              </a:cxn>
              <a:cxn ang="0">
                <a:pos x="301" y="30"/>
              </a:cxn>
              <a:cxn ang="0">
                <a:pos x="148" y="395"/>
              </a:cxn>
              <a:cxn ang="0">
                <a:pos x="165" y="466"/>
              </a:cxn>
              <a:cxn ang="0">
                <a:pos x="153" y="532"/>
              </a:cxn>
              <a:cxn ang="0">
                <a:pos x="124" y="579"/>
              </a:cxn>
              <a:cxn ang="0">
                <a:pos x="148" y="768"/>
              </a:cxn>
              <a:cxn ang="0">
                <a:pos x="94" y="869"/>
              </a:cxn>
              <a:cxn ang="0">
                <a:pos x="100" y="940"/>
              </a:cxn>
              <a:cxn ang="0">
                <a:pos x="71" y="945"/>
              </a:cxn>
              <a:cxn ang="0">
                <a:pos x="64" y="1004"/>
              </a:cxn>
              <a:cxn ang="0">
                <a:pos x="29" y="993"/>
              </a:cxn>
            </a:cxnLst>
            <a:rect l="0" t="0" r="r" b="b"/>
            <a:pathLst>
              <a:path w="1175" h="1896">
                <a:moveTo>
                  <a:pt x="0" y="1016"/>
                </a:moveTo>
                <a:lnTo>
                  <a:pt x="224" y="1701"/>
                </a:lnTo>
                <a:lnTo>
                  <a:pt x="230" y="1713"/>
                </a:lnTo>
                <a:lnTo>
                  <a:pt x="230" y="1743"/>
                </a:lnTo>
                <a:lnTo>
                  <a:pt x="230" y="1754"/>
                </a:lnTo>
                <a:lnTo>
                  <a:pt x="289" y="1802"/>
                </a:lnTo>
                <a:lnTo>
                  <a:pt x="301" y="1802"/>
                </a:lnTo>
                <a:lnTo>
                  <a:pt x="307" y="1825"/>
                </a:lnTo>
                <a:lnTo>
                  <a:pt x="307" y="1837"/>
                </a:lnTo>
                <a:lnTo>
                  <a:pt x="336" y="1896"/>
                </a:lnTo>
                <a:lnTo>
                  <a:pt x="348" y="1878"/>
                </a:lnTo>
                <a:lnTo>
                  <a:pt x="348" y="1837"/>
                </a:lnTo>
                <a:lnTo>
                  <a:pt x="360" y="1790"/>
                </a:lnTo>
                <a:lnTo>
                  <a:pt x="384" y="1737"/>
                </a:lnTo>
                <a:lnTo>
                  <a:pt x="401" y="1660"/>
                </a:lnTo>
                <a:lnTo>
                  <a:pt x="425" y="1630"/>
                </a:lnTo>
                <a:lnTo>
                  <a:pt x="431" y="1619"/>
                </a:lnTo>
                <a:lnTo>
                  <a:pt x="419" y="1607"/>
                </a:lnTo>
                <a:lnTo>
                  <a:pt x="401" y="1566"/>
                </a:lnTo>
                <a:lnTo>
                  <a:pt x="478" y="1495"/>
                </a:lnTo>
                <a:lnTo>
                  <a:pt x="490" y="1500"/>
                </a:lnTo>
                <a:lnTo>
                  <a:pt x="502" y="1536"/>
                </a:lnTo>
                <a:lnTo>
                  <a:pt x="513" y="1541"/>
                </a:lnTo>
                <a:lnTo>
                  <a:pt x="520" y="1530"/>
                </a:lnTo>
                <a:lnTo>
                  <a:pt x="520" y="1500"/>
                </a:lnTo>
                <a:lnTo>
                  <a:pt x="526" y="1483"/>
                </a:lnTo>
                <a:lnTo>
                  <a:pt x="584" y="1471"/>
                </a:lnTo>
                <a:lnTo>
                  <a:pt x="609" y="1447"/>
                </a:lnTo>
                <a:lnTo>
                  <a:pt x="609" y="1424"/>
                </a:lnTo>
                <a:lnTo>
                  <a:pt x="620" y="1412"/>
                </a:lnTo>
                <a:lnTo>
                  <a:pt x="650" y="1412"/>
                </a:lnTo>
                <a:lnTo>
                  <a:pt x="673" y="1394"/>
                </a:lnTo>
                <a:lnTo>
                  <a:pt x="679" y="1383"/>
                </a:lnTo>
                <a:lnTo>
                  <a:pt x="691" y="1335"/>
                </a:lnTo>
                <a:lnTo>
                  <a:pt x="691" y="1300"/>
                </a:lnTo>
                <a:lnTo>
                  <a:pt x="726" y="1252"/>
                </a:lnTo>
                <a:lnTo>
                  <a:pt x="726" y="1229"/>
                </a:lnTo>
                <a:lnTo>
                  <a:pt x="738" y="1229"/>
                </a:lnTo>
                <a:lnTo>
                  <a:pt x="779" y="1234"/>
                </a:lnTo>
                <a:lnTo>
                  <a:pt x="803" y="1229"/>
                </a:lnTo>
                <a:lnTo>
                  <a:pt x="815" y="1206"/>
                </a:lnTo>
                <a:lnTo>
                  <a:pt x="827" y="1164"/>
                </a:lnTo>
                <a:lnTo>
                  <a:pt x="845" y="1164"/>
                </a:lnTo>
                <a:lnTo>
                  <a:pt x="874" y="1117"/>
                </a:lnTo>
                <a:lnTo>
                  <a:pt x="916" y="1123"/>
                </a:lnTo>
                <a:lnTo>
                  <a:pt x="945" y="1152"/>
                </a:lnTo>
                <a:lnTo>
                  <a:pt x="992" y="1075"/>
                </a:lnTo>
                <a:lnTo>
                  <a:pt x="1028" y="1057"/>
                </a:lnTo>
                <a:lnTo>
                  <a:pt x="1093" y="998"/>
                </a:lnTo>
                <a:lnTo>
                  <a:pt x="1104" y="975"/>
                </a:lnTo>
                <a:lnTo>
                  <a:pt x="1111" y="963"/>
                </a:lnTo>
                <a:lnTo>
                  <a:pt x="1134" y="968"/>
                </a:lnTo>
                <a:lnTo>
                  <a:pt x="1163" y="951"/>
                </a:lnTo>
                <a:lnTo>
                  <a:pt x="1175" y="915"/>
                </a:lnTo>
                <a:lnTo>
                  <a:pt x="1170" y="886"/>
                </a:lnTo>
                <a:lnTo>
                  <a:pt x="1146" y="874"/>
                </a:lnTo>
                <a:lnTo>
                  <a:pt x="1140" y="881"/>
                </a:lnTo>
                <a:lnTo>
                  <a:pt x="1122" y="874"/>
                </a:lnTo>
                <a:lnTo>
                  <a:pt x="1134" y="845"/>
                </a:lnTo>
                <a:lnTo>
                  <a:pt x="1146" y="839"/>
                </a:lnTo>
                <a:lnTo>
                  <a:pt x="1140" y="815"/>
                </a:lnTo>
                <a:lnTo>
                  <a:pt x="1116" y="768"/>
                </a:lnTo>
                <a:lnTo>
                  <a:pt x="1086" y="757"/>
                </a:lnTo>
                <a:lnTo>
                  <a:pt x="1069" y="757"/>
                </a:lnTo>
                <a:lnTo>
                  <a:pt x="1058" y="768"/>
                </a:lnTo>
                <a:lnTo>
                  <a:pt x="1033" y="774"/>
                </a:lnTo>
                <a:lnTo>
                  <a:pt x="1004" y="762"/>
                </a:lnTo>
                <a:lnTo>
                  <a:pt x="974" y="661"/>
                </a:lnTo>
                <a:lnTo>
                  <a:pt x="987" y="644"/>
                </a:lnTo>
                <a:lnTo>
                  <a:pt x="980" y="626"/>
                </a:lnTo>
                <a:lnTo>
                  <a:pt x="974" y="620"/>
                </a:lnTo>
                <a:lnTo>
                  <a:pt x="957" y="620"/>
                </a:lnTo>
                <a:lnTo>
                  <a:pt x="945" y="626"/>
                </a:lnTo>
                <a:lnTo>
                  <a:pt x="904" y="615"/>
                </a:lnTo>
                <a:lnTo>
                  <a:pt x="874" y="615"/>
                </a:lnTo>
                <a:lnTo>
                  <a:pt x="863" y="603"/>
                </a:lnTo>
                <a:lnTo>
                  <a:pt x="845" y="544"/>
                </a:lnTo>
                <a:lnTo>
                  <a:pt x="838" y="526"/>
                </a:lnTo>
                <a:lnTo>
                  <a:pt x="696" y="83"/>
                </a:lnTo>
                <a:lnTo>
                  <a:pt x="579" y="6"/>
                </a:lnTo>
                <a:lnTo>
                  <a:pt x="543" y="0"/>
                </a:lnTo>
                <a:lnTo>
                  <a:pt x="513" y="6"/>
                </a:lnTo>
                <a:lnTo>
                  <a:pt x="502" y="24"/>
                </a:lnTo>
                <a:lnTo>
                  <a:pt x="490" y="47"/>
                </a:lnTo>
                <a:lnTo>
                  <a:pt x="478" y="47"/>
                </a:lnTo>
                <a:lnTo>
                  <a:pt x="437" y="65"/>
                </a:lnTo>
                <a:lnTo>
                  <a:pt x="371" y="118"/>
                </a:lnTo>
                <a:lnTo>
                  <a:pt x="348" y="124"/>
                </a:lnTo>
                <a:lnTo>
                  <a:pt x="325" y="88"/>
                </a:lnTo>
                <a:lnTo>
                  <a:pt x="330" y="47"/>
                </a:lnTo>
                <a:lnTo>
                  <a:pt x="318" y="30"/>
                </a:lnTo>
                <a:lnTo>
                  <a:pt x="301" y="30"/>
                </a:lnTo>
                <a:lnTo>
                  <a:pt x="254" y="47"/>
                </a:lnTo>
                <a:lnTo>
                  <a:pt x="148" y="395"/>
                </a:lnTo>
                <a:lnTo>
                  <a:pt x="148" y="443"/>
                </a:lnTo>
                <a:lnTo>
                  <a:pt x="165" y="466"/>
                </a:lnTo>
                <a:lnTo>
                  <a:pt x="165" y="508"/>
                </a:lnTo>
                <a:lnTo>
                  <a:pt x="153" y="532"/>
                </a:lnTo>
                <a:lnTo>
                  <a:pt x="135" y="549"/>
                </a:lnTo>
                <a:lnTo>
                  <a:pt x="124" y="579"/>
                </a:lnTo>
                <a:lnTo>
                  <a:pt x="160" y="721"/>
                </a:lnTo>
                <a:lnTo>
                  <a:pt x="148" y="768"/>
                </a:lnTo>
                <a:lnTo>
                  <a:pt x="148" y="798"/>
                </a:lnTo>
                <a:lnTo>
                  <a:pt x="94" y="869"/>
                </a:lnTo>
                <a:lnTo>
                  <a:pt x="82" y="897"/>
                </a:lnTo>
                <a:lnTo>
                  <a:pt x="100" y="940"/>
                </a:lnTo>
                <a:lnTo>
                  <a:pt x="100" y="945"/>
                </a:lnTo>
                <a:lnTo>
                  <a:pt x="71" y="945"/>
                </a:lnTo>
                <a:lnTo>
                  <a:pt x="77" y="981"/>
                </a:lnTo>
                <a:lnTo>
                  <a:pt x="64" y="1004"/>
                </a:lnTo>
                <a:lnTo>
                  <a:pt x="47" y="998"/>
                </a:lnTo>
                <a:lnTo>
                  <a:pt x="29" y="993"/>
                </a:lnTo>
                <a:lnTo>
                  <a:pt x="0" y="1016"/>
                </a:lnTo>
                <a:close/>
              </a:path>
            </a:pathLst>
          </a:custGeom>
          <a:solidFill>
            <a:srgbClr val="FF99FF"/>
          </a:solidFill>
          <a:ln w="9525">
            <a:solidFill>
              <a:sysClr val="window" lastClr="FFFFFF"/>
            </a:solidFill>
            <a:round/>
            <a:headEnd/>
            <a:tailEnd/>
          </a:ln>
        </p:spPr>
        <p:txBody>
          <a:bodyPr lIns="0" rIns="0" anchor="ctr"/>
          <a:lstStyle/>
          <a:p>
            <a:pPr algn="ctr" defTabSz="685800">
              <a:defRPr/>
            </a:pPr>
            <a:r>
              <a:rPr lang="en-US" sz="900" b="1" kern="0" dirty="0">
                <a:solidFill>
                  <a:prstClr val="black"/>
                </a:solidFill>
                <a:cs typeface="Arial" pitchFamily="34" charset="0"/>
              </a:rPr>
              <a:t>-1%</a:t>
            </a:r>
          </a:p>
        </p:txBody>
      </p:sp>
      <p:sp>
        <p:nvSpPr>
          <p:cNvPr id="241" name="Freeform 97">
            <a:extLst>
              <a:ext uri="{FF2B5EF4-FFF2-40B4-BE49-F238E27FC236}">
                <a16:creationId xmlns:a16="http://schemas.microsoft.com/office/drawing/2014/main" id="{AFC442F9-E962-41F2-A98B-2E3EC0386912}"/>
              </a:ext>
            </a:extLst>
          </p:cNvPr>
          <p:cNvSpPr>
            <a:spLocks/>
          </p:cNvSpPr>
          <p:nvPr/>
        </p:nvSpPr>
        <p:spPr bwMode="auto">
          <a:xfrm>
            <a:off x="5783290" y="3497090"/>
            <a:ext cx="430607" cy="410754"/>
          </a:xfrm>
          <a:custGeom>
            <a:avLst/>
            <a:gdLst/>
            <a:ahLst/>
            <a:cxnLst>
              <a:cxn ang="0">
                <a:pos x="479" y="0"/>
              </a:cxn>
              <a:cxn ang="0">
                <a:pos x="474" y="59"/>
              </a:cxn>
              <a:cxn ang="0">
                <a:pos x="485" y="123"/>
              </a:cxn>
              <a:cxn ang="0">
                <a:pos x="449" y="307"/>
              </a:cxn>
              <a:cxn ang="0">
                <a:pos x="456" y="361"/>
              </a:cxn>
              <a:cxn ang="0">
                <a:pos x="426" y="437"/>
              </a:cxn>
              <a:cxn ang="0">
                <a:pos x="355" y="514"/>
              </a:cxn>
              <a:cxn ang="0">
                <a:pos x="314" y="538"/>
              </a:cxn>
              <a:cxn ang="0">
                <a:pos x="261" y="561"/>
              </a:cxn>
              <a:cxn ang="0">
                <a:pos x="231" y="602"/>
              </a:cxn>
              <a:cxn ang="0">
                <a:pos x="213" y="721"/>
              </a:cxn>
              <a:cxn ang="0">
                <a:pos x="148" y="714"/>
              </a:cxn>
              <a:cxn ang="0">
                <a:pos x="95" y="810"/>
              </a:cxn>
              <a:cxn ang="0">
                <a:pos x="95" y="904"/>
              </a:cxn>
              <a:cxn ang="0">
                <a:pos x="41" y="975"/>
              </a:cxn>
              <a:cxn ang="0">
                <a:pos x="6" y="1028"/>
              </a:cxn>
              <a:cxn ang="0">
                <a:pos x="6" y="1087"/>
              </a:cxn>
              <a:cxn ang="0">
                <a:pos x="77" y="1199"/>
              </a:cxn>
              <a:cxn ang="0">
                <a:pos x="130" y="1270"/>
              </a:cxn>
              <a:cxn ang="0">
                <a:pos x="178" y="1282"/>
              </a:cxn>
              <a:cxn ang="0">
                <a:pos x="195" y="1294"/>
              </a:cxn>
              <a:cxn ang="0">
                <a:pos x="237" y="1312"/>
              </a:cxn>
              <a:cxn ang="0">
                <a:pos x="237" y="1347"/>
              </a:cxn>
              <a:cxn ang="0">
                <a:pos x="355" y="1424"/>
              </a:cxn>
              <a:cxn ang="0">
                <a:pos x="426" y="1394"/>
              </a:cxn>
              <a:cxn ang="0">
                <a:pos x="456" y="1358"/>
              </a:cxn>
              <a:cxn ang="0">
                <a:pos x="497" y="1388"/>
              </a:cxn>
              <a:cxn ang="0">
                <a:pos x="603" y="1353"/>
              </a:cxn>
              <a:cxn ang="0">
                <a:pos x="621" y="1299"/>
              </a:cxn>
              <a:cxn ang="0">
                <a:pos x="703" y="1258"/>
              </a:cxn>
              <a:cxn ang="0">
                <a:pos x="781" y="1199"/>
              </a:cxn>
              <a:cxn ang="0">
                <a:pos x="774" y="1128"/>
              </a:cxn>
              <a:cxn ang="0">
                <a:pos x="898" y="762"/>
              </a:cxn>
              <a:cxn ang="0">
                <a:pos x="951" y="785"/>
              </a:cxn>
              <a:cxn ang="0">
                <a:pos x="976" y="821"/>
              </a:cxn>
              <a:cxn ang="0">
                <a:pos x="1040" y="767"/>
              </a:cxn>
              <a:cxn ang="0">
                <a:pos x="1093" y="632"/>
              </a:cxn>
              <a:cxn ang="0">
                <a:pos x="1152" y="585"/>
              </a:cxn>
              <a:cxn ang="0">
                <a:pos x="1200" y="549"/>
              </a:cxn>
              <a:cxn ang="0">
                <a:pos x="1235" y="485"/>
              </a:cxn>
              <a:cxn ang="0">
                <a:pos x="1223" y="455"/>
              </a:cxn>
              <a:cxn ang="0">
                <a:pos x="1241" y="361"/>
              </a:cxn>
              <a:cxn ang="0">
                <a:pos x="1395" y="443"/>
              </a:cxn>
              <a:cxn ang="0">
                <a:pos x="1425" y="449"/>
              </a:cxn>
              <a:cxn ang="0">
                <a:pos x="1407" y="295"/>
              </a:cxn>
              <a:cxn ang="0">
                <a:pos x="1383" y="260"/>
              </a:cxn>
              <a:cxn ang="0">
                <a:pos x="1329" y="265"/>
              </a:cxn>
              <a:cxn ang="0">
                <a:pos x="1200" y="290"/>
              </a:cxn>
              <a:cxn ang="0">
                <a:pos x="1152" y="331"/>
              </a:cxn>
              <a:cxn ang="0">
                <a:pos x="1099" y="301"/>
              </a:cxn>
              <a:cxn ang="0">
                <a:pos x="1058" y="354"/>
              </a:cxn>
              <a:cxn ang="0">
                <a:pos x="1005" y="396"/>
              </a:cxn>
              <a:cxn ang="0">
                <a:pos x="923" y="478"/>
              </a:cxn>
              <a:cxn ang="0">
                <a:pos x="863" y="295"/>
              </a:cxn>
              <a:cxn ang="0">
                <a:pos x="485" y="0"/>
              </a:cxn>
            </a:cxnLst>
            <a:rect l="0" t="0" r="r" b="b"/>
            <a:pathLst>
              <a:path w="1443" h="1424">
                <a:moveTo>
                  <a:pt x="485" y="0"/>
                </a:moveTo>
                <a:lnTo>
                  <a:pt x="479" y="0"/>
                </a:lnTo>
                <a:lnTo>
                  <a:pt x="456" y="18"/>
                </a:lnTo>
                <a:lnTo>
                  <a:pt x="474" y="59"/>
                </a:lnTo>
                <a:lnTo>
                  <a:pt x="426" y="95"/>
                </a:lnTo>
                <a:lnTo>
                  <a:pt x="485" y="123"/>
                </a:lnTo>
                <a:lnTo>
                  <a:pt x="467" y="272"/>
                </a:lnTo>
                <a:lnTo>
                  <a:pt x="449" y="307"/>
                </a:lnTo>
                <a:lnTo>
                  <a:pt x="449" y="336"/>
                </a:lnTo>
                <a:lnTo>
                  <a:pt x="456" y="361"/>
                </a:lnTo>
                <a:lnTo>
                  <a:pt x="462" y="407"/>
                </a:lnTo>
                <a:lnTo>
                  <a:pt x="426" y="437"/>
                </a:lnTo>
                <a:lnTo>
                  <a:pt x="414" y="443"/>
                </a:lnTo>
                <a:lnTo>
                  <a:pt x="355" y="514"/>
                </a:lnTo>
                <a:lnTo>
                  <a:pt x="350" y="526"/>
                </a:lnTo>
                <a:lnTo>
                  <a:pt x="314" y="538"/>
                </a:lnTo>
                <a:lnTo>
                  <a:pt x="284" y="531"/>
                </a:lnTo>
                <a:lnTo>
                  <a:pt x="261" y="561"/>
                </a:lnTo>
                <a:lnTo>
                  <a:pt x="261" y="579"/>
                </a:lnTo>
                <a:lnTo>
                  <a:pt x="231" y="602"/>
                </a:lnTo>
                <a:lnTo>
                  <a:pt x="201" y="673"/>
                </a:lnTo>
                <a:lnTo>
                  <a:pt x="213" y="721"/>
                </a:lnTo>
                <a:lnTo>
                  <a:pt x="178" y="762"/>
                </a:lnTo>
                <a:lnTo>
                  <a:pt x="148" y="714"/>
                </a:lnTo>
                <a:lnTo>
                  <a:pt x="125" y="714"/>
                </a:lnTo>
                <a:lnTo>
                  <a:pt x="95" y="810"/>
                </a:lnTo>
                <a:lnTo>
                  <a:pt x="95" y="856"/>
                </a:lnTo>
                <a:lnTo>
                  <a:pt x="95" y="904"/>
                </a:lnTo>
                <a:lnTo>
                  <a:pt x="71" y="916"/>
                </a:lnTo>
                <a:lnTo>
                  <a:pt x="41" y="975"/>
                </a:lnTo>
                <a:lnTo>
                  <a:pt x="0" y="975"/>
                </a:lnTo>
                <a:lnTo>
                  <a:pt x="6" y="1028"/>
                </a:lnTo>
                <a:lnTo>
                  <a:pt x="6" y="1063"/>
                </a:lnTo>
                <a:lnTo>
                  <a:pt x="6" y="1087"/>
                </a:lnTo>
                <a:lnTo>
                  <a:pt x="13" y="1117"/>
                </a:lnTo>
                <a:lnTo>
                  <a:pt x="77" y="1199"/>
                </a:lnTo>
                <a:lnTo>
                  <a:pt x="119" y="1258"/>
                </a:lnTo>
                <a:lnTo>
                  <a:pt x="130" y="1270"/>
                </a:lnTo>
                <a:lnTo>
                  <a:pt x="142" y="1264"/>
                </a:lnTo>
                <a:lnTo>
                  <a:pt x="178" y="1282"/>
                </a:lnTo>
                <a:lnTo>
                  <a:pt x="183" y="1287"/>
                </a:lnTo>
                <a:lnTo>
                  <a:pt x="195" y="1294"/>
                </a:lnTo>
                <a:lnTo>
                  <a:pt x="213" y="1312"/>
                </a:lnTo>
                <a:lnTo>
                  <a:pt x="237" y="1312"/>
                </a:lnTo>
                <a:lnTo>
                  <a:pt x="249" y="1317"/>
                </a:lnTo>
                <a:lnTo>
                  <a:pt x="237" y="1347"/>
                </a:lnTo>
                <a:lnTo>
                  <a:pt x="284" y="1394"/>
                </a:lnTo>
                <a:lnTo>
                  <a:pt x="355" y="1424"/>
                </a:lnTo>
                <a:lnTo>
                  <a:pt x="391" y="1424"/>
                </a:lnTo>
                <a:lnTo>
                  <a:pt x="426" y="1394"/>
                </a:lnTo>
                <a:lnTo>
                  <a:pt x="432" y="1376"/>
                </a:lnTo>
                <a:lnTo>
                  <a:pt x="456" y="1358"/>
                </a:lnTo>
                <a:lnTo>
                  <a:pt x="485" y="1383"/>
                </a:lnTo>
                <a:lnTo>
                  <a:pt x="497" y="1388"/>
                </a:lnTo>
                <a:lnTo>
                  <a:pt x="520" y="1383"/>
                </a:lnTo>
                <a:lnTo>
                  <a:pt x="603" y="1353"/>
                </a:lnTo>
                <a:lnTo>
                  <a:pt x="615" y="1299"/>
                </a:lnTo>
                <a:lnTo>
                  <a:pt x="621" y="1299"/>
                </a:lnTo>
                <a:lnTo>
                  <a:pt x="639" y="1317"/>
                </a:lnTo>
                <a:lnTo>
                  <a:pt x="703" y="1258"/>
                </a:lnTo>
                <a:lnTo>
                  <a:pt x="728" y="1270"/>
                </a:lnTo>
                <a:lnTo>
                  <a:pt x="781" y="1199"/>
                </a:lnTo>
                <a:lnTo>
                  <a:pt x="769" y="1175"/>
                </a:lnTo>
                <a:lnTo>
                  <a:pt x="774" y="1128"/>
                </a:lnTo>
                <a:lnTo>
                  <a:pt x="827" y="1028"/>
                </a:lnTo>
                <a:lnTo>
                  <a:pt x="898" y="762"/>
                </a:lnTo>
                <a:lnTo>
                  <a:pt x="910" y="762"/>
                </a:lnTo>
                <a:lnTo>
                  <a:pt x="951" y="785"/>
                </a:lnTo>
                <a:lnTo>
                  <a:pt x="951" y="803"/>
                </a:lnTo>
                <a:lnTo>
                  <a:pt x="976" y="821"/>
                </a:lnTo>
                <a:lnTo>
                  <a:pt x="1017" y="815"/>
                </a:lnTo>
                <a:lnTo>
                  <a:pt x="1040" y="767"/>
                </a:lnTo>
                <a:lnTo>
                  <a:pt x="1070" y="668"/>
                </a:lnTo>
                <a:lnTo>
                  <a:pt x="1093" y="632"/>
                </a:lnTo>
                <a:lnTo>
                  <a:pt x="1129" y="643"/>
                </a:lnTo>
                <a:lnTo>
                  <a:pt x="1152" y="585"/>
                </a:lnTo>
                <a:lnTo>
                  <a:pt x="1177" y="579"/>
                </a:lnTo>
                <a:lnTo>
                  <a:pt x="1200" y="549"/>
                </a:lnTo>
                <a:lnTo>
                  <a:pt x="1223" y="496"/>
                </a:lnTo>
                <a:lnTo>
                  <a:pt x="1235" y="485"/>
                </a:lnTo>
                <a:lnTo>
                  <a:pt x="1241" y="467"/>
                </a:lnTo>
                <a:lnTo>
                  <a:pt x="1223" y="455"/>
                </a:lnTo>
                <a:lnTo>
                  <a:pt x="1230" y="378"/>
                </a:lnTo>
                <a:lnTo>
                  <a:pt x="1241" y="361"/>
                </a:lnTo>
                <a:lnTo>
                  <a:pt x="1253" y="354"/>
                </a:lnTo>
                <a:lnTo>
                  <a:pt x="1395" y="443"/>
                </a:lnTo>
                <a:lnTo>
                  <a:pt x="1418" y="455"/>
                </a:lnTo>
                <a:lnTo>
                  <a:pt x="1425" y="449"/>
                </a:lnTo>
                <a:lnTo>
                  <a:pt x="1443" y="372"/>
                </a:lnTo>
                <a:lnTo>
                  <a:pt x="1407" y="295"/>
                </a:lnTo>
                <a:lnTo>
                  <a:pt x="1395" y="290"/>
                </a:lnTo>
                <a:lnTo>
                  <a:pt x="1383" y="260"/>
                </a:lnTo>
                <a:lnTo>
                  <a:pt x="1354" y="272"/>
                </a:lnTo>
                <a:lnTo>
                  <a:pt x="1329" y="265"/>
                </a:lnTo>
                <a:lnTo>
                  <a:pt x="1306" y="254"/>
                </a:lnTo>
                <a:lnTo>
                  <a:pt x="1200" y="290"/>
                </a:lnTo>
                <a:lnTo>
                  <a:pt x="1194" y="313"/>
                </a:lnTo>
                <a:lnTo>
                  <a:pt x="1152" y="331"/>
                </a:lnTo>
                <a:lnTo>
                  <a:pt x="1117" y="325"/>
                </a:lnTo>
                <a:lnTo>
                  <a:pt x="1099" y="301"/>
                </a:lnTo>
                <a:lnTo>
                  <a:pt x="1081" y="343"/>
                </a:lnTo>
                <a:lnTo>
                  <a:pt x="1058" y="354"/>
                </a:lnTo>
                <a:lnTo>
                  <a:pt x="1035" y="389"/>
                </a:lnTo>
                <a:lnTo>
                  <a:pt x="1005" y="396"/>
                </a:lnTo>
                <a:lnTo>
                  <a:pt x="940" y="467"/>
                </a:lnTo>
                <a:lnTo>
                  <a:pt x="923" y="478"/>
                </a:lnTo>
                <a:lnTo>
                  <a:pt x="910" y="503"/>
                </a:lnTo>
                <a:lnTo>
                  <a:pt x="863" y="295"/>
                </a:lnTo>
                <a:lnTo>
                  <a:pt x="550" y="361"/>
                </a:lnTo>
                <a:lnTo>
                  <a:pt x="485" y="0"/>
                </a:lnTo>
                <a:close/>
              </a:path>
            </a:pathLst>
          </a:custGeom>
          <a:solidFill>
            <a:schemeClr val="accent6">
              <a:lumMod val="50000"/>
            </a:schemeClr>
          </a:solidFill>
          <a:ln w="9525">
            <a:solidFill>
              <a:sysClr val="window" lastClr="FFFFFF"/>
            </a:solidFill>
            <a:round/>
            <a:headEnd/>
            <a:tailEnd/>
          </a:ln>
        </p:spPr>
        <p:txBody>
          <a:bodyPr anchor="ctr"/>
          <a:lstStyle/>
          <a:p>
            <a:pPr defTabSz="685800">
              <a:defRPr/>
            </a:pPr>
            <a:r>
              <a:rPr lang="en-US" sz="825" b="1" kern="0" dirty="0">
                <a:solidFill>
                  <a:prstClr val="white"/>
                </a:solidFill>
                <a:cs typeface="Arial" pitchFamily="34" charset="0"/>
              </a:rPr>
              <a:t> 14%</a:t>
            </a:r>
          </a:p>
        </p:txBody>
      </p:sp>
      <p:sp>
        <p:nvSpPr>
          <p:cNvPr id="242" name="Freeform 100">
            <a:extLst>
              <a:ext uri="{FF2B5EF4-FFF2-40B4-BE49-F238E27FC236}">
                <a16:creationId xmlns:a16="http://schemas.microsoft.com/office/drawing/2014/main" id="{0813AFC8-C976-44A9-844B-71B48D701970}"/>
              </a:ext>
            </a:extLst>
          </p:cNvPr>
          <p:cNvSpPr>
            <a:spLocks/>
          </p:cNvSpPr>
          <p:nvPr/>
        </p:nvSpPr>
        <p:spPr bwMode="auto">
          <a:xfrm>
            <a:off x="4653962" y="4073190"/>
            <a:ext cx="479355" cy="422937"/>
          </a:xfrm>
          <a:custGeom>
            <a:avLst/>
            <a:gdLst/>
            <a:ahLst/>
            <a:cxnLst>
              <a:cxn ang="0">
                <a:pos x="0" y="60"/>
              </a:cxn>
              <a:cxn ang="0">
                <a:pos x="1441" y="0"/>
              </a:cxn>
              <a:cxn ang="0">
                <a:pos x="1435" y="18"/>
              </a:cxn>
              <a:cxn ang="0">
                <a:pos x="1464" y="36"/>
              </a:cxn>
              <a:cxn ang="0">
                <a:pos x="1476" y="71"/>
              </a:cxn>
              <a:cxn ang="0">
                <a:pos x="1471" y="101"/>
              </a:cxn>
              <a:cxn ang="0">
                <a:pos x="1429" y="137"/>
              </a:cxn>
              <a:cxn ang="0">
                <a:pos x="1388" y="183"/>
              </a:cxn>
              <a:cxn ang="0">
                <a:pos x="1382" y="213"/>
              </a:cxn>
              <a:cxn ang="0">
                <a:pos x="1601" y="195"/>
              </a:cxn>
              <a:cxn ang="0">
                <a:pos x="1595" y="213"/>
              </a:cxn>
              <a:cxn ang="0">
                <a:pos x="1601" y="236"/>
              </a:cxn>
              <a:cxn ang="0">
                <a:pos x="1583" y="272"/>
              </a:cxn>
              <a:cxn ang="0">
                <a:pos x="1542" y="314"/>
              </a:cxn>
              <a:cxn ang="0">
                <a:pos x="1530" y="396"/>
              </a:cxn>
              <a:cxn ang="0">
                <a:pos x="1482" y="449"/>
              </a:cxn>
              <a:cxn ang="0">
                <a:pos x="1494" y="497"/>
              </a:cxn>
              <a:cxn ang="0">
                <a:pos x="1494" y="573"/>
              </a:cxn>
              <a:cxn ang="0">
                <a:pos x="1482" y="573"/>
              </a:cxn>
              <a:cxn ang="0">
                <a:pos x="1441" y="609"/>
              </a:cxn>
              <a:cxn ang="0">
                <a:pos x="1441" y="632"/>
              </a:cxn>
              <a:cxn ang="0">
                <a:pos x="1376" y="685"/>
              </a:cxn>
              <a:cxn ang="0">
                <a:pos x="1352" y="751"/>
              </a:cxn>
              <a:cxn ang="0">
                <a:pos x="1358" y="809"/>
              </a:cxn>
              <a:cxn ang="0">
                <a:pos x="1352" y="851"/>
              </a:cxn>
              <a:cxn ang="0">
                <a:pos x="1294" y="887"/>
              </a:cxn>
              <a:cxn ang="0">
                <a:pos x="1253" y="946"/>
              </a:cxn>
              <a:cxn ang="0">
                <a:pos x="1235" y="963"/>
              </a:cxn>
              <a:cxn ang="0">
                <a:pos x="1235" y="1017"/>
              </a:cxn>
              <a:cxn ang="0">
                <a:pos x="1205" y="1052"/>
              </a:cxn>
              <a:cxn ang="0">
                <a:pos x="1205" y="1093"/>
              </a:cxn>
              <a:cxn ang="0">
                <a:pos x="1182" y="1146"/>
              </a:cxn>
              <a:cxn ang="0">
                <a:pos x="1152" y="1205"/>
              </a:cxn>
              <a:cxn ang="0">
                <a:pos x="1164" y="1265"/>
              </a:cxn>
              <a:cxn ang="0">
                <a:pos x="1193" y="1294"/>
              </a:cxn>
              <a:cxn ang="0">
                <a:pos x="1199" y="1336"/>
              </a:cxn>
              <a:cxn ang="0">
                <a:pos x="1210" y="1347"/>
              </a:cxn>
              <a:cxn ang="0">
                <a:pos x="1210" y="1365"/>
              </a:cxn>
              <a:cxn ang="0">
                <a:pos x="1193" y="1377"/>
              </a:cxn>
              <a:cxn ang="0">
                <a:pos x="1182" y="1412"/>
              </a:cxn>
              <a:cxn ang="0">
                <a:pos x="1187" y="1436"/>
              </a:cxn>
              <a:cxn ang="0">
                <a:pos x="213" y="1466"/>
              </a:cxn>
              <a:cxn ang="0">
                <a:pos x="206" y="1247"/>
              </a:cxn>
              <a:cxn ang="0">
                <a:pos x="160" y="1235"/>
              </a:cxn>
              <a:cxn ang="0">
                <a:pos x="112" y="1253"/>
              </a:cxn>
              <a:cxn ang="0">
                <a:pos x="100" y="1253"/>
              </a:cxn>
              <a:cxn ang="0">
                <a:pos x="53" y="1212"/>
              </a:cxn>
              <a:cxn ang="0">
                <a:pos x="59" y="497"/>
              </a:cxn>
              <a:cxn ang="0">
                <a:pos x="0" y="60"/>
              </a:cxn>
            </a:cxnLst>
            <a:rect l="0" t="0" r="r" b="b"/>
            <a:pathLst>
              <a:path w="1601" h="1466">
                <a:moveTo>
                  <a:pt x="0" y="60"/>
                </a:moveTo>
                <a:lnTo>
                  <a:pt x="1441" y="0"/>
                </a:lnTo>
                <a:lnTo>
                  <a:pt x="1435" y="18"/>
                </a:lnTo>
                <a:lnTo>
                  <a:pt x="1464" y="36"/>
                </a:lnTo>
                <a:lnTo>
                  <a:pt x="1476" y="71"/>
                </a:lnTo>
                <a:lnTo>
                  <a:pt x="1471" y="101"/>
                </a:lnTo>
                <a:lnTo>
                  <a:pt x="1429" y="137"/>
                </a:lnTo>
                <a:lnTo>
                  <a:pt x="1388" y="183"/>
                </a:lnTo>
                <a:lnTo>
                  <a:pt x="1382" y="213"/>
                </a:lnTo>
                <a:lnTo>
                  <a:pt x="1601" y="195"/>
                </a:lnTo>
                <a:lnTo>
                  <a:pt x="1595" y="213"/>
                </a:lnTo>
                <a:lnTo>
                  <a:pt x="1601" y="236"/>
                </a:lnTo>
                <a:lnTo>
                  <a:pt x="1583" y="272"/>
                </a:lnTo>
                <a:lnTo>
                  <a:pt x="1542" y="314"/>
                </a:lnTo>
                <a:lnTo>
                  <a:pt x="1530" y="396"/>
                </a:lnTo>
                <a:lnTo>
                  <a:pt x="1482" y="449"/>
                </a:lnTo>
                <a:lnTo>
                  <a:pt x="1494" y="497"/>
                </a:lnTo>
                <a:lnTo>
                  <a:pt x="1494" y="573"/>
                </a:lnTo>
                <a:lnTo>
                  <a:pt x="1482" y="573"/>
                </a:lnTo>
                <a:lnTo>
                  <a:pt x="1441" y="609"/>
                </a:lnTo>
                <a:lnTo>
                  <a:pt x="1441" y="632"/>
                </a:lnTo>
                <a:lnTo>
                  <a:pt x="1376" y="685"/>
                </a:lnTo>
                <a:lnTo>
                  <a:pt x="1352" y="751"/>
                </a:lnTo>
                <a:lnTo>
                  <a:pt x="1358" y="809"/>
                </a:lnTo>
                <a:lnTo>
                  <a:pt x="1352" y="851"/>
                </a:lnTo>
                <a:lnTo>
                  <a:pt x="1294" y="887"/>
                </a:lnTo>
                <a:lnTo>
                  <a:pt x="1253" y="946"/>
                </a:lnTo>
                <a:lnTo>
                  <a:pt x="1235" y="963"/>
                </a:lnTo>
                <a:lnTo>
                  <a:pt x="1235" y="1017"/>
                </a:lnTo>
                <a:lnTo>
                  <a:pt x="1205" y="1052"/>
                </a:lnTo>
                <a:lnTo>
                  <a:pt x="1205" y="1093"/>
                </a:lnTo>
                <a:lnTo>
                  <a:pt x="1182" y="1146"/>
                </a:lnTo>
                <a:lnTo>
                  <a:pt x="1152" y="1205"/>
                </a:lnTo>
                <a:lnTo>
                  <a:pt x="1164" y="1265"/>
                </a:lnTo>
                <a:lnTo>
                  <a:pt x="1193" y="1294"/>
                </a:lnTo>
                <a:lnTo>
                  <a:pt x="1199" y="1336"/>
                </a:lnTo>
                <a:lnTo>
                  <a:pt x="1210" y="1347"/>
                </a:lnTo>
                <a:lnTo>
                  <a:pt x="1210" y="1365"/>
                </a:lnTo>
                <a:lnTo>
                  <a:pt x="1193" y="1377"/>
                </a:lnTo>
                <a:lnTo>
                  <a:pt x="1182" y="1412"/>
                </a:lnTo>
                <a:lnTo>
                  <a:pt x="1187" y="1436"/>
                </a:lnTo>
                <a:lnTo>
                  <a:pt x="213" y="1466"/>
                </a:lnTo>
                <a:lnTo>
                  <a:pt x="206" y="1247"/>
                </a:lnTo>
                <a:lnTo>
                  <a:pt x="160" y="1235"/>
                </a:lnTo>
                <a:lnTo>
                  <a:pt x="112" y="1253"/>
                </a:lnTo>
                <a:lnTo>
                  <a:pt x="100" y="1253"/>
                </a:lnTo>
                <a:lnTo>
                  <a:pt x="53" y="1212"/>
                </a:lnTo>
                <a:lnTo>
                  <a:pt x="59" y="497"/>
                </a:lnTo>
                <a:lnTo>
                  <a:pt x="0" y="60"/>
                </a:lnTo>
              </a:path>
            </a:pathLst>
          </a:custGeom>
          <a:solidFill>
            <a:srgbClr val="FF99FF"/>
          </a:solidFill>
          <a:ln w="9525">
            <a:solidFill>
              <a:sysClr val="window" lastClr="FFFFFF"/>
            </a:solidFill>
            <a:prstDash val="solid"/>
            <a:round/>
            <a:headEnd/>
            <a:tailEnd/>
          </a:ln>
        </p:spPr>
        <p:txBody>
          <a:bodyPr anchor="ctr"/>
          <a:lstStyle/>
          <a:p>
            <a:pPr algn="ctr" defTabSz="685800">
              <a:defRPr/>
            </a:pPr>
            <a:r>
              <a:rPr lang="en-US" sz="900" b="1" kern="0" dirty="0">
                <a:cs typeface="Arial" pitchFamily="34" charset="0"/>
              </a:rPr>
              <a:t>-0.2%</a:t>
            </a:r>
          </a:p>
        </p:txBody>
      </p:sp>
      <p:sp>
        <p:nvSpPr>
          <p:cNvPr id="243" name="Freeform 159">
            <a:extLst>
              <a:ext uri="{FF2B5EF4-FFF2-40B4-BE49-F238E27FC236}">
                <a16:creationId xmlns:a16="http://schemas.microsoft.com/office/drawing/2014/main" id="{F2F04F00-EFA0-4C67-9F47-03FD5D5C6C93}"/>
              </a:ext>
            </a:extLst>
          </p:cNvPr>
          <p:cNvSpPr>
            <a:spLocks/>
          </p:cNvSpPr>
          <p:nvPr/>
        </p:nvSpPr>
        <p:spPr bwMode="auto">
          <a:xfrm>
            <a:off x="2796123" y="3300417"/>
            <a:ext cx="541644" cy="650071"/>
          </a:xfrm>
          <a:custGeom>
            <a:avLst/>
            <a:gdLst/>
            <a:ahLst/>
            <a:cxnLst>
              <a:cxn ang="0">
                <a:pos x="1595" y="2256"/>
              </a:cxn>
              <a:cxn ang="0">
                <a:pos x="1814" y="644"/>
              </a:cxn>
              <a:cxn ang="0">
                <a:pos x="1216" y="549"/>
              </a:cxn>
              <a:cxn ang="0">
                <a:pos x="1282" y="160"/>
              </a:cxn>
              <a:cxn ang="0">
                <a:pos x="389" y="0"/>
              </a:cxn>
              <a:cxn ang="0">
                <a:pos x="0" y="2002"/>
              </a:cxn>
              <a:cxn ang="0">
                <a:pos x="0" y="2008"/>
              </a:cxn>
              <a:cxn ang="0">
                <a:pos x="1595" y="2256"/>
              </a:cxn>
            </a:cxnLst>
            <a:rect l="0" t="0" r="r" b="b"/>
            <a:pathLst>
              <a:path w="1814" h="2256">
                <a:moveTo>
                  <a:pt x="1595" y="2256"/>
                </a:moveTo>
                <a:lnTo>
                  <a:pt x="1814" y="644"/>
                </a:lnTo>
                <a:lnTo>
                  <a:pt x="1216" y="549"/>
                </a:lnTo>
                <a:lnTo>
                  <a:pt x="1282" y="160"/>
                </a:lnTo>
                <a:lnTo>
                  <a:pt x="389" y="0"/>
                </a:lnTo>
                <a:lnTo>
                  <a:pt x="0" y="2002"/>
                </a:lnTo>
                <a:lnTo>
                  <a:pt x="0" y="2008"/>
                </a:lnTo>
                <a:lnTo>
                  <a:pt x="1595" y="2256"/>
                </a:lnTo>
              </a:path>
            </a:pathLst>
          </a:custGeom>
          <a:solidFill>
            <a:schemeClr val="accent6">
              <a:lumMod val="75000"/>
            </a:schemeClr>
          </a:solidFill>
          <a:ln w="9525">
            <a:solidFill>
              <a:sysClr val="window" lastClr="FFFFFF"/>
            </a:solidFill>
            <a:prstDash val="solid"/>
            <a:round/>
            <a:headEnd/>
            <a:tailEnd/>
          </a:ln>
        </p:spPr>
        <p:txBody>
          <a:bodyPr anchor="ctr"/>
          <a:lstStyle/>
          <a:p>
            <a:pPr algn="ctr" defTabSz="685800">
              <a:defRPr/>
            </a:pPr>
            <a:r>
              <a:rPr lang="en-US" sz="900" b="1" kern="0" dirty="0">
                <a:solidFill>
                  <a:prstClr val="white"/>
                </a:solidFill>
                <a:cs typeface="Arial" pitchFamily="34" charset="0"/>
              </a:rPr>
              <a:t>8%</a:t>
            </a:r>
          </a:p>
        </p:txBody>
      </p:sp>
      <p:grpSp>
        <p:nvGrpSpPr>
          <p:cNvPr id="244" name="Group 127">
            <a:extLst>
              <a:ext uri="{FF2B5EF4-FFF2-40B4-BE49-F238E27FC236}">
                <a16:creationId xmlns:a16="http://schemas.microsoft.com/office/drawing/2014/main" id="{6EF76028-8D1C-4338-A805-F925ED719A46}"/>
              </a:ext>
            </a:extLst>
          </p:cNvPr>
          <p:cNvGrpSpPr/>
          <p:nvPr/>
        </p:nvGrpSpPr>
        <p:grpSpPr>
          <a:xfrm>
            <a:off x="3205063" y="4974763"/>
            <a:ext cx="610829" cy="344141"/>
            <a:chOff x="2285999" y="6096000"/>
            <a:chExt cx="1074163" cy="627784"/>
          </a:xfrm>
          <a:solidFill>
            <a:srgbClr val="C0504D">
              <a:lumMod val="40000"/>
              <a:lumOff val="60000"/>
            </a:srgbClr>
          </a:solidFill>
        </p:grpSpPr>
        <p:grpSp>
          <p:nvGrpSpPr>
            <p:cNvPr id="245" name="Group 169">
              <a:extLst>
                <a:ext uri="{FF2B5EF4-FFF2-40B4-BE49-F238E27FC236}">
                  <a16:creationId xmlns:a16="http://schemas.microsoft.com/office/drawing/2014/main" id="{6AB96050-0320-4ABC-AAF9-B80F8602AC35}"/>
                </a:ext>
              </a:extLst>
            </p:cNvPr>
            <p:cNvGrpSpPr/>
            <p:nvPr/>
          </p:nvGrpSpPr>
          <p:grpSpPr>
            <a:xfrm>
              <a:off x="2438400" y="6096000"/>
              <a:ext cx="921762" cy="599777"/>
              <a:chOff x="2731389" y="6406125"/>
              <a:chExt cx="921762" cy="599777"/>
            </a:xfrm>
            <a:grpFill/>
          </p:grpSpPr>
          <p:sp>
            <p:nvSpPr>
              <p:cNvPr id="247" name="Freeform 101">
                <a:extLst>
                  <a:ext uri="{FF2B5EF4-FFF2-40B4-BE49-F238E27FC236}">
                    <a16:creationId xmlns:a16="http://schemas.microsoft.com/office/drawing/2014/main" id="{7A3D5338-7155-4806-8402-F1B6922AD710}"/>
                  </a:ext>
                </a:extLst>
              </p:cNvPr>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48" name="Freeform 102">
                <a:extLst>
                  <a:ext uri="{FF2B5EF4-FFF2-40B4-BE49-F238E27FC236}">
                    <a16:creationId xmlns:a16="http://schemas.microsoft.com/office/drawing/2014/main" id="{BC6E13E5-0B58-492F-AAA2-8B3BFC3F4819}"/>
                  </a:ext>
                </a:extLst>
              </p:cNvPr>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49" name="Freeform 103">
                <a:extLst>
                  <a:ext uri="{FF2B5EF4-FFF2-40B4-BE49-F238E27FC236}">
                    <a16:creationId xmlns:a16="http://schemas.microsoft.com/office/drawing/2014/main" id="{D50FB1DB-DC2E-45DD-B5DC-BCB914BA5553}"/>
                  </a:ext>
                </a:extLst>
              </p:cNvPr>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0" name="Freeform 104">
                <a:extLst>
                  <a:ext uri="{FF2B5EF4-FFF2-40B4-BE49-F238E27FC236}">
                    <a16:creationId xmlns:a16="http://schemas.microsoft.com/office/drawing/2014/main" id="{EAB47918-1B52-4E2D-8ECC-09F03EDFE83E}"/>
                  </a:ext>
                </a:extLst>
              </p:cNvPr>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1" name="Freeform 105">
                <a:extLst>
                  <a:ext uri="{FF2B5EF4-FFF2-40B4-BE49-F238E27FC236}">
                    <a16:creationId xmlns:a16="http://schemas.microsoft.com/office/drawing/2014/main" id="{CE06C597-4DF2-41E5-8412-742B85927D8D}"/>
                  </a:ext>
                </a:extLst>
              </p:cNvPr>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close/>
                  </a:path>
                </a:pathLst>
              </a:custGeom>
              <a:solidFill>
                <a:srgbClr val="9BBB59">
                  <a:lumMod val="60000"/>
                  <a:lumOff val="40000"/>
                </a:srgbClr>
              </a:solid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2" name="Freeform 106">
                <a:extLst>
                  <a:ext uri="{FF2B5EF4-FFF2-40B4-BE49-F238E27FC236}">
                    <a16:creationId xmlns:a16="http://schemas.microsoft.com/office/drawing/2014/main" id="{C9F99B61-661C-44E3-8A19-ACA94EDB6A7A}"/>
                  </a:ext>
                </a:extLst>
              </p:cNvPr>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3" name="Freeform 107">
                <a:extLst>
                  <a:ext uri="{FF2B5EF4-FFF2-40B4-BE49-F238E27FC236}">
                    <a16:creationId xmlns:a16="http://schemas.microsoft.com/office/drawing/2014/main" id="{55F553C6-1BEA-45BB-9815-394F5F7EB97A}"/>
                  </a:ext>
                </a:extLst>
              </p:cNvPr>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4" name="Freeform 108">
                <a:extLst>
                  <a:ext uri="{FF2B5EF4-FFF2-40B4-BE49-F238E27FC236}">
                    <a16:creationId xmlns:a16="http://schemas.microsoft.com/office/drawing/2014/main" id="{6A580068-1D77-4589-8CD0-82FE91D52240}"/>
                  </a:ext>
                </a:extLst>
              </p:cNvPr>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5" name="Freeform 109">
                <a:extLst>
                  <a:ext uri="{FF2B5EF4-FFF2-40B4-BE49-F238E27FC236}">
                    <a16:creationId xmlns:a16="http://schemas.microsoft.com/office/drawing/2014/main" id="{C76C515E-0D18-4B5F-9CC9-9C9154B12896}"/>
                  </a:ext>
                </a:extLst>
              </p:cNvPr>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6" name="Freeform 110">
                <a:extLst>
                  <a:ext uri="{FF2B5EF4-FFF2-40B4-BE49-F238E27FC236}">
                    <a16:creationId xmlns:a16="http://schemas.microsoft.com/office/drawing/2014/main" id="{971CC489-6C3C-4C06-94A0-DC2D25807003}"/>
                  </a:ext>
                </a:extLst>
              </p:cNvPr>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7" name="Freeform 111">
                <a:extLst>
                  <a:ext uri="{FF2B5EF4-FFF2-40B4-BE49-F238E27FC236}">
                    <a16:creationId xmlns:a16="http://schemas.microsoft.com/office/drawing/2014/main" id="{0E5486FF-5A35-4F9D-B09A-03F1CED0B9EA}"/>
                  </a:ext>
                </a:extLst>
              </p:cNvPr>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8" name="Freeform 112">
                <a:extLst>
                  <a:ext uri="{FF2B5EF4-FFF2-40B4-BE49-F238E27FC236}">
                    <a16:creationId xmlns:a16="http://schemas.microsoft.com/office/drawing/2014/main" id="{C16E9B03-E5D0-4881-B647-126CF692CB63}"/>
                  </a:ext>
                </a:extLst>
              </p:cNvPr>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59" name="Freeform 113">
                <a:extLst>
                  <a:ext uri="{FF2B5EF4-FFF2-40B4-BE49-F238E27FC236}">
                    <a16:creationId xmlns:a16="http://schemas.microsoft.com/office/drawing/2014/main" id="{BC2292A1-4B68-4B53-A662-6C9FB9C7F92C}"/>
                  </a:ext>
                </a:extLst>
              </p:cNvPr>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60" name="Freeform 114">
                <a:extLst>
                  <a:ext uri="{FF2B5EF4-FFF2-40B4-BE49-F238E27FC236}">
                    <a16:creationId xmlns:a16="http://schemas.microsoft.com/office/drawing/2014/main" id="{9BFFEF83-3E8D-4A9D-BC34-F0D4AB99B801}"/>
                  </a:ext>
                </a:extLst>
              </p:cNvPr>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61" name="Freeform 115">
                <a:extLst>
                  <a:ext uri="{FF2B5EF4-FFF2-40B4-BE49-F238E27FC236}">
                    <a16:creationId xmlns:a16="http://schemas.microsoft.com/office/drawing/2014/main" id="{FBB54AD9-CB8E-43D5-A290-54CC7754B066}"/>
                  </a:ext>
                </a:extLst>
              </p:cNvPr>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close/>
                  </a:path>
                </a:pathLst>
              </a:custGeom>
              <a:grpFill/>
              <a:ln w="9525">
                <a:solidFill>
                  <a:sysClr val="windowText" lastClr="000000"/>
                </a:solidFill>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62" name="Freeform 116">
                <a:extLst>
                  <a:ext uri="{FF2B5EF4-FFF2-40B4-BE49-F238E27FC236}">
                    <a16:creationId xmlns:a16="http://schemas.microsoft.com/office/drawing/2014/main" id="{EDDB09B0-55DA-4F01-9597-1849834157D7}"/>
                  </a:ext>
                </a:extLst>
              </p:cNvPr>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path>
                </a:pathLst>
              </a:custGeom>
              <a:solidFill>
                <a:srgbClr val="9BBB59">
                  <a:lumMod val="60000"/>
                  <a:lumOff val="40000"/>
                </a:srgbClr>
              </a:solidFill>
              <a:ln w="0">
                <a:solidFill>
                  <a:sysClr val="windowText" lastClr="000000"/>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grpSp>
        <p:sp>
          <p:nvSpPr>
            <p:cNvPr id="246" name="Rounded Rectangle 182">
              <a:extLst>
                <a:ext uri="{FF2B5EF4-FFF2-40B4-BE49-F238E27FC236}">
                  <a16:creationId xmlns:a16="http://schemas.microsoft.com/office/drawing/2014/main" id="{C0993093-8D71-44FD-BCD3-D4CFAEA3BF52}"/>
                </a:ext>
              </a:extLst>
            </p:cNvPr>
            <p:cNvSpPr/>
            <p:nvPr/>
          </p:nvSpPr>
          <p:spPr>
            <a:xfrm>
              <a:off x="2285999" y="6248389"/>
              <a:ext cx="525517" cy="475395"/>
            </a:xfrm>
            <a:prstGeom prst="roundRect">
              <a:avLst/>
            </a:prstGeom>
            <a:solidFill>
              <a:srgbClr val="9BBB59">
                <a:lumMod val="60000"/>
                <a:lumOff val="40000"/>
              </a:srgbClr>
            </a:solidFill>
            <a:ln w="9525" cap="flat" cmpd="sng" algn="ctr">
              <a:noFill/>
              <a:prstDash val="solid"/>
            </a:ln>
            <a:effectLst/>
          </p:spPr>
          <p:txBody>
            <a:bodyPr lIns="0" tIns="0" rIns="0" bIns="0" anchor="ctr"/>
            <a:lstStyle/>
            <a:p>
              <a:pPr algn="ctr" defTabSz="685800">
                <a:defRPr/>
              </a:pPr>
              <a:r>
                <a:rPr lang="en-US" sz="825" b="1" kern="0" dirty="0">
                  <a:solidFill>
                    <a:prstClr val="black"/>
                  </a:solidFill>
                  <a:latin typeface="Calibri"/>
                  <a:cs typeface="Arial" pitchFamily="34" charset="0"/>
                </a:rPr>
                <a:t>HI</a:t>
              </a:r>
              <a:br>
                <a:rPr lang="en-US" sz="825" b="1" kern="0" dirty="0">
                  <a:solidFill>
                    <a:prstClr val="black"/>
                  </a:solidFill>
                  <a:latin typeface="Calibri"/>
                  <a:cs typeface="Arial" pitchFamily="34" charset="0"/>
                </a:rPr>
              </a:br>
              <a:r>
                <a:rPr lang="en-US" sz="825" b="1" kern="0" dirty="0">
                  <a:solidFill>
                    <a:prstClr val="black"/>
                  </a:solidFill>
                  <a:latin typeface="Calibri"/>
                  <a:cs typeface="Arial" pitchFamily="34" charset="0"/>
                </a:rPr>
                <a:t>1%</a:t>
              </a:r>
            </a:p>
          </p:txBody>
        </p:sp>
      </p:grpSp>
      <p:sp>
        <p:nvSpPr>
          <p:cNvPr id="263" name="Freeform 73">
            <a:extLst>
              <a:ext uri="{FF2B5EF4-FFF2-40B4-BE49-F238E27FC236}">
                <a16:creationId xmlns:a16="http://schemas.microsoft.com/office/drawing/2014/main" id="{764CE034-CCFD-434C-9F84-E9A4A1CDE4B1}"/>
              </a:ext>
            </a:extLst>
          </p:cNvPr>
          <p:cNvSpPr>
            <a:spLocks/>
          </p:cNvSpPr>
          <p:nvPr/>
        </p:nvSpPr>
        <p:spPr bwMode="auto">
          <a:xfrm>
            <a:off x="5767041" y="4137589"/>
            <a:ext cx="493799" cy="355058"/>
          </a:xfrm>
          <a:custGeom>
            <a:avLst/>
            <a:gdLst/>
            <a:ahLst/>
            <a:cxnLst>
              <a:cxn ang="0">
                <a:pos x="976" y="1234"/>
              </a:cxn>
              <a:cxn ang="0">
                <a:pos x="910" y="1217"/>
              </a:cxn>
              <a:cxn ang="0">
                <a:pos x="880" y="1117"/>
              </a:cxn>
              <a:cxn ang="0">
                <a:pos x="792" y="1039"/>
              </a:cxn>
              <a:cxn ang="0">
                <a:pos x="733" y="922"/>
              </a:cxn>
              <a:cxn ang="0">
                <a:pos x="685" y="863"/>
              </a:cxn>
              <a:cxn ang="0">
                <a:pos x="591" y="792"/>
              </a:cxn>
              <a:cxn ang="0">
                <a:pos x="556" y="744"/>
              </a:cxn>
              <a:cxn ang="0">
                <a:pos x="520" y="691"/>
              </a:cxn>
              <a:cxn ang="0">
                <a:pos x="360" y="579"/>
              </a:cxn>
              <a:cxn ang="0">
                <a:pos x="302" y="532"/>
              </a:cxn>
              <a:cxn ang="0">
                <a:pos x="231" y="425"/>
              </a:cxn>
              <a:cxn ang="0">
                <a:pos x="183" y="372"/>
              </a:cxn>
              <a:cxn ang="0">
                <a:pos x="25" y="313"/>
              </a:cxn>
              <a:cxn ang="0">
                <a:pos x="30" y="225"/>
              </a:cxn>
              <a:cxn ang="0">
                <a:pos x="71" y="184"/>
              </a:cxn>
              <a:cxn ang="0">
                <a:pos x="66" y="166"/>
              </a:cxn>
              <a:cxn ang="0">
                <a:pos x="195" y="118"/>
              </a:cxn>
              <a:cxn ang="0">
                <a:pos x="284" y="59"/>
              </a:cxn>
              <a:cxn ang="0">
                <a:pos x="302" y="47"/>
              </a:cxn>
              <a:cxn ang="0">
                <a:pos x="733" y="6"/>
              </a:cxn>
              <a:cxn ang="0">
                <a:pos x="738" y="35"/>
              </a:cxn>
              <a:cxn ang="0">
                <a:pos x="839" y="70"/>
              </a:cxn>
              <a:cxn ang="0">
                <a:pos x="1212" y="77"/>
              </a:cxn>
              <a:cxn ang="0">
                <a:pos x="1631" y="379"/>
              </a:cxn>
              <a:cxn ang="0">
                <a:pos x="1565" y="443"/>
              </a:cxn>
              <a:cxn ang="0">
                <a:pos x="1496" y="555"/>
              </a:cxn>
              <a:cxn ang="0">
                <a:pos x="1483" y="644"/>
              </a:cxn>
              <a:cxn ang="0">
                <a:pos x="1471" y="697"/>
              </a:cxn>
              <a:cxn ang="0">
                <a:pos x="1436" y="721"/>
              </a:cxn>
              <a:cxn ang="0">
                <a:pos x="1395" y="762"/>
              </a:cxn>
              <a:cxn ang="0">
                <a:pos x="1354" y="828"/>
              </a:cxn>
              <a:cxn ang="0">
                <a:pos x="1271" y="910"/>
              </a:cxn>
              <a:cxn ang="0">
                <a:pos x="1205" y="963"/>
              </a:cxn>
              <a:cxn ang="0">
                <a:pos x="1159" y="1004"/>
              </a:cxn>
              <a:cxn ang="0">
                <a:pos x="1105" y="1028"/>
              </a:cxn>
              <a:cxn ang="0">
                <a:pos x="1099" y="1057"/>
              </a:cxn>
              <a:cxn ang="0">
                <a:pos x="1081" y="1092"/>
              </a:cxn>
              <a:cxn ang="0">
                <a:pos x="1029" y="1117"/>
              </a:cxn>
              <a:cxn ang="0">
                <a:pos x="1022" y="1128"/>
              </a:cxn>
              <a:cxn ang="0">
                <a:pos x="1034" y="1146"/>
              </a:cxn>
              <a:cxn ang="0">
                <a:pos x="1040" y="1163"/>
              </a:cxn>
              <a:cxn ang="0">
                <a:pos x="999" y="1206"/>
              </a:cxn>
              <a:cxn ang="0">
                <a:pos x="987" y="1234"/>
              </a:cxn>
            </a:cxnLst>
            <a:rect l="0" t="0" r="r" b="b"/>
            <a:pathLst>
              <a:path w="1649" h="1234">
                <a:moveTo>
                  <a:pt x="987" y="1234"/>
                </a:moveTo>
                <a:lnTo>
                  <a:pt x="976" y="1234"/>
                </a:lnTo>
                <a:lnTo>
                  <a:pt x="928" y="1229"/>
                </a:lnTo>
                <a:lnTo>
                  <a:pt x="910" y="1217"/>
                </a:lnTo>
                <a:lnTo>
                  <a:pt x="905" y="1199"/>
                </a:lnTo>
                <a:lnTo>
                  <a:pt x="880" y="1117"/>
                </a:lnTo>
                <a:lnTo>
                  <a:pt x="839" y="1064"/>
                </a:lnTo>
                <a:lnTo>
                  <a:pt x="792" y="1039"/>
                </a:lnTo>
                <a:lnTo>
                  <a:pt x="763" y="957"/>
                </a:lnTo>
                <a:lnTo>
                  <a:pt x="733" y="922"/>
                </a:lnTo>
                <a:lnTo>
                  <a:pt x="715" y="874"/>
                </a:lnTo>
                <a:lnTo>
                  <a:pt x="685" y="863"/>
                </a:lnTo>
                <a:lnTo>
                  <a:pt x="632" y="839"/>
                </a:lnTo>
                <a:lnTo>
                  <a:pt x="591" y="792"/>
                </a:lnTo>
                <a:lnTo>
                  <a:pt x="556" y="768"/>
                </a:lnTo>
                <a:lnTo>
                  <a:pt x="556" y="744"/>
                </a:lnTo>
                <a:lnTo>
                  <a:pt x="538" y="709"/>
                </a:lnTo>
                <a:lnTo>
                  <a:pt x="520" y="691"/>
                </a:lnTo>
                <a:lnTo>
                  <a:pt x="467" y="673"/>
                </a:lnTo>
                <a:lnTo>
                  <a:pt x="360" y="579"/>
                </a:lnTo>
                <a:lnTo>
                  <a:pt x="314" y="562"/>
                </a:lnTo>
                <a:lnTo>
                  <a:pt x="302" y="532"/>
                </a:lnTo>
                <a:lnTo>
                  <a:pt x="261" y="491"/>
                </a:lnTo>
                <a:lnTo>
                  <a:pt x="231" y="425"/>
                </a:lnTo>
                <a:lnTo>
                  <a:pt x="195" y="390"/>
                </a:lnTo>
                <a:lnTo>
                  <a:pt x="183" y="372"/>
                </a:lnTo>
                <a:lnTo>
                  <a:pt x="119" y="361"/>
                </a:lnTo>
                <a:lnTo>
                  <a:pt x="25" y="313"/>
                </a:lnTo>
                <a:lnTo>
                  <a:pt x="0" y="290"/>
                </a:lnTo>
                <a:lnTo>
                  <a:pt x="30" y="225"/>
                </a:lnTo>
                <a:lnTo>
                  <a:pt x="53" y="207"/>
                </a:lnTo>
                <a:lnTo>
                  <a:pt x="71" y="184"/>
                </a:lnTo>
                <a:lnTo>
                  <a:pt x="71" y="171"/>
                </a:lnTo>
                <a:lnTo>
                  <a:pt x="66" y="166"/>
                </a:lnTo>
                <a:lnTo>
                  <a:pt x="165" y="118"/>
                </a:lnTo>
                <a:lnTo>
                  <a:pt x="195" y="118"/>
                </a:lnTo>
                <a:lnTo>
                  <a:pt x="195" y="100"/>
                </a:lnTo>
                <a:lnTo>
                  <a:pt x="284" y="59"/>
                </a:lnTo>
                <a:lnTo>
                  <a:pt x="290" y="42"/>
                </a:lnTo>
                <a:lnTo>
                  <a:pt x="302" y="47"/>
                </a:lnTo>
                <a:lnTo>
                  <a:pt x="733" y="0"/>
                </a:lnTo>
                <a:lnTo>
                  <a:pt x="733" y="6"/>
                </a:lnTo>
                <a:lnTo>
                  <a:pt x="727" y="24"/>
                </a:lnTo>
                <a:lnTo>
                  <a:pt x="738" y="35"/>
                </a:lnTo>
                <a:lnTo>
                  <a:pt x="774" y="17"/>
                </a:lnTo>
                <a:lnTo>
                  <a:pt x="839" y="70"/>
                </a:lnTo>
                <a:lnTo>
                  <a:pt x="845" y="124"/>
                </a:lnTo>
                <a:lnTo>
                  <a:pt x="1212" y="77"/>
                </a:lnTo>
                <a:lnTo>
                  <a:pt x="1649" y="366"/>
                </a:lnTo>
                <a:lnTo>
                  <a:pt x="1631" y="379"/>
                </a:lnTo>
                <a:lnTo>
                  <a:pt x="1595" y="402"/>
                </a:lnTo>
                <a:lnTo>
                  <a:pt x="1565" y="443"/>
                </a:lnTo>
                <a:lnTo>
                  <a:pt x="1513" y="526"/>
                </a:lnTo>
                <a:lnTo>
                  <a:pt x="1496" y="555"/>
                </a:lnTo>
                <a:lnTo>
                  <a:pt x="1478" y="603"/>
                </a:lnTo>
                <a:lnTo>
                  <a:pt x="1483" y="644"/>
                </a:lnTo>
                <a:lnTo>
                  <a:pt x="1483" y="686"/>
                </a:lnTo>
                <a:lnTo>
                  <a:pt x="1471" y="697"/>
                </a:lnTo>
                <a:lnTo>
                  <a:pt x="1460" y="714"/>
                </a:lnTo>
                <a:lnTo>
                  <a:pt x="1436" y="721"/>
                </a:lnTo>
                <a:lnTo>
                  <a:pt x="1418" y="739"/>
                </a:lnTo>
                <a:lnTo>
                  <a:pt x="1395" y="762"/>
                </a:lnTo>
                <a:lnTo>
                  <a:pt x="1371" y="798"/>
                </a:lnTo>
                <a:lnTo>
                  <a:pt x="1354" y="828"/>
                </a:lnTo>
                <a:lnTo>
                  <a:pt x="1300" y="863"/>
                </a:lnTo>
                <a:lnTo>
                  <a:pt x="1271" y="910"/>
                </a:lnTo>
                <a:lnTo>
                  <a:pt x="1241" y="939"/>
                </a:lnTo>
                <a:lnTo>
                  <a:pt x="1205" y="963"/>
                </a:lnTo>
                <a:lnTo>
                  <a:pt x="1182" y="986"/>
                </a:lnTo>
                <a:lnTo>
                  <a:pt x="1159" y="1004"/>
                </a:lnTo>
                <a:lnTo>
                  <a:pt x="1129" y="1022"/>
                </a:lnTo>
                <a:lnTo>
                  <a:pt x="1105" y="1028"/>
                </a:lnTo>
                <a:lnTo>
                  <a:pt x="1099" y="1046"/>
                </a:lnTo>
                <a:lnTo>
                  <a:pt x="1099" y="1057"/>
                </a:lnTo>
                <a:lnTo>
                  <a:pt x="1093" y="1064"/>
                </a:lnTo>
                <a:lnTo>
                  <a:pt x="1081" y="1092"/>
                </a:lnTo>
                <a:lnTo>
                  <a:pt x="1052" y="1117"/>
                </a:lnTo>
                <a:lnTo>
                  <a:pt x="1029" y="1117"/>
                </a:lnTo>
                <a:lnTo>
                  <a:pt x="1022" y="1122"/>
                </a:lnTo>
                <a:lnTo>
                  <a:pt x="1022" y="1128"/>
                </a:lnTo>
                <a:lnTo>
                  <a:pt x="1029" y="1140"/>
                </a:lnTo>
                <a:lnTo>
                  <a:pt x="1034" y="1146"/>
                </a:lnTo>
                <a:lnTo>
                  <a:pt x="1047" y="1146"/>
                </a:lnTo>
                <a:lnTo>
                  <a:pt x="1040" y="1163"/>
                </a:lnTo>
                <a:lnTo>
                  <a:pt x="1029" y="1176"/>
                </a:lnTo>
                <a:lnTo>
                  <a:pt x="999" y="1206"/>
                </a:lnTo>
                <a:lnTo>
                  <a:pt x="987" y="1223"/>
                </a:lnTo>
                <a:lnTo>
                  <a:pt x="987" y="1234"/>
                </a:lnTo>
                <a:close/>
              </a:path>
            </a:pathLst>
          </a:custGeom>
          <a:solidFill>
            <a:srgbClr val="9BBB59">
              <a:lumMod val="60000"/>
              <a:lumOff val="40000"/>
            </a:srgbClr>
          </a:solidFill>
          <a:ln w="9525">
            <a:solidFill>
              <a:sysClr val="window" lastClr="FFFFFF"/>
            </a:solidFill>
            <a:round/>
            <a:headEnd/>
            <a:tailEnd/>
          </a:ln>
        </p:spPr>
        <p:txBody>
          <a:bodyPr anchor="ctr"/>
          <a:lstStyle/>
          <a:p>
            <a:pPr algn="ctr" defTabSz="685800">
              <a:defRPr/>
            </a:pPr>
            <a:r>
              <a:rPr lang="en-US" sz="900" b="1" kern="0" dirty="0">
                <a:solidFill>
                  <a:prstClr val="black"/>
                </a:solidFill>
                <a:cs typeface="Arial" pitchFamily="34" charset="0"/>
              </a:rPr>
              <a:t>2%</a:t>
            </a:r>
          </a:p>
        </p:txBody>
      </p:sp>
      <p:grpSp>
        <p:nvGrpSpPr>
          <p:cNvPr id="264" name="Group 263">
            <a:extLst>
              <a:ext uri="{FF2B5EF4-FFF2-40B4-BE49-F238E27FC236}">
                <a16:creationId xmlns:a16="http://schemas.microsoft.com/office/drawing/2014/main" id="{47C5E025-7043-4D51-AC98-C8AB3669CF16}"/>
              </a:ext>
            </a:extLst>
          </p:cNvPr>
          <p:cNvGrpSpPr/>
          <p:nvPr/>
        </p:nvGrpSpPr>
        <p:grpSpPr>
          <a:xfrm>
            <a:off x="6441388" y="2833097"/>
            <a:ext cx="896672" cy="355875"/>
            <a:chOff x="7064518" y="2634461"/>
            <a:chExt cx="1195562" cy="474499"/>
          </a:xfrm>
          <a:solidFill>
            <a:srgbClr val="C0504D">
              <a:lumMod val="40000"/>
              <a:lumOff val="60000"/>
            </a:srgbClr>
          </a:solidFill>
        </p:grpSpPr>
        <p:sp>
          <p:nvSpPr>
            <p:cNvPr id="265" name="Freeform 92">
              <a:extLst>
                <a:ext uri="{FF2B5EF4-FFF2-40B4-BE49-F238E27FC236}">
                  <a16:creationId xmlns:a16="http://schemas.microsoft.com/office/drawing/2014/main" id="{AAC25162-22D9-4E20-A204-B3A529FC11BB}"/>
                </a:ext>
              </a:extLst>
            </p:cNvPr>
            <p:cNvSpPr>
              <a:spLocks/>
            </p:cNvSpPr>
            <p:nvPr/>
          </p:nvSpPr>
          <p:spPr bwMode="auto">
            <a:xfrm>
              <a:off x="7064518" y="2634461"/>
              <a:ext cx="222675" cy="392189"/>
            </a:xfrm>
            <a:custGeom>
              <a:avLst/>
              <a:gdLst/>
              <a:ahLst/>
              <a:cxnLst>
                <a:cxn ang="0">
                  <a:pos x="0" y="130"/>
                </a:cxn>
                <a:cxn ang="0">
                  <a:pos x="18" y="171"/>
                </a:cxn>
                <a:cxn ang="0">
                  <a:pos x="12" y="189"/>
                </a:cxn>
                <a:cxn ang="0">
                  <a:pos x="23" y="207"/>
                </a:cxn>
                <a:cxn ang="0">
                  <a:pos x="30" y="219"/>
                </a:cxn>
                <a:cxn ang="0">
                  <a:pos x="77" y="336"/>
                </a:cxn>
                <a:cxn ang="0">
                  <a:pos x="89" y="420"/>
                </a:cxn>
                <a:cxn ang="0">
                  <a:pos x="71" y="466"/>
                </a:cxn>
                <a:cxn ang="0">
                  <a:pos x="77" y="508"/>
                </a:cxn>
                <a:cxn ang="0">
                  <a:pos x="124" y="620"/>
                </a:cxn>
                <a:cxn ang="0">
                  <a:pos x="119" y="673"/>
                </a:cxn>
                <a:cxn ang="0">
                  <a:pos x="130" y="691"/>
                </a:cxn>
                <a:cxn ang="0">
                  <a:pos x="136" y="691"/>
                </a:cxn>
                <a:cxn ang="0">
                  <a:pos x="136" y="679"/>
                </a:cxn>
                <a:cxn ang="0">
                  <a:pos x="154" y="673"/>
                </a:cxn>
                <a:cxn ang="0">
                  <a:pos x="183" y="727"/>
                </a:cxn>
                <a:cxn ang="0">
                  <a:pos x="201" y="826"/>
                </a:cxn>
                <a:cxn ang="0">
                  <a:pos x="201" y="880"/>
                </a:cxn>
                <a:cxn ang="0">
                  <a:pos x="225" y="951"/>
                </a:cxn>
                <a:cxn ang="0">
                  <a:pos x="254" y="1016"/>
                </a:cxn>
                <a:cxn ang="0">
                  <a:pos x="472" y="963"/>
                </a:cxn>
                <a:cxn ang="0">
                  <a:pos x="467" y="945"/>
                </a:cxn>
                <a:cxn ang="0">
                  <a:pos x="443" y="922"/>
                </a:cxn>
                <a:cxn ang="0">
                  <a:pos x="443" y="880"/>
                </a:cxn>
                <a:cxn ang="0">
                  <a:pos x="455" y="862"/>
                </a:cxn>
                <a:cxn ang="0">
                  <a:pos x="443" y="826"/>
                </a:cxn>
                <a:cxn ang="0">
                  <a:pos x="426" y="661"/>
                </a:cxn>
                <a:cxn ang="0">
                  <a:pos x="426" y="608"/>
                </a:cxn>
                <a:cxn ang="0">
                  <a:pos x="449" y="519"/>
                </a:cxn>
                <a:cxn ang="0">
                  <a:pos x="461" y="455"/>
                </a:cxn>
                <a:cxn ang="0">
                  <a:pos x="467" y="407"/>
                </a:cxn>
                <a:cxn ang="0">
                  <a:pos x="449" y="372"/>
                </a:cxn>
                <a:cxn ang="0">
                  <a:pos x="449" y="336"/>
                </a:cxn>
                <a:cxn ang="0">
                  <a:pos x="461" y="313"/>
                </a:cxn>
                <a:cxn ang="0">
                  <a:pos x="526" y="260"/>
                </a:cxn>
                <a:cxn ang="0">
                  <a:pos x="555" y="171"/>
                </a:cxn>
                <a:cxn ang="0">
                  <a:pos x="526" y="118"/>
                </a:cxn>
                <a:cxn ang="0">
                  <a:pos x="520" y="95"/>
                </a:cxn>
                <a:cxn ang="0">
                  <a:pos x="532" y="77"/>
                </a:cxn>
                <a:cxn ang="0">
                  <a:pos x="526" y="59"/>
                </a:cxn>
                <a:cxn ang="0">
                  <a:pos x="514" y="0"/>
                </a:cxn>
                <a:cxn ang="0">
                  <a:pos x="0" y="130"/>
                </a:cxn>
              </a:cxnLst>
              <a:rect l="0" t="0" r="r" b="b"/>
              <a:pathLst>
                <a:path w="555" h="1016">
                  <a:moveTo>
                    <a:pt x="0" y="130"/>
                  </a:moveTo>
                  <a:lnTo>
                    <a:pt x="18" y="171"/>
                  </a:lnTo>
                  <a:lnTo>
                    <a:pt x="12" y="189"/>
                  </a:lnTo>
                  <a:lnTo>
                    <a:pt x="23" y="207"/>
                  </a:lnTo>
                  <a:lnTo>
                    <a:pt x="30" y="219"/>
                  </a:lnTo>
                  <a:lnTo>
                    <a:pt x="77" y="336"/>
                  </a:lnTo>
                  <a:lnTo>
                    <a:pt x="89" y="420"/>
                  </a:lnTo>
                  <a:lnTo>
                    <a:pt x="71" y="466"/>
                  </a:lnTo>
                  <a:lnTo>
                    <a:pt x="77" y="508"/>
                  </a:lnTo>
                  <a:lnTo>
                    <a:pt x="124" y="620"/>
                  </a:lnTo>
                  <a:lnTo>
                    <a:pt x="119" y="673"/>
                  </a:lnTo>
                  <a:lnTo>
                    <a:pt x="130" y="691"/>
                  </a:lnTo>
                  <a:lnTo>
                    <a:pt x="136" y="691"/>
                  </a:lnTo>
                  <a:lnTo>
                    <a:pt x="136" y="679"/>
                  </a:lnTo>
                  <a:lnTo>
                    <a:pt x="154" y="673"/>
                  </a:lnTo>
                  <a:lnTo>
                    <a:pt x="183" y="727"/>
                  </a:lnTo>
                  <a:lnTo>
                    <a:pt x="201" y="826"/>
                  </a:lnTo>
                  <a:lnTo>
                    <a:pt x="201" y="880"/>
                  </a:lnTo>
                  <a:lnTo>
                    <a:pt x="225" y="951"/>
                  </a:lnTo>
                  <a:lnTo>
                    <a:pt x="254" y="1016"/>
                  </a:lnTo>
                  <a:lnTo>
                    <a:pt x="472" y="963"/>
                  </a:lnTo>
                  <a:lnTo>
                    <a:pt x="467" y="945"/>
                  </a:lnTo>
                  <a:lnTo>
                    <a:pt x="443" y="922"/>
                  </a:lnTo>
                  <a:lnTo>
                    <a:pt x="443" y="880"/>
                  </a:lnTo>
                  <a:lnTo>
                    <a:pt x="455" y="862"/>
                  </a:lnTo>
                  <a:lnTo>
                    <a:pt x="443" y="826"/>
                  </a:lnTo>
                  <a:lnTo>
                    <a:pt x="426" y="661"/>
                  </a:lnTo>
                  <a:lnTo>
                    <a:pt x="426" y="608"/>
                  </a:lnTo>
                  <a:lnTo>
                    <a:pt x="449" y="519"/>
                  </a:lnTo>
                  <a:lnTo>
                    <a:pt x="461" y="455"/>
                  </a:lnTo>
                  <a:lnTo>
                    <a:pt x="467" y="407"/>
                  </a:lnTo>
                  <a:lnTo>
                    <a:pt x="449" y="372"/>
                  </a:lnTo>
                  <a:lnTo>
                    <a:pt x="449" y="336"/>
                  </a:lnTo>
                  <a:lnTo>
                    <a:pt x="461" y="313"/>
                  </a:lnTo>
                  <a:lnTo>
                    <a:pt x="526" y="260"/>
                  </a:lnTo>
                  <a:lnTo>
                    <a:pt x="555" y="171"/>
                  </a:lnTo>
                  <a:lnTo>
                    <a:pt x="526" y="118"/>
                  </a:lnTo>
                  <a:lnTo>
                    <a:pt x="520" y="95"/>
                  </a:lnTo>
                  <a:lnTo>
                    <a:pt x="532" y="77"/>
                  </a:lnTo>
                  <a:lnTo>
                    <a:pt x="526" y="59"/>
                  </a:lnTo>
                  <a:lnTo>
                    <a:pt x="514" y="0"/>
                  </a:lnTo>
                  <a:lnTo>
                    <a:pt x="0" y="130"/>
                  </a:lnTo>
                </a:path>
              </a:pathLst>
            </a:custGeom>
            <a:solidFill>
              <a:srgbClr val="C0504D">
                <a:lumMod val="40000"/>
                <a:lumOff val="60000"/>
              </a:srgbClr>
            </a:solidFill>
            <a:ln w="9525">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66" name="Rounded Rectangle 174">
              <a:extLst>
                <a:ext uri="{FF2B5EF4-FFF2-40B4-BE49-F238E27FC236}">
                  <a16:creationId xmlns:a16="http://schemas.microsoft.com/office/drawing/2014/main" id="{954C3EA3-116B-46C0-8775-B9CAB736BCE3}"/>
                </a:ext>
              </a:extLst>
            </p:cNvPr>
            <p:cNvSpPr/>
            <p:nvPr/>
          </p:nvSpPr>
          <p:spPr>
            <a:xfrm>
              <a:off x="7848600" y="2700338"/>
              <a:ext cx="411480" cy="408622"/>
            </a:xfrm>
            <a:prstGeom prst="roundRect">
              <a:avLst/>
            </a:prstGeom>
            <a:solidFill>
              <a:srgbClr val="C0504D">
                <a:lumMod val="40000"/>
                <a:lumOff val="60000"/>
              </a:srgbClr>
            </a:solidFill>
            <a:ln w="9525" cap="flat" cmpd="sng" algn="ctr">
              <a:solidFill>
                <a:sysClr val="window" lastClr="FFFFFF"/>
              </a:solidFill>
              <a:prstDash val="solid"/>
            </a:ln>
            <a:effectLst/>
          </p:spPr>
          <p:txBody>
            <a:bodyPr wrap="square" lIns="0" tIns="0" rIns="0" bIns="0" anchor="ctr">
              <a:spAutoFit/>
            </a:bodyPr>
            <a:lstStyle/>
            <a:p>
              <a:pPr algn="ctr" defTabSz="685800">
                <a:defRPr/>
              </a:pPr>
              <a:r>
                <a:rPr lang="en-US" sz="900" b="1" kern="0" dirty="0">
                  <a:solidFill>
                    <a:prstClr val="black"/>
                  </a:solidFill>
                  <a:latin typeface="Calibri"/>
                  <a:cs typeface="Arial" pitchFamily="34" charset="0"/>
                </a:rPr>
                <a:t>VT</a:t>
              </a:r>
            </a:p>
            <a:p>
              <a:pPr algn="ctr" defTabSz="685800">
                <a:defRPr/>
              </a:pPr>
              <a:r>
                <a:rPr lang="en-US" sz="900" b="1" kern="0" dirty="0">
                  <a:solidFill>
                    <a:prstClr val="black"/>
                  </a:solidFill>
                  <a:latin typeface="Calibri"/>
                  <a:cs typeface="Arial" pitchFamily="34" charset="0"/>
                </a:rPr>
                <a:t>-2%</a:t>
              </a:r>
            </a:p>
          </p:txBody>
        </p:sp>
      </p:grpSp>
      <p:grpSp>
        <p:nvGrpSpPr>
          <p:cNvPr id="267" name="Group 266">
            <a:extLst>
              <a:ext uri="{FF2B5EF4-FFF2-40B4-BE49-F238E27FC236}">
                <a16:creationId xmlns:a16="http://schemas.microsoft.com/office/drawing/2014/main" id="{222768A6-2D9C-4FE3-9188-7D63C14C8812}"/>
              </a:ext>
            </a:extLst>
          </p:cNvPr>
          <p:cNvGrpSpPr/>
          <p:nvPr/>
        </p:nvGrpSpPr>
        <p:grpSpPr>
          <a:xfrm>
            <a:off x="6041474" y="3519717"/>
            <a:ext cx="896537" cy="1040854"/>
            <a:chOff x="6531297" y="3549955"/>
            <a:chExt cx="1195383" cy="1387805"/>
          </a:xfrm>
          <a:solidFill>
            <a:srgbClr val="C0504D">
              <a:lumMod val="40000"/>
              <a:lumOff val="60000"/>
            </a:srgbClr>
          </a:solidFill>
        </p:grpSpPr>
        <p:sp>
          <p:nvSpPr>
            <p:cNvPr id="268" name="Freeform 80">
              <a:extLst>
                <a:ext uri="{FF2B5EF4-FFF2-40B4-BE49-F238E27FC236}">
                  <a16:creationId xmlns:a16="http://schemas.microsoft.com/office/drawing/2014/main" id="{A8E87F93-1E51-40A7-9376-108CDAD39B1F}"/>
                </a:ext>
              </a:extLst>
            </p:cNvPr>
            <p:cNvSpPr>
              <a:spLocks/>
            </p:cNvSpPr>
            <p:nvPr/>
          </p:nvSpPr>
          <p:spPr bwMode="auto">
            <a:xfrm>
              <a:off x="6531297" y="3549955"/>
              <a:ext cx="588587" cy="272676"/>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69" name="Rounded Rectangle 180">
              <a:extLst>
                <a:ext uri="{FF2B5EF4-FFF2-40B4-BE49-F238E27FC236}">
                  <a16:creationId xmlns:a16="http://schemas.microsoft.com/office/drawing/2014/main" id="{55BC5E82-DB88-4A1E-9A20-A4E20FA54DF9}"/>
                </a:ext>
              </a:extLst>
            </p:cNvPr>
            <p:cNvSpPr/>
            <p:nvPr/>
          </p:nvSpPr>
          <p:spPr>
            <a:xfrm>
              <a:off x="7315200" y="4572000"/>
              <a:ext cx="411480" cy="365760"/>
            </a:xfrm>
            <a:prstGeom prst="roundRect">
              <a:avLst/>
            </a:prstGeom>
            <a:solidFill>
              <a:srgbClr val="9BBB59">
                <a:lumMod val="60000"/>
                <a:lumOff val="40000"/>
              </a:srgbClr>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MD</a:t>
              </a:r>
            </a:p>
            <a:p>
              <a:pPr algn="ctr" defTabSz="685800">
                <a:defRPr/>
              </a:pPr>
              <a:r>
                <a:rPr lang="en-US" sz="900" b="1" kern="0" dirty="0">
                  <a:solidFill>
                    <a:prstClr val="black"/>
                  </a:solidFill>
                  <a:latin typeface="Calibri"/>
                  <a:cs typeface="Arial" pitchFamily="34" charset="0"/>
                </a:rPr>
                <a:t>0.1%</a:t>
              </a:r>
            </a:p>
          </p:txBody>
        </p:sp>
      </p:grpSp>
      <p:sp>
        <p:nvSpPr>
          <p:cNvPr id="270" name="Rounded Rectangle 149">
            <a:extLst>
              <a:ext uri="{FF2B5EF4-FFF2-40B4-BE49-F238E27FC236}">
                <a16:creationId xmlns:a16="http://schemas.microsoft.com/office/drawing/2014/main" id="{126DFB24-E7E3-494B-BC9F-88FD00713FF6}"/>
              </a:ext>
            </a:extLst>
          </p:cNvPr>
          <p:cNvSpPr/>
          <p:nvPr/>
        </p:nvSpPr>
        <p:spPr>
          <a:xfrm>
            <a:off x="7029450" y="4286250"/>
            <a:ext cx="308610" cy="274320"/>
          </a:xfrm>
          <a:prstGeom prst="roundRect">
            <a:avLst/>
          </a:prstGeom>
          <a:solidFill>
            <a:schemeClr val="accent6">
              <a:lumMod val="75000"/>
            </a:schemeClr>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DC</a:t>
            </a:r>
          </a:p>
          <a:p>
            <a:pPr algn="ctr" defTabSz="685800">
              <a:defRPr/>
            </a:pPr>
            <a:r>
              <a:rPr lang="en-US" sz="900" b="1" kern="0" dirty="0">
                <a:solidFill>
                  <a:prstClr val="white"/>
                </a:solidFill>
                <a:latin typeface="Calibri"/>
                <a:cs typeface="Arial" pitchFamily="34" charset="0"/>
              </a:rPr>
              <a:t>5%</a:t>
            </a:r>
          </a:p>
        </p:txBody>
      </p:sp>
      <p:grpSp>
        <p:nvGrpSpPr>
          <p:cNvPr id="271" name="Group 270">
            <a:extLst>
              <a:ext uri="{FF2B5EF4-FFF2-40B4-BE49-F238E27FC236}">
                <a16:creationId xmlns:a16="http://schemas.microsoft.com/office/drawing/2014/main" id="{EE0CB20C-AEF5-473C-96DE-28E19532F74B}"/>
              </a:ext>
            </a:extLst>
          </p:cNvPr>
          <p:cNvGrpSpPr/>
          <p:nvPr/>
        </p:nvGrpSpPr>
        <p:grpSpPr>
          <a:xfrm>
            <a:off x="6569575" y="2571750"/>
            <a:ext cx="768485" cy="539823"/>
            <a:chOff x="7235434" y="2286000"/>
            <a:chExt cx="1024646" cy="719764"/>
          </a:xfrm>
          <a:solidFill>
            <a:schemeClr val="accent6">
              <a:lumMod val="75000"/>
            </a:schemeClr>
          </a:solidFill>
        </p:grpSpPr>
        <p:sp>
          <p:nvSpPr>
            <p:cNvPr id="272" name="Freeform 94">
              <a:extLst>
                <a:ext uri="{FF2B5EF4-FFF2-40B4-BE49-F238E27FC236}">
                  <a16:creationId xmlns:a16="http://schemas.microsoft.com/office/drawing/2014/main" id="{6D934CFE-5821-4960-9EFA-D76E2B1FACB7}"/>
                </a:ext>
              </a:extLst>
            </p:cNvPr>
            <p:cNvSpPr>
              <a:spLocks/>
            </p:cNvSpPr>
            <p:nvPr/>
          </p:nvSpPr>
          <p:spPr bwMode="auto">
            <a:xfrm>
              <a:off x="7235434" y="2578766"/>
              <a:ext cx="205824" cy="426998"/>
            </a:xfrm>
            <a:custGeom>
              <a:avLst/>
              <a:gdLst/>
              <a:ahLst/>
              <a:cxnLst>
                <a:cxn ang="0">
                  <a:pos x="507" y="946"/>
                </a:cxn>
                <a:cxn ang="0">
                  <a:pos x="490" y="933"/>
                </a:cxn>
                <a:cxn ang="0">
                  <a:pos x="466" y="939"/>
                </a:cxn>
                <a:cxn ang="0">
                  <a:pos x="442" y="981"/>
                </a:cxn>
                <a:cxn ang="0">
                  <a:pos x="413" y="987"/>
                </a:cxn>
                <a:cxn ang="0">
                  <a:pos x="419" y="1017"/>
                </a:cxn>
                <a:cxn ang="0">
                  <a:pos x="413" y="1022"/>
                </a:cxn>
                <a:cxn ang="0">
                  <a:pos x="407" y="1017"/>
                </a:cxn>
                <a:cxn ang="0">
                  <a:pos x="395" y="1022"/>
                </a:cxn>
                <a:cxn ang="0">
                  <a:pos x="389" y="1034"/>
                </a:cxn>
                <a:cxn ang="0">
                  <a:pos x="46" y="1111"/>
                </a:cxn>
                <a:cxn ang="0">
                  <a:pos x="41" y="1093"/>
                </a:cxn>
                <a:cxn ang="0">
                  <a:pos x="17" y="1070"/>
                </a:cxn>
                <a:cxn ang="0">
                  <a:pos x="17" y="1028"/>
                </a:cxn>
                <a:cxn ang="0">
                  <a:pos x="29" y="1010"/>
                </a:cxn>
                <a:cxn ang="0">
                  <a:pos x="17" y="974"/>
                </a:cxn>
                <a:cxn ang="0">
                  <a:pos x="0" y="809"/>
                </a:cxn>
                <a:cxn ang="0">
                  <a:pos x="0" y="756"/>
                </a:cxn>
                <a:cxn ang="0">
                  <a:pos x="23" y="667"/>
                </a:cxn>
                <a:cxn ang="0">
                  <a:pos x="35" y="603"/>
                </a:cxn>
                <a:cxn ang="0">
                  <a:pos x="41" y="555"/>
                </a:cxn>
                <a:cxn ang="0">
                  <a:pos x="23" y="520"/>
                </a:cxn>
                <a:cxn ang="0">
                  <a:pos x="23" y="484"/>
                </a:cxn>
                <a:cxn ang="0">
                  <a:pos x="35" y="461"/>
                </a:cxn>
                <a:cxn ang="0">
                  <a:pos x="100" y="408"/>
                </a:cxn>
                <a:cxn ang="0">
                  <a:pos x="129" y="319"/>
                </a:cxn>
                <a:cxn ang="0">
                  <a:pos x="100" y="266"/>
                </a:cxn>
                <a:cxn ang="0">
                  <a:pos x="94" y="243"/>
                </a:cxn>
                <a:cxn ang="0">
                  <a:pos x="106" y="225"/>
                </a:cxn>
                <a:cxn ang="0">
                  <a:pos x="100" y="207"/>
                </a:cxn>
                <a:cxn ang="0">
                  <a:pos x="88" y="148"/>
                </a:cxn>
                <a:cxn ang="0">
                  <a:pos x="100" y="77"/>
                </a:cxn>
                <a:cxn ang="0">
                  <a:pos x="82" y="48"/>
                </a:cxn>
                <a:cxn ang="0">
                  <a:pos x="88" y="41"/>
                </a:cxn>
                <a:cxn ang="0">
                  <a:pos x="112" y="41"/>
                </a:cxn>
                <a:cxn ang="0">
                  <a:pos x="124" y="12"/>
                </a:cxn>
                <a:cxn ang="0">
                  <a:pos x="142" y="23"/>
                </a:cxn>
                <a:cxn ang="0">
                  <a:pos x="159" y="18"/>
                </a:cxn>
                <a:cxn ang="0">
                  <a:pos x="177" y="0"/>
                </a:cxn>
                <a:cxn ang="0">
                  <a:pos x="401" y="685"/>
                </a:cxn>
                <a:cxn ang="0">
                  <a:pos x="407" y="697"/>
                </a:cxn>
                <a:cxn ang="0">
                  <a:pos x="407" y="727"/>
                </a:cxn>
                <a:cxn ang="0">
                  <a:pos x="407" y="738"/>
                </a:cxn>
                <a:cxn ang="0">
                  <a:pos x="466" y="786"/>
                </a:cxn>
                <a:cxn ang="0">
                  <a:pos x="478" y="786"/>
                </a:cxn>
                <a:cxn ang="0">
                  <a:pos x="484" y="809"/>
                </a:cxn>
                <a:cxn ang="0">
                  <a:pos x="484" y="821"/>
                </a:cxn>
                <a:cxn ang="0">
                  <a:pos x="513" y="880"/>
                </a:cxn>
                <a:cxn ang="0">
                  <a:pos x="513" y="892"/>
                </a:cxn>
                <a:cxn ang="0">
                  <a:pos x="507" y="916"/>
                </a:cxn>
                <a:cxn ang="0">
                  <a:pos x="507" y="946"/>
                </a:cxn>
              </a:cxnLst>
              <a:rect l="0" t="0" r="r" b="b"/>
              <a:pathLst>
                <a:path w="513" h="1111">
                  <a:moveTo>
                    <a:pt x="507" y="946"/>
                  </a:moveTo>
                  <a:lnTo>
                    <a:pt x="490" y="933"/>
                  </a:lnTo>
                  <a:lnTo>
                    <a:pt x="466" y="939"/>
                  </a:lnTo>
                  <a:lnTo>
                    <a:pt x="442" y="981"/>
                  </a:lnTo>
                  <a:lnTo>
                    <a:pt x="413" y="987"/>
                  </a:lnTo>
                  <a:lnTo>
                    <a:pt x="419" y="1017"/>
                  </a:lnTo>
                  <a:lnTo>
                    <a:pt x="413" y="1022"/>
                  </a:lnTo>
                  <a:lnTo>
                    <a:pt x="407" y="1017"/>
                  </a:lnTo>
                  <a:lnTo>
                    <a:pt x="395" y="1022"/>
                  </a:lnTo>
                  <a:lnTo>
                    <a:pt x="389" y="1034"/>
                  </a:lnTo>
                  <a:lnTo>
                    <a:pt x="46" y="1111"/>
                  </a:lnTo>
                  <a:lnTo>
                    <a:pt x="41" y="1093"/>
                  </a:lnTo>
                  <a:lnTo>
                    <a:pt x="17" y="1070"/>
                  </a:lnTo>
                  <a:lnTo>
                    <a:pt x="17" y="1028"/>
                  </a:lnTo>
                  <a:lnTo>
                    <a:pt x="29" y="1010"/>
                  </a:lnTo>
                  <a:lnTo>
                    <a:pt x="17" y="974"/>
                  </a:lnTo>
                  <a:lnTo>
                    <a:pt x="0" y="809"/>
                  </a:lnTo>
                  <a:lnTo>
                    <a:pt x="0" y="756"/>
                  </a:lnTo>
                  <a:lnTo>
                    <a:pt x="23" y="667"/>
                  </a:lnTo>
                  <a:lnTo>
                    <a:pt x="35" y="603"/>
                  </a:lnTo>
                  <a:lnTo>
                    <a:pt x="41" y="555"/>
                  </a:lnTo>
                  <a:lnTo>
                    <a:pt x="23" y="520"/>
                  </a:lnTo>
                  <a:lnTo>
                    <a:pt x="23" y="484"/>
                  </a:lnTo>
                  <a:lnTo>
                    <a:pt x="35" y="461"/>
                  </a:lnTo>
                  <a:lnTo>
                    <a:pt x="100" y="408"/>
                  </a:lnTo>
                  <a:lnTo>
                    <a:pt x="129" y="319"/>
                  </a:lnTo>
                  <a:lnTo>
                    <a:pt x="100" y="266"/>
                  </a:lnTo>
                  <a:lnTo>
                    <a:pt x="94" y="243"/>
                  </a:lnTo>
                  <a:lnTo>
                    <a:pt x="106" y="225"/>
                  </a:lnTo>
                  <a:lnTo>
                    <a:pt x="100" y="207"/>
                  </a:lnTo>
                  <a:lnTo>
                    <a:pt x="88" y="148"/>
                  </a:lnTo>
                  <a:lnTo>
                    <a:pt x="100" y="77"/>
                  </a:lnTo>
                  <a:lnTo>
                    <a:pt x="82" y="48"/>
                  </a:lnTo>
                  <a:lnTo>
                    <a:pt x="88" y="41"/>
                  </a:lnTo>
                  <a:lnTo>
                    <a:pt x="112" y="41"/>
                  </a:lnTo>
                  <a:lnTo>
                    <a:pt x="124" y="12"/>
                  </a:lnTo>
                  <a:lnTo>
                    <a:pt x="142" y="23"/>
                  </a:lnTo>
                  <a:lnTo>
                    <a:pt x="159" y="18"/>
                  </a:lnTo>
                  <a:lnTo>
                    <a:pt x="177" y="0"/>
                  </a:lnTo>
                  <a:lnTo>
                    <a:pt x="401" y="685"/>
                  </a:lnTo>
                  <a:lnTo>
                    <a:pt x="407" y="697"/>
                  </a:lnTo>
                  <a:lnTo>
                    <a:pt x="407" y="727"/>
                  </a:lnTo>
                  <a:lnTo>
                    <a:pt x="407" y="738"/>
                  </a:lnTo>
                  <a:lnTo>
                    <a:pt x="466" y="786"/>
                  </a:lnTo>
                  <a:lnTo>
                    <a:pt x="478" y="786"/>
                  </a:lnTo>
                  <a:lnTo>
                    <a:pt x="484" y="809"/>
                  </a:lnTo>
                  <a:lnTo>
                    <a:pt x="484" y="821"/>
                  </a:lnTo>
                  <a:lnTo>
                    <a:pt x="513" y="880"/>
                  </a:lnTo>
                  <a:lnTo>
                    <a:pt x="513" y="892"/>
                  </a:lnTo>
                  <a:lnTo>
                    <a:pt x="507" y="916"/>
                  </a:lnTo>
                  <a:lnTo>
                    <a:pt x="507" y="946"/>
                  </a:lnTo>
                </a:path>
              </a:pathLst>
            </a:custGeom>
            <a:grpFill/>
            <a:ln w="9525">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73" name="Rounded Rectangle 142">
              <a:extLst>
                <a:ext uri="{FF2B5EF4-FFF2-40B4-BE49-F238E27FC236}">
                  <a16:creationId xmlns:a16="http://schemas.microsoft.com/office/drawing/2014/main" id="{A7343C7A-56A9-4C31-83B9-7D1A57CD63E1}"/>
                </a:ext>
              </a:extLst>
            </p:cNvPr>
            <p:cNvSpPr/>
            <p:nvPr/>
          </p:nvSpPr>
          <p:spPr>
            <a:xfrm>
              <a:off x="7848600" y="2286000"/>
              <a:ext cx="411480" cy="365760"/>
            </a:xfrm>
            <a:prstGeom prst="roundRect">
              <a:avLst/>
            </a:prstGeom>
            <a:grpFill/>
            <a:ln w="9525" cap="flat" cmpd="sng" algn="ctr">
              <a:solidFill>
                <a:sysClr val="window" lastClr="FFFFFF"/>
              </a:solid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NH</a:t>
              </a:r>
              <a:br>
                <a:rPr lang="en-US" sz="900" b="1" kern="0" dirty="0">
                  <a:solidFill>
                    <a:prstClr val="white"/>
                  </a:solidFill>
                  <a:latin typeface="Calibri"/>
                  <a:cs typeface="Arial" pitchFamily="34" charset="0"/>
                </a:rPr>
              </a:br>
              <a:r>
                <a:rPr lang="en-US" sz="900" b="1" kern="0" dirty="0">
                  <a:solidFill>
                    <a:prstClr val="white"/>
                  </a:solidFill>
                  <a:latin typeface="Calibri"/>
                  <a:cs typeface="Arial" pitchFamily="34" charset="0"/>
                </a:rPr>
                <a:t>5%</a:t>
              </a:r>
            </a:p>
          </p:txBody>
        </p:sp>
      </p:grpSp>
      <p:sp>
        <p:nvSpPr>
          <p:cNvPr id="274" name="Rounded Rectangle 144">
            <a:extLst>
              <a:ext uri="{FF2B5EF4-FFF2-40B4-BE49-F238E27FC236}">
                <a16:creationId xmlns:a16="http://schemas.microsoft.com/office/drawing/2014/main" id="{54AB8DF6-5F4E-44B8-B58C-E94014C9DB4D}"/>
              </a:ext>
            </a:extLst>
          </p:cNvPr>
          <p:cNvSpPr/>
          <p:nvPr/>
        </p:nvSpPr>
        <p:spPr>
          <a:xfrm>
            <a:off x="2793206" y="2171700"/>
            <a:ext cx="713891" cy="228600"/>
          </a:xfrm>
          <a:prstGeom prst="roundRect">
            <a:avLst/>
          </a:prstGeom>
          <a:solidFill>
            <a:srgbClr val="800000"/>
          </a:solidFill>
          <a:ln w="9525" cap="flat" cmpd="sng" algn="ctr">
            <a:no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Over -10%</a:t>
            </a:r>
          </a:p>
        </p:txBody>
      </p:sp>
      <p:sp>
        <p:nvSpPr>
          <p:cNvPr id="275" name="Rounded Rectangle 145">
            <a:extLst>
              <a:ext uri="{FF2B5EF4-FFF2-40B4-BE49-F238E27FC236}">
                <a16:creationId xmlns:a16="http://schemas.microsoft.com/office/drawing/2014/main" id="{F0AD66AE-3CD4-4DAC-A851-D81567CCD66D}"/>
              </a:ext>
            </a:extLst>
          </p:cNvPr>
          <p:cNvSpPr/>
          <p:nvPr/>
        </p:nvSpPr>
        <p:spPr>
          <a:xfrm>
            <a:off x="3536156" y="2171700"/>
            <a:ext cx="713891" cy="228600"/>
          </a:xfrm>
          <a:prstGeom prst="roundRect">
            <a:avLst/>
          </a:prstGeom>
          <a:solidFill>
            <a:srgbClr val="CC3300"/>
          </a:solidFill>
          <a:ln w="9525" cap="flat" cmpd="sng" algn="ctr">
            <a:no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-5.1% to -10%</a:t>
            </a:r>
          </a:p>
        </p:txBody>
      </p:sp>
      <p:sp>
        <p:nvSpPr>
          <p:cNvPr id="276" name="Rounded Rectangle 146">
            <a:extLst>
              <a:ext uri="{FF2B5EF4-FFF2-40B4-BE49-F238E27FC236}">
                <a16:creationId xmlns:a16="http://schemas.microsoft.com/office/drawing/2014/main" id="{AB277BFB-F430-4D83-BFEE-53C928CF3C7D}"/>
              </a:ext>
            </a:extLst>
          </p:cNvPr>
          <p:cNvSpPr/>
          <p:nvPr/>
        </p:nvSpPr>
        <p:spPr>
          <a:xfrm>
            <a:off x="4279106" y="2171700"/>
            <a:ext cx="713891" cy="228600"/>
          </a:xfrm>
          <a:prstGeom prst="roundRect">
            <a:avLst/>
          </a:prstGeom>
          <a:solidFill>
            <a:srgbClr val="FF99FF"/>
          </a:solidFill>
          <a:ln w="9525" cap="flat" cmpd="sng" algn="ctr">
            <a:no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-0.1% to -5%</a:t>
            </a:r>
          </a:p>
        </p:txBody>
      </p:sp>
      <p:sp>
        <p:nvSpPr>
          <p:cNvPr id="277" name="Rounded Rectangle 147">
            <a:extLst>
              <a:ext uri="{FF2B5EF4-FFF2-40B4-BE49-F238E27FC236}">
                <a16:creationId xmlns:a16="http://schemas.microsoft.com/office/drawing/2014/main" id="{A6B8488B-797E-4DC0-9A7C-8D6E3EBA10D8}"/>
              </a:ext>
            </a:extLst>
          </p:cNvPr>
          <p:cNvSpPr/>
          <p:nvPr/>
        </p:nvSpPr>
        <p:spPr>
          <a:xfrm>
            <a:off x="5593556" y="2171700"/>
            <a:ext cx="713891" cy="228600"/>
          </a:xfrm>
          <a:prstGeom prst="roundRect">
            <a:avLst/>
          </a:prstGeom>
          <a:solidFill>
            <a:srgbClr val="9BBB59">
              <a:lumMod val="60000"/>
              <a:lumOff val="40000"/>
            </a:srgbClr>
          </a:solidFill>
          <a:ln w="9525" cap="flat" cmpd="sng" algn="ctr">
            <a:no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0.1% to 5%</a:t>
            </a:r>
          </a:p>
        </p:txBody>
      </p:sp>
      <p:sp>
        <p:nvSpPr>
          <p:cNvPr id="278" name="Snip Single Corner Rectangle 148">
            <a:extLst>
              <a:ext uri="{FF2B5EF4-FFF2-40B4-BE49-F238E27FC236}">
                <a16:creationId xmlns:a16="http://schemas.microsoft.com/office/drawing/2014/main" id="{669BD7F5-A8B4-49B5-8FF9-572E64E25C8E}"/>
              </a:ext>
            </a:extLst>
          </p:cNvPr>
          <p:cNvSpPr/>
          <p:nvPr/>
        </p:nvSpPr>
        <p:spPr>
          <a:xfrm>
            <a:off x="1885950" y="4457700"/>
            <a:ext cx="1200150" cy="937260"/>
          </a:xfrm>
          <a:prstGeom prst="snip1Rect">
            <a:avLst>
              <a:gd name="adj" fmla="val 44872"/>
            </a:avLst>
          </a:prstGeom>
          <a:noFill/>
          <a:ln w="9525" cap="flat" cmpd="sng" algn="ctr">
            <a:solidFill>
              <a:sysClr val="windowText" lastClr="000000"/>
            </a:solidFill>
            <a:prstDash val="solid"/>
          </a:ln>
          <a:effectLst/>
        </p:spPr>
        <p:txBody>
          <a:bodyPr rtlCol="0" anchor="ctr"/>
          <a:lstStyle/>
          <a:p>
            <a:pPr algn="ctr" defTabSz="685800">
              <a:defRPr/>
            </a:pPr>
            <a:endParaRPr lang="en-US" sz="900" kern="0" dirty="0">
              <a:solidFill>
                <a:prstClr val="white"/>
              </a:solidFill>
              <a:latin typeface="Calibri"/>
              <a:cs typeface="Arial" pitchFamily="34" charset="0"/>
            </a:endParaRPr>
          </a:p>
        </p:txBody>
      </p:sp>
      <p:sp>
        <p:nvSpPr>
          <p:cNvPr id="279" name="Snip Single Corner Rectangle 150">
            <a:extLst>
              <a:ext uri="{FF2B5EF4-FFF2-40B4-BE49-F238E27FC236}">
                <a16:creationId xmlns:a16="http://schemas.microsoft.com/office/drawing/2014/main" id="{F07FF1C5-5070-4344-A573-E2E8CB7CDB56}"/>
              </a:ext>
            </a:extLst>
          </p:cNvPr>
          <p:cNvSpPr/>
          <p:nvPr/>
        </p:nvSpPr>
        <p:spPr>
          <a:xfrm>
            <a:off x="3143250" y="4914900"/>
            <a:ext cx="742950" cy="480060"/>
          </a:xfrm>
          <a:prstGeom prst="snip1Rect">
            <a:avLst>
              <a:gd name="adj" fmla="val 50000"/>
            </a:avLst>
          </a:prstGeom>
          <a:noFill/>
          <a:ln w="9525" cap="flat" cmpd="sng" algn="ctr">
            <a:solidFill>
              <a:sysClr val="windowText" lastClr="000000"/>
            </a:solidFill>
            <a:prstDash val="solid"/>
          </a:ln>
          <a:effectLst/>
        </p:spPr>
        <p:txBody>
          <a:bodyPr rtlCol="0" anchor="ctr"/>
          <a:lstStyle/>
          <a:p>
            <a:pPr algn="ctr" defTabSz="685800">
              <a:defRPr/>
            </a:pPr>
            <a:endParaRPr lang="en-US" sz="900" kern="0" dirty="0">
              <a:solidFill>
                <a:prstClr val="white"/>
              </a:solidFill>
              <a:latin typeface="Calibri"/>
              <a:cs typeface="Arial" pitchFamily="34" charset="0"/>
            </a:endParaRPr>
          </a:p>
        </p:txBody>
      </p:sp>
      <p:grpSp>
        <p:nvGrpSpPr>
          <p:cNvPr id="280" name="Group 279">
            <a:extLst>
              <a:ext uri="{FF2B5EF4-FFF2-40B4-BE49-F238E27FC236}">
                <a16:creationId xmlns:a16="http://schemas.microsoft.com/office/drawing/2014/main" id="{4815A447-A61F-4DDE-AD73-4DF5DF3B5ADF}"/>
              </a:ext>
            </a:extLst>
          </p:cNvPr>
          <p:cNvGrpSpPr/>
          <p:nvPr/>
        </p:nvGrpSpPr>
        <p:grpSpPr>
          <a:xfrm>
            <a:off x="6517218" y="3059359"/>
            <a:ext cx="820842" cy="472511"/>
            <a:chOff x="7165624" y="2936146"/>
            <a:chExt cx="1094456" cy="630014"/>
          </a:xfrm>
          <a:solidFill>
            <a:srgbClr val="9BBB59">
              <a:lumMod val="60000"/>
              <a:lumOff val="40000"/>
            </a:srgbClr>
          </a:solidFill>
        </p:grpSpPr>
        <p:sp>
          <p:nvSpPr>
            <p:cNvPr id="281" name="Freeform 88">
              <a:extLst>
                <a:ext uri="{FF2B5EF4-FFF2-40B4-BE49-F238E27FC236}">
                  <a16:creationId xmlns:a16="http://schemas.microsoft.com/office/drawing/2014/main" id="{73ECCBFE-9684-439B-B9C4-287FA008284D}"/>
                </a:ext>
              </a:extLst>
            </p:cNvPr>
            <p:cNvSpPr>
              <a:spLocks/>
            </p:cNvSpPr>
            <p:nvPr/>
          </p:nvSpPr>
          <p:spPr bwMode="auto">
            <a:xfrm>
              <a:off x="7165624" y="2936146"/>
              <a:ext cx="426093" cy="212338"/>
            </a:xfrm>
            <a:custGeom>
              <a:avLst/>
              <a:gdLst/>
              <a:ahLst/>
              <a:cxnLst>
                <a:cxn ang="0">
                  <a:pos x="218" y="178"/>
                </a:cxn>
                <a:cxn ang="0">
                  <a:pos x="567" y="89"/>
                </a:cxn>
                <a:cxn ang="0">
                  <a:pos x="585" y="89"/>
                </a:cxn>
                <a:cxn ang="0">
                  <a:pos x="585" y="54"/>
                </a:cxn>
                <a:cxn ang="0">
                  <a:pos x="638" y="6"/>
                </a:cxn>
                <a:cxn ang="0">
                  <a:pos x="679" y="13"/>
                </a:cxn>
                <a:cxn ang="0">
                  <a:pos x="733" y="89"/>
                </a:cxn>
                <a:cxn ang="0">
                  <a:pos x="738" y="119"/>
                </a:cxn>
                <a:cxn ang="0">
                  <a:pos x="703" y="166"/>
                </a:cxn>
                <a:cxn ang="0">
                  <a:pos x="692" y="236"/>
                </a:cxn>
                <a:cxn ang="0">
                  <a:pos x="774" y="254"/>
                </a:cxn>
                <a:cxn ang="0">
                  <a:pos x="857" y="355"/>
                </a:cxn>
                <a:cxn ang="0">
                  <a:pos x="958" y="396"/>
                </a:cxn>
                <a:cxn ang="0">
                  <a:pos x="1022" y="332"/>
                </a:cxn>
                <a:cxn ang="0">
                  <a:pos x="981" y="296"/>
                </a:cxn>
                <a:cxn ang="0">
                  <a:pos x="945" y="254"/>
                </a:cxn>
                <a:cxn ang="0">
                  <a:pos x="987" y="261"/>
                </a:cxn>
                <a:cxn ang="0">
                  <a:pos x="1063" y="396"/>
                </a:cxn>
                <a:cxn ang="0">
                  <a:pos x="1034" y="408"/>
                </a:cxn>
                <a:cxn ang="0">
                  <a:pos x="951" y="456"/>
                </a:cxn>
                <a:cxn ang="0">
                  <a:pos x="875" y="503"/>
                </a:cxn>
                <a:cxn ang="0">
                  <a:pos x="875" y="479"/>
                </a:cxn>
                <a:cxn ang="0">
                  <a:pos x="851" y="444"/>
                </a:cxn>
                <a:cxn ang="0">
                  <a:pos x="786" y="538"/>
                </a:cxn>
                <a:cxn ang="0">
                  <a:pos x="756" y="520"/>
                </a:cxn>
                <a:cxn ang="0">
                  <a:pos x="738" y="508"/>
                </a:cxn>
                <a:cxn ang="0">
                  <a:pos x="709" y="485"/>
                </a:cxn>
                <a:cxn ang="0">
                  <a:pos x="656" y="461"/>
                </a:cxn>
                <a:cxn ang="0">
                  <a:pos x="621" y="414"/>
                </a:cxn>
                <a:cxn ang="0">
                  <a:pos x="497" y="403"/>
                </a:cxn>
                <a:cxn ang="0">
                  <a:pos x="218" y="491"/>
                </a:cxn>
                <a:cxn ang="0">
                  <a:pos x="195" y="474"/>
                </a:cxn>
                <a:cxn ang="0">
                  <a:pos x="0" y="508"/>
                </a:cxn>
              </a:cxnLst>
              <a:rect l="0" t="0" r="r" b="b"/>
              <a:pathLst>
                <a:path w="1063" h="550">
                  <a:moveTo>
                    <a:pt x="0" y="231"/>
                  </a:moveTo>
                  <a:lnTo>
                    <a:pt x="218" y="178"/>
                  </a:lnTo>
                  <a:lnTo>
                    <a:pt x="561" y="101"/>
                  </a:lnTo>
                  <a:lnTo>
                    <a:pt x="567" y="89"/>
                  </a:lnTo>
                  <a:lnTo>
                    <a:pt x="579" y="84"/>
                  </a:lnTo>
                  <a:lnTo>
                    <a:pt x="585" y="89"/>
                  </a:lnTo>
                  <a:lnTo>
                    <a:pt x="591" y="84"/>
                  </a:lnTo>
                  <a:lnTo>
                    <a:pt x="585" y="54"/>
                  </a:lnTo>
                  <a:lnTo>
                    <a:pt x="614" y="48"/>
                  </a:lnTo>
                  <a:lnTo>
                    <a:pt x="638" y="6"/>
                  </a:lnTo>
                  <a:lnTo>
                    <a:pt x="662" y="0"/>
                  </a:lnTo>
                  <a:lnTo>
                    <a:pt x="679" y="13"/>
                  </a:lnTo>
                  <a:lnTo>
                    <a:pt x="697" y="59"/>
                  </a:lnTo>
                  <a:lnTo>
                    <a:pt x="733" y="89"/>
                  </a:lnTo>
                  <a:lnTo>
                    <a:pt x="745" y="107"/>
                  </a:lnTo>
                  <a:lnTo>
                    <a:pt x="738" y="119"/>
                  </a:lnTo>
                  <a:lnTo>
                    <a:pt x="720" y="130"/>
                  </a:lnTo>
                  <a:lnTo>
                    <a:pt x="703" y="166"/>
                  </a:lnTo>
                  <a:lnTo>
                    <a:pt x="685" y="213"/>
                  </a:lnTo>
                  <a:lnTo>
                    <a:pt x="692" y="236"/>
                  </a:lnTo>
                  <a:lnTo>
                    <a:pt x="733" y="236"/>
                  </a:lnTo>
                  <a:lnTo>
                    <a:pt x="774" y="254"/>
                  </a:lnTo>
                  <a:lnTo>
                    <a:pt x="834" y="320"/>
                  </a:lnTo>
                  <a:lnTo>
                    <a:pt x="857" y="355"/>
                  </a:lnTo>
                  <a:lnTo>
                    <a:pt x="887" y="396"/>
                  </a:lnTo>
                  <a:lnTo>
                    <a:pt x="958" y="396"/>
                  </a:lnTo>
                  <a:lnTo>
                    <a:pt x="999" y="378"/>
                  </a:lnTo>
                  <a:lnTo>
                    <a:pt x="1022" y="332"/>
                  </a:lnTo>
                  <a:lnTo>
                    <a:pt x="1010" y="320"/>
                  </a:lnTo>
                  <a:lnTo>
                    <a:pt x="981" y="296"/>
                  </a:lnTo>
                  <a:lnTo>
                    <a:pt x="945" y="279"/>
                  </a:lnTo>
                  <a:lnTo>
                    <a:pt x="945" y="254"/>
                  </a:lnTo>
                  <a:lnTo>
                    <a:pt x="975" y="261"/>
                  </a:lnTo>
                  <a:lnTo>
                    <a:pt x="987" y="261"/>
                  </a:lnTo>
                  <a:lnTo>
                    <a:pt x="1040" y="332"/>
                  </a:lnTo>
                  <a:lnTo>
                    <a:pt x="1063" y="396"/>
                  </a:lnTo>
                  <a:lnTo>
                    <a:pt x="1063" y="432"/>
                  </a:lnTo>
                  <a:lnTo>
                    <a:pt x="1034" y="408"/>
                  </a:lnTo>
                  <a:lnTo>
                    <a:pt x="999" y="438"/>
                  </a:lnTo>
                  <a:lnTo>
                    <a:pt x="951" y="456"/>
                  </a:lnTo>
                  <a:lnTo>
                    <a:pt x="898" y="503"/>
                  </a:lnTo>
                  <a:lnTo>
                    <a:pt x="875" y="503"/>
                  </a:lnTo>
                  <a:lnTo>
                    <a:pt x="869" y="497"/>
                  </a:lnTo>
                  <a:lnTo>
                    <a:pt x="875" y="479"/>
                  </a:lnTo>
                  <a:lnTo>
                    <a:pt x="862" y="444"/>
                  </a:lnTo>
                  <a:lnTo>
                    <a:pt x="851" y="444"/>
                  </a:lnTo>
                  <a:lnTo>
                    <a:pt x="821" y="491"/>
                  </a:lnTo>
                  <a:lnTo>
                    <a:pt x="786" y="538"/>
                  </a:lnTo>
                  <a:lnTo>
                    <a:pt x="774" y="550"/>
                  </a:lnTo>
                  <a:lnTo>
                    <a:pt x="756" y="520"/>
                  </a:lnTo>
                  <a:lnTo>
                    <a:pt x="750" y="515"/>
                  </a:lnTo>
                  <a:lnTo>
                    <a:pt x="738" y="508"/>
                  </a:lnTo>
                  <a:lnTo>
                    <a:pt x="733" y="503"/>
                  </a:lnTo>
                  <a:lnTo>
                    <a:pt x="709" y="485"/>
                  </a:lnTo>
                  <a:lnTo>
                    <a:pt x="709" y="479"/>
                  </a:lnTo>
                  <a:lnTo>
                    <a:pt x="656" y="461"/>
                  </a:lnTo>
                  <a:lnTo>
                    <a:pt x="638" y="420"/>
                  </a:lnTo>
                  <a:lnTo>
                    <a:pt x="621" y="414"/>
                  </a:lnTo>
                  <a:lnTo>
                    <a:pt x="609" y="378"/>
                  </a:lnTo>
                  <a:lnTo>
                    <a:pt x="497" y="403"/>
                  </a:lnTo>
                  <a:lnTo>
                    <a:pt x="225" y="479"/>
                  </a:lnTo>
                  <a:lnTo>
                    <a:pt x="218" y="491"/>
                  </a:lnTo>
                  <a:lnTo>
                    <a:pt x="213" y="497"/>
                  </a:lnTo>
                  <a:lnTo>
                    <a:pt x="195" y="474"/>
                  </a:lnTo>
                  <a:lnTo>
                    <a:pt x="12" y="520"/>
                  </a:lnTo>
                  <a:lnTo>
                    <a:pt x="0" y="508"/>
                  </a:lnTo>
                  <a:lnTo>
                    <a:pt x="0" y="231"/>
                  </a:lnTo>
                </a:path>
              </a:pathLst>
            </a:custGeom>
            <a:solidFill>
              <a:srgbClr val="9BBB59">
                <a:lumMod val="75000"/>
              </a:srgbClr>
            </a:solidFill>
            <a:ln w="9525">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82" name="Rounded Rectangle 133">
              <a:extLst>
                <a:ext uri="{FF2B5EF4-FFF2-40B4-BE49-F238E27FC236}">
                  <a16:creationId xmlns:a16="http://schemas.microsoft.com/office/drawing/2014/main" id="{229860B9-07D2-4337-82CC-A333AA07240E}"/>
                </a:ext>
              </a:extLst>
            </p:cNvPr>
            <p:cNvSpPr/>
            <p:nvPr/>
          </p:nvSpPr>
          <p:spPr>
            <a:xfrm>
              <a:off x="7848600" y="3157539"/>
              <a:ext cx="411480" cy="408621"/>
            </a:xfrm>
            <a:prstGeom prst="roundRect">
              <a:avLst/>
            </a:prstGeom>
            <a:solidFill>
              <a:schemeClr val="accent6">
                <a:lumMod val="60000"/>
                <a:lumOff val="40000"/>
              </a:schemeClr>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latin typeface="Calibri"/>
                  <a:cs typeface="Arial" pitchFamily="34" charset="0"/>
                </a:rPr>
                <a:t>MA</a:t>
              </a:r>
              <a:br>
                <a:rPr lang="en-US" sz="900" b="1" kern="0" dirty="0">
                  <a:solidFill>
                    <a:prstClr val="white"/>
                  </a:solidFill>
                  <a:latin typeface="Calibri"/>
                  <a:cs typeface="Arial" pitchFamily="34" charset="0"/>
                </a:rPr>
              </a:br>
              <a:r>
                <a:rPr lang="en-US" sz="900" b="1" kern="0" dirty="0">
                  <a:latin typeface="Calibri"/>
                  <a:cs typeface="Arial" pitchFamily="34" charset="0"/>
                </a:rPr>
                <a:t>5%</a:t>
              </a:r>
            </a:p>
          </p:txBody>
        </p:sp>
      </p:grpSp>
      <p:sp>
        <p:nvSpPr>
          <p:cNvPr id="283" name="Rounded Rectangle 132">
            <a:extLst>
              <a:ext uri="{FF2B5EF4-FFF2-40B4-BE49-F238E27FC236}">
                <a16:creationId xmlns:a16="http://schemas.microsoft.com/office/drawing/2014/main" id="{54062BDB-95C5-482B-AF85-01832953D72E}"/>
              </a:ext>
            </a:extLst>
          </p:cNvPr>
          <p:cNvSpPr/>
          <p:nvPr/>
        </p:nvSpPr>
        <p:spPr>
          <a:xfrm>
            <a:off x="6336506" y="2171700"/>
            <a:ext cx="713891" cy="228600"/>
          </a:xfrm>
          <a:prstGeom prst="roundRect">
            <a:avLst/>
          </a:prstGeom>
          <a:solidFill>
            <a:schemeClr val="accent6">
              <a:lumMod val="75000"/>
            </a:schemeClr>
          </a:solidFill>
          <a:ln w="9525" cap="flat" cmpd="sng" algn="ctr">
            <a:no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5.1% to 10%</a:t>
            </a:r>
          </a:p>
        </p:txBody>
      </p:sp>
      <p:sp>
        <p:nvSpPr>
          <p:cNvPr id="284" name="Rounded Rectangle 138">
            <a:extLst>
              <a:ext uri="{FF2B5EF4-FFF2-40B4-BE49-F238E27FC236}">
                <a16:creationId xmlns:a16="http://schemas.microsoft.com/office/drawing/2014/main" id="{F503826F-200E-4E69-8919-EED9BB6EBDF4}"/>
              </a:ext>
            </a:extLst>
          </p:cNvPr>
          <p:cNvSpPr/>
          <p:nvPr/>
        </p:nvSpPr>
        <p:spPr>
          <a:xfrm>
            <a:off x="7079456" y="2171700"/>
            <a:ext cx="713891" cy="228600"/>
          </a:xfrm>
          <a:prstGeom prst="roundRect">
            <a:avLst/>
          </a:prstGeom>
          <a:solidFill>
            <a:schemeClr val="accent6">
              <a:lumMod val="50000"/>
            </a:schemeClr>
          </a:solidFill>
          <a:ln w="9525" cap="flat" cmpd="sng" algn="ctr">
            <a:noFill/>
            <a:prstDash val="solid"/>
          </a:ln>
          <a:effectLst/>
        </p:spPr>
        <p:txBody>
          <a:bodyPr lIns="0" tIns="0" rIns="0" bIns="0" anchor="ctr"/>
          <a:lstStyle/>
          <a:p>
            <a:pPr algn="ctr" defTabSz="685800">
              <a:defRPr/>
            </a:pPr>
            <a:r>
              <a:rPr lang="en-US" sz="900" b="1" kern="0" dirty="0">
                <a:solidFill>
                  <a:prstClr val="white"/>
                </a:solidFill>
                <a:latin typeface="Calibri"/>
                <a:cs typeface="Arial" pitchFamily="34" charset="0"/>
              </a:rPr>
              <a:t>Over 10%</a:t>
            </a:r>
          </a:p>
        </p:txBody>
      </p:sp>
      <p:sp>
        <p:nvSpPr>
          <p:cNvPr id="285" name="TextBox 284">
            <a:extLst>
              <a:ext uri="{FF2B5EF4-FFF2-40B4-BE49-F238E27FC236}">
                <a16:creationId xmlns:a16="http://schemas.microsoft.com/office/drawing/2014/main" id="{B21DE529-3B37-433D-9470-C6CED5ABB46B}"/>
              </a:ext>
            </a:extLst>
          </p:cNvPr>
          <p:cNvSpPr txBox="1"/>
          <p:nvPr/>
        </p:nvSpPr>
        <p:spPr>
          <a:xfrm>
            <a:off x="6343651" y="4629151"/>
            <a:ext cx="1449697" cy="646331"/>
          </a:xfrm>
          <a:prstGeom prst="rect">
            <a:avLst/>
          </a:prstGeom>
          <a:noFill/>
          <a:ln w="9525">
            <a:solidFill>
              <a:sysClr val="window" lastClr="FFFFFF"/>
            </a:solidFill>
          </a:ln>
        </p:spPr>
        <p:txBody>
          <a:bodyPr wrap="square" rtlCol="0">
            <a:spAutoFit/>
          </a:bodyPr>
          <a:lstStyle/>
          <a:p>
            <a:pPr defTabSz="685800">
              <a:defRPr/>
            </a:pPr>
            <a:r>
              <a:rPr lang="en-US" sz="1200" kern="0" dirty="0">
                <a:solidFill>
                  <a:prstClr val="black"/>
                </a:solidFill>
              </a:rPr>
              <a:t>Shading based on  unrounded numbers</a:t>
            </a:r>
          </a:p>
        </p:txBody>
      </p:sp>
      <p:sp>
        <p:nvSpPr>
          <p:cNvPr id="286" name="Rounded Rectangle 143">
            <a:extLst>
              <a:ext uri="{FF2B5EF4-FFF2-40B4-BE49-F238E27FC236}">
                <a16:creationId xmlns:a16="http://schemas.microsoft.com/office/drawing/2014/main" id="{5AAC9115-D7C3-48ED-B3BD-B47157DB833D}"/>
              </a:ext>
            </a:extLst>
          </p:cNvPr>
          <p:cNvSpPr/>
          <p:nvPr/>
        </p:nvSpPr>
        <p:spPr>
          <a:xfrm>
            <a:off x="5022056" y="2171700"/>
            <a:ext cx="514350" cy="228600"/>
          </a:xfrm>
          <a:prstGeom prst="roundRect">
            <a:avLst/>
          </a:prstGeom>
          <a:solidFill>
            <a:sysClr val="windowText" lastClr="000000">
              <a:lumMod val="50000"/>
              <a:lumOff val="50000"/>
            </a:sysClr>
          </a:solidFill>
          <a:ln w="9525" cap="flat" cmpd="sng" algn="ctr">
            <a:noFill/>
            <a:prstDash val="solid"/>
          </a:ln>
          <a:effectLst/>
        </p:spPr>
        <p:txBody>
          <a:bodyPr rtlCol="0" anchor="ctr"/>
          <a:lstStyle/>
          <a:p>
            <a:pPr algn="ctr" defTabSz="685800">
              <a:defRPr/>
            </a:pPr>
            <a:r>
              <a:rPr lang="en-US" sz="900" b="1" kern="0" dirty="0">
                <a:solidFill>
                  <a:prstClr val="white"/>
                </a:solidFill>
                <a:latin typeface="Calibri"/>
              </a:rPr>
              <a:t>0%</a:t>
            </a:r>
          </a:p>
        </p:txBody>
      </p:sp>
      <p:sp>
        <p:nvSpPr>
          <p:cNvPr id="287" name="Footer Placeholder 6">
            <a:extLst>
              <a:ext uri="{FF2B5EF4-FFF2-40B4-BE49-F238E27FC236}">
                <a16:creationId xmlns:a16="http://schemas.microsoft.com/office/drawing/2014/main" id="{A51F8A13-0615-484B-ADB8-E5F1378E3104}"/>
              </a:ext>
            </a:extLst>
          </p:cNvPr>
          <p:cNvSpPr txBox="1">
            <a:spLocks/>
          </p:cNvSpPr>
          <p:nvPr/>
        </p:nvSpPr>
        <p:spPr>
          <a:xfrm>
            <a:off x="1485900" y="5624514"/>
            <a:ext cx="2693194" cy="273844"/>
          </a:xfrm>
          <a:prstGeom prst="rect">
            <a:avLst/>
          </a:prstGeom>
          <a:noFill/>
        </p:spPr>
        <p:txBody>
          <a:bodyPr vert="horz" lIns="68580" tIns="34290" rIns="68580" bIns="34290" rtlCol="0" anchor="ctr"/>
          <a:lstStyle/>
          <a:p>
            <a:pPr defTabSz="685800">
              <a:defRPr/>
            </a:pPr>
            <a:r>
              <a:rPr lang="en-US" sz="900" kern="0" dirty="0">
                <a:solidFill>
                  <a:prstClr val="white"/>
                </a:solidFill>
              </a:rPr>
              <a:t>Source: BLS state and regional employment report</a:t>
            </a:r>
          </a:p>
        </p:txBody>
      </p:sp>
      <p:sp>
        <p:nvSpPr>
          <p:cNvPr id="288" name="Freeform 58">
            <a:extLst>
              <a:ext uri="{FF2B5EF4-FFF2-40B4-BE49-F238E27FC236}">
                <a16:creationId xmlns:a16="http://schemas.microsoft.com/office/drawing/2014/main" id="{1A4AED31-F4B1-425D-AB03-C698DA1AE6EA}"/>
              </a:ext>
            </a:extLst>
          </p:cNvPr>
          <p:cNvSpPr>
            <a:spLocks/>
          </p:cNvSpPr>
          <p:nvPr/>
        </p:nvSpPr>
        <p:spPr bwMode="auto">
          <a:xfrm>
            <a:off x="5084569" y="3985799"/>
            <a:ext cx="789898" cy="266294"/>
          </a:xfrm>
          <a:custGeom>
            <a:avLst/>
            <a:gdLst/>
            <a:ahLst/>
            <a:cxnLst>
              <a:cxn ang="0">
                <a:pos x="2640" y="0"/>
              </a:cxn>
              <a:cxn ang="0">
                <a:pos x="2103" y="64"/>
              </a:cxn>
              <a:cxn ang="0">
                <a:pos x="2080" y="88"/>
              </a:cxn>
              <a:cxn ang="0">
                <a:pos x="745" y="206"/>
              </a:cxn>
              <a:cxn ang="0">
                <a:pos x="727" y="195"/>
              </a:cxn>
              <a:cxn ang="0">
                <a:pos x="674" y="200"/>
              </a:cxn>
              <a:cxn ang="0">
                <a:pos x="685" y="224"/>
              </a:cxn>
              <a:cxn ang="0">
                <a:pos x="685" y="266"/>
              </a:cxn>
              <a:cxn ang="0">
                <a:pos x="213" y="301"/>
              </a:cxn>
              <a:cxn ang="0">
                <a:pos x="190" y="360"/>
              </a:cxn>
              <a:cxn ang="0">
                <a:pos x="172" y="424"/>
              </a:cxn>
              <a:cxn ang="0">
                <a:pos x="177" y="449"/>
              </a:cxn>
              <a:cxn ang="0">
                <a:pos x="160" y="507"/>
              </a:cxn>
              <a:cxn ang="0">
                <a:pos x="154" y="525"/>
              </a:cxn>
              <a:cxn ang="0">
                <a:pos x="160" y="548"/>
              </a:cxn>
              <a:cxn ang="0">
                <a:pos x="142" y="584"/>
              </a:cxn>
              <a:cxn ang="0">
                <a:pos x="101" y="626"/>
              </a:cxn>
              <a:cxn ang="0">
                <a:pos x="89" y="708"/>
              </a:cxn>
              <a:cxn ang="0">
                <a:pos x="41" y="761"/>
              </a:cxn>
              <a:cxn ang="0">
                <a:pos x="53" y="809"/>
              </a:cxn>
              <a:cxn ang="0">
                <a:pos x="53" y="885"/>
              </a:cxn>
              <a:cxn ang="0">
                <a:pos x="41" y="885"/>
              </a:cxn>
              <a:cxn ang="0">
                <a:pos x="0" y="921"/>
              </a:cxn>
              <a:cxn ang="0">
                <a:pos x="685" y="874"/>
              </a:cxn>
              <a:cxn ang="0">
                <a:pos x="1530" y="803"/>
              </a:cxn>
              <a:cxn ang="0">
                <a:pos x="1861" y="768"/>
              </a:cxn>
              <a:cxn ang="0">
                <a:pos x="1867" y="667"/>
              </a:cxn>
              <a:cxn ang="0">
                <a:pos x="1897" y="672"/>
              </a:cxn>
              <a:cxn ang="0">
                <a:pos x="1914" y="667"/>
              </a:cxn>
              <a:cxn ang="0">
                <a:pos x="1938" y="644"/>
              </a:cxn>
              <a:cxn ang="0">
                <a:pos x="1938" y="619"/>
              </a:cxn>
              <a:cxn ang="0">
                <a:pos x="1938" y="596"/>
              </a:cxn>
              <a:cxn ang="0">
                <a:pos x="1943" y="573"/>
              </a:cxn>
              <a:cxn ang="0">
                <a:pos x="1973" y="543"/>
              </a:cxn>
              <a:cxn ang="0">
                <a:pos x="2039" y="519"/>
              </a:cxn>
              <a:cxn ang="0">
                <a:pos x="2115" y="495"/>
              </a:cxn>
              <a:cxn ang="0">
                <a:pos x="2192" y="431"/>
              </a:cxn>
              <a:cxn ang="0">
                <a:pos x="2221" y="419"/>
              </a:cxn>
              <a:cxn ang="0">
                <a:pos x="2269" y="378"/>
              </a:cxn>
              <a:cxn ang="0">
                <a:pos x="2275" y="337"/>
              </a:cxn>
              <a:cxn ang="0">
                <a:pos x="2287" y="337"/>
              </a:cxn>
              <a:cxn ang="0">
                <a:pos x="2305" y="337"/>
              </a:cxn>
              <a:cxn ang="0">
                <a:pos x="2316" y="319"/>
              </a:cxn>
              <a:cxn ang="0">
                <a:pos x="2322" y="307"/>
              </a:cxn>
              <a:cxn ang="0">
                <a:pos x="2351" y="283"/>
              </a:cxn>
              <a:cxn ang="0">
                <a:pos x="2357" y="283"/>
              </a:cxn>
              <a:cxn ang="0">
                <a:pos x="2381" y="301"/>
              </a:cxn>
              <a:cxn ang="0">
                <a:pos x="2404" y="283"/>
              </a:cxn>
              <a:cxn ang="0">
                <a:pos x="2410" y="271"/>
              </a:cxn>
              <a:cxn ang="0">
                <a:pos x="2445" y="241"/>
              </a:cxn>
              <a:cxn ang="0">
                <a:pos x="2475" y="230"/>
              </a:cxn>
              <a:cxn ang="0">
                <a:pos x="2528" y="224"/>
              </a:cxn>
              <a:cxn ang="0">
                <a:pos x="2582" y="135"/>
              </a:cxn>
              <a:cxn ang="0">
                <a:pos x="2629" y="106"/>
              </a:cxn>
              <a:cxn ang="0">
                <a:pos x="2629" y="82"/>
              </a:cxn>
              <a:cxn ang="0">
                <a:pos x="2640" y="58"/>
              </a:cxn>
              <a:cxn ang="0">
                <a:pos x="2629" y="28"/>
              </a:cxn>
              <a:cxn ang="0">
                <a:pos x="2640" y="0"/>
              </a:cxn>
            </a:cxnLst>
            <a:rect l="0" t="0" r="r" b="b"/>
            <a:pathLst>
              <a:path w="2640" h="921">
                <a:moveTo>
                  <a:pt x="2640" y="0"/>
                </a:moveTo>
                <a:lnTo>
                  <a:pt x="2103" y="64"/>
                </a:lnTo>
                <a:lnTo>
                  <a:pt x="2080" y="88"/>
                </a:lnTo>
                <a:lnTo>
                  <a:pt x="745" y="206"/>
                </a:lnTo>
                <a:lnTo>
                  <a:pt x="727" y="195"/>
                </a:lnTo>
                <a:lnTo>
                  <a:pt x="674" y="200"/>
                </a:lnTo>
                <a:lnTo>
                  <a:pt x="685" y="224"/>
                </a:lnTo>
                <a:lnTo>
                  <a:pt x="685" y="266"/>
                </a:lnTo>
                <a:lnTo>
                  <a:pt x="213" y="301"/>
                </a:lnTo>
                <a:lnTo>
                  <a:pt x="190" y="360"/>
                </a:lnTo>
                <a:lnTo>
                  <a:pt x="172" y="424"/>
                </a:lnTo>
                <a:lnTo>
                  <a:pt x="177" y="449"/>
                </a:lnTo>
                <a:lnTo>
                  <a:pt x="160" y="507"/>
                </a:lnTo>
                <a:lnTo>
                  <a:pt x="154" y="525"/>
                </a:lnTo>
                <a:lnTo>
                  <a:pt x="160" y="548"/>
                </a:lnTo>
                <a:lnTo>
                  <a:pt x="142" y="584"/>
                </a:lnTo>
                <a:lnTo>
                  <a:pt x="101" y="626"/>
                </a:lnTo>
                <a:lnTo>
                  <a:pt x="89" y="708"/>
                </a:lnTo>
                <a:lnTo>
                  <a:pt x="41" y="761"/>
                </a:lnTo>
                <a:lnTo>
                  <a:pt x="53" y="809"/>
                </a:lnTo>
                <a:lnTo>
                  <a:pt x="53" y="885"/>
                </a:lnTo>
                <a:lnTo>
                  <a:pt x="41" y="885"/>
                </a:lnTo>
                <a:lnTo>
                  <a:pt x="0" y="921"/>
                </a:lnTo>
                <a:lnTo>
                  <a:pt x="685" y="874"/>
                </a:lnTo>
                <a:lnTo>
                  <a:pt x="1530" y="803"/>
                </a:lnTo>
                <a:lnTo>
                  <a:pt x="1861" y="768"/>
                </a:lnTo>
                <a:lnTo>
                  <a:pt x="1867" y="667"/>
                </a:lnTo>
                <a:lnTo>
                  <a:pt x="1897" y="672"/>
                </a:lnTo>
                <a:lnTo>
                  <a:pt x="1914" y="667"/>
                </a:lnTo>
                <a:lnTo>
                  <a:pt x="1938" y="644"/>
                </a:lnTo>
                <a:lnTo>
                  <a:pt x="1938" y="619"/>
                </a:lnTo>
                <a:lnTo>
                  <a:pt x="1938" y="596"/>
                </a:lnTo>
                <a:lnTo>
                  <a:pt x="1943" y="573"/>
                </a:lnTo>
                <a:lnTo>
                  <a:pt x="1973" y="543"/>
                </a:lnTo>
                <a:lnTo>
                  <a:pt x="2039" y="519"/>
                </a:lnTo>
                <a:lnTo>
                  <a:pt x="2115" y="495"/>
                </a:lnTo>
                <a:lnTo>
                  <a:pt x="2192" y="431"/>
                </a:lnTo>
                <a:lnTo>
                  <a:pt x="2221" y="419"/>
                </a:lnTo>
                <a:lnTo>
                  <a:pt x="2269" y="378"/>
                </a:lnTo>
                <a:lnTo>
                  <a:pt x="2275" y="337"/>
                </a:lnTo>
                <a:lnTo>
                  <a:pt x="2287" y="337"/>
                </a:lnTo>
                <a:lnTo>
                  <a:pt x="2305" y="337"/>
                </a:lnTo>
                <a:lnTo>
                  <a:pt x="2316" y="319"/>
                </a:lnTo>
                <a:lnTo>
                  <a:pt x="2322" y="307"/>
                </a:lnTo>
                <a:lnTo>
                  <a:pt x="2351" y="283"/>
                </a:lnTo>
                <a:lnTo>
                  <a:pt x="2357" y="283"/>
                </a:lnTo>
                <a:lnTo>
                  <a:pt x="2381" y="301"/>
                </a:lnTo>
                <a:lnTo>
                  <a:pt x="2404" y="283"/>
                </a:lnTo>
                <a:lnTo>
                  <a:pt x="2410" y="271"/>
                </a:lnTo>
                <a:lnTo>
                  <a:pt x="2445" y="241"/>
                </a:lnTo>
                <a:lnTo>
                  <a:pt x="2475" y="230"/>
                </a:lnTo>
                <a:lnTo>
                  <a:pt x="2528" y="224"/>
                </a:lnTo>
                <a:lnTo>
                  <a:pt x="2582" y="135"/>
                </a:lnTo>
                <a:lnTo>
                  <a:pt x="2629" y="106"/>
                </a:lnTo>
                <a:lnTo>
                  <a:pt x="2629" y="82"/>
                </a:lnTo>
                <a:lnTo>
                  <a:pt x="2640" y="58"/>
                </a:lnTo>
                <a:lnTo>
                  <a:pt x="2629" y="28"/>
                </a:lnTo>
                <a:lnTo>
                  <a:pt x="2640" y="0"/>
                </a:lnTo>
              </a:path>
            </a:pathLst>
          </a:custGeom>
          <a:solidFill>
            <a:srgbClr val="9BBB59">
              <a:lumMod val="60000"/>
              <a:lumOff val="40000"/>
            </a:srgbClr>
          </a:solidFill>
          <a:ln w="9525">
            <a:solidFill>
              <a:sysClr val="window" lastClr="FFFFFF"/>
            </a:solidFill>
            <a:prstDash val="solid"/>
            <a:round/>
            <a:headEnd/>
            <a:tailEnd/>
          </a:ln>
        </p:spPr>
        <p:txBody>
          <a:bodyPr anchor="ctr"/>
          <a:lstStyle/>
          <a:p>
            <a:pPr defTabSz="685800">
              <a:defRPr/>
            </a:pPr>
            <a:r>
              <a:rPr lang="en-US" sz="300" b="1" kern="0" dirty="0">
                <a:solidFill>
                  <a:prstClr val="black"/>
                </a:solidFill>
                <a:cs typeface="Arial" pitchFamily="34" charset="0"/>
              </a:rPr>
              <a:t>  </a:t>
            </a:r>
          </a:p>
          <a:p>
            <a:pPr defTabSz="685800">
              <a:defRPr/>
            </a:pPr>
            <a:r>
              <a:rPr lang="en-US" sz="900" b="1" kern="0" dirty="0">
                <a:solidFill>
                  <a:prstClr val="black"/>
                </a:solidFill>
                <a:cs typeface="Arial" pitchFamily="34" charset="0"/>
              </a:rPr>
              <a:t>2%</a:t>
            </a:r>
          </a:p>
        </p:txBody>
      </p:sp>
      <p:grpSp>
        <p:nvGrpSpPr>
          <p:cNvPr id="289" name="Group 288">
            <a:extLst>
              <a:ext uri="{FF2B5EF4-FFF2-40B4-BE49-F238E27FC236}">
                <a16:creationId xmlns:a16="http://schemas.microsoft.com/office/drawing/2014/main" id="{4F4FCC02-F05F-47EF-B3FB-ECFAD2DE3D46}"/>
              </a:ext>
            </a:extLst>
          </p:cNvPr>
          <p:cNvGrpSpPr/>
          <p:nvPr/>
        </p:nvGrpSpPr>
        <p:grpSpPr>
          <a:xfrm>
            <a:off x="6395797" y="3311661"/>
            <a:ext cx="942263" cy="906009"/>
            <a:chOff x="7003730" y="3272548"/>
            <a:chExt cx="1256350" cy="1208012"/>
          </a:xfrm>
          <a:solidFill>
            <a:srgbClr val="9BBB59">
              <a:lumMod val="60000"/>
              <a:lumOff val="40000"/>
            </a:srgbClr>
          </a:solidFill>
        </p:grpSpPr>
        <p:sp>
          <p:nvSpPr>
            <p:cNvPr id="290" name="Rounded Rectangle 179">
              <a:extLst>
                <a:ext uri="{FF2B5EF4-FFF2-40B4-BE49-F238E27FC236}">
                  <a16:creationId xmlns:a16="http://schemas.microsoft.com/office/drawing/2014/main" id="{078DBB1D-3706-497F-8ABA-49C235904935}"/>
                </a:ext>
              </a:extLst>
            </p:cNvPr>
            <p:cNvSpPr/>
            <p:nvPr/>
          </p:nvSpPr>
          <p:spPr>
            <a:xfrm>
              <a:off x="7848600" y="4114800"/>
              <a:ext cx="411480" cy="365760"/>
            </a:xfrm>
            <a:prstGeom prst="roundRect">
              <a:avLst/>
            </a:prstGeom>
            <a:solidFill>
              <a:srgbClr val="FF99FF"/>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NJ</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-1%</a:t>
              </a:r>
            </a:p>
          </p:txBody>
        </p:sp>
        <p:sp>
          <p:nvSpPr>
            <p:cNvPr id="291" name="Freeform 84">
              <a:extLst>
                <a:ext uri="{FF2B5EF4-FFF2-40B4-BE49-F238E27FC236}">
                  <a16:creationId xmlns:a16="http://schemas.microsoft.com/office/drawing/2014/main" id="{C648B175-E208-4223-A14D-678B063FC2BE}"/>
                </a:ext>
              </a:extLst>
            </p:cNvPr>
            <p:cNvSpPr>
              <a:spLocks/>
            </p:cNvSpPr>
            <p:nvPr/>
          </p:nvSpPr>
          <p:spPr bwMode="auto">
            <a:xfrm>
              <a:off x="7003730" y="3272548"/>
              <a:ext cx="174530" cy="380586"/>
            </a:xfrm>
            <a:custGeom>
              <a:avLst/>
              <a:gdLst/>
              <a:ahLst/>
              <a:cxnLst>
                <a:cxn ang="0">
                  <a:pos x="0" y="738"/>
                </a:cxn>
                <a:cxn ang="0">
                  <a:pos x="18" y="744"/>
                </a:cxn>
                <a:cxn ang="0">
                  <a:pos x="59" y="809"/>
                </a:cxn>
                <a:cxn ang="0">
                  <a:pos x="154" y="868"/>
                </a:cxn>
                <a:cxn ang="0">
                  <a:pos x="231" y="886"/>
                </a:cxn>
                <a:cxn ang="0">
                  <a:pos x="249" y="939"/>
                </a:cxn>
                <a:cxn ang="0">
                  <a:pos x="266" y="986"/>
                </a:cxn>
                <a:cxn ang="0">
                  <a:pos x="307" y="915"/>
                </a:cxn>
                <a:cxn ang="0">
                  <a:pos x="343" y="815"/>
                </a:cxn>
                <a:cxn ang="0">
                  <a:pos x="408" y="708"/>
                </a:cxn>
                <a:cxn ang="0">
                  <a:pos x="444" y="608"/>
                </a:cxn>
                <a:cxn ang="0">
                  <a:pos x="431" y="449"/>
                </a:cxn>
                <a:cxn ang="0">
                  <a:pos x="403" y="307"/>
                </a:cxn>
                <a:cxn ang="0">
                  <a:pos x="337" y="330"/>
                </a:cxn>
                <a:cxn ang="0">
                  <a:pos x="319" y="319"/>
                </a:cxn>
                <a:cxn ang="0">
                  <a:pos x="296" y="325"/>
                </a:cxn>
                <a:cxn ang="0">
                  <a:pos x="319" y="254"/>
                </a:cxn>
                <a:cxn ang="0">
                  <a:pos x="349" y="242"/>
                </a:cxn>
                <a:cxn ang="0">
                  <a:pos x="355" y="171"/>
                </a:cxn>
                <a:cxn ang="0">
                  <a:pos x="385" y="136"/>
                </a:cxn>
                <a:cxn ang="0">
                  <a:pos x="107" y="0"/>
                </a:cxn>
                <a:cxn ang="0">
                  <a:pos x="66" y="48"/>
                </a:cxn>
                <a:cxn ang="0">
                  <a:pos x="53" y="124"/>
                </a:cxn>
                <a:cxn ang="0">
                  <a:pos x="12" y="171"/>
                </a:cxn>
                <a:cxn ang="0">
                  <a:pos x="36" y="206"/>
                </a:cxn>
                <a:cxn ang="0">
                  <a:pos x="18" y="259"/>
                </a:cxn>
                <a:cxn ang="0">
                  <a:pos x="30" y="337"/>
                </a:cxn>
                <a:cxn ang="0">
                  <a:pos x="83" y="396"/>
                </a:cxn>
                <a:cxn ang="0">
                  <a:pos x="130" y="419"/>
                </a:cxn>
                <a:cxn ang="0">
                  <a:pos x="165" y="443"/>
                </a:cxn>
                <a:cxn ang="0">
                  <a:pos x="207" y="490"/>
                </a:cxn>
                <a:cxn ang="0">
                  <a:pos x="112" y="567"/>
                </a:cxn>
                <a:cxn ang="0">
                  <a:pos x="23" y="662"/>
                </a:cxn>
              </a:cxnLst>
              <a:rect l="0" t="0" r="r" b="b"/>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path>
              </a:pathLst>
            </a:custGeom>
            <a:solidFill>
              <a:srgbClr val="FF99FF"/>
            </a:solidFill>
            <a:ln w="9525">
              <a:solidFill>
                <a:sysClr val="window" lastClr="FFFFFF"/>
              </a:solidFill>
              <a:prstDash val="solid"/>
              <a:round/>
              <a:headEnd/>
              <a:tailEnd/>
            </a:ln>
          </p:spPr>
          <p:txBody>
            <a:bodyPr anchor="ctr"/>
            <a:lstStyle/>
            <a:p>
              <a:pPr algn="ctr" defTabSz="685800">
                <a:defRPr/>
              </a:pPr>
              <a:endParaRPr lang="en-US" sz="900" b="1" kern="0" dirty="0">
                <a:solidFill>
                  <a:prstClr val="black"/>
                </a:solidFill>
                <a:cs typeface="Arial" pitchFamily="34" charset="0"/>
              </a:endParaRPr>
            </a:p>
          </p:txBody>
        </p:sp>
      </p:grpSp>
      <p:grpSp>
        <p:nvGrpSpPr>
          <p:cNvPr id="292" name="Group 291">
            <a:extLst>
              <a:ext uri="{FF2B5EF4-FFF2-40B4-BE49-F238E27FC236}">
                <a16:creationId xmlns:a16="http://schemas.microsoft.com/office/drawing/2014/main" id="{411C1A7D-C978-403B-959D-34EC7401242B}"/>
              </a:ext>
            </a:extLst>
          </p:cNvPr>
          <p:cNvGrpSpPr/>
          <p:nvPr/>
        </p:nvGrpSpPr>
        <p:grpSpPr>
          <a:xfrm>
            <a:off x="6375487" y="3502313"/>
            <a:ext cx="562523" cy="715358"/>
            <a:chOff x="6976650" y="3526749"/>
            <a:chExt cx="750030" cy="953811"/>
          </a:xfrm>
          <a:solidFill>
            <a:srgbClr val="9BBB59">
              <a:lumMod val="60000"/>
              <a:lumOff val="40000"/>
            </a:srgbClr>
          </a:solidFill>
        </p:grpSpPr>
        <p:sp>
          <p:nvSpPr>
            <p:cNvPr id="293" name="Rounded Rectangle 178">
              <a:extLst>
                <a:ext uri="{FF2B5EF4-FFF2-40B4-BE49-F238E27FC236}">
                  <a16:creationId xmlns:a16="http://schemas.microsoft.com/office/drawing/2014/main" id="{6F471582-2F80-4702-BCEC-F68D0570DEC8}"/>
                </a:ext>
              </a:extLst>
            </p:cNvPr>
            <p:cNvSpPr/>
            <p:nvPr/>
          </p:nvSpPr>
          <p:spPr>
            <a:xfrm>
              <a:off x="7315200" y="4114800"/>
              <a:ext cx="411480" cy="365760"/>
            </a:xfrm>
            <a:prstGeom prst="roundRect">
              <a:avLst/>
            </a:prstGeom>
            <a:solidFill>
              <a:srgbClr val="9BBB59">
                <a:lumMod val="60000"/>
                <a:lumOff val="40000"/>
              </a:srgbClr>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solidFill>
                    <a:prstClr val="black"/>
                  </a:solidFill>
                  <a:latin typeface="Calibri"/>
                  <a:cs typeface="Arial" pitchFamily="34" charset="0"/>
                </a:rPr>
                <a:t>DE</a:t>
              </a:r>
              <a:br>
                <a:rPr lang="en-US" sz="900" b="1" kern="0" dirty="0">
                  <a:solidFill>
                    <a:prstClr val="black"/>
                  </a:solidFill>
                  <a:latin typeface="Calibri"/>
                  <a:cs typeface="Arial" pitchFamily="34" charset="0"/>
                </a:rPr>
              </a:br>
              <a:r>
                <a:rPr lang="en-US" sz="900" b="1" kern="0" dirty="0">
                  <a:solidFill>
                    <a:prstClr val="black"/>
                  </a:solidFill>
                  <a:latin typeface="Calibri"/>
                  <a:cs typeface="Arial" pitchFamily="34" charset="0"/>
                </a:rPr>
                <a:t>3%</a:t>
              </a:r>
            </a:p>
          </p:txBody>
        </p:sp>
        <p:sp>
          <p:nvSpPr>
            <p:cNvPr id="294" name="Freeform 82">
              <a:extLst>
                <a:ext uri="{FF2B5EF4-FFF2-40B4-BE49-F238E27FC236}">
                  <a16:creationId xmlns:a16="http://schemas.microsoft.com/office/drawing/2014/main" id="{FFDA326E-E1D1-45B8-B746-3DAFD5DA9991}"/>
                </a:ext>
              </a:extLst>
            </p:cNvPr>
            <p:cNvSpPr>
              <a:spLocks/>
            </p:cNvSpPr>
            <p:nvPr/>
          </p:nvSpPr>
          <p:spPr bwMode="auto">
            <a:xfrm>
              <a:off x="6976650" y="3526749"/>
              <a:ext cx="140828" cy="214660"/>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path>
              </a:pathLst>
            </a:custGeom>
            <a:solidFill>
              <a:srgbClr val="9BBB59">
                <a:lumMod val="60000"/>
                <a:lumOff val="40000"/>
              </a:srgbClr>
            </a:solidFill>
            <a:ln w="9525">
              <a:solidFill>
                <a:sysClr val="window" lastClr="FFFFFF"/>
              </a:solidFill>
              <a:prstDash val="solid"/>
              <a:round/>
              <a:headEnd/>
              <a:tailEnd/>
            </a:ln>
          </p:spPr>
          <p:txBody>
            <a:bodyPr anchor="ctr"/>
            <a:lstStyle/>
            <a:p>
              <a:pPr algn="ctr" defTabSz="685800">
                <a:defRPr/>
              </a:pPr>
              <a:endParaRPr lang="en-US" sz="900" b="1" kern="0" dirty="0">
                <a:solidFill>
                  <a:prstClr val="black"/>
                </a:solidFill>
                <a:cs typeface="Arial" pitchFamily="34" charset="0"/>
              </a:endParaRPr>
            </a:p>
          </p:txBody>
        </p:sp>
      </p:grpSp>
      <p:grpSp>
        <p:nvGrpSpPr>
          <p:cNvPr id="295" name="Group 294">
            <a:extLst>
              <a:ext uri="{FF2B5EF4-FFF2-40B4-BE49-F238E27FC236}">
                <a16:creationId xmlns:a16="http://schemas.microsoft.com/office/drawing/2014/main" id="{FABD6ED3-50D4-4AD6-A5BD-47A0BBADA1FE}"/>
              </a:ext>
            </a:extLst>
          </p:cNvPr>
          <p:cNvGrpSpPr/>
          <p:nvPr/>
        </p:nvGrpSpPr>
        <p:grpSpPr>
          <a:xfrm>
            <a:off x="6666169" y="3169010"/>
            <a:ext cx="671891" cy="705761"/>
            <a:chOff x="7364226" y="3082345"/>
            <a:chExt cx="895854" cy="941015"/>
          </a:xfrm>
          <a:solidFill>
            <a:srgbClr val="9BBB59">
              <a:lumMod val="50000"/>
            </a:srgbClr>
          </a:solidFill>
        </p:grpSpPr>
        <p:sp>
          <p:nvSpPr>
            <p:cNvPr id="296" name="Freeform 90">
              <a:extLst>
                <a:ext uri="{FF2B5EF4-FFF2-40B4-BE49-F238E27FC236}">
                  <a16:creationId xmlns:a16="http://schemas.microsoft.com/office/drawing/2014/main" id="{D5C07212-9514-4BB7-A3DF-DE7FDBEF7268}"/>
                </a:ext>
              </a:extLst>
            </p:cNvPr>
            <p:cNvSpPr>
              <a:spLocks/>
            </p:cNvSpPr>
            <p:nvPr/>
          </p:nvSpPr>
          <p:spPr bwMode="auto">
            <a:xfrm>
              <a:off x="7364226" y="3082345"/>
              <a:ext cx="109533" cy="119513"/>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path>
              </a:pathLst>
            </a:custGeom>
            <a:solidFill>
              <a:srgbClr val="C3D69B"/>
            </a:solidFill>
            <a:ln w="9525">
              <a:solidFill>
                <a:sysClr val="window" lastClr="FFFFFF"/>
              </a:solidFill>
              <a:prstDash val="solid"/>
              <a:round/>
              <a:headEnd/>
              <a:tailEnd/>
            </a:ln>
          </p:spPr>
          <p:txBody>
            <a:bodyPr anchor="ctr"/>
            <a:lstStyle/>
            <a:p>
              <a:pPr algn="ctr" defTabSz="685800">
                <a:defRPr/>
              </a:pPr>
              <a:endParaRPr lang="en-US" sz="900" b="1" kern="0" dirty="0">
                <a:solidFill>
                  <a:prstClr val="white"/>
                </a:solidFill>
                <a:cs typeface="Arial" pitchFamily="34" charset="0"/>
              </a:endParaRPr>
            </a:p>
          </p:txBody>
        </p:sp>
        <p:sp>
          <p:nvSpPr>
            <p:cNvPr id="297" name="Rounded Rectangle 176">
              <a:extLst>
                <a:ext uri="{FF2B5EF4-FFF2-40B4-BE49-F238E27FC236}">
                  <a16:creationId xmlns:a16="http://schemas.microsoft.com/office/drawing/2014/main" id="{0A66472D-FEE8-427E-9A52-2922FCA16BA3}"/>
                </a:ext>
              </a:extLst>
            </p:cNvPr>
            <p:cNvSpPr/>
            <p:nvPr/>
          </p:nvSpPr>
          <p:spPr>
            <a:xfrm>
              <a:off x="7848600" y="3657600"/>
              <a:ext cx="411480" cy="365760"/>
            </a:xfrm>
            <a:prstGeom prst="roundRect">
              <a:avLst/>
            </a:prstGeom>
            <a:solidFill>
              <a:srgbClr val="C3D69B"/>
            </a:solidFill>
            <a:ln w="9525" cap="flat" cmpd="sng" algn="ctr">
              <a:solidFill>
                <a:sysClr val="window" lastClr="FFFFFF"/>
              </a:solidFill>
              <a:prstDash val="solid"/>
            </a:ln>
            <a:effectLst/>
          </p:spPr>
          <p:txBody>
            <a:bodyPr lIns="0" tIns="0" rIns="0" bIns="0" anchor="ctr"/>
            <a:lstStyle/>
            <a:p>
              <a:pPr algn="ctr" defTabSz="685800">
                <a:defRPr/>
              </a:pPr>
              <a:r>
                <a:rPr lang="en-US" sz="900" b="1" kern="0" dirty="0">
                  <a:latin typeface="Calibri"/>
                  <a:cs typeface="Arial" pitchFamily="34" charset="0"/>
                </a:rPr>
                <a:t>RI</a:t>
              </a:r>
              <a:br>
                <a:rPr lang="en-US" sz="900" b="1" kern="0" dirty="0">
                  <a:solidFill>
                    <a:prstClr val="white"/>
                  </a:solidFill>
                  <a:latin typeface="Calibri"/>
                  <a:cs typeface="Arial" pitchFamily="34" charset="0"/>
                </a:rPr>
              </a:br>
              <a:r>
                <a:rPr lang="en-US" sz="900" b="1" kern="0" dirty="0">
                  <a:latin typeface="Calibri"/>
                  <a:cs typeface="Arial" pitchFamily="34" charset="0"/>
                </a:rPr>
                <a:t>3%</a:t>
              </a:r>
            </a:p>
          </p:txBody>
        </p:sp>
      </p:grpSp>
      <p:sp>
        <p:nvSpPr>
          <p:cNvPr id="298" name="Freeform 72">
            <a:extLst>
              <a:ext uri="{FF2B5EF4-FFF2-40B4-BE49-F238E27FC236}">
                <a16:creationId xmlns:a16="http://schemas.microsoft.com/office/drawing/2014/main" id="{F64A972F-A239-455F-BB3A-C0322AB53FE5}"/>
              </a:ext>
            </a:extLst>
          </p:cNvPr>
          <p:cNvSpPr>
            <a:spLocks/>
          </p:cNvSpPr>
          <p:nvPr/>
        </p:nvSpPr>
        <p:spPr bwMode="auto">
          <a:xfrm>
            <a:off x="5641558" y="3893920"/>
            <a:ext cx="846770" cy="348968"/>
          </a:xfrm>
          <a:custGeom>
            <a:avLst/>
            <a:gdLst/>
            <a:ahLst/>
            <a:cxnLst>
              <a:cxn ang="0">
                <a:pos x="36" y="986"/>
              </a:cxn>
              <a:cxn ang="0">
                <a:pos x="77" y="933"/>
              </a:cxn>
              <a:cxn ang="0">
                <a:pos x="112" y="857"/>
              </a:cxn>
              <a:cxn ang="0">
                <a:pos x="331" y="745"/>
              </a:cxn>
              <a:cxn ang="0">
                <a:pos x="414" y="651"/>
              </a:cxn>
              <a:cxn ang="0">
                <a:pos x="455" y="633"/>
              </a:cxn>
              <a:cxn ang="0">
                <a:pos x="496" y="597"/>
              </a:cxn>
              <a:cxn ang="0">
                <a:pos x="549" y="585"/>
              </a:cxn>
              <a:cxn ang="0">
                <a:pos x="667" y="538"/>
              </a:cxn>
              <a:cxn ang="0">
                <a:pos x="768" y="396"/>
              </a:cxn>
              <a:cxn ang="0">
                <a:pos x="779" y="314"/>
              </a:cxn>
              <a:cxn ang="0">
                <a:pos x="863" y="307"/>
              </a:cxn>
              <a:cxn ang="0">
                <a:pos x="1004" y="296"/>
              </a:cxn>
              <a:cxn ang="0">
                <a:pos x="2671" y="12"/>
              </a:cxn>
              <a:cxn ang="0">
                <a:pos x="2712" y="48"/>
              </a:cxn>
              <a:cxn ang="0">
                <a:pos x="2759" y="119"/>
              </a:cxn>
              <a:cxn ang="0">
                <a:pos x="2735" y="119"/>
              </a:cxn>
              <a:cxn ang="0">
                <a:pos x="2682" y="119"/>
              </a:cxn>
              <a:cxn ang="0">
                <a:pos x="2676" y="148"/>
              </a:cxn>
              <a:cxn ang="0">
                <a:pos x="2552" y="225"/>
              </a:cxn>
              <a:cxn ang="0">
                <a:pos x="2493" y="278"/>
              </a:cxn>
              <a:cxn ang="0">
                <a:pos x="2570" y="248"/>
              </a:cxn>
              <a:cxn ang="0">
                <a:pos x="2699" y="218"/>
              </a:cxn>
              <a:cxn ang="0">
                <a:pos x="2706" y="266"/>
              </a:cxn>
              <a:cxn ang="0">
                <a:pos x="2741" y="254"/>
              </a:cxn>
              <a:cxn ang="0">
                <a:pos x="2812" y="254"/>
              </a:cxn>
              <a:cxn ang="0">
                <a:pos x="2824" y="355"/>
              </a:cxn>
              <a:cxn ang="0">
                <a:pos x="2770" y="426"/>
              </a:cxn>
              <a:cxn ang="0">
                <a:pos x="2688" y="479"/>
              </a:cxn>
              <a:cxn ang="0">
                <a:pos x="2611" y="473"/>
              </a:cxn>
              <a:cxn ang="0">
                <a:pos x="2593" y="438"/>
              </a:cxn>
              <a:cxn ang="0">
                <a:pos x="2564" y="431"/>
              </a:cxn>
              <a:cxn ang="0">
                <a:pos x="2557" y="491"/>
              </a:cxn>
              <a:cxn ang="0">
                <a:pos x="2617" y="538"/>
              </a:cxn>
              <a:cxn ang="0">
                <a:pos x="2552" y="656"/>
              </a:cxn>
              <a:cxn ang="0">
                <a:pos x="2475" y="656"/>
              </a:cxn>
              <a:cxn ang="0">
                <a:pos x="2557" y="674"/>
              </a:cxn>
              <a:cxn ang="0">
                <a:pos x="2664" y="615"/>
              </a:cxn>
              <a:cxn ang="0">
                <a:pos x="2682" y="686"/>
              </a:cxn>
              <a:cxn ang="0">
                <a:pos x="2552" y="768"/>
              </a:cxn>
              <a:cxn ang="0">
                <a:pos x="2410" y="869"/>
              </a:cxn>
              <a:cxn ang="0">
                <a:pos x="2346" y="928"/>
              </a:cxn>
              <a:cxn ang="0">
                <a:pos x="2257" y="1141"/>
              </a:cxn>
              <a:cxn ang="0">
                <a:pos x="2080" y="1199"/>
              </a:cxn>
              <a:cxn ang="0">
                <a:pos x="1264" y="969"/>
              </a:cxn>
              <a:cxn ang="0">
                <a:pos x="1157" y="880"/>
              </a:cxn>
              <a:cxn ang="0">
                <a:pos x="1152" y="845"/>
              </a:cxn>
              <a:cxn ang="0">
                <a:pos x="703" y="904"/>
              </a:cxn>
              <a:cxn ang="0">
                <a:pos x="584" y="963"/>
              </a:cxn>
            </a:cxnLst>
            <a:rect l="0" t="0" r="r" b="b"/>
            <a:pathLst>
              <a:path w="2830" h="1211">
                <a:moveTo>
                  <a:pt x="0" y="1082"/>
                </a:moveTo>
                <a:lnTo>
                  <a:pt x="6" y="981"/>
                </a:lnTo>
                <a:lnTo>
                  <a:pt x="36" y="986"/>
                </a:lnTo>
                <a:lnTo>
                  <a:pt x="53" y="981"/>
                </a:lnTo>
                <a:lnTo>
                  <a:pt x="77" y="958"/>
                </a:lnTo>
                <a:lnTo>
                  <a:pt x="77" y="933"/>
                </a:lnTo>
                <a:lnTo>
                  <a:pt x="77" y="910"/>
                </a:lnTo>
                <a:lnTo>
                  <a:pt x="82" y="887"/>
                </a:lnTo>
                <a:lnTo>
                  <a:pt x="112" y="857"/>
                </a:lnTo>
                <a:lnTo>
                  <a:pt x="178" y="833"/>
                </a:lnTo>
                <a:lnTo>
                  <a:pt x="254" y="809"/>
                </a:lnTo>
                <a:lnTo>
                  <a:pt x="331" y="745"/>
                </a:lnTo>
                <a:lnTo>
                  <a:pt x="360" y="733"/>
                </a:lnTo>
                <a:lnTo>
                  <a:pt x="408" y="692"/>
                </a:lnTo>
                <a:lnTo>
                  <a:pt x="414" y="651"/>
                </a:lnTo>
                <a:lnTo>
                  <a:pt x="426" y="651"/>
                </a:lnTo>
                <a:lnTo>
                  <a:pt x="444" y="651"/>
                </a:lnTo>
                <a:lnTo>
                  <a:pt x="455" y="633"/>
                </a:lnTo>
                <a:lnTo>
                  <a:pt x="461" y="621"/>
                </a:lnTo>
                <a:lnTo>
                  <a:pt x="490" y="597"/>
                </a:lnTo>
                <a:lnTo>
                  <a:pt x="496" y="597"/>
                </a:lnTo>
                <a:lnTo>
                  <a:pt x="520" y="615"/>
                </a:lnTo>
                <a:lnTo>
                  <a:pt x="543" y="597"/>
                </a:lnTo>
                <a:lnTo>
                  <a:pt x="549" y="585"/>
                </a:lnTo>
                <a:lnTo>
                  <a:pt x="584" y="555"/>
                </a:lnTo>
                <a:lnTo>
                  <a:pt x="614" y="544"/>
                </a:lnTo>
                <a:lnTo>
                  <a:pt x="667" y="538"/>
                </a:lnTo>
                <a:lnTo>
                  <a:pt x="721" y="449"/>
                </a:lnTo>
                <a:lnTo>
                  <a:pt x="768" y="420"/>
                </a:lnTo>
                <a:lnTo>
                  <a:pt x="768" y="396"/>
                </a:lnTo>
                <a:lnTo>
                  <a:pt x="779" y="372"/>
                </a:lnTo>
                <a:lnTo>
                  <a:pt x="768" y="342"/>
                </a:lnTo>
                <a:lnTo>
                  <a:pt x="779" y="314"/>
                </a:lnTo>
                <a:lnTo>
                  <a:pt x="779" y="307"/>
                </a:lnTo>
                <a:lnTo>
                  <a:pt x="868" y="289"/>
                </a:lnTo>
                <a:lnTo>
                  <a:pt x="863" y="307"/>
                </a:lnTo>
                <a:lnTo>
                  <a:pt x="951" y="296"/>
                </a:lnTo>
                <a:lnTo>
                  <a:pt x="987" y="289"/>
                </a:lnTo>
                <a:lnTo>
                  <a:pt x="1004" y="296"/>
                </a:lnTo>
                <a:lnTo>
                  <a:pt x="1849" y="154"/>
                </a:lnTo>
                <a:lnTo>
                  <a:pt x="2658" y="0"/>
                </a:lnTo>
                <a:lnTo>
                  <a:pt x="2671" y="12"/>
                </a:lnTo>
                <a:lnTo>
                  <a:pt x="2676" y="24"/>
                </a:lnTo>
                <a:lnTo>
                  <a:pt x="2699" y="42"/>
                </a:lnTo>
                <a:lnTo>
                  <a:pt x="2712" y="48"/>
                </a:lnTo>
                <a:lnTo>
                  <a:pt x="2729" y="65"/>
                </a:lnTo>
                <a:lnTo>
                  <a:pt x="2741" y="78"/>
                </a:lnTo>
                <a:lnTo>
                  <a:pt x="2759" y="119"/>
                </a:lnTo>
                <a:lnTo>
                  <a:pt x="2753" y="131"/>
                </a:lnTo>
                <a:lnTo>
                  <a:pt x="2741" y="131"/>
                </a:lnTo>
                <a:lnTo>
                  <a:pt x="2735" y="119"/>
                </a:lnTo>
                <a:lnTo>
                  <a:pt x="2712" y="124"/>
                </a:lnTo>
                <a:lnTo>
                  <a:pt x="2694" y="124"/>
                </a:lnTo>
                <a:lnTo>
                  <a:pt x="2682" y="119"/>
                </a:lnTo>
                <a:lnTo>
                  <a:pt x="2671" y="124"/>
                </a:lnTo>
                <a:lnTo>
                  <a:pt x="2676" y="136"/>
                </a:lnTo>
                <a:lnTo>
                  <a:pt x="2676" y="148"/>
                </a:lnTo>
                <a:lnTo>
                  <a:pt x="2600" y="184"/>
                </a:lnTo>
                <a:lnTo>
                  <a:pt x="2582" y="201"/>
                </a:lnTo>
                <a:lnTo>
                  <a:pt x="2552" y="225"/>
                </a:lnTo>
                <a:lnTo>
                  <a:pt x="2504" y="236"/>
                </a:lnTo>
                <a:lnTo>
                  <a:pt x="2493" y="266"/>
                </a:lnTo>
                <a:lnTo>
                  <a:pt x="2493" y="278"/>
                </a:lnTo>
                <a:lnTo>
                  <a:pt x="2504" y="278"/>
                </a:lnTo>
                <a:lnTo>
                  <a:pt x="2522" y="272"/>
                </a:lnTo>
                <a:lnTo>
                  <a:pt x="2570" y="248"/>
                </a:lnTo>
                <a:lnTo>
                  <a:pt x="2623" y="236"/>
                </a:lnTo>
                <a:lnTo>
                  <a:pt x="2653" y="218"/>
                </a:lnTo>
                <a:lnTo>
                  <a:pt x="2699" y="218"/>
                </a:lnTo>
                <a:lnTo>
                  <a:pt x="2706" y="225"/>
                </a:lnTo>
                <a:lnTo>
                  <a:pt x="2699" y="254"/>
                </a:lnTo>
                <a:lnTo>
                  <a:pt x="2706" y="266"/>
                </a:lnTo>
                <a:lnTo>
                  <a:pt x="2717" y="278"/>
                </a:lnTo>
                <a:lnTo>
                  <a:pt x="2735" y="272"/>
                </a:lnTo>
                <a:lnTo>
                  <a:pt x="2741" y="254"/>
                </a:lnTo>
                <a:lnTo>
                  <a:pt x="2770" y="218"/>
                </a:lnTo>
                <a:lnTo>
                  <a:pt x="2795" y="218"/>
                </a:lnTo>
                <a:lnTo>
                  <a:pt x="2812" y="254"/>
                </a:lnTo>
                <a:lnTo>
                  <a:pt x="2818" y="325"/>
                </a:lnTo>
                <a:lnTo>
                  <a:pt x="2830" y="342"/>
                </a:lnTo>
                <a:lnTo>
                  <a:pt x="2824" y="355"/>
                </a:lnTo>
                <a:lnTo>
                  <a:pt x="2783" y="385"/>
                </a:lnTo>
                <a:lnTo>
                  <a:pt x="2770" y="408"/>
                </a:lnTo>
                <a:lnTo>
                  <a:pt x="2770" y="426"/>
                </a:lnTo>
                <a:lnTo>
                  <a:pt x="2735" y="456"/>
                </a:lnTo>
                <a:lnTo>
                  <a:pt x="2712" y="461"/>
                </a:lnTo>
                <a:lnTo>
                  <a:pt x="2688" y="479"/>
                </a:lnTo>
                <a:lnTo>
                  <a:pt x="2635" y="473"/>
                </a:lnTo>
                <a:lnTo>
                  <a:pt x="2617" y="467"/>
                </a:lnTo>
                <a:lnTo>
                  <a:pt x="2611" y="473"/>
                </a:lnTo>
                <a:lnTo>
                  <a:pt x="2605" y="473"/>
                </a:lnTo>
                <a:lnTo>
                  <a:pt x="2593" y="449"/>
                </a:lnTo>
                <a:lnTo>
                  <a:pt x="2593" y="438"/>
                </a:lnTo>
                <a:lnTo>
                  <a:pt x="2587" y="426"/>
                </a:lnTo>
                <a:lnTo>
                  <a:pt x="2570" y="426"/>
                </a:lnTo>
                <a:lnTo>
                  <a:pt x="2564" y="431"/>
                </a:lnTo>
                <a:lnTo>
                  <a:pt x="2570" y="484"/>
                </a:lnTo>
                <a:lnTo>
                  <a:pt x="2564" y="497"/>
                </a:lnTo>
                <a:lnTo>
                  <a:pt x="2557" y="491"/>
                </a:lnTo>
                <a:lnTo>
                  <a:pt x="2570" y="514"/>
                </a:lnTo>
                <a:lnTo>
                  <a:pt x="2593" y="514"/>
                </a:lnTo>
                <a:lnTo>
                  <a:pt x="2617" y="538"/>
                </a:lnTo>
                <a:lnTo>
                  <a:pt x="2600" y="567"/>
                </a:lnTo>
                <a:lnTo>
                  <a:pt x="2611" y="580"/>
                </a:lnTo>
                <a:lnTo>
                  <a:pt x="2552" y="656"/>
                </a:lnTo>
                <a:lnTo>
                  <a:pt x="2529" y="662"/>
                </a:lnTo>
                <a:lnTo>
                  <a:pt x="2499" y="656"/>
                </a:lnTo>
                <a:lnTo>
                  <a:pt x="2475" y="656"/>
                </a:lnTo>
                <a:lnTo>
                  <a:pt x="2469" y="662"/>
                </a:lnTo>
                <a:lnTo>
                  <a:pt x="2487" y="679"/>
                </a:lnTo>
                <a:lnTo>
                  <a:pt x="2557" y="674"/>
                </a:lnTo>
                <a:lnTo>
                  <a:pt x="2600" y="662"/>
                </a:lnTo>
                <a:lnTo>
                  <a:pt x="2658" y="633"/>
                </a:lnTo>
                <a:lnTo>
                  <a:pt x="2664" y="615"/>
                </a:lnTo>
                <a:lnTo>
                  <a:pt x="2682" y="615"/>
                </a:lnTo>
                <a:lnTo>
                  <a:pt x="2699" y="638"/>
                </a:lnTo>
                <a:lnTo>
                  <a:pt x="2682" y="686"/>
                </a:lnTo>
                <a:lnTo>
                  <a:pt x="2628" y="745"/>
                </a:lnTo>
                <a:lnTo>
                  <a:pt x="2575" y="756"/>
                </a:lnTo>
                <a:lnTo>
                  <a:pt x="2552" y="768"/>
                </a:lnTo>
                <a:lnTo>
                  <a:pt x="2487" y="774"/>
                </a:lnTo>
                <a:lnTo>
                  <a:pt x="2434" y="862"/>
                </a:lnTo>
                <a:lnTo>
                  <a:pt x="2410" y="869"/>
                </a:lnTo>
                <a:lnTo>
                  <a:pt x="2410" y="880"/>
                </a:lnTo>
                <a:lnTo>
                  <a:pt x="2410" y="887"/>
                </a:lnTo>
                <a:lnTo>
                  <a:pt x="2346" y="928"/>
                </a:lnTo>
                <a:lnTo>
                  <a:pt x="2310" y="969"/>
                </a:lnTo>
                <a:lnTo>
                  <a:pt x="2280" y="1052"/>
                </a:lnTo>
                <a:lnTo>
                  <a:pt x="2257" y="1141"/>
                </a:lnTo>
                <a:lnTo>
                  <a:pt x="2245" y="1164"/>
                </a:lnTo>
                <a:lnTo>
                  <a:pt x="2209" y="1176"/>
                </a:lnTo>
                <a:lnTo>
                  <a:pt x="2080" y="1199"/>
                </a:lnTo>
                <a:lnTo>
                  <a:pt x="2068" y="1211"/>
                </a:lnTo>
                <a:lnTo>
                  <a:pt x="1631" y="922"/>
                </a:lnTo>
                <a:lnTo>
                  <a:pt x="1264" y="969"/>
                </a:lnTo>
                <a:lnTo>
                  <a:pt x="1258" y="915"/>
                </a:lnTo>
                <a:lnTo>
                  <a:pt x="1193" y="862"/>
                </a:lnTo>
                <a:lnTo>
                  <a:pt x="1157" y="880"/>
                </a:lnTo>
                <a:lnTo>
                  <a:pt x="1146" y="869"/>
                </a:lnTo>
                <a:lnTo>
                  <a:pt x="1152" y="851"/>
                </a:lnTo>
                <a:lnTo>
                  <a:pt x="1152" y="845"/>
                </a:lnTo>
                <a:lnTo>
                  <a:pt x="721" y="892"/>
                </a:lnTo>
                <a:lnTo>
                  <a:pt x="709" y="887"/>
                </a:lnTo>
                <a:lnTo>
                  <a:pt x="703" y="904"/>
                </a:lnTo>
                <a:lnTo>
                  <a:pt x="614" y="945"/>
                </a:lnTo>
                <a:lnTo>
                  <a:pt x="614" y="963"/>
                </a:lnTo>
                <a:lnTo>
                  <a:pt x="584" y="963"/>
                </a:lnTo>
                <a:lnTo>
                  <a:pt x="485" y="1011"/>
                </a:lnTo>
                <a:lnTo>
                  <a:pt x="0" y="1082"/>
                </a:lnTo>
              </a:path>
            </a:pathLst>
          </a:custGeom>
          <a:solidFill>
            <a:srgbClr val="C0504D">
              <a:lumMod val="40000"/>
              <a:lumOff val="60000"/>
            </a:srgbClr>
          </a:solidFill>
          <a:ln w="9525">
            <a:solidFill>
              <a:sysClr val="window" lastClr="FFFFFF"/>
            </a:solidFill>
            <a:prstDash val="solid"/>
            <a:round/>
            <a:headEnd/>
            <a:tailEnd/>
          </a:ln>
        </p:spPr>
        <p:txBody>
          <a:bodyPr anchor="ctr"/>
          <a:lstStyle/>
          <a:p>
            <a:pPr algn="ctr" defTabSz="685800">
              <a:defRPr/>
            </a:pPr>
            <a:r>
              <a:rPr lang="en-US" sz="900" b="1" kern="0" dirty="0">
                <a:solidFill>
                  <a:prstClr val="black"/>
                </a:solidFill>
                <a:cs typeface="Arial" pitchFamily="34" charset="0"/>
              </a:rPr>
              <a:t>-1%</a:t>
            </a:r>
          </a:p>
        </p:txBody>
      </p:sp>
    </p:spTree>
    <p:extLst>
      <p:ext uri="{BB962C8B-B14F-4D97-AF65-F5344CB8AC3E}">
        <p14:creationId xmlns:p14="http://schemas.microsoft.com/office/powerpoint/2010/main" val="167215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nvPr>
        </p:nvGraphicFramePr>
        <p:xfrm>
          <a:off x="466725" y="3552825"/>
          <a:ext cx="8229600" cy="2569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nvPr>
        </p:nvGraphicFramePr>
        <p:xfrm>
          <a:off x="457200" y="914400"/>
          <a:ext cx="8229600" cy="25692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914400"/>
            <a:ext cx="8229600" cy="923330"/>
          </a:xfrm>
          <a:prstGeom prst="rect">
            <a:avLst/>
          </a:prstGeom>
          <a:noFill/>
        </p:spPr>
        <p:txBody>
          <a:bodyPr wrap="square" rtlCol="0">
            <a:spAutoFit/>
          </a:bodyPr>
          <a:lstStyle/>
          <a:p>
            <a:pPr algn="ctr"/>
            <a:r>
              <a:rPr lang="en-US" b="1" dirty="0"/>
              <a:t>Construction Employment in United States, 1/90-2/18</a:t>
            </a:r>
          </a:p>
          <a:p>
            <a:pPr algn="ctr"/>
            <a:r>
              <a:rPr lang="en-US" dirty="0"/>
              <a:t>(seasonally adjusted; shading = recessions)</a:t>
            </a:r>
          </a:p>
          <a:p>
            <a:endParaRPr lang="en-US" b="1" dirty="0"/>
          </a:p>
        </p:txBody>
      </p:sp>
      <p:sp>
        <p:nvSpPr>
          <p:cNvPr id="12" name="TextBox 11"/>
          <p:cNvSpPr txBox="1"/>
          <p:nvPr/>
        </p:nvSpPr>
        <p:spPr>
          <a:xfrm>
            <a:off x="466725" y="3552825"/>
            <a:ext cx="8229600" cy="923330"/>
          </a:xfrm>
          <a:prstGeom prst="rect">
            <a:avLst/>
          </a:prstGeom>
          <a:noFill/>
        </p:spPr>
        <p:txBody>
          <a:bodyPr wrap="square" rtlCol="0">
            <a:spAutoFit/>
          </a:bodyPr>
          <a:lstStyle/>
          <a:p>
            <a:pPr algn="ctr"/>
            <a:r>
              <a:rPr lang="en-US" b="1" dirty="0"/>
              <a:t>Construction Employment in North Carolina, 1/90-2/18</a:t>
            </a:r>
          </a:p>
          <a:p>
            <a:pPr algn="ctr"/>
            <a:r>
              <a:rPr lang="en-US" dirty="0"/>
              <a:t>(seasonally adjusted; shading = recessions)</a:t>
            </a:r>
          </a:p>
          <a:p>
            <a:endParaRPr lang="en-US" b="1" dirty="0"/>
          </a:p>
        </p:txBody>
      </p:sp>
      <p:sp>
        <p:nvSpPr>
          <p:cNvPr id="13" name="Footer Placeholder 6"/>
          <p:cNvSpPr txBox="1">
            <a:spLocks/>
          </p:cNvSpPr>
          <p:nvPr/>
        </p:nvSpPr>
        <p:spPr>
          <a:xfrm>
            <a:off x="457199" y="6356350"/>
            <a:ext cx="3590925" cy="365125"/>
          </a:xfrm>
          <a:prstGeom prst="rect">
            <a:avLst/>
          </a:prstGeom>
          <a:noFill/>
        </p:spPr>
        <p:txBody>
          <a:bodyPr vert="horz" lIns="91440" tIns="45720" rIns="91440" bIns="45720" rtlCol="0" anchor="ctr"/>
          <a:lstStyle/>
          <a:p>
            <a:pPr lvl="0"/>
            <a:r>
              <a:rPr lang="en-US" sz="1200" dirty="0">
                <a:solidFill>
                  <a:schemeClr val="tx1">
                    <a:tint val="75000"/>
                  </a:schemeClr>
                </a:solidFill>
              </a:rPr>
              <a:t>Source: </a:t>
            </a:r>
            <a:r>
              <a:rPr lang="en-US" sz="1200" dirty="0">
                <a:solidFill>
                  <a:schemeClr val="bg1">
                    <a:lumMod val="50000"/>
                  </a:schemeClr>
                </a:solidFill>
              </a:rPr>
              <a:t>BLS</a:t>
            </a:r>
          </a:p>
        </p:txBody>
      </p:sp>
      <p:sp>
        <p:nvSpPr>
          <p:cNvPr id="7" name="Rectangular Callout 6"/>
          <p:cNvSpPr/>
          <p:nvPr/>
        </p:nvSpPr>
        <p:spPr>
          <a:xfrm>
            <a:off x="5006071" y="1531315"/>
            <a:ext cx="1333500" cy="237530"/>
          </a:xfrm>
          <a:prstGeom prst="wedgeRectCallout">
            <a:avLst>
              <a:gd name="adj1" fmla="val -11309"/>
              <a:gd name="adj2" fmla="val 8680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Peak: Apr. ‘06</a:t>
            </a:r>
          </a:p>
        </p:txBody>
      </p:sp>
      <p:sp>
        <p:nvSpPr>
          <p:cNvPr id="9" name="Rectangular Callout 8"/>
          <p:cNvSpPr/>
          <p:nvPr/>
        </p:nvSpPr>
        <p:spPr>
          <a:xfrm>
            <a:off x="7315200" y="1534363"/>
            <a:ext cx="1333500" cy="237530"/>
          </a:xfrm>
          <a:prstGeom prst="wedgeRectCallout">
            <a:avLst>
              <a:gd name="adj1" fmla="val 18235"/>
              <a:gd name="adj2" fmla="val 11751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-7% vs. peak</a:t>
            </a:r>
          </a:p>
        </p:txBody>
      </p:sp>
      <p:sp>
        <p:nvSpPr>
          <p:cNvPr id="16" name="Rectangular Callout 15"/>
          <p:cNvSpPr/>
          <p:nvPr/>
        </p:nvSpPr>
        <p:spPr>
          <a:xfrm>
            <a:off x="7323038" y="4180025"/>
            <a:ext cx="1333500" cy="237530"/>
          </a:xfrm>
          <a:prstGeom prst="wedgeRectCallout">
            <a:avLst>
              <a:gd name="adj1" fmla="val 18187"/>
              <a:gd name="adj2" fmla="val 20790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-18% vs. peak</a:t>
            </a:r>
          </a:p>
        </p:txBody>
      </p:sp>
      <p:sp>
        <p:nvSpPr>
          <p:cNvPr id="14" name="Rectangular Callout 13"/>
          <p:cNvSpPr/>
          <p:nvPr/>
        </p:nvSpPr>
        <p:spPr>
          <a:xfrm>
            <a:off x="5450758" y="4165376"/>
            <a:ext cx="1333500" cy="237530"/>
          </a:xfrm>
          <a:prstGeom prst="wedgeRectCallout">
            <a:avLst>
              <a:gd name="adj1" fmla="val -14255"/>
              <a:gd name="adj2" fmla="val 145507"/>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Peak: Jun. ‘07</a:t>
            </a:r>
          </a:p>
        </p:txBody>
      </p:sp>
    </p:spTree>
    <p:extLst>
      <p:ext uri="{BB962C8B-B14F-4D97-AF65-F5344CB8AC3E}">
        <p14:creationId xmlns:p14="http://schemas.microsoft.com/office/powerpoint/2010/main" val="1828253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457200" y="1914524"/>
          <a:ext cx="8229600" cy="421163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200" y="923364"/>
            <a:ext cx="8229600" cy="1210236"/>
          </a:xfrm>
          <a:prstGeom prst="rect">
            <a:avLst/>
          </a:prstGeom>
        </p:spPr>
        <p:txBody>
          <a:bodyPr vert="horz" lIns="91440" tIns="45720" rIns="91440" bIns="45720" rtlCol="0" anchor="t">
            <a:noAutofit/>
          </a:bodyPr>
          <a:lstStyle/>
          <a:p>
            <a:pPr lvl="0" algn="ctr">
              <a:spcBef>
                <a:spcPct val="0"/>
              </a:spcBef>
            </a:pPr>
            <a:r>
              <a:rPr lang="en-US" sz="2900" b="1" dirty="0">
                <a:latin typeface="+mj-lt"/>
                <a:ea typeface="+mj-ea"/>
                <a:cs typeface="+mj-cs"/>
              </a:rPr>
              <a:t>Construction Employment Change from Year Ago</a:t>
            </a:r>
            <a:br>
              <a:rPr lang="en-US" sz="2900" b="1" dirty="0">
                <a:latin typeface="+mj-lt"/>
                <a:ea typeface="+mj-ea"/>
                <a:cs typeface="+mj-cs"/>
              </a:rPr>
            </a:br>
            <a:r>
              <a:rPr lang="en-US" sz="2800" dirty="0">
                <a:latin typeface="+mj-lt"/>
                <a:ea typeface="+mj-ea"/>
                <a:cs typeface="+mj-cs"/>
              </a:rPr>
              <a:t>1/08-2/18 (seasonally adjusted) </a:t>
            </a:r>
            <a:endParaRPr kumimoji="0" lang="en-US" sz="280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8" name="Text Box 2"/>
          <p:cNvSpPr txBox="1">
            <a:spLocks noChangeArrowheads="1"/>
          </p:cNvSpPr>
          <p:nvPr/>
        </p:nvSpPr>
        <p:spPr bwMode="auto">
          <a:xfrm>
            <a:off x="6509442" y="2913744"/>
            <a:ext cx="1828800" cy="646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chemeClr val="accent2"/>
                </a:solidFill>
                <a:latin typeface="Calibri" pitchFamily="34" charset="0"/>
                <a:cs typeface="Arial" pitchFamily="34" charset="0"/>
              </a:rPr>
              <a:t>North Carolina 2.0%</a:t>
            </a:r>
            <a:endParaRPr kumimoji="0" lang="en-US" sz="1600" b="1" i="0" u="none" strike="noStrike" cap="none" normalizeH="0" baseline="0" dirty="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a:solidFill>
                  <a:schemeClr val="accent2"/>
                </a:solidFill>
                <a:latin typeface="Calibri" pitchFamily="34" charset="0"/>
                <a:cs typeface="Arial" pitchFamily="34" charset="0"/>
              </a:rPr>
              <a:t>(29 out of 51)</a:t>
            </a:r>
            <a:endParaRPr kumimoji="0" lang="en-US" sz="1600" i="0" u="none" strike="noStrike" cap="none" normalizeH="0" baseline="0" dirty="0">
              <a:ln>
                <a:noFill/>
              </a:ln>
              <a:solidFill>
                <a:schemeClr val="accent2"/>
              </a:solidFill>
              <a:effectLst/>
              <a:latin typeface="Calibri" pitchFamily="34" charset="0"/>
              <a:cs typeface="Arial" pitchFamily="34" charset="0"/>
            </a:endParaRPr>
          </a:p>
        </p:txBody>
      </p:sp>
      <p:sp>
        <p:nvSpPr>
          <p:cNvPr id="9" name="Text Box 3"/>
          <p:cNvSpPr txBox="1">
            <a:spLocks noChangeArrowheads="1"/>
          </p:cNvSpPr>
          <p:nvPr/>
        </p:nvSpPr>
        <p:spPr bwMode="auto">
          <a:xfrm>
            <a:off x="6509442" y="2616653"/>
            <a:ext cx="12192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U.S. </a:t>
            </a:r>
            <a:r>
              <a:rPr lang="en-US" sz="1600" b="1" dirty="0">
                <a:latin typeface="Calibri" pitchFamily="34" charset="0"/>
                <a:cs typeface="Arial" pitchFamily="34" charset="0"/>
              </a:rPr>
              <a:t>3.7</a:t>
            </a:r>
            <a:r>
              <a:rPr kumimoji="0" lang="en-US" sz="1600" b="1" i="0" u="none" strike="noStrike" cap="none" normalizeH="0" baseline="0" dirty="0">
                <a:ln>
                  <a:noFill/>
                </a:ln>
                <a:solidFill>
                  <a:schemeClr val="tx1"/>
                </a:solidFill>
                <a:effectLst/>
                <a:latin typeface="Calibri" pitchFamily="34" charset="0"/>
                <a:cs typeface="Arial" pitchFamily="34" charset="0"/>
              </a:rPr>
              <a:t>%</a:t>
            </a:r>
            <a:endParaRPr kumimoji="0" lang="en-US" sz="1600" b="0" i="0" u="none" strike="noStrike" cap="none" normalizeH="0" baseline="0" dirty="0">
              <a:ln>
                <a:noFill/>
              </a:ln>
              <a:solidFill>
                <a:schemeClr val="tx1"/>
              </a:solidFill>
              <a:effectLst/>
              <a:latin typeface="Calibri" pitchFamily="34" charset="0"/>
              <a:cs typeface="Arial" pitchFamily="34" charset="0"/>
            </a:endParaRPr>
          </a:p>
        </p:txBody>
      </p:sp>
      <p:sp>
        <p:nvSpPr>
          <p:cNvPr id="10" name="Footer Placeholder 6"/>
          <p:cNvSpPr txBox="1">
            <a:spLocks/>
          </p:cNvSpPr>
          <p:nvPr/>
        </p:nvSpPr>
        <p:spPr>
          <a:xfrm>
            <a:off x="457199" y="6356350"/>
            <a:ext cx="3590925" cy="365125"/>
          </a:xfrm>
          <a:prstGeom prst="rect">
            <a:avLst/>
          </a:prstGeom>
          <a:noFill/>
        </p:spPr>
        <p:txBody>
          <a:bodyPr vert="horz" lIns="91440" tIns="45720" rIns="91440" bIns="45720" rtlCol="0" anchor="ctr"/>
          <a:lstStyle/>
          <a:p>
            <a:pPr lvl="0"/>
            <a:r>
              <a:rPr lang="en-US" sz="1200" dirty="0">
                <a:solidFill>
                  <a:schemeClr val="tx1">
                    <a:tint val="75000"/>
                  </a:schemeClr>
                </a:solidFill>
              </a:rPr>
              <a:t>Source: BLS</a:t>
            </a:r>
          </a:p>
        </p:txBody>
      </p:sp>
    </p:spTree>
    <p:extLst>
      <p:ext uri="{BB962C8B-B14F-4D97-AF65-F5344CB8AC3E}">
        <p14:creationId xmlns:p14="http://schemas.microsoft.com/office/powerpoint/2010/main" val="231931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AGC members’ expectations for 2018</a:t>
            </a:r>
          </a:p>
        </p:txBody>
      </p:sp>
      <p:graphicFrame>
        <p:nvGraphicFramePr>
          <p:cNvPr id="10" name="Content Placeholder 9"/>
          <p:cNvGraphicFramePr>
            <a:graphicFrameLocks noGrp="1"/>
          </p:cNvGraphicFramePr>
          <p:nvPr>
            <p:ph idx="1"/>
            <p:extLst/>
          </p:nvPr>
        </p:nvGraphicFramePr>
        <p:xfrm>
          <a:off x="550571" y="2057400"/>
          <a:ext cx="7398912" cy="3360420"/>
        </p:xfrm>
        <a:graphic>
          <a:graphicData uri="http://schemas.openxmlformats.org/drawingml/2006/table">
            <a:tbl>
              <a:tblPr firstRow="1" bandRow="1">
                <a:tableStyleId>{5C22544A-7EE6-4342-B048-85BDC9FD1C3A}</a:tableStyleId>
              </a:tblPr>
              <a:tblGrid>
                <a:gridCol w="997028">
                  <a:extLst>
                    <a:ext uri="{9D8B030D-6E8A-4147-A177-3AD203B41FA5}">
                      <a16:colId xmlns:a16="http://schemas.microsoft.com/office/drawing/2014/main" val="20000"/>
                    </a:ext>
                  </a:extLst>
                </a:gridCol>
                <a:gridCol w="2702428">
                  <a:extLst>
                    <a:ext uri="{9D8B030D-6E8A-4147-A177-3AD203B41FA5}">
                      <a16:colId xmlns:a16="http://schemas.microsoft.com/office/drawing/2014/main" val="20001"/>
                    </a:ext>
                  </a:extLst>
                </a:gridCol>
                <a:gridCol w="996298">
                  <a:extLst>
                    <a:ext uri="{9D8B030D-6E8A-4147-A177-3AD203B41FA5}">
                      <a16:colId xmlns:a16="http://schemas.microsoft.com/office/drawing/2014/main" val="20002"/>
                    </a:ext>
                  </a:extLst>
                </a:gridCol>
                <a:gridCol w="2703158">
                  <a:extLst>
                    <a:ext uri="{9D8B030D-6E8A-4147-A177-3AD203B41FA5}">
                      <a16:colId xmlns:a16="http://schemas.microsoft.com/office/drawing/2014/main" val="20003"/>
                    </a:ext>
                  </a:extLst>
                </a:gridCol>
              </a:tblGrid>
              <a:tr h="36576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 </a:t>
                      </a:r>
                      <a:r>
                        <a:rPr lang="en-US" sz="2000" u="sng" dirty="0">
                          <a:solidFill>
                            <a:schemeClr val="tx1"/>
                          </a:solidFill>
                          <a:latin typeface="+mn-lt"/>
                        </a:rPr>
                        <a:t>Net % who expect dollar volume of projects to be higher</a:t>
                      </a:r>
                      <a:r>
                        <a:rPr lang="en-US" sz="2000" dirty="0">
                          <a:solidFill>
                            <a:schemeClr val="tx1"/>
                          </a:solidFill>
                          <a:latin typeface="+mn-lt"/>
                        </a:rPr>
                        <a:t>  (US/NC)</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42900">
                <a:tc>
                  <a:txBody>
                    <a:bodyPr/>
                    <a:lstStyle/>
                    <a:p>
                      <a:pPr algn="r">
                        <a:buNone/>
                      </a:pPr>
                      <a:r>
                        <a:rPr lang="en-US" sz="1800" b="1" dirty="0">
                          <a:solidFill>
                            <a:schemeClr val="tx1"/>
                          </a:solidFill>
                          <a:latin typeface="+mn-lt"/>
                        </a:rPr>
                        <a:t>44/40%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800" b="1" dirty="0">
                          <a:solidFill>
                            <a:schemeClr val="tx1"/>
                          </a:solidFill>
                          <a:latin typeface="+mn-lt"/>
                        </a:rPr>
                        <a:t>All projects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a:solidFill>
                            <a:schemeClr val="tx1"/>
                          </a:solidFill>
                          <a:latin typeface="+mn-lt"/>
                        </a:rPr>
                        <a:t>17/20%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Highway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2900">
                <a:tc>
                  <a:txBody>
                    <a:bodyPr/>
                    <a:lstStyle/>
                    <a:p>
                      <a:pPr algn="r">
                        <a:buNone/>
                      </a:pPr>
                      <a:r>
                        <a:rPr lang="en-US" sz="1800" dirty="0">
                          <a:solidFill>
                            <a:schemeClr val="tx1"/>
                          </a:solidFill>
                          <a:latin typeface="+mn-lt"/>
                        </a:rPr>
                        <a:t>22/31%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800" dirty="0">
                          <a:solidFill>
                            <a:schemeClr val="tx1"/>
                          </a:solidFill>
                          <a:latin typeface="+mn-lt"/>
                        </a:rPr>
                        <a:t>Private office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17/12%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Hospital</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2900">
                <a:tc>
                  <a:txBody>
                    <a:bodyPr/>
                    <a:lstStyle/>
                    <a:p>
                      <a:pPr algn="r">
                        <a:buNone/>
                      </a:pPr>
                      <a:r>
                        <a:rPr lang="en-US" sz="1800" dirty="0">
                          <a:solidFill>
                            <a:schemeClr val="tx1"/>
                          </a:solidFill>
                          <a:latin typeface="+mn-lt"/>
                        </a:rPr>
                        <a:t>21/31%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800" dirty="0">
                          <a:solidFill>
                            <a:schemeClr val="tx1"/>
                          </a:solidFill>
                          <a:latin typeface="+mn-lt"/>
                        </a:rPr>
                        <a:t>Retail/warehouse/lodging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sz="1800" dirty="0">
                          <a:solidFill>
                            <a:schemeClr val="tx1"/>
                          </a:solidFill>
                          <a:latin typeface="+mn-lt"/>
                        </a:rPr>
                        <a:t>16/41%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Public building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29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21/8%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800" dirty="0">
                          <a:solidFill>
                            <a:schemeClr val="tx1"/>
                          </a:solidFill>
                          <a:latin typeface="+mn-lt"/>
                        </a:rPr>
                        <a:t>Transportation facilities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Multifamily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29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20/27%</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800" dirty="0">
                          <a:solidFill>
                            <a:schemeClr val="tx1"/>
                          </a:solidFill>
                          <a:latin typeface="+mn-lt"/>
                        </a:rPr>
                        <a:t>Manufacturing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13/55%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Power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72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20/8%</a:t>
                      </a:r>
                    </a:p>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18/26%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800" dirty="0">
                          <a:solidFill>
                            <a:schemeClr val="tx1"/>
                          </a:solidFill>
                          <a:latin typeface="+mn-lt"/>
                        </a:rPr>
                        <a:t>Water/sewer</a:t>
                      </a:r>
                    </a:p>
                    <a:p>
                      <a:pPr>
                        <a:buNone/>
                      </a:pPr>
                      <a:r>
                        <a:rPr lang="en-US" sz="1800" dirty="0">
                          <a:solidFill>
                            <a:schemeClr val="tx1"/>
                          </a:solidFill>
                          <a:latin typeface="+mn-lt"/>
                        </a:rPr>
                        <a:t>K-12 school</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11/24%</a:t>
                      </a:r>
                    </a:p>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mn-lt"/>
                        </a:rPr>
                        <a:t>Higher education</a:t>
                      </a:r>
                    </a:p>
                    <a:p>
                      <a:r>
                        <a:rPr lang="en-US" sz="1800" dirty="0">
                          <a:solidFill>
                            <a:schemeClr val="tx1"/>
                          </a:solidFill>
                          <a:latin typeface="+mn-lt"/>
                        </a:rPr>
                        <a:t>Direct federal construction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040">
                <a:tc>
                  <a:txBody>
                    <a:bodyPr/>
                    <a:lstStyle/>
                    <a:p>
                      <a:endParaRPr lang="en-US"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70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0040">
                <a:tc>
                  <a:txBody>
                    <a:bodyPr/>
                    <a:lstStyle/>
                    <a:p>
                      <a:endParaRPr lang="en-US" sz="14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6" name="Footer Placeholder 6"/>
          <p:cNvSpPr txBox="1">
            <a:spLocks/>
          </p:cNvSpPr>
          <p:nvPr/>
        </p:nvSpPr>
        <p:spPr>
          <a:xfrm>
            <a:off x="714778" y="5624514"/>
            <a:ext cx="4585885" cy="273844"/>
          </a:xfrm>
          <a:prstGeom prst="rect">
            <a:avLst/>
          </a:prstGeom>
          <a:noFill/>
        </p:spPr>
        <p:txBody>
          <a:bodyPr vert="horz" lIns="68580" tIns="34290" rIns="68580" bIns="34290" rtlCol="0" anchor="ctr"/>
          <a:lstStyle/>
          <a:p>
            <a:pPr>
              <a:defRPr/>
            </a:pPr>
            <a:r>
              <a:rPr lang="en-US" sz="900" dirty="0">
                <a:solidFill>
                  <a:schemeClr val="tx1">
                    <a:tint val="75000"/>
                  </a:schemeClr>
                </a:solidFill>
              </a:rPr>
              <a:t>Source: AGC Construction Outlook Survey, Jan. 2018 (1,046 total responses.)</a:t>
            </a:r>
          </a:p>
        </p:txBody>
      </p:sp>
    </p:spTree>
    <p:extLst>
      <p:ext uri="{BB962C8B-B14F-4D97-AF65-F5344CB8AC3E}">
        <p14:creationId xmlns:p14="http://schemas.microsoft.com/office/powerpoint/2010/main" val="210812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831005"/>
            <a:ext cx="8229600" cy="406672"/>
          </a:xfrm>
          <a:prstGeom prst="rect">
            <a:avLst/>
          </a:prstGeom>
        </p:spPr>
        <p:txBody>
          <a:bodyPr vert="horz" lIns="91440" tIns="45720" rIns="91440" bIns="45720" rtlCol="0" anchor="t">
            <a:noAutofit/>
          </a:bodyPr>
          <a:lstStyle/>
          <a:p>
            <a:pPr lvl="0" algn="ctr">
              <a:spcBef>
                <a:spcPct val="0"/>
              </a:spcBef>
            </a:pPr>
            <a:r>
              <a:rPr lang="en-US" sz="2900" b="1" dirty="0">
                <a:latin typeface="+mj-lt"/>
                <a:ea typeface="+mj-ea"/>
                <a:cs typeface="+mj-cs"/>
              </a:rPr>
              <a:t>Change in construction employment, 2/17-2/18</a:t>
            </a:r>
            <a:br>
              <a:rPr lang="en-US" sz="2900" b="1" dirty="0">
                <a:latin typeface="+mj-lt"/>
                <a:ea typeface="+mj-ea"/>
                <a:cs typeface="+mj-cs"/>
              </a:rPr>
            </a:br>
            <a:r>
              <a:rPr lang="en-US" sz="2400" dirty="0">
                <a:latin typeface="+mj-lt"/>
                <a:ea typeface="+mj-ea"/>
                <a:cs typeface="+mj-cs"/>
              </a:rPr>
              <a:t>not seasonally adjusted</a:t>
            </a:r>
            <a:endParaRPr kumimoji="0" lang="en-US" sz="240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10" name="Footer Placeholder 6"/>
          <p:cNvSpPr txBox="1">
            <a:spLocks/>
          </p:cNvSpPr>
          <p:nvPr/>
        </p:nvSpPr>
        <p:spPr>
          <a:xfrm>
            <a:off x="457199" y="6356350"/>
            <a:ext cx="5562601" cy="365125"/>
          </a:xfrm>
          <a:prstGeom prst="rect">
            <a:avLst/>
          </a:prstGeom>
          <a:noFill/>
        </p:spPr>
        <p:txBody>
          <a:bodyPr vert="horz" lIns="91440" tIns="45720" rIns="91440" bIns="45720" rtlCol="0" anchor="ctr"/>
          <a:lstStyle/>
          <a:p>
            <a:pPr lvl="0"/>
            <a:r>
              <a:rPr lang="en-US" sz="1200" dirty="0">
                <a:solidFill>
                  <a:schemeClr val="tx1">
                    <a:tint val="75000"/>
                  </a:schemeClr>
                </a:solidFill>
              </a:rPr>
              <a:t>Source: AGC rankings, calculated from BLS state and area employment reports</a:t>
            </a:r>
          </a:p>
        </p:txBody>
      </p:sp>
      <p:graphicFrame>
        <p:nvGraphicFramePr>
          <p:cNvPr id="12" name="Table 11"/>
          <p:cNvGraphicFramePr>
            <a:graphicFrameLocks noGrp="1"/>
          </p:cNvGraphicFramePr>
          <p:nvPr>
            <p:extLst/>
          </p:nvPr>
        </p:nvGraphicFramePr>
        <p:xfrm>
          <a:off x="457200" y="1660461"/>
          <a:ext cx="8229600" cy="4690872"/>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359362">
                <a:tc>
                  <a:txBody>
                    <a:bodyPr/>
                    <a:lstStyle/>
                    <a:p>
                      <a:pPr algn="ctr"/>
                      <a:r>
                        <a:rPr lang="en-US" sz="1400" b="1" dirty="0">
                          <a:solidFill>
                            <a:schemeClr val="tx1"/>
                          </a:solidFill>
                          <a:latin typeface="+mn-lt"/>
                        </a:rPr>
                        <a:t>Metro area or division</a:t>
                      </a:r>
                    </a:p>
                  </a:txBody>
                  <a:tcPr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12-mo. </a:t>
                      </a:r>
                      <a:r>
                        <a:rPr lang="en-US" sz="1400" dirty="0" err="1">
                          <a:solidFill>
                            <a:schemeClr val="tx1"/>
                          </a:solidFill>
                          <a:latin typeface="+mn-lt"/>
                        </a:rPr>
                        <a:t>empl</a:t>
                      </a:r>
                      <a:r>
                        <a:rPr lang="en-US" sz="1400" dirty="0">
                          <a:solidFill>
                            <a:schemeClr val="tx1"/>
                          </a:solidFill>
                          <a:latin typeface="+mn-lt"/>
                        </a:rPr>
                        <a:t>. change (NSA)</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Rank </a:t>
                      </a:r>
                      <a:br>
                        <a:rPr lang="en-US" sz="1400" dirty="0">
                          <a:solidFill>
                            <a:schemeClr val="tx1"/>
                          </a:solidFill>
                          <a:latin typeface="+mn-lt"/>
                        </a:rPr>
                      </a:br>
                      <a:r>
                        <a:rPr lang="en-US" sz="1400" dirty="0">
                          <a:solidFill>
                            <a:schemeClr val="tx1"/>
                          </a:solidFill>
                          <a:latin typeface="+mn-lt"/>
                        </a:rPr>
                        <a:t>(out of 358)</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Statewide (construction)</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Statewide (construction/mining/logging)*</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Asheville*</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Burlington*</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Charlotte-Concord-Gastonia, NC-SC*</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Durham-Chapel Hill*</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Fayetteville*</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Greensboro-High Point*</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Greenville*</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Hickory-Lenoir-Morganton*</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Raleigh*</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Rocky Mount*</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Wilmington*</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58014">
                <a:tc>
                  <a:txBody>
                    <a:bodyPr/>
                    <a:lstStyle/>
                    <a:p>
                      <a:pPr marL="0" marR="0" algn="l">
                        <a:lnSpc>
                          <a:spcPct val="115000"/>
                        </a:lnSpc>
                        <a:spcBef>
                          <a:spcPts val="0"/>
                        </a:spcBef>
                        <a:spcAft>
                          <a:spcPts val="0"/>
                        </a:spcAft>
                      </a:pPr>
                      <a:r>
                        <a:rPr lang="en-US" sz="1300" dirty="0">
                          <a:solidFill>
                            <a:srgbClr val="000000"/>
                          </a:solidFill>
                          <a:effectLst/>
                          <a:latin typeface="+mn-lt"/>
                          <a:ea typeface="Calibri" panose="020F0502020204030204" pitchFamily="34" charset="0"/>
                          <a:cs typeface="Times New Roman" panose="02020603050405020304" pitchFamily="18" charset="0"/>
                        </a:rPr>
                        <a:t>Winston-Salem*</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48620">
                <a:tc>
                  <a:txBody>
                    <a:bodyPr/>
                    <a:lstStyle/>
                    <a:p>
                      <a:pPr marL="0" marR="0" algn="ctr">
                        <a:lnSpc>
                          <a:spcPct val="115000"/>
                        </a:lnSpc>
                        <a:spcBef>
                          <a:spcPts val="0"/>
                        </a:spcBef>
                        <a:spcAft>
                          <a:spcPts val="0"/>
                        </a:spcAft>
                      </a:pPr>
                      <a:endParaRPr lang="en-US" sz="4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58014">
                <a:tc>
                  <a:txBody>
                    <a:bodyPr/>
                    <a:lstStyle/>
                    <a:p>
                      <a:pPr marL="0" marR="0" algn="l">
                        <a:lnSpc>
                          <a:spcPct val="115000"/>
                        </a:lnSpc>
                        <a:spcBef>
                          <a:spcPts val="0"/>
                        </a:spcBef>
                        <a:spcAft>
                          <a:spcPts val="0"/>
                        </a:spcAft>
                      </a:pPr>
                      <a:r>
                        <a:rPr lang="en-US" sz="1300" i="1" dirty="0">
                          <a:solidFill>
                            <a:srgbClr val="000000"/>
                          </a:solidFill>
                          <a:effectLst/>
                          <a:latin typeface="+mn-lt"/>
                          <a:ea typeface="Calibri" panose="020F0502020204030204" pitchFamily="34" charset="0"/>
                          <a:cs typeface="Times New Roman" panose="02020603050405020304" pitchFamily="18" charset="0"/>
                        </a:rPr>
                        <a:t>Myrtle Beach-Conway-North Myrtle Beach, SC-NC*</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i="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i="1">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58014">
                <a:tc>
                  <a:txBody>
                    <a:bodyPr/>
                    <a:lstStyle/>
                    <a:p>
                      <a:pPr marL="0" marR="0" algn="l">
                        <a:lnSpc>
                          <a:spcPct val="115000"/>
                        </a:lnSpc>
                        <a:spcBef>
                          <a:spcPts val="0"/>
                        </a:spcBef>
                        <a:spcAft>
                          <a:spcPts val="0"/>
                        </a:spcAft>
                      </a:pPr>
                      <a:r>
                        <a:rPr lang="en-US" sz="1300" i="1" dirty="0">
                          <a:solidFill>
                            <a:srgbClr val="000000"/>
                          </a:solidFill>
                          <a:effectLst/>
                          <a:latin typeface="+mn-lt"/>
                          <a:ea typeface="Calibri" panose="020F0502020204030204" pitchFamily="34" charset="0"/>
                          <a:cs typeface="Times New Roman" panose="02020603050405020304" pitchFamily="18" charset="0"/>
                        </a:rPr>
                        <a:t>Virginia Beach-Norfolk-Newport News, VA-NC*</a:t>
                      </a:r>
                      <a:endParaRPr lang="en-US" sz="1300" dirty="0">
                        <a:effectLst/>
                        <a:latin typeface="+mn-lt"/>
                        <a:ea typeface="Calibri" panose="020F0502020204030204" pitchFamily="34" charset="0"/>
                        <a:cs typeface="Times New Roman" panose="02020603050405020304" pitchFamily="18" charset="0"/>
                      </a:endParaRPr>
                    </a:p>
                  </a:txBody>
                  <a:tcPr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i="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317084">
                <a:tc gridSpan="3">
                  <a:txBody>
                    <a:bodyPr/>
                    <a:lstStyle/>
                    <a:p>
                      <a:r>
                        <a:rPr lang="en-US" sz="800" i="1" kern="1200" dirty="0">
                          <a:solidFill>
                            <a:schemeClr val="dk1"/>
                          </a:solidFill>
                          <a:effectLst/>
                          <a:latin typeface="+mn-lt"/>
                          <a:ea typeface="+mn-ea"/>
                          <a:cs typeface="+mn-cs"/>
                        </a:rPr>
                        <a:t>*The Bureau of Labor Statistics reports employment for construction, mining and logging combined for metro areas in which mining and logging have few employers. To allow comparisons between states and their metros, the table shows combined employment change for these metros. Not seasonally adjusted statewide data is shown for both construction-only and combined employment change.</a:t>
                      </a:r>
                      <a:endParaRPr lang="en-US" sz="800" i="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91962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a:grpSpLocks noChangeAspect="1"/>
          </p:cNvGrpSpPr>
          <p:nvPr/>
        </p:nvGrpSpPr>
        <p:grpSpPr>
          <a:xfrm>
            <a:off x="153909" y="1379034"/>
            <a:ext cx="6681457" cy="4334601"/>
            <a:chOff x="3776124" y="2505388"/>
            <a:chExt cx="1323053" cy="858332"/>
          </a:xfrm>
        </p:grpSpPr>
        <p:sp>
          <p:nvSpPr>
            <p:cNvPr id="43" name="Asheville, NC"/>
            <p:cNvSpPr>
              <a:spLocks/>
            </p:cNvSpPr>
            <p:nvPr/>
          </p:nvSpPr>
          <p:spPr bwMode="auto">
            <a:xfrm>
              <a:off x="3914096" y="3022930"/>
              <a:ext cx="171131" cy="169340"/>
            </a:xfrm>
            <a:custGeom>
              <a:avLst/>
              <a:gdLst>
                <a:gd name="connsiteX0" fmla="*/ 82550 w 171450"/>
                <a:gd name="connsiteY0" fmla="*/ 0 h 168275"/>
                <a:gd name="connsiteX1" fmla="*/ 88900 w 171450"/>
                <a:gd name="connsiteY1" fmla="*/ 3175 h 168275"/>
                <a:gd name="connsiteX2" fmla="*/ 88900 w 171450"/>
                <a:gd name="connsiteY2" fmla="*/ 15875 h 168275"/>
                <a:gd name="connsiteX3" fmla="*/ 104775 w 171450"/>
                <a:gd name="connsiteY3" fmla="*/ 9525 h 168275"/>
                <a:gd name="connsiteX4" fmla="*/ 107950 w 171450"/>
                <a:gd name="connsiteY4" fmla="*/ 22225 h 168275"/>
                <a:gd name="connsiteX5" fmla="*/ 117475 w 171450"/>
                <a:gd name="connsiteY5" fmla="*/ 25400 h 168275"/>
                <a:gd name="connsiteX6" fmla="*/ 127000 w 171450"/>
                <a:gd name="connsiteY6" fmla="*/ 38100 h 168275"/>
                <a:gd name="connsiteX7" fmla="*/ 133350 w 171450"/>
                <a:gd name="connsiteY7" fmla="*/ 34925 h 168275"/>
                <a:gd name="connsiteX8" fmla="*/ 149225 w 171450"/>
                <a:gd name="connsiteY8" fmla="*/ 53975 h 168275"/>
                <a:gd name="connsiteX9" fmla="*/ 152400 w 171450"/>
                <a:gd name="connsiteY9" fmla="*/ 76200 h 168275"/>
                <a:gd name="connsiteX10" fmla="*/ 171450 w 171450"/>
                <a:gd name="connsiteY10" fmla="*/ 82550 h 168275"/>
                <a:gd name="connsiteX11" fmla="*/ 165100 w 171450"/>
                <a:gd name="connsiteY11" fmla="*/ 88900 h 168275"/>
                <a:gd name="connsiteX12" fmla="*/ 158750 w 171450"/>
                <a:gd name="connsiteY12" fmla="*/ 98425 h 168275"/>
                <a:gd name="connsiteX13" fmla="*/ 165100 w 171450"/>
                <a:gd name="connsiteY13" fmla="*/ 111125 h 168275"/>
                <a:gd name="connsiteX14" fmla="*/ 155575 w 171450"/>
                <a:gd name="connsiteY14" fmla="*/ 136525 h 168275"/>
                <a:gd name="connsiteX15" fmla="*/ 155575 w 171450"/>
                <a:gd name="connsiteY15" fmla="*/ 152400 h 168275"/>
                <a:gd name="connsiteX16" fmla="*/ 149225 w 171450"/>
                <a:gd name="connsiteY16" fmla="*/ 149225 h 168275"/>
                <a:gd name="connsiteX17" fmla="*/ 146050 w 171450"/>
                <a:gd name="connsiteY17" fmla="*/ 161925 h 168275"/>
                <a:gd name="connsiteX18" fmla="*/ 123825 w 171450"/>
                <a:gd name="connsiteY18" fmla="*/ 168275 h 168275"/>
                <a:gd name="connsiteX19" fmla="*/ 111125 w 171450"/>
                <a:gd name="connsiteY19" fmla="*/ 139700 h 168275"/>
                <a:gd name="connsiteX20" fmla="*/ 88900 w 171450"/>
                <a:gd name="connsiteY20" fmla="*/ 123825 h 168275"/>
                <a:gd name="connsiteX21" fmla="*/ 79375 w 171450"/>
                <a:gd name="connsiteY21" fmla="*/ 146050 h 168275"/>
                <a:gd name="connsiteX22" fmla="*/ 66675 w 171450"/>
                <a:gd name="connsiteY22" fmla="*/ 152400 h 168275"/>
                <a:gd name="connsiteX23" fmla="*/ 19050 w 171450"/>
                <a:gd name="connsiteY23" fmla="*/ 117475 h 168275"/>
                <a:gd name="connsiteX24" fmla="*/ 12700 w 171450"/>
                <a:gd name="connsiteY24" fmla="*/ 88900 h 168275"/>
                <a:gd name="connsiteX25" fmla="*/ 0 w 171450"/>
                <a:gd name="connsiteY25" fmla="*/ 88900 h 168275"/>
                <a:gd name="connsiteX26" fmla="*/ 0 w 171450"/>
                <a:gd name="connsiteY26" fmla="*/ 82550 h 168275"/>
                <a:gd name="connsiteX27" fmla="*/ 25400 w 171450"/>
                <a:gd name="connsiteY27" fmla="*/ 63500 h 168275"/>
                <a:gd name="connsiteX28" fmla="*/ 41275 w 171450"/>
                <a:gd name="connsiteY28" fmla="*/ 60325 h 168275"/>
                <a:gd name="connsiteX29" fmla="*/ 47625 w 171450"/>
                <a:gd name="connsiteY29" fmla="*/ 41275 h 168275"/>
                <a:gd name="connsiteX30" fmla="*/ 47625 w 171450"/>
                <a:gd name="connsiteY30" fmla="*/ 28575 h 168275"/>
                <a:gd name="connsiteX31" fmla="*/ 63500 w 171450"/>
                <a:gd name="connsiteY31" fmla="*/ 28575 h 168275"/>
                <a:gd name="connsiteX32" fmla="*/ 63500 w 171450"/>
                <a:gd name="connsiteY32" fmla="*/ 15875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68275">
                  <a:moveTo>
                    <a:pt x="82550" y="0"/>
                  </a:moveTo>
                  <a:lnTo>
                    <a:pt x="88900" y="3175"/>
                  </a:lnTo>
                  <a:lnTo>
                    <a:pt x="88900" y="15875"/>
                  </a:lnTo>
                  <a:lnTo>
                    <a:pt x="104775" y="9525"/>
                  </a:lnTo>
                  <a:lnTo>
                    <a:pt x="107950" y="22225"/>
                  </a:lnTo>
                  <a:lnTo>
                    <a:pt x="117475" y="25400"/>
                  </a:lnTo>
                  <a:lnTo>
                    <a:pt x="127000" y="38100"/>
                  </a:lnTo>
                  <a:lnTo>
                    <a:pt x="133350" y="34925"/>
                  </a:lnTo>
                  <a:lnTo>
                    <a:pt x="149225" y="53975"/>
                  </a:lnTo>
                  <a:lnTo>
                    <a:pt x="152400" y="76200"/>
                  </a:lnTo>
                  <a:lnTo>
                    <a:pt x="171450" y="82550"/>
                  </a:lnTo>
                  <a:lnTo>
                    <a:pt x="165100" y="88900"/>
                  </a:lnTo>
                  <a:lnTo>
                    <a:pt x="158750" y="98425"/>
                  </a:lnTo>
                  <a:lnTo>
                    <a:pt x="165100" y="111125"/>
                  </a:lnTo>
                  <a:lnTo>
                    <a:pt x="155575" y="136525"/>
                  </a:lnTo>
                  <a:lnTo>
                    <a:pt x="155575" y="152400"/>
                  </a:lnTo>
                  <a:lnTo>
                    <a:pt x="149225" y="149225"/>
                  </a:lnTo>
                  <a:lnTo>
                    <a:pt x="146050" y="161925"/>
                  </a:lnTo>
                  <a:lnTo>
                    <a:pt x="123825" y="168275"/>
                  </a:lnTo>
                  <a:lnTo>
                    <a:pt x="111125" y="139700"/>
                  </a:lnTo>
                  <a:lnTo>
                    <a:pt x="88900" y="123825"/>
                  </a:lnTo>
                  <a:lnTo>
                    <a:pt x="79375" y="146050"/>
                  </a:lnTo>
                  <a:lnTo>
                    <a:pt x="66675" y="152400"/>
                  </a:lnTo>
                  <a:lnTo>
                    <a:pt x="19050" y="117475"/>
                  </a:lnTo>
                  <a:lnTo>
                    <a:pt x="12700" y="88900"/>
                  </a:lnTo>
                  <a:lnTo>
                    <a:pt x="0" y="88900"/>
                  </a:lnTo>
                  <a:lnTo>
                    <a:pt x="0" y="82550"/>
                  </a:lnTo>
                  <a:lnTo>
                    <a:pt x="25400" y="63500"/>
                  </a:lnTo>
                  <a:lnTo>
                    <a:pt x="41275" y="60325"/>
                  </a:lnTo>
                  <a:lnTo>
                    <a:pt x="47625" y="41275"/>
                  </a:lnTo>
                  <a:lnTo>
                    <a:pt x="47625" y="28575"/>
                  </a:lnTo>
                  <a:lnTo>
                    <a:pt x="63500" y="28575"/>
                  </a:lnTo>
                  <a:lnTo>
                    <a:pt x="63500" y="15875"/>
                  </a:lnTo>
                  <a:close/>
                </a:path>
              </a:pathLst>
            </a:custGeom>
            <a:solidFill>
              <a:schemeClr val="accent3">
                <a:lumMod val="60000"/>
                <a:lumOff val="40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44" name="Rocky Mount, NC"/>
            <p:cNvSpPr>
              <a:spLocks/>
            </p:cNvSpPr>
            <p:nvPr/>
          </p:nvSpPr>
          <p:spPr bwMode="auto">
            <a:xfrm>
              <a:off x="4663077" y="2825016"/>
              <a:ext cx="136205" cy="98425"/>
            </a:xfrm>
            <a:custGeom>
              <a:avLst/>
              <a:gdLst>
                <a:gd name="connsiteX0" fmla="*/ 66675 w 136525"/>
                <a:gd name="connsiteY0" fmla="*/ 0 h 98425"/>
                <a:gd name="connsiteX1" fmla="*/ 95250 w 136525"/>
                <a:gd name="connsiteY1" fmla="*/ 3175 h 98425"/>
                <a:gd name="connsiteX2" fmla="*/ 101600 w 136525"/>
                <a:gd name="connsiteY2" fmla="*/ 12700 h 98425"/>
                <a:gd name="connsiteX3" fmla="*/ 120650 w 136525"/>
                <a:gd name="connsiteY3" fmla="*/ 15875 h 98425"/>
                <a:gd name="connsiteX4" fmla="*/ 133350 w 136525"/>
                <a:gd name="connsiteY4" fmla="*/ 31750 h 98425"/>
                <a:gd name="connsiteX5" fmla="*/ 136525 w 136525"/>
                <a:gd name="connsiteY5" fmla="*/ 47625 h 98425"/>
                <a:gd name="connsiteX6" fmla="*/ 120650 w 136525"/>
                <a:gd name="connsiteY6" fmla="*/ 53975 h 98425"/>
                <a:gd name="connsiteX7" fmla="*/ 95250 w 136525"/>
                <a:gd name="connsiteY7" fmla="*/ 85725 h 98425"/>
                <a:gd name="connsiteX8" fmla="*/ 76200 w 136525"/>
                <a:gd name="connsiteY8" fmla="*/ 63500 h 98425"/>
                <a:gd name="connsiteX9" fmla="*/ 63500 w 136525"/>
                <a:gd name="connsiteY9" fmla="*/ 57150 h 98425"/>
                <a:gd name="connsiteX10" fmla="*/ 63500 w 136525"/>
                <a:gd name="connsiteY10" fmla="*/ 63500 h 98425"/>
                <a:gd name="connsiteX11" fmla="*/ 57150 w 136525"/>
                <a:gd name="connsiteY11" fmla="*/ 60325 h 98425"/>
                <a:gd name="connsiteX12" fmla="*/ 15875 w 136525"/>
                <a:gd name="connsiteY12" fmla="*/ 98425 h 98425"/>
                <a:gd name="connsiteX13" fmla="*/ 0 w 136525"/>
                <a:gd name="connsiteY13" fmla="*/ 82550 h 98425"/>
                <a:gd name="connsiteX14" fmla="*/ 19050 w 136525"/>
                <a:gd name="connsiteY14" fmla="*/ 3175 h 98425"/>
                <a:gd name="connsiteX15" fmla="*/ 34925 w 136525"/>
                <a:gd name="connsiteY15" fmla="*/ 3175 h 98425"/>
                <a:gd name="connsiteX16" fmla="*/ 41275 w 136525"/>
                <a:gd name="connsiteY16" fmla="*/ 95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525" h="98425">
                  <a:moveTo>
                    <a:pt x="66675" y="0"/>
                  </a:moveTo>
                  <a:lnTo>
                    <a:pt x="95250" y="3175"/>
                  </a:lnTo>
                  <a:lnTo>
                    <a:pt x="101600" y="12700"/>
                  </a:lnTo>
                  <a:lnTo>
                    <a:pt x="120650" y="15875"/>
                  </a:lnTo>
                  <a:lnTo>
                    <a:pt x="133350" y="31750"/>
                  </a:lnTo>
                  <a:lnTo>
                    <a:pt x="136525" y="47625"/>
                  </a:lnTo>
                  <a:lnTo>
                    <a:pt x="120650" y="53975"/>
                  </a:lnTo>
                  <a:lnTo>
                    <a:pt x="95250" y="85725"/>
                  </a:lnTo>
                  <a:lnTo>
                    <a:pt x="76200" y="63500"/>
                  </a:lnTo>
                  <a:lnTo>
                    <a:pt x="63500" y="57150"/>
                  </a:lnTo>
                  <a:lnTo>
                    <a:pt x="63500" y="63500"/>
                  </a:lnTo>
                  <a:lnTo>
                    <a:pt x="57150" y="60325"/>
                  </a:lnTo>
                  <a:lnTo>
                    <a:pt x="15875" y="98425"/>
                  </a:lnTo>
                  <a:lnTo>
                    <a:pt x="0" y="82550"/>
                  </a:lnTo>
                  <a:lnTo>
                    <a:pt x="19050" y="3175"/>
                  </a:lnTo>
                  <a:lnTo>
                    <a:pt x="34925" y="3175"/>
                  </a:lnTo>
                  <a:lnTo>
                    <a:pt x="41275" y="9525"/>
                  </a:lnTo>
                  <a:close/>
                </a:path>
              </a:pathLst>
            </a:custGeom>
            <a:solidFill>
              <a:schemeClr val="bg1">
                <a:lumMod val="6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p>
          </p:txBody>
        </p:sp>
        <p:sp>
          <p:nvSpPr>
            <p:cNvPr id="45" name="Burlington, NC"/>
            <p:cNvSpPr>
              <a:spLocks/>
            </p:cNvSpPr>
            <p:nvPr/>
          </p:nvSpPr>
          <p:spPr bwMode="auto">
            <a:xfrm>
              <a:off x="4453527" y="2866291"/>
              <a:ext cx="63500" cy="88900"/>
            </a:xfrm>
            <a:custGeom>
              <a:avLst/>
              <a:gdLst>
                <a:gd name="T0" fmla="*/ 2147483646 w 40"/>
                <a:gd name="T1" fmla="*/ 0 h 56"/>
                <a:gd name="T2" fmla="*/ 2147483646 w 40"/>
                <a:gd name="T3" fmla="*/ 2147483646 h 56"/>
                <a:gd name="T4" fmla="*/ 2147483646 w 40"/>
                <a:gd name="T5" fmla="*/ 2147483646 h 56"/>
                <a:gd name="T6" fmla="*/ 2147483646 w 40"/>
                <a:gd name="T7" fmla="*/ 2147483646 h 56"/>
                <a:gd name="T8" fmla="*/ 2147483646 w 40"/>
                <a:gd name="T9" fmla="*/ 2147483646 h 56"/>
                <a:gd name="T10" fmla="*/ 2147483646 w 40"/>
                <a:gd name="T11" fmla="*/ 2147483646 h 56"/>
                <a:gd name="T12" fmla="*/ 0 w 40"/>
                <a:gd name="T13" fmla="*/ 2147483646 h 56"/>
                <a:gd name="T14" fmla="*/ 2147483646 w 40"/>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6"/>
                <a:gd name="T26" fmla="*/ 40 w 40"/>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6">
                  <a:moveTo>
                    <a:pt x="26" y="0"/>
                  </a:moveTo>
                  <a:lnTo>
                    <a:pt x="38" y="44"/>
                  </a:lnTo>
                  <a:lnTo>
                    <a:pt x="40" y="48"/>
                  </a:lnTo>
                  <a:lnTo>
                    <a:pt x="10" y="56"/>
                  </a:lnTo>
                  <a:lnTo>
                    <a:pt x="8" y="48"/>
                  </a:lnTo>
                  <a:lnTo>
                    <a:pt x="2" y="8"/>
                  </a:lnTo>
                  <a:lnTo>
                    <a:pt x="0" y="8"/>
                  </a:lnTo>
                  <a:lnTo>
                    <a:pt x="26" y="0"/>
                  </a:lnTo>
                </a:path>
              </a:pathLst>
            </a:custGeom>
            <a:solidFill>
              <a:schemeClr val="bg1">
                <a:lumMod val="6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p>
          </p:txBody>
        </p:sp>
        <p:sp>
          <p:nvSpPr>
            <p:cNvPr id="46" name="Greenville, NC"/>
            <p:cNvSpPr>
              <a:spLocks/>
            </p:cNvSpPr>
            <p:nvPr/>
          </p:nvSpPr>
          <p:spPr bwMode="auto">
            <a:xfrm>
              <a:off x="4754832" y="2872641"/>
              <a:ext cx="95250" cy="92075"/>
            </a:xfrm>
            <a:custGeom>
              <a:avLst/>
              <a:gdLst>
                <a:gd name="T0" fmla="*/ 2147483646 w 60"/>
                <a:gd name="T1" fmla="*/ 2147483646 h 58"/>
                <a:gd name="T2" fmla="*/ 2147483646 w 60"/>
                <a:gd name="T3" fmla="*/ 2147483646 h 58"/>
                <a:gd name="T4" fmla="*/ 2147483646 w 60"/>
                <a:gd name="T5" fmla="*/ 2147483646 h 58"/>
                <a:gd name="T6" fmla="*/ 2147483646 w 60"/>
                <a:gd name="T7" fmla="*/ 2147483646 h 58"/>
                <a:gd name="T8" fmla="*/ 2147483646 w 60"/>
                <a:gd name="T9" fmla="*/ 2147483646 h 58"/>
                <a:gd name="T10" fmla="*/ 2147483646 w 60"/>
                <a:gd name="T11" fmla="*/ 2147483646 h 58"/>
                <a:gd name="T12" fmla="*/ 2147483646 w 60"/>
                <a:gd name="T13" fmla="*/ 2147483646 h 58"/>
                <a:gd name="T14" fmla="*/ 2147483646 w 60"/>
                <a:gd name="T15" fmla="*/ 2147483646 h 58"/>
                <a:gd name="T16" fmla="*/ 2147483646 w 60"/>
                <a:gd name="T17" fmla="*/ 2147483646 h 58"/>
                <a:gd name="T18" fmla="*/ 2147483646 w 60"/>
                <a:gd name="T19" fmla="*/ 2147483646 h 58"/>
                <a:gd name="T20" fmla="*/ 2147483646 w 60"/>
                <a:gd name="T21" fmla="*/ 2147483646 h 58"/>
                <a:gd name="T22" fmla="*/ 2147483646 w 60"/>
                <a:gd name="T23" fmla="*/ 2147483646 h 58"/>
                <a:gd name="T24" fmla="*/ 0 w 60"/>
                <a:gd name="T25" fmla="*/ 2147483646 h 58"/>
                <a:gd name="T26" fmla="*/ 2147483646 w 60"/>
                <a:gd name="T27" fmla="*/ 2147483646 h 58"/>
                <a:gd name="T28" fmla="*/ 2147483646 w 60"/>
                <a:gd name="T29" fmla="*/ 2147483646 h 58"/>
                <a:gd name="T30" fmla="*/ 2147483646 w 60"/>
                <a:gd name="T31" fmla="*/ 0 h 58"/>
                <a:gd name="T32" fmla="*/ 2147483646 w 60"/>
                <a:gd name="T33" fmla="*/ 2147483646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8"/>
                <a:gd name="T53" fmla="*/ 60 w 60"/>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8">
                  <a:moveTo>
                    <a:pt x="46" y="6"/>
                  </a:moveTo>
                  <a:lnTo>
                    <a:pt x="50" y="16"/>
                  </a:lnTo>
                  <a:lnTo>
                    <a:pt x="60" y="22"/>
                  </a:lnTo>
                  <a:lnTo>
                    <a:pt x="58" y="24"/>
                  </a:lnTo>
                  <a:lnTo>
                    <a:pt x="54" y="30"/>
                  </a:lnTo>
                  <a:lnTo>
                    <a:pt x="54" y="42"/>
                  </a:lnTo>
                  <a:lnTo>
                    <a:pt x="52" y="52"/>
                  </a:lnTo>
                  <a:lnTo>
                    <a:pt x="46" y="50"/>
                  </a:lnTo>
                  <a:lnTo>
                    <a:pt x="42" y="58"/>
                  </a:lnTo>
                  <a:lnTo>
                    <a:pt x="38" y="58"/>
                  </a:lnTo>
                  <a:lnTo>
                    <a:pt x="28" y="48"/>
                  </a:lnTo>
                  <a:lnTo>
                    <a:pt x="22" y="38"/>
                  </a:lnTo>
                  <a:lnTo>
                    <a:pt x="0" y="28"/>
                  </a:lnTo>
                  <a:lnTo>
                    <a:pt x="2" y="24"/>
                  </a:lnTo>
                  <a:lnTo>
                    <a:pt x="18" y="4"/>
                  </a:lnTo>
                  <a:lnTo>
                    <a:pt x="28" y="0"/>
                  </a:lnTo>
                  <a:lnTo>
                    <a:pt x="46" y="6"/>
                  </a:lnTo>
                  <a:close/>
                </a:path>
              </a:pathLst>
            </a:custGeom>
            <a:solidFill>
              <a:schemeClr val="accent3">
                <a:lumMod val="60000"/>
                <a:lumOff val="40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47" name="Raleigh, NC"/>
            <p:cNvSpPr>
              <a:spLocks/>
            </p:cNvSpPr>
            <p:nvPr/>
          </p:nvSpPr>
          <p:spPr bwMode="auto">
            <a:xfrm>
              <a:off x="4564652" y="2825016"/>
              <a:ext cx="139380" cy="197914"/>
            </a:xfrm>
            <a:custGeom>
              <a:avLst/>
              <a:gdLst>
                <a:gd name="connsiteX0" fmla="*/ 98425 w 139700"/>
                <a:gd name="connsiteY0" fmla="*/ 0 h 196850"/>
                <a:gd name="connsiteX1" fmla="*/ 104775 w 139700"/>
                <a:gd name="connsiteY1" fmla="*/ 3175 h 196850"/>
                <a:gd name="connsiteX2" fmla="*/ 117475 w 139700"/>
                <a:gd name="connsiteY2" fmla="*/ 3175 h 196850"/>
                <a:gd name="connsiteX3" fmla="*/ 98425 w 139700"/>
                <a:gd name="connsiteY3" fmla="*/ 82550 h 196850"/>
                <a:gd name="connsiteX4" fmla="*/ 114300 w 139700"/>
                <a:gd name="connsiteY4" fmla="*/ 98425 h 196850"/>
                <a:gd name="connsiteX5" fmla="*/ 127000 w 139700"/>
                <a:gd name="connsiteY5" fmla="*/ 120650 h 196850"/>
                <a:gd name="connsiteX6" fmla="*/ 139700 w 139700"/>
                <a:gd name="connsiteY6" fmla="*/ 120650 h 196850"/>
                <a:gd name="connsiteX7" fmla="*/ 133350 w 139700"/>
                <a:gd name="connsiteY7" fmla="*/ 168275 h 196850"/>
                <a:gd name="connsiteX8" fmla="*/ 117475 w 139700"/>
                <a:gd name="connsiteY8" fmla="*/ 184150 h 196850"/>
                <a:gd name="connsiteX9" fmla="*/ 88900 w 139700"/>
                <a:gd name="connsiteY9" fmla="*/ 196850 h 196850"/>
                <a:gd name="connsiteX10" fmla="*/ 79375 w 139700"/>
                <a:gd name="connsiteY10" fmla="*/ 187325 h 196850"/>
                <a:gd name="connsiteX11" fmla="*/ 53975 w 139700"/>
                <a:gd name="connsiteY11" fmla="*/ 161925 h 196850"/>
                <a:gd name="connsiteX12" fmla="*/ 44450 w 139700"/>
                <a:gd name="connsiteY12" fmla="*/ 158750 h 196850"/>
                <a:gd name="connsiteX13" fmla="*/ 9525 w 139700"/>
                <a:gd name="connsiteY13" fmla="*/ 152400 h 196850"/>
                <a:gd name="connsiteX14" fmla="*/ 0 w 139700"/>
                <a:gd name="connsiteY14" fmla="*/ 152400 h 196850"/>
                <a:gd name="connsiteX15" fmla="*/ 0 w 139700"/>
                <a:gd name="connsiteY15" fmla="*/ 101600 h 196850"/>
                <a:gd name="connsiteX16" fmla="*/ 12700 w 139700"/>
                <a:gd name="connsiteY16" fmla="*/ 98425 h 196850"/>
                <a:gd name="connsiteX17" fmla="*/ 12700 w 139700"/>
                <a:gd name="connsiteY17" fmla="*/ 85725 h 196850"/>
                <a:gd name="connsiteX18" fmla="*/ 22225 w 139700"/>
                <a:gd name="connsiteY18" fmla="*/ 79375 h 196850"/>
                <a:gd name="connsiteX19" fmla="*/ 25400 w 139700"/>
                <a:gd name="connsiteY19" fmla="*/ 63500 h 196850"/>
                <a:gd name="connsiteX20" fmla="*/ 15875 w 139700"/>
                <a:gd name="connsiteY20" fmla="*/ 63500 h 196850"/>
                <a:gd name="connsiteX21" fmla="*/ 15875 w 139700"/>
                <a:gd name="connsiteY21" fmla="*/ 57150 h 196850"/>
                <a:gd name="connsiteX22" fmla="*/ 47625 w 139700"/>
                <a:gd name="connsiteY22" fmla="*/ 57150 h 196850"/>
                <a:gd name="connsiteX23" fmla="*/ 47625 w 139700"/>
                <a:gd name="connsiteY23" fmla="*/ 25400 h 196850"/>
                <a:gd name="connsiteX24" fmla="*/ 60325 w 139700"/>
                <a:gd name="connsiteY24" fmla="*/ 22225 h 196850"/>
                <a:gd name="connsiteX25" fmla="*/ 60325 w 139700"/>
                <a:gd name="connsiteY25" fmla="*/ 9525 h 196850"/>
                <a:gd name="connsiteX26" fmla="*/ 73025 w 139700"/>
                <a:gd name="connsiteY26" fmla="*/ 3175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700" h="196850">
                  <a:moveTo>
                    <a:pt x="98425" y="0"/>
                  </a:moveTo>
                  <a:lnTo>
                    <a:pt x="104775" y="3175"/>
                  </a:lnTo>
                  <a:lnTo>
                    <a:pt x="117475" y="3175"/>
                  </a:lnTo>
                  <a:lnTo>
                    <a:pt x="98425" y="82550"/>
                  </a:lnTo>
                  <a:lnTo>
                    <a:pt x="114300" y="98425"/>
                  </a:lnTo>
                  <a:lnTo>
                    <a:pt x="127000" y="120650"/>
                  </a:lnTo>
                  <a:lnTo>
                    <a:pt x="139700" y="120650"/>
                  </a:lnTo>
                  <a:lnTo>
                    <a:pt x="133350" y="168275"/>
                  </a:lnTo>
                  <a:lnTo>
                    <a:pt x="117475" y="184150"/>
                  </a:lnTo>
                  <a:lnTo>
                    <a:pt x="88900" y="196850"/>
                  </a:lnTo>
                  <a:lnTo>
                    <a:pt x="79375" y="187325"/>
                  </a:lnTo>
                  <a:lnTo>
                    <a:pt x="53975" y="161925"/>
                  </a:lnTo>
                  <a:lnTo>
                    <a:pt x="44450" y="158750"/>
                  </a:lnTo>
                  <a:lnTo>
                    <a:pt x="9525" y="152400"/>
                  </a:lnTo>
                  <a:lnTo>
                    <a:pt x="0" y="152400"/>
                  </a:lnTo>
                  <a:lnTo>
                    <a:pt x="0" y="101600"/>
                  </a:lnTo>
                  <a:lnTo>
                    <a:pt x="12700" y="98425"/>
                  </a:lnTo>
                  <a:lnTo>
                    <a:pt x="12700" y="85725"/>
                  </a:lnTo>
                  <a:lnTo>
                    <a:pt x="22225" y="79375"/>
                  </a:lnTo>
                  <a:lnTo>
                    <a:pt x="25400" y="63500"/>
                  </a:lnTo>
                  <a:lnTo>
                    <a:pt x="15875" y="63500"/>
                  </a:lnTo>
                  <a:lnTo>
                    <a:pt x="15875" y="57150"/>
                  </a:lnTo>
                  <a:lnTo>
                    <a:pt x="47625" y="57150"/>
                  </a:lnTo>
                  <a:lnTo>
                    <a:pt x="47625" y="25400"/>
                  </a:lnTo>
                  <a:lnTo>
                    <a:pt x="60325" y="22225"/>
                  </a:lnTo>
                  <a:lnTo>
                    <a:pt x="60325" y="9525"/>
                  </a:lnTo>
                  <a:lnTo>
                    <a:pt x="73025" y="3175"/>
                  </a:lnTo>
                  <a:close/>
                </a:path>
              </a:pathLst>
            </a:custGeom>
            <a:solidFill>
              <a:schemeClr val="accent3">
                <a:lumMod val="7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48" name="Freeform 47"/>
            <p:cNvSpPr>
              <a:spLocks/>
            </p:cNvSpPr>
            <p:nvPr/>
          </p:nvSpPr>
          <p:spPr bwMode="auto">
            <a:xfrm>
              <a:off x="4196352" y="2967891"/>
              <a:ext cx="47625" cy="61389"/>
            </a:xfrm>
            <a:custGeom>
              <a:avLst/>
              <a:gdLst>
                <a:gd name="T0" fmla="*/ 2147483646 w 30"/>
                <a:gd name="T1" fmla="*/ 0 h 38"/>
                <a:gd name="T2" fmla="*/ 2147483646 w 30"/>
                <a:gd name="T3" fmla="*/ 2147483646 h 38"/>
                <a:gd name="T4" fmla="*/ 2147483646 w 30"/>
                <a:gd name="T5" fmla="*/ 2147483646 h 38"/>
                <a:gd name="T6" fmla="*/ 2147483646 w 30"/>
                <a:gd name="T7" fmla="*/ 2147483646 h 38"/>
                <a:gd name="T8" fmla="*/ 2147483646 w 30"/>
                <a:gd name="T9" fmla="*/ 2147483646 h 38"/>
                <a:gd name="T10" fmla="*/ 0 w 30"/>
                <a:gd name="T11" fmla="*/ 2147483646 h 38"/>
                <a:gd name="T12" fmla="*/ 2147483646 w 30"/>
                <a:gd name="T13" fmla="*/ 0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28" y="0"/>
                  </a:moveTo>
                  <a:lnTo>
                    <a:pt x="30" y="12"/>
                  </a:lnTo>
                  <a:lnTo>
                    <a:pt x="26" y="34"/>
                  </a:lnTo>
                  <a:lnTo>
                    <a:pt x="22" y="30"/>
                  </a:lnTo>
                  <a:lnTo>
                    <a:pt x="4" y="38"/>
                  </a:lnTo>
                  <a:lnTo>
                    <a:pt x="0" y="14"/>
                  </a:lnTo>
                  <a:lnTo>
                    <a:pt x="28" y="0"/>
                  </a:lnTo>
                </a:path>
              </a:pathLst>
            </a:custGeom>
            <a:noFill/>
            <a:ln w="317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9" name="Freeform 48"/>
            <p:cNvSpPr>
              <a:spLocks/>
            </p:cNvSpPr>
            <p:nvPr/>
          </p:nvSpPr>
          <p:spPr bwMode="auto">
            <a:xfrm>
              <a:off x="4120152" y="2974241"/>
              <a:ext cx="82550" cy="64564"/>
            </a:xfrm>
            <a:custGeom>
              <a:avLst/>
              <a:gdLst>
                <a:gd name="T0" fmla="*/ 2147483646 w 52"/>
                <a:gd name="T1" fmla="*/ 0 h 40"/>
                <a:gd name="T2" fmla="*/ 2147483646 w 52"/>
                <a:gd name="T3" fmla="*/ 2147483646 h 40"/>
                <a:gd name="T4" fmla="*/ 2147483646 w 52"/>
                <a:gd name="T5" fmla="*/ 2147483646 h 40"/>
                <a:gd name="T6" fmla="*/ 2147483646 w 52"/>
                <a:gd name="T7" fmla="*/ 2147483646 h 40"/>
                <a:gd name="T8" fmla="*/ 2147483646 w 52"/>
                <a:gd name="T9" fmla="*/ 2147483646 h 40"/>
                <a:gd name="T10" fmla="*/ 2147483646 w 52"/>
                <a:gd name="T11" fmla="*/ 2147483646 h 40"/>
                <a:gd name="T12" fmla="*/ 2147483646 w 52"/>
                <a:gd name="T13" fmla="*/ 2147483646 h 40"/>
                <a:gd name="T14" fmla="*/ 2147483646 w 52"/>
                <a:gd name="T15" fmla="*/ 2147483646 h 40"/>
                <a:gd name="T16" fmla="*/ 2147483646 w 52"/>
                <a:gd name="T17" fmla="*/ 2147483646 h 40"/>
                <a:gd name="T18" fmla="*/ 0 w 52"/>
                <a:gd name="T19" fmla="*/ 2147483646 h 40"/>
                <a:gd name="T20" fmla="*/ 2147483646 w 52"/>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0"/>
                <a:gd name="T35" fmla="*/ 52 w 5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0">
                  <a:moveTo>
                    <a:pt x="24" y="0"/>
                  </a:moveTo>
                  <a:lnTo>
                    <a:pt x="38" y="2"/>
                  </a:lnTo>
                  <a:lnTo>
                    <a:pt x="48" y="10"/>
                  </a:lnTo>
                  <a:lnTo>
                    <a:pt x="52" y="34"/>
                  </a:lnTo>
                  <a:lnTo>
                    <a:pt x="50" y="40"/>
                  </a:lnTo>
                  <a:lnTo>
                    <a:pt x="40" y="36"/>
                  </a:lnTo>
                  <a:lnTo>
                    <a:pt x="30" y="40"/>
                  </a:lnTo>
                  <a:lnTo>
                    <a:pt x="2" y="24"/>
                  </a:lnTo>
                  <a:lnTo>
                    <a:pt x="8" y="10"/>
                  </a:lnTo>
                  <a:lnTo>
                    <a:pt x="0" y="6"/>
                  </a:lnTo>
                  <a:lnTo>
                    <a:pt x="24" y="0"/>
                  </a:lnTo>
                  <a:close/>
                </a:path>
              </a:pathLst>
            </a:custGeom>
            <a:solidFill>
              <a:srgbClr val="262261"/>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50" name="Freeform 49"/>
            <p:cNvSpPr>
              <a:spLocks/>
            </p:cNvSpPr>
            <p:nvPr/>
          </p:nvSpPr>
          <p:spPr bwMode="auto">
            <a:xfrm>
              <a:off x="4101102" y="3010230"/>
              <a:ext cx="98425" cy="76200"/>
            </a:xfrm>
            <a:custGeom>
              <a:avLst/>
              <a:gdLst>
                <a:gd name="T0" fmla="*/ 2147483646 w 62"/>
                <a:gd name="T1" fmla="*/ 2147483646 h 48"/>
                <a:gd name="T2" fmla="*/ 2147483646 w 62"/>
                <a:gd name="T3" fmla="*/ 2147483646 h 48"/>
                <a:gd name="T4" fmla="*/ 2147483646 w 62"/>
                <a:gd name="T5" fmla="*/ 2147483646 h 48"/>
                <a:gd name="T6" fmla="*/ 2147483646 w 62"/>
                <a:gd name="T7" fmla="*/ 2147483646 h 48"/>
                <a:gd name="T8" fmla="*/ 2147483646 w 62"/>
                <a:gd name="T9" fmla="*/ 2147483646 h 48"/>
                <a:gd name="T10" fmla="*/ 2147483646 w 62"/>
                <a:gd name="T11" fmla="*/ 2147483646 h 48"/>
                <a:gd name="T12" fmla="*/ 2147483646 w 62"/>
                <a:gd name="T13" fmla="*/ 2147483646 h 48"/>
                <a:gd name="T14" fmla="*/ 2147483646 w 62"/>
                <a:gd name="T15" fmla="*/ 2147483646 h 48"/>
                <a:gd name="T16" fmla="*/ 2147483646 w 62"/>
                <a:gd name="T17" fmla="*/ 2147483646 h 48"/>
                <a:gd name="T18" fmla="*/ 2147483646 w 62"/>
                <a:gd name="T19" fmla="*/ 2147483646 h 48"/>
                <a:gd name="T20" fmla="*/ 0 w 62"/>
                <a:gd name="T21" fmla="*/ 2147483646 h 48"/>
                <a:gd name="T22" fmla="*/ 2147483646 w 62"/>
                <a:gd name="T23" fmla="*/ 2147483646 h 48"/>
                <a:gd name="T24" fmla="*/ 2147483646 w 62"/>
                <a:gd name="T25" fmla="*/ 2147483646 h 48"/>
                <a:gd name="T26" fmla="*/ 2147483646 w 62"/>
                <a:gd name="T27" fmla="*/ 0 h 48"/>
                <a:gd name="T28" fmla="*/ 2147483646 w 62"/>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48"/>
                <a:gd name="T47" fmla="*/ 62 w 6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48">
                  <a:moveTo>
                    <a:pt x="14" y="2"/>
                  </a:moveTo>
                  <a:lnTo>
                    <a:pt x="42" y="18"/>
                  </a:lnTo>
                  <a:lnTo>
                    <a:pt x="52" y="14"/>
                  </a:lnTo>
                  <a:lnTo>
                    <a:pt x="62" y="18"/>
                  </a:lnTo>
                  <a:lnTo>
                    <a:pt x="50" y="42"/>
                  </a:lnTo>
                  <a:lnTo>
                    <a:pt x="34" y="46"/>
                  </a:lnTo>
                  <a:lnTo>
                    <a:pt x="32" y="42"/>
                  </a:lnTo>
                  <a:lnTo>
                    <a:pt x="22" y="48"/>
                  </a:lnTo>
                  <a:lnTo>
                    <a:pt x="14" y="32"/>
                  </a:lnTo>
                  <a:lnTo>
                    <a:pt x="0" y="24"/>
                  </a:lnTo>
                  <a:lnTo>
                    <a:pt x="8" y="14"/>
                  </a:lnTo>
                  <a:lnTo>
                    <a:pt x="2" y="6"/>
                  </a:lnTo>
                  <a:lnTo>
                    <a:pt x="6" y="0"/>
                  </a:lnTo>
                  <a:lnTo>
                    <a:pt x="14" y="2"/>
                  </a:lnTo>
                </a:path>
              </a:pathLst>
            </a:custGeom>
            <a:noFill/>
            <a:ln w="317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51" name="Hickory-Lenoir-Morganton, NC"/>
            <p:cNvSpPr>
              <a:spLocks/>
            </p:cNvSpPr>
            <p:nvPr/>
          </p:nvSpPr>
          <p:spPr bwMode="auto">
            <a:xfrm>
              <a:off x="4101102" y="2967891"/>
              <a:ext cx="168275" cy="118539"/>
            </a:xfrm>
            <a:custGeom>
              <a:avLst/>
              <a:gdLst>
                <a:gd name="connsiteX0" fmla="*/ 139700 w 168275"/>
                <a:gd name="connsiteY0" fmla="*/ 0 h 117475"/>
                <a:gd name="connsiteX1" fmla="*/ 142875 w 168275"/>
                <a:gd name="connsiteY1" fmla="*/ 19050 h 117475"/>
                <a:gd name="connsiteX2" fmla="*/ 136525 w 168275"/>
                <a:gd name="connsiteY2" fmla="*/ 53975 h 117475"/>
                <a:gd name="connsiteX3" fmla="*/ 168275 w 168275"/>
                <a:gd name="connsiteY3" fmla="*/ 79375 h 117475"/>
                <a:gd name="connsiteX4" fmla="*/ 168275 w 168275"/>
                <a:gd name="connsiteY4" fmla="*/ 95250 h 117475"/>
                <a:gd name="connsiteX5" fmla="*/ 79375 w 168275"/>
                <a:gd name="connsiteY5" fmla="*/ 107950 h 117475"/>
                <a:gd name="connsiteX6" fmla="*/ 53975 w 168275"/>
                <a:gd name="connsiteY6" fmla="*/ 114300 h 117475"/>
                <a:gd name="connsiteX7" fmla="*/ 50800 w 168275"/>
                <a:gd name="connsiteY7" fmla="*/ 107950 h 117475"/>
                <a:gd name="connsiteX8" fmla="*/ 34925 w 168275"/>
                <a:gd name="connsiteY8" fmla="*/ 117475 h 117475"/>
                <a:gd name="connsiteX9" fmla="*/ 22225 w 168275"/>
                <a:gd name="connsiteY9" fmla="*/ 92075 h 117475"/>
                <a:gd name="connsiteX10" fmla="*/ 0 w 168275"/>
                <a:gd name="connsiteY10" fmla="*/ 79375 h 117475"/>
                <a:gd name="connsiteX11" fmla="*/ 12700 w 168275"/>
                <a:gd name="connsiteY11" fmla="*/ 63500 h 117475"/>
                <a:gd name="connsiteX12" fmla="*/ 3175 w 168275"/>
                <a:gd name="connsiteY12" fmla="*/ 50800 h 117475"/>
                <a:gd name="connsiteX13" fmla="*/ 9525 w 168275"/>
                <a:gd name="connsiteY13" fmla="*/ 41275 h 117475"/>
                <a:gd name="connsiteX14" fmla="*/ 22225 w 168275"/>
                <a:gd name="connsiteY14" fmla="*/ 44450 h 117475"/>
                <a:gd name="connsiteX15" fmla="*/ 31750 w 168275"/>
                <a:gd name="connsiteY15" fmla="*/ 22225 h 117475"/>
                <a:gd name="connsiteX16" fmla="*/ 19050 w 168275"/>
                <a:gd name="connsiteY16" fmla="*/ 15875 h 117475"/>
                <a:gd name="connsiteX17" fmla="*/ 57150 w 168275"/>
                <a:gd name="connsiteY17" fmla="*/ 6350 h 117475"/>
                <a:gd name="connsiteX18" fmla="*/ 79375 w 168275"/>
                <a:gd name="connsiteY18" fmla="*/ 9525 h 117475"/>
                <a:gd name="connsiteX19" fmla="*/ 95250 w 168275"/>
                <a:gd name="connsiteY19" fmla="*/ 22225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275" h="117475">
                  <a:moveTo>
                    <a:pt x="139700" y="0"/>
                  </a:moveTo>
                  <a:lnTo>
                    <a:pt x="142875" y="19050"/>
                  </a:lnTo>
                  <a:lnTo>
                    <a:pt x="136525" y="53975"/>
                  </a:lnTo>
                  <a:lnTo>
                    <a:pt x="168275" y="79375"/>
                  </a:lnTo>
                  <a:lnTo>
                    <a:pt x="168275" y="95250"/>
                  </a:lnTo>
                  <a:lnTo>
                    <a:pt x="79375" y="107950"/>
                  </a:lnTo>
                  <a:lnTo>
                    <a:pt x="53975" y="114300"/>
                  </a:lnTo>
                  <a:lnTo>
                    <a:pt x="50800" y="107950"/>
                  </a:lnTo>
                  <a:lnTo>
                    <a:pt x="34925" y="117475"/>
                  </a:lnTo>
                  <a:lnTo>
                    <a:pt x="22225" y="92075"/>
                  </a:lnTo>
                  <a:lnTo>
                    <a:pt x="0" y="79375"/>
                  </a:lnTo>
                  <a:lnTo>
                    <a:pt x="12700" y="63500"/>
                  </a:lnTo>
                  <a:lnTo>
                    <a:pt x="3175" y="50800"/>
                  </a:lnTo>
                  <a:lnTo>
                    <a:pt x="9525" y="41275"/>
                  </a:lnTo>
                  <a:lnTo>
                    <a:pt x="22225" y="44450"/>
                  </a:lnTo>
                  <a:lnTo>
                    <a:pt x="31750" y="22225"/>
                  </a:lnTo>
                  <a:lnTo>
                    <a:pt x="19050" y="15875"/>
                  </a:lnTo>
                  <a:lnTo>
                    <a:pt x="57150" y="6350"/>
                  </a:lnTo>
                  <a:lnTo>
                    <a:pt x="79375" y="9525"/>
                  </a:lnTo>
                  <a:lnTo>
                    <a:pt x="95250" y="22225"/>
                  </a:lnTo>
                  <a:close/>
                </a:path>
              </a:pathLst>
            </a:custGeom>
            <a:solidFill>
              <a:schemeClr val="accent3">
                <a:lumMod val="7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2" name="Fayetteville, NC"/>
            <p:cNvSpPr>
              <a:spLocks/>
            </p:cNvSpPr>
            <p:nvPr/>
          </p:nvSpPr>
          <p:spPr bwMode="auto">
            <a:xfrm>
              <a:off x="4517027" y="3029280"/>
              <a:ext cx="152400" cy="107950"/>
            </a:xfrm>
            <a:custGeom>
              <a:avLst/>
              <a:gdLst>
                <a:gd name="connsiteX0" fmla="*/ 117475 w 152400"/>
                <a:gd name="connsiteY0" fmla="*/ 0 h 107950"/>
                <a:gd name="connsiteX1" fmla="*/ 117475 w 152400"/>
                <a:gd name="connsiteY1" fmla="*/ 34925 h 107950"/>
                <a:gd name="connsiteX2" fmla="*/ 123825 w 152400"/>
                <a:gd name="connsiteY2" fmla="*/ 50800 h 107950"/>
                <a:gd name="connsiteX3" fmla="*/ 152400 w 152400"/>
                <a:gd name="connsiteY3" fmla="*/ 69850 h 107950"/>
                <a:gd name="connsiteX4" fmla="*/ 92075 w 152400"/>
                <a:gd name="connsiteY4" fmla="*/ 88900 h 107950"/>
                <a:gd name="connsiteX5" fmla="*/ 85725 w 152400"/>
                <a:gd name="connsiteY5" fmla="*/ 79375 h 107950"/>
                <a:gd name="connsiteX6" fmla="*/ 66675 w 152400"/>
                <a:gd name="connsiteY6" fmla="*/ 73025 h 107950"/>
                <a:gd name="connsiteX7" fmla="*/ 50800 w 152400"/>
                <a:gd name="connsiteY7" fmla="*/ 101600 h 107950"/>
                <a:gd name="connsiteX8" fmla="*/ 25400 w 152400"/>
                <a:gd name="connsiteY8" fmla="*/ 107950 h 107950"/>
                <a:gd name="connsiteX9" fmla="*/ 19050 w 152400"/>
                <a:gd name="connsiteY9" fmla="*/ 85725 h 107950"/>
                <a:gd name="connsiteX10" fmla="*/ 0 w 152400"/>
                <a:gd name="connsiteY10" fmla="*/ 73025 h 107950"/>
                <a:gd name="connsiteX11" fmla="*/ 25400 w 152400"/>
                <a:gd name="connsiteY11" fmla="*/ 34925 h 107950"/>
                <a:gd name="connsiteX12" fmla="*/ 41275 w 152400"/>
                <a:gd name="connsiteY12" fmla="*/ 38100 h 107950"/>
                <a:gd name="connsiteX13" fmla="*/ 47625 w 152400"/>
                <a:gd name="connsiteY13" fmla="*/ 34925 h 107950"/>
                <a:gd name="connsiteX14" fmla="*/ 47625 w 152400"/>
                <a:gd name="connsiteY14" fmla="*/ 31750 h 107950"/>
                <a:gd name="connsiteX15" fmla="*/ 88900 w 152400"/>
                <a:gd name="connsiteY15" fmla="*/ 635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07950">
                  <a:moveTo>
                    <a:pt x="117475" y="0"/>
                  </a:moveTo>
                  <a:lnTo>
                    <a:pt x="117475" y="34925"/>
                  </a:lnTo>
                  <a:lnTo>
                    <a:pt x="123825" y="50800"/>
                  </a:lnTo>
                  <a:lnTo>
                    <a:pt x="152400" y="69850"/>
                  </a:lnTo>
                  <a:lnTo>
                    <a:pt x="92075" y="88900"/>
                  </a:lnTo>
                  <a:lnTo>
                    <a:pt x="85725" y="79375"/>
                  </a:lnTo>
                  <a:lnTo>
                    <a:pt x="66675" y="73025"/>
                  </a:lnTo>
                  <a:lnTo>
                    <a:pt x="50800" y="101600"/>
                  </a:lnTo>
                  <a:lnTo>
                    <a:pt x="25400" y="107950"/>
                  </a:lnTo>
                  <a:lnTo>
                    <a:pt x="19050" y="85725"/>
                  </a:lnTo>
                  <a:lnTo>
                    <a:pt x="0" y="73025"/>
                  </a:lnTo>
                  <a:lnTo>
                    <a:pt x="25400" y="34925"/>
                  </a:lnTo>
                  <a:lnTo>
                    <a:pt x="41275" y="38100"/>
                  </a:lnTo>
                  <a:lnTo>
                    <a:pt x="47625" y="34925"/>
                  </a:lnTo>
                  <a:lnTo>
                    <a:pt x="47625" y="31750"/>
                  </a:lnTo>
                  <a:lnTo>
                    <a:pt x="88900" y="6350"/>
                  </a:lnTo>
                  <a:close/>
                </a:path>
              </a:pathLst>
            </a:custGeom>
            <a:solidFill>
              <a:schemeClr val="accent3">
                <a:lumMod val="7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dirty="0"/>
            </a:p>
          </p:txBody>
        </p:sp>
        <p:sp>
          <p:nvSpPr>
            <p:cNvPr id="53" name="Winston-Salem, NC"/>
            <p:cNvSpPr>
              <a:spLocks/>
            </p:cNvSpPr>
            <p:nvPr/>
          </p:nvSpPr>
          <p:spPr bwMode="auto">
            <a:xfrm>
              <a:off x="4253502" y="2840891"/>
              <a:ext cx="152400" cy="201089"/>
            </a:xfrm>
            <a:custGeom>
              <a:avLst/>
              <a:gdLst>
                <a:gd name="connsiteX0" fmla="*/ 111125 w 152400"/>
                <a:gd name="connsiteY0" fmla="*/ 0 h 200025"/>
                <a:gd name="connsiteX1" fmla="*/ 114300 w 152400"/>
                <a:gd name="connsiteY1" fmla="*/ 0 h 200025"/>
                <a:gd name="connsiteX2" fmla="*/ 127000 w 152400"/>
                <a:gd name="connsiteY2" fmla="*/ 53975 h 200025"/>
                <a:gd name="connsiteX3" fmla="*/ 133350 w 152400"/>
                <a:gd name="connsiteY3" fmla="*/ 101600 h 200025"/>
                <a:gd name="connsiteX4" fmla="*/ 136525 w 152400"/>
                <a:gd name="connsiteY4" fmla="*/ 117475 h 200025"/>
                <a:gd name="connsiteX5" fmla="*/ 152400 w 152400"/>
                <a:gd name="connsiteY5" fmla="*/ 196850 h 200025"/>
                <a:gd name="connsiteX6" fmla="*/ 133350 w 152400"/>
                <a:gd name="connsiteY6" fmla="*/ 200025 h 200025"/>
                <a:gd name="connsiteX7" fmla="*/ 127000 w 152400"/>
                <a:gd name="connsiteY7" fmla="*/ 187325 h 200025"/>
                <a:gd name="connsiteX8" fmla="*/ 104775 w 152400"/>
                <a:gd name="connsiteY8" fmla="*/ 171450 h 200025"/>
                <a:gd name="connsiteX9" fmla="*/ 104775 w 152400"/>
                <a:gd name="connsiteY9" fmla="*/ 165100 h 200025"/>
                <a:gd name="connsiteX10" fmla="*/ 82550 w 152400"/>
                <a:gd name="connsiteY10" fmla="*/ 165100 h 200025"/>
                <a:gd name="connsiteX11" fmla="*/ 50800 w 152400"/>
                <a:gd name="connsiteY11" fmla="*/ 152400 h 200025"/>
                <a:gd name="connsiteX12" fmla="*/ 41275 w 152400"/>
                <a:gd name="connsiteY12" fmla="*/ 152400 h 200025"/>
                <a:gd name="connsiteX13" fmla="*/ 34925 w 152400"/>
                <a:gd name="connsiteY13" fmla="*/ 117475 h 200025"/>
                <a:gd name="connsiteX14" fmla="*/ 6350 w 152400"/>
                <a:gd name="connsiteY14" fmla="*/ 123825 h 200025"/>
                <a:gd name="connsiteX15" fmla="*/ 0 w 152400"/>
                <a:gd name="connsiteY15" fmla="*/ 88900 h 200025"/>
                <a:gd name="connsiteX16" fmla="*/ 12700 w 152400"/>
                <a:gd name="connsiteY16" fmla="*/ 76200 h 200025"/>
                <a:gd name="connsiteX17" fmla="*/ 31750 w 152400"/>
                <a:gd name="connsiteY17" fmla="*/ 76200 h 200025"/>
                <a:gd name="connsiteX18" fmla="*/ 34925 w 152400"/>
                <a:gd name="connsiteY18" fmla="*/ 69850 h 200025"/>
                <a:gd name="connsiteX19" fmla="*/ 63500 w 152400"/>
                <a:gd name="connsiteY19" fmla="*/ 73025 h 200025"/>
                <a:gd name="connsiteX20" fmla="*/ 63500 w 152400"/>
                <a:gd name="connsiteY20" fmla="*/ 66675 h 200025"/>
                <a:gd name="connsiteX21" fmla="*/ 53975 w 152400"/>
                <a:gd name="connsiteY21" fmla="*/ 1270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400" h="200025">
                  <a:moveTo>
                    <a:pt x="111125" y="0"/>
                  </a:moveTo>
                  <a:lnTo>
                    <a:pt x="114300" y="0"/>
                  </a:lnTo>
                  <a:lnTo>
                    <a:pt x="127000" y="53975"/>
                  </a:lnTo>
                  <a:lnTo>
                    <a:pt x="133350" y="101600"/>
                  </a:lnTo>
                  <a:lnTo>
                    <a:pt x="136525" y="117475"/>
                  </a:lnTo>
                  <a:lnTo>
                    <a:pt x="152400" y="196850"/>
                  </a:lnTo>
                  <a:lnTo>
                    <a:pt x="133350" y="200025"/>
                  </a:lnTo>
                  <a:lnTo>
                    <a:pt x="127000" y="187325"/>
                  </a:lnTo>
                  <a:lnTo>
                    <a:pt x="104775" y="171450"/>
                  </a:lnTo>
                  <a:lnTo>
                    <a:pt x="104775" y="165100"/>
                  </a:lnTo>
                  <a:lnTo>
                    <a:pt x="82550" y="165100"/>
                  </a:lnTo>
                  <a:lnTo>
                    <a:pt x="50800" y="152400"/>
                  </a:lnTo>
                  <a:lnTo>
                    <a:pt x="41275" y="152400"/>
                  </a:lnTo>
                  <a:lnTo>
                    <a:pt x="34925" y="117475"/>
                  </a:lnTo>
                  <a:lnTo>
                    <a:pt x="6350" y="123825"/>
                  </a:lnTo>
                  <a:lnTo>
                    <a:pt x="0" y="88900"/>
                  </a:lnTo>
                  <a:lnTo>
                    <a:pt x="12700" y="76200"/>
                  </a:lnTo>
                  <a:lnTo>
                    <a:pt x="31750" y="76200"/>
                  </a:lnTo>
                  <a:lnTo>
                    <a:pt x="34925" y="69850"/>
                  </a:lnTo>
                  <a:lnTo>
                    <a:pt x="63500" y="73025"/>
                  </a:lnTo>
                  <a:lnTo>
                    <a:pt x="63500" y="66675"/>
                  </a:lnTo>
                  <a:lnTo>
                    <a:pt x="53975" y="12700"/>
                  </a:lnTo>
                  <a:close/>
                </a:path>
              </a:pathLst>
            </a:custGeom>
            <a:solidFill>
              <a:srgbClr val="C4D79B"/>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4" name="Greensboro-High Point, NC"/>
            <p:cNvSpPr>
              <a:spLocks/>
            </p:cNvSpPr>
            <p:nvPr/>
          </p:nvSpPr>
          <p:spPr bwMode="auto">
            <a:xfrm>
              <a:off x="4367802" y="2821841"/>
              <a:ext cx="114300" cy="216964"/>
            </a:xfrm>
            <a:custGeom>
              <a:avLst/>
              <a:gdLst>
                <a:gd name="connsiteX0" fmla="*/ 76200 w 114300"/>
                <a:gd name="connsiteY0" fmla="*/ 0 h 215900"/>
                <a:gd name="connsiteX1" fmla="*/ 85725 w 114300"/>
                <a:gd name="connsiteY1" fmla="*/ 57150 h 215900"/>
                <a:gd name="connsiteX2" fmla="*/ 88900 w 114300"/>
                <a:gd name="connsiteY2" fmla="*/ 57150 h 215900"/>
                <a:gd name="connsiteX3" fmla="*/ 98425 w 114300"/>
                <a:gd name="connsiteY3" fmla="*/ 120650 h 215900"/>
                <a:gd name="connsiteX4" fmla="*/ 101600 w 114300"/>
                <a:gd name="connsiteY4" fmla="*/ 133350 h 215900"/>
                <a:gd name="connsiteX5" fmla="*/ 114300 w 114300"/>
                <a:gd name="connsiteY5" fmla="*/ 193675 h 215900"/>
                <a:gd name="connsiteX6" fmla="*/ 82550 w 114300"/>
                <a:gd name="connsiteY6" fmla="*/ 203200 h 215900"/>
                <a:gd name="connsiteX7" fmla="*/ 38100 w 114300"/>
                <a:gd name="connsiteY7" fmla="*/ 215900 h 215900"/>
                <a:gd name="connsiteX8" fmla="*/ 22225 w 114300"/>
                <a:gd name="connsiteY8" fmla="*/ 136525 h 215900"/>
                <a:gd name="connsiteX9" fmla="*/ 19050 w 114300"/>
                <a:gd name="connsiteY9" fmla="*/ 120650 h 215900"/>
                <a:gd name="connsiteX10" fmla="*/ 12700 w 114300"/>
                <a:gd name="connsiteY10" fmla="*/ 73025 h 215900"/>
                <a:gd name="connsiteX11" fmla="*/ 0 w 114300"/>
                <a:gd name="connsiteY11" fmla="*/ 19050 h 215900"/>
                <a:gd name="connsiteX12" fmla="*/ 47625 w 114300"/>
                <a:gd name="connsiteY12" fmla="*/ 63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5900">
                  <a:moveTo>
                    <a:pt x="76200" y="0"/>
                  </a:moveTo>
                  <a:lnTo>
                    <a:pt x="85725" y="57150"/>
                  </a:lnTo>
                  <a:lnTo>
                    <a:pt x="88900" y="57150"/>
                  </a:lnTo>
                  <a:lnTo>
                    <a:pt x="98425" y="120650"/>
                  </a:lnTo>
                  <a:lnTo>
                    <a:pt x="101600" y="133350"/>
                  </a:lnTo>
                  <a:lnTo>
                    <a:pt x="114300" y="193675"/>
                  </a:lnTo>
                  <a:lnTo>
                    <a:pt x="82550" y="203200"/>
                  </a:lnTo>
                  <a:lnTo>
                    <a:pt x="38100" y="215900"/>
                  </a:lnTo>
                  <a:lnTo>
                    <a:pt x="22225" y="136525"/>
                  </a:lnTo>
                  <a:lnTo>
                    <a:pt x="19050" y="120650"/>
                  </a:lnTo>
                  <a:lnTo>
                    <a:pt x="12700" y="73025"/>
                  </a:lnTo>
                  <a:lnTo>
                    <a:pt x="0" y="19050"/>
                  </a:lnTo>
                  <a:lnTo>
                    <a:pt x="47625" y="6350"/>
                  </a:lnTo>
                  <a:close/>
                </a:path>
              </a:pathLst>
            </a:custGeom>
            <a:solidFill>
              <a:schemeClr val="accent3">
                <a:lumMod val="60000"/>
                <a:lumOff val="40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5" name="Charlotte, NC-SC"/>
            <p:cNvSpPr>
              <a:spLocks/>
            </p:cNvSpPr>
            <p:nvPr/>
          </p:nvSpPr>
          <p:spPr bwMode="auto">
            <a:xfrm>
              <a:off x="4180477" y="2958366"/>
              <a:ext cx="215900" cy="306929"/>
            </a:xfrm>
            <a:custGeom>
              <a:avLst/>
              <a:gdLst>
                <a:gd name="connsiteX0" fmla="*/ 107950 w 215900"/>
                <a:gd name="connsiteY0" fmla="*/ 0 h 304800"/>
                <a:gd name="connsiteX1" fmla="*/ 114300 w 215900"/>
                <a:gd name="connsiteY1" fmla="*/ 34925 h 304800"/>
                <a:gd name="connsiteX2" fmla="*/ 123825 w 215900"/>
                <a:gd name="connsiteY2" fmla="*/ 34925 h 304800"/>
                <a:gd name="connsiteX3" fmla="*/ 155575 w 215900"/>
                <a:gd name="connsiteY3" fmla="*/ 47625 h 304800"/>
                <a:gd name="connsiteX4" fmla="*/ 177800 w 215900"/>
                <a:gd name="connsiteY4" fmla="*/ 47625 h 304800"/>
                <a:gd name="connsiteX5" fmla="*/ 177800 w 215900"/>
                <a:gd name="connsiteY5" fmla="*/ 53975 h 304800"/>
                <a:gd name="connsiteX6" fmla="*/ 200025 w 215900"/>
                <a:gd name="connsiteY6" fmla="*/ 69850 h 304800"/>
                <a:gd name="connsiteX7" fmla="*/ 206375 w 215900"/>
                <a:gd name="connsiteY7" fmla="*/ 82550 h 304800"/>
                <a:gd name="connsiteX8" fmla="*/ 190500 w 215900"/>
                <a:gd name="connsiteY8" fmla="*/ 85725 h 304800"/>
                <a:gd name="connsiteX9" fmla="*/ 171450 w 215900"/>
                <a:gd name="connsiteY9" fmla="*/ 155575 h 304800"/>
                <a:gd name="connsiteX10" fmla="*/ 184150 w 215900"/>
                <a:gd name="connsiteY10" fmla="*/ 155575 h 304800"/>
                <a:gd name="connsiteX11" fmla="*/ 206375 w 215900"/>
                <a:gd name="connsiteY11" fmla="*/ 142875 h 304800"/>
                <a:gd name="connsiteX12" fmla="*/ 215900 w 215900"/>
                <a:gd name="connsiteY12" fmla="*/ 215900 h 304800"/>
                <a:gd name="connsiteX13" fmla="*/ 177800 w 215900"/>
                <a:gd name="connsiteY13" fmla="*/ 225425 h 304800"/>
                <a:gd name="connsiteX14" fmla="*/ 206375 w 215900"/>
                <a:gd name="connsiteY14" fmla="*/ 257175 h 304800"/>
                <a:gd name="connsiteX15" fmla="*/ 190500 w 215900"/>
                <a:gd name="connsiteY15" fmla="*/ 273050 h 304800"/>
                <a:gd name="connsiteX16" fmla="*/ 196850 w 215900"/>
                <a:gd name="connsiteY16" fmla="*/ 282575 h 304800"/>
                <a:gd name="connsiteX17" fmla="*/ 193675 w 215900"/>
                <a:gd name="connsiteY17" fmla="*/ 285750 h 304800"/>
                <a:gd name="connsiteX18" fmla="*/ 177800 w 215900"/>
                <a:gd name="connsiteY18" fmla="*/ 292100 h 304800"/>
                <a:gd name="connsiteX19" fmla="*/ 168275 w 215900"/>
                <a:gd name="connsiteY19" fmla="*/ 288925 h 304800"/>
                <a:gd name="connsiteX20" fmla="*/ 161925 w 215900"/>
                <a:gd name="connsiteY20" fmla="*/ 295275 h 304800"/>
                <a:gd name="connsiteX21" fmla="*/ 161925 w 215900"/>
                <a:gd name="connsiteY21" fmla="*/ 285750 h 304800"/>
                <a:gd name="connsiteX22" fmla="*/ 142875 w 215900"/>
                <a:gd name="connsiteY22" fmla="*/ 304800 h 304800"/>
                <a:gd name="connsiteX23" fmla="*/ 139700 w 215900"/>
                <a:gd name="connsiteY23" fmla="*/ 288925 h 304800"/>
                <a:gd name="connsiteX24" fmla="*/ 57150 w 215900"/>
                <a:gd name="connsiteY24" fmla="*/ 301625 h 304800"/>
                <a:gd name="connsiteX25" fmla="*/ 53975 w 215900"/>
                <a:gd name="connsiteY25" fmla="*/ 292100 h 304800"/>
                <a:gd name="connsiteX26" fmla="*/ 41275 w 215900"/>
                <a:gd name="connsiteY26" fmla="*/ 273050 h 304800"/>
                <a:gd name="connsiteX27" fmla="*/ 44450 w 215900"/>
                <a:gd name="connsiteY27" fmla="*/ 269875 h 304800"/>
                <a:gd name="connsiteX28" fmla="*/ 38100 w 215900"/>
                <a:gd name="connsiteY28" fmla="*/ 257175 h 304800"/>
                <a:gd name="connsiteX29" fmla="*/ 41275 w 215900"/>
                <a:gd name="connsiteY29" fmla="*/ 254000 h 304800"/>
                <a:gd name="connsiteX30" fmla="*/ 28575 w 215900"/>
                <a:gd name="connsiteY30" fmla="*/ 219075 h 304800"/>
                <a:gd name="connsiteX31" fmla="*/ 41275 w 215900"/>
                <a:gd name="connsiteY31" fmla="*/ 212725 h 304800"/>
                <a:gd name="connsiteX32" fmla="*/ 41275 w 215900"/>
                <a:gd name="connsiteY32" fmla="*/ 190500 h 304800"/>
                <a:gd name="connsiteX33" fmla="*/ 47625 w 215900"/>
                <a:gd name="connsiteY33" fmla="*/ 187325 h 304800"/>
                <a:gd name="connsiteX34" fmla="*/ 44450 w 215900"/>
                <a:gd name="connsiteY34" fmla="*/ 171450 h 304800"/>
                <a:gd name="connsiteX35" fmla="*/ 19050 w 215900"/>
                <a:gd name="connsiteY35" fmla="*/ 142875 h 304800"/>
                <a:gd name="connsiteX36" fmla="*/ 0 w 215900"/>
                <a:gd name="connsiteY36" fmla="*/ 117475 h 304800"/>
                <a:gd name="connsiteX37" fmla="*/ 88900 w 215900"/>
                <a:gd name="connsiteY37" fmla="*/ 104775 h 304800"/>
                <a:gd name="connsiteX38" fmla="*/ 88900 w 215900"/>
                <a:gd name="connsiteY38" fmla="*/ 88900 h 304800"/>
                <a:gd name="connsiteX39" fmla="*/ 57150 w 215900"/>
                <a:gd name="connsiteY39" fmla="*/ 63500 h 304800"/>
                <a:gd name="connsiteX40" fmla="*/ 63500 w 215900"/>
                <a:gd name="connsiteY40" fmla="*/ 28575 h 304800"/>
                <a:gd name="connsiteX41" fmla="*/ 60325 w 215900"/>
                <a:gd name="connsiteY41" fmla="*/ 9525 h 304800"/>
                <a:gd name="connsiteX42" fmla="*/ 79375 w 215900"/>
                <a:gd name="connsiteY42" fmla="*/ 6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5900" h="304800">
                  <a:moveTo>
                    <a:pt x="107950" y="0"/>
                  </a:moveTo>
                  <a:lnTo>
                    <a:pt x="114300" y="34925"/>
                  </a:lnTo>
                  <a:lnTo>
                    <a:pt x="123825" y="34925"/>
                  </a:lnTo>
                  <a:lnTo>
                    <a:pt x="155575" y="47625"/>
                  </a:lnTo>
                  <a:lnTo>
                    <a:pt x="177800" y="47625"/>
                  </a:lnTo>
                  <a:lnTo>
                    <a:pt x="177800" y="53975"/>
                  </a:lnTo>
                  <a:lnTo>
                    <a:pt x="200025" y="69850"/>
                  </a:lnTo>
                  <a:lnTo>
                    <a:pt x="206375" y="82550"/>
                  </a:lnTo>
                  <a:lnTo>
                    <a:pt x="190500" y="85725"/>
                  </a:lnTo>
                  <a:lnTo>
                    <a:pt x="171450" y="155575"/>
                  </a:lnTo>
                  <a:lnTo>
                    <a:pt x="184150" y="155575"/>
                  </a:lnTo>
                  <a:lnTo>
                    <a:pt x="206375" y="142875"/>
                  </a:lnTo>
                  <a:lnTo>
                    <a:pt x="215900" y="215900"/>
                  </a:lnTo>
                  <a:lnTo>
                    <a:pt x="177800" y="225425"/>
                  </a:lnTo>
                  <a:lnTo>
                    <a:pt x="206375" y="257175"/>
                  </a:lnTo>
                  <a:lnTo>
                    <a:pt x="190500" y="273050"/>
                  </a:lnTo>
                  <a:lnTo>
                    <a:pt x="196850" y="282575"/>
                  </a:lnTo>
                  <a:lnTo>
                    <a:pt x="193675" y="285750"/>
                  </a:lnTo>
                  <a:lnTo>
                    <a:pt x="177800" y="292100"/>
                  </a:lnTo>
                  <a:lnTo>
                    <a:pt x="168275" y="288925"/>
                  </a:lnTo>
                  <a:lnTo>
                    <a:pt x="161925" y="295275"/>
                  </a:lnTo>
                  <a:lnTo>
                    <a:pt x="161925" y="285750"/>
                  </a:lnTo>
                  <a:lnTo>
                    <a:pt x="142875" y="304800"/>
                  </a:lnTo>
                  <a:lnTo>
                    <a:pt x="139700" y="288925"/>
                  </a:lnTo>
                  <a:lnTo>
                    <a:pt x="57150" y="301625"/>
                  </a:lnTo>
                  <a:lnTo>
                    <a:pt x="53975" y="292100"/>
                  </a:lnTo>
                  <a:lnTo>
                    <a:pt x="41275" y="273050"/>
                  </a:lnTo>
                  <a:lnTo>
                    <a:pt x="44450" y="269875"/>
                  </a:lnTo>
                  <a:lnTo>
                    <a:pt x="38100" y="257175"/>
                  </a:lnTo>
                  <a:lnTo>
                    <a:pt x="41275" y="254000"/>
                  </a:lnTo>
                  <a:lnTo>
                    <a:pt x="28575" y="219075"/>
                  </a:lnTo>
                  <a:lnTo>
                    <a:pt x="41275" y="212725"/>
                  </a:lnTo>
                  <a:lnTo>
                    <a:pt x="41275" y="190500"/>
                  </a:lnTo>
                  <a:lnTo>
                    <a:pt x="47625" y="187325"/>
                  </a:lnTo>
                  <a:lnTo>
                    <a:pt x="44450" y="171450"/>
                  </a:lnTo>
                  <a:lnTo>
                    <a:pt x="19050" y="142875"/>
                  </a:lnTo>
                  <a:lnTo>
                    <a:pt x="0" y="117475"/>
                  </a:lnTo>
                  <a:lnTo>
                    <a:pt x="88900" y="104775"/>
                  </a:lnTo>
                  <a:lnTo>
                    <a:pt x="88900" y="88900"/>
                  </a:lnTo>
                  <a:lnTo>
                    <a:pt x="57150" y="63500"/>
                  </a:lnTo>
                  <a:lnTo>
                    <a:pt x="63500" y="28575"/>
                  </a:lnTo>
                  <a:lnTo>
                    <a:pt x="60325" y="9525"/>
                  </a:lnTo>
                  <a:lnTo>
                    <a:pt x="79375" y="6350"/>
                  </a:lnTo>
                  <a:close/>
                </a:path>
              </a:pathLst>
            </a:custGeom>
            <a:solidFill>
              <a:schemeClr val="accent3">
                <a:lumMod val="60000"/>
                <a:lumOff val="40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6" name="Durham-Chapel Hill, NC"/>
            <p:cNvSpPr>
              <a:spLocks/>
            </p:cNvSpPr>
            <p:nvPr/>
          </p:nvSpPr>
          <p:spPr bwMode="auto">
            <a:xfrm>
              <a:off x="4469402" y="2792202"/>
              <a:ext cx="120650" cy="224378"/>
            </a:xfrm>
            <a:custGeom>
              <a:avLst/>
              <a:gdLst>
                <a:gd name="connsiteX0" fmla="*/ 82550 w 120650"/>
                <a:gd name="connsiteY0" fmla="*/ 0 h 222250"/>
                <a:gd name="connsiteX1" fmla="*/ 95250 w 120650"/>
                <a:gd name="connsiteY1" fmla="*/ 57150 h 222250"/>
                <a:gd name="connsiteX2" fmla="*/ 93823 w 120650"/>
                <a:gd name="connsiteY2" fmla="*/ 57558 h 222250"/>
                <a:gd name="connsiteX3" fmla="*/ 93823 w 120650"/>
                <a:gd name="connsiteY3" fmla="*/ 57559 h 222250"/>
                <a:gd name="connsiteX4" fmla="*/ 95250 w 120650"/>
                <a:gd name="connsiteY4" fmla="*/ 57151 h 222250"/>
                <a:gd name="connsiteX5" fmla="*/ 101600 w 120650"/>
                <a:gd name="connsiteY5" fmla="*/ 85726 h 222250"/>
                <a:gd name="connsiteX6" fmla="*/ 111125 w 120650"/>
                <a:gd name="connsiteY6" fmla="*/ 88901 h 222250"/>
                <a:gd name="connsiteX7" fmla="*/ 111125 w 120650"/>
                <a:gd name="connsiteY7" fmla="*/ 95251 h 222250"/>
                <a:gd name="connsiteX8" fmla="*/ 120650 w 120650"/>
                <a:gd name="connsiteY8" fmla="*/ 95251 h 222250"/>
                <a:gd name="connsiteX9" fmla="*/ 117475 w 120650"/>
                <a:gd name="connsiteY9" fmla="*/ 111126 h 222250"/>
                <a:gd name="connsiteX10" fmla="*/ 107950 w 120650"/>
                <a:gd name="connsiteY10" fmla="*/ 117476 h 222250"/>
                <a:gd name="connsiteX11" fmla="*/ 107950 w 120650"/>
                <a:gd name="connsiteY11" fmla="*/ 130176 h 222250"/>
                <a:gd name="connsiteX12" fmla="*/ 95250 w 120650"/>
                <a:gd name="connsiteY12" fmla="*/ 133351 h 222250"/>
                <a:gd name="connsiteX13" fmla="*/ 95250 w 120650"/>
                <a:gd name="connsiteY13" fmla="*/ 184150 h 222250"/>
                <a:gd name="connsiteX14" fmla="*/ 104775 w 120650"/>
                <a:gd name="connsiteY14" fmla="*/ 184150 h 222250"/>
                <a:gd name="connsiteX15" fmla="*/ 101600 w 120650"/>
                <a:gd name="connsiteY15" fmla="*/ 200025 h 222250"/>
                <a:gd name="connsiteX16" fmla="*/ 73025 w 120650"/>
                <a:gd name="connsiteY16" fmla="*/ 184150 h 222250"/>
                <a:gd name="connsiteX17" fmla="*/ 63500 w 120650"/>
                <a:gd name="connsiteY17" fmla="*/ 200025 h 222250"/>
                <a:gd name="connsiteX18" fmla="*/ 57150 w 120650"/>
                <a:gd name="connsiteY18" fmla="*/ 200025 h 222250"/>
                <a:gd name="connsiteX19" fmla="*/ 53975 w 120650"/>
                <a:gd name="connsiteY19" fmla="*/ 209550 h 222250"/>
                <a:gd name="connsiteX20" fmla="*/ 50800 w 120650"/>
                <a:gd name="connsiteY20" fmla="*/ 206375 h 222250"/>
                <a:gd name="connsiteX21" fmla="*/ 44450 w 120650"/>
                <a:gd name="connsiteY21" fmla="*/ 215900 h 222250"/>
                <a:gd name="connsiteX22" fmla="*/ 12700 w 120650"/>
                <a:gd name="connsiteY22" fmla="*/ 222250 h 222250"/>
                <a:gd name="connsiteX23" fmla="*/ 0 w 120650"/>
                <a:gd name="connsiteY23" fmla="*/ 161925 h 222250"/>
                <a:gd name="connsiteX24" fmla="*/ 47625 w 120650"/>
                <a:gd name="connsiteY24" fmla="*/ 149225 h 222250"/>
                <a:gd name="connsiteX25" fmla="*/ 44450 w 120650"/>
                <a:gd name="connsiteY25" fmla="*/ 142875 h 222250"/>
                <a:gd name="connsiteX26" fmla="*/ 25400 w 120650"/>
                <a:gd name="connsiteY26" fmla="*/ 73025 h 222250"/>
                <a:gd name="connsiteX27" fmla="*/ 41275 w 120650"/>
                <a:gd name="connsiteY27" fmla="*/ 73025 h 222250"/>
                <a:gd name="connsiteX28" fmla="*/ 31750 w 120650"/>
                <a:gd name="connsiteY28" fmla="*/ 1270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50" h="222250">
                  <a:moveTo>
                    <a:pt x="82550" y="0"/>
                  </a:moveTo>
                  <a:lnTo>
                    <a:pt x="95250" y="57150"/>
                  </a:lnTo>
                  <a:lnTo>
                    <a:pt x="93823" y="57558"/>
                  </a:lnTo>
                  <a:lnTo>
                    <a:pt x="93823" y="57559"/>
                  </a:lnTo>
                  <a:lnTo>
                    <a:pt x="95250" y="57151"/>
                  </a:lnTo>
                  <a:lnTo>
                    <a:pt x="101600" y="85726"/>
                  </a:lnTo>
                  <a:lnTo>
                    <a:pt x="111125" y="88901"/>
                  </a:lnTo>
                  <a:lnTo>
                    <a:pt x="111125" y="95251"/>
                  </a:lnTo>
                  <a:lnTo>
                    <a:pt x="120650" y="95251"/>
                  </a:lnTo>
                  <a:lnTo>
                    <a:pt x="117475" y="111126"/>
                  </a:lnTo>
                  <a:lnTo>
                    <a:pt x="107950" y="117476"/>
                  </a:lnTo>
                  <a:lnTo>
                    <a:pt x="107950" y="130176"/>
                  </a:lnTo>
                  <a:lnTo>
                    <a:pt x="95250" y="133351"/>
                  </a:lnTo>
                  <a:lnTo>
                    <a:pt x="95250" y="184150"/>
                  </a:lnTo>
                  <a:lnTo>
                    <a:pt x="104775" y="184150"/>
                  </a:lnTo>
                  <a:lnTo>
                    <a:pt x="101600" y="200025"/>
                  </a:lnTo>
                  <a:lnTo>
                    <a:pt x="73025" y="184150"/>
                  </a:lnTo>
                  <a:lnTo>
                    <a:pt x="63500" y="200025"/>
                  </a:lnTo>
                  <a:lnTo>
                    <a:pt x="57150" y="200025"/>
                  </a:lnTo>
                  <a:lnTo>
                    <a:pt x="53975" y="209550"/>
                  </a:lnTo>
                  <a:lnTo>
                    <a:pt x="50800" y="206375"/>
                  </a:lnTo>
                  <a:lnTo>
                    <a:pt x="44450" y="215900"/>
                  </a:lnTo>
                  <a:lnTo>
                    <a:pt x="12700" y="222250"/>
                  </a:lnTo>
                  <a:lnTo>
                    <a:pt x="0" y="161925"/>
                  </a:lnTo>
                  <a:lnTo>
                    <a:pt x="47625" y="149225"/>
                  </a:lnTo>
                  <a:lnTo>
                    <a:pt x="44450" y="142875"/>
                  </a:lnTo>
                  <a:lnTo>
                    <a:pt x="25400" y="73025"/>
                  </a:lnTo>
                  <a:lnTo>
                    <a:pt x="41275" y="73025"/>
                  </a:lnTo>
                  <a:lnTo>
                    <a:pt x="31750" y="12700"/>
                  </a:lnTo>
                  <a:close/>
                </a:path>
              </a:pathLst>
            </a:custGeom>
            <a:solidFill>
              <a:schemeClr val="accent3">
                <a:lumMod val="60000"/>
                <a:lumOff val="40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7" name="Wilmington, NC"/>
            <p:cNvSpPr>
              <a:spLocks/>
            </p:cNvSpPr>
            <p:nvPr/>
          </p:nvSpPr>
          <p:spPr bwMode="auto">
            <a:xfrm>
              <a:off x="4719907" y="3089605"/>
              <a:ext cx="117475" cy="137590"/>
            </a:xfrm>
            <a:custGeom>
              <a:avLst/>
              <a:gdLst>
                <a:gd name="connsiteX0" fmla="*/ 114300 w 117475"/>
                <a:gd name="connsiteY0" fmla="*/ 44450 h 136525"/>
                <a:gd name="connsiteX1" fmla="*/ 117475 w 117475"/>
                <a:gd name="connsiteY1" fmla="*/ 47625 h 136525"/>
                <a:gd name="connsiteX2" fmla="*/ 101600 w 117475"/>
                <a:gd name="connsiteY2" fmla="*/ 69850 h 136525"/>
                <a:gd name="connsiteX3" fmla="*/ 79375 w 117475"/>
                <a:gd name="connsiteY3" fmla="*/ 0 h 136525"/>
                <a:gd name="connsiteX4" fmla="*/ 107950 w 117475"/>
                <a:gd name="connsiteY4" fmla="*/ 41275 h 136525"/>
                <a:gd name="connsiteX5" fmla="*/ 114300 w 117475"/>
                <a:gd name="connsiteY5" fmla="*/ 44450 h 136525"/>
                <a:gd name="connsiteX6" fmla="*/ 85725 w 117475"/>
                <a:gd name="connsiteY6" fmla="*/ 82550 h 136525"/>
                <a:gd name="connsiteX7" fmla="*/ 76200 w 117475"/>
                <a:gd name="connsiteY7" fmla="*/ 107950 h 136525"/>
                <a:gd name="connsiteX8" fmla="*/ 76200 w 117475"/>
                <a:gd name="connsiteY8" fmla="*/ 133350 h 136525"/>
                <a:gd name="connsiteX9" fmla="*/ 73025 w 117475"/>
                <a:gd name="connsiteY9" fmla="*/ 136525 h 136525"/>
                <a:gd name="connsiteX10" fmla="*/ 60325 w 117475"/>
                <a:gd name="connsiteY10" fmla="*/ 114300 h 136525"/>
                <a:gd name="connsiteX11" fmla="*/ 60325 w 117475"/>
                <a:gd name="connsiteY11" fmla="*/ 104775 h 136525"/>
                <a:gd name="connsiteX12" fmla="*/ 44450 w 117475"/>
                <a:gd name="connsiteY12" fmla="*/ 88900 h 136525"/>
                <a:gd name="connsiteX13" fmla="*/ 25400 w 117475"/>
                <a:gd name="connsiteY13" fmla="*/ 88900 h 136525"/>
                <a:gd name="connsiteX14" fmla="*/ 15875 w 117475"/>
                <a:gd name="connsiteY14" fmla="*/ 92075 h 136525"/>
                <a:gd name="connsiteX15" fmla="*/ 6350 w 117475"/>
                <a:gd name="connsiteY15" fmla="*/ 85725 h 136525"/>
                <a:gd name="connsiteX16" fmla="*/ 15875 w 117475"/>
                <a:gd name="connsiteY16" fmla="*/ 69850 h 136525"/>
                <a:gd name="connsiteX17" fmla="*/ 3175 w 117475"/>
                <a:gd name="connsiteY17" fmla="*/ 66675 h 136525"/>
                <a:gd name="connsiteX18" fmla="*/ 0 w 117475"/>
                <a:gd name="connsiteY18" fmla="*/ 57150 h 136525"/>
                <a:gd name="connsiteX19" fmla="*/ 15875 w 117475"/>
                <a:gd name="connsiteY19" fmla="*/ 19050 h 1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475" h="136525">
                  <a:moveTo>
                    <a:pt x="114300" y="44450"/>
                  </a:moveTo>
                  <a:lnTo>
                    <a:pt x="117475" y="47625"/>
                  </a:lnTo>
                  <a:lnTo>
                    <a:pt x="101600" y="69850"/>
                  </a:lnTo>
                  <a:close/>
                  <a:moveTo>
                    <a:pt x="79375" y="0"/>
                  </a:moveTo>
                  <a:lnTo>
                    <a:pt x="107950" y="41275"/>
                  </a:lnTo>
                  <a:lnTo>
                    <a:pt x="114300" y="44450"/>
                  </a:lnTo>
                  <a:lnTo>
                    <a:pt x="85725" y="82550"/>
                  </a:lnTo>
                  <a:lnTo>
                    <a:pt x="76200" y="107950"/>
                  </a:lnTo>
                  <a:lnTo>
                    <a:pt x="76200" y="133350"/>
                  </a:lnTo>
                  <a:lnTo>
                    <a:pt x="73025" y="136525"/>
                  </a:lnTo>
                  <a:lnTo>
                    <a:pt x="60325" y="114300"/>
                  </a:lnTo>
                  <a:lnTo>
                    <a:pt x="60325" y="104775"/>
                  </a:lnTo>
                  <a:lnTo>
                    <a:pt x="44450" y="88900"/>
                  </a:lnTo>
                  <a:lnTo>
                    <a:pt x="25400" y="88900"/>
                  </a:lnTo>
                  <a:lnTo>
                    <a:pt x="15875" y="92075"/>
                  </a:lnTo>
                  <a:lnTo>
                    <a:pt x="6350" y="85725"/>
                  </a:lnTo>
                  <a:lnTo>
                    <a:pt x="15875" y="69850"/>
                  </a:lnTo>
                  <a:lnTo>
                    <a:pt x="3175" y="66675"/>
                  </a:lnTo>
                  <a:lnTo>
                    <a:pt x="0" y="57150"/>
                  </a:lnTo>
                  <a:lnTo>
                    <a:pt x="15875" y="19050"/>
                  </a:lnTo>
                  <a:close/>
                </a:path>
              </a:pathLst>
            </a:custGeom>
            <a:solidFill>
              <a:schemeClr val="bg1">
                <a:lumMod val="6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8" name="Myrtle Beach, SC"/>
            <p:cNvSpPr>
              <a:spLocks/>
            </p:cNvSpPr>
            <p:nvPr/>
          </p:nvSpPr>
          <p:spPr bwMode="auto">
            <a:xfrm>
              <a:off x="4580527" y="3178505"/>
              <a:ext cx="218755" cy="185215"/>
            </a:xfrm>
            <a:custGeom>
              <a:avLst/>
              <a:gdLst>
                <a:gd name="connsiteX0" fmla="*/ 215900 w 219075"/>
                <a:gd name="connsiteY0" fmla="*/ 73025 h 184150"/>
                <a:gd name="connsiteX1" fmla="*/ 215900 w 219075"/>
                <a:gd name="connsiteY1" fmla="*/ 88900 h 184150"/>
                <a:gd name="connsiteX2" fmla="*/ 206375 w 219075"/>
                <a:gd name="connsiteY2" fmla="*/ 85725 h 184150"/>
                <a:gd name="connsiteX3" fmla="*/ 219075 w 219075"/>
                <a:gd name="connsiteY3" fmla="*/ 47625 h 184150"/>
                <a:gd name="connsiteX4" fmla="*/ 215900 w 219075"/>
                <a:gd name="connsiteY4" fmla="*/ 73025 h 184150"/>
                <a:gd name="connsiteX5" fmla="*/ 215900 w 219075"/>
                <a:gd name="connsiteY5" fmla="*/ 69850 h 184150"/>
                <a:gd name="connsiteX6" fmla="*/ 212725 w 219075"/>
                <a:gd name="connsiteY6" fmla="*/ 50800 h 184150"/>
                <a:gd name="connsiteX7" fmla="*/ 165100 w 219075"/>
                <a:gd name="connsiteY7" fmla="*/ 0 h 184150"/>
                <a:gd name="connsiteX8" fmla="*/ 184150 w 219075"/>
                <a:gd name="connsiteY8" fmla="*/ 0 h 184150"/>
                <a:gd name="connsiteX9" fmla="*/ 200025 w 219075"/>
                <a:gd name="connsiteY9" fmla="*/ 15875 h 184150"/>
                <a:gd name="connsiteX10" fmla="*/ 200025 w 219075"/>
                <a:gd name="connsiteY10" fmla="*/ 25400 h 184150"/>
                <a:gd name="connsiteX11" fmla="*/ 209550 w 219075"/>
                <a:gd name="connsiteY11" fmla="*/ 63500 h 184150"/>
                <a:gd name="connsiteX12" fmla="*/ 206375 w 219075"/>
                <a:gd name="connsiteY12" fmla="*/ 82550 h 184150"/>
                <a:gd name="connsiteX13" fmla="*/ 171450 w 219075"/>
                <a:gd name="connsiteY13" fmla="*/ 85725 h 184150"/>
                <a:gd name="connsiteX14" fmla="*/ 177800 w 219075"/>
                <a:gd name="connsiteY14" fmla="*/ 82550 h 184150"/>
                <a:gd name="connsiteX15" fmla="*/ 168275 w 219075"/>
                <a:gd name="connsiteY15" fmla="*/ 79375 h 184150"/>
                <a:gd name="connsiteX16" fmla="*/ 168275 w 219075"/>
                <a:gd name="connsiteY16" fmla="*/ 85725 h 184150"/>
                <a:gd name="connsiteX17" fmla="*/ 149225 w 219075"/>
                <a:gd name="connsiteY17" fmla="*/ 95250 h 184150"/>
                <a:gd name="connsiteX18" fmla="*/ 149225 w 219075"/>
                <a:gd name="connsiteY18" fmla="*/ 85725 h 184150"/>
                <a:gd name="connsiteX19" fmla="*/ 146050 w 219075"/>
                <a:gd name="connsiteY19" fmla="*/ 95250 h 184150"/>
                <a:gd name="connsiteX20" fmla="*/ 123825 w 219075"/>
                <a:gd name="connsiteY20" fmla="*/ 111125 h 184150"/>
                <a:gd name="connsiteX21" fmla="*/ 120650 w 219075"/>
                <a:gd name="connsiteY21" fmla="*/ 107950 h 184150"/>
                <a:gd name="connsiteX22" fmla="*/ 114300 w 219075"/>
                <a:gd name="connsiteY22" fmla="*/ 111125 h 184150"/>
                <a:gd name="connsiteX23" fmla="*/ 123825 w 219075"/>
                <a:gd name="connsiteY23" fmla="*/ 111125 h 184150"/>
                <a:gd name="connsiteX24" fmla="*/ 92075 w 219075"/>
                <a:gd name="connsiteY24" fmla="*/ 136525 h 184150"/>
                <a:gd name="connsiteX25" fmla="*/ 66675 w 219075"/>
                <a:gd name="connsiteY25" fmla="*/ 180975 h 184150"/>
                <a:gd name="connsiteX26" fmla="*/ 53975 w 219075"/>
                <a:gd name="connsiteY26" fmla="*/ 184150 h 184150"/>
                <a:gd name="connsiteX27" fmla="*/ 44450 w 219075"/>
                <a:gd name="connsiteY27" fmla="*/ 171450 h 184150"/>
                <a:gd name="connsiteX28" fmla="*/ 31750 w 219075"/>
                <a:gd name="connsiteY28" fmla="*/ 165100 h 184150"/>
                <a:gd name="connsiteX29" fmla="*/ 22225 w 219075"/>
                <a:gd name="connsiteY29" fmla="*/ 152400 h 184150"/>
                <a:gd name="connsiteX30" fmla="*/ 12700 w 219075"/>
                <a:gd name="connsiteY30" fmla="*/ 133350 h 184150"/>
                <a:gd name="connsiteX31" fmla="*/ 0 w 219075"/>
                <a:gd name="connsiteY31" fmla="*/ 117475 h 184150"/>
                <a:gd name="connsiteX32" fmla="*/ 19050 w 219075"/>
                <a:gd name="connsiteY32" fmla="*/ 57150 h 184150"/>
                <a:gd name="connsiteX33" fmla="*/ 25400 w 219075"/>
                <a:gd name="connsiteY33" fmla="*/ 47625 h 184150"/>
                <a:gd name="connsiteX34" fmla="*/ 104775 w 219075"/>
                <a:gd name="connsiteY34" fmla="*/ 98425 h 184150"/>
                <a:gd name="connsiteX35" fmla="*/ 104775 w 219075"/>
                <a:gd name="connsiteY35" fmla="*/ 85725 h 184150"/>
                <a:gd name="connsiteX36" fmla="*/ 114300 w 219075"/>
                <a:gd name="connsiteY36" fmla="*/ 73025 h 184150"/>
                <a:gd name="connsiteX37" fmla="*/ 114300 w 219075"/>
                <a:gd name="connsiteY37" fmla="*/ 57150 h 184150"/>
                <a:gd name="connsiteX38" fmla="*/ 120650 w 219075"/>
                <a:gd name="connsiteY38" fmla="*/ 50800 h 184150"/>
                <a:gd name="connsiteX39" fmla="*/ 133350 w 219075"/>
                <a:gd name="connsiteY39" fmla="*/ 53975 h 184150"/>
                <a:gd name="connsiteX40" fmla="*/ 136525 w 219075"/>
                <a:gd name="connsiteY40" fmla="*/ 38100 h 184150"/>
                <a:gd name="connsiteX41" fmla="*/ 155575 w 219075"/>
                <a:gd name="connsiteY41" fmla="*/ 3175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9075" h="184150">
                  <a:moveTo>
                    <a:pt x="215900" y="73025"/>
                  </a:moveTo>
                  <a:lnTo>
                    <a:pt x="215900" y="88900"/>
                  </a:lnTo>
                  <a:lnTo>
                    <a:pt x="206375" y="85725"/>
                  </a:lnTo>
                  <a:close/>
                  <a:moveTo>
                    <a:pt x="219075" y="47625"/>
                  </a:moveTo>
                  <a:lnTo>
                    <a:pt x="215900" y="73025"/>
                  </a:lnTo>
                  <a:lnTo>
                    <a:pt x="215900" y="69850"/>
                  </a:lnTo>
                  <a:lnTo>
                    <a:pt x="212725" y="50800"/>
                  </a:lnTo>
                  <a:close/>
                  <a:moveTo>
                    <a:pt x="165100" y="0"/>
                  </a:moveTo>
                  <a:lnTo>
                    <a:pt x="184150" y="0"/>
                  </a:lnTo>
                  <a:lnTo>
                    <a:pt x="200025" y="15875"/>
                  </a:lnTo>
                  <a:lnTo>
                    <a:pt x="200025" y="25400"/>
                  </a:lnTo>
                  <a:lnTo>
                    <a:pt x="209550" y="63500"/>
                  </a:lnTo>
                  <a:lnTo>
                    <a:pt x="206375" y="82550"/>
                  </a:lnTo>
                  <a:lnTo>
                    <a:pt x="171450" y="85725"/>
                  </a:lnTo>
                  <a:lnTo>
                    <a:pt x="177800" y="82550"/>
                  </a:lnTo>
                  <a:lnTo>
                    <a:pt x="168275" y="79375"/>
                  </a:lnTo>
                  <a:lnTo>
                    <a:pt x="168275" y="85725"/>
                  </a:lnTo>
                  <a:lnTo>
                    <a:pt x="149225" y="95250"/>
                  </a:lnTo>
                  <a:lnTo>
                    <a:pt x="149225" y="85725"/>
                  </a:lnTo>
                  <a:lnTo>
                    <a:pt x="146050" y="95250"/>
                  </a:lnTo>
                  <a:lnTo>
                    <a:pt x="123825" y="111125"/>
                  </a:lnTo>
                  <a:lnTo>
                    <a:pt x="120650" y="107950"/>
                  </a:lnTo>
                  <a:lnTo>
                    <a:pt x="114300" y="111125"/>
                  </a:lnTo>
                  <a:lnTo>
                    <a:pt x="123825" y="111125"/>
                  </a:lnTo>
                  <a:lnTo>
                    <a:pt x="92075" y="136525"/>
                  </a:lnTo>
                  <a:lnTo>
                    <a:pt x="66675" y="180975"/>
                  </a:lnTo>
                  <a:lnTo>
                    <a:pt x="53975" y="184150"/>
                  </a:lnTo>
                  <a:lnTo>
                    <a:pt x="44450" y="171450"/>
                  </a:lnTo>
                  <a:lnTo>
                    <a:pt x="31750" y="165100"/>
                  </a:lnTo>
                  <a:lnTo>
                    <a:pt x="22225" y="152400"/>
                  </a:lnTo>
                  <a:lnTo>
                    <a:pt x="12700" y="133350"/>
                  </a:lnTo>
                  <a:lnTo>
                    <a:pt x="0" y="117475"/>
                  </a:lnTo>
                  <a:lnTo>
                    <a:pt x="19050" y="57150"/>
                  </a:lnTo>
                  <a:lnTo>
                    <a:pt x="25400" y="47625"/>
                  </a:lnTo>
                  <a:lnTo>
                    <a:pt x="104775" y="98425"/>
                  </a:lnTo>
                  <a:lnTo>
                    <a:pt x="104775" y="85725"/>
                  </a:lnTo>
                  <a:lnTo>
                    <a:pt x="114300" y="73025"/>
                  </a:lnTo>
                  <a:lnTo>
                    <a:pt x="114300" y="57150"/>
                  </a:lnTo>
                  <a:lnTo>
                    <a:pt x="120650" y="50800"/>
                  </a:lnTo>
                  <a:lnTo>
                    <a:pt x="133350" y="53975"/>
                  </a:lnTo>
                  <a:lnTo>
                    <a:pt x="136525" y="38100"/>
                  </a:lnTo>
                  <a:lnTo>
                    <a:pt x="155575" y="31750"/>
                  </a:lnTo>
                  <a:close/>
                </a:path>
              </a:pathLst>
            </a:custGeom>
            <a:solidFill>
              <a:schemeClr val="accent3">
                <a:lumMod val="75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59" name="Virginia Beach, VA"/>
            <p:cNvSpPr>
              <a:spLocks/>
            </p:cNvSpPr>
            <p:nvPr/>
          </p:nvSpPr>
          <p:spPr bwMode="auto">
            <a:xfrm>
              <a:off x="4792932" y="2505388"/>
              <a:ext cx="225425" cy="248714"/>
            </a:xfrm>
            <a:custGeom>
              <a:avLst/>
              <a:gdLst>
                <a:gd name="connsiteX0" fmla="*/ 92075 w 225425"/>
                <a:gd name="connsiteY0" fmla="*/ 193676 h 247650"/>
                <a:gd name="connsiteX1" fmla="*/ 98425 w 225425"/>
                <a:gd name="connsiteY1" fmla="*/ 196851 h 247650"/>
                <a:gd name="connsiteX2" fmla="*/ 111125 w 225425"/>
                <a:gd name="connsiteY2" fmla="*/ 222251 h 247650"/>
                <a:gd name="connsiteX3" fmla="*/ 98425 w 225425"/>
                <a:gd name="connsiteY3" fmla="*/ 231776 h 247650"/>
                <a:gd name="connsiteX4" fmla="*/ 82550 w 225425"/>
                <a:gd name="connsiteY4" fmla="*/ 244476 h 247650"/>
                <a:gd name="connsiteX5" fmla="*/ 66675 w 225425"/>
                <a:gd name="connsiteY5" fmla="*/ 238126 h 247650"/>
                <a:gd name="connsiteX6" fmla="*/ 41275 w 225425"/>
                <a:gd name="connsiteY6" fmla="*/ 238126 h 247650"/>
                <a:gd name="connsiteX7" fmla="*/ 34925 w 225425"/>
                <a:gd name="connsiteY7" fmla="*/ 225426 h 247650"/>
                <a:gd name="connsiteX8" fmla="*/ 38100 w 225425"/>
                <a:gd name="connsiteY8" fmla="*/ 219076 h 247650"/>
                <a:gd name="connsiteX9" fmla="*/ 34925 w 225425"/>
                <a:gd name="connsiteY9" fmla="*/ 212726 h 247650"/>
                <a:gd name="connsiteX10" fmla="*/ 34925 w 225425"/>
                <a:gd name="connsiteY10" fmla="*/ 209551 h 247650"/>
                <a:gd name="connsiteX11" fmla="*/ 165100 w 225425"/>
                <a:gd name="connsiteY11" fmla="*/ 171450 h 247650"/>
                <a:gd name="connsiteX12" fmla="*/ 168275 w 225425"/>
                <a:gd name="connsiteY12" fmla="*/ 177800 h 247650"/>
                <a:gd name="connsiteX13" fmla="*/ 158750 w 225425"/>
                <a:gd name="connsiteY13" fmla="*/ 184150 h 247650"/>
                <a:gd name="connsiteX14" fmla="*/ 165100 w 225425"/>
                <a:gd name="connsiteY14" fmla="*/ 180975 h 247650"/>
                <a:gd name="connsiteX15" fmla="*/ 174625 w 225425"/>
                <a:gd name="connsiteY15" fmla="*/ 190500 h 247650"/>
                <a:gd name="connsiteX16" fmla="*/ 177800 w 225425"/>
                <a:gd name="connsiteY16" fmla="*/ 190500 h 247650"/>
                <a:gd name="connsiteX17" fmla="*/ 180975 w 225425"/>
                <a:gd name="connsiteY17" fmla="*/ 193675 h 247650"/>
                <a:gd name="connsiteX18" fmla="*/ 174625 w 225425"/>
                <a:gd name="connsiteY18" fmla="*/ 193675 h 247650"/>
                <a:gd name="connsiteX19" fmla="*/ 187325 w 225425"/>
                <a:gd name="connsiteY19" fmla="*/ 203200 h 247650"/>
                <a:gd name="connsiteX20" fmla="*/ 187325 w 225425"/>
                <a:gd name="connsiteY20" fmla="*/ 190500 h 247650"/>
                <a:gd name="connsiteX21" fmla="*/ 190500 w 225425"/>
                <a:gd name="connsiteY21" fmla="*/ 203200 h 247650"/>
                <a:gd name="connsiteX22" fmla="*/ 225425 w 225425"/>
                <a:gd name="connsiteY22" fmla="*/ 247650 h 247650"/>
                <a:gd name="connsiteX23" fmla="*/ 215900 w 225425"/>
                <a:gd name="connsiteY23" fmla="*/ 247650 h 247650"/>
                <a:gd name="connsiteX24" fmla="*/ 193675 w 225425"/>
                <a:gd name="connsiteY24" fmla="*/ 222250 h 247650"/>
                <a:gd name="connsiteX25" fmla="*/ 193675 w 225425"/>
                <a:gd name="connsiteY25" fmla="*/ 215900 h 247650"/>
                <a:gd name="connsiteX26" fmla="*/ 180975 w 225425"/>
                <a:gd name="connsiteY26" fmla="*/ 212725 h 247650"/>
                <a:gd name="connsiteX27" fmla="*/ 171450 w 225425"/>
                <a:gd name="connsiteY27" fmla="*/ 209550 h 247650"/>
                <a:gd name="connsiteX28" fmla="*/ 161925 w 225425"/>
                <a:gd name="connsiteY28" fmla="*/ 212725 h 247650"/>
                <a:gd name="connsiteX29" fmla="*/ 123825 w 225425"/>
                <a:gd name="connsiteY29" fmla="*/ 184150 h 247650"/>
                <a:gd name="connsiteX30" fmla="*/ 152400 w 225425"/>
                <a:gd name="connsiteY30" fmla="*/ 177800 h 247650"/>
                <a:gd name="connsiteX31" fmla="*/ 184150 w 225425"/>
                <a:gd name="connsiteY31" fmla="*/ 165100 h 247650"/>
                <a:gd name="connsiteX32" fmla="*/ 190500 w 225425"/>
                <a:gd name="connsiteY32" fmla="*/ 165100 h 247650"/>
                <a:gd name="connsiteX33" fmla="*/ 219075 w 225425"/>
                <a:gd name="connsiteY33" fmla="*/ 219075 h 247650"/>
                <a:gd name="connsiteX34" fmla="*/ 180975 w 225425"/>
                <a:gd name="connsiteY34" fmla="*/ 161925 h 247650"/>
                <a:gd name="connsiteX35" fmla="*/ 180975 w 225425"/>
                <a:gd name="connsiteY35" fmla="*/ 168275 h 247650"/>
                <a:gd name="connsiteX36" fmla="*/ 184150 w 225425"/>
                <a:gd name="connsiteY36" fmla="*/ 180975 h 247650"/>
                <a:gd name="connsiteX37" fmla="*/ 177800 w 225425"/>
                <a:gd name="connsiteY37" fmla="*/ 177800 h 247650"/>
                <a:gd name="connsiteX38" fmla="*/ 177800 w 225425"/>
                <a:gd name="connsiteY38" fmla="*/ 180975 h 247650"/>
                <a:gd name="connsiteX39" fmla="*/ 168275 w 225425"/>
                <a:gd name="connsiteY39" fmla="*/ 171450 h 247650"/>
                <a:gd name="connsiteX40" fmla="*/ 171450 w 225425"/>
                <a:gd name="connsiteY40" fmla="*/ 168275 h 247650"/>
                <a:gd name="connsiteX41" fmla="*/ 174625 w 225425"/>
                <a:gd name="connsiteY41" fmla="*/ 168275 h 247650"/>
                <a:gd name="connsiteX42" fmla="*/ 44450 w 225425"/>
                <a:gd name="connsiteY42" fmla="*/ 85725 h 247650"/>
                <a:gd name="connsiteX43" fmla="*/ 50800 w 225425"/>
                <a:gd name="connsiteY43" fmla="*/ 104775 h 247650"/>
                <a:gd name="connsiteX44" fmla="*/ 63500 w 225425"/>
                <a:gd name="connsiteY44" fmla="*/ 104775 h 247650"/>
                <a:gd name="connsiteX45" fmla="*/ 60325 w 225425"/>
                <a:gd name="connsiteY45" fmla="*/ 111125 h 247650"/>
                <a:gd name="connsiteX46" fmla="*/ 69850 w 225425"/>
                <a:gd name="connsiteY46" fmla="*/ 107950 h 247650"/>
                <a:gd name="connsiteX47" fmla="*/ 79375 w 225425"/>
                <a:gd name="connsiteY47" fmla="*/ 111125 h 247650"/>
                <a:gd name="connsiteX48" fmla="*/ 79375 w 225425"/>
                <a:gd name="connsiteY48" fmla="*/ 120650 h 247650"/>
                <a:gd name="connsiteX49" fmla="*/ 82550 w 225425"/>
                <a:gd name="connsiteY49" fmla="*/ 117475 h 247650"/>
                <a:gd name="connsiteX50" fmla="*/ 85725 w 225425"/>
                <a:gd name="connsiteY50" fmla="*/ 123825 h 247650"/>
                <a:gd name="connsiteX51" fmla="*/ 76200 w 225425"/>
                <a:gd name="connsiteY51" fmla="*/ 136525 h 247650"/>
                <a:gd name="connsiteX52" fmla="*/ 79375 w 225425"/>
                <a:gd name="connsiteY52" fmla="*/ 146050 h 247650"/>
                <a:gd name="connsiteX53" fmla="*/ 82550 w 225425"/>
                <a:gd name="connsiteY53" fmla="*/ 130175 h 247650"/>
                <a:gd name="connsiteX54" fmla="*/ 98425 w 225425"/>
                <a:gd name="connsiteY54" fmla="*/ 120650 h 247650"/>
                <a:gd name="connsiteX55" fmla="*/ 104775 w 225425"/>
                <a:gd name="connsiteY55" fmla="*/ 114300 h 247650"/>
                <a:gd name="connsiteX56" fmla="*/ 107950 w 225425"/>
                <a:gd name="connsiteY56" fmla="*/ 123825 h 247650"/>
                <a:gd name="connsiteX57" fmla="*/ 101600 w 225425"/>
                <a:gd name="connsiteY57" fmla="*/ 130175 h 247650"/>
                <a:gd name="connsiteX58" fmla="*/ 101600 w 225425"/>
                <a:gd name="connsiteY58" fmla="*/ 136525 h 247650"/>
                <a:gd name="connsiteX59" fmla="*/ 107950 w 225425"/>
                <a:gd name="connsiteY59" fmla="*/ 123825 h 247650"/>
                <a:gd name="connsiteX60" fmla="*/ 114300 w 225425"/>
                <a:gd name="connsiteY60" fmla="*/ 127000 h 247650"/>
                <a:gd name="connsiteX61" fmla="*/ 123825 w 225425"/>
                <a:gd name="connsiteY61" fmla="*/ 123825 h 247650"/>
                <a:gd name="connsiteX62" fmla="*/ 111125 w 225425"/>
                <a:gd name="connsiteY62" fmla="*/ 120650 h 247650"/>
                <a:gd name="connsiteX63" fmla="*/ 111125 w 225425"/>
                <a:gd name="connsiteY63" fmla="*/ 114300 h 247650"/>
                <a:gd name="connsiteX64" fmla="*/ 104775 w 225425"/>
                <a:gd name="connsiteY64" fmla="*/ 114300 h 247650"/>
                <a:gd name="connsiteX65" fmla="*/ 104775 w 225425"/>
                <a:gd name="connsiteY65" fmla="*/ 104775 h 247650"/>
                <a:gd name="connsiteX66" fmla="*/ 127000 w 225425"/>
                <a:gd name="connsiteY66" fmla="*/ 104775 h 247650"/>
                <a:gd name="connsiteX67" fmla="*/ 127000 w 225425"/>
                <a:gd name="connsiteY67" fmla="*/ 107950 h 247650"/>
                <a:gd name="connsiteX68" fmla="*/ 123825 w 225425"/>
                <a:gd name="connsiteY68" fmla="*/ 111125 h 247650"/>
                <a:gd name="connsiteX69" fmla="*/ 127000 w 225425"/>
                <a:gd name="connsiteY69" fmla="*/ 111125 h 247650"/>
                <a:gd name="connsiteX70" fmla="*/ 136525 w 225425"/>
                <a:gd name="connsiteY70" fmla="*/ 114300 h 247650"/>
                <a:gd name="connsiteX71" fmla="*/ 130175 w 225425"/>
                <a:gd name="connsiteY71" fmla="*/ 104775 h 247650"/>
                <a:gd name="connsiteX72" fmla="*/ 139700 w 225425"/>
                <a:gd name="connsiteY72" fmla="*/ 104775 h 247650"/>
                <a:gd name="connsiteX73" fmla="*/ 139700 w 225425"/>
                <a:gd name="connsiteY73" fmla="*/ 114300 h 247650"/>
                <a:gd name="connsiteX74" fmla="*/ 142875 w 225425"/>
                <a:gd name="connsiteY74" fmla="*/ 107950 h 247650"/>
                <a:gd name="connsiteX75" fmla="*/ 149225 w 225425"/>
                <a:gd name="connsiteY75" fmla="*/ 114300 h 247650"/>
                <a:gd name="connsiteX76" fmla="*/ 142875 w 225425"/>
                <a:gd name="connsiteY76" fmla="*/ 104775 h 247650"/>
                <a:gd name="connsiteX77" fmla="*/ 155575 w 225425"/>
                <a:gd name="connsiteY77" fmla="*/ 98425 h 247650"/>
                <a:gd name="connsiteX78" fmla="*/ 193675 w 225425"/>
                <a:gd name="connsiteY78" fmla="*/ 161925 h 247650"/>
                <a:gd name="connsiteX79" fmla="*/ 187325 w 225425"/>
                <a:gd name="connsiteY79" fmla="*/ 161925 h 247650"/>
                <a:gd name="connsiteX80" fmla="*/ 171450 w 225425"/>
                <a:gd name="connsiteY80" fmla="*/ 133350 h 247650"/>
                <a:gd name="connsiteX81" fmla="*/ 174625 w 225425"/>
                <a:gd name="connsiteY81" fmla="*/ 165100 h 247650"/>
                <a:gd name="connsiteX82" fmla="*/ 171450 w 225425"/>
                <a:gd name="connsiteY82" fmla="*/ 168275 h 247650"/>
                <a:gd name="connsiteX83" fmla="*/ 161925 w 225425"/>
                <a:gd name="connsiteY83" fmla="*/ 158750 h 247650"/>
                <a:gd name="connsiteX84" fmla="*/ 168275 w 225425"/>
                <a:gd name="connsiteY84" fmla="*/ 168275 h 247650"/>
                <a:gd name="connsiteX85" fmla="*/ 155575 w 225425"/>
                <a:gd name="connsiteY85" fmla="*/ 174625 h 247650"/>
                <a:gd name="connsiteX86" fmla="*/ 127000 w 225425"/>
                <a:gd name="connsiteY86" fmla="*/ 180975 h 247650"/>
                <a:gd name="connsiteX87" fmla="*/ 101600 w 225425"/>
                <a:gd name="connsiteY87" fmla="*/ 187325 h 247650"/>
                <a:gd name="connsiteX88" fmla="*/ 95250 w 225425"/>
                <a:gd name="connsiteY88" fmla="*/ 190500 h 247650"/>
                <a:gd name="connsiteX89" fmla="*/ 38100 w 225425"/>
                <a:gd name="connsiteY89" fmla="*/ 206375 h 247650"/>
                <a:gd name="connsiteX90" fmla="*/ 38100 w 225425"/>
                <a:gd name="connsiteY90" fmla="*/ 187325 h 247650"/>
                <a:gd name="connsiteX91" fmla="*/ 34925 w 225425"/>
                <a:gd name="connsiteY91" fmla="*/ 187325 h 247650"/>
                <a:gd name="connsiteX92" fmla="*/ 25400 w 225425"/>
                <a:gd name="connsiteY92" fmla="*/ 184150 h 247650"/>
                <a:gd name="connsiteX93" fmla="*/ 31750 w 225425"/>
                <a:gd name="connsiteY93" fmla="*/ 180975 h 247650"/>
                <a:gd name="connsiteX94" fmla="*/ 38100 w 225425"/>
                <a:gd name="connsiteY94" fmla="*/ 136525 h 247650"/>
                <a:gd name="connsiteX95" fmla="*/ 28575 w 225425"/>
                <a:gd name="connsiteY95" fmla="*/ 130175 h 247650"/>
                <a:gd name="connsiteX96" fmla="*/ 25400 w 225425"/>
                <a:gd name="connsiteY96" fmla="*/ 120650 h 247650"/>
                <a:gd name="connsiteX97" fmla="*/ 44450 w 225425"/>
                <a:gd name="connsiteY97" fmla="*/ 101600 h 247650"/>
                <a:gd name="connsiteX98" fmla="*/ 15875 w 225425"/>
                <a:gd name="connsiteY98" fmla="*/ 31750 h 247650"/>
                <a:gd name="connsiteX99" fmla="*/ 34925 w 225425"/>
                <a:gd name="connsiteY99" fmla="*/ 44450 h 247650"/>
                <a:gd name="connsiteX100" fmla="*/ 50800 w 225425"/>
                <a:gd name="connsiteY100" fmla="*/ 57150 h 247650"/>
                <a:gd name="connsiteX101" fmla="*/ 82550 w 225425"/>
                <a:gd name="connsiteY101" fmla="*/ 60325 h 247650"/>
                <a:gd name="connsiteX102" fmla="*/ 85725 w 225425"/>
                <a:gd name="connsiteY102" fmla="*/ 66675 h 247650"/>
                <a:gd name="connsiteX103" fmla="*/ 82550 w 225425"/>
                <a:gd name="connsiteY103" fmla="*/ 66675 h 247650"/>
                <a:gd name="connsiteX104" fmla="*/ 76200 w 225425"/>
                <a:gd name="connsiteY104" fmla="*/ 76200 h 247650"/>
                <a:gd name="connsiteX105" fmla="*/ 82550 w 225425"/>
                <a:gd name="connsiteY105" fmla="*/ 73025 h 247650"/>
                <a:gd name="connsiteX106" fmla="*/ 92075 w 225425"/>
                <a:gd name="connsiteY106" fmla="*/ 66675 h 247650"/>
                <a:gd name="connsiteX107" fmla="*/ 101600 w 225425"/>
                <a:gd name="connsiteY107" fmla="*/ 73025 h 247650"/>
                <a:gd name="connsiteX108" fmla="*/ 88900 w 225425"/>
                <a:gd name="connsiteY108" fmla="*/ 79375 h 247650"/>
                <a:gd name="connsiteX109" fmla="*/ 98425 w 225425"/>
                <a:gd name="connsiteY109" fmla="*/ 82550 h 247650"/>
                <a:gd name="connsiteX110" fmla="*/ 98425 w 225425"/>
                <a:gd name="connsiteY110" fmla="*/ 79375 h 247650"/>
                <a:gd name="connsiteX111" fmla="*/ 107950 w 225425"/>
                <a:gd name="connsiteY111" fmla="*/ 76200 h 247650"/>
                <a:gd name="connsiteX112" fmla="*/ 104775 w 225425"/>
                <a:gd name="connsiteY112" fmla="*/ 95250 h 247650"/>
                <a:gd name="connsiteX113" fmla="*/ 104775 w 225425"/>
                <a:gd name="connsiteY113" fmla="*/ 92075 h 247650"/>
                <a:gd name="connsiteX114" fmla="*/ 95250 w 225425"/>
                <a:gd name="connsiteY114" fmla="*/ 101600 h 247650"/>
                <a:gd name="connsiteX115" fmla="*/ 92075 w 225425"/>
                <a:gd name="connsiteY115" fmla="*/ 107950 h 247650"/>
                <a:gd name="connsiteX116" fmla="*/ 69850 w 225425"/>
                <a:gd name="connsiteY116" fmla="*/ 88900 h 247650"/>
                <a:gd name="connsiteX117" fmla="*/ 60325 w 225425"/>
                <a:gd name="connsiteY117" fmla="*/ 85725 h 247650"/>
                <a:gd name="connsiteX118" fmla="*/ 63500 w 225425"/>
                <a:gd name="connsiteY118" fmla="*/ 92075 h 247650"/>
                <a:gd name="connsiteX119" fmla="*/ 53975 w 225425"/>
                <a:gd name="connsiteY119" fmla="*/ 85725 h 247650"/>
                <a:gd name="connsiteX120" fmla="*/ 53975 w 225425"/>
                <a:gd name="connsiteY120" fmla="*/ 76200 h 247650"/>
                <a:gd name="connsiteX121" fmla="*/ 44450 w 225425"/>
                <a:gd name="connsiteY121" fmla="*/ 69850 h 247650"/>
                <a:gd name="connsiteX122" fmla="*/ 31750 w 225425"/>
                <a:gd name="connsiteY122" fmla="*/ 76200 h 247650"/>
                <a:gd name="connsiteX123" fmla="*/ 31750 w 225425"/>
                <a:gd name="connsiteY123" fmla="*/ 79375 h 247650"/>
                <a:gd name="connsiteX124" fmla="*/ 22225 w 225425"/>
                <a:gd name="connsiteY124" fmla="*/ 73025 h 247650"/>
                <a:gd name="connsiteX125" fmla="*/ 12700 w 225425"/>
                <a:gd name="connsiteY125" fmla="*/ 76200 h 247650"/>
                <a:gd name="connsiteX126" fmla="*/ 6350 w 225425"/>
                <a:gd name="connsiteY126" fmla="*/ 60325 h 247650"/>
                <a:gd name="connsiteX127" fmla="*/ 0 w 225425"/>
                <a:gd name="connsiteY127" fmla="*/ 53975 h 247650"/>
                <a:gd name="connsiteX128" fmla="*/ 0 w 225425"/>
                <a:gd name="connsiteY128" fmla="*/ 38100 h 247650"/>
                <a:gd name="connsiteX129" fmla="*/ 15875 w 225425"/>
                <a:gd name="connsiteY129" fmla="*/ 34925 h 247650"/>
                <a:gd name="connsiteX130" fmla="*/ 82550 w 225425"/>
                <a:gd name="connsiteY130" fmla="*/ 0 h 247650"/>
                <a:gd name="connsiteX131" fmla="*/ 88900 w 225425"/>
                <a:gd name="connsiteY131" fmla="*/ 6350 h 247650"/>
                <a:gd name="connsiteX132" fmla="*/ 85725 w 225425"/>
                <a:gd name="connsiteY132" fmla="*/ 6350 h 247650"/>
                <a:gd name="connsiteX133" fmla="*/ 79375 w 225425"/>
                <a:gd name="connsiteY133" fmla="*/ 6350 h 247650"/>
                <a:gd name="connsiteX134" fmla="*/ 25400 w 225425"/>
                <a:gd name="connsiteY134" fmla="*/ 0 h 247650"/>
                <a:gd name="connsiteX135" fmla="*/ 47625 w 225425"/>
                <a:gd name="connsiteY135" fmla="*/ 3175 h 247650"/>
                <a:gd name="connsiteX136" fmla="*/ 60325 w 225425"/>
                <a:gd name="connsiteY136" fmla="*/ 6350 h 247650"/>
                <a:gd name="connsiteX137" fmla="*/ 73025 w 225425"/>
                <a:gd name="connsiteY137" fmla="*/ 3175 h 247650"/>
                <a:gd name="connsiteX138" fmla="*/ 76200 w 225425"/>
                <a:gd name="connsiteY138" fmla="*/ 6350 h 247650"/>
                <a:gd name="connsiteX139" fmla="*/ 76200 w 225425"/>
                <a:gd name="connsiteY139" fmla="*/ 9525 h 247650"/>
                <a:gd name="connsiteX140" fmla="*/ 85725 w 225425"/>
                <a:gd name="connsiteY140" fmla="*/ 6350 h 247650"/>
                <a:gd name="connsiteX141" fmla="*/ 79375 w 225425"/>
                <a:gd name="connsiteY141" fmla="*/ 9525 h 247650"/>
                <a:gd name="connsiteX142" fmla="*/ 82550 w 225425"/>
                <a:gd name="connsiteY142" fmla="*/ 12700 h 247650"/>
                <a:gd name="connsiteX143" fmla="*/ 92075 w 225425"/>
                <a:gd name="connsiteY143" fmla="*/ 6350 h 247650"/>
                <a:gd name="connsiteX144" fmla="*/ 95250 w 225425"/>
                <a:gd name="connsiteY144" fmla="*/ 22225 h 247650"/>
                <a:gd name="connsiteX145" fmla="*/ 92075 w 225425"/>
                <a:gd name="connsiteY145" fmla="*/ 22225 h 247650"/>
                <a:gd name="connsiteX146" fmla="*/ 95250 w 225425"/>
                <a:gd name="connsiteY146" fmla="*/ 28575 h 247650"/>
                <a:gd name="connsiteX147" fmla="*/ 88900 w 225425"/>
                <a:gd name="connsiteY147" fmla="*/ 28575 h 247650"/>
                <a:gd name="connsiteX148" fmla="*/ 95250 w 225425"/>
                <a:gd name="connsiteY148" fmla="*/ 38100 h 247650"/>
                <a:gd name="connsiteX149" fmla="*/ 82550 w 225425"/>
                <a:gd name="connsiteY149" fmla="*/ 31750 h 247650"/>
                <a:gd name="connsiteX150" fmla="*/ 79375 w 225425"/>
                <a:gd name="connsiteY150" fmla="*/ 19050 h 247650"/>
                <a:gd name="connsiteX151" fmla="*/ 76200 w 225425"/>
                <a:gd name="connsiteY151" fmla="*/ 19050 h 247650"/>
                <a:gd name="connsiteX152" fmla="*/ 79375 w 225425"/>
                <a:gd name="connsiteY152" fmla="*/ 28575 h 247650"/>
                <a:gd name="connsiteX153" fmla="*/ 63500 w 225425"/>
                <a:gd name="connsiteY153" fmla="*/ 15875 h 247650"/>
                <a:gd name="connsiteX154" fmla="*/ 60325 w 225425"/>
                <a:gd name="connsiteY154" fmla="*/ 25400 h 247650"/>
                <a:gd name="connsiteX155" fmla="*/ 69850 w 225425"/>
                <a:gd name="connsiteY155" fmla="*/ 25400 h 247650"/>
                <a:gd name="connsiteX156" fmla="*/ 73025 w 225425"/>
                <a:gd name="connsiteY156" fmla="*/ 31750 h 247650"/>
                <a:gd name="connsiteX157" fmla="*/ 57150 w 225425"/>
                <a:gd name="connsiteY157" fmla="*/ 28575 h 247650"/>
                <a:gd name="connsiteX158" fmla="*/ 63500 w 225425"/>
                <a:gd name="connsiteY158" fmla="*/ 31750 h 247650"/>
                <a:gd name="connsiteX159" fmla="*/ 60325 w 225425"/>
                <a:gd name="connsiteY159" fmla="*/ 34925 h 247650"/>
                <a:gd name="connsiteX160" fmla="*/ 76200 w 225425"/>
                <a:gd name="connsiteY160" fmla="*/ 38100 h 247650"/>
                <a:gd name="connsiteX161" fmla="*/ 63500 w 225425"/>
                <a:gd name="connsiteY161" fmla="*/ 41275 h 247650"/>
                <a:gd name="connsiteX162" fmla="*/ 69850 w 225425"/>
                <a:gd name="connsiteY162" fmla="*/ 41275 h 247650"/>
                <a:gd name="connsiteX163" fmla="*/ 69850 w 225425"/>
                <a:gd name="connsiteY163" fmla="*/ 50800 h 247650"/>
                <a:gd name="connsiteX164" fmla="*/ 76200 w 225425"/>
                <a:gd name="connsiteY164" fmla="*/ 41275 h 247650"/>
                <a:gd name="connsiteX165" fmla="*/ 79375 w 225425"/>
                <a:gd name="connsiteY165" fmla="*/ 47625 h 247650"/>
                <a:gd name="connsiteX166" fmla="*/ 63500 w 225425"/>
                <a:gd name="connsiteY166" fmla="*/ 57150 h 247650"/>
                <a:gd name="connsiteX167" fmla="*/ 25400 w 225425"/>
                <a:gd name="connsiteY167" fmla="*/ 31750 h 247650"/>
                <a:gd name="connsiteX168" fmla="*/ 31750 w 225425"/>
                <a:gd name="connsiteY168" fmla="*/ 190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25425" h="247650">
                  <a:moveTo>
                    <a:pt x="92075" y="193676"/>
                  </a:moveTo>
                  <a:lnTo>
                    <a:pt x="98425" y="196851"/>
                  </a:lnTo>
                  <a:lnTo>
                    <a:pt x="111125" y="222251"/>
                  </a:lnTo>
                  <a:lnTo>
                    <a:pt x="98425" y="231776"/>
                  </a:lnTo>
                  <a:lnTo>
                    <a:pt x="82550" y="244476"/>
                  </a:lnTo>
                  <a:lnTo>
                    <a:pt x="66675" y="238126"/>
                  </a:lnTo>
                  <a:lnTo>
                    <a:pt x="41275" y="238126"/>
                  </a:lnTo>
                  <a:lnTo>
                    <a:pt x="34925" y="225426"/>
                  </a:lnTo>
                  <a:lnTo>
                    <a:pt x="38100" y="219076"/>
                  </a:lnTo>
                  <a:lnTo>
                    <a:pt x="34925" y="212726"/>
                  </a:lnTo>
                  <a:lnTo>
                    <a:pt x="34925" y="209551"/>
                  </a:lnTo>
                  <a:close/>
                  <a:moveTo>
                    <a:pt x="165100" y="171450"/>
                  </a:moveTo>
                  <a:lnTo>
                    <a:pt x="168275" y="177800"/>
                  </a:lnTo>
                  <a:lnTo>
                    <a:pt x="158750" y="184150"/>
                  </a:lnTo>
                  <a:lnTo>
                    <a:pt x="165100" y="180975"/>
                  </a:lnTo>
                  <a:lnTo>
                    <a:pt x="174625" y="190500"/>
                  </a:lnTo>
                  <a:lnTo>
                    <a:pt x="177800" y="190500"/>
                  </a:lnTo>
                  <a:lnTo>
                    <a:pt x="180975" y="193675"/>
                  </a:lnTo>
                  <a:lnTo>
                    <a:pt x="174625" y="193675"/>
                  </a:lnTo>
                  <a:lnTo>
                    <a:pt x="187325" y="203200"/>
                  </a:lnTo>
                  <a:lnTo>
                    <a:pt x="187325" y="190500"/>
                  </a:lnTo>
                  <a:lnTo>
                    <a:pt x="190500" y="203200"/>
                  </a:lnTo>
                  <a:lnTo>
                    <a:pt x="225425" y="247650"/>
                  </a:lnTo>
                  <a:lnTo>
                    <a:pt x="215900" y="247650"/>
                  </a:lnTo>
                  <a:lnTo>
                    <a:pt x="193675" y="222250"/>
                  </a:lnTo>
                  <a:lnTo>
                    <a:pt x="193675" y="215900"/>
                  </a:lnTo>
                  <a:lnTo>
                    <a:pt x="180975" y="212725"/>
                  </a:lnTo>
                  <a:lnTo>
                    <a:pt x="171450" y="209550"/>
                  </a:lnTo>
                  <a:lnTo>
                    <a:pt x="161925" y="212725"/>
                  </a:lnTo>
                  <a:lnTo>
                    <a:pt x="123825" y="184150"/>
                  </a:lnTo>
                  <a:lnTo>
                    <a:pt x="152400" y="177800"/>
                  </a:lnTo>
                  <a:close/>
                  <a:moveTo>
                    <a:pt x="184150" y="165100"/>
                  </a:moveTo>
                  <a:lnTo>
                    <a:pt x="190500" y="165100"/>
                  </a:lnTo>
                  <a:lnTo>
                    <a:pt x="219075" y="219075"/>
                  </a:lnTo>
                  <a:close/>
                  <a:moveTo>
                    <a:pt x="180975" y="161925"/>
                  </a:moveTo>
                  <a:lnTo>
                    <a:pt x="180975" y="168275"/>
                  </a:lnTo>
                  <a:lnTo>
                    <a:pt x="184150" y="180975"/>
                  </a:lnTo>
                  <a:lnTo>
                    <a:pt x="177800" y="177800"/>
                  </a:lnTo>
                  <a:lnTo>
                    <a:pt x="177800" y="180975"/>
                  </a:lnTo>
                  <a:lnTo>
                    <a:pt x="168275" y="171450"/>
                  </a:lnTo>
                  <a:lnTo>
                    <a:pt x="171450" y="168275"/>
                  </a:lnTo>
                  <a:lnTo>
                    <a:pt x="174625" y="168275"/>
                  </a:lnTo>
                  <a:close/>
                  <a:moveTo>
                    <a:pt x="44450" y="85725"/>
                  </a:moveTo>
                  <a:lnTo>
                    <a:pt x="50800" y="104775"/>
                  </a:lnTo>
                  <a:lnTo>
                    <a:pt x="63500" y="104775"/>
                  </a:lnTo>
                  <a:lnTo>
                    <a:pt x="60325" y="111125"/>
                  </a:lnTo>
                  <a:lnTo>
                    <a:pt x="69850" y="107950"/>
                  </a:lnTo>
                  <a:lnTo>
                    <a:pt x="79375" y="111125"/>
                  </a:lnTo>
                  <a:lnTo>
                    <a:pt x="79375" y="120650"/>
                  </a:lnTo>
                  <a:lnTo>
                    <a:pt x="82550" y="117475"/>
                  </a:lnTo>
                  <a:lnTo>
                    <a:pt x="85725" y="123825"/>
                  </a:lnTo>
                  <a:lnTo>
                    <a:pt x="76200" y="136525"/>
                  </a:lnTo>
                  <a:lnTo>
                    <a:pt x="79375" y="146050"/>
                  </a:lnTo>
                  <a:lnTo>
                    <a:pt x="82550" y="130175"/>
                  </a:lnTo>
                  <a:lnTo>
                    <a:pt x="98425" y="120650"/>
                  </a:lnTo>
                  <a:lnTo>
                    <a:pt x="104775" y="114300"/>
                  </a:lnTo>
                  <a:lnTo>
                    <a:pt x="107950" y="123825"/>
                  </a:lnTo>
                  <a:lnTo>
                    <a:pt x="101600" y="130175"/>
                  </a:lnTo>
                  <a:lnTo>
                    <a:pt x="101600" y="136525"/>
                  </a:lnTo>
                  <a:lnTo>
                    <a:pt x="107950" y="123825"/>
                  </a:lnTo>
                  <a:lnTo>
                    <a:pt x="114300" y="127000"/>
                  </a:lnTo>
                  <a:lnTo>
                    <a:pt x="123825" y="123825"/>
                  </a:lnTo>
                  <a:lnTo>
                    <a:pt x="111125" y="120650"/>
                  </a:lnTo>
                  <a:lnTo>
                    <a:pt x="111125" y="114300"/>
                  </a:lnTo>
                  <a:lnTo>
                    <a:pt x="104775" y="114300"/>
                  </a:lnTo>
                  <a:lnTo>
                    <a:pt x="104775" y="104775"/>
                  </a:lnTo>
                  <a:lnTo>
                    <a:pt x="127000" y="104775"/>
                  </a:lnTo>
                  <a:lnTo>
                    <a:pt x="127000" y="107950"/>
                  </a:lnTo>
                  <a:lnTo>
                    <a:pt x="123825" y="111125"/>
                  </a:lnTo>
                  <a:lnTo>
                    <a:pt x="127000" y="111125"/>
                  </a:lnTo>
                  <a:lnTo>
                    <a:pt x="136525" y="114300"/>
                  </a:lnTo>
                  <a:lnTo>
                    <a:pt x="130175" y="104775"/>
                  </a:lnTo>
                  <a:lnTo>
                    <a:pt x="139700" y="104775"/>
                  </a:lnTo>
                  <a:lnTo>
                    <a:pt x="139700" y="114300"/>
                  </a:lnTo>
                  <a:lnTo>
                    <a:pt x="142875" y="107950"/>
                  </a:lnTo>
                  <a:lnTo>
                    <a:pt x="149225" y="114300"/>
                  </a:lnTo>
                  <a:lnTo>
                    <a:pt x="142875" y="104775"/>
                  </a:lnTo>
                  <a:lnTo>
                    <a:pt x="155575" y="98425"/>
                  </a:lnTo>
                  <a:lnTo>
                    <a:pt x="193675" y="161925"/>
                  </a:lnTo>
                  <a:lnTo>
                    <a:pt x="187325" y="161925"/>
                  </a:lnTo>
                  <a:lnTo>
                    <a:pt x="171450" y="133350"/>
                  </a:lnTo>
                  <a:lnTo>
                    <a:pt x="174625" y="165100"/>
                  </a:lnTo>
                  <a:lnTo>
                    <a:pt x="171450" y="168275"/>
                  </a:lnTo>
                  <a:lnTo>
                    <a:pt x="161925" y="158750"/>
                  </a:lnTo>
                  <a:lnTo>
                    <a:pt x="168275" y="168275"/>
                  </a:lnTo>
                  <a:lnTo>
                    <a:pt x="155575" y="174625"/>
                  </a:lnTo>
                  <a:lnTo>
                    <a:pt x="127000" y="180975"/>
                  </a:lnTo>
                  <a:lnTo>
                    <a:pt x="101600" y="187325"/>
                  </a:lnTo>
                  <a:lnTo>
                    <a:pt x="95250" y="190500"/>
                  </a:lnTo>
                  <a:lnTo>
                    <a:pt x="38100" y="206375"/>
                  </a:lnTo>
                  <a:lnTo>
                    <a:pt x="38100" y="187325"/>
                  </a:lnTo>
                  <a:lnTo>
                    <a:pt x="34925" y="187325"/>
                  </a:lnTo>
                  <a:lnTo>
                    <a:pt x="25400" y="184150"/>
                  </a:lnTo>
                  <a:lnTo>
                    <a:pt x="31750" y="180975"/>
                  </a:lnTo>
                  <a:lnTo>
                    <a:pt x="38100" y="136525"/>
                  </a:lnTo>
                  <a:lnTo>
                    <a:pt x="28575" y="130175"/>
                  </a:lnTo>
                  <a:lnTo>
                    <a:pt x="25400" y="120650"/>
                  </a:lnTo>
                  <a:lnTo>
                    <a:pt x="44450" y="101600"/>
                  </a:lnTo>
                  <a:close/>
                  <a:moveTo>
                    <a:pt x="15875" y="31750"/>
                  </a:moveTo>
                  <a:lnTo>
                    <a:pt x="34925" y="44450"/>
                  </a:lnTo>
                  <a:lnTo>
                    <a:pt x="50800" y="57150"/>
                  </a:lnTo>
                  <a:lnTo>
                    <a:pt x="82550" y="60325"/>
                  </a:lnTo>
                  <a:lnTo>
                    <a:pt x="85725" y="66675"/>
                  </a:lnTo>
                  <a:lnTo>
                    <a:pt x="82550" y="66675"/>
                  </a:lnTo>
                  <a:lnTo>
                    <a:pt x="76200" y="76200"/>
                  </a:lnTo>
                  <a:lnTo>
                    <a:pt x="82550" y="73025"/>
                  </a:lnTo>
                  <a:lnTo>
                    <a:pt x="92075" y="66675"/>
                  </a:lnTo>
                  <a:lnTo>
                    <a:pt x="101600" y="73025"/>
                  </a:lnTo>
                  <a:lnTo>
                    <a:pt x="88900" y="79375"/>
                  </a:lnTo>
                  <a:lnTo>
                    <a:pt x="98425" y="82550"/>
                  </a:lnTo>
                  <a:lnTo>
                    <a:pt x="98425" y="79375"/>
                  </a:lnTo>
                  <a:lnTo>
                    <a:pt x="107950" y="76200"/>
                  </a:lnTo>
                  <a:lnTo>
                    <a:pt x="104775" y="95250"/>
                  </a:lnTo>
                  <a:lnTo>
                    <a:pt x="104775" y="92075"/>
                  </a:lnTo>
                  <a:lnTo>
                    <a:pt x="95250" y="101600"/>
                  </a:lnTo>
                  <a:lnTo>
                    <a:pt x="92075" y="107950"/>
                  </a:lnTo>
                  <a:lnTo>
                    <a:pt x="69850" y="88900"/>
                  </a:lnTo>
                  <a:lnTo>
                    <a:pt x="60325" y="85725"/>
                  </a:lnTo>
                  <a:lnTo>
                    <a:pt x="63500" y="92075"/>
                  </a:lnTo>
                  <a:lnTo>
                    <a:pt x="53975" y="85725"/>
                  </a:lnTo>
                  <a:lnTo>
                    <a:pt x="53975" y="76200"/>
                  </a:lnTo>
                  <a:lnTo>
                    <a:pt x="44450" y="69850"/>
                  </a:lnTo>
                  <a:lnTo>
                    <a:pt x="31750" y="76200"/>
                  </a:lnTo>
                  <a:lnTo>
                    <a:pt x="31750" y="79375"/>
                  </a:lnTo>
                  <a:lnTo>
                    <a:pt x="22225" y="73025"/>
                  </a:lnTo>
                  <a:lnTo>
                    <a:pt x="12700" y="76200"/>
                  </a:lnTo>
                  <a:lnTo>
                    <a:pt x="6350" y="60325"/>
                  </a:lnTo>
                  <a:lnTo>
                    <a:pt x="0" y="53975"/>
                  </a:lnTo>
                  <a:lnTo>
                    <a:pt x="0" y="38100"/>
                  </a:lnTo>
                  <a:lnTo>
                    <a:pt x="15875" y="34925"/>
                  </a:lnTo>
                  <a:close/>
                  <a:moveTo>
                    <a:pt x="82550" y="0"/>
                  </a:moveTo>
                  <a:lnTo>
                    <a:pt x="88900" y="6350"/>
                  </a:lnTo>
                  <a:lnTo>
                    <a:pt x="85725" y="6350"/>
                  </a:lnTo>
                  <a:lnTo>
                    <a:pt x="79375" y="6350"/>
                  </a:lnTo>
                  <a:close/>
                  <a:moveTo>
                    <a:pt x="25400" y="0"/>
                  </a:moveTo>
                  <a:lnTo>
                    <a:pt x="47625" y="3175"/>
                  </a:lnTo>
                  <a:lnTo>
                    <a:pt x="60325" y="6350"/>
                  </a:lnTo>
                  <a:lnTo>
                    <a:pt x="73025" y="3175"/>
                  </a:lnTo>
                  <a:lnTo>
                    <a:pt x="76200" y="6350"/>
                  </a:lnTo>
                  <a:lnTo>
                    <a:pt x="76200" y="9525"/>
                  </a:lnTo>
                  <a:lnTo>
                    <a:pt x="85725" y="6350"/>
                  </a:lnTo>
                  <a:lnTo>
                    <a:pt x="79375" y="9525"/>
                  </a:lnTo>
                  <a:lnTo>
                    <a:pt x="82550" y="12700"/>
                  </a:lnTo>
                  <a:lnTo>
                    <a:pt x="92075" y="6350"/>
                  </a:lnTo>
                  <a:lnTo>
                    <a:pt x="95250" y="22225"/>
                  </a:lnTo>
                  <a:lnTo>
                    <a:pt x="92075" y="22225"/>
                  </a:lnTo>
                  <a:lnTo>
                    <a:pt x="95250" y="28575"/>
                  </a:lnTo>
                  <a:lnTo>
                    <a:pt x="88900" y="28575"/>
                  </a:lnTo>
                  <a:lnTo>
                    <a:pt x="95250" y="38100"/>
                  </a:lnTo>
                  <a:lnTo>
                    <a:pt x="82550" y="31750"/>
                  </a:lnTo>
                  <a:lnTo>
                    <a:pt x="79375" y="19050"/>
                  </a:lnTo>
                  <a:lnTo>
                    <a:pt x="76200" y="19050"/>
                  </a:lnTo>
                  <a:lnTo>
                    <a:pt x="79375" y="28575"/>
                  </a:lnTo>
                  <a:lnTo>
                    <a:pt x="63500" y="15875"/>
                  </a:lnTo>
                  <a:lnTo>
                    <a:pt x="60325" y="25400"/>
                  </a:lnTo>
                  <a:lnTo>
                    <a:pt x="69850" y="25400"/>
                  </a:lnTo>
                  <a:lnTo>
                    <a:pt x="73025" y="31750"/>
                  </a:lnTo>
                  <a:lnTo>
                    <a:pt x="57150" y="28575"/>
                  </a:lnTo>
                  <a:lnTo>
                    <a:pt x="63500" y="31750"/>
                  </a:lnTo>
                  <a:lnTo>
                    <a:pt x="60325" y="34925"/>
                  </a:lnTo>
                  <a:lnTo>
                    <a:pt x="76200" y="38100"/>
                  </a:lnTo>
                  <a:lnTo>
                    <a:pt x="63500" y="41275"/>
                  </a:lnTo>
                  <a:lnTo>
                    <a:pt x="69850" y="41275"/>
                  </a:lnTo>
                  <a:lnTo>
                    <a:pt x="69850" y="50800"/>
                  </a:lnTo>
                  <a:lnTo>
                    <a:pt x="76200" y="41275"/>
                  </a:lnTo>
                  <a:lnTo>
                    <a:pt x="79375" y="47625"/>
                  </a:lnTo>
                  <a:lnTo>
                    <a:pt x="63500" y="57150"/>
                  </a:lnTo>
                  <a:lnTo>
                    <a:pt x="25400" y="31750"/>
                  </a:lnTo>
                  <a:lnTo>
                    <a:pt x="31750" y="19050"/>
                  </a:lnTo>
                  <a:close/>
                </a:path>
              </a:pathLst>
            </a:custGeom>
            <a:solidFill>
              <a:schemeClr val="accent3">
                <a:lumMod val="60000"/>
                <a:lumOff val="40000"/>
              </a:schemeClr>
            </a:solidFill>
            <a:ln w="3175">
              <a:solidFill>
                <a:schemeClr val="bg1">
                  <a:lumMod val="50000"/>
                </a:schemeClr>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a:p>
          </p:txBody>
        </p:sp>
        <p:sp>
          <p:nvSpPr>
            <p:cNvPr id="60" name="Freeform 59"/>
            <p:cNvSpPr>
              <a:spLocks/>
            </p:cNvSpPr>
            <p:nvPr/>
          </p:nvSpPr>
          <p:spPr bwMode="auto">
            <a:xfrm>
              <a:off x="3776124" y="2670109"/>
              <a:ext cx="1323053" cy="622825"/>
            </a:xfrm>
            <a:custGeom>
              <a:avLst/>
              <a:gdLst/>
              <a:ahLst/>
              <a:cxnLst/>
              <a:rect l="0" t="0" r="r" b="b"/>
              <a:pathLst>
                <a:path w="1323975" h="619125">
                  <a:moveTo>
                    <a:pt x="1022350" y="581025"/>
                  </a:moveTo>
                  <a:lnTo>
                    <a:pt x="1022350" y="596900"/>
                  </a:lnTo>
                  <a:lnTo>
                    <a:pt x="1012825" y="593725"/>
                  </a:lnTo>
                  <a:lnTo>
                    <a:pt x="1022350" y="581025"/>
                  </a:lnTo>
                  <a:close/>
                  <a:moveTo>
                    <a:pt x="1025525" y="555625"/>
                  </a:moveTo>
                  <a:lnTo>
                    <a:pt x="1022350" y="581025"/>
                  </a:lnTo>
                  <a:lnTo>
                    <a:pt x="1022350" y="577850"/>
                  </a:lnTo>
                  <a:lnTo>
                    <a:pt x="1019175" y="558800"/>
                  </a:lnTo>
                  <a:lnTo>
                    <a:pt x="1025525" y="555625"/>
                  </a:lnTo>
                  <a:close/>
                  <a:moveTo>
                    <a:pt x="1085850" y="441325"/>
                  </a:moveTo>
                  <a:lnTo>
                    <a:pt x="1063625" y="466725"/>
                  </a:lnTo>
                  <a:lnTo>
                    <a:pt x="1047750" y="488950"/>
                  </a:lnTo>
                  <a:lnTo>
                    <a:pt x="1060450" y="463550"/>
                  </a:lnTo>
                  <a:lnTo>
                    <a:pt x="1085850" y="441325"/>
                  </a:lnTo>
                  <a:close/>
                  <a:moveTo>
                    <a:pt x="1177925" y="384175"/>
                  </a:moveTo>
                  <a:lnTo>
                    <a:pt x="1117600" y="412750"/>
                  </a:lnTo>
                  <a:lnTo>
                    <a:pt x="1155700" y="387350"/>
                  </a:lnTo>
                  <a:lnTo>
                    <a:pt x="1177925" y="384175"/>
                  </a:lnTo>
                  <a:close/>
                  <a:moveTo>
                    <a:pt x="1228725" y="333375"/>
                  </a:moveTo>
                  <a:lnTo>
                    <a:pt x="1203325" y="390525"/>
                  </a:lnTo>
                  <a:lnTo>
                    <a:pt x="1216025" y="352425"/>
                  </a:lnTo>
                  <a:lnTo>
                    <a:pt x="1228725" y="333375"/>
                  </a:lnTo>
                  <a:close/>
                  <a:moveTo>
                    <a:pt x="1171575" y="288925"/>
                  </a:moveTo>
                  <a:lnTo>
                    <a:pt x="1177925" y="292100"/>
                  </a:lnTo>
                  <a:lnTo>
                    <a:pt x="1174750" y="298450"/>
                  </a:lnTo>
                  <a:lnTo>
                    <a:pt x="1171575" y="288925"/>
                  </a:lnTo>
                  <a:close/>
                  <a:moveTo>
                    <a:pt x="1250950" y="285750"/>
                  </a:moveTo>
                  <a:lnTo>
                    <a:pt x="1257300" y="285750"/>
                  </a:lnTo>
                  <a:lnTo>
                    <a:pt x="1247775" y="298450"/>
                  </a:lnTo>
                  <a:lnTo>
                    <a:pt x="1250950" y="285750"/>
                  </a:lnTo>
                  <a:close/>
                  <a:moveTo>
                    <a:pt x="1122891" y="259292"/>
                  </a:moveTo>
                  <a:lnTo>
                    <a:pt x="1120775" y="263525"/>
                  </a:lnTo>
                  <a:lnTo>
                    <a:pt x="1123950" y="260350"/>
                  </a:lnTo>
                  <a:lnTo>
                    <a:pt x="1122891" y="259292"/>
                  </a:lnTo>
                  <a:close/>
                  <a:moveTo>
                    <a:pt x="1292225" y="254000"/>
                  </a:moveTo>
                  <a:lnTo>
                    <a:pt x="1260475" y="282575"/>
                  </a:lnTo>
                  <a:lnTo>
                    <a:pt x="1260475" y="273050"/>
                  </a:lnTo>
                  <a:lnTo>
                    <a:pt x="1292225" y="254000"/>
                  </a:lnTo>
                  <a:close/>
                  <a:moveTo>
                    <a:pt x="1193800" y="244475"/>
                  </a:moveTo>
                  <a:lnTo>
                    <a:pt x="1193800" y="247650"/>
                  </a:lnTo>
                  <a:lnTo>
                    <a:pt x="1184275" y="247650"/>
                  </a:lnTo>
                  <a:lnTo>
                    <a:pt x="1193800" y="244475"/>
                  </a:lnTo>
                  <a:close/>
                  <a:moveTo>
                    <a:pt x="1295400" y="130175"/>
                  </a:moveTo>
                  <a:lnTo>
                    <a:pt x="1317625" y="161925"/>
                  </a:lnTo>
                  <a:lnTo>
                    <a:pt x="1323975" y="231775"/>
                  </a:lnTo>
                  <a:lnTo>
                    <a:pt x="1295400" y="250825"/>
                  </a:lnTo>
                  <a:lnTo>
                    <a:pt x="1320800" y="222250"/>
                  </a:lnTo>
                  <a:lnTo>
                    <a:pt x="1314450" y="161925"/>
                  </a:lnTo>
                  <a:lnTo>
                    <a:pt x="1295400" y="130175"/>
                  </a:lnTo>
                  <a:close/>
                  <a:moveTo>
                    <a:pt x="1260475" y="111125"/>
                  </a:moveTo>
                  <a:lnTo>
                    <a:pt x="1273175" y="111125"/>
                  </a:lnTo>
                  <a:lnTo>
                    <a:pt x="1282700" y="127000"/>
                  </a:lnTo>
                  <a:lnTo>
                    <a:pt x="1260475" y="111125"/>
                  </a:lnTo>
                  <a:close/>
                  <a:moveTo>
                    <a:pt x="1238250" y="111125"/>
                  </a:moveTo>
                  <a:lnTo>
                    <a:pt x="1231900" y="117475"/>
                  </a:lnTo>
                  <a:lnTo>
                    <a:pt x="1225550" y="117475"/>
                  </a:lnTo>
                  <a:lnTo>
                    <a:pt x="1238250" y="111125"/>
                  </a:lnTo>
                  <a:close/>
                  <a:moveTo>
                    <a:pt x="1260475" y="92075"/>
                  </a:moveTo>
                  <a:lnTo>
                    <a:pt x="1263650" y="98425"/>
                  </a:lnTo>
                  <a:lnTo>
                    <a:pt x="1254125" y="98425"/>
                  </a:lnTo>
                  <a:lnTo>
                    <a:pt x="1260475" y="92075"/>
                  </a:lnTo>
                  <a:close/>
                  <a:moveTo>
                    <a:pt x="1238250" y="57150"/>
                  </a:moveTo>
                  <a:lnTo>
                    <a:pt x="1295400" y="130175"/>
                  </a:lnTo>
                  <a:lnTo>
                    <a:pt x="1289050" y="127000"/>
                  </a:lnTo>
                  <a:lnTo>
                    <a:pt x="1257300" y="85725"/>
                  </a:lnTo>
                  <a:lnTo>
                    <a:pt x="1254125" y="88900"/>
                  </a:lnTo>
                  <a:lnTo>
                    <a:pt x="1238250" y="57150"/>
                  </a:lnTo>
                  <a:close/>
                  <a:moveTo>
                    <a:pt x="1184275" y="9525"/>
                  </a:moveTo>
                  <a:lnTo>
                    <a:pt x="1187450" y="15875"/>
                  </a:lnTo>
                  <a:lnTo>
                    <a:pt x="1177925" y="22225"/>
                  </a:lnTo>
                  <a:lnTo>
                    <a:pt x="1184275" y="19050"/>
                  </a:lnTo>
                  <a:lnTo>
                    <a:pt x="1193800" y="28575"/>
                  </a:lnTo>
                  <a:lnTo>
                    <a:pt x="1196975" y="28575"/>
                  </a:lnTo>
                  <a:lnTo>
                    <a:pt x="1200150" y="31750"/>
                  </a:lnTo>
                  <a:lnTo>
                    <a:pt x="1193800" y="31750"/>
                  </a:lnTo>
                  <a:lnTo>
                    <a:pt x="1206500" y="41275"/>
                  </a:lnTo>
                  <a:lnTo>
                    <a:pt x="1206500" y="28575"/>
                  </a:lnTo>
                  <a:lnTo>
                    <a:pt x="1209675" y="41275"/>
                  </a:lnTo>
                  <a:lnTo>
                    <a:pt x="1244600" y="85725"/>
                  </a:lnTo>
                  <a:lnTo>
                    <a:pt x="1235075" y="85725"/>
                  </a:lnTo>
                  <a:lnTo>
                    <a:pt x="1212850" y="60325"/>
                  </a:lnTo>
                  <a:lnTo>
                    <a:pt x="1212850" y="53975"/>
                  </a:lnTo>
                  <a:lnTo>
                    <a:pt x="1200150" y="50800"/>
                  </a:lnTo>
                  <a:lnTo>
                    <a:pt x="1212850" y="66675"/>
                  </a:lnTo>
                  <a:lnTo>
                    <a:pt x="1206500" y="73025"/>
                  </a:lnTo>
                  <a:lnTo>
                    <a:pt x="1222375" y="76200"/>
                  </a:lnTo>
                  <a:lnTo>
                    <a:pt x="1206500" y="76200"/>
                  </a:lnTo>
                  <a:lnTo>
                    <a:pt x="1171575" y="60325"/>
                  </a:lnTo>
                  <a:lnTo>
                    <a:pt x="1168400" y="63500"/>
                  </a:lnTo>
                  <a:lnTo>
                    <a:pt x="1187450" y="73025"/>
                  </a:lnTo>
                  <a:lnTo>
                    <a:pt x="1184275" y="76200"/>
                  </a:lnTo>
                  <a:lnTo>
                    <a:pt x="1193800" y="76200"/>
                  </a:lnTo>
                  <a:lnTo>
                    <a:pt x="1200150" y="85725"/>
                  </a:lnTo>
                  <a:lnTo>
                    <a:pt x="1184275" y="88900"/>
                  </a:lnTo>
                  <a:lnTo>
                    <a:pt x="1193800" y="92075"/>
                  </a:lnTo>
                  <a:lnTo>
                    <a:pt x="1181100" y="95250"/>
                  </a:lnTo>
                  <a:lnTo>
                    <a:pt x="1162050" y="82550"/>
                  </a:lnTo>
                  <a:lnTo>
                    <a:pt x="1165225" y="92075"/>
                  </a:lnTo>
                  <a:lnTo>
                    <a:pt x="1181100" y="98425"/>
                  </a:lnTo>
                  <a:lnTo>
                    <a:pt x="1152525" y="101600"/>
                  </a:lnTo>
                  <a:lnTo>
                    <a:pt x="1139825" y="95250"/>
                  </a:lnTo>
                  <a:lnTo>
                    <a:pt x="1155700" y="104775"/>
                  </a:lnTo>
                  <a:lnTo>
                    <a:pt x="1168400" y="104775"/>
                  </a:lnTo>
                  <a:lnTo>
                    <a:pt x="1139825" y="117475"/>
                  </a:lnTo>
                  <a:lnTo>
                    <a:pt x="1152525" y="117475"/>
                  </a:lnTo>
                  <a:lnTo>
                    <a:pt x="1139825" y="133350"/>
                  </a:lnTo>
                  <a:lnTo>
                    <a:pt x="1130300" y="133350"/>
                  </a:lnTo>
                  <a:lnTo>
                    <a:pt x="1123950" y="127000"/>
                  </a:lnTo>
                  <a:lnTo>
                    <a:pt x="1114425" y="133350"/>
                  </a:lnTo>
                  <a:lnTo>
                    <a:pt x="1101725" y="114300"/>
                  </a:lnTo>
                  <a:lnTo>
                    <a:pt x="1101725" y="82550"/>
                  </a:lnTo>
                  <a:lnTo>
                    <a:pt x="1085850" y="76200"/>
                  </a:lnTo>
                  <a:lnTo>
                    <a:pt x="1060450" y="76200"/>
                  </a:lnTo>
                  <a:lnTo>
                    <a:pt x="1089025" y="79375"/>
                  </a:lnTo>
                  <a:lnTo>
                    <a:pt x="1098550" y="85725"/>
                  </a:lnTo>
                  <a:lnTo>
                    <a:pt x="1098550" y="95250"/>
                  </a:lnTo>
                  <a:lnTo>
                    <a:pt x="1095375" y="114300"/>
                  </a:lnTo>
                  <a:lnTo>
                    <a:pt x="1114425" y="142875"/>
                  </a:lnTo>
                  <a:lnTo>
                    <a:pt x="1111250" y="155575"/>
                  </a:lnTo>
                  <a:lnTo>
                    <a:pt x="1117600" y="152400"/>
                  </a:lnTo>
                  <a:lnTo>
                    <a:pt x="1158875" y="133350"/>
                  </a:lnTo>
                  <a:lnTo>
                    <a:pt x="1165225" y="139700"/>
                  </a:lnTo>
                  <a:lnTo>
                    <a:pt x="1181100" y="136525"/>
                  </a:lnTo>
                  <a:lnTo>
                    <a:pt x="1174750" y="133350"/>
                  </a:lnTo>
                  <a:lnTo>
                    <a:pt x="1193800" y="117475"/>
                  </a:lnTo>
                  <a:lnTo>
                    <a:pt x="1216025" y="117475"/>
                  </a:lnTo>
                  <a:lnTo>
                    <a:pt x="1216025" y="123825"/>
                  </a:lnTo>
                  <a:lnTo>
                    <a:pt x="1209675" y="120650"/>
                  </a:lnTo>
                  <a:lnTo>
                    <a:pt x="1209675" y="127000"/>
                  </a:lnTo>
                  <a:lnTo>
                    <a:pt x="1200150" y="127000"/>
                  </a:lnTo>
                  <a:lnTo>
                    <a:pt x="1212850" y="130175"/>
                  </a:lnTo>
                  <a:lnTo>
                    <a:pt x="1219200" y="123825"/>
                  </a:lnTo>
                  <a:lnTo>
                    <a:pt x="1216025" y="136525"/>
                  </a:lnTo>
                  <a:lnTo>
                    <a:pt x="1209675" y="139700"/>
                  </a:lnTo>
                  <a:lnTo>
                    <a:pt x="1216025" y="139700"/>
                  </a:lnTo>
                  <a:lnTo>
                    <a:pt x="1219200" y="155575"/>
                  </a:lnTo>
                  <a:lnTo>
                    <a:pt x="1209675" y="155575"/>
                  </a:lnTo>
                  <a:lnTo>
                    <a:pt x="1219200" y="158750"/>
                  </a:lnTo>
                  <a:lnTo>
                    <a:pt x="1225550" y="174625"/>
                  </a:lnTo>
                  <a:lnTo>
                    <a:pt x="1212850" y="174625"/>
                  </a:lnTo>
                  <a:lnTo>
                    <a:pt x="1228725" y="177800"/>
                  </a:lnTo>
                  <a:lnTo>
                    <a:pt x="1231900" y="174625"/>
                  </a:lnTo>
                  <a:lnTo>
                    <a:pt x="1225550" y="130175"/>
                  </a:lnTo>
                  <a:lnTo>
                    <a:pt x="1231900" y="120650"/>
                  </a:lnTo>
                  <a:lnTo>
                    <a:pt x="1244600" y="130175"/>
                  </a:lnTo>
                  <a:lnTo>
                    <a:pt x="1244600" y="123825"/>
                  </a:lnTo>
                  <a:lnTo>
                    <a:pt x="1235075" y="120650"/>
                  </a:lnTo>
                  <a:lnTo>
                    <a:pt x="1247775" y="117475"/>
                  </a:lnTo>
                  <a:lnTo>
                    <a:pt x="1238250" y="117475"/>
                  </a:lnTo>
                  <a:lnTo>
                    <a:pt x="1238250" y="111125"/>
                  </a:lnTo>
                  <a:lnTo>
                    <a:pt x="1238250" y="107950"/>
                  </a:lnTo>
                  <a:lnTo>
                    <a:pt x="1260475" y="120650"/>
                  </a:lnTo>
                  <a:lnTo>
                    <a:pt x="1273175" y="155575"/>
                  </a:lnTo>
                  <a:lnTo>
                    <a:pt x="1263650" y="158750"/>
                  </a:lnTo>
                  <a:lnTo>
                    <a:pt x="1273175" y="168275"/>
                  </a:lnTo>
                  <a:lnTo>
                    <a:pt x="1270000" y="180975"/>
                  </a:lnTo>
                  <a:lnTo>
                    <a:pt x="1260475" y="184150"/>
                  </a:lnTo>
                  <a:lnTo>
                    <a:pt x="1263650" y="177800"/>
                  </a:lnTo>
                  <a:lnTo>
                    <a:pt x="1257300" y="180975"/>
                  </a:lnTo>
                  <a:lnTo>
                    <a:pt x="1250950" y="171450"/>
                  </a:lnTo>
                  <a:lnTo>
                    <a:pt x="1254125" y="184150"/>
                  </a:lnTo>
                  <a:lnTo>
                    <a:pt x="1241425" y="200025"/>
                  </a:lnTo>
                  <a:lnTo>
                    <a:pt x="1247775" y="203200"/>
                  </a:lnTo>
                  <a:lnTo>
                    <a:pt x="1241425" y="209550"/>
                  </a:lnTo>
                  <a:lnTo>
                    <a:pt x="1241425" y="222250"/>
                  </a:lnTo>
                  <a:lnTo>
                    <a:pt x="1235075" y="219075"/>
                  </a:lnTo>
                  <a:lnTo>
                    <a:pt x="1238250" y="231775"/>
                  </a:lnTo>
                  <a:lnTo>
                    <a:pt x="1228725" y="238125"/>
                  </a:lnTo>
                  <a:lnTo>
                    <a:pt x="1225550" y="241300"/>
                  </a:lnTo>
                  <a:lnTo>
                    <a:pt x="1216025" y="244475"/>
                  </a:lnTo>
                  <a:lnTo>
                    <a:pt x="1212850" y="234950"/>
                  </a:lnTo>
                  <a:lnTo>
                    <a:pt x="1209675" y="244475"/>
                  </a:lnTo>
                  <a:lnTo>
                    <a:pt x="1193800" y="234950"/>
                  </a:lnTo>
                  <a:lnTo>
                    <a:pt x="1193800" y="241300"/>
                  </a:lnTo>
                  <a:lnTo>
                    <a:pt x="1193800" y="244475"/>
                  </a:lnTo>
                  <a:lnTo>
                    <a:pt x="1184275" y="228600"/>
                  </a:lnTo>
                  <a:lnTo>
                    <a:pt x="1177925" y="231775"/>
                  </a:lnTo>
                  <a:lnTo>
                    <a:pt x="1184275" y="234950"/>
                  </a:lnTo>
                  <a:lnTo>
                    <a:pt x="1181100" y="244475"/>
                  </a:lnTo>
                  <a:lnTo>
                    <a:pt x="1177925" y="238125"/>
                  </a:lnTo>
                  <a:lnTo>
                    <a:pt x="1174750" y="241300"/>
                  </a:lnTo>
                  <a:lnTo>
                    <a:pt x="1177925" y="247650"/>
                  </a:lnTo>
                  <a:lnTo>
                    <a:pt x="1165225" y="244475"/>
                  </a:lnTo>
                  <a:lnTo>
                    <a:pt x="1171575" y="241300"/>
                  </a:lnTo>
                  <a:lnTo>
                    <a:pt x="1168400" y="238125"/>
                  </a:lnTo>
                  <a:lnTo>
                    <a:pt x="1162050" y="238125"/>
                  </a:lnTo>
                  <a:lnTo>
                    <a:pt x="1162050" y="231775"/>
                  </a:lnTo>
                  <a:lnTo>
                    <a:pt x="1171575" y="231775"/>
                  </a:lnTo>
                  <a:lnTo>
                    <a:pt x="1162050" y="228600"/>
                  </a:lnTo>
                  <a:lnTo>
                    <a:pt x="1158875" y="234950"/>
                  </a:lnTo>
                  <a:lnTo>
                    <a:pt x="1152525" y="228600"/>
                  </a:lnTo>
                  <a:lnTo>
                    <a:pt x="1174750" y="222250"/>
                  </a:lnTo>
                  <a:lnTo>
                    <a:pt x="1165225" y="212725"/>
                  </a:lnTo>
                  <a:lnTo>
                    <a:pt x="1168400" y="219075"/>
                  </a:lnTo>
                  <a:lnTo>
                    <a:pt x="1158875" y="222250"/>
                  </a:lnTo>
                  <a:lnTo>
                    <a:pt x="1152525" y="219075"/>
                  </a:lnTo>
                  <a:lnTo>
                    <a:pt x="1149350" y="225425"/>
                  </a:lnTo>
                  <a:lnTo>
                    <a:pt x="1139825" y="219075"/>
                  </a:lnTo>
                  <a:lnTo>
                    <a:pt x="1133475" y="225425"/>
                  </a:lnTo>
                  <a:lnTo>
                    <a:pt x="1146175" y="228600"/>
                  </a:lnTo>
                  <a:lnTo>
                    <a:pt x="1139825" y="234950"/>
                  </a:lnTo>
                  <a:lnTo>
                    <a:pt x="1133475" y="231775"/>
                  </a:lnTo>
                  <a:lnTo>
                    <a:pt x="1139825" y="238125"/>
                  </a:lnTo>
                  <a:lnTo>
                    <a:pt x="1146175" y="228600"/>
                  </a:lnTo>
                  <a:lnTo>
                    <a:pt x="1152525" y="234950"/>
                  </a:lnTo>
                  <a:lnTo>
                    <a:pt x="1149350" y="238125"/>
                  </a:lnTo>
                  <a:lnTo>
                    <a:pt x="1162050" y="250825"/>
                  </a:lnTo>
                  <a:lnTo>
                    <a:pt x="1146175" y="250825"/>
                  </a:lnTo>
                  <a:lnTo>
                    <a:pt x="1152525" y="244475"/>
                  </a:lnTo>
                  <a:lnTo>
                    <a:pt x="1146175" y="241300"/>
                  </a:lnTo>
                  <a:lnTo>
                    <a:pt x="1143000" y="244475"/>
                  </a:lnTo>
                  <a:lnTo>
                    <a:pt x="1146175" y="247650"/>
                  </a:lnTo>
                  <a:lnTo>
                    <a:pt x="1123950" y="250825"/>
                  </a:lnTo>
                  <a:lnTo>
                    <a:pt x="1120775" y="238125"/>
                  </a:lnTo>
                  <a:lnTo>
                    <a:pt x="1120775" y="250825"/>
                  </a:lnTo>
                  <a:lnTo>
                    <a:pt x="1108075" y="250825"/>
                  </a:lnTo>
                  <a:lnTo>
                    <a:pt x="1076325" y="238125"/>
                  </a:lnTo>
                  <a:lnTo>
                    <a:pt x="1073150" y="241300"/>
                  </a:lnTo>
                  <a:lnTo>
                    <a:pt x="1095375" y="254000"/>
                  </a:lnTo>
                  <a:lnTo>
                    <a:pt x="1101725" y="263525"/>
                  </a:lnTo>
                  <a:lnTo>
                    <a:pt x="1104900" y="254000"/>
                  </a:lnTo>
                  <a:lnTo>
                    <a:pt x="1117600" y="254000"/>
                  </a:lnTo>
                  <a:lnTo>
                    <a:pt x="1122891" y="259292"/>
                  </a:lnTo>
                  <a:lnTo>
                    <a:pt x="1123950" y="257175"/>
                  </a:lnTo>
                  <a:lnTo>
                    <a:pt x="1143000" y="260350"/>
                  </a:lnTo>
                  <a:lnTo>
                    <a:pt x="1140402" y="263814"/>
                  </a:lnTo>
                  <a:lnTo>
                    <a:pt x="1139825" y="263525"/>
                  </a:lnTo>
                  <a:lnTo>
                    <a:pt x="1138237" y="266700"/>
                  </a:lnTo>
                  <a:lnTo>
                    <a:pt x="1133475" y="273050"/>
                  </a:lnTo>
                  <a:lnTo>
                    <a:pt x="1133475" y="276225"/>
                  </a:lnTo>
                  <a:lnTo>
                    <a:pt x="1138237" y="266700"/>
                  </a:lnTo>
                  <a:lnTo>
                    <a:pt x="1140402" y="263814"/>
                  </a:lnTo>
                  <a:lnTo>
                    <a:pt x="1146175" y="266700"/>
                  </a:lnTo>
                  <a:lnTo>
                    <a:pt x="1146175" y="260350"/>
                  </a:lnTo>
                  <a:lnTo>
                    <a:pt x="1155700" y="260350"/>
                  </a:lnTo>
                  <a:lnTo>
                    <a:pt x="1152525" y="269875"/>
                  </a:lnTo>
                  <a:lnTo>
                    <a:pt x="1158875" y="269875"/>
                  </a:lnTo>
                  <a:lnTo>
                    <a:pt x="1152525" y="273050"/>
                  </a:lnTo>
                  <a:lnTo>
                    <a:pt x="1158875" y="273050"/>
                  </a:lnTo>
                  <a:lnTo>
                    <a:pt x="1165225" y="266700"/>
                  </a:lnTo>
                  <a:lnTo>
                    <a:pt x="1158875" y="269875"/>
                  </a:lnTo>
                  <a:lnTo>
                    <a:pt x="1158875" y="260350"/>
                  </a:lnTo>
                  <a:lnTo>
                    <a:pt x="1162050" y="260350"/>
                  </a:lnTo>
                  <a:lnTo>
                    <a:pt x="1174750" y="266700"/>
                  </a:lnTo>
                  <a:lnTo>
                    <a:pt x="1171575" y="260350"/>
                  </a:lnTo>
                  <a:lnTo>
                    <a:pt x="1177925" y="260350"/>
                  </a:lnTo>
                  <a:lnTo>
                    <a:pt x="1177925" y="266700"/>
                  </a:lnTo>
                  <a:lnTo>
                    <a:pt x="1181100" y="263525"/>
                  </a:lnTo>
                  <a:lnTo>
                    <a:pt x="1184275" y="269875"/>
                  </a:lnTo>
                  <a:lnTo>
                    <a:pt x="1174750" y="273050"/>
                  </a:lnTo>
                  <a:lnTo>
                    <a:pt x="1181100" y="279400"/>
                  </a:lnTo>
                  <a:lnTo>
                    <a:pt x="1165225" y="279400"/>
                  </a:lnTo>
                  <a:lnTo>
                    <a:pt x="1177925" y="285750"/>
                  </a:lnTo>
                  <a:lnTo>
                    <a:pt x="1165225" y="282575"/>
                  </a:lnTo>
                  <a:lnTo>
                    <a:pt x="1168400" y="288925"/>
                  </a:lnTo>
                  <a:lnTo>
                    <a:pt x="1162050" y="292100"/>
                  </a:lnTo>
                  <a:lnTo>
                    <a:pt x="1155700" y="288925"/>
                  </a:lnTo>
                  <a:lnTo>
                    <a:pt x="1155700" y="298450"/>
                  </a:lnTo>
                  <a:lnTo>
                    <a:pt x="1146175" y="304800"/>
                  </a:lnTo>
                  <a:lnTo>
                    <a:pt x="1152525" y="304800"/>
                  </a:lnTo>
                  <a:lnTo>
                    <a:pt x="1158875" y="295275"/>
                  </a:lnTo>
                  <a:lnTo>
                    <a:pt x="1168400" y="295275"/>
                  </a:lnTo>
                  <a:lnTo>
                    <a:pt x="1168400" y="301625"/>
                  </a:lnTo>
                  <a:lnTo>
                    <a:pt x="1174750" y="298450"/>
                  </a:lnTo>
                  <a:lnTo>
                    <a:pt x="1174750" y="304800"/>
                  </a:lnTo>
                  <a:lnTo>
                    <a:pt x="1171575" y="304800"/>
                  </a:lnTo>
                  <a:lnTo>
                    <a:pt x="1165225" y="304800"/>
                  </a:lnTo>
                  <a:lnTo>
                    <a:pt x="1162050" y="311150"/>
                  </a:lnTo>
                  <a:lnTo>
                    <a:pt x="1171575" y="304800"/>
                  </a:lnTo>
                  <a:lnTo>
                    <a:pt x="1171575" y="311150"/>
                  </a:lnTo>
                  <a:lnTo>
                    <a:pt x="1152525" y="323850"/>
                  </a:lnTo>
                  <a:lnTo>
                    <a:pt x="1158875" y="327025"/>
                  </a:lnTo>
                  <a:lnTo>
                    <a:pt x="1146175" y="327025"/>
                  </a:lnTo>
                  <a:lnTo>
                    <a:pt x="1152525" y="333375"/>
                  </a:lnTo>
                  <a:lnTo>
                    <a:pt x="1146175" y="339725"/>
                  </a:lnTo>
                  <a:lnTo>
                    <a:pt x="1133475" y="330200"/>
                  </a:lnTo>
                  <a:lnTo>
                    <a:pt x="1133475" y="336550"/>
                  </a:lnTo>
                  <a:lnTo>
                    <a:pt x="1127125" y="333375"/>
                  </a:lnTo>
                  <a:lnTo>
                    <a:pt x="1120775" y="323850"/>
                  </a:lnTo>
                  <a:lnTo>
                    <a:pt x="1114425" y="327025"/>
                  </a:lnTo>
                  <a:lnTo>
                    <a:pt x="1104322" y="321252"/>
                  </a:lnTo>
                  <a:lnTo>
                    <a:pt x="1104900" y="320675"/>
                  </a:lnTo>
                  <a:lnTo>
                    <a:pt x="1092200" y="314325"/>
                  </a:lnTo>
                  <a:lnTo>
                    <a:pt x="1104322" y="321252"/>
                  </a:lnTo>
                  <a:lnTo>
                    <a:pt x="1092200" y="333375"/>
                  </a:lnTo>
                  <a:lnTo>
                    <a:pt x="1095375" y="333375"/>
                  </a:lnTo>
                  <a:lnTo>
                    <a:pt x="1111250" y="327025"/>
                  </a:lnTo>
                  <a:lnTo>
                    <a:pt x="1117600" y="339725"/>
                  </a:lnTo>
                  <a:lnTo>
                    <a:pt x="1133475" y="342900"/>
                  </a:lnTo>
                  <a:lnTo>
                    <a:pt x="1130300" y="349250"/>
                  </a:lnTo>
                  <a:lnTo>
                    <a:pt x="1133475" y="355600"/>
                  </a:lnTo>
                  <a:lnTo>
                    <a:pt x="1133475" y="346075"/>
                  </a:lnTo>
                  <a:lnTo>
                    <a:pt x="1139825" y="346075"/>
                  </a:lnTo>
                  <a:lnTo>
                    <a:pt x="1139825" y="355600"/>
                  </a:lnTo>
                  <a:lnTo>
                    <a:pt x="1143000" y="346075"/>
                  </a:lnTo>
                  <a:lnTo>
                    <a:pt x="1146175" y="342900"/>
                  </a:lnTo>
                  <a:lnTo>
                    <a:pt x="1155700" y="346075"/>
                  </a:lnTo>
                  <a:lnTo>
                    <a:pt x="1158875" y="355600"/>
                  </a:lnTo>
                  <a:lnTo>
                    <a:pt x="1155700" y="342900"/>
                  </a:lnTo>
                  <a:lnTo>
                    <a:pt x="1162050" y="336550"/>
                  </a:lnTo>
                  <a:lnTo>
                    <a:pt x="1171575" y="339725"/>
                  </a:lnTo>
                  <a:lnTo>
                    <a:pt x="1168400" y="346075"/>
                  </a:lnTo>
                  <a:lnTo>
                    <a:pt x="1174750" y="342900"/>
                  </a:lnTo>
                  <a:lnTo>
                    <a:pt x="1171575" y="339725"/>
                  </a:lnTo>
                  <a:lnTo>
                    <a:pt x="1165225" y="333375"/>
                  </a:lnTo>
                  <a:lnTo>
                    <a:pt x="1174750" y="327025"/>
                  </a:lnTo>
                  <a:lnTo>
                    <a:pt x="1188085" y="335915"/>
                  </a:lnTo>
                  <a:lnTo>
                    <a:pt x="1187450" y="336550"/>
                  </a:lnTo>
                  <a:lnTo>
                    <a:pt x="1193800" y="339725"/>
                  </a:lnTo>
                  <a:lnTo>
                    <a:pt x="1188085" y="335915"/>
                  </a:lnTo>
                  <a:lnTo>
                    <a:pt x="1190625" y="333375"/>
                  </a:lnTo>
                  <a:lnTo>
                    <a:pt x="1177925" y="323850"/>
                  </a:lnTo>
                  <a:lnTo>
                    <a:pt x="1190625" y="320675"/>
                  </a:lnTo>
                  <a:lnTo>
                    <a:pt x="1193800" y="327025"/>
                  </a:lnTo>
                  <a:lnTo>
                    <a:pt x="1190625" y="311150"/>
                  </a:lnTo>
                  <a:lnTo>
                    <a:pt x="1196975" y="311150"/>
                  </a:lnTo>
                  <a:lnTo>
                    <a:pt x="1193800" y="304800"/>
                  </a:lnTo>
                  <a:lnTo>
                    <a:pt x="1200150" y="311150"/>
                  </a:lnTo>
                  <a:lnTo>
                    <a:pt x="1203325" y="320675"/>
                  </a:lnTo>
                  <a:lnTo>
                    <a:pt x="1196975" y="323850"/>
                  </a:lnTo>
                  <a:lnTo>
                    <a:pt x="1203325" y="333375"/>
                  </a:lnTo>
                  <a:lnTo>
                    <a:pt x="1206500" y="320675"/>
                  </a:lnTo>
                  <a:lnTo>
                    <a:pt x="1212850" y="327025"/>
                  </a:lnTo>
                  <a:lnTo>
                    <a:pt x="1209675" y="317500"/>
                  </a:lnTo>
                  <a:lnTo>
                    <a:pt x="1219200" y="320675"/>
                  </a:lnTo>
                  <a:lnTo>
                    <a:pt x="1212850" y="307975"/>
                  </a:lnTo>
                  <a:lnTo>
                    <a:pt x="1219200" y="307975"/>
                  </a:lnTo>
                  <a:lnTo>
                    <a:pt x="1222375" y="314325"/>
                  </a:lnTo>
                  <a:lnTo>
                    <a:pt x="1225550" y="323850"/>
                  </a:lnTo>
                  <a:lnTo>
                    <a:pt x="1216025" y="327025"/>
                  </a:lnTo>
                  <a:lnTo>
                    <a:pt x="1222375" y="327025"/>
                  </a:lnTo>
                  <a:lnTo>
                    <a:pt x="1222375" y="333375"/>
                  </a:lnTo>
                  <a:lnTo>
                    <a:pt x="1216025" y="339725"/>
                  </a:lnTo>
                  <a:lnTo>
                    <a:pt x="1212850" y="336550"/>
                  </a:lnTo>
                  <a:lnTo>
                    <a:pt x="1206500" y="361950"/>
                  </a:lnTo>
                  <a:lnTo>
                    <a:pt x="1203325" y="355600"/>
                  </a:lnTo>
                  <a:lnTo>
                    <a:pt x="1200150" y="358775"/>
                  </a:lnTo>
                  <a:lnTo>
                    <a:pt x="1203325" y="371475"/>
                  </a:lnTo>
                  <a:lnTo>
                    <a:pt x="1193800" y="374650"/>
                  </a:lnTo>
                  <a:lnTo>
                    <a:pt x="1190625" y="361950"/>
                  </a:lnTo>
                  <a:lnTo>
                    <a:pt x="1187450" y="365125"/>
                  </a:lnTo>
                  <a:lnTo>
                    <a:pt x="1181100" y="358775"/>
                  </a:lnTo>
                  <a:lnTo>
                    <a:pt x="1187450" y="377825"/>
                  </a:lnTo>
                  <a:lnTo>
                    <a:pt x="1177925" y="381000"/>
                  </a:lnTo>
                  <a:lnTo>
                    <a:pt x="1173903" y="368935"/>
                  </a:lnTo>
                  <a:lnTo>
                    <a:pt x="1174750" y="368300"/>
                  </a:lnTo>
                  <a:lnTo>
                    <a:pt x="1171575" y="361950"/>
                  </a:lnTo>
                  <a:lnTo>
                    <a:pt x="1173903" y="368935"/>
                  </a:lnTo>
                  <a:lnTo>
                    <a:pt x="1162050" y="377825"/>
                  </a:lnTo>
                  <a:lnTo>
                    <a:pt x="1168400" y="374650"/>
                  </a:lnTo>
                  <a:lnTo>
                    <a:pt x="1174750" y="381000"/>
                  </a:lnTo>
                  <a:lnTo>
                    <a:pt x="1136650" y="387350"/>
                  </a:lnTo>
                  <a:lnTo>
                    <a:pt x="1114425" y="406400"/>
                  </a:lnTo>
                  <a:lnTo>
                    <a:pt x="1117600" y="396875"/>
                  </a:lnTo>
                  <a:lnTo>
                    <a:pt x="1104900" y="390525"/>
                  </a:lnTo>
                  <a:lnTo>
                    <a:pt x="1114425" y="403225"/>
                  </a:lnTo>
                  <a:lnTo>
                    <a:pt x="1108075" y="406400"/>
                  </a:lnTo>
                  <a:lnTo>
                    <a:pt x="1101725" y="403225"/>
                  </a:lnTo>
                  <a:lnTo>
                    <a:pt x="1108075" y="409575"/>
                  </a:lnTo>
                  <a:lnTo>
                    <a:pt x="1098550" y="415925"/>
                  </a:lnTo>
                  <a:lnTo>
                    <a:pt x="1089025" y="438150"/>
                  </a:lnTo>
                  <a:lnTo>
                    <a:pt x="1079500" y="431800"/>
                  </a:lnTo>
                  <a:lnTo>
                    <a:pt x="1073150" y="434975"/>
                  </a:lnTo>
                  <a:lnTo>
                    <a:pt x="1085850" y="422275"/>
                  </a:lnTo>
                  <a:lnTo>
                    <a:pt x="1069975" y="409575"/>
                  </a:lnTo>
                  <a:lnTo>
                    <a:pt x="1073150" y="406400"/>
                  </a:lnTo>
                  <a:lnTo>
                    <a:pt x="1066800" y="409575"/>
                  </a:lnTo>
                  <a:lnTo>
                    <a:pt x="1060450" y="406400"/>
                  </a:lnTo>
                  <a:lnTo>
                    <a:pt x="1063625" y="419100"/>
                  </a:lnTo>
                  <a:lnTo>
                    <a:pt x="1066800" y="412750"/>
                  </a:lnTo>
                  <a:lnTo>
                    <a:pt x="1076325" y="422275"/>
                  </a:lnTo>
                  <a:lnTo>
                    <a:pt x="1066800" y="434975"/>
                  </a:lnTo>
                  <a:lnTo>
                    <a:pt x="1082675" y="441325"/>
                  </a:lnTo>
                  <a:lnTo>
                    <a:pt x="1060450" y="463550"/>
                  </a:lnTo>
                  <a:lnTo>
                    <a:pt x="1031875" y="501650"/>
                  </a:lnTo>
                  <a:lnTo>
                    <a:pt x="1022350" y="527050"/>
                  </a:lnTo>
                  <a:lnTo>
                    <a:pt x="1022350" y="552450"/>
                  </a:lnTo>
                  <a:lnTo>
                    <a:pt x="1019175" y="555625"/>
                  </a:lnTo>
                  <a:lnTo>
                    <a:pt x="1006475" y="533400"/>
                  </a:lnTo>
                  <a:lnTo>
                    <a:pt x="1016000" y="571500"/>
                  </a:lnTo>
                  <a:lnTo>
                    <a:pt x="1012825" y="590550"/>
                  </a:lnTo>
                  <a:lnTo>
                    <a:pt x="977900" y="593725"/>
                  </a:lnTo>
                  <a:lnTo>
                    <a:pt x="984250" y="590550"/>
                  </a:lnTo>
                  <a:lnTo>
                    <a:pt x="974725" y="587375"/>
                  </a:lnTo>
                  <a:lnTo>
                    <a:pt x="974725" y="593725"/>
                  </a:lnTo>
                  <a:lnTo>
                    <a:pt x="955675" y="603250"/>
                  </a:lnTo>
                  <a:lnTo>
                    <a:pt x="955675" y="593725"/>
                  </a:lnTo>
                  <a:lnTo>
                    <a:pt x="952500" y="603250"/>
                  </a:lnTo>
                  <a:lnTo>
                    <a:pt x="930275" y="619125"/>
                  </a:lnTo>
                  <a:lnTo>
                    <a:pt x="927100" y="615950"/>
                  </a:lnTo>
                  <a:lnTo>
                    <a:pt x="911225" y="606425"/>
                  </a:lnTo>
                  <a:lnTo>
                    <a:pt x="831850" y="555625"/>
                  </a:lnTo>
                  <a:lnTo>
                    <a:pt x="762000" y="511175"/>
                  </a:lnTo>
                  <a:lnTo>
                    <a:pt x="758825" y="508000"/>
                  </a:lnTo>
                  <a:lnTo>
                    <a:pt x="717550" y="485775"/>
                  </a:lnTo>
                  <a:lnTo>
                    <a:pt x="682625" y="492125"/>
                  </a:lnTo>
                  <a:lnTo>
                    <a:pt x="622300" y="504825"/>
                  </a:lnTo>
                  <a:lnTo>
                    <a:pt x="584200" y="514350"/>
                  </a:lnTo>
                  <a:lnTo>
                    <a:pt x="549275" y="523875"/>
                  </a:lnTo>
                  <a:lnTo>
                    <a:pt x="546100" y="501650"/>
                  </a:lnTo>
                  <a:lnTo>
                    <a:pt x="533400" y="488950"/>
                  </a:lnTo>
                  <a:lnTo>
                    <a:pt x="523875" y="479425"/>
                  </a:lnTo>
                  <a:lnTo>
                    <a:pt x="517525" y="473075"/>
                  </a:lnTo>
                  <a:lnTo>
                    <a:pt x="501650" y="488950"/>
                  </a:lnTo>
                  <a:lnTo>
                    <a:pt x="498475" y="469900"/>
                  </a:lnTo>
                  <a:lnTo>
                    <a:pt x="454025" y="476250"/>
                  </a:lnTo>
                  <a:lnTo>
                    <a:pt x="447675" y="479425"/>
                  </a:lnTo>
                  <a:lnTo>
                    <a:pt x="387350" y="488950"/>
                  </a:lnTo>
                  <a:lnTo>
                    <a:pt x="368300" y="492125"/>
                  </a:lnTo>
                  <a:lnTo>
                    <a:pt x="355600" y="495300"/>
                  </a:lnTo>
                  <a:lnTo>
                    <a:pt x="317500" y="501650"/>
                  </a:lnTo>
                  <a:lnTo>
                    <a:pt x="295275" y="504825"/>
                  </a:lnTo>
                  <a:lnTo>
                    <a:pt x="288925" y="501650"/>
                  </a:lnTo>
                  <a:lnTo>
                    <a:pt x="285750" y="514350"/>
                  </a:lnTo>
                  <a:lnTo>
                    <a:pt x="263525" y="520700"/>
                  </a:lnTo>
                  <a:lnTo>
                    <a:pt x="247650" y="527050"/>
                  </a:lnTo>
                  <a:lnTo>
                    <a:pt x="238125" y="542925"/>
                  </a:lnTo>
                  <a:lnTo>
                    <a:pt x="234950" y="539750"/>
                  </a:lnTo>
                  <a:lnTo>
                    <a:pt x="219075" y="549275"/>
                  </a:lnTo>
                  <a:lnTo>
                    <a:pt x="203200" y="558800"/>
                  </a:lnTo>
                  <a:lnTo>
                    <a:pt x="187325" y="565150"/>
                  </a:lnTo>
                  <a:lnTo>
                    <a:pt x="130175" y="581025"/>
                  </a:lnTo>
                  <a:lnTo>
                    <a:pt x="120650" y="581025"/>
                  </a:lnTo>
                  <a:lnTo>
                    <a:pt x="60325" y="593725"/>
                  </a:lnTo>
                  <a:lnTo>
                    <a:pt x="47625" y="596900"/>
                  </a:lnTo>
                  <a:lnTo>
                    <a:pt x="31750" y="600075"/>
                  </a:lnTo>
                  <a:lnTo>
                    <a:pt x="3175" y="603250"/>
                  </a:lnTo>
                  <a:lnTo>
                    <a:pt x="0" y="561975"/>
                  </a:lnTo>
                  <a:lnTo>
                    <a:pt x="6350" y="549275"/>
                  </a:lnTo>
                  <a:lnTo>
                    <a:pt x="22225" y="552450"/>
                  </a:lnTo>
                  <a:lnTo>
                    <a:pt x="34925" y="539750"/>
                  </a:lnTo>
                  <a:lnTo>
                    <a:pt x="34925" y="517525"/>
                  </a:lnTo>
                  <a:lnTo>
                    <a:pt x="41275" y="504825"/>
                  </a:lnTo>
                  <a:lnTo>
                    <a:pt x="66675" y="482600"/>
                  </a:lnTo>
                  <a:lnTo>
                    <a:pt x="82550" y="476250"/>
                  </a:lnTo>
                  <a:lnTo>
                    <a:pt x="107950" y="473075"/>
                  </a:lnTo>
                  <a:lnTo>
                    <a:pt x="139700" y="441325"/>
                  </a:lnTo>
                  <a:lnTo>
                    <a:pt x="139700" y="434975"/>
                  </a:lnTo>
                  <a:lnTo>
                    <a:pt x="165100" y="415925"/>
                  </a:lnTo>
                  <a:lnTo>
                    <a:pt x="180975" y="412750"/>
                  </a:lnTo>
                  <a:lnTo>
                    <a:pt x="187325" y="393700"/>
                  </a:lnTo>
                  <a:lnTo>
                    <a:pt x="187325" y="381000"/>
                  </a:lnTo>
                  <a:lnTo>
                    <a:pt x="203200" y="381000"/>
                  </a:lnTo>
                  <a:lnTo>
                    <a:pt x="203200" y="368300"/>
                  </a:lnTo>
                  <a:lnTo>
                    <a:pt x="222250" y="352425"/>
                  </a:lnTo>
                  <a:lnTo>
                    <a:pt x="228600" y="355600"/>
                  </a:lnTo>
                  <a:lnTo>
                    <a:pt x="228600" y="368300"/>
                  </a:lnTo>
                  <a:lnTo>
                    <a:pt x="244475" y="361950"/>
                  </a:lnTo>
                  <a:lnTo>
                    <a:pt x="254000" y="342900"/>
                  </a:lnTo>
                  <a:lnTo>
                    <a:pt x="282575" y="320675"/>
                  </a:lnTo>
                  <a:lnTo>
                    <a:pt x="304800" y="323850"/>
                  </a:lnTo>
                  <a:lnTo>
                    <a:pt x="311150" y="320675"/>
                  </a:lnTo>
                  <a:lnTo>
                    <a:pt x="320675" y="288925"/>
                  </a:lnTo>
                  <a:lnTo>
                    <a:pt x="320675" y="285750"/>
                  </a:lnTo>
                  <a:lnTo>
                    <a:pt x="336550" y="266700"/>
                  </a:lnTo>
                  <a:lnTo>
                    <a:pt x="349250" y="269875"/>
                  </a:lnTo>
                  <a:lnTo>
                    <a:pt x="346075" y="260350"/>
                  </a:lnTo>
                  <a:lnTo>
                    <a:pt x="346075" y="219075"/>
                  </a:lnTo>
                  <a:lnTo>
                    <a:pt x="396875" y="212725"/>
                  </a:lnTo>
                  <a:lnTo>
                    <a:pt x="463550" y="200025"/>
                  </a:lnTo>
                  <a:lnTo>
                    <a:pt x="473075" y="196850"/>
                  </a:lnTo>
                  <a:lnTo>
                    <a:pt x="508000" y="190500"/>
                  </a:lnTo>
                  <a:lnTo>
                    <a:pt x="533400" y="184150"/>
                  </a:lnTo>
                  <a:lnTo>
                    <a:pt x="590550" y="171450"/>
                  </a:lnTo>
                  <a:lnTo>
                    <a:pt x="593725" y="171450"/>
                  </a:lnTo>
                  <a:lnTo>
                    <a:pt x="641350" y="158750"/>
                  </a:lnTo>
                  <a:lnTo>
                    <a:pt x="669925" y="152400"/>
                  </a:lnTo>
                  <a:lnTo>
                    <a:pt x="714375" y="139700"/>
                  </a:lnTo>
                  <a:lnTo>
                    <a:pt x="727075" y="136525"/>
                  </a:lnTo>
                  <a:lnTo>
                    <a:pt x="777875" y="123825"/>
                  </a:lnTo>
                  <a:lnTo>
                    <a:pt x="787400" y="120650"/>
                  </a:lnTo>
                  <a:lnTo>
                    <a:pt x="828675" y="111125"/>
                  </a:lnTo>
                  <a:lnTo>
                    <a:pt x="847725" y="107950"/>
                  </a:lnTo>
                  <a:lnTo>
                    <a:pt x="889000" y="95250"/>
                  </a:lnTo>
                  <a:lnTo>
                    <a:pt x="911225" y="88900"/>
                  </a:lnTo>
                  <a:lnTo>
                    <a:pt x="930275" y="82550"/>
                  </a:lnTo>
                  <a:lnTo>
                    <a:pt x="996950" y="63500"/>
                  </a:lnTo>
                  <a:lnTo>
                    <a:pt x="1019175" y="57150"/>
                  </a:lnTo>
                  <a:lnTo>
                    <a:pt x="1054100" y="50800"/>
                  </a:lnTo>
                  <a:lnTo>
                    <a:pt x="1054100" y="47625"/>
                  </a:lnTo>
                  <a:lnTo>
                    <a:pt x="1111250" y="31750"/>
                  </a:lnTo>
                  <a:lnTo>
                    <a:pt x="1117600" y="28575"/>
                  </a:lnTo>
                  <a:lnTo>
                    <a:pt x="1143000" y="22225"/>
                  </a:lnTo>
                  <a:lnTo>
                    <a:pt x="1171575" y="15875"/>
                  </a:lnTo>
                  <a:lnTo>
                    <a:pt x="1184275" y="9525"/>
                  </a:lnTo>
                  <a:close/>
                  <a:moveTo>
                    <a:pt x="1203325" y="3175"/>
                  </a:moveTo>
                  <a:lnTo>
                    <a:pt x="1209675" y="3175"/>
                  </a:lnTo>
                  <a:lnTo>
                    <a:pt x="1238250" y="57150"/>
                  </a:lnTo>
                  <a:lnTo>
                    <a:pt x="1203325" y="3175"/>
                  </a:lnTo>
                  <a:close/>
                  <a:moveTo>
                    <a:pt x="1200150" y="0"/>
                  </a:moveTo>
                  <a:lnTo>
                    <a:pt x="1200150" y="6350"/>
                  </a:lnTo>
                  <a:lnTo>
                    <a:pt x="1203325" y="19050"/>
                  </a:lnTo>
                  <a:lnTo>
                    <a:pt x="1196975" y="15875"/>
                  </a:lnTo>
                  <a:lnTo>
                    <a:pt x="1196975" y="19050"/>
                  </a:lnTo>
                  <a:lnTo>
                    <a:pt x="1187450" y="9525"/>
                  </a:lnTo>
                  <a:lnTo>
                    <a:pt x="1190625" y="6350"/>
                  </a:lnTo>
                  <a:lnTo>
                    <a:pt x="1193800" y="6350"/>
                  </a:lnTo>
                  <a:lnTo>
                    <a:pt x="1200150" y="0"/>
                  </a:lnTo>
                  <a:close/>
                </a:path>
              </a:pathLst>
            </a:custGeom>
            <a:noFill/>
            <a:ln w="38100">
              <a:solidFill>
                <a:schemeClr val="bg1">
                  <a:lumMod val="50000"/>
                </a:schemeClr>
              </a:solidFill>
              <a:round/>
              <a:headEnd/>
              <a:tailEnd/>
            </a:ln>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0" name="Footer Placeholder 7"/>
          <p:cNvSpPr txBox="1">
            <a:spLocks/>
          </p:cNvSpPr>
          <p:nvPr/>
        </p:nvSpPr>
        <p:spPr>
          <a:xfrm>
            <a:off x="0" y="6245225"/>
            <a:ext cx="6629400" cy="476250"/>
          </a:xfrm>
          <a:prstGeom prst="rect">
            <a:avLst/>
          </a:prstGeom>
          <a:ln>
            <a:noFill/>
          </a:ln>
        </p:spPr>
        <p:txBody>
          <a:bodyPr anchor="ctr"/>
          <a:lstStyle/>
          <a:p>
            <a:pPr lvl="0">
              <a:defRPr/>
            </a:pPr>
            <a:endParaRPr kumimoji="0" lang="en-US" sz="1200" b="1" i="0" u="none" strike="noStrike" kern="1200" cap="none" spc="0" normalizeH="0" baseline="0" noProof="0" dirty="0">
              <a:ln>
                <a:noFill/>
              </a:ln>
              <a:solidFill>
                <a:srgbClr val="760001"/>
              </a:solidFill>
              <a:effectLst/>
              <a:uLnTx/>
              <a:uFillTx/>
              <a:latin typeface="Calibri" pitchFamily="34" charset="0"/>
              <a:cs typeface="Arial" pitchFamily="34" charset="0"/>
            </a:endParaRPr>
          </a:p>
        </p:txBody>
      </p:sp>
      <p:sp>
        <p:nvSpPr>
          <p:cNvPr id="145" name="Rounded Rectangle 144"/>
          <p:cNvSpPr/>
          <p:nvPr/>
        </p:nvSpPr>
        <p:spPr>
          <a:xfrm>
            <a:off x="7022043" y="4612361"/>
            <a:ext cx="1005840" cy="304800"/>
          </a:xfrm>
          <a:prstGeom prst="roundRect">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latin typeface="Calibri" pitchFamily="34" charset="0"/>
                <a:cs typeface="Arial" pitchFamily="34" charset="0"/>
              </a:rPr>
              <a:t>Over -10%</a:t>
            </a:r>
            <a:endParaRPr lang="en-US" sz="1200" b="1" dirty="0">
              <a:solidFill>
                <a:schemeClr val="bg1"/>
              </a:solidFill>
              <a:latin typeface="Calibri" pitchFamily="34" charset="0"/>
              <a:cs typeface="Arial" pitchFamily="34" charset="0"/>
            </a:endParaRPr>
          </a:p>
        </p:txBody>
      </p:sp>
      <p:sp>
        <p:nvSpPr>
          <p:cNvPr id="146" name="Rounded Rectangle 145"/>
          <p:cNvSpPr/>
          <p:nvPr/>
        </p:nvSpPr>
        <p:spPr>
          <a:xfrm>
            <a:off x="7022043" y="4231361"/>
            <a:ext cx="1005840" cy="304800"/>
          </a:xfrm>
          <a:prstGeom prst="roundRect">
            <a:avLst/>
          </a:prstGeom>
          <a:solidFill>
            <a:schemeClr val="accent2">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-5.1% to -10%</a:t>
            </a:r>
          </a:p>
        </p:txBody>
      </p:sp>
      <p:sp>
        <p:nvSpPr>
          <p:cNvPr id="147" name="Rounded Rectangle 146"/>
          <p:cNvSpPr/>
          <p:nvPr/>
        </p:nvSpPr>
        <p:spPr>
          <a:xfrm>
            <a:off x="7022043" y="3850361"/>
            <a:ext cx="1005840" cy="304800"/>
          </a:xfrm>
          <a:prstGeom prst="roundRect">
            <a:avLst/>
          </a:prstGeom>
          <a:solidFill>
            <a:schemeClr val="accent2">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-0.1% to -5%</a:t>
            </a:r>
          </a:p>
        </p:txBody>
      </p:sp>
      <p:sp>
        <p:nvSpPr>
          <p:cNvPr id="148" name="Rounded Rectangle 147"/>
          <p:cNvSpPr/>
          <p:nvPr/>
        </p:nvSpPr>
        <p:spPr>
          <a:xfrm>
            <a:off x="7022043" y="3088361"/>
            <a:ext cx="1005840" cy="304800"/>
          </a:xfrm>
          <a:prstGeom prst="roundRect">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0.1% to 5%</a:t>
            </a:r>
          </a:p>
        </p:txBody>
      </p:sp>
      <p:sp>
        <p:nvSpPr>
          <p:cNvPr id="135" name="Title 134"/>
          <p:cNvSpPr>
            <a:spLocks noGrp="1"/>
          </p:cNvSpPr>
          <p:nvPr>
            <p:ph type="title"/>
          </p:nvPr>
        </p:nvSpPr>
        <p:spPr>
          <a:xfrm>
            <a:off x="0" y="923364"/>
            <a:ext cx="8892988" cy="494273"/>
          </a:xfrm>
        </p:spPr>
        <p:txBody>
          <a:bodyPr/>
          <a:lstStyle/>
          <a:p>
            <a:r>
              <a:rPr lang="en-US" sz="2700" dirty="0"/>
              <a:t>Construction employment change by NC metro, 2/17-2/18</a:t>
            </a:r>
          </a:p>
        </p:txBody>
      </p:sp>
      <p:sp>
        <p:nvSpPr>
          <p:cNvPr id="133" name="Rounded Rectangle 132"/>
          <p:cNvSpPr/>
          <p:nvPr/>
        </p:nvSpPr>
        <p:spPr>
          <a:xfrm>
            <a:off x="7022043" y="2707361"/>
            <a:ext cx="1005840" cy="304800"/>
          </a:xfrm>
          <a:prstGeom prst="roundRect">
            <a:avLst/>
          </a:prstGeom>
          <a:solidFill>
            <a:schemeClr val="accent3">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5.1% to 10%</a:t>
            </a:r>
          </a:p>
        </p:txBody>
      </p:sp>
      <p:sp>
        <p:nvSpPr>
          <p:cNvPr id="139" name="Rounded Rectangle 138"/>
          <p:cNvSpPr/>
          <p:nvPr/>
        </p:nvSpPr>
        <p:spPr>
          <a:xfrm>
            <a:off x="7022043" y="2326361"/>
            <a:ext cx="1005840" cy="304800"/>
          </a:xfrm>
          <a:prstGeom prst="roundRect">
            <a:avLst/>
          </a:prstGeom>
          <a:solidFill>
            <a:schemeClr val="accent3">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Over 10%</a:t>
            </a:r>
          </a:p>
        </p:txBody>
      </p:sp>
      <p:sp>
        <p:nvSpPr>
          <p:cNvPr id="138" name="TextBox 137"/>
          <p:cNvSpPr txBox="1"/>
          <p:nvPr/>
        </p:nvSpPr>
        <p:spPr>
          <a:xfrm>
            <a:off x="6183843" y="4941986"/>
            <a:ext cx="2743200" cy="584775"/>
          </a:xfrm>
          <a:prstGeom prst="rect">
            <a:avLst/>
          </a:prstGeom>
          <a:noFill/>
        </p:spPr>
        <p:txBody>
          <a:bodyPr wrap="square" rtlCol="0">
            <a:spAutoFit/>
          </a:bodyPr>
          <a:lstStyle/>
          <a:p>
            <a:pPr algn="ctr"/>
            <a:r>
              <a:rPr lang="en-US" sz="1600" dirty="0">
                <a:latin typeface="Calibri" pitchFamily="34" charset="0"/>
              </a:rPr>
              <a:t>Shading based on              unrounded numbers</a:t>
            </a:r>
          </a:p>
        </p:txBody>
      </p:sp>
      <p:sp>
        <p:nvSpPr>
          <p:cNvPr id="144" name="Rounded Rectangle 143"/>
          <p:cNvSpPr/>
          <p:nvPr/>
        </p:nvSpPr>
        <p:spPr>
          <a:xfrm>
            <a:off x="7022043" y="3469361"/>
            <a:ext cx="1005840" cy="304800"/>
          </a:xfrm>
          <a:prstGeom prst="roundRect">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itchFamily="34" charset="0"/>
              </a:rPr>
              <a:t>0%</a:t>
            </a:r>
          </a:p>
        </p:txBody>
      </p:sp>
      <p:sp>
        <p:nvSpPr>
          <p:cNvPr id="826" name="Footer Placeholder 6"/>
          <p:cNvSpPr txBox="1">
            <a:spLocks/>
          </p:cNvSpPr>
          <p:nvPr/>
        </p:nvSpPr>
        <p:spPr>
          <a:xfrm>
            <a:off x="457200" y="6356350"/>
            <a:ext cx="5086350" cy="365125"/>
          </a:xfrm>
          <a:prstGeom prst="rect">
            <a:avLst/>
          </a:prstGeom>
          <a:noFill/>
        </p:spPr>
        <p:txBody>
          <a:bodyPr vert="horz" lIns="91440" tIns="45720" rIns="91440" bIns="45720" rtlCol="0" anchor="ctr"/>
          <a:lstStyle/>
          <a:p>
            <a:pPr lvl="0">
              <a:defRPr/>
            </a:pPr>
            <a:r>
              <a:rPr lang="en-US" sz="1200" dirty="0">
                <a:solidFill>
                  <a:schemeClr val="tx1">
                    <a:tint val="75000"/>
                  </a:schemeClr>
                </a:solidFill>
              </a:rPr>
              <a:t>Source: BLS state and regional employment report</a:t>
            </a:r>
          </a:p>
        </p:txBody>
      </p:sp>
      <p:sp>
        <p:nvSpPr>
          <p:cNvPr id="7" name="Rectangle 6"/>
          <p:cNvSpPr/>
          <p:nvPr/>
        </p:nvSpPr>
        <p:spPr>
          <a:xfrm>
            <a:off x="857300" y="4297278"/>
            <a:ext cx="839397" cy="307777"/>
          </a:xfrm>
          <a:prstGeom prst="rect">
            <a:avLst/>
          </a:prstGeom>
        </p:spPr>
        <p:txBody>
          <a:bodyPr wrap="none">
            <a:spAutoFit/>
          </a:bodyPr>
          <a:lstStyle/>
          <a:p>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Asheville</a:t>
            </a:r>
            <a:endParaRPr lang="en-US" sz="1400" dirty="0"/>
          </a:p>
        </p:txBody>
      </p:sp>
      <p:sp>
        <p:nvSpPr>
          <p:cNvPr id="61" name="Rectangle 60"/>
          <p:cNvSpPr/>
          <p:nvPr/>
        </p:nvSpPr>
        <p:spPr>
          <a:xfrm>
            <a:off x="1726649" y="3633429"/>
            <a:ext cx="1002647" cy="738664"/>
          </a:xfrm>
          <a:prstGeom prst="rect">
            <a:avLst/>
          </a:prstGeom>
        </p:spPr>
        <p:txBody>
          <a:bodyPr wrap="none">
            <a:spAutoFit/>
          </a:bodyPr>
          <a:lstStyle/>
          <a:p>
            <a:r>
              <a:rPr lang="en-US" sz="1400" dirty="0"/>
              <a:t>Hickory-</a:t>
            </a:r>
          </a:p>
          <a:p>
            <a:r>
              <a:rPr lang="en-US" sz="1400" dirty="0"/>
              <a:t>Lenoir-</a:t>
            </a:r>
          </a:p>
          <a:p>
            <a:r>
              <a:rPr lang="en-US" sz="1400" dirty="0"/>
              <a:t>Morganton</a:t>
            </a:r>
          </a:p>
        </p:txBody>
      </p:sp>
      <p:sp>
        <p:nvSpPr>
          <p:cNvPr id="62" name="Rectangle 61"/>
          <p:cNvSpPr/>
          <p:nvPr/>
        </p:nvSpPr>
        <p:spPr>
          <a:xfrm>
            <a:off x="3286205" y="3202512"/>
            <a:ext cx="948080" cy="307777"/>
          </a:xfrm>
          <a:prstGeom prst="rect">
            <a:avLst/>
          </a:prstGeom>
        </p:spPr>
        <p:txBody>
          <a:bodyPr wrap="none">
            <a:spAutoFit/>
          </a:bodyPr>
          <a:lstStyle/>
          <a:p>
            <a:r>
              <a:rPr lang="en-US" sz="1400" dirty="0"/>
              <a:t>Burlington</a:t>
            </a:r>
          </a:p>
        </p:txBody>
      </p:sp>
      <p:sp>
        <p:nvSpPr>
          <p:cNvPr id="63" name="Rectangle 62"/>
          <p:cNvSpPr/>
          <p:nvPr/>
        </p:nvSpPr>
        <p:spPr>
          <a:xfrm>
            <a:off x="2424548" y="4158840"/>
            <a:ext cx="1359155" cy="738664"/>
          </a:xfrm>
          <a:prstGeom prst="rect">
            <a:avLst/>
          </a:prstGeom>
        </p:spPr>
        <p:txBody>
          <a:bodyPr wrap="none">
            <a:spAutoFit/>
          </a:bodyPr>
          <a:lstStyle/>
          <a:p>
            <a:r>
              <a:rPr lang="en-US" sz="1400" dirty="0"/>
              <a:t>Charlotte-</a:t>
            </a:r>
          </a:p>
          <a:p>
            <a:r>
              <a:rPr lang="en-US" sz="1400" dirty="0"/>
              <a:t>Concord-</a:t>
            </a:r>
          </a:p>
          <a:p>
            <a:r>
              <a:rPr lang="en-US" sz="1400" dirty="0"/>
              <a:t>Gastonia, NC-SC</a:t>
            </a:r>
          </a:p>
        </p:txBody>
      </p:sp>
      <p:sp>
        <p:nvSpPr>
          <p:cNvPr id="64" name="Rectangle 63"/>
          <p:cNvSpPr/>
          <p:nvPr/>
        </p:nvSpPr>
        <p:spPr>
          <a:xfrm>
            <a:off x="3719118" y="2584812"/>
            <a:ext cx="965329" cy="523220"/>
          </a:xfrm>
          <a:prstGeom prst="rect">
            <a:avLst/>
          </a:prstGeom>
        </p:spPr>
        <p:txBody>
          <a:bodyPr wrap="none">
            <a:spAutoFit/>
          </a:bodyPr>
          <a:lstStyle/>
          <a:p>
            <a:r>
              <a:rPr lang="en-US" sz="1400" dirty="0"/>
              <a:t>Durham-</a:t>
            </a:r>
          </a:p>
          <a:p>
            <a:r>
              <a:rPr lang="en-US" sz="1400" dirty="0"/>
              <a:t>Chapel Hill</a:t>
            </a:r>
          </a:p>
        </p:txBody>
      </p:sp>
      <p:sp>
        <p:nvSpPr>
          <p:cNvPr id="65" name="Rectangle 64"/>
          <p:cNvSpPr/>
          <p:nvPr/>
        </p:nvSpPr>
        <p:spPr>
          <a:xfrm>
            <a:off x="3806724" y="4155161"/>
            <a:ext cx="1015984" cy="307777"/>
          </a:xfrm>
          <a:prstGeom prst="rect">
            <a:avLst/>
          </a:prstGeom>
        </p:spPr>
        <p:txBody>
          <a:bodyPr wrap="none">
            <a:spAutoFit/>
          </a:bodyPr>
          <a:lstStyle/>
          <a:p>
            <a:r>
              <a:rPr lang="en-US" sz="1400" dirty="0"/>
              <a:t>Fayetteville</a:t>
            </a:r>
          </a:p>
        </p:txBody>
      </p:sp>
      <p:sp>
        <p:nvSpPr>
          <p:cNvPr id="66" name="Rectangle 65"/>
          <p:cNvSpPr/>
          <p:nvPr/>
        </p:nvSpPr>
        <p:spPr>
          <a:xfrm>
            <a:off x="2744732" y="2604460"/>
            <a:ext cx="1101135" cy="523220"/>
          </a:xfrm>
          <a:prstGeom prst="rect">
            <a:avLst/>
          </a:prstGeom>
        </p:spPr>
        <p:txBody>
          <a:bodyPr wrap="none">
            <a:spAutoFit/>
          </a:bodyPr>
          <a:lstStyle/>
          <a:p>
            <a:r>
              <a:rPr lang="en-US" sz="1400" dirty="0"/>
              <a:t>Greensboro-</a:t>
            </a:r>
          </a:p>
          <a:p>
            <a:r>
              <a:rPr lang="en-US" sz="1400" dirty="0"/>
              <a:t>High Point</a:t>
            </a:r>
          </a:p>
        </p:txBody>
      </p:sp>
      <p:sp>
        <p:nvSpPr>
          <p:cNvPr id="67" name="Rectangle 66"/>
          <p:cNvSpPr/>
          <p:nvPr/>
        </p:nvSpPr>
        <p:spPr>
          <a:xfrm>
            <a:off x="5108783" y="3293561"/>
            <a:ext cx="926344" cy="307777"/>
          </a:xfrm>
          <a:prstGeom prst="rect">
            <a:avLst/>
          </a:prstGeom>
        </p:spPr>
        <p:txBody>
          <a:bodyPr wrap="none">
            <a:spAutoFit/>
          </a:bodyPr>
          <a:lstStyle/>
          <a:p>
            <a:r>
              <a:rPr lang="en-US" sz="1400" dirty="0"/>
              <a:t>Greenville</a:t>
            </a:r>
          </a:p>
        </p:txBody>
      </p:sp>
      <p:sp>
        <p:nvSpPr>
          <p:cNvPr id="68" name="Rectangle 67"/>
          <p:cNvSpPr/>
          <p:nvPr/>
        </p:nvSpPr>
        <p:spPr>
          <a:xfrm>
            <a:off x="4129991" y="3481964"/>
            <a:ext cx="721672" cy="307777"/>
          </a:xfrm>
          <a:prstGeom prst="rect">
            <a:avLst/>
          </a:prstGeom>
        </p:spPr>
        <p:txBody>
          <a:bodyPr wrap="none">
            <a:spAutoFit/>
          </a:bodyPr>
          <a:lstStyle/>
          <a:p>
            <a:r>
              <a:rPr lang="en-US" sz="1400" dirty="0"/>
              <a:t>Raleigh</a:t>
            </a:r>
          </a:p>
        </p:txBody>
      </p:sp>
      <p:sp>
        <p:nvSpPr>
          <p:cNvPr id="69" name="Rectangle 68"/>
          <p:cNvSpPr/>
          <p:nvPr/>
        </p:nvSpPr>
        <p:spPr>
          <a:xfrm>
            <a:off x="4606583" y="2981753"/>
            <a:ext cx="1149161" cy="307777"/>
          </a:xfrm>
          <a:prstGeom prst="rect">
            <a:avLst/>
          </a:prstGeom>
        </p:spPr>
        <p:txBody>
          <a:bodyPr wrap="none">
            <a:spAutoFit/>
          </a:bodyPr>
          <a:lstStyle/>
          <a:p>
            <a:r>
              <a:rPr lang="en-US" sz="1400" dirty="0"/>
              <a:t>Rocky Mount</a:t>
            </a:r>
          </a:p>
        </p:txBody>
      </p:sp>
      <p:sp>
        <p:nvSpPr>
          <p:cNvPr id="89" name="Rectangle 88"/>
          <p:cNvSpPr/>
          <p:nvPr/>
        </p:nvSpPr>
        <p:spPr>
          <a:xfrm>
            <a:off x="4717896" y="4414566"/>
            <a:ext cx="1037848" cy="307777"/>
          </a:xfrm>
          <a:prstGeom prst="rect">
            <a:avLst/>
          </a:prstGeom>
        </p:spPr>
        <p:txBody>
          <a:bodyPr wrap="none">
            <a:spAutoFit/>
          </a:bodyPr>
          <a:lstStyle/>
          <a:p>
            <a:r>
              <a:rPr lang="en-US" sz="1400" dirty="0"/>
              <a:t>Wilmington</a:t>
            </a:r>
          </a:p>
        </p:txBody>
      </p:sp>
      <p:sp>
        <p:nvSpPr>
          <p:cNvPr id="90" name="Rectangle 89"/>
          <p:cNvSpPr/>
          <p:nvPr/>
        </p:nvSpPr>
        <p:spPr>
          <a:xfrm>
            <a:off x="4495075" y="5247558"/>
            <a:ext cx="2138727" cy="523220"/>
          </a:xfrm>
          <a:prstGeom prst="rect">
            <a:avLst/>
          </a:prstGeom>
        </p:spPr>
        <p:txBody>
          <a:bodyPr wrap="none">
            <a:spAutoFit/>
          </a:bodyPr>
          <a:lstStyle/>
          <a:p>
            <a:r>
              <a:rPr lang="en-US" sz="1400" i="1" dirty="0"/>
              <a:t>Myrtle Beach-Conway-</a:t>
            </a:r>
          </a:p>
          <a:p>
            <a:r>
              <a:rPr lang="en-US" sz="1400" i="1" dirty="0"/>
              <a:t>North Myrtle Beach, SC-NC</a:t>
            </a:r>
            <a:endParaRPr lang="en-US" sz="1400" dirty="0"/>
          </a:p>
        </p:txBody>
      </p:sp>
      <p:sp>
        <p:nvSpPr>
          <p:cNvPr id="91" name="Rectangle 90"/>
          <p:cNvSpPr/>
          <p:nvPr/>
        </p:nvSpPr>
        <p:spPr>
          <a:xfrm>
            <a:off x="5360487" y="1487676"/>
            <a:ext cx="1805174" cy="738664"/>
          </a:xfrm>
          <a:prstGeom prst="rect">
            <a:avLst/>
          </a:prstGeom>
        </p:spPr>
        <p:txBody>
          <a:bodyPr wrap="none">
            <a:spAutoFit/>
          </a:bodyPr>
          <a:lstStyle/>
          <a:p>
            <a:r>
              <a:rPr lang="en-US" sz="1400" i="1" dirty="0"/>
              <a:t>Virginia Beach-</a:t>
            </a:r>
          </a:p>
          <a:p>
            <a:r>
              <a:rPr lang="en-US" sz="1400" i="1" dirty="0"/>
              <a:t>Norfolk-</a:t>
            </a:r>
          </a:p>
          <a:p>
            <a:r>
              <a:rPr lang="en-US" sz="1400" i="1" dirty="0"/>
              <a:t>Newport News, VA-NC</a:t>
            </a:r>
            <a:endParaRPr lang="en-US" sz="1400" dirty="0"/>
          </a:p>
        </p:txBody>
      </p:sp>
      <p:sp>
        <p:nvSpPr>
          <p:cNvPr id="92" name="Rectangle 91"/>
          <p:cNvSpPr/>
          <p:nvPr/>
        </p:nvSpPr>
        <p:spPr>
          <a:xfrm>
            <a:off x="2553557" y="3282091"/>
            <a:ext cx="852606" cy="523220"/>
          </a:xfrm>
          <a:prstGeom prst="rect">
            <a:avLst/>
          </a:prstGeom>
        </p:spPr>
        <p:txBody>
          <a:bodyPr wrap="none">
            <a:spAutoFit/>
          </a:bodyPr>
          <a:lstStyle/>
          <a:p>
            <a:r>
              <a:rPr lang="en-US" sz="1400" dirty="0"/>
              <a:t>Winston-</a:t>
            </a:r>
          </a:p>
          <a:p>
            <a:r>
              <a:rPr lang="en-US" sz="1400" dirty="0"/>
              <a:t>Salem</a:t>
            </a:r>
          </a:p>
        </p:txBody>
      </p:sp>
    </p:spTree>
    <p:extLst>
      <p:ext uri="{BB962C8B-B14F-4D97-AF65-F5344CB8AC3E}">
        <p14:creationId xmlns:p14="http://schemas.microsoft.com/office/powerpoint/2010/main" val="297181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711" y="1614221"/>
            <a:ext cx="6172200" cy="3850594"/>
          </a:xfrm>
        </p:spPr>
        <p:txBody>
          <a:bodyPr/>
          <a:lstStyle/>
          <a:p>
            <a:pPr algn="ctr">
              <a:buNone/>
            </a:pPr>
            <a:endParaRPr lang="en-US" sz="900" b="1" dirty="0"/>
          </a:p>
          <a:p>
            <a:pPr algn="ctr">
              <a:buNone/>
            </a:pPr>
            <a:r>
              <a:rPr lang="en-US" sz="1800" b="1" dirty="0"/>
              <a:t>FIRMS WILL CONTINUE TO COPE WITH WORKER SHORTAGES</a:t>
            </a:r>
          </a:p>
          <a:p>
            <a:pPr marL="0" indent="0" algn="ctr">
              <a:buNone/>
            </a:pPr>
            <a:endParaRPr lang="en-US" sz="750" dirty="0"/>
          </a:p>
          <a:p>
            <a:pPr marL="0" indent="0" algn="ctr">
              <a:buNone/>
            </a:pPr>
            <a:r>
              <a:rPr lang="en-US" sz="1500" b="1" dirty="0"/>
              <a:t>How would you describe your firm’s current conditions for filling key salaried positions (project manager/supervisor, estimator, etc.) and hourly craft positions (carpenter, laborer, equipment operator, etc.)? My firm is:</a:t>
            </a:r>
            <a:endParaRPr lang="en-US" sz="1500" i="1" dirty="0"/>
          </a:p>
        </p:txBody>
      </p:sp>
      <p:sp>
        <p:nvSpPr>
          <p:cNvPr id="2" name="Rectangle 2"/>
          <p:cNvSpPr>
            <a:spLocks noChangeArrowheads="1"/>
          </p:cNvSpPr>
          <p:nvPr/>
        </p:nvSpPr>
        <p:spPr bwMode="auto">
          <a:xfrm>
            <a:off x="2307568" y="231032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Chart 4"/>
          <p:cNvGraphicFramePr/>
          <p:nvPr>
            <p:extLst/>
          </p:nvPr>
        </p:nvGraphicFramePr>
        <p:xfrm>
          <a:off x="1357712" y="3148542"/>
          <a:ext cx="6172199" cy="231627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2">
            <a:extLst>
              <a:ext uri="{FF2B5EF4-FFF2-40B4-BE49-F238E27FC236}">
                <a16:creationId xmlns:a16="http://schemas.microsoft.com/office/drawing/2014/main" id="{85E5F831-5354-4607-A886-8F8C8E0AFE10}"/>
              </a:ext>
            </a:extLst>
          </p:cNvPr>
          <p:cNvSpPr txBox="1">
            <a:spLocks/>
          </p:cNvSpPr>
          <p:nvPr/>
        </p:nvSpPr>
        <p:spPr>
          <a:xfrm>
            <a:off x="993530" y="5624514"/>
            <a:ext cx="4695712"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dirty="0">
                <a:solidFill>
                  <a:schemeClr val="bg1"/>
                </a:solidFill>
              </a:rPr>
              <a:t>Source: AGC Construction Outlook Survey, January 2018. Total responses: 1,046</a:t>
            </a:r>
          </a:p>
        </p:txBody>
      </p:sp>
    </p:spTree>
    <p:extLst>
      <p:ext uri="{BB962C8B-B14F-4D97-AF65-F5344CB8AC3E}">
        <p14:creationId xmlns:p14="http://schemas.microsoft.com/office/powerpoint/2010/main" val="189264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711" y="1614221"/>
            <a:ext cx="6172200" cy="3850594"/>
          </a:xfrm>
        </p:spPr>
        <p:txBody>
          <a:bodyPr/>
          <a:lstStyle/>
          <a:p>
            <a:pPr algn="ctr">
              <a:buNone/>
            </a:pPr>
            <a:endParaRPr lang="en-US" sz="900" b="1" dirty="0"/>
          </a:p>
          <a:p>
            <a:pPr algn="ctr">
              <a:buNone/>
            </a:pPr>
            <a:r>
              <a:rPr lang="en-US" sz="1800" b="1" dirty="0"/>
              <a:t>MOST FIRMS ARE INCREASING PAY OR BENEFITS…</a:t>
            </a:r>
          </a:p>
          <a:p>
            <a:pPr marL="0" indent="0" algn="ctr">
              <a:buNone/>
            </a:pPr>
            <a:endParaRPr lang="en-US" sz="750" b="1" dirty="0"/>
          </a:p>
          <a:p>
            <a:pPr marL="0" indent="0" algn="ctr">
              <a:buNone/>
            </a:pPr>
            <a:r>
              <a:rPr lang="en-US" sz="1500" b="1" dirty="0"/>
              <a:t>Did your firm increase pay or benefits in 2017 to retain or recruit salaried/hourly craft professionals?</a:t>
            </a:r>
            <a:endParaRPr lang="en-US" sz="1500" i="1" dirty="0"/>
          </a:p>
        </p:txBody>
      </p:sp>
      <p:sp>
        <p:nvSpPr>
          <p:cNvPr id="2" name="Rectangle 2"/>
          <p:cNvSpPr>
            <a:spLocks noChangeArrowheads="1"/>
          </p:cNvSpPr>
          <p:nvPr/>
        </p:nvSpPr>
        <p:spPr bwMode="auto">
          <a:xfrm>
            <a:off x="2307568" y="231032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6" name="Chart 5"/>
          <p:cNvGraphicFramePr/>
          <p:nvPr>
            <p:extLst/>
          </p:nvPr>
        </p:nvGraphicFramePr>
        <p:xfrm>
          <a:off x="1524001" y="2770718"/>
          <a:ext cx="6005910" cy="269409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2">
            <a:extLst>
              <a:ext uri="{FF2B5EF4-FFF2-40B4-BE49-F238E27FC236}">
                <a16:creationId xmlns:a16="http://schemas.microsoft.com/office/drawing/2014/main" id="{F9E005F0-CB7B-4E59-A7D0-8E5FCBFE6F23}"/>
              </a:ext>
            </a:extLst>
          </p:cNvPr>
          <p:cNvSpPr txBox="1">
            <a:spLocks/>
          </p:cNvSpPr>
          <p:nvPr/>
        </p:nvSpPr>
        <p:spPr>
          <a:xfrm>
            <a:off x="993531" y="5624514"/>
            <a:ext cx="2802517"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endParaRPr>
          </a:p>
        </p:txBody>
      </p:sp>
      <p:sp>
        <p:nvSpPr>
          <p:cNvPr id="9" name="Footer Placeholder 2">
            <a:extLst>
              <a:ext uri="{FF2B5EF4-FFF2-40B4-BE49-F238E27FC236}">
                <a16:creationId xmlns:a16="http://schemas.microsoft.com/office/drawing/2014/main" id="{3F3F043F-99DA-4688-9AF6-FB5E929BA5FE}"/>
              </a:ext>
            </a:extLst>
          </p:cNvPr>
          <p:cNvSpPr txBox="1">
            <a:spLocks/>
          </p:cNvSpPr>
          <p:nvPr/>
        </p:nvSpPr>
        <p:spPr>
          <a:xfrm>
            <a:off x="993530" y="5624514"/>
            <a:ext cx="4695712"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dirty="0">
                <a:solidFill>
                  <a:schemeClr val="bg1"/>
                </a:solidFill>
              </a:rPr>
              <a:t>Source: AGC Construction Outlook Survey, January 2018.. Total responses</a:t>
            </a:r>
            <a:r>
              <a:rPr lang="en-US" sz="900">
                <a:solidFill>
                  <a:schemeClr val="bg1"/>
                </a:solidFill>
              </a:rPr>
              <a:t>: 1,046</a:t>
            </a:r>
            <a:endParaRPr lang="en-US" sz="900" dirty="0">
              <a:solidFill>
                <a:schemeClr val="bg1"/>
              </a:solidFill>
            </a:endParaRPr>
          </a:p>
        </p:txBody>
      </p:sp>
    </p:spTree>
    <p:extLst>
      <p:ext uri="{BB962C8B-B14F-4D97-AF65-F5344CB8AC3E}">
        <p14:creationId xmlns:p14="http://schemas.microsoft.com/office/powerpoint/2010/main" val="74367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ontent Placeholder 6"/>
          <p:cNvGraphicFramePr>
            <a:graphicFrameLocks/>
          </p:cNvGraphicFramePr>
          <p:nvPr>
            <p:extLst/>
          </p:nvPr>
        </p:nvGraphicFramePr>
        <p:xfrm>
          <a:off x="4640580" y="3803831"/>
          <a:ext cx="3086100" cy="1645920"/>
        </p:xfrm>
        <a:graphic>
          <a:graphicData uri="http://schemas.openxmlformats.org/drawingml/2006/chart">
            <c:chart xmlns:c="http://schemas.openxmlformats.org/drawingml/2006/chart" xmlns:r="http://schemas.openxmlformats.org/officeDocument/2006/relationships" r:id="rId2"/>
          </a:graphicData>
        </a:graphic>
      </p:graphicFrame>
      <p:sp>
        <p:nvSpPr>
          <p:cNvPr id="61" name="TextBox 60"/>
          <p:cNvSpPr txBox="1"/>
          <p:nvPr/>
        </p:nvSpPr>
        <p:spPr>
          <a:xfrm>
            <a:off x="4710390" y="3740480"/>
            <a:ext cx="308487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013" b="1" dirty="0"/>
              <a:t>Production and nonsupervisory employees: </a:t>
            </a:r>
          </a:p>
          <a:p>
            <a:pPr algn="ctr">
              <a:defRPr sz="1680" b="1" i="0" u="none" strike="noStrike" kern="1200" baseline="0">
                <a:solidFill>
                  <a:prstClr val="black"/>
                </a:solidFill>
                <a:latin typeface="Calibri" pitchFamily="34" charset="0"/>
                <a:ea typeface="+mn-ea"/>
                <a:cs typeface="+mn-cs"/>
              </a:defRPr>
            </a:pPr>
            <a:r>
              <a:rPr lang="en-US" sz="1013" b="1" dirty="0"/>
              <a:t>avg. hourly earnings, 12-mo. % change, 12/01-12/17</a:t>
            </a:r>
            <a:endParaRPr lang="en-US" sz="1013" b="1" dirty="0">
              <a:solidFill>
                <a:prstClr val="black"/>
              </a:solidFill>
              <a:latin typeface="Calibri" pitchFamily="34" charset="0"/>
            </a:endParaRPr>
          </a:p>
        </p:txBody>
      </p:sp>
      <p:sp>
        <p:nvSpPr>
          <p:cNvPr id="6" name="Rectangle 5"/>
          <p:cNvSpPr/>
          <p:nvPr/>
        </p:nvSpPr>
        <p:spPr>
          <a:xfrm>
            <a:off x="2051221" y="2171601"/>
            <a:ext cx="142103" cy="121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1505449" y="2132930"/>
            <a:ext cx="3047000" cy="1558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56992" y="1494168"/>
            <a:ext cx="8567933" cy="370705"/>
          </a:xfrm>
        </p:spPr>
        <p:txBody>
          <a:bodyPr/>
          <a:lstStyle/>
          <a:p>
            <a:r>
              <a:rPr lang="en-US" sz="2700" dirty="0"/>
              <a:t>Construction workforce indicators (not seasonally adjusted)</a:t>
            </a:r>
          </a:p>
        </p:txBody>
      </p:sp>
      <p:sp>
        <p:nvSpPr>
          <p:cNvPr id="5" name="Slide Number Placeholder 4"/>
          <p:cNvSpPr>
            <a:spLocks noGrp="1"/>
          </p:cNvSpPr>
          <p:nvPr>
            <p:ph type="sldNum" sz="quarter" idx="12"/>
          </p:nvPr>
        </p:nvSpPr>
        <p:spPr/>
        <p:txBody>
          <a:bodyPr/>
          <a:lstStyle/>
          <a:p>
            <a:fld id="{2263DC4A-32F9-C846-89AA-E7DE67E55795}" type="slidenum">
              <a:rPr lang="en-US" smtClean="0"/>
              <a:pPr/>
              <a:t>24</a:t>
            </a:fld>
            <a:endParaRPr lang="en-US"/>
          </a:p>
        </p:txBody>
      </p:sp>
      <p:graphicFrame>
        <p:nvGraphicFramePr>
          <p:cNvPr id="57" name="Content Placeholder 6"/>
          <p:cNvGraphicFramePr>
            <a:graphicFrameLocks/>
          </p:cNvGraphicFramePr>
          <p:nvPr>
            <p:extLst/>
          </p:nvPr>
        </p:nvGraphicFramePr>
        <p:xfrm>
          <a:off x="1485900" y="3806190"/>
          <a:ext cx="308610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p:cNvSpPr txBox="1"/>
          <p:nvPr/>
        </p:nvSpPr>
        <p:spPr>
          <a:xfrm>
            <a:off x="1485901" y="3805954"/>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60" b="1" dirty="0"/>
              <a:t>Unemployment, Dec. 2001-Dec. 2017</a:t>
            </a:r>
            <a:endParaRPr lang="en-US" sz="1275" b="1" dirty="0">
              <a:solidFill>
                <a:prstClr val="black"/>
              </a:solidFill>
              <a:latin typeface="Calibri" pitchFamily="34" charset="0"/>
            </a:endParaRPr>
          </a:p>
        </p:txBody>
      </p:sp>
      <p:graphicFrame>
        <p:nvGraphicFramePr>
          <p:cNvPr id="19" name="Content Placeholder 6"/>
          <p:cNvGraphicFramePr>
            <a:graphicFrameLocks/>
          </p:cNvGraphicFramePr>
          <p:nvPr>
            <p:extLst/>
          </p:nvPr>
        </p:nvGraphicFramePr>
        <p:xfrm>
          <a:off x="4624487" y="2055707"/>
          <a:ext cx="3086100" cy="164592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4572001" y="2094323"/>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60" b="1" dirty="0"/>
              <a:t>Job openings, Dec. 2001-Dec. 2017</a:t>
            </a:r>
            <a:endParaRPr lang="en-US" sz="1275" b="1" dirty="0">
              <a:solidFill>
                <a:prstClr val="black"/>
              </a:solidFill>
              <a:latin typeface="Calibri" pitchFamily="34" charset="0"/>
            </a:endParaRPr>
          </a:p>
        </p:txBody>
      </p:sp>
      <p:sp>
        <p:nvSpPr>
          <p:cNvPr id="17" name="Footer Placeholder 2"/>
          <p:cNvSpPr txBox="1">
            <a:spLocks/>
          </p:cNvSpPr>
          <p:nvPr/>
        </p:nvSpPr>
        <p:spPr>
          <a:xfrm>
            <a:off x="993531" y="5624514"/>
            <a:ext cx="2673594"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Source: Bureau of Labor Statistics</a:t>
            </a:r>
          </a:p>
        </p:txBody>
      </p:sp>
      <p:sp>
        <p:nvSpPr>
          <p:cNvPr id="15" name="TextBox 14"/>
          <p:cNvSpPr txBox="1"/>
          <p:nvPr/>
        </p:nvSpPr>
        <p:spPr>
          <a:xfrm>
            <a:off x="1530213" y="2085832"/>
            <a:ext cx="299746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60" b="1" dirty="0"/>
              <a:t>Construction hires, Dec. 2001-Dec. 2017</a:t>
            </a:r>
            <a:endParaRPr lang="en-US" sz="1275" b="1" dirty="0">
              <a:solidFill>
                <a:prstClr val="black"/>
              </a:solidFill>
              <a:latin typeface="Calibri" pitchFamily="34" charset="0"/>
            </a:endParaRPr>
          </a:p>
        </p:txBody>
      </p:sp>
      <p:graphicFrame>
        <p:nvGraphicFramePr>
          <p:cNvPr id="16" name="Content Placeholder 6">
            <a:extLst>
              <a:ext uri="{FF2B5EF4-FFF2-40B4-BE49-F238E27FC236}">
                <a16:creationId xmlns:a16="http://schemas.microsoft.com/office/drawing/2014/main" id="{BF29AA90-4154-456A-B71C-C296F292393B}"/>
              </a:ext>
            </a:extLst>
          </p:cNvPr>
          <p:cNvGraphicFramePr>
            <a:graphicFrameLocks/>
          </p:cNvGraphicFramePr>
          <p:nvPr>
            <p:extLst/>
          </p:nvPr>
        </p:nvGraphicFramePr>
        <p:xfrm>
          <a:off x="1459657" y="2055707"/>
          <a:ext cx="3086100" cy="16459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229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ontent Placeholder 6"/>
          <p:cNvGraphicFramePr>
            <a:graphicFrameLocks/>
          </p:cNvGraphicFramePr>
          <p:nvPr>
            <p:extLst/>
          </p:nvPr>
        </p:nvGraphicFramePr>
        <p:xfrm>
          <a:off x="4640580" y="3803831"/>
          <a:ext cx="3086100" cy="1645920"/>
        </p:xfrm>
        <a:graphic>
          <a:graphicData uri="http://schemas.openxmlformats.org/drawingml/2006/chart">
            <c:chart xmlns:c="http://schemas.openxmlformats.org/drawingml/2006/chart" xmlns:r="http://schemas.openxmlformats.org/officeDocument/2006/relationships" r:id="rId2"/>
          </a:graphicData>
        </a:graphic>
      </p:graphicFrame>
      <p:sp>
        <p:nvSpPr>
          <p:cNvPr id="61" name="TextBox 60"/>
          <p:cNvSpPr txBox="1"/>
          <p:nvPr/>
        </p:nvSpPr>
        <p:spPr>
          <a:xfrm>
            <a:off x="4710390" y="3740480"/>
            <a:ext cx="308487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013" b="1" dirty="0"/>
              <a:t>Production and nonsupervisory employees: </a:t>
            </a:r>
          </a:p>
          <a:p>
            <a:pPr algn="ctr">
              <a:defRPr sz="1680" b="1" i="0" u="none" strike="noStrike" kern="1200" baseline="0">
                <a:solidFill>
                  <a:prstClr val="black"/>
                </a:solidFill>
                <a:latin typeface="Calibri" pitchFamily="34" charset="0"/>
                <a:ea typeface="+mn-ea"/>
                <a:cs typeface="+mn-cs"/>
              </a:defRPr>
            </a:pPr>
            <a:r>
              <a:rPr lang="en-US" sz="1013" b="1" dirty="0"/>
              <a:t>avg. hourly earnings, 12-mo. % change, 12/01-12/17</a:t>
            </a:r>
            <a:endParaRPr lang="en-US" sz="1013" b="1" dirty="0">
              <a:solidFill>
                <a:prstClr val="black"/>
              </a:solidFill>
              <a:latin typeface="Calibri" pitchFamily="34" charset="0"/>
            </a:endParaRPr>
          </a:p>
        </p:txBody>
      </p:sp>
      <p:sp>
        <p:nvSpPr>
          <p:cNvPr id="6" name="Rectangle 5"/>
          <p:cNvSpPr/>
          <p:nvPr/>
        </p:nvSpPr>
        <p:spPr>
          <a:xfrm>
            <a:off x="2051221" y="2171601"/>
            <a:ext cx="142103" cy="121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1505449" y="2132930"/>
            <a:ext cx="3047000" cy="1558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4540" y="1452064"/>
            <a:ext cx="8924925" cy="370705"/>
          </a:xfrm>
        </p:spPr>
        <p:txBody>
          <a:bodyPr/>
          <a:lstStyle/>
          <a:p>
            <a:r>
              <a:rPr lang="en-US" sz="2700" dirty="0"/>
              <a:t>Construction workforce indicators (not seasonally adjusted)</a:t>
            </a:r>
          </a:p>
        </p:txBody>
      </p:sp>
      <p:sp>
        <p:nvSpPr>
          <p:cNvPr id="5" name="Slide Number Placeholder 4"/>
          <p:cNvSpPr>
            <a:spLocks noGrp="1"/>
          </p:cNvSpPr>
          <p:nvPr>
            <p:ph type="sldNum" sz="quarter" idx="12"/>
          </p:nvPr>
        </p:nvSpPr>
        <p:spPr/>
        <p:txBody>
          <a:bodyPr/>
          <a:lstStyle/>
          <a:p>
            <a:fld id="{2263DC4A-32F9-C846-89AA-E7DE67E55795}" type="slidenum">
              <a:rPr lang="en-US" smtClean="0"/>
              <a:pPr/>
              <a:t>25</a:t>
            </a:fld>
            <a:endParaRPr lang="en-US"/>
          </a:p>
        </p:txBody>
      </p:sp>
      <p:graphicFrame>
        <p:nvGraphicFramePr>
          <p:cNvPr id="57" name="Content Placeholder 6"/>
          <p:cNvGraphicFramePr>
            <a:graphicFrameLocks/>
          </p:cNvGraphicFramePr>
          <p:nvPr>
            <p:extLst/>
          </p:nvPr>
        </p:nvGraphicFramePr>
        <p:xfrm>
          <a:off x="1485900" y="3806190"/>
          <a:ext cx="308610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p:cNvSpPr txBox="1"/>
          <p:nvPr/>
        </p:nvSpPr>
        <p:spPr>
          <a:xfrm>
            <a:off x="1485901" y="3805954"/>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60" b="1" dirty="0"/>
              <a:t>Unemployment, Dec. 2001-Dec. 2017</a:t>
            </a:r>
            <a:endParaRPr lang="en-US" sz="1275" b="1" dirty="0">
              <a:solidFill>
                <a:prstClr val="black"/>
              </a:solidFill>
              <a:latin typeface="Calibri" pitchFamily="34" charset="0"/>
            </a:endParaRPr>
          </a:p>
        </p:txBody>
      </p:sp>
      <p:graphicFrame>
        <p:nvGraphicFramePr>
          <p:cNvPr id="19" name="Content Placeholder 6"/>
          <p:cNvGraphicFramePr>
            <a:graphicFrameLocks/>
          </p:cNvGraphicFramePr>
          <p:nvPr>
            <p:extLst/>
          </p:nvPr>
        </p:nvGraphicFramePr>
        <p:xfrm>
          <a:off x="4624487" y="2055707"/>
          <a:ext cx="3086100" cy="164592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4572001" y="2094323"/>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60" b="1" dirty="0"/>
              <a:t>Job openings, Dec. 2001-Dec. 2017</a:t>
            </a:r>
            <a:endParaRPr lang="en-US" sz="1275" b="1" dirty="0">
              <a:solidFill>
                <a:prstClr val="black"/>
              </a:solidFill>
              <a:latin typeface="Calibri" pitchFamily="34" charset="0"/>
            </a:endParaRPr>
          </a:p>
        </p:txBody>
      </p:sp>
      <p:sp>
        <p:nvSpPr>
          <p:cNvPr id="17" name="Footer Placeholder 2"/>
          <p:cNvSpPr txBox="1">
            <a:spLocks/>
          </p:cNvSpPr>
          <p:nvPr/>
        </p:nvSpPr>
        <p:spPr>
          <a:xfrm>
            <a:off x="993531" y="5624514"/>
            <a:ext cx="2673594"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Source: Bureau of Labor Statistics</a:t>
            </a:r>
          </a:p>
        </p:txBody>
      </p:sp>
      <p:sp>
        <p:nvSpPr>
          <p:cNvPr id="15" name="TextBox 14"/>
          <p:cNvSpPr txBox="1"/>
          <p:nvPr/>
        </p:nvSpPr>
        <p:spPr>
          <a:xfrm>
            <a:off x="1530213" y="2085832"/>
            <a:ext cx="299746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60" b="1" dirty="0"/>
              <a:t>Construction hires, Dec. 2001-Dec. 2017</a:t>
            </a:r>
            <a:endParaRPr lang="en-US" sz="1275" b="1" dirty="0">
              <a:solidFill>
                <a:prstClr val="black"/>
              </a:solidFill>
              <a:latin typeface="Calibri" pitchFamily="34" charset="0"/>
            </a:endParaRPr>
          </a:p>
        </p:txBody>
      </p:sp>
      <p:graphicFrame>
        <p:nvGraphicFramePr>
          <p:cNvPr id="16" name="Content Placeholder 6">
            <a:extLst>
              <a:ext uri="{FF2B5EF4-FFF2-40B4-BE49-F238E27FC236}">
                <a16:creationId xmlns:a16="http://schemas.microsoft.com/office/drawing/2014/main" id="{BF29AA90-4154-456A-B71C-C296F292393B}"/>
              </a:ext>
            </a:extLst>
          </p:cNvPr>
          <p:cNvGraphicFramePr>
            <a:graphicFrameLocks/>
          </p:cNvGraphicFramePr>
          <p:nvPr>
            <p:extLst/>
          </p:nvPr>
        </p:nvGraphicFramePr>
        <p:xfrm>
          <a:off x="1459657" y="2055707"/>
          <a:ext cx="3086100" cy="16459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293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6">
            <a:extLst>
              <a:ext uri="{FF2B5EF4-FFF2-40B4-BE49-F238E27FC236}">
                <a16:creationId xmlns:a16="http://schemas.microsoft.com/office/drawing/2014/main" id="{06E6E070-A88F-4EA6-9E2B-D378D4B385AA}"/>
              </a:ext>
            </a:extLst>
          </p:cNvPr>
          <p:cNvGraphicFramePr>
            <a:graphicFrameLocks/>
          </p:cNvGraphicFramePr>
          <p:nvPr>
            <p:extLst/>
          </p:nvPr>
        </p:nvGraphicFramePr>
        <p:xfrm>
          <a:off x="1473956" y="2056697"/>
          <a:ext cx="3086100"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6"/>
          <p:cNvGraphicFramePr>
            <a:graphicFrameLocks/>
          </p:cNvGraphicFramePr>
          <p:nvPr>
            <p:extLst/>
          </p:nvPr>
        </p:nvGraphicFramePr>
        <p:xfrm>
          <a:off x="1483444" y="3798054"/>
          <a:ext cx="3086100" cy="164592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1550907" y="3475324"/>
            <a:ext cx="3086101"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3.2%, 12-mo.: 43%</a:t>
            </a:r>
          </a:p>
        </p:txBody>
      </p:sp>
      <p:graphicFrame>
        <p:nvGraphicFramePr>
          <p:cNvPr id="35" name="Content Placeholder 6"/>
          <p:cNvGraphicFramePr>
            <a:graphicFrameLocks/>
          </p:cNvGraphicFramePr>
          <p:nvPr>
            <p:extLst/>
          </p:nvPr>
        </p:nvGraphicFramePr>
        <p:xfrm>
          <a:off x="4640580" y="3803831"/>
          <a:ext cx="3086100" cy="164592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0" y="1549774"/>
            <a:ext cx="8886825" cy="370705"/>
          </a:xfrm>
        </p:spPr>
        <p:txBody>
          <a:bodyPr>
            <a:noAutofit/>
          </a:bodyPr>
          <a:lstStyle/>
          <a:p>
            <a:r>
              <a:rPr lang="en-US" sz="2400" dirty="0"/>
              <a:t>Producer price indexes for key inputs, 1/15-1/18 </a:t>
            </a:r>
            <a:r>
              <a:rPr lang="en-US" sz="2400" b="0" dirty="0"/>
              <a:t>(Jan. 2015=100)</a:t>
            </a:r>
          </a:p>
        </p:txBody>
      </p:sp>
      <p:sp>
        <p:nvSpPr>
          <p:cNvPr id="20" name="Footer Placeholder 1"/>
          <p:cNvSpPr>
            <a:spLocks noGrp="1"/>
          </p:cNvSpPr>
          <p:nvPr>
            <p:ph type="ftr" sz="quarter" idx="11"/>
          </p:nvPr>
        </p:nvSpPr>
        <p:spPr>
          <a:xfrm>
            <a:off x="-114300" y="5624514"/>
            <a:ext cx="4818185" cy="273844"/>
          </a:xfrm>
        </p:spPr>
        <p:txBody>
          <a:bodyPr/>
          <a:lstStyle/>
          <a:p>
            <a:r>
              <a:rPr lang="en-US" dirty="0">
                <a:solidFill>
                  <a:schemeClr val="bg1"/>
                </a:solidFill>
              </a:rPr>
              <a:t>Source: Bureau of Labor Statistics</a:t>
            </a:r>
          </a:p>
        </p:txBody>
      </p:sp>
      <p:sp>
        <p:nvSpPr>
          <p:cNvPr id="3" name="Slide Number Placeholder 2"/>
          <p:cNvSpPr>
            <a:spLocks noGrp="1"/>
          </p:cNvSpPr>
          <p:nvPr>
            <p:ph type="sldNum" sz="quarter" idx="12"/>
          </p:nvPr>
        </p:nvSpPr>
        <p:spPr/>
        <p:txBody>
          <a:bodyPr/>
          <a:lstStyle/>
          <a:p>
            <a:fld id="{2263DC4A-32F9-C846-89AA-E7DE67E55795}" type="slidenum">
              <a:rPr lang="en-US" smtClean="0"/>
              <a:pPr/>
              <a:t>26</a:t>
            </a:fld>
            <a:endParaRPr lang="en-US"/>
          </a:p>
        </p:txBody>
      </p:sp>
      <p:sp>
        <p:nvSpPr>
          <p:cNvPr id="4" name="Subtitle 2"/>
          <p:cNvSpPr txBox="1">
            <a:spLocks/>
          </p:cNvSpPr>
          <p:nvPr/>
        </p:nvSpPr>
        <p:spPr>
          <a:xfrm>
            <a:off x="3684329" y="1039346"/>
            <a:ext cx="4119702" cy="46926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US" sz="1500" dirty="0">
              <a:solidFill>
                <a:srgbClr val="95B2A4"/>
              </a:solidFill>
            </a:endParaRPr>
          </a:p>
        </p:txBody>
      </p:sp>
      <p:sp>
        <p:nvSpPr>
          <p:cNvPr id="18" name="TextBox 17"/>
          <p:cNvSpPr txBox="1"/>
          <p:nvPr/>
        </p:nvSpPr>
        <p:spPr>
          <a:xfrm>
            <a:off x="1483444" y="3798055"/>
            <a:ext cx="308610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Copper &amp; brass mill shapes</a:t>
            </a:r>
          </a:p>
        </p:txBody>
      </p:sp>
      <p:sp>
        <p:nvSpPr>
          <p:cNvPr id="19" name="TextBox 18"/>
          <p:cNvSpPr txBox="1"/>
          <p:nvPr/>
        </p:nvSpPr>
        <p:spPr>
          <a:xfrm>
            <a:off x="4640581" y="3805954"/>
            <a:ext cx="308487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Aluminum mill shapes</a:t>
            </a:r>
          </a:p>
        </p:txBody>
      </p:sp>
      <p:sp>
        <p:nvSpPr>
          <p:cNvPr id="25" name="TextBox 24"/>
          <p:cNvSpPr txBox="1"/>
          <p:nvPr/>
        </p:nvSpPr>
        <p:spPr>
          <a:xfrm>
            <a:off x="1483444" y="5217540"/>
            <a:ext cx="3086100"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5.4%, 12-mo.: 18%</a:t>
            </a:r>
          </a:p>
        </p:txBody>
      </p:sp>
      <p:sp>
        <p:nvSpPr>
          <p:cNvPr id="26" name="TextBox 25"/>
          <p:cNvSpPr txBox="1"/>
          <p:nvPr/>
        </p:nvSpPr>
        <p:spPr>
          <a:xfrm>
            <a:off x="4647725" y="5230688"/>
            <a:ext cx="3078956"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1.4%, 12-mo.: 11%</a:t>
            </a:r>
          </a:p>
        </p:txBody>
      </p:sp>
      <p:sp>
        <p:nvSpPr>
          <p:cNvPr id="29" name="TextBox 28"/>
          <p:cNvSpPr txBox="1"/>
          <p:nvPr/>
        </p:nvSpPr>
        <p:spPr>
          <a:xfrm>
            <a:off x="1484672" y="2058226"/>
            <a:ext cx="308610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Diesel fuel</a:t>
            </a:r>
          </a:p>
        </p:txBody>
      </p:sp>
      <p:graphicFrame>
        <p:nvGraphicFramePr>
          <p:cNvPr id="30" name="Content Placeholder 6"/>
          <p:cNvGraphicFramePr>
            <a:graphicFrameLocks/>
          </p:cNvGraphicFramePr>
          <p:nvPr>
            <p:extLst/>
          </p:nvPr>
        </p:nvGraphicFramePr>
        <p:xfrm>
          <a:off x="4640580" y="2051309"/>
          <a:ext cx="3086100" cy="1645920"/>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p:cNvSpPr txBox="1"/>
          <p:nvPr/>
        </p:nvSpPr>
        <p:spPr>
          <a:xfrm>
            <a:off x="4640581" y="2053432"/>
            <a:ext cx="308487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Steel mill products</a:t>
            </a:r>
          </a:p>
        </p:txBody>
      </p:sp>
      <p:sp>
        <p:nvSpPr>
          <p:cNvPr id="33" name="TextBox 32"/>
          <p:cNvSpPr txBox="1"/>
          <p:nvPr/>
        </p:nvSpPr>
        <p:spPr>
          <a:xfrm>
            <a:off x="4647725" y="3478166"/>
            <a:ext cx="3078956"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0.1%, 12-mo.: 5%</a:t>
            </a:r>
          </a:p>
        </p:txBody>
      </p:sp>
    </p:spTree>
    <p:extLst>
      <p:ext uri="{BB962C8B-B14F-4D97-AF65-F5344CB8AC3E}">
        <p14:creationId xmlns:p14="http://schemas.microsoft.com/office/powerpoint/2010/main" val="252267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6"/>
          <p:cNvGraphicFramePr>
            <a:graphicFrameLocks/>
          </p:cNvGraphicFramePr>
          <p:nvPr>
            <p:extLst/>
          </p:nvPr>
        </p:nvGraphicFramePr>
        <p:xfrm>
          <a:off x="1485900" y="2640851"/>
          <a:ext cx="3086100"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ontent Placeholder 6"/>
          <p:cNvGraphicFramePr>
            <a:graphicFrameLocks/>
          </p:cNvGraphicFramePr>
          <p:nvPr>
            <p:extLst/>
          </p:nvPr>
        </p:nvGraphicFramePr>
        <p:xfrm>
          <a:off x="4640579" y="2084834"/>
          <a:ext cx="308610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ontent Placeholder 6"/>
          <p:cNvGraphicFramePr>
            <a:graphicFrameLocks/>
          </p:cNvGraphicFramePr>
          <p:nvPr>
            <p:extLst/>
          </p:nvPr>
        </p:nvGraphicFramePr>
        <p:xfrm>
          <a:off x="4640579" y="3801260"/>
          <a:ext cx="3086100" cy="164592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4640581" y="2084598"/>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Paving mixtures</a:t>
            </a:r>
          </a:p>
        </p:txBody>
      </p:sp>
      <p:sp>
        <p:nvSpPr>
          <p:cNvPr id="5" name="Title 4"/>
          <p:cNvSpPr>
            <a:spLocks noGrp="1"/>
          </p:cNvSpPr>
          <p:nvPr>
            <p:ph type="title"/>
          </p:nvPr>
        </p:nvSpPr>
        <p:spPr>
          <a:xfrm>
            <a:off x="0" y="1549774"/>
            <a:ext cx="8896350" cy="370705"/>
          </a:xfrm>
        </p:spPr>
        <p:txBody>
          <a:bodyPr>
            <a:noAutofit/>
          </a:bodyPr>
          <a:lstStyle/>
          <a:p>
            <a:r>
              <a:rPr lang="en-US" sz="2400" dirty="0"/>
              <a:t>Producer price indexes for key inputs, 1/15-1/18 </a:t>
            </a:r>
            <a:r>
              <a:rPr lang="en-US" sz="2400" b="0" dirty="0"/>
              <a:t>(Jan. 2015=100)</a:t>
            </a:r>
          </a:p>
        </p:txBody>
      </p:sp>
      <p:sp>
        <p:nvSpPr>
          <p:cNvPr id="2" name="Footer Placeholder 1"/>
          <p:cNvSpPr>
            <a:spLocks noGrp="1"/>
          </p:cNvSpPr>
          <p:nvPr>
            <p:ph type="ftr" sz="quarter" idx="11"/>
          </p:nvPr>
        </p:nvSpPr>
        <p:spPr>
          <a:xfrm>
            <a:off x="-114300" y="5624514"/>
            <a:ext cx="4818185" cy="273844"/>
          </a:xfrm>
        </p:spPr>
        <p:txBody>
          <a:bodyPr/>
          <a:lstStyle/>
          <a:p>
            <a:r>
              <a:rPr lang="en-US" dirty="0">
                <a:solidFill>
                  <a:schemeClr val="bg1"/>
                </a:solidFill>
              </a:rPr>
              <a:t>Source: Bureau of Labor Statistics</a:t>
            </a:r>
          </a:p>
        </p:txBody>
      </p:sp>
      <p:sp>
        <p:nvSpPr>
          <p:cNvPr id="3" name="Slide Number Placeholder 2"/>
          <p:cNvSpPr>
            <a:spLocks noGrp="1"/>
          </p:cNvSpPr>
          <p:nvPr>
            <p:ph type="sldNum" sz="quarter" idx="12"/>
          </p:nvPr>
        </p:nvSpPr>
        <p:spPr/>
        <p:txBody>
          <a:bodyPr/>
          <a:lstStyle/>
          <a:p>
            <a:fld id="{2263DC4A-32F9-C846-89AA-E7DE67E55795}" type="slidenum">
              <a:rPr lang="en-US" smtClean="0"/>
              <a:pPr/>
              <a:t>27</a:t>
            </a:fld>
            <a:endParaRPr lang="en-US"/>
          </a:p>
        </p:txBody>
      </p:sp>
      <p:sp>
        <p:nvSpPr>
          <p:cNvPr id="4" name="Subtitle 2"/>
          <p:cNvSpPr txBox="1">
            <a:spLocks/>
          </p:cNvSpPr>
          <p:nvPr/>
        </p:nvSpPr>
        <p:spPr>
          <a:xfrm>
            <a:off x="3684329" y="1039346"/>
            <a:ext cx="4119702" cy="469268"/>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US" sz="1500" dirty="0">
              <a:solidFill>
                <a:srgbClr val="95B2A4"/>
              </a:solidFill>
            </a:endParaRPr>
          </a:p>
        </p:txBody>
      </p:sp>
      <p:sp>
        <p:nvSpPr>
          <p:cNvPr id="18" name="TextBox 17"/>
          <p:cNvSpPr txBox="1"/>
          <p:nvPr/>
        </p:nvSpPr>
        <p:spPr>
          <a:xfrm>
            <a:off x="4640579" y="3801262"/>
            <a:ext cx="308610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Concrete products</a:t>
            </a:r>
          </a:p>
        </p:txBody>
      </p:sp>
      <p:sp>
        <p:nvSpPr>
          <p:cNvPr id="24" name="TextBox 23"/>
          <p:cNvSpPr txBox="1"/>
          <p:nvPr/>
        </p:nvSpPr>
        <p:spPr>
          <a:xfrm>
            <a:off x="4640578" y="3511226"/>
            <a:ext cx="3086102"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6.2%, 12-mo.: 0%</a:t>
            </a:r>
          </a:p>
        </p:txBody>
      </p:sp>
      <p:sp>
        <p:nvSpPr>
          <p:cNvPr id="25" name="TextBox 24"/>
          <p:cNvSpPr txBox="1"/>
          <p:nvPr/>
        </p:nvSpPr>
        <p:spPr>
          <a:xfrm>
            <a:off x="4640579" y="5220746"/>
            <a:ext cx="3086100"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0.4%, 12-mo.: 3%</a:t>
            </a:r>
          </a:p>
        </p:txBody>
      </p:sp>
      <p:graphicFrame>
        <p:nvGraphicFramePr>
          <p:cNvPr id="31" name="Content Placeholder 6"/>
          <p:cNvGraphicFramePr>
            <a:graphicFrameLocks/>
          </p:cNvGraphicFramePr>
          <p:nvPr>
            <p:extLst/>
          </p:nvPr>
        </p:nvGraphicFramePr>
        <p:xfrm>
          <a:off x="1460894" y="3801498"/>
          <a:ext cx="3086100" cy="1645920"/>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p:cNvSpPr txBox="1"/>
          <p:nvPr/>
        </p:nvSpPr>
        <p:spPr>
          <a:xfrm>
            <a:off x="1460896" y="3801262"/>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dirty="0">
                <a:solidFill>
                  <a:prstClr val="black"/>
                </a:solidFill>
                <a:latin typeface="Calibri" pitchFamily="34" charset="0"/>
              </a:rPr>
              <a:t>Flat glass</a:t>
            </a:r>
          </a:p>
        </p:txBody>
      </p:sp>
      <p:sp>
        <p:nvSpPr>
          <p:cNvPr id="33" name="TextBox 32"/>
          <p:cNvSpPr txBox="1"/>
          <p:nvPr/>
        </p:nvSpPr>
        <p:spPr>
          <a:xfrm>
            <a:off x="1460893" y="5227890"/>
            <a:ext cx="3086102"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0.7%, 12-mo.: 2%</a:t>
            </a:r>
          </a:p>
        </p:txBody>
      </p:sp>
      <p:graphicFrame>
        <p:nvGraphicFramePr>
          <p:cNvPr id="35" name="Content Placeholder 6"/>
          <p:cNvGraphicFramePr>
            <a:graphicFrameLocks/>
          </p:cNvGraphicFramePr>
          <p:nvPr>
            <p:extLst/>
          </p:nvPr>
        </p:nvGraphicFramePr>
        <p:xfrm>
          <a:off x="1460894" y="2060904"/>
          <a:ext cx="3086100" cy="1645920"/>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p:cNvSpPr txBox="1"/>
          <p:nvPr/>
        </p:nvSpPr>
        <p:spPr>
          <a:xfrm>
            <a:off x="1460896" y="2060668"/>
            <a:ext cx="3086099"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75" b="1">
                <a:solidFill>
                  <a:prstClr val="black"/>
                </a:solidFill>
                <a:latin typeface="Calibri" pitchFamily="34" charset="0"/>
              </a:rPr>
              <a:t>Gypsum products</a:t>
            </a:r>
            <a:endParaRPr lang="en-US" sz="1275" b="1" dirty="0">
              <a:solidFill>
                <a:prstClr val="black"/>
              </a:solidFill>
              <a:latin typeface="Calibri" pitchFamily="34" charset="0"/>
            </a:endParaRPr>
          </a:p>
        </p:txBody>
      </p:sp>
      <p:sp>
        <p:nvSpPr>
          <p:cNvPr id="37" name="TextBox 36"/>
          <p:cNvSpPr txBox="1"/>
          <p:nvPr/>
        </p:nvSpPr>
        <p:spPr>
          <a:xfrm>
            <a:off x="1460893" y="3487296"/>
            <a:ext cx="3086102"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cs typeface="Arial" pitchFamily="34" charset="0"/>
              </a:rPr>
              <a:t>Latest 1-mo. change: 2.3%, 12-mo.: 7%</a:t>
            </a:r>
          </a:p>
        </p:txBody>
      </p:sp>
    </p:spTree>
    <p:extLst>
      <p:ext uri="{BB962C8B-B14F-4D97-AF65-F5344CB8AC3E}">
        <p14:creationId xmlns:p14="http://schemas.microsoft.com/office/powerpoint/2010/main" val="379001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p:cNvGraphicFramePr>
          <p:nvPr>
            <p:extLst/>
          </p:nvPr>
        </p:nvGraphicFramePr>
        <p:xfrm>
          <a:off x="1283014" y="2088230"/>
          <a:ext cx="6172200" cy="33779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4314" y="1584210"/>
            <a:ext cx="8229600" cy="370705"/>
          </a:xfrm>
        </p:spPr>
        <p:txBody>
          <a:bodyPr/>
          <a:lstStyle/>
          <a:p>
            <a:r>
              <a:rPr lang="en-US" dirty="0"/>
              <a:t>Change in costs for buildings, material inputs and wages </a:t>
            </a:r>
          </a:p>
        </p:txBody>
      </p:sp>
      <p:sp>
        <p:nvSpPr>
          <p:cNvPr id="10" name="Footer Placeholder 1"/>
          <p:cNvSpPr>
            <a:spLocks noGrp="1"/>
          </p:cNvSpPr>
          <p:nvPr>
            <p:ph type="ftr" sz="quarter" idx="11"/>
          </p:nvPr>
        </p:nvSpPr>
        <p:spPr>
          <a:xfrm>
            <a:off x="-114300" y="5624514"/>
            <a:ext cx="4818185" cy="273844"/>
          </a:xfrm>
        </p:spPr>
        <p:txBody>
          <a:bodyPr/>
          <a:lstStyle/>
          <a:p>
            <a:r>
              <a:rPr lang="en-US" dirty="0">
                <a:solidFill>
                  <a:schemeClr val="bg1"/>
                </a:solidFill>
              </a:rPr>
              <a:t>Source: Bureau of Labor Statistics</a:t>
            </a:r>
          </a:p>
        </p:txBody>
      </p:sp>
      <p:sp>
        <p:nvSpPr>
          <p:cNvPr id="4" name="Slide Number Placeholder 3"/>
          <p:cNvSpPr>
            <a:spLocks noGrp="1"/>
          </p:cNvSpPr>
          <p:nvPr>
            <p:ph type="sldNum" sz="quarter" idx="12"/>
          </p:nvPr>
        </p:nvSpPr>
        <p:spPr/>
        <p:txBody>
          <a:bodyPr/>
          <a:lstStyle/>
          <a:p>
            <a:fld id="{2263DC4A-32F9-C846-89AA-E7DE67E55795}" type="slidenum">
              <a:rPr lang="en-US" smtClean="0"/>
              <a:pPr/>
              <a:t>28</a:t>
            </a:fld>
            <a:endParaRPr lang="en-US"/>
          </a:p>
        </p:txBody>
      </p:sp>
      <p:sp>
        <p:nvSpPr>
          <p:cNvPr id="14" name="TextBox 13"/>
          <p:cNvSpPr txBox="1"/>
          <p:nvPr/>
        </p:nvSpPr>
        <p:spPr>
          <a:xfrm>
            <a:off x="6328172" y="2484707"/>
            <a:ext cx="1371600" cy="3693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1">
                    <a:lumMod val="50000"/>
                  </a:schemeClr>
                </a:solidFill>
                <a:latin typeface="Calibri" pitchFamily="34" charset="0"/>
                <a:cs typeface="Arial" pitchFamily="34" charset="0"/>
              </a:rPr>
              <a:t>PPI for inputs to construction, goods</a:t>
            </a:r>
          </a:p>
        </p:txBody>
      </p:sp>
      <p:sp>
        <p:nvSpPr>
          <p:cNvPr id="15" name="TextBox 14"/>
          <p:cNvSpPr txBox="1"/>
          <p:nvPr/>
        </p:nvSpPr>
        <p:spPr>
          <a:xfrm>
            <a:off x="2835037" y="2580848"/>
            <a:ext cx="2111718" cy="3693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2">
                    <a:lumMod val="50000"/>
                  </a:schemeClr>
                </a:solidFill>
                <a:latin typeface="Calibri" pitchFamily="34" charset="0"/>
                <a:cs typeface="Arial" pitchFamily="34" charset="0"/>
              </a:rPr>
              <a:t>Average hourly earnings for all construction employees</a:t>
            </a:r>
          </a:p>
        </p:txBody>
      </p:sp>
      <p:sp>
        <p:nvSpPr>
          <p:cNvPr id="17" name="TextBox 16"/>
          <p:cNvSpPr txBox="1"/>
          <p:nvPr/>
        </p:nvSpPr>
        <p:spPr>
          <a:xfrm>
            <a:off x="5632555" y="3221947"/>
            <a:ext cx="1717223"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latin typeface="Calibri" pitchFamily="34" charset="0"/>
                <a:cs typeface="Arial" pitchFamily="34" charset="0"/>
              </a:rPr>
              <a:t>PPI for nonresidential building</a:t>
            </a:r>
          </a:p>
        </p:txBody>
      </p:sp>
      <p:sp>
        <p:nvSpPr>
          <p:cNvPr id="18" name="TextBox 17"/>
          <p:cNvSpPr txBox="1"/>
          <p:nvPr/>
        </p:nvSpPr>
        <p:spPr>
          <a:xfrm>
            <a:off x="1283014" y="2053950"/>
            <a:ext cx="6172200" cy="492618"/>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00" dirty="0">
                <a:solidFill>
                  <a:prstClr val="black"/>
                </a:solidFill>
                <a:latin typeface="Calibri" pitchFamily="34" charset="0"/>
              </a:rPr>
              <a:t>12-month % change, not seasonally adjusted: Jan. 2015 –Jan. 2018  </a:t>
            </a:r>
          </a:p>
        </p:txBody>
      </p:sp>
    </p:spTree>
    <p:extLst>
      <p:ext uri="{BB962C8B-B14F-4D97-AF65-F5344CB8AC3E}">
        <p14:creationId xmlns:p14="http://schemas.microsoft.com/office/powerpoint/2010/main" val="28132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2016-2017 summary, 2018 forecast</a:t>
            </a:r>
          </a:p>
        </p:txBody>
      </p:sp>
      <p:graphicFrame>
        <p:nvGraphicFramePr>
          <p:cNvPr id="8" name="Content Placeholder 7"/>
          <p:cNvGraphicFramePr>
            <a:graphicFrameLocks noGrp="1"/>
          </p:cNvGraphicFramePr>
          <p:nvPr>
            <p:ph idx="1"/>
            <p:extLst/>
          </p:nvPr>
        </p:nvGraphicFramePr>
        <p:xfrm>
          <a:off x="1219200" y="2047873"/>
          <a:ext cx="6572250" cy="3479573"/>
        </p:xfrm>
        <a:graphic>
          <a:graphicData uri="http://schemas.openxmlformats.org/drawingml/2006/table">
            <a:tbl>
              <a:tblPr firstRow="1" bandRow="1">
                <a:tableStyleId>{5C22544A-7EE6-4342-B048-85BDC9FD1C3A}</a:tableStyleId>
              </a:tblPr>
              <a:tblGrid>
                <a:gridCol w="296546">
                  <a:extLst>
                    <a:ext uri="{9D8B030D-6E8A-4147-A177-3AD203B41FA5}">
                      <a16:colId xmlns:a16="http://schemas.microsoft.com/office/drawing/2014/main" val="20000"/>
                    </a:ext>
                  </a:extLst>
                </a:gridCol>
                <a:gridCol w="245617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574040">
                  <a:extLst>
                    <a:ext uri="{9D8B030D-6E8A-4147-A177-3AD203B41FA5}">
                      <a16:colId xmlns:a16="http://schemas.microsoft.com/office/drawing/2014/main" val="20004"/>
                    </a:ext>
                  </a:extLst>
                </a:gridCol>
                <a:gridCol w="1099185">
                  <a:extLst>
                    <a:ext uri="{9D8B030D-6E8A-4147-A177-3AD203B41FA5}">
                      <a16:colId xmlns:a16="http://schemas.microsoft.com/office/drawing/2014/main" val="20005"/>
                    </a:ext>
                  </a:extLst>
                </a:gridCol>
              </a:tblGrid>
              <a:tr h="755498">
                <a:tc gridSpan="2">
                  <a:txBody>
                    <a:bodyPr/>
                    <a:lstStyle/>
                    <a:p>
                      <a:endParaRPr lang="en-US" sz="1800" b="0" dirty="0">
                        <a:solidFill>
                          <a:schemeClr val="tx1"/>
                        </a:solidFill>
                        <a:latin typeface="+mn-lt"/>
                      </a:endParaRPr>
                    </a:p>
                  </a:txBody>
                  <a:tcPr marL="68580" marR="68580" marT="34290" marB="34290">
                    <a:lnL w="12700" cmpd="sng">
                      <a:noFill/>
                    </a:lnL>
                    <a:lnR w="12700" cmpd="sng">
                      <a:noFill/>
                    </a:lnR>
                    <a:lnT w="381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lvl="0" algn="r"/>
                      <a:r>
                        <a:rPr lang="en-US" sz="1800" b="1" dirty="0">
                          <a:solidFill>
                            <a:schemeClr val="tx1"/>
                          </a:solidFill>
                          <a:latin typeface="+mn-lt"/>
                        </a:rPr>
                        <a:t>2016</a:t>
                      </a:r>
                    </a:p>
                    <a:p>
                      <a:pPr lvl="0" algn="r"/>
                      <a:r>
                        <a:rPr lang="en-US" sz="1800" b="1" dirty="0">
                          <a:solidFill>
                            <a:schemeClr val="tx1"/>
                          </a:solidFill>
                          <a:latin typeface="+mn-lt"/>
                        </a:rPr>
                        <a:t>actual</a:t>
                      </a:r>
                    </a:p>
                  </a:txBody>
                  <a:tcPr marL="137160" marR="0" marT="34290" marB="34290" anchor="b">
                    <a:lnL w="12700" cmpd="sng">
                      <a:noFill/>
                    </a:lnL>
                    <a:lnR w="12700" cmpd="sng">
                      <a:noFill/>
                    </a:lnR>
                    <a:lnT w="381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1" dirty="0">
                          <a:solidFill>
                            <a:schemeClr val="tx1"/>
                          </a:solidFill>
                          <a:latin typeface="+mn-lt"/>
                        </a:rPr>
                        <a:t>2017</a:t>
                      </a:r>
                    </a:p>
                    <a:p>
                      <a:pPr algn="r"/>
                      <a:r>
                        <a:rPr lang="en-US" sz="1800" b="1" dirty="0">
                          <a:solidFill>
                            <a:schemeClr val="tx1"/>
                          </a:solidFill>
                          <a:latin typeface="+mn-lt"/>
                        </a:rPr>
                        <a:t>actual</a:t>
                      </a:r>
                    </a:p>
                  </a:txBody>
                  <a:tcPr marL="411480" marR="0" marT="34290" marB="34290" anchor="b">
                    <a:lnL w="12700" cmpd="sng">
                      <a:noFill/>
                    </a:lnL>
                    <a:lnR w="12700" cmpd="sng">
                      <a:noFill/>
                    </a:lnR>
                    <a:lnT w="381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b="1" u="none" dirty="0">
                          <a:solidFill>
                            <a:schemeClr val="tx1"/>
                          </a:solidFill>
                          <a:latin typeface="+mn-lt"/>
                        </a:rPr>
                        <a:t>       </a:t>
                      </a:r>
                      <a:r>
                        <a:rPr lang="en-US" sz="1800" b="1" dirty="0">
                          <a:solidFill>
                            <a:schemeClr val="tx1"/>
                          </a:solidFill>
                          <a:latin typeface="+mn-lt"/>
                        </a:rPr>
                        <a:t>2018</a:t>
                      </a:r>
                      <a:r>
                        <a:rPr lang="en-US" sz="1800" b="1" u="none" dirty="0">
                          <a:solidFill>
                            <a:schemeClr val="tx1"/>
                          </a:solidFill>
                          <a:latin typeface="+mn-lt"/>
                        </a:rPr>
                        <a:t>      forecast</a:t>
                      </a:r>
                      <a:r>
                        <a:rPr lang="en-US" sz="1800" b="1" u="sng" dirty="0">
                          <a:solidFill>
                            <a:schemeClr val="tx1"/>
                          </a:solidFill>
                          <a:latin typeface="+mn-lt"/>
                        </a:rPr>
                        <a:t>  </a:t>
                      </a:r>
                      <a:r>
                        <a:rPr lang="en-US" sz="1800" b="1" dirty="0">
                          <a:solidFill>
                            <a:schemeClr val="tx1"/>
                          </a:solidFill>
                          <a:latin typeface="+mn-lt"/>
                        </a:rPr>
                        <a:t>      </a:t>
                      </a:r>
                    </a:p>
                  </a:txBody>
                  <a:tcPr marL="548640" marR="274320" marT="34290" marB="34290" anchor="b">
                    <a:lnL w="12700" cmpd="sng">
                      <a:noFill/>
                    </a:lnL>
                    <a:lnR w="12700" cmpd="sng">
                      <a:noFill/>
                    </a:lnR>
                    <a:lnT w="381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1" dirty="0">
                        <a:solidFill>
                          <a:schemeClr val="tx1"/>
                        </a:solidFill>
                        <a:latin typeface="+mn-lt"/>
                      </a:endParaRPr>
                    </a:p>
                  </a:txBody>
                  <a:tcPr marL="731520" marR="365760" anchor="b">
                    <a:lnL w="12700" cmpd="sng">
                      <a:noFill/>
                    </a:lnL>
                    <a:lnR w="12700" cmpd="sng">
                      <a:noFill/>
                    </a:lnR>
                    <a:lnT w="381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404">
                <a:tc gridSpan="2">
                  <a:txBody>
                    <a:bodyPr/>
                    <a:lstStyle/>
                    <a:p>
                      <a:r>
                        <a:rPr lang="en-US" sz="1800" b="0" dirty="0">
                          <a:solidFill>
                            <a:schemeClr val="tx1"/>
                          </a:solidFill>
                          <a:latin typeface="+mn-lt"/>
                        </a:rPr>
                        <a:t>Total spending</a:t>
                      </a:r>
                    </a:p>
                  </a:txBody>
                  <a:tcPr marL="68580" marR="68580" marT="34290" marB="34290" anchor="ctr">
                    <a:lnT w="285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hMerge="1">
                  <a:txBody>
                    <a:bodyPr/>
                    <a:lstStyle/>
                    <a:p>
                      <a:endParaRPr lang="en-US"/>
                    </a:p>
                  </a:txBody>
                  <a:tcPr/>
                </a:tc>
                <a:tc>
                  <a:txBody>
                    <a:bodyPr/>
                    <a:lstStyle/>
                    <a:p>
                      <a:pPr algn="r"/>
                      <a:r>
                        <a:rPr lang="en-US" sz="1800" b="0" dirty="0">
                          <a:solidFill>
                            <a:schemeClr val="tx1"/>
                          </a:solidFill>
                          <a:latin typeface="+mn-lt"/>
                        </a:rPr>
                        <a:t>6%</a:t>
                      </a:r>
                    </a:p>
                  </a:txBody>
                  <a:tcPr marL="68580" marR="68580" marT="34290" marB="34290" anchor="ctr">
                    <a:lnT w="285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lang="en-US" sz="1800" b="0" dirty="0">
                          <a:solidFill>
                            <a:schemeClr val="tx1"/>
                          </a:solidFill>
                          <a:latin typeface="+mn-lt"/>
                        </a:rPr>
                        <a:t>4%</a:t>
                      </a:r>
                    </a:p>
                  </a:txBody>
                  <a:tcPr marL="342900" marR="0" marT="34290" marB="34290" anchor="ctr">
                    <a:lnT w="285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a:endParaRPr lang="en-US" sz="1800" b="0" dirty="0">
                        <a:solidFill>
                          <a:schemeClr val="tx1"/>
                        </a:solidFill>
                        <a:latin typeface="+mn-lt"/>
                      </a:endParaRPr>
                    </a:p>
                  </a:txBody>
                  <a:tcPr marL="0" marR="0" marT="34290" marB="34290" anchor="ctr">
                    <a:lnT w="285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lang="en-US" sz="1800" b="0" dirty="0">
                          <a:solidFill>
                            <a:schemeClr val="tx1"/>
                          </a:solidFill>
                          <a:latin typeface="+mn-lt"/>
                        </a:rPr>
                        <a:t>2-7%</a:t>
                      </a:r>
                    </a:p>
                  </a:txBody>
                  <a:tcPr marL="0" marR="0" marT="34290" marB="34290" anchor="ctr">
                    <a:lnT w="2857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66725">
                <a:tc>
                  <a:txBody>
                    <a:bodyPr/>
                    <a:lstStyle/>
                    <a:p>
                      <a:r>
                        <a:rPr lang="en-US" sz="1700" b="0" baseline="0" dirty="0">
                          <a:solidFill>
                            <a:schemeClr val="tx1"/>
                          </a:solidFill>
                          <a:latin typeface="+mn-lt"/>
                        </a:rPr>
                        <a:t> </a:t>
                      </a:r>
                      <a:endParaRPr lang="en-US" sz="1700" b="0" dirty="0">
                        <a:solidFill>
                          <a:schemeClr val="tx1"/>
                        </a:solidFill>
                        <a:latin typeface="+mn-lt"/>
                      </a:endParaRPr>
                    </a:p>
                  </a:txBody>
                  <a:tcPr marL="68580" marR="68580" marT="34290" marB="3429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baseline="0" dirty="0">
                          <a:solidFill>
                            <a:schemeClr val="tx1"/>
                          </a:solidFill>
                          <a:latin typeface="+mn-lt"/>
                        </a:rPr>
                        <a:t>Private – residential</a:t>
                      </a:r>
                      <a:endParaRPr lang="en-US" sz="1800" b="0" dirty="0">
                        <a:solidFill>
                          <a:schemeClr val="tx1"/>
                        </a:solidFill>
                        <a:latin typeface="+mn-lt"/>
                      </a:endParaRP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11%</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11%</a:t>
                      </a:r>
                    </a:p>
                  </a:txBody>
                  <a:tcPr marL="34290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a:solidFill>
                          <a:schemeClr val="tx1"/>
                        </a:solidFill>
                        <a:latin typeface="+mn-lt"/>
                      </a:endParaRP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6-9%</a:t>
                      </a: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001">
                <a:tc>
                  <a:txBody>
                    <a:bodyPr/>
                    <a:lstStyle/>
                    <a:p>
                      <a:endParaRPr lang="en-US" sz="1700" b="0" dirty="0">
                        <a:solidFill>
                          <a:schemeClr val="tx1"/>
                        </a:solidFill>
                        <a:latin typeface="+mn-lt"/>
                      </a:endParaRPr>
                    </a:p>
                  </a:txBody>
                  <a:tcPr marL="68580" marR="68580" marT="34290" marB="3429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chemeClr val="tx1"/>
                          </a:solidFill>
                          <a:latin typeface="+mn-lt"/>
                        </a:rPr>
                        <a:t>      –</a:t>
                      </a:r>
                      <a:r>
                        <a:rPr lang="en-US" sz="1800" b="0" baseline="0" dirty="0">
                          <a:solidFill>
                            <a:schemeClr val="tx1"/>
                          </a:solidFill>
                          <a:latin typeface="+mn-lt"/>
                        </a:rPr>
                        <a:t> n</a:t>
                      </a:r>
                      <a:r>
                        <a:rPr lang="en-US" sz="1800" b="0" dirty="0">
                          <a:solidFill>
                            <a:schemeClr val="tx1"/>
                          </a:solidFill>
                          <a:latin typeface="+mn-lt"/>
                        </a:rPr>
                        <a:t>onresidential</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8%</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1%</a:t>
                      </a:r>
                    </a:p>
                  </a:txBody>
                  <a:tcPr marL="34290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a:solidFill>
                          <a:schemeClr val="tx1"/>
                        </a:solidFill>
                        <a:latin typeface="+mn-lt"/>
                      </a:endParaRP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1-5%</a:t>
                      </a: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8558">
                <a:tc>
                  <a:txBody>
                    <a:bodyPr/>
                    <a:lstStyle/>
                    <a:p>
                      <a:endParaRPr lang="en-US" sz="1700" b="0" dirty="0">
                        <a:solidFill>
                          <a:schemeClr val="tx1"/>
                        </a:solidFill>
                        <a:latin typeface="+mn-lt"/>
                      </a:endParaRPr>
                    </a:p>
                  </a:txBody>
                  <a:tcPr marL="68580" marR="68580" marT="34290" marB="3429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baseline="0" dirty="0">
                          <a:solidFill>
                            <a:schemeClr val="tx1"/>
                          </a:solidFill>
                          <a:latin typeface="+mn-lt"/>
                        </a:rPr>
                        <a:t>Public</a:t>
                      </a:r>
                      <a:endParaRPr lang="en-US" sz="1800" b="0" dirty="0">
                        <a:solidFill>
                          <a:schemeClr val="tx1"/>
                        </a:solidFill>
                        <a:latin typeface="+mn-lt"/>
                      </a:endParaRP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-1%</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-2%</a:t>
                      </a:r>
                    </a:p>
                  </a:txBody>
                  <a:tcPr marL="34290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a:solidFill>
                          <a:schemeClr val="tx1"/>
                        </a:solidFill>
                        <a:latin typeface="+mn-lt"/>
                      </a:endParaRP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-3 to 3%</a:t>
                      </a: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194">
                <a:tc gridSpan="2">
                  <a:txBody>
                    <a:bodyPr/>
                    <a:lstStyle/>
                    <a:p>
                      <a:r>
                        <a:rPr lang="en-US" sz="1800" b="0" dirty="0">
                          <a:solidFill>
                            <a:schemeClr val="tx1"/>
                          </a:solidFill>
                          <a:latin typeface="+mn-lt"/>
                        </a:rPr>
                        <a:t>Goods</a:t>
                      </a:r>
                      <a:r>
                        <a:rPr lang="en-US" sz="1800" b="0" baseline="0" dirty="0">
                          <a:solidFill>
                            <a:schemeClr val="tx1"/>
                          </a:solidFill>
                          <a:latin typeface="+mn-lt"/>
                        </a:rPr>
                        <a:t> &amp; services inputs</a:t>
                      </a:r>
                      <a:r>
                        <a:rPr lang="en-US" sz="1800" b="0" dirty="0">
                          <a:solidFill>
                            <a:schemeClr val="tx1"/>
                          </a:solidFill>
                          <a:latin typeface="+mn-lt"/>
                        </a:rPr>
                        <a:t> PPI</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a:r>
                        <a:rPr lang="en-US" sz="1800" b="0" dirty="0">
                          <a:solidFill>
                            <a:schemeClr val="tx1"/>
                          </a:solidFill>
                          <a:latin typeface="+mn-lt"/>
                        </a:rPr>
                        <a:t>1%</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4%</a:t>
                      </a:r>
                    </a:p>
                  </a:txBody>
                  <a:tcPr marL="6858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a:solidFill>
                          <a:schemeClr val="tx1"/>
                        </a:solidFill>
                        <a:latin typeface="+mn-lt"/>
                      </a:endParaRP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4-5%</a:t>
                      </a: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194">
                <a:tc gridSpan="2">
                  <a:txBody>
                    <a:bodyPr/>
                    <a:lstStyle/>
                    <a:p>
                      <a:r>
                        <a:rPr lang="en-US" sz="1800" b="0" baseline="0" dirty="0">
                          <a:solidFill>
                            <a:schemeClr val="tx1"/>
                          </a:solidFill>
                          <a:latin typeface="+mn-lt"/>
                        </a:rPr>
                        <a:t>Employment</a:t>
                      </a:r>
                      <a:r>
                        <a:rPr lang="en-US" sz="1800" b="0" dirty="0">
                          <a:solidFill>
                            <a:schemeClr val="tx1"/>
                          </a:solidFill>
                          <a:latin typeface="+mn-lt"/>
                        </a:rPr>
                        <a:t> cost</a:t>
                      </a:r>
                      <a:r>
                        <a:rPr lang="en-US" sz="1800" b="0" baseline="0" dirty="0">
                          <a:solidFill>
                            <a:schemeClr val="tx1"/>
                          </a:solidFill>
                          <a:latin typeface="+mn-lt"/>
                        </a:rPr>
                        <a:t> index</a:t>
                      </a:r>
                      <a:endParaRPr lang="en-US" sz="1800" b="0" dirty="0">
                        <a:solidFill>
                          <a:schemeClr val="tx1"/>
                        </a:solidFill>
                        <a:latin typeface="+mn-lt"/>
                      </a:endParaRP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a:r>
                        <a:rPr lang="en-US" sz="1800" b="0" dirty="0">
                          <a:solidFill>
                            <a:schemeClr val="tx1"/>
                          </a:solidFill>
                          <a:latin typeface="+mn-lt"/>
                        </a:rPr>
                        <a:t>2.2%</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2.5%</a:t>
                      </a:r>
                    </a:p>
                  </a:txBody>
                  <a:tcPr marL="6858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a:solidFill>
                          <a:schemeClr val="tx1"/>
                        </a:solidFill>
                        <a:latin typeface="+mn-lt"/>
                      </a:endParaRP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a:solidFill>
                            <a:schemeClr val="tx1"/>
                          </a:solidFill>
                          <a:latin typeface="+mn-lt"/>
                        </a:rPr>
                        <a:t>3-4%</a:t>
                      </a:r>
                    </a:p>
                  </a:txBody>
                  <a:tcPr marL="0" marR="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2263DC4A-32F9-C846-89AA-E7DE67E55795}" type="slidenum">
              <a:rPr lang="en-US" smtClean="0">
                <a:solidFill>
                  <a:schemeClr val="bg1"/>
                </a:solidFill>
              </a:rPr>
              <a:pPr/>
              <a:t>29</a:t>
            </a:fld>
            <a:endParaRPr lang="en-US" dirty="0">
              <a:solidFill>
                <a:schemeClr val="bg1"/>
              </a:solidFill>
            </a:endParaRPr>
          </a:p>
        </p:txBody>
      </p:sp>
      <p:sp>
        <p:nvSpPr>
          <p:cNvPr id="6" name="Footer Placeholder 6"/>
          <p:cNvSpPr txBox="1">
            <a:spLocks/>
          </p:cNvSpPr>
          <p:nvPr/>
        </p:nvSpPr>
        <p:spPr>
          <a:xfrm>
            <a:off x="1468315" y="5624515"/>
            <a:ext cx="3640016" cy="273844"/>
          </a:xfrm>
          <a:prstGeom prst="rect">
            <a:avLst/>
          </a:prstGeom>
          <a:noFill/>
        </p:spPr>
        <p:txBody>
          <a:bodyPr vert="horz" lIns="68580" tIns="34290" rIns="68580" bIns="34290" rtlCol="0" anchor="ctr"/>
          <a:lstStyle/>
          <a:p>
            <a:pPr>
              <a:defRPr/>
            </a:pPr>
            <a:r>
              <a:rPr lang="en-US" sz="900" dirty="0">
                <a:solidFill>
                  <a:prstClr val="white"/>
                </a:solidFill>
              </a:rPr>
              <a:t>Source: actuals: Census, BLS; forecasts: Author’s estimates</a:t>
            </a:r>
          </a:p>
        </p:txBody>
      </p:sp>
    </p:spTree>
    <p:extLst>
      <p:ext uri="{BB962C8B-B14F-4D97-AF65-F5344CB8AC3E}">
        <p14:creationId xmlns:p14="http://schemas.microsoft.com/office/powerpoint/2010/main" val="148741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08824"/>
            <a:ext cx="8915400" cy="506873"/>
          </a:xfrm>
        </p:spPr>
        <p:txBody>
          <a:bodyPr>
            <a:normAutofit fontScale="90000"/>
          </a:bodyPr>
          <a:lstStyle/>
          <a:p>
            <a:r>
              <a:rPr lang="en-US" dirty="0"/>
              <a:t>Construction spending &amp; employment, 2006-2018</a:t>
            </a:r>
          </a:p>
        </p:txBody>
      </p:sp>
      <p:graphicFrame>
        <p:nvGraphicFramePr>
          <p:cNvPr id="12" name="Content Placeholder 11"/>
          <p:cNvGraphicFramePr>
            <a:graphicFrameLocks noGrp="1"/>
          </p:cNvGraphicFramePr>
          <p:nvPr>
            <p:ph sz="half" idx="1"/>
            <p:extLst/>
          </p:nvPr>
        </p:nvGraphicFramePr>
        <p:xfrm>
          <a:off x="1308104" y="2057401"/>
          <a:ext cx="3028950" cy="3394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half" idx="2"/>
            <p:extLst/>
          </p:nvPr>
        </p:nvGraphicFramePr>
        <p:xfrm>
          <a:off x="4629150" y="2057401"/>
          <a:ext cx="3028950" cy="3394472"/>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p:cNvSpPr>
            <a:spLocks noGrp="1"/>
          </p:cNvSpPr>
          <p:nvPr>
            <p:ph type="ftr" sz="quarter" idx="11"/>
          </p:nvPr>
        </p:nvSpPr>
        <p:spPr>
          <a:xfrm>
            <a:off x="378069" y="5624514"/>
            <a:ext cx="5641731" cy="273844"/>
          </a:xfrm>
        </p:spPr>
        <p:txBody>
          <a:bodyPr/>
          <a:lstStyle/>
          <a:p>
            <a:r>
              <a:rPr lang="en-US" dirty="0">
                <a:solidFill>
                  <a:schemeClr val="bg1"/>
                </a:solidFill>
              </a:rPr>
              <a:t>Source: spending--U.S. Census Bureau; employment--Bureau of Labor Statistics</a:t>
            </a:r>
          </a:p>
        </p:txBody>
      </p:sp>
      <p:sp>
        <p:nvSpPr>
          <p:cNvPr id="3" name="Slide Number Placeholder 2"/>
          <p:cNvSpPr>
            <a:spLocks noGrp="1"/>
          </p:cNvSpPr>
          <p:nvPr>
            <p:ph type="sldNum" sz="quarter" idx="12"/>
          </p:nvPr>
        </p:nvSpPr>
        <p:spPr/>
        <p:txBody>
          <a:bodyPr/>
          <a:lstStyle/>
          <a:p>
            <a:fld id="{2263DC4A-32F9-C846-89AA-E7DE67E55795}" type="slidenum">
              <a:rPr lang="en-US" smtClean="0"/>
              <a:pPr/>
              <a:t>3</a:t>
            </a:fld>
            <a:endParaRPr lang="en-US"/>
          </a:p>
        </p:txBody>
      </p:sp>
      <p:sp>
        <p:nvSpPr>
          <p:cNvPr id="13" name="Rectangle 12"/>
          <p:cNvSpPr/>
          <p:nvPr/>
        </p:nvSpPr>
        <p:spPr>
          <a:xfrm>
            <a:off x="1314453" y="2133603"/>
            <a:ext cx="3022601" cy="5143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a:solidFill>
                  <a:schemeClr val="tx1"/>
                </a:solidFill>
              </a:rPr>
              <a:t>Total spending, Feb. ‘06 (prior peak)-Jan. ‘18</a:t>
            </a:r>
          </a:p>
          <a:p>
            <a:pPr algn="ctr"/>
            <a:r>
              <a:rPr lang="en-US" sz="975" dirty="0">
                <a:solidFill>
                  <a:schemeClr val="tx1"/>
                </a:solidFill>
              </a:rPr>
              <a:t>trillion $, seasonally adjusted annual rate </a:t>
            </a:r>
          </a:p>
        </p:txBody>
      </p:sp>
      <p:sp>
        <p:nvSpPr>
          <p:cNvPr id="21" name="Rectangle 20"/>
          <p:cNvSpPr/>
          <p:nvPr/>
        </p:nvSpPr>
        <p:spPr>
          <a:xfrm>
            <a:off x="4688783" y="2133603"/>
            <a:ext cx="2918628" cy="257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Rectangle 18"/>
          <p:cNvSpPr/>
          <p:nvPr/>
        </p:nvSpPr>
        <p:spPr>
          <a:xfrm>
            <a:off x="4629150" y="2133603"/>
            <a:ext cx="3022601" cy="5143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a:solidFill>
                  <a:schemeClr val="tx1"/>
                </a:solidFill>
              </a:rPr>
              <a:t>Total employment, Apr. ’06 (peak)-Jan. ‘18</a:t>
            </a:r>
          </a:p>
          <a:p>
            <a:pPr algn="ctr"/>
            <a:r>
              <a:rPr lang="en-US" sz="975" dirty="0">
                <a:solidFill>
                  <a:schemeClr val="tx1"/>
                </a:solidFill>
              </a:rPr>
              <a:t>millions, seasonally adjusted</a:t>
            </a:r>
          </a:p>
        </p:txBody>
      </p:sp>
      <p:sp>
        <p:nvSpPr>
          <p:cNvPr id="23" name="TextBox 22"/>
          <p:cNvSpPr txBox="1"/>
          <p:nvPr/>
        </p:nvSpPr>
        <p:spPr>
          <a:xfrm>
            <a:off x="3687556" y="2903484"/>
            <a:ext cx="1168323" cy="473206"/>
          </a:xfrm>
          <a:prstGeom prst="rect">
            <a:avLst/>
          </a:prstGeom>
          <a:noFill/>
        </p:spPr>
        <p:txBody>
          <a:bodyPr wrap="square" rtlCol="0">
            <a:spAutoFit/>
          </a:bodyPr>
          <a:lstStyle/>
          <a:p>
            <a:r>
              <a:rPr lang="en-US" sz="825" dirty="0"/>
              <a:t>$1.26 trillion</a:t>
            </a:r>
          </a:p>
          <a:p>
            <a:r>
              <a:rPr lang="en-US" sz="825" dirty="0"/>
              <a:t>(5% above</a:t>
            </a:r>
          </a:p>
          <a:p>
            <a:r>
              <a:rPr lang="en-US" sz="825" dirty="0"/>
              <a:t> ‘06 peak)</a:t>
            </a:r>
          </a:p>
        </p:txBody>
      </p:sp>
      <p:sp>
        <p:nvSpPr>
          <p:cNvPr id="24" name="TextBox 23"/>
          <p:cNvSpPr txBox="1"/>
          <p:nvPr/>
        </p:nvSpPr>
        <p:spPr>
          <a:xfrm>
            <a:off x="5095998" y="2434848"/>
            <a:ext cx="855617" cy="219291"/>
          </a:xfrm>
          <a:prstGeom prst="rect">
            <a:avLst/>
          </a:prstGeom>
          <a:noFill/>
        </p:spPr>
        <p:txBody>
          <a:bodyPr wrap="square" rtlCol="0">
            <a:spAutoFit/>
          </a:bodyPr>
          <a:lstStyle/>
          <a:p>
            <a:r>
              <a:rPr lang="en-US" sz="825" dirty="0"/>
              <a:t>7.7 million</a:t>
            </a:r>
          </a:p>
        </p:txBody>
      </p:sp>
      <p:sp>
        <p:nvSpPr>
          <p:cNvPr id="25" name="TextBox 24"/>
          <p:cNvSpPr txBox="1"/>
          <p:nvPr/>
        </p:nvSpPr>
        <p:spPr>
          <a:xfrm>
            <a:off x="6592042" y="2575548"/>
            <a:ext cx="1064108" cy="219291"/>
          </a:xfrm>
          <a:prstGeom prst="rect">
            <a:avLst/>
          </a:prstGeom>
          <a:noFill/>
        </p:spPr>
        <p:txBody>
          <a:bodyPr wrap="square" rtlCol="0">
            <a:spAutoFit/>
          </a:bodyPr>
          <a:lstStyle/>
          <a:p>
            <a:pPr algn="r"/>
            <a:r>
              <a:rPr lang="en-US" sz="825" dirty="0"/>
              <a:t>7.1 million</a:t>
            </a:r>
          </a:p>
        </p:txBody>
      </p:sp>
      <p:sp>
        <p:nvSpPr>
          <p:cNvPr id="14" name="TextBox 13"/>
          <p:cNvSpPr txBox="1"/>
          <p:nvPr/>
        </p:nvSpPr>
        <p:spPr>
          <a:xfrm rot="10800000" flipV="1">
            <a:off x="3351727" y="3497913"/>
            <a:ext cx="1062507" cy="346249"/>
          </a:xfrm>
          <a:prstGeom prst="rect">
            <a:avLst/>
          </a:prstGeom>
          <a:noFill/>
        </p:spPr>
        <p:txBody>
          <a:bodyPr wrap="square" rtlCol="0">
            <a:spAutoFit/>
          </a:bodyPr>
          <a:lstStyle/>
          <a:p>
            <a:r>
              <a:rPr lang="en-US" sz="825" dirty="0">
                <a:solidFill>
                  <a:schemeClr val="accent2"/>
                </a:solidFill>
              </a:rPr>
              <a:t>Private res </a:t>
            </a:r>
            <a:r>
              <a:rPr lang="en-US" sz="825" dirty="0"/>
              <a:t>(23% below ‘06 peak)</a:t>
            </a:r>
          </a:p>
        </p:txBody>
      </p:sp>
      <p:sp>
        <p:nvSpPr>
          <p:cNvPr id="15" name="TextBox 14"/>
          <p:cNvSpPr txBox="1"/>
          <p:nvPr/>
        </p:nvSpPr>
        <p:spPr>
          <a:xfrm>
            <a:off x="3922630" y="2459972"/>
            <a:ext cx="698177" cy="219291"/>
          </a:xfrm>
          <a:prstGeom prst="rect">
            <a:avLst/>
          </a:prstGeom>
          <a:noFill/>
        </p:spPr>
        <p:txBody>
          <a:bodyPr wrap="square" rtlCol="0">
            <a:spAutoFit/>
          </a:bodyPr>
          <a:lstStyle/>
          <a:p>
            <a:r>
              <a:rPr lang="en-US" sz="825" dirty="0"/>
              <a:t>Total</a:t>
            </a:r>
          </a:p>
        </p:txBody>
      </p:sp>
      <p:sp>
        <p:nvSpPr>
          <p:cNvPr id="16" name="TextBox 15"/>
          <p:cNvSpPr txBox="1"/>
          <p:nvPr/>
        </p:nvSpPr>
        <p:spPr>
          <a:xfrm>
            <a:off x="3351726" y="4241394"/>
            <a:ext cx="907962" cy="346249"/>
          </a:xfrm>
          <a:prstGeom prst="rect">
            <a:avLst/>
          </a:prstGeom>
          <a:noFill/>
        </p:spPr>
        <p:txBody>
          <a:bodyPr wrap="square" rtlCol="0">
            <a:spAutoFit/>
          </a:bodyPr>
          <a:lstStyle/>
          <a:p>
            <a:r>
              <a:rPr lang="en-US" sz="825" dirty="0">
                <a:solidFill>
                  <a:schemeClr val="accent3">
                    <a:lumMod val="50000"/>
                  </a:schemeClr>
                </a:solidFill>
              </a:rPr>
              <a:t>Public</a:t>
            </a:r>
            <a:r>
              <a:rPr lang="en-US" sz="825" dirty="0"/>
              <a:t> (8% below  ‘09 peak)</a:t>
            </a:r>
          </a:p>
        </p:txBody>
      </p:sp>
      <p:sp>
        <p:nvSpPr>
          <p:cNvPr id="18" name="TextBox 17"/>
          <p:cNvSpPr txBox="1"/>
          <p:nvPr/>
        </p:nvSpPr>
        <p:spPr>
          <a:xfrm>
            <a:off x="2463085" y="3793553"/>
            <a:ext cx="1073870" cy="346249"/>
          </a:xfrm>
          <a:prstGeom prst="rect">
            <a:avLst/>
          </a:prstGeom>
          <a:noFill/>
        </p:spPr>
        <p:txBody>
          <a:bodyPr wrap="square" rtlCol="0">
            <a:spAutoFit/>
          </a:bodyPr>
          <a:lstStyle/>
          <a:p>
            <a:r>
              <a:rPr lang="en-US" sz="825" dirty="0">
                <a:solidFill>
                  <a:schemeClr val="tx2"/>
                </a:solidFill>
              </a:rPr>
              <a:t>Private </a:t>
            </a:r>
            <a:r>
              <a:rPr lang="en-US" sz="825" dirty="0" err="1">
                <a:solidFill>
                  <a:schemeClr val="tx2"/>
                </a:solidFill>
              </a:rPr>
              <a:t>nonres</a:t>
            </a:r>
            <a:r>
              <a:rPr lang="en-US" sz="825" dirty="0">
                <a:solidFill>
                  <a:schemeClr val="tx2"/>
                </a:solidFill>
              </a:rPr>
              <a:t> </a:t>
            </a:r>
            <a:r>
              <a:rPr lang="en-US" sz="825" dirty="0"/>
              <a:t>(2% above ‘08 peak)</a:t>
            </a:r>
          </a:p>
        </p:txBody>
      </p:sp>
      <p:sp>
        <p:nvSpPr>
          <p:cNvPr id="20" name="TextBox 19"/>
          <p:cNvSpPr txBox="1"/>
          <p:nvPr/>
        </p:nvSpPr>
        <p:spPr>
          <a:xfrm>
            <a:off x="6123281" y="3329629"/>
            <a:ext cx="1543163" cy="346249"/>
          </a:xfrm>
          <a:prstGeom prst="rect">
            <a:avLst/>
          </a:prstGeom>
          <a:noFill/>
        </p:spPr>
        <p:txBody>
          <a:bodyPr wrap="square" rtlCol="0">
            <a:spAutoFit/>
          </a:bodyPr>
          <a:lstStyle/>
          <a:p>
            <a:pPr algn="r"/>
            <a:r>
              <a:rPr lang="en-US" sz="825" dirty="0">
                <a:solidFill>
                  <a:schemeClr val="tx2"/>
                </a:solidFill>
              </a:rPr>
              <a:t>Nonresidential</a:t>
            </a:r>
            <a:r>
              <a:rPr lang="en-US" sz="825" dirty="0"/>
              <a:t> (1% below peak)</a:t>
            </a:r>
          </a:p>
        </p:txBody>
      </p:sp>
      <p:sp>
        <p:nvSpPr>
          <p:cNvPr id="26" name="TextBox 25"/>
          <p:cNvSpPr txBox="1"/>
          <p:nvPr/>
        </p:nvSpPr>
        <p:spPr>
          <a:xfrm>
            <a:off x="5872962" y="3683758"/>
            <a:ext cx="1793482" cy="219291"/>
          </a:xfrm>
          <a:prstGeom prst="rect">
            <a:avLst/>
          </a:prstGeom>
          <a:noFill/>
        </p:spPr>
        <p:txBody>
          <a:bodyPr wrap="square" rtlCol="0">
            <a:spAutoFit/>
          </a:bodyPr>
          <a:lstStyle/>
          <a:p>
            <a:pPr algn="r"/>
            <a:r>
              <a:rPr lang="en-US" sz="825" dirty="0">
                <a:solidFill>
                  <a:schemeClr val="accent2"/>
                </a:solidFill>
              </a:rPr>
              <a:t>Residential</a:t>
            </a:r>
            <a:r>
              <a:rPr lang="en-US" sz="825" dirty="0"/>
              <a:t> (4% below peak)</a:t>
            </a:r>
          </a:p>
        </p:txBody>
      </p:sp>
      <p:sp>
        <p:nvSpPr>
          <p:cNvPr id="27" name="TextBox 26"/>
          <p:cNvSpPr txBox="1"/>
          <p:nvPr/>
        </p:nvSpPr>
        <p:spPr>
          <a:xfrm>
            <a:off x="6597759" y="2835721"/>
            <a:ext cx="1064513" cy="473206"/>
          </a:xfrm>
          <a:prstGeom prst="rect">
            <a:avLst/>
          </a:prstGeom>
          <a:noFill/>
        </p:spPr>
        <p:txBody>
          <a:bodyPr wrap="square" rtlCol="0">
            <a:spAutoFit/>
          </a:bodyPr>
          <a:lstStyle/>
          <a:p>
            <a:pPr algn="r"/>
            <a:r>
              <a:rPr lang="en-US" sz="825" dirty="0"/>
              <a:t>Total </a:t>
            </a:r>
          </a:p>
          <a:p>
            <a:pPr algn="r"/>
            <a:r>
              <a:rPr lang="en-US" sz="825" dirty="0"/>
              <a:t>(8% below peak)</a:t>
            </a:r>
          </a:p>
          <a:p>
            <a:pPr algn="r"/>
            <a:endParaRPr lang="en-US" sz="825" dirty="0"/>
          </a:p>
        </p:txBody>
      </p:sp>
      <p:sp>
        <p:nvSpPr>
          <p:cNvPr id="28" name="TextBox 27"/>
          <p:cNvSpPr txBox="1"/>
          <p:nvPr/>
        </p:nvSpPr>
        <p:spPr>
          <a:xfrm>
            <a:off x="1314453" y="4957759"/>
            <a:ext cx="3022601" cy="392415"/>
          </a:xfrm>
          <a:prstGeom prst="rect">
            <a:avLst/>
          </a:prstGeom>
          <a:noFill/>
        </p:spPr>
        <p:txBody>
          <a:bodyPr wrap="square" rtlCol="0">
            <a:spAutoFit/>
          </a:bodyPr>
          <a:lstStyle/>
          <a:p>
            <a:pPr algn="ctr"/>
            <a:r>
              <a:rPr lang="en-US" sz="975" b="1" dirty="0"/>
              <a:t>Jan. 2017-Jan. 2018: total 3.2%</a:t>
            </a:r>
          </a:p>
          <a:p>
            <a:pPr algn="ctr"/>
            <a:r>
              <a:rPr lang="en-US" sz="975" dirty="0"/>
              <a:t> private res. 4%, private nonres. -1%, public 8%</a:t>
            </a:r>
          </a:p>
        </p:txBody>
      </p:sp>
      <p:sp>
        <p:nvSpPr>
          <p:cNvPr id="29" name="TextBox 28"/>
          <p:cNvSpPr txBox="1"/>
          <p:nvPr/>
        </p:nvSpPr>
        <p:spPr>
          <a:xfrm>
            <a:off x="4639898" y="4956913"/>
            <a:ext cx="3022601" cy="392415"/>
          </a:xfrm>
          <a:prstGeom prst="rect">
            <a:avLst/>
          </a:prstGeom>
          <a:noFill/>
        </p:spPr>
        <p:txBody>
          <a:bodyPr wrap="square" rtlCol="0">
            <a:spAutoFit/>
          </a:bodyPr>
          <a:lstStyle/>
          <a:p>
            <a:pPr algn="ctr"/>
            <a:r>
              <a:rPr lang="en-US" sz="975" b="1" dirty="0"/>
              <a:t>Jan. 2017-Jan. 2018: total 3.3%</a:t>
            </a:r>
          </a:p>
          <a:p>
            <a:pPr algn="ctr"/>
            <a:r>
              <a:rPr lang="en-US" sz="975"/>
              <a:t>residential 3.3%, nonresidential 3.3%</a:t>
            </a:r>
            <a:endParaRPr lang="en-US" sz="975" dirty="0"/>
          </a:p>
        </p:txBody>
      </p:sp>
      <p:cxnSp>
        <p:nvCxnSpPr>
          <p:cNvPr id="8" name="Straight Arrow Connector 7"/>
          <p:cNvCxnSpPr/>
          <p:nvPr/>
        </p:nvCxnSpPr>
        <p:spPr>
          <a:xfrm flipV="1">
            <a:off x="4186238" y="2738438"/>
            <a:ext cx="0" cy="19808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93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9776"/>
            <a:ext cx="6615401" cy="370705"/>
          </a:xfrm>
        </p:spPr>
        <p:txBody>
          <a:bodyPr anchor="t"/>
          <a:lstStyle/>
          <a:p>
            <a:r>
              <a:rPr lang="en-US" dirty="0"/>
              <a:t>AGC economic resources</a:t>
            </a:r>
            <a:r>
              <a:rPr lang="en-US" b="0" dirty="0"/>
              <a:t> </a:t>
            </a:r>
            <a:br>
              <a:rPr lang="en-US" sz="2100" b="0" dirty="0"/>
            </a:br>
            <a:r>
              <a:rPr lang="en-US" sz="2100" b="0" dirty="0"/>
              <a:t>(email </a:t>
            </a:r>
            <a:r>
              <a:rPr lang="en-US" sz="2100" b="0" dirty="0">
                <a:hlinkClick r:id="rId3"/>
              </a:rPr>
              <a:t>simonsonk@agc.org</a:t>
            </a:r>
            <a:r>
              <a:rPr lang="en-US" sz="2100" b="0" dirty="0"/>
              <a:t>)</a:t>
            </a:r>
            <a:br>
              <a:rPr lang="en-US" sz="2100" b="0" dirty="0"/>
            </a:br>
            <a:br>
              <a:rPr lang="en-US" sz="2100" b="0" dirty="0"/>
            </a:br>
            <a:r>
              <a:rPr lang="en-US" sz="2100" b="0" dirty="0"/>
              <a:t> </a:t>
            </a:r>
          </a:p>
        </p:txBody>
      </p:sp>
      <p:sp>
        <p:nvSpPr>
          <p:cNvPr id="3" name="Content Placeholder 2"/>
          <p:cNvSpPr>
            <a:spLocks noGrp="1"/>
          </p:cNvSpPr>
          <p:nvPr>
            <p:ph idx="1"/>
          </p:nvPr>
        </p:nvSpPr>
        <p:spPr>
          <a:xfrm>
            <a:off x="0" y="2830100"/>
            <a:ext cx="6553200" cy="2794413"/>
          </a:xfrm>
        </p:spPr>
        <p:txBody>
          <a:bodyPr>
            <a:noAutofit/>
          </a:bodyPr>
          <a:lstStyle/>
          <a:p>
            <a:r>
              <a:rPr lang="en-US" i="1" dirty="0"/>
              <a:t>The Data DIGest</a:t>
            </a:r>
            <a:r>
              <a:rPr lang="en-US" dirty="0"/>
              <a:t>: weekly 1-page email (subscribe at </a:t>
            </a:r>
            <a:r>
              <a:rPr lang="en-US" u="sng" dirty="0">
                <a:solidFill>
                  <a:srgbClr val="0000FF"/>
                </a:solidFill>
                <a:ea typeface="Calibri" panose="020F0502020204030204" pitchFamily="34" charset="0"/>
                <a:hlinkClick r:id="rId4"/>
              </a:rPr>
              <a:t>http://store.agc.org</a:t>
            </a:r>
            <a:r>
              <a:rPr lang="en-US" dirty="0"/>
              <a:t>) </a:t>
            </a:r>
          </a:p>
          <a:p>
            <a:r>
              <a:rPr lang="en-US" dirty="0"/>
              <a:t>monthly press releases: spending; PPI; national, state, metro employment</a:t>
            </a:r>
          </a:p>
          <a:p>
            <a:r>
              <a:rPr lang="en-US" dirty="0"/>
              <a:t>yearly employment &amp; outlook surveys, state and metro data, fact sheets: </a:t>
            </a:r>
            <a:r>
              <a:rPr lang="en-US" u="sng" dirty="0">
                <a:hlinkClick r:id="rId5"/>
              </a:rPr>
              <a:t>www.agc.org/learn/construction-data</a:t>
            </a:r>
            <a:endParaRPr lang="en-US" u="sng" dirty="0"/>
          </a:p>
          <a:p>
            <a:r>
              <a:rPr lang="en-US" dirty="0"/>
              <a:t>outlook webinar May 10 with Kermit Baker, AIA; Alex Carrick, ConstructConnect</a:t>
            </a:r>
          </a:p>
        </p:txBody>
      </p:sp>
      <p:sp>
        <p:nvSpPr>
          <p:cNvPr id="4" name="Slide Number Placeholder 3"/>
          <p:cNvSpPr>
            <a:spLocks noGrp="1"/>
          </p:cNvSpPr>
          <p:nvPr>
            <p:ph type="sldNum" sz="quarter" idx="12"/>
          </p:nvPr>
        </p:nvSpPr>
        <p:spPr/>
        <p:txBody>
          <a:bodyPr/>
          <a:lstStyle/>
          <a:p>
            <a:fld id="{2263DC4A-32F9-C846-89AA-E7DE67E55795}" type="slidenum">
              <a:rPr lang="en-US" smtClean="0">
                <a:solidFill>
                  <a:schemeClr val="bg1"/>
                </a:solidFill>
              </a:rPr>
              <a:pPr/>
              <a:t>30</a:t>
            </a:fld>
            <a:endParaRPr lang="en-US" dirty="0">
              <a:solidFill>
                <a:schemeClr val="bg1"/>
              </a:solidFill>
            </a:endParaRPr>
          </a:p>
        </p:txBody>
      </p:sp>
      <p:pic>
        <p:nvPicPr>
          <p:cNvPr id="6" name="Picture 10" descr="Picture1.jpg"/>
          <p:cNvPicPr>
            <a:picLocks noChangeAspect="1"/>
          </p:cNvPicPr>
          <p:nvPr/>
        </p:nvPicPr>
        <p:blipFill>
          <a:blip r:embed="rId6" cstate="print"/>
          <a:srcRect/>
          <a:stretch>
            <a:fillRect/>
          </a:stretch>
        </p:blipFill>
        <p:spPr bwMode="auto">
          <a:xfrm>
            <a:off x="6615400" y="1549776"/>
            <a:ext cx="2271425" cy="390328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9641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7131"/>
            <a:ext cx="8905875" cy="403348"/>
          </a:xfrm>
        </p:spPr>
        <p:txBody>
          <a:bodyPr/>
          <a:lstStyle/>
          <a:p>
            <a:r>
              <a:rPr lang="en-US" dirty="0"/>
              <a:t>Construction spending &amp; employment, 2015-2018</a:t>
            </a:r>
            <a:endParaRPr lang="en-US" b="0" dirty="0"/>
          </a:p>
        </p:txBody>
      </p:sp>
      <p:sp>
        <p:nvSpPr>
          <p:cNvPr id="3" name="Slide Number Placeholder 2"/>
          <p:cNvSpPr>
            <a:spLocks noGrp="1"/>
          </p:cNvSpPr>
          <p:nvPr>
            <p:ph type="sldNum" sz="quarter" idx="12"/>
          </p:nvPr>
        </p:nvSpPr>
        <p:spPr/>
        <p:txBody>
          <a:bodyPr/>
          <a:lstStyle/>
          <a:p>
            <a:fld id="{2263DC4A-32F9-C846-89AA-E7DE67E55795}" type="slidenum">
              <a:rPr lang="en-US" smtClean="0"/>
              <a:pPr/>
              <a:t>4</a:t>
            </a:fld>
            <a:endParaRPr lang="en-US"/>
          </a:p>
        </p:txBody>
      </p:sp>
      <p:sp>
        <p:nvSpPr>
          <p:cNvPr id="19" name="Footer Placeholder 6"/>
          <p:cNvSpPr txBox="1">
            <a:spLocks/>
          </p:cNvSpPr>
          <p:nvPr/>
        </p:nvSpPr>
        <p:spPr>
          <a:xfrm>
            <a:off x="1485898" y="5624514"/>
            <a:ext cx="3871913" cy="273844"/>
          </a:xfrm>
          <a:prstGeom prst="rect">
            <a:avLst/>
          </a:prstGeom>
          <a:noFill/>
        </p:spPr>
        <p:txBody>
          <a:bodyPr vert="horz" lIns="68580" tIns="34290" rIns="68580" bIns="34290" rtlCol="0" anchor="ctr"/>
          <a:lstStyle/>
          <a:p>
            <a:r>
              <a:rPr lang="en-US" sz="900" dirty="0">
                <a:solidFill>
                  <a:schemeClr val="bg1"/>
                </a:solidFill>
              </a:rPr>
              <a:t>Source: spending--U.S. Census Bureau; employment--Bureau of Labor Statistics</a:t>
            </a:r>
          </a:p>
        </p:txBody>
      </p:sp>
      <p:sp>
        <p:nvSpPr>
          <p:cNvPr id="28" name="Freeform 4"/>
          <p:cNvSpPr/>
          <p:nvPr/>
        </p:nvSpPr>
        <p:spPr>
          <a:xfrm>
            <a:off x="2252206" y="1909317"/>
            <a:ext cx="4935775" cy="197012"/>
          </a:xfrm>
          <a:custGeom>
            <a:avLst/>
            <a:gdLst>
              <a:gd name="connsiteX0" fmla="*/ 0 w 3923608"/>
              <a:gd name="connsiteY0" fmla="*/ 56527 h 262682"/>
              <a:gd name="connsiteX1" fmla="*/ 3325 w 3923608"/>
              <a:gd name="connsiteY1" fmla="*/ 262682 h 262682"/>
              <a:gd name="connsiteX2" fmla="*/ 2184585 w 3923608"/>
              <a:gd name="connsiteY2" fmla="*/ 259357 h 262682"/>
              <a:gd name="connsiteX3" fmla="*/ 2187910 w 3923608"/>
              <a:gd name="connsiteY3" fmla="*/ 0 h 262682"/>
              <a:gd name="connsiteX4" fmla="*/ 2364140 w 3923608"/>
              <a:gd name="connsiteY4" fmla="*/ 6650 h 262682"/>
              <a:gd name="connsiteX5" fmla="*/ 2380765 w 3923608"/>
              <a:gd name="connsiteY5" fmla="*/ 209481 h 262682"/>
              <a:gd name="connsiteX6" fmla="*/ 2414016 w 3923608"/>
              <a:gd name="connsiteY6" fmla="*/ 259357 h 262682"/>
              <a:gd name="connsiteX7" fmla="*/ 3621024 w 3923608"/>
              <a:gd name="connsiteY7" fmla="*/ 259357 h 262682"/>
              <a:gd name="connsiteX8" fmla="*/ 3923608 w 3923608"/>
              <a:gd name="connsiteY8" fmla="*/ 259357 h 262682"/>
              <a:gd name="connsiteX9" fmla="*/ 3906982 w 3923608"/>
              <a:gd name="connsiteY9" fmla="*/ 19951 h 262682"/>
              <a:gd name="connsiteX10" fmla="*/ 0 w 3923608"/>
              <a:gd name="connsiteY10" fmla="*/ 56527 h 262682"/>
              <a:gd name="connsiteX0" fmla="*/ 0 w 5446499"/>
              <a:gd name="connsiteY0" fmla="*/ 56527 h 262682"/>
              <a:gd name="connsiteX1" fmla="*/ 3325 w 5446499"/>
              <a:gd name="connsiteY1" fmla="*/ 262682 h 262682"/>
              <a:gd name="connsiteX2" fmla="*/ 2184585 w 5446499"/>
              <a:gd name="connsiteY2" fmla="*/ 259357 h 262682"/>
              <a:gd name="connsiteX3" fmla="*/ 2187910 w 5446499"/>
              <a:gd name="connsiteY3" fmla="*/ 0 h 262682"/>
              <a:gd name="connsiteX4" fmla="*/ 2364140 w 5446499"/>
              <a:gd name="connsiteY4" fmla="*/ 6650 h 262682"/>
              <a:gd name="connsiteX5" fmla="*/ 2380765 w 5446499"/>
              <a:gd name="connsiteY5" fmla="*/ 209481 h 262682"/>
              <a:gd name="connsiteX6" fmla="*/ 2414016 w 5446499"/>
              <a:gd name="connsiteY6" fmla="*/ 259357 h 262682"/>
              <a:gd name="connsiteX7" fmla="*/ 3621024 w 5446499"/>
              <a:gd name="connsiteY7" fmla="*/ 259357 h 262682"/>
              <a:gd name="connsiteX8" fmla="*/ 5446499 w 5446499"/>
              <a:gd name="connsiteY8" fmla="*/ 262682 h 262682"/>
              <a:gd name="connsiteX9" fmla="*/ 3906982 w 5446499"/>
              <a:gd name="connsiteY9" fmla="*/ 19951 h 262682"/>
              <a:gd name="connsiteX10" fmla="*/ 0 w 5446499"/>
              <a:gd name="connsiteY10" fmla="*/ 56527 h 262682"/>
              <a:gd name="connsiteX0" fmla="*/ 0 w 5549577"/>
              <a:gd name="connsiteY0" fmla="*/ 56527 h 262682"/>
              <a:gd name="connsiteX1" fmla="*/ 3325 w 5549577"/>
              <a:gd name="connsiteY1" fmla="*/ 262682 h 262682"/>
              <a:gd name="connsiteX2" fmla="*/ 2184585 w 5549577"/>
              <a:gd name="connsiteY2" fmla="*/ 259357 h 262682"/>
              <a:gd name="connsiteX3" fmla="*/ 2187910 w 5549577"/>
              <a:gd name="connsiteY3" fmla="*/ 0 h 262682"/>
              <a:gd name="connsiteX4" fmla="*/ 2364140 w 5549577"/>
              <a:gd name="connsiteY4" fmla="*/ 6650 h 262682"/>
              <a:gd name="connsiteX5" fmla="*/ 2380765 w 5549577"/>
              <a:gd name="connsiteY5" fmla="*/ 209481 h 262682"/>
              <a:gd name="connsiteX6" fmla="*/ 2414016 w 5549577"/>
              <a:gd name="connsiteY6" fmla="*/ 259357 h 262682"/>
              <a:gd name="connsiteX7" fmla="*/ 3621024 w 5549577"/>
              <a:gd name="connsiteY7" fmla="*/ 259357 h 262682"/>
              <a:gd name="connsiteX8" fmla="*/ 5446499 w 5549577"/>
              <a:gd name="connsiteY8" fmla="*/ 262682 h 262682"/>
              <a:gd name="connsiteX9" fmla="*/ 5549577 w 5549577"/>
              <a:gd name="connsiteY9" fmla="*/ 0 h 262682"/>
              <a:gd name="connsiteX10" fmla="*/ 0 w 5549577"/>
              <a:gd name="connsiteY10" fmla="*/ 56527 h 262682"/>
              <a:gd name="connsiteX0" fmla="*/ 0 w 6581033"/>
              <a:gd name="connsiteY0" fmla="*/ 56527 h 262682"/>
              <a:gd name="connsiteX1" fmla="*/ 3325 w 6581033"/>
              <a:gd name="connsiteY1" fmla="*/ 262682 h 262682"/>
              <a:gd name="connsiteX2" fmla="*/ 2184585 w 6581033"/>
              <a:gd name="connsiteY2" fmla="*/ 259357 h 262682"/>
              <a:gd name="connsiteX3" fmla="*/ 2187910 w 6581033"/>
              <a:gd name="connsiteY3" fmla="*/ 0 h 262682"/>
              <a:gd name="connsiteX4" fmla="*/ 2364140 w 6581033"/>
              <a:gd name="connsiteY4" fmla="*/ 6650 h 262682"/>
              <a:gd name="connsiteX5" fmla="*/ 2380765 w 6581033"/>
              <a:gd name="connsiteY5" fmla="*/ 209481 h 262682"/>
              <a:gd name="connsiteX6" fmla="*/ 2414016 w 6581033"/>
              <a:gd name="connsiteY6" fmla="*/ 259357 h 262682"/>
              <a:gd name="connsiteX7" fmla="*/ 3621024 w 6581033"/>
              <a:gd name="connsiteY7" fmla="*/ 259357 h 262682"/>
              <a:gd name="connsiteX8" fmla="*/ 6581033 w 6581033"/>
              <a:gd name="connsiteY8" fmla="*/ 262682 h 262682"/>
              <a:gd name="connsiteX9" fmla="*/ 5549577 w 6581033"/>
              <a:gd name="connsiteY9" fmla="*/ 0 h 262682"/>
              <a:gd name="connsiteX10" fmla="*/ 0 w 6581033"/>
              <a:gd name="connsiteY10" fmla="*/ 56527 h 262682"/>
              <a:gd name="connsiteX0" fmla="*/ 0 w 6581033"/>
              <a:gd name="connsiteY0" fmla="*/ 56527 h 262682"/>
              <a:gd name="connsiteX1" fmla="*/ 3325 w 6581033"/>
              <a:gd name="connsiteY1" fmla="*/ 262682 h 262682"/>
              <a:gd name="connsiteX2" fmla="*/ 1868283 w 6581033"/>
              <a:gd name="connsiteY2" fmla="*/ 253606 h 262682"/>
              <a:gd name="connsiteX3" fmla="*/ 2187910 w 6581033"/>
              <a:gd name="connsiteY3" fmla="*/ 0 h 262682"/>
              <a:gd name="connsiteX4" fmla="*/ 2364140 w 6581033"/>
              <a:gd name="connsiteY4" fmla="*/ 6650 h 262682"/>
              <a:gd name="connsiteX5" fmla="*/ 2380765 w 6581033"/>
              <a:gd name="connsiteY5" fmla="*/ 209481 h 262682"/>
              <a:gd name="connsiteX6" fmla="*/ 2414016 w 6581033"/>
              <a:gd name="connsiteY6" fmla="*/ 259357 h 262682"/>
              <a:gd name="connsiteX7" fmla="*/ 3621024 w 6581033"/>
              <a:gd name="connsiteY7" fmla="*/ 259357 h 262682"/>
              <a:gd name="connsiteX8" fmla="*/ 6581033 w 6581033"/>
              <a:gd name="connsiteY8" fmla="*/ 262682 h 262682"/>
              <a:gd name="connsiteX9" fmla="*/ 5549577 w 6581033"/>
              <a:gd name="connsiteY9" fmla="*/ 0 h 262682"/>
              <a:gd name="connsiteX10" fmla="*/ 0 w 6581033"/>
              <a:gd name="connsiteY10" fmla="*/ 56527 h 262682"/>
              <a:gd name="connsiteX0" fmla="*/ 0 w 6581033"/>
              <a:gd name="connsiteY0" fmla="*/ 56527 h 262682"/>
              <a:gd name="connsiteX1" fmla="*/ 3325 w 6581033"/>
              <a:gd name="connsiteY1" fmla="*/ 262682 h 262682"/>
              <a:gd name="connsiteX2" fmla="*/ 1868283 w 6581033"/>
              <a:gd name="connsiteY2" fmla="*/ 253606 h 262682"/>
              <a:gd name="connsiteX3" fmla="*/ 2187910 w 6581033"/>
              <a:gd name="connsiteY3" fmla="*/ 0 h 262682"/>
              <a:gd name="connsiteX4" fmla="*/ 2364140 w 6581033"/>
              <a:gd name="connsiteY4" fmla="*/ 6650 h 262682"/>
              <a:gd name="connsiteX5" fmla="*/ 2213988 w 6581033"/>
              <a:gd name="connsiteY5" fmla="*/ 100213 h 262682"/>
              <a:gd name="connsiteX6" fmla="*/ 2414016 w 6581033"/>
              <a:gd name="connsiteY6" fmla="*/ 259357 h 262682"/>
              <a:gd name="connsiteX7" fmla="*/ 3621024 w 6581033"/>
              <a:gd name="connsiteY7" fmla="*/ 259357 h 262682"/>
              <a:gd name="connsiteX8" fmla="*/ 6581033 w 6581033"/>
              <a:gd name="connsiteY8" fmla="*/ 262682 h 262682"/>
              <a:gd name="connsiteX9" fmla="*/ 5549577 w 6581033"/>
              <a:gd name="connsiteY9" fmla="*/ 0 h 262682"/>
              <a:gd name="connsiteX10" fmla="*/ 0 w 6581033"/>
              <a:gd name="connsiteY10" fmla="*/ 56527 h 262682"/>
              <a:gd name="connsiteX0" fmla="*/ 0 w 6581033"/>
              <a:gd name="connsiteY0" fmla="*/ 56527 h 262682"/>
              <a:gd name="connsiteX1" fmla="*/ 3325 w 6581033"/>
              <a:gd name="connsiteY1" fmla="*/ 262682 h 262682"/>
              <a:gd name="connsiteX2" fmla="*/ 1868283 w 6581033"/>
              <a:gd name="connsiteY2" fmla="*/ 253606 h 262682"/>
              <a:gd name="connsiteX3" fmla="*/ 2187910 w 6581033"/>
              <a:gd name="connsiteY3" fmla="*/ 0 h 262682"/>
              <a:gd name="connsiteX4" fmla="*/ 2364140 w 6581033"/>
              <a:gd name="connsiteY4" fmla="*/ 6650 h 262682"/>
              <a:gd name="connsiteX5" fmla="*/ 2213988 w 6581033"/>
              <a:gd name="connsiteY5" fmla="*/ 100213 h 262682"/>
              <a:gd name="connsiteX6" fmla="*/ 2362257 w 6581033"/>
              <a:gd name="connsiteY6" fmla="*/ 247855 h 262682"/>
              <a:gd name="connsiteX7" fmla="*/ 3621024 w 6581033"/>
              <a:gd name="connsiteY7" fmla="*/ 259357 h 262682"/>
              <a:gd name="connsiteX8" fmla="*/ 6581033 w 6581033"/>
              <a:gd name="connsiteY8" fmla="*/ 262682 h 262682"/>
              <a:gd name="connsiteX9" fmla="*/ 5549577 w 6581033"/>
              <a:gd name="connsiteY9" fmla="*/ 0 h 262682"/>
              <a:gd name="connsiteX10" fmla="*/ 0 w 6581033"/>
              <a:gd name="connsiteY10" fmla="*/ 56527 h 262682"/>
              <a:gd name="connsiteX0" fmla="*/ 0 w 6581033"/>
              <a:gd name="connsiteY0" fmla="*/ 56527 h 262682"/>
              <a:gd name="connsiteX1" fmla="*/ 3325 w 6581033"/>
              <a:gd name="connsiteY1" fmla="*/ 262682 h 262682"/>
              <a:gd name="connsiteX2" fmla="*/ 1868283 w 6581033"/>
              <a:gd name="connsiteY2" fmla="*/ 253606 h 262682"/>
              <a:gd name="connsiteX3" fmla="*/ 2187910 w 6581033"/>
              <a:gd name="connsiteY3" fmla="*/ 0 h 262682"/>
              <a:gd name="connsiteX4" fmla="*/ 2364140 w 6581033"/>
              <a:gd name="connsiteY4" fmla="*/ 6650 h 262682"/>
              <a:gd name="connsiteX5" fmla="*/ 2213988 w 6581033"/>
              <a:gd name="connsiteY5" fmla="*/ 100213 h 262682"/>
              <a:gd name="connsiteX6" fmla="*/ 2339254 w 6581033"/>
              <a:gd name="connsiteY6" fmla="*/ 242104 h 262682"/>
              <a:gd name="connsiteX7" fmla="*/ 3621024 w 6581033"/>
              <a:gd name="connsiteY7" fmla="*/ 259357 h 262682"/>
              <a:gd name="connsiteX8" fmla="*/ 6581033 w 6581033"/>
              <a:gd name="connsiteY8" fmla="*/ 262682 h 262682"/>
              <a:gd name="connsiteX9" fmla="*/ 5549577 w 6581033"/>
              <a:gd name="connsiteY9" fmla="*/ 0 h 262682"/>
              <a:gd name="connsiteX10" fmla="*/ 0 w 6581033"/>
              <a:gd name="connsiteY10" fmla="*/ 56527 h 262682"/>
              <a:gd name="connsiteX0" fmla="*/ 0 w 6581033"/>
              <a:gd name="connsiteY0" fmla="*/ 56527 h 262682"/>
              <a:gd name="connsiteX1" fmla="*/ 3325 w 6581033"/>
              <a:gd name="connsiteY1" fmla="*/ 262682 h 262682"/>
              <a:gd name="connsiteX2" fmla="*/ 1868283 w 6581033"/>
              <a:gd name="connsiteY2" fmla="*/ 253606 h 262682"/>
              <a:gd name="connsiteX3" fmla="*/ 2187910 w 6581033"/>
              <a:gd name="connsiteY3" fmla="*/ 0 h 262682"/>
              <a:gd name="connsiteX4" fmla="*/ 2364140 w 6581033"/>
              <a:gd name="connsiteY4" fmla="*/ 6650 h 262682"/>
              <a:gd name="connsiteX5" fmla="*/ 2213988 w 6581033"/>
              <a:gd name="connsiteY5" fmla="*/ 100213 h 262682"/>
              <a:gd name="connsiteX6" fmla="*/ 2339254 w 6581033"/>
              <a:gd name="connsiteY6" fmla="*/ 260210 h 262682"/>
              <a:gd name="connsiteX7" fmla="*/ 3621024 w 6581033"/>
              <a:gd name="connsiteY7" fmla="*/ 259357 h 262682"/>
              <a:gd name="connsiteX8" fmla="*/ 6581033 w 6581033"/>
              <a:gd name="connsiteY8" fmla="*/ 262682 h 262682"/>
              <a:gd name="connsiteX9" fmla="*/ 5549577 w 6581033"/>
              <a:gd name="connsiteY9" fmla="*/ 0 h 262682"/>
              <a:gd name="connsiteX10" fmla="*/ 0 w 6581033"/>
              <a:gd name="connsiteY10" fmla="*/ 56527 h 2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1033" h="262682">
                <a:moveTo>
                  <a:pt x="0" y="56527"/>
                </a:moveTo>
                <a:cubicBezTo>
                  <a:pt x="1108" y="125245"/>
                  <a:pt x="2217" y="193964"/>
                  <a:pt x="3325" y="262682"/>
                </a:cubicBezTo>
                <a:lnTo>
                  <a:pt x="1868283" y="253606"/>
                </a:lnTo>
                <a:cubicBezTo>
                  <a:pt x="1869391" y="167154"/>
                  <a:pt x="2186802" y="86452"/>
                  <a:pt x="2187910" y="0"/>
                </a:cubicBezTo>
                <a:lnTo>
                  <a:pt x="2364140" y="6650"/>
                </a:lnTo>
                <a:lnTo>
                  <a:pt x="2213988" y="100213"/>
                </a:lnTo>
                <a:lnTo>
                  <a:pt x="2339254" y="260210"/>
                </a:lnTo>
                <a:lnTo>
                  <a:pt x="3621024" y="259357"/>
                </a:lnTo>
                <a:lnTo>
                  <a:pt x="6581033" y="262682"/>
                </a:lnTo>
                <a:lnTo>
                  <a:pt x="5549577" y="0"/>
                </a:lnTo>
                <a:lnTo>
                  <a:pt x="0" y="5652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29" name="Content Placeholder 6"/>
          <p:cNvGraphicFramePr>
            <a:graphicFrameLocks/>
          </p:cNvGraphicFramePr>
          <p:nvPr>
            <p:extLst/>
          </p:nvPr>
        </p:nvGraphicFramePr>
        <p:xfrm>
          <a:off x="1485899" y="1928819"/>
          <a:ext cx="6172200" cy="171450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6559754" y="2564160"/>
            <a:ext cx="1371600"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3"/>
                </a:solidFill>
                <a:latin typeface="Calibri" pitchFamily="34" charset="0"/>
                <a:cs typeface="Arial" pitchFamily="34" charset="0"/>
              </a:rPr>
              <a:t>Total public: 8%</a:t>
            </a:r>
          </a:p>
        </p:txBody>
      </p:sp>
      <p:sp>
        <p:nvSpPr>
          <p:cNvPr id="31" name="TextBox 30"/>
          <p:cNvSpPr txBox="1"/>
          <p:nvPr/>
        </p:nvSpPr>
        <p:spPr>
          <a:xfrm>
            <a:off x="6566231" y="2726996"/>
            <a:ext cx="1250157"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accent2">
                    <a:lumMod val="75000"/>
                  </a:schemeClr>
                </a:solidFill>
                <a:latin typeface="Calibri" pitchFamily="34" charset="0"/>
                <a:cs typeface="Arial" pitchFamily="34" charset="0"/>
              </a:rPr>
              <a:t>Private res: 4%</a:t>
            </a:r>
          </a:p>
        </p:txBody>
      </p:sp>
      <p:sp>
        <p:nvSpPr>
          <p:cNvPr id="32" name="TextBox 31"/>
          <p:cNvSpPr txBox="1"/>
          <p:nvPr/>
        </p:nvSpPr>
        <p:spPr>
          <a:xfrm>
            <a:off x="6577885" y="3012644"/>
            <a:ext cx="1287131"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solidFill>
                  <a:schemeClr val="tx2"/>
                </a:solidFill>
                <a:latin typeface="Calibri" pitchFamily="34" charset="0"/>
                <a:cs typeface="Arial" pitchFamily="34" charset="0"/>
              </a:rPr>
              <a:t>Private </a:t>
            </a:r>
            <a:r>
              <a:rPr lang="en-US" sz="900" b="1" dirty="0" err="1">
                <a:solidFill>
                  <a:schemeClr val="tx2"/>
                </a:solidFill>
                <a:latin typeface="Calibri" pitchFamily="34" charset="0"/>
                <a:cs typeface="Arial" pitchFamily="34" charset="0"/>
              </a:rPr>
              <a:t>nonres</a:t>
            </a:r>
            <a:r>
              <a:rPr lang="en-US" sz="900" b="1" dirty="0">
                <a:solidFill>
                  <a:schemeClr val="tx2"/>
                </a:solidFill>
                <a:latin typeface="Calibri" pitchFamily="34" charset="0"/>
                <a:cs typeface="Arial" pitchFamily="34" charset="0"/>
              </a:rPr>
              <a:t>: -1%</a:t>
            </a:r>
          </a:p>
        </p:txBody>
      </p:sp>
      <p:sp>
        <p:nvSpPr>
          <p:cNvPr id="33" name="TextBox 32"/>
          <p:cNvSpPr txBox="1"/>
          <p:nvPr/>
        </p:nvSpPr>
        <p:spPr>
          <a:xfrm>
            <a:off x="6559754" y="2841593"/>
            <a:ext cx="1371600" cy="230832"/>
          </a:xfrm>
          <a:prstGeom prst="rect">
            <a:avLst/>
          </a:prstGeom>
          <a:noFill/>
        </p:spPr>
        <p:txBody>
          <a:bodyPr wrap="square"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900" b="1" dirty="0">
                <a:latin typeface="Calibri" pitchFamily="34" charset="0"/>
                <a:cs typeface="Arial" pitchFamily="34" charset="0"/>
              </a:rPr>
              <a:t>Total: 3%</a:t>
            </a:r>
          </a:p>
        </p:txBody>
      </p:sp>
      <p:sp>
        <p:nvSpPr>
          <p:cNvPr id="34" name="Rectangle 33"/>
          <p:cNvSpPr/>
          <p:nvPr/>
        </p:nvSpPr>
        <p:spPr>
          <a:xfrm>
            <a:off x="1913776" y="1995939"/>
            <a:ext cx="5457524" cy="14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5" name="TextBox 34"/>
          <p:cNvSpPr txBox="1"/>
          <p:nvPr/>
        </p:nvSpPr>
        <p:spPr>
          <a:xfrm>
            <a:off x="1374811" y="1937159"/>
            <a:ext cx="617220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00" dirty="0">
                <a:solidFill>
                  <a:prstClr val="black"/>
                </a:solidFill>
                <a:latin typeface="Calibri" pitchFamily="34" charset="0"/>
              </a:rPr>
              <a:t>Construction spending 12-month % change: Jan. 2015 – Jan. 2018 </a:t>
            </a:r>
          </a:p>
        </p:txBody>
      </p:sp>
      <p:graphicFrame>
        <p:nvGraphicFramePr>
          <p:cNvPr id="21" name="Content Placeholder 6">
            <a:extLst>
              <a:ext uri="{FF2B5EF4-FFF2-40B4-BE49-F238E27FC236}">
                <a16:creationId xmlns:a16="http://schemas.microsoft.com/office/drawing/2014/main" id="{BA4F243F-7235-4034-B4F4-6D2E898AF991}"/>
              </a:ext>
            </a:extLst>
          </p:cNvPr>
          <p:cNvGraphicFramePr>
            <a:graphicFrameLocks/>
          </p:cNvGraphicFramePr>
          <p:nvPr>
            <p:extLst/>
          </p:nvPr>
        </p:nvGraphicFramePr>
        <p:xfrm>
          <a:off x="1485899" y="3682302"/>
          <a:ext cx="6172200" cy="17145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0FA859BE-5DDB-4A6F-95EC-A115DFC845B7}"/>
              </a:ext>
            </a:extLst>
          </p:cNvPr>
          <p:cNvSpPr/>
          <p:nvPr/>
        </p:nvSpPr>
        <p:spPr>
          <a:xfrm>
            <a:off x="2252206" y="3780836"/>
            <a:ext cx="4525895" cy="593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24673B6C-0E37-41B0-B523-12B75F2357C7}"/>
              </a:ext>
            </a:extLst>
          </p:cNvPr>
          <p:cNvSpPr txBox="1"/>
          <p:nvPr/>
        </p:nvSpPr>
        <p:spPr>
          <a:xfrm>
            <a:off x="1556437" y="3651659"/>
            <a:ext cx="6172200" cy="250031"/>
          </a:xfrm>
          <a:prstGeom prst="rect">
            <a:avLst/>
          </a:prstGeom>
          <a:noFill/>
        </p:spPr>
        <p:txBody>
          <a:bodyPr wrap="square" rtlCol="0" anchor="t">
            <a:noAutofit/>
          </a:bodyPr>
          <a:lstStyle/>
          <a:p>
            <a:pPr algn="ctr">
              <a:defRPr sz="1680" b="1" i="0" u="none" strike="noStrike" kern="1200" baseline="0">
                <a:solidFill>
                  <a:prstClr val="black"/>
                </a:solidFill>
                <a:latin typeface="Calibri" pitchFamily="34" charset="0"/>
                <a:ea typeface="+mn-ea"/>
                <a:cs typeface="+mn-cs"/>
              </a:defRPr>
            </a:pPr>
            <a:r>
              <a:rPr lang="en-US" sz="1200" dirty="0">
                <a:solidFill>
                  <a:prstClr val="black"/>
                </a:solidFill>
                <a:latin typeface="Calibri" pitchFamily="34" charset="0"/>
              </a:rPr>
              <a:t>Construction employment 12-month % change: Jan. 2015 – Jan. 2018 </a:t>
            </a:r>
          </a:p>
        </p:txBody>
      </p:sp>
    </p:spTree>
    <p:extLst>
      <p:ext uri="{BB962C8B-B14F-4D97-AF65-F5344CB8AC3E}">
        <p14:creationId xmlns:p14="http://schemas.microsoft.com/office/powerpoint/2010/main" val="60812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8"/>
          <p:cNvGraphicFramePr>
            <a:graphicFrameLocks/>
          </p:cNvGraphicFramePr>
          <p:nvPr>
            <p:extLst/>
          </p:nvPr>
        </p:nvGraphicFramePr>
        <p:xfrm>
          <a:off x="1047751" y="1920477"/>
          <a:ext cx="7022366" cy="3824623"/>
        </p:xfrm>
        <a:graphic>
          <a:graphicData uri="http://schemas.openxmlformats.org/drawingml/2006/table">
            <a:tbl>
              <a:tblPr>
                <a:tableStyleId>{2D5ABB26-0587-4C30-8999-92F81FD0307C}</a:tableStyleId>
              </a:tblPr>
              <a:tblGrid>
                <a:gridCol w="177707">
                  <a:extLst>
                    <a:ext uri="{9D8B030D-6E8A-4147-A177-3AD203B41FA5}">
                      <a16:colId xmlns:a16="http://schemas.microsoft.com/office/drawing/2014/main" val="20000"/>
                    </a:ext>
                  </a:extLst>
                </a:gridCol>
                <a:gridCol w="3698969">
                  <a:extLst>
                    <a:ext uri="{9D8B030D-6E8A-4147-A177-3AD203B41FA5}">
                      <a16:colId xmlns:a16="http://schemas.microsoft.com/office/drawing/2014/main" val="20001"/>
                    </a:ext>
                  </a:extLst>
                </a:gridCol>
                <a:gridCol w="426613">
                  <a:extLst>
                    <a:ext uri="{9D8B030D-6E8A-4147-A177-3AD203B41FA5}">
                      <a16:colId xmlns:a16="http://schemas.microsoft.com/office/drawing/2014/main" val="20002"/>
                    </a:ext>
                  </a:extLst>
                </a:gridCol>
                <a:gridCol w="376841">
                  <a:extLst>
                    <a:ext uri="{9D8B030D-6E8A-4147-A177-3AD203B41FA5}">
                      <a16:colId xmlns:a16="http://schemas.microsoft.com/office/drawing/2014/main" val="20003"/>
                    </a:ext>
                  </a:extLst>
                </a:gridCol>
                <a:gridCol w="900113">
                  <a:extLst>
                    <a:ext uri="{9D8B030D-6E8A-4147-A177-3AD203B41FA5}">
                      <a16:colId xmlns:a16="http://schemas.microsoft.com/office/drawing/2014/main" val="20004"/>
                    </a:ext>
                  </a:extLst>
                </a:gridCol>
                <a:gridCol w="269410">
                  <a:extLst>
                    <a:ext uri="{9D8B030D-6E8A-4147-A177-3AD203B41FA5}">
                      <a16:colId xmlns:a16="http://schemas.microsoft.com/office/drawing/2014/main" val="20005"/>
                    </a:ext>
                  </a:extLst>
                </a:gridCol>
                <a:gridCol w="184592">
                  <a:extLst>
                    <a:ext uri="{9D8B030D-6E8A-4147-A177-3AD203B41FA5}">
                      <a16:colId xmlns:a16="http://schemas.microsoft.com/office/drawing/2014/main" val="20006"/>
                    </a:ext>
                  </a:extLst>
                </a:gridCol>
                <a:gridCol w="130871">
                  <a:extLst>
                    <a:ext uri="{9D8B030D-6E8A-4147-A177-3AD203B41FA5}">
                      <a16:colId xmlns:a16="http://schemas.microsoft.com/office/drawing/2014/main" val="20007"/>
                    </a:ext>
                  </a:extLst>
                </a:gridCol>
                <a:gridCol w="754592">
                  <a:extLst>
                    <a:ext uri="{9D8B030D-6E8A-4147-A177-3AD203B41FA5}">
                      <a16:colId xmlns:a16="http://schemas.microsoft.com/office/drawing/2014/main" val="20008"/>
                    </a:ext>
                  </a:extLst>
                </a:gridCol>
                <a:gridCol w="102658">
                  <a:extLst>
                    <a:ext uri="{9D8B030D-6E8A-4147-A177-3AD203B41FA5}">
                      <a16:colId xmlns:a16="http://schemas.microsoft.com/office/drawing/2014/main" val="20009"/>
                    </a:ext>
                  </a:extLst>
                </a:gridCol>
              </a:tblGrid>
              <a:tr h="43434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itchFamily="34" charset="0"/>
                        <a:cs typeface="Arial" pitchFamily="34" charset="0"/>
                      </a:endParaRPr>
                    </a:p>
                  </a:txBody>
                  <a:tcPr marL="75317" marR="75317" marT="34290" marB="34290" anchor="ctr" horzOverflow="overflow">
                    <a:lnB>
                      <a:noFill/>
                    </a:lnB>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sng" strike="noStrike" cap="none" normalizeH="0" baseline="0" dirty="0">
                          <a:ln>
                            <a:noFill/>
                          </a:ln>
                          <a:solidFill>
                            <a:schemeClr val="tx1"/>
                          </a:solidFill>
                          <a:effectLst/>
                          <a:latin typeface="+mn-lt"/>
                          <a:cs typeface="+mn-cs"/>
                        </a:rPr>
                        <a:t>2017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sng" strike="noStrike" cap="none" normalizeH="0" baseline="0" dirty="0">
                          <a:ln>
                            <a:noFill/>
                          </a:ln>
                          <a:solidFill>
                            <a:schemeClr val="tx1"/>
                          </a:solidFill>
                          <a:effectLst/>
                          <a:latin typeface="+mn-lt"/>
                          <a:cs typeface="+mn-cs"/>
                        </a:rPr>
                        <a:t>vs. 2016</a:t>
                      </a:r>
                      <a:endParaRPr kumimoji="0" lang="en-US" sz="1200" b="1" i="0" u="sng" strike="noStrike" cap="none" normalizeH="0" baseline="0" dirty="0">
                        <a:ln>
                          <a:noFill/>
                        </a:ln>
                        <a:solidFill>
                          <a:schemeClr val="tx1"/>
                        </a:solidFill>
                        <a:effectLst/>
                        <a:latin typeface="Calibri" pitchFamily="34" charset="0"/>
                        <a:cs typeface="Arial" pitchFamily="34" charset="0"/>
                      </a:endParaRPr>
                    </a:p>
                  </a:txBody>
                  <a:tcPr marL="75317" marR="75317" marT="34290" marB="34290" anchor="b" horzOverflow="overflow"/>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chemeClr val="tx1"/>
                          </a:solidFill>
                          <a:effectLst/>
                          <a:latin typeface="Calibri" pitchFamily="34" charset="0"/>
                          <a:cs typeface="Arial" pitchFamily="34" charset="0"/>
                        </a:rPr>
                        <a:t>Jan ’18 vs.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chemeClr val="tx1"/>
                          </a:solidFill>
                          <a:effectLst/>
                          <a:latin typeface="Calibri" pitchFamily="34" charset="0"/>
                          <a:cs typeface="Arial" pitchFamily="34" charset="0"/>
                        </a:rPr>
                        <a:t> Jan ’17</a:t>
                      </a:r>
                    </a:p>
                  </a:txBody>
                  <a:tcPr marL="75317" marR="75317" marT="34290" marB="34290" anchor="b" horzOverflow="overflow"/>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a:ln>
                          <a:noFill/>
                        </a:ln>
                        <a:solidFill>
                          <a:schemeClr val="tx1"/>
                        </a:solidFill>
                        <a:effectLst/>
                        <a:latin typeface="Calibri" pitchFamily="34" charset="0"/>
                        <a:cs typeface="Arial" pitchFamily="34" charset="0"/>
                      </a:endParaRPr>
                    </a:p>
                  </a:txBody>
                  <a:tcPr marL="75317" marR="75317" marT="34290" marB="34290" anchor="b"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chemeClr val="tx1"/>
                          </a:solidFill>
                          <a:effectLst/>
                          <a:latin typeface="Calibri" pitchFamily="34" charset="0"/>
                          <a:cs typeface="Arial" pitchFamily="34" charset="0"/>
                        </a:rPr>
                        <a:t>2018 forecast</a:t>
                      </a:r>
                    </a:p>
                  </a:txBody>
                  <a:tcPr marL="75317" marR="75317" marT="34290" marB="34290" anchor="b"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212884">
                <a:tc gridSpan="2">
                  <a:txBody>
                    <a:bodyPr/>
                    <a:lstStyle/>
                    <a:p>
                      <a:pPr algn="l" fontAlgn="b"/>
                      <a:r>
                        <a:rPr lang="en-US" sz="1400" b="1" u="sng" strike="noStrike" dirty="0"/>
                        <a:t>Nonresidential total (public+private)</a:t>
                      </a:r>
                      <a:endParaRPr lang="en-US" sz="1400" b="1" i="0" u="sng" strike="noStrike" dirty="0">
                        <a:solidFill>
                          <a:srgbClr val="000000"/>
                        </a:solidFill>
                        <a:latin typeface="+mn-lt"/>
                      </a:endParaRPr>
                    </a:p>
                  </a:txBody>
                  <a:tcPr marL="7144" marR="7144" marT="7144" marB="0" anchor="b">
                    <a:lnL>
                      <a:noFill/>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fontAlgn="b"/>
                      <a:endParaRPr lang="en-US" sz="1400" b="1" i="0" u="sng" strike="noStrike" dirty="0">
                        <a:solidFill>
                          <a:srgbClr val="000000"/>
                        </a:solidFill>
                        <a:latin typeface="+mn-lt"/>
                      </a:endParaRPr>
                    </a:p>
                  </a:txBody>
                  <a:tcPr marL="7144" marR="7144" marT="7144" marB="0" anchor="b">
                    <a:lnL>
                      <a:noFill/>
                    </a:lnL>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400" b="1" i="0" u="sng" strike="noStrike" dirty="0">
                          <a:solidFill>
                            <a:srgbClr val="000000"/>
                          </a:solidFill>
                          <a:latin typeface="+mn-lt"/>
                        </a:rPr>
                        <a:t>-.3%          </a:t>
                      </a:r>
                    </a:p>
                  </a:txBody>
                  <a:tcPr marL="5715" marR="5715" marT="5715" marB="0" anchor="b">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1" i="0" u="sng" strike="noStrike" dirty="0">
                          <a:solidFill>
                            <a:srgbClr val="000000"/>
                          </a:solidFill>
                          <a:latin typeface="+mn-lt"/>
                        </a:rPr>
                        <a:t>2%             </a:t>
                      </a:r>
                    </a:p>
                  </a:txBody>
                  <a:tcPr marL="7144" marR="7144" marT="7144" marB="0" anchor="b">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400" b="1" i="0" u="none" strike="noStrike" dirty="0">
                        <a:solidFill>
                          <a:srgbClr val="000000"/>
                        </a:solidFill>
                        <a:latin typeface="+mn-lt"/>
                      </a:endParaRPr>
                    </a:p>
                  </a:txBody>
                  <a:tcPr marL="5715" marR="5715" marT="5715" marB="0" anchor="b">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1" i="0" u="sng" strike="noStrike" dirty="0">
                        <a:solidFill>
                          <a:srgbClr val="000000"/>
                        </a:solidFill>
                        <a:latin typeface="+mn-lt"/>
                      </a:endParaRPr>
                    </a:p>
                  </a:txBody>
                  <a:tcPr marL="7144" marR="7144" marT="7144" marB="0" anchor="b">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mn-lt"/>
                          <a:cs typeface="Arial" pitchFamily="34" charset="0"/>
                        </a:rPr>
                        <a:t>1-5%</a:t>
                      </a:r>
                    </a:p>
                  </a:txBody>
                  <a:tcPr marL="7846" marR="7846" marT="7144" marB="0" anchor="b" horzOverflow="overflow">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n-lt"/>
                        <a:cs typeface="Arial" pitchFamily="34" charset="0"/>
                      </a:endParaRPr>
                    </a:p>
                  </a:txBody>
                  <a:tcPr marL="7846" marR="7846" marT="7144" marB="0" anchor="b" horzOverflow="overflow">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12884">
                <a:tc>
                  <a:txBody>
                    <a:bodyPr/>
                    <a:lstStyle/>
                    <a:p>
                      <a:endParaRPr lang="en-US" sz="1400" dirty="0"/>
                    </a:p>
                  </a:txBody>
                  <a:tcPr marL="137160" marR="7144" marT="7144"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Power (incl. oil &amp;</a:t>
                      </a:r>
                      <a:r>
                        <a:rPr lang="en-US" sz="1400" baseline="0" dirty="0"/>
                        <a:t> gas field structures, pipelines)</a:t>
                      </a:r>
                      <a:endParaRPr lang="en-US" sz="1400" dirty="0"/>
                    </a:p>
                  </a:txBody>
                  <a:tcPr marL="0" marR="7144" marT="7144" marB="0" anchor="b">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dirty="0"/>
                        <a:t>              </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dirty="0"/>
                        <a:t>-6    </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t>                   -9</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positive</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4438">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n-lt"/>
                        </a:rPr>
                        <a:t>Educational</a:t>
                      </a: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mn-lt"/>
                        </a:rPr>
                        <a:t>2</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dirty="0"/>
                        <a:t>5</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positive</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200" dirty="0"/>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12884">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t>Highway and street</a:t>
                      </a:r>
                      <a:endParaRPr lang="en-US" sz="1400" b="0" i="0" u="none" strike="noStrike" dirty="0">
                        <a:solidFill>
                          <a:srgbClr val="000000"/>
                        </a:solidFill>
                        <a:latin typeface="+mn-lt"/>
                      </a:endParaRP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-4</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000000"/>
                          </a:solidFill>
                          <a:effectLst/>
                          <a:latin typeface="+mn-lt"/>
                          <a:cs typeface="Arial" pitchFamily="34" charset="0"/>
                        </a:rPr>
                        <a:t>4</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cs typeface="Arial" pitchFamily="34" charset="0"/>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0" lang="en-US" sz="1400" b="0" i="0" u="none" strike="noStrike" cap="none" normalizeH="0" baseline="0" dirty="0">
                          <a:ln>
                            <a:noFill/>
                          </a:ln>
                          <a:solidFill>
                            <a:srgbClr val="000000"/>
                          </a:solidFill>
                          <a:effectLst/>
                          <a:latin typeface="+mn-lt"/>
                          <a:cs typeface="Arial" pitchFamily="34" charset="0"/>
                        </a:rPr>
                        <a:t>small pos.</a:t>
                      </a: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4438">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t>Commercial (retail, warehouse, farm)</a:t>
                      </a:r>
                      <a:endParaRPr lang="en-US" sz="1400" b="0" i="0" u="none" strike="noStrike" dirty="0">
                        <a:solidFill>
                          <a:srgbClr val="000000"/>
                        </a:solidFill>
                        <a:latin typeface="+mn-lt"/>
                      </a:endParaRP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mn-lt"/>
                        </a:rPr>
                        <a:t>14</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b="0" dirty="0">
                        <a:latin typeface="+mn-lt"/>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mn-lt"/>
                        </a:rPr>
                        <a:t>6</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b="0" dirty="0">
                        <a:latin typeface="+mn-lt"/>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less pos.</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4438">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Office</a:t>
                      </a: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r>
                        <a:rPr lang="en-US" sz="1400" dirty="0"/>
                        <a:t>        2</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dirty="0"/>
                        <a:t>-3</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t>less pos.</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200" dirty="0"/>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4438">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Manufacturing</a:t>
                      </a: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b="0" dirty="0">
                          <a:latin typeface="+mn-lt"/>
                        </a:rPr>
                        <a:t>  </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   -12</a:t>
                      </a:r>
                      <a:endParaRPr lang="en-US" sz="1400" b="0" dirty="0">
                        <a:latin typeface="+mn-lt"/>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b="0" dirty="0">
                          <a:latin typeface="+mn-lt"/>
                        </a:rPr>
                        <a:t>-10</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b="0" dirty="0">
                        <a:latin typeface="+mn-lt"/>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b="0" dirty="0">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small pos.</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4438">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400" u="none" strike="noStrike" dirty="0"/>
                        <a:t>Transportation</a:t>
                      </a:r>
                      <a:endParaRPr lang="en-US" sz="1400" b="0" i="0" u="none" strike="noStrike" dirty="0">
                        <a:solidFill>
                          <a:srgbClr val="000000"/>
                        </a:solidFill>
                        <a:latin typeface="+mn-lt"/>
                      </a:endParaRP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mn-lt"/>
                        </a:rPr>
                        <a:t>4</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20</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t>positive</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4438">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t>Health care</a:t>
                      </a:r>
                      <a:endParaRPr lang="en-US" sz="1400" b="0" i="0" u="none" strike="noStrike" dirty="0">
                        <a:solidFill>
                          <a:srgbClr val="000000"/>
                        </a:solidFill>
                        <a:latin typeface="+mn-lt"/>
                      </a:endParaRP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mn-lt"/>
                        </a:rPr>
                        <a:t>4</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cs typeface="Arial" pitchFamily="34" charset="0"/>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mn-lt"/>
                        </a:rPr>
                        <a:t>12</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cs typeface="Arial" pitchFamily="34" charset="0"/>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small pos.</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67365">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400" b="0" i="0" u="none" strike="noStrike" dirty="0">
                          <a:solidFill>
                            <a:schemeClr val="tx1"/>
                          </a:solidFill>
                          <a:latin typeface="+mn-lt"/>
                        </a:rPr>
                        <a:t>Lodging</a:t>
                      </a:r>
                    </a:p>
                  </a:txBody>
                  <a:tcPr marL="0" marR="7144" marT="7144" marB="0" anchor="ctr">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b="0" dirty="0">
                          <a:latin typeface="+mn-lt"/>
                        </a:rPr>
                        <a:t>6</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b="0" dirty="0">
                          <a:latin typeface="+mn-lt"/>
                        </a:rPr>
                        <a:t>11</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b="0" dirty="0">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negative</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54194">
                <a:tc>
                  <a:txBody>
                    <a:bodyPr/>
                    <a:lstStyle/>
                    <a:p>
                      <a:endParaRPr lang="en-US" sz="1400" dirty="0"/>
                    </a:p>
                  </a:txBody>
                  <a:tcPr marL="137160" marR="7144"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Sewage</a:t>
                      </a:r>
                      <a:r>
                        <a:rPr lang="en-US" sz="1400" baseline="0" dirty="0"/>
                        <a:t> &amp; waste disposal</a:t>
                      </a:r>
                      <a:endParaRPr lang="en-US" sz="1400" dirty="0"/>
                    </a:p>
                  </a:txBody>
                  <a:tcPr marL="0" marR="7144" marT="7144" marB="0" anchor="b">
                    <a:lnL>
                      <a:noFill/>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dirty="0"/>
                        <a:t>-13</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dirty="0"/>
                        <a:t>8</a:t>
                      </a: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endParaRPr lang="en-US" sz="1400" dirty="0"/>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en-US" sz="1400" b="0" dirty="0">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400" dirty="0"/>
                    </a:p>
                  </a:txBody>
                  <a:tcPr marL="7144" marR="7144" marT="7144"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cs typeface="Arial" pitchFamily="34" charset="0"/>
                        </a:rPr>
                        <a:t>near 0</a:t>
                      </a:r>
                    </a:p>
                  </a:txBody>
                  <a:tcPr marL="7846" marR="7846" marT="7144" marB="0" anchor="b"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441342">
                <a:tc>
                  <a:txBody>
                    <a:bodyPr/>
                    <a:lstStyle/>
                    <a:p>
                      <a:endParaRPr lang="en-US" sz="1400" dirty="0"/>
                    </a:p>
                  </a:txBody>
                  <a:tcPr marL="137160" marR="7144" marT="7144" marB="0" anchor="ctr">
                    <a:lnT w="12700" cap="flat" cmpd="sng" algn="ctr">
                      <a:noFill/>
                      <a:prstDash val="solid"/>
                      <a:round/>
                      <a:headEnd type="none" w="med" len="med"/>
                      <a:tailEnd type="none" w="med" len="med"/>
                    </a:lnT>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Other--amusement; communication; religious; public safety; conservation; water: 11% of  ‘17 total</a:t>
                      </a:r>
                      <a:endParaRPr lang="en-US" sz="1400" b="1" i="0" u="none" strike="noStrike" dirty="0">
                        <a:solidFill>
                          <a:schemeClr val="tx1"/>
                        </a:solidFill>
                        <a:latin typeface="+mn-lt"/>
                      </a:endParaRPr>
                    </a:p>
                  </a:txBody>
                  <a:tcPr marL="0" marR="7144" marT="7144" marB="0" anchor="ctr">
                    <a:lnR w="31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pPr algn="r" fontAlgn="b"/>
                      <a:endParaRPr lang="en-US" sz="1400" b="0" i="0" u="none" strike="noStrike" dirty="0">
                        <a:solidFill>
                          <a:srgbClr val="000000"/>
                        </a:solidFill>
                        <a:latin typeface="+mn-lt"/>
                      </a:endParaRPr>
                    </a:p>
                  </a:txBody>
                  <a:tcPr marL="7144" marR="7144" marT="7144"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pitchFamily="34" charset="0"/>
                        </a:rPr>
                        <a:t>0</a:t>
                      </a:r>
                    </a:p>
                  </a:txBody>
                  <a:tcPr marL="7846" marR="7846" marT="7144" marB="0" anchor="b" horzOverflow="overflow">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a:solidFill>
                            <a:srgbClr val="000000"/>
                          </a:solidFill>
                          <a:latin typeface="+mn-lt"/>
                        </a:rPr>
                        <a:t>7</a:t>
                      </a:r>
                    </a:p>
                  </a:txBody>
                  <a:tcPr marL="7144" marR="7144" marT="7144" marB="0" anchor="b">
                    <a:lnL w="3175" cap="flat" cmpd="sng" algn="ctr">
                      <a:solidFill>
                        <a:schemeClr val="bg1">
                          <a:lumMod val="8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cs typeface="Arial" pitchFamily="34" charset="0"/>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tcPr>
                </a:tc>
                <a:tc>
                  <a:txBody>
                    <a:bodyPr/>
                    <a:lstStyle/>
                    <a:p>
                      <a:pPr algn="r" fontAlgn="b"/>
                      <a:endParaRPr lang="en-US" sz="1400" b="0" i="0" u="none" strike="noStrike" dirty="0">
                        <a:solidFill>
                          <a:srgbClr val="000000"/>
                        </a:solidFill>
                        <a:latin typeface="+mn-lt"/>
                      </a:endParaRPr>
                    </a:p>
                  </a:txBody>
                  <a:tcPr marL="7144" marR="7144" marT="7144" marB="0" anchor="b">
                    <a:lnT w="12700" cap="flat" cmpd="sng" algn="ctr">
                      <a:solidFill>
                        <a:schemeClr val="bg1">
                          <a:lumMod val="75000"/>
                        </a:schemeClr>
                      </a:solidFill>
                      <a:prstDash val="solid"/>
                      <a:round/>
                      <a:headEnd type="none" w="med" len="med"/>
                      <a:tailEnd type="none" w="med" len="med"/>
                    </a:lnT>
                  </a:tcPr>
                </a:tc>
                <a:tc>
                  <a:txBody>
                    <a:bodyPr/>
                    <a:lstStyle/>
                    <a:p>
                      <a:endParaRPr lang="en-US" sz="1400" b="0" dirty="0"/>
                    </a:p>
                  </a:txBody>
                  <a:tcPr marL="7144" marR="7144" marT="7144" marB="0" anchor="b">
                    <a:lnT w="12700" cap="flat" cmpd="sng" algn="ctr">
                      <a:solidFill>
                        <a:schemeClr val="bg1">
                          <a:lumMod val="75000"/>
                        </a:schemeClr>
                      </a:solidFill>
                      <a:prstDash val="solid"/>
                      <a:round/>
                      <a:headEnd type="none" w="med" len="med"/>
                      <a:tailEnd type="none" w="med" len="med"/>
                    </a:lnT>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b" horzOverflow="overflow">
                    <a:lnT w="12700" cap="flat" cmpd="sng" algn="ctr">
                      <a:solidFill>
                        <a:schemeClr val="bg1">
                          <a:lumMod val="75000"/>
                        </a:schemeClr>
                      </a:solidFill>
                      <a:prstDash val="solid"/>
                      <a:round/>
                      <a:headEnd type="none" w="med" len="med"/>
                      <a:tailEnd type="none" w="med" len="med"/>
                    </a:lnT>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cs typeface="Arial" pitchFamily="34" charset="0"/>
                      </a:endParaRPr>
                    </a:p>
                  </a:txBody>
                  <a:tcPr marL="7846" marR="7846" marT="7144" marB="0" anchor="ctr" horzOverflow="overflow">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0" y="1549776"/>
            <a:ext cx="8943975" cy="370705"/>
          </a:xfrm>
        </p:spPr>
        <p:txBody>
          <a:bodyPr/>
          <a:lstStyle/>
          <a:p>
            <a:r>
              <a:rPr lang="en-US" sz="2325" dirty="0"/>
              <a:t>Nonresidential segments:  2017 change, 2018 forecast</a:t>
            </a:r>
          </a:p>
        </p:txBody>
      </p:sp>
      <p:sp>
        <p:nvSpPr>
          <p:cNvPr id="3" name="Slide Number Placeholder 2"/>
          <p:cNvSpPr>
            <a:spLocks noGrp="1"/>
          </p:cNvSpPr>
          <p:nvPr>
            <p:ph type="sldNum" sz="quarter" idx="12"/>
          </p:nvPr>
        </p:nvSpPr>
        <p:spPr/>
        <p:txBody>
          <a:bodyPr/>
          <a:lstStyle/>
          <a:p>
            <a:fld id="{2263DC4A-32F9-C846-89AA-E7DE67E55795}" type="slidenum">
              <a:rPr lang="en-US" smtClean="0"/>
              <a:pPr/>
              <a:t>5</a:t>
            </a:fld>
            <a:endParaRPr lang="en-US" dirty="0"/>
          </a:p>
        </p:txBody>
      </p:sp>
      <p:sp>
        <p:nvSpPr>
          <p:cNvPr id="7" name="Footer Placeholder 6"/>
          <p:cNvSpPr txBox="1">
            <a:spLocks/>
          </p:cNvSpPr>
          <p:nvPr/>
        </p:nvSpPr>
        <p:spPr>
          <a:xfrm>
            <a:off x="1485900" y="5624517"/>
            <a:ext cx="3871913" cy="273844"/>
          </a:xfrm>
          <a:prstGeom prst="rect">
            <a:avLst/>
          </a:prstGeom>
          <a:noFill/>
        </p:spPr>
        <p:txBody>
          <a:bodyPr vert="horz" lIns="68580" tIns="34290" rIns="68580" bIns="34290" rtlCol="0" anchor="ctr"/>
          <a:lstStyle/>
          <a:p>
            <a:r>
              <a:rPr lang="fr-FR" sz="900" dirty="0">
                <a:solidFill>
                  <a:prstClr val="white"/>
                </a:solidFill>
              </a:rPr>
              <a:t>Source: U.S. Census Bureau construction spending report; Author’s forecast</a:t>
            </a:r>
          </a:p>
        </p:txBody>
      </p:sp>
    </p:spTree>
    <p:extLst>
      <p:ext uri="{BB962C8B-B14F-4D97-AF65-F5344CB8AC3E}">
        <p14:creationId xmlns:p14="http://schemas.microsoft.com/office/powerpoint/2010/main" val="427269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20"/>
          <p:cNvGraphicFramePr>
            <a:graphicFrameLocks/>
          </p:cNvGraphicFramePr>
          <p:nvPr>
            <p:extLst/>
          </p:nvPr>
        </p:nvGraphicFramePr>
        <p:xfrm>
          <a:off x="1072200" y="1920479"/>
          <a:ext cx="1365106" cy="28746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ontent Placeholder 20"/>
          <p:cNvGraphicFramePr>
            <a:graphicFrameLocks/>
          </p:cNvGraphicFramePr>
          <p:nvPr>
            <p:extLst/>
          </p:nvPr>
        </p:nvGraphicFramePr>
        <p:xfrm>
          <a:off x="1042613" y="2062367"/>
          <a:ext cx="1489011" cy="3246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20"/>
          <p:cNvGraphicFramePr>
            <a:graphicFrameLocks/>
          </p:cNvGraphicFramePr>
          <p:nvPr>
            <p:extLst/>
          </p:nvPr>
        </p:nvGraphicFramePr>
        <p:xfrm>
          <a:off x="4673549" y="2070561"/>
          <a:ext cx="1421360" cy="3385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20"/>
          <p:cNvGraphicFramePr>
            <a:graphicFrameLocks/>
          </p:cNvGraphicFramePr>
          <p:nvPr>
            <p:extLst/>
          </p:nvPr>
        </p:nvGraphicFramePr>
        <p:xfrm>
          <a:off x="5706612" y="2070561"/>
          <a:ext cx="1975808" cy="3385372"/>
        </p:xfrm>
        <a:graphic>
          <a:graphicData uri="http://schemas.openxmlformats.org/drawingml/2006/chart">
            <c:chart xmlns:c="http://schemas.openxmlformats.org/drawingml/2006/chart" xmlns:r="http://schemas.openxmlformats.org/officeDocument/2006/relationships" r:id="rId5"/>
          </a:graphicData>
        </a:graphic>
      </p:graphicFrame>
      <p:sp>
        <p:nvSpPr>
          <p:cNvPr id="33" name="Title 4"/>
          <p:cNvSpPr>
            <a:spLocks noGrp="1"/>
          </p:cNvSpPr>
          <p:nvPr>
            <p:ph type="title"/>
          </p:nvPr>
        </p:nvSpPr>
        <p:spPr>
          <a:xfrm>
            <a:off x="0" y="1514592"/>
            <a:ext cx="8896350" cy="405887"/>
          </a:xfrm>
        </p:spPr>
        <p:txBody>
          <a:bodyPr>
            <a:noAutofit/>
          </a:bodyPr>
          <a:lstStyle/>
          <a:p>
            <a:r>
              <a:rPr lang="en-US" sz="2100" dirty="0"/>
              <a:t>Construction spending: education, health care</a:t>
            </a:r>
            <a:br>
              <a:rPr lang="en-US" sz="1500" b="0" dirty="0"/>
            </a:br>
            <a:r>
              <a:rPr lang="en-US" sz="1500" b="0" dirty="0"/>
              <a:t>annual total, 2008-14; monthly (seasonally adjusted annual rate), 1/15-1/18; billion $</a:t>
            </a:r>
          </a:p>
        </p:txBody>
      </p:sp>
      <p:sp>
        <p:nvSpPr>
          <p:cNvPr id="2" name="Slide Number Placeholder 1"/>
          <p:cNvSpPr>
            <a:spLocks noGrp="1"/>
          </p:cNvSpPr>
          <p:nvPr>
            <p:ph type="sldNum" sz="quarter" idx="12"/>
          </p:nvPr>
        </p:nvSpPr>
        <p:spPr/>
        <p:txBody>
          <a:bodyPr/>
          <a:lstStyle/>
          <a:p>
            <a:fld id="{2263DC4A-32F9-C846-89AA-E7DE67E55795}" type="slidenum">
              <a:rPr lang="en-US" smtClean="0"/>
              <a:pPr/>
              <a:t>6</a:t>
            </a:fld>
            <a:endParaRPr lang="en-US"/>
          </a:p>
        </p:txBody>
      </p:sp>
      <p:graphicFrame>
        <p:nvGraphicFramePr>
          <p:cNvPr id="41" name="Content Placeholder 20"/>
          <p:cNvGraphicFramePr>
            <a:graphicFrameLocks/>
          </p:cNvGraphicFramePr>
          <p:nvPr>
            <p:extLst/>
          </p:nvPr>
        </p:nvGraphicFramePr>
        <p:xfrm>
          <a:off x="2051108" y="2062366"/>
          <a:ext cx="1844819" cy="3246959"/>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873017" y="2068954"/>
            <a:ext cx="3096628" cy="276999"/>
          </a:xfrm>
          <a:prstGeom prst="rect">
            <a:avLst/>
          </a:prstGeom>
          <a:noFill/>
        </p:spPr>
        <p:txBody>
          <a:bodyPr wrap="square" rtlCol="0">
            <a:spAutoFit/>
          </a:bodyPr>
          <a:lstStyle/>
          <a:p>
            <a:pPr algn="ctr"/>
            <a:r>
              <a:rPr lang="en-US" sz="1200" b="1" dirty="0"/>
              <a:t>Education</a:t>
            </a:r>
            <a:r>
              <a:rPr lang="en-US" sz="1200" dirty="0"/>
              <a:t>:</a:t>
            </a:r>
            <a:r>
              <a:rPr lang="en-US" sz="1200" b="1" dirty="0"/>
              <a:t> </a:t>
            </a:r>
            <a:r>
              <a:rPr lang="en-US" sz="1200" dirty="0"/>
              <a:t>state/local K-12, S/L higher; private</a:t>
            </a:r>
          </a:p>
        </p:txBody>
      </p:sp>
      <p:sp>
        <p:nvSpPr>
          <p:cNvPr id="53" name="TextBox 52"/>
          <p:cNvSpPr txBox="1"/>
          <p:nvPr/>
        </p:nvSpPr>
        <p:spPr>
          <a:xfrm>
            <a:off x="899412" y="4867030"/>
            <a:ext cx="3096628" cy="415498"/>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a:t>
            </a:r>
            <a:r>
              <a:rPr lang="en-US" sz="1050" dirty="0">
                <a:latin typeface="Calibri" pitchFamily="34" charset="0"/>
                <a:cs typeface="Arial" pitchFamily="34" charset="0"/>
              </a:rPr>
              <a:t> -3</a:t>
            </a:r>
            <a:r>
              <a:rPr lang="en-US" sz="1050" dirty="0">
                <a:latin typeface="Calibri" pitchFamily="34" charset="0"/>
              </a:rPr>
              <a:t>% (private -2%;</a:t>
            </a:r>
          </a:p>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state/local preK-12 6%; state/local higher </a:t>
            </a:r>
            <a:r>
              <a:rPr lang="en-US" sz="1050" dirty="0" err="1">
                <a:latin typeface="Calibri" pitchFamily="34" charset="0"/>
              </a:rPr>
              <a:t>ed</a:t>
            </a:r>
            <a:r>
              <a:rPr lang="en-US" sz="1050" dirty="0">
                <a:latin typeface="Calibri" pitchFamily="34" charset="0"/>
              </a:rPr>
              <a:t> 8%)</a:t>
            </a:r>
            <a:endParaRPr lang="en-US" sz="1050" dirty="0">
              <a:latin typeface="Calibri" pitchFamily="34" charset="0"/>
              <a:cs typeface="Arial" pitchFamily="34" charset="0"/>
            </a:endParaRPr>
          </a:p>
        </p:txBody>
      </p:sp>
      <p:sp>
        <p:nvSpPr>
          <p:cNvPr id="54" name="Rectangle 53"/>
          <p:cNvSpPr/>
          <p:nvPr/>
        </p:nvSpPr>
        <p:spPr>
          <a:xfrm>
            <a:off x="878999" y="2068954"/>
            <a:ext cx="3214471" cy="324592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55" name="TextBox 54"/>
          <p:cNvSpPr txBox="1"/>
          <p:nvPr/>
        </p:nvSpPr>
        <p:spPr>
          <a:xfrm>
            <a:off x="2617504" y="3462752"/>
            <a:ext cx="1517111" cy="213585"/>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788" dirty="0">
                <a:latin typeface="Calibri" pitchFamily="34" charset="0"/>
                <a:cs typeface="Arial" pitchFamily="34" charset="0"/>
              </a:rPr>
              <a:t>State/local  preK-12</a:t>
            </a:r>
          </a:p>
        </p:txBody>
      </p:sp>
      <p:sp>
        <p:nvSpPr>
          <p:cNvPr id="56" name="TextBox 55"/>
          <p:cNvSpPr txBox="1"/>
          <p:nvPr/>
        </p:nvSpPr>
        <p:spPr>
          <a:xfrm>
            <a:off x="3169330" y="4209449"/>
            <a:ext cx="570707" cy="213585"/>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788" dirty="0">
                <a:latin typeface="Calibri" pitchFamily="34" charset="0"/>
                <a:cs typeface="Arial" pitchFamily="34" charset="0"/>
              </a:rPr>
              <a:t>Private</a:t>
            </a:r>
          </a:p>
        </p:txBody>
      </p:sp>
      <p:sp>
        <p:nvSpPr>
          <p:cNvPr id="57" name="TextBox 56"/>
          <p:cNvSpPr txBox="1"/>
          <p:nvPr/>
        </p:nvSpPr>
        <p:spPr>
          <a:xfrm>
            <a:off x="2591460" y="3871573"/>
            <a:ext cx="1319981" cy="213585"/>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788" dirty="0">
                <a:latin typeface="Calibri" pitchFamily="34" charset="0"/>
                <a:cs typeface="Arial" pitchFamily="34" charset="0"/>
              </a:rPr>
              <a:t>State/local higher ed</a:t>
            </a:r>
          </a:p>
        </p:txBody>
      </p:sp>
      <p:sp>
        <p:nvSpPr>
          <p:cNvPr id="64" name="TextBox 63"/>
          <p:cNvSpPr txBox="1"/>
          <p:nvPr/>
        </p:nvSpPr>
        <p:spPr>
          <a:xfrm>
            <a:off x="4673548" y="2133709"/>
            <a:ext cx="3224237" cy="461665"/>
          </a:xfrm>
          <a:prstGeom prst="rect">
            <a:avLst/>
          </a:prstGeom>
          <a:noFill/>
        </p:spPr>
        <p:txBody>
          <a:bodyPr wrap="square" rtlCol="0">
            <a:spAutoFit/>
          </a:bodyPr>
          <a:lstStyle/>
          <a:p>
            <a:pPr algn="ctr"/>
            <a:r>
              <a:rPr lang="en-US" sz="1200" b="1" dirty="0"/>
              <a:t>Health care</a:t>
            </a:r>
            <a:r>
              <a:rPr lang="en-US" sz="1200" dirty="0"/>
              <a:t>: (private hospital, S/L hospital, other)</a:t>
            </a:r>
          </a:p>
        </p:txBody>
      </p:sp>
      <p:sp>
        <p:nvSpPr>
          <p:cNvPr id="65" name="TextBox 64"/>
          <p:cNvSpPr txBox="1"/>
          <p:nvPr/>
        </p:nvSpPr>
        <p:spPr>
          <a:xfrm>
            <a:off x="4717108" y="4942051"/>
            <a:ext cx="3224237" cy="392415"/>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900" dirty="0">
                <a:latin typeface="Calibri" pitchFamily="34" charset="0"/>
              </a:rPr>
              <a:t>Jan '17-Jan '18 change:</a:t>
            </a:r>
            <a:r>
              <a:rPr lang="en-US" sz="900" dirty="0">
                <a:latin typeface="Calibri" pitchFamily="34" charset="0"/>
                <a:cs typeface="Arial" pitchFamily="34" charset="0"/>
              </a:rPr>
              <a:t> </a:t>
            </a:r>
            <a:r>
              <a:rPr lang="en-US" sz="975" dirty="0">
                <a:latin typeface="Calibri" pitchFamily="34" charset="0"/>
                <a:cs typeface="Arial" pitchFamily="34" charset="0"/>
              </a:rPr>
              <a:t>1% (</a:t>
            </a:r>
            <a:r>
              <a:rPr lang="en-US" sz="975" dirty="0">
                <a:latin typeface="Calibri" pitchFamily="34" charset="0"/>
              </a:rPr>
              <a:t>private hospital -3%; S/L hospital 44%; other: special care, med. office, federal 20%)</a:t>
            </a:r>
            <a:endParaRPr lang="en-US" sz="975" dirty="0">
              <a:latin typeface="Calibri" pitchFamily="34" charset="0"/>
              <a:cs typeface="Arial" pitchFamily="34" charset="0"/>
            </a:endParaRPr>
          </a:p>
        </p:txBody>
      </p:sp>
      <p:sp>
        <p:nvSpPr>
          <p:cNvPr id="66" name="Rectangle 65"/>
          <p:cNvSpPr/>
          <p:nvPr/>
        </p:nvSpPr>
        <p:spPr>
          <a:xfrm>
            <a:off x="4673548" y="2086168"/>
            <a:ext cx="3224237" cy="3222118"/>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32" name="TextBox 31"/>
          <p:cNvSpPr txBox="1"/>
          <p:nvPr/>
        </p:nvSpPr>
        <p:spPr>
          <a:xfrm>
            <a:off x="6553202" y="4215465"/>
            <a:ext cx="1344585" cy="346249"/>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State/local hospital</a:t>
            </a:r>
          </a:p>
          <a:p>
            <a:pPr>
              <a:defRPr sz="1614" b="0" i="0" u="none" strike="noStrike" kern="1200" baseline="0">
                <a:solidFill>
                  <a:prstClr val="black"/>
                </a:solidFill>
                <a:latin typeface="Arial" pitchFamily="34" charset="0"/>
                <a:ea typeface="+mn-ea"/>
                <a:cs typeface="Arial" pitchFamily="34" charset="0"/>
              </a:defRPr>
            </a:pPr>
            <a:endParaRPr lang="en-US" sz="825" dirty="0">
              <a:latin typeface="Calibri" pitchFamily="34" charset="0"/>
              <a:cs typeface="Arial" pitchFamily="34" charset="0"/>
            </a:endParaRPr>
          </a:p>
        </p:txBody>
      </p:sp>
      <p:sp>
        <p:nvSpPr>
          <p:cNvPr id="34" name="TextBox 33"/>
          <p:cNvSpPr txBox="1"/>
          <p:nvPr/>
        </p:nvSpPr>
        <p:spPr>
          <a:xfrm>
            <a:off x="6562726" y="3462752"/>
            <a:ext cx="1452269" cy="213585"/>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788" dirty="0">
                <a:latin typeface="Calibri" pitchFamily="34" charset="0"/>
                <a:cs typeface="Arial" pitchFamily="34" charset="0"/>
              </a:rPr>
              <a:t>Private hospital</a:t>
            </a:r>
          </a:p>
        </p:txBody>
      </p:sp>
      <p:sp>
        <p:nvSpPr>
          <p:cNvPr id="30" name="Footer Placeholder 6"/>
          <p:cNvSpPr txBox="1">
            <a:spLocks/>
          </p:cNvSpPr>
          <p:nvPr/>
        </p:nvSpPr>
        <p:spPr>
          <a:xfrm>
            <a:off x="863850" y="5670653"/>
            <a:ext cx="4493963" cy="273844"/>
          </a:xfrm>
          <a:prstGeom prst="rect">
            <a:avLst/>
          </a:prstGeom>
          <a:noFill/>
        </p:spPr>
        <p:txBody>
          <a:bodyPr vert="horz" lIns="68580" tIns="34290" rIns="68580" bIns="34290" rtlCol="0" anchor="ctr"/>
          <a:lstStyle/>
          <a:p>
            <a:pPr lvl="0"/>
            <a:r>
              <a:rPr lang="fr-FR" sz="900" dirty="0">
                <a:solidFill>
                  <a:schemeClr val="bg1"/>
                </a:solidFill>
              </a:rPr>
              <a:t>Source: U.S. </a:t>
            </a:r>
            <a:r>
              <a:rPr lang="fr-FR" sz="900" dirty="0" err="1">
                <a:solidFill>
                  <a:schemeClr val="bg1"/>
                </a:solidFill>
              </a:rPr>
              <a:t>Census</a:t>
            </a:r>
            <a:r>
              <a:rPr lang="fr-FR" sz="900" dirty="0">
                <a:solidFill>
                  <a:schemeClr val="bg1"/>
                </a:solidFill>
              </a:rPr>
              <a:t> Bureau construction </a:t>
            </a:r>
            <a:r>
              <a:rPr lang="fr-FR" sz="900" dirty="0" err="1">
                <a:solidFill>
                  <a:schemeClr val="bg1"/>
                </a:solidFill>
              </a:rPr>
              <a:t>spending</a:t>
            </a:r>
            <a:r>
              <a:rPr lang="fr-FR" sz="900" dirty="0">
                <a:solidFill>
                  <a:schemeClr val="bg1"/>
                </a:solidFill>
              </a:rPr>
              <a:t> report</a:t>
            </a:r>
          </a:p>
        </p:txBody>
      </p:sp>
      <p:sp>
        <p:nvSpPr>
          <p:cNvPr id="3" name="TextBox 2"/>
          <p:cNvSpPr txBox="1"/>
          <p:nvPr/>
        </p:nvSpPr>
        <p:spPr>
          <a:xfrm>
            <a:off x="2872107" y="2707768"/>
            <a:ext cx="918841" cy="213585"/>
          </a:xfrm>
          <a:prstGeom prst="rect">
            <a:avLst/>
          </a:prstGeom>
          <a:noFill/>
        </p:spPr>
        <p:txBody>
          <a:bodyPr wrap="none" rtlCol="0">
            <a:spAutoFit/>
          </a:bodyPr>
          <a:lstStyle/>
          <a:p>
            <a:r>
              <a:rPr lang="en-US" sz="788" dirty="0"/>
              <a:t>Total (78% public)</a:t>
            </a:r>
          </a:p>
        </p:txBody>
      </p:sp>
      <p:sp>
        <p:nvSpPr>
          <p:cNvPr id="4" name="TextBox 3"/>
          <p:cNvSpPr txBox="1"/>
          <p:nvPr/>
        </p:nvSpPr>
        <p:spPr>
          <a:xfrm>
            <a:off x="6553201" y="2591941"/>
            <a:ext cx="1344585" cy="219291"/>
          </a:xfrm>
          <a:prstGeom prst="rect">
            <a:avLst/>
          </a:prstGeom>
          <a:noFill/>
        </p:spPr>
        <p:txBody>
          <a:bodyPr wrap="square" rtlCol="0">
            <a:spAutoFit/>
          </a:bodyPr>
          <a:lstStyle/>
          <a:p>
            <a:r>
              <a:rPr lang="en-US" sz="825" dirty="0"/>
              <a:t>Total (76% private)</a:t>
            </a:r>
          </a:p>
        </p:txBody>
      </p:sp>
      <p:sp>
        <p:nvSpPr>
          <p:cNvPr id="23" name="TextBox 22"/>
          <p:cNvSpPr txBox="1"/>
          <p:nvPr/>
        </p:nvSpPr>
        <p:spPr>
          <a:xfrm>
            <a:off x="6937342" y="3890832"/>
            <a:ext cx="541012" cy="219291"/>
          </a:xfrm>
          <a:prstGeom prst="rect">
            <a:avLst/>
          </a:prstGeom>
          <a:noFill/>
        </p:spPr>
        <p:txBody>
          <a:bodyPr wrap="square" lIns="0" rIns="34290" rtlCol="0">
            <a:spAutoFit/>
          </a:bodyPr>
          <a:lstStyle/>
          <a:p>
            <a:pPr>
              <a:defRPr sz="1614" b="0" i="0" u="none" strike="noStrike" kern="1200" baseline="0">
                <a:solidFill>
                  <a:prstClr val="black"/>
                </a:solidFill>
                <a:latin typeface="Arial" pitchFamily="34" charset="0"/>
                <a:ea typeface="+mn-ea"/>
                <a:cs typeface="Arial" pitchFamily="34" charset="0"/>
              </a:defRPr>
            </a:pPr>
            <a:r>
              <a:rPr lang="en-US" sz="825" dirty="0">
                <a:latin typeface="Calibri" pitchFamily="34" charset="0"/>
                <a:cs typeface="Arial" pitchFamily="34" charset="0"/>
              </a:rPr>
              <a:t>Other</a:t>
            </a:r>
            <a:endParaRPr lang="en-US" sz="900" dirty="0">
              <a:latin typeface="Calibri" pitchFamily="34" charset="0"/>
              <a:cs typeface="Arial" pitchFamily="34" charset="0"/>
            </a:endParaRPr>
          </a:p>
        </p:txBody>
      </p:sp>
    </p:spTree>
    <p:extLst>
      <p:ext uri="{BB962C8B-B14F-4D97-AF65-F5344CB8AC3E}">
        <p14:creationId xmlns:p14="http://schemas.microsoft.com/office/powerpoint/2010/main" val="25751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9774"/>
            <a:ext cx="8915400" cy="370705"/>
          </a:xfrm>
        </p:spPr>
        <p:txBody>
          <a:bodyPr/>
          <a:lstStyle/>
          <a:p>
            <a:r>
              <a:rPr lang="en-US" dirty="0"/>
              <a:t>Key points: education &amp; health care</a:t>
            </a:r>
          </a:p>
        </p:txBody>
      </p:sp>
      <p:sp>
        <p:nvSpPr>
          <p:cNvPr id="3" name="Content Placeholder 2"/>
          <p:cNvSpPr>
            <a:spLocks noGrp="1"/>
          </p:cNvSpPr>
          <p:nvPr>
            <p:ph idx="1"/>
          </p:nvPr>
        </p:nvSpPr>
        <p:spPr>
          <a:xfrm>
            <a:off x="0" y="2057401"/>
            <a:ext cx="8915400" cy="3419474"/>
          </a:xfrm>
        </p:spPr>
        <p:txBody>
          <a:bodyPr>
            <a:noAutofit/>
          </a:bodyPr>
          <a:lstStyle/>
          <a:p>
            <a:r>
              <a:rPr lang="en-US" sz="2400" dirty="0"/>
              <a:t>Rising house &amp; commercial property values are supporting school district tax receipts &amp; bond issues for preK-12 projects</a:t>
            </a:r>
          </a:p>
          <a:p>
            <a:r>
              <a:rPr lang="en-US" sz="2400" dirty="0"/>
              <a:t>Higher-ed enrollment declined 21% from 2011 to 2016, so colleges need fewer dorms &amp; classrooms; apts. (multifamily) replacing dorms (educational construction)</a:t>
            </a:r>
          </a:p>
          <a:p>
            <a:r>
              <a:rPr lang="en-US" sz="2400" dirty="0"/>
              <a:t>Rising stock prices help private school &amp; college capital campaigns</a:t>
            </a:r>
          </a:p>
          <a:p>
            <a:r>
              <a:rPr lang="en-US" sz="2400" dirty="0"/>
              <a:t>Health care spending is shifting from hospitals to special care facilities (standalone urgent care, surgery, rehab, hospices)</a:t>
            </a:r>
          </a:p>
        </p:txBody>
      </p:sp>
      <p:sp>
        <p:nvSpPr>
          <p:cNvPr id="4" name="Slide Number Placeholder 3"/>
          <p:cNvSpPr>
            <a:spLocks noGrp="1"/>
          </p:cNvSpPr>
          <p:nvPr>
            <p:ph type="sldNum" sz="quarter" idx="12"/>
          </p:nvPr>
        </p:nvSpPr>
        <p:spPr/>
        <p:txBody>
          <a:bodyPr/>
          <a:lstStyle/>
          <a:p>
            <a:fld id="{2263DC4A-32F9-C846-89AA-E7DE67E55795}" type="slidenum">
              <a:rPr lang="en-US" smtClean="0"/>
              <a:pPr/>
              <a:t>7</a:t>
            </a:fld>
            <a:endParaRPr lang="en-US"/>
          </a:p>
        </p:txBody>
      </p:sp>
      <p:sp>
        <p:nvSpPr>
          <p:cNvPr id="6" name="Footer Placeholder 6"/>
          <p:cNvSpPr txBox="1">
            <a:spLocks/>
          </p:cNvSpPr>
          <p:nvPr/>
        </p:nvSpPr>
        <p:spPr>
          <a:xfrm>
            <a:off x="597877" y="5624514"/>
            <a:ext cx="4759936" cy="273844"/>
          </a:xfrm>
          <a:prstGeom prst="rect">
            <a:avLst/>
          </a:prstGeom>
          <a:noFill/>
        </p:spPr>
        <p:txBody>
          <a:bodyPr vert="horz" lIns="68580" tIns="34290" rIns="68580" bIns="34290" rtlCol="0" anchor="ctr"/>
          <a:lstStyle/>
          <a:p>
            <a:pPr>
              <a:defRPr/>
            </a:pPr>
            <a:r>
              <a:rPr lang="en-US" sz="900" dirty="0">
                <a:solidFill>
                  <a:schemeClr val="bg1"/>
                </a:solidFill>
              </a:rPr>
              <a:t>Source: Author</a:t>
            </a:r>
          </a:p>
        </p:txBody>
      </p:sp>
    </p:spTree>
    <p:extLst>
      <p:ext uri="{BB962C8B-B14F-4D97-AF65-F5344CB8AC3E}">
        <p14:creationId xmlns:p14="http://schemas.microsoft.com/office/powerpoint/2010/main" val="306186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0"/>
          <p:cNvGraphicFramePr>
            <a:graphicFrameLocks/>
          </p:cNvGraphicFramePr>
          <p:nvPr>
            <p:extLst/>
          </p:nvPr>
        </p:nvGraphicFramePr>
        <p:xfrm>
          <a:off x="2321653" y="2016467"/>
          <a:ext cx="1958912" cy="1649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ontent Placeholder 20"/>
          <p:cNvGraphicFramePr>
            <a:graphicFrameLocks/>
          </p:cNvGraphicFramePr>
          <p:nvPr>
            <p:extLst/>
          </p:nvPr>
        </p:nvGraphicFramePr>
        <p:xfrm>
          <a:off x="1353534" y="2016467"/>
          <a:ext cx="1365106" cy="1649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20"/>
          <p:cNvGraphicFramePr>
            <a:graphicFrameLocks/>
          </p:cNvGraphicFramePr>
          <p:nvPr>
            <p:extLst/>
          </p:nvPr>
        </p:nvGraphicFramePr>
        <p:xfrm>
          <a:off x="4640581" y="3806191"/>
          <a:ext cx="1292533" cy="16490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20"/>
          <p:cNvGraphicFramePr>
            <a:graphicFrameLocks/>
          </p:cNvGraphicFramePr>
          <p:nvPr>
            <p:extLst/>
          </p:nvPr>
        </p:nvGraphicFramePr>
        <p:xfrm>
          <a:off x="5581650" y="3831914"/>
          <a:ext cx="1985963" cy="1649017"/>
        </p:xfrm>
        <a:graphic>
          <a:graphicData uri="http://schemas.openxmlformats.org/drawingml/2006/chart">
            <c:chart xmlns:c="http://schemas.openxmlformats.org/drawingml/2006/chart" xmlns:r="http://schemas.openxmlformats.org/officeDocument/2006/relationships" r:id="rId5"/>
          </a:graphicData>
        </a:graphic>
      </p:graphicFrame>
      <p:sp>
        <p:nvSpPr>
          <p:cNvPr id="33" name="Title 4"/>
          <p:cNvSpPr>
            <a:spLocks noGrp="1"/>
          </p:cNvSpPr>
          <p:nvPr>
            <p:ph type="title"/>
          </p:nvPr>
        </p:nvSpPr>
        <p:spPr>
          <a:xfrm>
            <a:off x="895350" y="1485506"/>
            <a:ext cx="7191375" cy="536388"/>
          </a:xfrm>
        </p:spPr>
        <p:txBody>
          <a:bodyPr>
            <a:noAutofit/>
          </a:bodyPr>
          <a:lstStyle/>
          <a:p>
            <a:r>
              <a:rPr lang="en-US" sz="2100" dirty="0"/>
              <a:t>Construction spending: public works</a:t>
            </a:r>
            <a:br>
              <a:rPr lang="en-US" sz="1500" b="0" dirty="0"/>
            </a:br>
            <a:r>
              <a:rPr lang="en-US" sz="1500" b="0" dirty="0"/>
              <a:t>annual total, 2008-14; monthly (seasonally adjusted annual rate), 1/15-1/18; billion $</a:t>
            </a:r>
          </a:p>
        </p:txBody>
      </p:sp>
      <p:sp>
        <p:nvSpPr>
          <p:cNvPr id="5" name="Slide Number Placeholder 4"/>
          <p:cNvSpPr>
            <a:spLocks noGrp="1"/>
          </p:cNvSpPr>
          <p:nvPr>
            <p:ph type="sldNum" sz="quarter" idx="12"/>
          </p:nvPr>
        </p:nvSpPr>
        <p:spPr/>
        <p:txBody>
          <a:bodyPr/>
          <a:lstStyle/>
          <a:p>
            <a:fld id="{2263DC4A-32F9-C846-89AA-E7DE67E55795}" type="slidenum">
              <a:rPr lang="en-US" smtClean="0"/>
              <a:pPr/>
              <a:t>8</a:t>
            </a:fld>
            <a:endParaRPr lang="en-US"/>
          </a:p>
        </p:txBody>
      </p:sp>
      <p:graphicFrame>
        <p:nvGraphicFramePr>
          <p:cNvPr id="40" name="Content Placeholder 20"/>
          <p:cNvGraphicFramePr>
            <a:graphicFrameLocks/>
          </p:cNvGraphicFramePr>
          <p:nvPr>
            <p:extLst/>
          </p:nvPr>
        </p:nvGraphicFramePr>
        <p:xfrm>
          <a:off x="4640581" y="2016229"/>
          <a:ext cx="1365106" cy="16490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ontent Placeholder 20"/>
          <p:cNvGraphicFramePr>
            <a:graphicFrameLocks/>
          </p:cNvGraphicFramePr>
          <p:nvPr>
            <p:extLst/>
          </p:nvPr>
        </p:nvGraphicFramePr>
        <p:xfrm>
          <a:off x="5637402" y="2016229"/>
          <a:ext cx="1930211" cy="1649017"/>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p:cNvSpPr txBox="1"/>
          <p:nvPr/>
        </p:nvSpPr>
        <p:spPr>
          <a:xfrm>
            <a:off x="1329733" y="2022817"/>
            <a:ext cx="3096628" cy="276999"/>
          </a:xfrm>
          <a:prstGeom prst="rect">
            <a:avLst/>
          </a:prstGeom>
          <a:noFill/>
        </p:spPr>
        <p:txBody>
          <a:bodyPr wrap="square" rtlCol="0">
            <a:spAutoFit/>
          </a:bodyPr>
          <a:lstStyle/>
          <a:p>
            <a:pPr algn="ctr"/>
            <a:r>
              <a:rPr lang="en-US" sz="1200" b="1" dirty="0"/>
              <a:t>Highways </a:t>
            </a:r>
            <a:r>
              <a:rPr lang="en-US" sz="1200" dirty="0"/>
              <a:t>(99.7% public in 2017)</a:t>
            </a:r>
          </a:p>
        </p:txBody>
      </p:sp>
      <p:sp>
        <p:nvSpPr>
          <p:cNvPr id="31" name="TextBox 30"/>
          <p:cNvSpPr txBox="1"/>
          <p:nvPr/>
        </p:nvSpPr>
        <p:spPr>
          <a:xfrm>
            <a:off x="1329733" y="3481420"/>
            <a:ext cx="3096628"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4</a:t>
            </a:r>
            <a:r>
              <a:rPr lang="en-US" sz="1050" dirty="0">
                <a:latin typeface="Calibri" pitchFamily="34" charset="0"/>
                <a:cs typeface="Arial" pitchFamily="34" charset="0"/>
              </a:rPr>
              <a:t>%</a:t>
            </a:r>
          </a:p>
        </p:txBody>
      </p:sp>
      <p:sp>
        <p:nvSpPr>
          <p:cNvPr id="27" name="Rectangle 26"/>
          <p:cNvSpPr/>
          <p:nvPr/>
        </p:nvSpPr>
        <p:spPr>
          <a:xfrm>
            <a:off x="1320567" y="2016229"/>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52" name="TextBox 51"/>
          <p:cNvSpPr txBox="1"/>
          <p:nvPr/>
        </p:nvSpPr>
        <p:spPr>
          <a:xfrm>
            <a:off x="4616780" y="2022817"/>
            <a:ext cx="3096628" cy="276999"/>
          </a:xfrm>
          <a:prstGeom prst="rect">
            <a:avLst/>
          </a:prstGeom>
          <a:noFill/>
        </p:spPr>
        <p:txBody>
          <a:bodyPr wrap="square" rtlCol="0">
            <a:spAutoFit/>
          </a:bodyPr>
          <a:lstStyle/>
          <a:p>
            <a:pPr algn="ctr"/>
            <a:r>
              <a:rPr lang="en-US" sz="1200" b="1" dirty="0"/>
              <a:t>Sewage/waste </a:t>
            </a:r>
            <a:r>
              <a:rPr lang="en-US" sz="1200" dirty="0"/>
              <a:t>(99.1% public in 2017)</a:t>
            </a:r>
          </a:p>
        </p:txBody>
      </p:sp>
      <p:sp>
        <p:nvSpPr>
          <p:cNvPr id="53" name="TextBox 52"/>
          <p:cNvSpPr txBox="1"/>
          <p:nvPr/>
        </p:nvSpPr>
        <p:spPr>
          <a:xfrm>
            <a:off x="4616780" y="3481420"/>
            <a:ext cx="3096628"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8%</a:t>
            </a:r>
            <a:endParaRPr lang="en-US" sz="975" dirty="0">
              <a:latin typeface="Calibri" pitchFamily="34" charset="0"/>
              <a:cs typeface="Arial" pitchFamily="34" charset="0"/>
            </a:endParaRPr>
          </a:p>
        </p:txBody>
      </p:sp>
      <p:sp>
        <p:nvSpPr>
          <p:cNvPr id="54" name="Rectangle 53"/>
          <p:cNvSpPr/>
          <p:nvPr/>
        </p:nvSpPr>
        <p:spPr>
          <a:xfrm>
            <a:off x="4607614" y="2016229"/>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64" name="TextBox 63"/>
          <p:cNvSpPr txBox="1"/>
          <p:nvPr/>
        </p:nvSpPr>
        <p:spPr>
          <a:xfrm>
            <a:off x="4616780" y="3804584"/>
            <a:ext cx="3096628" cy="276999"/>
          </a:xfrm>
          <a:prstGeom prst="rect">
            <a:avLst/>
          </a:prstGeom>
          <a:noFill/>
        </p:spPr>
        <p:txBody>
          <a:bodyPr wrap="square" rtlCol="0">
            <a:spAutoFit/>
          </a:bodyPr>
          <a:lstStyle/>
          <a:p>
            <a:pPr algn="ctr"/>
            <a:r>
              <a:rPr lang="en-US" sz="1200" b="1" dirty="0"/>
              <a:t>Water supply</a:t>
            </a:r>
            <a:r>
              <a:rPr lang="en-US" sz="1200" dirty="0"/>
              <a:t> (98% public in 2017)</a:t>
            </a:r>
          </a:p>
        </p:txBody>
      </p:sp>
      <p:sp>
        <p:nvSpPr>
          <p:cNvPr id="65" name="TextBox 64"/>
          <p:cNvSpPr txBox="1"/>
          <p:nvPr/>
        </p:nvSpPr>
        <p:spPr>
          <a:xfrm>
            <a:off x="4616780" y="5263187"/>
            <a:ext cx="3096628"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a:t>
            </a:r>
            <a:r>
              <a:rPr lang="en-US" sz="1050" dirty="0">
                <a:latin typeface="Calibri" pitchFamily="34" charset="0"/>
                <a:cs typeface="Arial" pitchFamily="34" charset="0"/>
              </a:rPr>
              <a:t>5</a:t>
            </a:r>
            <a:r>
              <a:rPr lang="en-US" sz="1050" dirty="0">
                <a:latin typeface="Calibri" pitchFamily="34" charset="0"/>
              </a:rPr>
              <a:t>%</a:t>
            </a:r>
          </a:p>
        </p:txBody>
      </p:sp>
      <p:sp>
        <p:nvSpPr>
          <p:cNvPr id="66" name="Rectangle 65"/>
          <p:cNvSpPr/>
          <p:nvPr/>
        </p:nvSpPr>
        <p:spPr>
          <a:xfrm>
            <a:off x="4607614" y="3797997"/>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25" name="Footer Placeholder 6"/>
          <p:cNvSpPr txBox="1">
            <a:spLocks/>
          </p:cNvSpPr>
          <p:nvPr/>
        </p:nvSpPr>
        <p:spPr>
          <a:xfrm>
            <a:off x="1329732" y="5624515"/>
            <a:ext cx="4028081" cy="273844"/>
          </a:xfrm>
          <a:prstGeom prst="rect">
            <a:avLst/>
          </a:prstGeom>
          <a:noFill/>
        </p:spPr>
        <p:txBody>
          <a:bodyPr vert="horz" lIns="68580" tIns="34290" rIns="68580" bIns="34290" rtlCol="0" anchor="ctr"/>
          <a:lstStyle/>
          <a:p>
            <a:pPr lvl="0"/>
            <a:r>
              <a:rPr lang="fr-FR" sz="900" dirty="0">
                <a:solidFill>
                  <a:schemeClr val="bg1"/>
                </a:solidFill>
              </a:rPr>
              <a:t>Source: U.S. </a:t>
            </a:r>
            <a:r>
              <a:rPr lang="fr-FR" sz="900" dirty="0" err="1">
                <a:solidFill>
                  <a:schemeClr val="bg1"/>
                </a:solidFill>
              </a:rPr>
              <a:t>Census</a:t>
            </a:r>
            <a:r>
              <a:rPr lang="fr-FR" sz="900" dirty="0">
                <a:solidFill>
                  <a:schemeClr val="bg1"/>
                </a:solidFill>
              </a:rPr>
              <a:t> Bureau construction </a:t>
            </a:r>
            <a:r>
              <a:rPr lang="fr-FR" sz="900" dirty="0" err="1">
                <a:solidFill>
                  <a:schemeClr val="bg1"/>
                </a:solidFill>
              </a:rPr>
              <a:t>spending</a:t>
            </a:r>
            <a:r>
              <a:rPr lang="fr-FR" sz="900" dirty="0">
                <a:solidFill>
                  <a:schemeClr val="bg1"/>
                </a:solidFill>
              </a:rPr>
              <a:t> report</a:t>
            </a:r>
          </a:p>
        </p:txBody>
      </p:sp>
      <p:graphicFrame>
        <p:nvGraphicFramePr>
          <p:cNvPr id="32" name="Content Placeholder 20"/>
          <p:cNvGraphicFramePr>
            <a:graphicFrameLocks/>
          </p:cNvGraphicFramePr>
          <p:nvPr>
            <p:extLst/>
          </p:nvPr>
        </p:nvGraphicFramePr>
        <p:xfrm>
          <a:off x="1353534" y="3793339"/>
          <a:ext cx="1365106" cy="16490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ontent Placeholder 20"/>
          <p:cNvGraphicFramePr>
            <a:graphicFrameLocks/>
          </p:cNvGraphicFramePr>
          <p:nvPr>
            <p:extLst/>
          </p:nvPr>
        </p:nvGraphicFramePr>
        <p:xfrm>
          <a:off x="2377155" y="3793339"/>
          <a:ext cx="1903410" cy="1649017"/>
        </p:xfrm>
        <a:graphic>
          <a:graphicData uri="http://schemas.openxmlformats.org/drawingml/2006/chart">
            <c:chart xmlns:c="http://schemas.openxmlformats.org/drawingml/2006/chart" xmlns:r="http://schemas.openxmlformats.org/officeDocument/2006/relationships" r:id="rId9"/>
          </a:graphicData>
        </a:graphic>
      </p:graphicFrame>
      <p:sp>
        <p:nvSpPr>
          <p:cNvPr id="36" name="TextBox 35"/>
          <p:cNvSpPr txBox="1"/>
          <p:nvPr/>
        </p:nvSpPr>
        <p:spPr>
          <a:xfrm>
            <a:off x="1329732" y="3791494"/>
            <a:ext cx="3096628" cy="276999"/>
          </a:xfrm>
          <a:prstGeom prst="rect">
            <a:avLst/>
          </a:prstGeom>
          <a:noFill/>
        </p:spPr>
        <p:txBody>
          <a:bodyPr wrap="square" rtlCol="0">
            <a:spAutoFit/>
          </a:bodyPr>
          <a:lstStyle/>
          <a:p>
            <a:pPr algn="ctr"/>
            <a:r>
              <a:rPr lang="en-US" sz="1200" b="1" dirty="0"/>
              <a:t>Transportation facilities</a:t>
            </a:r>
            <a:r>
              <a:rPr lang="en-US" sz="1200" dirty="0"/>
              <a:t> (67% public in 2017)</a:t>
            </a:r>
          </a:p>
        </p:txBody>
      </p:sp>
      <p:sp>
        <p:nvSpPr>
          <p:cNvPr id="37" name="TextBox 36"/>
          <p:cNvSpPr txBox="1"/>
          <p:nvPr/>
        </p:nvSpPr>
        <p:spPr>
          <a:xfrm>
            <a:off x="1329732" y="5250098"/>
            <a:ext cx="3096628" cy="253916"/>
          </a:xfrm>
          <a:prstGeom prst="rect">
            <a:avLst/>
          </a:prstGeom>
          <a:noFill/>
        </p:spPr>
        <p:txBody>
          <a:bodyPr wrap="square" rtlCol="0">
            <a:spAutoFit/>
          </a:bodyPr>
          <a:lstStyle/>
          <a:p>
            <a:pPr algn="ctr">
              <a:defRPr sz="1614" b="0" i="0" u="none" strike="noStrike" kern="1200" baseline="0">
                <a:solidFill>
                  <a:prstClr val="black"/>
                </a:solidFill>
                <a:latin typeface="Arial" pitchFamily="34" charset="0"/>
                <a:ea typeface="+mn-ea"/>
                <a:cs typeface="Arial" pitchFamily="34" charset="0"/>
              </a:defRPr>
            </a:pPr>
            <a:r>
              <a:rPr lang="en-US" sz="1050" dirty="0">
                <a:latin typeface="Calibri" pitchFamily="34" charset="0"/>
              </a:rPr>
              <a:t>Jan '17-Jan '18 change: </a:t>
            </a:r>
            <a:r>
              <a:rPr lang="en-US" sz="975" dirty="0">
                <a:latin typeface="Calibri" pitchFamily="34" charset="0"/>
                <a:cs typeface="Arial" pitchFamily="34" charset="0"/>
              </a:rPr>
              <a:t>20% (</a:t>
            </a:r>
            <a:r>
              <a:rPr lang="en-US" sz="975" dirty="0">
                <a:latin typeface="Calibri" pitchFamily="34" charset="0"/>
              </a:rPr>
              <a:t>private 37%; public 3%)</a:t>
            </a:r>
            <a:endParaRPr lang="en-US" sz="975" dirty="0">
              <a:latin typeface="Calibri" pitchFamily="34" charset="0"/>
              <a:cs typeface="Arial" pitchFamily="34" charset="0"/>
            </a:endParaRPr>
          </a:p>
        </p:txBody>
      </p:sp>
      <p:sp>
        <p:nvSpPr>
          <p:cNvPr id="38" name="Rectangle 37"/>
          <p:cNvSpPr/>
          <p:nvPr/>
        </p:nvSpPr>
        <p:spPr>
          <a:xfrm>
            <a:off x="1320566" y="3784907"/>
            <a:ext cx="3105794" cy="164901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3" name="TextBox 2"/>
          <p:cNvSpPr txBox="1"/>
          <p:nvPr/>
        </p:nvSpPr>
        <p:spPr>
          <a:xfrm>
            <a:off x="4011654" y="4315523"/>
            <a:ext cx="470000" cy="230832"/>
          </a:xfrm>
          <a:prstGeom prst="rect">
            <a:avLst/>
          </a:prstGeom>
          <a:noFill/>
        </p:spPr>
        <p:txBody>
          <a:bodyPr wrap="none" rtlCol="0">
            <a:spAutoFit/>
          </a:bodyPr>
          <a:lstStyle/>
          <a:p>
            <a:r>
              <a:rPr lang="en-US" sz="900" dirty="0"/>
              <a:t>public</a:t>
            </a:r>
          </a:p>
        </p:txBody>
      </p:sp>
      <p:sp>
        <p:nvSpPr>
          <p:cNvPr id="4" name="TextBox 3"/>
          <p:cNvSpPr txBox="1"/>
          <p:nvPr/>
        </p:nvSpPr>
        <p:spPr>
          <a:xfrm>
            <a:off x="4019561" y="4662694"/>
            <a:ext cx="516488" cy="230832"/>
          </a:xfrm>
          <a:prstGeom prst="rect">
            <a:avLst/>
          </a:prstGeom>
          <a:noFill/>
        </p:spPr>
        <p:txBody>
          <a:bodyPr wrap="none" rtlCol="0">
            <a:spAutoFit/>
          </a:bodyPr>
          <a:lstStyle/>
          <a:p>
            <a:r>
              <a:rPr lang="en-US" sz="900" dirty="0"/>
              <a:t>private</a:t>
            </a:r>
          </a:p>
        </p:txBody>
      </p:sp>
    </p:spTree>
    <p:extLst>
      <p:ext uri="{BB962C8B-B14F-4D97-AF65-F5344CB8AC3E}">
        <p14:creationId xmlns:p14="http://schemas.microsoft.com/office/powerpoint/2010/main" val="314982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9774"/>
            <a:ext cx="8886825" cy="370705"/>
          </a:xfrm>
        </p:spPr>
        <p:txBody>
          <a:bodyPr/>
          <a:lstStyle/>
          <a:p>
            <a:r>
              <a:rPr lang="en-US" dirty="0"/>
              <a:t>Key points: roads, transportation, sewer/water</a:t>
            </a:r>
          </a:p>
        </p:txBody>
      </p:sp>
      <p:sp>
        <p:nvSpPr>
          <p:cNvPr id="3" name="Content Placeholder 2"/>
          <p:cNvSpPr>
            <a:spLocks noGrp="1"/>
          </p:cNvSpPr>
          <p:nvPr>
            <p:ph idx="1"/>
          </p:nvPr>
        </p:nvSpPr>
        <p:spPr>
          <a:xfrm>
            <a:off x="0" y="2057401"/>
            <a:ext cx="8886825" cy="3394472"/>
          </a:xfrm>
        </p:spPr>
        <p:txBody>
          <a:bodyPr>
            <a:noAutofit/>
          </a:bodyPr>
          <a:lstStyle/>
          <a:p>
            <a:r>
              <a:rPr lang="en-US" sz="2400" dirty="0"/>
              <a:t>State highway funding and P3s gradually increasing but federal funding likely to be flat through 2018; pickup likely by 2019</a:t>
            </a:r>
          </a:p>
          <a:p>
            <a:r>
              <a:rPr lang="en-US" sz="2400" dirty="0"/>
              <a:t>Many new and ongoing public &amp; private airport projects; revival of freight rail construction; but no net increase likely in public funding for port, passenger rail or transit construction </a:t>
            </a:r>
          </a:p>
          <a:p>
            <a:r>
              <a:rPr lang="en-US" sz="2400" dirty="0"/>
              <a:t>Huge declines in water &amp; sewer spending in 2017: hard to explain and unlikely to be repeated</a:t>
            </a:r>
          </a:p>
        </p:txBody>
      </p:sp>
      <p:sp>
        <p:nvSpPr>
          <p:cNvPr id="4" name="Slide Number Placeholder 3"/>
          <p:cNvSpPr>
            <a:spLocks noGrp="1"/>
          </p:cNvSpPr>
          <p:nvPr>
            <p:ph type="sldNum" sz="quarter" idx="12"/>
          </p:nvPr>
        </p:nvSpPr>
        <p:spPr/>
        <p:txBody>
          <a:bodyPr/>
          <a:lstStyle/>
          <a:p>
            <a:fld id="{2263DC4A-32F9-C846-89AA-E7DE67E55795}" type="slidenum">
              <a:rPr lang="en-US" smtClean="0"/>
              <a:pPr/>
              <a:t>9</a:t>
            </a:fld>
            <a:endParaRPr lang="en-US"/>
          </a:p>
        </p:txBody>
      </p:sp>
      <p:sp>
        <p:nvSpPr>
          <p:cNvPr id="6" name="Footer Placeholder 6"/>
          <p:cNvSpPr txBox="1">
            <a:spLocks/>
          </p:cNvSpPr>
          <p:nvPr/>
        </p:nvSpPr>
        <p:spPr>
          <a:xfrm>
            <a:off x="1485900" y="5624514"/>
            <a:ext cx="3871913" cy="273844"/>
          </a:xfrm>
          <a:prstGeom prst="rect">
            <a:avLst/>
          </a:prstGeom>
          <a:noFill/>
        </p:spPr>
        <p:txBody>
          <a:bodyPr vert="horz" lIns="68580" tIns="34290" rIns="68580" bIns="34290" rtlCol="0" anchor="ctr"/>
          <a:lstStyle/>
          <a:p>
            <a:pPr>
              <a:defRPr/>
            </a:pPr>
            <a:r>
              <a:rPr lang="en-US" sz="900" dirty="0">
                <a:solidFill>
                  <a:schemeClr val="bg1"/>
                </a:solidFill>
              </a:rPr>
              <a:t>Source: Author</a:t>
            </a:r>
          </a:p>
        </p:txBody>
      </p:sp>
    </p:spTree>
    <p:extLst>
      <p:ext uri="{BB962C8B-B14F-4D97-AF65-F5344CB8AC3E}">
        <p14:creationId xmlns:p14="http://schemas.microsoft.com/office/powerpoint/2010/main" val="155491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GC Palette 1">
    <a:dk1>
      <a:sysClr val="windowText" lastClr="000000"/>
    </a:dk1>
    <a:lt1>
      <a:srgbClr val="EDE9CC"/>
    </a:lt1>
    <a:dk2>
      <a:srgbClr val="275A70"/>
    </a:dk2>
    <a:lt2>
      <a:srgbClr val="EDE9CC"/>
    </a:lt2>
    <a:accent1>
      <a:srgbClr val="275A70"/>
    </a:accent1>
    <a:accent2>
      <a:srgbClr val="760001"/>
    </a:accent2>
    <a:accent3>
      <a:srgbClr val="63503F"/>
    </a:accent3>
    <a:accent4>
      <a:srgbClr val="94B2A4"/>
    </a:accent4>
    <a:accent5>
      <a:srgbClr val="D80F20"/>
    </a:accent5>
    <a:accent6>
      <a:srgbClr val="FEE314"/>
    </a:accent6>
    <a:hlink>
      <a:srgbClr val="760001"/>
    </a:hlink>
    <a:folHlink>
      <a:srgbClr val="76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1270</TotalTime>
  <Words>2932</Words>
  <Application>Microsoft Office PowerPoint</Application>
  <PresentationFormat>On-screen Show (4:3)</PresentationFormat>
  <Paragraphs>694</Paragraphs>
  <Slides>30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US &amp; NC Construction Spending, Labor and Materials Outlook</vt:lpstr>
      <vt:lpstr>AGC members’ expectations for 2018</vt:lpstr>
      <vt:lpstr>Construction spending &amp; employment, 2006-2018</vt:lpstr>
      <vt:lpstr>Construction spending &amp; employment, 2015-2018</vt:lpstr>
      <vt:lpstr>Nonresidential segments:  2017 change, 2018 forecast</vt:lpstr>
      <vt:lpstr>Construction spending: education, health care annual total, 2008-14; monthly (seasonally adjusted annual rate), 1/15-1/18; billion $</vt:lpstr>
      <vt:lpstr>Key points: education &amp; health care</vt:lpstr>
      <vt:lpstr>Construction spending: public works annual total, 2008-14; monthly (seasonally adjusted annual rate), 1/15-1/18; billion $</vt:lpstr>
      <vt:lpstr>Key points: roads, transportation, sewer/water</vt:lpstr>
      <vt:lpstr>Construction spending: industrial, heavy annual total, 2008-14; monthly (seasonally adjusted annual rate), 1/15-1/18; billion $</vt:lpstr>
      <vt:lpstr>Key points: power &amp; energy, mfg, amusement &amp; recreation</vt:lpstr>
      <vt:lpstr>Construction spending: developer-financed annual total, 2008-14; monthly (seasonally adjusted annual rate), 1/15-1/18; billion $</vt:lpstr>
      <vt:lpstr>Key points: retail, warehouse, office, hotel, data centers</vt:lpstr>
      <vt:lpstr>Private residential spending: steady single-family growth, slower multifamily annual total, 2006-14; monthly (seasonally adjusted annual rate), 1/15-1/18; billion $</vt:lpstr>
      <vt:lpstr>Private residential spending forecast--2018: 6-9% (11% in 2017)</vt:lpstr>
      <vt:lpstr>Population change by state, July 2016-July 2017 (U.S.: 0.72%)</vt:lpstr>
      <vt:lpstr>State construction employment change (U.S.: 3.5%)  1/17 to 1/18: 35 states +DC up, 15 states down</vt:lpstr>
      <vt:lpstr>PowerPoint Presentation</vt:lpstr>
      <vt:lpstr>PowerPoint Presentation</vt:lpstr>
      <vt:lpstr>PowerPoint Presentation</vt:lpstr>
      <vt:lpstr>Construction employment change by NC metro, 2/17-2/18</vt:lpstr>
      <vt:lpstr>PowerPoint Presentation</vt:lpstr>
      <vt:lpstr>PowerPoint Presentation</vt:lpstr>
      <vt:lpstr>Construction workforce indicators (not seasonally adjusted)</vt:lpstr>
      <vt:lpstr>Construction workforce indicators (not seasonally adjusted)</vt:lpstr>
      <vt:lpstr>Producer price indexes for key inputs, 1/15-1/18 (Jan. 2015=100)</vt:lpstr>
      <vt:lpstr>Producer price indexes for key inputs, 1/15-1/18 (Jan. 2015=100)</vt:lpstr>
      <vt:lpstr>Change in costs for buildings, material inputs and wages </vt:lpstr>
      <vt:lpstr>2016-2017 summary, 2018 forecast</vt:lpstr>
      <vt:lpstr>AGC economic resources  (email simonsonk@agc.org)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come</dc:title>
  <dc:creator>Blue House</dc:creator>
  <cp:lastModifiedBy>Gilbert, Lynne S</cp:lastModifiedBy>
  <cp:revision>124</cp:revision>
  <dcterms:created xsi:type="dcterms:W3CDTF">2013-10-08T18:32:18Z</dcterms:created>
  <dcterms:modified xsi:type="dcterms:W3CDTF">2018-04-02T20:10:53Z</dcterms:modified>
</cp:coreProperties>
</file>