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03" r:id="rId2"/>
  </p:sldMasterIdLst>
  <p:notesMasterIdLst>
    <p:notesMasterId r:id="rId13"/>
  </p:notesMasterIdLst>
  <p:handoutMasterIdLst>
    <p:handoutMasterId r:id="rId14"/>
  </p:handoutMasterIdLst>
  <p:sldIdLst>
    <p:sldId id="256" r:id="rId3"/>
    <p:sldId id="425" r:id="rId4"/>
    <p:sldId id="513" r:id="rId5"/>
    <p:sldId id="507" r:id="rId6"/>
    <p:sldId id="508" r:id="rId7"/>
    <p:sldId id="509" r:id="rId8"/>
    <p:sldId id="510" r:id="rId9"/>
    <p:sldId id="511" r:id="rId10"/>
    <p:sldId id="504" r:id="rId11"/>
    <p:sldId id="50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28BE8-2E8E-4DA4-9C8D-6C8519E2FDD2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BEEA-E5B6-4171-879D-E0C520E7D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19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9D59DA-E260-42DC-9C2A-2230FA5F9DC1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B92A6D-A5D3-43FA-8353-36874635E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8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538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3B95BD-EDA4-4B51-B3C5-29B36AEABEC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2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975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520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15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75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55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64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3600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781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lvl="0"/>
            <a:r>
              <a:rPr lang="en-US" noProof="0">
                <a:uFillTx/>
              </a:rPr>
              <a:t>Click to edit Master text styles</a:t>
            </a:r>
          </a:p>
          <a:p>
            <a:pPr lvl="1"/>
            <a:r>
              <a:rPr lang="en-US" noProof="0">
                <a:uFillTx/>
              </a:rPr>
              <a:t>Second level</a:t>
            </a:r>
          </a:p>
          <a:p>
            <a:pPr lvl="2"/>
            <a:r>
              <a:rPr lang="en-US" noProof="0">
                <a:uFillTx/>
              </a:rPr>
              <a:t>Third level</a:t>
            </a:r>
          </a:p>
          <a:p>
            <a:pPr lvl="3"/>
            <a:r>
              <a:rPr lang="en-US" noProof="0">
                <a:uFillTx/>
              </a:rPr>
              <a:t>Fourth level</a:t>
            </a:r>
          </a:p>
          <a:p>
            <a:pPr lvl="4"/>
            <a:r>
              <a:rPr lang="en-US" noProof="0">
                <a:uFillTx/>
              </a:rPr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927E284B-0CCF-4D10-9980-04188D55121A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959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93B95BD-EDA4-4B51-B3C5-29B36AEABEC5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4A993C-43A3-4749-B895-EA499CBE5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E58-AC79-4D52-8CE0-0C2D72CABC7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01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0E58-AC79-4D52-8CE0-0C2D72CABC7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014A8-1A60-4230-A2B2-D79E23D3D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06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531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495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98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370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012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6376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665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041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567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9339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96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561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198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3010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619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501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269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378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33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686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596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062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3722F43-FDBB-4660-A1EF-BF779ABB1296}" type="datetime1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08AA0B1-0B26-4626-9F5A-8E61B021ED1B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8FA057-5AC8-42CF-955E-B5A70CD6367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" y="0"/>
            <a:ext cx="12184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8045" cy="6860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85461"/>
            <a:ext cx="12192000" cy="1166191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dirty="0">
                <a:solidFill>
                  <a:schemeClr val="accent1"/>
                </a:solidFill>
                <a:latin typeface="Century" panose="02040604050505020304" pitchFamily="18" charset="0"/>
              </a:rPr>
              <a:t>Department of Administration</a:t>
            </a:r>
            <a:br>
              <a:rPr lang="en-US" sz="4000" dirty="0">
                <a:solidFill>
                  <a:schemeClr val="accent1"/>
                </a:solidFill>
                <a:latin typeface="Century" panose="02040604050505020304" pitchFamily="18" charset="0"/>
              </a:rPr>
            </a:br>
            <a:r>
              <a:rPr lang="en-US" sz="3600" dirty="0">
                <a:solidFill>
                  <a:schemeClr val="accent1"/>
                </a:solidFill>
                <a:latin typeface="Century" panose="02040604050505020304" pitchFamily="18" charset="0"/>
              </a:rPr>
              <a:t>State Construction Conference</a:t>
            </a:r>
            <a:br>
              <a:rPr lang="en-US" sz="3600" dirty="0">
                <a:solidFill>
                  <a:schemeClr val="accent1"/>
                </a:solidFill>
                <a:latin typeface="Century" panose="02040604050505020304" pitchFamily="18" charset="0"/>
              </a:rPr>
            </a:br>
            <a:r>
              <a:rPr lang="en-US" sz="3600" dirty="0">
                <a:solidFill>
                  <a:schemeClr val="accent1"/>
                </a:solidFill>
                <a:latin typeface="Century" panose="02040604050505020304" pitchFamily="18" charset="0"/>
              </a:rPr>
              <a:t>													</a:t>
            </a:r>
            <a:r>
              <a:rPr lang="en-US" sz="2000" b="1" dirty="0">
                <a:solidFill>
                  <a:schemeClr val="accent1"/>
                </a:solidFill>
                <a:latin typeface="Century" panose="02040604050505020304" pitchFamily="18" charset="0"/>
              </a:rPr>
              <a:t>Tammie Hall, Asst. to the Secretary for HUB Outreach</a:t>
            </a:r>
            <a:r>
              <a:rPr lang="en-US" sz="3400" dirty="0">
                <a:solidFill>
                  <a:schemeClr val="accent1"/>
                </a:solidFill>
              </a:rPr>
              <a:t>	</a:t>
            </a:r>
            <a:r>
              <a:rPr lang="en-US" sz="3400" dirty="0">
                <a:solidFill>
                  <a:srgbClr val="0070C0"/>
                </a:solidFill>
              </a:rPr>
              <a:t>														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30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28" y="316606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9602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HUB Office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Website: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http://www.doa.nc.gov/hub/</a:t>
            </a: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Main Office Phone: 919-807-2330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Email: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HUBOffice.DOA@doa.nc.gov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chemeClr val="tx1"/>
                </a:solidFill>
              </a:rPr>
              <a:t>Tammie Hall, Director</a:t>
            </a:r>
          </a:p>
          <a:p>
            <a:pPr lvl="1"/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</a:rPr>
              <a:t>919-807-2330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Tammie.Hall@doa.nc.gov</a:t>
            </a:r>
          </a:p>
          <a:p>
            <a:endParaRPr lang="en-US" dirty="0"/>
          </a:p>
        </p:txBody>
      </p:sp>
      <p:pic>
        <p:nvPicPr>
          <p:cNvPr id="6" name="Picture 5" descr="iStock_000010106679XSmall1-300x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802" y="2313540"/>
            <a:ext cx="5231138" cy="29475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5221" y="1944208"/>
            <a:ext cx="4015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Teamwork makes the Dream Work</a:t>
            </a:r>
          </a:p>
        </p:txBody>
      </p:sp>
    </p:spTree>
    <p:extLst>
      <p:ext uri="{BB962C8B-B14F-4D97-AF65-F5344CB8AC3E}">
        <p14:creationId xmlns:p14="http://schemas.microsoft.com/office/powerpoint/2010/main" val="342283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710" y="456834"/>
            <a:ext cx="8761413" cy="706964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HUB 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794" y="1680632"/>
            <a:ext cx="8825659" cy="41286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The Office for Historically Underutilized Businesses promotes diversity and inclusion in state government procurement and contracting.</a:t>
            </a:r>
          </a:p>
          <a:p>
            <a:endParaRPr lang="en-US" sz="2400" b="1" dirty="0"/>
          </a:p>
          <a:p>
            <a:r>
              <a:rPr lang="en-US" sz="2400" dirty="0">
                <a:solidFill>
                  <a:schemeClr val="tx1"/>
                </a:solidFill>
              </a:rPr>
              <a:t>HUB Certification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Encourages use of Historically Underutilized Businesses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Business Development with HUB vendors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Compliance Reports - construction and goods/services purchases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1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5EA1-D448-4016-BC2A-3C1DA810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01"/>
            <a:ext cx="10515600" cy="10279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  <a:t>HUB Certifications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F163D-4C95-4C52-A47A-B2DE372D2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35983"/>
            <a:ext cx="10679350" cy="54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1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50E60-5ECC-45AC-A8F2-D1BCAD3C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  <a:t>Community Engagement and Training</a:t>
            </a:r>
            <a:br>
              <a:rPr lang="en-US" sz="36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</a:br>
            <a:r>
              <a:rPr lang="en-US" sz="36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  <a:t>FY18 Q1 &amp; Q2</a:t>
            </a:r>
            <a:endParaRPr lang="en-US" sz="3600" b="1" dirty="0">
              <a:latin typeface="Century" panose="020406040505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AD91CC-1AFB-46B0-80E5-CE903600A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62" y="1495971"/>
            <a:ext cx="8285077" cy="48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BB8ED-0874-4CFA-9358-81AAA1BF6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36EC2-7AEA-460A-AF21-4D1830C14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73" y="832654"/>
            <a:ext cx="5637469" cy="318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A21206-1F55-4BCB-86AB-C555ABBB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42" y="4086292"/>
            <a:ext cx="4444529" cy="2160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916C3F-6B83-4EDA-BECC-2F0C43404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550" y="832654"/>
            <a:ext cx="6116528" cy="31854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E75A6F7-8FE7-42E7-B552-4886FD8A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3" y="117688"/>
            <a:ext cx="12026805" cy="7149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  <a:t>Completed Building Project Spending</a:t>
            </a:r>
            <a:endParaRPr lang="en-US" sz="3200" b="1" dirty="0">
              <a:latin typeface="Century" panose="020406040505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69FF0D-2645-4BD1-901A-8F55B66C6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075939" y="4086292"/>
            <a:ext cx="40957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0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70AB7-6949-466A-A776-273E1DC84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32594-A151-490A-8045-B4DFCD96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03" y="1023724"/>
            <a:ext cx="6008372" cy="3249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80416-9687-4217-9EF5-623CDD3A8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51" y="4464220"/>
            <a:ext cx="4143375" cy="1895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63BA41-5067-4DA4-B152-87170DF36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486" y="1136255"/>
            <a:ext cx="5981300" cy="32494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C2A052-2EF2-43E5-82C4-5CABD34B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3" y="117688"/>
            <a:ext cx="12026805" cy="71496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B31166">
                    <a:lumMod val="75000"/>
                  </a:srgbClr>
                </a:solidFill>
                <a:latin typeface="Century Gothic" panose="020B0502020202020204"/>
              </a:rPr>
              <a:t>Building Projects At Award</a:t>
            </a:r>
            <a:endParaRPr lang="en-US" sz="3200" b="1" dirty="0"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98A5-890F-4A03-9954-B51B7B119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436" y="4458520"/>
            <a:ext cx="35814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6188-A0A8-4897-83CA-D5682A14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320675"/>
            <a:ext cx="10515600" cy="1031047"/>
          </a:xfrm>
        </p:spPr>
        <p:txBody>
          <a:bodyPr/>
          <a:lstStyle/>
          <a:p>
            <a:r>
              <a:rPr lang="en-US" b="1" dirty="0">
                <a:solidFill>
                  <a:srgbClr val="B31166">
                    <a:lumMod val="75000"/>
                  </a:srgbClr>
                </a:solidFill>
              </a:rPr>
              <a:t>Executive Order 25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A024E-670B-4FC8-A485-0D670334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541" y="2007152"/>
            <a:ext cx="8825659" cy="3810551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Governor’s Advisory Council on Historically Underutilized Businesses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HUB Liaisons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HUB Plan Development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02DA6-D5AA-42DE-9967-7822F7D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3A413-9E30-4614-9DB0-957803362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320675"/>
            <a:ext cx="18478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E872A-8793-4000-AAC6-C5EE99A1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" y="359946"/>
            <a:ext cx="6149009" cy="706964"/>
          </a:xfrm>
        </p:spPr>
        <p:txBody>
          <a:bodyPr/>
          <a:lstStyle/>
          <a:p>
            <a:r>
              <a:rPr lang="en-US" b="1" dirty="0">
                <a:solidFill>
                  <a:srgbClr val="B31166">
                    <a:lumMod val="75000"/>
                  </a:srgbClr>
                </a:solidFill>
              </a:rPr>
              <a:t>New HUB Office Initiatives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6F5D-D918-4D5A-BCF8-C69DE0A1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695" y="1895879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Certification Reciprocity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NC DOT Disadvantaged Business Enterprises (DBEs)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National Certifications in GA, NC, SC, TN, VA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WEBENC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NMSDC/CVMSDC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U.S. Small Business Administration (8A and Women Owned)</a:t>
            </a:r>
          </a:p>
          <a:p>
            <a:pPr lvl="2"/>
            <a:r>
              <a:rPr lang="en-US" sz="2600" dirty="0">
                <a:solidFill>
                  <a:schemeClr val="tx1"/>
                </a:solidFill>
              </a:rPr>
              <a:t>U.S. Department of Veteran Affairs (Service Disabled Veterans)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Certification Trainings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Conducted at Robeson, Edgecombe, Wake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Plans for Asheville, Fayetteville, and Elizabeth City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5956A-0F7D-4F64-A648-E20C95B0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A0B1-0B26-4626-9F5A-8E61B021ED1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FAFAB-05B1-4326-86D0-CC241939F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821" y="109511"/>
            <a:ext cx="4745273" cy="16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idx="1"/>
          </p:nvPr>
        </p:nvSpPr>
        <p:spPr>
          <a:xfrm>
            <a:off x="4796590" y="1017392"/>
            <a:ext cx="6577263" cy="521368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The ABC’s of Bonding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1"/>
              </a:solidFill>
              <a:uFillTx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37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Annual State Construction Conference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1"/>
              </a:solidFill>
              <a:uFillTx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Joanne S. Brooks, Esq.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Vice President and Counsel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The Surety and Fidelity Association of America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tx1"/>
                </a:solidFill>
              </a:rPr>
              <a:t>March 29, 2018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dirty="0"/>
          </a:p>
        </p:txBody>
      </p:sp>
      <p:pic>
        <p:nvPicPr>
          <p:cNvPr id="16387" name="Picture 3" descr="SFAA LOGO - JPG.jpg"/>
          <p:cNvPicPr>
            <a:picLocks noChangeAspect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454426" y="3490521"/>
            <a:ext cx="2743200" cy="254814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6" name="Picture 2" descr="cid:image001.jpg@01D26D71.5E3CCA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13" y="1261310"/>
            <a:ext cx="2054226" cy="19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617" y="37106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4253" y="371061"/>
            <a:ext cx="21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JOIN US</a:t>
            </a:r>
          </a:p>
        </p:txBody>
      </p:sp>
    </p:spTree>
    <p:extLst>
      <p:ext uri="{BB962C8B-B14F-4D97-AF65-F5344CB8AC3E}">
        <p14:creationId xmlns:p14="http://schemas.microsoft.com/office/powerpoint/2010/main" val="1826332209"/>
      </p:ext>
    </p:extLst>
  </p:cSld>
  <p:clrMapOvr>
    <a:masterClrMapping/>
  </p:clrMapOvr>
  <p:transition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3827</TotalTime>
  <Words>210</Words>
  <Application>Microsoft Office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</vt:lpstr>
      <vt:lpstr>Century Gothic</vt:lpstr>
      <vt:lpstr>Wingdings 3</vt:lpstr>
      <vt:lpstr>Ion Boardroom</vt:lpstr>
      <vt:lpstr>1_Ion Boardroom</vt:lpstr>
      <vt:lpstr> Department of Administration State Construction Conference              Tammie Hall, Asst. to the Secretary for HUB Outreach                </vt:lpstr>
      <vt:lpstr>HUB Office</vt:lpstr>
      <vt:lpstr>HUB Certifications</vt:lpstr>
      <vt:lpstr>Community Engagement and Training FY18 Q1 &amp; Q2</vt:lpstr>
      <vt:lpstr>Completed Building Project Spending</vt:lpstr>
      <vt:lpstr>Building Projects At Award</vt:lpstr>
      <vt:lpstr>Executive Order 25</vt:lpstr>
      <vt:lpstr>New HUB Office Initiatives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Administration Strategy Session</dc:title>
  <dc:creator>Mendoza, Alexandra</dc:creator>
  <cp:lastModifiedBy>Guenther, John</cp:lastModifiedBy>
  <cp:revision>187</cp:revision>
  <cp:lastPrinted>2017-07-21T17:05:05Z</cp:lastPrinted>
  <dcterms:created xsi:type="dcterms:W3CDTF">2017-03-09T13:28:29Z</dcterms:created>
  <dcterms:modified xsi:type="dcterms:W3CDTF">2018-03-27T16:46:55Z</dcterms:modified>
</cp:coreProperties>
</file>