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70" r:id="rId4"/>
    <p:sldId id="268" r:id="rId5"/>
    <p:sldId id="269" r:id="rId6"/>
    <p:sldId id="281" r:id="rId7"/>
    <p:sldId id="275" r:id="rId8"/>
    <p:sldId id="274" r:id="rId9"/>
    <p:sldId id="262" r:id="rId10"/>
    <p:sldId id="271" r:id="rId11"/>
    <p:sldId id="279" r:id="rId12"/>
    <p:sldId id="265" r:id="rId13"/>
    <p:sldId id="276" r:id="rId14"/>
    <p:sldId id="277" r:id="rId15"/>
    <p:sldId id="280" r:id="rId16"/>
    <p:sldId id="267" r:id="rId17"/>
  </p:sldIdLst>
  <p:sldSz cx="9144000" cy="6858000" type="screen4x3"/>
  <p:notesSz cx="6858000" cy="9296400"/>
  <p:defaultTextStyle>
    <a:defPPr>
      <a:defRPr lang="en-US">
        <a:uFillTx/>
      </a:defRPr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44" autoAdjust="0"/>
    <p:restoredTop sz="86364" autoAdjust="0"/>
  </p:normalViewPr>
  <p:slideViewPr>
    <p:cSldViewPr>
      <p:cViewPr varScale="1">
        <p:scale>
          <a:sx n="82" d="100"/>
          <a:sy n="82" d="100"/>
        </p:scale>
        <p:origin x="72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06" y="-90"/>
      </p:cViewPr>
      <p:guideLst>
        <p:guide orient="horz" pos="2928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7456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264" y="4416426"/>
            <a:ext cx="5025473" cy="4181475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 vert="horz" wrap="square" lIns="90034" tIns="44228" rIns="90034" bIns="442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>
                <a:uFillTx/>
              </a:rPr>
              <a:t>Click to edit Master text styles</a:t>
            </a:r>
          </a:p>
          <a:p>
            <a:pPr lvl="1"/>
            <a:r>
              <a:rPr lang="en-US" noProof="0" smtClean="0">
                <a:uFillTx/>
              </a:rPr>
              <a:t>Second level</a:t>
            </a:r>
          </a:p>
          <a:p>
            <a:pPr lvl="2"/>
            <a:r>
              <a:rPr lang="en-US" noProof="0" smtClean="0">
                <a:uFillTx/>
              </a:rPr>
              <a:t>Third level</a:t>
            </a:r>
          </a:p>
          <a:p>
            <a:pPr lvl="3"/>
            <a:r>
              <a:rPr lang="en-US" noProof="0" smtClean="0">
                <a:uFillTx/>
              </a:rPr>
              <a:t>Fourth level</a:t>
            </a:r>
          </a:p>
          <a:p>
            <a:pPr lvl="4"/>
            <a:r>
              <a:rPr lang="en-US" noProof="0" smtClean="0">
                <a:uFillTx/>
              </a:rPr>
              <a:t>Fifth level</a:t>
            </a:r>
          </a:p>
        </p:txBody>
      </p:sp>
      <p:sp>
        <p:nvSpPr>
          <p:cNvPr id="9523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6013" y="703263"/>
            <a:ext cx="462915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</p:spTree>
    <p:extLst>
      <p:ext uri="{BB962C8B-B14F-4D97-AF65-F5344CB8AC3E}">
        <p14:creationId xmlns:p14="http://schemas.microsoft.com/office/powerpoint/2010/main" val="2319037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uFillTx/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uFillTx/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6946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4852" indent="-28263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30541" indent="-22610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82758" indent="-22610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34974" indent="-22610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87191" indent="-2261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39407" indent="-2261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91624" indent="-2261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43840" indent="-22610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ECC4E7-29A6-C74D-838D-1B1B08CC5D89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In 2002, many large general contractor defaults hit the industry, followed by the failure of many subcontractors.  According to </a:t>
            </a:r>
            <a:r>
              <a:rPr lang="en-US" dirty="0" err="1"/>
              <a:t>BizMiner</a:t>
            </a:r>
            <a:r>
              <a:rPr lang="en-US"/>
              <a:t>, of 853,372 building, heavy/highway and specialty trade contractors operating in 2002, only 610,357 were still in business by 2004 – a 28.5% failure rate.  </a:t>
            </a:r>
            <a:r>
              <a:rPr lang="en-US" dirty="0"/>
              <a:t>Of the 850,029 companies in business in 2004, 649,602 were still in business in January 2006, an improved 23.6% failure rate. Of the 1,155,245 companies operating in 2006, 919,848 were still in business in 2008 – a 20.4% failure rate.   And of the 897,602 companies operating in 2009, 702,618 still were in business in 2011, 25.4% failure rate.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The recession had a negative impact on many contractors, forcing some to close their doors. Overall, surety capacity will remain strong because construction firms have become more sophisticated as a result of the economic downturn and are better able to manage risk.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The latest figures from </a:t>
            </a:r>
            <a:r>
              <a:rPr lang="en-US" dirty="0" err="1"/>
              <a:t>Bizminer</a:t>
            </a:r>
            <a:r>
              <a:rPr lang="en-US" dirty="0"/>
              <a:t> </a:t>
            </a:r>
            <a:r>
              <a:rPr lang="en-US" altLang="ja-JP" dirty="0"/>
              <a:t>show that construction indeed is a risky business. Of the 986,057 companies operating in 2011, only 735,159 still were in business in December 2013—a 25.4% failure rate. The failure rate for startups was even higher—35.0%.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Rev. 9/2014</a:t>
            </a:r>
          </a:p>
        </p:txBody>
      </p:sp>
    </p:spTree>
    <p:extLst>
      <p:ext uri="{BB962C8B-B14F-4D97-AF65-F5344CB8AC3E}">
        <p14:creationId xmlns:p14="http://schemas.microsoft.com/office/powerpoint/2010/main" val="268948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5" name="Elbow Connector 4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7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uFillTx/>
              </a:defRPr>
            </a:lvl1pPr>
            <a:lvl2pPr marL="457200" indent="0" algn="ctr">
              <a:buNone/>
              <a:defRPr>
                <a:uFillTx/>
              </a:defRPr>
            </a:lvl2pPr>
            <a:lvl3pPr marL="914400" indent="0" algn="ctr">
              <a:buNone/>
              <a:defRPr>
                <a:uFillTx/>
              </a:defRPr>
            </a:lvl3pPr>
            <a:lvl4pPr marL="1371600" indent="0" algn="ctr">
              <a:buNone/>
              <a:defRPr>
                <a:uFillTx/>
              </a:defRPr>
            </a:lvl4pPr>
            <a:lvl5pPr marL="1828800" indent="0" algn="ctr">
              <a:buNone/>
              <a:defRPr>
                <a:uFillTx/>
              </a:defRPr>
            </a:lvl5pPr>
            <a:lvl6pPr marL="2286000" indent="0" algn="ctr">
              <a:buNone/>
              <a:defRPr>
                <a:uFillTx/>
              </a:defRPr>
            </a:lvl6pPr>
            <a:lvl7pPr marL="2743200" indent="0" algn="ctr">
              <a:buNone/>
              <a:defRPr>
                <a:uFillTx/>
              </a:defRPr>
            </a:lvl7pPr>
            <a:lvl8pPr marL="3200400" indent="0" algn="ctr">
              <a:buNone/>
              <a:defRPr>
                <a:uFillTx/>
              </a:defRPr>
            </a:lvl8pPr>
            <a:lvl9pPr marL="3657600" indent="0" algn="ctr">
              <a:buNone/>
              <a:defRPr>
                <a:uFillTx/>
              </a:defRPr>
            </a:lvl9pPr>
          </a:lstStyle>
          <a:p>
            <a:r>
              <a:rPr lang="en-US" smtClean="0">
                <a:uFillTx/>
              </a:rPr>
              <a:t>Click to edit Master subtitle style</a:t>
            </a:r>
            <a:endParaRPr lang="en-US">
              <a:uFillTx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7A3F2B2F-A931-403D-B4C7-CD4AE8D3479A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5" name="Elbow Connector 4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7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2747D216-9AB7-404E-9335-9F3CD0765DFF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5" name="Elbow Connector 4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7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3E99CC4E-C995-461C-888F-AEFF7F60A92D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4" name="Elbow Connector 3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6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9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lvl="0"/>
            <a:r>
              <a:rPr lang="en-US" noProof="0" smtClean="0">
                <a:uFillTx/>
              </a:rPr>
              <a:t>Click to edit Master text styles</a:t>
            </a:r>
          </a:p>
          <a:p>
            <a:pPr lvl="1"/>
            <a:r>
              <a:rPr lang="en-US" noProof="0" smtClean="0">
                <a:uFillTx/>
              </a:rPr>
              <a:t>Second level</a:t>
            </a:r>
          </a:p>
          <a:p>
            <a:pPr lvl="2"/>
            <a:r>
              <a:rPr lang="en-US" noProof="0" smtClean="0">
                <a:uFillTx/>
              </a:rPr>
              <a:t>Third level</a:t>
            </a:r>
          </a:p>
          <a:p>
            <a:pPr lvl="3"/>
            <a:r>
              <a:rPr lang="en-US" noProof="0" smtClean="0">
                <a:uFillTx/>
              </a:rPr>
              <a:t>Fourth level</a:t>
            </a:r>
          </a:p>
          <a:p>
            <a:pPr lvl="4"/>
            <a:r>
              <a:rPr lang="en-US" noProof="0" smtClean="0">
                <a:uFillTx/>
              </a:rPr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927E284B-0CCF-4D10-9980-04188D55121A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5" name="Elbow Connector 4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7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ECF64D9F-CE8B-40C2-97A9-BB0054AF87F6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5" name="Elbow Connector 4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7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uFillTx/>
              </a:defRPr>
            </a:lvl1pPr>
            <a:lvl2pPr marL="457200" indent="0">
              <a:buNone/>
              <a:defRPr sz="1800">
                <a:uFillTx/>
              </a:defRPr>
            </a:lvl2pPr>
            <a:lvl3pPr marL="914400" indent="0">
              <a:buNone/>
              <a:defRPr sz="1600">
                <a:uFillTx/>
              </a:defRPr>
            </a:lvl3pPr>
            <a:lvl4pPr marL="1371600" indent="0">
              <a:buNone/>
              <a:defRPr sz="1400">
                <a:uFillTx/>
              </a:defRPr>
            </a:lvl4pPr>
            <a:lvl5pPr marL="1828800" indent="0">
              <a:buNone/>
              <a:defRPr sz="1400">
                <a:uFillTx/>
              </a:defRPr>
            </a:lvl5pPr>
            <a:lvl6pPr marL="2286000" indent="0">
              <a:buNone/>
              <a:defRPr sz="1400">
                <a:uFillTx/>
              </a:defRPr>
            </a:lvl6pPr>
            <a:lvl7pPr marL="2743200" indent="0">
              <a:buNone/>
              <a:defRPr sz="1400">
                <a:uFillTx/>
              </a:defRPr>
            </a:lvl7pPr>
            <a:lvl8pPr marL="3200400" indent="0">
              <a:buNone/>
              <a:defRPr sz="1400">
                <a:uFillTx/>
              </a:defRPr>
            </a:lvl8pPr>
            <a:lvl9pPr marL="3657600" indent="0">
              <a:buNone/>
              <a:defRPr sz="14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A902D397-DD51-45F9-BDB3-25B2602B5160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6" name="Elbow Connector 5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8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uFillTx/>
              </a:defRPr>
            </a:lvl1pPr>
            <a:lvl2pPr>
              <a:defRPr sz="2400">
                <a:uFillTx/>
              </a:defRPr>
            </a:lvl2pPr>
            <a:lvl3pPr>
              <a:defRPr sz="2000">
                <a:uFillTx/>
              </a:defRPr>
            </a:lvl3pPr>
            <a:lvl4pPr>
              <a:defRPr sz="1800">
                <a:uFillTx/>
              </a:defRPr>
            </a:lvl4pPr>
            <a:lvl5pPr>
              <a:defRPr sz="1800">
                <a:uFillTx/>
              </a:defRPr>
            </a:lvl5pPr>
            <a:lvl6pPr>
              <a:defRPr sz="1800">
                <a:uFillTx/>
              </a:defRPr>
            </a:lvl6pPr>
            <a:lvl7pPr>
              <a:defRPr sz="1800">
                <a:uFillTx/>
              </a:defRPr>
            </a:lvl7pPr>
            <a:lvl8pPr>
              <a:defRPr sz="1800">
                <a:uFillTx/>
              </a:defRPr>
            </a:lvl8pPr>
            <a:lvl9pPr>
              <a:defRPr sz="18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A243287B-C194-4B90-9291-E95449FE2D7A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8" name="Elbow Connector 7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10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uFillTx/>
              </a:defRPr>
            </a:lvl1pPr>
            <a:lvl2pPr>
              <a:defRPr sz="2000">
                <a:uFillTx/>
              </a:defRPr>
            </a:lvl2pPr>
            <a:lvl3pPr>
              <a:defRPr sz="1800">
                <a:uFillTx/>
              </a:defRPr>
            </a:lvl3pPr>
            <a:lvl4pPr>
              <a:defRPr sz="1600">
                <a:uFillTx/>
              </a:defRPr>
            </a:lvl4pPr>
            <a:lvl5pPr>
              <a:defRPr sz="1600">
                <a:uFillTx/>
              </a:defRPr>
            </a:lvl5pPr>
            <a:lvl6pPr>
              <a:defRPr sz="1600">
                <a:uFillTx/>
              </a:defRPr>
            </a:lvl6pPr>
            <a:lvl7pPr>
              <a:defRPr sz="1600">
                <a:uFillTx/>
              </a:defRPr>
            </a:lvl7pPr>
            <a:lvl8pPr>
              <a:defRPr sz="1600">
                <a:uFillTx/>
              </a:defRPr>
            </a:lvl8pPr>
            <a:lvl9pPr>
              <a:defRPr sz="16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3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D131CC28-FD87-423F-A021-0DE37470D352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4" name="Elbow Connector 3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6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CA450485-260B-4EF3-9C55-D4E1F8A21269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3" name="Elbow Connector 2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5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536B13B4-ACC6-4330-9101-E3AA96BA45D2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6" name="Elbow Connector 5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8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uFillTx/>
              </a:defRPr>
            </a:lvl1pPr>
            <a:lvl2pPr>
              <a:defRPr sz="2800">
                <a:uFillTx/>
              </a:defRPr>
            </a:lvl2pPr>
            <a:lvl3pPr>
              <a:defRPr sz="2400">
                <a:uFillTx/>
              </a:defRPr>
            </a:lvl3pPr>
            <a:lvl4pPr>
              <a:defRPr sz="2000">
                <a:uFillTx/>
              </a:defRPr>
            </a:lvl4pPr>
            <a:lvl5pPr>
              <a:defRPr sz="2000">
                <a:uFillTx/>
              </a:defRPr>
            </a:lvl5pPr>
            <a:lvl6pPr>
              <a:defRPr sz="2000">
                <a:uFillTx/>
              </a:defRPr>
            </a:lvl6pPr>
            <a:lvl7pPr>
              <a:defRPr sz="2000">
                <a:uFillTx/>
              </a:defRPr>
            </a:lvl7pPr>
            <a:lvl8pPr>
              <a:defRPr sz="2000">
                <a:uFillTx/>
              </a:defRPr>
            </a:lvl8pPr>
            <a:lvl9pPr>
              <a:defRPr sz="20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  <a:endParaRPr lang="en-US">
              <a:uFillTx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E1238C4F-C570-4E4A-B586-02C8D000BEFA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6" name="Elbow Connector 5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8" name="Picture 3" descr="SFAA LOGO - JPG.jpg"/>
          <p:cNvPicPr>
            <a:picLocks noChangeAspect="1"/>
          </p:cNvPicPr>
          <p:nvPr/>
        </p:nvPicPr>
        <p:blipFill>
          <a:blip r:embed="rId2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uFillTx/>
              </a:defRPr>
            </a:lvl1pPr>
          </a:lstStyle>
          <a:p>
            <a:r>
              <a:rPr lang="en-US" smtClean="0">
                <a:uFillTx/>
              </a:rPr>
              <a:t>Click to edit Master title style</a:t>
            </a:r>
            <a:endParaRPr lang="en-US">
              <a:uFillTx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uFillTx/>
              </a:defRPr>
            </a:lvl1pPr>
            <a:lvl2pPr marL="457200" indent="0">
              <a:buNone/>
              <a:defRPr sz="2800">
                <a:uFillTx/>
              </a:defRPr>
            </a:lvl2pPr>
            <a:lvl3pPr marL="914400" indent="0">
              <a:buNone/>
              <a:defRPr sz="2400">
                <a:uFillTx/>
              </a:defRPr>
            </a:lvl3pPr>
            <a:lvl4pPr marL="1371600" indent="0">
              <a:buNone/>
              <a:defRPr sz="2000">
                <a:uFillTx/>
              </a:defRPr>
            </a:lvl4pPr>
            <a:lvl5pPr marL="1828800" indent="0">
              <a:buNone/>
              <a:defRPr sz="2000">
                <a:uFillTx/>
              </a:defRPr>
            </a:lvl5pPr>
            <a:lvl6pPr marL="2286000" indent="0">
              <a:buNone/>
              <a:defRPr sz="2000">
                <a:uFillTx/>
              </a:defRPr>
            </a:lvl6pPr>
            <a:lvl7pPr marL="2743200" indent="0">
              <a:buNone/>
              <a:defRPr sz="2000">
                <a:uFillTx/>
              </a:defRPr>
            </a:lvl7pPr>
            <a:lvl8pPr marL="3200400" indent="0">
              <a:buNone/>
              <a:defRPr sz="2000">
                <a:uFillTx/>
              </a:defRPr>
            </a:lvl8pPr>
            <a:lvl9pPr marL="3657600" indent="0">
              <a:buNone/>
              <a:defRPr sz="2000">
                <a:uFillTx/>
              </a:defRPr>
            </a:lvl9pPr>
          </a:lstStyle>
          <a:p>
            <a:pPr lvl="0"/>
            <a:r>
              <a:rPr lang="en-US" noProof="0" smtClean="0">
                <a:uFillTx/>
              </a:rPr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uFillTx/>
              </a:defRPr>
            </a:lvl1pPr>
            <a:lvl2pPr marL="457200" indent="0">
              <a:buNone/>
              <a:defRPr sz="1200">
                <a:uFillTx/>
              </a:defRPr>
            </a:lvl2pPr>
            <a:lvl3pPr marL="914400" indent="0">
              <a:buNone/>
              <a:defRPr sz="1000">
                <a:uFillTx/>
              </a:defRPr>
            </a:lvl3pPr>
            <a:lvl4pPr marL="1371600" indent="0">
              <a:buNone/>
              <a:defRPr sz="900">
                <a:uFillTx/>
              </a:defRPr>
            </a:lvl4pPr>
            <a:lvl5pPr marL="1828800" indent="0">
              <a:buNone/>
              <a:defRPr sz="900">
                <a:uFillTx/>
              </a:defRPr>
            </a:lvl5pPr>
            <a:lvl6pPr marL="2286000" indent="0">
              <a:buNone/>
              <a:defRPr sz="900">
                <a:uFillTx/>
              </a:defRPr>
            </a:lvl6pPr>
            <a:lvl7pPr marL="2743200" indent="0">
              <a:buNone/>
              <a:defRPr sz="900">
                <a:uFillTx/>
              </a:defRPr>
            </a:lvl7pPr>
            <a:lvl8pPr marL="3200400" indent="0">
              <a:buNone/>
              <a:defRPr sz="900">
                <a:uFillTx/>
              </a:defRPr>
            </a:lvl8pPr>
            <a:lvl9pPr marL="3657600" indent="0">
              <a:buNone/>
              <a:defRPr sz="900">
                <a:uFillTx/>
              </a:defRPr>
            </a:lvl9pPr>
          </a:lstStyle>
          <a:p>
            <a:pPr lvl="0"/>
            <a:r>
              <a:rPr lang="en-US" smtClean="0">
                <a:uFillTx/>
              </a:rPr>
              <a:t>Click to edit Master text styles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uFillTx/>
              </a:defRPr>
            </a:lvl1pPr>
          </a:lstStyle>
          <a:p>
            <a:pPr>
              <a:defRPr>
                <a:uFillTx/>
              </a:defRPr>
            </a:pPr>
            <a:fld id="{DDAB232D-90F0-4E23-8F0A-B64A47D570AB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uFillTx/>
              </a:rPr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uFillTx/>
              </a:rPr>
              <a:t>Click to edit Master text styles</a:t>
            </a:r>
          </a:p>
          <a:p>
            <a:pPr lvl="1"/>
            <a:r>
              <a:rPr lang="en-US" smtClean="0">
                <a:uFillTx/>
              </a:rPr>
              <a:t>Second level</a:t>
            </a:r>
          </a:p>
          <a:p>
            <a:pPr lvl="2"/>
            <a:r>
              <a:rPr lang="en-US" smtClean="0">
                <a:uFillTx/>
              </a:rPr>
              <a:t>Third level</a:t>
            </a:r>
          </a:p>
          <a:p>
            <a:pPr lvl="3"/>
            <a:r>
              <a:rPr lang="en-US" smtClean="0">
                <a:uFillTx/>
              </a:rPr>
              <a:t>Fourth level</a:t>
            </a:r>
          </a:p>
          <a:p>
            <a:pPr lvl="4"/>
            <a:r>
              <a:rPr lang="en-US" smtClean="0">
                <a:uFillTx/>
              </a:rPr>
              <a:t>Fifth level</a:t>
            </a:r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FontTx/>
              <a:buNone/>
              <a:defRPr sz="14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4065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buFontTx/>
              <a:buNone/>
              <a:defRPr sz="1400">
                <a:uFillTx/>
              </a:defRPr>
            </a:lvl1pPr>
          </a:lstStyle>
          <a:p>
            <a:pPr>
              <a:defRPr>
                <a:uFillTx/>
              </a:defRPr>
            </a:pPr>
            <a:endParaRPr lang="en-US">
              <a:uFillTx/>
            </a:endParaRPr>
          </a:p>
        </p:txBody>
      </p:sp>
      <p:sp>
        <p:nvSpPr>
          <p:cNvPr id="4065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400">
                <a:uFillTx/>
              </a:defRPr>
            </a:lvl1pPr>
          </a:lstStyle>
          <a:p>
            <a:pPr>
              <a:defRPr>
                <a:uFillTx/>
              </a:defRPr>
            </a:pPr>
            <a:fld id="{6F229E04-DEB5-4EC8-899C-DA9511D386C6}" type="slidenum">
              <a:rPr lang="en-US">
                <a:uFillTx/>
              </a:rPr>
              <a:pPr>
                <a:defRPr>
                  <a:uFillTx/>
                </a:defRPr>
              </a:pPr>
              <a:t>‹#›</a:t>
            </a:fld>
            <a:endParaRPr lang="en-US">
              <a:uFillTx/>
            </a:endParaRPr>
          </a:p>
        </p:txBody>
      </p:sp>
      <p:sp>
        <p:nvSpPr>
          <p:cNvPr id="406536" name="Text Box 8"/>
          <p:cNvSpPr txBox="1">
            <a:spLocks noChangeArrowheads="1"/>
          </p:cNvSpPr>
          <p:nvPr/>
        </p:nvSpPr>
        <p:spPr bwMode="auto">
          <a:xfrm>
            <a:off x="0" y="6477000"/>
            <a:ext cx="91376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>
                <a:uFillTx/>
              </a:defRPr>
            </a:pPr>
            <a:r>
              <a:rPr lang="en-US" sz="1800" b="1">
                <a:solidFill>
                  <a:schemeClr val="bg1"/>
                </a:solidFill>
                <a:uFillTx/>
                <a:latin typeface="Arial" charset="0"/>
              </a:rPr>
              <a:t>Surety and Fidelity Bonds:  Protecting consumers, taxpayers, and businesses.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0"/>
            <a:ext cx="61722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The Surety &amp; Fidelity Association of America</a:t>
            </a:r>
          </a:p>
          <a:p>
            <a:pPr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2000" b="1" dirty="0">
                <a:uFillTx/>
                <a:latin typeface="Arial" pitchFamily="34" charset="0"/>
                <a:cs typeface="Arial" pitchFamily="34" charset="0"/>
              </a:rPr>
              <a:t>Serving the Industry Since 1908</a:t>
            </a:r>
          </a:p>
        </p:txBody>
      </p:sp>
      <p:cxnSp>
        <p:nvCxnSpPr>
          <p:cNvPr id="9" name="Elbow Connector 8"/>
          <p:cNvCxnSpPr/>
          <p:nvPr/>
        </p:nvCxnSpPr>
        <p:spPr>
          <a:xfrm flipV="1">
            <a:off x="0" y="0"/>
            <a:ext cx="6477000" cy="838200"/>
          </a:xfrm>
          <a:prstGeom prst="bentConnector3">
            <a:avLst>
              <a:gd name="adj1" fmla="val 100196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6488113"/>
            <a:ext cx="9144000" cy="369887"/>
          </a:xfrm>
          <a:prstGeom prst="rect">
            <a:avLst/>
          </a:prstGeom>
          <a:gradFill flip="none" rotWithShape="1">
            <a:gsLst>
              <a:gs pos="25000">
                <a:srgbClr val="2DCDE6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tx1"/>
              </a:buClr>
              <a:defRPr>
                <a:uFillTx/>
              </a:defRPr>
            </a:pPr>
            <a:r>
              <a:rPr lang="en-US" sz="1800" b="1" dirty="0">
                <a:solidFill>
                  <a:schemeClr val="bg1"/>
                </a:solidFill>
                <a:uFillTx/>
                <a:latin typeface="Arial" pitchFamily="34" charset="0"/>
                <a:cs typeface="Arial" pitchFamily="34" charset="0"/>
              </a:rPr>
              <a:t>Surety and Fidelity Bonds:  Protecting consumers, taxpayers, and businesses.</a:t>
            </a:r>
          </a:p>
        </p:txBody>
      </p:sp>
      <p:pic>
        <p:nvPicPr>
          <p:cNvPr id="3083" name="Picture 3" descr="SFAA LOGO - JPG.jpg"/>
          <p:cNvPicPr>
            <a:picLocks noChangeAspect="1"/>
          </p:cNvPicPr>
          <p:nvPr/>
        </p:nvPicPr>
        <p:blipFill>
          <a:blip r:embed="rId14" cstate="print">
            <a:lum bright="30000" contrast="30000"/>
          </a:blip>
          <a:srcRect/>
          <a:stretch>
            <a:fillRect/>
          </a:stretch>
        </p:blipFill>
        <p:spPr bwMode="auto">
          <a:xfrm>
            <a:off x="0" y="0"/>
            <a:ext cx="820738" cy="762000"/>
          </a:xfrm>
          <a:prstGeom prst="rect">
            <a:avLst/>
          </a:prstGeom>
          <a:noFill/>
          <a:ln w="9525"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uFillTx/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uFillTx/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uFillTx/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uFillTx/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uFillTx/>
          <a:latin typeface="+mn-lt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429000" y="1905000"/>
            <a:ext cx="5715000" cy="4267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dirty="0" smtClean="0"/>
              <a:t>The ABC’s of Bonding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dirty="0" smtClean="0">
              <a:uFillTx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37</a:t>
            </a:r>
            <a:r>
              <a:rPr lang="en-US" baseline="30000" dirty="0" smtClean="0"/>
              <a:t>th</a:t>
            </a:r>
            <a:r>
              <a:rPr lang="en-US" dirty="0" smtClean="0"/>
              <a:t> Annual State Construction Conference</a:t>
            </a:r>
            <a:endParaRPr lang="en-US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dirty="0" smtClean="0">
              <a:uFillTx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dirty="0" smtClean="0">
              <a:uFillTx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uFillTx/>
              </a:rPr>
              <a:t>Joanne S. Brooks, Esq.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uFillTx/>
              </a:rPr>
              <a:t>Vice President and Counsel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>
                <a:uFillTx/>
              </a:rPr>
              <a:t>March 29, 2018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800" dirty="0" smtClean="0">
              <a:uFillTx/>
            </a:endParaRPr>
          </a:p>
        </p:txBody>
      </p:sp>
      <p:pic>
        <p:nvPicPr>
          <p:cNvPr id="16387" name="Picture 3" descr="SFAA LOGO - JPG.jpg"/>
          <p:cNvPicPr>
            <a:picLocks noChangeAspect="1"/>
          </p:cNvPicPr>
          <p:nvPr/>
        </p:nvPicPr>
        <p:blipFill>
          <a:blip r:embed="rId3" cstate="print">
            <a:lum bright="30000" contrast="30000"/>
          </a:blip>
          <a:srcRect/>
          <a:stretch>
            <a:fillRect/>
          </a:stretch>
        </p:blipFill>
        <p:spPr bwMode="auto">
          <a:xfrm>
            <a:off x="1306639" y="3352800"/>
            <a:ext cx="2743200" cy="2548145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026" name="Picture 2" descr="cid:image001.jpg@01D26D71.5E3CCA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2054226" cy="198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latin typeface="Trebuchet MS" panose="020B0603020202020204" pitchFamily="34" charset="0"/>
              </a:rPr>
              <a:t>Common Misconceptions</a:t>
            </a:r>
            <a:endParaRPr lang="en-US" sz="3600" dirty="0">
              <a:latin typeface="Trebuchet MS" panose="020B0603020202020204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293687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False</a:t>
            </a:r>
            <a:endParaRPr lang="en-US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4572000"/>
          </a:xfrm>
        </p:spPr>
        <p:txBody>
          <a:bodyPr/>
          <a:lstStyle/>
          <a:p>
            <a:pPr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Trebuchet MS" panose="020B0603020202020204" pitchFamily="34" charset="0"/>
              </a:rPr>
              <a:t>Bonding isn’t available for small contractors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Trebuchet MS" panose="020B0603020202020204" pitchFamily="34" charset="0"/>
              </a:rPr>
              <a:t>Bonding is expensive</a:t>
            </a:r>
          </a:p>
          <a:p>
            <a:pPr marL="0" indent="0">
              <a:spcAft>
                <a:spcPts val="600"/>
              </a:spcAft>
              <a:buNone/>
              <a:defRPr/>
            </a:pPr>
            <a:endParaRPr lang="en-US" dirty="0" smtClean="0"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 smtClean="0">
              <a:latin typeface="Trebuchet MS" panose="020B0603020202020204" pitchFamily="34" charset="0"/>
            </a:endParaRP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Trebuchet MS" panose="020B0603020202020204" pitchFamily="34" charset="0"/>
              </a:rPr>
              <a:t>Bonding keeps small contractors from winning work</a:t>
            </a:r>
          </a:p>
          <a:p>
            <a:pPr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Trebuchet MS" panose="020B0603020202020204" pitchFamily="34" charset="0"/>
              </a:rPr>
              <a:t>Bonding companies are discriminatory</a:t>
            </a:r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29368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True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648199"/>
          </a:xfrm>
        </p:spPr>
        <p:txBody>
          <a:bodyPr/>
          <a:lstStyle/>
          <a:p>
            <a:r>
              <a:rPr lang="en-US" sz="2000" dirty="0" smtClean="0">
                <a:latin typeface="Trebuchet MS" panose="020B0603020202020204" pitchFamily="34" charset="0"/>
              </a:rPr>
              <a:t>There are many programs including fast-track and SBA, and our education programs</a:t>
            </a:r>
          </a:p>
          <a:p>
            <a:r>
              <a:rPr lang="en-US" sz="2000" dirty="0" smtClean="0">
                <a:latin typeface="Trebuchet MS" panose="020B0603020202020204" pitchFamily="34" charset="0"/>
              </a:rPr>
              <a:t>No cost assessment</a:t>
            </a:r>
          </a:p>
          <a:p>
            <a:r>
              <a:rPr lang="en-US" sz="2000" dirty="0" smtClean="0">
                <a:latin typeface="Trebuchet MS" panose="020B0603020202020204" pitchFamily="34" charset="0"/>
              </a:rPr>
              <a:t>If you are a sustainable contractor sureties will fight for your account</a:t>
            </a:r>
          </a:p>
          <a:p>
            <a:r>
              <a:rPr lang="en-US" sz="2000" dirty="0" smtClean="0">
                <a:latin typeface="Trebuchet MS" panose="020B0603020202020204" pitchFamily="34" charset="0"/>
              </a:rPr>
              <a:t>The industry makes money issuing bonds to strong contractors not by denying access</a:t>
            </a:r>
          </a:p>
          <a:p>
            <a:r>
              <a:rPr lang="en-US" sz="2000" dirty="0" smtClean="0">
                <a:solidFill>
                  <a:srgbClr val="008000"/>
                </a:solidFill>
                <a:latin typeface="Trebuchet MS" panose="020B0603020202020204" pitchFamily="34" charset="0"/>
              </a:rPr>
              <a:t>The color is green!  </a:t>
            </a:r>
            <a:r>
              <a:rPr lang="en-US" sz="2000" dirty="0" smtClean="0">
                <a:latin typeface="Trebuchet MS" panose="020B0603020202020204" pitchFamily="34" charset="0"/>
              </a:rPr>
              <a:t>Sureties support contractors who are successful and well managed!</a:t>
            </a:r>
            <a:endParaRPr lang="en-US" sz="2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34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more truths….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Construction is an industry filled with risk</a:t>
            </a:r>
          </a:p>
          <a:p>
            <a:r>
              <a:rPr lang="en-US" dirty="0" smtClean="0"/>
              <a:t>Running a business requires a whole different set of skills than those necessary to do construction 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Contractors thrive when they build relationships, focus on their business and provide excellence in performance and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uFillTx/>
              </a:rPr>
              <a:t>Surety Industry Commitment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6978" y="1991759"/>
            <a:ext cx="7772400" cy="4114800"/>
          </a:xfrm>
        </p:spPr>
        <p:txBody>
          <a:bodyPr/>
          <a:lstStyle/>
          <a:p>
            <a:r>
              <a:rPr lang="en-US" sz="2800" dirty="0" smtClean="0">
                <a:uFillTx/>
                <a:latin typeface="Times New Roman" charset="0"/>
              </a:rPr>
              <a:t>SBA-Surety Bond Guarantee Program</a:t>
            </a:r>
          </a:p>
          <a:p>
            <a:r>
              <a:rPr lang="en-US" sz="2800" dirty="0" smtClean="0">
                <a:uFillTx/>
                <a:latin typeface="Times New Roman" charset="0"/>
              </a:rPr>
              <a:t>MCDP-education and partnering-the industry is supporting this-knowledge is power</a:t>
            </a:r>
          </a:p>
          <a:p>
            <a:r>
              <a:rPr lang="en-US" sz="2800" dirty="0" smtClean="0">
                <a:uFillTx/>
                <a:latin typeface="Times New Roman" charset="0"/>
              </a:rPr>
              <a:t>Partnership with US DOT OSDBU to bring the Bond Education Program (BEP)-started in 2010 over 100 classes held, 2 have been in Spanish, 1on1 key, tying knowledge to opportunity over $650 million in bonding.</a:t>
            </a: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Steps for Success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 amazing surety bond agent</a:t>
            </a:r>
          </a:p>
          <a:p>
            <a:r>
              <a:rPr lang="en-US" dirty="0" smtClean="0"/>
              <a:t>An accountant</a:t>
            </a:r>
          </a:p>
          <a:p>
            <a:r>
              <a:rPr lang="en-US" dirty="0" smtClean="0"/>
              <a:t>A banker</a:t>
            </a:r>
          </a:p>
          <a:p>
            <a:r>
              <a:rPr lang="en-US" dirty="0" smtClean="0"/>
              <a:t>An insurance agent</a:t>
            </a:r>
          </a:p>
          <a:p>
            <a:r>
              <a:rPr lang="en-US" dirty="0" smtClean="0"/>
              <a:t>Advisors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Know your value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What makes you the best choice?</a:t>
            </a:r>
          </a:p>
          <a:p>
            <a:r>
              <a:rPr lang="en-US" dirty="0" smtClean="0"/>
              <a:t>How do you differentiate yourself from others?</a:t>
            </a:r>
          </a:p>
          <a:p>
            <a:r>
              <a:rPr lang="en-US" dirty="0" smtClean="0"/>
              <a:t>What do you do best?</a:t>
            </a:r>
          </a:p>
          <a:p>
            <a:r>
              <a:rPr lang="en-US" dirty="0" smtClean="0"/>
              <a:t>Are you being honest in your assessment of your business?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10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all about being strategic…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Plan your work and work your plan</a:t>
            </a:r>
          </a:p>
          <a:p>
            <a:r>
              <a:rPr lang="en-US" dirty="0" smtClean="0"/>
              <a:t>Stay in your lane and focus on your goals</a:t>
            </a:r>
          </a:p>
          <a:p>
            <a:r>
              <a:rPr lang="en-US" dirty="0" smtClean="0"/>
              <a:t>Be excellent in your service </a:t>
            </a:r>
          </a:p>
          <a:p>
            <a:r>
              <a:rPr lang="en-US" dirty="0" smtClean="0"/>
              <a:t>Reinvest in your business </a:t>
            </a:r>
          </a:p>
          <a:p>
            <a:r>
              <a:rPr lang="en-US" dirty="0" smtClean="0"/>
              <a:t>This is a marathon and not a sprint</a:t>
            </a:r>
          </a:p>
          <a:p>
            <a:r>
              <a:rPr lang="en-US" dirty="0" smtClean="0"/>
              <a:t>Keep the money in your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173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Bonds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Bid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Payment</a:t>
            </a:r>
          </a:p>
          <a:p>
            <a:r>
              <a:rPr lang="en-US" dirty="0" smtClean="0"/>
              <a:t>Maintenance</a:t>
            </a:r>
          </a:p>
          <a:p>
            <a:r>
              <a:rPr lang="en-US" dirty="0" smtClean="0"/>
              <a:t>License and Permit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342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66800"/>
            <a:ext cx="7772400" cy="1295400"/>
          </a:xfrm>
        </p:spPr>
        <p:txBody>
          <a:bodyPr/>
          <a:lstStyle/>
          <a:p>
            <a:r>
              <a:rPr lang="en-US" dirty="0" smtClean="0">
                <a:uFillTx/>
              </a:rPr>
              <a:t>Thank you!!!</a:t>
            </a:r>
            <a:endParaRPr lang="en-US" dirty="0"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352800"/>
            <a:ext cx="7772400" cy="2743200"/>
          </a:xfrm>
        </p:spPr>
        <p:txBody>
          <a:bodyPr/>
          <a:lstStyle/>
          <a:p>
            <a:pPr marR="0" algn="ctr">
              <a:buNone/>
              <a:defRPr>
                <a:uFillTx/>
              </a:defRPr>
            </a:pPr>
            <a:r>
              <a:rPr lang="en-US" altLang="en-US" sz="2400" dirty="0" smtClean="0">
                <a:solidFill>
                  <a:schemeClr val="accent2"/>
                </a:solidFill>
                <a:uFillTx/>
              </a:rPr>
              <a:t>The Surety and Fidelity Association of America</a:t>
            </a:r>
          </a:p>
          <a:p>
            <a:pPr marR="0" algn="ctr">
              <a:buNone/>
              <a:defRPr>
                <a:uFillTx/>
              </a:defRPr>
            </a:pPr>
            <a:r>
              <a:rPr lang="en-US" altLang="en-US" sz="2400" dirty="0" smtClean="0">
                <a:solidFill>
                  <a:schemeClr val="accent2"/>
                </a:solidFill>
                <a:uFillTx/>
              </a:rPr>
              <a:t>Joanne Brooks, Esq.</a:t>
            </a:r>
          </a:p>
          <a:p>
            <a:pPr marR="0" algn="ctr">
              <a:buNone/>
              <a:defRPr>
                <a:uFillTx/>
              </a:defRPr>
            </a:pPr>
            <a:r>
              <a:rPr lang="en-US" altLang="en-US" sz="2400" dirty="0" smtClean="0">
                <a:solidFill>
                  <a:schemeClr val="accent2"/>
                </a:solidFill>
                <a:uFillTx/>
              </a:rPr>
              <a:t>Vice President &amp; Counsel</a:t>
            </a:r>
          </a:p>
          <a:p>
            <a:pPr marR="0" algn="ctr">
              <a:buNone/>
              <a:defRPr>
                <a:uFillTx/>
              </a:defRPr>
            </a:pP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uFillTx/>
              </a:rPr>
              <a:t>jbrooks@surety.org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uFillTx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uFillTx/>
                <a:latin typeface="Trebuchet MS"/>
              </a:rPr>
              <a:t>Why does surety exist?</a:t>
            </a:r>
            <a:endParaRPr lang="en-US" dirty="0">
              <a:uFillTx/>
              <a:latin typeface="Trebuchet M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dirty="0" smtClean="0">
                <a:uFillTx/>
                <a:latin typeface="Trebuchet MS"/>
              </a:rPr>
              <a:t>Proverbs 11:14-16</a:t>
            </a:r>
          </a:p>
          <a:p>
            <a:r>
              <a:rPr lang="en-US" sz="2000" dirty="0" smtClean="0">
                <a:uFillTx/>
                <a:latin typeface="Trebuchet MS"/>
              </a:rPr>
              <a:t>1894-Heard Act</a:t>
            </a:r>
          </a:p>
          <a:p>
            <a:r>
              <a:rPr lang="en-US" sz="2000" dirty="0" smtClean="0">
                <a:uFillTx/>
                <a:latin typeface="Trebuchet MS"/>
              </a:rPr>
              <a:t>1935-Miller Act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Current Law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$150,000 threshold</a:t>
            </a:r>
          </a:p>
          <a:p>
            <a:pPr lvl="1"/>
            <a:r>
              <a:rPr lang="en-US" sz="2000" dirty="0" smtClean="0">
                <a:latin typeface="Trebuchet MS"/>
              </a:rPr>
              <a:t>Little Miller Acts </a:t>
            </a:r>
            <a:endParaRPr lang="en-US" sz="2000" dirty="0" smtClean="0">
              <a:uFillTx/>
              <a:latin typeface="Trebuchet MS"/>
            </a:endParaRPr>
          </a:p>
          <a:p>
            <a:r>
              <a:rPr lang="en-US" sz="2000" dirty="0" smtClean="0">
                <a:uFillTx/>
                <a:latin typeface="Trebuchet MS"/>
              </a:rPr>
              <a:t>Private entities understand bonding assures performance and payment protection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dirty="0" smtClean="0">
                <a:uFillTx/>
                <a:latin typeface="Trebuchet MS"/>
              </a:rPr>
              <a:t>Prequalification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Capital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Capacity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Character </a:t>
            </a:r>
          </a:p>
          <a:p>
            <a:r>
              <a:rPr lang="en-US" sz="2000" dirty="0" smtClean="0">
                <a:uFillTx/>
                <a:latin typeface="Trebuchet MS"/>
              </a:rPr>
              <a:t>Claim Services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Performance-protecting taxpayer and owner dollars</a:t>
            </a:r>
          </a:p>
          <a:p>
            <a:pPr lvl="1"/>
            <a:r>
              <a:rPr lang="en-US" sz="2000" dirty="0" smtClean="0">
                <a:uFillTx/>
                <a:latin typeface="Trebuchet MS"/>
              </a:rPr>
              <a:t>Payment-protecting subcontractors/suppliers</a:t>
            </a:r>
            <a:endParaRPr lang="en-US" sz="2000" dirty="0">
              <a:uFillTx/>
              <a:latin typeface="Trebuchet MS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47800"/>
            <a:ext cx="5638800" cy="4678363"/>
          </a:xfrm>
        </p:spPr>
        <p:txBody>
          <a:bodyPr/>
          <a:lstStyle/>
          <a:p>
            <a:r>
              <a:rPr lang="en-US" sz="5400" dirty="0" smtClean="0">
                <a:latin typeface="Trebuchet MS" panose="020B0603020202020204" pitchFamily="34" charset="0"/>
              </a:rPr>
              <a:t>Construction </a:t>
            </a:r>
          </a:p>
          <a:p>
            <a:r>
              <a:rPr lang="en-US" sz="5400" dirty="0" smtClean="0">
                <a:latin typeface="Trebuchet MS" panose="020B0603020202020204" pitchFamily="34" charset="0"/>
              </a:rPr>
              <a:t>is still </a:t>
            </a:r>
          </a:p>
          <a:p>
            <a:r>
              <a:rPr lang="en-US" sz="5400" dirty="0" smtClean="0">
                <a:latin typeface="Trebuchet MS" panose="020B0603020202020204" pitchFamily="34" charset="0"/>
              </a:rPr>
              <a:t>Risky Business</a:t>
            </a:r>
            <a:endParaRPr lang="en-US" sz="5400" dirty="0">
              <a:latin typeface="Trebuchet MS" panose="020B0603020202020204" pitchFamily="34" charset="0"/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371600"/>
            <a:ext cx="2857143" cy="380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64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79" name="Picture 3" descr="SI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90600"/>
            <a:ext cx="7772400" cy="4782621"/>
          </a:xfrm>
        </p:spPr>
      </p:pic>
    </p:spTree>
    <p:extLst>
      <p:ext uri="{BB962C8B-B14F-4D97-AF65-F5344CB8AC3E}">
        <p14:creationId xmlns:p14="http://schemas.microsoft.com/office/powerpoint/2010/main" val="366353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772400" cy="7620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Large Contractors Do Fail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Morrison Knudsen (1905-1995)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Guy F. Atkinson (1926-1997)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J.A. Jones (1890’s-2003)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Modern Continental (1967-2008)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Ballenger (1937-2012)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Truland</a:t>
            </a:r>
            <a:r>
              <a:rPr lang="en-US" dirty="0" smtClean="0">
                <a:solidFill>
                  <a:srgbClr val="0070C0"/>
                </a:solidFill>
              </a:rPr>
              <a:t> Systems (1909-2014)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2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Sureties Pay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2016 alone, sureties paid losses in excess of </a:t>
            </a:r>
            <a:r>
              <a:rPr lang="en-US" b="1" dirty="0" smtClean="0"/>
              <a:t>$1.4 billion</a:t>
            </a:r>
          </a:p>
          <a:p>
            <a:r>
              <a:rPr lang="en-US" dirty="0" smtClean="0"/>
              <a:t>Over the last 16 years, sureties have paid in excess of </a:t>
            </a:r>
            <a:r>
              <a:rPr lang="en-US" b="1" dirty="0" smtClean="0"/>
              <a:t>$12 billion </a:t>
            </a:r>
            <a:r>
              <a:rPr lang="en-US" dirty="0" smtClean="0"/>
              <a:t>in losses, not including expenses and out of pocket money used to finance troubled contractor, and hire experts to perform consulting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72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990600"/>
            <a:ext cx="2590800" cy="990600"/>
          </a:xfrm>
        </p:spPr>
        <p:txBody>
          <a:bodyPr numCol="1"/>
          <a:lstStyle/>
          <a:p>
            <a:r>
              <a:rPr lang="en-U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FillTx/>
              </a:rPr>
              <a:t>WHAT SURETY COMPANIES LOOK FOR</a:t>
            </a:r>
            <a:endParaRPr lang="en-U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FillTx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latin typeface="Trebuchet MS"/>
              </a:rPr>
              <a:t>Sustainability</a:t>
            </a:r>
          </a:p>
          <a:p>
            <a:r>
              <a:rPr lang="en-US" sz="2400" dirty="0">
                <a:latin typeface="Trebuchet MS"/>
              </a:rPr>
              <a:t>Profitability</a:t>
            </a:r>
          </a:p>
          <a:p>
            <a:r>
              <a:rPr lang="en-US" sz="2400" dirty="0">
                <a:latin typeface="Trebuchet MS"/>
              </a:rPr>
              <a:t>Continuity</a:t>
            </a:r>
          </a:p>
          <a:p>
            <a:r>
              <a:rPr lang="en-US" sz="2400" dirty="0">
                <a:latin typeface="Trebuchet MS"/>
              </a:rPr>
              <a:t>Proven track record</a:t>
            </a:r>
          </a:p>
          <a:p>
            <a:pPr lvl="1"/>
            <a:r>
              <a:rPr lang="en-US" dirty="0">
                <a:latin typeface="Trebuchet MS"/>
              </a:rPr>
              <a:t>Pay subs timely</a:t>
            </a:r>
          </a:p>
          <a:p>
            <a:pPr lvl="1"/>
            <a:r>
              <a:rPr lang="en-US" dirty="0">
                <a:latin typeface="Trebuchet MS"/>
              </a:rPr>
              <a:t>Responsible </a:t>
            </a:r>
          </a:p>
          <a:p>
            <a:r>
              <a:rPr lang="en-US" sz="2400" dirty="0">
                <a:latin typeface="Trebuchet MS"/>
              </a:rPr>
              <a:t>Reference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>
                <a:latin typeface="Trebuchet MS"/>
              </a:rPr>
              <a:t>Sustainability</a:t>
            </a:r>
          </a:p>
          <a:p>
            <a:r>
              <a:rPr lang="en-US" sz="2400" dirty="0">
                <a:latin typeface="Trebuchet MS"/>
              </a:rPr>
              <a:t>Profitability</a:t>
            </a:r>
          </a:p>
          <a:p>
            <a:r>
              <a:rPr lang="en-US" sz="2400" dirty="0">
                <a:latin typeface="Trebuchet MS"/>
              </a:rPr>
              <a:t>Continuity</a:t>
            </a:r>
          </a:p>
          <a:p>
            <a:r>
              <a:rPr lang="en-US" sz="2400" dirty="0">
                <a:latin typeface="Trebuchet MS"/>
              </a:rPr>
              <a:t>Proven track record</a:t>
            </a:r>
          </a:p>
          <a:p>
            <a:pPr lvl="1"/>
            <a:r>
              <a:rPr lang="en-US" dirty="0">
                <a:latin typeface="Trebuchet MS"/>
              </a:rPr>
              <a:t>Pay subs timely</a:t>
            </a:r>
          </a:p>
          <a:p>
            <a:pPr lvl="1"/>
            <a:r>
              <a:rPr lang="en-US" dirty="0">
                <a:latin typeface="Trebuchet MS"/>
              </a:rPr>
              <a:t>Responsible </a:t>
            </a:r>
          </a:p>
          <a:p>
            <a:r>
              <a:rPr lang="en-US" sz="2400" dirty="0">
                <a:latin typeface="Trebuchet MS"/>
              </a:rPr>
              <a:t>Reference</a:t>
            </a:r>
          </a:p>
          <a:p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 bwMode="auto">
          <a:xfrm>
            <a:off x="4724400" y="1066800"/>
            <a:ext cx="320040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uFillTx/>
                <a:latin typeface="Times New Roman" pitchFamily="18" charset="0"/>
              </a:defRPr>
            </a:lvl9pPr>
          </a:lstStyle>
          <a:p>
            <a:r>
              <a:rPr lang="en-US" sz="1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IT TAKES TO RUN A SUCCESSFUL BUSINESS</a:t>
            </a:r>
          </a:p>
        </p:txBody>
      </p:sp>
    </p:spTree>
    <p:extLst>
      <p:ext uri="{BB962C8B-B14F-4D97-AF65-F5344CB8AC3E}">
        <p14:creationId xmlns:p14="http://schemas.microsoft.com/office/powerpoint/2010/main" val="2547638958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Matura MT Script Capitals"/>
                <a:cs typeface="Matura MT Script Capitals"/>
              </a:rPr>
              <a:t>Certification </a:t>
            </a:r>
          </a:p>
          <a:p>
            <a:pPr marL="0" indent="0" algn="ctr">
              <a:buNone/>
            </a:pPr>
            <a:endParaRPr lang="en-US" dirty="0">
              <a:latin typeface="Matura MT Script Capitals"/>
              <a:cs typeface="Matura MT Script Capitals"/>
            </a:endParaRPr>
          </a:p>
          <a:p>
            <a:pPr marL="0" indent="0" algn="ctr">
              <a:buNone/>
            </a:pPr>
            <a:r>
              <a:rPr lang="en-US" dirty="0" smtClean="0">
                <a:latin typeface="Matura MT Script Capitals"/>
                <a:cs typeface="Matura MT Script Capitals"/>
              </a:rPr>
              <a:t>Does Not Equal</a:t>
            </a:r>
          </a:p>
          <a:p>
            <a:pPr marL="0" indent="0" algn="ctr">
              <a:buNone/>
            </a:pPr>
            <a:endParaRPr lang="en-US" dirty="0">
              <a:latin typeface="Matura MT Script Capitals"/>
              <a:cs typeface="Matura MT Script Capitals"/>
            </a:endParaRPr>
          </a:p>
          <a:p>
            <a:pPr marL="0" indent="0" algn="ctr">
              <a:buNone/>
            </a:pPr>
            <a:r>
              <a:rPr lang="en-US" dirty="0" smtClean="0">
                <a:latin typeface="Matura MT Script Capitals"/>
                <a:cs typeface="Matura MT Script Capitals"/>
              </a:rPr>
              <a:t>Qualification</a:t>
            </a:r>
            <a:endParaRPr lang="en-US" dirty="0">
              <a:latin typeface="Matura MT Script Capitals"/>
              <a:cs typeface="Matura MT Script Capitals"/>
            </a:endParaRPr>
          </a:p>
        </p:txBody>
      </p:sp>
    </p:spTree>
    <p:extLst>
      <p:ext uri="{BB962C8B-B14F-4D97-AF65-F5344CB8AC3E}">
        <p14:creationId xmlns:p14="http://schemas.microsoft.com/office/powerpoint/2010/main" val="1433717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uFillTx/>
                <a:latin typeface="Trebuchet MS"/>
                <a:cs typeface="Trebuchet MS"/>
              </a:rPr>
              <a:t>Surety as part of the solution</a:t>
            </a:r>
            <a:endParaRPr lang="en-US" dirty="0">
              <a:uFillTx/>
              <a:latin typeface="Trebuchet MS"/>
              <a:cs typeface="Trebuchet M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667000"/>
          </a:xfrm>
        </p:spPr>
        <p:txBody>
          <a:bodyPr/>
          <a:lstStyle/>
          <a:p>
            <a:r>
              <a:rPr lang="en-US" dirty="0" smtClean="0">
                <a:uFillTx/>
                <a:latin typeface="Trebuchet MS"/>
                <a:cs typeface="Trebuchet MS"/>
              </a:rPr>
              <a:t>Economic Empowerment</a:t>
            </a:r>
          </a:p>
          <a:p>
            <a:r>
              <a:rPr lang="en-US" dirty="0" smtClean="0">
                <a:uFillTx/>
                <a:latin typeface="Trebuchet MS"/>
                <a:cs typeface="Trebuchet MS"/>
              </a:rPr>
              <a:t>Job Creation</a:t>
            </a:r>
          </a:p>
          <a:p>
            <a:r>
              <a:rPr lang="en-US" dirty="0" smtClean="0">
                <a:uFillTx/>
                <a:latin typeface="Trebuchet MS"/>
                <a:cs typeface="Trebuchet MS"/>
              </a:rPr>
              <a:t>Sustainability</a:t>
            </a:r>
          </a:p>
          <a:p>
            <a:r>
              <a:rPr lang="en-US" dirty="0" smtClean="0">
                <a:uFillTx/>
                <a:latin typeface="Trebuchet MS"/>
                <a:cs typeface="Trebuchet MS"/>
              </a:rPr>
              <a:t>Legacy Wealth</a:t>
            </a:r>
          </a:p>
          <a:p>
            <a:endParaRPr lang="en-US" dirty="0">
              <a:uFillTx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4800600"/>
            <a:ext cx="9141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merican Typewriter"/>
                <a:cs typeface="American Typewriter"/>
              </a:rPr>
              <a:t>Surety = Empowerment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SFAA Presidents Remarks 2010-05-11">
  <a:themeElements>
    <a:clrScheme name="SFAA PowerPoint Master Template (teal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FAA PowerPoint Master Template (teal)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0E0E0E"/>
          </a:outerShdw>
        </a:effec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FontTx/>
          <a:buChar char="•"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uFillTx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0E0E0E"/>
          </a:outerShdw>
        </a:effec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FontTx/>
          <a:buChar char="•"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uFillTx/>
            <a:latin typeface="Times New Roman" pitchFamily="18" charset="0"/>
          </a:defRPr>
        </a:defPPr>
      </a:lstStyle>
    </a:lnDef>
  </a:objectDefaults>
  <a:extraClrSchemeLst>
    <a:extraClrScheme>
      <a:clrScheme name="SFAA PowerPoint Master Template (teal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AA PowerPoint Master Template (teal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AA PowerPoint Master Template (teal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AA PowerPoint Master Template (teal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AA PowerPoint Master Template (teal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AA PowerPoint Master Template (teal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AA PowerPoint Master Template (teal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9054</TotalTime>
  <Pages>25</Pages>
  <Words>740</Words>
  <Application>Microsoft Office PowerPoint</Application>
  <PresentationFormat>On-screen Show (4:3)</PresentationFormat>
  <Paragraphs>123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American Typewriter</vt:lpstr>
      <vt:lpstr>Arial</vt:lpstr>
      <vt:lpstr>Matura MT Script Capitals</vt:lpstr>
      <vt:lpstr>Times New Roman</vt:lpstr>
      <vt:lpstr>Trebuchet MS</vt:lpstr>
      <vt:lpstr>SFAA Presidents Remarks 2010-05-11</vt:lpstr>
      <vt:lpstr>PowerPoint Presentation</vt:lpstr>
      <vt:lpstr>Why does surety exist?</vt:lpstr>
      <vt:lpstr>PowerPoint Presentation</vt:lpstr>
      <vt:lpstr>PowerPoint Presentation</vt:lpstr>
      <vt:lpstr>Large Contractors Do Fail</vt:lpstr>
      <vt:lpstr>Sureties Pay Claims</vt:lpstr>
      <vt:lpstr>WHAT SURETY COMPANIES LOOK FOR</vt:lpstr>
      <vt:lpstr>PowerPoint Presentation</vt:lpstr>
      <vt:lpstr>Surety as part of the solution</vt:lpstr>
      <vt:lpstr> Common Misconceptions</vt:lpstr>
      <vt:lpstr>Even more truths….</vt:lpstr>
      <vt:lpstr>Surety Industry Commitment</vt:lpstr>
      <vt:lpstr> Steps for Success</vt:lpstr>
      <vt:lpstr>It’s all about being strategic…</vt:lpstr>
      <vt:lpstr>Types of Bonds</vt:lpstr>
      <vt:lpstr>Thank you!!!</vt:lpstr>
    </vt:vector>
  </TitlesOfParts>
  <Company>The Surety &amp; Fidelity Association of America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President's Report</dc:subject>
  <dc:creator>Joseph Orgovan</dc:creator>
  <cp:lastModifiedBy>Brooks, Joanne</cp:lastModifiedBy>
  <cp:revision>603</cp:revision>
  <cp:lastPrinted>2002-05-02T16:55:00Z</cp:lastPrinted>
  <dcterms:created xsi:type="dcterms:W3CDTF">2010-05-11T14:44:57Z</dcterms:created>
  <dcterms:modified xsi:type="dcterms:W3CDTF">2018-03-02T23:15:33Z</dcterms:modified>
</cp:coreProperties>
</file>