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73" r:id="rId2"/>
    <p:sldId id="283" r:id="rId3"/>
    <p:sldId id="281" r:id="rId4"/>
    <p:sldId id="285" r:id="rId5"/>
    <p:sldId id="287" r:id="rId6"/>
    <p:sldId id="291" r:id="rId7"/>
    <p:sldId id="288" r:id="rId8"/>
    <p:sldId id="290" r:id="rId9"/>
    <p:sldId id="293" r:id="rId10"/>
    <p:sldId id="29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sohn, Corey" initials="PC" lastIdx="2" clrIdx="0">
    <p:extLst>
      <p:ext uri="{19B8F6BF-5375-455C-9EA6-DF929625EA0E}">
        <p15:presenceInfo xmlns:p15="http://schemas.microsoft.com/office/powerpoint/2012/main" userId="S-1-5-21-2744878847-1876734302-662453930-561004" providerId="AD"/>
      </p:ext>
    </p:extLst>
  </p:cmAuthor>
  <p:cmAuthor id="2" name="Grozav, Anca" initials="GA" lastIdx="1" clrIdx="1">
    <p:extLst>
      <p:ext uri="{19B8F6BF-5375-455C-9EA6-DF929625EA0E}">
        <p15:presenceInfo xmlns:p15="http://schemas.microsoft.com/office/powerpoint/2012/main" userId="S-1-5-21-2744878847-1876734302-662453930-56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42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3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088" y="41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Connect NC Bond:</a:t>
            </a:r>
            <a:r>
              <a:rPr lang="en-US" sz="1800" baseline="0" dirty="0"/>
              <a:t> Total Allocation ($2 Billion)</a:t>
            </a:r>
            <a:endParaRPr lang="en-US" sz="1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9596453087231467"/>
          <c:y val="0.20035606228899866"/>
          <c:w val="0.40807093825537066"/>
          <c:h val="0.7449215234126077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Connect NC Bond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6CD-447F-9032-4B77C3423C72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46CD-447F-9032-4B77C3423C72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6CD-447F-9032-4B77C3423C72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46CD-447F-9032-4B77C3423C72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6CD-447F-9032-4B77C3423C72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46CD-447F-9032-4B77C3423C72}"/>
              </c:ext>
            </c:extLst>
          </c:dPt>
          <c:dLbls>
            <c:dLbl>
              <c:idx val="0"/>
              <c:layout>
                <c:manualLayout>
                  <c:x val="1.6675316614367049E-2"/>
                  <c:y val="-2.030496616613796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6CD-447F-9032-4B77C3423C72}"/>
                </c:ext>
              </c:extLst>
            </c:dLbl>
            <c:dLbl>
              <c:idx val="1"/>
              <c:layout>
                <c:manualLayout>
                  <c:x val="-2.6202999760726677E-2"/>
                  <c:y val="-2.664101378621499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6CD-447F-9032-4B77C3423C72}"/>
                </c:ext>
              </c:extLst>
            </c:dLbl>
            <c:dLbl>
              <c:idx val="2"/>
              <c:layout>
                <c:manualLayout>
                  <c:x val="-1.7178201948969192E-2"/>
                  <c:y val="2.498715147728368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CD-447F-9032-4B77C3423C72}"/>
                </c:ext>
              </c:extLst>
            </c:dLbl>
            <c:dLbl>
              <c:idx val="3"/>
              <c:layout>
                <c:manualLayout>
                  <c:x val="-1.0995374734702561E-2"/>
                  <c:y val="4.8978963754730013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6CD-447F-9032-4B77C3423C72}"/>
                </c:ext>
              </c:extLst>
            </c:dLbl>
            <c:dLbl>
              <c:idx val="4"/>
              <c:layout>
                <c:manualLayout>
                  <c:x val="3.6057255569275112E-3"/>
                  <c:y val="-1.67420144484572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6CD-447F-9032-4B77C3423C72}"/>
                </c:ext>
              </c:extLst>
            </c:dLbl>
            <c:dLbl>
              <c:idx val="5"/>
              <c:layout>
                <c:manualLayout>
                  <c:x val="1.4420102706987993E-2"/>
                  <c:y val="-1.137736395965552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6CD-447F-9032-4B77C3423C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University </c:v>
                </c:pt>
                <c:pt idx="1">
                  <c:v>Community College</c:v>
                </c:pt>
                <c:pt idx="2">
                  <c:v>Water and Sewer</c:v>
                </c:pt>
                <c:pt idx="3">
                  <c:v>Parks and Zoo</c:v>
                </c:pt>
                <c:pt idx="4">
                  <c:v>Public Safety</c:v>
                </c:pt>
                <c:pt idx="5">
                  <c:v>Agriculture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 formatCode="&quot;$&quot;#,##0.00">
                  <c:v>1065000000</c:v>
                </c:pt>
                <c:pt idx="1">
                  <c:v>350000000</c:v>
                </c:pt>
                <c:pt idx="2">
                  <c:v>309500000</c:v>
                </c:pt>
                <c:pt idx="3">
                  <c:v>103000000</c:v>
                </c:pt>
                <c:pt idx="4">
                  <c:v>78500000</c:v>
                </c:pt>
                <c:pt idx="5">
                  <c:v>94000000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CD-447F-9032-4B77C3423C7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Connect NC Bond:</a:t>
            </a:r>
            <a:r>
              <a:rPr lang="en-US" sz="1800" baseline="0" dirty="0"/>
              <a:t> Current Expenditures ($138.9 Million)</a:t>
            </a:r>
            <a:endParaRPr lang="en-US" sz="1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9596453087231467"/>
          <c:y val="0.20035606228899866"/>
          <c:w val="0.40807093825537066"/>
          <c:h val="0.7449215234126077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Connect NC Bond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6CD-447F-9032-4B77C3423C72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46CD-447F-9032-4B77C3423C72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6CD-447F-9032-4B77C3423C72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46CD-447F-9032-4B77C3423C72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6CD-447F-9032-4B77C3423C72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46CD-447F-9032-4B77C3423C72}"/>
              </c:ext>
            </c:extLst>
          </c:dPt>
          <c:dLbls>
            <c:dLbl>
              <c:idx val="0"/>
              <c:layout>
                <c:manualLayout>
                  <c:x val="1.6675316614367049E-2"/>
                  <c:y val="-2.030496616613796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6CD-447F-9032-4B77C3423C72}"/>
                </c:ext>
              </c:extLst>
            </c:dLbl>
            <c:dLbl>
              <c:idx val="1"/>
              <c:layout>
                <c:manualLayout>
                  <c:x val="-2.6202999760726677E-2"/>
                  <c:y val="-2.664101378621499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6CD-447F-9032-4B77C3423C72}"/>
                </c:ext>
              </c:extLst>
            </c:dLbl>
            <c:dLbl>
              <c:idx val="2"/>
              <c:layout>
                <c:manualLayout>
                  <c:x val="-8.1030127642147662E-2"/>
                  <c:y val="3.02853191575903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CD-447F-9032-4B77C3423C72}"/>
                </c:ext>
              </c:extLst>
            </c:dLbl>
            <c:dLbl>
              <c:idx val="3"/>
              <c:layout>
                <c:manualLayout>
                  <c:x val="-7.7749660686661892E-2"/>
                  <c:y val="-4.54347578953735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6CD-447F-9032-4B77C3423C72}"/>
                </c:ext>
              </c:extLst>
            </c:dLbl>
            <c:dLbl>
              <c:idx val="4"/>
              <c:layout>
                <c:manualLayout>
                  <c:x val="3.6057255569275112E-3"/>
                  <c:y val="-1.67420144484572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6CD-447F-9032-4B77C3423C72}"/>
                </c:ext>
              </c:extLst>
            </c:dLbl>
            <c:dLbl>
              <c:idx val="5"/>
              <c:layout>
                <c:manualLayout>
                  <c:x val="6.9565004756899793E-2"/>
                  <c:y val="-2.727182654530931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6CD-447F-9032-4B77C3423C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University </c:v>
                </c:pt>
                <c:pt idx="1">
                  <c:v>Community College</c:v>
                </c:pt>
                <c:pt idx="2">
                  <c:v>Water and Sewer</c:v>
                </c:pt>
                <c:pt idx="3">
                  <c:v>Parks and Zoo</c:v>
                </c:pt>
                <c:pt idx="4">
                  <c:v>Public Safety</c:v>
                </c:pt>
                <c:pt idx="5">
                  <c:v>Agriculture</c:v>
                </c:pt>
              </c:strCache>
            </c:strRef>
          </c:cat>
          <c:val>
            <c:numRef>
              <c:f>Sheet1!$B$2:$B$7</c:f>
              <c:numCache>
                <c:formatCode>_("$"* #,##0.00_);_("$"* \(#,##0.00\);_("$"* "-"??_);_(@_)</c:formatCode>
                <c:ptCount val="6"/>
                <c:pt idx="0" formatCode="#,##0.00">
                  <c:v>93051084.609999999</c:v>
                </c:pt>
                <c:pt idx="1">
                  <c:v>32506544.52</c:v>
                </c:pt>
                <c:pt idx="2" formatCode="#,##0.00">
                  <c:v>0</c:v>
                </c:pt>
                <c:pt idx="3">
                  <c:v>4889350.9400000004</c:v>
                </c:pt>
                <c:pt idx="4" formatCode="General">
                  <c:v>3065096.4499999997</c:v>
                </c:pt>
                <c:pt idx="5" formatCode="#,##0.00">
                  <c:v>5423164.4200000009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CD-447F-9032-4B77C3423C7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4762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Sheet1!$A$2:$A$9</c:f>
              <c:strCache>
                <c:ptCount val="8"/>
                <c:pt idx="0">
                  <c:v>Q4 2016</c:v>
                </c:pt>
                <c:pt idx="1">
                  <c:v>Q1 2017</c:v>
                </c:pt>
                <c:pt idx="2">
                  <c:v>Q2 2017</c:v>
                </c:pt>
                <c:pt idx="3">
                  <c:v>Q3 2017</c:v>
                </c:pt>
                <c:pt idx="4">
                  <c:v>Q4 2017</c:v>
                </c:pt>
                <c:pt idx="5">
                  <c:v>Q1 2018</c:v>
                </c:pt>
                <c:pt idx="6">
                  <c:v>Q2 2018</c:v>
                </c:pt>
                <c:pt idx="7">
                  <c:v>Q3 2018</c:v>
                </c:pt>
              </c:strCache>
            </c:strRef>
          </c:cat>
          <c:val>
            <c:numRef>
              <c:f>Sheet1!$B$2:$B$9</c:f>
              <c:numCache>
                <c:formatCode>_("$"* #,##0.00_);_("$"* \(#,##0.00\);_("$"* "-"??_);_(@_)</c:formatCode>
                <c:ptCount val="8"/>
                <c:pt idx="0">
                  <c:v>0</c:v>
                </c:pt>
                <c:pt idx="1">
                  <c:v>556345.86</c:v>
                </c:pt>
                <c:pt idx="2">
                  <c:v>9675459.3599999994</c:v>
                </c:pt>
                <c:pt idx="3">
                  <c:v>21351700.479999997</c:v>
                </c:pt>
                <c:pt idx="4">
                  <c:v>38262855.509999998</c:v>
                </c:pt>
                <c:pt idx="5">
                  <c:v>70414533.819999993</c:v>
                </c:pt>
                <c:pt idx="6">
                  <c:v>103642948.75999999</c:v>
                </c:pt>
                <c:pt idx="7">
                  <c:v>138935240.94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C89-411F-B7AA-F2F6434CBB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60227672"/>
        <c:axId val="460222424"/>
      </c:lineChart>
      <c:catAx>
        <c:axId val="460227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0222424"/>
        <c:crosses val="autoZero"/>
        <c:auto val="1"/>
        <c:lblAlgn val="ctr"/>
        <c:lblOffset val="100"/>
        <c:noMultiLvlLbl val="0"/>
      </c:catAx>
      <c:valAx>
        <c:axId val="460222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0227672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1.8373204634098354E-2"/>
                <c:y val="0.41865791176855216"/>
              </c:manualLayout>
            </c:layout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Projected</a:t>
            </a:r>
            <a:r>
              <a:rPr lang="en-US" baseline="0" dirty="0"/>
              <a:t> Issuances (Calendar Year)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Issuance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691-4DD9-B062-F1484E198059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D691-4DD9-B062-F1484E198059}"/>
              </c:ext>
            </c:extLst>
          </c:dPt>
          <c:cat>
            <c:strRef>
              <c:f>Sheet1!$A$2:$A$6</c:f>
              <c:strCache>
                <c:ptCount val="5"/>
                <c:pt idx="0">
                  <c:v>2016 (Actual)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200</c:v>
                </c:pt>
                <c:pt idx="1">
                  <c:v>400</c:v>
                </c:pt>
                <c:pt idx="2">
                  <c:v>690</c:v>
                </c:pt>
                <c:pt idx="3">
                  <c:v>430</c:v>
                </c:pt>
                <c:pt idx="4">
                  <c:v>280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91-4DD9-B062-F1484E1980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6627408"/>
        <c:axId val="806629048"/>
      </c:barChart>
      <c:catAx>
        <c:axId val="806627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6629048"/>
        <c:crosses val="autoZero"/>
        <c:auto val="1"/>
        <c:lblAlgn val="ctr"/>
        <c:lblOffset val="100"/>
        <c:noMultiLvlLbl val="0"/>
      </c:catAx>
      <c:valAx>
        <c:axId val="806629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Millions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6627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Connect NC Bond:</a:t>
            </a:r>
            <a:r>
              <a:rPr lang="en-US" sz="1800" baseline="0" dirty="0"/>
              <a:t> Forecast Recipients ($400 Million)</a:t>
            </a:r>
            <a:endParaRPr lang="en-US" sz="1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9596453087231467"/>
          <c:y val="0.20035606228899866"/>
          <c:w val="0.40807093825537066"/>
          <c:h val="0.7449215234126077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Connect NC Bond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6CD-447F-9032-4B77C3423C72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46CD-447F-9032-4B77C3423C72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6CD-447F-9032-4B77C3423C72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46CD-447F-9032-4B77C3423C72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6CD-447F-9032-4B77C3423C72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46CD-447F-9032-4B77C3423C72}"/>
              </c:ext>
            </c:extLst>
          </c:dPt>
          <c:dLbls>
            <c:dLbl>
              <c:idx val="0"/>
              <c:layout>
                <c:manualLayout>
                  <c:x val="1.6675316614367049E-2"/>
                  <c:y val="-2.030496616613796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6CD-447F-9032-4B77C3423C72}"/>
                </c:ext>
              </c:extLst>
            </c:dLbl>
            <c:dLbl>
              <c:idx val="1"/>
              <c:layout>
                <c:manualLayout>
                  <c:x val="-2.6202999760726677E-2"/>
                  <c:y val="-2.664101378621499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6CD-447F-9032-4B77C3423C72}"/>
                </c:ext>
              </c:extLst>
            </c:dLbl>
            <c:dLbl>
              <c:idx val="2"/>
              <c:layout>
                <c:manualLayout>
                  <c:x val="-8.1030127642147662E-2"/>
                  <c:y val="3.02853191575903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CD-447F-9032-4B77C3423C72}"/>
                </c:ext>
              </c:extLst>
            </c:dLbl>
            <c:dLbl>
              <c:idx val="3"/>
              <c:layout>
                <c:manualLayout>
                  <c:x val="-7.7749660686661892E-2"/>
                  <c:y val="-4.54347578953735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6CD-447F-9032-4B77C3423C72}"/>
                </c:ext>
              </c:extLst>
            </c:dLbl>
            <c:dLbl>
              <c:idx val="4"/>
              <c:layout>
                <c:manualLayout>
                  <c:x val="3.1178205148421394E-2"/>
                  <c:y val="-5.91274075140198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6CD-447F-9032-4B77C3423C72}"/>
                </c:ext>
              </c:extLst>
            </c:dLbl>
            <c:dLbl>
              <c:idx val="5"/>
              <c:layout>
                <c:manualLayout>
                  <c:x val="6.9565004756899793E-2"/>
                  <c:y val="-2.727182654530931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6CD-447F-9032-4B77C3423C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University </c:v>
                </c:pt>
                <c:pt idx="1">
                  <c:v>Community College</c:v>
                </c:pt>
                <c:pt idx="2">
                  <c:v>Water and Sewer</c:v>
                </c:pt>
                <c:pt idx="3">
                  <c:v>Parks and Zoo</c:v>
                </c:pt>
                <c:pt idx="4">
                  <c:v>Public Safety</c:v>
                </c:pt>
                <c:pt idx="5">
                  <c:v>Agriculture</c:v>
                </c:pt>
              </c:strCache>
            </c:strRef>
          </c:cat>
          <c:val>
            <c:numRef>
              <c:f>Sheet1!$B$2:$B$7</c:f>
              <c:numCache>
                <c:formatCode>_("$"* #,##0.00_);_("$"* \(#,##0.00\);_("$"* "-"??_);_(@_)</c:formatCode>
                <c:ptCount val="6"/>
                <c:pt idx="0">
                  <c:v>228207497.62208933</c:v>
                </c:pt>
                <c:pt idx="1">
                  <c:v>62565924.676974609</c:v>
                </c:pt>
                <c:pt idx="2">
                  <c:v>40588750</c:v>
                </c:pt>
                <c:pt idx="3">
                  <c:v>4374970.5224949112</c:v>
                </c:pt>
                <c:pt idx="4">
                  <c:v>3887318</c:v>
                </c:pt>
                <c:pt idx="5">
                  <c:v>23505097.881397691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CD-447F-9032-4B77C3423C7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</c:v>
                </c:pt>
              </c:strCache>
            </c:strRef>
          </c:tx>
          <c:spPr>
            <a:ln w="4762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Sheet1!$A$2:$A$14</c:f>
              <c:strCache>
                <c:ptCount val="13"/>
                <c:pt idx="0">
                  <c:v>Q4 2016</c:v>
                </c:pt>
                <c:pt idx="2">
                  <c:v>Q2 2017</c:v>
                </c:pt>
                <c:pt idx="4">
                  <c:v>Q4 2017</c:v>
                </c:pt>
                <c:pt idx="6">
                  <c:v>Q2 2018</c:v>
                </c:pt>
                <c:pt idx="8">
                  <c:v>Q4 2018</c:v>
                </c:pt>
                <c:pt idx="10">
                  <c:v>Q2 2019</c:v>
                </c:pt>
                <c:pt idx="12">
                  <c:v>Q4 2019</c:v>
                </c:pt>
              </c:strCache>
            </c:strRef>
          </c:cat>
          <c:val>
            <c:numRef>
              <c:f>Sheet1!$B$2:$B$14</c:f>
              <c:numCache>
                <c:formatCode>_("$"* #,##0.00_);_("$"* \(#,##0.00\);_("$"* "-"??_);_(@_)</c:formatCode>
                <c:ptCount val="13"/>
                <c:pt idx="0">
                  <c:v>0</c:v>
                </c:pt>
                <c:pt idx="1">
                  <c:v>556345.86</c:v>
                </c:pt>
                <c:pt idx="2">
                  <c:v>9675459.3599999994</c:v>
                </c:pt>
                <c:pt idx="3">
                  <c:v>21351700.479999997</c:v>
                </c:pt>
                <c:pt idx="4">
                  <c:v>38262855.509999998</c:v>
                </c:pt>
                <c:pt idx="5">
                  <c:v>70414533.819999993</c:v>
                </c:pt>
                <c:pt idx="6">
                  <c:v>103642948.75999999</c:v>
                </c:pt>
                <c:pt idx="7">
                  <c:v>138935240.94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C89-411F-B7AA-F2F6434CBBE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Forecast</c:v>
                </c:pt>
              </c:strCache>
            </c:strRef>
          </c:tx>
          <c:spPr>
            <a:ln w="47625" cap="rnd">
              <a:solidFill>
                <a:srgbClr val="FF0000"/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Sheet1!$A$2:$A$14</c:f>
              <c:strCache>
                <c:ptCount val="13"/>
                <c:pt idx="0">
                  <c:v>Q4 2016</c:v>
                </c:pt>
                <c:pt idx="2">
                  <c:v>Q2 2017</c:v>
                </c:pt>
                <c:pt idx="4">
                  <c:v>Q4 2017</c:v>
                </c:pt>
                <c:pt idx="6">
                  <c:v>Q2 2018</c:v>
                </c:pt>
                <c:pt idx="8">
                  <c:v>Q4 2018</c:v>
                </c:pt>
                <c:pt idx="10">
                  <c:v>Q2 2019</c:v>
                </c:pt>
                <c:pt idx="12">
                  <c:v>Q4 2019</c:v>
                </c:pt>
              </c:strCache>
            </c:strRef>
          </c:cat>
          <c:val>
            <c:numRef>
              <c:f>Sheet1!$C$2:$C$14</c:f>
              <c:numCache>
                <c:formatCode>_("$"* #,##0.00_);_("$"* \(#,##0.00\);_("$"* "-"??_);_(@_)</c:formatCode>
                <c:ptCount val="13"/>
                <c:pt idx="0">
                  <c:v>0</c:v>
                </c:pt>
                <c:pt idx="1">
                  <c:v>556345.86</c:v>
                </c:pt>
                <c:pt idx="2">
                  <c:v>9675459.3599999994</c:v>
                </c:pt>
                <c:pt idx="3">
                  <c:v>21351700.479999997</c:v>
                </c:pt>
                <c:pt idx="4">
                  <c:v>38262855.509999998</c:v>
                </c:pt>
                <c:pt idx="5">
                  <c:v>70414533.819999993</c:v>
                </c:pt>
                <c:pt idx="6">
                  <c:v>103642948.75999999</c:v>
                </c:pt>
                <c:pt idx="7">
                  <c:v>138935240.94</c:v>
                </c:pt>
                <c:pt idx="8">
                  <c:v>202067812.38282192</c:v>
                </c:pt>
                <c:pt idx="9">
                  <c:v>259677665.26553637</c:v>
                </c:pt>
                <c:pt idx="10">
                  <c:v>328413936.08217537</c:v>
                </c:pt>
                <c:pt idx="11">
                  <c:v>432486895.27844262</c:v>
                </c:pt>
                <c:pt idx="12">
                  <c:v>572455977.08577847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CB9-4A91-9C8A-A10429FFF6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60227672"/>
        <c:axId val="460222424"/>
      </c:lineChart>
      <c:catAx>
        <c:axId val="460227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0222424"/>
        <c:crosses val="autoZero"/>
        <c:auto val="1"/>
        <c:lblAlgn val="ctr"/>
        <c:lblOffset val="100"/>
        <c:noMultiLvlLbl val="0"/>
      </c:catAx>
      <c:valAx>
        <c:axId val="460222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0227672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7.6555019308743137E-3"/>
                <c:y val="0.38956700570656544"/>
              </c:manualLayout>
            </c:layout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1B0B1-2AA3-4B36-8D12-10A50F030C65}" type="datetimeFigureOut">
              <a:rPr lang="en-US" smtClean="0"/>
              <a:t>3/27/2018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52C20C-E8B1-4788-83F2-CB3349B648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17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34484A-5055-42BE-85C2-CF613E235879}" type="datetimeFigureOut">
              <a:rPr lang="en-US" smtClean="0"/>
              <a:t>3/27/2018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D3058-A9E6-4DA8-8F82-54257847DD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099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18CD0-9570-4315-B761-6B57666B0CC5}" type="datetime1">
              <a:rPr lang="en-US" smtClean="0"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47973-4245-48F6-94A4-42BD45C9D06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90887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751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B440B-91B6-4D05-8BD5-16A04C70EE81}" type="datetime1">
              <a:rPr lang="en-US" smtClean="0"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47973-4245-48F6-94A4-42BD45C9D0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129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F96E9-1489-45B2-B9D9-9B32BA3478DB}" type="datetime1">
              <a:rPr lang="en-US" smtClean="0"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47973-4245-48F6-94A4-42BD45C9D0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616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7365" y="1655482"/>
            <a:ext cx="4799176" cy="42055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21506" y="1197454"/>
            <a:ext cx="7886700" cy="40915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 b="1">
                <a:solidFill>
                  <a:srgbClr val="13426B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56091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344" y="389033"/>
            <a:ext cx="6507256" cy="77518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3/13/17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47973-4245-48F6-94A4-42BD45C9D06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128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CA12-2B75-4E1C-A958-92107EB47C87}" type="datetime1">
              <a:rPr lang="en-US" smtClean="0"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47973-4245-48F6-94A4-42BD45C9D0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69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751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C8B2-7A36-4F00-8784-3B3CB307C21E}" type="datetime1">
              <a:rPr lang="en-US" smtClean="0"/>
              <a:t>3/27/2018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47973-4245-48F6-94A4-42BD45C9D0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435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F020-B29E-45FB-A832-3B07A6EBC798}" type="datetime1">
              <a:rPr lang="en-US" smtClean="0"/>
              <a:t>3/27/2018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47973-4245-48F6-94A4-42BD45C9D0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286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751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8A3A0-02B7-4D8B-B1F3-F47FD2E422D6}" type="datetime1">
              <a:rPr lang="en-US" smtClean="0"/>
              <a:t>3/27/2018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47973-4245-48F6-94A4-42BD45C9D0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537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0E572-BB33-47B0-9347-548DF6F1598F}" type="datetime1">
              <a:rPr lang="en-US" smtClean="0"/>
              <a:t>3/27/2018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47973-4245-48F6-94A4-42BD45C9D0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458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710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9A2DE-A10D-4CE9-B6FC-83A4ABFB75B3}" type="datetime1">
              <a:rPr lang="en-US" smtClean="0"/>
              <a:t>3/27/2018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47973-4245-48F6-94A4-42BD45C9D0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822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49" y="1431177"/>
            <a:ext cx="8294221" cy="4802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790FB-6C9F-4248-A142-4B2D0A838D37}" type="datetime1">
              <a:rPr lang="en-US" smtClean="0"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47973-4245-48F6-94A4-42BD45C9D06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87" y="345268"/>
            <a:ext cx="8839213" cy="771901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 flipH="1">
            <a:off x="7617908" y="515774"/>
            <a:ext cx="16515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Office of State Budget</a:t>
            </a:r>
          </a:p>
          <a:p>
            <a:r>
              <a:rPr lang="en-US" sz="1100" dirty="0">
                <a:solidFill>
                  <a:schemeClr val="bg1"/>
                </a:solidFill>
              </a:rPr>
              <a:t> and Management </a:t>
            </a:r>
          </a:p>
        </p:txBody>
      </p:sp>
      <p:sp>
        <p:nvSpPr>
          <p:cNvPr id="11" name="Title Placeholder 10"/>
          <p:cNvSpPr>
            <a:spLocks noGrp="1"/>
          </p:cNvSpPr>
          <p:nvPr>
            <p:ph type="title"/>
          </p:nvPr>
        </p:nvSpPr>
        <p:spPr>
          <a:xfrm>
            <a:off x="1147484" y="426572"/>
            <a:ext cx="5791200" cy="7520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 flipH="1">
            <a:off x="7611932" y="515774"/>
            <a:ext cx="5976" cy="4308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5807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68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Mark.bondo@osbm.nc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1342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996813" y="1585758"/>
            <a:ext cx="51471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Connect NC Bond Update</a:t>
            </a:r>
          </a:p>
          <a:p>
            <a:r>
              <a:rPr lang="en-US" sz="2000" dirty="0">
                <a:solidFill>
                  <a:schemeClr val="bg1"/>
                </a:solidFill>
              </a:rPr>
              <a:t>State Construction Conference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96813" y="3955638"/>
            <a:ext cx="46469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Mark Bondo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Office of State Budget and Management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March 29, 2018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95" y="1003197"/>
            <a:ext cx="3370076" cy="3370076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3893573" y="838088"/>
            <a:ext cx="0" cy="3700294"/>
          </a:xfrm>
          <a:prstGeom prst="line">
            <a:avLst/>
          </a:prstGeom>
          <a:ln w="476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3808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C6FC5-BAC1-40CA-86E8-C69216F47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BEA7C-5C49-4377-AC9A-1D7C94F7F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Mark Bondo</a:t>
            </a:r>
          </a:p>
          <a:p>
            <a:pPr marL="0" indent="0" algn="ctr">
              <a:buNone/>
            </a:pPr>
            <a:r>
              <a:rPr lang="en-US" dirty="0"/>
              <a:t>Office of State Budget and Management</a:t>
            </a:r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Mark.bondo@osbm.nc.gov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919-807-4786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120F42-36D3-4750-81E0-A4AC77164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47973-4245-48F6-94A4-42BD45C9D06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541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General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Connect NC Bond Act was passed by the General Assembly in 2015 and approved by the Voters in March 2016</a:t>
            </a:r>
          </a:p>
          <a:p>
            <a:endParaRPr lang="en-US" dirty="0"/>
          </a:p>
          <a:p>
            <a:r>
              <a:rPr lang="en-US" dirty="0"/>
              <a:t>The Connect NC Bond is a $2 Billion General Obligation bond program supporting University, Community College, Public Safety, State and Local Parks, NC Zoo, and Agriculture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4B5378-7946-4707-923A-12FEF7BBF7B4}" type="slidenum">
              <a:rPr lang="en-US" altLang="en-US" smtClean="0"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59547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Total Allocation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8492142"/>
              </p:ext>
            </p:extLst>
          </p:nvPr>
        </p:nvGraphicFramePr>
        <p:xfrm>
          <a:off x="228600" y="1164217"/>
          <a:ext cx="8751498" cy="4794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426F07-04B9-4121-B13E-C49EAD690A5B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5958322"/>
            <a:ext cx="714724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Agriculture includes only the Department of Agriculture and Consumer Services Project.  The Plant Sciences Building is included in the University Total</a:t>
            </a:r>
          </a:p>
        </p:txBody>
      </p:sp>
    </p:spTree>
    <p:extLst>
      <p:ext uri="{BB962C8B-B14F-4D97-AF65-F5344CB8AC3E}">
        <p14:creationId xmlns:p14="http://schemas.microsoft.com/office/powerpoint/2010/main" val="833468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First Issuance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First Issuance of the Connect NC Bond was sold in August 2016 at an interest rate of 2.079%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First Connect NC Bond sale was for $200 Million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State issues debt based on the cash flow needs of the projects being financed.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606B7E-E2B0-4493-84B5-8BC42865F963}" type="slidenum">
              <a:rPr lang="en-US" altLang="en-US" smtClean="0"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01602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Total Expenditures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7001509"/>
              </p:ext>
            </p:extLst>
          </p:nvPr>
        </p:nvGraphicFramePr>
        <p:xfrm>
          <a:off x="228600" y="1164217"/>
          <a:ext cx="8751498" cy="4794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426F07-04B9-4121-B13E-C49EAD690A5B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5958322"/>
            <a:ext cx="714724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Agriculture includes only the Department of Agriculture and Consumer Services Project.  The Plant Sciences Building is included in the University Total</a:t>
            </a:r>
          </a:p>
        </p:txBody>
      </p:sp>
    </p:spTree>
    <p:extLst>
      <p:ext uri="{BB962C8B-B14F-4D97-AF65-F5344CB8AC3E}">
        <p14:creationId xmlns:p14="http://schemas.microsoft.com/office/powerpoint/2010/main" val="2030008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CF9AB-562C-41C2-A28F-6017FB148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Expenditures: Cumulative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E689CFC-03F4-435A-9A7D-FFE7E2096E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1683505"/>
              </p:ext>
            </p:extLst>
          </p:nvPr>
        </p:nvGraphicFramePr>
        <p:xfrm>
          <a:off x="628650" y="1431925"/>
          <a:ext cx="8294688" cy="4802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0C566F-9FC1-41D2-92D4-C83C91860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47973-4245-48F6-94A4-42BD45C9D06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193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FB778-29BC-4F52-9D3F-34178B7EA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Projected Issuance Schedule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D622826E-4F27-4F0E-9CB8-EE9B62FA2B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8271814"/>
              </p:ext>
            </p:extLst>
          </p:nvPr>
        </p:nvGraphicFramePr>
        <p:xfrm>
          <a:off x="628650" y="1431925"/>
          <a:ext cx="8294688" cy="4802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EAF60F-F550-4D8B-A59C-62A0F8ADD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47973-4245-48F6-94A4-42BD45C9D06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931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Forecast Recipients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5321251"/>
              </p:ext>
            </p:extLst>
          </p:nvPr>
        </p:nvGraphicFramePr>
        <p:xfrm>
          <a:off x="228600" y="1164217"/>
          <a:ext cx="8751498" cy="4794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426F07-04B9-4121-B13E-C49EAD690A5B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5958322"/>
            <a:ext cx="714724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Agriculture includes only the Department of Agriculture and Consumer Services Project.  The Plant Sciences Building is included in the University Total</a:t>
            </a:r>
          </a:p>
        </p:txBody>
      </p:sp>
    </p:spTree>
    <p:extLst>
      <p:ext uri="{BB962C8B-B14F-4D97-AF65-F5344CB8AC3E}">
        <p14:creationId xmlns:p14="http://schemas.microsoft.com/office/powerpoint/2010/main" val="51757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CF9AB-562C-41C2-A28F-6017FB148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Forecast Expenditures: Cumulative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E689CFC-03F4-435A-9A7D-FFE7E2096E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9016983"/>
              </p:ext>
            </p:extLst>
          </p:nvPr>
        </p:nvGraphicFramePr>
        <p:xfrm>
          <a:off x="628650" y="1431925"/>
          <a:ext cx="8294688" cy="4802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0C566F-9FC1-41D2-92D4-C83C91860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B47973-4245-48F6-94A4-42BD45C9D06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8512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2006</TotalTime>
  <Words>281</Words>
  <Application>Microsoft Office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General Information</vt:lpstr>
      <vt:lpstr>Total Allocation</vt:lpstr>
      <vt:lpstr>First Issuance</vt:lpstr>
      <vt:lpstr>Current Total Expenditures</vt:lpstr>
      <vt:lpstr>Current Expenditures: Cumulative</vt:lpstr>
      <vt:lpstr>Projected Issuance Schedule</vt:lpstr>
      <vt:lpstr>Forecast Recipients</vt:lpstr>
      <vt:lpstr>Forecast Expenditures: Cumulative</vt:lpstr>
      <vt:lpstr>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Petersohn, Corey</dc:creator>
  <cp:lastModifiedBy>Bondo, Mark</cp:lastModifiedBy>
  <cp:revision>218</cp:revision>
  <dcterms:created xsi:type="dcterms:W3CDTF">2017-02-28T14:09:19Z</dcterms:created>
  <dcterms:modified xsi:type="dcterms:W3CDTF">2018-03-27T20:25:36Z</dcterms:modified>
</cp:coreProperties>
</file>