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1" r:id="rId1"/>
  </p:sldMasterIdLst>
  <p:notesMasterIdLst>
    <p:notesMasterId r:id="rId27"/>
  </p:notesMasterIdLst>
  <p:handoutMasterIdLst>
    <p:handoutMasterId r:id="rId28"/>
  </p:handoutMasterIdLst>
  <p:sldIdLst>
    <p:sldId id="290" r:id="rId2"/>
    <p:sldId id="528" r:id="rId3"/>
    <p:sldId id="527" r:id="rId4"/>
    <p:sldId id="503" r:id="rId5"/>
    <p:sldId id="505" r:id="rId6"/>
    <p:sldId id="504" r:id="rId7"/>
    <p:sldId id="506" r:id="rId8"/>
    <p:sldId id="508" r:id="rId9"/>
    <p:sldId id="509" r:id="rId10"/>
    <p:sldId id="472" r:id="rId11"/>
    <p:sldId id="449" r:id="rId12"/>
    <p:sldId id="448" r:id="rId13"/>
    <p:sldId id="363" r:id="rId14"/>
    <p:sldId id="495" r:id="rId15"/>
    <p:sldId id="530" r:id="rId16"/>
    <p:sldId id="502" r:id="rId17"/>
    <p:sldId id="459" r:id="rId18"/>
    <p:sldId id="388" r:id="rId19"/>
    <p:sldId id="492" r:id="rId20"/>
    <p:sldId id="526" r:id="rId21"/>
    <p:sldId id="379" r:id="rId22"/>
    <p:sldId id="529" r:id="rId23"/>
    <p:sldId id="525" r:id="rId24"/>
    <p:sldId id="522" r:id="rId25"/>
    <p:sldId id="385" r:id="rId26"/>
  </p:sldIdLst>
  <p:sldSz cx="9144000" cy="6858000" type="screen4x3"/>
  <p:notesSz cx="7010400" cy="92964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bois, Matthew" initials="MM" lastIdx="1" clrIdx="0">
    <p:extLst>
      <p:ext uri="{19B8F6BF-5375-455C-9EA6-DF929625EA0E}">
        <p15:presenceInfo xmlns:p15="http://schemas.microsoft.com/office/powerpoint/2012/main" userId="S-1-5-21-2744878847-1876734302-662453930-411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70979" autoAdjust="0"/>
  </p:normalViewPr>
  <p:slideViewPr>
    <p:cSldViewPr>
      <p:cViewPr varScale="1">
        <p:scale>
          <a:sx n="92" d="100"/>
          <a:sy n="92" d="100"/>
        </p:scale>
        <p:origin x="220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1632" y="20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pitchFamily="18" charset="0"/>
              </a:defRPr>
            </a:lvl1pPr>
          </a:lstStyle>
          <a:p>
            <a:endParaRPr lang="en-US"/>
          </a:p>
        </p:txBody>
      </p:sp>
      <p:sp>
        <p:nvSpPr>
          <p:cNvPr id="274435"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endParaRPr lang="en-US"/>
          </a:p>
        </p:txBody>
      </p:sp>
      <p:sp>
        <p:nvSpPr>
          <p:cNvPr id="274436"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pitchFamily="18" charset="0"/>
              </a:defRPr>
            </a:lvl1pPr>
          </a:lstStyle>
          <a:p>
            <a:endParaRPr lang="en-US"/>
          </a:p>
        </p:txBody>
      </p:sp>
      <p:sp>
        <p:nvSpPr>
          <p:cNvPr id="274437"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fld id="{B67A5D26-0435-42F9-BB5D-0FF5C1D26B71}" type="slidenum">
              <a:rPr lang="en-US"/>
              <a:pPr/>
              <a:t>‹#›</a:t>
            </a:fld>
            <a:endParaRPr lang="en-US"/>
          </a:p>
        </p:txBody>
      </p:sp>
    </p:spTree>
    <p:extLst>
      <p:ext uri="{BB962C8B-B14F-4D97-AF65-F5344CB8AC3E}">
        <p14:creationId xmlns:p14="http://schemas.microsoft.com/office/powerpoint/2010/main" val="55901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fld id="{D5E6051D-4736-460B-B7AE-6D78EBF59F1E}" type="slidenum">
              <a:rPr lang="en-US"/>
              <a:pPr/>
              <a:t>‹#›</a:t>
            </a:fld>
            <a:endParaRPr lang="en-US"/>
          </a:p>
        </p:txBody>
      </p:sp>
    </p:spTree>
    <p:extLst>
      <p:ext uri="{BB962C8B-B14F-4D97-AF65-F5344CB8AC3E}">
        <p14:creationId xmlns:p14="http://schemas.microsoft.com/office/powerpoint/2010/main" val="42638513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ocs.house.gov/meetings/RU/RU00/CPRT-114-RU00-D00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D2EA5-2BB8-434E-B847-BBF7F2C02233}" type="slidenum">
              <a:rPr lang="en-US"/>
              <a:pPr/>
              <a:t>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This presentation is not a substitute for any of the provisions of the Occupational Safety and Health Act of 1970 or for any standards issued by the U.S. Department of Labor, nor does mention of trade names, commercial products, or organizations imply endorsement by the U.S. Department of Labor.</a:t>
            </a:r>
          </a:p>
          <a:p>
            <a:endParaRPr lang="en-US" dirty="0"/>
          </a:p>
          <a:p>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021C-490C-4B7A-B26F-EED5302810DD}" type="slidenum">
              <a:rPr lang="en-US"/>
              <a:pPr/>
              <a:t>17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021C-490C-4B7A-B26F-EED5302810DD}" type="slidenum">
              <a:rPr lang="en-US"/>
              <a:pPr/>
              <a:t>18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E6051D-4736-460B-B7AE-6D78EBF59F1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0AD5A-722E-4234-9CB3-C3E048065738}" type="slidenum">
              <a:rPr lang="en-US"/>
              <a:pPr/>
              <a:t>21</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0AD5A-722E-4234-9CB3-C3E048065738}" type="slidenum">
              <a:rPr lang="en-US"/>
              <a:pPr/>
              <a:t>23</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dirty="0"/>
              <a:t>The Prevention through Design Program is pleased to announce the release of four education modules, consisting of an Instructor’s Manual and a slide deck. Each module outlines the motivations for </a:t>
            </a:r>
            <a:r>
              <a:rPr lang="en-US" dirty="0" err="1"/>
              <a:t>PtD</a:t>
            </a:r>
            <a:r>
              <a:rPr lang="en-US" dirty="0"/>
              <a:t>, encourages inclusion of worker health and safety considerations early in the design process, and identifies hazards associated with the topic.</a:t>
            </a:r>
          </a:p>
          <a:p>
            <a:endParaRPr lang="en-US" dirty="0"/>
          </a:p>
          <a:p>
            <a:r>
              <a:rPr lang="en-US" dirty="0"/>
              <a:t>The Architectural Design and Construction Education Module covers site planning and excavation, specific building elements such as skylights, solar panels and green roofs, general safety considerations, and hazards associated with decommissioning a building.</a:t>
            </a:r>
          </a:p>
          <a:p>
            <a:endParaRPr lang="en-US" dirty="0"/>
          </a:p>
          <a:p>
            <a:r>
              <a:rPr lang="en-US" dirty="0"/>
              <a:t>The Reinforced Concrete Design Education Module covers concrete design, detailing, fabrication and erection processes. Examples are provided to enable structural engineers and detailers to incorporate </a:t>
            </a:r>
            <a:r>
              <a:rPr lang="en-US" dirty="0" err="1"/>
              <a:t>PtD</a:t>
            </a:r>
            <a:r>
              <a:rPr lang="en-US" dirty="0"/>
              <a:t> into their reinforced concrete designs.</a:t>
            </a:r>
          </a:p>
          <a:p>
            <a:endParaRPr lang="en-US" dirty="0"/>
          </a:p>
          <a:p>
            <a:r>
              <a:rPr lang="en-US" dirty="0"/>
              <a:t>Topics in the Structural Steel Design Education Module include the steel design, detailing, fabrication and erection processes. Examples are provided to enable structural engineers and detailers to incorporate </a:t>
            </a:r>
            <a:r>
              <a:rPr lang="en-US" dirty="0" err="1"/>
              <a:t>PtD</a:t>
            </a:r>
            <a:r>
              <a:rPr lang="en-US" dirty="0"/>
              <a:t> into their steel designs.</a:t>
            </a:r>
          </a:p>
          <a:p>
            <a:endParaRPr lang="en-US" dirty="0"/>
          </a:p>
          <a:p>
            <a:r>
              <a:rPr lang="en-US" dirty="0"/>
              <a:t>The Mechanical-Electrical Systems Education Module covers electrical hazards and presents NORA goals for working with electricity. A wind farm case study demonstrates effective </a:t>
            </a:r>
            <a:r>
              <a:rPr lang="en-US" dirty="0" err="1"/>
              <a:t>PtD</a:t>
            </a:r>
            <a:r>
              <a:rPr lang="en-US" dirty="0"/>
              <a:t> solutions for fall protection. The research facility case study identifies </a:t>
            </a:r>
            <a:r>
              <a:rPr lang="en-US" dirty="0" err="1"/>
              <a:t>PtD</a:t>
            </a:r>
            <a:r>
              <a:rPr lang="en-US" dirty="0"/>
              <a:t> concepts applied to mechanical-electrical systems safety. This module contains five short videos in the PowerPoint version. In the Adobe version, links are provided to access captioned videos through the internet.</a:t>
            </a:r>
          </a:p>
          <a:p>
            <a:endParaRPr lang="en-US" dirty="0"/>
          </a:p>
        </p:txBody>
      </p:sp>
    </p:spTree>
    <p:extLst>
      <p:ext uri="{BB962C8B-B14F-4D97-AF65-F5344CB8AC3E}">
        <p14:creationId xmlns:p14="http://schemas.microsoft.com/office/powerpoint/2010/main" val="16347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24</a:t>
            </a:fld>
            <a:endParaRPr lang="en-US"/>
          </a:p>
        </p:txBody>
      </p:sp>
    </p:spTree>
    <p:extLst>
      <p:ext uri="{BB962C8B-B14F-4D97-AF65-F5344CB8AC3E}">
        <p14:creationId xmlns:p14="http://schemas.microsoft.com/office/powerpoint/2010/main" val="328130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B064D-E89F-4E6E-80C8-10ED3380C488}" type="slidenum">
              <a:rPr lang="en-US"/>
              <a:pPr/>
              <a:t>25</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021C-490C-4B7A-B26F-EED5302810DD}" type="slidenum">
              <a:rPr lang="en-US"/>
              <a:pPr/>
              <a:t>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247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B1BC3F-9CA4-44FB-A494-4DAE9E3E90DD}"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E22AD-93AD-4654-8BE7-947AF6BC790A}" type="slidenum">
              <a:rPr lang="en-US"/>
              <a:pPr/>
              <a:t>11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6200C-7E1F-4107-85C1-D9DA9BE3EE5E}" type="slidenum">
              <a:rPr lang="en-US"/>
              <a:pPr/>
              <a:t>12</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72A90-9049-4B5B-84D2-1B65FC5D8762}" type="slidenum">
              <a:rPr lang="en-US"/>
              <a:pPr/>
              <a:t>13</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pPr marL="228600" indent="-228600"/>
            <a:endParaRPr lang="en-US" b="0" dirty="0"/>
          </a:p>
          <a:p>
            <a:pPr marL="228600" indent="-228600"/>
            <a:endParaRPr lang="en-US" b="0" dirty="0">
              <a:effectLst>
                <a:outerShdw blurRad="38100" dist="38100" dir="2700000" algn="tl">
                  <a:srgbClr val="000000">
                    <a:alpha val="43137"/>
                  </a:srgbClr>
                </a:outerShdw>
              </a:effectLst>
            </a:endParaRPr>
          </a:p>
          <a:p>
            <a:pPr marL="228600" indent="-228600"/>
            <a:endParaRPr lang="en-US" b="0" dirty="0">
              <a:effectLst>
                <a:outerShdw blurRad="38100" dist="38100" dir="2700000" algn="tl">
                  <a:srgbClr val="000000">
                    <a:alpha val="43137"/>
                  </a:srgbClr>
                </a:outerShdw>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021C-490C-4B7A-B26F-EED5302810DD}" type="slidenum">
              <a:rPr lang="en-US"/>
              <a:pPr/>
              <a:t>14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President Barack Obama signed into law the </a:t>
            </a:r>
            <a:r>
              <a:rPr lang="en-US" sz="1200" b="1" kern="1200" dirty="0">
                <a:solidFill>
                  <a:schemeClr val="tx1"/>
                </a:solidFill>
                <a:effectLst/>
                <a:latin typeface="+mn-lt"/>
                <a:ea typeface="+mn-ea"/>
                <a:cs typeface="+mn-cs"/>
                <a:hlinkClick r:id="rId3"/>
              </a:rPr>
              <a:t>Bipartisan Budget Act of 2015</a:t>
            </a:r>
            <a:r>
              <a:rPr lang="en-US" sz="1200" kern="1200" dirty="0">
                <a:solidFill>
                  <a:schemeClr val="tx1"/>
                </a:solidFill>
                <a:effectLst/>
                <a:latin typeface="+mn-lt"/>
                <a:ea typeface="+mn-ea"/>
                <a:cs typeface="+mn-cs"/>
              </a:rPr>
              <a:t>. This act sets a budget for the US government for two years and raises the debt limit to prevent a government shutdown. Passage of the Act has a clause buried inside which means </a:t>
            </a:r>
            <a:r>
              <a:rPr lang="en-US" sz="1200" kern="1200" dirty="0" err="1">
                <a:solidFill>
                  <a:schemeClr val="tx1"/>
                </a:solidFill>
                <a:effectLst/>
                <a:latin typeface="+mn-lt"/>
                <a:ea typeface="+mn-ea"/>
                <a:cs typeface="+mn-cs"/>
              </a:rPr>
              <a:t>means</a:t>
            </a:r>
            <a:r>
              <a:rPr lang="en-US" sz="1200" kern="1200" dirty="0">
                <a:solidFill>
                  <a:schemeClr val="tx1"/>
                </a:solidFill>
                <a:effectLst/>
                <a:latin typeface="+mn-lt"/>
                <a:ea typeface="+mn-ea"/>
                <a:cs typeface="+mn-cs"/>
              </a:rPr>
              <a:t> OSHA penalties will go up to keep up with inflation.</a:t>
            </a:r>
          </a:p>
          <a:p>
            <a:r>
              <a:rPr lang="en-US" sz="1200" kern="1200" dirty="0">
                <a:solidFill>
                  <a:schemeClr val="tx1"/>
                </a:solidFill>
                <a:effectLst/>
                <a:latin typeface="+mn-lt"/>
                <a:ea typeface="+mn-ea"/>
                <a:cs typeface="+mn-cs"/>
              </a:rPr>
              <a:t>As any employer who has paid an OSHA penalty knows, OSHA does not receive those penalties directly.  OSHA penalties are paid into the general fund. OSHA does not receive any of the OSHA fines and their budget is controlled by Congress.</a:t>
            </a:r>
          </a:p>
          <a:p>
            <a:r>
              <a:rPr lang="en-US" sz="1200" kern="1200" dirty="0">
                <a:solidFill>
                  <a:schemeClr val="tx1"/>
                </a:solidFill>
                <a:effectLst/>
                <a:latin typeface="+mn-lt"/>
                <a:ea typeface="+mn-ea"/>
                <a:cs typeface="+mn-cs"/>
              </a:rPr>
              <a:t>The maximum monetary penalties OSHA can levy for citations are set by Congress, and the limits have not changed since 1990.</a:t>
            </a:r>
          </a:p>
          <a:p>
            <a:pPr marL="0" marR="0" lvl="0" indent="0" algn="l" defTabSz="914400" rtl="0" eaLnBrk="0" fontAlgn="base" latinLnBrk="0" hangingPunct="0">
              <a:lnSpc>
                <a:spcPct val="90000"/>
              </a:lnSpc>
              <a:spcBef>
                <a:spcPts val="1200"/>
              </a:spcBef>
              <a:spcAft>
                <a:spcPct val="0"/>
              </a:spcAft>
              <a:buClr>
                <a:srgbClr val="005596"/>
              </a:buClr>
              <a:buSzTx/>
              <a:buFontTx/>
              <a:buNone/>
              <a:tabLst/>
              <a:defRPr/>
            </a:pPr>
            <a:endParaRPr kumimoji="0" lang="en-US" sz="1800" b="0" i="0" u="none" strike="noStrike" kern="0" cap="none" spc="0" normalizeH="0" baseline="0" noProof="0" dirty="0">
              <a:ln>
                <a:noFill/>
              </a:ln>
              <a:solidFill>
                <a:srgbClr val="5B5E5B"/>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15</a:t>
            </a:fld>
            <a:endParaRPr lang="en-US"/>
          </a:p>
        </p:txBody>
      </p:sp>
    </p:spTree>
    <p:extLst>
      <p:ext uri="{BB962C8B-B14F-4D97-AF65-F5344CB8AC3E}">
        <p14:creationId xmlns:p14="http://schemas.microsoft.com/office/powerpoint/2010/main" val="21404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021C-490C-4B7A-B26F-EED5302810DD}" type="slidenum">
              <a:rPr lang="en-US"/>
              <a:pPr/>
              <a:t>16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055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C1F23-3497-4175-A34C-F92DD893D16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23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A616-744E-43D5-848A-81F76F606C4B}" type="slidenum">
              <a:rPr lang="en-US" smtClean="0"/>
              <a:pPr/>
              <a:t>‹#›</a:t>
            </a:fld>
            <a:endParaRPr lang="en-US"/>
          </a:p>
        </p:txBody>
      </p:sp>
    </p:spTree>
    <p:extLst>
      <p:ext uri="{BB962C8B-B14F-4D97-AF65-F5344CB8AC3E}">
        <p14:creationId xmlns:p14="http://schemas.microsoft.com/office/powerpoint/2010/main" val="102824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53C6-02D6-442B-A45E-B4D48B234E15}" type="slidenum">
              <a:rPr lang="en-US" smtClean="0"/>
              <a:pPr/>
              <a:t>‹#›</a:t>
            </a:fld>
            <a:endParaRPr lang="en-US"/>
          </a:p>
        </p:txBody>
      </p:sp>
    </p:spTree>
    <p:extLst>
      <p:ext uri="{BB962C8B-B14F-4D97-AF65-F5344CB8AC3E}">
        <p14:creationId xmlns:p14="http://schemas.microsoft.com/office/powerpoint/2010/main" val="341514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 Slide - Medium Image,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C7A30038-3E6C-4A22-9BAD-A0B61E9DDF60}" type="slidenum">
              <a:rPr lang="en-US" smtClean="0"/>
              <a:pPr>
                <a:defRPr/>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288973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1DF5-C027-4F96-974A-B1B73A967B05}" type="slidenum">
              <a:rPr lang="en-US" smtClean="0"/>
              <a:pPr/>
              <a:t>‹#›</a:t>
            </a:fld>
            <a:endParaRPr lang="en-US" dirty="0"/>
          </a:p>
        </p:txBody>
      </p:sp>
    </p:spTree>
    <p:extLst>
      <p:ext uri="{BB962C8B-B14F-4D97-AF65-F5344CB8AC3E}">
        <p14:creationId xmlns:p14="http://schemas.microsoft.com/office/powerpoint/2010/main" val="70258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E547F-A9AA-4CE0-8325-A7C0ABBB3A4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19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3/19/2018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7516C-CC9B-4C5E-9CEC-1760E0781A2D}" type="slidenum">
              <a:rPr lang="en-US" smtClean="0"/>
              <a:pPr/>
              <a:t>‹#›</a:t>
            </a:fld>
            <a:endParaRPr lang="en-US"/>
          </a:p>
        </p:txBody>
      </p:sp>
    </p:spTree>
    <p:extLst>
      <p:ext uri="{BB962C8B-B14F-4D97-AF65-F5344CB8AC3E}">
        <p14:creationId xmlns:p14="http://schemas.microsoft.com/office/powerpoint/2010/main" val="229479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3CB49-1469-47DA-838D-01B7DCD62523}" type="slidenum">
              <a:rPr lang="en-US" smtClean="0"/>
              <a:pPr/>
              <a:t>‹#›</a:t>
            </a:fld>
            <a:endParaRPr lang="en-US"/>
          </a:p>
        </p:txBody>
      </p:sp>
    </p:spTree>
    <p:extLst>
      <p:ext uri="{BB962C8B-B14F-4D97-AF65-F5344CB8AC3E}">
        <p14:creationId xmlns:p14="http://schemas.microsoft.com/office/powerpoint/2010/main" val="163139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63AA0-3B8C-4736-9991-50D2F22917FB}" type="slidenum">
              <a:rPr lang="en-US" smtClean="0"/>
              <a:pPr/>
              <a:t>‹#›</a:t>
            </a:fld>
            <a:endParaRPr lang="en-US"/>
          </a:p>
        </p:txBody>
      </p:sp>
    </p:spTree>
    <p:extLst>
      <p:ext uri="{BB962C8B-B14F-4D97-AF65-F5344CB8AC3E}">
        <p14:creationId xmlns:p14="http://schemas.microsoft.com/office/powerpoint/2010/main" val="86650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50FFAA3-68A3-4D6A-943E-73B02B2CFC5C}" type="slidenum">
              <a:rPr lang="en-US" smtClean="0"/>
              <a:pPr/>
              <a:t>‹#›</a:t>
            </a:fld>
            <a:endParaRPr lang="en-US"/>
          </a:p>
        </p:txBody>
      </p:sp>
    </p:spTree>
    <p:extLst>
      <p:ext uri="{BB962C8B-B14F-4D97-AF65-F5344CB8AC3E}">
        <p14:creationId xmlns:p14="http://schemas.microsoft.com/office/powerpoint/2010/main" val="276601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8E52C-7269-4B7D-9253-76BF0F193452}" type="slidenum">
              <a:rPr lang="en-US" smtClean="0"/>
              <a:pPr/>
              <a:t>‹#›</a:t>
            </a:fld>
            <a:endParaRPr lang="en-US"/>
          </a:p>
        </p:txBody>
      </p:sp>
    </p:spTree>
    <p:extLst>
      <p:ext uri="{BB962C8B-B14F-4D97-AF65-F5344CB8AC3E}">
        <p14:creationId xmlns:p14="http://schemas.microsoft.com/office/powerpoint/2010/main" val="406008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3D480-7750-4EE8-B683-DA0EDA6E5909}" type="slidenum">
              <a:rPr lang="en-US" smtClean="0"/>
              <a:pPr/>
              <a:t>‹#›</a:t>
            </a:fld>
            <a:endParaRPr lang="en-US"/>
          </a:p>
        </p:txBody>
      </p:sp>
    </p:spTree>
    <p:extLst>
      <p:ext uri="{BB962C8B-B14F-4D97-AF65-F5344CB8AC3E}">
        <p14:creationId xmlns:p14="http://schemas.microsoft.com/office/powerpoint/2010/main" val="305064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3/19/2018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55CC8B3-FED7-454E-919E-763CBC5C0CC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5237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evin.obarr@labor.nc.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mailto:matthew.marbois@doa.nc.gov" TargetMode="External"/><Relationship Id="rId4" Type="http://schemas.openxmlformats.org/officeDocument/2006/relationships/hyperlink" Target="mailto:robin.barfield@doa.nc.gov"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Jmg86CRBBtw"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Rectangle 10"/>
          <p:cNvSpPr>
            <a:spLocks noGrp="1" noChangeArrowheads="1"/>
          </p:cNvSpPr>
          <p:nvPr>
            <p:ph type="ctrTitle"/>
          </p:nvPr>
        </p:nvSpPr>
        <p:spPr>
          <a:xfrm>
            <a:off x="4648200" y="1839191"/>
            <a:ext cx="4084321" cy="2428010"/>
          </a:xfrm>
        </p:spPr>
        <p:txBody>
          <a:bodyPr>
            <a:norm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Prevention Thru Design</a:t>
            </a: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9" descr="hvac-blueprint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50" y="2286000"/>
            <a:ext cx="3724350" cy="248859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410200"/>
            <a:ext cx="2743861" cy="792657"/>
          </a:xfrm>
          <a:prstGeom prst="rect">
            <a:avLst/>
          </a:prstGeom>
        </p:spPr>
      </p:pic>
      <p:pic>
        <p:nvPicPr>
          <p:cNvPr id="6" name="Picture 5">
            <a:extLst>
              <a:ext uri="{FF2B5EF4-FFF2-40B4-BE49-F238E27FC236}">
                <a16:creationId xmlns:a16="http://schemas.microsoft.com/office/drawing/2014/main" id="{F3AB0BD7-3558-4885-B00B-18FBDB8576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829" y="612167"/>
            <a:ext cx="2991742" cy="12166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noAutofit/>
          </a:bodyPr>
          <a:lstStyle/>
          <a:p>
            <a:pPr algn="ctr"/>
            <a:r>
              <a:rPr lang="en-US" dirty="0"/>
              <a:t>Prevention Thru Design(</a:t>
            </a:r>
            <a:r>
              <a:rPr lang="en-US" dirty="0" err="1"/>
              <a:t>PtD</a:t>
            </a:r>
            <a:r>
              <a:rPr lang="en-US" dirty="0"/>
              <a:t>)</a:t>
            </a:r>
          </a:p>
        </p:txBody>
      </p:sp>
      <p:sp>
        <p:nvSpPr>
          <p:cNvPr id="3" name="Content Placeholder 2"/>
          <p:cNvSpPr>
            <a:spLocks noGrp="1"/>
          </p:cNvSpPr>
          <p:nvPr>
            <p:ph sz="half" idx="1"/>
          </p:nvPr>
        </p:nvSpPr>
        <p:spPr>
          <a:xfrm>
            <a:off x="861060" y="1752600"/>
            <a:ext cx="3703320" cy="4614052"/>
          </a:xfrm>
        </p:spPr>
        <p:txBody>
          <a:bodyPr>
            <a:noAutofit/>
          </a:bodyPr>
          <a:lstStyle/>
          <a:p>
            <a:pPr marL="0" indent="0">
              <a:lnSpc>
                <a:spcPct val="120000"/>
              </a:lnSpc>
              <a:buNone/>
            </a:pPr>
            <a:r>
              <a:rPr lang="en-US" sz="3600" dirty="0"/>
              <a:t> What </a:t>
            </a:r>
            <a:r>
              <a:rPr lang="en-US" sz="3600" dirty="0" err="1"/>
              <a:t>PtD</a:t>
            </a:r>
            <a:r>
              <a:rPr lang="en-US" sz="3600" dirty="0"/>
              <a:t> is….</a:t>
            </a:r>
          </a:p>
          <a:p>
            <a:pPr marL="739775" lvl="1" indent="-231775">
              <a:lnSpc>
                <a:spcPct val="120000"/>
              </a:lnSpc>
              <a:buFont typeface="Wingdings" panose="05000000000000000000" pitchFamily="2" charset="2"/>
              <a:buChar char="§"/>
            </a:pPr>
            <a:r>
              <a:rPr lang="en-US" sz="2000" dirty="0"/>
              <a:t>Permanent design features   eliminating hazards or reducing risk  (i.e., eliminate need for fall protection)</a:t>
            </a:r>
          </a:p>
          <a:p>
            <a:pPr>
              <a:lnSpc>
                <a:spcPct val="120000"/>
              </a:lnSpc>
            </a:pPr>
            <a:r>
              <a:rPr lang="en-US" sz="3600" dirty="0"/>
              <a:t>What </a:t>
            </a:r>
            <a:r>
              <a:rPr lang="en-US" sz="3600" dirty="0" err="1"/>
              <a:t>PtD</a:t>
            </a:r>
            <a:r>
              <a:rPr lang="en-US" sz="3600" dirty="0"/>
              <a:t> is not…</a:t>
            </a:r>
          </a:p>
          <a:p>
            <a:pPr marL="739775" lvl="1" indent="-231775">
              <a:lnSpc>
                <a:spcPct val="120000"/>
              </a:lnSpc>
              <a:buFont typeface="Wingdings" panose="05000000000000000000" pitchFamily="2" charset="2"/>
              <a:buChar char="§"/>
            </a:pPr>
            <a:r>
              <a:rPr lang="en-US" sz="2000" dirty="0"/>
              <a:t>How to use safety  protective devices or procedures (i.e., how to use fall protection)</a:t>
            </a:r>
          </a:p>
          <a:p>
            <a:pPr lvl="1">
              <a:lnSpc>
                <a:spcPct val="120000"/>
              </a:lnSpc>
            </a:pPr>
            <a:endParaRPr lang="en-US" sz="2400" dirty="0"/>
          </a:p>
          <a:p>
            <a:pPr>
              <a:buNone/>
            </a:pPr>
            <a:r>
              <a:rPr lang="en-US" dirty="0"/>
              <a:t>          </a:t>
            </a:r>
          </a:p>
          <a:p>
            <a:pPr>
              <a:buNone/>
            </a:pPr>
            <a:r>
              <a:rPr lang="en-US" dirty="0"/>
              <a:t>           </a:t>
            </a:r>
          </a:p>
        </p:txBody>
      </p:sp>
      <p:pic>
        <p:nvPicPr>
          <p:cNvPr id="7" name="Content Placeholder 6">
            <a:extLst>
              <a:ext uri="{FF2B5EF4-FFF2-40B4-BE49-F238E27FC236}">
                <a16:creationId xmlns:a16="http://schemas.microsoft.com/office/drawing/2014/main" id="{FB4686F2-BB2C-4382-8624-441A1F041B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94020" y="2590800"/>
            <a:ext cx="2884170" cy="2884170"/>
          </a:xfrm>
        </p:spPr>
      </p:pic>
      <p:sp>
        <p:nvSpPr>
          <p:cNvPr id="4" name="Slide Number Placeholder 3"/>
          <p:cNvSpPr>
            <a:spLocks noGrp="1"/>
          </p:cNvSpPr>
          <p:nvPr>
            <p:ph type="sldNum" sz="quarter" idx="12"/>
          </p:nvPr>
        </p:nvSpPr>
        <p:spPr/>
        <p:txBody>
          <a:bodyPr/>
          <a:lstStyle/>
          <a:p>
            <a:fld id="{9B5B1DF5-C027-4F96-974A-B1B73A967B05}" type="slidenum">
              <a:rPr lang="en-US" smtClean="0"/>
              <a:pPr/>
              <a:t>10</a:t>
            </a:fld>
            <a:endParaRPr lang="en-US" dirty="0"/>
          </a:p>
        </p:txBody>
      </p:sp>
      <p:sp>
        <p:nvSpPr>
          <p:cNvPr id="5" name="Footer Placeholder 4">
            <a:extLst>
              <a:ext uri="{FF2B5EF4-FFF2-40B4-BE49-F238E27FC236}">
                <a16:creationId xmlns:a16="http://schemas.microsoft.com/office/drawing/2014/main" id="{32EA19EA-74CF-4846-9DED-23408137AD90}"/>
              </a:ext>
            </a:extLst>
          </p:cNvPr>
          <p:cNvSpPr>
            <a:spLocks noGrp="1"/>
          </p:cNvSpPr>
          <p:nvPr>
            <p:ph type="ftr" sz="quarter" idx="11"/>
          </p:nvPr>
        </p:nvSpPr>
        <p:spPr>
          <a:xfrm>
            <a:off x="0" y="6404856"/>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130987665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5B1DF5-C027-4F96-974A-B1B73A967B05}" type="slidenum">
              <a:rPr lang="en-US" smtClean="0"/>
              <a:pPr/>
              <a:t>11</a:t>
            </a:fld>
            <a:endParaRPr lang="en-US" dirty="0"/>
          </a:p>
        </p:txBody>
      </p:sp>
      <p:sp>
        <p:nvSpPr>
          <p:cNvPr id="295938" name="Rectangle 2"/>
          <p:cNvSpPr>
            <a:spLocks noGrp="1" noChangeArrowheads="1"/>
          </p:cNvSpPr>
          <p:nvPr>
            <p:ph type="title" idx="4294967295"/>
          </p:nvPr>
        </p:nvSpPr>
        <p:spPr>
          <a:xfrm>
            <a:off x="1066799" y="273627"/>
            <a:ext cx="6508173" cy="779462"/>
          </a:xfrm>
        </p:spPr>
        <p:txBody>
          <a:bodyPr>
            <a:normAutofit/>
          </a:bodyPr>
          <a:lstStyle/>
          <a:p>
            <a:pPr algn="ctr"/>
            <a:r>
              <a:rPr lang="en-US" dirty="0"/>
              <a:t>Why Is </a:t>
            </a:r>
            <a:r>
              <a:rPr lang="en-US" dirty="0" err="1"/>
              <a:t>PtD</a:t>
            </a:r>
            <a:r>
              <a:rPr lang="en-US" dirty="0"/>
              <a:t> Necessary?</a:t>
            </a:r>
          </a:p>
        </p:txBody>
      </p:sp>
      <p:sp>
        <p:nvSpPr>
          <p:cNvPr id="295939" name="Rectangle 3"/>
          <p:cNvSpPr>
            <a:spLocks noGrp="1" noChangeArrowheads="1"/>
          </p:cNvSpPr>
          <p:nvPr>
            <p:ph idx="4294967295"/>
          </p:nvPr>
        </p:nvSpPr>
        <p:spPr>
          <a:xfrm>
            <a:off x="520260" y="1784205"/>
            <a:ext cx="4945063" cy="1876425"/>
          </a:xfrm>
        </p:spPr>
        <p:txBody>
          <a:bodyPr>
            <a:normAutofit/>
          </a:bodyPr>
          <a:lstStyle/>
          <a:p>
            <a:r>
              <a:rPr lang="en-US" dirty="0"/>
              <a:t>IBC Chapter 33 </a:t>
            </a:r>
            <a:r>
              <a:rPr lang="en-US" i="1" dirty="0"/>
              <a:t>Safeguards During Construction</a:t>
            </a:r>
          </a:p>
          <a:p>
            <a:r>
              <a:rPr lang="en-US" dirty="0"/>
              <a:t>- Pedestrian Safety, Required Exits</a:t>
            </a:r>
            <a:r>
              <a:rPr lang="en-US"/>
              <a:t>, Demolition</a:t>
            </a:r>
            <a:endParaRPr lang="en-US" dirty="0"/>
          </a:p>
          <a:p>
            <a:r>
              <a:rPr lang="en-US" dirty="0"/>
              <a:t>But, there are no requirements for </a:t>
            </a:r>
            <a:r>
              <a:rPr lang="en-US" dirty="0">
                <a:solidFill>
                  <a:srgbClr val="FF0000"/>
                </a:solidFill>
              </a:rPr>
              <a:t>construction safety </a:t>
            </a:r>
            <a:r>
              <a:rPr lang="en-US" dirty="0"/>
              <a:t>in IBC Codes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904" y="1107119"/>
            <a:ext cx="2468880" cy="3195961"/>
          </a:xfrm>
          <a:prstGeom prst="rect">
            <a:avLst/>
          </a:prstGeom>
        </p:spPr>
      </p:pic>
      <p:pic>
        <p:nvPicPr>
          <p:cNvPr id="5" name="Picture 4">
            <a:extLst>
              <a:ext uri="{FF2B5EF4-FFF2-40B4-BE49-F238E27FC236}">
                <a16:creationId xmlns:a16="http://schemas.microsoft.com/office/drawing/2014/main" id="{C36A9F87-759D-484B-A7FB-A305A9C4B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3" y="4191000"/>
            <a:ext cx="2065020" cy="2065020"/>
          </a:xfrm>
          <a:prstGeom prst="rect">
            <a:avLst/>
          </a:prstGeom>
        </p:spPr>
      </p:pic>
      <p:sp>
        <p:nvSpPr>
          <p:cNvPr id="4" name="TextBox 3">
            <a:extLst>
              <a:ext uri="{FF2B5EF4-FFF2-40B4-BE49-F238E27FC236}">
                <a16:creationId xmlns:a16="http://schemas.microsoft.com/office/drawing/2014/main" id="{DA884B40-02E8-4A9B-96DC-B77174A0D13B}"/>
              </a:ext>
            </a:extLst>
          </p:cNvPr>
          <p:cNvSpPr txBox="1"/>
          <p:nvPr/>
        </p:nvSpPr>
        <p:spPr>
          <a:xfrm>
            <a:off x="2438400" y="4343400"/>
            <a:ext cx="6053846" cy="1754326"/>
          </a:xfrm>
          <a:prstGeom prst="rect">
            <a:avLst/>
          </a:prstGeom>
          <a:noFill/>
        </p:spPr>
        <p:txBody>
          <a:bodyPr wrap="square" rtlCol="0">
            <a:spAutoFit/>
          </a:bodyPr>
          <a:lstStyle/>
          <a:p>
            <a:r>
              <a:rPr lang="en-US" dirty="0"/>
              <a:t>“The </a:t>
            </a:r>
            <a:r>
              <a:rPr lang="en-US" i="1" dirty="0"/>
              <a:t>International Building Code (IBC) </a:t>
            </a:r>
            <a:r>
              <a:rPr lang="en-US" dirty="0"/>
              <a:t>is the foundation of the complete Family of International Codes®. It is an essential tool to </a:t>
            </a:r>
            <a:r>
              <a:rPr lang="en-US" dirty="0">
                <a:solidFill>
                  <a:srgbClr val="FF0000"/>
                </a:solidFill>
              </a:rPr>
              <a:t>preserve public health and safety </a:t>
            </a:r>
            <a:r>
              <a:rPr lang="en-US" dirty="0"/>
              <a:t>that provides </a:t>
            </a:r>
            <a:r>
              <a:rPr lang="en-US" dirty="0">
                <a:solidFill>
                  <a:srgbClr val="FF0000"/>
                </a:solidFill>
              </a:rPr>
              <a:t>safeguards from hazards associated with the built environment</a:t>
            </a:r>
            <a:r>
              <a:rPr lang="en-US" dirty="0"/>
              <a:t>. </a:t>
            </a:r>
          </a:p>
          <a:p>
            <a:r>
              <a:rPr lang="en-US" dirty="0"/>
              <a:t>It addresses design and installation of innovative materials that meet or exceed public health and safety goals.”</a:t>
            </a:r>
          </a:p>
        </p:txBody>
      </p:sp>
      <p:sp>
        <p:nvSpPr>
          <p:cNvPr id="6" name="Footer Placeholder 5">
            <a:extLst>
              <a:ext uri="{FF2B5EF4-FFF2-40B4-BE49-F238E27FC236}">
                <a16:creationId xmlns:a16="http://schemas.microsoft.com/office/drawing/2014/main" id="{C873CA02-5E2E-4D37-95E6-9B865CDD8CD3}"/>
              </a:ext>
            </a:extLst>
          </p:cNvPr>
          <p:cNvSpPr>
            <a:spLocks noGrp="1"/>
          </p:cNvSpPr>
          <p:nvPr>
            <p:ph type="ftr" sz="quarter" idx="11"/>
          </p:nvPr>
        </p:nvSpPr>
        <p:spPr>
          <a:xfrm>
            <a:off x="31173" y="6415371"/>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21940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85800" y="609600"/>
            <a:ext cx="7024744" cy="1105936"/>
          </a:xfrm>
        </p:spPr>
        <p:txBody>
          <a:bodyPr>
            <a:normAutofit/>
          </a:bodyPr>
          <a:lstStyle/>
          <a:p>
            <a:pPr algn="ctr"/>
            <a:r>
              <a:rPr lang="en-US" sz="4000" dirty="0"/>
              <a:t>Prevention Thru Design</a:t>
            </a:r>
            <a:r>
              <a:rPr lang="en-US" dirty="0"/>
              <a:t>(</a:t>
            </a:r>
            <a:r>
              <a:rPr lang="en-US" dirty="0" err="1"/>
              <a:t>PtD</a:t>
            </a:r>
            <a:r>
              <a:rPr lang="en-US" dirty="0"/>
              <a:t>) </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17523" y="2362200"/>
            <a:ext cx="3291840" cy="2194560"/>
          </a:xfrm>
        </p:spPr>
      </p:pic>
      <p:sp>
        <p:nvSpPr>
          <p:cNvPr id="2" name="Slide Number Placeholder 1"/>
          <p:cNvSpPr>
            <a:spLocks noGrp="1"/>
          </p:cNvSpPr>
          <p:nvPr>
            <p:ph type="sldNum" sz="quarter" idx="12"/>
          </p:nvPr>
        </p:nvSpPr>
        <p:spPr/>
        <p:txBody>
          <a:bodyPr/>
          <a:lstStyle/>
          <a:p>
            <a:fld id="{9B5B1DF5-C027-4F96-974A-B1B73A967B05}" type="slidenum">
              <a:rPr lang="en-US" smtClean="0"/>
              <a:pPr/>
              <a:t>12</a:t>
            </a:fld>
            <a:endParaRPr lang="en-US" dirty="0"/>
          </a:p>
        </p:txBody>
      </p:sp>
      <p:sp>
        <p:nvSpPr>
          <p:cNvPr id="300035" name="Rectangle 3"/>
          <p:cNvSpPr>
            <a:spLocks noGrp="1" noChangeArrowheads="1"/>
          </p:cNvSpPr>
          <p:nvPr>
            <p:ph type="body" sz="half" idx="4294967295"/>
          </p:nvPr>
        </p:nvSpPr>
        <p:spPr>
          <a:xfrm>
            <a:off x="457200" y="2286000"/>
            <a:ext cx="4038600" cy="2743200"/>
          </a:xfrm>
        </p:spPr>
        <p:txBody>
          <a:bodyPr vert="horz" lIns="91440" tIns="45720" rIns="91440" bIns="45720" rtlCol="0">
            <a:normAutofit/>
          </a:bodyPr>
          <a:lstStyle/>
          <a:p>
            <a:pPr marL="1588" lvl="1" indent="0">
              <a:buNone/>
            </a:pPr>
            <a:r>
              <a:rPr lang="en-US" dirty="0"/>
              <a:t>The process of </a:t>
            </a:r>
            <a:r>
              <a:rPr lang="en-US" dirty="0">
                <a:solidFill>
                  <a:srgbClr val="FF0000"/>
                </a:solidFill>
              </a:rPr>
              <a:t>addressing construction site safety and health</a:t>
            </a:r>
            <a:r>
              <a:rPr lang="en-US" dirty="0"/>
              <a:t>, and </a:t>
            </a:r>
            <a:r>
              <a:rPr lang="en-US" dirty="0">
                <a:solidFill>
                  <a:srgbClr val="FF0000"/>
                </a:solidFill>
              </a:rPr>
              <a:t>planning for future maintenance </a:t>
            </a:r>
            <a:r>
              <a:rPr lang="en-US" dirty="0"/>
              <a:t>in the </a:t>
            </a:r>
            <a:r>
              <a:rPr lang="en-US" dirty="0">
                <a:solidFill>
                  <a:srgbClr val="FF0000"/>
                </a:solidFill>
              </a:rPr>
              <a:t>design phase </a:t>
            </a:r>
            <a:r>
              <a:rPr lang="en-US" dirty="0"/>
              <a:t>of a project.</a:t>
            </a:r>
          </a:p>
          <a:p>
            <a:pPr indent="-342900">
              <a:spcBef>
                <a:spcPts val="0"/>
              </a:spcBef>
            </a:pPr>
            <a:endParaRPr lang="en-US" dirty="0"/>
          </a:p>
        </p:txBody>
      </p:sp>
      <p:pic>
        <p:nvPicPr>
          <p:cNvPr id="5" name="Picture 4">
            <a:extLst>
              <a:ext uri="{FF2B5EF4-FFF2-40B4-BE49-F238E27FC236}">
                <a16:creationId xmlns:a16="http://schemas.microsoft.com/office/drawing/2014/main" id="{84713D5C-30AB-43F4-AC74-495201D04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07" y="4267200"/>
            <a:ext cx="2065020" cy="2065020"/>
          </a:xfrm>
          <a:prstGeom prst="rect">
            <a:avLst/>
          </a:prstGeom>
        </p:spPr>
      </p:pic>
      <p:sp>
        <p:nvSpPr>
          <p:cNvPr id="4" name="Footer Placeholder 3">
            <a:extLst>
              <a:ext uri="{FF2B5EF4-FFF2-40B4-BE49-F238E27FC236}">
                <a16:creationId xmlns:a16="http://schemas.microsoft.com/office/drawing/2014/main" id="{6CDCF792-49AB-465B-A8C3-51CA84FE8CB8}"/>
              </a:ext>
            </a:extLst>
          </p:cNvPr>
          <p:cNvSpPr>
            <a:spLocks noGrp="1"/>
          </p:cNvSpPr>
          <p:nvPr>
            <p:ph type="ftr" sz="quarter" idx="11"/>
          </p:nvPr>
        </p:nvSpPr>
        <p:spPr>
          <a:xfrm>
            <a:off x="27709" y="6459786"/>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355033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64893" y="661987"/>
            <a:ext cx="8001000" cy="1066800"/>
          </a:xfrm>
        </p:spPr>
        <p:txBody>
          <a:bodyPr>
            <a:noAutofit/>
          </a:bodyPr>
          <a:lstStyle/>
          <a:p>
            <a:r>
              <a:rPr lang="en-US" dirty="0"/>
              <a:t>Considering Safety During Design Offers the Most Payoff</a:t>
            </a:r>
            <a:r>
              <a:rPr lang="en-US" baseline="30000" dirty="0"/>
              <a:t>1</a:t>
            </a:r>
          </a:p>
        </p:txBody>
      </p:sp>
      <p:sp>
        <p:nvSpPr>
          <p:cNvPr id="3" name="Slide Number Placeholder 2"/>
          <p:cNvSpPr>
            <a:spLocks noGrp="1"/>
          </p:cNvSpPr>
          <p:nvPr>
            <p:ph type="sldNum" sz="quarter" idx="12"/>
          </p:nvPr>
        </p:nvSpPr>
        <p:spPr/>
        <p:txBody>
          <a:bodyPr/>
          <a:lstStyle/>
          <a:p>
            <a:fld id="{9B5B1DF5-C027-4F96-974A-B1B73A967B05}" type="slidenum">
              <a:rPr lang="en-US" smtClean="0"/>
              <a:pPr/>
              <a:t>13</a:t>
            </a:fld>
            <a:endParaRPr lang="en-US" dirty="0"/>
          </a:p>
        </p:txBody>
      </p:sp>
      <p:grpSp>
        <p:nvGrpSpPr>
          <p:cNvPr id="2" name="Group 1"/>
          <p:cNvGrpSpPr/>
          <p:nvPr/>
        </p:nvGrpSpPr>
        <p:grpSpPr>
          <a:xfrm>
            <a:off x="533400" y="2447925"/>
            <a:ext cx="8610600" cy="3343275"/>
            <a:chOff x="152400" y="1919288"/>
            <a:chExt cx="8991600" cy="3686175"/>
          </a:xfrm>
        </p:grpSpPr>
        <p:sp>
          <p:nvSpPr>
            <p:cNvPr id="253955" name="Text Box 3"/>
            <p:cNvSpPr txBox="1">
              <a:spLocks noChangeArrowheads="1"/>
            </p:cNvSpPr>
            <p:nvPr/>
          </p:nvSpPr>
          <p:spPr bwMode="auto">
            <a:xfrm>
              <a:off x="1981200" y="2133600"/>
              <a:ext cx="2438400" cy="304800"/>
            </a:xfrm>
            <a:prstGeom prst="rect">
              <a:avLst/>
            </a:prstGeom>
            <a:noFill/>
            <a:ln w="9525">
              <a:noFill/>
              <a:miter lim="800000"/>
              <a:headEnd/>
              <a:tailEnd/>
            </a:ln>
          </p:spPr>
          <p:txBody>
            <a:bodyPr anchor="ctr" anchorCtr="1"/>
            <a:lstStyle/>
            <a:p>
              <a:pPr algn="ctr" eaLnBrk="1" hangingPunct="1">
                <a:spcBef>
                  <a:spcPct val="20000"/>
                </a:spcBef>
                <a:buClr>
                  <a:schemeClr val="tx1"/>
                </a:buClr>
                <a:buSzPct val="100000"/>
              </a:pPr>
              <a:r>
                <a:rPr lang="en-US" altLang="zh-CN" sz="2000">
                  <a:latin typeface="Arial" charset="0"/>
                  <a:ea typeface="SimSun" pitchFamily="2" charset="-122"/>
                </a:rPr>
                <a:t>Conceptual</a:t>
              </a:r>
              <a:r>
                <a:rPr lang="en-US" altLang="zh-CN">
                  <a:latin typeface="Arial" charset="0"/>
                  <a:ea typeface="SimSun" pitchFamily="2" charset="-122"/>
                </a:rPr>
                <a:t> </a:t>
              </a:r>
              <a:r>
                <a:rPr lang="en-US" altLang="zh-CN" sz="2000">
                  <a:latin typeface="Arial" charset="0"/>
                  <a:ea typeface="SimSun" pitchFamily="2" charset="-122"/>
                </a:rPr>
                <a:t>Design</a:t>
              </a:r>
              <a:endParaRPr lang="en-US" sz="2000">
                <a:effectLst>
                  <a:outerShdw blurRad="38100" dist="38100" dir="2700000" algn="tl">
                    <a:srgbClr val="000000"/>
                  </a:outerShdw>
                </a:effectLst>
                <a:latin typeface="Arial" charset="0"/>
              </a:endParaRPr>
            </a:p>
          </p:txBody>
        </p:sp>
        <p:sp>
          <p:nvSpPr>
            <p:cNvPr id="253956" name="Text Box 4"/>
            <p:cNvSpPr txBox="1">
              <a:spLocks noChangeArrowheads="1"/>
            </p:cNvSpPr>
            <p:nvPr/>
          </p:nvSpPr>
          <p:spPr bwMode="auto">
            <a:xfrm>
              <a:off x="3143250" y="2667000"/>
              <a:ext cx="2647950" cy="304800"/>
            </a:xfrm>
            <a:prstGeom prst="rect">
              <a:avLst/>
            </a:prstGeom>
            <a:noFill/>
            <a:ln w="9525">
              <a:noFill/>
              <a:miter lim="800000"/>
              <a:headEnd/>
              <a:tailEnd/>
            </a:ln>
          </p:spPr>
          <p:txBody>
            <a:bodyPr anchor="ctr" anchorCtr="1"/>
            <a:lstStyle/>
            <a:p>
              <a:pPr algn="ctr" eaLnBrk="1" hangingPunct="1">
                <a:spcBef>
                  <a:spcPct val="20000"/>
                </a:spcBef>
                <a:buClr>
                  <a:schemeClr val="tx1"/>
                </a:buClr>
                <a:buSzPct val="100000"/>
              </a:pPr>
              <a:r>
                <a:rPr lang="en-US" altLang="zh-CN" sz="2000" dirty="0">
                  <a:latin typeface="Arial" charset="0"/>
                  <a:ea typeface="SimSun" pitchFamily="2" charset="-122"/>
                </a:rPr>
                <a:t>Detailed Engineering</a:t>
              </a:r>
              <a:endParaRPr lang="en-US" sz="2000" dirty="0">
                <a:effectLst>
                  <a:outerShdw blurRad="38100" dist="38100" dir="2700000" algn="tl">
                    <a:srgbClr val="000000"/>
                  </a:outerShdw>
                </a:effectLst>
                <a:latin typeface="Arial" charset="0"/>
              </a:endParaRPr>
            </a:p>
          </p:txBody>
        </p:sp>
        <p:sp>
          <p:nvSpPr>
            <p:cNvPr id="253957" name="Text Box 5"/>
            <p:cNvSpPr txBox="1">
              <a:spLocks noChangeArrowheads="1"/>
            </p:cNvSpPr>
            <p:nvPr/>
          </p:nvSpPr>
          <p:spPr bwMode="auto">
            <a:xfrm>
              <a:off x="4571999" y="3200400"/>
              <a:ext cx="2018858" cy="304801"/>
            </a:xfrm>
            <a:prstGeom prst="rect">
              <a:avLst/>
            </a:prstGeom>
            <a:noFill/>
            <a:ln w="9525">
              <a:noFill/>
              <a:miter lim="800000"/>
              <a:headEnd/>
              <a:tailEnd/>
            </a:ln>
          </p:spPr>
          <p:txBody>
            <a:bodyPr anchor="ctr" anchorCtr="1"/>
            <a:lstStyle/>
            <a:p>
              <a:pPr algn="ctr" eaLnBrk="1" hangingPunct="1">
                <a:spcBef>
                  <a:spcPct val="20000"/>
                </a:spcBef>
                <a:buClr>
                  <a:schemeClr val="tx1"/>
                </a:buClr>
                <a:buSzPct val="100000"/>
              </a:pPr>
              <a:r>
                <a:rPr lang="en-US" altLang="zh-CN" sz="2000" dirty="0">
                  <a:latin typeface="Arial" charset="0"/>
                  <a:ea typeface="SimSun" pitchFamily="2" charset="-122"/>
                </a:rPr>
                <a:t>Procurement</a:t>
              </a:r>
              <a:endParaRPr lang="en-US" sz="2000" dirty="0">
                <a:effectLst>
                  <a:outerShdw blurRad="38100" dist="38100" dir="2700000" algn="tl">
                    <a:srgbClr val="000000"/>
                  </a:outerShdw>
                </a:effectLst>
                <a:latin typeface="Times New Roman" charset="0"/>
              </a:endParaRPr>
            </a:p>
          </p:txBody>
        </p:sp>
        <p:sp>
          <p:nvSpPr>
            <p:cNvPr id="253958" name="Text Box 6"/>
            <p:cNvSpPr txBox="1">
              <a:spLocks noChangeArrowheads="1"/>
            </p:cNvSpPr>
            <p:nvPr/>
          </p:nvSpPr>
          <p:spPr bwMode="auto">
            <a:xfrm>
              <a:off x="5257800" y="3748088"/>
              <a:ext cx="1876425" cy="304800"/>
            </a:xfrm>
            <a:prstGeom prst="rect">
              <a:avLst/>
            </a:prstGeom>
            <a:noFill/>
            <a:ln w="9525">
              <a:noFill/>
              <a:miter lim="800000"/>
              <a:headEnd/>
              <a:tailEnd/>
            </a:ln>
          </p:spPr>
          <p:txBody>
            <a:bodyPr anchor="ctr" anchorCtr="1"/>
            <a:lstStyle/>
            <a:p>
              <a:pPr algn="ctr" eaLnBrk="1" hangingPunct="1">
                <a:spcBef>
                  <a:spcPct val="20000"/>
                </a:spcBef>
                <a:buClr>
                  <a:schemeClr val="tx1"/>
                </a:buClr>
                <a:buSzPct val="100000"/>
              </a:pPr>
              <a:r>
                <a:rPr lang="en-US" altLang="zh-CN" sz="2000">
                  <a:latin typeface="Arial" charset="0"/>
                  <a:ea typeface="SimSun" pitchFamily="2" charset="-122"/>
                </a:rPr>
                <a:t>Construction</a:t>
              </a:r>
              <a:endParaRPr lang="en-US" sz="2000">
                <a:effectLst>
                  <a:outerShdw blurRad="38100" dist="38100" dir="2700000" algn="tl">
                    <a:srgbClr val="000000"/>
                  </a:outerShdw>
                </a:effectLst>
                <a:latin typeface="Times New Roman" charset="0"/>
              </a:endParaRPr>
            </a:p>
          </p:txBody>
        </p:sp>
        <p:sp>
          <p:nvSpPr>
            <p:cNvPr id="253959" name="Text Box 7"/>
            <p:cNvSpPr txBox="1">
              <a:spLocks noChangeArrowheads="1"/>
            </p:cNvSpPr>
            <p:nvPr/>
          </p:nvSpPr>
          <p:spPr bwMode="auto">
            <a:xfrm>
              <a:off x="7286625" y="4267200"/>
              <a:ext cx="1171575" cy="304800"/>
            </a:xfrm>
            <a:prstGeom prst="rect">
              <a:avLst/>
            </a:prstGeom>
            <a:noFill/>
            <a:ln w="9525">
              <a:noFill/>
              <a:miter lim="800000"/>
              <a:headEnd/>
              <a:tailEnd/>
            </a:ln>
          </p:spPr>
          <p:txBody>
            <a:bodyPr anchor="ctr" anchorCtr="1"/>
            <a:lstStyle/>
            <a:p>
              <a:pPr algn="ctr" eaLnBrk="1" hangingPunct="1">
                <a:spcBef>
                  <a:spcPct val="20000"/>
                </a:spcBef>
                <a:buClr>
                  <a:schemeClr val="tx1"/>
                </a:buClr>
                <a:buSzPct val="100000"/>
              </a:pPr>
              <a:r>
                <a:rPr lang="en-US" altLang="zh-CN" sz="2000">
                  <a:latin typeface="Arial" charset="0"/>
                  <a:ea typeface="SimSun" pitchFamily="2" charset="-122"/>
                </a:rPr>
                <a:t>Start-up</a:t>
              </a:r>
              <a:endParaRPr lang="en-US" sz="2000">
                <a:effectLst>
                  <a:outerShdw blurRad="38100" dist="38100" dir="2700000" algn="tl">
                    <a:srgbClr val="000000"/>
                  </a:outerShdw>
                </a:effectLst>
                <a:latin typeface="Times New Roman" charset="0"/>
              </a:endParaRPr>
            </a:p>
          </p:txBody>
        </p:sp>
        <p:sp>
          <p:nvSpPr>
            <p:cNvPr id="253960" name="Text Box 8"/>
            <p:cNvSpPr txBox="1">
              <a:spLocks noChangeArrowheads="1"/>
            </p:cNvSpPr>
            <p:nvPr/>
          </p:nvSpPr>
          <p:spPr bwMode="auto">
            <a:xfrm>
              <a:off x="1143000" y="2057400"/>
              <a:ext cx="600075" cy="314325"/>
            </a:xfrm>
            <a:prstGeom prst="rect">
              <a:avLst/>
            </a:prstGeom>
            <a:noFill/>
            <a:ln w="9525">
              <a:noFill/>
              <a:miter lim="800000"/>
              <a:headEnd/>
              <a:tailEnd/>
            </a:ln>
          </p:spPr>
          <p:txBody>
            <a:bodyPr/>
            <a:lstStyle/>
            <a:p>
              <a:pPr algn="r" eaLnBrk="1" hangingPunct="1">
                <a:spcBef>
                  <a:spcPct val="20000"/>
                </a:spcBef>
                <a:buClr>
                  <a:schemeClr val="tx1"/>
                </a:buClr>
                <a:buSzPct val="100000"/>
              </a:pPr>
              <a:r>
                <a:rPr lang="en-US" altLang="zh-CN" sz="1400">
                  <a:latin typeface="Arial" charset="0"/>
                  <a:ea typeface="SimSun" pitchFamily="2" charset="-122"/>
                </a:rPr>
                <a:t>High</a:t>
              </a:r>
              <a:endParaRPr lang="en-US" sz="1400">
                <a:effectLst>
                  <a:outerShdw blurRad="38100" dist="38100" dir="2700000" algn="tl">
                    <a:srgbClr val="000000"/>
                  </a:outerShdw>
                </a:effectLst>
                <a:latin typeface="Times New Roman" charset="0"/>
              </a:endParaRPr>
            </a:p>
          </p:txBody>
        </p:sp>
        <p:sp>
          <p:nvSpPr>
            <p:cNvPr id="253961" name="Text Box 9"/>
            <p:cNvSpPr txBox="1">
              <a:spLocks noChangeArrowheads="1"/>
            </p:cNvSpPr>
            <p:nvPr/>
          </p:nvSpPr>
          <p:spPr bwMode="auto">
            <a:xfrm>
              <a:off x="1143000" y="4724400"/>
              <a:ext cx="600075" cy="333375"/>
            </a:xfrm>
            <a:prstGeom prst="rect">
              <a:avLst/>
            </a:prstGeom>
            <a:noFill/>
            <a:ln w="9525">
              <a:noFill/>
              <a:miter lim="800000"/>
              <a:headEnd/>
              <a:tailEnd/>
            </a:ln>
          </p:spPr>
          <p:txBody>
            <a:bodyPr/>
            <a:lstStyle/>
            <a:p>
              <a:pPr algn="r" eaLnBrk="1" hangingPunct="1">
                <a:spcBef>
                  <a:spcPct val="20000"/>
                </a:spcBef>
                <a:buClr>
                  <a:schemeClr val="tx1"/>
                </a:buClr>
                <a:buSzPct val="100000"/>
              </a:pPr>
              <a:r>
                <a:rPr lang="en-US" altLang="zh-CN" sz="1400">
                  <a:latin typeface="Arial" charset="0"/>
                  <a:ea typeface="SimSun" pitchFamily="2" charset="-122"/>
                </a:rPr>
                <a:t>Low</a:t>
              </a:r>
              <a:endParaRPr lang="en-US" sz="1400">
                <a:effectLst>
                  <a:outerShdw blurRad="38100" dist="38100" dir="2700000" algn="tl">
                    <a:srgbClr val="000000"/>
                  </a:outerShdw>
                </a:effectLst>
                <a:latin typeface="Times New Roman" charset="0"/>
              </a:endParaRPr>
            </a:p>
          </p:txBody>
        </p:sp>
        <p:sp>
          <p:nvSpPr>
            <p:cNvPr id="253962" name="Text Box 10"/>
            <p:cNvSpPr txBox="1">
              <a:spLocks noChangeArrowheads="1"/>
            </p:cNvSpPr>
            <p:nvPr/>
          </p:nvSpPr>
          <p:spPr bwMode="auto">
            <a:xfrm>
              <a:off x="152400" y="3124200"/>
              <a:ext cx="1476375" cy="1143000"/>
            </a:xfrm>
            <a:prstGeom prst="rect">
              <a:avLst/>
            </a:prstGeom>
            <a:noFill/>
            <a:ln w="9525">
              <a:noFill/>
              <a:miter lim="800000"/>
              <a:headEnd/>
              <a:tailEnd/>
            </a:ln>
          </p:spPr>
          <p:txBody>
            <a:bodyPr/>
            <a:lstStyle/>
            <a:p>
              <a:pPr algn="ctr" eaLnBrk="1" hangingPunct="1">
                <a:spcBef>
                  <a:spcPct val="20000"/>
                </a:spcBef>
                <a:buClr>
                  <a:schemeClr val="tx1"/>
                </a:buClr>
                <a:buSzPct val="100000"/>
              </a:pPr>
              <a:r>
                <a:rPr lang="en-US" altLang="zh-CN" sz="2000" dirty="0">
                  <a:latin typeface="Arial" charset="0"/>
                  <a:ea typeface="SimSun" pitchFamily="2" charset="-122"/>
                </a:rPr>
                <a:t>Ability to Influence Safety</a:t>
              </a:r>
              <a:endParaRPr lang="en-US" sz="2000" dirty="0">
                <a:effectLst>
                  <a:outerShdw blurRad="38100" dist="38100" dir="2700000" algn="tl">
                    <a:srgbClr val="000000"/>
                  </a:outerShdw>
                </a:effectLst>
                <a:latin typeface="Times New Roman" charset="0"/>
              </a:endParaRPr>
            </a:p>
          </p:txBody>
        </p:sp>
        <p:sp>
          <p:nvSpPr>
            <p:cNvPr id="253963" name="Text Box 11"/>
            <p:cNvSpPr txBox="1">
              <a:spLocks noChangeArrowheads="1"/>
            </p:cNvSpPr>
            <p:nvPr/>
          </p:nvSpPr>
          <p:spPr bwMode="auto">
            <a:xfrm>
              <a:off x="3733800" y="5262563"/>
              <a:ext cx="2466975" cy="342900"/>
            </a:xfrm>
            <a:prstGeom prst="rect">
              <a:avLst/>
            </a:prstGeom>
            <a:noFill/>
            <a:ln w="9525">
              <a:noFill/>
              <a:miter lim="800000"/>
              <a:headEnd/>
              <a:tailEnd/>
            </a:ln>
          </p:spPr>
          <p:txBody>
            <a:bodyPr/>
            <a:lstStyle/>
            <a:p>
              <a:pPr algn="ctr" eaLnBrk="1" hangingPunct="1">
                <a:spcBef>
                  <a:spcPct val="20000"/>
                </a:spcBef>
                <a:buClr>
                  <a:schemeClr val="tx1"/>
                </a:buClr>
                <a:buSzPct val="100000"/>
              </a:pPr>
              <a:r>
                <a:rPr lang="en-US" altLang="zh-CN" sz="2000">
                  <a:latin typeface="Arial" charset="0"/>
                  <a:ea typeface="SimSun" pitchFamily="2" charset="-122"/>
                </a:rPr>
                <a:t>Project Schedule</a:t>
              </a:r>
            </a:p>
            <a:p>
              <a:pPr algn="ctr" eaLnBrk="1" hangingPunct="1">
                <a:spcBef>
                  <a:spcPct val="20000"/>
                </a:spcBef>
                <a:buClr>
                  <a:schemeClr val="tx1"/>
                </a:buClr>
                <a:buSzPct val="100000"/>
              </a:pPr>
              <a:endParaRPr lang="en-US" altLang="zh-CN" sz="2000">
                <a:latin typeface="Arial" charset="0"/>
                <a:ea typeface="SimSun" pitchFamily="2" charset="-122"/>
              </a:endParaRPr>
            </a:p>
            <a:p>
              <a:pPr algn="ctr" eaLnBrk="1" hangingPunct="1">
                <a:spcBef>
                  <a:spcPct val="20000"/>
                </a:spcBef>
                <a:buClr>
                  <a:schemeClr val="tx1"/>
                </a:buClr>
                <a:buSzPct val="100000"/>
              </a:pPr>
              <a:r>
                <a:rPr lang="en-US" altLang="zh-CN" sz="2000">
                  <a:latin typeface="Arial" charset="0"/>
                  <a:ea typeface="SimSun" pitchFamily="2" charset="-122"/>
                </a:rPr>
                <a:t> </a:t>
              </a:r>
              <a:endParaRPr lang="en-US" sz="2000">
                <a:effectLst>
                  <a:outerShdw blurRad="38100" dist="38100" dir="2700000" algn="tl">
                    <a:srgbClr val="000000"/>
                  </a:outerShdw>
                </a:effectLst>
                <a:latin typeface="Times New Roman" charset="0"/>
              </a:endParaRPr>
            </a:p>
          </p:txBody>
        </p:sp>
        <p:sp>
          <p:nvSpPr>
            <p:cNvPr id="253964" name="Line 12"/>
            <p:cNvSpPr>
              <a:spLocks noChangeShapeType="1"/>
            </p:cNvSpPr>
            <p:nvPr/>
          </p:nvSpPr>
          <p:spPr bwMode="auto">
            <a:xfrm flipV="1">
              <a:off x="1752600" y="1919288"/>
              <a:ext cx="9525" cy="3109912"/>
            </a:xfrm>
            <a:prstGeom prst="line">
              <a:avLst/>
            </a:prstGeom>
            <a:noFill/>
            <a:ln w="38100">
              <a:solidFill>
                <a:srgbClr val="000000"/>
              </a:solidFill>
              <a:round/>
              <a:headEnd/>
              <a:tailEnd type="triangle" w="med" len="lg"/>
            </a:ln>
          </p:spPr>
          <p:txBody>
            <a:bodyPr/>
            <a:lstStyle/>
            <a:p>
              <a:endParaRPr lang="en-US"/>
            </a:p>
          </p:txBody>
        </p:sp>
        <p:sp>
          <p:nvSpPr>
            <p:cNvPr id="253965" name="Line 13"/>
            <p:cNvSpPr>
              <a:spLocks noChangeShapeType="1"/>
            </p:cNvSpPr>
            <p:nvPr/>
          </p:nvSpPr>
          <p:spPr bwMode="auto">
            <a:xfrm>
              <a:off x="1743075" y="5029200"/>
              <a:ext cx="6553200" cy="0"/>
            </a:xfrm>
            <a:prstGeom prst="line">
              <a:avLst/>
            </a:prstGeom>
            <a:noFill/>
            <a:ln w="38100">
              <a:solidFill>
                <a:srgbClr val="000000"/>
              </a:solidFill>
              <a:round/>
              <a:headEnd/>
              <a:tailEnd type="triangle" w="med" len="lg"/>
            </a:ln>
          </p:spPr>
          <p:txBody>
            <a:bodyPr/>
            <a:lstStyle/>
            <a:p>
              <a:endParaRPr lang="en-US"/>
            </a:p>
          </p:txBody>
        </p:sp>
        <p:sp>
          <p:nvSpPr>
            <p:cNvPr id="253966" name="Arc 14"/>
            <p:cNvSpPr>
              <a:spLocks/>
            </p:cNvSpPr>
            <p:nvPr/>
          </p:nvSpPr>
          <p:spPr bwMode="auto">
            <a:xfrm rot="-10800000">
              <a:off x="1828800" y="1981200"/>
              <a:ext cx="7315200" cy="2971800"/>
            </a:xfrm>
            <a:custGeom>
              <a:avLst/>
              <a:gdLst>
                <a:gd name="G0" fmla="+- 0 0 0"/>
                <a:gd name="G1" fmla="+- 21343 0 0"/>
                <a:gd name="G2" fmla="+- 21600 0 0"/>
                <a:gd name="T0" fmla="*/ 3324 w 21551"/>
                <a:gd name="T1" fmla="*/ 0 h 21343"/>
                <a:gd name="T2" fmla="*/ 21551 w 21551"/>
                <a:gd name="T3" fmla="*/ 19887 h 21343"/>
                <a:gd name="T4" fmla="*/ 0 w 21551"/>
                <a:gd name="T5" fmla="*/ 21343 h 21343"/>
              </a:gdLst>
              <a:ahLst/>
              <a:cxnLst>
                <a:cxn ang="0">
                  <a:pos x="T0" y="T1"/>
                </a:cxn>
                <a:cxn ang="0">
                  <a:pos x="T2" y="T3"/>
                </a:cxn>
                <a:cxn ang="0">
                  <a:pos x="T4" y="T5"/>
                </a:cxn>
              </a:cxnLst>
              <a:rect l="0" t="0" r="r" b="b"/>
              <a:pathLst>
                <a:path w="21551" h="21343" fill="none" extrusionOk="0">
                  <a:moveTo>
                    <a:pt x="3323" y="0"/>
                  </a:moveTo>
                  <a:cubicBezTo>
                    <a:pt x="13300" y="1554"/>
                    <a:pt x="20870" y="9812"/>
                    <a:pt x="21550" y="19887"/>
                  </a:cubicBezTo>
                </a:path>
                <a:path w="21551" h="21343" stroke="0" extrusionOk="0">
                  <a:moveTo>
                    <a:pt x="3323" y="0"/>
                  </a:moveTo>
                  <a:cubicBezTo>
                    <a:pt x="13300" y="1554"/>
                    <a:pt x="20870" y="9812"/>
                    <a:pt x="21550" y="19887"/>
                  </a:cubicBezTo>
                  <a:lnTo>
                    <a:pt x="0" y="21343"/>
                  </a:lnTo>
                  <a:close/>
                </a:path>
              </a:pathLst>
            </a:custGeom>
            <a:noFill/>
            <a:ln w="19050">
              <a:solidFill>
                <a:srgbClr val="000000"/>
              </a:solidFill>
              <a:round/>
              <a:headEnd/>
              <a:tailEnd/>
            </a:ln>
          </p:spPr>
          <p:txBody>
            <a:bodyPr/>
            <a:lstStyle/>
            <a:p>
              <a:endParaRPr lang="en-US"/>
            </a:p>
          </p:txBody>
        </p:sp>
        <p:sp>
          <p:nvSpPr>
            <p:cNvPr id="253967" name="Line 15"/>
            <p:cNvSpPr>
              <a:spLocks noChangeShapeType="1"/>
            </p:cNvSpPr>
            <p:nvPr/>
          </p:nvSpPr>
          <p:spPr bwMode="auto">
            <a:xfrm>
              <a:off x="3124200" y="3343275"/>
              <a:ext cx="1714500" cy="762000"/>
            </a:xfrm>
            <a:prstGeom prst="line">
              <a:avLst/>
            </a:prstGeom>
            <a:noFill/>
            <a:ln w="63500">
              <a:solidFill>
                <a:srgbClr val="800000"/>
              </a:solidFill>
              <a:round/>
              <a:headEnd/>
              <a:tailEnd type="triangle" w="med" len="med"/>
            </a:ln>
            <a:effectLst/>
          </p:spPr>
          <p:txBody>
            <a:bodyPr wrap="none" anchor="ctr"/>
            <a:lstStyle/>
            <a:p>
              <a:endParaRPr lang="en-US"/>
            </a:p>
          </p:txBody>
        </p:sp>
      </p:grpSp>
      <p:sp>
        <p:nvSpPr>
          <p:cNvPr id="253970" name="Rectangle 18"/>
          <p:cNvSpPr>
            <a:spLocks noChangeArrowheads="1"/>
          </p:cNvSpPr>
          <p:nvPr/>
        </p:nvSpPr>
        <p:spPr bwMode="auto">
          <a:xfrm>
            <a:off x="1000046" y="6123801"/>
            <a:ext cx="5698996" cy="276999"/>
          </a:xfrm>
          <a:prstGeom prst="rect">
            <a:avLst/>
          </a:prstGeom>
          <a:noFill/>
          <a:ln w="9525">
            <a:noFill/>
            <a:miter lim="800000"/>
            <a:headEnd/>
            <a:tailEnd/>
          </a:ln>
          <a:effectLst/>
        </p:spPr>
        <p:txBody>
          <a:bodyPr wrap="none">
            <a:spAutoFit/>
          </a:bodyPr>
          <a:lstStyle/>
          <a:p>
            <a:r>
              <a:rPr lang="en-US" sz="1200" baseline="30000" dirty="0">
                <a:latin typeface="+mn-lt"/>
              </a:rPr>
              <a:t>1</a:t>
            </a:r>
            <a:r>
              <a:rPr lang="en-US" sz="1200" dirty="0">
                <a:latin typeface="+mn-lt"/>
              </a:rPr>
              <a:t> R. </a:t>
            </a:r>
            <a:r>
              <a:rPr lang="en-US" sz="1200" dirty="0" err="1">
                <a:latin typeface="+mn-lt"/>
              </a:rPr>
              <a:t>Szymberski</a:t>
            </a:r>
            <a:r>
              <a:rPr lang="en-US" sz="1200" dirty="0">
                <a:latin typeface="+mn-lt"/>
              </a:rPr>
              <a:t>, “Construction Project Safety Planning” TAPPI Journal, 1997.</a:t>
            </a:r>
          </a:p>
        </p:txBody>
      </p:sp>
      <p:sp>
        <p:nvSpPr>
          <p:cNvPr id="4" name="Footer Placeholder 3">
            <a:extLst>
              <a:ext uri="{FF2B5EF4-FFF2-40B4-BE49-F238E27FC236}">
                <a16:creationId xmlns:a16="http://schemas.microsoft.com/office/drawing/2014/main" id="{12BD5BC9-FBDC-4EA7-A543-D1535BD268C9}"/>
              </a:ext>
            </a:extLst>
          </p:cNvPr>
          <p:cNvSpPr>
            <a:spLocks noGrp="1"/>
          </p:cNvSpPr>
          <p:nvPr>
            <p:ph type="ftr" sz="quarter" idx="11"/>
          </p:nvPr>
        </p:nvSpPr>
        <p:spPr>
          <a:xfrm>
            <a:off x="138665" y="6449793"/>
            <a:ext cx="3617103" cy="365125"/>
          </a:xfrm>
        </p:spPr>
        <p:txBody>
          <a:bodyPr/>
          <a:lstStyle/>
          <a:p>
            <a:pPr algn="l"/>
            <a:r>
              <a:rPr lang="en-US" dirty="0"/>
              <a:t>2018 State Construction Conference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n-US" dirty="0"/>
              <a:t>Top Ten 1926 OSHA Violations </a:t>
            </a:r>
          </a:p>
        </p:txBody>
      </p:sp>
      <p:sp>
        <p:nvSpPr>
          <p:cNvPr id="101379" name="Rectangle 3"/>
          <p:cNvSpPr>
            <a:spLocks noGrp="1" noChangeArrowheads="1"/>
          </p:cNvSpPr>
          <p:nvPr>
            <p:ph idx="1"/>
          </p:nvPr>
        </p:nvSpPr>
        <p:spPr>
          <a:xfrm>
            <a:off x="1043492" y="1752600"/>
            <a:ext cx="6777317" cy="4572000"/>
          </a:xfrm>
        </p:spPr>
        <p:txBody>
          <a:bodyPr>
            <a:noAutofit/>
          </a:bodyPr>
          <a:lstStyle/>
          <a:p>
            <a:pPr marL="457200" indent="-457200">
              <a:buNone/>
            </a:pPr>
            <a:r>
              <a:rPr lang="en-US" sz="1800" dirty="0">
                <a:solidFill>
                  <a:schemeClr val="tx1"/>
                </a:solidFill>
              </a:rPr>
              <a:t>1) Subpart M .501(b)(13) – Fall Protection – Residential  Construction</a:t>
            </a:r>
          </a:p>
          <a:p>
            <a:pPr marL="508000" indent="-508000">
              <a:buNone/>
            </a:pPr>
            <a:r>
              <a:rPr lang="en-US" sz="1800" dirty="0">
                <a:solidFill>
                  <a:schemeClr val="tx1"/>
                </a:solidFill>
              </a:rPr>
              <a:t>2) Subpart X  .1053(b)(1) – Portable ladders not extended 3 feet above  landing </a:t>
            </a:r>
          </a:p>
          <a:p>
            <a:pPr marL="566738" indent="-566738">
              <a:buNone/>
            </a:pPr>
            <a:r>
              <a:rPr lang="en-US" sz="1800" dirty="0">
                <a:solidFill>
                  <a:schemeClr val="tx1"/>
                </a:solidFill>
              </a:rPr>
              <a:t>3) Subpart M .501(b)(1) – Fall Protection – Unprotected Sides &amp; Edges</a:t>
            </a:r>
          </a:p>
          <a:p>
            <a:pPr marL="457200" indent="-457200">
              <a:buNone/>
            </a:pPr>
            <a:r>
              <a:rPr lang="en-US" sz="1800" dirty="0">
                <a:solidFill>
                  <a:schemeClr val="tx1"/>
                </a:solidFill>
              </a:rPr>
              <a:t>4) Subpart M  .503(a)(1) – Fall Protection – Training</a:t>
            </a:r>
          </a:p>
          <a:p>
            <a:pPr marL="457200" indent="-457200">
              <a:buNone/>
            </a:pPr>
            <a:r>
              <a:rPr lang="en-US" sz="1800" dirty="0">
                <a:solidFill>
                  <a:schemeClr val="tx1"/>
                </a:solidFill>
              </a:rPr>
              <a:t>5) Subpart E  .102(a)(1) – Eye and Face Protection</a:t>
            </a:r>
          </a:p>
          <a:p>
            <a:pPr marL="457200" indent="-457200">
              <a:buNone/>
            </a:pPr>
            <a:r>
              <a:rPr lang="en-US" sz="1800" dirty="0">
                <a:solidFill>
                  <a:schemeClr val="tx1"/>
                </a:solidFill>
              </a:rPr>
              <a:t>6) Subpart E  .100(a) – Head Protection</a:t>
            </a:r>
          </a:p>
          <a:p>
            <a:pPr marL="457200" indent="-457200">
              <a:buNone/>
            </a:pPr>
            <a:r>
              <a:rPr lang="en-US" sz="1800" dirty="0">
                <a:solidFill>
                  <a:schemeClr val="tx1"/>
                </a:solidFill>
              </a:rPr>
              <a:t>7) Subpart L  .451(g)(1) – Scaffolds – Fall Protection</a:t>
            </a:r>
          </a:p>
          <a:p>
            <a:pPr marL="457200" indent="-457200">
              <a:buNone/>
            </a:pPr>
            <a:r>
              <a:rPr lang="en-US" sz="1800" dirty="0">
                <a:solidFill>
                  <a:schemeClr val="tx1"/>
                </a:solidFill>
              </a:rPr>
              <a:t>8) Subpart L  .453(b)(2)(v) – Aerial lifts – Fall Protection</a:t>
            </a:r>
          </a:p>
          <a:p>
            <a:pPr marL="457200" indent="-457200">
              <a:buNone/>
            </a:pPr>
            <a:r>
              <a:rPr lang="en-US" sz="1800" dirty="0">
                <a:solidFill>
                  <a:schemeClr val="tx1"/>
                </a:solidFill>
              </a:rPr>
              <a:t>9) Subpart L  .451(e)(1) – Safe Access</a:t>
            </a:r>
          </a:p>
          <a:p>
            <a:pPr marL="508000" indent="-508000">
              <a:buNone/>
            </a:pPr>
            <a:r>
              <a:rPr lang="en-US" sz="1800" dirty="0">
                <a:solidFill>
                  <a:schemeClr val="tx1"/>
                </a:solidFill>
              </a:rPr>
              <a:t>10) Subpart M .501(b)(10) – Fall Protection – Low-sloped Roofs</a:t>
            </a:r>
          </a:p>
          <a:p>
            <a:pPr>
              <a:buNone/>
            </a:pPr>
            <a:r>
              <a:rPr lang="en-US" dirty="0">
                <a:solidFill>
                  <a:schemeClr val="tx1"/>
                </a:solidFill>
              </a:rPr>
              <a:t> </a:t>
            </a:r>
          </a:p>
        </p:txBody>
      </p:sp>
      <p:sp>
        <p:nvSpPr>
          <p:cNvPr id="2" name="Slide Number Placeholder 1"/>
          <p:cNvSpPr>
            <a:spLocks noGrp="1"/>
          </p:cNvSpPr>
          <p:nvPr>
            <p:ph type="sldNum" sz="quarter" idx="12"/>
          </p:nvPr>
        </p:nvSpPr>
        <p:spPr/>
        <p:txBody>
          <a:bodyPr/>
          <a:lstStyle/>
          <a:p>
            <a:fld id="{9B5B1DF5-C027-4F96-974A-B1B73A967B05}" type="slidenum">
              <a:rPr lang="en-US" smtClean="0"/>
              <a:pPr/>
              <a:t>14</a:t>
            </a:fld>
            <a:endParaRPr lang="en-US" dirty="0"/>
          </a:p>
        </p:txBody>
      </p:sp>
      <p:sp>
        <p:nvSpPr>
          <p:cNvPr id="3" name="Footer Placeholder 2">
            <a:extLst>
              <a:ext uri="{FF2B5EF4-FFF2-40B4-BE49-F238E27FC236}">
                <a16:creationId xmlns:a16="http://schemas.microsoft.com/office/drawing/2014/main" id="{A5A2DCE9-E5DF-4950-BE9D-846C0C271503}"/>
              </a:ext>
            </a:extLst>
          </p:cNvPr>
          <p:cNvSpPr>
            <a:spLocks noGrp="1"/>
          </p:cNvSpPr>
          <p:nvPr>
            <p:ph type="ftr" sz="quarter" idx="11"/>
          </p:nvPr>
        </p:nvSpPr>
        <p:spPr>
          <a:xfrm>
            <a:off x="76200" y="645978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39565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5000"/>
                                  </p:stCondLst>
                                  <p:childTnLst>
                                    <p:animClr clrSpc="rgb" dir="cw">
                                      <p:cBhvr override="childStyle">
                                        <p:cTn id="6" dur="2000" fill="hold"/>
                                        <p:tgtEl>
                                          <p:spTgt spid="101379">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101379">
                                            <p:txEl>
                                              <p:pRg st="1" end="1"/>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101379">
                                            <p:txEl>
                                              <p:pRg st="2" end="2"/>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2000" fill="hold"/>
                                        <p:tgtEl>
                                          <p:spTgt spid="101379">
                                            <p:txEl>
                                              <p:pRg st="3" end="3"/>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2000" fill="hold"/>
                                        <p:tgtEl>
                                          <p:spTgt spid="101379">
                                            <p:txEl>
                                              <p:pRg st="6" end="6"/>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dir="cw">
                                      <p:cBhvr override="childStyle">
                                        <p:cTn id="16" dur="2000" fill="hold"/>
                                        <p:tgtEl>
                                          <p:spTgt spid="101379">
                                            <p:txEl>
                                              <p:pRg st="7" end="7"/>
                                            </p:txEl>
                                          </p:spTgt>
                                        </p:tgtEl>
                                        <p:attrNameLst>
                                          <p:attrName>style.color</p:attrName>
                                        </p:attrNameLst>
                                      </p:cBhvr>
                                      <p:to>
                                        <a:srgbClr val="FF0000"/>
                                      </p:to>
                                    </p:animClr>
                                  </p:childTnLst>
                                </p:cTn>
                              </p:par>
                              <p:par>
                                <p:cTn id="17" presetID="3" presetClass="emph" presetSubtype="2" fill="hold" nodeType="withEffect">
                                  <p:stCondLst>
                                    <p:cond delay="0"/>
                                  </p:stCondLst>
                                  <p:childTnLst>
                                    <p:animClr clrSpc="rgb" dir="cw">
                                      <p:cBhvr override="childStyle">
                                        <p:cTn id="18" dur="2000" fill="hold"/>
                                        <p:tgtEl>
                                          <p:spTgt spid="101379">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6201" y="6459786"/>
            <a:ext cx="2600964" cy="365125"/>
          </a:xfrm>
        </p:spPr>
        <p:txBody>
          <a:bodyPr/>
          <a:lstStyle/>
          <a:p>
            <a:r>
              <a:rPr lang="en-US" dirty="0"/>
              <a:t>2018 STATE CONSTRUCTION CONFERENCE</a:t>
            </a:r>
          </a:p>
        </p:txBody>
      </p:sp>
      <p:sp>
        <p:nvSpPr>
          <p:cNvPr id="4" name="Slide Number Placeholder 3"/>
          <p:cNvSpPr>
            <a:spLocks noGrp="1"/>
          </p:cNvSpPr>
          <p:nvPr>
            <p:ph type="sldNum" sz="quarter" idx="12"/>
          </p:nvPr>
        </p:nvSpPr>
        <p:spPr/>
        <p:txBody>
          <a:bodyPr/>
          <a:lstStyle/>
          <a:p>
            <a:pPr>
              <a:defRPr/>
            </a:pPr>
            <a:fld id="{21970816-0661-4B93-9942-7D3FE46D2DA0}" type="slidenum">
              <a:rPr lang="en-US" smtClean="0"/>
              <a:pPr>
                <a:defRPr/>
              </a:pPr>
              <a:t>15</a:t>
            </a:fld>
            <a:endParaRPr lang="en-US" dirty="0"/>
          </a:p>
        </p:txBody>
      </p:sp>
      <p:sp>
        <p:nvSpPr>
          <p:cNvPr id="5" name="Title 4"/>
          <p:cNvSpPr>
            <a:spLocks noGrp="1"/>
          </p:cNvSpPr>
          <p:nvPr>
            <p:ph type="title" idx="4294967295"/>
          </p:nvPr>
        </p:nvSpPr>
        <p:spPr>
          <a:xfrm>
            <a:off x="221673" y="420952"/>
            <a:ext cx="8763000" cy="1094737"/>
          </a:xfrm>
        </p:spPr>
        <p:txBody>
          <a:bodyPr>
            <a:noAutofit/>
          </a:bodyPr>
          <a:lstStyle/>
          <a:p>
            <a:pPr lvl="0" algn="ctr"/>
            <a:r>
              <a:rPr lang="en-US" sz="3600" dirty="0">
                <a:solidFill>
                  <a:schemeClr val="tx1"/>
                </a:solidFill>
              </a:rPr>
              <a:t>Federal Civil Penalties </a:t>
            </a:r>
            <a:br>
              <a:rPr lang="en-US" sz="3600" dirty="0">
                <a:solidFill>
                  <a:schemeClr val="tx1"/>
                </a:solidFill>
              </a:rPr>
            </a:br>
            <a:r>
              <a:rPr lang="en-US" sz="3600" dirty="0">
                <a:solidFill>
                  <a:schemeClr val="tx1"/>
                </a:solidFill>
              </a:rPr>
              <a:t>Inflation Adjustment Improvements Act of 2015</a:t>
            </a:r>
          </a:p>
        </p:txBody>
      </p:sp>
      <p:sp>
        <p:nvSpPr>
          <p:cNvPr id="8" name="Text Placeholder 7"/>
          <p:cNvSpPr>
            <a:spLocks noGrp="1"/>
          </p:cNvSpPr>
          <p:nvPr>
            <p:ph type="body" sz="quarter" idx="4294967295"/>
          </p:nvPr>
        </p:nvSpPr>
        <p:spPr>
          <a:xfrm>
            <a:off x="0" y="5832475"/>
            <a:ext cx="6267450" cy="549275"/>
          </a:xfrm>
        </p:spPr>
        <p:txBody>
          <a:bodyPr/>
          <a:lstStyle/>
          <a:p>
            <a:pPr marL="0" indent="0">
              <a:buNone/>
            </a:pPr>
            <a:r>
              <a:rPr lang="en-US" sz="2400" dirty="0">
                <a:solidFill>
                  <a:srgbClr val="FF0000"/>
                </a:solidFill>
              </a:rPr>
              <a:t>*</a:t>
            </a:r>
            <a:r>
              <a:rPr lang="en-US" dirty="0"/>
              <a:t> OSHA penalties now indexed (CPI) for inflation</a:t>
            </a:r>
          </a:p>
        </p:txBody>
      </p:sp>
      <p:sp>
        <p:nvSpPr>
          <p:cNvPr id="6" name="Text Placeholder 5"/>
          <p:cNvSpPr>
            <a:spLocks noGrp="1"/>
          </p:cNvSpPr>
          <p:nvPr>
            <p:ph type="body" sz="quarter" idx="4294967295"/>
          </p:nvPr>
        </p:nvSpPr>
        <p:spPr>
          <a:xfrm>
            <a:off x="0" y="2368550"/>
            <a:ext cx="5218113" cy="1898650"/>
          </a:xfrm>
        </p:spPr>
        <p:txBody>
          <a:bodyPr/>
          <a:lstStyle/>
          <a:p>
            <a:pPr marL="0" indent="0">
              <a:buNone/>
            </a:pPr>
            <a:r>
              <a:rPr lang="en-US" dirty="0"/>
              <a:t> </a:t>
            </a:r>
            <a:endParaRPr lang="en-US" sz="3200" dirty="0"/>
          </a:p>
          <a:p>
            <a:pPr marL="344488" lvl="1" indent="0" algn="ctr">
              <a:buNone/>
            </a:pPr>
            <a:r>
              <a:rPr lang="en-US" sz="2400" u="sng" dirty="0">
                <a:latin typeface="Calibri" panose="020F0502020204030204" pitchFamily="34" charset="0"/>
              </a:rPr>
              <a:t>Prior to 2016</a:t>
            </a:r>
          </a:p>
          <a:p>
            <a:pPr lvl="1"/>
            <a:r>
              <a:rPr lang="en-US" sz="2400" dirty="0">
                <a:latin typeface="Calibri" panose="020F0502020204030204" pitchFamily="34" charset="0"/>
              </a:rPr>
              <a:t>Other Than Serious 	 $1,000</a:t>
            </a:r>
            <a:endParaRPr lang="en-US" sz="2400" b="1" dirty="0">
              <a:solidFill>
                <a:srgbClr val="FF0000"/>
              </a:solidFill>
              <a:latin typeface="Calibri" panose="020F0502020204030204" pitchFamily="34" charset="0"/>
            </a:endParaRPr>
          </a:p>
          <a:p>
            <a:pPr lvl="1"/>
            <a:r>
              <a:rPr lang="en-US" sz="2400" dirty="0">
                <a:latin typeface="Calibri" panose="020F0502020204030204" pitchFamily="34" charset="0"/>
              </a:rPr>
              <a:t>Willful 			$70,000</a:t>
            </a:r>
            <a:endParaRPr lang="en-US" sz="2400" b="1" i="1" dirty="0">
              <a:solidFill>
                <a:srgbClr val="FF0000"/>
              </a:solidFill>
              <a:latin typeface="Calibri" panose="020F0502020204030204" pitchFamily="34" charset="0"/>
            </a:endParaRPr>
          </a:p>
        </p:txBody>
      </p:sp>
      <p:sp>
        <p:nvSpPr>
          <p:cNvPr id="9" name="Rectangle 8"/>
          <p:cNvSpPr/>
          <p:nvPr/>
        </p:nvSpPr>
        <p:spPr>
          <a:xfrm>
            <a:off x="228600" y="1807623"/>
            <a:ext cx="7456358" cy="461665"/>
          </a:xfrm>
          <a:prstGeom prst="rect">
            <a:avLst/>
          </a:prstGeom>
        </p:spPr>
        <p:txBody>
          <a:bodyPr wrap="square">
            <a:spAutoFit/>
          </a:bodyPr>
          <a:lstStyle/>
          <a:p>
            <a:pPr marL="0" indent="0">
              <a:buNone/>
            </a:pPr>
            <a:r>
              <a:rPr lang="en-US" dirty="0"/>
              <a:t>Maximum allowable penalties for OSHA citations:</a:t>
            </a:r>
          </a:p>
        </p:txBody>
      </p:sp>
      <p:sp>
        <p:nvSpPr>
          <p:cNvPr id="10" name="TextBox 9"/>
          <p:cNvSpPr txBox="1"/>
          <p:nvPr/>
        </p:nvSpPr>
        <p:spPr>
          <a:xfrm>
            <a:off x="5334001" y="2347324"/>
            <a:ext cx="1981200" cy="1569660"/>
          </a:xfrm>
          <a:prstGeom prst="rect">
            <a:avLst/>
          </a:prstGeom>
          <a:noFill/>
        </p:spPr>
        <p:txBody>
          <a:bodyPr wrap="square" rtlCol="0">
            <a:spAutoFit/>
          </a:bodyPr>
          <a:lstStyle/>
          <a:p>
            <a:pPr algn="ctr"/>
            <a:endParaRPr lang="en-US" sz="2400" u="sng" dirty="0">
              <a:solidFill>
                <a:srgbClr val="FF0000"/>
              </a:solidFill>
            </a:endParaRPr>
          </a:p>
          <a:p>
            <a:r>
              <a:rPr lang="en-US" sz="2400" dirty="0">
                <a:solidFill>
                  <a:srgbClr val="FF0000"/>
                </a:solidFill>
              </a:rPr>
              <a:t>        </a:t>
            </a:r>
            <a:r>
              <a:rPr lang="en-US" sz="2400" u="sng" dirty="0">
                <a:solidFill>
                  <a:srgbClr val="FF0000"/>
                </a:solidFill>
              </a:rPr>
              <a:t>2018</a:t>
            </a:r>
          </a:p>
          <a:p>
            <a:r>
              <a:rPr lang="en-US" sz="2400" dirty="0">
                <a:solidFill>
                  <a:srgbClr val="FF0000"/>
                </a:solidFill>
              </a:rPr>
              <a:t>	$12,934* </a:t>
            </a:r>
          </a:p>
          <a:p>
            <a:r>
              <a:rPr lang="en-US" sz="2400" dirty="0">
                <a:solidFill>
                  <a:srgbClr val="FF0000"/>
                </a:solidFill>
              </a:rPr>
              <a:t>	$129,336*</a:t>
            </a:r>
          </a:p>
        </p:txBody>
      </p:sp>
      <p:sp>
        <p:nvSpPr>
          <p:cNvPr id="2" name="TextBox 1">
            <a:extLst>
              <a:ext uri="{FF2B5EF4-FFF2-40B4-BE49-F238E27FC236}">
                <a16:creationId xmlns:a16="http://schemas.microsoft.com/office/drawing/2014/main" id="{8EA23FE4-63A4-4BBE-855D-44BB6A895780}"/>
              </a:ext>
            </a:extLst>
          </p:cNvPr>
          <p:cNvSpPr txBox="1"/>
          <p:nvPr/>
        </p:nvSpPr>
        <p:spPr>
          <a:xfrm>
            <a:off x="628650" y="5181600"/>
            <a:ext cx="7219950" cy="369332"/>
          </a:xfrm>
          <a:prstGeom prst="rect">
            <a:avLst/>
          </a:prstGeom>
          <a:noFill/>
        </p:spPr>
        <p:txBody>
          <a:bodyPr wrap="square" rtlCol="0">
            <a:spAutoFit/>
          </a:bodyPr>
          <a:lstStyle/>
          <a:p>
            <a:r>
              <a:rPr lang="en-US" dirty="0"/>
              <a:t>Failure to abate assessed </a:t>
            </a:r>
            <a:r>
              <a:rPr lang="en-US" i="1" dirty="0">
                <a:solidFill>
                  <a:srgbClr val="FF0000"/>
                </a:solidFill>
              </a:rPr>
              <a:t>per day </a:t>
            </a:r>
            <a:r>
              <a:rPr lang="en-US" dirty="0"/>
              <a:t>beyond the abatement date</a:t>
            </a:r>
          </a:p>
        </p:txBody>
      </p:sp>
    </p:spTree>
    <p:extLst>
      <p:ext uri="{BB962C8B-B14F-4D97-AF65-F5344CB8AC3E}">
        <p14:creationId xmlns:p14="http://schemas.microsoft.com/office/powerpoint/2010/main" val="303032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1000"/>
                                        <p:tgtEl>
                                          <p:spTgt spid="10">
                                            <p:txEl>
                                              <p:pRg st="3" end="3"/>
                                            </p:txEl>
                                          </p:spTgt>
                                        </p:tgtEl>
                                      </p:cBhvr>
                                    </p:animEffect>
                                    <p:anim calcmode="lin" valueType="num">
                                      <p:cBhvr>
                                        <p:cTn id="1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algn="ctr"/>
            <a:r>
              <a:rPr lang="en-US" dirty="0"/>
              <a:t>Fall Protection </a:t>
            </a:r>
            <a:br>
              <a:rPr lang="en-US" dirty="0"/>
            </a:br>
            <a:r>
              <a:rPr lang="en-US" dirty="0"/>
              <a:t>Engineering Controls</a:t>
            </a:r>
          </a:p>
        </p:txBody>
      </p:sp>
      <p:sp>
        <p:nvSpPr>
          <p:cNvPr id="101379" name="Rectangle 3"/>
          <p:cNvSpPr>
            <a:spLocks noGrp="1" noChangeArrowheads="1"/>
          </p:cNvSpPr>
          <p:nvPr>
            <p:ph idx="1"/>
          </p:nvPr>
        </p:nvSpPr>
        <p:spPr>
          <a:xfrm>
            <a:off x="1043492" y="1752600"/>
            <a:ext cx="6777317" cy="4572000"/>
          </a:xfrm>
        </p:spPr>
        <p:txBody>
          <a:bodyPr>
            <a:noAutofit/>
          </a:bodyPr>
          <a:lstStyle/>
          <a:p>
            <a:pPr marL="457200" indent="-457200">
              <a:buNone/>
            </a:pPr>
            <a:r>
              <a:rPr lang="en-US" sz="1800" dirty="0">
                <a:solidFill>
                  <a:schemeClr val="tx1"/>
                </a:solidFill>
              </a:rPr>
              <a:t>1) Consider Parapets</a:t>
            </a:r>
          </a:p>
          <a:p>
            <a:pPr marL="508000" indent="-508000">
              <a:buNone/>
            </a:pPr>
            <a:r>
              <a:rPr lang="en-US" sz="1800" dirty="0">
                <a:solidFill>
                  <a:schemeClr val="tx1"/>
                </a:solidFill>
              </a:rPr>
              <a:t>2) Specify Window Sills at 42 inches</a:t>
            </a:r>
          </a:p>
          <a:p>
            <a:pPr marL="566738" indent="-566738">
              <a:buNone/>
            </a:pPr>
            <a:r>
              <a:rPr lang="en-US" sz="1800" dirty="0">
                <a:solidFill>
                  <a:schemeClr val="tx1"/>
                </a:solidFill>
              </a:rPr>
              <a:t>3) Specify Skylights with Guards or Screens</a:t>
            </a:r>
          </a:p>
          <a:p>
            <a:pPr marL="457200" indent="-457200">
              <a:buNone/>
            </a:pPr>
            <a:r>
              <a:rPr lang="en-US" sz="1800" dirty="0">
                <a:solidFill>
                  <a:schemeClr val="tx1"/>
                </a:solidFill>
              </a:rPr>
              <a:t>4) Permanent Roof Anchors </a:t>
            </a:r>
          </a:p>
          <a:p>
            <a:pPr marL="457200" indent="-457200">
              <a:buNone/>
            </a:pPr>
            <a:r>
              <a:rPr lang="en-US" sz="1800" dirty="0">
                <a:solidFill>
                  <a:schemeClr val="tx1"/>
                </a:solidFill>
              </a:rPr>
              <a:t>5) Protect Stairway and Roof Openings</a:t>
            </a:r>
          </a:p>
          <a:p>
            <a:pPr marL="457200" indent="-457200">
              <a:buNone/>
            </a:pPr>
            <a:r>
              <a:rPr lang="en-US" sz="1800" dirty="0">
                <a:solidFill>
                  <a:schemeClr val="tx1"/>
                </a:solidFill>
              </a:rPr>
              <a:t>6) Reduce Work at Elevations</a:t>
            </a:r>
          </a:p>
          <a:p>
            <a:pPr marL="457200" indent="-457200">
              <a:buNone/>
            </a:pPr>
            <a:r>
              <a:rPr lang="en-US" sz="1800" dirty="0">
                <a:solidFill>
                  <a:schemeClr val="tx1"/>
                </a:solidFill>
              </a:rPr>
              <a:t>7) Design gantry systems to maintain atriums and skylights</a:t>
            </a:r>
          </a:p>
          <a:p>
            <a:pPr marL="457200" indent="-457200">
              <a:buNone/>
            </a:pPr>
            <a:r>
              <a:rPr lang="en-US" sz="1800" dirty="0">
                <a:solidFill>
                  <a:schemeClr val="tx1"/>
                </a:solidFill>
              </a:rPr>
              <a:t>8) Permanent ladders or stairs to access building system components (eliminate need for scaffolding for future maintenance)</a:t>
            </a:r>
          </a:p>
          <a:p>
            <a:pPr marL="457200" indent="-457200">
              <a:buNone/>
            </a:pPr>
            <a:r>
              <a:rPr lang="en-US" sz="1800" dirty="0">
                <a:solidFill>
                  <a:schemeClr val="tx1"/>
                </a:solidFill>
              </a:rPr>
              <a:t>9) Position equipment at least 15 feet from roof edge</a:t>
            </a:r>
          </a:p>
          <a:p>
            <a:pPr>
              <a:buNone/>
            </a:pPr>
            <a:r>
              <a:rPr lang="en-US" dirty="0">
                <a:solidFill>
                  <a:schemeClr val="tx1"/>
                </a:solidFill>
              </a:rPr>
              <a:t> </a:t>
            </a:r>
          </a:p>
        </p:txBody>
      </p:sp>
      <p:sp>
        <p:nvSpPr>
          <p:cNvPr id="2" name="Slide Number Placeholder 1"/>
          <p:cNvSpPr>
            <a:spLocks noGrp="1"/>
          </p:cNvSpPr>
          <p:nvPr>
            <p:ph type="sldNum" sz="quarter" idx="12"/>
          </p:nvPr>
        </p:nvSpPr>
        <p:spPr/>
        <p:txBody>
          <a:bodyPr/>
          <a:lstStyle/>
          <a:p>
            <a:fld id="{9B5B1DF5-C027-4F96-974A-B1B73A967B05}" type="slidenum">
              <a:rPr lang="en-US" smtClean="0"/>
              <a:pPr/>
              <a:t>16</a:t>
            </a:fld>
            <a:endParaRPr lang="en-US" dirty="0"/>
          </a:p>
        </p:txBody>
      </p:sp>
      <p:sp>
        <p:nvSpPr>
          <p:cNvPr id="3" name="Footer Placeholder 2">
            <a:extLst>
              <a:ext uri="{FF2B5EF4-FFF2-40B4-BE49-F238E27FC236}">
                <a16:creationId xmlns:a16="http://schemas.microsoft.com/office/drawing/2014/main" id="{6E99C4F8-9372-4989-BDE5-08FC817D1CA4}"/>
              </a:ext>
            </a:extLst>
          </p:cNvPr>
          <p:cNvSpPr>
            <a:spLocks noGrp="1"/>
          </p:cNvSpPr>
          <p:nvPr>
            <p:ph type="ftr" sz="quarter" idx="11"/>
          </p:nvPr>
        </p:nvSpPr>
        <p:spPr>
          <a:xfrm>
            <a:off x="76200" y="645978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38836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1000"/>
                                        <p:tgtEl>
                                          <p:spTgt spid="101379">
                                            <p:txEl>
                                              <p:pRg st="0" end="0"/>
                                            </p:txEl>
                                          </p:spTgt>
                                        </p:tgtEl>
                                      </p:cBhvr>
                                    </p:animEffect>
                                    <p:anim calcmode="lin" valueType="num">
                                      <p:cBhvr>
                                        <p:cTn id="8" dur="1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1000"/>
                                        <p:tgtEl>
                                          <p:spTgt spid="101379">
                                            <p:txEl>
                                              <p:pRg st="1" end="1"/>
                                            </p:txEl>
                                          </p:spTgt>
                                        </p:tgtEl>
                                      </p:cBhvr>
                                    </p:animEffect>
                                    <p:anim calcmode="lin" valueType="num">
                                      <p:cBhvr>
                                        <p:cTn id="13" dur="10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137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fade">
                                      <p:cBhvr>
                                        <p:cTn id="17" dur="1000"/>
                                        <p:tgtEl>
                                          <p:spTgt spid="101379">
                                            <p:txEl>
                                              <p:pRg st="2" end="2"/>
                                            </p:txEl>
                                          </p:spTgt>
                                        </p:tgtEl>
                                      </p:cBhvr>
                                    </p:animEffect>
                                    <p:anim calcmode="lin" valueType="num">
                                      <p:cBhvr>
                                        <p:cTn id="18" dur="10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137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00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fade">
                                      <p:cBhvr>
                                        <p:cTn id="22" dur="1000"/>
                                        <p:tgtEl>
                                          <p:spTgt spid="101379">
                                            <p:txEl>
                                              <p:pRg st="3" end="3"/>
                                            </p:txEl>
                                          </p:spTgt>
                                        </p:tgtEl>
                                      </p:cBhvr>
                                    </p:animEffect>
                                    <p:anim calcmode="lin" valueType="num">
                                      <p:cBhvr>
                                        <p:cTn id="23" dur="10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137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00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fade">
                                      <p:cBhvr>
                                        <p:cTn id="27" dur="1000"/>
                                        <p:tgtEl>
                                          <p:spTgt spid="101379">
                                            <p:txEl>
                                              <p:pRg st="4" end="4"/>
                                            </p:txEl>
                                          </p:spTgt>
                                        </p:tgtEl>
                                      </p:cBhvr>
                                    </p:animEffect>
                                    <p:anim calcmode="lin" valueType="num">
                                      <p:cBhvr>
                                        <p:cTn id="28" dur="10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137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00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fade">
                                      <p:cBhvr>
                                        <p:cTn id="32" dur="1000"/>
                                        <p:tgtEl>
                                          <p:spTgt spid="101379">
                                            <p:txEl>
                                              <p:pRg st="5" end="5"/>
                                            </p:txEl>
                                          </p:spTgt>
                                        </p:tgtEl>
                                      </p:cBhvr>
                                    </p:animEffect>
                                    <p:anim calcmode="lin" valueType="num">
                                      <p:cBhvr>
                                        <p:cTn id="33" dur="10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137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00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fade">
                                      <p:cBhvr>
                                        <p:cTn id="37" dur="1000"/>
                                        <p:tgtEl>
                                          <p:spTgt spid="101379">
                                            <p:txEl>
                                              <p:pRg st="6" end="6"/>
                                            </p:txEl>
                                          </p:spTgt>
                                        </p:tgtEl>
                                      </p:cBhvr>
                                    </p:animEffect>
                                    <p:anim calcmode="lin" valueType="num">
                                      <p:cBhvr>
                                        <p:cTn id="38" dur="1000" fill="hold"/>
                                        <p:tgtEl>
                                          <p:spTgt spid="10137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137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2000"/>
                                  </p:stCondLst>
                                  <p:childTnLst>
                                    <p:set>
                                      <p:cBhvr>
                                        <p:cTn id="41" dur="1" fill="hold">
                                          <p:stCondLst>
                                            <p:cond delay="0"/>
                                          </p:stCondLst>
                                        </p:cTn>
                                        <p:tgtEl>
                                          <p:spTgt spid="101379">
                                            <p:txEl>
                                              <p:pRg st="7" end="7"/>
                                            </p:txEl>
                                          </p:spTgt>
                                        </p:tgtEl>
                                        <p:attrNameLst>
                                          <p:attrName>style.visibility</p:attrName>
                                        </p:attrNameLst>
                                      </p:cBhvr>
                                      <p:to>
                                        <p:strVal val="visible"/>
                                      </p:to>
                                    </p:set>
                                    <p:animEffect transition="in" filter="fade">
                                      <p:cBhvr>
                                        <p:cTn id="42" dur="1000"/>
                                        <p:tgtEl>
                                          <p:spTgt spid="101379">
                                            <p:txEl>
                                              <p:pRg st="7" end="7"/>
                                            </p:txEl>
                                          </p:spTgt>
                                        </p:tgtEl>
                                      </p:cBhvr>
                                    </p:animEffect>
                                    <p:anim calcmode="lin" valueType="num">
                                      <p:cBhvr>
                                        <p:cTn id="43" dur="1000" fill="hold"/>
                                        <p:tgtEl>
                                          <p:spTgt spid="10137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1379">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2000"/>
                                  </p:stCondLst>
                                  <p:childTnLst>
                                    <p:set>
                                      <p:cBhvr>
                                        <p:cTn id="46" dur="1" fill="hold">
                                          <p:stCondLst>
                                            <p:cond delay="0"/>
                                          </p:stCondLst>
                                        </p:cTn>
                                        <p:tgtEl>
                                          <p:spTgt spid="101379">
                                            <p:txEl>
                                              <p:pRg st="8" end="8"/>
                                            </p:txEl>
                                          </p:spTgt>
                                        </p:tgtEl>
                                        <p:attrNameLst>
                                          <p:attrName>style.visibility</p:attrName>
                                        </p:attrNameLst>
                                      </p:cBhvr>
                                      <p:to>
                                        <p:strVal val="visible"/>
                                      </p:to>
                                    </p:set>
                                    <p:animEffect transition="in" filter="fade">
                                      <p:cBhvr>
                                        <p:cTn id="47" dur="1000"/>
                                        <p:tgtEl>
                                          <p:spTgt spid="101379">
                                            <p:txEl>
                                              <p:pRg st="8" end="8"/>
                                            </p:txEl>
                                          </p:spTgt>
                                        </p:tgtEl>
                                      </p:cBhvr>
                                    </p:animEffect>
                                    <p:anim calcmode="lin" valueType="num">
                                      <p:cBhvr>
                                        <p:cTn id="48" dur="1000" fill="hold"/>
                                        <p:tgtEl>
                                          <p:spTgt spid="101379">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0137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Skylights</a:t>
            </a:r>
          </a:p>
        </p:txBody>
      </p:sp>
      <p:sp>
        <p:nvSpPr>
          <p:cNvPr id="101379" name="Rectangle 3"/>
          <p:cNvSpPr>
            <a:spLocks noGrp="1" noChangeArrowheads="1"/>
          </p:cNvSpPr>
          <p:nvPr>
            <p:ph idx="1"/>
          </p:nvPr>
        </p:nvSpPr>
        <p:spPr>
          <a:xfrm>
            <a:off x="980209" y="5409293"/>
            <a:ext cx="4038600" cy="839107"/>
          </a:xfrm>
        </p:spPr>
        <p:txBody>
          <a:bodyPr>
            <a:normAutofit/>
          </a:bodyPr>
          <a:lstStyle/>
          <a:p>
            <a:pPr marL="58738" indent="11113">
              <a:spcBef>
                <a:spcPts val="0"/>
              </a:spcBef>
              <a:buNone/>
            </a:pPr>
            <a:r>
              <a:rPr lang="en-US" dirty="0"/>
              <a:t>Specify skylights that can </a:t>
            </a:r>
          </a:p>
          <a:p>
            <a:pPr marL="58738" indent="11113">
              <a:spcBef>
                <a:spcPts val="0"/>
              </a:spcBef>
              <a:buNone/>
            </a:pPr>
            <a:r>
              <a:rPr lang="en-US" dirty="0"/>
              <a:t>withstand human impact loads.</a:t>
            </a:r>
          </a:p>
        </p:txBody>
      </p:sp>
      <p:sp>
        <p:nvSpPr>
          <p:cNvPr id="2" name="Slide Number Placeholder 1"/>
          <p:cNvSpPr>
            <a:spLocks noGrp="1"/>
          </p:cNvSpPr>
          <p:nvPr>
            <p:ph type="sldNum" sz="quarter" idx="12"/>
          </p:nvPr>
        </p:nvSpPr>
        <p:spPr/>
        <p:txBody>
          <a:bodyPr/>
          <a:lstStyle/>
          <a:p>
            <a:fld id="{9B5B1DF5-C027-4F96-974A-B1B73A967B05}" type="slidenum">
              <a:rPr lang="en-US" smtClean="0"/>
              <a:pPr/>
              <a:t>17</a:t>
            </a:fld>
            <a:endParaRPr lang="en-US" dirty="0"/>
          </a:p>
        </p:txBody>
      </p:sp>
      <p:pic>
        <p:nvPicPr>
          <p:cNvPr id="5" name="Picture 6" descr="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018809" y="2362200"/>
            <a:ext cx="3960477" cy="26980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txBox="1">
            <a:spLocks noChangeArrowheads="1"/>
          </p:cNvSpPr>
          <p:nvPr/>
        </p:nvSpPr>
        <p:spPr bwMode="auto">
          <a:xfrm>
            <a:off x="5257800" y="5423148"/>
            <a:ext cx="3886200" cy="550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000066"/>
              </a:buClr>
              <a:buChar char="–"/>
              <a:defRPr sz="26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a:t>So that this does not happen!</a:t>
            </a:r>
          </a:p>
        </p:txBody>
      </p:sp>
      <p:pic>
        <p:nvPicPr>
          <p:cNvPr id="4" name="Picture 3">
            <a:extLst>
              <a:ext uri="{FF2B5EF4-FFF2-40B4-BE49-F238E27FC236}">
                <a16:creationId xmlns:a16="http://schemas.microsoft.com/office/drawing/2014/main" id="{B847F31D-6D8C-43A1-96F0-A8311698F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09" y="1950124"/>
            <a:ext cx="4800600" cy="3246406"/>
          </a:xfrm>
          <a:prstGeom prst="rect">
            <a:avLst/>
          </a:prstGeom>
        </p:spPr>
      </p:pic>
      <p:sp>
        <p:nvSpPr>
          <p:cNvPr id="3" name="Footer Placeholder 2">
            <a:extLst>
              <a:ext uri="{FF2B5EF4-FFF2-40B4-BE49-F238E27FC236}">
                <a16:creationId xmlns:a16="http://schemas.microsoft.com/office/drawing/2014/main" id="{D66C00FB-0DBC-491B-A60A-575F1F53F479}"/>
              </a:ext>
            </a:extLst>
          </p:cNvPr>
          <p:cNvSpPr>
            <a:spLocks noGrp="1"/>
          </p:cNvSpPr>
          <p:nvPr>
            <p:ph type="ftr" sz="quarter" idx="11"/>
          </p:nvPr>
        </p:nvSpPr>
        <p:spPr>
          <a:xfrm>
            <a:off x="76200" y="645978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27149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n-US" dirty="0"/>
              <a:t>Stairways and Floor Openings</a:t>
            </a:r>
          </a:p>
        </p:txBody>
      </p:sp>
      <p:sp>
        <p:nvSpPr>
          <p:cNvPr id="101379" name="Rectangle 3"/>
          <p:cNvSpPr>
            <a:spLocks noGrp="1" noChangeArrowheads="1"/>
          </p:cNvSpPr>
          <p:nvPr>
            <p:ph idx="1"/>
          </p:nvPr>
        </p:nvSpPr>
        <p:spPr/>
        <p:txBody>
          <a:bodyPr/>
          <a:lstStyle/>
          <a:p>
            <a:pPr>
              <a:buNone/>
            </a:pPr>
            <a:endParaRPr lang="en-US" dirty="0"/>
          </a:p>
          <a:p>
            <a:pPr>
              <a:buNone/>
            </a:pPr>
            <a:endParaRPr lang="en-US" dirty="0"/>
          </a:p>
        </p:txBody>
      </p:sp>
      <p:sp>
        <p:nvSpPr>
          <p:cNvPr id="2" name="Slide Number Placeholder 1"/>
          <p:cNvSpPr>
            <a:spLocks noGrp="1"/>
          </p:cNvSpPr>
          <p:nvPr>
            <p:ph type="sldNum" sz="quarter" idx="12"/>
          </p:nvPr>
        </p:nvSpPr>
        <p:spPr/>
        <p:txBody>
          <a:bodyPr/>
          <a:lstStyle/>
          <a:p>
            <a:fld id="{9B5B1DF5-C027-4F96-974A-B1B73A967B05}" type="slidenum">
              <a:rPr lang="en-US" smtClean="0"/>
              <a:pPr/>
              <a:t>18</a:t>
            </a:fld>
            <a:endParaRPr lang="en-US" dirty="0"/>
          </a:p>
        </p:txBody>
      </p:sp>
      <p:pic>
        <p:nvPicPr>
          <p:cNvPr id="363521" name="Picture 1" descr="pi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743200"/>
            <a:ext cx="3038474" cy="2176817"/>
          </a:xfrm>
          <a:prstGeom prst="rect">
            <a:avLst/>
          </a:prstGeom>
          <a:noFill/>
          <a:ln w="9525">
            <a:noFill/>
            <a:miter lim="800000"/>
            <a:headEnd/>
            <a:tailEnd/>
          </a:ln>
        </p:spPr>
      </p:pic>
      <p:sp>
        <p:nvSpPr>
          <p:cNvPr id="5" name="Rectangle 4"/>
          <p:cNvSpPr/>
          <p:nvPr/>
        </p:nvSpPr>
        <p:spPr>
          <a:xfrm>
            <a:off x="228600" y="2514600"/>
            <a:ext cx="5257800" cy="3416320"/>
          </a:xfrm>
          <a:prstGeom prst="rect">
            <a:avLst/>
          </a:prstGeom>
        </p:spPr>
        <p:txBody>
          <a:bodyPr wrap="square">
            <a:spAutoFit/>
          </a:bodyPr>
          <a:lstStyle/>
          <a:p>
            <a:pPr algn="l"/>
            <a:r>
              <a:rPr lang="en-US" sz="2400" dirty="0">
                <a:solidFill>
                  <a:srgbClr val="FF0000"/>
                </a:solidFill>
                <a:latin typeface="+mn-lt"/>
              </a:rPr>
              <a:t>Cast-in sockets </a:t>
            </a:r>
            <a:r>
              <a:rPr lang="en-US" sz="2400" dirty="0">
                <a:latin typeface="+mn-lt"/>
              </a:rPr>
              <a:t>can be specified around floor openings and stairways. </a:t>
            </a:r>
          </a:p>
          <a:p>
            <a:pPr algn="l"/>
            <a:endParaRPr lang="en-US" sz="2400" dirty="0">
              <a:latin typeface="+mn-lt"/>
            </a:endParaRPr>
          </a:p>
          <a:p>
            <a:pPr algn="l"/>
            <a:r>
              <a:rPr lang="en-US" sz="2400" dirty="0">
                <a:latin typeface="+mn-lt"/>
              </a:rPr>
              <a:t>The </a:t>
            </a:r>
            <a:r>
              <a:rPr lang="en-US" sz="2400" dirty="0">
                <a:solidFill>
                  <a:srgbClr val="FF0000"/>
                </a:solidFill>
                <a:latin typeface="+mn-lt"/>
              </a:rPr>
              <a:t>sockets</a:t>
            </a:r>
            <a:r>
              <a:rPr lang="en-US" sz="2400" dirty="0">
                <a:latin typeface="+mn-lt"/>
              </a:rPr>
              <a:t> make it easy for contractors to install </a:t>
            </a:r>
            <a:r>
              <a:rPr lang="en-US" sz="2400" dirty="0">
                <a:solidFill>
                  <a:srgbClr val="FF0000"/>
                </a:solidFill>
                <a:latin typeface="+mn-lt"/>
              </a:rPr>
              <a:t>temporary</a:t>
            </a:r>
            <a:r>
              <a:rPr lang="en-US" sz="2400" dirty="0">
                <a:latin typeface="+mn-lt"/>
              </a:rPr>
              <a:t> guardrails during the construction phase. </a:t>
            </a:r>
          </a:p>
          <a:p>
            <a:pPr algn="l"/>
            <a:endParaRPr lang="en-US" sz="2400" dirty="0">
              <a:latin typeface="+mn-lt"/>
            </a:endParaRPr>
          </a:p>
          <a:p>
            <a:pPr algn="l"/>
            <a:r>
              <a:rPr lang="en-US" sz="2400" dirty="0">
                <a:latin typeface="+mn-lt"/>
              </a:rPr>
              <a:t>The </a:t>
            </a:r>
            <a:r>
              <a:rPr lang="en-US" sz="2400" dirty="0">
                <a:solidFill>
                  <a:srgbClr val="FF0000"/>
                </a:solidFill>
                <a:latin typeface="+mn-lt"/>
              </a:rPr>
              <a:t>sockets</a:t>
            </a:r>
            <a:r>
              <a:rPr lang="en-US" sz="2400" dirty="0">
                <a:latin typeface="+mn-lt"/>
              </a:rPr>
              <a:t> can then be used for </a:t>
            </a:r>
            <a:r>
              <a:rPr lang="en-US" sz="2400" dirty="0">
                <a:solidFill>
                  <a:srgbClr val="FF0000"/>
                </a:solidFill>
                <a:latin typeface="+mn-lt"/>
              </a:rPr>
              <a:t>permanent</a:t>
            </a:r>
            <a:r>
              <a:rPr lang="en-US" sz="2400" dirty="0">
                <a:latin typeface="+mn-lt"/>
              </a:rPr>
              <a:t> railings or filled in.</a:t>
            </a:r>
          </a:p>
        </p:txBody>
      </p:sp>
      <p:sp>
        <p:nvSpPr>
          <p:cNvPr id="3" name="Footer Placeholder 2">
            <a:extLst>
              <a:ext uri="{FF2B5EF4-FFF2-40B4-BE49-F238E27FC236}">
                <a16:creationId xmlns:a16="http://schemas.microsoft.com/office/drawing/2014/main" id="{8F69190C-E9C1-4125-8DD7-B5D2AB2391EE}"/>
              </a:ext>
            </a:extLst>
          </p:cNvPr>
          <p:cNvSpPr>
            <a:spLocks noGrp="1"/>
          </p:cNvSpPr>
          <p:nvPr>
            <p:ph type="ftr" sz="quarter" idx="11"/>
          </p:nvPr>
        </p:nvSpPr>
        <p:spPr>
          <a:xfrm>
            <a:off x="38100" y="6417223"/>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43695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Falls Through Roof Surface</a:t>
            </a:r>
          </a:p>
        </p:txBody>
      </p:sp>
      <p:pic>
        <p:nvPicPr>
          <p:cNvPr id="7" name="Content Placeholder 6" descr="ROOFWALK%20&amp;%20HANDRAIL.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2604655"/>
            <a:ext cx="3861262" cy="2896985"/>
          </a:xfrm>
        </p:spPr>
      </p:pic>
      <p:sp>
        <p:nvSpPr>
          <p:cNvPr id="3" name="Slide Number Placeholder 2"/>
          <p:cNvSpPr>
            <a:spLocks noGrp="1"/>
          </p:cNvSpPr>
          <p:nvPr>
            <p:ph type="sldNum" sz="quarter" idx="12"/>
          </p:nvPr>
        </p:nvSpPr>
        <p:spPr/>
        <p:txBody>
          <a:bodyPr/>
          <a:lstStyle/>
          <a:p>
            <a:fld id="{9B5B1DF5-C027-4F96-974A-B1B73A967B05}" type="slidenum">
              <a:rPr lang="en-US" smtClean="0"/>
              <a:pPr/>
              <a:t>19</a:t>
            </a:fld>
            <a:endParaRPr lang="en-US" dirty="0"/>
          </a:p>
        </p:txBody>
      </p:sp>
      <p:sp>
        <p:nvSpPr>
          <p:cNvPr id="6" name="Rectangle 5"/>
          <p:cNvSpPr/>
          <p:nvPr/>
        </p:nvSpPr>
        <p:spPr>
          <a:xfrm>
            <a:off x="914400" y="2590800"/>
            <a:ext cx="3733800" cy="2677656"/>
          </a:xfrm>
          <a:prstGeom prst="rect">
            <a:avLst/>
          </a:prstGeom>
        </p:spPr>
        <p:txBody>
          <a:bodyPr wrap="square">
            <a:spAutoFit/>
          </a:bodyPr>
          <a:lstStyle/>
          <a:p>
            <a:pPr algn="l"/>
            <a:r>
              <a:rPr lang="en-US" sz="2400" dirty="0">
                <a:latin typeface="+mn-lt"/>
              </a:rPr>
              <a:t>Add a </a:t>
            </a:r>
            <a:r>
              <a:rPr lang="en-US" sz="2400" dirty="0">
                <a:solidFill>
                  <a:srgbClr val="FF0000"/>
                </a:solidFill>
                <a:latin typeface="+mn-lt"/>
              </a:rPr>
              <a:t>safe catwalk </a:t>
            </a:r>
            <a:r>
              <a:rPr lang="en-US" sz="2400" dirty="0">
                <a:latin typeface="+mn-lt"/>
              </a:rPr>
              <a:t>to your plans so that workers and future maintenance personnel with have a </a:t>
            </a:r>
            <a:r>
              <a:rPr lang="en-US" sz="2400" dirty="0">
                <a:solidFill>
                  <a:srgbClr val="FF0000"/>
                </a:solidFill>
                <a:latin typeface="+mn-lt"/>
              </a:rPr>
              <a:t>structurally sound and</a:t>
            </a:r>
          </a:p>
          <a:p>
            <a:pPr algn="l"/>
            <a:r>
              <a:rPr lang="en-US" sz="2400" dirty="0">
                <a:solidFill>
                  <a:srgbClr val="FF0000"/>
                </a:solidFill>
                <a:latin typeface="+mn-lt"/>
              </a:rPr>
              <a:t>safe surface </a:t>
            </a:r>
            <a:r>
              <a:rPr lang="en-US" sz="2400" dirty="0">
                <a:latin typeface="+mn-lt"/>
              </a:rPr>
              <a:t>to walk upon when accessing the roof.</a:t>
            </a:r>
          </a:p>
        </p:txBody>
      </p:sp>
      <p:sp>
        <p:nvSpPr>
          <p:cNvPr id="4" name="Footer Placeholder 3">
            <a:extLst>
              <a:ext uri="{FF2B5EF4-FFF2-40B4-BE49-F238E27FC236}">
                <a16:creationId xmlns:a16="http://schemas.microsoft.com/office/drawing/2014/main" id="{053AA940-BAA2-4A55-BAAC-6EC9FD5CA381}"/>
              </a:ext>
            </a:extLst>
          </p:cNvPr>
          <p:cNvSpPr>
            <a:spLocks noGrp="1"/>
          </p:cNvSpPr>
          <p:nvPr>
            <p:ph type="ftr" sz="quarter" idx="11"/>
          </p:nvPr>
        </p:nvSpPr>
        <p:spPr>
          <a:xfrm>
            <a:off x="34636" y="6459785"/>
            <a:ext cx="3617103" cy="365125"/>
          </a:xfrm>
        </p:spPr>
        <p:txBody>
          <a:bodyPr/>
          <a:lstStyle/>
          <a:p>
            <a:pPr algn="l"/>
            <a:r>
              <a:rPr lang="en-US" dirty="0"/>
              <a:t>2018 State Construction Conference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A6944-158B-46F9-98BE-43C7902FC8CD}"/>
              </a:ext>
            </a:extLst>
          </p:cNvPr>
          <p:cNvSpPr>
            <a:spLocks noGrp="1"/>
          </p:cNvSpPr>
          <p:nvPr>
            <p:ph type="title"/>
          </p:nvPr>
        </p:nvSpPr>
        <p:spPr>
          <a:xfrm>
            <a:off x="822960" y="286605"/>
            <a:ext cx="7543800" cy="1008796"/>
          </a:xfrm>
        </p:spPr>
        <p:txBody>
          <a:bodyPr/>
          <a:lstStyle/>
          <a:p>
            <a:r>
              <a:rPr lang="en-US" dirty="0"/>
              <a:t>Morning Safety Briefing</a:t>
            </a:r>
          </a:p>
        </p:txBody>
      </p:sp>
      <p:sp>
        <p:nvSpPr>
          <p:cNvPr id="2" name="Slide Number Placeholder 1">
            <a:extLst>
              <a:ext uri="{FF2B5EF4-FFF2-40B4-BE49-F238E27FC236}">
                <a16:creationId xmlns:a16="http://schemas.microsoft.com/office/drawing/2014/main" id="{B0D9DF11-E7C7-46F6-8A17-3BDEC9BE97B4}"/>
              </a:ext>
            </a:extLst>
          </p:cNvPr>
          <p:cNvSpPr>
            <a:spLocks noGrp="1"/>
          </p:cNvSpPr>
          <p:nvPr>
            <p:ph type="sldNum" sz="quarter" idx="12"/>
          </p:nvPr>
        </p:nvSpPr>
        <p:spPr/>
        <p:txBody>
          <a:bodyPr/>
          <a:lstStyle/>
          <a:p>
            <a:fld id="{450FFAA3-68A3-4D6A-943E-73B02B2CFC5C}" type="slidenum">
              <a:rPr lang="en-US" smtClean="0"/>
              <a:pPr/>
              <a:t>2</a:t>
            </a:fld>
            <a:endParaRPr lang="en-US"/>
          </a:p>
        </p:txBody>
      </p:sp>
      <p:pic>
        <p:nvPicPr>
          <p:cNvPr id="3" name="Picture 2">
            <a:extLst>
              <a:ext uri="{FF2B5EF4-FFF2-40B4-BE49-F238E27FC236}">
                <a16:creationId xmlns:a16="http://schemas.microsoft.com/office/drawing/2014/main" id="{BBF66D0D-CB1B-49AB-8663-40D379D76E35}"/>
              </a:ext>
            </a:extLst>
          </p:cNvPr>
          <p:cNvPicPr>
            <a:picLocks noChangeAspect="1"/>
          </p:cNvPicPr>
          <p:nvPr/>
        </p:nvPicPr>
        <p:blipFill>
          <a:blip r:embed="rId2"/>
          <a:stretch>
            <a:fillRect/>
          </a:stretch>
        </p:blipFill>
        <p:spPr>
          <a:xfrm>
            <a:off x="0" y="2032760"/>
            <a:ext cx="9163082" cy="2798307"/>
          </a:xfrm>
          <a:prstGeom prst="rect">
            <a:avLst/>
          </a:prstGeom>
        </p:spPr>
      </p:pic>
      <p:sp>
        <p:nvSpPr>
          <p:cNvPr id="5" name="Footer Placeholder 4">
            <a:extLst>
              <a:ext uri="{FF2B5EF4-FFF2-40B4-BE49-F238E27FC236}">
                <a16:creationId xmlns:a16="http://schemas.microsoft.com/office/drawing/2014/main" id="{423C2EA0-96A8-4821-88DC-951A002FED87}"/>
              </a:ext>
            </a:extLst>
          </p:cNvPr>
          <p:cNvSpPr>
            <a:spLocks noGrp="1"/>
          </p:cNvSpPr>
          <p:nvPr>
            <p:ph type="ftr" sz="quarter" idx="11"/>
          </p:nvPr>
        </p:nvSpPr>
        <p:spPr>
          <a:xfrm>
            <a:off x="31173" y="645978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36566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53C1-0BA9-437E-BC1B-16A057CBDB31}"/>
              </a:ext>
            </a:extLst>
          </p:cNvPr>
          <p:cNvSpPr>
            <a:spLocks noGrp="1"/>
          </p:cNvSpPr>
          <p:nvPr>
            <p:ph type="title"/>
          </p:nvPr>
        </p:nvSpPr>
        <p:spPr>
          <a:xfrm>
            <a:off x="369352" y="286605"/>
            <a:ext cx="8622248" cy="1267070"/>
          </a:xfrm>
        </p:spPr>
        <p:txBody>
          <a:bodyPr>
            <a:noAutofit/>
          </a:bodyPr>
          <a:lstStyle/>
          <a:p>
            <a:r>
              <a:rPr lang="en-US" sz="4000" dirty="0"/>
              <a:t>29 CFR 1910 Subpart S – Electrical</a:t>
            </a:r>
            <a:br>
              <a:rPr lang="en-US" sz="4000" dirty="0"/>
            </a:br>
            <a:r>
              <a:rPr lang="en-US" sz="4000" dirty="0"/>
              <a:t>1910.333(b)(2)(iv)(B) </a:t>
            </a:r>
            <a:r>
              <a:rPr lang="en-US" sz="4000" i="1" dirty="0"/>
              <a:t>Energized Equipment</a:t>
            </a:r>
            <a:endParaRPr lang="en-US" sz="4000" dirty="0"/>
          </a:p>
        </p:txBody>
      </p:sp>
      <p:sp>
        <p:nvSpPr>
          <p:cNvPr id="6" name="Content Placeholder 5">
            <a:extLst>
              <a:ext uri="{FF2B5EF4-FFF2-40B4-BE49-F238E27FC236}">
                <a16:creationId xmlns:a16="http://schemas.microsoft.com/office/drawing/2014/main" id="{8E2511E6-3E99-4531-AD99-0CAD8293B928}"/>
              </a:ext>
            </a:extLst>
          </p:cNvPr>
          <p:cNvSpPr>
            <a:spLocks noGrp="1"/>
          </p:cNvSpPr>
          <p:nvPr>
            <p:ph idx="1"/>
          </p:nvPr>
        </p:nvSpPr>
        <p:spPr/>
        <p:txBody>
          <a:bodyPr/>
          <a:lstStyle/>
          <a:p>
            <a:pPr>
              <a:buFont typeface="Arial" panose="020B0604020202020204" pitchFamily="34" charset="0"/>
              <a:buChar char="•"/>
            </a:pPr>
            <a:r>
              <a:rPr lang="en-US" dirty="0"/>
              <a:t> Electrical maintenance personnel must </a:t>
            </a:r>
            <a:r>
              <a:rPr lang="en-US" dirty="0">
                <a:solidFill>
                  <a:srgbClr val="FF0000"/>
                </a:solidFill>
              </a:rPr>
              <a:t>assume all electrical equipment is energized </a:t>
            </a:r>
            <a:r>
              <a:rPr lang="en-US" dirty="0"/>
              <a:t>prior to beginning any maintenance action</a:t>
            </a:r>
          </a:p>
          <a:p>
            <a:pPr lvl="1">
              <a:buFont typeface="Arial" panose="020B0604020202020204" pitchFamily="34" charset="0"/>
              <a:buChar char="•"/>
            </a:pPr>
            <a:r>
              <a:rPr lang="en-US" dirty="0"/>
              <a:t>Simply </a:t>
            </a:r>
            <a:r>
              <a:rPr lang="en-US" dirty="0">
                <a:solidFill>
                  <a:srgbClr val="FF0000"/>
                </a:solidFill>
              </a:rPr>
              <a:t>turning off a breaker </a:t>
            </a:r>
            <a:r>
              <a:rPr lang="en-US" dirty="0"/>
              <a:t>supplying electrical equipment </a:t>
            </a:r>
            <a:r>
              <a:rPr lang="en-US" dirty="0">
                <a:solidFill>
                  <a:srgbClr val="FF0000"/>
                </a:solidFill>
              </a:rPr>
              <a:t>shall not permit maintenance personnel to assume residual voltage is absent </a:t>
            </a:r>
          </a:p>
          <a:p>
            <a:pPr lvl="1">
              <a:buFont typeface="Arial" panose="020B0604020202020204" pitchFamily="34" charset="0"/>
              <a:buChar char="•"/>
            </a:pPr>
            <a:r>
              <a:rPr lang="en-US" dirty="0"/>
              <a:t>Mandates </a:t>
            </a:r>
            <a:r>
              <a:rPr lang="en-US" dirty="0">
                <a:solidFill>
                  <a:srgbClr val="FF0000"/>
                </a:solidFill>
              </a:rPr>
              <a:t>manual 6-step portable voltmeter test </a:t>
            </a:r>
            <a:r>
              <a:rPr lang="en-US" dirty="0"/>
              <a:t>(while wearing appropriate PPE) to </a:t>
            </a:r>
            <a:r>
              <a:rPr lang="en-US" dirty="0">
                <a:solidFill>
                  <a:srgbClr val="FF0000"/>
                </a:solidFill>
              </a:rPr>
              <a:t>confirm no voltage </a:t>
            </a:r>
            <a:r>
              <a:rPr lang="en-US" dirty="0"/>
              <a:t>remains</a:t>
            </a:r>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1DCAD45-9E9D-425B-880C-D708635DB8E8}"/>
              </a:ext>
            </a:extLst>
          </p:cNvPr>
          <p:cNvSpPr>
            <a:spLocks noGrp="1"/>
          </p:cNvSpPr>
          <p:nvPr>
            <p:ph type="sldNum" sz="quarter" idx="12"/>
          </p:nvPr>
        </p:nvSpPr>
        <p:spPr/>
        <p:txBody>
          <a:bodyPr/>
          <a:lstStyle/>
          <a:p>
            <a:fld id="{2C47516C-CC9B-4C5E-9CEC-1760E0781A2D}" type="slidenum">
              <a:rPr lang="en-US" smtClean="0"/>
              <a:pPr/>
              <a:t>20</a:t>
            </a:fld>
            <a:endParaRPr lang="en-US"/>
          </a:p>
        </p:txBody>
      </p:sp>
      <p:pic>
        <p:nvPicPr>
          <p:cNvPr id="3" name="Picture 2">
            <a:extLst>
              <a:ext uri="{FF2B5EF4-FFF2-40B4-BE49-F238E27FC236}">
                <a16:creationId xmlns:a16="http://schemas.microsoft.com/office/drawing/2014/main" id="{F22C9053-F1BE-4031-9EFE-755915AD9831}"/>
              </a:ext>
            </a:extLst>
          </p:cNvPr>
          <p:cNvPicPr>
            <a:picLocks noChangeAspect="1"/>
          </p:cNvPicPr>
          <p:nvPr/>
        </p:nvPicPr>
        <p:blipFill>
          <a:blip r:embed="rId2"/>
          <a:stretch>
            <a:fillRect/>
          </a:stretch>
        </p:blipFill>
        <p:spPr>
          <a:xfrm>
            <a:off x="369352" y="3820200"/>
            <a:ext cx="3120391" cy="2634355"/>
          </a:xfrm>
          <a:prstGeom prst="rect">
            <a:avLst/>
          </a:prstGeom>
        </p:spPr>
      </p:pic>
      <p:pic>
        <p:nvPicPr>
          <p:cNvPr id="7" name="Picture 6">
            <a:extLst>
              <a:ext uri="{FF2B5EF4-FFF2-40B4-BE49-F238E27FC236}">
                <a16:creationId xmlns:a16="http://schemas.microsoft.com/office/drawing/2014/main" id="{E132CFDE-4D36-42BA-8506-55F02CB79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656" y="3826322"/>
            <a:ext cx="5368344" cy="2706529"/>
          </a:xfrm>
          <a:prstGeom prst="rect">
            <a:avLst/>
          </a:prstGeom>
        </p:spPr>
      </p:pic>
      <p:sp>
        <p:nvSpPr>
          <p:cNvPr id="4" name="Footer Placeholder 3">
            <a:extLst>
              <a:ext uri="{FF2B5EF4-FFF2-40B4-BE49-F238E27FC236}">
                <a16:creationId xmlns:a16="http://schemas.microsoft.com/office/drawing/2014/main" id="{D67F1127-D042-4334-B1FC-29694D5BD90F}"/>
              </a:ext>
            </a:extLst>
          </p:cNvPr>
          <p:cNvSpPr>
            <a:spLocks noGrp="1"/>
          </p:cNvSpPr>
          <p:nvPr>
            <p:ph type="ftr" sz="quarter" idx="11"/>
          </p:nvPr>
        </p:nvSpPr>
        <p:spPr>
          <a:xfrm>
            <a:off x="34929" y="6454555"/>
            <a:ext cx="3617103" cy="365125"/>
          </a:xfrm>
        </p:spPr>
        <p:txBody>
          <a:bodyPr/>
          <a:lstStyle/>
          <a:p>
            <a:pPr algn="l"/>
            <a:r>
              <a:rPr lang="en-US"/>
              <a:t>2018 State Construction Conference</a:t>
            </a:r>
          </a:p>
        </p:txBody>
      </p:sp>
    </p:spTree>
    <p:extLst>
      <p:ext uri="{BB962C8B-B14F-4D97-AF65-F5344CB8AC3E}">
        <p14:creationId xmlns:p14="http://schemas.microsoft.com/office/powerpoint/2010/main" val="2706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a:xfrm>
            <a:off x="469323" y="286605"/>
            <a:ext cx="7940040" cy="475395"/>
          </a:xfrm>
        </p:spPr>
        <p:txBody>
          <a:bodyPr>
            <a:noAutofit/>
          </a:bodyPr>
          <a:lstStyle/>
          <a:p>
            <a:r>
              <a:rPr lang="en-US" sz="2800" dirty="0"/>
              <a:t>https://www.osha.gov/dte/library/materials_library.html</a:t>
            </a:r>
          </a:p>
        </p:txBody>
      </p:sp>
      <p:sp>
        <p:nvSpPr>
          <p:cNvPr id="3" name="Slide Number Placeholder 2"/>
          <p:cNvSpPr>
            <a:spLocks noGrp="1"/>
          </p:cNvSpPr>
          <p:nvPr>
            <p:ph type="sldNum" sz="quarter" idx="12"/>
          </p:nvPr>
        </p:nvSpPr>
        <p:spPr/>
        <p:txBody>
          <a:bodyPr/>
          <a:lstStyle/>
          <a:p>
            <a:fld id="{9B5B1DF5-C027-4F96-974A-B1B73A967B05}" type="slidenum">
              <a:rPr lang="en-US" smtClean="0"/>
              <a:pPr/>
              <a:t>21</a:t>
            </a:fld>
            <a:endParaRPr lang="en-US" dirty="0"/>
          </a:p>
        </p:txBody>
      </p:sp>
      <p:pic>
        <p:nvPicPr>
          <p:cNvPr id="6" name="Picture 5">
            <a:extLst>
              <a:ext uri="{FF2B5EF4-FFF2-40B4-BE49-F238E27FC236}">
                <a16:creationId xmlns:a16="http://schemas.microsoft.com/office/drawing/2014/main" id="{646FF6DC-5FC0-4E0E-A7C6-A5212BC7D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37" y="762000"/>
            <a:ext cx="7158725" cy="6096000"/>
          </a:xfrm>
          <a:prstGeom prst="rect">
            <a:avLst/>
          </a:prstGeom>
        </p:spPr>
      </p:pic>
    </p:spTree>
    <p:extLst>
      <p:ext uri="{BB962C8B-B14F-4D97-AF65-F5344CB8AC3E}">
        <p14:creationId xmlns:p14="http://schemas.microsoft.com/office/powerpoint/2010/main" val="326155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7A7094-CF20-4A00-96C5-C1CF8DD0FD40}"/>
              </a:ext>
            </a:extLst>
          </p:cNvPr>
          <p:cNvSpPr>
            <a:spLocks noGrp="1"/>
          </p:cNvSpPr>
          <p:nvPr>
            <p:ph type="title"/>
          </p:nvPr>
        </p:nvSpPr>
        <p:spPr>
          <a:xfrm>
            <a:off x="865563" y="706466"/>
            <a:ext cx="7543800" cy="932596"/>
          </a:xfrm>
        </p:spPr>
        <p:txBody>
          <a:bodyPr>
            <a:normAutofit fontScale="90000"/>
          </a:bodyPr>
          <a:lstStyle/>
          <a:p>
            <a:r>
              <a:rPr lang="en-US" sz="3600" dirty="0"/>
              <a:t>ANSI/ASSE Z590.3 </a:t>
            </a:r>
            <a:r>
              <a:rPr lang="en-US" sz="3600" i="1" dirty="0"/>
              <a:t>Prevention through Design</a:t>
            </a:r>
            <a:br>
              <a:rPr lang="en-US" sz="3600" dirty="0"/>
            </a:br>
            <a:r>
              <a:rPr lang="en-US" sz="3600" dirty="0"/>
              <a:t>http://www.asse.org/publications/standards</a:t>
            </a:r>
          </a:p>
        </p:txBody>
      </p:sp>
      <p:pic>
        <p:nvPicPr>
          <p:cNvPr id="14" name="Content Placeholder 13">
            <a:extLst>
              <a:ext uri="{FF2B5EF4-FFF2-40B4-BE49-F238E27FC236}">
                <a16:creationId xmlns:a16="http://schemas.microsoft.com/office/drawing/2014/main" id="{2C2D7AEE-FB50-43E8-AA08-969A5BB083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3944" y="2105025"/>
            <a:ext cx="3200400" cy="3505200"/>
          </a:xfrm>
        </p:spPr>
      </p:pic>
      <p:pic>
        <p:nvPicPr>
          <p:cNvPr id="16" name="Content Placeholder 15">
            <a:extLst>
              <a:ext uri="{FF2B5EF4-FFF2-40B4-BE49-F238E27FC236}">
                <a16:creationId xmlns:a16="http://schemas.microsoft.com/office/drawing/2014/main" id="{EB078C13-A6E6-41E6-AE6F-BBFF0448F7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5344" y="4572000"/>
            <a:ext cx="1428750" cy="1428750"/>
          </a:xfrm>
        </p:spPr>
      </p:pic>
      <p:sp>
        <p:nvSpPr>
          <p:cNvPr id="4" name="Slide Number Placeholder 3">
            <a:extLst>
              <a:ext uri="{FF2B5EF4-FFF2-40B4-BE49-F238E27FC236}">
                <a16:creationId xmlns:a16="http://schemas.microsoft.com/office/drawing/2014/main" id="{E3C9DCF8-EF45-4204-9C8A-13020E6DEBB9}"/>
              </a:ext>
            </a:extLst>
          </p:cNvPr>
          <p:cNvSpPr>
            <a:spLocks noGrp="1"/>
          </p:cNvSpPr>
          <p:nvPr>
            <p:ph type="sldNum" sz="quarter" idx="12"/>
          </p:nvPr>
        </p:nvSpPr>
        <p:spPr/>
        <p:txBody>
          <a:bodyPr/>
          <a:lstStyle/>
          <a:p>
            <a:fld id="{9B5B1DF5-C027-4F96-974A-B1B73A967B05}" type="slidenum">
              <a:rPr lang="en-US" smtClean="0"/>
              <a:pPr/>
              <a:t>22</a:t>
            </a:fld>
            <a:endParaRPr lang="en-US" dirty="0"/>
          </a:p>
        </p:txBody>
      </p:sp>
      <p:sp>
        <p:nvSpPr>
          <p:cNvPr id="17" name="TextBox 16">
            <a:extLst>
              <a:ext uri="{FF2B5EF4-FFF2-40B4-BE49-F238E27FC236}">
                <a16:creationId xmlns:a16="http://schemas.microsoft.com/office/drawing/2014/main" id="{94ACEC62-3947-4E88-90C3-1F5C1B433D84}"/>
              </a:ext>
            </a:extLst>
          </p:cNvPr>
          <p:cNvSpPr txBox="1"/>
          <p:nvPr/>
        </p:nvSpPr>
        <p:spPr>
          <a:xfrm>
            <a:off x="4554444" y="2646863"/>
            <a:ext cx="2590799" cy="1938992"/>
          </a:xfrm>
          <a:prstGeom prst="rect">
            <a:avLst/>
          </a:prstGeom>
          <a:noFill/>
        </p:spPr>
        <p:txBody>
          <a:bodyPr wrap="square" rtlCol="0">
            <a:spAutoFit/>
          </a:bodyPr>
          <a:lstStyle/>
          <a:p>
            <a:r>
              <a:rPr lang="en-US" sz="2400" dirty="0"/>
              <a:t>Guidelines for Addressing Occupational Risks in Design and Redesign Processes </a:t>
            </a:r>
          </a:p>
        </p:txBody>
      </p:sp>
      <p:sp>
        <p:nvSpPr>
          <p:cNvPr id="2" name="Footer Placeholder 1">
            <a:extLst>
              <a:ext uri="{FF2B5EF4-FFF2-40B4-BE49-F238E27FC236}">
                <a16:creationId xmlns:a16="http://schemas.microsoft.com/office/drawing/2014/main" id="{E2F964F0-143E-4CBE-86C2-E5A627A0FE69}"/>
              </a:ext>
            </a:extLst>
          </p:cNvPr>
          <p:cNvSpPr>
            <a:spLocks noGrp="1"/>
          </p:cNvSpPr>
          <p:nvPr>
            <p:ph type="ftr" sz="quarter" idx="11"/>
          </p:nvPr>
        </p:nvSpPr>
        <p:spPr>
          <a:xfrm>
            <a:off x="76200" y="6459785"/>
            <a:ext cx="3617103" cy="365125"/>
          </a:xfrm>
        </p:spPr>
        <p:txBody>
          <a:bodyPr/>
          <a:lstStyle/>
          <a:p>
            <a:pPr algn="l"/>
            <a:r>
              <a:rPr lang="en-US"/>
              <a:t>2018 State Construction Conference</a:t>
            </a:r>
          </a:p>
        </p:txBody>
      </p:sp>
    </p:spTree>
    <p:extLst>
      <p:ext uri="{BB962C8B-B14F-4D97-AF65-F5344CB8AC3E}">
        <p14:creationId xmlns:p14="http://schemas.microsoft.com/office/powerpoint/2010/main" val="121490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a:xfrm>
            <a:off x="822960" y="286605"/>
            <a:ext cx="7543800" cy="565164"/>
          </a:xfrm>
        </p:spPr>
        <p:txBody>
          <a:bodyPr>
            <a:normAutofit/>
          </a:bodyPr>
          <a:lstStyle/>
          <a:p>
            <a:r>
              <a:rPr lang="en-US" sz="3600" dirty="0">
                <a:solidFill>
                  <a:srgbClr val="FF0000"/>
                </a:solidFill>
              </a:rPr>
              <a:t>https://www.cdc.gov/niosh/topics/ptd</a:t>
            </a:r>
          </a:p>
        </p:txBody>
      </p:sp>
      <p:sp>
        <p:nvSpPr>
          <p:cNvPr id="3" name="Slide Number Placeholder 2"/>
          <p:cNvSpPr>
            <a:spLocks noGrp="1"/>
          </p:cNvSpPr>
          <p:nvPr>
            <p:ph type="sldNum" sz="quarter" idx="12"/>
          </p:nvPr>
        </p:nvSpPr>
        <p:spPr/>
        <p:txBody>
          <a:bodyPr/>
          <a:lstStyle/>
          <a:p>
            <a:fld id="{9B5B1DF5-C027-4F96-974A-B1B73A967B05}" type="slidenum">
              <a:rPr lang="en-US" smtClean="0"/>
              <a:pPr/>
              <a:t>23</a:t>
            </a:fld>
            <a:endParaRPr lang="en-US" dirty="0"/>
          </a:p>
        </p:txBody>
      </p:sp>
      <p:pic>
        <p:nvPicPr>
          <p:cNvPr id="4" name="Picture 3">
            <a:extLst>
              <a:ext uri="{FF2B5EF4-FFF2-40B4-BE49-F238E27FC236}">
                <a16:creationId xmlns:a16="http://schemas.microsoft.com/office/drawing/2014/main" id="{CEB13863-EF34-4A8E-B71D-751D287C8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35278"/>
            <a:ext cx="8549640" cy="5240999"/>
          </a:xfrm>
          <a:prstGeom prst="rect">
            <a:avLst/>
          </a:prstGeom>
        </p:spPr>
      </p:pic>
      <p:sp>
        <p:nvSpPr>
          <p:cNvPr id="2" name="TextBox 1">
            <a:extLst>
              <a:ext uri="{FF2B5EF4-FFF2-40B4-BE49-F238E27FC236}">
                <a16:creationId xmlns:a16="http://schemas.microsoft.com/office/drawing/2014/main" id="{22C90179-1754-42C0-B340-37E0DE007AD1}"/>
              </a:ext>
            </a:extLst>
          </p:cNvPr>
          <p:cNvSpPr txBox="1"/>
          <p:nvPr/>
        </p:nvSpPr>
        <p:spPr>
          <a:xfrm>
            <a:off x="5029200" y="3200400"/>
            <a:ext cx="3657600" cy="2585323"/>
          </a:xfrm>
          <a:prstGeom prst="rect">
            <a:avLst/>
          </a:prstGeom>
          <a:noFill/>
        </p:spPr>
        <p:txBody>
          <a:bodyPr wrap="square" rtlCol="0">
            <a:spAutoFit/>
          </a:bodyPr>
          <a:lstStyle/>
          <a:p>
            <a:r>
              <a:rPr lang="en-US" b="1" dirty="0">
                <a:solidFill>
                  <a:srgbClr val="FF0000"/>
                </a:solidFill>
              </a:rPr>
              <a:t>4 Education Modules:</a:t>
            </a:r>
          </a:p>
          <a:p>
            <a:pPr marL="285750" indent="-285750">
              <a:buFont typeface="Arial" panose="020B0604020202020204" pitchFamily="34" charset="0"/>
              <a:buChar char="•"/>
            </a:pPr>
            <a:r>
              <a:rPr lang="en-US" b="1" dirty="0">
                <a:solidFill>
                  <a:srgbClr val="FF0000"/>
                </a:solidFill>
              </a:rPr>
              <a:t>Architectural Design</a:t>
            </a:r>
          </a:p>
          <a:p>
            <a:pPr marL="285750" indent="-285750">
              <a:buFont typeface="Arial" panose="020B0604020202020204" pitchFamily="34" charset="0"/>
              <a:buChar char="•"/>
            </a:pPr>
            <a:r>
              <a:rPr lang="en-US" b="1" dirty="0">
                <a:solidFill>
                  <a:srgbClr val="FF0000"/>
                </a:solidFill>
              </a:rPr>
              <a:t>Reinforced Concrete Design</a:t>
            </a:r>
          </a:p>
          <a:p>
            <a:pPr marL="285750" indent="-285750">
              <a:buFont typeface="Arial" panose="020B0604020202020204" pitchFamily="34" charset="0"/>
              <a:buChar char="•"/>
            </a:pPr>
            <a:r>
              <a:rPr lang="en-US" b="1" dirty="0">
                <a:solidFill>
                  <a:srgbClr val="FF0000"/>
                </a:solidFill>
              </a:rPr>
              <a:t>Structural Steel Design</a:t>
            </a:r>
          </a:p>
          <a:p>
            <a:pPr marL="285750" indent="-285750">
              <a:buFont typeface="Arial" panose="020B0604020202020204" pitchFamily="34" charset="0"/>
              <a:buChar char="•"/>
            </a:pPr>
            <a:r>
              <a:rPr lang="en-US" b="1" dirty="0">
                <a:solidFill>
                  <a:srgbClr val="FF0000"/>
                </a:solidFill>
              </a:rPr>
              <a:t>Mechanical and Electrical Systems </a:t>
            </a:r>
          </a:p>
          <a:p>
            <a:r>
              <a:rPr lang="en-US" b="1" dirty="0">
                <a:solidFill>
                  <a:srgbClr val="FF0000"/>
                </a:solidFill>
              </a:rPr>
              <a:t>100+ </a:t>
            </a:r>
            <a:r>
              <a:rPr lang="en-US" b="1" dirty="0" err="1">
                <a:solidFill>
                  <a:srgbClr val="FF0000"/>
                </a:solidFill>
              </a:rPr>
              <a:t>PtD</a:t>
            </a:r>
            <a:r>
              <a:rPr lang="en-US" b="1" dirty="0">
                <a:solidFill>
                  <a:srgbClr val="FF0000"/>
                </a:solidFill>
              </a:rPr>
              <a:t> Journal Articles</a:t>
            </a:r>
          </a:p>
          <a:p>
            <a:r>
              <a:rPr lang="en-US" b="1" dirty="0" err="1">
                <a:solidFill>
                  <a:srgbClr val="FF0000"/>
                </a:solidFill>
              </a:rPr>
              <a:t>PtD</a:t>
            </a:r>
            <a:r>
              <a:rPr lang="en-US" b="1" dirty="0">
                <a:solidFill>
                  <a:srgbClr val="FF0000"/>
                </a:solidFill>
              </a:rPr>
              <a:t> In Motion Newsletter</a:t>
            </a:r>
          </a:p>
          <a:p>
            <a:pPr marL="285750" indent="-28575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11DBB34A-F586-4696-B98D-F981C162EB4E}"/>
              </a:ext>
            </a:extLst>
          </p:cNvPr>
          <p:cNvSpPr>
            <a:spLocks noGrp="1"/>
          </p:cNvSpPr>
          <p:nvPr>
            <p:ph type="ftr" sz="quarter" idx="11"/>
          </p:nvPr>
        </p:nvSpPr>
        <p:spPr>
          <a:xfrm>
            <a:off x="0" y="649287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22299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300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500"/>
                            </p:stCondLst>
                            <p:childTnLst>
                              <p:par>
                                <p:cTn id="26" presetID="2" presetClass="entr" presetSubtype="4" fill="hold" nodeType="afterEffect">
                                  <p:stCondLst>
                                    <p:cond delay="200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1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9" dur="1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8000"/>
                            </p:stCondLst>
                            <p:childTnLst>
                              <p:par>
                                <p:cTn id="31" presetID="2" presetClass="entr" presetSubtype="4" fill="hold" nodeType="afterEffect">
                                  <p:stCondLst>
                                    <p:cond delay="200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1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1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Contacts</a:t>
            </a:r>
          </a:p>
        </p:txBody>
      </p:sp>
      <p:sp>
        <p:nvSpPr>
          <p:cNvPr id="5" name="Content Placeholder 4"/>
          <p:cNvSpPr>
            <a:spLocks noGrp="1"/>
          </p:cNvSpPr>
          <p:nvPr>
            <p:ph idx="1"/>
          </p:nvPr>
        </p:nvSpPr>
        <p:spPr/>
        <p:txBody>
          <a:bodyPr>
            <a:normAutofit fontScale="92500" lnSpcReduction="20000"/>
          </a:bodyPr>
          <a:lstStyle/>
          <a:p>
            <a:r>
              <a:rPr lang="en-US" dirty="0"/>
              <a:t>NCDOL OSH Consultative Services Bureau</a:t>
            </a:r>
          </a:p>
          <a:p>
            <a:pPr lvl="1"/>
            <a:r>
              <a:rPr lang="en-US" dirty="0"/>
              <a:t>Kevin </a:t>
            </a:r>
            <a:r>
              <a:rPr lang="en-US" dirty="0" err="1"/>
              <a:t>O’Barr</a:t>
            </a:r>
            <a:r>
              <a:rPr lang="en-US" dirty="0"/>
              <a:t> – Bureau Chief</a:t>
            </a:r>
          </a:p>
          <a:p>
            <a:pPr lvl="1"/>
            <a:r>
              <a:rPr lang="en-US" dirty="0"/>
              <a:t>(919) 807-2899</a:t>
            </a:r>
          </a:p>
          <a:p>
            <a:pPr lvl="1"/>
            <a:r>
              <a:rPr lang="en-US" dirty="0">
                <a:hlinkClick r:id="rId3"/>
              </a:rPr>
              <a:t>kevin.obarr@labor.nc.gov</a:t>
            </a:r>
            <a:endParaRPr lang="en-US" dirty="0"/>
          </a:p>
          <a:p>
            <a:pPr lvl="1"/>
            <a:endParaRPr lang="en-US" dirty="0"/>
          </a:p>
          <a:p>
            <a:r>
              <a:rPr lang="en-US" dirty="0"/>
              <a:t>NCDOA Safety Program Director</a:t>
            </a:r>
          </a:p>
          <a:p>
            <a:pPr lvl="1"/>
            <a:r>
              <a:rPr lang="en-US" dirty="0"/>
              <a:t>Angelo Owens</a:t>
            </a:r>
          </a:p>
          <a:p>
            <a:pPr lvl="1"/>
            <a:r>
              <a:rPr lang="en-US" dirty="0"/>
              <a:t>(919) 807-2492</a:t>
            </a:r>
          </a:p>
          <a:p>
            <a:pPr lvl="1"/>
            <a:r>
              <a:rPr lang="en-US" dirty="0">
                <a:hlinkClick r:id="rId4"/>
              </a:rPr>
              <a:t>angelo.owens@doa.nc.gov</a:t>
            </a:r>
            <a:endParaRPr lang="en-US" dirty="0"/>
          </a:p>
          <a:p>
            <a:pPr lvl="1"/>
            <a:endParaRPr lang="en-US" dirty="0"/>
          </a:p>
          <a:p>
            <a:r>
              <a:rPr lang="en-US" dirty="0"/>
              <a:t>State Construction Office</a:t>
            </a:r>
          </a:p>
          <a:p>
            <a:pPr lvl="1"/>
            <a:r>
              <a:rPr lang="en-US" dirty="0"/>
              <a:t>Matthew Marbois</a:t>
            </a:r>
          </a:p>
          <a:p>
            <a:pPr lvl="1"/>
            <a:r>
              <a:rPr lang="en-US" dirty="0"/>
              <a:t>(919) 807-4099</a:t>
            </a:r>
          </a:p>
          <a:p>
            <a:pPr lvl="1"/>
            <a:r>
              <a:rPr lang="en-US" dirty="0">
                <a:hlinkClick r:id="rId5"/>
              </a:rPr>
              <a:t>matthew.marbois@doa.nc.gov</a:t>
            </a:r>
            <a:endParaRPr lang="en-US" dirty="0"/>
          </a:p>
          <a:p>
            <a:pPr lvl="1"/>
            <a:endParaRPr lang="en-US" dirty="0"/>
          </a:p>
        </p:txBody>
      </p:sp>
      <p:sp>
        <p:nvSpPr>
          <p:cNvPr id="2" name="Slide Number Placeholder 1"/>
          <p:cNvSpPr>
            <a:spLocks noGrp="1"/>
          </p:cNvSpPr>
          <p:nvPr>
            <p:ph type="sldNum" sz="quarter" idx="12"/>
          </p:nvPr>
        </p:nvSpPr>
        <p:spPr/>
        <p:txBody>
          <a:bodyPr/>
          <a:lstStyle/>
          <a:p>
            <a:fld id="{21970816-0661-4B93-9942-7D3FE46D2DA0}" type="slidenum">
              <a:rPr lang="en-US" smtClean="0"/>
              <a:pPr/>
              <a:t>24</a:t>
            </a:fld>
            <a:endParaRPr lang="en-US" dirty="0"/>
          </a:p>
        </p:txBody>
      </p:sp>
      <p:pic>
        <p:nvPicPr>
          <p:cNvPr id="6" name="Picture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71690" y="5431421"/>
            <a:ext cx="875346" cy="875346"/>
          </a:xfrm>
          <a:prstGeom prst="rect">
            <a:avLst/>
          </a:prstGeom>
        </p:spPr>
      </p:pic>
      <p:sp>
        <p:nvSpPr>
          <p:cNvPr id="4" name="Footer Placeholder 3">
            <a:extLst>
              <a:ext uri="{FF2B5EF4-FFF2-40B4-BE49-F238E27FC236}">
                <a16:creationId xmlns:a16="http://schemas.microsoft.com/office/drawing/2014/main" id="{F3876EF1-E399-4DAC-896A-8219D9D9210F}"/>
              </a:ext>
            </a:extLst>
          </p:cNvPr>
          <p:cNvSpPr>
            <a:spLocks noGrp="1"/>
          </p:cNvSpPr>
          <p:nvPr>
            <p:ph type="ftr" sz="quarter" idx="11"/>
          </p:nvPr>
        </p:nvSpPr>
        <p:spPr>
          <a:xfrm>
            <a:off x="17318" y="6459786"/>
            <a:ext cx="3617103" cy="365125"/>
          </a:xfrm>
        </p:spPr>
        <p:txBody>
          <a:bodyPr/>
          <a:lstStyle/>
          <a:p>
            <a:pPr algn="l"/>
            <a:r>
              <a:rPr lang="en-US"/>
              <a:t>2018 State Construction Conference</a:t>
            </a:r>
          </a:p>
        </p:txBody>
      </p:sp>
    </p:spTree>
    <p:extLst>
      <p:ext uri="{BB962C8B-B14F-4D97-AF65-F5344CB8AC3E}">
        <p14:creationId xmlns:p14="http://schemas.microsoft.com/office/powerpoint/2010/main" val="356668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Text Box 4"/>
          <p:cNvSpPr txBox="1">
            <a:spLocks noChangeArrowheads="1"/>
          </p:cNvSpPr>
          <p:nvPr/>
        </p:nvSpPr>
        <p:spPr bwMode="auto">
          <a:xfrm>
            <a:off x="914400" y="1447800"/>
            <a:ext cx="7696200" cy="3477875"/>
          </a:xfrm>
          <a:prstGeom prst="rect">
            <a:avLst/>
          </a:prstGeom>
          <a:noFill/>
          <a:ln w="9525">
            <a:noFill/>
            <a:miter lim="800000"/>
            <a:headEnd/>
            <a:tailEnd/>
          </a:ln>
          <a:effectLst/>
        </p:spPr>
        <p:txBody>
          <a:bodyPr>
            <a:spAutoFit/>
          </a:bodyPr>
          <a:lstStyle/>
          <a:p>
            <a:pPr>
              <a:spcBef>
                <a:spcPct val="50000"/>
              </a:spcBef>
            </a:pPr>
            <a:endParaRPr lang="en-US" sz="4000" dirty="0"/>
          </a:p>
          <a:p>
            <a:pPr>
              <a:spcBef>
                <a:spcPct val="50000"/>
              </a:spcBef>
            </a:pPr>
            <a:endParaRPr lang="en-US" sz="4000" dirty="0"/>
          </a:p>
          <a:p>
            <a:pPr>
              <a:spcBef>
                <a:spcPct val="50000"/>
              </a:spcBef>
            </a:pPr>
            <a:endParaRPr lang="en-US" sz="4000" dirty="0"/>
          </a:p>
          <a:p>
            <a:pPr>
              <a:spcBef>
                <a:spcPct val="50000"/>
              </a:spcBef>
            </a:pPr>
            <a:endParaRPr lang="en-US" sz="4000" dirty="0"/>
          </a:p>
        </p:txBody>
      </p:sp>
      <p:sp>
        <p:nvSpPr>
          <p:cNvPr id="12" name="Title 11">
            <a:extLst>
              <a:ext uri="{FF2B5EF4-FFF2-40B4-BE49-F238E27FC236}">
                <a16:creationId xmlns:a16="http://schemas.microsoft.com/office/drawing/2014/main" id="{7F593E03-B759-4DF0-BF0D-BCE69637845F}"/>
              </a:ext>
            </a:extLst>
          </p:cNvPr>
          <p:cNvSpPr>
            <a:spLocks noGrp="1"/>
          </p:cNvSpPr>
          <p:nvPr>
            <p:ph type="title"/>
          </p:nvPr>
        </p:nvSpPr>
        <p:spPr>
          <a:xfrm>
            <a:off x="228600" y="1600200"/>
            <a:ext cx="2526145" cy="3048000"/>
          </a:xfrm>
        </p:spPr>
        <p:txBody>
          <a:bodyPr>
            <a:normAutofit/>
          </a:bodyPr>
          <a:lstStyle/>
          <a:p>
            <a:pPr algn="ctr"/>
            <a:r>
              <a:rPr lang="en-US" dirty="0"/>
              <a:t>“Remember!</a:t>
            </a:r>
            <a:br>
              <a:rPr lang="en-US" dirty="0"/>
            </a:br>
            <a:br>
              <a:rPr lang="en-US" dirty="0"/>
            </a:br>
            <a:r>
              <a:rPr lang="en-US" dirty="0"/>
              <a:t>Let’s Be Careful Out There!”</a:t>
            </a:r>
          </a:p>
        </p:txBody>
      </p:sp>
      <p:pic>
        <p:nvPicPr>
          <p:cNvPr id="15" name="Jmg86CRBBtw">
            <a:hlinkClick r:id="" action="ppaction://media"/>
            <a:extLst>
              <a:ext uri="{FF2B5EF4-FFF2-40B4-BE49-F238E27FC236}">
                <a16:creationId xmlns:a16="http://schemas.microsoft.com/office/drawing/2014/main" id="{9DADC7BA-A7FA-49A3-A411-21B7DFF6C1B7}"/>
              </a:ext>
            </a:extLst>
          </p:cNvPr>
          <p:cNvPicPr>
            <a:picLocks noGrp="1" noRot="1" noChangeAspect="1"/>
          </p:cNvPicPr>
          <p:nvPr>
            <p:ph idx="1"/>
            <a:videoFile r:link="rId1"/>
          </p:nvPr>
        </p:nvPicPr>
        <p:blipFill>
          <a:blip r:embed="rId4"/>
          <a:stretch>
            <a:fillRect/>
          </a:stretch>
        </p:blipFill>
        <p:spPr>
          <a:xfrm>
            <a:off x="3162300" y="1371600"/>
            <a:ext cx="5842000" cy="4381500"/>
          </a:xfrm>
          <a:prstGeom prst="rect">
            <a:avLst/>
          </a:prstGeom>
        </p:spPr>
      </p:pic>
      <p:sp>
        <p:nvSpPr>
          <p:cNvPr id="2" name="Slide Number Placeholder 1"/>
          <p:cNvSpPr>
            <a:spLocks noGrp="1"/>
          </p:cNvSpPr>
          <p:nvPr>
            <p:ph type="sldNum" sz="quarter" idx="12"/>
          </p:nvPr>
        </p:nvSpPr>
        <p:spPr/>
        <p:txBody>
          <a:bodyPr/>
          <a:lstStyle/>
          <a:p>
            <a:fld id="{450FFAA3-68A3-4D6A-943E-73B02B2CFC5C}" type="slidenum">
              <a:rPr lang="en-US" smtClean="0"/>
              <a:pPr/>
              <a:t>25</a:t>
            </a:fld>
            <a:endParaRPr lang="en-US"/>
          </a:p>
        </p:txBody>
      </p:sp>
      <p:sp>
        <p:nvSpPr>
          <p:cNvPr id="3" name="TextBox 2">
            <a:extLst>
              <a:ext uri="{FF2B5EF4-FFF2-40B4-BE49-F238E27FC236}">
                <a16:creationId xmlns:a16="http://schemas.microsoft.com/office/drawing/2014/main" id="{2C93398C-82C2-4724-A828-A6350BB551E5}"/>
              </a:ext>
            </a:extLst>
          </p:cNvPr>
          <p:cNvSpPr txBox="1"/>
          <p:nvPr/>
        </p:nvSpPr>
        <p:spPr>
          <a:xfrm>
            <a:off x="3162300" y="5850082"/>
            <a:ext cx="5842000" cy="923330"/>
          </a:xfrm>
          <a:prstGeom prst="rect">
            <a:avLst/>
          </a:prstGeom>
          <a:noFill/>
        </p:spPr>
        <p:txBody>
          <a:bodyPr wrap="square" rtlCol="0">
            <a:spAutoFit/>
          </a:bodyPr>
          <a:lstStyle/>
          <a:p>
            <a:pPr algn="ctr"/>
            <a:r>
              <a:rPr lang="en-US" dirty="0"/>
              <a:t>Morning Roll Call - Sergeant Phil </a:t>
            </a:r>
            <a:r>
              <a:rPr lang="en-US" dirty="0" err="1"/>
              <a:t>Esterhaus</a:t>
            </a:r>
            <a:r>
              <a:rPr lang="en-US" dirty="0"/>
              <a:t>, </a:t>
            </a:r>
            <a:r>
              <a:rPr lang="en-US" i="1" dirty="0"/>
              <a:t>Hill Street Blues</a:t>
            </a:r>
          </a:p>
          <a:p>
            <a:pPr algn="ctr"/>
            <a:endParaRPr lang="en-US" dirty="0"/>
          </a:p>
          <a:p>
            <a:pPr algn="ctr"/>
            <a:r>
              <a:rPr lang="en-US" dirty="0"/>
              <a:t>(Michael Conrad b1925-d1983)</a:t>
            </a:r>
          </a:p>
        </p:txBody>
      </p:sp>
    </p:spTree>
    <p:extLst>
      <p:ext uri="{BB962C8B-B14F-4D97-AF65-F5344CB8AC3E}">
        <p14:creationId xmlns:p14="http://schemas.microsoft.com/office/powerpoint/2010/main" val="417291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1"/>
                            </p:stCondLst>
                            <p:childTnLst>
                              <p:par>
                                <p:cTn id="8" presetID="1" presetClass="entr" presetSubtype="0" fill="hold" grpId="0" nodeType="afterEffect">
                                  <p:stCondLst>
                                    <p:cond delay="5000"/>
                                  </p:stCondLst>
                                  <p:childTnLst>
                                    <p:set>
                                      <p:cBhvr>
                                        <p:cTn id="9" dur="1" fill="hold">
                                          <p:stCondLst>
                                            <p:cond delay="1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cTn>
                <p:tgtEl>
                  <p:spTgt spid="15"/>
                </p:tgtEl>
              </p:cMediaNode>
            </p:video>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indefinite"/>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5"/>
                                        </p:tgtEl>
                                      </p:cBhvr>
                                    </p:cmd>
                                  </p:childTnLst>
                                </p:cTn>
                              </p:par>
                            </p:childTnLst>
                          </p:cTn>
                        </p:par>
                      </p:childTnLst>
                    </p:cTn>
                  </p:par>
                </p:childTnLst>
              </p:cTn>
              <p:nextCondLst>
                <p:cond evt="onClick" delay="0">
                  <p:tgtEl>
                    <p:spTgt spid="15"/>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90CA6E-45EC-4075-8112-73C1FFD99598}"/>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4545" r="33788"/>
          <a:stretch/>
        </p:blipFill>
        <p:spPr>
          <a:xfrm>
            <a:off x="20" y="10"/>
            <a:ext cx="9143980" cy="6857990"/>
          </a:xfrm>
          <a:prstGeom prst="rect">
            <a:avLst/>
          </a:prstGeom>
        </p:spPr>
      </p:pic>
      <p:sp>
        <p:nvSpPr>
          <p:cNvPr id="101381" name="Rectangle 71">
            <a:extLst>
              <a:ext uri="{FF2B5EF4-FFF2-40B4-BE49-F238E27FC236}">
                <a16:creationId xmlns:a16="http://schemas.microsoft.com/office/drawing/2014/main" id="{49AA227F-6DA2-4C84-A893-F326972F0F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382" name="Rectangle 73">
            <a:extLst>
              <a:ext uri="{FF2B5EF4-FFF2-40B4-BE49-F238E27FC236}">
                <a16:creationId xmlns:a16="http://schemas.microsoft.com/office/drawing/2014/main" id="{7DD2B04A-1137-44B5-B028-ACB68B02C7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1383" name="Straight Connector 75">
            <a:extLst>
              <a:ext uri="{FF2B5EF4-FFF2-40B4-BE49-F238E27FC236}">
                <a16:creationId xmlns:a16="http://schemas.microsoft.com/office/drawing/2014/main" id="{25C014F1-8E33-495F-A49E-7911F19D89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1378" name="Rectangle 2"/>
          <p:cNvSpPr>
            <a:spLocks noGrp="1" noChangeArrowheads="1"/>
          </p:cNvSpPr>
          <p:nvPr>
            <p:ph type="title"/>
          </p:nvPr>
        </p:nvSpPr>
        <p:spPr>
          <a:xfrm>
            <a:off x="822960" y="286603"/>
            <a:ext cx="7543800" cy="1450757"/>
          </a:xfrm>
        </p:spPr>
        <p:txBody>
          <a:bodyPr>
            <a:normAutofit/>
          </a:bodyPr>
          <a:lstStyle/>
          <a:p>
            <a:r>
              <a:rPr lang="en-US" dirty="0">
                <a:solidFill>
                  <a:schemeClr val="tx1"/>
                </a:solidFill>
              </a:rPr>
              <a:t>Session Goals</a:t>
            </a:r>
          </a:p>
        </p:txBody>
      </p:sp>
      <p:sp>
        <p:nvSpPr>
          <p:cNvPr id="101379" name="Rectangle 3"/>
          <p:cNvSpPr>
            <a:spLocks noGrp="1" noChangeArrowheads="1"/>
          </p:cNvSpPr>
          <p:nvPr>
            <p:ph idx="1"/>
          </p:nvPr>
        </p:nvSpPr>
        <p:spPr>
          <a:xfrm>
            <a:off x="304800" y="1845734"/>
            <a:ext cx="8686800" cy="4023360"/>
          </a:xfrm>
        </p:spPr>
        <p:txBody>
          <a:bodyPr>
            <a:normAutofit/>
          </a:bodyPr>
          <a:lstStyle/>
          <a:p>
            <a:pPr marL="0" indent="0">
              <a:buNone/>
            </a:pPr>
            <a:r>
              <a:rPr lang="en-US" sz="2800" dirty="0">
                <a:solidFill>
                  <a:schemeClr val="tx1"/>
                </a:solidFill>
              </a:rPr>
              <a:t>The goal of this session is to provide Contractors, Owners, Design/Build Firms, Engineers, Architects with information on how to recognize and anticipate construction hazards and how to reduce or even eliminate them with well thought out permanent design features</a:t>
            </a:r>
            <a:r>
              <a:rPr lang="en-US" dirty="0">
                <a:solidFill>
                  <a:schemeClr val="tx1"/>
                </a:solidFill>
              </a:rPr>
              <a:t>.  </a:t>
            </a:r>
          </a:p>
          <a:p>
            <a:pPr marL="0" indent="0">
              <a:buNone/>
            </a:pPr>
            <a:endParaRPr lang="en-US" dirty="0">
              <a:solidFill>
                <a:schemeClr val="tx1"/>
              </a:solidFill>
            </a:endParaRPr>
          </a:p>
        </p:txBody>
      </p:sp>
      <p:sp>
        <p:nvSpPr>
          <p:cNvPr id="2" name="Slide Number Placeholder 1"/>
          <p:cNvSpPr>
            <a:spLocks noGrp="1"/>
          </p:cNvSpPr>
          <p:nvPr>
            <p:ph type="sldNum" sz="quarter" idx="12"/>
          </p:nvPr>
        </p:nvSpPr>
        <p:spPr>
          <a:xfrm>
            <a:off x="7425343" y="6459785"/>
            <a:ext cx="984019" cy="365125"/>
          </a:xfrm>
        </p:spPr>
        <p:txBody>
          <a:bodyPr>
            <a:normAutofit/>
          </a:bodyPr>
          <a:lstStyle/>
          <a:p>
            <a:pPr>
              <a:spcAft>
                <a:spcPts val="600"/>
              </a:spcAft>
            </a:pPr>
            <a:fld id="{9B5B1DF5-C027-4F96-974A-B1B73A967B05}" type="slidenum">
              <a:rPr lang="en-US" sz="900"/>
              <a:pPr>
                <a:spcAft>
                  <a:spcPts val="600"/>
                </a:spcAft>
              </a:pPr>
              <a:t>3</a:t>
            </a:fld>
            <a:endParaRPr lang="en-US" sz="900"/>
          </a:p>
        </p:txBody>
      </p:sp>
      <p:sp>
        <p:nvSpPr>
          <p:cNvPr id="5" name="Footer Placeholder 4">
            <a:extLst>
              <a:ext uri="{FF2B5EF4-FFF2-40B4-BE49-F238E27FC236}">
                <a16:creationId xmlns:a16="http://schemas.microsoft.com/office/drawing/2014/main" id="{F7783D3C-E131-4911-BEDE-1FB9347BB11B}"/>
              </a:ext>
            </a:extLst>
          </p:cNvPr>
          <p:cNvSpPr>
            <a:spLocks noGrp="1"/>
          </p:cNvSpPr>
          <p:nvPr>
            <p:ph type="ftr" sz="quarter" idx="11"/>
          </p:nvPr>
        </p:nvSpPr>
        <p:spPr>
          <a:xfrm>
            <a:off x="95578" y="642605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21987266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1000"/>
                                        <p:tgtEl>
                                          <p:spTgt spid="101379">
                                            <p:txEl>
                                              <p:pRg st="0" end="0"/>
                                            </p:txEl>
                                          </p:spTgt>
                                        </p:tgtEl>
                                      </p:cBhvr>
                                    </p:animEffect>
                                    <p:anim calcmode="lin" valueType="num">
                                      <p:cBhvr>
                                        <p:cTn id="8" dur="1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7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040902-F9D1-4D7B-89E3-0D48548F7A05}"/>
              </a:ext>
            </a:extLst>
          </p:cNvPr>
          <p:cNvSpPr>
            <a:spLocks noGrp="1"/>
          </p:cNvSpPr>
          <p:nvPr>
            <p:ph type="sldNum" sz="quarter" idx="12"/>
          </p:nvPr>
        </p:nvSpPr>
        <p:spPr/>
        <p:txBody>
          <a:bodyPr/>
          <a:lstStyle/>
          <a:p>
            <a:fld id="{9B5B1DF5-C027-4F96-974A-B1B73A967B05}" type="slidenum">
              <a:rPr lang="en-US" smtClean="0"/>
              <a:pPr/>
              <a:t>4</a:t>
            </a:fld>
            <a:endParaRPr lang="en-US" dirty="0"/>
          </a:p>
        </p:txBody>
      </p:sp>
      <p:pic>
        <p:nvPicPr>
          <p:cNvPr id="6" name="Picture 5">
            <a:extLst>
              <a:ext uri="{FF2B5EF4-FFF2-40B4-BE49-F238E27FC236}">
                <a16:creationId xmlns:a16="http://schemas.microsoft.com/office/drawing/2014/main" id="{0E1348E3-1905-4097-B5C9-EB485952E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045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040902-F9D1-4D7B-89E3-0D48548F7A05}"/>
              </a:ext>
            </a:extLst>
          </p:cNvPr>
          <p:cNvSpPr>
            <a:spLocks noGrp="1"/>
          </p:cNvSpPr>
          <p:nvPr>
            <p:ph type="sldNum" sz="quarter" idx="12"/>
          </p:nvPr>
        </p:nvSpPr>
        <p:spPr/>
        <p:txBody>
          <a:bodyPr/>
          <a:lstStyle/>
          <a:p>
            <a:fld id="{9B5B1DF5-C027-4F96-974A-B1B73A967B05}" type="slidenum">
              <a:rPr lang="en-US" smtClean="0"/>
              <a:pPr/>
              <a:t>5</a:t>
            </a:fld>
            <a:endParaRPr lang="en-US" dirty="0"/>
          </a:p>
        </p:txBody>
      </p:sp>
      <p:pic>
        <p:nvPicPr>
          <p:cNvPr id="3" name="Picture 2">
            <a:extLst>
              <a:ext uri="{FF2B5EF4-FFF2-40B4-BE49-F238E27FC236}">
                <a16:creationId xmlns:a16="http://schemas.microsoft.com/office/drawing/2014/main" id="{BC61A51A-BCF0-4F3F-BFE1-9F436733D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048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040902-F9D1-4D7B-89E3-0D48548F7A05}"/>
              </a:ext>
            </a:extLst>
          </p:cNvPr>
          <p:cNvSpPr>
            <a:spLocks noGrp="1"/>
          </p:cNvSpPr>
          <p:nvPr>
            <p:ph type="sldNum" sz="quarter" idx="12"/>
          </p:nvPr>
        </p:nvSpPr>
        <p:spPr/>
        <p:txBody>
          <a:bodyPr/>
          <a:lstStyle/>
          <a:p>
            <a:fld id="{9B5B1DF5-C027-4F96-974A-B1B73A967B05}" type="slidenum">
              <a:rPr lang="en-US" smtClean="0"/>
              <a:pPr/>
              <a:t>6</a:t>
            </a:fld>
            <a:endParaRPr lang="en-US" dirty="0"/>
          </a:p>
        </p:txBody>
      </p:sp>
      <p:pic>
        <p:nvPicPr>
          <p:cNvPr id="3" name="Picture 2">
            <a:extLst>
              <a:ext uri="{FF2B5EF4-FFF2-40B4-BE49-F238E27FC236}">
                <a16:creationId xmlns:a16="http://schemas.microsoft.com/office/drawing/2014/main" id="{1AA7303B-8F34-45E2-AF8C-4B84EE2E4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Graphic 4" descr="Line Arrow: Straight">
            <a:extLst>
              <a:ext uri="{FF2B5EF4-FFF2-40B4-BE49-F238E27FC236}">
                <a16:creationId xmlns:a16="http://schemas.microsoft.com/office/drawing/2014/main" id="{7437D3C0-131A-4A10-8FC2-3878EA3E0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307753">
            <a:off x="190500" y="4305300"/>
            <a:ext cx="838200" cy="914400"/>
          </a:xfrm>
          <a:prstGeom prst="rect">
            <a:avLst/>
          </a:prstGeom>
        </p:spPr>
      </p:pic>
      <p:sp>
        <p:nvSpPr>
          <p:cNvPr id="6" name="Rectangle 5">
            <a:extLst>
              <a:ext uri="{FF2B5EF4-FFF2-40B4-BE49-F238E27FC236}">
                <a16:creationId xmlns:a16="http://schemas.microsoft.com/office/drawing/2014/main" id="{D5418627-9981-42EF-9A0F-D3EF4A673E68}"/>
              </a:ext>
            </a:extLst>
          </p:cNvPr>
          <p:cNvSpPr/>
          <p:nvPr/>
        </p:nvSpPr>
        <p:spPr>
          <a:xfrm>
            <a:off x="1524000" y="3352800"/>
            <a:ext cx="5901344"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Tree>
    <p:extLst>
      <p:ext uri="{BB962C8B-B14F-4D97-AF65-F5344CB8AC3E}">
        <p14:creationId xmlns:p14="http://schemas.microsoft.com/office/powerpoint/2010/main" val="27023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5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040902-F9D1-4D7B-89E3-0D48548F7A05}"/>
              </a:ext>
            </a:extLst>
          </p:cNvPr>
          <p:cNvSpPr>
            <a:spLocks noGrp="1"/>
          </p:cNvSpPr>
          <p:nvPr>
            <p:ph type="sldNum" sz="quarter" idx="12"/>
          </p:nvPr>
        </p:nvSpPr>
        <p:spPr/>
        <p:txBody>
          <a:bodyPr/>
          <a:lstStyle/>
          <a:p>
            <a:fld id="{9B5B1DF5-C027-4F96-974A-B1B73A967B05}" type="slidenum">
              <a:rPr lang="en-US" smtClean="0"/>
              <a:pPr/>
              <a:t>7</a:t>
            </a:fld>
            <a:endParaRPr lang="en-US" dirty="0"/>
          </a:p>
        </p:txBody>
      </p:sp>
      <p:pic>
        <p:nvPicPr>
          <p:cNvPr id="3" name="Picture 2">
            <a:extLst>
              <a:ext uri="{FF2B5EF4-FFF2-40B4-BE49-F238E27FC236}">
                <a16:creationId xmlns:a16="http://schemas.microsoft.com/office/drawing/2014/main" id="{2A5019F9-CDCE-4135-BD74-62D35E4AF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271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040902-F9D1-4D7B-89E3-0D48548F7A05}"/>
              </a:ext>
            </a:extLst>
          </p:cNvPr>
          <p:cNvSpPr>
            <a:spLocks noGrp="1"/>
          </p:cNvSpPr>
          <p:nvPr>
            <p:ph type="sldNum" sz="quarter" idx="12"/>
          </p:nvPr>
        </p:nvSpPr>
        <p:spPr/>
        <p:txBody>
          <a:bodyPr/>
          <a:lstStyle/>
          <a:p>
            <a:fld id="{9B5B1DF5-C027-4F96-974A-B1B73A967B05}" type="slidenum">
              <a:rPr lang="en-US" smtClean="0"/>
              <a:pPr/>
              <a:t>8</a:t>
            </a:fld>
            <a:endParaRPr lang="en-US" dirty="0"/>
          </a:p>
        </p:txBody>
      </p:sp>
      <p:pic>
        <p:nvPicPr>
          <p:cNvPr id="3" name="Picture 2">
            <a:extLst>
              <a:ext uri="{FF2B5EF4-FFF2-40B4-BE49-F238E27FC236}">
                <a16:creationId xmlns:a16="http://schemas.microsoft.com/office/drawing/2014/main" id="{74737C89-FB39-459E-9EEC-ED8832DCA5A9}"/>
              </a:ext>
            </a:extLst>
          </p:cNvPr>
          <p:cNvPicPr>
            <a:picLocks noChangeAspect="1"/>
          </p:cNvPicPr>
          <p:nvPr/>
        </p:nvPicPr>
        <p:blipFill>
          <a:blip r:embed="rId2"/>
          <a:stretch>
            <a:fillRect/>
          </a:stretch>
        </p:blipFill>
        <p:spPr>
          <a:xfrm>
            <a:off x="280044" y="508763"/>
            <a:ext cx="8583912" cy="5840474"/>
          </a:xfrm>
          <a:prstGeom prst="rect">
            <a:avLst/>
          </a:prstGeom>
        </p:spPr>
      </p:pic>
      <p:sp>
        <p:nvSpPr>
          <p:cNvPr id="2" name="Footer Placeholder 1">
            <a:extLst>
              <a:ext uri="{FF2B5EF4-FFF2-40B4-BE49-F238E27FC236}">
                <a16:creationId xmlns:a16="http://schemas.microsoft.com/office/drawing/2014/main" id="{65EB7123-7B45-437D-A661-D4976756EE4C}"/>
              </a:ext>
            </a:extLst>
          </p:cNvPr>
          <p:cNvSpPr>
            <a:spLocks noGrp="1"/>
          </p:cNvSpPr>
          <p:nvPr>
            <p:ph type="ftr" sz="quarter" idx="11"/>
          </p:nvPr>
        </p:nvSpPr>
        <p:spPr>
          <a:xfrm>
            <a:off x="0" y="6459786"/>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64571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040902-F9D1-4D7B-89E3-0D48548F7A05}"/>
              </a:ext>
            </a:extLst>
          </p:cNvPr>
          <p:cNvSpPr>
            <a:spLocks noGrp="1"/>
          </p:cNvSpPr>
          <p:nvPr>
            <p:ph type="sldNum" sz="quarter" idx="12"/>
          </p:nvPr>
        </p:nvSpPr>
        <p:spPr/>
        <p:txBody>
          <a:bodyPr/>
          <a:lstStyle/>
          <a:p>
            <a:fld id="{9B5B1DF5-C027-4F96-974A-B1B73A967B05}" type="slidenum">
              <a:rPr lang="en-US" smtClean="0"/>
              <a:pPr/>
              <a:t>9</a:t>
            </a:fld>
            <a:endParaRPr lang="en-US" dirty="0"/>
          </a:p>
        </p:txBody>
      </p:sp>
      <p:pic>
        <p:nvPicPr>
          <p:cNvPr id="2" name="Picture 1">
            <a:extLst>
              <a:ext uri="{FF2B5EF4-FFF2-40B4-BE49-F238E27FC236}">
                <a16:creationId xmlns:a16="http://schemas.microsoft.com/office/drawing/2014/main" id="{AF300D00-2F27-47F8-8B7A-866FACAFA9C9}"/>
              </a:ext>
            </a:extLst>
          </p:cNvPr>
          <p:cNvPicPr>
            <a:picLocks noChangeAspect="1"/>
          </p:cNvPicPr>
          <p:nvPr/>
        </p:nvPicPr>
        <p:blipFill>
          <a:blip r:embed="rId2"/>
          <a:stretch>
            <a:fillRect/>
          </a:stretch>
        </p:blipFill>
        <p:spPr>
          <a:xfrm>
            <a:off x="280044" y="508763"/>
            <a:ext cx="8583912" cy="5840474"/>
          </a:xfrm>
          <a:prstGeom prst="rect">
            <a:avLst/>
          </a:prstGeom>
        </p:spPr>
      </p:pic>
      <p:sp>
        <p:nvSpPr>
          <p:cNvPr id="3" name="Footer Placeholder 2">
            <a:extLst>
              <a:ext uri="{FF2B5EF4-FFF2-40B4-BE49-F238E27FC236}">
                <a16:creationId xmlns:a16="http://schemas.microsoft.com/office/drawing/2014/main" id="{E6624414-4C8F-457C-958E-10BBFBB667E0}"/>
              </a:ext>
            </a:extLst>
          </p:cNvPr>
          <p:cNvSpPr>
            <a:spLocks noGrp="1"/>
          </p:cNvSpPr>
          <p:nvPr>
            <p:ph type="ftr" sz="quarter" idx="11"/>
          </p:nvPr>
        </p:nvSpPr>
        <p:spPr>
          <a:xfrm>
            <a:off x="76200" y="6459785"/>
            <a:ext cx="3617103" cy="365125"/>
          </a:xfrm>
        </p:spPr>
        <p:txBody>
          <a:bodyPr/>
          <a:lstStyle/>
          <a:p>
            <a:pPr algn="l"/>
            <a:r>
              <a:rPr lang="en-US" dirty="0"/>
              <a:t>2018 State Construction Conference</a:t>
            </a:r>
          </a:p>
        </p:txBody>
      </p:sp>
    </p:spTree>
    <p:extLst>
      <p:ext uri="{BB962C8B-B14F-4D97-AF65-F5344CB8AC3E}">
        <p14:creationId xmlns:p14="http://schemas.microsoft.com/office/powerpoint/2010/main" val="2512408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Design for Construction Safety&amp;quot;&quot;/&gt;&lt;property id=&quot;20307&quot; value=&quot;290&quot;/&gt;&lt;/object&gt;&lt;object type=&quot;3&quot; unique_id=&quot;10004&quot;&gt;&lt;property id=&quot;20148&quot; value=&quot;5&quot;/&gt;&lt;property id=&quot;20300&quot; value=&quot;Slide 2 - &amp;quot;Course  Goal&amp;quot;&quot;/&gt;&lt;property id=&quot;20307&quot; value=&quot;291&quot;/&gt;&lt;/object&gt;&lt;object type=&quot;3&quot; unique_id=&quot;10005&quot;&gt;&lt;property id=&quot;20148&quot; value=&quot;5&quot;/&gt;&lt;property id=&quot;20300&quot; value=&quot;Slide 3 - &amp;quot;Specific Course Objectives&amp;quot;&quot;/&gt;&lt;property id=&quot;20307&quot; value=&quot;353&quot;/&gt;&lt;/object&gt;&lt;object type=&quot;3&quot; unique_id=&quot;10006&quot;&gt;&lt;property id=&quot;20148&quot; value=&quot;5&quot;/&gt;&lt;property id=&quot;20300&quot; value=&quot;Slide 4 - &amp;quot;Course Outline&amp;quot;&quot;/&gt;&lt;property id=&quot;20307&quot; value=&quot;498&quot;/&gt;&lt;/object&gt;&lt;object type=&quot;3&quot; unique_id=&quot;10007&quot;&gt;&lt;property id=&quot;20148&quot; value=&quot;5&quot;/&gt;&lt;property id=&quot;20300&quot; value=&quot;Slide 5 - &amp;quot;Course Outline (cont’d)&amp;quot;&quot;/&gt;&lt;property id=&quot;20307&quot; value=&quot;488&quot;/&gt;&lt;/object&gt;&lt;object type=&quot;3&quot; unique_id=&quot;10008&quot;&gt;&lt;property id=&quot;20148&quot; value=&quot;5&quot;/&gt;&lt;property id=&quot;20300&quot; value=&quot;Slide 6 - &amp;quot;Course Outline (cont’d)&amp;quot;&quot;/&gt;&lt;property id=&quot;20307&quot; value=&quot;489&quot;/&gt;&lt;/object&gt;&lt;object type=&quot;3&quot; unique_id=&quot;10009&quot;&gt;&lt;property id=&quot;20148&quot; value=&quot;5&quot;/&gt;&lt;property id=&quot;20300&quot; value=&quot;Slide 7 - &amp;quot;Course Outline (cont’d)&amp;quot;&quot;/&gt;&lt;property id=&quot;20307&quot; value=&quot;490&quot;/&gt;&lt;/object&gt;&lt;object type=&quot;3&quot; unique_id=&quot;10010&quot;&gt;&lt;property id=&quot;20148&quot; value=&quot;5&quot;/&gt;&lt;property id=&quot;20300&quot; value=&quot;Slide 8 - &amp;quot;Course Material Includes&amp;quot;&quot;/&gt;&lt;property id=&quot;20307&quot; value=&quot;493&quot;/&gt;&lt;/object&gt;&lt;object type=&quot;3&quot; unique_id=&quot;10011&quot;&gt;&lt;property id=&quot;20148&quot; value=&quot;5&quot;/&gt;&lt;property id=&quot;20300&quot; value=&quot;Slide 9 - &amp;quot;Design for Construction Safety (DfCS)&amp;quot;&quot;/&gt;&lt;property id=&quot;20307&quot; value=&quot;472&quot;/&gt;&lt;/object&gt;&lt;object type=&quot;3&quot; unique_id=&quot;10012&quot;&gt;&lt;property id=&quot;20148&quot; value=&quot;5&quot;/&gt;&lt;property id=&quot;20300&quot; value=&quot;Slide 10 - &amp;quot;U.S. Construction Accident Statistics1&amp;quot;&quot;/&gt;&lt;property id=&quot;20307&quot; value=&quot;446&quot;/&gt;&lt;/object&gt;&lt;object type=&quot;3&quot; unique_id=&quot;10013&quot;&gt;&lt;property id=&quot;20148&quot; value=&quot;5&quot;/&gt;&lt;property id=&quot;20300&quot; value=&quot;Slide 11 - &amp;quot;Construction Fatalities By Occupation1&amp;quot;&quot;/&gt;&lt;property id=&quot;20307&quot; value=&quot;447&quot;/&gt;&lt;/object&gt;&lt;object type=&quot;3&quot; unique_id=&quot;10014&quot;&gt;&lt;property id=&quot;20148&quot; value=&quot;5&quot;/&gt;&lt;property id=&quot;20300&quot; value=&quot;Slide 12 - &amp;quot;“Conventional” Construction&amp;quot;&quot;/&gt;&lt;property id=&quot;20307&quot; value=&quot;354&quot;/&gt;&lt;/object&gt;&lt;object type=&quot;3&quot; unique_id=&quot;10015&quot;&gt;&lt;property id=&quot;20148&quot; value=&quot;5&quot;/&gt;&lt;property id=&quot;20300&quot; value=&quot;Slide 13 - &amp;quot;“Conventional” Construction&amp;quot;&quot;/&gt;&lt;property id=&quot;20307&quot; value=&quot;470&quot;/&gt;&lt;/object&gt;&lt;object type=&quot;3&quot; unique_id=&quot;10016&quot;&gt;&lt;property id=&quot;20148&quot; value=&quot;5&quot;/&gt;&lt;property id=&quot;20300&quot; value=&quot;Slide 14 - &amp;quot;Typical Construction Project Arrangement&amp;quot;&quot;/&gt;&lt;property id=&quot;20307&quot; value=&quot;445&quot;/&gt;&lt;/object&gt;&lt;object type=&quot;3&quot; unique_id=&quot;10017&quot;&gt;&lt;property id=&quot;20148&quot; value=&quot;5&quot;/&gt;&lt;property id=&quot;20300&quot; value=&quot;Slide 15 - &amp;quot;Designing For Construction Safety (DfCS) &amp;quot;&quot;/&gt;&lt;property id=&quot;20307&quot; value=&quot;448&quot;/&gt;&lt;/object&gt;&lt;object type=&quot;3&quot; unique_id=&quot;10018&quot;&gt;&lt;property id=&quot;20148&quot; value=&quot;5&quot;/&gt;&lt;property id=&quot;20300&quot; value=&quot;Slide 16 - &amp;quot;DfCS Process1 - It’s a Team Concept&amp;quot;&quot;/&gt;&lt;property id=&quot;20307&quot; value=&quot;481&quot;/&gt;&lt;/object&gt;&lt;object type=&quot;3&quot; unique_id=&quot;10019&quot;&gt;&lt;property id=&quot;20148&quot; value=&quot;5&quot;/&gt;&lt;property id=&quot;20300&quot; value=&quot;Slide 17 - &amp;quot;Why Is It Necessary?&amp;quot;&quot;/&gt;&lt;property id=&quot;20307&quot; value=&quot;449&quot;/&gt;&lt;/object&gt;&lt;object type=&quot;3&quot; unique_id=&quot;10020&quot;&gt;&lt;property id=&quot;20148&quot; value=&quot;5&quot;/&gt;&lt;property id=&quot;20300&quot; value=&quot;Slide 18 - &amp;quot;Design Can Influence Construction Safety1,2&amp;quot;&quot;/&gt;&lt;property id=&quot;20307&quot; value=&quot;357&quot;/&gt;&lt;/object&gt;&lt;object type=&quot;3&quot; unique_id=&quot;10021&quot;&gt;&lt;property id=&quot;20148&quot; value=&quot;5&quot;/&gt;&lt;property id=&quot;20300&quot; value=&quot;Slide 19 - &amp;quot;OSHA 1926 - Engineering Requirements&amp;quot;&quot;/&gt;&lt;property id=&quot;20307&quot; value=&quot;391&quot;/&gt;&lt;/object&gt;&lt;object type=&quot;3&quot; unique_id=&quot;10022&quot;&gt;&lt;property id=&quot;20148&quot; value=&quot;5&quot;/&gt;&lt;property id=&quot;20300&quot; value=&quot;Slide 20 - &amp;quot;Factors That Contribute to Construction Accidents1&amp;quot;&quot;/&gt;&lt;property id=&quot;20307&quot; value=&quot;393&quot;/&gt;&lt;/object&gt;&lt;object type=&quot;3&quot; unique_id=&quot;10023&quot;&gt;&lt;property id=&quot;20148&quot; value=&quot;5&quot;/&gt;&lt;property id=&quot;20300&quot; value=&quot;Slide 21 - &amp;quot;Where do Design Professionals Fit?&amp;quot;&quot;/&gt;&lt;property id=&quot;20307&quot; value=&quot;362&quot;/&gt;&lt;/object&gt;&lt;object type=&quot;3&quot; unique_id=&quot;10024&quot;&gt;&lt;property id=&quot;20148&quot; value=&quot;5&quot;/&gt;&lt;property id=&quot;20300&quot; value=&quot;Slide 22 - &amp;quot;Considering Safety During Design Offers the Most Payoff1&amp;quot;&quot;/&gt;&lt;property id=&quot;20307&quot; value=&quot;363&quot;/&gt;&lt;/object&gt;&lt;object type=&quot;3&quot; unique_id=&quot;10025&quot;&gt;&lt;property id=&quot;20148&quot; value=&quot;5&quot;/&gt;&lt;property id=&quot;20300&quot; value=&quot;Slide 23 - &amp;quot;DfCS Methodology&amp;quot;&quot;/&gt;&lt;property id=&quot;20307&quot; value=&quot;355&quot;/&gt;&lt;/object&gt;&lt;object type=&quot;3&quot; unique_id=&quot;10026&quot;&gt;&lt;property id=&quot;20148&quot; value=&quot;5&quot;/&gt;&lt;property id=&quot;20300&quot; value=&quot;Slide 24 - &amp;quot;Step #1&amp;quot;&quot;/&gt;&lt;property id=&quot;20307&quot; value=&quot;394&quot;/&gt;&lt;/object&gt;&lt;object type=&quot;3&quot; unique_id=&quot;10027&quot;&gt;&lt;property id=&quot;20148&quot; value=&quot;5&quot;/&gt;&lt;property id=&quot;20300&quot; value=&quot;Slide 25 - &amp;quot;Consider Human Factors&amp;quot;&quot;/&gt;&lt;property id=&quot;20307&quot; value=&quot;420&quot;/&gt;&lt;/object&gt;&lt;object type=&quot;3&quot; unique_id=&quot;10028&quot;&gt;&lt;property id=&quot;20148&quot; value=&quot;5&quot;/&gt;&lt;property id=&quot;20300&quot; value=&quot;Slide 26 - &amp;quot;    Recognized Hazards&amp;quot;&quot;/&gt;&lt;property id=&quot;20307&quot; value=&quot;444&quot;/&gt;&lt;/object&gt;&lt;object type=&quot;3&quot; unique_id=&quot;10029&quot;&gt;&lt;property id=&quot;20148&quot; value=&quot;5&quot;/&gt;&lt;property id=&quot;20300&quot; value=&quot;Slide 27 - &amp;quot;Visit Similar Facilities&amp;quot;&quot;/&gt;&lt;property id=&quot;20307&quot; value=&quot;478&quot;/&gt;&lt;/object&gt;&lt;object type=&quot;3&quot; unique_id=&quot;10030&quot;&gt;&lt;property id=&quot;20148&quot; value=&quot;5&quot;/&gt;&lt;property id=&quot;20300&quot; value=&quot;Slide 28 - &amp;quot;Recognized Hazards - Sources&amp;#x0D;&amp;#x0A;Industry Standards&amp;quot;&quot;/&gt;&lt;property id=&quot;20307&quot; value=&quot;455&quot;/&gt;&lt;/object&gt;&lt;object type=&quot;3&quot; unique_id=&quot;10031&quot;&gt;&lt;property id=&quot;20148&quot; value=&quot;5&quot;/&gt;&lt;property id=&quot;20300&quot; value=&quot;Slide 29 - &amp;quot;Recognized Hazards - Sources&amp;#x0D;&amp;#x0A;Government Regulations&amp;quot;&quot;/&gt;&lt;property id=&quot;20307&quot; value=&quot;408&quot;/&gt;&lt;/object&gt;&lt;object type=&quot;3&quot; unique_id=&quot;10032&quot;&gt;&lt;property id=&quot;20148&quot; value=&quot;5&quot;/&gt;&lt;property id=&quot;20300&quot; value=&quot;Slide 30 - &amp;quot;      Hidden Hazards&amp;quot;&quot;/&gt;&lt;property id=&quot;20307&quot; value=&quot;443&quot;/&gt;&lt;/object&gt;&lt;object type=&quot;3&quot; unique_id=&quot;10033&quot;&gt;&lt;property id=&quot;20148&quot; value=&quot;5&quot;/&gt;&lt;property id=&quot;20300&quot; value=&quot;Slide 31 - &amp;quot;Examples of Hidden Hazards&amp;quot;&quot;/&gt;&lt;property id=&quot;20307&quot; value=&quot;413&quot;/&gt;&lt;/object&gt;&lt;object type=&quot;3&quot; unique_id=&quot;10034&quot;&gt;&lt;property id=&quot;20148&quot; value=&quot;5&quot;/&gt;&lt;property id=&quot;20300&quot; value=&quot;Slide 32 - &amp;quot;”What If” Analysis&amp;quot;&quot;/&gt;&lt;property id=&quot;20307&quot; value=&quot;442&quot;/&gt;&lt;/object&gt;&lt;object type=&quot;3&quot; unique_id=&quot;10035&quot;&gt;&lt;property id=&quot;20148&quot; value=&quot;5&quot;/&gt;&lt;property id=&quot;20300&quot; value=&quot;Slide 33 - &amp;quot;Hidden Hazards -”What If” Analysis&amp;quot;&quot;/&gt;&lt;property id=&quot;20307&quot; value=&quot;414&quot;/&gt;&lt;/object&gt;&lt;object type=&quot;3&quot; unique_id=&quot;10036&quot;&gt;&lt;property id=&quot;20148&quot; value=&quot;5&quot;/&gt;&lt;property id=&quot;20300&quot; value=&quot;Slide 34 - &amp;quot;“What If” Situation Questions&amp;quot;&quot;/&gt;&lt;property id=&quot;20307&quot; value=&quot;415&quot;/&gt;&lt;/object&gt;&lt;object type=&quot;3&quot; unique_id=&quot;10037&quot;&gt;&lt;property id=&quot;20148&quot; value=&quot;5&quot;/&gt;&lt;property id=&quot;20300&quot; value=&quot;Slide 35 - &amp;quot;“What if” Analysis  Template&amp;quot;&quot;/&gt;&lt;property id=&quot;20307&quot; value=&quot;474&quot;/&gt;&lt;/object&gt;&lt;object type=&quot;3&quot; unique_id=&quot;10038&quot;&gt;&lt;property id=&quot;20148&quot; value=&quot;5&quot;/&gt;&lt;property id=&quot;20300&quot; value=&quot;Slide 36 - &amp;quot;Hidden Hazards -”What If” Analysis Example&amp;quot;&quot;/&gt;&lt;property id=&quot;20307&quot; value=&quot;494&quot;/&gt;&lt;/object&gt;&lt;object type=&quot;3&quot; unique_id=&quot;10039&quot;&gt;&lt;property id=&quot;20148&quot; value=&quot;5&quot;/&gt;&lt;property id=&quot;20300&quot; value=&quot;Slide 37 - &amp;quot;Hidden Hazards - Other Methods&amp;quot;&quot;/&gt;&lt;property id=&quot;20307&quot; value=&quot;417&quot;/&gt;&lt;/object&gt;&lt;object type=&quot;3&quot; unique_id=&quot;10040&quot;&gt;&lt;property id=&quot;20148&quot; value=&quot;5&quot;/&gt;&lt;property id=&quot;20300&quot; value=&quot;Slide 38 - &amp;quot;Fatal Facts&amp;quot;&quot;/&gt;&lt;property id=&quot;20307&quot; value=&quot;418&quot;/&gt;&lt;/object&gt;&lt;object type=&quot;3&quot; unique_id=&quot;10041&quot;&gt;&lt;property id=&quot;20148&quot; value=&quot;5&quot;/&gt;&lt;property id=&quot;20300&quot; value=&quot;Slide 39 - &amp;quot;Fatal Facts&amp;quot;&quot;/&gt;&lt;property id=&quot;20307&quot; value=&quot;419&quot;/&gt;&lt;/object&gt;&lt;object type=&quot;3&quot; unique_id=&quot;10042&quot;&gt;&lt;property id=&quot;20148&quot; value=&quot;5&quot;/&gt;&lt;property id=&quot;20300&quot; value=&quot;Slide 40 - &amp;quot;Step #2&amp;quot;&quot;/&gt;&lt;property id=&quot;20307&quot; value=&quot;439&quot;/&gt;&lt;/object&gt;&lt;object type=&quot;3&quot; unique_id=&quot;10043&quot;&gt;&lt;property id=&quot;20148&quot; value=&quot;5&quot;/&gt;&lt;property id=&quot;20300&quot; value=&quot;Slide 41 - &amp;quot;DfCS - Risk Assessment Estimate Injury Severity&amp;quot;&quot;/&gt;&lt;property id=&quot;20307&quot; value=&quot;395&quot;/&gt;&lt;/object&gt;&lt;object type=&quot;3&quot; unique_id=&quot;10044&quot;&gt;&lt;property id=&quot;20148&quot; value=&quot;5&quot;/&gt;&lt;property id=&quot;20300&quot; value=&quot;Slide 42 - &amp;quot;DfCS - Risk Assessment Estimate Injury Severity&amp;quot;&quot;/&gt;&lt;property id=&quot;20307&quot; value=&quot;396&quot;/&gt;&lt;/object&gt;&lt;object type=&quot;3&quot; unique_id=&quot;10045&quot;&gt;&lt;property id=&quot;20148&quot; value=&quot;5&quot;/&gt;&lt;property id=&quot;20300&quot; value=&quot;Slide 43 - &amp;quot;DfCS - Risk Assessment Estimate Probability of Hazardous Event&amp;quot;&quot;/&gt;&lt;property id=&quot;20307&quot; value=&quot;397&quot;/&gt;&lt;/object&gt;&lt;object type=&quot;3&quot; unique_id=&quot;10046&quot;&gt;&lt;property id=&quot;20148&quot; value=&quot;5&quot;/&gt;&lt;property id=&quot;20300&quot; value=&quot;Slide 44 - &amp;quot;DfCS - Risk Assessment Estimate Probability of Hazardous Event&amp;quot;&quot;/&gt;&lt;property id=&quot;20307&quot; value=&quot;398&quot;/&gt;&lt;/object&gt;&lt;object type=&quot;3&quot; unique_id=&quot;10047&quot;&gt;&lt;property id=&quot;20148&quot; value=&quot;5&quot;/&gt;&lt;property id=&quot;20300&quot; value=&quot;Slide 45 - &amp;quot;DfCS - Risk Assessment Matrix&amp;quot;&quot;/&gt;&lt;property id=&quot;20307&quot; value=&quot;399&quot;/&gt;&lt;/object&gt;&lt;object type=&quot;3&quot; unique_id=&quot;10049&quot;&gt;&lt;property id=&quot;20148&quot; value=&quot;5&quot;/&gt;&lt;property id=&quot;20300&quot; value=&quot;Slide 47 - &amp;quot;Hierarchy of Controls&amp;#x0D;&amp;#x0A;&amp;quot;&quot;/&gt;&lt;property id=&quot;20307&quot; value=&quot;441&quot;/&gt;&lt;/object&gt;&lt;object type=&quot;3&quot; unique_id=&quot;10050&quot;&gt;&lt;property id=&quot;20148&quot; value=&quot;5&quot;/&gt;&lt;property id=&quot;20300&quot; value=&quot;Slide 48 - &amp;quot;DfCS Template&amp;quot;&quot;/&gt;&lt;property id=&quot;20307&quot; value=&quot;473&quot;/&gt;&lt;/object&gt;&lt;object type=&quot;3&quot; unique_id=&quot;10051&quot;&gt;&lt;property id=&quot;20148&quot; value=&quot;5&quot;/&gt;&lt;property id=&quot;20300&quot; value=&quot;Slide 49 - &amp;quot;Top Ten OSHA Violations &amp;quot;&quot;/&gt;&lt;property id=&quot;20307&quot; value=&quot;495&quot;/&gt;&lt;/object&gt;&lt;object type=&quot;3&quot; unique_id=&quot;10052&quot;&gt;&lt;property id=&quot;20148&quot; value=&quot;5&quot;/&gt;&lt;property id=&quot;20300&quot; value=&quot;Slide 50 - &amp;quot;1926.501 Fall Protection&amp;quot;&quot;/&gt;&lt;property id=&quot;20307&quot; value=&quot;376&quot;/&gt;&lt;/object&gt;&lt;object type=&quot;3&quot; unique_id=&quot;10053&quot;&gt;&lt;property id=&quot;20148&quot; value=&quot;5&quot;/&gt;&lt;property id=&quot;20300&quot; value=&quot;Slide 51 - &amp;quot;Fatal Falls Most Often From&amp;quot;&quot;/&gt;&lt;property id=&quot;20307&quot; value=&quot;377&quot;/&gt;&lt;/object&gt;&lt;object type=&quot;3&quot; unique_id=&quot;10054&quot;&gt;&lt;property id=&quot;20148&quot; value=&quot;5&quot;/&gt;&lt;property id=&quot;20300&quot; value=&quot;Slide 52 - &amp;quot;Consider Parapets&amp;quot;&quot;/&gt;&lt;property id=&quot;20307&quot; value=&quot;382&quot;/&gt;&lt;/object&gt;&lt;object type=&quot;3&quot; unique_id=&quot;10055&quot;&gt;&lt;property id=&quot;20148&quot; value=&quot;5&quot;/&gt;&lt;property id=&quot;20300&quot; value=&quot;Slide 53 - &amp;quot;Specify Window Sills at 42 inches&amp;quot;&quot;/&gt;&lt;property id=&quot;20307&quot; value=&quot;485&quot;/&gt;&lt;/object&gt;&lt;object type=&quot;3&quot; unique_id=&quot;10056&quot;&gt;&lt;property id=&quot;20148&quot; value=&quot;5&quot;/&gt;&lt;property id=&quot;20300&quot; value=&quot;Slide 54 - &amp;quot;Skylights&amp;quot;&quot;/&gt;&lt;property id=&quot;20307&quot; value=&quot;383&quot;/&gt;&lt;/object&gt;&lt;object type=&quot;3&quot; unique_id=&quot;10057&quot;&gt;&lt;property id=&quot;20148&quot; value=&quot;5&quot;/&gt;&lt;property id=&quot;20300&quot; value=&quot;Slide 55 - &amp;quot;Skylights&amp;quot;&quot;/&gt;&lt;property id=&quot;20307&quot; value=&quot;459&quot;/&gt;&lt;/object&gt;&lt;object type=&quot;3&quot; unique_id=&quot;10058&quot;&gt;&lt;property id=&quot;20148&quot; value=&quot;5&quot;/&gt;&lt;property id=&quot;20300&quot; value=&quot;Slide 56 - &amp;quot;Permanent Roof Anchors&amp;quot;&quot;/&gt;&lt;property id=&quot;20307&quot; value=&quot;387&quot;/&gt;&lt;/object&gt;&lt;object type=&quot;3&quot; unique_id=&quot;10059&quot;&gt;&lt;property id=&quot;20148&quot; value=&quot;5&quot;/&gt;&lt;property id=&quot;20300&quot; value=&quot;Slide 57 - &amp;quot;Permanent Roof Anchors&amp;quot;&quot;/&gt;&lt;property id=&quot;20307&quot; value=&quot;465&quot;/&gt;&lt;/object&gt;&lt;object type=&quot;3&quot; unique_id=&quot;10060&quot;&gt;&lt;property id=&quot;20148&quot; value=&quot;5&quot;/&gt;&lt;property id=&quot;20300&quot; value=&quot;Slide 58 - &amp;quot;Stairways and Floor Openings&amp;quot;&quot;/&gt;&lt;property id=&quot;20307&quot; value=&quot;388&quot;/&gt;&lt;/object&gt;&lt;object type=&quot;3&quot; unique_id=&quot;10061&quot;&gt;&lt;property id=&quot;20148&quot; value=&quot;5&quot;/&gt;&lt;property id=&quot;20300&quot; value=&quot;Slide 59 - &amp;quot;Floor Openings/Open-Sided Floors&amp;quot;&quot;/&gt;&lt;property id=&quot;20307&quot; value=&quot;460&quot;/&gt;&lt;/object&gt;&lt;object type=&quot;3&quot; unique_id=&quot;10062&quot;&gt;&lt;property id=&quot;20148&quot; value=&quot;5&quot;/&gt;&lt;property id=&quot;20300&quot; value=&quot;Slide 60 - &amp;quot;Falls Through Roof Surface&amp;quot;&quot;/&gt;&lt;property id=&quot;20307&quot; value=&quot;491&quot;/&gt;&lt;/object&gt;&lt;object type=&quot;3&quot; unique_id=&quot;10063&quot;&gt;&lt;property id=&quot;20148&quot; value=&quot;5&quot;/&gt;&lt;property id=&quot;20300&quot; value=&quot;Slide 61 - &amp;quot;Falls Through Roof Surface&amp;quot;&quot;/&gt;&lt;property id=&quot;20307&quot; value=&quot;492&quot;/&gt;&lt;/object&gt;&lt;object type=&quot;3&quot; unique_id=&quot;10064&quot;&gt;&lt;property id=&quot;20148&quot; value=&quot;5&quot;/&gt;&lt;property id=&quot;20300&quot; value=&quot;Slide 62 - &amp;quot;Falls from Open Sided Floors&amp;quot;&quot;/&gt;&lt;property id=&quot;20307&quot; value=&quot;389&quot;/&gt;&lt;/object&gt;&lt;object type=&quot;3&quot; unique_id=&quot;10065&quot;&gt;&lt;property id=&quot;20148&quot; value=&quot;5&quot;/&gt;&lt;property id=&quot;20300&quot; value=&quot;Slide 63 - &amp;quot;Reduce Work at Elevations&amp;quot;&quot;/&gt;&lt;property id=&quot;20307&quot; value=&quot;469&quot;/&gt;&lt;/object&gt;&lt;object type=&quot;3&quot; unique_id=&quot;10066&quot;&gt;&lt;property id=&quot;20148&quot; value=&quot;5&quot;/&gt;&lt;property id=&quot;20300&quot; value=&quot;Slide 64 - &amp;quot;Reduce Work at Elevations&amp;quot;&quot;/&gt;&lt;property id=&quot;20307&quot; value=&quot;484&quot;/&gt;&lt;/object&gt;&lt;object type=&quot;3&quot; unique_id=&quot;10067&quot;&gt;&lt;property id=&quot;20148&quot; value=&quot;5&quot;/&gt;&lt;property id=&quot;20300&quot; value=&quot;Slide 65 - &amp;quot;1926.1053 Ladders&amp;quot;&quot;/&gt;&lt;property id=&quot;20307&quot; value=&quot;370&quot;/&gt;&lt;/object&gt;&lt;object type=&quot;3&quot; unique_id=&quot;10068&quot;&gt;&lt;property id=&quot;20148&quot; value=&quot;5&quot;/&gt;&lt;property id=&quot;20300&quot; value=&quot;Slide 66 - &amp;quot;1926.1053 Ladders&amp;quot;&quot;/&gt;&lt;property id=&quot;20307&quot; value=&quot;462&quot;/&gt;&lt;/object&gt;&lt;object type=&quot;3&quot; unique_id=&quot;10069&quot;&gt;&lt;property id=&quot;20148&quot; value=&quot;5&quot;/&gt;&lt;property id=&quot;20300&quot; value=&quot;Slide 67 - &amp;quot;1026.451 Scaffolding&amp;quot;&quot;/&gt;&lt;property id=&quot;20307&quot; value=&quot;496&quot;/&gt;&lt;/object&gt;&lt;object type=&quot;3&quot; unique_id=&quot;10070&quot;&gt;&lt;property id=&quot;20148&quot; value=&quot;5&quot;/&gt;&lt;property id=&quot;20300&quot; value=&quot;Slide 68 - &amp;quot;1026.451 Scaffolding&amp;quot;&quot;/&gt;&lt;property id=&quot;20307&quot; value=&quot;497&quot;/&gt;&lt;/object&gt;&lt;object type=&quot;3&quot; unique_id=&quot;10071&quot;&gt;&lt;property id=&quot;20148&quot; value=&quot;5&quot;/&gt;&lt;property id=&quot;20300&quot; value=&quot;Slide 69 - &amp;quot;1926.21(b)(6) Confined Spaces&amp;quot;&quot;/&gt;&lt;property id=&quot;20307&quot; value=&quot;451&quot;/&gt;&lt;/object&gt;&lt;object type=&quot;3&quot; unique_id=&quot;10072&quot;&gt;&lt;property id=&quot;20148&quot; value=&quot;5&quot;/&gt;&lt;property id=&quot;20300&quot; value=&quot;Slide 70 - &amp;quot;1926.21(b)(6) Confined Spaces&amp;quot;&quot;/&gt;&lt;property id=&quot;20307&quot; value=&quot;463&quot;/&gt;&lt;/object&gt;&lt;object type=&quot;3&quot; unique_id=&quot;10073&quot;&gt;&lt;property id=&quot;20148&quot; value=&quot;5&quot;/&gt;&lt;property id=&quot;20300&quot; value=&quot;Slide 71 - &amp;quot;1926.52 Noise Exposure&amp;quot;&quot;/&gt;&lt;property id=&quot;20307&quot; value=&quot;369&quot;/&gt;&lt;/object&gt;&lt;object type=&quot;3&quot; unique_id=&quot;10074&quot;&gt;&lt;property id=&quot;20148&quot; value=&quot;5&quot;/&gt;&lt;property id=&quot;20300&quot; value=&quot;Slide 72 - &amp;quot;1926.52 Noise Exposure&amp;quot;&quot;/&gt;&lt;property id=&quot;20307&quot; value=&quot;480&quot;/&gt;&lt;/object&gt;&lt;object type=&quot;3&quot; unique_id=&quot;10075&quot;&gt;&lt;property id=&quot;20148&quot; value=&quot;5&quot;/&gt;&lt;property id=&quot;20300&quot; value=&quot;Slide 73 - &amp;quot;1926.52 Noise Exposure&amp;quot;&quot;/&gt;&lt;property id=&quot;20307&quot; value=&quot;384&quot;/&gt;&lt;/object&gt;&lt;object type=&quot;3&quot; unique_id=&quot;10076&quot;&gt;&lt;property id=&quot;20148&quot; value=&quot;5&quot;/&gt;&lt;property id=&quot;20300&quot; value=&quot;Slide 74 - &amp;quot;1926.55 Gases, Fumes&amp;quot;&quot;/&gt;&lt;property id=&quot;20307&quot; value=&quot;374&quot;/&gt;&lt;/object&gt;&lt;object type=&quot;3&quot; unique_id=&quot;10077&quot;&gt;&lt;property id=&quot;20148&quot; value=&quot;5&quot;/&gt;&lt;property id=&quot;20300&quot; value=&quot;Slide 75 - &amp;quot;1926.652 Excavations&amp;quot;&quot;/&gt;&lt;property id=&quot;20307&quot; value=&quot;368&quot;/&gt;&lt;/object&gt;&lt;object type=&quot;3&quot; unique_id=&quot;10078&quot;&gt;&lt;property id=&quot;20148&quot; value=&quot;5&quot;/&gt;&lt;property id=&quot;20300&quot; value=&quot;Slide 76 - &amp;quot;1926.652 Excavations&amp;quot;&quot;/&gt;&lt;property id=&quot;20307&quot; value=&quot;464&quot;/&gt;&lt;/object&gt;&lt;object type=&quot;3&quot; unique_id=&quot;10079&quot;&gt;&lt;property id=&quot;20148&quot; value=&quot;5&quot;/&gt;&lt;property id=&quot;20300&quot; value=&quot;Slide 77 - &amp;quot;1926.756 Beams and Columns&amp;quot;&quot;/&gt;&lt;property id=&quot;20307&quot; value=&quot;373&quot;/&gt;&lt;/object&gt;&lt;object type=&quot;3&quot; unique_id=&quot;10080&quot;&gt;&lt;property id=&quot;20148&quot; value=&quot;5&quot;/&gt;&lt;property id=&quot;20300&quot; value=&quot;Slide 78 - &amp;quot;1926.756 Beams and Columns&amp;quot;&quot;/&gt;&lt;property id=&quot;20307&quot; value=&quot;467&quot;/&gt;&lt;/object&gt;&lt;object type=&quot;3&quot; unique_id=&quot;10081&quot;&gt;&lt;property id=&quot;20148&quot; value=&quot;5&quot;/&gt;&lt;property id=&quot;20300&quot; value=&quot;Slide 79 - &amp;quot;1926.756 Beams and Columns&amp;quot;&quot;/&gt;&lt;property id=&quot;20307&quot; value=&quot;476&quot;/&gt;&lt;/object&gt;&lt;object type=&quot;3&quot; unique_id=&quot;10082&quot;&gt;&lt;property id=&quot;20148&quot; value=&quot;5&quot;/&gt;&lt;property id=&quot;20300&quot; value=&quot;Slide 80 - &amp;quot;1926.756 Beams and Columns&amp;quot;&quot;/&gt;&lt;property id=&quot;20307&quot; value=&quot;477&quot;/&gt;&lt;/object&gt;&lt;object type=&quot;3&quot; unique_id=&quot;10083&quot;&gt;&lt;property id=&quot;20148&quot; value=&quot;5&quot;/&gt;&lt;property id=&quot;20300&quot; value=&quot;Slide 81 - &amp;quot;1926.955 Overhead Power Lines&amp;quot;&quot;/&gt;&lt;property id=&quot;20307&quot; value=&quot;468&quot;/&gt;&lt;/object&gt;&lt;object type=&quot;3&quot; unique_id=&quot;10084&quot;&gt;&lt;property id=&quot;20148&quot; value=&quot;5&quot;/&gt;&lt;property id=&quot;20300&quot; value=&quot;Slide 82 - &amp;quot;Sprains, Strains, Material Handling&amp;quot;&quot;/&gt;&lt;property id=&quot;20307&quot; value=&quot;375&quot;/&gt;&lt;/object&gt;&lt;object type=&quot;3&quot; unique_id=&quot;10085&quot;&gt;&lt;property id=&quot;20148&quot; value=&quot;5&quot;/&gt;&lt;property id=&quot;20300&quot; value=&quot;Slide 83 - &amp;quot;Sprains, Strains, Material Handling&amp;quot;&quot;/&gt;&lt;property id=&quot;20307&quot; value=&quot;390&quot;/&gt;&lt;/object&gt;&lt;object type=&quot;3&quot; unique_id=&quot;10086&quot;&gt;&lt;property id=&quot;20148&quot; value=&quot;5&quot;/&gt;&lt;property id=&quot;20300&quot; value=&quot;Slide 84 - &amp;quot;Other Benefits of DfCS&amp;quot;&quot;/&gt;&lt;property id=&quot;20307&quot; value=&quot;425&quot;/&gt;&lt;/object&gt;&lt;object type=&quot;3&quot; unique_id=&quot;10087&quot;&gt;&lt;property id=&quot;20148&quot; value=&quot;5&quot;/&gt;&lt;property id=&quot;20300&quot; value=&quot;Slide 85 - &amp;quot;Other Benefits of DfCS&amp;quot;&quot;/&gt;&lt;property id=&quot;20307&quot; value=&quot;431&quot;/&gt;&lt;/object&gt;&lt;object type=&quot;3&quot; unique_id=&quot;10088&quot;&gt;&lt;property id=&quot;20148&quot; value=&quot;5&quot;/&gt;&lt;property id=&quot;20300&quot; value=&quot;Slide 86 - &amp;quot;Other Benefits of DfCS&amp;quot;&quot;/&gt;&lt;property id=&quot;20307&quot; value=&quot;427&quot;/&gt;&lt;/object&gt;&lt;object type=&quot;3&quot; unique_id=&quot;10089&quot;&gt;&lt;property id=&quot;20148&quot; value=&quot;5&quot;/&gt;&lt;property id=&quot;20300&quot; value=&quot;Slide 87 - &amp;quot;Other Benefits of DfCS&amp;quot;&quot;/&gt;&lt;property id=&quot;20307&quot; value=&quot;452&quot;/&gt;&lt;/object&gt;&lt;object type=&quot;3&quot; unique_id=&quot;10090&quot;&gt;&lt;property id=&quot;20148&quot; value=&quot;5&quot;/&gt;&lt;property id=&quot;20300&quot; value=&quot;Slide 88 - &amp;quot;Other Benefits of DfCS&amp;quot;&quot;/&gt;&lt;property id=&quot;20307&quot; value=&quot;482&quot;/&gt;&lt;/object&gt;&lt;object type=&quot;3&quot; unique_id=&quot;10091&quot;&gt;&lt;property id=&quot;20148&quot; value=&quot;5&quot;/&gt;&lt;property id=&quot;20300&quot; value=&quot;Slide 89 - &amp;quot;Other Benefits of DfCS&amp;quot;&quot;/&gt;&lt;property id=&quot;20307&quot; value=&quot;483&quot;/&gt;&lt;/object&gt;&lt;object type=&quot;3&quot; unique_id=&quot;10092&quot;&gt;&lt;property id=&quot;20148&quot; value=&quot;5&quot;/&gt;&lt;property id=&quot;20300&quot; value=&quot;Slide 90 - &amp;quot;Course Summary&amp;quot;&quot;/&gt;&lt;property id=&quot;20307&quot; value=&quot;450&quot;/&gt;&lt;/object&gt;&lt;object type=&quot;3&quot; unique_id=&quot;10093&quot;&gt;&lt;property id=&quot;20148&quot; value=&quot;5&quot;/&gt;&lt;property id=&quot;20300&quot; value=&quot;Slide 91 - &amp;quot;Always Consider the “Big Three”&amp;quot;&quot;/&gt;&lt;property id=&quot;20307&quot; value=&quot;471&quot;/&gt;&lt;/object&gt;&lt;object type=&quot;3&quot; unique_id=&quot;10094&quot;&gt;&lt;property id=&quot;20148&quot; value=&quot;5&quot;/&gt;&lt;property id=&quot;20300&quot; value=&quot;Slide 92 - &amp;quot;OSHA Resources&amp;quot;&quot;/&gt;&lt;property id=&quot;20307&quot; value=&quot;379&quot;/&gt;&lt;/object&gt;&lt;object type=&quot;3&quot; unique_id=&quot;10095&quot;&gt;&lt;property id=&quot;20148&quot; value=&quot;5&quot;/&gt;&lt;property id=&quot;20300&quot; value=&quot;Slide 93&quot;/&gt;&lt;property id=&quot;20307&quot; value=&quot;385&quot;/&gt;&lt;/object&gt;&lt;object type=&quot;3&quot; unique_id=&quot;12471&quot;&gt;&lt;property id=&quot;20148&quot; value=&quot;5&quot;/&gt;&lt;property id=&quot;20300&quot; value=&quot;Slide 46 - &amp;quot;Step #3&amp;quot;&quot;/&gt;&lt;property id=&quot;20307&quot; value=&quot;500&quot;/&gt;&lt;/object&gt;&lt;/object&gt;&lt;object type=&quot;8&quot; unique_id=&quot;10190&quot;&gt;&lt;/object&gt;&lt;/object&gt;&lt;/database&gt;"/>
  <p:tag name="SECTOMILLISECCONVERTED"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12927</TotalTime>
  <Words>1316</Words>
  <Application>Microsoft Office PowerPoint</Application>
  <PresentationFormat>On-screen Show (4:3)</PresentationFormat>
  <Paragraphs>189</Paragraphs>
  <Slides>25</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SimSun</vt:lpstr>
      <vt:lpstr>Arial</vt:lpstr>
      <vt:lpstr>Calibri</vt:lpstr>
      <vt:lpstr>Calibri Light</vt:lpstr>
      <vt:lpstr>Times New Roman</vt:lpstr>
      <vt:lpstr>Wingdings</vt:lpstr>
      <vt:lpstr>Retrospect</vt:lpstr>
      <vt:lpstr>Prevention Thru Design  </vt:lpstr>
      <vt:lpstr>Morning Safety Briefing</vt:lpstr>
      <vt:lpstr>Session Goals</vt:lpstr>
      <vt:lpstr>PowerPoint Presentation</vt:lpstr>
      <vt:lpstr>PowerPoint Presentation</vt:lpstr>
      <vt:lpstr>PowerPoint Presentation</vt:lpstr>
      <vt:lpstr>PowerPoint Presentation</vt:lpstr>
      <vt:lpstr>PowerPoint Presentation</vt:lpstr>
      <vt:lpstr>PowerPoint Presentation</vt:lpstr>
      <vt:lpstr>Prevention Thru Design(PtD)</vt:lpstr>
      <vt:lpstr>Why Is PtD Necessary?</vt:lpstr>
      <vt:lpstr>Prevention Thru Design(PtD) </vt:lpstr>
      <vt:lpstr>Considering Safety During Design Offers the Most Payoff1</vt:lpstr>
      <vt:lpstr>Top Ten 1926 OSHA Violations </vt:lpstr>
      <vt:lpstr>Federal Civil Penalties  Inflation Adjustment Improvements Act of 2015</vt:lpstr>
      <vt:lpstr>Fall Protection  Engineering Controls</vt:lpstr>
      <vt:lpstr>Skylights</vt:lpstr>
      <vt:lpstr>Stairways and Floor Openings</vt:lpstr>
      <vt:lpstr>Falls Through Roof Surface</vt:lpstr>
      <vt:lpstr>29 CFR 1910 Subpart S – Electrical 1910.333(b)(2)(iv)(B) Energized Equipment</vt:lpstr>
      <vt:lpstr>https://www.osha.gov/dte/library/materials_library.html</vt:lpstr>
      <vt:lpstr>ANSI/ASSE Z590.3 Prevention through Design http://www.asse.org/publications/standards</vt:lpstr>
      <vt:lpstr>https://www.cdc.gov/niosh/topics/ptd</vt:lpstr>
      <vt:lpstr>Contacts</vt:lpstr>
      <vt:lpstr>“Remember!  Let’s Be Careful Out There!”</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OSHA-USER</dc:creator>
  <cp:lastModifiedBy>Marbois, Matthew</cp:lastModifiedBy>
  <cp:revision>498</cp:revision>
  <cp:lastPrinted>2015-06-11T11:25:43Z</cp:lastPrinted>
  <dcterms:created xsi:type="dcterms:W3CDTF">2003-03-12T14:22:57Z</dcterms:created>
  <dcterms:modified xsi:type="dcterms:W3CDTF">2018-03-19T17:18:23Z</dcterms:modified>
</cp:coreProperties>
</file>