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1" r:id="rId2"/>
    <p:sldId id="273" r:id="rId3"/>
    <p:sldId id="296" r:id="rId4"/>
    <p:sldId id="297" r:id="rId5"/>
    <p:sldId id="300" r:id="rId6"/>
    <p:sldId id="317" r:id="rId7"/>
    <p:sldId id="318" r:id="rId8"/>
    <p:sldId id="338" r:id="rId9"/>
    <p:sldId id="339" r:id="rId10"/>
    <p:sldId id="322" r:id="rId11"/>
    <p:sldId id="336" r:id="rId12"/>
    <p:sldId id="325" r:id="rId13"/>
    <p:sldId id="342" r:id="rId14"/>
    <p:sldId id="352" r:id="rId15"/>
    <p:sldId id="354" r:id="rId16"/>
    <p:sldId id="323" r:id="rId17"/>
    <p:sldId id="326" r:id="rId18"/>
    <p:sldId id="324" r:id="rId19"/>
    <p:sldId id="333" r:id="rId20"/>
    <p:sldId id="330" r:id="rId21"/>
    <p:sldId id="331" r:id="rId22"/>
    <p:sldId id="337" r:id="rId23"/>
    <p:sldId id="327" r:id="rId24"/>
    <p:sldId id="328" r:id="rId25"/>
    <p:sldId id="332" r:id="rId26"/>
    <p:sldId id="340" r:id="rId27"/>
    <p:sldId id="341" r:id="rId28"/>
    <p:sldId id="308" r:id="rId29"/>
    <p:sldId id="335" r:id="rId30"/>
    <p:sldId id="309" r:id="rId31"/>
    <p:sldId id="334" r:id="rId32"/>
    <p:sldId id="343" r:id="rId33"/>
    <p:sldId id="344" r:id="rId34"/>
    <p:sldId id="303" r:id="rId35"/>
    <p:sldId id="345" r:id="rId36"/>
    <p:sldId id="346" r:id="rId37"/>
    <p:sldId id="347" r:id="rId38"/>
    <p:sldId id="349" r:id="rId39"/>
    <p:sldId id="350" r:id="rId40"/>
    <p:sldId id="348" r:id="rId41"/>
    <p:sldId id="351" r:id="rId42"/>
    <p:sldId id="28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FFFF00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0" y="7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50D94-AFE3-436C-997C-0B21E0720DB2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54AF1F-9030-410F-90C4-06556828B3C8}">
      <dgm:prSet custT="1"/>
      <dgm:spPr/>
      <dgm:t>
        <a:bodyPr/>
        <a:lstStyle/>
        <a:p>
          <a:pPr algn="ctr"/>
          <a:r>
            <a:rPr lang="en-US" sz="5400" b="1" baseline="0" dirty="0">
              <a:solidFill>
                <a:schemeClr val="tx1">
                  <a:lumMod val="50000"/>
                </a:schemeClr>
              </a:solidFill>
            </a:rPr>
            <a:t>Bid “entanglements” explained </a:t>
          </a:r>
          <a:endParaRPr lang="en-US" sz="5400" b="1" dirty="0">
            <a:solidFill>
              <a:schemeClr val="tx1">
                <a:lumMod val="50000"/>
              </a:schemeClr>
            </a:solidFill>
          </a:endParaRPr>
        </a:p>
      </dgm:t>
    </dgm:pt>
    <dgm:pt modelId="{E7CF8E79-07A8-4BC3-A451-941A30637C8C}" type="parTrans" cxnId="{C691662E-7CBE-4C28-8DA8-EA1D4AA6C061}">
      <dgm:prSet/>
      <dgm:spPr/>
      <dgm:t>
        <a:bodyPr/>
        <a:lstStyle/>
        <a:p>
          <a:endParaRPr lang="en-US"/>
        </a:p>
      </dgm:t>
    </dgm:pt>
    <dgm:pt modelId="{D82C568E-75AD-4C32-82CC-4770396F5E3E}" type="sibTrans" cxnId="{C691662E-7CBE-4C28-8DA8-EA1D4AA6C061}">
      <dgm:prSet/>
      <dgm:spPr/>
      <dgm:t>
        <a:bodyPr/>
        <a:lstStyle/>
        <a:p>
          <a:endParaRPr lang="en-US"/>
        </a:p>
      </dgm:t>
    </dgm:pt>
    <dgm:pt modelId="{2C709E8B-1454-4945-9094-F7B313204A1A}" type="pres">
      <dgm:prSet presAssocID="{2CA50D94-AFE3-436C-997C-0B21E0720DB2}" presName="linear" presStyleCnt="0">
        <dgm:presLayoutVars>
          <dgm:animLvl val="lvl"/>
          <dgm:resizeHandles val="exact"/>
        </dgm:presLayoutVars>
      </dgm:prSet>
      <dgm:spPr/>
    </dgm:pt>
    <dgm:pt modelId="{50992D3C-2021-4CC1-8EB2-58069BE39D78}" type="pres">
      <dgm:prSet presAssocID="{B754AF1F-9030-410F-90C4-06556828B3C8}" presName="parentText" presStyleLbl="node1" presStyleIdx="0" presStyleCnt="1" custLinFactNeighborX="7048" custLinFactNeighborY="-36679">
        <dgm:presLayoutVars>
          <dgm:chMax val="0"/>
          <dgm:bulletEnabled val="1"/>
        </dgm:presLayoutVars>
      </dgm:prSet>
      <dgm:spPr/>
    </dgm:pt>
  </dgm:ptLst>
  <dgm:cxnLst>
    <dgm:cxn modelId="{C691662E-7CBE-4C28-8DA8-EA1D4AA6C061}" srcId="{2CA50D94-AFE3-436C-997C-0B21E0720DB2}" destId="{B754AF1F-9030-410F-90C4-06556828B3C8}" srcOrd="0" destOrd="0" parTransId="{E7CF8E79-07A8-4BC3-A451-941A30637C8C}" sibTransId="{D82C568E-75AD-4C32-82CC-4770396F5E3E}"/>
    <dgm:cxn modelId="{D044A266-BFC4-4C97-B5F4-DCBA420B0BA4}" type="presOf" srcId="{2CA50D94-AFE3-436C-997C-0B21E0720DB2}" destId="{2C709E8B-1454-4945-9094-F7B313204A1A}" srcOrd="0" destOrd="0" presId="urn:microsoft.com/office/officeart/2005/8/layout/vList2"/>
    <dgm:cxn modelId="{CEC942FA-FDF3-4611-907C-5BCECA690FB1}" type="presOf" srcId="{B754AF1F-9030-410F-90C4-06556828B3C8}" destId="{50992D3C-2021-4CC1-8EB2-58069BE39D78}" srcOrd="0" destOrd="0" presId="urn:microsoft.com/office/officeart/2005/8/layout/vList2"/>
    <dgm:cxn modelId="{4444FDA7-3982-4BB1-AF57-A25A52EEE96C}" type="presParOf" srcId="{2C709E8B-1454-4945-9094-F7B313204A1A}" destId="{50992D3C-2021-4CC1-8EB2-58069BE39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50D94-AFE3-436C-997C-0B21E0720DB2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54AF1F-9030-410F-90C4-06556828B3C8}">
      <dgm:prSet custT="1"/>
      <dgm:spPr/>
      <dgm:t>
        <a:bodyPr/>
        <a:lstStyle/>
        <a:p>
          <a:pPr algn="ctr"/>
          <a:r>
            <a:rPr lang="en-US" sz="5400" b="1" baseline="0" dirty="0">
              <a:solidFill>
                <a:schemeClr val="tx1">
                  <a:lumMod val="50000"/>
                </a:schemeClr>
              </a:solidFill>
            </a:rPr>
            <a:t>Top 10 Questions:</a:t>
          </a:r>
          <a:endParaRPr lang="en-US" sz="5400" b="1" dirty="0">
            <a:solidFill>
              <a:schemeClr val="tx1">
                <a:lumMod val="50000"/>
              </a:schemeClr>
            </a:solidFill>
          </a:endParaRPr>
        </a:p>
      </dgm:t>
    </dgm:pt>
    <dgm:pt modelId="{E7CF8E79-07A8-4BC3-A451-941A30637C8C}" type="parTrans" cxnId="{C691662E-7CBE-4C28-8DA8-EA1D4AA6C061}">
      <dgm:prSet/>
      <dgm:spPr/>
      <dgm:t>
        <a:bodyPr/>
        <a:lstStyle/>
        <a:p>
          <a:endParaRPr lang="en-US"/>
        </a:p>
      </dgm:t>
    </dgm:pt>
    <dgm:pt modelId="{D82C568E-75AD-4C32-82CC-4770396F5E3E}" type="sibTrans" cxnId="{C691662E-7CBE-4C28-8DA8-EA1D4AA6C061}">
      <dgm:prSet/>
      <dgm:spPr/>
      <dgm:t>
        <a:bodyPr/>
        <a:lstStyle/>
        <a:p>
          <a:endParaRPr lang="en-US"/>
        </a:p>
      </dgm:t>
    </dgm:pt>
    <dgm:pt modelId="{2C709E8B-1454-4945-9094-F7B313204A1A}" type="pres">
      <dgm:prSet presAssocID="{2CA50D94-AFE3-436C-997C-0B21E0720DB2}" presName="linear" presStyleCnt="0">
        <dgm:presLayoutVars>
          <dgm:animLvl val="lvl"/>
          <dgm:resizeHandles val="exact"/>
        </dgm:presLayoutVars>
      </dgm:prSet>
      <dgm:spPr/>
    </dgm:pt>
    <dgm:pt modelId="{50992D3C-2021-4CC1-8EB2-58069BE39D78}" type="pres">
      <dgm:prSet presAssocID="{B754AF1F-9030-410F-90C4-06556828B3C8}" presName="parentText" presStyleLbl="node1" presStyleIdx="0" presStyleCnt="1" custLinFactNeighborX="0" custLinFactNeighborY="40238">
        <dgm:presLayoutVars>
          <dgm:chMax val="0"/>
          <dgm:bulletEnabled val="1"/>
        </dgm:presLayoutVars>
      </dgm:prSet>
      <dgm:spPr/>
    </dgm:pt>
  </dgm:ptLst>
  <dgm:cxnLst>
    <dgm:cxn modelId="{C691662E-7CBE-4C28-8DA8-EA1D4AA6C061}" srcId="{2CA50D94-AFE3-436C-997C-0B21E0720DB2}" destId="{B754AF1F-9030-410F-90C4-06556828B3C8}" srcOrd="0" destOrd="0" parTransId="{E7CF8E79-07A8-4BC3-A451-941A30637C8C}" sibTransId="{D82C568E-75AD-4C32-82CC-4770396F5E3E}"/>
    <dgm:cxn modelId="{D044A266-BFC4-4C97-B5F4-DCBA420B0BA4}" type="presOf" srcId="{2CA50D94-AFE3-436C-997C-0B21E0720DB2}" destId="{2C709E8B-1454-4945-9094-F7B313204A1A}" srcOrd="0" destOrd="0" presId="urn:microsoft.com/office/officeart/2005/8/layout/vList2"/>
    <dgm:cxn modelId="{CEC942FA-FDF3-4611-907C-5BCECA690FB1}" type="presOf" srcId="{B754AF1F-9030-410F-90C4-06556828B3C8}" destId="{50992D3C-2021-4CC1-8EB2-58069BE39D78}" srcOrd="0" destOrd="0" presId="urn:microsoft.com/office/officeart/2005/8/layout/vList2"/>
    <dgm:cxn modelId="{4444FDA7-3982-4BB1-AF57-A25A52EEE96C}" type="presParOf" srcId="{2C709E8B-1454-4945-9094-F7B313204A1A}" destId="{50992D3C-2021-4CC1-8EB2-58069BE39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2D3C-2021-4CC1-8EB2-58069BE39D78}">
      <dsp:nvSpPr>
        <dsp:cNvPr id="0" name=""/>
        <dsp:cNvSpPr/>
      </dsp:nvSpPr>
      <dsp:spPr>
        <a:xfrm>
          <a:off x="0" y="0"/>
          <a:ext cx="9455595" cy="894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baseline="0" dirty="0">
              <a:solidFill>
                <a:schemeClr val="tx1">
                  <a:lumMod val="50000"/>
                </a:schemeClr>
              </a:solidFill>
            </a:rPr>
            <a:t>Bid “entanglements” explained </a:t>
          </a:r>
          <a:endParaRPr lang="en-US" sz="5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3666" y="43666"/>
        <a:ext cx="9368263" cy="807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2D3C-2021-4CC1-8EB2-58069BE39D78}">
      <dsp:nvSpPr>
        <dsp:cNvPr id="0" name=""/>
        <dsp:cNvSpPr/>
      </dsp:nvSpPr>
      <dsp:spPr>
        <a:xfrm>
          <a:off x="0" y="848"/>
          <a:ext cx="9455595" cy="894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baseline="0" dirty="0">
              <a:solidFill>
                <a:schemeClr val="tx1">
                  <a:lumMod val="50000"/>
                </a:schemeClr>
              </a:solidFill>
            </a:rPr>
            <a:t>Top 10 Questions:</a:t>
          </a:r>
          <a:endParaRPr lang="en-US" sz="5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3666" y="44514"/>
        <a:ext cx="9368263" cy="80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41" y="138022"/>
            <a:ext cx="11376656" cy="4804913"/>
          </a:xfrm>
        </p:spPr>
        <p:txBody>
          <a:bodyPr>
            <a:normAutofit/>
          </a:bodyPr>
          <a:lstStyle/>
          <a:p>
            <a:r>
              <a:rPr lang="en-US" dirty="0">
                <a:latin typeface="Univers Light" panose="020B0604020202020204" pitchFamily="34" charset="0"/>
              </a:rPr>
              <a:t>38</a:t>
            </a:r>
            <a:r>
              <a:rPr lang="en-US" baseline="30000" dirty="0">
                <a:latin typeface="Univers Light" panose="020B0604020202020204" pitchFamily="34" charset="0"/>
              </a:rPr>
              <a:t>th</a:t>
            </a:r>
            <a:r>
              <a:rPr lang="en-US" dirty="0">
                <a:latin typeface="Univers Light" panose="020B0604020202020204" pitchFamily="34" charset="0"/>
              </a:rPr>
              <a:t> Annual</a:t>
            </a:r>
            <a:br>
              <a:rPr lang="en-US" dirty="0">
                <a:latin typeface="Univers Light" panose="020B0604020202020204" pitchFamily="34" charset="0"/>
              </a:rPr>
            </a:br>
            <a:r>
              <a:rPr lang="en-US" dirty="0">
                <a:latin typeface="Univers Light" panose="020B0604020202020204" pitchFamily="34" charset="0"/>
              </a:rPr>
              <a:t>State construction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22" y="4741545"/>
            <a:ext cx="6858000" cy="10972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March 28,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C617-F6D5-4459-A4A3-8E3AF73F9280}"/>
              </a:ext>
            </a:extLst>
          </p:cNvPr>
          <p:cNvSpPr txBox="1"/>
          <p:nvPr/>
        </p:nvSpPr>
        <p:spPr>
          <a:xfrm>
            <a:off x="100641" y="6560531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2230-1F55-4C03-B3DB-9799D4D7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" y="297469"/>
            <a:ext cx="1428210" cy="1428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1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711011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Do the Performance and Payment Bonds need to be executed the same day as the contract?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3069457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No, the execution date must be </a:t>
            </a:r>
            <a:r>
              <a:rPr lang="en-US" sz="4000" b="1" u="sng" dirty="0">
                <a:solidFill>
                  <a:srgbClr val="FFFF00"/>
                </a:solidFill>
              </a:rPr>
              <a:t>on the </a:t>
            </a:r>
            <a:r>
              <a:rPr lang="en-US" sz="4000" b="1" dirty="0">
                <a:solidFill>
                  <a:srgbClr val="FFFF00"/>
                </a:solidFill>
              </a:rPr>
              <a:t>contract date or </a:t>
            </a:r>
            <a:r>
              <a:rPr lang="en-US" sz="4000" b="1" u="sng" dirty="0">
                <a:solidFill>
                  <a:srgbClr val="FFFF00"/>
                </a:solidFill>
              </a:rPr>
              <a:t>after</a:t>
            </a:r>
            <a:r>
              <a:rPr lang="en-US" sz="4000" b="1" dirty="0">
                <a:solidFill>
                  <a:srgbClr val="FFFF00"/>
                </a:solidFill>
              </a:rPr>
              <a:t> the contract date.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95B0E-A3D0-4915-B451-031A41753F4F}"/>
              </a:ext>
            </a:extLst>
          </p:cNvPr>
          <p:cNvSpPr txBox="1"/>
          <p:nvPr/>
        </p:nvSpPr>
        <p:spPr>
          <a:xfrm>
            <a:off x="1340285" y="4840618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Under no circumstances may the Bond execution date precede contract date.</a:t>
            </a:r>
          </a:p>
        </p:txBody>
      </p:sp>
    </p:spTree>
    <p:extLst>
      <p:ext uri="{BB962C8B-B14F-4D97-AF65-F5344CB8AC3E}">
        <p14:creationId xmlns:p14="http://schemas.microsoft.com/office/powerpoint/2010/main" val="3510617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95B0E-A3D0-4915-B451-031A41753F4F}"/>
              </a:ext>
            </a:extLst>
          </p:cNvPr>
          <p:cNvSpPr txBox="1"/>
          <p:nvPr/>
        </p:nvSpPr>
        <p:spPr>
          <a:xfrm>
            <a:off x="1508711" y="434940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Under no circumstances may the Bond execution date precede contract date.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FD61E-E8C1-4040-B303-913D6790A58D}"/>
              </a:ext>
            </a:extLst>
          </p:cNvPr>
          <p:cNvSpPr txBox="1"/>
          <p:nvPr/>
        </p:nvSpPr>
        <p:spPr>
          <a:xfrm>
            <a:off x="4294442" y="2105561"/>
            <a:ext cx="3382266" cy="8309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B2F7B-BDE9-44DD-B6DD-A7617E6B1366}"/>
              </a:ext>
            </a:extLst>
          </p:cNvPr>
          <p:cNvSpPr txBox="1"/>
          <p:nvPr/>
        </p:nvSpPr>
        <p:spPr>
          <a:xfrm>
            <a:off x="1405003" y="3283740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The terms of the bond cannot be established prior to the final terms of the Construction Contract.</a:t>
            </a:r>
          </a:p>
        </p:txBody>
      </p:sp>
    </p:spTree>
    <p:extLst>
      <p:ext uri="{BB962C8B-B14F-4D97-AF65-F5344CB8AC3E}">
        <p14:creationId xmlns:p14="http://schemas.microsoft.com/office/powerpoint/2010/main" val="2804985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711011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Why can’t the Prime Contractor list themselves on Affidavit C or D 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3069457"/>
            <a:ext cx="9802636" cy="255454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Both Affidavit’s state that the minority businesses will be employed as construction subcontractors, vendors, suppliers, or providers of professional services.</a:t>
            </a:r>
          </a:p>
        </p:txBody>
      </p:sp>
    </p:spTree>
    <p:extLst>
      <p:ext uri="{BB962C8B-B14F-4D97-AF65-F5344CB8AC3E}">
        <p14:creationId xmlns:p14="http://schemas.microsoft.com/office/powerpoint/2010/main" val="1850661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88923" y="605295"/>
            <a:ext cx="9802636" cy="255454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Both Affidavit’s state that the minority businesses will be employed as construction subcontractors, vendors, suppliers, or providers of professional services.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7E583-3C76-46A0-A3A4-8CA55DC550AD}"/>
              </a:ext>
            </a:extLst>
          </p:cNvPr>
          <p:cNvSpPr txBox="1"/>
          <p:nvPr/>
        </p:nvSpPr>
        <p:spPr>
          <a:xfrm>
            <a:off x="4132493" y="3823980"/>
            <a:ext cx="3382266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553666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7F1AD-75B3-43A5-833F-81B326AD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35" y="210386"/>
            <a:ext cx="10152912" cy="308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AD31F-009D-40FE-B8AB-811EC8C23CA0}"/>
              </a:ext>
            </a:extLst>
          </p:cNvPr>
          <p:cNvSpPr txBox="1"/>
          <p:nvPr/>
        </p:nvSpPr>
        <p:spPr>
          <a:xfrm>
            <a:off x="7970106" y="1026263"/>
            <a:ext cx="326003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Including material suppliers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C48BF-5D94-47BE-BA0E-BA04B6407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35" y="3698508"/>
            <a:ext cx="10157776" cy="2483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DCD1ED-3A2C-4E5D-8554-37A1447608A9}"/>
              </a:ext>
            </a:extLst>
          </p:cNvPr>
          <p:cNvSpPr txBox="1"/>
          <p:nvPr/>
        </p:nvSpPr>
        <p:spPr>
          <a:xfrm>
            <a:off x="7377072" y="4570992"/>
            <a:ext cx="326003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Including material suppliers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214DD7-3D7A-453D-8BC0-A0597657A2B7}"/>
              </a:ext>
            </a:extLst>
          </p:cNvPr>
          <p:cNvSpPr/>
          <p:nvPr/>
        </p:nvSpPr>
        <p:spPr>
          <a:xfrm>
            <a:off x="4393096" y="2185988"/>
            <a:ext cx="2693504" cy="29051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316203-E1D6-4277-B095-822A82979A65}"/>
              </a:ext>
            </a:extLst>
          </p:cNvPr>
          <p:cNvSpPr/>
          <p:nvPr/>
        </p:nvSpPr>
        <p:spPr>
          <a:xfrm>
            <a:off x="7593496" y="5464134"/>
            <a:ext cx="626579" cy="29051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5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B53C-BE75-4F86-AA2D-83924A29903F}"/>
              </a:ext>
            </a:extLst>
          </p:cNvPr>
          <p:cNvSpPr txBox="1"/>
          <p:nvPr/>
        </p:nvSpPr>
        <p:spPr>
          <a:xfrm>
            <a:off x="1904028" y="873168"/>
            <a:ext cx="838394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The Statute applies equally……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…………. to all apparent low bidders.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6EE02-D79A-4DDA-9C8B-BBE493ACBC56}"/>
              </a:ext>
            </a:extLst>
          </p:cNvPr>
          <p:cNvSpPr txBox="1"/>
          <p:nvPr/>
        </p:nvSpPr>
        <p:spPr>
          <a:xfrm>
            <a:off x="1904028" y="2782669"/>
            <a:ext cx="8541998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“All are held to the good faith effort”</a:t>
            </a:r>
          </a:p>
        </p:txBody>
      </p:sp>
    </p:spTree>
    <p:extLst>
      <p:ext uri="{BB962C8B-B14F-4D97-AF65-F5344CB8AC3E}">
        <p14:creationId xmlns:p14="http://schemas.microsoft.com/office/powerpoint/2010/main" val="4014786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405003" y="249173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Who is required to post all CONSTRUCTION advertisements on the State of NC IPS Website?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405003" y="2380533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Universities and State Agencies - REQUIRED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Community Colleges </a:t>
            </a:r>
            <a:r>
              <a:rPr lang="en-US" sz="2800" b="1" i="1" dirty="0">
                <a:solidFill>
                  <a:srgbClr val="FFFF00"/>
                </a:solidFill>
              </a:rPr>
              <a:t>by policy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0012-391A-481E-AE3B-0392A378DBB7}"/>
              </a:ext>
            </a:extLst>
          </p:cNvPr>
          <p:cNvSpPr txBox="1"/>
          <p:nvPr/>
        </p:nvSpPr>
        <p:spPr>
          <a:xfrm>
            <a:off x="1229638" y="3852498"/>
            <a:ext cx="9732724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C29"/>
                </a:solidFill>
              </a:rPr>
              <a:t>Agencies post to IPS through email to SCO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0A520-3073-411C-BF1C-68A32FE29E33}"/>
              </a:ext>
            </a:extLst>
          </p:cNvPr>
          <p:cNvSpPr txBox="1"/>
          <p:nvPr/>
        </p:nvSpPr>
        <p:spPr>
          <a:xfrm>
            <a:off x="1229638" y="4945724"/>
            <a:ext cx="97327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Universities </a:t>
            </a:r>
            <a:r>
              <a:rPr lang="en-US" sz="6000" b="1" u="sng" dirty="0">
                <a:solidFill>
                  <a:srgbClr val="C00000"/>
                </a:solidFill>
              </a:rPr>
              <a:t>do not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post through SCO</a:t>
            </a:r>
          </a:p>
        </p:txBody>
      </p:sp>
    </p:spTree>
    <p:extLst>
      <p:ext uri="{BB962C8B-B14F-4D97-AF65-F5344CB8AC3E}">
        <p14:creationId xmlns:p14="http://schemas.microsoft.com/office/powerpoint/2010/main" val="1762013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3221" y="1993713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Universities post to NC IPS through…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…. the UNC System Office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3221" y="4302746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An SCO ID # is required to post ANYTHING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On NC 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0A520-3073-411C-BF1C-68A32FE29E33}"/>
              </a:ext>
            </a:extLst>
          </p:cNvPr>
          <p:cNvSpPr txBox="1"/>
          <p:nvPr/>
        </p:nvSpPr>
        <p:spPr>
          <a:xfrm>
            <a:off x="1343221" y="260990"/>
            <a:ext cx="97327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Universities </a:t>
            </a:r>
            <a:r>
              <a:rPr lang="en-US" sz="6000" b="1" u="sng" dirty="0">
                <a:solidFill>
                  <a:srgbClr val="C00000"/>
                </a:solidFill>
              </a:rPr>
              <a:t>do not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post through SCO</a:t>
            </a:r>
          </a:p>
        </p:txBody>
      </p:sp>
    </p:spTree>
    <p:extLst>
      <p:ext uri="{BB962C8B-B14F-4D97-AF65-F5344CB8AC3E}">
        <p14:creationId xmlns:p14="http://schemas.microsoft.com/office/powerpoint/2010/main" val="13103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508711" y="299569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Must a bid be rejected if the price for a </a:t>
            </a:r>
            <a:r>
              <a:rPr lang="en-US" sz="4000" b="1" i="1" u="sng" dirty="0">
                <a:solidFill>
                  <a:schemeClr val="bg1"/>
                </a:solidFill>
              </a:rPr>
              <a:t>single alternate </a:t>
            </a:r>
            <a:r>
              <a:rPr lang="en-US" sz="4000" b="1" dirty="0">
                <a:solidFill>
                  <a:schemeClr val="bg1"/>
                </a:solidFill>
              </a:rPr>
              <a:t>was left blank?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742171" y="2149357"/>
            <a:ext cx="11010378" cy="40934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INSTRUCTIONS TO BIDDERS  </a:t>
            </a:r>
            <a:r>
              <a:rPr lang="en-US" sz="3600" b="1" i="1" dirty="0">
                <a:solidFill>
                  <a:srgbClr val="FFFF00"/>
                </a:solidFill>
              </a:rPr>
              <a:t>Item 1 – Page 1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</a:p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For a proposal to be considered it must be in accordance with the following instructions:</a:t>
            </a:r>
            <a:endParaRPr lang="en-US" sz="3600" dirty="0">
              <a:solidFill>
                <a:srgbClr val="FFFF00"/>
              </a:solidFill>
            </a:endParaRPr>
          </a:p>
          <a:p>
            <a:pPr eaLnBrk="0" hangingPunct="0"/>
            <a:r>
              <a:rPr lang="en-US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Proposals must be made in strict accordance with the Form of Proposal provided therefor, and all blank spaces for bids, </a:t>
            </a:r>
            <a:r>
              <a:rPr lang="en-US" sz="3600" b="1" u="sng" dirty="0">
                <a:solidFill>
                  <a:srgbClr val="FFFF00"/>
                </a:solidFill>
              </a:rPr>
              <a:t>alternates</a:t>
            </a:r>
            <a:r>
              <a:rPr lang="en-US" sz="3600" dirty="0">
                <a:solidFill>
                  <a:srgbClr val="FFFF00"/>
                </a:solidFill>
              </a:rPr>
              <a:t>, and unit prices applicable to bidder’s work </a:t>
            </a:r>
            <a:r>
              <a:rPr lang="en-US" sz="3600" b="1" u="sng" dirty="0">
                <a:solidFill>
                  <a:srgbClr val="FFFF00"/>
                </a:solidFill>
              </a:rPr>
              <a:t>shall</a:t>
            </a:r>
            <a:r>
              <a:rPr lang="en-US" sz="3600" dirty="0">
                <a:solidFill>
                  <a:srgbClr val="FFFF00"/>
                </a:solidFill>
              </a:rPr>
              <a:t> be properly filled in.</a:t>
            </a:r>
          </a:p>
        </p:txBody>
      </p:sp>
    </p:spTree>
    <p:extLst>
      <p:ext uri="{BB962C8B-B14F-4D97-AF65-F5344CB8AC3E}">
        <p14:creationId xmlns:p14="http://schemas.microsoft.com/office/powerpoint/2010/main" val="142581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508711" y="299569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Must a bid be rejected if the price for a </a:t>
            </a:r>
            <a:r>
              <a:rPr lang="en-US" sz="4000" b="1" i="1" u="sng" dirty="0">
                <a:solidFill>
                  <a:schemeClr val="bg1"/>
                </a:solidFill>
              </a:rPr>
              <a:t>single alternate </a:t>
            </a:r>
            <a:r>
              <a:rPr lang="en-US" sz="4000" b="1" dirty="0">
                <a:solidFill>
                  <a:schemeClr val="bg1"/>
                </a:solidFill>
              </a:rPr>
              <a:t>was left blank?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742171" y="2149357"/>
            <a:ext cx="1101037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Can’t the State assume my bid is $ zero?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7B87C-4C60-49C1-AE5D-167EDEC4FD14}"/>
              </a:ext>
            </a:extLst>
          </p:cNvPr>
          <p:cNvSpPr txBox="1"/>
          <p:nvPr/>
        </p:nvSpPr>
        <p:spPr>
          <a:xfrm>
            <a:off x="742171" y="3412339"/>
            <a:ext cx="1101037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Absolutely not.</a:t>
            </a:r>
          </a:p>
        </p:txBody>
      </p:sp>
    </p:spTree>
    <p:extLst>
      <p:ext uri="{BB962C8B-B14F-4D97-AF65-F5344CB8AC3E}">
        <p14:creationId xmlns:p14="http://schemas.microsoft.com/office/powerpoint/2010/main" val="3397382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4B641C-FD50-4014-956A-0B8351815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156354"/>
              </p:ext>
            </p:extLst>
          </p:nvPr>
        </p:nvGraphicFramePr>
        <p:xfrm>
          <a:off x="1222737" y="563628"/>
          <a:ext cx="9455595" cy="89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8D05AC-629D-4043-9198-EFC26DE3B839}"/>
              </a:ext>
            </a:extLst>
          </p:cNvPr>
          <p:cNvSpPr txBox="1"/>
          <p:nvPr/>
        </p:nvSpPr>
        <p:spPr>
          <a:xfrm>
            <a:off x="0" y="6526055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6EB0D-F8A7-4DF7-8395-AD30BE30F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"/>
            <a:ext cx="925579" cy="925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997427-6CA0-4CAE-850F-31897C5D708B}"/>
              </a:ext>
            </a:extLst>
          </p:cNvPr>
          <p:cNvGrpSpPr/>
          <p:nvPr/>
        </p:nvGrpSpPr>
        <p:grpSpPr>
          <a:xfrm>
            <a:off x="820764" y="1929247"/>
            <a:ext cx="9372600" cy="1199250"/>
            <a:chOff x="0" y="-300503"/>
            <a:chExt cx="9372600" cy="11992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73ED36-F41B-456F-B02F-897189B8FF5A}"/>
                </a:ext>
              </a:extLst>
            </p:cNvPr>
            <p:cNvSpPr/>
            <p:nvPr/>
          </p:nvSpPr>
          <p:spPr>
            <a:xfrm>
              <a:off x="0" y="-300503"/>
              <a:ext cx="9372600" cy="119925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01A78FA-2F14-473D-85A0-CBEE16932BB7}"/>
                </a:ext>
              </a:extLst>
            </p:cNvPr>
            <p:cNvSpPr txBox="1"/>
            <p:nvPr/>
          </p:nvSpPr>
          <p:spPr>
            <a:xfrm>
              <a:off x="58543" y="-203429"/>
              <a:ext cx="92555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b="1" dirty="0"/>
                <a:t>Why so important?</a:t>
              </a:r>
              <a:endParaRPr lang="en-US" sz="5000" b="1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5F260-B24F-4F7C-9E60-E16B0B2F900B}"/>
              </a:ext>
            </a:extLst>
          </p:cNvPr>
          <p:cNvGrpSpPr/>
          <p:nvPr/>
        </p:nvGrpSpPr>
        <p:grpSpPr>
          <a:xfrm>
            <a:off x="762221" y="3340169"/>
            <a:ext cx="9372600" cy="1199250"/>
            <a:chOff x="0" y="0"/>
            <a:chExt cx="9372600" cy="11992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4356B3D-6D73-407D-90DD-37197DE8A7CE}"/>
                </a:ext>
              </a:extLst>
            </p:cNvPr>
            <p:cNvSpPr/>
            <p:nvPr/>
          </p:nvSpPr>
          <p:spPr>
            <a:xfrm>
              <a:off x="0" y="0"/>
              <a:ext cx="9372600" cy="119925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1E00B0F-ED4C-4FB6-9D23-29FE97D1642B}"/>
                </a:ext>
              </a:extLst>
            </p:cNvPr>
            <p:cNvSpPr txBox="1"/>
            <p:nvPr/>
          </p:nvSpPr>
          <p:spPr>
            <a:xfrm>
              <a:off x="58543" y="58543"/>
              <a:ext cx="92555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b="1" kern="1200" dirty="0">
                  <a:solidFill>
                    <a:srgbClr val="FFCC29"/>
                  </a:solidFill>
                </a:rPr>
                <a:t>Expenditure of Public Funds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7B1246-9AA2-4D0E-B687-E82EB7C046CF}"/>
              </a:ext>
            </a:extLst>
          </p:cNvPr>
          <p:cNvGrpSpPr/>
          <p:nvPr/>
        </p:nvGrpSpPr>
        <p:grpSpPr>
          <a:xfrm>
            <a:off x="705173" y="4751090"/>
            <a:ext cx="9429648" cy="1543281"/>
            <a:chOff x="0" y="0"/>
            <a:chExt cx="9372600" cy="11992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05193BA-2351-4B7C-BD7A-BC47C503B5AF}"/>
                </a:ext>
              </a:extLst>
            </p:cNvPr>
            <p:cNvSpPr/>
            <p:nvPr/>
          </p:nvSpPr>
          <p:spPr>
            <a:xfrm>
              <a:off x="0" y="0"/>
              <a:ext cx="9372600" cy="119925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8F3304D-9CF2-4C17-AAA6-5A58A00D205D}"/>
                </a:ext>
              </a:extLst>
            </p:cNvPr>
            <p:cNvSpPr txBox="1"/>
            <p:nvPr/>
          </p:nvSpPr>
          <p:spPr>
            <a:xfrm>
              <a:off x="58543" y="117086"/>
              <a:ext cx="92555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5000" b="1" dirty="0">
                  <a:solidFill>
                    <a:srgbClr val="FFFF00"/>
                  </a:solidFill>
                </a:rPr>
                <a:t>General Statutes ….. and</a:t>
              </a:r>
            </a:p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b="1" kern="1200" dirty="0">
                  <a:solidFill>
                    <a:srgbClr val="FFFF00"/>
                  </a:solidFill>
                </a:rPr>
                <a:t>NC Administrative Code 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508711" y="176459"/>
            <a:ext cx="9381994" cy="212365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Can a GC change a subcontractor – shown on the bid form - after bid and award??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3767327" y="2545769"/>
            <a:ext cx="4100765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FF00"/>
                </a:solidFill>
              </a:rPr>
              <a:t>Public Contracts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953BD-0EFE-4747-910A-956A6C32366F}"/>
              </a:ext>
            </a:extLst>
          </p:cNvPr>
          <p:cNvSpPr txBox="1"/>
          <p:nvPr/>
        </p:nvSpPr>
        <p:spPr>
          <a:xfrm>
            <a:off x="3767327" y="3686506"/>
            <a:ext cx="4270885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FF00"/>
                </a:solidFill>
              </a:rPr>
              <a:t>§ 143-128(d)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8B102-B9A9-419D-9214-8A506B417D5B}"/>
              </a:ext>
            </a:extLst>
          </p:cNvPr>
          <p:cNvSpPr txBox="1"/>
          <p:nvPr/>
        </p:nvSpPr>
        <p:spPr>
          <a:xfrm>
            <a:off x="1034524" y="4827243"/>
            <a:ext cx="10246620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FF00"/>
                </a:solidFill>
              </a:rPr>
              <a:t>No, with three (3) specific exceptions</a:t>
            </a:r>
          </a:p>
        </p:txBody>
      </p:sp>
    </p:spTree>
    <p:extLst>
      <p:ext uri="{BB962C8B-B14F-4D97-AF65-F5344CB8AC3E}">
        <p14:creationId xmlns:p14="http://schemas.microsoft.com/office/powerpoint/2010/main" val="330721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116417" y="92165"/>
            <a:ext cx="10600661" cy="175432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contractor whose bid is accepted </a:t>
            </a:r>
            <a:r>
              <a:rPr lang="en-US" sz="3600" b="1" u="sng" dirty="0">
                <a:solidFill>
                  <a:srgbClr val="FFFF00"/>
                </a:solidFill>
              </a:rPr>
              <a:t>shall not substitute </a:t>
            </a:r>
            <a:r>
              <a:rPr lang="en-US" sz="3600" b="1" dirty="0">
                <a:solidFill>
                  <a:schemeClr val="bg1"/>
                </a:solidFill>
              </a:rPr>
              <a:t>any person as subcontractor in the place of the subcontractor listed in the original bid, </a:t>
            </a:r>
            <a:r>
              <a:rPr lang="en-US" sz="3600" b="1" dirty="0">
                <a:solidFill>
                  <a:srgbClr val="FFFF00"/>
                </a:solidFill>
              </a:rPr>
              <a:t>except: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50817-0C86-44EB-9BCB-A721B32B0D66}"/>
              </a:ext>
            </a:extLst>
          </p:cNvPr>
          <p:cNvSpPr txBox="1"/>
          <p:nvPr/>
        </p:nvSpPr>
        <p:spPr>
          <a:xfrm>
            <a:off x="583018" y="2187245"/>
            <a:ext cx="11025963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If the listed subcontractor's bid is later determined by the contractor to be non-responsible or non-responsive,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FDAB6-24D7-4598-A1D3-6D63608C8DFB}"/>
              </a:ext>
            </a:extLst>
          </p:cNvPr>
          <p:cNvSpPr txBox="1"/>
          <p:nvPr/>
        </p:nvSpPr>
        <p:spPr>
          <a:xfrm>
            <a:off x="583018" y="3688861"/>
            <a:ext cx="11025963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or, the listed subcontractor refuses to enter into a contract for the complete performance of the bid work,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8DF3D-A126-4ACB-8562-151C920FA6BB}"/>
              </a:ext>
            </a:extLst>
          </p:cNvPr>
          <p:cNvSpPr txBox="1"/>
          <p:nvPr/>
        </p:nvSpPr>
        <p:spPr>
          <a:xfrm>
            <a:off x="583018" y="5240261"/>
            <a:ext cx="11025963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or with the approval of the awarding authority for good cause shown by the contractor.</a:t>
            </a:r>
          </a:p>
        </p:txBody>
      </p:sp>
    </p:spTree>
    <p:extLst>
      <p:ext uri="{BB962C8B-B14F-4D97-AF65-F5344CB8AC3E}">
        <p14:creationId xmlns:p14="http://schemas.microsoft.com/office/powerpoint/2010/main" val="4151248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982899" y="170211"/>
            <a:ext cx="9381994" cy="34778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Low bidder accidentally used the “wrong form” for bid bond.  </a:t>
            </a:r>
            <a:r>
              <a:rPr lang="en-US" sz="4400" b="1" i="1" dirty="0">
                <a:solidFill>
                  <a:schemeClr val="bg1"/>
                </a:solidFill>
              </a:rPr>
              <a:t>“Surely the State will not turn down the low bidder </a:t>
            </a:r>
            <a:r>
              <a:rPr lang="en-US" sz="4400" b="1" i="1" u="sng" dirty="0">
                <a:solidFill>
                  <a:schemeClr val="bg1"/>
                </a:solidFill>
              </a:rPr>
              <a:t>just</a:t>
            </a:r>
            <a:r>
              <a:rPr lang="en-US" sz="4400" b="1" i="1" dirty="0">
                <a:solidFill>
                  <a:schemeClr val="bg1"/>
                </a:solidFill>
              </a:rPr>
              <a:t> for using the </a:t>
            </a:r>
            <a:r>
              <a:rPr lang="en-US" sz="4400" b="1" i="1" u="sng" dirty="0">
                <a:solidFill>
                  <a:schemeClr val="bg1"/>
                </a:solidFill>
              </a:rPr>
              <a:t>wrong</a:t>
            </a:r>
            <a:r>
              <a:rPr lang="en-US" sz="4400" b="1" i="1" dirty="0">
                <a:solidFill>
                  <a:schemeClr val="bg1"/>
                </a:solidFill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</a:rPr>
              <a:t>form</a:t>
            </a:r>
            <a:r>
              <a:rPr lang="en-US" sz="4400" b="1" i="1" dirty="0">
                <a:solidFill>
                  <a:schemeClr val="bg1"/>
                </a:solidFill>
              </a:rPr>
              <a:t> for a bond?”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953220" y="4158093"/>
            <a:ext cx="9381994" cy="136261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First of all, stop calling me Shirley!!</a:t>
            </a:r>
          </a:p>
          <a:p>
            <a:pPr eaLnBrk="0" hangingPunct="0">
              <a:lnSpc>
                <a:spcPts val="4900"/>
              </a:lnSpc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CC211-71CE-48D9-94C8-083B4923F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71B79B-849D-4A48-A758-D488AEB84B42}"/>
              </a:ext>
            </a:extLst>
          </p:cNvPr>
          <p:cNvSpPr/>
          <p:nvPr/>
        </p:nvSpPr>
        <p:spPr>
          <a:xfrm>
            <a:off x="7134447" y="4242391"/>
            <a:ext cx="2052083" cy="606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29909C-32E3-485F-8FE1-0D3795C2FD28}"/>
              </a:ext>
            </a:extLst>
          </p:cNvPr>
          <p:cNvCxnSpPr/>
          <p:nvPr/>
        </p:nvCxnSpPr>
        <p:spPr>
          <a:xfrm flipV="1">
            <a:off x="7814930" y="1467293"/>
            <a:ext cx="1446028" cy="27750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3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982899" y="170211"/>
            <a:ext cx="9381994" cy="34778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Low bidder accidentally used the “wrong form” for bid bond.  </a:t>
            </a:r>
            <a:r>
              <a:rPr lang="en-US" sz="4400" b="1" i="1" dirty="0">
                <a:solidFill>
                  <a:schemeClr val="bg1"/>
                </a:solidFill>
              </a:rPr>
              <a:t>“Surely the State will not turn down the low bidder </a:t>
            </a:r>
            <a:r>
              <a:rPr lang="en-US" sz="4400" b="1" i="1" u="sng" dirty="0">
                <a:solidFill>
                  <a:schemeClr val="bg1"/>
                </a:solidFill>
              </a:rPr>
              <a:t>just</a:t>
            </a:r>
            <a:r>
              <a:rPr lang="en-US" sz="4400" b="1" i="1" dirty="0">
                <a:solidFill>
                  <a:schemeClr val="bg1"/>
                </a:solidFill>
              </a:rPr>
              <a:t> for using the </a:t>
            </a:r>
            <a:r>
              <a:rPr lang="en-US" sz="4400" b="1" i="1" u="sng" dirty="0">
                <a:solidFill>
                  <a:schemeClr val="bg1"/>
                </a:solidFill>
              </a:rPr>
              <a:t>wrong</a:t>
            </a:r>
            <a:r>
              <a:rPr lang="en-US" sz="4400" b="1" i="1" dirty="0">
                <a:solidFill>
                  <a:schemeClr val="bg1"/>
                </a:solidFill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</a:rPr>
              <a:t>form</a:t>
            </a:r>
            <a:r>
              <a:rPr lang="en-US" sz="4400" b="1" i="1" dirty="0">
                <a:solidFill>
                  <a:schemeClr val="bg1"/>
                </a:solidFill>
              </a:rPr>
              <a:t> for a bond?”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942588" y="3956075"/>
            <a:ext cx="11010378" cy="203972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It’s not about the wrong form.  </a:t>
            </a:r>
            <a:r>
              <a:rPr lang="en-US" sz="4400" b="1" u="sng" dirty="0">
                <a:solidFill>
                  <a:srgbClr val="FFFF00"/>
                </a:solidFill>
              </a:rPr>
              <a:t>It’s the language stated on the form.</a:t>
            </a:r>
            <a:endParaRPr lang="en-US" sz="3600" b="1" dirty="0">
              <a:solidFill>
                <a:srgbClr val="FFFF00"/>
              </a:solidFill>
            </a:endParaRPr>
          </a:p>
          <a:p>
            <a:pPr eaLnBrk="0" hangingPunct="0">
              <a:lnSpc>
                <a:spcPts val="4900"/>
              </a:lnSpc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CC211-71CE-48D9-94C8-083B4923F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362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742171" y="1351038"/>
            <a:ext cx="11010378" cy="43813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§ 143-129(b)</a:t>
            </a:r>
          </a:p>
          <a:p>
            <a:pPr eaLnBrk="0" hangingPunct="0">
              <a:lnSpc>
                <a:spcPts val="4900"/>
              </a:lnSpc>
            </a:pPr>
            <a:r>
              <a:rPr lang="en-US" sz="3600" b="1" dirty="0">
                <a:solidFill>
                  <a:srgbClr val="FFC000"/>
                </a:solidFill>
              </a:rPr>
              <a:t>No proposal for construction or repair work may be </a:t>
            </a:r>
            <a:r>
              <a:rPr lang="en-US" sz="4800" b="1" u="sng" dirty="0">
                <a:solidFill>
                  <a:srgbClr val="FFFF00"/>
                </a:solidFill>
              </a:rPr>
              <a:t>considered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or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accepted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by said board or</a:t>
            </a:r>
          </a:p>
          <a:p>
            <a:pPr eaLnBrk="0" hangingPunct="0">
              <a:lnSpc>
                <a:spcPts val="4900"/>
              </a:lnSpc>
            </a:pPr>
            <a:r>
              <a:rPr lang="en-US" sz="3600" b="1" dirty="0">
                <a:solidFill>
                  <a:srgbClr val="FFC000"/>
                </a:solidFill>
              </a:rPr>
              <a:t>governing body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800" b="1" u="sng" dirty="0">
                <a:solidFill>
                  <a:srgbClr val="FFFF00"/>
                </a:solidFill>
              </a:rPr>
              <a:t>unless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at the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400" b="1" u="sng" dirty="0">
                <a:solidFill>
                  <a:srgbClr val="FFFF00"/>
                </a:solidFill>
              </a:rPr>
              <a:t>time of its filing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the same shall be accompanied (cash, certified check or bid bond) in an amount equal to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</a:rPr>
              <a:t>not less than</a:t>
            </a:r>
            <a:r>
              <a:rPr lang="en-US" sz="4800" b="1" i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five percent (5%) </a:t>
            </a:r>
            <a:r>
              <a:rPr lang="en-US" sz="3600" b="1" dirty="0">
                <a:solidFill>
                  <a:srgbClr val="FFC000"/>
                </a:solidFill>
              </a:rPr>
              <a:t>of the proposal.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7E40-504A-4DE3-B7EE-28562037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37839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742171" y="3429000"/>
            <a:ext cx="11010378" cy="319901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lnSpc>
                <a:spcPts val="4900"/>
              </a:lnSpc>
            </a:pPr>
            <a:r>
              <a:rPr lang="en-US" sz="3600" b="1" dirty="0">
                <a:solidFill>
                  <a:srgbClr val="FFC000"/>
                </a:solidFill>
              </a:rPr>
              <a:t>…. pays to the Owner the </a:t>
            </a:r>
            <a:r>
              <a:rPr lang="en-US" sz="3600" b="1" u="sng" dirty="0">
                <a:solidFill>
                  <a:srgbClr val="FFFF00"/>
                </a:solidFill>
              </a:rPr>
              <a:t>difference</a:t>
            </a:r>
            <a:r>
              <a:rPr lang="en-US" sz="3600" b="1" dirty="0">
                <a:solidFill>
                  <a:srgbClr val="FFC000"/>
                </a:solidFill>
              </a:rPr>
              <a:t>, </a:t>
            </a:r>
            <a:r>
              <a:rPr lang="en-US" sz="3600" b="1" u="sng" dirty="0">
                <a:solidFill>
                  <a:srgbClr val="FFFF00"/>
                </a:solidFill>
              </a:rPr>
              <a:t>not to exceed </a:t>
            </a:r>
            <a:r>
              <a:rPr lang="en-US" sz="3600" b="1" dirty="0">
                <a:solidFill>
                  <a:srgbClr val="FFC000"/>
                </a:solidFill>
              </a:rPr>
              <a:t>the amount of this Bond, between the </a:t>
            </a:r>
            <a:r>
              <a:rPr lang="en-US" sz="3600" b="1" dirty="0">
                <a:solidFill>
                  <a:srgbClr val="FFFF00"/>
                </a:solidFill>
              </a:rPr>
              <a:t>amount specified </a:t>
            </a:r>
            <a:r>
              <a:rPr lang="en-US" sz="3600" b="1" dirty="0">
                <a:solidFill>
                  <a:srgbClr val="FFC000"/>
                </a:solidFill>
              </a:rPr>
              <a:t>in said bid and </a:t>
            </a:r>
            <a:r>
              <a:rPr lang="en-US" sz="3600" b="1" dirty="0">
                <a:solidFill>
                  <a:srgbClr val="FFFF00"/>
                </a:solidFill>
              </a:rPr>
              <a:t>such larger amount </a:t>
            </a:r>
            <a:r>
              <a:rPr lang="en-US" sz="3600" b="1" dirty="0">
                <a:solidFill>
                  <a:srgbClr val="FFC000"/>
                </a:solidFill>
              </a:rPr>
              <a:t>for which the Owner may in good faith </a:t>
            </a:r>
            <a:r>
              <a:rPr lang="en-US" sz="3600" b="1" u="sng" dirty="0">
                <a:solidFill>
                  <a:srgbClr val="FFFF00"/>
                </a:solidFill>
              </a:rPr>
              <a:t>contract with another party </a:t>
            </a:r>
            <a:r>
              <a:rPr lang="en-US" sz="3600" b="1" dirty="0">
                <a:solidFill>
                  <a:srgbClr val="FFC000"/>
                </a:solidFill>
              </a:rPr>
              <a:t>to perform the work covered by said bid 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7E40-504A-4DE3-B7EE-28562037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247E9-13D4-4D41-8F6F-34880D18FE91}"/>
              </a:ext>
            </a:extLst>
          </p:cNvPr>
          <p:cNvSpPr txBox="1"/>
          <p:nvPr/>
        </p:nvSpPr>
        <p:spPr>
          <a:xfrm>
            <a:off x="1360039" y="245276"/>
            <a:ext cx="9679338" cy="144655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It’s not about the wrong form.  </a:t>
            </a:r>
            <a:r>
              <a:rPr lang="en-US" sz="4400" b="1" u="sng" dirty="0">
                <a:solidFill>
                  <a:srgbClr val="FFFF00"/>
                </a:solidFill>
              </a:rPr>
              <a:t>It’s the language stated on the form.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A31EF-AD75-4DC1-8FAA-AC3E60305A24}"/>
              </a:ext>
            </a:extLst>
          </p:cNvPr>
          <p:cNvSpPr txBox="1"/>
          <p:nvPr/>
        </p:nvSpPr>
        <p:spPr>
          <a:xfrm>
            <a:off x="1360039" y="2074314"/>
            <a:ext cx="967933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This is unacceptable language: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BCE77-A1A3-4A37-866E-8C50AB52352A}"/>
              </a:ext>
            </a:extLst>
          </p:cNvPr>
          <p:cNvSpPr/>
          <p:nvPr/>
        </p:nvSpPr>
        <p:spPr>
          <a:xfrm>
            <a:off x="5689698" y="3558746"/>
            <a:ext cx="1971491" cy="465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7E700B-E221-42D4-A391-0FD425BA23C9}"/>
              </a:ext>
            </a:extLst>
          </p:cNvPr>
          <p:cNvSpPr/>
          <p:nvPr/>
        </p:nvSpPr>
        <p:spPr>
          <a:xfrm>
            <a:off x="7831536" y="3558746"/>
            <a:ext cx="2671707" cy="465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7E40-504A-4DE3-B7EE-28562037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247E9-13D4-4D41-8F6F-34880D18FE91}"/>
              </a:ext>
            </a:extLst>
          </p:cNvPr>
          <p:cNvSpPr txBox="1"/>
          <p:nvPr/>
        </p:nvSpPr>
        <p:spPr>
          <a:xfrm>
            <a:off x="1386426" y="491948"/>
            <a:ext cx="967933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OK, I get it.  I made a mistake.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4072B-061A-40A0-A7D3-F7C853E77F5C}"/>
              </a:ext>
            </a:extLst>
          </p:cNvPr>
          <p:cNvSpPr txBox="1"/>
          <p:nvPr/>
        </p:nvSpPr>
        <p:spPr>
          <a:xfrm>
            <a:off x="1386426" y="1899216"/>
            <a:ext cx="967933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Can’t I just send you a correct form?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3B330-D14F-48C7-B855-A0C55462D21A}"/>
              </a:ext>
            </a:extLst>
          </p:cNvPr>
          <p:cNvSpPr txBox="1"/>
          <p:nvPr/>
        </p:nvSpPr>
        <p:spPr>
          <a:xfrm>
            <a:off x="1386426" y="3306484"/>
            <a:ext cx="967933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Absolutely not – Prohibited by Statute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7E40-504A-4DE3-B7EE-28562037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4072B-061A-40A0-A7D3-F7C853E77F5C}"/>
              </a:ext>
            </a:extLst>
          </p:cNvPr>
          <p:cNvSpPr txBox="1"/>
          <p:nvPr/>
        </p:nvSpPr>
        <p:spPr>
          <a:xfrm>
            <a:off x="1407691" y="327219"/>
            <a:ext cx="9679338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</a:rPr>
              <a:t>Can’t I just send you a correct form?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D6577-8859-4C57-A5BD-FA1FBE15CF24}"/>
              </a:ext>
            </a:extLst>
          </p:cNvPr>
          <p:cNvSpPr txBox="1"/>
          <p:nvPr/>
        </p:nvSpPr>
        <p:spPr>
          <a:xfrm>
            <a:off x="742171" y="1453238"/>
            <a:ext cx="11010378" cy="43813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§ 143-129(b)</a:t>
            </a:r>
          </a:p>
          <a:p>
            <a:pPr eaLnBrk="0" hangingPunct="0">
              <a:lnSpc>
                <a:spcPts val="4900"/>
              </a:lnSpc>
            </a:pPr>
            <a:r>
              <a:rPr lang="en-US" sz="3600" b="1" dirty="0">
                <a:solidFill>
                  <a:srgbClr val="FFC000"/>
                </a:solidFill>
              </a:rPr>
              <a:t>No proposal for construction or repair work may be considered or accepted by said board or</a:t>
            </a:r>
          </a:p>
          <a:p>
            <a:pPr eaLnBrk="0" hangingPunct="0">
              <a:lnSpc>
                <a:spcPts val="4900"/>
              </a:lnSpc>
            </a:pPr>
            <a:r>
              <a:rPr lang="en-US" sz="3600" b="1" dirty="0">
                <a:solidFill>
                  <a:srgbClr val="FFC000"/>
                </a:solidFill>
              </a:rPr>
              <a:t>governing body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unless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at the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time of its filing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the same shall be accompanied (cash, certified check or bid bond) in an amount equal to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not less than five percent (5%) of the proposal.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258D6-B31C-4ABB-B86F-9F15197363D1}"/>
              </a:ext>
            </a:extLst>
          </p:cNvPr>
          <p:cNvSpPr/>
          <p:nvPr/>
        </p:nvSpPr>
        <p:spPr>
          <a:xfrm>
            <a:off x="3832860" y="3237470"/>
            <a:ext cx="1905000" cy="639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34BB5-8AF1-489D-9707-46DC42BB800B}"/>
              </a:ext>
            </a:extLst>
          </p:cNvPr>
          <p:cNvSpPr/>
          <p:nvPr/>
        </p:nvSpPr>
        <p:spPr>
          <a:xfrm>
            <a:off x="6929492" y="3237470"/>
            <a:ext cx="4636432" cy="639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4CA167-E179-4F89-81D5-8A56E14D1810}"/>
              </a:ext>
            </a:extLst>
          </p:cNvPr>
          <p:cNvSpPr/>
          <p:nvPr/>
        </p:nvSpPr>
        <p:spPr>
          <a:xfrm>
            <a:off x="742171" y="2698386"/>
            <a:ext cx="2237279" cy="639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4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E1378-5B68-4ABC-8161-13839974AAA5}"/>
              </a:ext>
            </a:extLst>
          </p:cNvPr>
          <p:cNvSpPr txBox="1"/>
          <p:nvPr/>
        </p:nvSpPr>
        <p:spPr>
          <a:xfrm>
            <a:off x="1034524" y="1096660"/>
            <a:ext cx="10246620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FF00"/>
                </a:solidFill>
              </a:rPr>
              <a:t>So, the Agency, University, Community College: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9D2C1-6BA3-4341-9ED1-F51782F3AEE8}"/>
              </a:ext>
            </a:extLst>
          </p:cNvPr>
          <p:cNvSpPr txBox="1"/>
          <p:nvPr/>
        </p:nvSpPr>
        <p:spPr>
          <a:xfrm>
            <a:off x="1034524" y="2553976"/>
            <a:ext cx="10246620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FF00"/>
                </a:solidFill>
              </a:rPr>
              <a:t>Likely re-bid and ultimately award the contract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BC18B-0FE6-49DF-9061-DF9434142008}"/>
              </a:ext>
            </a:extLst>
          </p:cNvPr>
          <p:cNvSpPr txBox="1"/>
          <p:nvPr/>
        </p:nvSpPr>
        <p:spPr>
          <a:xfrm>
            <a:off x="1034524" y="3950081"/>
            <a:ext cx="10246620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FF00"/>
                </a:solidFill>
              </a:rPr>
              <a:t>Calculate the difference between the original bid not honored and the amount eventually contracted for.</a:t>
            </a:r>
          </a:p>
        </p:txBody>
      </p:sp>
    </p:spTree>
    <p:extLst>
      <p:ext uri="{BB962C8B-B14F-4D97-AF65-F5344CB8AC3E}">
        <p14:creationId xmlns:p14="http://schemas.microsoft.com/office/powerpoint/2010/main" val="420987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0887C-709A-48A5-9D31-C409F403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392152"/>
            <a:ext cx="5715000" cy="3219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D690E-8C38-45E0-B5CF-694C207A8905}"/>
              </a:ext>
            </a:extLst>
          </p:cNvPr>
          <p:cNvSpPr txBox="1"/>
          <p:nvPr/>
        </p:nvSpPr>
        <p:spPr>
          <a:xfrm>
            <a:off x="2409134" y="889691"/>
            <a:ext cx="8464513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“our survey says…..”</a:t>
            </a:r>
          </a:p>
        </p:txBody>
      </p:sp>
    </p:spTree>
    <p:extLst>
      <p:ext uri="{BB962C8B-B14F-4D97-AF65-F5344CB8AC3E}">
        <p14:creationId xmlns:p14="http://schemas.microsoft.com/office/powerpoint/2010/main" val="164870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14AE0E-D5B3-4719-8682-40D876F8C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718053"/>
              </p:ext>
            </p:extLst>
          </p:nvPr>
        </p:nvGraphicFramePr>
        <p:xfrm>
          <a:off x="1016646" y="1173043"/>
          <a:ext cx="9455595" cy="89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304B21-A1A0-4F15-9CD2-AC02928C81C8}"/>
              </a:ext>
            </a:extLst>
          </p:cNvPr>
          <p:cNvSpPr txBox="1"/>
          <p:nvPr/>
        </p:nvSpPr>
        <p:spPr>
          <a:xfrm>
            <a:off x="1428825" y="2945746"/>
            <a:ext cx="9043416" cy="27392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Advertising</a:t>
            </a:r>
          </a:p>
          <a:p>
            <a:pPr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Bid evaluation</a:t>
            </a:r>
          </a:p>
          <a:p>
            <a:pPr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Award selection</a:t>
            </a:r>
          </a:p>
        </p:txBody>
      </p:sp>
    </p:spTree>
    <p:extLst>
      <p:ext uri="{BB962C8B-B14F-4D97-AF65-F5344CB8AC3E}">
        <p14:creationId xmlns:p14="http://schemas.microsoft.com/office/powerpoint/2010/main" val="216208161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130976" y="113931"/>
            <a:ext cx="77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E3A10-5735-4676-AAFF-B6CA00F89A18}"/>
              </a:ext>
            </a:extLst>
          </p:cNvPr>
          <p:cNvSpPr txBox="1"/>
          <p:nvPr/>
        </p:nvSpPr>
        <p:spPr>
          <a:xfrm>
            <a:off x="1435344" y="575596"/>
            <a:ext cx="9802636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If SCO can give me Approval to Award in just a few days, why does it take weeks for the fully executed construction contract?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7AD2E-203C-44E9-BDAC-4863CEDDED92}"/>
              </a:ext>
            </a:extLst>
          </p:cNvPr>
          <p:cNvSpPr txBox="1"/>
          <p:nvPr/>
        </p:nvSpPr>
        <p:spPr>
          <a:xfrm>
            <a:off x="1435344" y="2884724"/>
            <a:ext cx="9802636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Answer:  Improper endorsements of bonds and insurance forms:</a:t>
            </a:r>
          </a:p>
        </p:txBody>
      </p:sp>
    </p:spTree>
    <p:extLst>
      <p:ext uri="{BB962C8B-B14F-4D97-AF65-F5344CB8AC3E}">
        <p14:creationId xmlns:p14="http://schemas.microsoft.com/office/powerpoint/2010/main" val="283009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2A7D-EDC2-4A98-A58E-4D3C85E66483}"/>
              </a:ext>
            </a:extLst>
          </p:cNvPr>
          <p:cNvSpPr txBox="1"/>
          <p:nvPr/>
        </p:nvSpPr>
        <p:spPr>
          <a:xfrm>
            <a:off x="2184374" y="1388251"/>
            <a:ext cx="7309822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For Construction Contracts ….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Bonds and Insurance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239E7-A536-4D4F-A4ED-3F645D73F27F}"/>
              </a:ext>
            </a:extLst>
          </p:cNvPr>
          <p:cNvSpPr txBox="1"/>
          <p:nvPr/>
        </p:nvSpPr>
        <p:spPr>
          <a:xfrm>
            <a:off x="1882816" y="4046511"/>
            <a:ext cx="9245626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Required Cancellation Provision</a:t>
            </a:r>
          </a:p>
        </p:txBody>
      </p:sp>
    </p:spTree>
    <p:extLst>
      <p:ext uri="{BB962C8B-B14F-4D97-AF65-F5344CB8AC3E}">
        <p14:creationId xmlns:p14="http://schemas.microsoft.com/office/powerpoint/2010/main" val="3728918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1ADE4-0F73-4835-A3B6-A9962DA92D4A}"/>
              </a:ext>
            </a:extLst>
          </p:cNvPr>
          <p:cNvSpPr txBox="1"/>
          <p:nvPr/>
        </p:nvSpPr>
        <p:spPr>
          <a:xfrm>
            <a:off x="881943" y="2087464"/>
            <a:ext cx="11010378" cy="452431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C000"/>
                </a:solidFill>
              </a:rPr>
              <a:t>Not withstanding the preprinted cancellation provisions on this form, coverages afforded under these policies </a:t>
            </a:r>
            <a:r>
              <a:rPr lang="en-US" sz="3600" b="1" dirty="0">
                <a:solidFill>
                  <a:srgbClr val="FFFF00"/>
                </a:solidFill>
              </a:rPr>
              <a:t>will not be cancelled</a:t>
            </a:r>
            <a:r>
              <a:rPr lang="en-US" sz="3600" b="1" dirty="0">
                <a:solidFill>
                  <a:srgbClr val="FFC000"/>
                </a:solidFill>
              </a:rPr>
              <a:t>, reduced in amount nor will any coverages be eliminated until </a:t>
            </a:r>
            <a:r>
              <a:rPr lang="en-US" sz="3600" b="1" dirty="0">
                <a:solidFill>
                  <a:srgbClr val="FFFF00"/>
                </a:solidFill>
              </a:rPr>
              <a:t>at least thirty (30) days </a:t>
            </a:r>
            <a:r>
              <a:rPr lang="en-US" sz="3600" b="1" dirty="0">
                <a:solidFill>
                  <a:srgbClr val="FFC000"/>
                </a:solidFill>
              </a:rPr>
              <a:t>after mailing </a:t>
            </a:r>
            <a:r>
              <a:rPr lang="en-US" sz="3600" b="1" dirty="0">
                <a:solidFill>
                  <a:srgbClr val="FFFF00"/>
                </a:solidFill>
              </a:rPr>
              <a:t>written notice</a:t>
            </a:r>
            <a:r>
              <a:rPr lang="en-US" sz="3600" b="1" dirty="0">
                <a:solidFill>
                  <a:srgbClr val="FFC000"/>
                </a:solidFill>
              </a:rPr>
              <a:t>, by </a:t>
            </a:r>
            <a:r>
              <a:rPr lang="en-US" sz="3600" b="1" dirty="0">
                <a:solidFill>
                  <a:srgbClr val="FFFF00"/>
                </a:solidFill>
              </a:rPr>
              <a:t>certified mail </a:t>
            </a:r>
            <a:r>
              <a:rPr lang="en-US" sz="3600" b="1" dirty="0">
                <a:solidFill>
                  <a:srgbClr val="FFC000"/>
                </a:solidFill>
              </a:rPr>
              <a:t>return receipt requested, to the insured and the State of North Carolina Owner (at the address of the Certificate Holder), of such alteration or cancellation.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7A547-E952-40CC-A20D-E2AEF1D2390A}"/>
              </a:ext>
            </a:extLst>
          </p:cNvPr>
          <p:cNvSpPr txBox="1"/>
          <p:nvPr/>
        </p:nvSpPr>
        <p:spPr>
          <a:xfrm>
            <a:off x="1863360" y="434940"/>
            <a:ext cx="8245839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This clause (or it’s full intent) must be included in the Endorsement Form:</a:t>
            </a:r>
          </a:p>
        </p:txBody>
      </p:sp>
    </p:spTree>
    <p:extLst>
      <p:ext uri="{BB962C8B-B14F-4D97-AF65-F5344CB8AC3E}">
        <p14:creationId xmlns:p14="http://schemas.microsoft.com/office/powerpoint/2010/main" val="121875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1ADE4-0F73-4835-A3B6-A9962DA92D4A}"/>
              </a:ext>
            </a:extLst>
          </p:cNvPr>
          <p:cNvSpPr txBox="1"/>
          <p:nvPr/>
        </p:nvSpPr>
        <p:spPr>
          <a:xfrm>
            <a:off x="1416964" y="282129"/>
            <a:ext cx="5320656" cy="64633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C000"/>
                </a:solidFill>
              </a:rPr>
              <a:t>Not the Acord certificate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B1720-1452-4A90-A535-3997DDF4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4" y="1632625"/>
            <a:ext cx="9667875" cy="3962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F2628C-6D71-4765-99CD-0D2717F5431E}"/>
              </a:ext>
            </a:extLst>
          </p:cNvPr>
          <p:cNvSpPr/>
          <p:nvPr/>
        </p:nvSpPr>
        <p:spPr>
          <a:xfrm>
            <a:off x="6303523" y="2393004"/>
            <a:ext cx="1439694" cy="155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B17F0-3666-4CF4-A3F6-43A617CDC4B1}"/>
              </a:ext>
            </a:extLst>
          </p:cNvPr>
          <p:cNvSpPr/>
          <p:nvPr/>
        </p:nvSpPr>
        <p:spPr>
          <a:xfrm>
            <a:off x="2338868" y="2548647"/>
            <a:ext cx="794858" cy="155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21299-D58D-4108-82F4-E310F9DF3B63}"/>
              </a:ext>
            </a:extLst>
          </p:cNvPr>
          <p:cNvSpPr/>
          <p:nvPr/>
        </p:nvSpPr>
        <p:spPr>
          <a:xfrm>
            <a:off x="5348287" y="2562124"/>
            <a:ext cx="571501" cy="155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5897FE-F6EE-408B-B3BC-9161155E4C13}"/>
              </a:ext>
            </a:extLst>
          </p:cNvPr>
          <p:cNvSpPr/>
          <p:nvPr/>
        </p:nvSpPr>
        <p:spPr>
          <a:xfrm>
            <a:off x="6737620" y="2562124"/>
            <a:ext cx="506144" cy="155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3E9A0-D3A4-44B5-9181-A36B0DA5848C}"/>
              </a:ext>
            </a:extLst>
          </p:cNvPr>
          <p:cNvSpPr/>
          <p:nvPr/>
        </p:nvSpPr>
        <p:spPr bwMode="ltGray">
          <a:xfrm>
            <a:off x="6534150" y="3552825"/>
            <a:ext cx="1085850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1FB5A-740E-4AEA-8EAD-4273D337973C}"/>
              </a:ext>
            </a:extLst>
          </p:cNvPr>
          <p:cNvSpPr/>
          <p:nvPr/>
        </p:nvSpPr>
        <p:spPr bwMode="ltGray">
          <a:xfrm>
            <a:off x="6605588" y="3752798"/>
            <a:ext cx="1085850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2D18D-522F-483D-BF15-7A412710CCA6}"/>
              </a:ext>
            </a:extLst>
          </p:cNvPr>
          <p:cNvSpPr/>
          <p:nvPr/>
        </p:nvSpPr>
        <p:spPr bwMode="ltGray">
          <a:xfrm>
            <a:off x="6534150" y="3952772"/>
            <a:ext cx="1400175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D3C8B-9008-4B60-8147-17CAB052594E}"/>
              </a:ext>
            </a:extLst>
          </p:cNvPr>
          <p:cNvSpPr/>
          <p:nvPr/>
        </p:nvSpPr>
        <p:spPr bwMode="ltGray">
          <a:xfrm>
            <a:off x="9063038" y="3764756"/>
            <a:ext cx="1085850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099F6-10C4-4278-9183-CF066EE06715}"/>
              </a:ext>
            </a:extLst>
          </p:cNvPr>
          <p:cNvSpPr/>
          <p:nvPr/>
        </p:nvSpPr>
        <p:spPr bwMode="ltGray">
          <a:xfrm>
            <a:off x="1360257" y="3764756"/>
            <a:ext cx="1085850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B38B2-AAFB-4750-8E11-4877AA9A535D}"/>
              </a:ext>
            </a:extLst>
          </p:cNvPr>
          <p:cNvSpPr/>
          <p:nvPr/>
        </p:nvSpPr>
        <p:spPr bwMode="ltGray">
          <a:xfrm>
            <a:off x="1360257" y="3952771"/>
            <a:ext cx="1085850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BFED1A-80B7-4B34-AFB2-C7FB279A1ED8}"/>
              </a:ext>
            </a:extLst>
          </p:cNvPr>
          <p:cNvSpPr/>
          <p:nvPr/>
        </p:nvSpPr>
        <p:spPr bwMode="ltGray">
          <a:xfrm>
            <a:off x="1360257" y="4340861"/>
            <a:ext cx="4092806" cy="11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9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034D29-CEA9-49A6-B2E5-5863CFE1B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43" y="833378"/>
            <a:ext cx="10181073" cy="53899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753397-D690-4B69-A4FB-ABB169669B21}"/>
              </a:ext>
            </a:extLst>
          </p:cNvPr>
          <p:cNvSpPr/>
          <p:nvPr/>
        </p:nvSpPr>
        <p:spPr>
          <a:xfrm>
            <a:off x="1661643" y="4124328"/>
            <a:ext cx="10111257" cy="789894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765484-915B-437F-8CF3-67CC0765A0CB}"/>
              </a:ext>
            </a:extLst>
          </p:cNvPr>
          <p:cNvCxnSpPr>
            <a:cxnSpLocks/>
          </p:cNvCxnSpPr>
          <p:nvPr/>
        </p:nvCxnSpPr>
        <p:spPr>
          <a:xfrm>
            <a:off x="2025208" y="5365830"/>
            <a:ext cx="868137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2FDDF-3958-4F44-8B90-2A15C99DBE3F}"/>
              </a:ext>
            </a:extLst>
          </p:cNvPr>
          <p:cNvCxnSpPr>
            <a:cxnSpLocks/>
          </p:cNvCxnSpPr>
          <p:nvPr/>
        </p:nvCxnSpPr>
        <p:spPr>
          <a:xfrm>
            <a:off x="2025208" y="5784448"/>
            <a:ext cx="4726971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91867-1CDF-489E-B690-92EC14157E06}"/>
              </a:ext>
            </a:extLst>
          </p:cNvPr>
          <p:cNvCxnSpPr>
            <a:cxnSpLocks/>
          </p:cNvCxnSpPr>
          <p:nvPr/>
        </p:nvCxnSpPr>
        <p:spPr>
          <a:xfrm>
            <a:off x="9194436" y="6052594"/>
            <a:ext cx="2171902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08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EBB14-FFF2-4B01-932F-7F90F189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52" y="219074"/>
            <a:ext cx="9989719" cy="62298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85A860-DA01-4016-84F3-B0EBEF4FDA8D}"/>
              </a:ext>
            </a:extLst>
          </p:cNvPr>
          <p:cNvCxnSpPr/>
          <p:nvPr/>
        </p:nvCxnSpPr>
        <p:spPr>
          <a:xfrm flipH="1">
            <a:off x="6096000" y="3022600"/>
            <a:ext cx="3454400" cy="21336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AC713D3-8334-48BB-8BB0-16F3534610F7}"/>
              </a:ext>
            </a:extLst>
          </p:cNvPr>
          <p:cNvSpPr/>
          <p:nvPr/>
        </p:nvSpPr>
        <p:spPr>
          <a:xfrm>
            <a:off x="3230217" y="1361661"/>
            <a:ext cx="6649279" cy="582433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0DCBC-AC89-4A48-A7F7-E6B8C8CE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29" y="1201803"/>
            <a:ext cx="10274196" cy="4175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1B8C3E-1601-4653-B29C-217A2C5112EB}"/>
              </a:ext>
            </a:extLst>
          </p:cNvPr>
          <p:cNvSpPr/>
          <p:nvPr/>
        </p:nvSpPr>
        <p:spPr>
          <a:xfrm>
            <a:off x="1434407" y="4591879"/>
            <a:ext cx="3515280" cy="2981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2B2A831-D88C-4D1C-9103-3907D8C0605D}"/>
              </a:ext>
            </a:extLst>
          </p:cNvPr>
          <p:cNvSpPr/>
          <p:nvPr/>
        </p:nvSpPr>
        <p:spPr>
          <a:xfrm>
            <a:off x="2985687" y="787449"/>
            <a:ext cx="5989871" cy="513208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2877A-1D55-4988-9662-D9E7EB97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59" y="395036"/>
            <a:ext cx="9404785" cy="47424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39BBD-6DCA-43E1-9D23-7C4F32453539}"/>
              </a:ext>
            </a:extLst>
          </p:cNvPr>
          <p:cNvSpPr/>
          <p:nvPr/>
        </p:nvSpPr>
        <p:spPr>
          <a:xfrm>
            <a:off x="8063807" y="4085442"/>
            <a:ext cx="2511951" cy="2981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4E504-8A33-4BB7-9419-B2D50215E612}"/>
              </a:ext>
            </a:extLst>
          </p:cNvPr>
          <p:cNvSpPr/>
          <p:nvPr/>
        </p:nvSpPr>
        <p:spPr>
          <a:xfrm>
            <a:off x="2729807" y="4432853"/>
            <a:ext cx="2573713" cy="2981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8E3B3-84DB-4C40-8FC2-9FB6FCBD9576}"/>
              </a:ext>
            </a:extLst>
          </p:cNvPr>
          <p:cNvSpPr/>
          <p:nvPr/>
        </p:nvSpPr>
        <p:spPr>
          <a:xfrm>
            <a:off x="8335108" y="4432853"/>
            <a:ext cx="1273126" cy="2981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2838475-ABA4-4587-B20C-1A32517AE5C6}"/>
              </a:ext>
            </a:extLst>
          </p:cNvPr>
          <p:cNvSpPr/>
          <p:nvPr/>
        </p:nvSpPr>
        <p:spPr>
          <a:xfrm>
            <a:off x="2409123" y="1978576"/>
            <a:ext cx="2894398" cy="38808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74D2E-FD8B-48BD-939A-060B06498D85}"/>
              </a:ext>
            </a:extLst>
          </p:cNvPr>
          <p:cNvSpPr txBox="1"/>
          <p:nvPr/>
        </p:nvSpPr>
        <p:spPr>
          <a:xfrm>
            <a:off x="8566334" y="395036"/>
            <a:ext cx="267101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Also missing: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Certified Mail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Return Receipt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DC6E53-937D-46DA-9152-B73406EE6CF8}"/>
              </a:ext>
            </a:extLst>
          </p:cNvPr>
          <p:cNvSpPr/>
          <p:nvPr/>
        </p:nvSpPr>
        <p:spPr>
          <a:xfrm>
            <a:off x="4055407" y="787449"/>
            <a:ext cx="6649279" cy="582433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9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5BFDF-88CF-49B3-AD1D-C458CCDF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48" y="149621"/>
            <a:ext cx="5446643" cy="64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802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5BFDF-88CF-49B3-AD1D-C458CCDF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89" y="131851"/>
            <a:ext cx="5446643" cy="6479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F453E-4D04-40A6-9260-A9961489952E}"/>
              </a:ext>
            </a:extLst>
          </p:cNvPr>
          <p:cNvSpPr txBox="1"/>
          <p:nvPr/>
        </p:nvSpPr>
        <p:spPr>
          <a:xfrm>
            <a:off x="7928810" y="483769"/>
            <a:ext cx="3260558" cy="51398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</a:t>
            </a:r>
          </a:p>
          <a:p>
            <a:pPr algn="ctr"/>
            <a:r>
              <a:rPr lang="en-US" sz="4400" b="1" dirty="0"/>
              <a:t>devil</a:t>
            </a:r>
          </a:p>
          <a:p>
            <a:pPr algn="ctr"/>
            <a:r>
              <a:rPr lang="en-US" sz="4400" b="1" dirty="0"/>
              <a:t>is</a:t>
            </a:r>
          </a:p>
          <a:p>
            <a:pPr algn="ctr"/>
            <a:r>
              <a:rPr lang="en-US" sz="4400" b="1" dirty="0"/>
              <a:t>in</a:t>
            </a:r>
          </a:p>
          <a:p>
            <a:pPr algn="ctr"/>
            <a:r>
              <a:rPr lang="en-US" sz="4400" b="1" dirty="0"/>
              <a:t>the</a:t>
            </a:r>
          </a:p>
          <a:p>
            <a:pPr algn="ctr"/>
            <a:r>
              <a:rPr lang="en-US" sz="4400" b="1" dirty="0"/>
              <a:t>details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4079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0887C-709A-48A5-9D31-C409F403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392152"/>
            <a:ext cx="5715000" cy="3219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D690E-8C38-45E0-B5CF-694C207A8905}"/>
              </a:ext>
            </a:extLst>
          </p:cNvPr>
          <p:cNvSpPr txBox="1"/>
          <p:nvPr/>
        </p:nvSpPr>
        <p:spPr>
          <a:xfrm>
            <a:off x="2409134" y="889691"/>
            <a:ext cx="8464513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“our survey says…..”</a:t>
            </a:r>
          </a:p>
        </p:txBody>
      </p:sp>
    </p:spTree>
    <p:extLst>
      <p:ext uri="{BB962C8B-B14F-4D97-AF65-F5344CB8AC3E}">
        <p14:creationId xmlns:p14="http://schemas.microsoft.com/office/powerpoint/2010/main" val="47499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B1F06F-2AE2-4DFD-A864-4BD7C5FC8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408" y="101682"/>
            <a:ext cx="8364132" cy="66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2587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9074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72696-6B90-4198-BC76-0CBA7216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04" y="871864"/>
            <a:ext cx="10358871" cy="467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259E4-D8CB-4A46-A2B3-095C16901835}"/>
              </a:ext>
            </a:extLst>
          </p:cNvPr>
          <p:cNvSpPr txBox="1"/>
          <p:nvPr/>
        </p:nvSpPr>
        <p:spPr>
          <a:xfrm>
            <a:off x="8494294" y="1046748"/>
            <a:ext cx="21777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008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</a:t>
            </a:r>
            <a:endParaRPr lang="en-US" sz="20000" dirty="0">
              <a:solidFill>
                <a:srgbClr val="008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169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40" y="138022"/>
            <a:ext cx="12091359" cy="4804913"/>
          </a:xfrm>
        </p:spPr>
        <p:txBody>
          <a:bodyPr>
            <a:normAutofit/>
          </a:bodyPr>
          <a:lstStyle/>
          <a:p>
            <a:r>
              <a:rPr lang="en-US" dirty="0">
                <a:latin typeface="Univers Light" panose="020B0403020202020204" pitchFamily="34" charset="0"/>
              </a:rPr>
              <a:t>38</a:t>
            </a:r>
            <a:r>
              <a:rPr lang="en-US" baseline="30000" dirty="0">
                <a:latin typeface="Univers Light" panose="020B0403020202020204" pitchFamily="34" charset="0"/>
              </a:rPr>
              <a:t>th</a:t>
            </a:r>
            <a:r>
              <a:rPr lang="en-US" dirty="0">
                <a:latin typeface="Univers Light" panose="020B0403020202020204" pitchFamily="34" charset="0"/>
              </a:rPr>
              <a:t> Annual</a:t>
            </a:r>
            <a:br>
              <a:rPr lang="en-US" dirty="0">
                <a:latin typeface="Univers Light" panose="020B0403020202020204" pitchFamily="34" charset="0"/>
              </a:rPr>
            </a:br>
            <a:r>
              <a:rPr lang="en-US" dirty="0">
                <a:latin typeface="Univers Light" panose="020B0403020202020204" pitchFamily="34" charset="0"/>
              </a:rPr>
              <a:t>State construction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22" y="4741545"/>
            <a:ext cx="8534444" cy="10972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March 28,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C617-F6D5-4459-A4A3-8E3AF73F9280}"/>
              </a:ext>
            </a:extLst>
          </p:cNvPr>
          <p:cNvSpPr txBox="1"/>
          <p:nvPr/>
        </p:nvSpPr>
        <p:spPr>
          <a:xfrm>
            <a:off x="100641" y="6560531"/>
            <a:ext cx="1666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2230-1F55-4C03-B3DB-9799D4D7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" y="297469"/>
            <a:ext cx="1428210" cy="1428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048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886375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Are Industry Certifications required …..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….. from certain bidders?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2654633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Yes, AISC certification is required for both erection and fabrication of steel.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4932B-23DF-4658-BD3A-BEAFE11B3930}"/>
              </a:ext>
            </a:extLst>
          </p:cNvPr>
          <p:cNvSpPr txBox="1"/>
          <p:nvPr/>
        </p:nvSpPr>
        <p:spPr>
          <a:xfrm>
            <a:off x="1340284" y="4422891"/>
            <a:ext cx="973272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C29"/>
                </a:solidFill>
              </a:rPr>
              <a:t>If Special Inspections are required by Code, any structural steel fabrication on these structures will require the AISC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3066353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886375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Potential bidder wishes to make a $ donation to the Project in their bid!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2654633"/>
            <a:ext cx="9381994" cy="18158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Answer:</a:t>
            </a:r>
          </a:p>
          <a:p>
            <a:r>
              <a:rPr lang="en-US" sz="7200" b="1" dirty="0">
                <a:solidFill>
                  <a:srgbClr val="FFFF00"/>
                </a:solidFill>
              </a:rPr>
              <a:t>    Don’t go there!!!</a:t>
            </a:r>
          </a:p>
        </p:txBody>
      </p:sp>
    </p:spTree>
    <p:extLst>
      <p:ext uri="{BB962C8B-B14F-4D97-AF65-F5344CB8AC3E}">
        <p14:creationId xmlns:p14="http://schemas.microsoft.com/office/powerpoint/2010/main" val="339618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711011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Why does the person signing the contract have to be registered on the Secretary of State website?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3069457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Only those persons registered with the Secretary of State can legally bind the “entity” to a contract.</a:t>
            </a:r>
          </a:p>
        </p:txBody>
      </p:sp>
    </p:spTree>
    <p:extLst>
      <p:ext uri="{BB962C8B-B14F-4D97-AF65-F5344CB8AC3E}">
        <p14:creationId xmlns:p14="http://schemas.microsoft.com/office/powerpoint/2010/main" val="179621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500153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Why does the person signing the contract have to be registered on the Secretary of State website?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2707950"/>
            <a:ext cx="9381994" cy="19389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Only those persons registered with the Secretary of State can legally bind the “entity” to a contract.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FA4E2-B286-4E0F-A6E6-5BC90A530D9A}"/>
              </a:ext>
            </a:extLst>
          </p:cNvPr>
          <p:cNvSpPr txBox="1"/>
          <p:nvPr/>
        </p:nvSpPr>
        <p:spPr>
          <a:xfrm>
            <a:off x="1187404" y="4915747"/>
            <a:ext cx="9687755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Corporation, LLC, Partnership, registered JV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7D6A7-7E71-4C01-A20D-936E20DF581A}"/>
              </a:ext>
            </a:extLst>
          </p:cNvPr>
          <p:cNvSpPr/>
          <p:nvPr/>
        </p:nvSpPr>
        <p:spPr>
          <a:xfrm>
            <a:off x="1390650" y="4047426"/>
            <a:ext cx="1764654" cy="538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C9F81-D3A4-4795-8BD5-8C947CB46E36}"/>
              </a:ext>
            </a:extLst>
          </p:cNvPr>
          <p:cNvSpPr txBox="1"/>
          <p:nvPr/>
        </p:nvSpPr>
        <p:spPr>
          <a:xfrm>
            <a:off x="51795" y="6611779"/>
            <a:ext cx="244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4E47-47F7-40C2-BB56-0617D431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113931"/>
            <a:ext cx="982729" cy="98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D5A1B-B631-41A4-8A67-B43E3C850023}"/>
              </a:ext>
            </a:extLst>
          </p:cNvPr>
          <p:cNvSpPr txBox="1"/>
          <p:nvPr/>
        </p:nvSpPr>
        <p:spPr>
          <a:xfrm>
            <a:off x="11364893" y="113931"/>
            <a:ext cx="775312" cy="7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32365-AB83-4451-A4E6-C69F0480FF0C}"/>
              </a:ext>
            </a:extLst>
          </p:cNvPr>
          <p:cNvSpPr txBox="1"/>
          <p:nvPr/>
        </p:nvSpPr>
        <p:spPr>
          <a:xfrm>
            <a:off x="1340285" y="500153"/>
            <a:ext cx="9381994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Remember the “old days” of two-party checks issued by the State?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6A1FF-2316-4864-8F72-9A094CDD613A}"/>
              </a:ext>
            </a:extLst>
          </p:cNvPr>
          <p:cNvSpPr txBox="1"/>
          <p:nvPr/>
        </p:nvSpPr>
        <p:spPr>
          <a:xfrm>
            <a:off x="1340285" y="2707950"/>
            <a:ext cx="9381994" cy="317009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Bank would not honor the deposit to the second party – if the first party signing was not listed as a registered agent FOR THAT COMPANY with the North Carolina Secretary State.</a:t>
            </a:r>
          </a:p>
        </p:txBody>
      </p:sp>
    </p:spTree>
    <p:extLst>
      <p:ext uri="{BB962C8B-B14F-4D97-AF65-F5344CB8AC3E}">
        <p14:creationId xmlns:p14="http://schemas.microsoft.com/office/powerpoint/2010/main" val="334321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1370</Words>
  <Application>Microsoft Office PowerPoint</Application>
  <PresentationFormat>Widescreen</PresentationFormat>
  <Paragraphs>177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Univers Light</vt:lpstr>
      <vt:lpstr>Wingdings</vt:lpstr>
      <vt:lpstr>Wireframe Building 16x9</vt:lpstr>
      <vt:lpstr>38th Annual State construction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38th Annual State construction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39th Annual State construction Conference</dc:title>
  <dc:creator>Hahnel, LeaAnne</dc:creator>
  <cp:lastModifiedBy>Stephenson, Victor</cp:lastModifiedBy>
  <cp:revision>159</cp:revision>
  <dcterms:created xsi:type="dcterms:W3CDTF">2019-01-08T15:17:17Z</dcterms:created>
  <dcterms:modified xsi:type="dcterms:W3CDTF">2019-03-27T19:26:28Z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