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media/image15.jpg" ContentType="image/jpg"/>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8.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31.jpg" ContentType="image/jpg"/>
  <Override PartName="/ppt/notesSlides/notesSlide13.xml" ContentType="application/vnd.openxmlformats-officedocument.presentationml.notesSlide+xml"/>
  <Override PartName="/ppt/media/image33.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 id="2147483703" r:id="rId5"/>
    <p:sldMasterId id="2147483729" r:id="rId6"/>
  </p:sldMasterIdLst>
  <p:notesMasterIdLst>
    <p:notesMasterId r:id="rId62"/>
  </p:notesMasterIdLst>
  <p:handoutMasterIdLst>
    <p:handoutMasterId r:id="rId63"/>
  </p:handoutMasterIdLst>
  <p:sldIdLst>
    <p:sldId id="281" r:id="rId7"/>
    <p:sldId id="288" r:id="rId8"/>
    <p:sldId id="289" r:id="rId9"/>
    <p:sldId id="668" r:id="rId10"/>
    <p:sldId id="669" r:id="rId11"/>
    <p:sldId id="670" r:id="rId12"/>
    <p:sldId id="671" r:id="rId13"/>
    <p:sldId id="672" r:id="rId14"/>
    <p:sldId id="673" r:id="rId15"/>
    <p:sldId id="674" r:id="rId16"/>
    <p:sldId id="675" r:id="rId17"/>
    <p:sldId id="676" r:id="rId18"/>
    <p:sldId id="677" r:id="rId19"/>
    <p:sldId id="678" r:id="rId20"/>
    <p:sldId id="705" r:id="rId21"/>
    <p:sldId id="680" r:id="rId22"/>
    <p:sldId id="681" r:id="rId23"/>
    <p:sldId id="682" r:id="rId24"/>
    <p:sldId id="683" r:id="rId25"/>
    <p:sldId id="684" r:id="rId26"/>
    <p:sldId id="685" r:id="rId27"/>
    <p:sldId id="686" r:id="rId28"/>
    <p:sldId id="687" r:id="rId29"/>
    <p:sldId id="688" r:id="rId30"/>
    <p:sldId id="689" r:id="rId31"/>
    <p:sldId id="690" r:id="rId32"/>
    <p:sldId id="691" r:id="rId33"/>
    <p:sldId id="692" r:id="rId34"/>
    <p:sldId id="693" r:id="rId35"/>
    <p:sldId id="694" r:id="rId36"/>
    <p:sldId id="695" r:id="rId37"/>
    <p:sldId id="696" r:id="rId38"/>
    <p:sldId id="697" r:id="rId39"/>
    <p:sldId id="698" r:id="rId40"/>
    <p:sldId id="699" r:id="rId41"/>
    <p:sldId id="700" r:id="rId42"/>
    <p:sldId id="701" r:id="rId43"/>
    <p:sldId id="702" r:id="rId44"/>
    <p:sldId id="715" r:id="rId45"/>
    <p:sldId id="714" r:id="rId46"/>
    <p:sldId id="713" r:id="rId47"/>
    <p:sldId id="318" r:id="rId48"/>
    <p:sldId id="321" r:id="rId49"/>
    <p:sldId id="260" r:id="rId50"/>
    <p:sldId id="328" r:id="rId51"/>
    <p:sldId id="322" r:id="rId52"/>
    <p:sldId id="323" r:id="rId53"/>
    <p:sldId id="324" r:id="rId54"/>
    <p:sldId id="325" r:id="rId55"/>
    <p:sldId id="326" r:id="rId56"/>
    <p:sldId id="327" r:id="rId57"/>
    <p:sldId id="329" r:id="rId58"/>
    <p:sldId id="718" r:id="rId59"/>
    <p:sldId id="709" r:id="rId60"/>
    <p:sldId id="711" r:id="rId61"/>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den, Joe" initials="BJ" lastIdx="2" clrIdx="0">
    <p:extLst>
      <p:ext uri="{19B8F6BF-5375-455C-9EA6-DF929625EA0E}">
        <p15:presenceInfo xmlns:p15="http://schemas.microsoft.com/office/powerpoint/2012/main" userId="S-1-5-21-2744878847-1876734302-662453930-42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15" autoAdjust="0"/>
    <p:restoredTop sz="96242" autoAdjust="0"/>
  </p:normalViewPr>
  <p:slideViewPr>
    <p:cSldViewPr snapToGrid="0">
      <p:cViewPr varScale="1">
        <p:scale>
          <a:sx n="123" d="100"/>
          <a:sy n="123" d="100"/>
        </p:scale>
        <p:origin x="120" y="16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350"/>
    </p:cViewPr>
  </p:sorterViewPr>
  <p:notesViewPr>
    <p:cSldViewPr snapToGrid="0">
      <p:cViewPr varScale="1">
        <p:scale>
          <a:sx n="83" d="100"/>
          <a:sy n="83" d="100"/>
        </p:scale>
        <p:origin x="320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3-25T13:47:54.112" idx="1">
    <p:pos x="10" y="10"/>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AE1206-2727-4350-9005-3CD3ECCF2928}"/>
              </a:ext>
            </a:extLst>
          </p:cNvPr>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4C3314-B33B-483C-A020-A437D83E42DD}"/>
              </a:ext>
            </a:extLst>
          </p:cNvPr>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3F6C5C83-3BD2-44B5-AA2D-5D08D2460211}" type="datetimeFigureOut">
              <a:rPr lang="en-US" smtClean="0"/>
              <a:t>4/3/2019</a:t>
            </a:fld>
            <a:endParaRPr lang="en-US"/>
          </a:p>
        </p:txBody>
      </p:sp>
      <p:sp>
        <p:nvSpPr>
          <p:cNvPr id="4" name="Footer Placeholder 3">
            <a:extLst>
              <a:ext uri="{FF2B5EF4-FFF2-40B4-BE49-F238E27FC236}">
                <a16:creationId xmlns:a16="http://schemas.microsoft.com/office/drawing/2014/main" id="{9608361A-16A8-44F5-92ED-C1FF9A292D71}"/>
              </a:ext>
            </a:extLst>
          </p:cNvPr>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D1A2429-C892-44E5-A0A0-008F0BEA9708}"/>
              </a:ext>
            </a:extLst>
          </p:cNvPr>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114FCC58-8BDA-450F-96E4-3E172A7AD609}" type="slidenum">
              <a:rPr lang="en-US" smtClean="0"/>
              <a:t>‹#›</a:t>
            </a:fld>
            <a:endParaRPr lang="en-US"/>
          </a:p>
        </p:txBody>
      </p:sp>
    </p:spTree>
    <p:extLst>
      <p:ext uri="{BB962C8B-B14F-4D97-AF65-F5344CB8AC3E}">
        <p14:creationId xmlns:p14="http://schemas.microsoft.com/office/powerpoint/2010/main" val="889563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92816A2B-69DD-4461-9716-1A1FBE56FFB4}" type="datetimeFigureOut">
              <a:rPr lang="en-US" smtClean="0"/>
              <a:t>4/3/2019</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D892DE61-6B09-4EE4-AE6B-DE45F97E245A}" type="slidenum">
              <a:rPr lang="en-US" smtClean="0"/>
              <a:t>‹#›</a:t>
            </a:fld>
            <a:endParaRPr lang="en-US"/>
          </a:p>
        </p:txBody>
      </p:sp>
    </p:spTree>
    <p:extLst>
      <p:ext uri="{BB962C8B-B14F-4D97-AF65-F5344CB8AC3E}">
        <p14:creationId xmlns:p14="http://schemas.microsoft.com/office/powerpoint/2010/main" val="3235542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WELCOME TO THE EXECUTIVE ORDER 80 BREAKOUT SESSION, WHICH WE WILL ALSO REPEAT AT 3:00 PM TODAY.  PLEASE TAKE YOUR SEATS AND IF YOU CAN MOVE TOWARD THE AISLE TO ACCOMMODATE THOSE WHO ARE STANDING, THAT WOULD BE GREAT.</a:t>
            </a:r>
          </a:p>
          <a:p>
            <a:r>
              <a:rPr lang="en-US" sz="1800" dirty="0"/>
              <a:t>AGAIN, WELCOME TO THE EXECUTIVE ORDER 80 BREAKOUT SESSION.  </a:t>
            </a:r>
          </a:p>
          <a:p>
            <a:r>
              <a:rPr lang="en-US" sz="1800" dirty="0"/>
              <a:t>WE HAVE A LOT OF GROUND TO COVER, SO WE’LL GO AHEAD AND GET STARTED.</a:t>
            </a:r>
          </a:p>
        </p:txBody>
      </p:sp>
      <p:sp>
        <p:nvSpPr>
          <p:cNvPr id="4" name="Slide Number Placeholder 3"/>
          <p:cNvSpPr>
            <a:spLocks noGrp="1"/>
          </p:cNvSpPr>
          <p:nvPr>
            <p:ph type="sldNum" sz="quarter" idx="5"/>
          </p:nvPr>
        </p:nvSpPr>
        <p:spPr/>
        <p:txBody>
          <a:bodyPr/>
          <a:lstStyle/>
          <a:p>
            <a:fld id="{D892DE61-6B09-4EE4-AE6B-DE45F97E245A}" type="slidenum">
              <a:rPr lang="en-US" smtClean="0"/>
              <a:t>1</a:t>
            </a:fld>
            <a:endParaRPr lang="en-US"/>
          </a:p>
        </p:txBody>
      </p:sp>
    </p:spTree>
    <p:extLst>
      <p:ext uri="{BB962C8B-B14F-4D97-AF65-F5344CB8AC3E}">
        <p14:creationId xmlns:p14="http://schemas.microsoft.com/office/powerpoint/2010/main" val="2971167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182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865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12</a:t>
            </a:fld>
            <a:endParaRPr lang="en-US"/>
          </a:p>
        </p:txBody>
      </p:sp>
    </p:spTree>
    <p:extLst>
      <p:ext uri="{BB962C8B-B14F-4D97-AF65-F5344CB8AC3E}">
        <p14:creationId xmlns:p14="http://schemas.microsoft.com/office/powerpoint/2010/main" val="1854991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135 MILLION SQUARE FEET OF OCCUPIED SPACE NOTED ABOVE INCLUDES LEASED SPACE, NOT OWNED BY THE STATE OF NORTH CAROLINA.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2DE61-6B09-4EE4-AE6B-DE45F97E2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404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2DE61-6B09-4EE4-AE6B-DE45F97E2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863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92DE61-6B09-4EE4-AE6B-DE45F97E245A}" type="slidenum">
              <a:rPr lang="en-US" smtClean="0"/>
              <a:t>15</a:t>
            </a:fld>
            <a:endParaRPr lang="en-US"/>
          </a:p>
        </p:txBody>
      </p:sp>
    </p:spTree>
    <p:extLst>
      <p:ext uri="{BB962C8B-B14F-4D97-AF65-F5344CB8AC3E}">
        <p14:creationId xmlns:p14="http://schemas.microsoft.com/office/powerpoint/2010/main" val="2944540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910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072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2DE61-6B09-4EE4-AE6B-DE45F97E2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862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084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WE’D LIKE TO FIRST REVIEW THE AGENDA FOR TODAY’S SESSION.</a:t>
            </a:r>
          </a:p>
          <a:p>
            <a:r>
              <a:rPr lang="en-US" sz="1000" dirty="0"/>
              <a:t>I’LL INTRODUCE THE PANELISTS, SUSHMA MASEMORE WILL PROVIDE AN OVERVIEW OF EXECUTIVE ORDER 80, PAUL BRAESE WILL REVIEW ENERGY PROGRAMS AT THE DEPARTMENT OF PUBLIC SAFETY, ROGER WOODS WILL DISCUSS THE PRIVATE SECTOR IN STATE ENERGY PROGRAMS, AND I WILL REVIEW DEPARTMENT OF ADMINISTRATION ENERGY PROGRAMS.</a:t>
            </a:r>
          </a:p>
          <a:p>
            <a:r>
              <a:rPr lang="en-US"/>
              <a:t>WE’D LIKE TO REQUEST THAT QUESTIONS BE HELD UNTIL AFTER THE PRESENTATIONS IF YOU WOULD.</a:t>
            </a:r>
          </a:p>
          <a:p>
            <a:r>
              <a:rPr lang="en-US"/>
              <a:t> </a:t>
            </a:r>
          </a:p>
          <a:p>
            <a:endParaRPr lang="en-US" dirty="0"/>
          </a:p>
        </p:txBody>
      </p:sp>
      <p:sp>
        <p:nvSpPr>
          <p:cNvPr id="4" name="Slide Number Placeholder 3"/>
          <p:cNvSpPr>
            <a:spLocks noGrp="1"/>
          </p:cNvSpPr>
          <p:nvPr>
            <p:ph type="sldNum" sz="quarter" idx="5"/>
          </p:nvPr>
        </p:nvSpPr>
        <p:spPr/>
        <p:txBody>
          <a:bodyPr/>
          <a:lstStyle/>
          <a:p>
            <a:fld id="{D892DE61-6B09-4EE4-AE6B-DE45F97E245A}" type="slidenum">
              <a:rPr lang="en-US" smtClean="0"/>
              <a:t>2</a:t>
            </a:fld>
            <a:endParaRPr lang="en-US"/>
          </a:p>
        </p:txBody>
      </p:sp>
    </p:spTree>
    <p:extLst>
      <p:ext uri="{BB962C8B-B14F-4D97-AF65-F5344CB8AC3E}">
        <p14:creationId xmlns:p14="http://schemas.microsoft.com/office/powerpoint/2010/main" val="1386475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SUSHMA.  NEXT, I’D LIKE TO ASK PAUL BRAESE, ENERGY MANAGER FOR THE NORTH CAROLINA DEPARTMENT OF PUBLIC SAFETY, TO TELL US ABOUT ENERGY ACTIVITIES AT HIS DEPARTMENT.</a:t>
            </a:r>
          </a:p>
          <a:p>
            <a:r>
              <a:rPr lang="en-US" dirty="0"/>
              <a:t>THANK YOU, PAUL.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155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21</a:t>
            </a:fld>
            <a:endParaRPr lang="en-US"/>
          </a:p>
        </p:txBody>
      </p:sp>
    </p:spTree>
    <p:extLst>
      <p:ext uri="{BB962C8B-B14F-4D97-AF65-F5344CB8AC3E}">
        <p14:creationId xmlns:p14="http://schemas.microsoft.com/office/powerpoint/2010/main" val="3765905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22</a:t>
            </a:fld>
            <a:endParaRPr lang="en-US"/>
          </a:p>
        </p:txBody>
      </p:sp>
    </p:spTree>
    <p:extLst>
      <p:ext uri="{BB962C8B-B14F-4D97-AF65-F5344CB8AC3E}">
        <p14:creationId xmlns:p14="http://schemas.microsoft.com/office/powerpoint/2010/main" val="2110491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23</a:t>
            </a:fld>
            <a:endParaRPr lang="en-US"/>
          </a:p>
        </p:txBody>
      </p:sp>
    </p:spTree>
    <p:extLst>
      <p:ext uri="{BB962C8B-B14F-4D97-AF65-F5344CB8AC3E}">
        <p14:creationId xmlns:p14="http://schemas.microsoft.com/office/powerpoint/2010/main" val="525680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24</a:t>
            </a:fld>
            <a:endParaRPr lang="en-US"/>
          </a:p>
        </p:txBody>
      </p:sp>
    </p:spTree>
    <p:extLst>
      <p:ext uri="{BB962C8B-B14F-4D97-AF65-F5344CB8AC3E}">
        <p14:creationId xmlns:p14="http://schemas.microsoft.com/office/powerpoint/2010/main" val="1892601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92DE61-6B09-4EE4-AE6B-DE45F97E245A}" type="slidenum">
              <a:rPr lang="en-US" smtClean="0"/>
              <a:t>25</a:t>
            </a:fld>
            <a:endParaRPr lang="en-US"/>
          </a:p>
        </p:txBody>
      </p:sp>
    </p:spTree>
    <p:extLst>
      <p:ext uri="{BB962C8B-B14F-4D97-AF65-F5344CB8AC3E}">
        <p14:creationId xmlns:p14="http://schemas.microsoft.com/office/powerpoint/2010/main" val="4206414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26</a:t>
            </a:fld>
            <a:endParaRPr lang="en-US"/>
          </a:p>
        </p:txBody>
      </p:sp>
    </p:spTree>
    <p:extLst>
      <p:ext uri="{BB962C8B-B14F-4D97-AF65-F5344CB8AC3E}">
        <p14:creationId xmlns:p14="http://schemas.microsoft.com/office/powerpoint/2010/main" val="3975353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27</a:t>
            </a:fld>
            <a:endParaRPr lang="en-US"/>
          </a:p>
        </p:txBody>
      </p:sp>
    </p:spTree>
    <p:extLst>
      <p:ext uri="{BB962C8B-B14F-4D97-AF65-F5344CB8AC3E}">
        <p14:creationId xmlns:p14="http://schemas.microsoft.com/office/powerpoint/2010/main" val="2556860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28</a:t>
            </a:fld>
            <a:endParaRPr lang="en-US"/>
          </a:p>
        </p:txBody>
      </p:sp>
    </p:spTree>
    <p:extLst>
      <p:ext uri="{BB962C8B-B14F-4D97-AF65-F5344CB8AC3E}">
        <p14:creationId xmlns:p14="http://schemas.microsoft.com/office/powerpoint/2010/main" val="586486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29</a:t>
            </a:fld>
            <a:endParaRPr lang="en-US"/>
          </a:p>
        </p:txBody>
      </p:sp>
    </p:spTree>
    <p:extLst>
      <p:ext uri="{BB962C8B-B14F-4D97-AF65-F5344CB8AC3E}">
        <p14:creationId xmlns:p14="http://schemas.microsoft.com/office/powerpoint/2010/main" val="2693147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BIOS FROM THE SEPARATE SHEET.</a:t>
            </a:r>
          </a:p>
          <a:p>
            <a:r>
              <a:rPr lang="en-US" dirty="0"/>
              <a:t>AFTER INTRODUCING THE PANELISTS, INVITE SUSHMA MASEMORE TO PRESENT AN OVERVIEW OF EXECUTIVE ORDER 80.</a:t>
            </a:r>
          </a:p>
        </p:txBody>
      </p:sp>
      <p:sp>
        <p:nvSpPr>
          <p:cNvPr id="4" name="Slide Number Placeholder 3"/>
          <p:cNvSpPr>
            <a:spLocks noGrp="1"/>
          </p:cNvSpPr>
          <p:nvPr>
            <p:ph type="sldNum" sz="quarter" idx="5"/>
          </p:nvPr>
        </p:nvSpPr>
        <p:spPr/>
        <p:txBody>
          <a:bodyPr/>
          <a:lstStyle/>
          <a:p>
            <a:fld id="{D892DE61-6B09-4EE4-AE6B-DE45F97E245A}" type="slidenum">
              <a:rPr lang="en-US" smtClean="0"/>
              <a:t>3</a:t>
            </a:fld>
            <a:endParaRPr lang="en-US"/>
          </a:p>
        </p:txBody>
      </p:sp>
    </p:spTree>
    <p:extLst>
      <p:ext uri="{BB962C8B-B14F-4D97-AF65-F5344CB8AC3E}">
        <p14:creationId xmlns:p14="http://schemas.microsoft.com/office/powerpoint/2010/main" val="1000193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30</a:t>
            </a:fld>
            <a:endParaRPr lang="en-US"/>
          </a:p>
        </p:txBody>
      </p:sp>
    </p:spTree>
    <p:extLst>
      <p:ext uri="{BB962C8B-B14F-4D97-AF65-F5344CB8AC3E}">
        <p14:creationId xmlns:p14="http://schemas.microsoft.com/office/powerpoint/2010/main" val="62964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31</a:t>
            </a:fld>
            <a:endParaRPr lang="en-US"/>
          </a:p>
        </p:txBody>
      </p:sp>
    </p:spTree>
    <p:extLst>
      <p:ext uri="{BB962C8B-B14F-4D97-AF65-F5344CB8AC3E}">
        <p14:creationId xmlns:p14="http://schemas.microsoft.com/office/powerpoint/2010/main" val="4224535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32</a:t>
            </a:fld>
            <a:endParaRPr lang="en-US"/>
          </a:p>
        </p:txBody>
      </p:sp>
    </p:spTree>
    <p:extLst>
      <p:ext uri="{BB962C8B-B14F-4D97-AF65-F5344CB8AC3E}">
        <p14:creationId xmlns:p14="http://schemas.microsoft.com/office/powerpoint/2010/main" val="3411115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33</a:t>
            </a:fld>
            <a:endParaRPr lang="en-US"/>
          </a:p>
        </p:txBody>
      </p:sp>
    </p:spTree>
    <p:extLst>
      <p:ext uri="{BB962C8B-B14F-4D97-AF65-F5344CB8AC3E}">
        <p14:creationId xmlns:p14="http://schemas.microsoft.com/office/powerpoint/2010/main" val="1549472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34</a:t>
            </a:fld>
            <a:endParaRPr lang="en-US"/>
          </a:p>
        </p:txBody>
      </p:sp>
    </p:spTree>
    <p:extLst>
      <p:ext uri="{BB962C8B-B14F-4D97-AF65-F5344CB8AC3E}">
        <p14:creationId xmlns:p14="http://schemas.microsoft.com/office/powerpoint/2010/main" val="1564099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35</a:t>
            </a:fld>
            <a:endParaRPr lang="en-US"/>
          </a:p>
        </p:txBody>
      </p:sp>
    </p:spTree>
    <p:extLst>
      <p:ext uri="{BB962C8B-B14F-4D97-AF65-F5344CB8AC3E}">
        <p14:creationId xmlns:p14="http://schemas.microsoft.com/office/powerpoint/2010/main" val="913233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Maintenance</a:t>
            </a:r>
            <a:r>
              <a:rPr lang="en-US" baseline="0" dirty="0"/>
              <a:t> vs. capital funding: can forgo maintenance – equipment fails – accelerate capital funding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07CC0-7FDF-41A2-B062-359C52C690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4092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compounding effect</a:t>
            </a:r>
            <a:r>
              <a:rPr lang="en-US" baseline="0" dirty="0"/>
              <a:t> from $ Savings</a:t>
            </a:r>
          </a:p>
          <a:p>
            <a:pPr lvl="4"/>
            <a:r>
              <a:rPr lang="en-US" dirty="0"/>
              <a:t>Typical Water Management System: $1.5M-$2M</a:t>
            </a:r>
          </a:p>
          <a:p>
            <a:pPr lvl="4"/>
            <a:r>
              <a:rPr lang="en-US" dirty="0"/>
              <a:t>Typical Site Lighting $100K+</a:t>
            </a:r>
          </a:p>
          <a:p>
            <a:r>
              <a:rPr lang="en-US" baseline="0" dirty="0"/>
              <a:t>Opt out funds decrease over time as usage decreases</a:t>
            </a:r>
          </a:p>
          <a:p>
            <a:r>
              <a:rPr lang="en-US" baseline="0" dirty="0"/>
              <a:t>Complementary: replaces failing equipment, reduces maintenance costs.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07CC0-7FDF-41A2-B062-359C52C690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6792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38</a:t>
            </a:fld>
            <a:endParaRPr lang="en-US"/>
          </a:p>
        </p:txBody>
      </p:sp>
    </p:spTree>
    <p:extLst>
      <p:ext uri="{BB962C8B-B14F-4D97-AF65-F5344CB8AC3E}">
        <p14:creationId xmlns:p14="http://schemas.microsoft.com/office/powerpoint/2010/main" val="664675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PAUL.</a:t>
            </a:r>
          </a:p>
          <a:p>
            <a:r>
              <a:rPr lang="en-US" dirty="0"/>
              <a:t> NEXT I’D LIKE TO ASK ROGER WOODS OF IBI GROUP TO  GIVE US HIS THOUGHTS ON THE ROLE OF THE PRIVATE SECTOR IN MEETING THE GOALS OF EXECUTIVE ORDER 80.</a:t>
            </a:r>
          </a:p>
        </p:txBody>
      </p:sp>
      <p:sp>
        <p:nvSpPr>
          <p:cNvPr id="4" name="Slide Number Placeholder 3"/>
          <p:cNvSpPr>
            <a:spLocks noGrp="1"/>
          </p:cNvSpPr>
          <p:nvPr>
            <p:ph type="sldNum" sz="quarter" idx="5"/>
          </p:nvPr>
        </p:nvSpPr>
        <p:spPr/>
        <p:txBody>
          <a:bodyPr/>
          <a:lstStyle/>
          <a:p>
            <a:fld id="{D892DE61-6B09-4EE4-AE6B-DE45F97E245A}" type="slidenum">
              <a:rPr lang="en-US" smtClean="0"/>
              <a:t>39</a:t>
            </a:fld>
            <a:endParaRPr lang="en-US"/>
          </a:p>
        </p:txBody>
      </p:sp>
    </p:spTree>
    <p:extLst>
      <p:ext uri="{BB962C8B-B14F-4D97-AF65-F5344CB8AC3E}">
        <p14:creationId xmlns:p14="http://schemas.microsoft.com/office/powerpoint/2010/main" val="1456205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4</a:t>
            </a:fld>
            <a:endParaRPr lang="en-US"/>
          </a:p>
        </p:txBody>
      </p:sp>
    </p:spTree>
    <p:extLst>
      <p:ext uri="{BB962C8B-B14F-4D97-AF65-F5344CB8AC3E}">
        <p14:creationId xmlns:p14="http://schemas.microsoft.com/office/powerpoint/2010/main" val="1191583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ROGER.  I’D LIKE TO NOW PRESENT SOME SLIDES ON THE INFRASTRUCTURE OF OUR DOWNTOWN STATE BUILDINGS COMPLEX, AND ENERGY ACTIVITIES CURRENTLY BEING PURSUED TO MEET THE OBJECTIVES OF EXECUTIVE ORDER 80.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2DE61-6B09-4EE4-AE6B-DE45F97E2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448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2DE61-6B09-4EE4-AE6B-DE45F97E2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886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FACILITIES AND MAINTENANCE SERVICES ARE PROVIDED BY THE FACILITIES SERVICES GROUP WITHIN THE DEPARTMENT OF ADMINISTRATION.</a:t>
            </a:r>
          </a:p>
          <a:p>
            <a:r>
              <a:rPr lang="en-US" dirty="0"/>
              <a:t>TECHNICAL SUPPORT IS PROVIDED BY THE CONSULTING SERVICES GROUP WITHIN THE STATE CONSTRUCTION OFFICE, WHICH IS PART OF THE DOA.</a:t>
            </a:r>
          </a:p>
        </p:txBody>
      </p:sp>
      <p:sp>
        <p:nvSpPr>
          <p:cNvPr id="4" name="Slide Number Placeholder 3"/>
          <p:cNvSpPr>
            <a:spLocks noGrp="1"/>
          </p:cNvSpPr>
          <p:nvPr>
            <p:ph type="sldNum" sz="quarter" idx="5"/>
          </p:nvPr>
        </p:nvSpPr>
        <p:spPr/>
        <p:txBody>
          <a:bodyPr/>
          <a:lstStyle/>
          <a:p>
            <a:fld id="{D892DE61-6B09-4EE4-AE6B-DE45F97E245A}" type="slidenum">
              <a:rPr lang="en-US" smtClean="0"/>
              <a:t>42</a:t>
            </a:fld>
            <a:endParaRPr lang="en-US"/>
          </a:p>
        </p:txBody>
      </p:sp>
    </p:spTree>
    <p:extLst>
      <p:ext uri="{BB962C8B-B14F-4D97-AF65-F5344CB8AC3E}">
        <p14:creationId xmlns:p14="http://schemas.microsoft.com/office/powerpoint/2010/main" val="1298931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43</a:t>
            </a:fld>
            <a:endParaRPr lang="en-US"/>
          </a:p>
        </p:txBody>
      </p:sp>
    </p:spTree>
    <p:extLst>
      <p:ext uri="{BB962C8B-B14F-4D97-AF65-F5344CB8AC3E}">
        <p14:creationId xmlns:p14="http://schemas.microsoft.com/office/powerpoint/2010/main" val="7038192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TWO CHILLERS IN THE CHILLER PLANT BEHIND THE NATURAL SCIENCE MUSEUM.  EACH CHILLER IS RATED AT 1,200 TONS CAPACITY.</a:t>
            </a:r>
          </a:p>
          <a:p>
            <a:r>
              <a:rPr lang="en-US" dirty="0"/>
              <a:t>BOTH OF THE CHILLERS IN THE DISTRICT LOOP ARE ALSO RATED AT 1,200 TONS EACH.  </a:t>
            </a:r>
          </a:p>
          <a:p>
            <a:r>
              <a:rPr lang="en-US" dirty="0"/>
              <a:t>A THIRD CHILLER PLANT IS CURRENTLY UNDER CONSIDERATION.</a:t>
            </a:r>
          </a:p>
        </p:txBody>
      </p:sp>
      <p:sp>
        <p:nvSpPr>
          <p:cNvPr id="4" name="Slide Number Placeholder 3"/>
          <p:cNvSpPr>
            <a:spLocks noGrp="1"/>
          </p:cNvSpPr>
          <p:nvPr>
            <p:ph type="sldNum" sz="quarter" idx="5"/>
          </p:nvPr>
        </p:nvSpPr>
        <p:spPr/>
        <p:txBody>
          <a:bodyPr/>
          <a:lstStyle/>
          <a:p>
            <a:fld id="{D892DE61-6B09-4EE4-AE6B-DE45F97E245A}" type="slidenum">
              <a:rPr lang="en-US" smtClean="0"/>
              <a:t>44</a:t>
            </a:fld>
            <a:endParaRPr lang="en-US"/>
          </a:p>
        </p:txBody>
      </p:sp>
    </p:spTree>
    <p:extLst>
      <p:ext uri="{BB962C8B-B14F-4D97-AF65-F5344CB8AC3E}">
        <p14:creationId xmlns:p14="http://schemas.microsoft.com/office/powerpoint/2010/main" val="865635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4050" y="4473575"/>
            <a:ext cx="5540375" cy="3967898"/>
          </a:xfrm>
        </p:spPr>
        <p:txBody>
          <a:bodyPr/>
          <a:lstStyle/>
          <a:p>
            <a:r>
              <a:rPr lang="en-US" b="1" dirty="0"/>
              <a:t>THE THERMAL STORAGE TANK, OFF SALISBURY STREET, HOLDS 2.68 MILLION GALLONS OF CHILLED WATER.</a:t>
            </a:r>
          </a:p>
          <a:p>
            <a:r>
              <a:rPr lang="en-US" b="1" dirty="0"/>
              <a:t>THE THERMAL STORAGE TANK IS PART OF THE DISTRICT (NORTHERN) CHILLED WATER LOOP.</a:t>
            </a:r>
          </a:p>
          <a:p>
            <a:r>
              <a:rPr lang="en-US" b="1" dirty="0"/>
              <a:t>THE DISTRICT LOOP HAS TWO CHILLERS AND TWO COOLING TOWERS.</a:t>
            </a:r>
          </a:p>
          <a:p>
            <a:r>
              <a:rPr lang="en-US" b="1" dirty="0"/>
              <a:t>THE CAPITAL (SOUTHERN) LOOP HAS TWO CHILLERS AND THREE COOLING TOWERS.</a:t>
            </a:r>
          </a:p>
          <a:p>
            <a:r>
              <a:rPr lang="en-US" b="1" dirty="0"/>
              <a:t>THE CAPITAL LOOP CHILLER PLANT IS IN A COURTYARD OFF SALISBURY STREET, BETWEEN THE LABOR BUILDING AND THE MUSEUM OF SCIENCE.</a:t>
            </a:r>
          </a:p>
          <a:p>
            <a:r>
              <a:rPr lang="en-US" b="1" dirty="0"/>
              <a:t>THE DISTRICT AND THE CAPITAL CHILLED WATER LOOPS CROSS CONNECT AT THE CAPITAL LOOP CHILLER HOUSE. </a:t>
            </a:r>
          </a:p>
          <a:p>
            <a:r>
              <a:rPr lang="en-US" b="1" dirty="0"/>
              <a:t>ALL FOUR CHILLERS ARE ABOUT 1,200 TONS EACH</a:t>
            </a:r>
          </a:p>
          <a:p>
            <a:r>
              <a:rPr lang="en-US" b="1" dirty="0"/>
              <a:t>WORK CONTINUES ON UPGRADING THE CHILLED WATER AND STEAM SYSTEMS IN THE DOWNTOWN COMPLEX.</a:t>
            </a:r>
          </a:p>
          <a:p>
            <a:r>
              <a:rPr lang="en-US" b="1"/>
              <a:t>EACH OF THE FOUR CHILLERS IN THE ABOVE CHART ARE 400 TON CHILLERS.</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2DE61-6B09-4EE4-AE6B-DE45F97E2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0468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92DE61-6B09-4EE4-AE6B-DE45F97E245A}" type="slidenum">
              <a:rPr lang="en-US" smtClean="0"/>
              <a:t>46</a:t>
            </a:fld>
            <a:endParaRPr lang="en-US"/>
          </a:p>
        </p:txBody>
      </p:sp>
    </p:spTree>
    <p:extLst>
      <p:ext uri="{BB962C8B-B14F-4D97-AF65-F5344CB8AC3E}">
        <p14:creationId xmlns:p14="http://schemas.microsoft.com/office/powerpoint/2010/main" val="1423007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92DE61-6B09-4EE4-AE6B-DE45F97E245A}" type="slidenum">
              <a:rPr lang="en-US" smtClean="0"/>
              <a:t>47</a:t>
            </a:fld>
            <a:endParaRPr lang="en-US"/>
          </a:p>
        </p:txBody>
      </p:sp>
    </p:spTree>
    <p:extLst>
      <p:ext uri="{BB962C8B-B14F-4D97-AF65-F5344CB8AC3E}">
        <p14:creationId xmlns:p14="http://schemas.microsoft.com/office/powerpoint/2010/main" val="33151243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48</a:t>
            </a:fld>
            <a:endParaRPr lang="en-US"/>
          </a:p>
        </p:txBody>
      </p:sp>
    </p:spTree>
    <p:extLst>
      <p:ext uri="{BB962C8B-B14F-4D97-AF65-F5344CB8AC3E}">
        <p14:creationId xmlns:p14="http://schemas.microsoft.com/office/powerpoint/2010/main" val="14487995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49</a:t>
            </a:fld>
            <a:endParaRPr lang="en-US"/>
          </a:p>
        </p:txBody>
      </p:sp>
    </p:spTree>
    <p:extLst>
      <p:ext uri="{BB962C8B-B14F-4D97-AF65-F5344CB8AC3E}">
        <p14:creationId xmlns:p14="http://schemas.microsoft.com/office/powerpoint/2010/main" val="2050103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5392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50</a:t>
            </a:fld>
            <a:endParaRPr lang="en-US"/>
          </a:p>
        </p:txBody>
      </p:sp>
    </p:spTree>
    <p:extLst>
      <p:ext uri="{BB962C8B-B14F-4D97-AF65-F5344CB8AC3E}">
        <p14:creationId xmlns:p14="http://schemas.microsoft.com/office/powerpoint/2010/main" val="29373418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51</a:t>
            </a:fld>
            <a:endParaRPr lang="en-US"/>
          </a:p>
        </p:txBody>
      </p:sp>
    </p:spTree>
    <p:extLst>
      <p:ext uri="{BB962C8B-B14F-4D97-AF65-F5344CB8AC3E}">
        <p14:creationId xmlns:p14="http://schemas.microsoft.com/office/powerpoint/2010/main" val="325712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NOTE THAT EXECUTIVE ORDER 80 IS ALREADY ON THE BOOKS, WHEREAS HOUSE BILL 330 IS CURRENTLY UNDER CONSIDERATION BY THE GENERAL ASSEMBLY.</a:t>
            </a:r>
          </a:p>
        </p:txBody>
      </p:sp>
      <p:sp>
        <p:nvSpPr>
          <p:cNvPr id="4" name="Slide Number Placeholder 3"/>
          <p:cNvSpPr>
            <a:spLocks noGrp="1"/>
          </p:cNvSpPr>
          <p:nvPr>
            <p:ph type="sldNum" sz="quarter" idx="5"/>
          </p:nvPr>
        </p:nvSpPr>
        <p:spPr/>
        <p:txBody>
          <a:bodyPr/>
          <a:lstStyle/>
          <a:p>
            <a:fld id="{D892DE61-6B09-4EE4-AE6B-DE45F97E245A}" type="slidenum">
              <a:rPr lang="en-US" smtClean="0"/>
              <a:t>52</a:t>
            </a:fld>
            <a:endParaRPr lang="en-US"/>
          </a:p>
        </p:txBody>
      </p:sp>
    </p:spTree>
    <p:extLst>
      <p:ext uri="{BB962C8B-B14F-4D97-AF65-F5344CB8AC3E}">
        <p14:creationId xmlns:p14="http://schemas.microsoft.com/office/powerpoint/2010/main" val="28660297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53</a:t>
            </a:fld>
            <a:endParaRPr lang="en-US"/>
          </a:p>
        </p:txBody>
      </p:sp>
    </p:spTree>
    <p:extLst>
      <p:ext uri="{BB962C8B-B14F-4D97-AF65-F5344CB8AC3E}">
        <p14:creationId xmlns:p14="http://schemas.microsoft.com/office/powerpoint/2010/main" val="27132590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2DE61-6B09-4EE4-AE6B-DE45F97E245A}" type="slidenum">
              <a:rPr lang="en-US" smtClean="0"/>
              <a:t>54</a:t>
            </a:fld>
            <a:endParaRPr lang="en-US"/>
          </a:p>
        </p:txBody>
      </p:sp>
    </p:spTree>
    <p:extLst>
      <p:ext uri="{BB962C8B-B14F-4D97-AF65-F5344CB8AC3E}">
        <p14:creationId xmlns:p14="http://schemas.microsoft.com/office/powerpoint/2010/main" val="31757673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2DE61-6B09-4EE4-AE6B-DE45F97E2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182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065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422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529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ZEV = ZERO EMISSION VEHICLE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795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4CA95-34C1-4B8C-AE23-BF32158688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2D7E6C-8AAD-4638-8710-E4B2FB9254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99268F-C061-4A7C-A34A-B96616621BFA}"/>
              </a:ext>
            </a:extLst>
          </p:cNvPr>
          <p:cNvSpPr>
            <a:spLocks noGrp="1"/>
          </p:cNvSpPr>
          <p:nvPr>
            <p:ph type="dt" sz="half" idx="10"/>
          </p:nvPr>
        </p:nvSpPr>
        <p:spPr/>
        <p:txBody>
          <a:bodyPr/>
          <a:lstStyle/>
          <a:p>
            <a:fld id="{B93AD50D-6C2A-4321-967D-809C555FA453}" type="datetimeFigureOut">
              <a:rPr lang="en-US" smtClean="0"/>
              <a:t>4/3/2019</a:t>
            </a:fld>
            <a:endParaRPr lang="en-US"/>
          </a:p>
        </p:txBody>
      </p:sp>
      <p:sp>
        <p:nvSpPr>
          <p:cNvPr id="5" name="Footer Placeholder 4">
            <a:extLst>
              <a:ext uri="{FF2B5EF4-FFF2-40B4-BE49-F238E27FC236}">
                <a16:creationId xmlns:a16="http://schemas.microsoft.com/office/drawing/2014/main" id="{64D87093-9D21-44AB-B763-AD36E0020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7132E-EAA6-4277-8125-AEDD91577031}"/>
              </a:ext>
            </a:extLst>
          </p:cNvPr>
          <p:cNvSpPr>
            <a:spLocks noGrp="1"/>
          </p:cNvSpPr>
          <p:nvPr>
            <p:ph type="sldNum" sz="quarter" idx="12"/>
          </p:nvPr>
        </p:nvSpPr>
        <p:spPr/>
        <p:txBody>
          <a:bodyPr/>
          <a:lstStyle/>
          <a:p>
            <a:fld id="{E197C1E5-9AF4-46D9-948C-3841D865DD88}" type="slidenum">
              <a:rPr lang="en-US" smtClean="0"/>
              <a:t>‹#›</a:t>
            </a:fld>
            <a:endParaRPr lang="en-US"/>
          </a:p>
        </p:txBody>
      </p:sp>
    </p:spTree>
    <p:extLst>
      <p:ext uri="{BB962C8B-B14F-4D97-AF65-F5344CB8AC3E}">
        <p14:creationId xmlns:p14="http://schemas.microsoft.com/office/powerpoint/2010/main" val="242205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65EB-A7E3-4021-821A-30B2F5DC7E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4DDDC8-77C5-4FD4-A237-73B9F86786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3AD5E-C519-4626-B74E-497EB7213239}"/>
              </a:ext>
            </a:extLst>
          </p:cNvPr>
          <p:cNvSpPr>
            <a:spLocks noGrp="1"/>
          </p:cNvSpPr>
          <p:nvPr>
            <p:ph type="dt" sz="half" idx="10"/>
          </p:nvPr>
        </p:nvSpPr>
        <p:spPr/>
        <p:txBody>
          <a:bodyPr/>
          <a:lstStyle/>
          <a:p>
            <a:fld id="{B93AD50D-6C2A-4321-967D-809C555FA453}" type="datetimeFigureOut">
              <a:rPr lang="en-US" smtClean="0"/>
              <a:t>4/3/2019</a:t>
            </a:fld>
            <a:endParaRPr lang="en-US"/>
          </a:p>
        </p:txBody>
      </p:sp>
      <p:sp>
        <p:nvSpPr>
          <p:cNvPr id="5" name="Footer Placeholder 4">
            <a:extLst>
              <a:ext uri="{FF2B5EF4-FFF2-40B4-BE49-F238E27FC236}">
                <a16:creationId xmlns:a16="http://schemas.microsoft.com/office/drawing/2014/main" id="{939EB99F-A087-45B1-86ED-8F126CA6D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B4782-F051-4BDE-9C02-45B66E1B138A}"/>
              </a:ext>
            </a:extLst>
          </p:cNvPr>
          <p:cNvSpPr>
            <a:spLocks noGrp="1"/>
          </p:cNvSpPr>
          <p:nvPr>
            <p:ph type="sldNum" sz="quarter" idx="12"/>
          </p:nvPr>
        </p:nvSpPr>
        <p:spPr/>
        <p:txBody>
          <a:bodyPr/>
          <a:lstStyle/>
          <a:p>
            <a:fld id="{E197C1E5-9AF4-46D9-948C-3841D865DD88}" type="slidenum">
              <a:rPr lang="en-US" smtClean="0"/>
              <a:t>‹#›</a:t>
            </a:fld>
            <a:endParaRPr lang="en-US"/>
          </a:p>
        </p:txBody>
      </p:sp>
    </p:spTree>
    <p:extLst>
      <p:ext uri="{BB962C8B-B14F-4D97-AF65-F5344CB8AC3E}">
        <p14:creationId xmlns:p14="http://schemas.microsoft.com/office/powerpoint/2010/main" val="4053068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6947D7-AAEA-47D0-A0B5-EF816E65B4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5CEE89-F032-4756-B16E-3DF754A2C68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21F25-00AE-4B48-83F5-3C6EC80117C1}"/>
              </a:ext>
            </a:extLst>
          </p:cNvPr>
          <p:cNvSpPr>
            <a:spLocks noGrp="1"/>
          </p:cNvSpPr>
          <p:nvPr>
            <p:ph type="dt" sz="half" idx="10"/>
          </p:nvPr>
        </p:nvSpPr>
        <p:spPr/>
        <p:txBody>
          <a:bodyPr/>
          <a:lstStyle/>
          <a:p>
            <a:fld id="{B93AD50D-6C2A-4321-967D-809C555FA453}" type="datetimeFigureOut">
              <a:rPr lang="en-US" smtClean="0"/>
              <a:t>4/3/2019</a:t>
            </a:fld>
            <a:endParaRPr lang="en-US"/>
          </a:p>
        </p:txBody>
      </p:sp>
      <p:sp>
        <p:nvSpPr>
          <p:cNvPr id="5" name="Footer Placeholder 4">
            <a:extLst>
              <a:ext uri="{FF2B5EF4-FFF2-40B4-BE49-F238E27FC236}">
                <a16:creationId xmlns:a16="http://schemas.microsoft.com/office/drawing/2014/main" id="{371D9926-530B-40FA-9678-70E4BF41F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B6112-D736-48C0-81C3-71125CB85C00}"/>
              </a:ext>
            </a:extLst>
          </p:cNvPr>
          <p:cNvSpPr>
            <a:spLocks noGrp="1"/>
          </p:cNvSpPr>
          <p:nvPr>
            <p:ph type="sldNum" sz="quarter" idx="12"/>
          </p:nvPr>
        </p:nvSpPr>
        <p:spPr/>
        <p:txBody>
          <a:bodyPr/>
          <a:lstStyle/>
          <a:p>
            <a:fld id="{E197C1E5-9AF4-46D9-948C-3841D865DD88}" type="slidenum">
              <a:rPr lang="en-US" smtClean="0"/>
              <a:t>‹#›</a:t>
            </a:fld>
            <a:endParaRPr lang="en-US"/>
          </a:p>
        </p:txBody>
      </p:sp>
    </p:spTree>
    <p:extLst>
      <p:ext uri="{BB962C8B-B14F-4D97-AF65-F5344CB8AC3E}">
        <p14:creationId xmlns:p14="http://schemas.microsoft.com/office/powerpoint/2010/main" val="1256195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55780"/>
            <a:ext cx="6858000" cy="3200400"/>
          </a:xfrm>
        </p:spPr>
        <p:txBody>
          <a:bodyPr anchor="b">
            <a:normAutofit/>
          </a:bodyPr>
          <a:lstStyle>
            <a:lvl1pPr algn="l">
              <a:lnSpc>
                <a:spcPct val="75000"/>
              </a:lnSpc>
              <a:defRPr sz="8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9600" y="3956180"/>
            <a:ext cx="6858000" cy="1097280"/>
          </a:xfrm>
        </p:spPr>
        <p:txBody>
          <a:bodyPr>
            <a:normAutofit/>
          </a:bodyPr>
          <a:lstStyle>
            <a:lvl1pPr marL="0" indent="0" algn="l">
              <a:spcBef>
                <a:spcPts val="0"/>
              </a:spcBef>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2465DD-9819-4ABC-A784-477AFBA19C86}" type="datetime1">
              <a:rPr lang="en-US" smtClean="0"/>
              <a:t>4/3/2019</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97441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2">
                    <a:lumMod val="65000"/>
                    <a:lumOff val="35000"/>
                  </a:schemeClr>
                </a:solidFill>
              </a:defRPr>
            </a:lvl1pPr>
          </a:lstStyle>
          <a:p>
            <a:fld id="{9729644A-97F2-4BC4-BBF7-FC141F507563}" type="datetime1">
              <a:rPr lang="en-US" smtClean="0"/>
              <a:t>4/3/2019</a:t>
            </a:fld>
            <a:endParaRPr lang="en-US" dirty="0"/>
          </a:p>
        </p:txBody>
      </p:sp>
      <p:sp>
        <p:nvSpPr>
          <p:cNvPr id="5" name="Footer Placeholder 4"/>
          <p:cNvSpPr>
            <a:spLocks noGrp="1"/>
          </p:cNvSpPr>
          <p:nvPr>
            <p:ph type="ftr" sz="quarter" idx="11"/>
          </p:nvPr>
        </p:nvSpPr>
        <p:spPr/>
        <p:txBody>
          <a:bodyPr/>
          <a:lstStyle>
            <a:lvl1pPr>
              <a:defRPr>
                <a:solidFill>
                  <a:schemeClr val="tx2">
                    <a:lumMod val="65000"/>
                    <a:lumOff val="35000"/>
                  </a:schemeClr>
                </a:solidFill>
              </a:defRPr>
            </a:lvl1pPr>
          </a:lstStyle>
          <a:p>
            <a:r>
              <a:rPr lang="en-US"/>
              <a:t>Add a footer</a:t>
            </a:r>
            <a:endParaRPr lang="en-US" dirty="0"/>
          </a:p>
        </p:txBody>
      </p:sp>
      <p:sp>
        <p:nvSpPr>
          <p:cNvPr id="6" name="Slide Number Placeholder 5"/>
          <p:cNvSpPr>
            <a:spLocks noGrp="1"/>
          </p:cNvSpPr>
          <p:nvPr>
            <p:ph type="sldNum" sz="quarter" idx="12"/>
          </p:nvPr>
        </p:nvSpPr>
        <p:spPr/>
        <p:txBody>
          <a:bodyPr/>
          <a:lstStyle>
            <a:lvl1pPr>
              <a:defRPr>
                <a:solidFill>
                  <a:schemeClr val="tx2">
                    <a:lumMod val="65000"/>
                    <a:lumOff val="35000"/>
                  </a:schemeClr>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09413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822960"/>
            <a:ext cx="8686800" cy="2011680"/>
          </a:xfrm>
        </p:spPr>
        <p:txBody>
          <a:bodyPr anchor="b">
            <a:normAutofit/>
          </a:bodyPr>
          <a:lstStyle>
            <a:lvl1pPr>
              <a:defRPr sz="6600"/>
            </a:lvl1pPr>
          </a:lstStyle>
          <a:p>
            <a:r>
              <a:rPr lang="en-US"/>
              <a:t>Click to edit Master title style</a:t>
            </a:r>
          </a:p>
        </p:txBody>
      </p:sp>
      <p:sp>
        <p:nvSpPr>
          <p:cNvPr id="3" name="Text Placeholder 2"/>
          <p:cNvSpPr>
            <a:spLocks noGrp="1"/>
          </p:cNvSpPr>
          <p:nvPr>
            <p:ph type="body" idx="1"/>
          </p:nvPr>
        </p:nvSpPr>
        <p:spPr>
          <a:xfrm>
            <a:off x="609600" y="2834640"/>
            <a:ext cx="8686800" cy="1097280"/>
          </a:xfrm>
        </p:spPr>
        <p:txBody>
          <a:bodyPr>
            <a:normAutofit/>
          </a:bodyPr>
          <a:lstStyle>
            <a:lvl1pPr marL="0" indent="0">
              <a:spcBef>
                <a:spcPts val="0"/>
              </a:spcBef>
              <a:buNone/>
              <a:defRPr sz="28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03289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81200" y="1981200"/>
            <a:ext cx="4572000" cy="448056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81800" y="1981200"/>
            <a:ext cx="4572000" cy="448056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104EB7-77EC-481E-BDC6-73CA182AC952}" type="datetime1">
              <a:rPr lang="en-US" smtClean="0"/>
              <a:t>4/3/2019</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134505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981200" y="1679448"/>
            <a:ext cx="4572000" cy="830487"/>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81200" y="2509935"/>
            <a:ext cx="4572000" cy="39670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81800" y="1679448"/>
            <a:ext cx="4572000" cy="830487"/>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781800" y="2509935"/>
            <a:ext cx="4572000" cy="39670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016069-A392-4E44-934F-6743D63E2A4F}" type="datetime1">
              <a:rPr lang="en-US" smtClean="0"/>
              <a:t>4/3/2019</a:t>
            </a:fld>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32812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1F9843-3551-47D6-BD3E-346FBDF458AF}" type="datetime1">
              <a:rPr lang="en-US" smtClean="0"/>
              <a:t>4/3/2019</a:t>
            </a:fld>
            <a:endParaRPr lang="en-US" dirty="0"/>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402956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8C2989-19D5-42F7-8321-FE6B75231AF4}" type="datetime1">
              <a:rPr lang="en-US" smtClean="0"/>
              <a:t>4/3/2019</a:t>
            </a:fld>
            <a:endParaRPr lang="en-US" dirty="0"/>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56977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59420" y="408993"/>
            <a:ext cx="4800937" cy="1828800"/>
          </a:xfrm>
        </p:spPr>
        <p:txBody>
          <a:bodyPr anchor="b">
            <a:noAutofit/>
          </a:bodyPr>
          <a:lstStyle>
            <a:lvl1pPr>
              <a:defRPr sz="4400"/>
            </a:lvl1pPr>
          </a:lstStyle>
          <a:p>
            <a:r>
              <a:rPr lang="en-US"/>
              <a:t>Click to edit Master title style</a:t>
            </a:r>
          </a:p>
        </p:txBody>
      </p:sp>
      <p:sp>
        <p:nvSpPr>
          <p:cNvPr id="3" name="Content Placeholder 2"/>
          <p:cNvSpPr>
            <a:spLocks noGrp="1"/>
          </p:cNvSpPr>
          <p:nvPr>
            <p:ph idx="1"/>
          </p:nvPr>
        </p:nvSpPr>
        <p:spPr>
          <a:xfrm>
            <a:off x="606491" y="381000"/>
            <a:ext cx="5489510" cy="5791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559420" y="2237793"/>
            <a:ext cx="4800937" cy="1828800"/>
          </a:xfrm>
        </p:spPr>
        <p:txBody>
          <a:bodyP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F9C03C-1F27-412D-AD0B-6423348F1B9B}" type="datetime1">
              <a:rPr lang="en-US" smtClean="0"/>
              <a:t>4/3/2019</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73522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B5DD7-86DA-4F72-8F1A-0F97BAD862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9D326-2655-4761-98C9-DBF5B4580C6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5F875-6040-4FF4-A4C6-11F7A8D3F722}"/>
              </a:ext>
            </a:extLst>
          </p:cNvPr>
          <p:cNvSpPr>
            <a:spLocks noGrp="1"/>
          </p:cNvSpPr>
          <p:nvPr>
            <p:ph type="dt" sz="half" idx="10"/>
          </p:nvPr>
        </p:nvSpPr>
        <p:spPr/>
        <p:txBody>
          <a:bodyPr/>
          <a:lstStyle/>
          <a:p>
            <a:fld id="{B93AD50D-6C2A-4321-967D-809C555FA453}" type="datetimeFigureOut">
              <a:rPr lang="en-US" smtClean="0"/>
              <a:t>4/3/2019</a:t>
            </a:fld>
            <a:endParaRPr lang="en-US"/>
          </a:p>
        </p:txBody>
      </p:sp>
      <p:sp>
        <p:nvSpPr>
          <p:cNvPr id="5" name="Footer Placeholder 4">
            <a:extLst>
              <a:ext uri="{FF2B5EF4-FFF2-40B4-BE49-F238E27FC236}">
                <a16:creationId xmlns:a16="http://schemas.microsoft.com/office/drawing/2014/main" id="{653E5B16-AD97-4871-8697-B290ABAF9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79EDD-EB53-44F7-9A98-4080DAFB01FE}"/>
              </a:ext>
            </a:extLst>
          </p:cNvPr>
          <p:cNvSpPr>
            <a:spLocks noGrp="1"/>
          </p:cNvSpPr>
          <p:nvPr>
            <p:ph type="sldNum" sz="quarter" idx="12"/>
          </p:nvPr>
        </p:nvSpPr>
        <p:spPr/>
        <p:txBody>
          <a:bodyPr/>
          <a:lstStyle/>
          <a:p>
            <a:fld id="{E197C1E5-9AF4-46D9-948C-3841D865DD88}" type="slidenum">
              <a:rPr lang="en-US" smtClean="0"/>
              <a:t>‹#›</a:t>
            </a:fld>
            <a:endParaRPr lang="en-US"/>
          </a:p>
        </p:txBody>
      </p:sp>
    </p:spTree>
    <p:extLst>
      <p:ext uri="{BB962C8B-B14F-4D97-AF65-F5344CB8AC3E}">
        <p14:creationId xmlns:p14="http://schemas.microsoft.com/office/powerpoint/2010/main" val="1099471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556248" y="384048"/>
            <a:ext cx="4800600" cy="1828800"/>
          </a:xfrm>
        </p:spPr>
        <p:txBody>
          <a:bodyPr anchor="b">
            <a:noAutofit/>
          </a:bodyPr>
          <a:lstStyle>
            <a:lvl1pPr>
              <a:defRPr sz="4400">
                <a:solidFill>
                  <a:schemeClr val="bg1"/>
                </a:solidFill>
              </a:defRPr>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0" y="0"/>
            <a:ext cx="6096000" cy="6858000"/>
          </a:xfrm>
          <a:ln>
            <a:noFill/>
          </a:ln>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556249" y="2240280"/>
            <a:ext cx="4799140" cy="1828800"/>
          </a:xfrm>
        </p:spPr>
        <p:txBody>
          <a:bodyP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7295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61E545-DA4D-4588-A168-A47EEF327FC2}" type="datetime1">
              <a:rPr lang="en-US" smtClean="0"/>
              <a:t>4/3/2019</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410919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42120" y="380999"/>
            <a:ext cx="2011680" cy="6096001"/>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981199" y="380999"/>
            <a:ext cx="7074859" cy="60960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B26042-7092-4D96-B3CE-E8E6CFEE88C8}" type="datetime1">
              <a:rPr lang="en-US" smtClean="0"/>
              <a:t>4/3/2019</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56858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7"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0"/>
            <a:ext cx="3676650" cy="1311157"/>
          </a:xfrm>
          <a:prstGeom prst="rect">
            <a:avLst/>
          </a:prstGeom>
        </p:spPr>
      </p:pic>
    </p:spTree>
    <p:extLst>
      <p:ext uri="{BB962C8B-B14F-4D97-AF65-F5344CB8AC3E}">
        <p14:creationId xmlns:p14="http://schemas.microsoft.com/office/powerpoint/2010/main" val="2814412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770252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Content Placeholder 6">
            <a:extLst>
              <a:ext uri="{FF2B5EF4-FFF2-40B4-BE49-F238E27FC236}">
                <a16:creationId xmlns:a16="http://schemas.microsoft.com/office/drawing/2014/main" id="{1C54A845-0B0C-407F-9ECC-AF75B7B9D5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4976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4A4B1867-30C5-42EA-8C67-EF3037147A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893088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424860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A7C37735-4226-42C3-94CC-25BEB31BC5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550702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2E4C30BD-13EE-44A0-BA1B-4719408705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961658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464AD-F7D0-4537-BF33-F36169853B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153FEE-1F72-4B2C-9257-0F7DB0F48A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4F9C72-05A8-496C-8A7A-E8CE869A9F9C}"/>
              </a:ext>
            </a:extLst>
          </p:cNvPr>
          <p:cNvSpPr>
            <a:spLocks noGrp="1"/>
          </p:cNvSpPr>
          <p:nvPr>
            <p:ph type="dt" sz="half" idx="10"/>
          </p:nvPr>
        </p:nvSpPr>
        <p:spPr/>
        <p:txBody>
          <a:bodyPr/>
          <a:lstStyle/>
          <a:p>
            <a:fld id="{B93AD50D-6C2A-4321-967D-809C555FA453}" type="datetimeFigureOut">
              <a:rPr lang="en-US" smtClean="0"/>
              <a:t>4/3/2019</a:t>
            </a:fld>
            <a:endParaRPr lang="en-US"/>
          </a:p>
        </p:txBody>
      </p:sp>
      <p:sp>
        <p:nvSpPr>
          <p:cNvPr id="5" name="Footer Placeholder 4">
            <a:extLst>
              <a:ext uri="{FF2B5EF4-FFF2-40B4-BE49-F238E27FC236}">
                <a16:creationId xmlns:a16="http://schemas.microsoft.com/office/drawing/2014/main" id="{9C097F07-9AE8-4A13-8EE6-4F83E4BF3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9A3FE-C85F-43FB-BE73-9441C48EFCFD}"/>
              </a:ext>
            </a:extLst>
          </p:cNvPr>
          <p:cNvSpPr>
            <a:spLocks noGrp="1"/>
          </p:cNvSpPr>
          <p:nvPr>
            <p:ph type="sldNum" sz="quarter" idx="12"/>
          </p:nvPr>
        </p:nvSpPr>
        <p:spPr/>
        <p:txBody>
          <a:bodyPr/>
          <a:lstStyle/>
          <a:p>
            <a:fld id="{E197C1E5-9AF4-46D9-948C-3841D865DD88}" type="slidenum">
              <a:rPr lang="en-US" smtClean="0"/>
              <a:t>‹#›</a:t>
            </a:fld>
            <a:endParaRPr lang="en-US"/>
          </a:p>
        </p:txBody>
      </p:sp>
    </p:spTree>
    <p:extLst>
      <p:ext uri="{BB962C8B-B14F-4D97-AF65-F5344CB8AC3E}">
        <p14:creationId xmlns:p14="http://schemas.microsoft.com/office/powerpoint/2010/main" val="915539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CF5D5B17-164A-4AD7-B23D-9DFBCBBD61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284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9B5D2C21-24F8-476D-A65E-BD841626C8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713983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8080EEC0-8F06-4C02-AFF7-E86E2E0594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62544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8" name="Content Placeholder 6">
            <a:extLst>
              <a:ext uri="{FF2B5EF4-FFF2-40B4-BE49-F238E27FC236}">
                <a16:creationId xmlns:a16="http://schemas.microsoft.com/office/drawing/2014/main" id="{FF078F1F-003F-4D18-8150-5C6E4C081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746548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8" name="Content Placeholder 6">
            <a:extLst>
              <a:ext uri="{FF2B5EF4-FFF2-40B4-BE49-F238E27FC236}">
                <a16:creationId xmlns:a16="http://schemas.microsoft.com/office/drawing/2014/main" id="{4EA28A69-0CF2-4EB4-A15C-B526D23FCD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8431428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pic>
        <p:nvPicPr>
          <p:cNvPr id="8" name="Content Placeholder 6">
            <a:extLst>
              <a:ext uri="{FF2B5EF4-FFF2-40B4-BE49-F238E27FC236}">
                <a16:creationId xmlns:a16="http://schemas.microsoft.com/office/drawing/2014/main" id="{E0B4E534-5AC3-45F1-82DE-75EF5CA097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521579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9" name="Content Placeholder 6">
            <a:extLst>
              <a:ext uri="{FF2B5EF4-FFF2-40B4-BE49-F238E27FC236}">
                <a16:creationId xmlns:a16="http://schemas.microsoft.com/office/drawing/2014/main" id="{A47C3337-32D4-4B55-AC32-EEEC9AF47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127721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9" name="Content Placeholder 6">
            <a:extLst>
              <a:ext uri="{FF2B5EF4-FFF2-40B4-BE49-F238E27FC236}">
                <a16:creationId xmlns:a16="http://schemas.microsoft.com/office/drawing/2014/main" id="{3B68D82E-C6BB-490E-B359-B8BFE222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967470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9" name="Content Placeholder 6">
            <a:extLst>
              <a:ext uri="{FF2B5EF4-FFF2-40B4-BE49-F238E27FC236}">
                <a16:creationId xmlns:a16="http://schemas.microsoft.com/office/drawing/2014/main" id="{8AAC2A07-D2B6-402A-A29D-3F0F24B0F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624693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9E4304EF-BBE9-4AC9-9D15-EA2DD76BF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751891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0581D-9161-4B84-9A67-44251509BD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7A930-6874-44B4-AD98-905DC4FC1F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E1C1C1-5299-4CBE-972F-65495C7E4FC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35AA23-FB6C-45AA-8DB0-986096E4EE4C}"/>
              </a:ext>
            </a:extLst>
          </p:cNvPr>
          <p:cNvSpPr>
            <a:spLocks noGrp="1"/>
          </p:cNvSpPr>
          <p:nvPr>
            <p:ph type="dt" sz="half" idx="10"/>
          </p:nvPr>
        </p:nvSpPr>
        <p:spPr/>
        <p:txBody>
          <a:bodyPr/>
          <a:lstStyle/>
          <a:p>
            <a:fld id="{B93AD50D-6C2A-4321-967D-809C555FA453}" type="datetimeFigureOut">
              <a:rPr lang="en-US" smtClean="0"/>
              <a:t>4/3/2019</a:t>
            </a:fld>
            <a:endParaRPr lang="en-US"/>
          </a:p>
        </p:txBody>
      </p:sp>
      <p:sp>
        <p:nvSpPr>
          <p:cNvPr id="6" name="Footer Placeholder 5">
            <a:extLst>
              <a:ext uri="{FF2B5EF4-FFF2-40B4-BE49-F238E27FC236}">
                <a16:creationId xmlns:a16="http://schemas.microsoft.com/office/drawing/2014/main" id="{2DFDD510-2427-4BB8-A857-C5712BEA26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853C19-EEB6-49A0-8AC2-87918F48CCFD}"/>
              </a:ext>
            </a:extLst>
          </p:cNvPr>
          <p:cNvSpPr>
            <a:spLocks noGrp="1"/>
          </p:cNvSpPr>
          <p:nvPr>
            <p:ph type="sldNum" sz="quarter" idx="12"/>
          </p:nvPr>
        </p:nvSpPr>
        <p:spPr/>
        <p:txBody>
          <a:bodyPr/>
          <a:lstStyle/>
          <a:p>
            <a:fld id="{E197C1E5-9AF4-46D9-948C-3841D865DD88}" type="slidenum">
              <a:rPr lang="en-US" smtClean="0"/>
              <a:t>‹#›</a:t>
            </a:fld>
            <a:endParaRPr lang="en-US"/>
          </a:p>
        </p:txBody>
      </p:sp>
    </p:spTree>
    <p:extLst>
      <p:ext uri="{BB962C8B-B14F-4D97-AF65-F5344CB8AC3E}">
        <p14:creationId xmlns:p14="http://schemas.microsoft.com/office/powerpoint/2010/main" val="1537777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504081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9" name="Content Placeholder 6">
            <a:extLst>
              <a:ext uri="{FF2B5EF4-FFF2-40B4-BE49-F238E27FC236}">
                <a16:creationId xmlns:a16="http://schemas.microsoft.com/office/drawing/2014/main" id="{50270092-A1BE-4459-879D-2641BABAF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592182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87953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781F9065-5FEC-4FE3-9D8A-330CE9DB3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37596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dirty="0"/>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9" name="Content Placeholder 6">
            <a:extLst>
              <a:ext uri="{FF2B5EF4-FFF2-40B4-BE49-F238E27FC236}">
                <a16:creationId xmlns:a16="http://schemas.microsoft.com/office/drawing/2014/main" id="{1BB4DF0E-D8B2-43C0-80CD-7C5F58134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599108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509381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91057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4/3/2019</a:t>
            </a:fld>
            <a:endParaRPr lang="en-US"/>
          </a:p>
        </p:txBody>
      </p:sp>
      <p:sp>
        <p:nvSpPr>
          <p:cNvPr id="6" name="Holder 6"/>
          <p:cNvSpPr>
            <a:spLocks noGrp="1"/>
          </p:cNvSpPr>
          <p:nvPr>
            <p:ph type="sldNum" sz="quarter" idx="7"/>
          </p:nvPr>
        </p:nvSpPr>
        <p:spPr/>
        <p:txBody>
          <a:bodyPr lIns="0" tIns="0" rIns="0" bIns="0"/>
          <a:lstStyle>
            <a:lvl1pPr>
              <a:defRPr sz="1200" b="0" i="0">
                <a:solidFill>
                  <a:schemeClr val="tx2"/>
                </a:solidFill>
                <a:latin typeface="Arial"/>
                <a:cs typeface="Arial"/>
              </a:defRPr>
            </a:lvl1pPr>
          </a:lstStyle>
          <a:p>
            <a:pPr marL="25400">
              <a:lnSpc>
                <a:spcPts val="1425"/>
              </a:lnSpc>
            </a:pPr>
            <a:fld id="{81D60167-4931-47E6-BA6A-407CBD079E47}" type="slidenum">
              <a:rPr spc="-5" dirty="0"/>
              <a:t>‹#›</a:t>
            </a:fld>
            <a:endParaRPr spc="-5" dirty="0"/>
          </a:p>
        </p:txBody>
      </p:sp>
    </p:spTree>
    <p:extLst>
      <p:ext uri="{BB962C8B-B14F-4D97-AF65-F5344CB8AC3E}">
        <p14:creationId xmlns:p14="http://schemas.microsoft.com/office/powerpoint/2010/main" val="31976178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1">
                <a:solidFill>
                  <a:srgbClr val="243F8F"/>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1600" b="0" i="0">
                <a:solidFill>
                  <a:srgbClr val="3E3E3E"/>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4/3/2019</a:t>
            </a:fld>
            <a:endParaRPr lang="en-US"/>
          </a:p>
        </p:txBody>
      </p:sp>
      <p:sp>
        <p:nvSpPr>
          <p:cNvPr id="6" name="Holder 6"/>
          <p:cNvSpPr>
            <a:spLocks noGrp="1"/>
          </p:cNvSpPr>
          <p:nvPr>
            <p:ph type="sldNum" sz="quarter" idx="7"/>
          </p:nvPr>
        </p:nvSpPr>
        <p:spPr/>
        <p:txBody>
          <a:bodyPr lIns="0" tIns="0" rIns="0" bIns="0"/>
          <a:lstStyle>
            <a:lvl1pPr>
              <a:defRPr sz="1200" b="0" i="0">
                <a:solidFill>
                  <a:schemeClr val="tx2"/>
                </a:solidFill>
                <a:latin typeface="Arial"/>
                <a:cs typeface="Arial"/>
              </a:defRPr>
            </a:lvl1pPr>
          </a:lstStyle>
          <a:p>
            <a:pPr marL="25400">
              <a:lnSpc>
                <a:spcPts val="1425"/>
              </a:lnSpc>
            </a:pPr>
            <a:fld id="{81D60167-4931-47E6-BA6A-407CBD079E47}" type="slidenum">
              <a:rPr spc="-5" dirty="0"/>
              <a:t>‹#›</a:t>
            </a:fld>
            <a:endParaRPr spc="-5" dirty="0"/>
          </a:p>
        </p:txBody>
      </p:sp>
    </p:spTree>
    <p:extLst>
      <p:ext uri="{BB962C8B-B14F-4D97-AF65-F5344CB8AC3E}">
        <p14:creationId xmlns:p14="http://schemas.microsoft.com/office/powerpoint/2010/main" val="16941108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1">
                <a:solidFill>
                  <a:srgbClr val="243F8F"/>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4/3/2019</a:t>
            </a:fld>
            <a:endParaRPr lang="en-US"/>
          </a:p>
        </p:txBody>
      </p:sp>
      <p:sp>
        <p:nvSpPr>
          <p:cNvPr id="7" name="Holder 7"/>
          <p:cNvSpPr>
            <a:spLocks noGrp="1"/>
          </p:cNvSpPr>
          <p:nvPr>
            <p:ph type="sldNum" sz="quarter" idx="7"/>
          </p:nvPr>
        </p:nvSpPr>
        <p:spPr/>
        <p:txBody>
          <a:bodyPr lIns="0" tIns="0" rIns="0" bIns="0"/>
          <a:lstStyle>
            <a:lvl1pPr>
              <a:defRPr sz="1200" b="0" i="0">
                <a:solidFill>
                  <a:schemeClr val="tx2"/>
                </a:solidFill>
                <a:latin typeface="Arial"/>
                <a:cs typeface="Arial"/>
              </a:defRPr>
            </a:lvl1pPr>
          </a:lstStyle>
          <a:p>
            <a:pPr marL="25400">
              <a:lnSpc>
                <a:spcPts val="1425"/>
              </a:lnSpc>
            </a:pPr>
            <a:fld id="{81D60167-4931-47E6-BA6A-407CBD079E47}" type="slidenum">
              <a:rPr spc="-5" dirty="0"/>
              <a:t>‹#›</a:t>
            </a:fld>
            <a:endParaRPr spc="-5" dirty="0"/>
          </a:p>
        </p:txBody>
      </p:sp>
    </p:spTree>
    <p:extLst>
      <p:ext uri="{BB962C8B-B14F-4D97-AF65-F5344CB8AC3E}">
        <p14:creationId xmlns:p14="http://schemas.microsoft.com/office/powerpoint/2010/main" val="4163776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8D75E-7F8D-44F4-8860-0F7B7A7E3F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E6EA5F-6A1B-4EEF-AB5E-BAE3A63F1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3BD4664-7E5F-47F5-830F-39572DBAC9B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357B39-07CD-4C17-8D20-94DA00BB96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DFD027A-943D-47C2-A893-01CDD5B489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CA4A0B-214B-417B-BBE7-117D5D55399E}"/>
              </a:ext>
            </a:extLst>
          </p:cNvPr>
          <p:cNvSpPr>
            <a:spLocks noGrp="1"/>
          </p:cNvSpPr>
          <p:nvPr>
            <p:ph type="dt" sz="half" idx="10"/>
          </p:nvPr>
        </p:nvSpPr>
        <p:spPr/>
        <p:txBody>
          <a:bodyPr/>
          <a:lstStyle/>
          <a:p>
            <a:fld id="{B93AD50D-6C2A-4321-967D-809C555FA453}" type="datetimeFigureOut">
              <a:rPr lang="en-US" smtClean="0"/>
              <a:t>4/3/2019</a:t>
            </a:fld>
            <a:endParaRPr lang="en-US"/>
          </a:p>
        </p:txBody>
      </p:sp>
      <p:sp>
        <p:nvSpPr>
          <p:cNvPr id="8" name="Footer Placeholder 7">
            <a:extLst>
              <a:ext uri="{FF2B5EF4-FFF2-40B4-BE49-F238E27FC236}">
                <a16:creationId xmlns:a16="http://schemas.microsoft.com/office/drawing/2014/main" id="{60AE9614-83EF-4051-9F15-5D397F21A6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F5C478-2E30-40AA-9A80-98B5E25EC4EF}"/>
              </a:ext>
            </a:extLst>
          </p:cNvPr>
          <p:cNvSpPr>
            <a:spLocks noGrp="1"/>
          </p:cNvSpPr>
          <p:nvPr>
            <p:ph type="sldNum" sz="quarter" idx="12"/>
          </p:nvPr>
        </p:nvSpPr>
        <p:spPr/>
        <p:txBody>
          <a:bodyPr/>
          <a:lstStyle/>
          <a:p>
            <a:fld id="{E197C1E5-9AF4-46D9-948C-3841D865DD88}" type="slidenum">
              <a:rPr lang="en-US" smtClean="0"/>
              <a:t>‹#›</a:t>
            </a:fld>
            <a:endParaRPr lang="en-US"/>
          </a:p>
        </p:txBody>
      </p:sp>
    </p:spTree>
    <p:extLst>
      <p:ext uri="{BB962C8B-B14F-4D97-AF65-F5344CB8AC3E}">
        <p14:creationId xmlns:p14="http://schemas.microsoft.com/office/powerpoint/2010/main" val="9291679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91300"/>
            <a:ext cx="12192000" cy="2667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76783" y="6053327"/>
            <a:ext cx="3584447" cy="39014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1">
                <a:solidFill>
                  <a:srgbClr val="243F8F"/>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4/3/2019</a:t>
            </a:fld>
            <a:endParaRPr lang="en-US"/>
          </a:p>
        </p:txBody>
      </p:sp>
      <p:sp>
        <p:nvSpPr>
          <p:cNvPr id="5" name="Holder 5"/>
          <p:cNvSpPr>
            <a:spLocks noGrp="1"/>
          </p:cNvSpPr>
          <p:nvPr>
            <p:ph type="sldNum" sz="quarter" idx="7"/>
          </p:nvPr>
        </p:nvSpPr>
        <p:spPr/>
        <p:txBody>
          <a:bodyPr lIns="0" tIns="0" rIns="0" bIns="0"/>
          <a:lstStyle>
            <a:lvl1pPr>
              <a:defRPr sz="1200" b="0" i="0">
                <a:solidFill>
                  <a:schemeClr val="tx2"/>
                </a:solidFill>
                <a:latin typeface="Arial"/>
                <a:cs typeface="Arial"/>
              </a:defRPr>
            </a:lvl1pPr>
          </a:lstStyle>
          <a:p>
            <a:pPr marL="25400">
              <a:lnSpc>
                <a:spcPts val="1425"/>
              </a:lnSpc>
            </a:pPr>
            <a:fld id="{81D60167-4931-47E6-BA6A-407CBD079E47}" type="slidenum">
              <a:rPr spc="-5" dirty="0"/>
              <a:t>‹#›</a:t>
            </a:fld>
            <a:endParaRPr spc="-5" dirty="0"/>
          </a:p>
        </p:txBody>
      </p:sp>
    </p:spTree>
    <p:extLst>
      <p:ext uri="{BB962C8B-B14F-4D97-AF65-F5344CB8AC3E}">
        <p14:creationId xmlns:p14="http://schemas.microsoft.com/office/powerpoint/2010/main" val="2302245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91300"/>
            <a:ext cx="12192000" cy="2667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1537716"/>
            <a:ext cx="12191999" cy="3593287"/>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176783" y="6053327"/>
            <a:ext cx="3584447" cy="390143"/>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4/3/2019</a:t>
            </a:fld>
            <a:endParaRPr lang="en-US"/>
          </a:p>
        </p:txBody>
      </p:sp>
      <p:sp>
        <p:nvSpPr>
          <p:cNvPr id="4" name="Holder 4"/>
          <p:cNvSpPr>
            <a:spLocks noGrp="1"/>
          </p:cNvSpPr>
          <p:nvPr>
            <p:ph type="sldNum" sz="quarter" idx="7"/>
          </p:nvPr>
        </p:nvSpPr>
        <p:spPr/>
        <p:txBody>
          <a:bodyPr lIns="0" tIns="0" rIns="0" bIns="0"/>
          <a:lstStyle>
            <a:lvl1pPr>
              <a:defRPr sz="1200" b="0" i="0">
                <a:solidFill>
                  <a:schemeClr val="tx2"/>
                </a:solidFill>
                <a:latin typeface="Arial"/>
                <a:cs typeface="Arial"/>
              </a:defRPr>
            </a:lvl1pPr>
          </a:lstStyle>
          <a:p>
            <a:pPr marL="25400">
              <a:lnSpc>
                <a:spcPts val="1425"/>
              </a:lnSpc>
            </a:pPr>
            <a:fld id="{81D60167-4931-47E6-BA6A-407CBD079E47}" type="slidenum">
              <a:rPr spc="-5" dirty="0"/>
              <a:t>‹#›</a:t>
            </a:fld>
            <a:endParaRPr spc="-5" dirty="0"/>
          </a:p>
        </p:txBody>
      </p:sp>
    </p:spTree>
    <p:extLst>
      <p:ext uri="{BB962C8B-B14F-4D97-AF65-F5344CB8AC3E}">
        <p14:creationId xmlns:p14="http://schemas.microsoft.com/office/powerpoint/2010/main" val="38881512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5768475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rgbClr val="243F8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903924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rgbClr val="243F8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63041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rgbClr val="243F8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694062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581"/>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199323" y="205230"/>
            <a:ext cx="6195776" cy="557215"/>
          </a:xfrm>
        </p:spPr>
        <p:txBody>
          <a:bodyPr>
            <a:normAutofit/>
          </a:bodyPr>
          <a:lstStyle>
            <a:lvl1pPr algn="l">
              <a:defRPr sz="32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rgbClr val="243F8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93724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rgbClr val="243F8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256844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057274" y="205230"/>
            <a:ext cx="7323245" cy="557215"/>
          </a:xfrm>
        </p:spPr>
        <p:txBody>
          <a:bodyPr>
            <a:normAutofit/>
          </a:bodyPr>
          <a:lstStyle>
            <a:lvl1pPr algn="l">
              <a:defRPr sz="32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rgbClr val="243F8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149372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21867" y="205230"/>
            <a:ext cx="6449950" cy="557215"/>
          </a:xfrm>
        </p:spPr>
        <p:txBody>
          <a:bodyPr>
            <a:normAutofit/>
          </a:bodyPr>
          <a:lstStyle>
            <a:lvl1pPr algn="l">
              <a:defRPr sz="32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rgbClr val="243F8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03455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10382-0879-403E-81EE-71236B8307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05A0AA-A68E-455F-B651-4DF7F2594A91}"/>
              </a:ext>
            </a:extLst>
          </p:cNvPr>
          <p:cNvSpPr>
            <a:spLocks noGrp="1"/>
          </p:cNvSpPr>
          <p:nvPr>
            <p:ph type="dt" sz="half" idx="10"/>
          </p:nvPr>
        </p:nvSpPr>
        <p:spPr/>
        <p:txBody>
          <a:bodyPr/>
          <a:lstStyle/>
          <a:p>
            <a:fld id="{B93AD50D-6C2A-4321-967D-809C555FA453}" type="datetimeFigureOut">
              <a:rPr lang="en-US" smtClean="0"/>
              <a:t>4/3/2019</a:t>
            </a:fld>
            <a:endParaRPr lang="en-US"/>
          </a:p>
        </p:txBody>
      </p:sp>
      <p:sp>
        <p:nvSpPr>
          <p:cNvPr id="4" name="Footer Placeholder 3">
            <a:extLst>
              <a:ext uri="{FF2B5EF4-FFF2-40B4-BE49-F238E27FC236}">
                <a16:creationId xmlns:a16="http://schemas.microsoft.com/office/drawing/2014/main" id="{E2F1DCFD-1FD4-49CF-98F1-187CF973D3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616123-5BC0-43FD-B0D3-F7AB690D0355}"/>
              </a:ext>
            </a:extLst>
          </p:cNvPr>
          <p:cNvSpPr>
            <a:spLocks noGrp="1"/>
          </p:cNvSpPr>
          <p:nvPr>
            <p:ph type="sldNum" sz="quarter" idx="12"/>
          </p:nvPr>
        </p:nvSpPr>
        <p:spPr/>
        <p:txBody>
          <a:bodyPr/>
          <a:lstStyle/>
          <a:p>
            <a:fld id="{E197C1E5-9AF4-46D9-948C-3841D865DD88}" type="slidenum">
              <a:rPr lang="en-US" smtClean="0"/>
              <a:t>‹#›</a:t>
            </a:fld>
            <a:endParaRPr lang="en-US"/>
          </a:p>
        </p:txBody>
      </p:sp>
    </p:spTree>
    <p:extLst>
      <p:ext uri="{BB962C8B-B14F-4D97-AF65-F5344CB8AC3E}">
        <p14:creationId xmlns:p14="http://schemas.microsoft.com/office/powerpoint/2010/main" val="34179745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633346" y="159510"/>
            <a:ext cx="7181469" cy="557215"/>
          </a:xfrm>
        </p:spPr>
        <p:txBody>
          <a:bodyPr>
            <a:normAutofit/>
          </a:bodyPr>
          <a:lstStyle>
            <a:lvl1pPr algn="l">
              <a:defRPr sz="32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rgbClr val="243F8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825651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960975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spTree>
    <p:extLst>
      <p:ext uri="{BB962C8B-B14F-4D97-AF65-F5344CB8AC3E}">
        <p14:creationId xmlns:p14="http://schemas.microsoft.com/office/powerpoint/2010/main" val="26821235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1744660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5400587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6718671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Tree>
    <p:extLst>
      <p:ext uri="{BB962C8B-B14F-4D97-AF65-F5344CB8AC3E}">
        <p14:creationId xmlns:p14="http://schemas.microsoft.com/office/powerpoint/2010/main" val="35167542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45641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48752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4166199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4A8144-3118-4E3E-A1E3-08CA7974C678}"/>
              </a:ext>
            </a:extLst>
          </p:cNvPr>
          <p:cNvSpPr>
            <a:spLocks noGrp="1"/>
          </p:cNvSpPr>
          <p:nvPr>
            <p:ph type="dt" sz="half" idx="10"/>
          </p:nvPr>
        </p:nvSpPr>
        <p:spPr/>
        <p:txBody>
          <a:bodyPr/>
          <a:lstStyle/>
          <a:p>
            <a:fld id="{B93AD50D-6C2A-4321-967D-809C555FA453}" type="datetimeFigureOut">
              <a:rPr lang="en-US" smtClean="0"/>
              <a:t>4/3/2019</a:t>
            </a:fld>
            <a:endParaRPr lang="en-US"/>
          </a:p>
        </p:txBody>
      </p:sp>
      <p:sp>
        <p:nvSpPr>
          <p:cNvPr id="3" name="Footer Placeholder 2">
            <a:extLst>
              <a:ext uri="{FF2B5EF4-FFF2-40B4-BE49-F238E27FC236}">
                <a16:creationId xmlns:a16="http://schemas.microsoft.com/office/drawing/2014/main" id="{DEC7D2EC-D571-4CDF-BAB6-C34A4F75BF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8238FC-EFB8-42AF-9F1F-DE8023BBDFD7}"/>
              </a:ext>
            </a:extLst>
          </p:cNvPr>
          <p:cNvSpPr>
            <a:spLocks noGrp="1"/>
          </p:cNvSpPr>
          <p:nvPr>
            <p:ph type="sldNum" sz="quarter" idx="12"/>
          </p:nvPr>
        </p:nvSpPr>
        <p:spPr/>
        <p:txBody>
          <a:bodyPr/>
          <a:lstStyle/>
          <a:p>
            <a:fld id="{E197C1E5-9AF4-46D9-948C-3841D865DD88}" type="slidenum">
              <a:rPr lang="en-US" smtClean="0"/>
              <a:t>‹#›</a:t>
            </a:fld>
            <a:endParaRPr lang="en-US"/>
          </a:p>
        </p:txBody>
      </p:sp>
    </p:spTree>
    <p:extLst>
      <p:ext uri="{BB962C8B-B14F-4D97-AF65-F5344CB8AC3E}">
        <p14:creationId xmlns:p14="http://schemas.microsoft.com/office/powerpoint/2010/main" val="22694744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18042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39708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11707726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spTree>
    <p:extLst>
      <p:ext uri="{BB962C8B-B14F-4D97-AF65-F5344CB8AC3E}">
        <p14:creationId xmlns:p14="http://schemas.microsoft.com/office/powerpoint/2010/main" val="14258582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spTree>
    <p:extLst>
      <p:ext uri="{BB962C8B-B14F-4D97-AF65-F5344CB8AC3E}">
        <p14:creationId xmlns:p14="http://schemas.microsoft.com/office/powerpoint/2010/main" val="41769375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Content Slide - Title, Short Text, Logo, Bar">
    <p:spTree>
      <p:nvGrpSpPr>
        <p:cNvPr id="1" name=""/>
        <p:cNvGrpSpPr/>
        <p:nvPr/>
      </p:nvGrpSpPr>
      <p:grpSpPr>
        <a:xfrm>
          <a:off x="0" y="0"/>
          <a:ext cx="0" cy="0"/>
          <a:chOff x="0" y="0"/>
          <a:chExt cx="0" cy="0"/>
        </a:xfrm>
      </p:grpSpPr>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43F8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Rectangle 4"/>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Content Placeholder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7277" y="5949617"/>
            <a:ext cx="3650618" cy="511477"/>
          </a:xfrm>
          <a:prstGeom prst="rect">
            <a:avLst/>
          </a:prstGeom>
        </p:spPr>
      </p:pic>
    </p:spTree>
    <p:extLst>
      <p:ext uri="{BB962C8B-B14F-4D97-AF65-F5344CB8AC3E}">
        <p14:creationId xmlns:p14="http://schemas.microsoft.com/office/powerpoint/2010/main" val="357331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Content Slide - Title, Short Text, Logo, Ba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8" name="Title 1"/>
          <p:cNvSpPr>
            <a:spLocks noGrp="1"/>
          </p:cNvSpPr>
          <p:nvPr>
            <p:ph type="title"/>
          </p:nvPr>
        </p:nvSpPr>
        <p:spPr>
          <a:xfrm>
            <a:off x="566577" y="2546216"/>
            <a:ext cx="10515600" cy="2080434"/>
          </a:xfrm>
        </p:spPr>
        <p:txBody>
          <a:bodyPr>
            <a:noAutofit/>
          </a:bodyPr>
          <a:lstStyle/>
          <a:p>
            <a:pPr algn="r">
              <a:lnSpc>
                <a:spcPct val="150000"/>
              </a:lnSpc>
            </a:pPr>
            <a:r>
              <a:rPr lang="en-US" sz="2400" i="0" dirty="0">
                <a:solidFill>
                  <a:srgbClr val="243F8F"/>
                </a:solidFill>
                <a:latin typeface="Verdana" panose="020B0604030504040204" pitchFamily="34" charset="0"/>
                <a:ea typeface="Verdana" panose="020B0604030504040204" pitchFamily="34" charset="0"/>
                <a:cs typeface="Verdana" panose="020B0604030504040204" pitchFamily="34" charset="0"/>
              </a:rPr>
              <a:t>Presentation Title is Verdana 24 pt. </a:t>
            </a:r>
            <a:br>
              <a:rPr lang="en-US" sz="2000" dirty="0"/>
            </a:br>
            <a:r>
              <a:rPr lang="en-US" sz="2000" dirty="0">
                <a:solidFill>
                  <a:srgbClr val="71A64B"/>
                </a:solidFill>
              </a:rPr>
              <a:t>Date is Times New Roman Italic 18 pt.</a:t>
            </a:r>
            <a:br>
              <a:rPr lang="en-US" sz="2000" dirty="0">
                <a:solidFill>
                  <a:srgbClr val="71A64B"/>
                </a:solidFill>
              </a:rPr>
            </a:br>
            <a:r>
              <a:rPr lang="en-US" sz="2000" dirty="0">
                <a:solidFill>
                  <a:srgbClr val="71A64B"/>
                </a:solidFill>
              </a:rPr>
              <a:t>Department Name is Times New Roman Italic 18 pt.</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48919"/>
            <a:ext cx="12192000" cy="509081"/>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203" y="-1"/>
            <a:ext cx="12233009" cy="2092272"/>
          </a:xfrm>
          <a:prstGeom prst="rect">
            <a:avLst/>
          </a:prstGeom>
        </p:spPr>
      </p:pic>
    </p:spTree>
    <p:extLst>
      <p:ext uri="{BB962C8B-B14F-4D97-AF65-F5344CB8AC3E}">
        <p14:creationId xmlns:p14="http://schemas.microsoft.com/office/powerpoint/2010/main" val="8595101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bg1"/>
                </a:solidFill>
                <a:effectLst>
                  <a:outerShdw blurRad="31750" dist="25400" dir="5400000" algn="tl" rotWithShape="0">
                    <a:srgbClr val="000000">
                      <a:alpha val="25000"/>
                    </a:srgbClr>
                  </a:outerShdw>
                </a:effectLst>
              </a:defRPr>
            </a:lvl1pPr>
            <a:extLst/>
          </a:lstStyle>
          <a:p>
            <a:r>
              <a:rPr kumimoji="0" lang="en-US"/>
              <a:t>Click to edit Master title style</a:t>
            </a:r>
            <a:endParaRPr kumimoji="0" lang="en-US" dirty="0"/>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endParaRPr kumimoji="0" lang="en-US" dirty="0"/>
          </a:p>
        </p:txBody>
      </p:sp>
      <p:sp>
        <p:nvSpPr>
          <p:cNvPr id="30" name="Date Placeholder 29"/>
          <p:cNvSpPr>
            <a:spLocks noGrp="1"/>
          </p:cNvSpPr>
          <p:nvPr>
            <p:ph type="dt" sz="half" idx="10"/>
          </p:nvPr>
        </p:nvSpPr>
        <p:spPr/>
        <p:txBody>
          <a:bodyPr/>
          <a:lstStyle>
            <a:lvl1pPr>
              <a:defRPr>
                <a:solidFill>
                  <a:srgbClr val="FFFFFF"/>
                </a:solidFill>
              </a:defRPr>
            </a:lvl1pPr>
            <a:extLst/>
          </a:lstStyle>
          <a:p>
            <a:fld id="{327A3064-B44E-496E-832F-02BDA61A504D}" type="datetime1">
              <a:rPr lang="en-US" smtClean="0"/>
              <a:t>4/3/2019</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217D969-FAF6-4667-9EED-A6C98B22320E}" type="slidenum">
              <a:rPr lang="en-US" smtClean="0"/>
              <a:t>‹#›</a:t>
            </a:fld>
            <a:endParaRPr lang="en-US" dirty="0"/>
          </a:p>
        </p:txBody>
      </p:sp>
    </p:spTree>
    <p:extLst>
      <p:ext uri="{BB962C8B-B14F-4D97-AF65-F5344CB8AC3E}">
        <p14:creationId xmlns:p14="http://schemas.microsoft.com/office/powerpoint/2010/main" val="26306570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Alternat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a:t>Click to edit Master subtitle style</a:t>
            </a:r>
          </a:p>
        </p:txBody>
      </p:sp>
      <p:sp>
        <p:nvSpPr>
          <p:cNvPr id="30" name="Date Placeholder 29"/>
          <p:cNvSpPr>
            <a:spLocks noGrp="1"/>
          </p:cNvSpPr>
          <p:nvPr>
            <p:ph type="dt" sz="half" idx="10"/>
          </p:nvPr>
        </p:nvSpPr>
        <p:spPr/>
        <p:txBody>
          <a:bodyPr/>
          <a:lstStyle>
            <a:lvl1pPr>
              <a:defRPr>
                <a:solidFill>
                  <a:schemeClr val="tx1"/>
                </a:solidFill>
              </a:defRPr>
            </a:lvl1pPr>
            <a:extLst/>
          </a:lstStyle>
          <a:p>
            <a:fld id="{E1671EEF-5380-486B-AFB6-8E467F3363B4}" type="datetime1">
              <a:rPr lang="en-US" smtClean="0"/>
              <a:t>4/3/2019</a:t>
            </a:fld>
            <a:endParaRPr lang="en-US" dirty="0"/>
          </a:p>
        </p:txBody>
      </p:sp>
      <p:sp>
        <p:nvSpPr>
          <p:cNvPr id="19" name="Footer Placeholder 18"/>
          <p:cNvSpPr>
            <a:spLocks noGrp="1"/>
          </p:cNvSpPr>
          <p:nvPr>
            <p:ph type="ftr" sz="quarter" idx="11"/>
          </p:nvPr>
        </p:nvSpPr>
        <p:spPr/>
        <p:txBody>
          <a:bodyPr/>
          <a:lstStyle>
            <a:lvl1pPr>
              <a:defRPr>
                <a:solidFill>
                  <a:schemeClr val="tx1"/>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Tree>
    <p:extLst>
      <p:ext uri="{BB962C8B-B14F-4D97-AF65-F5344CB8AC3E}">
        <p14:creationId xmlns:p14="http://schemas.microsoft.com/office/powerpoint/2010/main" val="40722709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B6E77EE-5059-4652-87B5-90132B6E248D}" type="datetime1">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D969-FAF6-4667-9EED-A6C98B22320E}"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264758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4E152-A0A3-4AD1-9006-3ABE11B5BE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5868EC-E8E6-491F-8920-ACCD410DF0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8B5D72-EE36-4E49-9753-432C607A1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2EFC8E-B1C5-41CE-A5EF-9134F47BECF8}"/>
              </a:ext>
            </a:extLst>
          </p:cNvPr>
          <p:cNvSpPr>
            <a:spLocks noGrp="1"/>
          </p:cNvSpPr>
          <p:nvPr>
            <p:ph type="dt" sz="half" idx="10"/>
          </p:nvPr>
        </p:nvSpPr>
        <p:spPr/>
        <p:txBody>
          <a:bodyPr/>
          <a:lstStyle/>
          <a:p>
            <a:fld id="{B93AD50D-6C2A-4321-967D-809C555FA453}" type="datetimeFigureOut">
              <a:rPr lang="en-US" smtClean="0"/>
              <a:t>4/3/2019</a:t>
            </a:fld>
            <a:endParaRPr lang="en-US"/>
          </a:p>
        </p:txBody>
      </p:sp>
      <p:sp>
        <p:nvSpPr>
          <p:cNvPr id="6" name="Footer Placeholder 5">
            <a:extLst>
              <a:ext uri="{FF2B5EF4-FFF2-40B4-BE49-F238E27FC236}">
                <a16:creationId xmlns:a16="http://schemas.microsoft.com/office/drawing/2014/main" id="{4B25F265-A6C1-454E-BECE-10EBC423E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39DA0E-922F-4020-BE66-6979B556D106}"/>
              </a:ext>
            </a:extLst>
          </p:cNvPr>
          <p:cNvSpPr>
            <a:spLocks noGrp="1"/>
          </p:cNvSpPr>
          <p:nvPr>
            <p:ph type="sldNum" sz="quarter" idx="12"/>
          </p:nvPr>
        </p:nvSpPr>
        <p:spPr/>
        <p:txBody>
          <a:bodyPr/>
          <a:lstStyle/>
          <a:p>
            <a:fld id="{E197C1E5-9AF4-46D9-948C-3841D865DD88}" type="slidenum">
              <a:rPr lang="en-US" smtClean="0"/>
              <a:t>‹#›</a:t>
            </a:fld>
            <a:endParaRPr lang="en-US"/>
          </a:p>
        </p:txBody>
      </p:sp>
    </p:spTree>
    <p:extLst>
      <p:ext uri="{BB962C8B-B14F-4D97-AF65-F5344CB8AC3E}">
        <p14:creationId xmlns:p14="http://schemas.microsoft.com/office/powerpoint/2010/main" val="31396130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Alternat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58346BA8-32D5-4FF6-A5B6-E8669086E22B}" type="datetime1">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D969-FAF6-4667-9EED-A6C98B22320E}" type="slidenum">
              <a:rPr lang="en-US" smtClean="0"/>
              <a:t>‹#›</a:t>
            </a:fld>
            <a:endParaRPr lang="en-US"/>
          </a:p>
        </p:txBody>
      </p:sp>
      <p:sp>
        <p:nvSpPr>
          <p:cNvPr id="7" name="Title 6"/>
          <p:cNvSpPr>
            <a:spLocks noGrp="1"/>
          </p:cNvSpPr>
          <p:nvPr>
            <p:ph type="title"/>
          </p:nvPr>
        </p:nvSpPr>
        <p:spPr/>
        <p:txBody>
          <a:bodyPr rtlCol="0"/>
          <a:lstStyle>
            <a:lvl1pPr>
              <a:defRPr>
                <a:solidFill>
                  <a:schemeClr val="bg1"/>
                </a:solidFill>
              </a:defRPr>
            </a:lvl1pPr>
            <a:extLst/>
          </a:lstStyle>
          <a:p>
            <a:r>
              <a:rPr kumimoji="0" lang="en-US" dirty="0"/>
              <a:t>Click to edit Master title style</a:t>
            </a:r>
          </a:p>
        </p:txBody>
      </p:sp>
    </p:spTree>
    <p:extLst>
      <p:ext uri="{BB962C8B-B14F-4D97-AF65-F5344CB8AC3E}">
        <p14:creationId xmlns:p14="http://schemas.microsoft.com/office/powerpoint/2010/main" val="26495052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solidFill>
                  <a:schemeClr val="bg2"/>
                </a:solidFill>
                <a:effectLst>
                  <a:outerShdw blurRad="31750" dist="25400" dir="5400000" algn="tl" rotWithShape="0">
                    <a:srgbClr val="000000">
                      <a:alpha val="25000"/>
                    </a:srgbClr>
                  </a:outerShdw>
                </a:effectLst>
              </a:defRPr>
            </a:lvl1pPr>
            <a:extLst/>
          </a:lstStyle>
          <a:p>
            <a:r>
              <a:rPr kumimoji="0" lang="en-US"/>
              <a:t>Click to edit Master title style</a:t>
            </a:r>
            <a:endParaRPr kumimoji="0" lang="en-US" dirty="0"/>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extLst/>
          </a:lstStyle>
          <a:p>
            <a:fld id="{26BF4CF2-8FB3-4F0C-9B00-7E6C7CA6F4A3}" type="datetime1">
              <a:rPr lang="en-US" smtClean="0"/>
              <a:t>4/3/2019</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extLst/>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1107701645"/>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6197600" y="1481329"/>
            <a:ext cx="53848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6DB92383-9ED5-4CF8-A967-872801359B88}" type="datetime1">
              <a:rPr lang="en-US" smtClean="0"/>
              <a:t>4/3/2019</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
        <p:nvSpPr>
          <p:cNvPr id="8" name="Title 7"/>
          <p:cNvSpPr>
            <a:spLocks noGrp="1"/>
          </p:cNvSpPr>
          <p:nvPr>
            <p:ph type="title"/>
          </p:nvPr>
        </p:nvSpPr>
        <p:spPr/>
        <p:txBody>
          <a:bodyPr rtlCol="0"/>
          <a:lstStyle>
            <a:lvl1pPr>
              <a:defRPr>
                <a:solidFill>
                  <a:schemeClr val="bg2"/>
                </a:solidFill>
              </a:defRPr>
            </a:lvl1pPr>
            <a:extLst/>
          </a:lstStyle>
          <a:p>
            <a:r>
              <a:rPr kumimoji="0" lang="en-US"/>
              <a:t>Click to edit Master title style</a:t>
            </a:r>
            <a:endParaRPr kumimoji="0" lang="en-US" dirty="0"/>
          </a:p>
        </p:txBody>
      </p:sp>
    </p:spTree>
    <p:extLst>
      <p:ext uri="{BB962C8B-B14F-4D97-AF65-F5344CB8AC3E}">
        <p14:creationId xmlns:p14="http://schemas.microsoft.com/office/powerpoint/2010/main" val="1457995835"/>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Alternat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6197600" y="1481329"/>
            <a:ext cx="53848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B462D82D-D35A-46A4-8A65-1AC5B2269F0E}" type="datetime1">
              <a:rPr lang="en-US" smtClean="0"/>
              <a:t>4/3/2019</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
        <p:nvSpPr>
          <p:cNvPr id="8" name="Title 7"/>
          <p:cNvSpPr>
            <a:spLocks noGrp="1"/>
          </p:cNvSpPr>
          <p:nvPr>
            <p:ph type="title"/>
          </p:nvPr>
        </p:nvSpPr>
        <p:spPr/>
        <p:txBody>
          <a:bodyPr rtlCol="0"/>
          <a:lstStyle>
            <a:lvl1pPr>
              <a:defRPr>
                <a:solidFill>
                  <a:schemeClr val="tx1"/>
                </a:solidFill>
              </a:defRPr>
            </a:lvl1pPr>
            <a:extLst/>
          </a:lstStyle>
          <a:p>
            <a:r>
              <a:rPr kumimoji="0" lang="en-US" dirty="0"/>
              <a:t>Click to edit Master title style</a:t>
            </a:r>
          </a:p>
        </p:txBody>
      </p:sp>
    </p:spTree>
    <p:extLst>
      <p:ext uri="{BB962C8B-B14F-4D97-AF65-F5344CB8AC3E}">
        <p14:creationId xmlns:p14="http://schemas.microsoft.com/office/powerpoint/2010/main" val="2664264606"/>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2578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2578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737306"/>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Content Placeholder 5"/>
          <p:cNvSpPr>
            <a:spLocks noGrp="1"/>
          </p:cNvSpPr>
          <p:nvPr>
            <p:ph sz="quarter" idx="4"/>
          </p:nvPr>
        </p:nvSpPr>
        <p:spPr>
          <a:xfrm>
            <a:off x="6193368" y="1444295"/>
            <a:ext cx="5389033" cy="3737306"/>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Date Placeholder 6"/>
          <p:cNvSpPr>
            <a:spLocks noGrp="1"/>
          </p:cNvSpPr>
          <p:nvPr>
            <p:ph type="dt" sz="half" idx="10"/>
          </p:nvPr>
        </p:nvSpPr>
        <p:spPr/>
        <p:txBody>
          <a:bodyPr/>
          <a:lstStyle>
            <a:lvl1pPr>
              <a:defRPr>
                <a:solidFill>
                  <a:schemeClr val="bg1"/>
                </a:solidFill>
              </a:defRPr>
            </a:lvl1pPr>
            <a:extLst/>
          </a:lstStyle>
          <a:p>
            <a:fld id="{3F73E84C-9EFC-4EF0-909E-C643651F8B00}" type="datetime1">
              <a:rPr lang="en-US" smtClean="0"/>
              <a:t>4/3/2019</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extLst/>
          </a:lstStyle>
          <a:p>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extLst/>
          </a:lstStyle>
          <a:p>
            <a:fld id="{5217D969-FAF6-4667-9EED-A6C98B22320E}" type="slidenum">
              <a:rPr lang="en-US" smtClean="0"/>
              <a:pPr/>
              <a:t>‹#›</a:t>
            </a:fld>
            <a:endParaRPr lang="en-US" dirty="0"/>
          </a:p>
        </p:txBody>
      </p:sp>
    </p:spTree>
    <p:extLst>
      <p:ext uri="{BB962C8B-B14F-4D97-AF65-F5344CB8AC3E}">
        <p14:creationId xmlns:p14="http://schemas.microsoft.com/office/powerpoint/2010/main" val="2190336835"/>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Alternate 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solidFill>
                  <a:schemeClr val="bg1"/>
                </a:solidFill>
              </a:defRPr>
            </a:lvl1pPr>
            <a:extLst/>
          </a:lstStyle>
          <a:p>
            <a:r>
              <a:rPr kumimoji="0" lang="en-US" dirty="0"/>
              <a:t>Click to edit Master title style</a:t>
            </a:r>
          </a:p>
        </p:txBody>
      </p:sp>
      <p:sp>
        <p:nvSpPr>
          <p:cNvPr id="3" name="Text Placeholder 2"/>
          <p:cNvSpPr>
            <a:spLocks noGrp="1"/>
          </p:cNvSpPr>
          <p:nvPr>
            <p:ph type="body" idx="1"/>
          </p:nvPr>
        </p:nvSpPr>
        <p:spPr>
          <a:xfrm>
            <a:off x="609600" y="52578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2578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737306"/>
          </a:xfrm>
          <a:ln>
            <a:noFill/>
            <a:prstDash val="sysDash"/>
            <a:miter lim="800000"/>
          </a:ln>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5"/>
          <p:cNvSpPr>
            <a:spLocks noGrp="1"/>
          </p:cNvSpPr>
          <p:nvPr>
            <p:ph sz="quarter" idx="4"/>
          </p:nvPr>
        </p:nvSpPr>
        <p:spPr>
          <a:xfrm>
            <a:off x="6193368" y="1444295"/>
            <a:ext cx="5389033" cy="3737306"/>
          </a:xfrm>
          <a:ln>
            <a:noFill/>
            <a:prstDash val="sysDash"/>
            <a:miter lim="800000"/>
          </a:ln>
        </p:spPr>
        <p:txBody>
          <a:bodyPr/>
          <a:lstStyle>
            <a:lvl1pPr>
              <a:spcBef>
                <a:spcPts val="0"/>
              </a:spcBef>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Date Placeholder 6"/>
          <p:cNvSpPr>
            <a:spLocks noGrp="1"/>
          </p:cNvSpPr>
          <p:nvPr>
            <p:ph type="dt" sz="half" idx="10"/>
          </p:nvPr>
        </p:nvSpPr>
        <p:spPr/>
        <p:txBody>
          <a:bodyPr/>
          <a:lstStyle>
            <a:lvl1pPr>
              <a:defRPr>
                <a:solidFill>
                  <a:schemeClr val="bg1"/>
                </a:solidFill>
              </a:defRPr>
            </a:lvl1pPr>
            <a:extLst/>
          </a:lstStyle>
          <a:p>
            <a:fld id="{FC2E6489-681A-4D3E-AD04-9992D9D4DF72}" type="datetime1">
              <a:rPr lang="en-US" smtClean="0"/>
              <a:t>4/3/2019</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extLst/>
          </a:lstStyle>
          <a:p>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extLst/>
          </a:lstStyle>
          <a:p>
            <a:fld id="{5217D969-FAF6-4667-9EED-A6C98B22320E}" type="slidenum">
              <a:rPr lang="en-US" smtClean="0"/>
              <a:pPr/>
              <a:t>‹#›</a:t>
            </a:fld>
            <a:endParaRPr lang="en-US" dirty="0"/>
          </a:p>
        </p:txBody>
      </p:sp>
    </p:spTree>
    <p:extLst>
      <p:ext uri="{BB962C8B-B14F-4D97-AF65-F5344CB8AC3E}">
        <p14:creationId xmlns:p14="http://schemas.microsoft.com/office/powerpoint/2010/main" val="3294094310"/>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1"/>
                </a:solidFill>
              </a:defRPr>
            </a:lvl1pPr>
            <a:extLst/>
          </a:lstStyle>
          <a:p>
            <a:fld id="{C62FC392-F9A8-498C-A3EA-45B35AC97E75}" type="datetime1">
              <a:rPr lang="en-US" smtClean="0"/>
              <a:t>4/3/2019</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extLst/>
          </a:lstStyle>
          <a:p>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
        <p:nvSpPr>
          <p:cNvPr id="6" name="Title 5"/>
          <p:cNvSpPr>
            <a:spLocks noGrp="1"/>
          </p:cNvSpPr>
          <p:nvPr>
            <p:ph type="title"/>
          </p:nvPr>
        </p:nvSpPr>
        <p:spPr/>
        <p:txBody>
          <a:bodyPr rtlCol="0"/>
          <a:lstStyle>
            <a:lvl1pPr>
              <a:defRPr>
                <a:solidFill>
                  <a:schemeClr val="bg1"/>
                </a:solidFill>
              </a:defRPr>
            </a:lvl1pPr>
            <a:extLst/>
          </a:lstStyle>
          <a:p>
            <a:r>
              <a:rPr kumimoji="0" lang="en-US" dirty="0"/>
              <a:t>Click to edit Master title style</a:t>
            </a:r>
          </a:p>
        </p:txBody>
      </p:sp>
    </p:spTree>
    <p:extLst>
      <p:ext uri="{BB962C8B-B14F-4D97-AF65-F5344CB8AC3E}">
        <p14:creationId xmlns:p14="http://schemas.microsoft.com/office/powerpoint/2010/main" val="2264153772"/>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Alternate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1"/>
                </a:solidFill>
              </a:defRPr>
            </a:lvl1pPr>
            <a:extLst/>
          </a:lstStyle>
          <a:p>
            <a:fld id="{98D2AD20-EA80-42AC-9E08-D15192125D9E}" type="datetime1">
              <a:rPr lang="en-US" smtClean="0"/>
              <a:t>4/3/2019</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extLst/>
          </a:lstStyle>
          <a:p>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
        <p:nvSpPr>
          <p:cNvPr id="6" name="Title 5"/>
          <p:cNvSpPr>
            <a:spLocks noGrp="1"/>
          </p:cNvSpPr>
          <p:nvPr>
            <p:ph type="title"/>
          </p:nvPr>
        </p:nvSpPr>
        <p:spPr/>
        <p:txBody>
          <a:bodyPr rtlCol="0"/>
          <a:lstStyle>
            <a:lvl1pPr>
              <a:defRPr>
                <a:solidFill>
                  <a:schemeClr val="tx1"/>
                </a:solidFill>
              </a:defRPr>
            </a:lvl1pPr>
            <a:extLst/>
          </a:lstStyle>
          <a:p>
            <a:r>
              <a:rPr kumimoji="0" lang="en-US"/>
              <a:t>Click to edit Master title style</a:t>
            </a:r>
            <a:endParaRPr kumimoji="0" lang="en-US" dirty="0"/>
          </a:p>
        </p:txBody>
      </p:sp>
    </p:spTree>
    <p:extLst>
      <p:ext uri="{BB962C8B-B14F-4D97-AF65-F5344CB8AC3E}">
        <p14:creationId xmlns:p14="http://schemas.microsoft.com/office/powerpoint/2010/main" val="1822376081"/>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BEC72F-DFC7-434B-BE82-1E30C729FADE}" type="datetime1">
              <a:rPr lang="en-US" smtClean="0"/>
              <a:t>4/3/2019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17D969-FAF6-4667-9EED-A6C98B22320E}" type="slidenum">
              <a:rPr lang="en-US" smtClean="0"/>
              <a:t>‹#›</a:t>
            </a:fld>
            <a:endParaRPr lang="en-US"/>
          </a:p>
        </p:txBody>
      </p:sp>
    </p:spTree>
    <p:extLst>
      <p:ext uri="{BB962C8B-B14F-4D97-AF65-F5344CB8AC3E}">
        <p14:creationId xmlns:p14="http://schemas.microsoft.com/office/powerpoint/2010/main" val="13897414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Alternat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70152A-F9C4-4DF1-A818-3517FE584FAE}" type="datetime1">
              <a:rPr lang="en-US" smtClean="0"/>
              <a:t>4/3/2019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17D969-FAF6-4667-9EED-A6C98B22320E}" type="slidenum">
              <a:rPr lang="en-US" smtClean="0"/>
              <a:t>‹#›</a:t>
            </a:fld>
            <a:endParaRPr lang="en-US"/>
          </a:p>
        </p:txBody>
      </p:sp>
    </p:spTree>
    <p:extLst>
      <p:ext uri="{BB962C8B-B14F-4D97-AF65-F5344CB8AC3E}">
        <p14:creationId xmlns:p14="http://schemas.microsoft.com/office/powerpoint/2010/main" val="1809870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17723-77B9-4381-880B-8C80A94CA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416026-7C5C-40E0-A3FA-7145E6EFE3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145785-4FA3-4235-BF51-6D5C60062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6A9082-32A0-4C77-902F-85AB5836B5DA}"/>
              </a:ext>
            </a:extLst>
          </p:cNvPr>
          <p:cNvSpPr>
            <a:spLocks noGrp="1"/>
          </p:cNvSpPr>
          <p:nvPr>
            <p:ph type="dt" sz="half" idx="10"/>
          </p:nvPr>
        </p:nvSpPr>
        <p:spPr/>
        <p:txBody>
          <a:bodyPr/>
          <a:lstStyle/>
          <a:p>
            <a:fld id="{B93AD50D-6C2A-4321-967D-809C555FA453}" type="datetimeFigureOut">
              <a:rPr lang="en-US" smtClean="0"/>
              <a:t>4/3/2019</a:t>
            </a:fld>
            <a:endParaRPr lang="en-US"/>
          </a:p>
        </p:txBody>
      </p:sp>
      <p:sp>
        <p:nvSpPr>
          <p:cNvPr id="6" name="Footer Placeholder 5">
            <a:extLst>
              <a:ext uri="{FF2B5EF4-FFF2-40B4-BE49-F238E27FC236}">
                <a16:creationId xmlns:a16="http://schemas.microsoft.com/office/drawing/2014/main" id="{FA420425-5DEC-4D6C-97E2-CBF7A5E59E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A921F0-AB3C-4403-A359-ED1916923205}"/>
              </a:ext>
            </a:extLst>
          </p:cNvPr>
          <p:cNvSpPr>
            <a:spLocks noGrp="1"/>
          </p:cNvSpPr>
          <p:nvPr>
            <p:ph type="sldNum" sz="quarter" idx="12"/>
          </p:nvPr>
        </p:nvSpPr>
        <p:spPr/>
        <p:txBody>
          <a:bodyPr/>
          <a:lstStyle/>
          <a:p>
            <a:fld id="{E197C1E5-9AF4-46D9-948C-3841D865DD88}" type="slidenum">
              <a:rPr lang="en-US" smtClean="0"/>
              <a:t>‹#›</a:t>
            </a:fld>
            <a:endParaRPr lang="en-US"/>
          </a:p>
        </p:txBody>
      </p:sp>
    </p:spTree>
    <p:extLst>
      <p:ext uri="{BB962C8B-B14F-4D97-AF65-F5344CB8AC3E}">
        <p14:creationId xmlns:p14="http://schemas.microsoft.com/office/powerpoint/2010/main" val="90863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lvl1pPr>
              <a:defRPr>
                <a:solidFill>
                  <a:schemeClr val="bg1"/>
                </a:solidFill>
              </a:defRPr>
            </a:lvl1pPr>
            <a:extLst/>
          </a:lstStyle>
          <a:p>
            <a:fld id="{68CA107E-7280-4413-B16C-A3350FF91D59}" type="datetime1">
              <a:rPr lang="en-US" smtClean="0"/>
              <a:t>4/3/2019</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extLst/>
          </a:lstStyle>
          <a:p>
            <a:fld id="{5217D969-FAF6-4667-9EED-A6C98B22320E}" type="slidenum">
              <a:rPr lang="en-US" smtClean="0"/>
              <a:pPr/>
              <a:t>‹#›</a:t>
            </a:fld>
            <a:endParaRPr lang="en-US" dirty="0"/>
          </a:p>
        </p:txBody>
      </p:sp>
    </p:spTree>
    <p:extLst>
      <p:ext uri="{BB962C8B-B14F-4D97-AF65-F5344CB8AC3E}">
        <p14:creationId xmlns:p14="http://schemas.microsoft.com/office/powerpoint/2010/main" val="1745358887"/>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solidFill>
                  <a:srgbClr val="FFC000"/>
                </a:solidFill>
              </a:defRPr>
            </a:lvl1pPr>
            <a:lvl2pPr>
              <a:buNone/>
              <a:defRPr sz="1200"/>
            </a:lvl2pPr>
            <a:lvl3pPr>
              <a:buNone/>
              <a:defRPr sz="1000"/>
            </a:lvl3pPr>
            <a:lvl4pPr>
              <a:buNone/>
              <a:defRPr sz="900"/>
            </a:lvl4pPr>
            <a:lvl5pPr>
              <a:buNone/>
              <a:defRPr sz="900"/>
            </a:lvl5pPr>
            <a:extLst/>
          </a:lstStyle>
          <a:p>
            <a:pPr lvl="0" eaLnBrk="1" latinLnBrk="0" hangingPunct="1"/>
            <a:r>
              <a:rPr kumimoji="0" lang="en-US" dirty="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a:xfrm>
            <a:off x="8969376" y="6407944"/>
            <a:ext cx="2560320" cy="365760"/>
          </a:xfrm>
        </p:spPr>
        <p:txBody>
          <a:bodyPr/>
          <a:lstStyle>
            <a:lvl1pPr>
              <a:defRPr>
                <a:solidFill>
                  <a:schemeClr val="bg1"/>
                </a:solidFill>
              </a:defRPr>
            </a:lvl1pPr>
            <a:extLst/>
          </a:lstStyle>
          <a:p>
            <a:fld id="{F75C2DA7-130A-4D62-8985-4DB67A58F5AD}" type="datetime1">
              <a:rPr lang="en-US" smtClean="0"/>
              <a:t>4/3/2019</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extLst/>
          </a:lstStyle>
          <a:p>
            <a:fld id="{5217D969-FAF6-4667-9EED-A6C98B22320E}" type="slidenum">
              <a:rPr lang="en-US" smtClean="0"/>
              <a:pPr/>
              <a:t>‹#›</a:t>
            </a:fld>
            <a:endParaRPr lang="en-US" dirty="0"/>
          </a:p>
        </p:txBody>
      </p:sp>
    </p:spTree>
    <p:extLst>
      <p:ext uri="{BB962C8B-B14F-4D97-AF65-F5344CB8AC3E}">
        <p14:creationId xmlns:p14="http://schemas.microsoft.com/office/powerpoint/2010/main" val="2849260223"/>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solidFill>
                  <a:schemeClr val="bg2">
                    <a:lumMod val="75000"/>
                  </a:schemeClr>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386DA974-61C2-455C-B8FC-F2D23D6FE35E}" type="datetime1">
              <a:rPr lang="en-US" smtClean="0"/>
              <a:t>4/3/2019</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bg1"/>
                </a:solidFill>
                <a:effectLst>
                  <a:outerShdw blurRad="50800" dist="25000" dir="5400000" algn="t" rotWithShape="0">
                    <a:prstClr val="black">
                      <a:alpha val="45000"/>
                    </a:prstClr>
                  </a:outerShdw>
                </a:effectLst>
              </a:defRPr>
            </a:lvl1pPr>
            <a:extLst/>
          </a:lstStyle>
          <a:p>
            <a:r>
              <a:rPr kumimoji="0" lang="en-US" dirty="0"/>
              <a:t>Click to edit Master title style</a:t>
            </a:r>
          </a:p>
        </p:txBody>
      </p: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3261429050"/>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Alternate 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solidFill>
                  <a:srgbClr val="FFC000"/>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D4578675-C738-4F73-93CC-B2DEA6F893D6}" type="datetime1">
              <a:rPr lang="en-US" smtClean="0"/>
              <a:t>4/3/2019</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tx1"/>
                </a:solidFill>
                <a:effectLst>
                  <a:outerShdw blurRad="50800" dist="25000" dir="5400000" algn="t" rotWithShape="0">
                    <a:prstClr val="black">
                      <a:alpha val="45000"/>
                    </a:prstClr>
                  </a:outerShdw>
                </a:effectLst>
              </a:defRPr>
            </a:lvl1pPr>
            <a:extLst/>
          </a:lstStyle>
          <a:p>
            <a:r>
              <a:rPr kumimoji="0" lang="en-US" dirty="0"/>
              <a:t>Click to edit Master title style</a:t>
            </a:r>
          </a:p>
        </p:txBody>
      </p: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713373092"/>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 Pictures with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4371157" cy="648232"/>
          </a:xfrm>
          <a:noFill/>
        </p:spPr>
        <p:txBody>
          <a:bodyPr lIns="91440" tIns="0" rIns="91440" anchor="t"/>
          <a:lstStyle>
            <a:lvl1pPr marL="0" marR="18288" indent="0" algn="r">
              <a:buNone/>
              <a:defRPr sz="1400">
                <a:solidFill>
                  <a:schemeClr val="bg2">
                    <a:lumMod val="75000"/>
                  </a:schemeClr>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a:off x="304800" y="189968"/>
            <a:ext cx="55880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FC9E3694-4F0E-4584-8363-4AA99642D6FE}" type="datetime1">
              <a:rPr lang="en-US" smtClean="0"/>
              <a:t>4/3/2019</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t>‹#›</a:t>
            </a:fld>
            <a:endParaRPr lang="en-US"/>
          </a:p>
        </p:txBody>
      </p:sp>
      <p:sp>
        <p:nvSpPr>
          <p:cNvPr id="2" name="Title 1"/>
          <p:cNvSpPr>
            <a:spLocks noGrp="1"/>
          </p:cNvSpPr>
          <p:nvPr>
            <p:ph type="title" hasCustomPrompt="1"/>
          </p:nvPr>
        </p:nvSpPr>
        <p:spPr>
          <a:xfrm>
            <a:off x="304800" y="4865122"/>
            <a:ext cx="5588000" cy="562672"/>
          </a:xfrm>
          <a:noFill/>
        </p:spPr>
        <p:txBody>
          <a:bodyPr anchor="t">
            <a:normAutofit/>
            <a:sp3d prstMaterial="softEdge"/>
          </a:bodyPr>
          <a:lstStyle>
            <a:lvl1pPr marR="0" algn="r" rtl="0" eaLnBrk="1" latinLnBrk="0" hangingPunct="1">
              <a:spcBef>
                <a:spcPct val="0"/>
              </a:spcBef>
              <a:buNone/>
              <a:defRPr kumimoji="0" lang="en-US" sz="2400" b="0" kern="1200" dirty="0">
                <a:solidFill>
                  <a:schemeClr val="bg1"/>
                </a:solidFill>
                <a:effectLst>
                  <a:outerShdw blurRad="50800" dist="25000" dir="5400000" algn="t" rotWithShape="0">
                    <a:prstClr val="black">
                      <a:alpha val="45000"/>
                    </a:prstClr>
                  </a:outerShdw>
                </a:effectLst>
                <a:latin typeface="+mj-lt"/>
                <a:ea typeface="+mj-ea"/>
                <a:cs typeface="Arial" pitchFamily="34" charset="0"/>
              </a:defRPr>
            </a:lvl1pPr>
            <a:extLst/>
          </a:lstStyle>
          <a:p>
            <a:r>
              <a:rPr kumimoji="0" lang="en-US" dirty="0"/>
              <a:t>Click to add title</a:t>
            </a:r>
          </a:p>
        </p:txBody>
      </p:sp>
      <p:sp>
        <p:nvSpPr>
          <p:cNvPr id="14" name="Picture Placeholder 2"/>
          <p:cNvSpPr>
            <a:spLocks noGrp="1"/>
          </p:cNvSpPr>
          <p:nvPr>
            <p:ph type="pic" idx="13"/>
          </p:nvPr>
        </p:nvSpPr>
        <p:spPr>
          <a:xfrm>
            <a:off x="6264800" y="182880"/>
            <a:ext cx="55880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17" name="Text Placeholder 3"/>
          <p:cNvSpPr>
            <a:spLocks noGrp="1"/>
          </p:cNvSpPr>
          <p:nvPr>
            <p:ph type="body" sz="half" idx="14"/>
          </p:nvPr>
        </p:nvSpPr>
        <p:spPr>
          <a:xfrm>
            <a:off x="7518400" y="5449825"/>
            <a:ext cx="4368800" cy="648232"/>
          </a:xfrm>
          <a:noFill/>
        </p:spPr>
        <p:txBody>
          <a:bodyPr lIns="91440" tIns="0" rIns="91440" anchor="t"/>
          <a:lstStyle>
            <a:lvl1pPr marL="0" marR="18288" indent="0" algn="r">
              <a:buNone/>
              <a:defRPr sz="1400">
                <a:solidFill>
                  <a:schemeClr val="bg2">
                    <a:lumMod val="75000"/>
                  </a:schemeClr>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22" name="Text Placeholder 21"/>
          <p:cNvSpPr>
            <a:spLocks noGrp="1"/>
          </p:cNvSpPr>
          <p:nvPr>
            <p:ph type="body" sz="quarter" idx="15" hasCustomPrompt="1"/>
          </p:nvPr>
        </p:nvSpPr>
        <p:spPr>
          <a:xfrm>
            <a:off x="6299200" y="4876800"/>
            <a:ext cx="5588000" cy="566928"/>
          </a:xfrm>
        </p:spPr>
        <p:txBody>
          <a:bodyPr>
            <a:normAutofit/>
          </a:bodyPr>
          <a:lstStyle>
            <a:lvl1pPr marL="109728" marR="0" indent="0" algn="r" rtl="0" eaLnBrk="1" latinLnBrk="0" hangingPunct="1">
              <a:spcBef>
                <a:spcPct val="0"/>
              </a:spcBef>
              <a:buNone/>
              <a:defRPr kumimoji="0" lang="en-US" sz="2400" b="0" kern="1200" dirty="0" smtClean="0">
                <a:solidFill>
                  <a:schemeClr val="bg1"/>
                </a:solidFill>
                <a:effectLst>
                  <a:outerShdw blurRad="50800" dist="25000" dir="5400000" algn="t" rotWithShape="0">
                    <a:prstClr val="black">
                      <a:alpha val="45000"/>
                    </a:prstClr>
                  </a:outerShdw>
                </a:effectLst>
                <a:latin typeface="+mj-lt"/>
                <a:ea typeface="+mj-ea"/>
                <a:cs typeface="Arial" pitchFamily="34" charset="0"/>
              </a:defRPr>
            </a:lvl1pPr>
          </a:lstStyle>
          <a:p>
            <a:pPr lvl="0"/>
            <a:r>
              <a:rPr kumimoji="0" lang="en-US" dirty="0"/>
              <a:t>Click to add title</a:t>
            </a:r>
            <a:endParaRPr lang="en-US" dirty="0"/>
          </a:p>
        </p:txBody>
      </p:sp>
    </p:spTree>
    <p:extLst>
      <p:ext uri="{BB962C8B-B14F-4D97-AF65-F5344CB8AC3E}">
        <p14:creationId xmlns:p14="http://schemas.microsoft.com/office/powerpoint/2010/main" val="184910074"/>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lternate 2 Pictures w/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4" name="Text Placeholder 3"/>
          <p:cNvSpPr>
            <a:spLocks noGrp="1"/>
          </p:cNvSpPr>
          <p:nvPr>
            <p:ph type="body" sz="half" idx="2"/>
          </p:nvPr>
        </p:nvSpPr>
        <p:spPr>
          <a:xfrm>
            <a:off x="1521643" y="5443402"/>
            <a:ext cx="4371157" cy="648232"/>
          </a:xfrm>
          <a:noFill/>
        </p:spPr>
        <p:txBody>
          <a:bodyPr lIns="91440" tIns="0" rIns="91440" anchor="t"/>
          <a:lstStyle>
            <a:lvl1pPr marL="0" marR="18288" indent="0" algn="r">
              <a:buNone/>
              <a:defRPr sz="1400">
                <a:solidFill>
                  <a:srgbClr val="FFC000"/>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a:off x="304800" y="189968"/>
            <a:ext cx="55880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2B836991-2FA1-438B-853C-2BB4FD7DB756}" type="datetime1">
              <a:rPr lang="en-US" smtClean="0"/>
              <a:t>4/3/2019</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t>‹#›</a:t>
            </a:fld>
            <a:endParaRPr lang="en-US"/>
          </a:p>
        </p:txBody>
      </p:sp>
      <p:sp>
        <p:nvSpPr>
          <p:cNvPr id="2" name="Title 1"/>
          <p:cNvSpPr>
            <a:spLocks noGrp="1"/>
          </p:cNvSpPr>
          <p:nvPr>
            <p:ph type="title" hasCustomPrompt="1"/>
          </p:nvPr>
        </p:nvSpPr>
        <p:spPr>
          <a:xfrm>
            <a:off x="304800" y="4865122"/>
            <a:ext cx="5588000" cy="562672"/>
          </a:xfrm>
          <a:noFill/>
        </p:spPr>
        <p:txBody>
          <a:bodyPr anchor="t">
            <a:normAutofit/>
            <a:sp3d prstMaterial="softEdge"/>
          </a:bodyPr>
          <a:lstStyle>
            <a:lvl1pPr marR="0" algn="r" rtl="0" eaLnBrk="1" latinLnBrk="0" hangingPunct="1">
              <a:spcBef>
                <a:spcPct val="0"/>
              </a:spcBef>
              <a:buNone/>
              <a:defRPr kumimoji="0" lang="en-US" sz="2400" b="0" kern="1200" dirty="0">
                <a:solidFill>
                  <a:schemeClr val="tx1"/>
                </a:solidFill>
                <a:effectLst>
                  <a:outerShdw blurRad="50800" dist="25000" dir="5400000" algn="t" rotWithShape="0">
                    <a:prstClr val="black">
                      <a:alpha val="45000"/>
                    </a:prstClr>
                  </a:outerShdw>
                </a:effectLst>
                <a:latin typeface="+mj-lt"/>
                <a:ea typeface="+mj-ea"/>
                <a:cs typeface="Arial" pitchFamily="34" charset="0"/>
              </a:defRPr>
            </a:lvl1pPr>
            <a:extLst/>
          </a:lstStyle>
          <a:p>
            <a:r>
              <a:rPr kumimoji="0" lang="en-US" dirty="0"/>
              <a:t>Click to add title</a:t>
            </a:r>
          </a:p>
        </p:txBody>
      </p:sp>
      <p:sp>
        <p:nvSpPr>
          <p:cNvPr id="14" name="Picture Placeholder 2"/>
          <p:cNvSpPr>
            <a:spLocks noGrp="1"/>
          </p:cNvSpPr>
          <p:nvPr>
            <p:ph type="pic" idx="13"/>
          </p:nvPr>
        </p:nvSpPr>
        <p:spPr>
          <a:xfrm>
            <a:off x="6264800" y="182880"/>
            <a:ext cx="55880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17" name="Text Placeholder 3"/>
          <p:cNvSpPr>
            <a:spLocks noGrp="1"/>
          </p:cNvSpPr>
          <p:nvPr>
            <p:ph type="body" sz="half" idx="14"/>
          </p:nvPr>
        </p:nvSpPr>
        <p:spPr>
          <a:xfrm>
            <a:off x="7518400" y="5449825"/>
            <a:ext cx="4368800" cy="648232"/>
          </a:xfrm>
          <a:noFill/>
        </p:spPr>
        <p:txBody>
          <a:bodyPr lIns="91440" tIns="0" rIns="91440" anchor="t"/>
          <a:lstStyle>
            <a:lvl1pPr marL="0" marR="18288" indent="0" algn="r">
              <a:buNone/>
              <a:defRPr sz="1400">
                <a:solidFill>
                  <a:srgbClr val="FFC000"/>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22" name="Text Placeholder 21"/>
          <p:cNvSpPr>
            <a:spLocks noGrp="1"/>
          </p:cNvSpPr>
          <p:nvPr>
            <p:ph type="body" sz="quarter" idx="15" hasCustomPrompt="1"/>
          </p:nvPr>
        </p:nvSpPr>
        <p:spPr>
          <a:xfrm>
            <a:off x="6299200" y="4876800"/>
            <a:ext cx="5588000" cy="566928"/>
          </a:xfrm>
        </p:spPr>
        <p:txBody>
          <a:bodyPr>
            <a:normAutofit/>
          </a:bodyPr>
          <a:lstStyle>
            <a:lvl1pPr marL="109728" marR="0" indent="0" algn="r" rtl="0" eaLnBrk="1" latinLnBrk="0" hangingPunct="1">
              <a:spcBef>
                <a:spcPct val="0"/>
              </a:spcBef>
              <a:buNone/>
              <a:defRPr kumimoji="0" lang="en-US" sz="2400" b="0" kern="1200" dirty="0" smtClean="0">
                <a:solidFill>
                  <a:schemeClr val="tx1"/>
                </a:solidFill>
                <a:effectLst>
                  <a:outerShdw blurRad="50800" dist="25000" dir="5400000" algn="t" rotWithShape="0">
                    <a:prstClr val="black">
                      <a:alpha val="45000"/>
                    </a:prstClr>
                  </a:outerShdw>
                </a:effectLst>
                <a:latin typeface="+mj-lt"/>
                <a:ea typeface="+mj-ea"/>
                <a:cs typeface="Arial" pitchFamily="34" charset="0"/>
              </a:defRPr>
            </a:lvl1pPr>
          </a:lstStyle>
          <a:p>
            <a:pPr lvl="0"/>
            <a:r>
              <a:rPr kumimoji="0" lang="en-US" dirty="0"/>
              <a:t>Click to add title</a:t>
            </a:r>
            <a:endParaRPr lang="en-US" dirty="0"/>
          </a:p>
        </p:txBody>
      </p:sp>
    </p:spTree>
    <p:extLst>
      <p:ext uri="{BB962C8B-B14F-4D97-AF65-F5344CB8AC3E}">
        <p14:creationId xmlns:p14="http://schemas.microsoft.com/office/powerpoint/2010/main" val="1639040458"/>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832AA4E-49F5-42DE-B094-0707986980B0}" type="datetime1">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D969-FAF6-4667-9EED-A6C98B22320E}" type="slidenum">
              <a:rPr lang="en-US" smtClean="0"/>
              <a:t>‹#›</a:t>
            </a:fld>
            <a:endParaRPr lang="en-US"/>
          </a:p>
        </p:txBody>
      </p:sp>
    </p:spTree>
    <p:extLst>
      <p:ext uri="{BB962C8B-B14F-4D97-AF65-F5344CB8AC3E}">
        <p14:creationId xmlns:p14="http://schemas.microsoft.com/office/powerpoint/2010/main" val="7126551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5FFDF13-F68B-4E59-979F-59DD040A00DF}" type="datetime1">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7D969-FAF6-4667-9EED-A6C98B22320E}" type="slidenum">
              <a:rPr lang="en-US" smtClean="0"/>
              <a:t>‹#›</a:t>
            </a:fld>
            <a:endParaRPr lang="en-US"/>
          </a:p>
        </p:txBody>
      </p:sp>
    </p:spTree>
    <p:extLst>
      <p:ext uri="{BB962C8B-B14F-4D97-AF65-F5344CB8AC3E}">
        <p14:creationId xmlns:p14="http://schemas.microsoft.com/office/powerpoint/2010/main" val="126236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13.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4.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theme" Target="../theme/theme5.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image" Target="../media/image20.png"/><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3906CA-7DCE-4381-9B1C-E9BEDEC3F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7728E0-4A65-4980-BB36-40F3031742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06F90-7D20-4D44-A3A5-70F94C40B4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3AD50D-6C2A-4321-967D-809C555FA453}" type="datetimeFigureOut">
              <a:rPr lang="en-US" smtClean="0"/>
              <a:t>4/3/2019</a:t>
            </a:fld>
            <a:endParaRPr lang="en-US"/>
          </a:p>
        </p:txBody>
      </p:sp>
      <p:sp>
        <p:nvSpPr>
          <p:cNvPr id="5" name="Footer Placeholder 4">
            <a:extLst>
              <a:ext uri="{FF2B5EF4-FFF2-40B4-BE49-F238E27FC236}">
                <a16:creationId xmlns:a16="http://schemas.microsoft.com/office/drawing/2014/main" id="{D7677E11-3249-4F98-928E-AFC86F9E0E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B7AAF9-C0EF-46DE-84EC-29F52DD03B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97C1E5-9AF4-46D9-948C-3841D865DD88}" type="slidenum">
              <a:rPr lang="en-US" smtClean="0"/>
              <a:t>‹#›</a:t>
            </a:fld>
            <a:endParaRPr lang="en-US"/>
          </a:p>
        </p:txBody>
      </p:sp>
    </p:spTree>
    <p:extLst>
      <p:ext uri="{BB962C8B-B14F-4D97-AF65-F5344CB8AC3E}">
        <p14:creationId xmlns:p14="http://schemas.microsoft.com/office/powerpoint/2010/main" val="3770771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prstClr val="black"/>
              <a:schemeClr val="accent6">
                <a:tint val="45000"/>
                <a:satMod val="400000"/>
              </a:schemeClr>
            </a:duotone>
            <a:extLst>
              <a:ext uri="{BEBA8EAE-BF5A-486C-A8C5-ECC9F3942E4B}">
                <a14:imgProps xmlns:a14="http://schemas.microsoft.com/office/drawing/2010/main">
                  <a14:imgLayer r:embed="rId14">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1200" y="381000"/>
            <a:ext cx="9372600" cy="12954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81200" y="1987419"/>
            <a:ext cx="9372600" cy="44831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631790" y="5586761"/>
            <a:ext cx="280731" cy="883759"/>
          </a:xfrm>
          <a:prstGeom prst="rect">
            <a:avLst/>
          </a:prstGeom>
        </p:spPr>
        <p:txBody>
          <a:bodyPr vert="vert270" lIns="91440" tIns="45720" rIns="91440" bIns="45720" rtlCol="0" anchor="ctr"/>
          <a:lstStyle>
            <a:lvl1pPr algn="l">
              <a:defRPr sz="1200">
                <a:solidFill>
                  <a:schemeClr val="tx2">
                    <a:lumMod val="65000"/>
                    <a:lumOff val="35000"/>
                  </a:schemeClr>
                </a:solidFill>
              </a:defRPr>
            </a:lvl1pPr>
          </a:lstStyle>
          <a:p>
            <a:fld id="{619CFDC2-5630-4611-9BF0-0EF7C8C4398D}" type="datetime1">
              <a:rPr lang="en-US" smtClean="0"/>
              <a:t>4/3/2019</a:t>
            </a:fld>
            <a:endParaRPr lang="en-US" dirty="0"/>
          </a:p>
        </p:txBody>
      </p:sp>
      <p:sp>
        <p:nvSpPr>
          <p:cNvPr id="5" name="Footer Placeholder 4"/>
          <p:cNvSpPr>
            <a:spLocks noGrp="1"/>
          </p:cNvSpPr>
          <p:nvPr>
            <p:ph type="ftr" sz="quarter" idx="3"/>
          </p:nvPr>
        </p:nvSpPr>
        <p:spPr>
          <a:xfrm>
            <a:off x="11631790" y="365125"/>
            <a:ext cx="280730" cy="5139936"/>
          </a:xfrm>
          <a:prstGeom prst="rect">
            <a:avLst/>
          </a:prstGeom>
        </p:spPr>
        <p:txBody>
          <a:bodyPr vert="vert270" lIns="91440" tIns="45720" rIns="91440" bIns="45720" rtlCol="0" anchor="ctr"/>
          <a:lstStyle>
            <a:lvl1pPr algn="ctr">
              <a:defRPr sz="1200">
                <a:solidFill>
                  <a:schemeClr val="tx2">
                    <a:lumMod val="65000"/>
                    <a:lumOff val="35000"/>
                  </a:schemeClr>
                </a:solidFill>
              </a:defRPr>
            </a:lvl1pPr>
          </a:lstStyle>
          <a:p>
            <a:r>
              <a:rPr lang="en-US" dirty="0"/>
              <a:t>Add a footer</a:t>
            </a:r>
          </a:p>
        </p:txBody>
      </p:sp>
      <p:sp>
        <p:nvSpPr>
          <p:cNvPr id="6" name="Slide Number Placeholder 5"/>
          <p:cNvSpPr>
            <a:spLocks noGrp="1"/>
          </p:cNvSpPr>
          <p:nvPr>
            <p:ph type="sldNum" sz="quarter" idx="4"/>
          </p:nvPr>
        </p:nvSpPr>
        <p:spPr>
          <a:xfrm>
            <a:off x="313321" y="6268940"/>
            <a:ext cx="722377" cy="201580"/>
          </a:xfrm>
          <a:prstGeom prst="rect">
            <a:avLst/>
          </a:prstGeom>
        </p:spPr>
        <p:txBody>
          <a:bodyPr vert="horz" lIns="91440" tIns="45720" rIns="91440" bIns="45720" rtlCol="0" anchor="ctr"/>
          <a:lstStyle>
            <a:lvl1pPr algn="l">
              <a:defRPr sz="1200">
                <a:solidFill>
                  <a:schemeClr val="tx2">
                    <a:lumMod val="65000"/>
                    <a:lumOff val="35000"/>
                  </a:schemeClr>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698806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5000"/>
        </a:lnSpc>
        <a:spcBef>
          <a:spcPct val="0"/>
        </a:spcBef>
        <a:buNone/>
        <a:defRPr sz="4400" kern="1200" cap="all" baseline="0">
          <a:solidFill>
            <a:schemeClr val="accent1">
              <a:lumMod val="50000"/>
            </a:schemeClr>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dirty="0"/>
          </a:p>
        </p:txBody>
      </p:sp>
    </p:spTree>
    <p:extLst>
      <p:ext uri="{BB962C8B-B14F-4D97-AF65-F5344CB8AC3E}">
        <p14:creationId xmlns:p14="http://schemas.microsoft.com/office/powerpoint/2010/main" val="18727710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91300"/>
            <a:ext cx="12192000" cy="266700"/>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4346606" y="299356"/>
            <a:ext cx="3498215" cy="574040"/>
          </a:xfrm>
          <a:prstGeom prst="rect">
            <a:avLst/>
          </a:prstGeom>
        </p:spPr>
        <p:txBody>
          <a:bodyPr wrap="square" lIns="0" tIns="0" rIns="0" bIns="0">
            <a:spAutoFit/>
          </a:bodyPr>
          <a:lstStyle>
            <a:lvl1pPr>
              <a:defRPr sz="3600" b="0" i="1">
                <a:solidFill>
                  <a:srgbClr val="243F8F"/>
                </a:solidFill>
                <a:latin typeface="Times New Roman"/>
                <a:cs typeface="Times New Roman"/>
              </a:defRPr>
            </a:lvl1pPr>
          </a:lstStyle>
          <a:p>
            <a:endParaRPr/>
          </a:p>
        </p:txBody>
      </p:sp>
      <p:sp>
        <p:nvSpPr>
          <p:cNvPr id="3" name="Holder 3"/>
          <p:cNvSpPr>
            <a:spLocks noGrp="1"/>
          </p:cNvSpPr>
          <p:nvPr>
            <p:ph type="body" idx="1"/>
          </p:nvPr>
        </p:nvSpPr>
        <p:spPr>
          <a:xfrm>
            <a:off x="1374138" y="1678546"/>
            <a:ext cx="9605645" cy="3376929"/>
          </a:xfrm>
          <a:prstGeom prst="rect">
            <a:avLst/>
          </a:prstGeom>
        </p:spPr>
        <p:txBody>
          <a:bodyPr wrap="square" lIns="0" tIns="0" rIns="0" bIns="0">
            <a:spAutoFit/>
          </a:bodyPr>
          <a:lstStyle>
            <a:lvl1pPr>
              <a:defRPr sz="1600" b="0" i="0">
                <a:solidFill>
                  <a:srgbClr val="3E3E3E"/>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4/3/2019</a:t>
            </a:fld>
            <a:endParaRPr lang="en-US"/>
          </a:p>
        </p:txBody>
      </p:sp>
      <p:sp>
        <p:nvSpPr>
          <p:cNvPr id="6" name="Holder 6"/>
          <p:cNvSpPr>
            <a:spLocks noGrp="1"/>
          </p:cNvSpPr>
          <p:nvPr>
            <p:ph type="sldNum" sz="quarter" idx="7"/>
          </p:nvPr>
        </p:nvSpPr>
        <p:spPr>
          <a:xfrm>
            <a:off x="170814" y="6625610"/>
            <a:ext cx="221615" cy="196215"/>
          </a:xfrm>
          <a:prstGeom prst="rect">
            <a:avLst/>
          </a:prstGeom>
        </p:spPr>
        <p:txBody>
          <a:bodyPr wrap="square" lIns="0" tIns="0" rIns="0" bIns="0">
            <a:spAutoFit/>
          </a:bodyPr>
          <a:lstStyle>
            <a:lvl1pPr>
              <a:defRPr sz="1200" b="0" i="0">
                <a:solidFill>
                  <a:schemeClr val="tx2"/>
                </a:solidFill>
                <a:latin typeface="Arial"/>
                <a:cs typeface="Arial"/>
              </a:defRPr>
            </a:lvl1pPr>
          </a:lstStyle>
          <a:p>
            <a:pPr marL="25400">
              <a:lnSpc>
                <a:spcPts val="1425"/>
              </a:lnSpc>
            </a:pPr>
            <a:fld id="{81D60167-4931-47E6-BA6A-407CBD079E47}" type="slidenum">
              <a:rPr spc="-5" dirty="0"/>
              <a:t>‹#›</a:t>
            </a:fld>
            <a:endParaRPr spc="-5" dirty="0"/>
          </a:p>
        </p:txBody>
      </p:sp>
    </p:spTree>
    <p:extLst>
      <p:ext uri="{BB962C8B-B14F-4D97-AF65-F5344CB8AC3E}">
        <p14:creationId xmlns:p14="http://schemas.microsoft.com/office/powerpoint/2010/main" val="143327713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297960627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bg1"/>
                </a:solidFill>
              </a:defRPr>
            </a:lvl1pPr>
            <a:extLst/>
          </a:lstStyle>
          <a:p>
            <a:fld id="{0003ECDE-615A-473A-8B02-29E2F6F5637A}" type="datetime1">
              <a:rPr lang="en-US" smtClean="0"/>
              <a:t>4/3/2019</a:t>
            </a:fld>
            <a:endParaRPr lang="en-US" dirty="0"/>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bg1"/>
                </a:solidFill>
              </a:defRPr>
            </a:lvl1pPr>
            <a:extLst/>
          </a:lstStyle>
          <a:p>
            <a:endParaRPr lang="en-US" dirty="0"/>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bg1"/>
                </a:solidFill>
              </a:defRPr>
            </a:lvl1pPr>
            <a:extLst/>
          </a:lstStyle>
          <a:p>
            <a:fld id="{5217D969-FAF6-4667-9EED-A6C98B22320E}" type="slidenum">
              <a:rPr lang="en-US" smtClean="0"/>
              <a:pPr/>
              <a:t>‹#›</a:t>
            </a:fld>
            <a:endParaRPr lang="en-US" dirty="0"/>
          </a:p>
        </p:txBody>
      </p:sp>
    </p:spTree>
    <p:extLst>
      <p:ext uri="{BB962C8B-B14F-4D97-AF65-F5344CB8AC3E}">
        <p14:creationId xmlns:p14="http://schemas.microsoft.com/office/powerpoint/2010/main" val="288818598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Lst>
  <p:hf hd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Arial" pitchFamily="34" charset="0"/>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8.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8" Type="http://schemas.openxmlformats.org/officeDocument/2006/relationships/hyperlink" Target="https://deq.nc.gov/conservation/energy-efficiency-resources/utility-savings-initiative" TargetMode="External"/><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8.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hyperlink" Target="https://deq.nc.gov/energy-climate/climate-change/nc-climate-change-interagency-council/climate-change-clean-energy-2"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mailto:Sushma.Masemore@ncdenr.gov"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7.xml"/><Relationship Id="rId5" Type="http://schemas.openxmlformats.org/officeDocument/2006/relationships/comments" Target="../comments/comment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80.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80.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80.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80.xml"/><Relationship Id="rId5" Type="http://schemas.openxmlformats.org/officeDocument/2006/relationships/image" Target="../media/image40.png"/><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80.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80.xml"/><Relationship Id="rId5" Type="http://schemas.openxmlformats.org/officeDocument/2006/relationships/image" Target="../media/image40.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9.xml"/><Relationship Id="rId1" Type="http://schemas.openxmlformats.org/officeDocument/2006/relationships/slideLayout" Target="../slideLayouts/slideLayout80.xml"/><Relationship Id="rId5" Type="http://schemas.openxmlformats.org/officeDocument/2006/relationships/image" Target="../media/image48.png"/><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80.xml"/><Relationship Id="rId5" Type="http://schemas.openxmlformats.org/officeDocument/2006/relationships/image" Target="../media/image48.png"/><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80.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80.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80.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80.xml"/><Relationship Id="rId5" Type="http://schemas.openxmlformats.org/officeDocument/2006/relationships/image" Target="../media/image48.png"/><Relationship Id="rId4" Type="http://schemas.openxmlformats.org/officeDocument/2006/relationships/image" Target="../media/image65.emf"/></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5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hyperlink" Target="https://governor.nc.gov/documents/executive-order-no-80-north-carolinas-commitment-address-climate-change-and-transition"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hyperlink" Target="https://deq.nc.gov/energy-climate/climate-change/nc-climate-change-interagency-council"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22507" y="2496312"/>
            <a:ext cx="7546985" cy="3721607"/>
          </a:xfrm>
        </p:spPr>
        <p:txBody>
          <a:bodyPr>
            <a:normAutofit/>
          </a:bodyPr>
          <a:lstStyle/>
          <a:p>
            <a:pPr algn="ctr"/>
            <a:r>
              <a:rPr lang="en-US" sz="4800" u="sng" dirty="0">
                <a:solidFill>
                  <a:schemeClr val="bg1"/>
                </a:solidFill>
                <a:latin typeface="Arial Black" panose="020B0A04020102020204" pitchFamily="34" charset="0"/>
              </a:rPr>
              <a:t>Welcome</a:t>
            </a:r>
          </a:p>
          <a:p>
            <a:pPr algn="ctr"/>
            <a:endParaRPr lang="en-US" sz="4800" u="sng" dirty="0">
              <a:solidFill>
                <a:schemeClr val="bg1"/>
              </a:solidFill>
              <a:latin typeface="Arial Black" panose="020B0A04020102020204" pitchFamily="34" charset="0"/>
            </a:endParaRPr>
          </a:p>
          <a:p>
            <a:pPr algn="ctr"/>
            <a:r>
              <a:rPr lang="en-US" sz="4800" dirty="0">
                <a:solidFill>
                  <a:schemeClr val="bg1"/>
                </a:solidFill>
                <a:latin typeface="Arial Black" panose="020B0A04020102020204" pitchFamily="34" charset="0"/>
              </a:rPr>
              <a:t>Energy Outlook – Executive Order 80</a:t>
            </a:r>
          </a:p>
          <a:p>
            <a:pPr algn="ctr"/>
            <a:r>
              <a:rPr lang="en-US" sz="4800" dirty="0">
                <a:solidFill>
                  <a:schemeClr val="bg1"/>
                </a:solidFill>
                <a:latin typeface="Arial Black" panose="020B0A04020102020204" pitchFamily="34" charset="0"/>
              </a:rPr>
              <a:t>Panel Discussion</a:t>
            </a:r>
          </a:p>
          <a:p>
            <a:pPr algn="ctr"/>
            <a:endParaRPr lang="en-US" sz="4800" u="sng" dirty="0">
              <a:solidFill>
                <a:schemeClr val="bg1"/>
              </a:solidFill>
              <a:latin typeface="Arial Black" panose="020B0A04020102020204" pitchFamily="34" charset="0"/>
            </a:endParaRPr>
          </a:p>
        </p:txBody>
      </p:sp>
      <p:pic>
        <p:nvPicPr>
          <p:cNvPr id="6" name="Picture 5">
            <a:extLst>
              <a:ext uri="{FF2B5EF4-FFF2-40B4-BE49-F238E27FC236}">
                <a16:creationId xmlns:a16="http://schemas.microsoft.com/office/drawing/2014/main" id="{D93C2230-1F55-4C03-B3DB-9799D4D78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77" y="297469"/>
            <a:ext cx="1428210" cy="14282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C4A94701-08EB-4A69-957D-91FC860D0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297469"/>
            <a:ext cx="6858000" cy="1768777"/>
          </a:xfrm>
          <a:prstGeom prst="rect">
            <a:avLst/>
          </a:prstGeom>
        </p:spPr>
      </p:pic>
    </p:spTree>
    <p:extLst>
      <p:ext uri="{BB962C8B-B14F-4D97-AF65-F5344CB8AC3E}">
        <p14:creationId xmlns:p14="http://schemas.microsoft.com/office/powerpoint/2010/main" val="94151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08658"/>
            <a:ext cx="12192000" cy="358220"/>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itle 3"/>
          <p:cNvSpPr>
            <a:spLocks noGrp="1"/>
          </p:cNvSpPr>
          <p:nvPr>
            <p:ph type="title"/>
          </p:nvPr>
        </p:nvSpPr>
        <p:spPr/>
        <p:txBody>
          <a:bodyPr/>
          <a:lstStyle/>
          <a:p>
            <a:r>
              <a:rPr lang="en-US"/>
              <a:t>Specific Directives</a:t>
            </a:r>
            <a:endParaRPr lang="en-US" dirty="0"/>
          </a:p>
        </p:txBody>
      </p:sp>
      <p:sp>
        <p:nvSpPr>
          <p:cNvPr id="7" name="Content Placeholder 6">
            <a:extLst>
              <a:ext uri="{FF2B5EF4-FFF2-40B4-BE49-F238E27FC236}">
                <a16:creationId xmlns:a16="http://schemas.microsoft.com/office/drawing/2014/main" id="{F6216A4F-D22F-418F-9973-0129936A21BF}"/>
              </a:ext>
            </a:extLst>
          </p:cNvPr>
          <p:cNvSpPr txBox="1">
            <a:spLocks/>
          </p:cNvSpPr>
          <p:nvPr/>
        </p:nvSpPr>
        <p:spPr>
          <a:xfrm>
            <a:off x="838199" y="1272243"/>
            <a:ext cx="10732129" cy="45478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77859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Department of Commerce</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Clean energy and clean transportation workforce assessments - </a:t>
            </a:r>
            <a:r>
              <a:rPr kumimoji="0" lang="en-US" sz="2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 evaluate current and future workforce needs, assess the skills and education required for employment, and recommend actions to help North Carolinians develop such skills and education. </a:t>
            </a:r>
            <a:r>
              <a:rPr kumimoji="0" 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Due Oct 1, 2019</a:t>
            </a:r>
            <a:endParaRPr kumimoji="0" lang="en-US" sz="2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Department of Administration</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N.C. Motor Fleet Zero-Emission Vehicle Plan</a:t>
            </a:r>
            <a:r>
              <a:rPr kumimoji="0" lang="en-US" sz="2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 - identify feasible trips for a ZEV, recommend needed infrastructure, address ZEV procurement options, and include other key strategies for increasing ZEV use. </a:t>
            </a:r>
            <a:r>
              <a:rPr kumimoji="0" 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Due Oct. 1, 2019</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Report accounting of each agency’s number of ZEVs and miles driven by vehicle type. </a:t>
            </a:r>
            <a:r>
              <a:rPr kumimoji="0" lang="en-US" sz="20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Due Oct. 1, 2019</a:t>
            </a:r>
            <a:endParaRPr kumimoji="0" lang="en-US" sz="2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3BB73671-34DF-4F64-8820-12AC1A673DB6}"/>
              </a:ext>
            </a:extLst>
          </p:cNvPr>
          <p:cNvSpPr txBox="1"/>
          <p:nvPr/>
        </p:nvSpPr>
        <p:spPr>
          <a:xfrm>
            <a:off x="21500" y="6508657"/>
            <a:ext cx="244547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1878663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7743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defRPr/>
            </a:pPr>
            <a:r>
              <a:rPr lang="en-US" sz="1000">
                <a:solidFill>
                  <a:prstClr val="white"/>
                </a:solidFill>
                <a:latin typeface="Calibri"/>
              </a:rPr>
              <a:t>SCO Conference 2019</a:t>
            </a:r>
            <a:endParaRPr lang="en-US" sz="1000" dirty="0">
              <a:solidFill>
                <a:prstClr val="white"/>
              </a:solidFill>
              <a:latin typeface="Calibri"/>
            </a:endParaRPr>
          </a:p>
        </p:txBody>
      </p:sp>
      <p:sp>
        <p:nvSpPr>
          <p:cNvPr id="4" name="Title 3"/>
          <p:cNvSpPr>
            <a:spLocks noGrp="1"/>
          </p:cNvSpPr>
          <p:nvPr>
            <p:ph type="title"/>
          </p:nvPr>
        </p:nvSpPr>
        <p:spPr/>
        <p:txBody>
          <a:bodyPr/>
          <a:lstStyle/>
          <a:p>
            <a:r>
              <a:rPr lang="en-US" dirty="0"/>
              <a:t>General Directives to All Cabinet Agencies</a:t>
            </a:r>
          </a:p>
        </p:txBody>
      </p:sp>
      <p:sp>
        <p:nvSpPr>
          <p:cNvPr id="7" name="Content Placeholder 6">
            <a:extLst>
              <a:ext uri="{FF2B5EF4-FFF2-40B4-BE49-F238E27FC236}">
                <a16:creationId xmlns:a16="http://schemas.microsoft.com/office/drawing/2014/main" id="{F6216A4F-D22F-418F-9973-0129936A21BF}"/>
              </a:ext>
            </a:extLst>
          </p:cNvPr>
          <p:cNvSpPr txBox="1">
            <a:spLocks/>
          </p:cNvSpPr>
          <p:nvPr/>
        </p:nvSpPr>
        <p:spPr>
          <a:xfrm>
            <a:off x="838199" y="993913"/>
            <a:ext cx="10732129" cy="4826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77859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Assess and Address Climate Change</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Evaluate the impacts of climate change on agency programs and operations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Integrate climate change mitigation and adaptation practices into agency programs and operations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Support communities and sectors vulnerable to climate change impacts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Support Clean Energy Businesses</a:t>
            </a:r>
            <a:r>
              <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Take actions that support the expansion of clean energy businesses and service providers, clean technology investment, and companies committed to procuring renewable energy.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Procure and Use Zero-Emission Vehicles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t>
            </a: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rioritize ZEVs in the purchase or lease of new vehicles and use ZEVs for agency business travel when feasible. When ZEV use is not feasible, prioritize cost-effective, low emission alternatives.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Improve State Building Energy Consumption</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Comprehensive P</a:t>
            </a: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rogram for State Buildings (next slide!)</a:t>
            </a:r>
            <a:endParaRPr kumimoji="0" lang="en-US" sz="18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57106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02676" y="158902"/>
            <a:ext cx="8576441" cy="830997"/>
          </a:xfrm>
          <a:prstGeom prst="rect">
            <a:avLst/>
          </a:prstGeom>
        </p:spPr>
        <p:txBody>
          <a:bodyPr vert="horz" wrap="square" lIns="0" tIns="60960" rIns="0" bIns="0" rtlCol="0">
            <a:spAutoFit/>
          </a:bodyPr>
          <a:lstStyle/>
          <a:p>
            <a:pPr marL="12700" marR="5080" algn="ctr">
              <a:lnSpc>
                <a:spcPts val="3020"/>
              </a:lnSpc>
              <a:spcBef>
                <a:spcPts val="480"/>
              </a:spcBef>
            </a:pPr>
            <a:r>
              <a:rPr sz="3200" kern="1200" dirty="0">
                <a:solidFill>
                  <a:srgbClr val="288DC2"/>
                </a:solidFill>
                <a:latin typeface="Times New Roman" panose="02020603050405020304" pitchFamily="18" charset="0"/>
                <a:cs typeface="Times New Roman" panose="02020603050405020304" pitchFamily="18" charset="0"/>
              </a:rPr>
              <a:t>State Buildings</a:t>
            </a:r>
            <a:r>
              <a:rPr lang="en-US" sz="3200" kern="1200" dirty="0">
                <a:solidFill>
                  <a:srgbClr val="288DC2"/>
                </a:solidFill>
                <a:latin typeface="Times New Roman" panose="02020603050405020304" pitchFamily="18" charset="0"/>
                <a:cs typeface="Times New Roman" panose="02020603050405020304" pitchFamily="18" charset="0"/>
              </a:rPr>
              <a:t> Comprehensive Program</a:t>
            </a:r>
            <a:br>
              <a:rPr lang="en-US" sz="3200" kern="1200" dirty="0">
                <a:solidFill>
                  <a:srgbClr val="288DC2"/>
                </a:solidFill>
                <a:latin typeface="Times New Roman" panose="02020603050405020304" pitchFamily="18" charset="0"/>
                <a:cs typeface="Times New Roman" panose="02020603050405020304" pitchFamily="18" charset="0"/>
              </a:rPr>
            </a:br>
            <a:r>
              <a:rPr sz="3200" kern="1200" dirty="0">
                <a:solidFill>
                  <a:srgbClr val="288DC2"/>
                </a:solidFill>
                <a:latin typeface="Times New Roman" panose="02020603050405020304" pitchFamily="18" charset="0"/>
                <a:cs typeface="Times New Roman" panose="02020603050405020304" pitchFamily="18" charset="0"/>
              </a:rPr>
              <a:t> Utility Savings Initiative (USI)</a:t>
            </a:r>
            <a:r>
              <a:rPr lang="en-US" sz="3200" kern="1200" dirty="0">
                <a:solidFill>
                  <a:srgbClr val="288DC2"/>
                </a:solidFill>
                <a:latin typeface="Times New Roman" panose="02020603050405020304" pitchFamily="18" charset="0"/>
                <a:cs typeface="Times New Roman" panose="02020603050405020304" pitchFamily="18" charset="0"/>
              </a:rPr>
              <a:t> - </a:t>
            </a:r>
            <a:r>
              <a:rPr sz="3200" kern="1200" dirty="0">
                <a:solidFill>
                  <a:srgbClr val="288DC2"/>
                </a:solidFill>
                <a:latin typeface="Times New Roman" panose="02020603050405020304" pitchFamily="18" charset="0"/>
                <a:cs typeface="Times New Roman" panose="02020603050405020304" pitchFamily="18" charset="0"/>
              </a:rPr>
              <a:t>EO80 Section 8</a:t>
            </a:r>
          </a:p>
        </p:txBody>
      </p:sp>
      <p:sp>
        <p:nvSpPr>
          <p:cNvPr id="4" name="object 4"/>
          <p:cNvSpPr/>
          <p:nvPr/>
        </p:nvSpPr>
        <p:spPr>
          <a:xfrm>
            <a:off x="9582799" y="5649129"/>
            <a:ext cx="2307538" cy="85555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9366504" y="5551932"/>
            <a:ext cx="2647186" cy="94487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807592" y="1214572"/>
            <a:ext cx="9882505" cy="4789132"/>
          </a:xfrm>
          <a:prstGeom prst="rect">
            <a:avLst/>
          </a:prstGeom>
        </p:spPr>
        <p:txBody>
          <a:bodyPr vert="horz" wrap="square" lIns="0" tIns="84455" rIns="0" bIns="0" rtlCol="0">
            <a:spAutoFit/>
          </a:bodyPr>
          <a:lstStyle/>
          <a:p>
            <a:pPr marL="469900" marR="0" lvl="0" indent="-457200" algn="l" defTabSz="914400" rtl="0" eaLnBrk="1" fontAlgn="auto" latinLnBrk="0" hangingPunct="1">
              <a:lnSpc>
                <a:spcPct val="100000"/>
              </a:lnSpc>
              <a:spcBef>
                <a:spcPts val="665"/>
              </a:spcBef>
              <a:spcAft>
                <a:spcPts val="0"/>
              </a:spcAft>
              <a:buClrTx/>
              <a:buSzTx/>
              <a:buFontTx/>
              <a:buAutoNum type="arabicPeriod"/>
              <a:tabLst>
                <a:tab pos="469265" algn="l"/>
                <a:tab pos="469900" algn="l"/>
              </a:tabLst>
              <a:defRPr/>
            </a:pPr>
            <a:r>
              <a:rPr kumimoji="0" sz="16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General Description of Approach</a:t>
            </a:r>
          </a:p>
          <a:p>
            <a:pPr marL="698500" marR="0" lvl="1" indent="-228600" algn="l" defTabSz="914400" rtl="0" eaLnBrk="1" fontAlgn="auto" latinLnBrk="0" hangingPunct="1">
              <a:lnSpc>
                <a:spcPct val="100000"/>
              </a:lnSpc>
              <a:spcBef>
                <a:spcPts val="500"/>
              </a:spcBef>
              <a:spcAft>
                <a:spcPts val="0"/>
              </a:spcAft>
              <a:buClrTx/>
              <a:buSzTx/>
              <a:buFont typeface="Arial"/>
              <a:buChar char="•"/>
              <a:tabLst>
                <a:tab pos="697865" algn="l"/>
                <a:tab pos="699135" algn="l"/>
              </a:tabLst>
              <a:defRPr/>
            </a:pP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Build </a:t>
            </a:r>
            <a:r>
              <a:rPr kumimoji="0" sz="14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on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agency success pursuant to G.S. 143-64.12 (a) to further reduce </a:t>
            </a:r>
            <a:r>
              <a:rPr kumimoji="0" sz="1400" b="0" i="0" u="none" strike="noStrike" kern="1200" cap="none" spc="-1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energy</a:t>
            </a:r>
            <a:r>
              <a:rPr kumimoji="0" sz="1400" b="0" i="0" u="none" strike="noStrike" kern="1200" cap="none" spc="15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4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usage</a:t>
            </a:r>
            <a:endParaRPr kumimoji="0"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98500" marR="0" lvl="1" indent="-228600" algn="l" defTabSz="914400" rtl="0" eaLnBrk="1" fontAlgn="auto" latinLnBrk="0" hangingPunct="1">
              <a:lnSpc>
                <a:spcPct val="100000"/>
              </a:lnSpc>
              <a:spcBef>
                <a:spcPts val="505"/>
              </a:spcBef>
              <a:spcAft>
                <a:spcPts val="0"/>
              </a:spcAft>
              <a:buClrTx/>
              <a:buSzTx/>
              <a:buFont typeface="Arial"/>
              <a:buChar char="•"/>
              <a:tabLst>
                <a:tab pos="697865" algn="l"/>
                <a:tab pos="699135" algn="l"/>
              </a:tabLst>
              <a:defRPr/>
            </a:pPr>
            <a:r>
              <a:rPr kumimoji="0" sz="1400" b="0" i="0" u="none" strike="noStrike" kern="1200" cap="none" spc="-1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Promote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best practices </a:t>
            </a:r>
            <a:r>
              <a:rPr kumimoji="0" sz="14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for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state government </a:t>
            </a:r>
            <a:r>
              <a:rPr kumimoji="0" sz="14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buildings </a:t>
            </a:r>
            <a:r>
              <a:rPr kumimoji="0" sz="1400" b="0" i="0" u="none" strike="noStrike" kern="1200" cap="none" spc="-1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energy</a:t>
            </a:r>
            <a:r>
              <a:rPr kumimoji="0" sz="1400" b="0" i="0" u="none" strike="noStrike" kern="1200" cap="none" spc="18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efficiency</a:t>
            </a:r>
            <a:endParaRPr kumimoji="0"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98500" marR="0" lvl="1" indent="-228600" algn="l" defTabSz="914400" rtl="0" eaLnBrk="1" fontAlgn="auto" latinLnBrk="0" hangingPunct="1">
              <a:lnSpc>
                <a:spcPct val="100000"/>
              </a:lnSpc>
              <a:spcBef>
                <a:spcPts val="505"/>
              </a:spcBef>
              <a:spcAft>
                <a:spcPts val="0"/>
              </a:spcAft>
              <a:buClrTx/>
              <a:buSzTx/>
              <a:buFont typeface="Arial"/>
              <a:buChar char="•"/>
              <a:tabLst>
                <a:tab pos="697865" algn="l"/>
                <a:tab pos="699135" algn="l"/>
              </a:tabLst>
              <a:defRPr/>
            </a:pP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Provide training to </a:t>
            </a:r>
            <a:r>
              <a:rPr kumimoji="0" sz="1400" b="0" i="0" u="none" strike="noStrike" kern="1200" cap="none" spc="-1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energy managers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and</a:t>
            </a:r>
            <a:r>
              <a:rPr kumimoji="0" sz="1400" b="0" i="0" u="none" strike="noStrike" kern="1200" cap="none" spc="13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400" b="0" i="0" u="none" strike="noStrike" kern="1200" cap="none" spc="-1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staff</a:t>
            </a:r>
            <a:endParaRPr kumimoji="0"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98500" marR="0" lvl="1" indent="-228600" algn="l" defTabSz="914400" rtl="0" eaLnBrk="1" fontAlgn="auto" latinLnBrk="0" hangingPunct="1">
              <a:lnSpc>
                <a:spcPct val="100000"/>
              </a:lnSpc>
              <a:spcBef>
                <a:spcPts val="490"/>
              </a:spcBef>
              <a:spcAft>
                <a:spcPts val="0"/>
              </a:spcAft>
              <a:buClrTx/>
              <a:buSzTx/>
              <a:buFont typeface="Arial"/>
              <a:buChar char="•"/>
              <a:tabLst>
                <a:tab pos="697865" algn="l"/>
                <a:tab pos="699135" algn="l"/>
              </a:tabLst>
              <a:defRPr/>
            </a:pPr>
            <a:r>
              <a:rPr kumimoji="0" sz="14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Adopt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 standard methodology </a:t>
            </a:r>
            <a:r>
              <a:rPr kumimoji="0" sz="14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for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calculations and</a:t>
            </a:r>
            <a:r>
              <a:rPr kumimoji="0" sz="1400" b="0" i="0" u="none" strike="noStrike" kern="1200" cap="none" spc="10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reporting</a:t>
            </a:r>
            <a:endParaRPr kumimoji="0"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69900" marR="0" lvl="0" indent="-457200" algn="l" defTabSz="914400" rtl="0" eaLnBrk="1" fontAlgn="auto" latinLnBrk="0" hangingPunct="1">
              <a:lnSpc>
                <a:spcPct val="100000"/>
              </a:lnSpc>
              <a:spcBef>
                <a:spcPts val="665"/>
              </a:spcBef>
              <a:spcAft>
                <a:spcPts val="0"/>
              </a:spcAft>
              <a:buClrTx/>
              <a:buSzTx/>
              <a:buFontTx/>
              <a:buAutoNum type="arabicPeriod"/>
              <a:tabLst>
                <a:tab pos="469265" algn="l"/>
                <a:tab pos="469900" algn="l"/>
              </a:tabLst>
              <a:defRPr/>
            </a:pPr>
            <a:r>
              <a:rPr kumimoji="0" lang="en-US" sz="16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Actions</a:t>
            </a:r>
            <a:endParaRPr kumimoji="0" sz="16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98500" marR="0" lvl="1" indent="-228600" algn="l" defTabSz="914400" rtl="0" eaLnBrk="1" fontAlgn="auto" latinLnBrk="0" hangingPunct="1">
              <a:lnSpc>
                <a:spcPct val="100000"/>
              </a:lnSpc>
              <a:spcBef>
                <a:spcPts val="500"/>
              </a:spcBef>
              <a:spcAft>
                <a:spcPts val="0"/>
              </a:spcAft>
              <a:buClrTx/>
              <a:buSzTx/>
              <a:buFont typeface="Arial"/>
              <a:buChar char="•"/>
              <a:tabLst>
                <a:tab pos="697865" algn="l"/>
                <a:tab pos="699135" algn="l"/>
              </a:tabLst>
              <a:defRPr/>
            </a:pP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Comprehensive Program Report drafted and </a:t>
            </a:r>
            <a:r>
              <a:rPr kumimoji="0" sz="14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provided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to </a:t>
            </a:r>
            <a:r>
              <a:rPr kumimoji="0" sz="1400" b="0" i="0" u="none" strike="noStrike" kern="1200" cap="none" spc="-1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Climate </a:t>
            </a:r>
            <a:r>
              <a:rPr kumimoji="0" sz="14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Council for</a:t>
            </a:r>
            <a:r>
              <a:rPr kumimoji="0" sz="1400" b="0" i="0" u="none" strike="noStrike" kern="1200" cap="none" spc="19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review</a:t>
            </a:r>
            <a:endParaRPr kumimoji="0"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98500" marR="0" lvl="1" indent="-228600" algn="l" defTabSz="914400" rtl="0" eaLnBrk="1" fontAlgn="auto" latinLnBrk="0" hangingPunct="1">
              <a:lnSpc>
                <a:spcPct val="100000"/>
              </a:lnSpc>
              <a:spcBef>
                <a:spcPts val="505"/>
              </a:spcBef>
              <a:spcAft>
                <a:spcPts val="0"/>
              </a:spcAft>
              <a:buClrTx/>
              <a:buSzTx/>
              <a:buFont typeface="Arial"/>
              <a:buChar char="•"/>
              <a:tabLst>
                <a:tab pos="697865" algn="l"/>
                <a:tab pos="699135" algn="l"/>
              </a:tabLst>
              <a:defRPr/>
            </a:pPr>
            <a:r>
              <a:rPr kumimoji="0" sz="1400" b="0" i="0" u="none" strike="noStrike" kern="1200" cap="none" spc="-1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Energy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Managers </a:t>
            </a:r>
            <a:r>
              <a:rPr kumimoji="0" sz="14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identified for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each cabinet</a:t>
            </a:r>
            <a:r>
              <a:rPr kumimoji="0" sz="1400" b="0" i="0" u="none" strike="noStrike" kern="1200" cap="none" spc="10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agency</a:t>
            </a:r>
            <a:endParaRPr kumimoji="0"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98500" marR="0" lvl="1" indent="-228600" algn="l" defTabSz="914400" rtl="0" eaLnBrk="1" fontAlgn="auto" latinLnBrk="0" hangingPunct="1">
              <a:lnSpc>
                <a:spcPct val="100000"/>
              </a:lnSpc>
              <a:spcBef>
                <a:spcPts val="505"/>
              </a:spcBef>
              <a:spcAft>
                <a:spcPts val="0"/>
              </a:spcAft>
              <a:buClrTx/>
              <a:buSzTx/>
              <a:buFont typeface="Arial"/>
              <a:buChar char="•"/>
              <a:tabLst>
                <a:tab pos="697865" algn="l"/>
                <a:tab pos="699135" algn="l"/>
              </a:tabLst>
              <a:defRPr/>
            </a:pP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DEQ </a:t>
            </a:r>
            <a:r>
              <a:rPr kumimoji="0" sz="1400" b="0" i="0" u="none" strike="noStrike" kern="1200" cap="none" spc="-1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me</a:t>
            </a:r>
            <a:r>
              <a:rPr kumimoji="0" lang="en-US" sz="1400" b="0" i="0" u="none" strike="noStrike" kern="1200" cap="none" spc="-1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a:t>
            </a:r>
            <a:r>
              <a:rPr kumimoji="0" sz="1400" b="0" i="0" u="none" strike="noStrike" kern="1200" cap="none" spc="-1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t</a:t>
            </a:r>
            <a:r>
              <a:rPr kumimoji="0" lang="en-US" sz="1400" b="0" i="0" u="none" strike="noStrike" kern="1200" cap="none" spc="-1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ings</a:t>
            </a:r>
            <a:r>
              <a:rPr kumimoji="0" sz="1400" b="0" i="0" u="none" strike="noStrike" kern="1200" cap="none" spc="-1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with each cabinet agency to discuss FY18 data and accomplishing EO80</a:t>
            </a:r>
            <a:r>
              <a:rPr kumimoji="0" sz="1400" b="0" i="0" u="none" strike="noStrike" kern="1200" cap="none" spc="25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4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goals</a:t>
            </a:r>
            <a:endParaRPr kumimoji="0"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98500" marR="0" lvl="1" indent="-228600" algn="l" defTabSz="914400" rtl="0" eaLnBrk="1" fontAlgn="auto" latinLnBrk="0" hangingPunct="1">
              <a:lnSpc>
                <a:spcPct val="100000"/>
              </a:lnSpc>
              <a:spcBef>
                <a:spcPts val="490"/>
              </a:spcBef>
              <a:spcAft>
                <a:spcPts val="0"/>
              </a:spcAft>
              <a:buClrTx/>
              <a:buSzTx/>
              <a:buFont typeface="Arial"/>
              <a:buChar char="•"/>
              <a:tabLst>
                <a:tab pos="697865" algn="l"/>
                <a:tab pos="699135" algn="l"/>
              </a:tabLst>
              <a:defRPr/>
            </a:pPr>
            <a:r>
              <a:rPr kumimoji="0" sz="1400" b="0" i="0" u="none" strike="noStrike" kern="1200" cap="none" spc="-1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Energy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Managers </a:t>
            </a:r>
            <a:r>
              <a:rPr kumimoji="0" sz="1400" b="0" i="0" u="none" strike="noStrike" kern="1200" cap="none" spc="-1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meeting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Feb. </a:t>
            </a:r>
            <a:r>
              <a:rPr kumimoji="0" sz="14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21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to collaborate, share best practices and address</a:t>
            </a:r>
            <a:r>
              <a:rPr kumimoji="0" sz="1400" b="0" i="0" u="none" strike="noStrike" kern="1200" cap="none" spc="33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4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questions</a:t>
            </a:r>
            <a:endParaRPr kumimoji="0"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69900" marR="0" lvl="0" indent="-457200" algn="l" defTabSz="914400" rtl="0" eaLnBrk="1" fontAlgn="auto" latinLnBrk="0" hangingPunct="1">
              <a:lnSpc>
                <a:spcPct val="100000"/>
              </a:lnSpc>
              <a:spcBef>
                <a:spcPts val="665"/>
              </a:spcBef>
              <a:spcAft>
                <a:spcPts val="0"/>
              </a:spcAft>
              <a:buClrTx/>
              <a:buSzTx/>
              <a:buFontTx/>
              <a:buAutoNum type="arabicPeriod"/>
              <a:tabLst>
                <a:tab pos="469265" algn="l"/>
                <a:tab pos="469900" algn="l"/>
              </a:tabLst>
              <a:defRPr/>
            </a:pPr>
            <a:r>
              <a:rPr kumimoji="0" sz="16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EO80 Deliverables Schedule</a:t>
            </a:r>
          </a:p>
          <a:p>
            <a:pPr marL="698500" marR="0" lvl="1" indent="-228600" algn="l" defTabSz="914400" rtl="0" eaLnBrk="1" fontAlgn="auto" latinLnBrk="0" hangingPunct="1">
              <a:lnSpc>
                <a:spcPct val="100000"/>
              </a:lnSpc>
              <a:spcBef>
                <a:spcPts val="500"/>
              </a:spcBef>
              <a:spcAft>
                <a:spcPts val="0"/>
              </a:spcAft>
              <a:buClrTx/>
              <a:buSzTx/>
              <a:buFont typeface="Arial"/>
              <a:buChar char="•"/>
              <a:tabLst>
                <a:tab pos="697865" algn="l"/>
                <a:tab pos="699135" algn="l"/>
              </a:tabLst>
              <a:defRPr/>
            </a:pP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January </a:t>
            </a:r>
            <a:r>
              <a:rPr kumimoji="0" sz="14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15, 2019,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Identify </a:t>
            </a:r>
            <a:r>
              <a:rPr kumimoji="0" sz="1400" b="0" i="0" u="none" strike="noStrike" kern="1200" cap="none" spc="-1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energy</a:t>
            </a:r>
            <a:r>
              <a:rPr kumimoji="0" sz="1400" b="0" i="0" u="none" strike="noStrike" kern="1200" cap="none" spc="1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400" b="0" i="0" u="none" strike="noStrike" kern="1200" cap="none" spc="-1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managers</a:t>
            </a:r>
            <a:endParaRPr kumimoji="0"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98500" marR="0" lvl="1" indent="-228600" algn="l" defTabSz="914400" rtl="0" eaLnBrk="1" fontAlgn="auto" latinLnBrk="0" hangingPunct="1">
              <a:lnSpc>
                <a:spcPct val="100000"/>
              </a:lnSpc>
              <a:spcBef>
                <a:spcPts val="505"/>
              </a:spcBef>
              <a:spcAft>
                <a:spcPts val="0"/>
              </a:spcAft>
              <a:buClrTx/>
              <a:buSzTx/>
              <a:buFont typeface="Arial"/>
              <a:buChar char="•"/>
              <a:tabLst>
                <a:tab pos="697865" algn="l"/>
                <a:tab pos="699135" algn="l"/>
              </a:tabLst>
              <a:defRPr/>
            </a:pP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February </a:t>
            </a:r>
            <a:r>
              <a:rPr kumimoji="0" sz="14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1, 2019, update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and </a:t>
            </a:r>
            <a:r>
              <a:rPr kumimoji="0" sz="1400" b="0" i="0" u="none" strike="noStrike" kern="1200" cap="none" spc="-1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amend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Comprehensive </a:t>
            </a:r>
            <a:r>
              <a:rPr kumimoji="0" sz="1400" b="0" i="0" u="none" strike="noStrike" kern="1200" cap="none" spc="-2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Energy, </a:t>
            </a:r>
            <a:r>
              <a:rPr kumimoji="0" sz="1400" b="0" i="0" u="none" strike="noStrike" kern="1200" cap="none" spc="-4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Water,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and Utility Use Conservation</a:t>
            </a:r>
            <a:r>
              <a:rPr kumimoji="0" sz="1400" b="0" i="0" u="none" strike="noStrike" kern="1200" cap="none" spc="35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Program</a:t>
            </a:r>
            <a:endParaRPr kumimoji="0"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98500" marR="0" lvl="1" indent="-228600" algn="l" defTabSz="914400" rtl="0" eaLnBrk="1" fontAlgn="auto" latinLnBrk="0" hangingPunct="1">
              <a:lnSpc>
                <a:spcPct val="100000"/>
              </a:lnSpc>
              <a:spcBef>
                <a:spcPts val="505"/>
              </a:spcBef>
              <a:spcAft>
                <a:spcPts val="0"/>
              </a:spcAft>
              <a:buClrTx/>
              <a:buSzTx/>
              <a:buFont typeface="Arial"/>
              <a:buChar char="•"/>
              <a:tabLst>
                <a:tab pos="697865" algn="l"/>
                <a:tab pos="699135" algn="l"/>
              </a:tabLst>
              <a:defRPr/>
            </a:pP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March </a:t>
            </a:r>
            <a:r>
              <a:rPr kumimoji="0" sz="14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1, 2019,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collect cabinet agency utility management </a:t>
            </a:r>
            <a:r>
              <a:rPr kumimoji="0" sz="14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plans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and assess </a:t>
            </a:r>
            <a:r>
              <a:rPr kumimoji="0" sz="14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the adequacy of the plans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with</a:t>
            </a:r>
            <a:r>
              <a:rPr kumimoji="0" sz="1400" b="0" i="0" u="none" strike="noStrike" kern="1200" cap="none" spc="31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EO80</a:t>
            </a:r>
            <a:endParaRPr kumimoji="0" lang="en-US"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98500" marR="0" lvl="1" indent="-228600" algn="l" defTabSz="914400" rtl="0" eaLnBrk="1" fontAlgn="auto" latinLnBrk="0" hangingPunct="1">
              <a:lnSpc>
                <a:spcPct val="100000"/>
              </a:lnSpc>
              <a:spcBef>
                <a:spcPts val="505"/>
              </a:spcBef>
              <a:spcAft>
                <a:spcPts val="0"/>
              </a:spcAft>
              <a:buClrTx/>
              <a:buSzTx/>
              <a:buFont typeface="Arial"/>
              <a:buChar char="•"/>
              <a:tabLst>
                <a:tab pos="697865" algn="l"/>
                <a:tab pos="699135" algn="l"/>
              </a:tabLst>
              <a:defRPr/>
            </a:pPr>
            <a:r>
              <a:rPr kumimoji="0" lang="en-US"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Evaluate Utility Management Plans- in process</a:t>
            </a:r>
            <a:endParaRPr kumimoji="0"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object 7"/>
          <p:cNvSpPr/>
          <p:nvPr/>
        </p:nvSpPr>
        <p:spPr>
          <a:xfrm>
            <a:off x="1045049" y="4505019"/>
            <a:ext cx="347452" cy="338451"/>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045049" y="4843470"/>
            <a:ext cx="347446" cy="338451"/>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BC17E024-2D0C-41AC-901C-F135814B5CE2}"/>
              </a:ext>
            </a:extLst>
          </p:cNvPr>
          <p:cNvPicPr>
            <a:picLocks noChangeAspect="1"/>
          </p:cNvPicPr>
          <p:nvPr/>
        </p:nvPicPr>
        <p:blipFill>
          <a:blip r:embed="rId6"/>
          <a:stretch>
            <a:fillRect/>
          </a:stretch>
        </p:blipFill>
        <p:spPr>
          <a:xfrm>
            <a:off x="1045049" y="5190472"/>
            <a:ext cx="347502" cy="341406"/>
          </a:xfrm>
          <a:prstGeom prst="rect">
            <a:avLst/>
          </a:prstGeom>
        </p:spPr>
      </p:pic>
      <p:sp>
        <p:nvSpPr>
          <p:cNvPr id="9" name="TextBox 8">
            <a:extLst>
              <a:ext uri="{FF2B5EF4-FFF2-40B4-BE49-F238E27FC236}">
                <a16:creationId xmlns:a16="http://schemas.microsoft.com/office/drawing/2014/main" id="{771AA407-4D99-4517-97F3-BD16B9FF9CE3}"/>
              </a:ext>
            </a:extLst>
          </p:cNvPr>
          <p:cNvSpPr txBox="1"/>
          <p:nvPr/>
        </p:nvSpPr>
        <p:spPr>
          <a:xfrm>
            <a:off x="21500" y="6590923"/>
            <a:ext cx="244104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4150" y="141756"/>
            <a:ext cx="6225540" cy="966290"/>
          </a:xfrm>
          <a:prstGeom prst="rect">
            <a:avLst/>
          </a:prstGeom>
        </p:spPr>
        <p:txBody>
          <a:bodyPr vert="horz" wrap="square" lIns="0" tIns="67945" rIns="0" bIns="0" rtlCol="0">
            <a:spAutoFit/>
          </a:bodyPr>
          <a:lstStyle/>
          <a:p>
            <a:pPr marL="749935" marR="5080" indent="-737870">
              <a:lnSpc>
                <a:spcPts val="3460"/>
              </a:lnSpc>
              <a:spcBef>
                <a:spcPts val="535"/>
              </a:spcBef>
            </a:pPr>
            <a:r>
              <a:rPr sz="3200" kern="1200" dirty="0">
                <a:solidFill>
                  <a:srgbClr val="288DC2"/>
                </a:solidFill>
                <a:latin typeface="Times New Roman" panose="02020603050405020304" pitchFamily="18" charset="0"/>
                <a:cs typeface="Times New Roman" panose="02020603050405020304" pitchFamily="18" charset="0"/>
              </a:rPr>
              <a:t>2018 Comprehensive Program Report  Conclusions – Fuel and Cost</a:t>
            </a:r>
          </a:p>
        </p:txBody>
      </p:sp>
      <p:sp>
        <p:nvSpPr>
          <p:cNvPr id="4" name="object 4"/>
          <p:cNvSpPr/>
          <p:nvPr/>
        </p:nvSpPr>
        <p:spPr>
          <a:xfrm>
            <a:off x="9582799" y="5668941"/>
            <a:ext cx="2307538" cy="85555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529314" y="1517427"/>
            <a:ext cx="5693410" cy="2625725"/>
          </a:xfrm>
          <a:prstGeom prst="rect">
            <a:avLst/>
          </a:prstGeom>
        </p:spPr>
        <p:txBody>
          <a:bodyPr vert="horz" wrap="square" lIns="0" tIns="39370" rIns="0" bIns="0" rtlCol="0">
            <a:spAutoFit/>
          </a:bodyPr>
          <a:lstStyle/>
          <a:p>
            <a:pPr marL="355600" marR="10160" lvl="0" indent="-342900" algn="l" defTabSz="914400" rtl="0" eaLnBrk="1" fontAlgn="auto" latinLnBrk="0" hangingPunct="1">
              <a:lnSpc>
                <a:spcPts val="1730"/>
              </a:lnSpc>
              <a:spcBef>
                <a:spcPts val="310"/>
              </a:spcBef>
              <a:spcAft>
                <a:spcPts val="0"/>
              </a:spcAft>
              <a:buClrTx/>
              <a:buSzTx/>
              <a:buFontTx/>
              <a:buAutoNum type="arabicPeriod"/>
              <a:tabLst>
                <a:tab pos="354965" algn="l"/>
                <a:tab pos="356235" algn="l"/>
              </a:tabLst>
              <a:defRPr/>
            </a:pP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State Governmental Units </a:t>
            </a:r>
            <a:r>
              <a:rPr kumimoji="0" sz="1600" b="0" i="0" u="none" strike="noStrike" kern="1200" cap="none" spc="0" normalizeH="0" baseline="0" noProof="0" dirty="0">
                <a:ln>
                  <a:noFill/>
                </a:ln>
                <a:solidFill>
                  <a:srgbClr val="3C3C3C"/>
                </a:solidFill>
                <a:effectLst/>
                <a:uLnTx/>
                <a:uFillTx/>
                <a:latin typeface="Times New Roman"/>
                <a:ea typeface="+mn-ea"/>
                <a:cs typeface="Times New Roman"/>
              </a:rPr>
              <a:t>occupied about </a:t>
            </a:r>
            <a:r>
              <a:rPr kumimoji="0" sz="1600" b="1" i="0" u="none" strike="noStrike" kern="1200" cap="none" spc="0" normalizeH="0" baseline="0" noProof="0" dirty="0">
                <a:ln>
                  <a:noFill/>
                </a:ln>
                <a:solidFill>
                  <a:srgbClr val="FF0000"/>
                </a:solidFill>
                <a:effectLst/>
                <a:uLnTx/>
                <a:uFillTx/>
                <a:latin typeface="Times New Roman"/>
                <a:ea typeface="+mn-ea"/>
                <a:cs typeface="Times New Roman"/>
              </a:rPr>
              <a:t>135 </a:t>
            </a:r>
            <a:r>
              <a:rPr kumimoji="0" sz="1600" b="1" i="0" u="none" strike="noStrike" kern="1200" cap="none" spc="-5" normalizeH="0" baseline="0" noProof="0" dirty="0">
                <a:ln>
                  <a:noFill/>
                </a:ln>
                <a:solidFill>
                  <a:srgbClr val="FF0000"/>
                </a:solidFill>
                <a:effectLst/>
                <a:uLnTx/>
                <a:uFillTx/>
                <a:latin typeface="Times New Roman"/>
                <a:ea typeface="+mn-ea"/>
                <a:cs typeface="Times New Roman"/>
              </a:rPr>
              <a:t>million </a:t>
            </a:r>
            <a:r>
              <a:rPr kumimoji="0" sz="1600" b="1" i="0" u="none" strike="noStrike" kern="1200" cap="none" spc="-10" normalizeH="0" baseline="0" noProof="0" dirty="0">
                <a:ln>
                  <a:noFill/>
                </a:ln>
                <a:solidFill>
                  <a:srgbClr val="FF0000"/>
                </a:solidFill>
                <a:effectLst/>
                <a:uLnTx/>
                <a:uFillTx/>
                <a:latin typeface="Times New Roman"/>
                <a:ea typeface="+mn-ea"/>
                <a:cs typeface="Times New Roman"/>
              </a:rPr>
              <a:t>square  feet </a:t>
            </a:r>
            <a:r>
              <a:rPr kumimoji="0" sz="1600" b="0" i="0" u="none" strike="noStrike" kern="1200" cap="none" spc="0" normalizeH="0" baseline="0" noProof="0" dirty="0">
                <a:ln>
                  <a:noFill/>
                </a:ln>
                <a:solidFill>
                  <a:srgbClr val="3C3C3C"/>
                </a:solidFill>
                <a:effectLst/>
                <a:uLnTx/>
                <a:uFillTx/>
                <a:latin typeface="Times New Roman"/>
                <a:ea typeface="+mn-ea"/>
                <a:cs typeface="Times New Roman"/>
              </a:rPr>
              <a:t>of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space. State Governmental Units </a:t>
            </a:r>
            <a:r>
              <a:rPr kumimoji="0" sz="1600" b="0" i="0" u="none" strike="noStrike" kern="1200" cap="none" spc="0" normalizeH="0" baseline="0" noProof="0" dirty="0">
                <a:ln>
                  <a:noFill/>
                </a:ln>
                <a:solidFill>
                  <a:srgbClr val="3C3C3C"/>
                </a:solidFill>
                <a:effectLst/>
                <a:uLnTx/>
                <a:uFillTx/>
                <a:latin typeface="Times New Roman"/>
                <a:ea typeface="+mn-ea"/>
                <a:cs typeface="Times New Roman"/>
              </a:rPr>
              <a:t>spent over </a:t>
            </a:r>
            <a:r>
              <a:rPr kumimoji="0" sz="1600" b="1" i="0" u="none" strike="noStrike" kern="1200" cap="none" spc="0" normalizeH="0" baseline="0" noProof="0" dirty="0">
                <a:ln>
                  <a:noFill/>
                </a:ln>
                <a:solidFill>
                  <a:srgbClr val="FF0000"/>
                </a:solidFill>
                <a:effectLst/>
                <a:uLnTx/>
                <a:uFillTx/>
                <a:latin typeface="Times New Roman"/>
                <a:ea typeface="+mn-ea"/>
                <a:cs typeface="Times New Roman"/>
              </a:rPr>
              <a:t>$317 </a:t>
            </a:r>
            <a:r>
              <a:rPr kumimoji="0" sz="1600" b="1" i="0" u="none" strike="noStrike" kern="1200" cap="none" spc="-5" normalizeH="0" baseline="0" noProof="0" dirty="0">
                <a:ln>
                  <a:noFill/>
                </a:ln>
                <a:solidFill>
                  <a:srgbClr val="FF0000"/>
                </a:solidFill>
                <a:effectLst/>
                <a:uLnTx/>
                <a:uFillTx/>
                <a:latin typeface="Times New Roman"/>
                <a:ea typeface="+mn-ea"/>
                <a:cs typeface="Times New Roman"/>
              </a:rPr>
              <a:t>million </a:t>
            </a:r>
            <a:r>
              <a:rPr kumimoji="0" sz="1600" b="1" i="0" u="none" strike="noStrike" kern="1200" cap="none" spc="-5" normalizeH="0" baseline="0" noProof="0" dirty="0">
                <a:ln>
                  <a:noFill/>
                </a:ln>
                <a:solidFill>
                  <a:srgbClr val="3C3C3C"/>
                </a:solidFill>
                <a:effectLst/>
                <a:uLnTx/>
                <a:uFillTx/>
                <a:latin typeface="Times New Roman"/>
                <a:ea typeface="+mn-ea"/>
                <a:cs typeface="Times New Roman"/>
              </a:rPr>
              <a:t>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in utility</a:t>
            </a:r>
            <a:r>
              <a:rPr kumimoji="0" sz="1600" b="0" i="0" u="none" strike="noStrike" kern="1200" cap="none" spc="35" normalizeH="0" baseline="0" noProof="0" dirty="0">
                <a:ln>
                  <a:noFill/>
                </a:ln>
                <a:solidFill>
                  <a:srgbClr val="3C3C3C"/>
                </a:solidFill>
                <a:effectLst/>
                <a:uLnTx/>
                <a:uFillTx/>
                <a:latin typeface="Times New Roman"/>
                <a:ea typeface="+mn-ea"/>
                <a:cs typeface="Times New Roman"/>
              </a:rPr>
              <a:t>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costs.</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a:p>
            <a:pPr marL="355600" marR="0" lvl="0" indent="-342900" algn="l" defTabSz="914400" rtl="0" eaLnBrk="1" fontAlgn="auto" latinLnBrk="0" hangingPunct="1">
              <a:lnSpc>
                <a:spcPct val="100000"/>
              </a:lnSpc>
              <a:spcBef>
                <a:spcPts val="775"/>
              </a:spcBef>
              <a:spcAft>
                <a:spcPts val="0"/>
              </a:spcAft>
              <a:buClrTx/>
              <a:buSzTx/>
              <a:buFontTx/>
              <a:buAutoNum type="arabicPeriod"/>
              <a:tabLst>
                <a:tab pos="354965" algn="l"/>
                <a:tab pos="356235" algn="l"/>
              </a:tabLst>
              <a:defRPr/>
            </a:pP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Electricity costs represent </a:t>
            </a:r>
            <a:r>
              <a:rPr kumimoji="0" sz="1600" b="0" i="0" u="none" strike="noStrike" kern="1200" cap="none" spc="-10" normalizeH="0" baseline="0" noProof="0" dirty="0">
                <a:ln>
                  <a:noFill/>
                </a:ln>
                <a:solidFill>
                  <a:srgbClr val="3C3C3C"/>
                </a:solidFill>
                <a:effectLst/>
                <a:uLnTx/>
                <a:uFillTx/>
                <a:latin typeface="Times New Roman"/>
                <a:ea typeface="+mn-ea"/>
                <a:cs typeface="Times New Roman"/>
              </a:rPr>
              <a:t>almost </a:t>
            </a:r>
            <a:r>
              <a:rPr kumimoji="0" sz="1600" b="0" i="0" u="none" strike="noStrike" kern="1200" cap="none" spc="0" normalizeH="0" baseline="0" noProof="0" dirty="0">
                <a:ln>
                  <a:noFill/>
                </a:ln>
                <a:solidFill>
                  <a:srgbClr val="3C3C3C"/>
                </a:solidFill>
                <a:effectLst/>
                <a:uLnTx/>
                <a:uFillTx/>
                <a:latin typeface="Times New Roman"/>
                <a:ea typeface="+mn-ea"/>
                <a:cs typeface="Times New Roman"/>
              </a:rPr>
              <a:t>50% of the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total utility</a:t>
            </a:r>
            <a:r>
              <a:rPr kumimoji="0" sz="1600" b="0" i="0" u="none" strike="noStrike" kern="1200" cap="none" spc="270" normalizeH="0" baseline="0" noProof="0" dirty="0">
                <a:ln>
                  <a:noFill/>
                </a:ln>
                <a:solidFill>
                  <a:srgbClr val="3C3C3C"/>
                </a:solidFill>
                <a:effectLst/>
                <a:uLnTx/>
                <a:uFillTx/>
                <a:latin typeface="Times New Roman"/>
                <a:ea typeface="+mn-ea"/>
                <a:cs typeface="Times New Roman"/>
              </a:rPr>
              <a:t>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costs.</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a:p>
            <a:pPr marL="355600" marR="150495" lvl="0" indent="-342900" algn="l" defTabSz="914400" rtl="0" eaLnBrk="1" fontAlgn="auto" latinLnBrk="0" hangingPunct="1">
              <a:lnSpc>
                <a:spcPts val="1730"/>
              </a:lnSpc>
              <a:spcBef>
                <a:spcPts val="1019"/>
              </a:spcBef>
              <a:spcAft>
                <a:spcPts val="0"/>
              </a:spcAft>
              <a:buClrTx/>
              <a:buSzTx/>
              <a:buFontTx/>
              <a:buAutoNum type="arabicPeriod"/>
              <a:tabLst>
                <a:tab pos="354965" algn="l"/>
                <a:tab pos="356235" algn="l"/>
              </a:tabLst>
              <a:defRPr/>
            </a:pP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Since </a:t>
            </a:r>
            <a:r>
              <a:rPr kumimoji="0" sz="1600" b="0" i="0" u="none" strike="noStrike" kern="1200" cap="none" spc="0" normalizeH="0" baseline="0" noProof="0" dirty="0">
                <a:ln>
                  <a:noFill/>
                </a:ln>
                <a:solidFill>
                  <a:srgbClr val="3C3C3C"/>
                </a:solidFill>
                <a:effectLst/>
                <a:uLnTx/>
                <a:uFillTx/>
                <a:latin typeface="Times New Roman"/>
                <a:ea typeface="+mn-ea"/>
                <a:cs typeface="Times New Roman"/>
              </a:rPr>
              <a:t>2003,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State Governmental Units </a:t>
            </a:r>
            <a:r>
              <a:rPr kumimoji="0" sz="1600" b="0" i="0" u="none" strike="noStrike" kern="1200" cap="none" spc="0" normalizeH="0" baseline="0" noProof="0" dirty="0">
                <a:ln>
                  <a:noFill/>
                </a:ln>
                <a:solidFill>
                  <a:srgbClr val="3C3C3C"/>
                </a:solidFill>
                <a:effectLst/>
                <a:uLnTx/>
                <a:uFillTx/>
                <a:latin typeface="Times New Roman"/>
                <a:ea typeface="+mn-ea"/>
                <a:cs typeface="Times New Roman"/>
              </a:rPr>
              <a:t>have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decreased </a:t>
            </a:r>
            <a:r>
              <a:rPr kumimoji="0" sz="1600" b="0" i="0" u="none" strike="noStrike" kern="1200" cap="none" spc="-10" normalizeH="0" baseline="0" noProof="0" dirty="0">
                <a:ln>
                  <a:noFill/>
                </a:ln>
                <a:solidFill>
                  <a:srgbClr val="3C3C3C"/>
                </a:solidFill>
                <a:effectLst/>
                <a:uLnTx/>
                <a:uFillTx/>
                <a:latin typeface="Times New Roman"/>
                <a:ea typeface="+mn-ea"/>
                <a:cs typeface="Times New Roman"/>
              </a:rPr>
              <a:t>energy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consumption </a:t>
            </a:r>
            <a:r>
              <a:rPr kumimoji="0" sz="1600" b="0" i="0" u="none" strike="noStrike" kern="1200" cap="none" spc="0" normalizeH="0" baseline="0" noProof="0" dirty="0">
                <a:ln>
                  <a:noFill/>
                </a:ln>
                <a:solidFill>
                  <a:srgbClr val="3C3C3C"/>
                </a:solidFill>
                <a:effectLst/>
                <a:uLnTx/>
                <a:uFillTx/>
                <a:latin typeface="Times New Roman"/>
                <a:ea typeface="+mn-ea"/>
                <a:cs typeface="Times New Roman"/>
              </a:rPr>
              <a:t>by 28%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and avoided </a:t>
            </a:r>
            <a:r>
              <a:rPr kumimoji="0" sz="1600" b="1" i="0" u="none" strike="noStrike" kern="1200" cap="none" spc="-5" normalizeH="0" baseline="0" noProof="0" dirty="0">
                <a:ln>
                  <a:noFill/>
                </a:ln>
                <a:solidFill>
                  <a:srgbClr val="FF0000"/>
                </a:solidFill>
                <a:effectLst/>
                <a:uLnTx/>
                <a:uFillTx/>
                <a:latin typeface="Times New Roman"/>
                <a:ea typeface="+mn-ea"/>
                <a:cs typeface="Times New Roman"/>
              </a:rPr>
              <a:t>$1.2 billion dollars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in utility  costs </a:t>
            </a:r>
            <a:r>
              <a:rPr kumimoji="0" sz="1600" b="0" i="0" u="none" strike="noStrike" kern="1200" cap="none" spc="0" normalizeH="0" baseline="0" noProof="0" dirty="0">
                <a:ln>
                  <a:noFill/>
                </a:ln>
                <a:solidFill>
                  <a:srgbClr val="3C3C3C"/>
                </a:solidFill>
                <a:effectLst/>
                <a:uLnTx/>
                <a:uFillTx/>
                <a:latin typeface="Times New Roman"/>
                <a:ea typeface="+mn-ea"/>
                <a:cs typeface="Times New Roman"/>
              </a:rPr>
              <a:t>by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implementing </a:t>
            </a:r>
            <a:r>
              <a:rPr kumimoji="0" sz="1600" b="0" i="0" u="none" strike="noStrike" kern="1200" cap="none" spc="-10" normalizeH="0" baseline="0" noProof="0" dirty="0">
                <a:ln>
                  <a:noFill/>
                </a:ln>
                <a:solidFill>
                  <a:srgbClr val="3C3C3C"/>
                </a:solidFill>
                <a:effectLst/>
                <a:uLnTx/>
                <a:uFillTx/>
                <a:latin typeface="Times New Roman"/>
                <a:ea typeface="+mn-ea"/>
                <a:cs typeface="Times New Roman"/>
              </a:rPr>
              <a:t>energy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efficiency retrofits </a:t>
            </a:r>
            <a:r>
              <a:rPr kumimoji="0" sz="1600" b="0" i="0" u="none" strike="noStrike" kern="1200" cap="none" spc="0" normalizeH="0" baseline="0" noProof="0" dirty="0">
                <a:ln>
                  <a:noFill/>
                </a:ln>
                <a:solidFill>
                  <a:srgbClr val="3C3C3C"/>
                </a:solidFill>
                <a:effectLst/>
                <a:uLnTx/>
                <a:uFillTx/>
                <a:latin typeface="Times New Roman"/>
                <a:ea typeface="+mn-ea"/>
                <a:cs typeface="Times New Roman"/>
              </a:rPr>
              <a:t>or</a:t>
            </a:r>
            <a:r>
              <a:rPr kumimoji="0" sz="1600" b="0" i="0" u="none" strike="noStrike" kern="1200" cap="none" spc="220" normalizeH="0" baseline="0" noProof="0" dirty="0">
                <a:ln>
                  <a:noFill/>
                </a:ln>
                <a:solidFill>
                  <a:srgbClr val="3C3C3C"/>
                </a:solidFill>
                <a:effectLst/>
                <a:uLnTx/>
                <a:uFillTx/>
                <a:latin typeface="Times New Roman"/>
                <a:ea typeface="+mn-ea"/>
                <a:cs typeface="Times New Roman"/>
              </a:rPr>
              <a:t>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upgrades.</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a:p>
            <a:pPr marL="355600" marR="5080" lvl="0" indent="-342900" algn="l" defTabSz="914400" rtl="0" eaLnBrk="1" fontAlgn="auto" latinLnBrk="0" hangingPunct="1">
              <a:lnSpc>
                <a:spcPts val="1730"/>
              </a:lnSpc>
              <a:spcBef>
                <a:spcPts val="1005"/>
              </a:spcBef>
              <a:spcAft>
                <a:spcPts val="0"/>
              </a:spcAft>
              <a:buClrTx/>
              <a:buSzTx/>
              <a:buFontTx/>
              <a:buAutoNum type="arabicPeriod"/>
              <a:tabLst>
                <a:tab pos="354965" algn="l"/>
                <a:tab pos="356235" algn="l"/>
              </a:tabLst>
              <a:defRPr/>
            </a:pPr>
            <a:r>
              <a:rPr kumimoji="0" sz="1600" b="0" i="0" u="none" strike="noStrike" kern="1200" cap="none" spc="-60" normalizeH="0" baseline="0" noProof="0" dirty="0">
                <a:ln>
                  <a:noFill/>
                </a:ln>
                <a:solidFill>
                  <a:srgbClr val="3C3C3C"/>
                </a:solidFill>
                <a:effectLst/>
                <a:uLnTx/>
                <a:uFillTx/>
                <a:latin typeface="Times New Roman"/>
                <a:ea typeface="+mn-ea"/>
                <a:cs typeface="Times New Roman"/>
              </a:rPr>
              <a:t>To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reach a </a:t>
            </a:r>
            <a:r>
              <a:rPr kumimoji="0" sz="1600" b="0" i="0" u="none" strike="noStrike" kern="1200" cap="none" spc="0" normalizeH="0" baseline="0" noProof="0" dirty="0">
                <a:ln>
                  <a:noFill/>
                </a:ln>
                <a:solidFill>
                  <a:srgbClr val="3C3C3C"/>
                </a:solidFill>
                <a:effectLst/>
                <a:uLnTx/>
                <a:uFillTx/>
                <a:latin typeface="Times New Roman"/>
                <a:ea typeface="+mn-ea"/>
                <a:cs typeface="Times New Roman"/>
              </a:rPr>
              <a:t>40% </a:t>
            </a:r>
            <a:r>
              <a:rPr kumimoji="0" sz="1600" b="0" i="0" u="none" strike="noStrike" kern="1200" cap="none" spc="-10" normalizeH="0" baseline="0" noProof="0" dirty="0">
                <a:ln>
                  <a:noFill/>
                </a:ln>
                <a:solidFill>
                  <a:srgbClr val="3C3C3C"/>
                </a:solidFill>
                <a:effectLst/>
                <a:uLnTx/>
                <a:uFillTx/>
                <a:latin typeface="Times New Roman"/>
                <a:ea typeface="+mn-ea"/>
                <a:cs typeface="Times New Roman"/>
              </a:rPr>
              <a:t>energy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intensity </a:t>
            </a:r>
            <a:r>
              <a:rPr kumimoji="0" sz="1600" b="0" i="0" u="none" strike="noStrike" kern="1200" cap="none" spc="0" normalizeH="0" baseline="0" noProof="0" dirty="0">
                <a:ln>
                  <a:noFill/>
                </a:ln>
                <a:solidFill>
                  <a:srgbClr val="3C3C3C"/>
                </a:solidFill>
                <a:effectLst/>
                <a:uLnTx/>
                <a:uFillTx/>
                <a:latin typeface="Times New Roman"/>
                <a:ea typeface="+mn-ea"/>
                <a:cs typeface="Times New Roman"/>
              </a:rPr>
              <a:t>goal by 2025, the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SEO estimates  achieving </a:t>
            </a:r>
            <a:r>
              <a:rPr kumimoji="0" sz="1600" b="0" i="0" u="none" strike="noStrike" kern="1200" cap="none" spc="0" normalizeH="0" baseline="0" noProof="0" dirty="0">
                <a:ln>
                  <a:noFill/>
                </a:ln>
                <a:solidFill>
                  <a:srgbClr val="3C3C3C"/>
                </a:solidFill>
                <a:effectLst/>
                <a:uLnTx/>
                <a:uFillTx/>
                <a:latin typeface="Times New Roman"/>
                <a:ea typeface="+mn-ea"/>
                <a:cs typeface="Times New Roman"/>
              </a:rPr>
              <a:t>about </a:t>
            </a:r>
            <a:r>
              <a:rPr kumimoji="0" sz="1600" b="1" i="0" u="none" strike="noStrike" kern="1200" cap="none" spc="0" normalizeH="0" baseline="0" noProof="0" dirty="0">
                <a:ln>
                  <a:noFill/>
                </a:ln>
                <a:solidFill>
                  <a:srgbClr val="FF0000"/>
                </a:solidFill>
                <a:effectLst/>
                <a:uLnTx/>
                <a:uFillTx/>
                <a:latin typeface="Times New Roman"/>
                <a:ea typeface="+mn-ea"/>
                <a:cs typeface="Times New Roman"/>
              </a:rPr>
              <a:t>$200 </a:t>
            </a:r>
            <a:r>
              <a:rPr kumimoji="0" sz="1600" b="1" i="0" u="none" strike="noStrike" kern="1200" cap="none" spc="-5" normalizeH="0" baseline="0" noProof="0" dirty="0">
                <a:ln>
                  <a:noFill/>
                </a:ln>
                <a:solidFill>
                  <a:srgbClr val="FF0000"/>
                </a:solidFill>
                <a:effectLst/>
                <a:uLnTx/>
                <a:uFillTx/>
                <a:latin typeface="Times New Roman"/>
                <a:ea typeface="+mn-ea"/>
                <a:cs typeface="Times New Roman"/>
              </a:rPr>
              <a:t>million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in </a:t>
            </a:r>
            <a:r>
              <a:rPr kumimoji="0" sz="1600" b="0" i="0" u="none" strike="noStrike" kern="1200" cap="none" spc="0" normalizeH="0" baseline="0" noProof="0" dirty="0">
                <a:ln>
                  <a:noFill/>
                </a:ln>
                <a:solidFill>
                  <a:srgbClr val="3C3C3C"/>
                </a:solidFill>
                <a:effectLst/>
                <a:uLnTx/>
                <a:uFillTx/>
                <a:latin typeface="Times New Roman"/>
                <a:ea typeface="+mn-ea"/>
                <a:cs typeface="Times New Roman"/>
              </a:rPr>
              <a:t>avoided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utility costs with </a:t>
            </a:r>
            <a:r>
              <a:rPr kumimoji="0" sz="1600" b="0" i="0" u="none" strike="noStrike" kern="1200" cap="none" spc="0" normalizeH="0" baseline="0" noProof="0" dirty="0">
                <a:ln>
                  <a:noFill/>
                </a:ln>
                <a:solidFill>
                  <a:srgbClr val="3C3C3C"/>
                </a:solidFill>
                <a:effectLst/>
                <a:uLnTx/>
                <a:uFillTx/>
                <a:latin typeface="Times New Roman"/>
                <a:ea typeface="+mn-ea"/>
                <a:cs typeface="Times New Roman"/>
              </a:rPr>
              <a:t>$792  </a:t>
            </a:r>
            <a:r>
              <a:rPr kumimoji="0" sz="1600" b="0" i="0" u="none" strike="noStrike" kern="1200" cap="none" spc="-10" normalizeH="0" baseline="0" noProof="0" dirty="0">
                <a:ln>
                  <a:noFill/>
                </a:ln>
                <a:solidFill>
                  <a:srgbClr val="3C3C3C"/>
                </a:solidFill>
                <a:effectLst/>
                <a:uLnTx/>
                <a:uFillTx/>
                <a:latin typeface="Times New Roman"/>
                <a:ea typeface="+mn-ea"/>
                <a:cs typeface="Times New Roman"/>
              </a:rPr>
              <a:t>million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dollars in</a:t>
            </a:r>
            <a:r>
              <a:rPr kumimoji="0" sz="1600" b="0" i="0" u="none" strike="noStrike" kern="1200" cap="none" spc="90" normalizeH="0" baseline="0" noProof="0" dirty="0">
                <a:ln>
                  <a:noFill/>
                </a:ln>
                <a:solidFill>
                  <a:srgbClr val="3C3C3C"/>
                </a:solidFill>
                <a:effectLst/>
                <a:uLnTx/>
                <a:uFillTx/>
                <a:latin typeface="Times New Roman"/>
                <a:ea typeface="+mn-ea"/>
                <a:cs typeface="Times New Roman"/>
              </a:rPr>
              <a:t> </a:t>
            </a:r>
            <a:r>
              <a:rPr kumimoji="0" sz="1600" b="0" i="0" u="none" strike="noStrike" kern="1200" cap="none" spc="-5" normalizeH="0" baseline="0" noProof="0" dirty="0">
                <a:ln>
                  <a:noFill/>
                </a:ln>
                <a:solidFill>
                  <a:srgbClr val="3C3C3C"/>
                </a:solidFill>
                <a:effectLst/>
                <a:uLnTx/>
                <a:uFillTx/>
                <a:latin typeface="Times New Roman"/>
                <a:ea typeface="+mn-ea"/>
                <a:cs typeface="Times New Roman"/>
              </a:rPr>
              <a:t>investment.</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6" name="object 6"/>
          <p:cNvSpPr/>
          <p:nvPr/>
        </p:nvSpPr>
        <p:spPr>
          <a:xfrm>
            <a:off x="9412226" y="5509259"/>
            <a:ext cx="2473424" cy="88080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845807" y="1376172"/>
            <a:ext cx="4942331" cy="212750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845807" y="3503676"/>
            <a:ext cx="4968241" cy="348931"/>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918959" y="3924300"/>
            <a:ext cx="4966715" cy="2537460"/>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EC209BD0-DB99-4288-9048-786930BEFB9E}"/>
              </a:ext>
            </a:extLst>
          </p:cNvPr>
          <p:cNvSpPr txBox="1"/>
          <p:nvPr/>
        </p:nvSpPr>
        <p:spPr>
          <a:xfrm>
            <a:off x="616973" y="4896390"/>
            <a:ext cx="60833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9DA6"/>
                </a:solidFill>
                <a:effectLst/>
                <a:uLnTx/>
                <a:uFillTx/>
                <a:latin typeface="Calibri"/>
                <a:ea typeface="+mn-ea"/>
                <a:cs typeface="+mn-cs"/>
                <a:hlinkClick r:id="rId8">
                  <a:extLst>
                    <a:ext uri="{A12FA001-AC4F-418D-AE19-62706E023703}">
                      <ahyp:hlinkClr xmlns:ahyp="http://schemas.microsoft.com/office/drawing/2018/hyperlinkcolor" val="tx"/>
                    </a:ext>
                  </a:extLst>
                </a:hlinkClick>
              </a:rPr>
              <a:t>https://deq.nc.gov/conservation/energy-efficiency-resources/utility-savings-initiative</a:t>
            </a:r>
            <a:endParaRPr kumimoji="0" lang="en-US" sz="1800" b="0" i="0" u="none" strike="noStrike" kern="1200" cap="none" spc="0" normalizeH="0" baseline="0" noProof="0" dirty="0">
              <a:ln>
                <a:noFill/>
              </a:ln>
              <a:solidFill>
                <a:srgbClr val="449DA6"/>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018E4B7-1780-4326-9784-8FC79AF963F0}"/>
              </a:ext>
            </a:extLst>
          </p:cNvPr>
          <p:cNvSpPr txBox="1"/>
          <p:nvPr/>
        </p:nvSpPr>
        <p:spPr>
          <a:xfrm>
            <a:off x="21500" y="6572958"/>
            <a:ext cx="244104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8847" y="141756"/>
            <a:ext cx="10188320" cy="966290"/>
          </a:xfrm>
          <a:prstGeom prst="rect">
            <a:avLst/>
          </a:prstGeom>
        </p:spPr>
        <p:txBody>
          <a:bodyPr vert="horz" wrap="square" lIns="0" tIns="67945" rIns="0" bIns="0" rtlCol="0">
            <a:spAutoFit/>
          </a:bodyPr>
          <a:lstStyle/>
          <a:p>
            <a:pPr marL="12700" marR="5080" indent="1165225" algn="l">
              <a:lnSpc>
                <a:spcPts val="3460"/>
              </a:lnSpc>
              <a:spcBef>
                <a:spcPts val="535"/>
              </a:spcBef>
            </a:pPr>
            <a:r>
              <a:rPr sz="3200" kern="1200" dirty="0">
                <a:solidFill>
                  <a:srgbClr val="288DC2"/>
                </a:solidFill>
                <a:latin typeface="Times New Roman" panose="02020603050405020304" pitchFamily="18" charset="0"/>
                <a:cs typeface="Times New Roman" panose="02020603050405020304" pitchFamily="18" charset="0"/>
              </a:rPr>
              <a:t>Comprehensive Program Report Conclusions</a:t>
            </a:r>
            <a:br>
              <a:rPr lang="en-US" sz="3200" kern="1200" dirty="0">
                <a:solidFill>
                  <a:srgbClr val="288DC2"/>
                </a:solidFill>
                <a:latin typeface="Times New Roman" panose="02020603050405020304" pitchFamily="18" charset="0"/>
                <a:cs typeface="Times New Roman" panose="02020603050405020304" pitchFamily="18" charset="0"/>
              </a:rPr>
            </a:br>
            <a:r>
              <a:rPr lang="en-US" sz="3200" kern="1200" dirty="0">
                <a:solidFill>
                  <a:srgbClr val="288DC2"/>
                </a:solidFill>
                <a:latin typeface="Times New Roman" panose="02020603050405020304" pitchFamily="18" charset="0"/>
                <a:cs typeface="Times New Roman" panose="02020603050405020304" pitchFamily="18" charset="0"/>
              </a:rPr>
              <a:t>		Agency </a:t>
            </a:r>
            <a:r>
              <a:rPr sz="3200" kern="1200" dirty="0">
                <a:solidFill>
                  <a:srgbClr val="288DC2"/>
                </a:solidFill>
                <a:latin typeface="Times New Roman" panose="02020603050405020304" pitchFamily="18" charset="0"/>
                <a:cs typeface="Times New Roman" panose="02020603050405020304" pitchFamily="18" charset="0"/>
              </a:rPr>
              <a:t>Trends and Emissions Summary</a:t>
            </a:r>
          </a:p>
        </p:txBody>
      </p:sp>
      <p:sp>
        <p:nvSpPr>
          <p:cNvPr id="4" name="object 4"/>
          <p:cNvSpPr/>
          <p:nvPr/>
        </p:nvSpPr>
        <p:spPr>
          <a:xfrm>
            <a:off x="9582799" y="5668941"/>
            <a:ext cx="2307538" cy="85555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9412226" y="5509259"/>
            <a:ext cx="2473424" cy="88080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object 6"/>
          <p:cNvGraphicFramePr>
            <a:graphicFrameLocks noGrp="1"/>
          </p:cNvGraphicFramePr>
          <p:nvPr/>
        </p:nvGraphicFramePr>
        <p:xfrm>
          <a:off x="8270391" y="2045426"/>
          <a:ext cx="2887980" cy="2533649"/>
        </p:xfrm>
        <a:graphic>
          <a:graphicData uri="http://schemas.openxmlformats.org/drawingml/2006/table">
            <a:tbl>
              <a:tblPr firstRow="1" bandRow="1">
                <a:tableStyleId>{2D5ABB26-0587-4C30-8999-92F81FD0307C}</a:tableStyleId>
              </a:tblPr>
              <a:tblGrid>
                <a:gridCol w="1443990">
                  <a:extLst>
                    <a:ext uri="{9D8B030D-6E8A-4147-A177-3AD203B41FA5}">
                      <a16:colId xmlns:a16="http://schemas.microsoft.com/office/drawing/2014/main" val="20000"/>
                    </a:ext>
                  </a:extLst>
                </a:gridCol>
                <a:gridCol w="1443990">
                  <a:extLst>
                    <a:ext uri="{9D8B030D-6E8A-4147-A177-3AD203B41FA5}">
                      <a16:colId xmlns:a16="http://schemas.microsoft.com/office/drawing/2014/main" val="20001"/>
                    </a:ext>
                  </a:extLst>
                </a:gridCol>
              </a:tblGrid>
              <a:tr h="771525">
                <a:tc>
                  <a:txBody>
                    <a:bodyPr/>
                    <a:lstStyle/>
                    <a:p>
                      <a:pPr>
                        <a:lnSpc>
                          <a:spcPct val="100000"/>
                        </a:lnSpc>
                      </a:pPr>
                      <a:endParaRPr sz="1200">
                        <a:latin typeface="Times New Roman"/>
                        <a:cs typeface="Times New Roman"/>
                      </a:endParaRPr>
                    </a:p>
                    <a:p>
                      <a:pPr marL="321310">
                        <a:lnSpc>
                          <a:spcPct val="100000"/>
                        </a:lnSpc>
                        <a:spcBef>
                          <a:spcPts val="965"/>
                        </a:spcBef>
                      </a:pPr>
                      <a:r>
                        <a:rPr sz="1100" b="1" spc="-5" dirty="0">
                          <a:solidFill>
                            <a:srgbClr val="FFFFFF"/>
                          </a:solidFill>
                          <a:latin typeface="Arial"/>
                          <a:cs typeface="Arial"/>
                        </a:rPr>
                        <a:t>Fuel</a:t>
                      </a:r>
                      <a:r>
                        <a:rPr sz="1100" b="1" spc="-15" dirty="0">
                          <a:solidFill>
                            <a:srgbClr val="FFFFFF"/>
                          </a:solidFill>
                          <a:latin typeface="Arial"/>
                          <a:cs typeface="Arial"/>
                        </a:rPr>
                        <a:t> </a:t>
                      </a:r>
                      <a:r>
                        <a:rPr sz="1100" b="1" spc="-5" dirty="0">
                          <a:solidFill>
                            <a:srgbClr val="FFFFFF"/>
                          </a:solidFill>
                          <a:latin typeface="Arial"/>
                          <a:cs typeface="Arial"/>
                        </a:rPr>
                        <a:t>Source</a:t>
                      </a:r>
                      <a:endParaRPr sz="11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2849C"/>
                    </a:solidFill>
                  </a:tcPr>
                </a:tc>
                <a:tc>
                  <a:txBody>
                    <a:bodyPr/>
                    <a:lstStyle/>
                    <a:p>
                      <a:pPr marL="115570" marR="107950" indent="-635" algn="ctr">
                        <a:lnSpc>
                          <a:spcPct val="100000"/>
                        </a:lnSpc>
                        <a:spcBef>
                          <a:spcPts val="1025"/>
                        </a:spcBef>
                      </a:pPr>
                      <a:r>
                        <a:rPr sz="1100" b="1" spc="-15" dirty="0">
                          <a:solidFill>
                            <a:srgbClr val="FFFFFF"/>
                          </a:solidFill>
                          <a:latin typeface="Arial"/>
                          <a:cs typeface="Arial"/>
                        </a:rPr>
                        <a:t>All </a:t>
                      </a:r>
                      <a:r>
                        <a:rPr sz="1100" b="1" spc="-5" dirty="0">
                          <a:solidFill>
                            <a:srgbClr val="FFFFFF"/>
                          </a:solidFill>
                          <a:latin typeface="Arial"/>
                          <a:cs typeface="Arial"/>
                        </a:rPr>
                        <a:t>State  Government</a:t>
                      </a:r>
                      <a:r>
                        <a:rPr sz="1100" b="1" spc="-75" dirty="0">
                          <a:solidFill>
                            <a:srgbClr val="FFFFFF"/>
                          </a:solidFill>
                          <a:latin typeface="Arial"/>
                          <a:cs typeface="Arial"/>
                        </a:rPr>
                        <a:t> </a:t>
                      </a:r>
                      <a:r>
                        <a:rPr sz="1100" b="1" dirty="0">
                          <a:solidFill>
                            <a:srgbClr val="FFFFFF"/>
                          </a:solidFill>
                          <a:latin typeface="Arial"/>
                          <a:cs typeface="Arial"/>
                        </a:rPr>
                        <a:t>Units  </a:t>
                      </a:r>
                      <a:r>
                        <a:rPr sz="1100" b="1" spc="-5" dirty="0">
                          <a:solidFill>
                            <a:srgbClr val="FFFFFF"/>
                          </a:solidFill>
                          <a:latin typeface="Arial"/>
                          <a:cs typeface="Arial"/>
                        </a:rPr>
                        <a:t>(MTCO2e)</a:t>
                      </a:r>
                      <a:endParaRPr sz="1100">
                        <a:latin typeface="Arial"/>
                        <a:cs typeface="Arial"/>
                      </a:endParaRPr>
                    </a:p>
                  </a:txBody>
                  <a:tcPr marL="0" marR="0" marT="1301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2849C"/>
                    </a:solidFill>
                  </a:tcPr>
                </a:tc>
                <a:extLst>
                  <a:ext uri="{0D108BD9-81ED-4DB2-BD59-A6C34878D82A}">
                    <a16:rowId xmlns:a16="http://schemas.microsoft.com/office/drawing/2014/main" val="10000"/>
                  </a:ext>
                </a:extLst>
              </a:tr>
              <a:tr h="390525">
                <a:tc>
                  <a:txBody>
                    <a:bodyPr/>
                    <a:lstStyle/>
                    <a:p>
                      <a:pPr marL="68580">
                        <a:lnSpc>
                          <a:spcPct val="100000"/>
                        </a:lnSpc>
                        <a:spcBef>
                          <a:spcPts val="844"/>
                        </a:spcBef>
                      </a:pPr>
                      <a:r>
                        <a:rPr sz="1100" b="1" spc="-5" dirty="0">
                          <a:solidFill>
                            <a:srgbClr val="FFFFFF"/>
                          </a:solidFill>
                          <a:latin typeface="Arial"/>
                          <a:cs typeface="Arial"/>
                        </a:rPr>
                        <a:t>Electricity</a:t>
                      </a:r>
                      <a:r>
                        <a:rPr sz="1100" b="1" spc="-55" dirty="0">
                          <a:solidFill>
                            <a:srgbClr val="FFFFFF"/>
                          </a:solidFill>
                          <a:latin typeface="Arial"/>
                          <a:cs typeface="Arial"/>
                        </a:rPr>
                        <a:t> </a:t>
                      </a:r>
                      <a:r>
                        <a:rPr sz="1100" b="1" spc="-5" dirty="0">
                          <a:solidFill>
                            <a:srgbClr val="FFFFFF"/>
                          </a:solidFill>
                          <a:latin typeface="Arial"/>
                          <a:cs typeface="Arial"/>
                        </a:rPr>
                        <a:t>Usage</a:t>
                      </a:r>
                      <a:endParaRPr sz="1100">
                        <a:latin typeface="Arial"/>
                        <a:cs typeface="Arial"/>
                      </a:endParaRPr>
                    </a:p>
                  </a:txBody>
                  <a:tcPr marL="0" marR="0" marT="10731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52849C"/>
                    </a:solidFill>
                  </a:tcPr>
                </a:tc>
                <a:tc>
                  <a:txBody>
                    <a:bodyPr/>
                    <a:lstStyle/>
                    <a:p>
                      <a:pPr marR="61594" algn="r">
                        <a:lnSpc>
                          <a:spcPct val="100000"/>
                        </a:lnSpc>
                        <a:spcBef>
                          <a:spcPts val="844"/>
                        </a:spcBef>
                      </a:pPr>
                      <a:r>
                        <a:rPr sz="1100" spc="-5" dirty="0">
                          <a:latin typeface="Arial"/>
                          <a:cs typeface="Arial"/>
                        </a:rPr>
                        <a:t>1</a:t>
                      </a:r>
                      <a:r>
                        <a:rPr sz="1100" spc="5" dirty="0">
                          <a:latin typeface="Arial"/>
                          <a:cs typeface="Arial"/>
                        </a:rPr>
                        <a:t>,</a:t>
                      </a:r>
                      <a:r>
                        <a:rPr sz="1100" spc="-5" dirty="0">
                          <a:latin typeface="Arial"/>
                          <a:cs typeface="Arial"/>
                        </a:rPr>
                        <a:t>723</a:t>
                      </a:r>
                      <a:r>
                        <a:rPr sz="1100" spc="5" dirty="0">
                          <a:latin typeface="Arial"/>
                          <a:cs typeface="Arial"/>
                        </a:rPr>
                        <a:t>,</a:t>
                      </a:r>
                      <a:r>
                        <a:rPr sz="1100" spc="-5" dirty="0">
                          <a:latin typeface="Arial"/>
                          <a:cs typeface="Arial"/>
                        </a:rPr>
                        <a:t>750</a:t>
                      </a:r>
                      <a:endParaRPr sz="1100">
                        <a:latin typeface="Arial"/>
                        <a:cs typeface="Arial"/>
                      </a:endParaRPr>
                    </a:p>
                  </a:txBody>
                  <a:tcPr marL="0" marR="0" marT="10731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9DE"/>
                    </a:solidFill>
                  </a:tcPr>
                </a:tc>
                <a:extLst>
                  <a:ext uri="{0D108BD9-81ED-4DB2-BD59-A6C34878D82A}">
                    <a16:rowId xmlns:a16="http://schemas.microsoft.com/office/drawing/2014/main" val="10001"/>
                  </a:ext>
                </a:extLst>
              </a:tr>
              <a:tr h="390525">
                <a:tc>
                  <a:txBody>
                    <a:bodyPr/>
                    <a:lstStyle/>
                    <a:p>
                      <a:pPr marL="68580">
                        <a:lnSpc>
                          <a:spcPct val="100000"/>
                        </a:lnSpc>
                        <a:spcBef>
                          <a:spcPts val="844"/>
                        </a:spcBef>
                      </a:pPr>
                      <a:r>
                        <a:rPr sz="1100" b="1" spc="-5" dirty="0">
                          <a:solidFill>
                            <a:srgbClr val="FFFFFF"/>
                          </a:solidFill>
                          <a:latin typeface="Arial"/>
                          <a:cs typeface="Arial"/>
                        </a:rPr>
                        <a:t>Nat </a:t>
                      </a:r>
                      <a:r>
                        <a:rPr sz="1100" b="1" dirty="0">
                          <a:solidFill>
                            <a:srgbClr val="FFFFFF"/>
                          </a:solidFill>
                          <a:latin typeface="Arial"/>
                          <a:cs typeface="Arial"/>
                        </a:rPr>
                        <a:t>Gas</a:t>
                      </a:r>
                      <a:r>
                        <a:rPr sz="1100" b="1" spc="-35" dirty="0">
                          <a:solidFill>
                            <a:srgbClr val="FFFFFF"/>
                          </a:solidFill>
                          <a:latin typeface="Arial"/>
                          <a:cs typeface="Arial"/>
                        </a:rPr>
                        <a:t> </a:t>
                      </a:r>
                      <a:r>
                        <a:rPr sz="1100" b="1" spc="-5" dirty="0">
                          <a:solidFill>
                            <a:srgbClr val="FFFFFF"/>
                          </a:solidFill>
                          <a:latin typeface="Arial"/>
                          <a:cs typeface="Arial"/>
                        </a:rPr>
                        <a:t>Usage</a:t>
                      </a:r>
                      <a:endParaRPr sz="1100">
                        <a:latin typeface="Arial"/>
                        <a:cs typeface="Arial"/>
                      </a:endParaRPr>
                    </a:p>
                  </a:txBody>
                  <a:tcPr marL="0" marR="0" marT="1073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2849C"/>
                    </a:solidFill>
                  </a:tcPr>
                </a:tc>
                <a:tc>
                  <a:txBody>
                    <a:bodyPr/>
                    <a:lstStyle/>
                    <a:p>
                      <a:pPr marR="61594" algn="r">
                        <a:lnSpc>
                          <a:spcPct val="100000"/>
                        </a:lnSpc>
                        <a:spcBef>
                          <a:spcPts val="844"/>
                        </a:spcBef>
                      </a:pPr>
                      <a:r>
                        <a:rPr sz="1100" dirty="0">
                          <a:latin typeface="Arial"/>
                          <a:cs typeface="Arial"/>
                        </a:rPr>
                        <a:t>-</a:t>
                      </a:r>
                      <a:r>
                        <a:rPr sz="1100" spc="-5" dirty="0">
                          <a:latin typeface="Arial"/>
                          <a:cs typeface="Arial"/>
                        </a:rPr>
                        <a:t>204</a:t>
                      </a:r>
                      <a:r>
                        <a:rPr sz="1100" spc="5" dirty="0">
                          <a:latin typeface="Arial"/>
                          <a:cs typeface="Arial"/>
                        </a:rPr>
                        <a:t>,</a:t>
                      </a:r>
                      <a:r>
                        <a:rPr sz="1100" spc="-5" dirty="0">
                          <a:latin typeface="Arial"/>
                          <a:cs typeface="Arial"/>
                        </a:rPr>
                        <a:t>969</a:t>
                      </a:r>
                      <a:endParaRPr sz="1100">
                        <a:latin typeface="Arial"/>
                        <a:cs typeface="Arial"/>
                      </a:endParaRPr>
                    </a:p>
                  </a:txBody>
                  <a:tcPr marL="0" marR="0" marT="1073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EF"/>
                    </a:solidFill>
                  </a:tcPr>
                </a:tc>
                <a:extLst>
                  <a:ext uri="{0D108BD9-81ED-4DB2-BD59-A6C34878D82A}">
                    <a16:rowId xmlns:a16="http://schemas.microsoft.com/office/drawing/2014/main" val="10002"/>
                  </a:ext>
                </a:extLst>
              </a:tr>
              <a:tr h="390524">
                <a:tc>
                  <a:txBody>
                    <a:bodyPr/>
                    <a:lstStyle/>
                    <a:p>
                      <a:pPr marL="68580">
                        <a:lnSpc>
                          <a:spcPct val="100000"/>
                        </a:lnSpc>
                        <a:spcBef>
                          <a:spcPts val="845"/>
                        </a:spcBef>
                      </a:pPr>
                      <a:r>
                        <a:rPr sz="1100" b="1" spc="-5" dirty="0">
                          <a:solidFill>
                            <a:srgbClr val="FFFFFF"/>
                          </a:solidFill>
                          <a:latin typeface="Arial"/>
                          <a:cs typeface="Arial"/>
                        </a:rPr>
                        <a:t>Fuel </a:t>
                      </a:r>
                      <a:r>
                        <a:rPr sz="1100" b="1" spc="5" dirty="0">
                          <a:solidFill>
                            <a:srgbClr val="FFFFFF"/>
                          </a:solidFill>
                          <a:latin typeface="Arial"/>
                          <a:cs typeface="Arial"/>
                        </a:rPr>
                        <a:t>Oil</a:t>
                      </a:r>
                      <a:r>
                        <a:rPr sz="1100" b="1" spc="-65" dirty="0">
                          <a:solidFill>
                            <a:srgbClr val="FFFFFF"/>
                          </a:solidFill>
                          <a:latin typeface="Arial"/>
                          <a:cs typeface="Arial"/>
                        </a:rPr>
                        <a:t> </a:t>
                      </a:r>
                      <a:r>
                        <a:rPr sz="1100" b="1" spc="-5" dirty="0">
                          <a:solidFill>
                            <a:srgbClr val="FFFFFF"/>
                          </a:solidFill>
                          <a:latin typeface="Arial"/>
                          <a:cs typeface="Arial"/>
                        </a:rPr>
                        <a:t>Usage</a:t>
                      </a:r>
                      <a:endParaRPr sz="1100">
                        <a:latin typeface="Arial"/>
                        <a:cs typeface="Arial"/>
                      </a:endParaRPr>
                    </a:p>
                  </a:txBody>
                  <a:tcPr marL="0" marR="0" marT="1073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2849C"/>
                    </a:solidFill>
                  </a:tcPr>
                </a:tc>
                <a:tc>
                  <a:txBody>
                    <a:bodyPr/>
                    <a:lstStyle/>
                    <a:p>
                      <a:pPr marR="61594" algn="r">
                        <a:lnSpc>
                          <a:spcPct val="100000"/>
                        </a:lnSpc>
                        <a:spcBef>
                          <a:spcPts val="845"/>
                        </a:spcBef>
                      </a:pPr>
                      <a:r>
                        <a:rPr sz="1100" spc="-5" dirty="0">
                          <a:latin typeface="Arial"/>
                          <a:cs typeface="Arial"/>
                        </a:rPr>
                        <a:t>1</a:t>
                      </a:r>
                      <a:r>
                        <a:rPr sz="1100" spc="5" dirty="0">
                          <a:latin typeface="Arial"/>
                          <a:cs typeface="Arial"/>
                        </a:rPr>
                        <a:t>,</a:t>
                      </a:r>
                      <a:r>
                        <a:rPr sz="1100" spc="-5" dirty="0">
                          <a:latin typeface="Arial"/>
                          <a:cs typeface="Arial"/>
                        </a:rPr>
                        <a:t>556</a:t>
                      </a:r>
                      <a:r>
                        <a:rPr sz="1100" spc="5" dirty="0">
                          <a:latin typeface="Arial"/>
                          <a:cs typeface="Arial"/>
                        </a:rPr>
                        <a:t>,</a:t>
                      </a:r>
                      <a:r>
                        <a:rPr sz="1100" spc="-5" dirty="0">
                          <a:latin typeface="Arial"/>
                          <a:cs typeface="Arial"/>
                        </a:rPr>
                        <a:t>109</a:t>
                      </a:r>
                      <a:endParaRPr sz="1100">
                        <a:latin typeface="Arial"/>
                        <a:cs typeface="Arial"/>
                      </a:endParaRPr>
                    </a:p>
                  </a:txBody>
                  <a:tcPr marL="0" marR="0" marT="1073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9DE"/>
                    </a:solidFill>
                  </a:tcPr>
                </a:tc>
                <a:extLst>
                  <a:ext uri="{0D108BD9-81ED-4DB2-BD59-A6C34878D82A}">
                    <a16:rowId xmlns:a16="http://schemas.microsoft.com/office/drawing/2014/main" val="10003"/>
                  </a:ext>
                </a:extLst>
              </a:tr>
              <a:tr h="390525">
                <a:tc>
                  <a:txBody>
                    <a:bodyPr/>
                    <a:lstStyle/>
                    <a:p>
                      <a:pPr marL="68580">
                        <a:lnSpc>
                          <a:spcPct val="100000"/>
                        </a:lnSpc>
                        <a:spcBef>
                          <a:spcPts val="845"/>
                        </a:spcBef>
                      </a:pPr>
                      <a:r>
                        <a:rPr sz="1100" b="1" spc="-5" dirty="0">
                          <a:solidFill>
                            <a:srgbClr val="FFFFFF"/>
                          </a:solidFill>
                          <a:latin typeface="Arial"/>
                          <a:cs typeface="Arial"/>
                        </a:rPr>
                        <a:t>Propane</a:t>
                      </a:r>
                      <a:r>
                        <a:rPr sz="1100" b="1" spc="-10" dirty="0">
                          <a:solidFill>
                            <a:srgbClr val="FFFFFF"/>
                          </a:solidFill>
                          <a:latin typeface="Arial"/>
                          <a:cs typeface="Arial"/>
                        </a:rPr>
                        <a:t> </a:t>
                      </a:r>
                      <a:r>
                        <a:rPr sz="1100" b="1" spc="-5" dirty="0">
                          <a:solidFill>
                            <a:srgbClr val="FFFFFF"/>
                          </a:solidFill>
                          <a:latin typeface="Arial"/>
                          <a:cs typeface="Arial"/>
                        </a:rPr>
                        <a:t>Usage</a:t>
                      </a:r>
                      <a:endParaRPr sz="1100">
                        <a:latin typeface="Arial"/>
                        <a:cs typeface="Arial"/>
                      </a:endParaRPr>
                    </a:p>
                  </a:txBody>
                  <a:tcPr marL="0" marR="0" marT="1073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2849C"/>
                    </a:solidFill>
                  </a:tcPr>
                </a:tc>
                <a:tc>
                  <a:txBody>
                    <a:bodyPr/>
                    <a:lstStyle/>
                    <a:p>
                      <a:pPr marR="61594" algn="r">
                        <a:lnSpc>
                          <a:spcPct val="100000"/>
                        </a:lnSpc>
                        <a:spcBef>
                          <a:spcPts val="845"/>
                        </a:spcBef>
                      </a:pPr>
                      <a:r>
                        <a:rPr sz="1100" spc="-5" dirty="0">
                          <a:latin typeface="Arial"/>
                          <a:cs typeface="Arial"/>
                        </a:rPr>
                        <a:t>91</a:t>
                      </a:r>
                      <a:r>
                        <a:rPr sz="1100" spc="5" dirty="0">
                          <a:latin typeface="Arial"/>
                          <a:cs typeface="Arial"/>
                        </a:rPr>
                        <a:t>,</a:t>
                      </a:r>
                      <a:r>
                        <a:rPr sz="1100" spc="-5" dirty="0">
                          <a:latin typeface="Arial"/>
                          <a:cs typeface="Arial"/>
                        </a:rPr>
                        <a:t>154</a:t>
                      </a:r>
                      <a:endParaRPr sz="1100">
                        <a:latin typeface="Arial"/>
                        <a:cs typeface="Arial"/>
                      </a:endParaRPr>
                    </a:p>
                  </a:txBody>
                  <a:tcPr marL="0" marR="0" marT="1073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EF"/>
                    </a:solidFill>
                  </a:tcPr>
                </a:tc>
                <a:extLst>
                  <a:ext uri="{0D108BD9-81ED-4DB2-BD59-A6C34878D82A}">
                    <a16:rowId xmlns:a16="http://schemas.microsoft.com/office/drawing/2014/main" val="10004"/>
                  </a:ext>
                </a:extLst>
              </a:tr>
              <a:tr h="200025">
                <a:tc>
                  <a:txBody>
                    <a:bodyPr/>
                    <a:lstStyle/>
                    <a:p>
                      <a:pPr marL="68580">
                        <a:lnSpc>
                          <a:spcPct val="100000"/>
                        </a:lnSpc>
                        <a:spcBef>
                          <a:spcPts val="95"/>
                        </a:spcBef>
                      </a:pPr>
                      <a:r>
                        <a:rPr sz="1100" b="1" spc="-5" dirty="0">
                          <a:solidFill>
                            <a:srgbClr val="FFFFFF"/>
                          </a:solidFill>
                          <a:latin typeface="Arial"/>
                          <a:cs typeface="Arial"/>
                        </a:rPr>
                        <a:t>Total</a:t>
                      </a:r>
                      <a:endParaRPr sz="1100">
                        <a:latin typeface="Arial"/>
                        <a:cs typeface="Arial"/>
                      </a:endParaRPr>
                    </a:p>
                  </a:txBody>
                  <a:tcPr marL="0" marR="0" marT="120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2849C"/>
                    </a:solidFill>
                  </a:tcPr>
                </a:tc>
                <a:tc>
                  <a:txBody>
                    <a:bodyPr/>
                    <a:lstStyle/>
                    <a:p>
                      <a:pPr marR="61594" algn="r">
                        <a:lnSpc>
                          <a:spcPct val="100000"/>
                        </a:lnSpc>
                        <a:spcBef>
                          <a:spcPts val="95"/>
                        </a:spcBef>
                      </a:pPr>
                      <a:r>
                        <a:rPr sz="1100" spc="-5" dirty="0">
                          <a:latin typeface="Arial"/>
                          <a:cs typeface="Arial"/>
                        </a:rPr>
                        <a:t>3</a:t>
                      </a:r>
                      <a:r>
                        <a:rPr sz="1100" spc="5" dirty="0">
                          <a:latin typeface="Arial"/>
                          <a:cs typeface="Arial"/>
                        </a:rPr>
                        <a:t>,</a:t>
                      </a:r>
                      <a:r>
                        <a:rPr sz="1100" spc="-5" dirty="0">
                          <a:latin typeface="Arial"/>
                          <a:cs typeface="Arial"/>
                        </a:rPr>
                        <a:t>166</a:t>
                      </a:r>
                      <a:r>
                        <a:rPr sz="1100" spc="5" dirty="0">
                          <a:latin typeface="Arial"/>
                          <a:cs typeface="Arial"/>
                        </a:rPr>
                        <a:t>,</a:t>
                      </a:r>
                      <a:r>
                        <a:rPr sz="1100" spc="-5" dirty="0">
                          <a:latin typeface="Arial"/>
                          <a:cs typeface="Arial"/>
                        </a:rPr>
                        <a:t>044</a:t>
                      </a:r>
                      <a:endParaRPr sz="1100">
                        <a:latin typeface="Arial"/>
                        <a:cs typeface="Arial"/>
                      </a:endParaRPr>
                    </a:p>
                  </a:txBody>
                  <a:tcPr marL="0" marR="0" marT="120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9DE"/>
                    </a:solidFill>
                  </a:tcPr>
                </a:tc>
                <a:extLst>
                  <a:ext uri="{0D108BD9-81ED-4DB2-BD59-A6C34878D82A}">
                    <a16:rowId xmlns:a16="http://schemas.microsoft.com/office/drawing/2014/main" val="10005"/>
                  </a:ext>
                </a:extLst>
              </a:tr>
            </a:tbl>
          </a:graphicData>
        </a:graphic>
      </p:graphicFrame>
      <p:sp>
        <p:nvSpPr>
          <p:cNvPr id="7" name="object 7"/>
          <p:cNvSpPr txBox="1"/>
          <p:nvPr/>
        </p:nvSpPr>
        <p:spPr>
          <a:xfrm>
            <a:off x="8815665" y="1339986"/>
            <a:ext cx="2038894" cy="566822"/>
          </a:xfrm>
          <a:prstGeom prst="rect">
            <a:avLst/>
          </a:prstGeom>
        </p:spPr>
        <p:txBody>
          <a:bodyPr vert="horz" wrap="square" lIns="0" tIns="12700" rIns="0" bIns="0" rtlCol="0">
            <a:spAutoFit/>
          </a:bodyPr>
          <a:lstStyle/>
          <a:p>
            <a:pPr marL="241300" marR="5080" lvl="0" indent="-228600" algn="l"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20" normalizeH="0" baseline="0" noProof="0" dirty="0">
                <a:ln>
                  <a:noFill/>
                </a:ln>
                <a:solidFill>
                  <a:prstClr val="black"/>
                </a:solidFill>
                <a:effectLst/>
                <a:uLnTx/>
                <a:uFillTx/>
                <a:latin typeface="Arial"/>
                <a:ea typeface="+mn-ea"/>
                <a:cs typeface="Arial"/>
              </a:rPr>
              <a:t>	Agency and University </a:t>
            </a:r>
            <a:r>
              <a:rPr kumimoji="0" sz="1200" b="1" i="0" u="none" strike="noStrike" kern="1200" cap="none" spc="-20" normalizeH="0" baseline="0" noProof="0" dirty="0">
                <a:ln>
                  <a:noFill/>
                </a:ln>
                <a:solidFill>
                  <a:prstClr val="black"/>
                </a:solidFill>
                <a:effectLst/>
                <a:uLnTx/>
                <a:uFillTx/>
                <a:latin typeface="Arial"/>
                <a:ea typeface="+mn-ea"/>
                <a:cs typeface="Arial"/>
              </a:rPr>
              <a:t>Avoided </a:t>
            </a:r>
            <a:r>
              <a:rPr kumimoji="0" sz="1200" b="1" i="0" u="none" strike="noStrike" kern="1200" cap="none" spc="-5" normalizeH="0" baseline="0" noProof="0" dirty="0">
                <a:ln>
                  <a:noFill/>
                </a:ln>
                <a:solidFill>
                  <a:prstClr val="black"/>
                </a:solidFill>
                <a:effectLst/>
                <a:uLnTx/>
                <a:uFillTx/>
                <a:latin typeface="Arial"/>
                <a:ea typeface="+mn-ea"/>
                <a:cs typeface="Arial"/>
              </a:rPr>
              <a:t>GHG Emissions  (FY03-FY18)</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object 8"/>
          <p:cNvSpPr txBox="1"/>
          <p:nvPr/>
        </p:nvSpPr>
        <p:spPr>
          <a:xfrm>
            <a:off x="2199290" y="1461461"/>
            <a:ext cx="3896710"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5" normalizeH="0" baseline="0" noProof="0" dirty="0">
                <a:ln>
                  <a:noFill/>
                </a:ln>
                <a:solidFill>
                  <a:prstClr val="black"/>
                </a:solidFill>
                <a:effectLst/>
                <a:uLnTx/>
                <a:uFillTx/>
                <a:latin typeface="Arial"/>
                <a:ea typeface="+mn-ea"/>
                <a:cs typeface="Arial"/>
              </a:rPr>
              <a:t>Agency </a:t>
            </a:r>
            <a:r>
              <a:rPr kumimoji="0" sz="1200" b="1" i="0" u="none" strike="noStrike" kern="1200" cap="none" spc="-5" normalizeH="0" baseline="0" noProof="0" dirty="0">
                <a:ln>
                  <a:noFill/>
                </a:ln>
                <a:solidFill>
                  <a:prstClr val="black"/>
                </a:solidFill>
                <a:effectLst/>
                <a:uLnTx/>
                <a:uFillTx/>
                <a:latin typeface="Arial"/>
                <a:ea typeface="+mn-ea"/>
                <a:cs typeface="Arial"/>
              </a:rPr>
              <a:t>Changes </a:t>
            </a:r>
            <a:r>
              <a:rPr kumimoji="0" sz="1200" b="1" i="0" u="none" strike="noStrike" kern="1200" cap="none" spc="0" normalizeH="0" baseline="0" noProof="0" dirty="0">
                <a:ln>
                  <a:noFill/>
                </a:ln>
                <a:solidFill>
                  <a:prstClr val="black"/>
                </a:solidFill>
                <a:effectLst/>
                <a:uLnTx/>
                <a:uFillTx/>
                <a:latin typeface="Arial"/>
                <a:ea typeface="+mn-ea"/>
                <a:cs typeface="Arial"/>
              </a:rPr>
              <a:t>in </a:t>
            </a:r>
            <a:r>
              <a:rPr kumimoji="0" sz="1200" b="1" i="0" u="none" strike="noStrike" kern="1200" cap="none" spc="-5" normalizeH="0" baseline="0" noProof="0" dirty="0">
                <a:ln>
                  <a:noFill/>
                </a:ln>
                <a:solidFill>
                  <a:prstClr val="black"/>
                </a:solidFill>
                <a:effectLst/>
                <a:uLnTx/>
                <a:uFillTx/>
                <a:latin typeface="Arial"/>
                <a:ea typeface="+mn-ea"/>
                <a:cs typeface="Arial"/>
              </a:rPr>
              <a:t>Electricity</a:t>
            </a:r>
            <a:r>
              <a:rPr kumimoji="0" lang="en-US" sz="1200" b="1" i="0" u="none" strike="noStrike" kern="1200" cap="none" spc="-5" normalizeH="0" baseline="0" noProof="0" dirty="0">
                <a:ln>
                  <a:noFill/>
                </a:ln>
                <a:solidFill>
                  <a:prstClr val="black"/>
                </a:solidFill>
                <a:effectLst/>
                <a:uLnTx/>
                <a:uFillTx/>
                <a:latin typeface="Arial"/>
                <a:ea typeface="+mn-ea"/>
                <a:cs typeface="Arial"/>
              </a:rPr>
              <a:t> Use</a:t>
            </a:r>
            <a:r>
              <a:rPr kumimoji="0" sz="1200" b="1" i="0" u="none" strike="noStrike" kern="1200" cap="none" spc="-5" normalizeH="0" baseline="0" noProof="0" dirty="0">
                <a:ln>
                  <a:noFill/>
                </a:ln>
                <a:solidFill>
                  <a:prstClr val="black"/>
                </a:solidFill>
                <a:effectLst/>
                <a:uLnTx/>
                <a:uFillTx/>
                <a:latin typeface="Arial"/>
                <a:ea typeface="+mn-ea"/>
                <a:cs typeface="Arial"/>
              </a:rPr>
              <a:t> and Building</a:t>
            </a:r>
            <a:r>
              <a:rPr kumimoji="0" sz="1200" b="1" i="0" u="none" strike="noStrike" kern="1200" cap="none" spc="-20" normalizeH="0" baseline="0" noProof="0" dirty="0">
                <a:ln>
                  <a:noFill/>
                </a:ln>
                <a:solidFill>
                  <a:prstClr val="black"/>
                </a:solidFill>
                <a:effectLst/>
                <a:uLnTx/>
                <a:uFillTx/>
                <a:latin typeface="Arial"/>
                <a:ea typeface="+mn-ea"/>
                <a:cs typeface="Arial"/>
              </a:rPr>
              <a:t> </a:t>
            </a:r>
            <a:r>
              <a:rPr kumimoji="0" sz="1200" b="1" i="0" u="none" strike="noStrike" kern="1200" cap="none" spc="-15" normalizeH="0" baseline="0" noProof="0" dirty="0">
                <a:ln>
                  <a:noFill/>
                </a:ln>
                <a:solidFill>
                  <a:prstClr val="black"/>
                </a:solidFill>
                <a:effectLst/>
                <a:uLnTx/>
                <a:uFillTx/>
                <a:latin typeface="Arial"/>
                <a:ea typeface="+mn-ea"/>
                <a:cs typeface="Arial"/>
              </a:rPr>
              <a:t>Area</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object 9"/>
          <p:cNvSpPr/>
          <p:nvPr/>
        </p:nvSpPr>
        <p:spPr>
          <a:xfrm>
            <a:off x="1743455" y="4809744"/>
            <a:ext cx="4974590" cy="0"/>
          </a:xfrm>
          <a:custGeom>
            <a:avLst/>
            <a:gdLst/>
            <a:ahLst/>
            <a:cxnLst/>
            <a:rect l="l" t="t" r="r" b="b"/>
            <a:pathLst>
              <a:path w="4974590">
                <a:moveTo>
                  <a:pt x="0" y="0"/>
                </a:moveTo>
                <a:lnTo>
                  <a:pt x="4974336" y="0"/>
                </a:lnTo>
              </a:path>
            </a:pathLst>
          </a:custGeom>
          <a:ln w="9144">
            <a:solidFill>
              <a:srgbClr val="DADA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743455" y="4486655"/>
            <a:ext cx="4974590" cy="0"/>
          </a:xfrm>
          <a:custGeom>
            <a:avLst/>
            <a:gdLst/>
            <a:ahLst/>
            <a:cxnLst/>
            <a:rect l="l" t="t" r="r" b="b"/>
            <a:pathLst>
              <a:path w="4974590">
                <a:moveTo>
                  <a:pt x="0" y="0"/>
                </a:moveTo>
                <a:lnTo>
                  <a:pt x="4974336" y="0"/>
                </a:lnTo>
              </a:path>
            </a:pathLst>
          </a:custGeom>
          <a:ln w="9144">
            <a:solidFill>
              <a:srgbClr val="DADA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1743455" y="4163567"/>
            <a:ext cx="4974590" cy="0"/>
          </a:xfrm>
          <a:custGeom>
            <a:avLst/>
            <a:gdLst/>
            <a:ahLst/>
            <a:cxnLst/>
            <a:rect l="l" t="t" r="r" b="b"/>
            <a:pathLst>
              <a:path w="4974590">
                <a:moveTo>
                  <a:pt x="0" y="0"/>
                </a:moveTo>
                <a:lnTo>
                  <a:pt x="4974336" y="0"/>
                </a:lnTo>
              </a:path>
            </a:pathLst>
          </a:custGeom>
          <a:ln w="9144">
            <a:solidFill>
              <a:srgbClr val="DADA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1743455" y="3840479"/>
            <a:ext cx="4974590" cy="0"/>
          </a:xfrm>
          <a:custGeom>
            <a:avLst/>
            <a:gdLst/>
            <a:ahLst/>
            <a:cxnLst/>
            <a:rect l="l" t="t" r="r" b="b"/>
            <a:pathLst>
              <a:path w="4974590">
                <a:moveTo>
                  <a:pt x="0" y="0"/>
                </a:moveTo>
                <a:lnTo>
                  <a:pt x="4974336" y="0"/>
                </a:lnTo>
              </a:path>
            </a:pathLst>
          </a:custGeom>
          <a:ln w="9144">
            <a:solidFill>
              <a:srgbClr val="DADA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743455" y="3517391"/>
            <a:ext cx="4974590" cy="0"/>
          </a:xfrm>
          <a:custGeom>
            <a:avLst/>
            <a:gdLst/>
            <a:ahLst/>
            <a:cxnLst/>
            <a:rect l="l" t="t" r="r" b="b"/>
            <a:pathLst>
              <a:path w="4974590">
                <a:moveTo>
                  <a:pt x="0" y="0"/>
                </a:moveTo>
                <a:lnTo>
                  <a:pt x="4974336" y="0"/>
                </a:lnTo>
              </a:path>
            </a:pathLst>
          </a:custGeom>
          <a:ln w="9144">
            <a:solidFill>
              <a:srgbClr val="DADA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1743455" y="3194304"/>
            <a:ext cx="4974590" cy="0"/>
          </a:xfrm>
          <a:custGeom>
            <a:avLst/>
            <a:gdLst/>
            <a:ahLst/>
            <a:cxnLst/>
            <a:rect l="l" t="t" r="r" b="b"/>
            <a:pathLst>
              <a:path w="4974590">
                <a:moveTo>
                  <a:pt x="0" y="0"/>
                </a:moveTo>
                <a:lnTo>
                  <a:pt x="4974336" y="0"/>
                </a:lnTo>
              </a:path>
            </a:pathLst>
          </a:custGeom>
          <a:ln w="9144">
            <a:solidFill>
              <a:srgbClr val="DADA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1743455" y="2871216"/>
            <a:ext cx="4974590" cy="0"/>
          </a:xfrm>
          <a:custGeom>
            <a:avLst/>
            <a:gdLst/>
            <a:ahLst/>
            <a:cxnLst/>
            <a:rect l="l" t="t" r="r" b="b"/>
            <a:pathLst>
              <a:path w="4974590">
                <a:moveTo>
                  <a:pt x="0" y="0"/>
                </a:moveTo>
                <a:lnTo>
                  <a:pt x="4974336" y="0"/>
                </a:lnTo>
              </a:path>
            </a:pathLst>
          </a:custGeom>
          <a:ln w="9144">
            <a:solidFill>
              <a:srgbClr val="DADA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1743455" y="2548127"/>
            <a:ext cx="4974590" cy="0"/>
          </a:xfrm>
          <a:custGeom>
            <a:avLst/>
            <a:gdLst/>
            <a:ahLst/>
            <a:cxnLst/>
            <a:rect l="l" t="t" r="r" b="b"/>
            <a:pathLst>
              <a:path w="4974590">
                <a:moveTo>
                  <a:pt x="0" y="0"/>
                </a:moveTo>
                <a:lnTo>
                  <a:pt x="4974336" y="0"/>
                </a:lnTo>
              </a:path>
            </a:pathLst>
          </a:custGeom>
          <a:ln w="9144">
            <a:solidFill>
              <a:srgbClr val="DADA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1743455" y="2226564"/>
            <a:ext cx="4974590" cy="0"/>
          </a:xfrm>
          <a:custGeom>
            <a:avLst/>
            <a:gdLst/>
            <a:ahLst/>
            <a:cxnLst/>
            <a:rect l="l" t="t" r="r" b="b"/>
            <a:pathLst>
              <a:path w="4974590">
                <a:moveTo>
                  <a:pt x="0" y="0"/>
                </a:moveTo>
                <a:lnTo>
                  <a:pt x="4974336" y="0"/>
                </a:lnTo>
              </a:path>
            </a:pathLst>
          </a:custGeom>
          <a:ln w="9144">
            <a:solidFill>
              <a:srgbClr val="DADA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1743455" y="1903476"/>
            <a:ext cx="4974590" cy="0"/>
          </a:xfrm>
          <a:custGeom>
            <a:avLst/>
            <a:gdLst/>
            <a:ahLst/>
            <a:cxnLst/>
            <a:rect l="l" t="t" r="r" b="b"/>
            <a:pathLst>
              <a:path w="4974590">
                <a:moveTo>
                  <a:pt x="0" y="0"/>
                </a:moveTo>
                <a:lnTo>
                  <a:pt x="4974336" y="0"/>
                </a:lnTo>
              </a:path>
            </a:pathLst>
          </a:custGeom>
          <a:ln w="9144">
            <a:solidFill>
              <a:srgbClr val="DADAD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1743455" y="1903476"/>
            <a:ext cx="4974590" cy="3229610"/>
          </a:xfrm>
          <a:custGeom>
            <a:avLst/>
            <a:gdLst/>
            <a:ahLst/>
            <a:cxnLst/>
            <a:rect l="l" t="t" r="r" b="b"/>
            <a:pathLst>
              <a:path w="4974590" h="3229610">
                <a:moveTo>
                  <a:pt x="0" y="0"/>
                </a:moveTo>
                <a:lnTo>
                  <a:pt x="4974336" y="0"/>
                </a:lnTo>
                <a:lnTo>
                  <a:pt x="4974336" y="3229356"/>
                </a:lnTo>
                <a:lnTo>
                  <a:pt x="0" y="3229356"/>
                </a:lnTo>
                <a:lnTo>
                  <a:pt x="0" y="0"/>
                </a:lnTo>
                <a:close/>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1743455" y="1903476"/>
            <a:ext cx="0" cy="3229610"/>
          </a:xfrm>
          <a:custGeom>
            <a:avLst/>
            <a:gdLst/>
            <a:ahLst/>
            <a:cxnLst/>
            <a:rect l="l" t="t" r="r" b="b"/>
            <a:pathLst>
              <a:path h="3229610">
                <a:moveTo>
                  <a:pt x="0" y="3229356"/>
                </a:moveTo>
                <a:lnTo>
                  <a:pt x="0" y="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1703832" y="5132832"/>
            <a:ext cx="40005" cy="0"/>
          </a:xfrm>
          <a:custGeom>
            <a:avLst/>
            <a:gdLst/>
            <a:ahLst/>
            <a:cxnLst/>
            <a:rect l="l" t="t" r="r" b="b"/>
            <a:pathLst>
              <a:path w="40005">
                <a:moveTo>
                  <a:pt x="0" y="0"/>
                </a:moveTo>
                <a:lnTo>
                  <a:pt x="39624" y="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1703832" y="4809744"/>
            <a:ext cx="40005" cy="0"/>
          </a:xfrm>
          <a:custGeom>
            <a:avLst/>
            <a:gdLst/>
            <a:ahLst/>
            <a:cxnLst/>
            <a:rect l="l" t="t" r="r" b="b"/>
            <a:pathLst>
              <a:path w="40005">
                <a:moveTo>
                  <a:pt x="0" y="0"/>
                </a:moveTo>
                <a:lnTo>
                  <a:pt x="39624" y="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1703832" y="4486655"/>
            <a:ext cx="40005" cy="0"/>
          </a:xfrm>
          <a:custGeom>
            <a:avLst/>
            <a:gdLst/>
            <a:ahLst/>
            <a:cxnLst/>
            <a:rect l="l" t="t" r="r" b="b"/>
            <a:pathLst>
              <a:path w="40005">
                <a:moveTo>
                  <a:pt x="0" y="0"/>
                </a:moveTo>
                <a:lnTo>
                  <a:pt x="39624" y="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1703832" y="4163567"/>
            <a:ext cx="40005" cy="0"/>
          </a:xfrm>
          <a:custGeom>
            <a:avLst/>
            <a:gdLst/>
            <a:ahLst/>
            <a:cxnLst/>
            <a:rect l="l" t="t" r="r" b="b"/>
            <a:pathLst>
              <a:path w="40005">
                <a:moveTo>
                  <a:pt x="0" y="0"/>
                </a:moveTo>
                <a:lnTo>
                  <a:pt x="39624" y="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1703832" y="3840479"/>
            <a:ext cx="40005" cy="0"/>
          </a:xfrm>
          <a:custGeom>
            <a:avLst/>
            <a:gdLst/>
            <a:ahLst/>
            <a:cxnLst/>
            <a:rect l="l" t="t" r="r" b="b"/>
            <a:pathLst>
              <a:path w="40005">
                <a:moveTo>
                  <a:pt x="0" y="0"/>
                </a:moveTo>
                <a:lnTo>
                  <a:pt x="39624" y="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1703832" y="3517391"/>
            <a:ext cx="40005" cy="0"/>
          </a:xfrm>
          <a:custGeom>
            <a:avLst/>
            <a:gdLst/>
            <a:ahLst/>
            <a:cxnLst/>
            <a:rect l="l" t="t" r="r" b="b"/>
            <a:pathLst>
              <a:path w="40005">
                <a:moveTo>
                  <a:pt x="0" y="0"/>
                </a:moveTo>
                <a:lnTo>
                  <a:pt x="39624" y="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1703832" y="3194304"/>
            <a:ext cx="40005" cy="0"/>
          </a:xfrm>
          <a:custGeom>
            <a:avLst/>
            <a:gdLst/>
            <a:ahLst/>
            <a:cxnLst/>
            <a:rect l="l" t="t" r="r" b="b"/>
            <a:pathLst>
              <a:path w="40005">
                <a:moveTo>
                  <a:pt x="0" y="0"/>
                </a:moveTo>
                <a:lnTo>
                  <a:pt x="39624" y="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1703832" y="2871216"/>
            <a:ext cx="40005" cy="0"/>
          </a:xfrm>
          <a:custGeom>
            <a:avLst/>
            <a:gdLst/>
            <a:ahLst/>
            <a:cxnLst/>
            <a:rect l="l" t="t" r="r" b="b"/>
            <a:pathLst>
              <a:path w="40005">
                <a:moveTo>
                  <a:pt x="0" y="0"/>
                </a:moveTo>
                <a:lnTo>
                  <a:pt x="39624" y="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1703832" y="2548127"/>
            <a:ext cx="40005" cy="0"/>
          </a:xfrm>
          <a:custGeom>
            <a:avLst/>
            <a:gdLst/>
            <a:ahLst/>
            <a:cxnLst/>
            <a:rect l="l" t="t" r="r" b="b"/>
            <a:pathLst>
              <a:path w="40005">
                <a:moveTo>
                  <a:pt x="0" y="0"/>
                </a:moveTo>
                <a:lnTo>
                  <a:pt x="39624" y="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1703832" y="2226564"/>
            <a:ext cx="40005" cy="0"/>
          </a:xfrm>
          <a:custGeom>
            <a:avLst/>
            <a:gdLst/>
            <a:ahLst/>
            <a:cxnLst/>
            <a:rect l="l" t="t" r="r" b="b"/>
            <a:pathLst>
              <a:path w="40005">
                <a:moveTo>
                  <a:pt x="0" y="0"/>
                </a:moveTo>
                <a:lnTo>
                  <a:pt x="39624" y="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1703832" y="1903476"/>
            <a:ext cx="40005" cy="0"/>
          </a:xfrm>
          <a:custGeom>
            <a:avLst/>
            <a:gdLst/>
            <a:ahLst/>
            <a:cxnLst/>
            <a:rect l="l" t="t" r="r" b="b"/>
            <a:pathLst>
              <a:path w="40005">
                <a:moveTo>
                  <a:pt x="0" y="0"/>
                </a:moveTo>
                <a:lnTo>
                  <a:pt x="39624" y="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1743455" y="5132832"/>
            <a:ext cx="4974590" cy="0"/>
          </a:xfrm>
          <a:custGeom>
            <a:avLst/>
            <a:gdLst/>
            <a:ahLst/>
            <a:cxnLst/>
            <a:rect l="l" t="t" r="r" b="b"/>
            <a:pathLst>
              <a:path w="4974590">
                <a:moveTo>
                  <a:pt x="0" y="0"/>
                </a:moveTo>
                <a:lnTo>
                  <a:pt x="4974336" y="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1743455" y="5132832"/>
            <a:ext cx="0" cy="38100"/>
          </a:xfrm>
          <a:custGeom>
            <a:avLst/>
            <a:gdLst/>
            <a:ahLst/>
            <a:cxnLst/>
            <a:rect l="l" t="t" r="r" b="b"/>
            <a:pathLst>
              <a:path h="38100">
                <a:moveTo>
                  <a:pt x="0" y="0"/>
                </a:moveTo>
                <a:lnTo>
                  <a:pt x="0" y="3810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2054351" y="5132832"/>
            <a:ext cx="0" cy="38100"/>
          </a:xfrm>
          <a:custGeom>
            <a:avLst/>
            <a:gdLst/>
            <a:ahLst/>
            <a:cxnLst/>
            <a:rect l="l" t="t" r="r" b="b"/>
            <a:pathLst>
              <a:path h="38100">
                <a:moveTo>
                  <a:pt x="0" y="0"/>
                </a:moveTo>
                <a:lnTo>
                  <a:pt x="0" y="3810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2365248" y="5132832"/>
            <a:ext cx="0" cy="38100"/>
          </a:xfrm>
          <a:custGeom>
            <a:avLst/>
            <a:gdLst/>
            <a:ahLst/>
            <a:cxnLst/>
            <a:rect l="l" t="t" r="r" b="b"/>
            <a:pathLst>
              <a:path h="38100">
                <a:moveTo>
                  <a:pt x="0" y="0"/>
                </a:moveTo>
                <a:lnTo>
                  <a:pt x="0" y="3810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2676144" y="5132832"/>
            <a:ext cx="0" cy="38100"/>
          </a:xfrm>
          <a:custGeom>
            <a:avLst/>
            <a:gdLst/>
            <a:ahLst/>
            <a:cxnLst/>
            <a:rect l="l" t="t" r="r" b="b"/>
            <a:pathLst>
              <a:path h="38100">
                <a:moveTo>
                  <a:pt x="0" y="0"/>
                </a:moveTo>
                <a:lnTo>
                  <a:pt x="0" y="3810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2987039" y="5132832"/>
            <a:ext cx="0" cy="38100"/>
          </a:xfrm>
          <a:custGeom>
            <a:avLst/>
            <a:gdLst/>
            <a:ahLst/>
            <a:cxnLst/>
            <a:rect l="l" t="t" r="r" b="b"/>
            <a:pathLst>
              <a:path h="38100">
                <a:moveTo>
                  <a:pt x="0" y="0"/>
                </a:moveTo>
                <a:lnTo>
                  <a:pt x="0" y="3810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3297935" y="5132832"/>
            <a:ext cx="0" cy="38100"/>
          </a:xfrm>
          <a:custGeom>
            <a:avLst/>
            <a:gdLst/>
            <a:ahLst/>
            <a:cxnLst/>
            <a:rect l="l" t="t" r="r" b="b"/>
            <a:pathLst>
              <a:path h="38100">
                <a:moveTo>
                  <a:pt x="0" y="0"/>
                </a:moveTo>
                <a:lnTo>
                  <a:pt x="0" y="3810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3608832" y="5132832"/>
            <a:ext cx="0" cy="38100"/>
          </a:xfrm>
          <a:custGeom>
            <a:avLst/>
            <a:gdLst/>
            <a:ahLst/>
            <a:cxnLst/>
            <a:rect l="l" t="t" r="r" b="b"/>
            <a:pathLst>
              <a:path h="38100">
                <a:moveTo>
                  <a:pt x="0" y="0"/>
                </a:moveTo>
                <a:lnTo>
                  <a:pt x="0" y="3810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3919728" y="5132832"/>
            <a:ext cx="0" cy="38100"/>
          </a:xfrm>
          <a:custGeom>
            <a:avLst/>
            <a:gdLst/>
            <a:ahLst/>
            <a:cxnLst/>
            <a:rect l="l" t="t" r="r" b="b"/>
            <a:pathLst>
              <a:path h="38100">
                <a:moveTo>
                  <a:pt x="0" y="0"/>
                </a:moveTo>
                <a:lnTo>
                  <a:pt x="0" y="3810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4230623" y="5132832"/>
            <a:ext cx="0" cy="38100"/>
          </a:xfrm>
          <a:custGeom>
            <a:avLst/>
            <a:gdLst/>
            <a:ahLst/>
            <a:cxnLst/>
            <a:rect l="l" t="t" r="r" b="b"/>
            <a:pathLst>
              <a:path h="38100">
                <a:moveTo>
                  <a:pt x="0" y="0"/>
                </a:moveTo>
                <a:lnTo>
                  <a:pt x="0" y="3810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4541520" y="5132832"/>
            <a:ext cx="0" cy="38100"/>
          </a:xfrm>
          <a:custGeom>
            <a:avLst/>
            <a:gdLst/>
            <a:ahLst/>
            <a:cxnLst/>
            <a:rect l="l" t="t" r="r" b="b"/>
            <a:pathLst>
              <a:path h="38100">
                <a:moveTo>
                  <a:pt x="0" y="0"/>
                </a:moveTo>
                <a:lnTo>
                  <a:pt x="0" y="3810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4852415" y="5132832"/>
            <a:ext cx="0" cy="38100"/>
          </a:xfrm>
          <a:custGeom>
            <a:avLst/>
            <a:gdLst/>
            <a:ahLst/>
            <a:cxnLst/>
            <a:rect l="l" t="t" r="r" b="b"/>
            <a:pathLst>
              <a:path h="38100">
                <a:moveTo>
                  <a:pt x="0" y="0"/>
                </a:moveTo>
                <a:lnTo>
                  <a:pt x="0" y="3810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5163311" y="5132832"/>
            <a:ext cx="0" cy="38100"/>
          </a:xfrm>
          <a:custGeom>
            <a:avLst/>
            <a:gdLst/>
            <a:ahLst/>
            <a:cxnLst/>
            <a:rect l="l" t="t" r="r" b="b"/>
            <a:pathLst>
              <a:path h="38100">
                <a:moveTo>
                  <a:pt x="0" y="0"/>
                </a:moveTo>
                <a:lnTo>
                  <a:pt x="0" y="3810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5474208" y="5132832"/>
            <a:ext cx="0" cy="38100"/>
          </a:xfrm>
          <a:custGeom>
            <a:avLst/>
            <a:gdLst/>
            <a:ahLst/>
            <a:cxnLst/>
            <a:rect l="l" t="t" r="r" b="b"/>
            <a:pathLst>
              <a:path h="38100">
                <a:moveTo>
                  <a:pt x="0" y="0"/>
                </a:moveTo>
                <a:lnTo>
                  <a:pt x="0" y="3810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5785103" y="5132832"/>
            <a:ext cx="0" cy="38100"/>
          </a:xfrm>
          <a:custGeom>
            <a:avLst/>
            <a:gdLst/>
            <a:ahLst/>
            <a:cxnLst/>
            <a:rect l="l" t="t" r="r" b="b"/>
            <a:pathLst>
              <a:path h="38100">
                <a:moveTo>
                  <a:pt x="0" y="0"/>
                </a:moveTo>
                <a:lnTo>
                  <a:pt x="0" y="3810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6096000" y="5132832"/>
            <a:ext cx="0" cy="38100"/>
          </a:xfrm>
          <a:custGeom>
            <a:avLst/>
            <a:gdLst/>
            <a:ahLst/>
            <a:cxnLst/>
            <a:rect l="l" t="t" r="r" b="b"/>
            <a:pathLst>
              <a:path h="38100">
                <a:moveTo>
                  <a:pt x="0" y="0"/>
                </a:moveTo>
                <a:lnTo>
                  <a:pt x="0" y="3810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6406896" y="5132832"/>
            <a:ext cx="0" cy="38100"/>
          </a:xfrm>
          <a:custGeom>
            <a:avLst/>
            <a:gdLst/>
            <a:ahLst/>
            <a:cxnLst/>
            <a:rect l="l" t="t" r="r" b="b"/>
            <a:pathLst>
              <a:path h="38100">
                <a:moveTo>
                  <a:pt x="0" y="0"/>
                </a:moveTo>
                <a:lnTo>
                  <a:pt x="0" y="3810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6717792" y="5132832"/>
            <a:ext cx="0" cy="38100"/>
          </a:xfrm>
          <a:custGeom>
            <a:avLst/>
            <a:gdLst/>
            <a:ahLst/>
            <a:cxnLst/>
            <a:rect l="l" t="t" r="r" b="b"/>
            <a:pathLst>
              <a:path h="38100">
                <a:moveTo>
                  <a:pt x="0" y="0"/>
                </a:moveTo>
                <a:lnTo>
                  <a:pt x="0" y="38100"/>
                </a:lnTo>
              </a:path>
            </a:pathLst>
          </a:custGeom>
          <a:ln w="9144">
            <a:solidFill>
              <a:srgbClr val="808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1898142" y="2818638"/>
            <a:ext cx="4663440" cy="428625"/>
          </a:xfrm>
          <a:custGeom>
            <a:avLst/>
            <a:gdLst/>
            <a:ahLst/>
            <a:cxnLst/>
            <a:rect l="l" t="t" r="r" b="b"/>
            <a:pathLst>
              <a:path w="4663440" h="428625">
                <a:moveTo>
                  <a:pt x="0" y="428243"/>
                </a:moveTo>
                <a:lnTo>
                  <a:pt x="310896" y="316991"/>
                </a:lnTo>
                <a:lnTo>
                  <a:pt x="621792" y="266699"/>
                </a:lnTo>
                <a:lnTo>
                  <a:pt x="932688" y="224027"/>
                </a:lnTo>
                <a:lnTo>
                  <a:pt x="1243584" y="202691"/>
                </a:lnTo>
                <a:lnTo>
                  <a:pt x="1554480" y="185927"/>
                </a:lnTo>
                <a:lnTo>
                  <a:pt x="1865376" y="156971"/>
                </a:lnTo>
                <a:lnTo>
                  <a:pt x="2176272" y="124967"/>
                </a:lnTo>
                <a:lnTo>
                  <a:pt x="2487168" y="56387"/>
                </a:lnTo>
                <a:lnTo>
                  <a:pt x="2798064" y="47243"/>
                </a:lnTo>
                <a:lnTo>
                  <a:pt x="3108960" y="80771"/>
                </a:lnTo>
                <a:lnTo>
                  <a:pt x="3419855" y="0"/>
                </a:lnTo>
                <a:lnTo>
                  <a:pt x="3730752" y="67055"/>
                </a:lnTo>
                <a:lnTo>
                  <a:pt x="4041648" y="144779"/>
                </a:lnTo>
                <a:lnTo>
                  <a:pt x="4352544" y="79247"/>
                </a:lnTo>
                <a:lnTo>
                  <a:pt x="4663440" y="192023"/>
                </a:lnTo>
              </a:path>
            </a:pathLst>
          </a:custGeom>
          <a:ln w="28956">
            <a:solidFill>
              <a:srgbClr val="7F9E3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1898142" y="2349245"/>
            <a:ext cx="4663440" cy="803275"/>
          </a:xfrm>
          <a:custGeom>
            <a:avLst/>
            <a:gdLst/>
            <a:ahLst/>
            <a:cxnLst/>
            <a:rect l="l" t="t" r="r" b="b"/>
            <a:pathLst>
              <a:path w="4663440" h="803275">
                <a:moveTo>
                  <a:pt x="0" y="803148"/>
                </a:moveTo>
                <a:lnTo>
                  <a:pt x="310896" y="632460"/>
                </a:lnTo>
                <a:lnTo>
                  <a:pt x="621792" y="563880"/>
                </a:lnTo>
                <a:lnTo>
                  <a:pt x="932688" y="524256"/>
                </a:lnTo>
                <a:lnTo>
                  <a:pt x="1243584" y="512064"/>
                </a:lnTo>
                <a:lnTo>
                  <a:pt x="1554480" y="405384"/>
                </a:lnTo>
                <a:lnTo>
                  <a:pt x="1865376" y="298704"/>
                </a:lnTo>
                <a:lnTo>
                  <a:pt x="2176272" y="291084"/>
                </a:lnTo>
                <a:lnTo>
                  <a:pt x="2487168" y="181356"/>
                </a:lnTo>
                <a:lnTo>
                  <a:pt x="2798064" y="112776"/>
                </a:lnTo>
                <a:lnTo>
                  <a:pt x="3108960" y="100584"/>
                </a:lnTo>
                <a:lnTo>
                  <a:pt x="3419855" y="42672"/>
                </a:lnTo>
                <a:lnTo>
                  <a:pt x="3730752" y="0"/>
                </a:lnTo>
                <a:lnTo>
                  <a:pt x="4041648" y="19812"/>
                </a:lnTo>
                <a:lnTo>
                  <a:pt x="4352544" y="53340"/>
                </a:lnTo>
                <a:lnTo>
                  <a:pt x="4663440" y="71628"/>
                </a:lnTo>
              </a:path>
            </a:pathLst>
          </a:custGeom>
          <a:ln w="28956">
            <a:solidFill>
              <a:srgbClr val="52849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txBox="1"/>
          <p:nvPr/>
        </p:nvSpPr>
        <p:spPr>
          <a:xfrm>
            <a:off x="6814180" y="5033338"/>
            <a:ext cx="9588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5" normalizeH="0" baseline="0" noProof="0" dirty="0">
                <a:ln>
                  <a:noFill/>
                </a:ln>
                <a:solidFill>
                  <a:srgbClr val="595958"/>
                </a:solidFill>
                <a:effectLst/>
                <a:uLnTx/>
                <a:uFillTx/>
                <a:latin typeface="Arial"/>
                <a:ea typeface="+mn-ea"/>
                <a:cs typeface="Arial"/>
              </a:rPr>
              <a:t>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53" name="object 53"/>
          <p:cNvSpPr txBox="1"/>
          <p:nvPr/>
        </p:nvSpPr>
        <p:spPr>
          <a:xfrm>
            <a:off x="6814180" y="4494988"/>
            <a:ext cx="16573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10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54" name="object 54"/>
          <p:cNvSpPr txBox="1"/>
          <p:nvPr/>
        </p:nvSpPr>
        <p:spPr>
          <a:xfrm>
            <a:off x="6814180" y="3956639"/>
            <a:ext cx="16573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20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55" name="object 55"/>
          <p:cNvSpPr txBox="1"/>
          <p:nvPr/>
        </p:nvSpPr>
        <p:spPr>
          <a:xfrm>
            <a:off x="6814180" y="3418289"/>
            <a:ext cx="16573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30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56" name="object 56"/>
          <p:cNvSpPr txBox="1"/>
          <p:nvPr/>
        </p:nvSpPr>
        <p:spPr>
          <a:xfrm>
            <a:off x="6814180" y="2879939"/>
            <a:ext cx="16573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40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57" name="object 57"/>
          <p:cNvSpPr txBox="1"/>
          <p:nvPr/>
        </p:nvSpPr>
        <p:spPr>
          <a:xfrm>
            <a:off x="6814180" y="2341589"/>
            <a:ext cx="16573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50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58" name="object 58"/>
          <p:cNvSpPr txBox="1"/>
          <p:nvPr/>
        </p:nvSpPr>
        <p:spPr>
          <a:xfrm>
            <a:off x="6814180" y="1803238"/>
            <a:ext cx="16573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60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59" name="object 59"/>
          <p:cNvSpPr txBox="1"/>
          <p:nvPr/>
        </p:nvSpPr>
        <p:spPr>
          <a:xfrm>
            <a:off x="1550090" y="5033338"/>
            <a:ext cx="9588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5" normalizeH="0" baseline="0" noProof="0" dirty="0">
                <a:ln>
                  <a:noFill/>
                </a:ln>
                <a:solidFill>
                  <a:srgbClr val="595958"/>
                </a:solidFill>
                <a:effectLst/>
                <a:uLnTx/>
                <a:uFillTx/>
                <a:latin typeface="Arial"/>
                <a:ea typeface="+mn-ea"/>
                <a:cs typeface="Arial"/>
              </a:rPr>
              <a:t>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60" name="object 60"/>
          <p:cNvSpPr txBox="1"/>
          <p:nvPr/>
        </p:nvSpPr>
        <p:spPr>
          <a:xfrm>
            <a:off x="1161759" y="4710278"/>
            <a:ext cx="48450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1</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61" name="object 61"/>
          <p:cNvSpPr txBox="1"/>
          <p:nvPr/>
        </p:nvSpPr>
        <p:spPr>
          <a:xfrm>
            <a:off x="1161759" y="4064157"/>
            <a:ext cx="484505" cy="50038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3</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00</a:t>
            </a:r>
            <a:endParaRPr kumimoji="0" sz="1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150" b="0" i="0" u="none" strike="noStrike" kern="1200" cap="none" spc="0" normalizeH="0" baseline="0" noProof="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2</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62" name="object 62"/>
          <p:cNvSpPr txBox="1"/>
          <p:nvPr/>
        </p:nvSpPr>
        <p:spPr>
          <a:xfrm>
            <a:off x="1161759" y="3741096"/>
            <a:ext cx="48450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4</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63" name="object 63"/>
          <p:cNvSpPr txBox="1"/>
          <p:nvPr/>
        </p:nvSpPr>
        <p:spPr>
          <a:xfrm>
            <a:off x="1161759" y="3418036"/>
            <a:ext cx="48450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5</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64" name="object 64"/>
          <p:cNvSpPr txBox="1"/>
          <p:nvPr/>
        </p:nvSpPr>
        <p:spPr>
          <a:xfrm>
            <a:off x="1161759" y="3094975"/>
            <a:ext cx="48450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6</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65" name="object 65"/>
          <p:cNvSpPr txBox="1"/>
          <p:nvPr/>
        </p:nvSpPr>
        <p:spPr>
          <a:xfrm>
            <a:off x="1161759" y="2771914"/>
            <a:ext cx="48450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7</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66" name="object 66"/>
          <p:cNvSpPr txBox="1"/>
          <p:nvPr/>
        </p:nvSpPr>
        <p:spPr>
          <a:xfrm>
            <a:off x="1161759" y="2448854"/>
            <a:ext cx="48450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8</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67" name="object 67"/>
          <p:cNvSpPr txBox="1"/>
          <p:nvPr/>
        </p:nvSpPr>
        <p:spPr>
          <a:xfrm>
            <a:off x="1161759" y="2125793"/>
            <a:ext cx="48450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9</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68" name="object 68"/>
          <p:cNvSpPr txBox="1"/>
          <p:nvPr/>
        </p:nvSpPr>
        <p:spPr>
          <a:xfrm>
            <a:off x="1055885" y="1802733"/>
            <a:ext cx="58928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1</a:t>
            </a:r>
            <a:r>
              <a:rPr kumimoji="0" sz="1000" b="0" i="0" u="none" strike="noStrike" kern="1200" cap="none" spc="5" normalizeH="0" baseline="0" noProof="0" dirty="0">
                <a:ln>
                  <a:noFill/>
                </a:ln>
                <a:solidFill>
                  <a:srgbClr val="595958"/>
                </a:solidFill>
                <a:effectLst/>
                <a:uLnTx/>
                <a:uFillTx/>
                <a:latin typeface="Arial"/>
                <a:ea typeface="+mn-ea"/>
                <a:cs typeface="Arial"/>
              </a:rPr>
              <a:t>,</a:t>
            </a:r>
            <a:r>
              <a:rPr kumimoji="0" sz="1000" b="0" i="0" u="none" strike="noStrike" kern="1200" cap="none" spc="-10" normalizeH="0" baseline="0" noProof="0" dirty="0">
                <a:ln>
                  <a:noFill/>
                </a:ln>
                <a:solidFill>
                  <a:srgbClr val="595958"/>
                </a:solidFill>
                <a:effectLst/>
                <a:uLnTx/>
                <a:uFillTx/>
                <a:latin typeface="Arial"/>
                <a:ea typeface="+mn-ea"/>
                <a:cs typeface="Arial"/>
              </a:rPr>
              <a:t>00</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,000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69" name="object 69"/>
          <p:cNvSpPr txBox="1"/>
          <p:nvPr/>
        </p:nvSpPr>
        <p:spPr>
          <a:xfrm>
            <a:off x="1744255" y="5184117"/>
            <a:ext cx="30734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2</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03</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70" name="object 70"/>
          <p:cNvSpPr txBox="1"/>
          <p:nvPr/>
        </p:nvSpPr>
        <p:spPr>
          <a:xfrm>
            <a:off x="2366090" y="5184117"/>
            <a:ext cx="30734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2</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05</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71" name="object 71"/>
          <p:cNvSpPr txBox="1"/>
          <p:nvPr/>
        </p:nvSpPr>
        <p:spPr>
          <a:xfrm>
            <a:off x="2987924" y="5184117"/>
            <a:ext cx="30734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2</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07</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72" name="object 72"/>
          <p:cNvSpPr txBox="1"/>
          <p:nvPr/>
        </p:nvSpPr>
        <p:spPr>
          <a:xfrm>
            <a:off x="3609759" y="5184117"/>
            <a:ext cx="30734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2</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09</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73" name="object 73"/>
          <p:cNvSpPr txBox="1"/>
          <p:nvPr/>
        </p:nvSpPr>
        <p:spPr>
          <a:xfrm>
            <a:off x="4231594" y="5184117"/>
            <a:ext cx="30734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2</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11</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74" name="object 74"/>
          <p:cNvSpPr txBox="1"/>
          <p:nvPr/>
        </p:nvSpPr>
        <p:spPr>
          <a:xfrm>
            <a:off x="4853428" y="5184117"/>
            <a:ext cx="30734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2</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13</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75" name="object 75"/>
          <p:cNvSpPr txBox="1"/>
          <p:nvPr/>
        </p:nvSpPr>
        <p:spPr>
          <a:xfrm>
            <a:off x="5475263" y="5184117"/>
            <a:ext cx="30734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2</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15</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76" name="object 76"/>
          <p:cNvSpPr txBox="1"/>
          <p:nvPr/>
        </p:nvSpPr>
        <p:spPr>
          <a:xfrm>
            <a:off x="6097097" y="5184117"/>
            <a:ext cx="30734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595958"/>
                </a:solidFill>
                <a:effectLst/>
                <a:uLnTx/>
                <a:uFillTx/>
                <a:latin typeface="Arial"/>
                <a:ea typeface="+mn-ea"/>
                <a:cs typeface="Arial"/>
              </a:rPr>
              <a:t>2</a:t>
            </a:r>
            <a:r>
              <a:rPr kumimoji="0" sz="1000" b="0" i="0" u="none" strike="noStrike" kern="1200" cap="none" spc="5" normalizeH="0" baseline="0" noProof="0" dirty="0">
                <a:ln>
                  <a:noFill/>
                </a:ln>
                <a:solidFill>
                  <a:srgbClr val="595958"/>
                </a:solidFill>
                <a:effectLst/>
                <a:uLnTx/>
                <a:uFillTx/>
                <a:latin typeface="Arial"/>
                <a:ea typeface="+mn-ea"/>
                <a:cs typeface="Arial"/>
              </a:rPr>
              <a:t>0</a:t>
            </a:r>
            <a:r>
              <a:rPr kumimoji="0" sz="1000" b="0" i="0" u="none" strike="noStrike" kern="1200" cap="none" spc="-10" normalizeH="0" baseline="0" noProof="0" dirty="0">
                <a:ln>
                  <a:noFill/>
                </a:ln>
                <a:solidFill>
                  <a:srgbClr val="595958"/>
                </a:solidFill>
                <a:effectLst/>
                <a:uLnTx/>
                <a:uFillTx/>
                <a:latin typeface="Arial"/>
                <a:ea typeface="+mn-ea"/>
                <a:cs typeface="Arial"/>
              </a:rPr>
              <a:t>17</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77" name="object 77"/>
          <p:cNvSpPr txBox="1"/>
          <p:nvPr/>
        </p:nvSpPr>
        <p:spPr>
          <a:xfrm>
            <a:off x="7122497" y="2138281"/>
            <a:ext cx="196215" cy="2567305"/>
          </a:xfrm>
          <a:prstGeom prst="rect">
            <a:avLst/>
          </a:prstGeom>
        </p:spPr>
        <p:txBody>
          <a:bodyPr vert="vert270"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1" i="0" u="none" strike="noStrike" kern="1200" cap="none" spc="-5" normalizeH="0" baseline="0" noProof="0" dirty="0">
                <a:ln>
                  <a:noFill/>
                </a:ln>
                <a:solidFill>
                  <a:srgbClr val="52849C"/>
                </a:solidFill>
                <a:effectLst/>
                <a:uLnTx/>
                <a:uFillTx/>
                <a:latin typeface="Arial"/>
                <a:ea typeface="+mn-ea"/>
                <a:cs typeface="Arial"/>
              </a:rPr>
              <a:t>Building Gross </a:t>
            </a:r>
            <a:r>
              <a:rPr kumimoji="0" sz="1200" b="1" i="0" u="none" strike="noStrike" kern="1200" cap="none" spc="-15" normalizeH="0" baseline="0" noProof="0" dirty="0">
                <a:ln>
                  <a:noFill/>
                </a:ln>
                <a:solidFill>
                  <a:srgbClr val="52849C"/>
                </a:solidFill>
                <a:effectLst/>
                <a:uLnTx/>
                <a:uFillTx/>
                <a:latin typeface="Arial"/>
                <a:ea typeface="+mn-ea"/>
                <a:cs typeface="Arial"/>
              </a:rPr>
              <a:t>Area </a:t>
            </a:r>
            <a:r>
              <a:rPr kumimoji="0" sz="1200" b="1" i="0" u="none" strike="noStrike" kern="1200" cap="none" spc="0" normalizeH="0" baseline="0" noProof="0" dirty="0">
                <a:ln>
                  <a:noFill/>
                </a:ln>
                <a:solidFill>
                  <a:srgbClr val="52849C"/>
                </a:solidFill>
                <a:effectLst/>
                <a:uLnTx/>
                <a:uFillTx/>
                <a:latin typeface="Arial"/>
                <a:ea typeface="+mn-ea"/>
                <a:cs typeface="Arial"/>
              </a:rPr>
              <a:t>- </a:t>
            </a:r>
            <a:r>
              <a:rPr kumimoji="0" sz="1200" b="1" i="0" u="none" strike="noStrike" kern="1200" cap="none" spc="-5" normalizeH="0" baseline="0" noProof="0" dirty="0">
                <a:ln>
                  <a:noFill/>
                </a:ln>
                <a:solidFill>
                  <a:srgbClr val="52849C"/>
                </a:solidFill>
                <a:effectLst/>
                <a:uLnTx/>
                <a:uFillTx/>
                <a:latin typeface="Arial"/>
                <a:ea typeface="+mn-ea"/>
                <a:cs typeface="Arial"/>
              </a:rPr>
              <a:t>million sq.</a:t>
            </a:r>
            <a:r>
              <a:rPr kumimoji="0" sz="1200" b="1" i="0" u="none" strike="noStrike" kern="1200" cap="none" spc="-20" normalizeH="0" baseline="0" noProof="0" dirty="0">
                <a:ln>
                  <a:noFill/>
                </a:ln>
                <a:solidFill>
                  <a:srgbClr val="52849C"/>
                </a:solidFill>
                <a:effectLst/>
                <a:uLnTx/>
                <a:uFillTx/>
                <a:latin typeface="Arial"/>
                <a:ea typeface="+mn-ea"/>
                <a:cs typeface="Arial"/>
              </a:rPr>
              <a:t> </a:t>
            </a:r>
            <a:r>
              <a:rPr kumimoji="0" sz="1200" b="1" i="0" u="none" strike="noStrike" kern="1200" cap="none" spc="-5" normalizeH="0" baseline="0" noProof="0" dirty="0">
                <a:ln>
                  <a:noFill/>
                </a:ln>
                <a:solidFill>
                  <a:srgbClr val="52849C"/>
                </a:solidFill>
                <a:effectLst/>
                <a:uLnTx/>
                <a:uFillTx/>
                <a:latin typeface="Arial"/>
                <a:ea typeface="+mn-ea"/>
                <a:cs typeface="Arial"/>
              </a:rPr>
              <a:t>ft.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78" name="object 78"/>
          <p:cNvSpPr txBox="1"/>
          <p:nvPr/>
        </p:nvSpPr>
        <p:spPr>
          <a:xfrm>
            <a:off x="832631" y="2775071"/>
            <a:ext cx="196215" cy="157607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1" i="0" u="none" strike="noStrike" kern="1200" cap="none" spc="-5" normalizeH="0" baseline="0" noProof="0" dirty="0">
                <a:ln>
                  <a:noFill/>
                </a:ln>
                <a:solidFill>
                  <a:srgbClr val="7F9E3F"/>
                </a:solidFill>
                <a:effectLst/>
                <a:uLnTx/>
                <a:uFillTx/>
                <a:latin typeface="Arial"/>
                <a:ea typeface="+mn-ea"/>
                <a:cs typeface="Arial"/>
              </a:rPr>
              <a:t>Electricity Use </a:t>
            </a:r>
            <a:r>
              <a:rPr kumimoji="0" sz="1200" b="1" i="0" u="none" strike="noStrike" kern="1200" cap="none" spc="0" normalizeH="0" baseline="0" noProof="0" dirty="0">
                <a:ln>
                  <a:noFill/>
                </a:ln>
                <a:solidFill>
                  <a:srgbClr val="7F9E3F"/>
                </a:solidFill>
                <a:effectLst/>
                <a:uLnTx/>
                <a:uFillTx/>
                <a:latin typeface="Arial"/>
                <a:ea typeface="+mn-ea"/>
                <a:cs typeface="Arial"/>
              </a:rPr>
              <a:t>-</a:t>
            </a:r>
            <a:r>
              <a:rPr kumimoji="0" sz="1200" b="1" i="0" u="none" strike="noStrike" kern="1200" cap="none" spc="-60" normalizeH="0" baseline="0" noProof="0" dirty="0">
                <a:ln>
                  <a:noFill/>
                </a:ln>
                <a:solidFill>
                  <a:srgbClr val="7F9E3F"/>
                </a:solidFill>
                <a:effectLst/>
                <a:uLnTx/>
                <a:uFillTx/>
                <a:latin typeface="Arial"/>
                <a:ea typeface="+mn-ea"/>
                <a:cs typeface="Arial"/>
              </a:rPr>
              <a:t> </a:t>
            </a:r>
            <a:r>
              <a:rPr kumimoji="0" sz="1200" b="1" i="0" u="none" strike="noStrike" kern="1200" cap="none" spc="0" normalizeH="0" baseline="0" noProof="0" dirty="0">
                <a:ln>
                  <a:noFill/>
                </a:ln>
                <a:solidFill>
                  <a:srgbClr val="7F9E3F"/>
                </a:solidFill>
                <a:effectLst/>
                <a:uLnTx/>
                <a:uFillTx/>
                <a:latin typeface="Arial"/>
                <a:ea typeface="+mn-ea"/>
                <a:cs typeface="Arial"/>
              </a:rPr>
              <a:t>MWh</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79" name="object 79"/>
          <p:cNvSpPr/>
          <p:nvPr/>
        </p:nvSpPr>
        <p:spPr>
          <a:xfrm>
            <a:off x="1831848" y="2036064"/>
            <a:ext cx="1161415" cy="640080"/>
          </a:xfrm>
          <a:custGeom>
            <a:avLst/>
            <a:gdLst/>
            <a:ahLst/>
            <a:cxnLst/>
            <a:rect l="l" t="t" r="r" b="b"/>
            <a:pathLst>
              <a:path w="1161414" h="640080">
                <a:moveTo>
                  <a:pt x="0" y="0"/>
                </a:moveTo>
                <a:lnTo>
                  <a:pt x="1161288" y="0"/>
                </a:lnTo>
                <a:lnTo>
                  <a:pt x="1161288" y="640079"/>
                </a:lnTo>
                <a:lnTo>
                  <a:pt x="0" y="640079"/>
                </a:lnTo>
                <a:lnTo>
                  <a:pt x="0" y="0"/>
                </a:lnTo>
                <a:close/>
              </a:path>
            </a:pathLst>
          </a:custGeom>
          <a:ln w="15240">
            <a:solidFill>
              <a:srgbClr val="52849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80"/>
          <p:cNvSpPr txBox="1"/>
          <p:nvPr/>
        </p:nvSpPr>
        <p:spPr>
          <a:xfrm>
            <a:off x="1839467" y="2065177"/>
            <a:ext cx="1143000" cy="193675"/>
          </a:xfrm>
          <a:prstGeom prst="rect">
            <a:avLst/>
          </a:prstGeom>
        </p:spPr>
        <p:txBody>
          <a:bodyPr vert="horz" wrap="square" lIns="0" tIns="13335" rIns="0" bIns="0" rtlCol="0">
            <a:spAutoFit/>
          </a:bodyPr>
          <a:lstStyle/>
          <a:p>
            <a:pPr marL="83820" marR="0" lvl="0" indent="0" algn="l"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Building</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Area</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81" name="object 81"/>
          <p:cNvSpPr txBox="1"/>
          <p:nvPr/>
        </p:nvSpPr>
        <p:spPr>
          <a:xfrm>
            <a:off x="1839467" y="2232866"/>
            <a:ext cx="1143000" cy="361950"/>
          </a:xfrm>
          <a:prstGeom prst="rect">
            <a:avLst/>
          </a:prstGeom>
        </p:spPr>
        <p:txBody>
          <a:bodyPr vert="horz" wrap="square" lIns="0" tIns="13335" rIns="0" bIns="0" rtlCol="0">
            <a:spAutoFit/>
          </a:bodyPr>
          <a:lstStyle/>
          <a:p>
            <a:pPr marL="83820" marR="0" lvl="0" indent="0" algn="l"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37%</a:t>
            </a:r>
            <a:r>
              <a:rPr kumimoji="0" sz="1100" b="0" i="0" u="none" strike="noStrike" kern="1200" cap="none" spc="-8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increase</a:t>
            </a:r>
            <a:endParaRPr kumimoji="0" sz="1100" b="0" i="0" u="none" strike="noStrike" kern="1200" cap="none" spc="0" normalizeH="0" baseline="0" noProof="0" dirty="0">
              <a:ln>
                <a:noFill/>
              </a:ln>
              <a:solidFill>
                <a:prstClr val="black"/>
              </a:solidFill>
              <a:effectLst/>
              <a:uLnTx/>
              <a:uFillTx/>
              <a:latin typeface="Arial"/>
              <a:ea typeface="+mn-ea"/>
              <a:cs typeface="Arial"/>
            </a:endParaRPr>
          </a:p>
          <a:p>
            <a:pPr marL="83820" marR="0" lvl="0" indent="0" algn="l"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dirty="0">
                <a:ln>
                  <a:noFill/>
                </a:ln>
                <a:solidFill>
                  <a:prstClr val="black"/>
                </a:solidFill>
                <a:effectLst/>
                <a:uLnTx/>
                <a:uFillTx/>
                <a:latin typeface="Arial"/>
                <a:ea typeface="+mn-ea"/>
                <a:cs typeface="Arial"/>
              </a:rPr>
              <a:t>from FY</a:t>
            </a:r>
            <a:r>
              <a:rPr kumimoji="0" sz="1100" b="0" i="0" u="none" strike="noStrike" kern="1200" cap="none" spc="-12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2003</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82" name="object 82"/>
          <p:cNvSpPr/>
          <p:nvPr/>
        </p:nvSpPr>
        <p:spPr>
          <a:xfrm>
            <a:off x="3015995" y="2316479"/>
            <a:ext cx="810260" cy="241935"/>
          </a:xfrm>
          <a:custGeom>
            <a:avLst/>
            <a:gdLst/>
            <a:ahLst/>
            <a:cxnLst/>
            <a:rect l="l" t="t" r="r" b="b"/>
            <a:pathLst>
              <a:path w="810260" h="241935">
                <a:moveTo>
                  <a:pt x="0" y="0"/>
                </a:moveTo>
                <a:lnTo>
                  <a:pt x="809967" y="241376"/>
                </a:lnTo>
              </a:path>
            </a:pathLst>
          </a:custGeom>
          <a:ln w="15240">
            <a:solidFill>
              <a:srgbClr val="52849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object 83"/>
          <p:cNvSpPr/>
          <p:nvPr/>
        </p:nvSpPr>
        <p:spPr>
          <a:xfrm>
            <a:off x="3802909" y="2517713"/>
            <a:ext cx="84455" cy="73025"/>
          </a:xfrm>
          <a:custGeom>
            <a:avLst/>
            <a:gdLst/>
            <a:ahLst/>
            <a:cxnLst/>
            <a:rect l="l" t="t" r="r" b="b"/>
            <a:pathLst>
              <a:path w="84454" h="73025">
                <a:moveTo>
                  <a:pt x="21767" y="0"/>
                </a:moveTo>
                <a:lnTo>
                  <a:pt x="0" y="73025"/>
                </a:lnTo>
                <a:lnTo>
                  <a:pt x="83908" y="58280"/>
                </a:lnTo>
                <a:lnTo>
                  <a:pt x="21767" y="0"/>
                </a:lnTo>
                <a:close/>
              </a:path>
            </a:pathLst>
          </a:custGeom>
          <a:solidFill>
            <a:srgbClr val="52849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84"/>
          <p:cNvSpPr/>
          <p:nvPr/>
        </p:nvSpPr>
        <p:spPr>
          <a:xfrm>
            <a:off x="4276344" y="3363466"/>
            <a:ext cx="1060270" cy="749067"/>
          </a:xfrm>
          <a:custGeom>
            <a:avLst/>
            <a:gdLst/>
            <a:ahLst/>
            <a:cxnLst/>
            <a:rect l="l" t="t" r="r" b="b"/>
            <a:pathLst>
              <a:path w="1073150" h="608329">
                <a:moveTo>
                  <a:pt x="0" y="0"/>
                </a:moveTo>
                <a:lnTo>
                  <a:pt x="1072896" y="0"/>
                </a:lnTo>
                <a:lnTo>
                  <a:pt x="1072896" y="608076"/>
                </a:lnTo>
                <a:lnTo>
                  <a:pt x="0" y="608076"/>
                </a:lnTo>
                <a:lnTo>
                  <a:pt x="0" y="0"/>
                </a:lnTo>
                <a:close/>
              </a:path>
            </a:pathLst>
          </a:custGeom>
          <a:ln w="15240">
            <a:solidFill>
              <a:srgbClr val="7F9E3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object 85"/>
          <p:cNvSpPr txBox="1"/>
          <p:nvPr/>
        </p:nvSpPr>
        <p:spPr>
          <a:xfrm>
            <a:off x="4261103" y="3391156"/>
            <a:ext cx="1080770" cy="193675"/>
          </a:xfrm>
          <a:prstGeom prst="rect">
            <a:avLst/>
          </a:prstGeom>
        </p:spPr>
        <p:txBody>
          <a:bodyPr vert="horz" wrap="square" lIns="0" tIns="13335" rIns="0" bIns="0" rtlCol="0">
            <a:spAutoFit/>
          </a:bodyPr>
          <a:lstStyle/>
          <a:p>
            <a:pPr marL="107314" marR="0" lvl="0" indent="0" algn="l"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Electricity</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86" name="object 86"/>
          <p:cNvSpPr txBox="1"/>
          <p:nvPr/>
        </p:nvSpPr>
        <p:spPr>
          <a:xfrm>
            <a:off x="4261102" y="3558845"/>
            <a:ext cx="1176903" cy="521297"/>
          </a:xfrm>
          <a:prstGeom prst="rect">
            <a:avLst/>
          </a:prstGeom>
        </p:spPr>
        <p:txBody>
          <a:bodyPr vert="horz" wrap="square" lIns="0" tIns="13335" rIns="0" bIns="0" rtlCol="0">
            <a:spAutoFit/>
          </a:bodyPr>
          <a:lstStyle/>
          <a:p>
            <a:pPr marL="107314" marR="0" lvl="0" indent="0" algn="l"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13%</a:t>
            </a:r>
            <a:r>
              <a:rPr kumimoji="0" lang="en-US" sz="1100" b="0" i="0" u="none" strike="noStrike" kern="1200" cap="none" spc="-5" normalizeH="0" baseline="0" noProof="0" dirty="0">
                <a:ln>
                  <a:noFill/>
                </a:ln>
                <a:solidFill>
                  <a:prstClr val="black"/>
                </a:solidFill>
                <a:effectLst/>
                <a:uLnTx/>
                <a:uFillTx/>
                <a:latin typeface="Arial"/>
                <a:ea typeface="+mn-ea"/>
                <a:cs typeface="Arial"/>
              </a:rPr>
              <a:t> use</a:t>
            </a:r>
            <a:r>
              <a:rPr kumimoji="0" sz="1100" b="0" i="0" u="none" strike="noStrike" kern="1200" cap="none" spc="-8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increase</a:t>
            </a:r>
            <a:endParaRPr kumimoji="0" sz="1100" b="0" i="0" u="none" strike="noStrike" kern="1200" cap="none" spc="0" normalizeH="0" baseline="0" noProof="0" dirty="0">
              <a:ln>
                <a:noFill/>
              </a:ln>
              <a:solidFill>
                <a:prstClr val="black"/>
              </a:solidFill>
              <a:effectLst/>
              <a:uLnTx/>
              <a:uFillTx/>
              <a:latin typeface="Arial"/>
              <a:ea typeface="+mn-ea"/>
              <a:cs typeface="Arial"/>
            </a:endParaRPr>
          </a:p>
          <a:p>
            <a:pPr marL="107314" marR="0" lvl="0" indent="0" algn="l"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dirty="0">
                <a:ln>
                  <a:noFill/>
                </a:ln>
                <a:solidFill>
                  <a:prstClr val="black"/>
                </a:solidFill>
                <a:effectLst/>
                <a:uLnTx/>
                <a:uFillTx/>
                <a:latin typeface="Arial"/>
                <a:ea typeface="+mn-ea"/>
                <a:cs typeface="Arial"/>
              </a:rPr>
              <a:t>from FY</a:t>
            </a:r>
            <a:r>
              <a:rPr kumimoji="0" sz="1100" b="0" i="0" u="none" strike="noStrike" kern="1200" cap="none" spc="-12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2003</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87" name="object 87"/>
          <p:cNvSpPr/>
          <p:nvPr/>
        </p:nvSpPr>
        <p:spPr>
          <a:xfrm>
            <a:off x="4812791" y="2990752"/>
            <a:ext cx="453390" cy="372110"/>
          </a:xfrm>
          <a:custGeom>
            <a:avLst/>
            <a:gdLst/>
            <a:ahLst/>
            <a:cxnLst/>
            <a:rect l="l" t="t" r="r" b="b"/>
            <a:pathLst>
              <a:path w="453389" h="372110">
                <a:moveTo>
                  <a:pt x="0" y="372033"/>
                </a:moveTo>
                <a:lnTo>
                  <a:pt x="453301" y="0"/>
                </a:lnTo>
              </a:path>
            </a:pathLst>
          </a:custGeom>
          <a:ln w="15240">
            <a:solidFill>
              <a:srgbClr val="7F9E3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object 88"/>
          <p:cNvSpPr/>
          <p:nvPr/>
        </p:nvSpPr>
        <p:spPr>
          <a:xfrm>
            <a:off x="5232098" y="2950458"/>
            <a:ext cx="83185" cy="78105"/>
          </a:xfrm>
          <a:custGeom>
            <a:avLst/>
            <a:gdLst/>
            <a:ahLst/>
            <a:cxnLst/>
            <a:rect l="l" t="t" r="r" b="b"/>
            <a:pathLst>
              <a:path w="83185" h="78105">
                <a:moveTo>
                  <a:pt x="83070" y="0"/>
                </a:moveTo>
                <a:lnTo>
                  <a:pt x="0" y="18897"/>
                </a:lnTo>
                <a:lnTo>
                  <a:pt x="48348" y="77800"/>
                </a:lnTo>
                <a:lnTo>
                  <a:pt x="83070" y="0"/>
                </a:lnTo>
                <a:close/>
              </a:path>
            </a:pathLst>
          </a:custGeom>
          <a:solidFill>
            <a:srgbClr val="7F9E3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7CBDA9E7-5659-47FC-B3F8-933436689B83}"/>
              </a:ext>
            </a:extLst>
          </p:cNvPr>
          <p:cNvSpPr txBox="1"/>
          <p:nvPr/>
        </p:nvSpPr>
        <p:spPr>
          <a:xfrm>
            <a:off x="21501" y="6577078"/>
            <a:ext cx="244104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pPr algn="ctr"/>
            <a:r>
              <a:rPr lang="en-US" sz="3200" i="1" dirty="0">
                <a:latin typeface="Times New Roman" panose="02020603050405020304" pitchFamily="18" charset="0"/>
                <a:cs typeface="Times New Roman" panose="02020603050405020304" pitchFamily="18" charset="0"/>
              </a:rPr>
              <a:t>NC GHG Emissions from the Residential, Commercial, Industrial Sector (MMT CO2e)</a:t>
            </a:r>
          </a:p>
        </p:txBody>
      </p:sp>
      <p:graphicFrame>
        <p:nvGraphicFramePr>
          <p:cNvPr id="5" name="Table 4"/>
          <p:cNvGraphicFramePr>
            <a:graphicFrameLocks noGrp="1"/>
          </p:cNvGraphicFramePr>
          <p:nvPr>
            <p:extLst>
              <p:ext uri="{D42A27DB-BD31-4B8C-83A1-F6EECF244321}">
                <p14:modId xmlns:p14="http://schemas.microsoft.com/office/powerpoint/2010/main" val="135742912"/>
              </p:ext>
            </p:extLst>
          </p:nvPr>
        </p:nvGraphicFramePr>
        <p:xfrm>
          <a:off x="2652665" y="2136510"/>
          <a:ext cx="6572816" cy="3158949"/>
        </p:xfrm>
        <a:graphic>
          <a:graphicData uri="http://schemas.openxmlformats.org/drawingml/2006/table">
            <a:tbl>
              <a:tblPr firstRow="1" firstCol="1" bandRow="1">
                <a:tableStyleId>{5C22544A-7EE6-4342-B048-85BDC9FD1C3A}</a:tableStyleId>
              </a:tblPr>
              <a:tblGrid>
                <a:gridCol w="3240121">
                  <a:extLst>
                    <a:ext uri="{9D8B030D-6E8A-4147-A177-3AD203B41FA5}">
                      <a16:colId xmlns:a16="http://schemas.microsoft.com/office/drawing/2014/main" val="3326769166"/>
                    </a:ext>
                  </a:extLst>
                </a:gridCol>
                <a:gridCol w="877025">
                  <a:extLst>
                    <a:ext uri="{9D8B030D-6E8A-4147-A177-3AD203B41FA5}">
                      <a16:colId xmlns:a16="http://schemas.microsoft.com/office/drawing/2014/main" val="1215920614"/>
                    </a:ext>
                  </a:extLst>
                </a:gridCol>
                <a:gridCol w="872153">
                  <a:extLst>
                    <a:ext uri="{9D8B030D-6E8A-4147-A177-3AD203B41FA5}">
                      <a16:colId xmlns:a16="http://schemas.microsoft.com/office/drawing/2014/main" val="170501461"/>
                    </a:ext>
                  </a:extLst>
                </a:gridCol>
                <a:gridCol w="1583517">
                  <a:extLst>
                    <a:ext uri="{9D8B030D-6E8A-4147-A177-3AD203B41FA5}">
                      <a16:colId xmlns:a16="http://schemas.microsoft.com/office/drawing/2014/main" val="904764114"/>
                    </a:ext>
                  </a:extLst>
                </a:gridCol>
              </a:tblGrid>
              <a:tr h="0">
                <a:tc>
                  <a:txBody>
                    <a:bodyPr/>
                    <a:lstStyle/>
                    <a:p>
                      <a:pPr marL="0" marR="0">
                        <a:lnSpc>
                          <a:spcPct val="110000"/>
                        </a:lnSpc>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0000"/>
                        </a:lnSpc>
                        <a:spcBef>
                          <a:spcPts val="0"/>
                        </a:spcBef>
                        <a:spcAft>
                          <a:spcPts val="0"/>
                        </a:spcAft>
                      </a:pPr>
                      <a:r>
                        <a:rPr lang="en-US" sz="1600" dirty="0">
                          <a:effectLst/>
                        </a:rPr>
                        <a:t>2005</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0000"/>
                        </a:lnSpc>
                        <a:spcBef>
                          <a:spcPts val="0"/>
                        </a:spcBef>
                        <a:spcAft>
                          <a:spcPts val="0"/>
                        </a:spcAft>
                      </a:pPr>
                      <a:r>
                        <a:rPr lang="en-US" sz="1600" dirty="0">
                          <a:effectLst/>
                        </a:rPr>
                        <a:t>2017</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0000"/>
                        </a:lnSpc>
                        <a:spcBef>
                          <a:spcPts val="0"/>
                        </a:spcBef>
                        <a:spcAft>
                          <a:spcPts val="0"/>
                        </a:spcAft>
                      </a:pPr>
                      <a:r>
                        <a:rPr lang="en-US" sz="1600">
                          <a:effectLst/>
                        </a:rPr>
                        <a:t>Changes from 2005-2017</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39773569"/>
                  </a:ext>
                </a:extLst>
              </a:tr>
              <a:tr h="259101">
                <a:tc>
                  <a:txBody>
                    <a:bodyPr/>
                    <a:lstStyle/>
                    <a:p>
                      <a:pPr marL="0" marR="0">
                        <a:lnSpc>
                          <a:spcPct val="110000"/>
                        </a:lnSpc>
                        <a:spcBef>
                          <a:spcPts val="0"/>
                        </a:spcBef>
                        <a:spcAft>
                          <a:spcPts val="0"/>
                        </a:spcAft>
                      </a:pPr>
                      <a:r>
                        <a:rPr lang="en-US" sz="1600" b="1" dirty="0">
                          <a:effectLst/>
                        </a:rPr>
                        <a:t>Industrial Total Energy Use</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b="1" dirty="0">
                          <a:effectLst/>
                        </a:rPr>
                        <a:t>36.34</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b="1" dirty="0">
                          <a:effectLst/>
                        </a:rPr>
                        <a:t>20.14</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0000"/>
                        </a:lnSpc>
                        <a:spcBef>
                          <a:spcPts val="0"/>
                        </a:spcBef>
                        <a:spcAft>
                          <a:spcPts val="0"/>
                        </a:spcAft>
                      </a:pPr>
                      <a:r>
                        <a:rPr lang="en-US" sz="1600" b="1" dirty="0">
                          <a:effectLst/>
                        </a:rPr>
                        <a:t>-45%</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871364116"/>
                  </a:ext>
                </a:extLst>
              </a:tr>
              <a:tr h="215918">
                <a:tc>
                  <a:txBody>
                    <a:bodyPr/>
                    <a:lstStyle/>
                    <a:p>
                      <a:pPr marL="0" marR="0" indent="279400">
                        <a:lnSpc>
                          <a:spcPct val="110000"/>
                        </a:lnSpc>
                        <a:spcBef>
                          <a:spcPts val="0"/>
                        </a:spcBef>
                        <a:spcAft>
                          <a:spcPts val="0"/>
                        </a:spcAft>
                      </a:pPr>
                      <a:r>
                        <a:rPr lang="en-US" sz="1600" dirty="0">
                          <a:effectLst/>
                        </a:rPr>
                        <a:t>Fuel Combustion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dirty="0">
                          <a:effectLst/>
                        </a:rPr>
                        <a:t>17.72</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a:effectLst/>
                        </a:rPr>
                        <a:t>9.93</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0000"/>
                        </a:lnSpc>
                        <a:spcBef>
                          <a:spcPts val="0"/>
                        </a:spcBef>
                        <a:spcAft>
                          <a:spcPts val="0"/>
                        </a:spcAft>
                      </a:pPr>
                      <a:r>
                        <a:rPr lang="en-US" sz="1600">
                          <a:effectLst/>
                        </a:rPr>
                        <a:t>-44%</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31332243"/>
                  </a:ext>
                </a:extLst>
              </a:tr>
              <a:tr h="248305">
                <a:tc>
                  <a:txBody>
                    <a:bodyPr/>
                    <a:lstStyle/>
                    <a:p>
                      <a:pPr marL="0" marR="0" indent="279400">
                        <a:lnSpc>
                          <a:spcPct val="110000"/>
                        </a:lnSpc>
                        <a:spcBef>
                          <a:spcPts val="0"/>
                        </a:spcBef>
                        <a:spcAft>
                          <a:spcPts val="0"/>
                        </a:spcAft>
                      </a:pPr>
                      <a:r>
                        <a:rPr lang="en-US" sz="1600" dirty="0">
                          <a:effectLst/>
                        </a:rPr>
                        <a:t>Electricity Use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dirty="0">
                          <a:effectLst/>
                        </a:rPr>
                        <a:t>18.62</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dirty="0">
                          <a:effectLst/>
                        </a:rPr>
                        <a:t>10.21</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0000"/>
                        </a:lnSpc>
                        <a:spcBef>
                          <a:spcPts val="0"/>
                        </a:spcBef>
                        <a:spcAft>
                          <a:spcPts val="0"/>
                        </a:spcAft>
                      </a:pPr>
                      <a:r>
                        <a:rPr lang="en-US" sz="1600" dirty="0">
                          <a:effectLst/>
                        </a:rPr>
                        <a:t>-45%</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821617990"/>
                  </a:ext>
                </a:extLst>
              </a:tr>
              <a:tr h="418017">
                <a:tc>
                  <a:txBody>
                    <a:bodyPr/>
                    <a:lstStyle/>
                    <a:p>
                      <a:pPr marL="0" marR="0">
                        <a:lnSpc>
                          <a:spcPct val="110000"/>
                        </a:lnSpc>
                        <a:spcBef>
                          <a:spcPts val="0"/>
                        </a:spcBef>
                        <a:spcAft>
                          <a:spcPts val="0"/>
                        </a:spcAft>
                      </a:pPr>
                      <a:r>
                        <a:rPr lang="en-US" sz="1600" b="1" dirty="0">
                          <a:effectLst/>
                        </a:rPr>
                        <a:t>Commercial Total Energy Use</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b="1" dirty="0">
                          <a:effectLst/>
                        </a:rPr>
                        <a:t>32.37</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b="1" dirty="0">
                          <a:effectLst/>
                        </a:rPr>
                        <a:t>25.07</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0000"/>
                        </a:lnSpc>
                        <a:spcBef>
                          <a:spcPts val="0"/>
                        </a:spcBef>
                        <a:spcAft>
                          <a:spcPts val="0"/>
                        </a:spcAft>
                      </a:pPr>
                      <a:r>
                        <a:rPr lang="en-US" sz="1600" b="1" dirty="0">
                          <a:effectLst/>
                        </a:rPr>
                        <a:t>-23%</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937765620"/>
                  </a:ext>
                </a:extLst>
              </a:tr>
              <a:tr h="215918">
                <a:tc>
                  <a:txBody>
                    <a:bodyPr/>
                    <a:lstStyle/>
                    <a:p>
                      <a:pPr marL="0" marR="0" indent="279400">
                        <a:lnSpc>
                          <a:spcPct val="110000"/>
                        </a:lnSpc>
                        <a:spcBef>
                          <a:spcPts val="0"/>
                        </a:spcBef>
                        <a:spcAft>
                          <a:spcPts val="0"/>
                        </a:spcAft>
                      </a:pPr>
                      <a:r>
                        <a:rPr lang="en-US" sz="1600" dirty="0">
                          <a:effectLst/>
                        </a:rPr>
                        <a:t>Fuel Combustion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dirty="0">
                          <a:effectLst/>
                        </a:rPr>
                        <a:t>5.06</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dirty="0">
                          <a:effectLst/>
                        </a:rPr>
                        <a:t>5.72</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0000"/>
                        </a:lnSpc>
                        <a:spcBef>
                          <a:spcPts val="0"/>
                        </a:spcBef>
                        <a:spcAft>
                          <a:spcPts val="0"/>
                        </a:spcAft>
                      </a:pPr>
                      <a:r>
                        <a:rPr lang="en-US" sz="1600" dirty="0">
                          <a:effectLst/>
                        </a:rPr>
                        <a:t>13%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277948211"/>
                  </a:ext>
                </a:extLst>
              </a:tr>
              <a:tr h="215918">
                <a:tc>
                  <a:txBody>
                    <a:bodyPr/>
                    <a:lstStyle/>
                    <a:p>
                      <a:pPr marL="0" marR="0" indent="279400">
                        <a:lnSpc>
                          <a:spcPct val="110000"/>
                        </a:lnSpc>
                        <a:spcBef>
                          <a:spcPts val="0"/>
                        </a:spcBef>
                        <a:spcAft>
                          <a:spcPts val="0"/>
                        </a:spcAft>
                      </a:pPr>
                      <a:r>
                        <a:rPr lang="en-US" sz="1600">
                          <a:effectLst/>
                        </a:rPr>
                        <a:t>Electricity Use</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dirty="0">
                          <a:effectLst/>
                        </a:rPr>
                        <a:t>27.31</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dirty="0">
                          <a:effectLst/>
                        </a:rPr>
                        <a:t>19.36</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0000"/>
                        </a:lnSpc>
                        <a:spcBef>
                          <a:spcPts val="0"/>
                        </a:spcBef>
                        <a:spcAft>
                          <a:spcPts val="0"/>
                        </a:spcAft>
                      </a:pPr>
                      <a:r>
                        <a:rPr lang="en-US" sz="1600" dirty="0">
                          <a:effectLst/>
                        </a:rPr>
                        <a:t>-29%</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043764296"/>
                  </a:ext>
                </a:extLst>
              </a:tr>
              <a:tr h="439163">
                <a:tc>
                  <a:txBody>
                    <a:bodyPr/>
                    <a:lstStyle/>
                    <a:p>
                      <a:pPr marL="0" marR="0">
                        <a:lnSpc>
                          <a:spcPct val="110000"/>
                        </a:lnSpc>
                        <a:spcBef>
                          <a:spcPts val="0"/>
                        </a:spcBef>
                        <a:spcAft>
                          <a:spcPts val="0"/>
                        </a:spcAft>
                      </a:pPr>
                      <a:r>
                        <a:rPr lang="en-US" sz="1600" b="1" dirty="0">
                          <a:effectLst/>
                        </a:rPr>
                        <a:t>Residential Total Energy Use</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b="1" dirty="0">
                          <a:effectLst/>
                        </a:rPr>
                        <a:t>40.19</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b="1" dirty="0">
                          <a:effectLst/>
                        </a:rPr>
                        <a:t>28.31</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0000"/>
                        </a:lnSpc>
                        <a:spcBef>
                          <a:spcPts val="0"/>
                        </a:spcBef>
                        <a:spcAft>
                          <a:spcPts val="0"/>
                        </a:spcAft>
                      </a:pPr>
                      <a:r>
                        <a:rPr lang="en-US" sz="1600" b="1" dirty="0">
                          <a:effectLst/>
                        </a:rPr>
                        <a:t>-30%</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373906313"/>
                  </a:ext>
                </a:extLst>
              </a:tr>
              <a:tr h="237510">
                <a:tc>
                  <a:txBody>
                    <a:bodyPr/>
                    <a:lstStyle/>
                    <a:p>
                      <a:pPr marL="0" marR="0" indent="279400">
                        <a:lnSpc>
                          <a:spcPct val="110000"/>
                        </a:lnSpc>
                        <a:spcBef>
                          <a:spcPts val="0"/>
                        </a:spcBef>
                        <a:spcAft>
                          <a:spcPts val="0"/>
                        </a:spcAft>
                      </a:pPr>
                      <a:r>
                        <a:rPr lang="en-US" sz="1600" dirty="0">
                          <a:effectLst/>
                        </a:rPr>
                        <a:t>Fuel Combustion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dirty="0">
                          <a:effectLst/>
                        </a:rPr>
                        <a:t>6.75</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dirty="0">
                          <a:effectLst/>
                        </a:rPr>
                        <a:t>5.28</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0000"/>
                        </a:lnSpc>
                        <a:spcBef>
                          <a:spcPts val="0"/>
                        </a:spcBef>
                        <a:spcAft>
                          <a:spcPts val="0"/>
                        </a:spcAft>
                      </a:pPr>
                      <a:r>
                        <a:rPr lang="en-US" sz="1600" dirty="0">
                          <a:effectLst/>
                        </a:rPr>
                        <a:t>-22%</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493557977"/>
                  </a:ext>
                </a:extLst>
              </a:tr>
              <a:tr h="153362">
                <a:tc>
                  <a:txBody>
                    <a:bodyPr/>
                    <a:lstStyle/>
                    <a:p>
                      <a:pPr marL="0" marR="0" indent="279400">
                        <a:lnSpc>
                          <a:spcPct val="110000"/>
                        </a:lnSpc>
                        <a:spcBef>
                          <a:spcPts val="0"/>
                        </a:spcBef>
                        <a:spcAft>
                          <a:spcPts val="0"/>
                        </a:spcAft>
                      </a:pPr>
                      <a:r>
                        <a:rPr lang="en-US" sz="1600" dirty="0">
                          <a:effectLst/>
                        </a:rPr>
                        <a:t>Electricity Use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dirty="0">
                          <a:effectLst/>
                        </a:rPr>
                        <a:t>33.44</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0000"/>
                        </a:lnSpc>
                        <a:spcBef>
                          <a:spcPts val="0"/>
                        </a:spcBef>
                        <a:spcAft>
                          <a:spcPts val="0"/>
                        </a:spcAft>
                      </a:pPr>
                      <a:r>
                        <a:rPr lang="en-US" sz="1600" dirty="0">
                          <a:effectLst/>
                        </a:rPr>
                        <a:t>23.03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0000"/>
                        </a:lnSpc>
                        <a:spcBef>
                          <a:spcPts val="0"/>
                        </a:spcBef>
                        <a:spcAft>
                          <a:spcPts val="0"/>
                        </a:spcAft>
                      </a:pPr>
                      <a:r>
                        <a:rPr lang="en-US" sz="1600" dirty="0">
                          <a:effectLst/>
                        </a:rPr>
                        <a:t>-31%</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712929708"/>
                  </a:ext>
                </a:extLst>
              </a:tr>
            </a:tbl>
          </a:graphicData>
        </a:graphic>
      </p:graphicFrame>
      <p:sp>
        <p:nvSpPr>
          <p:cNvPr id="6" name="object 5"/>
          <p:cNvSpPr/>
          <p:nvPr/>
        </p:nvSpPr>
        <p:spPr>
          <a:xfrm>
            <a:off x="9412226" y="5509259"/>
            <a:ext cx="2473424" cy="88080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C37EFF06-011E-46B7-9B4D-CB753843ED0C}"/>
              </a:ext>
            </a:extLst>
          </p:cNvPr>
          <p:cNvSpPr/>
          <p:nvPr/>
        </p:nvSpPr>
        <p:spPr>
          <a:xfrm>
            <a:off x="751438" y="3305890"/>
            <a:ext cx="223620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SCO Conference 2019</a:t>
            </a:r>
          </a:p>
        </p:txBody>
      </p:sp>
      <p:sp>
        <p:nvSpPr>
          <p:cNvPr id="10" name="Rectangle 9">
            <a:extLst>
              <a:ext uri="{FF2B5EF4-FFF2-40B4-BE49-F238E27FC236}">
                <a16:creationId xmlns:a16="http://schemas.microsoft.com/office/drawing/2014/main" id="{FD6B6E7E-D1B7-479C-B4E9-641408751D38}"/>
              </a:ext>
            </a:extLst>
          </p:cNvPr>
          <p:cNvSpPr/>
          <p:nvPr/>
        </p:nvSpPr>
        <p:spPr>
          <a:xfrm>
            <a:off x="63374" y="6609030"/>
            <a:ext cx="7084059" cy="246221"/>
          </a:xfrm>
          <a:prstGeom prst="rect">
            <a:avLst/>
          </a:prstGeom>
        </p:spPr>
        <p:txBody>
          <a:bodyPr wrap="square">
            <a:spAutoFit/>
          </a:bodyPr>
          <a:lstStyle/>
          <a:p>
            <a:r>
              <a:rPr lang="en-US" sz="1000" dirty="0"/>
              <a:t>SCO Conference 2019</a:t>
            </a:r>
          </a:p>
        </p:txBody>
      </p:sp>
    </p:spTree>
    <p:extLst>
      <p:ext uri="{BB962C8B-B14F-4D97-AF65-F5344CB8AC3E}">
        <p14:creationId xmlns:p14="http://schemas.microsoft.com/office/powerpoint/2010/main" val="1270970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itle 3"/>
          <p:cNvSpPr>
            <a:spLocks noGrp="1"/>
          </p:cNvSpPr>
          <p:nvPr>
            <p:ph type="title"/>
          </p:nvPr>
        </p:nvSpPr>
        <p:spPr>
          <a:xfrm>
            <a:off x="767255" y="216667"/>
            <a:ext cx="10515600" cy="1061245"/>
          </a:xfrm>
        </p:spPr>
        <p:txBody>
          <a:bodyPr/>
          <a:lstStyle/>
          <a:p>
            <a:r>
              <a:rPr lang="en-US" sz="3200" dirty="0">
                <a:solidFill>
                  <a:srgbClr val="288DC2"/>
                </a:solidFill>
              </a:rPr>
              <a:t>DEQ Directive: Clean Energy Plan</a:t>
            </a:r>
            <a:br>
              <a:rPr lang="en-US" sz="3200" dirty="0">
                <a:solidFill>
                  <a:srgbClr val="288DC2"/>
                </a:solidFill>
              </a:rPr>
            </a:br>
            <a:r>
              <a:rPr lang="en-US" sz="3200" dirty="0">
                <a:solidFill>
                  <a:srgbClr val="288DC2"/>
                </a:solidFill>
              </a:rPr>
              <a:t>EO80 Section 4</a:t>
            </a:r>
          </a:p>
        </p:txBody>
      </p:sp>
      <p:sp>
        <p:nvSpPr>
          <p:cNvPr id="7" name="TextBox 6"/>
          <p:cNvSpPr txBox="1"/>
          <p:nvPr/>
        </p:nvSpPr>
        <p:spPr>
          <a:xfrm>
            <a:off x="989556" y="1498630"/>
            <a:ext cx="10364244" cy="280076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Develop a North Carolina Clean Energy Plan that fosters and encourages: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Utilization of clean energy resources and innovative technologies, and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Integration of these resources to facilitate the development of a modern and resilient electric grid.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Collaborate with stakeholders to increase the utilization of clean energy technologies, energy efficiency measures, and clean transportation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Submit the plan to the Governor by </a:t>
            </a:r>
            <a:r>
              <a:rPr kumimoji="0" lang="en-US" sz="1800" b="0" i="0" u="none" strike="noStrike" kern="1200" cap="none" spc="-5"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October 1, 2019</a:t>
            </a:r>
            <a:r>
              <a:rPr kumimoji="0" lang="en-US" sz="18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object 7">
            <a:extLst>
              <a:ext uri="{FF2B5EF4-FFF2-40B4-BE49-F238E27FC236}">
                <a16:creationId xmlns:a16="http://schemas.microsoft.com/office/drawing/2014/main" id="{900FC1B6-7883-439C-B604-3F4B2EE12DF8}"/>
              </a:ext>
            </a:extLst>
          </p:cNvPr>
          <p:cNvSpPr/>
          <p:nvPr/>
        </p:nvSpPr>
        <p:spPr>
          <a:xfrm>
            <a:off x="9367266" y="5499353"/>
            <a:ext cx="2647187" cy="94487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9272272-41BE-4B49-B91D-6C9A435D651A}"/>
              </a:ext>
            </a:extLst>
          </p:cNvPr>
          <p:cNvSpPr txBox="1"/>
          <p:nvPr/>
        </p:nvSpPr>
        <p:spPr>
          <a:xfrm>
            <a:off x="21500" y="6590652"/>
            <a:ext cx="244104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3075106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itle 3"/>
          <p:cNvSpPr>
            <a:spLocks noGrp="1"/>
          </p:cNvSpPr>
          <p:nvPr>
            <p:ph type="title"/>
          </p:nvPr>
        </p:nvSpPr>
        <p:spPr/>
        <p:txBody>
          <a:bodyPr>
            <a:normAutofit/>
          </a:bodyPr>
          <a:lstStyle/>
          <a:p>
            <a:r>
              <a:rPr lang="en-US" sz="3200" dirty="0"/>
              <a:t>Clean Energy Plan Development Process</a:t>
            </a:r>
            <a:br>
              <a:rPr lang="en-US" sz="3200" dirty="0"/>
            </a:br>
            <a:r>
              <a:rPr lang="en-US" sz="3200" dirty="0"/>
              <a:t>EO80 Section 4</a:t>
            </a:r>
          </a:p>
        </p:txBody>
      </p:sp>
      <p:sp>
        <p:nvSpPr>
          <p:cNvPr id="9" name="Content Placeholder 6">
            <a:extLst>
              <a:ext uri="{FF2B5EF4-FFF2-40B4-BE49-F238E27FC236}">
                <a16:creationId xmlns:a16="http://schemas.microsoft.com/office/drawing/2014/main" id="{F921D5E4-7B2C-4948-9ED7-359F079B4A16}"/>
              </a:ext>
            </a:extLst>
          </p:cNvPr>
          <p:cNvSpPr txBox="1">
            <a:spLocks/>
          </p:cNvSpPr>
          <p:nvPr/>
        </p:nvSpPr>
        <p:spPr>
          <a:xfrm>
            <a:off x="435428" y="1413031"/>
            <a:ext cx="9938282" cy="24108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77859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70C0"/>
                </a:solidFill>
                <a:effectLst/>
                <a:uLnTx/>
                <a:uFillTx/>
                <a:latin typeface="Times New Roman"/>
                <a:ea typeface="Verdana" panose="020B0604030504040204" pitchFamily="34" charset="0"/>
                <a:cs typeface="Verdana" panose="020B0604030504040204" pitchFamily="34" charset="0"/>
              </a:rPr>
              <a:t>General Description of Approach</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imes New Roman"/>
                <a:ea typeface="Verdana" panose="020B0604030504040204" pitchFamily="34" charset="0"/>
                <a:cs typeface="Verdana" panose="020B0604030504040204" pitchFamily="34" charset="0"/>
              </a:rPr>
              <a:t>Vision building and assessing current landscape</a:t>
            </a:r>
          </a:p>
          <a:p>
            <a:pPr marL="1143000" marR="0" lvl="2"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60000"/>
                    <a:lumOff val="40000"/>
                  </a:srgbClr>
                </a:solidFill>
                <a:effectLst/>
                <a:uLnTx/>
                <a:uFillTx/>
                <a:latin typeface="Times New Roman"/>
                <a:ea typeface="Verdana" panose="020B0604030504040204" pitchFamily="34" charset="0"/>
                <a:cs typeface="Verdana" panose="020B0604030504040204" pitchFamily="34" charset="0"/>
              </a:rPr>
              <a:t>What is NC’s vision of a clean energy future?</a:t>
            </a:r>
          </a:p>
          <a:p>
            <a:pPr marL="1143000" marR="0" lvl="2"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60000"/>
                    <a:lumOff val="40000"/>
                  </a:srgbClr>
                </a:solidFill>
                <a:effectLst/>
                <a:uLnTx/>
                <a:uFillTx/>
                <a:latin typeface="Times New Roman"/>
                <a:ea typeface="Verdana" panose="020B0604030504040204" pitchFamily="34" charset="0"/>
                <a:cs typeface="Verdana" panose="020B0604030504040204" pitchFamily="34" charset="0"/>
              </a:rPr>
              <a:t>How different is it from the current direction?</a:t>
            </a:r>
          </a:p>
          <a:p>
            <a:pPr marL="1143000" marR="0" lvl="2"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60000"/>
                    <a:lumOff val="40000"/>
                  </a:srgbClr>
                </a:solidFill>
                <a:effectLst/>
                <a:uLnTx/>
                <a:uFillTx/>
                <a:latin typeface="Times New Roman"/>
                <a:ea typeface="Verdana" panose="020B0604030504040204" pitchFamily="34" charset="0"/>
                <a:cs typeface="Verdana" panose="020B0604030504040204" pitchFamily="34" charset="0"/>
              </a:rPr>
              <a:t>How well do current policies, regulatory and business practices help achieve that vision?</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imes New Roman"/>
                <a:ea typeface="Verdana" panose="020B0604030504040204" pitchFamily="34" charset="0"/>
                <a:cs typeface="Verdana" panose="020B0604030504040204" pitchFamily="34" charset="0"/>
              </a:rPr>
              <a:t>Evolving and changing landscape</a:t>
            </a:r>
          </a:p>
          <a:p>
            <a:pPr marL="1143000" marR="0" lvl="2"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60000"/>
                    <a:lumOff val="40000"/>
                  </a:srgbClr>
                </a:solidFill>
                <a:effectLst/>
                <a:uLnTx/>
                <a:uFillTx/>
                <a:latin typeface="Times New Roman"/>
                <a:ea typeface="Verdana" panose="020B0604030504040204" pitchFamily="34" charset="0"/>
                <a:cs typeface="Verdana" panose="020B0604030504040204" pitchFamily="34" charset="0"/>
              </a:rPr>
              <a:t>What policy and technology trends are influencing how we foster clean energy use? </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imes New Roman"/>
                <a:ea typeface="Verdana" panose="020B0604030504040204" pitchFamily="34" charset="0"/>
                <a:cs typeface="Verdana" panose="020B0604030504040204" pitchFamily="34" charset="0"/>
              </a:rPr>
              <a:t>Develop recommendations</a:t>
            </a:r>
            <a:endParaRPr kumimoji="0" lang="en-US" sz="2000" b="0" i="0" u="none" strike="noStrike" kern="1200" cap="none" spc="0" normalizeH="0" baseline="0" noProof="0" dirty="0">
              <a:ln>
                <a:noFill/>
              </a:ln>
              <a:solidFill>
                <a:prstClr val="black">
                  <a:lumMod val="75000"/>
                  <a:lumOff val="25000"/>
                </a:prstClr>
              </a:solidFill>
              <a:effectLst/>
              <a:uLnTx/>
              <a:uFillTx/>
              <a:latin typeface="Times New Roman"/>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Times New Roman"/>
              <a:ea typeface="+mn-ea"/>
              <a:cs typeface="Arial" panose="020B0604020202020204" pitchFamily="34" charset="0"/>
            </a:endParaRPr>
          </a:p>
        </p:txBody>
      </p:sp>
      <p:sp>
        <p:nvSpPr>
          <p:cNvPr id="5" name="TextBox 4">
            <a:extLst>
              <a:ext uri="{FF2B5EF4-FFF2-40B4-BE49-F238E27FC236}">
                <a16:creationId xmlns:a16="http://schemas.microsoft.com/office/drawing/2014/main" id="{A6F9BFCE-53A5-4760-A203-953D435AB56E}"/>
              </a:ext>
            </a:extLst>
          </p:cNvPr>
          <p:cNvSpPr txBox="1"/>
          <p:nvPr/>
        </p:nvSpPr>
        <p:spPr>
          <a:xfrm>
            <a:off x="21500" y="6590652"/>
            <a:ext cx="244104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4285079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590538"/>
            <a:ext cx="12192000" cy="26746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txBox="1">
            <a:spLocks noGrp="1"/>
          </p:cNvSpPr>
          <p:nvPr>
            <p:ph type="title"/>
          </p:nvPr>
        </p:nvSpPr>
        <p:spPr>
          <a:xfrm>
            <a:off x="2193097" y="396643"/>
            <a:ext cx="5988685" cy="505267"/>
          </a:xfrm>
          <a:prstGeom prst="rect">
            <a:avLst/>
          </a:prstGeom>
        </p:spPr>
        <p:txBody>
          <a:bodyPr vert="horz" wrap="square" lIns="0" tIns="12700" rIns="0" bIns="0" rtlCol="0">
            <a:spAutoFit/>
          </a:bodyPr>
          <a:lstStyle/>
          <a:p>
            <a:pPr marL="12700">
              <a:lnSpc>
                <a:spcPct val="100000"/>
              </a:lnSpc>
              <a:spcBef>
                <a:spcPts val="100"/>
              </a:spcBef>
            </a:pPr>
            <a:r>
              <a:rPr sz="3200" i="1" dirty="0">
                <a:solidFill>
                  <a:srgbClr val="288DC2"/>
                </a:solidFill>
                <a:latin typeface="Times New Roman" panose="02020603050405020304" pitchFamily="18" charset="0"/>
                <a:cs typeface="Times New Roman" panose="02020603050405020304" pitchFamily="18" charset="0"/>
              </a:rPr>
              <a:t>Clean Energy Plan Stakeholders</a:t>
            </a:r>
          </a:p>
        </p:txBody>
      </p:sp>
      <p:sp>
        <p:nvSpPr>
          <p:cNvPr id="5" name="object 5"/>
          <p:cNvSpPr/>
          <p:nvPr/>
        </p:nvSpPr>
        <p:spPr>
          <a:xfrm>
            <a:off x="9582065" y="5549307"/>
            <a:ext cx="2308249" cy="85555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txBox="1"/>
          <p:nvPr/>
        </p:nvSpPr>
        <p:spPr>
          <a:xfrm>
            <a:off x="1374139" y="1009450"/>
            <a:ext cx="8518723" cy="4667303"/>
          </a:xfrm>
          <a:prstGeom prst="rect">
            <a:avLst/>
          </a:prstGeom>
        </p:spPr>
        <p:txBody>
          <a:bodyPr vert="horz" wrap="square" lIns="0" tIns="75565" rIns="0" bIns="0" rtlCol="0">
            <a:spAutoFit/>
          </a:bodyPr>
          <a:lstStyle/>
          <a:p>
            <a:pPr marL="241300" marR="0" lvl="0" indent="-228600" algn="l" defTabSz="914400" rtl="0" eaLnBrk="1" fontAlgn="auto" latinLnBrk="0" hangingPunct="1">
              <a:lnSpc>
                <a:spcPct val="100000"/>
              </a:lnSpc>
              <a:spcBef>
                <a:spcPts val="595"/>
              </a:spcBef>
              <a:spcAft>
                <a:spcPts val="0"/>
              </a:spcAft>
              <a:buClrTx/>
              <a:buSzTx/>
              <a:buFont typeface="Arial"/>
              <a:buChar char="•"/>
              <a:tabLst>
                <a:tab pos="241300" algn="l"/>
                <a:tab pos="241935" algn="l"/>
              </a:tabLst>
              <a:defRPr/>
            </a:pP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Distributed energy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resource/renewable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energy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system providers and</a:t>
            </a:r>
            <a:r>
              <a:rPr kumimoji="0" sz="1600" b="0" i="0" u="none" strike="noStrike" kern="1200" cap="none" spc="-1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integrators</a:t>
            </a:r>
            <a:endParaRPr kumimoji="0"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41300" marR="0" lvl="0" indent="-228600" algn="l" defTabSz="914400" rtl="0" eaLnBrk="1" fontAlgn="auto" latinLnBrk="0" hangingPunct="1">
              <a:lnSpc>
                <a:spcPct val="100000"/>
              </a:lnSpc>
              <a:spcBef>
                <a:spcPts val="500"/>
              </a:spcBef>
              <a:spcAft>
                <a:spcPts val="0"/>
              </a:spcAft>
              <a:buClrTx/>
              <a:buSzTx/>
              <a:buFont typeface="Arial"/>
              <a:buChar char="•"/>
              <a:tabLst>
                <a:tab pos="241300" algn="l"/>
                <a:tab pos="241935" algn="l"/>
              </a:tabLst>
              <a:defRPr/>
            </a:pP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Investor owned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utilities, municipalities,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and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electric</a:t>
            </a:r>
            <a:r>
              <a:rPr kumimoji="0" sz="1600" b="0" i="0" u="none" strike="noStrike" kern="1200" cap="none" spc="4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cooperatives</a:t>
            </a:r>
            <a:endParaRPr kumimoji="0"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41300" marR="0" lvl="0" indent="-228600" algn="l" defTabSz="914400" rtl="0" eaLnBrk="1" fontAlgn="auto" latinLnBrk="0" hangingPunct="1">
              <a:lnSpc>
                <a:spcPct val="100000"/>
              </a:lnSpc>
              <a:spcBef>
                <a:spcPts val="495"/>
              </a:spcBef>
              <a:spcAft>
                <a:spcPts val="0"/>
              </a:spcAft>
              <a:buClrTx/>
              <a:buSzTx/>
              <a:buFont typeface="Arial"/>
              <a:buChar char="•"/>
              <a:tabLst>
                <a:tab pos="241300" algn="l"/>
                <a:tab pos="241935" algn="l"/>
              </a:tabLst>
              <a:defRPr/>
            </a:pP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Local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governments, council of governments and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other supporting</a:t>
            </a:r>
            <a:r>
              <a:rPr kumimoji="0" sz="1600" b="0" i="0" u="none" strike="noStrike" kern="1200" cap="none" spc="-4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entities</a:t>
            </a:r>
            <a:endParaRPr kumimoji="0"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41300" marR="0" lvl="0" indent="-228600" algn="l" defTabSz="914400" rtl="0" eaLnBrk="1" fontAlgn="auto" latinLnBrk="0" hangingPunct="1">
              <a:lnSpc>
                <a:spcPct val="100000"/>
              </a:lnSpc>
              <a:spcBef>
                <a:spcPts val="505"/>
              </a:spcBef>
              <a:spcAft>
                <a:spcPts val="0"/>
              </a:spcAft>
              <a:buClrTx/>
              <a:buSzTx/>
              <a:buFont typeface="Arial"/>
              <a:buChar char="•"/>
              <a:tabLst>
                <a:tab pos="241300" algn="l"/>
                <a:tab pos="241935" algn="l"/>
              </a:tabLst>
              <a:defRPr/>
            </a:pP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Elected</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officials</a:t>
            </a:r>
            <a:endParaRPr kumimoji="0"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41300" marR="0" lvl="0" indent="-228600" algn="l" defTabSz="914400" rtl="0" eaLnBrk="1" fontAlgn="auto" latinLnBrk="0" hangingPunct="1">
              <a:lnSpc>
                <a:spcPct val="100000"/>
              </a:lnSpc>
              <a:spcBef>
                <a:spcPts val="495"/>
              </a:spcBef>
              <a:spcAft>
                <a:spcPts val="0"/>
              </a:spcAft>
              <a:buClrTx/>
              <a:buSzTx/>
              <a:buFont typeface="Arial"/>
              <a:buChar char="•"/>
              <a:tabLst>
                <a:tab pos="241300" algn="l"/>
                <a:tab pos="241935" algn="l"/>
              </a:tabLst>
              <a:defRPr/>
            </a:pPr>
            <a:r>
              <a:rPr kumimoji="0" sz="1600" b="0" i="0" u="none" strike="noStrike" kern="1200" cap="none" spc="-1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Large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corporate, business and finance</a:t>
            </a:r>
            <a:r>
              <a:rPr kumimoji="0" sz="1600" b="0" i="0" u="none" strike="noStrike" kern="1200" cap="none" spc="-3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groups</a:t>
            </a:r>
            <a:endParaRPr kumimoji="0"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41300" marR="0" lvl="0" indent="-228600" algn="l" defTabSz="914400" rtl="0" eaLnBrk="1" fontAlgn="auto" latinLnBrk="0" hangingPunct="1">
              <a:lnSpc>
                <a:spcPct val="100000"/>
              </a:lnSpc>
              <a:spcBef>
                <a:spcPts val="500"/>
              </a:spcBef>
              <a:spcAft>
                <a:spcPts val="0"/>
              </a:spcAft>
              <a:buClrTx/>
              <a:buSzTx/>
              <a:buFont typeface="Arial"/>
              <a:buChar char="•"/>
              <a:tabLst>
                <a:tab pos="241300" algn="l"/>
                <a:tab pos="241935" algn="l"/>
              </a:tabLst>
              <a:defRPr/>
            </a:pP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Manufacturing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and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industrial organizations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and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trade</a:t>
            </a:r>
            <a:r>
              <a:rPr kumimoji="0" sz="1600" b="0" i="0" u="none" strike="noStrike" kern="1200" cap="none" spc="2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associations</a:t>
            </a:r>
            <a:endParaRPr kumimoji="0"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41300" marR="0" lvl="0" indent="-228600" algn="l" defTabSz="914400" rtl="0" eaLnBrk="1" fontAlgn="auto" latinLnBrk="0" hangingPunct="1">
              <a:lnSpc>
                <a:spcPct val="100000"/>
              </a:lnSpc>
              <a:spcBef>
                <a:spcPts val="505"/>
              </a:spcBef>
              <a:spcAft>
                <a:spcPts val="0"/>
              </a:spcAft>
              <a:buClrTx/>
              <a:buSzTx/>
              <a:buFont typeface="Arial"/>
              <a:buChar char="•"/>
              <a:tabLst>
                <a:tab pos="241300" algn="l"/>
                <a:tab pos="241935" algn="l"/>
              </a:tabLst>
              <a:defRPr/>
            </a:pP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Healthcare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and commercial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buildings sector</a:t>
            </a:r>
            <a:endParaRPr kumimoji="0"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41300" marR="0" lvl="0" indent="-228600" algn="l" defTabSz="914400" rtl="0" eaLnBrk="1" fontAlgn="auto" latinLnBrk="0" hangingPunct="1">
              <a:lnSpc>
                <a:spcPct val="100000"/>
              </a:lnSpc>
              <a:spcBef>
                <a:spcPts val="495"/>
              </a:spcBef>
              <a:spcAft>
                <a:spcPts val="0"/>
              </a:spcAft>
              <a:buClrTx/>
              <a:buSzTx/>
              <a:buFont typeface="Arial"/>
              <a:buChar char="•"/>
              <a:tabLst>
                <a:tab pos="241300" algn="l"/>
                <a:tab pos="241935" algn="l"/>
              </a:tabLst>
              <a:defRPr/>
            </a:pP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Higher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education</a:t>
            </a:r>
            <a:r>
              <a:rPr kumimoji="0" sz="1600" b="0" i="0" u="none" strike="noStrike" kern="1200" cap="none" spc="-2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institutions</a:t>
            </a:r>
            <a:endParaRPr kumimoji="0"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41300" marR="0" lvl="0" indent="-228600" algn="l" defTabSz="914400" rtl="0" eaLnBrk="1" fontAlgn="auto" latinLnBrk="0" hangingPunct="1">
              <a:lnSpc>
                <a:spcPct val="100000"/>
              </a:lnSpc>
              <a:spcBef>
                <a:spcPts val="500"/>
              </a:spcBef>
              <a:spcAft>
                <a:spcPts val="0"/>
              </a:spcAft>
              <a:buClrTx/>
              <a:buSzTx/>
              <a:buFont typeface="Arial"/>
              <a:buChar char="•"/>
              <a:tabLst>
                <a:tab pos="241300" algn="l"/>
                <a:tab pos="241935" algn="l"/>
              </a:tabLst>
              <a:defRPr/>
            </a:pP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Environmental justice, under-served communities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and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faith-based</a:t>
            </a:r>
            <a:r>
              <a:rPr kumimoji="0" sz="1600" b="0" i="0" u="none" strike="noStrike" kern="1200" cap="none" spc="15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organizations</a:t>
            </a:r>
            <a:endParaRPr kumimoji="0"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41300" marR="0" lvl="0" indent="-228600" algn="l" defTabSz="914400" rtl="0" eaLnBrk="1" fontAlgn="auto" latinLnBrk="0" hangingPunct="1">
              <a:lnSpc>
                <a:spcPct val="100000"/>
              </a:lnSpc>
              <a:spcBef>
                <a:spcPts val="500"/>
              </a:spcBef>
              <a:spcAft>
                <a:spcPts val="0"/>
              </a:spcAft>
              <a:buClrTx/>
              <a:buSzTx/>
              <a:buFont typeface="Arial"/>
              <a:buChar char="•"/>
              <a:tabLst>
                <a:tab pos="241300" algn="l"/>
                <a:tab pos="241935" algn="l"/>
              </a:tabLst>
              <a:defRPr/>
            </a:pP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Affordable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housing and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community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development</a:t>
            </a:r>
            <a:r>
              <a:rPr kumimoji="0" sz="1600" b="0" i="0" u="none" strike="noStrike" kern="1200" cap="none" spc="-3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organizations</a:t>
            </a:r>
            <a:endParaRPr kumimoji="0"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41300" marR="0" lvl="0" indent="-228600" algn="l" defTabSz="914400" rtl="0" eaLnBrk="1" fontAlgn="auto" latinLnBrk="0" hangingPunct="1">
              <a:lnSpc>
                <a:spcPct val="100000"/>
              </a:lnSpc>
              <a:spcBef>
                <a:spcPts val="500"/>
              </a:spcBef>
              <a:spcAft>
                <a:spcPts val="0"/>
              </a:spcAft>
              <a:buClrTx/>
              <a:buSzTx/>
              <a:buFont typeface="Arial"/>
              <a:buChar char="•"/>
              <a:tabLst>
                <a:tab pos="241300" algn="l"/>
                <a:tab pos="241935" algn="l"/>
              </a:tabLst>
              <a:defRPr/>
            </a:pP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Consumer</a:t>
            </a:r>
            <a:r>
              <a:rPr kumimoji="0" sz="1600" b="0" i="0" u="none" strike="noStrike" kern="1200" cap="none" spc="-1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advocates</a:t>
            </a:r>
            <a:endParaRPr kumimoji="0"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41300" marR="0" lvl="0" indent="-228600" algn="l" defTabSz="914400" rtl="0" eaLnBrk="1" fontAlgn="auto" latinLnBrk="0" hangingPunct="1">
              <a:lnSpc>
                <a:spcPct val="100000"/>
              </a:lnSpc>
              <a:spcBef>
                <a:spcPts val="495"/>
              </a:spcBef>
              <a:spcAft>
                <a:spcPts val="0"/>
              </a:spcAft>
              <a:buClrTx/>
              <a:buSzTx/>
              <a:buFont typeface="Arial"/>
              <a:buChar char="•"/>
              <a:tabLst>
                <a:tab pos="241300" algn="l"/>
                <a:tab pos="241935" algn="l"/>
              </a:tabLst>
              <a:defRPr/>
            </a:pPr>
            <a:r>
              <a:rPr kumimoji="0" sz="1600" b="0" i="0" u="none" strike="noStrike" kern="1200" cap="none" spc="-3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Youth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and</a:t>
            </a:r>
            <a:r>
              <a:rPr kumimoji="0" sz="1600" b="0" i="0" u="none" strike="noStrike" kern="1200" cap="none" spc="1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students</a:t>
            </a:r>
            <a:endParaRPr kumimoji="0"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41300" marR="0" lvl="0" indent="-228600" algn="l" defTabSz="914400" rtl="0" eaLnBrk="1" fontAlgn="auto" latinLnBrk="0" hangingPunct="1">
              <a:lnSpc>
                <a:spcPct val="100000"/>
              </a:lnSpc>
              <a:spcBef>
                <a:spcPts val="505"/>
              </a:spcBef>
              <a:spcAft>
                <a:spcPts val="0"/>
              </a:spcAft>
              <a:buClrTx/>
              <a:buSzTx/>
              <a:buFont typeface="Arial"/>
              <a:buChar char="•"/>
              <a:tabLst>
                <a:tab pos="241300" algn="l"/>
                <a:tab pos="241935" algn="l"/>
              </a:tabLst>
              <a:defRPr/>
            </a:pP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Environmental</a:t>
            </a:r>
            <a:r>
              <a:rPr kumimoji="0" sz="1600" b="0" i="0" u="none" strike="noStrike" kern="1200" cap="none" spc="-1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organizations</a:t>
            </a:r>
            <a:endParaRPr kumimoji="0"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41300" marR="0" lvl="0" indent="-228600" algn="l" defTabSz="914400" rtl="0" eaLnBrk="1" fontAlgn="auto" latinLnBrk="0" hangingPunct="1">
              <a:lnSpc>
                <a:spcPct val="100000"/>
              </a:lnSpc>
              <a:spcBef>
                <a:spcPts val="500"/>
              </a:spcBef>
              <a:spcAft>
                <a:spcPts val="0"/>
              </a:spcAft>
              <a:buClrTx/>
              <a:buSzTx/>
              <a:buFont typeface="Arial"/>
              <a:buChar char="•"/>
              <a:tabLst>
                <a:tab pos="241300" algn="l"/>
                <a:tab pos="241935" algn="l"/>
              </a:tabLst>
              <a:defRPr/>
            </a:pP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Energy efficiency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system and service</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providers</a:t>
            </a:r>
            <a:endParaRPr kumimoji="0"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41300" marR="0" lvl="0" indent="-228600" algn="l" defTabSz="914400" rtl="0" eaLnBrk="1" fontAlgn="auto" latinLnBrk="0" hangingPunct="1">
              <a:lnSpc>
                <a:spcPct val="100000"/>
              </a:lnSpc>
              <a:spcBef>
                <a:spcPts val="495"/>
              </a:spcBef>
              <a:spcAft>
                <a:spcPts val="0"/>
              </a:spcAft>
              <a:buClrTx/>
              <a:buSzTx/>
              <a:buFont typeface="Arial"/>
              <a:buChar char="•"/>
              <a:tabLst>
                <a:tab pos="241300" algn="l"/>
                <a:tab pos="241935" algn="l"/>
              </a:tabLst>
              <a:defRPr/>
            </a:pP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Others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(to </a:t>
            </a:r>
            <a:r>
              <a:rPr kumimoji="0" sz="1600" b="0" i="0" u="none" strike="noStrike" kern="1200" cap="none" spc="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be defined per</a:t>
            </a:r>
            <a:r>
              <a:rPr kumimoji="0" sz="1600" b="0" i="0" u="none" strike="noStrike" kern="1200" cap="none" spc="-10"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sz="16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suggestions)</a:t>
            </a:r>
            <a:endParaRPr kumimoji="0"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object 7"/>
          <p:cNvSpPr/>
          <p:nvPr/>
        </p:nvSpPr>
        <p:spPr>
          <a:xfrm>
            <a:off x="9367266" y="5499353"/>
            <a:ext cx="2647187" cy="94487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A1E79B7-DD43-484B-8A78-A187931AD1C0}"/>
              </a:ext>
            </a:extLst>
          </p:cNvPr>
          <p:cNvSpPr txBox="1"/>
          <p:nvPr/>
        </p:nvSpPr>
        <p:spPr>
          <a:xfrm>
            <a:off x="21500" y="6590538"/>
            <a:ext cx="24591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7973" y="116482"/>
            <a:ext cx="10515600" cy="1061245"/>
          </a:xfrm>
        </p:spPr>
        <p:txBody>
          <a:bodyPr>
            <a:normAutofit/>
          </a:bodyPr>
          <a:lstStyle/>
          <a:p>
            <a:r>
              <a:rPr lang="en-US" sz="3200" dirty="0"/>
              <a:t>Clean Energy Plan Development Process</a:t>
            </a:r>
          </a:p>
        </p:txBody>
      </p:sp>
      <p:sp>
        <p:nvSpPr>
          <p:cNvPr id="7" name="TextBox 6"/>
          <p:cNvSpPr txBox="1"/>
          <p:nvPr/>
        </p:nvSpPr>
        <p:spPr>
          <a:xfrm>
            <a:off x="366299" y="1093353"/>
            <a:ext cx="4867854" cy="240065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Public Engagement 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Method 1.  Six Facilitated Workshops, Raleigh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Method 2.  Regional Listening Sessions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Method 3.  Combined with Other Statewide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Method 4.  Online Input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Rectangle 4">
            <a:extLst>
              <a:ext uri="{FF2B5EF4-FFF2-40B4-BE49-F238E27FC236}">
                <a16:creationId xmlns:a16="http://schemas.microsoft.com/office/drawing/2014/main" id="{3BFF900C-1DD5-44EC-BD8D-4C4D71A455F5}"/>
              </a:ext>
            </a:extLst>
          </p:cNvPr>
          <p:cNvSpPr/>
          <p:nvPr/>
        </p:nvSpPr>
        <p:spPr>
          <a:xfrm>
            <a:off x="5855827" y="1031088"/>
            <a:ext cx="6096000" cy="426270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Regional Listening Sessions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Statewide outreach events organized in metropolitan and rural areas to collect information and provide input on this effort.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Attendees will be shown pre-recorded segments of the facilitated workshops and asked specific questions to obtain feedback.</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All stakeholders are welcome to attend.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rPr>
              <a:t>Sessions scheduled from March –May 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5" normalizeH="0" baseline="0" noProof="0" dirty="0">
              <a:ln>
                <a:noFill/>
              </a:ln>
              <a:solidFill>
                <a:srgbClr val="3E3E3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Arial"/>
              <a:ea typeface="+mn-ea"/>
              <a:cs typeface="+mn-cs"/>
            </a:endParaRPr>
          </a:p>
        </p:txBody>
      </p:sp>
      <p:graphicFrame>
        <p:nvGraphicFramePr>
          <p:cNvPr id="8" name="Table 7">
            <a:extLst>
              <a:ext uri="{FF2B5EF4-FFF2-40B4-BE49-F238E27FC236}">
                <a16:creationId xmlns:a16="http://schemas.microsoft.com/office/drawing/2014/main" id="{2FC7593A-9232-4E5B-BFEE-E239DE95A9B1}"/>
              </a:ext>
            </a:extLst>
          </p:cNvPr>
          <p:cNvGraphicFramePr>
            <a:graphicFrameLocks noGrp="1"/>
          </p:cNvGraphicFramePr>
          <p:nvPr>
            <p:extLst/>
          </p:nvPr>
        </p:nvGraphicFramePr>
        <p:xfrm>
          <a:off x="7212724" y="3700178"/>
          <a:ext cx="3002432" cy="1485122"/>
        </p:xfrm>
        <a:graphic>
          <a:graphicData uri="http://schemas.openxmlformats.org/drawingml/2006/table">
            <a:tbl>
              <a:tblPr bandRow="1">
                <a:tableStyleId>{3B4B98B0-60AC-42C2-AFA5-B58CD77FA1E5}</a:tableStyleId>
              </a:tblPr>
              <a:tblGrid>
                <a:gridCol w="1589638">
                  <a:extLst>
                    <a:ext uri="{9D8B030D-6E8A-4147-A177-3AD203B41FA5}">
                      <a16:colId xmlns:a16="http://schemas.microsoft.com/office/drawing/2014/main" val="981833303"/>
                    </a:ext>
                  </a:extLst>
                </a:gridCol>
                <a:gridCol w="1412794">
                  <a:extLst>
                    <a:ext uri="{9D8B030D-6E8A-4147-A177-3AD203B41FA5}">
                      <a16:colId xmlns:a16="http://schemas.microsoft.com/office/drawing/2014/main" val="3194409661"/>
                    </a:ext>
                  </a:extLst>
                </a:gridCol>
              </a:tblGrid>
              <a:tr h="370840">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Charlotte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Asheville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1301100"/>
                  </a:ext>
                </a:extLst>
              </a:tr>
              <a:tr h="370840">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Rocky Mount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Wilmington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643705"/>
                  </a:ext>
                </a:extLst>
              </a:tr>
              <a:tr h="370840">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Hickory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Fayetteville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9277901"/>
                  </a:ext>
                </a:extLst>
              </a:tr>
              <a:tr h="372602">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Elizabeth 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Verdana" panose="020B0604030504040204" pitchFamily="34" charset="0"/>
                          <a:ea typeface="Verdana" panose="020B0604030504040204" pitchFamily="34" charset="0"/>
                          <a:cs typeface="Verdana" panose="020B0604030504040204" pitchFamily="34" charset="0"/>
                        </a:rPr>
                        <a:t>Wilmington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259239"/>
                  </a:ext>
                </a:extLst>
              </a:tr>
            </a:tbl>
          </a:graphicData>
        </a:graphic>
      </p:graphicFrame>
      <p:sp>
        <p:nvSpPr>
          <p:cNvPr id="6" name="Rectangle 5">
            <a:extLst>
              <a:ext uri="{FF2B5EF4-FFF2-40B4-BE49-F238E27FC236}">
                <a16:creationId xmlns:a16="http://schemas.microsoft.com/office/drawing/2014/main" id="{A06E9514-4E20-4019-AF2B-2831D984D288}"/>
              </a:ext>
            </a:extLst>
          </p:cNvPr>
          <p:cNvSpPr/>
          <p:nvPr/>
        </p:nvSpPr>
        <p:spPr>
          <a:xfrm>
            <a:off x="662152" y="4714757"/>
            <a:ext cx="6400800" cy="1477328"/>
          </a:xfrm>
          <a:prstGeom prst="rect">
            <a:avLst/>
          </a:prstGeom>
        </p:spPr>
        <p:txBody>
          <a:bodyPr wrap="square">
            <a:spAutoFit/>
          </a:bodyPr>
          <a:lstStyle/>
          <a:p>
            <a:pPr lvl="0">
              <a:defRPr/>
            </a:pPr>
            <a:r>
              <a:rPr kumimoji="0" lang="en-US" sz="1800" b="0" i="0" u="none" strike="noStrike" kern="1200" cap="none" spc="0" normalizeH="0" baseline="0" noProof="0" dirty="0">
                <a:ln>
                  <a:noFill/>
                </a:ln>
                <a:solidFill>
                  <a:srgbClr val="449DA6"/>
                </a:solidFill>
                <a:effectLst/>
                <a:uLnTx/>
                <a:uFillTx/>
                <a:latin typeface="Arial"/>
                <a:ea typeface="+mn-ea"/>
                <a:cs typeface="+mn-cs"/>
              </a:rPr>
              <a:t>Dates and locations posted at </a:t>
            </a:r>
            <a:r>
              <a:rPr lang="en-US" dirty="0">
                <a:solidFill>
                  <a:prstClr val="black"/>
                </a:solidFill>
                <a:hlinkClick r:id="rId3"/>
              </a:rPr>
              <a:t>https://deq.nc.gov/energy-climate/climate-change/nc-climate-change-interagency-council</a:t>
            </a:r>
            <a:r>
              <a:rPr lang="en-US">
                <a:solidFill>
                  <a:prstClr val="black"/>
                </a:solidFill>
                <a:hlinkClick r:id="rId3"/>
              </a:rPr>
              <a:t>/climate-change-clean-energy-2</a:t>
            </a:r>
            <a:endParaRPr lang="en-US">
              <a:solidFill>
                <a:prstClr val="black"/>
              </a:solidFill>
            </a:endParaRPr>
          </a:p>
          <a:p>
            <a:pPr lvl="0">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9DA6"/>
              </a:solidFill>
              <a:effectLst/>
              <a:uLnTx/>
              <a:uFillTx/>
              <a:latin typeface="Arial"/>
              <a:ea typeface="+mn-ea"/>
              <a:cs typeface="+mn-cs"/>
            </a:endParaRPr>
          </a:p>
        </p:txBody>
      </p:sp>
      <p:pic>
        <p:nvPicPr>
          <p:cNvPr id="12" name="Content Placeholder 6">
            <a:extLst>
              <a:ext uri="{FF2B5EF4-FFF2-40B4-BE49-F238E27FC236}">
                <a16:creationId xmlns:a16="http://schemas.microsoft.com/office/drawing/2014/main" id="{26A21634-CECA-4F85-91C8-2247E5610E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
        <p:nvSpPr>
          <p:cNvPr id="9" name="TextBox 8">
            <a:extLst>
              <a:ext uri="{FF2B5EF4-FFF2-40B4-BE49-F238E27FC236}">
                <a16:creationId xmlns:a16="http://schemas.microsoft.com/office/drawing/2014/main" id="{FE1D2946-FCA9-409C-8DF7-88560FFC727A}"/>
              </a:ext>
            </a:extLst>
          </p:cNvPr>
          <p:cNvSpPr txBox="1"/>
          <p:nvPr/>
        </p:nvSpPr>
        <p:spPr>
          <a:xfrm>
            <a:off x="0" y="6599591"/>
            <a:ext cx="242293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467081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6C8C-BB97-43D4-BB65-FA6989DA8E1B}"/>
              </a:ext>
            </a:extLst>
          </p:cNvPr>
          <p:cNvSpPr>
            <a:spLocks noGrp="1"/>
          </p:cNvSpPr>
          <p:nvPr>
            <p:ph type="title"/>
          </p:nvPr>
        </p:nvSpPr>
        <p:spPr>
          <a:xfrm>
            <a:off x="1642872" y="192024"/>
            <a:ext cx="9293352" cy="2240280"/>
          </a:xfrm>
        </p:spPr>
        <p:txBody>
          <a:bodyPr>
            <a:norm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Energy Outlook </a:t>
            </a:r>
            <a:br>
              <a:rPr lang="en-US" sz="4000" b="1" dirty="0">
                <a:solidFill>
                  <a:schemeClr val="bg1"/>
                </a:solidFill>
                <a:latin typeface="Times New Roman" panose="02020603050405020304" pitchFamily="18" charset="0"/>
                <a:cs typeface="Times New Roman" panose="02020603050405020304" pitchFamily="18" charset="0"/>
              </a:rPr>
            </a:br>
            <a:r>
              <a:rPr lang="en-US" sz="4000" b="1" dirty="0">
                <a:solidFill>
                  <a:schemeClr val="bg1"/>
                </a:solidFill>
                <a:latin typeface="Times New Roman" panose="02020603050405020304" pitchFamily="18" charset="0"/>
                <a:cs typeface="Times New Roman" panose="02020603050405020304" pitchFamily="18" charset="0"/>
              </a:rPr>
              <a:t>Executive Order 80</a:t>
            </a:r>
            <a:br>
              <a:rPr lang="en-US" sz="4000" b="1" dirty="0">
                <a:solidFill>
                  <a:schemeClr val="bg1"/>
                </a:solidFill>
                <a:latin typeface="Times New Roman" panose="02020603050405020304" pitchFamily="18" charset="0"/>
                <a:cs typeface="Times New Roman" panose="02020603050405020304" pitchFamily="18" charset="0"/>
              </a:rPr>
            </a:br>
            <a:r>
              <a:rPr lang="en-US" sz="4000" b="1" dirty="0">
                <a:solidFill>
                  <a:schemeClr val="bg1"/>
                </a:solidFill>
                <a:latin typeface="Times New Roman" panose="02020603050405020304" pitchFamily="18" charset="0"/>
                <a:cs typeface="Times New Roman" panose="02020603050405020304" pitchFamily="18" charset="0"/>
              </a:rPr>
              <a:t>Panel Discussion</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9496BAFF-1B10-48CA-B3AE-B2896E4BF879}"/>
              </a:ext>
            </a:extLst>
          </p:cNvPr>
          <p:cNvSpPr>
            <a:spLocks noGrp="1"/>
          </p:cNvSpPr>
          <p:nvPr>
            <p:ph idx="1"/>
          </p:nvPr>
        </p:nvSpPr>
        <p:spPr>
          <a:xfrm>
            <a:off x="1149790" y="2103119"/>
            <a:ext cx="10192580" cy="3917435"/>
          </a:xfrm>
        </p:spPr>
        <p:txBody>
          <a:bodyPr>
            <a:normAutofit lnSpcReduction="10000"/>
          </a:bodyPr>
          <a:lstStyle/>
          <a:p>
            <a:pPr marL="0" indent="0" algn="ctr">
              <a:buNone/>
            </a:pPr>
            <a:r>
              <a:rPr lang="en-US" sz="3600" b="1" u="sng" dirty="0">
                <a:solidFill>
                  <a:schemeClr val="bg1"/>
                </a:solidFill>
                <a:latin typeface="Times New Roman" panose="02020603050405020304" pitchFamily="18" charset="0"/>
                <a:cs typeface="Times New Roman" panose="02020603050405020304" pitchFamily="18" charset="0"/>
              </a:rPr>
              <a:t>AGENDA</a:t>
            </a:r>
          </a:p>
          <a:p>
            <a:pPr>
              <a:buFontTx/>
              <a:buChar char="-"/>
            </a:pPr>
            <a:r>
              <a:rPr lang="en-US" b="1" dirty="0">
                <a:solidFill>
                  <a:schemeClr val="bg1"/>
                </a:solidFill>
              </a:rPr>
              <a:t>INTRODUCTION OF PANELISTS</a:t>
            </a:r>
          </a:p>
          <a:p>
            <a:pPr>
              <a:buFontTx/>
              <a:buChar char="-"/>
            </a:pPr>
            <a:r>
              <a:rPr lang="en-US" b="1" dirty="0">
                <a:solidFill>
                  <a:schemeClr val="bg1"/>
                </a:solidFill>
              </a:rPr>
              <a:t>EXECUTIVE ORDER 80 OVERVIEW</a:t>
            </a:r>
          </a:p>
          <a:p>
            <a:pPr>
              <a:buFontTx/>
              <a:buChar char="-"/>
            </a:pPr>
            <a:r>
              <a:rPr lang="en-US" b="1" dirty="0">
                <a:solidFill>
                  <a:schemeClr val="bg1"/>
                </a:solidFill>
              </a:rPr>
              <a:t>DPS ENERGY PROGRAMS</a:t>
            </a:r>
          </a:p>
          <a:p>
            <a:pPr>
              <a:buFontTx/>
              <a:buChar char="-"/>
            </a:pPr>
            <a:r>
              <a:rPr lang="en-US" b="1" dirty="0">
                <a:solidFill>
                  <a:schemeClr val="bg1"/>
                </a:solidFill>
              </a:rPr>
              <a:t>PRIVATE SECTOR ROLE IN EXECUTIVE ORDER 80</a:t>
            </a:r>
          </a:p>
          <a:p>
            <a:pPr>
              <a:buFontTx/>
              <a:buChar char="-"/>
            </a:pPr>
            <a:r>
              <a:rPr lang="en-US" b="1" dirty="0">
                <a:solidFill>
                  <a:schemeClr val="bg1"/>
                </a:solidFill>
              </a:rPr>
              <a:t>DOA ENERGY PROGRAMS</a:t>
            </a:r>
          </a:p>
          <a:p>
            <a:pPr>
              <a:buFontTx/>
              <a:buChar char="-"/>
            </a:pPr>
            <a:r>
              <a:rPr lang="en-US" b="1" dirty="0">
                <a:solidFill>
                  <a:schemeClr val="bg1"/>
                </a:solidFill>
              </a:rPr>
              <a:t>QUESTIONS AND DISCUSSION</a:t>
            </a:r>
          </a:p>
        </p:txBody>
      </p:sp>
      <p:sp>
        <p:nvSpPr>
          <p:cNvPr id="6" name="TextBox 5">
            <a:extLst>
              <a:ext uri="{FF2B5EF4-FFF2-40B4-BE49-F238E27FC236}">
                <a16:creationId xmlns:a16="http://schemas.microsoft.com/office/drawing/2014/main" id="{544D2A37-2FC8-430D-97D2-B328F2A3A9B1}"/>
              </a:ext>
            </a:extLst>
          </p:cNvPr>
          <p:cNvSpPr txBox="1"/>
          <p:nvPr/>
        </p:nvSpPr>
        <p:spPr>
          <a:xfrm>
            <a:off x="21500" y="6508657"/>
            <a:ext cx="244547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210161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838200" y="523783"/>
            <a:ext cx="10515600" cy="1267778"/>
          </a:xfrm>
        </p:spPr>
        <p:txBody>
          <a:bodyPr>
            <a:normAutofit/>
          </a:bodyPr>
          <a:lstStyle/>
          <a:p>
            <a:r>
              <a:rPr lang="en-US" sz="3200" i="0" dirty="0"/>
              <a:t>THANK YOU </a:t>
            </a:r>
          </a:p>
        </p:txBody>
      </p:sp>
      <p:sp>
        <p:nvSpPr>
          <p:cNvPr id="7" name="Content Placeholder 2"/>
          <p:cNvSpPr>
            <a:spLocks noGrp="1"/>
          </p:cNvSpPr>
          <p:nvPr>
            <p:ph idx="1"/>
          </p:nvPr>
        </p:nvSpPr>
        <p:spPr>
          <a:xfrm>
            <a:off x="2152650" y="1791561"/>
            <a:ext cx="8039100" cy="4025039"/>
          </a:xfrm>
        </p:spPr>
        <p:txBody>
          <a:bodyPr>
            <a:normAutofit/>
          </a:bodyPr>
          <a:lstStyle/>
          <a:p>
            <a:pPr marL="0" indent="0">
              <a:buNone/>
            </a:pPr>
            <a:endParaRPr lang="en-US" sz="2400" b="1" dirty="0">
              <a:solidFill>
                <a:schemeClr val="tx1"/>
              </a:solidFill>
              <a:latin typeface="Arial" charset="0"/>
              <a:cs typeface="Arial" charset="0"/>
            </a:endParaRPr>
          </a:p>
          <a:p>
            <a:pPr marL="0" indent="0">
              <a:buNone/>
            </a:pPr>
            <a:endParaRPr lang="en-US" b="1" dirty="0">
              <a:solidFill>
                <a:schemeClr val="tx1"/>
              </a:solidFill>
              <a:latin typeface="Arial" charset="0"/>
              <a:cs typeface="Arial" charset="0"/>
            </a:endParaRPr>
          </a:p>
          <a:p>
            <a:pPr marL="342900" lvl="1" indent="0">
              <a:lnSpc>
                <a:spcPct val="120000"/>
              </a:lnSpc>
              <a:buNone/>
            </a:pPr>
            <a:endParaRPr lang="en-US" sz="2000" dirty="0">
              <a:latin typeface="Arial" charset="0"/>
              <a:cs typeface="Arial" charset="0"/>
            </a:endParaRPr>
          </a:p>
        </p:txBody>
      </p:sp>
      <p:sp>
        <p:nvSpPr>
          <p:cNvPr id="4" name="Slide Number Placeholder 3"/>
          <p:cNvSpPr>
            <a:spLocks noGrp="1"/>
          </p:cNvSpPr>
          <p:nvPr>
            <p:ph type="sldNum" sz="quarter" idx="12"/>
          </p:nvPr>
        </p:nvSpPr>
        <p:spPr>
          <a:xfrm>
            <a:off x="0" y="6650830"/>
            <a:ext cx="1768413" cy="12283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Calibri" panose="020F0502020204030204" pitchFamily="34" charset="0"/>
                <a:cs typeface="Calibri" panose="020F0502020204030204" pitchFamily="34" charset="0"/>
              </a:rPr>
              <a:t>SCO Conference 2019</a:t>
            </a:r>
            <a:endParaRPr kumimoji="0" lang="en-US" sz="10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9" name="TextBox 8"/>
          <p:cNvSpPr txBox="1"/>
          <p:nvPr/>
        </p:nvSpPr>
        <p:spPr>
          <a:xfrm>
            <a:off x="2096048" y="2139519"/>
            <a:ext cx="5548122" cy="2369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Sushma Masemore, 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Deputy Assistant Secretary for Environment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State Energy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919-707-8700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Sushma.Masemore@ncdenr.gov</a:t>
            </a: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1139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6B78B7-AEAB-431C-B7BB-513F9CAB0445}"/>
              </a:ext>
            </a:extLst>
          </p:cNvPr>
          <p:cNvPicPr>
            <a:picLocks noChangeAspect="1"/>
          </p:cNvPicPr>
          <p:nvPr/>
        </p:nvPicPr>
        <p:blipFill>
          <a:blip r:embed="rId3"/>
          <a:stretch>
            <a:fillRect/>
          </a:stretch>
        </p:blipFill>
        <p:spPr>
          <a:xfrm>
            <a:off x="864084" y="798991"/>
            <a:ext cx="9695774" cy="2809180"/>
          </a:xfrm>
          <a:prstGeom prst="rect">
            <a:avLst/>
          </a:prstGeom>
        </p:spPr>
      </p:pic>
      <p:sp>
        <p:nvSpPr>
          <p:cNvPr id="2" name="Title 1"/>
          <p:cNvSpPr>
            <a:spLocks noGrp="1"/>
          </p:cNvSpPr>
          <p:nvPr>
            <p:ph type="ctrTitle"/>
          </p:nvPr>
        </p:nvSpPr>
        <p:spPr>
          <a:xfrm>
            <a:off x="1260629" y="3169930"/>
            <a:ext cx="10546672" cy="3221992"/>
          </a:xfrm>
        </p:spPr>
        <p:txBody>
          <a:bodyPr>
            <a:noAutofit/>
          </a:bodyPr>
          <a:lstStyle/>
          <a:p>
            <a:r>
              <a:rPr lang="en-US" dirty="0"/>
              <a:t>Paul Braese, PE</a:t>
            </a:r>
            <a:br>
              <a:rPr lang="en-US" dirty="0"/>
            </a:br>
            <a:r>
              <a:rPr lang="en-US" dirty="0"/>
              <a:t>Energy Manager</a:t>
            </a:r>
            <a:br>
              <a:rPr lang="en-US" dirty="0"/>
            </a:br>
            <a:r>
              <a:rPr lang="en-US" dirty="0"/>
              <a:t>North Carolina </a:t>
            </a:r>
            <a:br>
              <a:rPr lang="en-US" dirty="0"/>
            </a:br>
            <a:r>
              <a:rPr lang="en-US" dirty="0"/>
              <a:t>Department of Public Safety</a:t>
            </a:r>
          </a:p>
        </p:txBody>
      </p:sp>
      <p:pic>
        <p:nvPicPr>
          <p:cNvPr id="9" name="Picture 8"/>
          <p:cNvPicPr>
            <a:picLocks noChangeAspect="1"/>
          </p:cNvPicPr>
          <p:nvPr/>
        </p:nvPicPr>
        <p:blipFill>
          <a:blip r:embed="rId4"/>
          <a:stretch>
            <a:fillRect/>
          </a:stretch>
        </p:blipFill>
        <p:spPr>
          <a:xfrm>
            <a:off x="384700" y="3841043"/>
            <a:ext cx="3832194" cy="2550879"/>
          </a:xfrm>
          <a:prstGeom prst="rect">
            <a:avLst/>
          </a:prstGeom>
        </p:spPr>
      </p:pic>
      <p:sp>
        <p:nvSpPr>
          <p:cNvPr id="4" name="TextBox 3">
            <a:extLst>
              <a:ext uri="{FF2B5EF4-FFF2-40B4-BE49-F238E27FC236}">
                <a16:creationId xmlns:a16="http://schemas.microsoft.com/office/drawing/2014/main" id="{55F515E5-C3AC-4C2C-94C2-960388AFE893}"/>
              </a:ext>
            </a:extLst>
          </p:cNvPr>
          <p:cNvSpPr txBox="1"/>
          <p:nvPr/>
        </p:nvSpPr>
        <p:spPr>
          <a:xfrm>
            <a:off x="10737410" y="6508657"/>
            <a:ext cx="135802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3142255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Opportunities</a:t>
            </a:r>
          </a:p>
          <a:p>
            <a:pPr lvl="1"/>
            <a:r>
              <a:rPr lang="en-US" dirty="0"/>
              <a:t>Opt-Out Funds: EE &amp; DSM</a:t>
            </a:r>
          </a:p>
          <a:p>
            <a:pPr lvl="1"/>
            <a:r>
              <a:rPr lang="en-US" dirty="0"/>
              <a:t>LED Lighting</a:t>
            </a:r>
          </a:p>
          <a:p>
            <a:pPr lvl="1"/>
            <a:r>
              <a:rPr lang="en-US" dirty="0"/>
              <a:t>Water Management Systems</a:t>
            </a:r>
          </a:p>
          <a:p>
            <a:pPr lvl="1"/>
            <a:r>
              <a:rPr lang="en-US" dirty="0"/>
              <a:t>Building Management Systems</a:t>
            </a:r>
          </a:p>
          <a:p>
            <a:pPr lvl="1"/>
            <a:r>
              <a:rPr lang="en-US" dirty="0"/>
              <a:t>High Performance Maintenance</a:t>
            </a:r>
          </a:p>
          <a:p>
            <a:pPr lvl="1"/>
            <a:endParaRPr lang="en-US" dirty="0"/>
          </a:p>
          <a:p>
            <a:r>
              <a:rPr lang="en-US" dirty="0"/>
              <a:t>Challenges</a:t>
            </a:r>
          </a:p>
          <a:p>
            <a:pPr lvl="1"/>
            <a:r>
              <a:rPr lang="en-US" dirty="0"/>
              <a:t>Time</a:t>
            </a:r>
          </a:p>
          <a:p>
            <a:pPr lvl="1"/>
            <a:r>
              <a:rPr lang="en-US" dirty="0"/>
              <a:t>Money</a:t>
            </a:r>
          </a:p>
        </p:txBody>
      </p:sp>
      <p:sp>
        <p:nvSpPr>
          <p:cNvPr id="6" name="Title 5"/>
          <p:cNvSpPr>
            <a:spLocks noGrp="1"/>
          </p:cNvSpPr>
          <p:nvPr>
            <p:ph type="title"/>
          </p:nvPr>
        </p:nvSpPr>
        <p:spPr/>
        <p:txBody>
          <a:bodyPr/>
          <a:lstStyle/>
          <a:p>
            <a:r>
              <a:rPr lang="en-US" dirty="0"/>
              <a:t>Summary</a:t>
            </a:r>
          </a:p>
        </p:txBody>
      </p:sp>
      <p:pic>
        <p:nvPicPr>
          <p:cNvPr id="10" name="Picture 9">
            <a:extLst>
              <a:ext uri="{FF2B5EF4-FFF2-40B4-BE49-F238E27FC236}">
                <a16:creationId xmlns:a16="http://schemas.microsoft.com/office/drawing/2014/main" id="{5C0248A3-4602-4257-9082-ED74BB0B08B5}"/>
              </a:ext>
            </a:extLst>
          </p:cNvPr>
          <p:cNvPicPr>
            <a:picLocks noChangeAspect="1"/>
          </p:cNvPicPr>
          <p:nvPr/>
        </p:nvPicPr>
        <p:blipFill>
          <a:blip r:embed="rId3"/>
          <a:stretch>
            <a:fillRect/>
          </a:stretch>
        </p:blipFill>
        <p:spPr>
          <a:xfrm>
            <a:off x="10759735" y="6480699"/>
            <a:ext cx="1500325" cy="257452"/>
          </a:xfrm>
          <a:prstGeom prst="rect">
            <a:avLst/>
          </a:prstGeom>
        </p:spPr>
      </p:pic>
    </p:spTree>
    <p:extLst>
      <p:ext uri="{BB962C8B-B14F-4D97-AF65-F5344CB8AC3E}">
        <p14:creationId xmlns:p14="http://schemas.microsoft.com/office/powerpoint/2010/main" val="3295254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73232" y="1481329"/>
            <a:ext cx="7537568" cy="4525963"/>
          </a:xfrm>
        </p:spPr>
        <p:txBody>
          <a:bodyPr/>
          <a:lstStyle/>
          <a:p>
            <a:r>
              <a:rPr lang="en-US" dirty="0"/>
              <a:t>$54M Utility Spend</a:t>
            </a:r>
          </a:p>
          <a:p>
            <a:r>
              <a:rPr lang="en-US" dirty="0"/>
              <a:t>305 Sites</a:t>
            </a:r>
          </a:p>
          <a:p>
            <a:r>
              <a:rPr lang="en-US" dirty="0"/>
              <a:t>3523 Buildings &amp; Structures</a:t>
            </a:r>
          </a:p>
          <a:p>
            <a:r>
              <a:rPr lang="en-US" dirty="0"/>
              <a:t>103 Leased Spaces</a:t>
            </a:r>
          </a:p>
          <a:p>
            <a:r>
              <a:rPr lang="en-US" dirty="0"/>
              <a:t>2430 Utility Accounts</a:t>
            </a:r>
          </a:p>
          <a:p>
            <a:pPr lvl="1"/>
            <a:endParaRPr lang="en-US" dirty="0"/>
          </a:p>
        </p:txBody>
      </p:sp>
      <p:sp>
        <p:nvSpPr>
          <p:cNvPr id="6" name="Title 5"/>
          <p:cNvSpPr>
            <a:spLocks noGrp="1"/>
          </p:cNvSpPr>
          <p:nvPr>
            <p:ph type="title"/>
          </p:nvPr>
        </p:nvSpPr>
        <p:spPr/>
        <p:txBody>
          <a:bodyPr/>
          <a:lstStyle/>
          <a:p>
            <a:r>
              <a:rPr lang="en-US" dirty="0"/>
              <a:t>About NCDPS</a:t>
            </a:r>
          </a:p>
        </p:txBody>
      </p:sp>
      <p:pic>
        <p:nvPicPr>
          <p:cNvPr id="9" name="Picture 8"/>
          <p:cNvPicPr>
            <a:picLocks noChangeAspect="1"/>
          </p:cNvPicPr>
          <p:nvPr/>
        </p:nvPicPr>
        <p:blipFill>
          <a:blip r:embed="rId3"/>
          <a:stretch>
            <a:fillRect/>
          </a:stretch>
        </p:blipFill>
        <p:spPr>
          <a:xfrm>
            <a:off x="6774791" y="4742974"/>
            <a:ext cx="1994016" cy="1701182"/>
          </a:xfrm>
          <a:prstGeom prst="rect">
            <a:avLst/>
          </a:prstGeom>
        </p:spPr>
      </p:pic>
      <p:pic>
        <p:nvPicPr>
          <p:cNvPr id="10" name="Picture 9"/>
          <p:cNvPicPr>
            <a:picLocks noChangeAspect="1"/>
          </p:cNvPicPr>
          <p:nvPr/>
        </p:nvPicPr>
        <p:blipFill>
          <a:blip r:embed="rId4"/>
          <a:stretch>
            <a:fillRect/>
          </a:stretch>
        </p:blipFill>
        <p:spPr>
          <a:xfrm>
            <a:off x="8858319" y="1610163"/>
            <a:ext cx="1616924" cy="1605577"/>
          </a:xfrm>
          <a:prstGeom prst="rect">
            <a:avLst/>
          </a:prstGeom>
        </p:spPr>
      </p:pic>
      <p:pic>
        <p:nvPicPr>
          <p:cNvPr id="11" name="Picture 10"/>
          <p:cNvPicPr>
            <a:picLocks noChangeAspect="1"/>
          </p:cNvPicPr>
          <p:nvPr/>
        </p:nvPicPr>
        <p:blipFill>
          <a:blip r:embed="rId5"/>
          <a:stretch>
            <a:fillRect/>
          </a:stretch>
        </p:blipFill>
        <p:spPr>
          <a:xfrm>
            <a:off x="8858320" y="3162506"/>
            <a:ext cx="1737511" cy="1589395"/>
          </a:xfrm>
          <a:prstGeom prst="rect">
            <a:avLst/>
          </a:prstGeom>
        </p:spPr>
      </p:pic>
      <p:pic>
        <p:nvPicPr>
          <p:cNvPr id="13" name="Picture 12"/>
          <p:cNvPicPr>
            <a:picLocks noChangeAspect="1"/>
          </p:cNvPicPr>
          <p:nvPr/>
        </p:nvPicPr>
        <p:blipFill>
          <a:blip r:embed="rId6"/>
          <a:stretch>
            <a:fillRect/>
          </a:stretch>
        </p:blipFill>
        <p:spPr>
          <a:xfrm>
            <a:off x="8875123" y="122878"/>
            <a:ext cx="1600121" cy="1526674"/>
          </a:xfrm>
          <a:prstGeom prst="rect">
            <a:avLst/>
          </a:prstGeom>
        </p:spPr>
      </p:pic>
      <p:pic>
        <p:nvPicPr>
          <p:cNvPr id="14" name="Picture 13"/>
          <p:cNvPicPr>
            <a:picLocks noChangeAspect="1"/>
          </p:cNvPicPr>
          <p:nvPr/>
        </p:nvPicPr>
        <p:blipFill>
          <a:blip r:embed="rId7"/>
          <a:stretch>
            <a:fillRect/>
          </a:stretch>
        </p:blipFill>
        <p:spPr>
          <a:xfrm>
            <a:off x="2673233" y="4706762"/>
            <a:ext cx="1788447" cy="1646956"/>
          </a:xfrm>
          <a:prstGeom prst="rect">
            <a:avLst/>
          </a:prstGeom>
        </p:spPr>
      </p:pic>
      <p:pic>
        <p:nvPicPr>
          <p:cNvPr id="15" name="Picture 14"/>
          <p:cNvPicPr>
            <a:picLocks noChangeAspect="1"/>
          </p:cNvPicPr>
          <p:nvPr/>
        </p:nvPicPr>
        <p:blipFill>
          <a:blip r:embed="rId8"/>
          <a:stretch>
            <a:fillRect/>
          </a:stretch>
        </p:blipFill>
        <p:spPr>
          <a:xfrm>
            <a:off x="4438933" y="4722696"/>
            <a:ext cx="2335858" cy="1631023"/>
          </a:xfrm>
          <a:prstGeom prst="rect">
            <a:avLst/>
          </a:prstGeom>
        </p:spPr>
      </p:pic>
      <p:pic>
        <p:nvPicPr>
          <p:cNvPr id="16" name="Picture 15"/>
          <p:cNvPicPr>
            <a:picLocks noChangeAspect="1"/>
          </p:cNvPicPr>
          <p:nvPr/>
        </p:nvPicPr>
        <p:blipFill>
          <a:blip r:embed="rId9"/>
          <a:stretch>
            <a:fillRect/>
          </a:stretch>
        </p:blipFill>
        <p:spPr>
          <a:xfrm>
            <a:off x="8907928" y="4728692"/>
            <a:ext cx="1638293" cy="1564852"/>
          </a:xfrm>
          <a:prstGeom prst="rect">
            <a:avLst/>
          </a:prstGeom>
        </p:spPr>
      </p:pic>
      <p:pic>
        <p:nvPicPr>
          <p:cNvPr id="3" name="Picture 2">
            <a:extLst>
              <a:ext uri="{FF2B5EF4-FFF2-40B4-BE49-F238E27FC236}">
                <a16:creationId xmlns:a16="http://schemas.microsoft.com/office/drawing/2014/main" id="{902CB9A5-7332-4620-A86F-E9CE39862008}"/>
              </a:ext>
            </a:extLst>
          </p:cNvPr>
          <p:cNvPicPr>
            <a:picLocks noChangeAspect="1"/>
          </p:cNvPicPr>
          <p:nvPr/>
        </p:nvPicPr>
        <p:blipFill>
          <a:blip r:embed="rId10"/>
          <a:stretch>
            <a:fillRect/>
          </a:stretch>
        </p:blipFill>
        <p:spPr>
          <a:xfrm>
            <a:off x="10546221" y="6444156"/>
            <a:ext cx="1645779" cy="290966"/>
          </a:xfrm>
          <a:prstGeom prst="rect">
            <a:avLst/>
          </a:prstGeom>
        </p:spPr>
      </p:pic>
    </p:spTree>
    <p:extLst>
      <p:ext uri="{BB962C8B-B14F-4D97-AF65-F5344CB8AC3E}">
        <p14:creationId xmlns:p14="http://schemas.microsoft.com/office/powerpoint/2010/main" val="2217433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Opt-Out Funds:</a:t>
            </a:r>
          </a:p>
          <a:p>
            <a:pPr lvl="1"/>
            <a:r>
              <a:rPr lang="en-US" dirty="0"/>
              <a:t>Approaching $ 1 Million</a:t>
            </a:r>
          </a:p>
          <a:p>
            <a:pPr lvl="1"/>
            <a:r>
              <a:rPr lang="en-US" dirty="0"/>
              <a:t>Funds must be expended in same FY</a:t>
            </a:r>
          </a:p>
          <a:p>
            <a:r>
              <a:rPr lang="en-US" dirty="0"/>
              <a:t>LED Area Lighting</a:t>
            </a:r>
          </a:p>
          <a:p>
            <a:pPr lvl="1"/>
            <a:r>
              <a:rPr lang="en-US" dirty="0"/>
              <a:t>Up to 80% energy savings</a:t>
            </a:r>
          </a:p>
          <a:p>
            <a:pPr lvl="1"/>
            <a:r>
              <a:rPr lang="en-US" dirty="0"/>
              <a:t>Existing Fixtures at End of Life</a:t>
            </a:r>
          </a:p>
          <a:p>
            <a:pPr lvl="1"/>
            <a:r>
              <a:rPr lang="en-US" dirty="0"/>
              <a:t>State Term Contracting</a:t>
            </a:r>
          </a:p>
          <a:p>
            <a:pPr lvl="1"/>
            <a:r>
              <a:rPr lang="en-US" dirty="0"/>
              <a:t>“Smart” Fixtures</a:t>
            </a:r>
          </a:p>
          <a:p>
            <a:pPr lvl="1"/>
            <a:r>
              <a:rPr lang="en-US" dirty="0"/>
              <a:t>+/- 18% ROI</a:t>
            </a:r>
          </a:p>
          <a:p>
            <a:endParaRPr lang="en-US" dirty="0"/>
          </a:p>
        </p:txBody>
      </p:sp>
      <p:sp>
        <p:nvSpPr>
          <p:cNvPr id="3" name="Title 2"/>
          <p:cNvSpPr>
            <a:spLocks noGrp="1"/>
          </p:cNvSpPr>
          <p:nvPr>
            <p:ph type="title"/>
          </p:nvPr>
        </p:nvSpPr>
        <p:spPr/>
        <p:txBody>
          <a:bodyPr/>
          <a:lstStyle/>
          <a:p>
            <a:r>
              <a:rPr lang="en-US" dirty="0"/>
              <a:t>Opportunities</a:t>
            </a:r>
          </a:p>
        </p:txBody>
      </p:sp>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4776" y="1118207"/>
            <a:ext cx="3119376" cy="42869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8028B19-B480-4331-8357-397ED71E5F2B}"/>
              </a:ext>
            </a:extLst>
          </p:cNvPr>
          <p:cNvPicPr>
            <a:picLocks noChangeAspect="1"/>
          </p:cNvPicPr>
          <p:nvPr/>
        </p:nvPicPr>
        <p:blipFill>
          <a:blip r:embed="rId4"/>
          <a:stretch>
            <a:fillRect/>
          </a:stretch>
        </p:blipFill>
        <p:spPr>
          <a:xfrm>
            <a:off x="10601608" y="6482280"/>
            <a:ext cx="1590392" cy="238116"/>
          </a:xfrm>
          <a:prstGeom prst="rect">
            <a:avLst/>
          </a:prstGeom>
        </p:spPr>
      </p:pic>
    </p:spTree>
    <p:extLst>
      <p:ext uri="{BB962C8B-B14F-4D97-AF65-F5344CB8AC3E}">
        <p14:creationId xmlns:p14="http://schemas.microsoft.com/office/powerpoint/2010/main" val="2976422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t>Before</a:t>
            </a:r>
          </a:p>
        </p:txBody>
      </p:sp>
      <p:sp>
        <p:nvSpPr>
          <p:cNvPr id="3" name="Title 2"/>
          <p:cNvSpPr>
            <a:spLocks noGrp="1"/>
          </p:cNvSpPr>
          <p:nvPr>
            <p:ph type="title"/>
          </p:nvPr>
        </p:nvSpPr>
        <p:spPr/>
        <p:txBody>
          <a:bodyPr/>
          <a:lstStyle/>
          <a:p>
            <a:r>
              <a:rPr lang="en-US" dirty="0"/>
              <a:t>Opportunities: LED Area Lighting</a:t>
            </a:r>
          </a:p>
        </p:txBody>
      </p:sp>
      <p:pic>
        <p:nvPicPr>
          <p:cNvPr id="7" name="Content Placeholder 4"/>
          <p:cNvPicPr>
            <a:picLocks noChangeAspect="1"/>
          </p:cNvPicPr>
          <p:nvPr/>
        </p:nvPicPr>
        <p:blipFill>
          <a:blip r:embed="rId3"/>
          <a:stretch>
            <a:fillRect/>
          </a:stretch>
        </p:blipFill>
        <p:spPr>
          <a:xfrm>
            <a:off x="2209800" y="2133601"/>
            <a:ext cx="3192272" cy="2394203"/>
          </a:xfrm>
          <a:prstGeom prst="rect">
            <a:avLst/>
          </a:prstGeom>
        </p:spPr>
      </p:pic>
      <p:pic>
        <p:nvPicPr>
          <p:cNvPr id="5" name="Picture 4">
            <a:extLst>
              <a:ext uri="{FF2B5EF4-FFF2-40B4-BE49-F238E27FC236}">
                <a16:creationId xmlns:a16="http://schemas.microsoft.com/office/drawing/2014/main" id="{EA415150-5ED3-4A68-80AA-6D3A83B65535}"/>
              </a:ext>
            </a:extLst>
          </p:cNvPr>
          <p:cNvPicPr>
            <a:picLocks noChangeAspect="1"/>
          </p:cNvPicPr>
          <p:nvPr/>
        </p:nvPicPr>
        <p:blipFill>
          <a:blip r:embed="rId4"/>
          <a:stretch>
            <a:fillRect/>
          </a:stretch>
        </p:blipFill>
        <p:spPr>
          <a:xfrm>
            <a:off x="10493406" y="6507332"/>
            <a:ext cx="1698594" cy="266330"/>
          </a:xfrm>
          <a:prstGeom prst="rect">
            <a:avLst/>
          </a:prstGeom>
        </p:spPr>
      </p:pic>
    </p:spTree>
    <p:extLst>
      <p:ext uri="{BB962C8B-B14F-4D97-AF65-F5344CB8AC3E}">
        <p14:creationId xmlns:p14="http://schemas.microsoft.com/office/powerpoint/2010/main" val="3919414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t>Before</a:t>
            </a:r>
          </a:p>
        </p:txBody>
      </p:sp>
      <p:sp>
        <p:nvSpPr>
          <p:cNvPr id="3" name="Title 2"/>
          <p:cNvSpPr>
            <a:spLocks noGrp="1"/>
          </p:cNvSpPr>
          <p:nvPr>
            <p:ph type="title"/>
          </p:nvPr>
        </p:nvSpPr>
        <p:spPr/>
        <p:txBody>
          <a:bodyPr/>
          <a:lstStyle/>
          <a:p>
            <a:r>
              <a:rPr lang="en-US" dirty="0"/>
              <a:t>Opportunities: LED Area Lighting</a:t>
            </a:r>
          </a:p>
        </p:txBody>
      </p:sp>
      <p:pic>
        <p:nvPicPr>
          <p:cNvPr id="7" name="Content Placeholder 4"/>
          <p:cNvPicPr>
            <a:picLocks noChangeAspect="1"/>
          </p:cNvPicPr>
          <p:nvPr/>
        </p:nvPicPr>
        <p:blipFill>
          <a:blip r:embed="rId3"/>
          <a:stretch>
            <a:fillRect/>
          </a:stretch>
        </p:blipFill>
        <p:spPr>
          <a:xfrm>
            <a:off x="2209800" y="2133601"/>
            <a:ext cx="3192272" cy="2394203"/>
          </a:xfrm>
          <a:prstGeom prst="rect">
            <a:avLst/>
          </a:prstGeom>
        </p:spPr>
      </p:pic>
      <p:grpSp>
        <p:nvGrpSpPr>
          <p:cNvPr id="10" name="Group 9"/>
          <p:cNvGrpSpPr/>
          <p:nvPr/>
        </p:nvGrpSpPr>
        <p:grpSpPr>
          <a:xfrm>
            <a:off x="6934200" y="1417638"/>
            <a:ext cx="3188714" cy="3107498"/>
            <a:chOff x="5410200" y="1417638"/>
            <a:chExt cx="3188714" cy="3107498"/>
          </a:xfrm>
        </p:grpSpPr>
        <p:pic>
          <p:nvPicPr>
            <p:cNvPr id="8" name="Picture 7"/>
            <p:cNvPicPr>
              <a:picLocks noChangeAspect="1"/>
            </p:cNvPicPr>
            <p:nvPr/>
          </p:nvPicPr>
          <p:blipFill>
            <a:blip r:embed="rId4"/>
            <a:stretch>
              <a:fillRect/>
            </a:stretch>
          </p:blipFill>
          <p:spPr>
            <a:xfrm>
              <a:off x="5410200" y="2133600"/>
              <a:ext cx="3188714" cy="2391536"/>
            </a:xfrm>
            <a:prstGeom prst="rect">
              <a:avLst/>
            </a:prstGeom>
          </p:spPr>
        </p:pic>
        <p:sp>
          <p:nvSpPr>
            <p:cNvPr id="9" name="TextBox 8"/>
            <p:cNvSpPr txBox="1"/>
            <p:nvPr/>
          </p:nvSpPr>
          <p:spPr>
            <a:xfrm>
              <a:off x="5410200" y="1417638"/>
              <a:ext cx="1447800" cy="400110"/>
            </a:xfrm>
            <a:prstGeom prst="rect">
              <a:avLst/>
            </a:prstGeom>
            <a:noFill/>
          </p:spPr>
          <p:txBody>
            <a:bodyPr wrap="square" rtlCol="0">
              <a:spAutoFit/>
            </a:bodyPr>
            <a:lstStyle/>
            <a:p>
              <a:r>
                <a:rPr lang="en-US" sz="2000" dirty="0">
                  <a:solidFill>
                    <a:prstClr val="white"/>
                  </a:solidFill>
                  <a:latin typeface="Calibri"/>
                </a:rPr>
                <a:t>After</a:t>
              </a:r>
            </a:p>
          </p:txBody>
        </p:sp>
      </p:grpSp>
      <p:sp>
        <p:nvSpPr>
          <p:cNvPr id="11" name="TextBox 10"/>
          <p:cNvSpPr txBox="1"/>
          <p:nvPr/>
        </p:nvSpPr>
        <p:spPr>
          <a:xfrm>
            <a:off x="6934200" y="4840988"/>
            <a:ext cx="3008472" cy="369332"/>
          </a:xfrm>
          <a:prstGeom prst="rect">
            <a:avLst/>
          </a:prstGeom>
          <a:noFill/>
        </p:spPr>
        <p:txBody>
          <a:bodyPr wrap="square" rtlCol="0">
            <a:spAutoFit/>
          </a:bodyPr>
          <a:lstStyle/>
          <a:p>
            <a:r>
              <a:rPr lang="en-US" dirty="0">
                <a:solidFill>
                  <a:prstClr val="white"/>
                </a:solidFill>
                <a:latin typeface="Calibri"/>
              </a:rPr>
              <a:t>90% Reduction in power</a:t>
            </a:r>
          </a:p>
        </p:txBody>
      </p:sp>
      <p:pic>
        <p:nvPicPr>
          <p:cNvPr id="4" name="Picture 3">
            <a:extLst>
              <a:ext uri="{FF2B5EF4-FFF2-40B4-BE49-F238E27FC236}">
                <a16:creationId xmlns:a16="http://schemas.microsoft.com/office/drawing/2014/main" id="{FF4498DF-F9A2-49ED-B5AE-88A84E0ACF41}"/>
              </a:ext>
            </a:extLst>
          </p:cNvPr>
          <p:cNvPicPr>
            <a:picLocks noChangeAspect="1"/>
          </p:cNvPicPr>
          <p:nvPr/>
        </p:nvPicPr>
        <p:blipFill>
          <a:blip r:embed="rId5"/>
          <a:stretch>
            <a:fillRect/>
          </a:stretch>
        </p:blipFill>
        <p:spPr>
          <a:xfrm>
            <a:off x="10582183" y="6427433"/>
            <a:ext cx="1609817" cy="328474"/>
          </a:xfrm>
          <a:prstGeom prst="rect">
            <a:avLst/>
          </a:prstGeom>
        </p:spPr>
      </p:pic>
    </p:spTree>
    <p:extLst>
      <p:ext uri="{BB962C8B-B14F-4D97-AF65-F5344CB8AC3E}">
        <p14:creationId xmlns:p14="http://schemas.microsoft.com/office/powerpoint/2010/main" val="4273487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241085"/>
            <a:ext cx="8229600" cy="4525963"/>
          </a:xfrm>
        </p:spPr>
        <p:txBody>
          <a:bodyPr>
            <a:normAutofit/>
          </a:bodyPr>
          <a:lstStyle/>
          <a:p>
            <a:r>
              <a:rPr lang="en-US" sz="2000" dirty="0"/>
              <a:t>Before</a:t>
            </a:r>
          </a:p>
        </p:txBody>
      </p:sp>
      <p:sp>
        <p:nvSpPr>
          <p:cNvPr id="3" name="Title 2"/>
          <p:cNvSpPr>
            <a:spLocks noGrp="1"/>
          </p:cNvSpPr>
          <p:nvPr>
            <p:ph type="title"/>
          </p:nvPr>
        </p:nvSpPr>
        <p:spPr/>
        <p:txBody>
          <a:bodyPr/>
          <a:lstStyle/>
          <a:p>
            <a:r>
              <a:rPr lang="en-US" dirty="0"/>
              <a:t>Opportunities: LED Area Lighting</a:t>
            </a:r>
          </a:p>
        </p:txBody>
      </p:sp>
      <p:pic>
        <p:nvPicPr>
          <p:cNvPr id="12" name="Picture 11"/>
          <p:cNvPicPr>
            <a:picLocks noChangeAspect="1"/>
          </p:cNvPicPr>
          <p:nvPr/>
        </p:nvPicPr>
        <p:blipFill>
          <a:blip r:embed="rId3"/>
          <a:stretch>
            <a:fillRect/>
          </a:stretch>
        </p:blipFill>
        <p:spPr>
          <a:xfrm>
            <a:off x="1626900" y="1913326"/>
            <a:ext cx="4392901" cy="2468176"/>
          </a:xfrm>
          <a:prstGeom prst="rect">
            <a:avLst/>
          </a:prstGeom>
        </p:spPr>
      </p:pic>
      <p:pic>
        <p:nvPicPr>
          <p:cNvPr id="4" name="Picture 3">
            <a:extLst>
              <a:ext uri="{FF2B5EF4-FFF2-40B4-BE49-F238E27FC236}">
                <a16:creationId xmlns:a16="http://schemas.microsoft.com/office/drawing/2014/main" id="{4903D046-B377-4AB0-9BC3-CFAA9FE4A6C1}"/>
              </a:ext>
            </a:extLst>
          </p:cNvPr>
          <p:cNvPicPr>
            <a:picLocks noChangeAspect="1"/>
          </p:cNvPicPr>
          <p:nvPr/>
        </p:nvPicPr>
        <p:blipFill>
          <a:blip r:embed="rId4"/>
          <a:stretch>
            <a:fillRect/>
          </a:stretch>
        </p:blipFill>
        <p:spPr>
          <a:xfrm>
            <a:off x="10821880" y="6325910"/>
            <a:ext cx="1370119" cy="377083"/>
          </a:xfrm>
          <a:prstGeom prst="rect">
            <a:avLst/>
          </a:prstGeom>
        </p:spPr>
      </p:pic>
    </p:spTree>
    <p:extLst>
      <p:ext uri="{BB962C8B-B14F-4D97-AF65-F5344CB8AC3E}">
        <p14:creationId xmlns:p14="http://schemas.microsoft.com/office/powerpoint/2010/main" val="3599151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241085"/>
            <a:ext cx="8229600" cy="4525963"/>
          </a:xfrm>
        </p:spPr>
        <p:txBody>
          <a:bodyPr>
            <a:normAutofit/>
          </a:bodyPr>
          <a:lstStyle/>
          <a:p>
            <a:r>
              <a:rPr lang="en-US" sz="2000" dirty="0"/>
              <a:t>Before</a:t>
            </a:r>
          </a:p>
        </p:txBody>
      </p:sp>
      <p:sp>
        <p:nvSpPr>
          <p:cNvPr id="3" name="Title 2"/>
          <p:cNvSpPr>
            <a:spLocks noGrp="1"/>
          </p:cNvSpPr>
          <p:nvPr>
            <p:ph type="title"/>
          </p:nvPr>
        </p:nvSpPr>
        <p:spPr/>
        <p:txBody>
          <a:bodyPr/>
          <a:lstStyle/>
          <a:p>
            <a:r>
              <a:rPr lang="en-US" dirty="0"/>
              <a:t>Opportunities: LED Area Lighting</a:t>
            </a:r>
          </a:p>
        </p:txBody>
      </p:sp>
      <p:sp>
        <p:nvSpPr>
          <p:cNvPr id="9" name="TextBox 8"/>
          <p:cNvSpPr txBox="1"/>
          <p:nvPr/>
        </p:nvSpPr>
        <p:spPr>
          <a:xfrm>
            <a:off x="9372600" y="3192232"/>
            <a:ext cx="1447800" cy="400110"/>
          </a:xfrm>
          <a:prstGeom prst="rect">
            <a:avLst/>
          </a:prstGeom>
          <a:noFill/>
        </p:spPr>
        <p:txBody>
          <a:bodyPr wrap="square" rtlCol="0">
            <a:spAutoFit/>
          </a:bodyPr>
          <a:lstStyle/>
          <a:p>
            <a:r>
              <a:rPr lang="en-US" sz="2000" dirty="0">
                <a:solidFill>
                  <a:prstClr val="white"/>
                </a:solidFill>
                <a:latin typeface="Calibri"/>
              </a:rPr>
              <a:t>After</a:t>
            </a:r>
          </a:p>
        </p:txBody>
      </p:sp>
      <p:sp>
        <p:nvSpPr>
          <p:cNvPr id="11" name="TextBox 10"/>
          <p:cNvSpPr txBox="1"/>
          <p:nvPr/>
        </p:nvSpPr>
        <p:spPr>
          <a:xfrm>
            <a:off x="3349334" y="5767047"/>
            <a:ext cx="3008472" cy="369332"/>
          </a:xfrm>
          <a:prstGeom prst="rect">
            <a:avLst/>
          </a:prstGeom>
          <a:noFill/>
        </p:spPr>
        <p:txBody>
          <a:bodyPr wrap="square" rtlCol="0">
            <a:spAutoFit/>
          </a:bodyPr>
          <a:lstStyle/>
          <a:p>
            <a:r>
              <a:rPr lang="en-US" dirty="0">
                <a:solidFill>
                  <a:prstClr val="white"/>
                </a:solidFill>
                <a:latin typeface="Calibri"/>
              </a:rPr>
              <a:t>70% Reduction in power</a:t>
            </a:r>
          </a:p>
        </p:txBody>
      </p:sp>
      <p:pic>
        <p:nvPicPr>
          <p:cNvPr id="12" name="Picture 11"/>
          <p:cNvPicPr>
            <a:picLocks noChangeAspect="1"/>
          </p:cNvPicPr>
          <p:nvPr/>
        </p:nvPicPr>
        <p:blipFill>
          <a:blip r:embed="rId3"/>
          <a:stretch>
            <a:fillRect/>
          </a:stretch>
        </p:blipFill>
        <p:spPr>
          <a:xfrm>
            <a:off x="1626900" y="1913326"/>
            <a:ext cx="4392901" cy="2468176"/>
          </a:xfrm>
          <a:prstGeom prst="rect">
            <a:avLst/>
          </a:prstGeom>
        </p:spPr>
      </p:pic>
      <p:pic>
        <p:nvPicPr>
          <p:cNvPr id="13" name="Picture 12"/>
          <p:cNvPicPr>
            <a:picLocks noChangeAspect="1"/>
          </p:cNvPicPr>
          <p:nvPr/>
        </p:nvPicPr>
        <p:blipFill>
          <a:blip r:embed="rId4"/>
          <a:stretch>
            <a:fillRect/>
          </a:stretch>
        </p:blipFill>
        <p:spPr>
          <a:xfrm>
            <a:off x="6096000" y="3739772"/>
            <a:ext cx="4504620" cy="2532390"/>
          </a:xfrm>
          <a:prstGeom prst="rect">
            <a:avLst/>
          </a:prstGeom>
        </p:spPr>
      </p:pic>
      <p:pic>
        <p:nvPicPr>
          <p:cNvPr id="4" name="Picture 3">
            <a:extLst>
              <a:ext uri="{FF2B5EF4-FFF2-40B4-BE49-F238E27FC236}">
                <a16:creationId xmlns:a16="http://schemas.microsoft.com/office/drawing/2014/main" id="{C3BD4A0F-FA67-42A7-8D9B-F8F7072375D6}"/>
              </a:ext>
            </a:extLst>
          </p:cNvPr>
          <p:cNvPicPr>
            <a:picLocks noChangeAspect="1"/>
          </p:cNvPicPr>
          <p:nvPr/>
        </p:nvPicPr>
        <p:blipFill>
          <a:blip r:embed="rId5"/>
          <a:stretch>
            <a:fillRect/>
          </a:stretch>
        </p:blipFill>
        <p:spPr>
          <a:xfrm>
            <a:off x="10744198" y="6419592"/>
            <a:ext cx="1447801" cy="313903"/>
          </a:xfrm>
          <a:prstGeom prst="rect">
            <a:avLst/>
          </a:prstGeom>
        </p:spPr>
      </p:pic>
    </p:spTree>
    <p:extLst>
      <p:ext uri="{BB962C8B-B14F-4D97-AF65-F5344CB8AC3E}">
        <p14:creationId xmlns:p14="http://schemas.microsoft.com/office/powerpoint/2010/main" val="3242410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a:t>30% +/- ROI</a:t>
            </a:r>
          </a:p>
        </p:txBody>
      </p:sp>
      <p:sp>
        <p:nvSpPr>
          <p:cNvPr id="3" name="Title 2"/>
          <p:cNvSpPr>
            <a:spLocks noGrp="1"/>
          </p:cNvSpPr>
          <p:nvPr>
            <p:ph type="title"/>
          </p:nvPr>
        </p:nvSpPr>
        <p:spPr/>
        <p:txBody>
          <a:bodyPr/>
          <a:lstStyle/>
          <a:p>
            <a:r>
              <a:rPr lang="en-US" dirty="0"/>
              <a:t>Opportunities: LED Interior Lighting</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350" y="2743200"/>
            <a:ext cx="2551756" cy="249555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2743200"/>
            <a:ext cx="2495550" cy="2495550"/>
          </a:xfrm>
          <a:prstGeom prst="rect">
            <a:avLst/>
          </a:prstGeom>
        </p:spPr>
      </p:pic>
      <p:pic>
        <p:nvPicPr>
          <p:cNvPr id="7" name="Picture 6">
            <a:extLst>
              <a:ext uri="{FF2B5EF4-FFF2-40B4-BE49-F238E27FC236}">
                <a16:creationId xmlns:a16="http://schemas.microsoft.com/office/drawing/2014/main" id="{1F73FFED-8E53-41CF-B1F4-07788B2AED44}"/>
              </a:ext>
            </a:extLst>
          </p:cNvPr>
          <p:cNvPicPr>
            <a:picLocks noChangeAspect="1"/>
          </p:cNvPicPr>
          <p:nvPr/>
        </p:nvPicPr>
        <p:blipFill>
          <a:blip r:embed="rId5"/>
          <a:stretch>
            <a:fillRect/>
          </a:stretch>
        </p:blipFill>
        <p:spPr>
          <a:xfrm>
            <a:off x="10546672" y="6516210"/>
            <a:ext cx="1645328" cy="266330"/>
          </a:xfrm>
          <a:prstGeom prst="rect">
            <a:avLst/>
          </a:prstGeom>
        </p:spPr>
      </p:pic>
    </p:spTree>
    <p:extLst>
      <p:ext uri="{BB962C8B-B14F-4D97-AF65-F5344CB8AC3E}">
        <p14:creationId xmlns:p14="http://schemas.microsoft.com/office/powerpoint/2010/main" val="338644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6C8C-BB97-43D4-BB65-FA6989DA8E1B}"/>
              </a:ext>
            </a:extLst>
          </p:cNvPr>
          <p:cNvSpPr>
            <a:spLocks noGrp="1"/>
          </p:cNvSpPr>
          <p:nvPr>
            <p:ph type="title"/>
          </p:nvPr>
        </p:nvSpPr>
        <p:spPr>
          <a:xfrm>
            <a:off x="1655064" y="387480"/>
            <a:ext cx="9070848" cy="1093848"/>
          </a:xfrm>
        </p:spPr>
        <p:txBody>
          <a:bodyPr>
            <a:normAutofit fontScale="90000"/>
          </a:bodyPr>
          <a:lstStyle/>
          <a:p>
            <a:pPr algn="ctr"/>
            <a:r>
              <a:rPr lang="en-US" b="1" u="sng" dirty="0">
                <a:solidFill>
                  <a:schemeClr val="bg1"/>
                </a:solidFill>
              </a:rPr>
              <a:t>INTRODUCTION OF PANELISTS</a:t>
            </a:r>
            <a:br>
              <a:rPr lang="en-US" b="1" u="sng" dirty="0">
                <a:solidFill>
                  <a:schemeClr val="bg1"/>
                </a:solidFill>
              </a:rPr>
            </a:br>
            <a:endParaRPr lang="en-US" u="sng" dirty="0">
              <a:solidFill>
                <a:schemeClr val="bg1"/>
              </a:solidFill>
            </a:endParaRPr>
          </a:p>
        </p:txBody>
      </p:sp>
      <p:sp>
        <p:nvSpPr>
          <p:cNvPr id="3" name="Content Placeholder 2">
            <a:extLst>
              <a:ext uri="{FF2B5EF4-FFF2-40B4-BE49-F238E27FC236}">
                <a16:creationId xmlns:a16="http://schemas.microsoft.com/office/drawing/2014/main" id="{9496BAFF-1B10-48CA-B3AE-B2896E4BF879}"/>
              </a:ext>
            </a:extLst>
          </p:cNvPr>
          <p:cNvSpPr>
            <a:spLocks noGrp="1"/>
          </p:cNvSpPr>
          <p:nvPr>
            <p:ph idx="1"/>
          </p:nvPr>
        </p:nvSpPr>
        <p:spPr>
          <a:xfrm>
            <a:off x="795528" y="1618487"/>
            <a:ext cx="10558272" cy="3611881"/>
          </a:xfrm>
        </p:spPr>
        <p:txBody>
          <a:bodyPr>
            <a:normAutofit/>
          </a:bodyPr>
          <a:lstStyle/>
          <a:p>
            <a:pPr>
              <a:buFontTx/>
              <a:buChar char="-"/>
            </a:pPr>
            <a:r>
              <a:rPr lang="en-US" dirty="0">
                <a:solidFill>
                  <a:schemeClr val="bg1"/>
                </a:solidFill>
              </a:rPr>
              <a:t>SUSHMA MASEMORE, PE – DEPUTY ASSISTANT SECRETARY FOR ENVIRONMENT AND STATE ENERGY DIRECTOR </a:t>
            </a:r>
          </a:p>
          <a:p>
            <a:pPr>
              <a:buFontTx/>
              <a:buChar char="-"/>
            </a:pPr>
            <a:r>
              <a:rPr lang="en-US" dirty="0">
                <a:solidFill>
                  <a:schemeClr val="bg1"/>
                </a:solidFill>
              </a:rPr>
              <a:t>PAUL BRAESE, PE – ENERGY MANAGER, NORTH CAROLINA DEPARTMENT OF PUBLIC SAFETY</a:t>
            </a:r>
          </a:p>
          <a:p>
            <a:pPr>
              <a:buFontTx/>
              <a:buChar char="-"/>
            </a:pPr>
            <a:r>
              <a:rPr lang="en-US" dirty="0">
                <a:solidFill>
                  <a:schemeClr val="bg1"/>
                </a:solidFill>
              </a:rPr>
              <a:t>ROGER WOODS, PE</a:t>
            </a:r>
            <a:r>
              <a:rPr lang="en-US" dirty="0">
                <a:solidFill>
                  <a:prstClr val="white"/>
                </a:solidFill>
              </a:rPr>
              <a:t> –</a:t>
            </a:r>
            <a:r>
              <a:rPr lang="en-US" dirty="0">
                <a:solidFill>
                  <a:schemeClr val="bg1"/>
                </a:solidFill>
              </a:rPr>
              <a:t> PARTNER, IBI GROUP OF NORTH CAROLINA </a:t>
            </a:r>
          </a:p>
          <a:p>
            <a:pPr>
              <a:buFontTx/>
              <a:buChar char="-"/>
            </a:pPr>
            <a:r>
              <a:rPr lang="en-US" dirty="0">
                <a:solidFill>
                  <a:schemeClr val="bg1"/>
                </a:solidFill>
              </a:rPr>
              <a:t>JOSEPH BADEN, PE – BUILDING SYSTEMS ENGINEER, STATE CONSTRUCTION OFFICE</a:t>
            </a:r>
          </a:p>
          <a:p>
            <a:pPr marL="0" indent="0">
              <a:buNone/>
            </a:pPr>
            <a:endParaRPr lang="en-US" dirty="0">
              <a:solidFill>
                <a:schemeClr val="bg1"/>
              </a:solidFill>
            </a:endParaRPr>
          </a:p>
        </p:txBody>
      </p:sp>
      <p:sp>
        <p:nvSpPr>
          <p:cNvPr id="4" name="TextBox 3">
            <a:extLst>
              <a:ext uri="{FF2B5EF4-FFF2-40B4-BE49-F238E27FC236}">
                <a16:creationId xmlns:a16="http://schemas.microsoft.com/office/drawing/2014/main" id="{B13C69E0-E4DF-4105-A639-C3C150B1D401}"/>
              </a:ext>
            </a:extLst>
          </p:cNvPr>
          <p:cNvSpPr txBox="1"/>
          <p:nvPr/>
        </p:nvSpPr>
        <p:spPr>
          <a:xfrm>
            <a:off x="21500" y="6508657"/>
            <a:ext cx="244547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29066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81330"/>
            <a:ext cx="10951675" cy="4493958"/>
          </a:xfrm>
        </p:spPr>
        <p:txBody>
          <a:bodyPr>
            <a:normAutofit/>
          </a:bodyPr>
          <a:lstStyle/>
          <a:p>
            <a:endParaRPr lang="en-US" sz="2800" dirty="0"/>
          </a:p>
          <a:p>
            <a:r>
              <a:rPr lang="en-US" sz="2800" dirty="0"/>
              <a:t>Water/Sewer is ???? % of our Spend?</a:t>
            </a:r>
          </a:p>
          <a:p>
            <a:r>
              <a:rPr lang="en-US" sz="2800" dirty="0"/>
              <a:t>Electricity is ???? %</a:t>
            </a:r>
          </a:p>
          <a:p>
            <a:r>
              <a:rPr lang="en-US" sz="2800" dirty="0"/>
              <a:t>5-15% ROI</a:t>
            </a:r>
          </a:p>
          <a:p>
            <a:r>
              <a:rPr lang="en-US" sz="2800" dirty="0"/>
              <a:t>40-50% Reduction in Water Usage</a:t>
            </a:r>
          </a:p>
        </p:txBody>
      </p:sp>
      <p:sp>
        <p:nvSpPr>
          <p:cNvPr id="3" name="Title 2"/>
          <p:cNvSpPr>
            <a:spLocks noGrp="1"/>
          </p:cNvSpPr>
          <p:nvPr>
            <p:ph type="title"/>
          </p:nvPr>
        </p:nvSpPr>
        <p:spPr/>
        <p:txBody>
          <a:bodyPr>
            <a:normAutofit fontScale="90000"/>
          </a:bodyPr>
          <a:lstStyle/>
          <a:p>
            <a:r>
              <a:rPr lang="en-US" dirty="0"/>
              <a:t>Opportunities: </a:t>
            </a:r>
            <a:br>
              <a:rPr lang="en-US" dirty="0"/>
            </a:br>
            <a:r>
              <a:rPr lang="en-US" dirty="0"/>
              <a:t>Water Management Systems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973" y="3903695"/>
            <a:ext cx="2227261" cy="222726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6756" y="1318997"/>
            <a:ext cx="2184045" cy="2184045"/>
          </a:xfrm>
          <a:prstGeom prst="rect">
            <a:avLst/>
          </a:prstGeom>
        </p:spPr>
      </p:pic>
      <p:pic>
        <p:nvPicPr>
          <p:cNvPr id="7" name="Picture 6">
            <a:extLst>
              <a:ext uri="{FF2B5EF4-FFF2-40B4-BE49-F238E27FC236}">
                <a16:creationId xmlns:a16="http://schemas.microsoft.com/office/drawing/2014/main" id="{6375358A-BAFD-4716-AB70-20FD686140C5}"/>
              </a:ext>
            </a:extLst>
          </p:cNvPr>
          <p:cNvPicPr>
            <a:picLocks noChangeAspect="1"/>
          </p:cNvPicPr>
          <p:nvPr/>
        </p:nvPicPr>
        <p:blipFill>
          <a:blip r:embed="rId5"/>
          <a:stretch>
            <a:fillRect/>
          </a:stretch>
        </p:blipFill>
        <p:spPr>
          <a:xfrm>
            <a:off x="10520038" y="6516210"/>
            <a:ext cx="1671961" cy="266330"/>
          </a:xfrm>
          <a:prstGeom prst="rect">
            <a:avLst/>
          </a:prstGeom>
        </p:spPr>
      </p:pic>
    </p:spTree>
    <p:extLst>
      <p:ext uri="{BB962C8B-B14F-4D97-AF65-F5344CB8AC3E}">
        <p14:creationId xmlns:p14="http://schemas.microsoft.com/office/powerpoint/2010/main" val="2524991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a:t>Standardization:</a:t>
            </a:r>
          </a:p>
          <a:p>
            <a:pPr lvl="1"/>
            <a:r>
              <a:rPr lang="en-US" sz="2400" dirty="0"/>
              <a:t>Sequence of Operations</a:t>
            </a:r>
          </a:p>
          <a:p>
            <a:pPr lvl="1"/>
            <a:r>
              <a:rPr lang="en-US" sz="2400" dirty="0"/>
              <a:t>Input/Outputs</a:t>
            </a:r>
          </a:p>
          <a:p>
            <a:pPr lvl="1"/>
            <a:r>
              <a:rPr lang="en-US" sz="2400" dirty="0"/>
              <a:t>Data Analytics</a:t>
            </a:r>
          </a:p>
          <a:p>
            <a:pPr lvl="1"/>
            <a:r>
              <a:rPr lang="en-US" sz="2400" dirty="0"/>
              <a:t>Graphics Look &amp; Feel</a:t>
            </a:r>
          </a:p>
        </p:txBody>
      </p:sp>
      <p:sp>
        <p:nvSpPr>
          <p:cNvPr id="3" name="Title 2"/>
          <p:cNvSpPr>
            <a:spLocks noGrp="1"/>
          </p:cNvSpPr>
          <p:nvPr>
            <p:ph type="title"/>
          </p:nvPr>
        </p:nvSpPr>
        <p:spPr/>
        <p:txBody>
          <a:bodyPr/>
          <a:lstStyle/>
          <a:p>
            <a:r>
              <a:rPr lang="en-US" dirty="0"/>
              <a:t>Opportunities: BMS</a:t>
            </a:r>
          </a:p>
        </p:txBody>
      </p:sp>
      <p:pic>
        <p:nvPicPr>
          <p:cNvPr id="7" name="Picture 6"/>
          <p:cNvPicPr>
            <a:picLocks noChangeAspect="1"/>
          </p:cNvPicPr>
          <p:nvPr/>
        </p:nvPicPr>
        <p:blipFill>
          <a:blip r:embed="rId3"/>
          <a:stretch>
            <a:fillRect/>
          </a:stretch>
        </p:blipFill>
        <p:spPr>
          <a:xfrm>
            <a:off x="5827872" y="2546529"/>
            <a:ext cx="4343400" cy="2743898"/>
          </a:xfrm>
          <a:prstGeom prst="rect">
            <a:avLst/>
          </a:prstGeom>
        </p:spPr>
      </p:pic>
      <p:sp>
        <p:nvSpPr>
          <p:cNvPr id="8" name="Rectangle 7"/>
          <p:cNvSpPr/>
          <p:nvPr/>
        </p:nvSpPr>
        <p:spPr>
          <a:xfrm>
            <a:off x="5904072" y="2540842"/>
            <a:ext cx="572928" cy="20235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9" name="Picture 8">
            <a:extLst>
              <a:ext uri="{FF2B5EF4-FFF2-40B4-BE49-F238E27FC236}">
                <a16:creationId xmlns:a16="http://schemas.microsoft.com/office/drawing/2014/main" id="{DBD1AC95-B4D7-4C50-9EC2-EBF6EFCD0DB2}"/>
              </a:ext>
            </a:extLst>
          </p:cNvPr>
          <p:cNvPicPr>
            <a:picLocks noChangeAspect="1"/>
          </p:cNvPicPr>
          <p:nvPr/>
        </p:nvPicPr>
        <p:blipFill>
          <a:blip r:embed="rId4"/>
          <a:stretch>
            <a:fillRect/>
          </a:stretch>
        </p:blipFill>
        <p:spPr>
          <a:xfrm>
            <a:off x="10493406" y="6507332"/>
            <a:ext cx="1698594" cy="266330"/>
          </a:xfrm>
          <a:prstGeom prst="rect">
            <a:avLst/>
          </a:prstGeom>
        </p:spPr>
      </p:pic>
    </p:spTree>
    <p:extLst>
      <p:ext uri="{BB962C8B-B14F-4D97-AF65-F5344CB8AC3E}">
        <p14:creationId xmlns:p14="http://schemas.microsoft.com/office/powerpoint/2010/main" val="692258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sz="2800" dirty="0"/>
          </a:p>
          <a:p>
            <a:r>
              <a:rPr lang="en-US" sz="2800" dirty="0"/>
              <a:t>Chemical Treatment</a:t>
            </a:r>
          </a:p>
          <a:p>
            <a:r>
              <a:rPr lang="en-US" sz="2800" dirty="0"/>
              <a:t>Combustion Analyses</a:t>
            </a:r>
          </a:p>
          <a:p>
            <a:r>
              <a:rPr lang="en-US" sz="2800" dirty="0"/>
              <a:t>Chiller &amp; Boiler Tube Rodding</a:t>
            </a:r>
          </a:p>
          <a:p>
            <a:r>
              <a:rPr lang="en-US" sz="2800" dirty="0"/>
              <a:t>Access Doors (everywhere!)</a:t>
            </a:r>
          </a:p>
          <a:p>
            <a:r>
              <a:rPr lang="en-US" sz="2800" dirty="0"/>
              <a:t>Belts &amp; Sheaves</a:t>
            </a:r>
          </a:p>
          <a:p>
            <a:r>
              <a:rPr lang="en-US" sz="2800" dirty="0"/>
              <a:t>Fin combing</a:t>
            </a:r>
          </a:p>
          <a:p>
            <a:r>
              <a:rPr lang="en-US" sz="2800" dirty="0"/>
              <a:t>Duct Leakage</a:t>
            </a:r>
          </a:p>
          <a:p>
            <a:r>
              <a:rPr lang="en-US" sz="2800" dirty="0"/>
              <a:t>Basic T &amp; B</a:t>
            </a:r>
          </a:p>
        </p:txBody>
      </p:sp>
      <p:sp>
        <p:nvSpPr>
          <p:cNvPr id="3" name="Title 2"/>
          <p:cNvSpPr>
            <a:spLocks noGrp="1"/>
          </p:cNvSpPr>
          <p:nvPr>
            <p:ph type="title"/>
          </p:nvPr>
        </p:nvSpPr>
        <p:spPr/>
        <p:txBody>
          <a:bodyPr>
            <a:normAutofit/>
          </a:bodyPr>
          <a:lstStyle/>
          <a:p>
            <a:r>
              <a:rPr lang="en-US" dirty="0"/>
              <a:t>Opportunities: High Performance Maintenance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9412" y="1080675"/>
            <a:ext cx="3237072" cy="323707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927981"/>
            <a:ext cx="1143000" cy="11430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0212" y="4927981"/>
            <a:ext cx="1181100" cy="11811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6524" y="4927981"/>
            <a:ext cx="1165178" cy="1165178"/>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6914" y="4911225"/>
            <a:ext cx="1272202" cy="1181935"/>
          </a:xfrm>
          <a:prstGeom prst="rect">
            <a:avLst/>
          </a:prstGeom>
        </p:spPr>
      </p:pic>
      <p:pic>
        <p:nvPicPr>
          <p:cNvPr id="11" name="Picture 10">
            <a:extLst>
              <a:ext uri="{FF2B5EF4-FFF2-40B4-BE49-F238E27FC236}">
                <a16:creationId xmlns:a16="http://schemas.microsoft.com/office/drawing/2014/main" id="{00ADF051-1ED2-4BDA-8E40-8B7B5F0C8D3D}"/>
              </a:ext>
            </a:extLst>
          </p:cNvPr>
          <p:cNvPicPr>
            <a:picLocks noChangeAspect="1"/>
          </p:cNvPicPr>
          <p:nvPr/>
        </p:nvPicPr>
        <p:blipFill>
          <a:blip r:embed="rId8"/>
          <a:stretch>
            <a:fillRect/>
          </a:stretch>
        </p:blipFill>
        <p:spPr>
          <a:xfrm>
            <a:off x="10493406" y="6507332"/>
            <a:ext cx="1698594" cy="266330"/>
          </a:xfrm>
          <a:prstGeom prst="rect">
            <a:avLst/>
          </a:prstGeom>
        </p:spPr>
      </p:pic>
    </p:spTree>
    <p:extLst>
      <p:ext uri="{BB962C8B-B14F-4D97-AF65-F5344CB8AC3E}">
        <p14:creationId xmlns:p14="http://schemas.microsoft.com/office/powerpoint/2010/main" val="2316237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endParaRPr lang="en-US" dirty="0"/>
          </a:p>
          <a:p>
            <a:pPr lvl="1"/>
            <a:r>
              <a:rPr lang="en-US" dirty="0"/>
              <a:t>Time</a:t>
            </a:r>
          </a:p>
          <a:p>
            <a:pPr lvl="2"/>
            <a:endParaRPr lang="en-US" dirty="0"/>
          </a:p>
          <a:p>
            <a:pPr lvl="2"/>
            <a:endParaRPr lang="en-US" dirty="0"/>
          </a:p>
          <a:p>
            <a:pPr lvl="1"/>
            <a:r>
              <a:rPr lang="en-US" dirty="0"/>
              <a:t>Money</a:t>
            </a:r>
          </a:p>
          <a:p>
            <a:pPr lvl="1"/>
            <a:endParaRPr lang="en-US" dirty="0"/>
          </a:p>
        </p:txBody>
      </p:sp>
      <p:sp>
        <p:nvSpPr>
          <p:cNvPr id="6" name="Title 5"/>
          <p:cNvSpPr>
            <a:spLocks noGrp="1"/>
          </p:cNvSpPr>
          <p:nvPr>
            <p:ph type="title"/>
          </p:nvPr>
        </p:nvSpPr>
        <p:spPr/>
        <p:txBody>
          <a:bodyPr/>
          <a:lstStyle/>
          <a:p>
            <a:r>
              <a:rPr lang="en-US" dirty="0"/>
              <a:t>Challenges</a:t>
            </a:r>
          </a:p>
        </p:txBody>
      </p:sp>
      <p:pic>
        <p:nvPicPr>
          <p:cNvPr id="5" name="Picture 4">
            <a:extLst>
              <a:ext uri="{FF2B5EF4-FFF2-40B4-BE49-F238E27FC236}">
                <a16:creationId xmlns:a16="http://schemas.microsoft.com/office/drawing/2014/main" id="{F623079D-AE7F-4BD6-A9FD-F93ED9C9078A}"/>
              </a:ext>
            </a:extLst>
          </p:cNvPr>
          <p:cNvPicPr>
            <a:picLocks noChangeAspect="1"/>
          </p:cNvPicPr>
          <p:nvPr/>
        </p:nvPicPr>
        <p:blipFill>
          <a:blip r:embed="rId3"/>
          <a:stretch>
            <a:fillRect/>
          </a:stretch>
        </p:blipFill>
        <p:spPr>
          <a:xfrm>
            <a:off x="10493406" y="6507332"/>
            <a:ext cx="1698594" cy="266330"/>
          </a:xfrm>
          <a:prstGeom prst="rect">
            <a:avLst/>
          </a:prstGeom>
        </p:spPr>
      </p:pic>
    </p:spTree>
    <p:extLst>
      <p:ext uri="{BB962C8B-B14F-4D97-AF65-F5344CB8AC3E}">
        <p14:creationId xmlns:p14="http://schemas.microsoft.com/office/powerpoint/2010/main" val="2688807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endParaRPr lang="en-US" dirty="0"/>
          </a:p>
          <a:p>
            <a:pPr lvl="1"/>
            <a:r>
              <a:rPr lang="en-US" dirty="0"/>
              <a:t>Time</a:t>
            </a:r>
          </a:p>
          <a:p>
            <a:pPr lvl="2"/>
            <a:endParaRPr lang="en-US" dirty="0"/>
          </a:p>
        </p:txBody>
      </p:sp>
      <p:sp>
        <p:nvSpPr>
          <p:cNvPr id="6" name="Title 5"/>
          <p:cNvSpPr>
            <a:spLocks noGrp="1"/>
          </p:cNvSpPr>
          <p:nvPr>
            <p:ph type="title"/>
          </p:nvPr>
        </p:nvSpPr>
        <p:spPr/>
        <p:txBody>
          <a:bodyPr/>
          <a:lstStyle/>
          <a:p>
            <a:r>
              <a:rPr lang="en-US" dirty="0"/>
              <a:t>Challenges</a:t>
            </a:r>
          </a:p>
        </p:txBody>
      </p:sp>
      <p:pic>
        <p:nvPicPr>
          <p:cNvPr id="9" name="Picture 8"/>
          <p:cNvPicPr>
            <a:picLocks noChangeAspect="1"/>
          </p:cNvPicPr>
          <p:nvPr/>
        </p:nvPicPr>
        <p:blipFill>
          <a:blip r:embed="rId3"/>
          <a:stretch>
            <a:fillRect/>
          </a:stretch>
        </p:blipFill>
        <p:spPr>
          <a:xfrm>
            <a:off x="4339202" y="1473548"/>
            <a:ext cx="2740211" cy="3584295"/>
          </a:xfrm>
          <a:prstGeom prst="rect">
            <a:avLst/>
          </a:prstGeom>
        </p:spPr>
      </p:pic>
      <p:sp>
        <p:nvSpPr>
          <p:cNvPr id="10" name="TextBox 9"/>
          <p:cNvSpPr txBox="1"/>
          <p:nvPr/>
        </p:nvSpPr>
        <p:spPr>
          <a:xfrm>
            <a:off x="4648200" y="5273829"/>
            <a:ext cx="1905000" cy="369332"/>
          </a:xfrm>
          <a:prstGeom prst="rect">
            <a:avLst/>
          </a:prstGeom>
          <a:noFill/>
        </p:spPr>
        <p:txBody>
          <a:bodyPr wrap="square" rtlCol="0">
            <a:spAutoFit/>
          </a:bodyPr>
          <a:lstStyle/>
          <a:p>
            <a:r>
              <a:rPr lang="en-US" dirty="0">
                <a:solidFill>
                  <a:prstClr val="white"/>
                </a:solidFill>
                <a:latin typeface="Calibri"/>
              </a:rPr>
              <a:t>Our Spend …..</a:t>
            </a:r>
          </a:p>
        </p:txBody>
      </p:sp>
      <p:pic>
        <p:nvPicPr>
          <p:cNvPr id="8" name="Picture 7">
            <a:extLst>
              <a:ext uri="{FF2B5EF4-FFF2-40B4-BE49-F238E27FC236}">
                <a16:creationId xmlns:a16="http://schemas.microsoft.com/office/drawing/2014/main" id="{516C2247-8BB7-42B9-B199-6EBC73464D95}"/>
              </a:ext>
            </a:extLst>
          </p:cNvPr>
          <p:cNvPicPr>
            <a:picLocks noChangeAspect="1"/>
          </p:cNvPicPr>
          <p:nvPr/>
        </p:nvPicPr>
        <p:blipFill>
          <a:blip r:embed="rId4"/>
          <a:stretch>
            <a:fillRect/>
          </a:stretch>
        </p:blipFill>
        <p:spPr>
          <a:xfrm>
            <a:off x="10493406" y="6507332"/>
            <a:ext cx="1698594" cy="266330"/>
          </a:xfrm>
          <a:prstGeom prst="rect">
            <a:avLst/>
          </a:prstGeom>
        </p:spPr>
      </p:pic>
    </p:spTree>
    <p:extLst>
      <p:ext uri="{BB962C8B-B14F-4D97-AF65-F5344CB8AC3E}">
        <p14:creationId xmlns:p14="http://schemas.microsoft.com/office/powerpoint/2010/main" val="3622595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endParaRPr lang="en-US" dirty="0"/>
          </a:p>
          <a:p>
            <a:pPr lvl="1"/>
            <a:r>
              <a:rPr lang="en-US" dirty="0"/>
              <a:t>Time</a:t>
            </a:r>
          </a:p>
          <a:p>
            <a:pPr lvl="2"/>
            <a:endParaRPr lang="en-US" dirty="0"/>
          </a:p>
        </p:txBody>
      </p:sp>
      <p:sp>
        <p:nvSpPr>
          <p:cNvPr id="6" name="Title 5"/>
          <p:cNvSpPr>
            <a:spLocks noGrp="1"/>
          </p:cNvSpPr>
          <p:nvPr>
            <p:ph type="title"/>
          </p:nvPr>
        </p:nvSpPr>
        <p:spPr/>
        <p:txBody>
          <a:bodyPr/>
          <a:lstStyle/>
          <a:p>
            <a:r>
              <a:rPr lang="en-US" dirty="0"/>
              <a:t>Challenges</a:t>
            </a:r>
          </a:p>
        </p:txBody>
      </p:sp>
      <p:pic>
        <p:nvPicPr>
          <p:cNvPr id="9" name="Picture 8"/>
          <p:cNvPicPr>
            <a:picLocks noChangeAspect="1"/>
          </p:cNvPicPr>
          <p:nvPr/>
        </p:nvPicPr>
        <p:blipFill>
          <a:blip r:embed="rId3"/>
          <a:stretch>
            <a:fillRect/>
          </a:stretch>
        </p:blipFill>
        <p:spPr>
          <a:xfrm>
            <a:off x="4339202" y="1473548"/>
            <a:ext cx="2740211" cy="3584295"/>
          </a:xfrm>
          <a:prstGeom prst="rect">
            <a:avLst/>
          </a:prstGeom>
        </p:spPr>
      </p:pic>
      <p:sp>
        <p:nvSpPr>
          <p:cNvPr id="10" name="TextBox 9"/>
          <p:cNvSpPr txBox="1"/>
          <p:nvPr/>
        </p:nvSpPr>
        <p:spPr>
          <a:xfrm>
            <a:off x="4648200" y="5273829"/>
            <a:ext cx="1905000" cy="369332"/>
          </a:xfrm>
          <a:prstGeom prst="rect">
            <a:avLst/>
          </a:prstGeom>
          <a:noFill/>
        </p:spPr>
        <p:txBody>
          <a:bodyPr wrap="square" rtlCol="0">
            <a:spAutoFit/>
          </a:bodyPr>
          <a:lstStyle/>
          <a:p>
            <a:r>
              <a:rPr lang="en-US" dirty="0">
                <a:solidFill>
                  <a:prstClr val="white"/>
                </a:solidFill>
                <a:latin typeface="Calibri"/>
              </a:rPr>
              <a:t>Our Spend …..</a:t>
            </a:r>
          </a:p>
        </p:txBody>
      </p:sp>
      <p:pic>
        <p:nvPicPr>
          <p:cNvPr id="11" name="Picture 10"/>
          <p:cNvPicPr>
            <a:picLocks noChangeAspect="1"/>
          </p:cNvPicPr>
          <p:nvPr/>
        </p:nvPicPr>
        <p:blipFill>
          <a:blip r:embed="rId4"/>
          <a:stretch>
            <a:fillRect/>
          </a:stretch>
        </p:blipFill>
        <p:spPr>
          <a:xfrm>
            <a:off x="7484398" y="3878317"/>
            <a:ext cx="766635" cy="1171642"/>
          </a:xfrm>
          <a:prstGeom prst="rect">
            <a:avLst/>
          </a:prstGeom>
        </p:spPr>
      </p:pic>
      <p:sp>
        <p:nvSpPr>
          <p:cNvPr id="12" name="TextBox 11"/>
          <p:cNvSpPr txBox="1"/>
          <p:nvPr/>
        </p:nvSpPr>
        <p:spPr>
          <a:xfrm>
            <a:off x="7484397" y="5265946"/>
            <a:ext cx="2193003" cy="369332"/>
          </a:xfrm>
          <a:prstGeom prst="rect">
            <a:avLst/>
          </a:prstGeom>
          <a:noFill/>
        </p:spPr>
        <p:txBody>
          <a:bodyPr wrap="square" rtlCol="0">
            <a:spAutoFit/>
          </a:bodyPr>
          <a:lstStyle/>
          <a:p>
            <a:r>
              <a:rPr lang="en-US" dirty="0">
                <a:solidFill>
                  <a:prstClr val="white"/>
                </a:solidFill>
                <a:latin typeface="Calibri"/>
              </a:rPr>
              <a:t>Our Bandwidth …..</a:t>
            </a:r>
          </a:p>
        </p:txBody>
      </p:sp>
      <p:pic>
        <p:nvPicPr>
          <p:cNvPr id="13" name="Picture 12">
            <a:extLst>
              <a:ext uri="{FF2B5EF4-FFF2-40B4-BE49-F238E27FC236}">
                <a16:creationId xmlns:a16="http://schemas.microsoft.com/office/drawing/2014/main" id="{3F7AC650-90A9-4646-97C8-9DF4E2CEACE8}"/>
              </a:ext>
            </a:extLst>
          </p:cNvPr>
          <p:cNvPicPr>
            <a:picLocks noChangeAspect="1"/>
          </p:cNvPicPr>
          <p:nvPr/>
        </p:nvPicPr>
        <p:blipFill>
          <a:blip r:embed="rId5"/>
          <a:stretch>
            <a:fillRect/>
          </a:stretch>
        </p:blipFill>
        <p:spPr>
          <a:xfrm>
            <a:off x="10493406" y="6507332"/>
            <a:ext cx="1698594" cy="266330"/>
          </a:xfrm>
          <a:prstGeom prst="rect">
            <a:avLst/>
          </a:prstGeom>
        </p:spPr>
      </p:pic>
    </p:spTree>
    <p:extLst>
      <p:ext uri="{BB962C8B-B14F-4D97-AF65-F5344CB8AC3E}">
        <p14:creationId xmlns:p14="http://schemas.microsoft.com/office/powerpoint/2010/main" val="2742495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endParaRPr lang="en-US" dirty="0"/>
          </a:p>
          <a:p>
            <a:r>
              <a:rPr lang="en-US" dirty="0"/>
              <a:t>Time</a:t>
            </a:r>
          </a:p>
          <a:p>
            <a:pPr lvl="1"/>
            <a:r>
              <a:rPr lang="en-US" dirty="0"/>
              <a:t>Bandwidth</a:t>
            </a:r>
          </a:p>
          <a:p>
            <a:pPr lvl="1"/>
            <a:r>
              <a:rPr lang="en-US" dirty="0"/>
              <a:t>Data Collection, Management &amp; Analyses</a:t>
            </a:r>
          </a:p>
          <a:p>
            <a:pPr lvl="1"/>
            <a:r>
              <a:rPr lang="en-US" dirty="0"/>
              <a:t>Procurement</a:t>
            </a:r>
          </a:p>
          <a:p>
            <a:pPr lvl="2"/>
            <a:r>
              <a:rPr lang="en-US" dirty="0"/>
              <a:t>SBES</a:t>
            </a:r>
          </a:p>
          <a:p>
            <a:pPr lvl="2"/>
            <a:r>
              <a:rPr lang="en-US" dirty="0"/>
              <a:t>Term Contracts</a:t>
            </a:r>
          </a:p>
          <a:p>
            <a:pPr lvl="2"/>
            <a:r>
              <a:rPr lang="en-US" dirty="0"/>
              <a:t>Performance Contracting?</a:t>
            </a:r>
          </a:p>
          <a:p>
            <a:pPr lvl="1"/>
            <a:r>
              <a:rPr lang="en-US" dirty="0"/>
              <a:t>Operations/Maintenance</a:t>
            </a:r>
          </a:p>
          <a:p>
            <a:pPr lvl="2"/>
            <a:r>
              <a:rPr lang="en-US" dirty="0"/>
              <a:t>Hiring Timeframe</a:t>
            </a:r>
          </a:p>
          <a:p>
            <a:pPr lvl="2"/>
            <a:r>
              <a:rPr lang="en-US" dirty="0"/>
              <a:t>Salaries</a:t>
            </a:r>
          </a:p>
          <a:p>
            <a:pPr lvl="1"/>
            <a:endParaRPr lang="en-US" dirty="0"/>
          </a:p>
          <a:p>
            <a:pPr lvl="1"/>
            <a:endParaRPr lang="en-US" dirty="0"/>
          </a:p>
        </p:txBody>
      </p:sp>
      <p:sp>
        <p:nvSpPr>
          <p:cNvPr id="6" name="Title 5"/>
          <p:cNvSpPr>
            <a:spLocks noGrp="1"/>
          </p:cNvSpPr>
          <p:nvPr>
            <p:ph type="title"/>
          </p:nvPr>
        </p:nvSpPr>
        <p:spPr/>
        <p:txBody>
          <a:bodyPr/>
          <a:lstStyle/>
          <a:p>
            <a:r>
              <a:rPr lang="en-US" dirty="0"/>
              <a:t>Challenges</a:t>
            </a:r>
          </a:p>
        </p:txBody>
      </p:sp>
      <p:pic>
        <p:nvPicPr>
          <p:cNvPr id="5" name="Picture 4">
            <a:extLst>
              <a:ext uri="{FF2B5EF4-FFF2-40B4-BE49-F238E27FC236}">
                <a16:creationId xmlns:a16="http://schemas.microsoft.com/office/drawing/2014/main" id="{1115AB84-138D-4D7D-9F94-9664A6ED01F6}"/>
              </a:ext>
            </a:extLst>
          </p:cNvPr>
          <p:cNvPicPr>
            <a:picLocks noChangeAspect="1"/>
          </p:cNvPicPr>
          <p:nvPr/>
        </p:nvPicPr>
        <p:blipFill>
          <a:blip r:embed="rId3"/>
          <a:stretch>
            <a:fillRect/>
          </a:stretch>
        </p:blipFill>
        <p:spPr>
          <a:xfrm>
            <a:off x="10493406" y="6507332"/>
            <a:ext cx="1698594" cy="266330"/>
          </a:xfrm>
          <a:prstGeom prst="rect">
            <a:avLst/>
          </a:prstGeom>
        </p:spPr>
      </p:pic>
    </p:spTree>
    <p:extLst>
      <p:ext uri="{BB962C8B-B14F-4D97-AF65-F5344CB8AC3E}">
        <p14:creationId xmlns:p14="http://schemas.microsoft.com/office/powerpoint/2010/main" val="527994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630936" lvl="2" indent="0">
              <a:buNone/>
            </a:pPr>
            <a:endParaRPr lang="en-US" dirty="0"/>
          </a:p>
          <a:p>
            <a:pPr lvl="1"/>
            <a:r>
              <a:rPr lang="en-US" dirty="0"/>
              <a:t>Money</a:t>
            </a:r>
          </a:p>
          <a:p>
            <a:pPr lvl="2"/>
            <a:r>
              <a:rPr lang="en-US" dirty="0"/>
              <a:t>~ Funding: $120M (-40% usage intensity by 2025)</a:t>
            </a:r>
          </a:p>
          <a:p>
            <a:pPr lvl="2"/>
            <a:r>
              <a:rPr lang="en-US" dirty="0"/>
              <a:t>Yearly Opt-Out Funds: ~ $1M</a:t>
            </a:r>
          </a:p>
          <a:p>
            <a:pPr lvl="2"/>
            <a:r>
              <a:rPr lang="en-US" dirty="0"/>
              <a:t>R/R Funds: </a:t>
            </a:r>
          </a:p>
          <a:p>
            <a:pPr lvl="3"/>
            <a:r>
              <a:rPr lang="en-US" dirty="0"/>
              <a:t>Energy Efficiency Projects Compete</a:t>
            </a:r>
          </a:p>
          <a:p>
            <a:pPr lvl="3"/>
            <a:r>
              <a:rPr lang="en-US" dirty="0"/>
              <a:t>Should be complementary</a:t>
            </a:r>
          </a:p>
          <a:p>
            <a:pPr lvl="2"/>
            <a:r>
              <a:rPr lang="en-US" dirty="0"/>
              <a:t>No HB1292</a:t>
            </a:r>
          </a:p>
          <a:p>
            <a:pPr lvl="2"/>
            <a:r>
              <a:rPr lang="en-US" dirty="0"/>
              <a:t>Utility Costs Always Increase (Over Time)</a:t>
            </a:r>
          </a:p>
          <a:p>
            <a:pPr lvl="2"/>
            <a:endParaRPr lang="en-US" dirty="0"/>
          </a:p>
        </p:txBody>
      </p:sp>
      <p:sp>
        <p:nvSpPr>
          <p:cNvPr id="6" name="Title 5"/>
          <p:cNvSpPr>
            <a:spLocks noGrp="1"/>
          </p:cNvSpPr>
          <p:nvPr>
            <p:ph type="title"/>
          </p:nvPr>
        </p:nvSpPr>
        <p:spPr/>
        <p:txBody>
          <a:bodyPr/>
          <a:lstStyle/>
          <a:p>
            <a:r>
              <a:rPr lang="en-US" dirty="0"/>
              <a:t>Challenges</a:t>
            </a:r>
          </a:p>
        </p:txBody>
      </p:sp>
      <p:pic>
        <p:nvPicPr>
          <p:cNvPr id="5" name="Picture 4">
            <a:extLst>
              <a:ext uri="{FF2B5EF4-FFF2-40B4-BE49-F238E27FC236}">
                <a16:creationId xmlns:a16="http://schemas.microsoft.com/office/drawing/2014/main" id="{F43D313A-F86E-4698-AECE-1D874E805B43}"/>
              </a:ext>
            </a:extLst>
          </p:cNvPr>
          <p:cNvPicPr>
            <a:picLocks noChangeAspect="1"/>
          </p:cNvPicPr>
          <p:nvPr/>
        </p:nvPicPr>
        <p:blipFill>
          <a:blip r:embed="rId3"/>
          <a:stretch>
            <a:fillRect/>
          </a:stretch>
        </p:blipFill>
        <p:spPr>
          <a:xfrm>
            <a:off x="10493406" y="6507332"/>
            <a:ext cx="1698594" cy="266330"/>
          </a:xfrm>
          <a:prstGeom prst="rect">
            <a:avLst/>
          </a:prstGeom>
        </p:spPr>
      </p:pic>
    </p:spTree>
    <p:extLst>
      <p:ext uri="{BB962C8B-B14F-4D97-AF65-F5344CB8AC3E}">
        <p14:creationId xmlns:p14="http://schemas.microsoft.com/office/powerpoint/2010/main" val="1052913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endParaRPr lang="en-US" dirty="0"/>
          </a:p>
          <a:p>
            <a:r>
              <a:rPr lang="en-US" dirty="0"/>
              <a:t>Use Taxpayer’s $ Wisely</a:t>
            </a:r>
          </a:p>
          <a:p>
            <a:pPr lvl="1"/>
            <a:r>
              <a:rPr lang="en-US" dirty="0"/>
              <a:t>Install the right lamp</a:t>
            </a:r>
          </a:p>
          <a:p>
            <a:pPr lvl="1"/>
            <a:r>
              <a:rPr lang="en-US" dirty="0"/>
              <a:t>Turn the right wrench</a:t>
            </a:r>
          </a:p>
          <a:p>
            <a:pPr lvl="1"/>
            <a:endParaRPr lang="en-US" dirty="0"/>
          </a:p>
          <a:p>
            <a:r>
              <a:rPr lang="en-US" dirty="0"/>
              <a:t>To Do So…</a:t>
            </a:r>
          </a:p>
          <a:p>
            <a:pPr lvl="1"/>
            <a:r>
              <a:rPr lang="en-US" dirty="0"/>
              <a:t>Streamline Data Collection &amp; Analysis</a:t>
            </a:r>
          </a:p>
          <a:p>
            <a:pPr lvl="1"/>
            <a:r>
              <a:rPr lang="en-US" dirty="0"/>
              <a:t>Create the Funding Stream</a:t>
            </a:r>
          </a:p>
          <a:p>
            <a:pPr lvl="1"/>
            <a:r>
              <a:rPr lang="en-US" dirty="0"/>
              <a:t>Provide the bandwidth</a:t>
            </a:r>
          </a:p>
          <a:p>
            <a:pPr lvl="1"/>
            <a:r>
              <a:rPr lang="en-US" dirty="0"/>
              <a:t>Prioritize Maintenance</a:t>
            </a:r>
          </a:p>
          <a:p>
            <a:endParaRPr lang="en-US" dirty="0"/>
          </a:p>
        </p:txBody>
      </p:sp>
      <p:sp>
        <p:nvSpPr>
          <p:cNvPr id="6" name="Title 5"/>
          <p:cNvSpPr>
            <a:spLocks noGrp="1"/>
          </p:cNvSpPr>
          <p:nvPr>
            <p:ph type="title"/>
          </p:nvPr>
        </p:nvSpPr>
        <p:spPr/>
        <p:txBody>
          <a:bodyPr/>
          <a:lstStyle/>
          <a:p>
            <a:r>
              <a:rPr lang="en-US" dirty="0"/>
              <a:t>Our Goal</a:t>
            </a:r>
          </a:p>
        </p:txBody>
      </p:sp>
      <p:pic>
        <p:nvPicPr>
          <p:cNvPr id="5" name="Picture 4">
            <a:extLst>
              <a:ext uri="{FF2B5EF4-FFF2-40B4-BE49-F238E27FC236}">
                <a16:creationId xmlns:a16="http://schemas.microsoft.com/office/drawing/2014/main" id="{CA5F5018-797B-463C-B6C1-D5935E4F887B}"/>
              </a:ext>
            </a:extLst>
          </p:cNvPr>
          <p:cNvPicPr>
            <a:picLocks noChangeAspect="1"/>
          </p:cNvPicPr>
          <p:nvPr/>
        </p:nvPicPr>
        <p:blipFill>
          <a:blip r:embed="rId3"/>
          <a:stretch>
            <a:fillRect/>
          </a:stretch>
        </p:blipFill>
        <p:spPr>
          <a:xfrm>
            <a:off x="10493406" y="6507332"/>
            <a:ext cx="1698594" cy="266330"/>
          </a:xfrm>
          <a:prstGeom prst="rect">
            <a:avLst/>
          </a:prstGeom>
        </p:spPr>
      </p:pic>
    </p:spTree>
    <p:extLst>
      <p:ext uri="{BB962C8B-B14F-4D97-AF65-F5344CB8AC3E}">
        <p14:creationId xmlns:p14="http://schemas.microsoft.com/office/powerpoint/2010/main" val="414808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692458"/>
            <a:ext cx="10972800" cy="5459767"/>
          </a:xfrm>
        </p:spPr>
        <p:txBody>
          <a:bodyPr>
            <a:normAutofit/>
          </a:bodyPr>
          <a:lstStyle/>
          <a:p>
            <a:pPr lvl="1"/>
            <a:endParaRPr lang="en-US" dirty="0"/>
          </a:p>
          <a:p>
            <a:pPr lvl="1" algn="ctr"/>
            <a:endParaRPr lang="en-US" dirty="0"/>
          </a:p>
        </p:txBody>
      </p:sp>
      <p:sp>
        <p:nvSpPr>
          <p:cNvPr id="6" name="Title 5"/>
          <p:cNvSpPr>
            <a:spLocks noGrp="1"/>
          </p:cNvSpPr>
          <p:nvPr>
            <p:ph type="title"/>
          </p:nvPr>
        </p:nvSpPr>
        <p:spPr>
          <a:xfrm>
            <a:off x="609600" y="568171"/>
            <a:ext cx="10972800" cy="1393793"/>
          </a:xfrm>
        </p:spPr>
        <p:txBody>
          <a:bodyPr>
            <a:normAutofit/>
          </a:bodyPr>
          <a:lstStyle/>
          <a:p>
            <a:pPr algn="ctr"/>
            <a:r>
              <a:rPr lang="en-US" sz="4800" dirty="0"/>
              <a:t>THANK YOU </a:t>
            </a:r>
          </a:p>
        </p:txBody>
      </p:sp>
      <p:pic>
        <p:nvPicPr>
          <p:cNvPr id="5" name="Picture 4">
            <a:extLst>
              <a:ext uri="{FF2B5EF4-FFF2-40B4-BE49-F238E27FC236}">
                <a16:creationId xmlns:a16="http://schemas.microsoft.com/office/drawing/2014/main" id="{F623079D-AE7F-4BD6-A9FD-F93ED9C9078A}"/>
              </a:ext>
            </a:extLst>
          </p:cNvPr>
          <p:cNvPicPr>
            <a:picLocks noChangeAspect="1"/>
          </p:cNvPicPr>
          <p:nvPr/>
        </p:nvPicPr>
        <p:blipFill>
          <a:blip r:embed="rId3"/>
          <a:stretch>
            <a:fillRect/>
          </a:stretch>
        </p:blipFill>
        <p:spPr>
          <a:xfrm>
            <a:off x="10493406" y="6507332"/>
            <a:ext cx="1698594" cy="266330"/>
          </a:xfrm>
          <a:prstGeom prst="rect">
            <a:avLst/>
          </a:prstGeom>
        </p:spPr>
      </p:pic>
      <p:sp>
        <p:nvSpPr>
          <p:cNvPr id="4" name="Rectangle 3">
            <a:extLst>
              <a:ext uri="{FF2B5EF4-FFF2-40B4-BE49-F238E27FC236}">
                <a16:creationId xmlns:a16="http://schemas.microsoft.com/office/drawing/2014/main" id="{1AB941F3-53FA-4C08-A0EE-E1583336267C}"/>
              </a:ext>
            </a:extLst>
          </p:cNvPr>
          <p:cNvSpPr/>
          <p:nvPr/>
        </p:nvSpPr>
        <p:spPr>
          <a:xfrm>
            <a:off x="3098306" y="2148396"/>
            <a:ext cx="6045693" cy="3693319"/>
          </a:xfrm>
          <a:prstGeom prst="rect">
            <a:avLst/>
          </a:prstGeom>
        </p:spPr>
        <p:txBody>
          <a:bodyPr wrap="square">
            <a:spAutoFit/>
          </a:bodyPr>
          <a:lstStyle/>
          <a:p>
            <a:pPr lvl="0" algn="ctr">
              <a:defRPr/>
            </a:pPr>
            <a:r>
              <a:rPr lang="en-US" sz="2400" dirty="0">
                <a:solidFill>
                  <a:schemeClr val="bg1"/>
                </a:solidFill>
                <a:latin typeface="Calibri" panose="020F0502020204030204" pitchFamily="34" charset="0"/>
                <a:ea typeface="Verdana" panose="020B0604030504040204" pitchFamily="34" charset="0"/>
                <a:cs typeface="Calibri" panose="020F0502020204030204" pitchFamily="34" charset="0"/>
              </a:rPr>
              <a:t>Paul Braese, PE</a:t>
            </a:r>
          </a:p>
          <a:p>
            <a:pPr lvl="0" algn="ctr">
              <a:defRPr/>
            </a:pPr>
            <a:r>
              <a:rPr lang="en-US" sz="2400" dirty="0">
                <a:solidFill>
                  <a:schemeClr val="bg1"/>
                </a:solidFill>
                <a:latin typeface="Calibri" panose="020F0502020204030204" pitchFamily="34" charset="0"/>
                <a:ea typeface="Verdana" panose="020B0604030504040204" pitchFamily="34" charset="0"/>
                <a:cs typeface="Calibri" panose="020F0502020204030204" pitchFamily="34" charset="0"/>
              </a:rPr>
              <a:t>North Carolina Department of Public Safety</a:t>
            </a:r>
          </a:p>
          <a:p>
            <a:pPr lvl="0" algn="ctr">
              <a:defRPr/>
            </a:pPr>
            <a:r>
              <a:rPr lang="en-US" sz="2400" dirty="0">
                <a:solidFill>
                  <a:schemeClr val="bg1"/>
                </a:solidFill>
                <a:latin typeface="Calibri" panose="020F0502020204030204" pitchFamily="34" charset="0"/>
                <a:ea typeface="Verdana" panose="020B0604030504040204" pitchFamily="34" charset="0"/>
                <a:cs typeface="Calibri" panose="020F0502020204030204" pitchFamily="34" charset="0"/>
              </a:rPr>
              <a:t>Central Engineering</a:t>
            </a:r>
          </a:p>
          <a:p>
            <a:pPr lvl="0" algn="ctr">
              <a:defRPr/>
            </a:pPr>
            <a:r>
              <a:rPr lang="en-US" sz="2400" dirty="0">
                <a:solidFill>
                  <a:schemeClr val="bg1"/>
                </a:solidFill>
                <a:latin typeface="Calibri" panose="020F0502020204030204" pitchFamily="34" charset="0"/>
                <a:ea typeface="Verdana" panose="020B0604030504040204" pitchFamily="34" charset="0"/>
                <a:cs typeface="Calibri" panose="020F0502020204030204" pitchFamily="34" charset="0"/>
              </a:rPr>
              <a:t>Energy Manager</a:t>
            </a:r>
          </a:p>
          <a:p>
            <a:pPr lvl="0" algn="ctr">
              <a:defRPr/>
            </a:pPr>
            <a:r>
              <a:rPr lang="en-US" sz="2400" dirty="0">
                <a:solidFill>
                  <a:schemeClr val="bg1"/>
                </a:solidFill>
                <a:latin typeface="Calibri" panose="020F0502020204030204" pitchFamily="34" charset="0"/>
                <a:ea typeface="Verdana" panose="020B0604030504040204" pitchFamily="34" charset="0"/>
                <a:cs typeface="Calibri" panose="020F0502020204030204" pitchFamily="34" charset="0"/>
              </a:rPr>
              <a:t>2020 Yonkers Road</a:t>
            </a:r>
          </a:p>
          <a:p>
            <a:pPr lvl="0" algn="ctr">
              <a:defRPr/>
            </a:pPr>
            <a:r>
              <a:rPr lang="en-US" sz="2400" dirty="0">
                <a:solidFill>
                  <a:schemeClr val="bg1"/>
                </a:solidFill>
                <a:latin typeface="Calibri" panose="020F0502020204030204" pitchFamily="34" charset="0"/>
                <a:ea typeface="Verdana" panose="020B0604030504040204" pitchFamily="34" charset="0"/>
                <a:cs typeface="Calibri" panose="020F0502020204030204" pitchFamily="34" charset="0"/>
              </a:rPr>
              <a:t>4216 Mail Service Center</a:t>
            </a:r>
          </a:p>
          <a:p>
            <a:pPr lvl="0" algn="ctr">
              <a:defRPr/>
            </a:pPr>
            <a:r>
              <a:rPr lang="en-US" sz="2400" dirty="0">
                <a:solidFill>
                  <a:schemeClr val="bg1"/>
                </a:solidFill>
                <a:latin typeface="Calibri" panose="020F0502020204030204" pitchFamily="34" charset="0"/>
                <a:ea typeface="Verdana" panose="020B0604030504040204" pitchFamily="34" charset="0"/>
                <a:cs typeface="Calibri" panose="020F0502020204030204" pitchFamily="34" charset="0"/>
              </a:rPr>
              <a:t>Raleigh, N.C.  27699-4216</a:t>
            </a:r>
          </a:p>
          <a:p>
            <a:pPr lvl="0" algn="ctr">
              <a:defRPr/>
            </a:pPr>
            <a:r>
              <a:rPr lang="en-US" sz="2400" dirty="0">
                <a:solidFill>
                  <a:schemeClr val="bg1"/>
                </a:solidFill>
                <a:latin typeface="Calibri" panose="020F0502020204030204" pitchFamily="34" charset="0"/>
                <a:ea typeface="Verdana" panose="020B0604030504040204" pitchFamily="34" charset="0"/>
                <a:cs typeface="Calibri" panose="020F0502020204030204" pitchFamily="34" charset="0"/>
              </a:rPr>
              <a:t>919-324-1253</a:t>
            </a:r>
          </a:p>
          <a:p>
            <a:pPr lvl="0" algn="ctr">
              <a:defRPr/>
            </a:pPr>
            <a:r>
              <a:rPr lang="en-US" sz="2400" dirty="0">
                <a:solidFill>
                  <a:schemeClr val="bg1"/>
                </a:solidFill>
                <a:latin typeface="Calibri" panose="020F0502020204030204" pitchFamily="34" charset="0"/>
                <a:ea typeface="Verdana" panose="020B0604030504040204" pitchFamily="34" charset="0"/>
                <a:cs typeface="Calibri" panose="020F0502020204030204" pitchFamily="34" charset="0"/>
              </a:rPr>
              <a:t>paul.braese@ncdps.gov</a:t>
            </a:r>
          </a:p>
          <a:p>
            <a:pPr lvl="0">
              <a:defRPr/>
            </a:pPr>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42564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478" y="2554514"/>
            <a:ext cx="11646591" cy="1624693"/>
          </a:xfrm>
        </p:spPr>
        <p:txBody>
          <a:bodyPr>
            <a:normAutofit fontScale="92500"/>
          </a:bodyPr>
          <a:lstStyle/>
          <a:p>
            <a:r>
              <a:rPr lang="en-US" sz="2200" b="1" dirty="0"/>
              <a:t>Overview of Governor Cooper’s Executive Order No. 80: </a:t>
            </a:r>
          </a:p>
          <a:p>
            <a:r>
              <a:rPr lang="en-US" sz="2200" b="1" dirty="0"/>
              <a:t>NC’s Commitment to Address Climate Change and Transition to a Clean Energy Economy</a:t>
            </a:r>
          </a:p>
          <a:p>
            <a:r>
              <a:rPr lang="en-US" altLang="en-US" sz="2100" dirty="0">
                <a:solidFill>
                  <a:schemeClr val="tx1"/>
                </a:solidFill>
              </a:rPr>
              <a:t>State Construction Conference</a:t>
            </a:r>
          </a:p>
          <a:p>
            <a:r>
              <a:rPr lang="en-US" sz="2100" dirty="0">
                <a:solidFill>
                  <a:schemeClr val="tx1"/>
                </a:solidFill>
              </a:rPr>
              <a:t>March 28, 2019 - Raleigh</a:t>
            </a:r>
            <a:endParaRPr lang="en-US" sz="2100" dirty="0"/>
          </a:p>
        </p:txBody>
      </p:sp>
      <p:sp>
        <p:nvSpPr>
          <p:cNvPr id="4" name="Title 3"/>
          <p:cNvSpPr>
            <a:spLocks noGrp="1"/>
          </p:cNvSpPr>
          <p:nvPr>
            <p:ph type="ctrTitle"/>
          </p:nvPr>
        </p:nvSpPr>
        <p:spPr>
          <a:xfrm>
            <a:off x="5707932" y="3983187"/>
            <a:ext cx="5865181" cy="713497"/>
          </a:xfrm>
        </p:spPr>
        <p:txBody>
          <a:bodyPr>
            <a:normAutofit/>
          </a:bodyPr>
          <a:lstStyle/>
          <a:p>
            <a:r>
              <a:rPr lang="en-US" sz="1800" i="0" dirty="0">
                <a:solidFill>
                  <a:srgbClr val="0070C0"/>
                </a:solidFill>
                <a:latin typeface="+mn-lt"/>
              </a:rPr>
              <a:t>Sushma Masemore, P.E.</a:t>
            </a:r>
          </a:p>
        </p:txBody>
      </p:sp>
      <p:sp>
        <p:nvSpPr>
          <p:cNvPr id="5" name="Rectangle 1"/>
          <p:cNvSpPr>
            <a:spLocks noChangeArrowheads="1"/>
          </p:cNvSpPr>
          <p:nvPr/>
        </p:nvSpPr>
        <p:spPr bwMode="auto">
          <a:xfrm>
            <a:off x="838200" y="38179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TextBox 5">
            <a:extLst>
              <a:ext uri="{FF2B5EF4-FFF2-40B4-BE49-F238E27FC236}">
                <a16:creationId xmlns:a16="http://schemas.microsoft.com/office/drawing/2014/main" id="{2D061022-55D1-4A5E-9757-E29D5BE2B4B0}"/>
              </a:ext>
            </a:extLst>
          </p:cNvPr>
          <p:cNvSpPr txBox="1"/>
          <p:nvPr/>
        </p:nvSpPr>
        <p:spPr>
          <a:xfrm>
            <a:off x="141572" y="6508657"/>
            <a:ext cx="244547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3844202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0920" y="2166152"/>
            <a:ext cx="11851689" cy="4394380"/>
          </a:xfrm>
        </p:spPr>
        <p:txBody>
          <a:bodyPr>
            <a:normAutofit/>
          </a:bodyPr>
          <a:lstStyle/>
          <a:p>
            <a:pPr algn="ctr"/>
            <a:r>
              <a:rPr lang="en-US" sz="4800" u="sng" dirty="0">
                <a:solidFill>
                  <a:schemeClr val="bg1"/>
                </a:solidFill>
                <a:latin typeface="Arial Black" panose="020B0A04020102020204" pitchFamily="34" charset="0"/>
              </a:rPr>
              <a:t>PRIVATE SECTOR ROLE IN EXECUTIVE ORDER 80</a:t>
            </a:r>
          </a:p>
          <a:p>
            <a:pPr algn="ctr"/>
            <a:endParaRPr lang="en-US" sz="2400" dirty="0">
              <a:solidFill>
                <a:schemeClr val="bg1"/>
              </a:solidFill>
              <a:latin typeface="Arial Black" panose="020B0A04020102020204" pitchFamily="34" charset="0"/>
            </a:endParaRPr>
          </a:p>
          <a:p>
            <a:pPr algn="ctr"/>
            <a:r>
              <a:rPr lang="en-US" sz="2400" dirty="0">
                <a:solidFill>
                  <a:schemeClr val="bg1"/>
                </a:solidFill>
                <a:latin typeface="Arial Black" panose="020B0A04020102020204" pitchFamily="34" charset="0"/>
              </a:rPr>
              <a:t>Roger Woods, PE</a:t>
            </a:r>
          </a:p>
          <a:p>
            <a:pPr algn="ctr"/>
            <a:r>
              <a:rPr lang="en-US" sz="2400" dirty="0">
                <a:solidFill>
                  <a:schemeClr val="bg1"/>
                </a:solidFill>
                <a:latin typeface="Arial Black" panose="020B0A04020102020204" pitchFamily="34" charset="0"/>
              </a:rPr>
              <a:t>Intelligent Building Systems Lead Engineer</a:t>
            </a:r>
          </a:p>
          <a:p>
            <a:pPr algn="ctr"/>
            <a:r>
              <a:rPr lang="en-US" sz="2400" dirty="0">
                <a:solidFill>
                  <a:schemeClr val="bg1"/>
                </a:solidFill>
                <a:latin typeface="Arial Black" panose="020B0A04020102020204" pitchFamily="34" charset="0"/>
              </a:rPr>
              <a:t>IBI Group of North Carolina</a:t>
            </a:r>
          </a:p>
          <a:p>
            <a:pPr algn="ctr"/>
            <a:r>
              <a:rPr lang="en-US" sz="2400" dirty="0">
                <a:solidFill>
                  <a:schemeClr val="bg1"/>
                </a:solidFill>
                <a:latin typeface="Arial Black" panose="020B0A04020102020204" pitchFamily="34" charset="0"/>
              </a:rPr>
              <a:t>801 Corporate Center Drive</a:t>
            </a:r>
          </a:p>
          <a:p>
            <a:pPr algn="ctr"/>
            <a:r>
              <a:rPr lang="en-US" sz="2400" dirty="0">
                <a:solidFill>
                  <a:schemeClr val="bg1"/>
                </a:solidFill>
                <a:latin typeface="Arial Black" panose="020B0A04020102020204" pitchFamily="34" charset="0"/>
              </a:rPr>
              <a:t>Suite 202</a:t>
            </a:r>
          </a:p>
          <a:p>
            <a:pPr algn="ctr"/>
            <a:r>
              <a:rPr lang="en-US" sz="2400" dirty="0">
                <a:solidFill>
                  <a:schemeClr val="bg1"/>
                </a:solidFill>
                <a:latin typeface="Arial Black" panose="020B0A04020102020204" pitchFamily="34" charset="0"/>
              </a:rPr>
              <a:t>Raleigh, N.C.  27607</a:t>
            </a:r>
          </a:p>
          <a:p>
            <a:pPr algn="ctr"/>
            <a:r>
              <a:rPr lang="en-US" sz="2400" dirty="0">
                <a:solidFill>
                  <a:schemeClr val="bg1"/>
                </a:solidFill>
                <a:latin typeface="Arial Black" panose="020B0A04020102020204" pitchFamily="34" charset="0"/>
              </a:rPr>
              <a:t>919-851-4221</a:t>
            </a:r>
          </a:p>
          <a:p>
            <a:pPr algn="ctr"/>
            <a:r>
              <a:rPr lang="en-US" sz="2400" dirty="0">
                <a:solidFill>
                  <a:schemeClr val="bg1"/>
                </a:solidFill>
                <a:latin typeface="Arial Black" panose="020B0A04020102020204" pitchFamily="34" charset="0"/>
              </a:rPr>
              <a:t>roger.woods@ibigroup.com</a:t>
            </a:r>
          </a:p>
        </p:txBody>
      </p:sp>
      <p:pic>
        <p:nvPicPr>
          <p:cNvPr id="6" name="Picture 5">
            <a:extLst>
              <a:ext uri="{FF2B5EF4-FFF2-40B4-BE49-F238E27FC236}">
                <a16:creationId xmlns:a16="http://schemas.microsoft.com/office/drawing/2014/main" id="{D93C2230-1F55-4C03-B3DB-9799D4D78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77" y="297469"/>
            <a:ext cx="1428210" cy="14282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C4A94701-08EB-4A69-957D-91FC860D0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297469"/>
            <a:ext cx="6858000" cy="1768777"/>
          </a:xfrm>
          <a:prstGeom prst="rect">
            <a:avLst/>
          </a:prstGeom>
        </p:spPr>
      </p:pic>
    </p:spTree>
    <p:extLst>
      <p:ext uri="{BB962C8B-B14F-4D97-AF65-F5344CB8AC3E}">
        <p14:creationId xmlns:p14="http://schemas.microsoft.com/office/powerpoint/2010/main" val="96001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0920" y="2496312"/>
            <a:ext cx="11851689" cy="4064219"/>
          </a:xfrm>
        </p:spPr>
        <p:txBody>
          <a:bodyPr>
            <a:normAutofit/>
          </a:bodyPr>
          <a:lstStyle/>
          <a:p>
            <a:pPr algn="ctr"/>
            <a:r>
              <a:rPr lang="en-US" sz="4400" u="sng" dirty="0">
                <a:solidFill>
                  <a:schemeClr val="bg1"/>
                </a:solidFill>
                <a:latin typeface="Arial Black" panose="020B0A04020102020204" pitchFamily="34" charset="0"/>
              </a:rPr>
              <a:t>DEPARTMENT OF ADMINISTRATION</a:t>
            </a:r>
          </a:p>
          <a:p>
            <a:pPr algn="ctr"/>
            <a:r>
              <a:rPr lang="en-US" sz="4800" u="sng" dirty="0">
                <a:solidFill>
                  <a:schemeClr val="bg1"/>
                </a:solidFill>
                <a:latin typeface="Arial Black" panose="020B0A04020102020204" pitchFamily="34" charset="0"/>
              </a:rPr>
              <a:t>ENERGY PROGRAMS</a:t>
            </a:r>
          </a:p>
          <a:p>
            <a:pPr algn="ctr"/>
            <a:endParaRPr lang="en-US" sz="4800" u="sng" dirty="0">
              <a:solidFill>
                <a:schemeClr val="bg1"/>
              </a:solidFill>
              <a:latin typeface="Arial Black" panose="020B0A04020102020204" pitchFamily="34" charset="0"/>
            </a:endParaRPr>
          </a:p>
          <a:p>
            <a:pPr algn="ctr"/>
            <a:endParaRPr lang="en-US" sz="4800" u="sng" dirty="0">
              <a:solidFill>
                <a:schemeClr val="bg1"/>
              </a:solidFill>
              <a:latin typeface="Arial Black" panose="020B0A04020102020204" pitchFamily="34" charset="0"/>
            </a:endParaRPr>
          </a:p>
          <a:p>
            <a:pPr algn="r"/>
            <a:r>
              <a:rPr lang="en-US" sz="2400" dirty="0">
                <a:solidFill>
                  <a:schemeClr val="bg1"/>
                </a:solidFill>
                <a:latin typeface="Arial Black" panose="020B0A04020102020204" pitchFamily="34" charset="0"/>
              </a:rPr>
              <a:t>JOSEPH BADEN, PE</a:t>
            </a:r>
          </a:p>
          <a:p>
            <a:pPr algn="r"/>
            <a:r>
              <a:rPr lang="en-US" sz="2400" dirty="0">
                <a:solidFill>
                  <a:schemeClr val="bg1"/>
                </a:solidFill>
                <a:latin typeface="Arial Black" panose="020B0A04020102020204" pitchFamily="34" charset="0"/>
              </a:rPr>
              <a:t>BUILDING SYSTEMS ENGINEER</a:t>
            </a:r>
          </a:p>
          <a:p>
            <a:pPr algn="r"/>
            <a:r>
              <a:rPr lang="en-US" sz="2400" dirty="0">
                <a:solidFill>
                  <a:schemeClr val="bg1"/>
                </a:solidFill>
                <a:latin typeface="Arial Black" panose="020B0A04020102020204" pitchFamily="34" charset="0"/>
              </a:rPr>
              <a:t>NORTH CAROLINA DEPARTMENT OF ADMINISTRATION</a:t>
            </a:r>
          </a:p>
          <a:p>
            <a:pPr algn="r"/>
            <a:endParaRPr lang="en-US" sz="2400" dirty="0">
              <a:solidFill>
                <a:schemeClr val="bg1"/>
              </a:solidFill>
              <a:latin typeface="Arial Black" panose="020B0A04020102020204" pitchFamily="34" charset="0"/>
            </a:endParaRPr>
          </a:p>
        </p:txBody>
      </p:sp>
      <p:pic>
        <p:nvPicPr>
          <p:cNvPr id="6" name="Picture 5">
            <a:extLst>
              <a:ext uri="{FF2B5EF4-FFF2-40B4-BE49-F238E27FC236}">
                <a16:creationId xmlns:a16="http://schemas.microsoft.com/office/drawing/2014/main" id="{D93C2230-1F55-4C03-B3DB-9799D4D78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77" y="297469"/>
            <a:ext cx="1428210" cy="14282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C4A94701-08EB-4A69-957D-91FC860D0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297469"/>
            <a:ext cx="6858000" cy="1768777"/>
          </a:xfrm>
          <a:prstGeom prst="rect">
            <a:avLst/>
          </a:prstGeom>
        </p:spPr>
      </p:pic>
    </p:spTree>
    <p:extLst>
      <p:ext uri="{BB962C8B-B14F-4D97-AF65-F5344CB8AC3E}">
        <p14:creationId xmlns:p14="http://schemas.microsoft.com/office/powerpoint/2010/main" val="1522338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6C8C-BB97-43D4-BB65-FA6989DA8E1B}"/>
              </a:ext>
            </a:extLst>
          </p:cNvPr>
          <p:cNvSpPr>
            <a:spLocks noGrp="1"/>
          </p:cNvSpPr>
          <p:nvPr>
            <p:ph type="title"/>
          </p:nvPr>
        </p:nvSpPr>
        <p:spPr>
          <a:xfrm>
            <a:off x="1655064" y="387480"/>
            <a:ext cx="9070848" cy="1093848"/>
          </a:xfrm>
        </p:spPr>
        <p:txBody>
          <a:bodyPr>
            <a:normAutofit fontScale="90000"/>
          </a:bodyPr>
          <a:lstStyle/>
          <a:p>
            <a:pPr algn="ctr"/>
            <a:r>
              <a:rPr lang="en-US" b="1" u="sng" dirty="0">
                <a:solidFill>
                  <a:schemeClr val="bg1"/>
                </a:solidFill>
              </a:rPr>
              <a:t>Department of administration MAJOR BUILDINGS overview</a:t>
            </a:r>
            <a:endParaRPr lang="en-US" u="sng" dirty="0">
              <a:solidFill>
                <a:schemeClr val="bg1"/>
              </a:solidFill>
            </a:endParaRPr>
          </a:p>
        </p:txBody>
      </p:sp>
      <p:sp>
        <p:nvSpPr>
          <p:cNvPr id="3" name="Content Placeholder 2">
            <a:extLst>
              <a:ext uri="{FF2B5EF4-FFF2-40B4-BE49-F238E27FC236}">
                <a16:creationId xmlns:a16="http://schemas.microsoft.com/office/drawing/2014/main" id="{9496BAFF-1B10-48CA-B3AE-B2896E4BF879}"/>
              </a:ext>
            </a:extLst>
          </p:cNvPr>
          <p:cNvSpPr>
            <a:spLocks noGrp="1"/>
          </p:cNvSpPr>
          <p:nvPr>
            <p:ph idx="1"/>
          </p:nvPr>
        </p:nvSpPr>
        <p:spPr>
          <a:xfrm>
            <a:off x="795528" y="1941922"/>
            <a:ext cx="10558272" cy="4528598"/>
          </a:xfrm>
        </p:spPr>
        <p:txBody>
          <a:bodyPr>
            <a:normAutofit/>
          </a:bodyPr>
          <a:lstStyle/>
          <a:p>
            <a:pPr>
              <a:buFontTx/>
              <a:buChar char="-"/>
            </a:pPr>
            <a:r>
              <a:rPr lang="en-US" sz="2800" b="1" dirty="0">
                <a:solidFill>
                  <a:schemeClr val="bg1"/>
                </a:solidFill>
              </a:rPr>
              <a:t>APPROXIMATELY 65 BUILDINGS</a:t>
            </a:r>
          </a:p>
          <a:p>
            <a:pPr>
              <a:buFontTx/>
              <a:buChar char="-"/>
            </a:pPr>
            <a:r>
              <a:rPr lang="en-US" sz="2800" b="1" dirty="0">
                <a:solidFill>
                  <a:schemeClr val="bg1"/>
                </a:solidFill>
              </a:rPr>
              <a:t>OVER 6,000,000 GROSS SQUARE FEET</a:t>
            </a:r>
          </a:p>
          <a:p>
            <a:pPr>
              <a:buFontTx/>
              <a:buChar char="-"/>
            </a:pPr>
            <a:r>
              <a:rPr lang="en-US" sz="2800" b="1" dirty="0">
                <a:solidFill>
                  <a:schemeClr val="bg1"/>
                </a:solidFill>
              </a:rPr>
              <a:t>CONCENTRATED IN THE DOWNTOWN RALEIGH STATE GOVERNMENT COMPLEX</a:t>
            </a:r>
          </a:p>
          <a:p>
            <a:pPr>
              <a:buFontTx/>
              <a:buChar char="-"/>
            </a:pPr>
            <a:r>
              <a:rPr lang="en-US" sz="2800" b="1" dirty="0">
                <a:solidFill>
                  <a:schemeClr val="bg1"/>
                </a:solidFill>
              </a:rPr>
              <a:t>MOST DOA BUILDINGS ARE SERVED BY THE CENTRAL BOILER PLANT AND BY TWO CENTRAL CHILLER PLANTS</a:t>
            </a:r>
          </a:p>
          <a:p>
            <a:pPr>
              <a:buFontTx/>
              <a:buChar char="-"/>
            </a:pPr>
            <a:r>
              <a:rPr lang="en-US" sz="2800" b="1" dirty="0">
                <a:solidFill>
                  <a:schemeClr val="bg1"/>
                </a:solidFill>
              </a:rPr>
              <a:t>FACILITIES ENGINEERING &amp; MAINTENANCE SERVICES ARE PROVIDED BY THE STATE CONSTRUCTION OFFICE AND THE FACILITIES MANAGEMENT DIVISION OF THE DOA</a:t>
            </a:r>
            <a:endParaRPr lang="en-US" b="1" dirty="0">
              <a:solidFill>
                <a:schemeClr val="bg1"/>
              </a:solidFill>
            </a:endParaRPr>
          </a:p>
        </p:txBody>
      </p:sp>
      <p:sp>
        <p:nvSpPr>
          <p:cNvPr id="4" name="TextBox 3">
            <a:extLst>
              <a:ext uri="{FF2B5EF4-FFF2-40B4-BE49-F238E27FC236}">
                <a16:creationId xmlns:a16="http://schemas.microsoft.com/office/drawing/2014/main" id="{DC1400D3-72F6-4E39-AB6D-57814E3EB11B}"/>
              </a:ext>
            </a:extLst>
          </p:cNvPr>
          <p:cNvSpPr txBox="1"/>
          <p:nvPr/>
        </p:nvSpPr>
        <p:spPr>
          <a:xfrm>
            <a:off x="21500" y="6508657"/>
            <a:ext cx="244547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140910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6C8C-BB97-43D4-BB65-FA6989DA8E1B}"/>
              </a:ext>
            </a:extLst>
          </p:cNvPr>
          <p:cNvSpPr>
            <a:spLocks noGrp="1"/>
          </p:cNvSpPr>
          <p:nvPr>
            <p:ph type="title"/>
          </p:nvPr>
        </p:nvSpPr>
        <p:spPr>
          <a:xfrm>
            <a:off x="1642872" y="192024"/>
            <a:ext cx="9056551" cy="1250277"/>
          </a:xfrm>
        </p:spPr>
        <p:txBody>
          <a:bodyPr>
            <a:normAutofit/>
          </a:bodyPr>
          <a:lstStyle/>
          <a:p>
            <a:pPr algn="ctr"/>
            <a:r>
              <a:rPr lang="en-US" b="1" u="sng" dirty="0">
                <a:solidFill>
                  <a:schemeClr val="bg1"/>
                </a:solidFill>
              </a:rPr>
              <a:t>TENANTS OF DOA BUILDINGS</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9496BAFF-1B10-48CA-B3AE-B2896E4BF879}"/>
              </a:ext>
            </a:extLst>
          </p:cNvPr>
          <p:cNvSpPr>
            <a:spLocks noGrp="1"/>
          </p:cNvSpPr>
          <p:nvPr>
            <p:ph idx="1"/>
          </p:nvPr>
        </p:nvSpPr>
        <p:spPr>
          <a:xfrm>
            <a:off x="169681" y="805758"/>
            <a:ext cx="11868347" cy="5860217"/>
          </a:xfrm>
        </p:spPr>
        <p:txBody>
          <a:bodyPr>
            <a:normAutofit fontScale="92500" lnSpcReduction="20000"/>
          </a:bodyPr>
          <a:lstStyle/>
          <a:p>
            <a:pPr marL="0" indent="0" algn="just">
              <a:lnSpc>
                <a:spcPct val="100000"/>
              </a:lnSpc>
              <a:spcBef>
                <a:spcPts val="0"/>
              </a:spcBef>
              <a:buNone/>
            </a:pPr>
            <a:endParaRPr lang="en-US" sz="1800" b="1" dirty="0">
              <a:solidFill>
                <a:schemeClr val="bg1"/>
              </a:solidFill>
              <a:latin typeface="Times New Roman" panose="02020603050405020304" pitchFamily="18" charset="0"/>
              <a:cs typeface="Times New Roman" panose="02020603050405020304" pitchFamily="18" charset="0"/>
            </a:endParaRPr>
          </a:p>
          <a:p>
            <a:pPr marL="0" lvl="0" indent="0" algn="just">
              <a:lnSpc>
                <a:spcPct val="120000"/>
              </a:lnSpc>
              <a:spcBef>
                <a:spcPts val="0"/>
              </a:spcBef>
              <a:buNone/>
            </a:pPr>
            <a:r>
              <a:rPr lang="en-US" sz="1700" b="1" dirty="0">
                <a:solidFill>
                  <a:prstClr val="white"/>
                </a:solidFill>
                <a:latin typeface="Times New Roman" panose="02020603050405020304" pitchFamily="18" charset="0"/>
                <a:cs typeface="Times New Roman" panose="02020603050405020304" pitchFamily="18" charset="0"/>
              </a:rPr>
              <a:t>ADMINISTRATIVE OFFICE OF THE COURTS</a:t>
            </a:r>
          </a:p>
          <a:p>
            <a:pPr marL="0" lvl="0" indent="0" algn="just">
              <a:lnSpc>
                <a:spcPct val="120000"/>
              </a:lnSpc>
              <a:spcBef>
                <a:spcPts val="0"/>
              </a:spcBef>
              <a:buNone/>
            </a:pPr>
            <a:r>
              <a:rPr lang="en-US" sz="1700" b="1" dirty="0">
                <a:solidFill>
                  <a:prstClr val="white"/>
                </a:solidFill>
                <a:latin typeface="Times New Roman" panose="02020603050405020304" pitchFamily="18" charset="0"/>
                <a:cs typeface="Times New Roman" panose="02020603050405020304" pitchFamily="18" charset="0"/>
              </a:rPr>
              <a:t>COMMUNITY COLLEGES</a:t>
            </a:r>
          </a:p>
          <a:p>
            <a:pPr marL="0" lvl="0" indent="0" algn="just">
              <a:lnSpc>
                <a:spcPct val="120000"/>
              </a:lnSpc>
              <a:spcBef>
                <a:spcPts val="0"/>
              </a:spcBef>
              <a:buNone/>
            </a:pPr>
            <a:r>
              <a:rPr lang="en-US" sz="1700" b="1" dirty="0">
                <a:solidFill>
                  <a:prstClr val="white"/>
                </a:solidFill>
                <a:latin typeface="Times New Roman" panose="02020603050405020304" pitchFamily="18" charset="0"/>
                <a:cs typeface="Times New Roman" panose="02020603050405020304" pitchFamily="18" charset="0"/>
              </a:rPr>
              <a:t>D</a:t>
            </a:r>
            <a:r>
              <a:rPr lang="en-US" sz="1700" b="1" dirty="0">
                <a:solidFill>
                  <a:schemeClr val="bg1"/>
                </a:solidFill>
                <a:latin typeface="Times New Roman" panose="02020603050405020304" pitchFamily="18" charset="0"/>
                <a:cs typeface="Times New Roman" panose="02020603050405020304" pitchFamily="18" charset="0"/>
              </a:rPr>
              <a:t>EPARTMENT OF ADMINISTRATION</a:t>
            </a:r>
          </a:p>
          <a:p>
            <a:pPr marL="0" indent="0" algn="just">
              <a:lnSpc>
                <a:spcPct val="120000"/>
              </a:lnSpc>
              <a:spcBef>
                <a:spcPts val="0"/>
              </a:spcBef>
              <a:buNone/>
            </a:pPr>
            <a:r>
              <a:rPr lang="en-US" sz="1700" b="1" dirty="0">
                <a:solidFill>
                  <a:prstClr val="white"/>
                </a:solidFill>
                <a:latin typeface="Times New Roman" panose="02020603050405020304" pitchFamily="18" charset="0"/>
                <a:cs typeface="Times New Roman" panose="02020603050405020304" pitchFamily="18" charset="0"/>
              </a:rPr>
              <a:t>DEPARTMENT OF AGRICULTURE</a:t>
            </a:r>
            <a:endParaRPr lang="en-US" sz="1700" b="1" dirty="0">
              <a:solidFill>
                <a:schemeClr val="bg1"/>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en-US" sz="1700" b="1" dirty="0">
                <a:solidFill>
                  <a:schemeClr val="bg1"/>
                </a:solidFill>
                <a:latin typeface="Times New Roman" panose="02020603050405020304" pitchFamily="18" charset="0"/>
                <a:cs typeface="Times New Roman" panose="02020603050405020304" pitchFamily="18" charset="0"/>
              </a:rPr>
              <a:t>DEPARTMENT OF COMMERCE</a:t>
            </a:r>
          </a:p>
          <a:p>
            <a:pPr marL="0" indent="0" algn="just">
              <a:lnSpc>
                <a:spcPct val="120000"/>
              </a:lnSpc>
              <a:spcBef>
                <a:spcPts val="0"/>
              </a:spcBef>
              <a:buNone/>
            </a:pPr>
            <a:r>
              <a:rPr lang="en-US" sz="1700" b="1" dirty="0">
                <a:solidFill>
                  <a:schemeClr val="bg1"/>
                </a:solidFill>
                <a:latin typeface="Times New Roman" panose="02020603050405020304" pitchFamily="18" charset="0"/>
                <a:cs typeface="Times New Roman" panose="02020603050405020304" pitchFamily="18" charset="0"/>
              </a:rPr>
              <a:t>DEPARTMENT OF ENVIRONMENTAL QUALITY</a:t>
            </a:r>
          </a:p>
          <a:p>
            <a:pPr marL="0" indent="0" algn="just">
              <a:lnSpc>
                <a:spcPct val="120000"/>
              </a:lnSpc>
              <a:spcBef>
                <a:spcPts val="0"/>
              </a:spcBef>
              <a:buNone/>
            </a:pPr>
            <a:r>
              <a:rPr lang="en-US" sz="1700" b="1" dirty="0">
                <a:solidFill>
                  <a:schemeClr val="bg1"/>
                </a:solidFill>
                <a:latin typeface="Times New Roman" panose="02020603050405020304" pitchFamily="18" charset="0"/>
                <a:cs typeface="Times New Roman" panose="02020603050405020304" pitchFamily="18" charset="0"/>
              </a:rPr>
              <a:t>DEPARTMENT OF HEALTH &amp; HUMAN SERVICES</a:t>
            </a:r>
          </a:p>
          <a:p>
            <a:pPr marL="0" indent="0" algn="just">
              <a:lnSpc>
                <a:spcPct val="120000"/>
              </a:lnSpc>
              <a:spcBef>
                <a:spcPts val="0"/>
              </a:spcBef>
              <a:buNone/>
            </a:pPr>
            <a:r>
              <a:rPr lang="en-US" sz="1700" b="1" dirty="0">
                <a:solidFill>
                  <a:schemeClr val="bg1"/>
                </a:solidFill>
                <a:latin typeface="Times New Roman" panose="02020603050405020304" pitchFamily="18" charset="0"/>
                <a:cs typeface="Times New Roman" panose="02020603050405020304" pitchFamily="18" charset="0"/>
              </a:rPr>
              <a:t>DEPARTMENT OF INFORMATION TECHNOLOGY</a:t>
            </a:r>
          </a:p>
          <a:p>
            <a:pPr marL="0" indent="0" algn="just">
              <a:lnSpc>
                <a:spcPct val="120000"/>
              </a:lnSpc>
              <a:spcBef>
                <a:spcPts val="0"/>
              </a:spcBef>
              <a:buNone/>
            </a:pPr>
            <a:r>
              <a:rPr lang="en-US" sz="1700" b="1" dirty="0">
                <a:solidFill>
                  <a:prstClr val="white"/>
                </a:solidFill>
                <a:latin typeface="Times New Roman" panose="02020603050405020304" pitchFamily="18" charset="0"/>
                <a:cs typeface="Times New Roman" panose="02020603050405020304" pitchFamily="18" charset="0"/>
              </a:rPr>
              <a:t>DEPARTMENT OF INSURANCE</a:t>
            </a:r>
          </a:p>
          <a:p>
            <a:pPr marL="0" lvl="0" indent="0" algn="just">
              <a:lnSpc>
                <a:spcPct val="120000"/>
              </a:lnSpc>
              <a:spcBef>
                <a:spcPts val="0"/>
              </a:spcBef>
              <a:buNone/>
            </a:pPr>
            <a:r>
              <a:rPr lang="en-US" sz="1700" b="1" dirty="0">
                <a:solidFill>
                  <a:prstClr val="white"/>
                </a:solidFill>
                <a:latin typeface="Times New Roman" panose="02020603050405020304" pitchFamily="18" charset="0"/>
                <a:cs typeface="Times New Roman" panose="02020603050405020304" pitchFamily="18" charset="0"/>
              </a:rPr>
              <a:t>DEPARTMENT OF JUSTICE</a:t>
            </a:r>
          </a:p>
          <a:p>
            <a:pPr marL="0" lvl="0" indent="0" algn="just">
              <a:lnSpc>
                <a:spcPct val="120000"/>
              </a:lnSpc>
              <a:spcBef>
                <a:spcPts val="0"/>
              </a:spcBef>
              <a:buNone/>
            </a:pPr>
            <a:r>
              <a:rPr lang="en-US" sz="1700" b="1" dirty="0">
                <a:solidFill>
                  <a:prstClr val="white"/>
                </a:solidFill>
                <a:latin typeface="Times New Roman" panose="02020603050405020304" pitchFamily="18" charset="0"/>
                <a:cs typeface="Times New Roman" panose="02020603050405020304" pitchFamily="18" charset="0"/>
              </a:rPr>
              <a:t>DEPARTMENT OF LABOR</a:t>
            </a:r>
          </a:p>
          <a:p>
            <a:pPr marL="0" indent="0" algn="just">
              <a:lnSpc>
                <a:spcPct val="120000"/>
              </a:lnSpc>
              <a:spcBef>
                <a:spcPts val="0"/>
              </a:spcBef>
              <a:buNone/>
            </a:pPr>
            <a:r>
              <a:rPr lang="en-US" sz="1700" b="1" dirty="0">
                <a:solidFill>
                  <a:schemeClr val="bg1"/>
                </a:solidFill>
                <a:latin typeface="Times New Roman" panose="02020603050405020304" pitchFamily="18" charset="0"/>
                <a:cs typeface="Times New Roman" panose="02020603050405020304" pitchFamily="18" charset="0"/>
              </a:rPr>
              <a:t>DEPARTMENT OF MILITARY AND VETERAN’S AFFAIRS</a:t>
            </a:r>
          </a:p>
          <a:p>
            <a:pPr marL="0" indent="0" algn="just">
              <a:lnSpc>
                <a:spcPct val="120000"/>
              </a:lnSpc>
              <a:spcBef>
                <a:spcPts val="0"/>
              </a:spcBef>
              <a:buNone/>
            </a:pPr>
            <a:r>
              <a:rPr lang="en-US" sz="1700" b="1" dirty="0">
                <a:solidFill>
                  <a:schemeClr val="bg1"/>
                </a:solidFill>
                <a:latin typeface="Times New Roman" panose="02020603050405020304" pitchFamily="18" charset="0"/>
                <a:cs typeface="Times New Roman" panose="02020603050405020304" pitchFamily="18" charset="0"/>
              </a:rPr>
              <a:t>DEPARTMENT OF NATURAL AND CULTURAL RESOURCES</a:t>
            </a:r>
          </a:p>
          <a:p>
            <a:pPr marL="0" indent="0" algn="just">
              <a:lnSpc>
                <a:spcPct val="120000"/>
              </a:lnSpc>
              <a:spcBef>
                <a:spcPts val="0"/>
              </a:spcBef>
              <a:buNone/>
            </a:pPr>
            <a:r>
              <a:rPr lang="en-US" sz="1700" b="1" dirty="0">
                <a:solidFill>
                  <a:prstClr val="white"/>
                </a:solidFill>
                <a:latin typeface="Times New Roman" panose="02020603050405020304" pitchFamily="18" charset="0"/>
                <a:cs typeface="Times New Roman" panose="02020603050405020304" pitchFamily="18" charset="0"/>
              </a:rPr>
              <a:t>DEPARTMENT OF PUBLIC INSTRUCTION</a:t>
            </a:r>
            <a:endParaRPr lang="en-US" sz="1700" b="1" dirty="0">
              <a:solidFill>
                <a:schemeClr val="bg1"/>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en-US" sz="1700" b="1" dirty="0">
                <a:solidFill>
                  <a:schemeClr val="bg1"/>
                </a:solidFill>
                <a:latin typeface="Times New Roman" panose="02020603050405020304" pitchFamily="18" charset="0"/>
                <a:cs typeface="Times New Roman" panose="02020603050405020304" pitchFamily="18" charset="0"/>
              </a:rPr>
              <a:t>DEPARTMENT OF PUBLIC SAFETY</a:t>
            </a:r>
          </a:p>
          <a:p>
            <a:pPr marL="0" indent="0" algn="just">
              <a:lnSpc>
                <a:spcPct val="120000"/>
              </a:lnSpc>
              <a:spcBef>
                <a:spcPts val="0"/>
              </a:spcBef>
              <a:buNone/>
            </a:pPr>
            <a:r>
              <a:rPr lang="en-US" sz="1700" b="1" dirty="0">
                <a:solidFill>
                  <a:schemeClr val="bg1"/>
                </a:solidFill>
                <a:latin typeface="Times New Roman" panose="02020603050405020304" pitchFamily="18" charset="0"/>
                <a:cs typeface="Times New Roman" panose="02020603050405020304" pitchFamily="18" charset="0"/>
              </a:rPr>
              <a:t>DEPARTMENT OF REVENUE</a:t>
            </a:r>
          </a:p>
          <a:p>
            <a:pPr marL="0" indent="0" algn="just">
              <a:lnSpc>
                <a:spcPct val="120000"/>
              </a:lnSpc>
              <a:spcBef>
                <a:spcPts val="0"/>
              </a:spcBef>
              <a:buNone/>
            </a:pPr>
            <a:r>
              <a:rPr lang="en-US" sz="1700" b="1" dirty="0">
                <a:solidFill>
                  <a:schemeClr val="bg1"/>
                </a:solidFill>
                <a:latin typeface="Times New Roman" panose="02020603050405020304" pitchFamily="18" charset="0"/>
                <a:cs typeface="Times New Roman" panose="02020603050405020304" pitchFamily="18" charset="0"/>
              </a:rPr>
              <a:t>DEPARTMENT OF TRANSPORTATION</a:t>
            </a:r>
          </a:p>
          <a:p>
            <a:pPr marL="0" lvl="0" indent="0" algn="just">
              <a:lnSpc>
                <a:spcPct val="120000"/>
              </a:lnSpc>
              <a:spcBef>
                <a:spcPts val="0"/>
              </a:spcBef>
              <a:buNone/>
            </a:pPr>
            <a:r>
              <a:rPr lang="en-US" sz="1700" b="1" dirty="0">
                <a:solidFill>
                  <a:prstClr val="white"/>
                </a:solidFill>
                <a:latin typeface="Times New Roman" panose="02020603050405020304" pitchFamily="18" charset="0"/>
                <a:cs typeface="Times New Roman" panose="02020603050405020304" pitchFamily="18" charset="0"/>
              </a:rPr>
              <a:t>ETHICS COMMISSION</a:t>
            </a:r>
          </a:p>
          <a:p>
            <a:pPr marL="0" indent="0" algn="just">
              <a:lnSpc>
                <a:spcPct val="120000"/>
              </a:lnSpc>
              <a:spcBef>
                <a:spcPts val="0"/>
              </a:spcBef>
              <a:buNone/>
            </a:pPr>
            <a:r>
              <a:rPr lang="en-US" sz="1700" b="1" dirty="0">
                <a:solidFill>
                  <a:prstClr val="white"/>
                </a:solidFill>
                <a:latin typeface="Times New Roman" panose="02020603050405020304" pitchFamily="18" charset="0"/>
                <a:cs typeface="Times New Roman" panose="02020603050405020304" pitchFamily="18" charset="0"/>
              </a:rPr>
              <a:t>OFFICE OF THE GOVERNOR</a:t>
            </a:r>
            <a:endParaRPr lang="en-US" sz="1700" b="1" dirty="0">
              <a:solidFill>
                <a:schemeClr val="bg1"/>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en-US" sz="1700" b="1" dirty="0">
                <a:solidFill>
                  <a:prstClr val="white"/>
                </a:solidFill>
                <a:latin typeface="Times New Roman" panose="02020603050405020304" pitchFamily="18" charset="0"/>
                <a:cs typeface="Times New Roman" panose="02020603050405020304" pitchFamily="18" charset="0"/>
              </a:rPr>
              <a:t>OFFICE OF THE LIEUTENANT GOVERNOR</a:t>
            </a:r>
            <a:endParaRPr lang="en-US" sz="1700" b="1" dirty="0">
              <a:solidFill>
                <a:schemeClr val="bg1"/>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en-US" sz="1700" b="1" dirty="0">
                <a:solidFill>
                  <a:schemeClr val="bg1"/>
                </a:solidFill>
                <a:latin typeface="Times New Roman" panose="02020603050405020304" pitchFamily="18" charset="0"/>
                <a:cs typeface="Times New Roman" panose="02020603050405020304" pitchFamily="18" charset="0"/>
              </a:rPr>
              <a:t>SECRETARY OF STATE</a:t>
            </a:r>
          </a:p>
          <a:p>
            <a:pPr marL="0" indent="0" algn="just">
              <a:lnSpc>
                <a:spcPct val="120000"/>
              </a:lnSpc>
              <a:spcBef>
                <a:spcPts val="0"/>
              </a:spcBef>
              <a:buNone/>
            </a:pPr>
            <a:r>
              <a:rPr lang="en-US" sz="1700" b="1" dirty="0">
                <a:solidFill>
                  <a:schemeClr val="bg1"/>
                </a:solidFill>
                <a:latin typeface="Times New Roman" panose="02020603050405020304" pitchFamily="18" charset="0"/>
                <a:cs typeface="Times New Roman" panose="02020603050405020304" pitchFamily="18" charset="0"/>
              </a:rPr>
              <a:t>STATE AUDITOR</a:t>
            </a:r>
          </a:p>
          <a:p>
            <a:pPr marL="0" indent="0" algn="just">
              <a:lnSpc>
                <a:spcPct val="120000"/>
              </a:lnSpc>
              <a:spcBef>
                <a:spcPts val="0"/>
              </a:spcBef>
              <a:buNone/>
            </a:pPr>
            <a:endParaRPr lang="en-US" sz="1700" b="1" dirty="0">
              <a:solidFill>
                <a:schemeClr val="bg1"/>
              </a:solidFill>
              <a:latin typeface="Times New Roman" panose="02020603050405020304" pitchFamily="18" charset="0"/>
              <a:cs typeface="Times New Roman" panose="02020603050405020304" pitchFamily="18" charset="0"/>
            </a:endParaRPr>
          </a:p>
          <a:p>
            <a:pPr marL="0" indent="0" algn="just">
              <a:lnSpc>
                <a:spcPct val="100000"/>
              </a:lnSpc>
              <a:spcBef>
                <a:spcPts val="0"/>
              </a:spcBef>
              <a:buNone/>
            </a:pPr>
            <a:endParaRPr lang="en-US" sz="18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C7494AF-B921-4C5E-970C-6495708F0340}"/>
              </a:ext>
            </a:extLst>
          </p:cNvPr>
          <p:cNvSpPr txBox="1"/>
          <p:nvPr/>
        </p:nvSpPr>
        <p:spPr>
          <a:xfrm>
            <a:off x="21501" y="6563762"/>
            <a:ext cx="238672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9270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C193A0-C02F-4897-B905-A2533D4E4DD6}"/>
              </a:ext>
            </a:extLst>
          </p:cNvPr>
          <p:cNvPicPr>
            <a:picLocks noChangeAspect="1"/>
          </p:cNvPicPr>
          <p:nvPr/>
        </p:nvPicPr>
        <p:blipFill>
          <a:blip r:embed="rId3"/>
          <a:stretch>
            <a:fillRect/>
          </a:stretch>
        </p:blipFill>
        <p:spPr>
          <a:xfrm flipV="1">
            <a:off x="0" y="350670"/>
            <a:ext cx="12066465" cy="6366823"/>
          </a:xfrm>
          <a:prstGeom prst="rect">
            <a:avLst/>
          </a:prstGeom>
        </p:spPr>
      </p:pic>
      <p:pic>
        <p:nvPicPr>
          <p:cNvPr id="18" name="Picture 17">
            <a:extLst>
              <a:ext uri="{FF2B5EF4-FFF2-40B4-BE49-F238E27FC236}">
                <a16:creationId xmlns:a16="http://schemas.microsoft.com/office/drawing/2014/main" id="{4C2F5CD0-A0D1-458B-92BA-674EEED20C87}"/>
              </a:ext>
            </a:extLst>
          </p:cNvPr>
          <p:cNvPicPr>
            <a:picLocks noChangeAspect="1"/>
          </p:cNvPicPr>
          <p:nvPr/>
        </p:nvPicPr>
        <p:blipFill>
          <a:blip r:embed="rId4"/>
          <a:stretch>
            <a:fillRect/>
          </a:stretch>
        </p:blipFill>
        <p:spPr>
          <a:xfrm>
            <a:off x="8959065" y="6030929"/>
            <a:ext cx="3232935" cy="476401"/>
          </a:xfrm>
          <a:prstGeom prst="rect">
            <a:avLst/>
          </a:prstGeom>
        </p:spPr>
      </p:pic>
    </p:spTree>
    <p:extLst>
      <p:ext uri="{BB962C8B-B14F-4D97-AF65-F5344CB8AC3E}">
        <p14:creationId xmlns:p14="http://schemas.microsoft.com/office/powerpoint/2010/main" val="73645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6C8C-BB97-43D4-BB65-FA6989DA8E1B}"/>
              </a:ext>
            </a:extLst>
          </p:cNvPr>
          <p:cNvSpPr>
            <a:spLocks noGrp="1"/>
          </p:cNvSpPr>
          <p:nvPr>
            <p:ph type="title"/>
          </p:nvPr>
        </p:nvSpPr>
        <p:spPr>
          <a:xfrm>
            <a:off x="1642872" y="387352"/>
            <a:ext cx="8601959" cy="1246139"/>
          </a:xfrm>
        </p:spPr>
        <p:txBody>
          <a:bodyPr>
            <a:normAutofit fontScale="90000"/>
          </a:bodyPr>
          <a:lstStyle/>
          <a:p>
            <a:pPr algn="ctr"/>
            <a:r>
              <a:rPr lang="en-US" b="1" u="sng" dirty="0">
                <a:solidFill>
                  <a:schemeClr val="bg1"/>
                </a:solidFill>
              </a:rPr>
              <a:t>DOWNTOWN BUILDINGS ON </a:t>
            </a:r>
            <a:br>
              <a:rPr lang="en-US" b="1" u="sng" dirty="0">
                <a:solidFill>
                  <a:schemeClr val="bg1"/>
                </a:solidFill>
              </a:rPr>
            </a:br>
            <a:r>
              <a:rPr lang="en-US" b="1" u="sng" dirty="0">
                <a:solidFill>
                  <a:schemeClr val="bg1"/>
                </a:solidFill>
              </a:rPr>
              <a:t>THE CHILLED WATER LOOP</a:t>
            </a:r>
            <a:br>
              <a:rPr lang="en-US" dirty="0">
                <a:solidFill>
                  <a:schemeClr val="bg1"/>
                </a:solidFill>
              </a:rPr>
            </a:br>
            <a:endParaRPr lang="en-US" dirty="0">
              <a:solidFill>
                <a:schemeClr val="bg1"/>
              </a:solidFill>
            </a:endParaRPr>
          </a:p>
        </p:txBody>
      </p:sp>
      <p:graphicFrame>
        <p:nvGraphicFramePr>
          <p:cNvPr id="5" name="Content Placeholder 4">
            <a:extLst>
              <a:ext uri="{FF2B5EF4-FFF2-40B4-BE49-F238E27FC236}">
                <a16:creationId xmlns:a16="http://schemas.microsoft.com/office/drawing/2014/main" id="{609A7A89-1669-431A-97D1-AABA6757E93E}"/>
              </a:ext>
            </a:extLst>
          </p:cNvPr>
          <p:cNvGraphicFramePr>
            <a:graphicFrameLocks noGrp="1"/>
          </p:cNvGraphicFramePr>
          <p:nvPr>
            <p:ph idx="1"/>
            <p:extLst>
              <p:ext uri="{D42A27DB-BD31-4B8C-83A1-F6EECF244321}">
                <p14:modId xmlns:p14="http://schemas.microsoft.com/office/powerpoint/2010/main" val="3485413964"/>
              </p:ext>
            </p:extLst>
          </p:nvPr>
        </p:nvGraphicFramePr>
        <p:xfrm>
          <a:off x="2956265" y="1216241"/>
          <a:ext cx="6107836" cy="5107895"/>
        </p:xfrm>
        <a:graphic>
          <a:graphicData uri="http://schemas.openxmlformats.org/drawingml/2006/table">
            <a:tbl>
              <a:tblPr>
                <a:tableStyleId>{5C22544A-7EE6-4342-B048-85BDC9FD1C3A}</a:tableStyleId>
              </a:tblPr>
              <a:tblGrid>
                <a:gridCol w="4052028">
                  <a:extLst>
                    <a:ext uri="{9D8B030D-6E8A-4147-A177-3AD203B41FA5}">
                      <a16:colId xmlns:a16="http://schemas.microsoft.com/office/drawing/2014/main" val="1605611959"/>
                    </a:ext>
                  </a:extLst>
                </a:gridCol>
                <a:gridCol w="2055808">
                  <a:extLst>
                    <a:ext uri="{9D8B030D-6E8A-4147-A177-3AD203B41FA5}">
                      <a16:colId xmlns:a16="http://schemas.microsoft.com/office/drawing/2014/main" val="3767848341"/>
                    </a:ext>
                  </a:extLst>
                </a:gridCol>
              </a:tblGrid>
              <a:tr h="459729">
                <a:tc>
                  <a:txBody>
                    <a:bodyPr/>
                    <a:lstStyle/>
                    <a:p>
                      <a:pPr algn="ctr" fontAlgn="ctr"/>
                      <a:r>
                        <a:rPr lang="en-US" sz="1400" b="1" u="sng" strike="noStrike" dirty="0">
                          <a:effectLst/>
                        </a:rPr>
                        <a:t>Building</a:t>
                      </a:r>
                      <a:endParaRPr lang="en-US" sz="1400" b="1" i="0" u="sng" strike="noStrike" dirty="0">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sng" strike="noStrike" dirty="0">
                          <a:effectLst/>
                        </a:rPr>
                        <a:t>In-Building Chiller</a:t>
                      </a:r>
                      <a:endParaRPr lang="en-US" sz="1400" b="1" i="0" u="sng"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4016351965"/>
                  </a:ext>
                </a:extLst>
              </a:tr>
              <a:tr h="254369">
                <a:tc>
                  <a:txBody>
                    <a:bodyPr/>
                    <a:lstStyle/>
                    <a:p>
                      <a:pPr algn="ctr" fontAlgn="ctr"/>
                      <a:r>
                        <a:rPr lang="en-US" sz="1400" b="1" u="none" strike="noStrike">
                          <a:effectLst/>
                        </a:rPr>
                        <a:t>Administration</a:t>
                      </a:r>
                      <a:endParaRPr lang="en-US" sz="1400" b="1" i="0" u="none" strike="noStrike">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X</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2239788080"/>
                  </a:ext>
                </a:extLst>
              </a:tr>
              <a:tr h="254369">
                <a:tc>
                  <a:txBody>
                    <a:bodyPr/>
                    <a:lstStyle/>
                    <a:p>
                      <a:pPr algn="ctr" fontAlgn="ctr"/>
                      <a:r>
                        <a:rPr lang="en-US" sz="1400" b="1" u="none" strike="noStrike">
                          <a:effectLst/>
                        </a:rPr>
                        <a:t>Agriculture</a:t>
                      </a:r>
                      <a:endParaRPr lang="en-US" sz="1400" b="1" i="0" u="none" strike="noStrike">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 </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1990047049"/>
                  </a:ext>
                </a:extLst>
              </a:tr>
              <a:tr h="254369">
                <a:tc>
                  <a:txBody>
                    <a:bodyPr/>
                    <a:lstStyle/>
                    <a:p>
                      <a:pPr algn="ctr" fontAlgn="ctr"/>
                      <a:r>
                        <a:rPr lang="en-US" sz="1400" b="1" u="none" strike="noStrike">
                          <a:effectLst/>
                        </a:rPr>
                        <a:t>Agriculture Annex</a:t>
                      </a:r>
                      <a:endParaRPr lang="en-US" sz="1400" b="1" i="0" u="none" strike="noStrike">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 </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1589964395"/>
                  </a:ext>
                </a:extLst>
              </a:tr>
              <a:tr h="254369">
                <a:tc>
                  <a:txBody>
                    <a:bodyPr/>
                    <a:lstStyle/>
                    <a:p>
                      <a:pPr algn="ctr" fontAlgn="ctr"/>
                      <a:r>
                        <a:rPr lang="en-US" sz="1400" b="1" u="none" strike="noStrike">
                          <a:effectLst/>
                        </a:rPr>
                        <a:t>Albemarle</a:t>
                      </a:r>
                      <a:endParaRPr lang="en-US" sz="1400" b="1" i="0" u="none" strike="noStrike">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X</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3137168931"/>
                  </a:ext>
                </a:extLst>
              </a:tr>
              <a:tr h="254369">
                <a:tc>
                  <a:txBody>
                    <a:bodyPr/>
                    <a:lstStyle/>
                    <a:p>
                      <a:pPr algn="ctr" fontAlgn="ctr"/>
                      <a:r>
                        <a:rPr lang="en-US" sz="1400" b="1" u="none" strike="noStrike">
                          <a:effectLst/>
                        </a:rPr>
                        <a:t>Archdale</a:t>
                      </a:r>
                      <a:endParaRPr lang="en-US" sz="1400" b="1" i="0" u="none" strike="noStrike">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 </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858487057"/>
                  </a:ext>
                </a:extLst>
              </a:tr>
              <a:tr h="280902">
                <a:tc>
                  <a:txBody>
                    <a:bodyPr/>
                    <a:lstStyle/>
                    <a:p>
                      <a:pPr algn="ctr" fontAlgn="ctr"/>
                      <a:r>
                        <a:rPr lang="en-US" sz="1400" b="1" u="none" strike="noStrike">
                          <a:effectLst/>
                        </a:rPr>
                        <a:t>Court of Appeals (Ruffin) &amp; DOT Raney Building</a:t>
                      </a:r>
                      <a:endParaRPr lang="en-US" sz="1400" b="1" i="0" u="none" strike="noStrike">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 </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802628063"/>
                  </a:ext>
                </a:extLst>
              </a:tr>
              <a:tr h="254369">
                <a:tc>
                  <a:txBody>
                    <a:bodyPr/>
                    <a:lstStyle/>
                    <a:p>
                      <a:pPr algn="ctr" fontAlgn="ctr"/>
                      <a:r>
                        <a:rPr lang="en-US" sz="1400" b="1" u="none" strike="noStrike">
                          <a:effectLst/>
                        </a:rPr>
                        <a:t>Dobbs</a:t>
                      </a:r>
                      <a:endParaRPr lang="en-US" sz="1400" b="1" i="0" u="none" strike="noStrike">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 </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1800249582"/>
                  </a:ext>
                </a:extLst>
              </a:tr>
              <a:tr h="254369">
                <a:tc>
                  <a:txBody>
                    <a:bodyPr/>
                    <a:lstStyle/>
                    <a:p>
                      <a:pPr algn="ctr" fontAlgn="ctr"/>
                      <a:r>
                        <a:rPr lang="en-US" sz="1400" b="1" u="none" strike="noStrike">
                          <a:effectLst/>
                        </a:rPr>
                        <a:t>History Museum</a:t>
                      </a:r>
                      <a:endParaRPr lang="en-US" sz="1400" b="1" i="0" u="none" strike="noStrike">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 </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2346280605"/>
                  </a:ext>
                </a:extLst>
              </a:tr>
              <a:tr h="254369">
                <a:tc>
                  <a:txBody>
                    <a:bodyPr/>
                    <a:lstStyle/>
                    <a:p>
                      <a:pPr algn="ctr" fontAlgn="ctr"/>
                      <a:r>
                        <a:rPr lang="en-US" sz="1400" b="1" u="none" strike="noStrike">
                          <a:effectLst/>
                        </a:rPr>
                        <a:t>Justice</a:t>
                      </a:r>
                      <a:endParaRPr lang="en-US" sz="1400" b="1" i="0" u="none" strike="noStrike">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 </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3191853930"/>
                  </a:ext>
                </a:extLst>
              </a:tr>
              <a:tr h="254369">
                <a:tc>
                  <a:txBody>
                    <a:bodyPr/>
                    <a:lstStyle/>
                    <a:p>
                      <a:pPr algn="ctr" fontAlgn="ctr"/>
                      <a:r>
                        <a:rPr lang="en-US" sz="1400" b="1" u="none" strike="noStrike">
                          <a:effectLst/>
                        </a:rPr>
                        <a:t>Labor</a:t>
                      </a:r>
                      <a:endParaRPr lang="en-US" sz="1400" b="1" i="0" u="none" strike="noStrike">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 </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1199447942"/>
                  </a:ext>
                </a:extLst>
              </a:tr>
              <a:tr h="279625">
                <a:tc>
                  <a:txBody>
                    <a:bodyPr/>
                    <a:lstStyle/>
                    <a:p>
                      <a:pPr algn="ctr" fontAlgn="ctr"/>
                      <a:r>
                        <a:rPr lang="en-US" sz="1400" b="1" u="none" strike="noStrike">
                          <a:effectLst/>
                        </a:rPr>
                        <a:t>Legislative Building</a:t>
                      </a:r>
                      <a:endParaRPr lang="en-US" sz="1400" b="1" i="0" u="none" strike="noStrike">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 </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4074959766"/>
                  </a:ext>
                </a:extLst>
              </a:tr>
              <a:tr h="304800">
                <a:tc>
                  <a:txBody>
                    <a:bodyPr/>
                    <a:lstStyle/>
                    <a:p>
                      <a:pPr algn="ctr" fontAlgn="ctr"/>
                      <a:r>
                        <a:rPr lang="en-US" sz="1400" b="1" u="none" strike="noStrike" dirty="0">
                          <a:effectLst/>
                        </a:rPr>
                        <a:t>Legislative Office Building</a:t>
                      </a:r>
                      <a:endParaRPr lang="en-US" sz="1400" b="1" i="0" u="none" strike="noStrike" dirty="0">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 </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3419452357"/>
                  </a:ext>
                </a:extLst>
              </a:tr>
              <a:tr h="221673">
                <a:tc>
                  <a:txBody>
                    <a:bodyPr/>
                    <a:lstStyle/>
                    <a:p>
                      <a:pPr algn="ctr" fontAlgn="ctr"/>
                      <a:r>
                        <a:rPr lang="en-US" sz="1400" b="1" u="none" strike="noStrike" dirty="0">
                          <a:effectLst/>
                        </a:rPr>
                        <a:t>Natural Science Museum</a:t>
                      </a:r>
                      <a:endParaRPr lang="en-US" sz="1400" b="1" i="0" u="none" strike="noStrike" dirty="0">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X</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3063809804"/>
                  </a:ext>
                </a:extLst>
              </a:tr>
              <a:tr h="254369">
                <a:tc>
                  <a:txBody>
                    <a:bodyPr/>
                    <a:lstStyle/>
                    <a:p>
                      <a:pPr algn="ctr" fontAlgn="ctr"/>
                      <a:r>
                        <a:rPr lang="en-US" sz="1400" b="1" u="none" strike="noStrike" dirty="0">
                          <a:effectLst/>
                        </a:rPr>
                        <a:t>New Education</a:t>
                      </a:r>
                      <a:endParaRPr lang="en-US" sz="1400" b="1" i="0" u="none" strike="noStrike" dirty="0">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 </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1942738091"/>
                  </a:ext>
                </a:extLst>
              </a:tr>
              <a:tr h="254369">
                <a:tc>
                  <a:txBody>
                    <a:bodyPr/>
                    <a:lstStyle/>
                    <a:p>
                      <a:pPr algn="ctr" fontAlgn="ctr"/>
                      <a:r>
                        <a:rPr lang="en-US" sz="1400" b="1" u="none" strike="noStrike">
                          <a:effectLst/>
                        </a:rPr>
                        <a:t>New Revenue</a:t>
                      </a:r>
                      <a:endParaRPr lang="en-US" sz="1400" b="1" i="0" u="none" strike="noStrike">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X</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331529683"/>
                  </a:ext>
                </a:extLst>
              </a:tr>
              <a:tr h="254369">
                <a:tc>
                  <a:txBody>
                    <a:bodyPr/>
                    <a:lstStyle/>
                    <a:p>
                      <a:pPr algn="ctr" fontAlgn="ctr"/>
                      <a:r>
                        <a:rPr lang="en-US" sz="1400" b="1" u="none" strike="noStrike">
                          <a:effectLst/>
                        </a:rPr>
                        <a:t>Old Education</a:t>
                      </a:r>
                      <a:endParaRPr lang="en-US" sz="1400" b="1" i="0" u="none" strike="noStrike">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 </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3532314049"/>
                  </a:ext>
                </a:extLst>
              </a:tr>
              <a:tr h="254369">
                <a:tc>
                  <a:txBody>
                    <a:bodyPr/>
                    <a:lstStyle/>
                    <a:p>
                      <a:pPr algn="ctr" fontAlgn="ctr"/>
                      <a:r>
                        <a:rPr lang="en-US" sz="1400" b="1" u="none" strike="noStrike">
                          <a:effectLst/>
                        </a:rPr>
                        <a:t>Olivia Raney</a:t>
                      </a:r>
                      <a:endParaRPr lang="en-US" sz="1400" b="1" i="0" u="none" strike="noStrike">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 </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1254650642"/>
                  </a:ext>
                </a:extLst>
              </a:tr>
              <a:tr h="254369">
                <a:tc>
                  <a:txBody>
                    <a:bodyPr/>
                    <a:lstStyle/>
                    <a:p>
                      <a:pPr algn="ctr" fontAlgn="ctr"/>
                      <a:r>
                        <a:rPr lang="en-US" sz="1400" b="1" u="none" strike="noStrike">
                          <a:effectLst/>
                        </a:rPr>
                        <a:t>State Capitol</a:t>
                      </a:r>
                      <a:endParaRPr lang="en-US" sz="1400" b="1" i="0" u="none" strike="noStrike">
                        <a:solidFill>
                          <a:srgbClr val="000000"/>
                        </a:solidFill>
                        <a:effectLst/>
                        <a:latin typeface="Cambria" panose="02040503050406030204" pitchFamily="18" charset="0"/>
                      </a:endParaRPr>
                    </a:p>
                  </a:txBody>
                  <a:tcPr marL="6350" marR="6350" marT="6350" marB="0" anchor="ctr"/>
                </a:tc>
                <a:tc>
                  <a:txBody>
                    <a:bodyPr/>
                    <a:lstStyle/>
                    <a:p>
                      <a:pPr algn="ctr" fontAlgn="ctr"/>
                      <a:r>
                        <a:rPr lang="en-US" sz="1400" b="1" u="none" strike="noStrike" dirty="0">
                          <a:effectLst/>
                        </a:rPr>
                        <a:t> </a:t>
                      </a:r>
                      <a:endParaRPr lang="en-US" sz="1400" b="1" i="0" u="none" strike="noStrike" dirty="0">
                        <a:solidFill>
                          <a:srgbClr val="000000"/>
                        </a:solidFill>
                        <a:effectLst/>
                        <a:latin typeface="Cambria" panose="02040503050406030204" pitchFamily="18" charset="0"/>
                      </a:endParaRPr>
                    </a:p>
                  </a:txBody>
                  <a:tcPr marL="6350" marR="6350" marT="6350" marB="0" anchor="ctr"/>
                </a:tc>
                <a:extLst>
                  <a:ext uri="{0D108BD9-81ED-4DB2-BD59-A6C34878D82A}">
                    <a16:rowId xmlns:a16="http://schemas.microsoft.com/office/drawing/2014/main" val="999711896"/>
                  </a:ext>
                </a:extLst>
              </a:tr>
            </a:tbl>
          </a:graphicData>
        </a:graphic>
      </p:graphicFrame>
      <p:sp>
        <p:nvSpPr>
          <p:cNvPr id="4" name="TextBox 3">
            <a:extLst>
              <a:ext uri="{FF2B5EF4-FFF2-40B4-BE49-F238E27FC236}">
                <a16:creationId xmlns:a16="http://schemas.microsoft.com/office/drawing/2014/main" id="{577A5A55-5C9D-4B2B-A3F8-A59CB1BB09EE}"/>
              </a:ext>
            </a:extLst>
          </p:cNvPr>
          <p:cNvSpPr txBox="1"/>
          <p:nvPr/>
        </p:nvSpPr>
        <p:spPr>
          <a:xfrm>
            <a:off x="21500" y="6508657"/>
            <a:ext cx="244547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278312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6C8C-BB97-43D4-BB65-FA6989DA8E1B}"/>
              </a:ext>
            </a:extLst>
          </p:cNvPr>
          <p:cNvSpPr>
            <a:spLocks noGrp="1"/>
          </p:cNvSpPr>
          <p:nvPr>
            <p:ph type="title"/>
          </p:nvPr>
        </p:nvSpPr>
        <p:spPr>
          <a:xfrm>
            <a:off x="1642872" y="192024"/>
            <a:ext cx="9056551" cy="1674483"/>
          </a:xfrm>
        </p:spPr>
        <p:txBody>
          <a:bodyPr>
            <a:normAutofit fontScale="90000"/>
          </a:bodyPr>
          <a:lstStyle/>
          <a:p>
            <a:pPr algn="ctr"/>
            <a:r>
              <a:rPr lang="en-US" dirty="0">
                <a:solidFill>
                  <a:schemeClr val="bg1"/>
                </a:solidFill>
              </a:rPr>
              <a:t>DOA BUILDINGS</a:t>
            </a:r>
            <a:br>
              <a:rPr lang="en-US" dirty="0">
                <a:solidFill>
                  <a:schemeClr val="bg1"/>
                </a:solidFill>
              </a:rPr>
            </a:br>
            <a:r>
              <a:rPr lang="en-US" dirty="0">
                <a:solidFill>
                  <a:schemeClr val="bg1"/>
                </a:solidFill>
              </a:rPr>
              <a:t>CURRENT ENERGY PERFORMANCE</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9496BAFF-1B10-48CA-B3AE-B2896E4BF879}"/>
              </a:ext>
            </a:extLst>
          </p:cNvPr>
          <p:cNvSpPr>
            <a:spLocks noGrp="1"/>
          </p:cNvSpPr>
          <p:nvPr>
            <p:ph idx="1"/>
          </p:nvPr>
        </p:nvSpPr>
        <p:spPr>
          <a:xfrm>
            <a:off x="358219" y="1376313"/>
            <a:ext cx="11679809" cy="5289662"/>
          </a:xfrm>
        </p:spPr>
        <p:txBody>
          <a:bodyPr>
            <a:normAutofit/>
          </a:bodyPr>
          <a:lstStyle/>
          <a:p>
            <a:pPr marL="0" indent="0" algn="just">
              <a:lnSpc>
                <a:spcPct val="100000"/>
              </a:lnSpc>
              <a:spcBef>
                <a:spcPts val="0"/>
              </a:spcBef>
              <a:buNone/>
            </a:pPr>
            <a:endParaRPr lang="en-US" sz="1800" b="1" dirty="0">
              <a:solidFill>
                <a:schemeClr val="bg1"/>
              </a:solidFill>
              <a:latin typeface="Times New Roman" panose="02020603050405020304" pitchFamily="18" charset="0"/>
              <a:cs typeface="Times New Roman" panose="02020603050405020304" pitchFamily="18" charset="0"/>
            </a:endParaRPr>
          </a:p>
          <a:p>
            <a:pPr marL="0" indent="0" algn="just">
              <a:lnSpc>
                <a:spcPct val="100000"/>
              </a:lnSpc>
              <a:spcBef>
                <a:spcPts val="0"/>
              </a:spcBef>
              <a:buNone/>
            </a:pPr>
            <a:endParaRPr lang="en-US" sz="18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420988A8-7AAA-45A6-B0ED-542B766E4B4B}"/>
              </a:ext>
            </a:extLst>
          </p:cNvPr>
          <p:cNvGraphicFramePr>
            <a:graphicFrameLocks noGrp="1"/>
          </p:cNvGraphicFramePr>
          <p:nvPr>
            <p:extLst>
              <p:ext uri="{D42A27DB-BD31-4B8C-83A1-F6EECF244321}">
                <p14:modId xmlns:p14="http://schemas.microsoft.com/office/powerpoint/2010/main" val="278834160"/>
              </p:ext>
            </p:extLst>
          </p:nvPr>
        </p:nvGraphicFramePr>
        <p:xfrm>
          <a:off x="1536570" y="1951348"/>
          <a:ext cx="9162854" cy="2969444"/>
        </p:xfrm>
        <a:graphic>
          <a:graphicData uri="http://schemas.openxmlformats.org/drawingml/2006/table">
            <a:tbl>
              <a:tblPr>
                <a:tableStyleId>{5C22544A-7EE6-4342-B048-85BDC9FD1C3A}</a:tableStyleId>
              </a:tblPr>
              <a:tblGrid>
                <a:gridCol w="1457726">
                  <a:extLst>
                    <a:ext uri="{9D8B030D-6E8A-4147-A177-3AD203B41FA5}">
                      <a16:colId xmlns:a16="http://schemas.microsoft.com/office/drawing/2014/main" val="4161155232"/>
                    </a:ext>
                  </a:extLst>
                </a:gridCol>
                <a:gridCol w="2353187">
                  <a:extLst>
                    <a:ext uri="{9D8B030D-6E8A-4147-A177-3AD203B41FA5}">
                      <a16:colId xmlns:a16="http://schemas.microsoft.com/office/drawing/2014/main" val="4011471907"/>
                    </a:ext>
                  </a:extLst>
                </a:gridCol>
                <a:gridCol w="3381437">
                  <a:extLst>
                    <a:ext uri="{9D8B030D-6E8A-4147-A177-3AD203B41FA5}">
                      <a16:colId xmlns:a16="http://schemas.microsoft.com/office/drawing/2014/main" val="1336264742"/>
                    </a:ext>
                  </a:extLst>
                </a:gridCol>
                <a:gridCol w="1970504">
                  <a:extLst>
                    <a:ext uri="{9D8B030D-6E8A-4147-A177-3AD203B41FA5}">
                      <a16:colId xmlns:a16="http://schemas.microsoft.com/office/drawing/2014/main" val="3137821129"/>
                    </a:ext>
                  </a:extLst>
                </a:gridCol>
              </a:tblGrid>
              <a:tr h="1472452">
                <a:tc>
                  <a:txBody>
                    <a:bodyPr/>
                    <a:lstStyle/>
                    <a:p>
                      <a:pPr algn="ctr" fontAlgn="ctr"/>
                      <a:r>
                        <a:rPr lang="en-US" sz="2000" b="1" u="none" strike="noStrike" dirty="0">
                          <a:effectLst/>
                          <a:latin typeface="Times New Roman" panose="02020603050405020304" pitchFamily="18" charset="0"/>
                          <a:cs typeface="Times New Roman" panose="02020603050405020304" pitchFamily="18" charset="0"/>
                        </a:rPr>
                        <a:t>FISCAL YEAR</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sz="2000" b="1" u="none" strike="noStrike" dirty="0">
                          <a:effectLst/>
                          <a:latin typeface="Times New Roman" panose="02020603050405020304" pitchFamily="18" charset="0"/>
                          <a:cs typeface="Times New Roman" panose="02020603050405020304" pitchFamily="18" charset="0"/>
                        </a:rPr>
                        <a:t>TOTAL ENERGY USAGE (BTU)</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sz="2000" b="1" u="none" strike="noStrike" dirty="0">
                          <a:effectLst/>
                          <a:latin typeface="Times New Roman" panose="02020603050405020304" pitchFamily="18" charset="0"/>
                          <a:cs typeface="Times New Roman" panose="02020603050405020304" pitchFamily="18" charset="0"/>
                        </a:rPr>
                        <a:t>TOTAL BUILDING AREA          </a:t>
                      </a:r>
                    </a:p>
                    <a:p>
                      <a:pPr algn="ctr" fontAlgn="ctr"/>
                      <a:r>
                        <a:rPr lang="en-US" sz="2000" b="1" u="none" strike="noStrike" dirty="0">
                          <a:effectLst/>
                          <a:latin typeface="Times New Roman" panose="02020603050405020304" pitchFamily="18" charset="0"/>
                          <a:cs typeface="Times New Roman" panose="02020603050405020304" pitchFamily="18" charset="0"/>
                        </a:rPr>
                        <a:t>(GROSS SQUARE FEET)</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sz="2000" b="1" u="none" strike="noStrike" dirty="0">
                          <a:effectLst/>
                          <a:latin typeface="Times New Roman" panose="02020603050405020304" pitchFamily="18" charset="0"/>
                          <a:cs typeface="Times New Roman" panose="02020603050405020304" pitchFamily="18" charset="0"/>
                        </a:rPr>
                        <a:t>BTU/GROSS SQUARE FEET</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1110260595"/>
                  </a:ext>
                </a:extLst>
              </a:tr>
              <a:tr h="760766">
                <a:tc>
                  <a:txBody>
                    <a:bodyPr/>
                    <a:lstStyle/>
                    <a:p>
                      <a:pPr algn="ctr" fontAlgn="ctr"/>
                      <a:r>
                        <a:rPr lang="en-US" sz="2000" b="1" u="none" strike="noStrike">
                          <a:effectLst/>
                          <a:latin typeface="Times New Roman" panose="02020603050405020304" pitchFamily="18" charset="0"/>
                          <a:cs typeface="Times New Roman" panose="02020603050405020304" pitchFamily="18" charset="0"/>
                        </a:rPr>
                        <a:t>2002 - 2003</a:t>
                      </a:r>
                      <a:endParaRPr lang="en-US" sz="2000" b="1"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sz="2000" b="1" u="none" strike="noStrike" dirty="0">
                          <a:effectLst/>
                          <a:latin typeface="Times New Roman" panose="02020603050405020304" pitchFamily="18" charset="0"/>
                          <a:cs typeface="Times New Roman" panose="02020603050405020304" pitchFamily="18" charset="0"/>
                        </a:rPr>
                        <a:t>696,827,809,264</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sz="2000" b="1" u="none" strike="noStrike" dirty="0">
                          <a:effectLst/>
                          <a:latin typeface="Times New Roman" panose="02020603050405020304" pitchFamily="18" charset="0"/>
                          <a:cs typeface="Times New Roman" panose="02020603050405020304" pitchFamily="18" charset="0"/>
                        </a:rPr>
                        <a:t>4,659,040</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sz="2000" b="1" u="none" strike="noStrike" dirty="0">
                          <a:effectLst/>
                          <a:latin typeface="Times New Roman" panose="02020603050405020304" pitchFamily="18" charset="0"/>
                          <a:cs typeface="Times New Roman" panose="02020603050405020304" pitchFamily="18" charset="0"/>
                        </a:rPr>
                        <a:t>149,565</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855336854"/>
                  </a:ext>
                </a:extLst>
              </a:tr>
              <a:tr h="736226">
                <a:tc>
                  <a:txBody>
                    <a:bodyPr/>
                    <a:lstStyle/>
                    <a:p>
                      <a:pPr algn="ctr" fontAlgn="ctr"/>
                      <a:r>
                        <a:rPr lang="en-US" sz="2000" b="1" u="none" strike="noStrike">
                          <a:effectLst/>
                          <a:latin typeface="Times New Roman" panose="02020603050405020304" pitchFamily="18" charset="0"/>
                          <a:cs typeface="Times New Roman" panose="02020603050405020304" pitchFamily="18" charset="0"/>
                        </a:rPr>
                        <a:t>2017 - 2018</a:t>
                      </a:r>
                      <a:endParaRPr lang="en-US" sz="2000" b="1"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sz="2000" b="1" u="none" strike="noStrike">
                          <a:effectLst/>
                          <a:latin typeface="Times New Roman" panose="02020603050405020304" pitchFamily="18" charset="0"/>
                          <a:cs typeface="Times New Roman" panose="02020603050405020304" pitchFamily="18" charset="0"/>
                        </a:rPr>
                        <a:t>746,199,520,986</a:t>
                      </a:r>
                      <a:endParaRPr lang="en-US" sz="2000" b="1"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sz="2000" b="1" u="none" strike="noStrike" dirty="0">
                          <a:effectLst/>
                          <a:latin typeface="Times New Roman" panose="02020603050405020304" pitchFamily="18" charset="0"/>
                          <a:cs typeface="Times New Roman" panose="02020603050405020304" pitchFamily="18" charset="0"/>
                        </a:rPr>
                        <a:t>6,140,901</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US" sz="2000" b="1" u="none" strike="noStrike" dirty="0">
                          <a:effectLst/>
                          <a:latin typeface="Times New Roman" panose="02020603050405020304" pitchFamily="18" charset="0"/>
                          <a:cs typeface="Times New Roman" panose="02020603050405020304" pitchFamily="18" charset="0"/>
                        </a:rPr>
                        <a:t>121,513 (-19%)</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2796342253"/>
                  </a:ext>
                </a:extLst>
              </a:tr>
            </a:tbl>
          </a:graphicData>
        </a:graphic>
      </p:graphicFrame>
      <p:sp>
        <p:nvSpPr>
          <p:cNvPr id="5" name="TextBox 4">
            <a:extLst>
              <a:ext uri="{FF2B5EF4-FFF2-40B4-BE49-F238E27FC236}">
                <a16:creationId xmlns:a16="http://schemas.microsoft.com/office/drawing/2014/main" id="{28CEA0D5-9FDD-4E91-91E6-6AC076D2A425}"/>
              </a:ext>
            </a:extLst>
          </p:cNvPr>
          <p:cNvSpPr txBox="1"/>
          <p:nvPr/>
        </p:nvSpPr>
        <p:spPr>
          <a:xfrm>
            <a:off x="21500" y="6508657"/>
            <a:ext cx="244547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85676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6C8C-BB97-43D4-BB65-FA6989DA8E1B}"/>
              </a:ext>
            </a:extLst>
          </p:cNvPr>
          <p:cNvSpPr>
            <a:spLocks noGrp="1"/>
          </p:cNvSpPr>
          <p:nvPr>
            <p:ph type="title"/>
          </p:nvPr>
        </p:nvSpPr>
        <p:spPr>
          <a:xfrm>
            <a:off x="1655064" y="387480"/>
            <a:ext cx="9070848" cy="1405106"/>
          </a:xfrm>
        </p:spPr>
        <p:txBody>
          <a:bodyPr>
            <a:normAutofit/>
          </a:bodyPr>
          <a:lstStyle/>
          <a:p>
            <a:pPr algn="ctr"/>
            <a:r>
              <a:rPr lang="en-US" b="1" u="sng" dirty="0">
                <a:solidFill>
                  <a:schemeClr val="bg1"/>
                </a:solidFill>
              </a:rPr>
              <a:t>Department of administration </a:t>
            </a:r>
            <a:br>
              <a:rPr lang="en-US" b="1" u="sng" dirty="0">
                <a:solidFill>
                  <a:schemeClr val="bg1"/>
                </a:solidFill>
              </a:rPr>
            </a:br>
            <a:r>
              <a:rPr lang="en-US" b="1" u="sng" dirty="0">
                <a:solidFill>
                  <a:schemeClr val="bg1"/>
                </a:solidFill>
              </a:rPr>
              <a:t>ENERGY REPORTING CHALLENGES</a:t>
            </a:r>
            <a:endParaRPr lang="en-US" u="sng" dirty="0">
              <a:solidFill>
                <a:schemeClr val="bg1"/>
              </a:solidFill>
            </a:endParaRPr>
          </a:p>
        </p:txBody>
      </p:sp>
      <p:sp>
        <p:nvSpPr>
          <p:cNvPr id="5" name="Content Placeholder 4">
            <a:extLst>
              <a:ext uri="{FF2B5EF4-FFF2-40B4-BE49-F238E27FC236}">
                <a16:creationId xmlns:a16="http://schemas.microsoft.com/office/drawing/2014/main" id="{49B33246-0FB2-45F8-9D40-6C4F4BB07CD4}"/>
              </a:ext>
            </a:extLst>
          </p:cNvPr>
          <p:cNvSpPr>
            <a:spLocks noGrp="1"/>
          </p:cNvSpPr>
          <p:nvPr>
            <p:ph idx="1"/>
          </p:nvPr>
        </p:nvSpPr>
        <p:spPr>
          <a:xfrm>
            <a:off x="1186004" y="2190939"/>
            <a:ext cx="10212309" cy="4216207"/>
          </a:xfrm>
        </p:spPr>
        <p:txBody>
          <a:bodyPr/>
          <a:lstStyle/>
          <a:p>
            <a:r>
              <a:rPr lang="en-US" b="1" dirty="0">
                <a:solidFill>
                  <a:schemeClr val="bg1"/>
                </a:solidFill>
              </a:rPr>
              <a:t>ADDITION/REMOVAL OF BUILDINGS AND PARKING DECKS</a:t>
            </a:r>
          </a:p>
          <a:p>
            <a:r>
              <a:rPr lang="en-US" b="1" dirty="0">
                <a:solidFill>
                  <a:schemeClr val="bg1"/>
                </a:solidFill>
              </a:rPr>
              <a:t>CHANGES IN BUILDING USAGE &amp; OCCUPANCY</a:t>
            </a:r>
          </a:p>
          <a:p>
            <a:r>
              <a:rPr lang="en-US" b="1" dirty="0">
                <a:solidFill>
                  <a:schemeClr val="bg1"/>
                </a:solidFill>
              </a:rPr>
              <a:t>WEATHER VARIABLES</a:t>
            </a:r>
          </a:p>
          <a:p>
            <a:r>
              <a:rPr lang="en-US" b="1" dirty="0">
                <a:solidFill>
                  <a:schemeClr val="bg1"/>
                </a:solidFill>
              </a:rPr>
              <a:t>VARIATIONS AND LIMITATIONS IN METERING ACCURACY AND CAPABILITIES</a:t>
            </a:r>
          </a:p>
          <a:p>
            <a:r>
              <a:rPr lang="en-US" b="1" dirty="0">
                <a:solidFill>
                  <a:schemeClr val="bg1"/>
                </a:solidFill>
              </a:rPr>
              <a:t>ALLOCATION OF CENTRAL STEAM AND CHILLED WATER BY BUILDING</a:t>
            </a:r>
          </a:p>
          <a:p>
            <a:r>
              <a:rPr lang="en-US" b="1" dirty="0">
                <a:solidFill>
                  <a:schemeClr val="bg1"/>
                </a:solidFill>
              </a:rPr>
              <a:t>UNIQUE ENERGY PERFORMANCE OF EACH BUILDING </a:t>
            </a:r>
          </a:p>
          <a:p>
            <a:endParaRPr lang="en-US" b="1" dirty="0">
              <a:solidFill>
                <a:schemeClr val="bg1"/>
              </a:solidFill>
            </a:endParaRPr>
          </a:p>
          <a:p>
            <a:endParaRPr lang="en-US" dirty="0">
              <a:solidFill>
                <a:schemeClr val="bg1"/>
              </a:solidFill>
            </a:endParaRPr>
          </a:p>
          <a:p>
            <a:endParaRPr lang="en-US" dirty="0"/>
          </a:p>
        </p:txBody>
      </p:sp>
      <p:sp>
        <p:nvSpPr>
          <p:cNvPr id="4" name="TextBox 3">
            <a:extLst>
              <a:ext uri="{FF2B5EF4-FFF2-40B4-BE49-F238E27FC236}">
                <a16:creationId xmlns:a16="http://schemas.microsoft.com/office/drawing/2014/main" id="{4462683B-7BD1-4C43-87E6-DEB2359B8B8D}"/>
              </a:ext>
            </a:extLst>
          </p:cNvPr>
          <p:cNvSpPr txBox="1"/>
          <p:nvPr/>
        </p:nvSpPr>
        <p:spPr>
          <a:xfrm>
            <a:off x="21500" y="6508657"/>
            <a:ext cx="244547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16879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6C8C-BB97-43D4-BB65-FA6989DA8E1B}"/>
              </a:ext>
            </a:extLst>
          </p:cNvPr>
          <p:cNvSpPr>
            <a:spLocks noGrp="1"/>
          </p:cNvSpPr>
          <p:nvPr>
            <p:ph type="title"/>
          </p:nvPr>
        </p:nvSpPr>
        <p:spPr>
          <a:xfrm>
            <a:off x="1655064" y="377206"/>
            <a:ext cx="9070848" cy="1093848"/>
          </a:xfrm>
        </p:spPr>
        <p:txBody>
          <a:bodyPr>
            <a:normAutofit fontScale="90000"/>
          </a:bodyPr>
          <a:lstStyle/>
          <a:p>
            <a:pPr algn="ctr"/>
            <a:r>
              <a:rPr lang="en-US" b="1" u="sng" dirty="0">
                <a:solidFill>
                  <a:schemeClr val="bg1"/>
                </a:solidFill>
              </a:rPr>
              <a:t>Department of administration</a:t>
            </a:r>
            <a:br>
              <a:rPr lang="en-US" b="1" u="sng" dirty="0">
                <a:solidFill>
                  <a:schemeClr val="bg1"/>
                </a:solidFill>
              </a:rPr>
            </a:br>
            <a:r>
              <a:rPr lang="en-US" b="1" u="sng" dirty="0">
                <a:solidFill>
                  <a:schemeClr val="bg1"/>
                </a:solidFill>
              </a:rPr>
              <a:t>SUPPLY SIDE ENERGY STRATEGIES</a:t>
            </a:r>
            <a:endParaRPr lang="en-US" u="sng" dirty="0">
              <a:solidFill>
                <a:schemeClr val="bg1"/>
              </a:solidFill>
            </a:endParaRPr>
          </a:p>
        </p:txBody>
      </p:sp>
      <p:sp>
        <p:nvSpPr>
          <p:cNvPr id="3" name="Content Placeholder 2">
            <a:extLst>
              <a:ext uri="{FF2B5EF4-FFF2-40B4-BE49-F238E27FC236}">
                <a16:creationId xmlns:a16="http://schemas.microsoft.com/office/drawing/2014/main" id="{9496BAFF-1B10-48CA-B3AE-B2896E4BF879}"/>
              </a:ext>
            </a:extLst>
          </p:cNvPr>
          <p:cNvSpPr>
            <a:spLocks noGrp="1"/>
          </p:cNvSpPr>
          <p:nvPr>
            <p:ph idx="1"/>
          </p:nvPr>
        </p:nvSpPr>
        <p:spPr>
          <a:xfrm>
            <a:off x="795528" y="1597981"/>
            <a:ext cx="10558272" cy="4872539"/>
          </a:xfrm>
        </p:spPr>
        <p:txBody>
          <a:bodyPr>
            <a:normAutofit/>
          </a:bodyPr>
          <a:lstStyle/>
          <a:p>
            <a:pPr marL="0" indent="0" algn="ctr">
              <a:buNone/>
            </a:pPr>
            <a:r>
              <a:rPr lang="en-US" b="1" u="sng" dirty="0">
                <a:solidFill>
                  <a:schemeClr val="bg1"/>
                </a:solidFill>
              </a:rPr>
              <a:t>AS FUNDING BECOMES AVAILABLE:</a:t>
            </a:r>
          </a:p>
          <a:p>
            <a:r>
              <a:rPr lang="en-US" b="1" dirty="0">
                <a:solidFill>
                  <a:schemeClr val="bg1"/>
                </a:solidFill>
              </a:rPr>
              <a:t>INSTALL STEAM AND CHILLED WATER METERS AT ALL DOA BUILDINGS</a:t>
            </a:r>
          </a:p>
          <a:p>
            <a:r>
              <a:rPr lang="en-US" b="1" dirty="0">
                <a:solidFill>
                  <a:schemeClr val="bg1"/>
                </a:solidFill>
              </a:rPr>
              <a:t>CONTINUE DOWNTOWN COMPLEX CHILLED WATER ISOLATION PROJECT</a:t>
            </a:r>
          </a:p>
          <a:p>
            <a:r>
              <a:rPr lang="en-US" b="1" dirty="0">
                <a:solidFill>
                  <a:schemeClr val="bg1"/>
                </a:solidFill>
              </a:rPr>
              <a:t>UPGRADE THE STEAM TO HOT WATER CONVERSION SYSTEMS</a:t>
            </a:r>
          </a:p>
          <a:p>
            <a:r>
              <a:rPr lang="en-US" b="1" dirty="0">
                <a:solidFill>
                  <a:schemeClr val="bg1"/>
                </a:solidFill>
              </a:rPr>
              <a:t>RECOMMISSION ECONOMIZERS AND TEMPERATURE RESET SCHEDULES</a:t>
            </a:r>
          </a:p>
          <a:p>
            <a:r>
              <a:rPr lang="en-US" b="1" dirty="0">
                <a:solidFill>
                  <a:schemeClr val="bg1"/>
                </a:solidFill>
              </a:rPr>
              <a:t>RENOVATE FAILING HVAC SYSTEMS</a:t>
            </a:r>
          </a:p>
          <a:p>
            <a:r>
              <a:rPr lang="en-US" b="1" dirty="0">
                <a:solidFill>
                  <a:schemeClr val="bg1"/>
                </a:solidFill>
              </a:rPr>
              <a:t>INSTALL ENERGY EFFICIENT HVAC EQUIPMENT</a:t>
            </a:r>
          </a:p>
          <a:p>
            <a:r>
              <a:rPr lang="en-US" b="1" dirty="0">
                <a:solidFill>
                  <a:schemeClr val="bg1"/>
                </a:solidFill>
              </a:rPr>
              <a:t>IMPROVE ENERGY TRACKING AND REPORTING TOOLS</a:t>
            </a:r>
          </a:p>
          <a:p>
            <a:pPr marL="0" indent="0">
              <a:buNone/>
            </a:pPr>
            <a:endParaRPr lang="en-US" dirty="0">
              <a:solidFill>
                <a:schemeClr val="bg1"/>
              </a:solidFill>
            </a:endParaRPr>
          </a:p>
        </p:txBody>
      </p:sp>
      <p:sp>
        <p:nvSpPr>
          <p:cNvPr id="4" name="TextBox 3">
            <a:extLst>
              <a:ext uri="{FF2B5EF4-FFF2-40B4-BE49-F238E27FC236}">
                <a16:creationId xmlns:a16="http://schemas.microsoft.com/office/drawing/2014/main" id="{58AB2726-DC06-464F-832E-FA8A5FEE6CDE}"/>
              </a:ext>
            </a:extLst>
          </p:cNvPr>
          <p:cNvSpPr txBox="1"/>
          <p:nvPr/>
        </p:nvSpPr>
        <p:spPr>
          <a:xfrm>
            <a:off x="21500" y="6508657"/>
            <a:ext cx="244547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374635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6C8C-BB97-43D4-BB65-FA6989DA8E1B}"/>
              </a:ext>
            </a:extLst>
          </p:cNvPr>
          <p:cNvSpPr>
            <a:spLocks noGrp="1"/>
          </p:cNvSpPr>
          <p:nvPr>
            <p:ph type="title"/>
          </p:nvPr>
        </p:nvSpPr>
        <p:spPr>
          <a:xfrm>
            <a:off x="1655064" y="387480"/>
            <a:ext cx="9070848" cy="1093848"/>
          </a:xfrm>
        </p:spPr>
        <p:txBody>
          <a:bodyPr>
            <a:normAutofit fontScale="90000"/>
          </a:bodyPr>
          <a:lstStyle/>
          <a:p>
            <a:pPr algn="ctr"/>
            <a:r>
              <a:rPr lang="en-US" b="1" u="sng" dirty="0">
                <a:solidFill>
                  <a:schemeClr val="bg1"/>
                </a:solidFill>
              </a:rPr>
              <a:t>Department of administration</a:t>
            </a:r>
            <a:br>
              <a:rPr lang="en-US" b="1" u="sng" dirty="0">
                <a:solidFill>
                  <a:schemeClr val="bg1"/>
                </a:solidFill>
              </a:rPr>
            </a:br>
            <a:r>
              <a:rPr lang="en-US" b="1" u="sng" dirty="0">
                <a:solidFill>
                  <a:schemeClr val="bg1"/>
                </a:solidFill>
              </a:rPr>
              <a:t>DEMAND SIDE ENERGY STRATEGIES</a:t>
            </a:r>
            <a:endParaRPr lang="en-US" u="sng" dirty="0">
              <a:solidFill>
                <a:schemeClr val="bg1"/>
              </a:solidFill>
            </a:endParaRPr>
          </a:p>
        </p:txBody>
      </p:sp>
      <p:sp>
        <p:nvSpPr>
          <p:cNvPr id="3" name="Content Placeholder 2">
            <a:extLst>
              <a:ext uri="{FF2B5EF4-FFF2-40B4-BE49-F238E27FC236}">
                <a16:creationId xmlns:a16="http://schemas.microsoft.com/office/drawing/2014/main" id="{9496BAFF-1B10-48CA-B3AE-B2896E4BF879}"/>
              </a:ext>
            </a:extLst>
          </p:cNvPr>
          <p:cNvSpPr>
            <a:spLocks noGrp="1"/>
          </p:cNvSpPr>
          <p:nvPr>
            <p:ph idx="1"/>
          </p:nvPr>
        </p:nvSpPr>
        <p:spPr>
          <a:xfrm>
            <a:off x="795528" y="1692998"/>
            <a:ext cx="10558272" cy="4777522"/>
          </a:xfrm>
        </p:spPr>
        <p:txBody>
          <a:bodyPr>
            <a:normAutofit lnSpcReduction="10000"/>
          </a:bodyPr>
          <a:lstStyle/>
          <a:p>
            <a:pPr marL="0" indent="0" algn="ctr">
              <a:buNone/>
            </a:pPr>
            <a:r>
              <a:rPr lang="en-US" b="1" u="sng" dirty="0">
                <a:solidFill>
                  <a:schemeClr val="bg1"/>
                </a:solidFill>
              </a:rPr>
              <a:t>AS FUNDING BECOMES AVAILABLE:</a:t>
            </a:r>
          </a:p>
          <a:p>
            <a:r>
              <a:rPr lang="en-US" b="1" dirty="0">
                <a:solidFill>
                  <a:schemeClr val="bg1"/>
                </a:solidFill>
              </a:rPr>
              <a:t>EXPAND CENTRAL MONITORING &amp; CONTROL OF BUILDING HVAC SYSTEMS</a:t>
            </a:r>
          </a:p>
          <a:p>
            <a:r>
              <a:rPr lang="en-US" b="1" dirty="0">
                <a:solidFill>
                  <a:schemeClr val="bg1"/>
                </a:solidFill>
              </a:rPr>
              <a:t>REPLACE REMAINING MAGNETIC BALLASTS AND T-12 LAMPS</a:t>
            </a:r>
          </a:p>
          <a:p>
            <a:r>
              <a:rPr lang="en-US" b="1" dirty="0">
                <a:solidFill>
                  <a:schemeClr val="bg1"/>
                </a:solidFill>
              </a:rPr>
              <a:t>REPLACE FAILING LIGHTING CONTACTORS</a:t>
            </a:r>
          </a:p>
          <a:p>
            <a:r>
              <a:rPr lang="en-US" b="1" dirty="0">
                <a:solidFill>
                  <a:schemeClr val="bg1"/>
                </a:solidFill>
              </a:rPr>
              <a:t>INVESTIGATE IMPROVED LIGHTING CONTROLS</a:t>
            </a:r>
          </a:p>
          <a:p>
            <a:r>
              <a:rPr lang="en-US" b="1" dirty="0">
                <a:solidFill>
                  <a:schemeClr val="bg1"/>
                </a:solidFill>
              </a:rPr>
              <a:t>REEVALUATE HVAC SETBACKS</a:t>
            </a:r>
          </a:p>
          <a:p>
            <a:r>
              <a:rPr lang="en-US" b="1" dirty="0">
                <a:solidFill>
                  <a:schemeClr val="bg1"/>
                </a:solidFill>
              </a:rPr>
              <a:t>ISOLATE SERVER ROOM AND BUILDING HVAC SYSTEMS</a:t>
            </a:r>
          </a:p>
          <a:p>
            <a:r>
              <a:rPr lang="en-US" b="1" dirty="0">
                <a:solidFill>
                  <a:schemeClr val="bg1"/>
                </a:solidFill>
              </a:rPr>
              <a:t>RECOMMISSION PARKING GARAGE 65 VENTILATION SYSTEM</a:t>
            </a:r>
          </a:p>
          <a:p>
            <a:r>
              <a:rPr lang="en-US" b="1" dirty="0">
                <a:solidFill>
                  <a:schemeClr val="bg1"/>
                </a:solidFill>
              </a:rPr>
              <a:t>REPLACE SINGLE PANE WINDOW SYSTEMS</a:t>
            </a:r>
          </a:p>
          <a:p>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p:txBody>
      </p:sp>
      <p:sp>
        <p:nvSpPr>
          <p:cNvPr id="4" name="TextBox 3">
            <a:extLst>
              <a:ext uri="{FF2B5EF4-FFF2-40B4-BE49-F238E27FC236}">
                <a16:creationId xmlns:a16="http://schemas.microsoft.com/office/drawing/2014/main" id="{C4FCEE7A-65F4-432F-919D-8CDF8F20296B}"/>
              </a:ext>
            </a:extLst>
          </p:cNvPr>
          <p:cNvSpPr txBox="1"/>
          <p:nvPr/>
        </p:nvSpPr>
        <p:spPr>
          <a:xfrm>
            <a:off x="21499" y="6508657"/>
            <a:ext cx="246820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63745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482282"/>
            <a:ext cx="12192000" cy="384596"/>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838200" y="73933"/>
            <a:ext cx="10515600" cy="1061245"/>
          </a:xfrm>
        </p:spPr>
        <p:txBody>
          <a:bodyPr/>
          <a:lstStyle/>
          <a:p>
            <a:pPr algn="ctr"/>
            <a:r>
              <a:rPr lang="en-US" sz="3600" i="1" dirty="0">
                <a:solidFill>
                  <a:srgbClr val="288DC2"/>
                </a:solidFill>
                <a:latin typeface="Times New Roman" panose="02020603050405020304" pitchFamily="18" charset="0"/>
                <a:cs typeface="Times New Roman" panose="02020603050405020304" pitchFamily="18" charset="0"/>
              </a:rPr>
              <a:t>Topics Covered</a:t>
            </a:r>
            <a:endParaRPr lang="en-US" dirty="0">
              <a:solidFill>
                <a:srgbClr val="243F8F"/>
              </a:solidFill>
            </a:endParaRPr>
          </a:p>
        </p:txBody>
      </p:sp>
      <p:sp>
        <p:nvSpPr>
          <p:cNvPr id="7" name="TextBox 6"/>
          <p:cNvSpPr txBox="1"/>
          <p:nvPr/>
        </p:nvSpPr>
        <p:spPr>
          <a:xfrm>
            <a:off x="1261239" y="1185259"/>
            <a:ext cx="10515601" cy="2554545"/>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romanU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Overview of Exec Order No. 80</a:t>
            </a:r>
          </a:p>
          <a:p>
            <a:pPr marL="514350" marR="0" lvl="0" indent="-514350" algn="l" defTabSz="914400" rtl="0" eaLnBrk="1" fontAlgn="auto" latinLnBrk="0" hangingPunct="1">
              <a:lnSpc>
                <a:spcPct val="100000"/>
              </a:lnSpc>
              <a:spcBef>
                <a:spcPts val="0"/>
              </a:spcBef>
              <a:spcAft>
                <a:spcPts val="0"/>
              </a:spcAft>
              <a:buClrTx/>
              <a:buSzTx/>
              <a:buFont typeface="+mj-lt"/>
              <a:buAutoNum type="romanU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Cabinet Agency Directives</a:t>
            </a:r>
          </a:p>
          <a:p>
            <a:pPr marL="514350" marR="0" lvl="0" indent="-514350" algn="l" defTabSz="914400" rtl="0" eaLnBrk="1" fontAlgn="auto" latinLnBrk="0" hangingPunct="1">
              <a:lnSpc>
                <a:spcPct val="100000"/>
              </a:lnSpc>
              <a:spcBef>
                <a:spcPts val="0"/>
              </a:spcBef>
              <a:spcAft>
                <a:spcPts val="0"/>
              </a:spcAft>
              <a:buClrTx/>
              <a:buSzTx/>
              <a:buFont typeface="+mj-lt"/>
              <a:buAutoNum type="romanU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Clean Energy Plan Process</a:t>
            </a:r>
          </a:p>
          <a:p>
            <a:pPr marL="514350" marR="0" lvl="0" indent="-514350" algn="l" defTabSz="914400" rtl="0" eaLnBrk="1" fontAlgn="auto" latinLnBrk="0" hangingPunct="1">
              <a:lnSpc>
                <a:spcPct val="100000"/>
              </a:lnSpc>
              <a:spcBef>
                <a:spcPts val="0"/>
              </a:spcBef>
              <a:spcAft>
                <a:spcPts val="0"/>
              </a:spcAft>
              <a:buClrTx/>
              <a:buSzTx/>
              <a:buFont typeface="+mj-lt"/>
              <a:buAutoNum type="romanU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State Buildings Energy Performance Preview</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romanU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R="0" lvl="0" algn="l" defTabSz="9144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object 5">
            <a:extLst>
              <a:ext uri="{FF2B5EF4-FFF2-40B4-BE49-F238E27FC236}">
                <a16:creationId xmlns:a16="http://schemas.microsoft.com/office/drawing/2014/main" id="{E2D048AC-FAE0-475E-BDFC-7AB4B5339A03}"/>
              </a:ext>
            </a:extLst>
          </p:cNvPr>
          <p:cNvSpPr/>
          <p:nvPr/>
        </p:nvSpPr>
        <p:spPr>
          <a:xfrm>
            <a:off x="9449668" y="5358953"/>
            <a:ext cx="2151994" cy="80945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66B9889-66C7-416B-8797-79D0FC30176E}"/>
              </a:ext>
            </a:extLst>
          </p:cNvPr>
          <p:cNvSpPr txBox="1"/>
          <p:nvPr/>
        </p:nvSpPr>
        <p:spPr>
          <a:xfrm>
            <a:off x="21500" y="6508657"/>
            <a:ext cx="244547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3889376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6C8C-BB97-43D4-BB65-FA6989DA8E1B}"/>
              </a:ext>
            </a:extLst>
          </p:cNvPr>
          <p:cNvSpPr>
            <a:spLocks noGrp="1"/>
          </p:cNvSpPr>
          <p:nvPr>
            <p:ph type="title"/>
          </p:nvPr>
        </p:nvSpPr>
        <p:spPr>
          <a:xfrm>
            <a:off x="1655064" y="543207"/>
            <a:ext cx="9070848" cy="1511929"/>
          </a:xfrm>
        </p:spPr>
        <p:txBody>
          <a:bodyPr>
            <a:normAutofit fontScale="90000"/>
          </a:bodyPr>
          <a:lstStyle/>
          <a:p>
            <a:pPr algn="ctr"/>
            <a:r>
              <a:rPr lang="en-US" b="1" u="sng" dirty="0">
                <a:solidFill>
                  <a:schemeClr val="bg1"/>
                </a:solidFill>
              </a:rPr>
              <a:t>Department of administration</a:t>
            </a:r>
            <a:br>
              <a:rPr lang="en-US" b="1" u="sng" dirty="0">
                <a:solidFill>
                  <a:schemeClr val="bg1"/>
                </a:solidFill>
              </a:rPr>
            </a:br>
            <a:r>
              <a:rPr lang="en-US" b="1" u="sng" dirty="0">
                <a:solidFill>
                  <a:schemeClr val="bg1"/>
                </a:solidFill>
              </a:rPr>
              <a:t>ENERGY COMMUNICATION &amp; TRAINING</a:t>
            </a:r>
            <a:br>
              <a:rPr lang="en-US" b="1" u="sng" dirty="0">
                <a:solidFill>
                  <a:schemeClr val="bg1"/>
                </a:solidFill>
              </a:rPr>
            </a:br>
            <a:endParaRPr lang="en-US" u="sng" dirty="0">
              <a:solidFill>
                <a:schemeClr val="bg1"/>
              </a:solidFill>
            </a:endParaRPr>
          </a:p>
        </p:txBody>
      </p:sp>
      <p:sp>
        <p:nvSpPr>
          <p:cNvPr id="3" name="Content Placeholder 2">
            <a:extLst>
              <a:ext uri="{FF2B5EF4-FFF2-40B4-BE49-F238E27FC236}">
                <a16:creationId xmlns:a16="http://schemas.microsoft.com/office/drawing/2014/main" id="{9496BAFF-1B10-48CA-B3AE-B2896E4BF879}"/>
              </a:ext>
            </a:extLst>
          </p:cNvPr>
          <p:cNvSpPr>
            <a:spLocks noGrp="1"/>
          </p:cNvSpPr>
          <p:nvPr>
            <p:ph idx="1"/>
          </p:nvPr>
        </p:nvSpPr>
        <p:spPr>
          <a:xfrm>
            <a:off x="795528" y="1692998"/>
            <a:ext cx="11290848" cy="4777522"/>
          </a:xfrm>
        </p:spPr>
        <p:txBody>
          <a:bodyPr>
            <a:normAutofit/>
          </a:bodyPr>
          <a:lstStyle/>
          <a:p>
            <a:r>
              <a:rPr lang="en-US" b="1" dirty="0">
                <a:solidFill>
                  <a:schemeClr val="bg1"/>
                </a:solidFill>
              </a:rPr>
              <a:t>INTEGRATE PREVENTATIVE MAINTENANCE AND ENERGY SAVINGS STRATEGIES</a:t>
            </a:r>
          </a:p>
          <a:p>
            <a:r>
              <a:rPr lang="en-US" b="1" dirty="0">
                <a:solidFill>
                  <a:schemeClr val="bg1"/>
                </a:solidFill>
              </a:rPr>
              <a:t>IMPROVE ENERGY SAVINGS VISIBILITY</a:t>
            </a:r>
          </a:p>
          <a:p>
            <a:r>
              <a:rPr lang="en-US" b="1" dirty="0">
                <a:solidFill>
                  <a:schemeClr val="bg1"/>
                </a:solidFill>
              </a:rPr>
              <a:t>IDENTIFY TRAINING OPPORTUNITIES</a:t>
            </a:r>
          </a:p>
          <a:p>
            <a:r>
              <a:rPr lang="en-US" b="1" dirty="0">
                <a:solidFill>
                  <a:schemeClr val="bg1"/>
                </a:solidFill>
              </a:rPr>
              <a:t>COORDINATE WITH TENANT AGENCIES ON ENERGY SAVINGS STRATEGIES</a:t>
            </a:r>
          </a:p>
          <a:p>
            <a:r>
              <a:rPr lang="en-US" b="1" dirty="0">
                <a:solidFill>
                  <a:schemeClr val="bg1"/>
                </a:solidFill>
              </a:rPr>
              <a:t>ENROLL ADDITIONAL STAFF IN ENERGY MANAGEMENT DIPLOMA PROGRAM</a:t>
            </a:r>
          </a:p>
          <a:p>
            <a:endParaRPr lang="en-US" b="1" dirty="0">
              <a:solidFill>
                <a:schemeClr val="bg1"/>
              </a:solidFill>
            </a:endParaRPr>
          </a:p>
          <a:p>
            <a:pPr marL="0" indent="0">
              <a:buNone/>
            </a:pPr>
            <a:endParaRPr lang="en-US" dirty="0">
              <a:solidFill>
                <a:schemeClr val="bg1"/>
              </a:solidFill>
            </a:endParaRPr>
          </a:p>
        </p:txBody>
      </p:sp>
      <p:sp>
        <p:nvSpPr>
          <p:cNvPr id="4" name="TextBox 3">
            <a:extLst>
              <a:ext uri="{FF2B5EF4-FFF2-40B4-BE49-F238E27FC236}">
                <a16:creationId xmlns:a16="http://schemas.microsoft.com/office/drawing/2014/main" id="{ED36BFDA-99F1-42BD-A889-69EBB7CF5337}"/>
              </a:ext>
            </a:extLst>
          </p:cNvPr>
          <p:cNvSpPr txBox="1"/>
          <p:nvPr/>
        </p:nvSpPr>
        <p:spPr>
          <a:xfrm>
            <a:off x="21500" y="6508657"/>
            <a:ext cx="244547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299871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6C8C-BB97-43D4-BB65-FA6989DA8E1B}"/>
              </a:ext>
            </a:extLst>
          </p:cNvPr>
          <p:cNvSpPr>
            <a:spLocks noGrp="1"/>
          </p:cNvSpPr>
          <p:nvPr>
            <p:ph type="title"/>
          </p:nvPr>
        </p:nvSpPr>
        <p:spPr>
          <a:xfrm>
            <a:off x="1655064" y="387480"/>
            <a:ext cx="9070848" cy="1093848"/>
          </a:xfrm>
        </p:spPr>
        <p:txBody>
          <a:bodyPr>
            <a:normAutofit fontScale="90000"/>
          </a:bodyPr>
          <a:lstStyle/>
          <a:p>
            <a:pPr algn="ctr"/>
            <a:r>
              <a:rPr lang="en-US" b="1" u="sng" dirty="0">
                <a:solidFill>
                  <a:schemeClr val="bg1"/>
                </a:solidFill>
              </a:rPr>
              <a:t>Department of administration</a:t>
            </a:r>
            <a:br>
              <a:rPr lang="en-US" b="1" u="sng" dirty="0">
                <a:solidFill>
                  <a:schemeClr val="bg1"/>
                </a:solidFill>
              </a:rPr>
            </a:br>
            <a:r>
              <a:rPr lang="en-US" b="1" u="sng" dirty="0">
                <a:solidFill>
                  <a:schemeClr val="bg1"/>
                </a:solidFill>
              </a:rPr>
              <a:t>WATER CONSERVATION STRATEGIES</a:t>
            </a:r>
            <a:endParaRPr lang="en-US" u="sng" dirty="0">
              <a:solidFill>
                <a:schemeClr val="bg1"/>
              </a:solidFill>
            </a:endParaRPr>
          </a:p>
        </p:txBody>
      </p:sp>
      <p:sp>
        <p:nvSpPr>
          <p:cNvPr id="3" name="Content Placeholder 2">
            <a:extLst>
              <a:ext uri="{FF2B5EF4-FFF2-40B4-BE49-F238E27FC236}">
                <a16:creationId xmlns:a16="http://schemas.microsoft.com/office/drawing/2014/main" id="{9496BAFF-1B10-48CA-B3AE-B2896E4BF879}"/>
              </a:ext>
            </a:extLst>
          </p:cNvPr>
          <p:cNvSpPr>
            <a:spLocks noGrp="1"/>
          </p:cNvSpPr>
          <p:nvPr>
            <p:ph idx="1"/>
          </p:nvPr>
        </p:nvSpPr>
        <p:spPr>
          <a:xfrm>
            <a:off x="795528" y="2227152"/>
            <a:ext cx="10558272" cy="4243368"/>
          </a:xfrm>
        </p:spPr>
        <p:txBody>
          <a:bodyPr>
            <a:normAutofit/>
          </a:bodyPr>
          <a:lstStyle/>
          <a:p>
            <a:r>
              <a:rPr lang="en-US" b="1" dirty="0">
                <a:solidFill>
                  <a:schemeClr val="bg1"/>
                </a:solidFill>
              </a:rPr>
              <a:t>IDENTIFY WAYS TO OBTAIN COMPLETE AND ACCURATE WATER USAGE DATA</a:t>
            </a:r>
          </a:p>
          <a:p>
            <a:r>
              <a:rPr lang="en-US" b="1" dirty="0">
                <a:solidFill>
                  <a:schemeClr val="bg1"/>
                </a:solidFill>
              </a:rPr>
              <a:t>INVESTIGATE OPTIONS FOR ELECTRONIC REPORTING OF WATER USAGE DATA</a:t>
            </a:r>
          </a:p>
          <a:p>
            <a:r>
              <a:rPr lang="en-US" b="1" dirty="0">
                <a:solidFill>
                  <a:schemeClr val="bg1"/>
                </a:solidFill>
              </a:rPr>
              <a:t>INSTALL COOLING TOWER FEED WATER METERS TO REDUCE SEWER CHARGES</a:t>
            </a:r>
          </a:p>
        </p:txBody>
      </p:sp>
      <p:sp>
        <p:nvSpPr>
          <p:cNvPr id="4" name="TextBox 3">
            <a:extLst>
              <a:ext uri="{FF2B5EF4-FFF2-40B4-BE49-F238E27FC236}">
                <a16:creationId xmlns:a16="http://schemas.microsoft.com/office/drawing/2014/main" id="{8C02A563-7B6D-4D6A-AEF0-74D03A0E39D3}"/>
              </a:ext>
            </a:extLst>
          </p:cNvPr>
          <p:cNvSpPr txBox="1"/>
          <p:nvPr/>
        </p:nvSpPr>
        <p:spPr>
          <a:xfrm>
            <a:off x="21500" y="6508657"/>
            <a:ext cx="244547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330147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51534F4-B46A-40B1-A5B2-319E02F827B9}"/>
              </a:ext>
            </a:extLst>
          </p:cNvPr>
          <p:cNvGraphicFramePr>
            <a:graphicFrameLocks noGrp="1"/>
          </p:cNvGraphicFramePr>
          <p:nvPr>
            <p:ph idx="1"/>
            <p:extLst>
              <p:ext uri="{D42A27DB-BD31-4B8C-83A1-F6EECF244321}">
                <p14:modId xmlns:p14="http://schemas.microsoft.com/office/powerpoint/2010/main" val="4110920145"/>
              </p:ext>
            </p:extLst>
          </p:nvPr>
        </p:nvGraphicFramePr>
        <p:xfrm>
          <a:off x="77788" y="69671"/>
          <a:ext cx="12044363" cy="6570100"/>
        </p:xfrm>
        <a:graphic>
          <a:graphicData uri="http://schemas.openxmlformats.org/drawingml/2006/table">
            <a:tbl>
              <a:tblPr>
                <a:tableStyleId>{5C22544A-7EE6-4342-B048-85BDC9FD1C3A}</a:tableStyleId>
              </a:tblPr>
              <a:tblGrid>
                <a:gridCol w="4221610">
                  <a:extLst>
                    <a:ext uri="{9D8B030D-6E8A-4147-A177-3AD203B41FA5}">
                      <a16:colId xmlns:a16="http://schemas.microsoft.com/office/drawing/2014/main" val="3975701188"/>
                    </a:ext>
                  </a:extLst>
                </a:gridCol>
                <a:gridCol w="2214216">
                  <a:extLst>
                    <a:ext uri="{9D8B030D-6E8A-4147-A177-3AD203B41FA5}">
                      <a16:colId xmlns:a16="http://schemas.microsoft.com/office/drawing/2014/main" val="918879570"/>
                    </a:ext>
                  </a:extLst>
                </a:gridCol>
                <a:gridCol w="3114502">
                  <a:extLst>
                    <a:ext uri="{9D8B030D-6E8A-4147-A177-3AD203B41FA5}">
                      <a16:colId xmlns:a16="http://schemas.microsoft.com/office/drawing/2014/main" val="778956470"/>
                    </a:ext>
                  </a:extLst>
                </a:gridCol>
                <a:gridCol w="2494035">
                  <a:extLst>
                    <a:ext uri="{9D8B030D-6E8A-4147-A177-3AD203B41FA5}">
                      <a16:colId xmlns:a16="http://schemas.microsoft.com/office/drawing/2014/main" val="3230212805"/>
                    </a:ext>
                  </a:extLst>
                </a:gridCol>
              </a:tblGrid>
              <a:tr h="408312">
                <a:tc gridSpan="4">
                  <a:txBody>
                    <a:bodyPr/>
                    <a:lstStyle/>
                    <a:p>
                      <a:pPr algn="ctr" fontAlgn="ctr"/>
                      <a:r>
                        <a:rPr lang="en-US" sz="1900" u="sng" strike="noStrike" dirty="0">
                          <a:effectLst/>
                        </a:rPr>
                        <a:t>HOUSE BILL 330</a:t>
                      </a:r>
                      <a:endParaRPr lang="en-US" sz="1900" b="1" i="0" u="sng" strike="noStrike" dirty="0">
                        <a:solidFill>
                          <a:srgbClr val="000000"/>
                        </a:solidFill>
                        <a:effectLst/>
                        <a:latin typeface="Times New Roman" panose="02020603050405020304" pitchFamily="18" charset="0"/>
                      </a:endParaRPr>
                    </a:p>
                  </a:txBody>
                  <a:tcPr marL="6083" marR="6083" marT="6083"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88493395"/>
                  </a:ext>
                </a:extLst>
              </a:tr>
              <a:tr h="408312">
                <a:tc gridSpan="4">
                  <a:txBody>
                    <a:bodyPr/>
                    <a:lstStyle/>
                    <a:p>
                      <a:pPr algn="ctr" fontAlgn="ctr"/>
                      <a:r>
                        <a:rPr lang="en-US" sz="1900" u="sng" strike="noStrike" dirty="0">
                          <a:effectLst/>
                        </a:rPr>
                        <a:t>ENERGY REDUCTION OBJECTIVES</a:t>
                      </a:r>
                      <a:endParaRPr lang="en-US" sz="1900" b="1" i="0" u="sng" strike="noStrike" dirty="0">
                        <a:solidFill>
                          <a:srgbClr val="000000"/>
                        </a:solidFill>
                        <a:effectLst/>
                        <a:latin typeface="Times New Roman" panose="02020603050405020304" pitchFamily="18" charset="0"/>
                      </a:endParaRPr>
                    </a:p>
                  </a:txBody>
                  <a:tcPr marL="6083" marR="6083" marT="6083"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82121783"/>
                  </a:ext>
                </a:extLst>
              </a:tr>
              <a:tr h="362213">
                <a:tc>
                  <a:txBody>
                    <a:bodyPr/>
                    <a:lstStyle/>
                    <a:p>
                      <a:pPr algn="ctr" fontAlgn="ctr"/>
                      <a:r>
                        <a:rPr lang="en-US" sz="1500" b="1" u="sng" strike="noStrike" dirty="0">
                          <a:effectLst/>
                        </a:rPr>
                        <a:t>APPLICABILITY</a:t>
                      </a:r>
                      <a:endParaRPr lang="en-US" sz="1500" b="1" i="0" u="sng"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sng" strike="noStrike" dirty="0">
                          <a:effectLst/>
                        </a:rPr>
                        <a:t>DEADLINE</a:t>
                      </a:r>
                      <a:endParaRPr lang="en-US" sz="1500" b="1" i="0" u="sng"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sng" strike="noStrike" dirty="0">
                          <a:effectLst/>
                        </a:rPr>
                        <a:t>ENERGY OBJECTIVE</a:t>
                      </a:r>
                      <a:endParaRPr lang="en-US" sz="1500" b="1" i="0" u="sng"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sng" strike="noStrike" dirty="0">
                          <a:effectLst/>
                        </a:rPr>
                        <a:t>BENCHMARK</a:t>
                      </a:r>
                      <a:endParaRPr lang="en-US" sz="1500" b="1" i="0" u="sng" strike="noStrike" dirty="0">
                        <a:solidFill>
                          <a:srgbClr val="000000"/>
                        </a:solidFill>
                        <a:effectLst/>
                        <a:latin typeface="Times New Roman" panose="02020603050405020304" pitchFamily="18" charset="0"/>
                      </a:endParaRPr>
                    </a:p>
                  </a:txBody>
                  <a:tcPr marL="6083" marR="6083" marT="6083" marB="0" anchor="ctr"/>
                </a:tc>
                <a:extLst>
                  <a:ext uri="{0D108BD9-81ED-4DB2-BD59-A6C34878D82A}">
                    <a16:rowId xmlns:a16="http://schemas.microsoft.com/office/drawing/2014/main" val="127258488"/>
                  </a:ext>
                </a:extLst>
              </a:tr>
              <a:tr h="263426">
                <a:tc>
                  <a:txBody>
                    <a:bodyPr/>
                    <a:lstStyle/>
                    <a:p>
                      <a:pPr algn="ctr" fontAlgn="ctr"/>
                      <a:r>
                        <a:rPr lang="en-US" sz="1500" u="none" strike="noStrike" dirty="0">
                          <a:effectLst/>
                        </a:rPr>
                        <a:t> </a:t>
                      </a:r>
                      <a:endParaRPr lang="en-US" sz="1500" b="1" i="0" u="none"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u="none" strike="noStrike">
                          <a:effectLst/>
                        </a:rPr>
                        <a:t> </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u="none" strike="noStrike">
                          <a:effectLst/>
                        </a:rPr>
                        <a:t> </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u="none" strike="noStrike">
                          <a:effectLst/>
                        </a:rPr>
                        <a:t> </a:t>
                      </a:r>
                      <a:endParaRPr lang="en-US" sz="1500" b="1" i="0" u="none" strike="noStrike">
                        <a:solidFill>
                          <a:srgbClr val="000000"/>
                        </a:solidFill>
                        <a:effectLst/>
                        <a:latin typeface="Times New Roman" panose="02020603050405020304" pitchFamily="18" charset="0"/>
                      </a:endParaRPr>
                    </a:p>
                  </a:txBody>
                  <a:tcPr marL="6083" marR="6083" marT="6083" marB="0" anchor="ctr"/>
                </a:tc>
                <a:extLst>
                  <a:ext uri="{0D108BD9-81ED-4DB2-BD59-A6C34878D82A}">
                    <a16:rowId xmlns:a16="http://schemas.microsoft.com/office/drawing/2014/main" val="3819953746"/>
                  </a:ext>
                </a:extLst>
              </a:tr>
              <a:tr h="526854">
                <a:tc>
                  <a:txBody>
                    <a:bodyPr/>
                    <a:lstStyle/>
                    <a:p>
                      <a:pPr algn="ctr" fontAlgn="ctr"/>
                      <a:r>
                        <a:rPr lang="en-US" sz="1500" b="1" u="sng" strike="noStrike" dirty="0">
                          <a:effectLst/>
                        </a:rPr>
                        <a:t>ALL</a:t>
                      </a:r>
                      <a:r>
                        <a:rPr lang="en-US" sz="1500" b="1" u="none" strike="noStrike" dirty="0">
                          <a:effectLst/>
                        </a:rPr>
                        <a:t> STATE BUILDINGS OVER 20,000 SQUARE FEET</a:t>
                      </a:r>
                      <a:endParaRPr lang="en-US" sz="1500" b="1" i="0" u="none"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a:effectLst/>
                        </a:rPr>
                        <a:t>2025</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40% REDUCTION</a:t>
                      </a:r>
                      <a:endParaRPr lang="en-US" sz="1500" b="1" i="0" u="none"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FY 2002-03</a:t>
                      </a:r>
                      <a:endParaRPr lang="en-US" sz="1500" b="1" i="0" u="none" strike="noStrike" dirty="0">
                        <a:solidFill>
                          <a:srgbClr val="000000"/>
                        </a:solidFill>
                        <a:effectLst/>
                        <a:latin typeface="Times New Roman" panose="02020603050405020304" pitchFamily="18" charset="0"/>
                      </a:endParaRPr>
                    </a:p>
                  </a:txBody>
                  <a:tcPr marL="6083" marR="6083" marT="6083" marB="0" anchor="ctr"/>
                </a:tc>
                <a:extLst>
                  <a:ext uri="{0D108BD9-81ED-4DB2-BD59-A6C34878D82A}">
                    <a16:rowId xmlns:a16="http://schemas.microsoft.com/office/drawing/2014/main" val="2236467469"/>
                  </a:ext>
                </a:extLst>
              </a:tr>
              <a:tr h="263426">
                <a:tc>
                  <a:txBody>
                    <a:bodyPr/>
                    <a:lstStyle/>
                    <a:p>
                      <a:pPr algn="ctr" fontAlgn="ctr"/>
                      <a:r>
                        <a:rPr lang="en-US" sz="1500" b="1" u="none" strike="noStrike" dirty="0">
                          <a:effectLst/>
                        </a:rPr>
                        <a:t> </a:t>
                      </a:r>
                      <a:endParaRPr lang="en-US" sz="1500" b="1" i="0" u="none"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 </a:t>
                      </a:r>
                      <a:endParaRPr lang="en-US" sz="1500" b="1" i="0" u="none"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 </a:t>
                      </a:r>
                      <a:endParaRPr lang="en-US" sz="1500" b="1" i="0" u="none"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 </a:t>
                      </a:r>
                      <a:endParaRPr lang="en-US" sz="1500" b="1" i="0" u="none" strike="noStrike" dirty="0">
                        <a:solidFill>
                          <a:srgbClr val="000000"/>
                        </a:solidFill>
                        <a:effectLst/>
                        <a:latin typeface="Times New Roman" panose="02020603050405020304" pitchFamily="18" charset="0"/>
                      </a:endParaRPr>
                    </a:p>
                  </a:txBody>
                  <a:tcPr marL="6083" marR="6083" marT="6083" marB="0" anchor="ctr"/>
                </a:tc>
                <a:extLst>
                  <a:ext uri="{0D108BD9-81ED-4DB2-BD59-A6C34878D82A}">
                    <a16:rowId xmlns:a16="http://schemas.microsoft.com/office/drawing/2014/main" val="1000212078"/>
                  </a:ext>
                </a:extLst>
              </a:tr>
              <a:tr h="263433">
                <a:tc>
                  <a:txBody>
                    <a:bodyPr/>
                    <a:lstStyle/>
                    <a:p>
                      <a:pPr algn="ctr" fontAlgn="ctr"/>
                      <a:r>
                        <a:rPr lang="en-US" sz="1500" b="1" u="none" strike="noStrike" dirty="0">
                          <a:effectLst/>
                        </a:rPr>
                        <a:t>MAJOR NEW CONSTRUCTION</a:t>
                      </a:r>
                      <a:endParaRPr lang="en-US" sz="1500" b="1" i="0" u="none"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a:effectLst/>
                        </a:rPr>
                        <a:t>UPON RATIFICATION</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sng" strike="noStrike" dirty="0">
                          <a:effectLst/>
                        </a:rPr>
                        <a:t>CALCULATED</a:t>
                      </a:r>
                      <a:r>
                        <a:rPr lang="en-US" sz="1500" b="1" u="none" strike="noStrike" dirty="0">
                          <a:effectLst/>
                        </a:rPr>
                        <a:t> 40% REDUCTION</a:t>
                      </a:r>
                      <a:endParaRPr lang="en-US" sz="1500" b="1" i="0" u="none"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ASHRAE 90.1-2004</a:t>
                      </a:r>
                      <a:endParaRPr lang="en-US" sz="1500" b="1" i="0" u="none" strike="noStrike" dirty="0">
                        <a:solidFill>
                          <a:srgbClr val="000000"/>
                        </a:solidFill>
                        <a:effectLst/>
                        <a:latin typeface="Times New Roman" panose="02020603050405020304" pitchFamily="18" charset="0"/>
                      </a:endParaRPr>
                    </a:p>
                  </a:txBody>
                  <a:tcPr marL="6083" marR="6083" marT="6083" marB="0" anchor="ctr"/>
                </a:tc>
                <a:extLst>
                  <a:ext uri="{0D108BD9-81ED-4DB2-BD59-A6C34878D82A}">
                    <a16:rowId xmlns:a16="http://schemas.microsoft.com/office/drawing/2014/main" val="876913612"/>
                  </a:ext>
                </a:extLst>
              </a:tr>
              <a:tr h="263426">
                <a:tc>
                  <a:txBody>
                    <a:bodyPr/>
                    <a:lstStyle/>
                    <a:p>
                      <a:pPr algn="ctr" fontAlgn="ctr"/>
                      <a:r>
                        <a:rPr lang="en-US" sz="1500" b="1" u="none" strike="noStrike">
                          <a:effectLst/>
                        </a:rPr>
                        <a:t> </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a:effectLst/>
                        </a:rPr>
                        <a:t> </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a:effectLst/>
                        </a:rPr>
                        <a:t> </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 </a:t>
                      </a:r>
                      <a:endParaRPr lang="en-US" sz="1500" b="1" i="0" u="none" strike="noStrike" dirty="0">
                        <a:solidFill>
                          <a:srgbClr val="000000"/>
                        </a:solidFill>
                        <a:effectLst/>
                        <a:latin typeface="Times New Roman" panose="02020603050405020304" pitchFamily="18" charset="0"/>
                      </a:endParaRPr>
                    </a:p>
                  </a:txBody>
                  <a:tcPr marL="6083" marR="6083" marT="6083" marB="0" anchor="ctr"/>
                </a:tc>
                <a:extLst>
                  <a:ext uri="{0D108BD9-81ED-4DB2-BD59-A6C34878D82A}">
                    <a16:rowId xmlns:a16="http://schemas.microsoft.com/office/drawing/2014/main" val="1868187467"/>
                  </a:ext>
                </a:extLst>
              </a:tr>
              <a:tr h="263426">
                <a:tc>
                  <a:txBody>
                    <a:bodyPr/>
                    <a:lstStyle/>
                    <a:p>
                      <a:pPr algn="ctr" fontAlgn="ctr"/>
                      <a:r>
                        <a:rPr lang="en-US" sz="1500" b="1" u="none" strike="noStrike">
                          <a:effectLst/>
                        </a:rPr>
                        <a:t>MAJOR RENOVATION</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a:effectLst/>
                        </a:rPr>
                        <a:t>UPON RATIFICATION</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sng" strike="noStrike" dirty="0">
                          <a:effectLst/>
                        </a:rPr>
                        <a:t>CALCULATED</a:t>
                      </a:r>
                      <a:r>
                        <a:rPr lang="en-US" sz="1500" b="1" u="none" strike="noStrike" dirty="0">
                          <a:effectLst/>
                        </a:rPr>
                        <a:t> 30% REDUCTION</a:t>
                      </a:r>
                      <a:endParaRPr lang="en-US" sz="1500" b="1" i="0" u="none"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ASHRAE 90.1-2004</a:t>
                      </a:r>
                      <a:endParaRPr lang="en-US" sz="1500" b="1" i="0" u="none" strike="noStrike" dirty="0">
                        <a:solidFill>
                          <a:srgbClr val="000000"/>
                        </a:solidFill>
                        <a:effectLst/>
                        <a:latin typeface="Times New Roman" panose="02020603050405020304" pitchFamily="18" charset="0"/>
                      </a:endParaRPr>
                    </a:p>
                  </a:txBody>
                  <a:tcPr marL="6083" marR="6083" marT="6083" marB="0" anchor="ctr"/>
                </a:tc>
                <a:extLst>
                  <a:ext uri="{0D108BD9-81ED-4DB2-BD59-A6C34878D82A}">
                    <a16:rowId xmlns:a16="http://schemas.microsoft.com/office/drawing/2014/main" val="1804812039"/>
                  </a:ext>
                </a:extLst>
              </a:tr>
              <a:tr h="263426">
                <a:tc>
                  <a:txBody>
                    <a:bodyPr/>
                    <a:lstStyle/>
                    <a:p>
                      <a:pPr algn="ctr" fontAlgn="ctr"/>
                      <a:r>
                        <a:rPr lang="en-US" sz="1500" b="1" u="none" strike="noStrike">
                          <a:effectLst/>
                        </a:rPr>
                        <a:t> </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a:effectLst/>
                        </a:rPr>
                        <a:t> </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 </a:t>
                      </a:r>
                      <a:endParaRPr lang="en-US" sz="1500" b="1" i="0" u="none"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 </a:t>
                      </a:r>
                      <a:endParaRPr lang="en-US" sz="1500" b="1" i="0" u="none" strike="noStrike" dirty="0">
                        <a:solidFill>
                          <a:srgbClr val="000000"/>
                        </a:solidFill>
                        <a:effectLst/>
                        <a:latin typeface="Times New Roman" panose="02020603050405020304" pitchFamily="18" charset="0"/>
                      </a:endParaRPr>
                    </a:p>
                  </a:txBody>
                  <a:tcPr marL="6083" marR="6083" marT="6083" marB="0" anchor="ctr"/>
                </a:tc>
                <a:extLst>
                  <a:ext uri="{0D108BD9-81ED-4DB2-BD59-A6C34878D82A}">
                    <a16:rowId xmlns:a16="http://schemas.microsoft.com/office/drawing/2014/main" val="3958270936"/>
                  </a:ext>
                </a:extLst>
              </a:tr>
              <a:tr h="263426">
                <a:tc>
                  <a:txBody>
                    <a:bodyPr/>
                    <a:lstStyle/>
                    <a:p>
                      <a:pPr algn="ctr" fontAlgn="ctr"/>
                      <a:r>
                        <a:rPr lang="en-US" sz="1500" b="1" u="none" strike="noStrike">
                          <a:effectLst/>
                        </a:rPr>
                        <a:t>INDOOR POTABLE WATER USE</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a:effectLst/>
                        </a:rPr>
                        <a:t>UPON RATIFICATION</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sng" strike="noStrike" dirty="0">
                          <a:effectLst/>
                        </a:rPr>
                        <a:t>CALCULATED</a:t>
                      </a:r>
                      <a:r>
                        <a:rPr lang="en-US" sz="1500" b="1" u="none" strike="noStrike" dirty="0">
                          <a:effectLst/>
                        </a:rPr>
                        <a:t> 30% REDUCTION</a:t>
                      </a:r>
                      <a:endParaRPr lang="en-US" sz="1500" b="1" i="0" u="none"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2006 NC BUILDING CODE</a:t>
                      </a:r>
                      <a:endParaRPr lang="en-US" sz="1500" b="1" i="0" u="none" strike="noStrike" dirty="0">
                        <a:solidFill>
                          <a:srgbClr val="000000"/>
                        </a:solidFill>
                        <a:effectLst/>
                        <a:latin typeface="Times New Roman" panose="02020603050405020304" pitchFamily="18" charset="0"/>
                      </a:endParaRPr>
                    </a:p>
                  </a:txBody>
                  <a:tcPr marL="6083" marR="6083" marT="6083" marB="0" anchor="ctr"/>
                </a:tc>
                <a:extLst>
                  <a:ext uri="{0D108BD9-81ED-4DB2-BD59-A6C34878D82A}">
                    <a16:rowId xmlns:a16="http://schemas.microsoft.com/office/drawing/2014/main" val="2085241256"/>
                  </a:ext>
                </a:extLst>
              </a:tr>
              <a:tr h="270012">
                <a:tc>
                  <a:txBody>
                    <a:bodyPr/>
                    <a:lstStyle/>
                    <a:p>
                      <a:pPr algn="ctr" fontAlgn="ctr"/>
                      <a:r>
                        <a:rPr lang="en-US" sz="1500" b="1" u="none" strike="noStrike">
                          <a:effectLst/>
                        </a:rPr>
                        <a:t> </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a:effectLst/>
                        </a:rPr>
                        <a:t> </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a:effectLst/>
                        </a:rPr>
                        <a:t> </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 </a:t>
                      </a:r>
                      <a:endParaRPr lang="en-US" sz="1500" b="1" i="0" u="none" strike="noStrike" dirty="0">
                        <a:solidFill>
                          <a:srgbClr val="000000"/>
                        </a:solidFill>
                        <a:effectLst/>
                        <a:latin typeface="Times New Roman" panose="02020603050405020304" pitchFamily="18" charset="0"/>
                      </a:endParaRPr>
                    </a:p>
                  </a:txBody>
                  <a:tcPr marL="6083" marR="6083" marT="6083" marB="0" anchor="ctr"/>
                </a:tc>
                <a:extLst>
                  <a:ext uri="{0D108BD9-81ED-4DB2-BD59-A6C34878D82A}">
                    <a16:rowId xmlns:a16="http://schemas.microsoft.com/office/drawing/2014/main" val="573639282"/>
                  </a:ext>
                </a:extLst>
              </a:tr>
              <a:tr h="401727">
                <a:tc gridSpan="4">
                  <a:txBody>
                    <a:bodyPr/>
                    <a:lstStyle/>
                    <a:p>
                      <a:pPr algn="ctr" fontAlgn="ctr"/>
                      <a:r>
                        <a:rPr lang="en-US" sz="1900" b="1" u="sng" strike="noStrike" dirty="0">
                          <a:effectLst/>
                        </a:rPr>
                        <a:t>FEASIBILITY ANALYSIS &amp; GUARANTEED ENERGY SAVINGS CONTRACTS</a:t>
                      </a:r>
                      <a:endParaRPr lang="en-US" sz="1900" b="1" i="0" u="sng" strike="noStrike" dirty="0">
                        <a:solidFill>
                          <a:srgbClr val="000000"/>
                        </a:solidFill>
                        <a:effectLst/>
                        <a:latin typeface="Times New Roman" panose="02020603050405020304" pitchFamily="18" charset="0"/>
                      </a:endParaRPr>
                    </a:p>
                  </a:txBody>
                  <a:tcPr marL="6083" marR="6083" marT="6083"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2390682"/>
                  </a:ext>
                </a:extLst>
              </a:tr>
              <a:tr h="263426">
                <a:tc>
                  <a:txBody>
                    <a:bodyPr/>
                    <a:lstStyle/>
                    <a:p>
                      <a:pPr algn="ctr" fontAlgn="ctr"/>
                      <a:r>
                        <a:rPr lang="en-US" sz="1500" b="1" u="sng" strike="noStrike" dirty="0">
                          <a:effectLst/>
                        </a:rPr>
                        <a:t>APPLICABILITY</a:t>
                      </a:r>
                      <a:endParaRPr lang="en-US" sz="1500" b="1" i="0" u="sng"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sng" strike="noStrike" dirty="0">
                          <a:effectLst/>
                        </a:rPr>
                        <a:t>DEADLINE</a:t>
                      </a:r>
                      <a:endParaRPr lang="en-US" sz="1500" b="1" i="0" u="sng"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sng" strike="noStrike" dirty="0">
                          <a:effectLst/>
                        </a:rPr>
                        <a:t>ENERGY OBJECTIVE</a:t>
                      </a:r>
                      <a:endParaRPr lang="en-US" sz="1500" b="1" i="0" u="sng"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sng" strike="noStrike" dirty="0">
                          <a:effectLst/>
                        </a:rPr>
                        <a:t>FUNDING METHOD</a:t>
                      </a:r>
                      <a:endParaRPr lang="en-US" sz="1500" b="1" i="0" u="sng" strike="noStrike" dirty="0">
                        <a:solidFill>
                          <a:srgbClr val="000000"/>
                        </a:solidFill>
                        <a:effectLst/>
                        <a:latin typeface="Times New Roman" panose="02020603050405020304" pitchFamily="18" charset="0"/>
                      </a:endParaRPr>
                    </a:p>
                  </a:txBody>
                  <a:tcPr marL="6083" marR="6083" marT="6083" marB="0" anchor="ctr"/>
                </a:tc>
                <a:extLst>
                  <a:ext uri="{0D108BD9-81ED-4DB2-BD59-A6C34878D82A}">
                    <a16:rowId xmlns:a16="http://schemas.microsoft.com/office/drawing/2014/main" val="284914559"/>
                  </a:ext>
                </a:extLst>
              </a:tr>
              <a:tr h="790280">
                <a:tc>
                  <a:txBody>
                    <a:bodyPr/>
                    <a:lstStyle/>
                    <a:p>
                      <a:pPr algn="ctr" fontAlgn="ctr"/>
                      <a:r>
                        <a:rPr lang="en-US" sz="1500" b="1" u="none" strike="noStrike" dirty="0">
                          <a:effectLst/>
                        </a:rPr>
                        <a:t>ALL STATE BUILDINGS OVER 20,000 SQUARE FEET, IN USE OVER 10 YEARS</a:t>
                      </a:r>
                      <a:endParaRPr lang="en-US" sz="1500" b="1" i="0" u="none"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FEASIBILITY: 10/1/2020   RFP: 4/1/2021</a:t>
                      </a:r>
                      <a:endParaRPr lang="en-US" sz="1500" b="1" i="0" u="none"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a:effectLst/>
                        </a:rPr>
                        <a:t>ENERGY SAVINGS COVER COSTS WITHIN TEN YEARS</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GUARANTEED ENERGY SAVINGS CONTRACT</a:t>
                      </a:r>
                      <a:endParaRPr lang="en-US" sz="1500" b="1" i="0" u="none" strike="noStrike" dirty="0">
                        <a:solidFill>
                          <a:srgbClr val="000000"/>
                        </a:solidFill>
                        <a:effectLst/>
                        <a:latin typeface="Times New Roman" panose="02020603050405020304" pitchFamily="18" charset="0"/>
                      </a:endParaRPr>
                    </a:p>
                  </a:txBody>
                  <a:tcPr marL="6083" marR="6083" marT="6083" marB="0" anchor="ctr"/>
                </a:tc>
                <a:extLst>
                  <a:ext uri="{0D108BD9-81ED-4DB2-BD59-A6C34878D82A}">
                    <a16:rowId xmlns:a16="http://schemas.microsoft.com/office/drawing/2014/main" val="719816311"/>
                  </a:ext>
                </a:extLst>
              </a:tr>
              <a:tr h="270012">
                <a:tc>
                  <a:txBody>
                    <a:bodyPr/>
                    <a:lstStyle/>
                    <a:p>
                      <a:pPr algn="ctr" fontAlgn="ctr"/>
                      <a:r>
                        <a:rPr lang="en-US" sz="1500" b="1" u="none" strike="noStrike" dirty="0">
                          <a:effectLst/>
                        </a:rPr>
                        <a:t> </a:t>
                      </a:r>
                      <a:endParaRPr lang="en-US" sz="1500" b="1" i="0" u="none"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 </a:t>
                      </a:r>
                      <a:endParaRPr lang="en-US" sz="1500" b="1" i="0" u="none"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a:effectLst/>
                        </a:rPr>
                        <a:t> </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 </a:t>
                      </a:r>
                      <a:endParaRPr lang="en-US" sz="1500" b="1" i="0" u="none" strike="noStrike" dirty="0">
                        <a:solidFill>
                          <a:srgbClr val="000000"/>
                        </a:solidFill>
                        <a:effectLst/>
                        <a:latin typeface="Times New Roman" panose="02020603050405020304" pitchFamily="18" charset="0"/>
                      </a:endParaRPr>
                    </a:p>
                  </a:txBody>
                  <a:tcPr marL="6083" marR="6083" marT="6083" marB="0" anchor="ctr"/>
                </a:tc>
                <a:extLst>
                  <a:ext uri="{0D108BD9-81ED-4DB2-BD59-A6C34878D82A}">
                    <a16:rowId xmlns:a16="http://schemas.microsoft.com/office/drawing/2014/main" val="1876330730"/>
                  </a:ext>
                </a:extLst>
              </a:tr>
              <a:tr h="790280">
                <a:tc>
                  <a:txBody>
                    <a:bodyPr/>
                    <a:lstStyle/>
                    <a:p>
                      <a:pPr algn="ctr" fontAlgn="ctr"/>
                      <a:r>
                        <a:rPr lang="en-US" sz="1500" b="1" u="none" strike="noStrike">
                          <a:effectLst/>
                        </a:rPr>
                        <a:t>ALL STATE BUILDINGS OVER 10,000 SQUARE FEET, IN USE OVER 10 YEARS</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FEASIBILITY: 10/1/2025 RFP:  4/1/2026</a:t>
                      </a:r>
                      <a:endParaRPr lang="en-US" sz="1500" b="1" i="0" u="none"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a:effectLst/>
                        </a:rPr>
                        <a:t>ENERGY SAVINGS COVER COSTS WITHIN TEN YEARS</a:t>
                      </a:r>
                      <a:endParaRPr lang="en-US" sz="1500" b="1"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b="1" u="none" strike="noStrike" dirty="0">
                          <a:effectLst/>
                        </a:rPr>
                        <a:t>GUARANTEED ENERGY SAVINGS CONTRACT</a:t>
                      </a:r>
                      <a:endParaRPr lang="en-US" sz="1500" b="1" i="0" u="none" strike="noStrike" dirty="0">
                        <a:solidFill>
                          <a:srgbClr val="000000"/>
                        </a:solidFill>
                        <a:effectLst/>
                        <a:latin typeface="Times New Roman" panose="02020603050405020304" pitchFamily="18" charset="0"/>
                      </a:endParaRPr>
                    </a:p>
                  </a:txBody>
                  <a:tcPr marL="6083" marR="6083" marT="6083" marB="0" anchor="ctr"/>
                </a:tc>
                <a:extLst>
                  <a:ext uri="{0D108BD9-81ED-4DB2-BD59-A6C34878D82A}">
                    <a16:rowId xmlns:a16="http://schemas.microsoft.com/office/drawing/2014/main" val="3822304101"/>
                  </a:ext>
                </a:extLst>
              </a:tr>
              <a:tr h="231107">
                <a:tc>
                  <a:txBody>
                    <a:bodyPr/>
                    <a:lstStyle/>
                    <a:p>
                      <a:pPr algn="ctr" fontAlgn="ctr"/>
                      <a:r>
                        <a:rPr lang="en-US" sz="1500" u="none" strike="noStrike" dirty="0">
                          <a:effectLst/>
                        </a:rPr>
                        <a:t> </a:t>
                      </a:r>
                      <a:endParaRPr lang="en-US" sz="1500" b="0" i="0" u="none" strike="noStrike" dirty="0">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u="none" strike="noStrike">
                          <a:effectLst/>
                        </a:rPr>
                        <a:t> </a:t>
                      </a:r>
                      <a:endParaRPr lang="en-US" sz="1500" b="0"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u="none" strike="noStrike">
                          <a:effectLst/>
                        </a:rPr>
                        <a:t> </a:t>
                      </a:r>
                      <a:endParaRPr lang="en-US" sz="1500" b="0" i="0" u="none" strike="noStrike">
                        <a:solidFill>
                          <a:srgbClr val="000000"/>
                        </a:solidFill>
                        <a:effectLst/>
                        <a:latin typeface="Times New Roman" panose="02020603050405020304" pitchFamily="18" charset="0"/>
                      </a:endParaRPr>
                    </a:p>
                  </a:txBody>
                  <a:tcPr marL="6083" marR="6083" marT="6083" marB="0" anchor="ctr"/>
                </a:tc>
                <a:tc>
                  <a:txBody>
                    <a:bodyPr/>
                    <a:lstStyle/>
                    <a:p>
                      <a:pPr algn="ctr" fontAlgn="ctr"/>
                      <a:r>
                        <a:rPr lang="en-US" sz="1500" u="none" strike="noStrike" dirty="0">
                          <a:effectLst/>
                        </a:rPr>
                        <a:t> </a:t>
                      </a:r>
                      <a:endParaRPr lang="en-US" sz="1500" b="0" i="0" u="none" strike="noStrike" dirty="0">
                        <a:solidFill>
                          <a:srgbClr val="000000"/>
                        </a:solidFill>
                        <a:effectLst/>
                        <a:latin typeface="Times New Roman" panose="02020603050405020304" pitchFamily="18" charset="0"/>
                      </a:endParaRPr>
                    </a:p>
                  </a:txBody>
                  <a:tcPr marL="6083" marR="6083" marT="6083" marB="0" anchor="ctr"/>
                </a:tc>
                <a:extLst>
                  <a:ext uri="{0D108BD9-81ED-4DB2-BD59-A6C34878D82A}">
                    <a16:rowId xmlns:a16="http://schemas.microsoft.com/office/drawing/2014/main" val="3598701578"/>
                  </a:ext>
                </a:extLst>
              </a:tr>
            </a:tbl>
          </a:graphicData>
        </a:graphic>
      </p:graphicFrame>
      <p:sp>
        <p:nvSpPr>
          <p:cNvPr id="5" name="TextBox 4">
            <a:extLst>
              <a:ext uri="{FF2B5EF4-FFF2-40B4-BE49-F238E27FC236}">
                <a16:creationId xmlns:a16="http://schemas.microsoft.com/office/drawing/2014/main" id="{3B82B793-1FBE-4A19-8DF4-4E5456E68765}"/>
              </a:ext>
            </a:extLst>
          </p:cNvPr>
          <p:cNvSpPr txBox="1"/>
          <p:nvPr/>
        </p:nvSpPr>
        <p:spPr>
          <a:xfrm>
            <a:off x="21499" y="6639764"/>
            <a:ext cx="250441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214103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20C5D-956C-4D9C-981A-C65C4B266098}"/>
              </a:ext>
            </a:extLst>
          </p:cNvPr>
          <p:cNvSpPr>
            <a:spLocks noGrp="1"/>
          </p:cNvSpPr>
          <p:nvPr>
            <p:ph type="title"/>
          </p:nvPr>
        </p:nvSpPr>
        <p:spPr/>
        <p:txBody>
          <a:bodyPr/>
          <a:lstStyle/>
          <a:p>
            <a:endParaRPr lang="en-US"/>
          </a:p>
        </p:txBody>
      </p:sp>
      <p:graphicFrame>
        <p:nvGraphicFramePr>
          <p:cNvPr id="10" name="Content Placeholder 9">
            <a:extLst>
              <a:ext uri="{FF2B5EF4-FFF2-40B4-BE49-F238E27FC236}">
                <a16:creationId xmlns:a16="http://schemas.microsoft.com/office/drawing/2014/main" id="{EE3C89E1-FA90-4EB3-BE59-82F9B4389AC1}"/>
              </a:ext>
            </a:extLst>
          </p:cNvPr>
          <p:cNvGraphicFramePr>
            <a:graphicFrameLocks noGrp="1"/>
          </p:cNvGraphicFramePr>
          <p:nvPr>
            <p:ph idx="1"/>
            <p:extLst>
              <p:ext uri="{D42A27DB-BD31-4B8C-83A1-F6EECF244321}">
                <p14:modId xmlns:p14="http://schemas.microsoft.com/office/powerpoint/2010/main" val="2265084379"/>
              </p:ext>
            </p:extLst>
          </p:nvPr>
        </p:nvGraphicFramePr>
        <p:xfrm>
          <a:off x="62144" y="62144"/>
          <a:ext cx="12064752" cy="6514284"/>
        </p:xfrm>
        <a:graphic>
          <a:graphicData uri="http://schemas.openxmlformats.org/drawingml/2006/table">
            <a:tbl>
              <a:tblPr>
                <a:tableStyleId>{5C22544A-7EE6-4342-B048-85BDC9FD1C3A}</a:tableStyleId>
              </a:tblPr>
              <a:tblGrid>
                <a:gridCol w="1306947">
                  <a:extLst>
                    <a:ext uri="{9D8B030D-6E8A-4147-A177-3AD203B41FA5}">
                      <a16:colId xmlns:a16="http://schemas.microsoft.com/office/drawing/2014/main" val="3731100524"/>
                    </a:ext>
                  </a:extLst>
                </a:gridCol>
                <a:gridCol w="1090124">
                  <a:extLst>
                    <a:ext uri="{9D8B030D-6E8A-4147-A177-3AD203B41FA5}">
                      <a16:colId xmlns:a16="http://schemas.microsoft.com/office/drawing/2014/main" val="206828411"/>
                    </a:ext>
                  </a:extLst>
                </a:gridCol>
                <a:gridCol w="1351500">
                  <a:extLst>
                    <a:ext uri="{9D8B030D-6E8A-4147-A177-3AD203B41FA5}">
                      <a16:colId xmlns:a16="http://schemas.microsoft.com/office/drawing/2014/main" val="292959816"/>
                    </a:ext>
                  </a:extLst>
                </a:gridCol>
                <a:gridCol w="1351500">
                  <a:extLst>
                    <a:ext uri="{9D8B030D-6E8A-4147-A177-3AD203B41FA5}">
                      <a16:colId xmlns:a16="http://schemas.microsoft.com/office/drawing/2014/main" val="3856165597"/>
                    </a:ext>
                  </a:extLst>
                </a:gridCol>
                <a:gridCol w="1338749">
                  <a:extLst>
                    <a:ext uri="{9D8B030D-6E8A-4147-A177-3AD203B41FA5}">
                      <a16:colId xmlns:a16="http://schemas.microsoft.com/office/drawing/2014/main" val="1739743863"/>
                    </a:ext>
                  </a:extLst>
                </a:gridCol>
                <a:gridCol w="975374">
                  <a:extLst>
                    <a:ext uri="{9D8B030D-6E8A-4147-A177-3AD203B41FA5}">
                      <a16:colId xmlns:a16="http://schemas.microsoft.com/office/drawing/2014/main" val="756988541"/>
                    </a:ext>
                  </a:extLst>
                </a:gridCol>
                <a:gridCol w="1147498">
                  <a:extLst>
                    <a:ext uri="{9D8B030D-6E8A-4147-A177-3AD203B41FA5}">
                      <a16:colId xmlns:a16="http://schemas.microsoft.com/office/drawing/2014/main" val="2535499539"/>
                    </a:ext>
                  </a:extLst>
                </a:gridCol>
                <a:gridCol w="1147498">
                  <a:extLst>
                    <a:ext uri="{9D8B030D-6E8A-4147-A177-3AD203B41FA5}">
                      <a16:colId xmlns:a16="http://schemas.microsoft.com/office/drawing/2014/main" val="1128367181"/>
                    </a:ext>
                  </a:extLst>
                </a:gridCol>
                <a:gridCol w="1415249">
                  <a:extLst>
                    <a:ext uri="{9D8B030D-6E8A-4147-A177-3AD203B41FA5}">
                      <a16:colId xmlns:a16="http://schemas.microsoft.com/office/drawing/2014/main" val="2632956335"/>
                    </a:ext>
                  </a:extLst>
                </a:gridCol>
                <a:gridCol w="940313">
                  <a:extLst>
                    <a:ext uri="{9D8B030D-6E8A-4147-A177-3AD203B41FA5}">
                      <a16:colId xmlns:a16="http://schemas.microsoft.com/office/drawing/2014/main" val="233602464"/>
                    </a:ext>
                  </a:extLst>
                </a:gridCol>
              </a:tblGrid>
              <a:tr h="217399">
                <a:tc gridSpan="10">
                  <a:txBody>
                    <a:bodyPr/>
                    <a:lstStyle/>
                    <a:p>
                      <a:pPr algn="ctr" fontAlgn="ctr"/>
                      <a:r>
                        <a:rPr lang="en-US" sz="1400" b="1" u="sng" strike="noStrike" dirty="0">
                          <a:effectLst/>
                        </a:rPr>
                        <a:t>EXECUTIVE ORDER 80 - HOUSE BILL 330 COMPARISON</a:t>
                      </a:r>
                      <a:endParaRPr lang="en-US" sz="1400" b="1" i="0" u="sng" strike="noStrike" dirty="0">
                        <a:solidFill>
                          <a:srgbClr val="000000"/>
                        </a:solidFill>
                        <a:effectLst/>
                        <a:latin typeface="Times New Roman" panose="02020603050405020304" pitchFamily="18" charset="0"/>
                      </a:endParaRPr>
                    </a:p>
                  </a:txBody>
                  <a:tcPr marL="2261" marR="2261" marT="2261"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8329104"/>
                  </a:ext>
                </a:extLst>
              </a:tr>
              <a:tr h="240637">
                <a:tc gridSpan="10">
                  <a:txBody>
                    <a:bodyPr/>
                    <a:lstStyle/>
                    <a:p>
                      <a:pPr algn="ctr" fontAlgn="ctr"/>
                      <a:r>
                        <a:rPr lang="en-US" sz="1400" b="1" u="sng" strike="noStrike" dirty="0">
                          <a:effectLst/>
                        </a:rPr>
                        <a:t>ENERGY REDUCTION OBJECTIVES</a:t>
                      </a:r>
                      <a:endParaRPr lang="en-US" sz="1400" b="1" i="0" u="sng" strike="noStrike" dirty="0">
                        <a:solidFill>
                          <a:srgbClr val="000000"/>
                        </a:solidFill>
                        <a:effectLst/>
                        <a:latin typeface="Times New Roman" panose="02020603050405020304" pitchFamily="18" charset="0"/>
                      </a:endParaRPr>
                    </a:p>
                  </a:txBody>
                  <a:tcPr marL="2261" marR="2261" marT="2261"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87772868"/>
                  </a:ext>
                </a:extLst>
              </a:tr>
              <a:tr h="189039">
                <a:tc gridSpan="2">
                  <a:txBody>
                    <a:bodyPr/>
                    <a:lstStyle/>
                    <a:p>
                      <a:pPr algn="ctr" fontAlgn="ctr"/>
                      <a:r>
                        <a:rPr lang="en-US" sz="1200" b="1" u="sng" strike="noStrike" dirty="0">
                          <a:effectLst/>
                          <a:latin typeface="+mn-lt"/>
                        </a:rPr>
                        <a:t>STATUS</a:t>
                      </a:r>
                      <a:endParaRPr lang="en-US" sz="1200" b="1" i="0" u="sng" strike="noStrike" dirty="0">
                        <a:solidFill>
                          <a:srgbClr val="000000"/>
                        </a:solidFill>
                        <a:effectLst/>
                        <a:latin typeface="+mn-lt"/>
                      </a:endParaRPr>
                    </a:p>
                  </a:txBody>
                  <a:tcPr marL="2261" marR="2261" marT="2261" marB="0" anchor="ctr"/>
                </a:tc>
                <a:tc hMerge="1">
                  <a:txBody>
                    <a:bodyPr/>
                    <a:lstStyle/>
                    <a:p>
                      <a:endParaRPr lang="en-US"/>
                    </a:p>
                  </a:txBody>
                  <a:tcPr/>
                </a:tc>
                <a:tc gridSpan="2">
                  <a:txBody>
                    <a:bodyPr/>
                    <a:lstStyle/>
                    <a:p>
                      <a:pPr algn="ctr" fontAlgn="ctr"/>
                      <a:r>
                        <a:rPr lang="en-US" sz="1200" b="1" u="sng" strike="noStrike" dirty="0">
                          <a:effectLst/>
                          <a:latin typeface="+mn-lt"/>
                        </a:rPr>
                        <a:t>APPLICABILITY</a:t>
                      </a:r>
                      <a:endParaRPr lang="en-US" sz="1200" b="1" i="0" u="sng" strike="noStrike" dirty="0">
                        <a:solidFill>
                          <a:srgbClr val="000000"/>
                        </a:solidFill>
                        <a:effectLst/>
                        <a:latin typeface="+mn-lt"/>
                      </a:endParaRPr>
                    </a:p>
                  </a:txBody>
                  <a:tcPr marL="2261" marR="2261" marT="2261" marB="0" anchor="ctr"/>
                </a:tc>
                <a:tc hMerge="1">
                  <a:txBody>
                    <a:bodyPr/>
                    <a:lstStyle/>
                    <a:p>
                      <a:endParaRPr lang="en-US"/>
                    </a:p>
                  </a:txBody>
                  <a:tcPr/>
                </a:tc>
                <a:tc gridSpan="2">
                  <a:txBody>
                    <a:bodyPr/>
                    <a:lstStyle/>
                    <a:p>
                      <a:pPr algn="ctr" fontAlgn="ctr"/>
                      <a:r>
                        <a:rPr lang="en-US" sz="1200" b="1" u="sng" strike="noStrike" dirty="0">
                          <a:effectLst/>
                          <a:latin typeface="+mn-lt"/>
                        </a:rPr>
                        <a:t>DEADLINE</a:t>
                      </a:r>
                      <a:endParaRPr lang="en-US" sz="1200" b="1" i="0" u="sng" strike="noStrike" dirty="0">
                        <a:solidFill>
                          <a:srgbClr val="000000"/>
                        </a:solidFill>
                        <a:effectLst/>
                        <a:latin typeface="+mn-lt"/>
                      </a:endParaRPr>
                    </a:p>
                  </a:txBody>
                  <a:tcPr marL="2261" marR="2261" marT="2261" marB="0" anchor="ctr"/>
                </a:tc>
                <a:tc hMerge="1">
                  <a:txBody>
                    <a:bodyPr/>
                    <a:lstStyle/>
                    <a:p>
                      <a:endParaRPr lang="en-US"/>
                    </a:p>
                  </a:txBody>
                  <a:tcPr/>
                </a:tc>
                <a:tc gridSpan="2">
                  <a:txBody>
                    <a:bodyPr/>
                    <a:lstStyle/>
                    <a:p>
                      <a:pPr algn="ctr" fontAlgn="ctr"/>
                      <a:r>
                        <a:rPr lang="en-US" sz="1200" b="1" u="sng" strike="noStrike" dirty="0">
                          <a:effectLst/>
                          <a:latin typeface="+mn-lt"/>
                        </a:rPr>
                        <a:t>ENERGY OBJECTIVE</a:t>
                      </a:r>
                      <a:endParaRPr lang="en-US" sz="1200" b="1" i="0" u="sng" strike="noStrike" dirty="0">
                        <a:solidFill>
                          <a:srgbClr val="000000"/>
                        </a:solidFill>
                        <a:effectLst/>
                        <a:latin typeface="+mn-lt"/>
                      </a:endParaRPr>
                    </a:p>
                  </a:txBody>
                  <a:tcPr marL="2261" marR="2261" marT="2261" marB="0" anchor="ctr"/>
                </a:tc>
                <a:tc hMerge="1">
                  <a:txBody>
                    <a:bodyPr/>
                    <a:lstStyle/>
                    <a:p>
                      <a:endParaRPr lang="en-US"/>
                    </a:p>
                  </a:txBody>
                  <a:tcPr/>
                </a:tc>
                <a:tc gridSpan="2">
                  <a:txBody>
                    <a:bodyPr/>
                    <a:lstStyle/>
                    <a:p>
                      <a:pPr algn="ctr" fontAlgn="ctr"/>
                      <a:r>
                        <a:rPr lang="en-US" sz="1200" b="1" u="sng" strike="noStrike" dirty="0">
                          <a:effectLst/>
                          <a:latin typeface="+mn-lt"/>
                        </a:rPr>
                        <a:t>BENCHMARK</a:t>
                      </a:r>
                      <a:endParaRPr lang="en-US" sz="1200" b="1" i="0" u="sng" strike="noStrike" dirty="0">
                        <a:solidFill>
                          <a:srgbClr val="000000"/>
                        </a:solidFill>
                        <a:effectLst/>
                        <a:latin typeface="+mn-lt"/>
                      </a:endParaRPr>
                    </a:p>
                  </a:txBody>
                  <a:tcPr marL="2261" marR="2261" marT="2261" marB="0" anchor="ctr"/>
                </a:tc>
                <a:tc hMerge="1">
                  <a:txBody>
                    <a:bodyPr/>
                    <a:lstStyle/>
                    <a:p>
                      <a:endParaRPr lang="en-US"/>
                    </a:p>
                  </a:txBody>
                  <a:tcPr/>
                </a:tc>
                <a:extLst>
                  <a:ext uri="{0D108BD9-81ED-4DB2-BD59-A6C34878D82A}">
                    <a16:rowId xmlns:a16="http://schemas.microsoft.com/office/drawing/2014/main" val="705973735"/>
                  </a:ext>
                </a:extLst>
              </a:tr>
              <a:tr h="711538">
                <a:tc>
                  <a:txBody>
                    <a:bodyPr/>
                    <a:lstStyle/>
                    <a:p>
                      <a:pPr algn="ctr" fontAlgn="ctr"/>
                      <a:r>
                        <a:rPr lang="en-US" sz="1100" b="1" u="sng" strike="noStrike" dirty="0">
                          <a:effectLst/>
                          <a:latin typeface="+mn-lt"/>
                        </a:rPr>
                        <a:t>EXECUTIVE ORDER 80 </a:t>
                      </a:r>
                      <a:endParaRPr lang="en-US" sz="1100" b="1" i="0" u="sng" strike="noStrike" dirty="0">
                        <a:solidFill>
                          <a:srgbClr val="000000"/>
                        </a:solidFill>
                        <a:effectLst/>
                        <a:latin typeface="+mn-lt"/>
                      </a:endParaRPr>
                    </a:p>
                  </a:txBody>
                  <a:tcPr marL="2261" marR="2261" marT="2261" marB="0" anchor="ctr"/>
                </a:tc>
                <a:tc>
                  <a:txBody>
                    <a:bodyPr/>
                    <a:lstStyle/>
                    <a:p>
                      <a:pPr algn="ctr" fontAlgn="ctr"/>
                      <a:r>
                        <a:rPr lang="en-US" sz="1100" b="1" u="sng" strike="noStrike" dirty="0">
                          <a:effectLst/>
                          <a:latin typeface="+mn-lt"/>
                        </a:rPr>
                        <a:t>HB 330</a:t>
                      </a:r>
                      <a:endParaRPr lang="en-US" sz="1100" b="1" i="0" u="sng" strike="noStrike" dirty="0">
                        <a:solidFill>
                          <a:srgbClr val="000000"/>
                        </a:solidFill>
                        <a:effectLst/>
                        <a:latin typeface="+mn-lt"/>
                      </a:endParaRPr>
                    </a:p>
                  </a:txBody>
                  <a:tcPr marL="2261" marR="2261" marT="2261" marB="0" anchor="ctr"/>
                </a:tc>
                <a:tc>
                  <a:txBody>
                    <a:bodyPr/>
                    <a:lstStyle/>
                    <a:p>
                      <a:pPr algn="ctr" fontAlgn="ctr"/>
                      <a:r>
                        <a:rPr lang="en-US" sz="1100" b="1" u="sng" strike="noStrike" dirty="0">
                          <a:effectLst/>
                          <a:latin typeface="+mn-lt"/>
                        </a:rPr>
                        <a:t>EXECUTIVE ORDER 80</a:t>
                      </a:r>
                      <a:endParaRPr lang="en-US" sz="1100" b="1" i="0" u="sng" strike="noStrike" dirty="0">
                        <a:solidFill>
                          <a:srgbClr val="000000"/>
                        </a:solidFill>
                        <a:effectLst/>
                        <a:latin typeface="+mn-lt"/>
                      </a:endParaRPr>
                    </a:p>
                  </a:txBody>
                  <a:tcPr marL="2261" marR="2261" marT="2261" marB="0" anchor="ctr"/>
                </a:tc>
                <a:tc>
                  <a:txBody>
                    <a:bodyPr/>
                    <a:lstStyle/>
                    <a:p>
                      <a:pPr algn="ctr" fontAlgn="ctr"/>
                      <a:r>
                        <a:rPr lang="en-US" sz="1100" b="1" u="sng" strike="noStrike" dirty="0">
                          <a:effectLst/>
                          <a:latin typeface="+mn-lt"/>
                        </a:rPr>
                        <a:t>HB 330</a:t>
                      </a:r>
                      <a:endParaRPr lang="en-US" sz="1100" b="1" i="0" u="sng" strike="noStrike" dirty="0">
                        <a:solidFill>
                          <a:srgbClr val="000000"/>
                        </a:solidFill>
                        <a:effectLst/>
                        <a:latin typeface="+mn-lt"/>
                      </a:endParaRPr>
                    </a:p>
                  </a:txBody>
                  <a:tcPr marL="2261" marR="2261" marT="2261" marB="0" anchor="ctr"/>
                </a:tc>
                <a:tc>
                  <a:txBody>
                    <a:bodyPr/>
                    <a:lstStyle/>
                    <a:p>
                      <a:pPr algn="ctr" fontAlgn="ctr"/>
                      <a:r>
                        <a:rPr lang="en-US" sz="1100" b="1" u="sng" strike="noStrike" dirty="0">
                          <a:effectLst/>
                          <a:latin typeface="+mn-lt"/>
                        </a:rPr>
                        <a:t>EXECUTIVE ORDER 80</a:t>
                      </a:r>
                      <a:endParaRPr lang="en-US" sz="1100" b="1" i="0" u="sng" strike="noStrike" dirty="0">
                        <a:solidFill>
                          <a:srgbClr val="000000"/>
                        </a:solidFill>
                        <a:effectLst/>
                        <a:latin typeface="+mn-lt"/>
                      </a:endParaRPr>
                    </a:p>
                  </a:txBody>
                  <a:tcPr marL="2261" marR="2261" marT="2261" marB="0" anchor="ctr"/>
                </a:tc>
                <a:tc>
                  <a:txBody>
                    <a:bodyPr/>
                    <a:lstStyle/>
                    <a:p>
                      <a:pPr algn="ctr" fontAlgn="ctr"/>
                      <a:r>
                        <a:rPr lang="en-US" sz="1100" b="1" u="sng" strike="noStrike" dirty="0">
                          <a:effectLst/>
                          <a:latin typeface="+mn-lt"/>
                        </a:rPr>
                        <a:t>HB330</a:t>
                      </a:r>
                      <a:endParaRPr lang="en-US" sz="1100" b="1" i="0" u="sng" strike="noStrike" dirty="0">
                        <a:solidFill>
                          <a:srgbClr val="000000"/>
                        </a:solidFill>
                        <a:effectLst/>
                        <a:latin typeface="+mn-lt"/>
                      </a:endParaRPr>
                    </a:p>
                  </a:txBody>
                  <a:tcPr marL="2261" marR="2261" marT="2261" marB="0" anchor="ctr"/>
                </a:tc>
                <a:tc>
                  <a:txBody>
                    <a:bodyPr/>
                    <a:lstStyle/>
                    <a:p>
                      <a:pPr algn="ctr" fontAlgn="ctr"/>
                      <a:r>
                        <a:rPr lang="en-US" sz="1100" b="1" u="sng" strike="noStrike" dirty="0">
                          <a:effectLst/>
                          <a:latin typeface="+mn-lt"/>
                        </a:rPr>
                        <a:t>EXECUTIVE ORDER 80</a:t>
                      </a:r>
                      <a:endParaRPr lang="en-US" sz="1100" b="1" i="0" u="sng" strike="noStrike" dirty="0">
                        <a:solidFill>
                          <a:srgbClr val="000000"/>
                        </a:solidFill>
                        <a:effectLst/>
                        <a:latin typeface="+mn-lt"/>
                      </a:endParaRPr>
                    </a:p>
                  </a:txBody>
                  <a:tcPr marL="2261" marR="2261" marT="2261" marB="0" anchor="ctr"/>
                </a:tc>
                <a:tc>
                  <a:txBody>
                    <a:bodyPr/>
                    <a:lstStyle/>
                    <a:p>
                      <a:pPr algn="ctr" fontAlgn="ctr"/>
                      <a:r>
                        <a:rPr lang="en-US" sz="1100" b="1" u="sng" strike="noStrike" dirty="0">
                          <a:effectLst/>
                          <a:latin typeface="+mn-lt"/>
                        </a:rPr>
                        <a:t>HB 330</a:t>
                      </a:r>
                      <a:endParaRPr lang="en-US" sz="1100" b="1" i="0" u="sng" strike="noStrike" dirty="0">
                        <a:solidFill>
                          <a:srgbClr val="000000"/>
                        </a:solidFill>
                        <a:effectLst/>
                        <a:latin typeface="+mn-lt"/>
                      </a:endParaRPr>
                    </a:p>
                  </a:txBody>
                  <a:tcPr marL="2261" marR="2261" marT="2261" marB="0" anchor="ctr"/>
                </a:tc>
                <a:tc>
                  <a:txBody>
                    <a:bodyPr/>
                    <a:lstStyle/>
                    <a:p>
                      <a:pPr algn="ctr" fontAlgn="ctr"/>
                      <a:r>
                        <a:rPr lang="en-US" sz="1100" b="1" u="sng" strike="noStrike" dirty="0">
                          <a:effectLst/>
                          <a:latin typeface="+mn-lt"/>
                        </a:rPr>
                        <a:t>EXECUTIVE ORDER 80</a:t>
                      </a:r>
                      <a:endParaRPr lang="en-US" sz="1100" b="1" i="0" u="sng" strike="noStrike" dirty="0">
                        <a:solidFill>
                          <a:srgbClr val="000000"/>
                        </a:solidFill>
                        <a:effectLst/>
                        <a:latin typeface="+mn-lt"/>
                      </a:endParaRPr>
                    </a:p>
                  </a:txBody>
                  <a:tcPr marL="2261" marR="2261" marT="2261" marB="0" anchor="ctr"/>
                </a:tc>
                <a:tc>
                  <a:txBody>
                    <a:bodyPr/>
                    <a:lstStyle/>
                    <a:p>
                      <a:pPr algn="ctr" fontAlgn="ctr"/>
                      <a:r>
                        <a:rPr lang="en-US" sz="1100" b="1" u="sng" strike="noStrike" dirty="0">
                          <a:effectLst/>
                          <a:latin typeface="+mn-lt"/>
                        </a:rPr>
                        <a:t>HB 330</a:t>
                      </a:r>
                      <a:endParaRPr lang="en-US" sz="1100" b="1" i="0" u="sng" strike="noStrike" dirty="0">
                        <a:solidFill>
                          <a:srgbClr val="000000"/>
                        </a:solidFill>
                        <a:effectLst/>
                        <a:latin typeface="+mn-lt"/>
                      </a:endParaRPr>
                    </a:p>
                  </a:txBody>
                  <a:tcPr marL="2261" marR="2261" marT="2261" marB="0" anchor="ctr"/>
                </a:tc>
                <a:extLst>
                  <a:ext uri="{0D108BD9-81ED-4DB2-BD59-A6C34878D82A}">
                    <a16:rowId xmlns:a16="http://schemas.microsoft.com/office/drawing/2014/main" val="9041388"/>
                  </a:ext>
                </a:extLst>
              </a:tr>
              <a:tr h="536090">
                <a:tc rowSpan="8">
                  <a:txBody>
                    <a:bodyPr/>
                    <a:lstStyle/>
                    <a:p>
                      <a:pPr algn="ctr" fontAlgn="ctr"/>
                      <a:r>
                        <a:rPr lang="en-US" sz="1100" b="1" u="none" strike="noStrike" dirty="0">
                          <a:effectLst/>
                          <a:latin typeface="+mn-lt"/>
                        </a:rPr>
                        <a:t>ISSUED</a:t>
                      </a:r>
                      <a:endParaRPr lang="en-US" sz="1100" b="1" i="0" u="none" strike="noStrike" dirty="0">
                        <a:solidFill>
                          <a:srgbClr val="000000"/>
                        </a:solidFill>
                        <a:effectLst/>
                        <a:latin typeface="+mn-lt"/>
                      </a:endParaRPr>
                    </a:p>
                  </a:txBody>
                  <a:tcPr marL="2261" marR="2261" marT="2261" marB="0" anchor="ctr"/>
                </a:tc>
                <a:tc rowSpan="8">
                  <a:txBody>
                    <a:bodyPr/>
                    <a:lstStyle/>
                    <a:p>
                      <a:pPr algn="ctr" fontAlgn="ctr"/>
                      <a:r>
                        <a:rPr lang="en-US" sz="1100" b="1" u="none" strike="noStrike" dirty="0">
                          <a:effectLst/>
                          <a:latin typeface="+mn-lt"/>
                        </a:rPr>
                        <a:t>UNDER LEGISLATIVE REVIEW</a:t>
                      </a:r>
                      <a:endParaRPr lang="en-US" sz="1100" b="1" i="0" u="none" strike="noStrike" dirty="0">
                        <a:solidFill>
                          <a:srgbClr val="000000"/>
                        </a:solidFill>
                        <a:effectLst/>
                        <a:latin typeface="+mn-lt"/>
                      </a:endParaRPr>
                    </a:p>
                  </a:txBody>
                  <a:tcPr marL="2261" marR="2261" marT="2261" marB="0" anchor="ctr"/>
                </a:tc>
                <a:tc rowSpan="4">
                  <a:txBody>
                    <a:bodyPr/>
                    <a:lstStyle/>
                    <a:p>
                      <a:pPr algn="ctr" fontAlgn="ctr"/>
                      <a:r>
                        <a:rPr lang="en-US" sz="1100" b="1" u="none" strike="noStrike" dirty="0">
                          <a:effectLst/>
                          <a:latin typeface="+mn-lt"/>
                        </a:rPr>
                        <a:t>CABINET AGENCY </a:t>
                      </a:r>
                      <a:r>
                        <a:rPr lang="en-US" sz="1100" b="1" u="none" strike="noStrike">
                          <a:effectLst/>
                          <a:latin typeface="+mn-lt"/>
                        </a:rPr>
                        <a:t>BUILDINGS           </a:t>
                      </a:r>
                      <a:r>
                        <a:rPr lang="en-US" sz="1100" b="1" u="none" strike="noStrike" dirty="0">
                          <a:effectLst/>
                          <a:latin typeface="+mn-lt"/>
                        </a:rPr>
                        <a:t>(NOTE 1)</a:t>
                      </a:r>
                      <a:endParaRPr lang="en-US" sz="1100" b="1" i="0" u="none" strike="noStrike" dirty="0">
                        <a:solidFill>
                          <a:srgbClr val="000000"/>
                        </a:solidFill>
                        <a:effectLst/>
                        <a:latin typeface="+mn-lt"/>
                      </a:endParaRPr>
                    </a:p>
                  </a:txBody>
                  <a:tcPr marL="2261" marR="2261" marT="2261" marB="0" anchor="ctr"/>
                </a:tc>
                <a:tc>
                  <a:txBody>
                    <a:bodyPr/>
                    <a:lstStyle/>
                    <a:p>
                      <a:pPr algn="ctr" fontAlgn="ctr"/>
                      <a:r>
                        <a:rPr lang="en-US" sz="1100" b="1" u="none" strike="noStrike" dirty="0">
                          <a:effectLst/>
                          <a:latin typeface="+mn-lt"/>
                        </a:rPr>
                        <a:t>ALL STATE BUILDINGS IN TOTAL</a:t>
                      </a:r>
                      <a:endParaRPr lang="en-US" sz="1100" b="1" i="0" u="none" strike="noStrike" dirty="0">
                        <a:solidFill>
                          <a:srgbClr val="000000"/>
                        </a:solidFill>
                        <a:effectLst/>
                        <a:latin typeface="+mn-lt"/>
                      </a:endParaRPr>
                    </a:p>
                  </a:txBody>
                  <a:tcPr marL="2261" marR="2261" marT="2261" marB="0" anchor="ctr"/>
                </a:tc>
                <a:tc>
                  <a:txBody>
                    <a:bodyPr/>
                    <a:lstStyle/>
                    <a:p>
                      <a:pPr algn="ctr" fontAlgn="ctr"/>
                      <a:r>
                        <a:rPr lang="en-US" sz="1100" b="1" u="none" strike="noStrike" dirty="0">
                          <a:effectLst/>
                          <a:latin typeface="+mn-lt"/>
                        </a:rPr>
                        <a:t>2025</a:t>
                      </a:r>
                      <a:endParaRPr lang="en-US" sz="1100" b="1" i="0" u="none" strike="noStrike" dirty="0">
                        <a:solidFill>
                          <a:srgbClr val="000000"/>
                        </a:solidFill>
                        <a:effectLst/>
                        <a:latin typeface="+mn-lt"/>
                      </a:endParaRPr>
                    </a:p>
                  </a:txBody>
                  <a:tcPr marL="2261" marR="2261" marT="2261" marB="0" anchor="ctr"/>
                </a:tc>
                <a:tc>
                  <a:txBody>
                    <a:bodyPr/>
                    <a:lstStyle/>
                    <a:p>
                      <a:pPr algn="ctr" fontAlgn="ctr"/>
                      <a:r>
                        <a:rPr lang="en-US" sz="1100" b="1" u="none" strike="noStrike" dirty="0">
                          <a:effectLst/>
                          <a:latin typeface="+mn-lt"/>
                        </a:rPr>
                        <a:t>2025</a:t>
                      </a:r>
                      <a:endParaRPr lang="en-US" sz="1100" b="1" i="0" u="none" strike="noStrike" dirty="0">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40% REDUCTION</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40% REDUCTION</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FY 2002-03</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FY 2002-03</a:t>
                      </a:r>
                      <a:endParaRPr lang="en-US" sz="1100" b="1" i="0" u="none" strike="noStrike">
                        <a:solidFill>
                          <a:srgbClr val="000000"/>
                        </a:solidFill>
                        <a:effectLst/>
                        <a:latin typeface="+mn-lt"/>
                      </a:endParaRPr>
                    </a:p>
                  </a:txBody>
                  <a:tcPr marL="2261" marR="2261" marT="2261" marB="0" anchor="ctr"/>
                </a:tc>
                <a:extLst>
                  <a:ext uri="{0D108BD9-81ED-4DB2-BD59-A6C34878D82A}">
                    <a16:rowId xmlns:a16="http://schemas.microsoft.com/office/drawing/2014/main" val="4170299961"/>
                  </a:ext>
                </a:extLst>
              </a:tr>
              <a:tr h="53933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100" b="1" u="none" strike="noStrike">
                          <a:effectLst/>
                          <a:latin typeface="+mn-lt"/>
                        </a:rPr>
                        <a:t>MAJOR NEW CONSTRUCTION</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dirty="0">
                          <a:effectLst/>
                          <a:latin typeface="+mn-lt"/>
                        </a:rPr>
                        <a:t> </a:t>
                      </a:r>
                      <a:endParaRPr lang="en-US" sz="1100" b="1" i="0" u="none" strike="noStrike" dirty="0">
                        <a:solidFill>
                          <a:srgbClr val="000000"/>
                        </a:solidFill>
                        <a:effectLst/>
                        <a:latin typeface="+mn-lt"/>
                      </a:endParaRPr>
                    </a:p>
                  </a:txBody>
                  <a:tcPr marL="2261" marR="2261" marT="2261" marB="0" anchor="ctr"/>
                </a:tc>
                <a:tc>
                  <a:txBody>
                    <a:bodyPr/>
                    <a:lstStyle/>
                    <a:p>
                      <a:pPr algn="ctr" fontAlgn="ctr"/>
                      <a:r>
                        <a:rPr lang="en-US" sz="1100" b="1" u="none" strike="noStrike" dirty="0">
                          <a:effectLst/>
                          <a:latin typeface="+mn-lt"/>
                        </a:rPr>
                        <a:t>DESIGN &amp; CONSTRUCTION</a:t>
                      </a:r>
                      <a:endParaRPr lang="en-US" sz="1100" b="1" i="0" u="none" strike="noStrike" dirty="0">
                        <a:solidFill>
                          <a:srgbClr val="000000"/>
                        </a:solidFill>
                        <a:effectLst/>
                        <a:latin typeface="+mn-lt"/>
                      </a:endParaRPr>
                    </a:p>
                  </a:txBody>
                  <a:tcPr marL="2261" marR="2261" marT="2261" marB="0" anchor="ctr"/>
                </a:tc>
                <a:tc>
                  <a:txBody>
                    <a:bodyPr/>
                    <a:lstStyle/>
                    <a:p>
                      <a:pPr algn="ctr" fontAlgn="ctr"/>
                      <a:r>
                        <a:rPr lang="en-US" sz="1100" b="1" u="none" strike="noStrike" dirty="0">
                          <a:effectLst/>
                          <a:latin typeface="+mn-lt"/>
                        </a:rPr>
                        <a:t> </a:t>
                      </a:r>
                      <a:endParaRPr lang="en-US" sz="1100" b="1" i="0" u="none" strike="noStrike" dirty="0">
                        <a:solidFill>
                          <a:srgbClr val="000000"/>
                        </a:solidFill>
                        <a:effectLst/>
                        <a:latin typeface="+mn-lt"/>
                      </a:endParaRPr>
                    </a:p>
                  </a:txBody>
                  <a:tcPr marL="2261" marR="2261" marT="2261" marB="0" anchor="ctr"/>
                </a:tc>
                <a:tc>
                  <a:txBody>
                    <a:bodyPr/>
                    <a:lstStyle/>
                    <a:p>
                      <a:pPr algn="ctr" fontAlgn="ctr"/>
                      <a:r>
                        <a:rPr lang="en-US" sz="1100" b="1" u="none" strike="noStrike" dirty="0">
                          <a:effectLst/>
                          <a:latin typeface="+mn-lt"/>
                        </a:rPr>
                        <a:t>CALCULATED 40% REDUCTION</a:t>
                      </a:r>
                      <a:endParaRPr lang="en-US" sz="1100" b="1" i="0" u="none" strike="noStrike" dirty="0">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 </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ASHRAE 90.1-2004</a:t>
                      </a:r>
                      <a:endParaRPr lang="en-US" sz="1100" b="1" i="0" u="none" strike="noStrike">
                        <a:solidFill>
                          <a:srgbClr val="000000"/>
                        </a:solidFill>
                        <a:effectLst/>
                        <a:latin typeface="+mn-lt"/>
                      </a:endParaRPr>
                    </a:p>
                  </a:txBody>
                  <a:tcPr marL="2261" marR="2261" marT="2261" marB="0" anchor="ctr"/>
                </a:tc>
                <a:extLst>
                  <a:ext uri="{0D108BD9-81ED-4DB2-BD59-A6C34878D82A}">
                    <a16:rowId xmlns:a16="http://schemas.microsoft.com/office/drawing/2014/main" val="2847548626"/>
                  </a:ext>
                </a:extLst>
              </a:tr>
              <a:tr h="53609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100" b="1" u="none" strike="noStrike" dirty="0">
                          <a:effectLst/>
                          <a:latin typeface="+mn-lt"/>
                        </a:rPr>
                        <a:t>MAJOR RENOVATION</a:t>
                      </a:r>
                      <a:endParaRPr lang="en-US" sz="1100" b="1" i="0" u="none" strike="noStrike" dirty="0">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 </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DESIGN &amp; CONSTRUCTION</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dirty="0">
                          <a:effectLst/>
                          <a:latin typeface="+mn-lt"/>
                        </a:rPr>
                        <a:t> </a:t>
                      </a:r>
                      <a:endParaRPr lang="en-US" sz="1100" b="1" i="0" u="none" strike="noStrike" dirty="0">
                        <a:solidFill>
                          <a:srgbClr val="000000"/>
                        </a:solidFill>
                        <a:effectLst/>
                        <a:latin typeface="+mn-lt"/>
                      </a:endParaRPr>
                    </a:p>
                  </a:txBody>
                  <a:tcPr marL="2261" marR="2261" marT="2261" marB="0" anchor="ctr"/>
                </a:tc>
                <a:tc>
                  <a:txBody>
                    <a:bodyPr/>
                    <a:lstStyle/>
                    <a:p>
                      <a:pPr algn="ctr" fontAlgn="ctr"/>
                      <a:r>
                        <a:rPr lang="en-US" sz="1100" b="1" u="none" strike="noStrike" dirty="0">
                          <a:effectLst/>
                          <a:latin typeface="+mn-lt"/>
                        </a:rPr>
                        <a:t>CALCULATED 30% REDUCTION</a:t>
                      </a:r>
                      <a:endParaRPr lang="en-US" sz="1100" b="1" i="0" u="none" strike="noStrike" dirty="0">
                        <a:solidFill>
                          <a:srgbClr val="000000"/>
                        </a:solidFill>
                        <a:effectLst/>
                        <a:latin typeface="+mn-lt"/>
                      </a:endParaRPr>
                    </a:p>
                  </a:txBody>
                  <a:tcPr marL="2261" marR="2261" marT="2261" marB="0" anchor="ctr"/>
                </a:tc>
                <a:tc>
                  <a:txBody>
                    <a:bodyPr/>
                    <a:lstStyle/>
                    <a:p>
                      <a:pPr algn="ctr" fontAlgn="ctr"/>
                      <a:r>
                        <a:rPr lang="en-US" sz="1100" b="1" u="none" strike="noStrike" dirty="0">
                          <a:effectLst/>
                          <a:latin typeface="+mn-lt"/>
                        </a:rPr>
                        <a:t> </a:t>
                      </a:r>
                      <a:endParaRPr lang="en-US" sz="1100" b="1" i="0" u="none" strike="noStrike" dirty="0">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ASHRAE 90.1-2004</a:t>
                      </a:r>
                      <a:endParaRPr lang="en-US" sz="1100" b="1" i="0" u="none" strike="noStrike">
                        <a:solidFill>
                          <a:srgbClr val="000000"/>
                        </a:solidFill>
                        <a:effectLst/>
                        <a:latin typeface="+mn-lt"/>
                      </a:endParaRPr>
                    </a:p>
                  </a:txBody>
                  <a:tcPr marL="2261" marR="2261" marT="2261" marB="0" anchor="ctr"/>
                </a:tc>
                <a:extLst>
                  <a:ext uri="{0D108BD9-81ED-4DB2-BD59-A6C34878D82A}">
                    <a16:rowId xmlns:a16="http://schemas.microsoft.com/office/drawing/2014/main" val="2698383642"/>
                  </a:ext>
                </a:extLst>
              </a:tr>
              <a:tr h="53933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100" b="1" u="none" strike="noStrike" dirty="0">
                          <a:effectLst/>
                          <a:latin typeface="+mn-lt"/>
                        </a:rPr>
                        <a:t>INDOOR POTABLE WATER USE </a:t>
                      </a:r>
                      <a:endParaRPr lang="en-US" sz="1100" b="1" i="0" u="none" strike="noStrike" dirty="0">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 </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DESIGN &amp; CONSTRUCTION</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 </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dirty="0">
                          <a:effectLst/>
                          <a:latin typeface="+mn-lt"/>
                        </a:rPr>
                        <a:t>CALCULATED 30% REDUCTION</a:t>
                      </a:r>
                      <a:endParaRPr lang="en-US" sz="1100" b="1" i="0" u="none" strike="noStrike" dirty="0">
                        <a:solidFill>
                          <a:srgbClr val="000000"/>
                        </a:solidFill>
                        <a:effectLst/>
                        <a:latin typeface="+mn-lt"/>
                      </a:endParaRPr>
                    </a:p>
                  </a:txBody>
                  <a:tcPr marL="2261" marR="2261" marT="2261" marB="0" anchor="ctr"/>
                </a:tc>
                <a:tc>
                  <a:txBody>
                    <a:bodyPr/>
                    <a:lstStyle/>
                    <a:p>
                      <a:pPr algn="ctr" fontAlgn="ctr"/>
                      <a:r>
                        <a:rPr lang="en-US" sz="1100" b="1" u="none" strike="noStrike" dirty="0">
                          <a:effectLst/>
                          <a:latin typeface="+mn-lt"/>
                        </a:rPr>
                        <a:t> </a:t>
                      </a:r>
                      <a:endParaRPr lang="en-US" sz="1100" b="1" i="0" u="none" strike="noStrike" dirty="0">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2006 NC BUILDING CODE</a:t>
                      </a:r>
                      <a:endParaRPr lang="en-US" sz="1100" b="1" i="0" u="none" strike="noStrike">
                        <a:solidFill>
                          <a:srgbClr val="000000"/>
                        </a:solidFill>
                        <a:effectLst/>
                        <a:latin typeface="+mn-lt"/>
                      </a:endParaRPr>
                    </a:p>
                  </a:txBody>
                  <a:tcPr marL="2261" marR="2261" marT="2261" marB="0" anchor="ctr"/>
                </a:tc>
                <a:extLst>
                  <a:ext uri="{0D108BD9-81ED-4DB2-BD59-A6C34878D82A}">
                    <a16:rowId xmlns:a16="http://schemas.microsoft.com/office/drawing/2014/main" val="233993256"/>
                  </a:ext>
                </a:extLst>
              </a:tr>
              <a:tr h="198190">
                <a:tc vMerge="1">
                  <a:txBody>
                    <a:bodyPr/>
                    <a:lstStyle/>
                    <a:p>
                      <a:endParaRPr lang="en-US"/>
                    </a:p>
                  </a:txBody>
                  <a:tcPr/>
                </a:tc>
                <a:tc vMerge="1">
                  <a:txBody>
                    <a:bodyPr/>
                    <a:lstStyle/>
                    <a:p>
                      <a:endParaRPr lang="en-US"/>
                    </a:p>
                  </a:txBody>
                  <a:tcPr/>
                </a:tc>
                <a:tc gridSpan="8">
                  <a:txBody>
                    <a:bodyPr/>
                    <a:lstStyle/>
                    <a:p>
                      <a:pPr algn="ctr" fontAlgn="ctr"/>
                      <a:r>
                        <a:rPr lang="en-US" sz="1100" b="1" u="sng" strike="noStrike" dirty="0">
                          <a:effectLst/>
                          <a:latin typeface="+mn-lt"/>
                        </a:rPr>
                        <a:t>FEASIBILITY ANALYSIS &amp; GUARANTEED ENERGY SAVINGS CONTRACTS</a:t>
                      </a:r>
                      <a:endParaRPr lang="en-US" sz="1100" b="1" i="0" u="sng" strike="noStrike" dirty="0">
                        <a:solidFill>
                          <a:srgbClr val="000000"/>
                        </a:solidFill>
                        <a:effectLst/>
                        <a:latin typeface="+mn-lt"/>
                      </a:endParaRPr>
                    </a:p>
                  </a:txBody>
                  <a:tcPr marL="2261" marR="2261" marT="2261"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15673538"/>
                  </a:ext>
                </a:extLst>
              </a:tr>
              <a:tr h="318405">
                <a:tc vMerge="1">
                  <a:txBody>
                    <a:bodyPr/>
                    <a:lstStyle/>
                    <a:p>
                      <a:endParaRPr lang="en-US"/>
                    </a:p>
                  </a:txBody>
                  <a:tcPr/>
                </a:tc>
                <a:tc vMerge="1">
                  <a:txBody>
                    <a:bodyPr/>
                    <a:lstStyle/>
                    <a:p>
                      <a:endParaRPr lang="en-US"/>
                    </a:p>
                  </a:txBody>
                  <a:tcPr/>
                </a:tc>
                <a:tc gridSpan="2">
                  <a:txBody>
                    <a:bodyPr/>
                    <a:lstStyle/>
                    <a:p>
                      <a:pPr algn="ctr" fontAlgn="ctr"/>
                      <a:r>
                        <a:rPr lang="en-US" sz="1100" b="1" u="sng" strike="noStrike" dirty="0">
                          <a:effectLst/>
                          <a:latin typeface="+mn-lt"/>
                        </a:rPr>
                        <a:t>APPLICABILITY</a:t>
                      </a:r>
                      <a:endParaRPr lang="en-US" sz="1100" b="1" i="0" u="sng" strike="noStrike" dirty="0">
                        <a:solidFill>
                          <a:srgbClr val="000000"/>
                        </a:solidFill>
                        <a:effectLst/>
                        <a:latin typeface="+mn-lt"/>
                      </a:endParaRPr>
                    </a:p>
                  </a:txBody>
                  <a:tcPr marL="2261" marR="2261" marT="2261" marB="0" anchor="ctr"/>
                </a:tc>
                <a:tc hMerge="1">
                  <a:txBody>
                    <a:bodyPr/>
                    <a:lstStyle/>
                    <a:p>
                      <a:endParaRPr lang="en-US"/>
                    </a:p>
                  </a:txBody>
                  <a:tcPr/>
                </a:tc>
                <a:tc gridSpan="2">
                  <a:txBody>
                    <a:bodyPr/>
                    <a:lstStyle/>
                    <a:p>
                      <a:pPr algn="ctr" fontAlgn="ctr"/>
                      <a:r>
                        <a:rPr lang="en-US" sz="1100" b="1" u="sng" strike="noStrike">
                          <a:effectLst/>
                          <a:latin typeface="+mn-lt"/>
                        </a:rPr>
                        <a:t>DEADLINE</a:t>
                      </a:r>
                      <a:endParaRPr lang="en-US" sz="1100" b="1" i="0" u="sng" strike="noStrike">
                        <a:solidFill>
                          <a:srgbClr val="000000"/>
                        </a:solidFill>
                        <a:effectLst/>
                        <a:latin typeface="+mn-lt"/>
                      </a:endParaRPr>
                    </a:p>
                  </a:txBody>
                  <a:tcPr marL="2261" marR="2261" marT="2261" marB="0" anchor="ctr"/>
                </a:tc>
                <a:tc hMerge="1">
                  <a:txBody>
                    <a:bodyPr/>
                    <a:lstStyle/>
                    <a:p>
                      <a:endParaRPr lang="en-US"/>
                    </a:p>
                  </a:txBody>
                  <a:tcPr/>
                </a:tc>
                <a:tc gridSpan="2">
                  <a:txBody>
                    <a:bodyPr/>
                    <a:lstStyle/>
                    <a:p>
                      <a:pPr algn="ctr" fontAlgn="ctr"/>
                      <a:r>
                        <a:rPr lang="en-US" sz="1100" b="1" u="sng" strike="noStrike">
                          <a:effectLst/>
                          <a:latin typeface="+mn-lt"/>
                        </a:rPr>
                        <a:t>ENERGY OBJECTIVE</a:t>
                      </a:r>
                      <a:endParaRPr lang="en-US" sz="1100" b="1" i="0" u="sng" strike="noStrike">
                        <a:solidFill>
                          <a:srgbClr val="000000"/>
                        </a:solidFill>
                        <a:effectLst/>
                        <a:latin typeface="+mn-lt"/>
                      </a:endParaRPr>
                    </a:p>
                  </a:txBody>
                  <a:tcPr marL="2261" marR="2261" marT="2261" marB="0" anchor="ctr"/>
                </a:tc>
                <a:tc hMerge="1">
                  <a:txBody>
                    <a:bodyPr/>
                    <a:lstStyle/>
                    <a:p>
                      <a:endParaRPr lang="en-US"/>
                    </a:p>
                  </a:txBody>
                  <a:tcPr/>
                </a:tc>
                <a:tc gridSpan="2">
                  <a:txBody>
                    <a:bodyPr/>
                    <a:lstStyle/>
                    <a:p>
                      <a:pPr algn="ctr" fontAlgn="ctr"/>
                      <a:r>
                        <a:rPr lang="en-US" sz="1100" b="1" u="sng" strike="noStrike" dirty="0">
                          <a:effectLst/>
                          <a:latin typeface="+mn-lt"/>
                        </a:rPr>
                        <a:t>FUNDING METHOD</a:t>
                      </a:r>
                      <a:endParaRPr lang="en-US" sz="1100" b="1" i="0" u="sng" strike="noStrike" dirty="0">
                        <a:solidFill>
                          <a:srgbClr val="000000"/>
                        </a:solidFill>
                        <a:effectLst/>
                        <a:latin typeface="+mn-lt"/>
                      </a:endParaRPr>
                    </a:p>
                  </a:txBody>
                  <a:tcPr marL="2261" marR="2261" marT="2261" marB="0" anchor="ctr"/>
                </a:tc>
                <a:tc hMerge="1">
                  <a:txBody>
                    <a:bodyPr/>
                    <a:lstStyle/>
                    <a:p>
                      <a:endParaRPr lang="en-US"/>
                    </a:p>
                  </a:txBody>
                  <a:tcPr/>
                </a:tc>
                <a:extLst>
                  <a:ext uri="{0D108BD9-81ED-4DB2-BD59-A6C34878D82A}">
                    <a16:rowId xmlns:a16="http://schemas.microsoft.com/office/drawing/2014/main" val="3611669248"/>
                  </a:ext>
                </a:extLst>
              </a:tr>
              <a:tr h="958463">
                <a:tc vMerge="1">
                  <a:txBody>
                    <a:bodyPr/>
                    <a:lstStyle/>
                    <a:p>
                      <a:endParaRPr lang="en-US"/>
                    </a:p>
                  </a:txBody>
                  <a:tcPr/>
                </a:tc>
                <a:tc vMerge="1">
                  <a:txBody>
                    <a:bodyPr/>
                    <a:lstStyle/>
                    <a:p>
                      <a:endParaRPr lang="en-US"/>
                    </a:p>
                  </a:txBody>
                  <a:tcPr/>
                </a:tc>
                <a:tc>
                  <a:txBody>
                    <a:bodyPr/>
                    <a:lstStyle/>
                    <a:p>
                      <a:pPr algn="ctr" fontAlgn="ctr"/>
                      <a:r>
                        <a:rPr lang="en-US" sz="1100" b="1" u="none" strike="noStrike" dirty="0">
                          <a:effectLst/>
                          <a:latin typeface="+mn-lt"/>
                        </a:rPr>
                        <a:t>NA</a:t>
                      </a:r>
                      <a:endParaRPr lang="en-US" sz="1100" b="1" i="0" u="none" strike="noStrike" dirty="0">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ALL STATE BUILDINGS OVER 20,000 SQUARE FEET, IN USE OVER 10 YEARS</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NA</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FEASIBILITY: 10/1/2020   RFP: 4/1/2021</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NA</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ENERGY SAVINGS TO COVER COSTS WITHIN TEN YEARS</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dirty="0">
                          <a:effectLst/>
                          <a:latin typeface="+mn-lt"/>
                        </a:rPr>
                        <a:t>NA</a:t>
                      </a:r>
                      <a:endParaRPr lang="en-US" sz="1100" b="1" i="0" u="none" strike="noStrike" dirty="0">
                        <a:solidFill>
                          <a:srgbClr val="000000"/>
                        </a:solidFill>
                        <a:effectLst/>
                        <a:latin typeface="+mn-lt"/>
                      </a:endParaRPr>
                    </a:p>
                  </a:txBody>
                  <a:tcPr marL="2261" marR="2261" marT="2261" marB="0" anchor="ctr"/>
                </a:tc>
                <a:tc>
                  <a:txBody>
                    <a:bodyPr/>
                    <a:lstStyle/>
                    <a:p>
                      <a:pPr algn="ctr" fontAlgn="ctr"/>
                      <a:r>
                        <a:rPr lang="en-US" sz="1100" b="1" u="none" strike="noStrike" dirty="0">
                          <a:effectLst/>
                          <a:latin typeface="+mn-lt"/>
                        </a:rPr>
                        <a:t>GUARANTEED ENERGY SAVINGS CONTRACT</a:t>
                      </a:r>
                      <a:endParaRPr lang="en-US" sz="1100" b="1" i="0" u="none" strike="noStrike" dirty="0">
                        <a:solidFill>
                          <a:srgbClr val="000000"/>
                        </a:solidFill>
                        <a:effectLst/>
                        <a:latin typeface="+mn-lt"/>
                      </a:endParaRPr>
                    </a:p>
                  </a:txBody>
                  <a:tcPr marL="2261" marR="2261" marT="2261" marB="0" anchor="ctr"/>
                </a:tc>
                <a:extLst>
                  <a:ext uri="{0D108BD9-81ED-4DB2-BD59-A6C34878D82A}">
                    <a16:rowId xmlns:a16="http://schemas.microsoft.com/office/drawing/2014/main" val="1780666917"/>
                  </a:ext>
                </a:extLst>
              </a:tr>
              <a:tr h="987705">
                <a:tc vMerge="1">
                  <a:txBody>
                    <a:bodyPr/>
                    <a:lstStyle/>
                    <a:p>
                      <a:endParaRPr lang="en-US"/>
                    </a:p>
                  </a:txBody>
                  <a:tcPr/>
                </a:tc>
                <a:tc vMerge="1">
                  <a:txBody>
                    <a:bodyPr/>
                    <a:lstStyle/>
                    <a:p>
                      <a:endParaRPr lang="en-US"/>
                    </a:p>
                  </a:txBody>
                  <a:tcPr/>
                </a:tc>
                <a:tc>
                  <a:txBody>
                    <a:bodyPr/>
                    <a:lstStyle/>
                    <a:p>
                      <a:pPr algn="ctr" fontAlgn="ctr"/>
                      <a:r>
                        <a:rPr lang="en-US" sz="1100" u="none" strike="noStrike">
                          <a:effectLst/>
                          <a:latin typeface="+mn-lt"/>
                        </a:rPr>
                        <a:t>NA</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ALL STATE BUILDINGS OVER 10,000 SQUARE FEET, IN USE OVER 10 YEARS</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NA</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FEASIBILITY: 10/1/2025 RFP: 4/1/2026</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NA</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ENERGY SAVINGS TO COVER COSTS WITHIN TEN YEARS</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a:effectLst/>
                          <a:latin typeface="+mn-lt"/>
                        </a:rPr>
                        <a:t>NA</a:t>
                      </a:r>
                      <a:endParaRPr lang="en-US" sz="1100" b="1" i="0" u="none" strike="noStrike">
                        <a:solidFill>
                          <a:srgbClr val="000000"/>
                        </a:solidFill>
                        <a:effectLst/>
                        <a:latin typeface="+mn-lt"/>
                      </a:endParaRPr>
                    </a:p>
                  </a:txBody>
                  <a:tcPr marL="2261" marR="2261" marT="2261" marB="0" anchor="ctr"/>
                </a:tc>
                <a:tc>
                  <a:txBody>
                    <a:bodyPr/>
                    <a:lstStyle/>
                    <a:p>
                      <a:pPr algn="ctr" fontAlgn="ctr"/>
                      <a:r>
                        <a:rPr lang="en-US" sz="1100" b="1" u="none" strike="noStrike" dirty="0">
                          <a:effectLst/>
                          <a:latin typeface="+mn-lt"/>
                        </a:rPr>
                        <a:t>GUARANTEED ENERGY SAVINGS CONTRACT</a:t>
                      </a:r>
                      <a:endParaRPr lang="en-US" sz="1100" b="1" i="0" u="none" strike="noStrike" dirty="0">
                        <a:solidFill>
                          <a:srgbClr val="000000"/>
                        </a:solidFill>
                        <a:effectLst/>
                        <a:latin typeface="+mn-lt"/>
                      </a:endParaRPr>
                    </a:p>
                  </a:txBody>
                  <a:tcPr marL="2261" marR="2261" marT="2261" marB="0" anchor="ctr"/>
                </a:tc>
                <a:extLst>
                  <a:ext uri="{0D108BD9-81ED-4DB2-BD59-A6C34878D82A}">
                    <a16:rowId xmlns:a16="http://schemas.microsoft.com/office/drawing/2014/main" val="4252680895"/>
                  </a:ext>
                </a:extLst>
              </a:tr>
              <a:tr h="188443">
                <a:tc>
                  <a:txBody>
                    <a:bodyPr/>
                    <a:lstStyle/>
                    <a:p>
                      <a:pPr algn="l" fontAlgn="b"/>
                      <a:endParaRPr lang="en-US" sz="1100" b="0" i="0" u="none" strike="noStrike">
                        <a:solidFill>
                          <a:srgbClr val="000000"/>
                        </a:solidFill>
                        <a:effectLst/>
                        <a:latin typeface="+mn-lt"/>
                      </a:endParaRPr>
                    </a:p>
                  </a:txBody>
                  <a:tcPr marL="2261" marR="2261" marT="2261" marB="0" anchor="b"/>
                </a:tc>
                <a:tc>
                  <a:txBody>
                    <a:bodyPr/>
                    <a:lstStyle/>
                    <a:p>
                      <a:pPr algn="l" fontAlgn="b"/>
                      <a:endParaRPr lang="en-US" sz="1100" b="0" i="0" u="none" strike="noStrike">
                        <a:solidFill>
                          <a:srgbClr val="000000"/>
                        </a:solidFill>
                        <a:effectLst/>
                        <a:latin typeface="+mn-lt"/>
                      </a:endParaRPr>
                    </a:p>
                  </a:txBody>
                  <a:tcPr marL="2261" marR="2261" marT="2261" marB="0" anchor="b"/>
                </a:tc>
                <a:tc>
                  <a:txBody>
                    <a:bodyPr/>
                    <a:lstStyle/>
                    <a:p>
                      <a:pPr algn="l" fontAlgn="b"/>
                      <a:endParaRPr lang="en-US" sz="1100" b="0" i="0" u="none" strike="noStrike">
                        <a:solidFill>
                          <a:srgbClr val="000000"/>
                        </a:solidFill>
                        <a:effectLst/>
                        <a:latin typeface="+mn-lt"/>
                      </a:endParaRPr>
                    </a:p>
                  </a:txBody>
                  <a:tcPr marL="2261" marR="2261" marT="2261" marB="0" anchor="b"/>
                </a:tc>
                <a:tc>
                  <a:txBody>
                    <a:bodyPr/>
                    <a:lstStyle/>
                    <a:p>
                      <a:pPr algn="l" fontAlgn="b"/>
                      <a:endParaRPr lang="en-US" sz="1100" b="1" i="0" u="none" strike="noStrike">
                        <a:solidFill>
                          <a:srgbClr val="000000"/>
                        </a:solidFill>
                        <a:effectLst/>
                        <a:latin typeface="+mn-lt"/>
                      </a:endParaRPr>
                    </a:p>
                  </a:txBody>
                  <a:tcPr marL="2261" marR="2261" marT="2261" marB="0" anchor="b"/>
                </a:tc>
                <a:tc>
                  <a:txBody>
                    <a:bodyPr/>
                    <a:lstStyle/>
                    <a:p>
                      <a:pPr algn="l" fontAlgn="b"/>
                      <a:endParaRPr lang="en-US" sz="1100" b="1" i="0" u="none" strike="noStrike">
                        <a:solidFill>
                          <a:srgbClr val="000000"/>
                        </a:solidFill>
                        <a:effectLst/>
                        <a:latin typeface="+mn-lt"/>
                      </a:endParaRPr>
                    </a:p>
                  </a:txBody>
                  <a:tcPr marL="2261" marR="2261" marT="2261" marB="0" anchor="b"/>
                </a:tc>
                <a:tc>
                  <a:txBody>
                    <a:bodyPr/>
                    <a:lstStyle/>
                    <a:p>
                      <a:pPr algn="l" fontAlgn="b"/>
                      <a:endParaRPr lang="en-US" sz="1100" b="1" i="0" u="none" strike="noStrike">
                        <a:solidFill>
                          <a:srgbClr val="000000"/>
                        </a:solidFill>
                        <a:effectLst/>
                        <a:latin typeface="+mn-lt"/>
                      </a:endParaRPr>
                    </a:p>
                  </a:txBody>
                  <a:tcPr marL="2261" marR="2261" marT="2261" marB="0" anchor="b"/>
                </a:tc>
                <a:tc>
                  <a:txBody>
                    <a:bodyPr/>
                    <a:lstStyle/>
                    <a:p>
                      <a:pPr algn="l" fontAlgn="b"/>
                      <a:endParaRPr lang="en-US" sz="1100" b="1" i="0" u="none" strike="noStrike">
                        <a:solidFill>
                          <a:srgbClr val="000000"/>
                        </a:solidFill>
                        <a:effectLst/>
                        <a:latin typeface="+mn-lt"/>
                      </a:endParaRPr>
                    </a:p>
                  </a:txBody>
                  <a:tcPr marL="2261" marR="2261" marT="2261" marB="0" anchor="b"/>
                </a:tc>
                <a:tc>
                  <a:txBody>
                    <a:bodyPr/>
                    <a:lstStyle/>
                    <a:p>
                      <a:pPr algn="l" fontAlgn="b"/>
                      <a:endParaRPr lang="en-US" sz="1100" b="1" i="0" u="none" strike="noStrike">
                        <a:solidFill>
                          <a:srgbClr val="000000"/>
                        </a:solidFill>
                        <a:effectLst/>
                        <a:latin typeface="+mn-lt"/>
                      </a:endParaRPr>
                    </a:p>
                  </a:txBody>
                  <a:tcPr marL="2261" marR="2261" marT="2261" marB="0" anchor="b"/>
                </a:tc>
                <a:tc>
                  <a:txBody>
                    <a:bodyPr/>
                    <a:lstStyle/>
                    <a:p>
                      <a:pPr algn="l" fontAlgn="b"/>
                      <a:endParaRPr lang="en-US" sz="1100" b="1" i="0" u="none" strike="noStrike">
                        <a:solidFill>
                          <a:srgbClr val="000000"/>
                        </a:solidFill>
                        <a:effectLst/>
                        <a:latin typeface="+mn-lt"/>
                      </a:endParaRPr>
                    </a:p>
                  </a:txBody>
                  <a:tcPr marL="2261" marR="2261" marT="2261" marB="0" anchor="b"/>
                </a:tc>
                <a:tc>
                  <a:txBody>
                    <a:bodyPr/>
                    <a:lstStyle/>
                    <a:p>
                      <a:pPr algn="l" fontAlgn="b"/>
                      <a:r>
                        <a:rPr lang="en-US" sz="1100" b="1" u="none" strike="noStrike" dirty="0">
                          <a:effectLst/>
                          <a:latin typeface="+mn-lt"/>
                        </a:rPr>
                        <a:t> </a:t>
                      </a:r>
                      <a:endParaRPr lang="en-US" sz="1100" b="1" i="0" u="none" strike="noStrike" dirty="0">
                        <a:solidFill>
                          <a:srgbClr val="000000"/>
                        </a:solidFill>
                        <a:effectLst/>
                        <a:latin typeface="+mn-lt"/>
                      </a:endParaRPr>
                    </a:p>
                  </a:txBody>
                  <a:tcPr marL="2261" marR="2261" marT="2261" marB="0" anchor="b"/>
                </a:tc>
                <a:extLst>
                  <a:ext uri="{0D108BD9-81ED-4DB2-BD59-A6C34878D82A}">
                    <a16:rowId xmlns:a16="http://schemas.microsoft.com/office/drawing/2014/main" val="2428977523"/>
                  </a:ext>
                </a:extLst>
              </a:tr>
              <a:tr h="353609">
                <a:tc gridSpan="10">
                  <a:txBody>
                    <a:bodyPr/>
                    <a:lstStyle/>
                    <a:p>
                      <a:pPr algn="l" fontAlgn="ctr"/>
                      <a:r>
                        <a:rPr lang="en-US" sz="1100" b="1" u="none" strike="noStrike" dirty="0">
                          <a:effectLst/>
                          <a:latin typeface="+mn-lt"/>
                        </a:rPr>
                        <a:t>NOTE 1:  CABINET AGENCIES ARE THE DEPARTMENTS OF ADMINISTRATION, CORRECTIONS, ENVIRONMENTAL QUALITY, INFORMATION TECHNOLOGY, HEALTH &amp; HUMAN SERVICES, MILITARY AND VETERAN'S AFFAIRS, NATURAL &amp; CULTURAL RESOURCES,  PUBLIC SAFETY, REVENUE, AND TRANSPORTATION.    </a:t>
                      </a:r>
                      <a:endParaRPr lang="en-US" sz="1100" b="1" i="0" u="none" strike="noStrike" dirty="0">
                        <a:solidFill>
                          <a:srgbClr val="000000"/>
                        </a:solidFill>
                        <a:effectLst/>
                        <a:latin typeface="+mn-lt"/>
                      </a:endParaRPr>
                    </a:p>
                  </a:txBody>
                  <a:tcPr marL="2261" marR="2261" marT="2261"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8876393"/>
                  </a:ext>
                </a:extLst>
              </a:tr>
            </a:tbl>
          </a:graphicData>
        </a:graphic>
      </p:graphicFrame>
      <p:pic>
        <p:nvPicPr>
          <p:cNvPr id="13" name="Picture 12">
            <a:extLst>
              <a:ext uri="{FF2B5EF4-FFF2-40B4-BE49-F238E27FC236}">
                <a16:creationId xmlns:a16="http://schemas.microsoft.com/office/drawing/2014/main" id="{C192EB83-BEB0-42A6-B44E-47435D6E53DB}"/>
              </a:ext>
            </a:extLst>
          </p:cNvPr>
          <p:cNvPicPr>
            <a:picLocks noChangeAspect="1"/>
          </p:cNvPicPr>
          <p:nvPr/>
        </p:nvPicPr>
        <p:blipFill>
          <a:blip r:embed="rId3"/>
          <a:stretch>
            <a:fillRect/>
          </a:stretch>
        </p:blipFill>
        <p:spPr>
          <a:xfrm>
            <a:off x="62144" y="6560597"/>
            <a:ext cx="1154097" cy="297403"/>
          </a:xfrm>
          <a:prstGeom prst="rect">
            <a:avLst/>
          </a:prstGeom>
        </p:spPr>
      </p:pic>
    </p:spTree>
    <p:extLst>
      <p:ext uri="{BB962C8B-B14F-4D97-AF65-F5344CB8AC3E}">
        <p14:creationId xmlns:p14="http://schemas.microsoft.com/office/powerpoint/2010/main" val="99444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918" y="2167846"/>
            <a:ext cx="12120081" cy="4690153"/>
          </a:xfrm>
        </p:spPr>
        <p:txBody>
          <a:bodyPr>
            <a:normAutofit/>
          </a:bodyPr>
          <a:lstStyle/>
          <a:p>
            <a:pPr algn="ctr"/>
            <a:r>
              <a:rPr lang="en-US" sz="4800" u="sng" dirty="0">
                <a:solidFill>
                  <a:schemeClr val="bg1"/>
                </a:solidFill>
                <a:latin typeface="Arial Black" panose="020B0A04020102020204" pitchFamily="34" charset="0"/>
              </a:rPr>
              <a:t>QUESTIONS AND DISCUSSION</a:t>
            </a:r>
          </a:p>
          <a:p>
            <a:pPr algn="ctr"/>
            <a:endParaRPr lang="en-US" sz="4800" u="sng" dirty="0">
              <a:solidFill>
                <a:schemeClr val="bg1"/>
              </a:solidFill>
              <a:latin typeface="Arial Black" panose="020B0A04020102020204" pitchFamily="34" charset="0"/>
            </a:endParaRPr>
          </a:p>
          <a:p>
            <a:pPr marL="685800" indent="-685800">
              <a:buFontTx/>
              <a:buChar char="-"/>
            </a:pPr>
            <a:r>
              <a:rPr lang="en-US" sz="4800" dirty="0">
                <a:solidFill>
                  <a:schemeClr val="bg1"/>
                </a:solidFill>
                <a:latin typeface="Arial Black" panose="020B0A04020102020204" pitchFamily="34" charset="0"/>
              </a:rPr>
              <a:t>EXECUTIVE ORDER 80</a:t>
            </a:r>
          </a:p>
          <a:p>
            <a:pPr marL="685800" indent="-685800">
              <a:buFontTx/>
              <a:buChar char="-"/>
            </a:pPr>
            <a:r>
              <a:rPr lang="en-US" sz="4800" dirty="0">
                <a:solidFill>
                  <a:schemeClr val="bg1"/>
                </a:solidFill>
                <a:latin typeface="Arial Black" panose="020B0A04020102020204" pitchFamily="34" charset="0"/>
              </a:rPr>
              <a:t>DPS ENERGY PROGRAMS</a:t>
            </a:r>
          </a:p>
          <a:p>
            <a:pPr marL="685800" indent="-685800">
              <a:buFontTx/>
              <a:buChar char="-"/>
            </a:pPr>
            <a:r>
              <a:rPr lang="en-US" sz="4800" dirty="0">
                <a:solidFill>
                  <a:schemeClr val="bg1"/>
                </a:solidFill>
                <a:latin typeface="Arial Black" panose="020B0A04020102020204" pitchFamily="34" charset="0"/>
              </a:rPr>
              <a:t>PRIVATE SECTOR INVOLVEMENT</a:t>
            </a:r>
          </a:p>
          <a:p>
            <a:pPr marL="685800" indent="-685800">
              <a:buFontTx/>
              <a:buChar char="-"/>
            </a:pPr>
            <a:r>
              <a:rPr lang="en-US" sz="4800" dirty="0">
                <a:solidFill>
                  <a:schemeClr val="bg1"/>
                </a:solidFill>
                <a:latin typeface="Arial Black" panose="020B0A04020102020204" pitchFamily="34" charset="0"/>
              </a:rPr>
              <a:t>DOA ENERGY PROGRAMS</a:t>
            </a:r>
          </a:p>
          <a:p>
            <a:pPr marL="685800" indent="-685800" algn="ctr">
              <a:buFontTx/>
              <a:buChar char="-"/>
            </a:pPr>
            <a:endParaRPr lang="en-US" sz="4800" dirty="0">
              <a:solidFill>
                <a:schemeClr val="bg1"/>
              </a:solidFill>
              <a:latin typeface="Arial Black" panose="020B0A04020102020204" pitchFamily="34" charset="0"/>
            </a:endParaRPr>
          </a:p>
          <a:p>
            <a:pPr marL="685800" indent="-685800" algn="ctr">
              <a:buFontTx/>
              <a:buChar char="-"/>
            </a:pPr>
            <a:endParaRPr lang="en-US" sz="4800" dirty="0">
              <a:solidFill>
                <a:schemeClr val="bg1"/>
              </a:solidFill>
              <a:latin typeface="Arial Black" panose="020B0A04020102020204" pitchFamily="34" charset="0"/>
            </a:endParaRPr>
          </a:p>
          <a:p>
            <a:pPr algn="ctr"/>
            <a:endParaRPr lang="en-US" sz="4800" dirty="0">
              <a:solidFill>
                <a:schemeClr val="bg1"/>
              </a:solidFill>
              <a:latin typeface="Arial Black" panose="020B0A04020102020204" pitchFamily="34" charset="0"/>
            </a:endParaRPr>
          </a:p>
          <a:p>
            <a:pPr algn="ctr"/>
            <a:endParaRPr lang="en-US" sz="4800" u="sng" dirty="0">
              <a:solidFill>
                <a:schemeClr val="bg1"/>
              </a:solidFill>
              <a:latin typeface="Arial Black" panose="020B0A04020102020204" pitchFamily="34" charset="0"/>
            </a:endParaRPr>
          </a:p>
        </p:txBody>
      </p:sp>
      <p:pic>
        <p:nvPicPr>
          <p:cNvPr id="6" name="Picture 5">
            <a:extLst>
              <a:ext uri="{FF2B5EF4-FFF2-40B4-BE49-F238E27FC236}">
                <a16:creationId xmlns:a16="http://schemas.microsoft.com/office/drawing/2014/main" id="{D93C2230-1F55-4C03-B3DB-9799D4D78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77" y="297469"/>
            <a:ext cx="1428210" cy="14282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C4A94701-08EB-4A69-957D-91FC860D0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297469"/>
            <a:ext cx="6858000" cy="1768777"/>
          </a:xfrm>
          <a:prstGeom prst="rect">
            <a:avLst/>
          </a:prstGeom>
        </p:spPr>
      </p:pic>
    </p:spTree>
    <p:extLst>
      <p:ext uri="{BB962C8B-B14F-4D97-AF65-F5344CB8AC3E}">
        <p14:creationId xmlns:p14="http://schemas.microsoft.com/office/powerpoint/2010/main" val="3261291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918" y="2272683"/>
            <a:ext cx="12120081" cy="3675356"/>
          </a:xfrm>
        </p:spPr>
        <p:txBody>
          <a:bodyPr>
            <a:normAutofit fontScale="92500" lnSpcReduction="10000"/>
          </a:bodyPr>
          <a:lstStyle/>
          <a:p>
            <a:pPr algn="ctr"/>
            <a:r>
              <a:rPr lang="en-US" sz="4800" u="sng" dirty="0">
                <a:solidFill>
                  <a:schemeClr val="bg1"/>
                </a:solidFill>
                <a:latin typeface="Arial Black" panose="020B0A04020102020204" pitchFamily="34" charset="0"/>
              </a:rPr>
              <a:t>THANK YOU </a:t>
            </a:r>
          </a:p>
          <a:p>
            <a:pPr algn="ctr"/>
            <a:endParaRPr lang="en-US" sz="4800" u="sng" dirty="0">
              <a:solidFill>
                <a:schemeClr val="bg1"/>
              </a:solidFill>
              <a:latin typeface="Arial Black" panose="020B0A04020102020204" pitchFamily="34" charset="0"/>
            </a:endParaRPr>
          </a:p>
          <a:p>
            <a:pPr lvl="0" algn="ctr">
              <a:lnSpc>
                <a:spcPct val="100000"/>
              </a:lnSpc>
              <a:buSzTx/>
              <a:defRPr/>
            </a:pPr>
            <a:r>
              <a:rPr lang="en-US" sz="2400" dirty="0">
                <a:solidFill>
                  <a:prstClr val="white"/>
                </a:solidFill>
                <a:latin typeface="Calibri" panose="020F0502020204030204" pitchFamily="34" charset="0"/>
                <a:ea typeface="Verdana" panose="020B0604030504040204" pitchFamily="34" charset="0"/>
                <a:cs typeface="Calibri" panose="020F0502020204030204" pitchFamily="34" charset="0"/>
              </a:rPr>
              <a:t>Joseph Baden, PE</a:t>
            </a:r>
          </a:p>
          <a:p>
            <a:pPr lvl="0" algn="ctr">
              <a:lnSpc>
                <a:spcPct val="100000"/>
              </a:lnSpc>
              <a:buSzTx/>
              <a:defRPr/>
            </a:pPr>
            <a:r>
              <a:rPr lang="en-US" sz="2400" dirty="0">
                <a:solidFill>
                  <a:prstClr val="white"/>
                </a:solidFill>
                <a:latin typeface="Calibri" panose="020F0502020204030204" pitchFamily="34" charset="0"/>
                <a:ea typeface="Verdana" panose="020B0604030504040204" pitchFamily="34" charset="0"/>
                <a:cs typeface="Calibri" panose="020F0502020204030204" pitchFamily="34" charset="0"/>
              </a:rPr>
              <a:t>Building Systems Engineer</a:t>
            </a:r>
          </a:p>
          <a:p>
            <a:pPr lvl="0" algn="ctr">
              <a:lnSpc>
                <a:spcPct val="100000"/>
              </a:lnSpc>
              <a:buSzTx/>
              <a:defRPr/>
            </a:pPr>
            <a:r>
              <a:rPr lang="en-US" sz="2400" dirty="0">
                <a:solidFill>
                  <a:prstClr val="white"/>
                </a:solidFill>
                <a:latin typeface="Calibri" panose="020F0502020204030204" pitchFamily="34" charset="0"/>
                <a:ea typeface="Verdana" panose="020B0604030504040204" pitchFamily="34" charset="0"/>
                <a:cs typeface="Calibri" panose="020F0502020204030204" pitchFamily="34" charset="0"/>
              </a:rPr>
              <a:t>State Construction Office</a:t>
            </a:r>
          </a:p>
          <a:p>
            <a:pPr lvl="0" algn="ctr">
              <a:lnSpc>
                <a:spcPct val="100000"/>
              </a:lnSpc>
              <a:buSzTx/>
              <a:defRPr/>
            </a:pPr>
            <a:r>
              <a:rPr lang="en-US" sz="2400" dirty="0">
                <a:solidFill>
                  <a:prstClr val="white"/>
                </a:solidFill>
                <a:latin typeface="Calibri" panose="020F0502020204030204" pitchFamily="34" charset="0"/>
                <a:ea typeface="Verdana" panose="020B0604030504040204" pitchFamily="34" charset="0"/>
                <a:cs typeface="Calibri" panose="020F0502020204030204" pitchFamily="34" charset="0"/>
              </a:rPr>
              <a:t>301 North Wilmington Street</a:t>
            </a:r>
          </a:p>
          <a:p>
            <a:pPr lvl="0" algn="ctr">
              <a:lnSpc>
                <a:spcPct val="100000"/>
              </a:lnSpc>
              <a:buSzTx/>
              <a:defRPr/>
            </a:pPr>
            <a:r>
              <a:rPr lang="en-US" sz="2400" dirty="0">
                <a:solidFill>
                  <a:prstClr val="white"/>
                </a:solidFill>
                <a:latin typeface="Calibri" panose="020F0502020204030204" pitchFamily="34" charset="0"/>
                <a:ea typeface="Verdana" panose="020B0604030504040204" pitchFamily="34" charset="0"/>
                <a:cs typeface="Calibri" panose="020F0502020204030204" pitchFamily="34" charset="0"/>
              </a:rPr>
              <a:t>Suite 450</a:t>
            </a:r>
          </a:p>
          <a:p>
            <a:pPr lvl="0" algn="ctr">
              <a:lnSpc>
                <a:spcPct val="100000"/>
              </a:lnSpc>
              <a:buSzTx/>
              <a:defRPr/>
            </a:pPr>
            <a:r>
              <a:rPr lang="en-US" sz="2400" dirty="0">
                <a:solidFill>
                  <a:prstClr val="white"/>
                </a:solidFill>
                <a:latin typeface="Calibri" panose="020F0502020204030204" pitchFamily="34" charset="0"/>
                <a:ea typeface="Verdana" panose="020B0604030504040204" pitchFamily="34" charset="0"/>
                <a:cs typeface="Calibri" panose="020F0502020204030204" pitchFamily="34" charset="0"/>
              </a:rPr>
              <a:t>Raleigh, N.C.  27601</a:t>
            </a:r>
          </a:p>
          <a:p>
            <a:pPr lvl="0" algn="ctr">
              <a:lnSpc>
                <a:spcPct val="100000"/>
              </a:lnSpc>
              <a:buSzTx/>
              <a:defRPr/>
            </a:pPr>
            <a:r>
              <a:rPr lang="en-US" sz="2400" dirty="0">
                <a:solidFill>
                  <a:prstClr val="white"/>
                </a:solidFill>
                <a:latin typeface="Calibri" panose="020F0502020204030204" pitchFamily="34" charset="0"/>
                <a:ea typeface="Verdana" panose="020B0604030504040204" pitchFamily="34" charset="0"/>
                <a:cs typeface="Calibri" panose="020F0502020204030204" pitchFamily="34" charset="0"/>
              </a:rPr>
              <a:t>919-807-4096</a:t>
            </a:r>
          </a:p>
          <a:p>
            <a:pPr lvl="0" algn="ctr">
              <a:lnSpc>
                <a:spcPct val="100000"/>
              </a:lnSpc>
              <a:buSzTx/>
              <a:defRPr/>
            </a:pPr>
            <a:r>
              <a:rPr lang="en-US" sz="2400" dirty="0">
                <a:solidFill>
                  <a:prstClr val="white"/>
                </a:solidFill>
                <a:latin typeface="Calibri" panose="020F0502020204030204" pitchFamily="34" charset="0"/>
                <a:ea typeface="Verdana" panose="020B0604030504040204" pitchFamily="34" charset="0"/>
                <a:cs typeface="Calibri" panose="020F0502020204030204" pitchFamily="34" charset="0"/>
              </a:rPr>
              <a:t>joe.baden@doa.nc.gov</a:t>
            </a:r>
            <a:endParaRPr lang="en-US" sz="4800" u="sng" dirty="0">
              <a:solidFill>
                <a:schemeClr val="bg1"/>
              </a:solidFill>
              <a:latin typeface="Arial Black" panose="020B0A04020102020204" pitchFamily="34" charset="0"/>
            </a:endParaRPr>
          </a:p>
        </p:txBody>
      </p:sp>
      <p:pic>
        <p:nvPicPr>
          <p:cNvPr id="6" name="Picture 5">
            <a:extLst>
              <a:ext uri="{FF2B5EF4-FFF2-40B4-BE49-F238E27FC236}">
                <a16:creationId xmlns:a16="http://schemas.microsoft.com/office/drawing/2014/main" id="{D93C2230-1F55-4C03-B3DB-9799D4D78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77" y="297469"/>
            <a:ext cx="1428210" cy="14282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C4A94701-08EB-4A69-957D-91FC860D0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297469"/>
            <a:ext cx="6858000" cy="1768777"/>
          </a:xfrm>
          <a:prstGeom prst="rect">
            <a:avLst/>
          </a:prstGeom>
        </p:spPr>
      </p:pic>
    </p:spTree>
    <p:extLst>
      <p:ext uri="{BB962C8B-B14F-4D97-AF65-F5344CB8AC3E}">
        <p14:creationId xmlns:p14="http://schemas.microsoft.com/office/powerpoint/2010/main" val="654878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882" y="184172"/>
            <a:ext cx="11845467" cy="1840530"/>
          </a:xfrm>
        </p:spPr>
        <p:txBody>
          <a:bodyPr>
            <a:normAutofit/>
          </a:bodyPr>
          <a:lstStyle/>
          <a:p>
            <a:r>
              <a:rPr lang="en-US" sz="3200" b="1" dirty="0"/>
              <a:t>Executive Order No. 80</a:t>
            </a:r>
            <a:br>
              <a:rPr lang="en-US" sz="3200" b="1" dirty="0"/>
            </a:br>
            <a:r>
              <a:rPr lang="en-US" sz="3200" b="1" dirty="0"/>
              <a:t>North Carolina’s Commitment to Address Climate Change and Transition to a Clean Energy Economy</a:t>
            </a:r>
          </a:p>
        </p:txBody>
      </p:sp>
      <p:pic>
        <p:nvPicPr>
          <p:cNvPr id="1026" name="Picture 2" descr="https://files.nc.gov/ncdeq/climate-change/interagency-council/EO-Signing-10-29-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40"/>
          <a:stretch/>
        </p:blipFill>
        <p:spPr bwMode="auto">
          <a:xfrm>
            <a:off x="554515" y="2188696"/>
            <a:ext cx="4346536" cy="320611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535386" y="2024701"/>
            <a:ext cx="6408963" cy="3725677"/>
          </a:xfrm>
        </p:spPr>
        <p:txBody>
          <a:bodyPr>
            <a:normAutofit fontScale="92500" lnSpcReduction="10000"/>
          </a:bodyPr>
          <a:lstStyle/>
          <a:p>
            <a:r>
              <a:rPr lang="en-US" sz="2200" dirty="0"/>
              <a:t>Recognizes that climate change is affecting the health and welfare of our residents, economy, environment and our natural and built infrastructure.</a:t>
            </a:r>
          </a:p>
          <a:p>
            <a:r>
              <a:rPr lang="en-US" sz="2200" dirty="0">
                <a:solidFill>
                  <a:schemeClr val="bg2">
                    <a:lumMod val="50000"/>
                  </a:schemeClr>
                </a:solidFill>
              </a:rPr>
              <a:t>Recognizes that we must take an active role in combatting climate change and make our state more resilient to its impacts.</a:t>
            </a:r>
          </a:p>
          <a:p>
            <a:r>
              <a:rPr lang="en-US" sz="2200" dirty="0"/>
              <a:t>Calls for clean energy technology innovations, workforce development, and a modern, smart electric grid to grow the state’s economy while making North Carolina a national leader in clean energy solutions.</a:t>
            </a:r>
          </a:p>
          <a:p>
            <a:r>
              <a:rPr lang="en-US" sz="2200" dirty="0">
                <a:solidFill>
                  <a:schemeClr val="bg2">
                    <a:lumMod val="50000"/>
                  </a:schemeClr>
                </a:solidFill>
              </a:rPr>
              <a:t>Recognizes that we can protect our communities, grow our economy, and ensure a healthy environment at the same time.</a:t>
            </a:r>
          </a:p>
          <a:p>
            <a:pPr marL="0" indent="0">
              <a:buNone/>
            </a:pPr>
            <a:endParaRPr lang="en-US" dirty="0"/>
          </a:p>
        </p:txBody>
      </p:sp>
      <p:sp>
        <p:nvSpPr>
          <p:cNvPr id="6" name="Rectangle 5">
            <a:extLst>
              <a:ext uri="{FF2B5EF4-FFF2-40B4-BE49-F238E27FC236}">
                <a16:creationId xmlns:a16="http://schemas.microsoft.com/office/drawing/2014/main" id="{6D89C1D6-558C-44C6-A229-CC05274D6008}"/>
              </a:ext>
            </a:extLst>
          </p:cNvPr>
          <p:cNvSpPr/>
          <p:nvPr/>
        </p:nvSpPr>
        <p:spPr>
          <a:xfrm>
            <a:off x="353085" y="5709342"/>
            <a:ext cx="9071571" cy="1077218"/>
          </a:xfrm>
          <a:prstGeom prst="rect">
            <a:avLst/>
          </a:prstGeom>
        </p:spPr>
        <p:txBody>
          <a:bodyPr wrap="square">
            <a:spAutoFit/>
          </a:bodyPr>
          <a:lstStyle/>
          <a:p>
            <a:pPr lvl="0">
              <a:defRPr/>
            </a:pPr>
            <a:r>
              <a:rPr kumimoji="0" lang="en-US" sz="1800" b="0" i="0" u="none" strike="noStrike" kern="1200" cap="none" spc="0" normalizeH="0" baseline="0" noProof="0" dirty="0">
                <a:ln>
                  <a:noFill/>
                </a:ln>
                <a:solidFill>
                  <a:srgbClr val="428DA8"/>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https://governor.nc.gov/documents/executive-order-no-80-north-carolinas-commitment-address-climate-change-and-transition</a:t>
            </a:r>
            <a:r>
              <a:rPr lang="en-US" dirty="0">
                <a:solidFill>
                  <a:srgbClr val="428DA8"/>
                </a:solidFill>
              </a:rPr>
              <a:t>  </a:t>
            </a:r>
          </a:p>
          <a:p>
            <a:pPr lvl="0">
              <a:defRPr/>
            </a:pPr>
            <a:endParaRPr lang="en-US" sz="1000" dirty="0">
              <a:solidFill>
                <a:srgbClr val="428DA8"/>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28DA8"/>
              </a:solidFill>
              <a:effectLst/>
              <a:uLnTx/>
              <a:uFillTx/>
              <a:latin typeface="Arial"/>
              <a:ea typeface="+mn-ea"/>
              <a:cs typeface="+mn-cs"/>
            </a:endParaRPr>
          </a:p>
        </p:txBody>
      </p:sp>
      <p:sp>
        <p:nvSpPr>
          <p:cNvPr id="12" name="TextBox 11">
            <a:extLst>
              <a:ext uri="{FF2B5EF4-FFF2-40B4-BE49-F238E27FC236}">
                <a16:creationId xmlns:a16="http://schemas.microsoft.com/office/drawing/2014/main" id="{124EFEA6-EBFC-48AF-992A-DD52364121EF}"/>
              </a:ext>
            </a:extLst>
          </p:cNvPr>
          <p:cNvSpPr txBox="1"/>
          <p:nvPr/>
        </p:nvSpPr>
        <p:spPr>
          <a:xfrm>
            <a:off x="21500" y="6609030"/>
            <a:ext cx="24772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1299218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471889"/>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State Goals</a:t>
            </a:r>
          </a:p>
        </p:txBody>
      </p:sp>
      <p:sp>
        <p:nvSpPr>
          <p:cNvPr id="7" name="Content Placeholder 6">
            <a:extLst>
              <a:ext uri="{FF2B5EF4-FFF2-40B4-BE49-F238E27FC236}">
                <a16:creationId xmlns:a16="http://schemas.microsoft.com/office/drawing/2014/main" id="{F6216A4F-D22F-418F-9973-0129936A21BF}"/>
              </a:ext>
            </a:extLst>
          </p:cNvPr>
          <p:cNvSpPr txBox="1">
            <a:spLocks/>
          </p:cNvSpPr>
          <p:nvPr/>
        </p:nvSpPr>
        <p:spPr>
          <a:xfrm>
            <a:off x="621671" y="920304"/>
            <a:ext cx="10732129" cy="45478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77859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The State of North Carolina will </a:t>
            </a:r>
            <a:r>
              <a:rPr kumimoji="0" lang="en-US" sz="2600" b="1" i="0" u="sng"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strive</a:t>
            </a:r>
            <a:r>
              <a:rPr kumimoji="0" lang="en-US" sz="26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 to accomplish the following by 2025: </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914400" marR="0" lvl="1" indent="-457200" algn="l" defTabSz="914400" rtl="0" eaLnBrk="1" fontAlgn="auto" latinLnBrk="0" hangingPunct="1">
              <a:lnSpc>
                <a:spcPct val="100000"/>
              </a:lnSpc>
              <a:spcBef>
                <a:spcPts val="500"/>
              </a:spcBef>
              <a:spcAft>
                <a:spcPts val="0"/>
              </a:spcAft>
              <a:buClrTx/>
              <a:buSzTx/>
              <a:buFont typeface="+mj-lt"/>
              <a:buAutoNum type="alphaLcPeriod"/>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Reduce statewide greenhouse gas emissions to 40% below 2005 levels</a:t>
            </a:r>
          </a:p>
          <a:p>
            <a:pPr marL="914400" marR="0" lvl="1" indent="-457200" algn="l" defTabSz="914400" rtl="0" eaLnBrk="1" fontAlgn="auto" latinLnBrk="0" hangingPunct="1">
              <a:lnSpc>
                <a:spcPct val="100000"/>
              </a:lnSpc>
              <a:spcBef>
                <a:spcPts val="500"/>
              </a:spcBef>
              <a:spcAft>
                <a:spcPts val="0"/>
              </a:spcAft>
              <a:buClrTx/>
              <a:buSzTx/>
              <a:buFont typeface="+mj-lt"/>
              <a:buAutoNum type="alphaLcPeriod"/>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914400" marR="0" lvl="1" indent="-457200" algn="l" defTabSz="914400" rtl="0" eaLnBrk="1" fontAlgn="auto" latinLnBrk="0" hangingPunct="1">
              <a:lnSpc>
                <a:spcPct val="100000"/>
              </a:lnSpc>
              <a:spcBef>
                <a:spcPts val="500"/>
              </a:spcBef>
              <a:spcAft>
                <a:spcPts val="0"/>
              </a:spcAft>
              <a:buClrTx/>
              <a:buSzTx/>
              <a:buFont typeface="+mj-lt"/>
              <a:buAutoNum type="alphaLcPeriod"/>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Increase the number of registered, zero-emission vehicles (ZEVs) to at least 80,000</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914400" marR="0" lvl="1" indent="-457200" algn="l" defTabSz="914400" rtl="0" eaLnBrk="1" fontAlgn="auto" latinLnBrk="0" hangingPunct="1">
              <a:lnSpc>
                <a:spcPct val="100000"/>
              </a:lnSpc>
              <a:spcBef>
                <a:spcPts val="500"/>
              </a:spcBef>
              <a:spcAft>
                <a:spcPts val="0"/>
              </a:spcAft>
              <a:buClrTx/>
              <a:buSzTx/>
              <a:buFont typeface="+mj-lt"/>
              <a:buAutoNum type="alphaLcPeriod"/>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Reduce energy consumption per square foot in state-owned buildings </a:t>
            </a:r>
            <a:r>
              <a:rPr kumimoji="0" lang="en-US" sz="24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by at least 40% from fiscal year 2002-2003 levels</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imes New Roman"/>
              <a:ea typeface="+mn-ea"/>
              <a:cs typeface="Arial" panose="020B060402020202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imes New Roman"/>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imes New Roman"/>
              <a:ea typeface="+mn-ea"/>
              <a:cs typeface="Arial" panose="020B0604020202020204" pitchFamily="34" charset="0"/>
            </a:endParaRPr>
          </a:p>
        </p:txBody>
      </p:sp>
      <p:sp>
        <p:nvSpPr>
          <p:cNvPr id="5" name="TextBox 4">
            <a:extLst>
              <a:ext uri="{FF2B5EF4-FFF2-40B4-BE49-F238E27FC236}">
                <a16:creationId xmlns:a16="http://schemas.microsoft.com/office/drawing/2014/main" id="{E8B0437F-B8B0-49FB-ADBB-88E084E428CA}"/>
              </a:ext>
            </a:extLst>
          </p:cNvPr>
          <p:cNvSpPr txBox="1"/>
          <p:nvPr/>
        </p:nvSpPr>
        <p:spPr>
          <a:xfrm>
            <a:off x="21500" y="6508657"/>
            <a:ext cx="244547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2403883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497546"/>
            <a:ext cx="12192000" cy="369331"/>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t>N.C. Climate Change Interagency Council</a:t>
            </a:r>
          </a:p>
        </p:txBody>
      </p:sp>
      <p:sp>
        <p:nvSpPr>
          <p:cNvPr id="7" name="Content Placeholder 6">
            <a:extLst>
              <a:ext uri="{FF2B5EF4-FFF2-40B4-BE49-F238E27FC236}">
                <a16:creationId xmlns:a16="http://schemas.microsoft.com/office/drawing/2014/main" id="{F6216A4F-D22F-418F-9973-0129936A21BF}"/>
              </a:ext>
            </a:extLst>
          </p:cNvPr>
          <p:cNvSpPr txBox="1">
            <a:spLocks/>
          </p:cNvSpPr>
          <p:nvPr/>
        </p:nvSpPr>
        <p:spPr>
          <a:xfrm>
            <a:off x="838200" y="990600"/>
            <a:ext cx="10732129" cy="46525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77859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Composition:</a:t>
            </a:r>
            <a:r>
              <a:rPr kumimoji="0" lang="en-US" sz="2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 The secretary or designee of each cabinet agency and a representative of the Governor’s Office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Council Chair:</a:t>
            </a:r>
            <a:r>
              <a:rPr kumimoji="0" lang="en-US" sz="20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2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Secretary Regan, N.C. Department of Environmental Quality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Council Duties:</a:t>
            </a:r>
          </a:p>
          <a:p>
            <a:pPr marL="800100" marR="0" lvl="2" indent="-342900" algn="l" defTabSz="6858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Recommend new and updated goals and actions to meaningfully address climate change</a:t>
            </a:r>
          </a:p>
          <a:p>
            <a:pPr marL="800100" marR="0" lvl="2" indent="-342900" algn="l" defTabSz="6858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Develop and implement programs and activities that support climate mitigation and adaptation </a:t>
            </a:r>
          </a:p>
          <a:p>
            <a:pPr marL="800100" marR="0" lvl="2" indent="-342900" algn="l" defTabSz="6858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Consider stakeholder input when developing recommendations, programs, and activities </a:t>
            </a:r>
          </a:p>
          <a:p>
            <a:pPr marL="800100" marR="0" lvl="2" indent="-342900" algn="l" defTabSz="6858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Schedule, monitor, and provide input on the preparation and development of the plans and assessments required by EO 80</a:t>
            </a:r>
          </a:p>
          <a:p>
            <a:pPr marL="800100" marR="0" lvl="2" indent="-342900" algn="l" defTabSz="6858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Review and submit to the Governor EO 80 plans and assessments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Status Update on Implementation:</a:t>
            </a:r>
            <a:r>
              <a:rPr kumimoji="0" lang="en-US" sz="2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 To Governor by Oct. 15, 2019.</a:t>
            </a:r>
            <a:endPar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115294" y="5057004"/>
            <a:ext cx="105156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hlinkClick r:id="rId3"/>
              </a:rPr>
              <a:t>https://deq.nc.gov/energy-climate/climate-change/nc-climate-change-interagency-council</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p>
        </p:txBody>
      </p:sp>
      <p:sp>
        <p:nvSpPr>
          <p:cNvPr id="8" name="TextBox 7">
            <a:extLst>
              <a:ext uri="{FF2B5EF4-FFF2-40B4-BE49-F238E27FC236}">
                <a16:creationId xmlns:a16="http://schemas.microsoft.com/office/drawing/2014/main" id="{6BE9B839-F354-4013-87B9-AF6EEFE77543}"/>
              </a:ext>
            </a:extLst>
          </p:cNvPr>
          <p:cNvSpPr txBox="1"/>
          <p:nvPr/>
        </p:nvSpPr>
        <p:spPr>
          <a:xfrm>
            <a:off x="21500" y="6517710"/>
            <a:ext cx="244547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3108539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Specific Directives</a:t>
            </a:r>
            <a:endParaRPr lang="en-US" dirty="0"/>
          </a:p>
        </p:txBody>
      </p:sp>
      <p:sp>
        <p:nvSpPr>
          <p:cNvPr id="7" name="Content Placeholder 6">
            <a:extLst>
              <a:ext uri="{FF2B5EF4-FFF2-40B4-BE49-F238E27FC236}">
                <a16:creationId xmlns:a16="http://schemas.microsoft.com/office/drawing/2014/main" id="{F6216A4F-D22F-418F-9973-0129936A21BF}"/>
              </a:ext>
            </a:extLst>
          </p:cNvPr>
          <p:cNvSpPr txBox="1">
            <a:spLocks/>
          </p:cNvSpPr>
          <p:nvPr/>
        </p:nvSpPr>
        <p:spPr>
          <a:xfrm>
            <a:off x="838199" y="1041149"/>
            <a:ext cx="10732129" cy="47789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77859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Department of Environmental Quality</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N.C. Clean Energy Plan -</a:t>
            </a: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 encourage the increased utilization of clean energy technologies in the public and private sectors. </a:t>
            </a:r>
            <a:r>
              <a:rPr kumimoji="0" lang="en-US"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Due Oct. 1, 2019</a:t>
            </a:r>
            <a:endPar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Comprehensive Energy, Water, and Utility Use Conservation Program </a:t>
            </a: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 update best practices and guidance to achieve 40% state buildings efficiency goal. </a:t>
            </a:r>
            <a:r>
              <a:rPr kumimoji="0" lang="en-US"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Due Feb. 1, 2019 and Dec. 1, 2019</a:t>
            </a:r>
            <a:endPar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N.C. Climate Risk Assessment and Resiliency Plan - </a:t>
            </a: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provide a scientific assessment of current and projected climate impacts on North Carolina and prioritize effective resiliency strategies. </a:t>
            </a:r>
            <a:r>
              <a:rPr kumimoji="0" lang="en-US"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Due Mar. 1, 2020</a:t>
            </a:r>
            <a:endPar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Greenhouse Gas Inventory </a:t>
            </a: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 prepare estimates of North Carolina’s statewide net GHG footprint.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Department of Transportation</a:t>
            </a:r>
            <a:r>
              <a:rPr kumimoji="0" lang="en-US" sz="20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N.C. Zero-Emission Vehicle Plan </a:t>
            </a:r>
            <a:r>
              <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 develop a strategy to achieve the ZEV target and address topics such as ZEV corridors and ZEV infrastructure. </a:t>
            </a:r>
            <a:r>
              <a:rPr kumimoji="0" lang="en-US"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Due Oct. 1, 2019</a:t>
            </a:r>
            <a:endPar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0430526E-58D6-44E9-A8DB-4E1CE4DDC6DE}"/>
              </a:ext>
            </a:extLst>
          </p:cNvPr>
          <p:cNvSpPr txBox="1"/>
          <p:nvPr/>
        </p:nvSpPr>
        <p:spPr>
          <a:xfrm>
            <a:off x="21500" y="6609030"/>
            <a:ext cx="24591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SCO Conference 2019</a:t>
            </a:r>
          </a:p>
        </p:txBody>
      </p:sp>
    </p:spTree>
    <p:extLst>
      <p:ext uri="{BB962C8B-B14F-4D97-AF65-F5344CB8AC3E}">
        <p14:creationId xmlns:p14="http://schemas.microsoft.com/office/powerpoint/2010/main" val="2789689242"/>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1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reframe Building 16x9">
  <a:themeElements>
    <a:clrScheme name="WireframeBuilding">
      <a:dk1>
        <a:srgbClr val="404040"/>
      </a:dk1>
      <a:lt1>
        <a:sysClr val="window" lastClr="FFFFFF"/>
      </a:lt1>
      <a:dk2>
        <a:srgbClr val="000000"/>
      </a:dk2>
      <a:lt2>
        <a:srgbClr val="E4F9F9"/>
      </a:lt2>
      <a:accent1>
        <a:srgbClr val="1BDCFF"/>
      </a:accent1>
      <a:accent2>
        <a:srgbClr val="3AC673"/>
      </a:accent2>
      <a:accent3>
        <a:srgbClr val="F6BD1E"/>
      </a:accent3>
      <a:accent4>
        <a:srgbClr val="C74167"/>
      </a:accent4>
      <a:accent5>
        <a:srgbClr val="F17E1F"/>
      </a:accent5>
      <a:accent6>
        <a:srgbClr val="6681CC"/>
      </a:accent6>
      <a:hlink>
        <a:srgbClr val="F17E1F"/>
      </a:hlink>
      <a:folHlink>
        <a:srgbClr val="969696"/>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wireframe building presentation (widescreen).potx" id="{58CE74E2-616B-447D-963B-87527DA5909A}" vid="{49D84436-E293-416F-BC4D-7976A1E115A4}"/>
    </a:ext>
  </a:extLst>
</a:theme>
</file>

<file path=ppt/theme/theme3.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PStheme">
  <a:themeElements>
    <a:clrScheme name="Custom 2">
      <a:dk1>
        <a:srgbClr val="39639D"/>
      </a:dk1>
      <a:lt1>
        <a:sysClr val="window" lastClr="FFFFFF"/>
      </a:lt1>
      <a:dk2>
        <a:srgbClr val="464646"/>
      </a:dk2>
      <a:lt2>
        <a:srgbClr val="DEF5FA"/>
      </a:lt2>
      <a:accent1>
        <a:srgbClr val="DA1F28"/>
      </a:accent1>
      <a:accent2>
        <a:srgbClr val="DA1F28"/>
      </a:accent2>
      <a:accent3>
        <a:srgbClr val="DA1F28"/>
      </a:accent3>
      <a:accent4>
        <a:srgbClr val="DA1F28"/>
      </a:accent4>
      <a:accent5>
        <a:srgbClr val="DA1F28"/>
      </a:accent5>
      <a:accent6>
        <a:srgbClr val="DA1F28"/>
      </a:accent6>
      <a:hlink>
        <a:srgbClr val="DA1F28"/>
      </a:hlink>
      <a:folHlink>
        <a:srgbClr val="DA1F2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1718</TotalTime>
  <Words>3730</Words>
  <Application>Microsoft Office PowerPoint</Application>
  <PresentationFormat>Widescreen</PresentationFormat>
  <Paragraphs>804</Paragraphs>
  <Slides>55</Slides>
  <Notes>55</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55</vt:i4>
      </vt:variant>
    </vt:vector>
  </HeadingPairs>
  <TitlesOfParts>
    <vt:vector size="70" baseType="lpstr">
      <vt:lpstr>Arial</vt:lpstr>
      <vt:lpstr>Arial Black</vt:lpstr>
      <vt:lpstr>Calibri</vt:lpstr>
      <vt:lpstr>Calibri Light</vt:lpstr>
      <vt:lpstr>Cambria</vt:lpstr>
      <vt:lpstr>Times New Roman</vt:lpstr>
      <vt:lpstr>Verdana</vt:lpstr>
      <vt:lpstr>Wingdings 2</vt:lpstr>
      <vt:lpstr>Wingdings 3</vt:lpstr>
      <vt:lpstr>Office Theme</vt:lpstr>
      <vt:lpstr>Wireframe Building 16x9</vt:lpstr>
      <vt:lpstr>3_Office Theme</vt:lpstr>
      <vt:lpstr>4_Office Theme</vt:lpstr>
      <vt:lpstr>2_Office Theme</vt:lpstr>
      <vt:lpstr>DPStheme</vt:lpstr>
      <vt:lpstr>PowerPoint Presentation</vt:lpstr>
      <vt:lpstr>Energy Outlook  Executive Order 80 Panel Discussion </vt:lpstr>
      <vt:lpstr>INTRODUCTION OF PANELISTS </vt:lpstr>
      <vt:lpstr>Sushma Masemore, P.E.</vt:lpstr>
      <vt:lpstr>Topics Covered</vt:lpstr>
      <vt:lpstr>Executive Order No. 80 North Carolina’s Commitment to Address Climate Change and Transition to a Clean Energy Economy</vt:lpstr>
      <vt:lpstr>State Goals</vt:lpstr>
      <vt:lpstr>N.C. Climate Change Interagency Council</vt:lpstr>
      <vt:lpstr>Specific Directives</vt:lpstr>
      <vt:lpstr>Specific Directives</vt:lpstr>
      <vt:lpstr>General Directives to All Cabinet Agencies</vt:lpstr>
      <vt:lpstr>State Buildings Comprehensive Program  Utility Savings Initiative (USI) - EO80 Section 8</vt:lpstr>
      <vt:lpstr>2018 Comprehensive Program Report  Conclusions – Fuel and Cost</vt:lpstr>
      <vt:lpstr>Comprehensive Program Report Conclusions   Agency Trends and Emissions Summary</vt:lpstr>
      <vt:lpstr>NC GHG Emissions from the Residential, Commercial, Industrial Sector (MMT CO2e)</vt:lpstr>
      <vt:lpstr>DEQ Directive: Clean Energy Plan EO80 Section 4</vt:lpstr>
      <vt:lpstr>Clean Energy Plan Development Process EO80 Section 4</vt:lpstr>
      <vt:lpstr>Clean Energy Plan Stakeholders</vt:lpstr>
      <vt:lpstr>Clean Energy Plan Development Process</vt:lpstr>
      <vt:lpstr>THANK YOU </vt:lpstr>
      <vt:lpstr>Paul Braese, PE Energy Manager North Carolina  Department of Public Safety</vt:lpstr>
      <vt:lpstr>Summary</vt:lpstr>
      <vt:lpstr>About NCDPS</vt:lpstr>
      <vt:lpstr>Opportunities</vt:lpstr>
      <vt:lpstr>Opportunities: LED Area Lighting</vt:lpstr>
      <vt:lpstr>Opportunities: LED Area Lighting</vt:lpstr>
      <vt:lpstr>Opportunities: LED Area Lighting</vt:lpstr>
      <vt:lpstr>Opportunities: LED Area Lighting</vt:lpstr>
      <vt:lpstr>Opportunities: LED Interior Lighting</vt:lpstr>
      <vt:lpstr>Opportunities:  Water Management Systems</vt:lpstr>
      <vt:lpstr>Opportunities: BMS</vt:lpstr>
      <vt:lpstr>Opportunities: High Performance Maintenance</vt:lpstr>
      <vt:lpstr>Challenges</vt:lpstr>
      <vt:lpstr>Challenges</vt:lpstr>
      <vt:lpstr>Challenges</vt:lpstr>
      <vt:lpstr>Challenges</vt:lpstr>
      <vt:lpstr>Challenges</vt:lpstr>
      <vt:lpstr>Our Goal</vt:lpstr>
      <vt:lpstr>THANK YOU </vt:lpstr>
      <vt:lpstr>PowerPoint Presentation</vt:lpstr>
      <vt:lpstr>PowerPoint Presentation</vt:lpstr>
      <vt:lpstr>Department of administration MAJOR BUILDINGS overview</vt:lpstr>
      <vt:lpstr>TENANTS OF DOA BUILDINGS </vt:lpstr>
      <vt:lpstr>PowerPoint Presentation</vt:lpstr>
      <vt:lpstr>DOWNTOWN BUILDINGS ON  THE CHILLED WATER LOOP </vt:lpstr>
      <vt:lpstr>DOA BUILDINGS CURRENT ENERGY PERFORMANCE </vt:lpstr>
      <vt:lpstr>Department of administration  ENERGY REPORTING CHALLENGES</vt:lpstr>
      <vt:lpstr>Department of administration SUPPLY SIDE ENERGY STRATEGIES</vt:lpstr>
      <vt:lpstr>Department of administration DEMAND SIDE ENERGY STRATEGIES</vt:lpstr>
      <vt:lpstr>Department of administration ENERGY COMMUNICATION &amp; TRAINING </vt:lpstr>
      <vt:lpstr>Department of administration WATER CONSERVATION STRATEGIES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CAROLINA DEPARTMENT OF ADMINISTRATION ENERGY MANAGEMENT PLAN 2018-19 MARCH 1, 2019 (INCLUDING EO-80 GOALS AND STRATEGIES) Prepared By: Consulting Services Section State Construction Office Department of Administration</dc:title>
  <dc:creator>Baden, Joe</dc:creator>
  <cp:lastModifiedBy>Stahl, Kathleen C</cp:lastModifiedBy>
  <cp:revision>312</cp:revision>
  <cp:lastPrinted>2019-03-27T14:58:22Z</cp:lastPrinted>
  <dcterms:created xsi:type="dcterms:W3CDTF">2019-03-14T14:13:21Z</dcterms:created>
  <dcterms:modified xsi:type="dcterms:W3CDTF">2019-04-03T13:58:02Z</dcterms:modified>
</cp:coreProperties>
</file>