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92" r:id="rId2"/>
    <p:sldId id="307" r:id="rId3"/>
    <p:sldId id="300" r:id="rId4"/>
    <p:sldId id="296" r:id="rId5"/>
    <p:sldId id="297" r:id="rId6"/>
    <p:sldId id="299" r:id="rId7"/>
    <p:sldId id="298" r:id="rId8"/>
    <p:sldId id="291" r:id="rId9"/>
    <p:sldId id="301" r:id="rId10"/>
    <p:sldId id="280" r:id="rId11"/>
    <p:sldId id="283" r:id="rId12"/>
    <p:sldId id="276" r:id="rId13"/>
    <p:sldId id="286" r:id="rId14"/>
    <p:sldId id="308" r:id="rId15"/>
    <p:sldId id="302" r:id="rId16"/>
    <p:sldId id="303" r:id="rId17"/>
    <p:sldId id="304" r:id="rId18"/>
    <p:sldId id="305" r:id="rId19"/>
    <p:sldId id="306" r:id="rId20"/>
    <p:sldId id="294" r:id="rId21"/>
    <p:sldId id="295" r:id="rId22"/>
    <p:sldId id="30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20" autoAdjust="0"/>
    <p:restoredTop sz="94660"/>
  </p:normalViewPr>
  <p:slideViewPr>
    <p:cSldViewPr snapToGrid="0">
      <p:cViewPr varScale="1">
        <p:scale>
          <a:sx n="89" d="100"/>
          <a:sy n="89" d="100"/>
        </p:scale>
        <p:origin x="90" y="10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85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4FB8F-ED15-48AB-97BD-17129D4E699D}" type="datetimeFigureOut">
              <a:rPr lang="en-US" smtClean="0"/>
              <a:t>3/25/2019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6B3739-9081-478F-812E-AE7CE14063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1049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9D437-CD83-4825-AD0D-5E7B341BC79B}" type="datetimeFigureOut">
              <a:rPr lang="en-US" smtClean="0"/>
              <a:t>3/25/2019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CF8BB-EBC7-4B8F-9632-A5A136FBB88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369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755780"/>
            <a:ext cx="6858000" cy="3200400"/>
          </a:xfrm>
        </p:spPr>
        <p:txBody>
          <a:bodyPr anchor="b">
            <a:normAutofit/>
          </a:bodyPr>
          <a:lstStyle>
            <a:lvl1pPr algn="l">
              <a:lnSpc>
                <a:spcPct val="75000"/>
              </a:lnSpc>
              <a:defRPr sz="8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956180"/>
            <a:ext cx="6858000" cy="109728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465DD-9819-4ABC-A784-477AFBA19C86}" type="datetime1">
              <a:rPr lang="en-US" smtClean="0"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1E545-DA4D-4588-A168-A47EEF327FC2}" type="datetime1">
              <a:rPr lang="en-US" smtClean="0"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42120" y="380999"/>
            <a:ext cx="2011680" cy="6096001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1199" y="380999"/>
            <a:ext cx="7074859" cy="60960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26042-7092-4D96-B3CE-E8E6CFEE88C8}" type="datetime1">
              <a:rPr lang="en-US" smtClean="0"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9729644A-97F2-4BC4-BBF7-FC141F507563}" type="datetime1">
              <a:rPr lang="en-US" smtClean="0"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22960"/>
            <a:ext cx="8686800" cy="201168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834640"/>
            <a:ext cx="8686800" cy="109728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8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981200"/>
            <a:ext cx="4572000" cy="44805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1800" y="1981200"/>
            <a:ext cx="4572000" cy="448056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04EB7-77EC-481E-BDC6-73CA182AC952}" type="datetime1">
              <a:rPr lang="en-US" smtClean="0"/>
              <a:t>3/25/2019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1679448"/>
            <a:ext cx="4572000" cy="830487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1200" y="2509935"/>
            <a:ext cx="4572000" cy="396706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81800" y="1679448"/>
            <a:ext cx="4572000" cy="830487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81800" y="2509935"/>
            <a:ext cx="4572000" cy="396706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16069-A392-4E44-934F-6743D63E2A4F}" type="datetime1">
              <a:rPr lang="en-US" smtClean="0"/>
              <a:t>3/25/2019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F9843-3551-47D6-BD3E-346FBDF458AF}" type="datetime1">
              <a:rPr lang="en-US" smtClean="0"/>
              <a:t>3/25/2019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2989-19D5-42F7-8321-FE6B75231AF4}" type="datetime1">
              <a:rPr lang="en-US" smtClean="0"/>
              <a:t>3/25/2019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9420" y="408993"/>
            <a:ext cx="4800937" cy="1828800"/>
          </a:xfrm>
        </p:spPr>
        <p:txBody>
          <a:bodyPr anchor="b">
            <a:no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6491" y="381000"/>
            <a:ext cx="5489510" cy="57912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59420" y="2237793"/>
            <a:ext cx="4800937" cy="18288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9C03C-1F27-412D-AD0B-6423348F1B9B}" type="datetime1">
              <a:rPr lang="en-US" smtClean="0"/>
              <a:t>3/25/2019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248" y="384048"/>
            <a:ext cx="4800600" cy="1828800"/>
          </a:xfrm>
        </p:spPr>
        <p:txBody>
          <a:bodyPr anchor="b"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0" y="0"/>
            <a:ext cx="6096000" cy="6858000"/>
          </a:xfrm>
          <a:ln>
            <a:noFill/>
          </a:ln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56249" y="2240280"/>
            <a:ext cx="4799140" cy="18288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120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1200" y="381000"/>
            <a:ext cx="9372600" cy="1295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1200" y="1987419"/>
            <a:ext cx="9372600" cy="44831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631790" y="5586761"/>
            <a:ext cx="280731" cy="883759"/>
          </a:xfrm>
          <a:prstGeom prst="rect">
            <a:avLst/>
          </a:prstGeom>
        </p:spPr>
        <p:txBody>
          <a:bodyPr vert="vert270" lIns="91440" tIns="45720" rIns="91440" bIns="45720" rtlCol="0" anchor="ctr"/>
          <a:lstStyle>
            <a:lvl1pPr algn="l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619CFDC2-5630-4611-9BF0-0EF7C8C4398D}" type="datetime1">
              <a:rPr lang="en-US" smtClean="0"/>
              <a:t>3/25/2019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631790" y="365125"/>
            <a:ext cx="280730" cy="5139936"/>
          </a:xfrm>
          <a:prstGeom prst="rect">
            <a:avLst/>
          </a:prstGeom>
        </p:spPr>
        <p:txBody>
          <a:bodyPr vert="vert270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3321" y="6268940"/>
            <a:ext cx="722377" cy="2015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kern="1200" cap="all" baseline="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74320" algn="l" defTabSz="914400" rtl="0" eaLnBrk="1" latinLnBrk="0" hangingPunct="1">
        <a:lnSpc>
          <a:spcPct val="90000"/>
        </a:lnSpc>
        <a:spcBef>
          <a:spcPts val="1200"/>
        </a:spcBef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7412" y="1881216"/>
            <a:ext cx="10957171" cy="2917429"/>
          </a:xfrm>
        </p:spPr>
        <p:txBody>
          <a:bodyPr>
            <a:noAutofit/>
          </a:bodyPr>
          <a:lstStyle/>
          <a:p>
            <a:pPr algn="ctr"/>
            <a:endParaRPr lang="en-US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 BUILDING COMMISSION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MERIT AWARDS</a:t>
            </a:r>
          </a:p>
          <a:p>
            <a:pPr algn="ctr"/>
            <a:endParaRPr lang="en-US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4FC617-F6D5-4459-A4A3-8E3AF73F9280}"/>
              </a:ext>
            </a:extLst>
          </p:cNvPr>
          <p:cNvSpPr txBox="1"/>
          <p:nvPr/>
        </p:nvSpPr>
        <p:spPr>
          <a:xfrm>
            <a:off x="100641" y="6560531"/>
            <a:ext cx="12186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3C2230-1F55-4C03-B3DB-9799D4D78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925" y="296863"/>
            <a:ext cx="1761886" cy="17618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579EE69-A3E6-491C-84FF-25219BFC5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4084" y="177976"/>
            <a:ext cx="7596274" cy="1999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2748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21DF942-1034-4E87-A36C-F95168D978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91" y="204952"/>
            <a:ext cx="10957034" cy="62720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668C16C-0652-4ADC-B999-5E4D65482771}"/>
              </a:ext>
            </a:extLst>
          </p:cNvPr>
          <p:cNvSpPr txBox="1"/>
          <p:nvPr/>
        </p:nvSpPr>
        <p:spPr>
          <a:xfrm>
            <a:off x="54168" y="6543675"/>
            <a:ext cx="2445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</p:spTree>
    <p:extLst>
      <p:ext uri="{BB962C8B-B14F-4D97-AF65-F5344CB8AC3E}">
        <p14:creationId xmlns:p14="http://schemas.microsoft.com/office/powerpoint/2010/main" val="305152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5A9D68C-A9A3-41C5-B23B-F6B2B97A3D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55" y="292100"/>
            <a:ext cx="10988566" cy="6184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A27982-F5CC-4216-8286-B733FF5DF5A8}"/>
              </a:ext>
            </a:extLst>
          </p:cNvPr>
          <p:cNvSpPr txBox="1"/>
          <p:nvPr/>
        </p:nvSpPr>
        <p:spPr>
          <a:xfrm>
            <a:off x="54168" y="6543675"/>
            <a:ext cx="2445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</p:spTree>
    <p:extLst>
      <p:ext uri="{BB962C8B-B14F-4D97-AF65-F5344CB8AC3E}">
        <p14:creationId xmlns:p14="http://schemas.microsoft.com/office/powerpoint/2010/main" val="22387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11B12FA-6664-4B9E-BA16-DCBB29DB7D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38" y="198748"/>
            <a:ext cx="10949152" cy="62719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6C7F00-4CFD-41DE-BAE4-92949CC85DC8}"/>
              </a:ext>
            </a:extLst>
          </p:cNvPr>
          <p:cNvSpPr txBox="1"/>
          <p:nvPr/>
        </p:nvSpPr>
        <p:spPr>
          <a:xfrm>
            <a:off x="54168" y="6543675"/>
            <a:ext cx="2445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</p:spTree>
    <p:extLst>
      <p:ext uri="{BB962C8B-B14F-4D97-AF65-F5344CB8AC3E}">
        <p14:creationId xmlns:p14="http://schemas.microsoft.com/office/powerpoint/2010/main" val="997613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DFE5020-F6C7-4A4C-A2FC-01D04578E5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21" y="477892"/>
            <a:ext cx="10957034" cy="57731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48C428-BA08-4085-9019-E3A628076BDB}"/>
              </a:ext>
            </a:extLst>
          </p:cNvPr>
          <p:cNvSpPr txBox="1"/>
          <p:nvPr/>
        </p:nvSpPr>
        <p:spPr>
          <a:xfrm>
            <a:off x="54168" y="6543675"/>
            <a:ext cx="2445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</p:spTree>
    <p:extLst>
      <p:ext uri="{BB962C8B-B14F-4D97-AF65-F5344CB8AC3E}">
        <p14:creationId xmlns:p14="http://schemas.microsoft.com/office/powerpoint/2010/main" val="234888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3969" y="98880"/>
            <a:ext cx="10996245" cy="532658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600" b="1" dirty="0">
                <a:solidFill>
                  <a:schemeClr val="bg1"/>
                </a:solidFill>
                <a:latin typeface="Calisto MT" panose="02040603050505030304" pitchFamily="18" charset="0"/>
              </a:rPr>
              <a:t>EXCELLENCE</a:t>
            </a:r>
          </a:p>
          <a:p>
            <a:pPr marL="0" indent="0" algn="ctr">
              <a:buNone/>
            </a:pPr>
            <a:endParaRPr lang="en-US" sz="6600" b="1" dirty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 marL="0" indent="0" algn="ctr">
              <a:buNone/>
            </a:pPr>
            <a:endParaRPr lang="en-US" sz="6600" b="1" dirty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 marL="0" indent="0" algn="ctr">
              <a:buNone/>
            </a:pPr>
            <a:r>
              <a:rPr lang="en-US" sz="1800" b="1" dirty="0">
                <a:solidFill>
                  <a:schemeClr val="bg1"/>
                </a:solidFill>
                <a:latin typeface="Calisto MT" panose="02040603050505030304" pitchFamily="18" charset="0"/>
              </a:rPr>
              <a:t>IN</a:t>
            </a:r>
          </a:p>
          <a:p>
            <a:pPr marL="0" indent="0" algn="ctr">
              <a:buNone/>
            </a:pPr>
            <a:r>
              <a:rPr lang="en-US" sz="6600" b="1" dirty="0">
                <a:solidFill>
                  <a:schemeClr val="bg1"/>
                </a:solidFill>
                <a:latin typeface="Calisto MT" panose="02040603050505030304" pitchFamily="18" charset="0"/>
              </a:rPr>
              <a:t>PROJECT IMPLEMENTATION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1511B5-8464-4E50-A7FD-1577DCF03C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152" y="1065305"/>
            <a:ext cx="2363695" cy="236369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54168" y="6543675"/>
            <a:ext cx="2445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EAE85E-E203-48F6-8549-89D1050C2041}"/>
              </a:ext>
            </a:extLst>
          </p:cNvPr>
          <p:cNvSpPr txBox="1"/>
          <p:nvPr/>
        </p:nvSpPr>
        <p:spPr>
          <a:xfrm>
            <a:off x="633046" y="5752855"/>
            <a:ext cx="109571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r>
              <a:rPr lang="en-US" sz="2000" b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ANNUAL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 CONSTRUCTION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CONFERENCE</a:t>
            </a:r>
          </a:p>
        </p:txBody>
      </p:sp>
    </p:spTree>
    <p:extLst>
      <p:ext uri="{BB962C8B-B14F-4D97-AF65-F5344CB8AC3E}">
        <p14:creationId xmlns:p14="http://schemas.microsoft.com/office/powerpoint/2010/main" val="4165674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0E094-C7BE-44BC-9371-A6508BF17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54" y="329046"/>
            <a:ext cx="10957036" cy="1301681"/>
          </a:xfrm>
        </p:spPr>
        <p:txBody>
          <a:bodyPr>
            <a:normAutofit/>
          </a:bodyPr>
          <a:lstStyle/>
          <a:p>
            <a:pPr algn="ctr"/>
            <a:r>
              <a:rPr lang="en-US" sz="2800" b="1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 BUILDING COMMISSION</a:t>
            </a:r>
            <a:br>
              <a:rPr lang="en-US" sz="2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MERIT AWARDS</a:t>
            </a:r>
            <a:br>
              <a:rPr lang="en-US" sz="2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EXCELLENCE IN PROJECT IMPLEMENTATION</a:t>
            </a:r>
            <a:endParaRPr lang="en-US" sz="2800" b="1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E5AD4E-9005-4A21-ADC1-5BC1D91CAD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7359" y="2047631"/>
            <a:ext cx="10957035" cy="42241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Western Carolina University</a:t>
            </a:r>
            <a:b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Brown Building Renovation &amp; Addition</a:t>
            </a:r>
          </a:p>
          <a:p>
            <a:pPr marL="0" indent="0" algn="ctr">
              <a:buNone/>
            </a:pP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2A6C81-0A18-43EF-944B-C46341D6A0B1}"/>
              </a:ext>
            </a:extLst>
          </p:cNvPr>
          <p:cNvSpPr txBox="1"/>
          <p:nvPr/>
        </p:nvSpPr>
        <p:spPr>
          <a:xfrm>
            <a:off x="54168" y="6543675"/>
            <a:ext cx="2445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5E4021-95E1-438F-ADA9-7E1CE0E601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77" t="23555" r="12348" b="12898"/>
          <a:stretch/>
        </p:blipFill>
        <p:spPr>
          <a:xfrm>
            <a:off x="4133092" y="5509777"/>
            <a:ext cx="1206062" cy="10191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9F4D76-DC4A-49BB-9BC5-39DE6DCAC4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296" y="5509777"/>
            <a:ext cx="1709842" cy="10191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BF6D24A-96BE-4B80-A849-F257645A9C82}"/>
              </a:ext>
            </a:extLst>
          </p:cNvPr>
          <p:cNvSpPr/>
          <p:nvPr/>
        </p:nvSpPr>
        <p:spPr>
          <a:xfrm>
            <a:off x="3494052" y="5053234"/>
            <a:ext cx="24841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Watson Tate Savory, Inc.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8513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E57B9B2-2DEB-4A3B-8513-F3AFAA2AD3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73" y="283002"/>
            <a:ext cx="10964918" cy="61876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A64469-1186-41BB-BD78-26237AF084E2}"/>
              </a:ext>
            </a:extLst>
          </p:cNvPr>
          <p:cNvSpPr txBox="1"/>
          <p:nvPr/>
        </p:nvSpPr>
        <p:spPr>
          <a:xfrm>
            <a:off x="54168" y="6543675"/>
            <a:ext cx="2445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</p:spTree>
    <p:extLst>
      <p:ext uri="{BB962C8B-B14F-4D97-AF65-F5344CB8AC3E}">
        <p14:creationId xmlns:p14="http://schemas.microsoft.com/office/powerpoint/2010/main" val="27547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9619D38-D317-4AA3-9296-4A2687C5CA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07" y="209908"/>
            <a:ext cx="10964917" cy="62607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A64469-1186-41BB-BD78-26237AF084E2}"/>
              </a:ext>
            </a:extLst>
          </p:cNvPr>
          <p:cNvSpPr txBox="1"/>
          <p:nvPr/>
        </p:nvSpPr>
        <p:spPr>
          <a:xfrm>
            <a:off x="54168" y="6543675"/>
            <a:ext cx="2445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</p:spTree>
    <p:extLst>
      <p:ext uri="{BB962C8B-B14F-4D97-AF65-F5344CB8AC3E}">
        <p14:creationId xmlns:p14="http://schemas.microsoft.com/office/powerpoint/2010/main" val="14942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743B010-B9FC-4AC8-81E8-5B0CD05203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07" y="386255"/>
            <a:ext cx="10972800" cy="60434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A64469-1186-41BB-BD78-26237AF084E2}"/>
              </a:ext>
            </a:extLst>
          </p:cNvPr>
          <p:cNvSpPr txBox="1"/>
          <p:nvPr/>
        </p:nvSpPr>
        <p:spPr>
          <a:xfrm>
            <a:off x="54168" y="6543675"/>
            <a:ext cx="2445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</p:spTree>
    <p:extLst>
      <p:ext uri="{BB962C8B-B14F-4D97-AF65-F5344CB8AC3E}">
        <p14:creationId xmlns:p14="http://schemas.microsoft.com/office/powerpoint/2010/main" val="161573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013302D-9700-47C5-9D35-E48D211BDA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972" y="190570"/>
            <a:ext cx="10980684" cy="62800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A64469-1186-41BB-BD78-26237AF084E2}"/>
              </a:ext>
            </a:extLst>
          </p:cNvPr>
          <p:cNvSpPr txBox="1"/>
          <p:nvPr/>
        </p:nvSpPr>
        <p:spPr>
          <a:xfrm>
            <a:off x="54168" y="6543675"/>
            <a:ext cx="2445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</p:spTree>
    <p:extLst>
      <p:ext uri="{BB962C8B-B14F-4D97-AF65-F5344CB8AC3E}">
        <p14:creationId xmlns:p14="http://schemas.microsoft.com/office/powerpoint/2010/main" val="210189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447" y="325527"/>
            <a:ext cx="10972800" cy="51765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6600" b="1" dirty="0">
                <a:solidFill>
                  <a:schemeClr val="bg1"/>
                </a:solidFill>
                <a:latin typeface="Calisto MT" panose="02040603050505030304" pitchFamily="18" charset="0"/>
              </a:rPr>
              <a:t>EXCELLENCE</a:t>
            </a:r>
          </a:p>
          <a:p>
            <a:pPr marL="0" indent="0" algn="ctr">
              <a:buNone/>
            </a:pPr>
            <a:endParaRPr lang="en-US" sz="6600" b="1" dirty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 marL="0" indent="0" algn="ctr">
              <a:buNone/>
            </a:pPr>
            <a:endParaRPr lang="en-US" sz="6600" b="1" dirty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 marL="0" indent="0" algn="ctr">
              <a:buNone/>
            </a:pPr>
            <a:br>
              <a:rPr lang="en-US" sz="6600" b="1" dirty="0">
                <a:solidFill>
                  <a:schemeClr val="bg1"/>
                </a:solidFill>
                <a:latin typeface="Calisto MT" panose="02040603050505030304" pitchFamily="18" charset="0"/>
              </a:rPr>
            </a:br>
            <a:r>
              <a:rPr lang="en-US" sz="6600" b="1" dirty="0">
                <a:solidFill>
                  <a:schemeClr val="bg1"/>
                </a:solidFill>
                <a:latin typeface="Calisto MT" panose="02040603050505030304" pitchFamily="18" charset="0"/>
              </a:rPr>
              <a:t> </a:t>
            </a:r>
            <a:r>
              <a:rPr lang="en-US" b="1" dirty="0">
                <a:solidFill>
                  <a:schemeClr val="bg1"/>
                </a:solidFill>
                <a:latin typeface="Calisto MT" panose="02040603050505030304" pitchFamily="18" charset="0"/>
              </a:rPr>
              <a:t>IN </a:t>
            </a:r>
          </a:p>
          <a:p>
            <a:pPr marL="0" indent="0" algn="ctr">
              <a:buNone/>
            </a:pPr>
            <a:r>
              <a:rPr lang="en-US" sz="6600" b="1" dirty="0">
                <a:solidFill>
                  <a:schemeClr val="bg1"/>
                </a:solidFill>
                <a:latin typeface="Calisto MT" panose="02040603050505030304" pitchFamily="18" charset="0"/>
              </a:rPr>
              <a:t>CONSTRUCTION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1511B5-8464-4E50-A7FD-1577DCF03C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165" y="1221394"/>
            <a:ext cx="2543669" cy="254366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54168" y="6543675"/>
            <a:ext cx="2445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CC4D7C-FD78-40EF-B2E7-047FE4D1964F}"/>
              </a:ext>
            </a:extLst>
          </p:cNvPr>
          <p:cNvSpPr txBox="1"/>
          <p:nvPr/>
        </p:nvSpPr>
        <p:spPr>
          <a:xfrm>
            <a:off x="617413" y="5288340"/>
            <a:ext cx="109571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r>
              <a:rPr lang="en-US" sz="2800" b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ANNUAL</a:t>
            </a:r>
            <a:b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 CONSTRUCTION</a:t>
            </a:r>
          </a:p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CONFERENCE</a:t>
            </a:r>
          </a:p>
        </p:txBody>
      </p:sp>
    </p:spTree>
    <p:extLst>
      <p:ext uri="{BB962C8B-B14F-4D97-AF65-F5344CB8AC3E}">
        <p14:creationId xmlns:p14="http://schemas.microsoft.com/office/powerpoint/2010/main" val="4490846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786" y="193838"/>
            <a:ext cx="10988429" cy="28290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b="1" dirty="0">
                <a:solidFill>
                  <a:schemeClr val="bg1"/>
                </a:solidFill>
                <a:latin typeface="Calisto MT" panose="02040603050505030304" pitchFamily="18" charset="0"/>
              </a:rPr>
              <a:t>FRANK B. TURNER AWARD NOMINATION</a:t>
            </a:r>
          </a:p>
          <a:p>
            <a:pPr marL="0" indent="0" algn="ctr">
              <a:buNone/>
            </a:pPr>
            <a:endParaRPr lang="en-US" sz="7200" b="1" dirty="0">
              <a:solidFill>
                <a:schemeClr val="bg1"/>
              </a:solidFill>
              <a:latin typeface="Calisto MT" panose="0204060305050503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1511B5-8464-4E50-A7FD-1577DCF03C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360" y="2477315"/>
            <a:ext cx="2524449" cy="252444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54168" y="6543675"/>
            <a:ext cx="2445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6CAEE8-7969-4F98-95F0-195202BAC348}"/>
              </a:ext>
            </a:extLst>
          </p:cNvPr>
          <p:cNvSpPr txBox="1"/>
          <p:nvPr/>
        </p:nvSpPr>
        <p:spPr>
          <a:xfrm>
            <a:off x="601785" y="5752855"/>
            <a:ext cx="10988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r>
              <a:rPr lang="en-US" sz="2000" b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ANNUAL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 CONSTRUCTION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CONFERENCE</a:t>
            </a:r>
          </a:p>
        </p:txBody>
      </p:sp>
    </p:spTree>
    <p:extLst>
      <p:ext uri="{BB962C8B-B14F-4D97-AF65-F5344CB8AC3E}">
        <p14:creationId xmlns:p14="http://schemas.microsoft.com/office/powerpoint/2010/main" val="2345457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3F611-C15A-47B9-9C40-CEBD1280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091" y="181303"/>
            <a:ext cx="10991192" cy="1889774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FRANK B. TURNER</a:t>
            </a:r>
            <a:b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AWARD </a:t>
            </a:r>
            <a:r>
              <a:rPr lang="en-US" sz="4800" b="1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RECIPIENT</a:t>
            </a:r>
            <a:endParaRPr lang="en-US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5FB3708-0A73-41C7-A0E4-33FC254F1D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7352" y="2675842"/>
            <a:ext cx="5791199" cy="3867833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Anna Wu, FAIA</a:t>
            </a:r>
          </a:p>
          <a:p>
            <a:pPr marL="0" indent="0">
              <a:buNone/>
            </a:pP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Associate Vice Chancellor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387C89B-8E94-4EB4-A164-CDC16D53DCA5}"/>
              </a:ext>
            </a:extLst>
          </p:cNvPr>
          <p:cNvSpPr txBox="1"/>
          <p:nvPr/>
        </p:nvSpPr>
        <p:spPr>
          <a:xfrm>
            <a:off x="54168" y="6543675"/>
            <a:ext cx="2445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1026" name="Picture 2" descr="Anna Wu">
            <a:extLst>
              <a:ext uri="{FF2B5EF4-FFF2-40B4-BE49-F238E27FC236}">
                <a16:creationId xmlns:a16="http://schemas.microsoft.com/office/drawing/2014/main" id="{6F17F352-AB61-41D9-81F1-E80941B2807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593" y="1667804"/>
            <a:ext cx="3494690" cy="42501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E6B93FA-0935-46E4-BFCE-226ECBC451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4637690"/>
            <a:ext cx="5473262" cy="1066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2938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784" y="1985739"/>
            <a:ext cx="10988431" cy="2917429"/>
          </a:xfrm>
        </p:spPr>
        <p:txBody>
          <a:bodyPr>
            <a:noAutofit/>
          </a:bodyPr>
          <a:lstStyle/>
          <a:p>
            <a:pPr algn="ctr"/>
            <a:endParaRPr lang="en-US" sz="5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 BUILDING COMMISSION</a:t>
            </a:r>
          </a:p>
          <a:p>
            <a:pPr algn="ctr"/>
            <a:r>
              <a:rPr lang="en-US" sz="5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MERIT AWARDS</a:t>
            </a:r>
          </a:p>
          <a:p>
            <a:pPr algn="ctr"/>
            <a:endParaRPr lang="en-US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4FC617-F6D5-4459-A4A3-8E3AF73F9280}"/>
              </a:ext>
            </a:extLst>
          </p:cNvPr>
          <p:cNvSpPr txBox="1"/>
          <p:nvPr/>
        </p:nvSpPr>
        <p:spPr>
          <a:xfrm>
            <a:off x="100641" y="6560531"/>
            <a:ext cx="121860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3C2230-1F55-4C03-B3DB-9799D4D78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457" y="394215"/>
            <a:ext cx="1810353" cy="181035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A94701-08EB-4A69-957D-91FC860D03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534" y="496448"/>
            <a:ext cx="7205785" cy="160588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46538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0E094-C7BE-44BC-9371-A6508BF17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738" y="340036"/>
            <a:ext cx="10972800" cy="130168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listo MT" panose="02040603050505030304" pitchFamily="18" charset="0"/>
              </a:rPr>
              <a:t>STATE BUILDING COMMISSION</a:t>
            </a:r>
            <a:br>
              <a:rPr lang="en-US" dirty="0">
                <a:solidFill>
                  <a:schemeClr val="bg1"/>
                </a:solidFill>
                <a:latin typeface="Calisto MT" panose="02040603050505030304" pitchFamily="18" charset="0"/>
              </a:rPr>
            </a:br>
            <a:r>
              <a:rPr lang="en-US" sz="3600" b="1" cap="none" dirty="0">
                <a:solidFill>
                  <a:schemeClr val="bg1"/>
                </a:solidFill>
                <a:latin typeface="Calisto MT" panose="02040603050505030304" pitchFamily="18" charset="0"/>
              </a:rPr>
              <a:t>MERIT AWARDS</a:t>
            </a:r>
            <a:br>
              <a:rPr lang="en-US" cap="none" dirty="0">
                <a:solidFill>
                  <a:schemeClr val="bg1"/>
                </a:solidFill>
                <a:latin typeface="Calisto MT" panose="02040603050505030304" pitchFamily="18" charset="0"/>
              </a:rPr>
            </a:br>
            <a:r>
              <a:rPr lang="en-US" sz="3600" b="1" dirty="0">
                <a:solidFill>
                  <a:schemeClr val="bg1"/>
                </a:solidFill>
                <a:latin typeface="Calisto MT" panose="02040603050505030304" pitchFamily="18" charset="0"/>
              </a:rPr>
              <a:t>Excellence in construction</a:t>
            </a:r>
            <a:endParaRPr lang="en-US" b="1" dirty="0">
              <a:solidFill>
                <a:schemeClr val="bg1"/>
              </a:solidFill>
              <a:latin typeface="Calisto MT" panose="0204060305050503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E5AD4E-9005-4A21-ADC1-5BC1D91CAD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948518"/>
            <a:ext cx="11202296" cy="42883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4400" dirty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East Carolina University</a:t>
            </a:r>
            <a:br>
              <a:rPr lang="en-US" sz="4400" dirty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</a:br>
            <a:r>
              <a:rPr lang="en-US" sz="4400" dirty="0">
                <a:solidFill>
                  <a:schemeClr val="bg1"/>
                </a:solidFill>
                <a:latin typeface="Calisto MT" panose="02040603050505030304" pitchFamily="18" charset="0"/>
                <a:cs typeface="Times New Roman" panose="02020603050405020304" pitchFamily="18" charset="0"/>
              </a:rPr>
              <a:t>Main Campus Student Union &amp; Parking Deck</a:t>
            </a:r>
          </a:p>
          <a:p>
            <a:pPr marL="0" indent="0" algn="ctr">
              <a:buNone/>
            </a:pPr>
            <a:endParaRPr lang="en-US" sz="4400" dirty="0">
              <a:solidFill>
                <a:schemeClr val="bg1"/>
              </a:solidFill>
              <a:latin typeface="Calisto MT" panose="0204060305050503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Barnhill Contracting Company">
            <a:extLst>
              <a:ext uri="{FF2B5EF4-FFF2-40B4-BE49-F238E27FC236}">
                <a16:creationId xmlns:a16="http://schemas.microsoft.com/office/drawing/2014/main" id="{9016A52A-83F4-4AFD-B7FA-4556634D9A9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064" y="5220663"/>
            <a:ext cx="2931162" cy="89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FBAD9FB-3092-4CF4-9F2C-5DF513B46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074" y="5226636"/>
            <a:ext cx="2304588" cy="8671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8BD74C7-1C5A-42DB-891A-A259487B4A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4590" y="5350581"/>
            <a:ext cx="2420276" cy="77995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41B3E37-FA7E-486D-85AA-BBA366ABA0A5}"/>
              </a:ext>
            </a:extLst>
          </p:cNvPr>
          <p:cNvSpPr txBox="1"/>
          <p:nvPr/>
        </p:nvSpPr>
        <p:spPr>
          <a:xfrm>
            <a:off x="54168" y="6543675"/>
            <a:ext cx="2445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</p:spTree>
    <p:extLst>
      <p:ext uri="{BB962C8B-B14F-4D97-AF65-F5344CB8AC3E}">
        <p14:creationId xmlns:p14="http://schemas.microsoft.com/office/powerpoint/2010/main" val="743482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A06CC0-15AC-4953-A43B-7945201344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615"/>
          <a:stretch/>
        </p:blipFill>
        <p:spPr>
          <a:xfrm>
            <a:off x="622737" y="212834"/>
            <a:ext cx="10972801" cy="62578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83F64E-18D0-445B-A23F-52603B92B6A9}"/>
              </a:ext>
            </a:extLst>
          </p:cNvPr>
          <p:cNvSpPr txBox="1"/>
          <p:nvPr/>
        </p:nvSpPr>
        <p:spPr>
          <a:xfrm>
            <a:off x="54168" y="6543675"/>
            <a:ext cx="2445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</p:spTree>
    <p:extLst>
      <p:ext uri="{BB962C8B-B14F-4D97-AF65-F5344CB8AC3E}">
        <p14:creationId xmlns:p14="http://schemas.microsoft.com/office/powerpoint/2010/main" val="159017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CC2ACE0-BC0D-41AF-8B67-47DD7938DA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340"/>
          <a:stretch/>
        </p:blipFill>
        <p:spPr>
          <a:xfrm>
            <a:off x="567559" y="370491"/>
            <a:ext cx="11020096" cy="59908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0873C6-F46E-4267-B92F-6367A4AD3CED}"/>
              </a:ext>
            </a:extLst>
          </p:cNvPr>
          <p:cNvSpPr txBox="1"/>
          <p:nvPr/>
        </p:nvSpPr>
        <p:spPr>
          <a:xfrm>
            <a:off x="54168" y="6543675"/>
            <a:ext cx="2445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</p:spTree>
    <p:extLst>
      <p:ext uri="{BB962C8B-B14F-4D97-AF65-F5344CB8AC3E}">
        <p14:creationId xmlns:p14="http://schemas.microsoft.com/office/powerpoint/2010/main" val="30173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46114D3-3A62-47F1-B63F-EE339D2294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769"/>
          <a:stretch/>
        </p:blipFill>
        <p:spPr>
          <a:xfrm>
            <a:off x="591207" y="362607"/>
            <a:ext cx="10980683" cy="60607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8BCB46-1C1B-4910-9646-A9CB0FF7B6A9}"/>
              </a:ext>
            </a:extLst>
          </p:cNvPr>
          <p:cNvSpPr txBox="1"/>
          <p:nvPr/>
        </p:nvSpPr>
        <p:spPr>
          <a:xfrm>
            <a:off x="54168" y="6543675"/>
            <a:ext cx="2445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</p:spTree>
    <p:extLst>
      <p:ext uri="{BB962C8B-B14F-4D97-AF65-F5344CB8AC3E}">
        <p14:creationId xmlns:p14="http://schemas.microsoft.com/office/powerpoint/2010/main" val="17617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A681C3C-464A-4CA5-A9F3-F2F658BB7B39}"/>
              </a:ext>
            </a:extLst>
          </p:cNvPr>
          <p:cNvSpPr txBox="1"/>
          <p:nvPr/>
        </p:nvSpPr>
        <p:spPr>
          <a:xfrm>
            <a:off x="54168" y="6543675"/>
            <a:ext cx="2445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0CA7698-6A5D-471D-B8B6-B8CFAF9D9B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88"/>
          <a:stretch/>
        </p:blipFill>
        <p:spPr>
          <a:xfrm>
            <a:off x="583324" y="289774"/>
            <a:ext cx="10988566" cy="61872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8574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3969" y="98880"/>
            <a:ext cx="10996245" cy="532658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6000" b="1" dirty="0">
                <a:solidFill>
                  <a:schemeClr val="bg1"/>
                </a:solidFill>
                <a:latin typeface="Calisto MT" panose="02040603050505030304" pitchFamily="18" charset="0"/>
              </a:rPr>
              <a:t>EXCELLENCE</a:t>
            </a:r>
          </a:p>
          <a:p>
            <a:pPr marL="0" indent="0" algn="ctr">
              <a:buNone/>
            </a:pPr>
            <a:endParaRPr lang="en-US" sz="6000" b="1" dirty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 marL="0" indent="0" algn="ctr">
              <a:buNone/>
            </a:pPr>
            <a:endParaRPr lang="en-US" sz="6000" b="1" dirty="0">
              <a:solidFill>
                <a:schemeClr val="bg1"/>
              </a:solidFill>
              <a:latin typeface="Calisto MT" panose="02040603050505030304" pitchFamily="18" charset="0"/>
            </a:endParaRPr>
          </a:p>
          <a:p>
            <a:pPr marL="0" indent="0" algn="ctr">
              <a:buNone/>
            </a:pPr>
            <a:r>
              <a:rPr lang="en-US" sz="1600" b="1" dirty="0">
                <a:solidFill>
                  <a:schemeClr val="bg1"/>
                </a:solidFill>
                <a:latin typeface="Calisto MT" panose="02040603050505030304" pitchFamily="18" charset="0"/>
              </a:rPr>
              <a:t>IN</a:t>
            </a:r>
          </a:p>
          <a:p>
            <a:pPr marL="0" indent="0" algn="ctr">
              <a:buNone/>
            </a:pPr>
            <a:r>
              <a:rPr lang="en-US" sz="6000" b="1" dirty="0">
                <a:solidFill>
                  <a:schemeClr val="bg1"/>
                </a:solidFill>
                <a:latin typeface="Calisto MT" panose="02040603050505030304" pitchFamily="18" charset="0"/>
              </a:rPr>
              <a:t>PROJECT IMPLEMENTATION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1511B5-8464-4E50-A7FD-1577DCF03C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152" y="901182"/>
            <a:ext cx="2363695" cy="236369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B1DB68-C211-41E8-B42A-6F9EC7064733}"/>
              </a:ext>
            </a:extLst>
          </p:cNvPr>
          <p:cNvSpPr txBox="1"/>
          <p:nvPr/>
        </p:nvSpPr>
        <p:spPr>
          <a:xfrm>
            <a:off x="54168" y="6543675"/>
            <a:ext cx="2445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D69D97-5435-4612-B395-1A3FBFC2C837}"/>
              </a:ext>
            </a:extLst>
          </p:cNvPr>
          <p:cNvSpPr txBox="1"/>
          <p:nvPr/>
        </p:nvSpPr>
        <p:spPr>
          <a:xfrm>
            <a:off x="593969" y="5752855"/>
            <a:ext cx="109571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r>
              <a:rPr lang="en-US" sz="2000" b="1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ANNUAL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 CONSTRUCTION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CONFERENCE</a:t>
            </a:r>
          </a:p>
        </p:txBody>
      </p:sp>
    </p:spTree>
    <p:extLst>
      <p:ext uri="{BB962C8B-B14F-4D97-AF65-F5344CB8AC3E}">
        <p14:creationId xmlns:p14="http://schemas.microsoft.com/office/powerpoint/2010/main" val="31407032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0E094-C7BE-44BC-9371-A6508BF17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006" y="473396"/>
            <a:ext cx="10967541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 BUILDING COMMISSION</a:t>
            </a:r>
            <a:br>
              <a:rPr lang="en-US" sz="2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MERIT AWARDS</a:t>
            </a:r>
            <a:br>
              <a:rPr lang="en-US" sz="2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800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cap="none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EXCELLENCE IN PROJECT IMPLEMENTATION</a:t>
            </a:r>
            <a:endParaRPr lang="en-US" sz="2800" b="1" cap="none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E5AD4E-9005-4A21-ADC1-5BC1D91CA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785" y="1612725"/>
            <a:ext cx="10977985" cy="448310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North Carolina A &amp; T State University</a:t>
            </a:r>
            <a:b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Student Center</a:t>
            </a: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45CEB7F-8C71-496E-A456-72F6D74F9183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1844694" y="5769316"/>
            <a:ext cx="2114056" cy="5297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82D5332-09D7-423C-B5C6-4AC999A14D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5533" y="5245275"/>
            <a:ext cx="1931996" cy="11393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CDBEC7C-A448-4DB6-BA18-64F0135A55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6404" y="5706046"/>
            <a:ext cx="2528796" cy="593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612A6D1-36F2-4E54-8826-AB6BD3DC1C3F}"/>
              </a:ext>
            </a:extLst>
          </p:cNvPr>
          <p:cNvSpPr txBox="1"/>
          <p:nvPr/>
        </p:nvSpPr>
        <p:spPr>
          <a:xfrm>
            <a:off x="54168" y="6543675"/>
            <a:ext cx="24454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Univers Light" panose="020B0403020202020204" pitchFamily="34" charset="0"/>
              </a:rPr>
              <a:t>SCO Conference 2019</a:t>
            </a:r>
          </a:p>
        </p:txBody>
      </p:sp>
    </p:spTree>
    <p:extLst>
      <p:ext uri="{BB962C8B-B14F-4D97-AF65-F5344CB8AC3E}">
        <p14:creationId xmlns:p14="http://schemas.microsoft.com/office/powerpoint/2010/main" val="11586323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Wireframe Building 16x9">
  <a:themeElements>
    <a:clrScheme name="WireframeBuilding">
      <a:dk1>
        <a:srgbClr val="404040"/>
      </a:dk1>
      <a:lt1>
        <a:sysClr val="window" lastClr="FFFFFF"/>
      </a:lt1>
      <a:dk2>
        <a:srgbClr val="000000"/>
      </a:dk2>
      <a:lt2>
        <a:srgbClr val="E4F9F9"/>
      </a:lt2>
      <a:accent1>
        <a:srgbClr val="1BDCFF"/>
      </a:accent1>
      <a:accent2>
        <a:srgbClr val="3AC673"/>
      </a:accent2>
      <a:accent3>
        <a:srgbClr val="F6BD1E"/>
      </a:accent3>
      <a:accent4>
        <a:srgbClr val="C74167"/>
      </a:accent4>
      <a:accent5>
        <a:srgbClr val="F17E1F"/>
      </a:accent5>
      <a:accent6>
        <a:srgbClr val="6681CC"/>
      </a:accent6>
      <a:hlink>
        <a:srgbClr val="F17E1F"/>
      </a:hlink>
      <a:folHlink>
        <a:srgbClr val="969696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siness wireframe building presentation (widescreen).potx" id="{58CE74E2-616B-447D-963B-87527DA5909A}" vid="{49D84436-E293-416F-BC4D-7976A1E115A4}"/>
    </a:ext>
  </a:extLst>
</a:theme>
</file>

<file path=ppt/theme/theme2.xml><?xml version="1.0" encoding="utf-8"?>
<a:theme xmlns:a="http://schemas.openxmlformats.org/drawingml/2006/main" name="Office Theme">
  <a:themeElements>
    <a:clrScheme name="WireframeBuilding">
      <a:dk1>
        <a:srgbClr val="404040"/>
      </a:dk1>
      <a:lt1>
        <a:sysClr val="window" lastClr="FFFFFF"/>
      </a:lt1>
      <a:dk2>
        <a:srgbClr val="000000"/>
      </a:dk2>
      <a:lt2>
        <a:srgbClr val="E4F9F9"/>
      </a:lt2>
      <a:accent1>
        <a:srgbClr val="1BDCFF"/>
      </a:accent1>
      <a:accent2>
        <a:srgbClr val="3AC673"/>
      </a:accent2>
      <a:accent3>
        <a:srgbClr val="F6BD1E"/>
      </a:accent3>
      <a:accent4>
        <a:srgbClr val="C74167"/>
      </a:accent4>
      <a:accent5>
        <a:srgbClr val="F17E1F"/>
      </a:accent5>
      <a:accent6>
        <a:srgbClr val="6681CC"/>
      </a:accent6>
      <a:hlink>
        <a:srgbClr val="F17E1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WireframeBuilding">
      <a:dk1>
        <a:srgbClr val="404040"/>
      </a:dk1>
      <a:lt1>
        <a:sysClr val="window" lastClr="FFFFFF"/>
      </a:lt1>
      <a:dk2>
        <a:srgbClr val="000000"/>
      </a:dk2>
      <a:lt2>
        <a:srgbClr val="E4F9F9"/>
      </a:lt2>
      <a:accent1>
        <a:srgbClr val="1BDCFF"/>
      </a:accent1>
      <a:accent2>
        <a:srgbClr val="3AC673"/>
      </a:accent2>
      <a:accent3>
        <a:srgbClr val="F6BD1E"/>
      </a:accent3>
      <a:accent4>
        <a:srgbClr val="C74167"/>
      </a:accent4>
      <a:accent5>
        <a:srgbClr val="F17E1F"/>
      </a:accent5>
      <a:accent6>
        <a:srgbClr val="6681CC"/>
      </a:accent6>
      <a:hlink>
        <a:srgbClr val="F17E1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3463</TotalTime>
  <Words>145</Words>
  <Application>Microsoft Office PowerPoint</Application>
  <PresentationFormat>Widescreen</PresentationFormat>
  <Paragraphs>71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Calisto MT</vt:lpstr>
      <vt:lpstr>Times New Roman</vt:lpstr>
      <vt:lpstr>Univers Light</vt:lpstr>
      <vt:lpstr>Wireframe Building 16x9</vt:lpstr>
      <vt:lpstr>PowerPoint Presentation</vt:lpstr>
      <vt:lpstr>PowerPoint Presentation</vt:lpstr>
      <vt:lpstr>STATE BUILDING COMMISSION MERIT AWARDS Excellence in construction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STATE BUILDING COMMISSION MERIT AWARDS  EXCELLENCE IN PROJECT IMPLEMENTATION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STATE BUILDING COMMISSION MERIT AWARDS EXCELLENCE IN PROJECT IMPLEMENTATION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2019 FRANK B. TURNER  AWARD RECIPIENT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39th Annual State construction Conference</dc:title>
  <dc:creator>Hahnel, LeaAnne</dc:creator>
  <cp:lastModifiedBy>Kaid, Latif</cp:lastModifiedBy>
  <cp:revision>43</cp:revision>
  <dcterms:created xsi:type="dcterms:W3CDTF">2019-01-08T15:17:17Z</dcterms:created>
  <dcterms:modified xsi:type="dcterms:W3CDTF">2019-03-25T12:36:45Z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