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</p:sldMasterIdLst>
  <p:notesMasterIdLst>
    <p:notesMasterId r:id="rId38"/>
  </p:notesMasterIdLst>
  <p:sldIdLst>
    <p:sldId id="427" r:id="rId4"/>
    <p:sldId id="428" r:id="rId5"/>
    <p:sldId id="399" r:id="rId6"/>
    <p:sldId id="393" r:id="rId7"/>
    <p:sldId id="426" r:id="rId8"/>
    <p:sldId id="362" r:id="rId9"/>
    <p:sldId id="424" r:id="rId10"/>
    <p:sldId id="360" r:id="rId11"/>
    <p:sldId id="335" r:id="rId12"/>
    <p:sldId id="400" r:id="rId13"/>
    <p:sldId id="432" r:id="rId14"/>
    <p:sldId id="363" r:id="rId15"/>
    <p:sldId id="444" r:id="rId16"/>
    <p:sldId id="445" r:id="rId17"/>
    <p:sldId id="446" r:id="rId18"/>
    <p:sldId id="447" r:id="rId19"/>
    <p:sldId id="434" r:id="rId20"/>
    <p:sldId id="257" r:id="rId21"/>
    <p:sldId id="381" r:id="rId22"/>
    <p:sldId id="382" r:id="rId23"/>
    <p:sldId id="383" r:id="rId24"/>
    <p:sldId id="384" r:id="rId25"/>
    <p:sldId id="385" r:id="rId26"/>
    <p:sldId id="430" r:id="rId27"/>
    <p:sldId id="429" r:id="rId28"/>
    <p:sldId id="433" r:id="rId29"/>
    <p:sldId id="435" r:id="rId30"/>
    <p:sldId id="436" r:id="rId31"/>
    <p:sldId id="437" r:id="rId32"/>
    <p:sldId id="438" r:id="rId33"/>
    <p:sldId id="439" r:id="rId34"/>
    <p:sldId id="440" r:id="rId35"/>
    <p:sldId id="441" r:id="rId36"/>
    <p:sldId id="443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89C8"/>
    <a:srgbClr val="B7D5FA"/>
    <a:srgbClr val="A6C7EA"/>
    <a:srgbClr val="B6D4F9"/>
    <a:srgbClr val="A9CDF1"/>
    <a:srgbClr val="A9CFE8"/>
    <a:srgbClr val="A9CCEF"/>
    <a:srgbClr val="A9CEEB"/>
    <a:srgbClr val="B1CFF5"/>
    <a:srgbClr val="A0C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65" autoAdjust="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72" y="168"/>
      </p:cViewPr>
      <p:guideLst>
        <p:guide orient="horz" pos="196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D49A4-39BC-4714-8CC6-0511FFAF5800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3160D2-73FB-4D94-8911-4483B967E9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268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The “D” fund has been established to provide additional funds (beyond the actual fee from the client) to assist in taking a project to a higher level of design quality.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4F218-D54D-4A68-A1B9-C9B2ADA0BA0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561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489E-471E-4F52-B8EB-EA964D93FB39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35631-34CB-4F69-BC11-7505992235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877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489E-471E-4F52-B8EB-EA964D93FB39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35631-34CB-4F69-BC11-7505992235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759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489E-471E-4F52-B8EB-EA964D93FB39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35631-34CB-4F69-BC11-7505992235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073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87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86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79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32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94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11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099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527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489E-471E-4F52-B8EB-EA964D93FB39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35631-34CB-4F69-BC11-7505992235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3183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9043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82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372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738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4393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6617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784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4944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217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05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489E-471E-4F52-B8EB-EA964D93FB39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35631-34CB-4F69-BC11-7505992235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9927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2801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9027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6072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6FAB7-41EA-49F1-B23E-0BDD04797581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C0178F-5F11-4DB3-A852-935C49C1F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025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489E-471E-4F52-B8EB-EA964D93FB39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35631-34CB-4F69-BC11-7505992235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899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489E-471E-4F52-B8EB-EA964D93FB39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35631-34CB-4F69-BC11-7505992235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053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489E-471E-4F52-B8EB-EA964D93FB39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35631-34CB-4F69-BC11-7505992235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349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489E-471E-4F52-B8EB-EA964D93FB39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35631-34CB-4F69-BC11-7505992235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791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489E-471E-4F52-B8EB-EA964D93FB39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35631-34CB-4F69-BC11-7505992235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465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489E-471E-4F52-B8EB-EA964D93FB39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35631-34CB-4F69-BC11-7505992235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914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4489E-471E-4F52-B8EB-EA964D93FB39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35631-34CB-4F69-BC11-7505992235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504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01DDBFF-DF39-4D6C-8F69-227EB4F68F9C}"/>
              </a:ext>
            </a:extLst>
          </p:cNvPr>
          <p:cNvSpPr/>
          <p:nvPr userDrawn="1"/>
        </p:nvSpPr>
        <p:spPr bwMode="auto">
          <a:xfrm>
            <a:off x="0" y="5922824"/>
            <a:ext cx="12192000" cy="935176"/>
          </a:xfrm>
          <a:prstGeom prst="rect">
            <a:avLst/>
          </a:prstGeom>
          <a:solidFill>
            <a:srgbClr val="FF0000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ACC1C5"/>
              </a:solidFill>
              <a:effectLst/>
              <a:latin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5C1F0A-30A9-4CED-8284-D7339F874C21}"/>
              </a:ext>
            </a:extLst>
          </p:cNvPr>
          <p:cNvSpPr txBox="1"/>
          <p:nvPr userDrawn="1"/>
        </p:nvSpPr>
        <p:spPr>
          <a:xfrm>
            <a:off x="201371" y="5846624"/>
            <a:ext cx="713358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HelveticaNeueLT Std Lt" panose="020B0403020202020204" pitchFamily="34" charset="0"/>
              </a:rPr>
              <a:t>INNOVATIONS COMMITTEE</a:t>
            </a:r>
            <a:endParaRPr lang="en-US" sz="38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</p:txBody>
      </p:sp>
      <p:pic>
        <p:nvPicPr>
          <p:cNvPr id="13" name="Picture 12" descr="Image result for nc state construction logo">
            <a:extLst>
              <a:ext uri="{FF2B5EF4-FFF2-40B4-BE49-F238E27FC236}">
                <a16:creationId xmlns:a16="http://schemas.microsoft.com/office/drawing/2014/main" id="{121FF66F-C4CB-427A-90B1-BDF5DE5110F3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0" y="5972700"/>
            <a:ext cx="816548" cy="81036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80E0F16-B933-4028-A8A5-BD5CF4E9F467}"/>
              </a:ext>
            </a:extLst>
          </p:cNvPr>
          <p:cNvSpPr txBox="1"/>
          <p:nvPr userDrawn="1"/>
        </p:nvSpPr>
        <p:spPr>
          <a:xfrm>
            <a:off x="201370" y="6266282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HelveticaNeueLT Std Lt" panose="020B0403020202020204" pitchFamily="34" charset="0"/>
              </a:rPr>
              <a:t>P3 REPORT </a:t>
            </a:r>
            <a:r>
              <a:rPr lang="en-US" sz="2400" b="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STATE</a:t>
            </a:r>
            <a:r>
              <a:rPr lang="en-US" sz="2400" b="0" baseline="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 CONSTRUCTION CONFERENCE</a:t>
            </a: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  |  28 MARCH</a:t>
            </a:r>
            <a:r>
              <a:rPr lang="en-US" sz="2400" baseline="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2019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756B43-AED9-45D4-BE4A-404EEC8C79D7}"/>
              </a:ext>
            </a:extLst>
          </p:cNvPr>
          <p:cNvSpPr/>
          <p:nvPr userDrawn="1"/>
        </p:nvSpPr>
        <p:spPr bwMode="auto">
          <a:xfrm>
            <a:off x="10176010" y="189711"/>
            <a:ext cx="1871814" cy="1672569"/>
          </a:xfrm>
          <a:prstGeom prst="rect">
            <a:avLst/>
          </a:prstGeom>
          <a:solidFill>
            <a:srgbClr val="FF0000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ACC1C5"/>
              </a:solidFill>
              <a:effectLst/>
              <a:latin typeface="Arial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831E65-4A23-4DDD-A00B-1BCD337D7C0F}"/>
              </a:ext>
            </a:extLst>
          </p:cNvPr>
          <p:cNvSpPr txBox="1"/>
          <p:nvPr userDrawn="1"/>
        </p:nvSpPr>
        <p:spPr>
          <a:xfrm>
            <a:off x="10317850" y="189711"/>
            <a:ext cx="7671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P3</a:t>
            </a:r>
            <a:endParaRPr lang="en-US" sz="16600" b="1" dirty="0">
              <a:solidFill>
                <a:schemeClr val="bg1"/>
              </a:solidFill>
              <a:latin typeface="Century Gothic" panose="020B05020202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81740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0273839-DC17-46E5-8C27-04855599CDAC}"/>
              </a:ext>
            </a:extLst>
          </p:cNvPr>
          <p:cNvSpPr/>
          <p:nvPr userDrawn="1"/>
        </p:nvSpPr>
        <p:spPr bwMode="auto">
          <a:xfrm>
            <a:off x="0" y="5922824"/>
            <a:ext cx="12192000" cy="935176"/>
          </a:xfrm>
          <a:prstGeom prst="rect">
            <a:avLst/>
          </a:prstGeom>
          <a:solidFill>
            <a:srgbClr val="FF0000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ACC1C5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201371" y="5846624"/>
            <a:ext cx="713358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HelveticaNeueLT Std Lt" panose="020B0403020202020204" pitchFamily="34" charset="0"/>
              </a:rPr>
              <a:t>INNOVATIONS COMMITTEE</a:t>
            </a:r>
            <a:endParaRPr lang="en-US" sz="38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</p:txBody>
      </p:sp>
      <p:pic>
        <p:nvPicPr>
          <p:cNvPr id="9" name="Picture 8" descr="Image result for nc state construction logo"/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0" y="5972700"/>
            <a:ext cx="816548" cy="81036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201370" y="6266282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HelveticaNeueLT Std Lt" panose="020B0403020202020204" pitchFamily="34" charset="0"/>
              </a:rPr>
              <a:t>P3 REPORT </a:t>
            </a:r>
            <a:r>
              <a:rPr lang="en-US" sz="2400" b="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STATE</a:t>
            </a:r>
            <a:r>
              <a:rPr lang="en-US" sz="2400" b="0" baseline="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 CONSTRUCTION CONFERENCE</a:t>
            </a: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  |  28 MARCH</a:t>
            </a:r>
            <a:r>
              <a:rPr lang="en-US" sz="2400" baseline="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2019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404AF1-7E78-43D8-A6D5-1201053E07AC}"/>
              </a:ext>
            </a:extLst>
          </p:cNvPr>
          <p:cNvSpPr/>
          <p:nvPr userDrawn="1"/>
        </p:nvSpPr>
        <p:spPr bwMode="auto">
          <a:xfrm>
            <a:off x="10176010" y="189711"/>
            <a:ext cx="1871814" cy="1672569"/>
          </a:xfrm>
          <a:prstGeom prst="rect">
            <a:avLst/>
          </a:prstGeom>
          <a:solidFill>
            <a:srgbClr val="FF0000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ACC1C5"/>
              </a:solidFill>
              <a:effectLst/>
              <a:latin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E5FF28-9760-48C6-9855-46C391659CC2}"/>
              </a:ext>
            </a:extLst>
          </p:cNvPr>
          <p:cNvSpPr txBox="1"/>
          <p:nvPr userDrawn="1"/>
        </p:nvSpPr>
        <p:spPr>
          <a:xfrm>
            <a:off x="10317850" y="189711"/>
            <a:ext cx="7671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P3</a:t>
            </a:r>
            <a:endParaRPr lang="en-US" sz="16600" b="1" dirty="0">
              <a:solidFill>
                <a:schemeClr val="bg1"/>
              </a:solidFill>
              <a:latin typeface="Century Gothic" panose="020B05020202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8399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mailto:mmoser@barnhillcontracting.com" TargetMode="External"/><Relationship Id="rId7" Type="http://schemas.openxmlformats.org/officeDocument/2006/relationships/image" Target="../media/image27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hyperlink" Target="mailto:MMoser@barnhillcontracting.com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11" Type="http://schemas.openxmlformats.org/officeDocument/2006/relationships/hyperlink" Target="mailto:Will@FirstDownStrategy.com" TargetMode="External"/><Relationship Id="rId5" Type="http://schemas.openxmlformats.org/officeDocument/2006/relationships/image" Target="../media/image26.png"/><Relationship Id="rId10" Type="http://schemas.openxmlformats.org/officeDocument/2006/relationships/hyperlink" Target="mailto:PaulBoney@LS3P.com" TargetMode="External"/><Relationship Id="rId4" Type="http://schemas.openxmlformats.org/officeDocument/2006/relationships/image" Target="../media/image25.svg"/><Relationship Id="rId9" Type="http://schemas.openxmlformats.org/officeDocument/2006/relationships/hyperlink" Target="mailto:Latif.kaid@doa.nc.go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725BC2-8D96-4F92-B94F-EF81CC3A2F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72" t="37228" r="16020" b="39022"/>
          <a:stretch/>
        </p:blipFill>
        <p:spPr>
          <a:xfrm>
            <a:off x="4012295" y="1147652"/>
            <a:ext cx="3911958" cy="5847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D672FE-A36C-4240-A816-EE667E320ACC}"/>
              </a:ext>
            </a:extLst>
          </p:cNvPr>
          <p:cNvSpPr txBox="1"/>
          <p:nvPr/>
        </p:nvSpPr>
        <p:spPr>
          <a:xfrm>
            <a:off x="2096700" y="3197665"/>
            <a:ext cx="81915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1:00 ► Design Build P3 (Public, Private, Rep. Dean Arp, PE; Paul Boney, FAIA – LS3P; Mark </a:t>
            </a:r>
            <a:r>
              <a:rPr lang="en-US" dirty="0" err="1"/>
              <a:t>Bondo</a:t>
            </a:r>
            <a:r>
              <a:rPr lang="en-US" dirty="0"/>
              <a:t> – OSBM; Partnership) – Panel Discussion Marty Moser – Barnhill Contracting Company</a:t>
            </a:r>
          </a:p>
          <a:p>
            <a:endParaRPr lang="en-US" dirty="0"/>
          </a:p>
          <a:p>
            <a:r>
              <a:rPr lang="en-US" dirty="0"/>
              <a:t>3:00 ► Design Build P3 (Public, Private, Rep. Dean Arp, PE; Paul Boney, FAIA – LS3P; Mark </a:t>
            </a:r>
            <a:r>
              <a:rPr lang="en-US" dirty="0" err="1"/>
              <a:t>Bondo</a:t>
            </a:r>
            <a:r>
              <a:rPr lang="en-US" dirty="0"/>
              <a:t> - OSBM Partnership) – Panel Discussion Marty Moser – Barnhill Contracting Company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B626DA-1FDD-49F5-B7AC-86CDD547D36B}"/>
              </a:ext>
            </a:extLst>
          </p:cNvPr>
          <p:cNvSpPr txBox="1"/>
          <p:nvPr/>
        </p:nvSpPr>
        <p:spPr>
          <a:xfrm>
            <a:off x="4012295" y="646856"/>
            <a:ext cx="3911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The 38</a:t>
            </a:r>
            <a:r>
              <a:rPr lang="en-US" sz="3200" baseline="30000" dirty="0">
                <a:solidFill>
                  <a:schemeClr val="tx2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th</a:t>
            </a:r>
            <a:r>
              <a:rPr lang="en-US" sz="3200" dirty="0">
                <a:solidFill>
                  <a:schemeClr val="tx2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 Annual</a:t>
            </a:r>
            <a:endParaRPr lang="en-US" sz="4800" dirty="0">
              <a:solidFill>
                <a:schemeClr val="tx2"/>
              </a:solidFill>
              <a:latin typeface="Century Gothic" panose="020B0502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4E8177-EB68-4D3A-BD69-C67DBB363CAC}"/>
              </a:ext>
            </a:extLst>
          </p:cNvPr>
          <p:cNvSpPr txBox="1"/>
          <p:nvPr/>
        </p:nvSpPr>
        <p:spPr>
          <a:xfrm>
            <a:off x="1889837" y="2247222"/>
            <a:ext cx="81915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spc="300" dirty="0"/>
              <a:t>Agenda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71CC8F-1464-4F82-9BDA-B265088A5E62}"/>
              </a:ext>
            </a:extLst>
          </p:cNvPr>
          <p:cNvSpPr txBox="1"/>
          <p:nvPr/>
        </p:nvSpPr>
        <p:spPr>
          <a:xfrm>
            <a:off x="1872524" y="1803887"/>
            <a:ext cx="8191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March 28</a:t>
            </a:r>
            <a:r>
              <a:rPr lang="en-US" sz="2000" b="1" baseline="30000" dirty="0"/>
              <a:t>th</a:t>
            </a:r>
            <a:r>
              <a:rPr lang="en-US" sz="2000" b="1" dirty="0"/>
              <a:t>, 2019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552697-F14C-4FD1-A699-0215FD3DACD3}"/>
              </a:ext>
            </a:extLst>
          </p:cNvPr>
          <p:cNvSpPr txBox="1"/>
          <p:nvPr/>
        </p:nvSpPr>
        <p:spPr>
          <a:xfrm>
            <a:off x="12269761" y="1960041"/>
            <a:ext cx="4914122" cy="740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400" b="1" dirty="0">
                <a:latin typeface="Arial Black" panose="020B0A04020102020204" pitchFamily="34" charset="0"/>
                <a:cs typeface="Aharoni" panose="02010803020104030203" pitchFamily="2" charset="-79"/>
              </a:rPr>
              <a:t>STATE CONSTRUCTION</a:t>
            </a:r>
          </a:p>
          <a:p>
            <a:pPr algn="ctr">
              <a:lnSpc>
                <a:spcPts val="2500"/>
              </a:lnSpc>
            </a:pPr>
            <a:r>
              <a:rPr lang="en-US" sz="3200" b="1" spc="300" dirty="0">
                <a:latin typeface="HelveticaNeueLT Std Extended" panose="020B0807040502030204" pitchFamily="34" charset="0"/>
                <a:cs typeface="Aharoni" panose="02010803020104030203" pitchFamily="2" charset="-79"/>
              </a:rPr>
              <a:t>CONFERENCE</a:t>
            </a:r>
            <a:endParaRPr lang="en-US" sz="4800" b="1" spc="300" dirty="0">
              <a:latin typeface="HelveticaNeueLT Std Extended" panose="020B0807040502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03907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206834"/>
            <a:ext cx="123049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2060"/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RFQ DRAFT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 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67715"/>
            <a:ext cx="123049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B0F0"/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Public-Private Partnerships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 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273839-DC17-46E5-8C27-04855599CDAC}"/>
              </a:ext>
            </a:extLst>
          </p:cNvPr>
          <p:cNvSpPr/>
          <p:nvPr/>
        </p:nvSpPr>
        <p:spPr bwMode="auto">
          <a:xfrm>
            <a:off x="10176010" y="189711"/>
            <a:ext cx="1871814" cy="1672569"/>
          </a:xfrm>
          <a:prstGeom prst="rect">
            <a:avLst/>
          </a:prstGeom>
          <a:solidFill>
            <a:srgbClr val="FF0000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ACC1C5"/>
              </a:solidFill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17850" y="189711"/>
            <a:ext cx="7671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P3</a:t>
            </a:r>
            <a:endParaRPr lang="en-US" sz="16600" b="1" dirty="0">
              <a:solidFill>
                <a:schemeClr val="bg1"/>
              </a:solidFill>
              <a:latin typeface="Century Gothic" panose="020B0502020202020204" pitchFamily="34" charset="0"/>
              <a:cs typeface="Aharoni" panose="02010803020104030203" pitchFamily="2" charset="-79"/>
            </a:endParaRPr>
          </a:p>
        </p:txBody>
      </p:sp>
      <p:pic>
        <p:nvPicPr>
          <p:cNvPr id="20" name="Picture 19" descr="Image result for nc state construction log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0" y="5972700"/>
            <a:ext cx="816548" cy="81036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lide Number Placeholder 22"/>
          <p:cNvSpPr txBox="1"/>
          <p:nvPr/>
        </p:nvSpPr>
        <p:spPr>
          <a:xfrm>
            <a:off x="10020964" y="5451109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10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F3A6F4-F187-4051-87AC-6879F7AB52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8" b="24815"/>
          <a:stretch/>
        </p:blipFill>
        <p:spPr>
          <a:xfrm>
            <a:off x="3385466" y="629380"/>
            <a:ext cx="5534054" cy="48955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31981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C445F1C7-54F8-4467-8F74-BD637A321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2543" y="1992219"/>
            <a:ext cx="5918993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Latif </a:t>
            </a:r>
            <a:r>
              <a:rPr kumimoji="0" lang="en-US" altLang="en-US" sz="4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Kaid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Director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400" dirty="0">
                <a:cs typeface="Times New Roman" panose="02020603050405020304" pitchFamily="18" charset="0"/>
              </a:rPr>
              <a:t>State Construction Office</a:t>
            </a:r>
            <a:endParaRPr kumimoji="0" lang="en-US" altLang="en-US" sz="6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C69427E0-6709-417F-8DA7-8499C2D7E631}"/>
              </a:ext>
            </a:extLst>
          </p:cNvPr>
          <p:cNvSpPr txBox="1"/>
          <p:nvPr/>
        </p:nvSpPr>
        <p:spPr>
          <a:xfrm>
            <a:off x="10050083" y="5527858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11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6183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206834"/>
            <a:ext cx="12304986" cy="833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2060"/>
                </a:solidFill>
                <a:latin typeface="HelveticaNeueLT Std Med" pitchFamily="34" charset="0"/>
              </a:rPr>
              <a:t>G.S. 143-128.1C (a)(8) Public-private project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67715"/>
            <a:ext cx="12304986" cy="819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B0F0"/>
                </a:solidFill>
                <a:latin typeface="HelveticaNeueLT Std Med" pitchFamily="34" charset="0"/>
                <a:ea typeface="Times New Roman" panose="02020603050405020304" pitchFamily="18" charset="0"/>
              </a:rPr>
              <a:t>Public-Private Partnerships | P3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HelveticaNeueLT Std Med" pitchFamily="34" charset="0"/>
                <a:ea typeface="Times New Roman" panose="02020603050405020304" pitchFamily="18" charset="0"/>
              </a:rPr>
              <a:t> 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5" name="Slide Number Placeholder 22"/>
          <p:cNvSpPr txBox="1"/>
          <p:nvPr/>
        </p:nvSpPr>
        <p:spPr>
          <a:xfrm>
            <a:off x="9903372" y="6284696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5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  <p:sp>
        <p:nvSpPr>
          <p:cNvPr id="10" name="Content Placeholder 13"/>
          <p:cNvSpPr>
            <a:spLocks noGrp="1"/>
          </p:cNvSpPr>
          <p:nvPr>
            <p:ph idx="4294967295"/>
          </p:nvPr>
        </p:nvSpPr>
        <p:spPr>
          <a:xfrm>
            <a:off x="593345" y="1342411"/>
            <a:ext cx="9456738" cy="377031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G.S. 143-128.1C (a)(8) Public-private project. – A capital improvement project undertaken for the benefit of a governmental entity and a private developer pursuant to a development contract that includes construction of a public facility or other improvements, including paving, grading, utilities, infrastructure, reconstruction, or repair, and may include both public and private facilities.</a:t>
            </a:r>
          </a:p>
          <a:p>
            <a:endParaRPr lang="en-US" dirty="0"/>
          </a:p>
        </p:txBody>
      </p:sp>
      <p:sp>
        <p:nvSpPr>
          <p:cNvPr id="11" name="Content Placeholder 13"/>
          <p:cNvSpPr txBox="1">
            <a:spLocks/>
          </p:cNvSpPr>
          <p:nvPr/>
        </p:nvSpPr>
        <p:spPr>
          <a:xfrm>
            <a:off x="1221898" y="4697588"/>
            <a:ext cx="9456611" cy="10245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For UNC institutions, this may not be quite as relevant as it is for other state agencies and local governments because of the UNC exemption under 143-128.1C(m).</a:t>
            </a:r>
          </a:p>
        </p:txBody>
      </p:sp>
      <p:sp>
        <p:nvSpPr>
          <p:cNvPr id="8" name="Slide Number Placeholder 22"/>
          <p:cNvSpPr txBox="1"/>
          <p:nvPr/>
        </p:nvSpPr>
        <p:spPr>
          <a:xfrm>
            <a:off x="10050083" y="5527858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12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2842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3"/>
          <p:cNvSpPr>
            <a:spLocks noGrp="1"/>
          </p:cNvSpPr>
          <p:nvPr>
            <p:ph idx="4294967295"/>
          </p:nvPr>
        </p:nvSpPr>
        <p:spPr>
          <a:xfrm>
            <a:off x="0" y="1345453"/>
            <a:ext cx="10243458" cy="451153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dirty="0"/>
              <a:t>Partnership between: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300" dirty="0"/>
              <a:t>Governmental Entity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300" dirty="0"/>
              <a:t>Private Developer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300" dirty="0"/>
              <a:t>Contractor(s)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300" dirty="0"/>
              <a:t>Finance institution(s)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Governmental Entity can pursue a P3 based on critical need.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private Body can pursue a P3 only after an Open Meeting following Article 33C of NC GS.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P3 contract can be for: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Constructing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Owning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Leasing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Operating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273839-DC17-46E5-8C27-04855599CDAC}"/>
              </a:ext>
            </a:extLst>
          </p:cNvPr>
          <p:cNvSpPr/>
          <p:nvPr/>
        </p:nvSpPr>
        <p:spPr bwMode="auto">
          <a:xfrm>
            <a:off x="0" y="5770424"/>
            <a:ext cx="12191999" cy="1082320"/>
          </a:xfrm>
          <a:prstGeom prst="rect">
            <a:avLst/>
          </a:prstGeom>
          <a:solidFill>
            <a:srgbClr val="FF0000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ACC1C5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0" name="Picture 19" descr="Image result for nc state construction log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0" y="5972700"/>
            <a:ext cx="816548" cy="81036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22"/>
          <p:cNvSpPr txBox="1"/>
          <p:nvPr/>
        </p:nvSpPr>
        <p:spPr>
          <a:xfrm>
            <a:off x="10032196" y="5462337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712E51-127C-4FD9-A187-A5F494362A6D}"/>
              </a:ext>
            </a:extLst>
          </p:cNvPr>
          <p:cNvSpPr/>
          <p:nvPr/>
        </p:nvSpPr>
        <p:spPr>
          <a:xfrm>
            <a:off x="0" y="-206206"/>
            <a:ext cx="123049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HelveticaNeueLT Std Med" pitchFamily="34" charset="0"/>
              </a:rPr>
              <a:t>G.S. 143-128.1C: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Public-private partnership construction contracts.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HelveticaNeueLT Std Med" pitchFamily="34" charset="0"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104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206834"/>
            <a:ext cx="123049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HelveticaNeueLT Std Med" pitchFamily="34" charset="0"/>
              </a:rPr>
              <a:t>G.S. 143-128.1C: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Public-private partnership construction contracts.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HelveticaNeueLT Std Med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3" name="Content Placeholder 13"/>
          <p:cNvSpPr>
            <a:spLocks noGrp="1"/>
          </p:cNvSpPr>
          <p:nvPr>
            <p:ph idx="4294967295"/>
          </p:nvPr>
        </p:nvSpPr>
        <p:spPr>
          <a:xfrm>
            <a:off x="0" y="1345453"/>
            <a:ext cx="10243458" cy="451153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US" dirty="0"/>
              <a:t>Private Developer has to comply with the Good Faith Effort per GS 143-128.2, 143-128.4 and to recruit and select small business entities.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/>
              <a:t>Private Developer can self-perform only when both apply: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300" dirty="0"/>
              <a:t>A contractor defaults and a replacement cannot be obtained after a good faith effort has been made in a timely manner.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300" dirty="0"/>
              <a:t>The Government Entity approves the Private Developer to perform the work.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/>
              <a:t>Bonding requirement: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300" dirty="0"/>
              <a:t>100% Payment Bond of the total anticipated amount of construction (design and construction).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300" dirty="0"/>
              <a:t>Surety Company(</a:t>
            </a:r>
            <a:r>
              <a:rPr lang="en-US" sz="2300" dirty="0" err="1"/>
              <a:t>ies</a:t>
            </a:r>
            <a:r>
              <a:rPr lang="en-US" sz="2300" dirty="0"/>
              <a:t>) to be legally authorized to do business in the State of North Carolina.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300" dirty="0"/>
              <a:t>The obligations and lien of rights set forth in Article 2 of Chapter 44A of GS apply. Private Developer is deemed the owner on the private side of the contract.</a:t>
            </a:r>
          </a:p>
          <a:p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273839-DC17-46E5-8C27-04855599CDAC}"/>
              </a:ext>
            </a:extLst>
          </p:cNvPr>
          <p:cNvSpPr/>
          <p:nvPr/>
        </p:nvSpPr>
        <p:spPr bwMode="auto">
          <a:xfrm>
            <a:off x="0" y="5770424"/>
            <a:ext cx="12191999" cy="1082320"/>
          </a:xfrm>
          <a:prstGeom prst="rect">
            <a:avLst/>
          </a:prstGeom>
          <a:solidFill>
            <a:srgbClr val="FF0000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ACC1C5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0" name="Picture 19" descr="Image result for nc state construction log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0" y="5972700"/>
            <a:ext cx="816548" cy="81036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22"/>
          <p:cNvSpPr txBox="1"/>
          <p:nvPr/>
        </p:nvSpPr>
        <p:spPr>
          <a:xfrm>
            <a:off x="10032196" y="5462337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6419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206834"/>
            <a:ext cx="123049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HelveticaNeueLT Std Med" pitchFamily="34" charset="0"/>
              </a:rPr>
              <a:t>G.S. 143-128.1C: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Public-private partnership construction contracts.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HelveticaNeueLT Std Med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3" name="Content Placeholder 13"/>
          <p:cNvSpPr>
            <a:spLocks noGrp="1"/>
          </p:cNvSpPr>
          <p:nvPr>
            <p:ph idx="4294967295"/>
          </p:nvPr>
        </p:nvSpPr>
        <p:spPr>
          <a:xfrm>
            <a:off x="0" y="1345453"/>
            <a:ext cx="10243458" cy="4511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8"/>
            </a:pPr>
            <a:r>
              <a:rPr lang="en-US" sz="2600" dirty="0"/>
              <a:t>Governmental Entity shall advertise, based on their programming, a  notice for interested Private Developers: 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US" sz="2600" dirty="0"/>
              <a:t>Private Developer’s proposal to include: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100" dirty="0"/>
              <a:t>Evidence of financial stability.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100" dirty="0"/>
              <a:t>Experience with similar projects.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100" dirty="0"/>
              <a:t>Explanation of project team selection: Licensed.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100" dirty="0"/>
              <a:t>Statement of availability to undertake this project P3 project.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100" dirty="0"/>
              <a:t>Any other information required by the Government Entity.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US" sz="2600" dirty="0"/>
              <a:t>Governmental Entity may select one or more Private Developer to negotiate the terms and conditions of a P3 contract.</a:t>
            </a:r>
          </a:p>
          <a:p>
            <a:pPr marL="514350" indent="-514350">
              <a:buFont typeface="+mj-lt"/>
              <a:buAutoNum type="arabicPeriod" startAt="8"/>
            </a:pPr>
            <a:endParaRPr lang="en-US" dirty="0"/>
          </a:p>
          <a:p>
            <a:pPr marL="514350" indent="-514350">
              <a:buFont typeface="+mj-lt"/>
              <a:buAutoNum type="arabicPeriod" startAt="8"/>
            </a:pPr>
            <a:endParaRPr lang="en-US" dirty="0"/>
          </a:p>
          <a:p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273839-DC17-46E5-8C27-04855599CDAC}"/>
              </a:ext>
            </a:extLst>
          </p:cNvPr>
          <p:cNvSpPr/>
          <p:nvPr/>
        </p:nvSpPr>
        <p:spPr bwMode="auto">
          <a:xfrm>
            <a:off x="0" y="5770424"/>
            <a:ext cx="12191999" cy="1082320"/>
          </a:xfrm>
          <a:prstGeom prst="rect">
            <a:avLst/>
          </a:prstGeom>
          <a:solidFill>
            <a:srgbClr val="FF0000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ACC1C5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0" name="Picture 19" descr="Image result for nc state construction log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0" y="5972700"/>
            <a:ext cx="816548" cy="81036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22"/>
          <p:cNvSpPr txBox="1"/>
          <p:nvPr/>
        </p:nvSpPr>
        <p:spPr>
          <a:xfrm>
            <a:off x="10032196" y="5462337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955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206834"/>
            <a:ext cx="123049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HelveticaNeueLT Std Med" pitchFamily="34" charset="0"/>
              </a:rPr>
              <a:t>G.S. 143-128.1C: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Public-private partnership construction contracts.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HelveticaNeueLT Std Med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3" name="Content Placeholder 13"/>
          <p:cNvSpPr>
            <a:spLocks noGrp="1"/>
          </p:cNvSpPr>
          <p:nvPr>
            <p:ph idx="4294967295"/>
          </p:nvPr>
        </p:nvSpPr>
        <p:spPr>
          <a:xfrm>
            <a:off x="0" y="1345453"/>
            <a:ext cx="10243458" cy="451153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 startAt="11"/>
            </a:pPr>
            <a:r>
              <a:rPr lang="en-US" dirty="0"/>
              <a:t>Government Entity shall advertise the terms of the proposed contract: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300" dirty="0"/>
              <a:t>Newspaper within the county in which the governmental entity is located at least 30 days prior to entering into the development contract.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300" dirty="0"/>
              <a:t>Make available a summary of the development contract terms.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en-US" dirty="0"/>
              <a:t>Leases and other agreements are subject to approval as follows: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300" dirty="0"/>
              <a:t>If a capital lease is entered by a local government unit, that capital lease is subject to approval by the local government commission under Article 8 of Chapter 159 of the General Statutes.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300" dirty="0"/>
              <a:t>If a capital lease is entered into by a State entity, that capital lease shall be subject to the approval procedures required for special indebtedness by G.S. 142-83 and G.S. 142-84.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en-US" dirty="0"/>
              <a:t>This section does not apply to any contract or other agreement between or among The University of North Carolina or one of its constituent institutions, a private, nonprofit corporation established under Part 2B of Article 1 of Chapter 116 of the General Statutes.</a:t>
            </a:r>
          </a:p>
          <a:p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273839-DC17-46E5-8C27-04855599CDAC}"/>
              </a:ext>
            </a:extLst>
          </p:cNvPr>
          <p:cNvSpPr/>
          <p:nvPr/>
        </p:nvSpPr>
        <p:spPr bwMode="auto">
          <a:xfrm>
            <a:off x="0" y="5770424"/>
            <a:ext cx="12191999" cy="1082320"/>
          </a:xfrm>
          <a:prstGeom prst="rect">
            <a:avLst/>
          </a:prstGeom>
          <a:solidFill>
            <a:srgbClr val="FF0000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ACC1C5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0" name="Picture 19" descr="Image result for nc state construction log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0" y="5972700"/>
            <a:ext cx="816548" cy="81036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22"/>
          <p:cNvSpPr txBox="1"/>
          <p:nvPr/>
        </p:nvSpPr>
        <p:spPr>
          <a:xfrm>
            <a:off x="10032196" y="5462337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6793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C445F1C7-54F8-4467-8F74-BD637A321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8046" y="1735350"/>
            <a:ext cx="5027979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Will Johnson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First </a:t>
            </a:r>
            <a:r>
              <a:rPr lang="en-US" altLang="en-US" sz="4400" dirty="0">
                <a:cs typeface="Times New Roman" panose="02020603050405020304" pitchFamily="18" charset="0"/>
              </a:rPr>
              <a:t>Down Strategies</a:t>
            </a:r>
            <a:endParaRPr kumimoji="0" lang="en-US" altLang="en-US" sz="6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C69427E0-6709-417F-8DA7-8499C2D7E631}"/>
              </a:ext>
            </a:extLst>
          </p:cNvPr>
          <p:cNvSpPr txBox="1"/>
          <p:nvPr/>
        </p:nvSpPr>
        <p:spPr>
          <a:xfrm>
            <a:off x="10050083" y="5527858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17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4257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sportscourtdimensions.com/wp-content/uploads/2015/02/NCAA.jpg">
            <a:extLst>
              <a:ext uri="{FF2B5EF4-FFF2-40B4-BE49-F238E27FC236}">
                <a16:creationId xmlns:a16="http://schemas.microsoft.com/office/drawing/2014/main" id="{E69D7E36-DE9F-4B92-8411-23E02E0D2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0"/>
            <a:ext cx="120030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A4251883-D0F4-41B4-8248-ED7BFA65D42E}"/>
              </a:ext>
            </a:extLst>
          </p:cNvPr>
          <p:cNvSpPr txBox="1"/>
          <p:nvPr/>
        </p:nvSpPr>
        <p:spPr>
          <a:xfrm>
            <a:off x="9796754" y="63489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18</a:t>
            </a:r>
            <a:endParaRPr lang="en-US" sz="1200" b="0" i="0" u="none" strike="noStrike" kern="1200" cap="none" spc="0" baseline="0" dirty="0">
              <a:solidFill>
                <a:schemeClr val="bg1">
                  <a:lumMod val="8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9395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5" b="11642"/>
          <a:stretch/>
        </p:blipFill>
        <p:spPr>
          <a:xfrm>
            <a:off x="1619427" y="813920"/>
            <a:ext cx="8532301" cy="4955066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592FC81-845B-41B6-BD25-1845D5585704}"/>
              </a:ext>
            </a:extLst>
          </p:cNvPr>
          <p:cNvSpPr/>
          <p:nvPr/>
        </p:nvSpPr>
        <p:spPr>
          <a:xfrm>
            <a:off x="1731521" y="647541"/>
            <a:ext cx="8355330" cy="5238750"/>
          </a:xfrm>
          <a:custGeom>
            <a:avLst/>
            <a:gdLst>
              <a:gd name="connsiteX0" fmla="*/ 2602230 w 8355330"/>
              <a:gd name="connsiteY0" fmla="*/ 7620 h 5238750"/>
              <a:gd name="connsiteX1" fmla="*/ 5661660 w 8355330"/>
              <a:gd name="connsiteY1" fmla="*/ 0 h 5238750"/>
              <a:gd name="connsiteX2" fmla="*/ 5657850 w 8355330"/>
              <a:gd name="connsiteY2" fmla="*/ 708660 h 5238750"/>
              <a:gd name="connsiteX3" fmla="*/ 7692390 w 8355330"/>
              <a:gd name="connsiteY3" fmla="*/ 716280 h 5238750"/>
              <a:gd name="connsiteX4" fmla="*/ 7680960 w 8355330"/>
              <a:gd name="connsiteY4" fmla="*/ 1905000 h 5238750"/>
              <a:gd name="connsiteX5" fmla="*/ 8355330 w 8355330"/>
              <a:gd name="connsiteY5" fmla="*/ 1908810 h 5238750"/>
              <a:gd name="connsiteX6" fmla="*/ 8336280 w 8355330"/>
              <a:gd name="connsiteY6" fmla="*/ 3147060 h 5238750"/>
              <a:gd name="connsiteX7" fmla="*/ 7578090 w 8355330"/>
              <a:gd name="connsiteY7" fmla="*/ 3158490 h 5238750"/>
              <a:gd name="connsiteX8" fmla="*/ 7581900 w 8355330"/>
              <a:gd name="connsiteY8" fmla="*/ 3577590 h 5238750"/>
              <a:gd name="connsiteX9" fmla="*/ 8260080 w 8355330"/>
              <a:gd name="connsiteY9" fmla="*/ 3573780 h 5238750"/>
              <a:gd name="connsiteX10" fmla="*/ 8260080 w 8355330"/>
              <a:gd name="connsiteY10" fmla="*/ 4069080 h 5238750"/>
              <a:gd name="connsiteX11" fmla="*/ 5989320 w 8355330"/>
              <a:gd name="connsiteY11" fmla="*/ 4069080 h 5238750"/>
              <a:gd name="connsiteX12" fmla="*/ 5989320 w 8355330"/>
              <a:gd name="connsiteY12" fmla="*/ 4530090 h 5238750"/>
              <a:gd name="connsiteX13" fmla="*/ 4911090 w 8355330"/>
              <a:gd name="connsiteY13" fmla="*/ 4526280 h 5238750"/>
              <a:gd name="connsiteX14" fmla="*/ 4911090 w 8355330"/>
              <a:gd name="connsiteY14" fmla="*/ 3257550 h 5238750"/>
              <a:gd name="connsiteX15" fmla="*/ 2876550 w 8355330"/>
              <a:gd name="connsiteY15" fmla="*/ 3265170 h 5238750"/>
              <a:gd name="connsiteX16" fmla="*/ 2880360 w 8355330"/>
              <a:gd name="connsiteY16" fmla="*/ 3646170 h 5238750"/>
              <a:gd name="connsiteX17" fmla="*/ 2228850 w 8355330"/>
              <a:gd name="connsiteY17" fmla="*/ 3642360 h 5238750"/>
              <a:gd name="connsiteX18" fmla="*/ 2232660 w 8355330"/>
              <a:gd name="connsiteY18" fmla="*/ 4373880 h 5238750"/>
              <a:gd name="connsiteX19" fmla="*/ 2526030 w 8355330"/>
              <a:gd name="connsiteY19" fmla="*/ 4373880 h 5238750"/>
              <a:gd name="connsiteX20" fmla="*/ 2522220 w 8355330"/>
              <a:gd name="connsiteY20" fmla="*/ 5238750 h 5238750"/>
              <a:gd name="connsiteX21" fmla="*/ 1558290 w 8355330"/>
              <a:gd name="connsiteY21" fmla="*/ 5234940 h 5238750"/>
              <a:gd name="connsiteX22" fmla="*/ 1558290 w 8355330"/>
              <a:gd name="connsiteY22" fmla="*/ 4827270 h 5238750"/>
              <a:gd name="connsiteX23" fmla="*/ 7620 w 8355330"/>
              <a:gd name="connsiteY23" fmla="*/ 4842510 h 5238750"/>
              <a:gd name="connsiteX24" fmla="*/ 0 w 8355330"/>
              <a:gd name="connsiteY24" fmla="*/ 4152900 h 5238750"/>
              <a:gd name="connsiteX25" fmla="*/ 590550 w 8355330"/>
              <a:gd name="connsiteY25" fmla="*/ 4156710 h 5238750"/>
              <a:gd name="connsiteX26" fmla="*/ 575310 w 8355330"/>
              <a:gd name="connsiteY26" fmla="*/ 3234690 h 5238750"/>
              <a:gd name="connsiteX27" fmla="*/ 99060 w 8355330"/>
              <a:gd name="connsiteY27" fmla="*/ 3238500 h 5238750"/>
              <a:gd name="connsiteX28" fmla="*/ 110490 w 8355330"/>
              <a:gd name="connsiteY28" fmla="*/ 1447800 h 5238750"/>
              <a:gd name="connsiteX29" fmla="*/ 2613660 w 8355330"/>
              <a:gd name="connsiteY29" fmla="*/ 1440180 h 5238750"/>
              <a:gd name="connsiteX30" fmla="*/ 2602230 w 8355330"/>
              <a:gd name="connsiteY30" fmla="*/ 7620 h 523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355330" h="5238750">
                <a:moveTo>
                  <a:pt x="2602230" y="7620"/>
                </a:moveTo>
                <a:lnTo>
                  <a:pt x="5661660" y="0"/>
                </a:lnTo>
                <a:lnTo>
                  <a:pt x="5657850" y="708660"/>
                </a:lnTo>
                <a:lnTo>
                  <a:pt x="7692390" y="716280"/>
                </a:lnTo>
                <a:lnTo>
                  <a:pt x="7680960" y="1905000"/>
                </a:lnTo>
                <a:lnTo>
                  <a:pt x="8355330" y="1908810"/>
                </a:lnTo>
                <a:lnTo>
                  <a:pt x="8336280" y="3147060"/>
                </a:lnTo>
                <a:lnTo>
                  <a:pt x="7578090" y="3158490"/>
                </a:lnTo>
                <a:lnTo>
                  <a:pt x="7581900" y="3577590"/>
                </a:lnTo>
                <a:lnTo>
                  <a:pt x="8260080" y="3573780"/>
                </a:lnTo>
                <a:lnTo>
                  <a:pt x="8260080" y="4069080"/>
                </a:lnTo>
                <a:lnTo>
                  <a:pt x="5989320" y="4069080"/>
                </a:lnTo>
                <a:lnTo>
                  <a:pt x="5989320" y="4530090"/>
                </a:lnTo>
                <a:lnTo>
                  <a:pt x="4911090" y="4526280"/>
                </a:lnTo>
                <a:lnTo>
                  <a:pt x="4911090" y="3257550"/>
                </a:lnTo>
                <a:lnTo>
                  <a:pt x="2876550" y="3265170"/>
                </a:lnTo>
                <a:lnTo>
                  <a:pt x="2880360" y="3646170"/>
                </a:lnTo>
                <a:lnTo>
                  <a:pt x="2228850" y="3642360"/>
                </a:lnTo>
                <a:lnTo>
                  <a:pt x="2232660" y="4373880"/>
                </a:lnTo>
                <a:lnTo>
                  <a:pt x="2526030" y="4373880"/>
                </a:lnTo>
                <a:lnTo>
                  <a:pt x="2522220" y="5238750"/>
                </a:lnTo>
                <a:lnTo>
                  <a:pt x="1558290" y="5234940"/>
                </a:lnTo>
                <a:lnTo>
                  <a:pt x="1558290" y="4827270"/>
                </a:lnTo>
                <a:lnTo>
                  <a:pt x="7620" y="4842510"/>
                </a:lnTo>
                <a:lnTo>
                  <a:pt x="0" y="4152900"/>
                </a:lnTo>
                <a:lnTo>
                  <a:pt x="590550" y="4156710"/>
                </a:lnTo>
                <a:lnTo>
                  <a:pt x="575310" y="3234690"/>
                </a:lnTo>
                <a:lnTo>
                  <a:pt x="99060" y="3238500"/>
                </a:lnTo>
                <a:lnTo>
                  <a:pt x="110490" y="1447800"/>
                </a:lnTo>
                <a:lnTo>
                  <a:pt x="2613660" y="1440180"/>
                </a:lnTo>
                <a:lnTo>
                  <a:pt x="2602230" y="7620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206834"/>
            <a:ext cx="12304986" cy="1650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2060"/>
                </a:solidFill>
                <a:latin typeface="HelveticaNeueLT Std Med" pitchFamily="34" charset="0"/>
                <a:ea typeface="Calibri" panose="020F0502020204030204" pitchFamily="34" charset="0"/>
              </a:rPr>
              <a:t>FINANCING &amp; DOCUMENT STRUCTURE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HelveticaNeueLT Std Med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67715"/>
            <a:ext cx="123049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B0F0"/>
                </a:solidFill>
                <a:latin typeface="HelveticaNeueLT Std Med" pitchFamily="34" charset="0"/>
                <a:ea typeface="Times New Roman" panose="02020603050405020304" pitchFamily="18" charset="0"/>
              </a:rPr>
              <a:t>University Public-Private Partnerships 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 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770A782C-0820-4981-A9A6-FB9C0E385569}"/>
              </a:ext>
            </a:extLst>
          </p:cNvPr>
          <p:cNvSpPr txBox="1"/>
          <p:nvPr/>
        </p:nvSpPr>
        <p:spPr>
          <a:xfrm>
            <a:off x="10050083" y="5527858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19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0289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725BC2-8D96-4F92-B94F-EF81CC3A2F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70" t="37228" r="16067" b="39277"/>
          <a:stretch/>
        </p:blipFill>
        <p:spPr>
          <a:xfrm>
            <a:off x="4012163" y="1147651"/>
            <a:ext cx="3909527" cy="578499"/>
          </a:xfrm>
          <a:prstGeom prst="rect">
            <a:avLst/>
          </a:prstGeom>
        </p:spPr>
      </p:pic>
      <p:sp>
        <p:nvSpPr>
          <p:cNvPr id="6" name="Content Placeholder 13">
            <a:extLst>
              <a:ext uri="{FF2B5EF4-FFF2-40B4-BE49-F238E27FC236}">
                <a16:creationId xmlns:a16="http://schemas.microsoft.com/office/drawing/2014/main" id="{A5B9833A-98CF-463F-A26C-1AC080472B58}"/>
              </a:ext>
            </a:extLst>
          </p:cNvPr>
          <p:cNvSpPr txBox="1">
            <a:spLocks/>
          </p:cNvSpPr>
          <p:nvPr/>
        </p:nvSpPr>
        <p:spPr>
          <a:xfrm>
            <a:off x="4179208" y="1371583"/>
            <a:ext cx="9645650" cy="47799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sz="2400" dirty="0"/>
              <a:t>Paul Davis Boney, FAIA </a:t>
            </a:r>
            <a:br>
              <a:rPr lang="en-US" sz="2400" dirty="0"/>
            </a:br>
            <a:r>
              <a:rPr lang="en-US" sz="2400" dirty="0"/>
              <a:t>LS3P</a:t>
            </a:r>
          </a:p>
          <a:p>
            <a:r>
              <a:rPr lang="en-US" sz="2400" dirty="0"/>
              <a:t>Latif </a:t>
            </a:r>
            <a:r>
              <a:rPr lang="en-US" sz="2400" dirty="0" err="1"/>
              <a:t>Kaid</a:t>
            </a:r>
            <a:br>
              <a:rPr lang="en-US" sz="2400" dirty="0"/>
            </a:br>
            <a:r>
              <a:rPr lang="en-US" sz="2400" dirty="0"/>
              <a:t>State Construction Office</a:t>
            </a:r>
          </a:p>
          <a:p>
            <a:r>
              <a:rPr lang="en-US" sz="2400" dirty="0"/>
              <a:t>Will Johnson</a:t>
            </a:r>
            <a:br>
              <a:rPr lang="en-US" sz="2400" dirty="0"/>
            </a:br>
            <a:r>
              <a:rPr lang="en-US" sz="2400" dirty="0"/>
              <a:t>First Down Strategies</a:t>
            </a:r>
          </a:p>
          <a:p>
            <a:r>
              <a:rPr lang="en-US" sz="2400" dirty="0"/>
              <a:t>Mark </a:t>
            </a:r>
            <a:r>
              <a:rPr lang="en-US" sz="2400" dirty="0" err="1"/>
              <a:t>Bondo</a:t>
            </a:r>
            <a:br>
              <a:rPr lang="en-US" sz="2400" dirty="0"/>
            </a:br>
            <a:r>
              <a:rPr lang="en-US" sz="2400" dirty="0"/>
              <a:t>OSBM</a:t>
            </a:r>
          </a:p>
          <a:p>
            <a:r>
              <a:rPr lang="en-US" sz="2400" dirty="0"/>
              <a:t>Marty Moser</a:t>
            </a:r>
            <a:br>
              <a:rPr lang="en-US" sz="2400" dirty="0"/>
            </a:br>
            <a:r>
              <a:rPr lang="en-US" sz="2400" dirty="0"/>
              <a:t>Barnhill Contracting Company</a:t>
            </a:r>
          </a:p>
          <a:p>
            <a:endParaRPr lang="en-US" dirty="0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1C2F1ABE-821C-4918-8053-34132E59EF3B}"/>
              </a:ext>
            </a:extLst>
          </p:cNvPr>
          <p:cNvSpPr txBox="1"/>
          <p:nvPr/>
        </p:nvSpPr>
        <p:spPr>
          <a:xfrm>
            <a:off x="10032196" y="5462337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2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37872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5" b="11642"/>
          <a:stretch/>
        </p:blipFill>
        <p:spPr>
          <a:xfrm>
            <a:off x="1628759" y="823251"/>
            <a:ext cx="8532301" cy="495506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-206834"/>
            <a:ext cx="12304986" cy="1650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2060"/>
                </a:solidFill>
                <a:latin typeface="HelveticaNeueLT Std Med" pitchFamily="34" charset="0"/>
                <a:ea typeface="Calibri" panose="020F0502020204030204" pitchFamily="34" charset="0"/>
              </a:rPr>
              <a:t>FINANCING &amp; DOCUMENT STRUCTURE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HelveticaNeueLT Std Med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67715"/>
            <a:ext cx="123049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B0F0"/>
                </a:solidFill>
                <a:latin typeface="HelveticaNeueLT Std Med" pitchFamily="34" charset="0"/>
                <a:ea typeface="Times New Roman" panose="02020603050405020304" pitchFamily="18" charset="0"/>
              </a:rPr>
              <a:t>University Public-Private Partnerships 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 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592FC81-845B-41B6-BD25-1845D5585704}"/>
              </a:ext>
            </a:extLst>
          </p:cNvPr>
          <p:cNvSpPr/>
          <p:nvPr/>
        </p:nvSpPr>
        <p:spPr>
          <a:xfrm>
            <a:off x="1740853" y="656872"/>
            <a:ext cx="8355330" cy="5238750"/>
          </a:xfrm>
          <a:custGeom>
            <a:avLst/>
            <a:gdLst>
              <a:gd name="connsiteX0" fmla="*/ 2602230 w 8355330"/>
              <a:gd name="connsiteY0" fmla="*/ 7620 h 5238750"/>
              <a:gd name="connsiteX1" fmla="*/ 5661660 w 8355330"/>
              <a:gd name="connsiteY1" fmla="*/ 0 h 5238750"/>
              <a:gd name="connsiteX2" fmla="*/ 5657850 w 8355330"/>
              <a:gd name="connsiteY2" fmla="*/ 708660 h 5238750"/>
              <a:gd name="connsiteX3" fmla="*/ 7692390 w 8355330"/>
              <a:gd name="connsiteY3" fmla="*/ 716280 h 5238750"/>
              <a:gd name="connsiteX4" fmla="*/ 7680960 w 8355330"/>
              <a:gd name="connsiteY4" fmla="*/ 1905000 h 5238750"/>
              <a:gd name="connsiteX5" fmla="*/ 8355330 w 8355330"/>
              <a:gd name="connsiteY5" fmla="*/ 1908810 h 5238750"/>
              <a:gd name="connsiteX6" fmla="*/ 8336280 w 8355330"/>
              <a:gd name="connsiteY6" fmla="*/ 3147060 h 5238750"/>
              <a:gd name="connsiteX7" fmla="*/ 7578090 w 8355330"/>
              <a:gd name="connsiteY7" fmla="*/ 3158490 h 5238750"/>
              <a:gd name="connsiteX8" fmla="*/ 7581900 w 8355330"/>
              <a:gd name="connsiteY8" fmla="*/ 3577590 h 5238750"/>
              <a:gd name="connsiteX9" fmla="*/ 8260080 w 8355330"/>
              <a:gd name="connsiteY9" fmla="*/ 3573780 h 5238750"/>
              <a:gd name="connsiteX10" fmla="*/ 8260080 w 8355330"/>
              <a:gd name="connsiteY10" fmla="*/ 4069080 h 5238750"/>
              <a:gd name="connsiteX11" fmla="*/ 5989320 w 8355330"/>
              <a:gd name="connsiteY11" fmla="*/ 4069080 h 5238750"/>
              <a:gd name="connsiteX12" fmla="*/ 5989320 w 8355330"/>
              <a:gd name="connsiteY12" fmla="*/ 4530090 h 5238750"/>
              <a:gd name="connsiteX13" fmla="*/ 4911090 w 8355330"/>
              <a:gd name="connsiteY13" fmla="*/ 4526280 h 5238750"/>
              <a:gd name="connsiteX14" fmla="*/ 4911090 w 8355330"/>
              <a:gd name="connsiteY14" fmla="*/ 3257550 h 5238750"/>
              <a:gd name="connsiteX15" fmla="*/ 2876550 w 8355330"/>
              <a:gd name="connsiteY15" fmla="*/ 3265170 h 5238750"/>
              <a:gd name="connsiteX16" fmla="*/ 2880360 w 8355330"/>
              <a:gd name="connsiteY16" fmla="*/ 3646170 h 5238750"/>
              <a:gd name="connsiteX17" fmla="*/ 2228850 w 8355330"/>
              <a:gd name="connsiteY17" fmla="*/ 3642360 h 5238750"/>
              <a:gd name="connsiteX18" fmla="*/ 2232660 w 8355330"/>
              <a:gd name="connsiteY18" fmla="*/ 4373880 h 5238750"/>
              <a:gd name="connsiteX19" fmla="*/ 2526030 w 8355330"/>
              <a:gd name="connsiteY19" fmla="*/ 4373880 h 5238750"/>
              <a:gd name="connsiteX20" fmla="*/ 2522220 w 8355330"/>
              <a:gd name="connsiteY20" fmla="*/ 5238750 h 5238750"/>
              <a:gd name="connsiteX21" fmla="*/ 1558290 w 8355330"/>
              <a:gd name="connsiteY21" fmla="*/ 5234940 h 5238750"/>
              <a:gd name="connsiteX22" fmla="*/ 1558290 w 8355330"/>
              <a:gd name="connsiteY22" fmla="*/ 4827270 h 5238750"/>
              <a:gd name="connsiteX23" fmla="*/ 7620 w 8355330"/>
              <a:gd name="connsiteY23" fmla="*/ 4842510 h 5238750"/>
              <a:gd name="connsiteX24" fmla="*/ 0 w 8355330"/>
              <a:gd name="connsiteY24" fmla="*/ 4152900 h 5238750"/>
              <a:gd name="connsiteX25" fmla="*/ 590550 w 8355330"/>
              <a:gd name="connsiteY25" fmla="*/ 4156710 h 5238750"/>
              <a:gd name="connsiteX26" fmla="*/ 575310 w 8355330"/>
              <a:gd name="connsiteY26" fmla="*/ 3234690 h 5238750"/>
              <a:gd name="connsiteX27" fmla="*/ 99060 w 8355330"/>
              <a:gd name="connsiteY27" fmla="*/ 3238500 h 5238750"/>
              <a:gd name="connsiteX28" fmla="*/ 110490 w 8355330"/>
              <a:gd name="connsiteY28" fmla="*/ 1447800 h 5238750"/>
              <a:gd name="connsiteX29" fmla="*/ 2613660 w 8355330"/>
              <a:gd name="connsiteY29" fmla="*/ 1440180 h 5238750"/>
              <a:gd name="connsiteX30" fmla="*/ 2602230 w 8355330"/>
              <a:gd name="connsiteY30" fmla="*/ 7620 h 523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355330" h="5238750">
                <a:moveTo>
                  <a:pt x="2602230" y="7620"/>
                </a:moveTo>
                <a:lnTo>
                  <a:pt x="5661660" y="0"/>
                </a:lnTo>
                <a:lnTo>
                  <a:pt x="5657850" y="708660"/>
                </a:lnTo>
                <a:lnTo>
                  <a:pt x="7692390" y="716280"/>
                </a:lnTo>
                <a:lnTo>
                  <a:pt x="7680960" y="1905000"/>
                </a:lnTo>
                <a:lnTo>
                  <a:pt x="8355330" y="1908810"/>
                </a:lnTo>
                <a:lnTo>
                  <a:pt x="8336280" y="3147060"/>
                </a:lnTo>
                <a:lnTo>
                  <a:pt x="7578090" y="3158490"/>
                </a:lnTo>
                <a:lnTo>
                  <a:pt x="7581900" y="3577590"/>
                </a:lnTo>
                <a:lnTo>
                  <a:pt x="8260080" y="3573780"/>
                </a:lnTo>
                <a:lnTo>
                  <a:pt x="8260080" y="4069080"/>
                </a:lnTo>
                <a:lnTo>
                  <a:pt x="5989320" y="4069080"/>
                </a:lnTo>
                <a:lnTo>
                  <a:pt x="5989320" y="4530090"/>
                </a:lnTo>
                <a:lnTo>
                  <a:pt x="4911090" y="4526280"/>
                </a:lnTo>
                <a:lnTo>
                  <a:pt x="4911090" y="3257550"/>
                </a:lnTo>
                <a:lnTo>
                  <a:pt x="2876550" y="3265170"/>
                </a:lnTo>
                <a:lnTo>
                  <a:pt x="2880360" y="3646170"/>
                </a:lnTo>
                <a:lnTo>
                  <a:pt x="2228850" y="3642360"/>
                </a:lnTo>
                <a:lnTo>
                  <a:pt x="2232660" y="4373880"/>
                </a:lnTo>
                <a:lnTo>
                  <a:pt x="2526030" y="4373880"/>
                </a:lnTo>
                <a:lnTo>
                  <a:pt x="2522220" y="5238750"/>
                </a:lnTo>
                <a:lnTo>
                  <a:pt x="1558290" y="5234940"/>
                </a:lnTo>
                <a:lnTo>
                  <a:pt x="1558290" y="4827270"/>
                </a:lnTo>
                <a:lnTo>
                  <a:pt x="7620" y="4842510"/>
                </a:lnTo>
                <a:lnTo>
                  <a:pt x="0" y="4152900"/>
                </a:lnTo>
                <a:lnTo>
                  <a:pt x="590550" y="4156710"/>
                </a:lnTo>
                <a:lnTo>
                  <a:pt x="575310" y="3234690"/>
                </a:lnTo>
                <a:lnTo>
                  <a:pt x="99060" y="3238500"/>
                </a:lnTo>
                <a:lnTo>
                  <a:pt x="110490" y="1447800"/>
                </a:lnTo>
                <a:lnTo>
                  <a:pt x="2613660" y="1440180"/>
                </a:lnTo>
                <a:lnTo>
                  <a:pt x="2602230" y="7620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xplosion: 14 Points 8">
            <a:extLst>
              <a:ext uri="{FF2B5EF4-FFF2-40B4-BE49-F238E27FC236}">
                <a16:creationId xmlns:a16="http://schemas.microsoft.com/office/drawing/2014/main" id="{BC65353C-3065-4DB6-8A46-3865A3A4065C}"/>
              </a:ext>
            </a:extLst>
          </p:cNvPr>
          <p:cNvSpPr/>
          <p:nvPr/>
        </p:nvSpPr>
        <p:spPr>
          <a:xfrm>
            <a:off x="3709851" y="3535184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xplosion: 14 Points 10">
            <a:extLst>
              <a:ext uri="{FF2B5EF4-FFF2-40B4-BE49-F238E27FC236}">
                <a16:creationId xmlns:a16="http://schemas.microsoft.com/office/drawing/2014/main" id="{AB844B27-97C3-44E8-A14C-1FA3B60848C7}"/>
              </a:ext>
            </a:extLst>
          </p:cNvPr>
          <p:cNvSpPr/>
          <p:nvPr/>
        </p:nvSpPr>
        <p:spPr>
          <a:xfrm>
            <a:off x="2325975" y="4392933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1B32F866-5D20-4B3E-AB17-564995C4D7DF}"/>
              </a:ext>
            </a:extLst>
          </p:cNvPr>
          <p:cNvSpPr/>
          <p:nvPr/>
        </p:nvSpPr>
        <p:spPr>
          <a:xfrm>
            <a:off x="1750121" y="4922438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xplosion: 14 Points 12">
            <a:extLst>
              <a:ext uri="{FF2B5EF4-FFF2-40B4-BE49-F238E27FC236}">
                <a16:creationId xmlns:a16="http://schemas.microsoft.com/office/drawing/2014/main" id="{38EA13D1-DC67-4536-AEE7-47E4D45275B2}"/>
              </a:ext>
            </a:extLst>
          </p:cNvPr>
          <p:cNvSpPr/>
          <p:nvPr/>
        </p:nvSpPr>
        <p:spPr>
          <a:xfrm>
            <a:off x="3332904" y="4922439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xplosion: 14 Points 13">
            <a:extLst>
              <a:ext uri="{FF2B5EF4-FFF2-40B4-BE49-F238E27FC236}">
                <a16:creationId xmlns:a16="http://schemas.microsoft.com/office/drawing/2014/main" id="{EAF4E26A-DD89-4847-A331-873F78B2B206}"/>
              </a:ext>
            </a:extLst>
          </p:cNvPr>
          <p:cNvSpPr/>
          <p:nvPr/>
        </p:nvSpPr>
        <p:spPr>
          <a:xfrm>
            <a:off x="7943004" y="2472059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xplosion: 14 Points 14">
            <a:extLst>
              <a:ext uri="{FF2B5EF4-FFF2-40B4-BE49-F238E27FC236}">
                <a16:creationId xmlns:a16="http://schemas.microsoft.com/office/drawing/2014/main" id="{5F95219A-AE7E-4589-966B-0293C0A747E1}"/>
              </a:ext>
            </a:extLst>
          </p:cNvPr>
          <p:cNvSpPr/>
          <p:nvPr/>
        </p:nvSpPr>
        <p:spPr>
          <a:xfrm>
            <a:off x="7549499" y="1859365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Explosion: 14 Points 15">
            <a:extLst>
              <a:ext uri="{FF2B5EF4-FFF2-40B4-BE49-F238E27FC236}">
                <a16:creationId xmlns:a16="http://schemas.microsoft.com/office/drawing/2014/main" id="{C6F180CC-525C-40F8-9A25-53A76EDCB59C}"/>
              </a:ext>
            </a:extLst>
          </p:cNvPr>
          <p:cNvSpPr/>
          <p:nvPr/>
        </p:nvSpPr>
        <p:spPr>
          <a:xfrm>
            <a:off x="8470962" y="3692351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xplosion: 14 Points 16">
            <a:extLst>
              <a:ext uri="{FF2B5EF4-FFF2-40B4-BE49-F238E27FC236}">
                <a16:creationId xmlns:a16="http://schemas.microsoft.com/office/drawing/2014/main" id="{0C2341CA-0E43-43C1-A730-FD816D847F9C}"/>
              </a:ext>
            </a:extLst>
          </p:cNvPr>
          <p:cNvSpPr/>
          <p:nvPr/>
        </p:nvSpPr>
        <p:spPr>
          <a:xfrm>
            <a:off x="6702033" y="3595731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xplosion: 14 Points 18">
            <a:extLst>
              <a:ext uri="{FF2B5EF4-FFF2-40B4-BE49-F238E27FC236}">
                <a16:creationId xmlns:a16="http://schemas.microsoft.com/office/drawing/2014/main" id="{5B489342-7547-4694-BB32-1BB795BD8AC7}"/>
              </a:ext>
            </a:extLst>
          </p:cNvPr>
          <p:cNvSpPr/>
          <p:nvPr/>
        </p:nvSpPr>
        <p:spPr>
          <a:xfrm>
            <a:off x="5858103" y="1809123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xplosion: 14 Points 19">
            <a:extLst>
              <a:ext uri="{FF2B5EF4-FFF2-40B4-BE49-F238E27FC236}">
                <a16:creationId xmlns:a16="http://schemas.microsoft.com/office/drawing/2014/main" id="{88592925-0420-4166-B23A-C4829D2078C9}"/>
              </a:ext>
            </a:extLst>
          </p:cNvPr>
          <p:cNvSpPr/>
          <p:nvPr/>
        </p:nvSpPr>
        <p:spPr>
          <a:xfrm>
            <a:off x="3860861" y="2184681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Explosion: 14 Points 20">
            <a:extLst>
              <a:ext uri="{FF2B5EF4-FFF2-40B4-BE49-F238E27FC236}">
                <a16:creationId xmlns:a16="http://schemas.microsoft.com/office/drawing/2014/main" id="{473C1206-FAE2-49B0-811E-8A17DEDE1B53}"/>
              </a:ext>
            </a:extLst>
          </p:cNvPr>
          <p:cNvSpPr/>
          <p:nvPr/>
        </p:nvSpPr>
        <p:spPr>
          <a:xfrm>
            <a:off x="1913135" y="3276247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Explosion: 14 Points 21">
            <a:extLst>
              <a:ext uri="{FF2B5EF4-FFF2-40B4-BE49-F238E27FC236}">
                <a16:creationId xmlns:a16="http://schemas.microsoft.com/office/drawing/2014/main" id="{9C08F1CC-8054-428C-91BC-279A0AE76B27}"/>
              </a:ext>
            </a:extLst>
          </p:cNvPr>
          <p:cNvSpPr/>
          <p:nvPr/>
        </p:nvSpPr>
        <p:spPr>
          <a:xfrm>
            <a:off x="3131518" y="2904427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Explosion: 14 Points 22">
            <a:extLst>
              <a:ext uri="{FF2B5EF4-FFF2-40B4-BE49-F238E27FC236}">
                <a16:creationId xmlns:a16="http://schemas.microsoft.com/office/drawing/2014/main" id="{3E0FCE60-ECA9-444C-9B41-99D4AC6E5CDC}"/>
              </a:ext>
            </a:extLst>
          </p:cNvPr>
          <p:cNvSpPr/>
          <p:nvPr/>
        </p:nvSpPr>
        <p:spPr>
          <a:xfrm>
            <a:off x="8115556" y="1506279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lide Number Placeholder 22">
            <a:extLst>
              <a:ext uri="{FF2B5EF4-FFF2-40B4-BE49-F238E27FC236}">
                <a16:creationId xmlns:a16="http://schemas.microsoft.com/office/drawing/2014/main" id="{99DB914B-8710-45A8-A058-007200EAC0AC}"/>
              </a:ext>
            </a:extLst>
          </p:cNvPr>
          <p:cNvSpPr txBox="1"/>
          <p:nvPr/>
        </p:nvSpPr>
        <p:spPr>
          <a:xfrm>
            <a:off x="10050083" y="5527858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20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7829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5" b="11642"/>
          <a:stretch/>
        </p:blipFill>
        <p:spPr>
          <a:xfrm>
            <a:off x="1628763" y="823251"/>
            <a:ext cx="8532301" cy="495506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-206834"/>
            <a:ext cx="12304986" cy="1650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2060"/>
                </a:solidFill>
                <a:latin typeface="HelveticaNeueLT Std Med" pitchFamily="34" charset="0"/>
                <a:ea typeface="Calibri" panose="020F0502020204030204" pitchFamily="34" charset="0"/>
              </a:rPr>
              <a:t>FINANCING &amp; DOCUMENT STRUCTURE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HelveticaNeueLT Std Med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67715"/>
            <a:ext cx="123049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B0F0"/>
                </a:solidFill>
                <a:latin typeface="HelveticaNeueLT Std Med" pitchFamily="34" charset="0"/>
                <a:ea typeface="Times New Roman" panose="02020603050405020304" pitchFamily="18" charset="0"/>
              </a:rPr>
              <a:t>University Public-Private Partnerships 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 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592FC81-845B-41B6-BD25-1845D5585704}"/>
              </a:ext>
            </a:extLst>
          </p:cNvPr>
          <p:cNvSpPr/>
          <p:nvPr/>
        </p:nvSpPr>
        <p:spPr>
          <a:xfrm>
            <a:off x="1740857" y="656872"/>
            <a:ext cx="8355330" cy="5238750"/>
          </a:xfrm>
          <a:custGeom>
            <a:avLst/>
            <a:gdLst>
              <a:gd name="connsiteX0" fmla="*/ 2602230 w 8355330"/>
              <a:gd name="connsiteY0" fmla="*/ 7620 h 5238750"/>
              <a:gd name="connsiteX1" fmla="*/ 5661660 w 8355330"/>
              <a:gd name="connsiteY1" fmla="*/ 0 h 5238750"/>
              <a:gd name="connsiteX2" fmla="*/ 5657850 w 8355330"/>
              <a:gd name="connsiteY2" fmla="*/ 708660 h 5238750"/>
              <a:gd name="connsiteX3" fmla="*/ 7692390 w 8355330"/>
              <a:gd name="connsiteY3" fmla="*/ 716280 h 5238750"/>
              <a:gd name="connsiteX4" fmla="*/ 7680960 w 8355330"/>
              <a:gd name="connsiteY4" fmla="*/ 1905000 h 5238750"/>
              <a:gd name="connsiteX5" fmla="*/ 8355330 w 8355330"/>
              <a:gd name="connsiteY5" fmla="*/ 1908810 h 5238750"/>
              <a:gd name="connsiteX6" fmla="*/ 8336280 w 8355330"/>
              <a:gd name="connsiteY6" fmla="*/ 3147060 h 5238750"/>
              <a:gd name="connsiteX7" fmla="*/ 7578090 w 8355330"/>
              <a:gd name="connsiteY7" fmla="*/ 3158490 h 5238750"/>
              <a:gd name="connsiteX8" fmla="*/ 7581900 w 8355330"/>
              <a:gd name="connsiteY8" fmla="*/ 3577590 h 5238750"/>
              <a:gd name="connsiteX9" fmla="*/ 8260080 w 8355330"/>
              <a:gd name="connsiteY9" fmla="*/ 3573780 h 5238750"/>
              <a:gd name="connsiteX10" fmla="*/ 8260080 w 8355330"/>
              <a:gd name="connsiteY10" fmla="*/ 4069080 h 5238750"/>
              <a:gd name="connsiteX11" fmla="*/ 5989320 w 8355330"/>
              <a:gd name="connsiteY11" fmla="*/ 4069080 h 5238750"/>
              <a:gd name="connsiteX12" fmla="*/ 5989320 w 8355330"/>
              <a:gd name="connsiteY12" fmla="*/ 4530090 h 5238750"/>
              <a:gd name="connsiteX13" fmla="*/ 4911090 w 8355330"/>
              <a:gd name="connsiteY13" fmla="*/ 4526280 h 5238750"/>
              <a:gd name="connsiteX14" fmla="*/ 4911090 w 8355330"/>
              <a:gd name="connsiteY14" fmla="*/ 3257550 h 5238750"/>
              <a:gd name="connsiteX15" fmla="*/ 2876550 w 8355330"/>
              <a:gd name="connsiteY15" fmla="*/ 3265170 h 5238750"/>
              <a:gd name="connsiteX16" fmla="*/ 2880360 w 8355330"/>
              <a:gd name="connsiteY16" fmla="*/ 3646170 h 5238750"/>
              <a:gd name="connsiteX17" fmla="*/ 2228850 w 8355330"/>
              <a:gd name="connsiteY17" fmla="*/ 3642360 h 5238750"/>
              <a:gd name="connsiteX18" fmla="*/ 2232660 w 8355330"/>
              <a:gd name="connsiteY18" fmla="*/ 4373880 h 5238750"/>
              <a:gd name="connsiteX19" fmla="*/ 2526030 w 8355330"/>
              <a:gd name="connsiteY19" fmla="*/ 4373880 h 5238750"/>
              <a:gd name="connsiteX20" fmla="*/ 2522220 w 8355330"/>
              <a:gd name="connsiteY20" fmla="*/ 5238750 h 5238750"/>
              <a:gd name="connsiteX21" fmla="*/ 1558290 w 8355330"/>
              <a:gd name="connsiteY21" fmla="*/ 5234940 h 5238750"/>
              <a:gd name="connsiteX22" fmla="*/ 1558290 w 8355330"/>
              <a:gd name="connsiteY22" fmla="*/ 4827270 h 5238750"/>
              <a:gd name="connsiteX23" fmla="*/ 7620 w 8355330"/>
              <a:gd name="connsiteY23" fmla="*/ 4842510 h 5238750"/>
              <a:gd name="connsiteX24" fmla="*/ 0 w 8355330"/>
              <a:gd name="connsiteY24" fmla="*/ 4152900 h 5238750"/>
              <a:gd name="connsiteX25" fmla="*/ 590550 w 8355330"/>
              <a:gd name="connsiteY25" fmla="*/ 4156710 h 5238750"/>
              <a:gd name="connsiteX26" fmla="*/ 575310 w 8355330"/>
              <a:gd name="connsiteY26" fmla="*/ 3234690 h 5238750"/>
              <a:gd name="connsiteX27" fmla="*/ 99060 w 8355330"/>
              <a:gd name="connsiteY27" fmla="*/ 3238500 h 5238750"/>
              <a:gd name="connsiteX28" fmla="*/ 110490 w 8355330"/>
              <a:gd name="connsiteY28" fmla="*/ 1447800 h 5238750"/>
              <a:gd name="connsiteX29" fmla="*/ 2613660 w 8355330"/>
              <a:gd name="connsiteY29" fmla="*/ 1440180 h 5238750"/>
              <a:gd name="connsiteX30" fmla="*/ 2602230 w 8355330"/>
              <a:gd name="connsiteY30" fmla="*/ 7620 h 523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355330" h="5238750">
                <a:moveTo>
                  <a:pt x="2602230" y="7620"/>
                </a:moveTo>
                <a:lnTo>
                  <a:pt x="5661660" y="0"/>
                </a:lnTo>
                <a:lnTo>
                  <a:pt x="5657850" y="708660"/>
                </a:lnTo>
                <a:lnTo>
                  <a:pt x="7692390" y="716280"/>
                </a:lnTo>
                <a:lnTo>
                  <a:pt x="7680960" y="1905000"/>
                </a:lnTo>
                <a:lnTo>
                  <a:pt x="8355330" y="1908810"/>
                </a:lnTo>
                <a:lnTo>
                  <a:pt x="8336280" y="3147060"/>
                </a:lnTo>
                <a:lnTo>
                  <a:pt x="7578090" y="3158490"/>
                </a:lnTo>
                <a:lnTo>
                  <a:pt x="7581900" y="3577590"/>
                </a:lnTo>
                <a:lnTo>
                  <a:pt x="8260080" y="3573780"/>
                </a:lnTo>
                <a:lnTo>
                  <a:pt x="8260080" y="4069080"/>
                </a:lnTo>
                <a:lnTo>
                  <a:pt x="5989320" y="4069080"/>
                </a:lnTo>
                <a:lnTo>
                  <a:pt x="5989320" y="4530090"/>
                </a:lnTo>
                <a:lnTo>
                  <a:pt x="4911090" y="4526280"/>
                </a:lnTo>
                <a:lnTo>
                  <a:pt x="4911090" y="3257550"/>
                </a:lnTo>
                <a:lnTo>
                  <a:pt x="2876550" y="3265170"/>
                </a:lnTo>
                <a:lnTo>
                  <a:pt x="2880360" y="3646170"/>
                </a:lnTo>
                <a:lnTo>
                  <a:pt x="2228850" y="3642360"/>
                </a:lnTo>
                <a:lnTo>
                  <a:pt x="2232660" y="4373880"/>
                </a:lnTo>
                <a:lnTo>
                  <a:pt x="2526030" y="4373880"/>
                </a:lnTo>
                <a:lnTo>
                  <a:pt x="2522220" y="5238750"/>
                </a:lnTo>
                <a:lnTo>
                  <a:pt x="1558290" y="5234940"/>
                </a:lnTo>
                <a:lnTo>
                  <a:pt x="1558290" y="4827270"/>
                </a:lnTo>
                <a:lnTo>
                  <a:pt x="7620" y="4842510"/>
                </a:lnTo>
                <a:lnTo>
                  <a:pt x="0" y="4152900"/>
                </a:lnTo>
                <a:lnTo>
                  <a:pt x="590550" y="4156710"/>
                </a:lnTo>
                <a:lnTo>
                  <a:pt x="575310" y="3234690"/>
                </a:lnTo>
                <a:lnTo>
                  <a:pt x="99060" y="3238500"/>
                </a:lnTo>
                <a:lnTo>
                  <a:pt x="110490" y="1447800"/>
                </a:lnTo>
                <a:lnTo>
                  <a:pt x="2613660" y="1440180"/>
                </a:lnTo>
                <a:lnTo>
                  <a:pt x="2602230" y="7620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xplosion: 14 Points 8">
            <a:extLst>
              <a:ext uri="{FF2B5EF4-FFF2-40B4-BE49-F238E27FC236}">
                <a16:creationId xmlns:a16="http://schemas.microsoft.com/office/drawing/2014/main" id="{BC65353C-3065-4DB6-8A46-3865A3A4065C}"/>
              </a:ext>
            </a:extLst>
          </p:cNvPr>
          <p:cNvSpPr/>
          <p:nvPr/>
        </p:nvSpPr>
        <p:spPr>
          <a:xfrm>
            <a:off x="3877808" y="3609832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xplosion: 14 Points 10">
            <a:extLst>
              <a:ext uri="{FF2B5EF4-FFF2-40B4-BE49-F238E27FC236}">
                <a16:creationId xmlns:a16="http://schemas.microsoft.com/office/drawing/2014/main" id="{AB844B27-97C3-44E8-A14C-1FA3B60848C7}"/>
              </a:ext>
            </a:extLst>
          </p:cNvPr>
          <p:cNvSpPr/>
          <p:nvPr/>
        </p:nvSpPr>
        <p:spPr>
          <a:xfrm>
            <a:off x="2493932" y="4467581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1B32F866-5D20-4B3E-AB17-564995C4D7DF}"/>
              </a:ext>
            </a:extLst>
          </p:cNvPr>
          <p:cNvSpPr/>
          <p:nvPr/>
        </p:nvSpPr>
        <p:spPr>
          <a:xfrm>
            <a:off x="1918078" y="4997086"/>
            <a:ext cx="527957" cy="446315"/>
          </a:xfrm>
          <a:prstGeom prst="irregularSeal2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xplosion: 14 Points 12">
            <a:extLst>
              <a:ext uri="{FF2B5EF4-FFF2-40B4-BE49-F238E27FC236}">
                <a16:creationId xmlns:a16="http://schemas.microsoft.com/office/drawing/2014/main" id="{38EA13D1-DC67-4536-AEE7-47E4D45275B2}"/>
              </a:ext>
            </a:extLst>
          </p:cNvPr>
          <p:cNvSpPr/>
          <p:nvPr/>
        </p:nvSpPr>
        <p:spPr>
          <a:xfrm>
            <a:off x="3500861" y="4997087"/>
            <a:ext cx="527957" cy="446315"/>
          </a:xfrm>
          <a:prstGeom prst="irregularSeal2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xplosion: 14 Points 13">
            <a:extLst>
              <a:ext uri="{FF2B5EF4-FFF2-40B4-BE49-F238E27FC236}">
                <a16:creationId xmlns:a16="http://schemas.microsoft.com/office/drawing/2014/main" id="{EAF4E26A-DD89-4847-A331-873F78B2B206}"/>
              </a:ext>
            </a:extLst>
          </p:cNvPr>
          <p:cNvSpPr/>
          <p:nvPr/>
        </p:nvSpPr>
        <p:spPr>
          <a:xfrm>
            <a:off x="8110961" y="2546707"/>
            <a:ext cx="527957" cy="446315"/>
          </a:xfrm>
          <a:prstGeom prst="irregularSeal2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xplosion: 14 Points 14">
            <a:extLst>
              <a:ext uri="{FF2B5EF4-FFF2-40B4-BE49-F238E27FC236}">
                <a16:creationId xmlns:a16="http://schemas.microsoft.com/office/drawing/2014/main" id="{5F95219A-AE7E-4589-966B-0293C0A747E1}"/>
              </a:ext>
            </a:extLst>
          </p:cNvPr>
          <p:cNvSpPr/>
          <p:nvPr/>
        </p:nvSpPr>
        <p:spPr>
          <a:xfrm>
            <a:off x="7717456" y="1934013"/>
            <a:ext cx="527957" cy="446315"/>
          </a:xfrm>
          <a:prstGeom prst="irregularSeal2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Explosion: 14 Points 15">
            <a:extLst>
              <a:ext uri="{FF2B5EF4-FFF2-40B4-BE49-F238E27FC236}">
                <a16:creationId xmlns:a16="http://schemas.microsoft.com/office/drawing/2014/main" id="{C6F180CC-525C-40F8-9A25-53A76EDCB59C}"/>
              </a:ext>
            </a:extLst>
          </p:cNvPr>
          <p:cNvSpPr/>
          <p:nvPr/>
        </p:nvSpPr>
        <p:spPr>
          <a:xfrm>
            <a:off x="8638919" y="3766999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xplosion: 14 Points 16">
            <a:extLst>
              <a:ext uri="{FF2B5EF4-FFF2-40B4-BE49-F238E27FC236}">
                <a16:creationId xmlns:a16="http://schemas.microsoft.com/office/drawing/2014/main" id="{0C2341CA-0E43-43C1-A730-FD816D847F9C}"/>
              </a:ext>
            </a:extLst>
          </p:cNvPr>
          <p:cNvSpPr/>
          <p:nvPr/>
        </p:nvSpPr>
        <p:spPr>
          <a:xfrm>
            <a:off x="6869990" y="3670379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xplosion: 14 Points 18">
            <a:extLst>
              <a:ext uri="{FF2B5EF4-FFF2-40B4-BE49-F238E27FC236}">
                <a16:creationId xmlns:a16="http://schemas.microsoft.com/office/drawing/2014/main" id="{5B489342-7547-4694-BB32-1BB795BD8AC7}"/>
              </a:ext>
            </a:extLst>
          </p:cNvPr>
          <p:cNvSpPr/>
          <p:nvPr/>
        </p:nvSpPr>
        <p:spPr>
          <a:xfrm>
            <a:off x="6026060" y="1883771"/>
            <a:ext cx="527957" cy="446315"/>
          </a:xfrm>
          <a:prstGeom prst="irregularSeal2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xplosion: 14 Points 19">
            <a:extLst>
              <a:ext uri="{FF2B5EF4-FFF2-40B4-BE49-F238E27FC236}">
                <a16:creationId xmlns:a16="http://schemas.microsoft.com/office/drawing/2014/main" id="{88592925-0420-4166-B23A-C4829D2078C9}"/>
              </a:ext>
            </a:extLst>
          </p:cNvPr>
          <p:cNvSpPr/>
          <p:nvPr/>
        </p:nvSpPr>
        <p:spPr>
          <a:xfrm>
            <a:off x="4028818" y="2259329"/>
            <a:ext cx="527957" cy="446315"/>
          </a:xfrm>
          <a:prstGeom prst="irregularSeal2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Explosion: 14 Points 20">
            <a:extLst>
              <a:ext uri="{FF2B5EF4-FFF2-40B4-BE49-F238E27FC236}">
                <a16:creationId xmlns:a16="http://schemas.microsoft.com/office/drawing/2014/main" id="{473C1206-FAE2-49B0-811E-8A17DEDE1B53}"/>
              </a:ext>
            </a:extLst>
          </p:cNvPr>
          <p:cNvSpPr/>
          <p:nvPr/>
        </p:nvSpPr>
        <p:spPr>
          <a:xfrm>
            <a:off x="2081092" y="3350895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Explosion: 14 Points 21">
            <a:extLst>
              <a:ext uri="{FF2B5EF4-FFF2-40B4-BE49-F238E27FC236}">
                <a16:creationId xmlns:a16="http://schemas.microsoft.com/office/drawing/2014/main" id="{9C08F1CC-8054-428C-91BC-279A0AE76B27}"/>
              </a:ext>
            </a:extLst>
          </p:cNvPr>
          <p:cNvSpPr/>
          <p:nvPr/>
        </p:nvSpPr>
        <p:spPr>
          <a:xfrm>
            <a:off x="3299475" y="2979075"/>
            <a:ext cx="527957" cy="446315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Explosion: 14 Points 22">
            <a:extLst>
              <a:ext uri="{FF2B5EF4-FFF2-40B4-BE49-F238E27FC236}">
                <a16:creationId xmlns:a16="http://schemas.microsoft.com/office/drawing/2014/main" id="{3E0FCE60-ECA9-444C-9B41-99D4AC6E5CDC}"/>
              </a:ext>
            </a:extLst>
          </p:cNvPr>
          <p:cNvSpPr/>
          <p:nvPr/>
        </p:nvSpPr>
        <p:spPr>
          <a:xfrm>
            <a:off x="8283513" y="1580927"/>
            <a:ext cx="527957" cy="446315"/>
          </a:xfrm>
          <a:prstGeom prst="irregularSeal2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lide Number Placeholder 22">
            <a:extLst>
              <a:ext uri="{FF2B5EF4-FFF2-40B4-BE49-F238E27FC236}">
                <a16:creationId xmlns:a16="http://schemas.microsoft.com/office/drawing/2014/main" id="{E2A5C2E3-4F9C-41E3-87D2-192304A252C7}"/>
              </a:ext>
            </a:extLst>
          </p:cNvPr>
          <p:cNvSpPr txBox="1"/>
          <p:nvPr/>
        </p:nvSpPr>
        <p:spPr>
          <a:xfrm>
            <a:off x="10050083" y="5527858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21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56063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sportscourtdimensions.com/wp-content/uploads/2015/02/NCAA.jpg">
            <a:extLst>
              <a:ext uri="{FF2B5EF4-FFF2-40B4-BE49-F238E27FC236}">
                <a16:creationId xmlns:a16="http://schemas.microsoft.com/office/drawing/2014/main" id="{E69D7E36-DE9F-4B92-8411-23E02E0D2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0"/>
            <a:ext cx="120030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294FBD33-4447-458E-B400-86285BD975BD}"/>
              </a:ext>
            </a:extLst>
          </p:cNvPr>
          <p:cNvSpPr txBox="1"/>
          <p:nvPr/>
        </p:nvSpPr>
        <p:spPr>
          <a:xfrm>
            <a:off x="9796754" y="63489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22</a:t>
            </a:r>
            <a:endParaRPr lang="en-US" sz="1200" b="0" i="0" u="none" strike="noStrike" kern="1200" cap="none" spc="0" baseline="0" dirty="0">
              <a:solidFill>
                <a:schemeClr val="bg1">
                  <a:lumMod val="8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7076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F3F4302-129E-4AB0-A431-D5020A6EFBA0}"/>
              </a:ext>
            </a:extLst>
          </p:cNvPr>
          <p:cNvSpPr txBox="1"/>
          <p:nvPr/>
        </p:nvSpPr>
        <p:spPr>
          <a:xfrm>
            <a:off x="0" y="149376"/>
            <a:ext cx="1219200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</a:rPr>
              <a:t>B E F O R E you P A Y to P L A Y…</a:t>
            </a:r>
          </a:p>
          <a:p>
            <a:pPr algn="ctr"/>
            <a:endParaRPr lang="en-US" sz="1600" b="1" dirty="0">
              <a:solidFill>
                <a:srgbClr val="FF0000"/>
              </a:solidFill>
            </a:endParaRPr>
          </a:p>
          <a:p>
            <a:pPr algn="ctr"/>
            <a:r>
              <a:rPr lang="en-US" sz="3600" b="1" dirty="0">
                <a:solidFill>
                  <a:srgbClr val="00B050"/>
                </a:solidFill>
              </a:rPr>
              <a:t>#1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</a:p>
          <a:p>
            <a:pPr algn="ctr"/>
            <a:r>
              <a:rPr lang="en-US" sz="3000" dirty="0"/>
              <a:t>What is the </a:t>
            </a:r>
            <a:r>
              <a:rPr lang="en-US" sz="3000" b="1" u="sng" dirty="0"/>
              <a:t>TOTAL PROJECT COST</a:t>
            </a:r>
            <a:r>
              <a:rPr lang="en-US" sz="3000" dirty="0"/>
              <a:t>?</a:t>
            </a:r>
          </a:p>
          <a:p>
            <a:pPr algn="ctr"/>
            <a:r>
              <a:rPr lang="en-US" sz="3600" b="1" dirty="0">
                <a:solidFill>
                  <a:srgbClr val="00B050"/>
                </a:solidFill>
              </a:rPr>
              <a:t>#2</a:t>
            </a:r>
          </a:p>
          <a:p>
            <a:pPr algn="ctr"/>
            <a:r>
              <a:rPr lang="en-US" sz="3000" dirty="0"/>
              <a:t>What is the </a:t>
            </a:r>
            <a:r>
              <a:rPr lang="en-US" sz="3000" b="1" u="sng" dirty="0"/>
              <a:t>ANNUAL OPERATING COST</a:t>
            </a:r>
            <a:r>
              <a:rPr lang="en-US" sz="3000" dirty="0"/>
              <a:t>?</a:t>
            </a:r>
          </a:p>
          <a:p>
            <a:pPr algn="ctr"/>
            <a:r>
              <a:rPr lang="en-US" sz="3600" b="1" dirty="0">
                <a:solidFill>
                  <a:srgbClr val="00B050"/>
                </a:solidFill>
              </a:rPr>
              <a:t>#3</a:t>
            </a:r>
            <a:r>
              <a:rPr lang="en-US" sz="2800" dirty="0"/>
              <a:t> </a:t>
            </a:r>
          </a:p>
          <a:p>
            <a:pPr algn="ctr"/>
            <a:r>
              <a:rPr lang="en-US" sz="3000" dirty="0"/>
              <a:t>What </a:t>
            </a:r>
            <a:r>
              <a:rPr lang="en-US" sz="3000" b="1" u="sng" dirty="0"/>
              <a:t>FUNDING SOURCE </a:t>
            </a:r>
            <a:r>
              <a:rPr lang="en-US" sz="3000" dirty="0"/>
              <a:t>pays for the total project cost and annual operating cost?</a:t>
            </a:r>
          </a:p>
          <a:p>
            <a:pPr algn="ctr"/>
            <a:r>
              <a:rPr lang="en-US" sz="3600" b="1" dirty="0">
                <a:solidFill>
                  <a:srgbClr val="00B050"/>
                </a:solidFill>
              </a:rPr>
              <a:t>#4</a:t>
            </a:r>
          </a:p>
          <a:p>
            <a:pPr algn="ctr"/>
            <a:r>
              <a:rPr lang="en-US" sz="3000" dirty="0"/>
              <a:t>Who </a:t>
            </a:r>
            <a:r>
              <a:rPr lang="en-US" sz="3000" b="1" u="sng" dirty="0"/>
              <a:t>MANAGES</a:t>
            </a:r>
            <a:r>
              <a:rPr lang="en-US" sz="3000" dirty="0"/>
              <a:t> the project for 30-40-50 years?</a:t>
            </a:r>
          </a:p>
          <a:p>
            <a:pPr algn="ctr"/>
            <a:r>
              <a:rPr lang="en-US" sz="3600" b="1" dirty="0">
                <a:solidFill>
                  <a:srgbClr val="00B050"/>
                </a:solidFill>
              </a:rPr>
              <a:t>#5</a:t>
            </a:r>
          </a:p>
          <a:p>
            <a:pPr algn="ctr"/>
            <a:r>
              <a:rPr lang="en-US" sz="3000" dirty="0"/>
              <a:t>Who </a:t>
            </a:r>
            <a:r>
              <a:rPr lang="en-US" sz="3000" b="1" u="sng" dirty="0"/>
              <a:t>OWNS</a:t>
            </a:r>
            <a:r>
              <a:rPr lang="en-US" sz="3000" dirty="0"/>
              <a:t> the project at the end of the agreement?</a:t>
            </a:r>
          </a:p>
          <a:p>
            <a:endParaRPr lang="en-US" dirty="0"/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61E73357-1721-472F-BBFE-E87805EA994D}"/>
              </a:ext>
            </a:extLst>
          </p:cNvPr>
          <p:cNvSpPr txBox="1"/>
          <p:nvPr/>
        </p:nvSpPr>
        <p:spPr>
          <a:xfrm>
            <a:off x="9796754" y="63489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23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576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C445F1C7-54F8-4467-8F74-BD637A321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7811" y="1427573"/>
            <a:ext cx="8828442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Mark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Bondo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Budget Analyst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Statewide Analysis / Capital / Transportation Budget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Office of State Budget and Management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B2E6879D-3B11-4162-B6AC-95FE27432E6D}"/>
              </a:ext>
            </a:extLst>
          </p:cNvPr>
          <p:cNvSpPr txBox="1"/>
          <p:nvPr/>
        </p:nvSpPr>
        <p:spPr>
          <a:xfrm>
            <a:off x="10050083" y="5527858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24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20341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88A29EE-DA44-45BD-B22D-4865151D6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024" y="1091045"/>
            <a:ext cx="10096034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P3’s are more of a financing mechanism and “business deal.”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Involve risk transfer (which you will pay for or benefit from)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Involve giving up or retaining control (which you will pay for or benefit from)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Can be more expensive than traditional finance 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Needs to be analyzed completely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Needs to be evaluated with an eye toward failure (to ensure adequate transfer of risk).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3CEDAF-F05C-49EB-BF3C-5750A766A366}"/>
              </a:ext>
            </a:extLst>
          </p:cNvPr>
          <p:cNvSpPr/>
          <p:nvPr/>
        </p:nvSpPr>
        <p:spPr>
          <a:xfrm>
            <a:off x="0" y="-206834"/>
            <a:ext cx="12304986" cy="819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2060"/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FINANCIAL ISSUES TO CONSIDER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FC1D11-0BE2-4D0D-9FE3-228B76694C6F}"/>
              </a:ext>
            </a:extLst>
          </p:cNvPr>
          <p:cNvSpPr/>
          <p:nvPr/>
        </p:nvSpPr>
        <p:spPr>
          <a:xfrm>
            <a:off x="0" y="167715"/>
            <a:ext cx="123049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B0F0"/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Public-Private Partnerships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 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0F2005CC-2294-4AD4-AB6A-A2AF3060C1B6}"/>
              </a:ext>
            </a:extLst>
          </p:cNvPr>
          <p:cNvSpPr txBox="1"/>
          <p:nvPr/>
        </p:nvSpPr>
        <p:spPr>
          <a:xfrm>
            <a:off x="10050083" y="5527858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25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32738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C445F1C7-54F8-4467-8F74-BD637A321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5310" y="1735348"/>
            <a:ext cx="7013458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400" b="1" dirty="0">
                <a:cs typeface="Times New Roman" panose="02020603050405020304" pitchFamily="18" charset="0"/>
              </a:rPr>
              <a:t>Marty Moser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400" dirty="0">
                <a:cs typeface="Times New Roman" panose="02020603050405020304" pitchFamily="18" charset="0"/>
              </a:rPr>
              <a:t>Barnhill Contracting Company</a:t>
            </a:r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71F8D4C3-C338-4C62-933F-C5351360EE28}"/>
              </a:ext>
            </a:extLst>
          </p:cNvPr>
          <p:cNvSpPr txBox="1"/>
          <p:nvPr/>
        </p:nvSpPr>
        <p:spPr>
          <a:xfrm>
            <a:off x="10050083" y="5527858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26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4642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D5C82A-6EDD-4103-84BE-03D9411C3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31" y="167906"/>
            <a:ext cx="11807757" cy="6530606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A945BF68-6550-43BB-B99E-BE7ECF8862B0}"/>
              </a:ext>
            </a:extLst>
          </p:cNvPr>
          <p:cNvSpPr txBox="1">
            <a:spLocks/>
          </p:cNvSpPr>
          <p:nvPr/>
        </p:nvSpPr>
        <p:spPr>
          <a:xfrm>
            <a:off x="-381000" y="359999"/>
            <a:ext cx="4635500" cy="3526201"/>
          </a:xfrm>
          <a:prstGeom prst="rect">
            <a:avLst/>
          </a:prstGeom>
          <a:solidFill>
            <a:srgbClr val="DA291C">
              <a:alpha val="77000"/>
            </a:srgbClr>
          </a:solidFill>
          <a:ln>
            <a:noFill/>
          </a:ln>
        </p:spPr>
        <p:txBody>
          <a:bodyPr lIns="731520" rIns="182880" anchor="b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ZA" sz="3600" dirty="0">
                <a:solidFill>
                  <a:schemeClr val="bg1"/>
                </a:solidFill>
              </a:rPr>
              <a:t>Case Study: </a:t>
            </a:r>
          </a:p>
          <a:p>
            <a:pPr>
              <a:lnSpc>
                <a:spcPct val="100000"/>
              </a:lnSpc>
            </a:pPr>
            <a:r>
              <a:rPr lang="en-ZA" sz="4500" dirty="0">
                <a:solidFill>
                  <a:srgbClr val="FFFFFF"/>
                </a:solidFill>
                <a:latin typeface="Rockwell" panose="02060603020205020403" pitchFamily="18" charset="0"/>
              </a:rPr>
              <a:t>Public</a:t>
            </a:r>
            <a:r>
              <a:rPr lang="en-ZA" dirty="0">
                <a:solidFill>
                  <a:schemeClr val="bg1"/>
                </a:solidFill>
              </a:rPr>
              <a:t> </a:t>
            </a:r>
            <a:r>
              <a:rPr lang="en-ZA" sz="4500" dirty="0">
                <a:solidFill>
                  <a:srgbClr val="FFFFFF"/>
                </a:solidFill>
                <a:latin typeface="Rockwell" panose="02060603020205020403" pitchFamily="18" charset="0"/>
              </a:rPr>
              <a:t>Private</a:t>
            </a:r>
            <a:br>
              <a:rPr lang="en-ZA" dirty="0">
                <a:solidFill>
                  <a:schemeClr val="bg1"/>
                </a:solidFill>
              </a:rPr>
            </a:br>
            <a:br>
              <a:rPr lang="en-ZA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City of Wilmington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Water Street Parking Deck</a:t>
            </a:r>
            <a:br>
              <a:rPr lang="en-US" sz="1800" dirty="0">
                <a:solidFill>
                  <a:schemeClr val="bg1"/>
                </a:solidFill>
              </a:rPr>
            </a:br>
            <a:endParaRPr lang="en-ZA" sz="18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49A222-9F76-4059-B099-347397B766FF}"/>
              </a:ext>
            </a:extLst>
          </p:cNvPr>
          <p:cNvSpPr/>
          <p:nvPr/>
        </p:nvSpPr>
        <p:spPr>
          <a:xfrm>
            <a:off x="229331" y="2123099"/>
            <a:ext cx="3258008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4500" dirty="0">
                <a:solidFill>
                  <a:srgbClr val="FFFFFF"/>
                </a:solidFill>
                <a:latin typeface="Rockwell" panose="02060603020205020403" pitchFamily="18" charset="0"/>
                <a:ea typeface="+mj-ea"/>
                <a:cs typeface="+mj-cs"/>
              </a:rPr>
              <a:t>Partnership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5AA110-636A-46FB-98DB-FC7E852AC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0" y="3886200"/>
            <a:ext cx="4639458" cy="213378"/>
          </a:xfrm>
          <a:prstGeom prst="rect">
            <a:avLst/>
          </a:prstGeom>
        </p:spPr>
      </p:pic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69FCE566-2E2C-43B8-A0B4-C2D42B7B0306}"/>
              </a:ext>
            </a:extLst>
          </p:cNvPr>
          <p:cNvSpPr txBox="1"/>
          <p:nvPr/>
        </p:nvSpPr>
        <p:spPr>
          <a:xfrm>
            <a:off x="9905269" y="622661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27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84357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28D135E-A305-41CF-A310-AC1AB67760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1" t="2791" r="1281" b="10388"/>
          <a:stretch/>
        </p:blipFill>
        <p:spPr>
          <a:xfrm>
            <a:off x="170121" y="191386"/>
            <a:ext cx="11865935" cy="5954233"/>
          </a:xfrm>
          <a:prstGeom prst="rect">
            <a:avLst/>
          </a:prstGeom>
        </p:spPr>
      </p:pic>
      <p:sp>
        <p:nvSpPr>
          <p:cNvPr id="2" name="Subtitle 3">
            <a:extLst>
              <a:ext uri="{FF2B5EF4-FFF2-40B4-BE49-F238E27FC236}">
                <a16:creationId xmlns:a16="http://schemas.microsoft.com/office/drawing/2014/main" id="{870222FC-780C-4948-A65E-07F879E86A56}"/>
              </a:ext>
            </a:extLst>
          </p:cNvPr>
          <p:cNvSpPr txBox="1">
            <a:spLocks/>
          </p:cNvSpPr>
          <p:nvPr/>
        </p:nvSpPr>
        <p:spPr>
          <a:xfrm>
            <a:off x="-381000" y="1130300"/>
            <a:ext cx="5581650" cy="4089400"/>
          </a:xfrm>
          <a:prstGeom prst="rect">
            <a:avLst/>
          </a:prstGeom>
          <a:solidFill>
            <a:schemeClr val="bg1">
              <a:lumMod val="95000"/>
              <a:alpha val="74000"/>
            </a:schemeClr>
          </a:solidFill>
          <a:ln>
            <a:noFill/>
          </a:ln>
        </p:spPr>
        <p:txBody>
          <a:bodyPr lIns="640080" rIns="182880" anchor="t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ZA" sz="2400" b="1" dirty="0">
                <a:latin typeface="+mj-lt"/>
              </a:rPr>
              <a:t>Pre-Development Process: 2013 </a:t>
            </a:r>
            <a:br>
              <a:rPr lang="en-ZA" sz="2400" b="1" dirty="0">
                <a:latin typeface="+mj-lt"/>
              </a:rPr>
            </a:br>
            <a:r>
              <a:rPr lang="en-ZA" sz="1400" b="1" i="1" dirty="0">
                <a:latin typeface="+mj-lt"/>
              </a:rPr>
              <a:t>(12 month duration</a:t>
            </a:r>
            <a:r>
              <a:rPr lang="en-ZA" sz="1400" i="1" dirty="0">
                <a:latin typeface="+mj-lt"/>
              </a:rPr>
              <a:t>)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2400" b="1" dirty="0">
                <a:latin typeface="+mj-lt"/>
              </a:rPr>
              <a:t>Economic Feasibility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2400" b="1" dirty="0">
                <a:latin typeface="+mj-lt"/>
              </a:rPr>
              <a:t>Market Analysis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2400" b="1" dirty="0">
                <a:latin typeface="+mj-lt"/>
              </a:rPr>
              <a:t>Site Analysis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2400" b="1" dirty="0">
                <a:latin typeface="+mj-lt"/>
              </a:rPr>
              <a:t>Financial Feasibility Model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2400" b="1" dirty="0">
                <a:latin typeface="+mj-lt"/>
              </a:rPr>
              <a:t>Public Stakeholder Engagement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2400" b="1" dirty="0">
                <a:latin typeface="+mj-lt"/>
              </a:rPr>
              <a:t>Develop Solicitation &amp; Recent Developer Proposals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9F8443-10D2-4EEF-88D4-3BC7882A28C1}"/>
              </a:ext>
            </a:extLst>
          </p:cNvPr>
          <p:cNvSpPr txBox="1">
            <a:spLocks/>
          </p:cNvSpPr>
          <p:nvPr/>
        </p:nvSpPr>
        <p:spPr>
          <a:xfrm>
            <a:off x="-381000" y="598556"/>
            <a:ext cx="5105399" cy="531743"/>
          </a:xfrm>
          <a:prstGeom prst="rect">
            <a:avLst/>
          </a:prstGeom>
          <a:solidFill>
            <a:srgbClr val="DA291C">
              <a:alpha val="77000"/>
            </a:srgbClr>
          </a:solidFill>
          <a:ln>
            <a:noFill/>
          </a:ln>
        </p:spPr>
        <p:txBody>
          <a:bodyPr lIns="731520" rIns="182880" anchor="b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ZA" sz="20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en-ZA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DD69DF-DAFD-4810-9EF7-20E3EE955541}"/>
              </a:ext>
            </a:extLst>
          </p:cNvPr>
          <p:cNvSpPr/>
          <p:nvPr/>
        </p:nvSpPr>
        <p:spPr>
          <a:xfrm>
            <a:off x="0" y="554354"/>
            <a:ext cx="4186146" cy="7694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4400" b="1" cap="all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" panose="02060603020205020403" pitchFamily="18" charset="0"/>
                <a:ea typeface="+mj-ea"/>
                <a:cs typeface="+mj-cs"/>
              </a:rPr>
              <a:t>The Process</a:t>
            </a:r>
            <a:endParaRPr lang="en-US" sz="2000" cap="al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FD54E5-8AD5-48CF-9D5C-41ED8D3190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36" t="19111" r="9405" b="23585"/>
          <a:stretch/>
        </p:blipFill>
        <p:spPr>
          <a:xfrm>
            <a:off x="2718861" y="6286353"/>
            <a:ext cx="2329215" cy="507424"/>
          </a:xfrm>
          <a:prstGeom prst="rect">
            <a:avLst/>
          </a:prstGeom>
          <a:effectLst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27DE15-5A0A-4DD1-AEE8-77D5171912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28" y="6286353"/>
            <a:ext cx="2123316" cy="466550"/>
          </a:xfrm>
          <a:prstGeom prst="rect">
            <a:avLst/>
          </a:prstGeom>
          <a:effectLst/>
        </p:spPr>
      </p:pic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653C7E9C-D0B8-4F5F-97DB-E556A1C02973}"/>
              </a:ext>
            </a:extLst>
          </p:cNvPr>
          <p:cNvSpPr txBox="1"/>
          <p:nvPr/>
        </p:nvSpPr>
        <p:spPr>
          <a:xfrm>
            <a:off x="9905269" y="622661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28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62780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946FA9E-DE0A-4E5C-9DC3-743DBCFB31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5" t="2933" r="1712" b="10607"/>
          <a:stretch/>
        </p:blipFill>
        <p:spPr>
          <a:xfrm>
            <a:off x="191386" y="202019"/>
            <a:ext cx="11834038" cy="5954232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4117861D-1834-426F-BFD0-B90553F49E8A}"/>
              </a:ext>
            </a:extLst>
          </p:cNvPr>
          <p:cNvSpPr txBox="1">
            <a:spLocks/>
          </p:cNvSpPr>
          <p:nvPr/>
        </p:nvSpPr>
        <p:spPr>
          <a:xfrm>
            <a:off x="-381000" y="598557"/>
            <a:ext cx="6791325" cy="968306"/>
          </a:xfrm>
          <a:prstGeom prst="rect">
            <a:avLst/>
          </a:prstGeom>
          <a:solidFill>
            <a:srgbClr val="DA291C">
              <a:alpha val="77000"/>
            </a:srgbClr>
          </a:solidFill>
          <a:ln>
            <a:noFill/>
          </a:ln>
        </p:spPr>
        <p:txBody>
          <a:bodyPr lIns="731520" rIns="182880" anchor="b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ZA" sz="20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en-ZA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3FA47F5-C3C4-49EA-B398-245CBA315C3F}"/>
              </a:ext>
            </a:extLst>
          </p:cNvPr>
          <p:cNvSpPr txBox="1">
            <a:spLocks/>
          </p:cNvSpPr>
          <p:nvPr/>
        </p:nvSpPr>
        <p:spPr>
          <a:xfrm>
            <a:off x="-381000" y="1566864"/>
            <a:ext cx="7124700" cy="2405062"/>
          </a:xfrm>
          <a:prstGeom prst="rect">
            <a:avLst/>
          </a:prstGeom>
          <a:solidFill>
            <a:schemeClr val="bg1">
              <a:lumMod val="95000"/>
              <a:alpha val="74000"/>
            </a:schemeClr>
          </a:solidFill>
          <a:ln>
            <a:noFill/>
          </a:ln>
        </p:spPr>
        <p:txBody>
          <a:bodyPr lIns="640080" rIns="182880" anchor="t" anchorCtr="0"/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1"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en-ZA" dirty="0"/>
              <a:t>Replace Existing Aging Parking Deck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ZA" dirty="0"/>
              <a:t>Redevelop 1.2 acre parcel as Mixed-Use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ZA" dirty="0"/>
              <a:t>Increase Parking for Downtown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ZA" dirty="0"/>
              <a:t>Create new public spaces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ZA" dirty="0"/>
              <a:t>Connectivity to Water Street &amp; Waterfront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ZA" dirty="0"/>
              <a:t>Add Retail &amp; Residential/Hospitality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1AD2612-4552-44C2-B904-026361864C38}"/>
              </a:ext>
            </a:extLst>
          </p:cNvPr>
          <p:cNvGrpSpPr/>
          <p:nvPr/>
        </p:nvGrpSpPr>
        <p:grpSpPr>
          <a:xfrm>
            <a:off x="0" y="553388"/>
            <a:ext cx="6222816" cy="1193850"/>
            <a:chOff x="0" y="497402"/>
            <a:chExt cx="6222816" cy="119385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9BC9767-4B8D-4BAB-992E-1CA641709FB7}"/>
                </a:ext>
              </a:extLst>
            </p:cNvPr>
            <p:cNvSpPr/>
            <p:nvPr/>
          </p:nvSpPr>
          <p:spPr>
            <a:xfrm>
              <a:off x="62155" y="497402"/>
              <a:ext cx="6160661" cy="76944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sz="4400" b="1" cap="all" dirty="0"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ockwell" panose="02060603020205020403" pitchFamily="18" charset="0"/>
                  <a:ea typeface="+mj-ea"/>
                  <a:cs typeface="+mj-cs"/>
                </a:rPr>
                <a:t>Pre-Development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57E1C76-5997-46D2-B6E7-BBDF0CC2322B}"/>
                </a:ext>
              </a:extLst>
            </p:cNvPr>
            <p:cNvSpPr/>
            <p:nvPr/>
          </p:nvSpPr>
          <p:spPr>
            <a:xfrm>
              <a:off x="0" y="921811"/>
              <a:ext cx="5565178" cy="76944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lvl="0"/>
              <a:r>
                <a:rPr lang="en-US" sz="4400" b="1" cap="all" dirty="0"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ockwell" panose="02060603020205020403" pitchFamily="18" charset="0"/>
                </a:rPr>
                <a:t>considerations</a:t>
              </a:r>
              <a:endParaRPr lang="en-US" sz="2000" cap="all" dirty="0">
                <a:solidFill>
                  <a:prstClr val="black"/>
                </a:solidFill>
              </a:endParaRPr>
            </a:p>
          </p:txBody>
        </p:sp>
      </p:grp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436C7B38-75BF-4439-BF76-69B8D9E6FAB7}"/>
              </a:ext>
            </a:extLst>
          </p:cNvPr>
          <p:cNvSpPr txBox="1"/>
          <p:nvPr/>
        </p:nvSpPr>
        <p:spPr>
          <a:xfrm>
            <a:off x="9905269" y="622661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29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7762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3"/>
          <p:cNvSpPr>
            <a:spLocks noGrp="1"/>
          </p:cNvSpPr>
          <p:nvPr>
            <p:ph idx="4294967295"/>
          </p:nvPr>
        </p:nvSpPr>
        <p:spPr>
          <a:xfrm>
            <a:off x="939385" y="2363140"/>
            <a:ext cx="9645650" cy="477837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Innovations Committee was established by the State Building Commission to assist the Director of the State Office of Construction with issues related to the built environment in North Carolina.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Slide Number Placeholder 22"/>
          <p:cNvSpPr txBox="1"/>
          <p:nvPr/>
        </p:nvSpPr>
        <p:spPr>
          <a:xfrm>
            <a:off x="10032196" y="5462337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59FFF4-505F-48B0-9980-A885C579292D}"/>
              </a:ext>
            </a:extLst>
          </p:cNvPr>
          <p:cNvSpPr txBox="1"/>
          <p:nvPr/>
        </p:nvSpPr>
        <p:spPr>
          <a:xfrm>
            <a:off x="818662" y="553462"/>
            <a:ext cx="7671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P3</a:t>
            </a:r>
            <a:r>
              <a:rPr lang="en-US" sz="4800" b="1" dirty="0">
                <a:solidFill>
                  <a:schemeClr val="tx2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SUB COMMITTEE</a:t>
            </a:r>
            <a:r>
              <a:rPr lang="en-US" sz="4000" b="1" dirty="0">
                <a:solidFill>
                  <a:schemeClr val="tx2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741373-BDE0-46F4-8122-34FE3FB97BE9}"/>
              </a:ext>
            </a:extLst>
          </p:cNvPr>
          <p:cNvSpPr txBox="1"/>
          <p:nvPr/>
        </p:nvSpPr>
        <p:spPr>
          <a:xfrm>
            <a:off x="827640" y="51680"/>
            <a:ext cx="9687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INNOVATIONS COMMITTEE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0578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F54FF4-AAFA-4909-A493-9A2CFE3F7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26" y="166244"/>
            <a:ext cx="11811453" cy="6000640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15E48528-E68D-48F9-9CCA-9A94E335C99E}"/>
              </a:ext>
            </a:extLst>
          </p:cNvPr>
          <p:cNvSpPr txBox="1">
            <a:spLocks/>
          </p:cNvSpPr>
          <p:nvPr/>
        </p:nvSpPr>
        <p:spPr>
          <a:xfrm>
            <a:off x="-381000" y="598556"/>
            <a:ext cx="6464300" cy="531743"/>
          </a:xfrm>
          <a:prstGeom prst="rect">
            <a:avLst/>
          </a:prstGeom>
          <a:solidFill>
            <a:srgbClr val="DA291C">
              <a:alpha val="77000"/>
            </a:srgbClr>
          </a:solidFill>
          <a:ln>
            <a:noFill/>
          </a:ln>
        </p:spPr>
        <p:txBody>
          <a:bodyPr lIns="731520" rIns="182880" anchor="b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ZA" sz="20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en-ZA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114859-7C95-4826-AF9F-94AD771455C4}"/>
              </a:ext>
            </a:extLst>
          </p:cNvPr>
          <p:cNvSpPr/>
          <p:nvPr/>
        </p:nvSpPr>
        <p:spPr>
          <a:xfrm>
            <a:off x="79356" y="554353"/>
            <a:ext cx="5873787" cy="7694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4400" b="1" cap="all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" panose="02060603020205020403" pitchFamily="18" charset="0"/>
                <a:ea typeface="+mj-ea"/>
                <a:cs typeface="+mj-cs"/>
              </a:rPr>
              <a:t>The solicitation</a:t>
            </a:r>
            <a:endParaRPr lang="en-US" sz="2000" cap="all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488FBA5-9834-476B-91F7-D2BE9F411058}"/>
              </a:ext>
            </a:extLst>
          </p:cNvPr>
          <p:cNvSpPr txBox="1">
            <a:spLocks/>
          </p:cNvSpPr>
          <p:nvPr/>
        </p:nvSpPr>
        <p:spPr>
          <a:xfrm>
            <a:off x="-381000" y="1130300"/>
            <a:ext cx="6794500" cy="4679949"/>
          </a:xfrm>
          <a:prstGeom prst="rect">
            <a:avLst/>
          </a:prstGeom>
          <a:solidFill>
            <a:schemeClr val="bg1">
              <a:lumMod val="95000"/>
              <a:alpha val="68000"/>
            </a:schemeClr>
          </a:solidFill>
          <a:ln>
            <a:noFill/>
          </a:ln>
        </p:spPr>
        <p:txBody>
          <a:bodyPr lIns="640080" rIns="182880" anchor="t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ZA" sz="2400" b="1" dirty="0">
                <a:latin typeface="+mj-lt"/>
              </a:rPr>
              <a:t>Submissions in October 2014: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ZA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8 Developer Proposals Received</a:t>
            </a:r>
            <a:endParaRPr lang="en-ZA" sz="1200" i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ZA" sz="2000" b="1" dirty="0">
                <a:solidFill>
                  <a:prstClr val="black"/>
                </a:solidFill>
                <a:latin typeface="Rockwell"/>
              </a:rPr>
              <a:t>Submission Requirements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1800" dirty="0">
                <a:latin typeface="+mj-lt"/>
              </a:rPr>
              <a:t>Introduction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1800" dirty="0">
                <a:latin typeface="+mj-lt"/>
              </a:rPr>
              <a:t>Program &amp; Concepts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1800" dirty="0">
                <a:latin typeface="+mj-lt"/>
              </a:rPr>
              <a:t>Development Team &amp; Experience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1800" dirty="0">
                <a:latin typeface="+mj-lt"/>
              </a:rPr>
              <a:t>Financial Capacity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en-ZA" sz="10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ZA" sz="2000" b="1" dirty="0">
                <a:solidFill>
                  <a:prstClr val="black"/>
                </a:solidFill>
                <a:latin typeface="Rockwell"/>
              </a:rPr>
              <a:t>Interview Teams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1800" dirty="0">
                <a:solidFill>
                  <a:prstClr val="black"/>
                </a:solidFill>
                <a:latin typeface="Rockwell"/>
              </a:rPr>
              <a:t>Shortlist to 3 Firms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en-ZA" sz="1000" dirty="0">
              <a:solidFill>
                <a:prstClr val="black"/>
              </a:solidFill>
              <a:latin typeface="Rockwell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ZA" sz="2000" b="1" dirty="0">
                <a:solidFill>
                  <a:prstClr val="black"/>
                </a:solidFill>
                <a:latin typeface="Rockwell"/>
              </a:rPr>
              <a:t>Final Selection by City Council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1800" dirty="0">
                <a:solidFill>
                  <a:prstClr val="black"/>
                </a:solidFill>
                <a:latin typeface="Rockwell"/>
              </a:rPr>
              <a:t>March 2015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endParaRPr lang="en-ZA" dirty="0">
              <a:solidFill>
                <a:prstClr val="black"/>
              </a:solidFill>
              <a:latin typeface="Rockwell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endParaRPr lang="en-ZA" dirty="0">
              <a:latin typeface="+mj-lt"/>
            </a:endParaRP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ECC9DF2-3CB6-497A-B448-F2DA1706F951}"/>
              </a:ext>
            </a:extLst>
          </p:cNvPr>
          <p:cNvSpPr txBox="1"/>
          <p:nvPr/>
        </p:nvSpPr>
        <p:spPr>
          <a:xfrm>
            <a:off x="9905269" y="622661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30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40267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93F57F2-1F05-4811-BB0A-FE434AEF2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18" y="166207"/>
            <a:ext cx="11682308" cy="5956096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3F83DB47-F7FC-45F3-A8B2-456E630679A2}"/>
              </a:ext>
            </a:extLst>
          </p:cNvPr>
          <p:cNvSpPr txBox="1">
            <a:spLocks/>
          </p:cNvSpPr>
          <p:nvPr/>
        </p:nvSpPr>
        <p:spPr>
          <a:xfrm>
            <a:off x="-380999" y="598556"/>
            <a:ext cx="5619750" cy="1368357"/>
          </a:xfrm>
          <a:prstGeom prst="rect">
            <a:avLst/>
          </a:prstGeom>
          <a:solidFill>
            <a:srgbClr val="DA291C">
              <a:alpha val="77000"/>
            </a:srgbClr>
          </a:solidFill>
          <a:ln>
            <a:noFill/>
          </a:ln>
        </p:spPr>
        <p:txBody>
          <a:bodyPr lIns="731520" rIns="182880" anchor="b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ZA" sz="20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en-ZA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Subtitle 3">
            <a:extLst>
              <a:ext uri="{FF2B5EF4-FFF2-40B4-BE49-F238E27FC236}">
                <a16:creationId xmlns:a16="http://schemas.microsoft.com/office/drawing/2014/main" id="{CD295C43-8DDC-485C-8896-51F36483AEAA}"/>
              </a:ext>
            </a:extLst>
          </p:cNvPr>
          <p:cNvSpPr txBox="1">
            <a:spLocks/>
          </p:cNvSpPr>
          <p:nvPr/>
        </p:nvSpPr>
        <p:spPr>
          <a:xfrm>
            <a:off x="-381001" y="1966913"/>
            <a:ext cx="7343775" cy="4071937"/>
          </a:xfrm>
          <a:prstGeom prst="rect">
            <a:avLst/>
          </a:prstGeom>
          <a:solidFill>
            <a:schemeClr val="bg1">
              <a:lumMod val="95000"/>
              <a:alpha val="62000"/>
            </a:schemeClr>
          </a:solidFill>
          <a:ln>
            <a:noFill/>
          </a:ln>
        </p:spPr>
        <p:txBody>
          <a:bodyPr lIns="640080" rIns="182880" anchor="t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2400" b="1" dirty="0">
                <a:latin typeface="+mj-lt"/>
              </a:rPr>
              <a:t>City owns parcel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2400" b="1" dirty="0">
                <a:latin typeface="+mj-lt"/>
              </a:rPr>
              <a:t>Developer for services parking, site &amp; other C.I.P’s (manage, plan, develop, construct)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2400" b="1" dirty="0">
                <a:latin typeface="+mj-lt"/>
              </a:rPr>
              <a:t>Developer Purchase Air Rights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2400" b="1" dirty="0">
                <a:latin typeface="+mj-lt"/>
              </a:rPr>
              <a:t>Developer Provides Financing for Retail/Residential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2400" b="1" dirty="0">
                <a:latin typeface="+mj-lt"/>
              </a:rPr>
              <a:t>Cost Allocations on Common Systems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2400" b="1" dirty="0">
                <a:latin typeface="+mj-lt"/>
              </a:rPr>
              <a:t>Total Development Costs: $83.5M</a:t>
            </a: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2000" b="1" dirty="0">
                <a:latin typeface="+mj-lt"/>
              </a:rPr>
              <a:t>72% by Developer</a:t>
            </a: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ZA" sz="2000" b="1" dirty="0">
                <a:latin typeface="+mj-lt"/>
              </a:rPr>
              <a:t>28% by City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B330A2D-9609-4DF7-B008-499A87FC7C9C}"/>
              </a:ext>
            </a:extLst>
          </p:cNvPr>
          <p:cNvGrpSpPr/>
          <p:nvPr/>
        </p:nvGrpSpPr>
        <p:grpSpPr>
          <a:xfrm>
            <a:off x="210974" y="561324"/>
            <a:ext cx="5565178" cy="1603968"/>
            <a:chOff x="4795005" y="486676"/>
            <a:chExt cx="5565178" cy="16039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C7BB9C7-FAB5-4600-807B-0A52ACCE917D}"/>
                </a:ext>
              </a:extLst>
            </p:cNvPr>
            <p:cNvSpPr/>
            <p:nvPr/>
          </p:nvSpPr>
          <p:spPr>
            <a:xfrm>
              <a:off x="4795005" y="486676"/>
              <a:ext cx="3887603" cy="76944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sz="4400" b="1" cap="all" dirty="0"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ockwell" panose="02060603020205020403" pitchFamily="18" charset="0"/>
                  <a:ea typeface="+mj-ea"/>
                  <a:cs typeface="+mj-cs"/>
                </a:rPr>
                <a:t>Purchase &amp;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E452EE7-ED2E-4D91-A3D9-9AF386551EB6}"/>
                </a:ext>
              </a:extLst>
            </p:cNvPr>
            <p:cNvSpPr/>
            <p:nvPr/>
          </p:nvSpPr>
          <p:spPr>
            <a:xfrm>
              <a:off x="4795005" y="911084"/>
              <a:ext cx="4801314" cy="76944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sz="4400" b="1" cap="all" dirty="0"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ockwell" panose="02060603020205020403" pitchFamily="18" charset="0"/>
                </a:rPr>
                <a:t>Development</a:t>
              </a: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442236D-B55B-4611-8F21-3A8E744C85CD}"/>
                </a:ext>
              </a:extLst>
            </p:cNvPr>
            <p:cNvSpPr/>
            <p:nvPr/>
          </p:nvSpPr>
          <p:spPr>
            <a:xfrm>
              <a:off x="4795005" y="1321203"/>
              <a:ext cx="5565178" cy="76944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lvl="0"/>
              <a:r>
                <a:rPr lang="en-US" sz="4400" b="1" cap="all" dirty="0"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ockwell" panose="02060603020205020403" pitchFamily="18" charset="0"/>
                </a:rPr>
                <a:t>Agreement</a:t>
              </a:r>
              <a:endParaRPr lang="en-US" sz="2000" cap="all" dirty="0">
                <a:solidFill>
                  <a:prstClr val="black"/>
                </a:solidFill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F1F4FBF2-F12C-4B16-95B9-E0D367F25E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18" y="6318567"/>
            <a:ext cx="1590192" cy="371209"/>
          </a:xfrm>
          <a:prstGeom prst="rect">
            <a:avLst/>
          </a:prstGeom>
          <a:effectLst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2E766B-4766-4ACA-9BFF-4B68C95B35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542" y="6316709"/>
            <a:ext cx="381118" cy="4048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FA6B8B-0FFB-47B9-8287-7B66027148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151" y="6390796"/>
            <a:ext cx="2088948" cy="3009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FF3255-3D83-47F1-A63C-3F1F0120E1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340" y="6316709"/>
            <a:ext cx="1583961" cy="373067"/>
          </a:xfrm>
          <a:prstGeom prst="rect">
            <a:avLst/>
          </a:prstGeom>
        </p:spPr>
      </p:pic>
      <p:sp>
        <p:nvSpPr>
          <p:cNvPr id="13" name="Slide Number Placeholder 22">
            <a:extLst>
              <a:ext uri="{FF2B5EF4-FFF2-40B4-BE49-F238E27FC236}">
                <a16:creationId xmlns:a16="http://schemas.microsoft.com/office/drawing/2014/main" id="{A5DB2CE6-BEF1-443E-B80E-15AACF0EDEB6}"/>
              </a:ext>
            </a:extLst>
          </p:cNvPr>
          <p:cNvSpPr txBox="1"/>
          <p:nvPr/>
        </p:nvSpPr>
        <p:spPr>
          <a:xfrm>
            <a:off x="9905269" y="622661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31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56281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D90CC69-5D2F-4B59-BF9F-9FD6A0E1F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71" y="209408"/>
            <a:ext cx="11898404" cy="6050036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653A831A-725A-4C5F-A49C-27415CC22E6F}"/>
              </a:ext>
            </a:extLst>
          </p:cNvPr>
          <p:cNvSpPr txBox="1">
            <a:spLocks/>
          </p:cNvSpPr>
          <p:nvPr/>
        </p:nvSpPr>
        <p:spPr>
          <a:xfrm>
            <a:off x="-380999" y="598556"/>
            <a:ext cx="5619750" cy="1368357"/>
          </a:xfrm>
          <a:prstGeom prst="rect">
            <a:avLst/>
          </a:prstGeom>
          <a:solidFill>
            <a:srgbClr val="DA291C">
              <a:alpha val="77000"/>
            </a:srgbClr>
          </a:solidFill>
          <a:ln>
            <a:noFill/>
          </a:ln>
        </p:spPr>
        <p:txBody>
          <a:bodyPr lIns="731520" rIns="182880" anchor="b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ZA" sz="20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en-ZA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Subtitle 3">
            <a:extLst>
              <a:ext uri="{FF2B5EF4-FFF2-40B4-BE49-F238E27FC236}">
                <a16:creationId xmlns:a16="http://schemas.microsoft.com/office/drawing/2014/main" id="{B05FC59D-0E44-4217-AEC8-CDE8DC315D28}"/>
              </a:ext>
            </a:extLst>
          </p:cNvPr>
          <p:cNvSpPr txBox="1">
            <a:spLocks/>
          </p:cNvSpPr>
          <p:nvPr/>
        </p:nvSpPr>
        <p:spPr>
          <a:xfrm>
            <a:off x="-381000" y="1966913"/>
            <a:ext cx="7819030" cy="2924175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txBody>
          <a:bodyPr lIns="640080" rIns="182880" anchor="t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409</a:t>
            </a:r>
            <a:r>
              <a:rPr lang="en-US" sz="2400" b="1" dirty="0">
                <a:latin typeface="+mj-lt"/>
              </a:rPr>
              <a:t> Parking Spaces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164,745 SF </a:t>
            </a:r>
            <a:r>
              <a:rPr lang="en-US" sz="2400" b="1" dirty="0">
                <a:latin typeface="+mj-lt"/>
              </a:rPr>
              <a:t>of Parking Space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31,287 SF </a:t>
            </a:r>
            <a:r>
              <a:rPr lang="en-US" sz="2400" b="1" dirty="0">
                <a:latin typeface="+mj-lt"/>
              </a:rPr>
              <a:t>of Retail Space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79 </a:t>
            </a:r>
            <a:r>
              <a:rPr lang="en-US" sz="2400" b="1" dirty="0">
                <a:latin typeface="+mj-lt"/>
              </a:rPr>
              <a:t>Residential Units </a:t>
            </a:r>
            <a:r>
              <a:rPr lang="en-US" sz="1800" b="1" i="1" dirty="0">
                <a:latin typeface="+mj-lt"/>
              </a:rPr>
              <a:t>(For Lease)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92</a:t>
            </a:r>
            <a:r>
              <a:rPr lang="en-US" sz="2400" b="1" dirty="0">
                <a:latin typeface="+mj-lt"/>
              </a:rPr>
              <a:t> Residential Units + 4 Penthouse Units </a:t>
            </a:r>
            <a:r>
              <a:rPr lang="en-US" sz="1800" b="1" i="1" dirty="0">
                <a:latin typeface="+mj-lt"/>
              </a:rPr>
              <a:t>(For Sale)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498,616 SF </a:t>
            </a:r>
            <a:r>
              <a:rPr lang="en-US" sz="2400" b="1" dirty="0">
                <a:latin typeface="+mj-lt"/>
              </a:rPr>
              <a:t>Total Building Size including amenities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20347F8-077A-44EB-885C-F7C9FE84D356}"/>
              </a:ext>
            </a:extLst>
          </p:cNvPr>
          <p:cNvGrpSpPr/>
          <p:nvPr/>
        </p:nvGrpSpPr>
        <p:grpSpPr>
          <a:xfrm>
            <a:off x="210974" y="573356"/>
            <a:ext cx="5565178" cy="1603968"/>
            <a:chOff x="4482184" y="558868"/>
            <a:chExt cx="5565178" cy="16039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3B48812-DFC5-4952-8D61-DEA571EF50F7}"/>
                </a:ext>
              </a:extLst>
            </p:cNvPr>
            <p:cNvSpPr/>
            <p:nvPr/>
          </p:nvSpPr>
          <p:spPr>
            <a:xfrm>
              <a:off x="4482184" y="558868"/>
              <a:ext cx="4812408" cy="76944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sz="4400" b="1" cap="all" dirty="0"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ockwell" panose="02060603020205020403" pitchFamily="18" charset="0"/>
                  <a:ea typeface="+mj-ea"/>
                  <a:cs typeface="+mj-cs"/>
                </a:rPr>
                <a:t>Final project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DED9D9C-A1BF-448E-AD57-7C19E426F774}"/>
                </a:ext>
              </a:extLst>
            </p:cNvPr>
            <p:cNvSpPr/>
            <p:nvPr/>
          </p:nvSpPr>
          <p:spPr>
            <a:xfrm>
              <a:off x="4482184" y="983276"/>
              <a:ext cx="4801314" cy="76944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sz="4400" b="1" cap="all" dirty="0"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ockwell" panose="02060603020205020403" pitchFamily="18" charset="0"/>
                </a:rPr>
                <a:t>Development</a:t>
              </a: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DD88D42-9500-4014-9433-80B5FCED3694}"/>
                </a:ext>
              </a:extLst>
            </p:cNvPr>
            <p:cNvSpPr/>
            <p:nvPr/>
          </p:nvSpPr>
          <p:spPr>
            <a:xfrm>
              <a:off x="4482184" y="1393395"/>
              <a:ext cx="5565178" cy="76944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lvl="0"/>
              <a:r>
                <a:rPr lang="en-US" sz="4400" b="1" cap="all" dirty="0"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ockwell" panose="02060603020205020403" pitchFamily="18" charset="0"/>
                </a:rPr>
                <a:t>scope</a:t>
              </a:r>
              <a:endParaRPr lang="en-US" sz="2000" cap="all" dirty="0">
                <a:solidFill>
                  <a:prstClr val="black"/>
                </a:solidFill>
              </a:endParaRPr>
            </a:p>
          </p:txBody>
        </p:sp>
      </p:grp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0E77BC8C-A887-41F0-9ED5-12AB6E2B7673}"/>
              </a:ext>
            </a:extLst>
          </p:cNvPr>
          <p:cNvSpPr txBox="1"/>
          <p:nvPr/>
        </p:nvSpPr>
        <p:spPr>
          <a:xfrm>
            <a:off x="9905269" y="622661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32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27177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08D5A4A-0D4B-409A-BF27-58DDC47D9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18" y="175359"/>
            <a:ext cx="11967687" cy="662743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AAC3A2C-F5A3-4139-AA77-8390105425E6}"/>
              </a:ext>
            </a:extLst>
          </p:cNvPr>
          <p:cNvSpPr/>
          <p:nvPr/>
        </p:nvSpPr>
        <p:spPr>
          <a:xfrm>
            <a:off x="7748106" y="4605567"/>
            <a:ext cx="4311266" cy="1338033"/>
          </a:xfrm>
          <a:prstGeom prst="rect">
            <a:avLst/>
          </a:prstGeom>
          <a:solidFill>
            <a:schemeClr val="bg1">
              <a:alpha val="80000"/>
            </a:schemeClr>
          </a:solidFill>
          <a:ln w="3175">
            <a:noFill/>
          </a:ln>
        </p:spPr>
        <p:txBody>
          <a:bodyPr vert="horz" lIns="0" tIns="144000" rIns="1188720" bIns="0" rtlCol="0">
            <a:no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</a:pPr>
            <a:endParaRPr lang="en-US" b="1"/>
          </a:p>
        </p:txBody>
      </p:sp>
      <p:sp>
        <p:nvSpPr>
          <p:cNvPr id="2" name="Subtitle 13">
            <a:extLst>
              <a:ext uri="{FF2B5EF4-FFF2-40B4-BE49-F238E27FC236}">
                <a16:creationId xmlns:a16="http://schemas.microsoft.com/office/drawing/2014/main" id="{36551945-0201-44FD-AEDE-23F32A70F3BA}"/>
              </a:ext>
            </a:extLst>
          </p:cNvPr>
          <p:cNvSpPr txBox="1">
            <a:spLocks/>
          </p:cNvSpPr>
          <p:nvPr/>
        </p:nvSpPr>
        <p:spPr>
          <a:xfrm>
            <a:off x="8348607" y="4720773"/>
            <a:ext cx="4204004" cy="1149350"/>
          </a:xfrm>
          <a:prstGeom prst="rect">
            <a:avLst/>
          </a:prstGeom>
          <a:ln>
            <a:noFill/>
          </a:ln>
        </p:spPr>
        <p:txBody>
          <a:bodyPr rIns="118872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ZA" sz="2000" dirty="0"/>
              <a:t>Marty Moser</a:t>
            </a:r>
            <a:endParaRPr lang="en-ZA" sz="1800" dirty="0"/>
          </a:p>
          <a:p>
            <a:pPr marL="0" indent="0" algn="ctr">
              <a:buNone/>
            </a:pPr>
            <a:r>
              <a:rPr lang="en-ZA" sz="1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mmoser@barnhillcontracting.com</a:t>
            </a:r>
            <a:endParaRPr lang="en-ZA" sz="1400" dirty="0"/>
          </a:p>
          <a:p>
            <a:pPr marL="0" indent="0" algn="ctr">
              <a:buNone/>
            </a:pPr>
            <a:r>
              <a:rPr lang="en-ZA" sz="1400" dirty="0"/>
              <a:t>www.barnhillcontracting.com</a:t>
            </a:r>
          </a:p>
          <a:p>
            <a:pPr marL="0" indent="0" algn="ctr">
              <a:buNone/>
            </a:pPr>
            <a:endParaRPr lang="en-ZA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0E63C9-9496-408A-8D2E-F74071D31D3B}"/>
              </a:ext>
            </a:extLst>
          </p:cNvPr>
          <p:cNvSpPr/>
          <p:nvPr/>
        </p:nvSpPr>
        <p:spPr>
          <a:xfrm>
            <a:off x="7870324" y="3439753"/>
            <a:ext cx="4166737" cy="1122783"/>
          </a:xfrm>
          <a:prstGeom prst="rect">
            <a:avLst/>
          </a:prstGeom>
          <a:solidFill>
            <a:schemeClr val="tx1">
              <a:lumMod val="75000"/>
              <a:lumOff val="25000"/>
              <a:alpha val="53000"/>
            </a:schemeClr>
          </a:solidFill>
          <a:ln>
            <a:noFill/>
          </a:ln>
        </p:spPr>
        <p:txBody>
          <a:bodyPr vert="horz" lIns="457200" tIns="0" rIns="822960" bIns="180000" rtlCol="0" anchor="b">
            <a:noAutofit/>
          </a:bodyPr>
          <a:lstStyle/>
          <a:p>
            <a:pPr algn="r">
              <a:lnSpc>
                <a:spcPts val="4700"/>
              </a:lnSpc>
              <a:spcBef>
                <a:spcPct val="0"/>
              </a:spcBef>
            </a:pPr>
            <a:endParaRPr lang="en-US" sz="4500" b="1">
              <a:solidFill>
                <a:schemeClr val="bg1"/>
              </a:solidFill>
              <a:latin typeface="Rockwell" panose="02060603020205020403" pitchFamily="18" charset="0"/>
              <a:ea typeface="+mj-ea"/>
              <a:cs typeface="+mj-cs"/>
            </a:endParaRPr>
          </a:p>
        </p:txBody>
      </p:sp>
      <p:pic>
        <p:nvPicPr>
          <p:cNvPr id="3" name="Graphic 2" descr="User" title="Icon - Presenter Name">
            <a:extLst>
              <a:ext uri="{FF2B5EF4-FFF2-40B4-BE49-F238E27FC236}">
                <a16:creationId xmlns:a16="http://schemas.microsoft.com/office/drawing/2014/main" id="{D0F3834F-5FC1-4A57-945D-2A38E25739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56638" y="4781750"/>
            <a:ext cx="229606" cy="200510"/>
          </a:xfrm>
          <a:prstGeom prst="rect">
            <a:avLst/>
          </a:prstGeom>
        </p:spPr>
      </p:pic>
      <p:pic>
        <p:nvPicPr>
          <p:cNvPr id="5" name="Graphic 4" descr="Envelope" title="Icon Presenter Email">
            <a:extLst>
              <a:ext uri="{FF2B5EF4-FFF2-40B4-BE49-F238E27FC236}">
                <a16:creationId xmlns:a16="http://schemas.microsoft.com/office/drawing/2014/main" id="{9C432019-BC1B-4862-B050-5EB2D59150D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56638" y="5176826"/>
            <a:ext cx="229606" cy="200510"/>
          </a:xfrm>
          <a:prstGeom prst="rect">
            <a:avLst/>
          </a:prstGeom>
        </p:spPr>
      </p:pic>
      <p:pic>
        <p:nvPicPr>
          <p:cNvPr id="7" name="Graphic 6" descr="Link">
            <a:extLst>
              <a:ext uri="{FF2B5EF4-FFF2-40B4-BE49-F238E27FC236}">
                <a16:creationId xmlns:a16="http://schemas.microsoft.com/office/drawing/2014/main" id="{BA9EE78D-6F74-4E74-B804-6B84BE35EF5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384005" y="5515347"/>
            <a:ext cx="256759" cy="22422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68AE283-26AF-4A44-B4D6-CD4D43ECAD06}"/>
              </a:ext>
            </a:extLst>
          </p:cNvPr>
          <p:cNvSpPr/>
          <p:nvPr/>
        </p:nvSpPr>
        <p:spPr>
          <a:xfrm>
            <a:off x="8118674" y="3992212"/>
            <a:ext cx="3963008" cy="7848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ZA" sz="4500" b="1" dirty="0">
                <a:solidFill>
                  <a:srgbClr val="FFFFFF"/>
                </a:solidFill>
                <a:latin typeface="Rockwell" panose="02060603020205020403" pitchFamily="18" charset="0"/>
                <a:ea typeface="+mj-ea"/>
                <a:cs typeface="+mj-cs"/>
              </a:rPr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3513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AAC3A2C-F5A3-4139-AA77-8390105425E6}"/>
              </a:ext>
            </a:extLst>
          </p:cNvPr>
          <p:cNvSpPr/>
          <p:nvPr/>
        </p:nvSpPr>
        <p:spPr>
          <a:xfrm>
            <a:off x="7748106" y="4605567"/>
            <a:ext cx="4311266" cy="1719421"/>
          </a:xfrm>
          <a:prstGeom prst="rect">
            <a:avLst/>
          </a:prstGeom>
          <a:solidFill>
            <a:schemeClr val="bg1">
              <a:alpha val="80000"/>
            </a:schemeClr>
          </a:solidFill>
          <a:ln w="3175">
            <a:noFill/>
          </a:ln>
        </p:spPr>
        <p:txBody>
          <a:bodyPr vert="horz" lIns="0" tIns="144000" rIns="1188720" bIns="0" rtlCol="0">
            <a:no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</a:pPr>
            <a:endParaRPr lang="en-US" b="1"/>
          </a:p>
        </p:txBody>
      </p:sp>
      <p:sp>
        <p:nvSpPr>
          <p:cNvPr id="2" name="Subtitle 13">
            <a:extLst>
              <a:ext uri="{FF2B5EF4-FFF2-40B4-BE49-F238E27FC236}">
                <a16:creationId xmlns:a16="http://schemas.microsoft.com/office/drawing/2014/main" id="{36551945-0201-44FD-AEDE-23F32A70F3BA}"/>
              </a:ext>
            </a:extLst>
          </p:cNvPr>
          <p:cNvSpPr txBox="1">
            <a:spLocks/>
          </p:cNvSpPr>
          <p:nvPr/>
        </p:nvSpPr>
        <p:spPr>
          <a:xfrm>
            <a:off x="8348607" y="4646125"/>
            <a:ext cx="4204004" cy="1149350"/>
          </a:xfrm>
          <a:prstGeom prst="rect">
            <a:avLst/>
          </a:prstGeom>
          <a:ln>
            <a:noFill/>
          </a:ln>
        </p:spPr>
        <p:txBody>
          <a:bodyPr rIns="118872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ZA" sz="2000" dirty="0"/>
              <a:t>Marty Moser</a:t>
            </a:r>
            <a:endParaRPr lang="en-ZA" sz="1800" dirty="0"/>
          </a:p>
          <a:p>
            <a:pPr marL="0" indent="0" algn="ctr">
              <a:buNone/>
            </a:pPr>
            <a:r>
              <a:rPr lang="en-ZA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MMoser@BarnhillContracting.com</a:t>
            </a:r>
            <a:endParaRPr lang="en-ZA" sz="1400" dirty="0"/>
          </a:p>
          <a:p>
            <a:pPr marL="0" indent="0" algn="ctr">
              <a:buNone/>
            </a:pPr>
            <a:r>
              <a:rPr lang="en-ZA" sz="1400" dirty="0"/>
              <a:t>www.BarnhillContracting.com</a:t>
            </a:r>
          </a:p>
          <a:p>
            <a:pPr marL="0" indent="0" algn="ctr">
              <a:buNone/>
            </a:pPr>
            <a:endParaRPr lang="en-ZA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0E63C9-9496-408A-8D2E-F74071D31D3B}"/>
              </a:ext>
            </a:extLst>
          </p:cNvPr>
          <p:cNvSpPr/>
          <p:nvPr/>
        </p:nvSpPr>
        <p:spPr>
          <a:xfrm>
            <a:off x="391351" y="533012"/>
            <a:ext cx="11373019" cy="112278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lIns="457200" tIns="0" rIns="822960" bIns="180000" rtlCol="0" anchor="b">
            <a:noAutofit/>
          </a:bodyPr>
          <a:lstStyle/>
          <a:p>
            <a:pPr algn="r">
              <a:lnSpc>
                <a:spcPts val="4700"/>
              </a:lnSpc>
              <a:spcBef>
                <a:spcPct val="0"/>
              </a:spcBef>
            </a:pPr>
            <a:endParaRPr lang="en-US" sz="4500" b="1">
              <a:solidFill>
                <a:schemeClr val="bg1"/>
              </a:solidFill>
              <a:latin typeface="Rockwell" panose="02060603020205020403" pitchFamily="18" charset="0"/>
              <a:ea typeface="+mj-ea"/>
              <a:cs typeface="+mj-cs"/>
            </a:endParaRPr>
          </a:p>
        </p:txBody>
      </p:sp>
      <p:pic>
        <p:nvPicPr>
          <p:cNvPr id="3" name="Graphic 2" descr="User" title="Icon - Presenter Name">
            <a:extLst>
              <a:ext uri="{FF2B5EF4-FFF2-40B4-BE49-F238E27FC236}">
                <a16:creationId xmlns:a16="http://schemas.microsoft.com/office/drawing/2014/main" id="{D0F3834F-5FC1-4A57-945D-2A38E25739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56638" y="4707102"/>
            <a:ext cx="229606" cy="200510"/>
          </a:xfrm>
          <a:prstGeom prst="rect">
            <a:avLst/>
          </a:prstGeom>
        </p:spPr>
      </p:pic>
      <p:pic>
        <p:nvPicPr>
          <p:cNvPr id="5" name="Graphic 4" descr="Envelope" title="Icon Presenter Email">
            <a:extLst>
              <a:ext uri="{FF2B5EF4-FFF2-40B4-BE49-F238E27FC236}">
                <a16:creationId xmlns:a16="http://schemas.microsoft.com/office/drawing/2014/main" id="{9C432019-BC1B-4862-B050-5EB2D59150D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56638" y="5102178"/>
            <a:ext cx="229606" cy="200510"/>
          </a:xfrm>
          <a:prstGeom prst="rect">
            <a:avLst/>
          </a:prstGeom>
        </p:spPr>
      </p:pic>
      <p:pic>
        <p:nvPicPr>
          <p:cNvPr id="7" name="Graphic 6" descr="Link">
            <a:extLst>
              <a:ext uri="{FF2B5EF4-FFF2-40B4-BE49-F238E27FC236}">
                <a16:creationId xmlns:a16="http://schemas.microsoft.com/office/drawing/2014/main" id="{BA9EE78D-6F74-4E74-B804-6B84BE35EF5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84005" y="5440699"/>
            <a:ext cx="256759" cy="22422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68AE283-26AF-4A44-B4D6-CD4D43ECAD06}"/>
              </a:ext>
            </a:extLst>
          </p:cNvPr>
          <p:cNvSpPr/>
          <p:nvPr/>
        </p:nvSpPr>
        <p:spPr>
          <a:xfrm>
            <a:off x="639700" y="1010823"/>
            <a:ext cx="8989491" cy="7848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ZA" sz="4500" b="1" dirty="0">
                <a:solidFill>
                  <a:srgbClr val="FFFFFF"/>
                </a:solidFill>
                <a:latin typeface="Rockwell" panose="02060603020205020403" pitchFamily="18" charset="0"/>
                <a:ea typeface="+mj-ea"/>
                <a:cs typeface="+mj-cs"/>
              </a:rPr>
              <a:t>QUESTIONS FOR THE PANEL?</a:t>
            </a:r>
            <a:endParaRPr lang="en-US" dirty="0"/>
          </a:p>
        </p:txBody>
      </p:sp>
      <p:sp>
        <p:nvSpPr>
          <p:cNvPr id="11" name="Subtitle 13">
            <a:extLst>
              <a:ext uri="{FF2B5EF4-FFF2-40B4-BE49-F238E27FC236}">
                <a16:creationId xmlns:a16="http://schemas.microsoft.com/office/drawing/2014/main" id="{E824E531-381B-474E-95DF-4B3EFC7DABB5}"/>
              </a:ext>
            </a:extLst>
          </p:cNvPr>
          <p:cNvSpPr txBox="1">
            <a:spLocks/>
          </p:cNvSpPr>
          <p:nvPr/>
        </p:nvSpPr>
        <p:spPr>
          <a:xfrm>
            <a:off x="4602709" y="1739384"/>
            <a:ext cx="4204004" cy="1149350"/>
          </a:xfrm>
          <a:prstGeom prst="rect">
            <a:avLst/>
          </a:prstGeom>
          <a:ln>
            <a:noFill/>
          </a:ln>
        </p:spPr>
        <p:txBody>
          <a:bodyPr rIns="118872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ZA" sz="2000" dirty="0"/>
              <a:t>Latif </a:t>
            </a:r>
            <a:r>
              <a:rPr lang="en-ZA" sz="2000" dirty="0" err="1"/>
              <a:t>Kaid</a:t>
            </a:r>
            <a:endParaRPr lang="en-ZA" sz="1800" dirty="0"/>
          </a:p>
          <a:p>
            <a:pPr marL="0" indent="0" algn="ctr">
              <a:buNone/>
            </a:pPr>
            <a:r>
              <a:rPr lang="en-US" sz="140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Latif.kaid@doa.nc.gov</a:t>
            </a:r>
            <a:endParaRPr lang="en-ZA" sz="1400" dirty="0"/>
          </a:p>
          <a:p>
            <a:pPr marL="0" indent="0" algn="ctr">
              <a:buNone/>
            </a:pPr>
            <a:r>
              <a:rPr lang="en-ZA" sz="1400" dirty="0"/>
              <a:t>www.DOA.NC.gov</a:t>
            </a:r>
          </a:p>
          <a:p>
            <a:pPr marL="0" indent="0" algn="ctr">
              <a:buNone/>
            </a:pPr>
            <a:endParaRPr lang="en-ZA" sz="2400" dirty="0"/>
          </a:p>
        </p:txBody>
      </p:sp>
      <p:sp>
        <p:nvSpPr>
          <p:cNvPr id="13" name="Subtitle 13">
            <a:extLst>
              <a:ext uri="{FF2B5EF4-FFF2-40B4-BE49-F238E27FC236}">
                <a16:creationId xmlns:a16="http://schemas.microsoft.com/office/drawing/2014/main" id="{1FBADE93-861E-40C7-A69F-396560E62499}"/>
              </a:ext>
            </a:extLst>
          </p:cNvPr>
          <p:cNvSpPr txBox="1">
            <a:spLocks/>
          </p:cNvSpPr>
          <p:nvPr/>
        </p:nvSpPr>
        <p:spPr>
          <a:xfrm>
            <a:off x="1051094" y="1739384"/>
            <a:ext cx="4204004" cy="1149350"/>
          </a:xfrm>
          <a:prstGeom prst="rect">
            <a:avLst/>
          </a:prstGeom>
          <a:ln>
            <a:noFill/>
          </a:ln>
        </p:spPr>
        <p:txBody>
          <a:bodyPr rIns="118872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ZA" sz="2000" dirty="0"/>
              <a:t>Paul Boney</a:t>
            </a:r>
            <a:endParaRPr lang="en-ZA" sz="1800" dirty="0"/>
          </a:p>
          <a:p>
            <a:pPr marL="0" indent="0" algn="ctr">
              <a:buNone/>
            </a:pPr>
            <a:r>
              <a:rPr lang="en-ZA" sz="140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PaulBoney@LS3P.com</a:t>
            </a:r>
            <a:endParaRPr lang="en-ZA" sz="1400" dirty="0"/>
          </a:p>
          <a:p>
            <a:pPr marL="0" indent="0" algn="ctr">
              <a:buNone/>
            </a:pPr>
            <a:r>
              <a:rPr lang="en-ZA" sz="1400" dirty="0"/>
              <a:t>www.LS3P.com</a:t>
            </a:r>
          </a:p>
          <a:p>
            <a:pPr marL="0" indent="0" algn="ctr">
              <a:buNone/>
            </a:pPr>
            <a:endParaRPr lang="en-ZA" sz="2400" dirty="0"/>
          </a:p>
        </p:txBody>
      </p:sp>
      <p:sp>
        <p:nvSpPr>
          <p:cNvPr id="15" name="Subtitle 13">
            <a:extLst>
              <a:ext uri="{FF2B5EF4-FFF2-40B4-BE49-F238E27FC236}">
                <a16:creationId xmlns:a16="http://schemas.microsoft.com/office/drawing/2014/main" id="{96896B2A-48C1-4C51-95A8-3A4AE05AC976}"/>
              </a:ext>
            </a:extLst>
          </p:cNvPr>
          <p:cNvSpPr txBox="1">
            <a:spLocks/>
          </p:cNvSpPr>
          <p:nvPr/>
        </p:nvSpPr>
        <p:spPr>
          <a:xfrm>
            <a:off x="1051094" y="4605567"/>
            <a:ext cx="4204004" cy="1149350"/>
          </a:xfrm>
          <a:prstGeom prst="rect">
            <a:avLst/>
          </a:prstGeom>
          <a:ln>
            <a:noFill/>
          </a:ln>
        </p:spPr>
        <p:txBody>
          <a:bodyPr rIns="118872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ZA" sz="2000" dirty="0"/>
              <a:t>Mark </a:t>
            </a:r>
            <a:r>
              <a:rPr lang="en-ZA" sz="2000" dirty="0" err="1"/>
              <a:t>Bondo</a:t>
            </a:r>
            <a:endParaRPr lang="en-ZA" sz="1800" dirty="0"/>
          </a:p>
          <a:p>
            <a:pPr marL="0" indent="0" algn="ctr">
              <a:buNone/>
            </a:pPr>
            <a:r>
              <a:rPr lang="en-ZA" sz="1400" dirty="0"/>
              <a:t>Mark.Bondo@OSBM.NC.gov</a:t>
            </a:r>
          </a:p>
          <a:p>
            <a:pPr marL="0" indent="0" algn="ctr">
              <a:buNone/>
            </a:pPr>
            <a:r>
              <a:rPr lang="en-ZA" sz="1400" dirty="0"/>
              <a:t>www.OBM.NC.gov</a:t>
            </a:r>
          </a:p>
          <a:p>
            <a:pPr marL="0" indent="0" algn="ctr">
              <a:buNone/>
            </a:pPr>
            <a:endParaRPr lang="en-ZA" sz="2400" dirty="0"/>
          </a:p>
        </p:txBody>
      </p:sp>
      <p:sp>
        <p:nvSpPr>
          <p:cNvPr id="16" name="Subtitle 13">
            <a:extLst>
              <a:ext uri="{FF2B5EF4-FFF2-40B4-BE49-F238E27FC236}">
                <a16:creationId xmlns:a16="http://schemas.microsoft.com/office/drawing/2014/main" id="{A12EE15C-0ACE-4A28-BD15-35775EC9A4FE}"/>
              </a:ext>
            </a:extLst>
          </p:cNvPr>
          <p:cNvSpPr txBox="1">
            <a:spLocks/>
          </p:cNvSpPr>
          <p:nvPr/>
        </p:nvSpPr>
        <p:spPr>
          <a:xfrm>
            <a:off x="8348607" y="1793806"/>
            <a:ext cx="4204004" cy="1149350"/>
          </a:xfrm>
          <a:prstGeom prst="rect">
            <a:avLst/>
          </a:prstGeom>
          <a:ln>
            <a:noFill/>
          </a:ln>
        </p:spPr>
        <p:txBody>
          <a:bodyPr rIns="118872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ZA" sz="2000" dirty="0"/>
              <a:t>Will Johnson</a:t>
            </a:r>
            <a:endParaRPr lang="en-ZA" sz="1800" dirty="0"/>
          </a:p>
          <a:p>
            <a:pPr marL="0" indent="0" algn="ctr">
              <a:buNone/>
            </a:pPr>
            <a:r>
              <a:rPr lang="en-ZA" sz="1400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Will@FirstDownStrategy.com</a:t>
            </a:r>
            <a:endParaRPr lang="en-ZA" sz="1400" dirty="0"/>
          </a:p>
          <a:p>
            <a:pPr marL="0" indent="0" algn="ctr">
              <a:buNone/>
            </a:pPr>
            <a:r>
              <a:rPr lang="en-ZA" sz="1400" dirty="0"/>
              <a:t>www.FirstDownStrategy.com</a:t>
            </a:r>
          </a:p>
          <a:p>
            <a:pPr marL="0" indent="0" algn="ctr">
              <a:buNone/>
            </a:pPr>
            <a:endParaRPr lang="en-ZA" sz="2400" dirty="0"/>
          </a:p>
        </p:txBody>
      </p:sp>
      <p:pic>
        <p:nvPicPr>
          <p:cNvPr id="19" name="Graphic 18" descr="User" title="Icon - Presenter Name">
            <a:extLst>
              <a:ext uri="{FF2B5EF4-FFF2-40B4-BE49-F238E27FC236}">
                <a16:creationId xmlns:a16="http://schemas.microsoft.com/office/drawing/2014/main" id="{E2D9E3A4-EBB3-4E14-A77F-8F5CEC4053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78685" y="4705341"/>
            <a:ext cx="229606" cy="200510"/>
          </a:xfrm>
          <a:prstGeom prst="rect">
            <a:avLst/>
          </a:prstGeom>
        </p:spPr>
      </p:pic>
      <p:pic>
        <p:nvPicPr>
          <p:cNvPr id="20" name="Graphic 19" descr="Envelope" title="Icon Presenter Email">
            <a:extLst>
              <a:ext uri="{FF2B5EF4-FFF2-40B4-BE49-F238E27FC236}">
                <a16:creationId xmlns:a16="http://schemas.microsoft.com/office/drawing/2014/main" id="{91272BBA-0FC7-4D63-9285-A4C565FB826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78685" y="5100417"/>
            <a:ext cx="229606" cy="200510"/>
          </a:xfrm>
          <a:prstGeom prst="rect">
            <a:avLst/>
          </a:prstGeom>
        </p:spPr>
      </p:pic>
      <p:pic>
        <p:nvPicPr>
          <p:cNvPr id="21" name="Graphic 20" descr="Link">
            <a:extLst>
              <a:ext uri="{FF2B5EF4-FFF2-40B4-BE49-F238E27FC236}">
                <a16:creationId xmlns:a16="http://schemas.microsoft.com/office/drawing/2014/main" id="{316A6F46-705B-44B2-AEC4-CB56F45F914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06052" y="5438938"/>
            <a:ext cx="256759" cy="224222"/>
          </a:xfrm>
          <a:prstGeom prst="rect">
            <a:avLst/>
          </a:prstGeom>
        </p:spPr>
      </p:pic>
      <p:pic>
        <p:nvPicPr>
          <p:cNvPr id="22" name="Graphic 21" descr="User" title="Icon - Presenter Name">
            <a:extLst>
              <a:ext uri="{FF2B5EF4-FFF2-40B4-BE49-F238E27FC236}">
                <a16:creationId xmlns:a16="http://schemas.microsoft.com/office/drawing/2014/main" id="{8EB20831-7C80-4A52-AC6E-6827632C66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6180" y="4707613"/>
            <a:ext cx="229606" cy="200510"/>
          </a:xfrm>
          <a:prstGeom prst="rect">
            <a:avLst/>
          </a:prstGeom>
        </p:spPr>
      </p:pic>
      <p:pic>
        <p:nvPicPr>
          <p:cNvPr id="23" name="Graphic 22" descr="Envelope" title="Icon Presenter Email">
            <a:extLst>
              <a:ext uri="{FF2B5EF4-FFF2-40B4-BE49-F238E27FC236}">
                <a16:creationId xmlns:a16="http://schemas.microsoft.com/office/drawing/2014/main" id="{414592DC-7EDB-4F31-BC06-31392C416D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06180" y="5020801"/>
            <a:ext cx="229606" cy="200510"/>
          </a:xfrm>
          <a:prstGeom prst="rect">
            <a:avLst/>
          </a:prstGeom>
        </p:spPr>
      </p:pic>
      <p:pic>
        <p:nvPicPr>
          <p:cNvPr id="24" name="Graphic 23" descr="Link">
            <a:extLst>
              <a:ext uri="{FF2B5EF4-FFF2-40B4-BE49-F238E27FC236}">
                <a16:creationId xmlns:a16="http://schemas.microsoft.com/office/drawing/2014/main" id="{45716E54-FF89-4549-ABEA-570238792CA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33547" y="5359322"/>
            <a:ext cx="256759" cy="224222"/>
          </a:xfrm>
          <a:prstGeom prst="rect">
            <a:avLst/>
          </a:prstGeom>
        </p:spPr>
      </p:pic>
      <p:pic>
        <p:nvPicPr>
          <p:cNvPr id="25" name="Graphic 24" descr="User" title="Icon - Presenter Name">
            <a:extLst>
              <a:ext uri="{FF2B5EF4-FFF2-40B4-BE49-F238E27FC236}">
                <a16:creationId xmlns:a16="http://schemas.microsoft.com/office/drawing/2014/main" id="{8E3A90CC-5DD1-485A-8899-545468DAAD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94605" y="1923464"/>
            <a:ext cx="229606" cy="200510"/>
          </a:xfrm>
          <a:prstGeom prst="rect">
            <a:avLst/>
          </a:prstGeom>
        </p:spPr>
      </p:pic>
      <p:pic>
        <p:nvPicPr>
          <p:cNvPr id="26" name="Graphic 25" descr="Envelope" title="Icon Presenter Email">
            <a:extLst>
              <a:ext uri="{FF2B5EF4-FFF2-40B4-BE49-F238E27FC236}">
                <a16:creationId xmlns:a16="http://schemas.microsoft.com/office/drawing/2014/main" id="{026610B4-F6A1-481B-BF40-C0DF3767163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94605" y="2209356"/>
            <a:ext cx="229606" cy="200510"/>
          </a:xfrm>
          <a:prstGeom prst="rect">
            <a:avLst/>
          </a:prstGeom>
        </p:spPr>
      </p:pic>
      <p:pic>
        <p:nvPicPr>
          <p:cNvPr id="27" name="Graphic 26" descr="Link">
            <a:extLst>
              <a:ext uri="{FF2B5EF4-FFF2-40B4-BE49-F238E27FC236}">
                <a16:creationId xmlns:a16="http://schemas.microsoft.com/office/drawing/2014/main" id="{DFB7E3D7-7347-4A67-9927-87E7AAAC23F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21972" y="2547877"/>
            <a:ext cx="256759" cy="224222"/>
          </a:xfrm>
          <a:prstGeom prst="rect">
            <a:avLst/>
          </a:prstGeom>
        </p:spPr>
      </p:pic>
      <p:pic>
        <p:nvPicPr>
          <p:cNvPr id="28" name="Graphic 27" descr="User" title="Icon - Presenter Name">
            <a:extLst>
              <a:ext uri="{FF2B5EF4-FFF2-40B4-BE49-F238E27FC236}">
                <a16:creationId xmlns:a16="http://schemas.microsoft.com/office/drawing/2014/main" id="{47C77E62-E770-4176-9D37-87F4595F2E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20651" y="1925736"/>
            <a:ext cx="229606" cy="200510"/>
          </a:xfrm>
          <a:prstGeom prst="rect">
            <a:avLst/>
          </a:prstGeom>
        </p:spPr>
      </p:pic>
      <p:pic>
        <p:nvPicPr>
          <p:cNvPr id="29" name="Graphic 28" descr="Envelope" title="Icon Presenter Email">
            <a:extLst>
              <a:ext uri="{FF2B5EF4-FFF2-40B4-BE49-F238E27FC236}">
                <a16:creationId xmlns:a16="http://schemas.microsoft.com/office/drawing/2014/main" id="{BB1627B5-10DC-4504-AA4D-7BE0502177A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20651" y="2184332"/>
            <a:ext cx="229606" cy="200510"/>
          </a:xfrm>
          <a:prstGeom prst="rect">
            <a:avLst/>
          </a:prstGeom>
        </p:spPr>
      </p:pic>
      <p:pic>
        <p:nvPicPr>
          <p:cNvPr id="30" name="Graphic 29" descr="Link">
            <a:extLst>
              <a:ext uri="{FF2B5EF4-FFF2-40B4-BE49-F238E27FC236}">
                <a16:creationId xmlns:a16="http://schemas.microsoft.com/office/drawing/2014/main" id="{EBD87697-E3F9-405A-8162-093E4803D5C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48018" y="2522853"/>
            <a:ext cx="256759" cy="224222"/>
          </a:xfrm>
          <a:prstGeom prst="rect">
            <a:avLst/>
          </a:prstGeom>
        </p:spPr>
      </p:pic>
      <p:pic>
        <p:nvPicPr>
          <p:cNvPr id="31" name="Graphic 30" descr="User" title="Icon - Presenter Name">
            <a:extLst>
              <a:ext uri="{FF2B5EF4-FFF2-40B4-BE49-F238E27FC236}">
                <a16:creationId xmlns:a16="http://schemas.microsoft.com/office/drawing/2014/main" id="{6246621B-2D40-429B-82E2-7A899CC620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17633" y="1939384"/>
            <a:ext cx="229606" cy="200510"/>
          </a:xfrm>
          <a:prstGeom prst="rect">
            <a:avLst/>
          </a:prstGeom>
        </p:spPr>
      </p:pic>
      <p:pic>
        <p:nvPicPr>
          <p:cNvPr id="32" name="Graphic 31" descr="Envelope" title="Icon Presenter Email">
            <a:extLst>
              <a:ext uri="{FF2B5EF4-FFF2-40B4-BE49-F238E27FC236}">
                <a16:creationId xmlns:a16="http://schemas.microsoft.com/office/drawing/2014/main" id="{01BB9EBF-4147-4346-BB15-975F7355F75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17633" y="2197980"/>
            <a:ext cx="229606" cy="200510"/>
          </a:xfrm>
          <a:prstGeom prst="rect">
            <a:avLst/>
          </a:prstGeom>
        </p:spPr>
      </p:pic>
      <p:pic>
        <p:nvPicPr>
          <p:cNvPr id="33" name="Graphic 32" descr="Link">
            <a:extLst>
              <a:ext uri="{FF2B5EF4-FFF2-40B4-BE49-F238E27FC236}">
                <a16:creationId xmlns:a16="http://schemas.microsoft.com/office/drawing/2014/main" id="{61165C3B-081F-4136-9638-F5AC414B073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45000" y="2536501"/>
            <a:ext cx="256759" cy="22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95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8662" y="553462"/>
            <a:ext cx="7671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P3</a:t>
            </a:r>
            <a:r>
              <a:rPr lang="en-US" sz="4800" b="1" dirty="0">
                <a:solidFill>
                  <a:schemeClr val="tx2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SUB COMMITTEE</a:t>
            </a:r>
            <a:r>
              <a:rPr lang="en-US" sz="4000" b="1" dirty="0">
                <a:solidFill>
                  <a:schemeClr val="tx2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640" y="51680"/>
            <a:ext cx="9687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INNOVATIONS COMMITTEE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1913" y="858727"/>
            <a:ext cx="2963966" cy="588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28 MARCH 2019</a:t>
            </a:r>
          </a:p>
          <a:p>
            <a:endParaRPr lang="en-US" sz="825" dirty="0">
              <a:solidFill>
                <a:srgbClr val="00B0F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68452" y="2693730"/>
            <a:ext cx="2466506" cy="2269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 descr="Image result for nc state construction log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811" y="2049699"/>
            <a:ext cx="2146203" cy="21299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728909" y="1534956"/>
            <a:ext cx="213981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Betsy Bailey</a:t>
            </a:r>
          </a:p>
          <a:p>
            <a:r>
              <a:rPr lang="en-US" dirty="0"/>
              <a:t>Mark Cooney</a:t>
            </a:r>
          </a:p>
          <a:p>
            <a:r>
              <a:rPr lang="en-US" dirty="0"/>
              <a:t>Dave Simpson</a:t>
            </a:r>
          </a:p>
          <a:p>
            <a:r>
              <a:rPr lang="en-US" dirty="0"/>
              <a:t>Dave Crawford</a:t>
            </a:r>
          </a:p>
          <a:p>
            <a:r>
              <a:rPr lang="en-US" dirty="0" err="1"/>
              <a:t>Dorrine</a:t>
            </a:r>
            <a:r>
              <a:rPr lang="en-US" dirty="0"/>
              <a:t> </a:t>
            </a:r>
            <a:r>
              <a:rPr lang="en-US" dirty="0" err="1"/>
              <a:t>Fokes</a:t>
            </a:r>
            <a:endParaRPr lang="en-US" dirty="0"/>
          </a:p>
          <a:p>
            <a:r>
              <a:rPr lang="en-US" dirty="0"/>
              <a:t>Greg Driver</a:t>
            </a:r>
          </a:p>
          <a:p>
            <a:r>
              <a:rPr lang="en-US" dirty="0"/>
              <a:t>Joe Walker</a:t>
            </a:r>
          </a:p>
          <a:p>
            <a:r>
              <a:rPr lang="en-US" dirty="0"/>
              <a:t>Ken Pearce</a:t>
            </a:r>
          </a:p>
          <a:p>
            <a:r>
              <a:rPr lang="en-US" dirty="0"/>
              <a:t>Ken </a:t>
            </a:r>
            <a:r>
              <a:rPr lang="en-US" dirty="0" err="1"/>
              <a:t>Yelverton</a:t>
            </a:r>
            <a:endParaRPr lang="en-US" dirty="0"/>
          </a:p>
          <a:p>
            <a:r>
              <a:rPr lang="en-US" dirty="0"/>
              <a:t>Latif </a:t>
            </a:r>
            <a:r>
              <a:rPr lang="en-US" dirty="0" err="1"/>
              <a:t>Kaid</a:t>
            </a:r>
            <a:endParaRPr lang="en-US" dirty="0"/>
          </a:p>
          <a:p>
            <a:r>
              <a:rPr lang="en-US" dirty="0"/>
              <a:t>Mark Edwards</a:t>
            </a:r>
          </a:p>
          <a:p>
            <a:r>
              <a:rPr lang="en-US" dirty="0"/>
              <a:t>Katherine Lynn</a:t>
            </a:r>
          </a:p>
          <a:p>
            <a:r>
              <a:rPr lang="en-US" dirty="0"/>
              <a:t>Steve Martin</a:t>
            </a:r>
          </a:p>
          <a:p>
            <a:r>
              <a:rPr lang="en-US" dirty="0"/>
              <a:t>Marty Moser</a:t>
            </a:r>
          </a:p>
          <a:p>
            <a:r>
              <a:rPr lang="en-US" dirty="0"/>
              <a:t>John Muter</a:t>
            </a:r>
          </a:p>
          <a:p>
            <a:endParaRPr lang="en-US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8573841" y="1609020"/>
            <a:ext cx="213981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Miriam Tripp</a:t>
            </a:r>
          </a:p>
          <a:p>
            <a:r>
              <a:rPr lang="en-US" dirty="0"/>
              <a:t>Nathan </a:t>
            </a:r>
            <a:r>
              <a:rPr lang="en-US" dirty="0" err="1"/>
              <a:t>Maune</a:t>
            </a:r>
            <a:endParaRPr lang="en-US" dirty="0"/>
          </a:p>
          <a:p>
            <a:r>
              <a:rPr lang="en-US" dirty="0"/>
              <a:t>Mike O’Connor</a:t>
            </a:r>
          </a:p>
          <a:p>
            <a:r>
              <a:rPr lang="en-US" dirty="0"/>
              <a:t>Paul Sullivan</a:t>
            </a:r>
          </a:p>
          <a:p>
            <a:r>
              <a:rPr lang="en-US" dirty="0"/>
              <a:t>Phil Jones</a:t>
            </a:r>
          </a:p>
          <a:p>
            <a:r>
              <a:rPr lang="en-US" dirty="0"/>
              <a:t>Raynor Smith</a:t>
            </a:r>
          </a:p>
          <a:p>
            <a:r>
              <a:rPr lang="en-US" dirty="0"/>
              <a:t>Sarah Towles</a:t>
            </a:r>
          </a:p>
          <a:p>
            <a:r>
              <a:rPr lang="en-US" dirty="0"/>
              <a:t>Sid Stone</a:t>
            </a:r>
          </a:p>
          <a:p>
            <a:r>
              <a:rPr lang="en-US" dirty="0"/>
              <a:t>Tammie Hall</a:t>
            </a:r>
          </a:p>
          <a:p>
            <a:r>
              <a:rPr lang="en-US" dirty="0" err="1"/>
              <a:t>Valoree</a:t>
            </a:r>
            <a:r>
              <a:rPr lang="en-US" dirty="0"/>
              <a:t> </a:t>
            </a:r>
            <a:r>
              <a:rPr lang="en-US" dirty="0" err="1"/>
              <a:t>Eikinas</a:t>
            </a:r>
            <a:endParaRPr lang="en-US" dirty="0"/>
          </a:p>
          <a:p>
            <a:r>
              <a:rPr lang="en-US" dirty="0"/>
              <a:t>Victor Stephenson</a:t>
            </a:r>
          </a:p>
          <a:p>
            <a:r>
              <a:rPr lang="en-US" dirty="0"/>
              <a:t>Will Johnson</a:t>
            </a:r>
          </a:p>
          <a:p>
            <a:r>
              <a:rPr lang="en-US" dirty="0"/>
              <a:t>William E. </a:t>
            </a:r>
            <a:r>
              <a:rPr lang="en-US" dirty="0" err="1"/>
              <a:t>Bagnell</a:t>
            </a:r>
            <a:endParaRPr lang="en-US" dirty="0"/>
          </a:p>
          <a:p>
            <a:r>
              <a:rPr lang="en-US" dirty="0"/>
              <a:t>Zack </a:t>
            </a:r>
            <a:r>
              <a:rPr lang="en-US" dirty="0" err="1"/>
              <a:t>Abegunrin</a:t>
            </a:r>
            <a:endParaRPr lang="en-US" dirty="0"/>
          </a:p>
          <a:p>
            <a:r>
              <a:rPr lang="en-US" dirty="0"/>
              <a:t>Mark </a:t>
            </a:r>
            <a:r>
              <a:rPr lang="en-US" dirty="0" err="1"/>
              <a:t>Bondo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30661" y="1527663"/>
            <a:ext cx="4871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Paul Boney - Chairman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62350" y="4406557"/>
            <a:ext cx="4871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Latif </a:t>
            </a:r>
            <a:r>
              <a:rPr lang="en-US" sz="2000" dirty="0" err="1"/>
              <a:t>Kaid</a:t>
            </a:r>
            <a:r>
              <a:rPr lang="en-US" sz="2000" dirty="0"/>
              <a:t> – Director of State Construction</a:t>
            </a:r>
          </a:p>
          <a:p>
            <a:pPr algn="ctr"/>
            <a:r>
              <a:rPr lang="en-US" sz="2000" dirty="0"/>
              <a:t>Mark Edwards – Deputy Secretary DOA</a:t>
            </a:r>
          </a:p>
        </p:txBody>
      </p:sp>
      <p:sp>
        <p:nvSpPr>
          <p:cNvPr id="17" name="Slide Number Placeholder 22">
            <a:extLst>
              <a:ext uri="{FF2B5EF4-FFF2-40B4-BE49-F238E27FC236}">
                <a16:creationId xmlns:a16="http://schemas.microsoft.com/office/drawing/2014/main" id="{F1C2F3FF-37D7-4AD9-877E-F9A5BE6BD67A}"/>
              </a:ext>
            </a:extLst>
          </p:cNvPr>
          <p:cNvSpPr txBox="1"/>
          <p:nvPr/>
        </p:nvSpPr>
        <p:spPr>
          <a:xfrm>
            <a:off x="10032196" y="5462337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4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37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206834"/>
            <a:ext cx="1230498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 </a:t>
            </a:r>
            <a:r>
              <a:rPr lang="en-US" sz="3600" dirty="0">
                <a:solidFill>
                  <a:srgbClr val="002060"/>
                </a:solidFill>
                <a:latin typeface="HelveticaNeueLT Std Med" pitchFamily="34" charset="0"/>
              </a:rPr>
              <a:t>ARTICLE 8</a:t>
            </a:r>
          </a:p>
          <a:p>
            <a:r>
              <a:rPr lang="en-US" sz="1400" dirty="0">
                <a:solidFill>
                  <a:srgbClr val="00B0F0"/>
                </a:solidFill>
                <a:latin typeface="HelveticaNeueLT Std Med" pitchFamily="34" charset="0"/>
              </a:rPr>
              <a:t>Public Contracts </a:t>
            </a:r>
          </a:p>
          <a:p>
            <a:endParaRPr lang="en-US" sz="1400" dirty="0">
              <a:solidFill>
                <a:srgbClr val="00B0F0"/>
              </a:solidFill>
              <a:latin typeface="HelveticaNeueLT Std Med" pitchFamily="34" charset="0"/>
            </a:endParaRPr>
          </a:p>
          <a:p>
            <a:r>
              <a:rPr lang="en-US" b="1" dirty="0"/>
              <a:t>	       </a:t>
            </a:r>
            <a:r>
              <a:rPr lang="en-US" sz="2000" b="1" dirty="0"/>
              <a:t>G.S. 143-128. Requirements for certain building contracts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3" name="Content Placeholder 13"/>
          <p:cNvSpPr>
            <a:spLocks noGrp="1"/>
          </p:cNvSpPr>
          <p:nvPr>
            <p:ph idx="4294967295"/>
          </p:nvPr>
        </p:nvSpPr>
        <p:spPr>
          <a:xfrm>
            <a:off x="0" y="1258888"/>
            <a:ext cx="9645650" cy="4779962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en-US" dirty="0"/>
              <a:t> (a1) Construction methods. – The State, a county, municipality, or other public body shall award contracts to erect, construct, alter, or repair buildings pursuant to any of the following methods: </a:t>
            </a:r>
          </a:p>
          <a:p>
            <a:r>
              <a:rPr lang="en-US" dirty="0"/>
              <a:t>(1) Separate-prime bidding. </a:t>
            </a:r>
          </a:p>
          <a:p>
            <a:r>
              <a:rPr lang="en-US" dirty="0"/>
              <a:t>(2) Single-prime bidding. </a:t>
            </a:r>
          </a:p>
          <a:p>
            <a:r>
              <a:rPr lang="en-US" dirty="0"/>
              <a:t>(3) Dual bidding pursuant to subsection (d1) of this section. </a:t>
            </a:r>
          </a:p>
          <a:p>
            <a:r>
              <a:rPr lang="en-US" dirty="0"/>
              <a:t>(4) Construction management at risk contracts pursuant to G.S. 143-128.1. </a:t>
            </a:r>
          </a:p>
          <a:p>
            <a:r>
              <a:rPr lang="en-US" dirty="0"/>
              <a:t>(5) Alternative contracting methods authorized pursuant to G.S. 143-135.26(9). </a:t>
            </a:r>
          </a:p>
          <a:p>
            <a:r>
              <a:rPr lang="en-US" dirty="0"/>
              <a:t>(6) Design-build contracts pursuant to G.S. 143-128.1A. </a:t>
            </a:r>
          </a:p>
          <a:p>
            <a:r>
              <a:rPr lang="en-US" dirty="0"/>
              <a:t>(7) Design-build bridging contracts pursuant to G.S. 143-128.1B. </a:t>
            </a:r>
          </a:p>
          <a:p>
            <a:r>
              <a:rPr lang="en-US" dirty="0"/>
              <a:t>(8) Public-private partnership construction contracts pursuant to G.S. 143-128.1C. </a:t>
            </a:r>
          </a:p>
          <a:p>
            <a:endParaRPr lang="en-US" dirty="0"/>
          </a:p>
        </p:txBody>
      </p:sp>
      <p:sp>
        <p:nvSpPr>
          <p:cNvPr id="16" name="Slide Number Placeholder 22"/>
          <p:cNvSpPr txBox="1"/>
          <p:nvPr/>
        </p:nvSpPr>
        <p:spPr>
          <a:xfrm>
            <a:off x="10032196" y="5462337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5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7823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206834"/>
            <a:ext cx="12304986" cy="819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2060"/>
                </a:solidFill>
                <a:latin typeface="HelveticaNeueLT Std Med" pitchFamily="34" charset="0"/>
                <a:ea typeface="Times New Roman" panose="02020603050405020304" pitchFamily="18" charset="0"/>
              </a:rPr>
              <a:t>BY DEFINITION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3" name="Content Placeholder 13"/>
          <p:cNvSpPr>
            <a:spLocks noGrp="1"/>
          </p:cNvSpPr>
          <p:nvPr>
            <p:ph idx="4294967295"/>
          </p:nvPr>
        </p:nvSpPr>
        <p:spPr>
          <a:xfrm>
            <a:off x="0" y="1797050"/>
            <a:ext cx="9456738" cy="4779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P3 is a financial delivery method utilizing one of the approved construction delivery methods:</a:t>
            </a:r>
          </a:p>
          <a:p>
            <a:pPr lvl="1"/>
            <a:r>
              <a:rPr lang="en-US" dirty="0"/>
              <a:t>Single Prime</a:t>
            </a:r>
          </a:p>
          <a:p>
            <a:pPr lvl="1"/>
            <a:r>
              <a:rPr lang="en-US" dirty="0" err="1"/>
              <a:t>Multiprime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Design-Build</a:t>
            </a:r>
          </a:p>
          <a:p>
            <a:pPr lvl="1"/>
            <a:r>
              <a:rPr lang="en-US" dirty="0"/>
              <a:t>Design-Build Bridging</a:t>
            </a:r>
          </a:p>
          <a:p>
            <a:pPr lvl="1"/>
            <a:r>
              <a:rPr lang="en-US" dirty="0" err="1"/>
              <a:t>CM@Risk</a:t>
            </a:r>
            <a:endParaRPr lang="en-US" dirty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167715"/>
            <a:ext cx="123049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B0F0"/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Public-Private Partnerships | P3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 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5" name="Slide Number Placeholder 22"/>
          <p:cNvSpPr txBox="1"/>
          <p:nvPr/>
        </p:nvSpPr>
        <p:spPr>
          <a:xfrm>
            <a:off x="9903372" y="6284696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4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8" t="17805" r="20398" b="21167"/>
          <a:stretch/>
        </p:blipFill>
        <p:spPr>
          <a:xfrm>
            <a:off x="6283360" y="2497539"/>
            <a:ext cx="3569560" cy="2953234"/>
          </a:xfrm>
          <a:prstGeom prst="rect">
            <a:avLst/>
          </a:prstGeom>
        </p:spPr>
      </p:pic>
      <p:sp>
        <p:nvSpPr>
          <p:cNvPr id="9" name="Slide Number Placeholder 22"/>
          <p:cNvSpPr txBox="1"/>
          <p:nvPr/>
        </p:nvSpPr>
        <p:spPr>
          <a:xfrm>
            <a:off x="10050083" y="5527858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6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7123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206834"/>
            <a:ext cx="123049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2060"/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GOAL OF THIS STUDY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 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3" name="Content Placeholder 13"/>
          <p:cNvSpPr>
            <a:spLocks noGrp="1"/>
          </p:cNvSpPr>
          <p:nvPr>
            <p:ph idx="4294967295"/>
          </p:nvPr>
        </p:nvSpPr>
        <p:spPr>
          <a:xfrm>
            <a:off x="0" y="969963"/>
            <a:ext cx="9645650" cy="477996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To </a:t>
            </a:r>
            <a:r>
              <a:rPr lang="en-US" b="1" dirty="0"/>
              <a:t>Educate</a:t>
            </a:r>
            <a:r>
              <a:rPr lang="en-US" dirty="0"/>
              <a:t> Potential End Users </a:t>
            </a:r>
          </a:p>
          <a:p>
            <a:r>
              <a:rPr lang="en-US" dirty="0"/>
              <a:t>Provide a </a:t>
            </a:r>
            <a:r>
              <a:rPr lang="en-US" b="1" dirty="0"/>
              <a:t>Framework</a:t>
            </a:r>
            <a:r>
              <a:rPr lang="en-US" dirty="0"/>
              <a:t> and the </a:t>
            </a:r>
            <a:r>
              <a:rPr lang="en-US" b="1" dirty="0"/>
              <a:t>Facts</a:t>
            </a:r>
            <a:r>
              <a:rPr lang="en-US" dirty="0"/>
              <a:t> on P3 Projects</a:t>
            </a:r>
          </a:p>
          <a:p>
            <a:r>
              <a:rPr lang="en-US" dirty="0"/>
              <a:t>Provide </a:t>
            </a:r>
            <a:r>
              <a:rPr lang="en-US" b="1" dirty="0"/>
              <a:t>Documents</a:t>
            </a:r>
            <a:r>
              <a:rPr lang="en-US" dirty="0"/>
              <a:t> That the State Can Use for P3 Projects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167715"/>
            <a:ext cx="123049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B0F0"/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Public-Private Partnerships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 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pic>
        <p:nvPicPr>
          <p:cNvPr id="2050" name="Picture 2" descr="Image result for goal vector 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8" b="8723"/>
          <a:stretch/>
        </p:blipFill>
        <p:spPr bwMode="auto">
          <a:xfrm>
            <a:off x="2764221" y="2537922"/>
            <a:ext cx="5988816" cy="334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goal vector 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17" t="61223" r="54427" b="27825"/>
          <a:stretch/>
        </p:blipFill>
        <p:spPr bwMode="auto">
          <a:xfrm>
            <a:off x="6845969" y="4992609"/>
            <a:ext cx="745958" cy="44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 result for goal vector 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17" t="61223" r="57775" b="29897"/>
          <a:stretch/>
        </p:blipFill>
        <p:spPr bwMode="auto">
          <a:xfrm>
            <a:off x="6336632" y="4992609"/>
            <a:ext cx="545431" cy="36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 result for goal vector 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05" t="72176" r="29031" b="23976"/>
          <a:stretch/>
        </p:blipFill>
        <p:spPr bwMode="auto">
          <a:xfrm>
            <a:off x="6160168" y="5341523"/>
            <a:ext cx="854244" cy="15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Image result for goal vector 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2" t="60927" r="40483" b="8117"/>
          <a:stretch/>
        </p:blipFill>
        <p:spPr bwMode="auto">
          <a:xfrm>
            <a:off x="6884342" y="4629406"/>
            <a:ext cx="1540043" cy="125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goal vector 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0" t="60592" r="57475" b="9351"/>
          <a:stretch/>
        </p:blipFill>
        <p:spPr bwMode="auto">
          <a:xfrm>
            <a:off x="8202304" y="4665856"/>
            <a:ext cx="545911" cy="122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22"/>
          <p:cNvSpPr txBox="1"/>
          <p:nvPr/>
        </p:nvSpPr>
        <p:spPr>
          <a:xfrm>
            <a:off x="10032196" y="5462337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7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2206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206834"/>
            <a:ext cx="12304986" cy="819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2060"/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SCHEDULE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3" name="Content Placeholder 13"/>
          <p:cNvSpPr>
            <a:spLocks noGrp="1"/>
          </p:cNvSpPr>
          <p:nvPr>
            <p:ph idx="4294967295"/>
          </p:nvPr>
        </p:nvSpPr>
        <p:spPr>
          <a:xfrm>
            <a:off x="0" y="1106488"/>
            <a:ext cx="9456738" cy="477996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dirty="0"/>
              <a:t>Task 1 </a:t>
            </a:r>
            <a:r>
              <a:rPr lang="en-US" sz="2200" dirty="0"/>
              <a:t>(August – October)</a:t>
            </a:r>
          </a:p>
          <a:p>
            <a:pPr lvl="1"/>
            <a:r>
              <a:rPr lang="en-US" dirty="0"/>
              <a:t>Define P3</a:t>
            </a:r>
          </a:p>
          <a:p>
            <a:pPr lvl="1"/>
            <a:r>
              <a:rPr lang="en-US" dirty="0"/>
              <a:t>Identify Type of P3</a:t>
            </a:r>
          </a:p>
          <a:p>
            <a:pPr lvl="1"/>
            <a:r>
              <a:rPr lang="en-US" dirty="0"/>
              <a:t>Define Legislative Authority</a:t>
            </a:r>
            <a:br>
              <a:rPr lang="en-US" dirty="0"/>
            </a:br>
            <a:r>
              <a:rPr lang="en-US" dirty="0"/>
              <a:t>Under Which Public Entities</a:t>
            </a:r>
            <a:br>
              <a:rPr lang="en-US" dirty="0"/>
            </a:br>
            <a:r>
              <a:rPr lang="en-US" dirty="0"/>
              <a:t>Can Enter Into a Contract</a:t>
            </a:r>
          </a:p>
          <a:p>
            <a:pPr lvl="1"/>
            <a:r>
              <a:rPr lang="en-US" dirty="0"/>
              <a:t>Define Types of Financing</a:t>
            </a:r>
          </a:p>
          <a:p>
            <a:r>
              <a:rPr lang="en-US" dirty="0"/>
              <a:t>Task 2 </a:t>
            </a:r>
            <a:r>
              <a:rPr lang="en-US" sz="2200" dirty="0"/>
              <a:t>(November – December)</a:t>
            </a:r>
          </a:p>
          <a:p>
            <a:pPr lvl="1"/>
            <a:r>
              <a:rPr lang="en-US" dirty="0"/>
              <a:t>Develop a Generic RFP</a:t>
            </a:r>
            <a:br>
              <a:rPr lang="en-US" dirty="0"/>
            </a:br>
            <a:r>
              <a:rPr lang="en-US" i="1" dirty="0"/>
              <a:t>(QBS Selection w/ Brook Act)</a:t>
            </a:r>
          </a:p>
          <a:p>
            <a:r>
              <a:rPr lang="en-US" dirty="0"/>
              <a:t>Task 3 </a:t>
            </a:r>
          </a:p>
          <a:p>
            <a:pPr lvl="1"/>
            <a:r>
              <a:rPr lang="en-US" dirty="0"/>
              <a:t>Develop Updates to the </a:t>
            </a:r>
            <a:br>
              <a:rPr lang="en-US" dirty="0"/>
            </a:br>
            <a:r>
              <a:rPr lang="en-US" dirty="0"/>
              <a:t>Current P3 Statue by Legislature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167715"/>
            <a:ext cx="123049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B0F0"/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Public-Private Partnerships – Tasks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 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5" name="Slide Number Placeholder 22"/>
          <p:cNvSpPr txBox="1"/>
          <p:nvPr/>
        </p:nvSpPr>
        <p:spPr>
          <a:xfrm>
            <a:off x="9903372" y="6284696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" t="7897" b="11730"/>
          <a:stretch/>
        </p:blipFill>
        <p:spPr>
          <a:xfrm>
            <a:off x="4873038" y="824834"/>
            <a:ext cx="6352174" cy="4503761"/>
          </a:xfrm>
          <a:prstGeom prst="rect">
            <a:avLst/>
          </a:prstGeom>
        </p:spPr>
      </p:pic>
      <p:sp>
        <p:nvSpPr>
          <p:cNvPr id="10" name="Slide Number Placeholder 22"/>
          <p:cNvSpPr txBox="1"/>
          <p:nvPr/>
        </p:nvSpPr>
        <p:spPr>
          <a:xfrm>
            <a:off x="10047811" y="5525586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8</a:t>
            </a:r>
            <a:endParaRPr lang="en-US" sz="1200" b="0" i="0" u="none" strike="noStrike" kern="1200" cap="none" spc="0" baseline="0" dirty="0">
              <a:solidFill>
                <a:schemeClr val="bg1">
                  <a:lumMod val="75000"/>
                </a:schemeClr>
              </a:solidFill>
              <a:uFillTx/>
              <a:latin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7EB1B28-29E8-4F22-BDC3-87E23B1750D8}"/>
              </a:ext>
            </a:extLst>
          </p:cNvPr>
          <p:cNvSpPr/>
          <p:nvPr/>
        </p:nvSpPr>
        <p:spPr>
          <a:xfrm>
            <a:off x="8938924" y="2869699"/>
            <a:ext cx="514350" cy="316492"/>
          </a:xfrm>
          <a:prstGeom prst="rect">
            <a:avLst/>
          </a:prstGeom>
          <a:solidFill>
            <a:srgbClr val="5FAE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498005-3896-4C3F-8F96-80A05047FEE8}"/>
              </a:ext>
            </a:extLst>
          </p:cNvPr>
          <p:cNvSpPr txBox="1"/>
          <p:nvPr/>
        </p:nvSpPr>
        <p:spPr>
          <a:xfrm>
            <a:off x="9081799" y="2869699"/>
            <a:ext cx="185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D1E8DF"/>
                </a:solidFill>
              </a:rPr>
              <a:t>24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BA19D1-71DD-42F5-BACB-2D2E298E0D97}"/>
              </a:ext>
            </a:extLst>
          </p:cNvPr>
          <p:cNvSpPr/>
          <p:nvPr/>
        </p:nvSpPr>
        <p:spPr bwMode="auto">
          <a:xfrm>
            <a:off x="10176010" y="189711"/>
            <a:ext cx="1871814" cy="1672569"/>
          </a:xfrm>
          <a:prstGeom prst="rect">
            <a:avLst/>
          </a:prstGeom>
          <a:solidFill>
            <a:srgbClr val="FF0000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ACC1C5"/>
              </a:solidFill>
              <a:effectLst/>
              <a:latin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95E345-0B30-4FC8-9236-20B2891AA0F1}"/>
              </a:ext>
            </a:extLst>
          </p:cNvPr>
          <p:cNvSpPr txBox="1"/>
          <p:nvPr/>
        </p:nvSpPr>
        <p:spPr>
          <a:xfrm>
            <a:off x="10317850" y="189711"/>
            <a:ext cx="7671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P3</a:t>
            </a:r>
            <a:endParaRPr lang="en-US" sz="16600" b="1" dirty="0">
              <a:solidFill>
                <a:schemeClr val="bg1"/>
              </a:solidFill>
              <a:latin typeface="Century Gothic" panose="020B05020202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7445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206834"/>
            <a:ext cx="123049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2060"/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RFQ DRAFT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 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67715"/>
            <a:ext cx="123049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B0F0"/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Public-Private Partnerships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/>
                <a:latin typeface="HelveticaNeueLT Std Med" pitchFamily="34" charset="0"/>
                <a:ea typeface="Times New Roman" panose="02020603050405020304" pitchFamily="18" charset="0"/>
              </a:rPr>
              <a:t> 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/>
              <a:latin typeface="HelveticaNeueLT Std Med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273839-DC17-46E5-8C27-04855599CDAC}"/>
              </a:ext>
            </a:extLst>
          </p:cNvPr>
          <p:cNvSpPr/>
          <p:nvPr/>
        </p:nvSpPr>
        <p:spPr bwMode="auto">
          <a:xfrm>
            <a:off x="10176010" y="189711"/>
            <a:ext cx="1871814" cy="1672569"/>
          </a:xfrm>
          <a:prstGeom prst="rect">
            <a:avLst/>
          </a:prstGeom>
          <a:solidFill>
            <a:srgbClr val="FF0000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ACC1C5"/>
              </a:solidFill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17850" y="189711"/>
            <a:ext cx="7671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P3</a:t>
            </a:r>
            <a:endParaRPr lang="en-US" sz="16600" b="1" dirty="0">
              <a:solidFill>
                <a:schemeClr val="bg1"/>
              </a:solidFill>
              <a:latin typeface="Century Gothic" panose="020B0502020202020204" pitchFamily="34" charset="0"/>
              <a:cs typeface="Aharoni" panose="02010803020104030203" pitchFamily="2" charset="-79"/>
            </a:endParaRPr>
          </a:p>
        </p:txBody>
      </p:sp>
      <p:pic>
        <p:nvPicPr>
          <p:cNvPr id="20" name="Picture 19" descr="Image result for nc state construction log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0" y="5972700"/>
            <a:ext cx="816548" cy="81036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lide Number Placeholder 22"/>
          <p:cNvSpPr txBox="1"/>
          <p:nvPr/>
        </p:nvSpPr>
        <p:spPr>
          <a:xfrm>
            <a:off x="10020964" y="5451109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 dirty="0">
                <a:solidFill>
                  <a:schemeClr val="bg1">
                    <a:lumMod val="75000"/>
                  </a:schemeClr>
                </a:solidFill>
                <a:uFillTx/>
                <a:latin typeface="Calibri"/>
              </a:rPr>
              <a:t>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BCD1C7-E938-4A01-9CCE-2E93DA245A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8" t="7298" r="11761" b="29113"/>
          <a:stretch/>
        </p:blipFill>
        <p:spPr>
          <a:xfrm>
            <a:off x="3493972" y="38200"/>
            <a:ext cx="5457524" cy="587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42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6157</TotalTime>
  <Words>1564</Words>
  <Application>Microsoft Office PowerPoint</Application>
  <PresentationFormat>Widescreen</PresentationFormat>
  <Paragraphs>306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9" baseType="lpstr">
      <vt:lpstr>Aharoni</vt:lpstr>
      <vt:lpstr>Arial</vt:lpstr>
      <vt:lpstr>Arial Black</vt:lpstr>
      <vt:lpstr>Calibri</vt:lpstr>
      <vt:lpstr>Calibri Light</vt:lpstr>
      <vt:lpstr>Century Gothic</vt:lpstr>
      <vt:lpstr>HelveticaNeueLT Std Extended</vt:lpstr>
      <vt:lpstr>HelveticaNeueLT Std Lt</vt:lpstr>
      <vt:lpstr>HelveticaNeueLT Std Med</vt:lpstr>
      <vt:lpstr>Rockwell</vt:lpstr>
      <vt:lpstr>Times New Roman</vt:lpstr>
      <vt:lpstr>Wingdings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Brandi Ratliff</dc:creator>
  <cp:lastModifiedBy>Tyra Keene</cp:lastModifiedBy>
  <cp:revision>222</cp:revision>
  <cp:lastPrinted>2019-03-26T16:25:15Z</cp:lastPrinted>
  <dcterms:created xsi:type="dcterms:W3CDTF">2018-02-07T13:42:36Z</dcterms:created>
  <dcterms:modified xsi:type="dcterms:W3CDTF">2019-03-26T16:42:16Z</dcterms:modified>
</cp:coreProperties>
</file>