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charts/chart10.xml" ContentType="application/vnd.openxmlformats-officedocument.drawingml.chart+xml"/>
  <Override PartName="/ppt/theme/themeOverride8.xml" ContentType="application/vnd.openxmlformats-officedocument.themeOverride+xml"/>
  <Override PartName="/ppt/charts/chart11.xml" ContentType="application/vnd.openxmlformats-officedocument.drawingml.chart+xml"/>
  <Override PartName="/ppt/theme/themeOverride9.xml" ContentType="application/vnd.openxmlformats-officedocument.themeOverride+xml"/>
  <Override PartName="/ppt/charts/chart12.xml" ContentType="application/vnd.openxmlformats-officedocument.drawingml.chart+xml"/>
  <Override PartName="/ppt/theme/themeOverride10.xml" ContentType="application/vnd.openxmlformats-officedocument.themeOverride+xml"/>
  <Override PartName="/ppt/charts/chart13.xml" ContentType="application/vnd.openxmlformats-officedocument.drawingml.chart+xml"/>
  <Override PartName="/ppt/theme/themeOverride11.xml" ContentType="application/vnd.openxmlformats-officedocument.themeOverride+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6.xml" ContentType="application/vnd.openxmlformats-officedocument.drawingml.chart+xml"/>
  <Override PartName="/ppt/theme/themeOverride14.xml" ContentType="application/vnd.openxmlformats-officedocument.themeOverride+xml"/>
  <Override PartName="/ppt/charts/chart17.xml" ContentType="application/vnd.openxmlformats-officedocument.drawingml.chart+xml"/>
  <Override PartName="/ppt/theme/themeOverride15.xml" ContentType="application/vnd.openxmlformats-officedocument.themeOverride+xml"/>
  <Override PartName="/ppt/charts/chart18.xml" ContentType="application/vnd.openxmlformats-officedocument.drawingml.chart+xml"/>
  <Override PartName="/ppt/theme/themeOverride16.xml" ContentType="application/vnd.openxmlformats-officedocument.themeOverride+xml"/>
  <Override PartName="/ppt/charts/chart19.xml" ContentType="application/vnd.openxmlformats-officedocument.drawingml.chart+xml"/>
  <Override PartName="/ppt/theme/themeOverride17.xml" ContentType="application/vnd.openxmlformats-officedocument.themeOverride+xml"/>
  <Override PartName="/ppt/charts/chart20.xml" ContentType="application/vnd.openxmlformats-officedocument.drawingml.chart+xml"/>
  <Override PartName="/ppt/theme/themeOverride18.xml" ContentType="application/vnd.openxmlformats-officedocument.themeOverride+xml"/>
  <Override PartName="/ppt/charts/chart21.xml" ContentType="application/vnd.openxmlformats-officedocument.drawingml.chart+xml"/>
  <Override PartName="/ppt/theme/themeOverride19.xml" ContentType="application/vnd.openxmlformats-officedocument.themeOverride+xml"/>
  <Override PartName="/ppt/charts/chart22.xml" ContentType="application/vnd.openxmlformats-officedocument.drawingml.chart+xml"/>
  <Override PartName="/ppt/theme/themeOverride20.xml" ContentType="application/vnd.openxmlformats-officedocument.themeOverride+xml"/>
  <Override PartName="/ppt/charts/chart23.xml" ContentType="application/vnd.openxmlformats-officedocument.drawingml.chart+xml"/>
  <Override PartName="/ppt/theme/themeOverride21.xml" ContentType="application/vnd.openxmlformats-officedocument.themeOverride+xml"/>
  <Override PartName="/ppt/notesSlides/notesSlide9.xml" ContentType="application/vnd.openxmlformats-officedocument.presentationml.notesSlide+xml"/>
  <Override PartName="/ppt/charts/chart24.xml" ContentType="application/vnd.openxmlformats-officedocument.drawingml.chart+xml"/>
  <Override PartName="/ppt/theme/themeOverride22.xml" ContentType="application/vnd.openxmlformats-officedocument.themeOverride+xml"/>
  <Override PartName="/ppt/charts/chart25.xml" ContentType="application/vnd.openxmlformats-officedocument.drawingml.chart+xml"/>
  <Override PartName="/ppt/theme/themeOverride23.xml" ContentType="application/vnd.openxmlformats-officedocument.themeOverride+xml"/>
  <Override PartName="/ppt/charts/chart26.xml" ContentType="application/vnd.openxmlformats-officedocument.drawingml.chart+xml"/>
  <Override PartName="/ppt/theme/themeOverride24.xml" ContentType="application/vnd.openxmlformats-officedocument.themeOverride+xml"/>
  <Override PartName="/ppt/charts/chart27.xml" ContentType="application/vnd.openxmlformats-officedocument.drawingml.chart+xml"/>
  <Override PartName="/ppt/theme/themeOverride25.xml" ContentType="application/vnd.openxmlformats-officedocument.themeOverride+xml"/>
  <Override PartName="/ppt/charts/chart28.xml" ContentType="application/vnd.openxmlformats-officedocument.drawingml.chart+xml"/>
  <Override PartName="/ppt/theme/themeOverride26.xml" ContentType="application/vnd.openxmlformats-officedocument.themeOverride+xml"/>
  <Override PartName="/ppt/charts/chart29.xml" ContentType="application/vnd.openxmlformats-officedocument.drawingml.chart+xml"/>
  <Override PartName="/ppt/theme/themeOverride27.xml" ContentType="application/vnd.openxmlformats-officedocument.themeOverride+xml"/>
  <Override PartName="/ppt/charts/chart30.xml" ContentType="application/vnd.openxmlformats-officedocument.drawingml.chart+xml"/>
  <Override PartName="/ppt/theme/themeOverride28.xml" ContentType="application/vnd.openxmlformats-officedocument.themeOverride+xml"/>
  <Override PartName="/ppt/charts/chart31.xml" ContentType="application/vnd.openxmlformats-officedocument.drawingml.chart+xml"/>
  <Override PartName="/ppt/theme/themeOverride29.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2.xml" ContentType="application/vnd.openxmlformats-officedocument.drawingml.chart+xml"/>
  <Override PartName="/ppt/theme/themeOverride30.xml" ContentType="application/vnd.openxmlformats-officedocument.themeOverride+xml"/>
  <Override PartName="/ppt/charts/chart33.xml" ContentType="application/vnd.openxmlformats-officedocument.drawingml.chart+xml"/>
  <Override PartName="/ppt/theme/themeOverride31.xml" ContentType="application/vnd.openxmlformats-officedocument.themeOverride+xml"/>
  <Override PartName="/ppt/charts/chart34.xml" ContentType="application/vnd.openxmlformats-officedocument.drawingml.chart+xml"/>
  <Override PartName="/ppt/theme/themeOverride32.xml" ContentType="application/vnd.openxmlformats-officedocument.themeOverride+xml"/>
  <Override PartName="/ppt/charts/chart35.xml" ContentType="application/vnd.openxmlformats-officedocument.drawingml.chart+xml"/>
  <Override PartName="/ppt/theme/themeOverride3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notesSlides/notesSlide15.xml" ContentType="application/vnd.openxmlformats-officedocument.presentationml.notesSlide+xml"/>
  <Override PartName="/ppt/charts/chart38.xml" ContentType="application/vnd.openxmlformats-officedocument.drawingml.chart+xml"/>
  <Override PartName="/ppt/theme/themeOverride34.xml" ContentType="application/vnd.openxmlformats-officedocument.themeOverride+xml"/>
  <Override PartName="/ppt/drawings/drawing3.xml" ContentType="application/vnd.openxmlformats-officedocument.drawingml.chartshapes+xml"/>
  <Override PartName="/ppt/charts/chart39.xml" ContentType="application/vnd.openxmlformats-officedocument.drawingml.chart+xml"/>
  <Override PartName="/ppt/theme/themeOverride35.xml" ContentType="application/vnd.openxmlformats-officedocument.themeOverrid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40.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4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42.xml" ContentType="application/vnd.openxmlformats-officedocument.drawingml.chart+xml"/>
  <Override PartName="/ppt/drawings/drawing5.xml" ContentType="application/vnd.openxmlformats-officedocument.drawingml.chartshapes+xml"/>
  <Override PartName="/ppt/charts/chart43.xml" ContentType="application/vnd.openxmlformats-officedocument.drawingml.chart+xml"/>
  <Override PartName="/ppt/drawings/drawing6.xml" ContentType="application/vnd.openxmlformats-officedocument.drawingml.chartshapes+xml"/>
  <Override PartName="/ppt/charts/chart44.xml" ContentType="application/vnd.openxmlformats-officedocument.drawingml.chart+xml"/>
  <Override PartName="/ppt/theme/themeOverride36.xml" ContentType="application/vnd.openxmlformats-officedocument.themeOverride+xml"/>
  <Override PartName="/ppt/drawings/drawing7.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284" r:id="rId3"/>
    <p:sldId id="354" r:id="rId4"/>
    <p:sldId id="289" r:id="rId5"/>
    <p:sldId id="345" r:id="rId6"/>
    <p:sldId id="266" r:id="rId7"/>
    <p:sldId id="267" r:id="rId8"/>
    <p:sldId id="292" r:id="rId9"/>
    <p:sldId id="265" r:id="rId10"/>
    <p:sldId id="262" r:id="rId11"/>
    <p:sldId id="263" r:id="rId12"/>
    <p:sldId id="268" r:id="rId13"/>
    <p:sldId id="269" r:id="rId14"/>
    <p:sldId id="270" r:id="rId15"/>
    <p:sldId id="271" r:id="rId16"/>
    <p:sldId id="272" r:id="rId17"/>
    <p:sldId id="339" r:id="rId18"/>
    <p:sldId id="334" r:id="rId19"/>
    <p:sldId id="333" r:id="rId20"/>
    <p:sldId id="335" r:id="rId21"/>
    <p:sldId id="326" r:id="rId22"/>
    <p:sldId id="353" r:id="rId23"/>
    <p:sldId id="355" r:id="rId24"/>
    <p:sldId id="347" r:id="rId25"/>
    <p:sldId id="342" r:id="rId26"/>
    <p:sldId id="348" r:id="rId27"/>
    <p:sldId id="301" r:id="rId28"/>
    <p:sldId id="281" r:id="rId29"/>
  </p:sldIdLst>
  <p:sldSz cx="14630400" cy="8229600"/>
  <p:notesSz cx="7010400" cy="9296400"/>
  <p:defaultTextStyle>
    <a:defPPr>
      <a:defRPr lang="en-US"/>
    </a:defPPr>
    <a:lvl1pPr marL="0" algn="l" defTabSz="653110" rtl="0" eaLnBrk="1" latinLnBrk="0" hangingPunct="1">
      <a:defRPr sz="2571" kern="1200">
        <a:solidFill>
          <a:schemeClr val="tx1"/>
        </a:solidFill>
        <a:latin typeface="+mn-lt"/>
        <a:ea typeface="+mn-ea"/>
        <a:cs typeface="+mn-cs"/>
      </a:defRPr>
    </a:lvl1pPr>
    <a:lvl2pPr marL="653110" algn="l" defTabSz="653110" rtl="0" eaLnBrk="1" latinLnBrk="0" hangingPunct="1">
      <a:defRPr sz="2571" kern="1200">
        <a:solidFill>
          <a:schemeClr val="tx1"/>
        </a:solidFill>
        <a:latin typeface="+mn-lt"/>
        <a:ea typeface="+mn-ea"/>
        <a:cs typeface="+mn-cs"/>
      </a:defRPr>
    </a:lvl2pPr>
    <a:lvl3pPr marL="1306220" algn="l" defTabSz="653110" rtl="0" eaLnBrk="1" latinLnBrk="0" hangingPunct="1">
      <a:defRPr sz="2571" kern="1200">
        <a:solidFill>
          <a:schemeClr val="tx1"/>
        </a:solidFill>
        <a:latin typeface="+mn-lt"/>
        <a:ea typeface="+mn-ea"/>
        <a:cs typeface="+mn-cs"/>
      </a:defRPr>
    </a:lvl3pPr>
    <a:lvl4pPr marL="1959331" algn="l" defTabSz="653110" rtl="0" eaLnBrk="1" latinLnBrk="0" hangingPunct="1">
      <a:defRPr sz="2571" kern="1200">
        <a:solidFill>
          <a:schemeClr val="tx1"/>
        </a:solidFill>
        <a:latin typeface="+mn-lt"/>
        <a:ea typeface="+mn-ea"/>
        <a:cs typeface="+mn-cs"/>
      </a:defRPr>
    </a:lvl4pPr>
    <a:lvl5pPr marL="2612441" algn="l" defTabSz="653110" rtl="0" eaLnBrk="1" latinLnBrk="0" hangingPunct="1">
      <a:defRPr sz="2571" kern="1200">
        <a:solidFill>
          <a:schemeClr val="tx1"/>
        </a:solidFill>
        <a:latin typeface="+mn-lt"/>
        <a:ea typeface="+mn-ea"/>
        <a:cs typeface="+mn-cs"/>
      </a:defRPr>
    </a:lvl5pPr>
    <a:lvl6pPr marL="3265551" algn="l" defTabSz="653110" rtl="0" eaLnBrk="1" latinLnBrk="0" hangingPunct="1">
      <a:defRPr sz="2571" kern="1200">
        <a:solidFill>
          <a:schemeClr val="tx1"/>
        </a:solidFill>
        <a:latin typeface="+mn-lt"/>
        <a:ea typeface="+mn-ea"/>
        <a:cs typeface="+mn-cs"/>
      </a:defRPr>
    </a:lvl6pPr>
    <a:lvl7pPr marL="3918661" algn="l" defTabSz="653110" rtl="0" eaLnBrk="1" latinLnBrk="0" hangingPunct="1">
      <a:defRPr sz="2571" kern="1200">
        <a:solidFill>
          <a:schemeClr val="tx1"/>
        </a:solidFill>
        <a:latin typeface="+mn-lt"/>
        <a:ea typeface="+mn-ea"/>
        <a:cs typeface="+mn-cs"/>
      </a:defRPr>
    </a:lvl7pPr>
    <a:lvl8pPr marL="4571771" algn="l" defTabSz="653110" rtl="0" eaLnBrk="1" latinLnBrk="0" hangingPunct="1">
      <a:defRPr sz="2571" kern="1200">
        <a:solidFill>
          <a:schemeClr val="tx1"/>
        </a:solidFill>
        <a:latin typeface="+mn-lt"/>
        <a:ea typeface="+mn-ea"/>
        <a:cs typeface="+mn-cs"/>
      </a:defRPr>
    </a:lvl8pPr>
    <a:lvl9pPr marL="5224882" algn="l" defTabSz="653110" rtl="0" eaLnBrk="1" latinLnBrk="0" hangingPunct="1">
      <a:defRPr sz="257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933C"/>
    <a:srgbClr val="C3D69B"/>
    <a:srgbClr val="4F6228"/>
    <a:srgbClr val="E6B9B8"/>
    <a:srgbClr val="C00000"/>
    <a:srgbClr val="768457"/>
    <a:srgbClr val="F79646"/>
    <a:srgbClr val="632523"/>
    <a:srgbClr val="D99694"/>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0760" autoAdjust="0"/>
  </p:normalViewPr>
  <p:slideViewPr>
    <p:cSldViewPr snapToGrid="0" snapToObjects="1">
      <p:cViewPr varScale="1">
        <p:scale>
          <a:sx n="56" d="100"/>
          <a:sy n="56" d="100"/>
        </p:scale>
        <p:origin x="876" y="66"/>
      </p:cViewPr>
      <p:guideLst>
        <p:guide orient="horz" pos="2592"/>
        <p:guide pos="46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9.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1.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6.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8.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9.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20.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2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2.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3.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4.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5.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6.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27.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2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29.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30.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31.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32.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33.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7.xlsx"/><Relationship Id="rId1" Type="http://schemas.openxmlformats.org/officeDocument/2006/relationships/themeOverride" Target="../theme/themeOverride34.xml"/></Relationships>
</file>

<file path=ppt/charts/_rels/chart3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38.xlsx"/><Relationship Id="rId1" Type="http://schemas.openxmlformats.org/officeDocument/2006/relationships/themeOverride" Target="../theme/themeOverride35.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1.xml"/><Relationship Id="rId1" Type="http://schemas.microsoft.com/office/2011/relationships/chartStyle" Target="style1.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xml"/><Relationship Id="rId1" Type="http://schemas.microsoft.com/office/2011/relationships/chartStyle" Target="style2.xml"/></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43.xlsx"/><Relationship Id="rId1" Type="http://schemas.openxmlformats.org/officeDocument/2006/relationships/themeOverride" Target="../theme/themeOverride36.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7144948779686"/>
          <c:y val="0.12968546659311572"/>
          <c:w val="0.65638730038342863"/>
          <c:h val="0.79084986695281811"/>
        </c:manualLayout>
      </c:layout>
      <c:lineChart>
        <c:grouping val="standard"/>
        <c:varyColors val="0"/>
        <c:ser>
          <c:idx val="0"/>
          <c:order val="0"/>
          <c:tx>
            <c:strRef>
              <c:f>Sheet1!$B$1</c:f>
              <c:strCache>
                <c:ptCount val="1"/>
                <c:pt idx="0">
                  <c:v>Current</c:v>
                </c:pt>
              </c:strCache>
            </c:strRef>
          </c:tx>
          <c:spPr>
            <a:ln w="12700" cap="rnd">
              <a:solidFill>
                <a:schemeClr val="bg1">
                  <a:lumMod val="50000"/>
                </a:schemeClr>
              </a:solidFill>
              <a:prstDash val="dash"/>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Sheet1!$B$2:$B$158</c:f>
              <c:numCache>
                <c:formatCode>#,##0</c:formatCode>
                <c:ptCount val="157"/>
                <c:pt idx="1">
                  <c:v>1279636</c:v>
                </c:pt>
                <c:pt idx="2">
                  <c:v>1279636</c:v>
                </c:pt>
                <c:pt idx="3">
                  <c:v>1279636</c:v>
                </c:pt>
                <c:pt idx="4">
                  <c:v>1279636</c:v>
                </c:pt>
                <c:pt idx="5">
                  <c:v>1279636</c:v>
                </c:pt>
                <c:pt idx="6">
                  <c:v>1279636</c:v>
                </c:pt>
                <c:pt idx="7">
                  <c:v>1279636</c:v>
                </c:pt>
                <c:pt idx="8">
                  <c:v>1279636</c:v>
                </c:pt>
                <c:pt idx="9">
                  <c:v>1279636</c:v>
                </c:pt>
                <c:pt idx="10">
                  <c:v>1279636</c:v>
                </c:pt>
                <c:pt idx="11">
                  <c:v>1279636</c:v>
                </c:pt>
                <c:pt idx="12">
                  <c:v>1279636</c:v>
                </c:pt>
                <c:pt idx="13">
                  <c:v>1279636</c:v>
                </c:pt>
                <c:pt idx="14">
                  <c:v>1279636</c:v>
                </c:pt>
                <c:pt idx="15">
                  <c:v>1279636</c:v>
                </c:pt>
                <c:pt idx="16">
                  <c:v>1279636</c:v>
                </c:pt>
                <c:pt idx="17">
                  <c:v>1279636</c:v>
                </c:pt>
                <c:pt idx="18">
                  <c:v>1279636</c:v>
                </c:pt>
                <c:pt idx="19">
                  <c:v>1279636</c:v>
                </c:pt>
                <c:pt idx="20">
                  <c:v>1279636</c:v>
                </c:pt>
                <c:pt idx="21">
                  <c:v>1279636</c:v>
                </c:pt>
                <c:pt idx="22">
                  <c:v>1279636</c:v>
                </c:pt>
                <c:pt idx="23">
                  <c:v>1279636</c:v>
                </c:pt>
                <c:pt idx="24">
                  <c:v>1279636</c:v>
                </c:pt>
                <c:pt idx="25">
                  <c:v>1279636</c:v>
                </c:pt>
                <c:pt idx="26">
                  <c:v>1279636</c:v>
                </c:pt>
                <c:pt idx="27">
                  <c:v>1279636</c:v>
                </c:pt>
                <c:pt idx="28">
                  <c:v>1279636</c:v>
                </c:pt>
                <c:pt idx="29">
                  <c:v>1279636</c:v>
                </c:pt>
                <c:pt idx="30">
                  <c:v>1279636</c:v>
                </c:pt>
                <c:pt idx="31">
                  <c:v>1279636</c:v>
                </c:pt>
                <c:pt idx="32">
                  <c:v>1279636</c:v>
                </c:pt>
                <c:pt idx="33">
                  <c:v>1279636</c:v>
                </c:pt>
                <c:pt idx="34">
                  <c:v>1279636</c:v>
                </c:pt>
                <c:pt idx="35">
                  <c:v>1279636</c:v>
                </c:pt>
                <c:pt idx="36">
                  <c:v>1279636</c:v>
                </c:pt>
                <c:pt idx="37">
                  <c:v>1279636</c:v>
                </c:pt>
                <c:pt idx="38">
                  <c:v>1279636</c:v>
                </c:pt>
                <c:pt idx="39">
                  <c:v>1279636</c:v>
                </c:pt>
                <c:pt idx="40">
                  <c:v>1279636</c:v>
                </c:pt>
                <c:pt idx="41">
                  <c:v>1279636</c:v>
                </c:pt>
                <c:pt idx="42">
                  <c:v>1279636</c:v>
                </c:pt>
                <c:pt idx="43">
                  <c:v>1279636</c:v>
                </c:pt>
                <c:pt idx="44">
                  <c:v>1279636</c:v>
                </c:pt>
                <c:pt idx="45">
                  <c:v>1279636</c:v>
                </c:pt>
                <c:pt idx="46">
                  <c:v>1279636</c:v>
                </c:pt>
                <c:pt idx="47">
                  <c:v>1279636</c:v>
                </c:pt>
                <c:pt idx="48">
                  <c:v>1279636</c:v>
                </c:pt>
                <c:pt idx="49">
                  <c:v>1279636</c:v>
                </c:pt>
                <c:pt idx="50">
                  <c:v>1279636</c:v>
                </c:pt>
                <c:pt idx="51">
                  <c:v>1279636</c:v>
                </c:pt>
                <c:pt idx="52">
                  <c:v>1279636</c:v>
                </c:pt>
                <c:pt idx="53">
                  <c:v>1279636</c:v>
                </c:pt>
                <c:pt idx="54">
                  <c:v>1279636</c:v>
                </c:pt>
                <c:pt idx="55">
                  <c:v>1279636</c:v>
                </c:pt>
                <c:pt idx="56">
                  <c:v>1279636</c:v>
                </c:pt>
                <c:pt idx="57">
                  <c:v>1279636</c:v>
                </c:pt>
                <c:pt idx="58">
                  <c:v>1279636</c:v>
                </c:pt>
                <c:pt idx="59">
                  <c:v>1279636</c:v>
                </c:pt>
                <c:pt idx="60">
                  <c:v>1279636</c:v>
                </c:pt>
                <c:pt idx="61">
                  <c:v>1279636</c:v>
                </c:pt>
                <c:pt idx="62">
                  <c:v>1279636</c:v>
                </c:pt>
                <c:pt idx="63">
                  <c:v>1279636</c:v>
                </c:pt>
                <c:pt idx="64">
                  <c:v>1279636</c:v>
                </c:pt>
                <c:pt idx="65">
                  <c:v>1279636</c:v>
                </c:pt>
                <c:pt idx="66">
                  <c:v>1279636</c:v>
                </c:pt>
                <c:pt idx="67">
                  <c:v>1279636</c:v>
                </c:pt>
                <c:pt idx="68">
                  <c:v>1279636</c:v>
                </c:pt>
                <c:pt idx="69">
                  <c:v>1279636</c:v>
                </c:pt>
                <c:pt idx="70">
                  <c:v>1279636</c:v>
                </c:pt>
                <c:pt idx="71">
                  <c:v>1279636</c:v>
                </c:pt>
                <c:pt idx="72">
                  <c:v>1279636</c:v>
                </c:pt>
                <c:pt idx="73">
                  <c:v>1279636</c:v>
                </c:pt>
                <c:pt idx="74">
                  <c:v>1279636</c:v>
                </c:pt>
                <c:pt idx="75">
                  <c:v>1279636</c:v>
                </c:pt>
                <c:pt idx="76">
                  <c:v>1279636</c:v>
                </c:pt>
                <c:pt idx="77">
                  <c:v>1279636</c:v>
                </c:pt>
                <c:pt idx="78">
                  <c:v>1279636</c:v>
                </c:pt>
                <c:pt idx="79">
                  <c:v>1279636</c:v>
                </c:pt>
                <c:pt idx="80">
                  <c:v>1279636</c:v>
                </c:pt>
                <c:pt idx="81">
                  <c:v>1279636</c:v>
                </c:pt>
                <c:pt idx="82">
                  <c:v>1279636</c:v>
                </c:pt>
                <c:pt idx="83">
                  <c:v>1279636</c:v>
                </c:pt>
                <c:pt idx="84">
                  <c:v>1279636</c:v>
                </c:pt>
                <c:pt idx="85">
                  <c:v>1279636</c:v>
                </c:pt>
                <c:pt idx="86">
                  <c:v>1279636</c:v>
                </c:pt>
                <c:pt idx="87">
                  <c:v>1279636</c:v>
                </c:pt>
                <c:pt idx="88">
                  <c:v>1279636</c:v>
                </c:pt>
                <c:pt idx="89">
                  <c:v>1279636</c:v>
                </c:pt>
                <c:pt idx="90">
                  <c:v>1279636</c:v>
                </c:pt>
                <c:pt idx="91">
                  <c:v>1279636</c:v>
                </c:pt>
                <c:pt idx="92">
                  <c:v>1279636</c:v>
                </c:pt>
                <c:pt idx="93">
                  <c:v>1279636</c:v>
                </c:pt>
                <c:pt idx="94">
                  <c:v>1279636</c:v>
                </c:pt>
                <c:pt idx="95">
                  <c:v>1279636</c:v>
                </c:pt>
                <c:pt idx="96">
                  <c:v>1279636</c:v>
                </c:pt>
                <c:pt idx="97">
                  <c:v>1279636</c:v>
                </c:pt>
                <c:pt idx="98">
                  <c:v>1279636</c:v>
                </c:pt>
                <c:pt idx="99">
                  <c:v>1279636</c:v>
                </c:pt>
                <c:pt idx="100">
                  <c:v>1279636</c:v>
                </c:pt>
                <c:pt idx="101">
                  <c:v>1279636</c:v>
                </c:pt>
                <c:pt idx="102">
                  <c:v>1279636</c:v>
                </c:pt>
                <c:pt idx="103">
                  <c:v>1279636</c:v>
                </c:pt>
                <c:pt idx="104">
                  <c:v>1279636</c:v>
                </c:pt>
                <c:pt idx="105">
                  <c:v>1279636</c:v>
                </c:pt>
                <c:pt idx="106">
                  <c:v>1279636</c:v>
                </c:pt>
                <c:pt idx="107">
                  <c:v>1279636</c:v>
                </c:pt>
                <c:pt idx="108">
                  <c:v>1279636</c:v>
                </c:pt>
                <c:pt idx="109">
                  <c:v>1279636</c:v>
                </c:pt>
                <c:pt idx="110">
                  <c:v>1279636</c:v>
                </c:pt>
                <c:pt idx="111">
                  <c:v>1279636</c:v>
                </c:pt>
                <c:pt idx="112">
                  <c:v>1279636</c:v>
                </c:pt>
                <c:pt idx="113">
                  <c:v>1279636</c:v>
                </c:pt>
                <c:pt idx="114">
                  <c:v>1279636</c:v>
                </c:pt>
                <c:pt idx="115">
                  <c:v>1279636</c:v>
                </c:pt>
                <c:pt idx="116">
                  <c:v>1279636</c:v>
                </c:pt>
                <c:pt idx="117">
                  <c:v>1279636</c:v>
                </c:pt>
                <c:pt idx="118">
                  <c:v>1279636</c:v>
                </c:pt>
                <c:pt idx="119">
                  <c:v>1279636</c:v>
                </c:pt>
                <c:pt idx="120">
                  <c:v>1279636</c:v>
                </c:pt>
                <c:pt idx="121">
                  <c:v>1279636</c:v>
                </c:pt>
                <c:pt idx="122">
                  <c:v>1279636</c:v>
                </c:pt>
                <c:pt idx="123">
                  <c:v>1279636</c:v>
                </c:pt>
                <c:pt idx="124">
                  <c:v>1279636</c:v>
                </c:pt>
                <c:pt idx="125">
                  <c:v>1279636</c:v>
                </c:pt>
                <c:pt idx="126">
                  <c:v>1279636</c:v>
                </c:pt>
                <c:pt idx="127">
                  <c:v>1279636</c:v>
                </c:pt>
                <c:pt idx="128">
                  <c:v>1279636</c:v>
                </c:pt>
                <c:pt idx="129">
                  <c:v>1279636</c:v>
                </c:pt>
                <c:pt idx="130">
                  <c:v>1279636</c:v>
                </c:pt>
                <c:pt idx="131">
                  <c:v>1279636</c:v>
                </c:pt>
                <c:pt idx="132">
                  <c:v>1279636</c:v>
                </c:pt>
                <c:pt idx="133">
                  <c:v>1279636</c:v>
                </c:pt>
                <c:pt idx="134">
                  <c:v>1279636</c:v>
                </c:pt>
                <c:pt idx="135">
                  <c:v>1279636</c:v>
                </c:pt>
                <c:pt idx="136">
                  <c:v>1279636</c:v>
                </c:pt>
                <c:pt idx="137">
                  <c:v>1279636</c:v>
                </c:pt>
                <c:pt idx="138">
                  <c:v>1279636</c:v>
                </c:pt>
                <c:pt idx="139">
                  <c:v>1279636</c:v>
                </c:pt>
                <c:pt idx="140">
                  <c:v>1279636</c:v>
                </c:pt>
                <c:pt idx="141">
                  <c:v>1279636</c:v>
                </c:pt>
                <c:pt idx="142">
                  <c:v>1279636</c:v>
                </c:pt>
                <c:pt idx="143">
                  <c:v>1279636</c:v>
                </c:pt>
                <c:pt idx="144">
                  <c:v>1279636</c:v>
                </c:pt>
                <c:pt idx="145">
                  <c:v>1279636</c:v>
                </c:pt>
                <c:pt idx="146">
                  <c:v>1279636</c:v>
                </c:pt>
                <c:pt idx="147">
                  <c:v>1279636</c:v>
                </c:pt>
                <c:pt idx="148">
                  <c:v>1279636</c:v>
                </c:pt>
                <c:pt idx="149">
                  <c:v>1279636</c:v>
                </c:pt>
                <c:pt idx="150">
                  <c:v>1279636</c:v>
                </c:pt>
                <c:pt idx="151">
                  <c:v>1279636</c:v>
                </c:pt>
                <c:pt idx="152">
                  <c:v>1279636</c:v>
                </c:pt>
                <c:pt idx="153">
                  <c:v>1279636</c:v>
                </c:pt>
                <c:pt idx="154">
                  <c:v>1279636</c:v>
                </c:pt>
                <c:pt idx="155">
                  <c:v>1279636</c:v>
                </c:pt>
                <c:pt idx="156">
                  <c:v>1279636</c:v>
                </c:pt>
              </c:numCache>
            </c:numRef>
          </c:val>
          <c:smooth val="0"/>
          <c:extLst>
            <c:ext xmlns:c16="http://schemas.microsoft.com/office/drawing/2014/chart" uri="{C3380CC4-5D6E-409C-BE32-E72D297353CC}">
              <c16:uniqueId val="{00000000-ED35-402B-A414-1D3436BDEF72}"/>
            </c:ext>
          </c:extLst>
        </c:ser>
        <c:ser>
          <c:idx val="1"/>
          <c:order val="1"/>
          <c:tx>
            <c:strRef>
              <c:f>Sheet1!$C$1</c:f>
              <c:strCache>
                <c:ptCount val="1"/>
                <c:pt idx="0">
                  <c:v>Total</c:v>
                </c:pt>
              </c:strCache>
            </c:strRef>
          </c:tx>
          <c:spPr>
            <a:ln w="38100" cap="rnd">
              <a:solidFill>
                <a:schemeClr val="tx1"/>
              </a:solidFill>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Sheet1!$C$2:$C$158</c:f>
              <c:numCache>
                <c:formatCode>#,##0</c:formatCode>
                <c:ptCount val="157"/>
                <c:pt idx="1">
                  <c:v>1205060</c:v>
                </c:pt>
                <c:pt idx="2">
                  <c:v>1205018</c:v>
                </c:pt>
                <c:pt idx="3">
                  <c:v>1192849</c:v>
                </c:pt>
                <c:pt idx="4">
                  <c:v>1180699</c:v>
                </c:pt>
                <c:pt idx="5">
                  <c:v>1172074</c:v>
                </c:pt>
                <c:pt idx="6">
                  <c:v>1157784</c:v>
                </c:pt>
                <c:pt idx="7">
                  <c:v>1146049</c:v>
                </c:pt>
                <c:pt idx="8">
                  <c:v>1136144</c:v>
                </c:pt>
                <c:pt idx="9">
                  <c:v>1123281</c:v>
                </c:pt>
                <c:pt idx="10">
                  <c:v>1122263</c:v>
                </c:pt>
                <c:pt idx="11">
                  <c:v>1134855</c:v>
                </c:pt>
                <c:pt idx="12">
                  <c:v>1138412</c:v>
                </c:pt>
                <c:pt idx="13">
                  <c:v>1138752</c:v>
                </c:pt>
                <c:pt idx="14">
                  <c:v>1146756</c:v>
                </c:pt>
                <c:pt idx="15">
                  <c:v>1150637</c:v>
                </c:pt>
                <c:pt idx="16">
                  <c:v>1161625</c:v>
                </c:pt>
                <c:pt idx="17">
                  <c:v>1162937</c:v>
                </c:pt>
                <c:pt idx="18">
                  <c:v>1155029</c:v>
                </c:pt>
                <c:pt idx="19">
                  <c:v>1158779</c:v>
                </c:pt>
                <c:pt idx="20">
                  <c:v>1158334</c:v>
                </c:pt>
                <c:pt idx="21">
                  <c:v>1153031</c:v>
                </c:pt>
                <c:pt idx="22">
                  <c:v>1133745</c:v>
                </c:pt>
                <c:pt idx="23">
                  <c:v>1114939</c:v>
                </c:pt>
                <c:pt idx="24">
                  <c:v>1111225</c:v>
                </c:pt>
                <c:pt idx="25">
                  <c:v>1097981</c:v>
                </c:pt>
                <c:pt idx="26">
                  <c:v>1103225</c:v>
                </c:pt>
                <c:pt idx="27">
                  <c:v>1101713</c:v>
                </c:pt>
                <c:pt idx="28">
                  <c:v>1101282</c:v>
                </c:pt>
                <c:pt idx="29">
                  <c:v>1089615</c:v>
                </c:pt>
                <c:pt idx="30">
                  <c:v>1087047</c:v>
                </c:pt>
                <c:pt idx="31">
                  <c:v>1069121</c:v>
                </c:pt>
                <c:pt idx="32">
                  <c:v>1059904</c:v>
                </c:pt>
                <c:pt idx="33">
                  <c:v>1056692</c:v>
                </c:pt>
                <c:pt idx="34">
                  <c:v>1035307</c:v>
                </c:pt>
                <c:pt idx="35">
                  <c:v>999710</c:v>
                </c:pt>
                <c:pt idx="36">
                  <c:v>969117</c:v>
                </c:pt>
                <c:pt idx="37">
                  <c:v>965485</c:v>
                </c:pt>
                <c:pt idx="38">
                  <c:v>958519</c:v>
                </c:pt>
                <c:pt idx="39">
                  <c:v>927456</c:v>
                </c:pt>
                <c:pt idx="40">
                  <c:v>913727</c:v>
                </c:pt>
                <c:pt idx="41">
                  <c:v>907196</c:v>
                </c:pt>
                <c:pt idx="42">
                  <c:v>906087</c:v>
                </c:pt>
                <c:pt idx="43">
                  <c:v>893746</c:v>
                </c:pt>
                <c:pt idx="44">
                  <c:v>882793</c:v>
                </c:pt>
                <c:pt idx="45">
                  <c:v>866972</c:v>
                </c:pt>
                <c:pt idx="46">
                  <c:v>853896</c:v>
                </c:pt>
                <c:pt idx="47">
                  <c:v>838737</c:v>
                </c:pt>
                <c:pt idx="48">
                  <c:v>814452</c:v>
                </c:pt>
                <c:pt idx="49">
                  <c:v>808245</c:v>
                </c:pt>
                <c:pt idx="50">
                  <c:v>815113</c:v>
                </c:pt>
                <c:pt idx="51">
                  <c:v>825199</c:v>
                </c:pt>
                <c:pt idx="52">
                  <c:v>821833</c:v>
                </c:pt>
                <c:pt idx="53">
                  <c:v>822777</c:v>
                </c:pt>
                <c:pt idx="54">
                  <c:v>796903</c:v>
                </c:pt>
                <c:pt idx="55">
                  <c:v>798360</c:v>
                </c:pt>
                <c:pt idx="56">
                  <c:v>803378</c:v>
                </c:pt>
                <c:pt idx="57">
                  <c:v>798831</c:v>
                </c:pt>
                <c:pt idx="58">
                  <c:v>798208</c:v>
                </c:pt>
                <c:pt idx="59">
                  <c:v>786597</c:v>
                </c:pt>
                <c:pt idx="60">
                  <c:v>756750</c:v>
                </c:pt>
                <c:pt idx="61">
                  <c:v>754712</c:v>
                </c:pt>
                <c:pt idx="62">
                  <c:v>766758</c:v>
                </c:pt>
                <c:pt idx="63">
                  <c:v>765939</c:v>
                </c:pt>
                <c:pt idx="64">
                  <c:v>772579</c:v>
                </c:pt>
                <c:pt idx="65">
                  <c:v>792726</c:v>
                </c:pt>
                <c:pt idx="66">
                  <c:v>788598</c:v>
                </c:pt>
                <c:pt idx="67">
                  <c:v>808946</c:v>
                </c:pt>
                <c:pt idx="68">
                  <c:v>811291</c:v>
                </c:pt>
                <c:pt idx="69">
                  <c:v>804652</c:v>
                </c:pt>
                <c:pt idx="70">
                  <c:v>810304</c:v>
                </c:pt>
                <c:pt idx="71">
                  <c:v>818445</c:v>
                </c:pt>
                <c:pt idx="72">
                  <c:v>827129</c:v>
                </c:pt>
                <c:pt idx="73">
                  <c:v>821994</c:v>
                </c:pt>
                <c:pt idx="74">
                  <c:v>827489</c:v>
                </c:pt>
                <c:pt idx="75">
                  <c:v>837393</c:v>
                </c:pt>
                <c:pt idx="76">
                  <c:v>848813</c:v>
                </c:pt>
                <c:pt idx="77">
                  <c:v>855069</c:v>
                </c:pt>
                <c:pt idx="78">
                  <c:v>854853</c:v>
                </c:pt>
                <c:pt idx="79">
                  <c:v>858639</c:v>
                </c:pt>
                <c:pt idx="80">
                  <c:v>861404</c:v>
                </c:pt>
                <c:pt idx="81">
                  <c:v>872042</c:v>
                </c:pt>
                <c:pt idx="82">
                  <c:v>867782</c:v>
                </c:pt>
                <c:pt idx="83">
                  <c:v>864836</c:v>
                </c:pt>
                <c:pt idx="84">
                  <c:v>853644</c:v>
                </c:pt>
                <c:pt idx="85">
                  <c:v>862150</c:v>
                </c:pt>
                <c:pt idx="86">
                  <c:v>856946</c:v>
                </c:pt>
                <c:pt idx="87">
                  <c:v>872591</c:v>
                </c:pt>
                <c:pt idx="88">
                  <c:v>882273</c:v>
                </c:pt>
                <c:pt idx="89">
                  <c:v>892255</c:v>
                </c:pt>
                <c:pt idx="90">
                  <c:v>912415</c:v>
                </c:pt>
                <c:pt idx="91">
                  <c:v>921946</c:v>
                </c:pt>
                <c:pt idx="92">
                  <c:v>930605</c:v>
                </c:pt>
                <c:pt idx="93">
                  <c:v>945046</c:v>
                </c:pt>
                <c:pt idx="94">
                  <c:v>953984</c:v>
                </c:pt>
                <c:pt idx="95">
                  <c:v>964929</c:v>
                </c:pt>
                <c:pt idx="96">
                  <c:v>973352</c:v>
                </c:pt>
                <c:pt idx="97">
                  <c:v>974642</c:v>
                </c:pt>
                <c:pt idx="98">
                  <c:v>984173</c:v>
                </c:pt>
                <c:pt idx="99">
                  <c:v>997827</c:v>
                </c:pt>
                <c:pt idx="100">
                  <c:v>1001237</c:v>
                </c:pt>
                <c:pt idx="101">
                  <c:v>1000006</c:v>
                </c:pt>
                <c:pt idx="102">
                  <c:v>1007582</c:v>
                </c:pt>
                <c:pt idx="103">
                  <c:v>1006644</c:v>
                </c:pt>
                <c:pt idx="104">
                  <c:v>1011991</c:v>
                </c:pt>
                <c:pt idx="105">
                  <c:v>1035891</c:v>
                </c:pt>
                <c:pt idx="106">
                  <c:v>1032896</c:v>
                </c:pt>
                <c:pt idx="107">
                  <c:v>1043017</c:v>
                </c:pt>
                <c:pt idx="108">
                  <c:v>1042763</c:v>
                </c:pt>
                <c:pt idx="109">
                  <c:v>1058651</c:v>
                </c:pt>
                <c:pt idx="110">
                  <c:v>1079514</c:v>
                </c:pt>
                <c:pt idx="111">
                  <c:v>1100110</c:v>
                </c:pt>
                <c:pt idx="112">
                  <c:v>1124077</c:v>
                </c:pt>
                <c:pt idx="113">
                  <c:v>1144495</c:v>
                </c:pt>
                <c:pt idx="114">
                  <c:v>1137925</c:v>
                </c:pt>
                <c:pt idx="115">
                  <c:v>1143926</c:v>
                </c:pt>
                <c:pt idx="116">
                  <c:v>1141478</c:v>
                </c:pt>
                <c:pt idx="117">
                  <c:v>1126660</c:v>
                </c:pt>
                <c:pt idx="118">
                  <c:v>1120302</c:v>
                </c:pt>
                <c:pt idx="119">
                  <c:v>1122139</c:v>
                </c:pt>
                <c:pt idx="120">
                  <c:v>1147520</c:v>
                </c:pt>
                <c:pt idx="121">
                  <c:v>1157676</c:v>
                </c:pt>
                <c:pt idx="122">
                  <c:v>1183711</c:v>
                </c:pt>
                <c:pt idx="123">
                  <c:v>1171564</c:v>
                </c:pt>
                <c:pt idx="124">
                  <c:v>1178572</c:v>
                </c:pt>
                <c:pt idx="125">
                  <c:v>1195146</c:v>
                </c:pt>
                <c:pt idx="126">
                  <c:v>1192191</c:v>
                </c:pt>
                <c:pt idx="127">
                  <c:v>1194115</c:v>
                </c:pt>
                <c:pt idx="128">
                  <c:v>1204401</c:v>
                </c:pt>
                <c:pt idx="129">
                  <c:v>1209628</c:v>
                </c:pt>
                <c:pt idx="130">
                  <c:v>1235465</c:v>
                </c:pt>
                <c:pt idx="131">
                  <c:v>1234637</c:v>
                </c:pt>
                <c:pt idx="132">
                  <c:v>1231124</c:v>
                </c:pt>
                <c:pt idx="133">
                  <c:v>1241830</c:v>
                </c:pt>
                <c:pt idx="134">
                  <c:v>1256852</c:v>
                </c:pt>
                <c:pt idx="135">
                  <c:v>1242250</c:v>
                </c:pt>
                <c:pt idx="136">
                  <c:v>1253596</c:v>
                </c:pt>
                <c:pt idx="137">
                  <c:v>1241302</c:v>
                </c:pt>
                <c:pt idx="138">
                  <c:v>1242806</c:v>
                </c:pt>
                <c:pt idx="139">
                  <c:v>1237494</c:v>
                </c:pt>
                <c:pt idx="140">
                  <c:v>1240443</c:v>
                </c:pt>
                <c:pt idx="141">
                  <c:v>1247531</c:v>
                </c:pt>
                <c:pt idx="142">
                  <c:v>1257299</c:v>
                </c:pt>
                <c:pt idx="143">
                  <c:v>1272639</c:v>
                </c:pt>
                <c:pt idx="144">
                  <c:v>1276260</c:v>
                </c:pt>
                <c:pt idx="145">
                  <c:v>1305527</c:v>
                </c:pt>
                <c:pt idx="146">
                  <c:v>1293125</c:v>
                </c:pt>
                <c:pt idx="147">
                  <c:v>1314692</c:v>
                </c:pt>
                <c:pt idx="148">
                  <c:v>1324347</c:v>
                </c:pt>
                <c:pt idx="149">
                  <c:v>1314788</c:v>
                </c:pt>
                <c:pt idx="150">
                  <c:v>1317701</c:v>
                </c:pt>
                <c:pt idx="151">
                  <c:v>1311824</c:v>
                </c:pt>
                <c:pt idx="152">
                  <c:v>1287893</c:v>
                </c:pt>
                <c:pt idx="153">
                  <c:v>1290551</c:v>
                </c:pt>
                <c:pt idx="154">
                  <c:v>1273143</c:v>
                </c:pt>
                <c:pt idx="155">
                  <c:v>1263141</c:v>
                </c:pt>
                <c:pt idx="156">
                  <c:v>1279636</c:v>
                </c:pt>
              </c:numCache>
            </c:numRef>
          </c:val>
          <c:smooth val="0"/>
          <c:extLst>
            <c:ext xmlns:c16="http://schemas.microsoft.com/office/drawing/2014/chart" uri="{C3380CC4-5D6E-409C-BE32-E72D297353CC}">
              <c16:uniqueId val="{00000001-ED35-402B-A414-1D3436BDEF72}"/>
            </c:ext>
          </c:extLst>
        </c:ser>
        <c:ser>
          <c:idx val="2"/>
          <c:order val="2"/>
          <c:tx>
            <c:strRef>
              <c:f>Sheet1!$D$1</c:f>
              <c:strCache>
                <c:ptCount val="1"/>
                <c:pt idx="0">
                  <c:v>Private
 Residential</c:v>
                </c:pt>
              </c:strCache>
            </c:strRef>
          </c:tx>
          <c:spPr>
            <a:ln w="38100" cap="rnd">
              <a:solidFill>
                <a:schemeClr val="accent2"/>
              </a:solidFill>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Sheet1!$D$2:$D$158</c:f>
              <c:numCache>
                <c:formatCode>#,##0</c:formatCode>
                <c:ptCount val="157"/>
                <c:pt idx="1">
                  <c:v>677984</c:v>
                </c:pt>
                <c:pt idx="2">
                  <c:v>668160</c:v>
                </c:pt>
                <c:pt idx="3">
                  <c:v>649941</c:v>
                </c:pt>
                <c:pt idx="4">
                  <c:v>633932</c:v>
                </c:pt>
                <c:pt idx="5">
                  <c:v>614999</c:v>
                </c:pt>
                <c:pt idx="6">
                  <c:v>598344</c:v>
                </c:pt>
                <c:pt idx="7">
                  <c:v>584601</c:v>
                </c:pt>
                <c:pt idx="8">
                  <c:v>574270</c:v>
                </c:pt>
                <c:pt idx="9">
                  <c:v>561811</c:v>
                </c:pt>
                <c:pt idx="10">
                  <c:v>549484</c:v>
                </c:pt>
                <c:pt idx="11">
                  <c:v>544460</c:v>
                </c:pt>
                <c:pt idx="12">
                  <c:v>538065</c:v>
                </c:pt>
                <c:pt idx="13">
                  <c:v>531361</c:v>
                </c:pt>
                <c:pt idx="14">
                  <c:v>527997</c:v>
                </c:pt>
                <c:pt idx="15">
                  <c:v>523714</c:v>
                </c:pt>
                <c:pt idx="16">
                  <c:v>514176</c:v>
                </c:pt>
                <c:pt idx="17">
                  <c:v>505362</c:v>
                </c:pt>
                <c:pt idx="18">
                  <c:v>495556</c:v>
                </c:pt>
                <c:pt idx="19">
                  <c:v>480676</c:v>
                </c:pt>
                <c:pt idx="20">
                  <c:v>465463</c:v>
                </c:pt>
                <c:pt idx="21">
                  <c:v>448359</c:v>
                </c:pt>
                <c:pt idx="22">
                  <c:v>432715</c:v>
                </c:pt>
                <c:pt idx="23">
                  <c:v>416284</c:v>
                </c:pt>
                <c:pt idx="24">
                  <c:v>402478</c:v>
                </c:pt>
                <c:pt idx="25">
                  <c:v>387440</c:v>
                </c:pt>
                <c:pt idx="26">
                  <c:v>390604</c:v>
                </c:pt>
                <c:pt idx="27">
                  <c:v>385491</c:v>
                </c:pt>
                <c:pt idx="28">
                  <c:v>381551</c:v>
                </c:pt>
                <c:pt idx="29">
                  <c:v>373908</c:v>
                </c:pt>
                <c:pt idx="30">
                  <c:v>364796</c:v>
                </c:pt>
                <c:pt idx="31">
                  <c:v>351705</c:v>
                </c:pt>
                <c:pt idx="32">
                  <c:v>340716</c:v>
                </c:pt>
                <c:pt idx="33">
                  <c:v>329677</c:v>
                </c:pt>
                <c:pt idx="34">
                  <c:v>313173</c:v>
                </c:pt>
                <c:pt idx="35">
                  <c:v>294255</c:v>
                </c:pt>
                <c:pt idx="36">
                  <c:v>278412</c:v>
                </c:pt>
                <c:pt idx="37">
                  <c:v>261765</c:v>
                </c:pt>
                <c:pt idx="38">
                  <c:v>249211</c:v>
                </c:pt>
                <c:pt idx="39">
                  <c:v>238736</c:v>
                </c:pt>
                <c:pt idx="40">
                  <c:v>230514</c:v>
                </c:pt>
                <c:pt idx="41">
                  <c:v>231686</c:v>
                </c:pt>
                <c:pt idx="42">
                  <c:v>238632</c:v>
                </c:pt>
                <c:pt idx="43">
                  <c:v>245068</c:v>
                </c:pt>
                <c:pt idx="44">
                  <c:v>249545</c:v>
                </c:pt>
                <c:pt idx="45">
                  <c:v>250530</c:v>
                </c:pt>
                <c:pt idx="46">
                  <c:v>252048</c:v>
                </c:pt>
                <c:pt idx="47">
                  <c:v>251718</c:v>
                </c:pt>
                <c:pt idx="48">
                  <c:v>251033</c:v>
                </c:pt>
                <c:pt idx="49">
                  <c:v>251076</c:v>
                </c:pt>
                <c:pt idx="50">
                  <c:v>250461</c:v>
                </c:pt>
                <c:pt idx="51">
                  <c:v>251355</c:v>
                </c:pt>
                <c:pt idx="52">
                  <c:v>248333</c:v>
                </c:pt>
                <c:pt idx="53">
                  <c:v>246309</c:v>
                </c:pt>
                <c:pt idx="54">
                  <c:v>240146</c:v>
                </c:pt>
                <c:pt idx="55">
                  <c:v>234716</c:v>
                </c:pt>
                <c:pt idx="56">
                  <c:v>234220</c:v>
                </c:pt>
                <c:pt idx="57">
                  <c:v>233388</c:v>
                </c:pt>
                <c:pt idx="58">
                  <c:v>234250</c:v>
                </c:pt>
                <c:pt idx="59">
                  <c:v>235936</c:v>
                </c:pt>
                <c:pt idx="60">
                  <c:v>237392</c:v>
                </c:pt>
                <c:pt idx="61">
                  <c:v>237097</c:v>
                </c:pt>
                <c:pt idx="62">
                  <c:v>238670</c:v>
                </c:pt>
                <c:pt idx="63">
                  <c:v>241939</c:v>
                </c:pt>
                <c:pt idx="64">
                  <c:v>242554</c:v>
                </c:pt>
                <c:pt idx="65">
                  <c:v>244538</c:v>
                </c:pt>
                <c:pt idx="66">
                  <c:v>246719</c:v>
                </c:pt>
                <c:pt idx="67">
                  <c:v>248742</c:v>
                </c:pt>
                <c:pt idx="68">
                  <c:v>247382</c:v>
                </c:pt>
                <c:pt idx="69">
                  <c:v>249921</c:v>
                </c:pt>
                <c:pt idx="70">
                  <c:v>244537</c:v>
                </c:pt>
                <c:pt idx="71">
                  <c:v>245295</c:v>
                </c:pt>
                <c:pt idx="72">
                  <c:v>247948</c:v>
                </c:pt>
                <c:pt idx="73">
                  <c:v>244847</c:v>
                </c:pt>
                <c:pt idx="74">
                  <c:v>250071</c:v>
                </c:pt>
                <c:pt idx="75">
                  <c:v>255103</c:v>
                </c:pt>
                <c:pt idx="76">
                  <c:v>260175</c:v>
                </c:pt>
                <c:pt idx="77">
                  <c:v>265816</c:v>
                </c:pt>
                <c:pt idx="78">
                  <c:v>269253</c:v>
                </c:pt>
                <c:pt idx="79">
                  <c:v>275195</c:v>
                </c:pt>
                <c:pt idx="80">
                  <c:v>281427</c:v>
                </c:pt>
                <c:pt idx="81">
                  <c:v>290586</c:v>
                </c:pt>
                <c:pt idx="82">
                  <c:v>290942</c:v>
                </c:pt>
                <c:pt idx="83">
                  <c:v>293469</c:v>
                </c:pt>
                <c:pt idx="84">
                  <c:v>298248</c:v>
                </c:pt>
                <c:pt idx="85">
                  <c:v>303150</c:v>
                </c:pt>
                <c:pt idx="86">
                  <c:v>307593</c:v>
                </c:pt>
                <c:pt idx="87">
                  <c:v>310680</c:v>
                </c:pt>
                <c:pt idx="88">
                  <c:v>315575</c:v>
                </c:pt>
                <c:pt idx="89">
                  <c:v>318576</c:v>
                </c:pt>
                <c:pt idx="90">
                  <c:v>322009</c:v>
                </c:pt>
                <c:pt idx="91">
                  <c:v>328741</c:v>
                </c:pt>
                <c:pt idx="92">
                  <c:v>333425</c:v>
                </c:pt>
                <c:pt idx="93">
                  <c:v>340289</c:v>
                </c:pt>
                <c:pt idx="94">
                  <c:v>345314</c:v>
                </c:pt>
                <c:pt idx="95">
                  <c:v>352400</c:v>
                </c:pt>
                <c:pt idx="96">
                  <c:v>359830</c:v>
                </c:pt>
                <c:pt idx="97">
                  <c:v>356793</c:v>
                </c:pt>
                <c:pt idx="98">
                  <c:v>365639</c:v>
                </c:pt>
                <c:pt idx="99">
                  <c:v>367274</c:v>
                </c:pt>
                <c:pt idx="100">
                  <c:v>370513</c:v>
                </c:pt>
                <c:pt idx="101">
                  <c:v>364756</c:v>
                </c:pt>
                <c:pt idx="102">
                  <c:v>363977</c:v>
                </c:pt>
                <c:pt idx="103">
                  <c:v>364720</c:v>
                </c:pt>
                <c:pt idx="104">
                  <c:v>373080</c:v>
                </c:pt>
                <c:pt idx="105">
                  <c:v>378096</c:v>
                </c:pt>
                <c:pt idx="106">
                  <c:v>383310</c:v>
                </c:pt>
                <c:pt idx="107">
                  <c:v>392211</c:v>
                </c:pt>
                <c:pt idx="108">
                  <c:v>396493</c:v>
                </c:pt>
                <c:pt idx="109">
                  <c:v>404220</c:v>
                </c:pt>
                <c:pt idx="110">
                  <c:v>408523</c:v>
                </c:pt>
                <c:pt idx="111">
                  <c:v>405870</c:v>
                </c:pt>
                <c:pt idx="112">
                  <c:v>416284</c:v>
                </c:pt>
                <c:pt idx="113">
                  <c:v>423315</c:v>
                </c:pt>
                <c:pt idx="114">
                  <c:v>428378</c:v>
                </c:pt>
                <c:pt idx="115">
                  <c:v>427224</c:v>
                </c:pt>
                <c:pt idx="116">
                  <c:v>435492</c:v>
                </c:pt>
                <c:pt idx="117">
                  <c:v>435939</c:v>
                </c:pt>
                <c:pt idx="118">
                  <c:v>436192</c:v>
                </c:pt>
                <c:pt idx="119">
                  <c:v>438408</c:v>
                </c:pt>
                <c:pt idx="120">
                  <c:v>446590</c:v>
                </c:pt>
                <c:pt idx="121">
                  <c:v>450643</c:v>
                </c:pt>
                <c:pt idx="122">
                  <c:v>468130</c:v>
                </c:pt>
                <c:pt idx="123">
                  <c:v>457100</c:v>
                </c:pt>
                <c:pt idx="124">
                  <c:v>458669</c:v>
                </c:pt>
                <c:pt idx="125">
                  <c:v>460327</c:v>
                </c:pt>
                <c:pt idx="126">
                  <c:v>461846</c:v>
                </c:pt>
                <c:pt idx="127">
                  <c:v>464013</c:v>
                </c:pt>
                <c:pt idx="128">
                  <c:v>468000</c:v>
                </c:pt>
                <c:pt idx="129">
                  <c:v>480272</c:v>
                </c:pt>
                <c:pt idx="130">
                  <c:v>491476</c:v>
                </c:pt>
                <c:pt idx="131">
                  <c:v>494496</c:v>
                </c:pt>
                <c:pt idx="132">
                  <c:v>503158</c:v>
                </c:pt>
                <c:pt idx="133">
                  <c:v>512137</c:v>
                </c:pt>
                <c:pt idx="134">
                  <c:v>523380</c:v>
                </c:pt>
                <c:pt idx="135">
                  <c:v>522227</c:v>
                </c:pt>
                <c:pt idx="136">
                  <c:v>519556</c:v>
                </c:pt>
                <c:pt idx="137">
                  <c:v>522118</c:v>
                </c:pt>
                <c:pt idx="138">
                  <c:v>524880</c:v>
                </c:pt>
                <c:pt idx="139">
                  <c:v>527533</c:v>
                </c:pt>
                <c:pt idx="140">
                  <c:v>529404</c:v>
                </c:pt>
                <c:pt idx="141">
                  <c:v>529523</c:v>
                </c:pt>
                <c:pt idx="142">
                  <c:v>538181</c:v>
                </c:pt>
                <c:pt idx="143">
                  <c:v>543679</c:v>
                </c:pt>
                <c:pt idx="144">
                  <c:v>541810</c:v>
                </c:pt>
                <c:pt idx="145">
                  <c:v>560173</c:v>
                </c:pt>
                <c:pt idx="146">
                  <c:v>546575</c:v>
                </c:pt>
                <c:pt idx="147">
                  <c:v>563367</c:v>
                </c:pt>
                <c:pt idx="148">
                  <c:v>561940</c:v>
                </c:pt>
                <c:pt idx="149">
                  <c:v>551668</c:v>
                </c:pt>
                <c:pt idx="150">
                  <c:v>555356</c:v>
                </c:pt>
                <c:pt idx="151">
                  <c:v>540912</c:v>
                </c:pt>
                <c:pt idx="152">
                  <c:v>529951</c:v>
                </c:pt>
                <c:pt idx="153">
                  <c:v>526095</c:v>
                </c:pt>
                <c:pt idx="154">
                  <c:v>522701</c:v>
                </c:pt>
                <c:pt idx="155">
                  <c:v>512930</c:v>
                </c:pt>
                <c:pt idx="156">
                  <c:v>511375</c:v>
                </c:pt>
              </c:numCache>
            </c:numRef>
          </c:val>
          <c:smooth val="0"/>
          <c:extLst>
            <c:ext xmlns:c16="http://schemas.microsoft.com/office/drawing/2014/chart" uri="{C3380CC4-5D6E-409C-BE32-E72D297353CC}">
              <c16:uniqueId val="{00000002-ED35-402B-A414-1D3436BDEF72}"/>
            </c:ext>
          </c:extLst>
        </c:ser>
        <c:ser>
          <c:idx val="3"/>
          <c:order val="3"/>
          <c:tx>
            <c:strRef>
              <c:f>Sheet1!$E$1</c:f>
              <c:strCache>
                <c:ptCount val="1"/>
                <c:pt idx="0">
                  <c:v>Private
 Nonresidential</c:v>
                </c:pt>
              </c:strCache>
            </c:strRef>
          </c:tx>
          <c:spPr>
            <a:ln w="38100" cap="rnd">
              <a:solidFill>
                <a:schemeClr val="accent1"/>
              </a:solidFill>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Sheet1!$E$2:$E$158</c:f>
              <c:numCache>
                <c:formatCode>#,##0</c:formatCode>
                <c:ptCount val="157"/>
                <c:pt idx="1">
                  <c:v>280283</c:v>
                </c:pt>
                <c:pt idx="2">
                  <c:v>285365</c:v>
                </c:pt>
                <c:pt idx="3">
                  <c:v>287651</c:v>
                </c:pt>
                <c:pt idx="4">
                  <c:v>292927</c:v>
                </c:pt>
                <c:pt idx="5">
                  <c:v>299334</c:v>
                </c:pt>
                <c:pt idx="6">
                  <c:v>301402</c:v>
                </c:pt>
                <c:pt idx="7">
                  <c:v>306563</c:v>
                </c:pt>
                <c:pt idx="8">
                  <c:v>307094</c:v>
                </c:pt>
                <c:pt idx="9">
                  <c:v>304567</c:v>
                </c:pt>
                <c:pt idx="10">
                  <c:v>312164</c:v>
                </c:pt>
                <c:pt idx="11">
                  <c:v>320162</c:v>
                </c:pt>
                <c:pt idx="12">
                  <c:v>320249</c:v>
                </c:pt>
                <c:pt idx="13">
                  <c:v>332339</c:v>
                </c:pt>
                <c:pt idx="14">
                  <c:v>340354</c:v>
                </c:pt>
                <c:pt idx="15">
                  <c:v>345178</c:v>
                </c:pt>
                <c:pt idx="16">
                  <c:v>358048</c:v>
                </c:pt>
                <c:pt idx="17">
                  <c:v>369495</c:v>
                </c:pt>
                <c:pt idx="18">
                  <c:v>370632</c:v>
                </c:pt>
                <c:pt idx="19">
                  <c:v>384672</c:v>
                </c:pt>
                <c:pt idx="20">
                  <c:v>395532</c:v>
                </c:pt>
                <c:pt idx="21">
                  <c:v>408729</c:v>
                </c:pt>
                <c:pt idx="22">
                  <c:v>402136</c:v>
                </c:pt>
                <c:pt idx="23">
                  <c:v>401961</c:v>
                </c:pt>
                <c:pt idx="24">
                  <c:v>414495</c:v>
                </c:pt>
                <c:pt idx="25">
                  <c:v>411218</c:v>
                </c:pt>
                <c:pt idx="26">
                  <c:v>406082</c:v>
                </c:pt>
                <c:pt idx="27">
                  <c:v>411710</c:v>
                </c:pt>
                <c:pt idx="28">
                  <c:v>414411</c:v>
                </c:pt>
                <c:pt idx="29">
                  <c:v>408149</c:v>
                </c:pt>
                <c:pt idx="30">
                  <c:v>411642</c:v>
                </c:pt>
                <c:pt idx="31">
                  <c:v>403732</c:v>
                </c:pt>
                <c:pt idx="32">
                  <c:v>410629</c:v>
                </c:pt>
                <c:pt idx="33">
                  <c:v>412683</c:v>
                </c:pt>
                <c:pt idx="34">
                  <c:v>405237</c:v>
                </c:pt>
                <c:pt idx="35">
                  <c:v>393499</c:v>
                </c:pt>
                <c:pt idx="36">
                  <c:v>381153</c:v>
                </c:pt>
                <c:pt idx="37">
                  <c:v>382353</c:v>
                </c:pt>
                <c:pt idx="38">
                  <c:v>383827</c:v>
                </c:pt>
                <c:pt idx="39">
                  <c:v>369824</c:v>
                </c:pt>
                <c:pt idx="40">
                  <c:v>366137</c:v>
                </c:pt>
                <c:pt idx="41">
                  <c:v>354548</c:v>
                </c:pt>
                <c:pt idx="42">
                  <c:v>344862</c:v>
                </c:pt>
                <c:pt idx="43">
                  <c:v>334225</c:v>
                </c:pt>
                <c:pt idx="44">
                  <c:v>322378</c:v>
                </c:pt>
                <c:pt idx="45">
                  <c:v>308575</c:v>
                </c:pt>
                <c:pt idx="46">
                  <c:v>299212</c:v>
                </c:pt>
                <c:pt idx="47">
                  <c:v>286689</c:v>
                </c:pt>
                <c:pt idx="48">
                  <c:v>267563</c:v>
                </c:pt>
                <c:pt idx="49">
                  <c:v>266904</c:v>
                </c:pt>
                <c:pt idx="50">
                  <c:v>266899</c:v>
                </c:pt>
                <c:pt idx="51">
                  <c:v>267444</c:v>
                </c:pt>
                <c:pt idx="52">
                  <c:v>264186</c:v>
                </c:pt>
                <c:pt idx="53">
                  <c:v>264409</c:v>
                </c:pt>
                <c:pt idx="54">
                  <c:v>252457</c:v>
                </c:pt>
                <c:pt idx="55">
                  <c:v>255274</c:v>
                </c:pt>
                <c:pt idx="56">
                  <c:v>254117</c:v>
                </c:pt>
                <c:pt idx="57">
                  <c:v>258876</c:v>
                </c:pt>
                <c:pt idx="58">
                  <c:v>265093</c:v>
                </c:pt>
                <c:pt idx="59">
                  <c:v>259162</c:v>
                </c:pt>
                <c:pt idx="60">
                  <c:v>226016</c:v>
                </c:pt>
                <c:pt idx="61">
                  <c:v>229552</c:v>
                </c:pt>
                <c:pt idx="62">
                  <c:v>237008</c:v>
                </c:pt>
                <c:pt idx="63">
                  <c:v>239748</c:v>
                </c:pt>
                <c:pt idx="64">
                  <c:v>247009</c:v>
                </c:pt>
                <c:pt idx="65">
                  <c:v>262889</c:v>
                </c:pt>
                <c:pt idx="66">
                  <c:v>262847</c:v>
                </c:pt>
                <c:pt idx="67">
                  <c:v>272155</c:v>
                </c:pt>
                <c:pt idx="68">
                  <c:v>274157</c:v>
                </c:pt>
                <c:pt idx="69">
                  <c:v>270732</c:v>
                </c:pt>
                <c:pt idx="70">
                  <c:v>278117</c:v>
                </c:pt>
                <c:pt idx="71">
                  <c:v>284225</c:v>
                </c:pt>
                <c:pt idx="72">
                  <c:v>294224</c:v>
                </c:pt>
                <c:pt idx="73">
                  <c:v>293937</c:v>
                </c:pt>
                <c:pt idx="74">
                  <c:v>297192</c:v>
                </c:pt>
                <c:pt idx="75">
                  <c:v>304037</c:v>
                </c:pt>
                <c:pt idx="76">
                  <c:v>306059</c:v>
                </c:pt>
                <c:pt idx="77">
                  <c:v>303092</c:v>
                </c:pt>
                <c:pt idx="78">
                  <c:v>304743</c:v>
                </c:pt>
                <c:pt idx="79">
                  <c:v>302408</c:v>
                </c:pt>
                <c:pt idx="80">
                  <c:v>306063</c:v>
                </c:pt>
                <c:pt idx="81">
                  <c:v>306114</c:v>
                </c:pt>
                <c:pt idx="82">
                  <c:v>301753</c:v>
                </c:pt>
                <c:pt idx="83">
                  <c:v>304715</c:v>
                </c:pt>
                <c:pt idx="84">
                  <c:v>289134</c:v>
                </c:pt>
                <c:pt idx="85">
                  <c:v>288114</c:v>
                </c:pt>
                <c:pt idx="86">
                  <c:v>287884</c:v>
                </c:pt>
                <c:pt idx="87">
                  <c:v>291138</c:v>
                </c:pt>
                <c:pt idx="88">
                  <c:v>296263</c:v>
                </c:pt>
                <c:pt idx="89">
                  <c:v>302093</c:v>
                </c:pt>
                <c:pt idx="90">
                  <c:v>316883</c:v>
                </c:pt>
                <c:pt idx="91">
                  <c:v>319357</c:v>
                </c:pt>
                <c:pt idx="92">
                  <c:v>324957</c:v>
                </c:pt>
                <c:pt idx="93">
                  <c:v>331957</c:v>
                </c:pt>
                <c:pt idx="94">
                  <c:v>338701</c:v>
                </c:pt>
                <c:pt idx="95">
                  <c:v>344414</c:v>
                </c:pt>
                <c:pt idx="96">
                  <c:v>348488</c:v>
                </c:pt>
                <c:pt idx="97">
                  <c:v>355200</c:v>
                </c:pt>
                <c:pt idx="98">
                  <c:v>353529</c:v>
                </c:pt>
                <c:pt idx="99">
                  <c:v>357982</c:v>
                </c:pt>
                <c:pt idx="100">
                  <c:v>355428</c:v>
                </c:pt>
                <c:pt idx="101">
                  <c:v>359882</c:v>
                </c:pt>
                <c:pt idx="102">
                  <c:v>360365</c:v>
                </c:pt>
                <c:pt idx="103">
                  <c:v>361137</c:v>
                </c:pt>
                <c:pt idx="104">
                  <c:v>362671</c:v>
                </c:pt>
                <c:pt idx="105">
                  <c:v>370185</c:v>
                </c:pt>
                <c:pt idx="106">
                  <c:v>371530</c:v>
                </c:pt>
                <c:pt idx="107">
                  <c:v>367998</c:v>
                </c:pt>
                <c:pt idx="108">
                  <c:v>370873</c:v>
                </c:pt>
                <c:pt idx="109">
                  <c:v>377734</c:v>
                </c:pt>
                <c:pt idx="110">
                  <c:v>390660</c:v>
                </c:pt>
                <c:pt idx="111">
                  <c:v>403498</c:v>
                </c:pt>
                <c:pt idx="112">
                  <c:v>415016</c:v>
                </c:pt>
                <c:pt idx="113">
                  <c:v>421079</c:v>
                </c:pt>
                <c:pt idx="114">
                  <c:v>409845</c:v>
                </c:pt>
                <c:pt idx="115">
                  <c:v>415586</c:v>
                </c:pt>
                <c:pt idx="116">
                  <c:v>410538</c:v>
                </c:pt>
                <c:pt idx="117">
                  <c:v>403272</c:v>
                </c:pt>
                <c:pt idx="118">
                  <c:v>401708</c:v>
                </c:pt>
                <c:pt idx="119">
                  <c:v>394990</c:v>
                </c:pt>
                <c:pt idx="120">
                  <c:v>399465</c:v>
                </c:pt>
                <c:pt idx="121">
                  <c:v>405903</c:v>
                </c:pt>
                <c:pt idx="122">
                  <c:v>417056</c:v>
                </c:pt>
                <c:pt idx="123">
                  <c:v>420187</c:v>
                </c:pt>
                <c:pt idx="124">
                  <c:v>427597</c:v>
                </c:pt>
                <c:pt idx="125">
                  <c:v>436439</c:v>
                </c:pt>
                <c:pt idx="126">
                  <c:v>442126</c:v>
                </c:pt>
                <c:pt idx="127">
                  <c:v>444387</c:v>
                </c:pt>
                <c:pt idx="128">
                  <c:v>446916</c:v>
                </c:pt>
                <c:pt idx="129">
                  <c:v>439654</c:v>
                </c:pt>
                <c:pt idx="130">
                  <c:v>451406</c:v>
                </c:pt>
                <c:pt idx="131">
                  <c:v>452893</c:v>
                </c:pt>
                <c:pt idx="132">
                  <c:v>448908</c:v>
                </c:pt>
                <c:pt idx="133">
                  <c:v>443292</c:v>
                </c:pt>
                <c:pt idx="134">
                  <c:v>445525</c:v>
                </c:pt>
                <c:pt idx="135">
                  <c:v>440908</c:v>
                </c:pt>
                <c:pt idx="136">
                  <c:v>443568</c:v>
                </c:pt>
                <c:pt idx="137">
                  <c:v>435592</c:v>
                </c:pt>
                <c:pt idx="138">
                  <c:v>436756</c:v>
                </c:pt>
                <c:pt idx="139">
                  <c:v>432016</c:v>
                </c:pt>
                <c:pt idx="140">
                  <c:v>432604</c:v>
                </c:pt>
                <c:pt idx="141">
                  <c:v>432106</c:v>
                </c:pt>
                <c:pt idx="142">
                  <c:v>432785</c:v>
                </c:pt>
                <c:pt idx="143">
                  <c:v>439443</c:v>
                </c:pt>
                <c:pt idx="144">
                  <c:v>444139</c:v>
                </c:pt>
                <c:pt idx="145">
                  <c:v>453127</c:v>
                </c:pt>
                <c:pt idx="146">
                  <c:v>451346</c:v>
                </c:pt>
                <c:pt idx="147">
                  <c:v>451920</c:v>
                </c:pt>
                <c:pt idx="148">
                  <c:v>454903</c:v>
                </c:pt>
                <c:pt idx="149">
                  <c:v>457756</c:v>
                </c:pt>
                <c:pt idx="150">
                  <c:v>457201</c:v>
                </c:pt>
                <c:pt idx="151">
                  <c:v>458307</c:v>
                </c:pt>
                <c:pt idx="152">
                  <c:v>453288</c:v>
                </c:pt>
                <c:pt idx="153">
                  <c:v>458054</c:v>
                </c:pt>
                <c:pt idx="154">
                  <c:v>448364</c:v>
                </c:pt>
                <c:pt idx="155">
                  <c:v>451225</c:v>
                </c:pt>
                <c:pt idx="156">
                  <c:v>454667</c:v>
                </c:pt>
              </c:numCache>
            </c:numRef>
          </c:val>
          <c:smooth val="0"/>
          <c:extLst>
            <c:ext xmlns:c16="http://schemas.microsoft.com/office/drawing/2014/chart" uri="{C3380CC4-5D6E-409C-BE32-E72D297353CC}">
              <c16:uniqueId val="{00000003-ED35-402B-A414-1D3436BDEF72}"/>
            </c:ext>
          </c:extLst>
        </c:ser>
        <c:ser>
          <c:idx val="4"/>
          <c:order val="4"/>
          <c:tx>
            <c:strRef>
              <c:f>Sheet1!$F$1</c:f>
              <c:strCache>
                <c:ptCount val="1"/>
                <c:pt idx="0">
                  <c:v>Total
 Public
 Construction3</c:v>
                </c:pt>
              </c:strCache>
            </c:strRef>
          </c:tx>
          <c:spPr>
            <a:ln w="38100" cap="rnd">
              <a:solidFill>
                <a:schemeClr val="accent3"/>
              </a:solidFill>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Sheet1!$F$2:$F$158</c:f>
              <c:numCache>
                <c:formatCode>#,##0</c:formatCode>
                <c:ptCount val="157"/>
                <c:pt idx="1">
                  <c:v>246794</c:v>
                </c:pt>
                <c:pt idx="2">
                  <c:v>251494</c:v>
                </c:pt>
                <c:pt idx="3">
                  <c:v>255257</c:v>
                </c:pt>
                <c:pt idx="4">
                  <c:v>253839</c:v>
                </c:pt>
                <c:pt idx="5">
                  <c:v>257741</c:v>
                </c:pt>
                <c:pt idx="6">
                  <c:v>258037</c:v>
                </c:pt>
                <c:pt idx="7">
                  <c:v>254884</c:v>
                </c:pt>
                <c:pt idx="8">
                  <c:v>254781</c:v>
                </c:pt>
                <c:pt idx="9">
                  <c:v>256903</c:v>
                </c:pt>
                <c:pt idx="10">
                  <c:v>260614</c:v>
                </c:pt>
                <c:pt idx="11">
                  <c:v>270232</c:v>
                </c:pt>
                <c:pt idx="12">
                  <c:v>280098</c:v>
                </c:pt>
                <c:pt idx="13">
                  <c:v>275052</c:v>
                </c:pt>
                <c:pt idx="14">
                  <c:v>278405</c:v>
                </c:pt>
                <c:pt idx="15">
                  <c:v>281745</c:v>
                </c:pt>
                <c:pt idx="16">
                  <c:v>289401</c:v>
                </c:pt>
                <c:pt idx="17">
                  <c:v>288080</c:v>
                </c:pt>
                <c:pt idx="18">
                  <c:v>288841</c:v>
                </c:pt>
                <c:pt idx="19">
                  <c:v>293431</c:v>
                </c:pt>
                <c:pt idx="20">
                  <c:v>297339</c:v>
                </c:pt>
                <c:pt idx="21">
                  <c:v>295943</c:v>
                </c:pt>
                <c:pt idx="22">
                  <c:v>298893</c:v>
                </c:pt>
                <c:pt idx="23">
                  <c:v>296694</c:v>
                </c:pt>
                <c:pt idx="24">
                  <c:v>294251</c:v>
                </c:pt>
                <c:pt idx="25">
                  <c:v>299323</c:v>
                </c:pt>
                <c:pt idx="26">
                  <c:v>306539</c:v>
                </c:pt>
                <c:pt idx="27">
                  <c:v>304512</c:v>
                </c:pt>
                <c:pt idx="28">
                  <c:v>305320</c:v>
                </c:pt>
                <c:pt idx="29">
                  <c:v>307558</c:v>
                </c:pt>
                <c:pt idx="30">
                  <c:v>310609</c:v>
                </c:pt>
                <c:pt idx="31">
                  <c:v>313684</c:v>
                </c:pt>
                <c:pt idx="32">
                  <c:v>308559</c:v>
                </c:pt>
                <c:pt idx="33">
                  <c:v>314332</c:v>
                </c:pt>
                <c:pt idx="34">
                  <c:v>316897</c:v>
                </c:pt>
                <c:pt idx="35">
                  <c:v>311957</c:v>
                </c:pt>
                <c:pt idx="36">
                  <c:v>309552</c:v>
                </c:pt>
                <c:pt idx="37">
                  <c:v>321367</c:v>
                </c:pt>
                <c:pt idx="38">
                  <c:v>325481</c:v>
                </c:pt>
                <c:pt idx="39">
                  <c:v>318896</c:v>
                </c:pt>
                <c:pt idx="40">
                  <c:v>317075</c:v>
                </c:pt>
                <c:pt idx="41">
                  <c:v>320961</c:v>
                </c:pt>
                <c:pt idx="42">
                  <c:v>322593</c:v>
                </c:pt>
                <c:pt idx="43">
                  <c:v>314453</c:v>
                </c:pt>
                <c:pt idx="44">
                  <c:v>310870</c:v>
                </c:pt>
                <c:pt idx="45">
                  <c:v>307866</c:v>
                </c:pt>
                <c:pt idx="46">
                  <c:v>302635</c:v>
                </c:pt>
                <c:pt idx="47">
                  <c:v>300330</c:v>
                </c:pt>
                <c:pt idx="48">
                  <c:v>295857</c:v>
                </c:pt>
                <c:pt idx="49">
                  <c:v>290265</c:v>
                </c:pt>
                <c:pt idx="50">
                  <c:v>297753</c:v>
                </c:pt>
                <c:pt idx="51">
                  <c:v>306401</c:v>
                </c:pt>
                <c:pt idx="52">
                  <c:v>309314</c:v>
                </c:pt>
                <c:pt idx="53">
                  <c:v>312059</c:v>
                </c:pt>
                <c:pt idx="54">
                  <c:v>304301</c:v>
                </c:pt>
                <c:pt idx="55">
                  <c:v>308370</c:v>
                </c:pt>
                <c:pt idx="56">
                  <c:v>315041</c:v>
                </c:pt>
                <c:pt idx="57">
                  <c:v>306567</c:v>
                </c:pt>
                <c:pt idx="58">
                  <c:v>298865</c:v>
                </c:pt>
                <c:pt idx="59">
                  <c:v>291499</c:v>
                </c:pt>
                <c:pt idx="60">
                  <c:v>293342</c:v>
                </c:pt>
                <c:pt idx="61">
                  <c:v>288064</c:v>
                </c:pt>
                <c:pt idx="62">
                  <c:v>291080</c:v>
                </c:pt>
                <c:pt idx="63">
                  <c:v>284253</c:v>
                </c:pt>
                <c:pt idx="64">
                  <c:v>283016</c:v>
                </c:pt>
                <c:pt idx="65">
                  <c:v>285299</c:v>
                </c:pt>
                <c:pt idx="66">
                  <c:v>279032</c:v>
                </c:pt>
                <c:pt idx="67">
                  <c:v>288049</c:v>
                </c:pt>
                <c:pt idx="68">
                  <c:v>289752</c:v>
                </c:pt>
                <c:pt idx="69">
                  <c:v>284000</c:v>
                </c:pt>
                <c:pt idx="70">
                  <c:v>287650</c:v>
                </c:pt>
                <c:pt idx="71">
                  <c:v>288925</c:v>
                </c:pt>
                <c:pt idx="72">
                  <c:v>284957</c:v>
                </c:pt>
                <c:pt idx="73">
                  <c:v>283211</c:v>
                </c:pt>
                <c:pt idx="74">
                  <c:v>280225</c:v>
                </c:pt>
                <c:pt idx="75">
                  <c:v>278253</c:v>
                </c:pt>
                <c:pt idx="76">
                  <c:v>282579</c:v>
                </c:pt>
                <c:pt idx="77">
                  <c:v>286161</c:v>
                </c:pt>
                <c:pt idx="78">
                  <c:v>280857</c:v>
                </c:pt>
                <c:pt idx="79">
                  <c:v>281035</c:v>
                </c:pt>
                <c:pt idx="80">
                  <c:v>273915</c:v>
                </c:pt>
                <c:pt idx="81">
                  <c:v>275342</c:v>
                </c:pt>
                <c:pt idx="82">
                  <c:v>275087</c:v>
                </c:pt>
                <c:pt idx="83">
                  <c:v>266653</c:v>
                </c:pt>
                <c:pt idx="84">
                  <c:v>266262</c:v>
                </c:pt>
                <c:pt idx="85">
                  <c:v>270886</c:v>
                </c:pt>
                <c:pt idx="86">
                  <c:v>261469</c:v>
                </c:pt>
                <c:pt idx="87">
                  <c:v>270774</c:v>
                </c:pt>
                <c:pt idx="88">
                  <c:v>270435</c:v>
                </c:pt>
                <c:pt idx="89">
                  <c:v>271586</c:v>
                </c:pt>
                <c:pt idx="90">
                  <c:v>273523</c:v>
                </c:pt>
                <c:pt idx="91">
                  <c:v>273849</c:v>
                </c:pt>
                <c:pt idx="92">
                  <c:v>272223</c:v>
                </c:pt>
                <c:pt idx="93">
                  <c:v>272800</c:v>
                </c:pt>
                <c:pt idx="94">
                  <c:v>269969</c:v>
                </c:pt>
                <c:pt idx="95">
                  <c:v>268114</c:v>
                </c:pt>
                <c:pt idx="96">
                  <c:v>265034</c:v>
                </c:pt>
                <c:pt idx="97">
                  <c:v>262649</c:v>
                </c:pt>
                <c:pt idx="98">
                  <c:v>265005</c:v>
                </c:pt>
                <c:pt idx="99">
                  <c:v>272571</c:v>
                </c:pt>
                <c:pt idx="100">
                  <c:v>275295</c:v>
                </c:pt>
                <c:pt idx="101">
                  <c:v>275368</c:v>
                </c:pt>
                <c:pt idx="102">
                  <c:v>283240</c:v>
                </c:pt>
                <c:pt idx="103">
                  <c:v>280788</c:v>
                </c:pt>
                <c:pt idx="104">
                  <c:v>276240</c:v>
                </c:pt>
                <c:pt idx="105">
                  <c:v>287610</c:v>
                </c:pt>
                <c:pt idx="106">
                  <c:v>278056</c:v>
                </c:pt>
                <c:pt idx="107">
                  <c:v>282808</c:v>
                </c:pt>
                <c:pt idx="108">
                  <c:v>275397</c:v>
                </c:pt>
                <c:pt idx="109">
                  <c:v>276697</c:v>
                </c:pt>
                <c:pt idx="110">
                  <c:v>280331</c:v>
                </c:pt>
                <c:pt idx="111">
                  <c:v>290743</c:v>
                </c:pt>
                <c:pt idx="112">
                  <c:v>292776</c:v>
                </c:pt>
                <c:pt idx="113">
                  <c:v>300101</c:v>
                </c:pt>
                <c:pt idx="114">
                  <c:v>299702</c:v>
                </c:pt>
                <c:pt idx="115">
                  <c:v>301115</c:v>
                </c:pt>
                <c:pt idx="116">
                  <c:v>295449</c:v>
                </c:pt>
                <c:pt idx="117">
                  <c:v>287449</c:v>
                </c:pt>
                <c:pt idx="118">
                  <c:v>282402</c:v>
                </c:pt>
                <c:pt idx="119">
                  <c:v>288741</c:v>
                </c:pt>
                <c:pt idx="120">
                  <c:v>301465</c:v>
                </c:pt>
                <c:pt idx="121">
                  <c:v>301131</c:v>
                </c:pt>
                <c:pt idx="122">
                  <c:v>298525</c:v>
                </c:pt>
                <c:pt idx="123">
                  <c:v>294277</c:v>
                </c:pt>
                <c:pt idx="124">
                  <c:v>292306</c:v>
                </c:pt>
                <c:pt idx="125">
                  <c:v>298381</c:v>
                </c:pt>
                <c:pt idx="126">
                  <c:v>288219</c:v>
                </c:pt>
                <c:pt idx="127">
                  <c:v>285715</c:v>
                </c:pt>
                <c:pt idx="128">
                  <c:v>289486</c:v>
                </c:pt>
                <c:pt idx="129">
                  <c:v>289702</c:v>
                </c:pt>
                <c:pt idx="130">
                  <c:v>292584</c:v>
                </c:pt>
                <c:pt idx="131">
                  <c:v>287247</c:v>
                </c:pt>
                <c:pt idx="132">
                  <c:v>279057</c:v>
                </c:pt>
                <c:pt idx="133">
                  <c:v>286401</c:v>
                </c:pt>
                <c:pt idx="134">
                  <c:v>287948</c:v>
                </c:pt>
                <c:pt idx="135">
                  <c:v>279115</c:v>
                </c:pt>
                <c:pt idx="136">
                  <c:v>290473</c:v>
                </c:pt>
                <c:pt idx="137">
                  <c:v>283592</c:v>
                </c:pt>
                <c:pt idx="138">
                  <c:v>281171</c:v>
                </c:pt>
                <c:pt idx="139">
                  <c:v>277945</c:v>
                </c:pt>
                <c:pt idx="140">
                  <c:v>278435</c:v>
                </c:pt>
                <c:pt idx="141">
                  <c:v>285901</c:v>
                </c:pt>
                <c:pt idx="142">
                  <c:v>286334</c:v>
                </c:pt>
                <c:pt idx="143">
                  <c:v>289517</c:v>
                </c:pt>
                <c:pt idx="144">
                  <c:v>290311</c:v>
                </c:pt>
                <c:pt idx="145">
                  <c:v>292227</c:v>
                </c:pt>
                <c:pt idx="146">
                  <c:v>295203</c:v>
                </c:pt>
                <c:pt idx="147">
                  <c:v>299405</c:v>
                </c:pt>
                <c:pt idx="148">
                  <c:v>307504</c:v>
                </c:pt>
                <c:pt idx="149">
                  <c:v>305364</c:v>
                </c:pt>
                <c:pt idx="150">
                  <c:v>305144</c:v>
                </c:pt>
                <c:pt idx="151">
                  <c:v>312605</c:v>
                </c:pt>
                <c:pt idx="152">
                  <c:v>304654</c:v>
                </c:pt>
                <c:pt idx="153">
                  <c:v>306402</c:v>
                </c:pt>
                <c:pt idx="154">
                  <c:v>302078</c:v>
                </c:pt>
                <c:pt idx="155">
                  <c:v>298987</c:v>
                </c:pt>
                <c:pt idx="156">
                  <c:v>313595</c:v>
                </c:pt>
              </c:numCache>
            </c:numRef>
          </c:val>
          <c:smooth val="0"/>
          <c:extLst>
            <c:ext xmlns:c16="http://schemas.microsoft.com/office/drawing/2014/chart" uri="{C3380CC4-5D6E-409C-BE32-E72D297353CC}">
              <c16:uniqueId val="{00000004-ED35-402B-A414-1D3436BDEF72}"/>
            </c:ext>
          </c:extLst>
        </c:ser>
        <c:dLbls>
          <c:showLegendKey val="0"/>
          <c:showVal val="0"/>
          <c:showCatName val="0"/>
          <c:showSerName val="0"/>
          <c:showPercent val="0"/>
          <c:showBubbleSize val="0"/>
        </c:dLbls>
        <c:smooth val="0"/>
        <c:axId val="173508096"/>
        <c:axId val="173509632"/>
      </c:lineChart>
      <c:dateAx>
        <c:axId val="173508096"/>
        <c:scaling>
          <c:orientation val="minMax"/>
        </c:scaling>
        <c:delete val="0"/>
        <c:axPos val="b"/>
        <c:numFmt formatCode="yyyy" sourceLinked="0"/>
        <c:majorTickMark val="in"/>
        <c:minorTickMark val="in"/>
        <c:tickLblPos val="nextTo"/>
        <c:spPr>
          <a:noFill/>
          <a:ln w="9525" cap="flat" cmpd="sng" algn="ctr">
            <a:solidFill>
              <a:schemeClr val="tx1">
                <a:lumMod val="50000"/>
                <a:lumOff val="50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3509632"/>
        <c:crossesAt val="0"/>
        <c:auto val="1"/>
        <c:lblOffset val="100"/>
        <c:baseTimeUnit val="months"/>
        <c:majorUnit val="2"/>
        <c:majorTimeUnit val="years"/>
      </c:dateAx>
      <c:valAx>
        <c:axId val="173509632"/>
        <c:scaling>
          <c:orientation val="minMax"/>
          <c:max val="1400000"/>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3508096"/>
        <c:crosses val="autoZero"/>
        <c:crossBetween val="between"/>
        <c:majorUnit val="200000"/>
        <c:dispUnits>
          <c:builtInUnit val="millions"/>
        </c:dispUnits>
      </c:valAx>
      <c:spPr>
        <a:noFill/>
        <a:ln>
          <a:solidFill>
            <a:schemeClr val="tx1">
              <a:lumMod val="50000"/>
              <a:lumOff val="50000"/>
            </a:schemeClr>
          </a:solidFill>
        </a:ln>
        <a:effectLst/>
      </c:spPr>
    </c:plotArea>
    <c:plotVisOnly val="1"/>
    <c:dispBlanksAs val="gap"/>
    <c:showDLblsOverMax val="0"/>
  </c:chart>
  <c:spPr>
    <a:noFill/>
    <a:ln>
      <a:solidFill>
        <a:schemeClr val="bg1">
          <a:lumMod val="50000"/>
        </a:schemeClr>
      </a:solidFill>
    </a:ln>
    <a:effectLst/>
  </c:spPr>
  <c:txPr>
    <a:bodyPr/>
    <a:lstStyle/>
    <a:p>
      <a:pPr>
        <a:defRPr sz="14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45050465870498"/>
          <c:y val="0.19149648632632535"/>
          <c:w val="0.46017698628842496"/>
          <c:h val="0.55172787056286732"/>
        </c:manualLayout>
      </c:layout>
      <c:lineChart>
        <c:grouping val="standard"/>
        <c:varyColors val="0"/>
        <c:ser>
          <c:idx val="0"/>
          <c:order val="0"/>
          <c:tx>
            <c:strRef>
              <c:f>Sheet1!$B$1</c:f>
              <c:strCache>
                <c:ptCount val="1"/>
                <c:pt idx="0">
                  <c:v>Column2</c:v>
                </c:pt>
              </c:strCache>
            </c:strRef>
          </c:tx>
          <c:spPr>
            <a:ln w="12700">
              <a:solidFill>
                <a:sysClr val="window" lastClr="FFFFFF">
                  <a:lumMod val="50000"/>
                </a:sysClr>
              </a:solidFill>
              <a:prstDash val="dash"/>
            </a:ln>
          </c:spPr>
          <c:marker>
            <c:symbol val="none"/>
          </c:marker>
          <c:cat>
            <c:strRef>
              <c:f>Sheet1!$A$2:$A$10</c:f>
              <c:strCache>
                <c:ptCount val="9"/>
                <c:pt idx="0">
                  <c:v>'08</c:v>
                </c:pt>
                <c:pt idx="8">
                  <c:v>'16</c:v>
                </c:pt>
              </c:strCache>
            </c:strRef>
          </c:cat>
          <c:val>
            <c:numRef>
              <c:f>Sheet1!$B$2:$B$10</c:f>
              <c:numCache>
                <c:formatCode>#,##0</c:formatCode>
                <c:ptCount val="9"/>
                <c:pt idx="0">
                  <c:v>8406</c:v>
                </c:pt>
                <c:pt idx="1">
                  <c:v>8406</c:v>
                </c:pt>
                <c:pt idx="2">
                  <c:v>8406</c:v>
                </c:pt>
                <c:pt idx="3">
                  <c:v>8406</c:v>
                </c:pt>
                <c:pt idx="4">
                  <c:v>8406</c:v>
                </c:pt>
                <c:pt idx="5">
                  <c:v>8406</c:v>
                </c:pt>
                <c:pt idx="6">
                  <c:v>8406</c:v>
                </c:pt>
                <c:pt idx="7">
                  <c:v>8406</c:v>
                </c:pt>
                <c:pt idx="8">
                  <c:v>8406</c:v>
                </c:pt>
              </c:numCache>
            </c:numRef>
          </c:val>
          <c:smooth val="0"/>
          <c:extLst>
            <c:ext xmlns:c16="http://schemas.microsoft.com/office/drawing/2014/chart" uri="{C3380CC4-5D6E-409C-BE32-E72D297353CC}">
              <c16:uniqueId val="{00000000-44D2-49D3-B246-887AA3115019}"/>
            </c:ext>
          </c:extLst>
        </c:ser>
        <c:ser>
          <c:idx val="1"/>
          <c:order val="1"/>
          <c:tx>
            <c:strRef>
              <c:f>Sheet1!$C$1</c:f>
              <c:strCache>
                <c:ptCount val="1"/>
                <c:pt idx="0">
                  <c:v>Conservation</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General</c:formatCode>
                <c:ptCount val="9"/>
                <c:pt idx="0" formatCode="#,###">
                  <c:v>5234</c:v>
                </c:pt>
                <c:pt idx="1">
                  <c:v>5750</c:v>
                </c:pt>
                <c:pt idx="2">
                  <c:v>7172</c:v>
                </c:pt>
                <c:pt idx="3" formatCode="#,##0">
                  <c:v>7538</c:v>
                </c:pt>
                <c:pt idx="4" formatCode="#,##0">
                  <c:v>6228</c:v>
                </c:pt>
                <c:pt idx="5" formatCode="#,##0">
                  <c:v>5967</c:v>
                </c:pt>
                <c:pt idx="6" formatCode="#,##0">
                  <c:v>7310</c:v>
                </c:pt>
                <c:pt idx="7" formatCode="#,##0">
                  <c:v>7726</c:v>
                </c:pt>
                <c:pt idx="8" formatCode="#,##0">
                  <c:v>7588</c:v>
                </c:pt>
              </c:numCache>
            </c:numRef>
          </c:val>
          <c:smooth val="0"/>
          <c:extLst>
            <c:ext xmlns:c16="http://schemas.microsoft.com/office/drawing/2014/chart" uri="{C3380CC4-5D6E-409C-BE32-E72D297353CC}">
              <c16:uniqueId val="{00000001-44D2-49D3-B246-887AA3115019}"/>
            </c:ext>
          </c:extLst>
        </c:ser>
        <c:dLbls>
          <c:showLegendKey val="0"/>
          <c:showVal val="0"/>
          <c:showCatName val="0"/>
          <c:showSerName val="0"/>
          <c:showPercent val="0"/>
          <c:showBubbleSize val="0"/>
        </c:dLbls>
        <c:smooth val="0"/>
        <c:axId val="175034752"/>
        <c:axId val="175037056"/>
      </c:lineChart>
      <c:dateAx>
        <c:axId val="175034752"/>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5037056"/>
        <c:crosses val="autoZero"/>
        <c:auto val="1"/>
        <c:lblOffset val="100"/>
        <c:baseTimeUnit val="months"/>
        <c:majorUnit val="1"/>
        <c:majorTimeUnit val="months"/>
        <c:minorUnit val="1"/>
        <c:minorTimeUnit val="months"/>
      </c:dateAx>
      <c:valAx>
        <c:axId val="175037056"/>
        <c:scaling>
          <c:orientation val="minMax"/>
          <c:max val="3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5034752"/>
        <c:crosses val="autoZero"/>
        <c:crossBetween val="between"/>
        <c:majorUnit val="1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650320688331234E-2"/>
          <c:y val="0.1818693486687333"/>
          <c:w val="0.81592250608961669"/>
          <c:h val="0.55172787056286732"/>
        </c:manualLayout>
      </c:layout>
      <c:lineChart>
        <c:grouping val="standard"/>
        <c:varyColors val="0"/>
        <c:ser>
          <c:idx val="0"/>
          <c:order val="0"/>
          <c:tx>
            <c:strRef>
              <c:f>Sheet1!$B$1</c:f>
              <c:strCache>
                <c:ptCount val="1"/>
                <c:pt idx="0">
                  <c:v>Current</c:v>
                </c:pt>
              </c:strCache>
            </c:strRef>
          </c:tx>
          <c:spPr>
            <a:ln w="12700">
              <a:solidFill>
                <a:sysClr val="window" lastClr="FFFFFF">
                  <a:lumMod val="50000"/>
                </a:sysClr>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8406</c:v>
                </c:pt>
                <c:pt idx="1">
                  <c:v>8406</c:v>
                </c:pt>
                <c:pt idx="2">
                  <c:v>8406</c:v>
                </c:pt>
                <c:pt idx="3">
                  <c:v>8406</c:v>
                </c:pt>
                <c:pt idx="4">
                  <c:v>8406</c:v>
                </c:pt>
                <c:pt idx="5">
                  <c:v>8406</c:v>
                </c:pt>
                <c:pt idx="6">
                  <c:v>8406</c:v>
                </c:pt>
                <c:pt idx="7">
                  <c:v>8406</c:v>
                </c:pt>
                <c:pt idx="8">
                  <c:v>8406</c:v>
                </c:pt>
                <c:pt idx="9">
                  <c:v>8406</c:v>
                </c:pt>
                <c:pt idx="10">
                  <c:v>8406</c:v>
                </c:pt>
                <c:pt idx="11">
                  <c:v>8406</c:v>
                </c:pt>
                <c:pt idx="12">
                  <c:v>8406</c:v>
                </c:pt>
                <c:pt idx="13">
                  <c:v>8406</c:v>
                </c:pt>
                <c:pt idx="14">
                  <c:v>8406</c:v>
                </c:pt>
                <c:pt idx="15">
                  <c:v>8406</c:v>
                </c:pt>
                <c:pt idx="16">
                  <c:v>8406</c:v>
                </c:pt>
                <c:pt idx="17">
                  <c:v>8406</c:v>
                </c:pt>
                <c:pt idx="18">
                  <c:v>8406</c:v>
                </c:pt>
                <c:pt idx="19">
                  <c:v>8406</c:v>
                </c:pt>
                <c:pt idx="20">
                  <c:v>8406</c:v>
                </c:pt>
                <c:pt idx="21">
                  <c:v>8406</c:v>
                </c:pt>
                <c:pt idx="22">
                  <c:v>8406</c:v>
                </c:pt>
                <c:pt idx="23">
                  <c:v>8406</c:v>
                </c:pt>
                <c:pt idx="24">
                  <c:v>8406</c:v>
                </c:pt>
                <c:pt idx="25">
                  <c:v>8406</c:v>
                </c:pt>
                <c:pt idx="26">
                  <c:v>8406</c:v>
                </c:pt>
                <c:pt idx="27">
                  <c:v>8406</c:v>
                </c:pt>
                <c:pt idx="28">
                  <c:v>8406</c:v>
                </c:pt>
                <c:pt idx="29">
                  <c:v>8406</c:v>
                </c:pt>
                <c:pt idx="30">
                  <c:v>8406</c:v>
                </c:pt>
                <c:pt idx="31">
                  <c:v>8406</c:v>
                </c:pt>
                <c:pt idx="32">
                  <c:v>8406</c:v>
                </c:pt>
                <c:pt idx="33">
                  <c:v>8406</c:v>
                </c:pt>
                <c:pt idx="34">
                  <c:v>8406</c:v>
                </c:pt>
                <c:pt idx="35">
                  <c:v>8406</c:v>
                </c:pt>
                <c:pt idx="36">
                  <c:v>8406</c:v>
                </c:pt>
                <c:pt idx="37">
                  <c:v>8406</c:v>
                </c:pt>
                <c:pt idx="38">
                  <c:v>8406</c:v>
                </c:pt>
                <c:pt idx="39">
                  <c:v>8406</c:v>
                </c:pt>
                <c:pt idx="40">
                  <c:v>8406</c:v>
                </c:pt>
                <c:pt idx="41">
                  <c:v>8406</c:v>
                </c:pt>
                <c:pt idx="42">
                  <c:v>8406</c:v>
                </c:pt>
                <c:pt idx="43">
                  <c:v>8406</c:v>
                </c:pt>
                <c:pt idx="44">
                  <c:v>8406</c:v>
                </c:pt>
                <c:pt idx="45">
                  <c:v>8406</c:v>
                </c:pt>
                <c:pt idx="46">
                  <c:v>8406</c:v>
                </c:pt>
                <c:pt idx="47">
                  <c:v>8406</c:v>
                </c:pt>
                <c:pt idx="48">
                  <c:v>8406</c:v>
                </c:pt>
              </c:numCache>
            </c:numRef>
          </c:val>
          <c:smooth val="0"/>
          <c:extLst>
            <c:ext xmlns:c16="http://schemas.microsoft.com/office/drawing/2014/chart" uri="{C3380CC4-5D6E-409C-BE32-E72D297353CC}">
              <c16:uniqueId val="{00000000-3EE1-405B-B632-A86DCD6355A8}"/>
            </c:ext>
          </c:extLst>
        </c:ser>
        <c:ser>
          <c:idx val="1"/>
          <c:order val="1"/>
          <c:tx>
            <c:strRef>
              <c:f>Sheet1!$C$1</c:f>
              <c:strCache>
                <c:ptCount val="1"/>
                <c:pt idx="0">
                  <c:v>Total
Conservation and Development</c:v>
                </c:pt>
              </c:strCache>
            </c:strRef>
          </c:tx>
          <c:spPr>
            <a:ln w="38100">
              <a:solidFill>
                <a:sysClr val="windowText" lastClr="000000"/>
              </a:solidFill>
              <a:prstDash val="solid"/>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7244</c:v>
                </c:pt>
                <c:pt idx="1">
                  <c:v>8074</c:v>
                </c:pt>
                <c:pt idx="2">
                  <c:v>7458</c:v>
                </c:pt>
                <c:pt idx="3">
                  <c:v>8092</c:v>
                </c:pt>
                <c:pt idx="4">
                  <c:v>7919</c:v>
                </c:pt>
                <c:pt idx="5">
                  <c:v>7394</c:v>
                </c:pt>
                <c:pt idx="6">
                  <c:v>8214</c:v>
                </c:pt>
                <c:pt idx="7">
                  <c:v>8432</c:v>
                </c:pt>
                <c:pt idx="8">
                  <c:v>7641</c:v>
                </c:pt>
                <c:pt idx="9">
                  <c:v>7926</c:v>
                </c:pt>
                <c:pt idx="10">
                  <c:v>7841</c:v>
                </c:pt>
                <c:pt idx="11">
                  <c:v>6468</c:v>
                </c:pt>
                <c:pt idx="12">
                  <c:v>7110</c:v>
                </c:pt>
                <c:pt idx="13">
                  <c:v>7674</c:v>
                </c:pt>
                <c:pt idx="14">
                  <c:v>7555</c:v>
                </c:pt>
                <c:pt idx="15">
                  <c:v>7884</c:v>
                </c:pt>
                <c:pt idx="16">
                  <c:v>8137</c:v>
                </c:pt>
                <c:pt idx="17">
                  <c:v>8219</c:v>
                </c:pt>
                <c:pt idx="18">
                  <c:v>7393</c:v>
                </c:pt>
                <c:pt idx="19">
                  <c:v>7685</c:v>
                </c:pt>
                <c:pt idx="20">
                  <c:v>8009</c:v>
                </c:pt>
                <c:pt idx="21">
                  <c:v>7398</c:v>
                </c:pt>
                <c:pt idx="22">
                  <c:v>8051</c:v>
                </c:pt>
                <c:pt idx="23">
                  <c:v>7561</c:v>
                </c:pt>
                <c:pt idx="24">
                  <c:v>7009</c:v>
                </c:pt>
                <c:pt idx="25">
                  <c:v>7037</c:v>
                </c:pt>
                <c:pt idx="26">
                  <c:v>7284</c:v>
                </c:pt>
                <c:pt idx="27">
                  <c:v>6795</c:v>
                </c:pt>
                <c:pt idx="28">
                  <c:v>7264</c:v>
                </c:pt>
                <c:pt idx="29">
                  <c:v>6610</c:v>
                </c:pt>
                <c:pt idx="30">
                  <c:v>6729</c:v>
                </c:pt>
                <c:pt idx="31">
                  <c:v>7174</c:v>
                </c:pt>
                <c:pt idx="32">
                  <c:v>7599</c:v>
                </c:pt>
                <c:pt idx="33">
                  <c:v>8067</c:v>
                </c:pt>
                <c:pt idx="34">
                  <c:v>7533</c:v>
                </c:pt>
                <c:pt idx="35">
                  <c:v>7580</c:v>
                </c:pt>
                <c:pt idx="36">
                  <c:v>7403</c:v>
                </c:pt>
                <c:pt idx="37">
                  <c:v>7177</c:v>
                </c:pt>
                <c:pt idx="38">
                  <c:v>7531</c:v>
                </c:pt>
                <c:pt idx="39">
                  <c:v>7528</c:v>
                </c:pt>
                <c:pt idx="40">
                  <c:v>8279</c:v>
                </c:pt>
                <c:pt idx="41">
                  <c:v>8484</c:v>
                </c:pt>
                <c:pt idx="42">
                  <c:v>9212</c:v>
                </c:pt>
                <c:pt idx="43">
                  <c:v>9492</c:v>
                </c:pt>
                <c:pt idx="44">
                  <c:v>8891</c:v>
                </c:pt>
                <c:pt idx="45">
                  <c:v>8444</c:v>
                </c:pt>
                <c:pt idx="46">
                  <c:v>7705</c:v>
                </c:pt>
                <c:pt idx="47">
                  <c:v>7972</c:v>
                </c:pt>
                <c:pt idx="48">
                  <c:v>8406</c:v>
                </c:pt>
              </c:numCache>
            </c:numRef>
          </c:val>
          <c:smooth val="0"/>
          <c:extLst>
            <c:ext xmlns:c16="http://schemas.microsoft.com/office/drawing/2014/chart" uri="{C3380CC4-5D6E-409C-BE32-E72D297353CC}">
              <c16:uniqueId val="{00000001-3EE1-405B-B632-A86DCD6355A8}"/>
            </c:ext>
          </c:extLst>
        </c:ser>
        <c:dLbls>
          <c:showLegendKey val="0"/>
          <c:showVal val="0"/>
          <c:showCatName val="0"/>
          <c:showSerName val="0"/>
          <c:showPercent val="0"/>
          <c:showBubbleSize val="0"/>
        </c:dLbls>
        <c:smooth val="0"/>
        <c:axId val="175098496"/>
        <c:axId val="175108480"/>
      </c:lineChart>
      <c:dateAx>
        <c:axId val="175098496"/>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5108480"/>
        <c:crosses val="autoZero"/>
        <c:auto val="0"/>
        <c:lblOffset val="100"/>
        <c:baseTimeUnit val="months"/>
        <c:majorUnit val="1"/>
        <c:majorTimeUnit val="years"/>
        <c:minorUnit val="1"/>
        <c:minorTimeUnit val="months"/>
      </c:dateAx>
      <c:valAx>
        <c:axId val="175108480"/>
        <c:scaling>
          <c:orientation val="minMax"/>
          <c:max val="3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5098496"/>
        <c:crosses val="autoZero"/>
        <c:crossBetween val="between"/>
        <c:majorUnit val="1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45050465870498"/>
          <c:y val="0.19149648632632535"/>
          <c:w val="0.46616388510560453"/>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22336</c:v>
                </c:pt>
                <c:pt idx="1">
                  <c:v>22336</c:v>
                </c:pt>
                <c:pt idx="2">
                  <c:v>22336</c:v>
                </c:pt>
                <c:pt idx="3">
                  <c:v>22336</c:v>
                </c:pt>
                <c:pt idx="4">
                  <c:v>22336</c:v>
                </c:pt>
                <c:pt idx="5">
                  <c:v>22336</c:v>
                </c:pt>
                <c:pt idx="6">
                  <c:v>22336</c:v>
                </c:pt>
                <c:pt idx="7">
                  <c:v>22336</c:v>
                </c:pt>
                <c:pt idx="8">
                  <c:v>22336</c:v>
                </c:pt>
              </c:numCache>
            </c:numRef>
          </c:val>
          <c:smooth val="0"/>
          <c:extLst>
            <c:ext xmlns:c16="http://schemas.microsoft.com/office/drawing/2014/chart" uri="{C3380CC4-5D6E-409C-BE32-E72D297353CC}">
              <c16:uniqueId val="{00000000-B249-4862-A9F7-57CCBC8C0311}"/>
            </c:ext>
          </c:extLst>
        </c:ser>
        <c:ser>
          <c:idx val="2"/>
          <c:order val="1"/>
          <c:tx>
            <c:strRef>
              <c:f>Sheet1!$D$1</c:f>
              <c:strCache>
                <c:ptCount val="1"/>
                <c:pt idx="0">
                  <c:v>Sewage and waste</c:v>
                </c:pt>
              </c:strCache>
            </c:strRef>
          </c:tx>
          <c:spPr>
            <a:ln w="38100">
              <a:solidFill>
                <a:sysClr val="windowText" lastClr="000000"/>
              </a:solidFill>
              <a:prstDash val="solid"/>
            </a:ln>
          </c:spPr>
          <c:marker>
            <c:symbol val="none"/>
          </c:marker>
          <c:cat>
            <c:strRef>
              <c:f>Sheet1!$A$2:$A$10</c:f>
              <c:strCache>
                <c:ptCount val="9"/>
                <c:pt idx="0">
                  <c:v>'08</c:v>
                </c:pt>
                <c:pt idx="8">
                  <c:v>'16</c:v>
                </c:pt>
              </c:strCache>
            </c:strRef>
          </c:cat>
          <c:val>
            <c:numRef>
              <c:f>Sheet1!$D$2:$D$10</c:f>
              <c:numCache>
                <c:formatCode>#,##0</c:formatCode>
                <c:ptCount val="9"/>
                <c:pt idx="0">
                  <c:v>25696</c:v>
                </c:pt>
                <c:pt idx="1">
                  <c:v>24830</c:v>
                </c:pt>
                <c:pt idx="2">
                  <c:v>25991</c:v>
                </c:pt>
                <c:pt idx="3">
                  <c:v>22710</c:v>
                </c:pt>
                <c:pt idx="4">
                  <c:v>22261</c:v>
                </c:pt>
                <c:pt idx="5">
                  <c:v>22425</c:v>
                </c:pt>
                <c:pt idx="6">
                  <c:v>23173</c:v>
                </c:pt>
                <c:pt idx="7">
                  <c:v>24380</c:v>
                </c:pt>
                <c:pt idx="8">
                  <c:v>23149</c:v>
                </c:pt>
              </c:numCache>
            </c:numRef>
          </c:val>
          <c:smooth val="0"/>
          <c:extLst>
            <c:ext xmlns:c16="http://schemas.microsoft.com/office/drawing/2014/chart" uri="{C3380CC4-5D6E-409C-BE32-E72D297353CC}">
              <c16:uniqueId val="{00000000-F516-4EF5-B88E-FC0593E63AC8}"/>
            </c:ext>
          </c:extLst>
        </c:ser>
        <c:ser>
          <c:idx val="1"/>
          <c:order val="2"/>
          <c:tx>
            <c:strRef>
              <c:f>Sheet1!$C$1</c:f>
              <c:strCache>
                <c:ptCount val="1"/>
                <c:pt idx="0">
                  <c:v>Column2</c:v>
                </c:pt>
              </c:strCache>
            </c:strRef>
          </c:tx>
          <c:spPr>
            <a:ln w="12700">
              <a:solidFill>
                <a:srgbClr val="4F81BD"/>
              </a:solidFill>
              <a:prstDash val="dash"/>
            </a:ln>
          </c:spPr>
          <c:marker>
            <c:symbol val="none"/>
          </c:marker>
          <c:dPt>
            <c:idx val="0"/>
            <c:bubble3D val="0"/>
            <c:extLst>
              <c:ext xmlns:c16="http://schemas.microsoft.com/office/drawing/2014/chart" uri="{C3380CC4-5D6E-409C-BE32-E72D297353CC}">
                <c16:uniqueId val="{00000007-F516-4EF5-B88E-FC0593E63AC8}"/>
              </c:ext>
            </c:extLst>
          </c:dPt>
          <c:dPt>
            <c:idx val="1"/>
            <c:bubble3D val="0"/>
            <c:extLst>
              <c:ext xmlns:c16="http://schemas.microsoft.com/office/drawing/2014/chart" uri="{C3380CC4-5D6E-409C-BE32-E72D297353CC}">
                <c16:uniqueId val="{00000008-F516-4EF5-B88E-FC0593E63AC8}"/>
              </c:ext>
            </c:extLst>
          </c:dPt>
          <c:dPt>
            <c:idx val="2"/>
            <c:bubble3D val="0"/>
            <c:extLst>
              <c:ext xmlns:c16="http://schemas.microsoft.com/office/drawing/2014/chart" uri="{C3380CC4-5D6E-409C-BE32-E72D297353CC}">
                <c16:uniqueId val="{00000006-F516-4EF5-B88E-FC0593E63AC8}"/>
              </c:ext>
            </c:extLst>
          </c:dPt>
          <c:dPt>
            <c:idx val="3"/>
            <c:bubble3D val="0"/>
            <c:extLst>
              <c:ext xmlns:c16="http://schemas.microsoft.com/office/drawing/2014/chart" uri="{C3380CC4-5D6E-409C-BE32-E72D297353CC}">
                <c16:uniqueId val="{00000005-F516-4EF5-B88E-FC0593E63AC8}"/>
              </c:ext>
            </c:extLst>
          </c:dPt>
          <c:dPt>
            <c:idx val="4"/>
            <c:bubble3D val="0"/>
            <c:extLst>
              <c:ext xmlns:c16="http://schemas.microsoft.com/office/drawing/2014/chart" uri="{C3380CC4-5D6E-409C-BE32-E72D297353CC}">
                <c16:uniqueId val="{00000002-F516-4EF5-B88E-FC0593E63AC8}"/>
              </c:ext>
            </c:extLst>
          </c:dPt>
          <c:dPt>
            <c:idx val="5"/>
            <c:bubble3D val="0"/>
            <c:extLst>
              <c:ext xmlns:c16="http://schemas.microsoft.com/office/drawing/2014/chart" uri="{C3380CC4-5D6E-409C-BE32-E72D297353CC}">
                <c16:uniqueId val="{00000003-F516-4EF5-B88E-FC0593E63AC8}"/>
              </c:ext>
            </c:extLst>
          </c:dPt>
          <c:dPt>
            <c:idx val="6"/>
            <c:bubble3D val="0"/>
            <c:extLst>
              <c:ext xmlns:c16="http://schemas.microsoft.com/office/drawing/2014/chart" uri="{C3380CC4-5D6E-409C-BE32-E72D297353CC}">
                <c16:uniqueId val="{00000004-F516-4EF5-B88E-FC0593E63AC8}"/>
              </c:ext>
            </c:extLst>
          </c:dPt>
          <c:dPt>
            <c:idx val="7"/>
            <c:bubble3D val="0"/>
            <c:extLst>
              <c:ext xmlns:c16="http://schemas.microsoft.com/office/drawing/2014/chart" uri="{C3380CC4-5D6E-409C-BE32-E72D297353CC}">
                <c16:uniqueId val="{00000009-F516-4EF5-B88E-FC0593E63AC8}"/>
              </c:ext>
            </c:extLst>
          </c:dPt>
          <c:cat>
            <c:strRef>
              <c:f>Sheet1!$A$2:$A$10</c:f>
              <c:strCache>
                <c:ptCount val="9"/>
                <c:pt idx="0">
                  <c:v>'08</c:v>
                </c:pt>
                <c:pt idx="8">
                  <c:v>'16</c:v>
                </c:pt>
              </c:strCache>
            </c:strRef>
          </c:cat>
          <c:val>
            <c:numRef>
              <c:f>Sheet1!$C$2:$C$10</c:f>
              <c:numCache>
                <c:formatCode>#,##0</c:formatCode>
                <c:ptCount val="9"/>
                <c:pt idx="0">
                  <c:v>12680</c:v>
                </c:pt>
                <c:pt idx="1">
                  <c:v>12680</c:v>
                </c:pt>
                <c:pt idx="2">
                  <c:v>12680</c:v>
                </c:pt>
                <c:pt idx="3">
                  <c:v>12680</c:v>
                </c:pt>
                <c:pt idx="4">
                  <c:v>12680</c:v>
                </c:pt>
                <c:pt idx="5">
                  <c:v>12680</c:v>
                </c:pt>
                <c:pt idx="6">
                  <c:v>12680</c:v>
                </c:pt>
                <c:pt idx="7">
                  <c:v>12680</c:v>
                </c:pt>
                <c:pt idx="8">
                  <c:v>12680</c:v>
                </c:pt>
              </c:numCache>
            </c:numRef>
          </c:val>
          <c:smooth val="0"/>
          <c:extLst>
            <c:ext xmlns:c16="http://schemas.microsoft.com/office/drawing/2014/chart" uri="{C3380CC4-5D6E-409C-BE32-E72D297353CC}">
              <c16:uniqueId val="{00000001-B249-4862-A9F7-57CCBC8C0311}"/>
            </c:ext>
          </c:extLst>
        </c:ser>
        <c:ser>
          <c:idx val="3"/>
          <c:order val="3"/>
          <c:tx>
            <c:strRef>
              <c:f>Sheet1!$E$1</c:f>
              <c:strCache>
                <c:ptCount val="1"/>
                <c:pt idx="0">
                  <c:v>Water</c:v>
                </c:pt>
              </c:strCache>
            </c:strRef>
          </c:tx>
          <c:spPr>
            <a:ln w="38100">
              <a:solidFill>
                <a:srgbClr val="4F81BD"/>
              </a:solidFill>
            </a:ln>
          </c:spPr>
          <c:marker>
            <c:symbol val="none"/>
          </c:marker>
          <c:cat>
            <c:strRef>
              <c:f>Sheet1!$A$2:$A$10</c:f>
              <c:strCache>
                <c:ptCount val="9"/>
                <c:pt idx="0">
                  <c:v>'08</c:v>
                </c:pt>
                <c:pt idx="8">
                  <c:v>'16</c:v>
                </c:pt>
              </c:strCache>
            </c:strRef>
          </c:cat>
          <c:val>
            <c:numRef>
              <c:f>Sheet1!$E$2:$E$10</c:f>
              <c:numCache>
                <c:formatCode>#,##0</c:formatCode>
                <c:ptCount val="9"/>
                <c:pt idx="0">
                  <c:v>16752</c:v>
                </c:pt>
                <c:pt idx="1">
                  <c:v>15471</c:v>
                </c:pt>
                <c:pt idx="2">
                  <c:v>15322</c:v>
                </c:pt>
                <c:pt idx="3">
                  <c:v>14163</c:v>
                </c:pt>
                <c:pt idx="4">
                  <c:v>13218</c:v>
                </c:pt>
                <c:pt idx="5">
                  <c:v>13597</c:v>
                </c:pt>
                <c:pt idx="6">
                  <c:v>13380</c:v>
                </c:pt>
                <c:pt idx="7">
                  <c:v>13150</c:v>
                </c:pt>
                <c:pt idx="8">
                  <c:v>13042</c:v>
                </c:pt>
              </c:numCache>
            </c:numRef>
          </c:val>
          <c:smooth val="0"/>
          <c:extLst>
            <c:ext xmlns:c16="http://schemas.microsoft.com/office/drawing/2014/chart" uri="{C3380CC4-5D6E-409C-BE32-E72D297353CC}">
              <c16:uniqueId val="{00000001-F516-4EF5-B88E-FC0593E63AC8}"/>
            </c:ext>
          </c:extLst>
        </c:ser>
        <c:dLbls>
          <c:showLegendKey val="0"/>
          <c:showVal val="0"/>
          <c:showCatName val="0"/>
          <c:showSerName val="0"/>
          <c:showPercent val="0"/>
          <c:showBubbleSize val="0"/>
        </c:dLbls>
        <c:smooth val="0"/>
        <c:axId val="175142016"/>
        <c:axId val="175143552"/>
      </c:lineChart>
      <c:dateAx>
        <c:axId val="175142016"/>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5143552"/>
        <c:crosses val="autoZero"/>
        <c:auto val="1"/>
        <c:lblOffset val="100"/>
        <c:baseTimeUnit val="months"/>
        <c:majorUnit val="1"/>
        <c:majorTimeUnit val="months"/>
        <c:minorUnit val="1"/>
        <c:minorTimeUnit val="months"/>
      </c:dateAx>
      <c:valAx>
        <c:axId val="175143552"/>
        <c:scaling>
          <c:orientation val="minMax"/>
          <c:max val="3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5142016"/>
        <c:crosses val="autoZero"/>
        <c:crossBetween val="between"/>
        <c:majorUnit val="1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650257746558676E-2"/>
          <c:y val="0.19149638716526085"/>
          <c:w val="0.81592250608961669"/>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22336</c:v>
                </c:pt>
                <c:pt idx="1">
                  <c:v>22336</c:v>
                </c:pt>
                <c:pt idx="2">
                  <c:v>22336</c:v>
                </c:pt>
                <c:pt idx="3">
                  <c:v>22336</c:v>
                </c:pt>
                <c:pt idx="4">
                  <c:v>22336</c:v>
                </c:pt>
                <c:pt idx="5">
                  <c:v>22336</c:v>
                </c:pt>
                <c:pt idx="6">
                  <c:v>22336</c:v>
                </c:pt>
                <c:pt idx="7">
                  <c:v>22336</c:v>
                </c:pt>
                <c:pt idx="8">
                  <c:v>22336</c:v>
                </c:pt>
                <c:pt idx="9">
                  <c:v>22336</c:v>
                </c:pt>
                <c:pt idx="10">
                  <c:v>22336</c:v>
                </c:pt>
                <c:pt idx="11">
                  <c:v>22336</c:v>
                </c:pt>
                <c:pt idx="12">
                  <c:v>22336</c:v>
                </c:pt>
                <c:pt idx="13">
                  <c:v>22336</c:v>
                </c:pt>
                <c:pt idx="14">
                  <c:v>22336</c:v>
                </c:pt>
                <c:pt idx="15">
                  <c:v>22336</c:v>
                </c:pt>
                <c:pt idx="16">
                  <c:v>22336</c:v>
                </c:pt>
                <c:pt idx="17">
                  <c:v>22336</c:v>
                </c:pt>
                <c:pt idx="18">
                  <c:v>22336</c:v>
                </c:pt>
                <c:pt idx="19">
                  <c:v>22336</c:v>
                </c:pt>
                <c:pt idx="20">
                  <c:v>22336</c:v>
                </c:pt>
                <c:pt idx="21">
                  <c:v>22336</c:v>
                </c:pt>
                <c:pt idx="22">
                  <c:v>22336</c:v>
                </c:pt>
                <c:pt idx="23">
                  <c:v>22336</c:v>
                </c:pt>
                <c:pt idx="24">
                  <c:v>22336</c:v>
                </c:pt>
                <c:pt idx="25">
                  <c:v>22336</c:v>
                </c:pt>
                <c:pt idx="26">
                  <c:v>22336</c:v>
                </c:pt>
                <c:pt idx="27">
                  <c:v>22336</c:v>
                </c:pt>
                <c:pt idx="28">
                  <c:v>22336</c:v>
                </c:pt>
                <c:pt idx="29">
                  <c:v>22336</c:v>
                </c:pt>
                <c:pt idx="30">
                  <c:v>22336</c:v>
                </c:pt>
                <c:pt idx="31">
                  <c:v>22336</c:v>
                </c:pt>
                <c:pt idx="32">
                  <c:v>22336</c:v>
                </c:pt>
                <c:pt idx="33">
                  <c:v>22336</c:v>
                </c:pt>
                <c:pt idx="34">
                  <c:v>22336</c:v>
                </c:pt>
                <c:pt idx="35">
                  <c:v>22336</c:v>
                </c:pt>
                <c:pt idx="36">
                  <c:v>22336</c:v>
                </c:pt>
                <c:pt idx="37">
                  <c:v>22336</c:v>
                </c:pt>
                <c:pt idx="38">
                  <c:v>22336</c:v>
                </c:pt>
                <c:pt idx="39">
                  <c:v>22336</c:v>
                </c:pt>
                <c:pt idx="40">
                  <c:v>22336</c:v>
                </c:pt>
                <c:pt idx="41">
                  <c:v>22336</c:v>
                </c:pt>
                <c:pt idx="42">
                  <c:v>22336</c:v>
                </c:pt>
                <c:pt idx="43">
                  <c:v>22336</c:v>
                </c:pt>
                <c:pt idx="44">
                  <c:v>22336</c:v>
                </c:pt>
                <c:pt idx="45">
                  <c:v>22336</c:v>
                </c:pt>
                <c:pt idx="46">
                  <c:v>22336</c:v>
                </c:pt>
                <c:pt idx="47">
                  <c:v>22336</c:v>
                </c:pt>
                <c:pt idx="48">
                  <c:v>22336</c:v>
                </c:pt>
              </c:numCache>
            </c:numRef>
          </c:val>
          <c:smooth val="0"/>
          <c:extLst>
            <c:ext xmlns:c16="http://schemas.microsoft.com/office/drawing/2014/chart" uri="{C3380CC4-5D6E-409C-BE32-E72D297353CC}">
              <c16:uniqueId val="{00000000-2599-46F7-8945-B57F09BA52C0}"/>
            </c:ext>
          </c:extLst>
        </c:ser>
        <c:ser>
          <c:idx val="1"/>
          <c:order val="1"/>
          <c:tx>
            <c:strRef>
              <c:f>Sheet1!$C$1</c:f>
              <c:strCache>
                <c:ptCount val="1"/>
                <c:pt idx="0">
                  <c:v>Total
Sewage and 
waste disposal</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24449</c:v>
                </c:pt>
                <c:pt idx="1">
                  <c:v>24254</c:v>
                </c:pt>
                <c:pt idx="2">
                  <c:v>24710</c:v>
                </c:pt>
                <c:pt idx="3">
                  <c:v>24674</c:v>
                </c:pt>
                <c:pt idx="4">
                  <c:v>24436</c:v>
                </c:pt>
                <c:pt idx="5">
                  <c:v>25587</c:v>
                </c:pt>
                <c:pt idx="6">
                  <c:v>25301</c:v>
                </c:pt>
                <c:pt idx="7">
                  <c:v>23911</c:v>
                </c:pt>
                <c:pt idx="8">
                  <c:v>24377</c:v>
                </c:pt>
                <c:pt idx="9">
                  <c:v>23898</c:v>
                </c:pt>
                <c:pt idx="10">
                  <c:v>23042</c:v>
                </c:pt>
                <c:pt idx="11">
                  <c:v>23735</c:v>
                </c:pt>
                <c:pt idx="12">
                  <c:v>26027</c:v>
                </c:pt>
                <c:pt idx="13">
                  <c:v>26557</c:v>
                </c:pt>
                <c:pt idx="14">
                  <c:v>25315</c:v>
                </c:pt>
                <c:pt idx="15">
                  <c:v>24772</c:v>
                </c:pt>
                <c:pt idx="16">
                  <c:v>23083</c:v>
                </c:pt>
                <c:pt idx="17">
                  <c:v>22228</c:v>
                </c:pt>
                <c:pt idx="18">
                  <c:v>21675</c:v>
                </c:pt>
                <c:pt idx="19">
                  <c:v>22024</c:v>
                </c:pt>
                <c:pt idx="20">
                  <c:v>21601</c:v>
                </c:pt>
                <c:pt idx="21">
                  <c:v>21585</c:v>
                </c:pt>
                <c:pt idx="22">
                  <c:v>20874</c:v>
                </c:pt>
                <c:pt idx="23">
                  <c:v>19838</c:v>
                </c:pt>
                <c:pt idx="24">
                  <c:v>19202</c:v>
                </c:pt>
                <c:pt idx="25">
                  <c:v>20149</c:v>
                </c:pt>
                <c:pt idx="26">
                  <c:v>19829</c:v>
                </c:pt>
                <c:pt idx="27">
                  <c:v>18847</c:v>
                </c:pt>
                <c:pt idx="28">
                  <c:v>20760</c:v>
                </c:pt>
                <c:pt idx="29">
                  <c:v>18837</c:v>
                </c:pt>
                <c:pt idx="30">
                  <c:v>19436</c:v>
                </c:pt>
                <c:pt idx="31">
                  <c:v>19492</c:v>
                </c:pt>
                <c:pt idx="32">
                  <c:v>19882</c:v>
                </c:pt>
                <c:pt idx="33">
                  <c:v>20651</c:v>
                </c:pt>
                <c:pt idx="34">
                  <c:v>20782</c:v>
                </c:pt>
                <c:pt idx="35">
                  <c:v>21105</c:v>
                </c:pt>
                <c:pt idx="36">
                  <c:v>21909</c:v>
                </c:pt>
                <c:pt idx="37">
                  <c:v>21720</c:v>
                </c:pt>
                <c:pt idx="38">
                  <c:v>22173</c:v>
                </c:pt>
                <c:pt idx="39">
                  <c:v>21763</c:v>
                </c:pt>
                <c:pt idx="40">
                  <c:v>22063</c:v>
                </c:pt>
                <c:pt idx="41">
                  <c:v>22536</c:v>
                </c:pt>
                <c:pt idx="42">
                  <c:v>21755</c:v>
                </c:pt>
                <c:pt idx="43">
                  <c:v>22347</c:v>
                </c:pt>
                <c:pt idx="44">
                  <c:v>22162</c:v>
                </c:pt>
                <c:pt idx="45">
                  <c:v>22110</c:v>
                </c:pt>
                <c:pt idx="46">
                  <c:v>22473</c:v>
                </c:pt>
                <c:pt idx="47">
                  <c:v>21951</c:v>
                </c:pt>
                <c:pt idx="48">
                  <c:v>22336</c:v>
                </c:pt>
              </c:numCache>
            </c:numRef>
          </c:val>
          <c:smooth val="0"/>
          <c:extLst>
            <c:ext xmlns:c16="http://schemas.microsoft.com/office/drawing/2014/chart" uri="{C3380CC4-5D6E-409C-BE32-E72D297353CC}">
              <c16:uniqueId val="{00000001-2599-46F7-8945-B57F09BA52C0}"/>
            </c:ext>
          </c:extLst>
        </c:ser>
        <c:ser>
          <c:idx val="2"/>
          <c:order val="2"/>
          <c:tx>
            <c:strRef>
              <c:f>Sheet1!$D$1</c:f>
              <c:strCache>
                <c:ptCount val="1"/>
                <c:pt idx="0">
                  <c:v>Water</c:v>
                </c:pt>
              </c:strCache>
            </c:strRef>
          </c:tx>
          <c:spPr>
            <a:ln w="38100">
              <a:solidFill>
                <a:srgbClr val="4F81B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Sheet1!$D$2:$D$50</c:f>
              <c:numCache>
                <c:formatCode>#,##0</c:formatCode>
                <c:ptCount val="49"/>
                <c:pt idx="0">
                  <c:v>13381</c:v>
                </c:pt>
                <c:pt idx="1">
                  <c:v>11996</c:v>
                </c:pt>
                <c:pt idx="2">
                  <c:v>12854</c:v>
                </c:pt>
                <c:pt idx="3">
                  <c:v>12864</c:v>
                </c:pt>
                <c:pt idx="4">
                  <c:v>13146</c:v>
                </c:pt>
                <c:pt idx="5">
                  <c:v>14518</c:v>
                </c:pt>
                <c:pt idx="6">
                  <c:v>13739</c:v>
                </c:pt>
                <c:pt idx="7">
                  <c:v>13417</c:v>
                </c:pt>
                <c:pt idx="8">
                  <c:v>13432</c:v>
                </c:pt>
                <c:pt idx="9">
                  <c:v>13518</c:v>
                </c:pt>
                <c:pt idx="10">
                  <c:v>12582</c:v>
                </c:pt>
                <c:pt idx="11">
                  <c:v>12035</c:v>
                </c:pt>
                <c:pt idx="12">
                  <c:v>11942</c:v>
                </c:pt>
                <c:pt idx="13">
                  <c:v>12975</c:v>
                </c:pt>
                <c:pt idx="14">
                  <c:v>13105</c:v>
                </c:pt>
                <c:pt idx="15">
                  <c:v>12708</c:v>
                </c:pt>
                <c:pt idx="16">
                  <c:v>12881</c:v>
                </c:pt>
                <c:pt idx="17">
                  <c:v>13547</c:v>
                </c:pt>
                <c:pt idx="18">
                  <c:v>12268</c:v>
                </c:pt>
                <c:pt idx="19">
                  <c:v>12068</c:v>
                </c:pt>
                <c:pt idx="20">
                  <c:v>12679</c:v>
                </c:pt>
                <c:pt idx="21">
                  <c:v>11825</c:v>
                </c:pt>
                <c:pt idx="22">
                  <c:v>12549</c:v>
                </c:pt>
                <c:pt idx="23">
                  <c:v>12191</c:v>
                </c:pt>
                <c:pt idx="24">
                  <c:v>10847</c:v>
                </c:pt>
                <c:pt idx="25">
                  <c:v>11035</c:v>
                </c:pt>
                <c:pt idx="26">
                  <c:v>11109</c:v>
                </c:pt>
                <c:pt idx="27">
                  <c:v>11826</c:v>
                </c:pt>
                <c:pt idx="28">
                  <c:v>12549</c:v>
                </c:pt>
                <c:pt idx="29">
                  <c:v>11510</c:v>
                </c:pt>
                <c:pt idx="30">
                  <c:v>11110</c:v>
                </c:pt>
                <c:pt idx="31">
                  <c:v>11573</c:v>
                </c:pt>
                <c:pt idx="32">
                  <c:v>11556</c:v>
                </c:pt>
                <c:pt idx="33">
                  <c:v>11513</c:v>
                </c:pt>
                <c:pt idx="34">
                  <c:v>11357</c:v>
                </c:pt>
                <c:pt idx="35">
                  <c:v>12019</c:v>
                </c:pt>
                <c:pt idx="36">
                  <c:v>12022</c:v>
                </c:pt>
                <c:pt idx="37">
                  <c:v>12953</c:v>
                </c:pt>
                <c:pt idx="38">
                  <c:v>12691</c:v>
                </c:pt>
                <c:pt idx="39">
                  <c:v>13108</c:v>
                </c:pt>
                <c:pt idx="40">
                  <c:v>14488</c:v>
                </c:pt>
                <c:pt idx="41">
                  <c:v>15377</c:v>
                </c:pt>
                <c:pt idx="42">
                  <c:v>14691</c:v>
                </c:pt>
                <c:pt idx="43">
                  <c:v>14837</c:v>
                </c:pt>
                <c:pt idx="44">
                  <c:v>14163</c:v>
                </c:pt>
                <c:pt idx="45">
                  <c:v>14344</c:v>
                </c:pt>
                <c:pt idx="46">
                  <c:v>13042</c:v>
                </c:pt>
                <c:pt idx="47">
                  <c:v>12820</c:v>
                </c:pt>
                <c:pt idx="48">
                  <c:v>12680</c:v>
                </c:pt>
              </c:numCache>
            </c:numRef>
          </c:val>
          <c:smooth val="0"/>
          <c:extLst>
            <c:ext xmlns:c16="http://schemas.microsoft.com/office/drawing/2014/chart" uri="{C3380CC4-5D6E-409C-BE32-E72D297353CC}">
              <c16:uniqueId val="{00000000-BC5B-4745-8BCA-5E5968E16931}"/>
            </c:ext>
          </c:extLst>
        </c:ser>
        <c:ser>
          <c:idx val="3"/>
          <c:order val="3"/>
          <c:tx>
            <c:strRef>
              <c:f>Sheet1!$E$1</c:f>
              <c:strCache>
                <c:ptCount val="1"/>
                <c:pt idx="0">
                  <c:v>Column2</c:v>
                </c:pt>
              </c:strCache>
            </c:strRef>
          </c:tx>
          <c:spPr>
            <a:ln w="12700">
              <a:solidFill>
                <a:srgbClr val="4F81B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Sheet1!$E$2:$E$50</c:f>
              <c:numCache>
                <c:formatCode>#,##0</c:formatCode>
                <c:ptCount val="49"/>
                <c:pt idx="0">
                  <c:v>12680</c:v>
                </c:pt>
                <c:pt idx="1">
                  <c:v>12680</c:v>
                </c:pt>
                <c:pt idx="2">
                  <c:v>12680</c:v>
                </c:pt>
                <c:pt idx="3">
                  <c:v>12680</c:v>
                </c:pt>
                <c:pt idx="4">
                  <c:v>12680</c:v>
                </c:pt>
                <c:pt idx="5">
                  <c:v>12680</c:v>
                </c:pt>
                <c:pt idx="6">
                  <c:v>12680</c:v>
                </c:pt>
                <c:pt idx="7">
                  <c:v>12680</c:v>
                </c:pt>
                <c:pt idx="8">
                  <c:v>12680</c:v>
                </c:pt>
                <c:pt idx="9">
                  <c:v>12680</c:v>
                </c:pt>
                <c:pt idx="10">
                  <c:v>12680</c:v>
                </c:pt>
                <c:pt idx="11">
                  <c:v>12680</c:v>
                </c:pt>
                <c:pt idx="12">
                  <c:v>12680</c:v>
                </c:pt>
                <c:pt idx="13">
                  <c:v>12680</c:v>
                </c:pt>
                <c:pt idx="14">
                  <c:v>12680</c:v>
                </c:pt>
                <c:pt idx="15">
                  <c:v>12680</c:v>
                </c:pt>
                <c:pt idx="16">
                  <c:v>12680</c:v>
                </c:pt>
                <c:pt idx="17">
                  <c:v>12680</c:v>
                </c:pt>
                <c:pt idx="18">
                  <c:v>12680</c:v>
                </c:pt>
                <c:pt idx="19">
                  <c:v>12680</c:v>
                </c:pt>
                <c:pt idx="20">
                  <c:v>12680</c:v>
                </c:pt>
                <c:pt idx="21">
                  <c:v>12680</c:v>
                </c:pt>
                <c:pt idx="22">
                  <c:v>12680</c:v>
                </c:pt>
                <c:pt idx="23">
                  <c:v>12680</c:v>
                </c:pt>
                <c:pt idx="24">
                  <c:v>12680</c:v>
                </c:pt>
                <c:pt idx="25">
                  <c:v>12680</c:v>
                </c:pt>
                <c:pt idx="26">
                  <c:v>12680</c:v>
                </c:pt>
                <c:pt idx="27">
                  <c:v>12680</c:v>
                </c:pt>
                <c:pt idx="28">
                  <c:v>12680</c:v>
                </c:pt>
                <c:pt idx="29">
                  <c:v>12680</c:v>
                </c:pt>
                <c:pt idx="30">
                  <c:v>12680</c:v>
                </c:pt>
                <c:pt idx="31">
                  <c:v>12680</c:v>
                </c:pt>
                <c:pt idx="32">
                  <c:v>12680</c:v>
                </c:pt>
                <c:pt idx="33">
                  <c:v>12680</c:v>
                </c:pt>
                <c:pt idx="34">
                  <c:v>12680</c:v>
                </c:pt>
                <c:pt idx="35">
                  <c:v>12680</c:v>
                </c:pt>
                <c:pt idx="36">
                  <c:v>12680</c:v>
                </c:pt>
                <c:pt idx="37">
                  <c:v>12680</c:v>
                </c:pt>
                <c:pt idx="38">
                  <c:v>12680</c:v>
                </c:pt>
                <c:pt idx="39">
                  <c:v>12680</c:v>
                </c:pt>
                <c:pt idx="40">
                  <c:v>12680</c:v>
                </c:pt>
                <c:pt idx="41">
                  <c:v>12680</c:v>
                </c:pt>
                <c:pt idx="42">
                  <c:v>12680</c:v>
                </c:pt>
                <c:pt idx="43">
                  <c:v>12680</c:v>
                </c:pt>
                <c:pt idx="44">
                  <c:v>12680</c:v>
                </c:pt>
                <c:pt idx="45">
                  <c:v>12680</c:v>
                </c:pt>
                <c:pt idx="46">
                  <c:v>12680</c:v>
                </c:pt>
                <c:pt idx="47">
                  <c:v>12680</c:v>
                </c:pt>
                <c:pt idx="48">
                  <c:v>12680</c:v>
                </c:pt>
              </c:numCache>
            </c:numRef>
          </c:val>
          <c:smooth val="0"/>
          <c:extLst>
            <c:ext xmlns:c16="http://schemas.microsoft.com/office/drawing/2014/chart" uri="{C3380CC4-5D6E-409C-BE32-E72D297353CC}">
              <c16:uniqueId val="{00000001-BC5B-4745-8BCA-5E5968E16931}"/>
            </c:ext>
          </c:extLst>
        </c:ser>
        <c:dLbls>
          <c:showLegendKey val="0"/>
          <c:showVal val="0"/>
          <c:showCatName val="0"/>
          <c:showSerName val="0"/>
          <c:showPercent val="0"/>
          <c:showBubbleSize val="0"/>
        </c:dLbls>
        <c:smooth val="0"/>
        <c:axId val="175697920"/>
        <c:axId val="175699456"/>
      </c:lineChart>
      <c:dateAx>
        <c:axId val="175697920"/>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5699456"/>
        <c:crosses val="autoZero"/>
        <c:auto val="0"/>
        <c:lblOffset val="100"/>
        <c:baseTimeUnit val="months"/>
        <c:majorUnit val="1"/>
        <c:majorTimeUnit val="years"/>
        <c:minorUnit val="1"/>
        <c:minorTimeUnit val="months"/>
      </c:dateAx>
      <c:valAx>
        <c:axId val="175699456"/>
        <c:scaling>
          <c:orientation val="minMax"/>
          <c:max val="3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5697920"/>
        <c:crosses val="autoZero"/>
        <c:crossBetween val="between"/>
        <c:majorUnit val="1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45050465870498"/>
          <c:y val="0.19149648632632535"/>
          <c:w val="0.4671544677033263"/>
          <c:h val="0.5469145062569478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54564</c:v>
                </c:pt>
                <c:pt idx="1">
                  <c:v>54564</c:v>
                </c:pt>
                <c:pt idx="2">
                  <c:v>54564</c:v>
                </c:pt>
                <c:pt idx="3">
                  <c:v>54564</c:v>
                </c:pt>
                <c:pt idx="4">
                  <c:v>54564</c:v>
                </c:pt>
                <c:pt idx="5">
                  <c:v>54564</c:v>
                </c:pt>
                <c:pt idx="6">
                  <c:v>54564</c:v>
                </c:pt>
                <c:pt idx="7">
                  <c:v>54564</c:v>
                </c:pt>
                <c:pt idx="8">
                  <c:v>54564</c:v>
                </c:pt>
              </c:numCache>
            </c:numRef>
          </c:val>
          <c:smooth val="0"/>
          <c:extLst>
            <c:ext xmlns:c16="http://schemas.microsoft.com/office/drawing/2014/chart" uri="{C3380CC4-5D6E-409C-BE32-E72D297353CC}">
              <c16:uniqueId val="{00000000-2ED4-4758-B1AC-D3E12F1FA615}"/>
            </c:ext>
          </c:extLst>
        </c:ser>
        <c:ser>
          <c:idx val="1"/>
          <c:order val="1"/>
          <c:tx>
            <c:strRef>
              <c:f>Sheet1!$C$1</c:f>
              <c:strCache>
                <c:ptCount val="1"/>
                <c:pt idx="0">
                  <c:v>Transportation</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35471</c:v>
                </c:pt>
                <c:pt idx="1">
                  <c:v>36701</c:v>
                </c:pt>
                <c:pt idx="2">
                  <c:v>38340</c:v>
                </c:pt>
                <c:pt idx="3">
                  <c:v>34737</c:v>
                </c:pt>
                <c:pt idx="4">
                  <c:v>37862</c:v>
                </c:pt>
                <c:pt idx="5">
                  <c:v>39459</c:v>
                </c:pt>
                <c:pt idx="6">
                  <c:v>42043</c:v>
                </c:pt>
                <c:pt idx="7">
                  <c:v>44843</c:v>
                </c:pt>
                <c:pt idx="8">
                  <c:v>43274</c:v>
                </c:pt>
              </c:numCache>
            </c:numRef>
          </c:val>
          <c:smooth val="0"/>
          <c:extLst>
            <c:ext xmlns:c16="http://schemas.microsoft.com/office/drawing/2014/chart" uri="{C3380CC4-5D6E-409C-BE32-E72D297353CC}">
              <c16:uniqueId val="{00000001-2ED4-4758-B1AC-D3E12F1FA615}"/>
            </c:ext>
          </c:extLst>
        </c:ser>
        <c:ser>
          <c:idx val="2"/>
          <c:order val="2"/>
          <c:tx>
            <c:strRef>
              <c:f>Sheet1!$D$1</c:f>
              <c:strCache>
                <c:ptCount val="1"/>
                <c:pt idx="0">
                  <c:v>Current Air</c:v>
                </c:pt>
              </c:strCache>
            </c:strRef>
          </c:tx>
          <c:spPr>
            <a:ln w="12700">
              <a:solidFill>
                <a:srgbClr val="4F81BD"/>
              </a:solidFill>
              <a:prstDash val="dash"/>
            </a:ln>
          </c:spPr>
          <c:marker>
            <c:symbol val="none"/>
          </c:marker>
          <c:cat>
            <c:strRef>
              <c:f>Sheet1!$A$2:$A$10</c:f>
              <c:strCache>
                <c:ptCount val="9"/>
                <c:pt idx="0">
                  <c:v>'08</c:v>
                </c:pt>
                <c:pt idx="8">
                  <c:v>'16</c:v>
                </c:pt>
              </c:strCache>
            </c:strRef>
          </c:cat>
          <c:val>
            <c:numRef>
              <c:f>Sheet1!$D$2:$D$10</c:f>
              <c:numCache>
                <c:formatCode>#,##0</c:formatCode>
                <c:ptCount val="9"/>
                <c:pt idx="0">
                  <c:v>22296</c:v>
                </c:pt>
                <c:pt idx="1">
                  <c:v>22296</c:v>
                </c:pt>
                <c:pt idx="2">
                  <c:v>22296</c:v>
                </c:pt>
                <c:pt idx="3">
                  <c:v>22296</c:v>
                </c:pt>
                <c:pt idx="4">
                  <c:v>22296</c:v>
                </c:pt>
                <c:pt idx="5">
                  <c:v>22296</c:v>
                </c:pt>
                <c:pt idx="6">
                  <c:v>22296</c:v>
                </c:pt>
                <c:pt idx="7">
                  <c:v>22296</c:v>
                </c:pt>
                <c:pt idx="8">
                  <c:v>22296</c:v>
                </c:pt>
              </c:numCache>
            </c:numRef>
          </c:val>
          <c:smooth val="0"/>
          <c:extLst>
            <c:ext xmlns:c16="http://schemas.microsoft.com/office/drawing/2014/chart" uri="{C3380CC4-5D6E-409C-BE32-E72D297353CC}">
              <c16:uniqueId val="{00000000-B54A-482F-A01F-8DB12C928029}"/>
            </c:ext>
          </c:extLst>
        </c:ser>
        <c:ser>
          <c:idx val="3"/>
          <c:order val="3"/>
          <c:tx>
            <c:strRef>
              <c:f>Sheet1!$E$1</c:f>
              <c:strCache>
                <c:ptCount val="1"/>
                <c:pt idx="0">
                  <c:v>Current Other</c:v>
                </c:pt>
              </c:strCache>
            </c:strRef>
          </c:tx>
          <c:spPr>
            <a:ln w="12700">
              <a:solidFill>
                <a:srgbClr val="C0504D"/>
              </a:solidFill>
              <a:prstDash val="dash"/>
            </a:ln>
          </c:spPr>
          <c:marker>
            <c:symbol val="none"/>
          </c:marker>
          <c:cat>
            <c:strRef>
              <c:f>Sheet1!$A$2:$A$10</c:f>
              <c:strCache>
                <c:ptCount val="9"/>
                <c:pt idx="0">
                  <c:v>'08</c:v>
                </c:pt>
                <c:pt idx="8">
                  <c:v>'16</c:v>
                </c:pt>
              </c:strCache>
            </c:strRef>
          </c:cat>
          <c:val>
            <c:numRef>
              <c:f>Sheet1!$E$2:$E$10</c:f>
              <c:numCache>
                <c:formatCode>#,##0</c:formatCode>
                <c:ptCount val="9"/>
                <c:pt idx="0">
                  <c:v>32268</c:v>
                </c:pt>
                <c:pt idx="1">
                  <c:v>32268</c:v>
                </c:pt>
                <c:pt idx="2">
                  <c:v>32268</c:v>
                </c:pt>
                <c:pt idx="3">
                  <c:v>32268</c:v>
                </c:pt>
                <c:pt idx="4">
                  <c:v>32268</c:v>
                </c:pt>
                <c:pt idx="5">
                  <c:v>32268</c:v>
                </c:pt>
                <c:pt idx="6">
                  <c:v>32268</c:v>
                </c:pt>
                <c:pt idx="7">
                  <c:v>32268</c:v>
                </c:pt>
                <c:pt idx="8">
                  <c:v>32268</c:v>
                </c:pt>
              </c:numCache>
            </c:numRef>
          </c:val>
          <c:smooth val="0"/>
          <c:extLst>
            <c:ext xmlns:c16="http://schemas.microsoft.com/office/drawing/2014/chart" uri="{C3380CC4-5D6E-409C-BE32-E72D297353CC}">
              <c16:uniqueId val="{00000001-B54A-482F-A01F-8DB12C928029}"/>
            </c:ext>
          </c:extLst>
        </c:ser>
        <c:ser>
          <c:idx val="4"/>
          <c:order val="4"/>
          <c:tx>
            <c:strRef>
              <c:f>Sheet1!$F$1</c:f>
              <c:strCache>
                <c:ptCount val="1"/>
                <c:pt idx="0">
                  <c:v>Air</c:v>
                </c:pt>
              </c:strCache>
            </c:strRef>
          </c:tx>
          <c:spPr>
            <a:ln w="38100">
              <a:solidFill>
                <a:srgbClr val="4F81BD"/>
              </a:solidFill>
            </a:ln>
          </c:spPr>
          <c:marker>
            <c:symbol val="none"/>
          </c:marker>
          <c:cat>
            <c:strRef>
              <c:f>Sheet1!$A$2:$A$10</c:f>
              <c:strCache>
                <c:ptCount val="9"/>
                <c:pt idx="0">
                  <c:v>'08</c:v>
                </c:pt>
                <c:pt idx="8">
                  <c:v>'16</c:v>
                </c:pt>
              </c:strCache>
            </c:strRef>
          </c:cat>
          <c:val>
            <c:numRef>
              <c:f>Sheet1!$F$2:$F$10</c:f>
              <c:numCache>
                <c:formatCode>#,###</c:formatCode>
                <c:ptCount val="9"/>
                <c:pt idx="0">
                  <c:v>12355</c:v>
                </c:pt>
                <c:pt idx="1">
                  <c:v>13074</c:v>
                </c:pt>
                <c:pt idx="2">
                  <c:v>12156</c:v>
                </c:pt>
                <c:pt idx="3">
                  <c:v>10402</c:v>
                </c:pt>
                <c:pt idx="4">
                  <c:v>10843</c:v>
                </c:pt>
                <c:pt idx="5">
                  <c:v>10689</c:v>
                </c:pt>
                <c:pt idx="6">
                  <c:v>11550</c:v>
                </c:pt>
                <c:pt idx="7">
                  <c:v>11656</c:v>
                </c:pt>
                <c:pt idx="8">
                  <c:v>12629</c:v>
                </c:pt>
              </c:numCache>
            </c:numRef>
          </c:val>
          <c:smooth val="0"/>
          <c:extLst>
            <c:ext xmlns:c16="http://schemas.microsoft.com/office/drawing/2014/chart" uri="{C3380CC4-5D6E-409C-BE32-E72D297353CC}">
              <c16:uniqueId val="{00000000-9F83-41CB-9853-61ED719B44D6}"/>
            </c:ext>
          </c:extLst>
        </c:ser>
        <c:ser>
          <c:idx val="5"/>
          <c:order val="5"/>
          <c:tx>
            <c:strRef>
              <c:f>Sheet1!$G$1</c:f>
              <c:strCache>
                <c:ptCount val="1"/>
                <c:pt idx="0">
                  <c:v>Other</c:v>
                </c:pt>
              </c:strCache>
            </c:strRef>
          </c:tx>
          <c:spPr>
            <a:ln w="38100">
              <a:solidFill>
                <a:srgbClr val="C0504D"/>
              </a:solidFill>
            </a:ln>
          </c:spPr>
          <c:marker>
            <c:symbol val="none"/>
          </c:marker>
          <c:cat>
            <c:strRef>
              <c:f>Sheet1!$A$2:$A$10</c:f>
              <c:strCache>
                <c:ptCount val="9"/>
                <c:pt idx="0">
                  <c:v>'08</c:v>
                </c:pt>
                <c:pt idx="8">
                  <c:v>'16</c:v>
                </c:pt>
              </c:strCache>
            </c:strRef>
          </c:cat>
          <c:val>
            <c:numRef>
              <c:f>Sheet1!$G$2:$G$10</c:f>
              <c:numCache>
                <c:formatCode>General</c:formatCode>
                <c:ptCount val="9"/>
                <c:pt idx="0">
                  <c:v>23116</c:v>
                </c:pt>
                <c:pt idx="1">
                  <c:v>23627</c:v>
                </c:pt>
                <c:pt idx="2">
                  <c:v>26184</c:v>
                </c:pt>
                <c:pt idx="3">
                  <c:v>24335</c:v>
                </c:pt>
                <c:pt idx="4">
                  <c:v>27019</c:v>
                </c:pt>
                <c:pt idx="5">
                  <c:v>28770</c:v>
                </c:pt>
                <c:pt idx="6">
                  <c:v>30493</c:v>
                </c:pt>
                <c:pt idx="7">
                  <c:v>33187</c:v>
                </c:pt>
                <c:pt idx="8">
                  <c:v>30645</c:v>
                </c:pt>
              </c:numCache>
            </c:numRef>
          </c:val>
          <c:smooth val="0"/>
          <c:extLst>
            <c:ext xmlns:c16="http://schemas.microsoft.com/office/drawing/2014/chart" uri="{C3380CC4-5D6E-409C-BE32-E72D297353CC}">
              <c16:uniqueId val="{00000001-9F83-41CB-9853-61ED719B44D6}"/>
            </c:ext>
          </c:extLst>
        </c:ser>
        <c:dLbls>
          <c:showLegendKey val="0"/>
          <c:showVal val="0"/>
          <c:showCatName val="0"/>
          <c:showSerName val="0"/>
          <c:showPercent val="0"/>
          <c:showBubbleSize val="0"/>
        </c:dLbls>
        <c:smooth val="0"/>
        <c:axId val="175758336"/>
        <c:axId val="175764224"/>
      </c:lineChart>
      <c:dateAx>
        <c:axId val="175758336"/>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5764224"/>
        <c:crosses val="autoZero"/>
        <c:auto val="1"/>
        <c:lblOffset val="100"/>
        <c:baseTimeUnit val="months"/>
        <c:majorUnit val="1"/>
        <c:majorTimeUnit val="months"/>
        <c:minorUnit val="1"/>
        <c:minorTimeUnit val="months"/>
      </c:dateAx>
      <c:valAx>
        <c:axId val="175764224"/>
        <c:scaling>
          <c:orientation val="minMax"/>
          <c:max val="6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5758336"/>
        <c:crosses val="autoZero"/>
        <c:crossBetween val="between"/>
        <c:majorUnit val="2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446420816103039E-2"/>
          <c:y val="0.19149638716526085"/>
          <c:w val="0.81112634302007247"/>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54564</c:v>
                </c:pt>
                <c:pt idx="1">
                  <c:v>54564</c:v>
                </c:pt>
                <c:pt idx="2">
                  <c:v>54564</c:v>
                </c:pt>
                <c:pt idx="3">
                  <c:v>54564</c:v>
                </c:pt>
                <c:pt idx="4">
                  <c:v>54564</c:v>
                </c:pt>
                <c:pt idx="5">
                  <c:v>54564</c:v>
                </c:pt>
                <c:pt idx="6">
                  <c:v>54564</c:v>
                </c:pt>
                <c:pt idx="7">
                  <c:v>54564</c:v>
                </c:pt>
                <c:pt idx="8">
                  <c:v>54564</c:v>
                </c:pt>
                <c:pt idx="9">
                  <c:v>54564</c:v>
                </c:pt>
                <c:pt idx="10">
                  <c:v>54564</c:v>
                </c:pt>
                <c:pt idx="11">
                  <c:v>54564</c:v>
                </c:pt>
                <c:pt idx="12">
                  <c:v>54564</c:v>
                </c:pt>
                <c:pt idx="13">
                  <c:v>54564</c:v>
                </c:pt>
                <c:pt idx="14">
                  <c:v>54564</c:v>
                </c:pt>
                <c:pt idx="15">
                  <c:v>54564</c:v>
                </c:pt>
                <c:pt idx="16">
                  <c:v>54564</c:v>
                </c:pt>
                <c:pt idx="17">
                  <c:v>54564</c:v>
                </c:pt>
                <c:pt idx="18">
                  <c:v>54564</c:v>
                </c:pt>
                <c:pt idx="19">
                  <c:v>54564</c:v>
                </c:pt>
                <c:pt idx="20">
                  <c:v>54564</c:v>
                </c:pt>
                <c:pt idx="21">
                  <c:v>54564</c:v>
                </c:pt>
                <c:pt idx="22">
                  <c:v>54564</c:v>
                </c:pt>
                <c:pt idx="23">
                  <c:v>54564</c:v>
                </c:pt>
                <c:pt idx="24">
                  <c:v>54564</c:v>
                </c:pt>
                <c:pt idx="25">
                  <c:v>54564</c:v>
                </c:pt>
                <c:pt idx="26">
                  <c:v>54564</c:v>
                </c:pt>
                <c:pt idx="27">
                  <c:v>54564</c:v>
                </c:pt>
                <c:pt idx="28">
                  <c:v>54564</c:v>
                </c:pt>
                <c:pt idx="29">
                  <c:v>54564</c:v>
                </c:pt>
                <c:pt idx="30">
                  <c:v>54564</c:v>
                </c:pt>
                <c:pt idx="31">
                  <c:v>54564</c:v>
                </c:pt>
                <c:pt idx="32">
                  <c:v>54564</c:v>
                </c:pt>
                <c:pt idx="33">
                  <c:v>54564</c:v>
                </c:pt>
                <c:pt idx="34">
                  <c:v>54564</c:v>
                </c:pt>
                <c:pt idx="35">
                  <c:v>54564</c:v>
                </c:pt>
                <c:pt idx="36">
                  <c:v>54564</c:v>
                </c:pt>
                <c:pt idx="37">
                  <c:v>54564</c:v>
                </c:pt>
                <c:pt idx="38">
                  <c:v>54564</c:v>
                </c:pt>
                <c:pt idx="39">
                  <c:v>54564</c:v>
                </c:pt>
                <c:pt idx="40">
                  <c:v>54564</c:v>
                </c:pt>
                <c:pt idx="41">
                  <c:v>54564</c:v>
                </c:pt>
                <c:pt idx="42">
                  <c:v>54564</c:v>
                </c:pt>
                <c:pt idx="43">
                  <c:v>54564</c:v>
                </c:pt>
                <c:pt idx="44">
                  <c:v>54564</c:v>
                </c:pt>
                <c:pt idx="45">
                  <c:v>54564</c:v>
                </c:pt>
                <c:pt idx="46">
                  <c:v>54564</c:v>
                </c:pt>
                <c:pt idx="47">
                  <c:v>54564</c:v>
                </c:pt>
                <c:pt idx="48">
                  <c:v>54564</c:v>
                </c:pt>
              </c:numCache>
            </c:numRef>
          </c:val>
          <c:smooth val="0"/>
          <c:extLst>
            <c:ext xmlns:c16="http://schemas.microsoft.com/office/drawing/2014/chart" uri="{C3380CC4-5D6E-409C-BE32-E72D297353CC}">
              <c16:uniqueId val="{00000000-B6B9-4001-993E-4063186A4E31}"/>
            </c:ext>
          </c:extLst>
        </c:ser>
        <c:ser>
          <c:idx val="1"/>
          <c:order val="1"/>
          <c:tx>
            <c:strRef>
              <c:f>Sheet1!$C$1</c:f>
              <c:strCache>
                <c:ptCount val="1"/>
                <c:pt idx="0">
                  <c:v>Total
Transportation</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44366</c:v>
                </c:pt>
                <c:pt idx="1">
                  <c:v>44431</c:v>
                </c:pt>
                <c:pt idx="2">
                  <c:v>45607</c:v>
                </c:pt>
                <c:pt idx="3">
                  <c:v>45190</c:v>
                </c:pt>
                <c:pt idx="4">
                  <c:v>45132</c:v>
                </c:pt>
                <c:pt idx="5">
                  <c:v>44824</c:v>
                </c:pt>
                <c:pt idx="6">
                  <c:v>45398</c:v>
                </c:pt>
                <c:pt idx="7">
                  <c:v>45827</c:v>
                </c:pt>
                <c:pt idx="8">
                  <c:v>45782</c:v>
                </c:pt>
                <c:pt idx="9">
                  <c:v>44276</c:v>
                </c:pt>
                <c:pt idx="10">
                  <c:v>44140</c:v>
                </c:pt>
                <c:pt idx="11">
                  <c:v>43133</c:v>
                </c:pt>
                <c:pt idx="12">
                  <c:v>42788</c:v>
                </c:pt>
                <c:pt idx="13">
                  <c:v>42991</c:v>
                </c:pt>
                <c:pt idx="14">
                  <c:v>43049</c:v>
                </c:pt>
                <c:pt idx="15">
                  <c:v>42313</c:v>
                </c:pt>
                <c:pt idx="16">
                  <c:v>43254</c:v>
                </c:pt>
                <c:pt idx="17">
                  <c:v>46377</c:v>
                </c:pt>
                <c:pt idx="18">
                  <c:v>45137</c:v>
                </c:pt>
                <c:pt idx="19">
                  <c:v>41571</c:v>
                </c:pt>
                <c:pt idx="20">
                  <c:v>42981</c:v>
                </c:pt>
                <c:pt idx="21">
                  <c:v>42739</c:v>
                </c:pt>
                <c:pt idx="22">
                  <c:v>42370</c:v>
                </c:pt>
                <c:pt idx="23">
                  <c:v>44233</c:v>
                </c:pt>
                <c:pt idx="24">
                  <c:v>41493</c:v>
                </c:pt>
                <c:pt idx="25">
                  <c:v>43231</c:v>
                </c:pt>
                <c:pt idx="26">
                  <c:v>44244</c:v>
                </c:pt>
                <c:pt idx="27">
                  <c:v>44711</c:v>
                </c:pt>
                <c:pt idx="28">
                  <c:v>45250</c:v>
                </c:pt>
                <c:pt idx="29">
                  <c:v>44730</c:v>
                </c:pt>
                <c:pt idx="30">
                  <c:v>43707</c:v>
                </c:pt>
                <c:pt idx="31">
                  <c:v>44070</c:v>
                </c:pt>
                <c:pt idx="32">
                  <c:v>46104</c:v>
                </c:pt>
                <c:pt idx="33">
                  <c:v>47516</c:v>
                </c:pt>
                <c:pt idx="34">
                  <c:v>47456</c:v>
                </c:pt>
                <c:pt idx="35">
                  <c:v>50000</c:v>
                </c:pt>
                <c:pt idx="36">
                  <c:v>49855</c:v>
                </c:pt>
                <c:pt idx="37">
                  <c:v>50020</c:v>
                </c:pt>
                <c:pt idx="38">
                  <c:v>49446</c:v>
                </c:pt>
                <c:pt idx="39">
                  <c:v>50413</c:v>
                </c:pt>
                <c:pt idx="40">
                  <c:v>50941</c:v>
                </c:pt>
                <c:pt idx="41">
                  <c:v>52848</c:v>
                </c:pt>
                <c:pt idx="42">
                  <c:v>53387</c:v>
                </c:pt>
                <c:pt idx="43">
                  <c:v>53898</c:v>
                </c:pt>
                <c:pt idx="44">
                  <c:v>53004</c:v>
                </c:pt>
                <c:pt idx="45">
                  <c:v>52652</c:v>
                </c:pt>
                <c:pt idx="46">
                  <c:v>53550</c:v>
                </c:pt>
                <c:pt idx="47">
                  <c:v>52301</c:v>
                </c:pt>
                <c:pt idx="48">
                  <c:v>54564</c:v>
                </c:pt>
              </c:numCache>
            </c:numRef>
          </c:val>
          <c:smooth val="0"/>
          <c:extLst>
            <c:ext xmlns:c16="http://schemas.microsoft.com/office/drawing/2014/chart" uri="{C3380CC4-5D6E-409C-BE32-E72D297353CC}">
              <c16:uniqueId val="{00000001-B6B9-4001-993E-4063186A4E31}"/>
            </c:ext>
          </c:extLst>
        </c:ser>
        <c:ser>
          <c:idx val="2"/>
          <c:order val="2"/>
          <c:tx>
            <c:strRef>
              <c:f>Sheet1!$D$1</c:f>
              <c:strCache>
                <c:ptCount val="1"/>
                <c:pt idx="0">
                  <c:v>Air</c:v>
                </c:pt>
              </c:strCache>
            </c:strRef>
          </c:tx>
          <c:spPr>
            <a:ln w="38100">
              <a:solidFill>
                <a:srgbClr val="4F81B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Sheet1!$D$2:$D$50</c:f>
              <c:numCache>
                <c:formatCode>#,##0</c:formatCode>
                <c:ptCount val="49"/>
                <c:pt idx="0">
                  <c:v>11916</c:v>
                </c:pt>
                <c:pt idx="1">
                  <c:v>12423</c:v>
                </c:pt>
                <c:pt idx="2">
                  <c:v>12711</c:v>
                </c:pt>
                <c:pt idx="3">
                  <c:v>11919</c:v>
                </c:pt>
                <c:pt idx="4">
                  <c:v>11823</c:v>
                </c:pt>
                <c:pt idx="5">
                  <c:v>11212</c:v>
                </c:pt>
                <c:pt idx="6">
                  <c:v>11496</c:v>
                </c:pt>
                <c:pt idx="7">
                  <c:v>12201</c:v>
                </c:pt>
                <c:pt idx="8">
                  <c:v>11773</c:v>
                </c:pt>
                <c:pt idx="9">
                  <c:v>11517</c:v>
                </c:pt>
                <c:pt idx="10">
                  <c:v>10979</c:v>
                </c:pt>
                <c:pt idx="11">
                  <c:v>10317</c:v>
                </c:pt>
                <c:pt idx="12">
                  <c:v>10897</c:v>
                </c:pt>
                <c:pt idx="13">
                  <c:v>11415</c:v>
                </c:pt>
                <c:pt idx="14">
                  <c:v>11077</c:v>
                </c:pt>
                <c:pt idx="15">
                  <c:v>11287</c:v>
                </c:pt>
                <c:pt idx="16">
                  <c:v>11876</c:v>
                </c:pt>
                <c:pt idx="17">
                  <c:v>15059</c:v>
                </c:pt>
                <c:pt idx="18">
                  <c:v>13935</c:v>
                </c:pt>
                <c:pt idx="19">
                  <c:v>11714</c:v>
                </c:pt>
                <c:pt idx="20">
                  <c:v>13072</c:v>
                </c:pt>
                <c:pt idx="21">
                  <c:v>12816</c:v>
                </c:pt>
                <c:pt idx="22">
                  <c:v>13212</c:v>
                </c:pt>
                <c:pt idx="23">
                  <c:v>15044</c:v>
                </c:pt>
                <c:pt idx="24">
                  <c:v>12841</c:v>
                </c:pt>
                <c:pt idx="25">
                  <c:v>12559</c:v>
                </c:pt>
                <c:pt idx="26">
                  <c:v>13492</c:v>
                </c:pt>
                <c:pt idx="27">
                  <c:v>14213</c:v>
                </c:pt>
                <c:pt idx="28">
                  <c:v>14885</c:v>
                </c:pt>
                <c:pt idx="29">
                  <c:v>15563</c:v>
                </c:pt>
                <c:pt idx="30">
                  <c:v>14645</c:v>
                </c:pt>
                <c:pt idx="31">
                  <c:v>15756</c:v>
                </c:pt>
                <c:pt idx="32">
                  <c:v>16077</c:v>
                </c:pt>
                <c:pt idx="33">
                  <c:v>17082</c:v>
                </c:pt>
                <c:pt idx="34">
                  <c:v>17011</c:v>
                </c:pt>
                <c:pt idx="35">
                  <c:v>17717</c:v>
                </c:pt>
                <c:pt idx="36">
                  <c:v>19194</c:v>
                </c:pt>
                <c:pt idx="37">
                  <c:v>19890</c:v>
                </c:pt>
                <c:pt idx="38">
                  <c:v>19807</c:v>
                </c:pt>
                <c:pt idx="39">
                  <c:v>19481</c:v>
                </c:pt>
                <c:pt idx="40">
                  <c:v>20559</c:v>
                </c:pt>
                <c:pt idx="41">
                  <c:v>22005</c:v>
                </c:pt>
                <c:pt idx="42">
                  <c:v>23646</c:v>
                </c:pt>
                <c:pt idx="43">
                  <c:v>23496</c:v>
                </c:pt>
                <c:pt idx="44">
                  <c:v>22690</c:v>
                </c:pt>
                <c:pt idx="45">
                  <c:v>21741</c:v>
                </c:pt>
                <c:pt idx="46">
                  <c:v>22133</c:v>
                </c:pt>
                <c:pt idx="47">
                  <c:v>21676</c:v>
                </c:pt>
                <c:pt idx="48">
                  <c:v>22296</c:v>
                </c:pt>
              </c:numCache>
            </c:numRef>
          </c:val>
          <c:smooth val="0"/>
          <c:extLst>
            <c:ext xmlns:c16="http://schemas.microsoft.com/office/drawing/2014/chart" uri="{C3380CC4-5D6E-409C-BE32-E72D297353CC}">
              <c16:uniqueId val="{00000002-B6B9-4001-993E-4063186A4E31}"/>
            </c:ext>
          </c:extLst>
        </c:ser>
        <c:ser>
          <c:idx val="3"/>
          <c:order val="3"/>
          <c:tx>
            <c:strRef>
              <c:f>Sheet1!$E$1</c:f>
              <c:strCache>
                <c:ptCount val="1"/>
                <c:pt idx="0">
                  <c:v>Other</c:v>
                </c:pt>
              </c:strCache>
            </c:strRef>
          </c:tx>
          <c:spPr>
            <a:ln w="38100">
              <a:solidFill>
                <a:srgbClr val="C0504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Sheet1!$E$2:$E$50</c:f>
              <c:numCache>
                <c:formatCode>#,##0</c:formatCode>
                <c:ptCount val="49"/>
                <c:pt idx="0">
                  <c:v>32450</c:v>
                </c:pt>
                <c:pt idx="1">
                  <c:v>32008</c:v>
                </c:pt>
                <c:pt idx="2">
                  <c:v>32896</c:v>
                </c:pt>
                <c:pt idx="3">
                  <c:v>33271</c:v>
                </c:pt>
                <c:pt idx="4">
                  <c:v>33309</c:v>
                </c:pt>
                <c:pt idx="5">
                  <c:v>33612</c:v>
                </c:pt>
                <c:pt idx="6">
                  <c:v>33902</c:v>
                </c:pt>
                <c:pt idx="7">
                  <c:v>33626</c:v>
                </c:pt>
                <c:pt idx="8">
                  <c:v>34009</c:v>
                </c:pt>
                <c:pt idx="9">
                  <c:v>32759</c:v>
                </c:pt>
                <c:pt idx="10">
                  <c:v>33161</c:v>
                </c:pt>
                <c:pt idx="11">
                  <c:v>32816</c:v>
                </c:pt>
                <c:pt idx="12">
                  <c:v>31891</c:v>
                </c:pt>
                <c:pt idx="13">
                  <c:v>31576</c:v>
                </c:pt>
                <c:pt idx="14">
                  <c:v>31972</c:v>
                </c:pt>
                <c:pt idx="15">
                  <c:v>31026</c:v>
                </c:pt>
                <c:pt idx="16">
                  <c:v>31378</c:v>
                </c:pt>
                <c:pt idx="17">
                  <c:v>31318</c:v>
                </c:pt>
                <c:pt idx="18">
                  <c:v>31202</c:v>
                </c:pt>
                <c:pt idx="19">
                  <c:v>29857</c:v>
                </c:pt>
                <c:pt idx="20">
                  <c:v>29909</c:v>
                </c:pt>
                <c:pt idx="21">
                  <c:v>29923</c:v>
                </c:pt>
                <c:pt idx="22">
                  <c:v>29158</c:v>
                </c:pt>
                <c:pt idx="23">
                  <c:v>29189</c:v>
                </c:pt>
                <c:pt idx="24">
                  <c:v>28652</c:v>
                </c:pt>
                <c:pt idx="25">
                  <c:v>30672</c:v>
                </c:pt>
                <c:pt idx="26">
                  <c:v>30752</c:v>
                </c:pt>
                <c:pt idx="27">
                  <c:v>30498</c:v>
                </c:pt>
                <c:pt idx="28">
                  <c:v>30365</c:v>
                </c:pt>
                <c:pt idx="29">
                  <c:v>29167</c:v>
                </c:pt>
                <c:pt idx="30">
                  <c:v>29062</c:v>
                </c:pt>
                <c:pt idx="31">
                  <c:v>28314</c:v>
                </c:pt>
                <c:pt idx="32">
                  <c:v>30027</c:v>
                </c:pt>
                <c:pt idx="33">
                  <c:v>30434</c:v>
                </c:pt>
                <c:pt idx="34">
                  <c:v>30445</c:v>
                </c:pt>
                <c:pt idx="35">
                  <c:v>32283</c:v>
                </c:pt>
                <c:pt idx="36">
                  <c:v>30661</c:v>
                </c:pt>
                <c:pt idx="37">
                  <c:v>30130</c:v>
                </c:pt>
                <c:pt idx="38">
                  <c:v>29639</c:v>
                </c:pt>
                <c:pt idx="39">
                  <c:v>30932</c:v>
                </c:pt>
                <c:pt idx="40">
                  <c:v>30382</c:v>
                </c:pt>
                <c:pt idx="41">
                  <c:v>30843</c:v>
                </c:pt>
                <c:pt idx="42">
                  <c:v>29741</c:v>
                </c:pt>
                <c:pt idx="43">
                  <c:v>30402</c:v>
                </c:pt>
                <c:pt idx="44">
                  <c:v>30314</c:v>
                </c:pt>
                <c:pt idx="45">
                  <c:v>30911</c:v>
                </c:pt>
                <c:pt idx="46">
                  <c:v>31417</c:v>
                </c:pt>
                <c:pt idx="47">
                  <c:v>30625</c:v>
                </c:pt>
                <c:pt idx="48">
                  <c:v>32268</c:v>
                </c:pt>
              </c:numCache>
            </c:numRef>
          </c:val>
          <c:smooth val="0"/>
          <c:extLst>
            <c:ext xmlns:c16="http://schemas.microsoft.com/office/drawing/2014/chart" uri="{C3380CC4-5D6E-409C-BE32-E72D297353CC}">
              <c16:uniqueId val="{00000003-B6B9-4001-993E-4063186A4E31}"/>
            </c:ext>
          </c:extLst>
        </c:ser>
        <c:ser>
          <c:idx val="4"/>
          <c:order val="4"/>
          <c:tx>
            <c:strRef>
              <c:f>Sheet1!$F$1</c:f>
              <c:strCache>
                <c:ptCount val="1"/>
                <c:pt idx="0">
                  <c:v>Current Air</c:v>
                </c:pt>
              </c:strCache>
            </c:strRef>
          </c:tx>
          <c:spPr>
            <a:ln w="12700">
              <a:solidFill>
                <a:srgbClr val="4F81B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Sheet1!$F$2:$F$50</c:f>
              <c:numCache>
                <c:formatCode>#,##0</c:formatCode>
                <c:ptCount val="49"/>
                <c:pt idx="0">
                  <c:v>22296</c:v>
                </c:pt>
                <c:pt idx="1">
                  <c:v>22296</c:v>
                </c:pt>
                <c:pt idx="2">
                  <c:v>22296</c:v>
                </c:pt>
                <c:pt idx="3">
                  <c:v>22296</c:v>
                </c:pt>
                <c:pt idx="4">
                  <c:v>22296</c:v>
                </c:pt>
                <c:pt idx="5">
                  <c:v>22296</c:v>
                </c:pt>
                <c:pt idx="6">
                  <c:v>22296</c:v>
                </c:pt>
                <c:pt idx="7">
                  <c:v>22296</c:v>
                </c:pt>
                <c:pt idx="8">
                  <c:v>22296</c:v>
                </c:pt>
                <c:pt idx="9">
                  <c:v>22296</c:v>
                </c:pt>
                <c:pt idx="10">
                  <c:v>22296</c:v>
                </c:pt>
                <c:pt idx="11">
                  <c:v>22296</c:v>
                </c:pt>
                <c:pt idx="12">
                  <c:v>22296</c:v>
                </c:pt>
                <c:pt idx="13">
                  <c:v>22296</c:v>
                </c:pt>
                <c:pt idx="14">
                  <c:v>22296</c:v>
                </c:pt>
                <c:pt idx="15">
                  <c:v>22296</c:v>
                </c:pt>
                <c:pt idx="16">
                  <c:v>22296</c:v>
                </c:pt>
                <c:pt idx="17">
                  <c:v>22296</c:v>
                </c:pt>
                <c:pt idx="18">
                  <c:v>22296</c:v>
                </c:pt>
                <c:pt idx="19">
                  <c:v>22296</c:v>
                </c:pt>
                <c:pt idx="20">
                  <c:v>22296</c:v>
                </c:pt>
                <c:pt idx="21">
                  <c:v>22296</c:v>
                </c:pt>
                <c:pt idx="22">
                  <c:v>22296</c:v>
                </c:pt>
                <c:pt idx="23">
                  <c:v>22296</c:v>
                </c:pt>
                <c:pt idx="24">
                  <c:v>22296</c:v>
                </c:pt>
                <c:pt idx="25">
                  <c:v>22296</c:v>
                </c:pt>
                <c:pt idx="26">
                  <c:v>22296</c:v>
                </c:pt>
                <c:pt idx="27">
                  <c:v>22296</c:v>
                </c:pt>
                <c:pt idx="28">
                  <c:v>22296</c:v>
                </c:pt>
                <c:pt idx="29">
                  <c:v>22296</c:v>
                </c:pt>
                <c:pt idx="30">
                  <c:v>22296</c:v>
                </c:pt>
                <c:pt idx="31">
                  <c:v>22296</c:v>
                </c:pt>
                <c:pt idx="32">
                  <c:v>22296</c:v>
                </c:pt>
                <c:pt idx="33">
                  <c:v>22296</c:v>
                </c:pt>
                <c:pt idx="34">
                  <c:v>22296</c:v>
                </c:pt>
                <c:pt idx="35">
                  <c:v>22296</c:v>
                </c:pt>
                <c:pt idx="36">
                  <c:v>22296</c:v>
                </c:pt>
                <c:pt idx="37">
                  <c:v>22296</c:v>
                </c:pt>
                <c:pt idx="38">
                  <c:v>22296</c:v>
                </c:pt>
                <c:pt idx="39">
                  <c:v>22296</c:v>
                </c:pt>
                <c:pt idx="40">
                  <c:v>22296</c:v>
                </c:pt>
                <c:pt idx="41">
                  <c:v>22296</c:v>
                </c:pt>
                <c:pt idx="42">
                  <c:v>22296</c:v>
                </c:pt>
                <c:pt idx="43">
                  <c:v>22296</c:v>
                </c:pt>
                <c:pt idx="44">
                  <c:v>22296</c:v>
                </c:pt>
                <c:pt idx="45">
                  <c:v>22296</c:v>
                </c:pt>
                <c:pt idx="46">
                  <c:v>22296</c:v>
                </c:pt>
                <c:pt idx="47">
                  <c:v>22296</c:v>
                </c:pt>
                <c:pt idx="48">
                  <c:v>22296</c:v>
                </c:pt>
              </c:numCache>
            </c:numRef>
          </c:val>
          <c:smooth val="0"/>
          <c:extLst>
            <c:ext xmlns:c16="http://schemas.microsoft.com/office/drawing/2014/chart" uri="{C3380CC4-5D6E-409C-BE32-E72D297353CC}">
              <c16:uniqueId val="{00000000-97D2-4728-A93D-367B4925F57C}"/>
            </c:ext>
          </c:extLst>
        </c:ser>
        <c:ser>
          <c:idx val="5"/>
          <c:order val="5"/>
          <c:tx>
            <c:strRef>
              <c:f>Sheet1!$G$1</c:f>
              <c:strCache>
                <c:ptCount val="1"/>
                <c:pt idx="0">
                  <c:v>Current Other</c:v>
                </c:pt>
              </c:strCache>
            </c:strRef>
          </c:tx>
          <c:spPr>
            <a:ln w="12700">
              <a:solidFill>
                <a:srgbClr val="C0504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Sheet1!$G$2:$G$50</c:f>
              <c:numCache>
                <c:formatCode>#,##0</c:formatCode>
                <c:ptCount val="49"/>
                <c:pt idx="0">
                  <c:v>32268</c:v>
                </c:pt>
                <c:pt idx="1">
                  <c:v>32268</c:v>
                </c:pt>
                <c:pt idx="2">
                  <c:v>32268</c:v>
                </c:pt>
                <c:pt idx="3">
                  <c:v>32268</c:v>
                </c:pt>
                <c:pt idx="4">
                  <c:v>32268</c:v>
                </c:pt>
                <c:pt idx="5">
                  <c:v>32268</c:v>
                </c:pt>
                <c:pt idx="6">
                  <c:v>32268</c:v>
                </c:pt>
                <c:pt idx="7">
                  <c:v>32268</c:v>
                </c:pt>
                <c:pt idx="8">
                  <c:v>32268</c:v>
                </c:pt>
                <c:pt idx="9">
                  <c:v>32268</c:v>
                </c:pt>
                <c:pt idx="10">
                  <c:v>32268</c:v>
                </c:pt>
                <c:pt idx="11">
                  <c:v>32268</c:v>
                </c:pt>
                <c:pt idx="12">
                  <c:v>32268</c:v>
                </c:pt>
                <c:pt idx="13">
                  <c:v>32268</c:v>
                </c:pt>
                <c:pt idx="14">
                  <c:v>32268</c:v>
                </c:pt>
                <c:pt idx="15">
                  <c:v>32268</c:v>
                </c:pt>
                <c:pt idx="16">
                  <c:v>32268</c:v>
                </c:pt>
                <c:pt idx="17">
                  <c:v>32268</c:v>
                </c:pt>
                <c:pt idx="18">
                  <c:v>32268</c:v>
                </c:pt>
                <c:pt idx="19">
                  <c:v>32268</c:v>
                </c:pt>
                <c:pt idx="20">
                  <c:v>32268</c:v>
                </c:pt>
                <c:pt idx="21">
                  <c:v>32268</c:v>
                </c:pt>
                <c:pt idx="22">
                  <c:v>32268</c:v>
                </c:pt>
                <c:pt idx="23">
                  <c:v>32268</c:v>
                </c:pt>
                <c:pt idx="24">
                  <c:v>32268</c:v>
                </c:pt>
                <c:pt idx="25">
                  <c:v>32268</c:v>
                </c:pt>
                <c:pt idx="26">
                  <c:v>32268</c:v>
                </c:pt>
                <c:pt idx="27">
                  <c:v>32268</c:v>
                </c:pt>
                <c:pt idx="28">
                  <c:v>32268</c:v>
                </c:pt>
                <c:pt idx="29">
                  <c:v>32268</c:v>
                </c:pt>
                <c:pt idx="30">
                  <c:v>32268</c:v>
                </c:pt>
                <c:pt idx="31">
                  <c:v>32268</c:v>
                </c:pt>
                <c:pt idx="32">
                  <c:v>32268</c:v>
                </c:pt>
                <c:pt idx="33">
                  <c:v>32268</c:v>
                </c:pt>
                <c:pt idx="34">
                  <c:v>32268</c:v>
                </c:pt>
                <c:pt idx="35">
                  <c:v>32268</c:v>
                </c:pt>
                <c:pt idx="36">
                  <c:v>32268</c:v>
                </c:pt>
                <c:pt idx="37">
                  <c:v>32268</c:v>
                </c:pt>
                <c:pt idx="38">
                  <c:v>32268</c:v>
                </c:pt>
                <c:pt idx="39">
                  <c:v>32268</c:v>
                </c:pt>
                <c:pt idx="40">
                  <c:v>32268</c:v>
                </c:pt>
                <c:pt idx="41">
                  <c:v>32268</c:v>
                </c:pt>
                <c:pt idx="42">
                  <c:v>32268</c:v>
                </c:pt>
                <c:pt idx="43">
                  <c:v>32268</c:v>
                </c:pt>
                <c:pt idx="44">
                  <c:v>32268</c:v>
                </c:pt>
                <c:pt idx="45">
                  <c:v>32268</c:v>
                </c:pt>
                <c:pt idx="46">
                  <c:v>32268</c:v>
                </c:pt>
                <c:pt idx="47">
                  <c:v>32268</c:v>
                </c:pt>
                <c:pt idx="48">
                  <c:v>32268</c:v>
                </c:pt>
              </c:numCache>
            </c:numRef>
          </c:val>
          <c:smooth val="0"/>
          <c:extLst>
            <c:ext xmlns:c16="http://schemas.microsoft.com/office/drawing/2014/chart" uri="{C3380CC4-5D6E-409C-BE32-E72D297353CC}">
              <c16:uniqueId val="{00000001-97D2-4728-A93D-367B4925F57C}"/>
            </c:ext>
          </c:extLst>
        </c:ser>
        <c:dLbls>
          <c:showLegendKey val="0"/>
          <c:showVal val="0"/>
          <c:showCatName val="0"/>
          <c:showSerName val="0"/>
          <c:showPercent val="0"/>
          <c:showBubbleSize val="0"/>
        </c:dLbls>
        <c:smooth val="0"/>
        <c:axId val="175458944"/>
        <c:axId val="175468928"/>
      </c:lineChart>
      <c:dateAx>
        <c:axId val="175458944"/>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5468928"/>
        <c:crosses val="autoZero"/>
        <c:auto val="0"/>
        <c:lblOffset val="100"/>
        <c:baseTimeUnit val="months"/>
        <c:majorUnit val="1"/>
        <c:majorTimeUnit val="years"/>
        <c:minorUnit val="1"/>
        <c:minorTimeUnit val="months"/>
      </c:dateAx>
      <c:valAx>
        <c:axId val="175468928"/>
        <c:scaling>
          <c:orientation val="minMax"/>
          <c:max val="6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5458944"/>
        <c:crosses val="autoZero"/>
        <c:crossBetween val="between"/>
        <c:majorUnit val="2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242583885647373E-2"/>
          <c:y val="0.19149638716526085"/>
          <c:w val="0.8063301799505278"/>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98303</c:v>
                </c:pt>
                <c:pt idx="1">
                  <c:v>98303</c:v>
                </c:pt>
                <c:pt idx="2">
                  <c:v>98303</c:v>
                </c:pt>
                <c:pt idx="3">
                  <c:v>98303</c:v>
                </c:pt>
                <c:pt idx="4">
                  <c:v>98303</c:v>
                </c:pt>
                <c:pt idx="5">
                  <c:v>98303</c:v>
                </c:pt>
                <c:pt idx="6">
                  <c:v>98303</c:v>
                </c:pt>
                <c:pt idx="7">
                  <c:v>98303</c:v>
                </c:pt>
                <c:pt idx="8">
                  <c:v>98303</c:v>
                </c:pt>
                <c:pt idx="9">
                  <c:v>98303</c:v>
                </c:pt>
                <c:pt idx="10">
                  <c:v>98303</c:v>
                </c:pt>
                <c:pt idx="11">
                  <c:v>98303</c:v>
                </c:pt>
                <c:pt idx="12">
                  <c:v>98303</c:v>
                </c:pt>
                <c:pt idx="13">
                  <c:v>98303</c:v>
                </c:pt>
                <c:pt idx="14">
                  <c:v>98303</c:v>
                </c:pt>
                <c:pt idx="15">
                  <c:v>98303</c:v>
                </c:pt>
                <c:pt idx="16">
                  <c:v>98303</c:v>
                </c:pt>
                <c:pt idx="17">
                  <c:v>98303</c:v>
                </c:pt>
                <c:pt idx="18">
                  <c:v>98303</c:v>
                </c:pt>
                <c:pt idx="19">
                  <c:v>98303</c:v>
                </c:pt>
                <c:pt idx="20">
                  <c:v>98303</c:v>
                </c:pt>
                <c:pt idx="21">
                  <c:v>98303</c:v>
                </c:pt>
                <c:pt idx="22">
                  <c:v>98303</c:v>
                </c:pt>
                <c:pt idx="23">
                  <c:v>98303</c:v>
                </c:pt>
                <c:pt idx="24">
                  <c:v>98303</c:v>
                </c:pt>
                <c:pt idx="25">
                  <c:v>98303</c:v>
                </c:pt>
                <c:pt idx="26">
                  <c:v>98303</c:v>
                </c:pt>
                <c:pt idx="27">
                  <c:v>98303</c:v>
                </c:pt>
                <c:pt idx="28">
                  <c:v>98303</c:v>
                </c:pt>
                <c:pt idx="29">
                  <c:v>98303</c:v>
                </c:pt>
                <c:pt idx="30">
                  <c:v>98303</c:v>
                </c:pt>
                <c:pt idx="31">
                  <c:v>98303</c:v>
                </c:pt>
                <c:pt idx="32">
                  <c:v>98303</c:v>
                </c:pt>
                <c:pt idx="33">
                  <c:v>98303</c:v>
                </c:pt>
                <c:pt idx="34">
                  <c:v>98303</c:v>
                </c:pt>
                <c:pt idx="35">
                  <c:v>98303</c:v>
                </c:pt>
                <c:pt idx="36">
                  <c:v>98303</c:v>
                </c:pt>
                <c:pt idx="37">
                  <c:v>98303</c:v>
                </c:pt>
                <c:pt idx="38">
                  <c:v>98303</c:v>
                </c:pt>
                <c:pt idx="39">
                  <c:v>98303</c:v>
                </c:pt>
                <c:pt idx="40">
                  <c:v>98303</c:v>
                </c:pt>
                <c:pt idx="41">
                  <c:v>98303</c:v>
                </c:pt>
                <c:pt idx="42">
                  <c:v>98303</c:v>
                </c:pt>
                <c:pt idx="43">
                  <c:v>98303</c:v>
                </c:pt>
                <c:pt idx="44">
                  <c:v>98303</c:v>
                </c:pt>
                <c:pt idx="45">
                  <c:v>98303</c:v>
                </c:pt>
                <c:pt idx="46">
                  <c:v>98303</c:v>
                </c:pt>
                <c:pt idx="47">
                  <c:v>98303</c:v>
                </c:pt>
                <c:pt idx="48">
                  <c:v>98303</c:v>
                </c:pt>
              </c:numCache>
            </c:numRef>
          </c:val>
          <c:smooth val="0"/>
          <c:extLst>
            <c:ext xmlns:c16="http://schemas.microsoft.com/office/drawing/2014/chart" uri="{C3380CC4-5D6E-409C-BE32-E72D297353CC}">
              <c16:uniqueId val="{00000000-3441-4478-A6F8-86EBD0493461}"/>
            </c:ext>
          </c:extLst>
        </c:ser>
        <c:ser>
          <c:idx val="1"/>
          <c:order val="1"/>
          <c:tx>
            <c:strRef>
              <c:f>Sheet1!$C$1</c:f>
              <c:strCache>
                <c:ptCount val="1"/>
                <c:pt idx="0">
                  <c:v>Oil &amp; Gas</c:v>
                </c:pt>
              </c:strCache>
            </c:strRef>
          </c:tx>
          <c:spPr>
            <a:ln w="38100">
              <a:solidFill>
                <a:srgbClr val="4F81B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21204</c:v>
                </c:pt>
                <c:pt idx="1">
                  <c:v>23568</c:v>
                </c:pt>
                <c:pt idx="2">
                  <c:v>25848</c:v>
                </c:pt>
                <c:pt idx="3">
                  <c:v>26796</c:v>
                </c:pt>
                <c:pt idx="4">
                  <c:v>27708</c:v>
                </c:pt>
                <c:pt idx="5">
                  <c:v>28044</c:v>
                </c:pt>
                <c:pt idx="6">
                  <c:v>27696</c:v>
                </c:pt>
                <c:pt idx="7">
                  <c:v>25620</c:v>
                </c:pt>
                <c:pt idx="8">
                  <c:v>23088</c:v>
                </c:pt>
                <c:pt idx="9">
                  <c:v>21768</c:v>
                </c:pt>
                <c:pt idx="10">
                  <c:v>20832</c:v>
                </c:pt>
                <c:pt idx="11">
                  <c:v>20388</c:v>
                </c:pt>
                <c:pt idx="12">
                  <c:v>12948</c:v>
                </c:pt>
                <c:pt idx="13">
                  <c:v>14124</c:v>
                </c:pt>
                <c:pt idx="14">
                  <c:v>15660</c:v>
                </c:pt>
                <c:pt idx="15">
                  <c:v>17124</c:v>
                </c:pt>
                <c:pt idx="16">
                  <c:v>19032</c:v>
                </c:pt>
                <c:pt idx="17">
                  <c:v>21024</c:v>
                </c:pt>
                <c:pt idx="18">
                  <c:v>22536</c:v>
                </c:pt>
                <c:pt idx="19">
                  <c:v>23400</c:v>
                </c:pt>
                <c:pt idx="20">
                  <c:v>24540</c:v>
                </c:pt>
                <c:pt idx="21">
                  <c:v>25080</c:v>
                </c:pt>
                <c:pt idx="22">
                  <c:v>24924</c:v>
                </c:pt>
                <c:pt idx="23">
                  <c:v>24168</c:v>
                </c:pt>
                <c:pt idx="24">
                  <c:v>23004</c:v>
                </c:pt>
                <c:pt idx="25">
                  <c:v>22236</c:v>
                </c:pt>
                <c:pt idx="26">
                  <c:v>21540</c:v>
                </c:pt>
                <c:pt idx="27">
                  <c:v>21192</c:v>
                </c:pt>
                <c:pt idx="28">
                  <c:v>20820</c:v>
                </c:pt>
                <c:pt idx="29">
                  <c:v>20484</c:v>
                </c:pt>
                <c:pt idx="30">
                  <c:v>20160</c:v>
                </c:pt>
                <c:pt idx="31">
                  <c:v>20112</c:v>
                </c:pt>
                <c:pt idx="32">
                  <c:v>19812</c:v>
                </c:pt>
                <c:pt idx="33">
                  <c:v>19800</c:v>
                </c:pt>
                <c:pt idx="34">
                  <c:v>19656</c:v>
                </c:pt>
                <c:pt idx="35">
                  <c:v>19788</c:v>
                </c:pt>
                <c:pt idx="36">
                  <c:v>22053</c:v>
                </c:pt>
                <c:pt idx="37">
                  <c:v>22392</c:v>
                </c:pt>
                <c:pt idx="38">
                  <c:v>22994</c:v>
                </c:pt>
                <c:pt idx="39">
                  <c:v>23154</c:v>
                </c:pt>
                <c:pt idx="40">
                  <c:v>23530</c:v>
                </c:pt>
                <c:pt idx="41">
                  <c:v>23505</c:v>
                </c:pt>
                <c:pt idx="42">
                  <c:v>23600</c:v>
                </c:pt>
                <c:pt idx="43">
                  <c:v>23669</c:v>
                </c:pt>
                <c:pt idx="44">
                  <c:v>23434</c:v>
                </c:pt>
                <c:pt idx="45">
                  <c:v>23391</c:v>
                </c:pt>
                <c:pt idx="46">
                  <c:v>23900</c:v>
                </c:pt>
                <c:pt idx="47">
                  <c:v>23695</c:v>
                </c:pt>
                <c:pt idx="48">
                  <c:v>24859</c:v>
                </c:pt>
              </c:numCache>
            </c:numRef>
          </c:val>
          <c:smooth val="0"/>
          <c:extLst>
            <c:ext xmlns:c16="http://schemas.microsoft.com/office/drawing/2014/chart" uri="{C3380CC4-5D6E-409C-BE32-E72D297353CC}">
              <c16:uniqueId val="{00000001-3441-4478-A6F8-86EBD0493461}"/>
            </c:ext>
          </c:extLst>
        </c:ser>
        <c:ser>
          <c:idx val="2"/>
          <c:order val="2"/>
          <c:tx>
            <c:strRef>
              <c:f>Sheet1!$D$1</c:f>
              <c:strCache>
                <c:ptCount val="1"/>
                <c:pt idx="0">
                  <c:v>Electric</c:v>
                </c:pt>
              </c:strCache>
            </c:strRef>
          </c:tx>
          <c:spPr>
            <a:ln w="38100">
              <a:solidFill>
                <a:srgbClr val="C0504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Sheet1!$D$2:$D$50</c:f>
              <c:numCache>
                <c:formatCode>#,##0</c:formatCode>
                <c:ptCount val="49"/>
                <c:pt idx="0">
                  <c:v>70781</c:v>
                </c:pt>
                <c:pt idx="1">
                  <c:v>74049</c:v>
                </c:pt>
                <c:pt idx="2">
                  <c:v>79261</c:v>
                </c:pt>
                <c:pt idx="3">
                  <c:v>83305</c:v>
                </c:pt>
                <c:pt idx="4">
                  <c:v>84093</c:v>
                </c:pt>
                <c:pt idx="5">
                  <c:v>83611</c:v>
                </c:pt>
                <c:pt idx="6">
                  <c:v>84826</c:v>
                </c:pt>
                <c:pt idx="7">
                  <c:v>85066</c:v>
                </c:pt>
                <c:pt idx="8">
                  <c:v>79553</c:v>
                </c:pt>
                <c:pt idx="9">
                  <c:v>73924</c:v>
                </c:pt>
                <c:pt idx="10">
                  <c:v>75053</c:v>
                </c:pt>
                <c:pt idx="11">
                  <c:v>74135</c:v>
                </c:pt>
                <c:pt idx="12">
                  <c:v>78799</c:v>
                </c:pt>
                <c:pt idx="13">
                  <c:v>80317</c:v>
                </c:pt>
                <c:pt idx="14">
                  <c:v>80036</c:v>
                </c:pt>
                <c:pt idx="15">
                  <c:v>80422</c:v>
                </c:pt>
                <c:pt idx="16">
                  <c:v>82618</c:v>
                </c:pt>
                <c:pt idx="17">
                  <c:v>83580</c:v>
                </c:pt>
                <c:pt idx="18">
                  <c:v>82444</c:v>
                </c:pt>
                <c:pt idx="19">
                  <c:v>83178</c:v>
                </c:pt>
                <c:pt idx="20">
                  <c:v>82043</c:v>
                </c:pt>
                <c:pt idx="21">
                  <c:v>79069</c:v>
                </c:pt>
                <c:pt idx="22">
                  <c:v>81771</c:v>
                </c:pt>
                <c:pt idx="23">
                  <c:v>82289</c:v>
                </c:pt>
                <c:pt idx="24">
                  <c:v>82397</c:v>
                </c:pt>
                <c:pt idx="25">
                  <c:v>83100</c:v>
                </c:pt>
                <c:pt idx="26">
                  <c:v>81124</c:v>
                </c:pt>
                <c:pt idx="27">
                  <c:v>77461</c:v>
                </c:pt>
                <c:pt idx="28">
                  <c:v>78034</c:v>
                </c:pt>
                <c:pt idx="29">
                  <c:v>74857</c:v>
                </c:pt>
                <c:pt idx="30">
                  <c:v>74888</c:v>
                </c:pt>
                <c:pt idx="31">
                  <c:v>74132</c:v>
                </c:pt>
                <c:pt idx="32">
                  <c:v>73762</c:v>
                </c:pt>
                <c:pt idx="33">
                  <c:v>71632</c:v>
                </c:pt>
                <c:pt idx="34">
                  <c:v>72757</c:v>
                </c:pt>
                <c:pt idx="35">
                  <c:v>71978</c:v>
                </c:pt>
                <c:pt idx="36">
                  <c:v>73989</c:v>
                </c:pt>
                <c:pt idx="37">
                  <c:v>73790</c:v>
                </c:pt>
                <c:pt idx="38">
                  <c:v>74193</c:v>
                </c:pt>
                <c:pt idx="39">
                  <c:v>79229</c:v>
                </c:pt>
                <c:pt idx="40">
                  <c:v>80789</c:v>
                </c:pt>
                <c:pt idx="41">
                  <c:v>79643</c:v>
                </c:pt>
                <c:pt idx="42">
                  <c:v>79437</c:v>
                </c:pt>
                <c:pt idx="43">
                  <c:v>79909</c:v>
                </c:pt>
                <c:pt idx="44">
                  <c:v>77353</c:v>
                </c:pt>
                <c:pt idx="45">
                  <c:v>76012</c:v>
                </c:pt>
                <c:pt idx="46">
                  <c:v>74662</c:v>
                </c:pt>
                <c:pt idx="47">
                  <c:v>74737</c:v>
                </c:pt>
                <c:pt idx="48">
                  <c:v>73444</c:v>
                </c:pt>
              </c:numCache>
            </c:numRef>
          </c:val>
          <c:smooth val="0"/>
          <c:extLst>
            <c:ext xmlns:c16="http://schemas.microsoft.com/office/drawing/2014/chart" uri="{C3380CC4-5D6E-409C-BE32-E72D297353CC}">
              <c16:uniqueId val="{00000002-3441-4478-A6F8-86EBD0493461}"/>
            </c:ext>
          </c:extLst>
        </c:ser>
        <c:ser>
          <c:idx val="3"/>
          <c:order val="3"/>
          <c:tx>
            <c:strRef>
              <c:f>Sheet1!$E$1</c:f>
              <c:strCache>
                <c:ptCount val="1"/>
                <c:pt idx="0">
                  <c:v>Total
Power</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Sheet1!$E$2:$E$50</c:f>
              <c:numCache>
                <c:formatCode>#,##0</c:formatCode>
                <c:ptCount val="49"/>
                <c:pt idx="0">
                  <c:v>91985</c:v>
                </c:pt>
                <c:pt idx="1">
                  <c:v>97617</c:v>
                </c:pt>
                <c:pt idx="2">
                  <c:v>105109</c:v>
                </c:pt>
                <c:pt idx="3">
                  <c:v>110101</c:v>
                </c:pt>
                <c:pt idx="4">
                  <c:v>111801</c:v>
                </c:pt>
                <c:pt idx="5">
                  <c:v>111655</c:v>
                </c:pt>
                <c:pt idx="6">
                  <c:v>112522</c:v>
                </c:pt>
                <c:pt idx="7">
                  <c:v>110686</c:v>
                </c:pt>
                <c:pt idx="8">
                  <c:v>102641</c:v>
                </c:pt>
                <c:pt idx="9">
                  <c:v>95692</c:v>
                </c:pt>
                <c:pt idx="10">
                  <c:v>95885</c:v>
                </c:pt>
                <c:pt idx="11">
                  <c:v>94523</c:v>
                </c:pt>
                <c:pt idx="12">
                  <c:v>91747</c:v>
                </c:pt>
                <c:pt idx="13">
                  <c:v>94441</c:v>
                </c:pt>
                <c:pt idx="14">
                  <c:v>95696</c:v>
                </c:pt>
                <c:pt idx="15">
                  <c:v>97546</c:v>
                </c:pt>
                <c:pt idx="16">
                  <c:v>101650</c:v>
                </c:pt>
                <c:pt idx="17">
                  <c:v>104604</c:v>
                </c:pt>
                <c:pt idx="18">
                  <c:v>104980</c:v>
                </c:pt>
                <c:pt idx="19">
                  <c:v>106578</c:v>
                </c:pt>
                <c:pt idx="20">
                  <c:v>106583</c:v>
                </c:pt>
                <c:pt idx="21">
                  <c:v>104149</c:v>
                </c:pt>
                <c:pt idx="22">
                  <c:v>106695</c:v>
                </c:pt>
                <c:pt idx="23">
                  <c:v>106457</c:v>
                </c:pt>
                <c:pt idx="24">
                  <c:v>105401</c:v>
                </c:pt>
                <c:pt idx="25">
                  <c:v>105336</c:v>
                </c:pt>
                <c:pt idx="26">
                  <c:v>102664</c:v>
                </c:pt>
                <c:pt idx="27">
                  <c:v>98653</c:v>
                </c:pt>
                <c:pt idx="28">
                  <c:v>98854</c:v>
                </c:pt>
                <c:pt idx="29">
                  <c:v>95341</c:v>
                </c:pt>
                <c:pt idx="30">
                  <c:v>95048</c:v>
                </c:pt>
                <c:pt idx="31">
                  <c:v>94244</c:v>
                </c:pt>
                <c:pt idx="32">
                  <c:v>93574</c:v>
                </c:pt>
                <c:pt idx="33">
                  <c:v>91432</c:v>
                </c:pt>
                <c:pt idx="34">
                  <c:v>92413</c:v>
                </c:pt>
                <c:pt idx="35">
                  <c:v>91766</c:v>
                </c:pt>
                <c:pt idx="36">
                  <c:v>96042</c:v>
                </c:pt>
                <c:pt idx="37">
                  <c:v>96182</c:v>
                </c:pt>
                <c:pt idx="38">
                  <c:v>97187</c:v>
                </c:pt>
                <c:pt idx="39">
                  <c:v>102383</c:v>
                </c:pt>
                <c:pt idx="40">
                  <c:v>104319</c:v>
                </c:pt>
                <c:pt idx="41">
                  <c:v>103148</c:v>
                </c:pt>
                <c:pt idx="42">
                  <c:v>103037</c:v>
                </c:pt>
                <c:pt idx="43">
                  <c:v>103578</c:v>
                </c:pt>
                <c:pt idx="44">
                  <c:v>100787</c:v>
                </c:pt>
                <c:pt idx="45">
                  <c:v>99403</c:v>
                </c:pt>
                <c:pt idx="46">
                  <c:v>98562</c:v>
                </c:pt>
                <c:pt idx="47">
                  <c:v>98432</c:v>
                </c:pt>
                <c:pt idx="48">
                  <c:v>98303</c:v>
                </c:pt>
              </c:numCache>
            </c:numRef>
          </c:val>
          <c:smooth val="0"/>
          <c:extLst>
            <c:ext xmlns:c16="http://schemas.microsoft.com/office/drawing/2014/chart" uri="{C3380CC4-5D6E-409C-BE32-E72D297353CC}">
              <c16:uniqueId val="{00000003-3441-4478-A6F8-86EBD0493461}"/>
            </c:ext>
          </c:extLst>
        </c:ser>
        <c:ser>
          <c:idx val="4"/>
          <c:order val="4"/>
          <c:tx>
            <c:strRef>
              <c:f>Sheet1!$F$1</c:f>
              <c:strCache>
                <c:ptCount val="1"/>
                <c:pt idx="0">
                  <c:v>Current Oil</c:v>
                </c:pt>
              </c:strCache>
            </c:strRef>
          </c:tx>
          <c:spPr>
            <a:ln w="12700">
              <a:solidFill>
                <a:srgbClr val="4F81B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Sheet1!$F$2:$F$50</c:f>
              <c:numCache>
                <c:formatCode>General</c:formatCode>
                <c:ptCount val="49"/>
                <c:pt idx="0">
                  <c:v>24859</c:v>
                </c:pt>
                <c:pt idx="1">
                  <c:v>24859</c:v>
                </c:pt>
                <c:pt idx="2">
                  <c:v>24859</c:v>
                </c:pt>
                <c:pt idx="3">
                  <c:v>24859</c:v>
                </c:pt>
                <c:pt idx="4">
                  <c:v>24859</c:v>
                </c:pt>
                <c:pt idx="5">
                  <c:v>24859</c:v>
                </c:pt>
                <c:pt idx="6">
                  <c:v>24859</c:v>
                </c:pt>
                <c:pt idx="7">
                  <c:v>24859</c:v>
                </c:pt>
                <c:pt idx="8">
                  <c:v>24859</c:v>
                </c:pt>
                <c:pt idx="9">
                  <c:v>24859</c:v>
                </c:pt>
                <c:pt idx="10">
                  <c:v>24859</c:v>
                </c:pt>
                <c:pt idx="11">
                  <c:v>24859</c:v>
                </c:pt>
                <c:pt idx="12">
                  <c:v>24859</c:v>
                </c:pt>
                <c:pt idx="13">
                  <c:v>24859</c:v>
                </c:pt>
                <c:pt idx="14">
                  <c:v>24859</c:v>
                </c:pt>
                <c:pt idx="15">
                  <c:v>24859</c:v>
                </c:pt>
                <c:pt idx="16">
                  <c:v>24859</c:v>
                </c:pt>
                <c:pt idx="17">
                  <c:v>24859</c:v>
                </c:pt>
                <c:pt idx="18">
                  <c:v>24859</c:v>
                </c:pt>
                <c:pt idx="19">
                  <c:v>24859</c:v>
                </c:pt>
                <c:pt idx="20">
                  <c:v>24859</c:v>
                </c:pt>
                <c:pt idx="21">
                  <c:v>24859</c:v>
                </c:pt>
                <c:pt idx="22">
                  <c:v>24859</c:v>
                </c:pt>
                <c:pt idx="23">
                  <c:v>24859</c:v>
                </c:pt>
                <c:pt idx="24">
                  <c:v>24859</c:v>
                </c:pt>
                <c:pt idx="25">
                  <c:v>24859</c:v>
                </c:pt>
                <c:pt idx="26">
                  <c:v>24859</c:v>
                </c:pt>
                <c:pt idx="27">
                  <c:v>24859</c:v>
                </c:pt>
                <c:pt idx="28">
                  <c:v>24859</c:v>
                </c:pt>
                <c:pt idx="29">
                  <c:v>24859</c:v>
                </c:pt>
                <c:pt idx="30">
                  <c:v>24859</c:v>
                </c:pt>
                <c:pt idx="31">
                  <c:v>24859</c:v>
                </c:pt>
                <c:pt idx="32">
                  <c:v>24859</c:v>
                </c:pt>
                <c:pt idx="33">
                  <c:v>24859</c:v>
                </c:pt>
                <c:pt idx="34">
                  <c:v>24859</c:v>
                </c:pt>
                <c:pt idx="35">
                  <c:v>24859</c:v>
                </c:pt>
                <c:pt idx="36">
                  <c:v>24859</c:v>
                </c:pt>
                <c:pt idx="37">
                  <c:v>24859</c:v>
                </c:pt>
                <c:pt idx="38">
                  <c:v>24859</c:v>
                </c:pt>
                <c:pt idx="39">
                  <c:v>24859</c:v>
                </c:pt>
                <c:pt idx="40">
                  <c:v>24859</c:v>
                </c:pt>
                <c:pt idx="41">
                  <c:v>24859</c:v>
                </c:pt>
                <c:pt idx="42">
                  <c:v>24859</c:v>
                </c:pt>
                <c:pt idx="43">
                  <c:v>24859</c:v>
                </c:pt>
                <c:pt idx="44">
                  <c:v>24859</c:v>
                </c:pt>
                <c:pt idx="45">
                  <c:v>24859</c:v>
                </c:pt>
                <c:pt idx="46">
                  <c:v>24859</c:v>
                </c:pt>
                <c:pt idx="47">
                  <c:v>24859</c:v>
                </c:pt>
                <c:pt idx="48">
                  <c:v>24859</c:v>
                </c:pt>
              </c:numCache>
            </c:numRef>
          </c:val>
          <c:smooth val="0"/>
          <c:extLst>
            <c:ext xmlns:c16="http://schemas.microsoft.com/office/drawing/2014/chart" uri="{C3380CC4-5D6E-409C-BE32-E72D297353CC}">
              <c16:uniqueId val="{00000000-89AE-411A-8449-39CA513C2F7E}"/>
            </c:ext>
          </c:extLst>
        </c:ser>
        <c:ser>
          <c:idx val="5"/>
          <c:order val="5"/>
          <c:tx>
            <c:strRef>
              <c:f>Sheet1!$G$1</c:f>
              <c:strCache>
                <c:ptCount val="1"/>
                <c:pt idx="0">
                  <c:v>Current Electric</c:v>
                </c:pt>
              </c:strCache>
            </c:strRef>
          </c:tx>
          <c:spPr>
            <a:ln w="12700">
              <a:solidFill>
                <a:srgbClr val="C0504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Sheet1!$G$2:$G$50</c:f>
              <c:numCache>
                <c:formatCode>#,##0</c:formatCode>
                <c:ptCount val="49"/>
                <c:pt idx="0">
                  <c:v>73444</c:v>
                </c:pt>
                <c:pt idx="1">
                  <c:v>73444</c:v>
                </c:pt>
                <c:pt idx="2">
                  <c:v>73444</c:v>
                </c:pt>
                <c:pt idx="3">
                  <c:v>73444</c:v>
                </c:pt>
                <c:pt idx="4">
                  <c:v>73444</c:v>
                </c:pt>
                <c:pt idx="5">
                  <c:v>73444</c:v>
                </c:pt>
                <c:pt idx="6">
                  <c:v>73444</c:v>
                </c:pt>
                <c:pt idx="7">
                  <c:v>73444</c:v>
                </c:pt>
                <c:pt idx="8">
                  <c:v>73444</c:v>
                </c:pt>
                <c:pt idx="9">
                  <c:v>73444</c:v>
                </c:pt>
                <c:pt idx="10">
                  <c:v>73444</c:v>
                </c:pt>
                <c:pt idx="11">
                  <c:v>73444</c:v>
                </c:pt>
                <c:pt idx="12">
                  <c:v>73444</c:v>
                </c:pt>
                <c:pt idx="13">
                  <c:v>73444</c:v>
                </c:pt>
                <c:pt idx="14">
                  <c:v>73444</c:v>
                </c:pt>
                <c:pt idx="15">
                  <c:v>73444</c:v>
                </c:pt>
                <c:pt idx="16">
                  <c:v>73444</c:v>
                </c:pt>
                <c:pt idx="17">
                  <c:v>73444</c:v>
                </c:pt>
                <c:pt idx="18">
                  <c:v>73444</c:v>
                </c:pt>
                <c:pt idx="19">
                  <c:v>73444</c:v>
                </c:pt>
                <c:pt idx="20">
                  <c:v>73444</c:v>
                </c:pt>
                <c:pt idx="21">
                  <c:v>73444</c:v>
                </c:pt>
                <c:pt idx="22">
                  <c:v>73444</c:v>
                </c:pt>
                <c:pt idx="23">
                  <c:v>73444</c:v>
                </c:pt>
                <c:pt idx="24">
                  <c:v>73444</c:v>
                </c:pt>
                <c:pt idx="25">
                  <c:v>73444</c:v>
                </c:pt>
                <c:pt idx="26">
                  <c:v>73444</c:v>
                </c:pt>
                <c:pt idx="27">
                  <c:v>73444</c:v>
                </c:pt>
                <c:pt idx="28">
                  <c:v>73444</c:v>
                </c:pt>
                <c:pt idx="29">
                  <c:v>73444</c:v>
                </c:pt>
                <c:pt idx="30">
                  <c:v>73444</c:v>
                </c:pt>
                <c:pt idx="31">
                  <c:v>73444</c:v>
                </c:pt>
                <c:pt idx="32">
                  <c:v>73444</c:v>
                </c:pt>
                <c:pt idx="33">
                  <c:v>73444</c:v>
                </c:pt>
                <c:pt idx="34">
                  <c:v>73444</c:v>
                </c:pt>
                <c:pt idx="35">
                  <c:v>73444</c:v>
                </c:pt>
                <c:pt idx="36">
                  <c:v>73444</c:v>
                </c:pt>
                <c:pt idx="37">
                  <c:v>73444</c:v>
                </c:pt>
                <c:pt idx="38">
                  <c:v>73444</c:v>
                </c:pt>
                <c:pt idx="39">
                  <c:v>73444</c:v>
                </c:pt>
                <c:pt idx="40">
                  <c:v>73444</c:v>
                </c:pt>
                <c:pt idx="41">
                  <c:v>73444</c:v>
                </c:pt>
                <c:pt idx="42">
                  <c:v>73444</c:v>
                </c:pt>
                <c:pt idx="43">
                  <c:v>73444</c:v>
                </c:pt>
                <c:pt idx="44">
                  <c:v>73444</c:v>
                </c:pt>
                <c:pt idx="45">
                  <c:v>73444</c:v>
                </c:pt>
                <c:pt idx="46">
                  <c:v>73444</c:v>
                </c:pt>
                <c:pt idx="47">
                  <c:v>73444</c:v>
                </c:pt>
                <c:pt idx="48">
                  <c:v>73444</c:v>
                </c:pt>
              </c:numCache>
            </c:numRef>
          </c:val>
          <c:smooth val="0"/>
          <c:extLst>
            <c:ext xmlns:c16="http://schemas.microsoft.com/office/drawing/2014/chart" uri="{C3380CC4-5D6E-409C-BE32-E72D297353CC}">
              <c16:uniqueId val="{00000001-89AE-411A-8449-39CA513C2F7E}"/>
            </c:ext>
          </c:extLst>
        </c:ser>
        <c:dLbls>
          <c:showLegendKey val="0"/>
          <c:showVal val="0"/>
          <c:showCatName val="0"/>
          <c:showSerName val="0"/>
          <c:showPercent val="0"/>
          <c:showBubbleSize val="0"/>
        </c:dLbls>
        <c:smooth val="0"/>
        <c:axId val="174655744"/>
        <c:axId val="174661632"/>
      </c:lineChart>
      <c:dateAx>
        <c:axId val="174655744"/>
        <c:scaling>
          <c:orientation val="minMax"/>
          <c:min val="42736"/>
        </c:scaling>
        <c:delete val="0"/>
        <c:axPos val="b"/>
        <c:majorGridlines/>
        <c:numFmt formatCode="\'yy" sourceLinked="0"/>
        <c:majorTickMark val="out"/>
        <c:minorTickMark val="in"/>
        <c:tickLblPos val="nextTo"/>
        <c:spPr>
          <a:ln/>
        </c:spPr>
        <c:txPr>
          <a:bodyPr rot="0"/>
          <a:lstStyle/>
          <a:p>
            <a:pPr algn="just">
              <a:defRPr sz="1400"/>
            </a:pPr>
            <a:endParaRPr lang="en-US"/>
          </a:p>
        </c:txPr>
        <c:crossAx val="174661632"/>
        <c:crosses val="autoZero"/>
        <c:auto val="0"/>
        <c:lblOffset val="100"/>
        <c:baseTimeUnit val="months"/>
        <c:majorUnit val="1"/>
        <c:majorTimeUnit val="years"/>
        <c:minorUnit val="1"/>
        <c:minorTimeUnit val="months"/>
      </c:dateAx>
      <c:valAx>
        <c:axId val="174661632"/>
        <c:scaling>
          <c:orientation val="minMax"/>
          <c:max val="12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4655744"/>
        <c:crosses val="autoZero"/>
        <c:crossBetween val="between"/>
        <c:majorUnit val="3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45050465870498"/>
          <c:y val="0.19149648632632535"/>
          <c:w val="0.46017698628842496"/>
          <c:h val="0.55172787056286732"/>
        </c:manualLayout>
      </c:layout>
      <c:lineChart>
        <c:grouping val="standard"/>
        <c:varyColors val="0"/>
        <c:ser>
          <c:idx val="0"/>
          <c:order val="0"/>
          <c:tx>
            <c:strRef>
              <c:f>Sheet1!$B$1</c:f>
              <c:strCache>
                <c:ptCount val="1"/>
                <c:pt idx="0">
                  <c:v>Column2</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23698</c:v>
                </c:pt>
                <c:pt idx="1">
                  <c:v>23698</c:v>
                </c:pt>
                <c:pt idx="2">
                  <c:v>23698</c:v>
                </c:pt>
                <c:pt idx="3">
                  <c:v>23698</c:v>
                </c:pt>
                <c:pt idx="4">
                  <c:v>23698</c:v>
                </c:pt>
                <c:pt idx="5">
                  <c:v>23698</c:v>
                </c:pt>
                <c:pt idx="6">
                  <c:v>23698</c:v>
                </c:pt>
                <c:pt idx="7">
                  <c:v>23698</c:v>
                </c:pt>
                <c:pt idx="8">
                  <c:v>23698</c:v>
                </c:pt>
              </c:numCache>
            </c:numRef>
          </c:val>
          <c:smooth val="0"/>
          <c:extLst>
            <c:ext xmlns:c16="http://schemas.microsoft.com/office/drawing/2014/chart" uri="{C3380CC4-5D6E-409C-BE32-E72D297353CC}">
              <c16:uniqueId val="{00000000-A7E4-4A67-8D8D-919F83F8FD12}"/>
            </c:ext>
          </c:extLst>
        </c:ser>
        <c:ser>
          <c:idx val="1"/>
          <c:order val="1"/>
          <c:tx>
            <c:strRef>
              <c:f>Sheet1!$C$1</c:f>
              <c:strCache>
                <c:ptCount val="1"/>
                <c:pt idx="0">
                  <c:v>Communication</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General</c:formatCode>
                <c:ptCount val="9"/>
                <c:pt idx="0" formatCode="#,###">
                  <c:v>26487</c:v>
                </c:pt>
                <c:pt idx="1">
                  <c:v>19753</c:v>
                </c:pt>
                <c:pt idx="2">
                  <c:v>17730</c:v>
                </c:pt>
                <c:pt idx="3">
                  <c:v>17685</c:v>
                </c:pt>
                <c:pt idx="4">
                  <c:v>16165</c:v>
                </c:pt>
                <c:pt idx="5">
                  <c:v>17783</c:v>
                </c:pt>
                <c:pt idx="6" formatCode="#,##0">
                  <c:v>17298</c:v>
                </c:pt>
                <c:pt idx="7" formatCode="#,##0">
                  <c:v>21696</c:v>
                </c:pt>
                <c:pt idx="8" formatCode="#,##0">
                  <c:v>22178</c:v>
                </c:pt>
              </c:numCache>
            </c:numRef>
          </c:val>
          <c:smooth val="0"/>
          <c:extLst>
            <c:ext xmlns:c16="http://schemas.microsoft.com/office/drawing/2014/chart" uri="{C3380CC4-5D6E-409C-BE32-E72D297353CC}">
              <c16:uniqueId val="{00000001-A7E4-4A67-8D8D-919F83F8FD12}"/>
            </c:ext>
          </c:extLst>
        </c:ser>
        <c:dLbls>
          <c:showLegendKey val="0"/>
          <c:showVal val="0"/>
          <c:showCatName val="0"/>
          <c:showSerName val="0"/>
          <c:showPercent val="0"/>
          <c:showBubbleSize val="0"/>
        </c:dLbls>
        <c:smooth val="0"/>
        <c:axId val="174682880"/>
        <c:axId val="174684416"/>
      </c:lineChart>
      <c:dateAx>
        <c:axId val="174682880"/>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4684416"/>
        <c:crosses val="autoZero"/>
        <c:auto val="1"/>
        <c:lblOffset val="100"/>
        <c:baseTimeUnit val="months"/>
        <c:majorUnit val="1"/>
        <c:majorTimeUnit val="months"/>
        <c:minorUnit val="1"/>
        <c:minorTimeUnit val="months"/>
      </c:dateAx>
      <c:valAx>
        <c:axId val="174684416"/>
        <c:scaling>
          <c:orientation val="minMax"/>
          <c:max val="3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4682880"/>
        <c:crosses val="autoZero"/>
        <c:crossBetween val="between"/>
        <c:majorUnit val="1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650257746558676E-2"/>
          <c:y val="0.19149638716526085"/>
          <c:w val="0.81592250608961669"/>
          <c:h val="0.55172787056286732"/>
        </c:manualLayout>
      </c:layout>
      <c:lineChart>
        <c:grouping val="standard"/>
        <c:varyColors val="0"/>
        <c:ser>
          <c:idx val="0"/>
          <c:order val="0"/>
          <c:tx>
            <c:strRef>
              <c:f>Sheet1!$B$1</c:f>
              <c:strCache>
                <c:ptCount val="1"/>
                <c:pt idx="0">
                  <c:v>Current</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23698</c:v>
                </c:pt>
                <c:pt idx="1">
                  <c:v>23698</c:v>
                </c:pt>
                <c:pt idx="2">
                  <c:v>23698</c:v>
                </c:pt>
                <c:pt idx="3">
                  <c:v>23698</c:v>
                </c:pt>
                <c:pt idx="4">
                  <c:v>23698</c:v>
                </c:pt>
                <c:pt idx="5">
                  <c:v>23698</c:v>
                </c:pt>
                <c:pt idx="6">
                  <c:v>23698</c:v>
                </c:pt>
                <c:pt idx="7">
                  <c:v>23698</c:v>
                </c:pt>
                <c:pt idx="8">
                  <c:v>23698</c:v>
                </c:pt>
                <c:pt idx="9">
                  <c:v>23698</c:v>
                </c:pt>
                <c:pt idx="10">
                  <c:v>23698</c:v>
                </c:pt>
                <c:pt idx="11">
                  <c:v>23698</c:v>
                </c:pt>
                <c:pt idx="12">
                  <c:v>23698</c:v>
                </c:pt>
                <c:pt idx="13">
                  <c:v>23698</c:v>
                </c:pt>
                <c:pt idx="14">
                  <c:v>23698</c:v>
                </c:pt>
                <c:pt idx="15">
                  <c:v>23698</c:v>
                </c:pt>
                <c:pt idx="16">
                  <c:v>23698</c:v>
                </c:pt>
                <c:pt idx="17">
                  <c:v>23698</c:v>
                </c:pt>
                <c:pt idx="18">
                  <c:v>23698</c:v>
                </c:pt>
                <c:pt idx="19">
                  <c:v>23698</c:v>
                </c:pt>
                <c:pt idx="20">
                  <c:v>23698</c:v>
                </c:pt>
                <c:pt idx="21">
                  <c:v>23698</c:v>
                </c:pt>
                <c:pt idx="22">
                  <c:v>23698</c:v>
                </c:pt>
                <c:pt idx="23">
                  <c:v>23698</c:v>
                </c:pt>
                <c:pt idx="24">
                  <c:v>23698</c:v>
                </c:pt>
                <c:pt idx="25">
                  <c:v>23698</c:v>
                </c:pt>
                <c:pt idx="26">
                  <c:v>23698</c:v>
                </c:pt>
                <c:pt idx="27">
                  <c:v>23698</c:v>
                </c:pt>
                <c:pt idx="28">
                  <c:v>23698</c:v>
                </c:pt>
                <c:pt idx="29">
                  <c:v>23698</c:v>
                </c:pt>
                <c:pt idx="30">
                  <c:v>23698</c:v>
                </c:pt>
                <c:pt idx="31">
                  <c:v>23698</c:v>
                </c:pt>
                <c:pt idx="32">
                  <c:v>23698</c:v>
                </c:pt>
                <c:pt idx="33">
                  <c:v>23698</c:v>
                </c:pt>
                <c:pt idx="34">
                  <c:v>23698</c:v>
                </c:pt>
                <c:pt idx="35">
                  <c:v>23698</c:v>
                </c:pt>
                <c:pt idx="36">
                  <c:v>23698</c:v>
                </c:pt>
                <c:pt idx="37">
                  <c:v>23698</c:v>
                </c:pt>
                <c:pt idx="38">
                  <c:v>23698</c:v>
                </c:pt>
                <c:pt idx="39">
                  <c:v>23698</c:v>
                </c:pt>
                <c:pt idx="40">
                  <c:v>23698</c:v>
                </c:pt>
                <c:pt idx="41">
                  <c:v>23698</c:v>
                </c:pt>
                <c:pt idx="42">
                  <c:v>23698</c:v>
                </c:pt>
                <c:pt idx="43">
                  <c:v>23698</c:v>
                </c:pt>
                <c:pt idx="44">
                  <c:v>23698</c:v>
                </c:pt>
                <c:pt idx="45">
                  <c:v>23698</c:v>
                </c:pt>
                <c:pt idx="46">
                  <c:v>23698</c:v>
                </c:pt>
                <c:pt idx="47">
                  <c:v>23698</c:v>
                </c:pt>
                <c:pt idx="48">
                  <c:v>23698</c:v>
                </c:pt>
              </c:numCache>
            </c:numRef>
          </c:val>
          <c:smooth val="0"/>
          <c:extLst>
            <c:ext xmlns:c16="http://schemas.microsoft.com/office/drawing/2014/chart" uri="{C3380CC4-5D6E-409C-BE32-E72D297353CC}">
              <c16:uniqueId val="{00000000-FCA2-4531-98EA-F3ABC777CA36}"/>
            </c:ext>
          </c:extLst>
        </c:ser>
        <c:ser>
          <c:idx val="1"/>
          <c:order val="1"/>
          <c:tx>
            <c:strRef>
              <c:f>Sheet1!$C$1</c:f>
              <c:strCache>
                <c:ptCount val="1"/>
                <c:pt idx="0">
                  <c:v>Total
Communication</c:v>
                </c:pt>
              </c:strCache>
            </c:strRef>
          </c:tx>
          <c:spPr>
            <a:ln w="38100">
              <a:solidFill>
                <a:sysClr val="windowText" lastClr="000000"/>
              </a:solidFill>
              <a:prstDash val="solid"/>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18302</c:v>
                </c:pt>
                <c:pt idx="1">
                  <c:v>18844</c:v>
                </c:pt>
                <c:pt idx="2">
                  <c:v>19568</c:v>
                </c:pt>
                <c:pt idx="3">
                  <c:v>20898</c:v>
                </c:pt>
                <c:pt idx="4">
                  <c:v>22390</c:v>
                </c:pt>
                <c:pt idx="5">
                  <c:v>21376</c:v>
                </c:pt>
                <c:pt idx="6">
                  <c:v>22506</c:v>
                </c:pt>
                <c:pt idx="7">
                  <c:v>22837</c:v>
                </c:pt>
                <c:pt idx="8">
                  <c:v>23267</c:v>
                </c:pt>
                <c:pt idx="9">
                  <c:v>23216</c:v>
                </c:pt>
                <c:pt idx="10">
                  <c:v>22965</c:v>
                </c:pt>
                <c:pt idx="11">
                  <c:v>22476</c:v>
                </c:pt>
                <c:pt idx="12">
                  <c:v>23746</c:v>
                </c:pt>
                <c:pt idx="13">
                  <c:v>21438</c:v>
                </c:pt>
                <c:pt idx="14">
                  <c:v>20603</c:v>
                </c:pt>
                <c:pt idx="15">
                  <c:v>20564</c:v>
                </c:pt>
                <c:pt idx="16">
                  <c:v>21274</c:v>
                </c:pt>
                <c:pt idx="17">
                  <c:v>21284</c:v>
                </c:pt>
                <c:pt idx="18">
                  <c:v>21654</c:v>
                </c:pt>
                <c:pt idx="19">
                  <c:v>22154</c:v>
                </c:pt>
                <c:pt idx="20">
                  <c:v>22318</c:v>
                </c:pt>
                <c:pt idx="21">
                  <c:v>22750</c:v>
                </c:pt>
                <c:pt idx="22">
                  <c:v>23480</c:v>
                </c:pt>
                <c:pt idx="23">
                  <c:v>24246</c:v>
                </c:pt>
                <c:pt idx="24">
                  <c:v>25391</c:v>
                </c:pt>
                <c:pt idx="25">
                  <c:v>25661</c:v>
                </c:pt>
                <c:pt idx="26">
                  <c:v>24620</c:v>
                </c:pt>
                <c:pt idx="27">
                  <c:v>24031</c:v>
                </c:pt>
                <c:pt idx="28">
                  <c:v>24852</c:v>
                </c:pt>
                <c:pt idx="29">
                  <c:v>24743</c:v>
                </c:pt>
                <c:pt idx="30">
                  <c:v>24662</c:v>
                </c:pt>
                <c:pt idx="31">
                  <c:v>24542</c:v>
                </c:pt>
                <c:pt idx="32">
                  <c:v>24666</c:v>
                </c:pt>
                <c:pt idx="33">
                  <c:v>25027</c:v>
                </c:pt>
                <c:pt idx="34">
                  <c:v>25072</c:v>
                </c:pt>
                <c:pt idx="35">
                  <c:v>25243</c:v>
                </c:pt>
                <c:pt idx="36">
                  <c:v>25693</c:v>
                </c:pt>
                <c:pt idx="37">
                  <c:v>26079</c:v>
                </c:pt>
                <c:pt idx="38">
                  <c:v>27552</c:v>
                </c:pt>
                <c:pt idx="39">
                  <c:v>25242</c:v>
                </c:pt>
                <c:pt idx="40">
                  <c:v>24691</c:v>
                </c:pt>
                <c:pt idx="41">
                  <c:v>24447</c:v>
                </c:pt>
                <c:pt idx="42">
                  <c:v>24215</c:v>
                </c:pt>
                <c:pt idx="43">
                  <c:v>24187</c:v>
                </c:pt>
                <c:pt idx="44">
                  <c:v>23923</c:v>
                </c:pt>
                <c:pt idx="45">
                  <c:v>24075</c:v>
                </c:pt>
                <c:pt idx="46">
                  <c:v>23714</c:v>
                </c:pt>
                <c:pt idx="47">
                  <c:v>24802</c:v>
                </c:pt>
                <c:pt idx="48">
                  <c:v>23698</c:v>
                </c:pt>
              </c:numCache>
            </c:numRef>
          </c:val>
          <c:smooth val="0"/>
          <c:extLst>
            <c:ext xmlns:c16="http://schemas.microsoft.com/office/drawing/2014/chart" uri="{C3380CC4-5D6E-409C-BE32-E72D297353CC}">
              <c16:uniqueId val="{00000001-FCA2-4531-98EA-F3ABC777CA36}"/>
            </c:ext>
          </c:extLst>
        </c:ser>
        <c:dLbls>
          <c:showLegendKey val="0"/>
          <c:showVal val="0"/>
          <c:showCatName val="0"/>
          <c:showSerName val="0"/>
          <c:showPercent val="0"/>
          <c:showBubbleSize val="0"/>
        </c:dLbls>
        <c:smooth val="0"/>
        <c:axId val="174742912"/>
        <c:axId val="174744704"/>
      </c:lineChart>
      <c:dateAx>
        <c:axId val="174742912"/>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4744704"/>
        <c:crosses val="autoZero"/>
        <c:auto val="0"/>
        <c:lblOffset val="100"/>
        <c:baseTimeUnit val="months"/>
        <c:majorUnit val="1"/>
        <c:majorTimeUnit val="years"/>
        <c:minorUnit val="1"/>
        <c:minorTimeUnit val="months"/>
      </c:dateAx>
      <c:valAx>
        <c:axId val="174744704"/>
        <c:scaling>
          <c:orientation val="minMax"/>
          <c:max val="3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4742912"/>
        <c:crosses val="autoZero"/>
        <c:crossBetween val="between"/>
        <c:majorUnit val="1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1260479093312"/>
          <c:y val="0.19149648632632535"/>
          <c:w val="0.43127647803109764"/>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67727</c:v>
                </c:pt>
                <c:pt idx="1">
                  <c:v>67727</c:v>
                </c:pt>
                <c:pt idx="2">
                  <c:v>67727</c:v>
                </c:pt>
                <c:pt idx="3">
                  <c:v>67727</c:v>
                </c:pt>
                <c:pt idx="4">
                  <c:v>67727</c:v>
                </c:pt>
                <c:pt idx="5">
                  <c:v>67727</c:v>
                </c:pt>
                <c:pt idx="6">
                  <c:v>67727</c:v>
                </c:pt>
                <c:pt idx="7">
                  <c:v>67727</c:v>
                </c:pt>
                <c:pt idx="8">
                  <c:v>67727</c:v>
                </c:pt>
              </c:numCache>
            </c:numRef>
          </c:val>
          <c:smooth val="0"/>
          <c:extLst>
            <c:ext xmlns:c16="http://schemas.microsoft.com/office/drawing/2014/chart" uri="{C3380CC4-5D6E-409C-BE32-E72D297353CC}">
              <c16:uniqueId val="{00000000-6AED-482F-908D-75F869F8015C}"/>
            </c:ext>
          </c:extLst>
        </c:ser>
        <c:ser>
          <c:idx val="1"/>
          <c:order val="1"/>
          <c:tx>
            <c:strRef>
              <c:f>Sheet1!$C$1</c:f>
              <c:strCache>
                <c:ptCount val="1"/>
                <c:pt idx="0">
                  <c:v>manufacturing</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54105</c:v>
                </c:pt>
                <c:pt idx="1">
                  <c:v>57895</c:v>
                </c:pt>
                <c:pt idx="2">
                  <c:v>41178</c:v>
                </c:pt>
                <c:pt idx="3">
                  <c:v>40559</c:v>
                </c:pt>
                <c:pt idx="4">
                  <c:v>47741</c:v>
                </c:pt>
                <c:pt idx="5">
                  <c:v>50548</c:v>
                </c:pt>
                <c:pt idx="6">
                  <c:v>58648</c:v>
                </c:pt>
                <c:pt idx="7">
                  <c:v>79930</c:v>
                </c:pt>
                <c:pt idx="8">
                  <c:v>75698</c:v>
                </c:pt>
              </c:numCache>
            </c:numRef>
          </c:val>
          <c:smooth val="0"/>
          <c:extLst>
            <c:ext xmlns:c16="http://schemas.microsoft.com/office/drawing/2014/chart" uri="{C3380CC4-5D6E-409C-BE32-E72D297353CC}">
              <c16:uniqueId val="{00000001-6AED-482F-908D-75F869F8015C}"/>
            </c:ext>
          </c:extLst>
        </c:ser>
        <c:ser>
          <c:idx val="2"/>
          <c:order val="2"/>
          <c:tx>
            <c:strRef>
              <c:f>Sheet1!$D$1</c:f>
              <c:strCache>
                <c:ptCount val="1"/>
                <c:pt idx="0">
                  <c:v>Column2</c:v>
                </c:pt>
              </c:strCache>
            </c:strRef>
          </c:tx>
          <c:spPr>
            <a:ln w="12700">
              <a:solidFill>
                <a:srgbClr val="4F81BD"/>
              </a:solidFill>
              <a:prstDash val="dash"/>
            </a:ln>
          </c:spPr>
          <c:marker>
            <c:symbol val="none"/>
          </c:marker>
          <c:cat>
            <c:strRef>
              <c:f>Sheet1!$A$2:$A$10</c:f>
              <c:strCache>
                <c:ptCount val="9"/>
                <c:pt idx="0">
                  <c:v>'08</c:v>
                </c:pt>
                <c:pt idx="8">
                  <c:v>'16</c:v>
                </c:pt>
              </c:strCache>
            </c:strRef>
          </c:cat>
          <c:val>
            <c:numRef>
              <c:f>Sheet1!$D$2:$D$10</c:f>
              <c:numCache>
                <c:formatCode>General</c:formatCode>
                <c:ptCount val="9"/>
                <c:pt idx="0">
                  <c:v>28308</c:v>
                </c:pt>
                <c:pt idx="1">
                  <c:v>28308</c:v>
                </c:pt>
                <c:pt idx="2">
                  <c:v>28308</c:v>
                </c:pt>
                <c:pt idx="3">
                  <c:v>28308</c:v>
                </c:pt>
                <c:pt idx="4">
                  <c:v>28308</c:v>
                </c:pt>
                <c:pt idx="5">
                  <c:v>28308</c:v>
                </c:pt>
                <c:pt idx="6">
                  <c:v>28308</c:v>
                </c:pt>
                <c:pt idx="7">
                  <c:v>28308</c:v>
                </c:pt>
                <c:pt idx="8">
                  <c:v>28308</c:v>
                </c:pt>
              </c:numCache>
            </c:numRef>
          </c:val>
          <c:smooth val="0"/>
          <c:extLst>
            <c:ext xmlns:c16="http://schemas.microsoft.com/office/drawing/2014/chart" uri="{C3380CC4-5D6E-409C-BE32-E72D297353CC}">
              <c16:uniqueId val="{00000000-B604-4927-9E6C-C6E094B7204B}"/>
            </c:ext>
          </c:extLst>
        </c:ser>
        <c:ser>
          <c:idx val="3"/>
          <c:order val="3"/>
          <c:tx>
            <c:strRef>
              <c:f>Sheet1!$E$1</c:f>
              <c:strCache>
                <c:ptCount val="1"/>
                <c:pt idx="0">
                  <c:v>Column3</c:v>
                </c:pt>
              </c:strCache>
            </c:strRef>
          </c:tx>
          <c:spPr>
            <a:ln w="12700">
              <a:solidFill>
                <a:srgbClr val="C0504D"/>
              </a:solidFill>
              <a:prstDash val="dash"/>
            </a:ln>
          </c:spPr>
          <c:marker>
            <c:symbol val="none"/>
          </c:marker>
          <c:cat>
            <c:strRef>
              <c:f>Sheet1!$A$2:$A$10</c:f>
              <c:strCache>
                <c:ptCount val="9"/>
                <c:pt idx="0">
                  <c:v>'08</c:v>
                </c:pt>
                <c:pt idx="8">
                  <c:v>'16</c:v>
                </c:pt>
              </c:strCache>
            </c:strRef>
          </c:cat>
          <c:val>
            <c:numRef>
              <c:f>Sheet1!$E$2:$E$10</c:f>
              <c:numCache>
                <c:formatCode>General</c:formatCode>
                <c:ptCount val="9"/>
                <c:pt idx="0">
                  <c:v>39419</c:v>
                </c:pt>
                <c:pt idx="1">
                  <c:v>39419</c:v>
                </c:pt>
                <c:pt idx="2">
                  <c:v>39419</c:v>
                </c:pt>
                <c:pt idx="3">
                  <c:v>39419</c:v>
                </c:pt>
                <c:pt idx="4">
                  <c:v>39419</c:v>
                </c:pt>
                <c:pt idx="5">
                  <c:v>39419</c:v>
                </c:pt>
                <c:pt idx="6">
                  <c:v>39419</c:v>
                </c:pt>
                <c:pt idx="7">
                  <c:v>39419</c:v>
                </c:pt>
                <c:pt idx="8">
                  <c:v>39419</c:v>
                </c:pt>
              </c:numCache>
            </c:numRef>
          </c:val>
          <c:smooth val="0"/>
          <c:extLst>
            <c:ext xmlns:c16="http://schemas.microsoft.com/office/drawing/2014/chart" uri="{C3380CC4-5D6E-409C-BE32-E72D297353CC}">
              <c16:uniqueId val="{00000001-B604-4927-9E6C-C6E094B7204B}"/>
            </c:ext>
          </c:extLst>
        </c:ser>
        <c:ser>
          <c:idx val="4"/>
          <c:order val="4"/>
          <c:tx>
            <c:strRef>
              <c:f>Sheet1!$F$1</c:f>
              <c:strCache>
                <c:ptCount val="1"/>
                <c:pt idx="0">
                  <c:v>Chemical</c:v>
                </c:pt>
              </c:strCache>
            </c:strRef>
          </c:tx>
          <c:spPr>
            <a:ln w="38100">
              <a:solidFill>
                <a:srgbClr val="4F81BD"/>
              </a:solidFill>
            </a:ln>
          </c:spPr>
          <c:marker>
            <c:symbol val="none"/>
          </c:marker>
          <c:cat>
            <c:strRef>
              <c:f>Sheet1!$A$2:$A$10</c:f>
              <c:strCache>
                <c:ptCount val="9"/>
                <c:pt idx="0">
                  <c:v>'08</c:v>
                </c:pt>
                <c:pt idx="8">
                  <c:v>'16</c:v>
                </c:pt>
              </c:strCache>
            </c:strRef>
          </c:cat>
          <c:val>
            <c:numRef>
              <c:f>Sheet1!$F$2:$F$10</c:f>
              <c:numCache>
                <c:formatCode>#,##0</c:formatCode>
                <c:ptCount val="9"/>
                <c:pt idx="0">
                  <c:v>12768</c:v>
                </c:pt>
                <c:pt idx="1">
                  <c:v>10310</c:v>
                </c:pt>
                <c:pt idx="2">
                  <c:v>7580</c:v>
                </c:pt>
                <c:pt idx="3">
                  <c:v>7345</c:v>
                </c:pt>
                <c:pt idx="4">
                  <c:v>10848</c:v>
                </c:pt>
                <c:pt idx="5">
                  <c:v>15483</c:v>
                </c:pt>
                <c:pt idx="6" formatCode="General">
                  <c:v>22744</c:v>
                </c:pt>
                <c:pt idx="7" formatCode="General">
                  <c:v>36616</c:v>
                </c:pt>
                <c:pt idx="8" formatCode="General">
                  <c:v>34383</c:v>
                </c:pt>
              </c:numCache>
            </c:numRef>
          </c:val>
          <c:smooth val="0"/>
          <c:extLst>
            <c:ext xmlns:c16="http://schemas.microsoft.com/office/drawing/2014/chart" uri="{C3380CC4-5D6E-409C-BE32-E72D297353CC}">
              <c16:uniqueId val="{00000000-7880-49C8-82A8-27C071AD6859}"/>
            </c:ext>
          </c:extLst>
        </c:ser>
        <c:ser>
          <c:idx val="5"/>
          <c:order val="5"/>
          <c:tx>
            <c:strRef>
              <c:f>Sheet1!$G$1</c:f>
              <c:strCache>
                <c:ptCount val="1"/>
                <c:pt idx="0">
                  <c:v>Other</c:v>
                </c:pt>
              </c:strCache>
            </c:strRef>
          </c:tx>
          <c:spPr>
            <a:ln w="38100">
              <a:solidFill>
                <a:srgbClr val="C0504D"/>
              </a:solidFill>
            </a:ln>
          </c:spPr>
          <c:marker>
            <c:symbol val="none"/>
          </c:marker>
          <c:cat>
            <c:strRef>
              <c:f>Sheet1!$A$2:$A$10</c:f>
              <c:strCache>
                <c:ptCount val="9"/>
                <c:pt idx="0">
                  <c:v>'08</c:v>
                </c:pt>
                <c:pt idx="8">
                  <c:v>'16</c:v>
                </c:pt>
              </c:strCache>
            </c:strRef>
          </c:cat>
          <c:val>
            <c:numRef>
              <c:f>Sheet1!$G$2:$G$10</c:f>
              <c:numCache>
                <c:formatCode>General</c:formatCode>
                <c:ptCount val="9"/>
                <c:pt idx="0">
                  <c:v>41337</c:v>
                </c:pt>
                <c:pt idx="1">
                  <c:v>47585</c:v>
                </c:pt>
                <c:pt idx="2">
                  <c:v>33598</c:v>
                </c:pt>
                <c:pt idx="3">
                  <c:v>33214</c:v>
                </c:pt>
                <c:pt idx="4">
                  <c:v>36893</c:v>
                </c:pt>
                <c:pt idx="5">
                  <c:v>35065</c:v>
                </c:pt>
                <c:pt idx="6">
                  <c:v>35904</c:v>
                </c:pt>
                <c:pt idx="7">
                  <c:v>43314</c:v>
                </c:pt>
                <c:pt idx="8">
                  <c:v>41315</c:v>
                </c:pt>
              </c:numCache>
            </c:numRef>
          </c:val>
          <c:smooth val="0"/>
          <c:extLst>
            <c:ext xmlns:c16="http://schemas.microsoft.com/office/drawing/2014/chart" uri="{C3380CC4-5D6E-409C-BE32-E72D297353CC}">
              <c16:uniqueId val="{00000001-7880-49C8-82A8-27C071AD6859}"/>
            </c:ext>
          </c:extLst>
        </c:ser>
        <c:dLbls>
          <c:showLegendKey val="0"/>
          <c:showVal val="0"/>
          <c:showCatName val="0"/>
          <c:showSerName val="0"/>
          <c:showPercent val="0"/>
          <c:showBubbleSize val="0"/>
        </c:dLbls>
        <c:smooth val="0"/>
        <c:axId val="174869120"/>
        <c:axId val="174879104"/>
      </c:lineChart>
      <c:dateAx>
        <c:axId val="174869120"/>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4879104"/>
        <c:crosses val="autoZero"/>
        <c:auto val="1"/>
        <c:lblOffset val="100"/>
        <c:baseTimeUnit val="months"/>
        <c:majorUnit val="1"/>
        <c:majorTimeUnit val="months"/>
        <c:minorUnit val="1"/>
        <c:minorTimeUnit val="months"/>
      </c:dateAx>
      <c:valAx>
        <c:axId val="174879104"/>
        <c:scaling>
          <c:orientation val="minMax"/>
          <c:max val="12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4869120"/>
        <c:crosses val="autoZero"/>
        <c:crossBetween val="between"/>
        <c:majorUnit val="3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97074469674901"/>
          <c:y val="0.13249158245438594"/>
          <c:w val="0.64208261319533255"/>
          <c:h val="0.78221745057589953"/>
        </c:manualLayout>
      </c:layout>
      <c:lineChart>
        <c:grouping val="standard"/>
        <c:varyColors val="0"/>
        <c:ser>
          <c:idx val="0"/>
          <c:order val="0"/>
          <c:tx>
            <c:strRef>
              <c:f>Sheet1!$B$1</c:f>
              <c:strCache>
                <c:ptCount val="1"/>
                <c:pt idx="0">
                  <c:v>Column1</c:v>
                </c:pt>
              </c:strCache>
            </c:strRef>
          </c:tx>
          <c:spPr>
            <a:ln w="12700" cap="rnd">
              <a:solidFill>
                <a:schemeClr val="bg1">
                  <a:lumMod val="50000"/>
                </a:schemeClr>
              </a:solidFill>
              <a:prstDash val="dash"/>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Sheet1!$B$2:$B$158</c:f>
              <c:numCache>
                <c:formatCode>General</c:formatCode>
                <c:ptCount val="157"/>
                <c:pt idx="3" formatCode="0">
                  <c:v>7464.2</c:v>
                </c:pt>
                <c:pt idx="4" formatCode="0">
                  <c:v>7464.2</c:v>
                </c:pt>
                <c:pt idx="5" formatCode="0">
                  <c:v>7464.2</c:v>
                </c:pt>
                <c:pt idx="6" formatCode="0">
                  <c:v>7464.2</c:v>
                </c:pt>
                <c:pt idx="7" formatCode="0">
                  <c:v>7464.2</c:v>
                </c:pt>
                <c:pt idx="8" formatCode="0">
                  <c:v>7464.2</c:v>
                </c:pt>
                <c:pt idx="9" formatCode="0">
                  <c:v>7464.2</c:v>
                </c:pt>
                <c:pt idx="10" formatCode="0">
                  <c:v>7464.2</c:v>
                </c:pt>
                <c:pt idx="11" formatCode="0">
                  <c:v>7464.2</c:v>
                </c:pt>
                <c:pt idx="12" formatCode="0">
                  <c:v>7464.2</c:v>
                </c:pt>
                <c:pt idx="13" formatCode="0">
                  <c:v>7464.2</c:v>
                </c:pt>
                <c:pt idx="14" formatCode="0">
                  <c:v>7464.2</c:v>
                </c:pt>
                <c:pt idx="15" formatCode="0">
                  <c:v>7464.2</c:v>
                </c:pt>
                <c:pt idx="16" formatCode="0">
                  <c:v>7464.2</c:v>
                </c:pt>
                <c:pt idx="17" formatCode="0">
                  <c:v>7464.2</c:v>
                </c:pt>
                <c:pt idx="18" formatCode="0">
                  <c:v>7464.2</c:v>
                </c:pt>
                <c:pt idx="19" formatCode="0">
                  <c:v>7464.2</c:v>
                </c:pt>
                <c:pt idx="20" formatCode="0">
                  <c:v>7464.2</c:v>
                </c:pt>
                <c:pt idx="21" formatCode="0">
                  <c:v>7464.2</c:v>
                </c:pt>
                <c:pt idx="22" formatCode="0">
                  <c:v>7464.2</c:v>
                </c:pt>
                <c:pt idx="23" formatCode="0">
                  <c:v>7464.2</c:v>
                </c:pt>
                <c:pt idx="24" formatCode="0">
                  <c:v>7464.2</c:v>
                </c:pt>
                <c:pt idx="25" formatCode="0">
                  <c:v>7464.2</c:v>
                </c:pt>
                <c:pt idx="26" formatCode="0">
                  <c:v>7464.2</c:v>
                </c:pt>
                <c:pt idx="27" formatCode="0">
                  <c:v>7464.2</c:v>
                </c:pt>
                <c:pt idx="28" formatCode="0">
                  <c:v>7464.2</c:v>
                </c:pt>
                <c:pt idx="29" formatCode="0">
                  <c:v>7464.2</c:v>
                </c:pt>
                <c:pt idx="30" formatCode="0">
                  <c:v>7464.2</c:v>
                </c:pt>
                <c:pt idx="31" formatCode="0">
                  <c:v>7464.2</c:v>
                </c:pt>
                <c:pt idx="32" formatCode="0">
                  <c:v>7464.2</c:v>
                </c:pt>
                <c:pt idx="33" formatCode="0">
                  <c:v>7464.2</c:v>
                </c:pt>
                <c:pt idx="34" formatCode="0">
                  <c:v>7464.2</c:v>
                </c:pt>
                <c:pt idx="35" formatCode="0">
                  <c:v>7464.2</c:v>
                </c:pt>
                <c:pt idx="36" formatCode="0">
                  <c:v>7464.2</c:v>
                </c:pt>
                <c:pt idx="37" formatCode="0">
                  <c:v>7464.2</c:v>
                </c:pt>
                <c:pt idx="38" formatCode="0">
                  <c:v>7464.2</c:v>
                </c:pt>
                <c:pt idx="39" formatCode="0">
                  <c:v>7464.2</c:v>
                </c:pt>
                <c:pt idx="40" formatCode="0">
                  <c:v>7464.2</c:v>
                </c:pt>
                <c:pt idx="41" formatCode="0">
                  <c:v>7464.2</c:v>
                </c:pt>
                <c:pt idx="42" formatCode="0">
                  <c:v>7464.2</c:v>
                </c:pt>
                <c:pt idx="43" formatCode="0">
                  <c:v>7464.2</c:v>
                </c:pt>
                <c:pt idx="44" formatCode="0">
                  <c:v>7464.2</c:v>
                </c:pt>
                <c:pt idx="45" formatCode="0">
                  <c:v>7464.2</c:v>
                </c:pt>
                <c:pt idx="46" formatCode="0">
                  <c:v>7464.2</c:v>
                </c:pt>
                <c:pt idx="47" formatCode="0">
                  <c:v>7464.2</c:v>
                </c:pt>
                <c:pt idx="48" formatCode="0">
                  <c:v>7464.2</c:v>
                </c:pt>
                <c:pt idx="49" formatCode="0">
                  <c:v>7464.2</c:v>
                </c:pt>
                <c:pt idx="50" formatCode="0">
                  <c:v>7464.2</c:v>
                </c:pt>
                <c:pt idx="51" formatCode="0">
                  <c:v>7464.2</c:v>
                </c:pt>
                <c:pt idx="52" formatCode="0">
                  <c:v>7464.2</c:v>
                </c:pt>
                <c:pt idx="53" formatCode="0">
                  <c:v>7464.2</c:v>
                </c:pt>
                <c:pt idx="54" formatCode="0">
                  <c:v>7464.2</c:v>
                </c:pt>
                <c:pt idx="55" formatCode="0">
                  <c:v>7464.2</c:v>
                </c:pt>
                <c:pt idx="56" formatCode="0">
                  <c:v>7464.2</c:v>
                </c:pt>
                <c:pt idx="57" formatCode="0">
                  <c:v>7464.2</c:v>
                </c:pt>
                <c:pt idx="58" formatCode="0">
                  <c:v>7464.2</c:v>
                </c:pt>
                <c:pt idx="59" formatCode="0">
                  <c:v>7464.2</c:v>
                </c:pt>
                <c:pt idx="60" formatCode="0">
                  <c:v>7464.2</c:v>
                </c:pt>
                <c:pt idx="61" formatCode="0">
                  <c:v>7464.2</c:v>
                </c:pt>
                <c:pt idx="62" formatCode="0">
                  <c:v>7464.2</c:v>
                </c:pt>
                <c:pt idx="63" formatCode="0">
                  <c:v>7464.2</c:v>
                </c:pt>
                <c:pt idx="64" formatCode="0">
                  <c:v>7464.2</c:v>
                </c:pt>
                <c:pt idx="65" formatCode="0">
                  <c:v>7464.2</c:v>
                </c:pt>
                <c:pt idx="66" formatCode="0">
                  <c:v>7464.2</c:v>
                </c:pt>
                <c:pt idx="67" formatCode="0">
                  <c:v>7464.2</c:v>
                </c:pt>
                <c:pt idx="68" formatCode="0">
                  <c:v>7464.2</c:v>
                </c:pt>
                <c:pt idx="69" formatCode="0">
                  <c:v>7464.2</c:v>
                </c:pt>
                <c:pt idx="70" formatCode="0">
                  <c:v>7464.2</c:v>
                </c:pt>
                <c:pt idx="71" formatCode="0">
                  <c:v>7464.2</c:v>
                </c:pt>
                <c:pt idx="72" formatCode="0">
                  <c:v>7464.2</c:v>
                </c:pt>
                <c:pt idx="73" formatCode="0">
                  <c:v>7464.2</c:v>
                </c:pt>
                <c:pt idx="74" formatCode="0">
                  <c:v>7464.2</c:v>
                </c:pt>
                <c:pt idx="75" formatCode="0">
                  <c:v>7464.2</c:v>
                </c:pt>
                <c:pt idx="76" formatCode="0">
                  <c:v>7464.2</c:v>
                </c:pt>
                <c:pt idx="77" formatCode="0">
                  <c:v>7464.2</c:v>
                </c:pt>
                <c:pt idx="78" formatCode="0">
                  <c:v>7464.2</c:v>
                </c:pt>
                <c:pt idx="79" formatCode="0">
                  <c:v>7464.2</c:v>
                </c:pt>
                <c:pt idx="80" formatCode="0">
                  <c:v>7464.2</c:v>
                </c:pt>
                <c:pt idx="81" formatCode="0">
                  <c:v>7464.2</c:v>
                </c:pt>
                <c:pt idx="82" formatCode="0">
                  <c:v>7464.2</c:v>
                </c:pt>
                <c:pt idx="83" formatCode="0">
                  <c:v>7464.2</c:v>
                </c:pt>
                <c:pt idx="84" formatCode="0">
                  <c:v>7464.2</c:v>
                </c:pt>
                <c:pt idx="85" formatCode="0">
                  <c:v>7464.2</c:v>
                </c:pt>
                <c:pt idx="86" formatCode="0">
                  <c:v>7464.2</c:v>
                </c:pt>
                <c:pt idx="87" formatCode="0">
                  <c:v>7464.2</c:v>
                </c:pt>
                <c:pt idx="88" formatCode="0">
                  <c:v>7464.2</c:v>
                </c:pt>
                <c:pt idx="89" formatCode="0">
                  <c:v>7464.2</c:v>
                </c:pt>
                <c:pt idx="90" formatCode="0">
                  <c:v>7464.2</c:v>
                </c:pt>
                <c:pt idx="91" formatCode="0">
                  <c:v>7464.2</c:v>
                </c:pt>
                <c:pt idx="92" formatCode="0">
                  <c:v>7464.2</c:v>
                </c:pt>
                <c:pt idx="93" formatCode="0">
                  <c:v>7464.2</c:v>
                </c:pt>
                <c:pt idx="94" formatCode="0">
                  <c:v>7464.2</c:v>
                </c:pt>
                <c:pt idx="95" formatCode="0">
                  <c:v>7464.2</c:v>
                </c:pt>
                <c:pt idx="96" formatCode="0">
                  <c:v>7464.2</c:v>
                </c:pt>
                <c:pt idx="97" formatCode="0">
                  <c:v>7464.2</c:v>
                </c:pt>
                <c:pt idx="98" formatCode="0">
                  <c:v>7464.2</c:v>
                </c:pt>
                <c:pt idx="99" formatCode="0">
                  <c:v>7464.2</c:v>
                </c:pt>
                <c:pt idx="100" formatCode="0">
                  <c:v>7464.2</c:v>
                </c:pt>
                <c:pt idx="101" formatCode="0">
                  <c:v>7464.2</c:v>
                </c:pt>
                <c:pt idx="102" formatCode="0">
                  <c:v>7464.2</c:v>
                </c:pt>
                <c:pt idx="103" formatCode="0">
                  <c:v>7464.2</c:v>
                </c:pt>
                <c:pt idx="104" formatCode="0">
                  <c:v>7464.2</c:v>
                </c:pt>
                <c:pt idx="105" formatCode="0">
                  <c:v>7464.2</c:v>
                </c:pt>
                <c:pt idx="106" formatCode="0">
                  <c:v>7464.2</c:v>
                </c:pt>
                <c:pt idx="107" formatCode="0">
                  <c:v>7464.2</c:v>
                </c:pt>
                <c:pt idx="108" formatCode="0">
                  <c:v>7464.2</c:v>
                </c:pt>
                <c:pt idx="109" formatCode="0">
                  <c:v>7464.2</c:v>
                </c:pt>
                <c:pt idx="110" formatCode="0">
                  <c:v>7464.2</c:v>
                </c:pt>
                <c:pt idx="111" formatCode="0">
                  <c:v>7464.2</c:v>
                </c:pt>
                <c:pt idx="112" formatCode="0">
                  <c:v>7464.2</c:v>
                </c:pt>
                <c:pt idx="113" formatCode="0">
                  <c:v>7464.2</c:v>
                </c:pt>
                <c:pt idx="114" formatCode="0">
                  <c:v>7464.2</c:v>
                </c:pt>
                <c:pt idx="115" formatCode="0">
                  <c:v>7464.2</c:v>
                </c:pt>
                <c:pt idx="116" formatCode="0">
                  <c:v>7464.2</c:v>
                </c:pt>
                <c:pt idx="117" formatCode="0">
                  <c:v>7464.2</c:v>
                </c:pt>
                <c:pt idx="118" formatCode="0">
                  <c:v>7464.2</c:v>
                </c:pt>
                <c:pt idx="119" formatCode="0">
                  <c:v>7464.2</c:v>
                </c:pt>
                <c:pt idx="120" formatCode="0">
                  <c:v>7464.2</c:v>
                </c:pt>
                <c:pt idx="121" formatCode="0">
                  <c:v>7464.2</c:v>
                </c:pt>
                <c:pt idx="122" formatCode="0">
                  <c:v>7464.2</c:v>
                </c:pt>
                <c:pt idx="123" formatCode="0">
                  <c:v>7464.2</c:v>
                </c:pt>
                <c:pt idx="124" formatCode="0">
                  <c:v>7464.2</c:v>
                </c:pt>
                <c:pt idx="125" formatCode="0">
                  <c:v>7464.2</c:v>
                </c:pt>
                <c:pt idx="126" formatCode="0">
                  <c:v>7464.2</c:v>
                </c:pt>
                <c:pt idx="127" formatCode="0">
                  <c:v>7464.2</c:v>
                </c:pt>
                <c:pt idx="128" formatCode="0">
                  <c:v>7464.2</c:v>
                </c:pt>
                <c:pt idx="129" formatCode="0">
                  <c:v>7464.2</c:v>
                </c:pt>
                <c:pt idx="130" formatCode="0">
                  <c:v>7464.2</c:v>
                </c:pt>
                <c:pt idx="131" formatCode="0">
                  <c:v>7464.2</c:v>
                </c:pt>
                <c:pt idx="132" formatCode="0">
                  <c:v>7464.2</c:v>
                </c:pt>
                <c:pt idx="133" formatCode="0">
                  <c:v>7464.2</c:v>
                </c:pt>
                <c:pt idx="134" formatCode="0">
                  <c:v>7464.2</c:v>
                </c:pt>
                <c:pt idx="135" formatCode="0">
                  <c:v>7464.2</c:v>
                </c:pt>
                <c:pt idx="136" formatCode="0">
                  <c:v>7464.2</c:v>
                </c:pt>
                <c:pt idx="137" formatCode="0">
                  <c:v>7464.2</c:v>
                </c:pt>
                <c:pt idx="138" formatCode="0">
                  <c:v>7464.2</c:v>
                </c:pt>
                <c:pt idx="139" formatCode="0">
                  <c:v>7464.2</c:v>
                </c:pt>
                <c:pt idx="140" formatCode="0">
                  <c:v>7464.2</c:v>
                </c:pt>
                <c:pt idx="141" formatCode="0">
                  <c:v>7464.2</c:v>
                </c:pt>
                <c:pt idx="142" formatCode="0">
                  <c:v>7464.2</c:v>
                </c:pt>
                <c:pt idx="143" formatCode="0">
                  <c:v>7464.2</c:v>
                </c:pt>
                <c:pt idx="144" formatCode="0">
                  <c:v>7464.2</c:v>
                </c:pt>
                <c:pt idx="145" formatCode="0">
                  <c:v>7464.2</c:v>
                </c:pt>
                <c:pt idx="146" formatCode="0">
                  <c:v>7464.2</c:v>
                </c:pt>
                <c:pt idx="147" formatCode="0">
                  <c:v>7464.2</c:v>
                </c:pt>
                <c:pt idx="148" formatCode="0">
                  <c:v>7464.2</c:v>
                </c:pt>
                <c:pt idx="149" formatCode="0">
                  <c:v>7464.2</c:v>
                </c:pt>
                <c:pt idx="150" formatCode="0">
                  <c:v>7464.2</c:v>
                </c:pt>
                <c:pt idx="151" formatCode="0">
                  <c:v>7464.2</c:v>
                </c:pt>
                <c:pt idx="152" formatCode="0">
                  <c:v>7464.2</c:v>
                </c:pt>
                <c:pt idx="153" formatCode="0">
                  <c:v>7464.2</c:v>
                </c:pt>
                <c:pt idx="154" formatCode="0">
                  <c:v>7464.2</c:v>
                </c:pt>
                <c:pt idx="155" formatCode="0">
                  <c:v>7464.2</c:v>
                </c:pt>
                <c:pt idx="156" formatCode="0">
                  <c:v>7464.2</c:v>
                </c:pt>
              </c:numCache>
            </c:numRef>
          </c:val>
          <c:smooth val="0"/>
          <c:extLst>
            <c:ext xmlns:c16="http://schemas.microsoft.com/office/drawing/2014/chart" uri="{C3380CC4-5D6E-409C-BE32-E72D297353CC}">
              <c16:uniqueId val="{00000000-9219-47BD-B52C-0628AFA583E3}"/>
            </c:ext>
          </c:extLst>
        </c:ser>
        <c:ser>
          <c:idx val="1"/>
          <c:order val="1"/>
          <c:tx>
            <c:strRef>
              <c:f>Sheet1!$C$1</c:f>
              <c:strCache>
                <c:ptCount val="1"/>
                <c:pt idx="0">
                  <c:v>Total</c:v>
                </c:pt>
              </c:strCache>
            </c:strRef>
          </c:tx>
          <c:spPr>
            <a:ln w="38100" cap="rnd">
              <a:solidFill>
                <a:schemeClr val="tx1"/>
              </a:solidFill>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Sheet1!$C$2:$C$158</c:f>
              <c:numCache>
                <c:formatCode>General</c:formatCode>
                <c:ptCount val="157"/>
                <c:pt idx="3" formatCode="0">
                  <c:v>7725.5</c:v>
                </c:pt>
                <c:pt idx="4" formatCode="0">
                  <c:v>7712.8</c:v>
                </c:pt>
                <c:pt idx="5" formatCode="0">
                  <c:v>7699.3</c:v>
                </c:pt>
                <c:pt idx="6" formatCode="0">
                  <c:v>7711.8</c:v>
                </c:pt>
                <c:pt idx="7" formatCode="0">
                  <c:v>7719.5999999999995</c:v>
                </c:pt>
                <c:pt idx="8" formatCode="0">
                  <c:v>7717.7000000000007</c:v>
                </c:pt>
                <c:pt idx="9" formatCode="0">
                  <c:v>7682</c:v>
                </c:pt>
                <c:pt idx="10" formatCode="0">
                  <c:v>7665.5</c:v>
                </c:pt>
                <c:pt idx="11" formatCode="0">
                  <c:v>7685</c:v>
                </c:pt>
                <c:pt idx="12" formatCode="0">
                  <c:v>7724.5999999999995</c:v>
                </c:pt>
                <c:pt idx="13" formatCode="0">
                  <c:v>7626.3</c:v>
                </c:pt>
                <c:pt idx="14" formatCode="0">
                  <c:v>7706.3</c:v>
                </c:pt>
                <c:pt idx="15" formatCode="0">
                  <c:v>7685.5</c:v>
                </c:pt>
                <c:pt idx="16" formatCode="0">
                  <c:v>7673.3</c:v>
                </c:pt>
                <c:pt idx="17" formatCode="0">
                  <c:v>7687.2999999999993</c:v>
                </c:pt>
                <c:pt idx="18" formatCode="0">
                  <c:v>7660</c:v>
                </c:pt>
                <c:pt idx="19" formatCode="0">
                  <c:v>7609.9</c:v>
                </c:pt>
                <c:pt idx="20" formatCode="0">
                  <c:v>7577.4000000000005</c:v>
                </c:pt>
                <c:pt idx="21" formatCode="0">
                  <c:v>7565</c:v>
                </c:pt>
                <c:pt idx="22" formatCode="0">
                  <c:v>7523.0999999999995</c:v>
                </c:pt>
                <c:pt idx="23" formatCode="0">
                  <c:v>7489.7000000000007</c:v>
                </c:pt>
                <c:pt idx="24" formatCode="0">
                  <c:v>7476.2000000000007</c:v>
                </c:pt>
                <c:pt idx="25" formatCode="0">
                  <c:v>7453.2999999999993</c:v>
                </c:pt>
                <c:pt idx="26" formatCode="0">
                  <c:v>7405.5</c:v>
                </c:pt>
                <c:pt idx="27" formatCode="0">
                  <c:v>7326.7000000000007</c:v>
                </c:pt>
                <c:pt idx="28" formatCode="0">
                  <c:v>7273.7999999999993</c:v>
                </c:pt>
                <c:pt idx="29" formatCode="0">
                  <c:v>7212.7</c:v>
                </c:pt>
                <c:pt idx="30" formatCode="0">
                  <c:v>7159.5</c:v>
                </c:pt>
                <c:pt idx="31" formatCode="0">
                  <c:v>7114.4</c:v>
                </c:pt>
                <c:pt idx="32" formatCode="0">
                  <c:v>7044</c:v>
                </c:pt>
                <c:pt idx="33" formatCode="0">
                  <c:v>6967</c:v>
                </c:pt>
                <c:pt idx="34" formatCode="0">
                  <c:v>6812.7</c:v>
                </c:pt>
                <c:pt idx="35" formatCode="0">
                  <c:v>6700.6</c:v>
                </c:pt>
                <c:pt idx="36" formatCode="0">
                  <c:v>6566.5</c:v>
                </c:pt>
                <c:pt idx="37" formatCode="0">
                  <c:v>6445.8</c:v>
                </c:pt>
                <c:pt idx="38" formatCode="0">
                  <c:v>6291.1</c:v>
                </c:pt>
                <c:pt idx="39" formatCode="0">
                  <c:v>6154.2</c:v>
                </c:pt>
                <c:pt idx="40" formatCode="0">
                  <c:v>6099.7</c:v>
                </c:pt>
                <c:pt idx="41" formatCode="0">
                  <c:v>6009.7</c:v>
                </c:pt>
                <c:pt idx="42" formatCode="0">
                  <c:v>5932.2999999999993</c:v>
                </c:pt>
                <c:pt idx="43" formatCode="0">
                  <c:v>5855.4</c:v>
                </c:pt>
                <c:pt idx="44" formatCode="0">
                  <c:v>5786.5</c:v>
                </c:pt>
                <c:pt idx="45" formatCode="0">
                  <c:v>5716.2999999999993</c:v>
                </c:pt>
                <c:pt idx="46" formatCode="0">
                  <c:v>5695.9</c:v>
                </c:pt>
                <c:pt idx="47" formatCode="0">
                  <c:v>5653.9000000000005</c:v>
                </c:pt>
                <c:pt idx="48" formatCode="0">
                  <c:v>5580.1</c:v>
                </c:pt>
                <c:pt idx="49" formatCode="0">
                  <c:v>5500.4</c:v>
                </c:pt>
                <c:pt idx="50" formatCode="0">
                  <c:v>5537.2999999999993</c:v>
                </c:pt>
                <c:pt idx="51" formatCode="0">
                  <c:v>5553</c:v>
                </c:pt>
                <c:pt idx="52" formatCode="0">
                  <c:v>5520.2999999999993</c:v>
                </c:pt>
                <c:pt idx="53" formatCode="0">
                  <c:v>5515.9</c:v>
                </c:pt>
                <c:pt idx="54" formatCode="0">
                  <c:v>5507.6</c:v>
                </c:pt>
                <c:pt idx="55" formatCode="0">
                  <c:v>5523.9000000000005</c:v>
                </c:pt>
                <c:pt idx="56" formatCode="0">
                  <c:v>5501.2</c:v>
                </c:pt>
                <c:pt idx="57" formatCode="0">
                  <c:v>5507.7</c:v>
                </c:pt>
                <c:pt idx="58" formatCode="0">
                  <c:v>5505.7999999999993</c:v>
                </c:pt>
                <c:pt idx="59" formatCode="0">
                  <c:v>5467.2</c:v>
                </c:pt>
                <c:pt idx="60" formatCode="0">
                  <c:v>5427</c:v>
                </c:pt>
                <c:pt idx="61" formatCode="0">
                  <c:v>5450.6</c:v>
                </c:pt>
                <c:pt idx="62" formatCode="0">
                  <c:v>5476.9</c:v>
                </c:pt>
                <c:pt idx="63" formatCode="0">
                  <c:v>5484.9</c:v>
                </c:pt>
                <c:pt idx="64" formatCode="0">
                  <c:v>5516.2</c:v>
                </c:pt>
                <c:pt idx="65" formatCode="0">
                  <c:v>5527.6</c:v>
                </c:pt>
                <c:pt idx="66" formatCode="0">
                  <c:v>5547.1</c:v>
                </c:pt>
                <c:pt idx="67" formatCode="0">
                  <c:v>5552.1</c:v>
                </c:pt>
                <c:pt idx="68" formatCode="0">
                  <c:v>5583.7999999999993</c:v>
                </c:pt>
                <c:pt idx="69" formatCode="0">
                  <c:v>5587.5999999999995</c:v>
                </c:pt>
                <c:pt idx="70" formatCode="0">
                  <c:v>5593</c:v>
                </c:pt>
                <c:pt idx="71" formatCode="0">
                  <c:v>5611.1</c:v>
                </c:pt>
                <c:pt idx="72" formatCode="0">
                  <c:v>5626</c:v>
                </c:pt>
                <c:pt idx="73" formatCode="0">
                  <c:v>5628.7</c:v>
                </c:pt>
                <c:pt idx="74" formatCode="0">
                  <c:v>5624.7</c:v>
                </c:pt>
                <c:pt idx="75" formatCode="0">
                  <c:v>5617.8</c:v>
                </c:pt>
                <c:pt idx="76" formatCode="0">
                  <c:v>5603.8</c:v>
                </c:pt>
                <c:pt idx="77" formatCode="0">
                  <c:v>5621.1</c:v>
                </c:pt>
                <c:pt idx="78" formatCode="0">
                  <c:v>5631.8</c:v>
                </c:pt>
                <c:pt idx="79" formatCode="0">
                  <c:v>5647.5999999999995</c:v>
                </c:pt>
                <c:pt idx="80" formatCode="0">
                  <c:v>5660.7999999999993</c:v>
                </c:pt>
                <c:pt idx="81" formatCode="0">
                  <c:v>5673.6</c:v>
                </c:pt>
                <c:pt idx="82" formatCode="0">
                  <c:v>5684.4</c:v>
                </c:pt>
                <c:pt idx="83" formatCode="0">
                  <c:v>5723.9</c:v>
                </c:pt>
                <c:pt idx="84" formatCode="0">
                  <c:v>5745.9</c:v>
                </c:pt>
                <c:pt idx="85" formatCode="0">
                  <c:v>5783.7</c:v>
                </c:pt>
                <c:pt idx="86" formatCode="0">
                  <c:v>5802.2999999999993</c:v>
                </c:pt>
                <c:pt idx="87" formatCode="0">
                  <c:v>5795.6</c:v>
                </c:pt>
                <c:pt idx="88" formatCode="0">
                  <c:v>5829</c:v>
                </c:pt>
                <c:pt idx="89" formatCode="0">
                  <c:v>5855.2</c:v>
                </c:pt>
                <c:pt idx="90" formatCode="0">
                  <c:v>5858.7</c:v>
                </c:pt>
                <c:pt idx="91" formatCode="0">
                  <c:v>5878.3</c:v>
                </c:pt>
                <c:pt idx="92" formatCode="0">
                  <c:v>5909.8</c:v>
                </c:pt>
                <c:pt idx="93" formatCode="0">
                  <c:v>5931.4000000000005</c:v>
                </c:pt>
                <c:pt idx="94" formatCode="0">
                  <c:v>5963.4</c:v>
                </c:pt>
                <c:pt idx="95" formatCode="0">
                  <c:v>5931.9</c:v>
                </c:pt>
                <c:pt idx="96" formatCode="0">
                  <c:v>5985.4</c:v>
                </c:pt>
                <c:pt idx="97" formatCode="0">
                  <c:v>6007.2</c:v>
                </c:pt>
                <c:pt idx="98" formatCode="0">
                  <c:v>6037.9</c:v>
                </c:pt>
                <c:pt idx="99" formatCode="0">
                  <c:v>6084.2</c:v>
                </c:pt>
                <c:pt idx="100" formatCode="0">
                  <c:v>6108.9000000000005</c:v>
                </c:pt>
                <c:pt idx="101" formatCode="0">
                  <c:v>6133.4</c:v>
                </c:pt>
                <c:pt idx="102" formatCode="0">
                  <c:v>6178</c:v>
                </c:pt>
                <c:pt idx="103" formatCode="0">
                  <c:v>6209.5</c:v>
                </c:pt>
                <c:pt idx="104" formatCode="0">
                  <c:v>6242</c:v>
                </c:pt>
                <c:pt idx="105" formatCode="0">
                  <c:v>6259.2</c:v>
                </c:pt>
                <c:pt idx="106" formatCode="0">
                  <c:v>6272.4000000000005</c:v>
                </c:pt>
                <c:pt idx="107" formatCode="0">
                  <c:v>6292.7000000000007</c:v>
                </c:pt>
                <c:pt idx="108" formatCode="0">
                  <c:v>6330</c:v>
                </c:pt>
                <c:pt idx="109" formatCode="0">
                  <c:v>6351.3</c:v>
                </c:pt>
                <c:pt idx="110" formatCode="0">
                  <c:v>6332.8</c:v>
                </c:pt>
                <c:pt idx="111" formatCode="0">
                  <c:v>6389.6</c:v>
                </c:pt>
                <c:pt idx="112" formatCode="0">
                  <c:v>6428.2000000000007</c:v>
                </c:pt>
                <c:pt idx="113" formatCode="0">
                  <c:v>6446</c:v>
                </c:pt>
                <c:pt idx="114" formatCode="0">
                  <c:v>6469.3</c:v>
                </c:pt>
                <c:pt idx="115" formatCode="0">
                  <c:v>6485.7</c:v>
                </c:pt>
                <c:pt idx="116" formatCode="0">
                  <c:v>6505.3</c:v>
                </c:pt>
                <c:pt idx="117" formatCode="0">
                  <c:v>6548.6</c:v>
                </c:pt>
                <c:pt idx="118" formatCode="0">
                  <c:v>6596.6</c:v>
                </c:pt>
                <c:pt idx="119" formatCode="0">
                  <c:v>6631.6</c:v>
                </c:pt>
                <c:pt idx="120" formatCode="0">
                  <c:v>6629.6</c:v>
                </c:pt>
                <c:pt idx="121" formatCode="0">
                  <c:v>6640</c:v>
                </c:pt>
                <c:pt idx="122" formatCode="0">
                  <c:v>6677.0999999999995</c:v>
                </c:pt>
                <c:pt idx="123" formatCode="0">
                  <c:v>6698.5</c:v>
                </c:pt>
                <c:pt idx="124" formatCode="0">
                  <c:v>6691.2999999999993</c:v>
                </c:pt>
                <c:pt idx="125" formatCode="0">
                  <c:v>6701</c:v>
                </c:pt>
                <c:pt idx="126" formatCode="0">
                  <c:v>6733.3</c:v>
                </c:pt>
                <c:pt idx="127" formatCode="0">
                  <c:v>6734.2999999999993</c:v>
                </c:pt>
                <c:pt idx="128" formatCode="0">
                  <c:v>6767.7000000000007</c:v>
                </c:pt>
                <c:pt idx="129" formatCode="0">
                  <c:v>6795.4</c:v>
                </c:pt>
                <c:pt idx="130" formatCode="0">
                  <c:v>6816.7000000000007</c:v>
                </c:pt>
                <c:pt idx="131" formatCode="0">
                  <c:v>6825.4</c:v>
                </c:pt>
                <c:pt idx="132" formatCode="0">
                  <c:v>6857</c:v>
                </c:pt>
                <c:pt idx="133" formatCode="0">
                  <c:v>6889.6</c:v>
                </c:pt>
                <c:pt idx="134" formatCode="0">
                  <c:v>6904.2999999999993</c:v>
                </c:pt>
                <c:pt idx="135" formatCode="0">
                  <c:v>6921</c:v>
                </c:pt>
                <c:pt idx="136" formatCode="0">
                  <c:v>6928.7000000000007</c:v>
                </c:pt>
                <c:pt idx="137" formatCode="0">
                  <c:v>6956.2999999999993</c:v>
                </c:pt>
                <c:pt idx="138" formatCode="0">
                  <c:v>6957.6</c:v>
                </c:pt>
                <c:pt idx="139" formatCode="0">
                  <c:v>6988.2999999999993</c:v>
                </c:pt>
                <c:pt idx="140" formatCode="0">
                  <c:v>7003.6</c:v>
                </c:pt>
                <c:pt idx="141" formatCode="0">
                  <c:v>7026.4</c:v>
                </c:pt>
                <c:pt idx="142" formatCode="0">
                  <c:v>7060.2</c:v>
                </c:pt>
                <c:pt idx="143" formatCode="0">
                  <c:v>7092.7</c:v>
                </c:pt>
                <c:pt idx="144" formatCode="0">
                  <c:v>7126.4000000000005</c:v>
                </c:pt>
                <c:pt idx="145" formatCode="0">
                  <c:v>7198.7</c:v>
                </c:pt>
                <c:pt idx="146" formatCode="0">
                  <c:v>7165.3</c:v>
                </c:pt>
                <c:pt idx="147" formatCode="0">
                  <c:v>7191.6</c:v>
                </c:pt>
                <c:pt idx="148" formatCode="0">
                  <c:v>7222</c:v>
                </c:pt>
                <c:pt idx="149" formatCode="0">
                  <c:v>7283.5999999999995</c:v>
                </c:pt>
                <c:pt idx="150" formatCode="0">
                  <c:v>7302.5999999999995</c:v>
                </c:pt>
                <c:pt idx="151" formatCode="0">
                  <c:v>7336.7999999999993</c:v>
                </c:pt>
                <c:pt idx="152" formatCode="0">
                  <c:v>7353.5999999999995</c:v>
                </c:pt>
                <c:pt idx="153" formatCode="0">
                  <c:v>7379.0999999999995</c:v>
                </c:pt>
                <c:pt idx="154" formatCode="0">
                  <c:v>7383.6</c:v>
                </c:pt>
                <c:pt idx="155" formatCode="0">
                  <c:v>7411.7000000000007</c:v>
                </c:pt>
                <c:pt idx="156" formatCode="0">
                  <c:v>7464.2</c:v>
                </c:pt>
              </c:numCache>
            </c:numRef>
          </c:val>
          <c:smooth val="0"/>
          <c:extLst>
            <c:ext xmlns:c16="http://schemas.microsoft.com/office/drawing/2014/chart" uri="{C3380CC4-5D6E-409C-BE32-E72D297353CC}">
              <c16:uniqueId val="{00000001-9219-47BD-B52C-0628AFA583E3}"/>
            </c:ext>
          </c:extLst>
        </c:ser>
        <c:ser>
          <c:idx val="2"/>
          <c:order val="2"/>
          <c:tx>
            <c:strRef>
              <c:f>Sheet1!$D$1</c:f>
              <c:strCache>
                <c:ptCount val="1"/>
                <c:pt idx="0">
                  <c:v>Nonresidential</c:v>
                </c:pt>
              </c:strCache>
            </c:strRef>
          </c:tx>
          <c:spPr>
            <a:ln w="38100" cap="rnd">
              <a:solidFill>
                <a:schemeClr val="accent1"/>
              </a:solidFill>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Sheet1!$D$2:$D$158</c:f>
              <c:numCache>
                <c:formatCode>General</c:formatCode>
                <c:ptCount val="157"/>
                <c:pt idx="3" formatCode="0.0">
                  <c:v>4275.6000000000004</c:v>
                </c:pt>
                <c:pt idx="4" formatCode="0.0">
                  <c:v>4271.1000000000004</c:v>
                </c:pt>
                <c:pt idx="5" formatCode="0.0">
                  <c:v>4276</c:v>
                </c:pt>
                <c:pt idx="6" formatCode="0.0">
                  <c:v>4304</c:v>
                </c:pt>
                <c:pt idx="7" formatCode="0.0">
                  <c:v>4302.8999999999996</c:v>
                </c:pt>
                <c:pt idx="8" formatCode="0.0">
                  <c:v>4328.3</c:v>
                </c:pt>
                <c:pt idx="9" formatCode="0.0">
                  <c:v>4333.8999999999996</c:v>
                </c:pt>
                <c:pt idx="10" formatCode="0.0">
                  <c:v>4325.1000000000004</c:v>
                </c:pt>
                <c:pt idx="11" formatCode="0.0">
                  <c:v>4352.1000000000004</c:v>
                </c:pt>
                <c:pt idx="12" formatCode="0.0">
                  <c:v>4396.3999999999996</c:v>
                </c:pt>
                <c:pt idx="13" formatCode="0.0">
                  <c:v>4331.1000000000004</c:v>
                </c:pt>
                <c:pt idx="14" formatCode="0.0">
                  <c:v>4398.1000000000004</c:v>
                </c:pt>
                <c:pt idx="15" formatCode="0.0">
                  <c:v>4393.8999999999996</c:v>
                </c:pt>
                <c:pt idx="16" formatCode="0.0">
                  <c:v>4391.8</c:v>
                </c:pt>
                <c:pt idx="17" formatCode="0.0">
                  <c:v>4413.8999999999996</c:v>
                </c:pt>
                <c:pt idx="18" formatCode="0.0">
                  <c:v>4404.2</c:v>
                </c:pt>
                <c:pt idx="19" formatCode="0.0">
                  <c:v>4397.7</c:v>
                </c:pt>
                <c:pt idx="20" formatCode="0.0">
                  <c:v>4402.1000000000004</c:v>
                </c:pt>
                <c:pt idx="21" formatCode="0.0">
                  <c:v>4428.7</c:v>
                </c:pt>
                <c:pt idx="22" formatCode="0.0">
                  <c:v>4438.3999999999996</c:v>
                </c:pt>
                <c:pt idx="23" formatCode="0.0">
                  <c:v>4428.1000000000004</c:v>
                </c:pt>
                <c:pt idx="24" formatCode="0.0">
                  <c:v>4440.6000000000004</c:v>
                </c:pt>
                <c:pt idx="25" formatCode="0.0">
                  <c:v>4443.8999999999996</c:v>
                </c:pt>
                <c:pt idx="26" formatCode="0.0">
                  <c:v>4433.3</c:v>
                </c:pt>
                <c:pt idx="27" formatCode="0.0">
                  <c:v>4399.3</c:v>
                </c:pt>
                <c:pt idx="28" formatCode="0.0">
                  <c:v>4391.8999999999996</c:v>
                </c:pt>
                <c:pt idx="29" formatCode="0.0">
                  <c:v>4372.3999999999996</c:v>
                </c:pt>
                <c:pt idx="30" formatCode="0.0">
                  <c:v>4356.2</c:v>
                </c:pt>
                <c:pt idx="31" formatCode="0.0">
                  <c:v>4350.2</c:v>
                </c:pt>
                <c:pt idx="32" formatCode="0.0">
                  <c:v>4314</c:v>
                </c:pt>
                <c:pt idx="33" formatCode="0.0">
                  <c:v>4287.2</c:v>
                </c:pt>
                <c:pt idx="34" formatCode="0.0">
                  <c:v>4205.5</c:v>
                </c:pt>
                <c:pt idx="35" formatCode="0.0">
                  <c:v>4154</c:v>
                </c:pt>
                <c:pt idx="36" formatCode="0.0">
                  <c:v>4084.7</c:v>
                </c:pt>
                <c:pt idx="37" formatCode="0.0">
                  <c:v>4033.8</c:v>
                </c:pt>
                <c:pt idx="38" formatCode="0.0">
                  <c:v>3939</c:v>
                </c:pt>
                <c:pt idx="39" formatCode="0.0">
                  <c:v>3854.8</c:v>
                </c:pt>
                <c:pt idx="40" formatCode="0.0">
                  <c:v>3826.2999999999997</c:v>
                </c:pt>
                <c:pt idx="41" formatCode="0.0">
                  <c:v>3772.5</c:v>
                </c:pt>
                <c:pt idx="42" formatCode="0.0">
                  <c:v>3716.3999999999996</c:v>
                </c:pt>
                <c:pt idx="43" formatCode="0.0">
                  <c:v>3666.1</c:v>
                </c:pt>
                <c:pt idx="44" formatCode="0.0">
                  <c:v>3623.1</c:v>
                </c:pt>
                <c:pt idx="45" formatCode="0.0">
                  <c:v>3571.6</c:v>
                </c:pt>
                <c:pt idx="46" formatCode="0.0">
                  <c:v>3558.7</c:v>
                </c:pt>
                <c:pt idx="47" formatCode="0.0">
                  <c:v>3535.6000000000004</c:v>
                </c:pt>
                <c:pt idx="48" formatCode="0.0">
                  <c:v>3496.5</c:v>
                </c:pt>
                <c:pt idx="49" formatCode="0.0">
                  <c:v>3433</c:v>
                </c:pt>
                <c:pt idx="50" formatCode="0.0">
                  <c:v>3479.8999999999996</c:v>
                </c:pt>
                <c:pt idx="51" formatCode="0.0">
                  <c:v>3493.3</c:v>
                </c:pt>
                <c:pt idx="52" formatCode="0.0">
                  <c:v>3470.6</c:v>
                </c:pt>
                <c:pt idx="53" formatCode="0.0">
                  <c:v>3469.4</c:v>
                </c:pt>
                <c:pt idx="54" formatCode="0.0">
                  <c:v>3476.3</c:v>
                </c:pt>
                <c:pt idx="55" formatCode="0.0">
                  <c:v>3502.6000000000004</c:v>
                </c:pt>
                <c:pt idx="56" formatCode="0.0">
                  <c:v>3485.2999999999997</c:v>
                </c:pt>
                <c:pt idx="57" formatCode="0.0">
                  <c:v>3502.4</c:v>
                </c:pt>
                <c:pt idx="58" formatCode="0.0">
                  <c:v>3506.8999999999996</c:v>
                </c:pt>
                <c:pt idx="59" formatCode="0.0">
                  <c:v>3477.1</c:v>
                </c:pt>
                <c:pt idx="60" formatCode="0.0">
                  <c:v>3444.6000000000004</c:v>
                </c:pt>
                <c:pt idx="61" formatCode="0.0">
                  <c:v>3464.1000000000004</c:v>
                </c:pt>
                <c:pt idx="62" formatCode="0.0">
                  <c:v>3482.1</c:v>
                </c:pt>
                <c:pt idx="63" formatCode="0.0">
                  <c:v>3488.1</c:v>
                </c:pt>
                <c:pt idx="64" formatCode="0.0">
                  <c:v>3496.5</c:v>
                </c:pt>
                <c:pt idx="65" formatCode="0.0">
                  <c:v>3508.5</c:v>
                </c:pt>
                <c:pt idx="66" formatCode="0.0">
                  <c:v>3526.1</c:v>
                </c:pt>
                <c:pt idx="67" formatCode="0.0">
                  <c:v>3532.7</c:v>
                </c:pt>
                <c:pt idx="68" formatCode="0.0">
                  <c:v>3561.7</c:v>
                </c:pt>
                <c:pt idx="69" formatCode="0.0">
                  <c:v>3552.3999999999996</c:v>
                </c:pt>
                <c:pt idx="70" formatCode="0.0">
                  <c:v>3557.7000000000003</c:v>
                </c:pt>
                <c:pt idx="71" formatCode="0.0">
                  <c:v>3571.6000000000004</c:v>
                </c:pt>
                <c:pt idx="72" formatCode="0.0">
                  <c:v>3588.2000000000003</c:v>
                </c:pt>
                <c:pt idx="73" formatCode="0.0">
                  <c:v>3589.3</c:v>
                </c:pt>
                <c:pt idx="74" formatCode="0.0">
                  <c:v>3585.1</c:v>
                </c:pt>
                <c:pt idx="75" formatCode="0.0">
                  <c:v>3576</c:v>
                </c:pt>
                <c:pt idx="76" formatCode="0.0">
                  <c:v>3565.8</c:v>
                </c:pt>
                <c:pt idx="77" formatCode="0.0">
                  <c:v>3576.8</c:v>
                </c:pt>
                <c:pt idx="78" formatCode="0.0">
                  <c:v>3580.1000000000004</c:v>
                </c:pt>
                <c:pt idx="79" formatCode="0.0">
                  <c:v>3586.7</c:v>
                </c:pt>
                <c:pt idx="80" formatCode="0.0">
                  <c:v>3591.7</c:v>
                </c:pt>
                <c:pt idx="81" formatCode="0.0">
                  <c:v>3601.8</c:v>
                </c:pt>
                <c:pt idx="82" formatCode="0.0">
                  <c:v>3601.9</c:v>
                </c:pt>
                <c:pt idx="83" formatCode="0.0">
                  <c:v>3627.2999999999997</c:v>
                </c:pt>
                <c:pt idx="84" formatCode="0.0">
                  <c:v>3640.8</c:v>
                </c:pt>
                <c:pt idx="85" formatCode="0.0">
                  <c:v>3662.1</c:v>
                </c:pt>
                <c:pt idx="86" formatCode="0.0">
                  <c:v>3666.2</c:v>
                </c:pt>
                <c:pt idx="87" formatCode="0.0">
                  <c:v>3647.2</c:v>
                </c:pt>
                <c:pt idx="88" formatCode="0.0">
                  <c:v>3668</c:v>
                </c:pt>
                <c:pt idx="89" formatCode="0.0">
                  <c:v>3681</c:v>
                </c:pt>
                <c:pt idx="90" formatCode="0.0">
                  <c:v>3674.2</c:v>
                </c:pt>
                <c:pt idx="91" formatCode="0.0">
                  <c:v>3681.8</c:v>
                </c:pt>
                <c:pt idx="92" formatCode="0.0">
                  <c:v>3704.4</c:v>
                </c:pt>
                <c:pt idx="93" formatCode="0.0">
                  <c:v>3714.8</c:v>
                </c:pt>
                <c:pt idx="94" formatCode="0.0">
                  <c:v>3729.9</c:v>
                </c:pt>
                <c:pt idx="95" formatCode="0.0">
                  <c:v>3695.8999999999996</c:v>
                </c:pt>
                <c:pt idx="96" formatCode="0.0">
                  <c:v>3737.6</c:v>
                </c:pt>
                <c:pt idx="97" formatCode="0.0">
                  <c:v>3749.2</c:v>
                </c:pt>
                <c:pt idx="98" formatCode="0.0">
                  <c:v>3765.7</c:v>
                </c:pt>
                <c:pt idx="99" formatCode="0.0">
                  <c:v>3790.2</c:v>
                </c:pt>
                <c:pt idx="100" formatCode="0.0">
                  <c:v>3804.1000000000004</c:v>
                </c:pt>
                <c:pt idx="101" formatCode="0.0">
                  <c:v>3810.8</c:v>
                </c:pt>
                <c:pt idx="102" formatCode="0.0">
                  <c:v>3835.7</c:v>
                </c:pt>
                <c:pt idx="103" formatCode="0.0">
                  <c:v>3850.3</c:v>
                </c:pt>
                <c:pt idx="104" formatCode="0.0">
                  <c:v>3864.8999999999996</c:v>
                </c:pt>
                <c:pt idx="105" formatCode="0.0">
                  <c:v>3869.5</c:v>
                </c:pt>
                <c:pt idx="106" formatCode="0.0">
                  <c:v>3880.8</c:v>
                </c:pt>
                <c:pt idx="107" formatCode="0.0">
                  <c:v>3901.3</c:v>
                </c:pt>
                <c:pt idx="108" formatCode="0.0">
                  <c:v>3925</c:v>
                </c:pt>
                <c:pt idx="109" formatCode="0.0">
                  <c:v>3937</c:v>
                </c:pt>
                <c:pt idx="110" formatCode="0.0">
                  <c:v>3926.3</c:v>
                </c:pt>
                <c:pt idx="111" formatCode="0.0">
                  <c:v>3950.2</c:v>
                </c:pt>
                <c:pt idx="112" formatCode="0.0">
                  <c:v>3974.4</c:v>
                </c:pt>
                <c:pt idx="113" formatCode="0.0">
                  <c:v>3986.1</c:v>
                </c:pt>
                <c:pt idx="114" formatCode="0.0">
                  <c:v>3992.8</c:v>
                </c:pt>
                <c:pt idx="115" formatCode="0.0">
                  <c:v>4006.3</c:v>
                </c:pt>
                <c:pt idx="116" formatCode="0.0">
                  <c:v>4017.2</c:v>
                </c:pt>
                <c:pt idx="117" formatCode="0.0">
                  <c:v>4046.9</c:v>
                </c:pt>
                <c:pt idx="118" formatCode="0.0">
                  <c:v>4074</c:v>
                </c:pt>
                <c:pt idx="119" formatCode="0.0">
                  <c:v>4093.6</c:v>
                </c:pt>
                <c:pt idx="120" formatCode="0.0">
                  <c:v>4087.5</c:v>
                </c:pt>
                <c:pt idx="121" formatCode="0.0">
                  <c:v>4085.4</c:v>
                </c:pt>
                <c:pt idx="122" formatCode="0.0">
                  <c:v>4111.3999999999996</c:v>
                </c:pt>
                <c:pt idx="123" formatCode="0.0">
                  <c:v>4120.5</c:v>
                </c:pt>
                <c:pt idx="124" formatCode="0.0">
                  <c:v>4116.7</c:v>
                </c:pt>
                <c:pt idx="125" formatCode="0.0">
                  <c:v>4118.8</c:v>
                </c:pt>
                <c:pt idx="126" formatCode="0.0">
                  <c:v>4144.3</c:v>
                </c:pt>
                <c:pt idx="127" formatCode="0.0">
                  <c:v>4129.3999999999996</c:v>
                </c:pt>
                <c:pt idx="128" formatCode="0.0">
                  <c:v>4143.7000000000007</c:v>
                </c:pt>
                <c:pt idx="129" formatCode="0.0">
                  <c:v>4163.8999999999996</c:v>
                </c:pt>
                <c:pt idx="130" formatCode="0.0">
                  <c:v>4172.1000000000004</c:v>
                </c:pt>
                <c:pt idx="131" formatCode="0.0">
                  <c:v>4169.7</c:v>
                </c:pt>
                <c:pt idx="132" formatCode="0.0">
                  <c:v>4189.7</c:v>
                </c:pt>
                <c:pt idx="133" formatCode="0.0">
                  <c:v>4218.6000000000004</c:v>
                </c:pt>
                <c:pt idx="134" formatCode="0.0">
                  <c:v>4235.8999999999996</c:v>
                </c:pt>
                <c:pt idx="135" formatCode="0.0">
                  <c:v>4247.3999999999996</c:v>
                </c:pt>
                <c:pt idx="136" formatCode="0.0">
                  <c:v>4251.3</c:v>
                </c:pt>
                <c:pt idx="137" formatCode="0.0">
                  <c:v>4268.7</c:v>
                </c:pt>
                <c:pt idx="138" formatCode="0.0">
                  <c:v>4267.6000000000004</c:v>
                </c:pt>
                <c:pt idx="139" formatCode="0.0">
                  <c:v>4283.2</c:v>
                </c:pt>
                <c:pt idx="140" formatCode="0.0">
                  <c:v>4298.5</c:v>
                </c:pt>
                <c:pt idx="141" formatCode="0.0">
                  <c:v>4303.3</c:v>
                </c:pt>
                <c:pt idx="142" formatCode="0.0">
                  <c:v>4323.8999999999996</c:v>
                </c:pt>
                <c:pt idx="143" formatCode="0.0">
                  <c:v>4337.3999999999996</c:v>
                </c:pt>
                <c:pt idx="144" formatCode="0.0">
                  <c:v>4358.1000000000004</c:v>
                </c:pt>
                <c:pt idx="145" formatCode="0.0">
                  <c:v>4406.3999999999996</c:v>
                </c:pt>
                <c:pt idx="146">
                  <c:v>4368.6000000000004</c:v>
                </c:pt>
                <c:pt idx="147">
                  <c:v>4385.2</c:v>
                </c:pt>
                <c:pt idx="148">
                  <c:v>4400.6000000000004</c:v>
                </c:pt>
                <c:pt idx="149" formatCode="0.0">
                  <c:v>4455.3999999999996</c:v>
                </c:pt>
                <c:pt idx="150" formatCode="0.0">
                  <c:v>4470.3999999999996</c:v>
                </c:pt>
                <c:pt idx="151" formatCode="0.0">
                  <c:v>4488.8999999999996</c:v>
                </c:pt>
                <c:pt idx="152" formatCode="0.0">
                  <c:v>4501.2</c:v>
                </c:pt>
                <c:pt idx="153" formatCode="0.0">
                  <c:v>4511.3999999999996</c:v>
                </c:pt>
                <c:pt idx="154" formatCode="0.0">
                  <c:v>4511.3</c:v>
                </c:pt>
                <c:pt idx="155" formatCode="0.0">
                  <c:v>4536.6000000000004</c:v>
                </c:pt>
                <c:pt idx="156" formatCode="0.0">
                  <c:v>4565.2</c:v>
                </c:pt>
              </c:numCache>
            </c:numRef>
          </c:val>
          <c:smooth val="0"/>
          <c:extLst>
            <c:ext xmlns:c16="http://schemas.microsoft.com/office/drawing/2014/chart" uri="{C3380CC4-5D6E-409C-BE32-E72D297353CC}">
              <c16:uniqueId val="{00000002-9219-47BD-B52C-0628AFA583E3}"/>
            </c:ext>
          </c:extLst>
        </c:ser>
        <c:ser>
          <c:idx val="3"/>
          <c:order val="3"/>
          <c:tx>
            <c:strRef>
              <c:f>Sheet1!$E$1</c:f>
              <c:strCache>
                <c:ptCount val="1"/>
                <c:pt idx="0">
                  <c:v>Residential</c:v>
                </c:pt>
              </c:strCache>
            </c:strRef>
          </c:tx>
          <c:spPr>
            <a:ln w="38100" cap="rnd">
              <a:solidFill>
                <a:schemeClr val="accent2"/>
              </a:solidFill>
              <a:round/>
            </a:ln>
            <a:effectLst/>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Sheet1!$E$2:$E$158</c:f>
              <c:numCache>
                <c:formatCode>General</c:formatCode>
                <c:ptCount val="157"/>
                <c:pt idx="3" formatCode="0.0">
                  <c:v>3449.9</c:v>
                </c:pt>
                <c:pt idx="4" formatCode="0.0">
                  <c:v>3441.7</c:v>
                </c:pt>
                <c:pt idx="5" formatCode="0.0">
                  <c:v>3423.3</c:v>
                </c:pt>
                <c:pt idx="6" formatCode="0.0">
                  <c:v>3407.8</c:v>
                </c:pt>
                <c:pt idx="7" formatCode="0.0">
                  <c:v>3416.7</c:v>
                </c:pt>
                <c:pt idx="8" formatCode="0.0">
                  <c:v>3389.4</c:v>
                </c:pt>
                <c:pt idx="9" formatCode="0.0">
                  <c:v>3348.1000000000004</c:v>
                </c:pt>
                <c:pt idx="10" formatCode="0.0">
                  <c:v>3340.4</c:v>
                </c:pt>
                <c:pt idx="11" formatCode="0.0">
                  <c:v>3332.9</c:v>
                </c:pt>
                <c:pt idx="12" formatCode="0.0">
                  <c:v>3328.2</c:v>
                </c:pt>
                <c:pt idx="13" formatCode="0.0">
                  <c:v>3295.2</c:v>
                </c:pt>
                <c:pt idx="14" formatCode="0.0">
                  <c:v>3308.2</c:v>
                </c:pt>
                <c:pt idx="15" formatCode="0.0">
                  <c:v>3291.6000000000004</c:v>
                </c:pt>
                <c:pt idx="16" formatCode="0.0">
                  <c:v>3281.5</c:v>
                </c:pt>
                <c:pt idx="17" formatCode="0.0">
                  <c:v>3273.4</c:v>
                </c:pt>
                <c:pt idx="18" formatCode="0.0">
                  <c:v>3255.8</c:v>
                </c:pt>
                <c:pt idx="19" formatCode="0.0">
                  <c:v>3212.2</c:v>
                </c:pt>
                <c:pt idx="20" formatCode="0.0">
                  <c:v>3175.3</c:v>
                </c:pt>
                <c:pt idx="21" formatCode="0.0">
                  <c:v>3136.2999999999997</c:v>
                </c:pt>
                <c:pt idx="22" formatCode="0.0">
                  <c:v>3084.7</c:v>
                </c:pt>
                <c:pt idx="23" formatCode="0.0">
                  <c:v>3061.6</c:v>
                </c:pt>
                <c:pt idx="24" formatCode="0.0">
                  <c:v>3035.6</c:v>
                </c:pt>
                <c:pt idx="25" formatCode="0.0">
                  <c:v>3009.4</c:v>
                </c:pt>
                <c:pt idx="26" formatCode="0.0">
                  <c:v>2972.2</c:v>
                </c:pt>
                <c:pt idx="27" formatCode="0.0">
                  <c:v>2927.4</c:v>
                </c:pt>
                <c:pt idx="28" formatCode="0.0">
                  <c:v>2881.8999999999996</c:v>
                </c:pt>
                <c:pt idx="29" formatCode="0.0">
                  <c:v>2840.3</c:v>
                </c:pt>
                <c:pt idx="30" formatCode="0.0">
                  <c:v>2803.3</c:v>
                </c:pt>
                <c:pt idx="31" formatCode="0.0">
                  <c:v>2764.2</c:v>
                </c:pt>
                <c:pt idx="32" formatCode="0.0">
                  <c:v>2730</c:v>
                </c:pt>
                <c:pt idx="33" formatCode="0.0">
                  <c:v>2679.8</c:v>
                </c:pt>
                <c:pt idx="34" formatCode="0.0">
                  <c:v>2607.1999999999998</c:v>
                </c:pt>
                <c:pt idx="35" formatCode="0.0">
                  <c:v>2546.6</c:v>
                </c:pt>
                <c:pt idx="36" formatCode="0.0">
                  <c:v>2481.8000000000002</c:v>
                </c:pt>
                <c:pt idx="37" formatCode="0.0">
                  <c:v>2412</c:v>
                </c:pt>
                <c:pt idx="38" formatCode="0.0">
                  <c:v>2352.1</c:v>
                </c:pt>
                <c:pt idx="39" formatCode="0.0">
                  <c:v>2299.3999999999996</c:v>
                </c:pt>
                <c:pt idx="40" formatCode="0.0">
                  <c:v>2273.4</c:v>
                </c:pt>
                <c:pt idx="41" formatCode="0.0">
                  <c:v>2237.1999999999998</c:v>
                </c:pt>
                <c:pt idx="42" formatCode="0.0">
                  <c:v>2215.9</c:v>
                </c:pt>
                <c:pt idx="43" formatCode="0.0">
                  <c:v>2189.3000000000002</c:v>
                </c:pt>
                <c:pt idx="44" formatCode="0.0">
                  <c:v>2163.3999999999996</c:v>
                </c:pt>
                <c:pt idx="45" formatCode="0.0">
                  <c:v>2144.6999999999998</c:v>
                </c:pt>
                <c:pt idx="46" formatCode="0.0">
                  <c:v>2137.1999999999998</c:v>
                </c:pt>
                <c:pt idx="47" formatCode="0.0">
                  <c:v>2118.3000000000002</c:v>
                </c:pt>
                <c:pt idx="48" formatCode="0.0">
                  <c:v>2083.6</c:v>
                </c:pt>
                <c:pt idx="49" formatCode="0.0">
                  <c:v>2067.3999999999996</c:v>
                </c:pt>
                <c:pt idx="50" formatCode="0.0">
                  <c:v>2057.3999999999996</c:v>
                </c:pt>
                <c:pt idx="51" formatCode="0.0">
                  <c:v>2059.6999999999998</c:v>
                </c:pt>
                <c:pt idx="52" formatCode="0.0">
                  <c:v>2049.6999999999998</c:v>
                </c:pt>
                <c:pt idx="53" formatCode="0.0">
                  <c:v>2046.5</c:v>
                </c:pt>
                <c:pt idx="54" formatCode="0.0">
                  <c:v>2031.3</c:v>
                </c:pt>
                <c:pt idx="55" formatCode="0.0">
                  <c:v>2021.3</c:v>
                </c:pt>
                <c:pt idx="56" formatCode="0.0">
                  <c:v>2015.9</c:v>
                </c:pt>
                <c:pt idx="57" formatCode="0.0">
                  <c:v>2005.3</c:v>
                </c:pt>
                <c:pt idx="58" formatCode="0.0">
                  <c:v>1998.8999999999999</c:v>
                </c:pt>
                <c:pt idx="59" formatCode="0.0">
                  <c:v>1990.1000000000001</c:v>
                </c:pt>
                <c:pt idx="60" formatCode="0.0">
                  <c:v>1982.4</c:v>
                </c:pt>
                <c:pt idx="61" formatCode="0.0">
                  <c:v>1986.5</c:v>
                </c:pt>
                <c:pt idx="62" formatCode="0.0">
                  <c:v>1994.8000000000002</c:v>
                </c:pt>
                <c:pt idx="63" formatCode="0.0">
                  <c:v>1996.8</c:v>
                </c:pt>
                <c:pt idx="64" formatCode="0.0">
                  <c:v>2019.6999999999998</c:v>
                </c:pt>
                <c:pt idx="65" formatCode="0.0">
                  <c:v>2019.1</c:v>
                </c:pt>
                <c:pt idx="66" formatCode="0.0">
                  <c:v>2021</c:v>
                </c:pt>
                <c:pt idx="67" formatCode="0.0">
                  <c:v>2019.4</c:v>
                </c:pt>
                <c:pt idx="68" formatCode="0.0">
                  <c:v>2022.1</c:v>
                </c:pt>
                <c:pt idx="69" formatCode="0.0">
                  <c:v>2035.2</c:v>
                </c:pt>
                <c:pt idx="70" formatCode="0.0">
                  <c:v>2035.3000000000002</c:v>
                </c:pt>
                <c:pt idx="71" formatCode="0.0">
                  <c:v>2039.5</c:v>
                </c:pt>
                <c:pt idx="72" formatCode="0.0">
                  <c:v>2037.8</c:v>
                </c:pt>
                <c:pt idx="73" formatCode="0.0">
                  <c:v>2039.3999999999999</c:v>
                </c:pt>
                <c:pt idx="74" formatCode="0.0">
                  <c:v>2039.6</c:v>
                </c:pt>
                <c:pt idx="75" formatCode="0.0">
                  <c:v>2041.8</c:v>
                </c:pt>
                <c:pt idx="76" formatCode="0.0">
                  <c:v>2038</c:v>
                </c:pt>
                <c:pt idx="77" formatCode="0.0">
                  <c:v>2044.3</c:v>
                </c:pt>
                <c:pt idx="78" formatCode="0.0">
                  <c:v>2051.6999999999998</c:v>
                </c:pt>
                <c:pt idx="79" formatCode="0.0">
                  <c:v>2060.8999999999996</c:v>
                </c:pt>
                <c:pt idx="80" formatCode="0.0">
                  <c:v>2069.1</c:v>
                </c:pt>
                <c:pt idx="81" formatCode="0.0">
                  <c:v>2071.8000000000002</c:v>
                </c:pt>
                <c:pt idx="82" formatCode="0.0">
                  <c:v>2082.5</c:v>
                </c:pt>
                <c:pt idx="83" formatCode="0.0">
                  <c:v>2096.6000000000004</c:v>
                </c:pt>
                <c:pt idx="84" formatCode="0.0">
                  <c:v>2105.1</c:v>
                </c:pt>
                <c:pt idx="85" formatCode="0.0">
                  <c:v>2121.6</c:v>
                </c:pt>
                <c:pt idx="86" formatCode="0.0">
                  <c:v>2136.1</c:v>
                </c:pt>
                <c:pt idx="87" formatCode="0.0">
                  <c:v>2148.4</c:v>
                </c:pt>
                <c:pt idx="88" formatCode="0.0">
                  <c:v>2161</c:v>
                </c:pt>
                <c:pt idx="89" formatCode="0.0">
                  <c:v>2174.1999999999998</c:v>
                </c:pt>
                <c:pt idx="90" formatCode="0.0">
                  <c:v>2184.5</c:v>
                </c:pt>
                <c:pt idx="91" formatCode="0.0">
                  <c:v>2196.5</c:v>
                </c:pt>
                <c:pt idx="92" formatCode="0.0">
                  <c:v>2205.4</c:v>
                </c:pt>
                <c:pt idx="93" formatCode="0.0">
                  <c:v>2216.6000000000004</c:v>
                </c:pt>
                <c:pt idx="94" formatCode="0.0">
                  <c:v>2233.5</c:v>
                </c:pt>
                <c:pt idx="95" formatCode="0.0">
                  <c:v>2236</c:v>
                </c:pt>
                <c:pt idx="96" formatCode="0.0">
                  <c:v>2247.8000000000002</c:v>
                </c:pt>
                <c:pt idx="97" formatCode="0.0">
                  <c:v>2258</c:v>
                </c:pt>
                <c:pt idx="98" formatCode="0.0">
                  <c:v>2272.1999999999998</c:v>
                </c:pt>
                <c:pt idx="99" formatCode="0.0">
                  <c:v>2294</c:v>
                </c:pt>
                <c:pt idx="100" formatCode="0.0">
                  <c:v>2304.8000000000002</c:v>
                </c:pt>
                <c:pt idx="101" formatCode="0.0">
                  <c:v>2322.6</c:v>
                </c:pt>
                <c:pt idx="102" formatCode="0.0">
                  <c:v>2342.3000000000002</c:v>
                </c:pt>
                <c:pt idx="103" formatCode="0.0">
                  <c:v>2359.1999999999998</c:v>
                </c:pt>
                <c:pt idx="104" formatCode="0.0">
                  <c:v>2377.1</c:v>
                </c:pt>
                <c:pt idx="105" formatCode="0.0">
                  <c:v>2389.6999999999998</c:v>
                </c:pt>
                <c:pt idx="106" formatCode="0.0">
                  <c:v>2391.6000000000004</c:v>
                </c:pt>
                <c:pt idx="107" formatCode="0.0">
                  <c:v>2391.4</c:v>
                </c:pt>
                <c:pt idx="108" formatCode="0.0">
                  <c:v>2405</c:v>
                </c:pt>
                <c:pt idx="109" formatCode="0.0">
                  <c:v>2414.3000000000002</c:v>
                </c:pt>
                <c:pt idx="110" formatCode="0.0">
                  <c:v>2406.5</c:v>
                </c:pt>
                <c:pt idx="111" formatCode="0.0">
                  <c:v>2439.4</c:v>
                </c:pt>
                <c:pt idx="112" formatCode="0.0">
                  <c:v>2453.8000000000002</c:v>
                </c:pt>
                <c:pt idx="113" formatCode="0.0">
                  <c:v>2459.9</c:v>
                </c:pt>
                <c:pt idx="114" formatCode="0.0">
                  <c:v>2476.5</c:v>
                </c:pt>
                <c:pt idx="115" formatCode="0.0">
                  <c:v>2479.3999999999996</c:v>
                </c:pt>
                <c:pt idx="116" formatCode="0.0">
                  <c:v>2488.1000000000004</c:v>
                </c:pt>
                <c:pt idx="117" formatCode="0.0">
                  <c:v>2501.6999999999998</c:v>
                </c:pt>
                <c:pt idx="118" formatCode="0.0">
                  <c:v>2522.6</c:v>
                </c:pt>
                <c:pt idx="119" formatCode="0.0">
                  <c:v>2538</c:v>
                </c:pt>
                <c:pt idx="120" formatCode="0.0">
                  <c:v>2542.1000000000004</c:v>
                </c:pt>
                <c:pt idx="121" formatCode="0.0">
                  <c:v>2554.6000000000004</c:v>
                </c:pt>
                <c:pt idx="122" formatCode="0.0">
                  <c:v>2565.6999999999998</c:v>
                </c:pt>
                <c:pt idx="123" formatCode="0.0">
                  <c:v>2578</c:v>
                </c:pt>
                <c:pt idx="124" formatCode="0.0">
                  <c:v>2574.6</c:v>
                </c:pt>
                <c:pt idx="125" formatCode="0.0">
                  <c:v>2582.1999999999998</c:v>
                </c:pt>
                <c:pt idx="126" formatCode="0.0">
                  <c:v>2589</c:v>
                </c:pt>
                <c:pt idx="127" formatCode="0.0">
                  <c:v>2604.9</c:v>
                </c:pt>
                <c:pt idx="128" formatCode="0.0">
                  <c:v>2624</c:v>
                </c:pt>
                <c:pt idx="129" formatCode="0.0">
                  <c:v>2631.5</c:v>
                </c:pt>
                <c:pt idx="130" formatCode="0.0">
                  <c:v>2644.6</c:v>
                </c:pt>
                <c:pt idx="131" formatCode="0.0">
                  <c:v>2655.7</c:v>
                </c:pt>
                <c:pt idx="132" formatCode="0.0">
                  <c:v>2667.3</c:v>
                </c:pt>
                <c:pt idx="133" formatCode="0.0">
                  <c:v>2671</c:v>
                </c:pt>
                <c:pt idx="134" formatCode="0.0">
                  <c:v>2668.4</c:v>
                </c:pt>
                <c:pt idx="135" formatCode="0.0">
                  <c:v>2673.6</c:v>
                </c:pt>
                <c:pt idx="136" formatCode="0.0">
                  <c:v>2677.4</c:v>
                </c:pt>
                <c:pt idx="137" formatCode="0.0">
                  <c:v>2687.6</c:v>
                </c:pt>
                <c:pt idx="138" formatCode="0.0">
                  <c:v>2690</c:v>
                </c:pt>
                <c:pt idx="139" formatCode="0.0">
                  <c:v>2705.1</c:v>
                </c:pt>
                <c:pt idx="140" formatCode="0.0">
                  <c:v>2705.1</c:v>
                </c:pt>
                <c:pt idx="141" formatCode="0.0">
                  <c:v>2723.1</c:v>
                </c:pt>
                <c:pt idx="142" formatCode="0.0">
                  <c:v>2736.3</c:v>
                </c:pt>
                <c:pt idx="143" formatCode="0.0">
                  <c:v>2755.3</c:v>
                </c:pt>
                <c:pt idx="144" formatCode="0.0">
                  <c:v>2768.3</c:v>
                </c:pt>
                <c:pt idx="145" formatCode="0.0">
                  <c:v>2792.3</c:v>
                </c:pt>
                <c:pt idx="146">
                  <c:v>2796.7</c:v>
                </c:pt>
                <c:pt idx="147">
                  <c:v>2806.4</c:v>
                </c:pt>
                <c:pt idx="148">
                  <c:v>2821.4</c:v>
                </c:pt>
                <c:pt idx="149">
                  <c:v>2828.2</c:v>
                </c:pt>
                <c:pt idx="150">
                  <c:v>2832.2</c:v>
                </c:pt>
                <c:pt idx="151">
                  <c:v>2847.9</c:v>
                </c:pt>
                <c:pt idx="152">
                  <c:v>2852.3999999999996</c:v>
                </c:pt>
                <c:pt idx="153">
                  <c:v>2867.7</c:v>
                </c:pt>
                <c:pt idx="154">
                  <c:v>2872.3</c:v>
                </c:pt>
                <c:pt idx="155">
                  <c:v>2875.1</c:v>
                </c:pt>
                <c:pt idx="156">
                  <c:v>2899</c:v>
                </c:pt>
              </c:numCache>
            </c:numRef>
          </c:val>
          <c:smooth val="0"/>
          <c:extLst>
            <c:ext xmlns:c16="http://schemas.microsoft.com/office/drawing/2014/chart" uri="{C3380CC4-5D6E-409C-BE32-E72D297353CC}">
              <c16:uniqueId val="{00000003-9219-47BD-B52C-0628AFA583E3}"/>
            </c:ext>
          </c:extLst>
        </c:ser>
        <c:ser>
          <c:idx val="4"/>
          <c:order val="4"/>
          <c:tx>
            <c:strRef>
              <c:f>Sheet1!$F$1</c:f>
              <c:strCache>
                <c:ptCount val="1"/>
                <c:pt idx="0">
                  <c:v>Column2</c:v>
                </c:pt>
              </c:strCache>
            </c:strRef>
          </c:tx>
          <c:spPr>
            <a:ln w="12700">
              <a:prstDash val="dash"/>
            </a:ln>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Sheet1!$F$2:$F$158</c:f>
              <c:numCache>
                <c:formatCode>General</c:formatCode>
                <c:ptCount val="157"/>
                <c:pt idx="3">
                  <c:v>4565.2</c:v>
                </c:pt>
                <c:pt idx="4">
                  <c:v>4565.2</c:v>
                </c:pt>
                <c:pt idx="5">
                  <c:v>4565.2</c:v>
                </c:pt>
                <c:pt idx="6">
                  <c:v>4565.2</c:v>
                </c:pt>
                <c:pt idx="7">
                  <c:v>4565.2</c:v>
                </c:pt>
                <c:pt idx="8">
                  <c:v>4565.2</c:v>
                </c:pt>
                <c:pt idx="9">
                  <c:v>4565.2</c:v>
                </c:pt>
                <c:pt idx="10">
                  <c:v>4565.2</c:v>
                </c:pt>
                <c:pt idx="11">
                  <c:v>4565.2</c:v>
                </c:pt>
                <c:pt idx="12">
                  <c:v>4565.2</c:v>
                </c:pt>
                <c:pt idx="13">
                  <c:v>4565.2</c:v>
                </c:pt>
                <c:pt idx="14">
                  <c:v>4565.2</c:v>
                </c:pt>
                <c:pt idx="15">
                  <c:v>4565.2</c:v>
                </c:pt>
                <c:pt idx="16">
                  <c:v>4565.2</c:v>
                </c:pt>
                <c:pt idx="17">
                  <c:v>4565.2</c:v>
                </c:pt>
                <c:pt idx="18">
                  <c:v>4565.2</c:v>
                </c:pt>
                <c:pt idx="19">
                  <c:v>4565.2</c:v>
                </c:pt>
                <c:pt idx="20">
                  <c:v>4565.2</c:v>
                </c:pt>
                <c:pt idx="21">
                  <c:v>4565.2</c:v>
                </c:pt>
                <c:pt idx="22">
                  <c:v>4565.2</c:v>
                </c:pt>
                <c:pt idx="23">
                  <c:v>4565.2</c:v>
                </c:pt>
                <c:pt idx="24">
                  <c:v>4565.2</c:v>
                </c:pt>
                <c:pt idx="25">
                  <c:v>4565.2</c:v>
                </c:pt>
                <c:pt idx="26">
                  <c:v>4565.2</c:v>
                </c:pt>
                <c:pt idx="27">
                  <c:v>4565.2</c:v>
                </c:pt>
                <c:pt idx="28">
                  <c:v>4565.2</c:v>
                </c:pt>
                <c:pt idx="29">
                  <c:v>4565.2</c:v>
                </c:pt>
                <c:pt idx="30">
                  <c:v>4565.2</c:v>
                </c:pt>
                <c:pt idx="31">
                  <c:v>4565.2</c:v>
                </c:pt>
                <c:pt idx="32">
                  <c:v>4565.2</c:v>
                </c:pt>
                <c:pt idx="33">
                  <c:v>4565.2</c:v>
                </c:pt>
                <c:pt idx="34">
                  <c:v>4565.2</c:v>
                </c:pt>
                <c:pt idx="35">
                  <c:v>4565.2</c:v>
                </c:pt>
                <c:pt idx="36">
                  <c:v>4565.2</c:v>
                </c:pt>
                <c:pt idx="37">
                  <c:v>4565.2</c:v>
                </c:pt>
                <c:pt idx="38">
                  <c:v>4565.2</c:v>
                </c:pt>
                <c:pt idx="39">
                  <c:v>4565.2</c:v>
                </c:pt>
                <c:pt idx="40">
                  <c:v>4565.2</c:v>
                </c:pt>
                <c:pt idx="41">
                  <c:v>4565.2</c:v>
                </c:pt>
                <c:pt idx="42">
                  <c:v>4565.2</c:v>
                </c:pt>
                <c:pt idx="43">
                  <c:v>4565.2</c:v>
                </c:pt>
                <c:pt idx="44">
                  <c:v>4565.2</c:v>
                </c:pt>
                <c:pt idx="45">
                  <c:v>4565.2</c:v>
                </c:pt>
                <c:pt idx="46">
                  <c:v>4565.2</c:v>
                </c:pt>
                <c:pt idx="47">
                  <c:v>4565.2</c:v>
                </c:pt>
                <c:pt idx="48">
                  <c:v>4565.2</c:v>
                </c:pt>
                <c:pt idx="49">
                  <c:v>4565.2</c:v>
                </c:pt>
                <c:pt idx="50">
                  <c:v>4565.2</c:v>
                </c:pt>
                <c:pt idx="51">
                  <c:v>4565.2</c:v>
                </c:pt>
                <c:pt idx="52">
                  <c:v>4565.2</c:v>
                </c:pt>
                <c:pt idx="53">
                  <c:v>4565.2</c:v>
                </c:pt>
                <c:pt idx="54">
                  <c:v>4565.2</c:v>
                </c:pt>
                <c:pt idx="55">
                  <c:v>4565.2</c:v>
                </c:pt>
                <c:pt idx="56">
                  <c:v>4565.2</c:v>
                </c:pt>
                <c:pt idx="57">
                  <c:v>4565.2</c:v>
                </c:pt>
                <c:pt idx="58">
                  <c:v>4565.2</c:v>
                </c:pt>
                <c:pt idx="59">
                  <c:v>4565.2</c:v>
                </c:pt>
                <c:pt idx="60">
                  <c:v>4565.2</c:v>
                </c:pt>
                <c:pt idx="61">
                  <c:v>4565.2</c:v>
                </c:pt>
                <c:pt idx="62">
                  <c:v>4565.2</c:v>
                </c:pt>
                <c:pt idx="63">
                  <c:v>4565.2</c:v>
                </c:pt>
                <c:pt idx="64">
                  <c:v>4565.2</c:v>
                </c:pt>
                <c:pt idx="65">
                  <c:v>4565.2</c:v>
                </c:pt>
                <c:pt idx="66">
                  <c:v>4565.2</c:v>
                </c:pt>
                <c:pt idx="67">
                  <c:v>4565.2</c:v>
                </c:pt>
                <c:pt idx="68">
                  <c:v>4565.2</c:v>
                </c:pt>
                <c:pt idx="69">
                  <c:v>4565.2</c:v>
                </c:pt>
                <c:pt idx="70">
                  <c:v>4565.2</c:v>
                </c:pt>
                <c:pt idx="71">
                  <c:v>4565.2</c:v>
                </c:pt>
                <c:pt idx="72">
                  <c:v>4565.2</c:v>
                </c:pt>
                <c:pt idx="73">
                  <c:v>4565.2</c:v>
                </c:pt>
                <c:pt idx="74">
                  <c:v>4565.2</c:v>
                </c:pt>
                <c:pt idx="75">
                  <c:v>4565.2</c:v>
                </c:pt>
                <c:pt idx="76">
                  <c:v>4565.2</c:v>
                </c:pt>
                <c:pt idx="77">
                  <c:v>4565.2</c:v>
                </c:pt>
                <c:pt idx="78">
                  <c:v>4565.2</c:v>
                </c:pt>
                <c:pt idx="79">
                  <c:v>4565.2</c:v>
                </c:pt>
                <c:pt idx="80">
                  <c:v>4565.2</c:v>
                </c:pt>
                <c:pt idx="81">
                  <c:v>4565.2</c:v>
                </c:pt>
                <c:pt idx="82">
                  <c:v>4565.2</c:v>
                </c:pt>
                <c:pt idx="83">
                  <c:v>4565.2</c:v>
                </c:pt>
                <c:pt idx="84">
                  <c:v>4565.2</c:v>
                </c:pt>
                <c:pt idx="85">
                  <c:v>4565.2</c:v>
                </c:pt>
                <c:pt idx="86">
                  <c:v>4565.2</c:v>
                </c:pt>
                <c:pt idx="87">
                  <c:v>4565.2</c:v>
                </c:pt>
                <c:pt idx="88">
                  <c:v>4565.2</c:v>
                </c:pt>
                <c:pt idx="89">
                  <c:v>4565.2</c:v>
                </c:pt>
                <c:pt idx="90">
                  <c:v>4565.2</c:v>
                </c:pt>
                <c:pt idx="91">
                  <c:v>4565.2</c:v>
                </c:pt>
                <c:pt idx="92">
                  <c:v>4565.2</c:v>
                </c:pt>
                <c:pt idx="93">
                  <c:v>4565.2</c:v>
                </c:pt>
                <c:pt idx="94">
                  <c:v>4565.2</c:v>
                </c:pt>
                <c:pt idx="95">
                  <c:v>4565.2</c:v>
                </c:pt>
                <c:pt idx="96">
                  <c:v>4565.2</c:v>
                </c:pt>
                <c:pt idx="97">
                  <c:v>4565.2</c:v>
                </c:pt>
                <c:pt idx="98">
                  <c:v>4565.2</c:v>
                </c:pt>
                <c:pt idx="99">
                  <c:v>4565.2</c:v>
                </c:pt>
                <c:pt idx="100">
                  <c:v>4565.2</c:v>
                </c:pt>
                <c:pt idx="101">
                  <c:v>4565.2</c:v>
                </c:pt>
                <c:pt idx="102">
                  <c:v>4565.2</c:v>
                </c:pt>
                <c:pt idx="103">
                  <c:v>4565.2</c:v>
                </c:pt>
                <c:pt idx="104">
                  <c:v>4565.2</c:v>
                </c:pt>
                <c:pt idx="105">
                  <c:v>4565.2</c:v>
                </c:pt>
                <c:pt idx="106">
                  <c:v>4565.2</c:v>
                </c:pt>
                <c:pt idx="107">
                  <c:v>4565.2</c:v>
                </c:pt>
                <c:pt idx="108">
                  <c:v>4565.2</c:v>
                </c:pt>
                <c:pt idx="109">
                  <c:v>4565.2</c:v>
                </c:pt>
                <c:pt idx="110">
                  <c:v>4565.2</c:v>
                </c:pt>
                <c:pt idx="111">
                  <c:v>4565.2</c:v>
                </c:pt>
                <c:pt idx="112">
                  <c:v>4565.2</c:v>
                </c:pt>
                <c:pt idx="113">
                  <c:v>4565.2</c:v>
                </c:pt>
                <c:pt idx="114">
                  <c:v>4565.2</c:v>
                </c:pt>
                <c:pt idx="115">
                  <c:v>4565.2</c:v>
                </c:pt>
                <c:pt idx="116">
                  <c:v>4565.2</c:v>
                </c:pt>
                <c:pt idx="117">
                  <c:v>4565.2</c:v>
                </c:pt>
                <c:pt idx="118">
                  <c:v>4565.2</c:v>
                </c:pt>
                <c:pt idx="119">
                  <c:v>4565.2</c:v>
                </c:pt>
                <c:pt idx="120">
                  <c:v>4565.2</c:v>
                </c:pt>
                <c:pt idx="121">
                  <c:v>4565.2</c:v>
                </c:pt>
                <c:pt idx="122">
                  <c:v>4565.2</c:v>
                </c:pt>
                <c:pt idx="123">
                  <c:v>4565.2</c:v>
                </c:pt>
                <c:pt idx="124">
                  <c:v>4565.2</c:v>
                </c:pt>
                <c:pt idx="125">
                  <c:v>4565.2</c:v>
                </c:pt>
                <c:pt idx="126">
                  <c:v>4565.2</c:v>
                </c:pt>
                <c:pt idx="127">
                  <c:v>4565.2</c:v>
                </c:pt>
                <c:pt idx="128">
                  <c:v>4565.2</c:v>
                </c:pt>
                <c:pt idx="129">
                  <c:v>4565.2</c:v>
                </c:pt>
                <c:pt idx="130">
                  <c:v>4565.2</c:v>
                </c:pt>
                <c:pt idx="131">
                  <c:v>4565.2</c:v>
                </c:pt>
                <c:pt idx="132">
                  <c:v>4565.2</c:v>
                </c:pt>
                <c:pt idx="133">
                  <c:v>4565.2</c:v>
                </c:pt>
                <c:pt idx="134">
                  <c:v>4565.2</c:v>
                </c:pt>
                <c:pt idx="135">
                  <c:v>4565.2</c:v>
                </c:pt>
                <c:pt idx="136">
                  <c:v>4565.2</c:v>
                </c:pt>
                <c:pt idx="137">
                  <c:v>4565.2</c:v>
                </c:pt>
                <c:pt idx="138">
                  <c:v>4565.2</c:v>
                </c:pt>
                <c:pt idx="139">
                  <c:v>4565.2</c:v>
                </c:pt>
                <c:pt idx="140">
                  <c:v>4565.2</c:v>
                </c:pt>
                <c:pt idx="141">
                  <c:v>4565.2</c:v>
                </c:pt>
                <c:pt idx="142">
                  <c:v>4565.2</c:v>
                </c:pt>
                <c:pt idx="143">
                  <c:v>4565.2</c:v>
                </c:pt>
                <c:pt idx="144">
                  <c:v>4565.2</c:v>
                </c:pt>
                <c:pt idx="145">
                  <c:v>4565.2</c:v>
                </c:pt>
                <c:pt idx="146">
                  <c:v>4565.2</c:v>
                </c:pt>
                <c:pt idx="147">
                  <c:v>4565.2</c:v>
                </c:pt>
                <c:pt idx="148">
                  <c:v>4565.2</c:v>
                </c:pt>
                <c:pt idx="149">
                  <c:v>4565.2</c:v>
                </c:pt>
                <c:pt idx="150">
                  <c:v>4565.2</c:v>
                </c:pt>
                <c:pt idx="151">
                  <c:v>4565.2</c:v>
                </c:pt>
                <c:pt idx="152">
                  <c:v>4565.2</c:v>
                </c:pt>
                <c:pt idx="153">
                  <c:v>4565.2</c:v>
                </c:pt>
                <c:pt idx="154">
                  <c:v>4565.2</c:v>
                </c:pt>
                <c:pt idx="155">
                  <c:v>4565.2</c:v>
                </c:pt>
                <c:pt idx="156">
                  <c:v>4565.2</c:v>
                </c:pt>
              </c:numCache>
            </c:numRef>
          </c:val>
          <c:smooth val="0"/>
          <c:extLst>
            <c:ext xmlns:c16="http://schemas.microsoft.com/office/drawing/2014/chart" uri="{C3380CC4-5D6E-409C-BE32-E72D297353CC}">
              <c16:uniqueId val="{00000000-57C9-433B-A566-183367CCBEC0}"/>
            </c:ext>
          </c:extLst>
        </c:ser>
        <c:ser>
          <c:idx val="5"/>
          <c:order val="5"/>
          <c:tx>
            <c:strRef>
              <c:f>Sheet1!$G$1</c:f>
              <c:strCache>
                <c:ptCount val="1"/>
                <c:pt idx="0">
                  <c:v>Column3</c:v>
                </c:pt>
              </c:strCache>
            </c:strRef>
          </c:tx>
          <c:spPr>
            <a:ln w="12700">
              <a:prstDash val="dash"/>
            </a:ln>
          </c:spPr>
          <c:marker>
            <c:symbol val="none"/>
          </c:marker>
          <c:cat>
            <c:numRef>
              <c:f>Sheet1!$A$2:$A$158</c:f>
              <c:numCache>
                <c:formatCode>m/d/yyyy</c:formatCode>
                <c:ptCount val="157"/>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numCache>
            </c:numRef>
          </c:cat>
          <c:val>
            <c:numRef>
              <c:f>Sheet1!$G$2:$G$158</c:f>
              <c:numCache>
                <c:formatCode>General</c:formatCode>
                <c:ptCount val="157"/>
                <c:pt idx="3">
                  <c:v>2899</c:v>
                </c:pt>
                <c:pt idx="4">
                  <c:v>2899</c:v>
                </c:pt>
                <c:pt idx="5">
                  <c:v>2899</c:v>
                </c:pt>
                <c:pt idx="6">
                  <c:v>2899</c:v>
                </c:pt>
                <c:pt idx="7">
                  <c:v>2899</c:v>
                </c:pt>
                <c:pt idx="8">
                  <c:v>2899</c:v>
                </c:pt>
                <c:pt idx="9">
                  <c:v>2899</c:v>
                </c:pt>
                <c:pt idx="10">
                  <c:v>2899</c:v>
                </c:pt>
                <c:pt idx="11">
                  <c:v>2899</c:v>
                </c:pt>
                <c:pt idx="12">
                  <c:v>2899</c:v>
                </c:pt>
                <c:pt idx="13">
                  <c:v>2899</c:v>
                </c:pt>
                <c:pt idx="14">
                  <c:v>2899</c:v>
                </c:pt>
                <c:pt idx="15">
                  <c:v>2899</c:v>
                </c:pt>
                <c:pt idx="16">
                  <c:v>2899</c:v>
                </c:pt>
                <c:pt idx="17">
                  <c:v>2899</c:v>
                </c:pt>
                <c:pt idx="18">
                  <c:v>2899</c:v>
                </c:pt>
                <c:pt idx="19">
                  <c:v>2899</c:v>
                </c:pt>
                <c:pt idx="20">
                  <c:v>2899</c:v>
                </c:pt>
                <c:pt idx="21">
                  <c:v>2899</c:v>
                </c:pt>
                <c:pt idx="22">
                  <c:v>2899</c:v>
                </c:pt>
                <c:pt idx="23">
                  <c:v>2899</c:v>
                </c:pt>
                <c:pt idx="24">
                  <c:v>2899</c:v>
                </c:pt>
                <c:pt idx="25">
                  <c:v>2899</c:v>
                </c:pt>
                <c:pt idx="26">
                  <c:v>2899</c:v>
                </c:pt>
                <c:pt idx="27">
                  <c:v>2899</c:v>
                </c:pt>
                <c:pt idx="28">
                  <c:v>2899</c:v>
                </c:pt>
                <c:pt idx="29">
                  <c:v>2899</c:v>
                </c:pt>
                <c:pt idx="30">
                  <c:v>2899</c:v>
                </c:pt>
                <c:pt idx="31">
                  <c:v>2899</c:v>
                </c:pt>
                <c:pt idx="32">
                  <c:v>2899</c:v>
                </c:pt>
                <c:pt idx="33">
                  <c:v>2899</c:v>
                </c:pt>
                <c:pt idx="34">
                  <c:v>2899</c:v>
                </c:pt>
                <c:pt idx="35">
                  <c:v>2899</c:v>
                </c:pt>
                <c:pt idx="36">
                  <c:v>2899</c:v>
                </c:pt>
                <c:pt idx="37">
                  <c:v>2899</c:v>
                </c:pt>
                <c:pt idx="38">
                  <c:v>2899</c:v>
                </c:pt>
                <c:pt idx="39">
                  <c:v>2899</c:v>
                </c:pt>
                <c:pt idx="40">
                  <c:v>2899</c:v>
                </c:pt>
                <c:pt idx="41">
                  <c:v>2899</c:v>
                </c:pt>
                <c:pt idx="42">
                  <c:v>2899</c:v>
                </c:pt>
                <c:pt idx="43">
                  <c:v>2899</c:v>
                </c:pt>
                <c:pt idx="44">
                  <c:v>2899</c:v>
                </c:pt>
                <c:pt idx="45">
                  <c:v>2899</c:v>
                </c:pt>
                <c:pt idx="46">
                  <c:v>2899</c:v>
                </c:pt>
                <c:pt idx="47">
                  <c:v>2899</c:v>
                </c:pt>
                <c:pt idx="48">
                  <c:v>2899</c:v>
                </c:pt>
                <c:pt idx="49">
                  <c:v>2899</c:v>
                </c:pt>
                <c:pt idx="50">
                  <c:v>2899</c:v>
                </c:pt>
                <c:pt idx="51">
                  <c:v>2899</c:v>
                </c:pt>
                <c:pt idx="52">
                  <c:v>2899</c:v>
                </c:pt>
                <c:pt idx="53">
                  <c:v>2899</c:v>
                </c:pt>
                <c:pt idx="54">
                  <c:v>2899</c:v>
                </c:pt>
                <c:pt idx="55">
                  <c:v>2899</c:v>
                </c:pt>
                <c:pt idx="56">
                  <c:v>2899</c:v>
                </c:pt>
                <c:pt idx="57">
                  <c:v>2899</c:v>
                </c:pt>
                <c:pt idx="58">
                  <c:v>2899</c:v>
                </c:pt>
                <c:pt idx="59">
                  <c:v>2899</c:v>
                </c:pt>
                <c:pt idx="60">
                  <c:v>2899</c:v>
                </c:pt>
                <c:pt idx="61">
                  <c:v>2899</c:v>
                </c:pt>
                <c:pt idx="62">
                  <c:v>2899</c:v>
                </c:pt>
                <c:pt idx="63">
                  <c:v>2899</c:v>
                </c:pt>
                <c:pt idx="64">
                  <c:v>2899</c:v>
                </c:pt>
                <c:pt idx="65">
                  <c:v>2899</c:v>
                </c:pt>
                <c:pt idx="66">
                  <c:v>2899</c:v>
                </c:pt>
                <c:pt idx="67">
                  <c:v>2899</c:v>
                </c:pt>
                <c:pt idx="68">
                  <c:v>2899</c:v>
                </c:pt>
                <c:pt idx="69">
                  <c:v>2899</c:v>
                </c:pt>
                <c:pt idx="70">
                  <c:v>2899</c:v>
                </c:pt>
                <c:pt idx="71">
                  <c:v>2899</c:v>
                </c:pt>
                <c:pt idx="72">
                  <c:v>2899</c:v>
                </c:pt>
                <c:pt idx="73">
                  <c:v>2899</c:v>
                </c:pt>
                <c:pt idx="74">
                  <c:v>2899</c:v>
                </c:pt>
                <c:pt idx="75">
                  <c:v>2899</c:v>
                </c:pt>
                <c:pt idx="76">
                  <c:v>2899</c:v>
                </c:pt>
                <c:pt idx="77">
                  <c:v>2899</c:v>
                </c:pt>
                <c:pt idx="78">
                  <c:v>2899</c:v>
                </c:pt>
                <c:pt idx="79">
                  <c:v>2899</c:v>
                </c:pt>
                <c:pt idx="80">
                  <c:v>2899</c:v>
                </c:pt>
                <c:pt idx="81">
                  <c:v>2899</c:v>
                </c:pt>
                <c:pt idx="82">
                  <c:v>2899</c:v>
                </c:pt>
                <c:pt idx="83">
                  <c:v>2899</c:v>
                </c:pt>
                <c:pt idx="84">
                  <c:v>2899</c:v>
                </c:pt>
                <c:pt idx="85">
                  <c:v>2899</c:v>
                </c:pt>
                <c:pt idx="86">
                  <c:v>2899</c:v>
                </c:pt>
                <c:pt idx="87">
                  <c:v>2899</c:v>
                </c:pt>
                <c:pt idx="88">
                  <c:v>2899</c:v>
                </c:pt>
                <c:pt idx="89">
                  <c:v>2899</c:v>
                </c:pt>
                <c:pt idx="90">
                  <c:v>2899</c:v>
                </c:pt>
                <c:pt idx="91">
                  <c:v>2899</c:v>
                </c:pt>
                <c:pt idx="92">
                  <c:v>2899</c:v>
                </c:pt>
                <c:pt idx="93">
                  <c:v>2899</c:v>
                </c:pt>
                <c:pt idx="94">
                  <c:v>2899</c:v>
                </c:pt>
                <c:pt idx="95">
                  <c:v>2899</c:v>
                </c:pt>
                <c:pt idx="96">
                  <c:v>2899</c:v>
                </c:pt>
                <c:pt idx="97">
                  <c:v>2899</c:v>
                </c:pt>
                <c:pt idx="98">
                  <c:v>2899</c:v>
                </c:pt>
                <c:pt idx="99">
                  <c:v>2899</c:v>
                </c:pt>
                <c:pt idx="100">
                  <c:v>2899</c:v>
                </c:pt>
                <c:pt idx="101">
                  <c:v>2899</c:v>
                </c:pt>
                <c:pt idx="102">
                  <c:v>2899</c:v>
                </c:pt>
                <c:pt idx="103">
                  <c:v>2899</c:v>
                </c:pt>
                <c:pt idx="104">
                  <c:v>2899</c:v>
                </c:pt>
                <c:pt idx="105">
                  <c:v>2899</c:v>
                </c:pt>
                <c:pt idx="106">
                  <c:v>2899</c:v>
                </c:pt>
                <c:pt idx="107">
                  <c:v>2899</c:v>
                </c:pt>
                <c:pt idx="108">
                  <c:v>2899</c:v>
                </c:pt>
                <c:pt idx="109">
                  <c:v>2899</c:v>
                </c:pt>
                <c:pt idx="110">
                  <c:v>2899</c:v>
                </c:pt>
                <c:pt idx="111">
                  <c:v>2899</c:v>
                </c:pt>
                <c:pt idx="112">
                  <c:v>2899</c:v>
                </c:pt>
                <c:pt idx="113">
                  <c:v>2899</c:v>
                </c:pt>
                <c:pt idx="114">
                  <c:v>2899</c:v>
                </c:pt>
                <c:pt idx="115">
                  <c:v>2899</c:v>
                </c:pt>
                <c:pt idx="116">
                  <c:v>2899</c:v>
                </c:pt>
                <c:pt idx="117">
                  <c:v>2899</c:v>
                </c:pt>
                <c:pt idx="118">
                  <c:v>2899</c:v>
                </c:pt>
                <c:pt idx="119">
                  <c:v>2899</c:v>
                </c:pt>
                <c:pt idx="120">
                  <c:v>2899</c:v>
                </c:pt>
                <c:pt idx="121">
                  <c:v>2899</c:v>
                </c:pt>
                <c:pt idx="122">
                  <c:v>2899</c:v>
                </c:pt>
                <c:pt idx="123">
                  <c:v>2899</c:v>
                </c:pt>
                <c:pt idx="124">
                  <c:v>2899</c:v>
                </c:pt>
                <c:pt idx="125">
                  <c:v>2899</c:v>
                </c:pt>
                <c:pt idx="126">
                  <c:v>2899</c:v>
                </c:pt>
                <c:pt idx="127">
                  <c:v>2899</c:v>
                </c:pt>
                <c:pt idx="128">
                  <c:v>2899</c:v>
                </c:pt>
                <c:pt idx="129">
                  <c:v>2899</c:v>
                </c:pt>
                <c:pt idx="130">
                  <c:v>2899</c:v>
                </c:pt>
                <c:pt idx="131">
                  <c:v>2899</c:v>
                </c:pt>
                <c:pt idx="132">
                  <c:v>2899</c:v>
                </c:pt>
                <c:pt idx="133">
                  <c:v>2899</c:v>
                </c:pt>
                <c:pt idx="134">
                  <c:v>2899</c:v>
                </c:pt>
                <c:pt idx="135">
                  <c:v>2899</c:v>
                </c:pt>
                <c:pt idx="136">
                  <c:v>2899</c:v>
                </c:pt>
                <c:pt idx="137">
                  <c:v>2899</c:v>
                </c:pt>
                <c:pt idx="138">
                  <c:v>2899</c:v>
                </c:pt>
                <c:pt idx="139">
                  <c:v>2899</c:v>
                </c:pt>
                <c:pt idx="140">
                  <c:v>2899</c:v>
                </c:pt>
                <c:pt idx="141">
                  <c:v>2899</c:v>
                </c:pt>
                <c:pt idx="142">
                  <c:v>2899</c:v>
                </c:pt>
                <c:pt idx="143">
                  <c:v>2899</c:v>
                </c:pt>
                <c:pt idx="144">
                  <c:v>2899</c:v>
                </c:pt>
                <c:pt idx="145">
                  <c:v>2899</c:v>
                </c:pt>
                <c:pt idx="146">
                  <c:v>2899</c:v>
                </c:pt>
                <c:pt idx="147">
                  <c:v>2899</c:v>
                </c:pt>
                <c:pt idx="148">
                  <c:v>2899</c:v>
                </c:pt>
                <c:pt idx="149">
                  <c:v>2899</c:v>
                </c:pt>
                <c:pt idx="150">
                  <c:v>2899</c:v>
                </c:pt>
                <c:pt idx="151">
                  <c:v>2899</c:v>
                </c:pt>
                <c:pt idx="152">
                  <c:v>2899</c:v>
                </c:pt>
                <c:pt idx="153">
                  <c:v>2899</c:v>
                </c:pt>
                <c:pt idx="154">
                  <c:v>2899</c:v>
                </c:pt>
                <c:pt idx="155">
                  <c:v>2899</c:v>
                </c:pt>
                <c:pt idx="156">
                  <c:v>2899</c:v>
                </c:pt>
              </c:numCache>
            </c:numRef>
          </c:val>
          <c:smooth val="0"/>
          <c:extLst>
            <c:ext xmlns:c16="http://schemas.microsoft.com/office/drawing/2014/chart" uri="{C3380CC4-5D6E-409C-BE32-E72D297353CC}">
              <c16:uniqueId val="{00000001-57C9-433B-A566-183367CCBEC0}"/>
            </c:ext>
          </c:extLst>
        </c:ser>
        <c:dLbls>
          <c:showLegendKey val="0"/>
          <c:showVal val="0"/>
          <c:showCatName val="0"/>
          <c:showSerName val="0"/>
          <c:showPercent val="0"/>
          <c:showBubbleSize val="0"/>
        </c:dLbls>
        <c:smooth val="0"/>
        <c:axId val="173533824"/>
        <c:axId val="173347200"/>
      </c:lineChart>
      <c:dateAx>
        <c:axId val="173533824"/>
        <c:scaling>
          <c:orientation val="minMax"/>
        </c:scaling>
        <c:delete val="0"/>
        <c:axPos val="b"/>
        <c:numFmt formatCode="yyyy" sourceLinked="0"/>
        <c:majorTickMark val="in"/>
        <c:minorTickMark val="in"/>
        <c:tickLblPos val="nextTo"/>
        <c:spPr>
          <a:noFill/>
          <a:ln w="9525" cap="flat" cmpd="sng" algn="ctr">
            <a:solidFill>
              <a:schemeClr val="tx1">
                <a:lumMod val="50000"/>
                <a:lumOff val="50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3347200"/>
        <c:crosses val="autoZero"/>
        <c:auto val="1"/>
        <c:lblOffset val="100"/>
        <c:baseTimeUnit val="months"/>
        <c:majorUnit val="2"/>
        <c:majorTimeUnit val="years"/>
      </c:dateAx>
      <c:valAx>
        <c:axId val="173347200"/>
        <c:scaling>
          <c:orientation val="minMax"/>
          <c:max val="8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3533824"/>
        <c:crosses val="autoZero"/>
        <c:crossBetween val="between"/>
        <c:majorUnit val="2000"/>
        <c:dispUnits>
          <c:builtInUnit val="thousands"/>
        </c:dispUnits>
      </c:valAx>
      <c:spPr>
        <a:noFill/>
        <a:ln>
          <a:solidFill>
            <a:schemeClr val="tx1">
              <a:lumMod val="50000"/>
              <a:lumOff val="50000"/>
            </a:schemeClr>
          </a:solidFill>
        </a:ln>
        <a:effectLst/>
      </c:spPr>
    </c:plotArea>
    <c:plotVisOnly val="1"/>
    <c:dispBlanksAs val="gap"/>
    <c:showDLblsOverMax val="0"/>
  </c:chart>
  <c:spPr>
    <a:noFill/>
    <a:ln>
      <a:solidFill>
        <a:schemeClr val="bg1">
          <a:lumMod val="50000"/>
        </a:schemeClr>
      </a:solidFill>
    </a:ln>
    <a:effectLst/>
  </c:spPr>
  <c:txPr>
    <a:bodyPr/>
    <a:lstStyle/>
    <a:p>
      <a:pPr>
        <a:defRPr sz="1400"/>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650257746558676E-2"/>
          <c:y val="0.19149638716526085"/>
          <c:w val="0.81592250608961669"/>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66355</c:v>
                </c:pt>
                <c:pt idx="1">
                  <c:v>66355</c:v>
                </c:pt>
                <c:pt idx="2">
                  <c:v>66355</c:v>
                </c:pt>
                <c:pt idx="3">
                  <c:v>66355</c:v>
                </c:pt>
                <c:pt idx="4">
                  <c:v>66355</c:v>
                </c:pt>
                <c:pt idx="5">
                  <c:v>66355</c:v>
                </c:pt>
                <c:pt idx="6">
                  <c:v>66355</c:v>
                </c:pt>
                <c:pt idx="7">
                  <c:v>66355</c:v>
                </c:pt>
                <c:pt idx="8">
                  <c:v>66355</c:v>
                </c:pt>
                <c:pt idx="9">
                  <c:v>66355</c:v>
                </c:pt>
                <c:pt idx="10">
                  <c:v>66355</c:v>
                </c:pt>
                <c:pt idx="11">
                  <c:v>66355</c:v>
                </c:pt>
                <c:pt idx="12">
                  <c:v>66355</c:v>
                </c:pt>
                <c:pt idx="13">
                  <c:v>66355</c:v>
                </c:pt>
                <c:pt idx="14">
                  <c:v>66355</c:v>
                </c:pt>
                <c:pt idx="15">
                  <c:v>66355</c:v>
                </c:pt>
                <c:pt idx="16">
                  <c:v>66355</c:v>
                </c:pt>
                <c:pt idx="17">
                  <c:v>66355</c:v>
                </c:pt>
                <c:pt idx="18">
                  <c:v>66355</c:v>
                </c:pt>
                <c:pt idx="19">
                  <c:v>66355</c:v>
                </c:pt>
                <c:pt idx="20">
                  <c:v>66355</c:v>
                </c:pt>
                <c:pt idx="21">
                  <c:v>66355</c:v>
                </c:pt>
                <c:pt idx="22">
                  <c:v>66355</c:v>
                </c:pt>
                <c:pt idx="23">
                  <c:v>66355</c:v>
                </c:pt>
                <c:pt idx="24">
                  <c:v>66355</c:v>
                </c:pt>
                <c:pt idx="25">
                  <c:v>66355</c:v>
                </c:pt>
                <c:pt idx="26">
                  <c:v>66355</c:v>
                </c:pt>
                <c:pt idx="27">
                  <c:v>66355</c:v>
                </c:pt>
                <c:pt idx="28">
                  <c:v>66355</c:v>
                </c:pt>
                <c:pt idx="29">
                  <c:v>66355</c:v>
                </c:pt>
                <c:pt idx="30">
                  <c:v>66355</c:v>
                </c:pt>
                <c:pt idx="31">
                  <c:v>66355</c:v>
                </c:pt>
                <c:pt idx="32">
                  <c:v>66355</c:v>
                </c:pt>
                <c:pt idx="33">
                  <c:v>66355</c:v>
                </c:pt>
                <c:pt idx="34">
                  <c:v>66355</c:v>
                </c:pt>
                <c:pt idx="35">
                  <c:v>66355</c:v>
                </c:pt>
                <c:pt idx="36">
                  <c:v>66355</c:v>
                </c:pt>
                <c:pt idx="37">
                  <c:v>66355</c:v>
                </c:pt>
                <c:pt idx="38">
                  <c:v>66355</c:v>
                </c:pt>
                <c:pt idx="39">
                  <c:v>66355</c:v>
                </c:pt>
                <c:pt idx="40">
                  <c:v>66355</c:v>
                </c:pt>
                <c:pt idx="41">
                  <c:v>66355</c:v>
                </c:pt>
                <c:pt idx="42">
                  <c:v>66355</c:v>
                </c:pt>
                <c:pt idx="43">
                  <c:v>66355</c:v>
                </c:pt>
                <c:pt idx="44">
                  <c:v>66355</c:v>
                </c:pt>
                <c:pt idx="45">
                  <c:v>66355</c:v>
                </c:pt>
                <c:pt idx="46">
                  <c:v>66355</c:v>
                </c:pt>
                <c:pt idx="47">
                  <c:v>66355</c:v>
                </c:pt>
                <c:pt idx="48">
                  <c:v>66355</c:v>
                </c:pt>
              </c:numCache>
            </c:numRef>
          </c:val>
          <c:smooth val="0"/>
          <c:extLst>
            <c:ext xmlns:c16="http://schemas.microsoft.com/office/drawing/2014/chart" uri="{C3380CC4-5D6E-409C-BE32-E72D297353CC}">
              <c16:uniqueId val="{00000000-F683-4349-B8DC-45FE26E5B79B}"/>
            </c:ext>
          </c:extLst>
        </c:ser>
        <c:ser>
          <c:idx val="1"/>
          <c:order val="1"/>
          <c:tx>
            <c:strRef>
              <c:f>Sheet1!$C$1</c:f>
              <c:strCache>
                <c:ptCount val="1"/>
                <c:pt idx="0">
                  <c:v>Chemical</c:v>
                </c:pt>
              </c:strCache>
            </c:strRef>
          </c:tx>
          <c:spPr>
            <a:ln w="38100">
              <a:solidFill>
                <a:srgbClr val="4F81B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34520</c:v>
                </c:pt>
                <c:pt idx="1">
                  <c:v>35706</c:v>
                </c:pt>
                <c:pt idx="2">
                  <c:v>35213</c:v>
                </c:pt>
                <c:pt idx="3">
                  <c:v>36663</c:v>
                </c:pt>
                <c:pt idx="4">
                  <c:v>37668</c:v>
                </c:pt>
                <c:pt idx="5">
                  <c:v>36959</c:v>
                </c:pt>
                <c:pt idx="6">
                  <c:v>36396</c:v>
                </c:pt>
                <c:pt idx="7">
                  <c:v>37860</c:v>
                </c:pt>
                <c:pt idx="8">
                  <c:v>38192</c:v>
                </c:pt>
                <c:pt idx="9">
                  <c:v>38414</c:v>
                </c:pt>
                <c:pt idx="10">
                  <c:v>37163</c:v>
                </c:pt>
                <c:pt idx="11">
                  <c:v>34963</c:v>
                </c:pt>
                <c:pt idx="12">
                  <c:v>33686</c:v>
                </c:pt>
                <c:pt idx="13">
                  <c:v>33153</c:v>
                </c:pt>
                <c:pt idx="14">
                  <c:v>35693</c:v>
                </c:pt>
                <c:pt idx="15">
                  <c:v>34992</c:v>
                </c:pt>
                <c:pt idx="16">
                  <c:v>35291</c:v>
                </c:pt>
                <c:pt idx="17">
                  <c:v>36832</c:v>
                </c:pt>
                <c:pt idx="18">
                  <c:v>37142</c:v>
                </c:pt>
                <c:pt idx="19">
                  <c:v>35909</c:v>
                </c:pt>
                <c:pt idx="20">
                  <c:v>33393</c:v>
                </c:pt>
                <c:pt idx="21">
                  <c:v>32903</c:v>
                </c:pt>
                <c:pt idx="22">
                  <c:v>32498</c:v>
                </c:pt>
                <c:pt idx="23">
                  <c:v>30166</c:v>
                </c:pt>
                <c:pt idx="24">
                  <c:v>32766</c:v>
                </c:pt>
                <c:pt idx="25">
                  <c:v>31733</c:v>
                </c:pt>
                <c:pt idx="26">
                  <c:v>31961</c:v>
                </c:pt>
                <c:pt idx="27">
                  <c:v>31392</c:v>
                </c:pt>
                <c:pt idx="28">
                  <c:v>31600</c:v>
                </c:pt>
                <c:pt idx="29">
                  <c:v>30359</c:v>
                </c:pt>
                <c:pt idx="30">
                  <c:v>30461</c:v>
                </c:pt>
                <c:pt idx="31">
                  <c:v>29464</c:v>
                </c:pt>
                <c:pt idx="32">
                  <c:v>29831</c:v>
                </c:pt>
                <c:pt idx="33">
                  <c:v>27976</c:v>
                </c:pt>
                <c:pt idx="34">
                  <c:v>28316</c:v>
                </c:pt>
                <c:pt idx="35">
                  <c:v>27720</c:v>
                </c:pt>
                <c:pt idx="36">
                  <c:v>28546</c:v>
                </c:pt>
                <c:pt idx="37">
                  <c:v>28140</c:v>
                </c:pt>
                <c:pt idx="38">
                  <c:v>26942</c:v>
                </c:pt>
                <c:pt idx="39">
                  <c:v>26154</c:v>
                </c:pt>
                <c:pt idx="40">
                  <c:v>25453</c:v>
                </c:pt>
                <c:pt idx="41">
                  <c:v>26536</c:v>
                </c:pt>
                <c:pt idx="42">
                  <c:v>28016</c:v>
                </c:pt>
                <c:pt idx="43">
                  <c:v>27633</c:v>
                </c:pt>
                <c:pt idx="44">
                  <c:v>27172</c:v>
                </c:pt>
                <c:pt idx="45">
                  <c:v>27189</c:v>
                </c:pt>
                <c:pt idx="46">
                  <c:v>28052</c:v>
                </c:pt>
                <c:pt idx="47">
                  <c:v>28032</c:v>
                </c:pt>
                <c:pt idx="48">
                  <c:v>27703</c:v>
                </c:pt>
              </c:numCache>
            </c:numRef>
          </c:val>
          <c:smooth val="0"/>
          <c:extLst>
            <c:ext xmlns:c16="http://schemas.microsoft.com/office/drawing/2014/chart" uri="{C3380CC4-5D6E-409C-BE32-E72D297353CC}">
              <c16:uniqueId val="{00000001-F683-4349-B8DC-45FE26E5B79B}"/>
            </c:ext>
          </c:extLst>
        </c:ser>
        <c:ser>
          <c:idx val="2"/>
          <c:order val="2"/>
          <c:tx>
            <c:strRef>
              <c:f>Sheet1!$D$1</c:f>
              <c:strCache>
                <c:ptCount val="1"/>
                <c:pt idx="0">
                  <c:v>Other</c:v>
                </c:pt>
              </c:strCache>
            </c:strRef>
          </c:tx>
          <c:spPr>
            <a:ln w="38100">
              <a:solidFill>
                <a:srgbClr val="C0504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Sheet1!$D$2:$D$50</c:f>
              <c:numCache>
                <c:formatCode>#,##0</c:formatCode>
                <c:ptCount val="49"/>
                <c:pt idx="0">
                  <c:v>39793</c:v>
                </c:pt>
                <c:pt idx="1">
                  <c:v>41815</c:v>
                </c:pt>
                <c:pt idx="2">
                  <c:v>43988</c:v>
                </c:pt>
                <c:pt idx="3">
                  <c:v>42857</c:v>
                </c:pt>
                <c:pt idx="4">
                  <c:v>44072</c:v>
                </c:pt>
                <c:pt idx="5">
                  <c:v>48190</c:v>
                </c:pt>
                <c:pt idx="6">
                  <c:v>42619</c:v>
                </c:pt>
                <c:pt idx="7">
                  <c:v>44088</c:v>
                </c:pt>
                <c:pt idx="8">
                  <c:v>45060</c:v>
                </c:pt>
                <c:pt idx="9">
                  <c:v>43544</c:v>
                </c:pt>
                <c:pt idx="10">
                  <c:v>43609</c:v>
                </c:pt>
                <c:pt idx="11">
                  <c:v>40879</c:v>
                </c:pt>
                <c:pt idx="12">
                  <c:v>41590</c:v>
                </c:pt>
                <c:pt idx="13">
                  <c:v>43713</c:v>
                </c:pt>
                <c:pt idx="14">
                  <c:v>42843</c:v>
                </c:pt>
                <c:pt idx="15">
                  <c:v>42225</c:v>
                </c:pt>
                <c:pt idx="16">
                  <c:v>43848</c:v>
                </c:pt>
                <c:pt idx="17">
                  <c:v>41167</c:v>
                </c:pt>
                <c:pt idx="18">
                  <c:v>41237</c:v>
                </c:pt>
                <c:pt idx="19">
                  <c:v>41485</c:v>
                </c:pt>
                <c:pt idx="20">
                  <c:v>41237</c:v>
                </c:pt>
                <c:pt idx="21">
                  <c:v>39617</c:v>
                </c:pt>
                <c:pt idx="22">
                  <c:v>42108</c:v>
                </c:pt>
                <c:pt idx="23">
                  <c:v>42930</c:v>
                </c:pt>
                <c:pt idx="24">
                  <c:v>37098</c:v>
                </c:pt>
                <c:pt idx="25">
                  <c:v>35796</c:v>
                </c:pt>
                <c:pt idx="26">
                  <c:v>37504</c:v>
                </c:pt>
                <c:pt idx="27">
                  <c:v>36203</c:v>
                </c:pt>
                <c:pt idx="28">
                  <c:v>37612</c:v>
                </c:pt>
                <c:pt idx="29">
                  <c:v>33911</c:v>
                </c:pt>
                <c:pt idx="30">
                  <c:v>35038</c:v>
                </c:pt>
                <c:pt idx="31">
                  <c:v>35281</c:v>
                </c:pt>
                <c:pt idx="32">
                  <c:v>35764</c:v>
                </c:pt>
                <c:pt idx="33">
                  <c:v>37433</c:v>
                </c:pt>
                <c:pt idx="34">
                  <c:v>36515</c:v>
                </c:pt>
                <c:pt idx="35">
                  <c:v>36776</c:v>
                </c:pt>
                <c:pt idx="36">
                  <c:v>35698</c:v>
                </c:pt>
                <c:pt idx="37">
                  <c:v>36768</c:v>
                </c:pt>
                <c:pt idx="38">
                  <c:v>36801</c:v>
                </c:pt>
                <c:pt idx="39">
                  <c:v>35586</c:v>
                </c:pt>
                <c:pt idx="40">
                  <c:v>35819</c:v>
                </c:pt>
                <c:pt idx="41">
                  <c:v>38186</c:v>
                </c:pt>
                <c:pt idx="42">
                  <c:v>37493</c:v>
                </c:pt>
                <c:pt idx="43">
                  <c:v>40064</c:v>
                </c:pt>
                <c:pt idx="44">
                  <c:v>38303</c:v>
                </c:pt>
                <c:pt idx="45">
                  <c:v>38711</c:v>
                </c:pt>
                <c:pt idx="46">
                  <c:v>38339</c:v>
                </c:pt>
                <c:pt idx="47">
                  <c:v>39012</c:v>
                </c:pt>
                <c:pt idx="48">
                  <c:v>38652</c:v>
                </c:pt>
              </c:numCache>
            </c:numRef>
          </c:val>
          <c:smooth val="0"/>
          <c:extLst>
            <c:ext xmlns:c16="http://schemas.microsoft.com/office/drawing/2014/chart" uri="{C3380CC4-5D6E-409C-BE32-E72D297353CC}">
              <c16:uniqueId val="{00000002-F683-4349-B8DC-45FE26E5B79B}"/>
            </c:ext>
          </c:extLst>
        </c:ser>
        <c:ser>
          <c:idx val="3"/>
          <c:order val="3"/>
          <c:tx>
            <c:strRef>
              <c:f>Sheet1!$E$1</c:f>
              <c:strCache>
                <c:ptCount val="1"/>
                <c:pt idx="0">
                  <c:v>Total
Manufacturing</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Sheet1!$E$2:$E$50</c:f>
              <c:numCache>
                <c:formatCode>#,##0</c:formatCode>
                <c:ptCount val="49"/>
                <c:pt idx="0">
                  <c:v>74313</c:v>
                </c:pt>
                <c:pt idx="1">
                  <c:v>77521</c:v>
                </c:pt>
                <c:pt idx="2">
                  <c:v>79201</c:v>
                </c:pt>
                <c:pt idx="3">
                  <c:v>79520</c:v>
                </c:pt>
                <c:pt idx="4">
                  <c:v>81740</c:v>
                </c:pt>
                <c:pt idx="5">
                  <c:v>85149</c:v>
                </c:pt>
                <c:pt idx="6">
                  <c:v>79015</c:v>
                </c:pt>
                <c:pt idx="7">
                  <c:v>81948</c:v>
                </c:pt>
                <c:pt idx="8">
                  <c:v>83252</c:v>
                </c:pt>
                <c:pt idx="9">
                  <c:v>81958</c:v>
                </c:pt>
                <c:pt idx="10">
                  <c:v>80772</c:v>
                </c:pt>
                <c:pt idx="11">
                  <c:v>75842</c:v>
                </c:pt>
                <c:pt idx="12">
                  <c:v>75276</c:v>
                </c:pt>
                <c:pt idx="13">
                  <c:v>76866</c:v>
                </c:pt>
                <c:pt idx="14">
                  <c:v>78536</c:v>
                </c:pt>
                <c:pt idx="15">
                  <c:v>77217</c:v>
                </c:pt>
                <c:pt idx="16">
                  <c:v>79139</c:v>
                </c:pt>
                <c:pt idx="17">
                  <c:v>77999</c:v>
                </c:pt>
                <c:pt idx="18">
                  <c:v>78379</c:v>
                </c:pt>
                <c:pt idx="19">
                  <c:v>77394</c:v>
                </c:pt>
                <c:pt idx="20">
                  <c:v>74630</c:v>
                </c:pt>
                <c:pt idx="21">
                  <c:v>72520</c:v>
                </c:pt>
                <c:pt idx="22">
                  <c:v>74606</c:v>
                </c:pt>
                <c:pt idx="23">
                  <c:v>73096</c:v>
                </c:pt>
                <c:pt idx="24">
                  <c:v>69864</c:v>
                </c:pt>
                <c:pt idx="25">
                  <c:v>67529</c:v>
                </c:pt>
                <c:pt idx="26">
                  <c:v>69465</c:v>
                </c:pt>
                <c:pt idx="27">
                  <c:v>67595</c:v>
                </c:pt>
                <c:pt idx="28">
                  <c:v>69212</c:v>
                </c:pt>
                <c:pt idx="29">
                  <c:v>64270</c:v>
                </c:pt>
                <c:pt idx="30">
                  <c:v>65499</c:v>
                </c:pt>
                <c:pt idx="31">
                  <c:v>64745</c:v>
                </c:pt>
                <c:pt idx="32">
                  <c:v>65595</c:v>
                </c:pt>
                <c:pt idx="33">
                  <c:v>65409</c:v>
                </c:pt>
                <c:pt idx="34">
                  <c:v>64831</c:v>
                </c:pt>
                <c:pt idx="35">
                  <c:v>64496</c:v>
                </c:pt>
                <c:pt idx="36">
                  <c:v>64244</c:v>
                </c:pt>
                <c:pt idx="37">
                  <c:v>64908</c:v>
                </c:pt>
                <c:pt idx="38">
                  <c:v>63743</c:v>
                </c:pt>
                <c:pt idx="39">
                  <c:v>61740</c:v>
                </c:pt>
                <c:pt idx="40">
                  <c:v>61272</c:v>
                </c:pt>
                <c:pt idx="41">
                  <c:v>64722</c:v>
                </c:pt>
                <c:pt idx="42">
                  <c:v>65509</c:v>
                </c:pt>
                <c:pt idx="43">
                  <c:v>67697</c:v>
                </c:pt>
                <c:pt idx="44">
                  <c:v>65475</c:v>
                </c:pt>
                <c:pt idx="45">
                  <c:v>65900</c:v>
                </c:pt>
                <c:pt idx="46">
                  <c:v>66391</c:v>
                </c:pt>
                <c:pt idx="47">
                  <c:v>67044</c:v>
                </c:pt>
                <c:pt idx="48">
                  <c:v>66355</c:v>
                </c:pt>
              </c:numCache>
            </c:numRef>
          </c:val>
          <c:smooth val="0"/>
          <c:extLst>
            <c:ext xmlns:c16="http://schemas.microsoft.com/office/drawing/2014/chart" uri="{C3380CC4-5D6E-409C-BE32-E72D297353CC}">
              <c16:uniqueId val="{00000003-F683-4349-B8DC-45FE26E5B79B}"/>
            </c:ext>
          </c:extLst>
        </c:ser>
        <c:ser>
          <c:idx val="4"/>
          <c:order val="4"/>
          <c:tx>
            <c:strRef>
              <c:f>Sheet1!$F$1</c:f>
              <c:strCache>
                <c:ptCount val="1"/>
                <c:pt idx="0">
                  <c:v>Column2</c:v>
                </c:pt>
              </c:strCache>
            </c:strRef>
          </c:tx>
          <c:spPr>
            <a:ln w="12700">
              <a:solidFill>
                <a:srgbClr val="4F81B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Sheet1!$F$2:$F$50</c:f>
              <c:numCache>
                <c:formatCode>General</c:formatCode>
                <c:ptCount val="49"/>
                <c:pt idx="0">
                  <c:v>27703</c:v>
                </c:pt>
                <c:pt idx="1">
                  <c:v>27703</c:v>
                </c:pt>
                <c:pt idx="2">
                  <c:v>27703</c:v>
                </c:pt>
                <c:pt idx="3">
                  <c:v>27703</c:v>
                </c:pt>
                <c:pt idx="4">
                  <c:v>27703</c:v>
                </c:pt>
                <c:pt idx="5">
                  <c:v>27703</c:v>
                </c:pt>
                <c:pt idx="6">
                  <c:v>27703</c:v>
                </c:pt>
                <c:pt idx="7">
                  <c:v>27703</c:v>
                </c:pt>
                <c:pt idx="8">
                  <c:v>27703</c:v>
                </c:pt>
                <c:pt idx="9">
                  <c:v>27703</c:v>
                </c:pt>
                <c:pt idx="10">
                  <c:v>27703</c:v>
                </c:pt>
                <c:pt idx="11">
                  <c:v>27703</c:v>
                </c:pt>
                <c:pt idx="12">
                  <c:v>27703</c:v>
                </c:pt>
                <c:pt idx="13">
                  <c:v>27703</c:v>
                </c:pt>
                <c:pt idx="14">
                  <c:v>27703</c:v>
                </c:pt>
                <c:pt idx="15">
                  <c:v>27703</c:v>
                </c:pt>
                <c:pt idx="16">
                  <c:v>27703</c:v>
                </c:pt>
                <c:pt idx="17">
                  <c:v>27703</c:v>
                </c:pt>
                <c:pt idx="18">
                  <c:v>27703</c:v>
                </c:pt>
                <c:pt idx="19">
                  <c:v>27703</c:v>
                </c:pt>
                <c:pt idx="20">
                  <c:v>27703</c:v>
                </c:pt>
                <c:pt idx="21">
                  <c:v>27703</c:v>
                </c:pt>
                <c:pt idx="22">
                  <c:v>27703</c:v>
                </c:pt>
                <c:pt idx="23">
                  <c:v>27703</c:v>
                </c:pt>
                <c:pt idx="24">
                  <c:v>27703</c:v>
                </c:pt>
                <c:pt idx="25">
                  <c:v>27703</c:v>
                </c:pt>
                <c:pt idx="26">
                  <c:v>27703</c:v>
                </c:pt>
                <c:pt idx="27">
                  <c:v>27703</c:v>
                </c:pt>
                <c:pt idx="28">
                  <c:v>27703</c:v>
                </c:pt>
                <c:pt idx="29">
                  <c:v>27703</c:v>
                </c:pt>
                <c:pt idx="30">
                  <c:v>27703</c:v>
                </c:pt>
                <c:pt idx="31">
                  <c:v>27703</c:v>
                </c:pt>
                <c:pt idx="32">
                  <c:v>27703</c:v>
                </c:pt>
                <c:pt idx="33">
                  <c:v>27703</c:v>
                </c:pt>
                <c:pt idx="34">
                  <c:v>27703</c:v>
                </c:pt>
                <c:pt idx="35">
                  <c:v>27703</c:v>
                </c:pt>
                <c:pt idx="36">
                  <c:v>27703</c:v>
                </c:pt>
                <c:pt idx="37">
                  <c:v>27703</c:v>
                </c:pt>
                <c:pt idx="38">
                  <c:v>27703</c:v>
                </c:pt>
                <c:pt idx="39">
                  <c:v>27703</c:v>
                </c:pt>
                <c:pt idx="40">
                  <c:v>27703</c:v>
                </c:pt>
                <c:pt idx="41">
                  <c:v>27703</c:v>
                </c:pt>
                <c:pt idx="42">
                  <c:v>27703</c:v>
                </c:pt>
                <c:pt idx="43">
                  <c:v>27703</c:v>
                </c:pt>
                <c:pt idx="44">
                  <c:v>27703</c:v>
                </c:pt>
                <c:pt idx="45">
                  <c:v>27703</c:v>
                </c:pt>
                <c:pt idx="46">
                  <c:v>27703</c:v>
                </c:pt>
                <c:pt idx="47">
                  <c:v>27703</c:v>
                </c:pt>
                <c:pt idx="48">
                  <c:v>27703</c:v>
                </c:pt>
              </c:numCache>
            </c:numRef>
          </c:val>
          <c:smooth val="0"/>
          <c:extLst>
            <c:ext xmlns:c16="http://schemas.microsoft.com/office/drawing/2014/chart" uri="{C3380CC4-5D6E-409C-BE32-E72D297353CC}">
              <c16:uniqueId val="{00000000-6BDE-4E4E-AEB8-810CC0B368FF}"/>
            </c:ext>
          </c:extLst>
        </c:ser>
        <c:ser>
          <c:idx val="5"/>
          <c:order val="5"/>
          <c:tx>
            <c:strRef>
              <c:f>Sheet1!$G$1</c:f>
              <c:strCache>
                <c:ptCount val="1"/>
                <c:pt idx="0">
                  <c:v>Column3</c:v>
                </c:pt>
              </c:strCache>
            </c:strRef>
          </c:tx>
          <c:spPr>
            <a:ln w="12700">
              <a:solidFill>
                <a:srgbClr val="C0504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Sheet1!$G$2:$G$50</c:f>
              <c:numCache>
                <c:formatCode>General</c:formatCode>
                <c:ptCount val="49"/>
                <c:pt idx="0">
                  <c:v>38652</c:v>
                </c:pt>
                <c:pt idx="1">
                  <c:v>38652</c:v>
                </c:pt>
                <c:pt idx="2">
                  <c:v>38652</c:v>
                </c:pt>
                <c:pt idx="3">
                  <c:v>38652</c:v>
                </c:pt>
                <c:pt idx="4">
                  <c:v>38652</c:v>
                </c:pt>
                <c:pt idx="5">
                  <c:v>38652</c:v>
                </c:pt>
                <c:pt idx="6">
                  <c:v>38652</c:v>
                </c:pt>
                <c:pt idx="7">
                  <c:v>38652</c:v>
                </c:pt>
                <c:pt idx="8">
                  <c:v>38652</c:v>
                </c:pt>
                <c:pt idx="9">
                  <c:v>38652</c:v>
                </c:pt>
                <c:pt idx="10">
                  <c:v>38652</c:v>
                </c:pt>
                <c:pt idx="11">
                  <c:v>38652</c:v>
                </c:pt>
                <c:pt idx="12">
                  <c:v>38652</c:v>
                </c:pt>
                <c:pt idx="13">
                  <c:v>38652</c:v>
                </c:pt>
                <c:pt idx="14">
                  <c:v>38652</c:v>
                </c:pt>
                <c:pt idx="15">
                  <c:v>38652</c:v>
                </c:pt>
                <c:pt idx="16">
                  <c:v>38652</c:v>
                </c:pt>
                <c:pt idx="17">
                  <c:v>38652</c:v>
                </c:pt>
                <c:pt idx="18">
                  <c:v>38652</c:v>
                </c:pt>
                <c:pt idx="19">
                  <c:v>38652</c:v>
                </c:pt>
                <c:pt idx="20">
                  <c:v>38652</c:v>
                </c:pt>
                <c:pt idx="21">
                  <c:v>38652</c:v>
                </c:pt>
                <c:pt idx="22">
                  <c:v>38652</c:v>
                </c:pt>
                <c:pt idx="23">
                  <c:v>38652</c:v>
                </c:pt>
                <c:pt idx="24">
                  <c:v>38652</c:v>
                </c:pt>
                <c:pt idx="25">
                  <c:v>38652</c:v>
                </c:pt>
                <c:pt idx="26">
                  <c:v>38652</c:v>
                </c:pt>
                <c:pt idx="27">
                  <c:v>38652</c:v>
                </c:pt>
                <c:pt idx="28">
                  <c:v>38652</c:v>
                </c:pt>
                <c:pt idx="29">
                  <c:v>38652</c:v>
                </c:pt>
                <c:pt idx="30">
                  <c:v>38652</c:v>
                </c:pt>
                <c:pt idx="31">
                  <c:v>38652</c:v>
                </c:pt>
                <c:pt idx="32">
                  <c:v>38652</c:v>
                </c:pt>
                <c:pt idx="33">
                  <c:v>38652</c:v>
                </c:pt>
                <c:pt idx="34">
                  <c:v>38652</c:v>
                </c:pt>
                <c:pt idx="35">
                  <c:v>38652</c:v>
                </c:pt>
                <c:pt idx="36">
                  <c:v>38652</c:v>
                </c:pt>
                <c:pt idx="37">
                  <c:v>38652</c:v>
                </c:pt>
                <c:pt idx="38">
                  <c:v>38652</c:v>
                </c:pt>
                <c:pt idx="39">
                  <c:v>38652</c:v>
                </c:pt>
                <c:pt idx="40">
                  <c:v>38652</c:v>
                </c:pt>
                <c:pt idx="41">
                  <c:v>38652</c:v>
                </c:pt>
                <c:pt idx="42">
                  <c:v>38652</c:v>
                </c:pt>
                <c:pt idx="43">
                  <c:v>38652</c:v>
                </c:pt>
                <c:pt idx="44">
                  <c:v>38652</c:v>
                </c:pt>
                <c:pt idx="45">
                  <c:v>38652</c:v>
                </c:pt>
                <c:pt idx="46">
                  <c:v>38652</c:v>
                </c:pt>
                <c:pt idx="47">
                  <c:v>38652</c:v>
                </c:pt>
                <c:pt idx="48">
                  <c:v>38652</c:v>
                </c:pt>
              </c:numCache>
            </c:numRef>
          </c:val>
          <c:smooth val="0"/>
          <c:extLst>
            <c:ext xmlns:c16="http://schemas.microsoft.com/office/drawing/2014/chart" uri="{C3380CC4-5D6E-409C-BE32-E72D297353CC}">
              <c16:uniqueId val="{00000001-6BDE-4E4E-AEB8-810CC0B368FF}"/>
            </c:ext>
          </c:extLst>
        </c:ser>
        <c:dLbls>
          <c:showLegendKey val="0"/>
          <c:showVal val="0"/>
          <c:showCatName val="0"/>
          <c:showSerName val="0"/>
          <c:showPercent val="0"/>
          <c:showBubbleSize val="0"/>
        </c:dLbls>
        <c:smooth val="0"/>
        <c:axId val="174840064"/>
        <c:axId val="174465024"/>
      </c:lineChart>
      <c:dateAx>
        <c:axId val="174840064"/>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4465024"/>
        <c:crosses val="autoZero"/>
        <c:auto val="0"/>
        <c:lblOffset val="100"/>
        <c:baseTimeUnit val="months"/>
        <c:majorUnit val="1"/>
        <c:majorTimeUnit val="years"/>
        <c:minorUnit val="1"/>
        <c:minorTimeUnit val="months"/>
      </c:dateAx>
      <c:valAx>
        <c:axId val="174465024"/>
        <c:scaling>
          <c:orientation val="minMax"/>
          <c:max val="12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4840064"/>
        <c:crosses val="autoZero"/>
        <c:crossBetween val="between"/>
        <c:majorUnit val="3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446420816103039E-2"/>
          <c:y val="0.19149638716526085"/>
          <c:w val="0.81112634302007247"/>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27053</c:v>
                </c:pt>
                <c:pt idx="1">
                  <c:v>27053</c:v>
                </c:pt>
                <c:pt idx="2">
                  <c:v>27053</c:v>
                </c:pt>
                <c:pt idx="3">
                  <c:v>27053</c:v>
                </c:pt>
                <c:pt idx="4">
                  <c:v>27053</c:v>
                </c:pt>
                <c:pt idx="5">
                  <c:v>27053</c:v>
                </c:pt>
                <c:pt idx="6">
                  <c:v>27053</c:v>
                </c:pt>
                <c:pt idx="7">
                  <c:v>27053</c:v>
                </c:pt>
                <c:pt idx="8">
                  <c:v>27053</c:v>
                </c:pt>
                <c:pt idx="9">
                  <c:v>27053</c:v>
                </c:pt>
                <c:pt idx="10">
                  <c:v>27053</c:v>
                </c:pt>
                <c:pt idx="11">
                  <c:v>27053</c:v>
                </c:pt>
                <c:pt idx="12">
                  <c:v>27053</c:v>
                </c:pt>
                <c:pt idx="13">
                  <c:v>27053</c:v>
                </c:pt>
                <c:pt idx="14">
                  <c:v>27053</c:v>
                </c:pt>
                <c:pt idx="15">
                  <c:v>27053</c:v>
                </c:pt>
                <c:pt idx="16">
                  <c:v>27053</c:v>
                </c:pt>
                <c:pt idx="17">
                  <c:v>27053</c:v>
                </c:pt>
                <c:pt idx="18">
                  <c:v>27053</c:v>
                </c:pt>
                <c:pt idx="19">
                  <c:v>27053</c:v>
                </c:pt>
                <c:pt idx="20">
                  <c:v>27053</c:v>
                </c:pt>
                <c:pt idx="21">
                  <c:v>27053</c:v>
                </c:pt>
                <c:pt idx="22">
                  <c:v>27053</c:v>
                </c:pt>
                <c:pt idx="23">
                  <c:v>27053</c:v>
                </c:pt>
                <c:pt idx="24">
                  <c:v>27053</c:v>
                </c:pt>
                <c:pt idx="25">
                  <c:v>27053</c:v>
                </c:pt>
                <c:pt idx="26">
                  <c:v>27053</c:v>
                </c:pt>
                <c:pt idx="27">
                  <c:v>27053</c:v>
                </c:pt>
                <c:pt idx="28">
                  <c:v>27053</c:v>
                </c:pt>
                <c:pt idx="29">
                  <c:v>27053</c:v>
                </c:pt>
                <c:pt idx="30">
                  <c:v>27053</c:v>
                </c:pt>
                <c:pt idx="31">
                  <c:v>27053</c:v>
                </c:pt>
                <c:pt idx="32">
                  <c:v>27053</c:v>
                </c:pt>
                <c:pt idx="33">
                  <c:v>27053</c:v>
                </c:pt>
                <c:pt idx="34">
                  <c:v>27053</c:v>
                </c:pt>
                <c:pt idx="35">
                  <c:v>27053</c:v>
                </c:pt>
                <c:pt idx="36">
                  <c:v>27053</c:v>
                </c:pt>
                <c:pt idx="37">
                  <c:v>27053</c:v>
                </c:pt>
                <c:pt idx="38">
                  <c:v>27053</c:v>
                </c:pt>
                <c:pt idx="39">
                  <c:v>27053</c:v>
                </c:pt>
                <c:pt idx="40">
                  <c:v>27053</c:v>
                </c:pt>
                <c:pt idx="41">
                  <c:v>27053</c:v>
                </c:pt>
                <c:pt idx="42">
                  <c:v>27053</c:v>
                </c:pt>
                <c:pt idx="43">
                  <c:v>27053</c:v>
                </c:pt>
                <c:pt idx="44">
                  <c:v>27053</c:v>
                </c:pt>
                <c:pt idx="45">
                  <c:v>27053</c:v>
                </c:pt>
                <c:pt idx="46">
                  <c:v>27053</c:v>
                </c:pt>
                <c:pt idx="47">
                  <c:v>27053</c:v>
                </c:pt>
                <c:pt idx="48">
                  <c:v>27053</c:v>
                </c:pt>
              </c:numCache>
            </c:numRef>
          </c:val>
          <c:smooth val="0"/>
          <c:extLst>
            <c:ext xmlns:c16="http://schemas.microsoft.com/office/drawing/2014/chart" uri="{C3380CC4-5D6E-409C-BE32-E72D297353CC}">
              <c16:uniqueId val="{00000000-1699-4E62-880F-EF158B29D4FF}"/>
            </c:ext>
          </c:extLst>
        </c:ser>
        <c:ser>
          <c:idx val="1"/>
          <c:order val="1"/>
          <c:tx>
            <c:strRef>
              <c:f>Sheet1!$C$1</c:f>
              <c:strCache>
                <c:ptCount val="1"/>
                <c:pt idx="0">
                  <c:v>Total
Amusement
 and 
recreation</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17962</c:v>
                </c:pt>
                <c:pt idx="1">
                  <c:v>18804</c:v>
                </c:pt>
                <c:pt idx="2">
                  <c:v>18637</c:v>
                </c:pt>
                <c:pt idx="3">
                  <c:v>19688</c:v>
                </c:pt>
                <c:pt idx="4">
                  <c:v>20177</c:v>
                </c:pt>
                <c:pt idx="5">
                  <c:v>21433</c:v>
                </c:pt>
                <c:pt idx="6">
                  <c:v>20660</c:v>
                </c:pt>
                <c:pt idx="7">
                  <c:v>21121</c:v>
                </c:pt>
                <c:pt idx="8">
                  <c:v>21464</c:v>
                </c:pt>
                <c:pt idx="9">
                  <c:v>21416</c:v>
                </c:pt>
                <c:pt idx="10">
                  <c:v>20611</c:v>
                </c:pt>
                <c:pt idx="11">
                  <c:v>20869</c:v>
                </c:pt>
                <c:pt idx="12">
                  <c:v>20732</c:v>
                </c:pt>
                <c:pt idx="13">
                  <c:v>21320</c:v>
                </c:pt>
                <c:pt idx="14">
                  <c:v>21910</c:v>
                </c:pt>
                <c:pt idx="15">
                  <c:v>23415</c:v>
                </c:pt>
                <c:pt idx="16">
                  <c:v>23399</c:v>
                </c:pt>
                <c:pt idx="17">
                  <c:v>24075</c:v>
                </c:pt>
                <c:pt idx="18">
                  <c:v>23191</c:v>
                </c:pt>
                <c:pt idx="19">
                  <c:v>23244</c:v>
                </c:pt>
                <c:pt idx="20">
                  <c:v>23317</c:v>
                </c:pt>
                <c:pt idx="21">
                  <c:v>24341</c:v>
                </c:pt>
                <c:pt idx="22">
                  <c:v>24749</c:v>
                </c:pt>
                <c:pt idx="23">
                  <c:v>23932</c:v>
                </c:pt>
                <c:pt idx="24">
                  <c:v>23592</c:v>
                </c:pt>
                <c:pt idx="25">
                  <c:v>25064</c:v>
                </c:pt>
                <c:pt idx="26">
                  <c:v>25317</c:v>
                </c:pt>
                <c:pt idx="27">
                  <c:v>24887</c:v>
                </c:pt>
                <c:pt idx="28">
                  <c:v>25754</c:v>
                </c:pt>
                <c:pt idx="29">
                  <c:v>25444</c:v>
                </c:pt>
                <c:pt idx="30">
                  <c:v>25620</c:v>
                </c:pt>
                <c:pt idx="31">
                  <c:v>24468</c:v>
                </c:pt>
                <c:pt idx="32">
                  <c:v>24701</c:v>
                </c:pt>
                <c:pt idx="33">
                  <c:v>23985</c:v>
                </c:pt>
                <c:pt idx="34">
                  <c:v>24563</c:v>
                </c:pt>
                <c:pt idx="35">
                  <c:v>25127</c:v>
                </c:pt>
                <c:pt idx="36">
                  <c:v>24729</c:v>
                </c:pt>
                <c:pt idx="37">
                  <c:v>25070</c:v>
                </c:pt>
                <c:pt idx="38">
                  <c:v>25099</c:v>
                </c:pt>
                <c:pt idx="39">
                  <c:v>25239</c:v>
                </c:pt>
                <c:pt idx="40">
                  <c:v>25376</c:v>
                </c:pt>
                <c:pt idx="41">
                  <c:v>26587</c:v>
                </c:pt>
                <c:pt idx="42">
                  <c:v>27859</c:v>
                </c:pt>
                <c:pt idx="43">
                  <c:v>27886</c:v>
                </c:pt>
                <c:pt idx="44">
                  <c:v>28238</c:v>
                </c:pt>
                <c:pt idx="45">
                  <c:v>27929</c:v>
                </c:pt>
                <c:pt idx="46">
                  <c:v>27219</c:v>
                </c:pt>
                <c:pt idx="47">
                  <c:v>27032</c:v>
                </c:pt>
                <c:pt idx="48">
                  <c:v>27053</c:v>
                </c:pt>
              </c:numCache>
            </c:numRef>
          </c:val>
          <c:smooth val="0"/>
          <c:extLst>
            <c:ext xmlns:c16="http://schemas.microsoft.com/office/drawing/2014/chart" uri="{C3380CC4-5D6E-409C-BE32-E72D297353CC}">
              <c16:uniqueId val="{00000001-1699-4E62-880F-EF158B29D4FF}"/>
            </c:ext>
          </c:extLst>
        </c:ser>
        <c:ser>
          <c:idx val="2"/>
          <c:order val="2"/>
          <c:tx>
            <c:strRef>
              <c:f>Sheet1!$D$1</c:f>
              <c:strCache>
                <c:ptCount val="1"/>
                <c:pt idx="0">
                  <c:v>Private
Amusement 
and recreation</c:v>
                </c:pt>
              </c:strCache>
            </c:strRef>
          </c:tx>
          <c:spPr>
            <a:ln w="38100">
              <a:solidFill>
                <a:srgbClr val="C0504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Sheet1!$D$2:$D$50</c:f>
              <c:numCache>
                <c:formatCode>#,##0</c:formatCode>
                <c:ptCount val="49"/>
                <c:pt idx="0">
                  <c:v>8195</c:v>
                </c:pt>
                <c:pt idx="1">
                  <c:v>8847</c:v>
                </c:pt>
                <c:pt idx="2">
                  <c:v>8585</c:v>
                </c:pt>
                <c:pt idx="3">
                  <c:v>9224</c:v>
                </c:pt>
                <c:pt idx="4">
                  <c:v>9575</c:v>
                </c:pt>
                <c:pt idx="5">
                  <c:v>10407</c:v>
                </c:pt>
                <c:pt idx="6">
                  <c:v>9946</c:v>
                </c:pt>
                <c:pt idx="7">
                  <c:v>10369</c:v>
                </c:pt>
                <c:pt idx="8">
                  <c:v>10754</c:v>
                </c:pt>
                <c:pt idx="9">
                  <c:v>10951</c:v>
                </c:pt>
                <c:pt idx="10">
                  <c:v>10706</c:v>
                </c:pt>
                <c:pt idx="11">
                  <c:v>10507</c:v>
                </c:pt>
                <c:pt idx="12">
                  <c:v>10444</c:v>
                </c:pt>
                <c:pt idx="13">
                  <c:v>10874</c:v>
                </c:pt>
                <c:pt idx="14">
                  <c:v>11389</c:v>
                </c:pt>
                <c:pt idx="15">
                  <c:v>12408</c:v>
                </c:pt>
                <c:pt idx="16">
                  <c:v>12545</c:v>
                </c:pt>
                <c:pt idx="17">
                  <c:v>13079</c:v>
                </c:pt>
                <c:pt idx="18">
                  <c:v>12709</c:v>
                </c:pt>
                <c:pt idx="19">
                  <c:v>12901</c:v>
                </c:pt>
                <c:pt idx="20">
                  <c:v>13135</c:v>
                </c:pt>
                <c:pt idx="21">
                  <c:v>13622</c:v>
                </c:pt>
                <c:pt idx="22">
                  <c:v>14070</c:v>
                </c:pt>
                <c:pt idx="23">
                  <c:v>13265</c:v>
                </c:pt>
                <c:pt idx="24">
                  <c:v>12818</c:v>
                </c:pt>
                <c:pt idx="25">
                  <c:v>13259</c:v>
                </c:pt>
                <c:pt idx="26">
                  <c:v>13142</c:v>
                </c:pt>
                <c:pt idx="27">
                  <c:v>13956</c:v>
                </c:pt>
                <c:pt idx="28">
                  <c:v>14117</c:v>
                </c:pt>
                <c:pt idx="29">
                  <c:v>13736</c:v>
                </c:pt>
                <c:pt idx="30">
                  <c:v>14002</c:v>
                </c:pt>
                <c:pt idx="31">
                  <c:v>13826</c:v>
                </c:pt>
                <c:pt idx="32">
                  <c:v>14097</c:v>
                </c:pt>
                <c:pt idx="33">
                  <c:v>13942</c:v>
                </c:pt>
                <c:pt idx="34">
                  <c:v>13666</c:v>
                </c:pt>
                <c:pt idx="35">
                  <c:v>14440</c:v>
                </c:pt>
                <c:pt idx="36">
                  <c:v>13940</c:v>
                </c:pt>
                <c:pt idx="37">
                  <c:v>14295</c:v>
                </c:pt>
                <c:pt idx="38">
                  <c:v>14123</c:v>
                </c:pt>
                <c:pt idx="39">
                  <c:v>14156</c:v>
                </c:pt>
                <c:pt idx="40">
                  <c:v>14194</c:v>
                </c:pt>
                <c:pt idx="41">
                  <c:v>14687</c:v>
                </c:pt>
                <c:pt idx="42">
                  <c:v>15156</c:v>
                </c:pt>
                <c:pt idx="43">
                  <c:v>15230</c:v>
                </c:pt>
                <c:pt idx="44">
                  <c:v>15189</c:v>
                </c:pt>
                <c:pt idx="45">
                  <c:v>14832</c:v>
                </c:pt>
                <c:pt idx="46">
                  <c:v>14945</c:v>
                </c:pt>
                <c:pt idx="47">
                  <c:v>14701</c:v>
                </c:pt>
                <c:pt idx="48">
                  <c:v>14758</c:v>
                </c:pt>
              </c:numCache>
            </c:numRef>
          </c:val>
          <c:smooth val="0"/>
          <c:extLst>
            <c:ext xmlns:c16="http://schemas.microsoft.com/office/drawing/2014/chart" uri="{C3380CC4-5D6E-409C-BE32-E72D297353CC}">
              <c16:uniqueId val="{00000002-1699-4E62-880F-EF158B29D4FF}"/>
            </c:ext>
          </c:extLst>
        </c:ser>
        <c:ser>
          <c:idx val="3"/>
          <c:order val="3"/>
          <c:tx>
            <c:strRef>
              <c:f>Sheet1!$E$1</c:f>
              <c:strCache>
                <c:ptCount val="1"/>
                <c:pt idx="0">
                  <c:v>Public
Amusement 
and recreation</c:v>
                </c:pt>
              </c:strCache>
            </c:strRef>
          </c:tx>
          <c:spPr>
            <a:ln w="38100">
              <a:solidFill>
                <a:srgbClr val="4F81B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Sheet1!$E$2:$E$50</c:f>
              <c:numCache>
                <c:formatCode>#,##0</c:formatCode>
                <c:ptCount val="49"/>
                <c:pt idx="0">
                  <c:v>9767</c:v>
                </c:pt>
                <c:pt idx="1">
                  <c:v>9957</c:v>
                </c:pt>
                <c:pt idx="2">
                  <c:v>10052</c:v>
                </c:pt>
                <c:pt idx="3">
                  <c:v>10465</c:v>
                </c:pt>
                <c:pt idx="4">
                  <c:v>10602</c:v>
                </c:pt>
                <c:pt idx="5">
                  <c:v>11026</c:v>
                </c:pt>
                <c:pt idx="6">
                  <c:v>10713</c:v>
                </c:pt>
                <c:pt idx="7">
                  <c:v>10752</c:v>
                </c:pt>
                <c:pt idx="8">
                  <c:v>10710</c:v>
                </c:pt>
                <c:pt idx="9">
                  <c:v>10465</c:v>
                </c:pt>
                <c:pt idx="10">
                  <c:v>9905</c:v>
                </c:pt>
                <c:pt idx="11">
                  <c:v>10362</c:v>
                </c:pt>
                <c:pt idx="12">
                  <c:v>10288</c:v>
                </c:pt>
                <c:pt idx="13">
                  <c:v>10445</c:v>
                </c:pt>
                <c:pt idx="14">
                  <c:v>10521</c:v>
                </c:pt>
                <c:pt idx="15">
                  <c:v>11007</c:v>
                </c:pt>
                <c:pt idx="16">
                  <c:v>10853</c:v>
                </c:pt>
                <c:pt idx="17">
                  <c:v>10996</c:v>
                </c:pt>
                <c:pt idx="18">
                  <c:v>10482</c:v>
                </c:pt>
                <c:pt idx="19">
                  <c:v>10343</c:v>
                </c:pt>
                <c:pt idx="20">
                  <c:v>10182</c:v>
                </c:pt>
                <c:pt idx="21">
                  <c:v>10719</c:v>
                </c:pt>
                <c:pt idx="22">
                  <c:v>10678</c:v>
                </c:pt>
                <c:pt idx="23">
                  <c:v>10667</c:v>
                </c:pt>
                <c:pt idx="24">
                  <c:v>10774</c:v>
                </c:pt>
                <c:pt idx="25">
                  <c:v>11806</c:v>
                </c:pt>
                <c:pt idx="26">
                  <c:v>12175</c:v>
                </c:pt>
                <c:pt idx="27">
                  <c:v>10931</c:v>
                </c:pt>
                <c:pt idx="28">
                  <c:v>11638</c:v>
                </c:pt>
                <c:pt idx="29">
                  <c:v>11708</c:v>
                </c:pt>
                <c:pt idx="30">
                  <c:v>11618</c:v>
                </c:pt>
                <c:pt idx="31">
                  <c:v>10643</c:v>
                </c:pt>
                <c:pt idx="32">
                  <c:v>10604</c:v>
                </c:pt>
                <c:pt idx="33">
                  <c:v>10043</c:v>
                </c:pt>
                <c:pt idx="34">
                  <c:v>10897</c:v>
                </c:pt>
                <c:pt idx="35">
                  <c:v>10687</c:v>
                </c:pt>
                <c:pt idx="36">
                  <c:v>10789</c:v>
                </c:pt>
                <c:pt idx="37">
                  <c:v>10775</c:v>
                </c:pt>
                <c:pt idx="38">
                  <c:v>10975</c:v>
                </c:pt>
                <c:pt idx="39">
                  <c:v>11083</c:v>
                </c:pt>
                <c:pt idx="40">
                  <c:v>11182</c:v>
                </c:pt>
                <c:pt idx="41">
                  <c:v>11900</c:v>
                </c:pt>
                <c:pt idx="42">
                  <c:v>12703</c:v>
                </c:pt>
                <c:pt idx="43">
                  <c:v>12656</c:v>
                </c:pt>
                <c:pt idx="44">
                  <c:v>13049</c:v>
                </c:pt>
                <c:pt idx="45">
                  <c:v>13096</c:v>
                </c:pt>
                <c:pt idx="46">
                  <c:v>12274</c:v>
                </c:pt>
                <c:pt idx="47">
                  <c:v>12331</c:v>
                </c:pt>
                <c:pt idx="48">
                  <c:v>12295</c:v>
                </c:pt>
              </c:numCache>
            </c:numRef>
          </c:val>
          <c:smooth val="0"/>
          <c:extLst>
            <c:ext xmlns:c16="http://schemas.microsoft.com/office/drawing/2014/chart" uri="{C3380CC4-5D6E-409C-BE32-E72D297353CC}">
              <c16:uniqueId val="{00000003-1699-4E62-880F-EF158B29D4FF}"/>
            </c:ext>
          </c:extLst>
        </c:ser>
        <c:ser>
          <c:idx val="4"/>
          <c:order val="4"/>
          <c:tx>
            <c:strRef>
              <c:f>Sheet1!$F$1</c:f>
              <c:strCache>
                <c:ptCount val="1"/>
                <c:pt idx="0">
                  <c:v>Column2</c:v>
                </c:pt>
              </c:strCache>
            </c:strRef>
          </c:tx>
          <c:spPr>
            <a:ln w="12700">
              <a:solidFill>
                <a:srgbClr val="C0504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Sheet1!$F$2:$F$50</c:f>
              <c:numCache>
                <c:formatCode>#,##0</c:formatCode>
                <c:ptCount val="49"/>
                <c:pt idx="0">
                  <c:v>14758</c:v>
                </c:pt>
                <c:pt idx="1">
                  <c:v>14758</c:v>
                </c:pt>
                <c:pt idx="2">
                  <c:v>14758</c:v>
                </c:pt>
                <c:pt idx="3">
                  <c:v>14758</c:v>
                </c:pt>
                <c:pt idx="4">
                  <c:v>14758</c:v>
                </c:pt>
                <c:pt idx="5">
                  <c:v>14758</c:v>
                </c:pt>
                <c:pt idx="6">
                  <c:v>14758</c:v>
                </c:pt>
                <c:pt idx="7">
                  <c:v>14758</c:v>
                </c:pt>
                <c:pt idx="8">
                  <c:v>14758</c:v>
                </c:pt>
                <c:pt idx="9">
                  <c:v>14758</c:v>
                </c:pt>
                <c:pt idx="10">
                  <c:v>14758</c:v>
                </c:pt>
                <c:pt idx="11">
                  <c:v>14758</c:v>
                </c:pt>
                <c:pt idx="12">
                  <c:v>14758</c:v>
                </c:pt>
                <c:pt idx="13">
                  <c:v>14758</c:v>
                </c:pt>
                <c:pt idx="14">
                  <c:v>14758</c:v>
                </c:pt>
                <c:pt idx="15">
                  <c:v>14758</c:v>
                </c:pt>
                <c:pt idx="16">
                  <c:v>14758</c:v>
                </c:pt>
                <c:pt idx="17">
                  <c:v>14758</c:v>
                </c:pt>
                <c:pt idx="18">
                  <c:v>14758</c:v>
                </c:pt>
                <c:pt idx="19">
                  <c:v>14758</c:v>
                </c:pt>
                <c:pt idx="20">
                  <c:v>14758</c:v>
                </c:pt>
                <c:pt idx="21">
                  <c:v>14758</c:v>
                </c:pt>
                <c:pt idx="22">
                  <c:v>14758</c:v>
                </c:pt>
                <c:pt idx="23">
                  <c:v>14758</c:v>
                </c:pt>
                <c:pt idx="24">
                  <c:v>14758</c:v>
                </c:pt>
                <c:pt idx="25">
                  <c:v>14758</c:v>
                </c:pt>
                <c:pt idx="26">
                  <c:v>14758</c:v>
                </c:pt>
                <c:pt idx="27">
                  <c:v>14758</c:v>
                </c:pt>
                <c:pt idx="28">
                  <c:v>14758</c:v>
                </c:pt>
                <c:pt idx="29">
                  <c:v>14758</c:v>
                </c:pt>
                <c:pt idx="30">
                  <c:v>14758</c:v>
                </c:pt>
                <c:pt idx="31">
                  <c:v>14758</c:v>
                </c:pt>
                <c:pt idx="32">
                  <c:v>14758</c:v>
                </c:pt>
                <c:pt idx="33">
                  <c:v>14758</c:v>
                </c:pt>
                <c:pt idx="34">
                  <c:v>14758</c:v>
                </c:pt>
                <c:pt idx="35">
                  <c:v>14758</c:v>
                </c:pt>
                <c:pt idx="36">
                  <c:v>14758</c:v>
                </c:pt>
                <c:pt idx="37">
                  <c:v>14758</c:v>
                </c:pt>
                <c:pt idx="38">
                  <c:v>14758</c:v>
                </c:pt>
                <c:pt idx="39">
                  <c:v>14758</c:v>
                </c:pt>
                <c:pt idx="40">
                  <c:v>14758</c:v>
                </c:pt>
                <c:pt idx="41">
                  <c:v>14758</c:v>
                </c:pt>
                <c:pt idx="42">
                  <c:v>14758</c:v>
                </c:pt>
                <c:pt idx="43">
                  <c:v>14758</c:v>
                </c:pt>
                <c:pt idx="44">
                  <c:v>14758</c:v>
                </c:pt>
                <c:pt idx="45">
                  <c:v>14758</c:v>
                </c:pt>
                <c:pt idx="46">
                  <c:v>14758</c:v>
                </c:pt>
                <c:pt idx="47">
                  <c:v>14758</c:v>
                </c:pt>
                <c:pt idx="48">
                  <c:v>14758</c:v>
                </c:pt>
              </c:numCache>
            </c:numRef>
          </c:val>
          <c:smooth val="0"/>
          <c:extLst>
            <c:ext xmlns:c16="http://schemas.microsoft.com/office/drawing/2014/chart" uri="{C3380CC4-5D6E-409C-BE32-E72D297353CC}">
              <c16:uniqueId val="{00000000-9C98-44C5-AF83-C2842AE50ED3}"/>
            </c:ext>
          </c:extLst>
        </c:ser>
        <c:ser>
          <c:idx val="5"/>
          <c:order val="5"/>
          <c:tx>
            <c:strRef>
              <c:f>Sheet1!$G$1</c:f>
              <c:strCache>
                <c:ptCount val="1"/>
                <c:pt idx="0">
                  <c:v>Column3</c:v>
                </c:pt>
              </c:strCache>
            </c:strRef>
          </c:tx>
          <c:spPr>
            <a:ln w="12700">
              <a:solidFill>
                <a:srgbClr val="4F81B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Sheet1!$G$2:$G$50</c:f>
              <c:numCache>
                <c:formatCode>#,##0</c:formatCode>
                <c:ptCount val="49"/>
                <c:pt idx="0">
                  <c:v>12295</c:v>
                </c:pt>
                <c:pt idx="1">
                  <c:v>12295</c:v>
                </c:pt>
                <c:pt idx="2">
                  <c:v>12295</c:v>
                </c:pt>
                <c:pt idx="3">
                  <c:v>12295</c:v>
                </c:pt>
                <c:pt idx="4">
                  <c:v>12295</c:v>
                </c:pt>
                <c:pt idx="5">
                  <c:v>12295</c:v>
                </c:pt>
                <c:pt idx="6">
                  <c:v>12295</c:v>
                </c:pt>
                <c:pt idx="7">
                  <c:v>12295</c:v>
                </c:pt>
                <c:pt idx="8">
                  <c:v>12295</c:v>
                </c:pt>
                <c:pt idx="9">
                  <c:v>12295</c:v>
                </c:pt>
                <c:pt idx="10">
                  <c:v>12295</c:v>
                </c:pt>
                <c:pt idx="11">
                  <c:v>12295</c:v>
                </c:pt>
                <c:pt idx="12">
                  <c:v>12295</c:v>
                </c:pt>
                <c:pt idx="13">
                  <c:v>12295</c:v>
                </c:pt>
                <c:pt idx="14">
                  <c:v>12295</c:v>
                </c:pt>
                <c:pt idx="15">
                  <c:v>12295</c:v>
                </c:pt>
                <c:pt idx="16">
                  <c:v>12295</c:v>
                </c:pt>
                <c:pt idx="17">
                  <c:v>12295</c:v>
                </c:pt>
                <c:pt idx="18">
                  <c:v>12295</c:v>
                </c:pt>
                <c:pt idx="19">
                  <c:v>12295</c:v>
                </c:pt>
                <c:pt idx="20">
                  <c:v>12295</c:v>
                </c:pt>
                <c:pt idx="21">
                  <c:v>12295</c:v>
                </c:pt>
                <c:pt idx="22">
                  <c:v>12295</c:v>
                </c:pt>
                <c:pt idx="23">
                  <c:v>12295</c:v>
                </c:pt>
                <c:pt idx="24">
                  <c:v>12295</c:v>
                </c:pt>
                <c:pt idx="25">
                  <c:v>12295</c:v>
                </c:pt>
                <c:pt idx="26">
                  <c:v>12295</c:v>
                </c:pt>
                <c:pt idx="27">
                  <c:v>12295</c:v>
                </c:pt>
                <c:pt idx="28">
                  <c:v>12295</c:v>
                </c:pt>
                <c:pt idx="29">
                  <c:v>12295</c:v>
                </c:pt>
                <c:pt idx="30">
                  <c:v>12295</c:v>
                </c:pt>
                <c:pt idx="31">
                  <c:v>12295</c:v>
                </c:pt>
                <c:pt idx="32">
                  <c:v>12295</c:v>
                </c:pt>
                <c:pt idx="33">
                  <c:v>12295</c:v>
                </c:pt>
                <c:pt idx="34">
                  <c:v>12295</c:v>
                </c:pt>
                <c:pt idx="35">
                  <c:v>12295</c:v>
                </c:pt>
                <c:pt idx="36">
                  <c:v>12295</c:v>
                </c:pt>
                <c:pt idx="37">
                  <c:v>12295</c:v>
                </c:pt>
                <c:pt idx="38">
                  <c:v>12295</c:v>
                </c:pt>
                <c:pt idx="39">
                  <c:v>12295</c:v>
                </c:pt>
                <c:pt idx="40">
                  <c:v>12295</c:v>
                </c:pt>
                <c:pt idx="41">
                  <c:v>12295</c:v>
                </c:pt>
                <c:pt idx="42">
                  <c:v>12295</c:v>
                </c:pt>
                <c:pt idx="43">
                  <c:v>12295</c:v>
                </c:pt>
                <c:pt idx="44">
                  <c:v>12295</c:v>
                </c:pt>
                <c:pt idx="45">
                  <c:v>12295</c:v>
                </c:pt>
                <c:pt idx="46">
                  <c:v>12295</c:v>
                </c:pt>
                <c:pt idx="47">
                  <c:v>12295</c:v>
                </c:pt>
                <c:pt idx="48">
                  <c:v>12295</c:v>
                </c:pt>
              </c:numCache>
            </c:numRef>
          </c:val>
          <c:smooth val="0"/>
          <c:extLst>
            <c:ext xmlns:c16="http://schemas.microsoft.com/office/drawing/2014/chart" uri="{C3380CC4-5D6E-409C-BE32-E72D297353CC}">
              <c16:uniqueId val="{00000001-9C98-44C5-AF83-C2842AE50ED3}"/>
            </c:ext>
          </c:extLst>
        </c:ser>
        <c:dLbls>
          <c:showLegendKey val="0"/>
          <c:showVal val="0"/>
          <c:showCatName val="0"/>
          <c:showSerName val="0"/>
          <c:showPercent val="0"/>
          <c:showBubbleSize val="0"/>
        </c:dLbls>
        <c:smooth val="0"/>
        <c:axId val="174560768"/>
        <c:axId val="174562304"/>
      </c:lineChart>
      <c:dateAx>
        <c:axId val="174560768"/>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4562304"/>
        <c:crosses val="autoZero"/>
        <c:auto val="0"/>
        <c:lblOffset val="100"/>
        <c:baseTimeUnit val="months"/>
        <c:majorUnit val="1"/>
        <c:majorTimeUnit val="years"/>
        <c:minorUnit val="1"/>
        <c:minorTimeUnit val="months"/>
      </c:dateAx>
      <c:valAx>
        <c:axId val="174562304"/>
        <c:scaling>
          <c:orientation val="minMax"/>
          <c:max val="3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4560768"/>
        <c:crosses val="autoZero"/>
        <c:crossBetween val="between"/>
        <c:majorUnit val="1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100135566432817"/>
          <c:y val="0.19149648632632535"/>
          <c:w val="0.5346033205306"/>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27088</c:v>
                </c:pt>
                <c:pt idx="1">
                  <c:v>27088</c:v>
                </c:pt>
                <c:pt idx="2">
                  <c:v>27088</c:v>
                </c:pt>
                <c:pt idx="3">
                  <c:v>27088</c:v>
                </c:pt>
                <c:pt idx="4">
                  <c:v>27088</c:v>
                </c:pt>
                <c:pt idx="5">
                  <c:v>27088</c:v>
                </c:pt>
                <c:pt idx="6">
                  <c:v>27088</c:v>
                </c:pt>
                <c:pt idx="7">
                  <c:v>27088</c:v>
                </c:pt>
                <c:pt idx="8">
                  <c:v>27088</c:v>
                </c:pt>
              </c:numCache>
            </c:numRef>
          </c:val>
          <c:smooth val="0"/>
          <c:extLst>
            <c:ext xmlns:c16="http://schemas.microsoft.com/office/drawing/2014/chart" uri="{C3380CC4-5D6E-409C-BE32-E72D297353CC}">
              <c16:uniqueId val="{00000000-63FA-4197-A627-ECE44124031F}"/>
            </c:ext>
          </c:extLst>
        </c:ser>
        <c:ser>
          <c:idx val="1"/>
          <c:order val="1"/>
          <c:tx>
            <c:strRef>
              <c:f>Sheet1!$C$1</c:f>
              <c:strCache>
                <c:ptCount val="1"/>
                <c:pt idx="0">
                  <c:v>Amusement and recreation</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21829</c:v>
                </c:pt>
                <c:pt idx="1">
                  <c:v>19404</c:v>
                </c:pt>
                <c:pt idx="2">
                  <c:v>16943</c:v>
                </c:pt>
                <c:pt idx="3">
                  <c:v>15995</c:v>
                </c:pt>
                <c:pt idx="4">
                  <c:v>15480</c:v>
                </c:pt>
                <c:pt idx="5">
                  <c:v>15207</c:v>
                </c:pt>
                <c:pt idx="6">
                  <c:v>16773</c:v>
                </c:pt>
                <c:pt idx="7">
                  <c:v>20258</c:v>
                </c:pt>
                <c:pt idx="8">
                  <c:v>23155</c:v>
                </c:pt>
              </c:numCache>
            </c:numRef>
          </c:val>
          <c:smooth val="0"/>
          <c:extLst>
            <c:ext xmlns:c16="http://schemas.microsoft.com/office/drawing/2014/chart" uri="{C3380CC4-5D6E-409C-BE32-E72D297353CC}">
              <c16:uniqueId val="{00000001-63FA-4197-A627-ECE44124031F}"/>
            </c:ext>
          </c:extLst>
        </c:ser>
        <c:ser>
          <c:idx val="2"/>
          <c:order val="2"/>
          <c:tx>
            <c:strRef>
              <c:f>Sheet1!$D$1</c:f>
              <c:strCache>
                <c:ptCount val="1"/>
                <c:pt idx="0">
                  <c:v>Column2</c:v>
                </c:pt>
              </c:strCache>
            </c:strRef>
          </c:tx>
          <c:spPr>
            <a:ln w="12700">
              <a:solidFill>
                <a:srgbClr val="C0504D"/>
              </a:solidFill>
              <a:prstDash val="dash"/>
            </a:ln>
          </c:spPr>
          <c:marker>
            <c:symbol val="none"/>
          </c:marker>
          <c:cat>
            <c:strRef>
              <c:f>Sheet1!$A$2:$A$10</c:f>
              <c:strCache>
                <c:ptCount val="9"/>
                <c:pt idx="0">
                  <c:v>'08</c:v>
                </c:pt>
                <c:pt idx="8">
                  <c:v>'16</c:v>
                </c:pt>
              </c:strCache>
            </c:strRef>
          </c:cat>
          <c:val>
            <c:numRef>
              <c:f>Sheet1!$D$2:$D$10</c:f>
              <c:numCache>
                <c:formatCode>#,##0</c:formatCode>
                <c:ptCount val="9"/>
                <c:pt idx="0">
                  <c:v>14604</c:v>
                </c:pt>
                <c:pt idx="1">
                  <c:v>14604</c:v>
                </c:pt>
                <c:pt idx="2">
                  <c:v>14604</c:v>
                </c:pt>
                <c:pt idx="3">
                  <c:v>14604</c:v>
                </c:pt>
                <c:pt idx="4">
                  <c:v>14604</c:v>
                </c:pt>
                <c:pt idx="5">
                  <c:v>14604</c:v>
                </c:pt>
                <c:pt idx="6">
                  <c:v>14604</c:v>
                </c:pt>
                <c:pt idx="7">
                  <c:v>14604</c:v>
                </c:pt>
                <c:pt idx="8">
                  <c:v>14604</c:v>
                </c:pt>
              </c:numCache>
            </c:numRef>
          </c:val>
          <c:smooth val="0"/>
          <c:extLst>
            <c:ext xmlns:c16="http://schemas.microsoft.com/office/drawing/2014/chart" uri="{C3380CC4-5D6E-409C-BE32-E72D297353CC}">
              <c16:uniqueId val="{00000000-12D2-4EF1-889E-894959433B94}"/>
            </c:ext>
          </c:extLst>
        </c:ser>
        <c:ser>
          <c:idx val="3"/>
          <c:order val="3"/>
          <c:tx>
            <c:strRef>
              <c:f>Sheet1!$E$1</c:f>
              <c:strCache>
                <c:ptCount val="1"/>
                <c:pt idx="0">
                  <c:v>Column3</c:v>
                </c:pt>
              </c:strCache>
            </c:strRef>
          </c:tx>
          <c:spPr>
            <a:ln w="12700">
              <a:solidFill>
                <a:srgbClr val="4F81BD"/>
              </a:solidFill>
              <a:prstDash val="dash"/>
            </a:ln>
          </c:spPr>
          <c:marker>
            <c:symbol val="none"/>
          </c:marker>
          <c:cat>
            <c:strRef>
              <c:f>Sheet1!$A$2:$A$10</c:f>
              <c:strCache>
                <c:ptCount val="9"/>
                <c:pt idx="0">
                  <c:v>'08</c:v>
                </c:pt>
                <c:pt idx="8">
                  <c:v>'16</c:v>
                </c:pt>
              </c:strCache>
            </c:strRef>
          </c:cat>
          <c:val>
            <c:numRef>
              <c:f>Sheet1!$E$2:$E$10</c:f>
              <c:numCache>
                <c:formatCode>#,##0</c:formatCode>
                <c:ptCount val="9"/>
                <c:pt idx="0">
                  <c:v>12483</c:v>
                </c:pt>
                <c:pt idx="1">
                  <c:v>12483</c:v>
                </c:pt>
                <c:pt idx="2">
                  <c:v>12483</c:v>
                </c:pt>
                <c:pt idx="3">
                  <c:v>12483</c:v>
                </c:pt>
                <c:pt idx="4">
                  <c:v>12483</c:v>
                </c:pt>
                <c:pt idx="5">
                  <c:v>12483</c:v>
                </c:pt>
                <c:pt idx="6">
                  <c:v>12483</c:v>
                </c:pt>
                <c:pt idx="7">
                  <c:v>12483</c:v>
                </c:pt>
                <c:pt idx="8">
                  <c:v>12483</c:v>
                </c:pt>
              </c:numCache>
            </c:numRef>
          </c:val>
          <c:smooth val="0"/>
          <c:extLst>
            <c:ext xmlns:c16="http://schemas.microsoft.com/office/drawing/2014/chart" uri="{C3380CC4-5D6E-409C-BE32-E72D297353CC}">
              <c16:uniqueId val="{00000001-12D2-4EF1-889E-894959433B94}"/>
            </c:ext>
          </c:extLst>
        </c:ser>
        <c:ser>
          <c:idx val="4"/>
          <c:order val="4"/>
          <c:tx>
            <c:strRef>
              <c:f>Sheet1!$F$1</c:f>
              <c:strCache>
                <c:ptCount val="1"/>
                <c:pt idx="0">
                  <c:v>Private</c:v>
                </c:pt>
              </c:strCache>
            </c:strRef>
          </c:tx>
          <c:spPr>
            <a:ln w="38100">
              <a:solidFill>
                <a:srgbClr val="C0504D"/>
              </a:solidFill>
            </a:ln>
          </c:spPr>
          <c:marker>
            <c:symbol val="none"/>
          </c:marker>
          <c:cat>
            <c:strRef>
              <c:f>Sheet1!$A$2:$A$10</c:f>
              <c:strCache>
                <c:ptCount val="9"/>
                <c:pt idx="0">
                  <c:v>'08</c:v>
                </c:pt>
                <c:pt idx="8">
                  <c:v>'16</c:v>
                </c:pt>
              </c:strCache>
            </c:strRef>
          </c:cat>
          <c:val>
            <c:numRef>
              <c:f>Sheet1!$F$2:$F$10</c:f>
              <c:numCache>
                <c:formatCode>General</c:formatCode>
                <c:ptCount val="9"/>
                <c:pt idx="0">
                  <c:v>10508</c:v>
                </c:pt>
                <c:pt idx="1">
                  <c:v>8402</c:v>
                </c:pt>
                <c:pt idx="2">
                  <c:v>6483</c:v>
                </c:pt>
                <c:pt idx="3">
                  <c:v>6744</c:v>
                </c:pt>
                <c:pt idx="4">
                  <c:v>6217</c:v>
                </c:pt>
                <c:pt idx="5">
                  <c:v>6916</c:v>
                </c:pt>
                <c:pt idx="6">
                  <c:v>7719</c:v>
                </c:pt>
                <c:pt idx="7">
                  <c:v>9855</c:v>
                </c:pt>
                <c:pt idx="8">
                  <c:v>12557</c:v>
                </c:pt>
              </c:numCache>
            </c:numRef>
          </c:val>
          <c:smooth val="0"/>
          <c:extLst>
            <c:ext xmlns:c16="http://schemas.microsoft.com/office/drawing/2014/chart" uri="{C3380CC4-5D6E-409C-BE32-E72D297353CC}">
              <c16:uniqueId val="{00000000-3FC8-410F-82CF-2761BD4A8A3F}"/>
            </c:ext>
          </c:extLst>
        </c:ser>
        <c:ser>
          <c:idx val="5"/>
          <c:order val="5"/>
          <c:tx>
            <c:strRef>
              <c:f>Sheet1!$G$1</c:f>
              <c:strCache>
                <c:ptCount val="1"/>
                <c:pt idx="0">
                  <c:v>Public</c:v>
                </c:pt>
              </c:strCache>
            </c:strRef>
          </c:tx>
          <c:spPr>
            <a:ln w="38100">
              <a:solidFill>
                <a:srgbClr val="4F81BD"/>
              </a:solidFill>
            </a:ln>
          </c:spPr>
          <c:marker>
            <c:symbol val="none"/>
          </c:marker>
          <c:cat>
            <c:strRef>
              <c:f>Sheet1!$A$2:$A$10</c:f>
              <c:strCache>
                <c:ptCount val="9"/>
                <c:pt idx="0">
                  <c:v>'08</c:v>
                </c:pt>
                <c:pt idx="8">
                  <c:v>'16</c:v>
                </c:pt>
              </c:strCache>
            </c:strRef>
          </c:cat>
          <c:val>
            <c:numRef>
              <c:f>Sheet1!$G$2:$G$10</c:f>
              <c:numCache>
                <c:formatCode>General</c:formatCode>
                <c:ptCount val="9"/>
                <c:pt idx="0">
                  <c:v>10872</c:v>
                </c:pt>
                <c:pt idx="1">
                  <c:v>10585</c:v>
                </c:pt>
                <c:pt idx="2">
                  <c:v>9668</c:v>
                </c:pt>
                <c:pt idx="3">
                  <c:v>8542</c:v>
                </c:pt>
                <c:pt idx="4">
                  <c:v>8876</c:v>
                </c:pt>
                <c:pt idx="5">
                  <c:v>8081</c:v>
                </c:pt>
                <c:pt idx="6">
                  <c:v>8713</c:v>
                </c:pt>
                <c:pt idx="7">
                  <c:v>9954</c:v>
                </c:pt>
                <c:pt idx="8">
                  <c:v>10598</c:v>
                </c:pt>
              </c:numCache>
            </c:numRef>
          </c:val>
          <c:smooth val="0"/>
          <c:extLst>
            <c:ext xmlns:c16="http://schemas.microsoft.com/office/drawing/2014/chart" uri="{C3380CC4-5D6E-409C-BE32-E72D297353CC}">
              <c16:uniqueId val="{00000001-3FC8-410F-82CF-2761BD4A8A3F}"/>
            </c:ext>
          </c:extLst>
        </c:ser>
        <c:dLbls>
          <c:showLegendKey val="0"/>
          <c:showVal val="0"/>
          <c:showCatName val="0"/>
          <c:showSerName val="0"/>
          <c:showPercent val="0"/>
          <c:showBubbleSize val="0"/>
        </c:dLbls>
        <c:smooth val="0"/>
        <c:axId val="174592768"/>
        <c:axId val="174594304"/>
      </c:lineChart>
      <c:dateAx>
        <c:axId val="174592768"/>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4594304"/>
        <c:crosses val="autoZero"/>
        <c:auto val="1"/>
        <c:lblOffset val="100"/>
        <c:baseTimeUnit val="months"/>
        <c:majorUnit val="1"/>
        <c:majorTimeUnit val="months"/>
        <c:minorUnit val="1"/>
        <c:minorTimeUnit val="months"/>
      </c:dateAx>
      <c:valAx>
        <c:axId val="174594304"/>
        <c:scaling>
          <c:orientation val="minMax"/>
          <c:max val="3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4592768"/>
        <c:crosses val="autoZero"/>
        <c:crossBetween val="between"/>
        <c:majorUnit val="1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1260479093312"/>
          <c:y val="0.19149648632632535"/>
          <c:w val="0.43127647803109764"/>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98303</c:v>
                </c:pt>
                <c:pt idx="1">
                  <c:v>98303</c:v>
                </c:pt>
                <c:pt idx="2">
                  <c:v>98303</c:v>
                </c:pt>
                <c:pt idx="3">
                  <c:v>98303</c:v>
                </c:pt>
                <c:pt idx="4">
                  <c:v>98303</c:v>
                </c:pt>
                <c:pt idx="5">
                  <c:v>98303</c:v>
                </c:pt>
                <c:pt idx="6">
                  <c:v>98303</c:v>
                </c:pt>
                <c:pt idx="7">
                  <c:v>98303</c:v>
                </c:pt>
                <c:pt idx="8">
                  <c:v>98303</c:v>
                </c:pt>
              </c:numCache>
            </c:numRef>
          </c:val>
          <c:smooth val="0"/>
          <c:extLst>
            <c:ext xmlns:c16="http://schemas.microsoft.com/office/drawing/2014/chart" uri="{C3380CC4-5D6E-409C-BE32-E72D297353CC}">
              <c16:uniqueId val="{00000000-320D-4565-B905-8624852F37DD}"/>
            </c:ext>
          </c:extLst>
        </c:ser>
        <c:ser>
          <c:idx val="1"/>
          <c:order val="1"/>
          <c:tx>
            <c:strRef>
              <c:f>Sheet1!$C$1</c:f>
              <c:strCache>
                <c:ptCount val="1"/>
                <c:pt idx="0">
                  <c:v>Total
Power</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81075</c:v>
                </c:pt>
                <c:pt idx="1">
                  <c:v>88861</c:v>
                </c:pt>
                <c:pt idx="2">
                  <c:v>77945</c:v>
                </c:pt>
                <c:pt idx="3">
                  <c:v>75185</c:v>
                </c:pt>
                <c:pt idx="4">
                  <c:v>97434</c:v>
                </c:pt>
                <c:pt idx="5">
                  <c:v>93317</c:v>
                </c:pt>
                <c:pt idx="6">
                  <c:v>110089</c:v>
                </c:pt>
                <c:pt idx="7">
                  <c:v>102972</c:v>
                </c:pt>
                <c:pt idx="8">
                  <c:v>101389</c:v>
                </c:pt>
              </c:numCache>
            </c:numRef>
          </c:val>
          <c:smooth val="0"/>
          <c:extLst>
            <c:ext xmlns:c16="http://schemas.microsoft.com/office/drawing/2014/chart" uri="{C3380CC4-5D6E-409C-BE32-E72D297353CC}">
              <c16:uniqueId val="{00000001-320D-4565-B905-8624852F37DD}"/>
            </c:ext>
          </c:extLst>
        </c:ser>
        <c:ser>
          <c:idx val="2"/>
          <c:order val="2"/>
          <c:tx>
            <c:strRef>
              <c:f>Sheet1!$D$1</c:f>
              <c:strCache>
                <c:ptCount val="1"/>
                <c:pt idx="0">
                  <c:v>Column2</c:v>
                </c:pt>
              </c:strCache>
            </c:strRef>
          </c:tx>
          <c:spPr>
            <a:ln w="12700">
              <a:solidFill>
                <a:srgbClr val="4F81BD"/>
              </a:solidFill>
              <a:prstDash val="dash"/>
            </a:ln>
          </c:spPr>
          <c:marker>
            <c:symbol val="none"/>
          </c:marker>
          <c:cat>
            <c:strRef>
              <c:f>Sheet1!$A$2:$A$10</c:f>
              <c:strCache>
                <c:ptCount val="9"/>
                <c:pt idx="0">
                  <c:v>'08</c:v>
                </c:pt>
                <c:pt idx="8">
                  <c:v>'16</c:v>
                </c:pt>
              </c:strCache>
            </c:strRef>
          </c:cat>
          <c:val>
            <c:numRef>
              <c:f>Sheet1!$D$2:$D$10</c:f>
              <c:numCache>
                <c:formatCode>General</c:formatCode>
                <c:ptCount val="9"/>
                <c:pt idx="0">
                  <c:v>24859</c:v>
                </c:pt>
                <c:pt idx="1">
                  <c:v>24859</c:v>
                </c:pt>
                <c:pt idx="2">
                  <c:v>24859</c:v>
                </c:pt>
                <c:pt idx="3">
                  <c:v>24859</c:v>
                </c:pt>
                <c:pt idx="4">
                  <c:v>24859</c:v>
                </c:pt>
                <c:pt idx="5">
                  <c:v>24859</c:v>
                </c:pt>
                <c:pt idx="6">
                  <c:v>24859</c:v>
                </c:pt>
                <c:pt idx="7">
                  <c:v>24859</c:v>
                </c:pt>
                <c:pt idx="8">
                  <c:v>24859</c:v>
                </c:pt>
              </c:numCache>
            </c:numRef>
          </c:val>
          <c:smooth val="0"/>
          <c:extLst>
            <c:ext xmlns:c16="http://schemas.microsoft.com/office/drawing/2014/chart" uri="{C3380CC4-5D6E-409C-BE32-E72D297353CC}">
              <c16:uniqueId val="{00000000-A0F1-487E-8CF7-346647C64F3F}"/>
            </c:ext>
          </c:extLst>
        </c:ser>
        <c:ser>
          <c:idx val="3"/>
          <c:order val="3"/>
          <c:tx>
            <c:strRef>
              <c:f>Sheet1!$E$1</c:f>
              <c:strCache>
                <c:ptCount val="1"/>
                <c:pt idx="0">
                  <c:v>Column3</c:v>
                </c:pt>
              </c:strCache>
            </c:strRef>
          </c:tx>
          <c:spPr>
            <a:ln w="12700">
              <a:solidFill>
                <a:srgbClr val="C0504D"/>
              </a:solidFill>
              <a:prstDash val="dash"/>
            </a:ln>
          </c:spPr>
          <c:marker>
            <c:symbol val="none"/>
          </c:marker>
          <c:cat>
            <c:strRef>
              <c:f>Sheet1!$A$2:$A$10</c:f>
              <c:strCache>
                <c:ptCount val="9"/>
                <c:pt idx="0">
                  <c:v>'08</c:v>
                </c:pt>
                <c:pt idx="8">
                  <c:v>'16</c:v>
                </c:pt>
              </c:strCache>
            </c:strRef>
          </c:cat>
          <c:val>
            <c:numRef>
              <c:f>Sheet1!$E$2:$E$10</c:f>
              <c:numCache>
                <c:formatCode>#,##0</c:formatCode>
                <c:ptCount val="9"/>
                <c:pt idx="0">
                  <c:v>73444</c:v>
                </c:pt>
                <c:pt idx="1">
                  <c:v>73444</c:v>
                </c:pt>
                <c:pt idx="2">
                  <c:v>73444</c:v>
                </c:pt>
                <c:pt idx="3">
                  <c:v>73444</c:v>
                </c:pt>
                <c:pt idx="4">
                  <c:v>73444</c:v>
                </c:pt>
                <c:pt idx="5">
                  <c:v>73444</c:v>
                </c:pt>
                <c:pt idx="6">
                  <c:v>73444</c:v>
                </c:pt>
                <c:pt idx="7">
                  <c:v>73444</c:v>
                </c:pt>
                <c:pt idx="8">
                  <c:v>73444</c:v>
                </c:pt>
              </c:numCache>
            </c:numRef>
          </c:val>
          <c:smooth val="0"/>
          <c:extLst>
            <c:ext xmlns:c16="http://schemas.microsoft.com/office/drawing/2014/chart" uri="{C3380CC4-5D6E-409C-BE32-E72D297353CC}">
              <c16:uniqueId val="{00000001-A0F1-487E-8CF7-346647C64F3F}"/>
            </c:ext>
          </c:extLst>
        </c:ser>
        <c:ser>
          <c:idx val="4"/>
          <c:order val="4"/>
          <c:tx>
            <c:strRef>
              <c:f>Sheet1!$F$1</c:f>
              <c:strCache>
                <c:ptCount val="1"/>
                <c:pt idx="0">
                  <c:v>Electric</c:v>
                </c:pt>
              </c:strCache>
            </c:strRef>
          </c:tx>
          <c:spPr>
            <a:ln w="38100">
              <a:solidFill>
                <a:srgbClr val="C0504D"/>
              </a:solidFill>
            </a:ln>
          </c:spPr>
          <c:marker>
            <c:symbol val="none"/>
          </c:marker>
          <c:cat>
            <c:strRef>
              <c:f>Sheet1!$A$2:$A$10</c:f>
              <c:strCache>
                <c:ptCount val="9"/>
                <c:pt idx="0">
                  <c:v>'08</c:v>
                </c:pt>
                <c:pt idx="8">
                  <c:v>'16</c:v>
                </c:pt>
              </c:strCache>
            </c:strRef>
          </c:cat>
          <c:val>
            <c:numRef>
              <c:f>Sheet1!$F$2:$F$10</c:f>
              <c:numCache>
                <c:formatCode>General</c:formatCode>
                <c:ptCount val="9"/>
                <c:pt idx="0">
                  <c:v>52799</c:v>
                </c:pt>
                <c:pt idx="1">
                  <c:v>60394</c:v>
                </c:pt>
                <c:pt idx="2">
                  <c:v>48972</c:v>
                </c:pt>
                <c:pt idx="3">
                  <c:v>50291</c:v>
                </c:pt>
                <c:pt idx="4">
                  <c:v>68967</c:v>
                </c:pt>
                <c:pt idx="5">
                  <c:v>54411</c:v>
                </c:pt>
                <c:pt idx="6">
                  <c:v>69970</c:v>
                </c:pt>
                <c:pt idx="7">
                  <c:v>67123</c:v>
                </c:pt>
                <c:pt idx="8">
                  <c:v>71356</c:v>
                </c:pt>
              </c:numCache>
            </c:numRef>
          </c:val>
          <c:smooth val="0"/>
          <c:extLst>
            <c:ext xmlns:c16="http://schemas.microsoft.com/office/drawing/2014/chart" uri="{C3380CC4-5D6E-409C-BE32-E72D297353CC}">
              <c16:uniqueId val="{00000000-AA58-4B1D-BE8A-A8B0389BADCF}"/>
            </c:ext>
          </c:extLst>
        </c:ser>
        <c:ser>
          <c:idx val="5"/>
          <c:order val="5"/>
          <c:tx>
            <c:strRef>
              <c:f>Sheet1!$G$1</c:f>
              <c:strCache>
                <c:ptCount val="1"/>
                <c:pt idx="0">
                  <c:v>Oil &amp; Gas</c:v>
                </c:pt>
              </c:strCache>
            </c:strRef>
          </c:tx>
          <c:spPr>
            <a:ln w="38100">
              <a:solidFill>
                <a:srgbClr val="4F81BD"/>
              </a:solidFill>
            </a:ln>
          </c:spPr>
          <c:marker>
            <c:symbol val="none"/>
          </c:marker>
          <c:cat>
            <c:strRef>
              <c:f>Sheet1!$A$2:$A$10</c:f>
              <c:strCache>
                <c:ptCount val="9"/>
                <c:pt idx="0">
                  <c:v>'08</c:v>
                </c:pt>
                <c:pt idx="8">
                  <c:v>'16</c:v>
                </c:pt>
              </c:strCache>
            </c:strRef>
          </c:cat>
          <c:val>
            <c:numRef>
              <c:f>Sheet1!$G$2:$G$10</c:f>
              <c:numCache>
                <c:formatCode>General</c:formatCode>
                <c:ptCount val="9"/>
                <c:pt idx="0">
                  <c:v>16443</c:v>
                </c:pt>
                <c:pt idx="1">
                  <c:v>15670</c:v>
                </c:pt>
                <c:pt idx="2">
                  <c:v>17145</c:v>
                </c:pt>
                <c:pt idx="3">
                  <c:v>13971</c:v>
                </c:pt>
                <c:pt idx="4">
                  <c:v>17435</c:v>
                </c:pt>
                <c:pt idx="5">
                  <c:v>26867</c:v>
                </c:pt>
                <c:pt idx="6">
                  <c:v>28236</c:v>
                </c:pt>
                <c:pt idx="7">
                  <c:v>24380</c:v>
                </c:pt>
                <c:pt idx="8" formatCode="#,##0">
                  <c:v>20380</c:v>
                </c:pt>
              </c:numCache>
            </c:numRef>
          </c:val>
          <c:smooth val="0"/>
          <c:extLst>
            <c:ext xmlns:c16="http://schemas.microsoft.com/office/drawing/2014/chart" uri="{C3380CC4-5D6E-409C-BE32-E72D297353CC}">
              <c16:uniqueId val="{00000001-AA58-4B1D-BE8A-A8B0389BADCF}"/>
            </c:ext>
          </c:extLst>
        </c:ser>
        <c:dLbls>
          <c:showLegendKey val="0"/>
          <c:showVal val="0"/>
          <c:showCatName val="0"/>
          <c:showSerName val="0"/>
          <c:showPercent val="0"/>
          <c:showBubbleSize val="0"/>
        </c:dLbls>
        <c:smooth val="0"/>
        <c:axId val="175346048"/>
        <c:axId val="175347584"/>
      </c:lineChart>
      <c:dateAx>
        <c:axId val="175346048"/>
        <c:scaling>
          <c:orientation val="minMax"/>
        </c:scaling>
        <c:delete val="0"/>
        <c:axPos val="b"/>
        <c:numFmt formatCode="yyyy" sourceLinked="0"/>
        <c:majorTickMark val="in"/>
        <c:minorTickMark val="none"/>
        <c:tickLblPos val="nextTo"/>
        <c:spPr>
          <a:ln/>
        </c:spPr>
        <c:txPr>
          <a:bodyPr rot="0"/>
          <a:lstStyle/>
          <a:p>
            <a:pPr>
              <a:defRPr sz="1400"/>
            </a:pPr>
            <a:endParaRPr lang="en-US"/>
          </a:p>
        </c:txPr>
        <c:crossAx val="175347584"/>
        <c:crosses val="autoZero"/>
        <c:auto val="1"/>
        <c:lblOffset val="100"/>
        <c:baseTimeUnit val="months"/>
        <c:majorUnit val="1"/>
        <c:majorTimeUnit val="months"/>
        <c:minorUnit val="1"/>
        <c:minorTimeUnit val="months"/>
      </c:dateAx>
      <c:valAx>
        <c:axId val="175347584"/>
        <c:scaling>
          <c:orientation val="minMax"/>
          <c:max val="12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5346048"/>
        <c:crosses val="autoZero"/>
        <c:crossBetween val="between"/>
        <c:majorUnit val="3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242583885647373E-2"/>
          <c:y val="0.19149638716526085"/>
          <c:w val="0.8063301799505278"/>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38747</c:v>
                </c:pt>
                <c:pt idx="1">
                  <c:v>38747</c:v>
                </c:pt>
                <c:pt idx="2">
                  <c:v>38747</c:v>
                </c:pt>
                <c:pt idx="3">
                  <c:v>38747</c:v>
                </c:pt>
                <c:pt idx="4">
                  <c:v>38747</c:v>
                </c:pt>
                <c:pt idx="5">
                  <c:v>38747</c:v>
                </c:pt>
                <c:pt idx="6">
                  <c:v>38747</c:v>
                </c:pt>
                <c:pt idx="7">
                  <c:v>38747</c:v>
                </c:pt>
                <c:pt idx="8">
                  <c:v>38747</c:v>
                </c:pt>
                <c:pt idx="9">
                  <c:v>38747</c:v>
                </c:pt>
                <c:pt idx="10">
                  <c:v>38747</c:v>
                </c:pt>
                <c:pt idx="11">
                  <c:v>38747</c:v>
                </c:pt>
                <c:pt idx="12">
                  <c:v>38747</c:v>
                </c:pt>
                <c:pt idx="13">
                  <c:v>38747</c:v>
                </c:pt>
                <c:pt idx="14">
                  <c:v>38747</c:v>
                </c:pt>
                <c:pt idx="15">
                  <c:v>38747</c:v>
                </c:pt>
                <c:pt idx="16">
                  <c:v>38747</c:v>
                </c:pt>
                <c:pt idx="17">
                  <c:v>38747</c:v>
                </c:pt>
                <c:pt idx="18">
                  <c:v>38747</c:v>
                </c:pt>
                <c:pt idx="19">
                  <c:v>38747</c:v>
                </c:pt>
                <c:pt idx="20">
                  <c:v>38747</c:v>
                </c:pt>
                <c:pt idx="21">
                  <c:v>38747</c:v>
                </c:pt>
                <c:pt idx="22">
                  <c:v>38747</c:v>
                </c:pt>
                <c:pt idx="23">
                  <c:v>38747</c:v>
                </c:pt>
                <c:pt idx="24">
                  <c:v>38747</c:v>
                </c:pt>
                <c:pt idx="25">
                  <c:v>38747</c:v>
                </c:pt>
                <c:pt idx="26">
                  <c:v>38747</c:v>
                </c:pt>
                <c:pt idx="27">
                  <c:v>38747</c:v>
                </c:pt>
                <c:pt idx="28">
                  <c:v>38747</c:v>
                </c:pt>
                <c:pt idx="29">
                  <c:v>38747</c:v>
                </c:pt>
                <c:pt idx="30">
                  <c:v>38747</c:v>
                </c:pt>
                <c:pt idx="31">
                  <c:v>38747</c:v>
                </c:pt>
                <c:pt idx="32">
                  <c:v>38747</c:v>
                </c:pt>
                <c:pt idx="33">
                  <c:v>38747</c:v>
                </c:pt>
                <c:pt idx="34">
                  <c:v>38747</c:v>
                </c:pt>
                <c:pt idx="35">
                  <c:v>38747</c:v>
                </c:pt>
                <c:pt idx="36">
                  <c:v>38747</c:v>
                </c:pt>
                <c:pt idx="37">
                  <c:v>38747</c:v>
                </c:pt>
                <c:pt idx="38">
                  <c:v>38747</c:v>
                </c:pt>
                <c:pt idx="39">
                  <c:v>38747</c:v>
                </c:pt>
                <c:pt idx="40">
                  <c:v>38747</c:v>
                </c:pt>
                <c:pt idx="41">
                  <c:v>38747</c:v>
                </c:pt>
                <c:pt idx="42">
                  <c:v>38747</c:v>
                </c:pt>
                <c:pt idx="43">
                  <c:v>38747</c:v>
                </c:pt>
                <c:pt idx="44">
                  <c:v>38747</c:v>
                </c:pt>
                <c:pt idx="45">
                  <c:v>38747</c:v>
                </c:pt>
                <c:pt idx="46">
                  <c:v>38747</c:v>
                </c:pt>
                <c:pt idx="47">
                  <c:v>38747</c:v>
                </c:pt>
                <c:pt idx="48">
                  <c:v>38747</c:v>
                </c:pt>
              </c:numCache>
            </c:numRef>
          </c:val>
          <c:smooth val="0"/>
          <c:extLst>
            <c:ext xmlns:c16="http://schemas.microsoft.com/office/drawing/2014/chart" uri="{C3380CC4-5D6E-409C-BE32-E72D297353CC}">
              <c16:uniqueId val="{00000000-F0A8-4A4B-AF6B-8A2219903230}"/>
            </c:ext>
          </c:extLst>
        </c:ser>
        <c:ser>
          <c:idx val="1"/>
          <c:order val="1"/>
          <c:tx>
            <c:strRef>
              <c:f>Sheet1!$C$1</c:f>
              <c:strCache>
                <c:ptCount val="1"/>
                <c:pt idx="0">
                  <c:v>Retail</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36394</c:v>
                </c:pt>
                <c:pt idx="1">
                  <c:v>34839</c:v>
                </c:pt>
                <c:pt idx="2">
                  <c:v>36623</c:v>
                </c:pt>
                <c:pt idx="3">
                  <c:v>38335</c:v>
                </c:pt>
                <c:pt idx="4">
                  <c:v>39762</c:v>
                </c:pt>
                <c:pt idx="5">
                  <c:v>36834</c:v>
                </c:pt>
                <c:pt idx="6">
                  <c:v>37368</c:v>
                </c:pt>
                <c:pt idx="7">
                  <c:v>37695</c:v>
                </c:pt>
                <c:pt idx="8">
                  <c:v>37995</c:v>
                </c:pt>
                <c:pt idx="9">
                  <c:v>38463</c:v>
                </c:pt>
                <c:pt idx="10">
                  <c:v>37761</c:v>
                </c:pt>
                <c:pt idx="11">
                  <c:v>38107</c:v>
                </c:pt>
                <c:pt idx="12">
                  <c:v>42338</c:v>
                </c:pt>
                <c:pt idx="13">
                  <c:v>43277</c:v>
                </c:pt>
                <c:pt idx="14">
                  <c:v>41970</c:v>
                </c:pt>
                <c:pt idx="15">
                  <c:v>42292</c:v>
                </c:pt>
                <c:pt idx="16">
                  <c:v>42440</c:v>
                </c:pt>
                <c:pt idx="17">
                  <c:v>42106</c:v>
                </c:pt>
                <c:pt idx="18">
                  <c:v>43908</c:v>
                </c:pt>
                <c:pt idx="19">
                  <c:v>45374</c:v>
                </c:pt>
                <c:pt idx="20">
                  <c:v>45508</c:v>
                </c:pt>
                <c:pt idx="21">
                  <c:v>46125</c:v>
                </c:pt>
                <c:pt idx="22">
                  <c:v>46407</c:v>
                </c:pt>
                <c:pt idx="23">
                  <c:v>47894</c:v>
                </c:pt>
                <c:pt idx="24">
                  <c:v>46507</c:v>
                </c:pt>
                <c:pt idx="25">
                  <c:v>44856</c:v>
                </c:pt>
                <c:pt idx="26">
                  <c:v>47205</c:v>
                </c:pt>
                <c:pt idx="27">
                  <c:v>49268</c:v>
                </c:pt>
                <c:pt idx="28">
                  <c:v>48470</c:v>
                </c:pt>
                <c:pt idx="29">
                  <c:v>47475</c:v>
                </c:pt>
                <c:pt idx="30">
                  <c:v>46996</c:v>
                </c:pt>
                <c:pt idx="31">
                  <c:v>46285</c:v>
                </c:pt>
                <c:pt idx="32">
                  <c:v>45372</c:v>
                </c:pt>
                <c:pt idx="33">
                  <c:v>44921</c:v>
                </c:pt>
                <c:pt idx="34">
                  <c:v>45287</c:v>
                </c:pt>
                <c:pt idx="35">
                  <c:v>45180</c:v>
                </c:pt>
                <c:pt idx="36">
                  <c:v>44993</c:v>
                </c:pt>
                <c:pt idx="37">
                  <c:v>47442</c:v>
                </c:pt>
                <c:pt idx="38">
                  <c:v>46489</c:v>
                </c:pt>
                <c:pt idx="39">
                  <c:v>45092</c:v>
                </c:pt>
                <c:pt idx="40">
                  <c:v>45864</c:v>
                </c:pt>
                <c:pt idx="41">
                  <c:v>45122</c:v>
                </c:pt>
                <c:pt idx="42">
                  <c:v>44331</c:v>
                </c:pt>
                <c:pt idx="43">
                  <c:v>43239</c:v>
                </c:pt>
                <c:pt idx="44">
                  <c:v>41001</c:v>
                </c:pt>
                <c:pt idx="45">
                  <c:v>40974</c:v>
                </c:pt>
                <c:pt idx="46">
                  <c:v>38207</c:v>
                </c:pt>
                <c:pt idx="47">
                  <c:v>38499</c:v>
                </c:pt>
                <c:pt idx="48">
                  <c:v>38747</c:v>
                </c:pt>
              </c:numCache>
            </c:numRef>
          </c:val>
          <c:smooth val="0"/>
          <c:extLst>
            <c:ext xmlns:c16="http://schemas.microsoft.com/office/drawing/2014/chart" uri="{C3380CC4-5D6E-409C-BE32-E72D297353CC}">
              <c16:uniqueId val="{00000001-F0A8-4A4B-AF6B-8A2219903230}"/>
            </c:ext>
          </c:extLst>
        </c:ser>
        <c:dLbls>
          <c:showLegendKey val="0"/>
          <c:showVal val="0"/>
          <c:showCatName val="0"/>
          <c:showSerName val="0"/>
          <c:showPercent val="0"/>
          <c:showBubbleSize val="0"/>
        </c:dLbls>
        <c:smooth val="0"/>
        <c:axId val="179290496"/>
        <c:axId val="179292032"/>
      </c:lineChart>
      <c:dateAx>
        <c:axId val="179290496"/>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9292032"/>
        <c:crosses val="autoZero"/>
        <c:auto val="0"/>
        <c:lblOffset val="100"/>
        <c:baseTimeUnit val="months"/>
        <c:majorUnit val="1"/>
        <c:majorTimeUnit val="years"/>
        <c:minorUnit val="1"/>
        <c:minorTimeUnit val="months"/>
      </c:dateAx>
      <c:valAx>
        <c:axId val="179292032"/>
        <c:scaling>
          <c:orientation val="minMax"/>
          <c:max val="8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9290496"/>
        <c:crosses val="autoZero"/>
        <c:crossBetween val="between"/>
        <c:majorUnit val="2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240546748850784"/>
          <c:y val="0.19149648632632535"/>
          <c:w val="0.45220892227580184"/>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38747</c:v>
                </c:pt>
                <c:pt idx="1">
                  <c:v>38747</c:v>
                </c:pt>
                <c:pt idx="2">
                  <c:v>38747</c:v>
                </c:pt>
                <c:pt idx="3">
                  <c:v>38747</c:v>
                </c:pt>
                <c:pt idx="4">
                  <c:v>38747</c:v>
                </c:pt>
                <c:pt idx="5">
                  <c:v>38747</c:v>
                </c:pt>
                <c:pt idx="6">
                  <c:v>38747</c:v>
                </c:pt>
                <c:pt idx="7">
                  <c:v>38747</c:v>
                </c:pt>
                <c:pt idx="8">
                  <c:v>38747</c:v>
                </c:pt>
              </c:numCache>
            </c:numRef>
          </c:val>
          <c:smooth val="0"/>
          <c:extLst>
            <c:ext xmlns:c16="http://schemas.microsoft.com/office/drawing/2014/chart" uri="{C3380CC4-5D6E-409C-BE32-E72D297353CC}">
              <c16:uniqueId val="{00000000-9A03-40BD-BF69-DEFEA685B32F}"/>
            </c:ext>
          </c:extLst>
        </c:ser>
        <c:ser>
          <c:idx val="1"/>
          <c:order val="1"/>
          <c:tx>
            <c:strRef>
              <c:f>Sheet1!$C$1</c:f>
              <c:strCache>
                <c:ptCount val="1"/>
                <c:pt idx="0">
                  <c:v>Retail</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57719</c:v>
                </c:pt>
                <c:pt idx="1">
                  <c:v>34093</c:v>
                </c:pt>
                <c:pt idx="2">
                  <c:v>24857</c:v>
                </c:pt>
                <c:pt idx="3">
                  <c:v>26619</c:v>
                </c:pt>
                <c:pt idx="4">
                  <c:v>29517</c:v>
                </c:pt>
                <c:pt idx="5">
                  <c:v>32705</c:v>
                </c:pt>
                <c:pt idx="6">
                  <c:v>36189</c:v>
                </c:pt>
                <c:pt idx="7">
                  <c:v>37573</c:v>
                </c:pt>
                <c:pt idx="8">
                  <c:v>44148</c:v>
                </c:pt>
              </c:numCache>
            </c:numRef>
          </c:val>
          <c:smooth val="0"/>
          <c:extLst>
            <c:ext xmlns:c16="http://schemas.microsoft.com/office/drawing/2014/chart" uri="{C3380CC4-5D6E-409C-BE32-E72D297353CC}">
              <c16:uniqueId val="{00000001-9A03-40BD-BF69-DEFEA685B32F}"/>
            </c:ext>
          </c:extLst>
        </c:ser>
        <c:dLbls>
          <c:showLegendKey val="0"/>
          <c:showVal val="0"/>
          <c:showCatName val="0"/>
          <c:showSerName val="0"/>
          <c:showPercent val="0"/>
          <c:showBubbleSize val="0"/>
        </c:dLbls>
        <c:smooth val="0"/>
        <c:axId val="179358336"/>
        <c:axId val="179360128"/>
      </c:lineChart>
      <c:dateAx>
        <c:axId val="179358336"/>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9360128"/>
        <c:crosses val="autoZero"/>
        <c:auto val="1"/>
        <c:lblOffset val="100"/>
        <c:baseTimeUnit val="months"/>
        <c:majorUnit val="1"/>
        <c:majorTimeUnit val="months"/>
        <c:minorUnit val="1"/>
        <c:minorTimeUnit val="months"/>
      </c:dateAx>
      <c:valAx>
        <c:axId val="179360128"/>
        <c:scaling>
          <c:orientation val="minMax"/>
          <c:max val="8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9358336"/>
        <c:crosses val="autoZero"/>
        <c:crossBetween val="between"/>
        <c:majorUnit val="2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45050465870498"/>
          <c:y val="0.19149648632632535"/>
          <c:w val="0.46616388510560453"/>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75696</c:v>
                </c:pt>
                <c:pt idx="1">
                  <c:v>75696</c:v>
                </c:pt>
                <c:pt idx="2">
                  <c:v>75696</c:v>
                </c:pt>
                <c:pt idx="3">
                  <c:v>75696</c:v>
                </c:pt>
                <c:pt idx="4">
                  <c:v>75696</c:v>
                </c:pt>
                <c:pt idx="5">
                  <c:v>75696</c:v>
                </c:pt>
                <c:pt idx="6">
                  <c:v>75696</c:v>
                </c:pt>
                <c:pt idx="7">
                  <c:v>75696</c:v>
                </c:pt>
                <c:pt idx="8">
                  <c:v>75696</c:v>
                </c:pt>
              </c:numCache>
            </c:numRef>
          </c:val>
          <c:smooth val="0"/>
          <c:extLst>
            <c:ext xmlns:c16="http://schemas.microsoft.com/office/drawing/2014/chart" uri="{C3380CC4-5D6E-409C-BE32-E72D297353CC}">
              <c16:uniqueId val="{00000000-24A2-4A2F-B8C8-ED762BB7F203}"/>
            </c:ext>
          </c:extLst>
        </c:ser>
        <c:ser>
          <c:idx val="1"/>
          <c:order val="1"/>
          <c:tx>
            <c:strRef>
              <c:f>Sheet1!$C$1</c:f>
              <c:strCache>
                <c:ptCount val="1"/>
                <c:pt idx="0">
                  <c:v>Office</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68563</c:v>
                </c:pt>
                <c:pt idx="1">
                  <c:v>51908</c:v>
                </c:pt>
                <c:pt idx="2">
                  <c:v>37850</c:v>
                </c:pt>
                <c:pt idx="3">
                  <c:v>36011</c:v>
                </c:pt>
                <c:pt idx="4">
                  <c:v>37800</c:v>
                </c:pt>
                <c:pt idx="5">
                  <c:v>37979</c:v>
                </c:pt>
                <c:pt idx="6">
                  <c:v>46582</c:v>
                </c:pt>
                <c:pt idx="7">
                  <c:v>55521</c:v>
                </c:pt>
                <c:pt idx="8">
                  <c:v>67616</c:v>
                </c:pt>
              </c:numCache>
            </c:numRef>
          </c:val>
          <c:smooth val="0"/>
          <c:extLst>
            <c:ext xmlns:c16="http://schemas.microsoft.com/office/drawing/2014/chart" uri="{C3380CC4-5D6E-409C-BE32-E72D297353CC}">
              <c16:uniqueId val="{00000001-24A2-4A2F-B8C8-ED762BB7F203}"/>
            </c:ext>
          </c:extLst>
        </c:ser>
        <c:ser>
          <c:idx val="2"/>
          <c:order val="2"/>
          <c:tx>
            <c:strRef>
              <c:f>Sheet1!$D$1</c:f>
              <c:strCache>
                <c:ptCount val="1"/>
                <c:pt idx="0">
                  <c:v>Column2</c:v>
                </c:pt>
              </c:strCache>
            </c:strRef>
          </c:tx>
          <c:spPr>
            <a:ln w="12700">
              <a:solidFill>
                <a:srgbClr val="C0504D"/>
              </a:solidFill>
              <a:prstDash val="dash"/>
            </a:ln>
          </c:spPr>
          <c:marker>
            <c:symbol val="none"/>
          </c:marker>
          <c:cat>
            <c:strRef>
              <c:f>Sheet1!$A$2:$A$10</c:f>
              <c:strCache>
                <c:ptCount val="9"/>
                <c:pt idx="0">
                  <c:v>'08</c:v>
                </c:pt>
                <c:pt idx="8">
                  <c:v>'16</c:v>
                </c:pt>
              </c:strCache>
            </c:strRef>
          </c:cat>
          <c:val>
            <c:numRef>
              <c:f>Sheet1!$D$2:$D$10</c:f>
              <c:numCache>
                <c:formatCode>#,##0</c:formatCode>
                <c:ptCount val="9"/>
                <c:pt idx="0">
                  <c:v>66016</c:v>
                </c:pt>
                <c:pt idx="1">
                  <c:v>66016</c:v>
                </c:pt>
                <c:pt idx="2">
                  <c:v>66016</c:v>
                </c:pt>
                <c:pt idx="3">
                  <c:v>66016</c:v>
                </c:pt>
                <c:pt idx="4">
                  <c:v>66016</c:v>
                </c:pt>
                <c:pt idx="5">
                  <c:v>66016</c:v>
                </c:pt>
                <c:pt idx="6">
                  <c:v>66016</c:v>
                </c:pt>
                <c:pt idx="7">
                  <c:v>66016</c:v>
                </c:pt>
                <c:pt idx="8">
                  <c:v>66016</c:v>
                </c:pt>
              </c:numCache>
            </c:numRef>
          </c:val>
          <c:smooth val="0"/>
          <c:extLst>
            <c:ext xmlns:c16="http://schemas.microsoft.com/office/drawing/2014/chart" uri="{C3380CC4-5D6E-409C-BE32-E72D297353CC}">
              <c16:uniqueId val="{00000000-DC6B-489A-B208-2E06CBC13050}"/>
            </c:ext>
          </c:extLst>
        </c:ser>
        <c:ser>
          <c:idx val="3"/>
          <c:order val="3"/>
          <c:tx>
            <c:strRef>
              <c:f>Sheet1!$E$1</c:f>
              <c:strCache>
                <c:ptCount val="1"/>
                <c:pt idx="0">
                  <c:v>Column3</c:v>
                </c:pt>
              </c:strCache>
            </c:strRef>
          </c:tx>
          <c:spPr>
            <a:ln w="12700">
              <a:solidFill>
                <a:srgbClr val="4F81BD"/>
              </a:solidFill>
              <a:prstDash val="dash"/>
            </a:ln>
          </c:spPr>
          <c:marker>
            <c:symbol val="none"/>
          </c:marker>
          <c:cat>
            <c:strRef>
              <c:f>Sheet1!$A$2:$A$10</c:f>
              <c:strCache>
                <c:ptCount val="9"/>
                <c:pt idx="0">
                  <c:v>'08</c:v>
                </c:pt>
                <c:pt idx="8">
                  <c:v>'16</c:v>
                </c:pt>
              </c:strCache>
            </c:strRef>
          </c:cat>
          <c:val>
            <c:numRef>
              <c:f>Sheet1!$E$2:$E$10</c:f>
              <c:numCache>
                <c:formatCode>#,##0</c:formatCode>
                <c:ptCount val="9"/>
                <c:pt idx="0">
                  <c:v>9681</c:v>
                </c:pt>
                <c:pt idx="1">
                  <c:v>9681</c:v>
                </c:pt>
                <c:pt idx="2">
                  <c:v>9681</c:v>
                </c:pt>
                <c:pt idx="3">
                  <c:v>9681</c:v>
                </c:pt>
                <c:pt idx="4">
                  <c:v>9681</c:v>
                </c:pt>
                <c:pt idx="5">
                  <c:v>9681</c:v>
                </c:pt>
                <c:pt idx="6">
                  <c:v>9681</c:v>
                </c:pt>
                <c:pt idx="7">
                  <c:v>9681</c:v>
                </c:pt>
                <c:pt idx="8">
                  <c:v>9681</c:v>
                </c:pt>
              </c:numCache>
            </c:numRef>
          </c:val>
          <c:smooth val="0"/>
          <c:extLst>
            <c:ext xmlns:c16="http://schemas.microsoft.com/office/drawing/2014/chart" uri="{C3380CC4-5D6E-409C-BE32-E72D297353CC}">
              <c16:uniqueId val="{00000001-DC6B-489A-B208-2E06CBC13050}"/>
            </c:ext>
          </c:extLst>
        </c:ser>
        <c:ser>
          <c:idx val="4"/>
          <c:order val="4"/>
          <c:tx>
            <c:strRef>
              <c:f>Sheet1!$F$1</c:f>
              <c:strCache>
                <c:ptCount val="1"/>
                <c:pt idx="0">
                  <c:v>Private Office</c:v>
                </c:pt>
              </c:strCache>
            </c:strRef>
          </c:tx>
          <c:spPr>
            <a:ln w="38100">
              <a:solidFill>
                <a:srgbClr val="C0504D"/>
              </a:solidFill>
            </a:ln>
          </c:spPr>
          <c:marker>
            <c:symbol val="none"/>
          </c:marker>
          <c:cat>
            <c:strRef>
              <c:f>Sheet1!$A$2:$A$10</c:f>
              <c:strCache>
                <c:ptCount val="9"/>
                <c:pt idx="0">
                  <c:v>'08</c:v>
                </c:pt>
                <c:pt idx="8">
                  <c:v>'16</c:v>
                </c:pt>
              </c:strCache>
            </c:strRef>
          </c:cat>
          <c:val>
            <c:numRef>
              <c:f>Sheet1!$F$2:$F$10</c:f>
              <c:numCache>
                <c:formatCode>General</c:formatCode>
                <c:ptCount val="9"/>
                <c:pt idx="0">
                  <c:v>55502</c:v>
                </c:pt>
                <c:pt idx="1">
                  <c:v>37282</c:v>
                </c:pt>
                <c:pt idx="2">
                  <c:v>24368</c:v>
                </c:pt>
                <c:pt idx="3">
                  <c:v>23738</c:v>
                </c:pt>
                <c:pt idx="4">
                  <c:v>27448</c:v>
                </c:pt>
                <c:pt idx="5">
                  <c:v>30133</c:v>
                </c:pt>
                <c:pt idx="6">
                  <c:v>38864</c:v>
                </c:pt>
                <c:pt idx="7">
                  <c:v>47449</c:v>
                </c:pt>
                <c:pt idx="8">
                  <c:v>59608</c:v>
                </c:pt>
              </c:numCache>
            </c:numRef>
          </c:val>
          <c:smooth val="0"/>
          <c:extLst>
            <c:ext xmlns:c16="http://schemas.microsoft.com/office/drawing/2014/chart" uri="{C3380CC4-5D6E-409C-BE32-E72D297353CC}">
              <c16:uniqueId val="{00000000-DE31-4847-906A-C78A354776A4}"/>
            </c:ext>
          </c:extLst>
        </c:ser>
        <c:ser>
          <c:idx val="5"/>
          <c:order val="5"/>
          <c:tx>
            <c:strRef>
              <c:f>Sheet1!$G$1</c:f>
              <c:strCache>
                <c:ptCount val="1"/>
                <c:pt idx="0">
                  <c:v>S&amp;L Office</c:v>
                </c:pt>
              </c:strCache>
            </c:strRef>
          </c:tx>
          <c:spPr>
            <a:ln>
              <a:solidFill>
                <a:srgbClr val="4F81BD"/>
              </a:solidFill>
            </a:ln>
          </c:spPr>
          <c:marker>
            <c:symbol val="none"/>
          </c:marker>
          <c:cat>
            <c:strRef>
              <c:f>Sheet1!$A$2:$A$10</c:f>
              <c:strCache>
                <c:ptCount val="9"/>
                <c:pt idx="0">
                  <c:v>'08</c:v>
                </c:pt>
                <c:pt idx="8">
                  <c:v>'16</c:v>
                </c:pt>
              </c:strCache>
            </c:strRef>
          </c:cat>
          <c:val>
            <c:numRef>
              <c:f>Sheet1!$G$2:$G$10</c:f>
              <c:numCache>
                <c:formatCode>General</c:formatCode>
                <c:ptCount val="9"/>
                <c:pt idx="0">
                  <c:v>8515</c:v>
                </c:pt>
                <c:pt idx="1">
                  <c:v>9170</c:v>
                </c:pt>
                <c:pt idx="2">
                  <c:v>8317</c:v>
                </c:pt>
                <c:pt idx="3">
                  <c:v>7440</c:v>
                </c:pt>
                <c:pt idx="4">
                  <c:v>6055</c:v>
                </c:pt>
                <c:pt idx="5">
                  <c:v>5220</c:v>
                </c:pt>
                <c:pt idx="6">
                  <c:v>5424</c:v>
                </c:pt>
                <c:pt idx="7">
                  <c:v>5873</c:v>
                </c:pt>
                <c:pt idx="8">
                  <c:v>5564</c:v>
                </c:pt>
              </c:numCache>
            </c:numRef>
          </c:val>
          <c:smooth val="0"/>
          <c:extLst>
            <c:ext xmlns:c16="http://schemas.microsoft.com/office/drawing/2014/chart" uri="{C3380CC4-5D6E-409C-BE32-E72D297353CC}">
              <c16:uniqueId val="{00000001-DE31-4847-906A-C78A354776A4}"/>
            </c:ext>
          </c:extLst>
        </c:ser>
        <c:dLbls>
          <c:showLegendKey val="0"/>
          <c:showVal val="0"/>
          <c:showCatName val="0"/>
          <c:showSerName val="0"/>
          <c:showPercent val="0"/>
          <c:showBubbleSize val="0"/>
        </c:dLbls>
        <c:smooth val="0"/>
        <c:axId val="179841280"/>
        <c:axId val="179859456"/>
      </c:lineChart>
      <c:dateAx>
        <c:axId val="179841280"/>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9859456"/>
        <c:crosses val="autoZero"/>
        <c:auto val="1"/>
        <c:lblOffset val="100"/>
        <c:baseTimeUnit val="months"/>
        <c:majorUnit val="1"/>
        <c:majorTimeUnit val="months"/>
        <c:minorUnit val="1"/>
        <c:minorTimeUnit val="months"/>
      </c:dateAx>
      <c:valAx>
        <c:axId val="179859456"/>
        <c:scaling>
          <c:orientation val="minMax"/>
          <c:max val="8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9841280"/>
        <c:crosses val="autoZero"/>
        <c:crossBetween val="between"/>
        <c:majorUnit val="2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584218226844313E-2"/>
          <c:y val="0.19149638716526077"/>
          <c:w val="0.81592250608961669"/>
          <c:h val="0.55172787056286732"/>
        </c:manualLayout>
      </c:layout>
      <c:lineChart>
        <c:grouping val="standard"/>
        <c:varyColors val="0"/>
        <c:ser>
          <c:idx val="0"/>
          <c:order val="0"/>
          <c:tx>
            <c:strRef>
              <c:f>Sheet1!$B$1</c:f>
              <c:strCache>
                <c:ptCount val="1"/>
                <c:pt idx="0">
                  <c:v>Current Office</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75696</c:v>
                </c:pt>
                <c:pt idx="1">
                  <c:v>75696</c:v>
                </c:pt>
                <c:pt idx="2">
                  <c:v>75696</c:v>
                </c:pt>
                <c:pt idx="3">
                  <c:v>75696</c:v>
                </c:pt>
                <c:pt idx="4">
                  <c:v>75696</c:v>
                </c:pt>
                <c:pt idx="5">
                  <c:v>75696</c:v>
                </c:pt>
                <c:pt idx="6">
                  <c:v>75696</c:v>
                </c:pt>
                <c:pt idx="7">
                  <c:v>75696</c:v>
                </c:pt>
                <c:pt idx="8">
                  <c:v>75696</c:v>
                </c:pt>
                <c:pt idx="9">
                  <c:v>75696</c:v>
                </c:pt>
                <c:pt idx="10">
                  <c:v>75696</c:v>
                </c:pt>
                <c:pt idx="11">
                  <c:v>75696</c:v>
                </c:pt>
                <c:pt idx="12">
                  <c:v>75696</c:v>
                </c:pt>
                <c:pt idx="13">
                  <c:v>75696</c:v>
                </c:pt>
                <c:pt idx="14">
                  <c:v>75696</c:v>
                </c:pt>
                <c:pt idx="15">
                  <c:v>75696</c:v>
                </c:pt>
                <c:pt idx="16">
                  <c:v>75696</c:v>
                </c:pt>
                <c:pt idx="17">
                  <c:v>75696</c:v>
                </c:pt>
                <c:pt idx="18">
                  <c:v>75696</c:v>
                </c:pt>
                <c:pt idx="19">
                  <c:v>75696</c:v>
                </c:pt>
                <c:pt idx="20">
                  <c:v>75696</c:v>
                </c:pt>
                <c:pt idx="21">
                  <c:v>75696</c:v>
                </c:pt>
                <c:pt idx="22">
                  <c:v>75696</c:v>
                </c:pt>
                <c:pt idx="23">
                  <c:v>75696</c:v>
                </c:pt>
                <c:pt idx="24">
                  <c:v>75696</c:v>
                </c:pt>
                <c:pt idx="25">
                  <c:v>75696</c:v>
                </c:pt>
                <c:pt idx="26">
                  <c:v>75696</c:v>
                </c:pt>
                <c:pt idx="27">
                  <c:v>75696</c:v>
                </c:pt>
                <c:pt idx="28">
                  <c:v>75696</c:v>
                </c:pt>
                <c:pt idx="29">
                  <c:v>75696</c:v>
                </c:pt>
                <c:pt idx="30">
                  <c:v>75696</c:v>
                </c:pt>
                <c:pt idx="31">
                  <c:v>75696</c:v>
                </c:pt>
                <c:pt idx="32">
                  <c:v>75696</c:v>
                </c:pt>
                <c:pt idx="33">
                  <c:v>75696</c:v>
                </c:pt>
                <c:pt idx="34">
                  <c:v>75696</c:v>
                </c:pt>
                <c:pt idx="35">
                  <c:v>75696</c:v>
                </c:pt>
                <c:pt idx="36">
                  <c:v>75696</c:v>
                </c:pt>
                <c:pt idx="37">
                  <c:v>75696</c:v>
                </c:pt>
                <c:pt idx="38">
                  <c:v>75696</c:v>
                </c:pt>
                <c:pt idx="39">
                  <c:v>75696</c:v>
                </c:pt>
                <c:pt idx="40">
                  <c:v>75696</c:v>
                </c:pt>
                <c:pt idx="41">
                  <c:v>75696</c:v>
                </c:pt>
                <c:pt idx="42">
                  <c:v>75696</c:v>
                </c:pt>
                <c:pt idx="43">
                  <c:v>75696</c:v>
                </c:pt>
                <c:pt idx="44">
                  <c:v>75696</c:v>
                </c:pt>
                <c:pt idx="45">
                  <c:v>75696</c:v>
                </c:pt>
                <c:pt idx="46">
                  <c:v>75696</c:v>
                </c:pt>
                <c:pt idx="47">
                  <c:v>75696</c:v>
                </c:pt>
                <c:pt idx="48">
                  <c:v>75696</c:v>
                </c:pt>
              </c:numCache>
            </c:numRef>
          </c:val>
          <c:smooth val="0"/>
          <c:extLst>
            <c:ext xmlns:c16="http://schemas.microsoft.com/office/drawing/2014/chart" uri="{C3380CC4-5D6E-409C-BE32-E72D297353CC}">
              <c16:uniqueId val="{00000000-0EC5-4391-A5E1-089D441FE07F}"/>
            </c:ext>
          </c:extLst>
        </c:ser>
        <c:ser>
          <c:idx val="1"/>
          <c:order val="1"/>
          <c:tx>
            <c:strRef>
              <c:f>Sheet1!$C$1</c:f>
              <c:strCache>
                <c:ptCount val="1"/>
                <c:pt idx="0">
                  <c:v>Total
Office</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50791</c:v>
                </c:pt>
                <c:pt idx="1">
                  <c:v>51449</c:v>
                </c:pt>
                <c:pt idx="2">
                  <c:v>52339</c:v>
                </c:pt>
                <c:pt idx="3">
                  <c:v>54374</c:v>
                </c:pt>
                <c:pt idx="4">
                  <c:v>57640</c:v>
                </c:pt>
                <c:pt idx="5">
                  <c:v>59900</c:v>
                </c:pt>
                <c:pt idx="6">
                  <c:v>55830</c:v>
                </c:pt>
                <c:pt idx="7">
                  <c:v>57113</c:v>
                </c:pt>
                <c:pt idx="8">
                  <c:v>56170</c:v>
                </c:pt>
                <c:pt idx="9">
                  <c:v>55768</c:v>
                </c:pt>
                <c:pt idx="10">
                  <c:v>57116</c:v>
                </c:pt>
                <c:pt idx="11">
                  <c:v>56734</c:v>
                </c:pt>
                <c:pt idx="12">
                  <c:v>58161</c:v>
                </c:pt>
                <c:pt idx="13">
                  <c:v>62541</c:v>
                </c:pt>
                <c:pt idx="14">
                  <c:v>62899</c:v>
                </c:pt>
                <c:pt idx="15">
                  <c:v>65088</c:v>
                </c:pt>
                <c:pt idx="16">
                  <c:v>64579</c:v>
                </c:pt>
                <c:pt idx="17">
                  <c:v>67956</c:v>
                </c:pt>
                <c:pt idx="18">
                  <c:v>69749</c:v>
                </c:pt>
                <c:pt idx="19">
                  <c:v>70814</c:v>
                </c:pt>
                <c:pt idx="20">
                  <c:v>71694</c:v>
                </c:pt>
                <c:pt idx="21">
                  <c:v>71130</c:v>
                </c:pt>
                <c:pt idx="22">
                  <c:v>72890</c:v>
                </c:pt>
                <c:pt idx="23">
                  <c:v>72111</c:v>
                </c:pt>
                <c:pt idx="24">
                  <c:v>70646</c:v>
                </c:pt>
                <c:pt idx="25">
                  <c:v>67823</c:v>
                </c:pt>
                <c:pt idx="26">
                  <c:v>67564</c:v>
                </c:pt>
                <c:pt idx="27">
                  <c:v>65721</c:v>
                </c:pt>
                <c:pt idx="28">
                  <c:v>65777</c:v>
                </c:pt>
                <c:pt idx="29">
                  <c:v>65656</c:v>
                </c:pt>
                <c:pt idx="30">
                  <c:v>66689</c:v>
                </c:pt>
                <c:pt idx="31">
                  <c:v>64644</c:v>
                </c:pt>
                <c:pt idx="32">
                  <c:v>64995</c:v>
                </c:pt>
                <c:pt idx="33">
                  <c:v>66235</c:v>
                </c:pt>
                <c:pt idx="34">
                  <c:v>68411</c:v>
                </c:pt>
                <c:pt idx="35">
                  <c:v>69152</c:v>
                </c:pt>
                <c:pt idx="36">
                  <c:v>70164</c:v>
                </c:pt>
                <c:pt idx="37">
                  <c:v>71874</c:v>
                </c:pt>
                <c:pt idx="38">
                  <c:v>71272</c:v>
                </c:pt>
                <c:pt idx="39">
                  <c:v>71453</c:v>
                </c:pt>
                <c:pt idx="40">
                  <c:v>72997</c:v>
                </c:pt>
                <c:pt idx="41">
                  <c:v>72518</c:v>
                </c:pt>
                <c:pt idx="42">
                  <c:v>72778</c:v>
                </c:pt>
                <c:pt idx="43">
                  <c:v>73778</c:v>
                </c:pt>
                <c:pt idx="44">
                  <c:v>73079</c:v>
                </c:pt>
                <c:pt idx="45">
                  <c:v>76785</c:v>
                </c:pt>
                <c:pt idx="46">
                  <c:v>73911</c:v>
                </c:pt>
                <c:pt idx="47">
                  <c:v>74657</c:v>
                </c:pt>
                <c:pt idx="48">
                  <c:v>75696</c:v>
                </c:pt>
              </c:numCache>
            </c:numRef>
          </c:val>
          <c:smooth val="0"/>
          <c:extLst>
            <c:ext xmlns:c16="http://schemas.microsoft.com/office/drawing/2014/chart" uri="{C3380CC4-5D6E-409C-BE32-E72D297353CC}">
              <c16:uniqueId val="{00000001-0EC5-4391-A5E1-089D441FE07F}"/>
            </c:ext>
          </c:extLst>
        </c:ser>
        <c:ser>
          <c:idx val="2"/>
          <c:order val="2"/>
          <c:tx>
            <c:strRef>
              <c:f>Sheet1!$D$1</c:f>
              <c:strCache>
                <c:ptCount val="1"/>
                <c:pt idx="0">
                  <c:v>Private
Office</c:v>
                </c:pt>
              </c:strCache>
            </c:strRef>
          </c:tx>
          <c:spPr>
            <a:ln w="38100">
              <a:solidFill>
                <a:srgbClr val="C0504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Sheet1!$D$2:$D$50</c:f>
              <c:numCache>
                <c:formatCode>#,##0</c:formatCode>
                <c:ptCount val="49"/>
                <c:pt idx="0">
                  <c:v>42623</c:v>
                </c:pt>
                <c:pt idx="1">
                  <c:v>43501</c:v>
                </c:pt>
                <c:pt idx="2">
                  <c:v>44528</c:v>
                </c:pt>
                <c:pt idx="3">
                  <c:v>46134</c:v>
                </c:pt>
                <c:pt idx="4">
                  <c:v>48822</c:v>
                </c:pt>
                <c:pt idx="5">
                  <c:v>51858</c:v>
                </c:pt>
                <c:pt idx="6">
                  <c:v>47604</c:v>
                </c:pt>
                <c:pt idx="7">
                  <c:v>49180</c:v>
                </c:pt>
                <c:pt idx="8">
                  <c:v>48027</c:v>
                </c:pt>
                <c:pt idx="9">
                  <c:v>47773</c:v>
                </c:pt>
                <c:pt idx="10">
                  <c:v>49398</c:v>
                </c:pt>
                <c:pt idx="11">
                  <c:v>48986</c:v>
                </c:pt>
                <c:pt idx="12">
                  <c:v>50633</c:v>
                </c:pt>
                <c:pt idx="13">
                  <c:v>54642</c:v>
                </c:pt>
                <c:pt idx="14">
                  <c:v>55220</c:v>
                </c:pt>
                <c:pt idx="15">
                  <c:v>57275</c:v>
                </c:pt>
                <c:pt idx="16">
                  <c:v>56707</c:v>
                </c:pt>
                <c:pt idx="17">
                  <c:v>59938</c:v>
                </c:pt>
                <c:pt idx="18">
                  <c:v>61779</c:v>
                </c:pt>
                <c:pt idx="19">
                  <c:v>62508</c:v>
                </c:pt>
                <c:pt idx="20">
                  <c:v>63599</c:v>
                </c:pt>
                <c:pt idx="21">
                  <c:v>63274</c:v>
                </c:pt>
                <c:pt idx="22">
                  <c:v>64283</c:v>
                </c:pt>
                <c:pt idx="23">
                  <c:v>63781</c:v>
                </c:pt>
                <c:pt idx="24">
                  <c:v>62646</c:v>
                </c:pt>
                <c:pt idx="25">
                  <c:v>59622</c:v>
                </c:pt>
                <c:pt idx="26">
                  <c:v>59413</c:v>
                </c:pt>
                <c:pt idx="27">
                  <c:v>58438</c:v>
                </c:pt>
                <c:pt idx="28">
                  <c:v>57474</c:v>
                </c:pt>
                <c:pt idx="29">
                  <c:v>57688</c:v>
                </c:pt>
                <c:pt idx="30">
                  <c:v>58944</c:v>
                </c:pt>
                <c:pt idx="31">
                  <c:v>56402</c:v>
                </c:pt>
                <c:pt idx="32">
                  <c:v>56670</c:v>
                </c:pt>
                <c:pt idx="33">
                  <c:v>57110</c:v>
                </c:pt>
                <c:pt idx="34">
                  <c:v>59112</c:v>
                </c:pt>
                <c:pt idx="35">
                  <c:v>60242</c:v>
                </c:pt>
                <c:pt idx="36">
                  <c:v>61364</c:v>
                </c:pt>
                <c:pt idx="37">
                  <c:v>62800</c:v>
                </c:pt>
                <c:pt idx="38">
                  <c:v>62258</c:v>
                </c:pt>
                <c:pt idx="39">
                  <c:v>62065</c:v>
                </c:pt>
                <c:pt idx="40">
                  <c:v>63090</c:v>
                </c:pt>
                <c:pt idx="41">
                  <c:v>62728</c:v>
                </c:pt>
                <c:pt idx="42">
                  <c:v>63308</c:v>
                </c:pt>
                <c:pt idx="43">
                  <c:v>63441</c:v>
                </c:pt>
                <c:pt idx="44">
                  <c:v>64083</c:v>
                </c:pt>
                <c:pt idx="45">
                  <c:v>67003</c:v>
                </c:pt>
                <c:pt idx="46">
                  <c:v>64570</c:v>
                </c:pt>
                <c:pt idx="47">
                  <c:v>64836</c:v>
                </c:pt>
                <c:pt idx="48">
                  <c:v>66016</c:v>
                </c:pt>
              </c:numCache>
            </c:numRef>
          </c:val>
          <c:smooth val="0"/>
          <c:extLst>
            <c:ext xmlns:c16="http://schemas.microsoft.com/office/drawing/2014/chart" uri="{C3380CC4-5D6E-409C-BE32-E72D297353CC}">
              <c16:uniqueId val="{00000002-0EC5-4391-A5E1-089D441FE07F}"/>
            </c:ext>
          </c:extLst>
        </c:ser>
        <c:ser>
          <c:idx val="3"/>
          <c:order val="3"/>
          <c:tx>
            <c:strRef>
              <c:f>Sheet1!$E$1</c:f>
              <c:strCache>
                <c:ptCount val="1"/>
                <c:pt idx="0">
                  <c:v>Public
Office</c:v>
                </c:pt>
              </c:strCache>
            </c:strRef>
          </c:tx>
          <c:spPr>
            <a:ln w="38100">
              <a:solidFill>
                <a:srgbClr val="4F81B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Sheet1!$E$2:$E$50</c:f>
              <c:numCache>
                <c:formatCode>#,##0</c:formatCode>
                <c:ptCount val="49"/>
                <c:pt idx="0">
                  <c:v>8168</c:v>
                </c:pt>
                <c:pt idx="1">
                  <c:v>7948</c:v>
                </c:pt>
                <c:pt idx="2">
                  <c:v>7810</c:v>
                </c:pt>
                <c:pt idx="3">
                  <c:v>8240</c:v>
                </c:pt>
                <c:pt idx="4">
                  <c:v>8818</c:v>
                </c:pt>
                <c:pt idx="5">
                  <c:v>8042</c:v>
                </c:pt>
                <c:pt idx="6">
                  <c:v>8226</c:v>
                </c:pt>
                <c:pt idx="7">
                  <c:v>7934</c:v>
                </c:pt>
                <c:pt idx="8">
                  <c:v>8143</c:v>
                </c:pt>
                <c:pt idx="9">
                  <c:v>7996</c:v>
                </c:pt>
                <c:pt idx="10">
                  <c:v>7719</c:v>
                </c:pt>
                <c:pt idx="11">
                  <c:v>7748</c:v>
                </c:pt>
                <c:pt idx="12">
                  <c:v>7528</c:v>
                </c:pt>
                <c:pt idx="13">
                  <c:v>7899</c:v>
                </c:pt>
                <c:pt idx="14">
                  <c:v>7679</c:v>
                </c:pt>
                <c:pt idx="15">
                  <c:v>7813</c:v>
                </c:pt>
                <c:pt idx="16">
                  <c:v>7873</c:v>
                </c:pt>
                <c:pt idx="17">
                  <c:v>8018</c:v>
                </c:pt>
                <c:pt idx="18">
                  <c:v>7970</c:v>
                </c:pt>
                <c:pt idx="19">
                  <c:v>8306</c:v>
                </c:pt>
                <c:pt idx="20">
                  <c:v>8095</c:v>
                </c:pt>
                <c:pt idx="21">
                  <c:v>7855</c:v>
                </c:pt>
                <c:pt idx="22">
                  <c:v>8607</c:v>
                </c:pt>
                <c:pt idx="23">
                  <c:v>8330</c:v>
                </c:pt>
                <c:pt idx="24">
                  <c:v>8000</c:v>
                </c:pt>
                <c:pt idx="25">
                  <c:v>8201</c:v>
                </c:pt>
                <c:pt idx="26">
                  <c:v>8151</c:v>
                </c:pt>
                <c:pt idx="27">
                  <c:v>7284</c:v>
                </c:pt>
                <c:pt idx="28">
                  <c:v>8303</c:v>
                </c:pt>
                <c:pt idx="29">
                  <c:v>7968</c:v>
                </c:pt>
                <c:pt idx="30">
                  <c:v>7744</c:v>
                </c:pt>
                <c:pt idx="31">
                  <c:v>8242</c:v>
                </c:pt>
                <c:pt idx="32">
                  <c:v>8325</c:v>
                </c:pt>
                <c:pt idx="33">
                  <c:v>9125</c:v>
                </c:pt>
                <c:pt idx="34">
                  <c:v>9298</c:v>
                </c:pt>
                <c:pt idx="35">
                  <c:v>8911</c:v>
                </c:pt>
                <c:pt idx="36">
                  <c:v>8801</c:v>
                </c:pt>
                <c:pt idx="37">
                  <c:v>9073</c:v>
                </c:pt>
                <c:pt idx="38">
                  <c:v>9014</c:v>
                </c:pt>
                <c:pt idx="39">
                  <c:v>9388</c:v>
                </c:pt>
                <c:pt idx="40">
                  <c:v>9906</c:v>
                </c:pt>
                <c:pt idx="41">
                  <c:v>9790</c:v>
                </c:pt>
                <c:pt idx="42">
                  <c:v>9470</c:v>
                </c:pt>
                <c:pt idx="43">
                  <c:v>10338</c:v>
                </c:pt>
                <c:pt idx="44">
                  <c:v>8996</c:v>
                </c:pt>
                <c:pt idx="45">
                  <c:v>9781</c:v>
                </c:pt>
                <c:pt idx="46">
                  <c:v>9341</c:v>
                </c:pt>
                <c:pt idx="47">
                  <c:v>9822</c:v>
                </c:pt>
                <c:pt idx="48">
                  <c:v>9681</c:v>
                </c:pt>
              </c:numCache>
            </c:numRef>
          </c:val>
          <c:smooth val="0"/>
          <c:extLst>
            <c:ext xmlns:c16="http://schemas.microsoft.com/office/drawing/2014/chart" uri="{C3380CC4-5D6E-409C-BE32-E72D297353CC}">
              <c16:uniqueId val="{00000003-0EC5-4391-A5E1-089D441FE07F}"/>
            </c:ext>
          </c:extLst>
        </c:ser>
        <c:ser>
          <c:idx val="4"/>
          <c:order val="4"/>
          <c:tx>
            <c:strRef>
              <c:f>Sheet1!$F$1</c:f>
              <c:strCache>
                <c:ptCount val="1"/>
                <c:pt idx="0">
                  <c:v>Current Private</c:v>
                </c:pt>
              </c:strCache>
            </c:strRef>
          </c:tx>
          <c:spPr>
            <a:ln w="12700">
              <a:solidFill>
                <a:srgbClr val="C0504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Sheet1!$F$2:$F$50</c:f>
              <c:numCache>
                <c:formatCode>#,##0</c:formatCode>
                <c:ptCount val="49"/>
                <c:pt idx="0">
                  <c:v>66016</c:v>
                </c:pt>
                <c:pt idx="1">
                  <c:v>66016</c:v>
                </c:pt>
                <c:pt idx="2">
                  <c:v>66016</c:v>
                </c:pt>
                <c:pt idx="3">
                  <c:v>66016</c:v>
                </c:pt>
                <c:pt idx="4">
                  <c:v>66016</c:v>
                </c:pt>
                <c:pt idx="5">
                  <c:v>66016</c:v>
                </c:pt>
                <c:pt idx="6">
                  <c:v>66016</c:v>
                </c:pt>
                <c:pt idx="7">
                  <c:v>66016</c:v>
                </c:pt>
                <c:pt idx="8">
                  <c:v>66016</c:v>
                </c:pt>
                <c:pt idx="9">
                  <c:v>66016</c:v>
                </c:pt>
                <c:pt idx="10">
                  <c:v>66016</c:v>
                </c:pt>
                <c:pt idx="11">
                  <c:v>66016</c:v>
                </c:pt>
                <c:pt idx="12">
                  <c:v>66016</c:v>
                </c:pt>
                <c:pt idx="13">
                  <c:v>66016</c:v>
                </c:pt>
                <c:pt idx="14">
                  <c:v>66016</c:v>
                </c:pt>
                <c:pt idx="15">
                  <c:v>66016</c:v>
                </c:pt>
                <c:pt idx="16">
                  <c:v>66016</c:v>
                </c:pt>
                <c:pt idx="17">
                  <c:v>66016</c:v>
                </c:pt>
                <c:pt idx="18">
                  <c:v>66016</c:v>
                </c:pt>
                <c:pt idx="19">
                  <c:v>66016</c:v>
                </c:pt>
                <c:pt idx="20">
                  <c:v>66016</c:v>
                </c:pt>
                <c:pt idx="21">
                  <c:v>66016</c:v>
                </c:pt>
                <c:pt idx="22">
                  <c:v>66016</c:v>
                </c:pt>
                <c:pt idx="23">
                  <c:v>66016</c:v>
                </c:pt>
                <c:pt idx="24">
                  <c:v>66016</c:v>
                </c:pt>
                <c:pt idx="25">
                  <c:v>66016</c:v>
                </c:pt>
                <c:pt idx="26">
                  <c:v>66016</c:v>
                </c:pt>
                <c:pt idx="27">
                  <c:v>66016</c:v>
                </c:pt>
                <c:pt idx="28">
                  <c:v>66016</c:v>
                </c:pt>
                <c:pt idx="29">
                  <c:v>66016</c:v>
                </c:pt>
                <c:pt idx="30">
                  <c:v>66016</c:v>
                </c:pt>
                <c:pt idx="31">
                  <c:v>66016</c:v>
                </c:pt>
                <c:pt idx="32">
                  <c:v>66016</c:v>
                </c:pt>
                <c:pt idx="33">
                  <c:v>66016</c:v>
                </c:pt>
                <c:pt idx="34">
                  <c:v>66016</c:v>
                </c:pt>
                <c:pt idx="35">
                  <c:v>66016</c:v>
                </c:pt>
                <c:pt idx="36">
                  <c:v>66016</c:v>
                </c:pt>
                <c:pt idx="37">
                  <c:v>66016</c:v>
                </c:pt>
                <c:pt idx="38">
                  <c:v>66016</c:v>
                </c:pt>
                <c:pt idx="39">
                  <c:v>66016</c:v>
                </c:pt>
                <c:pt idx="40">
                  <c:v>66016</c:v>
                </c:pt>
                <c:pt idx="41">
                  <c:v>66016</c:v>
                </c:pt>
                <c:pt idx="42">
                  <c:v>66016</c:v>
                </c:pt>
                <c:pt idx="43">
                  <c:v>66016</c:v>
                </c:pt>
                <c:pt idx="44">
                  <c:v>66016</c:v>
                </c:pt>
                <c:pt idx="45">
                  <c:v>66016</c:v>
                </c:pt>
                <c:pt idx="46">
                  <c:v>66016</c:v>
                </c:pt>
                <c:pt idx="47">
                  <c:v>66016</c:v>
                </c:pt>
                <c:pt idx="48">
                  <c:v>66016</c:v>
                </c:pt>
              </c:numCache>
            </c:numRef>
          </c:val>
          <c:smooth val="0"/>
          <c:extLst>
            <c:ext xmlns:c16="http://schemas.microsoft.com/office/drawing/2014/chart" uri="{C3380CC4-5D6E-409C-BE32-E72D297353CC}">
              <c16:uniqueId val="{00000000-8ED2-4963-B940-2F592BC5410C}"/>
            </c:ext>
          </c:extLst>
        </c:ser>
        <c:ser>
          <c:idx val="5"/>
          <c:order val="5"/>
          <c:tx>
            <c:strRef>
              <c:f>Sheet1!$G$1</c:f>
              <c:strCache>
                <c:ptCount val="1"/>
                <c:pt idx="0">
                  <c:v>Current Public</c:v>
                </c:pt>
              </c:strCache>
            </c:strRef>
          </c:tx>
          <c:spPr>
            <a:ln w="12700">
              <a:solidFill>
                <a:srgbClr val="4F81B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Sheet1!$G$2:$G$50</c:f>
              <c:numCache>
                <c:formatCode>#,##0</c:formatCode>
                <c:ptCount val="49"/>
                <c:pt idx="0">
                  <c:v>9681</c:v>
                </c:pt>
                <c:pt idx="1">
                  <c:v>9681</c:v>
                </c:pt>
                <c:pt idx="2">
                  <c:v>9681</c:v>
                </c:pt>
                <c:pt idx="3">
                  <c:v>9681</c:v>
                </c:pt>
                <c:pt idx="4">
                  <c:v>9681</c:v>
                </c:pt>
                <c:pt idx="5">
                  <c:v>9681</c:v>
                </c:pt>
                <c:pt idx="6">
                  <c:v>9681</c:v>
                </c:pt>
                <c:pt idx="7">
                  <c:v>9681</c:v>
                </c:pt>
                <c:pt idx="8">
                  <c:v>9681</c:v>
                </c:pt>
                <c:pt idx="9">
                  <c:v>9681</c:v>
                </c:pt>
                <c:pt idx="10">
                  <c:v>9681</c:v>
                </c:pt>
                <c:pt idx="11">
                  <c:v>9681</c:v>
                </c:pt>
                <c:pt idx="12">
                  <c:v>9681</c:v>
                </c:pt>
                <c:pt idx="13">
                  <c:v>9681</c:v>
                </c:pt>
                <c:pt idx="14">
                  <c:v>9681</c:v>
                </c:pt>
                <c:pt idx="15">
                  <c:v>9681</c:v>
                </c:pt>
                <c:pt idx="16">
                  <c:v>9681</c:v>
                </c:pt>
                <c:pt idx="17">
                  <c:v>9681</c:v>
                </c:pt>
                <c:pt idx="18">
                  <c:v>9681</c:v>
                </c:pt>
                <c:pt idx="19">
                  <c:v>9681</c:v>
                </c:pt>
                <c:pt idx="20">
                  <c:v>9681</c:v>
                </c:pt>
                <c:pt idx="21">
                  <c:v>9681</c:v>
                </c:pt>
                <c:pt idx="22">
                  <c:v>9681</c:v>
                </c:pt>
                <c:pt idx="23">
                  <c:v>9681</c:v>
                </c:pt>
                <c:pt idx="24">
                  <c:v>9681</c:v>
                </c:pt>
                <c:pt idx="25">
                  <c:v>9681</c:v>
                </c:pt>
                <c:pt idx="26">
                  <c:v>9681</c:v>
                </c:pt>
                <c:pt idx="27">
                  <c:v>9681</c:v>
                </c:pt>
                <c:pt idx="28">
                  <c:v>9681</c:v>
                </c:pt>
                <c:pt idx="29">
                  <c:v>9681</c:v>
                </c:pt>
                <c:pt idx="30">
                  <c:v>9681</c:v>
                </c:pt>
                <c:pt idx="31">
                  <c:v>9681</c:v>
                </c:pt>
                <c:pt idx="32">
                  <c:v>9681</c:v>
                </c:pt>
                <c:pt idx="33">
                  <c:v>9681</c:v>
                </c:pt>
                <c:pt idx="34">
                  <c:v>9681</c:v>
                </c:pt>
                <c:pt idx="35">
                  <c:v>9681</c:v>
                </c:pt>
                <c:pt idx="36">
                  <c:v>9681</c:v>
                </c:pt>
                <c:pt idx="37">
                  <c:v>9681</c:v>
                </c:pt>
                <c:pt idx="38">
                  <c:v>9681</c:v>
                </c:pt>
                <c:pt idx="39">
                  <c:v>9681</c:v>
                </c:pt>
                <c:pt idx="40">
                  <c:v>9681</c:v>
                </c:pt>
                <c:pt idx="41">
                  <c:v>9681</c:v>
                </c:pt>
                <c:pt idx="42">
                  <c:v>9681</c:v>
                </c:pt>
                <c:pt idx="43">
                  <c:v>9681</c:v>
                </c:pt>
                <c:pt idx="44">
                  <c:v>9681</c:v>
                </c:pt>
                <c:pt idx="45">
                  <c:v>9681</c:v>
                </c:pt>
                <c:pt idx="46">
                  <c:v>9681</c:v>
                </c:pt>
                <c:pt idx="47">
                  <c:v>9681</c:v>
                </c:pt>
                <c:pt idx="48">
                  <c:v>9681</c:v>
                </c:pt>
              </c:numCache>
            </c:numRef>
          </c:val>
          <c:smooth val="0"/>
          <c:extLst>
            <c:ext xmlns:c16="http://schemas.microsoft.com/office/drawing/2014/chart" uri="{C3380CC4-5D6E-409C-BE32-E72D297353CC}">
              <c16:uniqueId val="{00000001-8ED2-4963-B940-2F592BC5410C}"/>
            </c:ext>
          </c:extLst>
        </c:ser>
        <c:dLbls>
          <c:showLegendKey val="0"/>
          <c:showVal val="0"/>
          <c:showCatName val="0"/>
          <c:showSerName val="0"/>
          <c:showPercent val="0"/>
          <c:showBubbleSize val="0"/>
        </c:dLbls>
        <c:smooth val="0"/>
        <c:axId val="179899008"/>
        <c:axId val="179917184"/>
      </c:lineChart>
      <c:dateAx>
        <c:axId val="179899008"/>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9917184"/>
        <c:crosses val="autoZero"/>
        <c:auto val="0"/>
        <c:lblOffset val="100"/>
        <c:baseTimeUnit val="months"/>
        <c:majorUnit val="1"/>
        <c:majorTimeUnit val="years"/>
        <c:minorUnit val="1"/>
        <c:minorTimeUnit val="months"/>
      </c:dateAx>
      <c:valAx>
        <c:axId val="179917184"/>
        <c:scaling>
          <c:orientation val="minMax"/>
          <c:max val="8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9899008"/>
        <c:crosses val="autoZero"/>
        <c:crossBetween val="between"/>
        <c:majorUnit val="2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240546748850784"/>
          <c:y val="0.19149648632632535"/>
          <c:w val="0.4531995048735234"/>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34469</c:v>
                </c:pt>
                <c:pt idx="1">
                  <c:v>34469</c:v>
                </c:pt>
                <c:pt idx="2">
                  <c:v>34469</c:v>
                </c:pt>
                <c:pt idx="3">
                  <c:v>34469</c:v>
                </c:pt>
                <c:pt idx="4">
                  <c:v>34469</c:v>
                </c:pt>
                <c:pt idx="5">
                  <c:v>34469</c:v>
                </c:pt>
                <c:pt idx="6">
                  <c:v>34469</c:v>
                </c:pt>
                <c:pt idx="7">
                  <c:v>34469</c:v>
                </c:pt>
                <c:pt idx="8">
                  <c:v>34469</c:v>
                </c:pt>
              </c:numCache>
            </c:numRef>
          </c:val>
          <c:smooth val="0"/>
          <c:extLst>
            <c:ext xmlns:c16="http://schemas.microsoft.com/office/drawing/2014/chart" uri="{C3380CC4-5D6E-409C-BE32-E72D297353CC}">
              <c16:uniqueId val="{00000000-C9DC-47FB-B0F6-633D7D94E0EE}"/>
            </c:ext>
          </c:extLst>
        </c:ser>
        <c:ser>
          <c:idx val="1"/>
          <c:order val="1"/>
          <c:tx>
            <c:strRef>
              <c:f>Sheet1!$C$1</c:f>
              <c:strCache>
                <c:ptCount val="1"/>
                <c:pt idx="0">
                  <c:v>Warehouse</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16707</c:v>
                </c:pt>
                <c:pt idx="1">
                  <c:v>9730</c:v>
                </c:pt>
                <c:pt idx="2">
                  <c:v>5661</c:v>
                </c:pt>
                <c:pt idx="3">
                  <c:v>6543</c:v>
                </c:pt>
                <c:pt idx="4">
                  <c:v>7047</c:v>
                </c:pt>
                <c:pt idx="5">
                  <c:v>8766</c:v>
                </c:pt>
                <c:pt idx="6">
                  <c:v>13698</c:v>
                </c:pt>
                <c:pt idx="7">
                  <c:v>16552</c:v>
                </c:pt>
                <c:pt idx="8">
                  <c:v>22561</c:v>
                </c:pt>
              </c:numCache>
            </c:numRef>
          </c:val>
          <c:smooth val="0"/>
          <c:extLst>
            <c:ext xmlns:c16="http://schemas.microsoft.com/office/drawing/2014/chart" uri="{C3380CC4-5D6E-409C-BE32-E72D297353CC}">
              <c16:uniqueId val="{00000001-C9DC-47FB-B0F6-633D7D94E0EE}"/>
            </c:ext>
          </c:extLst>
        </c:ser>
        <c:dLbls>
          <c:showLegendKey val="0"/>
          <c:showVal val="0"/>
          <c:showCatName val="0"/>
          <c:showSerName val="0"/>
          <c:showPercent val="0"/>
          <c:showBubbleSize val="0"/>
        </c:dLbls>
        <c:smooth val="0"/>
        <c:axId val="179528832"/>
        <c:axId val="179530368"/>
      </c:lineChart>
      <c:dateAx>
        <c:axId val="179528832"/>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9530368"/>
        <c:crosses val="autoZero"/>
        <c:auto val="1"/>
        <c:lblOffset val="100"/>
        <c:baseTimeUnit val="months"/>
        <c:majorUnit val="1"/>
        <c:majorTimeUnit val="months"/>
        <c:minorUnit val="1"/>
        <c:minorTimeUnit val="months"/>
      </c:dateAx>
      <c:valAx>
        <c:axId val="179530368"/>
        <c:scaling>
          <c:orientation val="minMax"/>
          <c:max val="4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9528832"/>
        <c:crosses val="autoZero"/>
        <c:crossBetween val="between"/>
        <c:majorUnit val="1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446420816103039E-2"/>
          <c:y val="0.19149638716526085"/>
          <c:w val="0.81112634302007247"/>
          <c:h val="0.55172787056286732"/>
        </c:manualLayout>
      </c:layout>
      <c:lineChart>
        <c:grouping val="standard"/>
        <c:varyColors val="0"/>
        <c:ser>
          <c:idx val="0"/>
          <c:order val="0"/>
          <c:tx>
            <c:strRef>
              <c:f>Sheet1!$B$1</c:f>
              <c:strCache>
                <c:ptCount val="1"/>
                <c:pt idx="0">
                  <c:v>Current month</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34469</c:v>
                </c:pt>
                <c:pt idx="1">
                  <c:v>34469</c:v>
                </c:pt>
                <c:pt idx="2">
                  <c:v>34469</c:v>
                </c:pt>
                <c:pt idx="3">
                  <c:v>34469</c:v>
                </c:pt>
                <c:pt idx="4">
                  <c:v>34469</c:v>
                </c:pt>
                <c:pt idx="5">
                  <c:v>34469</c:v>
                </c:pt>
                <c:pt idx="6">
                  <c:v>34469</c:v>
                </c:pt>
                <c:pt idx="7">
                  <c:v>34469</c:v>
                </c:pt>
                <c:pt idx="8">
                  <c:v>34469</c:v>
                </c:pt>
                <c:pt idx="9">
                  <c:v>34469</c:v>
                </c:pt>
                <c:pt idx="10">
                  <c:v>34469</c:v>
                </c:pt>
                <c:pt idx="11">
                  <c:v>34469</c:v>
                </c:pt>
                <c:pt idx="12">
                  <c:v>34469</c:v>
                </c:pt>
                <c:pt idx="13">
                  <c:v>34469</c:v>
                </c:pt>
                <c:pt idx="14">
                  <c:v>34469</c:v>
                </c:pt>
                <c:pt idx="15">
                  <c:v>34469</c:v>
                </c:pt>
                <c:pt idx="16">
                  <c:v>34469</c:v>
                </c:pt>
                <c:pt idx="17">
                  <c:v>34469</c:v>
                </c:pt>
                <c:pt idx="18">
                  <c:v>34469</c:v>
                </c:pt>
                <c:pt idx="19">
                  <c:v>34469</c:v>
                </c:pt>
                <c:pt idx="20">
                  <c:v>34469</c:v>
                </c:pt>
                <c:pt idx="21">
                  <c:v>34469</c:v>
                </c:pt>
                <c:pt idx="22">
                  <c:v>34469</c:v>
                </c:pt>
                <c:pt idx="23">
                  <c:v>34469</c:v>
                </c:pt>
                <c:pt idx="24">
                  <c:v>34469</c:v>
                </c:pt>
                <c:pt idx="25">
                  <c:v>34469</c:v>
                </c:pt>
                <c:pt idx="26">
                  <c:v>34469</c:v>
                </c:pt>
                <c:pt idx="27">
                  <c:v>34469</c:v>
                </c:pt>
                <c:pt idx="28">
                  <c:v>34469</c:v>
                </c:pt>
                <c:pt idx="29">
                  <c:v>34469</c:v>
                </c:pt>
                <c:pt idx="30">
                  <c:v>34469</c:v>
                </c:pt>
                <c:pt idx="31">
                  <c:v>34469</c:v>
                </c:pt>
                <c:pt idx="32">
                  <c:v>34469</c:v>
                </c:pt>
                <c:pt idx="33">
                  <c:v>34469</c:v>
                </c:pt>
                <c:pt idx="34">
                  <c:v>34469</c:v>
                </c:pt>
                <c:pt idx="35">
                  <c:v>34469</c:v>
                </c:pt>
                <c:pt idx="36">
                  <c:v>34469</c:v>
                </c:pt>
                <c:pt idx="37">
                  <c:v>34469</c:v>
                </c:pt>
                <c:pt idx="38">
                  <c:v>34469</c:v>
                </c:pt>
                <c:pt idx="39">
                  <c:v>34469</c:v>
                </c:pt>
                <c:pt idx="40">
                  <c:v>34469</c:v>
                </c:pt>
                <c:pt idx="41">
                  <c:v>34469</c:v>
                </c:pt>
                <c:pt idx="42">
                  <c:v>34469</c:v>
                </c:pt>
                <c:pt idx="43">
                  <c:v>34469</c:v>
                </c:pt>
                <c:pt idx="44">
                  <c:v>34469</c:v>
                </c:pt>
                <c:pt idx="45">
                  <c:v>34469</c:v>
                </c:pt>
                <c:pt idx="46">
                  <c:v>34469</c:v>
                </c:pt>
                <c:pt idx="47">
                  <c:v>34469</c:v>
                </c:pt>
                <c:pt idx="48">
                  <c:v>34469</c:v>
                </c:pt>
              </c:numCache>
            </c:numRef>
          </c:val>
          <c:smooth val="0"/>
          <c:extLst>
            <c:ext xmlns:c16="http://schemas.microsoft.com/office/drawing/2014/chart" uri="{C3380CC4-5D6E-409C-BE32-E72D297353CC}">
              <c16:uniqueId val="{00000000-9BE9-4865-8B74-F07AC6996C65}"/>
            </c:ext>
          </c:extLst>
        </c:ser>
        <c:ser>
          <c:idx val="1"/>
          <c:order val="1"/>
          <c:tx>
            <c:strRef>
              <c:f>Sheet1!$C$1</c:f>
              <c:strCache>
                <c:ptCount val="1"/>
                <c:pt idx="0">
                  <c:v>Warehouse</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16195</c:v>
                </c:pt>
                <c:pt idx="1">
                  <c:v>15408</c:v>
                </c:pt>
                <c:pt idx="2">
                  <c:v>15475</c:v>
                </c:pt>
                <c:pt idx="3">
                  <c:v>15549</c:v>
                </c:pt>
                <c:pt idx="4">
                  <c:v>15072</c:v>
                </c:pt>
                <c:pt idx="5">
                  <c:v>15367</c:v>
                </c:pt>
                <c:pt idx="6">
                  <c:v>15807</c:v>
                </c:pt>
                <c:pt idx="7">
                  <c:v>17077</c:v>
                </c:pt>
                <c:pt idx="8">
                  <c:v>17457</c:v>
                </c:pt>
                <c:pt idx="9">
                  <c:v>18267</c:v>
                </c:pt>
                <c:pt idx="10">
                  <c:v>17717</c:v>
                </c:pt>
                <c:pt idx="11">
                  <c:v>18930</c:v>
                </c:pt>
                <c:pt idx="12">
                  <c:v>19406</c:v>
                </c:pt>
                <c:pt idx="13">
                  <c:v>19355</c:v>
                </c:pt>
                <c:pt idx="14">
                  <c:v>21422</c:v>
                </c:pt>
                <c:pt idx="15">
                  <c:v>21769</c:v>
                </c:pt>
                <c:pt idx="16">
                  <c:v>23205</c:v>
                </c:pt>
                <c:pt idx="17">
                  <c:v>22918</c:v>
                </c:pt>
                <c:pt idx="18">
                  <c:v>23007</c:v>
                </c:pt>
                <c:pt idx="19">
                  <c:v>23171</c:v>
                </c:pt>
                <c:pt idx="20">
                  <c:v>23141</c:v>
                </c:pt>
                <c:pt idx="21">
                  <c:v>22466</c:v>
                </c:pt>
                <c:pt idx="22">
                  <c:v>24179</c:v>
                </c:pt>
                <c:pt idx="23">
                  <c:v>25625</c:v>
                </c:pt>
                <c:pt idx="24">
                  <c:v>25883</c:v>
                </c:pt>
                <c:pt idx="25">
                  <c:v>26866</c:v>
                </c:pt>
                <c:pt idx="26">
                  <c:v>28512</c:v>
                </c:pt>
                <c:pt idx="27">
                  <c:v>28218</c:v>
                </c:pt>
                <c:pt idx="28">
                  <c:v>29841</c:v>
                </c:pt>
                <c:pt idx="29">
                  <c:v>30715</c:v>
                </c:pt>
                <c:pt idx="30">
                  <c:v>30789</c:v>
                </c:pt>
                <c:pt idx="31">
                  <c:v>30551</c:v>
                </c:pt>
                <c:pt idx="32">
                  <c:v>30142</c:v>
                </c:pt>
                <c:pt idx="33">
                  <c:v>30663</c:v>
                </c:pt>
                <c:pt idx="34">
                  <c:v>30905</c:v>
                </c:pt>
                <c:pt idx="35">
                  <c:v>32005</c:v>
                </c:pt>
                <c:pt idx="36">
                  <c:v>32490</c:v>
                </c:pt>
                <c:pt idx="37">
                  <c:v>33777</c:v>
                </c:pt>
                <c:pt idx="38">
                  <c:v>34236</c:v>
                </c:pt>
                <c:pt idx="39">
                  <c:v>34558</c:v>
                </c:pt>
                <c:pt idx="40">
                  <c:v>34958</c:v>
                </c:pt>
                <c:pt idx="41">
                  <c:v>35308</c:v>
                </c:pt>
                <c:pt idx="42">
                  <c:v>34629</c:v>
                </c:pt>
                <c:pt idx="43">
                  <c:v>32884</c:v>
                </c:pt>
                <c:pt idx="44">
                  <c:v>34290</c:v>
                </c:pt>
                <c:pt idx="45">
                  <c:v>34371</c:v>
                </c:pt>
                <c:pt idx="46">
                  <c:v>32643</c:v>
                </c:pt>
                <c:pt idx="47">
                  <c:v>32970</c:v>
                </c:pt>
                <c:pt idx="48">
                  <c:v>34469</c:v>
                </c:pt>
              </c:numCache>
            </c:numRef>
          </c:val>
          <c:smooth val="0"/>
          <c:extLst>
            <c:ext xmlns:c16="http://schemas.microsoft.com/office/drawing/2014/chart" uri="{C3380CC4-5D6E-409C-BE32-E72D297353CC}">
              <c16:uniqueId val="{00000001-9BE9-4865-8B74-F07AC6996C65}"/>
            </c:ext>
          </c:extLst>
        </c:ser>
        <c:dLbls>
          <c:showLegendKey val="0"/>
          <c:showVal val="0"/>
          <c:showCatName val="0"/>
          <c:showSerName val="0"/>
          <c:showPercent val="0"/>
          <c:showBubbleSize val="0"/>
        </c:dLbls>
        <c:smooth val="0"/>
        <c:axId val="179548160"/>
        <c:axId val="179549696"/>
      </c:lineChart>
      <c:dateAx>
        <c:axId val="179548160"/>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9549696"/>
        <c:crosses val="autoZero"/>
        <c:auto val="0"/>
        <c:lblOffset val="100"/>
        <c:baseTimeUnit val="months"/>
        <c:majorUnit val="1"/>
        <c:majorTimeUnit val="years"/>
        <c:minorUnit val="1"/>
        <c:minorTimeUnit val="months"/>
      </c:dateAx>
      <c:valAx>
        <c:axId val="179549696"/>
        <c:scaling>
          <c:orientation val="minMax"/>
          <c:max val="4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9548160"/>
        <c:crosses val="autoZero"/>
        <c:crossBetween val="between"/>
        <c:majorUnit val="1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50764936229751"/>
          <c:y val="0.10462976974428015"/>
          <c:w val="0.53128718519491858"/>
          <c:h val="0.60971368489162081"/>
        </c:manualLayout>
      </c:layout>
      <c:lineChart>
        <c:grouping val="standard"/>
        <c:varyColors val="0"/>
        <c:ser>
          <c:idx val="0"/>
          <c:order val="0"/>
          <c:tx>
            <c:strRef>
              <c:f>Sheet1!$B$1</c:f>
              <c:strCache>
                <c:ptCount val="1"/>
                <c:pt idx="0">
                  <c:v>Column1</c:v>
                </c:pt>
              </c:strCache>
            </c:strRef>
          </c:tx>
          <c:spPr>
            <a:ln w="12700">
              <a:solidFill>
                <a:sysClr val="window" lastClr="FFFFFF">
                  <a:lumMod val="50000"/>
                </a:sysClr>
              </a:solidFill>
              <a:prstDash val="dash"/>
            </a:ln>
          </c:spPr>
          <c:marker>
            <c:symbol val="none"/>
          </c:marker>
          <c:cat>
            <c:strRef>
              <c:f>Sheet1!$A$2:$A$10</c:f>
              <c:strCache>
                <c:ptCount val="9"/>
                <c:pt idx="0">
                  <c:v>'08</c:v>
                </c:pt>
                <c:pt idx="2">
                  <c:v>'10</c:v>
                </c:pt>
                <c:pt idx="4">
                  <c:v>'12</c:v>
                </c:pt>
                <c:pt idx="6">
                  <c:v>'14</c:v>
                </c:pt>
                <c:pt idx="8">
                  <c:v>'16</c:v>
                </c:pt>
              </c:strCache>
            </c:strRef>
          </c:cat>
          <c:val>
            <c:numRef>
              <c:f>Sheet1!$B$2:$B$10</c:f>
              <c:numCache>
                <c:formatCode>General</c:formatCode>
                <c:ptCount val="9"/>
              </c:numCache>
            </c:numRef>
          </c:val>
          <c:smooth val="0"/>
          <c:extLst>
            <c:ext xmlns:c16="http://schemas.microsoft.com/office/drawing/2014/chart" uri="{C3380CC4-5D6E-409C-BE32-E72D297353CC}">
              <c16:uniqueId val="{00000000-8290-47B4-B66B-9E2804380DF7}"/>
            </c:ext>
          </c:extLst>
        </c:ser>
        <c:ser>
          <c:idx val="1"/>
          <c:order val="1"/>
          <c:tx>
            <c:strRef>
              <c:f>Sheet1!$C$1</c:f>
              <c:strCache>
                <c:ptCount val="1"/>
                <c:pt idx="0">
                  <c:v>Educational</c:v>
                </c:pt>
              </c:strCache>
            </c:strRef>
          </c:tx>
          <c:spPr>
            <a:ln w="38100">
              <a:solidFill>
                <a:sysClr val="windowText" lastClr="000000"/>
              </a:solidFill>
            </a:ln>
          </c:spPr>
          <c:marker>
            <c:symbol val="none"/>
          </c:marker>
          <c:cat>
            <c:strRef>
              <c:f>Sheet1!$A$2:$A$10</c:f>
              <c:strCache>
                <c:ptCount val="9"/>
                <c:pt idx="0">
                  <c:v>'08</c:v>
                </c:pt>
                <c:pt idx="2">
                  <c:v>'10</c:v>
                </c:pt>
                <c:pt idx="4">
                  <c:v>'12</c:v>
                </c:pt>
                <c:pt idx="6">
                  <c:v>'14</c:v>
                </c:pt>
                <c:pt idx="8">
                  <c:v>'16</c:v>
                </c:pt>
              </c:strCache>
            </c:strRef>
          </c:cat>
          <c:val>
            <c:numRef>
              <c:f>Sheet1!$C$2:$C$10</c:f>
              <c:numCache>
                <c:formatCode>#,##0</c:formatCode>
                <c:ptCount val="9"/>
                <c:pt idx="0">
                  <c:v>104890</c:v>
                </c:pt>
                <c:pt idx="1">
                  <c:v>103202</c:v>
                </c:pt>
                <c:pt idx="2">
                  <c:v>88405</c:v>
                </c:pt>
              </c:numCache>
            </c:numRef>
          </c:val>
          <c:smooth val="0"/>
          <c:extLst>
            <c:ext xmlns:c16="http://schemas.microsoft.com/office/drawing/2014/chart" uri="{C3380CC4-5D6E-409C-BE32-E72D297353CC}">
              <c16:uniqueId val="{00000001-8290-47B4-B66B-9E2804380DF7}"/>
            </c:ext>
          </c:extLst>
        </c:ser>
        <c:dLbls>
          <c:showLegendKey val="0"/>
          <c:showVal val="0"/>
          <c:showCatName val="0"/>
          <c:showSerName val="0"/>
          <c:showPercent val="0"/>
          <c:showBubbleSize val="0"/>
        </c:dLbls>
        <c:smooth val="0"/>
        <c:axId val="175574400"/>
        <c:axId val="175576192"/>
      </c:lineChart>
      <c:dateAx>
        <c:axId val="175574400"/>
        <c:scaling>
          <c:orientation val="minMax"/>
        </c:scaling>
        <c:delete val="1"/>
        <c:axPos val="b"/>
        <c:numFmt formatCode="yyyy" sourceLinked="0"/>
        <c:majorTickMark val="out"/>
        <c:minorTickMark val="none"/>
        <c:tickLblPos val="none"/>
        <c:crossAx val="175576192"/>
        <c:crosses val="autoZero"/>
        <c:auto val="1"/>
        <c:lblOffset val="100"/>
        <c:baseTimeUnit val="months"/>
        <c:majorUnit val="1"/>
        <c:majorTimeUnit val="months"/>
        <c:minorUnit val="1"/>
        <c:minorTimeUnit val="months"/>
      </c:dateAx>
      <c:valAx>
        <c:axId val="175576192"/>
        <c:scaling>
          <c:orientation val="minMax"/>
          <c:max val="120000"/>
          <c:min val="20000"/>
        </c:scaling>
        <c:delete val="1"/>
        <c:axPos val="l"/>
        <c:numFmt formatCode="&quot;$&quot;#,##0" sourceLinked="0"/>
        <c:majorTickMark val="out"/>
        <c:minorTickMark val="none"/>
        <c:tickLblPos val="none"/>
        <c:crossAx val="175574400"/>
        <c:crosses val="autoZero"/>
        <c:crossBetween val="between"/>
        <c:majorUnit val="20000"/>
        <c:dispUnits>
          <c:builtInUnit val="thousands"/>
        </c:dispUnits>
      </c:valAx>
      <c:spPr>
        <a:noFill/>
        <a:ln w="25400">
          <a:noFill/>
        </a:ln>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240546748850784"/>
          <c:y val="0.19149648632632535"/>
          <c:w val="0.4531995048735234"/>
          <c:h val="0.55172787056286732"/>
        </c:manualLayout>
      </c:layout>
      <c:lineChart>
        <c:grouping val="standard"/>
        <c:varyColors val="0"/>
        <c:ser>
          <c:idx val="0"/>
          <c:order val="0"/>
          <c:tx>
            <c:strRef>
              <c:f>Sheet1!$B$1</c:f>
              <c:strCache>
                <c:ptCount val="1"/>
                <c:pt idx="0">
                  <c:v>Column2</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32076</c:v>
                </c:pt>
                <c:pt idx="1">
                  <c:v>32076</c:v>
                </c:pt>
                <c:pt idx="2">
                  <c:v>32076</c:v>
                </c:pt>
                <c:pt idx="3">
                  <c:v>32076</c:v>
                </c:pt>
                <c:pt idx="4">
                  <c:v>32076</c:v>
                </c:pt>
                <c:pt idx="5">
                  <c:v>32076</c:v>
                </c:pt>
                <c:pt idx="6">
                  <c:v>32076</c:v>
                </c:pt>
                <c:pt idx="7">
                  <c:v>32076</c:v>
                </c:pt>
                <c:pt idx="8">
                  <c:v>32076</c:v>
                </c:pt>
              </c:numCache>
            </c:numRef>
          </c:val>
          <c:smooth val="0"/>
          <c:extLst>
            <c:ext xmlns:c16="http://schemas.microsoft.com/office/drawing/2014/chart" uri="{C3380CC4-5D6E-409C-BE32-E72D297353CC}">
              <c16:uniqueId val="{00000000-496A-43D3-85D2-E9B551C6F3F8}"/>
            </c:ext>
          </c:extLst>
        </c:ser>
        <c:ser>
          <c:idx val="1"/>
          <c:order val="1"/>
          <c:tx>
            <c:strRef>
              <c:f>Sheet1!$C$1</c:f>
              <c:strCache>
                <c:ptCount val="1"/>
                <c:pt idx="0">
                  <c:v>Lodging</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General</c:formatCode>
                <c:ptCount val="9"/>
                <c:pt idx="0" formatCode="#,###">
                  <c:v>35364</c:v>
                </c:pt>
                <c:pt idx="1">
                  <c:v>25388</c:v>
                </c:pt>
                <c:pt idx="2">
                  <c:v>11201</c:v>
                </c:pt>
                <c:pt idx="3">
                  <c:v>8395</c:v>
                </c:pt>
                <c:pt idx="4">
                  <c:v>10197</c:v>
                </c:pt>
                <c:pt idx="5">
                  <c:v>13028</c:v>
                </c:pt>
                <c:pt idx="6" formatCode="#,##0">
                  <c:v>16306</c:v>
                </c:pt>
                <c:pt idx="7">
                  <c:v>21324</c:v>
                </c:pt>
                <c:pt idx="8">
                  <c:v>26969</c:v>
                </c:pt>
              </c:numCache>
            </c:numRef>
          </c:val>
          <c:smooth val="0"/>
          <c:extLst>
            <c:ext xmlns:c16="http://schemas.microsoft.com/office/drawing/2014/chart" uri="{C3380CC4-5D6E-409C-BE32-E72D297353CC}">
              <c16:uniqueId val="{00000001-496A-43D3-85D2-E9B551C6F3F8}"/>
            </c:ext>
          </c:extLst>
        </c:ser>
        <c:dLbls>
          <c:showLegendKey val="0"/>
          <c:showVal val="0"/>
          <c:showCatName val="0"/>
          <c:showSerName val="0"/>
          <c:showPercent val="0"/>
          <c:showBubbleSize val="0"/>
        </c:dLbls>
        <c:smooth val="0"/>
        <c:axId val="180254976"/>
        <c:axId val="180260864"/>
      </c:lineChart>
      <c:dateAx>
        <c:axId val="180254976"/>
        <c:scaling>
          <c:orientation val="minMax"/>
        </c:scaling>
        <c:delete val="0"/>
        <c:axPos val="b"/>
        <c:numFmt formatCode="yyyy" sourceLinked="0"/>
        <c:majorTickMark val="in"/>
        <c:minorTickMark val="none"/>
        <c:tickLblPos val="nextTo"/>
        <c:spPr>
          <a:ln/>
        </c:spPr>
        <c:txPr>
          <a:bodyPr rot="0"/>
          <a:lstStyle/>
          <a:p>
            <a:pPr>
              <a:defRPr/>
            </a:pPr>
            <a:endParaRPr lang="en-US"/>
          </a:p>
        </c:txPr>
        <c:crossAx val="180260864"/>
        <c:crosses val="autoZero"/>
        <c:auto val="1"/>
        <c:lblOffset val="100"/>
        <c:baseTimeUnit val="months"/>
        <c:majorUnit val="1"/>
        <c:majorTimeUnit val="months"/>
        <c:minorUnit val="1"/>
        <c:minorTimeUnit val="months"/>
      </c:dateAx>
      <c:valAx>
        <c:axId val="180260864"/>
        <c:scaling>
          <c:orientation val="minMax"/>
          <c:max val="4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80254976"/>
        <c:crosses val="autoZero"/>
        <c:crossBetween val="between"/>
        <c:majorUnit val="1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446420816103039E-2"/>
          <c:y val="0.19149638716526085"/>
          <c:w val="0.81112634302007247"/>
          <c:h val="0.55172787056286732"/>
        </c:manualLayout>
      </c:layout>
      <c:lineChart>
        <c:grouping val="standard"/>
        <c:varyColors val="0"/>
        <c:ser>
          <c:idx val="0"/>
          <c:order val="0"/>
          <c:tx>
            <c:strRef>
              <c:f>Sheet1!$B$1</c:f>
              <c:strCache>
                <c:ptCount val="1"/>
                <c:pt idx="0">
                  <c:v>Private Current</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32076</c:v>
                </c:pt>
                <c:pt idx="1">
                  <c:v>32076</c:v>
                </c:pt>
                <c:pt idx="2">
                  <c:v>32076</c:v>
                </c:pt>
                <c:pt idx="3">
                  <c:v>32076</c:v>
                </c:pt>
                <c:pt idx="4">
                  <c:v>32076</c:v>
                </c:pt>
                <c:pt idx="5">
                  <c:v>32076</c:v>
                </c:pt>
                <c:pt idx="6">
                  <c:v>32076</c:v>
                </c:pt>
                <c:pt idx="7">
                  <c:v>32076</c:v>
                </c:pt>
                <c:pt idx="8">
                  <c:v>32076</c:v>
                </c:pt>
                <c:pt idx="9">
                  <c:v>32076</c:v>
                </c:pt>
                <c:pt idx="10">
                  <c:v>32076</c:v>
                </c:pt>
                <c:pt idx="11">
                  <c:v>32076</c:v>
                </c:pt>
                <c:pt idx="12">
                  <c:v>32076</c:v>
                </c:pt>
                <c:pt idx="13">
                  <c:v>32076</c:v>
                </c:pt>
                <c:pt idx="14">
                  <c:v>32076</c:v>
                </c:pt>
                <c:pt idx="15">
                  <c:v>32076</c:v>
                </c:pt>
                <c:pt idx="16">
                  <c:v>32076</c:v>
                </c:pt>
                <c:pt idx="17">
                  <c:v>32076</c:v>
                </c:pt>
                <c:pt idx="18">
                  <c:v>32076</c:v>
                </c:pt>
                <c:pt idx="19">
                  <c:v>32076</c:v>
                </c:pt>
                <c:pt idx="20">
                  <c:v>32076</c:v>
                </c:pt>
                <c:pt idx="21">
                  <c:v>32076</c:v>
                </c:pt>
                <c:pt idx="22">
                  <c:v>32076</c:v>
                </c:pt>
                <c:pt idx="23">
                  <c:v>32076</c:v>
                </c:pt>
                <c:pt idx="24">
                  <c:v>32076</c:v>
                </c:pt>
                <c:pt idx="25">
                  <c:v>32076</c:v>
                </c:pt>
                <c:pt idx="26">
                  <c:v>32076</c:v>
                </c:pt>
                <c:pt idx="27">
                  <c:v>32076</c:v>
                </c:pt>
                <c:pt idx="28">
                  <c:v>32076</c:v>
                </c:pt>
                <c:pt idx="29">
                  <c:v>32076</c:v>
                </c:pt>
                <c:pt idx="30">
                  <c:v>32076</c:v>
                </c:pt>
                <c:pt idx="31">
                  <c:v>32076</c:v>
                </c:pt>
                <c:pt idx="32">
                  <c:v>32076</c:v>
                </c:pt>
                <c:pt idx="33">
                  <c:v>32076</c:v>
                </c:pt>
                <c:pt idx="34">
                  <c:v>32076</c:v>
                </c:pt>
                <c:pt idx="35">
                  <c:v>32076</c:v>
                </c:pt>
                <c:pt idx="36">
                  <c:v>32076</c:v>
                </c:pt>
                <c:pt idx="37">
                  <c:v>32076</c:v>
                </c:pt>
                <c:pt idx="38">
                  <c:v>32076</c:v>
                </c:pt>
                <c:pt idx="39">
                  <c:v>32076</c:v>
                </c:pt>
                <c:pt idx="40">
                  <c:v>32076</c:v>
                </c:pt>
                <c:pt idx="41">
                  <c:v>32076</c:v>
                </c:pt>
                <c:pt idx="42">
                  <c:v>32076</c:v>
                </c:pt>
                <c:pt idx="43">
                  <c:v>32076</c:v>
                </c:pt>
                <c:pt idx="44">
                  <c:v>32076</c:v>
                </c:pt>
                <c:pt idx="45">
                  <c:v>32076</c:v>
                </c:pt>
                <c:pt idx="46">
                  <c:v>32076</c:v>
                </c:pt>
                <c:pt idx="47">
                  <c:v>32076</c:v>
                </c:pt>
                <c:pt idx="48">
                  <c:v>32076</c:v>
                </c:pt>
              </c:numCache>
            </c:numRef>
          </c:val>
          <c:smooth val="0"/>
          <c:extLst>
            <c:ext xmlns:c16="http://schemas.microsoft.com/office/drawing/2014/chart" uri="{C3380CC4-5D6E-409C-BE32-E72D297353CC}">
              <c16:uniqueId val="{00000000-02CF-4FD5-8723-C1E7D643375C}"/>
            </c:ext>
          </c:extLst>
        </c:ser>
        <c:ser>
          <c:idx val="1"/>
          <c:order val="1"/>
          <c:tx>
            <c:strRef>
              <c:f>Sheet1!$C$1</c:f>
              <c:strCache>
                <c:ptCount val="1"/>
                <c:pt idx="0">
                  <c:v>Private
Lodging</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18586</c:v>
                </c:pt>
                <c:pt idx="1">
                  <c:v>18816</c:v>
                </c:pt>
                <c:pt idx="2">
                  <c:v>18953</c:v>
                </c:pt>
                <c:pt idx="3">
                  <c:v>20085</c:v>
                </c:pt>
                <c:pt idx="4">
                  <c:v>21548</c:v>
                </c:pt>
                <c:pt idx="5">
                  <c:v>23134</c:v>
                </c:pt>
                <c:pt idx="6">
                  <c:v>21748</c:v>
                </c:pt>
                <c:pt idx="7">
                  <c:v>23402</c:v>
                </c:pt>
                <c:pt idx="8">
                  <c:v>22769</c:v>
                </c:pt>
                <c:pt idx="9">
                  <c:v>22196</c:v>
                </c:pt>
                <c:pt idx="10">
                  <c:v>21977</c:v>
                </c:pt>
                <c:pt idx="11">
                  <c:v>22323</c:v>
                </c:pt>
                <c:pt idx="12">
                  <c:v>23375</c:v>
                </c:pt>
                <c:pt idx="13">
                  <c:v>22971</c:v>
                </c:pt>
                <c:pt idx="14">
                  <c:v>25943</c:v>
                </c:pt>
                <c:pt idx="15">
                  <c:v>26332</c:v>
                </c:pt>
                <c:pt idx="16">
                  <c:v>26815</c:v>
                </c:pt>
                <c:pt idx="17">
                  <c:v>27268</c:v>
                </c:pt>
                <c:pt idx="18">
                  <c:v>26828</c:v>
                </c:pt>
                <c:pt idx="19">
                  <c:v>26586</c:v>
                </c:pt>
                <c:pt idx="20">
                  <c:v>28227</c:v>
                </c:pt>
                <c:pt idx="21">
                  <c:v>26988</c:v>
                </c:pt>
                <c:pt idx="22">
                  <c:v>28132</c:v>
                </c:pt>
                <c:pt idx="23">
                  <c:v>27698</c:v>
                </c:pt>
                <c:pt idx="24">
                  <c:v>28513</c:v>
                </c:pt>
                <c:pt idx="25">
                  <c:v>27849</c:v>
                </c:pt>
                <c:pt idx="26">
                  <c:v>28284</c:v>
                </c:pt>
                <c:pt idx="27">
                  <c:v>27586</c:v>
                </c:pt>
                <c:pt idx="28">
                  <c:v>27441</c:v>
                </c:pt>
                <c:pt idx="29">
                  <c:v>27950</c:v>
                </c:pt>
                <c:pt idx="30">
                  <c:v>28170</c:v>
                </c:pt>
                <c:pt idx="31">
                  <c:v>27916</c:v>
                </c:pt>
                <c:pt idx="32">
                  <c:v>27831</c:v>
                </c:pt>
                <c:pt idx="33">
                  <c:v>27993</c:v>
                </c:pt>
                <c:pt idx="34">
                  <c:v>27745</c:v>
                </c:pt>
                <c:pt idx="35">
                  <c:v>29027</c:v>
                </c:pt>
                <c:pt idx="36">
                  <c:v>28931</c:v>
                </c:pt>
                <c:pt idx="37">
                  <c:v>30057</c:v>
                </c:pt>
                <c:pt idx="38">
                  <c:v>30318</c:v>
                </c:pt>
                <c:pt idx="39">
                  <c:v>30985</c:v>
                </c:pt>
                <c:pt idx="40">
                  <c:v>30535</c:v>
                </c:pt>
                <c:pt idx="41">
                  <c:v>30702</c:v>
                </c:pt>
                <c:pt idx="42">
                  <c:v>30673</c:v>
                </c:pt>
                <c:pt idx="43">
                  <c:v>30966</c:v>
                </c:pt>
                <c:pt idx="44">
                  <c:v>31186</c:v>
                </c:pt>
                <c:pt idx="45">
                  <c:v>32281</c:v>
                </c:pt>
                <c:pt idx="46">
                  <c:v>31253</c:v>
                </c:pt>
                <c:pt idx="47">
                  <c:v>31322</c:v>
                </c:pt>
                <c:pt idx="48">
                  <c:v>32076</c:v>
                </c:pt>
              </c:numCache>
            </c:numRef>
          </c:val>
          <c:smooth val="0"/>
          <c:extLst>
            <c:ext xmlns:c16="http://schemas.microsoft.com/office/drawing/2014/chart" uri="{C3380CC4-5D6E-409C-BE32-E72D297353CC}">
              <c16:uniqueId val="{00000001-02CF-4FD5-8723-C1E7D643375C}"/>
            </c:ext>
          </c:extLst>
        </c:ser>
        <c:dLbls>
          <c:showLegendKey val="0"/>
          <c:showVal val="0"/>
          <c:showCatName val="0"/>
          <c:showSerName val="0"/>
          <c:showPercent val="0"/>
          <c:showBubbleSize val="0"/>
        </c:dLbls>
        <c:smooth val="0"/>
        <c:axId val="180286592"/>
        <c:axId val="180288128"/>
      </c:lineChart>
      <c:dateAx>
        <c:axId val="180286592"/>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80288128"/>
        <c:crosses val="autoZero"/>
        <c:auto val="0"/>
        <c:lblOffset val="100"/>
        <c:baseTimeUnit val="months"/>
        <c:majorUnit val="1"/>
        <c:majorTimeUnit val="years"/>
        <c:minorUnit val="1"/>
        <c:minorTimeUnit val="months"/>
      </c:dateAx>
      <c:valAx>
        <c:axId val="180288128"/>
        <c:scaling>
          <c:orientation val="minMax"/>
          <c:max val="4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80286592"/>
        <c:crosses val="autoZero"/>
        <c:crossBetween val="between"/>
        <c:majorUnit val="1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931894682196825"/>
          <c:y val="6.535538833069561E-2"/>
          <c:w val="0.55928444618074147"/>
          <c:h val="0.73409463548004728"/>
        </c:manualLayout>
      </c:layout>
      <c:lineChart>
        <c:grouping val="standard"/>
        <c:varyColors val="0"/>
        <c:ser>
          <c:idx val="1"/>
          <c:order val="0"/>
          <c:tx>
            <c:strRef>
              <c:f>Sheet1!$C$2</c:f>
              <c:strCache>
                <c:ptCount val="1"/>
                <c:pt idx="0">
                  <c:v>Total private res</c:v>
                </c:pt>
              </c:strCache>
            </c:strRef>
          </c:tx>
          <c:spPr>
            <a:ln w="38100">
              <a:solidFill>
                <a:sysClr val="windowText" lastClr="000000"/>
              </a:solidFill>
            </a:ln>
          </c:spPr>
          <c:marker>
            <c:symbol val="none"/>
          </c:marker>
          <c:cat>
            <c:strRef>
              <c:f>Sheet1!$A$3:$A$12</c:f>
              <c:strCache>
                <c:ptCount val="9"/>
                <c:pt idx="0">
                  <c:v>'06</c:v>
                </c:pt>
                <c:pt idx="2">
                  <c:v>'08</c:v>
                </c:pt>
                <c:pt idx="4">
                  <c:v>'10</c:v>
                </c:pt>
                <c:pt idx="6">
                  <c:v>'12</c:v>
                </c:pt>
                <c:pt idx="8">
                  <c:v>'14</c:v>
                </c:pt>
              </c:strCache>
            </c:strRef>
          </c:cat>
          <c:val>
            <c:numRef>
              <c:f>Sheet1!$C$3:$C$12</c:f>
              <c:numCache>
                <c:formatCode>#,##0</c:formatCode>
                <c:ptCount val="10"/>
                <c:pt idx="0">
                  <c:v>607791</c:v>
                </c:pt>
                <c:pt idx="1">
                  <c:v>488846</c:v>
                </c:pt>
                <c:pt idx="2">
                  <c:v>359171</c:v>
                </c:pt>
                <c:pt idx="3">
                  <c:v>247526</c:v>
                </c:pt>
                <c:pt idx="4">
                  <c:v>242035</c:v>
                </c:pt>
                <c:pt idx="5">
                  <c:v>244122</c:v>
                </c:pt>
                <c:pt idx="6">
                  <c:v>269784</c:v>
                </c:pt>
                <c:pt idx="7">
                  <c:v>323381</c:v>
                </c:pt>
                <c:pt idx="8">
                  <c:v>369793</c:v>
                </c:pt>
                <c:pt idx="9">
                  <c:v>422143</c:v>
                </c:pt>
              </c:numCache>
            </c:numRef>
          </c:val>
          <c:smooth val="0"/>
          <c:extLst>
            <c:ext xmlns:c16="http://schemas.microsoft.com/office/drawing/2014/chart" uri="{C3380CC4-5D6E-409C-BE32-E72D297353CC}">
              <c16:uniqueId val="{00000001-B793-4E7C-B095-642B701575EC}"/>
            </c:ext>
          </c:extLst>
        </c:ser>
        <c:ser>
          <c:idx val="2"/>
          <c:order val="1"/>
          <c:tx>
            <c:strRef>
              <c:f>Sheet1!$D$2</c:f>
              <c:strCache>
                <c:ptCount val="1"/>
                <c:pt idx="0">
                  <c:v>multifam current</c:v>
                </c:pt>
              </c:strCache>
            </c:strRef>
          </c:tx>
          <c:spPr>
            <a:ln w="12700">
              <a:solidFill>
                <a:sysClr val="window" lastClr="FFFFFF">
                  <a:lumMod val="50000"/>
                </a:sysClr>
              </a:solidFill>
              <a:prstDash val="dash"/>
            </a:ln>
          </c:spPr>
          <c:marker>
            <c:symbol val="none"/>
          </c:marker>
          <c:cat>
            <c:strRef>
              <c:f>Sheet1!$A$3:$A$12</c:f>
              <c:strCache>
                <c:ptCount val="9"/>
                <c:pt idx="0">
                  <c:v>'06</c:v>
                </c:pt>
                <c:pt idx="2">
                  <c:v>'08</c:v>
                </c:pt>
                <c:pt idx="4">
                  <c:v>'10</c:v>
                </c:pt>
                <c:pt idx="6">
                  <c:v>'12</c:v>
                </c:pt>
                <c:pt idx="8">
                  <c:v>'14</c:v>
                </c:pt>
              </c:strCache>
            </c:strRef>
          </c:cat>
          <c:val>
            <c:numRef>
              <c:f>Sheet1!$D$3:$D$12</c:f>
              <c:numCache>
                <c:formatCode>#,##0</c:formatCode>
                <c:ptCount val="10"/>
                <c:pt idx="0">
                  <c:v>58932</c:v>
                </c:pt>
                <c:pt idx="1">
                  <c:v>58932</c:v>
                </c:pt>
                <c:pt idx="2">
                  <c:v>58932</c:v>
                </c:pt>
                <c:pt idx="3">
                  <c:v>58932</c:v>
                </c:pt>
                <c:pt idx="4">
                  <c:v>58932</c:v>
                </c:pt>
                <c:pt idx="5">
                  <c:v>58932</c:v>
                </c:pt>
                <c:pt idx="6">
                  <c:v>58932</c:v>
                </c:pt>
                <c:pt idx="7">
                  <c:v>58932</c:v>
                </c:pt>
                <c:pt idx="8">
                  <c:v>58932</c:v>
                </c:pt>
                <c:pt idx="9">
                  <c:v>58932</c:v>
                </c:pt>
              </c:numCache>
            </c:numRef>
          </c:val>
          <c:smooth val="0"/>
          <c:extLst>
            <c:ext xmlns:c16="http://schemas.microsoft.com/office/drawing/2014/chart" uri="{C3380CC4-5D6E-409C-BE32-E72D297353CC}">
              <c16:uniqueId val="{00000002-B793-4E7C-B095-642B701575EC}"/>
            </c:ext>
          </c:extLst>
        </c:ser>
        <c:ser>
          <c:idx val="3"/>
          <c:order val="2"/>
          <c:tx>
            <c:strRef>
              <c:f>Sheet1!$E$2</c:f>
              <c:strCache>
                <c:ptCount val="1"/>
                <c:pt idx="0">
                  <c:v>multifam</c:v>
                </c:pt>
              </c:strCache>
            </c:strRef>
          </c:tx>
          <c:spPr>
            <a:ln w="38100">
              <a:solidFill>
                <a:srgbClr val="9BBB59"/>
              </a:solidFill>
            </a:ln>
          </c:spPr>
          <c:marker>
            <c:symbol val="none"/>
          </c:marker>
          <c:cat>
            <c:strRef>
              <c:f>Sheet1!$A$3:$A$12</c:f>
              <c:strCache>
                <c:ptCount val="9"/>
                <c:pt idx="0">
                  <c:v>'06</c:v>
                </c:pt>
                <c:pt idx="2">
                  <c:v>'08</c:v>
                </c:pt>
                <c:pt idx="4">
                  <c:v>'10</c:v>
                </c:pt>
                <c:pt idx="6">
                  <c:v>'12</c:v>
                </c:pt>
                <c:pt idx="8">
                  <c:v>'14</c:v>
                </c:pt>
              </c:strCache>
            </c:strRef>
          </c:cat>
          <c:val>
            <c:numRef>
              <c:f>Sheet1!$E$3:$E$12</c:f>
              <c:numCache>
                <c:formatCode>#,##0</c:formatCode>
                <c:ptCount val="10"/>
                <c:pt idx="0">
                  <c:v>52803</c:v>
                </c:pt>
                <c:pt idx="1">
                  <c:v>48959</c:v>
                </c:pt>
                <c:pt idx="2">
                  <c:v>44338</c:v>
                </c:pt>
                <c:pt idx="3">
                  <c:v>28538</c:v>
                </c:pt>
                <c:pt idx="4">
                  <c:v>14686</c:v>
                </c:pt>
                <c:pt idx="5">
                  <c:v>15037</c:v>
                </c:pt>
                <c:pt idx="6">
                  <c:v>22510</c:v>
                </c:pt>
                <c:pt idx="7">
                  <c:v>31500</c:v>
                </c:pt>
                <c:pt idx="8">
                  <c:v>41553</c:v>
                </c:pt>
                <c:pt idx="9">
                  <c:v>52531</c:v>
                </c:pt>
              </c:numCache>
            </c:numRef>
          </c:val>
          <c:smooth val="0"/>
          <c:extLst>
            <c:ext xmlns:c16="http://schemas.microsoft.com/office/drawing/2014/chart" uri="{C3380CC4-5D6E-409C-BE32-E72D297353CC}">
              <c16:uniqueId val="{00000003-B793-4E7C-B095-642B701575EC}"/>
            </c:ext>
          </c:extLst>
        </c:ser>
        <c:dLbls>
          <c:showLegendKey val="0"/>
          <c:showVal val="0"/>
          <c:showCatName val="0"/>
          <c:showSerName val="0"/>
          <c:showPercent val="0"/>
          <c:showBubbleSize val="0"/>
        </c:dLbls>
        <c:smooth val="0"/>
        <c:axId val="180066560"/>
        <c:axId val="180072448"/>
      </c:lineChart>
      <c:dateAx>
        <c:axId val="180066560"/>
        <c:scaling>
          <c:orientation val="minMax"/>
        </c:scaling>
        <c:delete val="1"/>
        <c:axPos val="b"/>
        <c:numFmt formatCode="yyyy" sourceLinked="0"/>
        <c:majorTickMark val="in"/>
        <c:minorTickMark val="none"/>
        <c:tickLblPos val="nextTo"/>
        <c:crossAx val="180072448"/>
        <c:crosses val="autoZero"/>
        <c:auto val="0"/>
        <c:lblOffset val="100"/>
        <c:baseTimeUnit val="months"/>
        <c:majorTimeUnit val="months"/>
        <c:minorUnit val="1"/>
        <c:minorTimeUnit val="months"/>
      </c:dateAx>
      <c:valAx>
        <c:axId val="180072448"/>
        <c:scaling>
          <c:orientation val="minMax"/>
          <c:max val="700000"/>
          <c:min val="100000"/>
        </c:scaling>
        <c:delete val="1"/>
        <c:axPos val="l"/>
        <c:numFmt formatCode="&quot;$&quot;#,##0" sourceLinked="0"/>
        <c:majorTickMark val="out"/>
        <c:minorTickMark val="none"/>
        <c:tickLblPos val="nextTo"/>
        <c:crossAx val="180066560"/>
        <c:crossesAt val="1"/>
        <c:crossBetween val="between"/>
        <c:dispUnits>
          <c:builtInUnit val="thousands"/>
        </c:dispUnits>
      </c:valAx>
      <c:spPr>
        <a:noFill/>
        <a:ln w="25400">
          <a:noFill/>
        </a:ln>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673728680910398E-2"/>
          <c:y val="7.3262224055879427E-2"/>
          <c:w val="0.86382297730074931"/>
          <c:h val="0.74323658038554052"/>
        </c:manualLayout>
      </c:layout>
      <c:lineChart>
        <c:grouping val="standard"/>
        <c:varyColors val="0"/>
        <c:ser>
          <c:idx val="0"/>
          <c:order val="0"/>
          <c:tx>
            <c:strRef>
              <c:f>Sheet1!$B$2</c:f>
              <c:strCache>
                <c:ptCount val="1"/>
                <c:pt idx="0">
                  <c:v>total private res current</c:v>
                </c:pt>
              </c:strCache>
            </c:strRef>
          </c:tx>
          <c:spPr>
            <a:ln w="12700">
              <a:solidFill>
                <a:sysClr val="windowText" lastClr="000000">
                  <a:lumMod val="50000"/>
                  <a:lumOff val="50000"/>
                </a:sysClr>
              </a:solidFill>
              <a:prstDash val="dash"/>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Sheet1!$B$3:$B$51</c:f>
              <c:numCache>
                <c:formatCode>#,##0</c:formatCode>
                <c:ptCount val="49"/>
                <c:pt idx="0">
                  <c:v>511375</c:v>
                </c:pt>
                <c:pt idx="1">
                  <c:v>511375</c:v>
                </c:pt>
                <c:pt idx="2">
                  <c:v>511375</c:v>
                </c:pt>
                <c:pt idx="3">
                  <c:v>511375</c:v>
                </c:pt>
                <c:pt idx="4">
                  <c:v>511375</c:v>
                </c:pt>
                <c:pt idx="5">
                  <c:v>511375</c:v>
                </c:pt>
                <c:pt idx="6">
                  <c:v>511375</c:v>
                </c:pt>
                <c:pt idx="7">
                  <c:v>511375</c:v>
                </c:pt>
                <c:pt idx="8">
                  <c:v>511375</c:v>
                </c:pt>
                <c:pt idx="9">
                  <c:v>511375</c:v>
                </c:pt>
                <c:pt idx="10">
                  <c:v>511375</c:v>
                </c:pt>
                <c:pt idx="11">
                  <c:v>511375</c:v>
                </c:pt>
                <c:pt idx="12">
                  <c:v>511375</c:v>
                </c:pt>
                <c:pt idx="13">
                  <c:v>511375</c:v>
                </c:pt>
                <c:pt idx="14">
                  <c:v>511375</c:v>
                </c:pt>
                <c:pt idx="15">
                  <c:v>511375</c:v>
                </c:pt>
                <c:pt idx="16">
                  <c:v>511375</c:v>
                </c:pt>
                <c:pt idx="17">
                  <c:v>511375</c:v>
                </c:pt>
                <c:pt idx="18">
                  <c:v>511375</c:v>
                </c:pt>
                <c:pt idx="19">
                  <c:v>511375</c:v>
                </c:pt>
                <c:pt idx="20">
                  <c:v>511375</c:v>
                </c:pt>
                <c:pt idx="21">
                  <c:v>511375</c:v>
                </c:pt>
                <c:pt idx="22">
                  <c:v>511375</c:v>
                </c:pt>
                <c:pt idx="23">
                  <c:v>511375</c:v>
                </c:pt>
                <c:pt idx="24">
                  <c:v>511375</c:v>
                </c:pt>
                <c:pt idx="25">
                  <c:v>511375</c:v>
                </c:pt>
                <c:pt idx="26">
                  <c:v>511375</c:v>
                </c:pt>
                <c:pt idx="27">
                  <c:v>511375</c:v>
                </c:pt>
                <c:pt idx="28">
                  <c:v>511375</c:v>
                </c:pt>
                <c:pt idx="29">
                  <c:v>511375</c:v>
                </c:pt>
                <c:pt idx="30">
                  <c:v>511375</c:v>
                </c:pt>
                <c:pt idx="31">
                  <c:v>511375</c:v>
                </c:pt>
                <c:pt idx="32">
                  <c:v>511375</c:v>
                </c:pt>
                <c:pt idx="33">
                  <c:v>511375</c:v>
                </c:pt>
                <c:pt idx="34">
                  <c:v>511375</c:v>
                </c:pt>
                <c:pt idx="35">
                  <c:v>511375</c:v>
                </c:pt>
                <c:pt idx="36">
                  <c:v>511375</c:v>
                </c:pt>
                <c:pt idx="37">
                  <c:v>511375</c:v>
                </c:pt>
                <c:pt idx="38">
                  <c:v>511375</c:v>
                </c:pt>
                <c:pt idx="39">
                  <c:v>511375</c:v>
                </c:pt>
                <c:pt idx="40">
                  <c:v>511375</c:v>
                </c:pt>
                <c:pt idx="41">
                  <c:v>511375</c:v>
                </c:pt>
                <c:pt idx="42">
                  <c:v>511375</c:v>
                </c:pt>
                <c:pt idx="43">
                  <c:v>511375</c:v>
                </c:pt>
                <c:pt idx="44">
                  <c:v>511375</c:v>
                </c:pt>
                <c:pt idx="45">
                  <c:v>511375</c:v>
                </c:pt>
                <c:pt idx="46">
                  <c:v>511375</c:v>
                </c:pt>
                <c:pt idx="47">
                  <c:v>511375</c:v>
                </c:pt>
                <c:pt idx="48">
                  <c:v>511375</c:v>
                </c:pt>
              </c:numCache>
            </c:numRef>
          </c:val>
          <c:smooth val="0"/>
          <c:extLst>
            <c:ext xmlns:c16="http://schemas.microsoft.com/office/drawing/2014/chart" uri="{C3380CC4-5D6E-409C-BE32-E72D297353CC}">
              <c16:uniqueId val="{00000000-7C7E-4176-B1DA-9A8EDB24E2D7}"/>
            </c:ext>
          </c:extLst>
        </c:ser>
        <c:ser>
          <c:idx val="1"/>
          <c:order val="1"/>
          <c:tx>
            <c:strRef>
              <c:f>Sheet1!$C$2</c:f>
              <c:strCache>
                <c:ptCount val="1"/>
                <c:pt idx="0">
                  <c:v>Total private res (incl. improvements)
</c:v>
                </c:pt>
              </c:strCache>
            </c:strRef>
          </c:tx>
          <c:spPr>
            <a:ln w="38100">
              <a:solidFill>
                <a:sysClr val="windowText" lastClr="000000"/>
              </a:solidFill>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Sheet1!$C$3:$C$51</c:f>
              <c:numCache>
                <c:formatCode>#,##0</c:formatCode>
                <c:ptCount val="49"/>
                <c:pt idx="0">
                  <c:v>396493</c:v>
                </c:pt>
                <c:pt idx="1">
                  <c:v>404220</c:v>
                </c:pt>
                <c:pt idx="2">
                  <c:v>408523</c:v>
                </c:pt>
                <c:pt idx="3">
                  <c:v>405870</c:v>
                </c:pt>
                <c:pt idx="4">
                  <c:v>416284</c:v>
                </c:pt>
                <c:pt idx="5">
                  <c:v>423315</c:v>
                </c:pt>
                <c:pt idx="6">
                  <c:v>428378</c:v>
                </c:pt>
                <c:pt idx="7">
                  <c:v>427224</c:v>
                </c:pt>
                <c:pt idx="8">
                  <c:v>435492</c:v>
                </c:pt>
                <c:pt idx="9">
                  <c:v>435939</c:v>
                </c:pt>
                <c:pt idx="10">
                  <c:v>436192</c:v>
                </c:pt>
                <c:pt idx="11">
                  <c:v>438408</c:v>
                </c:pt>
                <c:pt idx="12">
                  <c:v>446590</c:v>
                </c:pt>
                <c:pt idx="13">
                  <c:v>450643</c:v>
                </c:pt>
                <c:pt idx="14">
                  <c:v>468130</c:v>
                </c:pt>
                <c:pt idx="15">
                  <c:v>457100</c:v>
                </c:pt>
                <c:pt idx="16">
                  <c:v>458669</c:v>
                </c:pt>
                <c:pt idx="17">
                  <c:v>460327</c:v>
                </c:pt>
                <c:pt idx="18">
                  <c:v>461846</c:v>
                </c:pt>
                <c:pt idx="19">
                  <c:v>464013</c:v>
                </c:pt>
                <c:pt idx="20">
                  <c:v>468000</c:v>
                </c:pt>
                <c:pt idx="21">
                  <c:v>480272</c:v>
                </c:pt>
                <c:pt idx="22">
                  <c:v>491476</c:v>
                </c:pt>
                <c:pt idx="23">
                  <c:v>494496</c:v>
                </c:pt>
                <c:pt idx="24">
                  <c:v>503158</c:v>
                </c:pt>
                <c:pt idx="25">
                  <c:v>512137</c:v>
                </c:pt>
                <c:pt idx="26">
                  <c:v>523380</c:v>
                </c:pt>
                <c:pt idx="27">
                  <c:v>522227</c:v>
                </c:pt>
                <c:pt idx="28">
                  <c:v>519556</c:v>
                </c:pt>
                <c:pt idx="29">
                  <c:v>522118</c:v>
                </c:pt>
                <c:pt idx="30">
                  <c:v>524880</c:v>
                </c:pt>
                <c:pt idx="31">
                  <c:v>527533</c:v>
                </c:pt>
                <c:pt idx="32">
                  <c:v>529404</c:v>
                </c:pt>
                <c:pt idx="33">
                  <c:v>529523</c:v>
                </c:pt>
                <c:pt idx="34">
                  <c:v>538181</c:v>
                </c:pt>
                <c:pt idx="35">
                  <c:v>543679</c:v>
                </c:pt>
                <c:pt idx="36">
                  <c:v>541810</c:v>
                </c:pt>
                <c:pt idx="37">
                  <c:v>560173</c:v>
                </c:pt>
                <c:pt idx="38">
                  <c:v>546575</c:v>
                </c:pt>
                <c:pt idx="39">
                  <c:v>563367</c:v>
                </c:pt>
                <c:pt idx="40">
                  <c:v>561940</c:v>
                </c:pt>
                <c:pt idx="41">
                  <c:v>551668</c:v>
                </c:pt>
                <c:pt idx="42">
                  <c:v>555356</c:v>
                </c:pt>
                <c:pt idx="43">
                  <c:v>540912</c:v>
                </c:pt>
                <c:pt idx="44">
                  <c:v>529951</c:v>
                </c:pt>
                <c:pt idx="45">
                  <c:v>526095</c:v>
                </c:pt>
                <c:pt idx="46">
                  <c:v>522701</c:v>
                </c:pt>
                <c:pt idx="47">
                  <c:v>512930</c:v>
                </c:pt>
                <c:pt idx="48">
                  <c:v>511375</c:v>
                </c:pt>
              </c:numCache>
            </c:numRef>
          </c:val>
          <c:smooth val="0"/>
          <c:extLst>
            <c:ext xmlns:c16="http://schemas.microsoft.com/office/drawing/2014/chart" uri="{C3380CC4-5D6E-409C-BE32-E72D297353CC}">
              <c16:uniqueId val="{00000001-7C7E-4176-B1DA-9A8EDB24E2D7}"/>
            </c:ext>
          </c:extLst>
        </c:ser>
        <c:ser>
          <c:idx val="2"/>
          <c:order val="2"/>
          <c:tx>
            <c:strRef>
              <c:f>Sheet1!$D$2</c:f>
              <c:strCache>
                <c:ptCount val="1"/>
                <c:pt idx="0">
                  <c:v>multi fam current</c:v>
                </c:pt>
              </c:strCache>
            </c:strRef>
          </c:tx>
          <c:spPr>
            <a:ln w="12700">
              <a:solidFill>
                <a:sysClr val="window" lastClr="FFFFFF">
                  <a:lumMod val="50000"/>
                </a:sysClr>
              </a:solidFill>
              <a:prstDash val="dash"/>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Sheet1!$D$3:$D$51</c:f>
              <c:numCache>
                <c:formatCode>#,##0</c:formatCode>
                <c:ptCount val="49"/>
                <c:pt idx="0">
                  <c:v>65651</c:v>
                </c:pt>
                <c:pt idx="1">
                  <c:v>65651</c:v>
                </c:pt>
                <c:pt idx="2">
                  <c:v>65651</c:v>
                </c:pt>
                <c:pt idx="3">
                  <c:v>65651</c:v>
                </c:pt>
                <c:pt idx="4">
                  <c:v>65651</c:v>
                </c:pt>
                <c:pt idx="5">
                  <c:v>65651</c:v>
                </c:pt>
                <c:pt idx="6">
                  <c:v>65651</c:v>
                </c:pt>
                <c:pt idx="7">
                  <c:v>65651</c:v>
                </c:pt>
                <c:pt idx="8">
                  <c:v>65651</c:v>
                </c:pt>
                <c:pt idx="9">
                  <c:v>65651</c:v>
                </c:pt>
                <c:pt idx="10">
                  <c:v>65651</c:v>
                </c:pt>
                <c:pt idx="11">
                  <c:v>65651</c:v>
                </c:pt>
                <c:pt idx="12">
                  <c:v>65651</c:v>
                </c:pt>
                <c:pt idx="13">
                  <c:v>65651</c:v>
                </c:pt>
                <c:pt idx="14">
                  <c:v>65651</c:v>
                </c:pt>
                <c:pt idx="15">
                  <c:v>65651</c:v>
                </c:pt>
                <c:pt idx="16">
                  <c:v>65651</c:v>
                </c:pt>
                <c:pt idx="17">
                  <c:v>65651</c:v>
                </c:pt>
                <c:pt idx="18">
                  <c:v>65651</c:v>
                </c:pt>
                <c:pt idx="19">
                  <c:v>65651</c:v>
                </c:pt>
                <c:pt idx="20">
                  <c:v>65651</c:v>
                </c:pt>
                <c:pt idx="21">
                  <c:v>65651</c:v>
                </c:pt>
                <c:pt idx="22">
                  <c:v>65651</c:v>
                </c:pt>
                <c:pt idx="23">
                  <c:v>65651</c:v>
                </c:pt>
                <c:pt idx="24">
                  <c:v>65651</c:v>
                </c:pt>
                <c:pt idx="25">
                  <c:v>65651</c:v>
                </c:pt>
                <c:pt idx="26">
                  <c:v>65651</c:v>
                </c:pt>
                <c:pt idx="27">
                  <c:v>65651</c:v>
                </c:pt>
                <c:pt idx="28">
                  <c:v>65651</c:v>
                </c:pt>
                <c:pt idx="29">
                  <c:v>65651</c:v>
                </c:pt>
                <c:pt idx="30">
                  <c:v>65651</c:v>
                </c:pt>
                <c:pt idx="31">
                  <c:v>65651</c:v>
                </c:pt>
                <c:pt idx="32">
                  <c:v>65651</c:v>
                </c:pt>
                <c:pt idx="33">
                  <c:v>65651</c:v>
                </c:pt>
                <c:pt idx="34">
                  <c:v>65651</c:v>
                </c:pt>
                <c:pt idx="35">
                  <c:v>65651</c:v>
                </c:pt>
                <c:pt idx="36">
                  <c:v>65651</c:v>
                </c:pt>
                <c:pt idx="37">
                  <c:v>65651</c:v>
                </c:pt>
                <c:pt idx="38">
                  <c:v>65651</c:v>
                </c:pt>
                <c:pt idx="39">
                  <c:v>65651</c:v>
                </c:pt>
                <c:pt idx="40">
                  <c:v>65651</c:v>
                </c:pt>
                <c:pt idx="41">
                  <c:v>65651</c:v>
                </c:pt>
                <c:pt idx="42">
                  <c:v>65651</c:v>
                </c:pt>
                <c:pt idx="43">
                  <c:v>65651</c:v>
                </c:pt>
                <c:pt idx="44">
                  <c:v>65651</c:v>
                </c:pt>
                <c:pt idx="45">
                  <c:v>65651</c:v>
                </c:pt>
                <c:pt idx="46">
                  <c:v>65651</c:v>
                </c:pt>
                <c:pt idx="47">
                  <c:v>65651</c:v>
                </c:pt>
                <c:pt idx="48">
                  <c:v>65651</c:v>
                </c:pt>
              </c:numCache>
            </c:numRef>
          </c:val>
          <c:smooth val="0"/>
          <c:extLst>
            <c:ext xmlns:c16="http://schemas.microsoft.com/office/drawing/2014/chart" uri="{C3380CC4-5D6E-409C-BE32-E72D297353CC}">
              <c16:uniqueId val="{00000002-7C7E-4176-B1DA-9A8EDB24E2D7}"/>
            </c:ext>
          </c:extLst>
        </c:ser>
        <c:ser>
          <c:idx val="3"/>
          <c:order val="3"/>
          <c:tx>
            <c:strRef>
              <c:f>Sheet1!$E$2</c:f>
              <c:strCache>
                <c:ptCount val="1"/>
                <c:pt idx="0">
                  <c:v>multi fam</c:v>
                </c:pt>
              </c:strCache>
            </c:strRef>
          </c:tx>
          <c:spPr>
            <a:ln w="38100">
              <a:solidFill>
                <a:srgbClr val="9BBB59"/>
              </a:solidFill>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Sheet1!$E$3:$E$51</c:f>
              <c:numCache>
                <c:formatCode>#,##0</c:formatCode>
                <c:ptCount val="49"/>
                <c:pt idx="0">
                  <c:v>46495</c:v>
                </c:pt>
                <c:pt idx="1">
                  <c:v>48702</c:v>
                </c:pt>
                <c:pt idx="2">
                  <c:v>48480</c:v>
                </c:pt>
                <c:pt idx="3">
                  <c:v>49196</c:v>
                </c:pt>
                <c:pt idx="4">
                  <c:v>49785</c:v>
                </c:pt>
                <c:pt idx="5">
                  <c:v>51903</c:v>
                </c:pt>
                <c:pt idx="6">
                  <c:v>51880</c:v>
                </c:pt>
                <c:pt idx="7">
                  <c:v>54767</c:v>
                </c:pt>
                <c:pt idx="8">
                  <c:v>57605</c:v>
                </c:pt>
                <c:pt idx="9">
                  <c:v>57196</c:v>
                </c:pt>
                <c:pt idx="10">
                  <c:v>56214</c:v>
                </c:pt>
                <c:pt idx="11">
                  <c:v>57800</c:v>
                </c:pt>
                <c:pt idx="12">
                  <c:v>60137</c:v>
                </c:pt>
                <c:pt idx="13">
                  <c:v>59977</c:v>
                </c:pt>
                <c:pt idx="14">
                  <c:v>62673</c:v>
                </c:pt>
                <c:pt idx="15">
                  <c:v>59920</c:v>
                </c:pt>
                <c:pt idx="16">
                  <c:v>61576</c:v>
                </c:pt>
                <c:pt idx="17">
                  <c:v>61398</c:v>
                </c:pt>
                <c:pt idx="18">
                  <c:v>61073</c:v>
                </c:pt>
                <c:pt idx="19">
                  <c:v>61547</c:v>
                </c:pt>
                <c:pt idx="20">
                  <c:v>61354</c:v>
                </c:pt>
                <c:pt idx="21">
                  <c:v>61748</c:v>
                </c:pt>
                <c:pt idx="22">
                  <c:v>61313</c:v>
                </c:pt>
                <c:pt idx="23">
                  <c:v>58855</c:v>
                </c:pt>
                <c:pt idx="24">
                  <c:v>60716</c:v>
                </c:pt>
                <c:pt idx="25">
                  <c:v>60275</c:v>
                </c:pt>
                <c:pt idx="26">
                  <c:v>61450</c:v>
                </c:pt>
                <c:pt idx="27">
                  <c:v>61362</c:v>
                </c:pt>
                <c:pt idx="28">
                  <c:v>59375</c:v>
                </c:pt>
                <c:pt idx="29">
                  <c:v>58837</c:v>
                </c:pt>
                <c:pt idx="30">
                  <c:v>58299</c:v>
                </c:pt>
                <c:pt idx="31">
                  <c:v>58916</c:v>
                </c:pt>
                <c:pt idx="32">
                  <c:v>59370</c:v>
                </c:pt>
                <c:pt idx="33">
                  <c:v>60119</c:v>
                </c:pt>
                <c:pt idx="34">
                  <c:v>59763</c:v>
                </c:pt>
                <c:pt idx="35">
                  <c:v>62001</c:v>
                </c:pt>
                <c:pt idx="36">
                  <c:v>58190</c:v>
                </c:pt>
                <c:pt idx="37">
                  <c:v>60745</c:v>
                </c:pt>
                <c:pt idx="38">
                  <c:v>58018</c:v>
                </c:pt>
                <c:pt idx="39">
                  <c:v>60071</c:v>
                </c:pt>
                <c:pt idx="40">
                  <c:v>60682</c:v>
                </c:pt>
                <c:pt idx="41">
                  <c:v>59351</c:v>
                </c:pt>
                <c:pt idx="42">
                  <c:v>59928</c:v>
                </c:pt>
                <c:pt idx="43">
                  <c:v>57371</c:v>
                </c:pt>
                <c:pt idx="44">
                  <c:v>61480</c:v>
                </c:pt>
                <c:pt idx="45">
                  <c:v>61905</c:v>
                </c:pt>
                <c:pt idx="46">
                  <c:v>62737</c:v>
                </c:pt>
                <c:pt idx="47">
                  <c:v>64773</c:v>
                </c:pt>
                <c:pt idx="48">
                  <c:v>65651</c:v>
                </c:pt>
              </c:numCache>
            </c:numRef>
          </c:val>
          <c:smooth val="0"/>
          <c:extLst>
            <c:ext xmlns:c16="http://schemas.microsoft.com/office/drawing/2014/chart" uri="{C3380CC4-5D6E-409C-BE32-E72D297353CC}">
              <c16:uniqueId val="{00000003-7C7E-4176-B1DA-9A8EDB24E2D7}"/>
            </c:ext>
          </c:extLst>
        </c:ser>
        <c:ser>
          <c:idx val="4"/>
          <c:order val="4"/>
          <c:tx>
            <c:strRef>
              <c:f>Sheet1!$F$2</c:f>
              <c:strCache>
                <c:ptCount val="1"/>
                <c:pt idx="0">
                  <c:v>single fam current</c:v>
                </c:pt>
              </c:strCache>
            </c:strRef>
          </c:tx>
          <c:spPr>
            <a:ln w="12700">
              <a:solidFill>
                <a:sysClr val="window" lastClr="FFFFFF">
                  <a:lumMod val="50000"/>
                </a:sysClr>
              </a:solidFill>
              <a:prstDash val="dash"/>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Sheet1!$F$3:$F$51</c:f>
              <c:numCache>
                <c:formatCode>#,##0</c:formatCode>
                <c:ptCount val="49"/>
                <c:pt idx="0">
                  <c:v>264416</c:v>
                </c:pt>
                <c:pt idx="1">
                  <c:v>264416</c:v>
                </c:pt>
                <c:pt idx="2">
                  <c:v>264416</c:v>
                </c:pt>
                <c:pt idx="3">
                  <c:v>264416</c:v>
                </c:pt>
                <c:pt idx="4">
                  <c:v>264416</c:v>
                </c:pt>
                <c:pt idx="5">
                  <c:v>264416</c:v>
                </c:pt>
                <c:pt idx="6">
                  <c:v>264416</c:v>
                </c:pt>
                <c:pt idx="7">
                  <c:v>264416</c:v>
                </c:pt>
                <c:pt idx="8">
                  <c:v>264416</c:v>
                </c:pt>
                <c:pt idx="9">
                  <c:v>264416</c:v>
                </c:pt>
                <c:pt idx="10">
                  <c:v>264416</c:v>
                </c:pt>
                <c:pt idx="11">
                  <c:v>264416</c:v>
                </c:pt>
                <c:pt idx="12">
                  <c:v>264416</c:v>
                </c:pt>
                <c:pt idx="13">
                  <c:v>264416</c:v>
                </c:pt>
                <c:pt idx="14">
                  <c:v>264416</c:v>
                </c:pt>
                <c:pt idx="15">
                  <c:v>264416</c:v>
                </c:pt>
                <c:pt idx="16">
                  <c:v>264416</c:v>
                </c:pt>
                <c:pt idx="17">
                  <c:v>264416</c:v>
                </c:pt>
                <c:pt idx="18">
                  <c:v>264416</c:v>
                </c:pt>
                <c:pt idx="19">
                  <c:v>264416</c:v>
                </c:pt>
                <c:pt idx="20">
                  <c:v>264416</c:v>
                </c:pt>
                <c:pt idx="21">
                  <c:v>264416</c:v>
                </c:pt>
                <c:pt idx="22">
                  <c:v>264416</c:v>
                </c:pt>
                <c:pt idx="23">
                  <c:v>264416</c:v>
                </c:pt>
                <c:pt idx="24">
                  <c:v>264416</c:v>
                </c:pt>
                <c:pt idx="25">
                  <c:v>264416</c:v>
                </c:pt>
                <c:pt idx="26">
                  <c:v>264416</c:v>
                </c:pt>
                <c:pt idx="27">
                  <c:v>264416</c:v>
                </c:pt>
                <c:pt idx="28">
                  <c:v>264416</c:v>
                </c:pt>
                <c:pt idx="29">
                  <c:v>264416</c:v>
                </c:pt>
                <c:pt idx="30">
                  <c:v>264416</c:v>
                </c:pt>
                <c:pt idx="31">
                  <c:v>264416</c:v>
                </c:pt>
                <c:pt idx="32">
                  <c:v>264416</c:v>
                </c:pt>
                <c:pt idx="33">
                  <c:v>264416</c:v>
                </c:pt>
                <c:pt idx="34">
                  <c:v>264416</c:v>
                </c:pt>
                <c:pt idx="35">
                  <c:v>264416</c:v>
                </c:pt>
                <c:pt idx="36">
                  <c:v>264416</c:v>
                </c:pt>
                <c:pt idx="37">
                  <c:v>264416</c:v>
                </c:pt>
                <c:pt idx="38">
                  <c:v>264416</c:v>
                </c:pt>
                <c:pt idx="39">
                  <c:v>264416</c:v>
                </c:pt>
                <c:pt idx="40">
                  <c:v>264416</c:v>
                </c:pt>
                <c:pt idx="41">
                  <c:v>264416</c:v>
                </c:pt>
                <c:pt idx="42">
                  <c:v>264416</c:v>
                </c:pt>
                <c:pt idx="43">
                  <c:v>264416</c:v>
                </c:pt>
                <c:pt idx="44">
                  <c:v>264416</c:v>
                </c:pt>
                <c:pt idx="45">
                  <c:v>264416</c:v>
                </c:pt>
                <c:pt idx="46">
                  <c:v>264416</c:v>
                </c:pt>
                <c:pt idx="47">
                  <c:v>264416</c:v>
                </c:pt>
                <c:pt idx="48">
                  <c:v>264416</c:v>
                </c:pt>
              </c:numCache>
            </c:numRef>
          </c:val>
          <c:smooth val="0"/>
          <c:extLst>
            <c:ext xmlns:c16="http://schemas.microsoft.com/office/drawing/2014/chart" uri="{C3380CC4-5D6E-409C-BE32-E72D297353CC}">
              <c16:uniqueId val="{00000004-7C7E-4176-B1DA-9A8EDB24E2D7}"/>
            </c:ext>
          </c:extLst>
        </c:ser>
        <c:ser>
          <c:idx val="5"/>
          <c:order val="5"/>
          <c:tx>
            <c:strRef>
              <c:f>Sheet1!$G$2</c:f>
              <c:strCache>
                <c:ptCount val="1"/>
                <c:pt idx="0">
                  <c:v>single fam</c:v>
                </c:pt>
              </c:strCache>
            </c:strRef>
          </c:tx>
          <c:spPr>
            <a:ln w="38100">
              <a:solidFill>
                <a:srgbClr val="C0504D"/>
              </a:solidFill>
              <a:prstDash val="solid"/>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Sheet1!$G$3:$G$51</c:f>
              <c:numCache>
                <c:formatCode>#,##0</c:formatCode>
                <c:ptCount val="49"/>
                <c:pt idx="0">
                  <c:v>217530</c:v>
                </c:pt>
                <c:pt idx="1">
                  <c:v>213415</c:v>
                </c:pt>
                <c:pt idx="2">
                  <c:v>208661</c:v>
                </c:pt>
                <c:pt idx="3">
                  <c:v>212507</c:v>
                </c:pt>
                <c:pt idx="4">
                  <c:v>215348</c:v>
                </c:pt>
                <c:pt idx="5">
                  <c:v>217520</c:v>
                </c:pt>
                <c:pt idx="6">
                  <c:v>221523</c:v>
                </c:pt>
                <c:pt idx="7">
                  <c:v>224738</c:v>
                </c:pt>
                <c:pt idx="8">
                  <c:v>226783</c:v>
                </c:pt>
                <c:pt idx="9">
                  <c:v>228917</c:v>
                </c:pt>
                <c:pt idx="10">
                  <c:v>230806</c:v>
                </c:pt>
                <c:pt idx="11">
                  <c:v>232304</c:v>
                </c:pt>
                <c:pt idx="12">
                  <c:v>235850</c:v>
                </c:pt>
                <c:pt idx="13">
                  <c:v>241767</c:v>
                </c:pt>
                <c:pt idx="14">
                  <c:v>243894</c:v>
                </c:pt>
                <c:pt idx="15">
                  <c:v>243001</c:v>
                </c:pt>
                <c:pt idx="16">
                  <c:v>241047</c:v>
                </c:pt>
                <c:pt idx="17">
                  <c:v>240004</c:v>
                </c:pt>
                <c:pt idx="18">
                  <c:v>239521</c:v>
                </c:pt>
                <c:pt idx="19">
                  <c:v>237594</c:v>
                </c:pt>
                <c:pt idx="20">
                  <c:v>237623</c:v>
                </c:pt>
                <c:pt idx="21">
                  <c:v>245845</c:v>
                </c:pt>
                <c:pt idx="22">
                  <c:v>251439</c:v>
                </c:pt>
                <c:pt idx="23">
                  <c:v>253457</c:v>
                </c:pt>
                <c:pt idx="24">
                  <c:v>256139</c:v>
                </c:pt>
                <c:pt idx="25">
                  <c:v>259144</c:v>
                </c:pt>
                <c:pt idx="26">
                  <c:v>262832</c:v>
                </c:pt>
                <c:pt idx="27">
                  <c:v>266170</c:v>
                </c:pt>
                <c:pt idx="28">
                  <c:v>266513</c:v>
                </c:pt>
                <c:pt idx="29">
                  <c:v>269085</c:v>
                </c:pt>
                <c:pt idx="30">
                  <c:v>270813</c:v>
                </c:pt>
                <c:pt idx="31">
                  <c:v>273545</c:v>
                </c:pt>
                <c:pt idx="32">
                  <c:v>274695</c:v>
                </c:pt>
                <c:pt idx="33">
                  <c:v>275868</c:v>
                </c:pt>
                <c:pt idx="34">
                  <c:v>280238</c:v>
                </c:pt>
                <c:pt idx="35">
                  <c:v>281440</c:v>
                </c:pt>
                <c:pt idx="36">
                  <c:v>284831</c:v>
                </c:pt>
                <c:pt idx="37">
                  <c:v>287710</c:v>
                </c:pt>
                <c:pt idx="38">
                  <c:v>286742</c:v>
                </c:pt>
                <c:pt idx="39">
                  <c:v>286564</c:v>
                </c:pt>
                <c:pt idx="40">
                  <c:v>288944</c:v>
                </c:pt>
                <c:pt idx="41">
                  <c:v>288162</c:v>
                </c:pt>
                <c:pt idx="42">
                  <c:v>287062</c:v>
                </c:pt>
                <c:pt idx="43">
                  <c:v>285920</c:v>
                </c:pt>
                <c:pt idx="44">
                  <c:v>283894</c:v>
                </c:pt>
                <c:pt idx="45">
                  <c:v>282606</c:v>
                </c:pt>
                <c:pt idx="46">
                  <c:v>276261</c:v>
                </c:pt>
                <c:pt idx="47">
                  <c:v>266305</c:v>
                </c:pt>
                <c:pt idx="48">
                  <c:v>264416</c:v>
                </c:pt>
              </c:numCache>
            </c:numRef>
          </c:val>
          <c:smooth val="0"/>
          <c:extLst>
            <c:ext xmlns:c16="http://schemas.microsoft.com/office/drawing/2014/chart" uri="{C3380CC4-5D6E-409C-BE32-E72D297353CC}">
              <c16:uniqueId val="{00000005-7C7E-4176-B1DA-9A8EDB24E2D7}"/>
            </c:ext>
          </c:extLst>
        </c:ser>
        <c:ser>
          <c:idx val="6"/>
          <c:order val="6"/>
          <c:tx>
            <c:strRef>
              <c:f>Sheet1!$H$2</c:f>
              <c:strCache>
                <c:ptCount val="1"/>
                <c:pt idx="0">
                  <c:v>improvements current</c:v>
                </c:pt>
              </c:strCache>
            </c:strRef>
          </c:tx>
          <c:spPr>
            <a:ln w="12700">
              <a:solidFill>
                <a:sysClr val="window" lastClr="FFFFFF">
                  <a:lumMod val="50000"/>
                </a:sysClr>
              </a:solidFill>
              <a:prstDash val="dash"/>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Sheet1!$H$3:$H$51</c:f>
              <c:numCache>
                <c:formatCode>#,##0</c:formatCode>
                <c:ptCount val="49"/>
                <c:pt idx="0">
                  <c:v>181308</c:v>
                </c:pt>
                <c:pt idx="1">
                  <c:v>181308</c:v>
                </c:pt>
                <c:pt idx="2">
                  <c:v>181308</c:v>
                </c:pt>
                <c:pt idx="3">
                  <c:v>181308</c:v>
                </c:pt>
                <c:pt idx="4">
                  <c:v>181308</c:v>
                </c:pt>
                <c:pt idx="5">
                  <c:v>181308</c:v>
                </c:pt>
                <c:pt idx="6">
                  <c:v>181308</c:v>
                </c:pt>
                <c:pt idx="7">
                  <c:v>181308</c:v>
                </c:pt>
                <c:pt idx="8">
                  <c:v>181308</c:v>
                </c:pt>
                <c:pt idx="9">
                  <c:v>181308</c:v>
                </c:pt>
                <c:pt idx="10">
                  <c:v>181308</c:v>
                </c:pt>
                <c:pt idx="11">
                  <c:v>181308</c:v>
                </c:pt>
                <c:pt idx="12">
                  <c:v>181308</c:v>
                </c:pt>
                <c:pt idx="13">
                  <c:v>181308</c:v>
                </c:pt>
                <c:pt idx="14">
                  <c:v>181308</c:v>
                </c:pt>
                <c:pt idx="15">
                  <c:v>181308</c:v>
                </c:pt>
                <c:pt idx="16">
                  <c:v>181308</c:v>
                </c:pt>
                <c:pt idx="17">
                  <c:v>181308</c:v>
                </c:pt>
                <c:pt idx="18">
                  <c:v>181308</c:v>
                </c:pt>
                <c:pt idx="19">
                  <c:v>181308</c:v>
                </c:pt>
                <c:pt idx="20">
                  <c:v>181308</c:v>
                </c:pt>
                <c:pt idx="21">
                  <c:v>181308</c:v>
                </c:pt>
                <c:pt idx="22">
                  <c:v>181308</c:v>
                </c:pt>
                <c:pt idx="23">
                  <c:v>181308</c:v>
                </c:pt>
                <c:pt idx="24">
                  <c:v>181308</c:v>
                </c:pt>
                <c:pt idx="25">
                  <c:v>181308</c:v>
                </c:pt>
                <c:pt idx="26">
                  <c:v>181308</c:v>
                </c:pt>
                <c:pt idx="27">
                  <c:v>181308</c:v>
                </c:pt>
                <c:pt idx="28">
                  <c:v>181308</c:v>
                </c:pt>
                <c:pt idx="29">
                  <c:v>181308</c:v>
                </c:pt>
                <c:pt idx="30">
                  <c:v>181308</c:v>
                </c:pt>
                <c:pt idx="31">
                  <c:v>181308</c:v>
                </c:pt>
                <c:pt idx="32">
                  <c:v>181308</c:v>
                </c:pt>
                <c:pt idx="33">
                  <c:v>181308</c:v>
                </c:pt>
                <c:pt idx="34">
                  <c:v>181308</c:v>
                </c:pt>
                <c:pt idx="35">
                  <c:v>181308</c:v>
                </c:pt>
                <c:pt idx="36">
                  <c:v>181308</c:v>
                </c:pt>
                <c:pt idx="37">
                  <c:v>181308</c:v>
                </c:pt>
                <c:pt idx="38">
                  <c:v>181308</c:v>
                </c:pt>
                <c:pt idx="39">
                  <c:v>181308</c:v>
                </c:pt>
                <c:pt idx="40">
                  <c:v>181308</c:v>
                </c:pt>
                <c:pt idx="41">
                  <c:v>181308</c:v>
                </c:pt>
                <c:pt idx="42">
                  <c:v>181308</c:v>
                </c:pt>
                <c:pt idx="43">
                  <c:v>181308</c:v>
                </c:pt>
                <c:pt idx="44">
                  <c:v>181308</c:v>
                </c:pt>
                <c:pt idx="45">
                  <c:v>181308</c:v>
                </c:pt>
                <c:pt idx="46">
                  <c:v>181308</c:v>
                </c:pt>
                <c:pt idx="47">
                  <c:v>181308</c:v>
                </c:pt>
                <c:pt idx="48">
                  <c:v>181308</c:v>
                </c:pt>
              </c:numCache>
            </c:numRef>
          </c:val>
          <c:smooth val="0"/>
          <c:extLst>
            <c:ext xmlns:c16="http://schemas.microsoft.com/office/drawing/2014/chart" uri="{C3380CC4-5D6E-409C-BE32-E72D297353CC}">
              <c16:uniqueId val="{00000006-7C7E-4176-B1DA-9A8EDB24E2D7}"/>
            </c:ext>
          </c:extLst>
        </c:ser>
        <c:ser>
          <c:idx val="7"/>
          <c:order val="7"/>
          <c:tx>
            <c:strRef>
              <c:f>Sheet1!$I$2</c:f>
              <c:strCache>
                <c:ptCount val="1"/>
                <c:pt idx="0">
                  <c:v>improvements</c:v>
                </c:pt>
              </c:strCache>
            </c:strRef>
          </c:tx>
          <c:spPr>
            <a:ln w="38100">
              <a:solidFill>
                <a:srgbClr val="4F81BD"/>
              </a:solidFill>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Sheet1!$I$3:$I$51</c:f>
              <c:numCache>
                <c:formatCode>#,##0</c:formatCode>
                <c:ptCount val="49"/>
                <c:pt idx="0">
                  <c:v>132468</c:v>
                </c:pt>
                <c:pt idx="1">
                  <c:v>142103</c:v>
                </c:pt>
                <c:pt idx="2">
                  <c:v>151382</c:v>
                </c:pt>
                <c:pt idx="3">
                  <c:v>144167</c:v>
                </c:pt>
                <c:pt idx="4">
                  <c:v>151151</c:v>
                </c:pt>
                <c:pt idx="5">
                  <c:v>153892</c:v>
                </c:pt>
                <c:pt idx="6">
                  <c:v>154975</c:v>
                </c:pt>
                <c:pt idx="7">
                  <c:v>147719</c:v>
                </c:pt>
                <c:pt idx="8">
                  <c:v>151104</c:v>
                </c:pt>
                <c:pt idx="9">
                  <c:v>149826</c:v>
                </c:pt>
                <c:pt idx="10">
                  <c:v>149172</c:v>
                </c:pt>
                <c:pt idx="11">
                  <c:v>148304</c:v>
                </c:pt>
                <c:pt idx="12">
                  <c:v>150603</c:v>
                </c:pt>
                <c:pt idx="13">
                  <c:v>148899</c:v>
                </c:pt>
                <c:pt idx="14">
                  <c:v>161563</c:v>
                </c:pt>
                <c:pt idx="15">
                  <c:v>154179</c:v>
                </c:pt>
                <c:pt idx="16">
                  <c:v>156046</c:v>
                </c:pt>
                <c:pt idx="17">
                  <c:v>158925</c:v>
                </c:pt>
                <c:pt idx="18">
                  <c:v>161252</c:v>
                </c:pt>
                <c:pt idx="19">
                  <c:v>164872</c:v>
                </c:pt>
                <c:pt idx="20">
                  <c:v>169023</c:v>
                </c:pt>
                <c:pt idx="21">
                  <c:v>172679</c:v>
                </c:pt>
                <c:pt idx="22">
                  <c:v>178724</c:v>
                </c:pt>
                <c:pt idx="23">
                  <c:v>182184</c:v>
                </c:pt>
                <c:pt idx="24">
                  <c:v>186303</c:v>
                </c:pt>
                <c:pt idx="25">
                  <c:v>192718</c:v>
                </c:pt>
                <c:pt idx="26">
                  <c:v>199098</c:v>
                </c:pt>
                <c:pt idx="27">
                  <c:v>194695</c:v>
                </c:pt>
                <c:pt idx="28">
                  <c:v>193668</c:v>
                </c:pt>
                <c:pt idx="29">
                  <c:v>194196</c:v>
                </c:pt>
                <c:pt idx="30">
                  <c:v>195768</c:v>
                </c:pt>
                <c:pt idx="31">
                  <c:v>195072</c:v>
                </c:pt>
                <c:pt idx="32">
                  <c:v>195339</c:v>
                </c:pt>
                <c:pt idx="33">
                  <c:v>193536</c:v>
                </c:pt>
                <c:pt idx="34">
                  <c:v>198180</c:v>
                </c:pt>
                <c:pt idx="35">
                  <c:v>200238</c:v>
                </c:pt>
                <c:pt idx="36">
                  <c:v>198789</c:v>
                </c:pt>
                <c:pt idx="37">
                  <c:v>211718</c:v>
                </c:pt>
                <c:pt idx="38">
                  <c:v>201815</c:v>
                </c:pt>
                <c:pt idx="39">
                  <c:v>216732</c:v>
                </c:pt>
                <c:pt idx="40">
                  <c:v>212314</c:v>
                </c:pt>
                <c:pt idx="41">
                  <c:v>204155</c:v>
                </c:pt>
                <c:pt idx="42">
                  <c:v>208366</c:v>
                </c:pt>
                <c:pt idx="43">
                  <c:v>197621</c:v>
                </c:pt>
                <c:pt idx="44">
                  <c:v>184577</c:v>
                </c:pt>
                <c:pt idx="45">
                  <c:v>181584</c:v>
                </c:pt>
                <c:pt idx="46">
                  <c:v>183703</c:v>
                </c:pt>
                <c:pt idx="47">
                  <c:v>181852</c:v>
                </c:pt>
                <c:pt idx="48">
                  <c:v>181308</c:v>
                </c:pt>
              </c:numCache>
            </c:numRef>
          </c:val>
          <c:smooth val="0"/>
          <c:extLst>
            <c:ext xmlns:c16="http://schemas.microsoft.com/office/drawing/2014/chart" uri="{C3380CC4-5D6E-409C-BE32-E72D297353CC}">
              <c16:uniqueId val="{00000007-7C7E-4176-B1DA-9A8EDB24E2D7}"/>
            </c:ext>
          </c:extLst>
        </c:ser>
        <c:dLbls>
          <c:showLegendKey val="0"/>
          <c:showVal val="0"/>
          <c:showCatName val="0"/>
          <c:showSerName val="0"/>
          <c:showPercent val="0"/>
          <c:showBubbleSize val="0"/>
        </c:dLbls>
        <c:smooth val="0"/>
        <c:axId val="180097408"/>
        <c:axId val="180098944"/>
      </c:lineChart>
      <c:dateAx>
        <c:axId val="180097408"/>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80098944"/>
        <c:crosses val="autoZero"/>
        <c:auto val="0"/>
        <c:lblOffset val="100"/>
        <c:baseTimeUnit val="months"/>
        <c:majorUnit val="1"/>
        <c:majorTimeUnit val="years"/>
        <c:minorUnit val="1"/>
        <c:minorTimeUnit val="months"/>
      </c:dateAx>
      <c:valAx>
        <c:axId val="180098944"/>
        <c:scaling>
          <c:orientation val="minMax"/>
          <c:max val="60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80097408"/>
        <c:crosses val="autoZero"/>
        <c:crossBetween val="between"/>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72789801264615"/>
          <c:y val="9.3108640783827815E-2"/>
          <c:w val="0.67513539218879826"/>
          <c:h val="0.71746794868035435"/>
        </c:manualLayout>
      </c:layout>
      <c:lineChart>
        <c:grouping val="standard"/>
        <c:varyColors val="0"/>
        <c:ser>
          <c:idx val="0"/>
          <c:order val="0"/>
          <c:tx>
            <c:strRef>
              <c:f>Sheet1!$B$1</c:f>
              <c:strCache>
                <c:ptCount val="1"/>
                <c:pt idx="0">
                  <c:v>Residential
 (inc. Improvements)2</c:v>
                </c:pt>
              </c:strCache>
            </c:strRef>
          </c:tx>
          <c:spPr>
            <a:ln w="38100">
              <a:solidFill>
                <a:sysClr val="windowText" lastClr="000000"/>
              </a:solidFill>
              <a:prstDash val="solid"/>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0.0%</c:formatCode>
                <c:ptCount val="49"/>
                <c:pt idx="0">
                  <c:v>0.11189858144644864</c:v>
                </c:pt>
                <c:pt idx="1">
                  <c:v>0.1186479097500767</c:v>
                </c:pt>
                <c:pt idx="2">
                  <c:v>9.9406960256267191E-2</c:v>
                </c:pt>
                <c:pt idx="3">
                  <c:v>0.10706577810754238</c:v>
                </c:pt>
                <c:pt idx="4">
                  <c:v>0.12744999524734191</c:v>
                </c:pt>
                <c:pt idx="5">
                  <c:v>0.15972552240568952</c:v>
                </c:pt>
                <c:pt idx="6">
                  <c:v>0.1749197989516528</c:v>
                </c:pt>
                <c:pt idx="7">
                  <c:v>0.18805912311780337</c:v>
                </c:pt>
                <c:pt idx="8">
                  <c:v>0.17422442119166581</c:v>
                </c:pt>
                <c:pt idx="9">
                  <c:v>0.15977267572939874</c:v>
                </c:pt>
                <c:pt idx="10">
                  <c:v>0.13100681764103414</c:v>
                </c:pt>
                <c:pt idx="11">
                  <c:v>0.10746213093064087</c:v>
                </c:pt>
                <c:pt idx="12" formatCode="0%">
                  <c:v>0.12635027604522653</c:v>
                </c:pt>
                <c:pt idx="13" formatCode="0%">
                  <c:v>0.1148458760081144</c:v>
                </c:pt>
                <c:pt idx="14" formatCode="0%">
                  <c:v>0.14590855349637596</c:v>
                </c:pt>
                <c:pt idx="15" formatCode="0%">
                  <c:v>0.12622268213960136</c:v>
                </c:pt>
                <c:pt idx="16" formatCode="0%">
                  <c:v>0.1018175092004497</c:v>
                </c:pt>
                <c:pt idx="17" formatCode="0%">
                  <c:v>8.7433707758997434E-2</c:v>
                </c:pt>
                <c:pt idx="18" formatCode="0%">
                  <c:v>7.8127261437328718E-2</c:v>
                </c:pt>
                <c:pt idx="19" formatCode="0%">
                  <c:v>8.6111735295769903E-2</c:v>
                </c:pt>
                <c:pt idx="20" formatCode="0%">
                  <c:v>7.4646606596676865E-2</c:v>
                </c:pt>
                <c:pt idx="21" formatCode="0%">
                  <c:v>0.10169542068959189</c:v>
                </c:pt>
                <c:pt idx="22" formatCode="0%">
                  <c:v>0.12674235199178344</c:v>
                </c:pt>
                <c:pt idx="23" formatCode="0%">
                  <c:v>0.1279356216127443</c:v>
                </c:pt>
                <c:pt idx="24" formatCode="0%">
                  <c:v>0.12666651738731274</c:v>
                </c:pt>
                <c:pt idx="25" formatCode="0%">
                  <c:v>0.13645834951391678</c:v>
                </c:pt>
                <c:pt idx="26" formatCode="0%">
                  <c:v>0.11802277145237434</c:v>
                </c:pt>
                <c:pt idx="27" formatCode="0%">
                  <c:v>0.14247866987530081</c:v>
                </c:pt>
                <c:pt idx="28" formatCode="0%">
                  <c:v>0.13274714445493374</c:v>
                </c:pt>
                <c:pt idx="29" formatCode="0%">
                  <c:v>0.1342328388297884</c:v>
                </c:pt>
                <c:pt idx="30" formatCode="0%">
                  <c:v>0.1364827236784556</c:v>
                </c:pt>
                <c:pt idx="31" formatCode="0%">
                  <c:v>0.13689271636786038</c:v>
                </c:pt>
                <c:pt idx="32" formatCode="0%">
                  <c:v>0.1312051282051282</c:v>
                </c:pt>
                <c:pt idx="33" formatCode="0%">
                  <c:v>0.10254813938768031</c:v>
                </c:pt>
                <c:pt idx="34" formatCode="0%">
                  <c:v>9.5030072679032143E-2</c:v>
                </c:pt>
                <c:pt idx="35" formatCode="0%">
                  <c:v>9.946086520416747E-2</c:v>
                </c:pt>
                <c:pt idx="36" formatCode="0%">
                  <c:v>7.6818812381001592E-2</c:v>
                </c:pt>
                <c:pt idx="37" formatCode="0%">
                  <c:v>9.3795214952249101E-2</c:v>
                </c:pt>
                <c:pt idx="38" formatCode="0%">
                  <c:v>4.4317704153769726E-2</c:v>
                </c:pt>
                <c:pt idx="39" formatCode="0%">
                  <c:v>7.877800266933728E-2</c:v>
                </c:pt>
                <c:pt idx="40" formatCode="0%">
                  <c:v>8.1577346811508286E-2</c:v>
                </c:pt>
                <c:pt idx="41" formatCode="0%">
                  <c:v>5.6596401579719527E-2</c:v>
                </c:pt>
                <c:pt idx="42" formatCode="0%">
                  <c:v>5.8062795305593662E-2</c:v>
                </c:pt>
                <c:pt idx="43" formatCode="0%">
                  <c:v>2.5361446582488678E-2</c:v>
                </c:pt>
                <c:pt idx="44" formatCode="0%">
                  <c:v>1.033237376370409E-3</c:v>
                </c:pt>
                <c:pt idx="45" formatCode="0%">
                  <c:v>-6.4737509041155909E-3</c:v>
                </c:pt>
                <c:pt idx="46" formatCode="0%">
                  <c:v>-2.8763557241894454E-2</c:v>
                </c:pt>
                <c:pt idx="47" formatCode="0%">
                  <c:v>-5.6557270006750308E-2</c:v>
                </c:pt>
                <c:pt idx="48" formatCode="0%">
                  <c:v>-5.6172828113176206E-2</c:v>
                </c:pt>
              </c:numCache>
            </c:numRef>
          </c:val>
          <c:smooth val="0"/>
          <c:extLst>
            <c:ext xmlns:c16="http://schemas.microsoft.com/office/drawing/2014/chart" uri="{C3380CC4-5D6E-409C-BE32-E72D297353CC}">
              <c16:uniqueId val="{00000000-10BF-4F4E-B44C-ADA69132F38E}"/>
            </c:ext>
          </c:extLst>
        </c:ser>
        <c:ser>
          <c:idx val="1"/>
          <c:order val="1"/>
          <c:tx>
            <c:strRef>
              <c:f>Sheet1!$C$1</c:f>
              <c:strCache>
                <c:ptCount val="1"/>
                <c:pt idx="0">
                  <c:v>New 
multi-family2</c:v>
                </c:pt>
              </c:strCache>
            </c:strRef>
          </c:tx>
          <c:spPr>
            <a:ln w="38100">
              <a:solidFill>
                <a:srgbClr val="9BBB59"/>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0.0%</c:formatCode>
                <c:ptCount val="49"/>
                <c:pt idx="0">
                  <c:v>0.30259197324414716</c:v>
                </c:pt>
                <c:pt idx="1">
                  <c:v>0.32841537424140255</c:v>
                </c:pt>
                <c:pt idx="2">
                  <c:v>0.27925959082650936</c:v>
                </c:pt>
                <c:pt idx="3">
                  <c:v>0.23769300180469219</c:v>
                </c:pt>
                <c:pt idx="4">
                  <c:v>0.22703881591844735</c:v>
                </c:pt>
                <c:pt idx="5">
                  <c:v>0.24953686996270902</c:v>
                </c:pt>
                <c:pt idx="6">
                  <c:v>0.21239480446005515</c:v>
                </c:pt>
                <c:pt idx="7">
                  <c:v>0.28870994403381584</c:v>
                </c:pt>
                <c:pt idx="8">
                  <c:v>0.30528840662478585</c:v>
                </c:pt>
                <c:pt idx="9">
                  <c:v>0.28998916771980504</c:v>
                </c:pt>
                <c:pt idx="10">
                  <c:v>0.23198496905393456</c:v>
                </c:pt>
                <c:pt idx="11">
                  <c:v>0.24237218989543297</c:v>
                </c:pt>
                <c:pt idx="12" formatCode="0%">
                  <c:v>0.29340789332186257</c:v>
                </c:pt>
                <c:pt idx="13" formatCode="0%">
                  <c:v>0.23150999958933924</c:v>
                </c:pt>
                <c:pt idx="14" formatCode="0%">
                  <c:v>0.29275990099009902</c:v>
                </c:pt>
                <c:pt idx="15" formatCode="0%">
                  <c:v>0.21798520204894706</c:v>
                </c:pt>
                <c:pt idx="16" formatCode="0%">
                  <c:v>0.23683840514211107</c:v>
                </c:pt>
                <c:pt idx="17" formatCode="0%">
                  <c:v>0.1829374024622854</c:v>
                </c:pt>
                <c:pt idx="18" formatCode="0%">
                  <c:v>0.17719737856592135</c:v>
                </c:pt>
                <c:pt idx="19" formatCode="0%">
                  <c:v>0.12379717713221465</c:v>
                </c:pt>
                <c:pt idx="20" formatCode="0%">
                  <c:v>6.5081156149639788E-2</c:v>
                </c:pt>
                <c:pt idx="21" formatCode="0%">
                  <c:v>7.9585985033918449E-2</c:v>
                </c:pt>
                <c:pt idx="22" formatCode="0%">
                  <c:v>9.0706941331340954E-2</c:v>
                </c:pt>
                <c:pt idx="23" formatCode="0%">
                  <c:v>1.8252595155709341E-2</c:v>
                </c:pt>
                <c:pt idx="24" formatCode="0%">
                  <c:v>9.6280160300646848E-3</c:v>
                </c:pt>
                <c:pt idx="25" formatCode="0%">
                  <c:v>4.9685712856595027E-3</c:v>
                </c:pt>
                <c:pt idx="26" formatCode="0%">
                  <c:v>-1.9513985288720819E-2</c:v>
                </c:pt>
                <c:pt idx="27" formatCode="0%">
                  <c:v>2.4065420560747664E-2</c:v>
                </c:pt>
                <c:pt idx="28" formatCode="0%">
                  <c:v>-3.5744445888008312E-2</c:v>
                </c:pt>
                <c:pt idx="29" formatCode="0%">
                  <c:v>-4.1711456399231246E-2</c:v>
                </c:pt>
                <c:pt idx="30" formatCode="0%">
                  <c:v>-4.5421053493360404E-2</c:v>
                </c:pt>
                <c:pt idx="31" formatCode="0%">
                  <c:v>-4.2747818740149802E-2</c:v>
                </c:pt>
                <c:pt idx="32" formatCode="0%">
                  <c:v>-3.2336929947517683E-2</c:v>
                </c:pt>
                <c:pt idx="33" formatCode="0%">
                  <c:v>-2.6381421260607631E-2</c:v>
                </c:pt>
                <c:pt idx="34" formatCode="0%">
                  <c:v>-2.5280120039795802E-2</c:v>
                </c:pt>
                <c:pt idx="35" formatCode="0%">
                  <c:v>5.3453402429700113E-2</c:v>
                </c:pt>
                <c:pt idx="36" formatCode="0%">
                  <c:v>-4.1603531194413332E-2</c:v>
                </c:pt>
                <c:pt idx="37" formatCode="0%">
                  <c:v>7.7975943591870591E-3</c:v>
                </c:pt>
                <c:pt idx="38" formatCode="0%">
                  <c:v>-5.5850284784377542E-2</c:v>
                </c:pt>
                <c:pt idx="39" formatCode="0%">
                  <c:v>-2.1039079560640137E-2</c:v>
                </c:pt>
                <c:pt idx="40" formatCode="0%">
                  <c:v>2.2012631578947367E-2</c:v>
                </c:pt>
                <c:pt idx="41" formatCode="0%">
                  <c:v>8.7359994561245474E-3</c:v>
                </c:pt>
                <c:pt idx="42" formatCode="0%">
                  <c:v>2.7942160242885813E-2</c:v>
                </c:pt>
                <c:pt idx="43" formatCode="0%">
                  <c:v>-2.6223776223776224E-2</c:v>
                </c:pt>
                <c:pt idx="44" formatCode="0%">
                  <c:v>3.553983493346808E-2</c:v>
                </c:pt>
                <c:pt idx="45" formatCode="0%">
                  <c:v>2.9707746303165389E-2</c:v>
                </c:pt>
                <c:pt idx="46" formatCode="0%">
                  <c:v>4.97632314308184E-2</c:v>
                </c:pt>
                <c:pt idx="47" formatCode="0%">
                  <c:v>4.4708956307156336E-2</c:v>
                </c:pt>
                <c:pt idx="48" formatCode="0%">
                  <c:v>0.12821790685684825</c:v>
                </c:pt>
              </c:numCache>
            </c:numRef>
          </c:val>
          <c:smooth val="0"/>
          <c:extLst>
            <c:ext xmlns:c16="http://schemas.microsoft.com/office/drawing/2014/chart" uri="{C3380CC4-5D6E-409C-BE32-E72D297353CC}">
              <c16:uniqueId val="{00000001-10BF-4F4E-B44C-ADA69132F38E}"/>
            </c:ext>
          </c:extLst>
        </c:ser>
        <c:ser>
          <c:idx val="2"/>
          <c:order val="2"/>
          <c:tx>
            <c:strRef>
              <c:f>Sheet1!$D$1</c:f>
              <c:strCache>
                <c:ptCount val="1"/>
                <c:pt idx="0">
                  <c:v>New single 
family</c:v>
                </c:pt>
              </c:strCache>
            </c:strRef>
          </c:tx>
          <c:spPr>
            <a:ln w="38100">
              <a:solidFill>
                <a:srgbClr val="C0504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Sheet1!$D$2:$D$50</c:f>
              <c:numCache>
                <c:formatCode>0.0%</c:formatCode>
                <c:ptCount val="49"/>
                <c:pt idx="0">
                  <c:v>0.18503675107417827</c:v>
                </c:pt>
                <c:pt idx="1">
                  <c:v>0.1661985503847643</c:v>
                </c:pt>
                <c:pt idx="2">
                  <c:v>0.12439679724864312</c:v>
                </c:pt>
                <c:pt idx="3">
                  <c:v>0.12426404194762883</c:v>
                </c:pt>
                <c:pt idx="4">
                  <c:v>0.14003114274818865</c:v>
                </c:pt>
                <c:pt idx="5">
                  <c:v>0.1572705827222817</c:v>
                </c:pt>
                <c:pt idx="6">
                  <c:v>0.16868252593328123</c:v>
                </c:pt>
                <c:pt idx="7">
                  <c:v>0.16802892744725684</c:v>
                </c:pt>
                <c:pt idx="8">
                  <c:v>0.1488942890626189</c:v>
                </c:pt>
                <c:pt idx="9">
                  <c:v>0.12589472647109534</c:v>
                </c:pt>
                <c:pt idx="10">
                  <c:v>0.11437323620926698</c:v>
                </c:pt>
                <c:pt idx="11">
                  <c:v>9.516203507383221E-2</c:v>
                </c:pt>
                <c:pt idx="12" formatCode="0%">
                  <c:v>8.4218268744540983E-2</c:v>
                </c:pt>
                <c:pt idx="13" formatCode="0%">
                  <c:v>0.13284914368718226</c:v>
                </c:pt>
                <c:pt idx="14" formatCode="0%">
                  <c:v>0.16885282827169429</c:v>
                </c:pt>
                <c:pt idx="15" formatCode="0%">
                  <c:v>0.1434964495287214</c:v>
                </c:pt>
                <c:pt idx="16" formatCode="0%">
                  <c:v>0.11933707301669855</c:v>
                </c:pt>
                <c:pt idx="17" formatCode="0%">
                  <c:v>0.10336520779698419</c:v>
                </c:pt>
                <c:pt idx="18" formatCode="0%">
                  <c:v>8.1246642560817608E-2</c:v>
                </c:pt>
                <c:pt idx="19" formatCode="0%">
                  <c:v>5.7204389110875775E-2</c:v>
                </c:pt>
                <c:pt idx="20" formatCode="0%">
                  <c:v>4.7798997279337514E-2</c:v>
                </c:pt>
                <c:pt idx="21" formatCode="0%">
                  <c:v>7.3948199565781483E-2</c:v>
                </c:pt>
                <c:pt idx="22" formatCode="0%">
                  <c:v>8.9395422995935975E-2</c:v>
                </c:pt>
                <c:pt idx="23" formatCode="0%">
                  <c:v>9.1057407534954199E-2</c:v>
                </c:pt>
                <c:pt idx="24" formatCode="0%">
                  <c:v>8.60250158999364E-2</c:v>
                </c:pt>
                <c:pt idx="25" formatCode="0%">
                  <c:v>7.1874987074331903E-2</c:v>
                </c:pt>
                <c:pt idx="26" formatCode="0%">
                  <c:v>7.7648486637637668E-2</c:v>
                </c:pt>
                <c:pt idx="27" formatCode="0%">
                  <c:v>9.5345286644910932E-2</c:v>
                </c:pt>
                <c:pt idx="28" formatCode="0%">
                  <c:v>0.1056474463486374</c:v>
                </c:pt>
                <c:pt idx="29" formatCode="0%">
                  <c:v>0.12116881385310245</c:v>
                </c:pt>
                <c:pt idx="30" formatCode="0%">
                  <c:v>0.13064407713728651</c:v>
                </c:pt>
                <c:pt idx="31" formatCode="0%">
                  <c:v>0.15131274358780103</c:v>
                </c:pt>
                <c:pt idx="32" formatCode="0%">
                  <c:v>0.15601183387130033</c:v>
                </c:pt>
                <c:pt idx="33" formatCode="0%">
                  <c:v>0.12212166202281925</c:v>
                </c:pt>
                <c:pt idx="34" formatCode="0%">
                  <c:v>0.11453672660168072</c:v>
                </c:pt>
                <c:pt idx="35" formatCode="0%">
                  <c:v>0.11040531530003117</c:v>
                </c:pt>
                <c:pt idx="36" formatCode="0%">
                  <c:v>0.11201730310495474</c:v>
                </c:pt>
                <c:pt idx="37" formatCode="0%">
                  <c:v>0.11023214892106319</c:v>
                </c:pt>
                <c:pt idx="38" formatCode="0%">
                  <c:v>9.0970658062945145E-2</c:v>
                </c:pt>
                <c:pt idx="39" formatCode="0%">
                  <c:v>7.6620205132058458E-2</c:v>
                </c:pt>
                <c:pt idx="40" formatCode="0%">
                  <c:v>8.4164749937151284E-2</c:v>
                </c:pt>
                <c:pt idx="41" formatCode="0%">
                  <c:v>7.0895813590501136E-2</c:v>
                </c:pt>
                <c:pt idx="42" formatCode="0%">
                  <c:v>6.0000812368682446E-2</c:v>
                </c:pt>
                <c:pt idx="43" formatCode="0%">
                  <c:v>4.5239357326948032E-2</c:v>
                </c:pt>
                <c:pt idx="44" formatCode="0%">
                  <c:v>3.3488050383152224E-2</c:v>
                </c:pt>
                <c:pt idx="45" formatCode="0%">
                  <c:v>2.4424724868415328E-2</c:v>
                </c:pt>
                <c:pt idx="46" formatCode="0%">
                  <c:v>-1.419150864622214E-2</c:v>
                </c:pt>
                <c:pt idx="47" formatCode="0%">
                  <c:v>-5.3777003979533826E-2</c:v>
                </c:pt>
                <c:pt idx="48" formatCode="0%">
                  <c:v>-7.1674080419617245E-2</c:v>
                </c:pt>
              </c:numCache>
            </c:numRef>
          </c:val>
          <c:smooth val="0"/>
          <c:extLst>
            <c:ext xmlns:c16="http://schemas.microsoft.com/office/drawing/2014/chart" uri="{C3380CC4-5D6E-409C-BE32-E72D297353CC}">
              <c16:uniqueId val="{00000002-10BF-4F4E-B44C-ADA69132F38E}"/>
            </c:ext>
          </c:extLst>
        </c:ser>
        <c:ser>
          <c:idx val="3"/>
          <c:order val="3"/>
          <c:tx>
            <c:strRef>
              <c:f>Sheet1!$E$1</c:f>
              <c:strCache>
                <c:ptCount val="1"/>
                <c:pt idx="0">
                  <c:v>Improvements</c:v>
                </c:pt>
              </c:strCache>
            </c:strRef>
          </c:tx>
          <c:spPr>
            <a:ln w="38100">
              <a:solidFill>
                <a:srgbClr val="4F81B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Sheet1!$E$2:$E$50</c:f>
              <c:numCache>
                <c:formatCode>0.0%</c:formatCode>
                <c:ptCount val="49"/>
                <c:pt idx="0">
                  <c:v>-3.0666253747941272E-2</c:v>
                </c:pt>
                <c:pt idx="1">
                  <c:v>1.9176744482263281E-3</c:v>
                </c:pt>
                <c:pt idx="2">
                  <c:v>1.9321986607142856E-2</c:v>
                </c:pt>
                <c:pt idx="3">
                  <c:v>4.6581721566722856E-2</c:v>
                </c:pt>
                <c:pt idx="4">
                  <c:v>8.0989040324966274E-2</c:v>
                </c:pt>
                <c:pt idx="5">
                  <c:v>0.13543112985499067</c:v>
                </c:pt>
                <c:pt idx="6">
                  <c:v>0.17177871686515558</c:v>
                </c:pt>
                <c:pt idx="7">
                  <c:v>0.18480525219367464</c:v>
                </c:pt>
                <c:pt idx="8">
                  <c:v>0.16843472444741714</c:v>
                </c:pt>
                <c:pt idx="9">
                  <c:v>0.1684550702811245</c:v>
                </c:pt>
                <c:pt idx="10">
                  <c:v>0.12265396058430084</c:v>
                </c:pt>
                <c:pt idx="11">
                  <c:v>8.0991473443705261E-2</c:v>
                </c:pt>
                <c:pt idx="12" formatCode="0%">
                  <c:v>0.13690098740827975</c:v>
                </c:pt>
                <c:pt idx="13" formatCode="0%">
                  <c:v>4.7824465352596358E-2</c:v>
                </c:pt>
                <c:pt idx="14" formatCode="0%">
                  <c:v>6.7253702553804279E-2</c:v>
                </c:pt>
                <c:pt idx="15" formatCode="0%">
                  <c:v>6.9447238272281456E-2</c:v>
                </c:pt>
                <c:pt idx="16" formatCode="0%">
                  <c:v>3.2384833709337021E-2</c:v>
                </c:pt>
                <c:pt idx="17" formatCode="0%">
                  <c:v>3.2704753983312976E-2</c:v>
                </c:pt>
                <c:pt idx="18" formatCode="0%">
                  <c:v>4.0503306984997579E-2</c:v>
                </c:pt>
                <c:pt idx="19" formatCode="0%">
                  <c:v>0.11611911805522648</c:v>
                </c:pt>
                <c:pt idx="20" formatCode="0%">
                  <c:v>0.11858719822109276</c:v>
                </c:pt>
                <c:pt idx="21" formatCode="0%">
                  <c:v>0.15253026844472922</c:v>
                </c:pt>
                <c:pt idx="22" formatCode="0%">
                  <c:v>0.19810688332931112</c:v>
                </c:pt>
                <c:pt idx="23" formatCode="0%">
                  <c:v>0.22844967094616464</c:v>
                </c:pt>
                <c:pt idx="24" formatCode="0%">
                  <c:v>0.23704707077548257</c:v>
                </c:pt>
                <c:pt idx="25" formatCode="0%">
                  <c:v>0.29428673127421945</c:v>
                </c:pt>
                <c:pt idx="26" formatCode="0%">
                  <c:v>0.23232423265227806</c:v>
                </c:pt>
                <c:pt idx="27" formatCode="0%">
                  <c:v>0.26278546364939454</c:v>
                </c:pt>
                <c:pt idx="28" formatCode="0%">
                  <c:v>0.24109557438191304</c:v>
                </c:pt>
                <c:pt idx="29" formatCode="0%">
                  <c:v>0.22193487494100991</c:v>
                </c:pt>
                <c:pt idx="30" formatCode="0%">
                  <c:v>0.21405005829385063</c:v>
                </c:pt>
                <c:pt idx="31" formatCode="0%">
                  <c:v>0.18317240040758892</c:v>
                </c:pt>
                <c:pt idx="32" formatCode="0%">
                  <c:v>0.15569478709998047</c:v>
                </c:pt>
                <c:pt idx="33" formatCode="0%">
                  <c:v>0.12078480880709293</c:v>
                </c:pt>
                <c:pt idx="34" formatCode="0%">
                  <c:v>0.10886058951232068</c:v>
                </c:pt>
                <c:pt idx="35" formatCode="0%">
                  <c:v>9.909761559741799E-2</c:v>
                </c:pt>
                <c:pt idx="36" formatCode="0%">
                  <c:v>6.7019854752741498E-2</c:v>
                </c:pt>
                <c:pt idx="37" formatCode="0%">
                  <c:v>9.8589649124627698E-2</c:v>
                </c:pt>
                <c:pt idx="38" formatCode="0%">
                  <c:v>1.364654592210871E-2</c:v>
                </c:pt>
                <c:pt idx="39" formatCode="0%">
                  <c:v>0.11318729294537611</c:v>
                </c:pt>
                <c:pt idx="40" formatCode="0%">
                  <c:v>9.6278166759609235E-2</c:v>
                </c:pt>
                <c:pt idx="41" formatCode="0%">
                  <c:v>5.1283239613586273E-2</c:v>
                </c:pt>
                <c:pt idx="42" formatCode="0%">
                  <c:v>6.4351681582281064E-2</c:v>
                </c:pt>
                <c:pt idx="43" formatCode="0%">
                  <c:v>1.3066970144356956E-2</c:v>
                </c:pt>
                <c:pt idx="44" formatCode="0%">
                  <c:v>-5.5093964850849039E-2</c:v>
                </c:pt>
                <c:pt idx="45" formatCode="0%">
                  <c:v>-6.1755952380952384E-2</c:v>
                </c:pt>
                <c:pt idx="46" formatCode="0%">
                  <c:v>-7.3049752750025232E-2</c:v>
                </c:pt>
                <c:pt idx="47" formatCode="0%">
                  <c:v>-9.1820733327340462E-2</c:v>
                </c:pt>
                <c:pt idx="48" formatCode="0%">
                  <c:v>-8.7937461328343111E-2</c:v>
                </c:pt>
              </c:numCache>
            </c:numRef>
          </c:val>
          <c:smooth val="0"/>
          <c:extLst>
            <c:ext xmlns:c16="http://schemas.microsoft.com/office/drawing/2014/chart" uri="{C3380CC4-5D6E-409C-BE32-E72D297353CC}">
              <c16:uniqueId val="{00000003-10BF-4F4E-B44C-ADA69132F38E}"/>
            </c:ext>
          </c:extLst>
        </c:ser>
        <c:ser>
          <c:idx val="4"/>
          <c:order val="4"/>
          <c:tx>
            <c:strRef>
              <c:f>Sheet1!$F$1</c:f>
              <c:strCache>
                <c:ptCount val="1"/>
                <c:pt idx="0">
                  <c:v>ZERO</c:v>
                </c:pt>
              </c:strCache>
            </c:strRef>
          </c:tx>
          <c:spPr>
            <a:ln w="19050">
              <a:solidFill>
                <a:sysClr val="window" lastClr="FFFFFF">
                  <a:lumMod val="50000"/>
                </a:sysClr>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Sheet1!$F$2:$F$50</c:f>
              <c:numCache>
                <c:formatCode>0.0%</c:formatCode>
                <c:ptCount val="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numCache>
            </c:numRef>
          </c:val>
          <c:smooth val="0"/>
          <c:extLst>
            <c:ext xmlns:c16="http://schemas.microsoft.com/office/drawing/2014/chart" uri="{C3380CC4-5D6E-409C-BE32-E72D297353CC}">
              <c16:uniqueId val="{00000000-0C49-4108-9F2E-5303966309C6}"/>
            </c:ext>
          </c:extLst>
        </c:ser>
        <c:dLbls>
          <c:showLegendKey val="0"/>
          <c:showVal val="0"/>
          <c:showCatName val="0"/>
          <c:showSerName val="0"/>
          <c:showPercent val="0"/>
          <c:showBubbleSize val="0"/>
        </c:dLbls>
        <c:smooth val="0"/>
        <c:axId val="180185344"/>
        <c:axId val="180191232"/>
      </c:lineChart>
      <c:dateAx>
        <c:axId val="180185344"/>
        <c:scaling>
          <c:orientation val="minMax"/>
          <c:min val="42736"/>
        </c:scaling>
        <c:delete val="0"/>
        <c:axPos val="b"/>
        <c:majorGridlines>
          <c:spPr>
            <a:ln>
              <a:solidFill>
                <a:prstClr val="black">
                  <a:lumMod val="50000"/>
                  <a:lumOff val="50000"/>
                  <a:alpha val="50000"/>
                </a:prstClr>
              </a:solidFill>
            </a:ln>
          </c:spPr>
        </c:majorGridlines>
        <c:numFmt formatCode="yyyy" sourceLinked="0"/>
        <c:majorTickMark val="out"/>
        <c:minorTickMark val="in"/>
        <c:tickLblPos val="low"/>
        <c:txPr>
          <a:bodyPr rot="0"/>
          <a:lstStyle/>
          <a:p>
            <a:pPr>
              <a:defRPr/>
            </a:pPr>
            <a:endParaRPr lang="en-US"/>
          </a:p>
        </c:txPr>
        <c:crossAx val="180191232"/>
        <c:crossesAt val="-1"/>
        <c:auto val="1"/>
        <c:lblOffset val="100"/>
        <c:baseTimeUnit val="months"/>
        <c:majorUnit val="1"/>
        <c:majorTimeUnit val="years"/>
        <c:minorUnit val="1"/>
        <c:minorTimeUnit val="months"/>
      </c:dateAx>
      <c:valAx>
        <c:axId val="180191232"/>
        <c:scaling>
          <c:orientation val="minMax"/>
          <c:max val="0.30000000000000004"/>
          <c:min val="-0.1"/>
        </c:scaling>
        <c:delete val="0"/>
        <c:axPos val="l"/>
        <c:majorGridlines>
          <c:spPr>
            <a:ln>
              <a:solidFill>
                <a:prstClr val="black">
                  <a:lumMod val="50000"/>
                  <a:lumOff val="50000"/>
                  <a:alpha val="50000"/>
                </a:prstClr>
              </a:solidFill>
            </a:ln>
          </c:spPr>
        </c:majorGridlines>
        <c:title>
          <c:tx>
            <c:rich>
              <a:bodyPr rot="-5400000" vert="horz"/>
              <a:lstStyle/>
              <a:p>
                <a:pPr>
                  <a:defRPr sz="1200" b="0"/>
                </a:pPr>
                <a:r>
                  <a:rPr lang="en-US" sz="1200" b="0" dirty="0"/>
                  <a:t>12 month % change</a:t>
                </a:r>
              </a:p>
            </c:rich>
          </c:tx>
          <c:layout>
            <c:manualLayout>
              <c:xMode val="edge"/>
              <c:yMode val="edge"/>
              <c:x val="2.884049569897134E-2"/>
              <c:y val="0.31584299703502855"/>
            </c:manualLayout>
          </c:layout>
          <c:overlay val="0"/>
        </c:title>
        <c:numFmt formatCode="0%" sourceLinked="0"/>
        <c:majorTickMark val="out"/>
        <c:minorTickMark val="none"/>
        <c:tickLblPos val="nextTo"/>
        <c:crossAx val="180185344"/>
        <c:crosses val="autoZero"/>
        <c:crossBetween val="midCat"/>
        <c:majorUnit val="5.000000000000001E-2"/>
      </c:valAx>
      <c:spPr>
        <a:solidFill>
          <a:srgbClr val="F8F8F8"/>
        </a:solidFill>
      </c:spPr>
    </c:plotArea>
    <c:plotVisOnly val="1"/>
    <c:dispBlanksAs val="gap"/>
    <c:showDLblsOverMax val="0"/>
  </c:chart>
  <c:spPr>
    <a:noFill/>
    <a:ln>
      <a:solidFill>
        <a:sysClr val="window" lastClr="FFFFFF">
          <a:lumMod val="50000"/>
        </a:sysClr>
      </a:solidFill>
    </a:ln>
  </c:spPr>
  <c:txPr>
    <a:bodyPr/>
    <a:lstStyle/>
    <a:p>
      <a:pPr>
        <a:defRPr sz="1400">
          <a:latin typeface="Calibri" pitchFamily="34" charset="0"/>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319019441331342"/>
          <c:y val="7.268917413872289E-2"/>
          <c:w val="0.60677779292521172"/>
          <c:h val="0.74387301655741689"/>
        </c:manualLayout>
      </c:layout>
      <c:lineChart>
        <c:grouping val="standard"/>
        <c:varyColors val="0"/>
        <c:ser>
          <c:idx val="0"/>
          <c:order val="0"/>
          <c:tx>
            <c:strRef>
              <c:f>Sheet1!$B$2</c:f>
              <c:strCache>
                <c:ptCount val="1"/>
                <c:pt idx="0">
                  <c:v>Total current</c:v>
                </c:pt>
              </c:strCache>
            </c:strRef>
          </c:tx>
          <c:spPr>
            <a:ln w="12700">
              <a:solidFill>
                <a:sysClr val="window" lastClr="FFFFFF">
                  <a:lumMod val="50000"/>
                </a:sysClr>
              </a:solidFill>
              <a:prstDash val="dash"/>
            </a:ln>
          </c:spPr>
          <c:marker>
            <c:symbol val="none"/>
          </c:marker>
          <c:cat>
            <c:strRef>
              <c:f>Sheet1!$A$3:$A$13</c:f>
              <c:strCache>
                <c:ptCount val="11"/>
                <c:pt idx="0">
                  <c:v>'06</c:v>
                </c:pt>
                <c:pt idx="10">
                  <c:v>'16</c:v>
                </c:pt>
              </c:strCache>
            </c:strRef>
          </c:cat>
          <c:val>
            <c:numRef>
              <c:f>Sheet1!$B$3:$B$13</c:f>
              <c:numCache>
                <c:formatCode>#,##0</c:formatCode>
                <c:ptCount val="11"/>
                <c:pt idx="0">
                  <c:v>511375</c:v>
                </c:pt>
                <c:pt idx="1">
                  <c:v>511375</c:v>
                </c:pt>
                <c:pt idx="2">
                  <c:v>511375</c:v>
                </c:pt>
                <c:pt idx="3">
                  <c:v>511375</c:v>
                </c:pt>
                <c:pt idx="4">
                  <c:v>511375</c:v>
                </c:pt>
                <c:pt idx="5">
                  <c:v>511375</c:v>
                </c:pt>
                <c:pt idx="6">
                  <c:v>511375</c:v>
                </c:pt>
                <c:pt idx="7">
                  <c:v>511375</c:v>
                </c:pt>
                <c:pt idx="8">
                  <c:v>511375</c:v>
                </c:pt>
                <c:pt idx="9">
                  <c:v>511375</c:v>
                </c:pt>
                <c:pt idx="10">
                  <c:v>511375</c:v>
                </c:pt>
              </c:numCache>
            </c:numRef>
          </c:val>
          <c:smooth val="0"/>
          <c:extLst>
            <c:ext xmlns:c16="http://schemas.microsoft.com/office/drawing/2014/chart" uri="{C3380CC4-5D6E-409C-BE32-E72D297353CC}">
              <c16:uniqueId val="{00000000-D403-4513-BF9B-220FD99EB797}"/>
            </c:ext>
          </c:extLst>
        </c:ser>
        <c:ser>
          <c:idx val="1"/>
          <c:order val="1"/>
          <c:tx>
            <c:strRef>
              <c:f>Sheet1!$C$2</c:f>
              <c:strCache>
                <c:ptCount val="1"/>
                <c:pt idx="0">
                  <c:v>Total private res</c:v>
                </c:pt>
              </c:strCache>
            </c:strRef>
          </c:tx>
          <c:spPr>
            <a:ln w="38100">
              <a:solidFill>
                <a:sysClr val="windowText" lastClr="000000"/>
              </a:solidFill>
            </a:ln>
          </c:spPr>
          <c:marker>
            <c:symbol val="none"/>
          </c:marker>
          <c:cat>
            <c:strRef>
              <c:f>Sheet1!$A$3:$A$13</c:f>
              <c:strCache>
                <c:ptCount val="11"/>
                <c:pt idx="0">
                  <c:v>'06</c:v>
                </c:pt>
                <c:pt idx="10">
                  <c:v>'16</c:v>
                </c:pt>
              </c:strCache>
            </c:strRef>
          </c:cat>
          <c:val>
            <c:numRef>
              <c:f>Sheet1!$C$3:$C$13</c:f>
              <c:numCache>
                <c:formatCode>#,##0</c:formatCode>
                <c:ptCount val="11"/>
                <c:pt idx="0">
                  <c:v>607791</c:v>
                </c:pt>
                <c:pt idx="1">
                  <c:v>488846</c:v>
                </c:pt>
                <c:pt idx="2">
                  <c:v>359171</c:v>
                </c:pt>
                <c:pt idx="3">
                  <c:v>247526</c:v>
                </c:pt>
                <c:pt idx="4">
                  <c:v>242035</c:v>
                </c:pt>
                <c:pt idx="5">
                  <c:v>244122</c:v>
                </c:pt>
                <c:pt idx="6">
                  <c:v>269784</c:v>
                </c:pt>
                <c:pt idx="7">
                  <c:v>323381</c:v>
                </c:pt>
                <c:pt idx="8">
                  <c:v>369793</c:v>
                </c:pt>
                <c:pt idx="9">
                  <c:v>422143</c:v>
                </c:pt>
                <c:pt idx="10">
                  <c:v>467173</c:v>
                </c:pt>
              </c:numCache>
            </c:numRef>
          </c:val>
          <c:smooth val="0"/>
          <c:extLst>
            <c:ext xmlns:c16="http://schemas.microsoft.com/office/drawing/2014/chart" uri="{C3380CC4-5D6E-409C-BE32-E72D297353CC}">
              <c16:uniqueId val="{00000001-D403-4513-BF9B-220FD99EB797}"/>
            </c:ext>
          </c:extLst>
        </c:ser>
        <c:ser>
          <c:idx val="2"/>
          <c:order val="2"/>
          <c:tx>
            <c:strRef>
              <c:f>Sheet1!$D$2</c:f>
              <c:strCache>
                <c:ptCount val="1"/>
                <c:pt idx="0">
                  <c:v>multifam current</c:v>
                </c:pt>
              </c:strCache>
            </c:strRef>
          </c:tx>
          <c:spPr>
            <a:ln w="12700">
              <a:solidFill>
                <a:sysClr val="window" lastClr="FFFFFF">
                  <a:lumMod val="50000"/>
                </a:sysClr>
              </a:solidFill>
              <a:prstDash val="dash"/>
            </a:ln>
          </c:spPr>
          <c:marker>
            <c:symbol val="none"/>
          </c:marker>
          <c:cat>
            <c:strRef>
              <c:f>Sheet1!$A$3:$A$13</c:f>
              <c:strCache>
                <c:ptCount val="11"/>
                <c:pt idx="0">
                  <c:v>'06</c:v>
                </c:pt>
                <c:pt idx="10">
                  <c:v>'16</c:v>
                </c:pt>
              </c:strCache>
            </c:strRef>
          </c:cat>
          <c:val>
            <c:numRef>
              <c:f>Sheet1!$D$3:$D$13</c:f>
              <c:numCache>
                <c:formatCode>#,##0</c:formatCode>
                <c:ptCount val="11"/>
                <c:pt idx="0">
                  <c:v>65651</c:v>
                </c:pt>
                <c:pt idx="1">
                  <c:v>65651</c:v>
                </c:pt>
                <c:pt idx="2">
                  <c:v>65651</c:v>
                </c:pt>
                <c:pt idx="3">
                  <c:v>65651</c:v>
                </c:pt>
                <c:pt idx="4">
                  <c:v>65651</c:v>
                </c:pt>
                <c:pt idx="5">
                  <c:v>65651</c:v>
                </c:pt>
                <c:pt idx="6">
                  <c:v>65651</c:v>
                </c:pt>
                <c:pt idx="7">
                  <c:v>65651</c:v>
                </c:pt>
                <c:pt idx="8">
                  <c:v>65651</c:v>
                </c:pt>
                <c:pt idx="9">
                  <c:v>65651</c:v>
                </c:pt>
                <c:pt idx="10">
                  <c:v>65651</c:v>
                </c:pt>
              </c:numCache>
            </c:numRef>
          </c:val>
          <c:smooth val="0"/>
          <c:extLst>
            <c:ext xmlns:c16="http://schemas.microsoft.com/office/drawing/2014/chart" uri="{C3380CC4-5D6E-409C-BE32-E72D297353CC}">
              <c16:uniqueId val="{00000002-D403-4513-BF9B-220FD99EB797}"/>
            </c:ext>
          </c:extLst>
        </c:ser>
        <c:ser>
          <c:idx val="3"/>
          <c:order val="3"/>
          <c:tx>
            <c:strRef>
              <c:f>Sheet1!$E$2</c:f>
              <c:strCache>
                <c:ptCount val="1"/>
                <c:pt idx="0">
                  <c:v>multifam</c:v>
                </c:pt>
              </c:strCache>
            </c:strRef>
          </c:tx>
          <c:spPr>
            <a:ln w="38100">
              <a:solidFill>
                <a:srgbClr val="9BBB59"/>
              </a:solidFill>
            </a:ln>
          </c:spPr>
          <c:marker>
            <c:symbol val="none"/>
          </c:marker>
          <c:cat>
            <c:strRef>
              <c:f>Sheet1!$A$3:$A$13</c:f>
              <c:strCache>
                <c:ptCount val="11"/>
                <c:pt idx="0">
                  <c:v>'06</c:v>
                </c:pt>
                <c:pt idx="10">
                  <c:v>'16</c:v>
                </c:pt>
              </c:strCache>
            </c:strRef>
          </c:cat>
          <c:val>
            <c:numRef>
              <c:f>Sheet1!$E$3:$E$13</c:f>
              <c:numCache>
                <c:formatCode>#,##0</c:formatCode>
                <c:ptCount val="11"/>
                <c:pt idx="0">
                  <c:v>52803</c:v>
                </c:pt>
                <c:pt idx="1">
                  <c:v>48959</c:v>
                </c:pt>
                <c:pt idx="2">
                  <c:v>44338</c:v>
                </c:pt>
                <c:pt idx="3">
                  <c:v>28538</c:v>
                </c:pt>
                <c:pt idx="4">
                  <c:v>14686</c:v>
                </c:pt>
                <c:pt idx="5">
                  <c:v>15037</c:v>
                </c:pt>
                <c:pt idx="6">
                  <c:v>22510</c:v>
                </c:pt>
                <c:pt idx="7">
                  <c:v>31500</c:v>
                </c:pt>
                <c:pt idx="8">
                  <c:v>41553</c:v>
                </c:pt>
                <c:pt idx="9">
                  <c:v>52531</c:v>
                </c:pt>
                <c:pt idx="10">
                  <c:v>61097</c:v>
                </c:pt>
              </c:numCache>
            </c:numRef>
          </c:val>
          <c:smooth val="0"/>
          <c:extLst>
            <c:ext xmlns:c16="http://schemas.microsoft.com/office/drawing/2014/chart" uri="{C3380CC4-5D6E-409C-BE32-E72D297353CC}">
              <c16:uniqueId val="{00000003-D403-4513-BF9B-220FD99EB797}"/>
            </c:ext>
          </c:extLst>
        </c:ser>
        <c:ser>
          <c:idx val="4"/>
          <c:order val="4"/>
          <c:tx>
            <c:strRef>
              <c:f>Sheet1!$F$2</c:f>
              <c:strCache>
                <c:ptCount val="1"/>
                <c:pt idx="0">
                  <c:v>single fam current</c:v>
                </c:pt>
              </c:strCache>
            </c:strRef>
          </c:tx>
          <c:spPr>
            <a:ln w="12700">
              <a:solidFill>
                <a:sysClr val="window" lastClr="FFFFFF">
                  <a:lumMod val="50000"/>
                </a:sysClr>
              </a:solidFill>
              <a:prstDash val="dash"/>
            </a:ln>
          </c:spPr>
          <c:marker>
            <c:symbol val="none"/>
          </c:marker>
          <c:cat>
            <c:strRef>
              <c:f>Sheet1!$A$3:$A$13</c:f>
              <c:strCache>
                <c:ptCount val="11"/>
                <c:pt idx="0">
                  <c:v>'06</c:v>
                </c:pt>
                <c:pt idx="10">
                  <c:v>'16</c:v>
                </c:pt>
              </c:strCache>
            </c:strRef>
          </c:cat>
          <c:val>
            <c:numRef>
              <c:f>Sheet1!$F$3:$F$13</c:f>
              <c:numCache>
                <c:formatCode>#,##0</c:formatCode>
                <c:ptCount val="11"/>
                <c:pt idx="0">
                  <c:v>264416</c:v>
                </c:pt>
                <c:pt idx="1">
                  <c:v>264416</c:v>
                </c:pt>
                <c:pt idx="2">
                  <c:v>264416</c:v>
                </c:pt>
                <c:pt idx="3">
                  <c:v>264416</c:v>
                </c:pt>
                <c:pt idx="4">
                  <c:v>264416</c:v>
                </c:pt>
                <c:pt idx="5">
                  <c:v>264416</c:v>
                </c:pt>
                <c:pt idx="6">
                  <c:v>264416</c:v>
                </c:pt>
                <c:pt idx="7">
                  <c:v>264416</c:v>
                </c:pt>
                <c:pt idx="8">
                  <c:v>264416</c:v>
                </c:pt>
                <c:pt idx="9">
                  <c:v>264416</c:v>
                </c:pt>
                <c:pt idx="10">
                  <c:v>264416</c:v>
                </c:pt>
              </c:numCache>
            </c:numRef>
          </c:val>
          <c:smooth val="0"/>
          <c:extLst>
            <c:ext xmlns:c16="http://schemas.microsoft.com/office/drawing/2014/chart" uri="{C3380CC4-5D6E-409C-BE32-E72D297353CC}">
              <c16:uniqueId val="{00000004-D403-4513-BF9B-220FD99EB797}"/>
            </c:ext>
          </c:extLst>
        </c:ser>
        <c:ser>
          <c:idx val="5"/>
          <c:order val="5"/>
          <c:tx>
            <c:strRef>
              <c:f>Sheet1!$G$2</c:f>
              <c:strCache>
                <c:ptCount val="1"/>
                <c:pt idx="0">
                  <c:v>single fam </c:v>
                </c:pt>
              </c:strCache>
            </c:strRef>
          </c:tx>
          <c:spPr>
            <a:ln w="38100">
              <a:solidFill>
                <a:srgbClr val="C0504D"/>
              </a:solidFill>
            </a:ln>
          </c:spPr>
          <c:marker>
            <c:symbol val="none"/>
          </c:marker>
          <c:cat>
            <c:strRef>
              <c:f>Sheet1!$A$3:$A$13</c:f>
              <c:strCache>
                <c:ptCount val="11"/>
                <c:pt idx="0">
                  <c:v>'06</c:v>
                </c:pt>
                <c:pt idx="10">
                  <c:v>'16</c:v>
                </c:pt>
              </c:strCache>
            </c:strRef>
          </c:cat>
          <c:val>
            <c:numRef>
              <c:f>Sheet1!$G$3:$G$13</c:f>
              <c:numCache>
                <c:formatCode>General</c:formatCode>
                <c:ptCount val="11"/>
                <c:pt idx="0">
                  <c:v>415997</c:v>
                </c:pt>
                <c:pt idx="1">
                  <c:v>305184</c:v>
                </c:pt>
                <c:pt idx="2">
                  <c:v>185776</c:v>
                </c:pt>
                <c:pt idx="3">
                  <c:v>105336</c:v>
                </c:pt>
                <c:pt idx="4">
                  <c:v>112569</c:v>
                </c:pt>
                <c:pt idx="5">
                  <c:v>108178</c:v>
                </c:pt>
                <c:pt idx="6">
                  <c:v>132015</c:v>
                </c:pt>
                <c:pt idx="7">
                  <c:v>170768</c:v>
                </c:pt>
                <c:pt idx="8">
                  <c:v>193600</c:v>
                </c:pt>
                <c:pt idx="9">
                  <c:v>221128</c:v>
                </c:pt>
                <c:pt idx="10">
                  <c:v>242476</c:v>
                </c:pt>
              </c:numCache>
            </c:numRef>
          </c:val>
          <c:smooth val="0"/>
          <c:extLst>
            <c:ext xmlns:c16="http://schemas.microsoft.com/office/drawing/2014/chart" uri="{C3380CC4-5D6E-409C-BE32-E72D297353CC}">
              <c16:uniqueId val="{00000005-D403-4513-BF9B-220FD99EB797}"/>
            </c:ext>
          </c:extLst>
        </c:ser>
        <c:ser>
          <c:idx val="6"/>
          <c:order val="6"/>
          <c:tx>
            <c:strRef>
              <c:f>Sheet1!$H$2</c:f>
              <c:strCache>
                <c:ptCount val="1"/>
                <c:pt idx="0">
                  <c:v>improvements current</c:v>
                </c:pt>
              </c:strCache>
            </c:strRef>
          </c:tx>
          <c:spPr>
            <a:ln w="12700">
              <a:solidFill>
                <a:sysClr val="window" lastClr="FFFFFF">
                  <a:lumMod val="50000"/>
                </a:sysClr>
              </a:solidFill>
              <a:prstDash val="dash"/>
            </a:ln>
          </c:spPr>
          <c:marker>
            <c:symbol val="none"/>
          </c:marker>
          <c:cat>
            <c:strRef>
              <c:f>Sheet1!$A$3:$A$13</c:f>
              <c:strCache>
                <c:ptCount val="11"/>
                <c:pt idx="0">
                  <c:v>'06</c:v>
                </c:pt>
                <c:pt idx="10">
                  <c:v>'16</c:v>
                </c:pt>
              </c:strCache>
            </c:strRef>
          </c:cat>
          <c:val>
            <c:numRef>
              <c:f>Sheet1!$H$3:$H$13</c:f>
              <c:numCache>
                <c:formatCode>#,##0</c:formatCode>
                <c:ptCount val="11"/>
                <c:pt idx="0">
                  <c:v>181308</c:v>
                </c:pt>
                <c:pt idx="1">
                  <c:v>181308</c:v>
                </c:pt>
                <c:pt idx="2">
                  <c:v>181308</c:v>
                </c:pt>
                <c:pt idx="3">
                  <c:v>181308</c:v>
                </c:pt>
                <c:pt idx="4">
                  <c:v>181308</c:v>
                </c:pt>
                <c:pt idx="5">
                  <c:v>181308</c:v>
                </c:pt>
                <c:pt idx="6">
                  <c:v>181308</c:v>
                </c:pt>
                <c:pt idx="7">
                  <c:v>181308</c:v>
                </c:pt>
                <c:pt idx="8">
                  <c:v>181308</c:v>
                </c:pt>
                <c:pt idx="9">
                  <c:v>181308</c:v>
                </c:pt>
                <c:pt idx="10">
                  <c:v>181308</c:v>
                </c:pt>
              </c:numCache>
            </c:numRef>
          </c:val>
          <c:smooth val="0"/>
          <c:extLst>
            <c:ext xmlns:c16="http://schemas.microsoft.com/office/drawing/2014/chart" uri="{C3380CC4-5D6E-409C-BE32-E72D297353CC}">
              <c16:uniqueId val="{00000006-D403-4513-BF9B-220FD99EB797}"/>
            </c:ext>
          </c:extLst>
        </c:ser>
        <c:ser>
          <c:idx val="7"/>
          <c:order val="7"/>
          <c:tx>
            <c:strRef>
              <c:f>Sheet1!$I$2</c:f>
              <c:strCache>
                <c:ptCount val="1"/>
                <c:pt idx="0">
                  <c:v>improvements</c:v>
                </c:pt>
              </c:strCache>
            </c:strRef>
          </c:tx>
          <c:spPr>
            <a:ln w="38100">
              <a:solidFill>
                <a:srgbClr val="4F81BD"/>
              </a:solidFill>
            </a:ln>
          </c:spPr>
          <c:marker>
            <c:symbol val="none"/>
          </c:marker>
          <c:cat>
            <c:strRef>
              <c:f>Sheet1!$A$3:$A$13</c:f>
              <c:strCache>
                <c:ptCount val="11"/>
                <c:pt idx="0">
                  <c:v>'06</c:v>
                </c:pt>
                <c:pt idx="10">
                  <c:v>'16</c:v>
                </c:pt>
              </c:strCache>
            </c:strRef>
          </c:cat>
          <c:val>
            <c:numRef>
              <c:f>Sheet1!$I$3:$I$13</c:f>
              <c:numCache>
                <c:formatCode>General</c:formatCode>
                <c:ptCount val="11"/>
                <c:pt idx="0">
                  <c:v>138991</c:v>
                </c:pt>
                <c:pt idx="1">
                  <c:v>134703</c:v>
                </c:pt>
                <c:pt idx="2">
                  <c:v>129058</c:v>
                </c:pt>
                <c:pt idx="3">
                  <c:v>113652</c:v>
                </c:pt>
                <c:pt idx="4">
                  <c:v>114780</c:v>
                </c:pt>
                <c:pt idx="5">
                  <c:v>120907</c:v>
                </c:pt>
                <c:pt idx="6">
                  <c:v>115260</c:v>
                </c:pt>
                <c:pt idx="7">
                  <c:v>121113</c:v>
                </c:pt>
                <c:pt idx="8">
                  <c:v>134639</c:v>
                </c:pt>
                <c:pt idx="9">
                  <c:v>148484</c:v>
                </c:pt>
                <c:pt idx="10">
                  <c:v>163600</c:v>
                </c:pt>
              </c:numCache>
            </c:numRef>
          </c:val>
          <c:smooth val="0"/>
          <c:extLst>
            <c:ext xmlns:c16="http://schemas.microsoft.com/office/drawing/2014/chart" uri="{C3380CC4-5D6E-409C-BE32-E72D297353CC}">
              <c16:uniqueId val="{00000007-D403-4513-BF9B-220FD99EB797}"/>
            </c:ext>
          </c:extLst>
        </c:ser>
        <c:dLbls>
          <c:showLegendKey val="0"/>
          <c:showVal val="0"/>
          <c:showCatName val="0"/>
          <c:showSerName val="0"/>
          <c:showPercent val="0"/>
          <c:showBubbleSize val="0"/>
        </c:dLbls>
        <c:smooth val="0"/>
        <c:axId val="180400512"/>
        <c:axId val="180402048"/>
      </c:lineChart>
      <c:dateAx>
        <c:axId val="180400512"/>
        <c:scaling>
          <c:orientation val="minMax"/>
        </c:scaling>
        <c:delete val="0"/>
        <c:axPos val="b"/>
        <c:numFmt formatCode="yyyy" sourceLinked="0"/>
        <c:majorTickMark val="in"/>
        <c:minorTickMark val="none"/>
        <c:tickLblPos val="nextTo"/>
        <c:spPr>
          <a:ln/>
        </c:spPr>
        <c:txPr>
          <a:bodyPr rot="0"/>
          <a:lstStyle/>
          <a:p>
            <a:pPr>
              <a:defRPr/>
            </a:pPr>
            <a:endParaRPr lang="en-US"/>
          </a:p>
        </c:txPr>
        <c:crossAx val="180402048"/>
        <c:crosses val="autoZero"/>
        <c:auto val="0"/>
        <c:lblOffset val="100"/>
        <c:baseTimeUnit val="months"/>
        <c:majorTimeUnit val="months"/>
        <c:minorUnit val="1"/>
        <c:minorTimeUnit val="months"/>
      </c:dateAx>
      <c:valAx>
        <c:axId val="180402048"/>
        <c:scaling>
          <c:orientation val="minMax"/>
          <c:max val="60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80400512"/>
        <c:crossesAt val="1"/>
        <c:crossBetween val="between"/>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213562338884564E-2"/>
          <c:y val="0.21059776429649982"/>
          <c:w val="0.86060997239594972"/>
          <c:h val="0.66173810450632675"/>
        </c:manualLayout>
      </c:layout>
      <c:barChart>
        <c:barDir val="col"/>
        <c:grouping val="clustered"/>
        <c:varyColors val="0"/>
        <c:ser>
          <c:idx val="2"/>
          <c:order val="1"/>
          <c:tx>
            <c:strRef>
              <c:f>Sheet1!$B$1</c:f>
              <c:strCache>
                <c:ptCount val="1"/>
                <c:pt idx="0">
                  <c:v>Recession</c:v>
                </c:pt>
              </c:strCache>
            </c:strRef>
          </c:tx>
          <c:spPr>
            <a:solidFill>
              <a:prstClr val="white">
                <a:lumMod val="85000"/>
                <a:alpha val="50000"/>
              </a:prstClr>
            </a:solidFill>
          </c:spPr>
          <c:invertIfNegative val="0"/>
          <c:dLbls>
            <c:dLbl>
              <c:idx val="77"/>
              <c:layout>
                <c:manualLayout>
                  <c:x val="-2.8985507246376812E-3"/>
                  <c:y val="4.9549549549549488E-2"/>
                </c:manualLayout>
              </c:layout>
              <c:tx>
                <c:rich>
                  <a:bodyPr/>
                  <a:lstStyle/>
                  <a:p>
                    <a:r>
                      <a:rPr lang="en-US" dirty="0"/>
                      <a:t>Sep. ‘96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22-41F4-BAE2-A4AB5A5D7E1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Sheet1!$A$2:$A$1048576</c:f>
              <c:numCache>
                <c:formatCode>[$-409]mmm\-yy;@</c:formatCode>
                <c:ptCount val="1048575"/>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numCache>
            </c:numRef>
          </c:cat>
          <c:val>
            <c:numRef>
              <c:f>Sheet1!$B$2:$B$1048576</c:f>
              <c:numCache>
                <c:formatCode>General</c:formatCode>
                <c:ptCount val="1048575"/>
                <c:pt idx="6">
                  <c:v>8000</c:v>
                </c:pt>
                <c:pt idx="7">
                  <c:v>8000</c:v>
                </c:pt>
                <c:pt idx="8">
                  <c:v>8000</c:v>
                </c:pt>
                <c:pt idx="9">
                  <c:v>8000</c:v>
                </c:pt>
                <c:pt idx="10">
                  <c:v>8000</c:v>
                </c:pt>
                <c:pt idx="11">
                  <c:v>8000</c:v>
                </c:pt>
                <c:pt idx="12">
                  <c:v>8000</c:v>
                </c:pt>
                <c:pt idx="13">
                  <c:v>8000</c:v>
                </c:pt>
                <c:pt idx="14">
                  <c:v>8000</c:v>
                </c:pt>
                <c:pt idx="134">
                  <c:v>8000</c:v>
                </c:pt>
                <c:pt idx="135">
                  <c:v>8000</c:v>
                </c:pt>
                <c:pt idx="136">
                  <c:v>8000</c:v>
                </c:pt>
                <c:pt idx="137">
                  <c:v>8000</c:v>
                </c:pt>
                <c:pt idx="138">
                  <c:v>8000</c:v>
                </c:pt>
                <c:pt idx="139">
                  <c:v>8000</c:v>
                </c:pt>
                <c:pt idx="140">
                  <c:v>8000</c:v>
                </c:pt>
                <c:pt idx="141">
                  <c:v>8000</c:v>
                </c:pt>
                <c:pt idx="142">
                  <c:v>8000</c:v>
                </c:pt>
                <c:pt idx="215">
                  <c:v>8000</c:v>
                </c:pt>
                <c:pt idx="216">
                  <c:v>8000</c:v>
                </c:pt>
                <c:pt idx="217">
                  <c:v>8000</c:v>
                </c:pt>
                <c:pt idx="218">
                  <c:v>8000</c:v>
                </c:pt>
                <c:pt idx="219">
                  <c:v>8000</c:v>
                </c:pt>
                <c:pt idx="220">
                  <c:v>8000</c:v>
                </c:pt>
                <c:pt idx="221">
                  <c:v>8000</c:v>
                </c:pt>
                <c:pt idx="222">
                  <c:v>8000</c:v>
                </c:pt>
                <c:pt idx="223">
                  <c:v>8000</c:v>
                </c:pt>
                <c:pt idx="224">
                  <c:v>8000</c:v>
                </c:pt>
                <c:pt idx="225">
                  <c:v>8000</c:v>
                </c:pt>
                <c:pt idx="226">
                  <c:v>8000</c:v>
                </c:pt>
                <c:pt idx="227">
                  <c:v>8000</c:v>
                </c:pt>
                <c:pt idx="228">
                  <c:v>8000</c:v>
                </c:pt>
                <c:pt idx="229">
                  <c:v>8000</c:v>
                </c:pt>
                <c:pt idx="230">
                  <c:v>8000</c:v>
                </c:pt>
                <c:pt idx="231">
                  <c:v>8000</c:v>
                </c:pt>
                <c:pt idx="232">
                  <c:v>8000</c:v>
                </c:pt>
                <c:pt idx="233">
                  <c:v>8000</c:v>
                </c:pt>
                <c:pt idx="234">
                  <c:v>8000</c:v>
                </c:pt>
              </c:numCache>
            </c:numRef>
          </c:val>
          <c:extLst>
            <c:ext xmlns:c16="http://schemas.microsoft.com/office/drawing/2014/chart" uri="{C3380CC4-5D6E-409C-BE32-E72D297353CC}">
              <c16:uniqueId val="{00000001-6222-41F4-BAE2-A4AB5A5D7E19}"/>
            </c:ext>
          </c:extLst>
        </c:ser>
        <c:dLbls>
          <c:showLegendKey val="0"/>
          <c:showVal val="0"/>
          <c:showCatName val="0"/>
          <c:showSerName val="0"/>
          <c:showPercent val="0"/>
          <c:showBubbleSize val="0"/>
        </c:dLbls>
        <c:gapWidth val="0"/>
        <c:axId val="299425792"/>
        <c:axId val="299425400"/>
      </c:barChart>
      <c:lineChart>
        <c:grouping val="standard"/>
        <c:varyColors val="0"/>
        <c:ser>
          <c:idx val="1"/>
          <c:order val="0"/>
          <c:tx>
            <c:strRef>
              <c:f>Sheet1!$A$1</c:f>
              <c:strCache>
                <c:ptCount val="1"/>
                <c:pt idx="0">
                  <c:v>Month</c:v>
                </c:pt>
              </c:strCache>
            </c:strRef>
          </c:tx>
          <c:spPr>
            <a:ln>
              <a:solidFill>
                <a:schemeClr val="bg1">
                  <a:lumMod val="50000"/>
                </a:schemeClr>
              </a:solidFill>
              <a:prstDash val="solid"/>
            </a:ln>
          </c:spPr>
          <c:marker>
            <c:symbol val="none"/>
          </c:marker>
          <c:dLbls>
            <c:dLbl>
              <c:idx val="32"/>
              <c:tx>
                <c:rich>
                  <a:bodyPr/>
                  <a:lstStyle/>
                  <a:p>
                    <a:r>
                      <a:rPr lang="en-US"/>
                      <a:t>Aug. ‘96</a:t>
                    </a:r>
                  </a:p>
                </c:rich>
              </c:tx>
              <c:dLblPos val="b"/>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22-41F4-BAE2-A4AB5A5D7E1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Sheet1!$A$2:$A$349</c:f>
              <c:numCache>
                <c:formatCode>[$-409]mmm\-yy;@</c:formatCode>
                <c:ptCount val="348"/>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numCache>
            </c:numRef>
          </c:cat>
          <c:val>
            <c:numRef>
              <c:f>Sheet1!$A$2:$A$1048576</c:f>
              <c:numCache>
                <c:formatCode>[$-409]mmm\-yy;@</c:formatCode>
                <c:ptCount val="1048575"/>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numCache>
            </c:numRef>
          </c:val>
          <c:smooth val="0"/>
          <c:extLst>
            <c:ext xmlns:c16="http://schemas.microsoft.com/office/drawing/2014/chart" uri="{C3380CC4-5D6E-409C-BE32-E72D297353CC}">
              <c16:uniqueId val="{00000003-6222-41F4-BAE2-A4AB5A5D7E19}"/>
            </c:ext>
          </c:extLst>
        </c:ser>
        <c:ser>
          <c:idx val="0"/>
          <c:order val="2"/>
          <c:tx>
            <c:strRef>
              <c:f>Sheet1!$E$1</c:f>
              <c:strCache>
                <c:ptCount val="1"/>
                <c:pt idx="0">
                  <c:v>Column1</c:v>
                </c:pt>
              </c:strCache>
            </c:strRef>
          </c:tx>
          <c:spPr>
            <a:ln w="25400">
              <a:solidFill>
                <a:schemeClr val="bg1">
                  <a:lumMod val="50000"/>
                </a:schemeClr>
              </a:solidFill>
              <a:prstDash val="sysDash"/>
            </a:ln>
          </c:spPr>
          <c:marker>
            <c:symbol val="none"/>
          </c:marker>
          <c:cat>
            <c:numRef>
              <c:f>Sheet1!$A$2:$A$349</c:f>
              <c:numCache>
                <c:formatCode>[$-409]mmm\-yy;@</c:formatCode>
                <c:ptCount val="348"/>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numCache>
            </c:numRef>
          </c:cat>
          <c:val>
            <c:numRef>
              <c:f>Sheet1!$E$2:$E$349</c:f>
              <c:numCache>
                <c:formatCode>#0.0</c:formatCode>
                <c:ptCount val="348"/>
                <c:pt idx="0">
                  <c:v>216.9</c:v>
                </c:pt>
                <c:pt idx="1">
                  <c:v>216.9</c:v>
                </c:pt>
                <c:pt idx="2">
                  <c:v>216.9</c:v>
                </c:pt>
                <c:pt idx="3">
                  <c:v>216.9</c:v>
                </c:pt>
                <c:pt idx="4">
                  <c:v>216.9</c:v>
                </c:pt>
                <c:pt idx="5">
                  <c:v>216.9</c:v>
                </c:pt>
                <c:pt idx="6">
                  <c:v>216.9</c:v>
                </c:pt>
                <c:pt idx="7">
                  <c:v>216.9</c:v>
                </c:pt>
                <c:pt idx="8">
                  <c:v>216.9</c:v>
                </c:pt>
                <c:pt idx="9">
                  <c:v>216.9</c:v>
                </c:pt>
                <c:pt idx="10">
                  <c:v>216.9</c:v>
                </c:pt>
                <c:pt idx="11">
                  <c:v>216.9</c:v>
                </c:pt>
                <c:pt idx="12">
                  <c:v>216.9</c:v>
                </c:pt>
                <c:pt idx="13">
                  <c:v>216.9</c:v>
                </c:pt>
                <c:pt idx="14">
                  <c:v>216.9</c:v>
                </c:pt>
                <c:pt idx="15">
                  <c:v>216.9</c:v>
                </c:pt>
                <c:pt idx="16">
                  <c:v>216.9</c:v>
                </c:pt>
                <c:pt idx="17">
                  <c:v>216.9</c:v>
                </c:pt>
                <c:pt idx="18">
                  <c:v>216.9</c:v>
                </c:pt>
                <c:pt idx="19">
                  <c:v>216.9</c:v>
                </c:pt>
                <c:pt idx="20">
                  <c:v>216.9</c:v>
                </c:pt>
                <c:pt idx="21">
                  <c:v>216.9</c:v>
                </c:pt>
                <c:pt idx="22">
                  <c:v>216.9</c:v>
                </c:pt>
                <c:pt idx="23">
                  <c:v>216.9</c:v>
                </c:pt>
                <c:pt idx="24">
                  <c:v>216.9</c:v>
                </c:pt>
                <c:pt idx="25">
                  <c:v>216.9</c:v>
                </c:pt>
                <c:pt idx="26">
                  <c:v>216.9</c:v>
                </c:pt>
                <c:pt idx="27">
                  <c:v>216.9</c:v>
                </c:pt>
                <c:pt idx="28">
                  <c:v>216.9</c:v>
                </c:pt>
                <c:pt idx="29">
                  <c:v>216.9</c:v>
                </c:pt>
                <c:pt idx="30">
                  <c:v>216.9</c:v>
                </c:pt>
                <c:pt idx="31">
                  <c:v>216.9</c:v>
                </c:pt>
                <c:pt idx="32">
                  <c:v>216.9</c:v>
                </c:pt>
                <c:pt idx="33">
                  <c:v>216.9</c:v>
                </c:pt>
                <c:pt idx="34">
                  <c:v>216.9</c:v>
                </c:pt>
                <c:pt idx="35">
                  <c:v>216.9</c:v>
                </c:pt>
                <c:pt idx="36">
                  <c:v>216.9</c:v>
                </c:pt>
                <c:pt idx="37">
                  <c:v>216.9</c:v>
                </c:pt>
                <c:pt idx="38">
                  <c:v>216.9</c:v>
                </c:pt>
                <c:pt idx="39">
                  <c:v>216.9</c:v>
                </c:pt>
                <c:pt idx="40">
                  <c:v>216.9</c:v>
                </c:pt>
                <c:pt idx="41">
                  <c:v>216.9</c:v>
                </c:pt>
                <c:pt idx="42">
                  <c:v>216.9</c:v>
                </c:pt>
                <c:pt idx="43">
                  <c:v>216.9</c:v>
                </c:pt>
                <c:pt idx="44">
                  <c:v>216.9</c:v>
                </c:pt>
                <c:pt idx="45">
                  <c:v>216.9</c:v>
                </c:pt>
                <c:pt idx="46">
                  <c:v>216.9</c:v>
                </c:pt>
                <c:pt idx="47">
                  <c:v>216.9</c:v>
                </c:pt>
                <c:pt idx="48">
                  <c:v>216.9</c:v>
                </c:pt>
                <c:pt idx="49">
                  <c:v>216.9</c:v>
                </c:pt>
                <c:pt idx="50">
                  <c:v>216.9</c:v>
                </c:pt>
                <c:pt idx="51">
                  <c:v>216.9</c:v>
                </c:pt>
                <c:pt idx="52">
                  <c:v>216.9</c:v>
                </c:pt>
                <c:pt idx="53">
                  <c:v>216.9</c:v>
                </c:pt>
                <c:pt idx="54">
                  <c:v>216.9</c:v>
                </c:pt>
                <c:pt idx="55">
                  <c:v>216.9</c:v>
                </c:pt>
                <c:pt idx="56">
                  <c:v>216.9</c:v>
                </c:pt>
                <c:pt idx="57">
                  <c:v>216.9</c:v>
                </c:pt>
                <c:pt idx="58">
                  <c:v>216.9</c:v>
                </c:pt>
                <c:pt idx="59">
                  <c:v>216.9</c:v>
                </c:pt>
                <c:pt idx="60">
                  <c:v>216.9</c:v>
                </c:pt>
                <c:pt idx="61">
                  <c:v>216.9</c:v>
                </c:pt>
                <c:pt idx="62">
                  <c:v>216.9</c:v>
                </c:pt>
                <c:pt idx="63">
                  <c:v>216.9</c:v>
                </c:pt>
                <c:pt idx="64">
                  <c:v>216.9</c:v>
                </c:pt>
                <c:pt idx="65">
                  <c:v>216.9</c:v>
                </c:pt>
                <c:pt idx="66">
                  <c:v>216.9</c:v>
                </c:pt>
                <c:pt idx="67">
                  <c:v>216.9</c:v>
                </c:pt>
                <c:pt idx="68">
                  <c:v>216.9</c:v>
                </c:pt>
                <c:pt idx="69">
                  <c:v>216.9</c:v>
                </c:pt>
                <c:pt idx="70">
                  <c:v>216.9</c:v>
                </c:pt>
                <c:pt idx="71">
                  <c:v>216.9</c:v>
                </c:pt>
                <c:pt idx="72">
                  <c:v>216.9</c:v>
                </c:pt>
                <c:pt idx="73">
                  <c:v>216.9</c:v>
                </c:pt>
                <c:pt idx="74">
                  <c:v>216.9</c:v>
                </c:pt>
                <c:pt idx="75">
                  <c:v>216.9</c:v>
                </c:pt>
                <c:pt idx="76">
                  <c:v>216.9</c:v>
                </c:pt>
                <c:pt idx="77">
                  <c:v>216.9</c:v>
                </c:pt>
                <c:pt idx="78">
                  <c:v>216.9</c:v>
                </c:pt>
                <c:pt idx="79">
                  <c:v>216.9</c:v>
                </c:pt>
                <c:pt idx="80">
                  <c:v>216.9</c:v>
                </c:pt>
                <c:pt idx="81">
                  <c:v>216.9</c:v>
                </c:pt>
                <c:pt idx="82">
                  <c:v>216.9</c:v>
                </c:pt>
                <c:pt idx="83">
                  <c:v>216.9</c:v>
                </c:pt>
                <c:pt idx="84">
                  <c:v>216.9</c:v>
                </c:pt>
                <c:pt idx="85">
                  <c:v>216.9</c:v>
                </c:pt>
                <c:pt idx="86">
                  <c:v>216.9</c:v>
                </c:pt>
                <c:pt idx="87">
                  <c:v>216.9</c:v>
                </c:pt>
                <c:pt idx="88">
                  <c:v>216.9</c:v>
                </c:pt>
                <c:pt idx="89">
                  <c:v>216.9</c:v>
                </c:pt>
                <c:pt idx="90">
                  <c:v>216.9</c:v>
                </c:pt>
                <c:pt idx="91">
                  <c:v>216.9</c:v>
                </c:pt>
                <c:pt idx="92">
                  <c:v>216.9</c:v>
                </c:pt>
                <c:pt idx="93">
                  <c:v>216.9</c:v>
                </c:pt>
                <c:pt idx="94">
                  <c:v>216.9</c:v>
                </c:pt>
                <c:pt idx="95">
                  <c:v>216.9</c:v>
                </c:pt>
                <c:pt idx="96">
                  <c:v>216.9</c:v>
                </c:pt>
                <c:pt idx="97">
                  <c:v>216.9</c:v>
                </c:pt>
                <c:pt idx="98">
                  <c:v>216.9</c:v>
                </c:pt>
                <c:pt idx="99">
                  <c:v>216.9</c:v>
                </c:pt>
                <c:pt idx="100">
                  <c:v>216.9</c:v>
                </c:pt>
                <c:pt idx="101">
                  <c:v>216.9</c:v>
                </c:pt>
                <c:pt idx="102">
                  <c:v>216.9</c:v>
                </c:pt>
                <c:pt idx="103">
                  <c:v>216.9</c:v>
                </c:pt>
                <c:pt idx="104">
                  <c:v>216.9</c:v>
                </c:pt>
                <c:pt idx="105">
                  <c:v>216.9</c:v>
                </c:pt>
                <c:pt idx="106">
                  <c:v>216.9</c:v>
                </c:pt>
                <c:pt idx="107">
                  <c:v>216.9</c:v>
                </c:pt>
                <c:pt idx="108">
                  <c:v>216.9</c:v>
                </c:pt>
                <c:pt idx="109">
                  <c:v>216.9</c:v>
                </c:pt>
                <c:pt idx="110">
                  <c:v>216.9</c:v>
                </c:pt>
                <c:pt idx="111">
                  <c:v>216.9</c:v>
                </c:pt>
                <c:pt idx="112">
                  <c:v>216.9</c:v>
                </c:pt>
                <c:pt idx="113">
                  <c:v>216.9</c:v>
                </c:pt>
                <c:pt idx="114">
                  <c:v>216.9</c:v>
                </c:pt>
                <c:pt idx="115">
                  <c:v>216.9</c:v>
                </c:pt>
                <c:pt idx="116">
                  <c:v>216.9</c:v>
                </c:pt>
                <c:pt idx="117">
                  <c:v>216.9</c:v>
                </c:pt>
                <c:pt idx="118">
                  <c:v>216.9</c:v>
                </c:pt>
                <c:pt idx="119">
                  <c:v>216.9</c:v>
                </c:pt>
                <c:pt idx="120">
                  <c:v>216.9</c:v>
                </c:pt>
                <c:pt idx="121">
                  <c:v>216.9</c:v>
                </c:pt>
                <c:pt idx="122">
                  <c:v>216.9</c:v>
                </c:pt>
                <c:pt idx="123">
                  <c:v>216.9</c:v>
                </c:pt>
                <c:pt idx="124">
                  <c:v>216.9</c:v>
                </c:pt>
                <c:pt idx="125">
                  <c:v>216.9</c:v>
                </c:pt>
                <c:pt idx="126">
                  <c:v>216.9</c:v>
                </c:pt>
                <c:pt idx="127">
                  <c:v>216.9</c:v>
                </c:pt>
                <c:pt idx="128">
                  <c:v>216.9</c:v>
                </c:pt>
                <c:pt idx="129">
                  <c:v>216.9</c:v>
                </c:pt>
                <c:pt idx="130">
                  <c:v>216.9</c:v>
                </c:pt>
                <c:pt idx="131">
                  <c:v>216.9</c:v>
                </c:pt>
                <c:pt idx="132">
                  <c:v>216.9</c:v>
                </c:pt>
                <c:pt idx="133">
                  <c:v>216.9</c:v>
                </c:pt>
                <c:pt idx="134">
                  <c:v>216.9</c:v>
                </c:pt>
                <c:pt idx="135">
                  <c:v>216.9</c:v>
                </c:pt>
                <c:pt idx="136">
                  <c:v>216.9</c:v>
                </c:pt>
                <c:pt idx="137">
                  <c:v>216.9</c:v>
                </c:pt>
                <c:pt idx="138">
                  <c:v>216.9</c:v>
                </c:pt>
                <c:pt idx="139">
                  <c:v>216.9</c:v>
                </c:pt>
                <c:pt idx="140">
                  <c:v>216.9</c:v>
                </c:pt>
                <c:pt idx="141">
                  <c:v>216.9</c:v>
                </c:pt>
                <c:pt idx="142">
                  <c:v>216.9</c:v>
                </c:pt>
                <c:pt idx="143">
                  <c:v>216.9</c:v>
                </c:pt>
                <c:pt idx="144">
                  <c:v>216.9</c:v>
                </c:pt>
                <c:pt idx="145">
                  <c:v>216.9</c:v>
                </c:pt>
                <c:pt idx="146">
                  <c:v>216.9</c:v>
                </c:pt>
                <c:pt idx="147">
                  <c:v>216.9</c:v>
                </c:pt>
                <c:pt idx="148">
                  <c:v>216.9</c:v>
                </c:pt>
                <c:pt idx="149">
                  <c:v>216.9</c:v>
                </c:pt>
                <c:pt idx="150">
                  <c:v>216.9</c:v>
                </c:pt>
                <c:pt idx="151">
                  <c:v>216.9</c:v>
                </c:pt>
                <c:pt idx="152">
                  <c:v>216.9</c:v>
                </c:pt>
                <c:pt idx="153">
                  <c:v>216.9</c:v>
                </c:pt>
                <c:pt idx="154">
                  <c:v>216.9</c:v>
                </c:pt>
                <c:pt idx="155">
                  <c:v>216.9</c:v>
                </c:pt>
                <c:pt idx="156">
                  <c:v>216.9</c:v>
                </c:pt>
                <c:pt idx="157">
                  <c:v>216.9</c:v>
                </c:pt>
                <c:pt idx="158">
                  <c:v>216.9</c:v>
                </c:pt>
                <c:pt idx="159">
                  <c:v>216.9</c:v>
                </c:pt>
                <c:pt idx="160">
                  <c:v>216.9</c:v>
                </c:pt>
                <c:pt idx="161">
                  <c:v>216.9</c:v>
                </c:pt>
                <c:pt idx="162">
                  <c:v>216.9</c:v>
                </c:pt>
                <c:pt idx="163">
                  <c:v>216.9</c:v>
                </c:pt>
                <c:pt idx="164">
                  <c:v>216.9</c:v>
                </c:pt>
                <c:pt idx="165">
                  <c:v>216.9</c:v>
                </c:pt>
                <c:pt idx="166">
                  <c:v>216.9</c:v>
                </c:pt>
                <c:pt idx="167">
                  <c:v>216.9</c:v>
                </c:pt>
                <c:pt idx="168">
                  <c:v>216.9</c:v>
                </c:pt>
                <c:pt idx="169">
                  <c:v>216.9</c:v>
                </c:pt>
                <c:pt idx="170">
                  <c:v>216.9</c:v>
                </c:pt>
                <c:pt idx="171">
                  <c:v>216.9</c:v>
                </c:pt>
                <c:pt idx="172">
                  <c:v>216.9</c:v>
                </c:pt>
                <c:pt idx="173">
                  <c:v>216.9</c:v>
                </c:pt>
                <c:pt idx="174">
                  <c:v>216.9</c:v>
                </c:pt>
                <c:pt idx="175">
                  <c:v>216.9</c:v>
                </c:pt>
                <c:pt idx="176">
                  <c:v>216.9</c:v>
                </c:pt>
                <c:pt idx="177">
                  <c:v>216.9</c:v>
                </c:pt>
                <c:pt idx="178">
                  <c:v>216.9</c:v>
                </c:pt>
                <c:pt idx="179">
                  <c:v>216.9</c:v>
                </c:pt>
                <c:pt idx="180">
                  <c:v>216.9</c:v>
                </c:pt>
                <c:pt idx="181">
                  <c:v>216.9</c:v>
                </c:pt>
                <c:pt idx="182">
                  <c:v>216.9</c:v>
                </c:pt>
                <c:pt idx="183">
                  <c:v>216.9</c:v>
                </c:pt>
                <c:pt idx="184">
                  <c:v>216.9</c:v>
                </c:pt>
                <c:pt idx="185">
                  <c:v>216.9</c:v>
                </c:pt>
                <c:pt idx="186">
                  <c:v>216.9</c:v>
                </c:pt>
                <c:pt idx="187">
                  <c:v>216.9</c:v>
                </c:pt>
                <c:pt idx="188">
                  <c:v>216.9</c:v>
                </c:pt>
                <c:pt idx="189">
                  <c:v>216.9</c:v>
                </c:pt>
                <c:pt idx="190">
                  <c:v>216.9</c:v>
                </c:pt>
                <c:pt idx="191">
                  <c:v>216.9</c:v>
                </c:pt>
                <c:pt idx="192">
                  <c:v>216.9</c:v>
                </c:pt>
                <c:pt idx="193">
                  <c:v>216.9</c:v>
                </c:pt>
                <c:pt idx="194">
                  <c:v>216.9</c:v>
                </c:pt>
                <c:pt idx="195">
                  <c:v>216.9</c:v>
                </c:pt>
                <c:pt idx="196">
                  <c:v>216.9</c:v>
                </c:pt>
                <c:pt idx="197">
                  <c:v>216.9</c:v>
                </c:pt>
                <c:pt idx="198">
                  <c:v>216.9</c:v>
                </c:pt>
                <c:pt idx="199">
                  <c:v>216.9</c:v>
                </c:pt>
                <c:pt idx="200">
                  <c:v>216.9</c:v>
                </c:pt>
                <c:pt idx="201">
                  <c:v>216.9</c:v>
                </c:pt>
                <c:pt idx="202">
                  <c:v>216.9</c:v>
                </c:pt>
                <c:pt idx="203">
                  <c:v>216.9</c:v>
                </c:pt>
                <c:pt idx="204">
                  <c:v>216.9</c:v>
                </c:pt>
                <c:pt idx="205">
                  <c:v>216.9</c:v>
                </c:pt>
                <c:pt idx="206">
                  <c:v>216.9</c:v>
                </c:pt>
                <c:pt idx="207">
                  <c:v>216.9</c:v>
                </c:pt>
                <c:pt idx="208">
                  <c:v>216.9</c:v>
                </c:pt>
                <c:pt idx="209">
                  <c:v>216.9</c:v>
                </c:pt>
                <c:pt idx="210">
                  <c:v>216.9</c:v>
                </c:pt>
                <c:pt idx="211">
                  <c:v>216.9</c:v>
                </c:pt>
                <c:pt idx="212">
                  <c:v>216.9</c:v>
                </c:pt>
                <c:pt idx="213">
                  <c:v>216.9</c:v>
                </c:pt>
                <c:pt idx="214">
                  <c:v>216.9</c:v>
                </c:pt>
                <c:pt idx="215">
                  <c:v>216.9</c:v>
                </c:pt>
                <c:pt idx="216">
                  <c:v>216.9</c:v>
                </c:pt>
                <c:pt idx="217">
                  <c:v>216.9</c:v>
                </c:pt>
                <c:pt idx="218">
                  <c:v>216.9</c:v>
                </c:pt>
                <c:pt idx="219">
                  <c:v>216.9</c:v>
                </c:pt>
                <c:pt idx="220">
                  <c:v>216.9</c:v>
                </c:pt>
                <c:pt idx="221">
                  <c:v>216.9</c:v>
                </c:pt>
                <c:pt idx="222">
                  <c:v>216.9</c:v>
                </c:pt>
                <c:pt idx="223">
                  <c:v>216.9</c:v>
                </c:pt>
                <c:pt idx="224">
                  <c:v>216.9</c:v>
                </c:pt>
                <c:pt idx="225">
                  <c:v>216.9</c:v>
                </c:pt>
                <c:pt idx="226">
                  <c:v>216.9</c:v>
                </c:pt>
                <c:pt idx="227">
                  <c:v>216.9</c:v>
                </c:pt>
                <c:pt idx="228">
                  <c:v>216.9</c:v>
                </c:pt>
                <c:pt idx="229">
                  <c:v>216.9</c:v>
                </c:pt>
                <c:pt idx="230">
                  <c:v>216.9</c:v>
                </c:pt>
                <c:pt idx="231">
                  <c:v>216.9</c:v>
                </c:pt>
                <c:pt idx="232">
                  <c:v>216.9</c:v>
                </c:pt>
                <c:pt idx="233">
                  <c:v>216.9</c:v>
                </c:pt>
                <c:pt idx="234">
                  <c:v>216.9</c:v>
                </c:pt>
                <c:pt idx="235">
                  <c:v>216.9</c:v>
                </c:pt>
                <c:pt idx="236">
                  <c:v>216.9</c:v>
                </c:pt>
                <c:pt idx="237">
                  <c:v>216.9</c:v>
                </c:pt>
                <c:pt idx="238">
                  <c:v>216.9</c:v>
                </c:pt>
                <c:pt idx="239">
                  <c:v>216.9</c:v>
                </c:pt>
                <c:pt idx="240">
                  <c:v>216.9</c:v>
                </c:pt>
                <c:pt idx="241">
                  <c:v>216.9</c:v>
                </c:pt>
                <c:pt idx="242">
                  <c:v>216.9</c:v>
                </c:pt>
                <c:pt idx="243">
                  <c:v>216.9</c:v>
                </c:pt>
                <c:pt idx="244">
                  <c:v>216.9</c:v>
                </c:pt>
                <c:pt idx="245">
                  <c:v>216.9</c:v>
                </c:pt>
                <c:pt idx="246">
                  <c:v>216.9</c:v>
                </c:pt>
                <c:pt idx="247">
                  <c:v>216.9</c:v>
                </c:pt>
                <c:pt idx="248">
                  <c:v>216.9</c:v>
                </c:pt>
                <c:pt idx="249">
                  <c:v>216.9</c:v>
                </c:pt>
                <c:pt idx="250">
                  <c:v>216.9</c:v>
                </c:pt>
                <c:pt idx="251">
                  <c:v>216.9</c:v>
                </c:pt>
                <c:pt idx="252">
                  <c:v>216.9</c:v>
                </c:pt>
                <c:pt idx="253">
                  <c:v>216.9</c:v>
                </c:pt>
                <c:pt idx="254">
                  <c:v>216.9</c:v>
                </c:pt>
                <c:pt idx="255">
                  <c:v>216.9</c:v>
                </c:pt>
                <c:pt idx="256">
                  <c:v>216.9</c:v>
                </c:pt>
                <c:pt idx="257">
                  <c:v>216.9</c:v>
                </c:pt>
                <c:pt idx="258">
                  <c:v>216.9</c:v>
                </c:pt>
                <c:pt idx="259">
                  <c:v>216.9</c:v>
                </c:pt>
                <c:pt idx="260">
                  <c:v>216.9</c:v>
                </c:pt>
                <c:pt idx="261">
                  <c:v>216.9</c:v>
                </c:pt>
                <c:pt idx="262">
                  <c:v>216.9</c:v>
                </c:pt>
                <c:pt idx="263">
                  <c:v>216.9</c:v>
                </c:pt>
                <c:pt idx="264">
                  <c:v>216.9</c:v>
                </c:pt>
                <c:pt idx="265">
                  <c:v>216.9</c:v>
                </c:pt>
                <c:pt idx="266">
                  <c:v>216.9</c:v>
                </c:pt>
                <c:pt idx="267">
                  <c:v>216.9</c:v>
                </c:pt>
                <c:pt idx="268">
                  <c:v>216.9</c:v>
                </c:pt>
                <c:pt idx="269">
                  <c:v>216.9</c:v>
                </c:pt>
                <c:pt idx="270">
                  <c:v>216.9</c:v>
                </c:pt>
                <c:pt idx="271">
                  <c:v>216.9</c:v>
                </c:pt>
                <c:pt idx="272">
                  <c:v>216.9</c:v>
                </c:pt>
                <c:pt idx="273">
                  <c:v>216.9</c:v>
                </c:pt>
                <c:pt idx="274">
                  <c:v>216.9</c:v>
                </c:pt>
                <c:pt idx="275">
                  <c:v>216.9</c:v>
                </c:pt>
                <c:pt idx="276">
                  <c:v>216.9</c:v>
                </c:pt>
                <c:pt idx="277">
                  <c:v>216.9</c:v>
                </c:pt>
                <c:pt idx="278">
                  <c:v>216.9</c:v>
                </c:pt>
                <c:pt idx="279">
                  <c:v>216.9</c:v>
                </c:pt>
                <c:pt idx="280">
                  <c:v>216.9</c:v>
                </c:pt>
                <c:pt idx="281">
                  <c:v>216.9</c:v>
                </c:pt>
                <c:pt idx="282">
                  <c:v>216.9</c:v>
                </c:pt>
                <c:pt idx="283">
                  <c:v>216.9</c:v>
                </c:pt>
                <c:pt idx="284">
                  <c:v>216.9</c:v>
                </c:pt>
                <c:pt idx="285">
                  <c:v>216.9</c:v>
                </c:pt>
                <c:pt idx="286">
                  <c:v>216.9</c:v>
                </c:pt>
                <c:pt idx="287">
                  <c:v>216.9</c:v>
                </c:pt>
                <c:pt idx="288">
                  <c:v>216.9</c:v>
                </c:pt>
                <c:pt idx="289">
                  <c:v>216.9</c:v>
                </c:pt>
                <c:pt idx="290">
                  <c:v>216.9</c:v>
                </c:pt>
                <c:pt idx="291">
                  <c:v>216.9</c:v>
                </c:pt>
                <c:pt idx="292">
                  <c:v>216.9</c:v>
                </c:pt>
                <c:pt idx="293">
                  <c:v>216.9</c:v>
                </c:pt>
                <c:pt idx="294">
                  <c:v>216.9</c:v>
                </c:pt>
                <c:pt idx="295">
                  <c:v>216.9</c:v>
                </c:pt>
                <c:pt idx="296">
                  <c:v>216.9</c:v>
                </c:pt>
                <c:pt idx="297">
                  <c:v>216.9</c:v>
                </c:pt>
                <c:pt idx="298">
                  <c:v>216.9</c:v>
                </c:pt>
                <c:pt idx="299">
                  <c:v>216.9</c:v>
                </c:pt>
                <c:pt idx="300">
                  <c:v>216.9</c:v>
                </c:pt>
                <c:pt idx="301">
                  <c:v>216.9</c:v>
                </c:pt>
                <c:pt idx="302">
                  <c:v>216.9</c:v>
                </c:pt>
                <c:pt idx="303">
                  <c:v>216.9</c:v>
                </c:pt>
                <c:pt idx="304">
                  <c:v>216.9</c:v>
                </c:pt>
                <c:pt idx="305">
                  <c:v>216.9</c:v>
                </c:pt>
                <c:pt idx="306">
                  <c:v>216.9</c:v>
                </c:pt>
                <c:pt idx="307">
                  <c:v>216.9</c:v>
                </c:pt>
                <c:pt idx="308">
                  <c:v>216.9</c:v>
                </c:pt>
                <c:pt idx="309">
                  <c:v>216.9</c:v>
                </c:pt>
                <c:pt idx="310">
                  <c:v>216.9</c:v>
                </c:pt>
                <c:pt idx="311">
                  <c:v>216.9</c:v>
                </c:pt>
                <c:pt idx="312">
                  <c:v>216.9</c:v>
                </c:pt>
                <c:pt idx="313">
                  <c:v>216.9</c:v>
                </c:pt>
                <c:pt idx="314">
                  <c:v>216.9</c:v>
                </c:pt>
                <c:pt idx="315">
                  <c:v>216.9</c:v>
                </c:pt>
                <c:pt idx="316">
                  <c:v>216.9</c:v>
                </c:pt>
                <c:pt idx="317">
                  <c:v>216.9</c:v>
                </c:pt>
                <c:pt idx="318">
                  <c:v>216.9</c:v>
                </c:pt>
                <c:pt idx="319">
                  <c:v>216.9</c:v>
                </c:pt>
                <c:pt idx="320">
                  <c:v>216.9</c:v>
                </c:pt>
                <c:pt idx="321">
                  <c:v>216.9</c:v>
                </c:pt>
                <c:pt idx="322">
                  <c:v>216.9</c:v>
                </c:pt>
                <c:pt idx="323">
                  <c:v>216.9</c:v>
                </c:pt>
                <c:pt idx="324">
                  <c:v>216.9</c:v>
                </c:pt>
                <c:pt idx="325">
                  <c:v>216.9</c:v>
                </c:pt>
                <c:pt idx="326">
                  <c:v>216.9</c:v>
                </c:pt>
                <c:pt idx="327">
                  <c:v>216.9</c:v>
                </c:pt>
                <c:pt idx="328">
                  <c:v>216.9</c:v>
                </c:pt>
                <c:pt idx="329">
                  <c:v>216.9</c:v>
                </c:pt>
                <c:pt idx="330">
                  <c:v>216.9</c:v>
                </c:pt>
                <c:pt idx="331">
                  <c:v>216.9</c:v>
                </c:pt>
                <c:pt idx="332">
                  <c:v>216.9</c:v>
                </c:pt>
                <c:pt idx="333">
                  <c:v>216.9</c:v>
                </c:pt>
                <c:pt idx="334">
                  <c:v>216.9</c:v>
                </c:pt>
                <c:pt idx="335">
                  <c:v>216.9</c:v>
                </c:pt>
                <c:pt idx="336">
                  <c:v>216.9</c:v>
                </c:pt>
                <c:pt idx="337">
                  <c:v>216.9</c:v>
                </c:pt>
                <c:pt idx="338">
                  <c:v>216.9</c:v>
                </c:pt>
                <c:pt idx="339">
                  <c:v>216.9</c:v>
                </c:pt>
                <c:pt idx="340">
                  <c:v>216.9</c:v>
                </c:pt>
                <c:pt idx="341">
                  <c:v>216.9</c:v>
                </c:pt>
                <c:pt idx="342">
                  <c:v>216.9</c:v>
                </c:pt>
                <c:pt idx="343">
                  <c:v>216.9</c:v>
                </c:pt>
                <c:pt idx="344">
                  <c:v>216.9</c:v>
                </c:pt>
                <c:pt idx="345">
                  <c:v>216.9</c:v>
                </c:pt>
                <c:pt idx="346">
                  <c:v>216.9</c:v>
                </c:pt>
                <c:pt idx="347">
                  <c:v>216.9</c:v>
                </c:pt>
              </c:numCache>
            </c:numRef>
          </c:val>
          <c:smooth val="0"/>
          <c:extLst>
            <c:ext xmlns:c16="http://schemas.microsoft.com/office/drawing/2014/chart" uri="{C3380CC4-5D6E-409C-BE32-E72D297353CC}">
              <c16:uniqueId val="{00000004-6222-41F4-BAE2-A4AB5A5D7E19}"/>
            </c:ext>
          </c:extLst>
        </c:ser>
        <c:ser>
          <c:idx val="3"/>
          <c:order val="3"/>
          <c:tx>
            <c:strRef>
              <c:f>Sheet1!$C$1</c:f>
              <c:strCache>
                <c:ptCount val="1"/>
                <c:pt idx="0">
                  <c:v>North Carolina</c:v>
                </c:pt>
              </c:strCache>
            </c:strRef>
          </c:tx>
          <c:spPr>
            <a:ln w="38100">
              <a:solidFill>
                <a:schemeClr val="accent2"/>
              </a:solidFill>
            </a:ln>
          </c:spPr>
          <c:marker>
            <c:symbol val="none"/>
          </c:marker>
          <c:cat>
            <c:numRef>
              <c:f>Sheet1!$A$2:$A$349</c:f>
              <c:numCache>
                <c:formatCode>[$-409]mmm\-yy;@</c:formatCode>
                <c:ptCount val="348"/>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numCache>
            </c:numRef>
          </c:cat>
          <c:val>
            <c:numRef>
              <c:f>Sheet1!$C$2:$C$1048576</c:f>
              <c:numCache>
                <c:formatCode>0.0</c:formatCode>
                <c:ptCount val="1048575"/>
                <c:pt idx="0">
                  <c:v>170.6</c:v>
                </c:pt>
                <c:pt idx="1">
                  <c:v>171.2</c:v>
                </c:pt>
                <c:pt idx="2">
                  <c:v>171.5</c:v>
                </c:pt>
                <c:pt idx="3">
                  <c:v>169.8</c:v>
                </c:pt>
                <c:pt idx="4">
                  <c:v>168.9</c:v>
                </c:pt>
                <c:pt idx="5">
                  <c:v>168.4</c:v>
                </c:pt>
                <c:pt idx="6">
                  <c:v>167.7</c:v>
                </c:pt>
                <c:pt idx="7">
                  <c:v>166.5</c:v>
                </c:pt>
                <c:pt idx="8">
                  <c:v>164.2</c:v>
                </c:pt>
                <c:pt idx="9">
                  <c:v>163.1</c:v>
                </c:pt>
                <c:pt idx="10">
                  <c:v>162.4</c:v>
                </c:pt>
                <c:pt idx="11">
                  <c:v>160.1</c:v>
                </c:pt>
                <c:pt idx="12">
                  <c:v>157.30000000000001</c:v>
                </c:pt>
                <c:pt idx="13">
                  <c:v>154.30000000000001</c:v>
                </c:pt>
                <c:pt idx="14">
                  <c:v>151.4</c:v>
                </c:pt>
                <c:pt idx="15">
                  <c:v>152.5</c:v>
                </c:pt>
                <c:pt idx="16">
                  <c:v>150.30000000000001</c:v>
                </c:pt>
                <c:pt idx="17">
                  <c:v>149.19999999999999</c:v>
                </c:pt>
                <c:pt idx="18">
                  <c:v>147.6</c:v>
                </c:pt>
                <c:pt idx="19">
                  <c:v>147.1</c:v>
                </c:pt>
                <c:pt idx="20">
                  <c:v>147.5</c:v>
                </c:pt>
                <c:pt idx="21">
                  <c:v>147.1</c:v>
                </c:pt>
                <c:pt idx="22">
                  <c:v>145.9</c:v>
                </c:pt>
                <c:pt idx="23">
                  <c:v>145.4</c:v>
                </c:pt>
                <c:pt idx="24">
                  <c:v>148.1</c:v>
                </c:pt>
                <c:pt idx="25">
                  <c:v>148</c:v>
                </c:pt>
                <c:pt idx="26">
                  <c:v>147.4</c:v>
                </c:pt>
                <c:pt idx="27">
                  <c:v>147.30000000000001</c:v>
                </c:pt>
                <c:pt idx="28">
                  <c:v>148.19999999999999</c:v>
                </c:pt>
                <c:pt idx="29">
                  <c:v>147.9</c:v>
                </c:pt>
                <c:pt idx="30">
                  <c:v>148.6</c:v>
                </c:pt>
                <c:pt idx="31">
                  <c:v>149.4</c:v>
                </c:pt>
                <c:pt idx="32">
                  <c:v>150.5</c:v>
                </c:pt>
                <c:pt idx="33">
                  <c:v>150.80000000000001</c:v>
                </c:pt>
                <c:pt idx="34">
                  <c:v>151.9</c:v>
                </c:pt>
                <c:pt idx="35">
                  <c:v>152.4</c:v>
                </c:pt>
                <c:pt idx="36">
                  <c:v>153.19999999999999</c:v>
                </c:pt>
                <c:pt idx="37">
                  <c:v>154.6</c:v>
                </c:pt>
                <c:pt idx="38">
                  <c:v>154.5</c:v>
                </c:pt>
                <c:pt idx="39">
                  <c:v>155.1</c:v>
                </c:pt>
                <c:pt idx="40">
                  <c:v>156.4</c:v>
                </c:pt>
                <c:pt idx="41">
                  <c:v>157.6</c:v>
                </c:pt>
                <c:pt idx="42">
                  <c:v>159.4</c:v>
                </c:pt>
                <c:pt idx="43">
                  <c:v>159.69999999999999</c:v>
                </c:pt>
                <c:pt idx="44">
                  <c:v>159.6</c:v>
                </c:pt>
                <c:pt idx="45">
                  <c:v>160.19999999999999</c:v>
                </c:pt>
                <c:pt idx="46">
                  <c:v>161.19999999999999</c:v>
                </c:pt>
                <c:pt idx="47">
                  <c:v>163.4</c:v>
                </c:pt>
                <c:pt idx="48">
                  <c:v>163.30000000000001</c:v>
                </c:pt>
                <c:pt idx="49">
                  <c:v>163.5</c:v>
                </c:pt>
                <c:pt idx="50">
                  <c:v>165.1</c:v>
                </c:pt>
                <c:pt idx="51">
                  <c:v>165.9</c:v>
                </c:pt>
                <c:pt idx="52">
                  <c:v>166.9</c:v>
                </c:pt>
                <c:pt idx="53">
                  <c:v>167.6</c:v>
                </c:pt>
                <c:pt idx="54">
                  <c:v>168.5</c:v>
                </c:pt>
                <c:pt idx="55">
                  <c:v>167.8</c:v>
                </c:pt>
                <c:pt idx="56">
                  <c:v>169.6</c:v>
                </c:pt>
                <c:pt idx="57">
                  <c:v>171.1</c:v>
                </c:pt>
                <c:pt idx="58">
                  <c:v>172.6</c:v>
                </c:pt>
                <c:pt idx="59">
                  <c:v>173.4</c:v>
                </c:pt>
                <c:pt idx="60">
                  <c:v>176.4</c:v>
                </c:pt>
                <c:pt idx="61">
                  <c:v>173.3</c:v>
                </c:pt>
                <c:pt idx="62">
                  <c:v>175.9</c:v>
                </c:pt>
                <c:pt idx="63">
                  <c:v>176.1</c:v>
                </c:pt>
                <c:pt idx="64">
                  <c:v>175.9</c:v>
                </c:pt>
                <c:pt idx="65">
                  <c:v>176.2</c:v>
                </c:pt>
                <c:pt idx="66">
                  <c:v>175.9</c:v>
                </c:pt>
                <c:pt idx="67">
                  <c:v>177.2</c:v>
                </c:pt>
                <c:pt idx="68">
                  <c:v>178.1</c:v>
                </c:pt>
                <c:pt idx="69">
                  <c:v>178.9</c:v>
                </c:pt>
                <c:pt idx="70">
                  <c:v>178.8</c:v>
                </c:pt>
                <c:pt idx="71">
                  <c:v>180.6</c:v>
                </c:pt>
                <c:pt idx="72">
                  <c:v>180.2</c:v>
                </c:pt>
                <c:pt idx="73">
                  <c:v>182.9</c:v>
                </c:pt>
                <c:pt idx="74">
                  <c:v>184.4</c:v>
                </c:pt>
                <c:pt idx="75">
                  <c:v>186.1</c:v>
                </c:pt>
                <c:pt idx="76">
                  <c:v>188.3</c:v>
                </c:pt>
                <c:pt idx="77">
                  <c:v>190.6</c:v>
                </c:pt>
                <c:pt idx="78">
                  <c:v>190.7</c:v>
                </c:pt>
                <c:pt idx="79">
                  <c:v>192</c:v>
                </c:pt>
                <c:pt idx="80">
                  <c:v>191.1</c:v>
                </c:pt>
                <c:pt idx="81">
                  <c:v>194.3</c:v>
                </c:pt>
                <c:pt idx="82">
                  <c:v>196.1</c:v>
                </c:pt>
                <c:pt idx="83">
                  <c:v>196.6</c:v>
                </c:pt>
                <c:pt idx="84">
                  <c:v>199.7</c:v>
                </c:pt>
                <c:pt idx="85">
                  <c:v>200.7</c:v>
                </c:pt>
                <c:pt idx="86">
                  <c:v>201.8</c:v>
                </c:pt>
                <c:pt idx="87">
                  <c:v>202.2</c:v>
                </c:pt>
                <c:pt idx="88">
                  <c:v>202.3</c:v>
                </c:pt>
                <c:pt idx="89">
                  <c:v>202.4</c:v>
                </c:pt>
                <c:pt idx="90">
                  <c:v>205.8</c:v>
                </c:pt>
                <c:pt idx="91">
                  <c:v>205.3</c:v>
                </c:pt>
                <c:pt idx="92">
                  <c:v>206.9</c:v>
                </c:pt>
                <c:pt idx="93">
                  <c:v>206.7</c:v>
                </c:pt>
                <c:pt idx="94">
                  <c:v>207.2</c:v>
                </c:pt>
                <c:pt idx="95">
                  <c:v>207.7</c:v>
                </c:pt>
                <c:pt idx="96">
                  <c:v>207</c:v>
                </c:pt>
                <c:pt idx="97">
                  <c:v>206.3</c:v>
                </c:pt>
                <c:pt idx="98">
                  <c:v>207.3</c:v>
                </c:pt>
                <c:pt idx="99">
                  <c:v>212</c:v>
                </c:pt>
                <c:pt idx="100">
                  <c:v>214.5</c:v>
                </c:pt>
                <c:pt idx="101">
                  <c:v>216.1</c:v>
                </c:pt>
                <c:pt idx="102">
                  <c:v>216.8</c:v>
                </c:pt>
                <c:pt idx="103">
                  <c:v>217.8</c:v>
                </c:pt>
                <c:pt idx="104">
                  <c:v>218.4</c:v>
                </c:pt>
                <c:pt idx="105">
                  <c:v>220.2</c:v>
                </c:pt>
                <c:pt idx="106">
                  <c:v>221.3</c:v>
                </c:pt>
                <c:pt idx="107">
                  <c:v>221.4</c:v>
                </c:pt>
                <c:pt idx="108">
                  <c:v>222.8</c:v>
                </c:pt>
                <c:pt idx="109">
                  <c:v>224.5</c:v>
                </c:pt>
                <c:pt idx="110">
                  <c:v>224.7</c:v>
                </c:pt>
                <c:pt idx="111">
                  <c:v>226.1</c:v>
                </c:pt>
                <c:pt idx="112">
                  <c:v>225.2</c:v>
                </c:pt>
                <c:pt idx="113">
                  <c:v>225.9</c:v>
                </c:pt>
                <c:pt idx="114">
                  <c:v>226.7</c:v>
                </c:pt>
                <c:pt idx="115">
                  <c:v>226.6</c:v>
                </c:pt>
                <c:pt idx="116">
                  <c:v>227</c:v>
                </c:pt>
                <c:pt idx="117">
                  <c:v>228</c:v>
                </c:pt>
                <c:pt idx="118">
                  <c:v>228.5</c:v>
                </c:pt>
                <c:pt idx="119">
                  <c:v>229.6</c:v>
                </c:pt>
                <c:pt idx="120">
                  <c:v>228.4</c:v>
                </c:pt>
                <c:pt idx="121">
                  <c:v>226.6</c:v>
                </c:pt>
                <c:pt idx="122">
                  <c:v>231.7</c:v>
                </c:pt>
                <c:pt idx="123">
                  <c:v>229.3</c:v>
                </c:pt>
                <c:pt idx="124">
                  <c:v>229.7</c:v>
                </c:pt>
                <c:pt idx="125">
                  <c:v>230.2</c:v>
                </c:pt>
                <c:pt idx="126">
                  <c:v>230.2</c:v>
                </c:pt>
                <c:pt idx="127">
                  <c:v>230.7</c:v>
                </c:pt>
                <c:pt idx="128">
                  <c:v>231.6</c:v>
                </c:pt>
                <c:pt idx="129">
                  <c:v>230.6</c:v>
                </c:pt>
                <c:pt idx="130">
                  <c:v>230.9</c:v>
                </c:pt>
                <c:pt idx="131">
                  <c:v>231</c:v>
                </c:pt>
                <c:pt idx="132">
                  <c:v>231.8</c:v>
                </c:pt>
                <c:pt idx="133">
                  <c:v>232.5</c:v>
                </c:pt>
                <c:pt idx="134">
                  <c:v>234.3</c:v>
                </c:pt>
                <c:pt idx="135">
                  <c:v>231.6</c:v>
                </c:pt>
                <c:pt idx="136">
                  <c:v>231.4</c:v>
                </c:pt>
                <c:pt idx="137">
                  <c:v>230.9</c:v>
                </c:pt>
                <c:pt idx="138">
                  <c:v>229.5</c:v>
                </c:pt>
                <c:pt idx="139">
                  <c:v>228.4</c:v>
                </c:pt>
                <c:pt idx="140">
                  <c:v>227.1</c:v>
                </c:pt>
                <c:pt idx="141">
                  <c:v>225.6</c:v>
                </c:pt>
                <c:pt idx="142">
                  <c:v>223.9</c:v>
                </c:pt>
                <c:pt idx="143">
                  <c:v>222.5</c:v>
                </c:pt>
                <c:pt idx="144">
                  <c:v>222.4</c:v>
                </c:pt>
                <c:pt idx="145">
                  <c:v>222.2</c:v>
                </c:pt>
                <c:pt idx="146">
                  <c:v>221.2</c:v>
                </c:pt>
                <c:pt idx="147">
                  <c:v>222.4</c:v>
                </c:pt>
                <c:pt idx="148">
                  <c:v>220.5</c:v>
                </c:pt>
                <c:pt idx="149">
                  <c:v>219.8</c:v>
                </c:pt>
                <c:pt idx="150">
                  <c:v>219.1</c:v>
                </c:pt>
                <c:pt idx="151">
                  <c:v>219.2</c:v>
                </c:pt>
                <c:pt idx="152">
                  <c:v>217.3</c:v>
                </c:pt>
                <c:pt idx="153">
                  <c:v>215.4</c:v>
                </c:pt>
                <c:pt idx="154">
                  <c:v>213.5</c:v>
                </c:pt>
                <c:pt idx="155">
                  <c:v>213.8</c:v>
                </c:pt>
                <c:pt idx="156">
                  <c:v>212.7</c:v>
                </c:pt>
                <c:pt idx="157">
                  <c:v>211.9</c:v>
                </c:pt>
                <c:pt idx="158">
                  <c:v>211.1</c:v>
                </c:pt>
                <c:pt idx="159">
                  <c:v>211.1</c:v>
                </c:pt>
                <c:pt idx="160">
                  <c:v>211.4</c:v>
                </c:pt>
                <c:pt idx="161">
                  <c:v>211.5</c:v>
                </c:pt>
                <c:pt idx="162">
                  <c:v>208.7</c:v>
                </c:pt>
                <c:pt idx="163">
                  <c:v>208.6</c:v>
                </c:pt>
                <c:pt idx="164">
                  <c:v>209.5</c:v>
                </c:pt>
                <c:pt idx="165">
                  <c:v>212.9</c:v>
                </c:pt>
                <c:pt idx="166">
                  <c:v>213.4</c:v>
                </c:pt>
                <c:pt idx="167">
                  <c:v>213.3</c:v>
                </c:pt>
                <c:pt idx="168">
                  <c:v>212.4</c:v>
                </c:pt>
                <c:pt idx="169">
                  <c:v>212.3</c:v>
                </c:pt>
                <c:pt idx="170">
                  <c:v>214.4</c:v>
                </c:pt>
                <c:pt idx="171">
                  <c:v>215.7</c:v>
                </c:pt>
                <c:pt idx="172">
                  <c:v>216.6</c:v>
                </c:pt>
                <c:pt idx="173">
                  <c:v>217.5</c:v>
                </c:pt>
                <c:pt idx="174">
                  <c:v>218.5</c:v>
                </c:pt>
                <c:pt idx="175">
                  <c:v>219.3</c:v>
                </c:pt>
                <c:pt idx="176">
                  <c:v>219.9</c:v>
                </c:pt>
                <c:pt idx="177">
                  <c:v>222.4</c:v>
                </c:pt>
                <c:pt idx="178">
                  <c:v>223.2</c:v>
                </c:pt>
                <c:pt idx="179">
                  <c:v>225.2</c:v>
                </c:pt>
                <c:pt idx="180">
                  <c:v>226.7</c:v>
                </c:pt>
                <c:pt idx="181">
                  <c:v>227.5</c:v>
                </c:pt>
                <c:pt idx="182">
                  <c:v>227.6</c:v>
                </c:pt>
                <c:pt idx="183">
                  <c:v>228.2</c:v>
                </c:pt>
                <c:pt idx="184">
                  <c:v>229.3</c:v>
                </c:pt>
                <c:pt idx="185">
                  <c:v>230</c:v>
                </c:pt>
                <c:pt idx="186">
                  <c:v>233.2</c:v>
                </c:pt>
                <c:pt idx="187">
                  <c:v>233.3</c:v>
                </c:pt>
                <c:pt idx="188">
                  <c:v>235.2</c:v>
                </c:pt>
                <c:pt idx="189">
                  <c:v>233.5</c:v>
                </c:pt>
                <c:pt idx="190">
                  <c:v>234.6</c:v>
                </c:pt>
                <c:pt idx="191">
                  <c:v>234.9</c:v>
                </c:pt>
                <c:pt idx="192">
                  <c:v>237.5</c:v>
                </c:pt>
                <c:pt idx="193">
                  <c:v>238.9</c:v>
                </c:pt>
                <c:pt idx="194">
                  <c:v>240.5</c:v>
                </c:pt>
                <c:pt idx="195">
                  <c:v>244.2</c:v>
                </c:pt>
                <c:pt idx="196">
                  <c:v>244.2</c:v>
                </c:pt>
                <c:pt idx="197">
                  <c:v>245.5</c:v>
                </c:pt>
                <c:pt idx="198">
                  <c:v>247.5</c:v>
                </c:pt>
                <c:pt idx="199">
                  <c:v>248.8</c:v>
                </c:pt>
                <c:pt idx="200">
                  <c:v>248.8</c:v>
                </c:pt>
                <c:pt idx="201">
                  <c:v>249.6</c:v>
                </c:pt>
                <c:pt idx="202">
                  <c:v>250.8</c:v>
                </c:pt>
                <c:pt idx="203">
                  <c:v>252.1</c:v>
                </c:pt>
                <c:pt idx="204">
                  <c:v>254</c:v>
                </c:pt>
                <c:pt idx="205">
                  <c:v>254.6</c:v>
                </c:pt>
                <c:pt idx="206">
                  <c:v>256.2</c:v>
                </c:pt>
                <c:pt idx="207">
                  <c:v>255.9</c:v>
                </c:pt>
                <c:pt idx="208">
                  <c:v>255.9</c:v>
                </c:pt>
                <c:pt idx="209">
                  <c:v>256.8</c:v>
                </c:pt>
                <c:pt idx="210">
                  <c:v>254.7</c:v>
                </c:pt>
                <c:pt idx="211">
                  <c:v>254.7</c:v>
                </c:pt>
                <c:pt idx="212">
                  <c:v>254.5</c:v>
                </c:pt>
                <c:pt idx="213">
                  <c:v>254.1</c:v>
                </c:pt>
                <c:pt idx="214">
                  <c:v>253.1</c:v>
                </c:pt>
                <c:pt idx="215">
                  <c:v>252.3</c:v>
                </c:pt>
                <c:pt idx="216">
                  <c:v>249.5</c:v>
                </c:pt>
                <c:pt idx="217">
                  <c:v>248.9</c:v>
                </c:pt>
                <c:pt idx="218">
                  <c:v>246.4</c:v>
                </c:pt>
                <c:pt idx="219">
                  <c:v>242.4</c:v>
                </c:pt>
                <c:pt idx="220">
                  <c:v>239.6</c:v>
                </c:pt>
                <c:pt idx="221">
                  <c:v>237.7</c:v>
                </c:pt>
                <c:pt idx="222">
                  <c:v>236.4</c:v>
                </c:pt>
                <c:pt idx="223">
                  <c:v>233.1</c:v>
                </c:pt>
                <c:pt idx="224">
                  <c:v>230.5</c:v>
                </c:pt>
                <c:pt idx="225">
                  <c:v>226.4</c:v>
                </c:pt>
                <c:pt idx="226">
                  <c:v>222.5</c:v>
                </c:pt>
                <c:pt idx="227">
                  <c:v>217.3</c:v>
                </c:pt>
                <c:pt idx="228">
                  <c:v>209.1</c:v>
                </c:pt>
                <c:pt idx="229">
                  <c:v>207.1</c:v>
                </c:pt>
                <c:pt idx="230">
                  <c:v>201.7</c:v>
                </c:pt>
                <c:pt idx="231">
                  <c:v>195.1</c:v>
                </c:pt>
                <c:pt idx="232">
                  <c:v>193.6</c:v>
                </c:pt>
                <c:pt idx="233">
                  <c:v>191.5</c:v>
                </c:pt>
                <c:pt idx="234">
                  <c:v>189.1</c:v>
                </c:pt>
                <c:pt idx="235">
                  <c:v>187.3</c:v>
                </c:pt>
                <c:pt idx="236">
                  <c:v>185.7</c:v>
                </c:pt>
                <c:pt idx="237">
                  <c:v>183.5</c:v>
                </c:pt>
                <c:pt idx="238">
                  <c:v>182.3</c:v>
                </c:pt>
                <c:pt idx="239">
                  <c:v>181.1</c:v>
                </c:pt>
                <c:pt idx="240">
                  <c:v>178.7</c:v>
                </c:pt>
                <c:pt idx="241">
                  <c:v>176.9</c:v>
                </c:pt>
                <c:pt idx="242">
                  <c:v>177.8</c:v>
                </c:pt>
                <c:pt idx="243">
                  <c:v>178.7</c:v>
                </c:pt>
                <c:pt idx="244">
                  <c:v>178.2</c:v>
                </c:pt>
                <c:pt idx="245">
                  <c:v>177.4</c:v>
                </c:pt>
                <c:pt idx="246">
                  <c:v>176.5</c:v>
                </c:pt>
                <c:pt idx="247">
                  <c:v>175.9</c:v>
                </c:pt>
                <c:pt idx="248">
                  <c:v>174.7</c:v>
                </c:pt>
                <c:pt idx="249">
                  <c:v>175.1</c:v>
                </c:pt>
                <c:pt idx="250">
                  <c:v>175.1</c:v>
                </c:pt>
                <c:pt idx="251">
                  <c:v>174.4</c:v>
                </c:pt>
                <c:pt idx="252">
                  <c:v>168.9</c:v>
                </c:pt>
                <c:pt idx="253">
                  <c:v>173.9</c:v>
                </c:pt>
                <c:pt idx="254">
                  <c:v>173.4</c:v>
                </c:pt>
                <c:pt idx="255">
                  <c:v>173.1</c:v>
                </c:pt>
                <c:pt idx="256">
                  <c:v>173.9</c:v>
                </c:pt>
                <c:pt idx="257">
                  <c:v>174</c:v>
                </c:pt>
                <c:pt idx="258">
                  <c:v>174.3</c:v>
                </c:pt>
                <c:pt idx="259">
                  <c:v>174.1</c:v>
                </c:pt>
                <c:pt idx="260">
                  <c:v>174.3</c:v>
                </c:pt>
                <c:pt idx="261">
                  <c:v>173.2</c:v>
                </c:pt>
                <c:pt idx="262">
                  <c:v>173</c:v>
                </c:pt>
                <c:pt idx="263">
                  <c:v>173.3</c:v>
                </c:pt>
                <c:pt idx="264">
                  <c:v>173.5</c:v>
                </c:pt>
                <c:pt idx="265">
                  <c:v>173.6</c:v>
                </c:pt>
                <c:pt idx="266">
                  <c:v>174.4</c:v>
                </c:pt>
                <c:pt idx="267">
                  <c:v>173.1</c:v>
                </c:pt>
                <c:pt idx="268">
                  <c:v>172.1</c:v>
                </c:pt>
                <c:pt idx="269">
                  <c:v>171</c:v>
                </c:pt>
                <c:pt idx="270">
                  <c:v>170.8</c:v>
                </c:pt>
                <c:pt idx="271">
                  <c:v>170.9</c:v>
                </c:pt>
                <c:pt idx="272">
                  <c:v>170.8</c:v>
                </c:pt>
                <c:pt idx="273">
                  <c:v>171</c:v>
                </c:pt>
                <c:pt idx="274">
                  <c:v>171</c:v>
                </c:pt>
                <c:pt idx="275">
                  <c:v>171.8</c:v>
                </c:pt>
                <c:pt idx="276">
                  <c:v>172.3</c:v>
                </c:pt>
                <c:pt idx="277">
                  <c:v>172.3</c:v>
                </c:pt>
                <c:pt idx="278">
                  <c:v>172.5</c:v>
                </c:pt>
                <c:pt idx="279">
                  <c:v>173.1</c:v>
                </c:pt>
                <c:pt idx="280">
                  <c:v>173</c:v>
                </c:pt>
                <c:pt idx="281">
                  <c:v>173.2</c:v>
                </c:pt>
                <c:pt idx="282">
                  <c:v>173.2</c:v>
                </c:pt>
                <c:pt idx="283">
                  <c:v>173.6</c:v>
                </c:pt>
                <c:pt idx="284">
                  <c:v>174.3</c:v>
                </c:pt>
                <c:pt idx="285">
                  <c:v>174.8</c:v>
                </c:pt>
                <c:pt idx="286">
                  <c:v>175.4</c:v>
                </c:pt>
                <c:pt idx="287">
                  <c:v>175.1</c:v>
                </c:pt>
                <c:pt idx="288">
                  <c:v>175.4</c:v>
                </c:pt>
                <c:pt idx="289">
                  <c:v>175.3</c:v>
                </c:pt>
                <c:pt idx="290">
                  <c:v>176.9</c:v>
                </c:pt>
                <c:pt idx="291">
                  <c:v>176.3</c:v>
                </c:pt>
                <c:pt idx="292">
                  <c:v>177.3</c:v>
                </c:pt>
                <c:pt idx="293">
                  <c:v>178.3</c:v>
                </c:pt>
                <c:pt idx="294">
                  <c:v>179.5</c:v>
                </c:pt>
                <c:pt idx="295">
                  <c:v>180.4</c:v>
                </c:pt>
                <c:pt idx="296">
                  <c:v>181.1</c:v>
                </c:pt>
                <c:pt idx="297">
                  <c:v>182.6</c:v>
                </c:pt>
                <c:pt idx="298">
                  <c:v>183.5</c:v>
                </c:pt>
                <c:pt idx="299">
                  <c:v>184</c:v>
                </c:pt>
                <c:pt idx="300">
                  <c:v>184.2</c:v>
                </c:pt>
                <c:pt idx="301">
                  <c:v>186</c:v>
                </c:pt>
                <c:pt idx="302">
                  <c:v>185.3</c:v>
                </c:pt>
                <c:pt idx="303">
                  <c:v>186.3</c:v>
                </c:pt>
                <c:pt idx="304">
                  <c:v>188.6</c:v>
                </c:pt>
                <c:pt idx="305">
                  <c:v>188.9</c:v>
                </c:pt>
                <c:pt idx="306">
                  <c:v>189.8</c:v>
                </c:pt>
                <c:pt idx="307">
                  <c:v>190.8</c:v>
                </c:pt>
                <c:pt idx="308">
                  <c:v>191.4</c:v>
                </c:pt>
                <c:pt idx="309">
                  <c:v>192.3</c:v>
                </c:pt>
                <c:pt idx="310">
                  <c:v>192.8</c:v>
                </c:pt>
                <c:pt idx="311">
                  <c:v>193.9</c:v>
                </c:pt>
                <c:pt idx="312">
                  <c:v>196.6</c:v>
                </c:pt>
                <c:pt idx="313">
                  <c:v>197.3</c:v>
                </c:pt>
                <c:pt idx="314">
                  <c:v>198</c:v>
                </c:pt>
                <c:pt idx="315">
                  <c:v>199</c:v>
                </c:pt>
                <c:pt idx="316">
                  <c:v>199.1</c:v>
                </c:pt>
                <c:pt idx="317">
                  <c:v>199.5</c:v>
                </c:pt>
                <c:pt idx="318">
                  <c:v>200.7</c:v>
                </c:pt>
                <c:pt idx="319">
                  <c:v>201.1</c:v>
                </c:pt>
                <c:pt idx="320">
                  <c:v>202.3</c:v>
                </c:pt>
                <c:pt idx="321">
                  <c:v>202.9</c:v>
                </c:pt>
                <c:pt idx="322">
                  <c:v>204.2</c:v>
                </c:pt>
                <c:pt idx="323">
                  <c:v>205.6</c:v>
                </c:pt>
                <c:pt idx="324">
                  <c:v>206</c:v>
                </c:pt>
                <c:pt idx="325">
                  <c:v>207.5</c:v>
                </c:pt>
                <c:pt idx="326">
                  <c:v>207.1</c:v>
                </c:pt>
                <c:pt idx="327">
                  <c:v>207.4</c:v>
                </c:pt>
                <c:pt idx="328">
                  <c:v>207.7</c:v>
                </c:pt>
                <c:pt idx="329">
                  <c:v>208.6</c:v>
                </c:pt>
                <c:pt idx="330">
                  <c:v>208.3</c:v>
                </c:pt>
                <c:pt idx="331">
                  <c:v>208.9</c:v>
                </c:pt>
                <c:pt idx="332">
                  <c:v>209.2</c:v>
                </c:pt>
                <c:pt idx="333">
                  <c:v>209.6</c:v>
                </c:pt>
                <c:pt idx="334">
                  <c:v>209.5</c:v>
                </c:pt>
                <c:pt idx="335">
                  <c:v>210.5</c:v>
                </c:pt>
                <c:pt idx="336">
                  <c:v>212</c:v>
                </c:pt>
                <c:pt idx="337">
                  <c:v>212.5</c:v>
                </c:pt>
                <c:pt idx="338">
                  <c:v>214.4</c:v>
                </c:pt>
                <c:pt idx="339">
                  <c:v>215.5</c:v>
                </c:pt>
                <c:pt idx="340">
                  <c:v>217.1</c:v>
                </c:pt>
                <c:pt idx="341">
                  <c:v>218.2</c:v>
                </c:pt>
                <c:pt idx="342">
                  <c:v>219.2</c:v>
                </c:pt>
                <c:pt idx="343">
                  <c:v>220</c:v>
                </c:pt>
                <c:pt idx="344">
                  <c:v>219.6</c:v>
                </c:pt>
                <c:pt idx="345">
                  <c:v>218.2</c:v>
                </c:pt>
                <c:pt idx="346">
                  <c:v>216.7</c:v>
                </c:pt>
                <c:pt idx="347">
                  <c:v>216.9</c:v>
                </c:pt>
              </c:numCache>
            </c:numRef>
          </c:val>
          <c:smooth val="0"/>
          <c:extLst>
            <c:ext xmlns:c16="http://schemas.microsoft.com/office/drawing/2014/chart" uri="{C3380CC4-5D6E-409C-BE32-E72D297353CC}">
              <c16:uniqueId val="{00000005-6222-41F4-BAE2-A4AB5A5D7E19}"/>
            </c:ext>
          </c:extLst>
        </c:ser>
        <c:dLbls>
          <c:showLegendKey val="0"/>
          <c:showVal val="0"/>
          <c:showCatName val="0"/>
          <c:showSerName val="0"/>
          <c:showPercent val="0"/>
          <c:showBubbleSize val="0"/>
        </c:dLbls>
        <c:marker val="1"/>
        <c:smooth val="0"/>
        <c:axId val="299425792"/>
        <c:axId val="299425400"/>
      </c:lineChart>
      <c:dateAx>
        <c:axId val="299425792"/>
        <c:scaling>
          <c:orientation val="minMax"/>
        </c:scaling>
        <c:delete val="0"/>
        <c:axPos val="b"/>
        <c:numFmt formatCode="yyyy" sourceLinked="0"/>
        <c:majorTickMark val="in"/>
        <c:minorTickMark val="in"/>
        <c:tickLblPos val="low"/>
        <c:spPr>
          <a:ln>
            <a:solidFill>
              <a:sysClr val="window" lastClr="FFFFFF">
                <a:lumMod val="50000"/>
              </a:sysClr>
            </a:solidFill>
          </a:ln>
        </c:spPr>
        <c:txPr>
          <a:bodyPr rot="0"/>
          <a:lstStyle/>
          <a:p>
            <a:pPr>
              <a:defRPr sz="1800" b="1"/>
            </a:pPr>
            <a:endParaRPr lang="en-US"/>
          </a:p>
        </c:txPr>
        <c:crossAx val="299425400"/>
        <c:crosses val="autoZero"/>
        <c:auto val="0"/>
        <c:lblOffset val="100"/>
        <c:baseTimeUnit val="months"/>
        <c:majorUnit val="60"/>
        <c:minorUnit val="12"/>
        <c:minorTimeUnit val="months"/>
      </c:dateAx>
      <c:valAx>
        <c:axId val="299425400"/>
        <c:scaling>
          <c:orientation val="minMax"/>
          <c:max val="300"/>
          <c:min val="0"/>
        </c:scaling>
        <c:delete val="0"/>
        <c:axPos val="l"/>
        <c:majorGridlines>
          <c:spPr>
            <a:ln w="6350">
              <a:solidFill>
                <a:schemeClr val="bg1">
                  <a:lumMod val="85000"/>
                </a:schemeClr>
              </a:solidFill>
              <a:prstDash val="solid"/>
            </a:ln>
          </c:spPr>
        </c:majorGridlines>
        <c:title>
          <c:tx>
            <c:rich>
              <a:bodyPr/>
              <a:lstStyle/>
              <a:p>
                <a:pPr>
                  <a:defRPr sz="2000"/>
                </a:pPr>
                <a:r>
                  <a:rPr lang="en-US" sz="2000"/>
                  <a:t>In thousands</a:t>
                </a:r>
              </a:p>
            </c:rich>
          </c:tx>
          <c:overlay val="0"/>
        </c:title>
        <c:numFmt formatCode="#,##0" sourceLinked="0"/>
        <c:majorTickMark val="none"/>
        <c:minorTickMark val="none"/>
        <c:tickLblPos val="nextTo"/>
        <c:spPr>
          <a:ln>
            <a:solidFill>
              <a:schemeClr val="bg1">
                <a:lumMod val="50000"/>
              </a:schemeClr>
            </a:solidFill>
          </a:ln>
        </c:spPr>
        <c:txPr>
          <a:bodyPr/>
          <a:lstStyle/>
          <a:p>
            <a:pPr>
              <a:defRPr sz="1800"/>
            </a:pPr>
            <a:endParaRPr lang="en-US"/>
          </a:p>
        </c:txPr>
        <c:crossAx val="299425792"/>
        <c:crosses val="autoZero"/>
        <c:crossBetween val="between"/>
      </c:valAx>
      <c:spPr>
        <a:noFill/>
        <a:ln w="25389">
          <a:noFill/>
        </a:ln>
      </c:spPr>
    </c:plotArea>
    <c:plotVisOnly val="1"/>
    <c:dispBlanksAs val="gap"/>
    <c:showDLblsOverMax val="0"/>
  </c:chart>
  <c:spPr>
    <a:ln w="9525">
      <a:noFill/>
    </a:ln>
  </c:spPr>
  <c:txPr>
    <a:bodyPr/>
    <a:lstStyle/>
    <a:p>
      <a:pPr>
        <a:defRPr sz="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91543991784565"/>
          <c:y val="5.6233848172824091E-2"/>
          <c:w val="0.67115007614788902"/>
          <c:h val="0.8281306783767417"/>
        </c:manualLayout>
      </c:layout>
      <c:lineChart>
        <c:grouping val="standard"/>
        <c:varyColors val="0"/>
        <c:ser>
          <c:idx val="1"/>
          <c:order val="0"/>
          <c:tx>
            <c:strRef>
              <c:f>Sheet1!$B$1</c:f>
              <c:strCache>
                <c:ptCount val="1"/>
                <c:pt idx="0">
                  <c:v>Current</c:v>
                </c:pt>
              </c:strCache>
            </c:strRef>
          </c:tx>
          <c:spPr>
            <a:ln>
              <a:solidFill>
                <a:schemeClr val="bg1">
                  <a:lumMod val="50000"/>
                </a:schemeClr>
              </a:solidFill>
              <a:prstDash val="dash"/>
            </a:ln>
          </c:spPr>
          <c:marker>
            <c:symbol val="none"/>
          </c:marker>
          <c:cat>
            <c:numRef>
              <c:f>Sheet1!$A$2:$A$135</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Sheet1!$B$2:$B$135</c:f>
              <c:numCache>
                <c:formatCode>General</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smooth val="0"/>
          <c:extLst>
            <c:ext xmlns:c16="http://schemas.microsoft.com/office/drawing/2014/chart" uri="{C3380CC4-5D6E-409C-BE32-E72D297353CC}">
              <c16:uniqueId val="{00000000-23F2-481A-AFB0-6858963F5814}"/>
            </c:ext>
          </c:extLst>
        </c:ser>
        <c:ser>
          <c:idx val="0"/>
          <c:order val="1"/>
          <c:tx>
            <c:strRef>
              <c:f>Sheet1!$C$1</c:f>
              <c:strCache>
                <c:ptCount val="1"/>
                <c:pt idx="0">
                  <c:v>North Carolina</c:v>
                </c:pt>
              </c:strCache>
            </c:strRef>
          </c:tx>
          <c:spPr>
            <a:ln w="38100">
              <a:solidFill>
                <a:srgbClr val="C00000"/>
              </a:solidFill>
              <a:prstDash val="solid"/>
            </a:ln>
          </c:spPr>
          <c:marker>
            <c:symbol val="none"/>
          </c:marker>
          <c:cat>
            <c:numRef>
              <c:f>Sheet1!$A$2:$A$135</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Sheet1!$C$2:$C$135</c:f>
              <c:numCache>
                <c:formatCode>#0.0</c:formatCode>
                <c:ptCount val="134"/>
                <c:pt idx="0">
                  <c:v>-1.8</c:v>
                </c:pt>
                <c:pt idx="1">
                  <c:v>-2.2000000000000002</c:v>
                </c:pt>
                <c:pt idx="2">
                  <c:v>-3.8</c:v>
                </c:pt>
                <c:pt idx="3">
                  <c:v>-5.4</c:v>
                </c:pt>
                <c:pt idx="4">
                  <c:v>-5.9</c:v>
                </c:pt>
                <c:pt idx="5">
                  <c:v>-7.4</c:v>
                </c:pt>
                <c:pt idx="6">
                  <c:v>-7.1</c:v>
                </c:pt>
                <c:pt idx="7">
                  <c:v>-8.4</c:v>
                </c:pt>
                <c:pt idx="8">
                  <c:v>-9.1999999999999993</c:v>
                </c:pt>
                <c:pt idx="9">
                  <c:v>-10.4</c:v>
                </c:pt>
                <c:pt idx="10">
                  <c:v>-12.2</c:v>
                </c:pt>
                <c:pt idx="11">
                  <c:v>-13.7</c:v>
                </c:pt>
                <c:pt idx="12">
                  <c:v>-16.5</c:v>
                </c:pt>
                <c:pt idx="13">
                  <c:v>-17.399999999999999</c:v>
                </c:pt>
                <c:pt idx="14">
                  <c:v>-18.5</c:v>
                </c:pt>
                <c:pt idx="15">
                  <c:v>-19.3</c:v>
                </c:pt>
                <c:pt idx="16">
                  <c:v>-19.600000000000001</c:v>
                </c:pt>
                <c:pt idx="17">
                  <c:v>-19.3</c:v>
                </c:pt>
                <c:pt idx="18">
                  <c:v>-19.399999999999999</c:v>
                </c:pt>
                <c:pt idx="19">
                  <c:v>-19.100000000000001</c:v>
                </c:pt>
                <c:pt idx="20">
                  <c:v>-19.100000000000001</c:v>
                </c:pt>
                <c:pt idx="21">
                  <c:v>-18.8</c:v>
                </c:pt>
                <c:pt idx="22">
                  <c:v>-18</c:v>
                </c:pt>
                <c:pt idx="23">
                  <c:v>-16.600000000000001</c:v>
                </c:pt>
                <c:pt idx="24">
                  <c:v>-15</c:v>
                </c:pt>
                <c:pt idx="25">
                  <c:v>-15</c:v>
                </c:pt>
                <c:pt idx="26">
                  <c:v>-12</c:v>
                </c:pt>
                <c:pt idx="27">
                  <c:v>-8.4</c:v>
                </c:pt>
                <c:pt idx="28">
                  <c:v>-7.8</c:v>
                </c:pt>
                <c:pt idx="29">
                  <c:v>-7.3</c:v>
                </c:pt>
                <c:pt idx="30">
                  <c:v>-6.7</c:v>
                </c:pt>
                <c:pt idx="31">
                  <c:v>-6.1</c:v>
                </c:pt>
                <c:pt idx="32">
                  <c:v>-6</c:v>
                </c:pt>
                <c:pt idx="33">
                  <c:v>-4.8</c:v>
                </c:pt>
                <c:pt idx="34">
                  <c:v>-4</c:v>
                </c:pt>
                <c:pt idx="35">
                  <c:v>-4.7</c:v>
                </c:pt>
                <c:pt idx="36">
                  <c:v>-5.4</c:v>
                </c:pt>
                <c:pt idx="37">
                  <c:v>-1.5</c:v>
                </c:pt>
                <c:pt idx="38">
                  <c:v>-1.8</c:v>
                </c:pt>
                <c:pt idx="39">
                  <c:v>-2.5</c:v>
                </c:pt>
                <c:pt idx="40">
                  <c:v>-1.8</c:v>
                </c:pt>
                <c:pt idx="41">
                  <c:v>-1.7</c:v>
                </c:pt>
                <c:pt idx="42">
                  <c:v>-1.7</c:v>
                </c:pt>
                <c:pt idx="43">
                  <c:v>-1.4</c:v>
                </c:pt>
                <c:pt idx="44">
                  <c:v>-0.8</c:v>
                </c:pt>
                <c:pt idx="45">
                  <c:v>-1.6</c:v>
                </c:pt>
                <c:pt idx="46">
                  <c:v>-1.4</c:v>
                </c:pt>
                <c:pt idx="47">
                  <c:v>-0.4</c:v>
                </c:pt>
                <c:pt idx="48">
                  <c:v>2.5</c:v>
                </c:pt>
                <c:pt idx="49">
                  <c:v>0.2</c:v>
                </c:pt>
                <c:pt idx="50">
                  <c:v>0.3</c:v>
                </c:pt>
                <c:pt idx="51">
                  <c:v>-0.5</c:v>
                </c:pt>
                <c:pt idx="52">
                  <c:v>-1</c:v>
                </c:pt>
                <c:pt idx="53">
                  <c:v>-1.9</c:v>
                </c:pt>
                <c:pt idx="54">
                  <c:v>-2.1</c:v>
                </c:pt>
                <c:pt idx="55">
                  <c:v>-1.9</c:v>
                </c:pt>
                <c:pt idx="56">
                  <c:v>-2</c:v>
                </c:pt>
                <c:pt idx="57">
                  <c:v>-1.1000000000000001</c:v>
                </c:pt>
                <c:pt idx="58">
                  <c:v>-0.7</c:v>
                </c:pt>
                <c:pt idx="59">
                  <c:v>-0.4</c:v>
                </c:pt>
                <c:pt idx="60">
                  <c:v>-0.5</c:v>
                </c:pt>
                <c:pt idx="61">
                  <c:v>-0.6</c:v>
                </c:pt>
                <c:pt idx="62">
                  <c:v>-1</c:v>
                </c:pt>
                <c:pt idx="63">
                  <c:v>0.1</c:v>
                </c:pt>
                <c:pt idx="64">
                  <c:v>0.5</c:v>
                </c:pt>
                <c:pt idx="65">
                  <c:v>1.3</c:v>
                </c:pt>
                <c:pt idx="66">
                  <c:v>1.3</c:v>
                </c:pt>
                <c:pt idx="67">
                  <c:v>1.4</c:v>
                </c:pt>
                <c:pt idx="68">
                  <c:v>1.8</c:v>
                </c:pt>
                <c:pt idx="69">
                  <c:v>2.1</c:v>
                </c:pt>
                <c:pt idx="70">
                  <c:v>2.6</c:v>
                </c:pt>
                <c:pt idx="71">
                  <c:v>2</c:v>
                </c:pt>
                <c:pt idx="72">
                  <c:v>2.5</c:v>
                </c:pt>
                <c:pt idx="73">
                  <c:v>1.6</c:v>
                </c:pt>
                <c:pt idx="74">
                  <c:v>2.6</c:v>
                </c:pt>
                <c:pt idx="75">
                  <c:v>2</c:v>
                </c:pt>
                <c:pt idx="76">
                  <c:v>2.5</c:v>
                </c:pt>
                <c:pt idx="77">
                  <c:v>3</c:v>
                </c:pt>
                <c:pt idx="78">
                  <c:v>3.6</c:v>
                </c:pt>
                <c:pt idx="79">
                  <c:v>3.8</c:v>
                </c:pt>
                <c:pt idx="80">
                  <c:v>3.7</c:v>
                </c:pt>
                <c:pt idx="81">
                  <c:v>4.9000000000000004</c:v>
                </c:pt>
                <c:pt idx="82">
                  <c:v>4.4000000000000004</c:v>
                </c:pt>
                <c:pt idx="83">
                  <c:v>5</c:v>
                </c:pt>
                <c:pt idx="84">
                  <c:v>5.0999999999999996</c:v>
                </c:pt>
                <c:pt idx="85">
                  <c:v>6.4</c:v>
                </c:pt>
                <c:pt idx="86">
                  <c:v>4.8</c:v>
                </c:pt>
                <c:pt idx="87">
                  <c:v>6</c:v>
                </c:pt>
                <c:pt idx="88">
                  <c:v>6.2</c:v>
                </c:pt>
                <c:pt idx="89">
                  <c:v>6</c:v>
                </c:pt>
                <c:pt idx="90">
                  <c:v>5.9</c:v>
                </c:pt>
                <c:pt idx="91">
                  <c:v>5.7</c:v>
                </c:pt>
                <c:pt idx="92">
                  <c:v>5.6</c:v>
                </c:pt>
                <c:pt idx="93">
                  <c:v>5.2</c:v>
                </c:pt>
                <c:pt idx="94">
                  <c:v>5</c:v>
                </c:pt>
                <c:pt idx="95">
                  <c:v>5.4</c:v>
                </c:pt>
                <c:pt idx="96">
                  <c:v>6.8</c:v>
                </c:pt>
                <c:pt idx="97">
                  <c:v>6.4</c:v>
                </c:pt>
                <c:pt idx="98">
                  <c:v>7</c:v>
                </c:pt>
                <c:pt idx="99">
                  <c:v>6.9</c:v>
                </c:pt>
                <c:pt idx="100">
                  <c:v>5.5</c:v>
                </c:pt>
                <c:pt idx="101">
                  <c:v>5.6</c:v>
                </c:pt>
                <c:pt idx="102">
                  <c:v>5.6</c:v>
                </c:pt>
                <c:pt idx="103">
                  <c:v>5.2</c:v>
                </c:pt>
                <c:pt idx="104">
                  <c:v>5.6</c:v>
                </c:pt>
                <c:pt idx="105">
                  <c:v>4.8</c:v>
                </c:pt>
                <c:pt idx="106">
                  <c:v>5.9</c:v>
                </c:pt>
                <c:pt idx="107">
                  <c:v>5.5</c:v>
                </c:pt>
                <c:pt idx="108">
                  <c:v>4.3</c:v>
                </c:pt>
                <c:pt idx="109">
                  <c:v>5.7</c:v>
                </c:pt>
                <c:pt idx="110">
                  <c:v>4.8</c:v>
                </c:pt>
                <c:pt idx="111">
                  <c:v>3.6</c:v>
                </c:pt>
                <c:pt idx="112">
                  <c:v>3.8</c:v>
                </c:pt>
                <c:pt idx="113">
                  <c:v>4.2</c:v>
                </c:pt>
                <c:pt idx="114">
                  <c:v>3.9</c:v>
                </c:pt>
                <c:pt idx="115">
                  <c:v>3.9</c:v>
                </c:pt>
                <c:pt idx="116">
                  <c:v>3.6</c:v>
                </c:pt>
                <c:pt idx="117">
                  <c:v>4</c:v>
                </c:pt>
                <c:pt idx="118">
                  <c:v>3.7</c:v>
                </c:pt>
                <c:pt idx="119">
                  <c:v>4.0999999999999996</c:v>
                </c:pt>
                <c:pt idx="120">
                  <c:v>5.3</c:v>
                </c:pt>
                <c:pt idx="121">
                  <c:v>4.5999999999999996</c:v>
                </c:pt>
                <c:pt idx="122">
                  <c:v>5.3</c:v>
                </c:pt>
                <c:pt idx="123">
                  <c:v>5.8</c:v>
                </c:pt>
                <c:pt idx="124">
                  <c:v>6.3</c:v>
                </c:pt>
                <c:pt idx="125">
                  <c:v>6.4</c:v>
                </c:pt>
                <c:pt idx="126">
                  <c:v>5.6</c:v>
                </c:pt>
                <c:pt idx="127">
                  <c:v>5.9</c:v>
                </c:pt>
                <c:pt idx="128">
                  <c:v>5.2</c:v>
                </c:pt>
                <c:pt idx="129">
                  <c:v>5</c:v>
                </c:pt>
                <c:pt idx="130">
                  <c:v>3.8</c:v>
                </c:pt>
                <c:pt idx="131">
                  <c:v>2.7</c:v>
                </c:pt>
                <c:pt idx="132">
                  <c:v>4.0999999999999996</c:v>
                </c:pt>
                <c:pt idx="133">
                  <c:v>3.2</c:v>
                </c:pt>
              </c:numCache>
            </c:numRef>
          </c:val>
          <c:smooth val="0"/>
          <c:extLst>
            <c:ext xmlns:c16="http://schemas.microsoft.com/office/drawing/2014/chart" uri="{C3380CC4-5D6E-409C-BE32-E72D297353CC}">
              <c16:uniqueId val="{00000001-23F2-481A-AFB0-6858963F5814}"/>
            </c:ext>
          </c:extLst>
        </c:ser>
        <c:ser>
          <c:idx val="2"/>
          <c:order val="2"/>
          <c:tx>
            <c:strRef>
              <c:f>Sheet1!$D$1</c:f>
              <c:strCache>
                <c:ptCount val="1"/>
                <c:pt idx="0">
                  <c:v>Charlotte-Concord-Gastonia, NC-SC*</c:v>
                </c:pt>
              </c:strCache>
            </c:strRef>
          </c:tx>
          <c:spPr>
            <a:ln w="38100">
              <a:solidFill>
                <a:schemeClr val="accent1"/>
              </a:solidFill>
            </a:ln>
          </c:spPr>
          <c:marker>
            <c:symbol val="none"/>
          </c:marker>
          <c:cat>
            <c:numRef>
              <c:f>Sheet1!$A$2:$A$135</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Sheet1!$D$2:$D$135</c:f>
              <c:numCache>
                <c:formatCode>#0.0</c:formatCode>
                <c:ptCount val="134"/>
                <c:pt idx="0">
                  <c:v>-1.457725947521866</c:v>
                </c:pt>
                <c:pt idx="1">
                  <c:v>-2.4602026049203891</c:v>
                </c:pt>
                <c:pt idx="2">
                  <c:v>-4.2735042735042734</c:v>
                </c:pt>
                <c:pt idx="3">
                  <c:v>-5.7827926657263866</c:v>
                </c:pt>
                <c:pt idx="4">
                  <c:v>-5.766526019690569</c:v>
                </c:pt>
                <c:pt idx="5">
                  <c:v>-7.6177285318559553</c:v>
                </c:pt>
                <c:pt idx="6">
                  <c:v>-8.6896551724137883</c:v>
                </c:pt>
                <c:pt idx="7">
                  <c:v>-9.9037138927097708</c:v>
                </c:pt>
                <c:pt idx="8">
                  <c:v>-10.650069156293226</c:v>
                </c:pt>
                <c:pt idx="9">
                  <c:v>-12.256267409470748</c:v>
                </c:pt>
                <c:pt idx="10">
                  <c:v>-13.92405063291138</c:v>
                </c:pt>
                <c:pt idx="11">
                  <c:v>-15.177304964539012</c:v>
                </c:pt>
                <c:pt idx="12">
                  <c:v>-18.195266272189347</c:v>
                </c:pt>
                <c:pt idx="13">
                  <c:v>-19.139465875370927</c:v>
                </c:pt>
                <c:pt idx="14">
                  <c:v>-19.940476190476197</c:v>
                </c:pt>
                <c:pt idx="15">
                  <c:v>-21.706586826347309</c:v>
                </c:pt>
                <c:pt idx="16">
                  <c:v>-22.089552238805965</c:v>
                </c:pt>
                <c:pt idx="17">
                  <c:v>-21.88905547226387</c:v>
                </c:pt>
                <c:pt idx="18">
                  <c:v>-21.752265861027201</c:v>
                </c:pt>
                <c:pt idx="19">
                  <c:v>-22.137404580152673</c:v>
                </c:pt>
                <c:pt idx="20">
                  <c:v>-22.136222910216716</c:v>
                </c:pt>
                <c:pt idx="21">
                  <c:v>-22.06349206349206</c:v>
                </c:pt>
                <c:pt idx="22">
                  <c:v>-20.588235294117649</c:v>
                </c:pt>
                <c:pt idx="23">
                  <c:v>-19.397993311036785</c:v>
                </c:pt>
                <c:pt idx="24">
                  <c:v>-18.444846292947553</c:v>
                </c:pt>
                <c:pt idx="25">
                  <c:v>-17.981651376146786</c:v>
                </c:pt>
                <c:pt idx="26">
                  <c:v>-15.79925650557621</c:v>
                </c:pt>
                <c:pt idx="27">
                  <c:v>-12.045889101338428</c:v>
                </c:pt>
                <c:pt idx="28">
                  <c:v>-11.87739463601533</c:v>
                </c:pt>
                <c:pt idx="29">
                  <c:v>-10.55662188099808</c:v>
                </c:pt>
                <c:pt idx="30">
                  <c:v>-10.424710424710424</c:v>
                </c:pt>
                <c:pt idx="31">
                  <c:v>-9.6078431372548998</c:v>
                </c:pt>
                <c:pt idx="32">
                  <c:v>-9.1451292246520772</c:v>
                </c:pt>
                <c:pt idx="33">
                  <c:v>-7.1283095723014247</c:v>
                </c:pt>
                <c:pt idx="34">
                  <c:v>-5.967078189300409</c:v>
                </c:pt>
                <c:pt idx="35">
                  <c:v>-6.224066390041493</c:v>
                </c:pt>
                <c:pt idx="36">
                  <c:v>-7.5388026607538769</c:v>
                </c:pt>
                <c:pt idx="37">
                  <c:v>-2.9082774049217095</c:v>
                </c:pt>
                <c:pt idx="38">
                  <c:v>-3.3112582781456954</c:v>
                </c:pt>
                <c:pt idx="39">
                  <c:v>-2.826086956521733</c:v>
                </c:pt>
                <c:pt idx="40">
                  <c:v>-1.9565217391304319</c:v>
                </c:pt>
                <c:pt idx="41">
                  <c:v>-2.3605150214592303</c:v>
                </c:pt>
                <c:pt idx="42">
                  <c:v>-0.64655172413792494</c:v>
                </c:pt>
                <c:pt idx="43">
                  <c:v>-0.21691973969631545</c:v>
                </c:pt>
                <c:pt idx="44">
                  <c:v>0.43763676148795561</c:v>
                </c:pt>
                <c:pt idx="45">
                  <c:v>0</c:v>
                </c:pt>
                <c:pt idx="46">
                  <c:v>-0.4376367614879712</c:v>
                </c:pt>
                <c:pt idx="47">
                  <c:v>0</c:v>
                </c:pt>
                <c:pt idx="48">
                  <c:v>7.1942446043165464</c:v>
                </c:pt>
                <c:pt idx="49">
                  <c:v>3.686635944700464</c:v>
                </c:pt>
                <c:pt idx="50">
                  <c:v>5.0228310502283176</c:v>
                </c:pt>
                <c:pt idx="51">
                  <c:v>3.3557046979865772</c:v>
                </c:pt>
                <c:pt idx="52">
                  <c:v>3.54767184035477</c:v>
                </c:pt>
                <c:pt idx="53">
                  <c:v>4.1758241758241725</c:v>
                </c:pt>
                <c:pt idx="54">
                  <c:v>2.3861171366594389</c:v>
                </c:pt>
                <c:pt idx="55">
                  <c:v>2.39130434782609</c:v>
                </c:pt>
                <c:pt idx="56">
                  <c:v>2.1786492374727668</c:v>
                </c:pt>
                <c:pt idx="57">
                  <c:v>2.8508771929824497</c:v>
                </c:pt>
                <c:pt idx="58">
                  <c:v>3.51648351648352</c:v>
                </c:pt>
                <c:pt idx="59">
                  <c:v>4.4247787610619467</c:v>
                </c:pt>
                <c:pt idx="60">
                  <c:v>3.3557046979865772</c:v>
                </c:pt>
                <c:pt idx="61">
                  <c:v>3.9999999999999938</c:v>
                </c:pt>
                <c:pt idx="62">
                  <c:v>4.3478260869565215</c:v>
                </c:pt>
                <c:pt idx="63">
                  <c:v>5.1948051948051921</c:v>
                </c:pt>
                <c:pt idx="64">
                  <c:v>4.4967880085652983</c:v>
                </c:pt>
                <c:pt idx="65">
                  <c:v>4.0084388185653976</c:v>
                </c:pt>
                <c:pt idx="66">
                  <c:v>5.2966101694915251</c:v>
                </c:pt>
                <c:pt idx="67">
                  <c:v>6.157112526539275</c:v>
                </c:pt>
                <c:pt idx="68">
                  <c:v>6.8230277185501134</c:v>
                </c:pt>
                <c:pt idx="69">
                  <c:v>7.6759061833688733</c:v>
                </c:pt>
                <c:pt idx="70">
                  <c:v>7.6433121019108308</c:v>
                </c:pt>
                <c:pt idx="71">
                  <c:v>6.9915254237288078</c:v>
                </c:pt>
                <c:pt idx="72">
                  <c:v>6.9264069264069166</c:v>
                </c:pt>
                <c:pt idx="73">
                  <c:v>5.7692307692307754</c:v>
                </c:pt>
                <c:pt idx="74">
                  <c:v>6.0416666666666643</c:v>
                </c:pt>
                <c:pt idx="75">
                  <c:v>5.3497942386831303</c:v>
                </c:pt>
                <c:pt idx="76">
                  <c:v>6.7622950819672223</c:v>
                </c:pt>
                <c:pt idx="77">
                  <c:v>6.6937119675456485</c:v>
                </c:pt>
                <c:pt idx="78">
                  <c:v>6.6398390342052247</c:v>
                </c:pt>
                <c:pt idx="79">
                  <c:v>6.5999999999999943</c:v>
                </c:pt>
                <c:pt idx="80">
                  <c:v>6.586826347305383</c:v>
                </c:pt>
                <c:pt idx="81">
                  <c:v>6.9306930693069315</c:v>
                </c:pt>
                <c:pt idx="82">
                  <c:v>6.9033530571992099</c:v>
                </c:pt>
                <c:pt idx="83">
                  <c:v>7.524752475247519</c:v>
                </c:pt>
                <c:pt idx="84">
                  <c:v>7.4898785425101266</c:v>
                </c:pt>
                <c:pt idx="85">
                  <c:v>7.8787878787878753</c:v>
                </c:pt>
                <c:pt idx="86">
                  <c:v>5.6974459724950854</c:v>
                </c:pt>
                <c:pt idx="87">
                  <c:v>6.6406249999999973</c:v>
                </c:pt>
                <c:pt idx="88">
                  <c:v>6.9097888675623835</c:v>
                </c:pt>
                <c:pt idx="89">
                  <c:v>7.2243346007604492</c:v>
                </c:pt>
                <c:pt idx="90">
                  <c:v>7.7358490566037759</c:v>
                </c:pt>
                <c:pt idx="91">
                  <c:v>7.3170731707317183</c:v>
                </c:pt>
                <c:pt idx="92">
                  <c:v>8.2397003745318322</c:v>
                </c:pt>
                <c:pt idx="93">
                  <c:v>7.5925925925925952</c:v>
                </c:pt>
                <c:pt idx="94">
                  <c:v>7.1955719557195543</c:v>
                </c:pt>
                <c:pt idx="95">
                  <c:v>7.1823204419889608</c:v>
                </c:pt>
                <c:pt idx="96">
                  <c:v>8.8512241054613838</c:v>
                </c:pt>
                <c:pt idx="97">
                  <c:v>9.7378277153558113</c:v>
                </c:pt>
                <c:pt idx="98">
                  <c:v>11.152416356877325</c:v>
                </c:pt>
                <c:pt idx="99">
                  <c:v>11.172161172161172</c:v>
                </c:pt>
                <c:pt idx="100">
                  <c:v>9.3357271095152523</c:v>
                </c:pt>
                <c:pt idx="101">
                  <c:v>8.6879432624113448</c:v>
                </c:pt>
                <c:pt idx="102">
                  <c:v>7.7057793345008738</c:v>
                </c:pt>
                <c:pt idx="103">
                  <c:v>7.5174825174825139</c:v>
                </c:pt>
                <c:pt idx="104">
                  <c:v>6.401384083044988</c:v>
                </c:pt>
                <c:pt idx="105">
                  <c:v>6.1962134251290903</c:v>
                </c:pt>
                <c:pt idx="106">
                  <c:v>6.024096385542169</c:v>
                </c:pt>
                <c:pt idx="107">
                  <c:v>5.4982817869415728</c:v>
                </c:pt>
                <c:pt idx="108">
                  <c:v>2.5951557093425608</c:v>
                </c:pt>
                <c:pt idx="109">
                  <c:v>2.3890784982935127</c:v>
                </c:pt>
                <c:pt idx="110">
                  <c:v>0.66889632107024366</c:v>
                </c:pt>
                <c:pt idx="111">
                  <c:v>0.16474464579900217</c:v>
                </c:pt>
                <c:pt idx="112">
                  <c:v>0.65681444991789595</c:v>
                </c:pt>
                <c:pt idx="113">
                  <c:v>1.1419249592169705</c:v>
                </c:pt>
                <c:pt idx="114">
                  <c:v>2.1138211382113776</c:v>
                </c:pt>
                <c:pt idx="115">
                  <c:v>1.9512195121951263</c:v>
                </c:pt>
                <c:pt idx="116">
                  <c:v>2.27642276422764</c:v>
                </c:pt>
                <c:pt idx="117">
                  <c:v>2.2690437601296578</c:v>
                </c:pt>
                <c:pt idx="118">
                  <c:v>2.2727272727272703</c:v>
                </c:pt>
                <c:pt idx="119">
                  <c:v>2.6058631921824129</c:v>
                </c:pt>
                <c:pt idx="120">
                  <c:v>4.8903878583473963</c:v>
                </c:pt>
                <c:pt idx="121">
                  <c:v>4.5000000000000044</c:v>
                </c:pt>
                <c:pt idx="122">
                  <c:v>5.1495016611295581</c:v>
                </c:pt>
                <c:pt idx="123">
                  <c:v>5.2631578947368478</c:v>
                </c:pt>
                <c:pt idx="124">
                  <c:v>5.2202283849918487</c:v>
                </c:pt>
                <c:pt idx="125">
                  <c:v>5.1612903225806503</c:v>
                </c:pt>
                <c:pt idx="126">
                  <c:v>4.1401273885350456</c:v>
                </c:pt>
                <c:pt idx="127">
                  <c:v>4.9441786283891451</c:v>
                </c:pt>
                <c:pt idx="128">
                  <c:v>4.2925278219395802</c:v>
                </c:pt>
                <c:pt idx="129">
                  <c:v>2.535657686212363</c:v>
                </c:pt>
                <c:pt idx="130">
                  <c:v>2.5396825396825307</c:v>
                </c:pt>
                <c:pt idx="131">
                  <c:v>1.5873015873015872</c:v>
                </c:pt>
                <c:pt idx="132">
                  <c:v>1.4469453376205763</c:v>
                </c:pt>
                <c:pt idx="133">
                  <c:v>-1.2759170653907563</c:v>
                </c:pt>
              </c:numCache>
            </c:numRef>
          </c:val>
          <c:smooth val="0"/>
          <c:extLst>
            <c:ext xmlns:c16="http://schemas.microsoft.com/office/drawing/2014/chart" uri="{C3380CC4-5D6E-409C-BE32-E72D297353CC}">
              <c16:uniqueId val="{00000000-8BA9-4974-864F-3C9AD9FEA823}"/>
            </c:ext>
          </c:extLst>
        </c:ser>
        <c:ser>
          <c:idx val="3"/>
          <c:order val="3"/>
          <c:tx>
            <c:strRef>
              <c:f>Sheet1!$E$1</c:f>
              <c:strCache>
                <c:ptCount val="1"/>
                <c:pt idx="0">
                  <c:v>United States</c:v>
                </c:pt>
              </c:strCache>
            </c:strRef>
          </c:tx>
          <c:spPr>
            <a:ln w="38100">
              <a:solidFill>
                <a:schemeClr val="tx1"/>
              </a:solidFill>
            </a:ln>
          </c:spPr>
          <c:marker>
            <c:symbol val="none"/>
          </c:marker>
          <c:cat>
            <c:numRef>
              <c:f>Sheet1!$A$2:$A$135</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Sheet1!$E$2:$E$135</c:f>
              <c:numCache>
                <c:formatCode>0.0</c:formatCode>
                <c:ptCount val="134"/>
                <c:pt idx="0">
                  <c:v>-3.3</c:v>
                </c:pt>
                <c:pt idx="1">
                  <c:v>-2.6</c:v>
                </c:pt>
                <c:pt idx="2">
                  <c:v>-4.2</c:v>
                </c:pt>
                <c:pt idx="3">
                  <c:v>-4.8</c:v>
                </c:pt>
                <c:pt idx="4">
                  <c:v>-5.3</c:v>
                </c:pt>
                <c:pt idx="5">
                  <c:v>-6.3</c:v>
                </c:pt>
                <c:pt idx="6">
                  <c:v>-6.4</c:v>
                </c:pt>
                <c:pt idx="7">
                  <c:v>-6.3</c:v>
                </c:pt>
                <c:pt idx="8">
                  <c:v>-6.8</c:v>
                </c:pt>
                <c:pt idx="9">
                  <c:v>-7.5</c:v>
                </c:pt>
                <c:pt idx="10">
                  <c:v>-9.1999999999999993</c:v>
                </c:pt>
                <c:pt idx="11">
                  <c:v>-10.5</c:v>
                </c:pt>
                <c:pt idx="12">
                  <c:v>-12.7</c:v>
                </c:pt>
                <c:pt idx="13">
                  <c:v>-14.1</c:v>
                </c:pt>
                <c:pt idx="14">
                  <c:v>-15.6</c:v>
                </c:pt>
                <c:pt idx="15">
                  <c:v>-16.100000000000001</c:v>
                </c:pt>
                <c:pt idx="16">
                  <c:v>-16.2</c:v>
                </c:pt>
                <c:pt idx="17">
                  <c:v>-16.5</c:v>
                </c:pt>
                <c:pt idx="18">
                  <c:v>-16.7</c:v>
                </c:pt>
                <c:pt idx="19">
                  <c:v>-17.2</c:v>
                </c:pt>
                <c:pt idx="20">
                  <c:v>-17.399999999999999</c:v>
                </c:pt>
                <c:pt idx="21">
                  <c:v>-17.3</c:v>
                </c:pt>
                <c:pt idx="22">
                  <c:v>-16.2</c:v>
                </c:pt>
                <c:pt idx="23">
                  <c:v>-15.8</c:v>
                </c:pt>
                <c:pt idx="24">
                  <c:v>-15.6</c:v>
                </c:pt>
                <c:pt idx="25">
                  <c:v>-15.2</c:v>
                </c:pt>
                <c:pt idx="26">
                  <c:v>-12.4</c:v>
                </c:pt>
                <c:pt idx="27">
                  <c:v>-9.8000000000000007</c:v>
                </c:pt>
                <c:pt idx="28">
                  <c:v>-9.4</c:v>
                </c:pt>
                <c:pt idx="29">
                  <c:v>-8.1</c:v>
                </c:pt>
                <c:pt idx="30">
                  <c:v>-7.1</c:v>
                </c:pt>
                <c:pt idx="31">
                  <c:v>-5.5</c:v>
                </c:pt>
                <c:pt idx="32">
                  <c:v>-5</c:v>
                </c:pt>
                <c:pt idx="33">
                  <c:v>-3.8</c:v>
                </c:pt>
                <c:pt idx="34">
                  <c:v>-3.3</c:v>
                </c:pt>
                <c:pt idx="35">
                  <c:v>-3.5</c:v>
                </c:pt>
                <c:pt idx="36">
                  <c:v>-2.9</c:v>
                </c:pt>
                <c:pt idx="37">
                  <c:v>-0.8</c:v>
                </c:pt>
                <c:pt idx="38">
                  <c:v>-1.1000000000000001</c:v>
                </c:pt>
                <c:pt idx="39">
                  <c:v>-1</c:v>
                </c:pt>
                <c:pt idx="40">
                  <c:v>-0.1</c:v>
                </c:pt>
                <c:pt idx="41">
                  <c:v>0.5</c:v>
                </c:pt>
                <c:pt idx="42">
                  <c:v>0.8</c:v>
                </c:pt>
                <c:pt idx="43">
                  <c:v>0.4</c:v>
                </c:pt>
                <c:pt idx="44">
                  <c:v>1.5</c:v>
                </c:pt>
                <c:pt idx="45">
                  <c:v>1.3</c:v>
                </c:pt>
                <c:pt idx="46">
                  <c:v>1.4</c:v>
                </c:pt>
                <c:pt idx="47">
                  <c:v>2.7</c:v>
                </c:pt>
                <c:pt idx="48">
                  <c:v>3.8</c:v>
                </c:pt>
                <c:pt idx="49">
                  <c:v>3.4</c:v>
                </c:pt>
                <c:pt idx="50">
                  <c:v>3</c:v>
                </c:pt>
                <c:pt idx="51">
                  <c:v>2.2999999999999998</c:v>
                </c:pt>
                <c:pt idx="52">
                  <c:v>1.7</c:v>
                </c:pt>
                <c:pt idx="53">
                  <c:v>1.7</c:v>
                </c:pt>
                <c:pt idx="54">
                  <c:v>1.5</c:v>
                </c:pt>
                <c:pt idx="55">
                  <c:v>1.4</c:v>
                </c:pt>
                <c:pt idx="56">
                  <c:v>1.2</c:v>
                </c:pt>
                <c:pt idx="57">
                  <c:v>1.4</c:v>
                </c:pt>
                <c:pt idx="58">
                  <c:v>1.4</c:v>
                </c:pt>
                <c:pt idx="59">
                  <c:v>2.2000000000000002</c:v>
                </c:pt>
                <c:pt idx="60">
                  <c:v>2.2000000000000002</c:v>
                </c:pt>
                <c:pt idx="61">
                  <c:v>3.2</c:v>
                </c:pt>
                <c:pt idx="62">
                  <c:v>3.5</c:v>
                </c:pt>
                <c:pt idx="63">
                  <c:v>3.4</c:v>
                </c:pt>
                <c:pt idx="64">
                  <c:v>3.9</c:v>
                </c:pt>
                <c:pt idx="65">
                  <c:v>3.7</c:v>
                </c:pt>
                <c:pt idx="66">
                  <c:v>3.8</c:v>
                </c:pt>
                <c:pt idx="67">
                  <c:v>3.8</c:v>
                </c:pt>
                <c:pt idx="68">
                  <c:v>4.0999999999999996</c:v>
                </c:pt>
                <c:pt idx="69">
                  <c:v>4.3</c:v>
                </c:pt>
                <c:pt idx="70">
                  <c:v>4.5999999999999996</c:v>
                </c:pt>
                <c:pt idx="71">
                  <c:v>3.7</c:v>
                </c:pt>
                <c:pt idx="72">
                  <c:v>4.8</c:v>
                </c:pt>
                <c:pt idx="73">
                  <c:v>4.2</c:v>
                </c:pt>
                <c:pt idx="74">
                  <c:v>4.5</c:v>
                </c:pt>
                <c:pt idx="75">
                  <c:v>5.2</c:v>
                </c:pt>
                <c:pt idx="76">
                  <c:v>4.9000000000000004</c:v>
                </c:pt>
                <c:pt idx="77">
                  <c:v>4.5999999999999996</c:v>
                </c:pt>
                <c:pt idx="78">
                  <c:v>5.2</c:v>
                </c:pt>
                <c:pt idx="79">
                  <c:v>5.3</c:v>
                </c:pt>
                <c:pt idx="80">
                  <c:v>5.3</c:v>
                </c:pt>
                <c:pt idx="81">
                  <c:v>5.2</c:v>
                </c:pt>
                <c:pt idx="82">
                  <c:v>5.0999999999999996</c:v>
                </c:pt>
                <c:pt idx="83">
                  <c:v>6.2</c:v>
                </c:pt>
                <c:pt idx="84">
                  <c:v>6.1</c:v>
                </c:pt>
                <c:pt idx="85">
                  <c:v>6.2</c:v>
                </c:pt>
                <c:pt idx="86">
                  <c:v>5.3</c:v>
                </c:pt>
                <c:pt idx="87">
                  <c:v>5.5</c:v>
                </c:pt>
                <c:pt idx="88">
                  <c:v>5.4</c:v>
                </c:pt>
                <c:pt idx="89">
                  <c:v>4.9000000000000004</c:v>
                </c:pt>
                <c:pt idx="90">
                  <c:v>4.3</c:v>
                </c:pt>
                <c:pt idx="91">
                  <c:v>4.3</c:v>
                </c:pt>
                <c:pt idx="92">
                  <c:v>3.9</c:v>
                </c:pt>
                <c:pt idx="93">
                  <c:v>4.3</c:v>
                </c:pt>
                <c:pt idx="94">
                  <c:v>5</c:v>
                </c:pt>
                <c:pt idx="95">
                  <c:v>5.4</c:v>
                </c:pt>
                <c:pt idx="96">
                  <c:v>5</c:v>
                </c:pt>
                <c:pt idx="97">
                  <c:v>4.9000000000000004</c:v>
                </c:pt>
                <c:pt idx="98">
                  <c:v>5.8</c:v>
                </c:pt>
                <c:pt idx="99">
                  <c:v>5</c:v>
                </c:pt>
                <c:pt idx="100">
                  <c:v>4.0999999999999996</c:v>
                </c:pt>
                <c:pt idx="101">
                  <c:v>4.2</c:v>
                </c:pt>
                <c:pt idx="102">
                  <c:v>4</c:v>
                </c:pt>
                <c:pt idx="103">
                  <c:v>3.6</c:v>
                </c:pt>
                <c:pt idx="104">
                  <c:v>4</c:v>
                </c:pt>
                <c:pt idx="105">
                  <c:v>3.6</c:v>
                </c:pt>
                <c:pt idx="106">
                  <c:v>3.3</c:v>
                </c:pt>
                <c:pt idx="107">
                  <c:v>2.4</c:v>
                </c:pt>
                <c:pt idx="108">
                  <c:v>3.3</c:v>
                </c:pt>
                <c:pt idx="109">
                  <c:v>4.3</c:v>
                </c:pt>
                <c:pt idx="110">
                  <c:v>3.6</c:v>
                </c:pt>
                <c:pt idx="111">
                  <c:v>3.1</c:v>
                </c:pt>
                <c:pt idx="112">
                  <c:v>3.6</c:v>
                </c:pt>
                <c:pt idx="113">
                  <c:v>3.7</c:v>
                </c:pt>
                <c:pt idx="114">
                  <c:v>3.2</c:v>
                </c:pt>
                <c:pt idx="115">
                  <c:v>3.6</c:v>
                </c:pt>
                <c:pt idx="116">
                  <c:v>3.3</c:v>
                </c:pt>
                <c:pt idx="117">
                  <c:v>3.3</c:v>
                </c:pt>
                <c:pt idx="118">
                  <c:v>3.5</c:v>
                </c:pt>
                <c:pt idx="119">
                  <c:v>4.5</c:v>
                </c:pt>
                <c:pt idx="120">
                  <c:v>4.2</c:v>
                </c:pt>
                <c:pt idx="121">
                  <c:v>4.8</c:v>
                </c:pt>
                <c:pt idx="122">
                  <c:v>4.5</c:v>
                </c:pt>
                <c:pt idx="123">
                  <c:v>4.5</c:v>
                </c:pt>
                <c:pt idx="124">
                  <c:v>4.8</c:v>
                </c:pt>
                <c:pt idx="125">
                  <c:v>4.5999999999999996</c:v>
                </c:pt>
                <c:pt idx="126">
                  <c:v>4.8</c:v>
                </c:pt>
                <c:pt idx="127">
                  <c:v>4.7</c:v>
                </c:pt>
                <c:pt idx="128">
                  <c:v>4.5999999999999996</c:v>
                </c:pt>
                <c:pt idx="129">
                  <c:v>4.9000000000000004</c:v>
                </c:pt>
                <c:pt idx="130">
                  <c:v>4.3</c:v>
                </c:pt>
                <c:pt idx="131">
                  <c:v>4.4000000000000004</c:v>
                </c:pt>
                <c:pt idx="132">
                  <c:v>5.0999999999999996</c:v>
                </c:pt>
                <c:pt idx="133">
                  <c:v>3.2</c:v>
                </c:pt>
              </c:numCache>
            </c:numRef>
          </c:val>
          <c:smooth val="0"/>
          <c:extLst>
            <c:ext xmlns:c16="http://schemas.microsoft.com/office/drawing/2014/chart" uri="{C3380CC4-5D6E-409C-BE32-E72D297353CC}">
              <c16:uniqueId val="{00000001-8BA9-4974-864F-3C9AD9FEA823}"/>
            </c:ext>
          </c:extLst>
        </c:ser>
        <c:dLbls>
          <c:showLegendKey val="0"/>
          <c:showVal val="0"/>
          <c:showCatName val="0"/>
          <c:showSerName val="0"/>
          <c:showPercent val="0"/>
          <c:showBubbleSize val="0"/>
        </c:dLbls>
        <c:smooth val="0"/>
        <c:axId val="319885224"/>
        <c:axId val="319885616"/>
      </c:lineChart>
      <c:dateAx>
        <c:axId val="319885224"/>
        <c:scaling>
          <c:orientation val="minMax"/>
        </c:scaling>
        <c:delete val="0"/>
        <c:axPos val="b"/>
        <c:numFmt formatCode="yyyy" sourceLinked="0"/>
        <c:majorTickMark val="in"/>
        <c:minorTickMark val="in"/>
        <c:tickLblPos val="low"/>
        <c:txPr>
          <a:bodyPr rot="0"/>
          <a:lstStyle/>
          <a:p>
            <a:pPr>
              <a:defRPr/>
            </a:pPr>
            <a:endParaRPr lang="en-US"/>
          </a:p>
        </c:txPr>
        <c:crossAx val="319885616"/>
        <c:crossesAt val="-4.999999999999996E+194"/>
        <c:auto val="1"/>
        <c:lblOffset val="100"/>
        <c:baseTimeUnit val="months"/>
        <c:majorUnit val="2"/>
        <c:majorTimeUnit val="years"/>
        <c:minorUnit val="1"/>
        <c:minorTimeUnit val="years"/>
      </c:dateAx>
      <c:valAx>
        <c:axId val="319885616"/>
        <c:scaling>
          <c:orientation val="minMax"/>
          <c:max val="15"/>
          <c:min val="-25"/>
        </c:scaling>
        <c:delete val="0"/>
        <c:axPos val="l"/>
        <c:majorGridlines>
          <c:spPr>
            <a:ln w="6350">
              <a:solidFill>
                <a:schemeClr val="bg1">
                  <a:lumMod val="85000"/>
                </a:schemeClr>
              </a:solidFill>
              <a:prstDash val="solid"/>
            </a:ln>
          </c:spPr>
        </c:majorGridlines>
        <c:title>
          <c:tx>
            <c:rich>
              <a:bodyPr/>
              <a:lstStyle/>
              <a:p>
                <a:pPr>
                  <a:defRPr sz="1600" b="0"/>
                </a:pPr>
                <a:r>
                  <a:rPr lang="en-US" sz="1600" b="0" dirty="0"/>
                  <a:t>12-month % change</a:t>
                </a:r>
              </a:p>
            </c:rich>
          </c:tx>
          <c:overlay val="0"/>
        </c:title>
        <c:numFmt formatCode="0%" sourceLinked="0"/>
        <c:majorTickMark val="none"/>
        <c:minorTickMark val="none"/>
        <c:tickLblPos val="nextTo"/>
        <c:spPr>
          <a:ln>
            <a:solidFill>
              <a:schemeClr val="bg1">
                <a:lumMod val="50000"/>
              </a:schemeClr>
            </a:solidFill>
          </a:ln>
        </c:spPr>
        <c:crossAx val="319885224"/>
        <c:crosses val="autoZero"/>
        <c:crossBetween val="between"/>
        <c:dispUnits>
          <c:builtInUnit val="hundreds"/>
        </c:dispUnits>
      </c:valAx>
      <c:spPr>
        <a:noFill/>
        <a:ln w="25389">
          <a:noFill/>
        </a:ln>
      </c:spPr>
    </c:plotArea>
    <c:plotVisOnly val="1"/>
    <c:dispBlanksAs val="gap"/>
    <c:showDLblsOverMax val="0"/>
  </c:chart>
  <c:spPr>
    <a:ln w="9525">
      <a:solidFill>
        <a:schemeClr val="bg1">
          <a:lumMod val="50000"/>
        </a:schemeClr>
      </a:solidFill>
    </a:ln>
  </c:spPr>
  <c:txPr>
    <a:bodyPr/>
    <a:lstStyle/>
    <a:p>
      <a:pPr>
        <a:defRPr sz="1800">
          <a:latin typeface="Calibri" pitchFamily="34" charset="0"/>
          <a:cs typeface="Arial" pitchFamily="34" charset="0"/>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65489292632127"/>
          <c:y val="9.2033799565927707E-2"/>
          <c:w val="0.76049627684901588"/>
          <c:h val="0.83526056282378536"/>
        </c:manualLayout>
      </c:layout>
      <c:lineChart>
        <c:grouping val="standard"/>
        <c:varyColors val="0"/>
        <c:ser>
          <c:idx val="0"/>
          <c:order val="0"/>
          <c:tx>
            <c:strRef>
              <c:f>Sheet1!$B$1</c:f>
              <c:strCache>
                <c:ptCount val="1"/>
                <c:pt idx="0">
                  <c:v>Current</c:v>
                </c:pt>
              </c:strCache>
            </c:strRef>
          </c:tx>
          <c:spPr>
            <a:ln w="12700">
              <a:solidFill>
                <a:srgbClr val="C0504D"/>
              </a:solidFill>
              <a:prstDash val="dash"/>
            </a:ln>
          </c:spPr>
          <c:marker>
            <c:symbol val="none"/>
          </c:marker>
          <c:cat>
            <c:numRef>
              <c:f>Sheet1!$A$2:$A$14</c:f>
              <c:numCache>
                <c:formatCode>yyyy</c:formatCode>
                <c:ptCount val="13"/>
                <c:pt idx="0">
                  <c:v>39083</c:v>
                </c:pt>
                <c:pt idx="1">
                  <c:v>39448</c:v>
                </c:pt>
                <c:pt idx="2">
                  <c:v>39814</c:v>
                </c:pt>
                <c:pt idx="3">
                  <c:v>40179</c:v>
                </c:pt>
                <c:pt idx="4">
                  <c:v>40544</c:v>
                </c:pt>
                <c:pt idx="5">
                  <c:v>40909</c:v>
                </c:pt>
                <c:pt idx="6">
                  <c:v>41275</c:v>
                </c:pt>
                <c:pt idx="7">
                  <c:v>41640</c:v>
                </c:pt>
                <c:pt idx="8">
                  <c:v>42005</c:v>
                </c:pt>
                <c:pt idx="9">
                  <c:v>42370</c:v>
                </c:pt>
                <c:pt idx="10">
                  <c:v>42736</c:v>
                </c:pt>
                <c:pt idx="11">
                  <c:v>43101</c:v>
                </c:pt>
                <c:pt idx="12">
                  <c:v>43466</c:v>
                </c:pt>
              </c:numCache>
            </c:numRef>
          </c:cat>
          <c:val>
            <c:numRef>
              <c:f>Sheet1!$B$2:$B$14</c:f>
              <c:numCache>
                <c:formatCode>#0.000</c:formatCode>
                <c:ptCount val="13"/>
                <c:pt idx="0">
                  <c:v>4.0999999999999995E-2</c:v>
                </c:pt>
                <c:pt idx="1">
                  <c:v>4.0999999999999995E-2</c:v>
                </c:pt>
                <c:pt idx="2">
                  <c:v>4.0999999999999995E-2</c:v>
                </c:pt>
                <c:pt idx="3">
                  <c:v>4.0999999999999995E-2</c:v>
                </c:pt>
                <c:pt idx="4">
                  <c:v>4.0999999999999995E-2</c:v>
                </c:pt>
                <c:pt idx="5">
                  <c:v>4.0999999999999995E-2</c:v>
                </c:pt>
                <c:pt idx="6">
                  <c:v>4.0999999999999995E-2</c:v>
                </c:pt>
                <c:pt idx="7">
                  <c:v>4.0999999999999995E-2</c:v>
                </c:pt>
                <c:pt idx="8">
                  <c:v>4.0999999999999995E-2</c:v>
                </c:pt>
                <c:pt idx="9">
                  <c:v>4.0999999999999995E-2</c:v>
                </c:pt>
                <c:pt idx="10">
                  <c:v>4.0999999999999995E-2</c:v>
                </c:pt>
                <c:pt idx="11">
                  <c:v>4.0999999999999995E-2</c:v>
                </c:pt>
                <c:pt idx="12">
                  <c:v>4.0999999999999995E-2</c:v>
                </c:pt>
              </c:numCache>
            </c:numRef>
          </c:val>
          <c:smooth val="0"/>
          <c:extLst>
            <c:ext xmlns:c16="http://schemas.microsoft.com/office/drawing/2014/chart" uri="{C3380CC4-5D6E-409C-BE32-E72D297353CC}">
              <c16:uniqueId val="{00000000-76E0-4085-98A5-87303BFBA43E}"/>
            </c:ext>
          </c:extLst>
        </c:ser>
        <c:ser>
          <c:idx val="1"/>
          <c:order val="1"/>
          <c:tx>
            <c:strRef>
              <c:f>Sheet1!$C$1</c:f>
              <c:strCache>
                <c:ptCount val="1"/>
                <c:pt idx="0">
                  <c:v>Construction job openings rate</c:v>
                </c:pt>
              </c:strCache>
            </c:strRef>
          </c:tx>
          <c:spPr>
            <a:ln w="38100">
              <a:solidFill>
                <a:srgbClr val="C0504D"/>
              </a:solidFill>
            </a:ln>
          </c:spPr>
          <c:marker>
            <c:symbol val="none"/>
          </c:marker>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05-4C3D-9DCE-87D8432ED9B3}"/>
                </c:ext>
              </c:extLst>
            </c:dLbl>
            <c:spPr>
              <a:noFill/>
              <a:ln>
                <a:noFill/>
              </a:ln>
              <a:effectLst/>
            </c:spPr>
            <c:txPr>
              <a:bodyPr wrap="square" lIns="38100" tIns="19050" rIns="38100" bIns="19050" anchor="ctr">
                <a:spAutoFit/>
              </a:bodyPr>
              <a:lstStyle/>
              <a:p>
                <a:pPr>
                  <a:defRPr sz="1600" b="1">
                    <a:solidFill>
                      <a:srgbClr val="C0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Sheet1!$A$2:$A$14</c:f>
              <c:numCache>
                <c:formatCode>yyyy</c:formatCode>
                <c:ptCount val="13"/>
                <c:pt idx="0">
                  <c:v>39083</c:v>
                </c:pt>
                <c:pt idx="1">
                  <c:v>39448</c:v>
                </c:pt>
                <c:pt idx="2">
                  <c:v>39814</c:v>
                </c:pt>
                <c:pt idx="3">
                  <c:v>40179</c:v>
                </c:pt>
                <c:pt idx="4">
                  <c:v>40544</c:v>
                </c:pt>
                <c:pt idx="5">
                  <c:v>40909</c:v>
                </c:pt>
                <c:pt idx="6">
                  <c:v>41275</c:v>
                </c:pt>
                <c:pt idx="7">
                  <c:v>41640</c:v>
                </c:pt>
                <c:pt idx="8">
                  <c:v>42005</c:v>
                </c:pt>
                <c:pt idx="9">
                  <c:v>42370</c:v>
                </c:pt>
                <c:pt idx="10">
                  <c:v>42736</c:v>
                </c:pt>
                <c:pt idx="11">
                  <c:v>43101</c:v>
                </c:pt>
                <c:pt idx="12">
                  <c:v>43466</c:v>
                </c:pt>
              </c:numCache>
            </c:numRef>
          </c:cat>
          <c:val>
            <c:numRef>
              <c:f>Sheet1!$C$2:$C$14</c:f>
              <c:numCache>
                <c:formatCode>0.0%</c:formatCode>
                <c:ptCount val="13"/>
                <c:pt idx="0">
                  <c:v>3.2000000000000001E-2</c:v>
                </c:pt>
                <c:pt idx="1">
                  <c:v>0.02</c:v>
                </c:pt>
                <c:pt idx="2">
                  <c:v>6.0000000000000001E-3</c:v>
                </c:pt>
                <c:pt idx="3">
                  <c:v>0.01</c:v>
                </c:pt>
                <c:pt idx="4">
                  <c:v>1.2E-2</c:v>
                </c:pt>
                <c:pt idx="5">
                  <c:v>1.6E-2</c:v>
                </c:pt>
                <c:pt idx="6">
                  <c:v>2.1000000000000001E-2</c:v>
                </c:pt>
                <c:pt idx="7">
                  <c:v>2.6000000000000002E-2</c:v>
                </c:pt>
                <c:pt idx="8">
                  <c:v>2.5000000000000001E-2</c:v>
                </c:pt>
                <c:pt idx="9">
                  <c:v>2.5000000000000001E-2</c:v>
                </c:pt>
                <c:pt idx="10">
                  <c:v>2.3E-2</c:v>
                </c:pt>
                <c:pt idx="11">
                  <c:v>3.5000000000000003E-2</c:v>
                </c:pt>
                <c:pt idx="12">
                  <c:v>4.0999999999999995E-2</c:v>
                </c:pt>
              </c:numCache>
            </c:numRef>
          </c:val>
          <c:smooth val="0"/>
          <c:extLst>
            <c:ext xmlns:c16="http://schemas.microsoft.com/office/drawing/2014/chart" uri="{C3380CC4-5D6E-409C-BE32-E72D297353CC}">
              <c16:uniqueId val="{00000001-76E0-4085-98A5-87303BFBA43E}"/>
            </c:ext>
          </c:extLst>
        </c:ser>
        <c:ser>
          <c:idx val="2"/>
          <c:order val="2"/>
          <c:tx>
            <c:strRef>
              <c:f>Sheet1!$D$1</c:f>
              <c:strCache>
                <c:ptCount val="1"/>
                <c:pt idx="0">
                  <c:v>AHE all employees, construction</c:v>
                </c:pt>
              </c:strCache>
            </c:strRef>
          </c:tx>
          <c:spPr>
            <a:ln w="38100">
              <a:solidFill>
                <a:srgbClr val="3B608D"/>
              </a:solidFill>
            </a:ln>
          </c:spPr>
          <c:marker>
            <c:symbol val="none"/>
          </c:marker>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05-4C3D-9DCE-87D8432ED9B3}"/>
                </c:ext>
              </c:extLst>
            </c:dLbl>
            <c:spPr>
              <a:noFill/>
              <a:ln>
                <a:noFill/>
              </a:ln>
              <a:effectLst/>
            </c:spPr>
            <c:txPr>
              <a:bodyPr wrap="square" lIns="38100" tIns="19050" rIns="38100" bIns="19050" anchor="ctr">
                <a:spAutoFit/>
              </a:bodyPr>
              <a:lstStyle/>
              <a:p>
                <a:pPr>
                  <a:defRPr sz="1600" b="1">
                    <a:solidFill>
                      <a:schemeClr val="accent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Sheet1!$A$2:$A$14</c:f>
              <c:numCache>
                <c:formatCode>yyyy</c:formatCode>
                <c:ptCount val="13"/>
                <c:pt idx="0">
                  <c:v>39083</c:v>
                </c:pt>
                <c:pt idx="1">
                  <c:v>39448</c:v>
                </c:pt>
                <c:pt idx="2">
                  <c:v>39814</c:v>
                </c:pt>
                <c:pt idx="3">
                  <c:v>40179</c:v>
                </c:pt>
                <c:pt idx="4">
                  <c:v>40544</c:v>
                </c:pt>
                <c:pt idx="5">
                  <c:v>40909</c:v>
                </c:pt>
                <c:pt idx="6">
                  <c:v>41275</c:v>
                </c:pt>
                <c:pt idx="7">
                  <c:v>41640</c:v>
                </c:pt>
                <c:pt idx="8">
                  <c:v>42005</c:v>
                </c:pt>
                <c:pt idx="9">
                  <c:v>42370</c:v>
                </c:pt>
                <c:pt idx="10">
                  <c:v>42736</c:v>
                </c:pt>
                <c:pt idx="11">
                  <c:v>43101</c:v>
                </c:pt>
                <c:pt idx="12">
                  <c:v>43466</c:v>
                </c:pt>
              </c:numCache>
            </c:numRef>
          </c:cat>
          <c:val>
            <c:numRef>
              <c:f>Sheet1!$D$2:$D$14</c:f>
              <c:numCache>
                <c:formatCode>0.0%</c:formatCode>
                <c:ptCount val="13"/>
                <c:pt idx="0">
                  <c:v>0</c:v>
                </c:pt>
                <c:pt idx="1">
                  <c:v>3.7000000000000005E-2</c:v>
                </c:pt>
                <c:pt idx="2">
                  <c:v>5.0999999999999997E-2</c:v>
                </c:pt>
                <c:pt idx="3">
                  <c:v>2.3E-2</c:v>
                </c:pt>
                <c:pt idx="4">
                  <c:v>1.2E-2</c:v>
                </c:pt>
                <c:pt idx="5">
                  <c:v>2E-3</c:v>
                </c:pt>
                <c:pt idx="6">
                  <c:v>1.9E-2</c:v>
                </c:pt>
                <c:pt idx="7">
                  <c:v>1.6E-2</c:v>
                </c:pt>
                <c:pt idx="8">
                  <c:v>2.5000000000000001E-2</c:v>
                </c:pt>
                <c:pt idx="9">
                  <c:v>2.1000000000000001E-2</c:v>
                </c:pt>
                <c:pt idx="10">
                  <c:v>3.1E-2</c:v>
                </c:pt>
                <c:pt idx="11">
                  <c:v>2.8999999999999998E-2</c:v>
                </c:pt>
                <c:pt idx="12">
                  <c:v>2.8999999999999998E-2</c:v>
                </c:pt>
              </c:numCache>
            </c:numRef>
          </c:val>
          <c:smooth val="0"/>
          <c:extLst>
            <c:ext xmlns:c16="http://schemas.microsoft.com/office/drawing/2014/chart" uri="{C3380CC4-5D6E-409C-BE32-E72D297353CC}">
              <c16:uniqueId val="{00000000-0EB9-4005-90BC-9470F4A68FE8}"/>
            </c:ext>
          </c:extLst>
        </c:ser>
        <c:dLbls>
          <c:showLegendKey val="0"/>
          <c:showVal val="0"/>
          <c:showCatName val="0"/>
          <c:showSerName val="0"/>
          <c:showPercent val="0"/>
          <c:showBubbleSize val="0"/>
        </c:dLbls>
        <c:smooth val="0"/>
        <c:axId val="294148736"/>
        <c:axId val="294154624"/>
      </c:lineChart>
      <c:dateAx>
        <c:axId val="294148736"/>
        <c:scaling>
          <c:orientation val="minMax"/>
          <c:min val="39814"/>
        </c:scaling>
        <c:delete val="0"/>
        <c:axPos val="b"/>
        <c:numFmt formatCode="yyyy" sourceLinked="0"/>
        <c:majorTickMark val="in"/>
        <c:minorTickMark val="none"/>
        <c:tickLblPos val="nextTo"/>
        <c:spPr>
          <a:ln/>
        </c:spPr>
        <c:txPr>
          <a:bodyPr rot="0"/>
          <a:lstStyle/>
          <a:p>
            <a:pPr>
              <a:defRPr sz="1300"/>
            </a:pPr>
            <a:endParaRPr lang="en-US"/>
          </a:p>
        </c:txPr>
        <c:crossAx val="294154624"/>
        <c:crosses val="autoZero"/>
        <c:auto val="1"/>
        <c:lblOffset val="100"/>
        <c:baseTimeUnit val="days"/>
        <c:majorTimeUnit val="years"/>
        <c:minorUnit val="1"/>
        <c:minorTimeUnit val="years"/>
      </c:dateAx>
      <c:valAx>
        <c:axId val="294154624"/>
        <c:scaling>
          <c:orientation val="minMax"/>
          <c:max val="6.0000000000000012E-2"/>
          <c:min val="0"/>
        </c:scaling>
        <c:delete val="0"/>
        <c:axPos val="l"/>
        <c:majorGridlines>
          <c:spPr>
            <a:ln>
              <a:solidFill>
                <a:prstClr val="black">
                  <a:lumMod val="50000"/>
                  <a:lumOff val="50000"/>
                  <a:alpha val="50000"/>
                </a:prstClr>
              </a:solidFill>
            </a:ln>
          </c:spPr>
        </c:majorGridlines>
        <c:numFmt formatCode="0%" sourceLinked="0"/>
        <c:majorTickMark val="out"/>
        <c:minorTickMark val="none"/>
        <c:tickLblPos val="nextTo"/>
        <c:txPr>
          <a:bodyPr/>
          <a:lstStyle/>
          <a:p>
            <a:pPr>
              <a:defRPr sz="1300"/>
            </a:pPr>
            <a:endParaRPr lang="en-US"/>
          </a:p>
        </c:txPr>
        <c:crossAx val="294148736"/>
        <c:crosses val="autoZero"/>
        <c:crossBetween val="between"/>
        <c:majorUnit val="1.0000000000000002E-2"/>
      </c:valAx>
    </c:plotArea>
    <c:plotVisOnly val="1"/>
    <c:dispBlanksAs val="gap"/>
    <c:showDLblsOverMax val="0"/>
  </c:chart>
  <c:spPr>
    <a:noFill/>
    <a:ln>
      <a:solidFill>
        <a:schemeClr val="tx1">
          <a:lumMod val="50000"/>
          <a:lumOff val="50000"/>
        </a:schemeClr>
      </a:solidFill>
    </a:ln>
  </c:spPr>
  <c:txPr>
    <a:bodyPr/>
    <a:lstStyle/>
    <a:p>
      <a:pPr>
        <a:defRPr sz="1400">
          <a:latin typeface="Calibri" pitchFamily="34" charset="0"/>
        </a:defRPr>
      </a:pPr>
      <a:endParaRPr lang="en-US"/>
    </a:p>
  </c:txPr>
  <c:externalData r:id="rId2">
    <c:autoUpdate val="0"/>
  </c:externalData>
  <c:userShapes r:id="rId3"/>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60593083759266"/>
          <c:y val="0.10326914135650346"/>
          <c:w val="0.78232526489744336"/>
          <c:h val="0.79388898996414581"/>
        </c:manualLayout>
      </c:layout>
      <c:lineChart>
        <c:grouping val="standard"/>
        <c:varyColors val="0"/>
        <c:ser>
          <c:idx val="2"/>
          <c:order val="0"/>
          <c:tx>
            <c:strRef>
              <c:f>Sheet1!$D$1</c:f>
              <c:strCache>
                <c:ptCount val="1"/>
                <c:pt idx="0">
                  <c:v>Current Openings</c:v>
                </c:pt>
              </c:strCache>
            </c:strRef>
          </c:tx>
          <c:spPr>
            <a:ln w="12700">
              <a:solidFill>
                <a:srgbClr val="9BBB59">
                  <a:lumMod val="50000"/>
                </a:srgbClr>
              </a:solidFill>
              <a:prstDash val="dash"/>
            </a:ln>
          </c:spPr>
          <c:marker>
            <c:symbol val="none"/>
          </c:marker>
          <c:cat>
            <c:numRef>
              <c:f>Sheet1!$A$2:$A$20</c:f>
              <c:numCache>
                <c:formatCode>yyyy</c:formatCode>
                <c:ptCount val="19"/>
                <c:pt idx="0">
                  <c:v>36892</c:v>
                </c:pt>
                <c:pt idx="1">
                  <c:v>37257</c:v>
                </c:pt>
                <c:pt idx="2">
                  <c:v>37622</c:v>
                </c:pt>
                <c:pt idx="3">
                  <c:v>37987</c:v>
                </c:pt>
                <c:pt idx="4">
                  <c:v>38353</c:v>
                </c:pt>
                <c:pt idx="5">
                  <c:v>38718</c:v>
                </c:pt>
                <c:pt idx="6">
                  <c:v>39083</c:v>
                </c:pt>
                <c:pt idx="7">
                  <c:v>39448</c:v>
                </c:pt>
                <c:pt idx="8">
                  <c:v>39814</c:v>
                </c:pt>
                <c:pt idx="9">
                  <c:v>40179</c:v>
                </c:pt>
                <c:pt idx="10">
                  <c:v>40544</c:v>
                </c:pt>
                <c:pt idx="11">
                  <c:v>40909</c:v>
                </c:pt>
                <c:pt idx="12">
                  <c:v>41275</c:v>
                </c:pt>
                <c:pt idx="13">
                  <c:v>41640</c:v>
                </c:pt>
                <c:pt idx="14">
                  <c:v>42005</c:v>
                </c:pt>
                <c:pt idx="15">
                  <c:v>42370</c:v>
                </c:pt>
                <c:pt idx="16">
                  <c:v>42736</c:v>
                </c:pt>
                <c:pt idx="17">
                  <c:v>43101</c:v>
                </c:pt>
                <c:pt idx="18">
                  <c:v>43466</c:v>
                </c:pt>
              </c:numCache>
            </c:numRef>
          </c:cat>
          <c:val>
            <c:numRef>
              <c:f>Sheet1!$D$2:$D$20</c:f>
              <c:numCache>
                <c:formatCode>0.0</c:formatCode>
                <c:ptCount val="19"/>
                <c:pt idx="0">
                  <c:v>302000</c:v>
                </c:pt>
                <c:pt idx="1">
                  <c:v>302000</c:v>
                </c:pt>
                <c:pt idx="2">
                  <c:v>302000</c:v>
                </c:pt>
                <c:pt idx="3">
                  <c:v>302000</c:v>
                </c:pt>
                <c:pt idx="4">
                  <c:v>302000</c:v>
                </c:pt>
                <c:pt idx="5">
                  <c:v>302000</c:v>
                </c:pt>
                <c:pt idx="6">
                  <c:v>302000</c:v>
                </c:pt>
                <c:pt idx="7">
                  <c:v>302000</c:v>
                </c:pt>
                <c:pt idx="8">
                  <c:v>302000</c:v>
                </c:pt>
                <c:pt idx="9">
                  <c:v>302000</c:v>
                </c:pt>
                <c:pt idx="10">
                  <c:v>302000</c:v>
                </c:pt>
                <c:pt idx="11">
                  <c:v>302000</c:v>
                </c:pt>
                <c:pt idx="12">
                  <c:v>302000</c:v>
                </c:pt>
                <c:pt idx="13">
                  <c:v>302000</c:v>
                </c:pt>
                <c:pt idx="14">
                  <c:v>302000</c:v>
                </c:pt>
                <c:pt idx="15">
                  <c:v>302000</c:v>
                </c:pt>
                <c:pt idx="16">
                  <c:v>302000</c:v>
                </c:pt>
                <c:pt idx="17">
                  <c:v>302000</c:v>
                </c:pt>
                <c:pt idx="18">
                  <c:v>302000</c:v>
                </c:pt>
              </c:numCache>
            </c:numRef>
          </c:val>
          <c:smooth val="0"/>
          <c:extLst>
            <c:ext xmlns:c16="http://schemas.microsoft.com/office/drawing/2014/chart" uri="{C3380CC4-5D6E-409C-BE32-E72D297353CC}">
              <c16:uniqueId val="{00000000-2502-4060-B8DB-B263E385A8A7}"/>
            </c:ext>
          </c:extLst>
        </c:ser>
        <c:ser>
          <c:idx val="3"/>
          <c:order val="1"/>
          <c:tx>
            <c:strRef>
              <c:f>Sheet1!$E$1</c:f>
              <c:strCache>
                <c:ptCount val="1"/>
                <c:pt idx="0">
                  <c:v>Job openings</c:v>
                </c:pt>
              </c:strCache>
            </c:strRef>
          </c:tx>
          <c:spPr>
            <a:ln w="38100">
              <a:solidFill>
                <a:srgbClr val="9BBB59">
                  <a:lumMod val="50000"/>
                </a:srgbClr>
              </a:solidFill>
            </a:ln>
          </c:spPr>
          <c:marker>
            <c:symbol val="none"/>
          </c:marker>
          <c:dLbls>
            <c:dLbl>
              <c:idx val="18"/>
              <c:layout>
                <c:manualLayout>
                  <c:x val="0"/>
                  <c:y val="-2.8007034837884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02-4060-B8DB-B263E385A8A7}"/>
                </c:ext>
              </c:extLst>
            </c:dLbl>
            <c:numFmt formatCode="#,##0" sourceLinked="0"/>
            <c:spPr>
              <a:noFill/>
              <a:ln>
                <a:noFill/>
              </a:ln>
              <a:effectLst/>
            </c:spPr>
            <c:txPr>
              <a:bodyPr wrap="square" lIns="38100" tIns="19050" rIns="38100" bIns="19050" anchor="ctr">
                <a:spAutoFit/>
              </a:bodyPr>
              <a:lstStyle/>
              <a:p>
                <a:pPr>
                  <a:defRPr sz="1600" b="1">
                    <a:solidFill>
                      <a:srgbClr val="4F6228"/>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Sheet1!$A$2:$A$20</c:f>
              <c:numCache>
                <c:formatCode>yyyy</c:formatCode>
                <c:ptCount val="19"/>
                <c:pt idx="0">
                  <c:v>36892</c:v>
                </c:pt>
                <c:pt idx="1">
                  <c:v>37257</c:v>
                </c:pt>
                <c:pt idx="2">
                  <c:v>37622</c:v>
                </c:pt>
                <c:pt idx="3">
                  <c:v>37987</c:v>
                </c:pt>
                <c:pt idx="4">
                  <c:v>38353</c:v>
                </c:pt>
                <c:pt idx="5">
                  <c:v>38718</c:v>
                </c:pt>
                <c:pt idx="6">
                  <c:v>39083</c:v>
                </c:pt>
                <c:pt idx="7">
                  <c:v>39448</c:v>
                </c:pt>
                <c:pt idx="8">
                  <c:v>39814</c:v>
                </c:pt>
                <c:pt idx="9">
                  <c:v>40179</c:v>
                </c:pt>
                <c:pt idx="10">
                  <c:v>40544</c:v>
                </c:pt>
                <c:pt idx="11">
                  <c:v>40909</c:v>
                </c:pt>
                <c:pt idx="12">
                  <c:v>41275</c:v>
                </c:pt>
                <c:pt idx="13">
                  <c:v>41640</c:v>
                </c:pt>
                <c:pt idx="14">
                  <c:v>42005</c:v>
                </c:pt>
                <c:pt idx="15">
                  <c:v>42370</c:v>
                </c:pt>
                <c:pt idx="16">
                  <c:v>42736</c:v>
                </c:pt>
                <c:pt idx="17">
                  <c:v>43101</c:v>
                </c:pt>
                <c:pt idx="18">
                  <c:v>43466</c:v>
                </c:pt>
              </c:numCache>
            </c:numRef>
          </c:cat>
          <c:val>
            <c:numRef>
              <c:f>Sheet1!$E$2:$E$20</c:f>
              <c:numCache>
                <c:formatCode>0.0</c:formatCode>
                <c:ptCount val="19"/>
                <c:pt idx="0">
                  <c:v>223000</c:v>
                </c:pt>
                <c:pt idx="1">
                  <c:v>119000</c:v>
                </c:pt>
                <c:pt idx="2">
                  <c:v>100000</c:v>
                </c:pt>
                <c:pt idx="3">
                  <c:v>159000</c:v>
                </c:pt>
                <c:pt idx="4">
                  <c:v>133000</c:v>
                </c:pt>
                <c:pt idx="5">
                  <c:v>156000</c:v>
                </c:pt>
                <c:pt idx="6">
                  <c:v>242000</c:v>
                </c:pt>
                <c:pt idx="7">
                  <c:v>145000</c:v>
                </c:pt>
                <c:pt idx="8">
                  <c:v>38000</c:v>
                </c:pt>
                <c:pt idx="9">
                  <c:v>54000</c:v>
                </c:pt>
                <c:pt idx="10">
                  <c:v>61000</c:v>
                </c:pt>
                <c:pt idx="11">
                  <c:v>85000</c:v>
                </c:pt>
                <c:pt idx="12">
                  <c:v>116000</c:v>
                </c:pt>
                <c:pt idx="13">
                  <c:v>152000</c:v>
                </c:pt>
                <c:pt idx="14">
                  <c:v>150000</c:v>
                </c:pt>
                <c:pt idx="15">
                  <c:v>161000</c:v>
                </c:pt>
                <c:pt idx="16">
                  <c:v>150000</c:v>
                </c:pt>
                <c:pt idx="17">
                  <c:v>245000</c:v>
                </c:pt>
                <c:pt idx="18">
                  <c:v>302000</c:v>
                </c:pt>
              </c:numCache>
            </c:numRef>
          </c:val>
          <c:smooth val="0"/>
          <c:extLst>
            <c:ext xmlns:c16="http://schemas.microsoft.com/office/drawing/2014/chart" uri="{C3380CC4-5D6E-409C-BE32-E72D297353CC}">
              <c16:uniqueId val="{00000002-2502-4060-B8DB-B263E385A8A7}"/>
            </c:ext>
          </c:extLst>
        </c:ser>
        <c:ser>
          <c:idx val="4"/>
          <c:order val="2"/>
          <c:tx>
            <c:strRef>
              <c:f>Sheet1!$B$1</c:f>
              <c:strCache>
                <c:ptCount val="1"/>
                <c:pt idx="0">
                  <c:v>Current unemployment</c:v>
                </c:pt>
              </c:strCache>
            </c:strRef>
          </c:tx>
          <c:spPr>
            <a:ln w="12700">
              <a:solidFill>
                <a:srgbClr val="F79646"/>
              </a:solidFill>
              <a:prstDash val="dash"/>
            </a:ln>
          </c:spPr>
          <c:marker>
            <c:symbol val="none"/>
          </c:marker>
          <c:cat>
            <c:numRef>
              <c:f>Sheet1!$A$2:$A$20</c:f>
              <c:numCache>
                <c:formatCode>yyyy</c:formatCode>
                <c:ptCount val="19"/>
                <c:pt idx="0">
                  <c:v>36892</c:v>
                </c:pt>
                <c:pt idx="1">
                  <c:v>37257</c:v>
                </c:pt>
                <c:pt idx="2">
                  <c:v>37622</c:v>
                </c:pt>
                <c:pt idx="3">
                  <c:v>37987</c:v>
                </c:pt>
                <c:pt idx="4">
                  <c:v>38353</c:v>
                </c:pt>
                <c:pt idx="5">
                  <c:v>38718</c:v>
                </c:pt>
                <c:pt idx="6">
                  <c:v>39083</c:v>
                </c:pt>
                <c:pt idx="7">
                  <c:v>39448</c:v>
                </c:pt>
                <c:pt idx="8">
                  <c:v>39814</c:v>
                </c:pt>
                <c:pt idx="9">
                  <c:v>40179</c:v>
                </c:pt>
                <c:pt idx="10">
                  <c:v>40544</c:v>
                </c:pt>
                <c:pt idx="11">
                  <c:v>40909</c:v>
                </c:pt>
                <c:pt idx="12">
                  <c:v>41275</c:v>
                </c:pt>
                <c:pt idx="13">
                  <c:v>41640</c:v>
                </c:pt>
                <c:pt idx="14">
                  <c:v>42005</c:v>
                </c:pt>
                <c:pt idx="15">
                  <c:v>42370</c:v>
                </c:pt>
                <c:pt idx="16">
                  <c:v>42736</c:v>
                </c:pt>
                <c:pt idx="17">
                  <c:v>43101</c:v>
                </c:pt>
                <c:pt idx="18">
                  <c:v>43466</c:v>
                </c:pt>
              </c:numCache>
            </c:numRef>
          </c:cat>
          <c:val>
            <c:numRef>
              <c:f>Sheet1!$B$2:$B$20</c:f>
              <c:numCache>
                <c:formatCode>0.0</c:formatCode>
                <c:ptCount val="19"/>
                <c:pt idx="0">
                  <c:v>395000</c:v>
                </c:pt>
                <c:pt idx="1">
                  <c:v>395000</c:v>
                </c:pt>
                <c:pt idx="2">
                  <c:v>395000</c:v>
                </c:pt>
                <c:pt idx="3">
                  <c:v>395000</c:v>
                </c:pt>
                <c:pt idx="4">
                  <c:v>395000</c:v>
                </c:pt>
                <c:pt idx="5">
                  <c:v>395000</c:v>
                </c:pt>
                <c:pt idx="6">
                  <c:v>395000</c:v>
                </c:pt>
                <c:pt idx="7">
                  <c:v>395000</c:v>
                </c:pt>
                <c:pt idx="8">
                  <c:v>395000</c:v>
                </c:pt>
                <c:pt idx="9">
                  <c:v>395000</c:v>
                </c:pt>
                <c:pt idx="10">
                  <c:v>395000</c:v>
                </c:pt>
                <c:pt idx="11">
                  <c:v>395000</c:v>
                </c:pt>
                <c:pt idx="12">
                  <c:v>395000</c:v>
                </c:pt>
                <c:pt idx="13">
                  <c:v>395000</c:v>
                </c:pt>
                <c:pt idx="14">
                  <c:v>395000</c:v>
                </c:pt>
                <c:pt idx="15">
                  <c:v>395000</c:v>
                </c:pt>
                <c:pt idx="16">
                  <c:v>395000</c:v>
                </c:pt>
                <c:pt idx="17">
                  <c:v>395000</c:v>
                </c:pt>
                <c:pt idx="18">
                  <c:v>395000</c:v>
                </c:pt>
              </c:numCache>
            </c:numRef>
          </c:val>
          <c:smooth val="0"/>
          <c:extLst>
            <c:ext xmlns:c16="http://schemas.microsoft.com/office/drawing/2014/chart" uri="{C3380CC4-5D6E-409C-BE32-E72D297353CC}">
              <c16:uniqueId val="{00000003-2502-4060-B8DB-B263E385A8A7}"/>
            </c:ext>
          </c:extLst>
        </c:ser>
        <c:ser>
          <c:idx val="5"/>
          <c:order val="3"/>
          <c:tx>
            <c:strRef>
              <c:f>Sheet1!$C$1</c:f>
              <c:strCache>
                <c:ptCount val="1"/>
                <c:pt idx="0">
                  <c:v>Construction unemployment</c:v>
                </c:pt>
              </c:strCache>
            </c:strRef>
          </c:tx>
          <c:spPr>
            <a:ln w="38100">
              <a:solidFill>
                <a:srgbClr val="F79646"/>
              </a:solidFill>
            </a:ln>
          </c:spPr>
          <c:marker>
            <c:symbol val="none"/>
          </c:marker>
          <c:dLbls>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02-4060-B8DB-B263E385A8A7}"/>
                </c:ext>
              </c:extLst>
            </c:dLbl>
            <c:numFmt formatCode="#,##0" sourceLinked="0"/>
            <c:spPr>
              <a:noFill/>
              <a:ln>
                <a:noFill/>
              </a:ln>
              <a:effectLst/>
            </c:spPr>
            <c:txPr>
              <a:bodyPr wrap="square" lIns="38100" tIns="19050" rIns="38100" bIns="19050" anchor="ctr">
                <a:spAutoFit/>
              </a:bodyPr>
              <a:lstStyle/>
              <a:p>
                <a:pPr>
                  <a:defRPr sz="1600" b="1">
                    <a:solidFill>
                      <a:srgbClr val="F79646"/>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Sheet1!$A$2:$A$20</c:f>
              <c:numCache>
                <c:formatCode>yyyy</c:formatCode>
                <c:ptCount val="19"/>
                <c:pt idx="0">
                  <c:v>36892</c:v>
                </c:pt>
                <c:pt idx="1">
                  <c:v>37257</c:v>
                </c:pt>
                <c:pt idx="2">
                  <c:v>37622</c:v>
                </c:pt>
                <c:pt idx="3">
                  <c:v>37987</c:v>
                </c:pt>
                <c:pt idx="4">
                  <c:v>38353</c:v>
                </c:pt>
                <c:pt idx="5">
                  <c:v>38718</c:v>
                </c:pt>
                <c:pt idx="6">
                  <c:v>39083</c:v>
                </c:pt>
                <c:pt idx="7">
                  <c:v>39448</c:v>
                </c:pt>
                <c:pt idx="8">
                  <c:v>39814</c:v>
                </c:pt>
                <c:pt idx="9">
                  <c:v>40179</c:v>
                </c:pt>
                <c:pt idx="10">
                  <c:v>40544</c:v>
                </c:pt>
                <c:pt idx="11">
                  <c:v>40909</c:v>
                </c:pt>
                <c:pt idx="12">
                  <c:v>41275</c:v>
                </c:pt>
                <c:pt idx="13">
                  <c:v>41640</c:v>
                </c:pt>
                <c:pt idx="14">
                  <c:v>42005</c:v>
                </c:pt>
                <c:pt idx="15">
                  <c:v>42370</c:v>
                </c:pt>
                <c:pt idx="16">
                  <c:v>42736</c:v>
                </c:pt>
                <c:pt idx="17">
                  <c:v>43101</c:v>
                </c:pt>
                <c:pt idx="18">
                  <c:v>43466</c:v>
                </c:pt>
              </c:numCache>
            </c:numRef>
          </c:cat>
          <c:val>
            <c:numRef>
              <c:f>Sheet1!$C$2:$C$20</c:f>
              <c:numCache>
                <c:formatCode>0.0</c:formatCode>
                <c:ptCount val="19"/>
                <c:pt idx="0">
                  <c:v>433000</c:v>
                </c:pt>
                <c:pt idx="1">
                  <c:v>373000</c:v>
                </c:pt>
                <c:pt idx="2">
                  <c:v>418000</c:v>
                </c:pt>
                <c:pt idx="3">
                  <c:v>411000</c:v>
                </c:pt>
                <c:pt idx="4">
                  <c:v>398000</c:v>
                </c:pt>
                <c:pt idx="5">
                  <c:v>453000</c:v>
                </c:pt>
                <c:pt idx="6">
                  <c:v>389000</c:v>
                </c:pt>
                <c:pt idx="7">
                  <c:v>337000</c:v>
                </c:pt>
                <c:pt idx="8">
                  <c:v>325000</c:v>
                </c:pt>
                <c:pt idx="9">
                  <c:v>271000</c:v>
                </c:pt>
                <c:pt idx="10">
                  <c:v>250000</c:v>
                </c:pt>
                <c:pt idx="11">
                  <c:v>298000</c:v>
                </c:pt>
                <c:pt idx="12">
                  <c:v>304000</c:v>
                </c:pt>
                <c:pt idx="13">
                  <c:v>259000</c:v>
                </c:pt>
                <c:pt idx="14">
                  <c:v>322000</c:v>
                </c:pt>
                <c:pt idx="15">
                  <c:v>261000</c:v>
                </c:pt>
                <c:pt idx="16">
                  <c:v>363000</c:v>
                </c:pt>
                <c:pt idx="17">
                  <c:v>326000</c:v>
                </c:pt>
                <c:pt idx="18">
                  <c:v>395000</c:v>
                </c:pt>
              </c:numCache>
            </c:numRef>
          </c:val>
          <c:smooth val="0"/>
          <c:extLst>
            <c:ext xmlns:c16="http://schemas.microsoft.com/office/drawing/2014/chart" uri="{C3380CC4-5D6E-409C-BE32-E72D297353CC}">
              <c16:uniqueId val="{00000005-2502-4060-B8DB-B263E385A8A7}"/>
            </c:ext>
          </c:extLst>
        </c:ser>
        <c:dLbls>
          <c:showLegendKey val="0"/>
          <c:showVal val="0"/>
          <c:showCatName val="0"/>
          <c:showSerName val="0"/>
          <c:showPercent val="0"/>
          <c:showBubbleSize val="0"/>
        </c:dLbls>
        <c:smooth val="0"/>
        <c:axId val="294125952"/>
        <c:axId val="294127488"/>
      </c:lineChart>
      <c:dateAx>
        <c:axId val="294125952"/>
        <c:scaling>
          <c:orientation val="minMax"/>
          <c:min val="39814"/>
        </c:scaling>
        <c:delete val="0"/>
        <c:axPos val="b"/>
        <c:numFmt formatCode="yyyy" sourceLinked="0"/>
        <c:majorTickMark val="in"/>
        <c:minorTickMark val="none"/>
        <c:tickLblPos val="nextTo"/>
        <c:spPr>
          <a:ln/>
        </c:spPr>
        <c:txPr>
          <a:bodyPr rot="0"/>
          <a:lstStyle/>
          <a:p>
            <a:pPr>
              <a:defRPr sz="1300" baseline="0"/>
            </a:pPr>
            <a:endParaRPr lang="en-US"/>
          </a:p>
        </c:txPr>
        <c:crossAx val="294127488"/>
        <c:crosses val="autoZero"/>
        <c:auto val="1"/>
        <c:lblOffset val="100"/>
        <c:baseTimeUnit val="years"/>
        <c:majorUnit val="1"/>
        <c:majorTimeUnit val="years"/>
        <c:minorUnit val="1"/>
      </c:dateAx>
      <c:valAx>
        <c:axId val="294127488"/>
        <c:scaling>
          <c:orientation val="minMax"/>
          <c:max val="450000"/>
          <c:min val="0"/>
        </c:scaling>
        <c:delete val="0"/>
        <c:axPos val="l"/>
        <c:majorGridlines>
          <c:spPr>
            <a:ln>
              <a:solidFill>
                <a:prstClr val="black">
                  <a:lumMod val="50000"/>
                  <a:lumOff val="50000"/>
                  <a:alpha val="50000"/>
                </a:prstClr>
              </a:solidFill>
            </a:ln>
          </c:spPr>
        </c:majorGridlines>
        <c:numFmt formatCode="#,##0" sourceLinked="0"/>
        <c:majorTickMark val="out"/>
        <c:minorTickMark val="none"/>
        <c:tickLblPos val="nextTo"/>
        <c:txPr>
          <a:bodyPr/>
          <a:lstStyle/>
          <a:p>
            <a:pPr>
              <a:defRPr sz="1300"/>
            </a:pPr>
            <a:endParaRPr lang="en-US"/>
          </a:p>
        </c:txPr>
        <c:crossAx val="294125952"/>
        <c:crosses val="autoZero"/>
        <c:crossBetween val="between"/>
      </c:valAx>
    </c:plotArea>
    <c:plotVisOnly val="1"/>
    <c:dispBlanksAs val="gap"/>
    <c:showDLblsOverMax val="0"/>
  </c:chart>
  <c:spPr>
    <a:noFill/>
    <a:ln>
      <a:solidFill>
        <a:schemeClr val="tx1">
          <a:lumMod val="50000"/>
          <a:lumOff val="50000"/>
        </a:schemeClr>
      </a:solidFill>
    </a:ln>
  </c:spPr>
  <c:txPr>
    <a:bodyPr/>
    <a:lstStyle/>
    <a:p>
      <a:pPr>
        <a:defRPr sz="1400">
          <a:latin typeface="Calibri" pitchFamily="34"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1260479093312"/>
          <c:y val="0.10691350790951687"/>
          <c:w val="0.43127647803109764"/>
          <c:h val="0.68031353955451379"/>
        </c:manualLayout>
      </c:layout>
      <c:lineChart>
        <c:grouping val="standard"/>
        <c:varyColors val="0"/>
        <c:ser>
          <c:idx val="0"/>
          <c:order val="0"/>
          <c:tx>
            <c:strRef>
              <c:f>Sheet1!$B$2</c:f>
              <c:strCache>
                <c:ptCount val="1"/>
                <c:pt idx="0">
                  <c:v>Total current</c:v>
                </c:pt>
              </c:strCache>
            </c:strRef>
          </c:tx>
          <c:spPr>
            <a:ln w="12700">
              <a:solidFill>
                <a:sysClr val="windowText" lastClr="000000"/>
              </a:solidFill>
              <a:prstDash val="dash"/>
            </a:ln>
          </c:spPr>
          <c:marker>
            <c:symbol val="none"/>
          </c:marker>
          <c:cat>
            <c:strRef>
              <c:f>Sheet1!$A$3:$A$11</c:f>
              <c:strCache>
                <c:ptCount val="9"/>
                <c:pt idx="0">
                  <c:v>'08</c:v>
                </c:pt>
                <c:pt idx="8">
                  <c:v>'16</c:v>
                </c:pt>
              </c:strCache>
            </c:strRef>
          </c:cat>
          <c:val>
            <c:numRef>
              <c:f>Sheet1!$B$3:$B$11</c:f>
              <c:numCache>
                <c:formatCode>#,##0</c:formatCode>
                <c:ptCount val="9"/>
                <c:pt idx="0">
                  <c:v>99260</c:v>
                </c:pt>
                <c:pt idx="1">
                  <c:v>99260</c:v>
                </c:pt>
                <c:pt idx="2">
                  <c:v>99260</c:v>
                </c:pt>
                <c:pt idx="3">
                  <c:v>99260</c:v>
                </c:pt>
                <c:pt idx="4">
                  <c:v>99260</c:v>
                </c:pt>
                <c:pt idx="5">
                  <c:v>99260</c:v>
                </c:pt>
                <c:pt idx="6">
                  <c:v>99260</c:v>
                </c:pt>
                <c:pt idx="7">
                  <c:v>99260</c:v>
                </c:pt>
                <c:pt idx="8">
                  <c:v>99260</c:v>
                </c:pt>
              </c:numCache>
            </c:numRef>
          </c:val>
          <c:smooth val="0"/>
          <c:extLst>
            <c:ext xmlns:c16="http://schemas.microsoft.com/office/drawing/2014/chart" uri="{C3380CC4-5D6E-409C-BE32-E72D297353CC}">
              <c16:uniqueId val="{00000000-C942-49C9-95BE-4080D914D0A8}"/>
            </c:ext>
          </c:extLst>
        </c:ser>
        <c:ser>
          <c:idx val="1"/>
          <c:order val="1"/>
          <c:tx>
            <c:strRef>
              <c:f>Sheet1!$C$2</c:f>
              <c:strCache>
                <c:ptCount val="1"/>
                <c:pt idx="0">
                  <c:v>Total Educational</c:v>
                </c:pt>
              </c:strCache>
            </c:strRef>
          </c:tx>
          <c:spPr>
            <a:ln w="38100">
              <a:solidFill>
                <a:sysClr val="windowText" lastClr="000000"/>
              </a:solidFill>
            </a:ln>
          </c:spPr>
          <c:marker>
            <c:symbol val="none"/>
          </c:marker>
          <c:cat>
            <c:strRef>
              <c:f>Sheet1!$A$3:$A$11</c:f>
              <c:strCache>
                <c:ptCount val="9"/>
                <c:pt idx="0">
                  <c:v>'08</c:v>
                </c:pt>
                <c:pt idx="8">
                  <c:v>'16</c:v>
                </c:pt>
              </c:strCache>
            </c:strRef>
          </c:cat>
          <c:val>
            <c:numRef>
              <c:f>Sheet1!$C$3:$C$11</c:f>
              <c:numCache>
                <c:formatCode>#,##0</c:formatCode>
                <c:ptCount val="9"/>
                <c:pt idx="0">
                  <c:v>104890</c:v>
                </c:pt>
                <c:pt idx="1">
                  <c:v>103202</c:v>
                </c:pt>
                <c:pt idx="2">
                  <c:v>88405</c:v>
                </c:pt>
                <c:pt idx="3">
                  <c:v>84985</c:v>
                </c:pt>
                <c:pt idx="4">
                  <c:v>84672</c:v>
                </c:pt>
                <c:pt idx="5">
                  <c:v>79060</c:v>
                </c:pt>
                <c:pt idx="6">
                  <c:v>79681</c:v>
                </c:pt>
                <c:pt idx="7">
                  <c:v>84771</c:v>
                </c:pt>
                <c:pt idx="8">
                  <c:v>90348</c:v>
                </c:pt>
              </c:numCache>
            </c:numRef>
          </c:val>
          <c:smooth val="0"/>
          <c:extLst>
            <c:ext xmlns:c16="http://schemas.microsoft.com/office/drawing/2014/chart" uri="{C3380CC4-5D6E-409C-BE32-E72D297353CC}">
              <c16:uniqueId val="{00000001-C942-49C9-95BE-4080D914D0A8}"/>
            </c:ext>
          </c:extLst>
        </c:ser>
        <c:ser>
          <c:idx val="2"/>
          <c:order val="2"/>
          <c:tx>
            <c:strRef>
              <c:f>Sheet1!$D$2</c:f>
              <c:strCache>
                <c:ptCount val="1"/>
                <c:pt idx="0">
                  <c:v>higher current</c:v>
                </c:pt>
              </c:strCache>
            </c:strRef>
          </c:tx>
          <c:spPr>
            <a:ln w="12700">
              <a:solidFill>
                <a:srgbClr val="C0504D"/>
              </a:solidFill>
              <a:prstDash val="dash"/>
            </a:ln>
          </c:spPr>
          <c:marker>
            <c:symbol val="none"/>
          </c:marker>
          <c:cat>
            <c:strRef>
              <c:f>Sheet1!$A$3:$A$11</c:f>
              <c:strCache>
                <c:ptCount val="9"/>
                <c:pt idx="0">
                  <c:v>'08</c:v>
                </c:pt>
                <c:pt idx="8">
                  <c:v>'16</c:v>
                </c:pt>
              </c:strCache>
            </c:strRef>
          </c:cat>
          <c:val>
            <c:numRef>
              <c:f>Sheet1!$D$3:$D$11</c:f>
              <c:numCache>
                <c:formatCode>#,##0</c:formatCode>
                <c:ptCount val="9"/>
                <c:pt idx="0">
                  <c:v>22325</c:v>
                </c:pt>
                <c:pt idx="1">
                  <c:v>22325</c:v>
                </c:pt>
                <c:pt idx="2">
                  <c:v>22325</c:v>
                </c:pt>
                <c:pt idx="3">
                  <c:v>22325</c:v>
                </c:pt>
                <c:pt idx="4">
                  <c:v>22325</c:v>
                </c:pt>
                <c:pt idx="5">
                  <c:v>22325</c:v>
                </c:pt>
                <c:pt idx="6">
                  <c:v>22325</c:v>
                </c:pt>
                <c:pt idx="7">
                  <c:v>22325</c:v>
                </c:pt>
                <c:pt idx="8">
                  <c:v>22325</c:v>
                </c:pt>
              </c:numCache>
            </c:numRef>
          </c:val>
          <c:smooth val="0"/>
          <c:extLst>
            <c:ext xmlns:c16="http://schemas.microsoft.com/office/drawing/2014/chart" uri="{C3380CC4-5D6E-409C-BE32-E72D297353CC}">
              <c16:uniqueId val="{00000002-C942-49C9-95BE-4080D914D0A8}"/>
            </c:ext>
          </c:extLst>
        </c:ser>
        <c:ser>
          <c:idx val="3"/>
          <c:order val="3"/>
          <c:tx>
            <c:strRef>
              <c:f>Sheet1!$E$2</c:f>
              <c:strCache>
                <c:ptCount val="1"/>
                <c:pt idx="0">
                  <c:v>Higher 
education</c:v>
                </c:pt>
              </c:strCache>
            </c:strRef>
          </c:tx>
          <c:spPr>
            <a:ln w="38100">
              <a:solidFill>
                <a:srgbClr val="C0504D"/>
              </a:solidFill>
            </a:ln>
          </c:spPr>
          <c:marker>
            <c:symbol val="none"/>
          </c:marker>
          <c:cat>
            <c:strRef>
              <c:f>Sheet1!$A$3:$A$11</c:f>
              <c:strCache>
                <c:ptCount val="9"/>
                <c:pt idx="0">
                  <c:v>'08</c:v>
                </c:pt>
                <c:pt idx="8">
                  <c:v>'16</c:v>
                </c:pt>
              </c:strCache>
            </c:strRef>
          </c:cat>
          <c:val>
            <c:numRef>
              <c:f>Sheet1!$E$3:$E$11</c:f>
              <c:numCache>
                <c:formatCode>#,##0</c:formatCode>
                <c:ptCount val="9"/>
                <c:pt idx="0">
                  <c:v>23542</c:v>
                </c:pt>
                <c:pt idx="1">
                  <c:v>25081</c:v>
                </c:pt>
                <c:pt idx="2">
                  <c:v>24384</c:v>
                </c:pt>
                <c:pt idx="3">
                  <c:v>24315</c:v>
                </c:pt>
                <c:pt idx="4">
                  <c:v>23328</c:v>
                </c:pt>
                <c:pt idx="5">
                  <c:v>21790</c:v>
                </c:pt>
                <c:pt idx="6">
                  <c:v>22722</c:v>
                </c:pt>
                <c:pt idx="7">
                  <c:v>24895</c:v>
                </c:pt>
                <c:pt idx="8">
                  <c:v>24420</c:v>
                </c:pt>
              </c:numCache>
            </c:numRef>
          </c:val>
          <c:smooth val="0"/>
          <c:extLst>
            <c:ext xmlns:c16="http://schemas.microsoft.com/office/drawing/2014/chart" uri="{C3380CC4-5D6E-409C-BE32-E72D297353CC}">
              <c16:uniqueId val="{00000003-C942-49C9-95BE-4080D914D0A8}"/>
            </c:ext>
          </c:extLst>
        </c:ser>
        <c:ser>
          <c:idx val="4"/>
          <c:order val="4"/>
          <c:tx>
            <c:strRef>
              <c:f>Sheet1!$F$2</c:f>
              <c:strCache>
                <c:ptCount val="1"/>
                <c:pt idx="0">
                  <c:v>private  current</c:v>
                </c:pt>
              </c:strCache>
            </c:strRef>
          </c:tx>
          <c:spPr>
            <a:ln w="12700">
              <a:solidFill>
                <a:srgbClr val="4F81BD"/>
              </a:solidFill>
              <a:prstDash val="dash"/>
            </a:ln>
          </c:spPr>
          <c:marker>
            <c:symbol val="none"/>
          </c:marker>
          <c:cat>
            <c:strRef>
              <c:f>Sheet1!$A$3:$A$11</c:f>
              <c:strCache>
                <c:ptCount val="9"/>
                <c:pt idx="0">
                  <c:v>'08</c:v>
                </c:pt>
                <c:pt idx="8">
                  <c:v>'16</c:v>
                </c:pt>
              </c:strCache>
            </c:strRef>
          </c:cat>
          <c:val>
            <c:numRef>
              <c:f>Sheet1!$F$3:$F$11</c:f>
              <c:numCache>
                <c:formatCode>#,##0</c:formatCode>
                <c:ptCount val="9"/>
                <c:pt idx="0">
                  <c:v>21461</c:v>
                </c:pt>
                <c:pt idx="1">
                  <c:v>21461</c:v>
                </c:pt>
                <c:pt idx="2">
                  <c:v>21461</c:v>
                </c:pt>
                <c:pt idx="3">
                  <c:v>21461</c:v>
                </c:pt>
                <c:pt idx="4">
                  <c:v>21461</c:v>
                </c:pt>
                <c:pt idx="5">
                  <c:v>21461</c:v>
                </c:pt>
                <c:pt idx="6">
                  <c:v>21461</c:v>
                </c:pt>
                <c:pt idx="7">
                  <c:v>21461</c:v>
                </c:pt>
                <c:pt idx="8">
                  <c:v>21461</c:v>
                </c:pt>
              </c:numCache>
            </c:numRef>
          </c:val>
          <c:smooth val="0"/>
          <c:extLst>
            <c:ext xmlns:c16="http://schemas.microsoft.com/office/drawing/2014/chart" uri="{C3380CC4-5D6E-409C-BE32-E72D297353CC}">
              <c16:uniqueId val="{00000004-C942-49C9-95BE-4080D914D0A8}"/>
            </c:ext>
          </c:extLst>
        </c:ser>
        <c:ser>
          <c:idx val="5"/>
          <c:order val="5"/>
          <c:tx>
            <c:strRef>
              <c:f>Sheet1!$G$2</c:f>
              <c:strCache>
                <c:ptCount val="1"/>
                <c:pt idx="0">
                  <c:v>Educational3</c:v>
                </c:pt>
              </c:strCache>
            </c:strRef>
          </c:tx>
          <c:spPr>
            <a:ln w="38100">
              <a:solidFill>
                <a:srgbClr val="4F81BD"/>
              </a:solidFill>
            </a:ln>
          </c:spPr>
          <c:marker>
            <c:symbol val="none"/>
          </c:marker>
          <c:cat>
            <c:strRef>
              <c:f>Sheet1!$A$3:$A$11</c:f>
              <c:strCache>
                <c:ptCount val="9"/>
                <c:pt idx="0">
                  <c:v>'08</c:v>
                </c:pt>
                <c:pt idx="8">
                  <c:v>'16</c:v>
                </c:pt>
              </c:strCache>
            </c:strRef>
          </c:cat>
          <c:val>
            <c:numRef>
              <c:f>Sheet1!$G$3:$G$11</c:f>
              <c:numCache>
                <c:formatCode>General</c:formatCode>
                <c:ptCount val="9"/>
                <c:pt idx="0">
                  <c:v>18624</c:v>
                </c:pt>
                <c:pt idx="1">
                  <c:v>16851</c:v>
                </c:pt>
                <c:pt idx="2">
                  <c:v>13418</c:v>
                </c:pt>
                <c:pt idx="3">
                  <c:v>14081</c:v>
                </c:pt>
                <c:pt idx="4">
                  <c:v>16625</c:v>
                </c:pt>
                <c:pt idx="5">
                  <c:v>16919</c:v>
                </c:pt>
                <c:pt idx="6">
                  <c:v>16583</c:v>
                </c:pt>
                <c:pt idx="7">
                  <c:v>17559</c:v>
                </c:pt>
                <c:pt idx="8">
                  <c:v>19793</c:v>
                </c:pt>
              </c:numCache>
            </c:numRef>
          </c:val>
          <c:smooth val="0"/>
          <c:extLst>
            <c:ext xmlns:c16="http://schemas.microsoft.com/office/drawing/2014/chart" uri="{C3380CC4-5D6E-409C-BE32-E72D297353CC}">
              <c16:uniqueId val="{00000005-C942-49C9-95BE-4080D914D0A8}"/>
            </c:ext>
          </c:extLst>
        </c:ser>
        <c:ser>
          <c:idx val="6"/>
          <c:order val="6"/>
          <c:tx>
            <c:strRef>
              <c:f>Sheet1!$H$2</c:f>
              <c:strCache>
                <c:ptCount val="1"/>
                <c:pt idx="0">
                  <c:v>Primary/secondary current</c:v>
                </c:pt>
              </c:strCache>
            </c:strRef>
          </c:tx>
          <c:spPr>
            <a:ln w="12700">
              <a:solidFill>
                <a:srgbClr val="632523"/>
              </a:solidFill>
              <a:prstDash val="dash"/>
            </a:ln>
          </c:spPr>
          <c:marker>
            <c:symbol val="none"/>
          </c:marker>
          <c:cat>
            <c:strRef>
              <c:f>Sheet1!$A$3:$A$11</c:f>
              <c:strCache>
                <c:ptCount val="9"/>
                <c:pt idx="0">
                  <c:v>'08</c:v>
                </c:pt>
                <c:pt idx="8">
                  <c:v>'16</c:v>
                </c:pt>
              </c:strCache>
            </c:strRef>
          </c:cat>
          <c:val>
            <c:numRef>
              <c:f>Sheet1!$H$3:$H$11</c:f>
              <c:numCache>
                <c:formatCode>#,##0</c:formatCode>
                <c:ptCount val="9"/>
                <c:pt idx="0">
                  <c:v>51642</c:v>
                </c:pt>
                <c:pt idx="1">
                  <c:v>51642</c:v>
                </c:pt>
                <c:pt idx="2">
                  <c:v>51642</c:v>
                </c:pt>
                <c:pt idx="3">
                  <c:v>51642</c:v>
                </c:pt>
                <c:pt idx="4">
                  <c:v>51642</c:v>
                </c:pt>
                <c:pt idx="5">
                  <c:v>51642</c:v>
                </c:pt>
                <c:pt idx="6">
                  <c:v>51642</c:v>
                </c:pt>
                <c:pt idx="7">
                  <c:v>51642</c:v>
                </c:pt>
                <c:pt idx="8">
                  <c:v>51642</c:v>
                </c:pt>
              </c:numCache>
            </c:numRef>
          </c:val>
          <c:smooth val="0"/>
          <c:extLst>
            <c:ext xmlns:c16="http://schemas.microsoft.com/office/drawing/2014/chart" uri="{C3380CC4-5D6E-409C-BE32-E72D297353CC}">
              <c16:uniqueId val="{00000006-C942-49C9-95BE-4080D914D0A8}"/>
            </c:ext>
          </c:extLst>
        </c:ser>
        <c:ser>
          <c:idx val="7"/>
          <c:order val="7"/>
          <c:tx>
            <c:strRef>
              <c:f>Sheet1!$I$2</c:f>
              <c:strCache>
                <c:ptCount val="1"/>
                <c:pt idx="0">
                  <c:v>Primary/
secondary</c:v>
                </c:pt>
              </c:strCache>
            </c:strRef>
          </c:tx>
          <c:spPr>
            <a:ln w="38100">
              <a:solidFill>
                <a:srgbClr val="C0504D">
                  <a:lumMod val="50000"/>
                </a:srgbClr>
              </a:solidFill>
            </a:ln>
          </c:spPr>
          <c:marker>
            <c:symbol val="none"/>
          </c:marker>
          <c:cat>
            <c:strRef>
              <c:f>Sheet1!$A$3:$A$11</c:f>
              <c:strCache>
                <c:ptCount val="9"/>
                <c:pt idx="0">
                  <c:v>'08</c:v>
                </c:pt>
                <c:pt idx="8">
                  <c:v>'16</c:v>
                </c:pt>
              </c:strCache>
            </c:strRef>
          </c:cat>
          <c:val>
            <c:numRef>
              <c:f>Sheet1!$I$3:$I$11</c:f>
              <c:numCache>
                <c:formatCode>General</c:formatCode>
                <c:ptCount val="9"/>
                <c:pt idx="0">
                  <c:v>57770</c:v>
                </c:pt>
                <c:pt idx="1">
                  <c:v>54650</c:v>
                </c:pt>
                <c:pt idx="2">
                  <c:v>44559</c:v>
                </c:pt>
                <c:pt idx="3">
                  <c:v>40760</c:v>
                </c:pt>
                <c:pt idx="4">
                  <c:v>39389</c:v>
                </c:pt>
                <c:pt idx="5">
                  <c:v>36050</c:v>
                </c:pt>
                <c:pt idx="6">
                  <c:v>35936</c:v>
                </c:pt>
                <c:pt idx="7">
                  <c:v>38022</c:v>
                </c:pt>
                <c:pt idx="8">
                  <c:v>41938</c:v>
                </c:pt>
              </c:numCache>
            </c:numRef>
          </c:val>
          <c:smooth val="0"/>
          <c:extLst>
            <c:ext xmlns:c16="http://schemas.microsoft.com/office/drawing/2014/chart" uri="{C3380CC4-5D6E-409C-BE32-E72D297353CC}">
              <c16:uniqueId val="{00000007-C942-49C9-95BE-4080D914D0A8}"/>
            </c:ext>
          </c:extLst>
        </c:ser>
        <c:dLbls>
          <c:showLegendKey val="0"/>
          <c:showVal val="0"/>
          <c:showCatName val="0"/>
          <c:showSerName val="0"/>
          <c:showPercent val="0"/>
          <c:showBubbleSize val="0"/>
        </c:dLbls>
        <c:smooth val="0"/>
        <c:axId val="176117632"/>
        <c:axId val="176119168"/>
      </c:lineChart>
      <c:dateAx>
        <c:axId val="176117632"/>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6119168"/>
        <c:crosses val="autoZero"/>
        <c:auto val="1"/>
        <c:lblOffset val="100"/>
        <c:baseTimeUnit val="months"/>
        <c:majorUnit val="1"/>
        <c:majorTimeUnit val="months"/>
        <c:minorUnit val="1"/>
        <c:minorTimeUnit val="months"/>
      </c:dateAx>
      <c:valAx>
        <c:axId val="176119168"/>
        <c:scaling>
          <c:orientation val="minMax"/>
          <c:max val="10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6117632"/>
        <c:crosses val="autoZero"/>
        <c:crossBetween val="between"/>
        <c:majorUnit val="25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25472451913399"/>
          <c:y val="8.8817852224640503E-2"/>
          <c:w val="0.67594316552444833"/>
          <c:h val="0.80341816202088789"/>
        </c:manualLayout>
      </c:layout>
      <c:barChart>
        <c:barDir val="bar"/>
        <c:grouping val="clustered"/>
        <c:varyColors val="0"/>
        <c:ser>
          <c:idx val="0"/>
          <c:order val="0"/>
          <c:tx>
            <c:strRef>
              <c:f>Sheet1!$B$1</c:f>
              <c:strCache>
                <c:ptCount val="1"/>
                <c:pt idx="0">
                  <c:v>US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who expect as much or more difficulty in 2019</c:v>
                </c:pt>
                <c:pt idx="1">
                  <c:v>% reporting difficulty hiring</c:v>
                </c:pt>
                <c:pt idx="2">
                  <c:v>% of firms planning to add workers</c:v>
                </c:pt>
              </c:strCache>
            </c:strRef>
          </c:cat>
          <c:val>
            <c:numRef>
              <c:f>Sheet1!$B$2:$B$4</c:f>
              <c:numCache>
                <c:formatCode>0%</c:formatCode>
                <c:ptCount val="3"/>
                <c:pt idx="0">
                  <c:v>0.68</c:v>
                </c:pt>
                <c:pt idx="1">
                  <c:v>0.78</c:v>
                </c:pt>
                <c:pt idx="2">
                  <c:v>0.79</c:v>
                </c:pt>
              </c:numCache>
            </c:numRef>
          </c:val>
          <c:extLst>
            <c:ext xmlns:c16="http://schemas.microsoft.com/office/drawing/2014/chart" uri="{C3380CC4-5D6E-409C-BE32-E72D297353CC}">
              <c16:uniqueId val="{00000000-B073-4976-9FE8-82D7F9A97BF0}"/>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who expect as much or more difficulty in 2019</c:v>
                </c:pt>
                <c:pt idx="1">
                  <c:v>% reporting difficulty hiring</c:v>
                </c:pt>
                <c:pt idx="2">
                  <c:v>% of firms planning to add workers</c:v>
                </c:pt>
              </c:strCache>
            </c:strRef>
          </c:cat>
          <c:val>
            <c:numRef>
              <c:f>Sheet1!$C$2:$C$4</c:f>
              <c:numCache>
                <c:formatCode>0%</c:formatCode>
                <c:ptCount val="3"/>
                <c:pt idx="0">
                  <c:v>0.83</c:v>
                </c:pt>
                <c:pt idx="1">
                  <c:v>0.97</c:v>
                </c:pt>
                <c:pt idx="2">
                  <c:v>0.88</c:v>
                </c:pt>
              </c:numCache>
            </c:numRef>
          </c:val>
          <c:extLst>
            <c:ext xmlns:c16="http://schemas.microsoft.com/office/drawing/2014/chart" uri="{C3380CC4-5D6E-409C-BE32-E72D297353CC}">
              <c16:uniqueId val="{00000000-CAFB-4871-A66B-ADA90473BF43}"/>
            </c:ext>
          </c:extLst>
        </c:ser>
        <c:dLbls>
          <c:showLegendKey val="0"/>
          <c:showVal val="0"/>
          <c:showCatName val="0"/>
          <c:showSerName val="0"/>
          <c:showPercent val="0"/>
          <c:showBubbleSize val="0"/>
        </c:dLbls>
        <c:gapWidth val="75"/>
        <c:axId val="450338072"/>
        <c:axId val="638485848"/>
      </c:barChart>
      <c:catAx>
        <c:axId val="450338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600" b="0" i="0" u="none" strike="noStrike" kern="1200" baseline="0">
                <a:solidFill>
                  <a:schemeClr val="tx1"/>
                </a:solidFill>
                <a:latin typeface="+mn-lt"/>
                <a:ea typeface="+mn-ea"/>
                <a:cs typeface="+mn-cs"/>
              </a:defRPr>
            </a:pPr>
            <a:endParaRPr lang="en-US"/>
          </a:p>
        </c:txPr>
        <c:crossAx val="638485848"/>
        <c:crosses val="autoZero"/>
        <c:auto val="1"/>
        <c:lblAlgn val="ctr"/>
        <c:lblOffset val="100"/>
        <c:noMultiLvlLbl val="0"/>
      </c:catAx>
      <c:valAx>
        <c:axId val="63848584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50338072"/>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50643409157192"/>
          <c:y val="0.10528285228499398"/>
          <c:w val="0.45603856809565468"/>
          <c:h val="0.79714800076267467"/>
        </c:manualLayout>
      </c:layout>
      <c:barChart>
        <c:barDir val="bar"/>
        <c:grouping val="clustered"/>
        <c:varyColors val="0"/>
        <c:ser>
          <c:idx val="1"/>
          <c:order val="0"/>
          <c:tx>
            <c:strRef>
              <c:f>Sheet1!$B$1</c:f>
              <c:strCache>
                <c:ptCount val="1"/>
                <c:pt idx="0">
                  <c:v>US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impact/Stay the same</c:v>
                </c:pt>
                <c:pt idx="1">
                  <c:v>We have put longer completion times into our bids or contracts</c:v>
                </c:pt>
                <c:pt idx="2">
                  <c:v>We have put higher prices into our bids or contracts</c:v>
                </c:pt>
                <c:pt idx="3">
                  <c:v>Projects have taken longer than we anticipated</c:v>
                </c:pt>
                <c:pt idx="4">
                  <c:v>Costs have been higher than we anticipated</c:v>
                </c:pt>
              </c:strCache>
            </c:strRef>
          </c:cat>
          <c:val>
            <c:numRef>
              <c:f>Sheet1!$B$2:$B$6</c:f>
              <c:numCache>
                <c:formatCode>0%</c:formatCode>
                <c:ptCount val="5"/>
                <c:pt idx="0">
                  <c:v>0.24</c:v>
                </c:pt>
                <c:pt idx="1">
                  <c:v>0.18</c:v>
                </c:pt>
                <c:pt idx="2">
                  <c:v>0.37</c:v>
                </c:pt>
                <c:pt idx="3">
                  <c:v>0.34</c:v>
                </c:pt>
                <c:pt idx="4">
                  <c:v>0.33</c:v>
                </c:pt>
              </c:numCache>
            </c:numRef>
          </c:val>
          <c:extLst>
            <c:ext xmlns:c16="http://schemas.microsoft.com/office/drawing/2014/chart" uri="{C3380CC4-5D6E-409C-BE32-E72D297353CC}">
              <c16:uniqueId val="{00000001-B073-4976-9FE8-82D7F9A97BF0}"/>
            </c:ext>
          </c:extLst>
        </c:ser>
        <c:ser>
          <c:idx val="0"/>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impact/Stay the same</c:v>
                </c:pt>
                <c:pt idx="1">
                  <c:v>We have put longer completion times into our bids or contracts</c:v>
                </c:pt>
                <c:pt idx="2">
                  <c:v>We have put higher prices into our bids or contracts</c:v>
                </c:pt>
                <c:pt idx="3">
                  <c:v>Projects have taken longer than we anticipated</c:v>
                </c:pt>
                <c:pt idx="4">
                  <c:v>Costs have been higher than we anticipated</c:v>
                </c:pt>
              </c:strCache>
            </c:strRef>
          </c:cat>
          <c:val>
            <c:numRef>
              <c:f>Sheet1!$C$2:$C$6</c:f>
              <c:numCache>
                <c:formatCode>0%</c:formatCode>
                <c:ptCount val="5"/>
                <c:pt idx="0">
                  <c:v>0.13</c:v>
                </c:pt>
                <c:pt idx="1">
                  <c:v>0.1</c:v>
                </c:pt>
                <c:pt idx="2">
                  <c:v>0.36</c:v>
                </c:pt>
                <c:pt idx="3">
                  <c:v>0.21</c:v>
                </c:pt>
                <c:pt idx="4">
                  <c:v>0.28000000000000003</c:v>
                </c:pt>
              </c:numCache>
            </c:numRef>
          </c:val>
          <c:extLst>
            <c:ext xmlns:c16="http://schemas.microsoft.com/office/drawing/2014/chart" uri="{C3380CC4-5D6E-409C-BE32-E72D297353CC}">
              <c16:uniqueId val="{00000000-45DE-4448-AD4E-F1531F94181D}"/>
            </c:ext>
          </c:extLst>
        </c:ser>
        <c:dLbls>
          <c:showLegendKey val="0"/>
          <c:showVal val="0"/>
          <c:showCatName val="0"/>
          <c:showSerName val="0"/>
          <c:showPercent val="0"/>
          <c:showBubbleSize val="0"/>
        </c:dLbls>
        <c:gapWidth val="75"/>
        <c:axId val="450338072"/>
        <c:axId val="638485848"/>
      </c:barChart>
      <c:catAx>
        <c:axId val="450338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8485848"/>
        <c:crosses val="autoZero"/>
        <c:auto val="1"/>
        <c:lblAlgn val="ctr"/>
        <c:lblOffset val="100"/>
        <c:noMultiLvlLbl val="0"/>
      </c:catAx>
      <c:valAx>
        <c:axId val="6384858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0338072"/>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16737509353914"/>
          <c:y val="6.849013120029784E-3"/>
          <c:w val="0.41125804052938181"/>
          <c:h val="0.83132483076810681"/>
        </c:manualLayout>
      </c:layout>
      <c:barChart>
        <c:barDir val="bar"/>
        <c:grouping val="clustered"/>
        <c:varyColors val="1"/>
        <c:ser>
          <c:idx val="1"/>
          <c:order val="0"/>
          <c:tx>
            <c:strRef>
              <c:f>Sheet1!$C$1</c:f>
              <c:strCache>
                <c:ptCount val="1"/>
                <c:pt idx="0">
                  <c:v>January 2017–January 2018</c:v>
                </c:pt>
              </c:strCache>
            </c:strRef>
          </c:tx>
          <c:spPr>
            <a:solidFill>
              <a:schemeClr val="accent2">
                <a:lumMod val="60000"/>
                <a:lumOff val="40000"/>
              </a:schemeClr>
            </a:solidFill>
          </c:spPr>
          <c:invertIfNegative val="0"/>
          <c:dPt>
            <c:idx val="1"/>
            <c:invertIfNegative val="0"/>
            <c:bubble3D val="0"/>
            <c:extLst>
              <c:ext xmlns:c16="http://schemas.microsoft.com/office/drawing/2014/chart" uri="{C3380CC4-5D6E-409C-BE32-E72D297353CC}">
                <c16:uniqueId val="{00000011-22E4-4842-9BBC-C09036EBB3A4}"/>
              </c:ext>
            </c:extLst>
          </c:dPt>
          <c:dPt>
            <c:idx val="2"/>
            <c:invertIfNegative val="0"/>
            <c:bubble3D val="0"/>
            <c:extLst>
              <c:ext xmlns:c16="http://schemas.microsoft.com/office/drawing/2014/chart" uri="{C3380CC4-5D6E-409C-BE32-E72D297353CC}">
                <c16:uniqueId val="{00000010-22E4-4842-9BBC-C09036EBB3A4}"/>
              </c:ext>
            </c:extLst>
          </c:dPt>
          <c:dPt>
            <c:idx val="3"/>
            <c:invertIfNegative val="0"/>
            <c:bubble3D val="0"/>
            <c:extLst>
              <c:ext xmlns:c16="http://schemas.microsoft.com/office/drawing/2014/chart" uri="{C3380CC4-5D6E-409C-BE32-E72D297353CC}">
                <c16:uniqueId val="{0000000F-22E4-4842-9BBC-C09036EBB3A4}"/>
              </c:ext>
            </c:extLst>
          </c:dPt>
          <c:dLbls>
            <c:spPr>
              <a:noFill/>
              <a:ln>
                <a:noFill/>
              </a:ln>
              <a:effectLst/>
            </c:spPr>
            <c:txPr>
              <a:bodyPr wrap="square" lIns="38100" tIns="19050" rIns="38100" bIns="19050" anchor="ctr">
                <a:spAutoFit/>
              </a:bodyPr>
              <a:lstStyle/>
              <a:p>
                <a:pPr>
                  <a:defRPr sz="2000" b="1">
                    <a:solidFill>
                      <a:schemeClr val="tx1">
                        <a:lumMod val="65000"/>
                        <a:lumOff val="35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Diesel fuel</c:v>
                </c:pt>
                <c:pt idx="1">
                  <c:v>Copper &amp; brass mill shapes</c:v>
                </c:pt>
                <c:pt idx="2">
                  <c:v>Aluminum mill shapes</c:v>
                </c:pt>
                <c:pt idx="3">
                  <c:v>Steel mill products</c:v>
                </c:pt>
              </c:strCache>
            </c:strRef>
          </c:cat>
          <c:val>
            <c:numRef>
              <c:f>Sheet1!$C$2:$C$5</c:f>
              <c:numCache>
                <c:formatCode>0\%;[Red]\(0\%\)</c:formatCode>
                <c:ptCount val="4"/>
                <c:pt idx="0">
                  <c:v>42.4</c:v>
                </c:pt>
                <c:pt idx="1">
                  <c:v>18</c:v>
                </c:pt>
                <c:pt idx="2">
                  <c:v>10.7</c:v>
                </c:pt>
                <c:pt idx="3">
                  <c:v>5.0999999999999996</c:v>
                </c:pt>
              </c:numCache>
            </c:numRef>
          </c:val>
          <c:extLst>
            <c:ext xmlns:c16="http://schemas.microsoft.com/office/drawing/2014/chart" uri="{C3380CC4-5D6E-409C-BE32-E72D297353CC}">
              <c16:uniqueId val="{0000000E-22E4-4842-9BBC-C09036EBB3A4}"/>
            </c:ext>
          </c:extLst>
        </c:ser>
        <c:ser>
          <c:idx val="0"/>
          <c:order val="1"/>
          <c:tx>
            <c:strRef>
              <c:f>Sheet1!$B$1</c:f>
              <c:strCache>
                <c:ptCount val="1"/>
                <c:pt idx="0">
                  <c:v>January 2018–January 2019</c:v>
                </c:pt>
              </c:strCache>
            </c:strRef>
          </c:tx>
          <c:spPr>
            <a:solidFill>
              <a:schemeClr val="accent2"/>
            </a:solidFill>
          </c:spPr>
          <c:invertIfNegative val="0"/>
          <c:dPt>
            <c:idx val="0"/>
            <c:invertIfNegative val="0"/>
            <c:bubble3D val="0"/>
            <c:extLst>
              <c:ext xmlns:c16="http://schemas.microsoft.com/office/drawing/2014/chart" uri="{C3380CC4-5D6E-409C-BE32-E72D297353CC}">
                <c16:uniqueId val="{00000021-D1FE-492E-A891-42A23BBB9D94}"/>
              </c:ext>
            </c:extLst>
          </c:dPt>
          <c:dPt>
            <c:idx val="1"/>
            <c:invertIfNegative val="0"/>
            <c:bubble3D val="0"/>
            <c:extLst>
              <c:ext xmlns:c16="http://schemas.microsoft.com/office/drawing/2014/chart" uri="{C3380CC4-5D6E-409C-BE32-E72D297353CC}">
                <c16:uniqueId val="{00000022-D1FE-492E-A891-42A23BBB9D94}"/>
              </c:ext>
            </c:extLst>
          </c:dPt>
          <c:dPt>
            <c:idx val="3"/>
            <c:invertIfNegative val="0"/>
            <c:bubble3D val="0"/>
            <c:extLst>
              <c:ext xmlns:c16="http://schemas.microsoft.com/office/drawing/2014/chart" uri="{C3380CC4-5D6E-409C-BE32-E72D297353CC}">
                <c16:uniqueId val="{00000024-D1FE-492E-A891-42A23BBB9D94}"/>
              </c:ext>
            </c:extLst>
          </c:dPt>
          <c:dPt>
            <c:idx val="4"/>
            <c:invertIfNegative val="0"/>
            <c:bubble3D val="0"/>
            <c:extLst>
              <c:ext xmlns:c16="http://schemas.microsoft.com/office/drawing/2014/chart" uri="{C3380CC4-5D6E-409C-BE32-E72D297353CC}">
                <c16:uniqueId val="{00000025-D1FE-492E-A891-42A23BBB9D94}"/>
              </c:ext>
            </c:extLst>
          </c:dPt>
          <c:dPt>
            <c:idx val="5"/>
            <c:invertIfNegative val="0"/>
            <c:bubble3D val="0"/>
            <c:extLst>
              <c:ext xmlns:c16="http://schemas.microsoft.com/office/drawing/2014/chart" uri="{C3380CC4-5D6E-409C-BE32-E72D297353CC}">
                <c16:uniqueId val="{00000026-D1FE-492E-A891-42A23BBB9D94}"/>
              </c:ext>
            </c:extLst>
          </c:dPt>
          <c:dPt>
            <c:idx val="6"/>
            <c:invertIfNegative val="0"/>
            <c:bubble3D val="0"/>
            <c:extLst>
              <c:ext xmlns:c16="http://schemas.microsoft.com/office/drawing/2014/chart" uri="{C3380CC4-5D6E-409C-BE32-E72D297353CC}">
                <c16:uniqueId val="{00000027-D1FE-492E-A891-42A23BBB9D94}"/>
              </c:ext>
            </c:extLst>
          </c:dPt>
          <c:dPt>
            <c:idx val="7"/>
            <c:invertIfNegative val="0"/>
            <c:bubble3D val="0"/>
            <c:extLst>
              <c:ext xmlns:c16="http://schemas.microsoft.com/office/drawing/2014/chart" uri="{C3380CC4-5D6E-409C-BE32-E72D297353CC}">
                <c16:uniqueId val="{0000001F-D1FE-492E-A891-42A23BBB9D94}"/>
              </c:ext>
            </c:extLst>
          </c:dPt>
          <c:dLbls>
            <c:dLbl>
              <c:idx val="0"/>
              <c:layout>
                <c:manualLayout>
                  <c:x val="3.8201740846627698E-3"/>
                  <c:y val="2.22171762213936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D1FE-492E-A891-42A23BBB9D94}"/>
                </c:ext>
              </c:extLst>
            </c:dLbl>
            <c:dLbl>
              <c:idx val="1"/>
              <c:layout>
                <c:manualLayout>
                  <c:x val="1.2745977323178552E-3"/>
                  <c:y val="4.44343524427864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D1FE-492E-A891-42A23BBB9D94}"/>
                </c:ext>
              </c:extLst>
            </c:dLbl>
            <c:dLbl>
              <c:idx val="2"/>
              <c:layout>
                <c:manualLayout>
                  <c:x val="5.753048130306272E-4"/>
                  <c:y val="-8.88687048855741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D1FE-492E-A891-42A23BBB9D94}"/>
                </c:ext>
              </c:extLst>
            </c:dLbl>
            <c:dLbl>
              <c:idx val="3"/>
              <c:layout>
                <c:manualLayout>
                  <c:x val="-1.053030452590431E-3"/>
                  <c:y val="-4.443435244278828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D1FE-492E-A891-42A23BBB9D94}"/>
                </c:ext>
              </c:extLst>
            </c:dLbl>
            <c:dLbl>
              <c:idx val="4"/>
              <c:layout>
                <c:manualLayout>
                  <c:x val="8.2478612183698383E-2"/>
                  <c:y val="2.22171762213928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D1FE-492E-A891-42A23BBB9D94}"/>
                </c:ext>
              </c:extLst>
            </c:dLbl>
            <c:dLbl>
              <c:idx val="5"/>
              <c:layout>
                <c:manualLayout>
                  <c:x val="0.10567572186036352"/>
                  <c:y val="2.22171762213932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D1FE-492E-A891-42A23BBB9D94}"/>
                </c:ext>
              </c:extLst>
            </c:dLbl>
            <c:dLbl>
              <c:idx val="6"/>
              <c:layout>
                <c:manualLayout>
                  <c:x val="0.12114046164480699"/>
                  <c:y val="2.22171762213934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D1FE-492E-A891-42A23BBB9D94}"/>
                </c:ext>
              </c:extLst>
            </c:dLbl>
            <c:dLbl>
              <c:idx val="7"/>
              <c:layout>
                <c:manualLayout>
                  <c:x val="0.35821269009757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1FE-492E-A891-42A23BBB9D94}"/>
                </c:ext>
              </c:extLst>
            </c:dLbl>
            <c:spPr>
              <a:noFill/>
              <a:ln>
                <a:noFill/>
              </a:ln>
              <a:effectLst/>
            </c:spPr>
            <c:txPr>
              <a:bodyPr vertOverflow="overflow" horzOverflow="overflow" wrap="square" lIns="38100" tIns="19050" rIns="38100" bIns="19050" anchor="ctr">
                <a:spAutoFit/>
              </a:bodyPr>
              <a:lstStyle/>
              <a:p>
                <a:pPr>
                  <a:defRPr sz="20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Diesel fuel</c:v>
                </c:pt>
                <c:pt idx="1">
                  <c:v>Copper &amp; brass mill shapes</c:v>
                </c:pt>
                <c:pt idx="2">
                  <c:v>Aluminum mill shapes</c:v>
                </c:pt>
                <c:pt idx="3">
                  <c:v>Steel mill products</c:v>
                </c:pt>
              </c:strCache>
            </c:strRef>
          </c:cat>
          <c:val>
            <c:numRef>
              <c:f>Sheet1!$B$2:$B$5</c:f>
              <c:numCache>
                <c:formatCode>0\%;[Red]\(0\%\)</c:formatCode>
                <c:ptCount val="4"/>
                <c:pt idx="0">
                  <c:v>-12.5</c:v>
                </c:pt>
                <c:pt idx="1">
                  <c:v>-12.2</c:v>
                </c:pt>
                <c:pt idx="2">
                  <c:v>6.1</c:v>
                </c:pt>
                <c:pt idx="3">
                  <c:v>18.899999999999999</c:v>
                </c:pt>
              </c:numCache>
            </c:numRef>
          </c:val>
          <c:extLst xmlns:c15="http://schemas.microsoft.com/office/drawing/2012/chart">
            <c:ext xmlns:c16="http://schemas.microsoft.com/office/drawing/2014/chart" uri="{C3380CC4-5D6E-409C-BE32-E72D297353CC}">
              <c16:uniqueId val="{00000000-6D58-4C4E-8255-49654445253C}"/>
            </c:ext>
          </c:extLst>
        </c:ser>
        <c:dLbls>
          <c:showLegendKey val="0"/>
          <c:showVal val="0"/>
          <c:showCatName val="0"/>
          <c:showSerName val="0"/>
          <c:showPercent val="0"/>
          <c:showBubbleSize val="0"/>
        </c:dLbls>
        <c:gapWidth val="182"/>
        <c:axId val="294520320"/>
        <c:axId val="294521856"/>
      </c:barChart>
      <c:catAx>
        <c:axId val="294520320"/>
        <c:scaling>
          <c:orientation val="minMax"/>
        </c:scaling>
        <c:delete val="0"/>
        <c:axPos val="l"/>
        <c:numFmt formatCode="General" sourceLinked="1"/>
        <c:majorTickMark val="none"/>
        <c:minorTickMark val="none"/>
        <c:tickLblPos val="low"/>
        <c:spPr>
          <a:noFill/>
          <a:ln w="9525" cap="flat" cmpd="sng" algn="ctr">
            <a:solidFill>
              <a:schemeClr val="tx1"/>
            </a:solidFill>
            <a:round/>
          </a:ln>
          <a:effectLst/>
        </c:spPr>
        <c:txPr>
          <a:bodyPr rot="0" spcFirstLastPara="1" vertOverflow="ellipsis" vert="horz" wrap="square" anchor="ctr" anchorCtr="1"/>
          <a:lstStyle/>
          <a:p>
            <a:pPr algn="l">
              <a:defRPr sz="1600" b="1" i="0" u="none" strike="noStrike" kern="1200" baseline="0">
                <a:solidFill>
                  <a:schemeClr val="tx1"/>
                </a:solidFill>
                <a:latin typeface="+mn-lt"/>
                <a:ea typeface="+mn-ea"/>
                <a:cs typeface="+mn-cs"/>
              </a:defRPr>
            </a:pPr>
            <a:endParaRPr lang="en-US"/>
          </a:p>
        </c:txPr>
        <c:crossAx val="294521856"/>
        <c:crosses val="autoZero"/>
        <c:auto val="1"/>
        <c:lblAlgn val="ctr"/>
        <c:lblOffset val="100"/>
        <c:noMultiLvlLbl val="0"/>
      </c:catAx>
      <c:valAx>
        <c:axId val="294521856"/>
        <c:scaling>
          <c:orientation val="minMax"/>
          <c:max val="50"/>
          <c:min val="0"/>
        </c:scaling>
        <c:delete val="0"/>
        <c:axPos val="b"/>
        <c:majorGridlines>
          <c:spPr>
            <a:ln w="9525" cap="flat" cmpd="sng" algn="ctr">
              <a:solidFill>
                <a:schemeClr val="tx1"/>
              </a:solidFill>
              <a:round/>
            </a:ln>
            <a:effectLst/>
          </c:spPr>
        </c:majorGridlines>
        <c:numFmt formatCode="General\%" sourceLinked="0"/>
        <c:majorTickMark val="in"/>
        <c:minorTickMark val="in"/>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94520320"/>
        <c:crosses val="autoZero"/>
        <c:crossBetween val="between"/>
        <c:majorUnit val="10"/>
      </c:valAx>
      <c:spPr>
        <a:noFill/>
        <a:ln>
          <a:solidFill>
            <a:schemeClr val="tx1"/>
          </a:solidFill>
        </a:ln>
        <a:effectLst/>
      </c:spPr>
    </c:plotArea>
    <c:legend>
      <c:legendPos val="b"/>
      <c:layout>
        <c:manualLayout>
          <c:xMode val="edge"/>
          <c:yMode val="edge"/>
          <c:x val="0.2221475559221805"/>
          <c:y val="0.91963872422326476"/>
          <c:w val="0.77750420626677164"/>
          <c:h val="6.7030970043899046E-2"/>
        </c:manualLayout>
      </c:layout>
      <c:overlay val="0"/>
      <c:txPr>
        <a:bodyPr/>
        <a:lstStyle/>
        <a:p>
          <a:pPr>
            <a:defRPr sz="2000" b="1"/>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41547313701765E-2"/>
          <c:y val="9.0707307421691481E-3"/>
          <c:w val="0.70451523678485128"/>
          <c:h val="0.83132483076810681"/>
        </c:manualLayout>
      </c:layout>
      <c:barChart>
        <c:barDir val="bar"/>
        <c:grouping val="clustered"/>
        <c:varyColors val="1"/>
        <c:ser>
          <c:idx val="1"/>
          <c:order val="0"/>
          <c:tx>
            <c:strRef>
              <c:f>Sheet1!$C$1</c:f>
              <c:strCache>
                <c:ptCount val="1"/>
                <c:pt idx="0">
                  <c:v>Previous 12-mo change</c:v>
                </c:pt>
              </c:strCache>
            </c:strRef>
          </c:tx>
          <c:spPr>
            <a:solidFill>
              <a:schemeClr val="accent2">
                <a:lumMod val="60000"/>
                <a:lumOff val="40000"/>
              </a:schemeClr>
            </a:solidFill>
          </c:spPr>
          <c:invertIfNegative val="0"/>
          <c:dPt>
            <c:idx val="0"/>
            <c:invertIfNegative val="0"/>
            <c:bubble3D val="0"/>
            <c:extLst>
              <c:ext xmlns:c16="http://schemas.microsoft.com/office/drawing/2014/chart" uri="{C3380CC4-5D6E-409C-BE32-E72D297353CC}">
                <c16:uniqueId val="{00000014-AE61-4223-B559-7D37A5653365}"/>
              </c:ext>
            </c:extLst>
          </c:dPt>
          <c:dPt>
            <c:idx val="1"/>
            <c:invertIfNegative val="0"/>
            <c:bubble3D val="0"/>
            <c:extLst>
              <c:ext xmlns:c16="http://schemas.microsoft.com/office/drawing/2014/chart" uri="{C3380CC4-5D6E-409C-BE32-E72D297353CC}">
                <c16:uniqueId val="{00000013-AE61-4223-B559-7D37A5653365}"/>
              </c:ext>
            </c:extLst>
          </c:dPt>
          <c:dPt>
            <c:idx val="2"/>
            <c:invertIfNegative val="0"/>
            <c:bubble3D val="0"/>
            <c:extLst>
              <c:ext xmlns:c16="http://schemas.microsoft.com/office/drawing/2014/chart" uri="{C3380CC4-5D6E-409C-BE32-E72D297353CC}">
                <c16:uniqueId val="{00000012-AE61-4223-B559-7D37A5653365}"/>
              </c:ext>
            </c:extLst>
          </c:dPt>
          <c:dPt>
            <c:idx val="3"/>
            <c:invertIfNegative val="0"/>
            <c:bubble3D val="0"/>
            <c:extLst>
              <c:ext xmlns:c16="http://schemas.microsoft.com/office/drawing/2014/chart" uri="{C3380CC4-5D6E-409C-BE32-E72D297353CC}">
                <c16:uniqueId val="{00000011-AE61-4223-B559-7D37A5653365}"/>
              </c:ext>
            </c:extLst>
          </c:dPt>
          <c:dLbls>
            <c:spPr>
              <a:noFill/>
              <a:ln>
                <a:noFill/>
              </a:ln>
              <a:effectLst/>
            </c:spPr>
            <c:txPr>
              <a:bodyPr wrap="square" lIns="38100" tIns="19050" rIns="38100" bIns="19050" anchor="ctr">
                <a:spAutoFit/>
              </a:bodyPr>
              <a:lstStyle/>
              <a:p>
                <a:pPr>
                  <a:defRPr sz="2000" b="1">
                    <a:solidFill>
                      <a:schemeClr val="tx1">
                        <a:lumMod val="65000"/>
                        <a:lumOff val="3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Lumber &amp; plywood</c:v>
                </c:pt>
                <c:pt idx="1">
                  <c:v>Gypsum products</c:v>
                </c:pt>
                <c:pt idx="2">
                  <c:v>Ready-mixed concrete</c:v>
                </c:pt>
                <c:pt idx="3">
                  <c:v>Paving mixtures</c:v>
                </c:pt>
              </c:strCache>
            </c:strRef>
          </c:cat>
          <c:val>
            <c:numRef>
              <c:f>Sheet1!$C$2:$C$5</c:f>
              <c:numCache>
                <c:formatCode>#######\%;[Red]\(#######\%\)</c:formatCode>
                <c:ptCount val="4"/>
                <c:pt idx="0">
                  <c:v>11.9</c:v>
                </c:pt>
                <c:pt idx="1">
                  <c:v>6.9</c:v>
                </c:pt>
                <c:pt idx="2">
                  <c:v>3.8</c:v>
                </c:pt>
                <c:pt idx="3">
                  <c:v>1.5</c:v>
                </c:pt>
              </c:numCache>
            </c:numRef>
          </c:val>
          <c:extLst>
            <c:ext xmlns:c16="http://schemas.microsoft.com/office/drawing/2014/chart" uri="{C3380CC4-5D6E-409C-BE32-E72D297353CC}">
              <c16:uniqueId val="{00000010-AE61-4223-B559-7D37A5653365}"/>
            </c:ext>
          </c:extLst>
        </c:ser>
        <c:ser>
          <c:idx val="0"/>
          <c:order val="1"/>
          <c:tx>
            <c:strRef>
              <c:f>Sheet1!$B$1</c:f>
              <c:strCache>
                <c:ptCount val="1"/>
                <c:pt idx="0">
                  <c:v>12-mo change %</c:v>
                </c:pt>
              </c:strCache>
            </c:strRef>
          </c:tx>
          <c:spPr>
            <a:solidFill>
              <a:schemeClr val="accent2"/>
            </a:solidFill>
          </c:spPr>
          <c:invertIfNegative val="0"/>
          <c:dPt>
            <c:idx val="0"/>
            <c:invertIfNegative val="0"/>
            <c:bubble3D val="0"/>
            <c:extLst>
              <c:ext xmlns:c16="http://schemas.microsoft.com/office/drawing/2014/chart" uri="{C3380CC4-5D6E-409C-BE32-E72D297353CC}">
                <c16:uniqueId val="{00000001-AE61-4223-B559-7D37A5653365}"/>
              </c:ext>
            </c:extLst>
          </c:dPt>
          <c:dPt>
            <c:idx val="1"/>
            <c:invertIfNegative val="0"/>
            <c:bubble3D val="0"/>
            <c:extLst>
              <c:ext xmlns:c16="http://schemas.microsoft.com/office/drawing/2014/chart" uri="{C3380CC4-5D6E-409C-BE32-E72D297353CC}">
                <c16:uniqueId val="{00000003-AE61-4223-B559-7D37A5653365}"/>
              </c:ext>
            </c:extLst>
          </c:dPt>
          <c:dPt>
            <c:idx val="3"/>
            <c:invertIfNegative val="0"/>
            <c:bubble3D val="0"/>
            <c:extLst>
              <c:ext xmlns:c16="http://schemas.microsoft.com/office/drawing/2014/chart" uri="{C3380CC4-5D6E-409C-BE32-E72D297353CC}">
                <c16:uniqueId val="{00000005-AE61-4223-B559-7D37A5653365}"/>
              </c:ext>
            </c:extLst>
          </c:dPt>
          <c:dPt>
            <c:idx val="4"/>
            <c:invertIfNegative val="0"/>
            <c:bubble3D val="0"/>
            <c:extLst>
              <c:ext xmlns:c16="http://schemas.microsoft.com/office/drawing/2014/chart" uri="{C3380CC4-5D6E-409C-BE32-E72D297353CC}">
                <c16:uniqueId val="{00000007-AE61-4223-B559-7D37A5653365}"/>
              </c:ext>
            </c:extLst>
          </c:dPt>
          <c:dPt>
            <c:idx val="5"/>
            <c:invertIfNegative val="0"/>
            <c:bubble3D val="0"/>
            <c:extLst>
              <c:ext xmlns:c16="http://schemas.microsoft.com/office/drawing/2014/chart" uri="{C3380CC4-5D6E-409C-BE32-E72D297353CC}">
                <c16:uniqueId val="{00000009-AE61-4223-B559-7D37A5653365}"/>
              </c:ext>
            </c:extLst>
          </c:dPt>
          <c:dPt>
            <c:idx val="6"/>
            <c:invertIfNegative val="0"/>
            <c:bubble3D val="0"/>
            <c:extLst>
              <c:ext xmlns:c16="http://schemas.microsoft.com/office/drawing/2014/chart" uri="{C3380CC4-5D6E-409C-BE32-E72D297353CC}">
                <c16:uniqueId val="{0000000B-AE61-4223-B559-7D37A5653365}"/>
              </c:ext>
            </c:extLst>
          </c:dPt>
          <c:dPt>
            <c:idx val="7"/>
            <c:invertIfNegative val="0"/>
            <c:bubble3D val="0"/>
            <c:extLst>
              <c:ext xmlns:c16="http://schemas.microsoft.com/office/drawing/2014/chart" uri="{C3380CC4-5D6E-409C-BE32-E72D297353CC}">
                <c16:uniqueId val="{0000000D-AE61-4223-B559-7D37A5653365}"/>
              </c:ext>
            </c:extLst>
          </c:dPt>
          <c:dLbls>
            <c:dLbl>
              <c:idx val="0"/>
              <c:layout>
                <c:manualLayout>
                  <c:x val="-2.9891186697537249E-3"/>
                  <c:y val="2.22171762213936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61-4223-B559-7D37A5653365}"/>
                </c:ext>
              </c:extLst>
            </c:dLbl>
            <c:dLbl>
              <c:idx val="1"/>
              <c:layout>
                <c:manualLayout>
                  <c:x val="1.2745977323178239E-3"/>
                  <c:y val="-4.44343524427872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61-4223-B559-7D37A5653365}"/>
                </c:ext>
              </c:extLst>
            </c:dLbl>
            <c:dLbl>
              <c:idx val="2"/>
              <c:layout>
                <c:manualLayout>
                  <c:x val="3.979951190238906E-3"/>
                  <c:y val="-4.44343524427868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E61-4223-B559-7D37A5653365}"/>
                </c:ext>
              </c:extLst>
            </c:dLbl>
            <c:dLbl>
              <c:idx val="3"/>
              <c:layout>
                <c:manualLayout>
                  <c:x val="5.0308341665110364E-3"/>
                  <c:y val="4.44343524427872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61-4223-B559-7D37A5653365}"/>
                </c:ext>
              </c:extLst>
            </c:dLbl>
            <c:dLbl>
              <c:idx val="4"/>
              <c:layout>
                <c:manualLayout>
                  <c:x val="8.2478612183698383E-2"/>
                  <c:y val="2.22171762213928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61-4223-B559-7D37A5653365}"/>
                </c:ext>
              </c:extLst>
            </c:dLbl>
            <c:dLbl>
              <c:idx val="5"/>
              <c:layout>
                <c:manualLayout>
                  <c:x val="0.10567572186036352"/>
                  <c:y val="2.22171762213932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E61-4223-B559-7D37A5653365}"/>
                </c:ext>
              </c:extLst>
            </c:dLbl>
            <c:dLbl>
              <c:idx val="6"/>
              <c:layout>
                <c:manualLayout>
                  <c:x val="0.12114046164480699"/>
                  <c:y val="2.22171762213934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E61-4223-B559-7D37A5653365}"/>
                </c:ext>
              </c:extLst>
            </c:dLbl>
            <c:dLbl>
              <c:idx val="7"/>
              <c:layout>
                <c:manualLayout>
                  <c:x val="0.35821269009757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E61-4223-B559-7D37A5653365}"/>
                </c:ext>
              </c:extLst>
            </c:dLbl>
            <c:spPr>
              <a:noFill/>
              <a:ln>
                <a:noFill/>
              </a:ln>
              <a:effectLst/>
            </c:spPr>
            <c:txPr>
              <a:bodyPr vertOverflow="overflow" horzOverflow="overflow" wrap="square" lIns="38100" tIns="19050" rIns="38100" bIns="19050" anchor="ctr">
                <a:spAutoFit/>
              </a:bodyPr>
              <a:lstStyle/>
              <a:p>
                <a:pPr>
                  <a:defRPr sz="20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Lumber &amp; plywood</c:v>
                </c:pt>
                <c:pt idx="1">
                  <c:v>Gypsum products</c:v>
                </c:pt>
                <c:pt idx="2">
                  <c:v>Ready-mixed concrete</c:v>
                </c:pt>
                <c:pt idx="3">
                  <c:v>Paving mixtures</c:v>
                </c:pt>
              </c:strCache>
            </c:strRef>
          </c:cat>
          <c:val>
            <c:numRef>
              <c:f>Sheet1!$B$2:$B$5</c:f>
              <c:numCache>
                <c:formatCode>0\%;[Red]\(0\%\)</c:formatCode>
                <c:ptCount val="4"/>
                <c:pt idx="0">
                  <c:v>-6.1</c:v>
                </c:pt>
                <c:pt idx="1">
                  <c:v>0</c:v>
                </c:pt>
                <c:pt idx="2">
                  <c:v>2.5</c:v>
                </c:pt>
                <c:pt idx="3">
                  <c:v>6.8</c:v>
                </c:pt>
              </c:numCache>
            </c:numRef>
          </c:val>
          <c:extLst xmlns:c15="http://schemas.microsoft.com/office/drawing/2012/chart">
            <c:ext xmlns:c16="http://schemas.microsoft.com/office/drawing/2014/chart" uri="{C3380CC4-5D6E-409C-BE32-E72D297353CC}">
              <c16:uniqueId val="{0000000F-AE61-4223-B559-7D37A5653365}"/>
            </c:ext>
          </c:extLst>
        </c:ser>
        <c:dLbls>
          <c:showLegendKey val="0"/>
          <c:showVal val="0"/>
          <c:showCatName val="0"/>
          <c:showSerName val="0"/>
          <c:showPercent val="0"/>
          <c:showBubbleSize val="0"/>
        </c:dLbls>
        <c:gapWidth val="182"/>
        <c:axId val="294520320"/>
        <c:axId val="294521856"/>
        <c:extLst/>
      </c:barChart>
      <c:catAx>
        <c:axId val="294520320"/>
        <c:scaling>
          <c:orientation val="minMax"/>
        </c:scaling>
        <c:delete val="0"/>
        <c:axPos val="l"/>
        <c:numFmt formatCode="General" sourceLinked="1"/>
        <c:majorTickMark val="none"/>
        <c:minorTickMark val="none"/>
        <c:tickLblPos val="high"/>
        <c:spPr>
          <a:noFill/>
          <a:ln w="9525" cap="flat" cmpd="sng" algn="ctr">
            <a:solidFill>
              <a:schemeClr val="tx1"/>
            </a:solidFill>
            <a:round/>
          </a:ln>
          <a:effectLst/>
        </c:spPr>
        <c:txPr>
          <a:bodyPr rot="0" spcFirstLastPara="1" vertOverflow="ellipsis" vert="horz" wrap="square" anchor="t" anchorCtr="1"/>
          <a:lstStyle/>
          <a:p>
            <a:pPr algn="just">
              <a:defRPr sz="1600" b="1" i="0" u="none" strike="noStrike" kern="1200" baseline="0">
                <a:solidFill>
                  <a:schemeClr val="tx1"/>
                </a:solidFill>
                <a:latin typeface="+mn-lt"/>
                <a:ea typeface="+mn-ea"/>
                <a:cs typeface="+mn-cs"/>
              </a:defRPr>
            </a:pPr>
            <a:endParaRPr lang="en-US"/>
          </a:p>
        </c:txPr>
        <c:crossAx val="294521856"/>
        <c:crosses val="autoZero"/>
        <c:auto val="1"/>
        <c:lblAlgn val="ctr"/>
        <c:lblOffset val="100"/>
        <c:noMultiLvlLbl val="0"/>
      </c:catAx>
      <c:valAx>
        <c:axId val="294521856"/>
        <c:scaling>
          <c:orientation val="minMax"/>
          <c:max val="50"/>
          <c:min val="0"/>
        </c:scaling>
        <c:delete val="0"/>
        <c:axPos val="b"/>
        <c:majorGridlines>
          <c:spPr>
            <a:ln w="9525" cap="flat" cmpd="sng" algn="ctr">
              <a:solidFill>
                <a:schemeClr val="tx1"/>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94520320"/>
        <c:crosses val="autoZero"/>
        <c:crossBetween val="between"/>
        <c:majorUnit val="10"/>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932302299018177E-2"/>
          <c:y val="6.9274278215223112E-2"/>
          <c:w val="0.82461670372800622"/>
          <c:h val="0.85300142874957952"/>
        </c:manualLayout>
      </c:layout>
      <c:lineChart>
        <c:grouping val="standard"/>
        <c:varyColors val="0"/>
        <c:ser>
          <c:idx val="0"/>
          <c:order val="0"/>
          <c:spPr>
            <a:ln w="38100">
              <a:solidFill>
                <a:sysClr val="windowText" lastClr="000000"/>
              </a:solidFill>
              <a:prstDash val="solid"/>
            </a:ln>
          </c:spPr>
          <c:marker>
            <c:symbol val="none"/>
          </c:marker>
          <c:dLbls>
            <c:dLbl>
              <c:idx val="3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90-47B8-AF40-D8C9FCB913AD}"/>
                </c:ext>
              </c:extLst>
            </c:dLbl>
            <c:spPr>
              <a:noFill/>
              <a:ln>
                <a:noFill/>
              </a:ln>
              <a:effectLst/>
            </c:spPr>
            <c:txPr>
              <a:bodyPr wrap="square" lIns="38100" tIns="19050" rIns="38100" bIns="19050" anchor="ctr">
                <a:spAutoFit/>
              </a:bodyPr>
              <a:lstStyle/>
              <a:p>
                <a:pPr>
                  <a:defRPr sz="1800"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Sheet1!$A$14:$A$51</c:f>
              <c:numCache>
                <c:formatCode>[$-409]mmm\-yy;@</c:formatCode>
                <c:ptCount val="38"/>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numCache>
            </c:numRef>
          </c:cat>
          <c:val>
            <c:numRef>
              <c:f>Sheet1!$B$14:$B$51</c:f>
              <c:numCache>
                <c:formatCode>0.0%</c:formatCode>
                <c:ptCount val="38"/>
                <c:pt idx="0">
                  <c:v>0</c:v>
                </c:pt>
                <c:pt idx="1">
                  <c:v>0</c:v>
                </c:pt>
                <c:pt idx="2">
                  <c:v>-9.0090090090084974E-4</c:v>
                </c:pt>
                <c:pt idx="3">
                  <c:v>9.0090090090090089E-3</c:v>
                </c:pt>
                <c:pt idx="4">
                  <c:v>8.1081081081081589E-3</c:v>
                </c:pt>
                <c:pt idx="5">
                  <c:v>9.0090090090090089E-3</c:v>
                </c:pt>
                <c:pt idx="6">
                  <c:v>1.8018018018018274E-3</c:v>
                </c:pt>
                <c:pt idx="7">
                  <c:v>1.8018018018018274E-3</c:v>
                </c:pt>
                <c:pt idx="8">
                  <c:v>1.8018018018018274E-3</c:v>
                </c:pt>
                <c:pt idx="9">
                  <c:v>1.0810810810810836E-2</c:v>
                </c:pt>
                <c:pt idx="10">
                  <c:v>9.909909909909859E-3</c:v>
                </c:pt>
                <c:pt idx="11">
                  <c:v>9.0090090090090089E-3</c:v>
                </c:pt>
                <c:pt idx="12">
                  <c:v>1.2612612612612664E-2</c:v>
                </c:pt>
                <c:pt idx="13">
                  <c:v>1.2612612612612664E-2</c:v>
                </c:pt>
                <c:pt idx="14">
                  <c:v>1.3513513513513514E-2</c:v>
                </c:pt>
                <c:pt idx="15">
                  <c:v>1.8918918918918868E-2</c:v>
                </c:pt>
                <c:pt idx="16">
                  <c:v>1.9819819819819846E-2</c:v>
                </c:pt>
                <c:pt idx="17">
                  <c:v>2.0720720720720696E-2</c:v>
                </c:pt>
                <c:pt idx="18">
                  <c:v>3.5135135135135186E-2</c:v>
                </c:pt>
                <c:pt idx="19">
                  <c:v>3.5135135135135186E-2</c:v>
                </c:pt>
                <c:pt idx="20">
                  <c:v>3.5135135135135186E-2</c:v>
                </c:pt>
                <c:pt idx="21">
                  <c:v>4.0540540540540543E-2</c:v>
                </c:pt>
                <c:pt idx="22">
                  <c:v>4.0540540540540543E-2</c:v>
                </c:pt>
                <c:pt idx="23">
                  <c:v>4.0540540540540543E-2</c:v>
                </c:pt>
                <c:pt idx="24">
                  <c:v>4.954954954954955E-2</c:v>
                </c:pt>
                <c:pt idx="25">
                  <c:v>4.954954954954955E-2</c:v>
                </c:pt>
                <c:pt idx="26">
                  <c:v>5.04504504504504E-2</c:v>
                </c:pt>
                <c:pt idx="27">
                  <c:v>6.3063063063063057E-2</c:v>
                </c:pt>
                <c:pt idx="28">
                  <c:v>6.3963963963963907E-2</c:v>
                </c:pt>
                <c:pt idx="29">
                  <c:v>6.5765765765765746E-2</c:v>
                </c:pt>
                <c:pt idx="30">
                  <c:v>7.0270270270270246E-2</c:v>
                </c:pt>
                <c:pt idx="31">
                  <c:v>7.1171171171171221E-2</c:v>
                </c:pt>
                <c:pt idx="32">
                  <c:v>7.2072072072072071E-2</c:v>
                </c:pt>
                <c:pt idx="33">
                  <c:v>9.45945945945946E-2</c:v>
                </c:pt>
                <c:pt idx="34">
                  <c:v>9.549549549549545E-2</c:v>
                </c:pt>
                <c:pt idx="35">
                  <c:v>9.549549549549545E-2</c:v>
                </c:pt>
                <c:pt idx="36">
                  <c:v>0.1036036036036036</c:v>
                </c:pt>
                <c:pt idx="37">
                  <c:v>0.10270270270270275</c:v>
                </c:pt>
              </c:numCache>
            </c:numRef>
          </c:val>
          <c:smooth val="0"/>
          <c:extLst>
            <c:ext xmlns:c16="http://schemas.microsoft.com/office/drawing/2014/chart" uri="{C3380CC4-5D6E-409C-BE32-E72D297353CC}">
              <c16:uniqueId val="{00000000-AD72-4855-9CCF-6146A78697BD}"/>
            </c:ext>
          </c:extLst>
        </c:ser>
        <c:ser>
          <c:idx val="1"/>
          <c:order val="1"/>
          <c:spPr>
            <a:ln w="38100">
              <a:solidFill>
                <a:srgbClr val="4F81BD"/>
              </a:solidFill>
            </a:ln>
          </c:spPr>
          <c:marker>
            <c:symbol val="none"/>
          </c:marker>
          <c:dLbls>
            <c:dLbl>
              <c:idx val="3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90-47B8-AF40-D8C9FCB913AD}"/>
                </c:ext>
              </c:extLst>
            </c:dLbl>
            <c:spPr>
              <a:noFill/>
              <a:ln>
                <a:noFill/>
              </a:ln>
              <a:effectLst/>
            </c:spPr>
            <c:txPr>
              <a:bodyPr wrap="square" lIns="38100" tIns="19050" rIns="38100" bIns="19050" anchor="ctr">
                <a:spAutoFit/>
              </a:bodyPr>
              <a:lstStyle/>
              <a:p>
                <a:pPr>
                  <a:defRPr sz="1800" b="1">
                    <a:solidFill>
                      <a:schemeClr val="accent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Sheet1!$A$14:$A$51</c:f>
              <c:numCache>
                <c:formatCode>[$-409]mmm\-yy;@</c:formatCode>
                <c:ptCount val="38"/>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numCache>
            </c:numRef>
          </c:cat>
          <c:val>
            <c:numRef>
              <c:f>Sheet1!$C$14:$C$51</c:f>
              <c:numCache>
                <c:formatCode>0.0%</c:formatCode>
                <c:ptCount val="38"/>
                <c:pt idx="0">
                  <c:v>0</c:v>
                </c:pt>
                <c:pt idx="1">
                  <c:v>-2.0470829068577568E-3</c:v>
                </c:pt>
                <c:pt idx="2">
                  <c:v>2.0470829068577568E-3</c:v>
                </c:pt>
                <c:pt idx="3">
                  <c:v>7.1647901740020756E-3</c:v>
                </c:pt>
                <c:pt idx="4">
                  <c:v>1.3306038894575201E-2</c:v>
                </c:pt>
                <c:pt idx="5">
                  <c:v>2.2517911975435033E-2</c:v>
                </c:pt>
                <c:pt idx="6">
                  <c:v>2.3541453428863841E-2</c:v>
                </c:pt>
                <c:pt idx="7">
                  <c:v>1.9447287615148325E-2</c:v>
                </c:pt>
                <c:pt idx="8">
                  <c:v>1.9447287615148325E-2</c:v>
                </c:pt>
                <c:pt idx="9">
                  <c:v>1.9447287615148325E-2</c:v>
                </c:pt>
                <c:pt idx="10">
                  <c:v>1.7400204708290713E-2</c:v>
                </c:pt>
                <c:pt idx="11">
                  <c:v>2.3541453428863841E-2</c:v>
                </c:pt>
                <c:pt idx="12">
                  <c:v>3.1729785056294722E-2</c:v>
                </c:pt>
                <c:pt idx="13">
                  <c:v>3.5823950870010238E-2</c:v>
                </c:pt>
                <c:pt idx="14">
                  <c:v>3.7871033776867992E-2</c:v>
                </c:pt>
                <c:pt idx="15">
                  <c:v>4.4012282497441116E-2</c:v>
                </c:pt>
                <c:pt idx="16">
                  <c:v>4.503582395086992E-2</c:v>
                </c:pt>
                <c:pt idx="17">
                  <c:v>4.605936540429887E-2</c:v>
                </c:pt>
                <c:pt idx="18">
                  <c:v>4.605936540429887E-2</c:v>
                </c:pt>
                <c:pt idx="19">
                  <c:v>5.6294779938587509E-2</c:v>
                </c:pt>
                <c:pt idx="20">
                  <c:v>5.8341862845445271E-2</c:v>
                </c:pt>
                <c:pt idx="21">
                  <c:v>6.1412487205731829E-2</c:v>
                </c:pt>
                <c:pt idx="22">
                  <c:v>6.6530194472876156E-2</c:v>
                </c:pt>
                <c:pt idx="23">
                  <c:v>6.8577277379733903E-2</c:v>
                </c:pt>
                <c:pt idx="24">
                  <c:v>7.8812691914022542E-2</c:v>
                </c:pt>
                <c:pt idx="25">
                  <c:v>8.7001023541453421E-2</c:v>
                </c:pt>
                <c:pt idx="26">
                  <c:v>9.5189355168884313E-2</c:v>
                </c:pt>
                <c:pt idx="27">
                  <c:v>0.10440122824974414</c:v>
                </c:pt>
                <c:pt idx="28">
                  <c:v>0.1207778915046059</c:v>
                </c:pt>
                <c:pt idx="29">
                  <c:v>0.12794268167860798</c:v>
                </c:pt>
                <c:pt idx="30">
                  <c:v>0.12896622313203679</c:v>
                </c:pt>
                <c:pt idx="31">
                  <c:v>0.12384851586489247</c:v>
                </c:pt>
                <c:pt idx="32">
                  <c:v>0.12282497441146366</c:v>
                </c:pt>
                <c:pt idx="33">
                  <c:v>0.13203684749232336</c:v>
                </c:pt>
                <c:pt idx="34">
                  <c:v>0.11873080859774815</c:v>
                </c:pt>
                <c:pt idx="35">
                  <c:v>0.10951893551688846</c:v>
                </c:pt>
                <c:pt idx="36">
                  <c:v>0.10849539406345951</c:v>
                </c:pt>
                <c:pt idx="37">
                  <c:v>0.11258955987717502</c:v>
                </c:pt>
              </c:numCache>
            </c:numRef>
          </c:val>
          <c:smooth val="0"/>
          <c:extLst>
            <c:ext xmlns:c16="http://schemas.microsoft.com/office/drawing/2014/chart" uri="{C3380CC4-5D6E-409C-BE32-E72D297353CC}">
              <c16:uniqueId val="{00000001-AD72-4855-9CCF-6146A78697BD}"/>
            </c:ext>
          </c:extLst>
        </c:ser>
        <c:ser>
          <c:idx val="2"/>
          <c:order val="2"/>
          <c:spPr>
            <a:ln w="38100">
              <a:solidFill>
                <a:srgbClr val="C0504D"/>
              </a:solidFill>
            </a:ln>
          </c:spPr>
          <c:marker>
            <c:symbol val="none"/>
          </c:marker>
          <c:dLbls>
            <c:dLbl>
              <c:idx val="37"/>
              <c:layout>
                <c:manualLayout>
                  <c:x val="2.8935185185185184E-3"/>
                  <c:y val="4.4646111569763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90-47B8-AF40-D8C9FCB913AD}"/>
                </c:ext>
              </c:extLst>
            </c:dLbl>
            <c:spPr>
              <a:noFill/>
              <a:ln>
                <a:noFill/>
              </a:ln>
              <a:effectLst/>
            </c:spPr>
            <c:txPr>
              <a:bodyPr wrap="square" lIns="38100" tIns="19050" rIns="38100" bIns="19050" anchor="ctr">
                <a:spAutoFit/>
              </a:bodyPr>
              <a:lstStyle/>
              <a:p>
                <a:pPr>
                  <a:defRPr sz="1800" b="1">
                    <a:solidFill>
                      <a:srgbClr val="C0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Sheet1!$A$14:$A$51</c:f>
              <c:numCache>
                <c:formatCode>[$-409]mmm\-yy;@</c:formatCode>
                <c:ptCount val="38"/>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numCache>
            </c:numRef>
          </c:cat>
          <c:val>
            <c:numRef>
              <c:f>Sheet1!$D$14:$D$51</c:f>
              <c:numCache>
                <c:formatCode>0.0%</c:formatCode>
                <c:ptCount val="38"/>
                <c:pt idx="0">
                  <c:v>0</c:v>
                </c:pt>
                <c:pt idx="1">
                  <c:v>-3.6075036075028898E-4</c:v>
                </c:pt>
                <c:pt idx="2">
                  <c:v>8.2972582972583135E-3</c:v>
                </c:pt>
                <c:pt idx="3">
                  <c:v>9.3795093795094354E-3</c:v>
                </c:pt>
                <c:pt idx="4">
                  <c:v>1.0461760461760559E-2</c:v>
                </c:pt>
                <c:pt idx="5">
                  <c:v>9.3795093795094354E-3</c:v>
                </c:pt>
                <c:pt idx="6">
                  <c:v>1.5512265512265503E-2</c:v>
                </c:pt>
                <c:pt idx="7">
                  <c:v>1.7316017316017333E-2</c:v>
                </c:pt>
                <c:pt idx="8">
                  <c:v>2.1645021645021696E-2</c:v>
                </c:pt>
                <c:pt idx="9">
                  <c:v>2.5974025974026062E-2</c:v>
                </c:pt>
                <c:pt idx="10">
                  <c:v>2.2727272727272822E-2</c:v>
                </c:pt>
                <c:pt idx="11">
                  <c:v>2.9581529581529594E-2</c:v>
                </c:pt>
                <c:pt idx="12">
                  <c:v>3.1385281385281426E-2</c:v>
                </c:pt>
                <c:pt idx="13">
                  <c:v>2.8138528138528181E-2</c:v>
                </c:pt>
                <c:pt idx="14">
                  <c:v>3.4271284271284376E-2</c:v>
                </c:pt>
                <c:pt idx="15">
                  <c:v>3.1024531024531007E-2</c:v>
                </c:pt>
                <c:pt idx="16">
                  <c:v>3.3549783549783538E-2</c:v>
                </c:pt>
                <c:pt idx="17">
                  <c:v>3.6435786435786495E-2</c:v>
                </c:pt>
                <c:pt idx="18">
                  <c:v>4.2929292929292977E-2</c:v>
                </c:pt>
                <c:pt idx="19">
                  <c:v>4.6176046176046218E-2</c:v>
                </c:pt>
                <c:pt idx="20">
                  <c:v>5.6637806637806654E-2</c:v>
                </c:pt>
                <c:pt idx="21">
                  <c:v>5.1948051948051993E-2</c:v>
                </c:pt>
                <c:pt idx="22">
                  <c:v>5.1948051948051993E-2</c:v>
                </c:pt>
                <c:pt idx="23">
                  <c:v>6.2409812409812429E-2</c:v>
                </c:pt>
                <c:pt idx="24">
                  <c:v>6.1688311688311723E-2</c:v>
                </c:pt>
                <c:pt idx="25">
                  <c:v>6.5656565656565663E-2</c:v>
                </c:pt>
                <c:pt idx="26">
                  <c:v>6.4935064935064957E-2</c:v>
                </c:pt>
                <c:pt idx="27">
                  <c:v>6.9264069264069333E-2</c:v>
                </c:pt>
                <c:pt idx="28">
                  <c:v>6.8542568542568627E-2</c:v>
                </c:pt>
                <c:pt idx="29">
                  <c:v>6.7821067821067921E-2</c:v>
                </c:pt>
                <c:pt idx="30">
                  <c:v>7.8282828282828343E-2</c:v>
                </c:pt>
                <c:pt idx="31">
                  <c:v>7.9365079365079472E-2</c:v>
                </c:pt>
                <c:pt idx="32">
                  <c:v>9.126984126984132E-2</c:v>
                </c:pt>
                <c:pt idx="33">
                  <c:v>9.2352092352092435E-2</c:v>
                </c:pt>
                <c:pt idx="34">
                  <c:v>9.0187590187590191E-2</c:v>
                </c:pt>
                <c:pt idx="35">
                  <c:v>0.10389610389610399</c:v>
                </c:pt>
                <c:pt idx="36">
                  <c:v>9.2712842712842733E-2</c:v>
                </c:pt>
                <c:pt idx="37">
                  <c:v>9.9206349206349215E-2</c:v>
                </c:pt>
              </c:numCache>
            </c:numRef>
          </c:val>
          <c:smooth val="0"/>
          <c:extLst>
            <c:ext xmlns:c16="http://schemas.microsoft.com/office/drawing/2014/chart" uri="{C3380CC4-5D6E-409C-BE32-E72D297353CC}">
              <c16:uniqueId val="{00000002-AD72-4855-9CCF-6146A78697BD}"/>
            </c:ext>
          </c:extLst>
        </c:ser>
        <c:ser>
          <c:idx val="3"/>
          <c:order val="3"/>
          <c:spPr>
            <a:ln w="19050">
              <a:solidFill>
                <a:sysClr val="windowText" lastClr="000000"/>
              </a:solidFill>
              <a:prstDash val="sysDash"/>
            </a:ln>
          </c:spPr>
          <c:marker>
            <c:symbol val="none"/>
          </c:marker>
          <c:cat>
            <c:numRef>
              <c:f>Sheet1!$A$14:$A$51</c:f>
              <c:numCache>
                <c:formatCode>[$-409]mmm\-yy;@</c:formatCode>
                <c:ptCount val="38"/>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numCache>
            </c:numRef>
          </c:cat>
          <c:val>
            <c:numRef>
              <c:f>Sheet1!$E$14:$E$51</c:f>
              <c:numCache>
                <c:formatCode>0.0%</c:formatCode>
                <c:ptCount val="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numCache>
            </c:numRef>
          </c:val>
          <c:smooth val="0"/>
          <c:extLst>
            <c:ext xmlns:c16="http://schemas.microsoft.com/office/drawing/2014/chart" uri="{C3380CC4-5D6E-409C-BE32-E72D297353CC}">
              <c16:uniqueId val="{00000003-AD72-4855-9CCF-6146A78697BD}"/>
            </c:ext>
          </c:extLst>
        </c:ser>
        <c:dLbls>
          <c:showLegendKey val="0"/>
          <c:showVal val="0"/>
          <c:showCatName val="0"/>
          <c:showSerName val="0"/>
          <c:showPercent val="0"/>
          <c:showBubbleSize val="0"/>
        </c:dLbls>
        <c:smooth val="0"/>
        <c:axId val="294267520"/>
        <c:axId val="294269312"/>
      </c:lineChart>
      <c:dateAx>
        <c:axId val="294267520"/>
        <c:scaling>
          <c:orientation val="minMax"/>
          <c:min val="42370"/>
        </c:scaling>
        <c:delete val="0"/>
        <c:axPos val="b"/>
        <c:majorGridlines>
          <c:spPr>
            <a:ln>
              <a:solidFill>
                <a:prstClr val="black">
                  <a:lumMod val="50000"/>
                  <a:lumOff val="50000"/>
                  <a:alpha val="50000"/>
                </a:prstClr>
              </a:solidFill>
            </a:ln>
          </c:spPr>
        </c:majorGridlines>
        <c:numFmt formatCode="yyyy" sourceLinked="0"/>
        <c:majorTickMark val="out"/>
        <c:minorTickMark val="in"/>
        <c:tickLblPos val="low"/>
        <c:txPr>
          <a:bodyPr rot="0"/>
          <a:lstStyle/>
          <a:p>
            <a:pPr>
              <a:defRPr/>
            </a:pPr>
            <a:endParaRPr lang="en-US"/>
          </a:p>
        </c:txPr>
        <c:crossAx val="294269312"/>
        <c:crossesAt val="-1"/>
        <c:auto val="1"/>
        <c:lblOffset val="100"/>
        <c:baseTimeUnit val="months"/>
        <c:majorUnit val="1"/>
        <c:majorTimeUnit val="years"/>
        <c:minorUnit val="1"/>
        <c:minorTimeUnit val="months"/>
      </c:dateAx>
      <c:valAx>
        <c:axId val="294269312"/>
        <c:scaling>
          <c:orientation val="minMax"/>
          <c:max val="0.14000000000000001"/>
          <c:min val="-2.0000000000000004E-2"/>
        </c:scaling>
        <c:delete val="0"/>
        <c:axPos val="l"/>
        <c:majorGridlines>
          <c:spPr>
            <a:ln>
              <a:solidFill>
                <a:prstClr val="black">
                  <a:lumMod val="50000"/>
                  <a:lumOff val="50000"/>
                  <a:alpha val="50000"/>
                </a:prstClr>
              </a:solidFill>
            </a:ln>
          </c:spPr>
        </c:majorGridlines>
        <c:title>
          <c:tx>
            <c:rich>
              <a:bodyPr rot="-5400000" vert="horz"/>
              <a:lstStyle/>
              <a:p>
                <a:pPr>
                  <a:defRPr sz="1600" b="1"/>
                </a:pPr>
                <a:r>
                  <a:rPr lang="en-US" sz="1600" b="1" dirty="0"/>
                  <a:t>Cumulative</a:t>
                </a:r>
                <a:r>
                  <a:rPr lang="en-US" sz="1600" b="1" baseline="0" dirty="0"/>
                  <a:t> </a:t>
                </a:r>
                <a:r>
                  <a:rPr lang="en-US" sz="1600" b="1" dirty="0"/>
                  <a:t>% change</a:t>
                </a:r>
              </a:p>
            </c:rich>
          </c:tx>
          <c:layout>
            <c:manualLayout>
              <c:xMode val="edge"/>
              <c:yMode val="edge"/>
              <c:x val="3.0982429279673374E-2"/>
              <c:y val="0.3542588730129056"/>
            </c:manualLayout>
          </c:layout>
          <c:overlay val="0"/>
        </c:title>
        <c:numFmt formatCode="0%" sourceLinked="0"/>
        <c:majorTickMark val="out"/>
        <c:minorTickMark val="none"/>
        <c:tickLblPos val="nextTo"/>
        <c:crossAx val="294267520"/>
        <c:crosses val="autoZero"/>
        <c:crossBetween val="midCat"/>
        <c:majorUnit val="2.0000000000000004E-2"/>
      </c:valAx>
      <c:spPr>
        <a:noFill/>
      </c:spPr>
    </c:plotArea>
    <c:plotVisOnly val="1"/>
    <c:dispBlanksAs val="gap"/>
    <c:showDLblsOverMax val="0"/>
  </c:chart>
  <c:spPr>
    <a:noFill/>
    <a:ln>
      <a:solidFill>
        <a:sysClr val="window" lastClr="FFFFFF">
          <a:lumMod val="50000"/>
        </a:sysClr>
      </a:solidFill>
    </a:ln>
  </c:spPr>
  <c:txPr>
    <a:bodyPr/>
    <a:lstStyle/>
    <a:p>
      <a:pPr>
        <a:defRPr sz="1400">
          <a:latin typeface="Calibri" pitchFamily="34" charset="0"/>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45050465870498"/>
          <c:y val="0.11928120895137997"/>
          <c:w val="0.46017698628842496"/>
          <c:h val="0.62394290139838759"/>
        </c:manualLayout>
      </c:layout>
      <c:lineChart>
        <c:grouping val="standard"/>
        <c:varyColors val="0"/>
        <c:ser>
          <c:idx val="0"/>
          <c:order val="0"/>
          <c:tx>
            <c:strRef>
              <c:f>Sheet1!$B$1</c:f>
              <c:strCache>
                <c:ptCount val="1"/>
                <c:pt idx="0">
                  <c:v>total current</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42202</c:v>
                </c:pt>
                <c:pt idx="1">
                  <c:v>42202</c:v>
                </c:pt>
                <c:pt idx="2">
                  <c:v>42202</c:v>
                </c:pt>
                <c:pt idx="3">
                  <c:v>42202</c:v>
                </c:pt>
                <c:pt idx="4">
                  <c:v>42202</c:v>
                </c:pt>
                <c:pt idx="5">
                  <c:v>42202</c:v>
                </c:pt>
                <c:pt idx="6">
                  <c:v>42202</c:v>
                </c:pt>
                <c:pt idx="7">
                  <c:v>42202</c:v>
                </c:pt>
                <c:pt idx="8">
                  <c:v>42202</c:v>
                </c:pt>
              </c:numCache>
            </c:numRef>
          </c:val>
          <c:smooth val="0"/>
          <c:extLst>
            <c:ext xmlns:c16="http://schemas.microsoft.com/office/drawing/2014/chart" uri="{C3380CC4-5D6E-409C-BE32-E72D297353CC}">
              <c16:uniqueId val="{00000000-055C-4512-9A9C-A21A81E8F201}"/>
            </c:ext>
          </c:extLst>
        </c:ser>
        <c:ser>
          <c:idx val="1"/>
          <c:order val="1"/>
          <c:tx>
            <c:strRef>
              <c:f>Sheet1!$C$1</c:f>
              <c:strCache>
                <c:ptCount val="1"/>
                <c:pt idx="0">
                  <c:v>total health care</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46902</c:v>
                </c:pt>
                <c:pt idx="1">
                  <c:v>44845</c:v>
                </c:pt>
                <c:pt idx="2">
                  <c:v>39344</c:v>
                </c:pt>
                <c:pt idx="3">
                  <c:v>40204</c:v>
                </c:pt>
                <c:pt idx="4">
                  <c:v>42544</c:v>
                </c:pt>
                <c:pt idx="5">
                  <c:v>40689</c:v>
                </c:pt>
                <c:pt idx="6">
                  <c:v>38647</c:v>
                </c:pt>
                <c:pt idx="7">
                  <c:v>39147</c:v>
                </c:pt>
                <c:pt idx="8">
                  <c:v>40157</c:v>
                </c:pt>
              </c:numCache>
            </c:numRef>
          </c:val>
          <c:smooth val="0"/>
          <c:extLst>
            <c:ext xmlns:c16="http://schemas.microsoft.com/office/drawing/2014/chart" uri="{C3380CC4-5D6E-409C-BE32-E72D297353CC}">
              <c16:uniqueId val="{00000001-055C-4512-9A9C-A21A81E8F201}"/>
            </c:ext>
          </c:extLst>
        </c:ser>
        <c:ser>
          <c:idx val="2"/>
          <c:order val="2"/>
          <c:tx>
            <c:strRef>
              <c:f>Sheet1!$D$1</c:f>
              <c:strCache>
                <c:ptCount val="1"/>
                <c:pt idx="0">
                  <c:v>private current</c:v>
                </c:pt>
              </c:strCache>
            </c:strRef>
          </c:tx>
          <c:spPr>
            <a:ln w="12700">
              <a:solidFill>
                <a:srgbClr val="4F81BD"/>
              </a:solidFill>
              <a:prstDash val="dash"/>
            </a:ln>
          </c:spPr>
          <c:marker>
            <c:symbol val="none"/>
          </c:marker>
          <c:cat>
            <c:strRef>
              <c:f>Sheet1!$A$2:$A$10</c:f>
              <c:strCache>
                <c:ptCount val="9"/>
                <c:pt idx="0">
                  <c:v>'08</c:v>
                </c:pt>
                <c:pt idx="8">
                  <c:v>'16</c:v>
                </c:pt>
              </c:strCache>
            </c:strRef>
          </c:cat>
          <c:val>
            <c:numRef>
              <c:f>Sheet1!$D$2:$D$10</c:f>
              <c:numCache>
                <c:formatCode>#,##0</c:formatCode>
                <c:ptCount val="9"/>
                <c:pt idx="0">
                  <c:v>20521</c:v>
                </c:pt>
                <c:pt idx="1">
                  <c:v>20521</c:v>
                </c:pt>
                <c:pt idx="2">
                  <c:v>20521</c:v>
                </c:pt>
                <c:pt idx="3">
                  <c:v>20521</c:v>
                </c:pt>
                <c:pt idx="4">
                  <c:v>20521</c:v>
                </c:pt>
                <c:pt idx="5">
                  <c:v>20521</c:v>
                </c:pt>
                <c:pt idx="6">
                  <c:v>20521</c:v>
                </c:pt>
                <c:pt idx="7">
                  <c:v>20521</c:v>
                </c:pt>
                <c:pt idx="8">
                  <c:v>20521</c:v>
                </c:pt>
              </c:numCache>
            </c:numRef>
          </c:val>
          <c:smooth val="0"/>
          <c:extLst>
            <c:ext xmlns:c16="http://schemas.microsoft.com/office/drawing/2014/chart" uri="{C3380CC4-5D6E-409C-BE32-E72D297353CC}">
              <c16:uniqueId val="{00000002-055C-4512-9A9C-A21A81E8F201}"/>
            </c:ext>
          </c:extLst>
        </c:ser>
        <c:ser>
          <c:idx val="3"/>
          <c:order val="3"/>
          <c:tx>
            <c:strRef>
              <c:f>Sheet1!$E$1</c:f>
              <c:strCache>
                <c:ptCount val="1"/>
                <c:pt idx="0">
                  <c:v>Private Hosptial</c:v>
                </c:pt>
              </c:strCache>
            </c:strRef>
          </c:tx>
          <c:spPr>
            <a:ln w="38100">
              <a:solidFill>
                <a:srgbClr val="4F81BD"/>
              </a:solidFill>
            </a:ln>
          </c:spPr>
          <c:marker>
            <c:symbol val="none"/>
          </c:marker>
          <c:cat>
            <c:strRef>
              <c:f>Sheet1!$A$2:$A$10</c:f>
              <c:strCache>
                <c:ptCount val="9"/>
                <c:pt idx="0">
                  <c:v>'08</c:v>
                </c:pt>
                <c:pt idx="8">
                  <c:v>'16</c:v>
                </c:pt>
              </c:strCache>
            </c:strRef>
          </c:cat>
          <c:val>
            <c:numRef>
              <c:f>Sheet1!$E$2:$E$10</c:f>
              <c:numCache>
                <c:formatCode>_(* #,##0_);_(* \(#,##0\);_(* "-"??_);_(@_)</c:formatCode>
                <c:ptCount val="9"/>
                <c:pt idx="0">
                  <c:v>25571</c:v>
                </c:pt>
                <c:pt idx="1">
                  <c:v>24723</c:v>
                </c:pt>
                <c:pt idx="2">
                  <c:v>21528</c:v>
                </c:pt>
                <c:pt idx="3">
                  <c:v>20483</c:v>
                </c:pt>
                <c:pt idx="4">
                  <c:v>21223</c:v>
                </c:pt>
                <c:pt idx="5">
                  <c:v>19199</c:v>
                </c:pt>
                <c:pt idx="6">
                  <c:v>17680</c:v>
                </c:pt>
                <c:pt idx="7">
                  <c:v>19348</c:v>
                </c:pt>
                <c:pt idx="8">
                  <c:v>19729</c:v>
                </c:pt>
              </c:numCache>
            </c:numRef>
          </c:val>
          <c:smooth val="0"/>
          <c:extLst>
            <c:ext xmlns:c16="http://schemas.microsoft.com/office/drawing/2014/chart" uri="{C3380CC4-5D6E-409C-BE32-E72D297353CC}">
              <c16:uniqueId val="{00000003-055C-4512-9A9C-A21A81E8F201}"/>
            </c:ext>
          </c:extLst>
        </c:ser>
        <c:ser>
          <c:idx val="4"/>
          <c:order val="4"/>
          <c:tx>
            <c:strRef>
              <c:f>Sheet1!$F$1</c:f>
              <c:strCache>
                <c:ptCount val="1"/>
                <c:pt idx="0">
                  <c:v>S/L Current</c:v>
                </c:pt>
              </c:strCache>
            </c:strRef>
          </c:tx>
          <c:spPr>
            <a:ln w="12700">
              <a:solidFill>
                <a:srgbClr val="C0504D"/>
              </a:solidFill>
              <a:prstDash val="dash"/>
            </a:ln>
          </c:spPr>
          <c:marker>
            <c:symbol val="none"/>
          </c:marker>
          <c:cat>
            <c:strRef>
              <c:f>Sheet1!$A$2:$A$10</c:f>
              <c:strCache>
                <c:ptCount val="9"/>
                <c:pt idx="0">
                  <c:v>'08</c:v>
                </c:pt>
                <c:pt idx="8">
                  <c:v>'16</c:v>
                </c:pt>
              </c:strCache>
            </c:strRef>
          </c:cat>
          <c:val>
            <c:numRef>
              <c:f>Sheet1!$F$2:$F$10</c:f>
              <c:numCache>
                <c:formatCode>#,##0</c:formatCode>
                <c:ptCount val="9"/>
                <c:pt idx="0">
                  <c:v>4326</c:v>
                </c:pt>
                <c:pt idx="1">
                  <c:v>4326</c:v>
                </c:pt>
                <c:pt idx="2">
                  <c:v>4326</c:v>
                </c:pt>
                <c:pt idx="3">
                  <c:v>4326</c:v>
                </c:pt>
                <c:pt idx="4">
                  <c:v>4326</c:v>
                </c:pt>
                <c:pt idx="5">
                  <c:v>4326</c:v>
                </c:pt>
                <c:pt idx="6">
                  <c:v>4326</c:v>
                </c:pt>
                <c:pt idx="7">
                  <c:v>4326</c:v>
                </c:pt>
                <c:pt idx="8">
                  <c:v>4326</c:v>
                </c:pt>
              </c:numCache>
            </c:numRef>
          </c:val>
          <c:smooth val="0"/>
          <c:extLst>
            <c:ext xmlns:c16="http://schemas.microsoft.com/office/drawing/2014/chart" uri="{C3380CC4-5D6E-409C-BE32-E72D297353CC}">
              <c16:uniqueId val="{00000004-055C-4512-9A9C-A21A81E8F201}"/>
            </c:ext>
          </c:extLst>
        </c:ser>
        <c:ser>
          <c:idx val="5"/>
          <c:order val="5"/>
          <c:tx>
            <c:strRef>
              <c:f>Sheet1!$G$1</c:f>
              <c:strCache>
                <c:ptCount val="1"/>
                <c:pt idx="0">
                  <c:v>State &amp; Local Hospital</c:v>
                </c:pt>
              </c:strCache>
            </c:strRef>
          </c:tx>
          <c:spPr>
            <a:ln w="38100">
              <a:solidFill>
                <a:srgbClr val="C0504D"/>
              </a:solidFill>
            </a:ln>
          </c:spPr>
          <c:marker>
            <c:symbol val="none"/>
          </c:marker>
          <c:cat>
            <c:strRef>
              <c:f>Sheet1!$A$2:$A$10</c:f>
              <c:strCache>
                <c:ptCount val="9"/>
                <c:pt idx="0">
                  <c:v>'08</c:v>
                </c:pt>
                <c:pt idx="8">
                  <c:v>'16</c:v>
                </c:pt>
              </c:strCache>
            </c:strRef>
          </c:cat>
          <c:val>
            <c:numRef>
              <c:f>Sheet1!$G$2:$G$10</c:f>
              <c:numCache>
                <c:formatCode>_(* #,##0_);_(* \(#,##0\);_(* "-"??_);_(@_)</c:formatCode>
                <c:ptCount val="9"/>
                <c:pt idx="0">
                  <c:v>5320</c:v>
                </c:pt>
                <c:pt idx="1">
                  <c:v>5352</c:v>
                </c:pt>
                <c:pt idx="2">
                  <c:v>4789</c:v>
                </c:pt>
                <c:pt idx="3">
                  <c:v>5317</c:v>
                </c:pt>
                <c:pt idx="4">
                  <c:v>5522</c:v>
                </c:pt>
                <c:pt idx="5">
                  <c:v>5439</c:v>
                </c:pt>
                <c:pt idx="6">
                  <c:v>4762</c:v>
                </c:pt>
                <c:pt idx="7">
                  <c:v>4190</c:v>
                </c:pt>
                <c:pt idx="8">
                  <c:v>4048</c:v>
                </c:pt>
              </c:numCache>
            </c:numRef>
          </c:val>
          <c:smooth val="0"/>
          <c:extLst>
            <c:ext xmlns:c16="http://schemas.microsoft.com/office/drawing/2014/chart" uri="{C3380CC4-5D6E-409C-BE32-E72D297353CC}">
              <c16:uniqueId val="{00000005-055C-4512-9A9C-A21A81E8F201}"/>
            </c:ext>
          </c:extLst>
        </c:ser>
        <c:ser>
          <c:idx val="6"/>
          <c:order val="6"/>
          <c:tx>
            <c:strRef>
              <c:f>Sheet1!$H$1</c:f>
              <c:strCache>
                <c:ptCount val="1"/>
                <c:pt idx="0">
                  <c:v>Other current</c:v>
                </c:pt>
              </c:strCache>
            </c:strRef>
          </c:tx>
          <c:spPr>
            <a:ln w="12700">
              <a:solidFill>
                <a:srgbClr val="632523"/>
              </a:solidFill>
              <a:prstDash val="dash"/>
            </a:ln>
          </c:spPr>
          <c:marker>
            <c:symbol val="none"/>
          </c:marker>
          <c:cat>
            <c:strRef>
              <c:f>Sheet1!$A$2:$A$10</c:f>
              <c:strCache>
                <c:ptCount val="9"/>
                <c:pt idx="0">
                  <c:v>'08</c:v>
                </c:pt>
                <c:pt idx="8">
                  <c:v>'16</c:v>
                </c:pt>
              </c:strCache>
            </c:strRef>
          </c:cat>
          <c:val>
            <c:numRef>
              <c:f>Sheet1!$H$2:$H$10</c:f>
              <c:numCache>
                <c:formatCode>#,##0</c:formatCode>
                <c:ptCount val="9"/>
                <c:pt idx="0">
                  <c:v>17355</c:v>
                </c:pt>
                <c:pt idx="1">
                  <c:v>17355</c:v>
                </c:pt>
                <c:pt idx="2">
                  <c:v>17355</c:v>
                </c:pt>
                <c:pt idx="3">
                  <c:v>17355</c:v>
                </c:pt>
                <c:pt idx="4">
                  <c:v>17355</c:v>
                </c:pt>
                <c:pt idx="5">
                  <c:v>17355</c:v>
                </c:pt>
                <c:pt idx="6">
                  <c:v>17355</c:v>
                </c:pt>
                <c:pt idx="7">
                  <c:v>17355</c:v>
                </c:pt>
                <c:pt idx="8">
                  <c:v>17355</c:v>
                </c:pt>
              </c:numCache>
            </c:numRef>
          </c:val>
          <c:smooth val="0"/>
          <c:extLst>
            <c:ext xmlns:c16="http://schemas.microsoft.com/office/drawing/2014/chart" uri="{C3380CC4-5D6E-409C-BE32-E72D297353CC}">
              <c16:uniqueId val="{00000000-1505-4AC8-A516-85B981E292A6}"/>
            </c:ext>
          </c:extLst>
        </c:ser>
        <c:ser>
          <c:idx val="7"/>
          <c:order val="7"/>
          <c:tx>
            <c:strRef>
              <c:f>Sheet1!$I$1</c:f>
              <c:strCache>
                <c:ptCount val="1"/>
                <c:pt idx="0">
                  <c:v>Other</c:v>
                </c:pt>
              </c:strCache>
            </c:strRef>
          </c:tx>
          <c:spPr>
            <a:ln w="38100">
              <a:solidFill>
                <a:srgbClr val="C0504D">
                  <a:lumMod val="50000"/>
                </a:srgbClr>
              </a:solidFill>
            </a:ln>
          </c:spPr>
          <c:marker>
            <c:symbol val="none"/>
          </c:marker>
          <c:cat>
            <c:strRef>
              <c:f>Sheet1!$A$2:$A$10</c:f>
              <c:strCache>
                <c:ptCount val="9"/>
                <c:pt idx="0">
                  <c:v>'08</c:v>
                </c:pt>
                <c:pt idx="8">
                  <c:v>'16</c:v>
                </c:pt>
              </c:strCache>
            </c:strRef>
          </c:cat>
          <c:val>
            <c:numRef>
              <c:f>Sheet1!$I$2:$I$10</c:f>
              <c:numCache>
                <c:formatCode>_(* #,##0_);_(* \(#,##0\);_(* "-"??_);_(@_)</c:formatCode>
                <c:ptCount val="9"/>
                <c:pt idx="0">
                  <c:v>16011</c:v>
                </c:pt>
                <c:pt idx="1">
                  <c:v>14770</c:v>
                </c:pt>
                <c:pt idx="2">
                  <c:v>13027</c:v>
                </c:pt>
                <c:pt idx="3">
                  <c:v>14404</c:v>
                </c:pt>
                <c:pt idx="4">
                  <c:v>15799</c:v>
                </c:pt>
                <c:pt idx="5">
                  <c:v>16051</c:v>
                </c:pt>
                <c:pt idx="6">
                  <c:v>16205</c:v>
                </c:pt>
                <c:pt idx="7">
                  <c:v>15609</c:v>
                </c:pt>
                <c:pt idx="8">
                  <c:v>16380</c:v>
                </c:pt>
              </c:numCache>
            </c:numRef>
          </c:val>
          <c:smooth val="0"/>
          <c:extLst>
            <c:ext xmlns:c16="http://schemas.microsoft.com/office/drawing/2014/chart" uri="{C3380CC4-5D6E-409C-BE32-E72D297353CC}">
              <c16:uniqueId val="{00000001-1505-4AC8-A516-85B981E292A6}"/>
            </c:ext>
          </c:extLst>
        </c:ser>
        <c:dLbls>
          <c:showLegendKey val="0"/>
          <c:showVal val="0"/>
          <c:showCatName val="0"/>
          <c:showSerName val="0"/>
          <c:showPercent val="0"/>
          <c:showBubbleSize val="0"/>
        </c:dLbls>
        <c:smooth val="0"/>
        <c:axId val="176267264"/>
        <c:axId val="176268800"/>
      </c:lineChart>
      <c:dateAx>
        <c:axId val="176267264"/>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6268800"/>
        <c:crosses val="autoZero"/>
        <c:auto val="1"/>
        <c:lblOffset val="100"/>
        <c:baseTimeUnit val="months"/>
        <c:majorUnit val="1"/>
        <c:majorTimeUnit val="months"/>
        <c:minorUnit val="1"/>
        <c:minorTimeUnit val="months"/>
      </c:dateAx>
      <c:valAx>
        <c:axId val="176268800"/>
        <c:scaling>
          <c:orientation val="minMax"/>
          <c:max val="5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6267264"/>
        <c:crosses val="autoZero"/>
        <c:crossBetween val="between"/>
        <c:majorUnit val="1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446420816103039E-2"/>
          <c:y val="0.11928120895137997"/>
          <c:w val="0.81112634302007247"/>
          <c:h val="0.62394290139838759"/>
        </c:manualLayout>
      </c:layout>
      <c:lineChart>
        <c:grouping val="standard"/>
        <c:varyColors val="0"/>
        <c:ser>
          <c:idx val="0"/>
          <c:order val="0"/>
          <c:tx>
            <c:strRef>
              <c:f>Sheet1!$B$1</c:f>
              <c:strCache>
                <c:ptCount val="1"/>
                <c:pt idx="0">
                  <c:v>Total current</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42202</c:v>
                </c:pt>
                <c:pt idx="1">
                  <c:v>42202</c:v>
                </c:pt>
                <c:pt idx="2">
                  <c:v>42202</c:v>
                </c:pt>
                <c:pt idx="3">
                  <c:v>42202</c:v>
                </c:pt>
                <c:pt idx="4">
                  <c:v>42202</c:v>
                </c:pt>
                <c:pt idx="5">
                  <c:v>42202</c:v>
                </c:pt>
                <c:pt idx="6">
                  <c:v>42202</c:v>
                </c:pt>
                <c:pt idx="7">
                  <c:v>42202</c:v>
                </c:pt>
                <c:pt idx="8">
                  <c:v>42202</c:v>
                </c:pt>
                <c:pt idx="9">
                  <c:v>42202</c:v>
                </c:pt>
                <c:pt idx="10">
                  <c:v>42202</c:v>
                </c:pt>
                <c:pt idx="11">
                  <c:v>42202</c:v>
                </c:pt>
                <c:pt idx="12">
                  <c:v>42202</c:v>
                </c:pt>
                <c:pt idx="13">
                  <c:v>42202</c:v>
                </c:pt>
                <c:pt idx="14">
                  <c:v>42202</c:v>
                </c:pt>
                <c:pt idx="15">
                  <c:v>42202</c:v>
                </c:pt>
                <c:pt idx="16">
                  <c:v>42202</c:v>
                </c:pt>
                <c:pt idx="17">
                  <c:v>42202</c:v>
                </c:pt>
                <c:pt idx="18">
                  <c:v>42202</c:v>
                </c:pt>
                <c:pt idx="19">
                  <c:v>42202</c:v>
                </c:pt>
                <c:pt idx="20">
                  <c:v>42202</c:v>
                </c:pt>
                <c:pt idx="21">
                  <c:v>42202</c:v>
                </c:pt>
                <c:pt idx="22">
                  <c:v>42202</c:v>
                </c:pt>
                <c:pt idx="23">
                  <c:v>42202</c:v>
                </c:pt>
                <c:pt idx="24">
                  <c:v>42202</c:v>
                </c:pt>
                <c:pt idx="25">
                  <c:v>42202</c:v>
                </c:pt>
                <c:pt idx="26">
                  <c:v>42202</c:v>
                </c:pt>
                <c:pt idx="27">
                  <c:v>42202</c:v>
                </c:pt>
                <c:pt idx="28">
                  <c:v>42202</c:v>
                </c:pt>
                <c:pt idx="29">
                  <c:v>42202</c:v>
                </c:pt>
                <c:pt idx="30">
                  <c:v>42202</c:v>
                </c:pt>
                <c:pt idx="31">
                  <c:v>42202</c:v>
                </c:pt>
                <c:pt idx="32">
                  <c:v>42202</c:v>
                </c:pt>
                <c:pt idx="33">
                  <c:v>42202</c:v>
                </c:pt>
                <c:pt idx="34">
                  <c:v>42202</c:v>
                </c:pt>
                <c:pt idx="35">
                  <c:v>42202</c:v>
                </c:pt>
                <c:pt idx="36">
                  <c:v>42202</c:v>
                </c:pt>
                <c:pt idx="37">
                  <c:v>42202</c:v>
                </c:pt>
                <c:pt idx="38">
                  <c:v>42202</c:v>
                </c:pt>
                <c:pt idx="39">
                  <c:v>42202</c:v>
                </c:pt>
                <c:pt idx="40">
                  <c:v>42202</c:v>
                </c:pt>
                <c:pt idx="41">
                  <c:v>42202</c:v>
                </c:pt>
                <c:pt idx="42">
                  <c:v>42202</c:v>
                </c:pt>
                <c:pt idx="43">
                  <c:v>42202</c:v>
                </c:pt>
                <c:pt idx="44">
                  <c:v>42202</c:v>
                </c:pt>
                <c:pt idx="45">
                  <c:v>42202</c:v>
                </c:pt>
                <c:pt idx="46">
                  <c:v>42202</c:v>
                </c:pt>
                <c:pt idx="47">
                  <c:v>42202</c:v>
                </c:pt>
                <c:pt idx="48">
                  <c:v>42202</c:v>
                </c:pt>
              </c:numCache>
            </c:numRef>
          </c:val>
          <c:smooth val="0"/>
          <c:extLst>
            <c:ext xmlns:c16="http://schemas.microsoft.com/office/drawing/2014/chart" uri="{C3380CC4-5D6E-409C-BE32-E72D297353CC}">
              <c16:uniqueId val="{00000000-C2E5-4DED-AF3C-451FB2762CB6}"/>
            </c:ext>
          </c:extLst>
        </c:ser>
        <c:ser>
          <c:idx val="1"/>
          <c:order val="1"/>
          <c:tx>
            <c:strRef>
              <c:f>Sheet1!$C$1</c:f>
              <c:strCache>
                <c:ptCount val="1"/>
                <c:pt idx="0">
                  <c:v>Total
Health care</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39275</c:v>
                </c:pt>
                <c:pt idx="1">
                  <c:v>38697</c:v>
                </c:pt>
                <c:pt idx="2">
                  <c:v>39326</c:v>
                </c:pt>
                <c:pt idx="3">
                  <c:v>39863</c:v>
                </c:pt>
                <c:pt idx="4">
                  <c:v>40137</c:v>
                </c:pt>
                <c:pt idx="5">
                  <c:v>40321</c:v>
                </c:pt>
                <c:pt idx="6">
                  <c:v>38467</c:v>
                </c:pt>
                <c:pt idx="7">
                  <c:v>39469</c:v>
                </c:pt>
                <c:pt idx="8">
                  <c:v>39000</c:v>
                </c:pt>
                <c:pt idx="9">
                  <c:v>38974</c:v>
                </c:pt>
                <c:pt idx="10">
                  <c:v>38985</c:v>
                </c:pt>
                <c:pt idx="11">
                  <c:v>37381</c:v>
                </c:pt>
                <c:pt idx="12">
                  <c:v>38216</c:v>
                </c:pt>
                <c:pt idx="13">
                  <c:v>38791</c:v>
                </c:pt>
                <c:pt idx="14">
                  <c:v>40958</c:v>
                </c:pt>
                <c:pt idx="15">
                  <c:v>39718</c:v>
                </c:pt>
                <c:pt idx="16">
                  <c:v>39443</c:v>
                </c:pt>
                <c:pt idx="17">
                  <c:v>39748</c:v>
                </c:pt>
                <c:pt idx="18">
                  <c:v>40465</c:v>
                </c:pt>
                <c:pt idx="19">
                  <c:v>40243</c:v>
                </c:pt>
                <c:pt idx="20">
                  <c:v>41905</c:v>
                </c:pt>
                <c:pt idx="21">
                  <c:v>40386</c:v>
                </c:pt>
                <c:pt idx="22">
                  <c:v>40343</c:v>
                </c:pt>
                <c:pt idx="23">
                  <c:v>40824</c:v>
                </c:pt>
                <c:pt idx="24">
                  <c:v>40536</c:v>
                </c:pt>
                <c:pt idx="25">
                  <c:v>41131</c:v>
                </c:pt>
                <c:pt idx="26">
                  <c:v>41742</c:v>
                </c:pt>
                <c:pt idx="27">
                  <c:v>40978</c:v>
                </c:pt>
                <c:pt idx="28">
                  <c:v>42138</c:v>
                </c:pt>
                <c:pt idx="29">
                  <c:v>41474</c:v>
                </c:pt>
                <c:pt idx="30">
                  <c:v>41552</c:v>
                </c:pt>
                <c:pt idx="31">
                  <c:v>42661</c:v>
                </c:pt>
                <c:pt idx="32">
                  <c:v>41882</c:v>
                </c:pt>
                <c:pt idx="33">
                  <c:v>42811</c:v>
                </c:pt>
                <c:pt idx="34">
                  <c:v>42777</c:v>
                </c:pt>
                <c:pt idx="35">
                  <c:v>43304</c:v>
                </c:pt>
                <c:pt idx="36">
                  <c:v>43451</c:v>
                </c:pt>
                <c:pt idx="37">
                  <c:v>42652</c:v>
                </c:pt>
                <c:pt idx="38">
                  <c:v>41823</c:v>
                </c:pt>
                <c:pt idx="39">
                  <c:v>41759</c:v>
                </c:pt>
                <c:pt idx="40">
                  <c:v>42195</c:v>
                </c:pt>
                <c:pt idx="41">
                  <c:v>41913</c:v>
                </c:pt>
                <c:pt idx="42">
                  <c:v>41523</c:v>
                </c:pt>
                <c:pt idx="43">
                  <c:v>42155</c:v>
                </c:pt>
                <c:pt idx="44">
                  <c:v>41871</c:v>
                </c:pt>
                <c:pt idx="45">
                  <c:v>42863</c:v>
                </c:pt>
                <c:pt idx="46">
                  <c:v>41236</c:v>
                </c:pt>
                <c:pt idx="47">
                  <c:v>41530</c:v>
                </c:pt>
                <c:pt idx="48">
                  <c:v>42202</c:v>
                </c:pt>
              </c:numCache>
            </c:numRef>
          </c:val>
          <c:smooth val="0"/>
          <c:extLst>
            <c:ext xmlns:c16="http://schemas.microsoft.com/office/drawing/2014/chart" uri="{C3380CC4-5D6E-409C-BE32-E72D297353CC}">
              <c16:uniqueId val="{00000001-C2E5-4DED-AF3C-451FB2762CB6}"/>
            </c:ext>
          </c:extLst>
        </c:ser>
        <c:ser>
          <c:idx val="2"/>
          <c:order val="2"/>
          <c:tx>
            <c:strRef>
              <c:f>Sheet1!$D$1</c:f>
              <c:strCache>
                <c:ptCount val="1"/>
                <c:pt idx="0">
                  <c:v>Private Current</c:v>
                </c:pt>
              </c:strCache>
            </c:strRef>
          </c:tx>
          <c:spPr>
            <a:ln w="12700">
              <a:solidFill>
                <a:srgbClr val="4F81B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Sheet1!$D$2:$D$50</c:f>
              <c:numCache>
                <c:formatCode>#,##0</c:formatCode>
                <c:ptCount val="49"/>
                <c:pt idx="0">
                  <c:v>20521</c:v>
                </c:pt>
                <c:pt idx="1">
                  <c:v>20521</c:v>
                </c:pt>
                <c:pt idx="2">
                  <c:v>20521</c:v>
                </c:pt>
                <c:pt idx="3">
                  <c:v>20521</c:v>
                </c:pt>
                <c:pt idx="4">
                  <c:v>20521</c:v>
                </c:pt>
                <c:pt idx="5">
                  <c:v>20521</c:v>
                </c:pt>
                <c:pt idx="6">
                  <c:v>20521</c:v>
                </c:pt>
                <c:pt idx="7">
                  <c:v>20521</c:v>
                </c:pt>
                <c:pt idx="8">
                  <c:v>20521</c:v>
                </c:pt>
                <c:pt idx="9">
                  <c:v>20521</c:v>
                </c:pt>
                <c:pt idx="10">
                  <c:v>20521</c:v>
                </c:pt>
                <c:pt idx="11">
                  <c:v>20521</c:v>
                </c:pt>
                <c:pt idx="12">
                  <c:v>20521</c:v>
                </c:pt>
                <c:pt idx="13">
                  <c:v>20521</c:v>
                </c:pt>
                <c:pt idx="14">
                  <c:v>20521</c:v>
                </c:pt>
                <c:pt idx="15">
                  <c:v>20521</c:v>
                </c:pt>
                <c:pt idx="16">
                  <c:v>20521</c:v>
                </c:pt>
                <c:pt idx="17">
                  <c:v>20521</c:v>
                </c:pt>
                <c:pt idx="18">
                  <c:v>20521</c:v>
                </c:pt>
                <c:pt idx="19">
                  <c:v>20521</c:v>
                </c:pt>
                <c:pt idx="20">
                  <c:v>20521</c:v>
                </c:pt>
                <c:pt idx="21">
                  <c:v>20521</c:v>
                </c:pt>
                <c:pt idx="22">
                  <c:v>20521</c:v>
                </c:pt>
                <c:pt idx="23">
                  <c:v>20521</c:v>
                </c:pt>
                <c:pt idx="24">
                  <c:v>20521</c:v>
                </c:pt>
                <c:pt idx="25">
                  <c:v>20521</c:v>
                </c:pt>
                <c:pt idx="26">
                  <c:v>20521</c:v>
                </c:pt>
                <c:pt idx="27">
                  <c:v>20521</c:v>
                </c:pt>
                <c:pt idx="28">
                  <c:v>20521</c:v>
                </c:pt>
                <c:pt idx="29">
                  <c:v>20521</c:v>
                </c:pt>
                <c:pt idx="30">
                  <c:v>20521</c:v>
                </c:pt>
                <c:pt idx="31">
                  <c:v>20521</c:v>
                </c:pt>
                <c:pt idx="32">
                  <c:v>20521</c:v>
                </c:pt>
                <c:pt idx="33">
                  <c:v>20521</c:v>
                </c:pt>
                <c:pt idx="34">
                  <c:v>20521</c:v>
                </c:pt>
                <c:pt idx="35">
                  <c:v>20521</c:v>
                </c:pt>
                <c:pt idx="36">
                  <c:v>20521</c:v>
                </c:pt>
                <c:pt idx="37">
                  <c:v>20521</c:v>
                </c:pt>
                <c:pt idx="38">
                  <c:v>20521</c:v>
                </c:pt>
                <c:pt idx="39">
                  <c:v>20521</c:v>
                </c:pt>
                <c:pt idx="40">
                  <c:v>20521</c:v>
                </c:pt>
                <c:pt idx="41">
                  <c:v>20521</c:v>
                </c:pt>
                <c:pt idx="42">
                  <c:v>20521</c:v>
                </c:pt>
                <c:pt idx="43">
                  <c:v>20521</c:v>
                </c:pt>
                <c:pt idx="44">
                  <c:v>20521</c:v>
                </c:pt>
                <c:pt idx="45">
                  <c:v>20521</c:v>
                </c:pt>
                <c:pt idx="46">
                  <c:v>20521</c:v>
                </c:pt>
                <c:pt idx="47">
                  <c:v>20521</c:v>
                </c:pt>
                <c:pt idx="48">
                  <c:v>20521</c:v>
                </c:pt>
              </c:numCache>
            </c:numRef>
          </c:val>
          <c:smooth val="0"/>
          <c:extLst>
            <c:ext xmlns:c16="http://schemas.microsoft.com/office/drawing/2014/chart" uri="{C3380CC4-5D6E-409C-BE32-E72D297353CC}">
              <c16:uniqueId val="{00000002-C2E5-4DED-AF3C-451FB2762CB6}"/>
            </c:ext>
          </c:extLst>
        </c:ser>
        <c:ser>
          <c:idx val="3"/>
          <c:order val="3"/>
          <c:tx>
            <c:strRef>
              <c:f>Sheet1!$E$1</c:f>
              <c:strCache>
                <c:ptCount val="1"/>
                <c:pt idx="0">
                  <c:v>S/L Current</c:v>
                </c:pt>
              </c:strCache>
            </c:strRef>
          </c:tx>
          <c:spPr>
            <a:ln w="12700">
              <a:solidFill>
                <a:srgbClr val="C0504D"/>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Sheet1!$E$2:$E$50</c:f>
              <c:numCache>
                <c:formatCode>#,##0</c:formatCode>
                <c:ptCount val="49"/>
                <c:pt idx="0">
                  <c:v>4326</c:v>
                </c:pt>
                <c:pt idx="1">
                  <c:v>4326</c:v>
                </c:pt>
                <c:pt idx="2">
                  <c:v>4326</c:v>
                </c:pt>
                <c:pt idx="3">
                  <c:v>4326</c:v>
                </c:pt>
                <c:pt idx="4">
                  <c:v>4326</c:v>
                </c:pt>
                <c:pt idx="5">
                  <c:v>4326</c:v>
                </c:pt>
                <c:pt idx="6">
                  <c:v>4326</c:v>
                </c:pt>
                <c:pt idx="7">
                  <c:v>4326</c:v>
                </c:pt>
                <c:pt idx="8">
                  <c:v>4326</c:v>
                </c:pt>
                <c:pt idx="9">
                  <c:v>4326</c:v>
                </c:pt>
                <c:pt idx="10">
                  <c:v>4326</c:v>
                </c:pt>
                <c:pt idx="11">
                  <c:v>4326</c:v>
                </c:pt>
                <c:pt idx="12">
                  <c:v>4326</c:v>
                </c:pt>
                <c:pt idx="13">
                  <c:v>4326</c:v>
                </c:pt>
                <c:pt idx="14">
                  <c:v>4326</c:v>
                </c:pt>
                <c:pt idx="15">
                  <c:v>4326</c:v>
                </c:pt>
                <c:pt idx="16">
                  <c:v>4326</c:v>
                </c:pt>
                <c:pt idx="17">
                  <c:v>4326</c:v>
                </c:pt>
                <c:pt idx="18">
                  <c:v>4326</c:v>
                </c:pt>
                <c:pt idx="19">
                  <c:v>4326</c:v>
                </c:pt>
                <c:pt idx="20">
                  <c:v>4326</c:v>
                </c:pt>
                <c:pt idx="21">
                  <c:v>4326</c:v>
                </c:pt>
                <c:pt idx="22">
                  <c:v>4326</c:v>
                </c:pt>
                <c:pt idx="23">
                  <c:v>4326</c:v>
                </c:pt>
                <c:pt idx="24">
                  <c:v>4326</c:v>
                </c:pt>
                <c:pt idx="25">
                  <c:v>4326</c:v>
                </c:pt>
                <c:pt idx="26">
                  <c:v>4326</c:v>
                </c:pt>
                <c:pt idx="27">
                  <c:v>4326</c:v>
                </c:pt>
                <c:pt idx="28">
                  <c:v>4326</c:v>
                </c:pt>
                <c:pt idx="29">
                  <c:v>4326</c:v>
                </c:pt>
                <c:pt idx="30">
                  <c:v>4326</c:v>
                </c:pt>
                <c:pt idx="31">
                  <c:v>4326</c:v>
                </c:pt>
                <c:pt idx="32">
                  <c:v>4326</c:v>
                </c:pt>
                <c:pt idx="33">
                  <c:v>4326</c:v>
                </c:pt>
                <c:pt idx="34">
                  <c:v>4326</c:v>
                </c:pt>
                <c:pt idx="35">
                  <c:v>4326</c:v>
                </c:pt>
                <c:pt idx="36">
                  <c:v>4326</c:v>
                </c:pt>
                <c:pt idx="37">
                  <c:v>4326</c:v>
                </c:pt>
                <c:pt idx="38">
                  <c:v>4326</c:v>
                </c:pt>
                <c:pt idx="39">
                  <c:v>4326</c:v>
                </c:pt>
                <c:pt idx="40">
                  <c:v>4326</c:v>
                </c:pt>
                <c:pt idx="41">
                  <c:v>4326</c:v>
                </c:pt>
                <c:pt idx="42">
                  <c:v>4326</c:v>
                </c:pt>
                <c:pt idx="43">
                  <c:v>4326</c:v>
                </c:pt>
                <c:pt idx="44">
                  <c:v>4326</c:v>
                </c:pt>
                <c:pt idx="45">
                  <c:v>4326</c:v>
                </c:pt>
                <c:pt idx="46">
                  <c:v>4326</c:v>
                </c:pt>
                <c:pt idx="47">
                  <c:v>4326</c:v>
                </c:pt>
                <c:pt idx="48">
                  <c:v>4326</c:v>
                </c:pt>
              </c:numCache>
            </c:numRef>
          </c:val>
          <c:smooth val="0"/>
          <c:extLst>
            <c:ext xmlns:c16="http://schemas.microsoft.com/office/drawing/2014/chart" uri="{C3380CC4-5D6E-409C-BE32-E72D297353CC}">
              <c16:uniqueId val="{00000003-C2E5-4DED-AF3C-451FB2762CB6}"/>
            </c:ext>
          </c:extLst>
        </c:ser>
        <c:ser>
          <c:idx val="4"/>
          <c:order val="4"/>
          <c:tx>
            <c:strRef>
              <c:f>Sheet1!$F$1</c:f>
              <c:strCache>
                <c:ptCount val="1"/>
                <c:pt idx="0">
                  <c:v>Private Hospital</c:v>
                </c:pt>
              </c:strCache>
            </c:strRef>
          </c:tx>
          <c:spPr>
            <a:ln w="38100">
              <a:solidFill>
                <a:srgbClr val="4F81B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Sheet1!$F$2:$F$50</c:f>
              <c:numCache>
                <c:formatCode>#,##0</c:formatCode>
                <c:ptCount val="49"/>
                <c:pt idx="0">
                  <c:v>18208</c:v>
                </c:pt>
                <c:pt idx="1">
                  <c:v>18489</c:v>
                </c:pt>
                <c:pt idx="2">
                  <c:v>18493</c:v>
                </c:pt>
                <c:pt idx="3">
                  <c:v>19787</c:v>
                </c:pt>
                <c:pt idx="4">
                  <c:v>19788</c:v>
                </c:pt>
                <c:pt idx="5">
                  <c:v>20283</c:v>
                </c:pt>
                <c:pt idx="6">
                  <c:v>18863</c:v>
                </c:pt>
                <c:pt idx="7">
                  <c:v>19788</c:v>
                </c:pt>
                <c:pt idx="8">
                  <c:v>19980</c:v>
                </c:pt>
                <c:pt idx="9">
                  <c:v>20070</c:v>
                </c:pt>
                <c:pt idx="10">
                  <c:v>19872</c:v>
                </c:pt>
                <c:pt idx="11">
                  <c:v>18241</c:v>
                </c:pt>
                <c:pt idx="12">
                  <c:v>19236</c:v>
                </c:pt>
                <c:pt idx="13">
                  <c:v>19258</c:v>
                </c:pt>
                <c:pt idx="14">
                  <c:v>20052</c:v>
                </c:pt>
                <c:pt idx="15">
                  <c:v>19399</c:v>
                </c:pt>
                <c:pt idx="16">
                  <c:v>19849</c:v>
                </c:pt>
                <c:pt idx="17">
                  <c:v>19412</c:v>
                </c:pt>
                <c:pt idx="18">
                  <c:v>19983</c:v>
                </c:pt>
                <c:pt idx="19">
                  <c:v>19512</c:v>
                </c:pt>
                <c:pt idx="20">
                  <c:v>21025</c:v>
                </c:pt>
                <c:pt idx="21">
                  <c:v>19445</c:v>
                </c:pt>
                <c:pt idx="22">
                  <c:v>19509</c:v>
                </c:pt>
                <c:pt idx="23">
                  <c:v>19459</c:v>
                </c:pt>
                <c:pt idx="24">
                  <c:v>19993</c:v>
                </c:pt>
                <c:pt idx="25">
                  <c:v>19832</c:v>
                </c:pt>
                <c:pt idx="26">
                  <c:v>19758</c:v>
                </c:pt>
                <c:pt idx="27">
                  <c:v>19326</c:v>
                </c:pt>
                <c:pt idx="28">
                  <c:v>19579</c:v>
                </c:pt>
                <c:pt idx="29">
                  <c:v>19594</c:v>
                </c:pt>
                <c:pt idx="30">
                  <c:v>19326</c:v>
                </c:pt>
                <c:pt idx="31">
                  <c:v>20500</c:v>
                </c:pt>
                <c:pt idx="32">
                  <c:v>20348</c:v>
                </c:pt>
                <c:pt idx="33">
                  <c:v>20539</c:v>
                </c:pt>
                <c:pt idx="34">
                  <c:v>20848</c:v>
                </c:pt>
                <c:pt idx="35">
                  <c:v>21236</c:v>
                </c:pt>
                <c:pt idx="36">
                  <c:v>20921</c:v>
                </c:pt>
                <c:pt idx="37">
                  <c:v>21202</c:v>
                </c:pt>
                <c:pt idx="38">
                  <c:v>21082</c:v>
                </c:pt>
                <c:pt idx="39">
                  <c:v>20681</c:v>
                </c:pt>
                <c:pt idx="40">
                  <c:v>21217</c:v>
                </c:pt>
                <c:pt idx="41">
                  <c:v>21626</c:v>
                </c:pt>
                <c:pt idx="42">
                  <c:v>20838</c:v>
                </c:pt>
                <c:pt idx="43">
                  <c:v>21327</c:v>
                </c:pt>
                <c:pt idx="44">
                  <c:v>20841</c:v>
                </c:pt>
                <c:pt idx="45">
                  <c:v>20944</c:v>
                </c:pt>
                <c:pt idx="46">
                  <c:v>19298</c:v>
                </c:pt>
                <c:pt idx="47">
                  <c:v>20567</c:v>
                </c:pt>
                <c:pt idx="48">
                  <c:v>20521</c:v>
                </c:pt>
              </c:numCache>
            </c:numRef>
          </c:val>
          <c:smooth val="0"/>
          <c:extLst>
            <c:ext xmlns:c16="http://schemas.microsoft.com/office/drawing/2014/chart" uri="{C3380CC4-5D6E-409C-BE32-E72D297353CC}">
              <c16:uniqueId val="{00000004-C2E5-4DED-AF3C-451FB2762CB6}"/>
            </c:ext>
          </c:extLst>
        </c:ser>
        <c:ser>
          <c:idx val="5"/>
          <c:order val="5"/>
          <c:tx>
            <c:strRef>
              <c:f>Sheet1!$G$1</c:f>
              <c:strCache>
                <c:ptCount val="1"/>
                <c:pt idx="0">
                  <c:v>S/L Hospital</c:v>
                </c:pt>
              </c:strCache>
            </c:strRef>
          </c:tx>
          <c:spPr>
            <a:ln w="38100">
              <a:solidFill>
                <a:srgbClr val="C0504D"/>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Sheet1!$G$2:$G$50</c:f>
              <c:numCache>
                <c:formatCode>#,##0</c:formatCode>
                <c:ptCount val="49"/>
                <c:pt idx="0">
                  <c:v>4208</c:v>
                </c:pt>
                <c:pt idx="1">
                  <c:v>4113</c:v>
                </c:pt>
                <c:pt idx="2">
                  <c:v>4145</c:v>
                </c:pt>
                <c:pt idx="3">
                  <c:v>4275</c:v>
                </c:pt>
                <c:pt idx="4">
                  <c:v>4539</c:v>
                </c:pt>
                <c:pt idx="5">
                  <c:v>4421</c:v>
                </c:pt>
                <c:pt idx="6">
                  <c:v>4111</c:v>
                </c:pt>
                <c:pt idx="7">
                  <c:v>3954</c:v>
                </c:pt>
                <c:pt idx="8">
                  <c:v>4120</c:v>
                </c:pt>
                <c:pt idx="9">
                  <c:v>3843</c:v>
                </c:pt>
                <c:pt idx="10">
                  <c:v>4109</c:v>
                </c:pt>
                <c:pt idx="11">
                  <c:v>4502</c:v>
                </c:pt>
                <c:pt idx="12">
                  <c:v>4094</c:v>
                </c:pt>
                <c:pt idx="13">
                  <c:v>4144</c:v>
                </c:pt>
                <c:pt idx="14">
                  <c:v>4252</c:v>
                </c:pt>
                <c:pt idx="15">
                  <c:v>4271</c:v>
                </c:pt>
                <c:pt idx="16">
                  <c:v>4014</c:v>
                </c:pt>
                <c:pt idx="17">
                  <c:v>4013</c:v>
                </c:pt>
                <c:pt idx="18">
                  <c:v>3904</c:v>
                </c:pt>
                <c:pt idx="19">
                  <c:v>4040</c:v>
                </c:pt>
                <c:pt idx="20">
                  <c:v>3898</c:v>
                </c:pt>
                <c:pt idx="21">
                  <c:v>3978</c:v>
                </c:pt>
                <c:pt idx="22">
                  <c:v>3960</c:v>
                </c:pt>
                <c:pt idx="23">
                  <c:v>3969</c:v>
                </c:pt>
                <c:pt idx="24">
                  <c:v>3476</c:v>
                </c:pt>
                <c:pt idx="25">
                  <c:v>4021</c:v>
                </c:pt>
                <c:pt idx="26">
                  <c:v>3994</c:v>
                </c:pt>
                <c:pt idx="27">
                  <c:v>3975</c:v>
                </c:pt>
                <c:pt idx="28">
                  <c:v>4177</c:v>
                </c:pt>
                <c:pt idx="29">
                  <c:v>4278</c:v>
                </c:pt>
                <c:pt idx="30">
                  <c:v>4335</c:v>
                </c:pt>
                <c:pt idx="31">
                  <c:v>4483</c:v>
                </c:pt>
                <c:pt idx="32">
                  <c:v>4081</c:v>
                </c:pt>
                <c:pt idx="33">
                  <c:v>4545</c:v>
                </c:pt>
                <c:pt idx="34">
                  <c:v>4492</c:v>
                </c:pt>
                <c:pt idx="35">
                  <c:v>4564</c:v>
                </c:pt>
                <c:pt idx="36">
                  <c:v>4888</c:v>
                </c:pt>
                <c:pt idx="37">
                  <c:v>4861</c:v>
                </c:pt>
                <c:pt idx="38">
                  <c:v>4864</c:v>
                </c:pt>
                <c:pt idx="39">
                  <c:v>4804</c:v>
                </c:pt>
                <c:pt idx="40">
                  <c:v>4993</c:v>
                </c:pt>
                <c:pt idx="41">
                  <c:v>4527</c:v>
                </c:pt>
                <c:pt idx="42">
                  <c:v>4782</c:v>
                </c:pt>
                <c:pt idx="43">
                  <c:v>4717</c:v>
                </c:pt>
                <c:pt idx="44">
                  <c:v>4726</c:v>
                </c:pt>
                <c:pt idx="45">
                  <c:v>4472</c:v>
                </c:pt>
                <c:pt idx="46">
                  <c:v>4115</c:v>
                </c:pt>
                <c:pt idx="47">
                  <c:v>3978</c:v>
                </c:pt>
                <c:pt idx="48">
                  <c:v>4326</c:v>
                </c:pt>
              </c:numCache>
            </c:numRef>
          </c:val>
          <c:smooth val="0"/>
          <c:extLst>
            <c:ext xmlns:c16="http://schemas.microsoft.com/office/drawing/2014/chart" uri="{C3380CC4-5D6E-409C-BE32-E72D297353CC}">
              <c16:uniqueId val="{00000005-C2E5-4DED-AF3C-451FB2762CB6}"/>
            </c:ext>
          </c:extLst>
        </c:ser>
        <c:ser>
          <c:idx val="6"/>
          <c:order val="6"/>
          <c:tx>
            <c:strRef>
              <c:f>Sheet1!$H$1</c:f>
              <c:strCache>
                <c:ptCount val="1"/>
                <c:pt idx="0">
                  <c:v>Other current</c:v>
                </c:pt>
              </c:strCache>
            </c:strRef>
          </c:tx>
          <c:spPr>
            <a:ln w="12700">
              <a:solidFill>
                <a:srgbClr val="632523"/>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Sheet1!$H$2:$H$50</c:f>
              <c:numCache>
                <c:formatCode>#,##0</c:formatCode>
                <c:ptCount val="49"/>
                <c:pt idx="0">
                  <c:v>17355</c:v>
                </c:pt>
                <c:pt idx="1">
                  <c:v>17355</c:v>
                </c:pt>
                <c:pt idx="2">
                  <c:v>17355</c:v>
                </c:pt>
                <c:pt idx="3">
                  <c:v>17355</c:v>
                </c:pt>
                <c:pt idx="4">
                  <c:v>17355</c:v>
                </c:pt>
                <c:pt idx="5">
                  <c:v>17355</c:v>
                </c:pt>
                <c:pt idx="6">
                  <c:v>17355</c:v>
                </c:pt>
                <c:pt idx="7">
                  <c:v>17355</c:v>
                </c:pt>
                <c:pt idx="8">
                  <c:v>17355</c:v>
                </c:pt>
                <c:pt idx="9">
                  <c:v>17355</c:v>
                </c:pt>
                <c:pt idx="10">
                  <c:v>17355</c:v>
                </c:pt>
                <c:pt idx="11">
                  <c:v>17355</c:v>
                </c:pt>
                <c:pt idx="12">
                  <c:v>17355</c:v>
                </c:pt>
                <c:pt idx="13">
                  <c:v>17355</c:v>
                </c:pt>
                <c:pt idx="14">
                  <c:v>17355</c:v>
                </c:pt>
                <c:pt idx="15">
                  <c:v>17355</c:v>
                </c:pt>
                <c:pt idx="16">
                  <c:v>17355</c:v>
                </c:pt>
                <c:pt idx="17">
                  <c:v>17355</c:v>
                </c:pt>
                <c:pt idx="18">
                  <c:v>17355</c:v>
                </c:pt>
                <c:pt idx="19">
                  <c:v>17355</c:v>
                </c:pt>
                <c:pt idx="20">
                  <c:v>17355</c:v>
                </c:pt>
                <c:pt idx="21">
                  <c:v>17355</c:v>
                </c:pt>
                <c:pt idx="22">
                  <c:v>17355</c:v>
                </c:pt>
                <c:pt idx="23">
                  <c:v>17355</c:v>
                </c:pt>
                <c:pt idx="24">
                  <c:v>17355</c:v>
                </c:pt>
                <c:pt idx="25">
                  <c:v>17355</c:v>
                </c:pt>
                <c:pt idx="26">
                  <c:v>17355</c:v>
                </c:pt>
                <c:pt idx="27">
                  <c:v>17355</c:v>
                </c:pt>
                <c:pt idx="28">
                  <c:v>17355</c:v>
                </c:pt>
                <c:pt idx="29">
                  <c:v>17355</c:v>
                </c:pt>
                <c:pt idx="30">
                  <c:v>17355</c:v>
                </c:pt>
                <c:pt idx="31">
                  <c:v>17355</c:v>
                </c:pt>
                <c:pt idx="32">
                  <c:v>17355</c:v>
                </c:pt>
                <c:pt idx="33">
                  <c:v>17355</c:v>
                </c:pt>
                <c:pt idx="34">
                  <c:v>17355</c:v>
                </c:pt>
                <c:pt idx="35">
                  <c:v>17355</c:v>
                </c:pt>
                <c:pt idx="36">
                  <c:v>17355</c:v>
                </c:pt>
                <c:pt idx="37">
                  <c:v>17355</c:v>
                </c:pt>
                <c:pt idx="38">
                  <c:v>17355</c:v>
                </c:pt>
                <c:pt idx="39">
                  <c:v>17355</c:v>
                </c:pt>
                <c:pt idx="40">
                  <c:v>17355</c:v>
                </c:pt>
                <c:pt idx="41">
                  <c:v>17355</c:v>
                </c:pt>
                <c:pt idx="42">
                  <c:v>17355</c:v>
                </c:pt>
                <c:pt idx="43">
                  <c:v>17355</c:v>
                </c:pt>
                <c:pt idx="44">
                  <c:v>17355</c:v>
                </c:pt>
                <c:pt idx="45">
                  <c:v>17355</c:v>
                </c:pt>
                <c:pt idx="46">
                  <c:v>17355</c:v>
                </c:pt>
                <c:pt idx="47">
                  <c:v>17355</c:v>
                </c:pt>
                <c:pt idx="48">
                  <c:v>17355</c:v>
                </c:pt>
              </c:numCache>
            </c:numRef>
          </c:val>
          <c:smooth val="0"/>
          <c:extLst>
            <c:ext xmlns:c16="http://schemas.microsoft.com/office/drawing/2014/chart" uri="{C3380CC4-5D6E-409C-BE32-E72D297353CC}">
              <c16:uniqueId val="{00000000-B182-4B7E-A12C-D39450F043B5}"/>
            </c:ext>
          </c:extLst>
        </c:ser>
        <c:ser>
          <c:idx val="7"/>
          <c:order val="7"/>
          <c:tx>
            <c:strRef>
              <c:f>Sheet1!$I$1</c:f>
              <c:strCache>
                <c:ptCount val="1"/>
                <c:pt idx="0">
                  <c:v>Other</c:v>
                </c:pt>
              </c:strCache>
            </c:strRef>
          </c:tx>
          <c:spPr>
            <a:ln w="38100">
              <a:solidFill>
                <a:srgbClr val="C0504D">
                  <a:lumMod val="50000"/>
                </a:srgbClr>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Sheet1!$I$2:$I$50</c:f>
              <c:numCache>
                <c:formatCode>#,##0</c:formatCode>
                <c:ptCount val="49"/>
                <c:pt idx="0">
                  <c:v>16859</c:v>
                </c:pt>
                <c:pt idx="1">
                  <c:v>16095</c:v>
                </c:pt>
                <c:pt idx="2">
                  <c:v>16688</c:v>
                </c:pt>
                <c:pt idx="3">
                  <c:v>15801</c:v>
                </c:pt>
                <c:pt idx="4">
                  <c:v>15810</c:v>
                </c:pt>
                <c:pt idx="5">
                  <c:v>15617</c:v>
                </c:pt>
                <c:pt idx="6">
                  <c:v>15493</c:v>
                </c:pt>
                <c:pt idx="7">
                  <c:v>15727</c:v>
                </c:pt>
                <c:pt idx="8">
                  <c:v>14900</c:v>
                </c:pt>
                <c:pt idx="9">
                  <c:v>15061</c:v>
                </c:pt>
                <c:pt idx="10">
                  <c:v>15004</c:v>
                </c:pt>
                <c:pt idx="11">
                  <c:v>14638</c:v>
                </c:pt>
                <c:pt idx="12">
                  <c:v>14886</c:v>
                </c:pt>
                <c:pt idx="13">
                  <c:v>15389</c:v>
                </c:pt>
                <c:pt idx="14">
                  <c:v>16654</c:v>
                </c:pt>
                <c:pt idx="15">
                  <c:v>16048</c:v>
                </c:pt>
                <c:pt idx="16">
                  <c:v>15580</c:v>
                </c:pt>
                <c:pt idx="17">
                  <c:v>16323</c:v>
                </c:pt>
                <c:pt idx="18">
                  <c:v>16578</c:v>
                </c:pt>
                <c:pt idx="19">
                  <c:v>16691</c:v>
                </c:pt>
                <c:pt idx="20">
                  <c:v>16982</c:v>
                </c:pt>
                <c:pt idx="21">
                  <c:v>16963</c:v>
                </c:pt>
                <c:pt idx="22">
                  <c:v>16874</c:v>
                </c:pt>
                <c:pt idx="23">
                  <c:v>17396</c:v>
                </c:pt>
                <c:pt idx="24">
                  <c:v>17067</c:v>
                </c:pt>
                <c:pt idx="25">
                  <c:v>17278</c:v>
                </c:pt>
                <c:pt idx="26">
                  <c:v>17990</c:v>
                </c:pt>
                <c:pt idx="27">
                  <c:v>17677</c:v>
                </c:pt>
                <c:pt idx="28">
                  <c:v>18382</c:v>
                </c:pt>
                <c:pt idx="29">
                  <c:v>17602</c:v>
                </c:pt>
                <c:pt idx="30">
                  <c:v>17891</c:v>
                </c:pt>
                <c:pt idx="31">
                  <c:v>17678</c:v>
                </c:pt>
                <c:pt idx="32">
                  <c:v>17453</c:v>
                </c:pt>
                <c:pt idx="33">
                  <c:v>17727</c:v>
                </c:pt>
                <c:pt idx="34">
                  <c:v>17437</c:v>
                </c:pt>
                <c:pt idx="35">
                  <c:v>17504</c:v>
                </c:pt>
                <c:pt idx="36">
                  <c:v>17642</c:v>
                </c:pt>
                <c:pt idx="37">
                  <c:v>16589</c:v>
                </c:pt>
                <c:pt idx="38">
                  <c:v>15877</c:v>
                </c:pt>
                <c:pt idx="39">
                  <c:v>16274</c:v>
                </c:pt>
                <c:pt idx="40">
                  <c:v>15985</c:v>
                </c:pt>
                <c:pt idx="41">
                  <c:v>15760</c:v>
                </c:pt>
                <c:pt idx="42">
                  <c:v>15903</c:v>
                </c:pt>
                <c:pt idx="43">
                  <c:v>16111</c:v>
                </c:pt>
                <c:pt idx="44">
                  <c:v>16304</c:v>
                </c:pt>
                <c:pt idx="45">
                  <c:v>17447</c:v>
                </c:pt>
                <c:pt idx="46">
                  <c:v>17823</c:v>
                </c:pt>
                <c:pt idx="47">
                  <c:v>16985</c:v>
                </c:pt>
                <c:pt idx="48">
                  <c:v>17355</c:v>
                </c:pt>
              </c:numCache>
            </c:numRef>
          </c:val>
          <c:smooth val="0"/>
          <c:extLst>
            <c:ext xmlns:c16="http://schemas.microsoft.com/office/drawing/2014/chart" uri="{C3380CC4-5D6E-409C-BE32-E72D297353CC}">
              <c16:uniqueId val="{00000001-B182-4B7E-A12C-D39450F043B5}"/>
            </c:ext>
          </c:extLst>
        </c:ser>
        <c:dLbls>
          <c:showLegendKey val="0"/>
          <c:showVal val="0"/>
          <c:showCatName val="0"/>
          <c:showSerName val="0"/>
          <c:showPercent val="0"/>
          <c:showBubbleSize val="0"/>
        </c:dLbls>
        <c:smooth val="0"/>
        <c:axId val="176211840"/>
        <c:axId val="176213376"/>
      </c:lineChart>
      <c:dateAx>
        <c:axId val="176211840"/>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6213376"/>
        <c:crosses val="autoZero"/>
        <c:auto val="0"/>
        <c:lblOffset val="100"/>
        <c:baseTimeUnit val="months"/>
        <c:majorUnit val="1"/>
        <c:majorTimeUnit val="years"/>
        <c:minorUnit val="1"/>
        <c:minorTimeUnit val="months"/>
      </c:dateAx>
      <c:valAx>
        <c:axId val="176213376"/>
        <c:scaling>
          <c:orientation val="minMax"/>
          <c:max val="5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6211840"/>
        <c:crosses val="autoZero"/>
        <c:crossBetween val="between"/>
        <c:majorUnit val="1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574540301632262E-2"/>
          <c:y val="0.10935795760863591"/>
          <c:w val="0.81592250608961669"/>
          <c:h val="0.67786891948264816"/>
        </c:manualLayout>
      </c:layout>
      <c:lineChart>
        <c:grouping val="standard"/>
        <c:varyColors val="0"/>
        <c:ser>
          <c:idx val="0"/>
          <c:order val="0"/>
          <c:tx>
            <c:strRef>
              <c:f>Sheet1!$B$2</c:f>
              <c:strCache>
                <c:ptCount val="1"/>
                <c:pt idx="0">
                  <c:v>Column1</c:v>
                </c:pt>
              </c:strCache>
            </c:strRef>
          </c:tx>
          <c:spPr>
            <a:ln w="12700">
              <a:solidFill>
                <a:sysClr val="windowText" lastClr="000000"/>
              </a:solidFill>
              <a:prstDash val="dash"/>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Sheet1!$B$3:$B$51</c:f>
              <c:numCache>
                <c:formatCode>#,##0</c:formatCode>
                <c:ptCount val="49"/>
                <c:pt idx="0">
                  <c:v>99260</c:v>
                </c:pt>
                <c:pt idx="1">
                  <c:v>99260</c:v>
                </c:pt>
                <c:pt idx="2">
                  <c:v>99260</c:v>
                </c:pt>
                <c:pt idx="3">
                  <c:v>99260</c:v>
                </c:pt>
                <c:pt idx="4">
                  <c:v>99260</c:v>
                </c:pt>
                <c:pt idx="5">
                  <c:v>99260</c:v>
                </c:pt>
                <c:pt idx="6">
                  <c:v>99260</c:v>
                </c:pt>
                <c:pt idx="7">
                  <c:v>99260</c:v>
                </c:pt>
                <c:pt idx="8">
                  <c:v>99260</c:v>
                </c:pt>
                <c:pt idx="9">
                  <c:v>99260</c:v>
                </c:pt>
                <c:pt idx="10">
                  <c:v>99260</c:v>
                </c:pt>
                <c:pt idx="11">
                  <c:v>99260</c:v>
                </c:pt>
                <c:pt idx="12">
                  <c:v>99260</c:v>
                </c:pt>
                <c:pt idx="13">
                  <c:v>99260</c:v>
                </c:pt>
                <c:pt idx="14">
                  <c:v>99260</c:v>
                </c:pt>
                <c:pt idx="15">
                  <c:v>99260</c:v>
                </c:pt>
                <c:pt idx="16">
                  <c:v>99260</c:v>
                </c:pt>
                <c:pt idx="17">
                  <c:v>99260</c:v>
                </c:pt>
                <c:pt idx="18">
                  <c:v>99260</c:v>
                </c:pt>
                <c:pt idx="19">
                  <c:v>99260</c:v>
                </c:pt>
                <c:pt idx="20">
                  <c:v>99260</c:v>
                </c:pt>
                <c:pt idx="21">
                  <c:v>99260</c:v>
                </c:pt>
                <c:pt idx="22">
                  <c:v>99260</c:v>
                </c:pt>
                <c:pt idx="23">
                  <c:v>99260</c:v>
                </c:pt>
                <c:pt idx="24">
                  <c:v>99260</c:v>
                </c:pt>
                <c:pt idx="25">
                  <c:v>99260</c:v>
                </c:pt>
                <c:pt idx="26">
                  <c:v>99260</c:v>
                </c:pt>
                <c:pt idx="27">
                  <c:v>99260</c:v>
                </c:pt>
                <c:pt idx="28">
                  <c:v>99260</c:v>
                </c:pt>
                <c:pt idx="29">
                  <c:v>99260</c:v>
                </c:pt>
                <c:pt idx="30">
                  <c:v>99260</c:v>
                </c:pt>
                <c:pt idx="31">
                  <c:v>99260</c:v>
                </c:pt>
                <c:pt idx="32">
                  <c:v>99260</c:v>
                </c:pt>
                <c:pt idx="33">
                  <c:v>99260</c:v>
                </c:pt>
                <c:pt idx="34">
                  <c:v>99260</c:v>
                </c:pt>
                <c:pt idx="35">
                  <c:v>99260</c:v>
                </c:pt>
                <c:pt idx="36">
                  <c:v>99260</c:v>
                </c:pt>
                <c:pt idx="37">
                  <c:v>99260</c:v>
                </c:pt>
                <c:pt idx="38">
                  <c:v>99260</c:v>
                </c:pt>
                <c:pt idx="39">
                  <c:v>99260</c:v>
                </c:pt>
                <c:pt idx="40">
                  <c:v>99260</c:v>
                </c:pt>
                <c:pt idx="41">
                  <c:v>99260</c:v>
                </c:pt>
                <c:pt idx="42">
                  <c:v>99260</c:v>
                </c:pt>
                <c:pt idx="43">
                  <c:v>99260</c:v>
                </c:pt>
                <c:pt idx="44">
                  <c:v>99260</c:v>
                </c:pt>
                <c:pt idx="45">
                  <c:v>99260</c:v>
                </c:pt>
                <c:pt idx="46">
                  <c:v>99260</c:v>
                </c:pt>
                <c:pt idx="47">
                  <c:v>99260</c:v>
                </c:pt>
                <c:pt idx="48">
                  <c:v>99260</c:v>
                </c:pt>
              </c:numCache>
            </c:numRef>
          </c:val>
          <c:smooth val="0"/>
          <c:extLst>
            <c:ext xmlns:c16="http://schemas.microsoft.com/office/drawing/2014/chart" uri="{C3380CC4-5D6E-409C-BE32-E72D297353CC}">
              <c16:uniqueId val="{00000000-7C7E-4176-B1DA-9A8EDB24E2D7}"/>
            </c:ext>
          </c:extLst>
        </c:ser>
        <c:ser>
          <c:idx val="1"/>
          <c:order val="1"/>
          <c:tx>
            <c:strRef>
              <c:f>Sheet1!$C$2</c:f>
              <c:strCache>
                <c:ptCount val="1"/>
                <c:pt idx="0">
                  <c:v>Total
Educational</c:v>
                </c:pt>
              </c:strCache>
            </c:strRef>
          </c:tx>
          <c:spPr>
            <a:ln w="38100">
              <a:solidFill>
                <a:sysClr val="windowText" lastClr="000000"/>
              </a:solidFill>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Sheet1!$C$3:$C$51</c:f>
              <c:numCache>
                <c:formatCode>#,##0</c:formatCode>
                <c:ptCount val="49"/>
                <c:pt idx="0">
                  <c:v>78111</c:v>
                </c:pt>
                <c:pt idx="1">
                  <c:v>78583</c:v>
                </c:pt>
                <c:pt idx="2">
                  <c:v>80524</c:v>
                </c:pt>
                <c:pt idx="3">
                  <c:v>84257</c:v>
                </c:pt>
                <c:pt idx="4">
                  <c:v>85749</c:v>
                </c:pt>
                <c:pt idx="5">
                  <c:v>88389</c:v>
                </c:pt>
                <c:pt idx="6">
                  <c:v>88613</c:v>
                </c:pt>
                <c:pt idx="7">
                  <c:v>88144</c:v>
                </c:pt>
                <c:pt idx="8">
                  <c:v>86485</c:v>
                </c:pt>
                <c:pt idx="9">
                  <c:v>83550</c:v>
                </c:pt>
                <c:pt idx="10">
                  <c:v>85044</c:v>
                </c:pt>
                <c:pt idx="11">
                  <c:v>85519</c:v>
                </c:pt>
                <c:pt idx="12">
                  <c:v>87688</c:v>
                </c:pt>
                <c:pt idx="13">
                  <c:v>89448</c:v>
                </c:pt>
                <c:pt idx="14">
                  <c:v>90546</c:v>
                </c:pt>
                <c:pt idx="15">
                  <c:v>89437</c:v>
                </c:pt>
                <c:pt idx="16">
                  <c:v>88808</c:v>
                </c:pt>
                <c:pt idx="17">
                  <c:v>93822</c:v>
                </c:pt>
                <c:pt idx="18">
                  <c:v>90269</c:v>
                </c:pt>
                <c:pt idx="19">
                  <c:v>90809</c:v>
                </c:pt>
                <c:pt idx="20">
                  <c:v>90578</c:v>
                </c:pt>
                <c:pt idx="21">
                  <c:v>90397</c:v>
                </c:pt>
                <c:pt idx="22">
                  <c:v>90961</c:v>
                </c:pt>
                <c:pt idx="23">
                  <c:v>91347</c:v>
                </c:pt>
                <c:pt idx="24">
                  <c:v>93432</c:v>
                </c:pt>
                <c:pt idx="25">
                  <c:v>93187</c:v>
                </c:pt>
                <c:pt idx="26">
                  <c:v>92002</c:v>
                </c:pt>
                <c:pt idx="27">
                  <c:v>90061</c:v>
                </c:pt>
                <c:pt idx="28">
                  <c:v>94295</c:v>
                </c:pt>
                <c:pt idx="29">
                  <c:v>92967</c:v>
                </c:pt>
                <c:pt idx="30">
                  <c:v>89546</c:v>
                </c:pt>
                <c:pt idx="31">
                  <c:v>89014</c:v>
                </c:pt>
                <c:pt idx="32">
                  <c:v>88499</c:v>
                </c:pt>
                <c:pt idx="33">
                  <c:v>90743</c:v>
                </c:pt>
                <c:pt idx="34">
                  <c:v>90602</c:v>
                </c:pt>
                <c:pt idx="35">
                  <c:v>93150</c:v>
                </c:pt>
                <c:pt idx="36">
                  <c:v>92526</c:v>
                </c:pt>
                <c:pt idx="37">
                  <c:v>93119</c:v>
                </c:pt>
                <c:pt idx="38">
                  <c:v>92908</c:v>
                </c:pt>
                <c:pt idx="39">
                  <c:v>93393</c:v>
                </c:pt>
                <c:pt idx="40">
                  <c:v>96265</c:v>
                </c:pt>
                <c:pt idx="41">
                  <c:v>91303</c:v>
                </c:pt>
                <c:pt idx="42">
                  <c:v>90955</c:v>
                </c:pt>
                <c:pt idx="43">
                  <c:v>94419</c:v>
                </c:pt>
                <c:pt idx="44">
                  <c:v>96087</c:v>
                </c:pt>
                <c:pt idx="45">
                  <c:v>98578</c:v>
                </c:pt>
                <c:pt idx="46">
                  <c:v>97927</c:v>
                </c:pt>
                <c:pt idx="47">
                  <c:v>96870</c:v>
                </c:pt>
                <c:pt idx="48">
                  <c:v>99260</c:v>
                </c:pt>
              </c:numCache>
            </c:numRef>
          </c:val>
          <c:smooth val="0"/>
          <c:extLst>
            <c:ext xmlns:c16="http://schemas.microsoft.com/office/drawing/2014/chart" uri="{C3380CC4-5D6E-409C-BE32-E72D297353CC}">
              <c16:uniqueId val="{00000001-7C7E-4176-B1DA-9A8EDB24E2D7}"/>
            </c:ext>
          </c:extLst>
        </c:ser>
        <c:ser>
          <c:idx val="2"/>
          <c:order val="2"/>
          <c:tx>
            <c:strRef>
              <c:f>Sheet1!$D$2</c:f>
              <c:strCache>
                <c:ptCount val="1"/>
                <c:pt idx="0">
                  <c:v>Higher ed current</c:v>
                </c:pt>
              </c:strCache>
            </c:strRef>
          </c:tx>
          <c:spPr>
            <a:ln w="12700">
              <a:solidFill>
                <a:srgbClr val="C0504D"/>
              </a:solidFill>
              <a:prstDash val="dash"/>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Sheet1!$D$3:$D$51</c:f>
              <c:numCache>
                <c:formatCode>#,##0</c:formatCode>
                <c:ptCount val="49"/>
                <c:pt idx="0">
                  <c:v>22325</c:v>
                </c:pt>
                <c:pt idx="1">
                  <c:v>22325</c:v>
                </c:pt>
                <c:pt idx="2">
                  <c:v>22325</c:v>
                </c:pt>
                <c:pt idx="3">
                  <c:v>22325</c:v>
                </c:pt>
                <c:pt idx="4">
                  <c:v>22325</c:v>
                </c:pt>
                <c:pt idx="5">
                  <c:v>22325</c:v>
                </c:pt>
                <c:pt idx="6">
                  <c:v>22325</c:v>
                </c:pt>
                <c:pt idx="7">
                  <c:v>22325</c:v>
                </c:pt>
                <c:pt idx="8">
                  <c:v>22325</c:v>
                </c:pt>
                <c:pt idx="9">
                  <c:v>22325</c:v>
                </c:pt>
                <c:pt idx="10">
                  <c:v>22325</c:v>
                </c:pt>
                <c:pt idx="11">
                  <c:v>22325</c:v>
                </c:pt>
                <c:pt idx="12">
                  <c:v>22325</c:v>
                </c:pt>
                <c:pt idx="13">
                  <c:v>22325</c:v>
                </c:pt>
                <c:pt idx="14">
                  <c:v>22325</c:v>
                </c:pt>
                <c:pt idx="15">
                  <c:v>22325</c:v>
                </c:pt>
                <c:pt idx="16">
                  <c:v>22325</c:v>
                </c:pt>
                <c:pt idx="17">
                  <c:v>22325</c:v>
                </c:pt>
                <c:pt idx="18">
                  <c:v>22325</c:v>
                </c:pt>
                <c:pt idx="19">
                  <c:v>22325</c:v>
                </c:pt>
                <c:pt idx="20">
                  <c:v>22325</c:v>
                </c:pt>
                <c:pt idx="21">
                  <c:v>22325</c:v>
                </c:pt>
                <c:pt idx="22">
                  <c:v>22325</c:v>
                </c:pt>
                <c:pt idx="23">
                  <c:v>22325</c:v>
                </c:pt>
                <c:pt idx="24">
                  <c:v>22325</c:v>
                </c:pt>
                <c:pt idx="25">
                  <c:v>22325</c:v>
                </c:pt>
                <c:pt idx="26">
                  <c:v>22325</c:v>
                </c:pt>
                <c:pt idx="27">
                  <c:v>22325</c:v>
                </c:pt>
                <c:pt idx="28">
                  <c:v>22325</c:v>
                </c:pt>
                <c:pt idx="29">
                  <c:v>22325</c:v>
                </c:pt>
                <c:pt idx="30">
                  <c:v>22325</c:v>
                </c:pt>
                <c:pt idx="31">
                  <c:v>22325</c:v>
                </c:pt>
                <c:pt idx="32">
                  <c:v>22325</c:v>
                </c:pt>
                <c:pt idx="33">
                  <c:v>22325</c:v>
                </c:pt>
                <c:pt idx="34">
                  <c:v>22325</c:v>
                </c:pt>
                <c:pt idx="35">
                  <c:v>22325</c:v>
                </c:pt>
                <c:pt idx="36">
                  <c:v>22325</c:v>
                </c:pt>
                <c:pt idx="37">
                  <c:v>22325</c:v>
                </c:pt>
                <c:pt idx="38">
                  <c:v>22325</c:v>
                </c:pt>
                <c:pt idx="39">
                  <c:v>22325</c:v>
                </c:pt>
                <c:pt idx="40">
                  <c:v>22325</c:v>
                </c:pt>
                <c:pt idx="41">
                  <c:v>22325</c:v>
                </c:pt>
                <c:pt idx="42">
                  <c:v>22325</c:v>
                </c:pt>
                <c:pt idx="43">
                  <c:v>22325</c:v>
                </c:pt>
                <c:pt idx="44">
                  <c:v>22325</c:v>
                </c:pt>
                <c:pt idx="45">
                  <c:v>22325</c:v>
                </c:pt>
                <c:pt idx="46">
                  <c:v>22325</c:v>
                </c:pt>
                <c:pt idx="47">
                  <c:v>22325</c:v>
                </c:pt>
                <c:pt idx="48">
                  <c:v>22325</c:v>
                </c:pt>
              </c:numCache>
            </c:numRef>
          </c:val>
          <c:smooth val="0"/>
          <c:extLst>
            <c:ext xmlns:c16="http://schemas.microsoft.com/office/drawing/2014/chart" uri="{C3380CC4-5D6E-409C-BE32-E72D297353CC}">
              <c16:uniqueId val="{00000002-7C7E-4176-B1DA-9A8EDB24E2D7}"/>
            </c:ext>
          </c:extLst>
        </c:ser>
        <c:ser>
          <c:idx val="3"/>
          <c:order val="3"/>
          <c:tx>
            <c:strRef>
              <c:f>Sheet1!$E$2</c:f>
              <c:strCache>
                <c:ptCount val="1"/>
                <c:pt idx="0">
                  <c:v>Higher 
education</c:v>
                </c:pt>
              </c:strCache>
            </c:strRef>
          </c:tx>
          <c:spPr>
            <a:ln w="38100">
              <a:solidFill>
                <a:srgbClr val="C0504D"/>
              </a:solidFill>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Sheet1!$E$3:$E$51</c:f>
              <c:numCache>
                <c:formatCode>#,##0</c:formatCode>
                <c:ptCount val="49"/>
                <c:pt idx="0">
                  <c:v>24149</c:v>
                </c:pt>
                <c:pt idx="1">
                  <c:v>24306</c:v>
                </c:pt>
                <c:pt idx="2">
                  <c:v>24746</c:v>
                </c:pt>
                <c:pt idx="3">
                  <c:v>26031</c:v>
                </c:pt>
                <c:pt idx="4">
                  <c:v>26020</c:v>
                </c:pt>
                <c:pt idx="5">
                  <c:v>26385</c:v>
                </c:pt>
                <c:pt idx="6">
                  <c:v>25725</c:v>
                </c:pt>
                <c:pt idx="7">
                  <c:v>25422</c:v>
                </c:pt>
                <c:pt idx="8">
                  <c:v>24679</c:v>
                </c:pt>
                <c:pt idx="9">
                  <c:v>22979</c:v>
                </c:pt>
                <c:pt idx="10">
                  <c:v>23991</c:v>
                </c:pt>
                <c:pt idx="11">
                  <c:v>24142</c:v>
                </c:pt>
                <c:pt idx="12">
                  <c:v>24919</c:v>
                </c:pt>
                <c:pt idx="13">
                  <c:v>23752</c:v>
                </c:pt>
                <c:pt idx="14">
                  <c:v>24886</c:v>
                </c:pt>
                <c:pt idx="15">
                  <c:v>24780</c:v>
                </c:pt>
                <c:pt idx="16">
                  <c:v>24418</c:v>
                </c:pt>
                <c:pt idx="17">
                  <c:v>24789</c:v>
                </c:pt>
                <c:pt idx="18">
                  <c:v>22558</c:v>
                </c:pt>
                <c:pt idx="19">
                  <c:v>26412</c:v>
                </c:pt>
                <c:pt idx="20">
                  <c:v>24680</c:v>
                </c:pt>
                <c:pt idx="21">
                  <c:v>24164</c:v>
                </c:pt>
                <c:pt idx="22">
                  <c:v>23498</c:v>
                </c:pt>
                <c:pt idx="23">
                  <c:v>23341</c:v>
                </c:pt>
                <c:pt idx="24">
                  <c:v>22468</c:v>
                </c:pt>
                <c:pt idx="25">
                  <c:v>23466</c:v>
                </c:pt>
                <c:pt idx="26">
                  <c:v>23350</c:v>
                </c:pt>
                <c:pt idx="27">
                  <c:v>22473</c:v>
                </c:pt>
                <c:pt idx="28">
                  <c:v>24286</c:v>
                </c:pt>
                <c:pt idx="29">
                  <c:v>24410</c:v>
                </c:pt>
                <c:pt idx="30">
                  <c:v>23627</c:v>
                </c:pt>
                <c:pt idx="31">
                  <c:v>22499</c:v>
                </c:pt>
                <c:pt idx="32">
                  <c:v>21632</c:v>
                </c:pt>
                <c:pt idx="33">
                  <c:v>22524</c:v>
                </c:pt>
                <c:pt idx="34">
                  <c:v>22867</c:v>
                </c:pt>
                <c:pt idx="35">
                  <c:v>23288</c:v>
                </c:pt>
                <c:pt idx="36">
                  <c:v>22844</c:v>
                </c:pt>
                <c:pt idx="37">
                  <c:v>23012</c:v>
                </c:pt>
                <c:pt idx="38">
                  <c:v>22642</c:v>
                </c:pt>
                <c:pt idx="39">
                  <c:v>22482</c:v>
                </c:pt>
                <c:pt idx="40">
                  <c:v>22868</c:v>
                </c:pt>
                <c:pt idx="41">
                  <c:v>22153</c:v>
                </c:pt>
                <c:pt idx="42">
                  <c:v>21843</c:v>
                </c:pt>
                <c:pt idx="43">
                  <c:v>22400</c:v>
                </c:pt>
                <c:pt idx="44">
                  <c:v>23066</c:v>
                </c:pt>
                <c:pt idx="45">
                  <c:v>23064</c:v>
                </c:pt>
                <c:pt idx="46">
                  <c:v>22130</c:v>
                </c:pt>
                <c:pt idx="47">
                  <c:v>21949</c:v>
                </c:pt>
                <c:pt idx="48">
                  <c:v>22325</c:v>
                </c:pt>
              </c:numCache>
            </c:numRef>
          </c:val>
          <c:smooth val="0"/>
          <c:extLst>
            <c:ext xmlns:c16="http://schemas.microsoft.com/office/drawing/2014/chart" uri="{C3380CC4-5D6E-409C-BE32-E72D297353CC}">
              <c16:uniqueId val="{00000003-7C7E-4176-B1DA-9A8EDB24E2D7}"/>
            </c:ext>
          </c:extLst>
        </c:ser>
        <c:ser>
          <c:idx val="4"/>
          <c:order val="4"/>
          <c:tx>
            <c:strRef>
              <c:f>Sheet1!$F$2</c:f>
              <c:strCache>
                <c:ptCount val="1"/>
                <c:pt idx="0">
                  <c:v>Private current</c:v>
                </c:pt>
              </c:strCache>
            </c:strRef>
          </c:tx>
          <c:spPr>
            <a:ln w="12700">
              <a:solidFill>
                <a:srgbClr val="4F81BD"/>
              </a:solidFill>
              <a:prstDash val="dash"/>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Sheet1!$F$3:$F$51</c:f>
              <c:numCache>
                <c:formatCode>#,##0</c:formatCode>
                <c:ptCount val="49"/>
                <c:pt idx="0">
                  <c:v>21461</c:v>
                </c:pt>
                <c:pt idx="1">
                  <c:v>21461</c:v>
                </c:pt>
                <c:pt idx="2">
                  <c:v>21461</c:v>
                </c:pt>
                <c:pt idx="3">
                  <c:v>21461</c:v>
                </c:pt>
                <c:pt idx="4">
                  <c:v>21461</c:v>
                </c:pt>
                <c:pt idx="5">
                  <c:v>21461</c:v>
                </c:pt>
                <c:pt idx="6">
                  <c:v>21461</c:v>
                </c:pt>
                <c:pt idx="7">
                  <c:v>21461</c:v>
                </c:pt>
                <c:pt idx="8">
                  <c:v>21461</c:v>
                </c:pt>
                <c:pt idx="9">
                  <c:v>21461</c:v>
                </c:pt>
                <c:pt idx="10">
                  <c:v>21461</c:v>
                </c:pt>
                <c:pt idx="11">
                  <c:v>21461</c:v>
                </c:pt>
                <c:pt idx="12">
                  <c:v>21461</c:v>
                </c:pt>
                <c:pt idx="13">
                  <c:v>21461</c:v>
                </c:pt>
                <c:pt idx="14">
                  <c:v>21461</c:v>
                </c:pt>
                <c:pt idx="15">
                  <c:v>21461</c:v>
                </c:pt>
                <c:pt idx="16">
                  <c:v>21461</c:v>
                </c:pt>
                <c:pt idx="17">
                  <c:v>21461</c:v>
                </c:pt>
                <c:pt idx="18">
                  <c:v>21461</c:v>
                </c:pt>
                <c:pt idx="19">
                  <c:v>21461</c:v>
                </c:pt>
                <c:pt idx="20">
                  <c:v>21461</c:v>
                </c:pt>
                <c:pt idx="21">
                  <c:v>21461</c:v>
                </c:pt>
                <c:pt idx="22">
                  <c:v>21461</c:v>
                </c:pt>
                <c:pt idx="23">
                  <c:v>21461</c:v>
                </c:pt>
                <c:pt idx="24">
                  <c:v>21461</c:v>
                </c:pt>
                <c:pt idx="25">
                  <c:v>21461</c:v>
                </c:pt>
                <c:pt idx="26">
                  <c:v>21461</c:v>
                </c:pt>
                <c:pt idx="27">
                  <c:v>21461</c:v>
                </c:pt>
                <c:pt idx="28">
                  <c:v>21461</c:v>
                </c:pt>
                <c:pt idx="29">
                  <c:v>21461</c:v>
                </c:pt>
                <c:pt idx="30">
                  <c:v>21461</c:v>
                </c:pt>
                <c:pt idx="31">
                  <c:v>21461</c:v>
                </c:pt>
                <c:pt idx="32">
                  <c:v>21461</c:v>
                </c:pt>
                <c:pt idx="33">
                  <c:v>21461</c:v>
                </c:pt>
                <c:pt idx="34">
                  <c:v>21461</c:v>
                </c:pt>
                <c:pt idx="35">
                  <c:v>21461</c:v>
                </c:pt>
                <c:pt idx="36">
                  <c:v>21461</c:v>
                </c:pt>
                <c:pt idx="37">
                  <c:v>21461</c:v>
                </c:pt>
                <c:pt idx="38">
                  <c:v>21461</c:v>
                </c:pt>
                <c:pt idx="39">
                  <c:v>21461</c:v>
                </c:pt>
                <c:pt idx="40">
                  <c:v>21461</c:v>
                </c:pt>
                <c:pt idx="41">
                  <c:v>21461</c:v>
                </c:pt>
                <c:pt idx="42">
                  <c:v>21461</c:v>
                </c:pt>
                <c:pt idx="43">
                  <c:v>21461</c:v>
                </c:pt>
                <c:pt idx="44">
                  <c:v>21461</c:v>
                </c:pt>
                <c:pt idx="45">
                  <c:v>21461</c:v>
                </c:pt>
                <c:pt idx="46">
                  <c:v>21461</c:v>
                </c:pt>
                <c:pt idx="47">
                  <c:v>21461</c:v>
                </c:pt>
                <c:pt idx="48">
                  <c:v>21461</c:v>
                </c:pt>
              </c:numCache>
            </c:numRef>
          </c:val>
          <c:smooth val="0"/>
          <c:extLst>
            <c:ext xmlns:c16="http://schemas.microsoft.com/office/drawing/2014/chart" uri="{C3380CC4-5D6E-409C-BE32-E72D297353CC}">
              <c16:uniqueId val="{00000004-7C7E-4176-B1DA-9A8EDB24E2D7}"/>
            </c:ext>
          </c:extLst>
        </c:ser>
        <c:ser>
          <c:idx val="5"/>
          <c:order val="5"/>
          <c:tx>
            <c:strRef>
              <c:f>Sheet1!$G$2</c:f>
              <c:strCache>
                <c:ptCount val="1"/>
                <c:pt idx="0">
                  <c:v>Private
Educational</c:v>
                </c:pt>
              </c:strCache>
            </c:strRef>
          </c:tx>
          <c:spPr>
            <a:ln w="38100">
              <a:solidFill>
                <a:srgbClr val="4F81BD"/>
              </a:solidFill>
              <a:prstDash val="solid"/>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Sheet1!$G$3:$G$51</c:f>
              <c:numCache>
                <c:formatCode>#,##0</c:formatCode>
                <c:ptCount val="49"/>
                <c:pt idx="0">
                  <c:v>16140</c:v>
                </c:pt>
                <c:pt idx="1">
                  <c:v>16349</c:v>
                </c:pt>
                <c:pt idx="2">
                  <c:v>16507</c:v>
                </c:pt>
                <c:pt idx="3">
                  <c:v>17036</c:v>
                </c:pt>
                <c:pt idx="4">
                  <c:v>17567</c:v>
                </c:pt>
                <c:pt idx="5">
                  <c:v>18370</c:v>
                </c:pt>
                <c:pt idx="6">
                  <c:v>18411</c:v>
                </c:pt>
                <c:pt idx="7">
                  <c:v>18567</c:v>
                </c:pt>
                <c:pt idx="8">
                  <c:v>17931</c:v>
                </c:pt>
                <c:pt idx="9">
                  <c:v>17733</c:v>
                </c:pt>
                <c:pt idx="10">
                  <c:v>17488</c:v>
                </c:pt>
                <c:pt idx="11">
                  <c:v>17838</c:v>
                </c:pt>
                <c:pt idx="12">
                  <c:v>18410</c:v>
                </c:pt>
                <c:pt idx="13">
                  <c:v>19012</c:v>
                </c:pt>
                <c:pt idx="14">
                  <c:v>19004</c:v>
                </c:pt>
                <c:pt idx="15">
                  <c:v>18766</c:v>
                </c:pt>
                <c:pt idx="16">
                  <c:v>18866</c:v>
                </c:pt>
                <c:pt idx="17">
                  <c:v>19991</c:v>
                </c:pt>
                <c:pt idx="18">
                  <c:v>20644</c:v>
                </c:pt>
                <c:pt idx="19">
                  <c:v>19716</c:v>
                </c:pt>
                <c:pt idx="20">
                  <c:v>20698</c:v>
                </c:pt>
                <c:pt idx="21">
                  <c:v>20621</c:v>
                </c:pt>
                <c:pt idx="22">
                  <c:v>20979</c:v>
                </c:pt>
                <c:pt idx="23">
                  <c:v>20987</c:v>
                </c:pt>
                <c:pt idx="24">
                  <c:v>21199</c:v>
                </c:pt>
                <c:pt idx="25">
                  <c:v>20879</c:v>
                </c:pt>
                <c:pt idx="26">
                  <c:v>20411</c:v>
                </c:pt>
                <c:pt idx="27">
                  <c:v>20349</c:v>
                </c:pt>
                <c:pt idx="28">
                  <c:v>20302</c:v>
                </c:pt>
                <c:pt idx="29">
                  <c:v>20249</c:v>
                </c:pt>
                <c:pt idx="30">
                  <c:v>19256</c:v>
                </c:pt>
                <c:pt idx="31">
                  <c:v>19144</c:v>
                </c:pt>
                <c:pt idx="32">
                  <c:v>20639</c:v>
                </c:pt>
                <c:pt idx="33">
                  <c:v>20316</c:v>
                </c:pt>
                <c:pt idx="34">
                  <c:v>19918</c:v>
                </c:pt>
                <c:pt idx="35">
                  <c:v>21294</c:v>
                </c:pt>
                <c:pt idx="36">
                  <c:v>20561</c:v>
                </c:pt>
                <c:pt idx="37">
                  <c:v>20769</c:v>
                </c:pt>
                <c:pt idx="38">
                  <c:v>20490</c:v>
                </c:pt>
                <c:pt idx="39">
                  <c:v>20449</c:v>
                </c:pt>
                <c:pt idx="40">
                  <c:v>21253</c:v>
                </c:pt>
                <c:pt idx="41">
                  <c:v>20904</c:v>
                </c:pt>
                <c:pt idx="42">
                  <c:v>20668</c:v>
                </c:pt>
                <c:pt idx="43">
                  <c:v>20658</c:v>
                </c:pt>
                <c:pt idx="44">
                  <c:v>20770</c:v>
                </c:pt>
                <c:pt idx="45">
                  <c:v>22086</c:v>
                </c:pt>
                <c:pt idx="46">
                  <c:v>21340</c:v>
                </c:pt>
                <c:pt idx="47">
                  <c:v>20769</c:v>
                </c:pt>
                <c:pt idx="48">
                  <c:v>21461</c:v>
                </c:pt>
              </c:numCache>
            </c:numRef>
          </c:val>
          <c:smooth val="0"/>
          <c:extLst>
            <c:ext xmlns:c16="http://schemas.microsoft.com/office/drawing/2014/chart" uri="{C3380CC4-5D6E-409C-BE32-E72D297353CC}">
              <c16:uniqueId val="{00000005-7C7E-4176-B1DA-9A8EDB24E2D7}"/>
            </c:ext>
          </c:extLst>
        </c:ser>
        <c:ser>
          <c:idx val="6"/>
          <c:order val="6"/>
          <c:tx>
            <c:strRef>
              <c:f>Sheet1!$H$2</c:f>
              <c:strCache>
                <c:ptCount val="1"/>
                <c:pt idx="0">
                  <c:v>Primary current</c:v>
                </c:pt>
              </c:strCache>
            </c:strRef>
          </c:tx>
          <c:spPr>
            <a:ln w="12700">
              <a:solidFill>
                <a:srgbClr val="632523"/>
              </a:solidFill>
              <a:prstDash val="dash"/>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Sheet1!$H$3:$H$51</c:f>
              <c:numCache>
                <c:formatCode>#,##0</c:formatCode>
                <c:ptCount val="49"/>
                <c:pt idx="0">
                  <c:v>51642</c:v>
                </c:pt>
                <c:pt idx="1">
                  <c:v>51642</c:v>
                </c:pt>
                <c:pt idx="2">
                  <c:v>51642</c:v>
                </c:pt>
                <c:pt idx="3">
                  <c:v>51642</c:v>
                </c:pt>
                <c:pt idx="4">
                  <c:v>51642</c:v>
                </c:pt>
                <c:pt idx="5">
                  <c:v>51642</c:v>
                </c:pt>
                <c:pt idx="6">
                  <c:v>51642</c:v>
                </c:pt>
                <c:pt idx="7">
                  <c:v>51642</c:v>
                </c:pt>
                <c:pt idx="8">
                  <c:v>51642</c:v>
                </c:pt>
                <c:pt idx="9">
                  <c:v>51642</c:v>
                </c:pt>
                <c:pt idx="10">
                  <c:v>51642</c:v>
                </c:pt>
                <c:pt idx="11">
                  <c:v>51642</c:v>
                </c:pt>
                <c:pt idx="12">
                  <c:v>51642</c:v>
                </c:pt>
                <c:pt idx="13">
                  <c:v>51642</c:v>
                </c:pt>
                <c:pt idx="14">
                  <c:v>51642</c:v>
                </c:pt>
                <c:pt idx="15">
                  <c:v>51642</c:v>
                </c:pt>
                <c:pt idx="16">
                  <c:v>51642</c:v>
                </c:pt>
                <c:pt idx="17">
                  <c:v>51642</c:v>
                </c:pt>
                <c:pt idx="18">
                  <c:v>51642</c:v>
                </c:pt>
                <c:pt idx="19">
                  <c:v>51642</c:v>
                </c:pt>
                <c:pt idx="20">
                  <c:v>51642</c:v>
                </c:pt>
                <c:pt idx="21">
                  <c:v>51642</c:v>
                </c:pt>
                <c:pt idx="22">
                  <c:v>51642</c:v>
                </c:pt>
                <c:pt idx="23">
                  <c:v>51642</c:v>
                </c:pt>
                <c:pt idx="24">
                  <c:v>51642</c:v>
                </c:pt>
                <c:pt idx="25">
                  <c:v>51642</c:v>
                </c:pt>
                <c:pt idx="26">
                  <c:v>51642</c:v>
                </c:pt>
                <c:pt idx="27">
                  <c:v>51642</c:v>
                </c:pt>
                <c:pt idx="28">
                  <c:v>51642</c:v>
                </c:pt>
                <c:pt idx="29">
                  <c:v>51642</c:v>
                </c:pt>
                <c:pt idx="30">
                  <c:v>51642</c:v>
                </c:pt>
                <c:pt idx="31">
                  <c:v>51642</c:v>
                </c:pt>
                <c:pt idx="32">
                  <c:v>51642</c:v>
                </c:pt>
                <c:pt idx="33">
                  <c:v>51642</c:v>
                </c:pt>
                <c:pt idx="34">
                  <c:v>51642</c:v>
                </c:pt>
                <c:pt idx="35">
                  <c:v>51642</c:v>
                </c:pt>
                <c:pt idx="36">
                  <c:v>51642</c:v>
                </c:pt>
                <c:pt idx="37">
                  <c:v>51642</c:v>
                </c:pt>
                <c:pt idx="38">
                  <c:v>51642</c:v>
                </c:pt>
                <c:pt idx="39">
                  <c:v>51642</c:v>
                </c:pt>
                <c:pt idx="40">
                  <c:v>51642</c:v>
                </c:pt>
                <c:pt idx="41">
                  <c:v>51642</c:v>
                </c:pt>
                <c:pt idx="42">
                  <c:v>51642</c:v>
                </c:pt>
                <c:pt idx="43">
                  <c:v>51642</c:v>
                </c:pt>
                <c:pt idx="44">
                  <c:v>51642</c:v>
                </c:pt>
                <c:pt idx="45">
                  <c:v>51642</c:v>
                </c:pt>
                <c:pt idx="46">
                  <c:v>51642</c:v>
                </c:pt>
                <c:pt idx="47">
                  <c:v>51642</c:v>
                </c:pt>
                <c:pt idx="48">
                  <c:v>51642</c:v>
                </c:pt>
              </c:numCache>
            </c:numRef>
          </c:val>
          <c:smooth val="0"/>
          <c:extLst>
            <c:ext xmlns:c16="http://schemas.microsoft.com/office/drawing/2014/chart" uri="{C3380CC4-5D6E-409C-BE32-E72D297353CC}">
              <c16:uniqueId val="{00000006-7C7E-4176-B1DA-9A8EDB24E2D7}"/>
            </c:ext>
          </c:extLst>
        </c:ser>
        <c:ser>
          <c:idx val="7"/>
          <c:order val="7"/>
          <c:tx>
            <c:strRef>
              <c:f>Sheet1!$I$2</c:f>
              <c:strCache>
                <c:ptCount val="1"/>
                <c:pt idx="0">
                  <c:v>Primary/
secondary</c:v>
                </c:pt>
              </c:strCache>
            </c:strRef>
          </c:tx>
          <c:spPr>
            <a:ln w="38100">
              <a:solidFill>
                <a:srgbClr val="C0504D">
                  <a:lumMod val="50000"/>
                </a:srgbClr>
              </a:solidFill>
            </a:ln>
          </c:spPr>
          <c:marker>
            <c:symbol val="none"/>
          </c:marker>
          <c:cat>
            <c:numRef>
              <c:f>Sheet1!$A$3:$A$51</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Sheet1!$I$3:$I$51</c:f>
              <c:numCache>
                <c:formatCode>#,##0</c:formatCode>
                <c:ptCount val="49"/>
                <c:pt idx="0">
                  <c:v>34469</c:v>
                </c:pt>
                <c:pt idx="1">
                  <c:v>34710</c:v>
                </c:pt>
                <c:pt idx="2">
                  <c:v>35467</c:v>
                </c:pt>
                <c:pt idx="3">
                  <c:v>36806</c:v>
                </c:pt>
                <c:pt idx="4">
                  <c:v>36715</c:v>
                </c:pt>
                <c:pt idx="5">
                  <c:v>37825</c:v>
                </c:pt>
                <c:pt idx="6">
                  <c:v>39582</c:v>
                </c:pt>
                <c:pt idx="7">
                  <c:v>39721</c:v>
                </c:pt>
                <c:pt idx="8">
                  <c:v>39475</c:v>
                </c:pt>
                <c:pt idx="9">
                  <c:v>38733</c:v>
                </c:pt>
                <c:pt idx="10">
                  <c:v>39969</c:v>
                </c:pt>
                <c:pt idx="11">
                  <c:v>39650</c:v>
                </c:pt>
                <c:pt idx="12">
                  <c:v>40592</c:v>
                </c:pt>
                <c:pt idx="13">
                  <c:v>42183</c:v>
                </c:pt>
                <c:pt idx="14">
                  <c:v>42339</c:v>
                </c:pt>
                <c:pt idx="15">
                  <c:v>41418</c:v>
                </c:pt>
                <c:pt idx="16">
                  <c:v>41098</c:v>
                </c:pt>
                <c:pt idx="17">
                  <c:v>44465</c:v>
                </c:pt>
                <c:pt idx="18">
                  <c:v>42414</c:v>
                </c:pt>
                <c:pt idx="19">
                  <c:v>40210</c:v>
                </c:pt>
                <c:pt idx="20">
                  <c:v>41200</c:v>
                </c:pt>
                <c:pt idx="21">
                  <c:v>41645</c:v>
                </c:pt>
                <c:pt idx="22">
                  <c:v>42728</c:v>
                </c:pt>
                <c:pt idx="23">
                  <c:v>43521</c:v>
                </c:pt>
                <c:pt idx="24">
                  <c:v>46383</c:v>
                </c:pt>
                <c:pt idx="25">
                  <c:v>45258</c:v>
                </c:pt>
                <c:pt idx="26">
                  <c:v>44698</c:v>
                </c:pt>
                <c:pt idx="27">
                  <c:v>43370</c:v>
                </c:pt>
                <c:pt idx="28">
                  <c:v>45523</c:v>
                </c:pt>
                <c:pt idx="29">
                  <c:v>44350</c:v>
                </c:pt>
                <c:pt idx="30">
                  <c:v>42572</c:v>
                </c:pt>
                <c:pt idx="31">
                  <c:v>43578</c:v>
                </c:pt>
                <c:pt idx="32">
                  <c:v>42171</c:v>
                </c:pt>
                <c:pt idx="33">
                  <c:v>44114</c:v>
                </c:pt>
                <c:pt idx="34">
                  <c:v>43470</c:v>
                </c:pt>
                <c:pt idx="35">
                  <c:v>44843</c:v>
                </c:pt>
                <c:pt idx="36">
                  <c:v>45348</c:v>
                </c:pt>
                <c:pt idx="37">
                  <c:v>45972</c:v>
                </c:pt>
                <c:pt idx="38">
                  <c:v>46155</c:v>
                </c:pt>
                <c:pt idx="39">
                  <c:v>46070</c:v>
                </c:pt>
                <c:pt idx="40">
                  <c:v>47824</c:v>
                </c:pt>
                <c:pt idx="41">
                  <c:v>44188</c:v>
                </c:pt>
                <c:pt idx="42">
                  <c:v>44260</c:v>
                </c:pt>
                <c:pt idx="43">
                  <c:v>46115</c:v>
                </c:pt>
                <c:pt idx="44">
                  <c:v>47980</c:v>
                </c:pt>
                <c:pt idx="45">
                  <c:v>49197</c:v>
                </c:pt>
                <c:pt idx="46">
                  <c:v>50553</c:v>
                </c:pt>
                <c:pt idx="47">
                  <c:v>50422</c:v>
                </c:pt>
                <c:pt idx="48">
                  <c:v>51642</c:v>
                </c:pt>
              </c:numCache>
            </c:numRef>
          </c:val>
          <c:smooth val="0"/>
          <c:extLst>
            <c:ext xmlns:c16="http://schemas.microsoft.com/office/drawing/2014/chart" uri="{C3380CC4-5D6E-409C-BE32-E72D297353CC}">
              <c16:uniqueId val="{00000007-7C7E-4176-B1DA-9A8EDB24E2D7}"/>
            </c:ext>
          </c:extLst>
        </c:ser>
        <c:dLbls>
          <c:showLegendKey val="0"/>
          <c:showVal val="0"/>
          <c:showCatName val="0"/>
          <c:showSerName val="0"/>
          <c:showPercent val="0"/>
          <c:showBubbleSize val="0"/>
        </c:dLbls>
        <c:smooth val="0"/>
        <c:axId val="175951232"/>
        <c:axId val="175961216"/>
      </c:lineChart>
      <c:dateAx>
        <c:axId val="175951232"/>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5961216"/>
        <c:crosses val="autoZero"/>
        <c:auto val="0"/>
        <c:lblOffset val="100"/>
        <c:baseTimeUnit val="months"/>
        <c:majorUnit val="1"/>
        <c:majorTimeUnit val="years"/>
        <c:minorUnit val="1"/>
        <c:minorTimeUnit val="months"/>
      </c:dateAx>
      <c:valAx>
        <c:axId val="175961216"/>
        <c:scaling>
          <c:orientation val="minMax"/>
          <c:max val="10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5951232"/>
        <c:crosses val="autoZero"/>
        <c:crossBetween val="between"/>
        <c:majorUnit val="25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242583885647373E-2"/>
          <c:y val="0.19149638716526085"/>
          <c:w val="0.8063301799505278"/>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Sheet1!$B$2:$B$50</c:f>
              <c:numCache>
                <c:formatCode>#,##0</c:formatCode>
                <c:ptCount val="49"/>
                <c:pt idx="0">
                  <c:v>100246</c:v>
                </c:pt>
                <c:pt idx="1">
                  <c:v>100246</c:v>
                </c:pt>
                <c:pt idx="2">
                  <c:v>100246</c:v>
                </c:pt>
                <c:pt idx="3">
                  <c:v>100246</c:v>
                </c:pt>
                <c:pt idx="4">
                  <c:v>100246</c:v>
                </c:pt>
                <c:pt idx="5">
                  <c:v>100246</c:v>
                </c:pt>
                <c:pt idx="6">
                  <c:v>100246</c:v>
                </c:pt>
                <c:pt idx="7">
                  <c:v>100246</c:v>
                </c:pt>
                <c:pt idx="8">
                  <c:v>100246</c:v>
                </c:pt>
                <c:pt idx="9">
                  <c:v>100246</c:v>
                </c:pt>
                <c:pt idx="10">
                  <c:v>100246</c:v>
                </c:pt>
                <c:pt idx="11">
                  <c:v>100246</c:v>
                </c:pt>
                <c:pt idx="12">
                  <c:v>100246</c:v>
                </c:pt>
                <c:pt idx="13">
                  <c:v>100246</c:v>
                </c:pt>
                <c:pt idx="14">
                  <c:v>100246</c:v>
                </c:pt>
                <c:pt idx="15">
                  <c:v>100246</c:v>
                </c:pt>
                <c:pt idx="16">
                  <c:v>100246</c:v>
                </c:pt>
                <c:pt idx="17">
                  <c:v>100246</c:v>
                </c:pt>
                <c:pt idx="18">
                  <c:v>100246</c:v>
                </c:pt>
                <c:pt idx="19">
                  <c:v>100246</c:v>
                </c:pt>
                <c:pt idx="20">
                  <c:v>100246</c:v>
                </c:pt>
                <c:pt idx="21">
                  <c:v>100246</c:v>
                </c:pt>
                <c:pt idx="22">
                  <c:v>100246</c:v>
                </c:pt>
                <c:pt idx="23">
                  <c:v>100246</c:v>
                </c:pt>
                <c:pt idx="24">
                  <c:v>100246</c:v>
                </c:pt>
                <c:pt idx="25">
                  <c:v>100246</c:v>
                </c:pt>
                <c:pt idx="26">
                  <c:v>100246</c:v>
                </c:pt>
                <c:pt idx="27">
                  <c:v>100246</c:v>
                </c:pt>
                <c:pt idx="28">
                  <c:v>100246</c:v>
                </c:pt>
                <c:pt idx="29">
                  <c:v>100246</c:v>
                </c:pt>
                <c:pt idx="30">
                  <c:v>100246</c:v>
                </c:pt>
                <c:pt idx="31">
                  <c:v>100246</c:v>
                </c:pt>
                <c:pt idx="32">
                  <c:v>100246</c:v>
                </c:pt>
                <c:pt idx="33">
                  <c:v>100246</c:v>
                </c:pt>
                <c:pt idx="34">
                  <c:v>100246</c:v>
                </c:pt>
                <c:pt idx="35">
                  <c:v>100246</c:v>
                </c:pt>
                <c:pt idx="36">
                  <c:v>100246</c:v>
                </c:pt>
                <c:pt idx="37">
                  <c:v>100246</c:v>
                </c:pt>
                <c:pt idx="38">
                  <c:v>100246</c:v>
                </c:pt>
                <c:pt idx="39">
                  <c:v>100246</c:v>
                </c:pt>
                <c:pt idx="40">
                  <c:v>100246</c:v>
                </c:pt>
                <c:pt idx="41">
                  <c:v>100246</c:v>
                </c:pt>
                <c:pt idx="42">
                  <c:v>100246</c:v>
                </c:pt>
                <c:pt idx="43">
                  <c:v>100246</c:v>
                </c:pt>
                <c:pt idx="44">
                  <c:v>100246</c:v>
                </c:pt>
                <c:pt idx="45">
                  <c:v>100246</c:v>
                </c:pt>
                <c:pt idx="46">
                  <c:v>100246</c:v>
                </c:pt>
                <c:pt idx="47">
                  <c:v>100246</c:v>
                </c:pt>
                <c:pt idx="48">
                  <c:v>100246</c:v>
                </c:pt>
              </c:numCache>
            </c:numRef>
          </c:val>
          <c:smooth val="0"/>
          <c:extLst>
            <c:ext xmlns:c16="http://schemas.microsoft.com/office/drawing/2014/chart" uri="{C3380CC4-5D6E-409C-BE32-E72D297353CC}">
              <c16:uniqueId val="{00000000-B893-4F0E-9486-AE7D90D04759}"/>
            </c:ext>
          </c:extLst>
        </c:ser>
        <c:ser>
          <c:idx val="1"/>
          <c:order val="1"/>
          <c:tx>
            <c:strRef>
              <c:f>Sheet1!$C$1</c:f>
              <c:strCache>
                <c:ptCount val="1"/>
                <c:pt idx="0">
                  <c:v>Total
Highway and
 street</c:v>
                </c:pt>
              </c:strCache>
            </c:strRef>
          </c:tx>
          <c:spPr>
            <a:ln w="38100">
              <a:solidFill>
                <a:sysClr val="windowText" lastClr="000000"/>
              </a:solidFill>
            </a:ln>
          </c:spPr>
          <c:marker>
            <c:symbol val="none"/>
          </c:marker>
          <c:cat>
            <c:numRef>
              <c:f>Sheet1!$A$2:$A$50</c:f>
              <c:numCache>
                <c:formatCode>[$-409]mmm\-yy;@</c:formatCode>
                <c:ptCount val="49"/>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numCache>
            </c:numRef>
          </c:cat>
          <c:val>
            <c:numRef>
              <c:f>Sheet1!$C$2:$C$50</c:f>
              <c:numCache>
                <c:formatCode>#,##0</c:formatCode>
                <c:ptCount val="49"/>
                <c:pt idx="0">
                  <c:v>84426</c:v>
                </c:pt>
                <c:pt idx="1">
                  <c:v>85004</c:v>
                </c:pt>
                <c:pt idx="2">
                  <c:v>84315</c:v>
                </c:pt>
                <c:pt idx="3">
                  <c:v>89251</c:v>
                </c:pt>
                <c:pt idx="4">
                  <c:v>90717</c:v>
                </c:pt>
                <c:pt idx="5">
                  <c:v>95239</c:v>
                </c:pt>
                <c:pt idx="6">
                  <c:v>92309</c:v>
                </c:pt>
                <c:pt idx="7">
                  <c:v>94055</c:v>
                </c:pt>
                <c:pt idx="8">
                  <c:v>91701</c:v>
                </c:pt>
                <c:pt idx="9">
                  <c:v>90564</c:v>
                </c:pt>
                <c:pt idx="10">
                  <c:v>87220</c:v>
                </c:pt>
                <c:pt idx="11">
                  <c:v>93766</c:v>
                </c:pt>
                <c:pt idx="12">
                  <c:v>98590</c:v>
                </c:pt>
                <c:pt idx="13">
                  <c:v>94209</c:v>
                </c:pt>
                <c:pt idx="14">
                  <c:v>95162</c:v>
                </c:pt>
                <c:pt idx="15">
                  <c:v>91046</c:v>
                </c:pt>
                <c:pt idx="16">
                  <c:v>89692</c:v>
                </c:pt>
                <c:pt idx="17">
                  <c:v>90009</c:v>
                </c:pt>
                <c:pt idx="18">
                  <c:v>89116</c:v>
                </c:pt>
                <c:pt idx="19">
                  <c:v>87328</c:v>
                </c:pt>
                <c:pt idx="20">
                  <c:v>91212</c:v>
                </c:pt>
                <c:pt idx="21">
                  <c:v>95048</c:v>
                </c:pt>
                <c:pt idx="22">
                  <c:v>94186</c:v>
                </c:pt>
                <c:pt idx="23">
                  <c:v>87124</c:v>
                </c:pt>
                <c:pt idx="24">
                  <c:v>89517</c:v>
                </c:pt>
                <c:pt idx="25">
                  <c:v>93464</c:v>
                </c:pt>
                <c:pt idx="26">
                  <c:v>94519</c:v>
                </c:pt>
                <c:pt idx="27">
                  <c:v>89984</c:v>
                </c:pt>
                <c:pt idx="28">
                  <c:v>89611</c:v>
                </c:pt>
                <c:pt idx="29">
                  <c:v>85399</c:v>
                </c:pt>
                <c:pt idx="30">
                  <c:v>85570</c:v>
                </c:pt>
                <c:pt idx="31">
                  <c:v>87153</c:v>
                </c:pt>
                <c:pt idx="32">
                  <c:v>87829</c:v>
                </c:pt>
                <c:pt idx="33">
                  <c:v>90150</c:v>
                </c:pt>
                <c:pt idx="34">
                  <c:v>88483</c:v>
                </c:pt>
                <c:pt idx="35">
                  <c:v>87917</c:v>
                </c:pt>
                <c:pt idx="36">
                  <c:v>88747</c:v>
                </c:pt>
                <c:pt idx="37">
                  <c:v>90698</c:v>
                </c:pt>
                <c:pt idx="38">
                  <c:v>92551</c:v>
                </c:pt>
                <c:pt idx="39">
                  <c:v>94495</c:v>
                </c:pt>
                <c:pt idx="40">
                  <c:v>95473</c:v>
                </c:pt>
                <c:pt idx="41">
                  <c:v>95934</c:v>
                </c:pt>
                <c:pt idx="42">
                  <c:v>95749</c:v>
                </c:pt>
                <c:pt idx="43">
                  <c:v>96808</c:v>
                </c:pt>
                <c:pt idx="44">
                  <c:v>91718</c:v>
                </c:pt>
                <c:pt idx="45">
                  <c:v>90801</c:v>
                </c:pt>
                <c:pt idx="46">
                  <c:v>90230</c:v>
                </c:pt>
                <c:pt idx="47">
                  <c:v>89711</c:v>
                </c:pt>
                <c:pt idx="48">
                  <c:v>100246</c:v>
                </c:pt>
              </c:numCache>
            </c:numRef>
          </c:val>
          <c:smooth val="0"/>
          <c:extLst>
            <c:ext xmlns:c16="http://schemas.microsoft.com/office/drawing/2014/chart" uri="{C3380CC4-5D6E-409C-BE32-E72D297353CC}">
              <c16:uniqueId val="{00000001-B893-4F0E-9486-AE7D90D04759}"/>
            </c:ext>
          </c:extLst>
        </c:ser>
        <c:dLbls>
          <c:showLegendKey val="0"/>
          <c:showVal val="0"/>
          <c:showCatName val="0"/>
          <c:showSerName val="0"/>
          <c:showPercent val="0"/>
          <c:showBubbleSize val="0"/>
        </c:dLbls>
        <c:smooth val="0"/>
        <c:axId val="175300608"/>
        <c:axId val="175302144"/>
      </c:lineChart>
      <c:dateAx>
        <c:axId val="175300608"/>
        <c:scaling>
          <c:orientation val="minMax"/>
          <c:min val="42736"/>
        </c:scaling>
        <c:delete val="0"/>
        <c:axPos val="b"/>
        <c:majorGridlines>
          <c:spPr>
            <a:ln>
              <a:solidFill>
                <a:prstClr val="black">
                  <a:lumMod val="50000"/>
                  <a:lumOff val="50000"/>
                  <a:alpha val="50000"/>
                </a:prstClr>
              </a:solidFill>
            </a:ln>
          </c:spPr>
        </c:majorGridlines>
        <c:numFmt formatCode="\'yy" sourceLinked="0"/>
        <c:majorTickMark val="out"/>
        <c:minorTickMark val="in"/>
        <c:tickLblPos val="nextTo"/>
        <c:spPr>
          <a:ln/>
        </c:spPr>
        <c:txPr>
          <a:bodyPr rot="0"/>
          <a:lstStyle/>
          <a:p>
            <a:pPr algn="just">
              <a:defRPr/>
            </a:pPr>
            <a:endParaRPr lang="en-US"/>
          </a:p>
        </c:txPr>
        <c:crossAx val="175302144"/>
        <c:crosses val="autoZero"/>
        <c:auto val="0"/>
        <c:lblOffset val="100"/>
        <c:baseTimeUnit val="months"/>
        <c:majorUnit val="1"/>
        <c:majorTimeUnit val="years"/>
        <c:minorUnit val="1"/>
        <c:minorTimeUnit val="months"/>
      </c:dateAx>
      <c:valAx>
        <c:axId val="175302144"/>
        <c:scaling>
          <c:orientation val="minMax"/>
          <c:max val="120000"/>
          <c:min val="0"/>
        </c:scaling>
        <c:delete val="1"/>
        <c:axPos val="l"/>
        <c:majorGridlines>
          <c:spPr>
            <a:ln>
              <a:solidFill>
                <a:prstClr val="black">
                  <a:lumMod val="50000"/>
                  <a:lumOff val="50000"/>
                  <a:alpha val="50000"/>
                </a:prstClr>
              </a:solidFill>
            </a:ln>
          </c:spPr>
        </c:majorGridlines>
        <c:numFmt formatCode="&quot;$&quot;#,##0" sourceLinked="0"/>
        <c:majorTickMark val="out"/>
        <c:minorTickMark val="none"/>
        <c:tickLblPos val="none"/>
        <c:crossAx val="175300608"/>
        <c:crosses val="autoZero"/>
        <c:crossBetween val="between"/>
        <c:majorUnit val="30000"/>
      </c:valAx>
      <c:spPr>
        <a:solidFill>
          <a:srgbClr val="F8F8F8"/>
        </a:solidFill>
      </c:spPr>
    </c:plotArea>
    <c:plotVisOnly val="1"/>
    <c:dispBlanksAs val="gap"/>
    <c:showDLblsOverMax val="0"/>
  </c:chart>
  <c:spPr>
    <a:ln>
      <a:noFill/>
    </a:ln>
  </c:spPr>
  <c:txPr>
    <a:bodyPr/>
    <a:lstStyle/>
    <a:p>
      <a:pPr>
        <a:defRPr sz="1400">
          <a:latin typeface="Calibri"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240546748850784"/>
          <c:y val="0.19149648632632535"/>
          <c:w val="0.45220892227580184"/>
          <c:h val="0.55172787056286732"/>
        </c:manualLayout>
      </c:layout>
      <c:lineChart>
        <c:grouping val="standard"/>
        <c:varyColors val="0"/>
        <c:ser>
          <c:idx val="0"/>
          <c:order val="0"/>
          <c:tx>
            <c:strRef>
              <c:f>Sheet1!$B$1</c:f>
              <c:strCache>
                <c:ptCount val="1"/>
                <c:pt idx="0">
                  <c:v>Column1</c:v>
                </c:pt>
              </c:strCache>
            </c:strRef>
          </c:tx>
          <c:spPr>
            <a:ln w="12700">
              <a:solidFill>
                <a:sysClr val="windowText" lastClr="000000"/>
              </a:solidFill>
              <a:prstDash val="dash"/>
            </a:ln>
          </c:spPr>
          <c:marker>
            <c:symbol val="none"/>
          </c:marker>
          <c:cat>
            <c:strRef>
              <c:f>Sheet1!$A$2:$A$10</c:f>
              <c:strCache>
                <c:ptCount val="9"/>
                <c:pt idx="0">
                  <c:v>'08</c:v>
                </c:pt>
                <c:pt idx="8">
                  <c:v>'16</c:v>
                </c:pt>
              </c:strCache>
            </c:strRef>
          </c:cat>
          <c:val>
            <c:numRef>
              <c:f>Sheet1!$B$2:$B$10</c:f>
              <c:numCache>
                <c:formatCode>#,##0</c:formatCode>
                <c:ptCount val="9"/>
                <c:pt idx="0">
                  <c:v>100246</c:v>
                </c:pt>
                <c:pt idx="1">
                  <c:v>100246</c:v>
                </c:pt>
                <c:pt idx="2">
                  <c:v>100246</c:v>
                </c:pt>
                <c:pt idx="3">
                  <c:v>100246</c:v>
                </c:pt>
                <c:pt idx="4">
                  <c:v>100246</c:v>
                </c:pt>
                <c:pt idx="5">
                  <c:v>100246</c:v>
                </c:pt>
                <c:pt idx="6">
                  <c:v>100246</c:v>
                </c:pt>
                <c:pt idx="7">
                  <c:v>100246</c:v>
                </c:pt>
                <c:pt idx="8">
                  <c:v>100246</c:v>
                </c:pt>
              </c:numCache>
            </c:numRef>
          </c:val>
          <c:smooth val="0"/>
          <c:extLst>
            <c:ext xmlns:c16="http://schemas.microsoft.com/office/drawing/2014/chart" uri="{C3380CC4-5D6E-409C-BE32-E72D297353CC}">
              <c16:uniqueId val="{00000000-91C6-4883-B199-71A6F25034B1}"/>
            </c:ext>
          </c:extLst>
        </c:ser>
        <c:ser>
          <c:idx val="1"/>
          <c:order val="1"/>
          <c:tx>
            <c:strRef>
              <c:f>Sheet1!$C$1</c:f>
              <c:strCache>
                <c:ptCount val="1"/>
                <c:pt idx="0">
                  <c:v>Highways</c:v>
                </c:pt>
              </c:strCache>
            </c:strRef>
          </c:tx>
          <c:spPr>
            <a:ln w="38100">
              <a:solidFill>
                <a:sysClr val="windowText" lastClr="000000"/>
              </a:solidFill>
            </a:ln>
          </c:spPr>
          <c:marker>
            <c:symbol val="none"/>
          </c:marker>
          <c:cat>
            <c:strRef>
              <c:f>Sheet1!$A$2:$A$10</c:f>
              <c:strCache>
                <c:ptCount val="9"/>
                <c:pt idx="0">
                  <c:v>'08</c:v>
                </c:pt>
                <c:pt idx="8">
                  <c:v>'16</c:v>
                </c:pt>
              </c:strCache>
            </c:strRef>
          </c:cat>
          <c:val>
            <c:numRef>
              <c:f>Sheet1!$C$2:$C$10</c:f>
              <c:numCache>
                <c:formatCode>#,##0</c:formatCode>
                <c:ptCount val="9"/>
                <c:pt idx="0">
                  <c:v>81361</c:v>
                </c:pt>
                <c:pt idx="1">
                  <c:v>82166</c:v>
                </c:pt>
                <c:pt idx="2">
                  <c:v>82529</c:v>
                </c:pt>
                <c:pt idx="3">
                  <c:v>79322</c:v>
                </c:pt>
                <c:pt idx="4">
                  <c:v>80546</c:v>
                </c:pt>
                <c:pt idx="5">
                  <c:v>81364</c:v>
                </c:pt>
                <c:pt idx="6">
                  <c:v>84743</c:v>
                </c:pt>
                <c:pt idx="7">
                  <c:v>90626</c:v>
                </c:pt>
                <c:pt idx="8">
                  <c:v>92738</c:v>
                </c:pt>
              </c:numCache>
            </c:numRef>
          </c:val>
          <c:smooth val="0"/>
          <c:extLst>
            <c:ext xmlns:c16="http://schemas.microsoft.com/office/drawing/2014/chart" uri="{C3380CC4-5D6E-409C-BE32-E72D297353CC}">
              <c16:uniqueId val="{00000001-91C6-4883-B199-71A6F25034B1}"/>
            </c:ext>
          </c:extLst>
        </c:ser>
        <c:dLbls>
          <c:showLegendKey val="0"/>
          <c:showVal val="0"/>
          <c:showCatName val="0"/>
          <c:showSerName val="0"/>
          <c:showPercent val="0"/>
          <c:showBubbleSize val="0"/>
        </c:dLbls>
        <c:smooth val="0"/>
        <c:axId val="174987520"/>
        <c:axId val="174993408"/>
      </c:lineChart>
      <c:dateAx>
        <c:axId val="174987520"/>
        <c:scaling>
          <c:orientation val="minMax"/>
        </c:scaling>
        <c:delete val="0"/>
        <c:axPos val="b"/>
        <c:numFmt formatCode="yyyy" sourceLinked="0"/>
        <c:majorTickMark val="in"/>
        <c:minorTickMark val="none"/>
        <c:tickLblPos val="nextTo"/>
        <c:spPr>
          <a:ln/>
        </c:spPr>
        <c:txPr>
          <a:bodyPr rot="0"/>
          <a:lstStyle/>
          <a:p>
            <a:pPr>
              <a:defRPr/>
            </a:pPr>
            <a:endParaRPr lang="en-US"/>
          </a:p>
        </c:txPr>
        <c:crossAx val="174993408"/>
        <c:crosses val="autoZero"/>
        <c:auto val="1"/>
        <c:lblOffset val="100"/>
        <c:baseTimeUnit val="months"/>
        <c:majorUnit val="1"/>
        <c:majorTimeUnit val="months"/>
        <c:minorUnit val="1"/>
        <c:minorTimeUnit val="months"/>
      </c:dateAx>
      <c:valAx>
        <c:axId val="174993408"/>
        <c:scaling>
          <c:orientation val="minMax"/>
          <c:max val="120000"/>
          <c:min val="0"/>
        </c:scaling>
        <c:delete val="0"/>
        <c:axPos val="l"/>
        <c:majorGridlines>
          <c:spPr>
            <a:ln>
              <a:solidFill>
                <a:prstClr val="black">
                  <a:lumMod val="50000"/>
                  <a:lumOff val="50000"/>
                  <a:alpha val="50000"/>
                </a:prstClr>
              </a:solidFill>
            </a:ln>
          </c:spPr>
        </c:majorGridlines>
        <c:numFmt formatCode="&quot;$&quot;#,##0" sourceLinked="0"/>
        <c:majorTickMark val="out"/>
        <c:minorTickMark val="none"/>
        <c:tickLblPos val="nextTo"/>
        <c:crossAx val="174987520"/>
        <c:crosses val="autoZero"/>
        <c:crossBetween val="between"/>
        <c:majorUnit val="30000"/>
        <c:dispUnits>
          <c:builtInUnit val="thousands"/>
        </c:dispUnits>
      </c:valAx>
      <c:spPr>
        <a:solidFill>
          <a:srgbClr val="F8F8F8"/>
        </a:solidFill>
      </c:spPr>
    </c:plotArea>
    <c:plotVisOnly val="1"/>
    <c:dispBlanksAs val="gap"/>
    <c:showDLblsOverMax val="0"/>
  </c:chart>
  <c:spPr>
    <a:noFill/>
    <a:ln>
      <a:noFill/>
    </a:ln>
  </c:spPr>
  <c:txPr>
    <a:bodyPr/>
    <a:lstStyle/>
    <a:p>
      <a:pPr>
        <a:defRPr sz="1400">
          <a:latin typeface="Calibri"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0.79505</cdr:x>
      <cdr:y>0.05638</cdr:y>
    </cdr:from>
    <cdr:to>
      <cdr:x>0.98825</cdr:x>
      <cdr:y>0.16405</cdr:y>
    </cdr:to>
    <cdr:sp macro="" textlink="">
      <cdr:nvSpPr>
        <cdr:cNvPr id="2" name="TextBox 4">
          <a:extLst xmlns:a="http://schemas.openxmlformats.org/drawingml/2006/main">
            <a:ext uri="{FF2B5EF4-FFF2-40B4-BE49-F238E27FC236}">
              <a16:creationId xmlns:a16="http://schemas.microsoft.com/office/drawing/2014/main" id="{85EF51C1-3D61-4452-88E4-B03431642119}"/>
            </a:ext>
          </a:extLst>
        </cdr:cNvPr>
        <cdr:cNvSpPr txBox="1"/>
      </cdr:nvSpPr>
      <cdr:spPr>
        <a:xfrm xmlns:a="http://schemas.openxmlformats.org/drawingml/2006/main">
          <a:off x="5292203" y="306209"/>
          <a:ext cx="128602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653110" rtl="0" eaLnBrk="1" latinLnBrk="0" hangingPunct="1">
            <a:defRPr sz="2571" kern="1200">
              <a:solidFill>
                <a:schemeClr val="tx1"/>
              </a:solidFill>
              <a:latin typeface="+mn-lt"/>
              <a:ea typeface="+mn-ea"/>
              <a:cs typeface="+mn-cs"/>
            </a:defRPr>
          </a:lvl1pPr>
          <a:lvl2pPr marL="653110" algn="l" defTabSz="653110" rtl="0" eaLnBrk="1" latinLnBrk="0" hangingPunct="1">
            <a:defRPr sz="2571" kern="1200">
              <a:solidFill>
                <a:schemeClr val="tx1"/>
              </a:solidFill>
              <a:latin typeface="+mn-lt"/>
              <a:ea typeface="+mn-ea"/>
              <a:cs typeface="+mn-cs"/>
            </a:defRPr>
          </a:lvl2pPr>
          <a:lvl3pPr marL="1306220" algn="l" defTabSz="653110" rtl="0" eaLnBrk="1" latinLnBrk="0" hangingPunct="1">
            <a:defRPr sz="2571" kern="1200">
              <a:solidFill>
                <a:schemeClr val="tx1"/>
              </a:solidFill>
              <a:latin typeface="+mn-lt"/>
              <a:ea typeface="+mn-ea"/>
              <a:cs typeface="+mn-cs"/>
            </a:defRPr>
          </a:lvl3pPr>
          <a:lvl4pPr marL="1959331" algn="l" defTabSz="653110" rtl="0" eaLnBrk="1" latinLnBrk="0" hangingPunct="1">
            <a:defRPr sz="2571" kern="1200">
              <a:solidFill>
                <a:schemeClr val="tx1"/>
              </a:solidFill>
              <a:latin typeface="+mn-lt"/>
              <a:ea typeface="+mn-ea"/>
              <a:cs typeface="+mn-cs"/>
            </a:defRPr>
          </a:lvl4pPr>
          <a:lvl5pPr marL="2612441" algn="l" defTabSz="653110" rtl="0" eaLnBrk="1" latinLnBrk="0" hangingPunct="1">
            <a:defRPr sz="2571" kern="1200">
              <a:solidFill>
                <a:schemeClr val="tx1"/>
              </a:solidFill>
              <a:latin typeface="+mn-lt"/>
              <a:ea typeface="+mn-ea"/>
              <a:cs typeface="+mn-cs"/>
            </a:defRPr>
          </a:lvl5pPr>
          <a:lvl6pPr marL="3265551" algn="l" defTabSz="653110" rtl="0" eaLnBrk="1" latinLnBrk="0" hangingPunct="1">
            <a:defRPr sz="2571" kern="1200">
              <a:solidFill>
                <a:schemeClr val="tx1"/>
              </a:solidFill>
              <a:latin typeface="+mn-lt"/>
              <a:ea typeface="+mn-ea"/>
              <a:cs typeface="+mn-cs"/>
            </a:defRPr>
          </a:lvl6pPr>
          <a:lvl7pPr marL="3918661" algn="l" defTabSz="653110" rtl="0" eaLnBrk="1" latinLnBrk="0" hangingPunct="1">
            <a:defRPr sz="2571" kern="1200">
              <a:solidFill>
                <a:schemeClr val="tx1"/>
              </a:solidFill>
              <a:latin typeface="+mn-lt"/>
              <a:ea typeface="+mn-ea"/>
              <a:cs typeface="+mn-cs"/>
            </a:defRPr>
          </a:lvl7pPr>
          <a:lvl8pPr marL="4571771" algn="l" defTabSz="653110" rtl="0" eaLnBrk="1" latinLnBrk="0" hangingPunct="1">
            <a:defRPr sz="2571" kern="1200">
              <a:solidFill>
                <a:schemeClr val="tx1"/>
              </a:solidFill>
              <a:latin typeface="+mn-lt"/>
              <a:ea typeface="+mn-ea"/>
              <a:cs typeface="+mn-cs"/>
            </a:defRPr>
          </a:lvl8pPr>
          <a:lvl9pPr marL="5224882" algn="l" defTabSz="653110" rtl="0" eaLnBrk="1" latinLnBrk="0" hangingPunct="1">
            <a:defRPr sz="2571" kern="1200">
              <a:solidFill>
                <a:schemeClr val="tx1"/>
              </a:solidFill>
              <a:latin typeface="+mn-lt"/>
              <a:ea typeface="+mn-ea"/>
              <a:cs typeface="+mn-cs"/>
            </a:defRPr>
          </a:lvl9pPr>
        </a:lstStyle>
        <a:p xmlns:a="http://schemas.openxmlformats.org/drawingml/2006/main">
          <a:r>
            <a:rPr lang="en-US" sz="1600" u="sng" dirty="0"/>
            <a:t>1/18–1/19</a:t>
          </a:r>
        </a:p>
        <a:p xmlns:a="http://schemas.openxmlformats.org/drawingml/2006/main">
          <a:r>
            <a:rPr lang="en-US" sz="1600" u="sng" dirty="0"/>
            <a:t>% change:</a:t>
          </a:r>
        </a:p>
      </cdr:txBody>
    </cdr:sp>
  </cdr:relSizeAnchor>
  <cdr:relSizeAnchor xmlns:cdr="http://schemas.openxmlformats.org/drawingml/2006/chartDrawing">
    <cdr:from>
      <cdr:x>0.78523</cdr:x>
      <cdr:y>0.14961</cdr:y>
    </cdr:from>
    <cdr:to>
      <cdr:x>0.97389</cdr:x>
      <cdr:y>0.20628</cdr:y>
    </cdr:to>
    <cdr:sp macro="" textlink="">
      <cdr:nvSpPr>
        <cdr:cNvPr id="3" name="TextBox 4">
          <a:extLst xmlns:a="http://schemas.openxmlformats.org/drawingml/2006/main">
            <a:ext uri="{FF2B5EF4-FFF2-40B4-BE49-F238E27FC236}">
              <a16:creationId xmlns:a16="http://schemas.microsoft.com/office/drawing/2014/main" id="{95F5E26E-27C0-4328-B28A-C7B2D56D7D23}"/>
            </a:ext>
          </a:extLst>
        </cdr:cNvPr>
        <cdr:cNvSpPr txBox="1"/>
      </cdr:nvSpPr>
      <cdr:spPr>
        <a:xfrm xmlns:a="http://schemas.openxmlformats.org/drawingml/2006/main">
          <a:off x="5226837" y="812542"/>
          <a:ext cx="1255804" cy="3077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Total: 0.3%</a:t>
          </a:r>
        </a:p>
      </cdr:txBody>
    </cdr:sp>
  </cdr:relSizeAnchor>
  <cdr:relSizeAnchor xmlns:cdr="http://schemas.openxmlformats.org/drawingml/2006/chartDrawing">
    <cdr:from>
      <cdr:x>0.77723</cdr:x>
      <cdr:y>0.56762</cdr:y>
    </cdr:from>
    <cdr:to>
      <cdr:x>1</cdr:x>
      <cdr:y>0.62429</cdr:y>
    </cdr:to>
    <cdr:sp macro="" textlink="">
      <cdr:nvSpPr>
        <cdr:cNvPr id="4" name="TextBox 4">
          <a:extLst xmlns:a="http://schemas.openxmlformats.org/drawingml/2006/main">
            <a:ext uri="{FF2B5EF4-FFF2-40B4-BE49-F238E27FC236}">
              <a16:creationId xmlns:a16="http://schemas.microsoft.com/office/drawing/2014/main" id="{FC4C1268-9895-43A0-A344-A464B9E01062}"/>
            </a:ext>
          </a:extLst>
        </cdr:cNvPr>
        <cdr:cNvSpPr txBox="1"/>
      </cdr:nvSpPr>
      <cdr:spPr>
        <a:xfrm xmlns:a="http://schemas.openxmlformats.org/drawingml/2006/main">
          <a:off x="5173576" y="3082833"/>
          <a:ext cx="1482865"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C0504D"/>
              </a:solidFill>
            </a:rPr>
            <a:t>Private res: -5.6%</a:t>
          </a:r>
        </a:p>
      </cdr:txBody>
    </cdr:sp>
  </cdr:relSizeAnchor>
  <cdr:relSizeAnchor xmlns:cdr="http://schemas.openxmlformats.org/drawingml/2006/chartDrawing">
    <cdr:from>
      <cdr:x>0.77723</cdr:x>
      <cdr:y>0.62908</cdr:y>
    </cdr:from>
    <cdr:to>
      <cdr:x>0.96843</cdr:x>
      <cdr:y>0.72542</cdr:y>
    </cdr:to>
    <cdr:sp macro="" textlink="">
      <cdr:nvSpPr>
        <cdr:cNvPr id="5" name="TextBox 4">
          <a:extLst xmlns:a="http://schemas.openxmlformats.org/drawingml/2006/main">
            <a:ext uri="{FF2B5EF4-FFF2-40B4-BE49-F238E27FC236}">
              <a16:creationId xmlns:a16="http://schemas.microsoft.com/office/drawing/2014/main" id="{5B1C575D-98E9-479F-AA01-D17406B7508C}"/>
            </a:ext>
          </a:extLst>
        </cdr:cNvPr>
        <cdr:cNvSpPr txBox="1"/>
      </cdr:nvSpPr>
      <cdr:spPr>
        <a:xfrm xmlns:a="http://schemas.openxmlformats.org/drawingml/2006/main">
          <a:off x="5173576" y="3416632"/>
          <a:ext cx="1272721" cy="5232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4F81BD"/>
              </a:solidFill>
            </a:rPr>
            <a:t>Private </a:t>
          </a:r>
          <a:r>
            <a:rPr lang="en-US" sz="1400" b="1" dirty="0" err="1">
              <a:solidFill>
                <a:srgbClr val="4F81BD"/>
              </a:solidFill>
            </a:rPr>
            <a:t>nonres</a:t>
          </a:r>
          <a:r>
            <a:rPr lang="en-US" sz="1400" b="1" dirty="0">
              <a:solidFill>
                <a:srgbClr val="4F81BD"/>
              </a:solidFill>
            </a:rPr>
            <a:t>: 2.4%</a:t>
          </a:r>
        </a:p>
      </cdr:txBody>
    </cdr:sp>
  </cdr:relSizeAnchor>
  <cdr:relSizeAnchor xmlns:cdr="http://schemas.openxmlformats.org/drawingml/2006/chartDrawing">
    <cdr:from>
      <cdr:x>0.77723</cdr:x>
      <cdr:y>0.72717</cdr:y>
    </cdr:from>
    <cdr:to>
      <cdr:x>0.97193</cdr:x>
      <cdr:y>0.78384</cdr:y>
    </cdr:to>
    <cdr:sp macro="" textlink="">
      <cdr:nvSpPr>
        <cdr:cNvPr id="6" name="TextBox 1">
          <a:extLst xmlns:a="http://schemas.openxmlformats.org/drawingml/2006/main">
            <a:ext uri="{FF2B5EF4-FFF2-40B4-BE49-F238E27FC236}">
              <a16:creationId xmlns:a16="http://schemas.microsoft.com/office/drawing/2014/main" id="{AF7C6244-56FA-4FB0-800B-6E7FCE79A114}"/>
            </a:ext>
          </a:extLst>
        </cdr:cNvPr>
        <cdr:cNvSpPr txBox="1"/>
      </cdr:nvSpPr>
      <cdr:spPr>
        <a:xfrm xmlns:a="http://schemas.openxmlformats.org/drawingml/2006/main">
          <a:off x="5173576" y="3949374"/>
          <a:ext cx="1296019" cy="30778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9BBB59"/>
              </a:solidFill>
            </a:rPr>
            <a:t>Public: 8.0%</a:t>
          </a:r>
        </a:p>
      </cdr:txBody>
    </cdr:sp>
  </cdr:relSizeAnchor>
</c:userShapes>
</file>

<file path=ppt/drawings/drawing2.xml><?xml version="1.0" encoding="utf-8"?>
<c:userShapes xmlns:c="http://schemas.openxmlformats.org/drawingml/2006/chart">
  <cdr:relSizeAnchor xmlns:cdr="http://schemas.openxmlformats.org/drawingml/2006/chartDrawing">
    <cdr:from>
      <cdr:x>0.76979</cdr:x>
      <cdr:y>0.08294</cdr:y>
    </cdr:from>
    <cdr:to>
      <cdr:x>1</cdr:x>
      <cdr:y>0.19062</cdr:y>
    </cdr:to>
    <cdr:sp macro="" textlink="">
      <cdr:nvSpPr>
        <cdr:cNvPr id="2" name="TextBox 4">
          <a:extLst xmlns:a="http://schemas.openxmlformats.org/drawingml/2006/main">
            <a:ext uri="{FF2B5EF4-FFF2-40B4-BE49-F238E27FC236}">
              <a16:creationId xmlns:a16="http://schemas.microsoft.com/office/drawing/2014/main" id="{37DD8E2F-4821-4D8F-B2EB-EE9D0E5BA1C0}"/>
            </a:ext>
          </a:extLst>
        </cdr:cNvPr>
        <cdr:cNvSpPr txBox="1"/>
      </cdr:nvSpPr>
      <cdr:spPr>
        <a:xfrm xmlns:a="http://schemas.openxmlformats.org/drawingml/2006/main">
          <a:off x="4562579" y="450487"/>
          <a:ext cx="1364465"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u="sng" dirty="0"/>
            <a:t>1/18–1/19</a:t>
          </a:r>
        </a:p>
        <a:p xmlns:a="http://schemas.openxmlformats.org/drawingml/2006/main">
          <a:r>
            <a:rPr lang="en-US" sz="1600" u="sng" dirty="0"/>
            <a:t>% change:</a:t>
          </a:r>
        </a:p>
      </cdr:txBody>
    </cdr:sp>
  </cdr:relSizeAnchor>
  <cdr:relSizeAnchor xmlns:cdr="http://schemas.openxmlformats.org/drawingml/2006/chartDrawing">
    <cdr:from>
      <cdr:x>0.7689</cdr:x>
      <cdr:y>0.1656</cdr:y>
    </cdr:from>
    <cdr:to>
      <cdr:x>1</cdr:x>
      <cdr:y>0.22227</cdr:y>
    </cdr:to>
    <cdr:sp macro="" textlink="">
      <cdr:nvSpPr>
        <cdr:cNvPr id="3" name="TextBox 4">
          <a:extLst xmlns:a="http://schemas.openxmlformats.org/drawingml/2006/main">
            <a:ext uri="{FF2B5EF4-FFF2-40B4-BE49-F238E27FC236}">
              <a16:creationId xmlns:a16="http://schemas.microsoft.com/office/drawing/2014/main" id="{B02DEDF2-DF26-427B-AE79-5E8D410BC7AD}"/>
            </a:ext>
          </a:extLst>
        </cdr:cNvPr>
        <cdr:cNvSpPr txBox="1"/>
      </cdr:nvSpPr>
      <cdr:spPr>
        <a:xfrm xmlns:a="http://schemas.openxmlformats.org/drawingml/2006/main">
          <a:off x="4557290" y="899399"/>
          <a:ext cx="136975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Total: 4.7%</a:t>
          </a:r>
        </a:p>
      </cdr:txBody>
    </cdr:sp>
  </cdr:relSizeAnchor>
  <cdr:relSizeAnchor xmlns:cdr="http://schemas.openxmlformats.org/drawingml/2006/chartDrawing">
    <cdr:from>
      <cdr:x>0.7689</cdr:x>
      <cdr:y>0.44497</cdr:y>
    </cdr:from>
    <cdr:to>
      <cdr:x>0.98077</cdr:x>
      <cdr:y>0.50164</cdr:y>
    </cdr:to>
    <cdr:sp macro="" textlink="">
      <cdr:nvSpPr>
        <cdr:cNvPr id="4" name="TextBox 4">
          <a:extLst xmlns:a="http://schemas.openxmlformats.org/drawingml/2006/main">
            <a:ext uri="{FF2B5EF4-FFF2-40B4-BE49-F238E27FC236}">
              <a16:creationId xmlns:a16="http://schemas.microsoft.com/office/drawing/2014/main" id="{FA2A2065-A3CC-4946-835E-AD69A3F32DD5}"/>
            </a:ext>
          </a:extLst>
        </cdr:cNvPr>
        <cdr:cNvSpPr txBox="1"/>
      </cdr:nvSpPr>
      <cdr:spPr>
        <a:xfrm xmlns:a="http://schemas.openxmlformats.org/drawingml/2006/main">
          <a:off x="4557289" y="2416706"/>
          <a:ext cx="1255763" cy="3077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err="1">
              <a:solidFill>
                <a:srgbClr val="4F81BD"/>
              </a:solidFill>
            </a:rPr>
            <a:t>Nonres</a:t>
          </a:r>
          <a:r>
            <a:rPr lang="en-US" sz="1400" b="1" dirty="0">
              <a:solidFill>
                <a:srgbClr val="4F81BD"/>
              </a:solidFill>
            </a:rPr>
            <a:t>: 4.8%</a:t>
          </a:r>
        </a:p>
      </cdr:txBody>
    </cdr:sp>
  </cdr:relSizeAnchor>
  <cdr:relSizeAnchor xmlns:cdr="http://schemas.openxmlformats.org/drawingml/2006/chartDrawing">
    <cdr:from>
      <cdr:x>0.7689</cdr:x>
      <cdr:y>0.61177</cdr:y>
    </cdr:from>
    <cdr:to>
      <cdr:x>0.98077</cdr:x>
      <cdr:y>0.66844</cdr:y>
    </cdr:to>
    <cdr:sp macro="" textlink="">
      <cdr:nvSpPr>
        <cdr:cNvPr id="5" name="TextBox 4">
          <a:extLst xmlns:a="http://schemas.openxmlformats.org/drawingml/2006/main">
            <a:ext uri="{FF2B5EF4-FFF2-40B4-BE49-F238E27FC236}">
              <a16:creationId xmlns:a16="http://schemas.microsoft.com/office/drawing/2014/main" id="{4278B206-0977-413B-B2FB-FEDCA342D88C}"/>
            </a:ext>
          </a:extLst>
        </cdr:cNvPr>
        <cdr:cNvSpPr txBox="1"/>
      </cdr:nvSpPr>
      <cdr:spPr>
        <a:xfrm xmlns:a="http://schemas.openxmlformats.org/drawingml/2006/main">
          <a:off x="4557289" y="3322605"/>
          <a:ext cx="125578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C0504D"/>
              </a:solidFill>
            </a:rPr>
            <a:t>Res: 4.7%</a:t>
          </a:r>
        </a:p>
      </cdr:txBody>
    </cdr:sp>
  </cdr:relSizeAnchor>
</c:userShapes>
</file>

<file path=ppt/drawings/drawing3.xml><?xml version="1.0" encoding="utf-8"?>
<c:userShapes xmlns:c="http://schemas.openxmlformats.org/drawingml/2006/chart">
  <cdr:relSizeAnchor xmlns:cdr="http://schemas.openxmlformats.org/drawingml/2006/chartDrawing">
    <cdr:from>
      <cdr:x>0.62249</cdr:x>
      <cdr:y>0.64503</cdr:y>
    </cdr:from>
    <cdr:to>
      <cdr:x>0.89885</cdr:x>
      <cdr:y>0.84299</cdr:y>
    </cdr:to>
    <cdr:sp macro="" textlink="">
      <cdr:nvSpPr>
        <cdr:cNvPr id="2" name="TextBox 13">
          <a:extLst xmlns:a="http://schemas.openxmlformats.org/drawingml/2006/main">
            <a:ext uri="{FF2B5EF4-FFF2-40B4-BE49-F238E27FC236}">
              <a16:creationId xmlns:a16="http://schemas.microsoft.com/office/drawing/2014/main" id="{07F91A03-E479-4A95-BF58-6D47337D9327}"/>
            </a:ext>
          </a:extLst>
        </cdr:cNvPr>
        <cdr:cNvSpPr txBox="1"/>
      </cdr:nvSpPr>
      <cdr:spPr>
        <a:xfrm xmlns:a="http://schemas.openxmlformats.org/drawingml/2006/main" rot="10800000" flipV="1">
          <a:off x="3938985" y="3509933"/>
          <a:ext cx="1748762" cy="10771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tx2"/>
              </a:solidFill>
            </a:rPr>
            <a:t>12-mo % change in construction average hourly earnings</a:t>
          </a:r>
        </a:p>
      </cdr:txBody>
    </cdr:sp>
  </cdr:relSizeAnchor>
  <cdr:relSizeAnchor xmlns:cdr="http://schemas.openxmlformats.org/drawingml/2006/chartDrawing">
    <cdr:from>
      <cdr:x>0.63864</cdr:x>
      <cdr:y>0.24634</cdr:y>
    </cdr:from>
    <cdr:to>
      <cdr:x>0.90357</cdr:x>
      <cdr:y>0.3538</cdr:y>
    </cdr:to>
    <cdr:sp macro="" textlink="">
      <cdr:nvSpPr>
        <cdr:cNvPr id="3" name="TextBox 13">
          <a:extLst xmlns:a="http://schemas.openxmlformats.org/drawingml/2006/main">
            <a:ext uri="{FF2B5EF4-FFF2-40B4-BE49-F238E27FC236}">
              <a16:creationId xmlns:a16="http://schemas.microsoft.com/office/drawing/2014/main" id="{D31BEB2F-9650-46F0-9930-607C226F9BBC}"/>
            </a:ext>
          </a:extLst>
        </cdr:cNvPr>
        <cdr:cNvSpPr txBox="1"/>
      </cdr:nvSpPr>
      <cdr:spPr>
        <a:xfrm xmlns:a="http://schemas.openxmlformats.org/drawingml/2006/main" rot="10800000" flipV="1">
          <a:off x="4041204" y="1340447"/>
          <a:ext cx="1676434" cy="58474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C00000"/>
              </a:solidFill>
            </a:rPr>
            <a:t>Job openings rate in construction</a:t>
          </a:r>
        </a:p>
      </cdr:txBody>
    </cdr:sp>
  </cdr:relSizeAnchor>
  <cdr:relSizeAnchor xmlns:cdr="http://schemas.openxmlformats.org/drawingml/2006/chartDrawing">
    <cdr:from>
      <cdr:x>0.89017</cdr:x>
      <cdr:y>0.04562</cdr:y>
    </cdr:from>
    <cdr:to>
      <cdr:x>1</cdr:x>
      <cdr:y>0.10784</cdr:y>
    </cdr:to>
    <cdr:sp macro="" textlink="">
      <cdr:nvSpPr>
        <cdr:cNvPr id="4" name="TextBox 13">
          <a:extLst xmlns:a="http://schemas.openxmlformats.org/drawingml/2006/main">
            <a:ext uri="{FF2B5EF4-FFF2-40B4-BE49-F238E27FC236}">
              <a16:creationId xmlns:a16="http://schemas.microsoft.com/office/drawing/2014/main" id="{C39587FC-8243-487B-BD4C-D54370734A74}"/>
            </a:ext>
          </a:extLst>
        </cdr:cNvPr>
        <cdr:cNvSpPr txBox="1"/>
      </cdr:nvSpPr>
      <cdr:spPr>
        <a:xfrm xmlns:a="http://schemas.openxmlformats.org/drawingml/2006/main">
          <a:off x="5632852" y="248241"/>
          <a:ext cx="694987"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u="sng" dirty="0">
              <a:solidFill>
                <a:schemeClr val="tx1"/>
              </a:solidFill>
            </a:rPr>
            <a:t>1/19</a:t>
          </a:r>
        </a:p>
      </cdr:txBody>
    </cdr:sp>
  </cdr:relSizeAnchor>
</c:userShapes>
</file>

<file path=ppt/drawings/drawing4.xml><?xml version="1.0" encoding="utf-8"?>
<c:userShapes xmlns:c="http://schemas.openxmlformats.org/drawingml/2006/chart">
  <cdr:relSizeAnchor xmlns:cdr="http://schemas.openxmlformats.org/drawingml/2006/chartDrawing">
    <cdr:from>
      <cdr:x>0.7903</cdr:x>
      <cdr:y>0.13317</cdr:y>
    </cdr:from>
    <cdr:to>
      <cdr:x>0.88269</cdr:x>
      <cdr:y>0.19539</cdr:y>
    </cdr:to>
    <cdr:sp macro="" textlink="">
      <cdr:nvSpPr>
        <cdr:cNvPr id="4" name="TextBox 13">
          <a:extLst xmlns:a="http://schemas.openxmlformats.org/drawingml/2006/main">
            <a:ext uri="{FF2B5EF4-FFF2-40B4-BE49-F238E27FC236}">
              <a16:creationId xmlns:a16="http://schemas.microsoft.com/office/drawing/2014/main" id="{E55ADB1A-E56F-4D9C-B688-8D7CFB3DEE21}"/>
            </a:ext>
          </a:extLst>
        </cdr:cNvPr>
        <cdr:cNvSpPr txBox="1"/>
      </cdr:nvSpPr>
      <cdr:spPr>
        <a:xfrm xmlns:a="http://schemas.openxmlformats.org/drawingml/2006/main">
          <a:off x="5298056" y="724670"/>
          <a:ext cx="619414"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F79646"/>
              </a:solidFill>
            </a:rPr>
            <a:t>Hires</a:t>
          </a:r>
        </a:p>
      </cdr:txBody>
    </cdr:sp>
  </cdr:relSizeAnchor>
  <cdr:relSizeAnchor xmlns:cdr="http://schemas.openxmlformats.org/drawingml/2006/chartDrawing">
    <cdr:from>
      <cdr:x>0.84397</cdr:x>
      <cdr:y>0.39301</cdr:y>
    </cdr:from>
    <cdr:to>
      <cdr:x>1</cdr:x>
      <cdr:y>0.5</cdr:y>
    </cdr:to>
    <cdr:sp macro="" textlink="">
      <cdr:nvSpPr>
        <cdr:cNvPr id="5" name="TextBox 13">
          <a:extLst xmlns:a="http://schemas.openxmlformats.org/drawingml/2006/main">
            <a:ext uri="{FF2B5EF4-FFF2-40B4-BE49-F238E27FC236}">
              <a16:creationId xmlns:a16="http://schemas.microsoft.com/office/drawing/2014/main" id="{B3C6A177-9AE2-42B1-8B59-D2C29A8B15FF}"/>
            </a:ext>
          </a:extLst>
        </cdr:cNvPr>
        <cdr:cNvSpPr txBox="1"/>
      </cdr:nvSpPr>
      <cdr:spPr>
        <a:xfrm xmlns:a="http://schemas.openxmlformats.org/drawingml/2006/main" rot="10800000" flipV="1">
          <a:off x="5657863" y="2138560"/>
          <a:ext cx="1046005" cy="5821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4F6228"/>
              </a:solidFill>
            </a:rPr>
            <a:t>Openings</a:t>
          </a:r>
        </a:p>
      </cdr:txBody>
    </cdr:sp>
  </cdr:relSizeAnchor>
  <cdr:relSizeAnchor xmlns:cdr="http://schemas.openxmlformats.org/drawingml/2006/chartDrawing">
    <cdr:from>
      <cdr:x>0.89329</cdr:x>
      <cdr:y>0.07052</cdr:y>
    </cdr:from>
    <cdr:to>
      <cdr:x>1</cdr:x>
      <cdr:y>0.13274</cdr:y>
    </cdr:to>
    <cdr:sp macro="" textlink="">
      <cdr:nvSpPr>
        <cdr:cNvPr id="6" name="TextBox 13">
          <a:extLst xmlns:a="http://schemas.openxmlformats.org/drawingml/2006/main">
            <a:ext uri="{FF2B5EF4-FFF2-40B4-BE49-F238E27FC236}">
              <a16:creationId xmlns:a16="http://schemas.microsoft.com/office/drawing/2014/main" id="{6FB1B22D-D5FC-46D3-BEAE-87FB37528FB4}"/>
            </a:ext>
          </a:extLst>
        </cdr:cNvPr>
        <cdr:cNvSpPr txBox="1"/>
      </cdr:nvSpPr>
      <cdr:spPr>
        <a:xfrm xmlns:a="http://schemas.openxmlformats.org/drawingml/2006/main">
          <a:off x="5988498" y="383734"/>
          <a:ext cx="71537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u="sng" dirty="0">
              <a:solidFill>
                <a:schemeClr val="tx1"/>
              </a:solidFill>
            </a:rPr>
            <a:t>1/19</a:t>
          </a:r>
        </a:p>
      </cdr:txBody>
    </cdr:sp>
  </cdr:relSizeAnchor>
</c:userShapes>
</file>

<file path=ppt/drawings/drawing5.xml><?xml version="1.0" encoding="utf-8"?>
<c:userShapes xmlns:c="http://schemas.openxmlformats.org/drawingml/2006/chart">
  <cdr:relSizeAnchor xmlns:cdr="http://schemas.openxmlformats.org/drawingml/2006/chartDrawing">
    <cdr:from>
      <cdr:x>0.10721</cdr:x>
      <cdr:y>0.91101</cdr:y>
    </cdr:from>
    <cdr:to>
      <cdr:x>0.8166</cdr:x>
      <cdr:y>1</cdr:y>
    </cdr:to>
    <cdr:sp macro="" textlink="">
      <cdr:nvSpPr>
        <cdr:cNvPr id="2" name="TextBox 1">
          <a:extLst xmlns:a="http://schemas.openxmlformats.org/drawingml/2006/main">
            <a:ext uri="{FF2B5EF4-FFF2-40B4-BE49-F238E27FC236}">
              <a16:creationId xmlns:a16="http://schemas.microsoft.com/office/drawing/2014/main" id="{8F563BA7-86A7-4C09-9427-2F3876CDCF37}"/>
            </a:ext>
          </a:extLst>
        </cdr:cNvPr>
        <cdr:cNvSpPr txBox="1"/>
      </cdr:nvSpPr>
      <cdr:spPr>
        <a:xfrm xmlns:a="http://schemas.openxmlformats.org/drawingml/2006/main">
          <a:off x="1246585" y="3923995"/>
          <a:ext cx="8248073" cy="3833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0.17813</cdr:x>
      <cdr:y>0.67778</cdr:y>
    </cdr:from>
    <cdr:to>
      <cdr:x>0.2559</cdr:x>
      <cdr:y>0.72977</cdr:y>
    </cdr:to>
    <cdr:sp macro="" textlink="">
      <cdr:nvSpPr>
        <cdr:cNvPr id="7" name="TextBox 6">
          <a:extLst xmlns:a="http://schemas.openxmlformats.org/drawingml/2006/main">
            <a:ext uri="{FF2B5EF4-FFF2-40B4-BE49-F238E27FC236}">
              <a16:creationId xmlns:a16="http://schemas.microsoft.com/office/drawing/2014/main" id="{6BACAAE0-D823-446C-BA99-4D74326E407C}"/>
            </a:ext>
          </a:extLst>
        </cdr:cNvPr>
        <cdr:cNvSpPr txBox="1"/>
      </cdr:nvSpPr>
      <cdr:spPr>
        <a:xfrm xmlns:a="http://schemas.openxmlformats.org/drawingml/2006/main">
          <a:off x="2124839" y="3874388"/>
          <a:ext cx="927690" cy="2971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kern="1200" dirty="0">
              <a:solidFill>
                <a:schemeClr val="tx1"/>
              </a:solidFill>
            </a:rPr>
            <a:t>-13%</a:t>
          </a:r>
        </a:p>
      </cdr:txBody>
    </cdr:sp>
  </cdr:relSizeAnchor>
  <cdr:relSizeAnchor xmlns:cdr="http://schemas.openxmlformats.org/drawingml/2006/chartDrawing">
    <cdr:from>
      <cdr:x>0.17869</cdr:x>
      <cdr:y>0.47208</cdr:y>
    </cdr:from>
    <cdr:to>
      <cdr:x>0.25646</cdr:x>
      <cdr:y>0.52407</cdr:y>
    </cdr:to>
    <cdr:sp macro="" textlink="">
      <cdr:nvSpPr>
        <cdr:cNvPr id="5" name="TextBox 1">
          <a:extLst xmlns:a="http://schemas.openxmlformats.org/drawingml/2006/main">
            <a:ext uri="{FF2B5EF4-FFF2-40B4-BE49-F238E27FC236}">
              <a16:creationId xmlns:a16="http://schemas.microsoft.com/office/drawing/2014/main" id="{670E3068-0D0D-4313-8443-D82E3AC27052}"/>
            </a:ext>
          </a:extLst>
        </cdr:cNvPr>
        <cdr:cNvSpPr txBox="1"/>
      </cdr:nvSpPr>
      <cdr:spPr>
        <a:xfrm xmlns:a="http://schemas.openxmlformats.org/drawingml/2006/main">
          <a:off x="2131536" y="2698537"/>
          <a:ext cx="927689" cy="2971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dirty="0">
              <a:solidFill>
                <a:schemeClr val="tx1"/>
              </a:solidFill>
            </a:rPr>
            <a:t>-12%</a:t>
          </a:r>
        </a:p>
      </cdr:txBody>
    </cdr:sp>
  </cdr:relSizeAnchor>
</c:userShapes>
</file>

<file path=ppt/drawings/drawing6.xml><?xml version="1.0" encoding="utf-8"?>
<c:userShapes xmlns:c="http://schemas.openxmlformats.org/drawingml/2006/chart">
  <cdr:relSizeAnchor xmlns:cdr="http://schemas.openxmlformats.org/drawingml/2006/chartDrawing">
    <cdr:from>
      <cdr:x>0.10721</cdr:x>
      <cdr:y>0.91101</cdr:y>
    </cdr:from>
    <cdr:to>
      <cdr:x>0.8166</cdr:x>
      <cdr:y>1</cdr:y>
    </cdr:to>
    <cdr:sp macro="" textlink="">
      <cdr:nvSpPr>
        <cdr:cNvPr id="2" name="TextBox 1">
          <a:extLst xmlns:a="http://schemas.openxmlformats.org/drawingml/2006/main">
            <a:ext uri="{FF2B5EF4-FFF2-40B4-BE49-F238E27FC236}">
              <a16:creationId xmlns:a16="http://schemas.microsoft.com/office/drawing/2014/main" id="{8F563BA7-86A7-4C09-9427-2F3876CDCF37}"/>
            </a:ext>
          </a:extLst>
        </cdr:cNvPr>
        <cdr:cNvSpPr txBox="1"/>
      </cdr:nvSpPr>
      <cdr:spPr>
        <a:xfrm xmlns:a="http://schemas.openxmlformats.org/drawingml/2006/main">
          <a:off x="1246585" y="3923995"/>
          <a:ext cx="8248073" cy="3833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0.10113</cdr:x>
      <cdr:y>0.67318</cdr:y>
    </cdr:from>
    <cdr:to>
      <cdr:x>0.22548</cdr:x>
      <cdr:y>0.72516</cdr:y>
    </cdr:to>
    <cdr:sp macro="" textlink="">
      <cdr:nvSpPr>
        <cdr:cNvPr id="3" name="TextBox 1">
          <a:extLst xmlns:a="http://schemas.openxmlformats.org/drawingml/2006/main">
            <a:ext uri="{FF2B5EF4-FFF2-40B4-BE49-F238E27FC236}">
              <a16:creationId xmlns:a16="http://schemas.microsoft.com/office/drawing/2014/main" id="{0D114651-1C76-4A07-841F-595AC5752F75}"/>
            </a:ext>
          </a:extLst>
        </cdr:cNvPr>
        <cdr:cNvSpPr txBox="1"/>
      </cdr:nvSpPr>
      <cdr:spPr>
        <a:xfrm xmlns:a="http://schemas.openxmlformats.org/drawingml/2006/main">
          <a:off x="754463" y="3848069"/>
          <a:ext cx="927690" cy="2971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dirty="0">
              <a:solidFill>
                <a:schemeClr val="tx1"/>
              </a:solidFill>
            </a:rPr>
            <a:t>-6%</a:t>
          </a:r>
        </a:p>
      </cdr:txBody>
    </cdr:sp>
  </cdr:relSizeAnchor>
</c:userShapes>
</file>

<file path=ppt/drawings/drawing7.xml><?xml version="1.0" encoding="utf-8"?>
<c:userShapes xmlns:c="http://schemas.openxmlformats.org/drawingml/2006/chart">
  <cdr:relSizeAnchor xmlns:cdr="http://schemas.openxmlformats.org/drawingml/2006/chartDrawing">
    <cdr:from>
      <cdr:x>0.04808</cdr:x>
      <cdr:y>0.88383</cdr:y>
    </cdr:from>
    <cdr:to>
      <cdr:x>0.98628</cdr:x>
      <cdr:y>0.94875</cdr:y>
    </cdr:to>
    <cdr:sp macro="" textlink="">
      <cdr:nvSpPr>
        <cdr:cNvPr id="2" name="TextBox 24"/>
        <cdr:cNvSpPr txBox="1"/>
      </cdr:nvSpPr>
      <cdr:spPr>
        <a:xfrm xmlns:a="http://schemas.openxmlformats.org/drawingml/2006/main">
          <a:off x="474815" y="4776859"/>
          <a:ext cx="9265213" cy="3508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defRPr sz="1614" b="0" i="0" u="none" strike="noStrike" kern="1200" baseline="0">
              <a:solidFill>
                <a:prstClr val="black"/>
              </a:solidFill>
              <a:latin typeface="Arial" pitchFamily="34" charset="0"/>
              <a:ea typeface="+mn-ea"/>
              <a:cs typeface="Arial" pitchFamily="34" charset="0"/>
            </a:defRPr>
          </a:pPr>
          <a:endParaRPr lang="en-US" sz="1680" dirty="0">
            <a:latin typeface="Calibri"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07F4F4-4BAF-4B3E-9908-09508C278D6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0F6A22A-FF31-4F3B-A2B2-763A0888C8A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28204DB-F663-416F-8D42-60D611A1D402}" type="datetimeFigureOut">
              <a:rPr lang="en-US" smtClean="0"/>
              <a:t>3/25/2019</a:t>
            </a:fld>
            <a:endParaRPr lang="en-US"/>
          </a:p>
        </p:txBody>
      </p:sp>
      <p:sp>
        <p:nvSpPr>
          <p:cNvPr id="4" name="Footer Placeholder 3">
            <a:extLst>
              <a:ext uri="{FF2B5EF4-FFF2-40B4-BE49-F238E27FC236}">
                <a16:creationId xmlns:a16="http://schemas.microsoft.com/office/drawing/2014/main" id="{701D5A1A-8762-4B19-B6C6-75827784A3C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22E36E-4EBC-4908-939A-8C4480EF41D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3F58A46-EB88-4971-9143-9DD56375EFA2}" type="slidenum">
              <a:rPr lang="en-US" smtClean="0"/>
              <a:t>‹#›</a:t>
            </a:fld>
            <a:endParaRPr lang="en-US"/>
          </a:p>
        </p:txBody>
      </p:sp>
    </p:spTree>
    <p:extLst>
      <p:ext uri="{BB962C8B-B14F-4D97-AF65-F5344CB8AC3E}">
        <p14:creationId xmlns:p14="http://schemas.microsoft.com/office/powerpoint/2010/main" val="41509434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933FB77-3C1C-4150-A90A-C45603AF5609}" type="datetimeFigureOut">
              <a:rPr lang="en-US" smtClean="0"/>
              <a:t>3/25/2019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41D370-859F-4C93-9260-C9E1C0735F46}" type="slidenum">
              <a:rPr lang="en-US" smtClean="0"/>
              <a:t>‹#›</a:t>
            </a:fld>
            <a:endParaRPr lang="en-US"/>
          </a:p>
        </p:txBody>
      </p:sp>
    </p:spTree>
    <p:extLst>
      <p:ext uri="{BB962C8B-B14F-4D97-AF65-F5344CB8AC3E}">
        <p14:creationId xmlns:p14="http://schemas.microsoft.com/office/powerpoint/2010/main" val="20745360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8FB22D-0280-47FC-A4B6-42169D26B361}" type="slidenum">
              <a:rPr lang="en-US" smtClean="0"/>
              <a:pPr/>
              <a:t>2</a:t>
            </a:fld>
            <a:endParaRPr lang="en-US"/>
          </a:p>
        </p:txBody>
      </p:sp>
    </p:spTree>
    <p:extLst>
      <p:ext uri="{BB962C8B-B14F-4D97-AF65-F5344CB8AC3E}">
        <p14:creationId xmlns:p14="http://schemas.microsoft.com/office/powerpoint/2010/main" val="73239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8FB22D-0280-47FC-A4B6-42169D26B361}" type="slidenum">
              <a:rPr lang="en-US" smtClean="0"/>
              <a:pPr/>
              <a:t>13</a:t>
            </a:fld>
            <a:endParaRPr lang="en-US"/>
          </a:p>
        </p:txBody>
      </p:sp>
    </p:spTree>
    <p:extLst>
      <p:ext uri="{BB962C8B-B14F-4D97-AF65-F5344CB8AC3E}">
        <p14:creationId xmlns:p14="http://schemas.microsoft.com/office/powerpoint/2010/main" val="390829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1D370-859F-4C93-9260-C9E1C0735F46}" type="slidenum">
              <a:rPr lang="en-US" smtClean="0"/>
              <a:t>14</a:t>
            </a:fld>
            <a:endParaRPr lang="en-US"/>
          </a:p>
        </p:txBody>
      </p:sp>
    </p:spTree>
    <p:extLst>
      <p:ext uri="{BB962C8B-B14F-4D97-AF65-F5344CB8AC3E}">
        <p14:creationId xmlns:p14="http://schemas.microsoft.com/office/powerpoint/2010/main" val="1602442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8FB22D-0280-47FC-A4B6-42169D26B36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7598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368300" y="708025"/>
            <a:ext cx="6300788" cy="3544888"/>
          </a:xfrm>
          <a:ln/>
        </p:spPr>
      </p:sp>
      <p:sp>
        <p:nvSpPr>
          <p:cNvPr id="48131" name="Notes Placeholder 2"/>
          <p:cNvSpPr>
            <a:spLocks noGrp="1"/>
          </p:cNvSpPr>
          <p:nvPr>
            <p:ph type="body" idx="1"/>
          </p:nvPr>
        </p:nvSpPr>
        <p:spPr>
          <a:noFill/>
          <a:ln/>
        </p:spPr>
        <p:txBody>
          <a:bodyPr/>
          <a:lstStyle/>
          <a:p>
            <a:endParaRPr lang="en-US" dirty="0"/>
          </a:p>
        </p:txBody>
      </p:sp>
      <p:sp>
        <p:nvSpPr>
          <p:cNvPr id="2" name="Slide Number Placeholder 1">
            <a:extLst>
              <a:ext uri="{FF2B5EF4-FFF2-40B4-BE49-F238E27FC236}">
                <a16:creationId xmlns:a16="http://schemas.microsoft.com/office/drawing/2014/main" id="{E4B0018E-F5A3-466B-9AEB-BEA44F3E9FB2}"/>
              </a:ext>
            </a:extLst>
          </p:cNvPr>
          <p:cNvSpPr>
            <a:spLocks noGrp="1"/>
          </p:cNvSpPr>
          <p:nvPr>
            <p:ph type="sldNum" sz="quarter" idx="10"/>
          </p:nvPr>
        </p:nvSpPr>
        <p:spPr/>
        <p:txBody>
          <a:bodyPr/>
          <a:lstStyle/>
          <a:p>
            <a:fld id="{BD41D370-859F-4C93-9260-C9E1C0735F46}" type="slidenum">
              <a:rPr lang="en-US" smtClean="0"/>
              <a:t>16</a:t>
            </a:fld>
            <a:endParaRPr lang="en-US"/>
          </a:p>
        </p:txBody>
      </p:sp>
    </p:spTree>
    <p:extLst>
      <p:ext uri="{BB962C8B-B14F-4D97-AF65-F5344CB8AC3E}">
        <p14:creationId xmlns:p14="http://schemas.microsoft.com/office/powerpoint/2010/main" val="368284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368300" y="708025"/>
            <a:ext cx="6300788" cy="3544888"/>
          </a:xfrm>
          <a:ln/>
        </p:spPr>
      </p:sp>
      <p:sp>
        <p:nvSpPr>
          <p:cNvPr id="48131" name="Notes Placeholder 2"/>
          <p:cNvSpPr>
            <a:spLocks noGrp="1"/>
          </p:cNvSpPr>
          <p:nvPr>
            <p:ph type="body" idx="1"/>
          </p:nvPr>
        </p:nvSpPr>
        <p:spPr>
          <a:noFill/>
          <a:ln/>
        </p:spPr>
        <p:txBody>
          <a:bodyPr/>
          <a:lstStyle/>
          <a:p>
            <a:endParaRPr lang="en-US" dirty="0"/>
          </a:p>
        </p:txBody>
      </p:sp>
      <p:sp>
        <p:nvSpPr>
          <p:cNvPr id="2" name="Slide Number Placeholder 1">
            <a:extLst>
              <a:ext uri="{FF2B5EF4-FFF2-40B4-BE49-F238E27FC236}">
                <a16:creationId xmlns:a16="http://schemas.microsoft.com/office/drawing/2014/main" id="{7FC5A8AC-D2CB-43BE-BE6B-D3CDCF317B44}"/>
              </a:ext>
            </a:extLst>
          </p:cNvPr>
          <p:cNvSpPr>
            <a:spLocks noGrp="1"/>
          </p:cNvSpPr>
          <p:nvPr>
            <p:ph type="sldNum" sz="quarter" idx="10"/>
          </p:nvPr>
        </p:nvSpPr>
        <p:spPr/>
        <p:txBody>
          <a:bodyPr/>
          <a:lstStyle/>
          <a:p>
            <a:fld id="{BD41D370-859F-4C93-9260-C9E1C0735F46}" type="slidenum">
              <a:rPr lang="en-US" smtClean="0"/>
              <a:t>17</a:t>
            </a:fld>
            <a:endParaRPr lang="en-US"/>
          </a:p>
        </p:txBody>
      </p:sp>
    </p:spTree>
    <p:extLst>
      <p:ext uri="{BB962C8B-B14F-4D97-AF65-F5344CB8AC3E}">
        <p14:creationId xmlns:p14="http://schemas.microsoft.com/office/powerpoint/2010/main" val="238904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41D370-859F-4C93-9260-C9E1C0735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90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398FB22D-0280-47FC-A4B6-42169D26B3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42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398FB22D-0280-47FC-A4B6-42169D26B3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408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65519" rtl="0" eaLnBrk="1" fontAlgn="auto" latinLnBrk="0" hangingPunct="1">
              <a:lnSpc>
                <a:spcPct val="100000"/>
              </a:lnSpc>
              <a:spcBef>
                <a:spcPts val="0"/>
              </a:spcBef>
              <a:spcAft>
                <a:spcPts val="0"/>
              </a:spcAft>
              <a:buClrTx/>
              <a:buSzTx/>
              <a:buFontTx/>
              <a:buNone/>
              <a:tabLst/>
              <a:defRPr/>
            </a:pPr>
            <a:fld id="{398FB22D-0280-47FC-A4B6-42169D26B36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551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24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FB22D-0280-47FC-A4B6-42169D26B36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10795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665519">
              <a:defRPr/>
            </a:pPr>
            <a:fld id="{398FB22D-0280-47FC-A4B6-42169D26B361}" type="slidenum">
              <a:rPr lang="en-US">
                <a:solidFill>
                  <a:prstClr val="black"/>
                </a:solidFill>
                <a:latin typeface="Calibri" panose="020F0502020204030204"/>
              </a:rPr>
              <a:pPr defTabSz="665519">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627323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FB22D-0280-47FC-A4B6-42169D26B361}" type="slidenum">
              <a:rPr lang="en-US" smtClean="0"/>
              <a:pPr/>
              <a:t>28</a:t>
            </a:fld>
            <a:endParaRPr lang="en-US" dirty="0"/>
          </a:p>
        </p:txBody>
      </p:sp>
    </p:spTree>
    <p:extLst>
      <p:ext uri="{BB962C8B-B14F-4D97-AF65-F5344CB8AC3E}">
        <p14:creationId xmlns:p14="http://schemas.microsoft.com/office/powerpoint/2010/main" val="125833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FB22D-0280-47FC-A4B6-42169D26B36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99699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1D370-859F-4C93-9260-C9E1C0735F46}" type="slidenum">
              <a:rPr lang="en-US" smtClean="0"/>
              <a:t>6</a:t>
            </a:fld>
            <a:endParaRPr lang="en-US"/>
          </a:p>
        </p:txBody>
      </p:sp>
    </p:spTree>
    <p:extLst>
      <p:ext uri="{BB962C8B-B14F-4D97-AF65-F5344CB8AC3E}">
        <p14:creationId xmlns:p14="http://schemas.microsoft.com/office/powerpoint/2010/main" val="181858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8FB22D-0280-47FC-A4B6-42169D26B361}" type="slidenum">
              <a:rPr lang="en-US" smtClean="0"/>
              <a:pPr/>
              <a:t>7</a:t>
            </a:fld>
            <a:endParaRPr lang="en-US"/>
          </a:p>
        </p:txBody>
      </p:sp>
    </p:spTree>
    <p:extLst>
      <p:ext uri="{BB962C8B-B14F-4D97-AF65-F5344CB8AC3E}">
        <p14:creationId xmlns:p14="http://schemas.microsoft.com/office/powerpoint/2010/main" val="69852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1D370-859F-4C93-9260-C9E1C0735F46}" type="slidenum">
              <a:rPr lang="en-US" smtClean="0"/>
              <a:t>8</a:t>
            </a:fld>
            <a:endParaRPr lang="en-US"/>
          </a:p>
        </p:txBody>
      </p:sp>
    </p:spTree>
    <p:extLst>
      <p:ext uri="{BB962C8B-B14F-4D97-AF65-F5344CB8AC3E}">
        <p14:creationId xmlns:p14="http://schemas.microsoft.com/office/powerpoint/2010/main" val="349999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8FB22D-0280-47FC-A4B6-42169D26B361}" type="slidenum">
              <a:rPr lang="en-US" smtClean="0"/>
              <a:pPr/>
              <a:t>9</a:t>
            </a:fld>
            <a:endParaRPr lang="en-US"/>
          </a:p>
        </p:txBody>
      </p:sp>
    </p:spTree>
    <p:extLst>
      <p:ext uri="{BB962C8B-B14F-4D97-AF65-F5344CB8AC3E}">
        <p14:creationId xmlns:p14="http://schemas.microsoft.com/office/powerpoint/2010/main" val="981148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1D370-859F-4C93-9260-C9E1C0735F46}" type="slidenum">
              <a:rPr lang="en-US" smtClean="0"/>
              <a:t>10</a:t>
            </a:fld>
            <a:endParaRPr lang="en-US"/>
          </a:p>
        </p:txBody>
      </p:sp>
    </p:spTree>
    <p:extLst>
      <p:ext uri="{BB962C8B-B14F-4D97-AF65-F5344CB8AC3E}">
        <p14:creationId xmlns:p14="http://schemas.microsoft.com/office/powerpoint/2010/main" val="356387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300788"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FB22D-0280-47FC-A4B6-42169D26B361}" type="slidenum">
              <a:rPr lang="en-US" smtClean="0"/>
              <a:pPr/>
              <a:t>11</a:t>
            </a:fld>
            <a:endParaRPr lang="en-US" dirty="0"/>
          </a:p>
        </p:txBody>
      </p:sp>
    </p:spTree>
    <p:extLst>
      <p:ext uri="{BB962C8B-B14F-4D97-AF65-F5344CB8AC3E}">
        <p14:creationId xmlns:p14="http://schemas.microsoft.com/office/powerpoint/2010/main" val="1148563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FE4099-95D2-4A81-B720-E97416DBE19E}" type="datetime1">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2145016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AC41EC-A89D-4EAF-91FC-4AD2647B3A7C}" type="datetime1">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271652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2D4005-6B6A-45B1-86DC-6DE46E509F08}" type="datetime1">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39715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C3A2D-E727-426F-BE2B-F84D7F28C620}" type="datetime1">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225286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4EEDB-ACB3-4F03-9619-205B6D87FF96}" type="datetime1">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193567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2A462A-831D-48DA-B101-CD2180F9017D}" type="datetime1">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191416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00FCC8-745B-4CC1-B7A2-E7CCE4EF6149}" type="datetime1">
              <a:rPr lang="en-US" smtClean="0"/>
              <a:t>3/25/2019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182145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9C2A08-0A8E-4281-8C47-8D82E950F4DB}" type="datetime1">
              <a:rPr lang="en-US" smtClean="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207692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E1AC7-AFA1-4A06-9518-A9E7AC908E90}" type="datetime1">
              <a:rPr lang="en-US" smtClean="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1394655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324AA804-2D88-4FF4-B628-38578B0A648B}" type="datetime1">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605685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4B377B9A-2903-41CB-86A6-DB807B0001F5}" type="datetime1">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3DC4A-32F9-C846-89AA-E7DE67E55795}" type="slidenum">
              <a:rPr lang="en-US" smtClean="0"/>
              <a:pPr/>
              <a:t>‹#›</a:t>
            </a:fld>
            <a:endParaRPr lang="en-US"/>
          </a:p>
        </p:txBody>
      </p:sp>
    </p:spTree>
    <p:extLst>
      <p:ext uri="{BB962C8B-B14F-4D97-AF65-F5344CB8AC3E}">
        <p14:creationId xmlns:p14="http://schemas.microsoft.com/office/powerpoint/2010/main" val="67664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F3373AA4-6D57-42A7-8423-77AA9E193021}" type="datetime1">
              <a:rPr lang="en-US" smtClean="0"/>
              <a:t>3/25/2019</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2263DC4A-32F9-C846-89AA-E7DE67E55795}" type="slidenum">
              <a:rPr lang="en-US" smtClean="0"/>
              <a:pPr/>
              <a:t>‹#›</a:t>
            </a:fld>
            <a:endParaRPr lang="en-US"/>
          </a:p>
        </p:txBody>
      </p:sp>
    </p:spTree>
    <p:extLst>
      <p:ext uri="{BB962C8B-B14F-4D97-AF65-F5344CB8AC3E}">
        <p14:creationId xmlns:p14="http://schemas.microsoft.com/office/powerpoint/2010/main" val="1226582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54864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4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6.xml"/><Relationship Id="rId7" Type="http://schemas.openxmlformats.org/officeDocument/2006/relationships/chart" Target="../charts/chart2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9.xml"/><Relationship Id="rId5" Type="http://schemas.openxmlformats.org/officeDocument/2006/relationships/chart" Target="../charts/chart18.xml"/><Relationship Id="rId10" Type="http://schemas.openxmlformats.org/officeDocument/2006/relationships/chart" Target="../charts/chart23.xml"/><Relationship Id="rId4" Type="http://schemas.openxmlformats.org/officeDocument/2006/relationships/chart" Target="../charts/chart17.xml"/><Relationship Id="rId9" Type="http://schemas.openxmlformats.org/officeDocument/2006/relationships/chart" Target="../charts/char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chart" Target="../charts/chart25.xml"/><Relationship Id="rId7" Type="http://schemas.openxmlformats.org/officeDocument/2006/relationships/chart" Target="../charts/chart29.xml"/><Relationship Id="rId2" Type="http://schemas.openxmlformats.org/officeDocument/2006/relationships/chart" Target="../charts/chart24.xml"/><Relationship Id="rId1" Type="http://schemas.openxmlformats.org/officeDocument/2006/relationships/slideLayout" Target="../slideLayouts/slideLayout2.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 Id="rId9" Type="http://schemas.openxmlformats.org/officeDocument/2006/relationships/chart" Target="../charts/char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chart" Target="../charts/char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39.xml"/></Relationships>
</file>

<file path=ppt/slides/_rels/slide2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43.xml"/></Relationships>
</file>

<file path=ppt/slides/_rels/slide26.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simonsonk@agc.org" TargetMode="External"/><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agc.org/learn/construction-data" TargetMode="External"/><Relationship Id="rId4" Type="http://schemas.openxmlformats.org/officeDocument/2006/relationships/hyperlink" Target="http://store.agc.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10" Type="http://schemas.openxmlformats.org/officeDocument/2006/relationships/chart" Target="../charts/chart15.xml"/><Relationship Id="rId4" Type="http://schemas.openxmlformats.org/officeDocument/2006/relationships/chart" Target="../charts/chart9.xml"/><Relationship Id="rId9" Type="http://schemas.openxmlformats.org/officeDocument/2006/relationships/chart" Target="../charts/char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86710" y="4380675"/>
            <a:ext cx="6591523" cy="1764030"/>
          </a:xfrm>
        </p:spPr>
        <p:txBody>
          <a:bodyPr>
            <a:normAutofit/>
          </a:bodyPr>
          <a:lstStyle/>
          <a:p>
            <a:r>
              <a:rPr lang="en-US" sz="3600" dirty="0">
                <a:solidFill>
                  <a:srgbClr val="ECE8CB"/>
                </a:solidFill>
              </a:rPr>
              <a:t>US &amp; NC Construction Spending, Labor &amp; Materials Outlook</a:t>
            </a:r>
          </a:p>
        </p:txBody>
      </p:sp>
      <p:sp>
        <p:nvSpPr>
          <p:cNvPr id="5" name="Subtitle 2">
            <a:extLst>
              <a:ext uri="{FF2B5EF4-FFF2-40B4-BE49-F238E27FC236}">
                <a16:creationId xmlns:a16="http://schemas.microsoft.com/office/drawing/2014/main" id="{6EB676A7-73BA-412A-85EA-23E6F7FDEFA0}"/>
              </a:ext>
            </a:extLst>
          </p:cNvPr>
          <p:cNvSpPr txBox="1">
            <a:spLocks/>
          </p:cNvSpPr>
          <p:nvPr/>
        </p:nvSpPr>
        <p:spPr>
          <a:xfrm>
            <a:off x="6899471" y="5896308"/>
            <a:ext cx="7366000" cy="2286000"/>
          </a:xfrm>
          <a:prstGeom prst="rect">
            <a:avLst/>
          </a:prstGeom>
        </p:spPr>
        <p:txBody>
          <a:bodyPr vert="horz" lIns="91440" tIns="45720" rIns="91440" bIns="45720" rtlCol="0">
            <a:noAutofit/>
          </a:bodyPr>
          <a:lstStyle>
            <a:lvl1pPr marL="0" indent="0" algn="ctr" defTabSz="548640" rtl="0" eaLnBrk="1" latinLnBrk="0" hangingPunct="1">
              <a:spcBef>
                <a:spcPct val="20000"/>
              </a:spcBef>
              <a:buFont typeface="Arial"/>
              <a:buNone/>
              <a:defRPr sz="3840" kern="1200">
                <a:solidFill>
                  <a:schemeClr val="tx1">
                    <a:tint val="75000"/>
                  </a:schemeClr>
                </a:solidFill>
                <a:latin typeface="+mn-lt"/>
                <a:ea typeface="+mn-ea"/>
                <a:cs typeface="+mn-cs"/>
              </a:defRPr>
            </a:lvl1pPr>
            <a:lvl2pPr marL="548640" indent="0" algn="ctr" defTabSz="548640" rtl="0" eaLnBrk="1" latinLnBrk="0" hangingPunct="1">
              <a:spcBef>
                <a:spcPct val="20000"/>
              </a:spcBef>
              <a:buFont typeface="Arial"/>
              <a:buNone/>
              <a:defRPr sz="3360" kern="1200">
                <a:solidFill>
                  <a:schemeClr val="tx1">
                    <a:tint val="75000"/>
                  </a:schemeClr>
                </a:solidFill>
                <a:latin typeface="+mn-lt"/>
                <a:ea typeface="+mn-ea"/>
                <a:cs typeface="+mn-cs"/>
              </a:defRPr>
            </a:lvl2pPr>
            <a:lvl3pPr marL="1097280" indent="0" algn="ctr" defTabSz="548640" rtl="0" eaLnBrk="1" latinLnBrk="0" hangingPunct="1">
              <a:spcBef>
                <a:spcPct val="20000"/>
              </a:spcBef>
              <a:buFont typeface="Arial"/>
              <a:buNone/>
              <a:defRPr sz="2880" kern="1200">
                <a:solidFill>
                  <a:schemeClr val="tx1">
                    <a:tint val="75000"/>
                  </a:schemeClr>
                </a:solidFill>
                <a:latin typeface="+mn-lt"/>
                <a:ea typeface="+mn-ea"/>
                <a:cs typeface="+mn-cs"/>
              </a:defRPr>
            </a:lvl3pPr>
            <a:lvl4pPr marL="16459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4pPr>
            <a:lvl5pPr marL="219456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r>
              <a:rPr lang="en-US" sz="2400" dirty="0">
                <a:solidFill>
                  <a:schemeClr val="bg1"/>
                </a:solidFill>
              </a:rPr>
              <a:t>NC State Construction Conference</a:t>
            </a:r>
          </a:p>
          <a:p>
            <a:r>
              <a:rPr lang="en-US" sz="2400" dirty="0">
                <a:solidFill>
                  <a:schemeClr val="bg1"/>
                </a:solidFill>
              </a:rPr>
              <a:t>Raleigh, March 28, 2019</a:t>
            </a:r>
          </a:p>
          <a:p>
            <a:r>
              <a:rPr lang="en-US" sz="2400" dirty="0">
                <a:solidFill>
                  <a:schemeClr val="bg1"/>
                </a:solidFill>
              </a:rPr>
              <a:t>Ken Simonson</a:t>
            </a:r>
          </a:p>
          <a:p>
            <a:r>
              <a:rPr lang="en-US" sz="2400" dirty="0">
                <a:solidFill>
                  <a:schemeClr val="bg1"/>
                </a:solidFill>
              </a:rPr>
              <a:t>Chief Economist, AGC of America</a:t>
            </a:r>
          </a:p>
          <a:p>
            <a:r>
              <a:rPr lang="en-US" sz="2400" dirty="0">
                <a:solidFill>
                  <a:schemeClr val="bg1"/>
                </a:solidFill>
              </a:rPr>
              <a:t>simonsonk@agc.org</a:t>
            </a:r>
          </a:p>
        </p:txBody>
      </p:sp>
    </p:spTree>
    <p:extLst>
      <p:ext uri="{BB962C8B-B14F-4D97-AF65-F5344CB8AC3E}">
        <p14:creationId xmlns:p14="http://schemas.microsoft.com/office/powerpoint/2010/main" val="2440010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ontent Placeholder 20"/>
          <p:cNvGraphicFramePr>
            <a:graphicFrameLocks/>
          </p:cNvGraphicFramePr>
          <p:nvPr>
            <p:extLst>
              <p:ext uri="{D42A27DB-BD31-4B8C-83A1-F6EECF244321}">
                <p14:modId xmlns:p14="http://schemas.microsoft.com/office/powerpoint/2010/main" val="3795492387"/>
              </p:ext>
            </p:extLst>
          </p:nvPr>
        </p:nvGraphicFramePr>
        <p:xfrm>
          <a:off x="3671365" y="1976927"/>
          <a:ext cx="3177540" cy="26384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20"/>
          <p:cNvGraphicFramePr>
            <a:graphicFrameLocks/>
          </p:cNvGraphicFramePr>
          <p:nvPr>
            <p:extLst>
              <p:ext uri="{D42A27DB-BD31-4B8C-83A1-F6EECF244321}">
                <p14:modId xmlns:p14="http://schemas.microsoft.com/office/powerpoint/2010/main" val="3845802139"/>
              </p:ext>
            </p:extLst>
          </p:nvPr>
        </p:nvGraphicFramePr>
        <p:xfrm>
          <a:off x="7424930" y="4802386"/>
          <a:ext cx="2184169" cy="26384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ontent Placeholder 20"/>
          <p:cNvGraphicFramePr>
            <a:graphicFrameLocks/>
          </p:cNvGraphicFramePr>
          <p:nvPr>
            <p:extLst>
              <p:ext uri="{D42A27DB-BD31-4B8C-83A1-F6EECF244321}">
                <p14:modId xmlns:p14="http://schemas.microsoft.com/office/powerpoint/2010/main" val="2385143802"/>
              </p:ext>
            </p:extLst>
          </p:nvPr>
        </p:nvGraphicFramePr>
        <p:xfrm>
          <a:off x="9029911" y="4802386"/>
          <a:ext cx="3078270" cy="2638427"/>
        </p:xfrm>
        <a:graphic>
          <a:graphicData uri="http://schemas.openxmlformats.org/drawingml/2006/chart">
            <c:chart xmlns:c="http://schemas.openxmlformats.org/drawingml/2006/chart" xmlns:r="http://schemas.openxmlformats.org/officeDocument/2006/relationships" r:id="rId5"/>
          </a:graphicData>
        </a:graphic>
      </p:graphicFrame>
      <p:sp>
        <p:nvSpPr>
          <p:cNvPr id="33" name="Title 4"/>
          <p:cNvSpPr>
            <a:spLocks noGrp="1"/>
          </p:cNvSpPr>
          <p:nvPr>
            <p:ph type="title"/>
          </p:nvPr>
        </p:nvSpPr>
        <p:spPr>
          <a:xfrm>
            <a:off x="1173480" y="1223648"/>
            <a:ext cx="12100560" cy="593128"/>
          </a:xfrm>
        </p:spPr>
        <p:txBody>
          <a:bodyPr>
            <a:noAutofit/>
          </a:bodyPr>
          <a:lstStyle/>
          <a:p>
            <a:r>
              <a:rPr lang="en-US" sz="3200" b="1" dirty="0"/>
              <a:t>Construction spending: industrial, heavy</a:t>
            </a:r>
            <a:br>
              <a:rPr lang="en-US" sz="2400" dirty="0"/>
            </a:br>
            <a:r>
              <a:rPr lang="en-US" sz="2400" dirty="0"/>
              <a:t>annual total, 2008–16; monthly (seasonally adjusted annual rate), 1/17–1/19; billion $</a:t>
            </a:r>
          </a:p>
        </p:txBody>
      </p:sp>
      <p:graphicFrame>
        <p:nvGraphicFramePr>
          <p:cNvPr id="40" name="Content Placeholder 20"/>
          <p:cNvGraphicFramePr>
            <a:graphicFrameLocks/>
          </p:cNvGraphicFramePr>
          <p:nvPr>
            <p:extLst>
              <p:ext uri="{D42A27DB-BD31-4B8C-83A1-F6EECF244321}">
                <p14:modId xmlns:p14="http://schemas.microsoft.com/office/powerpoint/2010/main" val="2834998317"/>
              </p:ext>
            </p:extLst>
          </p:nvPr>
        </p:nvGraphicFramePr>
        <p:xfrm>
          <a:off x="7424930" y="1976547"/>
          <a:ext cx="2120844" cy="26384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Content Placeholder 20"/>
          <p:cNvGraphicFramePr>
            <a:graphicFrameLocks/>
          </p:cNvGraphicFramePr>
          <p:nvPr>
            <p:extLst>
              <p:ext uri="{D42A27DB-BD31-4B8C-83A1-F6EECF244321}">
                <p14:modId xmlns:p14="http://schemas.microsoft.com/office/powerpoint/2010/main" val="2557081996"/>
              </p:ext>
            </p:extLst>
          </p:nvPr>
        </p:nvGraphicFramePr>
        <p:xfrm>
          <a:off x="8930640" y="1976547"/>
          <a:ext cx="3177540" cy="2638427"/>
        </p:xfrm>
        <a:graphic>
          <a:graphicData uri="http://schemas.openxmlformats.org/drawingml/2006/chart">
            <c:chart xmlns:c="http://schemas.openxmlformats.org/drawingml/2006/chart" xmlns:r="http://schemas.openxmlformats.org/officeDocument/2006/relationships" r:id="rId7"/>
          </a:graphicData>
        </a:graphic>
      </p:graphicFrame>
      <p:sp>
        <p:nvSpPr>
          <p:cNvPr id="52" name="TextBox 51"/>
          <p:cNvSpPr txBox="1"/>
          <p:nvPr/>
        </p:nvSpPr>
        <p:spPr>
          <a:xfrm>
            <a:off x="7386848" y="1987085"/>
            <a:ext cx="4954604" cy="387798"/>
          </a:xfrm>
          <a:prstGeom prst="rect">
            <a:avLst/>
          </a:prstGeom>
          <a:noFill/>
        </p:spPr>
        <p:txBody>
          <a:bodyPr wrap="square" rtlCol="0">
            <a:spAutoFit/>
          </a:bodyPr>
          <a:lstStyle/>
          <a:p>
            <a:pPr algn="ctr"/>
            <a:r>
              <a:rPr lang="en-US" sz="1920" b="1" dirty="0"/>
              <a:t>Manufacturing </a:t>
            </a:r>
            <a:r>
              <a:rPr lang="en-US" sz="1920" dirty="0"/>
              <a:t>(99.4% private in 2018)</a:t>
            </a:r>
          </a:p>
        </p:txBody>
      </p:sp>
      <p:sp>
        <p:nvSpPr>
          <p:cNvPr id="53" name="TextBox 52"/>
          <p:cNvSpPr txBox="1"/>
          <p:nvPr/>
        </p:nvSpPr>
        <p:spPr>
          <a:xfrm>
            <a:off x="7386848" y="4320852"/>
            <a:ext cx="4954604" cy="350865"/>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 3% (chemical -3%; other 8%) </a:t>
            </a:r>
            <a:endParaRPr lang="en-US" sz="1680" dirty="0">
              <a:latin typeface="+mj-lt"/>
              <a:cs typeface="Arial" pitchFamily="34" charset="0"/>
            </a:endParaRPr>
          </a:p>
        </p:txBody>
      </p:sp>
      <p:sp>
        <p:nvSpPr>
          <p:cNvPr id="54" name="Rectangle 53"/>
          <p:cNvSpPr/>
          <p:nvPr/>
        </p:nvSpPr>
        <p:spPr>
          <a:xfrm>
            <a:off x="7372181" y="1976547"/>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55" name="TextBox 54"/>
          <p:cNvSpPr txBox="1"/>
          <p:nvPr/>
        </p:nvSpPr>
        <p:spPr>
          <a:xfrm>
            <a:off x="11300549" y="3216504"/>
            <a:ext cx="831360"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other</a:t>
            </a:r>
          </a:p>
        </p:txBody>
      </p:sp>
      <p:sp>
        <p:nvSpPr>
          <p:cNvPr id="56" name="TextBox 55"/>
          <p:cNvSpPr txBox="1"/>
          <p:nvPr/>
        </p:nvSpPr>
        <p:spPr>
          <a:xfrm>
            <a:off x="11149437" y="3558216"/>
            <a:ext cx="913130"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chemical</a:t>
            </a:r>
          </a:p>
        </p:txBody>
      </p:sp>
      <p:sp>
        <p:nvSpPr>
          <p:cNvPr id="64" name="TextBox 63"/>
          <p:cNvSpPr txBox="1"/>
          <p:nvPr/>
        </p:nvSpPr>
        <p:spPr>
          <a:xfrm>
            <a:off x="7386848" y="4799814"/>
            <a:ext cx="4954604" cy="387798"/>
          </a:xfrm>
          <a:prstGeom prst="rect">
            <a:avLst/>
          </a:prstGeom>
          <a:noFill/>
        </p:spPr>
        <p:txBody>
          <a:bodyPr wrap="square" rtlCol="0">
            <a:spAutoFit/>
          </a:bodyPr>
          <a:lstStyle/>
          <a:p>
            <a:pPr algn="ctr"/>
            <a:r>
              <a:rPr lang="en-US" sz="1920" b="1" dirty="0"/>
              <a:t>Communication</a:t>
            </a:r>
            <a:r>
              <a:rPr lang="en-US" sz="1920" dirty="0"/>
              <a:t> (99.3% private in 2018)</a:t>
            </a:r>
          </a:p>
        </p:txBody>
      </p:sp>
      <p:sp>
        <p:nvSpPr>
          <p:cNvPr id="65" name="TextBox 64"/>
          <p:cNvSpPr txBox="1"/>
          <p:nvPr/>
        </p:nvSpPr>
        <p:spPr>
          <a:xfrm>
            <a:off x="7386848" y="7133580"/>
            <a:ext cx="4954604" cy="350865"/>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a:t>
            </a:r>
            <a:r>
              <a:rPr lang="en-US" sz="1680" dirty="0">
                <a:latin typeface="+mj-lt"/>
                <a:cs typeface="Arial" pitchFamily="34" charset="0"/>
              </a:rPr>
              <a:t> -8</a:t>
            </a:r>
            <a:r>
              <a:rPr lang="en-US" sz="1680" dirty="0">
                <a:latin typeface="+mj-lt"/>
              </a:rPr>
              <a:t>%</a:t>
            </a:r>
            <a:endParaRPr lang="en-US" sz="1680" dirty="0">
              <a:latin typeface="+mj-lt"/>
              <a:cs typeface="Arial" pitchFamily="34" charset="0"/>
            </a:endParaRPr>
          </a:p>
        </p:txBody>
      </p:sp>
      <p:sp>
        <p:nvSpPr>
          <p:cNvPr id="66" name="Rectangle 65"/>
          <p:cNvSpPr/>
          <p:nvPr/>
        </p:nvSpPr>
        <p:spPr>
          <a:xfrm>
            <a:off x="7372181" y="4789275"/>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30" name="Footer Placeholder 6"/>
          <p:cNvSpPr txBox="1">
            <a:spLocks/>
          </p:cNvSpPr>
          <p:nvPr/>
        </p:nvSpPr>
        <p:spPr>
          <a:xfrm>
            <a:off x="2127573" y="7627624"/>
            <a:ext cx="6444928" cy="438150"/>
          </a:xfrm>
          <a:prstGeom prst="rect">
            <a:avLst/>
          </a:prstGeom>
          <a:noFill/>
        </p:spPr>
        <p:txBody>
          <a:bodyPr vert="horz" lIns="109728" tIns="54864" rIns="109728" bIns="54864" rtlCol="0" anchor="ctr"/>
          <a:lstStyle/>
          <a:p>
            <a:pPr lvl="0"/>
            <a:r>
              <a:rPr lang="fr-FR" sz="1440" dirty="0">
                <a:solidFill>
                  <a:schemeClr val="bg1"/>
                </a:solidFill>
              </a:rPr>
              <a:t>Source: U.S. </a:t>
            </a:r>
            <a:r>
              <a:rPr lang="fr-FR" sz="1440" dirty="0" err="1">
                <a:solidFill>
                  <a:schemeClr val="bg1"/>
                </a:solidFill>
              </a:rPr>
              <a:t>Census</a:t>
            </a:r>
            <a:r>
              <a:rPr lang="fr-FR" sz="1440" dirty="0">
                <a:solidFill>
                  <a:schemeClr val="bg1"/>
                </a:solidFill>
              </a:rPr>
              <a:t> Bureau construction </a:t>
            </a:r>
            <a:r>
              <a:rPr lang="fr-FR" sz="1440" dirty="0" err="1">
                <a:solidFill>
                  <a:schemeClr val="bg1"/>
                </a:solidFill>
              </a:rPr>
              <a:t>spending</a:t>
            </a:r>
            <a:r>
              <a:rPr lang="fr-FR" sz="1440" dirty="0">
                <a:solidFill>
                  <a:schemeClr val="bg1"/>
                </a:solidFill>
              </a:rPr>
              <a:t> report</a:t>
            </a:r>
          </a:p>
        </p:txBody>
      </p:sp>
      <p:graphicFrame>
        <p:nvGraphicFramePr>
          <p:cNvPr id="34" name="Content Placeholder 20"/>
          <p:cNvGraphicFramePr>
            <a:graphicFrameLocks/>
          </p:cNvGraphicFramePr>
          <p:nvPr>
            <p:extLst>
              <p:ext uri="{D42A27DB-BD31-4B8C-83A1-F6EECF244321}">
                <p14:modId xmlns:p14="http://schemas.microsoft.com/office/powerpoint/2010/main" val="195258698"/>
              </p:ext>
            </p:extLst>
          </p:nvPr>
        </p:nvGraphicFramePr>
        <p:xfrm>
          <a:off x="3744846" y="4802766"/>
          <a:ext cx="3104059" cy="263842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Content Placeholder 20"/>
          <p:cNvGraphicFramePr>
            <a:graphicFrameLocks/>
          </p:cNvGraphicFramePr>
          <p:nvPr>
            <p:extLst>
              <p:ext uri="{D42A27DB-BD31-4B8C-83A1-F6EECF244321}">
                <p14:modId xmlns:p14="http://schemas.microsoft.com/office/powerpoint/2010/main" val="554710538"/>
              </p:ext>
            </p:extLst>
          </p:nvPr>
        </p:nvGraphicFramePr>
        <p:xfrm>
          <a:off x="2165655" y="4802766"/>
          <a:ext cx="2184169" cy="2638427"/>
        </p:xfrm>
        <a:graphic>
          <a:graphicData uri="http://schemas.openxmlformats.org/drawingml/2006/chart">
            <c:chart xmlns:c="http://schemas.openxmlformats.org/drawingml/2006/chart" xmlns:r="http://schemas.openxmlformats.org/officeDocument/2006/relationships" r:id="rId9"/>
          </a:graphicData>
        </a:graphic>
      </p:graphicFrame>
      <p:sp>
        <p:nvSpPr>
          <p:cNvPr id="36" name="TextBox 35"/>
          <p:cNvSpPr txBox="1"/>
          <p:nvPr/>
        </p:nvSpPr>
        <p:spPr>
          <a:xfrm>
            <a:off x="2127573" y="4799814"/>
            <a:ext cx="4954604" cy="387798"/>
          </a:xfrm>
          <a:prstGeom prst="rect">
            <a:avLst/>
          </a:prstGeom>
          <a:noFill/>
        </p:spPr>
        <p:txBody>
          <a:bodyPr wrap="square" rtlCol="0">
            <a:spAutoFit/>
          </a:bodyPr>
          <a:lstStyle/>
          <a:p>
            <a:pPr algn="ctr"/>
            <a:r>
              <a:rPr lang="en-US" sz="1920" b="1" dirty="0"/>
              <a:t>Amusement &amp; recreation </a:t>
            </a:r>
            <a:r>
              <a:rPr lang="en-US" sz="1920" dirty="0"/>
              <a:t>(55% private in 2018)</a:t>
            </a:r>
          </a:p>
        </p:txBody>
      </p:sp>
      <p:sp>
        <p:nvSpPr>
          <p:cNvPr id="37" name="TextBox 36"/>
          <p:cNvSpPr txBox="1"/>
          <p:nvPr/>
        </p:nvSpPr>
        <p:spPr>
          <a:xfrm>
            <a:off x="2127573" y="7133581"/>
            <a:ext cx="4954604" cy="350865"/>
          </a:xfrm>
          <a:prstGeom prst="rect">
            <a:avLst/>
          </a:prstGeom>
          <a:noFill/>
        </p:spPr>
        <p:txBody>
          <a:bodyPr wrap="square" lIns="0" rIns="0"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 9</a:t>
            </a:r>
            <a:r>
              <a:rPr lang="en-US" sz="1680" dirty="0">
                <a:latin typeface="+mj-lt"/>
                <a:cs typeface="Arial" pitchFamily="34" charset="0"/>
              </a:rPr>
              <a:t>% (private 6%; public 14%)</a:t>
            </a:r>
            <a:endParaRPr lang="en-US" sz="1680" dirty="0">
              <a:latin typeface="+mj-lt"/>
            </a:endParaRPr>
          </a:p>
        </p:txBody>
      </p:sp>
      <p:sp>
        <p:nvSpPr>
          <p:cNvPr id="38" name="Rectangle 37"/>
          <p:cNvSpPr/>
          <p:nvPr/>
        </p:nvSpPr>
        <p:spPr>
          <a:xfrm>
            <a:off x="2112907" y="4789275"/>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39" name="TextBox 38"/>
          <p:cNvSpPr txBox="1"/>
          <p:nvPr/>
        </p:nvSpPr>
        <p:spPr>
          <a:xfrm>
            <a:off x="5929015" y="6242515"/>
            <a:ext cx="831360"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public</a:t>
            </a:r>
          </a:p>
        </p:txBody>
      </p:sp>
      <p:sp>
        <p:nvSpPr>
          <p:cNvPr id="42" name="TextBox 41"/>
          <p:cNvSpPr txBox="1"/>
          <p:nvPr/>
        </p:nvSpPr>
        <p:spPr>
          <a:xfrm>
            <a:off x="5912040" y="5740845"/>
            <a:ext cx="2482348"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private</a:t>
            </a:r>
          </a:p>
        </p:txBody>
      </p:sp>
      <p:sp>
        <p:nvSpPr>
          <p:cNvPr id="44" name="TextBox 43"/>
          <p:cNvSpPr txBox="1"/>
          <p:nvPr/>
        </p:nvSpPr>
        <p:spPr>
          <a:xfrm>
            <a:off x="2127573" y="1987085"/>
            <a:ext cx="4954604" cy="387798"/>
          </a:xfrm>
          <a:prstGeom prst="rect">
            <a:avLst/>
          </a:prstGeom>
          <a:noFill/>
        </p:spPr>
        <p:txBody>
          <a:bodyPr wrap="square" rtlCol="0">
            <a:spAutoFit/>
          </a:bodyPr>
          <a:lstStyle/>
          <a:p>
            <a:pPr algn="ctr"/>
            <a:r>
              <a:rPr lang="en-US" sz="1920" b="1" dirty="0"/>
              <a:t>Power </a:t>
            </a:r>
            <a:r>
              <a:rPr lang="en-US" sz="1920" dirty="0"/>
              <a:t>(94% private in 2018)</a:t>
            </a:r>
          </a:p>
        </p:txBody>
      </p:sp>
      <p:graphicFrame>
        <p:nvGraphicFramePr>
          <p:cNvPr id="45" name="Content Placeholder 20"/>
          <p:cNvGraphicFramePr>
            <a:graphicFrameLocks/>
          </p:cNvGraphicFramePr>
          <p:nvPr>
            <p:extLst>
              <p:ext uri="{D42A27DB-BD31-4B8C-83A1-F6EECF244321}">
                <p14:modId xmlns:p14="http://schemas.microsoft.com/office/powerpoint/2010/main" val="4016413457"/>
              </p:ext>
            </p:extLst>
          </p:nvPr>
        </p:nvGraphicFramePr>
        <p:xfrm>
          <a:off x="2165655" y="1976927"/>
          <a:ext cx="2184169" cy="2638427"/>
        </p:xfrm>
        <a:graphic>
          <a:graphicData uri="http://schemas.openxmlformats.org/drawingml/2006/chart">
            <c:chart xmlns:c="http://schemas.openxmlformats.org/drawingml/2006/chart" xmlns:r="http://schemas.openxmlformats.org/officeDocument/2006/relationships" r:id="rId10"/>
          </a:graphicData>
        </a:graphic>
      </p:graphicFrame>
      <p:sp>
        <p:nvSpPr>
          <p:cNvPr id="47" name="TextBox 46"/>
          <p:cNvSpPr txBox="1"/>
          <p:nvPr/>
        </p:nvSpPr>
        <p:spPr>
          <a:xfrm>
            <a:off x="2127573" y="4320852"/>
            <a:ext cx="4954604" cy="350865"/>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a:t>
            </a:r>
            <a:r>
              <a:rPr lang="en-US" sz="1680" dirty="0">
                <a:latin typeface="+mj-lt"/>
                <a:cs typeface="Arial" pitchFamily="34" charset="0"/>
              </a:rPr>
              <a:t> 2</a:t>
            </a:r>
            <a:r>
              <a:rPr lang="en-US" sz="1680" dirty="0">
                <a:latin typeface="+mj-lt"/>
              </a:rPr>
              <a:t>% (oil &amp; gas 13%; electric -1%)</a:t>
            </a:r>
            <a:endParaRPr lang="en-US" sz="1680" dirty="0">
              <a:latin typeface="+mj-lt"/>
              <a:cs typeface="Arial" pitchFamily="34" charset="0"/>
            </a:endParaRPr>
          </a:p>
        </p:txBody>
      </p:sp>
      <p:sp>
        <p:nvSpPr>
          <p:cNvPr id="48" name="Rectangle 47"/>
          <p:cNvSpPr/>
          <p:nvPr/>
        </p:nvSpPr>
        <p:spPr>
          <a:xfrm>
            <a:off x="2112907" y="1976547"/>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4" name="TextBox 3"/>
          <p:cNvSpPr txBox="1"/>
          <p:nvPr/>
        </p:nvSpPr>
        <p:spPr>
          <a:xfrm>
            <a:off x="5607243" y="2744455"/>
            <a:ext cx="831360" cy="295466"/>
          </a:xfrm>
          <a:prstGeom prst="rect">
            <a:avLst/>
          </a:prstGeom>
          <a:noFill/>
        </p:spPr>
        <p:txBody>
          <a:bodyPr wrap="square" rtlCol="0">
            <a:spAutoFit/>
          </a:bodyPr>
          <a:lstStyle/>
          <a:p>
            <a:r>
              <a:rPr lang="en-US" sz="1320" dirty="0"/>
              <a:t>electric</a:t>
            </a:r>
          </a:p>
        </p:txBody>
      </p:sp>
      <p:sp>
        <p:nvSpPr>
          <p:cNvPr id="7" name="TextBox 6"/>
          <p:cNvSpPr txBox="1"/>
          <p:nvPr/>
        </p:nvSpPr>
        <p:spPr>
          <a:xfrm>
            <a:off x="5548682" y="3326660"/>
            <a:ext cx="973927" cy="295466"/>
          </a:xfrm>
          <a:prstGeom prst="rect">
            <a:avLst/>
          </a:prstGeom>
          <a:noFill/>
        </p:spPr>
        <p:txBody>
          <a:bodyPr wrap="square" rtlCol="0">
            <a:spAutoFit/>
          </a:bodyPr>
          <a:lstStyle/>
          <a:p>
            <a:r>
              <a:rPr lang="en-US" sz="1320" dirty="0"/>
              <a:t>oil &amp; gas</a:t>
            </a:r>
          </a:p>
        </p:txBody>
      </p:sp>
      <p:sp>
        <p:nvSpPr>
          <p:cNvPr id="2" name="Slide Number Placeholder 1">
            <a:extLst>
              <a:ext uri="{FF2B5EF4-FFF2-40B4-BE49-F238E27FC236}">
                <a16:creationId xmlns:a16="http://schemas.microsoft.com/office/drawing/2014/main" id="{E8F9B9D5-1DBE-4153-B47E-2FCB2EA0A300}"/>
              </a:ext>
            </a:extLst>
          </p:cNvPr>
          <p:cNvSpPr>
            <a:spLocks noGrp="1"/>
          </p:cNvSpPr>
          <p:nvPr>
            <p:ph type="sldNum" sz="quarter" idx="12"/>
          </p:nvPr>
        </p:nvSpPr>
        <p:spPr>
          <a:xfrm>
            <a:off x="10993928" y="415418"/>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10</a:t>
            </a:fld>
            <a:endParaRPr lang="en-US" sz="1600" dirty="0">
              <a:solidFill>
                <a:schemeClr val="bg1"/>
              </a:solidFill>
              <a:latin typeface="Courier New" panose="02070309020205020404" pitchFamily="49" charset="0"/>
              <a:cs typeface="Courier New" panose="02070309020205020404" pitchFamily="49" charset="0"/>
            </a:endParaRPr>
          </a:p>
        </p:txBody>
      </p:sp>
      <p:sp>
        <p:nvSpPr>
          <p:cNvPr id="31" name="TextBox 30">
            <a:extLst>
              <a:ext uri="{FF2B5EF4-FFF2-40B4-BE49-F238E27FC236}">
                <a16:creationId xmlns:a16="http://schemas.microsoft.com/office/drawing/2014/main" id="{C3A8D328-88A6-4731-B282-FA8B42B70030}"/>
              </a:ext>
            </a:extLst>
          </p:cNvPr>
          <p:cNvSpPr txBox="1"/>
          <p:nvPr/>
        </p:nvSpPr>
        <p:spPr>
          <a:xfrm>
            <a:off x="5954805" y="5436183"/>
            <a:ext cx="831360"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total</a:t>
            </a:r>
          </a:p>
        </p:txBody>
      </p:sp>
      <p:sp>
        <p:nvSpPr>
          <p:cNvPr id="32" name="TextBox 31">
            <a:extLst>
              <a:ext uri="{FF2B5EF4-FFF2-40B4-BE49-F238E27FC236}">
                <a16:creationId xmlns:a16="http://schemas.microsoft.com/office/drawing/2014/main" id="{20DCE8DD-B78C-46CC-B34A-1DD55DCF3CBD}"/>
              </a:ext>
            </a:extLst>
          </p:cNvPr>
          <p:cNvSpPr txBox="1"/>
          <p:nvPr/>
        </p:nvSpPr>
        <p:spPr>
          <a:xfrm>
            <a:off x="5762170" y="2410451"/>
            <a:ext cx="831360"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total</a:t>
            </a:r>
          </a:p>
        </p:txBody>
      </p:sp>
      <p:sp>
        <p:nvSpPr>
          <p:cNvPr id="46" name="TextBox 45">
            <a:extLst>
              <a:ext uri="{FF2B5EF4-FFF2-40B4-BE49-F238E27FC236}">
                <a16:creationId xmlns:a16="http://schemas.microsoft.com/office/drawing/2014/main" id="{C1A37DAA-572B-4474-A262-E1354110EF5C}"/>
              </a:ext>
            </a:extLst>
          </p:cNvPr>
          <p:cNvSpPr txBox="1"/>
          <p:nvPr/>
        </p:nvSpPr>
        <p:spPr>
          <a:xfrm>
            <a:off x="11393456" y="2799536"/>
            <a:ext cx="831360"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total</a:t>
            </a:r>
          </a:p>
        </p:txBody>
      </p:sp>
    </p:spTree>
    <p:extLst>
      <p:ext uri="{BB962C8B-B14F-4D97-AF65-F5344CB8AC3E}">
        <p14:creationId xmlns:p14="http://schemas.microsoft.com/office/powerpoint/2010/main" val="202927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7734"/>
            <a:ext cx="14234160" cy="575982"/>
          </a:xfrm>
        </p:spPr>
        <p:txBody>
          <a:bodyPr>
            <a:noAutofit/>
          </a:bodyPr>
          <a:lstStyle/>
          <a:p>
            <a:r>
              <a:rPr lang="en-US" sz="4000" b="1" dirty="0"/>
              <a:t>Key points: power &amp; energy, mfg, amusement, communication</a:t>
            </a:r>
          </a:p>
        </p:txBody>
      </p:sp>
      <p:sp>
        <p:nvSpPr>
          <p:cNvPr id="3" name="Content Placeholder 2"/>
          <p:cNvSpPr>
            <a:spLocks noGrp="1"/>
          </p:cNvSpPr>
          <p:nvPr>
            <p:ph idx="1"/>
          </p:nvPr>
        </p:nvSpPr>
        <p:spPr>
          <a:xfrm>
            <a:off x="0" y="1876621"/>
            <a:ext cx="14234160" cy="5577840"/>
          </a:xfrm>
        </p:spPr>
        <p:txBody>
          <a:bodyPr>
            <a:noAutofit/>
          </a:bodyPr>
          <a:lstStyle/>
          <a:p>
            <a:r>
              <a:rPr lang="en-US" dirty="0"/>
              <a:t>Solar, wind power are growing again; expect more oil &amp; natural gas pipelines in ’19 but timing is subject to court &amp; regulatory delays</a:t>
            </a:r>
          </a:p>
          <a:p>
            <a:r>
              <a:rPr lang="en-US" dirty="0"/>
              <a:t>Manufacturing construction should recover further in ‘19 based on energy projects, U.S. economic growth; but tariffs, foreign retaliation, rising construction costs are major concerns</a:t>
            </a:r>
          </a:p>
          <a:p>
            <a:r>
              <a:rPr lang="en-US" dirty="0"/>
              <a:t>Amusement &amp; recreation spending is very “lumpy”—a few big stadiums at irregular intervals; but funding for local, state, federal parks keeps eroding</a:t>
            </a:r>
          </a:p>
          <a:p>
            <a:r>
              <a:rPr lang="en-US" dirty="0"/>
              <a:t>Communication may revive as wireless firms build out 5G networks</a:t>
            </a:r>
          </a:p>
        </p:txBody>
      </p:sp>
      <p:sp>
        <p:nvSpPr>
          <p:cNvPr id="6" name="Footer Placeholder 6"/>
          <p:cNvSpPr txBox="1">
            <a:spLocks/>
          </p:cNvSpPr>
          <p:nvPr/>
        </p:nvSpPr>
        <p:spPr>
          <a:xfrm>
            <a:off x="970670" y="7627622"/>
            <a:ext cx="7601830" cy="438150"/>
          </a:xfrm>
          <a:prstGeom prst="rect">
            <a:avLst/>
          </a:prstGeom>
          <a:noFill/>
        </p:spPr>
        <p:txBody>
          <a:bodyPr vert="horz" lIns="109728" tIns="54864" rIns="109728" bIns="54864" rtlCol="0" anchor="ctr"/>
          <a:lstStyle/>
          <a:p>
            <a:pPr>
              <a:defRPr/>
            </a:pPr>
            <a:r>
              <a:rPr lang="en-US" sz="1440" dirty="0">
                <a:solidFill>
                  <a:schemeClr val="bg1"/>
                </a:solidFill>
              </a:rPr>
              <a:t>Source: Author</a:t>
            </a:r>
          </a:p>
        </p:txBody>
      </p:sp>
      <p:sp>
        <p:nvSpPr>
          <p:cNvPr id="5" name="Slide Number Placeholder 4">
            <a:extLst>
              <a:ext uri="{FF2B5EF4-FFF2-40B4-BE49-F238E27FC236}">
                <a16:creationId xmlns:a16="http://schemas.microsoft.com/office/drawing/2014/main" id="{BEC4C9B3-B2B7-4007-B355-4916EE60CB44}"/>
              </a:ext>
            </a:extLst>
          </p:cNvPr>
          <p:cNvSpPr>
            <a:spLocks noGrp="1"/>
          </p:cNvSpPr>
          <p:nvPr>
            <p:ph type="sldNum" sz="quarter" idx="12"/>
          </p:nvPr>
        </p:nvSpPr>
        <p:spPr>
          <a:xfrm>
            <a:off x="10996668" y="414989"/>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11</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26897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20"/>
          <p:cNvGraphicFramePr>
            <a:graphicFrameLocks/>
          </p:cNvGraphicFramePr>
          <p:nvPr>
            <p:extLst>
              <p:ext uri="{D42A27DB-BD31-4B8C-83A1-F6EECF244321}">
                <p14:modId xmlns:p14="http://schemas.microsoft.com/office/powerpoint/2010/main" val="3678534491"/>
              </p:ext>
            </p:extLst>
          </p:nvPr>
        </p:nvGraphicFramePr>
        <p:xfrm>
          <a:off x="3744846" y="2033417"/>
          <a:ext cx="3104059" cy="26384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ontent Placeholder 20"/>
          <p:cNvGraphicFramePr>
            <a:graphicFrameLocks/>
          </p:cNvGraphicFramePr>
          <p:nvPr>
            <p:extLst>
              <p:ext uri="{D42A27DB-BD31-4B8C-83A1-F6EECF244321}">
                <p14:modId xmlns:p14="http://schemas.microsoft.com/office/powerpoint/2010/main" val="4148256029"/>
              </p:ext>
            </p:extLst>
          </p:nvPr>
        </p:nvGraphicFramePr>
        <p:xfrm>
          <a:off x="2165655" y="2035798"/>
          <a:ext cx="2184169" cy="2638427"/>
        </p:xfrm>
        <a:graphic>
          <a:graphicData uri="http://schemas.openxmlformats.org/drawingml/2006/chart">
            <c:chart xmlns:c="http://schemas.openxmlformats.org/drawingml/2006/chart" xmlns:r="http://schemas.openxmlformats.org/officeDocument/2006/relationships" r:id="rId3"/>
          </a:graphicData>
        </a:graphic>
      </p:graphicFrame>
      <p:sp>
        <p:nvSpPr>
          <p:cNvPr id="33" name="Title 4"/>
          <p:cNvSpPr>
            <a:spLocks noGrp="1"/>
          </p:cNvSpPr>
          <p:nvPr>
            <p:ph type="title"/>
          </p:nvPr>
        </p:nvSpPr>
        <p:spPr>
          <a:xfrm>
            <a:off x="762000" y="1244668"/>
            <a:ext cx="12923520" cy="593128"/>
          </a:xfrm>
        </p:spPr>
        <p:txBody>
          <a:bodyPr>
            <a:noAutofit/>
          </a:bodyPr>
          <a:lstStyle/>
          <a:p>
            <a:r>
              <a:rPr lang="en-US" sz="3360" b="1" dirty="0"/>
              <a:t>Construction spending: developer-financed</a:t>
            </a:r>
            <a:br>
              <a:rPr lang="en-US" sz="2400" dirty="0"/>
            </a:br>
            <a:r>
              <a:rPr lang="en-US" sz="2400" dirty="0"/>
              <a:t>annual total, 2008–16; monthly (seasonally adjusted annual rate), 1/17–1/19; billion $</a:t>
            </a:r>
          </a:p>
        </p:txBody>
      </p:sp>
      <p:graphicFrame>
        <p:nvGraphicFramePr>
          <p:cNvPr id="40" name="Content Placeholder 20"/>
          <p:cNvGraphicFramePr>
            <a:graphicFrameLocks/>
          </p:cNvGraphicFramePr>
          <p:nvPr>
            <p:extLst>
              <p:ext uri="{D42A27DB-BD31-4B8C-83A1-F6EECF244321}">
                <p14:modId xmlns:p14="http://schemas.microsoft.com/office/powerpoint/2010/main" val="3882987800"/>
              </p:ext>
            </p:extLst>
          </p:nvPr>
        </p:nvGraphicFramePr>
        <p:xfrm>
          <a:off x="7424930" y="2035418"/>
          <a:ext cx="2184169" cy="26384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Content Placeholder 20"/>
          <p:cNvGraphicFramePr>
            <a:graphicFrameLocks/>
          </p:cNvGraphicFramePr>
          <p:nvPr>
            <p:extLst>
              <p:ext uri="{D42A27DB-BD31-4B8C-83A1-F6EECF244321}">
                <p14:modId xmlns:p14="http://schemas.microsoft.com/office/powerpoint/2010/main" val="2404055676"/>
              </p:ext>
            </p:extLst>
          </p:nvPr>
        </p:nvGraphicFramePr>
        <p:xfrm>
          <a:off x="9039901" y="2033037"/>
          <a:ext cx="3068279" cy="26384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ontent Placeholder 20"/>
          <p:cNvGraphicFramePr>
            <a:graphicFrameLocks/>
          </p:cNvGraphicFramePr>
          <p:nvPr>
            <p:extLst>
              <p:ext uri="{D42A27DB-BD31-4B8C-83A1-F6EECF244321}">
                <p14:modId xmlns:p14="http://schemas.microsoft.com/office/powerpoint/2010/main" val="3919100443"/>
              </p:ext>
            </p:extLst>
          </p:nvPr>
        </p:nvGraphicFramePr>
        <p:xfrm>
          <a:off x="2165655" y="4813276"/>
          <a:ext cx="2184169" cy="26384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ontent Placeholder 20"/>
          <p:cNvGraphicFramePr>
            <a:graphicFrameLocks/>
          </p:cNvGraphicFramePr>
          <p:nvPr>
            <p:extLst>
              <p:ext uri="{D42A27DB-BD31-4B8C-83A1-F6EECF244321}">
                <p14:modId xmlns:p14="http://schemas.microsoft.com/office/powerpoint/2010/main" val="166596136"/>
              </p:ext>
            </p:extLst>
          </p:nvPr>
        </p:nvGraphicFramePr>
        <p:xfrm>
          <a:off x="3744846" y="4813276"/>
          <a:ext cx="3104059" cy="2638427"/>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p:cNvSpPr txBox="1"/>
          <p:nvPr/>
        </p:nvSpPr>
        <p:spPr>
          <a:xfrm>
            <a:off x="2127573" y="2043575"/>
            <a:ext cx="4954604" cy="387798"/>
          </a:xfrm>
          <a:prstGeom prst="rect">
            <a:avLst/>
          </a:prstGeom>
          <a:noFill/>
        </p:spPr>
        <p:txBody>
          <a:bodyPr wrap="square" rtlCol="0">
            <a:spAutoFit/>
          </a:bodyPr>
          <a:lstStyle/>
          <a:p>
            <a:pPr algn="ctr"/>
            <a:r>
              <a:rPr lang="en-US" sz="1920" b="1" dirty="0"/>
              <a:t>Retail (private)</a:t>
            </a:r>
          </a:p>
        </p:txBody>
      </p:sp>
      <p:sp>
        <p:nvSpPr>
          <p:cNvPr id="31" name="TextBox 30"/>
          <p:cNvSpPr txBox="1"/>
          <p:nvPr/>
        </p:nvSpPr>
        <p:spPr>
          <a:xfrm>
            <a:off x="2127573" y="4377342"/>
            <a:ext cx="4954604" cy="350865"/>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a:t>
            </a:r>
            <a:r>
              <a:rPr lang="en-US" sz="1680" dirty="0">
                <a:latin typeface="+mj-lt"/>
                <a:cs typeface="Arial" pitchFamily="34" charset="0"/>
              </a:rPr>
              <a:t> </a:t>
            </a:r>
            <a:r>
              <a:rPr lang="en-US" sz="1680" dirty="0">
                <a:latin typeface="+mj-lt"/>
              </a:rPr>
              <a:t>-14%</a:t>
            </a:r>
          </a:p>
        </p:txBody>
      </p:sp>
      <p:sp>
        <p:nvSpPr>
          <p:cNvPr id="27" name="Rectangle 26"/>
          <p:cNvSpPr/>
          <p:nvPr/>
        </p:nvSpPr>
        <p:spPr>
          <a:xfrm>
            <a:off x="2112907" y="2033037"/>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52" name="TextBox 51"/>
          <p:cNvSpPr txBox="1"/>
          <p:nvPr/>
        </p:nvSpPr>
        <p:spPr>
          <a:xfrm>
            <a:off x="7386848" y="2043575"/>
            <a:ext cx="4954604" cy="387798"/>
          </a:xfrm>
          <a:prstGeom prst="rect">
            <a:avLst/>
          </a:prstGeom>
          <a:noFill/>
        </p:spPr>
        <p:txBody>
          <a:bodyPr wrap="square" rtlCol="0">
            <a:spAutoFit/>
          </a:bodyPr>
          <a:lstStyle/>
          <a:p>
            <a:pPr algn="ctr"/>
            <a:r>
              <a:rPr lang="en-US" sz="1920" b="1" dirty="0"/>
              <a:t>Office </a:t>
            </a:r>
            <a:r>
              <a:rPr lang="en-US" sz="1920" dirty="0"/>
              <a:t>(87% private in 2018)</a:t>
            </a:r>
          </a:p>
        </p:txBody>
      </p:sp>
      <p:sp>
        <p:nvSpPr>
          <p:cNvPr id="53" name="TextBox 52"/>
          <p:cNvSpPr txBox="1"/>
          <p:nvPr/>
        </p:nvSpPr>
        <p:spPr>
          <a:xfrm>
            <a:off x="7424930" y="4361276"/>
            <a:ext cx="4954604" cy="350865"/>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 :</a:t>
            </a:r>
            <a:r>
              <a:rPr lang="en-US" sz="1680" dirty="0">
                <a:latin typeface="+mj-lt"/>
                <a:cs typeface="Arial" pitchFamily="34" charset="0"/>
              </a:rPr>
              <a:t> 8</a:t>
            </a:r>
            <a:r>
              <a:rPr lang="en-US" sz="1680" dirty="0">
                <a:latin typeface="+mj-lt"/>
              </a:rPr>
              <a:t>% (private 8%; public 10%)</a:t>
            </a:r>
          </a:p>
        </p:txBody>
      </p:sp>
      <p:sp>
        <p:nvSpPr>
          <p:cNvPr id="54" name="Rectangle 53"/>
          <p:cNvSpPr/>
          <p:nvPr/>
        </p:nvSpPr>
        <p:spPr>
          <a:xfrm>
            <a:off x="7372181" y="2033037"/>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55" name="TextBox 54"/>
          <p:cNvSpPr txBox="1"/>
          <p:nvPr/>
        </p:nvSpPr>
        <p:spPr>
          <a:xfrm>
            <a:off x="11079325" y="3558211"/>
            <a:ext cx="1689134"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Public</a:t>
            </a:r>
          </a:p>
        </p:txBody>
      </p:sp>
      <p:sp>
        <p:nvSpPr>
          <p:cNvPr id="56" name="TextBox 55"/>
          <p:cNvSpPr txBox="1"/>
          <p:nvPr/>
        </p:nvSpPr>
        <p:spPr>
          <a:xfrm>
            <a:off x="11033981" y="2931849"/>
            <a:ext cx="1505812"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Private</a:t>
            </a:r>
          </a:p>
        </p:txBody>
      </p:sp>
      <p:sp>
        <p:nvSpPr>
          <p:cNvPr id="57" name="TextBox 56"/>
          <p:cNvSpPr txBox="1"/>
          <p:nvPr/>
        </p:nvSpPr>
        <p:spPr>
          <a:xfrm>
            <a:off x="11418858" y="2271647"/>
            <a:ext cx="2699202"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Total</a:t>
            </a:r>
          </a:p>
        </p:txBody>
      </p:sp>
      <p:sp>
        <p:nvSpPr>
          <p:cNvPr id="61" name="TextBox 60"/>
          <p:cNvSpPr txBox="1"/>
          <p:nvPr/>
        </p:nvSpPr>
        <p:spPr>
          <a:xfrm>
            <a:off x="2127573" y="4810323"/>
            <a:ext cx="4954604" cy="387798"/>
          </a:xfrm>
          <a:prstGeom prst="rect">
            <a:avLst/>
          </a:prstGeom>
          <a:noFill/>
        </p:spPr>
        <p:txBody>
          <a:bodyPr wrap="square" rtlCol="0">
            <a:spAutoFit/>
          </a:bodyPr>
          <a:lstStyle/>
          <a:p>
            <a:pPr algn="ctr"/>
            <a:r>
              <a:rPr lang="en-US" sz="1920" b="1" dirty="0"/>
              <a:t>Warehouse (private)</a:t>
            </a:r>
          </a:p>
        </p:txBody>
      </p:sp>
      <p:sp>
        <p:nvSpPr>
          <p:cNvPr id="62" name="TextBox 61"/>
          <p:cNvSpPr txBox="1"/>
          <p:nvPr/>
        </p:nvSpPr>
        <p:spPr>
          <a:xfrm>
            <a:off x="2127573" y="7133580"/>
            <a:ext cx="4954604" cy="350865"/>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a:t>
            </a:r>
            <a:r>
              <a:rPr lang="en-US" sz="1680" dirty="0">
                <a:latin typeface="+mj-lt"/>
                <a:cs typeface="Arial" pitchFamily="34" charset="0"/>
              </a:rPr>
              <a:t> 6%</a:t>
            </a:r>
          </a:p>
        </p:txBody>
      </p:sp>
      <p:sp>
        <p:nvSpPr>
          <p:cNvPr id="63" name="Rectangle 62"/>
          <p:cNvSpPr/>
          <p:nvPr/>
        </p:nvSpPr>
        <p:spPr>
          <a:xfrm>
            <a:off x="2112907" y="4799785"/>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64" name="TextBox 63"/>
          <p:cNvSpPr txBox="1"/>
          <p:nvPr/>
        </p:nvSpPr>
        <p:spPr>
          <a:xfrm>
            <a:off x="7386848" y="4810323"/>
            <a:ext cx="4954604" cy="387798"/>
          </a:xfrm>
          <a:prstGeom prst="rect">
            <a:avLst/>
          </a:prstGeom>
          <a:noFill/>
        </p:spPr>
        <p:txBody>
          <a:bodyPr wrap="square" rtlCol="0">
            <a:spAutoFit/>
          </a:bodyPr>
          <a:lstStyle/>
          <a:p>
            <a:pPr algn="ctr"/>
            <a:r>
              <a:rPr lang="en-US" sz="1920" b="1" dirty="0"/>
              <a:t>Lodging (private)</a:t>
            </a:r>
          </a:p>
        </p:txBody>
      </p:sp>
      <p:sp>
        <p:nvSpPr>
          <p:cNvPr id="66" name="Rectangle 65"/>
          <p:cNvSpPr/>
          <p:nvPr/>
        </p:nvSpPr>
        <p:spPr>
          <a:xfrm>
            <a:off x="7372181" y="4799785"/>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26" name="Footer Placeholder 6"/>
          <p:cNvSpPr txBox="1">
            <a:spLocks/>
          </p:cNvSpPr>
          <p:nvPr/>
        </p:nvSpPr>
        <p:spPr>
          <a:xfrm>
            <a:off x="2377440" y="7627624"/>
            <a:ext cx="6195060" cy="438150"/>
          </a:xfrm>
          <a:prstGeom prst="rect">
            <a:avLst/>
          </a:prstGeom>
          <a:noFill/>
        </p:spPr>
        <p:txBody>
          <a:bodyPr vert="horz" lIns="109728" tIns="54864" rIns="109728" bIns="54864" rtlCol="0" anchor="ctr"/>
          <a:lstStyle/>
          <a:p>
            <a:pPr lvl="0"/>
            <a:r>
              <a:rPr lang="fr-FR" sz="1440" dirty="0">
                <a:solidFill>
                  <a:schemeClr val="bg1"/>
                </a:solidFill>
              </a:rPr>
              <a:t>Source: U.S. </a:t>
            </a:r>
            <a:r>
              <a:rPr lang="fr-FR" sz="1440" dirty="0" err="1">
                <a:solidFill>
                  <a:schemeClr val="bg1"/>
                </a:solidFill>
              </a:rPr>
              <a:t>Census</a:t>
            </a:r>
            <a:r>
              <a:rPr lang="fr-FR" sz="1440" dirty="0">
                <a:solidFill>
                  <a:schemeClr val="bg1"/>
                </a:solidFill>
              </a:rPr>
              <a:t> Bureau construction </a:t>
            </a:r>
            <a:r>
              <a:rPr lang="fr-FR" sz="1440" dirty="0" err="1">
                <a:solidFill>
                  <a:schemeClr val="bg1"/>
                </a:solidFill>
              </a:rPr>
              <a:t>spending</a:t>
            </a:r>
            <a:r>
              <a:rPr lang="fr-FR" sz="1440" dirty="0">
                <a:solidFill>
                  <a:schemeClr val="bg1"/>
                </a:solidFill>
              </a:rPr>
              <a:t> report</a:t>
            </a:r>
          </a:p>
        </p:txBody>
      </p:sp>
      <p:graphicFrame>
        <p:nvGraphicFramePr>
          <p:cNvPr id="30" name="Content Placeholder 20"/>
          <p:cNvGraphicFramePr>
            <a:graphicFrameLocks/>
          </p:cNvGraphicFramePr>
          <p:nvPr>
            <p:extLst>
              <p:ext uri="{D42A27DB-BD31-4B8C-83A1-F6EECF244321}">
                <p14:modId xmlns:p14="http://schemas.microsoft.com/office/powerpoint/2010/main" val="689824049"/>
              </p:ext>
            </p:extLst>
          </p:nvPr>
        </p:nvGraphicFramePr>
        <p:xfrm>
          <a:off x="7424930" y="4818273"/>
          <a:ext cx="2184169" cy="263842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Content Placeholder 20"/>
          <p:cNvGraphicFramePr>
            <a:graphicFrameLocks/>
          </p:cNvGraphicFramePr>
          <p:nvPr>
            <p:extLst>
              <p:ext uri="{D42A27DB-BD31-4B8C-83A1-F6EECF244321}">
                <p14:modId xmlns:p14="http://schemas.microsoft.com/office/powerpoint/2010/main" val="2676010305"/>
              </p:ext>
            </p:extLst>
          </p:nvPr>
        </p:nvGraphicFramePr>
        <p:xfrm>
          <a:off x="9039900" y="4818273"/>
          <a:ext cx="3068280" cy="2638427"/>
        </p:xfrm>
        <a:graphic>
          <a:graphicData uri="http://schemas.openxmlformats.org/drawingml/2006/chart">
            <c:chart xmlns:c="http://schemas.openxmlformats.org/drawingml/2006/chart" xmlns:r="http://schemas.openxmlformats.org/officeDocument/2006/relationships" r:id="rId9"/>
          </a:graphicData>
        </a:graphic>
      </p:graphicFrame>
      <p:sp>
        <p:nvSpPr>
          <p:cNvPr id="35" name="TextBox 34"/>
          <p:cNvSpPr txBox="1"/>
          <p:nvPr/>
        </p:nvSpPr>
        <p:spPr>
          <a:xfrm>
            <a:off x="7379514" y="7127039"/>
            <a:ext cx="4954604" cy="350865"/>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a:t>
            </a:r>
            <a:r>
              <a:rPr lang="en-US" sz="1680" dirty="0">
                <a:latin typeface="+mj-lt"/>
                <a:cs typeface="Arial" pitchFamily="34" charset="0"/>
              </a:rPr>
              <a:t> 11%</a:t>
            </a:r>
          </a:p>
        </p:txBody>
      </p:sp>
      <p:sp>
        <p:nvSpPr>
          <p:cNvPr id="4" name="Slide Number Placeholder 3">
            <a:extLst>
              <a:ext uri="{FF2B5EF4-FFF2-40B4-BE49-F238E27FC236}">
                <a16:creationId xmlns:a16="http://schemas.microsoft.com/office/drawing/2014/main" id="{6332277A-DDDC-4AB0-8EA0-137CC79A7A09}"/>
              </a:ext>
            </a:extLst>
          </p:cNvPr>
          <p:cNvSpPr>
            <a:spLocks noGrp="1"/>
          </p:cNvSpPr>
          <p:nvPr>
            <p:ph type="sldNum" sz="quarter" idx="12"/>
          </p:nvPr>
        </p:nvSpPr>
        <p:spPr>
          <a:xfrm>
            <a:off x="10978854" y="408403"/>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12</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5883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9616"/>
            <a:ext cx="14188440" cy="593128"/>
          </a:xfrm>
        </p:spPr>
        <p:txBody>
          <a:bodyPr>
            <a:noAutofit/>
          </a:bodyPr>
          <a:lstStyle/>
          <a:p>
            <a:r>
              <a:rPr lang="en-US" sz="4400" b="1" dirty="0"/>
              <a:t>Key points: retail, warehouse, office, hotel, data centers</a:t>
            </a:r>
          </a:p>
        </p:txBody>
      </p:sp>
      <p:sp>
        <p:nvSpPr>
          <p:cNvPr id="3" name="Content Placeholder 2"/>
          <p:cNvSpPr>
            <a:spLocks noGrp="1"/>
          </p:cNvSpPr>
          <p:nvPr>
            <p:ph idx="1"/>
          </p:nvPr>
        </p:nvSpPr>
        <p:spPr>
          <a:xfrm>
            <a:off x="0" y="1920242"/>
            <a:ext cx="14188440" cy="5431156"/>
          </a:xfrm>
        </p:spPr>
        <p:txBody>
          <a:bodyPr>
            <a:noAutofit/>
          </a:bodyPr>
          <a:lstStyle/>
          <a:p>
            <a:r>
              <a:rPr lang="en-US" sz="3600" dirty="0"/>
              <a:t>Retail now tied to mixed-use buildings &amp; renovations, not standalone structures; ongoing store closings imply downturn continuing in ‘19</a:t>
            </a:r>
          </a:p>
          <a:p>
            <a:r>
              <a:rPr lang="en-US" sz="3600" dirty="0"/>
              <a:t>Warehouse growth is still benefiting from e-commerce; more local than huge regional distribution centers likely in future; self-storage is booming</a:t>
            </a:r>
          </a:p>
          <a:p>
            <a:r>
              <a:rPr lang="en-US" sz="3600" dirty="0"/>
              <a:t>Office employment still rising but space per worker is shrinking; more urban &amp; renovation work than suburban office parks</a:t>
            </a:r>
          </a:p>
          <a:p>
            <a:r>
              <a:rPr lang="en-US" sz="3600" dirty="0"/>
              <a:t>Hotel pipeline is still growing but sector is very interest-rate sensitive</a:t>
            </a:r>
          </a:p>
          <a:p>
            <a:r>
              <a:rPr lang="en-US" sz="3600" dirty="0"/>
              <a:t>Data centers remain a strong niche but no data available on how strong</a:t>
            </a:r>
          </a:p>
          <a:p>
            <a:endParaRPr lang="en-US" sz="3600" dirty="0"/>
          </a:p>
        </p:txBody>
      </p:sp>
      <p:sp>
        <p:nvSpPr>
          <p:cNvPr id="6" name="Footer Placeholder 6"/>
          <p:cNvSpPr txBox="1">
            <a:spLocks/>
          </p:cNvSpPr>
          <p:nvPr/>
        </p:nvSpPr>
        <p:spPr>
          <a:xfrm>
            <a:off x="1162925" y="7627622"/>
            <a:ext cx="7714370" cy="438150"/>
          </a:xfrm>
          <a:prstGeom prst="rect">
            <a:avLst/>
          </a:prstGeom>
          <a:noFill/>
        </p:spPr>
        <p:txBody>
          <a:bodyPr vert="horz" lIns="109728" tIns="54864" rIns="109728" bIns="54864" rtlCol="0" anchor="ctr"/>
          <a:lstStyle/>
          <a:p>
            <a:pPr>
              <a:defRPr/>
            </a:pPr>
            <a:r>
              <a:rPr lang="en-US" sz="1440" dirty="0">
                <a:solidFill>
                  <a:schemeClr val="bg1"/>
                </a:solidFill>
              </a:rPr>
              <a:t>Source: Author</a:t>
            </a:r>
          </a:p>
        </p:txBody>
      </p:sp>
      <p:sp>
        <p:nvSpPr>
          <p:cNvPr id="5" name="Slide Number Placeholder 4">
            <a:extLst>
              <a:ext uri="{FF2B5EF4-FFF2-40B4-BE49-F238E27FC236}">
                <a16:creationId xmlns:a16="http://schemas.microsoft.com/office/drawing/2014/main" id="{E8A7FD6C-FD73-4AC2-BC9A-AD18D99B7B01}"/>
              </a:ext>
            </a:extLst>
          </p:cNvPr>
          <p:cNvSpPr>
            <a:spLocks noGrp="1"/>
          </p:cNvSpPr>
          <p:nvPr>
            <p:ph type="sldNum" sz="quarter" idx="12"/>
          </p:nvPr>
        </p:nvSpPr>
        <p:spPr>
          <a:xfrm>
            <a:off x="10983193" y="409223"/>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13</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7103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Extension">
            <a:extLst>
              <a:ext uri="{FF2B5EF4-FFF2-40B4-BE49-F238E27FC236}">
                <a16:creationId xmlns:a16="http://schemas.microsoft.com/office/drawing/2014/main" id="{1632969E-377D-4447-8542-714367FB103E}"/>
              </a:ext>
            </a:extLst>
          </p:cNvPr>
          <p:cNvGraphicFramePr>
            <a:graphicFrameLocks/>
          </p:cNvGraphicFramePr>
          <p:nvPr>
            <p:extLst>
              <p:ext uri="{D42A27DB-BD31-4B8C-83A1-F6EECF244321}">
                <p14:modId xmlns:p14="http://schemas.microsoft.com/office/powerpoint/2010/main" val="2921633880"/>
              </p:ext>
            </p:extLst>
          </p:nvPr>
        </p:nvGraphicFramePr>
        <p:xfrm>
          <a:off x="605084" y="1657610"/>
          <a:ext cx="2941459" cy="5195134"/>
        </p:xfrm>
        <a:graphic>
          <a:graphicData uri="http://schemas.openxmlformats.org/drawingml/2006/chart">
            <c:chart xmlns:c="http://schemas.openxmlformats.org/drawingml/2006/chart" xmlns:r="http://schemas.openxmlformats.org/officeDocument/2006/relationships" r:id="rId3"/>
          </a:graphicData>
        </a:graphic>
      </p:graphicFrame>
      <p:sp>
        <p:nvSpPr>
          <p:cNvPr id="33" name="Title 4"/>
          <p:cNvSpPr>
            <a:spLocks noGrp="1"/>
          </p:cNvSpPr>
          <p:nvPr>
            <p:ph type="title"/>
          </p:nvPr>
        </p:nvSpPr>
        <p:spPr>
          <a:xfrm>
            <a:off x="0" y="1264320"/>
            <a:ext cx="14234160" cy="649420"/>
          </a:xfrm>
        </p:spPr>
        <p:txBody>
          <a:bodyPr>
            <a:noAutofit/>
          </a:bodyPr>
          <a:lstStyle/>
          <a:p>
            <a:r>
              <a:rPr lang="en-US" sz="3200" b="1" dirty="0"/>
              <a:t>Private residential spending: slower single-family growth, pickup in multifamily</a:t>
            </a:r>
            <a:br>
              <a:rPr lang="en-US" sz="2400" dirty="0"/>
            </a:br>
            <a:r>
              <a:rPr lang="en-US" sz="2400" dirty="0"/>
              <a:t>annual total, 2006–16; monthly (seasonally adjusted annual rate), 1/17–1/19; billion $</a:t>
            </a:r>
          </a:p>
        </p:txBody>
      </p:sp>
      <p:graphicFrame>
        <p:nvGraphicFramePr>
          <p:cNvPr id="41" name="Content Placeholder 20"/>
          <p:cNvGraphicFramePr>
            <a:graphicFrameLocks/>
          </p:cNvGraphicFramePr>
          <p:nvPr>
            <p:extLst>
              <p:ext uri="{D42A27DB-BD31-4B8C-83A1-F6EECF244321}">
                <p14:modId xmlns:p14="http://schemas.microsoft.com/office/powerpoint/2010/main" val="3849233044"/>
              </p:ext>
            </p:extLst>
          </p:nvPr>
        </p:nvGraphicFramePr>
        <p:xfrm>
          <a:off x="3382132" y="2254667"/>
          <a:ext cx="3239608" cy="5206353"/>
        </p:xfrm>
        <a:graphic>
          <a:graphicData uri="http://schemas.openxmlformats.org/drawingml/2006/chart">
            <c:chart xmlns:c="http://schemas.openxmlformats.org/drawingml/2006/chart" xmlns:r="http://schemas.openxmlformats.org/officeDocument/2006/relationships" r:id="rId4"/>
          </a:graphicData>
        </a:graphic>
      </p:graphicFrame>
      <p:sp>
        <p:nvSpPr>
          <p:cNvPr id="52" name="TextBox 51"/>
          <p:cNvSpPr txBox="1"/>
          <p:nvPr/>
        </p:nvSpPr>
        <p:spPr>
          <a:xfrm>
            <a:off x="1389663" y="2159131"/>
            <a:ext cx="4954604" cy="387798"/>
          </a:xfrm>
          <a:prstGeom prst="rect">
            <a:avLst/>
          </a:prstGeom>
          <a:noFill/>
        </p:spPr>
        <p:txBody>
          <a:bodyPr wrap="square" rtlCol="0">
            <a:spAutoFit/>
          </a:bodyPr>
          <a:lstStyle/>
          <a:p>
            <a:pPr algn="ctr"/>
            <a:r>
              <a:rPr lang="en-US" sz="1920" b="1" dirty="0"/>
              <a:t>Spending put in place (billion $) </a:t>
            </a:r>
            <a:endParaRPr lang="en-US" sz="1920" dirty="0"/>
          </a:p>
        </p:txBody>
      </p:sp>
      <p:sp>
        <p:nvSpPr>
          <p:cNvPr id="54" name="Rectangle 53"/>
          <p:cNvSpPr/>
          <p:nvPr/>
        </p:nvSpPr>
        <p:spPr>
          <a:xfrm>
            <a:off x="971708" y="2153005"/>
            <a:ext cx="5542768" cy="5296864"/>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57" name="TextBox 56"/>
          <p:cNvSpPr txBox="1"/>
          <p:nvPr/>
        </p:nvSpPr>
        <p:spPr>
          <a:xfrm>
            <a:off x="4783872" y="6055433"/>
            <a:ext cx="1727688" cy="498598"/>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400" b="1" dirty="0">
                <a:solidFill>
                  <a:srgbClr val="9BBB59"/>
                </a:solidFill>
                <a:latin typeface="Calibri" pitchFamily="34" charset="0"/>
                <a:cs typeface="Arial" pitchFamily="34" charset="0"/>
              </a:rPr>
              <a:t>Multifamily</a:t>
            </a:r>
            <a:r>
              <a:rPr lang="en-US" sz="1440" dirty="0">
                <a:solidFill>
                  <a:srgbClr val="9BBB59"/>
                </a:solidFill>
                <a:latin typeface="Calibri" pitchFamily="34" charset="0"/>
                <a:cs typeface="Arial" pitchFamily="34" charset="0"/>
              </a:rPr>
              <a:t> </a:t>
            </a:r>
          </a:p>
          <a:p>
            <a:pPr>
              <a:defRPr sz="1614" b="0" i="0" u="none" strike="noStrike" kern="1200" baseline="0">
                <a:solidFill>
                  <a:prstClr val="black"/>
                </a:solidFill>
                <a:latin typeface="Arial" pitchFamily="34" charset="0"/>
                <a:ea typeface="+mn-ea"/>
                <a:cs typeface="Arial" pitchFamily="34" charset="0"/>
              </a:defRPr>
            </a:pPr>
            <a:r>
              <a:rPr lang="en-US" sz="1200" dirty="0">
                <a:latin typeface="Calibri" pitchFamily="34" charset="0"/>
                <a:cs typeface="Arial" pitchFamily="34" charset="0"/>
              </a:rPr>
              <a:t>(1% above Dec ‘18 peak)</a:t>
            </a:r>
          </a:p>
        </p:txBody>
      </p:sp>
      <p:sp>
        <p:nvSpPr>
          <p:cNvPr id="30" name="Footer Placeholder 6"/>
          <p:cNvSpPr txBox="1">
            <a:spLocks/>
          </p:cNvSpPr>
          <p:nvPr/>
        </p:nvSpPr>
        <p:spPr>
          <a:xfrm>
            <a:off x="1382160" y="7701445"/>
            <a:ext cx="7190340" cy="438150"/>
          </a:xfrm>
          <a:prstGeom prst="rect">
            <a:avLst/>
          </a:prstGeom>
          <a:noFill/>
        </p:spPr>
        <p:txBody>
          <a:bodyPr vert="horz" lIns="109728" tIns="54864" rIns="109728" bIns="54864" rtlCol="0" anchor="ctr"/>
          <a:lstStyle/>
          <a:p>
            <a:pPr lvl="0"/>
            <a:r>
              <a:rPr lang="fr-FR" sz="1440" dirty="0">
                <a:solidFill>
                  <a:schemeClr val="bg1"/>
                </a:solidFill>
              </a:rPr>
              <a:t>Source: U.S. </a:t>
            </a:r>
            <a:r>
              <a:rPr lang="fr-FR" sz="1440" dirty="0" err="1">
                <a:solidFill>
                  <a:schemeClr val="bg1"/>
                </a:solidFill>
              </a:rPr>
              <a:t>Census</a:t>
            </a:r>
            <a:r>
              <a:rPr lang="fr-FR" sz="1440" dirty="0">
                <a:solidFill>
                  <a:schemeClr val="bg1"/>
                </a:solidFill>
              </a:rPr>
              <a:t> Bureau construction </a:t>
            </a:r>
            <a:r>
              <a:rPr lang="fr-FR" sz="1440" dirty="0" err="1">
                <a:solidFill>
                  <a:schemeClr val="bg1"/>
                </a:solidFill>
              </a:rPr>
              <a:t>spending</a:t>
            </a:r>
            <a:r>
              <a:rPr lang="fr-FR" sz="1440" dirty="0">
                <a:solidFill>
                  <a:schemeClr val="bg1"/>
                </a:solidFill>
              </a:rPr>
              <a:t> report</a:t>
            </a:r>
          </a:p>
        </p:txBody>
      </p:sp>
      <p:graphicFrame>
        <p:nvGraphicFramePr>
          <p:cNvPr id="24" name="Content Placeholder 6"/>
          <p:cNvGraphicFramePr>
            <a:graphicFrameLocks/>
          </p:cNvGraphicFramePr>
          <p:nvPr>
            <p:extLst>
              <p:ext uri="{D42A27DB-BD31-4B8C-83A1-F6EECF244321}">
                <p14:modId xmlns:p14="http://schemas.microsoft.com/office/powerpoint/2010/main" val="4112980142"/>
              </p:ext>
            </p:extLst>
          </p:nvPr>
        </p:nvGraphicFramePr>
        <p:xfrm>
          <a:off x="6588287" y="2153005"/>
          <a:ext cx="7569147" cy="5296864"/>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p:cNvSpPr txBox="1"/>
          <p:nvPr/>
        </p:nvSpPr>
        <p:spPr>
          <a:xfrm rot="10800000" flipV="1">
            <a:off x="12702339" y="6131145"/>
            <a:ext cx="2001116" cy="523220"/>
          </a:xfrm>
          <a:prstGeom prst="rect">
            <a:avLst/>
          </a:prstGeom>
          <a:noFill/>
        </p:spPr>
        <p:txBody>
          <a:bodyPr wrap="square"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400" b="1" dirty="0">
                <a:solidFill>
                  <a:schemeClr val="accent1"/>
                </a:solidFill>
                <a:latin typeface="Calibri" pitchFamily="34" charset="0"/>
                <a:cs typeface="Arial" pitchFamily="34" charset="0"/>
              </a:rPr>
              <a:t>Improvements: </a:t>
            </a:r>
          </a:p>
          <a:p>
            <a:pPr>
              <a:defRPr sz="1614" b="0" i="0" u="none" strike="noStrike" kern="1200" baseline="0">
                <a:solidFill>
                  <a:prstClr val="black"/>
                </a:solidFill>
                <a:latin typeface="Arial" pitchFamily="34" charset="0"/>
                <a:ea typeface="+mn-ea"/>
                <a:cs typeface="Arial" pitchFamily="34" charset="0"/>
              </a:defRPr>
            </a:pPr>
            <a:r>
              <a:rPr lang="en-US" sz="1400" b="1" dirty="0">
                <a:solidFill>
                  <a:schemeClr val="accent1"/>
                </a:solidFill>
                <a:latin typeface="Calibri" pitchFamily="34" charset="0"/>
                <a:cs typeface="Arial" pitchFamily="34" charset="0"/>
              </a:rPr>
              <a:t>-9%</a:t>
            </a:r>
          </a:p>
        </p:txBody>
      </p:sp>
      <p:sp>
        <p:nvSpPr>
          <p:cNvPr id="27" name="TextBox 26"/>
          <p:cNvSpPr txBox="1"/>
          <p:nvPr/>
        </p:nvSpPr>
        <p:spPr>
          <a:xfrm>
            <a:off x="12702339" y="5939674"/>
            <a:ext cx="1551687" cy="307777"/>
          </a:xfrm>
          <a:prstGeom prst="rect">
            <a:avLst/>
          </a:prstGeom>
          <a:noFill/>
        </p:spPr>
        <p:txBody>
          <a:bodyPr wrap="square"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400" b="1" dirty="0">
                <a:solidFill>
                  <a:schemeClr val="accent2"/>
                </a:solidFill>
                <a:latin typeface="Calibri" pitchFamily="34" charset="0"/>
                <a:cs typeface="Arial" pitchFamily="34" charset="0"/>
              </a:rPr>
              <a:t>Single-family: -7%</a:t>
            </a:r>
          </a:p>
        </p:txBody>
      </p:sp>
      <p:sp>
        <p:nvSpPr>
          <p:cNvPr id="28" name="TextBox 27"/>
          <p:cNvSpPr txBox="1"/>
          <p:nvPr/>
        </p:nvSpPr>
        <p:spPr>
          <a:xfrm>
            <a:off x="12723057" y="4169688"/>
            <a:ext cx="1697485" cy="307777"/>
          </a:xfrm>
          <a:prstGeom prst="rect">
            <a:avLst/>
          </a:prstGeom>
          <a:noFill/>
        </p:spPr>
        <p:txBody>
          <a:bodyPr wrap="square"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400" b="1" dirty="0">
                <a:solidFill>
                  <a:schemeClr val="accent3"/>
                </a:solidFill>
                <a:latin typeface="Calibri" pitchFamily="34" charset="0"/>
                <a:cs typeface="Arial" pitchFamily="34" charset="0"/>
              </a:rPr>
              <a:t>Multifamily: 13%</a:t>
            </a:r>
          </a:p>
        </p:txBody>
      </p:sp>
      <p:sp>
        <p:nvSpPr>
          <p:cNvPr id="29" name="TextBox 28"/>
          <p:cNvSpPr txBox="1"/>
          <p:nvPr/>
        </p:nvSpPr>
        <p:spPr>
          <a:xfrm>
            <a:off x="12709800" y="5745379"/>
            <a:ext cx="1954798" cy="307777"/>
          </a:xfrm>
          <a:prstGeom prst="rect">
            <a:avLst/>
          </a:prstGeom>
          <a:noFill/>
        </p:spPr>
        <p:txBody>
          <a:bodyPr wrap="square"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400" b="1" dirty="0">
                <a:latin typeface="Calibri" pitchFamily="34" charset="0"/>
                <a:cs typeface="Arial" pitchFamily="34" charset="0"/>
              </a:rPr>
              <a:t>Private total: -6%</a:t>
            </a:r>
          </a:p>
        </p:txBody>
      </p:sp>
      <p:sp>
        <p:nvSpPr>
          <p:cNvPr id="31" name="TextBox 30"/>
          <p:cNvSpPr txBox="1"/>
          <p:nvPr/>
        </p:nvSpPr>
        <p:spPr>
          <a:xfrm>
            <a:off x="5146188" y="2153005"/>
            <a:ext cx="9875520" cy="400050"/>
          </a:xfrm>
          <a:prstGeom prst="rect">
            <a:avLst/>
          </a:prstGeom>
          <a:noFill/>
        </p:spPr>
        <p:txBody>
          <a:bodyPr wrap="square" rtlCol="0" anchor="t">
            <a:noAutofit/>
          </a:bodyPr>
          <a:lstStyle/>
          <a:p>
            <a:pPr algn="ctr">
              <a:defRPr sz="1680" b="1" i="0" u="none" strike="noStrike" kern="1200" baseline="0">
                <a:solidFill>
                  <a:prstClr val="black"/>
                </a:solidFill>
                <a:latin typeface="Calibri" pitchFamily="34" charset="0"/>
                <a:ea typeface="+mn-ea"/>
                <a:cs typeface="+mn-cs"/>
              </a:defRPr>
            </a:pPr>
            <a:r>
              <a:rPr lang="en-US" sz="1920" dirty="0">
                <a:solidFill>
                  <a:prstClr val="black"/>
                </a:solidFill>
                <a:latin typeface="Calibri" pitchFamily="34" charset="0"/>
              </a:rPr>
              <a:t>12-month % change</a:t>
            </a:r>
          </a:p>
        </p:txBody>
      </p:sp>
      <p:sp>
        <p:nvSpPr>
          <p:cNvPr id="3" name="TextBox 2"/>
          <p:cNvSpPr txBox="1"/>
          <p:nvPr/>
        </p:nvSpPr>
        <p:spPr>
          <a:xfrm>
            <a:off x="4537494" y="3241110"/>
            <a:ext cx="2119030" cy="498598"/>
          </a:xfrm>
          <a:prstGeom prst="rect">
            <a:avLst/>
          </a:prstGeom>
          <a:noFill/>
        </p:spPr>
        <p:txBody>
          <a:bodyPr wrap="square" rtlCol="0">
            <a:spAutoFit/>
          </a:bodyPr>
          <a:lstStyle/>
          <a:p>
            <a:r>
              <a:rPr lang="en-US" sz="1400" b="1" dirty="0"/>
              <a:t>Private residential total</a:t>
            </a:r>
          </a:p>
          <a:p>
            <a:r>
              <a:rPr lang="en-US" sz="1200" dirty="0"/>
              <a:t>(25% below Feb ‘06 peak)</a:t>
            </a:r>
          </a:p>
        </p:txBody>
      </p:sp>
      <p:sp>
        <p:nvSpPr>
          <p:cNvPr id="4" name="TextBox 3"/>
          <p:cNvSpPr txBox="1"/>
          <p:nvPr/>
        </p:nvSpPr>
        <p:spPr>
          <a:xfrm>
            <a:off x="4701244" y="4122792"/>
            <a:ext cx="1910675" cy="498598"/>
          </a:xfrm>
          <a:prstGeom prst="rect">
            <a:avLst/>
          </a:prstGeom>
          <a:noFill/>
        </p:spPr>
        <p:txBody>
          <a:bodyPr wrap="square" rtlCol="0">
            <a:spAutoFit/>
          </a:bodyPr>
          <a:lstStyle/>
          <a:p>
            <a:r>
              <a:rPr lang="en-US" sz="1400" b="1" dirty="0">
                <a:solidFill>
                  <a:srgbClr val="C0504D"/>
                </a:solidFill>
              </a:rPr>
              <a:t>Single-family</a:t>
            </a:r>
          </a:p>
          <a:p>
            <a:r>
              <a:rPr lang="en-US" sz="1200" dirty="0"/>
              <a:t>(44% below Feb ‘06 peak)</a:t>
            </a:r>
          </a:p>
        </p:txBody>
      </p:sp>
      <p:sp>
        <p:nvSpPr>
          <p:cNvPr id="18" name="TextBox 17"/>
          <p:cNvSpPr txBox="1"/>
          <p:nvPr/>
        </p:nvSpPr>
        <p:spPr>
          <a:xfrm rot="10800000" flipV="1">
            <a:off x="4683603" y="5305315"/>
            <a:ext cx="1816899" cy="498598"/>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400" b="1" dirty="0">
                <a:solidFill>
                  <a:srgbClr val="4F81BD"/>
                </a:solidFill>
                <a:latin typeface="Calibri" pitchFamily="34" charset="0"/>
                <a:cs typeface="Arial" pitchFamily="34" charset="0"/>
              </a:rPr>
              <a:t>Improvements</a:t>
            </a:r>
            <a:r>
              <a:rPr lang="en-US" sz="1400" b="1" dirty="0">
                <a:latin typeface="Calibri" pitchFamily="34" charset="0"/>
                <a:cs typeface="Arial" pitchFamily="34" charset="0"/>
              </a:rPr>
              <a:t> </a:t>
            </a:r>
          </a:p>
          <a:p>
            <a:pPr>
              <a:defRPr sz="1614" b="0" i="0" u="none" strike="noStrike" kern="1200" baseline="0">
                <a:solidFill>
                  <a:prstClr val="black"/>
                </a:solidFill>
                <a:latin typeface="Arial" pitchFamily="34" charset="0"/>
                <a:ea typeface="+mn-ea"/>
                <a:cs typeface="Arial" pitchFamily="34" charset="0"/>
              </a:defRPr>
            </a:pPr>
            <a:r>
              <a:rPr lang="en-US" sz="1200" dirty="0">
                <a:latin typeface="Calibri" pitchFamily="34" charset="0"/>
                <a:cs typeface="Arial" pitchFamily="34" charset="0"/>
              </a:rPr>
              <a:t>(16% below Apr ‘18 peak)</a:t>
            </a:r>
          </a:p>
        </p:txBody>
      </p:sp>
      <p:sp>
        <p:nvSpPr>
          <p:cNvPr id="5" name="TextBox 4"/>
          <p:cNvSpPr txBox="1"/>
          <p:nvPr/>
        </p:nvSpPr>
        <p:spPr>
          <a:xfrm>
            <a:off x="12723057" y="3894723"/>
            <a:ext cx="1975516" cy="350865"/>
          </a:xfrm>
          <a:prstGeom prst="rect">
            <a:avLst/>
          </a:prstGeom>
          <a:noFill/>
        </p:spPr>
        <p:txBody>
          <a:bodyPr wrap="square" rtlCol="0">
            <a:spAutoFit/>
          </a:bodyPr>
          <a:lstStyle/>
          <a:p>
            <a:r>
              <a:rPr lang="en-US" sz="1680" u="sng" dirty="0"/>
              <a:t>1/18–1/19:</a:t>
            </a:r>
          </a:p>
        </p:txBody>
      </p:sp>
      <p:sp>
        <p:nvSpPr>
          <p:cNvPr id="6" name="Slide Number Placeholder 5">
            <a:extLst>
              <a:ext uri="{FF2B5EF4-FFF2-40B4-BE49-F238E27FC236}">
                <a16:creationId xmlns:a16="http://schemas.microsoft.com/office/drawing/2014/main" id="{302D0DEA-3E5D-43AC-AF8A-82613469E5DA}"/>
              </a:ext>
            </a:extLst>
          </p:cNvPr>
          <p:cNvSpPr>
            <a:spLocks noGrp="1"/>
          </p:cNvSpPr>
          <p:nvPr>
            <p:ph type="sldNum" sz="quarter" idx="12"/>
          </p:nvPr>
        </p:nvSpPr>
        <p:spPr>
          <a:xfrm>
            <a:off x="10995459" y="405240"/>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14</a:t>
            </a:fld>
            <a:endParaRPr lang="en-US" sz="1600" dirty="0">
              <a:solidFill>
                <a:schemeClr val="bg1"/>
              </a:solidFill>
              <a:latin typeface="Courier New" panose="02070309020205020404" pitchFamily="49" charset="0"/>
              <a:cs typeface="Courier New" panose="02070309020205020404" pitchFamily="49" charset="0"/>
            </a:endParaRPr>
          </a:p>
        </p:txBody>
      </p:sp>
      <p:graphicFrame>
        <p:nvGraphicFramePr>
          <p:cNvPr id="23" name="Content Placeholder 20">
            <a:extLst>
              <a:ext uri="{FF2B5EF4-FFF2-40B4-BE49-F238E27FC236}">
                <a16:creationId xmlns:a16="http://schemas.microsoft.com/office/drawing/2014/main" id="{98BF1874-67D2-4A6B-B0AF-51C679F6F7BB}"/>
              </a:ext>
            </a:extLst>
          </p:cNvPr>
          <p:cNvGraphicFramePr>
            <a:graphicFrameLocks/>
          </p:cNvGraphicFramePr>
          <p:nvPr>
            <p:extLst>
              <p:ext uri="{D42A27DB-BD31-4B8C-83A1-F6EECF244321}">
                <p14:modId xmlns:p14="http://schemas.microsoft.com/office/powerpoint/2010/main" val="3441490255"/>
              </p:ext>
            </p:extLst>
          </p:nvPr>
        </p:nvGraphicFramePr>
        <p:xfrm>
          <a:off x="770678" y="2254735"/>
          <a:ext cx="2941459" cy="519513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98762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148994"/>
            <a:ext cx="14203680" cy="755053"/>
          </a:xfrm>
        </p:spPr>
        <p:txBody>
          <a:bodyPr>
            <a:normAutofit/>
          </a:bodyPr>
          <a:lstStyle/>
          <a:p>
            <a:r>
              <a:rPr lang="en-US" sz="3600" b="1" dirty="0"/>
              <a:t>Residential spending forecast--2019: 5-9% </a:t>
            </a:r>
            <a:r>
              <a:rPr lang="en-US" sz="3600" dirty="0"/>
              <a:t>(3% in 2018; 12% in 2017)</a:t>
            </a:r>
          </a:p>
        </p:txBody>
      </p:sp>
      <p:sp>
        <p:nvSpPr>
          <p:cNvPr id="3" name="Content Placeholder 2"/>
          <p:cNvSpPr>
            <a:spLocks noGrp="1"/>
          </p:cNvSpPr>
          <p:nvPr>
            <p:ph idx="1"/>
          </p:nvPr>
        </p:nvSpPr>
        <p:spPr>
          <a:xfrm>
            <a:off x="0" y="2042160"/>
            <a:ext cx="14203680" cy="5309240"/>
          </a:xfrm>
        </p:spPr>
        <p:txBody>
          <a:bodyPr>
            <a:noAutofit/>
          </a:bodyPr>
          <a:lstStyle/>
          <a:p>
            <a:r>
              <a:rPr lang="en-US" sz="3200" dirty="0"/>
              <a:t>SF--</a:t>
            </a:r>
            <a:r>
              <a:rPr lang="en-US" sz="3200" b="1" dirty="0"/>
              <a:t>2019: 6-10% </a:t>
            </a:r>
            <a:r>
              <a:rPr lang="en-US" sz="3200" dirty="0"/>
              <a:t>(5% in 2018; 11% in 2017); rising interest rates, building costs, student debt will limit number of potential buyers</a:t>
            </a:r>
          </a:p>
          <a:p>
            <a:r>
              <a:rPr lang="en-US" sz="3200" dirty="0"/>
              <a:t>MF--</a:t>
            </a:r>
            <a:r>
              <a:rPr lang="en-US" sz="3200" b="1" dirty="0"/>
              <a:t>2019: 2-5% </a:t>
            </a:r>
            <a:r>
              <a:rPr lang="en-US" sz="3200" dirty="0"/>
              <a:t>(1% in 2018; -2% in 2017)</a:t>
            </a:r>
            <a:endParaRPr lang="en-US" sz="3200" b="1" dirty="0"/>
          </a:p>
          <a:p>
            <a:pPr lvl="1"/>
            <a:r>
              <a:rPr lang="en-US" sz="3200" dirty="0"/>
              <a:t>occupancy rates, rents have leveled off; but permits are rising, implying rebound in 2019</a:t>
            </a:r>
          </a:p>
          <a:p>
            <a:pPr lvl="1"/>
            <a:r>
              <a:rPr lang="en-US" sz="3200" dirty="0"/>
              <a:t>millennials are staying longer in cities and denser suburbs where MF construction is bigger share of market than in outer suburbs</a:t>
            </a:r>
          </a:p>
          <a:p>
            <a:pPr lvl="1"/>
            <a:r>
              <a:rPr lang="en-US" sz="3200" dirty="0"/>
              <a:t>nearly all MF construction is rental, not condo; more high-rises</a:t>
            </a:r>
          </a:p>
          <a:p>
            <a:pPr>
              <a:buFont typeface="Arial" panose="020B0604020202020204" pitchFamily="34" charset="0"/>
              <a:buChar char="•"/>
            </a:pPr>
            <a:r>
              <a:rPr lang="en-US" sz="3200" dirty="0"/>
              <a:t>Improvements--</a:t>
            </a:r>
            <a:r>
              <a:rPr lang="en-US" sz="3200" b="1" dirty="0"/>
              <a:t>2019: 5-10%</a:t>
            </a:r>
            <a:r>
              <a:rPr lang="en-US" sz="3200" dirty="0"/>
              <a:t> (0% in 2018; 19% in 2017); rising number of seniors prefer remodeling to moving but interest cost, labor scarcity may be barriers</a:t>
            </a:r>
          </a:p>
        </p:txBody>
      </p:sp>
      <p:sp>
        <p:nvSpPr>
          <p:cNvPr id="6" name="Footer Placeholder 6"/>
          <p:cNvSpPr txBox="1">
            <a:spLocks/>
          </p:cNvSpPr>
          <p:nvPr/>
        </p:nvSpPr>
        <p:spPr>
          <a:xfrm>
            <a:off x="1164535" y="7627624"/>
            <a:ext cx="8206740" cy="438150"/>
          </a:xfrm>
          <a:prstGeom prst="rect">
            <a:avLst/>
          </a:prstGeom>
          <a:noFill/>
        </p:spPr>
        <p:txBody>
          <a:bodyPr vert="horz" lIns="109728" tIns="54864" rIns="109728" bIns="54864" rtlCol="0" anchor="ctr"/>
          <a:lstStyle/>
          <a:p>
            <a:pPr>
              <a:defRPr/>
            </a:pPr>
            <a:r>
              <a:rPr lang="en-US" sz="1440" dirty="0">
                <a:solidFill>
                  <a:prstClr val="white"/>
                </a:solidFill>
              </a:rPr>
              <a:t>Source: Author</a:t>
            </a:r>
          </a:p>
        </p:txBody>
      </p:sp>
      <p:sp>
        <p:nvSpPr>
          <p:cNvPr id="5" name="Slide Number Placeholder 4">
            <a:extLst>
              <a:ext uri="{FF2B5EF4-FFF2-40B4-BE49-F238E27FC236}">
                <a16:creationId xmlns:a16="http://schemas.microsoft.com/office/drawing/2014/main" id="{34F6F6FB-FEF8-4F9C-BD29-8CEC65BA4783}"/>
              </a:ext>
            </a:extLst>
          </p:cNvPr>
          <p:cNvSpPr>
            <a:spLocks noGrp="1"/>
          </p:cNvSpPr>
          <p:nvPr>
            <p:ph type="sldNum" sz="quarter" idx="12"/>
          </p:nvPr>
        </p:nvSpPr>
        <p:spPr>
          <a:xfrm>
            <a:off x="10999239" y="413783"/>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15</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7846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p:cNvSpPr/>
          <p:nvPr/>
        </p:nvSpPr>
        <p:spPr>
          <a:xfrm>
            <a:off x="1957802" y="1150986"/>
            <a:ext cx="10660918" cy="62436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sp>
        <p:nvSpPr>
          <p:cNvPr id="135" name="Title 134"/>
          <p:cNvSpPr>
            <a:spLocks noGrp="1"/>
          </p:cNvSpPr>
          <p:nvPr>
            <p:ph type="title"/>
          </p:nvPr>
        </p:nvSpPr>
        <p:spPr>
          <a:xfrm>
            <a:off x="0" y="1005840"/>
            <a:ext cx="14249400" cy="1005840"/>
          </a:xfrm>
        </p:spPr>
        <p:txBody>
          <a:bodyPr/>
          <a:lstStyle/>
          <a:p>
            <a:r>
              <a:rPr lang="en-US" sz="3360" dirty="0"/>
              <a:t>Population change by state, July 2017–July 2018 (U.S.: 0.62%)</a:t>
            </a:r>
            <a:endParaRPr lang="en-US" sz="3360" dirty="0">
              <a:solidFill>
                <a:schemeClr val="bg1">
                  <a:lumMod val="50000"/>
                </a:schemeClr>
              </a:solidFill>
            </a:endParaRPr>
          </a:p>
        </p:txBody>
      </p:sp>
      <p:grpSp>
        <p:nvGrpSpPr>
          <p:cNvPr id="8" name="Group 7"/>
          <p:cNvGrpSpPr/>
          <p:nvPr/>
        </p:nvGrpSpPr>
        <p:grpSpPr>
          <a:xfrm>
            <a:off x="2072280" y="1857376"/>
            <a:ext cx="9748823" cy="6240022"/>
            <a:chOff x="561599" y="1752600"/>
            <a:chExt cx="7698481" cy="4809637"/>
          </a:xfrm>
        </p:grpSpPr>
        <p:grpSp>
          <p:nvGrpSpPr>
            <p:cNvPr id="2" name="Group 164"/>
            <p:cNvGrpSpPr>
              <a:grpSpLocks noChangeAspect="1"/>
            </p:cNvGrpSpPr>
            <p:nvPr/>
          </p:nvGrpSpPr>
          <p:grpSpPr>
            <a:xfrm>
              <a:off x="1066800" y="4953000"/>
              <a:ext cx="1441999" cy="925856"/>
              <a:chOff x="-377855" y="5841157"/>
              <a:chExt cx="3352490" cy="2232898"/>
            </a:xfrm>
            <a:solidFill>
              <a:schemeClr val="accent2">
                <a:lumMod val="60000"/>
                <a:lumOff val="40000"/>
              </a:schemeClr>
            </a:solidFill>
          </p:grpSpPr>
          <p:sp>
            <p:nvSpPr>
              <p:cNvPr id="19574" name="Freeform 118"/>
              <p:cNvSpPr>
                <a:spLocks/>
              </p:cNvSpPr>
              <p:nvPr/>
            </p:nvSpPr>
            <p:spPr bwMode="auto">
              <a:xfrm>
                <a:off x="625376" y="5841157"/>
                <a:ext cx="2349259" cy="1993883"/>
              </a:xfrm>
              <a:custGeom>
                <a:avLst/>
                <a:gdLst/>
                <a:ahLst/>
                <a:cxnLst>
                  <a:cxn ang="0">
                    <a:pos x="342" y="720"/>
                  </a:cxn>
                  <a:cxn ang="0">
                    <a:pos x="608" y="951"/>
                  </a:cxn>
                  <a:cxn ang="0">
                    <a:pos x="419" y="1181"/>
                  </a:cxn>
                  <a:cxn ang="0">
                    <a:pos x="383" y="1027"/>
                  </a:cxn>
                  <a:cxn ang="0">
                    <a:pos x="117" y="1293"/>
                  </a:cxn>
                  <a:cxn ang="0">
                    <a:pos x="266" y="1524"/>
                  </a:cxn>
                  <a:cxn ang="0">
                    <a:pos x="644" y="1446"/>
                  </a:cxn>
                  <a:cxn ang="0">
                    <a:pos x="531" y="1748"/>
                  </a:cxn>
                  <a:cxn ang="0">
                    <a:pos x="419" y="1861"/>
                  </a:cxn>
                  <a:cxn ang="0">
                    <a:pos x="230" y="1937"/>
                  </a:cxn>
                  <a:cxn ang="0">
                    <a:pos x="153" y="2321"/>
                  </a:cxn>
                  <a:cxn ang="0">
                    <a:pos x="266" y="2546"/>
                  </a:cxn>
                  <a:cxn ang="0">
                    <a:pos x="531" y="2663"/>
                  </a:cxn>
                  <a:cxn ang="0">
                    <a:pos x="531" y="2853"/>
                  </a:cxn>
                  <a:cxn ang="0">
                    <a:pos x="839" y="2929"/>
                  </a:cxn>
                  <a:cxn ang="0">
                    <a:pos x="992" y="2965"/>
                  </a:cxn>
                  <a:cxn ang="0">
                    <a:pos x="685" y="3349"/>
                  </a:cxn>
                  <a:cxn ang="0">
                    <a:pos x="454" y="3497"/>
                  </a:cxn>
                  <a:cxn ang="0">
                    <a:pos x="76" y="3685"/>
                  </a:cxn>
                  <a:cxn ang="0">
                    <a:pos x="76" y="3804"/>
                  </a:cxn>
                  <a:cxn ang="0">
                    <a:pos x="685" y="3538"/>
                  </a:cxn>
                  <a:cxn ang="0">
                    <a:pos x="1482" y="2853"/>
                  </a:cxn>
                  <a:cxn ang="0">
                    <a:pos x="1412" y="2776"/>
                  </a:cxn>
                  <a:cxn ang="0">
                    <a:pos x="1826" y="2244"/>
                  </a:cxn>
                  <a:cxn ang="0">
                    <a:pos x="1712" y="2398"/>
                  </a:cxn>
                  <a:cxn ang="0">
                    <a:pos x="1748" y="2587"/>
                  </a:cxn>
                  <a:cxn ang="0">
                    <a:pos x="1712" y="2699"/>
                  </a:cxn>
                  <a:cxn ang="0">
                    <a:pos x="2055" y="2510"/>
                  </a:cxn>
                  <a:cxn ang="0">
                    <a:pos x="2055" y="2321"/>
                  </a:cxn>
                  <a:cxn ang="0">
                    <a:pos x="2546" y="2434"/>
                  </a:cxn>
                  <a:cxn ang="0">
                    <a:pos x="2889" y="2398"/>
                  </a:cxn>
                  <a:cxn ang="0">
                    <a:pos x="3462" y="2587"/>
                  </a:cxn>
                  <a:cxn ang="0">
                    <a:pos x="3650" y="2812"/>
                  </a:cxn>
                  <a:cxn ang="0">
                    <a:pos x="3957" y="3041"/>
                  </a:cxn>
                  <a:cxn ang="0">
                    <a:pos x="4484" y="3077"/>
                  </a:cxn>
                  <a:cxn ang="0">
                    <a:pos x="4413" y="2776"/>
                  </a:cxn>
                  <a:cxn ang="0">
                    <a:pos x="4182" y="2734"/>
                  </a:cxn>
                  <a:cxn ang="0">
                    <a:pos x="3875" y="2510"/>
                  </a:cxn>
                  <a:cxn ang="0">
                    <a:pos x="3497" y="2244"/>
                  </a:cxn>
                  <a:cxn ang="0">
                    <a:pos x="3343" y="2434"/>
                  </a:cxn>
                  <a:cxn ang="0">
                    <a:pos x="3077" y="2203"/>
                  </a:cxn>
                  <a:cxn ang="0">
                    <a:pos x="2777" y="1902"/>
                  </a:cxn>
                  <a:cxn ang="0">
                    <a:pos x="2434" y="495"/>
                  </a:cxn>
                  <a:cxn ang="0">
                    <a:pos x="2133" y="117"/>
                  </a:cxn>
                  <a:cxn ang="0">
                    <a:pos x="1636" y="117"/>
                  </a:cxn>
                  <a:cxn ang="0">
                    <a:pos x="1412" y="117"/>
                  </a:cxn>
                  <a:cxn ang="0">
                    <a:pos x="1063" y="0"/>
                  </a:cxn>
                  <a:cxn ang="0">
                    <a:pos x="839" y="76"/>
                  </a:cxn>
                  <a:cxn ang="0">
                    <a:pos x="573" y="307"/>
                  </a:cxn>
                  <a:cxn ang="0">
                    <a:pos x="454" y="495"/>
                  </a:cxn>
                  <a:cxn ang="0">
                    <a:pos x="230" y="608"/>
                  </a:cxn>
                </a:cxnLst>
                <a:rect l="0" t="0" r="r" b="b"/>
                <a:pathLst>
                  <a:path w="4484" h="3804">
                    <a:moveTo>
                      <a:pt x="230" y="608"/>
                    </a:moveTo>
                    <a:lnTo>
                      <a:pt x="342" y="720"/>
                    </a:lnTo>
                    <a:lnTo>
                      <a:pt x="454" y="915"/>
                    </a:lnTo>
                    <a:lnTo>
                      <a:pt x="608" y="951"/>
                    </a:lnTo>
                    <a:lnTo>
                      <a:pt x="608" y="1181"/>
                    </a:lnTo>
                    <a:lnTo>
                      <a:pt x="419" y="1181"/>
                    </a:lnTo>
                    <a:lnTo>
                      <a:pt x="419" y="1027"/>
                    </a:lnTo>
                    <a:lnTo>
                      <a:pt x="383" y="1027"/>
                    </a:lnTo>
                    <a:lnTo>
                      <a:pt x="0" y="1181"/>
                    </a:lnTo>
                    <a:lnTo>
                      <a:pt x="117" y="1293"/>
                    </a:lnTo>
                    <a:lnTo>
                      <a:pt x="117" y="1446"/>
                    </a:lnTo>
                    <a:lnTo>
                      <a:pt x="266" y="1524"/>
                    </a:lnTo>
                    <a:lnTo>
                      <a:pt x="495" y="1559"/>
                    </a:lnTo>
                    <a:lnTo>
                      <a:pt x="644" y="1446"/>
                    </a:lnTo>
                    <a:lnTo>
                      <a:pt x="685" y="1712"/>
                    </a:lnTo>
                    <a:lnTo>
                      <a:pt x="531" y="1748"/>
                    </a:lnTo>
                    <a:lnTo>
                      <a:pt x="495" y="1825"/>
                    </a:lnTo>
                    <a:lnTo>
                      <a:pt x="419" y="1861"/>
                    </a:lnTo>
                    <a:lnTo>
                      <a:pt x="307" y="1790"/>
                    </a:lnTo>
                    <a:lnTo>
                      <a:pt x="230" y="1937"/>
                    </a:lnTo>
                    <a:lnTo>
                      <a:pt x="41" y="2132"/>
                    </a:lnTo>
                    <a:lnTo>
                      <a:pt x="153" y="2321"/>
                    </a:lnTo>
                    <a:lnTo>
                      <a:pt x="117" y="2398"/>
                    </a:lnTo>
                    <a:lnTo>
                      <a:pt x="266" y="2546"/>
                    </a:lnTo>
                    <a:lnTo>
                      <a:pt x="454" y="2546"/>
                    </a:lnTo>
                    <a:lnTo>
                      <a:pt x="531" y="2663"/>
                    </a:lnTo>
                    <a:lnTo>
                      <a:pt x="495" y="2734"/>
                    </a:lnTo>
                    <a:lnTo>
                      <a:pt x="531" y="2853"/>
                    </a:lnTo>
                    <a:lnTo>
                      <a:pt x="685" y="2776"/>
                    </a:lnTo>
                    <a:lnTo>
                      <a:pt x="839" y="2929"/>
                    </a:lnTo>
                    <a:lnTo>
                      <a:pt x="1063" y="2812"/>
                    </a:lnTo>
                    <a:lnTo>
                      <a:pt x="992" y="2965"/>
                    </a:lnTo>
                    <a:lnTo>
                      <a:pt x="992" y="3119"/>
                    </a:lnTo>
                    <a:lnTo>
                      <a:pt x="685" y="3349"/>
                    </a:lnTo>
                    <a:lnTo>
                      <a:pt x="573" y="3497"/>
                    </a:lnTo>
                    <a:lnTo>
                      <a:pt x="454" y="3497"/>
                    </a:lnTo>
                    <a:lnTo>
                      <a:pt x="266" y="3650"/>
                    </a:lnTo>
                    <a:lnTo>
                      <a:pt x="76" y="3685"/>
                    </a:lnTo>
                    <a:lnTo>
                      <a:pt x="0" y="3763"/>
                    </a:lnTo>
                    <a:lnTo>
                      <a:pt x="76" y="3804"/>
                    </a:lnTo>
                    <a:lnTo>
                      <a:pt x="454" y="3650"/>
                    </a:lnTo>
                    <a:lnTo>
                      <a:pt x="685" y="3538"/>
                    </a:lnTo>
                    <a:lnTo>
                      <a:pt x="1139" y="3231"/>
                    </a:lnTo>
                    <a:lnTo>
                      <a:pt x="1482" y="2853"/>
                    </a:lnTo>
                    <a:lnTo>
                      <a:pt x="1517" y="2776"/>
                    </a:lnTo>
                    <a:lnTo>
                      <a:pt x="1412" y="2776"/>
                    </a:lnTo>
                    <a:lnTo>
                      <a:pt x="1748" y="2280"/>
                    </a:lnTo>
                    <a:lnTo>
                      <a:pt x="1826" y="2244"/>
                    </a:lnTo>
                    <a:lnTo>
                      <a:pt x="1826" y="2321"/>
                    </a:lnTo>
                    <a:lnTo>
                      <a:pt x="1712" y="2398"/>
                    </a:lnTo>
                    <a:lnTo>
                      <a:pt x="1671" y="2622"/>
                    </a:lnTo>
                    <a:lnTo>
                      <a:pt x="1748" y="2587"/>
                    </a:lnTo>
                    <a:lnTo>
                      <a:pt x="1671" y="2663"/>
                    </a:lnTo>
                    <a:lnTo>
                      <a:pt x="1712" y="2699"/>
                    </a:lnTo>
                    <a:lnTo>
                      <a:pt x="1943" y="2546"/>
                    </a:lnTo>
                    <a:lnTo>
                      <a:pt x="2055" y="2510"/>
                    </a:lnTo>
                    <a:lnTo>
                      <a:pt x="2090" y="2398"/>
                    </a:lnTo>
                    <a:lnTo>
                      <a:pt x="2055" y="2321"/>
                    </a:lnTo>
                    <a:lnTo>
                      <a:pt x="2280" y="2280"/>
                    </a:lnTo>
                    <a:lnTo>
                      <a:pt x="2546" y="2434"/>
                    </a:lnTo>
                    <a:lnTo>
                      <a:pt x="2777" y="2356"/>
                    </a:lnTo>
                    <a:lnTo>
                      <a:pt x="2889" y="2398"/>
                    </a:lnTo>
                    <a:lnTo>
                      <a:pt x="3042" y="2398"/>
                    </a:lnTo>
                    <a:lnTo>
                      <a:pt x="3462" y="2587"/>
                    </a:lnTo>
                    <a:lnTo>
                      <a:pt x="3538" y="2663"/>
                    </a:lnTo>
                    <a:lnTo>
                      <a:pt x="3650" y="2812"/>
                    </a:lnTo>
                    <a:lnTo>
                      <a:pt x="3875" y="2965"/>
                    </a:lnTo>
                    <a:lnTo>
                      <a:pt x="3957" y="3041"/>
                    </a:lnTo>
                    <a:lnTo>
                      <a:pt x="4223" y="3195"/>
                    </a:lnTo>
                    <a:lnTo>
                      <a:pt x="4484" y="3077"/>
                    </a:lnTo>
                    <a:lnTo>
                      <a:pt x="4484" y="2929"/>
                    </a:lnTo>
                    <a:lnTo>
                      <a:pt x="4413" y="2776"/>
                    </a:lnTo>
                    <a:lnTo>
                      <a:pt x="4294" y="2734"/>
                    </a:lnTo>
                    <a:lnTo>
                      <a:pt x="4182" y="2734"/>
                    </a:lnTo>
                    <a:lnTo>
                      <a:pt x="4028" y="2622"/>
                    </a:lnTo>
                    <a:lnTo>
                      <a:pt x="3875" y="2510"/>
                    </a:lnTo>
                    <a:lnTo>
                      <a:pt x="3574" y="2203"/>
                    </a:lnTo>
                    <a:lnTo>
                      <a:pt x="3497" y="2244"/>
                    </a:lnTo>
                    <a:lnTo>
                      <a:pt x="3421" y="2356"/>
                    </a:lnTo>
                    <a:lnTo>
                      <a:pt x="3343" y="2434"/>
                    </a:lnTo>
                    <a:lnTo>
                      <a:pt x="3077" y="2280"/>
                    </a:lnTo>
                    <a:lnTo>
                      <a:pt x="3077" y="2203"/>
                    </a:lnTo>
                    <a:lnTo>
                      <a:pt x="2853" y="2280"/>
                    </a:lnTo>
                    <a:lnTo>
                      <a:pt x="2777" y="1902"/>
                    </a:lnTo>
                    <a:lnTo>
                      <a:pt x="2587" y="1063"/>
                    </a:lnTo>
                    <a:lnTo>
                      <a:pt x="2434" y="495"/>
                    </a:lnTo>
                    <a:lnTo>
                      <a:pt x="2356" y="230"/>
                    </a:lnTo>
                    <a:lnTo>
                      <a:pt x="2133" y="117"/>
                    </a:lnTo>
                    <a:lnTo>
                      <a:pt x="2014" y="188"/>
                    </a:lnTo>
                    <a:lnTo>
                      <a:pt x="1636" y="117"/>
                    </a:lnTo>
                    <a:lnTo>
                      <a:pt x="1517" y="153"/>
                    </a:lnTo>
                    <a:lnTo>
                      <a:pt x="1412" y="117"/>
                    </a:lnTo>
                    <a:lnTo>
                      <a:pt x="1412" y="76"/>
                    </a:lnTo>
                    <a:lnTo>
                      <a:pt x="1063" y="0"/>
                    </a:lnTo>
                    <a:lnTo>
                      <a:pt x="1027" y="76"/>
                    </a:lnTo>
                    <a:lnTo>
                      <a:pt x="839" y="76"/>
                    </a:lnTo>
                    <a:lnTo>
                      <a:pt x="685" y="188"/>
                    </a:lnTo>
                    <a:lnTo>
                      <a:pt x="573" y="307"/>
                    </a:lnTo>
                    <a:lnTo>
                      <a:pt x="531" y="419"/>
                    </a:lnTo>
                    <a:lnTo>
                      <a:pt x="454" y="495"/>
                    </a:lnTo>
                    <a:lnTo>
                      <a:pt x="307" y="495"/>
                    </a:lnTo>
                    <a:lnTo>
                      <a:pt x="230" y="608"/>
                    </a:lnTo>
                  </a:path>
                </a:pathLst>
              </a:custGeom>
              <a:solidFill>
                <a:schemeClr val="accent2">
                  <a:lumMod val="50000"/>
                </a:schemeClr>
              </a:solidFill>
              <a:ln w="12700">
                <a:solidFill>
                  <a:schemeClr val="tx1"/>
                </a:solidFill>
                <a:prstDash val="solid"/>
                <a:round/>
                <a:headEnd/>
                <a:tailEnd/>
              </a:ln>
            </p:spPr>
            <p:txBody>
              <a:bodyPr anchor="ctr"/>
              <a:lstStyle/>
              <a:p>
                <a:pPr>
                  <a:defRPr/>
                </a:pPr>
                <a:r>
                  <a:rPr lang="en-US" sz="1440" b="1" dirty="0">
                    <a:latin typeface="Calibri" pitchFamily="34" charset="0"/>
                    <a:cs typeface="Arial" pitchFamily="34" charset="0"/>
                  </a:rPr>
                  <a:t>    </a:t>
                </a:r>
                <a:r>
                  <a:rPr lang="en-US" sz="1440" b="1" dirty="0">
                    <a:solidFill>
                      <a:schemeClr val="bg1"/>
                    </a:solidFill>
                    <a:latin typeface="Calibri" pitchFamily="34" charset="0"/>
                    <a:cs typeface="Arial" pitchFamily="34" charset="0"/>
                  </a:rPr>
                  <a:t>AK </a:t>
                </a:r>
              </a:p>
              <a:p>
                <a:pPr>
                  <a:defRPr/>
                </a:pPr>
                <a:r>
                  <a:rPr lang="en-US" sz="1440" b="1" dirty="0">
                    <a:solidFill>
                      <a:schemeClr val="bg1"/>
                    </a:solidFill>
                    <a:latin typeface="Calibri" pitchFamily="34" charset="0"/>
                    <a:cs typeface="Arial" pitchFamily="34" charset="0"/>
                  </a:rPr>
                  <a:t>   -0.3%</a:t>
                </a:r>
              </a:p>
              <a:p>
                <a:pPr algn="ctr">
                  <a:defRPr/>
                </a:pPr>
                <a:endParaRPr lang="en-US" sz="1440" b="1" dirty="0">
                  <a:latin typeface="Calibri" pitchFamily="34" charset="0"/>
                  <a:cs typeface="Arial" pitchFamily="34" charset="0"/>
                </a:endParaRPr>
              </a:p>
            </p:txBody>
          </p:sp>
          <p:grpSp>
            <p:nvGrpSpPr>
              <p:cNvPr id="3" name="Group 162"/>
              <p:cNvGrpSpPr/>
              <p:nvPr/>
            </p:nvGrpSpPr>
            <p:grpSpPr>
              <a:xfrm>
                <a:off x="-377855" y="7838186"/>
                <a:ext cx="912028" cy="235869"/>
                <a:chOff x="-377855" y="7838186"/>
                <a:chExt cx="912028" cy="235869"/>
              </a:xfrm>
              <a:grpFill/>
            </p:grpSpPr>
            <p:sp>
              <p:nvSpPr>
                <p:cNvPr id="19576" name="Freeform 120"/>
                <p:cNvSpPr>
                  <a:spLocks/>
                </p:cNvSpPr>
                <p:nvPr/>
              </p:nvSpPr>
              <p:spPr bwMode="auto">
                <a:xfrm>
                  <a:off x="420956" y="7847620"/>
                  <a:ext cx="113217" cy="75478"/>
                </a:xfrm>
                <a:custGeom>
                  <a:avLst/>
                  <a:gdLst/>
                  <a:ahLst/>
                  <a:cxnLst>
                    <a:cxn ang="0">
                      <a:pos x="187" y="8"/>
                    </a:cxn>
                    <a:cxn ang="0">
                      <a:pos x="157" y="6"/>
                    </a:cxn>
                    <a:cxn ang="0">
                      <a:pos x="126" y="5"/>
                    </a:cxn>
                    <a:cxn ang="0">
                      <a:pos x="104" y="6"/>
                    </a:cxn>
                    <a:cxn ang="0">
                      <a:pos x="89" y="9"/>
                    </a:cxn>
                    <a:cxn ang="0">
                      <a:pos x="77" y="17"/>
                    </a:cxn>
                    <a:cxn ang="0">
                      <a:pos x="72" y="28"/>
                    </a:cxn>
                    <a:cxn ang="0">
                      <a:pos x="73" y="47"/>
                    </a:cxn>
                    <a:cxn ang="0">
                      <a:pos x="69" y="57"/>
                    </a:cxn>
                    <a:cxn ang="0">
                      <a:pos x="57" y="56"/>
                    </a:cxn>
                    <a:cxn ang="0">
                      <a:pos x="45" y="61"/>
                    </a:cxn>
                    <a:cxn ang="0">
                      <a:pos x="34" y="71"/>
                    </a:cxn>
                    <a:cxn ang="0">
                      <a:pos x="26" y="90"/>
                    </a:cxn>
                    <a:cxn ang="0">
                      <a:pos x="22" y="111"/>
                    </a:cxn>
                    <a:cxn ang="0">
                      <a:pos x="16" y="114"/>
                    </a:cxn>
                    <a:cxn ang="0">
                      <a:pos x="7" y="119"/>
                    </a:cxn>
                    <a:cxn ang="0">
                      <a:pos x="1" y="124"/>
                    </a:cxn>
                    <a:cxn ang="0">
                      <a:pos x="3" y="131"/>
                    </a:cxn>
                    <a:cxn ang="0">
                      <a:pos x="6" y="132"/>
                    </a:cxn>
                    <a:cxn ang="0">
                      <a:pos x="6" y="135"/>
                    </a:cxn>
                    <a:cxn ang="0">
                      <a:pos x="12" y="137"/>
                    </a:cxn>
                    <a:cxn ang="0">
                      <a:pos x="14" y="137"/>
                    </a:cxn>
                    <a:cxn ang="0">
                      <a:pos x="12" y="139"/>
                    </a:cxn>
                    <a:cxn ang="0">
                      <a:pos x="21" y="142"/>
                    </a:cxn>
                    <a:cxn ang="0">
                      <a:pos x="36" y="141"/>
                    </a:cxn>
                    <a:cxn ang="0">
                      <a:pos x="44" y="139"/>
                    </a:cxn>
                    <a:cxn ang="0">
                      <a:pos x="56" y="128"/>
                    </a:cxn>
                    <a:cxn ang="0">
                      <a:pos x="75" y="114"/>
                    </a:cxn>
                    <a:cxn ang="0">
                      <a:pos x="105" y="95"/>
                    </a:cxn>
                    <a:cxn ang="0">
                      <a:pos x="130" y="80"/>
                    </a:cxn>
                    <a:cxn ang="0">
                      <a:pos x="142" y="72"/>
                    </a:cxn>
                    <a:cxn ang="0">
                      <a:pos x="156" y="58"/>
                    </a:cxn>
                    <a:cxn ang="0">
                      <a:pos x="174" y="45"/>
                    </a:cxn>
                    <a:cxn ang="0">
                      <a:pos x="191" y="39"/>
                    </a:cxn>
                    <a:cxn ang="0">
                      <a:pos x="205" y="33"/>
                    </a:cxn>
                    <a:cxn ang="0">
                      <a:pos x="211" y="28"/>
                    </a:cxn>
                    <a:cxn ang="0">
                      <a:pos x="215" y="21"/>
                    </a:cxn>
                    <a:cxn ang="0">
                      <a:pos x="214" y="15"/>
                    </a:cxn>
                    <a:cxn ang="0">
                      <a:pos x="212" y="8"/>
                    </a:cxn>
                    <a:cxn ang="0">
                      <a:pos x="209" y="2"/>
                    </a:cxn>
                    <a:cxn ang="0">
                      <a:pos x="205" y="1"/>
                    </a:cxn>
                    <a:cxn ang="0">
                      <a:pos x="200" y="3"/>
                    </a:cxn>
                  </a:cxnLst>
                  <a:rect l="0" t="0" r="r" b="b"/>
                  <a:pathLst>
                    <a:path w="215" h="142">
                      <a:moveTo>
                        <a:pt x="200" y="7"/>
                      </a:moveTo>
                      <a:lnTo>
                        <a:pt x="187" y="8"/>
                      </a:lnTo>
                      <a:lnTo>
                        <a:pt x="173" y="7"/>
                      </a:lnTo>
                      <a:lnTo>
                        <a:pt x="157" y="6"/>
                      </a:lnTo>
                      <a:lnTo>
                        <a:pt x="142" y="5"/>
                      </a:lnTo>
                      <a:lnTo>
                        <a:pt x="126" y="5"/>
                      </a:lnTo>
                      <a:lnTo>
                        <a:pt x="110" y="5"/>
                      </a:lnTo>
                      <a:lnTo>
                        <a:pt x="104" y="6"/>
                      </a:lnTo>
                      <a:lnTo>
                        <a:pt x="96" y="7"/>
                      </a:lnTo>
                      <a:lnTo>
                        <a:pt x="89" y="9"/>
                      </a:lnTo>
                      <a:lnTo>
                        <a:pt x="83" y="12"/>
                      </a:lnTo>
                      <a:lnTo>
                        <a:pt x="77" y="17"/>
                      </a:lnTo>
                      <a:lnTo>
                        <a:pt x="73" y="22"/>
                      </a:lnTo>
                      <a:lnTo>
                        <a:pt x="72" y="28"/>
                      </a:lnTo>
                      <a:lnTo>
                        <a:pt x="71" y="33"/>
                      </a:lnTo>
                      <a:lnTo>
                        <a:pt x="73" y="47"/>
                      </a:lnTo>
                      <a:lnTo>
                        <a:pt x="76" y="60"/>
                      </a:lnTo>
                      <a:lnTo>
                        <a:pt x="69" y="57"/>
                      </a:lnTo>
                      <a:lnTo>
                        <a:pt x="63" y="54"/>
                      </a:lnTo>
                      <a:lnTo>
                        <a:pt x="57" y="56"/>
                      </a:lnTo>
                      <a:lnTo>
                        <a:pt x="51" y="58"/>
                      </a:lnTo>
                      <a:lnTo>
                        <a:pt x="45" y="61"/>
                      </a:lnTo>
                      <a:lnTo>
                        <a:pt x="40" y="66"/>
                      </a:lnTo>
                      <a:lnTo>
                        <a:pt x="34" y="71"/>
                      </a:lnTo>
                      <a:lnTo>
                        <a:pt x="30" y="78"/>
                      </a:lnTo>
                      <a:lnTo>
                        <a:pt x="26" y="90"/>
                      </a:lnTo>
                      <a:lnTo>
                        <a:pt x="23" y="107"/>
                      </a:lnTo>
                      <a:lnTo>
                        <a:pt x="22" y="111"/>
                      </a:lnTo>
                      <a:lnTo>
                        <a:pt x="20" y="113"/>
                      </a:lnTo>
                      <a:lnTo>
                        <a:pt x="16" y="114"/>
                      </a:lnTo>
                      <a:lnTo>
                        <a:pt x="12" y="117"/>
                      </a:lnTo>
                      <a:lnTo>
                        <a:pt x="7" y="119"/>
                      </a:lnTo>
                      <a:lnTo>
                        <a:pt x="3" y="121"/>
                      </a:lnTo>
                      <a:lnTo>
                        <a:pt x="1" y="124"/>
                      </a:lnTo>
                      <a:lnTo>
                        <a:pt x="0" y="131"/>
                      </a:lnTo>
                      <a:lnTo>
                        <a:pt x="3" y="131"/>
                      </a:lnTo>
                      <a:lnTo>
                        <a:pt x="5" y="131"/>
                      </a:lnTo>
                      <a:lnTo>
                        <a:pt x="6" y="132"/>
                      </a:lnTo>
                      <a:lnTo>
                        <a:pt x="7" y="133"/>
                      </a:lnTo>
                      <a:lnTo>
                        <a:pt x="6" y="135"/>
                      </a:lnTo>
                      <a:lnTo>
                        <a:pt x="5" y="137"/>
                      </a:lnTo>
                      <a:lnTo>
                        <a:pt x="12" y="137"/>
                      </a:lnTo>
                      <a:lnTo>
                        <a:pt x="17" y="137"/>
                      </a:lnTo>
                      <a:lnTo>
                        <a:pt x="14" y="137"/>
                      </a:lnTo>
                      <a:lnTo>
                        <a:pt x="12" y="138"/>
                      </a:lnTo>
                      <a:lnTo>
                        <a:pt x="12" y="139"/>
                      </a:lnTo>
                      <a:lnTo>
                        <a:pt x="12" y="142"/>
                      </a:lnTo>
                      <a:lnTo>
                        <a:pt x="21" y="142"/>
                      </a:lnTo>
                      <a:lnTo>
                        <a:pt x="32" y="142"/>
                      </a:lnTo>
                      <a:lnTo>
                        <a:pt x="36" y="141"/>
                      </a:lnTo>
                      <a:lnTo>
                        <a:pt x="41" y="140"/>
                      </a:lnTo>
                      <a:lnTo>
                        <a:pt x="44" y="139"/>
                      </a:lnTo>
                      <a:lnTo>
                        <a:pt x="47" y="137"/>
                      </a:lnTo>
                      <a:lnTo>
                        <a:pt x="56" y="128"/>
                      </a:lnTo>
                      <a:lnTo>
                        <a:pt x="66" y="121"/>
                      </a:lnTo>
                      <a:lnTo>
                        <a:pt x="75" y="114"/>
                      </a:lnTo>
                      <a:lnTo>
                        <a:pt x="85" y="108"/>
                      </a:lnTo>
                      <a:lnTo>
                        <a:pt x="105" y="95"/>
                      </a:lnTo>
                      <a:lnTo>
                        <a:pt x="124" y="83"/>
                      </a:lnTo>
                      <a:lnTo>
                        <a:pt x="130" y="80"/>
                      </a:lnTo>
                      <a:lnTo>
                        <a:pt x="136" y="77"/>
                      </a:lnTo>
                      <a:lnTo>
                        <a:pt x="142" y="72"/>
                      </a:lnTo>
                      <a:lnTo>
                        <a:pt x="147" y="68"/>
                      </a:lnTo>
                      <a:lnTo>
                        <a:pt x="156" y="58"/>
                      </a:lnTo>
                      <a:lnTo>
                        <a:pt x="165" y="48"/>
                      </a:lnTo>
                      <a:lnTo>
                        <a:pt x="174" y="45"/>
                      </a:lnTo>
                      <a:lnTo>
                        <a:pt x="183" y="42"/>
                      </a:lnTo>
                      <a:lnTo>
                        <a:pt x="191" y="39"/>
                      </a:lnTo>
                      <a:lnTo>
                        <a:pt x="200" y="36"/>
                      </a:lnTo>
                      <a:lnTo>
                        <a:pt x="205" y="33"/>
                      </a:lnTo>
                      <a:lnTo>
                        <a:pt x="208" y="30"/>
                      </a:lnTo>
                      <a:lnTo>
                        <a:pt x="211" y="28"/>
                      </a:lnTo>
                      <a:lnTo>
                        <a:pt x="214" y="25"/>
                      </a:lnTo>
                      <a:lnTo>
                        <a:pt x="215" y="21"/>
                      </a:lnTo>
                      <a:lnTo>
                        <a:pt x="215" y="18"/>
                      </a:lnTo>
                      <a:lnTo>
                        <a:pt x="214" y="15"/>
                      </a:lnTo>
                      <a:lnTo>
                        <a:pt x="212" y="12"/>
                      </a:lnTo>
                      <a:lnTo>
                        <a:pt x="212" y="8"/>
                      </a:lnTo>
                      <a:lnTo>
                        <a:pt x="211" y="5"/>
                      </a:lnTo>
                      <a:lnTo>
                        <a:pt x="209" y="2"/>
                      </a:lnTo>
                      <a:lnTo>
                        <a:pt x="207" y="1"/>
                      </a:lnTo>
                      <a:lnTo>
                        <a:pt x="205" y="1"/>
                      </a:lnTo>
                      <a:lnTo>
                        <a:pt x="200" y="0"/>
                      </a:lnTo>
                      <a:lnTo>
                        <a:pt x="200" y="3"/>
                      </a:lnTo>
                      <a:lnTo>
                        <a:pt x="200" y="7"/>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78" name="Freeform 122"/>
                <p:cNvSpPr>
                  <a:spLocks/>
                </p:cNvSpPr>
                <p:nvPr/>
              </p:nvSpPr>
              <p:spPr bwMode="auto">
                <a:xfrm>
                  <a:off x="317173" y="7891649"/>
                  <a:ext cx="100638" cy="75478"/>
                </a:xfrm>
                <a:custGeom>
                  <a:avLst/>
                  <a:gdLst/>
                  <a:ahLst/>
                  <a:cxnLst>
                    <a:cxn ang="0">
                      <a:pos x="178" y="44"/>
                    </a:cxn>
                    <a:cxn ang="0">
                      <a:pos x="187" y="31"/>
                    </a:cxn>
                    <a:cxn ang="0">
                      <a:pos x="192" y="17"/>
                    </a:cxn>
                    <a:cxn ang="0">
                      <a:pos x="191" y="8"/>
                    </a:cxn>
                    <a:cxn ang="0">
                      <a:pos x="188" y="3"/>
                    </a:cxn>
                    <a:cxn ang="0">
                      <a:pos x="178" y="0"/>
                    </a:cxn>
                    <a:cxn ang="0">
                      <a:pos x="166" y="0"/>
                    </a:cxn>
                    <a:cxn ang="0">
                      <a:pos x="153" y="2"/>
                    </a:cxn>
                    <a:cxn ang="0">
                      <a:pos x="142" y="7"/>
                    </a:cxn>
                    <a:cxn ang="0">
                      <a:pos x="127" y="17"/>
                    </a:cxn>
                    <a:cxn ang="0">
                      <a:pos x="109" y="34"/>
                    </a:cxn>
                    <a:cxn ang="0">
                      <a:pos x="99" y="49"/>
                    </a:cxn>
                    <a:cxn ang="0">
                      <a:pos x="97" y="64"/>
                    </a:cxn>
                    <a:cxn ang="0">
                      <a:pos x="91" y="78"/>
                    </a:cxn>
                    <a:cxn ang="0">
                      <a:pos x="80" y="87"/>
                    </a:cxn>
                    <a:cxn ang="0">
                      <a:pos x="68" y="94"/>
                    </a:cxn>
                    <a:cxn ang="0">
                      <a:pos x="57" y="97"/>
                    </a:cxn>
                    <a:cxn ang="0">
                      <a:pos x="44" y="99"/>
                    </a:cxn>
                    <a:cxn ang="0">
                      <a:pos x="35" y="105"/>
                    </a:cxn>
                    <a:cxn ang="0">
                      <a:pos x="27" y="115"/>
                    </a:cxn>
                    <a:cxn ang="0">
                      <a:pos x="14" y="125"/>
                    </a:cxn>
                    <a:cxn ang="0">
                      <a:pos x="3" y="132"/>
                    </a:cxn>
                    <a:cxn ang="0">
                      <a:pos x="0" y="135"/>
                    </a:cxn>
                    <a:cxn ang="0">
                      <a:pos x="5" y="142"/>
                    </a:cxn>
                    <a:cxn ang="0">
                      <a:pos x="13" y="145"/>
                    </a:cxn>
                    <a:cxn ang="0">
                      <a:pos x="20" y="144"/>
                    </a:cxn>
                    <a:cxn ang="0">
                      <a:pos x="28" y="140"/>
                    </a:cxn>
                    <a:cxn ang="0">
                      <a:pos x="38" y="135"/>
                    </a:cxn>
                    <a:cxn ang="0">
                      <a:pos x="49" y="128"/>
                    </a:cxn>
                    <a:cxn ang="0">
                      <a:pos x="64" y="115"/>
                    </a:cxn>
                    <a:cxn ang="0">
                      <a:pos x="89" y="101"/>
                    </a:cxn>
                    <a:cxn ang="0">
                      <a:pos x="112" y="93"/>
                    </a:cxn>
                    <a:cxn ang="0">
                      <a:pos x="129" y="85"/>
                    </a:cxn>
                    <a:cxn ang="0">
                      <a:pos x="143" y="77"/>
                    </a:cxn>
                    <a:cxn ang="0">
                      <a:pos x="153" y="69"/>
                    </a:cxn>
                    <a:cxn ang="0">
                      <a:pos x="162" y="60"/>
                    </a:cxn>
                    <a:cxn ang="0">
                      <a:pos x="173" y="52"/>
                    </a:cxn>
                    <a:cxn ang="0">
                      <a:pos x="176" y="50"/>
                    </a:cxn>
                  </a:cxnLst>
                  <a:rect l="0" t="0" r="r" b="b"/>
                  <a:pathLst>
                    <a:path w="192" h="145">
                      <a:moveTo>
                        <a:pt x="173" y="50"/>
                      </a:moveTo>
                      <a:lnTo>
                        <a:pt x="178" y="44"/>
                      </a:lnTo>
                      <a:lnTo>
                        <a:pt x="182" y="38"/>
                      </a:lnTo>
                      <a:lnTo>
                        <a:pt x="187" y="31"/>
                      </a:lnTo>
                      <a:lnTo>
                        <a:pt x="190" y="23"/>
                      </a:lnTo>
                      <a:lnTo>
                        <a:pt x="192" y="17"/>
                      </a:lnTo>
                      <a:lnTo>
                        <a:pt x="192" y="10"/>
                      </a:lnTo>
                      <a:lnTo>
                        <a:pt x="191" y="8"/>
                      </a:lnTo>
                      <a:lnTo>
                        <a:pt x="190" y="6"/>
                      </a:lnTo>
                      <a:lnTo>
                        <a:pt x="188" y="3"/>
                      </a:lnTo>
                      <a:lnTo>
                        <a:pt x="184" y="2"/>
                      </a:lnTo>
                      <a:lnTo>
                        <a:pt x="178" y="0"/>
                      </a:lnTo>
                      <a:lnTo>
                        <a:pt x="172" y="0"/>
                      </a:lnTo>
                      <a:lnTo>
                        <a:pt x="166" y="0"/>
                      </a:lnTo>
                      <a:lnTo>
                        <a:pt x="160" y="0"/>
                      </a:lnTo>
                      <a:lnTo>
                        <a:pt x="153" y="2"/>
                      </a:lnTo>
                      <a:lnTo>
                        <a:pt x="148" y="3"/>
                      </a:lnTo>
                      <a:lnTo>
                        <a:pt x="142" y="7"/>
                      </a:lnTo>
                      <a:lnTo>
                        <a:pt x="137" y="10"/>
                      </a:lnTo>
                      <a:lnTo>
                        <a:pt x="127" y="17"/>
                      </a:lnTo>
                      <a:lnTo>
                        <a:pt x="118" y="26"/>
                      </a:lnTo>
                      <a:lnTo>
                        <a:pt x="109" y="34"/>
                      </a:lnTo>
                      <a:lnTo>
                        <a:pt x="102" y="43"/>
                      </a:lnTo>
                      <a:lnTo>
                        <a:pt x="99" y="49"/>
                      </a:lnTo>
                      <a:lnTo>
                        <a:pt x="97" y="57"/>
                      </a:lnTo>
                      <a:lnTo>
                        <a:pt x="97" y="64"/>
                      </a:lnTo>
                      <a:lnTo>
                        <a:pt x="96" y="73"/>
                      </a:lnTo>
                      <a:lnTo>
                        <a:pt x="91" y="78"/>
                      </a:lnTo>
                      <a:lnTo>
                        <a:pt x="87" y="82"/>
                      </a:lnTo>
                      <a:lnTo>
                        <a:pt x="80" y="87"/>
                      </a:lnTo>
                      <a:lnTo>
                        <a:pt x="72" y="91"/>
                      </a:lnTo>
                      <a:lnTo>
                        <a:pt x="68" y="94"/>
                      </a:lnTo>
                      <a:lnTo>
                        <a:pt x="62" y="97"/>
                      </a:lnTo>
                      <a:lnTo>
                        <a:pt x="57" y="97"/>
                      </a:lnTo>
                      <a:lnTo>
                        <a:pt x="49" y="97"/>
                      </a:lnTo>
                      <a:lnTo>
                        <a:pt x="44" y="99"/>
                      </a:lnTo>
                      <a:lnTo>
                        <a:pt x="38" y="102"/>
                      </a:lnTo>
                      <a:lnTo>
                        <a:pt x="35" y="105"/>
                      </a:lnTo>
                      <a:lnTo>
                        <a:pt x="33" y="109"/>
                      </a:lnTo>
                      <a:lnTo>
                        <a:pt x="27" y="115"/>
                      </a:lnTo>
                      <a:lnTo>
                        <a:pt x="19" y="120"/>
                      </a:lnTo>
                      <a:lnTo>
                        <a:pt x="14" y="125"/>
                      </a:lnTo>
                      <a:lnTo>
                        <a:pt x="6" y="129"/>
                      </a:lnTo>
                      <a:lnTo>
                        <a:pt x="3" y="132"/>
                      </a:lnTo>
                      <a:lnTo>
                        <a:pt x="2" y="134"/>
                      </a:lnTo>
                      <a:lnTo>
                        <a:pt x="0" y="135"/>
                      </a:lnTo>
                      <a:lnTo>
                        <a:pt x="2" y="138"/>
                      </a:lnTo>
                      <a:lnTo>
                        <a:pt x="5" y="142"/>
                      </a:lnTo>
                      <a:lnTo>
                        <a:pt x="8" y="144"/>
                      </a:lnTo>
                      <a:lnTo>
                        <a:pt x="13" y="145"/>
                      </a:lnTo>
                      <a:lnTo>
                        <a:pt x="17" y="144"/>
                      </a:lnTo>
                      <a:lnTo>
                        <a:pt x="20" y="144"/>
                      </a:lnTo>
                      <a:lnTo>
                        <a:pt x="25" y="142"/>
                      </a:lnTo>
                      <a:lnTo>
                        <a:pt x="28" y="140"/>
                      </a:lnTo>
                      <a:lnTo>
                        <a:pt x="31" y="138"/>
                      </a:lnTo>
                      <a:lnTo>
                        <a:pt x="38" y="135"/>
                      </a:lnTo>
                      <a:lnTo>
                        <a:pt x="44" y="132"/>
                      </a:lnTo>
                      <a:lnTo>
                        <a:pt x="49" y="128"/>
                      </a:lnTo>
                      <a:lnTo>
                        <a:pt x="55" y="123"/>
                      </a:lnTo>
                      <a:lnTo>
                        <a:pt x="64" y="115"/>
                      </a:lnTo>
                      <a:lnTo>
                        <a:pt x="72" y="109"/>
                      </a:lnTo>
                      <a:lnTo>
                        <a:pt x="89" y="101"/>
                      </a:lnTo>
                      <a:lnTo>
                        <a:pt x="105" y="97"/>
                      </a:lnTo>
                      <a:lnTo>
                        <a:pt x="112" y="93"/>
                      </a:lnTo>
                      <a:lnTo>
                        <a:pt x="121" y="90"/>
                      </a:lnTo>
                      <a:lnTo>
                        <a:pt x="129" y="85"/>
                      </a:lnTo>
                      <a:lnTo>
                        <a:pt x="138" y="79"/>
                      </a:lnTo>
                      <a:lnTo>
                        <a:pt x="143" y="77"/>
                      </a:lnTo>
                      <a:lnTo>
                        <a:pt x="149" y="73"/>
                      </a:lnTo>
                      <a:lnTo>
                        <a:pt x="153" y="69"/>
                      </a:lnTo>
                      <a:lnTo>
                        <a:pt x="158" y="64"/>
                      </a:lnTo>
                      <a:lnTo>
                        <a:pt x="162" y="60"/>
                      </a:lnTo>
                      <a:lnTo>
                        <a:pt x="168" y="56"/>
                      </a:lnTo>
                      <a:lnTo>
                        <a:pt x="173" y="52"/>
                      </a:lnTo>
                      <a:lnTo>
                        <a:pt x="179" y="50"/>
                      </a:lnTo>
                      <a:lnTo>
                        <a:pt x="176" y="50"/>
                      </a:lnTo>
                      <a:lnTo>
                        <a:pt x="173" y="5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79" name="Freeform 123"/>
                <p:cNvSpPr>
                  <a:spLocks/>
                </p:cNvSpPr>
                <p:nvPr/>
              </p:nvSpPr>
              <p:spPr bwMode="auto">
                <a:xfrm>
                  <a:off x="317173" y="7891649"/>
                  <a:ext cx="100638" cy="75478"/>
                </a:xfrm>
                <a:custGeom>
                  <a:avLst/>
                  <a:gdLst/>
                  <a:ahLst/>
                  <a:cxnLst>
                    <a:cxn ang="0">
                      <a:pos x="178" y="44"/>
                    </a:cxn>
                    <a:cxn ang="0">
                      <a:pos x="187" y="31"/>
                    </a:cxn>
                    <a:cxn ang="0">
                      <a:pos x="192" y="17"/>
                    </a:cxn>
                    <a:cxn ang="0">
                      <a:pos x="191" y="8"/>
                    </a:cxn>
                    <a:cxn ang="0">
                      <a:pos x="188" y="3"/>
                    </a:cxn>
                    <a:cxn ang="0">
                      <a:pos x="178" y="0"/>
                    </a:cxn>
                    <a:cxn ang="0">
                      <a:pos x="166" y="0"/>
                    </a:cxn>
                    <a:cxn ang="0">
                      <a:pos x="153" y="2"/>
                    </a:cxn>
                    <a:cxn ang="0">
                      <a:pos x="142" y="7"/>
                    </a:cxn>
                    <a:cxn ang="0">
                      <a:pos x="127" y="17"/>
                    </a:cxn>
                    <a:cxn ang="0">
                      <a:pos x="109" y="34"/>
                    </a:cxn>
                    <a:cxn ang="0">
                      <a:pos x="99" y="49"/>
                    </a:cxn>
                    <a:cxn ang="0">
                      <a:pos x="97" y="64"/>
                    </a:cxn>
                    <a:cxn ang="0">
                      <a:pos x="91" y="78"/>
                    </a:cxn>
                    <a:cxn ang="0">
                      <a:pos x="80" y="87"/>
                    </a:cxn>
                    <a:cxn ang="0">
                      <a:pos x="68" y="94"/>
                    </a:cxn>
                    <a:cxn ang="0">
                      <a:pos x="57" y="97"/>
                    </a:cxn>
                    <a:cxn ang="0">
                      <a:pos x="44" y="99"/>
                    </a:cxn>
                    <a:cxn ang="0">
                      <a:pos x="35" y="105"/>
                    </a:cxn>
                    <a:cxn ang="0">
                      <a:pos x="27" y="115"/>
                    </a:cxn>
                    <a:cxn ang="0">
                      <a:pos x="14" y="125"/>
                    </a:cxn>
                    <a:cxn ang="0">
                      <a:pos x="3" y="132"/>
                    </a:cxn>
                    <a:cxn ang="0">
                      <a:pos x="0" y="135"/>
                    </a:cxn>
                    <a:cxn ang="0">
                      <a:pos x="5" y="142"/>
                    </a:cxn>
                    <a:cxn ang="0">
                      <a:pos x="13" y="145"/>
                    </a:cxn>
                    <a:cxn ang="0">
                      <a:pos x="20" y="144"/>
                    </a:cxn>
                    <a:cxn ang="0">
                      <a:pos x="28" y="140"/>
                    </a:cxn>
                    <a:cxn ang="0">
                      <a:pos x="38" y="135"/>
                    </a:cxn>
                    <a:cxn ang="0">
                      <a:pos x="49" y="128"/>
                    </a:cxn>
                    <a:cxn ang="0">
                      <a:pos x="64" y="115"/>
                    </a:cxn>
                    <a:cxn ang="0">
                      <a:pos x="89" y="101"/>
                    </a:cxn>
                    <a:cxn ang="0">
                      <a:pos x="112" y="93"/>
                    </a:cxn>
                    <a:cxn ang="0">
                      <a:pos x="129" y="85"/>
                    </a:cxn>
                    <a:cxn ang="0">
                      <a:pos x="143" y="77"/>
                    </a:cxn>
                    <a:cxn ang="0">
                      <a:pos x="153" y="69"/>
                    </a:cxn>
                    <a:cxn ang="0">
                      <a:pos x="162" y="60"/>
                    </a:cxn>
                    <a:cxn ang="0">
                      <a:pos x="173" y="52"/>
                    </a:cxn>
                    <a:cxn ang="0">
                      <a:pos x="176" y="50"/>
                    </a:cxn>
                  </a:cxnLst>
                  <a:rect l="0" t="0" r="r" b="b"/>
                  <a:pathLst>
                    <a:path w="192" h="145">
                      <a:moveTo>
                        <a:pt x="173" y="50"/>
                      </a:moveTo>
                      <a:lnTo>
                        <a:pt x="178" y="44"/>
                      </a:lnTo>
                      <a:lnTo>
                        <a:pt x="182" y="38"/>
                      </a:lnTo>
                      <a:lnTo>
                        <a:pt x="187" y="31"/>
                      </a:lnTo>
                      <a:lnTo>
                        <a:pt x="190" y="23"/>
                      </a:lnTo>
                      <a:lnTo>
                        <a:pt x="192" y="17"/>
                      </a:lnTo>
                      <a:lnTo>
                        <a:pt x="192" y="10"/>
                      </a:lnTo>
                      <a:lnTo>
                        <a:pt x="191" y="8"/>
                      </a:lnTo>
                      <a:lnTo>
                        <a:pt x="190" y="6"/>
                      </a:lnTo>
                      <a:lnTo>
                        <a:pt x="188" y="3"/>
                      </a:lnTo>
                      <a:lnTo>
                        <a:pt x="184" y="2"/>
                      </a:lnTo>
                      <a:lnTo>
                        <a:pt x="178" y="0"/>
                      </a:lnTo>
                      <a:lnTo>
                        <a:pt x="172" y="0"/>
                      </a:lnTo>
                      <a:lnTo>
                        <a:pt x="166" y="0"/>
                      </a:lnTo>
                      <a:lnTo>
                        <a:pt x="160" y="0"/>
                      </a:lnTo>
                      <a:lnTo>
                        <a:pt x="153" y="2"/>
                      </a:lnTo>
                      <a:lnTo>
                        <a:pt x="148" y="3"/>
                      </a:lnTo>
                      <a:lnTo>
                        <a:pt x="142" y="7"/>
                      </a:lnTo>
                      <a:lnTo>
                        <a:pt x="137" y="10"/>
                      </a:lnTo>
                      <a:lnTo>
                        <a:pt x="127" y="17"/>
                      </a:lnTo>
                      <a:lnTo>
                        <a:pt x="118" y="26"/>
                      </a:lnTo>
                      <a:lnTo>
                        <a:pt x="109" y="34"/>
                      </a:lnTo>
                      <a:lnTo>
                        <a:pt x="102" y="43"/>
                      </a:lnTo>
                      <a:lnTo>
                        <a:pt x="99" y="49"/>
                      </a:lnTo>
                      <a:lnTo>
                        <a:pt x="97" y="57"/>
                      </a:lnTo>
                      <a:lnTo>
                        <a:pt x="97" y="64"/>
                      </a:lnTo>
                      <a:lnTo>
                        <a:pt x="96" y="73"/>
                      </a:lnTo>
                      <a:lnTo>
                        <a:pt x="91" y="78"/>
                      </a:lnTo>
                      <a:lnTo>
                        <a:pt x="87" y="82"/>
                      </a:lnTo>
                      <a:lnTo>
                        <a:pt x="80" y="87"/>
                      </a:lnTo>
                      <a:lnTo>
                        <a:pt x="72" y="91"/>
                      </a:lnTo>
                      <a:lnTo>
                        <a:pt x="68" y="94"/>
                      </a:lnTo>
                      <a:lnTo>
                        <a:pt x="62" y="97"/>
                      </a:lnTo>
                      <a:lnTo>
                        <a:pt x="57" y="97"/>
                      </a:lnTo>
                      <a:lnTo>
                        <a:pt x="49" y="97"/>
                      </a:lnTo>
                      <a:lnTo>
                        <a:pt x="44" y="99"/>
                      </a:lnTo>
                      <a:lnTo>
                        <a:pt x="38" y="102"/>
                      </a:lnTo>
                      <a:lnTo>
                        <a:pt x="35" y="105"/>
                      </a:lnTo>
                      <a:lnTo>
                        <a:pt x="33" y="109"/>
                      </a:lnTo>
                      <a:lnTo>
                        <a:pt x="27" y="115"/>
                      </a:lnTo>
                      <a:lnTo>
                        <a:pt x="19" y="120"/>
                      </a:lnTo>
                      <a:lnTo>
                        <a:pt x="14" y="125"/>
                      </a:lnTo>
                      <a:lnTo>
                        <a:pt x="6" y="129"/>
                      </a:lnTo>
                      <a:lnTo>
                        <a:pt x="3" y="132"/>
                      </a:lnTo>
                      <a:lnTo>
                        <a:pt x="2" y="134"/>
                      </a:lnTo>
                      <a:lnTo>
                        <a:pt x="0" y="135"/>
                      </a:lnTo>
                      <a:lnTo>
                        <a:pt x="2" y="138"/>
                      </a:lnTo>
                      <a:lnTo>
                        <a:pt x="5" y="142"/>
                      </a:lnTo>
                      <a:lnTo>
                        <a:pt x="8" y="144"/>
                      </a:lnTo>
                      <a:lnTo>
                        <a:pt x="13" y="145"/>
                      </a:lnTo>
                      <a:lnTo>
                        <a:pt x="17" y="144"/>
                      </a:lnTo>
                      <a:lnTo>
                        <a:pt x="20" y="144"/>
                      </a:lnTo>
                      <a:lnTo>
                        <a:pt x="25" y="142"/>
                      </a:lnTo>
                      <a:lnTo>
                        <a:pt x="28" y="140"/>
                      </a:lnTo>
                      <a:lnTo>
                        <a:pt x="31" y="138"/>
                      </a:lnTo>
                      <a:lnTo>
                        <a:pt x="38" y="135"/>
                      </a:lnTo>
                      <a:lnTo>
                        <a:pt x="44" y="132"/>
                      </a:lnTo>
                      <a:lnTo>
                        <a:pt x="49" y="128"/>
                      </a:lnTo>
                      <a:lnTo>
                        <a:pt x="55" y="123"/>
                      </a:lnTo>
                      <a:lnTo>
                        <a:pt x="64" y="115"/>
                      </a:lnTo>
                      <a:lnTo>
                        <a:pt x="72" y="109"/>
                      </a:lnTo>
                      <a:lnTo>
                        <a:pt x="89" y="101"/>
                      </a:lnTo>
                      <a:lnTo>
                        <a:pt x="105" y="97"/>
                      </a:lnTo>
                      <a:lnTo>
                        <a:pt x="112" y="93"/>
                      </a:lnTo>
                      <a:lnTo>
                        <a:pt x="121" y="90"/>
                      </a:lnTo>
                      <a:lnTo>
                        <a:pt x="129" y="85"/>
                      </a:lnTo>
                      <a:lnTo>
                        <a:pt x="138" y="79"/>
                      </a:lnTo>
                      <a:lnTo>
                        <a:pt x="143" y="77"/>
                      </a:lnTo>
                      <a:lnTo>
                        <a:pt x="149" y="73"/>
                      </a:lnTo>
                      <a:lnTo>
                        <a:pt x="153" y="69"/>
                      </a:lnTo>
                      <a:lnTo>
                        <a:pt x="158" y="64"/>
                      </a:lnTo>
                      <a:lnTo>
                        <a:pt x="162" y="60"/>
                      </a:lnTo>
                      <a:lnTo>
                        <a:pt x="168" y="56"/>
                      </a:lnTo>
                      <a:lnTo>
                        <a:pt x="173" y="52"/>
                      </a:lnTo>
                      <a:lnTo>
                        <a:pt x="179" y="50"/>
                      </a:lnTo>
                      <a:lnTo>
                        <a:pt x="176" y="50"/>
                      </a:lnTo>
                      <a:lnTo>
                        <a:pt x="173" y="50"/>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80" name="Freeform 124"/>
                <p:cNvSpPr>
                  <a:spLocks/>
                </p:cNvSpPr>
                <p:nvPr/>
              </p:nvSpPr>
              <p:spPr bwMode="auto">
                <a:xfrm>
                  <a:off x="276289" y="7973417"/>
                  <a:ext cx="22014" cy="9435"/>
                </a:xfrm>
                <a:custGeom>
                  <a:avLst/>
                  <a:gdLst/>
                  <a:ahLst/>
                  <a:cxnLst>
                    <a:cxn ang="0">
                      <a:pos x="36" y="0"/>
                    </a:cxn>
                    <a:cxn ang="0">
                      <a:pos x="25" y="2"/>
                    </a:cxn>
                    <a:cxn ang="0">
                      <a:pos x="14" y="4"/>
                    </a:cxn>
                    <a:cxn ang="0">
                      <a:pos x="8" y="5"/>
                    </a:cxn>
                    <a:cxn ang="0">
                      <a:pos x="4" y="8"/>
                    </a:cxn>
                    <a:cxn ang="0">
                      <a:pos x="3" y="10"/>
                    </a:cxn>
                    <a:cxn ang="0">
                      <a:pos x="2" y="12"/>
                    </a:cxn>
                    <a:cxn ang="0">
                      <a:pos x="0" y="14"/>
                    </a:cxn>
                    <a:cxn ang="0">
                      <a:pos x="0" y="18"/>
                    </a:cxn>
                    <a:cxn ang="0">
                      <a:pos x="13" y="18"/>
                    </a:cxn>
                    <a:cxn ang="0">
                      <a:pos x="26" y="18"/>
                    </a:cxn>
                    <a:cxn ang="0">
                      <a:pos x="32" y="18"/>
                    </a:cxn>
                    <a:cxn ang="0">
                      <a:pos x="37" y="15"/>
                    </a:cxn>
                    <a:cxn ang="0">
                      <a:pos x="43" y="11"/>
                    </a:cxn>
                    <a:cxn ang="0">
                      <a:pos x="47" y="5"/>
                    </a:cxn>
                    <a:cxn ang="0">
                      <a:pos x="45" y="2"/>
                    </a:cxn>
                    <a:cxn ang="0">
                      <a:pos x="42" y="0"/>
                    </a:cxn>
                    <a:cxn ang="0">
                      <a:pos x="36" y="0"/>
                    </a:cxn>
                    <a:cxn ang="0">
                      <a:pos x="36" y="0"/>
                    </a:cxn>
                  </a:cxnLst>
                  <a:rect l="0" t="0" r="r" b="b"/>
                  <a:pathLst>
                    <a:path w="47" h="18">
                      <a:moveTo>
                        <a:pt x="36" y="0"/>
                      </a:moveTo>
                      <a:lnTo>
                        <a:pt x="25" y="2"/>
                      </a:lnTo>
                      <a:lnTo>
                        <a:pt x="14" y="4"/>
                      </a:lnTo>
                      <a:lnTo>
                        <a:pt x="8" y="5"/>
                      </a:lnTo>
                      <a:lnTo>
                        <a:pt x="4" y="8"/>
                      </a:lnTo>
                      <a:lnTo>
                        <a:pt x="3" y="10"/>
                      </a:lnTo>
                      <a:lnTo>
                        <a:pt x="2" y="12"/>
                      </a:lnTo>
                      <a:lnTo>
                        <a:pt x="0" y="14"/>
                      </a:lnTo>
                      <a:lnTo>
                        <a:pt x="0" y="18"/>
                      </a:lnTo>
                      <a:lnTo>
                        <a:pt x="13" y="18"/>
                      </a:lnTo>
                      <a:lnTo>
                        <a:pt x="26" y="18"/>
                      </a:lnTo>
                      <a:lnTo>
                        <a:pt x="32" y="18"/>
                      </a:lnTo>
                      <a:lnTo>
                        <a:pt x="37" y="15"/>
                      </a:lnTo>
                      <a:lnTo>
                        <a:pt x="43" y="11"/>
                      </a:lnTo>
                      <a:lnTo>
                        <a:pt x="47" y="5"/>
                      </a:lnTo>
                      <a:lnTo>
                        <a:pt x="45" y="2"/>
                      </a:lnTo>
                      <a:lnTo>
                        <a:pt x="42" y="0"/>
                      </a:lnTo>
                      <a:lnTo>
                        <a:pt x="36" y="0"/>
                      </a:lnTo>
                      <a:lnTo>
                        <a:pt x="36" y="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81" name="Freeform 125"/>
                <p:cNvSpPr>
                  <a:spLocks/>
                </p:cNvSpPr>
                <p:nvPr/>
              </p:nvSpPr>
              <p:spPr bwMode="auto">
                <a:xfrm>
                  <a:off x="276289" y="7973417"/>
                  <a:ext cx="22014" cy="9435"/>
                </a:xfrm>
                <a:custGeom>
                  <a:avLst/>
                  <a:gdLst/>
                  <a:ahLst/>
                  <a:cxnLst>
                    <a:cxn ang="0">
                      <a:pos x="36" y="0"/>
                    </a:cxn>
                    <a:cxn ang="0">
                      <a:pos x="25" y="2"/>
                    </a:cxn>
                    <a:cxn ang="0">
                      <a:pos x="14" y="4"/>
                    </a:cxn>
                    <a:cxn ang="0">
                      <a:pos x="8" y="5"/>
                    </a:cxn>
                    <a:cxn ang="0">
                      <a:pos x="4" y="8"/>
                    </a:cxn>
                    <a:cxn ang="0">
                      <a:pos x="3" y="10"/>
                    </a:cxn>
                    <a:cxn ang="0">
                      <a:pos x="2" y="12"/>
                    </a:cxn>
                    <a:cxn ang="0">
                      <a:pos x="0" y="14"/>
                    </a:cxn>
                    <a:cxn ang="0">
                      <a:pos x="0" y="18"/>
                    </a:cxn>
                    <a:cxn ang="0">
                      <a:pos x="13" y="18"/>
                    </a:cxn>
                    <a:cxn ang="0">
                      <a:pos x="26" y="18"/>
                    </a:cxn>
                    <a:cxn ang="0">
                      <a:pos x="32" y="18"/>
                    </a:cxn>
                    <a:cxn ang="0">
                      <a:pos x="37" y="15"/>
                    </a:cxn>
                    <a:cxn ang="0">
                      <a:pos x="43" y="11"/>
                    </a:cxn>
                    <a:cxn ang="0">
                      <a:pos x="47" y="5"/>
                    </a:cxn>
                    <a:cxn ang="0">
                      <a:pos x="45" y="2"/>
                    </a:cxn>
                    <a:cxn ang="0">
                      <a:pos x="42" y="0"/>
                    </a:cxn>
                    <a:cxn ang="0">
                      <a:pos x="36" y="0"/>
                    </a:cxn>
                    <a:cxn ang="0">
                      <a:pos x="36" y="0"/>
                    </a:cxn>
                  </a:cxnLst>
                  <a:rect l="0" t="0" r="r" b="b"/>
                  <a:pathLst>
                    <a:path w="47" h="18">
                      <a:moveTo>
                        <a:pt x="36" y="0"/>
                      </a:moveTo>
                      <a:lnTo>
                        <a:pt x="25" y="2"/>
                      </a:lnTo>
                      <a:lnTo>
                        <a:pt x="14" y="4"/>
                      </a:lnTo>
                      <a:lnTo>
                        <a:pt x="8" y="5"/>
                      </a:lnTo>
                      <a:lnTo>
                        <a:pt x="4" y="8"/>
                      </a:lnTo>
                      <a:lnTo>
                        <a:pt x="3" y="10"/>
                      </a:lnTo>
                      <a:lnTo>
                        <a:pt x="2" y="12"/>
                      </a:lnTo>
                      <a:lnTo>
                        <a:pt x="0" y="14"/>
                      </a:lnTo>
                      <a:lnTo>
                        <a:pt x="0" y="18"/>
                      </a:lnTo>
                      <a:lnTo>
                        <a:pt x="13" y="18"/>
                      </a:lnTo>
                      <a:lnTo>
                        <a:pt x="26" y="18"/>
                      </a:lnTo>
                      <a:lnTo>
                        <a:pt x="32" y="18"/>
                      </a:lnTo>
                      <a:lnTo>
                        <a:pt x="37" y="15"/>
                      </a:lnTo>
                      <a:lnTo>
                        <a:pt x="43" y="11"/>
                      </a:lnTo>
                      <a:lnTo>
                        <a:pt x="47" y="5"/>
                      </a:lnTo>
                      <a:lnTo>
                        <a:pt x="45" y="2"/>
                      </a:lnTo>
                      <a:lnTo>
                        <a:pt x="42" y="0"/>
                      </a:lnTo>
                      <a:lnTo>
                        <a:pt x="36" y="0"/>
                      </a:lnTo>
                      <a:lnTo>
                        <a:pt x="36" y="0"/>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82" name="Freeform 126"/>
                <p:cNvSpPr>
                  <a:spLocks/>
                </p:cNvSpPr>
                <p:nvPr/>
              </p:nvSpPr>
              <p:spPr bwMode="auto">
                <a:xfrm>
                  <a:off x="251130" y="7995432"/>
                  <a:ext cx="12580" cy="6290"/>
                </a:xfrm>
                <a:custGeom>
                  <a:avLst/>
                  <a:gdLst/>
                  <a:ahLst/>
                  <a:cxnLst>
                    <a:cxn ang="0">
                      <a:pos x="23" y="5"/>
                    </a:cxn>
                    <a:cxn ang="0">
                      <a:pos x="21" y="3"/>
                    </a:cxn>
                    <a:cxn ang="0">
                      <a:pos x="18" y="2"/>
                    </a:cxn>
                    <a:cxn ang="0">
                      <a:pos x="15" y="0"/>
                    </a:cxn>
                    <a:cxn ang="0">
                      <a:pos x="12" y="0"/>
                    </a:cxn>
                    <a:cxn ang="0">
                      <a:pos x="9" y="0"/>
                    </a:cxn>
                    <a:cxn ang="0">
                      <a:pos x="5" y="2"/>
                    </a:cxn>
                    <a:cxn ang="0">
                      <a:pos x="2" y="3"/>
                    </a:cxn>
                    <a:cxn ang="0">
                      <a:pos x="0" y="5"/>
                    </a:cxn>
                    <a:cxn ang="0">
                      <a:pos x="0" y="13"/>
                    </a:cxn>
                    <a:cxn ang="0">
                      <a:pos x="0" y="17"/>
                    </a:cxn>
                    <a:cxn ang="0">
                      <a:pos x="10" y="17"/>
                    </a:cxn>
                    <a:cxn ang="0">
                      <a:pos x="19" y="15"/>
                    </a:cxn>
                    <a:cxn ang="0">
                      <a:pos x="22" y="14"/>
                    </a:cxn>
                    <a:cxn ang="0">
                      <a:pos x="24" y="12"/>
                    </a:cxn>
                    <a:cxn ang="0">
                      <a:pos x="24" y="9"/>
                    </a:cxn>
                    <a:cxn ang="0">
                      <a:pos x="23" y="5"/>
                    </a:cxn>
                  </a:cxnLst>
                  <a:rect l="0" t="0" r="r" b="b"/>
                  <a:pathLst>
                    <a:path w="24" h="17">
                      <a:moveTo>
                        <a:pt x="23" y="5"/>
                      </a:moveTo>
                      <a:lnTo>
                        <a:pt x="21" y="3"/>
                      </a:lnTo>
                      <a:lnTo>
                        <a:pt x="18" y="2"/>
                      </a:lnTo>
                      <a:lnTo>
                        <a:pt x="15" y="0"/>
                      </a:lnTo>
                      <a:lnTo>
                        <a:pt x="12" y="0"/>
                      </a:lnTo>
                      <a:lnTo>
                        <a:pt x="9" y="0"/>
                      </a:lnTo>
                      <a:lnTo>
                        <a:pt x="5" y="2"/>
                      </a:lnTo>
                      <a:lnTo>
                        <a:pt x="2" y="3"/>
                      </a:lnTo>
                      <a:lnTo>
                        <a:pt x="0" y="5"/>
                      </a:lnTo>
                      <a:lnTo>
                        <a:pt x="0" y="13"/>
                      </a:lnTo>
                      <a:lnTo>
                        <a:pt x="0" y="17"/>
                      </a:lnTo>
                      <a:lnTo>
                        <a:pt x="10" y="17"/>
                      </a:lnTo>
                      <a:lnTo>
                        <a:pt x="19" y="15"/>
                      </a:lnTo>
                      <a:lnTo>
                        <a:pt x="22" y="14"/>
                      </a:lnTo>
                      <a:lnTo>
                        <a:pt x="24" y="12"/>
                      </a:lnTo>
                      <a:lnTo>
                        <a:pt x="24" y="9"/>
                      </a:lnTo>
                      <a:lnTo>
                        <a:pt x="23" y="5"/>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83" name="Freeform 127"/>
                <p:cNvSpPr>
                  <a:spLocks/>
                </p:cNvSpPr>
                <p:nvPr/>
              </p:nvSpPr>
              <p:spPr bwMode="auto">
                <a:xfrm>
                  <a:off x="251130" y="7995432"/>
                  <a:ext cx="12580" cy="6290"/>
                </a:xfrm>
                <a:custGeom>
                  <a:avLst/>
                  <a:gdLst/>
                  <a:ahLst/>
                  <a:cxnLst>
                    <a:cxn ang="0">
                      <a:pos x="23" y="5"/>
                    </a:cxn>
                    <a:cxn ang="0">
                      <a:pos x="21" y="3"/>
                    </a:cxn>
                    <a:cxn ang="0">
                      <a:pos x="18" y="2"/>
                    </a:cxn>
                    <a:cxn ang="0">
                      <a:pos x="15" y="0"/>
                    </a:cxn>
                    <a:cxn ang="0">
                      <a:pos x="12" y="0"/>
                    </a:cxn>
                    <a:cxn ang="0">
                      <a:pos x="9" y="0"/>
                    </a:cxn>
                    <a:cxn ang="0">
                      <a:pos x="5" y="2"/>
                    </a:cxn>
                    <a:cxn ang="0">
                      <a:pos x="2" y="3"/>
                    </a:cxn>
                    <a:cxn ang="0">
                      <a:pos x="0" y="5"/>
                    </a:cxn>
                    <a:cxn ang="0">
                      <a:pos x="0" y="13"/>
                    </a:cxn>
                    <a:cxn ang="0">
                      <a:pos x="0" y="17"/>
                    </a:cxn>
                    <a:cxn ang="0">
                      <a:pos x="10" y="17"/>
                    </a:cxn>
                    <a:cxn ang="0">
                      <a:pos x="19" y="15"/>
                    </a:cxn>
                    <a:cxn ang="0">
                      <a:pos x="22" y="14"/>
                    </a:cxn>
                    <a:cxn ang="0">
                      <a:pos x="24" y="12"/>
                    </a:cxn>
                    <a:cxn ang="0">
                      <a:pos x="24" y="9"/>
                    </a:cxn>
                    <a:cxn ang="0">
                      <a:pos x="23" y="5"/>
                    </a:cxn>
                  </a:cxnLst>
                  <a:rect l="0" t="0" r="r" b="b"/>
                  <a:pathLst>
                    <a:path w="24" h="17">
                      <a:moveTo>
                        <a:pt x="23" y="5"/>
                      </a:moveTo>
                      <a:lnTo>
                        <a:pt x="21" y="3"/>
                      </a:lnTo>
                      <a:lnTo>
                        <a:pt x="18" y="2"/>
                      </a:lnTo>
                      <a:lnTo>
                        <a:pt x="15" y="0"/>
                      </a:lnTo>
                      <a:lnTo>
                        <a:pt x="12" y="0"/>
                      </a:lnTo>
                      <a:lnTo>
                        <a:pt x="9" y="0"/>
                      </a:lnTo>
                      <a:lnTo>
                        <a:pt x="5" y="2"/>
                      </a:lnTo>
                      <a:lnTo>
                        <a:pt x="2" y="3"/>
                      </a:lnTo>
                      <a:lnTo>
                        <a:pt x="0" y="5"/>
                      </a:lnTo>
                      <a:lnTo>
                        <a:pt x="0" y="13"/>
                      </a:lnTo>
                      <a:lnTo>
                        <a:pt x="0" y="17"/>
                      </a:lnTo>
                      <a:lnTo>
                        <a:pt x="10" y="17"/>
                      </a:lnTo>
                      <a:lnTo>
                        <a:pt x="19" y="15"/>
                      </a:lnTo>
                      <a:lnTo>
                        <a:pt x="22" y="14"/>
                      </a:lnTo>
                      <a:lnTo>
                        <a:pt x="24" y="12"/>
                      </a:lnTo>
                      <a:lnTo>
                        <a:pt x="24" y="9"/>
                      </a:lnTo>
                      <a:lnTo>
                        <a:pt x="23" y="5"/>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84" name="Freeform 128"/>
                <p:cNvSpPr>
                  <a:spLocks/>
                </p:cNvSpPr>
                <p:nvPr/>
              </p:nvSpPr>
              <p:spPr bwMode="auto">
                <a:xfrm>
                  <a:off x="225971" y="8011157"/>
                  <a:ext cx="3145" cy="3145"/>
                </a:xfrm>
                <a:custGeom>
                  <a:avLst/>
                  <a:gdLst/>
                  <a:ahLst/>
                  <a:cxnLst>
                    <a:cxn ang="0">
                      <a:pos x="7" y="0"/>
                    </a:cxn>
                    <a:cxn ang="0">
                      <a:pos x="3" y="0"/>
                    </a:cxn>
                    <a:cxn ang="0">
                      <a:pos x="0" y="0"/>
                    </a:cxn>
                    <a:cxn ang="0">
                      <a:pos x="0" y="2"/>
                    </a:cxn>
                    <a:cxn ang="0">
                      <a:pos x="0" y="5"/>
                    </a:cxn>
                    <a:cxn ang="0">
                      <a:pos x="3" y="5"/>
                    </a:cxn>
                    <a:cxn ang="0">
                      <a:pos x="7" y="5"/>
                    </a:cxn>
                    <a:cxn ang="0">
                      <a:pos x="7" y="2"/>
                    </a:cxn>
                    <a:cxn ang="0">
                      <a:pos x="7" y="0"/>
                    </a:cxn>
                  </a:cxnLst>
                  <a:rect l="0" t="0" r="r" b="b"/>
                  <a:pathLst>
                    <a:path w="7" h="5">
                      <a:moveTo>
                        <a:pt x="7" y="0"/>
                      </a:moveTo>
                      <a:lnTo>
                        <a:pt x="3" y="0"/>
                      </a:lnTo>
                      <a:lnTo>
                        <a:pt x="0" y="0"/>
                      </a:lnTo>
                      <a:lnTo>
                        <a:pt x="0" y="2"/>
                      </a:lnTo>
                      <a:lnTo>
                        <a:pt x="0" y="5"/>
                      </a:lnTo>
                      <a:lnTo>
                        <a:pt x="3" y="5"/>
                      </a:lnTo>
                      <a:lnTo>
                        <a:pt x="7" y="5"/>
                      </a:lnTo>
                      <a:lnTo>
                        <a:pt x="7" y="2"/>
                      </a:lnTo>
                      <a:lnTo>
                        <a:pt x="7" y="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85" name="Freeform 129"/>
                <p:cNvSpPr>
                  <a:spLocks/>
                </p:cNvSpPr>
                <p:nvPr/>
              </p:nvSpPr>
              <p:spPr bwMode="auto">
                <a:xfrm>
                  <a:off x="225971" y="8011157"/>
                  <a:ext cx="3145" cy="3145"/>
                </a:xfrm>
                <a:custGeom>
                  <a:avLst/>
                  <a:gdLst/>
                  <a:ahLst/>
                  <a:cxnLst>
                    <a:cxn ang="0">
                      <a:pos x="7" y="0"/>
                    </a:cxn>
                    <a:cxn ang="0">
                      <a:pos x="3" y="0"/>
                    </a:cxn>
                    <a:cxn ang="0">
                      <a:pos x="0" y="0"/>
                    </a:cxn>
                    <a:cxn ang="0">
                      <a:pos x="0" y="2"/>
                    </a:cxn>
                    <a:cxn ang="0">
                      <a:pos x="0" y="5"/>
                    </a:cxn>
                    <a:cxn ang="0">
                      <a:pos x="3" y="5"/>
                    </a:cxn>
                    <a:cxn ang="0">
                      <a:pos x="7" y="5"/>
                    </a:cxn>
                    <a:cxn ang="0">
                      <a:pos x="7" y="2"/>
                    </a:cxn>
                    <a:cxn ang="0">
                      <a:pos x="7" y="0"/>
                    </a:cxn>
                  </a:cxnLst>
                  <a:rect l="0" t="0" r="r" b="b"/>
                  <a:pathLst>
                    <a:path w="7" h="5">
                      <a:moveTo>
                        <a:pt x="7" y="0"/>
                      </a:moveTo>
                      <a:lnTo>
                        <a:pt x="3" y="0"/>
                      </a:lnTo>
                      <a:lnTo>
                        <a:pt x="0" y="0"/>
                      </a:lnTo>
                      <a:lnTo>
                        <a:pt x="0" y="2"/>
                      </a:lnTo>
                      <a:lnTo>
                        <a:pt x="0" y="5"/>
                      </a:lnTo>
                      <a:lnTo>
                        <a:pt x="3" y="5"/>
                      </a:lnTo>
                      <a:lnTo>
                        <a:pt x="7" y="5"/>
                      </a:lnTo>
                      <a:lnTo>
                        <a:pt x="7" y="2"/>
                      </a:lnTo>
                      <a:lnTo>
                        <a:pt x="7" y="0"/>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86" name="Freeform 130"/>
                <p:cNvSpPr>
                  <a:spLocks/>
                </p:cNvSpPr>
                <p:nvPr/>
              </p:nvSpPr>
              <p:spPr bwMode="auto">
                <a:xfrm>
                  <a:off x="210246" y="8017446"/>
                  <a:ext cx="6290" cy="6290"/>
                </a:xfrm>
                <a:custGeom>
                  <a:avLst/>
                  <a:gdLst/>
                  <a:ahLst/>
                  <a:cxnLst>
                    <a:cxn ang="0">
                      <a:pos x="6" y="0"/>
                    </a:cxn>
                    <a:cxn ang="0">
                      <a:pos x="5" y="0"/>
                    </a:cxn>
                    <a:cxn ang="0">
                      <a:pos x="0" y="0"/>
                    </a:cxn>
                    <a:cxn ang="0">
                      <a:pos x="0" y="4"/>
                    </a:cxn>
                    <a:cxn ang="0">
                      <a:pos x="0" y="12"/>
                    </a:cxn>
                    <a:cxn ang="0">
                      <a:pos x="6" y="12"/>
                    </a:cxn>
                    <a:cxn ang="0">
                      <a:pos x="11" y="12"/>
                    </a:cxn>
                    <a:cxn ang="0">
                      <a:pos x="11" y="8"/>
                    </a:cxn>
                    <a:cxn ang="0">
                      <a:pos x="11" y="4"/>
                    </a:cxn>
                    <a:cxn ang="0">
                      <a:pos x="10" y="2"/>
                    </a:cxn>
                    <a:cxn ang="0">
                      <a:pos x="9" y="1"/>
                    </a:cxn>
                    <a:cxn ang="0">
                      <a:pos x="8" y="1"/>
                    </a:cxn>
                    <a:cxn ang="0">
                      <a:pos x="6" y="0"/>
                    </a:cxn>
                  </a:cxnLst>
                  <a:rect l="0" t="0" r="r" b="b"/>
                  <a:pathLst>
                    <a:path w="11" h="12">
                      <a:moveTo>
                        <a:pt x="6" y="0"/>
                      </a:moveTo>
                      <a:lnTo>
                        <a:pt x="5" y="0"/>
                      </a:lnTo>
                      <a:lnTo>
                        <a:pt x="0" y="0"/>
                      </a:lnTo>
                      <a:lnTo>
                        <a:pt x="0" y="4"/>
                      </a:lnTo>
                      <a:lnTo>
                        <a:pt x="0" y="12"/>
                      </a:lnTo>
                      <a:lnTo>
                        <a:pt x="6" y="12"/>
                      </a:lnTo>
                      <a:lnTo>
                        <a:pt x="11" y="12"/>
                      </a:lnTo>
                      <a:lnTo>
                        <a:pt x="11" y="8"/>
                      </a:lnTo>
                      <a:lnTo>
                        <a:pt x="11" y="4"/>
                      </a:lnTo>
                      <a:lnTo>
                        <a:pt x="10" y="2"/>
                      </a:lnTo>
                      <a:lnTo>
                        <a:pt x="9" y="1"/>
                      </a:lnTo>
                      <a:lnTo>
                        <a:pt x="8" y="1"/>
                      </a:lnTo>
                      <a:lnTo>
                        <a:pt x="6" y="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87" name="Freeform 131"/>
                <p:cNvSpPr>
                  <a:spLocks/>
                </p:cNvSpPr>
                <p:nvPr/>
              </p:nvSpPr>
              <p:spPr bwMode="auto">
                <a:xfrm>
                  <a:off x="210246" y="8017446"/>
                  <a:ext cx="6290" cy="6290"/>
                </a:xfrm>
                <a:custGeom>
                  <a:avLst/>
                  <a:gdLst/>
                  <a:ahLst/>
                  <a:cxnLst>
                    <a:cxn ang="0">
                      <a:pos x="6" y="0"/>
                    </a:cxn>
                    <a:cxn ang="0">
                      <a:pos x="5" y="0"/>
                    </a:cxn>
                    <a:cxn ang="0">
                      <a:pos x="0" y="0"/>
                    </a:cxn>
                    <a:cxn ang="0">
                      <a:pos x="0" y="4"/>
                    </a:cxn>
                    <a:cxn ang="0">
                      <a:pos x="0" y="12"/>
                    </a:cxn>
                    <a:cxn ang="0">
                      <a:pos x="6" y="12"/>
                    </a:cxn>
                    <a:cxn ang="0">
                      <a:pos x="11" y="12"/>
                    </a:cxn>
                    <a:cxn ang="0">
                      <a:pos x="11" y="8"/>
                    </a:cxn>
                    <a:cxn ang="0">
                      <a:pos x="11" y="4"/>
                    </a:cxn>
                    <a:cxn ang="0">
                      <a:pos x="10" y="2"/>
                    </a:cxn>
                    <a:cxn ang="0">
                      <a:pos x="9" y="1"/>
                    </a:cxn>
                    <a:cxn ang="0">
                      <a:pos x="8" y="1"/>
                    </a:cxn>
                    <a:cxn ang="0">
                      <a:pos x="6" y="0"/>
                    </a:cxn>
                  </a:cxnLst>
                  <a:rect l="0" t="0" r="r" b="b"/>
                  <a:pathLst>
                    <a:path w="11" h="12">
                      <a:moveTo>
                        <a:pt x="6" y="0"/>
                      </a:moveTo>
                      <a:lnTo>
                        <a:pt x="5" y="0"/>
                      </a:lnTo>
                      <a:lnTo>
                        <a:pt x="0" y="0"/>
                      </a:lnTo>
                      <a:lnTo>
                        <a:pt x="0" y="4"/>
                      </a:lnTo>
                      <a:lnTo>
                        <a:pt x="0" y="12"/>
                      </a:lnTo>
                      <a:lnTo>
                        <a:pt x="6" y="12"/>
                      </a:lnTo>
                      <a:lnTo>
                        <a:pt x="11" y="12"/>
                      </a:lnTo>
                      <a:lnTo>
                        <a:pt x="11" y="8"/>
                      </a:lnTo>
                      <a:lnTo>
                        <a:pt x="11" y="4"/>
                      </a:lnTo>
                      <a:lnTo>
                        <a:pt x="10" y="2"/>
                      </a:lnTo>
                      <a:lnTo>
                        <a:pt x="9" y="1"/>
                      </a:lnTo>
                      <a:lnTo>
                        <a:pt x="8" y="1"/>
                      </a:lnTo>
                      <a:lnTo>
                        <a:pt x="6" y="0"/>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88" name="Freeform 132"/>
                <p:cNvSpPr>
                  <a:spLocks/>
                </p:cNvSpPr>
                <p:nvPr/>
              </p:nvSpPr>
              <p:spPr bwMode="auto">
                <a:xfrm>
                  <a:off x="169362" y="8023736"/>
                  <a:ext cx="22014" cy="6290"/>
                </a:xfrm>
                <a:custGeom>
                  <a:avLst/>
                  <a:gdLst/>
                  <a:ahLst/>
                  <a:cxnLst>
                    <a:cxn ang="0">
                      <a:pos x="17" y="0"/>
                    </a:cxn>
                    <a:cxn ang="0">
                      <a:pos x="14" y="1"/>
                    </a:cxn>
                    <a:cxn ang="0">
                      <a:pos x="11" y="2"/>
                    </a:cxn>
                    <a:cxn ang="0">
                      <a:pos x="9" y="3"/>
                    </a:cxn>
                    <a:cxn ang="0">
                      <a:pos x="6" y="6"/>
                    </a:cxn>
                    <a:cxn ang="0">
                      <a:pos x="5" y="7"/>
                    </a:cxn>
                    <a:cxn ang="0">
                      <a:pos x="4" y="8"/>
                    </a:cxn>
                    <a:cxn ang="0">
                      <a:pos x="2" y="8"/>
                    </a:cxn>
                    <a:cxn ang="0">
                      <a:pos x="0" y="6"/>
                    </a:cxn>
                    <a:cxn ang="0">
                      <a:pos x="0" y="11"/>
                    </a:cxn>
                    <a:cxn ang="0">
                      <a:pos x="0" y="12"/>
                    </a:cxn>
                    <a:cxn ang="0">
                      <a:pos x="10" y="12"/>
                    </a:cxn>
                    <a:cxn ang="0">
                      <a:pos x="21" y="12"/>
                    </a:cxn>
                    <a:cxn ang="0">
                      <a:pos x="32" y="12"/>
                    </a:cxn>
                    <a:cxn ang="0">
                      <a:pos x="42" y="12"/>
                    </a:cxn>
                    <a:cxn ang="0">
                      <a:pos x="42" y="11"/>
                    </a:cxn>
                    <a:cxn ang="0">
                      <a:pos x="42" y="6"/>
                    </a:cxn>
                    <a:cxn ang="0">
                      <a:pos x="39" y="8"/>
                    </a:cxn>
                    <a:cxn ang="0">
                      <a:pos x="36" y="8"/>
                    </a:cxn>
                    <a:cxn ang="0">
                      <a:pos x="33" y="7"/>
                    </a:cxn>
                    <a:cxn ang="0">
                      <a:pos x="30" y="6"/>
                    </a:cxn>
                    <a:cxn ang="0">
                      <a:pos x="23" y="2"/>
                    </a:cxn>
                    <a:cxn ang="0">
                      <a:pos x="17" y="0"/>
                    </a:cxn>
                  </a:cxnLst>
                  <a:rect l="0" t="0" r="r" b="b"/>
                  <a:pathLst>
                    <a:path w="42" h="12">
                      <a:moveTo>
                        <a:pt x="17" y="0"/>
                      </a:moveTo>
                      <a:lnTo>
                        <a:pt x="14" y="1"/>
                      </a:lnTo>
                      <a:lnTo>
                        <a:pt x="11" y="2"/>
                      </a:lnTo>
                      <a:lnTo>
                        <a:pt x="9" y="3"/>
                      </a:lnTo>
                      <a:lnTo>
                        <a:pt x="6" y="6"/>
                      </a:lnTo>
                      <a:lnTo>
                        <a:pt x="5" y="7"/>
                      </a:lnTo>
                      <a:lnTo>
                        <a:pt x="4" y="8"/>
                      </a:lnTo>
                      <a:lnTo>
                        <a:pt x="2" y="8"/>
                      </a:lnTo>
                      <a:lnTo>
                        <a:pt x="0" y="6"/>
                      </a:lnTo>
                      <a:lnTo>
                        <a:pt x="0" y="11"/>
                      </a:lnTo>
                      <a:lnTo>
                        <a:pt x="0" y="12"/>
                      </a:lnTo>
                      <a:lnTo>
                        <a:pt x="10" y="12"/>
                      </a:lnTo>
                      <a:lnTo>
                        <a:pt x="21" y="12"/>
                      </a:lnTo>
                      <a:lnTo>
                        <a:pt x="32" y="12"/>
                      </a:lnTo>
                      <a:lnTo>
                        <a:pt x="42" y="12"/>
                      </a:lnTo>
                      <a:lnTo>
                        <a:pt x="42" y="11"/>
                      </a:lnTo>
                      <a:lnTo>
                        <a:pt x="42" y="6"/>
                      </a:lnTo>
                      <a:lnTo>
                        <a:pt x="39" y="8"/>
                      </a:lnTo>
                      <a:lnTo>
                        <a:pt x="36" y="8"/>
                      </a:lnTo>
                      <a:lnTo>
                        <a:pt x="33" y="7"/>
                      </a:lnTo>
                      <a:lnTo>
                        <a:pt x="30" y="6"/>
                      </a:lnTo>
                      <a:lnTo>
                        <a:pt x="23" y="2"/>
                      </a:lnTo>
                      <a:lnTo>
                        <a:pt x="17" y="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89" name="Freeform 133"/>
                <p:cNvSpPr>
                  <a:spLocks/>
                </p:cNvSpPr>
                <p:nvPr/>
              </p:nvSpPr>
              <p:spPr bwMode="auto">
                <a:xfrm>
                  <a:off x="169362" y="8023736"/>
                  <a:ext cx="22014" cy="6290"/>
                </a:xfrm>
                <a:custGeom>
                  <a:avLst/>
                  <a:gdLst/>
                  <a:ahLst/>
                  <a:cxnLst>
                    <a:cxn ang="0">
                      <a:pos x="17" y="0"/>
                    </a:cxn>
                    <a:cxn ang="0">
                      <a:pos x="14" y="1"/>
                    </a:cxn>
                    <a:cxn ang="0">
                      <a:pos x="11" y="2"/>
                    </a:cxn>
                    <a:cxn ang="0">
                      <a:pos x="9" y="3"/>
                    </a:cxn>
                    <a:cxn ang="0">
                      <a:pos x="6" y="6"/>
                    </a:cxn>
                    <a:cxn ang="0">
                      <a:pos x="5" y="7"/>
                    </a:cxn>
                    <a:cxn ang="0">
                      <a:pos x="4" y="8"/>
                    </a:cxn>
                    <a:cxn ang="0">
                      <a:pos x="2" y="8"/>
                    </a:cxn>
                    <a:cxn ang="0">
                      <a:pos x="0" y="6"/>
                    </a:cxn>
                    <a:cxn ang="0">
                      <a:pos x="0" y="11"/>
                    </a:cxn>
                    <a:cxn ang="0">
                      <a:pos x="0" y="12"/>
                    </a:cxn>
                    <a:cxn ang="0">
                      <a:pos x="10" y="12"/>
                    </a:cxn>
                    <a:cxn ang="0">
                      <a:pos x="21" y="12"/>
                    </a:cxn>
                    <a:cxn ang="0">
                      <a:pos x="32" y="12"/>
                    </a:cxn>
                    <a:cxn ang="0">
                      <a:pos x="42" y="12"/>
                    </a:cxn>
                    <a:cxn ang="0">
                      <a:pos x="42" y="11"/>
                    </a:cxn>
                    <a:cxn ang="0">
                      <a:pos x="42" y="6"/>
                    </a:cxn>
                    <a:cxn ang="0">
                      <a:pos x="39" y="8"/>
                    </a:cxn>
                    <a:cxn ang="0">
                      <a:pos x="36" y="8"/>
                    </a:cxn>
                    <a:cxn ang="0">
                      <a:pos x="33" y="7"/>
                    </a:cxn>
                    <a:cxn ang="0">
                      <a:pos x="30" y="6"/>
                    </a:cxn>
                    <a:cxn ang="0">
                      <a:pos x="23" y="2"/>
                    </a:cxn>
                    <a:cxn ang="0">
                      <a:pos x="17" y="0"/>
                    </a:cxn>
                  </a:cxnLst>
                  <a:rect l="0" t="0" r="r" b="b"/>
                  <a:pathLst>
                    <a:path w="42" h="12">
                      <a:moveTo>
                        <a:pt x="17" y="0"/>
                      </a:moveTo>
                      <a:lnTo>
                        <a:pt x="14" y="1"/>
                      </a:lnTo>
                      <a:lnTo>
                        <a:pt x="11" y="2"/>
                      </a:lnTo>
                      <a:lnTo>
                        <a:pt x="9" y="3"/>
                      </a:lnTo>
                      <a:lnTo>
                        <a:pt x="6" y="6"/>
                      </a:lnTo>
                      <a:lnTo>
                        <a:pt x="5" y="7"/>
                      </a:lnTo>
                      <a:lnTo>
                        <a:pt x="4" y="8"/>
                      </a:lnTo>
                      <a:lnTo>
                        <a:pt x="2" y="8"/>
                      </a:lnTo>
                      <a:lnTo>
                        <a:pt x="0" y="6"/>
                      </a:lnTo>
                      <a:lnTo>
                        <a:pt x="0" y="11"/>
                      </a:lnTo>
                      <a:lnTo>
                        <a:pt x="0" y="12"/>
                      </a:lnTo>
                      <a:lnTo>
                        <a:pt x="10" y="12"/>
                      </a:lnTo>
                      <a:lnTo>
                        <a:pt x="21" y="12"/>
                      </a:lnTo>
                      <a:lnTo>
                        <a:pt x="32" y="12"/>
                      </a:lnTo>
                      <a:lnTo>
                        <a:pt x="42" y="12"/>
                      </a:lnTo>
                      <a:lnTo>
                        <a:pt x="42" y="11"/>
                      </a:lnTo>
                      <a:lnTo>
                        <a:pt x="42" y="6"/>
                      </a:lnTo>
                      <a:lnTo>
                        <a:pt x="39" y="8"/>
                      </a:lnTo>
                      <a:lnTo>
                        <a:pt x="36" y="8"/>
                      </a:lnTo>
                      <a:lnTo>
                        <a:pt x="33" y="7"/>
                      </a:lnTo>
                      <a:lnTo>
                        <a:pt x="30" y="6"/>
                      </a:lnTo>
                      <a:lnTo>
                        <a:pt x="23" y="2"/>
                      </a:lnTo>
                      <a:lnTo>
                        <a:pt x="17" y="0"/>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90" name="Freeform 134"/>
                <p:cNvSpPr>
                  <a:spLocks/>
                </p:cNvSpPr>
                <p:nvPr/>
              </p:nvSpPr>
              <p:spPr bwMode="auto">
                <a:xfrm>
                  <a:off x="125333" y="8014301"/>
                  <a:ext cx="37739" cy="28304"/>
                </a:xfrm>
                <a:custGeom>
                  <a:avLst/>
                  <a:gdLst/>
                  <a:ahLst/>
                  <a:cxnLst>
                    <a:cxn ang="0">
                      <a:pos x="35" y="7"/>
                    </a:cxn>
                    <a:cxn ang="0">
                      <a:pos x="40" y="4"/>
                    </a:cxn>
                    <a:cxn ang="0">
                      <a:pos x="46" y="1"/>
                    </a:cxn>
                    <a:cxn ang="0">
                      <a:pos x="53" y="0"/>
                    </a:cxn>
                    <a:cxn ang="0">
                      <a:pos x="60" y="0"/>
                    </a:cxn>
                    <a:cxn ang="0">
                      <a:pos x="62" y="0"/>
                    </a:cxn>
                    <a:cxn ang="0">
                      <a:pos x="65" y="3"/>
                    </a:cxn>
                    <a:cxn ang="0">
                      <a:pos x="67" y="4"/>
                    </a:cxn>
                    <a:cxn ang="0">
                      <a:pos x="68" y="6"/>
                    </a:cxn>
                    <a:cxn ang="0">
                      <a:pos x="71" y="8"/>
                    </a:cxn>
                    <a:cxn ang="0">
                      <a:pos x="71" y="11"/>
                    </a:cxn>
                    <a:cxn ang="0">
                      <a:pos x="71" y="15"/>
                    </a:cxn>
                    <a:cxn ang="0">
                      <a:pos x="71" y="19"/>
                    </a:cxn>
                    <a:cxn ang="0">
                      <a:pos x="62" y="19"/>
                    </a:cxn>
                    <a:cxn ang="0">
                      <a:pos x="53" y="19"/>
                    </a:cxn>
                    <a:cxn ang="0">
                      <a:pos x="61" y="25"/>
                    </a:cxn>
                    <a:cxn ang="0">
                      <a:pos x="64" y="25"/>
                    </a:cxn>
                    <a:cxn ang="0">
                      <a:pos x="64" y="27"/>
                    </a:cxn>
                    <a:cxn ang="0">
                      <a:pos x="63" y="29"/>
                    </a:cxn>
                    <a:cxn ang="0">
                      <a:pos x="61" y="30"/>
                    </a:cxn>
                    <a:cxn ang="0">
                      <a:pos x="57" y="31"/>
                    </a:cxn>
                    <a:cxn ang="0">
                      <a:pos x="52" y="34"/>
                    </a:cxn>
                    <a:cxn ang="0">
                      <a:pos x="46" y="37"/>
                    </a:cxn>
                    <a:cxn ang="0">
                      <a:pos x="42" y="38"/>
                    </a:cxn>
                    <a:cxn ang="0">
                      <a:pos x="39" y="40"/>
                    </a:cxn>
                    <a:cxn ang="0">
                      <a:pos x="36" y="45"/>
                    </a:cxn>
                    <a:cxn ang="0">
                      <a:pos x="35" y="49"/>
                    </a:cxn>
                    <a:cxn ang="0">
                      <a:pos x="26" y="52"/>
                    </a:cxn>
                    <a:cxn ang="0">
                      <a:pos x="17" y="53"/>
                    </a:cxn>
                    <a:cxn ang="0">
                      <a:pos x="9" y="55"/>
                    </a:cxn>
                    <a:cxn ang="0">
                      <a:pos x="0" y="55"/>
                    </a:cxn>
                    <a:cxn ang="0">
                      <a:pos x="2" y="49"/>
                    </a:cxn>
                    <a:cxn ang="0">
                      <a:pos x="6" y="44"/>
                    </a:cxn>
                    <a:cxn ang="0">
                      <a:pos x="10" y="39"/>
                    </a:cxn>
                    <a:cxn ang="0">
                      <a:pos x="15" y="35"/>
                    </a:cxn>
                    <a:cxn ang="0">
                      <a:pos x="25" y="27"/>
                    </a:cxn>
                    <a:cxn ang="0">
                      <a:pos x="35" y="19"/>
                    </a:cxn>
                    <a:cxn ang="0">
                      <a:pos x="36" y="18"/>
                    </a:cxn>
                    <a:cxn ang="0">
                      <a:pos x="40" y="16"/>
                    </a:cxn>
                    <a:cxn ang="0">
                      <a:pos x="40" y="14"/>
                    </a:cxn>
                    <a:cxn ang="0">
                      <a:pos x="40" y="11"/>
                    </a:cxn>
                    <a:cxn ang="0">
                      <a:pos x="39" y="9"/>
                    </a:cxn>
                    <a:cxn ang="0">
                      <a:pos x="35" y="7"/>
                    </a:cxn>
                  </a:cxnLst>
                  <a:rect l="0" t="0" r="r" b="b"/>
                  <a:pathLst>
                    <a:path w="71" h="55">
                      <a:moveTo>
                        <a:pt x="35" y="7"/>
                      </a:moveTo>
                      <a:lnTo>
                        <a:pt x="40" y="4"/>
                      </a:lnTo>
                      <a:lnTo>
                        <a:pt x="46" y="1"/>
                      </a:lnTo>
                      <a:lnTo>
                        <a:pt x="53" y="0"/>
                      </a:lnTo>
                      <a:lnTo>
                        <a:pt x="60" y="0"/>
                      </a:lnTo>
                      <a:lnTo>
                        <a:pt x="62" y="0"/>
                      </a:lnTo>
                      <a:lnTo>
                        <a:pt x="65" y="3"/>
                      </a:lnTo>
                      <a:lnTo>
                        <a:pt x="67" y="4"/>
                      </a:lnTo>
                      <a:lnTo>
                        <a:pt x="68" y="6"/>
                      </a:lnTo>
                      <a:lnTo>
                        <a:pt x="71" y="8"/>
                      </a:lnTo>
                      <a:lnTo>
                        <a:pt x="71" y="11"/>
                      </a:lnTo>
                      <a:lnTo>
                        <a:pt x="71" y="15"/>
                      </a:lnTo>
                      <a:lnTo>
                        <a:pt x="71" y="19"/>
                      </a:lnTo>
                      <a:lnTo>
                        <a:pt x="62" y="19"/>
                      </a:lnTo>
                      <a:lnTo>
                        <a:pt x="53" y="19"/>
                      </a:lnTo>
                      <a:lnTo>
                        <a:pt x="61" y="25"/>
                      </a:lnTo>
                      <a:lnTo>
                        <a:pt x="64" y="25"/>
                      </a:lnTo>
                      <a:lnTo>
                        <a:pt x="64" y="27"/>
                      </a:lnTo>
                      <a:lnTo>
                        <a:pt x="63" y="29"/>
                      </a:lnTo>
                      <a:lnTo>
                        <a:pt x="61" y="30"/>
                      </a:lnTo>
                      <a:lnTo>
                        <a:pt x="57" y="31"/>
                      </a:lnTo>
                      <a:lnTo>
                        <a:pt x="52" y="34"/>
                      </a:lnTo>
                      <a:lnTo>
                        <a:pt x="46" y="37"/>
                      </a:lnTo>
                      <a:lnTo>
                        <a:pt x="42" y="38"/>
                      </a:lnTo>
                      <a:lnTo>
                        <a:pt x="39" y="40"/>
                      </a:lnTo>
                      <a:lnTo>
                        <a:pt x="36" y="45"/>
                      </a:lnTo>
                      <a:lnTo>
                        <a:pt x="35" y="49"/>
                      </a:lnTo>
                      <a:lnTo>
                        <a:pt x="26" y="52"/>
                      </a:lnTo>
                      <a:lnTo>
                        <a:pt x="17" y="53"/>
                      </a:lnTo>
                      <a:lnTo>
                        <a:pt x="9" y="55"/>
                      </a:lnTo>
                      <a:lnTo>
                        <a:pt x="0" y="55"/>
                      </a:lnTo>
                      <a:lnTo>
                        <a:pt x="2" y="49"/>
                      </a:lnTo>
                      <a:lnTo>
                        <a:pt x="6" y="44"/>
                      </a:lnTo>
                      <a:lnTo>
                        <a:pt x="10" y="39"/>
                      </a:lnTo>
                      <a:lnTo>
                        <a:pt x="15" y="35"/>
                      </a:lnTo>
                      <a:lnTo>
                        <a:pt x="25" y="27"/>
                      </a:lnTo>
                      <a:lnTo>
                        <a:pt x="35" y="19"/>
                      </a:lnTo>
                      <a:lnTo>
                        <a:pt x="36" y="18"/>
                      </a:lnTo>
                      <a:lnTo>
                        <a:pt x="40" y="16"/>
                      </a:lnTo>
                      <a:lnTo>
                        <a:pt x="40" y="14"/>
                      </a:lnTo>
                      <a:lnTo>
                        <a:pt x="40" y="11"/>
                      </a:lnTo>
                      <a:lnTo>
                        <a:pt x="39" y="9"/>
                      </a:lnTo>
                      <a:lnTo>
                        <a:pt x="35" y="7"/>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91" name="Freeform 135"/>
                <p:cNvSpPr>
                  <a:spLocks/>
                </p:cNvSpPr>
                <p:nvPr/>
              </p:nvSpPr>
              <p:spPr bwMode="auto">
                <a:xfrm>
                  <a:off x="125333" y="8014301"/>
                  <a:ext cx="37739" cy="28304"/>
                </a:xfrm>
                <a:custGeom>
                  <a:avLst/>
                  <a:gdLst/>
                  <a:ahLst/>
                  <a:cxnLst>
                    <a:cxn ang="0">
                      <a:pos x="35" y="7"/>
                    </a:cxn>
                    <a:cxn ang="0">
                      <a:pos x="40" y="4"/>
                    </a:cxn>
                    <a:cxn ang="0">
                      <a:pos x="46" y="1"/>
                    </a:cxn>
                    <a:cxn ang="0">
                      <a:pos x="53" y="0"/>
                    </a:cxn>
                    <a:cxn ang="0">
                      <a:pos x="60" y="0"/>
                    </a:cxn>
                    <a:cxn ang="0">
                      <a:pos x="62" y="0"/>
                    </a:cxn>
                    <a:cxn ang="0">
                      <a:pos x="65" y="3"/>
                    </a:cxn>
                    <a:cxn ang="0">
                      <a:pos x="67" y="4"/>
                    </a:cxn>
                    <a:cxn ang="0">
                      <a:pos x="68" y="6"/>
                    </a:cxn>
                    <a:cxn ang="0">
                      <a:pos x="71" y="8"/>
                    </a:cxn>
                    <a:cxn ang="0">
                      <a:pos x="71" y="11"/>
                    </a:cxn>
                    <a:cxn ang="0">
                      <a:pos x="71" y="15"/>
                    </a:cxn>
                    <a:cxn ang="0">
                      <a:pos x="71" y="19"/>
                    </a:cxn>
                    <a:cxn ang="0">
                      <a:pos x="62" y="19"/>
                    </a:cxn>
                    <a:cxn ang="0">
                      <a:pos x="53" y="19"/>
                    </a:cxn>
                    <a:cxn ang="0">
                      <a:pos x="61" y="25"/>
                    </a:cxn>
                    <a:cxn ang="0">
                      <a:pos x="64" y="25"/>
                    </a:cxn>
                    <a:cxn ang="0">
                      <a:pos x="64" y="27"/>
                    </a:cxn>
                    <a:cxn ang="0">
                      <a:pos x="63" y="29"/>
                    </a:cxn>
                    <a:cxn ang="0">
                      <a:pos x="61" y="30"/>
                    </a:cxn>
                    <a:cxn ang="0">
                      <a:pos x="57" y="31"/>
                    </a:cxn>
                    <a:cxn ang="0">
                      <a:pos x="52" y="34"/>
                    </a:cxn>
                    <a:cxn ang="0">
                      <a:pos x="46" y="37"/>
                    </a:cxn>
                    <a:cxn ang="0">
                      <a:pos x="42" y="38"/>
                    </a:cxn>
                    <a:cxn ang="0">
                      <a:pos x="39" y="40"/>
                    </a:cxn>
                    <a:cxn ang="0">
                      <a:pos x="36" y="45"/>
                    </a:cxn>
                    <a:cxn ang="0">
                      <a:pos x="35" y="49"/>
                    </a:cxn>
                    <a:cxn ang="0">
                      <a:pos x="26" y="52"/>
                    </a:cxn>
                    <a:cxn ang="0">
                      <a:pos x="17" y="53"/>
                    </a:cxn>
                    <a:cxn ang="0">
                      <a:pos x="9" y="55"/>
                    </a:cxn>
                    <a:cxn ang="0">
                      <a:pos x="0" y="55"/>
                    </a:cxn>
                    <a:cxn ang="0">
                      <a:pos x="2" y="49"/>
                    </a:cxn>
                    <a:cxn ang="0">
                      <a:pos x="6" y="44"/>
                    </a:cxn>
                    <a:cxn ang="0">
                      <a:pos x="10" y="39"/>
                    </a:cxn>
                    <a:cxn ang="0">
                      <a:pos x="15" y="35"/>
                    </a:cxn>
                    <a:cxn ang="0">
                      <a:pos x="25" y="27"/>
                    </a:cxn>
                    <a:cxn ang="0">
                      <a:pos x="35" y="19"/>
                    </a:cxn>
                    <a:cxn ang="0">
                      <a:pos x="36" y="18"/>
                    </a:cxn>
                    <a:cxn ang="0">
                      <a:pos x="40" y="16"/>
                    </a:cxn>
                    <a:cxn ang="0">
                      <a:pos x="40" y="14"/>
                    </a:cxn>
                    <a:cxn ang="0">
                      <a:pos x="40" y="11"/>
                    </a:cxn>
                    <a:cxn ang="0">
                      <a:pos x="39" y="9"/>
                    </a:cxn>
                    <a:cxn ang="0">
                      <a:pos x="35" y="7"/>
                    </a:cxn>
                  </a:cxnLst>
                  <a:rect l="0" t="0" r="r" b="b"/>
                  <a:pathLst>
                    <a:path w="71" h="55">
                      <a:moveTo>
                        <a:pt x="35" y="7"/>
                      </a:moveTo>
                      <a:lnTo>
                        <a:pt x="40" y="4"/>
                      </a:lnTo>
                      <a:lnTo>
                        <a:pt x="46" y="1"/>
                      </a:lnTo>
                      <a:lnTo>
                        <a:pt x="53" y="0"/>
                      </a:lnTo>
                      <a:lnTo>
                        <a:pt x="60" y="0"/>
                      </a:lnTo>
                      <a:lnTo>
                        <a:pt x="62" y="0"/>
                      </a:lnTo>
                      <a:lnTo>
                        <a:pt x="65" y="3"/>
                      </a:lnTo>
                      <a:lnTo>
                        <a:pt x="67" y="4"/>
                      </a:lnTo>
                      <a:lnTo>
                        <a:pt x="68" y="6"/>
                      </a:lnTo>
                      <a:lnTo>
                        <a:pt x="71" y="8"/>
                      </a:lnTo>
                      <a:lnTo>
                        <a:pt x="71" y="11"/>
                      </a:lnTo>
                      <a:lnTo>
                        <a:pt x="71" y="15"/>
                      </a:lnTo>
                      <a:lnTo>
                        <a:pt x="71" y="19"/>
                      </a:lnTo>
                      <a:lnTo>
                        <a:pt x="62" y="19"/>
                      </a:lnTo>
                      <a:lnTo>
                        <a:pt x="53" y="19"/>
                      </a:lnTo>
                      <a:lnTo>
                        <a:pt x="61" y="25"/>
                      </a:lnTo>
                      <a:lnTo>
                        <a:pt x="64" y="25"/>
                      </a:lnTo>
                      <a:lnTo>
                        <a:pt x="64" y="27"/>
                      </a:lnTo>
                      <a:lnTo>
                        <a:pt x="63" y="29"/>
                      </a:lnTo>
                      <a:lnTo>
                        <a:pt x="61" y="30"/>
                      </a:lnTo>
                      <a:lnTo>
                        <a:pt x="57" y="31"/>
                      </a:lnTo>
                      <a:lnTo>
                        <a:pt x="52" y="34"/>
                      </a:lnTo>
                      <a:lnTo>
                        <a:pt x="46" y="37"/>
                      </a:lnTo>
                      <a:lnTo>
                        <a:pt x="42" y="38"/>
                      </a:lnTo>
                      <a:lnTo>
                        <a:pt x="39" y="40"/>
                      </a:lnTo>
                      <a:lnTo>
                        <a:pt x="36" y="45"/>
                      </a:lnTo>
                      <a:lnTo>
                        <a:pt x="35" y="49"/>
                      </a:lnTo>
                      <a:lnTo>
                        <a:pt x="26" y="52"/>
                      </a:lnTo>
                      <a:lnTo>
                        <a:pt x="17" y="53"/>
                      </a:lnTo>
                      <a:lnTo>
                        <a:pt x="9" y="55"/>
                      </a:lnTo>
                      <a:lnTo>
                        <a:pt x="0" y="55"/>
                      </a:lnTo>
                      <a:lnTo>
                        <a:pt x="2" y="49"/>
                      </a:lnTo>
                      <a:lnTo>
                        <a:pt x="6" y="44"/>
                      </a:lnTo>
                      <a:lnTo>
                        <a:pt x="10" y="39"/>
                      </a:lnTo>
                      <a:lnTo>
                        <a:pt x="15" y="35"/>
                      </a:lnTo>
                      <a:lnTo>
                        <a:pt x="25" y="27"/>
                      </a:lnTo>
                      <a:lnTo>
                        <a:pt x="35" y="19"/>
                      </a:lnTo>
                      <a:lnTo>
                        <a:pt x="36" y="18"/>
                      </a:lnTo>
                      <a:lnTo>
                        <a:pt x="40" y="16"/>
                      </a:lnTo>
                      <a:lnTo>
                        <a:pt x="40" y="14"/>
                      </a:lnTo>
                      <a:lnTo>
                        <a:pt x="40" y="11"/>
                      </a:lnTo>
                      <a:lnTo>
                        <a:pt x="39" y="9"/>
                      </a:lnTo>
                      <a:lnTo>
                        <a:pt x="35" y="7"/>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92" name="Freeform 136"/>
                <p:cNvSpPr>
                  <a:spLocks/>
                </p:cNvSpPr>
                <p:nvPr/>
              </p:nvSpPr>
              <p:spPr bwMode="auto">
                <a:xfrm>
                  <a:off x="78159" y="8026881"/>
                  <a:ext cx="28304" cy="34594"/>
                </a:xfrm>
                <a:custGeom>
                  <a:avLst/>
                  <a:gdLst/>
                  <a:ahLst/>
                  <a:cxnLst>
                    <a:cxn ang="0">
                      <a:pos x="42" y="24"/>
                    </a:cxn>
                    <a:cxn ang="0">
                      <a:pos x="38" y="22"/>
                    </a:cxn>
                    <a:cxn ang="0">
                      <a:pos x="35" y="20"/>
                    </a:cxn>
                    <a:cxn ang="0">
                      <a:pos x="34" y="17"/>
                    </a:cxn>
                    <a:cxn ang="0">
                      <a:pos x="33" y="15"/>
                    </a:cxn>
                    <a:cxn ang="0">
                      <a:pos x="33" y="11"/>
                    </a:cxn>
                    <a:cxn ang="0">
                      <a:pos x="29" y="6"/>
                    </a:cxn>
                    <a:cxn ang="0">
                      <a:pos x="27" y="2"/>
                    </a:cxn>
                    <a:cxn ang="0">
                      <a:pos x="24" y="1"/>
                    </a:cxn>
                    <a:cxn ang="0">
                      <a:pos x="20" y="0"/>
                    </a:cxn>
                    <a:cxn ang="0">
                      <a:pos x="17" y="0"/>
                    </a:cxn>
                    <a:cxn ang="0">
                      <a:pos x="12" y="2"/>
                    </a:cxn>
                    <a:cxn ang="0">
                      <a:pos x="6" y="6"/>
                    </a:cxn>
                    <a:cxn ang="0">
                      <a:pos x="4" y="6"/>
                    </a:cxn>
                    <a:cxn ang="0">
                      <a:pos x="3" y="7"/>
                    </a:cxn>
                    <a:cxn ang="0">
                      <a:pos x="2" y="9"/>
                    </a:cxn>
                    <a:cxn ang="0">
                      <a:pos x="0" y="10"/>
                    </a:cxn>
                    <a:cxn ang="0">
                      <a:pos x="0" y="13"/>
                    </a:cxn>
                    <a:cxn ang="0">
                      <a:pos x="0" y="17"/>
                    </a:cxn>
                    <a:cxn ang="0">
                      <a:pos x="3" y="22"/>
                    </a:cxn>
                    <a:cxn ang="0">
                      <a:pos x="8" y="24"/>
                    </a:cxn>
                    <a:cxn ang="0">
                      <a:pos x="14" y="26"/>
                    </a:cxn>
                    <a:cxn ang="0">
                      <a:pos x="19" y="27"/>
                    </a:cxn>
                    <a:cxn ang="0">
                      <a:pos x="24" y="30"/>
                    </a:cxn>
                    <a:cxn ang="0">
                      <a:pos x="28" y="32"/>
                    </a:cxn>
                    <a:cxn ang="0">
                      <a:pos x="29" y="34"/>
                    </a:cxn>
                    <a:cxn ang="0">
                      <a:pos x="30" y="36"/>
                    </a:cxn>
                    <a:cxn ang="0">
                      <a:pos x="30" y="38"/>
                    </a:cxn>
                    <a:cxn ang="0">
                      <a:pos x="29" y="42"/>
                    </a:cxn>
                    <a:cxn ang="0">
                      <a:pos x="24" y="45"/>
                    </a:cxn>
                    <a:cxn ang="0">
                      <a:pos x="18" y="47"/>
                    </a:cxn>
                    <a:cxn ang="0">
                      <a:pos x="16" y="48"/>
                    </a:cxn>
                    <a:cxn ang="0">
                      <a:pos x="14" y="50"/>
                    </a:cxn>
                    <a:cxn ang="0">
                      <a:pos x="13" y="52"/>
                    </a:cxn>
                    <a:cxn ang="0">
                      <a:pos x="12" y="53"/>
                    </a:cxn>
                    <a:cxn ang="0">
                      <a:pos x="13" y="55"/>
                    </a:cxn>
                    <a:cxn ang="0">
                      <a:pos x="14" y="57"/>
                    </a:cxn>
                    <a:cxn ang="0">
                      <a:pos x="16" y="60"/>
                    </a:cxn>
                    <a:cxn ang="0">
                      <a:pos x="18" y="62"/>
                    </a:cxn>
                    <a:cxn ang="0">
                      <a:pos x="24" y="64"/>
                    </a:cxn>
                    <a:cxn ang="0">
                      <a:pos x="29" y="65"/>
                    </a:cxn>
                    <a:cxn ang="0">
                      <a:pos x="42" y="60"/>
                    </a:cxn>
                    <a:cxn ang="0">
                      <a:pos x="53" y="53"/>
                    </a:cxn>
                    <a:cxn ang="0">
                      <a:pos x="57" y="51"/>
                    </a:cxn>
                    <a:cxn ang="0">
                      <a:pos x="59" y="47"/>
                    </a:cxn>
                    <a:cxn ang="0">
                      <a:pos x="59" y="43"/>
                    </a:cxn>
                    <a:cxn ang="0">
                      <a:pos x="58" y="38"/>
                    </a:cxn>
                    <a:cxn ang="0">
                      <a:pos x="56" y="34"/>
                    </a:cxn>
                    <a:cxn ang="0">
                      <a:pos x="53" y="30"/>
                    </a:cxn>
                    <a:cxn ang="0">
                      <a:pos x="47" y="26"/>
                    </a:cxn>
                    <a:cxn ang="0">
                      <a:pos x="42" y="24"/>
                    </a:cxn>
                  </a:cxnLst>
                  <a:rect l="0" t="0" r="r" b="b"/>
                  <a:pathLst>
                    <a:path w="59" h="65">
                      <a:moveTo>
                        <a:pt x="42" y="24"/>
                      </a:moveTo>
                      <a:lnTo>
                        <a:pt x="38" y="22"/>
                      </a:lnTo>
                      <a:lnTo>
                        <a:pt x="35" y="20"/>
                      </a:lnTo>
                      <a:lnTo>
                        <a:pt x="34" y="17"/>
                      </a:lnTo>
                      <a:lnTo>
                        <a:pt x="33" y="15"/>
                      </a:lnTo>
                      <a:lnTo>
                        <a:pt x="33" y="11"/>
                      </a:lnTo>
                      <a:lnTo>
                        <a:pt x="29" y="6"/>
                      </a:lnTo>
                      <a:lnTo>
                        <a:pt x="27" y="2"/>
                      </a:lnTo>
                      <a:lnTo>
                        <a:pt x="24" y="1"/>
                      </a:lnTo>
                      <a:lnTo>
                        <a:pt x="20" y="0"/>
                      </a:lnTo>
                      <a:lnTo>
                        <a:pt x="17" y="0"/>
                      </a:lnTo>
                      <a:lnTo>
                        <a:pt x="12" y="2"/>
                      </a:lnTo>
                      <a:lnTo>
                        <a:pt x="6" y="6"/>
                      </a:lnTo>
                      <a:lnTo>
                        <a:pt x="4" y="6"/>
                      </a:lnTo>
                      <a:lnTo>
                        <a:pt x="3" y="7"/>
                      </a:lnTo>
                      <a:lnTo>
                        <a:pt x="2" y="9"/>
                      </a:lnTo>
                      <a:lnTo>
                        <a:pt x="0" y="10"/>
                      </a:lnTo>
                      <a:lnTo>
                        <a:pt x="0" y="13"/>
                      </a:lnTo>
                      <a:lnTo>
                        <a:pt x="0" y="17"/>
                      </a:lnTo>
                      <a:lnTo>
                        <a:pt x="3" y="22"/>
                      </a:lnTo>
                      <a:lnTo>
                        <a:pt x="8" y="24"/>
                      </a:lnTo>
                      <a:lnTo>
                        <a:pt x="14" y="26"/>
                      </a:lnTo>
                      <a:lnTo>
                        <a:pt x="19" y="27"/>
                      </a:lnTo>
                      <a:lnTo>
                        <a:pt x="24" y="30"/>
                      </a:lnTo>
                      <a:lnTo>
                        <a:pt x="28" y="32"/>
                      </a:lnTo>
                      <a:lnTo>
                        <a:pt x="29" y="34"/>
                      </a:lnTo>
                      <a:lnTo>
                        <a:pt x="30" y="36"/>
                      </a:lnTo>
                      <a:lnTo>
                        <a:pt x="30" y="38"/>
                      </a:lnTo>
                      <a:lnTo>
                        <a:pt x="29" y="42"/>
                      </a:lnTo>
                      <a:lnTo>
                        <a:pt x="24" y="45"/>
                      </a:lnTo>
                      <a:lnTo>
                        <a:pt x="18" y="47"/>
                      </a:lnTo>
                      <a:lnTo>
                        <a:pt x="16" y="48"/>
                      </a:lnTo>
                      <a:lnTo>
                        <a:pt x="14" y="50"/>
                      </a:lnTo>
                      <a:lnTo>
                        <a:pt x="13" y="52"/>
                      </a:lnTo>
                      <a:lnTo>
                        <a:pt x="12" y="53"/>
                      </a:lnTo>
                      <a:lnTo>
                        <a:pt x="13" y="55"/>
                      </a:lnTo>
                      <a:lnTo>
                        <a:pt x="14" y="57"/>
                      </a:lnTo>
                      <a:lnTo>
                        <a:pt x="16" y="60"/>
                      </a:lnTo>
                      <a:lnTo>
                        <a:pt x="18" y="62"/>
                      </a:lnTo>
                      <a:lnTo>
                        <a:pt x="24" y="64"/>
                      </a:lnTo>
                      <a:lnTo>
                        <a:pt x="29" y="65"/>
                      </a:lnTo>
                      <a:lnTo>
                        <a:pt x="42" y="60"/>
                      </a:lnTo>
                      <a:lnTo>
                        <a:pt x="53" y="53"/>
                      </a:lnTo>
                      <a:lnTo>
                        <a:pt x="57" y="51"/>
                      </a:lnTo>
                      <a:lnTo>
                        <a:pt x="59" y="47"/>
                      </a:lnTo>
                      <a:lnTo>
                        <a:pt x="59" y="43"/>
                      </a:lnTo>
                      <a:lnTo>
                        <a:pt x="58" y="38"/>
                      </a:lnTo>
                      <a:lnTo>
                        <a:pt x="56" y="34"/>
                      </a:lnTo>
                      <a:lnTo>
                        <a:pt x="53" y="30"/>
                      </a:lnTo>
                      <a:lnTo>
                        <a:pt x="47" y="26"/>
                      </a:lnTo>
                      <a:lnTo>
                        <a:pt x="42" y="24"/>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93" name="Freeform 137"/>
                <p:cNvSpPr>
                  <a:spLocks/>
                </p:cNvSpPr>
                <p:nvPr/>
              </p:nvSpPr>
              <p:spPr bwMode="auto">
                <a:xfrm>
                  <a:off x="78159" y="8026881"/>
                  <a:ext cx="28304" cy="34594"/>
                </a:xfrm>
                <a:custGeom>
                  <a:avLst/>
                  <a:gdLst/>
                  <a:ahLst/>
                  <a:cxnLst>
                    <a:cxn ang="0">
                      <a:pos x="42" y="24"/>
                    </a:cxn>
                    <a:cxn ang="0">
                      <a:pos x="38" y="22"/>
                    </a:cxn>
                    <a:cxn ang="0">
                      <a:pos x="35" y="20"/>
                    </a:cxn>
                    <a:cxn ang="0">
                      <a:pos x="34" y="17"/>
                    </a:cxn>
                    <a:cxn ang="0">
                      <a:pos x="33" y="15"/>
                    </a:cxn>
                    <a:cxn ang="0">
                      <a:pos x="33" y="11"/>
                    </a:cxn>
                    <a:cxn ang="0">
                      <a:pos x="29" y="6"/>
                    </a:cxn>
                    <a:cxn ang="0">
                      <a:pos x="27" y="2"/>
                    </a:cxn>
                    <a:cxn ang="0">
                      <a:pos x="24" y="1"/>
                    </a:cxn>
                    <a:cxn ang="0">
                      <a:pos x="20" y="0"/>
                    </a:cxn>
                    <a:cxn ang="0">
                      <a:pos x="17" y="0"/>
                    </a:cxn>
                    <a:cxn ang="0">
                      <a:pos x="12" y="2"/>
                    </a:cxn>
                    <a:cxn ang="0">
                      <a:pos x="6" y="6"/>
                    </a:cxn>
                    <a:cxn ang="0">
                      <a:pos x="4" y="6"/>
                    </a:cxn>
                    <a:cxn ang="0">
                      <a:pos x="3" y="7"/>
                    </a:cxn>
                    <a:cxn ang="0">
                      <a:pos x="2" y="9"/>
                    </a:cxn>
                    <a:cxn ang="0">
                      <a:pos x="0" y="10"/>
                    </a:cxn>
                    <a:cxn ang="0">
                      <a:pos x="0" y="13"/>
                    </a:cxn>
                    <a:cxn ang="0">
                      <a:pos x="0" y="17"/>
                    </a:cxn>
                    <a:cxn ang="0">
                      <a:pos x="3" y="22"/>
                    </a:cxn>
                    <a:cxn ang="0">
                      <a:pos x="8" y="24"/>
                    </a:cxn>
                    <a:cxn ang="0">
                      <a:pos x="14" y="26"/>
                    </a:cxn>
                    <a:cxn ang="0">
                      <a:pos x="19" y="27"/>
                    </a:cxn>
                    <a:cxn ang="0">
                      <a:pos x="24" y="30"/>
                    </a:cxn>
                    <a:cxn ang="0">
                      <a:pos x="28" y="32"/>
                    </a:cxn>
                    <a:cxn ang="0">
                      <a:pos x="29" y="34"/>
                    </a:cxn>
                    <a:cxn ang="0">
                      <a:pos x="30" y="36"/>
                    </a:cxn>
                    <a:cxn ang="0">
                      <a:pos x="30" y="38"/>
                    </a:cxn>
                    <a:cxn ang="0">
                      <a:pos x="29" y="42"/>
                    </a:cxn>
                    <a:cxn ang="0">
                      <a:pos x="24" y="45"/>
                    </a:cxn>
                    <a:cxn ang="0">
                      <a:pos x="18" y="47"/>
                    </a:cxn>
                    <a:cxn ang="0">
                      <a:pos x="16" y="48"/>
                    </a:cxn>
                    <a:cxn ang="0">
                      <a:pos x="14" y="50"/>
                    </a:cxn>
                    <a:cxn ang="0">
                      <a:pos x="13" y="52"/>
                    </a:cxn>
                    <a:cxn ang="0">
                      <a:pos x="12" y="53"/>
                    </a:cxn>
                    <a:cxn ang="0">
                      <a:pos x="13" y="55"/>
                    </a:cxn>
                    <a:cxn ang="0">
                      <a:pos x="14" y="57"/>
                    </a:cxn>
                    <a:cxn ang="0">
                      <a:pos x="16" y="60"/>
                    </a:cxn>
                    <a:cxn ang="0">
                      <a:pos x="18" y="62"/>
                    </a:cxn>
                    <a:cxn ang="0">
                      <a:pos x="24" y="64"/>
                    </a:cxn>
                    <a:cxn ang="0">
                      <a:pos x="29" y="65"/>
                    </a:cxn>
                    <a:cxn ang="0">
                      <a:pos x="42" y="60"/>
                    </a:cxn>
                    <a:cxn ang="0">
                      <a:pos x="53" y="53"/>
                    </a:cxn>
                    <a:cxn ang="0">
                      <a:pos x="57" y="51"/>
                    </a:cxn>
                    <a:cxn ang="0">
                      <a:pos x="59" y="47"/>
                    </a:cxn>
                    <a:cxn ang="0">
                      <a:pos x="59" y="43"/>
                    </a:cxn>
                    <a:cxn ang="0">
                      <a:pos x="58" y="38"/>
                    </a:cxn>
                    <a:cxn ang="0">
                      <a:pos x="56" y="34"/>
                    </a:cxn>
                    <a:cxn ang="0">
                      <a:pos x="53" y="30"/>
                    </a:cxn>
                    <a:cxn ang="0">
                      <a:pos x="47" y="26"/>
                    </a:cxn>
                    <a:cxn ang="0">
                      <a:pos x="42" y="24"/>
                    </a:cxn>
                  </a:cxnLst>
                  <a:rect l="0" t="0" r="r" b="b"/>
                  <a:pathLst>
                    <a:path w="59" h="65">
                      <a:moveTo>
                        <a:pt x="42" y="24"/>
                      </a:moveTo>
                      <a:lnTo>
                        <a:pt x="38" y="22"/>
                      </a:lnTo>
                      <a:lnTo>
                        <a:pt x="35" y="20"/>
                      </a:lnTo>
                      <a:lnTo>
                        <a:pt x="34" y="17"/>
                      </a:lnTo>
                      <a:lnTo>
                        <a:pt x="33" y="15"/>
                      </a:lnTo>
                      <a:lnTo>
                        <a:pt x="33" y="11"/>
                      </a:lnTo>
                      <a:lnTo>
                        <a:pt x="29" y="6"/>
                      </a:lnTo>
                      <a:lnTo>
                        <a:pt x="27" y="2"/>
                      </a:lnTo>
                      <a:lnTo>
                        <a:pt x="24" y="1"/>
                      </a:lnTo>
                      <a:lnTo>
                        <a:pt x="20" y="0"/>
                      </a:lnTo>
                      <a:lnTo>
                        <a:pt x="17" y="0"/>
                      </a:lnTo>
                      <a:lnTo>
                        <a:pt x="12" y="2"/>
                      </a:lnTo>
                      <a:lnTo>
                        <a:pt x="6" y="6"/>
                      </a:lnTo>
                      <a:lnTo>
                        <a:pt x="4" y="6"/>
                      </a:lnTo>
                      <a:lnTo>
                        <a:pt x="3" y="7"/>
                      </a:lnTo>
                      <a:lnTo>
                        <a:pt x="2" y="9"/>
                      </a:lnTo>
                      <a:lnTo>
                        <a:pt x="0" y="10"/>
                      </a:lnTo>
                      <a:lnTo>
                        <a:pt x="0" y="13"/>
                      </a:lnTo>
                      <a:lnTo>
                        <a:pt x="0" y="17"/>
                      </a:lnTo>
                      <a:lnTo>
                        <a:pt x="3" y="22"/>
                      </a:lnTo>
                      <a:lnTo>
                        <a:pt x="8" y="24"/>
                      </a:lnTo>
                      <a:lnTo>
                        <a:pt x="14" y="26"/>
                      </a:lnTo>
                      <a:lnTo>
                        <a:pt x="19" y="27"/>
                      </a:lnTo>
                      <a:lnTo>
                        <a:pt x="24" y="30"/>
                      </a:lnTo>
                      <a:lnTo>
                        <a:pt x="28" y="32"/>
                      </a:lnTo>
                      <a:lnTo>
                        <a:pt x="29" y="34"/>
                      </a:lnTo>
                      <a:lnTo>
                        <a:pt x="30" y="36"/>
                      </a:lnTo>
                      <a:lnTo>
                        <a:pt x="30" y="38"/>
                      </a:lnTo>
                      <a:lnTo>
                        <a:pt x="29" y="42"/>
                      </a:lnTo>
                      <a:lnTo>
                        <a:pt x="24" y="45"/>
                      </a:lnTo>
                      <a:lnTo>
                        <a:pt x="18" y="47"/>
                      </a:lnTo>
                      <a:lnTo>
                        <a:pt x="16" y="48"/>
                      </a:lnTo>
                      <a:lnTo>
                        <a:pt x="14" y="50"/>
                      </a:lnTo>
                      <a:lnTo>
                        <a:pt x="13" y="52"/>
                      </a:lnTo>
                      <a:lnTo>
                        <a:pt x="12" y="53"/>
                      </a:lnTo>
                      <a:lnTo>
                        <a:pt x="13" y="55"/>
                      </a:lnTo>
                      <a:lnTo>
                        <a:pt x="14" y="57"/>
                      </a:lnTo>
                      <a:lnTo>
                        <a:pt x="16" y="60"/>
                      </a:lnTo>
                      <a:lnTo>
                        <a:pt x="18" y="62"/>
                      </a:lnTo>
                      <a:lnTo>
                        <a:pt x="24" y="64"/>
                      </a:lnTo>
                      <a:lnTo>
                        <a:pt x="29" y="65"/>
                      </a:lnTo>
                      <a:lnTo>
                        <a:pt x="42" y="60"/>
                      </a:lnTo>
                      <a:lnTo>
                        <a:pt x="53" y="53"/>
                      </a:lnTo>
                      <a:lnTo>
                        <a:pt x="57" y="51"/>
                      </a:lnTo>
                      <a:lnTo>
                        <a:pt x="59" y="47"/>
                      </a:lnTo>
                      <a:lnTo>
                        <a:pt x="59" y="43"/>
                      </a:lnTo>
                      <a:lnTo>
                        <a:pt x="58" y="38"/>
                      </a:lnTo>
                      <a:lnTo>
                        <a:pt x="56" y="34"/>
                      </a:lnTo>
                      <a:lnTo>
                        <a:pt x="53" y="30"/>
                      </a:lnTo>
                      <a:lnTo>
                        <a:pt x="47" y="26"/>
                      </a:lnTo>
                      <a:lnTo>
                        <a:pt x="42" y="24"/>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94" name="Freeform 138"/>
                <p:cNvSpPr>
                  <a:spLocks/>
                </p:cNvSpPr>
                <p:nvPr/>
              </p:nvSpPr>
              <p:spPr bwMode="auto">
                <a:xfrm>
                  <a:off x="24695" y="8030026"/>
                  <a:ext cx="44029" cy="31449"/>
                </a:xfrm>
                <a:custGeom>
                  <a:avLst/>
                  <a:gdLst/>
                  <a:ahLst/>
                  <a:cxnLst>
                    <a:cxn ang="0">
                      <a:pos x="59" y="23"/>
                    </a:cxn>
                    <a:cxn ang="0">
                      <a:pos x="58" y="17"/>
                    </a:cxn>
                    <a:cxn ang="0">
                      <a:pos x="55" y="12"/>
                    </a:cxn>
                    <a:cxn ang="0">
                      <a:pos x="53" y="9"/>
                    </a:cxn>
                    <a:cxn ang="0">
                      <a:pos x="52" y="7"/>
                    </a:cxn>
                    <a:cxn ang="0">
                      <a:pos x="53" y="6"/>
                    </a:cxn>
                    <a:cxn ang="0">
                      <a:pos x="54" y="5"/>
                    </a:cxn>
                    <a:cxn ang="0">
                      <a:pos x="62" y="2"/>
                    </a:cxn>
                    <a:cxn ang="0">
                      <a:pos x="68" y="0"/>
                    </a:cxn>
                    <a:cxn ang="0">
                      <a:pos x="70" y="0"/>
                    </a:cxn>
                    <a:cxn ang="0">
                      <a:pos x="73" y="2"/>
                    </a:cxn>
                    <a:cxn ang="0">
                      <a:pos x="75" y="3"/>
                    </a:cxn>
                    <a:cxn ang="0">
                      <a:pos x="77" y="5"/>
                    </a:cxn>
                    <a:cxn ang="0">
                      <a:pos x="82" y="15"/>
                    </a:cxn>
                    <a:cxn ang="0">
                      <a:pos x="84" y="24"/>
                    </a:cxn>
                    <a:cxn ang="0">
                      <a:pos x="84" y="28"/>
                    </a:cxn>
                    <a:cxn ang="0">
                      <a:pos x="83" y="31"/>
                    </a:cxn>
                    <a:cxn ang="0">
                      <a:pos x="80" y="34"/>
                    </a:cxn>
                    <a:cxn ang="0">
                      <a:pos x="77" y="35"/>
                    </a:cxn>
                    <a:cxn ang="0">
                      <a:pos x="59" y="44"/>
                    </a:cxn>
                    <a:cxn ang="0">
                      <a:pos x="42" y="50"/>
                    </a:cxn>
                    <a:cxn ang="0">
                      <a:pos x="32" y="54"/>
                    </a:cxn>
                    <a:cxn ang="0">
                      <a:pos x="22" y="56"/>
                    </a:cxn>
                    <a:cxn ang="0">
                      <a:pos x="12" y="58"/>
                    </a:cxn>
                    <a:cxn ang="0">
                      <a:pos x="1" y="58"/>
                    </a:cxn>
                    <a:cxn ang="0">
                      <a:pos x="0" y="54"/>
                    </a:cxn>
                    <a:cxn ang="0">
                      <a:pos x="0" y="50"/>
                    </a:cxn>
                    <a:cxn ang="0">
                      <a:pos x="1" y="48"/>
                    </a:cxn>
                    <a:cxn ang="0">
                      <a:pos x="3" y="45"/>
                    </a:cxn>
                    <a:cxn ang="0">
                      <a:pos x="11" y="41"/>
                    </a:cxn>
                    <a:cxn ang="0">
                      <a:pos x="22" y="38"/>
                    </a:cxn>
                    <a:cxn ang="0">
                      <a:pos x="33" y="36"/>
                    </a:cxn>
                    <a:cxn ang="0">
                      <a:pos x="44" y="33"/>
                    </a:cxn>
                    <a:cxn ang="0">
                      <a:pos x="48" y="30"/>
                    </a:cxn>
                    <a:cxn ang="0">
                      <a:pos x="53" y="28"/>
                    </a:cxn>
                    <a:cxn ang="0">
                      <a:pos x="57" y="26"/>
                    </a:cxn>
                    <a:cxn ang="0">
                      <a:pos x="59" y="23"/>
                    </a:cxn>
                  </a:cxnLst>
                  <a:rect l="0" t="0" r="r" b="b"/>
                  <a:pathLst>
                    <a:path w="84" h="58">
                      <a:moveTo>
                        <a:pt x="59" y="23"/>
                      </a:moveTo>
                      <a:lnTo>
                        <a:pt x="58" y="17"/>
                      </a:lnTo>
                      <a:lnTo>
                        <a:pt x="55" y="12"/>
                      </a:lnTo>
                      <a:lnTo>
                        <a:pt x="53" y="9"/>
                      </a:lnTo>
                      <a:lnTo>
                        <a:pt x="52" y="7"/>
                      </a:lnTo>
                      <a:lnTo>
                        <a:pt x="53" y="6"/>
                      </a:lnTo>
                      <a:lnTo>
                        <a:pt x="54" y="5"/>
                      </a:lnTo>
                      <a:lnTo>
                        <a:pt x="62" y="2"/>
                      </a:lnTo>
                      <a:lnTo>
                        <a:pt x="68" y="0"/>
                      </a:lnTo>
                      <a:lnTo>
                        <a:pt x="70" y="0"/>
                      </a:lnTo>
                      <a:lnTo>
                        <a:pt x="73" y="2"/>
                      </a:lnTo>
                      <a:lnTo>
                        <a:pt x="75" y="3"/>
                      </a:lnTo>
                      <a:lnTo>
                        <a:pt x="77" y="5"/>
                      </a:lnTo>
                      <a:lnTo>
                        <a:pt x="82" y="15"/>
                      </a:lnTo>
                      <a:lnTo>
                        <a:pt x="84" y="24"/>
                      </a:lnTo>
                      <a:lnTo>
                        <a:pt x="84" y="28"/>
                      </a:lnTo>
                      <a:lnTo>
                        <a:pt x="83" y="31"/>
                      </a:lnTo>
                      <a:lnTo>
                        <a:pt x="80" y="34"/>
                      </a:lnTo>
                      <a:lnTo>
                        <a:pt x="77" y="35"/>
                      </a:lnTo>
                      <a:lnTo>
                        <a:pt x="59" y="44"/>
                      </a:lnTo>
                      <a:lnTo>
                        <a:pt x="42" y="50"/>
                      </a:lnTo>
                      <a:lnTo>
                        <a:pt x="32" y="54"/>
                      </a:lnTo>
                      <a:lnTo>
                        <a:pt x="22" y="56"/>
                      </a:lnTo>
                      <a:lnTo>
                        <a:pt x="12" y="58"/>
                      </a:lnTo>
                      <a:lnTo>
                        <a:pt x="1" y="58"/>
                      </a:lnTo>
                      <a:lnTo>
                        <a:pt x="0" y="54"/>
                      </a:lnTo>
                      <a:lnTo>
                        <a:pt x="0" y="50"/>
                      </a:lnTo>
                      <a:lnTo>
                        <a:pt x="1" y="48"/>
                      </a:lnTo>
                      <a:lnTo>
                        <a:pt x="3" y="45"/>
                      </a:lnTo>
                      <a:lnTo>
                        <a:pt x="11" y="41"/>
                      </a:lnTo>
                      <a:lnTo>
                        <a:pt x="22" y="38"/>
                      </a:lnTo>
                      <a:lnTo>
                        <a:pt x="33" y="36"/>
                      </a:lnTo>
                      <a:lnTo>
                        <a:pt x="44" y="33"/>
                      </a:lnTo>
                      <a:lnTo>
                        <a:pt x="48" y="30"/>
                      </a:lnTo>
                      <a:lnTo>
                        <a:pt x="53" y="28"/>
                      </a:lnTo>
                      <a:lnTo>
                        <a:pt x="57" y="26"/>
                      </a:lnTo>
                      <a:lnTo>
                        <a:pt x="59" y="23"/>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95" name="Freeform 139"/>
                <p:cNvSpPr>
                  <a:spLocks/>
                </p:cNvSpPr>
                <p:nvPr/>
              </p:nvSpPr>
              <p:spPr bwMode="auto">
                <a:xfrm>
                  <a:off x="24695" y="8030026"/>
                  <a:ext cx="44029" cy="31449"/>
                </a:xfrm>
                <a:custGeom>
                  <a:avLst/>
                  <a:gdLst/>
                  <a:ahLst/>
                  <a:cxnLst>
                    <a:cxn ang="0">
                      <a:pos x="59" y="23"/>
                    </a:cxn>
                    <a:cxn ang="0">
                      <a:pos x="58" y="17"/>
                    </a:cxn>
                    <a:cxn ang="0">
                      <a:pos x="55" y="12"/>
                    </a:cxn>
                    <a:cxn ang="0">
                      <a:pos x="53" y="9"/>
                    </a:cxn>
                    <a:cxn ang="0">
                      <a:pos x="52" y="7"/>
                    </a:cxn>
                    <a:cxn ang="0">
                      <a:pos x="53" y="6"/>
                    </a:cxn>
                    <a:cxn ang="0">
                      <a:pos x="54" y="5"/>
                    </a:cxn>
                    <a:cxn ang="0">
                      <a:pos x="62" y="2"/>
                    </a:cxn>
                    <a:cxn ang="0">
                      <a:pos x="68" y="0"/>
                    </a:cxn>
                    <a:cxn ang="0">
                      <a:pos x="70" y="0"/>
                    </a:cxn>
                    <a:cxn ang="0">
                      <a:pos x="73" y="2"/>
                    </a:cxn>
                    <a:cxn ang="0">
                      <a:pos x="75" y="3"/>
                    </a:cxn>
                    <a:cxn ang="0">
                      <a:pos x="77" y="5"/>
                    </a:cxn>
                    <a:cxn ang="0">
                      <a:pos x="82" y="15"/>
                    </a:cxn>
                    <a:cxn ang="0">
                      <a:pos x="84" y="24"/>
                    </a:cxn>
                    <a:cxn ang="0">
                      <a:pos x="84" y="28"/>
                    </a:cxn>
                    <a:cxn ang="0">
                      <a:pos x="83" y="31"/>
                    </a:cxn>
                    <a:cxn ang="0">
                      <a:pos x="80" y="34"/>
                    </a:cxn>
                    <a:cxn ang="0">
                      <a:pos x="77" y="35"/>
                    </a:cxn>
                    <a:cxn ang="0">
                      <a:pos x="59" y="44"/>
                    </a:cxn>
                    <a:cxn ang="0">
                      <a:pos x="42" y="50"/>
                    </a:cxn>
                    <a:cxn ang="0">
                      <a:pos x="32" y="54"/>
                    </a:cxn>
                    <a:cxn ang="0">
                      <a:pos x="22" y="56"/>
                    </a:cxn>
                    <a:cxn ang="0">
                      <a:pos x="12" y="58"/>
                    </a:cxn>
                    <a:cxn ang="0">
                      <a:pos x="1" y="58"/>
                    </a:cxn>
                    <a:cxn ang="0">
                      <a:pos x="0" y="54"/>
                    </a:cxn>
                    <a:cxn ang="0">
                      <a:pos x="0" y="50"/>
                    </a:cxn>
                    <a:cxn ang="0">
                      <a:pos x="1" y="48"/>
                    </a:cxn>
                    <a:cxn ang="0">
                      <a:pos x="3" y="45"/>
                    </a:cxn>
                    <a:cxn ang="0">
                      <a:pos x="11" y="41"/>
                    </a:cxn>
                    <a:cxn ang="0">
                      <a:pos x="22" y="38"/>
                    </a:cxn>
                    <a:cxn ang="0">
                      <a:pos x="33" y="36"/>
                    </a:cxn>
                    <a:cxn ang="0">
                      <a:pos x="44" y="33"/>
                    </a:cxn>
                    <a:cxn ang="0">
                      <a:pos x="48" y="30"/>
                    </a:cxn>
                    <a:cxn ang="0">
                      <a:pos x="53" y="28"/>
                    </a:cxn>
                    <a:cxn ang="0">
                      <a:pos x="57" y="26"/>
                    </a:cxn>
                    <a:cxn ang="0">
                      <a:pos x="59" y="23"/>
                    </a:cxn>
                  </a:cxnLst>
                  <a:rect l="0" t="0" r="r" b="b"/>
                  <a:pathLst>
                    <a:path w="84" h="58">
                      <a:moveTo>
                        <a:pt x="59" y="23"/>
                      </a:moveTo>
                      <a:lnTo>
                        <a:pt x="58" y="17"/>
                      </a:lnTo>
                      <a:lnTo>
                        <a:pt x="55" y="12"/>
                      </a:lnTo>
                      <a:lnTo>
                        <a:pt x="53" y="9"/>
                      </a:lnTo>
                      <a:lnTo>
                        <a:pt x="52" y="7"/>
                      </a:lnTo>
                      <a:lnTo>
                        <a:pt x="53" y="6"/>
                      </a:lnTo>
                      <a:lnTo>
                        <a:pt x="54" y="5"/>
                      </a:lnTo>
                      <a:lnTo>
                        <a:pt x="62" y="2"/>
                      </a:lnTo>
                      <a:lnTo>
                        <a:pt x="68" y="0"/>
                      </a:lnTo>
                      <a:lnTo>
                        <a:pt x="70" y="0"/>
                      </a:lnTo>
                      <a:lnTo>
                        <a:pt x="73" y="2"/>
                      </a:lnTo>
                      <a:lnTo>
                        <a:pt x="75" y="3"/>
                      </a:lnTo>
                      <a:lnTo>
                        <a:pt x="77" y="5"/>
                      </a:lnTo>
                      <a:lnTo>
                        <a:pt x="82" y="15"/>
                      </a:lnTo>
                      <a:lnTo>
                        <a:pt x="84" y="24"/>
                      </a:lnTo>
                      <a:lnTo>
                        <a:pt x="84" y="28"/>
                      </a:lnTo>
                      <a:lnTo>
                        <a:pt x="83" y="31"/>
                      </a:lnTo>
                      <a:lnTo>
                        <a:pt x="80" y="34"/>
                      </a:lnTo>
                      <a:lnTo>
                        <a:pt x="77" y="35"/>
                      </a:lnTo>
                      <a:lnTo>
                        <a:pt x="59" y="44"/>
                      </a:lnTo>
                      <a:lnTo>
                        <a:pt x="42" y="50"/>
                      </a:lnTo>
                      <a:lnTo>
                        <a:pt x="32" y="54"/>
                      </a:lnTo>
                      <a:lnTo>
                        <a:pt x="22" y="56"/>
                      </a:lnTo>
                      <a:lnTo>
                        <a:pt x="12" y="58"/>
                      </a:lnTo>
                      <a:lnTo>
                        <a:pt x="1" y="58"/>
                      </a:lnTo>
                      <a:lnTo>
                        <a:pt x="0" y="54"/>
                      </a:lnTo>
                      <a:lnTo>
                        <a:pt x="0" y="50"/>
                      </a:lnTo>
                      <a:lnTo>
                        <a:pt x="1" y="48"/>
                      </a:lnTo>
                      <a:lnTo>
                        <a:pt x="3" y="45"/>
                      </a:lnTo>
                      <a:lnTo>
                        <a:pt x="11" y="41"/>
                      </a:lnTo>
                      <a:lnTo>
                        <a:pt x="22" y="38"/>
                      </a:lnTo>
                      <a:lnTo>
                        <a:pt x="33" y="36"/>
                      </a:lnTo>
                      <a:lnTo>
                        <a:pt x="44" y="33"/>
                      </a:lnTo>
                      <a:lnTo>
                        <a:pt x="48" y="30"/>
                      </a:lnTo>
                      <a:lnTo>
                        <a:pt x="53" y="28"/>
                      </a:lnTo>
                      <a:lnTo>
                        <a:pt x="57" y="26"/>
                      </a:lnTo>
                      <a:lnTo>
                        <a:pt x="59" y="23"/>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96" name="Freeform 140"/>
                <p:cNvSpPr>
                  <a:spLocks/>
                </p:cNvSpPr>
                <p:nvPr/>
              </p:nvSpPr>
              <p:spPr bwMode="auto">
                <a:xfrm>
                  <a:off x="-13044" y="8030026"/>
                  <a:ext cx="31449" cy="40884"/>
                </a:xfrm>
                <a:custGeom>
                  <a:avLst/>
                  <a:gdLst/>
                  <a:ahLst/>
                  <a:cxnLst>
                    <a:cxn ang="0">
                      <a:pos x="37" y="14"/>
                    </a:cxn>
                    <a:cxn ang="0">
                      <a:pos x="34" y="7"/>
                    </a:cxn>
                    <a:cxn ang="0">
                      <a:pos x="26" y="3"/>
                    </a:cxn>
                    <a:cxn ang="0">
                      <a:pos x="17" y="0"/>
                    </a:cxn>
                    <a:cxn ang="0">
                      <a:pos x="10" y="6"/>
                    </a:cxn>
                    <a:cxn ang="0">
                      <a:pos x="11" y="15"/>
                    </a:cxn>
                    <a:cxn ang="0">
                      <a:pos x="18" y="20"/>
                    </a:cxn>
                    <a:cxn ang="0">
                      <a:pos x="23" y="27"/>
                    </a:cxn>
                    <a:cxn ang="0">
                      <a:pos x="22" y="32"/>
                    </a:cxn>
                    <a:cxn ang="0">
                      <a:pos x="17" y="37"/>
                    </a:cxn>
                    <a:cxn ang="0">
                      <a:pos x="14" y="40"/>
                    </a:cxn>
                    <a:cxn ang="0">
                      <a:pos x="6" y="44"/>
                    </a:cxn>
                    <a:cxn ang="0">
                      <a:pos x="0" y="49"/>
                    </a:cxn>
                    <a:cxn ang="0">
                      <a:pos x="1" y="52"/>
                    </a:cxn>
                    <a:cxn ang="0">
                      <a:pos x="7" y="56"/>
                    </a:cxn>
                    <a:cxn ang="0">
                      <a:pos x="13" y="62"/>
                    </a:cxn>
                    <a:cxn ang="0">
                      <a:pos x="17" y="66"/>
                    </a:cxn>
                    <a:cxn ang="0">
                      <a:pos x="24" y="68"/>
                    </a:cxn>
                    <a:cxn ang="0">
                      <a:pos x="28" y="67"/>
                    </a:cxn>
                    <a:cxn ang="0">
                      <a:pos x="33" y="69"/>
                    </a:cxn>
                    <a:cxn ang="0">
                      <a:pos x="31" y="73"/>
                    </a:cxn>
                    <a:cxn ang="0">
                      <a:pos x="35" y="77"/>
                    </a:cxn>
                    <a:cxn ang="0">
                      <a:pos x="39" y="76"/>
                    </a:cxn>
                    <a:cxn ang="0">
                      <a:pos x="42" y="72"/>
                    </a:cxn>
                    <a:cxn ang="0">
                      <a:pos x="44" y="66"/>
                    </a:cxn>
                    <a:cxn ang="0">
                      <a:pos x="45" y="56"/>
                    </a:cxn>
                    <a:cxn ang="0">
                      <a:pos x="43" y="41"/>
                    </a:cxn>
                    <a:cxn ang="0">
                      <a:pos x="43" y="31"/>
                    </a:cxn>
                    <a:cxn ang="0">
                      <a:pos x="47" y="25"/>
                    </a:cxn>
                    <a:cxn ang="0">
                      <a:pos x="57" y="16"/>
                    </a:cxn>
                    <a:cxn ang="0">
                      <a:pos x="59" y="10"/>
                    </a:cxn>
                    <a:cxn ang="0">
                      <a:pos x="54" y="7"/>
                    </a:cxn>
                    <a:cxn ang="0">
                      <a:pos x="43" y="6"/>
                    </a:cxn>
                    <a:cxn ang="0">
                      <a:pos x="36" y="11"/>
                    </a:cxn>
                  </a:cxnLst>
                  <a:rect l="0" t="0" r="r" b="b"/>
                  <a:pathLst>
                    <a:path w="59" h="77">
                      <a:moveTo>
                        <a:pt x="36" y="18"/>
                      </a:moveTo>
                      <a:lnTo>
                        <a:pt x="37" y="14"/>
                      </a:lnTo>
                      <a:lnTo>
                        <a:pt x="36" y="10"/>
                      </a:lnTo>
                      <a:lnTo>
                        <a:pt x="34" y="7"/>
                      </a:lnTo>
                      <a:lnTo>
                        <a:pt x="31" y="5"/>
                      </a:lnTo>
                      <a:lnTo>
                        <a:pt x="26" y="3"/>
                      </a:lnTo>
                      <a:lnTo>
                        <a:pt x="22" y="1"/>
                      </a:lnTo>
                      <a:lnTo>
                        <a:pt x="17" y="0"/>
                      </a:lnTo>
                      <a:lnTo>
                        <a:pt x="13" y="0"/>
                      </a:lnTo>
                      <a:lnTo>
                        <a:pt x="10" y="6"/>
                      </a:lnTo>
                      <a:lnTo>
                        <a:pt x="6" y="11"/>
                      </a:lnTo>
                      <a:lnTo>
                        <a:pt x="11" y="15"/>
                      </a:lnTo>
                      <a:lnTo>
                        <a:pt x="15" y="17"/>
                      </a:lnTo>
                      <a:lnTo>
                        <a:pt x="18" y="20"/>
                      </a:lnTo>
                      <a:lnTo>
                        <a:pt x="22" y="24"/>
                      </a:lnTo>
                      <a:lnTo>
                        <a:pt x="23" y="27"/>
                      </a:lnTo>
                      <a:lnTo>
                        <a:pt x="23" y="30"/>
                      </a:lnTo>
                      <a:lnTo>
                        <a:pt x="22" y="32"/>
                      </a:lnTo>
                      <a:lnTo>
                        <a:pt x="18" y="36"/>
                      </a:lnTo>
                      <a:lnTo>
                        <a:pt x="17" y="37"/>
                      </a:lnTo>
                      <a:lnTo>
                        <a:pt x="16" y="39"/>
                      </a:lnTo>
                      <a:lnTo>
                        <a:pt x="14" y="40"/>
                      </a:lnTo>
                      <a:lnTo>
                        <a:pt x="12" y="41"/>
                      </a:lnTo>
                      <a:lnTo>
                        <a:pt x="6" y="44"/>
                      </a:lnTo>
                      <a:lnTo>
                        <a:pt x="1" y="47"/>
                      </a:lnTo>
                      <a:lnTo>
                        <a:pt x="0" y="49"/>
                      </a:lnTo>
                      <a:lnTo>
                        <a:pt x="0" y="51"/>
                      </a:lnTo>
                      <a:lnTo>
                        <a:pt x="1" y="52"/>
                      </a:lnTo>
                      <a:lnTo>
                        <a:pt x="2" y="54"/>
                      </a:lnTo>
                      <a:lnTo>
                        <a:pt x="7" y="56"/>
                      </a:lnTo>
                      <a:lnTo>
                        <a:pt x="13" y="59"/>
                      </a:lnTo>
                      <a:lnTo>
                        <a:pt x="13" y="62"/>
                      </a:lnTo>
                      <a:lnTo>
                        <a:pt x="13" y="65"/>
                      </a:lnTo>
                      <a:lnTo>
                        <a:pt x="17" y="66"/>
                      </a:lnTo>
                      <a:lnTo>
                        <a:pt x="22" y="67"/>
                      </a:lnTo>
                      <a:lnTo>
                        <a:pt x="24" y="68"/>
                      </a:lnTo>
                      <a:lnTo>
                        <a:pt x="26" y="68"/>
                      </a:lnTo>
                      <a:lnTo>
                        <a:pt x="28" y="67"/>
                      </a:lnTo>
                      <a:lnTo>
                        <a:pt x="31" y="65"/>
                      </a:lnTo>
                      <a:lnTo>
                        <a:pt x="33" y="69"/>
                      </a:lnTo>
                      <a:lnTo>
                        <a:pt x="33" y="71"/>
                      </a:lnTo>
                      <a:lnTo>
                        <a:pt x="31" y="73"/>
                      </a:lnTo>
                      <a:lnTo>
                        <a:pt x="31" y="77"/>
                      </a:lnTo>
                      <a:lnTo>
                        <a:pt x="35" y="77"/>
                      </a:lnTo>
                      <a:lnTo>
                        <a:pt x="38" y="76"/>
                      </a:lnTo>
                      <a:lnTo>
                        <a:pt x="39" y="76"/>
                      </a:lnTo>
                      <a:lnTo>
                        <a:pt x="41" y="75"/>
                      </a:lnTo>
                      <a:lnTo>
                        <a:pt x="42" y="72"/>
                      </a:lnTo>
                      <a:lnTo>
                        <a:pt x="42" y="71"/>
                      </a:lnTo>
                      <a:lnTo>
                        <a:pt x="44" y="66"/>
                      </a:lnTo>
                      <a:lnTo>
                        <a:pt x="45" y="61"/>
                      </a:lnTo>
                      <a:lnTo>
                        <a:pt x="45" y="56"/>
                      </a:lnTo>
                      <a:lnTo>
                        <a:pt x="44" y="51"/>
                      </a:lnTo>
                      <a:lnTo>
                        <a:pt x="43" y="41"/>
                      </a:lnTo>
                      <a:lnTo>
                        <a:pt x="42" y="36"/>
                      </a:lnTo>
                      <a:lnTo>
                        <a:pt x="43" y="31"/>
                      </a:lnTo>
                      <a:lnTo>
                        <a:pt x="45" y="28"/>
                      </a:lnTo>
                      <a:lnTo>
                        <a:pt x="47" y="25"/>
                      </a:lnTo>
                      <a:lnTo>
                        <a:pt x="51" y="21"/>
                      </a:lnTo>
                      <a:lnTo>
                        <a:pt x="57" y="16"/>
                      </a:lnTo>
                      <a:lnTo>
                        <a:pt x="59" y="11"/>
                      </a:lnTo>
                      <a:lnTo>
                        <a:pt x="59" y="10"/>
                      </a:lnTo>
                      <a:lnTo>
                        <a:pt x="57" y="8"/>
                      </a:lnTo>
                      <a:lnTo>
                        <a:pt x="54" y="7"/>
                      </a:lnTo>
                      <a:lnTo>
                        <a:pt x="51" y="7"/>
                      </a:lnTo>
                      <a:lnTo>
                        <a:pt x="43" y="6"/>
                      </a:lnTo>
                      <a:lnTo>
                        <a:pt x="36" y="6"/>
                      </a:lnTo>
                      <a:lnTo>
                        <a:pt x="36" y="11"/>
                      </a:lnTo>
                      <a:lnTo>
                        <a:pt x="36" y="18"/>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97" name="Freeform 141"/>
                <p:cNvSpPr>
                  <a:spLocks/>
                </p:cNvSpPr>
                <p:nvPr/>
              </p:nvSpPr>
              <p:spPr bwMode="auto">
                <a:xfrm>
                  <a:off x="-13044" y="8030026"/>
                  <a:ext cx="31449" cy="40884"/>
                </a:xfrm>
                <a:custGeom>
                  <a:avLst/>
                  <a:gdLst/>
                  <a:ahLst/>
                  <a:cxnLst>
                    <a:cxn ang="0">
                      <a:pos x="37" y="14"/>
                    </a:cxn>
                    <a:cxn ang="0">
                      <a:pos x="34" y="7"/>
                    </a:cxn>
                    <a:cxn ang="0">
                      <a:pos x="26" y="3"/>
                    </a:cxn>
                    <a:cxn ang="0">
                      <a:pos x="17" y="0"/>
                    </a:cxn>
                    <a:cxn ang="0">
                      <a:pos x="10" y="6"/>
                    </a:cxn>
                    <a:cxn ang="0">
                      <a:pos x="11" y="15"/>
                    </a:cxn>
                    <a:cxn ang="0">
                      <a:pos x="18" y="20"/>
                    </a:cxn>
                    <a:cxn ang="0">
                      <a:pos x="23" y="27"/>
                    </a:cxn>
                    <a:cxn ang="0">
                      <a:pos x="22" y="32"/>
                    </a:cxn>
                    <a:cxn ang="0">
                      <a:pos x="17" y="37"/>
                    </a:cxn>
                    <a:cxn ang="0">
                      <a:pos x="14" y="40"/>
                    </a:cxn>
                    <a:cxn ang="0">
                      <a:pos x="6" y="44"/>
                    </a:cxn>
                    <a:cxn ang="0">
                      <a:pos x="0" y="49"/>
                    </a:cxn>
                    <a:cxn ang="0">
                      <a:pos x="1" y="52"/>
                    </a:cxn>
                    <a:cxn ang="0">
                      <a:pos x="7" y="56"/>
                    </a:cxn>
                    <a:cxn ang="0">
                      <a:pos x="13" y="62"/>
                    </a:cxn>
                    <a:cxn ang="0">
                      <a:pos x="17" y="66"/>
                    </a:cxn>
                    <a:cxn ang="0">
                      <a:pos x="24" y="68"/>
                    </a:cxn>
                    <a:cxn ang="0">
                      <a:pos x="28" y="67"/>
                    </a:cxn>
                    <a:cxn ang="0">
                      <a:pos x="33" y="69"/>
                    </a:cxn>
                    <a:cxn ang="0">
                      <a:pos x="31" y="73"/>
                    </a:cxn>
                    <a:cxn ang="0">
                      <a:pos x="35" y="77"/>
                    </a:cxn>
                    <a:cxn ang="0">
                      <a:pos x="39" y="76"/>
                    </a:cxn>
                    <a:cxn ang="0">
                      <a:pos x="42" y="72"/>
                    </a:cxn>
                    <a:cxn ang="0">
                      <a:pos x="44" y="66"/>
                    </a:cxn>
                    <a:cxn ang="0">
                      <a:pos x="45" y="56"/>
                    </a:cxn>
                    <a:cxn ang="0">
                      <a:pos x="43" y="41"/>
                    </a:cxn>
                    <a:cxn ang="0">
                      <a:pos x="43" y="31"/>
                    </a:cxn>
                    <a:cxn ang="0">
                      <a:pos x="47" y="25"/>
                    </a:cxn>
                    <a:cxn ang="0">
                      <a:pos x="57" y="16"/>
                    </a:cxn>
                    <a:cxn ang="0">
                      <a:pos x="59" y="10"/>
                    </a:cxn>
                    <a:cxn ang="0">
                      <a:pos x="54" y="7"/>
                    </a:cxn>
                    <a:cxn ang="0">
                      <a:pos x="43" y="6"/>
                    </a:cxn>
                    <a:cxn ang="0">
                      <a:pos x="36" y="11"/>
                    </a:cxn>
                  </a:cxnLst>
                  <a:rect l="0" t="0" r="r" b="b"/>
                  <a:pathLst>
                    <a:path w="59" h="77">
                      <a:moveTo>
                        <a:pt x="36" y="18"/>
                      </a:moveTo>
                      <a:lnTo>
                        <a:pt x="37" y="14"/>
                      </a:lnTo>
                      <a:lnTo>
                        <a:pt x="36" y="10"/>
                      </a:lnTo>
                      <a:lnTo>
                        <a:pt x="34" y="7"/>
                      </a:lnTo>
                      <a:lnTo>
                        <a:pt x="31" y="5"/>
                      </a:lnTo>
                      <a:lnTo>
                        <a:pt x="26" y="3"/>
                      </a:lnTo>
                      <a:lnTo>
                        <a:pt x="22" y="1"/>
                      </a:lnTo>
                      <a:lnTo>
                        <a:pt x="17" y="0"/>
                      </a:lnTo>
                      <a:lnTo>
                        <a:pt x="13" y="0"/>
                      </a:lnTo>
                      <a:lnTo>
                        <a:pt x="10" y="6"/>
                      </a:lnTo>
                      <a:lnTo>
                        <a:pt x="6" y="11"/>
                      </a:lnTo>
                      <a:lnTo>
                        <a:pt x="11" y="15"/>
                      </a:lnTo>
                      <a:lnTo>
                        <a:pt x="15" y="17"/>
                      </a:lnTo>
                      <a:lnTo>
                        <a:pt x="18" y="20"/>
                      </a:lnTo>
                      <a:lnTo>
                        <a:pt x="22" y="24"/>
                      </a:lnTo>
                      <a:lnTo>
                        <a:pt x="23" y="27"/>
                      </a:lnTo>
                      <a:lnTo>
                        <a:pt x="23" y="30"/>
                      </a:lnTo>
                      <a:lnTo>
                        <a:pt x="22" y="32"/>
                      </a:lnTo>
                      <a:lnTo>
                        <a:pt x="18" y="36"/>
                      </a:lnTo>
                      <a:lnTo>
                        <a:pt x="17" y="37"/>
                      </a:lnTo>
                      <a:lnTo>
                        <a:pt x="16" y="39"/>
                      </a:lnTo>
                      <a:lnTo>
                        <a:pt x="14" y="40"/>
                      </a:lnTo>
                      <a:lnTo>
                        <a:pt x="12" y="41"/>
                      </a:lnTo>
                      <a:lnTo>
                        <a:pt x="6" y="44"/>
                      </a:lnTo>
                      <a:lnTo>
                        <a:pt x="1" y="47"/>
                      </a:lnTo>
                      <a:lnTo>
                        <a:pt x="0" y="49"/>
                      </a:lnTo>
                      <a:lnTo>
                        <a:pt x="0" y="51"/>
                      </a:lnTo>
                      <a:lnTo>
                        <a:pt x="1" y="52"/>
                      </a:lnTo>
                      <a:lnTo>
                        <a:pt x="2" y="54"/>
                      </a:lnTo>
                      <a:lnTo>
                        <a:pt x="7" y="56"/>
                      </a:lnTo>
                      <a:lnTo>
                        <a:pt x="13" y="59"/>
                      </a:lnTo>
                      <a:lnTo>
                        <a:pt x="13" y="62"/>
                      </a:lnTo>
                      <a:lnTo>
                        <a:pt x="13" y="65"/>
                      </a:lnTo>
                      <a:lnTo>
                        <a:pt x="17" y="66"/>
                      </a:lnTo>
                      <a:lnTo>
                        <a:pt x="22" y="67"/>
                      </a:lnTo>
                      <a:lnTo>
                        <a:pt x="24" y="68"/>
                      </a:lnTo>
                      <a:lnTo>
                        <a:pt x="26" y="68"/>
                      </a:lnTo>
                      <a:lnTo>
                        <a:pt x="28" y="67"/>
                      </a:lnTo>
                      <a:lnTo>
                        <a:pt x="31" y="65"/>
                      </a:lnTo>
                      <a:lnTo>
                        <a:pt x="33" y="69"/>
                      </a:lnTo>
                      <a:lnTo>
                        <a:pt x="33" y="71"/>
                      </a:lnTo>
                      <a:lnTo>
                        <a:pt x="31" y="73"/>
                      </a:lnTo>
                      <a:lnTo>
                        <a:pt x="31" y="77"/>
                      </a:lnTo>
                      <a:lnTo>
                        <a:pt x="35" y="77"/>
                      </a:lnTo>
                      <a:lnTo>
                        <a:pt x="38" y="76"/>
                      </a:lnTo>
                      <a:lnTo>
                        <a:pt x="39" y="76"/>
                      </a:lnTo>
                      <a:lnTo>
                        <a:pt x="41" y="75"/>
                      </a:lnTo>
                      <a:lnTo>
                        <a:pt x="42" y="72"/>
                      </a:lnTo>
                      <a:lnTo>
                        <a:pt x="42" y="71"/>
                      </a:lnTo>
                      <a:lnTo>
                        <a:pt x="44" y="66"/>
                      </a:lnTo>
                      <a:lnTo>
                        <a:pt x="45" y="61"/>
                      </a:lnTo>
                      <a:lnTo>
                        <a:pt x="45" y="56"/>
                      </a:lnTo>
                      <a:lnTo>
                        <a:pt x="44" y="51"/>
                      </a:lnTo>
                      <a:lnTo>
                        <a:pt x="43" y="41"/>
                      </a:lnTo>
                      <a:lnTo>
                        <a:pt x="42" y="36"/>
                      </a:lnTo>
                      <a:lnTo>
                        <a:pt x="43" y="31"/>
                      </a:lnTo>
                      <a:lnTo>
                        <a:pt x="45" y="28"/>
                      </a:lnTo>
                      <a:lnTo>
                        <a:pt x="47" y="25"/>
                      </a:lnTo>
                      <a:lnTo>
                        <a:pt x="51" y="21"/>
                      </a:lnTo>
                      <a:lnTo>
                        <a:pt x="57" y="16"/>
                      </a:lnTo>
                      <a:lnTo>
                        <a:pt x="59" y="11"/>
                      </a:lnTo>
                      <a:lnTo>
                        <a:pt x="59" y="10"/>
                      </a:lnTo>
                      <a:lnTo>
                        <a:pt x="57" y="8"/>
                      </a:lnTo>
                      <a:lnTo>
                        <a:pt x="54" y="7"/>
                      </a:lnTo>
                      <a:lnTo>
                        <a:pt x="51" y="7"/>
                      </a:lnTo>
                      <a:lnTo>
                        <a:pt x="43" y="6"/>
                      </a:lnTo>
                      <a:lnTo>
                        <a:pt x="36" y="6"/>
                      </a:lnTo>
                      <a:lnTo>
                        <a:pt x="36" y="11"/>
                      </a:lnTo>
                      <a:lnTo>
                        <a:pt x="36" y="18"/>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98" name="Freeform 142"/>
                <p:cNvSpPr>
                  <a:spLocks/>
                </p:cNvSpPr>
                <p:nvPr/>
              </p:nvSpPr>
              <p:spPr bwMode="auto">
                <a:xfrm>
                  <a:off x="-31913" y="8045751"/>
                  <a:ext cx="6290" cy="3145"/>
                </a:xfrm>
                <a:custGeom>
                  <a:avLst/>
                  <a:gdLst/>
                  <a:ahLst/>
                  <a:cxnLst>
                    <a:cxn ang="0">
                      <a:pos x="11" y="0"/>
                    </a:cxn>
                    <a:cxn ang="0">
                      <a:pos x="6" y="0"/>
                    </a:cxn>
                    <a:cxn ang="0">
                      <a:pos x="5" y="0"/>
                    </a:cxn>
                    <a:cxn ang="0">
                      <a:pos x="1" y="1"/>
                    </a:cxn>
                    <a:cxn ang="0">
                      <a:pos x="0" y="3"/>
                    </a:cxn>
                    <a:cxn ang="0">
                      <a:pos x="1" y="6"/>
                    </a:cxn>
                    <a:cxn ang="0">
                      <a:pos x="5" y="7"/>
                    </a:cxn>
                    <a:cxn ang="0">
                      <a:pos x="6" y="7"/>
                    </a:cxn>
                    <a:cxn ang="0">
                      <a:pos x="11" y="7"/>
                    </a:cxn>
                    <a:cxn ang="0">
                      <a:pos x="11" y="3"/>
                    </a:cxn>
                    <a:cxn ang="0">
                      <a:pos x="11" y="0"/>
                    </a:cxn>
                  </a:cxnLst>
                  <a:rect l="0" t="0" r="r" b="b"/>
                  <a:pathLst>
                    <a:path w="11" h="7">
                      <a:moveTo>
                        <a:pt x="11" y="0"/>
                      </a:moveTo>
                      <a:lnTo>
                        <a:pt x="6" y="0"/>
                      </a:lnTo>
                      <a:lnTo>
                        <a:pt x="5" y="0"/>
                      </a:lnTo>
                      <a:lnTo>
                        <a:pt x="1" y="1"/>
                      </a:lnTo>
                      <a:lnTo>
                        <a:pt x="0" y="3"/>
                      </a:lnTo>
                      <a:lnTo>
                        <a:pt x="1" y="6"/>
                      </a:lnTo>
                      <a:lnTo>
                        <a:pt x="5" y="7"/>
                      </a:lnTo>
                      <a:lnTo>
                        <a:pt x="6" y="7"/>
                      </a:lnTo>
                      <a:lnTo>
                        <a:pt x="11" y="7"/>
                      </a:lnTo>
                      <a:lnTo>
                        <a:pt x="11" y="3"/>
                      </a:lnTo>
                      <a:lnTo>
                        <a:pt x="11" y="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99" name="Freeform 143"/>
                <p:cNvSpPr>
                  <a:spLocks/>
                </p:cNvSpPr>
                <p:nvPr/>
              </p:nvSpPr>
              <p:spPr bwMode="auto">
                <a:xfrm>
                  <a:off x="-31913" y="8045751"/>
                  <a:ext cx="6290" cy="3145"/>
                </a:xfrm>
                <a:custGeom>
                  <a:avLst/>
                  <a:gdLst/>
                  <a:ahLst/>
                  <a:cxnLst>
                    <a:cxn ang="0">
                      <a:pos x="11" y="0"/>
                    </a:cxn>
                    <a:cxn ang="0">
                      <a:pos x="6" y="0"/>
                    </a:cxn>
                    <a:cxn ang="0">
                      <a:pos x="5" y="0"/>
                    </a:cxn>
                    <a:cxn ang="0">
                      <a:pos x="1" y="1"/>
                    </a:cxn>
                    <a:cxn ang="0">
                      <a:pos x="0" y="3"/>
                    </a:cxn>
                    <a:cxn ang="0">
                      <a:pos x="1" y="6"/>
                    </a:cxn>
                    <a:cxn ang="0">
                      <a:pos x="5" y="7"/>
                    </a:cxn>
                    <a:cxn ang="0">
                      <a:pos x="6" y="7"/>
                    </a:cxn>
                    <a:cxn ang="0">
                      <a:pos x="11" y="7"/>
                    </a:cxn>
                    <a:cxn ang="0">
                      <a:pos x="11" y="3"/>
                    </a:cxn>
                    <a:cxn ang="0">
                      <a:pos x="11" y="0"/>
                    </a:cxn>
                  </a:cxnLst>
                  <a:rect l="0" t="0" r="r" b="b"/>
                  <a:pathLst>
                    <a:path w="11" h="7">
                      <a:moveTo>
                        <a:pt x="11" y="0"/>
                      </a:moveTo>
                      <a:lnTo>
                        <a:pt x="6" y="0"/>
                      </a:lnTo>
                      <a:lnTo>
                        <a:pt x="5" y="0"/>
                      </a:lnTo>
                      <a:lnTo>
                        <a:pt x="1" y="1"/>
                      </a:lnTo>
                      <a:lnTo>
                        <a:pt x="0" y="3"/>
                      </a:lnTo>
                      <a:lnTo>
                        <a:pt x="1" y="6"/>
                      </a:lnTo>
                      <a:lnTo>
                        <a:pt x="5" y="7"/>
                      </a:lnTo>
                      <a:lnTo>
                        <a:pt x="6" y="7"/>
                      </a:lnTo>
                      <a:lnTo>
                        <a:pt x="11" y="7"/>
                      </a:lnTo>
                      <a:lnTo>
                        <a:pt x="11" y="3"/>
                      </a:lnTo>
                      <a:lnTo>
                        <a:pt x="11" y="0"/>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600" name="Freeform 144"/>
                <p:cNvSpPr>
                  <a:spLocks/>
                </p:cNvSpPr>
                <p:nvPr/>
              </p:nvSpPr>
              <p:spPr bwMode="auto">
                <a:xfrm>
                  <a:off x="-60218" y="8036316"/>
                  <a:ext cx="15725" cy="9435"/>
                </a:xfrm>
                <a:custGeom>
                  <a:avLst/>
                  <a:gdLst/>
                  <a:ahLst/>
                  <a:cxnLst>
                    <a:cxn ang="0">
                      <a:pos x="29" y="3"/>
                    </a:cxn>
                    <a:cxn ang="0">
                      <a:pos x="26" y="2"/>
                    </a:cxn>
                    <a:cxn ang="0">
                      <a:pos x="23" y="0"/>
                    </a:cxn>
                    <a:cxn ang="0">
                      <a:pos x="20" y="0"/>
                    </a:cxn>
                    <a:cxn ang="0">
                      <a:pos x="17" y="0"/>
                    </a:cxn>
                    <a:cxn ang="0">
                      <a:pos x="13" y="1"/>
                    </a:cxn>
                    <a:cxn ang="0">
                      <a:pos x="10" y="3"/>
                    </a:cxn>
                    <a:cxn ang="0">
                      <a:pos x="8" y="6"/>
                    </a:cxn>
                    <a:cxn ang="0">
                      <a:pos x="5" y="10"/>
                    </a:cxn>
                    <a:cxn ang="0">
                      <a:pos x="3" y="10"/>
                    </a:cxn>
                    <a:cxn ang="0">
                      <a:pos x="1" y="11"/>
                    </a:cxn>
                    <a:cxn ang="0">
                      <a:pos x="1" y="13"/>
                    </a:cxn>
                    <a:cxn ang="0">
                      <a:pos x="0" y="16"/>
                    </a:cxn>
                    <a:cxn ang="0">
                      <a:pos x="1" y="18"/>
                    </a:cxn>
                    <a:cxn ang="0">
                      <a:pos x="1" y="20"/>
                    </a:cxn>
                    <a:cxn ang="0">
                      <a:pos x="3" y="21"/>
                    </a:cxn>
                    <a:cxn ang="0">
                      <a:pos x="5" y="21"/>
                    </a:cxn>
                    <a:cxn ang="0">
                      <a:pos x="10" y="21"/>
                    </a:cxn>
                    <a:cxn ang="0">
                      <a:pos x="15" y="20"/>
                    </a:cxn>
                    <a:cxn ang="0">
                      <a:pos x="19" y="19"/>
                    </a:cxn>
                    <a:cxn ang="0">
                      <a:pos x="23" y="17"/>
                    </a:cxn>
                    <a:cxn ang="0">
                      <a:pos x="27" y="14"/>
                    </a:cxn>
                    <a:cxn ang="0">
                      <a:pos x="29" y="11"/>
                    </a:cxn>
                    <a:cxn ang="0">
                      <a:pos x="30" y="8"/>
                    </a:cxn>
                    <a:cxn ang="0">
                      <a:pos x="29" y="3"/>
                    </a:cxn>
                  </a:cxnLst>
                  <a:rect l="0" t="0" r="r" b="b"/>
                  <a:pathLst>
                    <a:path w="30" h="21">
                      <a:moveTo>
                        <a:pt x="29" y="3"/>
                      </a:moveTo>
                      <a:lnTo>
                        <a:pt x="26" y="2"/>
                      </a:lnTo>
                      <a:lnTo>
                        <a:pt x="23" y="0"/>
                      </a:lnTo>
                      <a:lnTo>
                        <a:pt x="20" y="0"/>
                      </a:lnTo>
                      <a:lnTo>
                        <a:pt x="17" y="0"/>
                      </a:lnTo>
                      <a:lnTo>
                        <a:pt x="13" y="1"/>
                      </a:lnTo>
                      <a:lnTo>
                        <a:pt x="10" y="3"/>
                      </a:lnTo>
                      <a:lnTo>
                        <a:pt x="8" y="6"/>
                      </a:lnTo>
                      <a:lnTo>
                        <a:pt x="5" y="10"/>
                      </a:lnTo>
                      <a:lnTo>
                        <a:pt x="3" y="10"/>
                      </a:lnTo>
                      <a:lnTo>
                        <a:pt x="1" y="11"/>
                      </a:lnTo>
                      <a:lnTo>
                        <a:pt x="1" y="13"/>
                      </a:lnTo>
                      <a:lnTo>
                        <a:pt x="0" y="16"/>
                      </a:lnTo>
                      <a:lnTo>
                        <a:pt x="1" y="18"/>
                      </a:lnTo>
                      <a:lnTo>
                        <a:pt x="1" y="20"/>
                      </a:lnTo>
                      <a:lnTo>
                        <a:pt x="3" y="21"/>
                      </a:lnTo>
                      <a:lnTo>
                        <a:pt x="5" y="21"/>
                      </a:lnTo>
                      <a:lnTo>
                        <a:pt x="10" y="21"/>
                      </a:lnTo>
                      <a:lnTo>
                        <a:pt x="15" y="20"/>
                      </a:lnTo>
                      <a:lnTo>
                        <a:pt x="19" y="19"/>
                      </a:lnTo>
                      <a:lnTo>
                        <a:pt x="23" y="17"/>
                      </a:lnTo>
                      <a:lnTo>
                        <a:pt x="27" y="14"/>
                      </a:lnTo>
                      <a:lnTo>
                        <a:pt x="29" y="11"/>
                      </a:lnTo>
                      <a:lnTo>
                        <a:pt x="30" y="8"/>
                      </a:lnTo>
                      <a:lnTo>
                        <a:pt x="29" y="3"/>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601" name="Freeform 145"/>
                <p:cNvSpPr>
                  <a:spLocks/>
                </p:cNvSpPr>
                <p:nvPr/>
              </p:nvSpPr>
              <p:spPr bwMode="auto">
                <a:xfrm>
                  <a:off x="-60218" y="8036316"/>
                  <a:ext cx="15725" cy="9435"/>
                </a:xfrm>
                <a:custGeom>
                  <a:avLst/>
                  <a:gdLst/>
                  <a:ahLst/>
                  <a:cxnLst>
                    <a:cxn ang="0">
                      <a:pos x="29" y="3"/>
                    </a:cxn>
                    <a:cxn ang="0">
                      <a:pos x="26" y="2"/>
                    </a:cxn>
                    <a:cxn ang="0">
                      <a:pos x="23" y="0"/>
                    </a:cxn>
                    <a:cxn ang="0">
                      <a:pos x="20" y="0"/>
                    </a:cxn>
                    <a:cxn ang="0">
                      <a:pos x="17" y="0"/>
                    </a:cxn>
                    <a:cxn ang="0">
                      <a:pos x="13" y="1"/>
                    </a:cxn>
                    <a:cxn ang="0">
                      <a:pos x="10" y="3"/>
                    </a:cxn>
                    <a:cxn ang="0">
                      <a:pos x="8" y="6"/>
                    </a:cxn>
                    <a:cxn ang="0">
                      <a:pos x="5" y="10"/>
                    </a:cxn>
                    <a:cxn ang="0">
                      <a:pos x="3" y="10"/>
                    </a:cxn>
                    <a:cxn ang="0">
                      <a:pos x="1" y="11"/>
                    </a:cxn>
                    <a:cxn ang="0">
                      <a:pos x="1" y="13"/>
                    </a:cxn>
                    <a:cxn ang="0">
                      <a:pos x="0" y="16"/>
                    </a:cxn>
                    <a:cxn ang="0">
                      <a:pos x="1" y="18"/>
                    </a:cxn>
                    <a:cxn ang="0">
                      <a:pos x="1" y="20"/>
                    </a:cxn>
                    <a:cxn ang="0">
                      <a:pos x="3" y="21"/>
                    </a:cxn>
                    <a:cxn ang="0">
                      <a:pos x="5" y="21"/>
                    </a:cxn>
                    <a:cxn ang="0">
                      <a:pos x="10" y="21"/>
                    </a:cxn>
                    <a:cxn ang="0">
                      <a:pos x="15" y="20"/>
                    </a:cxn>
                    <a:cxn ang="0">
                      <a:pos x="19" y="19"/>
                    </a:cxn>
                    <a:cxn ang="0">
                      <a:pos x="23" y="17"/>
                    </a:cxn>
                    <a:cxn ang="0">
                      <a:pos x="27" y="14"/>
                    </a:cxn>
                    <a:cxn ang="0">
                      <a:pos x="29" y="11"/>
                    </a:cxn>
                    <a:cxn ang="0">
                      <a:pos x="30" y="8"/>
                    </a:cxn>
                    <a:cxn ang="0">
                      <a:pos x="29" y="3"/>
                    </a:cxn>
                  </a:cxnLst>
                  <a:rect l="0" t="0" r="r" b="b"/>
                  <a:pathLst>
                    <a:path w="30" h="21">
                      <a:moveTo>
                        <a:pt x="29" y="3"/>
                      </a:moveTo>
                      <a:lnTo>
                        <a:pt x="26" y="2"/>
                      </a:lnTo>
                      <a:lnTo>
                        <a:pt x="23" y="0"/>
                      </a:lnTo>
                      <a:lnTo>
                        <a:pt x="20" y="0"/>
                      </a:lnTo>
                      <a:lnTo>
                        <a:pt x="17" y="0"/>
                      </a:lnTo>
                      <a:lnTo>
                        <a:pt x="13" y="1"/>
                      </a:lnTo>
                      <a:lnTo>
                        <a:pt x="10" y="3"/>
                      </a:lnTo>
                      <a:lnTo>
                        <a:pt x="8" y="6"/>
                      </a:lnTo>
                      <a:lnTo>
                        <a:pt x="5" y="10"/>
                      </a:lnTo>
                      <a:lnTo>
                        <a:pt x="3" y="10"/>
                      </a:lnTo>
                      <a:lnTo>
                        <a:pt x="1" y="11"/>
                      </a:lnTo>
                      <a:lnTo>
                        <a:pt x="1" y="13"/>
                      </a:lnTo>
                      <a:lnTo>
                        <a:pt x="0" y="16"/>
                      </a:lnTo>
                      <a:lnTo>
                        <a:pt x="1" y="18"/>
                      </a:lnTo>
                      <a:lnTo>
                        <a:pt x="1" y="20"/>
                      </a:lnTo>
                      <a:lnTo>
                        <a:pt x="3" y="21"/>
                      </a:lnTo>
                      <a:lnTo>
                        <a:pt x="5" y="21"/>
                      </a:lnTo>
                      <a:lnTo>
                        <a:pt x="10" y="21"/>
                      </a:lnTo>
                      <a:lnTo>
                        <a:pt x="15" y="20"/>
                      </a:lnTo>
                      <a:lnTo>
                        <a:pt x="19" y="19"/>
                      </a:lnTo>
                      <a:lnTo>
                        <a:pt x="23" y="17"/>
                      </a:lnTo>
                      <a:lnTo>
                        <a:pt x="27" y="14"/>
                      </a:lnTo>
                      <a:lnTo>
                        <a:pt x="29" y="11"/>
                      </a:lnTo>
                      <a:lnTo>
                        <a:pt x="30" y="8"/>
                      </a:lnTo>
                      <a:lnTo>
                        <a:pt x="29" y="3"/>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602" name="Freeform 146"/>
                <p:cNvSpPr>
                  <a:spLocks/>
                </p:cNvSpPr>
                <p:nvPr/>
              </p:nvSpPr>
              <p:spPr bwMode="auto">
                <a:xfrm>
                  <a:off x="-104247" y="8030026"/>
                  <a:ext cx="50319" cy="44029"/>
                </a:xfrm>
                <a:custGeom>
                  <a:avLst/>
                  <a:gdLst/>
                  <a:ahLst/>
                  <a:cxnLst>
                    <a:cxn ang="0">
                      <a:pos x="83" y="83"/>
                    </a:cxn>
                    <a:cxn ang="0">
                      <a:pos x="87" y="80"/>
                    </a:cxn>
                    <a:cxn ang="0">
                      <a:pos x="91" y="79"/>
                    </a:cxn>
                    <a:cxn ang="0">
                      <a:pos x="92" y="78"/>
                    </a:cxn>
                    <a:cxn ang="0">
                      <a:pos x="89" y="78"/>
                    </a:cxn>
                    <a:cxn ang="0">
                      <a:pos x="81" y="72"/>
                    </a:cxn>
                    <a:cxn ang="0">
                      <a:pos x="73" y="66"/>
                    </a:cxn>
                    <a:cxn ang="0">
                      <a:pos x="66" y="59"/>
                    </a:cxn>
                    <a:cxn ang="0">
                      <a:pos x="60" y="50"/>
                    </a:cxn>
                    <a:cxn ang="0">
                      <a:pos x="49" y="33"/>
                    </a:cxn>
                    <a:cxn ang="0">
                      <a:pos x="35" y="19"/>
                    </a:cxn>
                    <a:cxn ang="0">
                      <a:pos x="41" y="25"/>
                    </a:cxn>
                    <a:cxn ang="0">
                      <a:pos x="40" y="23"/>
                    </a:cxn>
                    <a:cxn ang="0">
                      <a:pos x="33" y="18"/>
                    </a:cxn>
                    <a:cxn ang="0">
                      <a:pos x="24" y="10"/>
                    </a:cxn>
                    <a:cxn ang="0">
                      <a:pos x="20" y="6"/>
                    </a:cxn>
                    <a:cxn ang="0">
                      <a:pos x="15" y="4"/>
                    </a:cxn>
                    <a:cxn ang="0">
                      <a:pos x="11" y="1"/>
                    </a:cxn>
                    <a:cxn ang="0">
                      <a:pos x="7" y="0"/>
                    </a:cxn>
                    <a:cxn ang="0">
                      <a:pos x="5" y="1"/>
                    </a:cxn>
                    <a:cxn ang="0">
                      <a:pos x="3" y="1"/>
                    </a:cxn>
                    <a:cxn ang="0">
                      <a:pos x="2" y="2"/>
                    </a:cxn>
                    <a:cxn ang="0">
                      <a:pos x="1" y="5"/>
                    </a:cxn>
                    <a:cxn ang="0">
                      <a:pos x="0" y="10"/>
                    </a:cxn>
                    <a:cxn ang="0">
                      <a:pos x="0" y="19"/>
                    </a:cxn>
                    <a:cxn ang="0">
                      <a:pos x="1" y="21"/>
                    </a:cxn>
                    <a:cxn ang="0">
                      <a:pos x="4" y="25"/>
                    </a:cxn>
                    <a:cxn ang="0">
                      <a:pos x="8" y="27"/>
                    </a:cxn>
                    <a:cxn ang="0">
                      <a:pos x="13" y="30"/>
                    </a:cxn>
                    <a:cxn ang="0">
                      <a:pos x="23" y="37"/>
                    </a:cxn>
                    <a:cxn ang="0">
                      <a:pos x="30" y="42"/>
                    </a:cxn>
                    <a:cxn ang="0">
                      <a:pos x="42" y="57"/>
                    </a:cxn>
                    <a:cxn ang="0">
                      <a:pos x="53" y="72"/>
                    </a:cxn>
                    <a:cxn ang="0">
                      <a:pos x="63" y="76"/>
                    </a:cxn>
                    <a:cxn ang="0">
                      <a:pos x="73" y="78"/>
                    </a:cxn>
                    <a:cxn ang="0">
                      <a:pos x="76" y="79"/>
                    </a:cxn>
                    <a:cxn ang="0">
                      <a:pos x="80" y="80"/>
                    </a:cxn>
                    <a:cxn ang="0">
                      <a:pos x="82" y="82"/>
                    </a:cxn>
                    <a:cxn ang="0">
                      <a:pos x="83" y="83"/>
                    </a:cxn>
                  </a:cxnLst>
                  <a:rect l="0" t="0" r="r" b="b"/>
                  <a:pathLst>
                    <a:path w="92" h="83">
                      <a:moveTo>
                        <a:pt x="83" y="83"/>
                      </a:moveTo>
                      <a:lnTo>
                        <a:pt x="87" y="80"/>
                      </a:lnTo>
                      <a:lnTo>
                        <a:pt x="91" y="79"/>
                      </a:lnTo>
                      <a:lnTo>
                        <a:pt x="92" y="78"/>
                      </a:lnTo>
                      <a:lnTo>
                        <a:pt x="89" y="78"/>
                      </a:lnTo>
                      <a:lnTo>
                        <a:pt x="81" y="72"/>
                      </a:lnTo>
                      <a:lnTo>
                        <a:pt x="73" y="66"/>
                      </a:lnTo>
                      <a:lnTo>
                        <a:pt x="66" y="59"/>
                      </a:lnTo>
                      <a:lnTo>
                        <a:pt x="60" y="50"/>
                      </a:lnTo>
                      <a:lnTo>
                        <a:pt x="49" y="33"/>
                      </a:lnTo>
                      <a:lnTo>
                        <a:pt x="35" y="19"/>
                      </a:lnTo>
                      <a:lnTo>
                        <a:pt x="41" y="25"/>
                      </a:lnTo>
                      <a:lnTo>
                        <a:pt x="40" y="23"/>
                      </a:lnTo>
                      <a:lnTo>
                        <a:pt x="33" y="18"/>
                      </a:lnTo>
                      <a:lnTo>
                        <a:pt x="24" y="10"/>
                      </a:lnTo>
                      <a:lnTo>
                        <a:pt x="20" y="6"/>
                      </a:lnTo>
                      <a:lnTo>
                        <a:pt x="15" y="4"/>
                      </a:lnTo>
                      <a:lnTo>
                        <a:pt x="11" y="1"/>
                      </a:lnTo>
                      <a:lnTo>
                        <a:pt x="7" y="0"/>
                      </a:lnTo>
                      <a:lnTo>
                        <a:pt x="5" y="1"/>
                      </a:lnTo>
                      <a:lnTo>
                        <a:pt x="3" y="1"/>
                      </a:lnTo>
                      <a:lnTo>
                        <a:pt x="2" y="2"/>
                      </a:lnTo>
                      <a:lnTo>
                        <a:pt x="1" y="5"/>
                      </a:lnTo>
                      <a:lnTo>
                        <a:pt x="0" y="10"/>
                      </a:lnTo>
                      <a:lnTo>
                        <a:pt x="0" y="19"/>
                      </a:lnTo>
                      <a:lnTo>
                        <a:pt x="1" y="21"/>
                      </a:lnTo>
                      <a:lnTo>
                        <a:pt x="4" y="25"/>
                      </a:lnTo>
                      <a:lnTo>
                        <a:pt x="8" y="27"/>
                      </a:lnTo>
                      <a:lnTo>
                        <a:pt x="13" y="30"/>
                      </a:lnTo>
                      <a:lnTo>
                        <a:pt x="23" y="37"/>
                      </a:lnTo>
                      <a:lnTo>
                        <a:pt x="30" y="42"/>
                      </a:lnTo>
                      <a:lnTo>
                        <a:pt x="42" y="57"/>
                      </a:lnTo>
                      <a:lnTo>
                        <a:pt x="53" y="72"/>
                      </a:lnTo>
                      <a:lnTo>
                        <a:pt x="63" y="76"/>
                      </a:lnTo>
                      <a:lnTo>
                        <a:pt x="73" y="78"/>
                      </a:lnTo>
                      <a:lnTo>
                        <a:pt x="76" y="79"/>
                      </a:lnTo>
                      <a:lnTo>
                        <a:pt x="80" y="80"/>
                      </a:lnTo>
                      <a:lnTo>
                        <a:pt x="82" y="82"/>
                      </a:lnTo>
                      <a:lnTo>
                        <a:pt x="83" y="83"/>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603" name="Freeform 147"/>
                <p:cNvSpPr>
                  <a:spLocks/>
                </p:cNvSpPr>
                <p:nvPr/>
              </p:nvSpPr>
              <p:spPr bwMode="auto">
                <a:xfrm>
                  <a:off x="-104247" y="8030026"/>
                  <a:ext cx="50319" cy="44029"/>
                </a:xfrm>
                <a:custGeom>
                  <a:avLst/>
                  <a:gdLst/>
                  <a:ahLst/>
                  <a:cxnLst>
                    <a:cxn ang="0">
                      <a:pos x="83" y="83"/>
                    </a:cxn>
                    <a:cxn ang="0">
                      <a:pos x="87" y="80"/>
                    </a:cxn>
                    <a:cxn ang="0">
                      <a:pos x="91" y="79"/>
                    </a:cxn>
                    <a:cxn ang="0">
                      <a:pos x="92" y="78"/>
                    </a:cxn>
                    <a:cxn ang="0">
                      <a:pos x="89" y="78"/>
                    </a:cxn>
                    <a:cxn ang="0">
                      <a:pos x="81" y="72"/>
                    </a:cxn>
                    <a:cxn ang="0">
                      <a:pos x="73" y="66"/>
                    </a:cxn>
                    <a:cxn ang="0">
                      <a:pos x="66" y="59"/>
                    </a:cxn>
                    <a:cxn ang="0">
                      <a:pos x="60" y="50"/>
                    </a:cxn>
                    <a:cxn ang="0">
                      <a:pos x="49" y="33"/>
                    </a:cxn>
                    <a:cxn ang="0">
                      <a:pos x="35" y="19"/>
                    </a:cxn>
                    <a:cxn ang="0">
                      <a:pos x="41" y="25"/>
                    </a:cxn>
                    <a:cxn ang="0">
                      <a:pos x="40" y="23"/>
                    </a:cxn>
                    <a:cxn ang="0">
                      <a:pos x="33" y="18"/>
                    </a:cxn>
                    <a:cxn ang="0">
                      <a:pos x="24" y="10"/>
                    </a:cxn>
                    <a:cxn ang="0">
                      <a:pos x="20" y="6"/>
                    </a:cxn>
                    <a:cxn ang="0">
                      <a:pos x="15" y="4"/>
                    </a:cxn>
                    <a:cxn ang="0">
                      <a:pos x="11" y="1"/>
                    </a:cxn>
                    <a:cxn ang="0">
                      <a:pos x="7" y="0"/>
                    </a:cxn>
                    <a:cxn ang="0">
                      <a:pos x="5" y="1"/>
                    </a:cxn>
                    <a:cxn ang="0">
                      <a:pos x="3" y="1"/>
                    </a:cxn>
                    <a:cxn ang="0">
                      <a:pos x="2" y="2"/>
                    </a:cxn>
                    <a:cxn ang="0">
                      <a:pos x="1" y="5"/>
                    </a:cxn>
                    <a:cxn ang="0">
                      <a:pos x="0" y="10"/>
                    </a:cxn>
                    <a:cxn ang="0">
                      <a:pos x="0" y="19"/>
                    </a:cxn>
                    <a:cxn ang="0">
                      <a:pos x="1" y="21"/>
                    </a:cxn>
                    <a:cxn ang="0">
                      <a:pos x="4" y="25"/>
                    </a:cxn>
                    <a:cxn ang="0">
                      <a:pos x="8" y="27"/>
                    </a:cxn>
                    <a:cxn ang="0">
                      <a:pos x="13" y="30"/>
                    </a:cxn>
                    <a:cxn ang="0">
                      <a:pos x="23" y="37"/>
                    </a:cxn>
                    <a:cxn ang="0">
                      <a:pos x="30" y="42"/>
                    </a:cxn>
                    <a:cxn ang="0">
                      <a:pos x="42" y="57"/>
                    </a:cxn>
                    <a:cxn ang="0">
                      <a:pos x="53" y="72"/>
                    </a:cxn>
                    <a:cxn ang="0">
                      <a:pos x="63" y="76"/>
                    </a:cxn>
                    <a:cxn ang="0">
                      <a:pos x="73" y="78"/>
                    </a:cxn>
                    <a:cxn ang="0">
                      <a:pos x="76" y="79"/>
                    </a:cxn>
                    <a:cxn ang="0">
                      <a:pos x="80" y="80"/>
                    </a:cxn>
                    <a:cxn ang="0">
                      <a:pos x="82" y="82"/>
                    </a:cxn>
                    <a:cxn ang="0">
                      <a:pos x="83" y="83"/>
                    </a:cxn>
                  </a:cxnLst>
                  <a:rect l="0" t="0" r="r" b="b"/>
                  <a:pathLst>
                    <a:path w="92" h="83">
                      <a:moveTo>
                        <a:pt x="83" y="83"/>
                      </a:moveTo>
                      <a:lnTo>
                        <a:pt x="87" y="80"/>
                      </a:lnTo>
                      <a:lnTo>
                        <a:pt x="91" y="79"/>
                      </a:lnTo>
                      <a:lnTo>
                        <a:pt x="92" y="78"/>
                      </a:lnTo>
                      <a:lnTo>
                        <a:pt x="89" y="78"/>
                      </a:lnTo>
                      <a:lnTo>
                        <a:pt x="81" y="72"/>
                      </a:lnTo>
                      <a:lnTo>
                        <a:pt x="73" y="66"/>
                      </a:lnTo>
                      <a:lnTo>
                        <a:pt x="66" y="59"/>
                      </a:lnTo>
                      <a:lnTo>
                        <a:pt x="60" y="50"/>
                      </a:lnTo>
                      <a:lnTo>
                        <a:pt x="49" y="33"/>
                      </a:lnTo>
                      <a:lnTo>
                        <a:pt x="35" y="19"/>
                      </a:lnTo>
                      <a:lnTo>
                        <a:pt x="41" y="25"/>
                      </a:lnTo>
                      <a:lnTo>
                        <a:pt x="40" y="23"/>
                      </a:lnTo>
                      <a:lnTo>
                        <a:pt x="33" y="18"/>
                      </a:lnTo>
                      <a:lnTo>
                        <a:pt x="24" y="10"/>
                      </a:lnTo>
                      <a:lnTo>
                        <a:pt x="20" y="6"/>
                      </a:lnTo>
                      <a:lnTo>
                        <a:pt x="15" y="4"/>
                      </a:lnTo>
                      <a:lnTo>
                        <a:pt x="11" y="1"/>
                      </a:lnTo>
                      <a:lnTo>
                        <a:pt x="7" y="0"/>
                      </a:lnTo>
                      <a:lnTo>
                        <a:pt x="5" y="1"/>
                      </a:lnTo>
                      <a:lnTo>
                        <a:pt x="3" y="1"/>
                      </a:lnTo>
                      <a:lnTo>
                        <a:pt x="2" y="2"/>
                      </a:lnTo>
                      <a:lnTo>
                        <a:pt x="1" y="5"/>
                      </a:lnTo>
                      <a:lnTo>
                        <a:pt x="0" y="10"/>
                      </a:lnTo>
                      <a:lnTo>
                        <a:pt x="0" y="19"/>
                      </a:lnTo>
                      <a:lnTo>
                        <a:pt x="1" y="21"/>
                      </a:lnTo>
                      <a:lnTo>
                        <a:pt x="4" y="25"/>
                      </a:lnTo>
                      <a:lnTo>
                        <a:pt x="8" y="27"/>
                      </a:lnTo>
                      <a:lnTo>
                        <a:pt x="13" y="30"/>
                      </a:lnTo>
                      <a:lnTo>
                        <a:pt x="23" y="37"/>
                      </a:lnTo>
                      <a:lnTo>
                        <a:pt x="30" y="42"/>
                      </a:lnTo>
                      <a:lnTo>
                        <a:pt x="42" y="57"/>
                      </a:lnTo>
                      <a:lnTo>
                        <a:pt x="53" y="72"/>
                      </a:lnTo>
                      <a:lnTo>
                        <a:pt x="63" y="76"/>
                      </a:lnTo>
                      <a:lnTo>
                        <a:pt x="73" y="78"/>
                      </a:lnTo>
                      <a:lnTo>
                        <a:pt x="76" y="79"/>
                      </a:lnTo>
                      <a:lnTo>
                        <a:pt x="80" y="80"/>
                      </a:lnTo>
                      <a:lnTo>
                        <a:pt x="82" y="82"/>
                      </a:lnTo>
                      <a:lnTo>
                        <a:pt x="83" y="83"/>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604" name="Freeform 148"/>
                <p:cNvSpPr>
                  <a:spLocks/>
                </p:cNvSpPr>
                <p:nvPr/>
              </p:nvSpPr>
              <p:spPr bwMode="auto">
                <a:xfrm>
                  <a:off x="-126261" y="8030026"/>
                  <a:ext cx="3145" cy="3145"/>
                </a:xfrm>
                <a:custGeom>
                  <a:avLst/>
                  <a:gdLst/>
                  <a:ahLst/>
                  <a:cxnLst>
                    <a:cxn ang="0">
                      <a:pos x="6" y="0"/>
                    </a:cxn>
                    <a:cxn ang="0">
                      <a:pos x="3" y="0"/>
                    </a:cxn>
                    <a:cxn ang="0">
                      <a:pos x="0" y="0"/>
                    </a:cxn>
                    <a:cxn ang="0">
                      <a:pos x="0" y="3"/>
                    </a:cxn>
                    <a:cxn ang="0">
                      <a:pos x="0" y="6"/>
                    </a:cxn>
                    <a:cxn ang="0">
                      <a:pos x="3" y="6"/>
                    </a:cxn>
                    <a:cxn ang="0">
                      <a:pos x="6" y="6"/>
                    </a:cxn>
                    <a:cxn ang="0">
                      <a:pos x="6" y="3"/>
                    </a:cxn>
                    <a:cxn ang="0">
                      <a:pos x="6" y="0"/>
                    </a:cxn>
                  </a:cxnLst>
                  <a:rect l="0" t="0" r="r" b="b"/>
                  <a:pathLst>
                    <a:path w="6" h="6">
                      <a:moveTo>
                        <a:pt x="6" y="0"/>
                      </a:moveTo>
                      <a:lnTo>
                        <a:pt x="3" y="0"/>
                      </a:lnTo>
                      <a:lnTo>
                        <a:pt x="0" y="0"/>
                      </a:lnTo>
                      <a:lnTo>
                        <a:pt x="0" y="3"/>
                      </a:lnTo>
                      <a:lnTo>
                        <a:pt x="0" y="6"/>
                      </a:lnTo>
                      <a:lnTo>
                        <a:pt x="3" y="6"/>
                      </a:lnTo>
                      <a:lnTo>
                        <a:pt x="6" y="6"/>
                      </a:lnTo>
                      <a:lnTo>
                        <a:pt x="6" y="3"/>
                      </a:lnTo>
                      <a:lnTo>
                        <a:pt x="6" y="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605" name="Freeform 149"/>
                <p:cNvSpPr>
                  <a:spLocks/>
                </p:cNvSpPr>
                <p:nvPr/>
              </p:nvSpPr>
              <p:spPr bwMode="auto">
                <a:xfrm>
                  <a:off x="-126261" y="8030026"/>
                  <a:ext cx="3145" cy="3145"/>
                </a:xfrm>
                <a:custGeom>
                  <a:avLst/>
                  <a:gdLst/>
                  <a:ahLst/>
                  <a:cxnLst>
                    <a:cxn ang="0">
                      <a:pos x="6" y="0"/>
                    </a:cxn>
                    <a:cxn ang="0">
                      <a:pos x="3" y="0"/>
                    </a:cxn>
                    <a:cxn ang="0">
                      <a:pos x="0" y="0"/>
                    </a:cxn>
                    <a:cxn ang="0">
                      <a:pos x="0" y="3"/>
                    </a:cxn>
                    <a:cxn ang="0">
                      <a:pos x="0" y="6"/>
                    </a:cxn>
                    <a:cxn ang="0">
                      <a:pos x="3" y="6"/>
                    </a:cxn>
                    <a:cxn ang="0">
                      <a:pos x="6" y="6"/>
                    </a:cxn>
                    <a:cxn ang="0">
                      <a:pos x="6" y="3"/>
                    </a:cxn>
                    <a:cxn ang="0">
                      <a:pos x="6" y="0"/>
                    </a:cxn>
                  </a:cxnLst>
                  <a:rect l="0" t="0" r="r" b="b"/>
                  <a:pathLst>
                    <a:path w="6" h="6">
                      <a:moveTo>
                        <a:pt x="6" y="0"/>
                      </a:moveTo>
                      <a:lnTo>
                        <a:pt x="3" y="0"/>
                      </a:lnTo>
                      <a:lnTo>
                        <a:pt x="0" y="0"/>
                      </a:lnTo>
                      <a:lnTo>
                        <a:pt x="0" y="3"/>
                      </a:lnTo>
                      <a:lnTo>
                        <a:pt x="0" y="6"/>
                      </a:lnTo>
                      <a:lnTo>
                        <a:pt x="3" y="6"/>
                      </a:lnTo>
                      <a:lnTo>
                        <a:pt x="6" y="6"/>
                      </a:lnTo>
                      <a:lnTo>
                        <a:pt x="6" y="3"/>
                      </a:lnTo>
                      <a:lnTo>
                        <a:pt x="6" y="0"/>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606" name="Freeform 150"/>
                <p:cNvSpPr>
                  <a:spLocks/>
                </p:cNvSpPr>
                <p:nvPr/>
              </p:nvSpPr>
              <p:spPr bwMode="auto">
                <a:xfrm>
                  <a:off x="-176580" y="7995432"/>
                  <a:ext cx="31449" cy="37739"/>
                </a:xfrm>
                <a:custGeom>
                  <a:avLst/>
                  <a:gdLst/>
                  <a:ahLst/>
                  <a:cxnLst>
                    <a:cxn ang="0">
                      <a:pos x="23" y="35"/>
                    </a:cxn>
                    <a:cxn ang="0">
                      <a:pos x="29" y="27"/>
                    </a:cxn>
                    <a:cxn ang="0">
                      <a:pos x="37" y="18"/>
                    </a:cxn>
                    <a:cxn ang="0">
                      <a:pos x="47" y="9"/>
                    </a:cxn>
                    <a:cxn ang="0">
                      <a:pos x="59" y="0"/>
                    </a:cxn>
                    <a:cxn ang="0">
                      <a:pos x="60" y="4"/>
                    </a:cxn>
                    <a:cxn ang="0">
                      <a:pos x="61" y="8"/>
                    </a:cxn>
                    <a:cxn ang="0">
                      <a:pos x="61" y="12"/>
                    </a:cxn>
                    <a:cxn ang="0">
                      <a:pos x="61" y="14"/>
                    </a:cxn>
                    <a:cxn ang="0">
                      <a:pos x="58" y="20"/>
                    </a:cxn>
                    <a:cxn ang="0">
                      <a:pos x="53" y="25"/>
                    </a:cxn>
                    <a:cxn ang="0">
                      <a:pos x="43" y="33"/>
                    </a:cxn>
                    <a:cxn ang="0">
                      <a:pos x="34" y="41"/>
                    </a:cxn>
                    <a:cxn ang="0">
                      <a:pos x="38" y="50"/>
                    </a:cxn>
                    <a:cxn ang="0">
                      <a:pos x="41" y="53"/>
                    </a:cxn>
                    <a:cxn ang="0">
                      <a:pos x="39" y="58"/>
                    </a:cxn>
                    <a:cxn ang="0">
                      <a:pos x="36" y="61"/>
                    </a:cxn>
                    <a:cxn ang="0">
                      <a:pos x="32" y="64"/>
                    </a:cxn>
                    <a:cxn ang="0">
                      <a:pos x="29" y="66"/>
                    </a:cxn>
                    <a:cxn ang="0">
                      <a:pos x="22" y="70"/>
                    </a:cxn>
                    <a:cxn ang="0">
                      <a:pos x="18" y="71"/>
                    </a:cxn>
                    <a:cxn ang="0">
                      <a:pos x="12" y="68"/>
                    </a:cxn>
                    <a:cxn ang="0">
                      <a:pos x="9" y="64"/>
                    </a:cxn>
                    <a:cxn ang="0">
                      <a:pos x="3" y="60"/>
                    </a:cxn>
                    <a:cxn ang="0">
                      <a:pos x="0" y="53"/>
                    </a:cxn>
                    <a:cxn ang="0">
                      <a:pos x="6" y="53"/>
                    </a:cxn>
                    <a:cxn ang="0">
                      <a:pos x="9" y="51"/>
                    </a:cxn>
                    <a:cxn ang="0">
                      <a:pos x="11" y="49"/>
                    </a:cxn>
                    <a:cxn ang="0">
                      <a:pos x="13" y="46"/>
                    </a:cxn>
                    <a:cxn ang="0">
                      <a:pos x="16" y="44"/>
                    </a:cxn>
                    <a:cxn ang="0">
                      <a:pos x="17" y="41"/>
                    </a:cxn>
                    <a:cxn ang="0">
                      <a:pos x="19" y="38"/>
                    </a:cxn>
                    <a:cxn ang="0">
                      <a:pos x="23" y="35"/>
                    </a:cxn>
                  </a:cxnLst>
                  <a:rect l="0" t="0" r="r" b="b"/>
                  <a:pathLst>
                    <a:path w="61" h="71">
                      <a:moveTo>
                        <a:pt x="23" y="35"/>
                      </a:moveTo>
                      <a:lnTo>
                        <a:pt x="29" y="27"/>
                      </a:lnTo>
                      <a:lnTo>
                        <a:pt x="37" y="18"/>
                      </a:lnTo>
                      <a:lnTo>
                        <a:pt x="47" y="9"/>
                      </a:lnTo>
                      <a:lnTo>
                        <a:pt x="59" y="0"/>
                      </a:lnTo>
                      <a:lnTo>
                        <a:pt x="60" y="4"/>
                      </a:lnTo>
                      <a:lnTo>
                        <a:pt x="61" y="8"/>
                      </a:lnTo>
                      <a:lnTo>
                        <a:pt x="61" y="12"/>
                      </a:lnTo>
                      <a:lnTo>
                        <a:pt x="61" y="14"/>
                      </a:lnTo>
                      <a:lnTo>
                        <a:pt x="58" y="20"/>
                      </a:lnTo>
                      <a:lnTo>
                        <a:pt x="53" y="25"/>
                      </a:lnTo>
                      <a:lnTo>
                        <a:pt x="43" y="33"/>
                      </a:lnTo>
                      <a:lnTo>
                        <a:pt x="34" y="41"/>
                      </a:lnTo>
                      <a:lnTo>
                        <a:pt x="38" y="50"/>
                      </a:lnTo>
                      <a:lnTo>
                        <a:pt x="41" y="53"/>
                      </a:lnTo>
                      <a:lnTo>
                        <a:pt x="39" y="58"/>
                      </a:lnTo>
                      <a:lnTo>
                        <a:pt x="36" y="61"/>
                      </a:lnTo>
                      <a:lnTo>
                        <a:pt x="32" y="64"/>
                      </a:lnTo>
                      <a:lnTo>
                        <a:pt x="29" y="66"/>
                      </a:lnTo>
                      <a:lnTo>
                        <a:pt x="22" y="70"/>
                      </a:lnTo>
                      <a:lnTo>
                        <a:pt x="18" y="71"/>
                      </a:lnTo>
                      <a:lnTo>
                        <a:pt x="12" y="68"/>
                      </a:lnTo>
                      <a:lnTo>
                        <a:pt x="9" y="64"/>
                      </a:lnTo>
                      <a:lnTo>
                        <a:pt x="3" y="60"/>
                      </a:lnTo>
                      <a:lnTo>
                        <a:pt x="0" y="53"/>
                      </a:lnTo>
                      <a:lnTo>
                        <a:pt x="6" y="53"/>
                      </a:lnTo>
                      <a:lnTo>
                        <a:pt x="9" y="51"/>
                      </a:lnTo>
                      <a:lnTo>
                        <a:pt x="11" y="49"/>
                      </a:lnTo>
                      <a:lnTo>
                        <a:pt x="13" y="46"/>
                      </a:lnTo>
                      <a:lnTo>
                        <a:pt x="16" y="44"/>
                      </a:lnTo>
                      <a:lnTo>
                        <a:pt x="17" y="41"/>
                      </a:lnTo>
                      <a:lnTo>
                        <a:pt x="19" y="38"/>
                      </a:lnTo>
                      <a:lnTo>
                        <a:pt x="23" y="35"/>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607" name="Freeform 151"/>
                <p:cNvSpPr>
                  <a:spLocks/>
                </p:cNvSpPr>
                <p:nvPr/>
              </p:nvSpPr>
              <p:spPr bwMode="auto">
                <a:xfrm>
                  <a:off x="-176580" y="7995432"/>
                  <a:ext cx="31449" cy="37739"/>
                </a:xfrm>
                <a:custGeom>
                  <a:avLst/>
                  <a:gdLst/>
                  <a:ahLst/>
                  <a:cxnLst>
                    <a:cxn ang="0">
                      <a:pos x="23" y="35"/>
                    </a:cxn>
                    <a:cxn ang="0">
                      <a:pos x="29" y="27"/>
                    </a:cxn>
                    <a:cxn ang="0">
                      <a:pos x="37" y="18"/>
                    </a:cxn>
                    <a:cxn ang="0">
                      <a:pos x="47" y="9"/>
                    </a:cxn>
                    <a:cxn ang="0">
                      <a:pos x="59" y="0"/>
                    </a:cxn>
                    <a:cxn ang="0">
                      <a:pos x="60" y="4"/>
                    </a:cxn>
                    <a:cxn ang="0">
                      <a:pos x="61" y="8"/>
                    </a:cxn>
                    <a:cxn ang="0">
                      <a:pos x="61" y="12"/>
                    </a:cxn>
                    <a:cxn ang="0">
                      <a:pos x="61" y="14"/>
                    </a:cxn>
                    <a:cxn ang="0">
                      <a:pos x="58" y="20"/>
                    </a:cxn>
                    <a:cxn ang="0">
                      <a:pos x="53" y="25"/>
                    </a:cxn>
                    <a:cxn ang="0">
                      <a:pos x="43" y="33"/>
                    </a:cxn>
                    <a:cxn ang="0">
                      <a:pos x="34" y="41"/>
                    </a:cxn>
                    <a:cxn ang="0">
                      <a:pos x="38" y="50"/>
                    </a:cxn>
                    <a:cxn ang="0">
                      <a:pos x="41" y="53"/>
                    </a:cxn>
                    <a:cxn ang="0">
                      <a:pos x="39" y="58"/>
                    </a:cxn>
                    <a:cxn ang="0">
                      <a:pos x="36" y="61"/>
                    </a:cxn>
                    <a:cxn ang="0">
                      <a:pos x="32" y="64"/>
                    </a:cxn>
                    <a:cxn ang="0">
                      <a:pos x="29" y="66"/>
                    </a:cxn>
                    <a:cxn ang="0">
                      <a:pos x="22" y="70"/>
                    </a:cxn>
                    <a:cxn ang="0">
                      <a:pos x="18" y="71"/>
                    </a:cxn>
                    <a:cxn ang="0">
                      <a:pos x="12" y="68"/>
                    </a:cxn>
                    <a:cxn ang="0">
                      <a:pos x="9" y="64"/>
                    </a:cxn>
                    <a:cxn ang="0">
                      <a:pos x="3" y="60"/>
                    </a:cxn>
                    <a:cxn ang="0">
                      <a:pos x="0" y="53"/>
                    </a:cxn>
                    <a:cxn ang="0">
                      <a:pos x="6" y="53"/>
                    </a:cxn>
                    <a:cxn ang="0">
                      <a:pos x="9" y="51"/>
                    </a:cxn>
                    <a:cxn ang="0">
                      <a:pos x="11" y="49"/>
                    </a:cxn>
                    <a:cxn ang="0">
                      <a:pos x="13" y="46"/>
                    </a:cxn>
                    <a:cxn ang="0">
                      <a:pos x="16" y="44"/>
                    </a:cxn>
                    <a:cxn ang="0">
                      <a:pos x="17" y="41"/>
                    </a:cxn>
                    <a:cxn ang="0">
                      <a:pos x="19" y="38"/>
                    </a:cxn>
                    <a:cxn ang="0">
                      <a:pos x="23" y="35"/>
                    </a:cxn>
                  </a:cxnLst>
                  <a:rect l="0" t="0" r="r" b="b"/>
                  <a:pathLst>
                    <a:path w="61" h="71">
                      <a:moveTo>
                        <a:pt x="23" y="35"/>
                      </a:moveTo>
                      <a:lnTo>
                        <a:pt x="29" y="27"/>
                      </a:lnTo>
                      <a:lnTo>
                        <a:pt x="37" y="18"/>
                      </a:lnTo>
                      <a:lnTo>
                        <a:pt x="47" y="9"/>
                      </a:lnTo>
                      <a:lnTo>
                        <a:pt x="59" y="0"/>
                      </a:lnTo>
                      <a:lnTo>
                        <a:pt x="60" y="4"/>
                      </a:lnTo>
                      <a:lnTo>
                        <a:pt x="61" y="8"/>
                      </a:lnTo>
                      <a:lnTo>
                        <a:pt x="61" y="12"/>
                      </a:lnTo>
                      <a:lnTo>
                        <a:pt x="61" y="14"/>
                      </a:lnTo>
                      <a:lnTo>
                        <a:pt x="58" y="20"/>
                      </a:lnTo>
                      <a:lnTo>
                        <a:pt x="53" y="25"/>
                      </a:lnTo>
                      <a:lnTo>
                        <a:pt x="43" y="33"/>
                      </a:lnTo>
                      <a:lnTo>
                        <a:pt x="34" y="41"/>
                      </a:lnTo>
                      <a:lnTo>
                        <a:pt x="38" y="50"/>
                      </a:lnTo>
                      <a:lnTo>
                        <a:pt x="41" y="53"/>
                      </a:lnTo>
                      <a:lnTo>
                        <a:pt x="39" y="58"/>
                      </a:lnTo>
                      <a:lnTo>
                        <a:pt x="36" y="61"/>
                      </a:lnTo>
                      <a:lnTo>
                        <a:pt x="32" y="64"/>
                      </a:lnTo>
                      <a:lnTo>
                        <a:pt x="29" y="66"/>
                      </a:lnTo>
                      <a:lnTo>
                        <a:pt x="22" y="70"/>
                      </a:lnTo>
                      <a:lnTo>
                        <a:pt x="18" y="71"/>
                      </a:lnTo>
                      <a:lnTo>
                        <a:pt x="12" y="68"/>
                      </a:lnTo>
                      <a:lnTo>
                        <a:pt x="9" y="64"/>
                      </a:lnTo>
                      <a:lnTo>
                        <a:pt x="3" y="60"/>
                      </a:lnTo>
                      <a:lnTo>
                        <a:pt x="0" y="53"/>
                      </a:lnTo>
                      <a:lnTo>
                        <a:pt x="6" y="53"/>
                      </a:lnTo>
                      <a:lnTo>
                        <a:pt x="9" y="51"/>
                      </a:lnTo>
                      <a:lnTo>
                        <a:pt x="11" y="49"/>
                      </a:lnTo>
                      <a:lnTo>
                        <a:pt x="13" y="46"/>
                      </a:lnTo>
                      <a:lnTo>
                        <a:pt x="16" y="44"/>
                      </a:lnTo>
                      <a:lnTo>
                        <a:pt x="17" y="41"/>
                      </a:lnTo>
                      <a:lnTo>
                        <a:pt x="19" y="38"/>
                      </a:lnTo>
                      <a:lnTo>
                        <a:pt x="23" y="35"/>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608" name="Freeform 152"/>
                <p:cNvSpPr>
                  <a:spLocks/>
                </p:cNvSpPr>
                <p:nvPr/>
              </p:nvSpPr>
              <p:spPr bwMode="auto">
                <a:xfrm>
                  <a:off x="-333826" y="7888504"/>
                  <a:ext cx="31449" cy="25159"/>
                </a:xfrm>
                <a:custGeom>
                  <a:avLst/>
                  <a:gdLst/>
                  <a:ahLst/>
                  <a:cxnLst>
                    <a:cxn ang="0">
                      <a:pos x="0" y="35"/>
                    </a:cxn>
                    <a:cxn ang="0">
                      <a:pos x="14" y="26"/>
                    </a:cxn>
                    <a:cxn ang="0">
                      <a:pos x="28" y="20"/>
                    </a:cxn>
                    <a:cxn ang="0">
                      <a:pos x="36" y="15"/>
                    </a:cxn>
                    <a:cxn ang="0">
                      <a:pos x="44" y="11"/>
                    </a:cxn>
                    <a:cxn ang="0">
                      <a:pos x="52" y="5"/>
                    </a:cxn>
                    <a:cxn ang="0">
                      <a:pos x="58" y="0"/>
                    </a:cxn>
                    <a:cxn ang="0">
                      <a:pos x="59" y="3"/>
                    </a:cxn>
                    <a:cxn ang="0">
                      <a:pos x="59" y="8"/>
                    </a:cxn>
                    <a:cxn ang="0">
                      <a:pos x="58" y="11"/>
                    </a:cxn>
                    <a:cxn ang="0">
                      <a:pos x="57" y="13"/>
                    </a:cxn>
                    <a:cxn ang="0">
                      <a:pos x="54" y="19"/>
                    </a:cxn>
                    <a:cxn ang="0">
                      <a:pos x="51" y="23"/>
                    </a:cxn>
                    <a:cxn ang="0">
                      <a:pos x="46" y="27"/>
                    </a:cxn>
                    <a:cxn ang="0">
                      <a:pos x="44" y="33"/>
                    </a:cxn>
                    <a:cxn ang="0">
                      <a:pos x="44" y="35"/>
                    </a:cxn>
                    <a:cxn ang="0">
                      <a:pos x="44" y="39"/>
                    </a:cxn>
                    <a:cxn ang="0">
                      <a:pos x="45" y="42"/>
                    </a:cxn>
                    <a:cxn ang="0">
                      <a:pos x="46" y="46"/>
                    </a:cxn>
                    <a:cxn ang="0">
                      <a:pos x="41" y="46"/>
                    </a:cxn>
                    <a:cxn ang="0">
                      <a:pos x="35" y="46"/>
                    </a:cxn>
                    <a:cxn ang="0">
                      <a:pos x="31" y="43"/>
                    </a:cxn>
                    <a:cxn ang="0">
                      <a:pos x="26" y="41"/>
                    </a:cxn>
                    <a:cxn ang="0">
                      <a:pos x="22" y="40"/>
                    </a:cxn>
                    <a:cxn ang="0">
                      <a:pos x="17" y="39"/>
                    </a:cxn>
                    <a:cxn ang="0">
                      <a:pos x="8" y="37"/>
                    </a:cxn>
                    <a:cxn ang="0">
                      <a:pos x="0" y="35"/>
                    </a:cxn>
                  </a:cxnLst>
                  <a:rect l="0" t="0" r="r" b="b"/>
                  <a:pathLst>
                    <a:path w="59" h="46">
                      <a:moveTo>
                        <a:pt x="0" y="35"/>
                      </a:moveTo>
                      <a:lnTo>
                        <a:pt x="14" y="26"/>
                      </a:lnTo>
                      <a:lnTo>
                        <a:pt x="28" y="20"/>
                      </a:lnTo>
                      <a:lnTo>
                        <a:pt x="36" y="15"/>
                      </a:lnTo>
                      <a:lnTo>
                        <a:pt x="44" y="11"/>
                      </a:lnTo>
                      <a:lnTo>
                        <a:pt x="52" y="5"/>
                      </a:lnTo>
                      <a:lnTo>
                        <a:pt x="58" y="0"/>
                      </a:lnTo>
                      <a:lnTo>
                        <a:pt x="59" y="3"/>
                      </a:lnTo>
                      <a:lnTo>
                        <a:pt x="59" y="8"/>
                      </a:lnTo>
                      <a:lnTo>
                        <a:pt x="58" y="11"/>
                      </a:lnTo>
                      <a:lnTo>
                        <a:pt x="57" y="13"/>
                      </a:lnTo>
                      <a:lnTo>
                        <a:pt x="54" y="19"/>
                      </a:lnTo>
                      <a:lnTo>
                        <a:pt x="51" y="23"/>
                      </a:lnTo>
                      <a:lnTo>
                        <a:pt x="46" y="27"/>
                      </a:lnTo>
                      <a:lnTo>
                        <a:pt x="44" y="33"/>
                      </a:lnTo>
                      <a:lnTo>
                        <a:pt x="44" y="35"/>
                      </a:lnTo>
                      <a:lnTo>
                        <a:pt x="44" y="39"/>
                      </a:lnTo>
                      <a:lnTo>
                        <a:pt x="45" y="42"/>
                      </a:lnTo>
                      <a:lnTo>
                        <a:pt x="46" y="46"/>
                      </a:lnTo>
                      <a:lnTo>
                        <a:pt x="41" y="46"/>
                      </a:lnTo>
                      <a:lnTo>
                        <a:pt x="35" y="46"/>
                      </a:lnTo>
                      <a:lnTo>
                        <a:pt x="31" y="43"/>
                      </a:lnTo>
                      <a:lnTo>
                        <a:pt x="26" y="41"/>
                      </a:lnTo>
                      <a:lnTo>
                        <a:pt x="22" y="40"/>
                      </a:lnTo>
                      <a:lnTo>
                        <a:pt x="17" y="39"/>
                      </a:lnTo>
                      <a:lnTo>
                        <a:pt x="8" y="37"/>
                      </a:lnTo>
                      <a:lnTo>
                        <a:pt x="0" y="35"/>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609" name="Freeform 153"/>
                <p:cNvSpPr>
                  <a:spLocks/>
                </p:cNvSpPr>
                <p:nvPr/>
              </p:nvSpPr>
              <p:spPr bwMode="auto">
                <a:xfrm>
                  <a:off x="-333826" y="7888504"/>
                  <a:ext cx="31449" cy="25159"/>
                </a:xfrm>
                <a:custGeom>
                  <a:avLst/>
                  <a:gdLst/>
                  <a:ahLst/>
                  <a:cxnLst>
                    <a:cxn ang="0">
                      <a:pos x="0" y="35"/>
                    </a:cxn>
                    <a:cxn ang="0">
                      <a:pos x="14" y="26"/>
                    </a:cxn>
                    <a:cxn ang="0">
                      <a:pos x="28" y="20"/>
                    </a:cxn>
                    <a:cxn ang="0">
                      <a:pos x="36" y="15"/>
                    </a:cxn>
                    <a:cxn ang="0">
                      <a:pos x="44" y="11"/>
                    </a:cxn>
                    <a:cxn ang="0">
                      <a:pos x="52" y="5"/>
                    </a:cxn>
                    <a:cxn ang="0">
                      <a:pos x="58" y="0"/>
                    </a:cxn>
                    <a:cxn ang="0">
                      <a:pos x="59" y="3"/>
                    </a:cxn>
                    <a:cxn ang="0">
                      <a:pos x="59" y="8"/>
                    </a:cxn>
                    <a:cxn ang="0">
                      <a:pos x="58" y="11"/>
                    </a:cxn>
                    <a:cxn ang="0">
                      <a:pos x="57" y="13"/>
                    </a:cxn>
                    <a:cxn ang="0">
                      <a:pos x="54" y="19"/>
                    </a:cxn>
                    <a:cxn ang="0">
                      <a:pos x="51" y="23"/>
                    </a:cxn>
                    <a:cxn ang="0">
                      <a:pos x="46" y="27"/>
                    </a:cxn>
                    <a:cxn ang="0">
                      <a:pos x="44" y="33"/>
                    </a:cxn>
                    <a:cxn ang="0">
                      <a:pos x="44" y="35"/>
                    </a:cxn>
                    <a:cxn ang="0">
                      <a:pos x="44" y="39"/>
                    </a:cxn>
                    <a:cxn ang="0">
                      <a:pos x="45" y="42"/>
                    </a:cxn>
                    <a:cxn ang="0">
                      <a:pos x="46" y="46"/>
                    </a:cxn>
                    <a:cxn ang="0">
                      <a:pos x="41" y="46"/>
                    </a:cxn>
                    <a:cxn ang="0">
                      <a:pos x="35" y="46"/>
                    </a:cxn>
                    <a:cxn ang="0">
                      <a:pos x="31" y="43"/>
                    </a:cxn>
                    <a:cxn ang="0">
                      <a:pos x="26" y="41"/>
                    </a:cxn>
                    <a:cxn ang="0">
                      <a:pos x="22" y="40"/>
                    </a:cxn>
                    <a:cxn ang="0">
                      <a:pos x="17" y="39"/>
                    </a:cxn>
                    <a:cxn ang="0">
                      <a:pos x="8" y="37"/>
                    </a:cxn>
                    <a:cxn ang="0">
                      <a:pos x="0" y="35"/>
                    </a:cxn>
                  </a:cxnLst>
                  <a:rect l="0" t="0" r="r" b="b"/>
                  <a:pathLst>
                    <a:path w="59" h="46">
                      <a:moveTo>
                        <a:pt x="0" y="35"/>
                      </a:moveTo>
                      <a:lnTo>
                        <a:pt x="14" y="26"/>
                      </a:lnTo>
                      <a:lnTo>
                        <a:pt x="28" y="20"/>
                      </a:lnTo>
                      <a:lnTo>
                        <a:pt x="36" y="15"/>
                      </a:lnTo>
                      <a:lnTo>
                        <a:pt x="44" y="11"/>
                      </a:lnTo>
                      <a:lnTo>
                        <a:pt x="52" y="5"/>
                      </a:lnTo>
                      <a:lnTo>
                        <a:pt x="58" y="0"/>
                      </a:lnTo>
                      <a:lnTo>
                        <a:pt x="59" y="3"/>
                      </a:lnTo>
                      <a:lnTo>
                        <a:pt x="59" y="8"/>
                      </a:lnTo>
                      <a:lnTo>
                        <a:pt x="58" y="11"/>
                      </a:lnTo>
                      <a:lnTo>
                        <a:pt x="57" y="13"/>
                      </a:lnTo>
                      <a:lnTo>
                        <a:pt x="54" y="19"/>
                      </a:lnTo>
                      <a:lnTo>
                        <a:pt x="51" y="23"/>
                      </a:lnTo>
                      <a:lnTo>
                        <a:pt x="46" y="27"/>
                      </a:lnTo>
                      <a:lnTo>
                        <a:pt x="44" y="33"/>
                      </a:lnTo>
                      <a:lnTo>
                        <a:pt x="44" y="35"/>
                      </a:lnTo>
                      <a:lnTo>
                        <a:pt x="44" y="39"/>
                      </a:lnTo>
                      <a:lnTo>
                        <a:pt x="45" y="42"/>
                      </a:lnTo>
                      <a:lnTo>
                        <a:pt x="46" y="46"/>
                      </a:lnTo>
                      <a:lnTo>
                        <a:pt x="41" y="46"/>
                      </a:lnTo>
                      <a:lnTo>
                        <a:pt x="35" y="46"/>
                      </a:lnTo>
                      <a:lnTo>
                        <a:pt x="31" y="43"/>
                      </a:lnTo>
                      <a:lnTo>
                        <a:pt x="26" y="41"/>
                      </a:lnTo>
                      <a:lnTo>
                        <a:pt x="22" y="40"/>
                      </a:lnTo>
                      <a:lnTo>
                        <a:pt x="17" y="39"/>
                      </a:lnTo>
                      <a:lnTo>
                        <a:pt x="8" y="37"/>
                      </a:lnTo>
                      <a:lnTo>
                        <a:pt x="0" y="35"/>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610" name="Freeform 154"/>
                <p:cNvSpPr>
                  <a:spLocks/>
                </p:cNvSpPr>
                <p:nvPr/>
              </p:nvSpPr>
              <p:spPr bwMode="auto">
                <a:xfrm>
                  <a:off x="-377855" y="7838186"/>
                  <a:ext cx="59754" cy="22014"/>
                </a:xfrm>
                <a:custGeom>
                  <a:avLst/>
                  <a:gdLst/>
                  <a:ahLst/>
                  <a:cxnLst>
                    <a:cxn ang="0">
                      <a:pos x="1" y="16"/>
                    </a:cxn>
                    <a:cxn ang="0">
                      <a:pos x="11" y="10"/>
                    </a:cxn>
                    <a:cxn ang="0">
                      <a:pos x="20" y="6"/>
                    </a:cxn>
                    <a:cxn ang="0">
                      <a:pos x="30" y="2"/>
                    </a:cxn>
                    <a:cxn ang="0">
                      <a:pos x="40" y="1"/>
                    </a:cxn>
                    <a:cxn ang="0">
                      <a:pos x="50" y="0"/>
                    </a:cxn>
                    <a:cxn ang="0">
                      <a:pos x="60" y="0"/>
                    </a:cxn>
                    <a:cxn ang="0">
                      <a:pos x="69" y="2"/>
                    </a:cxn>
                    <a:cxn ang="0">
                      <a:pos x="79" y="3"/>
                    </a:cxn>
                    <a:cxn ang="0">
                      <a:pos x="81" y="3"/>
                    </a:cxn>
                    <a:cxn ang="0">
                      <a:pos x="79" y="3"/>
                    </a:cxn>
                    <a:cxn ang="0">
                      <a:pos x="85" y="5"/>
                    </a:cxn>
                    <a:cxn ang="0">
                      <a:pos x="91" y="6"/>
                    </a:cxn>
                    <a:cxn ang="0">
                      <a:pos x="97" y="8"/>
                    </a:cxn>
                    <a:cxn ang="0">
                      <a:pos x="102" y="11"/>
                    </a:cxn>
                    <a:cxn ang="0">
                      <a:pos x="105" y="15"/>
                    </a:cxn>
                    <a:cxn ang="0">
                      <a:pos x="109" y="19"/>
                    </a:cxn>
                    <a:cxn ang="0">
                      <a:pos x="109" y="23"/>
                    </a:cxn>
                    <a:cxn ang="0">
                      <a:pos x="107" y="28"/>
                    </a:cxn>
                    <a:cxn ang="0">
                      <a:pos x="104" y="29"/>
                    </a:cxn>
                    <a:cxn ang="0">
                      <a:pos x="100" y="30"/>
                    </a:cxn>
                    <a:cxn ang="0">
                      <a:pos x="96" y="30"/>
                    </a:cxn>
                    <a:cxn ang="0">
                      <a:pos x="92" y="30"/>
                    </a:cxn>
                    <a:cxn ang="0">
                      <a:pos x="84" y="28"/>
                    </a:cxn>
                    <a:cxn ang="0">
                      <a:pos x="72" y="28"/>
                    </a:cxn>
                    <a:cxn ang="0">
                      <a:pos x="70" y="37"/>
                    </a:cxn>
                    <a:cxn ang="0">
                      <a:pos x="66" y="46"/>
                    </a:cxn>
                    <a:cxn ang="0">
                      <a:pos x="54" y="46"/>
                    </a:cxn>
                    <a:cxn ang="0">
                      <a:pos x="43" y="46"/>
                    </a:cxn>
                    <a:cxn ang="0">
                      <a:pos x="40" y="41"/>
                    </a:cxn>
                    <a:cxn ang="0">
                      <a:pos x="39" y="37"/>
                    </a:cxn>
                    <a:cxn ang="0">
                      <a:pos x="39" y="34"/>
                    </a:cxn>
                    <a:cxn ang="0">
                      <a:pos x="36" y="32"/>
                    </a:cxn>
                    <a:cxn ang="0">
                      <a:pos x="34" y="30"/>
                    </a:cxn>
                    <a:cxn ang="0">
                      <a:pos x="31" y="28"/>
                    </a:cxn>
                    <a:cxn ang="0">
                      <a:pos x="30" y="26"/>
                    </a:cxn>
                    <a:cxn ang="0">
                      <a:pos x="29" y="23"/>
                    </a:cxn>
                    <a:cxn ang="0">
                      <a:pos x="29" y="21"/>
                    </a:cxn>
                    <a:cxn ang="0">
                      <a:pos x="29" y="19"/>
                    </a:cxn>
                    <a:cxn ang="0">
                      <a:pos x="30" y="17"/>
                    </a:cxn>
                    <a:cxn ang="0">
                      <a:pos x="31" y="16"/>
                    </a:cxn>
                    <a:cxn ang="0">
                      <a:pos x="20" y="23"/>
                    </a:cxn>
                    <a:cxn ang="0">
                      <a:pos x="13" y="28"/>
                    </a:cxn>
                    <a:cxn ang="0">
                      <a:pos x="13" y="19"/>
                    </a:cxn>
                    <a:cxn ang="0">
                      <a:pos x="13" y="16"/>
                    </a:cxn>
                    <a:cxn ang="0">
                      <a:pos x="11" y="13"/>
                    </a:cxn>
                    <a:cxn ang="0">
                      <a:pos x="8" y="13"/>
                    </a:cxn>
                    <a:cxn ang="0">
                      <a:pos x="5" y="13"/>
                    </a:cxn>
                    <a:cxn ang="0">
                      <a:pos x="3" y="13"/>
                    </a:cxn>
                    <a:cxn ang="0">
                      <a:pos x="1" y="15"/>
                    </a:cxn>
                    <a:cxn ang="0">
                      <a:pos x="0" y="15"/>
                    </a:cxn>
                    <a:cxn ang="0">
                      <a:pos x="0" y="16"/>
                    </a:cxn>
                    <a:cxn ang="0">
                      <a:pos x="1" y="16"/>
                    </a:cxn>
                  </a:cxnLst>
                  <a:rect l="0" t="0" r="r" b="b"/>
                  <a:pathLst>
                    <a:path w="109" h="46">
                      <a:moveTo>
                        <a:pt x="1" y="16"/>
                      </a:moveTo>
                      <a:lnTo>
                        <a:pt x="11" y="10"/>
                      </a:lnTo>
                      <a:lnTo>
                        <a:pt x="20" y="6"/>
                      </a:lnTo>
                      <a:lnTo>
                        <a:pt x="30" y="2"/>
                      </a:lnTo>
                      <a:lnTo>
                        <a:pt x="40" y="1"/>
                      </a:lnTo>
                      <a:lnTo>
                        <a:pt x="50" y="0"/>
                      </a:lnTo>
                      <a:lnTo>
                        <a:pt x="60" y="0"/>
                      </a:lnTo>
                      <a:lnTo>
                        <a:pt x="69" y="2"/>
                      </a:lnTo>
                      <a:lnTo>
                        <a:pt x="79" y="3"/>
                      </a:lnTo>
                      <a:lnTo>
                        <a:pt x="81" y="3"/>
                      </a:lnTo>
                      <a:lnTo>
                        <a:pt x="79" y="3"/>
                      </a:lnTo>
                      <a:lnTo>
                        <a:pt x="85" y="5"/>
                      </a:lnTo>
                      <a:lnTo>
                        <a:pt x="91" y="6"/>
                      </a:lnTo>
                      <a:lnTo>
                        <a:pt x="97" y="8"/>
                      </a:lnTo>
                      <a:lnTo>
                        <a:pt x="102" y="11"/>
                      </a:lnTo>
                      <a:lnTo>
                        <a:pt x="105" y="15"/>
                      </a:lnTo>
                      <a:lnTo>
                        <a:pt x="109" y="19"/>
                      </a:lnTo>
                      <a:lnTo>
                        <a:pt x="109" y="23"/>
                      </a:lnTo>
                      <a:lnTo>
                        <a:pt x="107" y="28"/>
                      </a:lnTo>
                      <a:lnTo>
                        <a:pt x="104" y="29"/>
                      </a:lnTo>
                      <a:lnTo>
                        <a:pt x="100" y="30"/>
                      </a:lnTo>
                      <a:lnTo>
                        <a:pt x="96" y="30"/>
                      </a:lnTo>
                      <a:lnTo>
                        <a:pt x="92" y="30"/>
                      </a:lnTo>
                      <a:lnTo>
                        <a:pt x="84" y="28"/>
                      </a:lnTo>
                      <a:lnTo>
                        <a:pt x="72" y="28"/>
                      </a:lnTo>
                      <a:lnTo>
                        <a:pt x="70" y="37"/>
                      </a:lnTo>
                      <a:lnTo>
                        <a:pt x="66" y="46"/>
                      </a:lnTo>
                      <a:lnTo>
                        <a:pt x="54" y="46"/>
                      </a:lnTo>
                      <a:lnTo>
                        <a:pt x="43" y="46"/>
                      </a:lnTo>
                      <a:lnTo>
                        <a:pt x="40" y="41"/>
                      </a:lnTo>
                      <a:lnTo>
                        <a:pt x="39" y="37"/>
                      </a:lnTo>
                      <a:lnTo>
                        <a:pt x="39" y="34"/>
                      </a:lnTo>
                      <a:lnTo>
                        <a:pt x="36" y="32"/>
                      </a:lnTo>
                      <a:lnTo>
                        <a:pt x="34" y="30"/>
                      </a:lnTo>
                      <a:lnTo>
                        <a:pt x="31" y="28"/>
                      </a:lnTo>
                      <a:lnTo>
                        <a:pt x="30" y="26"/>
                      </a:lnTo>
                      <a:lnTo>
                        <a:pt x="29" y="23"/>
                      </a:lnTo>
                      <a:lnTo>
                        <a:pt x="29" y="21"/>
                      </a:lnTo>
                      <a:lnTo>
                        <a:pt x="29" y="19"/>
                      </a:lnTo>
                      <a:lnTo>
                        <a:pt x="30" y="17"/>
                      </a:lnTo>
                      <a:lnTo>
                        <a:pt x="31" y="16"/>
                      </a:lnTo>
                      <a:lnTo>
                        <a:pt x="20" y="23"/>
                      </a:lnTo>
                      <a:lnTo>
                        <a:pt x="13" y="28"/>
                      </a:lnTo>
                      <a:lnTo>
                        <a:pt x="13" y="19"/>
                      </a:lnTo>
                      <a:lnTo>
                        <a:pt x="13" y="16"/>
                      </a:lnTo>
                      <a:lnTo>
                        <a:pt x="11" y="13"/>
                      </a:lnTo>
                      <a:lnTo>
                        <a:pt x="8" y="13"/>
                      </a:lnTo>
                      <a:lnTo>
                        <a:pt x="5" y="13"/>
                      </a:lnTo>
                      <a:lnTo>
                        <a:pt x="3" y="13"/>
                      </a:lnTo>
                      <a:lnTo>
                        <a:pt x="1" y="15"/>
                      </a:lnTo>
                      <a:lnTo>
                        <a:pt x="0" y="15"/>
                      </a:lnTo>
                      <a:lnTo>
                        <a:pt x="0" y="16"/>
                      </a:lnTo>
                      <a:lnTo>
                        <a:pt x="1" y="16"/>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611" name="Freeform 155"/>
                <p:cNvSpPr>
                  <a:spLocks/>
                </p:cNvSpPr>
                <p:nvPr/>
              </p:nvSpPr>
              <p:spPr bwMode="auto">
                <a:xfrm>
                  <a:off x="-377855" y="7838186"/>
                  <a:ext cx="59754" cy="22014"/>
                </a:xfrm>
                <a:custGeom>
                  <a:avLst/>
                  <a:gdLst/>
                  <a:ahLst/>
                  <a:cxnLst>
                    <a:cxn ang="0">
                      <a:pos x="1" y="16"/>
                    </a:cxn>
                    <a:cxn ang="0">
                      <a:pos x="11" y="10"/>
                    </a:cxn>
                    <a:cxn ang="0">
                      <a:pos x="20" y="6"/>
                    </a:cxn>
                    <a:cxn ang="0">
                      <a:pos x="30" y="2"/>
                    </a:cxn>
                    <a:cxn ang="0">
                      <a:pos x="40" y="1"/>
                    </a:cxn>
                    <a:cxn ang="0">
                      <a:pos x="50" y="0"/>
                    </a:cxn>
                    <a:cxn ang="0">
                      <a:pos x="60" y="0"/>
                    </a:cxn>
                    <a:cxn ang="0">
                      <a:pos x="69" y="2"/>
                    </a:cxn>
                    <a:cxn ang="0">
                      <a:pos x="79" y="3"/>
                    </a:cxn>
                    <a:cxn ang="0">
                      <a:pos x="81" y="3"/>
                    </a:cxn>
                    <a:cxn ang="0">
                      <a:pos x="79" y="3"/>
                    </a:cxn>
                    <a:cxn ang="0">
                      <a:pos x="85" y="5"/>
                    </a:cxn>
                    <a:cxn ang="0">
                      <a:pos x="91" y="6"/>
                    </a:cxn>
                    <a:cxn ang="0">
                      <a:pos x="97" y="8"/>
                    </a:cxn>
                    <a:cxn ang="0">
                      <a:pos x="102" y="11"/>
                    </a:cxn>
                    <a:cxn ang="0">
                      <a:pos x="105" y="15"/>
                    </a:cxn>
                    <a:cxn ang="0">
                      <a:pos x="109" y="19"/>
                    </a:cxn>
                    <a:cxn ang="0">
                      <a:pos x="109" y="23"/>
                    </a:cxn>
                    <a:cxn ang="0">
                      <a:pos x="107" y="28"/>
                    </a:cxn>
                    <a:cxn ang="0">
                      <a:pos x="104" y="29"/>
                    </a:cxn>
                    <a:cxn ang="0">
                      <a:pos x="100" y="30"/>
                    </a:cxn>
                    <a:cxn ang="0">
                      <a:pos x="96" y="30"/>
                    </a:cxn>
                    <a:cxn ang="0">
                      <a:pos x="92" y="30"/>
                    </a:cxn>
                    <a:cxn ang="0">
                      <a:pos x="84" y="28"/>
                    </a:cxn>
                    <a:cxn ang="0">
                      <a:pos x="72" y="28"/>
                    </a:cxn>
                    <a:cxn ang="0">
                      <a:pos x="70" y="37"/>
                    </a:cxn>
                    <a:cxn ang="0">
                      <a:pos x="66" y="46"/>
                    </a:cxn>
                    <a:cxn ang="0">
                      <a:pos x="54" y="46"/>
                    </a:cxn>
                    <a:cxn ang="0">
                      <a:pos x="43" y="46"/>
                    </a:cxn>
                    <a:cxn ang="0">
                      <a:pos x="40" y="41"/>
                    </a:cxn>
                    <a:cxn ang="0">
                      <a:pos x="39" y="37"/>
                    </a:cxn>
                    <a:cxn ang="0">
                      <a:pos x="39" y="34"/>
                    </a:cxn>
                    <a:cxn ang="0">
                      <a:pos x="36" y="32"/>
                    </a:cxn>
                    <a:cxn ang="0">
                      <a:pos x="34" y="30"/>
                    </a:cxn>
                    <a:cxn ang="0">
                      <a:pos x="31" y="28"/>
                    </a:cxn>
                    <a:cxn ang="0">
                      <a:pos x="30" y="26"/>
                    </a:cxn>
                    <a:cxn ang="0">
                      <a:pos x="29" y="23"/>
                    </a:cxn>
                    <a:cxn ang="0">
                      <a:pos x="29" y="21"/>
                    </a:cxn>
                    <a:cxn ang="0">
                      <a:pos x="29" y="19"/>
                    </a:cxn>
                    <a:cxn ang="0">
                      <a:pos x="30" y="17"/>
                    </a:cxn>
                    <a:cxn ang="0">
                      <a:pos x="31" y="16"/>
                    </a:cxn>
                    <a:cxn ang="0">
                      <a:pos x="20" y="23"/>
                    </a:cxn>
                    <a:cxn ang="0">
                      <a:pos x="13" y="28"/>
                    </a:cxn>
                    <a:cxn ang="0">
                      <a:pos x="13" y="19"/>
                    </a:cxn>
                    <a:cxn ang="0">
                      <a:pos x="13" y="16"/>
                    </a:cxn>
                    <a:cxn ang="0">
                      <a:pos x="11" y="13"/>
                    </a:cxn>
                    <a:cxn ang="0">
                      <a:pos x="8" y="13"/>
                    </a:cxn>
                    <a:cxn ang="0">
                      <a:pos x="5" y="13"/>
                    </a:cxn>
                    <a:cxn ang="0">
                      <a:pos x="3" y="13"/>
                    </a:cxn>
                    <a:cxn ang="0">
                      <a:pos x="1" y="15"/>
                    </a:cxn>
                    <a:cxn ang="0">
                      <a:pos x="0" y="15"/>
                    </a:cxn>
                    <a:cxn ang="0">
                      <a:pos x="0" y="16"/>
                    </a:cxn>
                    <a:cxn ang="0">
                      <a:pos x="1" y="16"/>
                    </a:cxn>
                  </a:cxnLst>
                  <a:rect l="0" t="0" r="r" b="b"/>
                  <a:pathLst>
                    <a:path w="109" h="46">
                      <a:moveTo>
                        <a:pt x="1" y="16"/>
                      </a:moveTo>
                      <a:lnTo>
                        <a:pt x="11" y="10"/>
                      </a:lnTo>
                      <a:lnTo>
                        <a:pt x="20" y="6"/>
                      </a:lnTo>
                      <a:lnTo>
                        <a:pt x="30" y="2"/>
                      </a:lnTo>
                      <a:lnTo>
                        <a:pt x="40" y="1"/>
                      </a:lnTo>
                      <a:lnTo>
                        <a:pt x="50" y="0"/>
                      </a:lnTo>
                      <a:lnTo>
                        <a:pt x="60" y="0"/>
                      </a:lnTo>
                      <a:lnTo>
                        <a:pt x="69" y="2"/>
                      </a:lnTo>
                      <a:lnTo>
                        <a:pt x="79" y="3"/>
                      </a:lnTo>
                      <a:lnTo>
                        <a:pt x="81" y="3"/>
                      </a:lnTo>
                      <a:lnTo>
                        <a:pt x="79" y="3"/>
                      </a:lnTo>
                      <a:lnTo>
                        <a:pt x="85" y="5"/>
                      </a:lnTo>
                      <a:lnTo>
                        <a:pt x="91" y="6"/>
                      </a:lnTo>
                      <a:lnTo>
                        <a:pt x="97" y="8"/>
                      </a:lnTo>
                      <a:lnTo>
                        <a:pt x="102" y="11"/>
                      </a:lnTo>
                      <a:lnTo>
                        <a:pt x="105" y="15"/>
                      </a:lnTo>
                      <a:lnTo>
                        <a:pt x="109" y="19"/>
                      </a:lnTo>
                      <a:lnTo>
                        <a:pt x="109" y="23"/>
                      </a:lnTo>
                      <a:lnTo>
                        <a:pt x="107" y="28"/>
                      </a:lnTo>
                      <a:lnTo>
                        <a:pt x="104" y="29"/>
                      </a:lnTo>
                      <a:lnTo>
                        <a:pt x="100" y="30"/>
                      </a:lnTo>
                      <a:lnTo>
                        <a:pt x="96" y="30"/>
                      </a:lnTo>
                      <a:lnTo>
                        <a:pt x="92" y="30"/>
                      </a:lnTo>
                      <a:lnTo>
                        <a:pt x="84" y="28"/>
                      </a:lnTo>
                      <a:lnTo>
                        <a:pt x="72" y="28"/>
                      </a:lnTo>
                      <a:lnTo>
                        <a:pt x="70" y="37"/>
                      </a:lnTo>
                      <a:lnTo>
                        <a:pt x="66" y="46"/>
                      </a:lnTo>
                      <a:lnTo>
                        <a:pt x="54" y="46"/>
                      </a:lnTo>
                      <a:lnTo>
                        <a:pt x="43" y="46"/>
                      </a:lnTo>
                      <a:lnTo>
                        <a:pt x="40" y="41"/>
                      </a:lnTo>
                      <a:lnTo>
                        <a:pt x="39" y="37"/>
                      </a:lnTo>
                      <a:lnTo>
                        <a:pt x="39" y="34"/>
                      </a:lnTo>
                      <a:lnTo>
                        <a:pt x="36" y="32"/>
                      </a:lnTo>
                      <a:lnTo>
                        <a:pt x="34" y="30"/>
                      </a:lnTo>
                      <a:lnTo>
                        <a:pt x="31" y="28"/>
                      </a:lnTo>
                      <a:lnTo>
                        <a:pt x="30" y="26"/>
                      </a:lnTo>
                      <a:lnTo>
                        <a:pt x="29" y="23"/>
                      </a:lnTo>
                      <a:lnTo>
                        <a:pt x="29" y="21"/>
                      </a:lnTo>
                      <a:lnTo>
                        <a:pt x="29" y="19"/>
                      </a:lnTo>
                      <a:lnTo>
                        <a:pt x="30" y="17"/>
                      </a:lnTo>
                      <a:lnTo>
                        <a:pt x="31" y="16"/>
                      </a:lnTo>
                      <a:lnTo>
                        <a:pt x="20" y="23"/>
                      </a:lnTo>
                      <a:lnTo>
                        <a:pt x="13" y="28"/>
                      </a:lnTo>
                      <a:lnTo>
                        <a:pt x="13" y="19"/>
                      </a:lnTo>
                      <a:lnTo>
                        <a:pt x="13" y="16"/>
                      </a:lnTo>
                      <a:lnTo>
                        <a:pt x="11" y="13"/>
                      </a:lnTo>
                      <a:lnTo>
                        <a:pt x="8" y="13"/>
                      </a:lnTo>
                      <a:lnTo>
                        <a:pt x="5" y="13"/>
                      </a:lnTo>
                      <a:lnTo>
                        <a:pt x="3" y="13"/>
                      </a:lnTo>
                      <a:lnTo>
                        <a:pt x="1" y="15"/>
                      </a:lnTo>
                      <a:lnTo>
                        <a:pt x="0" y="15"/>
                      </a:lnTo>
                      <a:lnTo>
                        <a:pt x="0" y="16"/>
                      </a:lnTo>
                      <a:lnTo>
                        <a:pt x="1" y="16"/>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612" name="Freeform 156"/>
                <p:cNvSpPr>
                  <a:spLocks/>
                </p:cNvSpPr>
                <p:nvPr/>
              </p:nvSpPr>
              <p:spPr bwMode="auto">
                <a:xfrm>
                  <a:off x="-245768" y="7951403"/>
                  <a:ext cx="6290" cy="6290"/>
                </a:xfrm>
                <a:custGeom>
                  <a:avLst/>
                  <a:gdLst/>
                  <a:ahLst/>
                  <a:cxnLst>
                    <a:cxn ang="0">
                      <a:pos x="12" y="0"/>
                    </a:cxn>
                    <a:cxn ang="0">
                      <a:pos x="5" y="0"/>
                    </a:cxn>
                    <a:cxn ang="0">
                      <a:pos x="0" y="0"/>
                    </a:cxn>
                    <a:cxn ang="0">
                      <a:pos x="0" y="3"/>
                    </a:cxn>
                    <a:cxn ang="0">
                      <a:pos x="0" y="6"/>
                    </a:cxn>
                    <a:cxn ang="0">
                      <a:pos x="5" y="6"/>
                    </a:cxn>
                    <a:cxn ang="0">
                      <a:pos x="12" y="6"/>
                    </a:cxn>
                    <a:cxn ang="0">
                      <a:pos x="12" y="3"/>
                    </a:cxn>
                    <a:cxn ang="0">
                      <a:pos x="12" y="0"/>
                    </a:cxn>
                  </a:cxnLst>
                  <a:rect l="0" t="0" r="r" b="b"/>
                  <a:pathLst>
                    <a:path w="12" h="6">
                      <a:moveTo>
                        <a:pt x="12" y="0"/>
                      </a:moveTo>
                      <a:lnTo>
                        <a:pt x="5" y="0"/>
                      </a:lnTo>
                      <a:lnTo>
                        <a:pt x="0" y="0"/>
                      </a:lnTo>
                      <a:lnTo>
                        <a:pt x="0" y="3"/>
                      </a:lnTo>
                      <a:lnTo>
                        <a:pt x="0" y="6"/>
                      </a:lnTo>
                      <a:lnTo>
                        <a:pt x="5" y="6"/>
                      </a:lnTo>
                      <a:lnTo>
                        <a:pt x="12" y="6"/>
                      </a:lnTo>
                      <a:lnTo>
                        <a:pt x="12" y="3"/>
                      </a:lnTo>
                      <a:lnTo>
                        <a:pt x="12" y="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613" name="Freeform 157"/>
                <p:cNvSpPr>
                  <a:spLocks/>
                </p:cNvSpPr>
                <p:nvPr/>
              </p:nvSpPr>
              <p:spPr bwMode="auto">
                <a:xfrm>
                  <a:off x="-245768" y="7951403"/>
                  <a:ext cx="6290" cy="6290"/>
                </a:xfrm>
                <a:custGeom>
                  <a:avLst/>
                  <a:gdLst/>
                  <a:ahLst/>
                  <a:cxnLst>
                    <a:cxn ang="0">
                      <a:pos x="12" y="0"/>
                    </a:cxn>
                    <a:cxn ang="0">
                      <a:pos x="5" y="0"/>
                    </a:cxn>
                    <a:cxn ang="0">
                      <a:pos x="0" y="0"/>
                    </a:cxn>
                    <a:cxn ang="0">
                      <a:pos x="0" y="3"/>
                    </a:cxn>
                    <a:cxn ang="0">
                      <a:pos x="0" y="6"/>
                    </a:cxn>
                    <a:cxn ang="0">
                      <a:pos x="5" y="6"/>
                    </a:cxn>
                    <a:cxn ang="0">
                      <a:pos x="12" y="6"/>
                    </a:cxn>
                    <a:cxn ang="0">
                      <a:pos x="12" y="3"/>
                    </a:cxn>
                    <a:cxn ang="0">
                      <a:pos x="12" y="0"/>
                    </a:cxn>
                  </a:cxnLst>
                  <a:rect l="0" t="0" r="r" b="b"/>
                  <a:pathLst>
                    <a:path w="12" h="6">
                      <a:moveTo>
                        <a:pt x="12" y="0"/>
                      </a:moveTo>
                      <a:lnTo>
                        <a:pt x="5" y="0"/>
                      </a:lnTo>
                      <a:lnTo>
                        <a:pt x="0" y="0"/>
                      </a:lnTo>
                      <a:lnTo>
                        <a:pt x="0" y="3"/>
                      </a:lnTo>
                      <a:lnTo>
                        <a:pt x="0" y="6"/>
                      </a:lnTo>
                      <a:lnTo>
                        <a:pt x="5" y="6"/>
                      </a:lnTo>
                      <a:lnTo>
                        <a:pt x="12" y="6"/>
                      </a:lnTo>
                      <a:lnTo>
                        <a:pt x="12" y="3"/>
                      </a:lnTo>
                      <a:lnTo>
                        <a:pt x="12" y="0"/>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grpSp>
        </p:grpSp>
        <p:sp>
          <p:nvSpPr>
            <p:cNvPr id="19462" name="Freeform 6"/>
            <p:cNvSpPr>
              <a:spLocks/>
            </p:cNvSpPr>
            <p:nvPr/>
          </p:nvSpPr>
          <p:spPr bwMode="auto">
            <a:xfrm>
              <a:off x="1400123" y="1981200"/>
              <a:ext cx="857001" cy="602207"/>
            </a:xfrm>
            <a:custGeom>
              <a:avLst/>
              <a:gdLst/>
              <a:ahLst/>
              <a:cxnLst>
                <a:cxn ang="0">
                  <a:pos x="30" y="951"/>
                </a:cxn>
                <a:cxn ang="0">
                  <a:pos x="0" y="940"/>
                </a:cxn>
                <a:cxn ang="0">
                  <a:pos x="18" y="881"/>
                </a:cxn>
                <a:cxn ang="0">
                  <a:pos x="24" y="839"/>
                </a:cxn>
                <a:cxn ang="0">
                  <a:pos x="35" y="821"/>
                </a:cxn>
                <a:cxn ang="0">
                  <a:pos x="48" y="851"/>
                </a:cxn>
                <a:cxn ang="0">
                  <a:pos x="35" y="881"/>
                </a:cxn>
                <a:cxn ang="0">
                  <a:pos x="78" y="857"/>
                </a:cxn>
                <a:cxn ang="0">
                  <a:pos x="71" y="828"/>
                </a:cxn>
                <a:cxn ang="0">
                  <a:pos x="78" y="780"/>
                </a:cxn>
                <a:cxn ang="0">
                  <a:pos x="53" y="715"/>
                </a:cxn>
                <a:cxn ang="0">
                  <a:pos x="83" y="715"/>
                </a:cxn>
                <a:cxn ang="0">
                  <a:pos x="131" y="697"/>
                </a:cxn>
                <a:cxn ang="0">
                  <a:pos x="101" y="662"/>
                </a:cxn>
                <a:cxn ang="0">
                  <a:pos x="65" y="674"/>
                </a:cxn>
                <a:cxn ang="0">
                  <a:pos x="65" y="603"/>
                </a:cxn>
                <a:cxn ang="0">
                  <a:pos x="71" y="520"/>
                </a:cxn>
                <a:cxn ang="0">
                  <a:pos x="71" y="397"/>
                </a:cxn>
                <a:cxn ang="0">
                  <a:pos x="48" y="255"/>
                </a:cxn>
                <a:cxn ang="0">
                  <a:pos x="60" y="136"/>
                </a:cxn>
                <a:cxn ang="0">
                  <a:pos x="272" y="220"/>
                </a:cxn>
                <a:cxn ang="0">
                  <a:pos x="456" y="296"/>
                </a:cxn>
                <a:cxn ang="0">
                  <a:pos x="544" y="332"/>
                </a:cxn>
                <a:cxn ang="0">
                  <a:pos x="580" y="361"/>
                </a:cxn>
                <a:cxn ang="0">
                  <a:pos x="580" y="484"/>
                </a:cxn>
                <a:cxn ang="0">
                  <a:pos x="532" y="550"/>
                </a:cxn>
                <a:cxn ang="0">
                  <a:pos x="538" y="603"/>
                </a:cxn>
                <a:cxn ang="0">
                  <a:pos x="527" y="639"/>
                </a:cxn>
                <a:cxn ang="0">
                  <a:pos x="544" y="674"/>
                </a:cxn>
                <a:cxn ang="0">
                  <a:pos x="603" y="562"/>
                </a:cxn>
                <a:cxn ang="0">
                  <a:pos x="638" y="502"/>
                </a:cxn>
                <a:cxn ang="0">
                  <a:pos x="697" y="431"/>
                </a:cxn>
                <a:cxn ang="0">
                  <a:pos x="633" y="237"/>
                </a:cxn>
                <a:cxn ang="0">
                  <a:pos x="644" y="213"/>
                </a:cxn>
                <a:cxn ang="0">
                  <a:pos x="692" y="166"/>
                </a:cxn>
                <a:cxn ang="0">
                  <a:pos x="656" y="106"/>
                </a:cxn>
                <a:cxn ang="0">
                  <a:pos x="644" y="0"/>
                </a:cxn>
                <a:cxn ang="0">
                  <a:pos x="1478" y="220"/>
                </a:cxn>
                <a:cxn ang="0">
                  <a:pos x="2145" y="373"/>
                </a:cxn>
                <a:cxn ang="0">
                  <a:pos x="1902" y="1407"/>
                </a:cxn>
                <a:cxn ang="0">
                  <a:pos x="1902" y="1442"/>
                </a:cxn>
                <a:cxn ang="0">
                  <a:pos x="1927" y="1478"/>
                </a:cxn>
                <a:cxn ang="0">
                  <a:pos x="1914" y="1495"/>
                </a:cxn>
                <a:cxn ang="0">
                  <a:pos x="1902" y="1542"/>
                </a:cxn>
                <a:cxn ang="0">
                  <a:pos x="1341" y="1435"/>
                </a:cxn>
                <a:cxn ang="0">
                  <a:pos x="1270" y="1448"/>
                </a:cxn>
                <a:cxn ang="0">
                  <a:pos x="1205" y="1435"/>
                </a:cxn>
                <a:cxn ang="0">
                  <a:pos x="1152" y="1424"/>
                </a:cxn>
                <a:cxn ang="0">
                  <a:pos x="1082" y="1424"/>
                </a:cxn>
                <a:cxn ang="0">
                  <a:pos x="1004" y="1448"/>
                </a:cxn>
                <a:cxn ang="0">
                  <a:pos x="905" y="1442"/>
                </a:cxn>
                <a:cxn ang="0">
                  <a:pos x="845" y="1412"/>
                </a:cxn>
                <a:cxn ang="0">
                  <a:pos x="692" y="1394"/>
                </a:cxn>
                <a:cxn ang="0">
                  <a:pos x="532" y="1353"/>
                </a:cxn>
                <a:cxn ang="0">
                  <a:pos x="367" y="1353"/>
                </a:cxn>
                <a:cxn ang="0">
                  <a:pos x="272" y="1283"/>
                </a:cxn>
                <a:cxn ang="0">
                  <a:pos x="284" y="1158"/>
                </a:cxn>
                <a:cxn ang="0">
                  <a:pos x="213" y="1052"/>
                </a:cxn>
                <a:cxn ang="0">
                  <a:pos x="160" y="1034"/>
                </a:cxn>
                <a:cxn ang="0">
                  <a:pos x="83" y="987"/>
                </a:cxn>
              </a:cxnLst>
              <a:rect l="0" t="0" r="r" b="b"/>
              <a:pathLst>
                <a:path w="2145" h="1566">
                  <a:moveTo>
                    <a:pt x="83" y="987"/>
                  </a:moveTo>
                  <a:lnTo>
                    <a:pt x="30" y="951"/>
                  </a:lnTo>
                  <a:lnTo>
                    <a:pt x="12" y="946"/>
                  </a:lnTo>
                  <a:lnTo>
                    <a:pt x="0" y="940"/>
                  </a:lnTo>
                  <a:lnTo>
                    <a:pt x="0" y="928"/>
                  </a:lnTo>
                  <a:lnTo>
                    <a:pt x="18" y="881"/>
                  </a:lnTo>
                  <a:lnTo>
                    <a:pt x="24" y="857"/>
                  </a:lnTo>
                  <a:lnTo>
                    <a:pt x="24" y="839"/>
                  </a:lnTo>
                  <a:lnTo>
                    <a:pt x="24" y="828"/>
                  </a:lnTo>
                  <a:lnTo>
                    <a:pt x="35" y="821"/>
                  </a:lnTo>
                  <a:lnTo>
                    <a:pt x="42" y="828"/>
                  </a:lnTo>
                  <a:lnTo>
                    <a:pt x="48" y="851"/>
                  </a:lnTo>
                  <a:lnTo>
                    <a:pt x="42" y="869"/>
                  </a:lnTo>
                  <a:lnTo>
                    <a:pt x="35" y="881"/>
                  </a:lnTo>
                  <a:lnTo>
                    <a:pt x="42" y="892"/>
                  </a:lnTo>
                  <a:lnTo>
                    <a:pt x="78" y="857"/>
                  </a:lnTo>
                  <a:lnTo>
                    <a:pt x="71" y="846"/>
                  </a:lnTo>
                  <a:lnTo>
                    <a:pt x="71" y="828"/>
                  </a:lnTo>
                  <a:lnTo>
                    <a:pt x="89" y="804"/>
                  </a:lnTo>
                  <a:lnTo>
                    <a:pt x="78" y="780"/>
                  </a:lnTo>
                  <a:lnTo>
                    <a:pt x="53" y="775"/>
                  </a:lnTo>
                  <a:lnTo>
                    <a:pt x="53" y="715"/>
                  </a:lnTo>
                  <a:lnTo>
                    <a:pt x="65" y="709"/>
                  </a:lnTo>
                  <a:lnTo>
                    <a:pt x="83" y="715"/>
                  </a:lnTo>
                  <a:lnTo>
                    <a:pt x="95" y="709"/>
                  </a:lnTo>
                  <a:lnTo>
                    <a:pt x="131" y="697"/>
                  </a:lnTo>
                  <a:lnTo>
                    <a:pt x="101" y="668"/>
                  </a:lnTo>
                  <a:lnTo>
                    <a:pt x="101" y="662"/>
                  </a:lnTo>
                  <a:lnTo>
                    <a:pt x="95" y="656"/>
                  </a:lnTo>
                  <a:lnTo>
                    <a:pt x="65" y="674"/>
                  </a:lnTo>
                  <a:lnTo>
                    <a:pt x="65" y="633"/>
                  </a:lnTo>
                  <a:lnTo>
                    <a:pt x="65" y="603"/>
                  </a:lnTo>
                  <a:lnTo>
                    <a:pt x="71" y="555"/>
                  </a:lnTo>
                  <a:lnTo>
                    <a:pt x="71" y="520"/>
                  </a:lnTo>
                  <a:lnTo>
                    <a:pt x="65" y="484"/>
                  </a:lnTo>
                  <a:lnTo>
                    <a:pt x="71" y="397"/>
                  </a:lnTo>
                  <a:lnTo>
                    <a:pt x="83" y="367"/>
                  </a:lnTo>
                  <a:lnTo>
                    <a:pt x="48" y="255"/>
                  </a:lnTo>
                  <a:lnTo>
                    <a:pt x="48" y="177"/>
                  </a:lnTo>
                  <a:lnTo>
                    <a:pt x="60" y="136"/>
                  </a:lnTo>
                  <a:lnTo>
                    <a:pt x="71" y="78"/>
                  </a:lnTo>
                  <a:lnTo>
                    <a:pt x="272" y="220"/>
                  </a:lnTo>
                  <a:lnTo>
                    <a:pt x="378" y="278"/>
                  </a:lnTo>
                  <a:lnTo>
                    <a:pt x="456" y="296"/>
                  </a:lnTo>
                  <a:lnTo>
                    <a:pt x="502" y="332"/>
                  </a:lnTo>
                  <a:lnTo>
                    <a:pt x="544" y="332"/>
                  </a:lnTo>
                  <a:lnTo>
                    <a:pt x="568" y="337"/>
                  </a:lnTo>
                  <a:lnTo>
                    <a:pt x="580" y="361"/>
                  </a:lnTo>
                  <a:lnTo>
                    <a:pt x="585" y="461"/>
                  </a:lnTo>
                  <a:lnTo>
                    <a:pt x="580" y="484"/>
                  </a:lnTo>
                  <a:lnTo>
                    <a:pt x="544" y="509"/>
                  </a:lnTo>
                  <a:lnTo>
                    <a:pt x="532" y="550"/>
                  </a:lnTo>
                  <a:lnTo>
                    <a:pt x="532" y="585"/>
                  </a:lnTo>
                  <a:lnTo>
                    <a:pt x="538" y="603"/>
                  </a:lnTo>
                  <a:lnTo>
                    <a:pt x="532" y="621"/>
                  </a:lnTo>
                  <a:lnTo>
                    <a:pt x="527" y="639"/>
                  </a:lnTo>
                  <a:lnTo>
                    <a:pt x="527" y="656"/>
                  </a:lnTo>
                  <a:lnTo>
                    <a:pt x="544" y="674"/>
                  </a:lnTo>
                  <a:lnTo>
                    <a:pt x="585" y="651"/>
                  </a:lnTo>
                  <a:lnTo>
                    <a:pt x="603" y="562"/>
                  </a:lnTo>
                  <a:lnTo>
                    <a:pt x="626" y="544"/>
                  </a:lnTo>
                  <a:lnTo>
                    <a:pt x="638" y="502"/>
                  </a:lnTo>
                  <a:lnTo>
                    <a:pt x="692" y="449"/>
                  </a:lnTo>
                  <a:lnTo>
                    <a:pt x="697" y="431"/>
                  </a:lnTo>
                  <a:lnTo>
                    <a:pt x="674" y="349"/>
                  </a:lnTo>
                  <a:lnTo>
                    <a:pt x="633" y="237"/>
                  </a:lnTo>
                  <a:lnTo>
                    <a:pt x="626" y="220"/>
                  </a:lnTo>
                  <a:lnTo>
                    <a:pt x="644" y="213"/>
                  </a:lnTo>
                  <a:lnTo>
                    <a:pt x="667" y="220"/>
                  </a:lnTo>
                  <a:lnTo>
                    <a:pt x="692" y="166"/>
                  </a:lnTo>
                  <a:lnTo>
                    <a:pt x="685" y="113"/>
                  </a:lnTo>
                  <a:lnTo>
                    <a:pt x="656" y="106"/>
                  </a:lnTo>
                  <a:lnTo>
                    <a:pt x="644" y="71"/>
                  </a:lnTo>
                  <a:lnTo>
                    <a:pt x="644" y="0"/>
                  </a:lnTo>
                  <a:lnTo>
                    <a:pt x="1070" y="119"/>
                  </a:lnTo>
                  <a:lnTo>
                    <a:pt x="1478" y="220"/>
                  </a:lnTo>
                  <a:lnTo>
                    <a:pt x="2138" y="373"/>
                  </a:lnTo>
                  <a:lnTo>
                    <a:pt x="2145" y="373"/>
                  </a:lnTo>
                  <a:lnTo>
                    <a:pt x="1914" y="1394"/>
                  </a:lnTo>
                  <a:lnTo>
                    <a:pt x="1902" y="1407"/>
                  </a:lnTo>
                  <a:lnTo>
                    <a:pt x="1902" y="1424"/>
                  </a:lnTo>
                  <a:lnTo>
                    <a:pt x="1902" y="1442"/>
                  </a:lnTo>
                  <a:lnTo>
                    <a:pt x="1914" y="1453"/>
                  </a:lnTo>
                  <a:lnTo>
                    <a:pt x="1927" y="1478"/>
                  </a:lnTo>
                  <a:lnTo>
                    <a:pt x="1920" y="1489"/>
                  </a:lnTo>
                  <a:lnTo>
                    <a:pt x="1914" y="1495"/>
                  </a:lnTo>
                  <a:lnTo>
                    <a:pt x="1902" y="1513"/>
                  </a:lnTo>
                  <a:lnTo>
                    <a:pt x="1902" y="1542"/>
                  </a:lnTo>
                  <a:lnTo>
                    <a:pt x="1909" y="1566"/>
                  </a:lnTo>
                  <a:lnTo>
                    <a:pt x="1341" y="1435"/>
                  </a:lnTo>
                  <a:lnTo>
                    <a:pt x="1300" y="1448"/>
                  </a:lnTo>
                  <a:lnTo>
                    <a:pt x="1270" y="1448"/>
                  </a:lnTo>
                  <a:lnTo>
                    <a:pt x="1240" y="1435"/>
                  </a:lnTo>
                  <a:lnTo>
                    <a:pt x="1205" y="1435"/>
                  </a:lnTo>
                  <a:lnTo>
                    <a:pt x="1187" y="1424"/>
                  </a:lnTo>
                  <a:lnTo>
                    <a:pt x="1152" y="1424"/>
                  </a:lnTo>
                  <a:lnTo>
                    <a:pt x="1123" y="1435"/>
                  </a:lnTo>
                  <a:lnTo>
                    <a:pt x="1082" y="1424"/>
                  </a:lnTo>
                  <a:lnTo>
                    <a:pt x="1046" y="1424"/>
                  </a:lnTo>
                  <a:lnTo>
                    <a:pt x="1004" y="1448"/>
                  </a:lnTo>
                  <a:lnTo>
                    <a:pt x="975" y="1453"/>
                  </a:lnTo>
                  <a:lnTo>
                    <a:pt x="905" y="1442"/>
                  </a:lnTo>
                  <a:lnTo>
                    <a:pt x="887" y="1435"/>
                  </a:lnTo>
                  <a:lnTo>
                    <a:pt x="845" y="1412"/>
                  </a:lnTo>
                  <a:lnTo>
                    <a:pt x="715" y="1430"/>
                  </a:lnTo>
                  <a:lnTo>
                    <a:pt x="692" y="1394"/>
                  </a:lnTo>
                  <a:lnTo>
                    <a:pt x="585" y="1366"/>
                  </a:lnTo>
                  <a:lnTo>
                    <a:pt x="532" y="1353"/>
                  </a:lnTo>
                  <a:lnTo>
                    <a:pt x="467" y="1366"/>
                  </a:lnTo>
                  <a:lnTo>
                    <a:pt x="367" y="1353"/>
                  </a:lnTo>
                  <a:lnTo>
                    <a:pt x="284" y="1318"/>
                  </a:lnTo>
                  <a:lnTo>
                    <a:pt x="272" y="1283"/>
                  </a:lnTo>
                  <a:lnTo>
                    <a:pt x="272" y="1182"/>
                  </a:lnTo>
                  <a:lnTo>
                    <a:pt x="284" y="1158"/>
                  </a:lnTo>
                  <a:lnTo>
                    <a:pt x="272" y="1105"/>
                  </a:lnTo>
                  <a:lnTo>
                    <a:pt x="213" y="1052"/>
                  </a:lnTo>
                  <a:lnTo>
                    <a:pt x="165" y="1052"/>
                  </a:lnTo>
                  <a:lnTo>
                    <a:pt x="160" y="1034"/>
                  </a:lnTo>
                  <a:lnTo>
                    <a:pt x="136" y="1011"/>
                  </a:lnTo>
                  <a:lnTo>
                    <a:pt x="83" y="987"/>
                  </a:lnTo>
                </a:path>
              </a:pathLst>
            </a:custGeom>
            <a:solidFill>
              <a:srgbClr val="C3D69B"/>
            </a:solid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1.5%</a:t>
              </a:r>
            </a:p>
          </p:txBody>
        </p:sp>
        <p:sp>
          <p:nvSpPr>
            <p:cNvPr id="19464" name="Freeform 8"/>
            <p:cNvSpPr>
              <a:spLocks/>
            </p:cNvSpPr>
            <p:nvPr/>
          </p:nvSpPr>
          <p:spPr bwMode="auto">
            <a:xfrm>
              <a:off x="1170225" y="2359465"/>
              <a:ext cx="1029124" cy="830791"/>
            </a:xfrm>
            <a:custGeom>
              <a:avLst/>
              <a:gdLst/>
              <a:ahLst/>
              <a:cxnLst>
                <a:cxn ang="0">
                  <a:pos x="18" y="1601"/>
                </a:cxn>
                <a:cxn ang="0">
                  <a:pos x="18" y="1477"/>
                </a:cxn>
                <a:cxn ang="0">
                  <a:pos x="41" y="1376"/>
                </a:cxn>
                <a:cxn ang="0">
                  <a:pos x="48" y="1223"/>
                </a:cxn>
                <a:cxn ang="0">
                  <a:pos x="89" y="1188"/>
                </a:cxn>
                <a:cxn ang="0">
                  <a:pos x="119" y="1135"/>
                </a:cxn>
                <a:cxn ang="0">
                  <a:pos x="142" y="1069"/>
                </a:cxn>
                <a:cxn ang="0">
                  <a:pos x="254" y="892"/>
                </a:cxn>
                <a:cxn ang="0">
                  <a:pos x="396" y="549"/>
                </a:cxn>
                <a:cxn ang="0">
                  <a:pos x="497" y="313"/>
                </a:cxn>
                <a:cxn ang="0">
                  <a:pos x="573" y="77"/>
                </a:cxn>
                <a:cxn ang="0">
                  <a:pos x="586" y="6"/>
                </a:cxn>
                <a:cxn ang="0">
                  <a:pos x="644" y="6"/>
                </a:cxn>
                <a:cxn ang="0">
                  <a:pos x="715" y="24"/>
                </a:cxn>
                <a:cxn ang="0">
                  <a:pos x="744" y="65"/>
                </a:cxn>
                <a:cxn ang="0">
                  <a:pos x="851" y="118"/>
                </a:cxn>
                <a:cxn ang="0">
                  <a:pos x="851" y="195"/>
                </a:cxn>
                <a:cxn ang="0">
                  <a:pos x="863" y="331"/>
                </a:cxn>
                <a:cxn ang="0">
                  <a:pos x="1046" y="379"/>
                </a:cxn>
                <a:cxn ang="0">
                  <a:pos x="1164" y="379"/>
                </a:cxn>
                <a:cxn ang="0">
                  <a:pos x="1294" y="443"/>
                </a:cxn>
                <a:cxn ang="0">
                  <a:pos x="1466" y="448"/>
                </a:cxn>
                <a:cxn ang="0">
                  <a:pos x="1554" y="466"/>
                </a:cxn>
                <a:cxn ang="0">
                  <a:pos x="1625" y="437"/>
                </a:cxn>
                <a:cxn ang="0">
                  <a:pos x="1702" y="448"/>
                </a:cxn>
                <a:cxn ang="0">
                  <a:pos x="1766" y="437"/>
                </a:cxn>
                <a:cxn ang="0">
                  <a:pos x="1819" y="448"/>
                </a:cxn>
                <a:cxn ang="0">
                  <a:pos x="1879" y="461"/>
                </a:cxn>
                <a:cxn ang="0">
                  <a:pos x="2488" y="579"/>
                </a:cxn>
                <a:cxn ang="0">
                  <a:pos x="2517" y="650"/>
                </a:cxn>
                <a:cxn ang="0">
                  <a:pos x="2577" y="686"/>
                </a:cxn>
                <a:cxn ang="0">
                  <a:pos x="2446" y="952"/>
                </a:cxn>
                <a:cxn ang="0">
                  <a:pos x="2417" y="1004"/>
                </a:cxn>
                <a:cxn ang="0">
                  <a:pos x="2339" y="1057"/>
                </a:cxn>
                <a:cxn ang="0">
                  <a:pos x="2257" y="1217"/>
                </a:cxn>
                <a:cxn ang="0">
                  <a:pos x="2310" y="1264"/>
                </a:cxn>
                <a:cxn ang="0">
                  <a:pos x="2322" y="1317"/>
                </a:cxn>
                <a:cxn ang="0">
                  <a:pos x="2304" y="1335"/>
                </a:cxn>
                <a:cxn ang="0">
                  <a:pos x="2263" y="1436"/>
                </a:cxn>
                <a:cxn ang="0">
                  <a:pos x="1241" y="1949"/>
                </a:cxn>
              </a:cxnLst>
              <a:rect l="0" t="0" r="r" b="b"/>
              <a:pathLst>
                <a:path w="2582" h="2157">
                  <a:moveTo>
                    <a:pt x="36" y="1619"/>
                  </a:moveTo>
                  <a:lnTo>
                    <a:pt x="18" y="1601"/>
                  </a:lnTo>
                  <a:lnTo>
                    <a:pt x="0" y="1518"/>
                  </a:lnTo>
                  <a:lnTo>
                    <a:pt x="18" y="1477"/>
                  </a:lnTo>
                  <a:lnTo>
                    <a:pt x="18" y="1442"/>
                  </a:lnTo>
                  <a:lnTo>
                    <a:pt x="41" y="1376"/>
                  </a:lnTo>
                  <a:lnTo>
                    <a:pt x="30" y="1252"/>
                  </a:lnTo>
                  <a:lnTo>
                    <a:pt x="48" y="1223"/>
                  </a:lnTo>
                  <a:lnTo>
                    <a:pt x="77" y="1211"/>
                  </a:lnTo>
                  <a:lnTo>
                    <a:pt x="89" y="1188"/>
                  </a:lnTo>
                  <a:lnTo>
                    <a:pt x="107" y="1146"/>
                  </a:lnTo>
                  <a:lnTo>
                    <a:pt x="119" y="1135"/>
                  </a:lnTo>
                  <a:lnTo>
                    <a:pt x="130" y="1075"/>
                  </a:lnTo>
                  <a:lnTo>
                    <a:pt x="142" y="1069"/>
                  </a:lnTo>
                  <a:lnTo>
                    <a:pt x="219" y="981"/>
                  </a:lnTo>
                  <a:lnTo>
                    <a:pt x="254" y="892"/>
                  </a:lnTo>
                  <a:lnTo>
                    <a:pt x="320" y="768"/>
                  </a:lnTo>
                  <a:lnTo>
                    <a:pt x="396" y="549"/>
                  </a:lnTo>
                  <a:lnTo>
                    <a:pt x="449" y="448"/>
                  </a:lnTo>
                  <a:lnTo>
                    <a:pt x="497" y="313"/>
                  </a:lnTo>
                  <a:lnTo>
                    <a:pt x="550" y="136"/>
                  </a:lnTo>
                  <a:lnTo>
                    <a:pt x="573" y="77"/>
                  </a:lnTo>
                  <a:lnTo>
                    <a:pt x="586" y="24"/>
                  </a:lnTo>
                  <a:lnTo>
                    <a:pt x="586" y="6"/>
                  </a:lnTo>
                  <a:lnTo>
                    <a:pt x="609" y="0"/>
                  </a:lnTo>
                  <a:lnTo>
                    <a:pt x="644" y="6"/>
                  </a:lnTo>
                  <a:lnTo>
                    <a:pt x="662" y="0"/>
                  </a:lnTo>
                  <a:lnTo>
                    <a:pt x="715" y="24"/>
                  </a:lnTo>
                  <a:lnTo>
                    <a:pt x="739" y="47"/>
                  </a:lnTo>
                  <a:lnTo>
                    <a:pt x="744" y="65"/>
                  </a:lnTo>
                  <a:lnTo>
                    <a:pt x="792" y="65"/>
                  </a:lnTo>
                  <a:lnTo>
                    <a:pt x="851" y="118"/>
                  </a:lnTo>
                  <a:lnTo>
                    <a:pt x="863" y="171"/>
                  </a:lnTo>
                  <a:lnTo>
                    <a:pt x="851" y="195"/>
                  </a:lnTo>
                  <a:lnTo>
                    <a:pt x="851" y="296"/>
                  </a:lnTo>
                  <a:lnTo>
                    <a:pt x="863" y="331"/>
                  </a:lnTo>
                  <a:lnTo>
                    <a:pt x="946" y="366"/>
                  </a:lnTo>
                  <a:lnTo>
                    <a:pt x="1046" y="379"/>
                  </a:lnTo>
                  <a:lnTo>
                    <a:pt x="1111" y="366"/>
                  </a:lnTo>
                  <a:lnTo>
                    <a:pt x="1164" y="379"/>
                  </a:lnTo>
                  <a:lnTo>
                    <a:pt x="1271" y="407"/>
                  </a:lnTo>
                  <a:lnTo>
                    <a:pt x="1294" y="443"/>
                  </a:lnTo>
                  <a:lnTo>
                    <a:pt x="1424" y="425"/>
                  </a:lnTo>
                  <a:lnTo>
                    <a:pt x="1466" y="448"/>
                  </a:lnTo>
                  <a:lnTo>
                    <a:pt x="1484" y="455"/>
                  </a:lnTo>
                  <a:lnTo>
                    <a:pt x="1554" y="466"/>
                  </a:lnTo>
                  <a:lnTo>
                    <a:pt x="1583" y="461"/>
                  </a:lnTo>
                  <a:lnTo>
                    <a:pt x="1625" y="437"/>
                  </a:lnTo>
                  <a:lnTo>
                    <a:pt x="1661" y="437"/>
                  </a:lnTo>
                  <a:lnTo>
                    <a:pt x="1702" y="448"/>
                  </a:lnTo>
                  <a:lnTo>
                    <a:pt x="1731" y="437"/>
                  </a:lnTo>
                  <a:lnTo>
                    <a:pt x="1766" y="437"/>
                  </a:lnTo>
                  <a:lnTo>
                    <a:pt x="1784" y="448"/>
                  </a:lnTo>
                  <a:lnTo>
                    <a:pt x="1819" y="448"/>
                  </a:lnTo>
                  <a:lnTo>
                    <a:pt x="1849" y="461"/>
                  </a:lnTo>
                  <a:lnTo>
                    <a:pt x="1879" y="461"/>
                  </a:lnTo>
                  <a:lnTo>
                    <a:pt x="1920" y="448"/>
                  </a:lnTo>
                  <a:lnTo>
                    <a:pt x="2488" y="579"/>
                  </a:lnTo>
                  <a:lnTo>
                    <a:pt x="2493" y="615"/>
                  </a:lnTo>
                  <a:lnTo>
                    <a:pt x="2517" y="650"/>
                  </a:lnTo>
                  <a:lnTo>
                    <a:pt x="2547" y="661"/>
                  </a:lnTo>
                  <a:lnTo>
                    <a:pt x="2577" y="686"/>
                  </a:lnTo>
                  <a:lnTo>
                    <a:pt x="2582" y="739"/>
                  </a:lnTo>
                  <a:lnTo>
                    <a:pt x="2446" y="952"/>
                  </a:lnTo>
                  <a:lnTo>
                    <a:pt x="2422" y="981"/>
                  </a:lnTo>
                  <a:lnTo>
                    <a:pt x="2417" y="1004"/>
                  </a:lnTo>
                  <a:lnTo>
                    <a:pt x="2387" y="1039"/>
                  </a:lnTo>
                  <a:lnTo>
                    <a:pt x="2339" y="1057"/>
                  </a:lnTo>
                  <a:lnTo>
                    <a:pt x="2268" y="1170"/>
                  </a:lnTo>
                  <a:lnTo>
                    <a:pt x="2257" y="1217"/>
                  </a:lnTo>
                  <a:lnTo>
                    <a:pt x="2268" y="1241"/>
                  </a:lnTo>
                  <a:lnTo>
                    <a:pt x="2310" y="1264"/>
                  </a:lnTo>
                  <a:lnTo>
                    <a:pt x="2334" y="1294"/>
                  </a:lnTo>
                  <a:lnTo>
                    <a:pt x="2322" y="1317"/>
                  </a:lnTo>
                  <a:lnTo>
                    <a:pt x="2316" y="1335"/>
                  </a:lnTo>
                  <a:lnTo>
                    <a:pt x="2304" y="1335"/>
                  </a:lnTo>
                  <a:lnTo>
                    <a:pt x="2304" y="1383"/>
                  </a:lnTo>
                  <a:lnTo>
                    <a:pt x="2263" y="1436"/>
                  </a:lnTo>
                  <a:lnTo>
                    <a:pt x="2103" y="2157"/>
                  </a:lnTo>
                  <a:lnTo>
                    <a:pt x="1241" y="1949"/>
                  </a:lnTo>
                  <a:lnTo>
                    <a:pt x="36" y="1619"/>
                  </a:lnTo>
                </a:path>
              </a:pathLst>
            </a:custGeom>
            <a:solidFill>
              <a:schemeClr val="accent3">
                <a:lumMod val="60000"/>
                <a:lumOff val="40000"/>
              </a:schemeClr>
            </a:solid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1.1%</a:t>
              </a:r>
            </a:p>
          </p:txBody>
        </p:sp>
        <p:sp>
          <p:nvSpPr>
            <p:cNvPr id="19466" name="Freeform 10"/>
            <p:cNvSpPr>
              <a:spLocks/>
            </p:cNvSpPr>
            <p:nvPr/>
          </p:nvSpPr>
          <p:spPr bwMode="auto">
            <a:xfrm>
              <a:off x="1083562" y="2982558"/>
              <a:ext cx="1024309" cy="1684787"/>
            </a:xfrm>
            <a:custGeom>
              <a:avLst/>
              <a:gdLst/>
              <a:ahLst/>
              <a:cxnLst>
                <a:cxn ang="0">
                  <a:pos x="1447" y="4276"/>
                </a:cxn>
                <a:cxn ang="0">
                  <a:pos x="1458" y="4212"/>
                </a:cxn>
                <a:cxn ang="0">
                  <a:pos x="1429" y="4164"/>
                </a:cxn>
                <a:cxn ang="0">
                  <a:pos x="1359" y="3887"/>
                </a:cxn>
                <a:cxn ang="0">
                  <a:pos x="1211" y="3721"/>
                </a:cxn>
                <a:cxn ang="0">
                  <a:pos x="1151" y="3657"/>
                </a:cxn>
                <a:cxn ang="0">
                  <a:pos x="1116" y="3579"/>
                </a:cxn>
                <a:cxn ang="0">
                  <a:pos x="927" y="3497"/>
                </a:cxn>
                <a:cxn ang="0">
                  <a:pos x="791" y="3355"/>
                </a:cxn>
                <a:cxn ang="0">
                  <a:pos x="537" y="3254"/>
                </a:cxn>
                <a:cxn ang="0">
                  <a:pos x="525" y="3155"/>
                </a:cxn>
                <a:cxn ang="0">
                  <a:pos x="555" y="3024"/>
                </a:cxn>
                <a:cxn ang="0">
                  <a:pos x="502" y="2906"/>
                </a:cxn>
                <a:cxn ang="0">
                  <a:pos x="525" y="2853"/>
                </a:cxn>
                <a:cxn ang="0">
                  <a:pos x="384" y="2605"/>
                </a:cxn>
                <a:cxn ang="0">
                  <a:pos x="289" y="2427"/>
                </a:cxn>
                <a:cxn ang="0">
                  <a:pos x="331" y="2298"/>
                </a:cxn>
                <a:cxn ang="0">
                  <a:pos x="349" y="2168"/>
                </a:cxn>
                <a:cxn ang="0">
                  <a:pos x="230" y="2049"/>
                </a:cxn>
                <a:cxn ang="0">
                  <a:pos x="236" y="1867"/>
                </a:cxn>
                <a:cxn ang="0">
                  <a:pos x="271" y="1790"/>
                </a:cxn>
                <a:cxn ang="0">
                  <a:pos x="295" y="1879"/>
                </a:cxn>
                <a:cxn ang="0">
                  <a:pos x="354" y="1867"/>
                </a:cxn>
                <a:cxn ang="0">
                  <a:pos x="331" y="1689"/>
                </a:cxn>
                <a:cxn ang="0">
                  <a:pos x="283" y="1742"/>
                </a:cxn>
                <a:cxn ang="0">
                  <a:pos x="182" y="1677"/>
                </a:cxn>
                <a:cxn ang="0">
                  <a:pos x="159" y="1464"/>
                </a:cxn>
                <a:cxn ang="0">
                  <a:pos x="23" y="1223"/>
                </a:cxn>
                <a:cxn ang="0">
                  <a:pos x="35" y="1111"/>
                </a:cxn>
                <a:cxn ang="0">
                  <a:pos x="94" y="957"/>
                </a:cxn>
                <a:cxn ang="0">
                  <a:pos x="47" y="768"/>
                </a:cxn>
                <a:cxn ang="0">
                  <a:pos x="5" y="685"/>
                </a:cxn>
                <a:cxn ang="0">
                  <a:pos x="5" y="579"/>
                </a:cxn>
                <a:cxn ang="0">
                  <a:pos x="159" y="360"/>
                </a:cxn>
                <a:cxn ang="0">
                  <a:pos x="218" y="236"/>
                </a:cxn>
                <a:cxn ang="0">
                  <a:pos x="230" y="23"/>
                </a:cxn>
                <a:cxn ang="0">
                  <a:pos x="1146" y="1524"/>
                </a:cxn>
                <a:cxn ang="0">
                  <a:pos x="2475" y="3556"/>
                </a:cxn>
                <a:cxn ang="0">
                  <a:pos x="2498" y="3662"/>
                </a:cxn>
                <a:cxn ang="0">
                  <a:pos x="2540" y="3751"/>
                </a:cxn>
                <a:cxn ang="0">
                  <a:pos x="2563" y="3827"/>
                </a:cxn>
                <a:cxn ang="0">
                  <a:pos x="2463" y="3869"/>
                </a:cxn>
                <a:cxn ang="0">
                  <a:pos x="2333" y="4099"/>
                </a:cxn>
                <a:cxn ang="0">
                  <a:pos x="2310" y="4152"/>
                </a:cxn>
                <a:cxn ang="0">
                  <a:pos x="2297" y="4247"/>
                </a:cxn>
                <a:cxn ang="0">
                  <a:pos x="2340" y="4324"/>
                </a:cxn>
                <a:cxn ang="0">
                  <a:pos x="2292" y="4372"/>
                </a:cxn>
              </a:cxnLst>
              <a:rect l="0" t="0" r="r" b="b"/>
              <a:pathLst>
                <a:path w="2563" h="4377">
                  <a:moveTo>
                    <a:pt x="2239" y="4365"/>
                  </a:moveTo>
                  <a:lnTo>
                    <a:pt x="1458" y="4288"/>
                  </a:lnTo>
                  <a:lnTo>
                    <a:pt x="1447" y="4276"/>
                  </a:lnTo>
                  <a:lnTo>
                    <a:pt x="1441" y="4235"/>
                  </a:lnTo>
                  <a:lnTo>
                    <a:pt x="1447" y="4218"/>
                  </a:lnTo>
                  <a:lnTo>
                    <a:pt x="1458" y="4212"/>
                  </a:lnTo>
                  <a:lnTo>
                    <a:pt x="1447" y="4200"/>
                  </a:lnTo>
                  <a:lnTo>
                    <a:pt x="1435" y="4200"/>
                  </a:lnTo>
                  <a:lnTo>
                    <a:pt x="1429" y="4164"/>
                  </a:lnTo>
                  <a:lnTo>
                    <a:pt x="1429" y="4152"/>
                  </a:lnTo>
                  <a:lnTo>
                    <a:pt x="1429" y="4022"/>
                  </a:lnTo>
                  <a:lnTo>
                    <a:pt x="1359" y="3887"/>
                  </a:lnTo>
                  <a:lnTo>
                    <a:pt x="1318" y="3845"/>
                  </a:lnTo>
                  <a:lnTo>
                    <a:pt x="1288" y="3792"/>
                  </a:lnTo>
                  <a:lnTo>
                    <a:pt x="1211" y="3721"/>
                  </a:lnTo>
                  <a:lnTo>
                    <a:pt x="1163" y="3721"/>
                  </a:lnTo>
                  <a:lnTo>
                    <a:pt x="1134" y="3692"/>
                  </a:lnTo>
                  <a:lnTo>
                    <a:pt x="1151" y="3657"/>
                  </a:lnTo>
                  <a:lnTo>
                    <a:pt x="1140" y="3632"/>
                  </a:lnTo>
                  <a:lnTo>
                    <a:pt x="1140" y="3609"/>
                  </a:lnTo>
                  <a:lnTo>
                    <a:pt x="1116" y="3579"/>
                  </a:lnTo>
                  <a:lnTo>
                    <a:pt x="1034" y="3568"/>
                  </a:lnTo>
                  <a:lnTo>
                    <a:pt x="986" y="3550"/>
                  </a:lnTo>
                  <a:lnTo>
                    <a:pt x="927" y="3497"/>
                  </a:lnTo>
                  <a:lnTo>
                    <a:pt x="892" y="3408"/>
                  </a:lnTo>
                  <a:lnTo>
                    <a:pt x="844" y="3367"/>
                  </a:lnTo>
                  <a:lnTo>
                    <a:pt x="791" y="3355"/>
                  </a:lnTo>
                  <a:lnTo>
                    <a:pt x="649" y="3290"/>
                  </a:lnTo>
                  <a:lnTo>
                    <a:pt x="603" y="3290"/>
                  </a:lnTo>
                  <a:lnTo>
                    <a:pt x="537" y="3254"/>
                  </a:lnTo>
                  <a:lnTo>
                    <a:pt x="502" y="3219"/>
                  </a:lnTo>
                  <a:lnTo>
                    <a:pt x="502" y="3183"/>
                  </a:lnTo>
                  <a:lnTo>
                    <a:pt x="525" y="3155"/>
                  </a:lnTo>
                  <a:lnTo>
                    <a:pt x="537" y="3084"/>
                  </a:lnTo>
                  <a:lnTo>
                    <a:pt x="549" y="3042"/>
                  </a:lnTo>
                  <a:lnTo>
                    <a:pt x="555" y="3024"/>
                  </a:lnTo>
                  <a:lnTo>
                    <a:pt x="543" y="2971"/>
                  </a:lnTo>
                  <a:lnTo>
                    <a:pt x="507" y="2954"/>
                  </a:lnTo>
                  <a:lnTo>
                    <a:pt x="502" y="2906"/>
                  </a:lnTo>
                  <a:lnTo>
                    <a:pt x="514" y="2894"/>
                  </a:lnTo>
                  <a:lnTo>
                    <a:pt x="519" y="2894"/>
                  </a:lnTo>
                  <a:lnTo>
                    <a:pt x="525" y="2853"/>
                  </a:lnTo>
                  <a:lnTo>
                    <a:pt x="484" y="2823"/>
                  </a:lnTo>
                  <a:lnTo>
                    <a:pt x="390" y="2652"/>
                  </a:lnTo>
                  <a:lnTo>
                    <a:pt x="384" y="2605"/>
                  </a:lnTo>
                  <a:lnTo>
                    <a:pt x="366" y="2564"/>
                  </a:lnTo>
                  <a:lnTo>
                    <a:pt x="360" y="2528"/>
                  </a:lnTo>
                  <a:lnTo>
                    <a:pt x="289" y="2427"/>
                  </a:lnTo>
                  <a:lnTo>
                    <a:pt x="295" y="2321"/>
                  </a:lnTo>
                  <a:lnTo>
                    <a:pt x="313" y="2298"/>
                  </a:lnTo>
                  <a:lnTo>
                    <a:pt x="331" y="2298"/>
                  </a:lnTo>
                  <a:lnTo>
                    <a:pt x="366" y="2262"/>
                  </a:lnTo>
                  <a:lnTo>
                    <a:pt x="372" y="2191"/>
                  </a:lnTo>
                  <a:lnTo>
                    <a:pt x="349" y="2168"/>
                  </a:lnTo>
                  <a:lnTo>
                    <a:pt x="301" y="2144"/>
                  </a:lnTo>
                  <a:lnTo>
                    <a:pt x="248" y="2097"/>
                  </a:lnTo>
                  <a:lnTo>
                    <a:pt x="230" y="2049"/>
                  </a:lnTo>
                  <a:lnTo>
                    <a:pt x="230" y="1920"/>
                  </a:lnTo>
                  <a:lnTo>
                    <a:pt x="242" y="1897"/>
                  </a:lnTo>
                  <a:lnTo>
                    <a:pt x="236" y="1867"/>
                  </a:lnTo>
                  <a:lnTo>
                    <a:pt x="248" y="1861"/>
                  </a:lnTo>
                  <a:lnTo>
                    <a:pt x="260" y="1790"/>
                  </a:lnTo>
                  <a:lnTo>
                    <a:pt x="271" y="1790"/>
                  </a:lnTo>
                  <a:lnTo>
                    <a:pt x="289" y="1808"/>
                  </a:lnTo>
                  <a:lnTo>
                    <a:pt x="283" y="1861"/>
                  </a:lnTo>
                  <a:lnTo>
                    <a:pt x="295" y="1879"/>
                  </a:lnTo>
                  <a:lnTo>
                    <a:pt x="342" y="1914"/>
                  </a:lnTo>
                  <a:lnTo>
                    <a:pt x="349" y="1897"/>
                  </a:lnTo>
                  <a:lnTo>
                    <a:pt x="354" y="1867"/>
                  </a:lnTo>
                  <a:lnTo>
                    <a:pt x="331" y="1790"/>
                  </a:lnTo>
                  <a:lnTo>
                    <a:pt x="324" y="1748"/>
                  </a:lnTo>
                  <a:lnTo>
                    <a:pt x="331" y="1689"/>
                  </a:lnTo>
                  <a:lnTo>
                    <a:pt x="319" y="1684"/>
                  </a:lnTo>
                  <a:lnTo>
                    <a:pt x="289" y="1719"/>
                  </a:lnTo>
                  <a:lnTo>
                    <a:pt x="283" y="1742"/>
                  </a:lnTo>
                  <a:lnTo>
                    <a:pt x="271" y="1766"/>
                  </a:lnTo>
                  <a:lnTo>
                    <a:pt x="230" y="1748"/>
                  </a:lnTo>
                  <a:lnTo>
                    <a:pt x="182" y="1677"/>
                  </a:lnTo>
                  <a:lnTo>
                    <a:pt x="136" y="1659"/>
                  </a:lnTo>
                  <a:lnTo>
                    <a:pt x="159" y="1618"/>
                  </a:lnTo>
                  <a:lnTo>
                    <a:pt x="159" y="1464"/>
                  </a:lnTo>
                  <a:lnTo>
                    <a:pt x="100" y="1400"/>
                  </a:lnTo>
                  <a:lnTo>
                    <a:pt x="70" y="1347"/>
                  </a:lnTo>
                  <a:lnTo>
                    <a:pt x="23" y="1223"/>
                  </a:lnTo>
                  <a:lnTo>
                    <a:pt x="47" y="1182"/>
                  </a:lnTo>
                  <a:lnTo>
                    <a:pt x="35" y="1146"/>
                  </a:lnTo>
                  <a:lnTo>
                    <a:pt x="35" y="1111"/>
                  </a:lnTo>
                  <a:lnTo>
                    <a:pt x="58" y="1022"/>
                  </a:lnTo>
                  <a:lnTo>
                    <a:pt x="88" y="980"/>
                  </a:lnTo>
                  <a:lnTo>
                    <a:pt x="94" y="957"/>
                  </a:lnTo>
                  <a:lnTo>
                    <a:pt x="88" y="875"/>
                  </a:lnTo>
                  <a:lnTo>
                    <a:pt x="47" y="791"/>
                  </a:lnTo>
                  <a:lnTo>
                    <a:pt x="47" y="768"/>
                  </a:lnTo>
                  <a:lnTo>
                    <a:pt x="35" y="738"/>
                  </a:lnTo>
                  <a:lnTo>
                    <a:pt x="17" y="720"/>
                  </a:lnTo>
                  <a:lnTo>
                    <a:pt x="5" y="685"/>
                  </a:lnTo>
                  <a:lnTo>
                    <a:pt x="0" y="632"/>
                  </a:lnTo>
                  <a:lnTo>
                    <a:pt x="5" y="620"/>
                  </a:lnTo>
                  <a:lnTo>
                    <a:pt x="5" y="579"/>
                  </a:lnTo>
                  <a:lnTo>
                    <a:pt x="47" y="508"/>
                  </a:lnTo>
                  <a:lnTo>
                    <a:pt x="159" y="384"/>
                  </a:lnTo>
                  <a:lnTo>
                    <a:pt x="159" y="360"/>
                  </a:lnTo>
                  <a:lnTo>
                    <a:pt x="171" y="307"/>
                  </a:lnTo>
                  <a:lnTo>
                    <a:pt x="195" y="289"/>
                  </a:lnTo>
                  <a:lnTo>
                    <a:pt x="218" y="236"/>
                  </a:lnTo>
                  <a:lnTo>
                    <a:pt x="230" y="130"/>
                  </a:lnTo>
                  <a:lnTo>
                    <a:pt x="207" y="76"/>
                  </a:lnTo>
                  <a:lnTo>
                    <a:pt x="230" y="23"/>
                  </a:lnTo>
                  <a:lnTo>
                    <a:pt x="248" y="0"/>
                  </a:lnTo>
                  <a:lnTo>
                    <a:pt x="1453" y="330"/>
                  </a:lnTo>
                  <a:lnTo>
                    <a:pt x="1146" y="1524"/>
                  </a:lnTo>
                  <a:lnTo>
                    <a:pt x="2475" y="3479"/>
                  </a:lnTo>
                  <a:lnTo>
                    <a:pt x="2475" y="3538"/>
                  </a:lnTo>
                  <a:lnTo>
                    <a:pt x="2475" y="3556"/>
                  </a:lnTo>
                  <a:lnTo>
                    <a:pt x="2475" y="3574"/>
                  </a:lnTo>
                  <a:lnTo>
                    <a:pt x="2498" y="3621"/>
                  </a:lnTo>
                  <a:lnTo>
                    <a:pt x="2498" y="3662"/>
                  </a:lnTo>
                  <a:lnTo>
                    <a:pt x="2510" y="3692"/>
                  </a:lnTo>
                  <a:lnTo>
                    <a:pt x="2522" y="3739"/>
                  </a:lnTo>
                  <a:lnTo>
                    <a:pt x="2540" y="3751"/>
                  </a:lnTo>
                  <a:lnTo>
                    <a:pt x="2563" y="3774"/>
                  </a:lnTo>
                  <a:lnTo>
                    <a:pt x="2563" y="3816"/>
                  </a:lnTo>
                  <a:lnTo>
                    <a:pt x="2563" y="3827"/>
                  </a:lnTo>
                  <a:lnTo>
                    <a:pt x="2546" y="3816"/>
                  </a:lnTo>
                  <a:lnTo>
                    <a:pt x="2510" y="3852"/>
                  </a:lnTo>
                  <a:lnTo>
                    <a:pt x="2463" y="3869"/>
                  </a:lnTo>
                  <a:lnTo>
                    <a:pt x="2422" y="3911"/>
                  </a:lnTo>
                  <a:lnTo>
                    <a:pt x="2398" y="4017"/>
                  </a:lnTo>
                  <a:lnTo>
                    <a:pt x="2333" y="4099"/>
                  </a:lnTo>
                  <a:lnTo>
                    <a:pt x="2304" y="4099"/>
                  </a:lnTo>
                  <a:lnTo>
                    <a:pt x="2297" y="4123"/>
                  </a:lnTo>
                  <a:lnTo>
                    <a:pt x="2310" y="4152"/>
                  </a:lnTo>
                  <a:lnTo>
                    <a:pt x="2304" y="4177"/>
                  </a:lnTo>
                  <a:lnTo>
                    <a:pt x="2292" y="4230"/>
                  </a:lnTo>
                  <a:lnTo>
                    <a:pt x="2297" y="4247"/>
                  </a:lnTo>
                  <a:lnTo>
                    <a:pt x="2345" y="4288"/>
                  </a:lnTo>
                  <a:lnTo>
                    <a:pt x="2351" y="4306"/>
                  </a:lnTo>
                  <a:lnTo>
                    <a:pt x="2340" y="4324"/>
                  </a:lnTo>
                  <a:lnTo>
                    <a:pt x="2333" y="4347"/>
                  </a:lnTo>
                  <a:lnTo>
                    <a:pt x="2304" y="4377"/>
                  </a:lnTo>
                  <a:lnTo>
                    <a:pt x="2292" y="4372"/>
                  </a:lnTo>
                  <a:lnTo>
                    <a:pt x="2239" y="4365"/>
                  </a:lnTo>
                </a:path>
              </a:pathLst>
            </a:custGeom>
            <a:solidFill>
              <a:srgbClr val="D99694"/>
            </a:solidFill>
            <a:ln w="12700">
              <a:solidFill>
                <a:schemeClr val="tx1"/>
              </a:solidFill>
              <a:prstDash val="solid"/>
              <a:round/>
              <a:headEnd/>
              <a:tailEnd/>
            </a:ln>
          </p:spPr>
          <p:txBody>
            <a:bodyPr anchor="ctr"/>
            <a:lstStyle/>
            <a:p>
              <a:pPr>
                <a:defRPr/>
              </a:pPr>
              <a:r>
                <a:rPr lang="en-US" sz="1440" b="1" dirty="0">
                  <a:latin typeface="Calibri" pitchFamily="34" charset="0"/>
                  <a:cs typeface="Arial" pitchFamily="34" charset="0"/>
                </a:rPr>
                <a:t>     0.4%</a:t>
              </a:r>
            </a:p>
          </p:txBody>
        </p:sp>
        <p:sp>
          <p:nvSpPr>
            <p:cNvPr id="19468" name="Freeform 12"/>
            <p:cNvSpPr>
              <a:spLocks/>
            </p:cNvSpPr>
            <p:nvPr/>
          </p:nvSpPr>
          <p:spPr bwMode="auto">
            <a:xfrm>
              <a:off x="2007968" y="2123920"/>
              <a:ext cx="765524" cy="1195131"/>
            </a:xfrm>
            <a:custGeom>
              <a:avLst/>
              <a:gdLst/>
              <a:ahLst/>
              <a:cxnLst>
                <a:cxn ang="0">
                  <a:pos x="160" y="2050"/>
                </a:cxn>
                <a:cxn ang="0">
                  <a:pos x="201" y="1949"/>
                </a:cxn>
                <a:cxn ang="0">
                  <a:pos x="219" y="1931"/>
                </a:cxn>
                <a:cxn ang="0">
                  <a:pos x="207" y="1878"/>
                </a:cxn>
                <a:cxn ang="0">
                  <a:pos x="154" y="1831"/>
                </a:cxn>
                <a:cxn ang="0">
                  <a:pos x="236" y="1671"/>
                </a:cxn>
                <a:cxn ang="0">
                  <a:pos x="314" y="1618"/>
                </a:cxn>
                <a:cxn ang="0">
                  <a:pos x="343" y="1566"/>
                </a:cxn>
                <a:cxn ang="0">
                  <a:pos x="474" y="1300"/>
                </a:cxn>
                <a:cxn ang="0">
                  <a:pos x="414" y="1264"/>
                </a:cxn>
                <a:cxn ang="0">
                  <a:pos x="385" y="1193"/>
                </a:cxn>
                <a:cxn ang="0">
                  <a:pos x="390" y="1122"/>
                </a:cxn>
                <a:cxn ang="0">
                  <a:pos x="378" y="1069"/>
                </a:cxn>
                <a:cxn ang="0">
                  <a:pos x="390" y="1021"/>
                </a:cxn>
                <a:cxn ang="0">
                  <a:pos x="614" y="0"/>
                </a:cxn>
                <a:cxn ang="0">
                  <a:pos x="804" y="455"/>
                </a:cxn>
                <a:cxn ang="0">
                  <a:pos x="863" y="626"/>
                </a:cxn>
                <a:cxn ang="0">
                  <a:pos x="827" y="685"/>
                </a:cxn>
                <a:cxn ang="0">
                  <a:pos x="880" y="750"/>
                </a:cxn>
                <a:cxn ang="0">
                  <a:pos x="999" y="927"/>
                </a:cxn>
                <a:cxn ang="0">
                  <a:pos x="1034" y="1028"/>
                </a:cxn>
                <a:cxn ang="0">
                  <a:pos x="1075" y="1062"/>
                </a:cxn>
                <a:cxn ang="0">
                  <a:pos x="1159" y="1092"/>
                </a:cxn>
                <a:cxn ang="0">
                  <a:pos x="1099" y="1246"/>
                </a:cxn>
                <a:cxn ang="0">
                  <a:pos x="1070" y="1329"/>
                </a:cxn>
                <a:cxn ang="0">
                  <a:pos x="1075" y="1371"/>
                </a:cxn>
                <a:cxn ang="0">
                  <a:pos x="1029" y="1435"/>
                </a:cxn>
                <a:cxn ang="0">
                  <a:pos x="1017" y="1495"/>
                </a:cxn>
                <a:cxn ang="0">
                  <a:pos x="1093" y="1541"/>
                </a:cxn>
                <a:cxn ang="0">
                  <a:pos x="1187" y="1465"/>
                </a:cxn>
                <a:cxn ang="0">
                  <a:pos x="1212" y="1506"/>
                </a:cxn>
                <a:cxn ang="0">
                  <a:pos x="1235" y="1524"/>
                </a:cxn>
                <a:cxn ang="0">
                  <a:pos x="1230" y="1653"/>
                </a:cxn>
                <a:cxn ang="0">
                  <a:pos x="1283" y="1754"/>
                </a:cxn>
                <a:cxn ang="0">
                  <a:pos x="1258" y="1820"/>
                </a:cxn>
                <a:cxn ang="0">
                  <a:pos x="1324" y="1866"/>
                </a:cxn>
                <a:cxn ang="0">
                  <a:pos x="1359" y="1931"/>
                </a:cxn>
                <a:cxn ang="0">
                  <a:pos x="1347" y="1997"/>
                </a:cxn>
                <a:cxn ang="0">
                  <a:pos x="1407" y="2068"/>
                </a:cxn>
                <a:cxn ang="0">
                  <a:pos x="1448" y="2015"/>
                </a:cxn>
                <a:cxn ang="0">
                  <a:pos x="1537" y="2043"/>
                </a:cxn>
                <a:cxn ang="0">
                  <a:pos x="1584" y="2015"/>
                </a:cxn>
                <a:cxn ang="0">
                  <a:pos x="1678" y="2038"/>
                </a:cxn>
                <a:cxn ang="0">
                  <a:pos x="1725" y="2043"/>
                </a:cxn>
                <a:cxn ang="0">
                  <a:pos x="1803" y="2015"/>
                </a:cxn>
                <a:cxn ang="0">
                  <a:pos x="1879" y="2026"/>
                </a:cxn>
                <a:cxn ang="0">
                  <a:pos x="1920" y="2102"/>
                </a:cxn>
                <a:cxn ang="0">
                  <a:pos x="880" y="2948"/>
                </a:cxn>
              </a:cxnLst>
              <a:rect l="0" t="0" r="r" b="b"/>
              <a:pathLst>
                <a:path w="1920" h="3108">
                  <a:moveTo>
                    <a:pt x="0" y="2771"/>
                  </a:moveTo>
                  <a:lnTo>
                    <a:pt x="160" y="2050"/>
                  </a:lnTo>
                  <a:lnTo>
                    <a:pt x="201" y="1997"/>
                  </a:lnTo>
                  <a:lnTo>
                    <a:pt x="201" y="1949"/>
                  </a:lnTo>
                  <a:lnTo>
                    <a:pt x="213" y="1949"/>
                  </a:lnTo>
                  <a:lnTo>
                    <a:pt x="219" y="1931"/>
                  </a:lnTo>
                  <a:lnTo>
                    <a:pt x="231" y="1908"/>
                  </a:lnTo>
                  <a:lnTo>
                    <a:pt x="207" y="1878"/>
                  </a:lnTo>
                  <a:lnTo>
                    <a:pt x="165" y="1855"/>
                  </a:lnTo>
                  <a:lnTo>
                    <a:pt x="154" y="1831"/>
                  </a:lnTo>
                  <a:lnTo>
                    <a:pt x="165" y="1784"/>
                  </a:lnTo>
                  <a:lnTo>
                    <a:pt x="236" y="1671"/>
                  </a:lnTo>
                  <a:lnTo>
                    <a:pt x="284" y="1653"/>
                  </a:lnTo>
                  <a:lnTo>
                    <a:pt x="314" y="1618"/>
                  </a:lnTo>
                  <a:lnTo>
                    <a:pt x="319" y="1595"/>
                  </a:lnTo>
                  <a:lnTo>
                    <a:pt x="343" y="1566"/>
                  </a:lnTo>
                  <a:lnTo>
                    <a:pt x="479" y="1353"/>
                  </a:lnTo>
                  <a:lnTo>
                    <a:pt x="474" y="1300"/>
                  </a:lnTo>
                  <a:lnTo>
                    <a:pt x="444" y="1275"/>
                  </a:lnTo>
                  <a:lnTo>
                    <a:pt x="414" y="1264"/>
                  </a:lnTo>
                  <a:lnTo>
                    <a:pt x="390" y="1229"/>
                  </a:lnTo>
                  <a:lnTo>
                    <a:pt x="385" y="1193"/>
                  </a:lnTo>
                  <a:lnTo>
                    <a:pt x="378" y="1140"/>
                  </a:lnTo>
                  <a:lnTo>
                    <a:pt x="390" y="1122"/>
                  </a:lnTo>
                  <a:lnTo>
                    <a:pt x="403" y="1105"/>
                  </a:lnTo>
                  <a:lnTo>
                    <a:pt x="378" y="1069"/>
                  </a:lnTo>
                  <a:lnTo>
                    <a:pt x="378" y="1034"/>
                  </a:lnTo>
                  <a:lnTo>
                    <a:pt x="390" y="1021"/>
                  </a:lnTo>
                  <a:lnTo>
                    <a:pt x="621" y="0"/>
                  </a:lnTo>
                  <a:lnTo>
                    <a:pt x="614" y="0"/>
                  </a:lnTo>
                  <a:lnTo>
                    <a:pt x="869" y="65"/>
                  </a:lnTo>
                  <a:lnTo>
                    <a:pt x="804" y="455"/>
                  </a:lnTo>
                  <a:lnTo>
                    <a:pt x="845" y="560"/>
                  </a:lnTo>
                  <a:lnTo>
                    <a:pt x="863" y="626"/>
                  </a:lnTo>
                  <a:lnTo>
                    <a:pt x="845" y="667"/>
                  </a:lnTo>
                  <a:lnTo>
                    <a:pt x="827" y="685"/>
                  </a:lnTo>
                  <a:lnTo>
                    <a:pt x="852" y="709"/>
                  </a:lnTo>
                  <a:lnTo>
                    <a:pt x="880" y="750"/>
                  </a:lnTo>
                  <a:lnTo>
                    <a:pt x="951" y="821"/>
                  </a:lnTo>
                  <a:lnTo>
                    <a:pt x="999" y="927"/>
                  </a:lnTo>
                  <a:lnTo>
                    <a:pt x="1011" y="975"/>
                  </a:lnTo>
                  <a:lnTo>
                    <a:pt x="1034" y="1028"/>
                  </a:lnTo>
                  <a:lnTo>
                    <a:pt x="1075" y="1028"/>
                  </a:lnTo>
                  <a:lnTo>
                    <a:pt x="1075" y="1062"/>
                  </a:lnTo>
                  <a:lnTo>
                    <a:pt x="1141" y="1069"/>
                  </a:lnTo>
                  <a:lnTo>
                    <a:pt x="1159" y="1092"/>
                  </a:lnTo>
                  <a:lnTo>
                    <a:pt x="1093" y="1222"/>
                  </a:lnTo>
                  <a:lnTo>
                    <a:pt x="1099" y="1246"/>
                  </a:lnTo>
                  <a:lnTo>
                    <a:pt x="1075" y="1264"/>
                  </a:lnTo>
                  <a:lnTo>
                    <a:pt x="1070" y="1329"/>
                  </a:lnTo>
                  <a:lnTo>
                    <a:pt x="1075" y="1335"/>
                  </a:lnTo>
                  <a:lnTo>
                    <a:pt x="1075" y="1371"/>
                  </a:lnTo>
                  <a:lnTo>
                    <a:pt x="1029" y="1399"/>
                  </a:lnTo>
                  <a:lnTo>
                    <a:pt x="1029" y="1435"/>
                  </a:lnTo>
                  <a:lnTo>
                    <a:pt x="1034" y="1459"/>
                  </a:lnTo>
                  <a:lnTo>
                    <a:pt x="1017" y="1495"/>
                  </a:lnTo>
                  <a:lnTo>
                    <a:pt x="1075" y="1548"/>
                  </a:lnTo>
                  <a:lnTo>
                    <a:pt x="1093" y="1541"/>
                  </a:lnTo>
                  <a:lnTo>
                    <a:pt x="1176" y="1477"/>
                  </a:lnTo>
                  <a:lnTo>
                    <a:pt x="1187" y="1465"/>
                  </a:lnTo>
                  <a:lnTo>
                    <a:pt x="1200" y="1477"/>
                  </a:lnTo>
                  <a:lnTo>
                    <a:pt x="1212" y="1506"/>
                  </a:lnTo>
                  <a:lnTo>
                    <a:pt x="1223" y="1513"/>
                  </a:lnTo>
                  <a:lnTo>
                    <a:pt x="1235" y="1524"/>
                  </a:lnTo>
                  <a:lnTo>
                    <a:pt x="1230" y="1577"/>
                  </a:lnTo>
                  <a:lnTo>
                    <a:pt x="1230" y="1653"/>
                  </a:lnTo>
                  <a:lnTo>
                    <a:pt x="1247" y="1706"/>
                  </a:lnTo>
                  <a:lnTo>
                    <a:pt x="1283" y="1754"/>
                  </a:lnTo>
                  <a:lnTo>
                    <a:pt x="1276" y="1784"/>
                  </a:lnTo>
                  <a:lnTo>
                    <a:pt x="1258" y="1820"/>
                  </a:lnTo>
                  <a:lnTo>
                    <a:pt x="1288" y="1866"/>
                  </a:lnTo>
                  <a:lnTo>
                    <a:pt x="1324" y="1866"/>
                  </a:lnTo>
                  <a:lnTo>
                    <a:pt x="1354" y="1908"/>
                  </a:lnTo>
                  <a:lnTo>
                    <a:pt x="1359" y="1931"/>
                  </a:lnTo>
                  <a:lnTo>
                    <a:pt x="1347" y="1985"/>
                  </a:lnTo>
                  <a:lnTo>
                    <a:pt x="1347" y="1997"/>
                  </a:lnTo>
                  <a:lnTo>
                    <a:pt x="1371" y="2043"/>
                  </a:lnTo>
                  <a:lnTo>
                    <a:pt x="1407" y="2068"/>
                  </a:lnTo>
                  <a:lnTo>
                    <a:pt x="1425" y="2026"/>
                  </a:lnTo>
                  <a:lnTo>
                    <a:pt x="1448" y="2015"/>
                  </a:lnTo>
                  <a:lnTo>
                    <a:pt x="1507" y="2038"/>
                  </a:lnTo>
                  <a:lnTo>
                    <a:pt x="1537" y="2043"/>
                  </a:lnTo>
                  <a:lnTo>
                    <a:pt x="1566" y="2020"/>
                  </a:lnTo>
                  <a:lnTo>
                    <a:pt x="1584" y="2015"/>
                  </a:lnTo>
                  <a:lnTo>
                    <a:pt x="1601" y="2032"/>
                  </a:lnTo>
                  <a:lnTo>
                    <a:pt x="1678" y="2038"/>
                  </a:lnTo>
                  <a:lnTo>
                    <a:pt x="1714" y="2056"/>
                  </a:lnTo>
                  <a:lnTo>
                    <a:pt x="1725" y="2043"/>
                  </a:lnTo>
                  <a:lnTo>
                    <a:pt x="1808" y="2050"/>
                  </a:lnTo>
                  <a:lnTo>
                    <a:pt x="1803" y="2015"/>
                  </a:lnTo>
                  <a:lnTo>
                    <a:pt x="1838" y="1985"/>
                  </a:lnTo>
                  <a:lnTo>
                    <a:pt x="1879" y="2026"/>
                  </a:lnTo>
                  <a:lnTo>
                    <a:pt x="1891" y="2079"/>
                  </a:lnTo>
                  <a:lnTo>
                    <a:pt x="1920" y="2102"/>
                  </a:lnTo>
                  <a:lnTo>
                    <a:pt x="1773" y="3108"/>
                  </a:lnTo>
                  <a:lnTo>
                    <a:pt x="880" y="2948"/>
                  </a:lnTo>
                  <a:lnTo>
                    <a:pt x="0" y="2771"/>
                  </a:lnTo>
                </a:path>
              </a:pathLst>
            </a:custGeom>
            <a:solidFill>
              <a:schemeClr val="accent3">
                <a:lumMod val="50000"/>
              </a:schemeClr>
            </a:solidFill>
            <a:ln w="12700">
              <a:solidFill>
                <a:schemeClr val="tx1"/>
              </a:solidFill>
              <a:prstDash val="solid"/>
              <a:round/>
              <a:headEnd/>
              <a:tailEnd/>
            </a:ln>
          </p:spPr>
          <p:txBody>
            <a:bodyPr anchor="ctr"/>
            <a:lstStyle/>
            <a:p>
              <a:pPr algn="ctr">
                <a:defRPr/>
              </a:pPr>
              <a:endParaRPr lang="en-US" sz="1440" b="1" dirty="0">
                <a:latin typeface="Calibri" pitchFamily="34" charset="0"/>
                <a:cs typeface="Arial" pitchFamily="34" charset="0"/>
              </a:endParaRPr>
            </a:p>
            <a:p>
              <a:pPr algn="ctr">
                <a:defRPr/>
              </a:pPr>
              <a:endParaRPr lang="en-US" sz="1440" b="1" dirty="0">
                <a:latin typeface="Calibri" pitchFamily="34" charset="0"/>
                <a:cs typeface="Arial" pitchFamily="34" charset="0"/>
              </a:endParaRPr>
            </a:p>
            <a:p>
              <a:pPr algn="ctr">
                <a:defRPr/>
              </a:pPr>
              <a:endParaRPr lang="en-US" sz="1440" b="1" dirty="0">
                <a:latin typeface="Calibri" pitchFamily="34" charset="0"/>
                <a:cs typeface="Arial" pitchFamily="34" charset="0"/>
              </a:endParaRPr>
            </a:p>
            <a:p>
              <a:pPr algn="ctr">
                <a:defRPr/>
              </a:pPr>
              <a:r>
                <a:rPr lang="en-US" sz="1440" b="1" dirty="0">
                  <a:solidFill>
                    <a:schemeClr val="bg1"/>
                  </a:solidFill>
                  <a:latin typeface="Calibri" pitchFamily="34" charset="0"/>
                  <a:cs typeface="Arial" pitchFamily="34" charset="0"/>
                </a:rPr>
                <a:t>2.1%</a:t>
              </a:r>
            </a:p>
          </p:txBody>
        </p:sp>
        <p:sp>
          <p:nvSpPr>
            <p:cNvPr id="19470" name="Freeform 14"/>
            <p:cNvSpPr>
              <a:spLocks/>
            </p:cNvSpPr>
            <p:nvPr/>
          </p:nvSpPr>
          <p:spPr bwMode="auto">
            <a:xfrm>
              <a:off x="2328139" y="2149447"/>
              <a:ext cx="1309575" cy="800622"/>
            </a:xfrm>
            <a:custGeom>
              <a:avLst/>
              <a:gdLst/>
              <a:ahLst/>
              <a:cxnLst>
                <a:cxn ang="0">
                  <a:pos x="1146" y="1837"/>
                </a:cxn>
                <a:cxn ang="0">
                  <a:pos x="1087" y="2014"/>
                </a:cxn>
                <a:cxn ang="0">
                  <a:pos x="1034" y="1920"/>
                </a:cxn>
                <a:cxn ang="0">
                  <a:pos x="1004" y="1985"/>
                </a:cxn>
                <a:cxn ang="0">
                  <a:pos x="910" y="1991"/>
                </a:cxn>
                <a:cxn ang="0">
                  <a:pos x="797" y="1967"/>
                </a:cxn>
                <a:cxn ang="0">
                  <a:pos x="762" y="1955"/>
                </a:cxn>
                <a:cxn ang="0">
                  <a:pos x="703" y="1973"/>
                </a:cxn>
                <a:cxn ang="0">
                  <a:pos x="621" y="1961"/>
                </a:cxn>
                <a:cxn ang="0">
                  <a:pos x="567" y="1978"/>
                </a:cxn>
                <a:cxn ang="0">
                  <a:pos x="543" y="1920"/>
                </a:cxn>
                <a:cxn ang="0">
                  <a:pos x="550" y="1843"/>
                </a:cxn>
                <a:cxn ang="0">
                  <a:pos x="484" y="1801"/>
                </a:cxn>
                <a:cxn ang="0">
                  <a:pos x="472" y="1719"/>
                </a:cxn>
                <a:cxn ang="0">
                  <a:pos x="443" y="1641"/>
                </a:cxn>
                <a:cxn ang="0">
                  <a:pos x="426" y="1512"/>
                </a:cxn>
                <a:cxn ang="0">
                  <a:pos x="419" y="1448"/>
                </a:cxn>
                <a:cxn ang="0">
                  <a:pos x="396" y="1412"/>
                </a:cxn>
                <a:cxn ang="0">
                  <a:pos x="372" y="1412"/>
                </a:cxn>
                <a:cxn ang="0">
                  <a:pos x="271" y="1483"/>
                </a:cxn>
                <a:cxn ang="0">
                  <a:pos x="230" y="1394"/>
                </a:cxn>
                <a:cxn ang="0">
                  <a:pos x="225" y="1334"/>
                </a:cxn>
                <a:cxn ang="0">
                  <a:pos x="271" y="1270"/>
                </a:cxn>
                <a:cxn ang="0">
                  <a:pos x="271" y="1199"/>
                </a:cxn>
                <a:cxn ang="0">
                  <a:pos x="289" y="1157"/>
                </a:cxn>
                <a:cxn ang="0">
                  <a:pos x="337" y="1004"/>
                </a:cxn>
                <a:cxn ang="0">
                  <a:pos x="271" y="963"/>
                </a:cxn>
                <a:cxn ang="0">
                  <a:pos x="207" y="910"/>
                </a:cxn>
                <a:cxn ang="0">
                  <a:pos x="147" y="756"/>
                </a:cxn>
                <a:cxn ang="0">
                  <a:pos x="48" y="644"/>
                </a:cxn>
                <a:cxn ang="0">
                  <a:pos x="41" y="602"/>
                </a:cxn>
                <a:cxn ang="0">
                  <a:pos x="41" y="495"/>
                </a:cxn>
                <a:cxn ang="0">
                  <a:pos x="65" y="0"/>
                </a:cxn>
                <a:cxn ang="0">
                  <a:pos x="1169" y="188"/>
                </a:cxn>
                <a:cxn ang="0">
                  <a:pos x="3279" y="461"/>
                </a:cxn>
                <a:cxn ang="0">
                  <a:pos x="3149" y="2085"/>
                </a:cxn>
              </a:cxnLst>
              <a:rect l="0" t="0" r="r" b="b"/>
              <a:pathLst>
                <a:path w="3279" h="2085">
                  <a:moveTo>
                    <a:pt x="3149" y="2085"/>
                  </a:moveTo>
                  <a:lnTo>
                    <a:pt x="1146" y="1837"/>
                  </a:lnTo>
                  <a:lnTo>
                    <a:pt x="1116" y="2037"/>
                  </a:lnTo>
                  <a:lnTo>
                    <a:pt x="1087" y="2014"/>
                  </a:lnTo>
                  <a:lnTo>
                    <a:pt x="1075" y="1961"/>
                  </a:lnTo>
                  <a:lnTo>
                    <a:pt x="1034" y="1920"/>
                  </a:lnTo>
                  <a:lnTo>
                    <a:pt x="999" y="1950"/>
                  </a:lnTo>
                  <a:lnTo>
                    <a:pt x="1004" y="1985"/>
                  </a:lnTo>
                  <a:lnTo>
                    <a:pt x="921" y="1978"/>
                  </a:lnTo>
                  <a:lnTo>
                    <a:pt x="910" y="1991"/>
                  </a:lnTo>
                  <a:lnTo>
                    <a:pt x="874" y="1973"/>
                  </a:lnTo>
                  <a:lnTo>
                    <a:pt x="797" y="1967"/>
                  </a:lnTo>
                  <a:lnTo>
                    <a:pt x="780" y="1950"/>
                  </a:lnTo>
                  <a:lnTo>
                    <a:pt x="762" y="1955"/>
                  </a:lnTo>
                  <a:lnTo>
                    <a:pt x="733" y="1978"/>
                  </a:lnTo>
                  <a:lnTo>
                    <a:pt x="703" y="1973"/>
                  </a:lnTo>
                  <a:lnTo>
                    <a:pt x="644" y="1950"/>
                  </a:lnTo>
                  <a:lnTo>
                    <a:pt x="621" y="1961"/>
                  </a:lnTo>
                  <a:lnTo>
                    <a:pt x="603" y="2003"/>
                  </a:lnTo>
                  <a:lnTo>
                    <a:pt x="567" y="1978"/>
                  </a:lnTo>
                  <a:lnTo>
                    <a:pt x="543" y="1932"/>
                  </a:lnTo>
                  <a:lnTo>
                    <a:pt x="543" y="1920"/>
                  </a:lnTo>
                  <a:lnTo>
                    <a:pt x="555" y="1866"/>
                  </a:lnTo>
                  <a:lnTo>
                    <a:pt x="550" y="1843"/>
                  </a:lnTo>
                  <a:lnTo>
                    <a:pt x="520" y="1801"/>
                  </a:lnTo>
                  <a:lnTo>
                    <a:pt x="484" y="1801"/>
                  </a:lnTo>
                  <a:lnTo>
                    <a:pt x="454" y="1755"/>
                  </a:lnTo>
                  <a:lnTo>
                    <a:pt x="472" y="1719"/>
                  </a:lnTo>
                  <a:lnTo>
                    <a:pt x="479" y="1689"/>
                  </a:lnTo>
                  <a:lnTo>
                    <a:pt x="443" y="1641"/>
                  </a:lnTo>
                  <a:lnTo>
                    <a:pt x="426" y="1588"/>
                  </a:lnTo>
                  <a:lnTo>
                    <a:pt x="426" y="1512"/>
                  </a:lnTo>
                  <a:lnTo>
                    <a:pt x="431" y="1459"/>
                  </a:lnTo>
                  <a:lnTo>
                    <a:pt x="419" y="1448"/>
                  </a:lnTo>
                  <a:lnTo>
                    <a:pt x="408" y="1441"/>
                  </a:lnTo>
                  <a:lnTo>
                    <a:pt x="396" y="1412"/>
                  </a:lnTo>
                  <a:lnTo>
                    <a:pt x="383" y="1400"/>
                  </a:lnTo>
                  <a:lnTo>
                    <a:pt x="372" y="1412"/>
                  </a:lnTo>
                  <a:lnTo>
                    <a:pt x="289" y="1476"/>
                  </a:lnTo>
                  <a:lnTo>
                    <a:pt x="271" y="1483"/>
                  </a:lnTo>
                  <a:lnTo>
                    <a:pt x="213" y="1430"/>
                  </a:lnTo>
                  <a:lnTo>
                    <a:pt x="230" y="1394"/>
                  </a:lnTo>
                  <a:lnTo>
                    <a:pt x="225" y="1370"/>
                  </a:lnTo>
                  <a:lnTo>
                    <a:pt x="225" y="1334"/>
                  </a:lnTo>
                  <a:lnTo>
                    <a:pt x="271" y="1306"/>
                  </a:lnTo>
                  <a:lnTo>
                    <a:pt x="271" y="1270"/>
                  </a:lnTo>
                  <a:lnTo>
                    <a:pt x="266" y="1264"/>
                  </a:lnTo>
                  <a:lnTo>
                    <a:pt x="271" y="1199"/>
                  </a:lnTo>
                  <a:lnTo>
                    <a:pt x="295" y="1181"/>
                  </a:lnTo>
                  <a:lnTo>
                    <a:pt x="289" y="1157"/>
                  </a:lnTo>
                  <a:lnTo>
                    <a:pt x="355" y="1027"/>
                  </a:lnTo>
                  <a:lnTo>
                    <a:pt x="337" y="1004"/>
                  </a:lnTo>
                  <a:lnTo>
                    <a:pt x="271" y="997"/>
                  </a:lnTo>
                  <a:lnTo>
                    <a:pt x="271" y="963"/>
                  </a:lnTo>
                  <a:lnTo>
                    <a:pt x="230" y="963"/>
                  </a:lnTo>
                  <a:lnTo>
                    <a:pt x="207" y="910"/>
                  </a:lnTo>
                  <a:lnTo>
                    <a:pt x="195" y="862"/>
                  </a:lnTo>
                  <a:lnTo>
                    <a:pt x="147" y="756"/>
                  </a:lnTo>
                  <a:lnTo>
                    <a:pt x="76" y="685"/>
                  </a:lnTo>
                  <a:lnTo>
                    <a:pt x="48" y="644"/>
                  </a:lnTo>
                  <a:lnTo>
                    <a:pt x="23" y="620"/>
                  </a:lnTo>
                  <a:lnTo>
                    <a:pt x="41" y="602"/>
                  </a:lnTo>
                  <a:lnTo>
                    <a:pt x="59" y="561"/>
                  </a:lnTo>
                  <a:lnTo>
                    <a:pt x="41" y="495"/>
                  </a:lnTo>
                  <a:lnTo>
                    <a:pt x="0" y="390"/>
                  </a:lnTo>
                  <a:lnTo>
                    <a:pt x="65" y="0"/>
                  </a:lnTo>
                  <a:lnTo>
                    <a:pt x="366" y="53"/>
                  </a:lnTo>
                  <a:lnTo>
                    <a:pt x="1169" y="188"/>
                  </a:lnTo>
                  <a:lnTo>
                    <a:pt x="1996" y="330"/>
                  </a:lnTo>
                  <a:lnTo>
                    <a:pt x="3279" y="461"/>
                  </a:lnTo>
                  <a:lnTo>
                    <a:pt x="3178" y="1689"/>
                  </a:lnTo>
                  <a:lnTo>
                    <a:pt x="3149" y="2085"/>
                  </a:lnTo>
                </a:path>
              </a:pathLst>
            </a:custGeom>
            <a:no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0.9%</a:t>
              </a:r>
            </a:p>
          </p:txBody>
        </p:sp>
        <p:sp>
          <p:nvSpPr>
            <p:cNvPr id="19471" name="Freeform 15"/>
            <p:cNvSpPr>
              <a:spLocks/>
            </p:cNvSpPr>
            <p:nvPr/>
          </p:nvSpPr>
          <p:spPr bwMode="auto">
            <a:xfrm>
              <a:off x="2689236" y="2856082"/>
              <a:ext cx="895518" cy="712438"/>
            </a:xfrm>
            <a:custGeom>
              <a:avLst/>
              <a:gdLst/>
              <a:ahLst/>
              <a:cxnLst>
                <a:cxn ang="0">
                  <a:pos x="2104" y="1855"/>
                </a:cxn>
                <a:cxn ang="0">
                  <a:pos x="2175" y="1046"/>
                </a:cxn>
                <a:cxn ang="0">
                  <a:pos x="2246" y="248"/>
                </a:cxn>
                <a:cxn ang="0">
                  <a:pos x="243" y="0"/>
                </a:cxn>
                <a:cxn ang="0">
                  <a:pos x="213" y="200"/>
                </a:cxn>
                <a:cxn ang="0">
                  <a:pos x="66" y="1206"/>
                </a:cxn>
                <a:cxn ang="0">
                  <a:pos x="0" y="1595"/>
                </a:cxn>
                <a:cxn ang="0">
                  <a:pos x="598" y="1690"/>
                </a:cxn>
                <a:cxn ang="0">
                  <a:pos x="2104" y="1855"/>
                </a:cxn>
              </a:cxnLst>
              <a:rect l="0" t="0" r="r" b="b"/>
              <a:pathLst>
                <a:path w="2246" h="1855">
                  <a:moveTo>
                    <a:pt x="2104" y="1855"/>
                  </a:moveTo>
                  <a:lnTo>
                    <a:pt x="2175" y="1046"/>
                  </a:lnTo>
                  <a:lnTo>
                    <a:pt x="2246" y="248"/>
                  </a:lnTo>
                  <a:lnTo>
                    <a:pt x="243" y="0"/>
                  </a:lnTo>
                  <a:lnTo>
                    <a:pt x="213" y="200"/>
                  </a:lnTo>
                  <a:lnTo>
                    <a:pt x="66" y="1206"/>
                  </a:lnTo>
                  <a:lnTo>
                    <a:pt x="0" y="1595"/>
                  </a:lnTo>
                  <a:lnTo>
                    <a:pt x="598" y="1690"/>
                  </a:lnTo>
                  <a:lnTo>
                    <a:pt x="2104" y="1855"/>
                  </a:lnTo>
                  <a:close/>
                </a:path>
              </a:pathLst>
            </a:custGeom>
            <a:solidFill>
              <a:schemeClr val="accent2">
                <a:lumMod val="50000"/>
              </a:schemeClr>
            </a:solidFill>
            <a:ln w="12700">
              <a:solidFill>
                <a:schemeClr val="tx1"/>
              </a:solidFill>
              <a:round/>
              <a:headEnd/>
              <a:tailEnd/>
            </a:ln>
          </p:spPr>
          <p:txBody>
            <a:bodyPr anchor="ctr"/>
            <a:lstStyle/>
            <a:p>
              <a:pPr algn="ctr">
                <a:defRPr/>
              </a:pPr>
              <a:r>
                <a:rPr lang="en-US" sz="1440" b="1" dirty="0">
                  <a:solidFill>
                    <a:schemeClr val="bg1"/>
                  </a:solidFill>
                  <a:latin typeface="Calibri" pitchFamily="34" charset="0"/>
                  <a:cs typeface="Arial" pitchFamily="34" charset="0"/>
                </a:rPr>
                <a:t>-0.2%</a:t>
              </a:r>
            </a:p>
          </p:txBody>
        </p:sp>
        <p:sp>
          <p:nvSpPr>
            <p:cNvPr id="19474" name="Freeform 18"/>
            <p:cNvSpPr>
              <a:spLocks/>
            </p:cNvSpPr>
            <p:nvPr/>
          </p:nvSpPr>
          <p:spPr bwMode="auto">
            <a:xfrm>
              <a:off x="1540951" y="3109033"/>
              <a:ext cx="818484" cy="1211376"/>
            </a:xfrm>
            <a:custGeom>
              <a:avLst/>
              <a:gdLst/>
              <a:ahLst/>
              <a:cxnLst>
                <a:cxn ang="0">
                  <a:pos x="307" y="0"/>
                </a:cxn>
                <a:cxn ang="0">
                  <a:pos x="0" y="1194"/>
                </a:cxn>
                <a:cxn ang="0">
                  <a:pos x="1329" y="3149"/>
                </a:cxn>
                <a:cxn ang="0">
                  <a:pos x="1329" y="3126"/>
                </a:cxn>
                <a:cxn ang="0">
                  <a:pos x="1341" y="3096"/>
                </a:cxn>
                <a:cxn ang="0">
                  <a:pos x="1364" y="3020"/>
                </a:cxn>
                <a:cxn ang="0">
                  <a:pos x="1352" y="2984"/>
                </a:cxn>
                <a:cxn ang="0">
                  <a:pos x="1370" y="2795"/>
                </a:cxn>
                <a:cxn ang="0">
                  <a:pos x="1359" y="2718"/>
                </a:cxn>
                <a:cxn ang="0">
                  <a:pos x="1370" y="2700"/>
                </a:cxn>
                <a:cxn ang="0">
                  <a:pos x="1417" y="2688"/>
                </a:cxn>
                <a:cxn ang="0">
                  <a:pos x="1483" y="2706"/>
                </a:cxn>
                <a:cxn ang="0">
                  <a:pos x="1506" y="2736"/>
                </a:cxn>
                <a:cxn ang="0">
                  <a:pos x="1506" y="2747"/>
                </a:cxn>
                <a:cxn ang="0">
                  <a:pos x="1529" y="2771"/>
                </a:cxn>
                <a:cxn ang="0">
                  <a:pos x="1565" y="2771"/>
                </a:cxn>
                <a:cxn ang="0">
                  <a:pos x="1625" y="2600"/>
                </a:cxn>
                <a:cxn ang="0">
                  <a:pos x="1660" y="2387"/>
                </a:cxn>
                <a:cxn ang="0">
                  <a:pos x="2049" y="385"/>
                </a:cxn>
                <a:cxn ang="0">
                  <a:pos x="1169" y="208"/>
                </a:cxn>
                <a:cxn ang="0">
                  <a:pos x="307" y="0"/>
                </a:cxn>
              </a:cxnLst>
              <a:rect l="0" t="0" r="r" b="b"/>
              <a:pathLst>
                <a:path w="2049" h="3149">
                  <a:moveTo>
                    <a:pt x="307" y="0"/>
                  </a:moveTo>
                  <a:lnTo>
                    <a:pt x="0" y="1194"/>
                  </a:lnTo>
                  <a:lnTo>
                    <a:pt x="1329" y="3149"/>
                  </a:lnTo>
                  <a:lnTo>
                    <a:pt x="1329" y="3126"/>
                  </a:lnTo>
                  <a:lnTo>
                    <a:pt x="1341" y="3096"/>
                  </a:lnTo>
                  <a:lnTo>
                    <a:pt x="1364" y="3020"/>
                  </a:lnTo>
                  <a:lnTo>
                    <a:pt x="1352" y="2984"/>
                  </a:lnTo>
                  <a:lnTo>
                    <a:pt x="1370" y="2795"/>
                  </a:lnTo>
                  <a:lnTo>
                    <a:pt x="1359" y="2718"/>
                  </a:lnTo>
                  <a:lnTo>
                    <a:pt x="1370" y="2700"/>
                  </a:lnTo>
                  <a:lnTo>
                    <a:pt x="1417" y="2688"/>
                  </a:lnTo>
                  <a:lnTo>
                    <a:pt x="1483" y="2706"/>
                  </a:lnTo>
                  <a:lnTo>
                    <a:pt x="1506" y="2736"/>
                  </a:lnTo>
                  <a:lnTo>
                    <a:pt x="1506" y="2747"/>
                  </a:lnTo>
                  <a:lnTo>
                    <a:pt x="1529" y="2771"/>
                  </a:lnTo>
                  <a:lnTo>
                    <a:pt x="1565" y="2771"/>
                  </a:lnTo>
                  <a:lnTo>
                    <a:pt x="1625" y="2600"/>
                  </a:lnTo>
                  <a:lnTo>
                    <a:pt x="1660" y="2387"/>
                  </a:lnTo>
                  <a:lnTo>
                    <a:pt x="2049" y="385"/>
                  </a:lnTo>
                  <a:lnTo>
                    <a:pt x="1169" y="208"/>
                  </a:lnTo>
                  <a:lnTo>
                    <a:pt x="307" y="0"/>
                  </a:lnTo>
                </a:path>
              </a:pathLst>
            </a:custGeom>
            <a:solidFill>
              <a:schemeClr val="accent3">
                <a:lumMod val="50000"/>
              </a:schemeClr>
            </a:solidFill>
            <a:ln w="12700">
              <a:solidFill>
                <a:schemeClr val="tx1"/>
              </a:solidFill>
              <a:prstDash val="solid"/>
              <a:round/>
              <a:headEnd/>
              <a:tailEnd/>
            </a:ln>
          </p:spPr>
          <p:txBody>
            <a:bodyPr anchor="ctr"/>
            <a:lstStyle/>
            <a:p>
              <a:pPr algn="ctr">
                <a:defRPr/>
              </a:pPr>
              <a:r>
                <a:rPr lang="en-US" sz="1440" b="1" dirty="0">
                  <a:solidFill>
                    <a:schemeClr val="bg1"/>
                  </a:solidFill>
                  <a:latin typeface="Calibri" pitchFamily="34" charset="0"/>
                  <a:cs typeface="Arial" pitchFamily="34" charset="0"/>
                </a:rPr>
                <a:t>2.1%</a:t>
              </a:r>
            </a:p>
          </p:txBody>
        </p:sp>
        <p:sp>
          <p:nvSpPr>
            <p:cNvPr id="19476" name="Freeform 20"/>
            <p:cNvSpPr>
              <a:spLocks/>
            </p:cNvSpPr>
            <p:nvPr/>
          </p:nvSpPr>
          <p:spPr bwMode="auto">
            <a:xfrm>
              <a:off x="1964637" y="4028008"/>
              <a:ext cx="876260" cy="973510"/>
            </a:xfrm>
            <a:custGeom>
              <a:avLst/>
              <a:gdLst/>
              <a:ahLst/>
              <a:cxnLst>
                <a:cxn ang="0">
                  <a:pos x="1866" y="2535"/>
                </a:cxn>
                <a:cxn ang="0">
                  <a:pos x="2192" y="254"/>
                </a:cxn>
                <a:cxn ang="0">
                  <a:pos x="597" y="6"/>
                </a:cxn>
                <a:cxn ang="0">
                  <a:pos x="597" y="0"/>
                </a:cxn>
                <a:cxn ang="0">
                  <a:pos x="562" y="213"/>
                </a:cxn>
                <a:cxn ang="0">
                  <a:pos x="502" y="384"/>
                </a:cxn>
                <a:cxn ang="0">
                  <a:pos x="466" y="384"/>
                </a:cxn>
                <a:cxn ang="0">
                  <a:pos x="443" y="360"/>
                </a:cxn>
                <a:cxn ang="0">
                  <a:pos x="443" y="349"/>
                </a:cxn>
                <a:cxn ang="0">
                  <a:pos x="420" y="319"/>
                </a:cxn>
                <a:cxn ang="0">
                  <a:pos x="354" y="301"/>
                </a:cxn>
                <a:cxn ang="0">
                  <a:pos x="307" y="313"/>
                </a:cxn>
                <a:cxn ang="0">
                  <a:pos x="296" y="331"/>
                </a:cxn>
                <a:cxn ang="0">
                  <a:pos x="307" y="408"/>
                </a:cxn>
                <a:cxn ang="0">
                  <a:pos x="289" y="597"/>
                </a:cxn>
                <a:cxn ang="0">
                  <a:pos x="301" y="633"/>
                </a:cxn>
                <a:cxn ang="0">
                  <a:pos x="278" y="709"/>
                </a:cxn>
                <a:cxn ang="0">
                  <a:pos x="266" y="739"/>
                </a:cxn>
                <a:cxn ang="0">
                  <a:pos x="266" y="762"/>
                </a:cxn>
                <a:cxn ang="0">
                  <a:pos x="266" y="821"/>
                </a:cxn>
                <a:cxn ang="0">
                  <a:pos x="266" y="839"/>
                </a:cxn>
                <a:cxn ang="0">
                  <a:pos x="266" y="857"/>
                </a:cxn>
                <a:cxn ang="0">
                  <a:pos x="289" y="904"/>
                </a:cxn>
                <a:cxn ang="0">
                  <a:pos x="289" y="945"/>
                </a:cxn>
                <a:cxn ang="0">
                  <a:pos x="301" y="975"/>
                </a:cxn>
                <a:cxn ang="0">
                  <a:pos x="313" y="1022"/>
                </a:cxn>
                <a:cxn ang="0">
                  <a:pos x="331" y="1034"/>
                </a:cxn>
                <a:cxn ang="0">
                  <a:pos x="354" y="1057"/>
                </a:cxn>
                <a:cxn ang="0">
                  <a:pos x="354" y="1099"/>
                </a:cxn>
                <a:cxn ang="0">
                  <a:pos x="354" y="1110"/>
                </a:cxn>
                <a:cxn ang="0">
                  <a:pos x="337" y="1099"/>
                </a:cxn>
                <a:cxn ang="0">
                  <a:pos x="301" y="1135"/>
                </a:cxn>
                <a:cxn ang="0">
                  <a:pos x="254" y="1152"/>
                </a:cxn>
                <a:cxn ang="0">
                  <a:pos x="213" y="1194"/>
                </a:cxn>
                <a:cxn ang="0">
                  <a:pos x="189" y="1300"/>
                </a:cxn>
                <a:cxn ang="0">
                  <a:pos x="124" y="1382"/>
                </a:cxn>
                <a:cxn ang="0">
                  <a:pos x="95" y="1382"/>
                </a:cxn>
                <a:cxn ang="0">
                  <a:pos x="88" y="1406"/>
                </a:cxn>
                <a:cxn ang="0">
                  <a:pos x="101" y="1435"/>
                </a:cxn>
                <a:cxn ang="0">
                  <a:pos x="95" y="1460"/>
                </a:cxn>
                <a:cxn ang="0">
                  <a:pos x="83" y="1513"/>
                </a:cxn>
                <a:cxn ang="0">
                  <a:pos x="88" y="1530"/>
                </a:cxn>
                <a:cxn ang="0">
                  <a:pos x="136" y="1571"/>
                </a:cxn>
                <a:cxn ang="0">
                  <a:pos x="142" y="1589"/>
                </a:cxn>
                <a:cxn ang="0">
                  <a:pos x="131" y="1607"/>
                </a:cxn>
                <a:cxn ang="0">
                  <a:pos x="124" y="1630"/>
                </a:cxn>
                <a:cxn ang="0">
                  <a:pos x="95" y="1660"/>
                </a:cxn>
                <a:cxn ang="0">
                  <a:pos x="83" y="1655"/>
                </a:cxn>
                <a:cxn ang="0">
                  <a:pos x="30" y="1648"/>
                </a:cxn>
                <a:cxn ang="0">
                  <a:pos x="0" y="1743"/>
                </a:cxn>
                <a:cxn ang="0">
                  <a:pos x="1181" y="2428"/>
                </a:cxn>
                <a:cxn ang="0">
                  <a:pos x="1866" y="2535"/>
                </a:cxn>
              </a:cxnLst>
              <a:rect l="0" t="0" r="r" b="b"/>
              <a:pathLst>
                <a:path w="2192" h="2535">
                  <a:moveTo>
                    <a:pt x="1866" y="2535"/>
                  </a:moveTo>
                  <a:lnTo>
                    <a:pt x="2192" y="254"/>
                  </a:lnTo>
                  <a:lnTo>
                    <a:pt x="597" y="6"/>
                  </a:lnTo>
                  <a:lnTo>
                    <a:pt x="597" y="0"/>
                  </a:lnTo>
                  <a:lnTo>
                    <a:pt x="562" y="213"/>
                  </a:lnTo>
                  <a:lnTo>
                    <a:pt x="502" y="384"/>
                  </a:lnTo>
                  <a:lnTo>
                    <a:pt x="466" y="384"/>
                  </a:lnTo>
                  <a:lnTo>
                    <a:pt x="443" y="360"/>
                  </a:lnTo>
                  <a:lnTo>
                    <a:pt x="443" y="349"/>
                  </a:lnTo>
                  <a:lnTo>
                    <a:pt x="420" y="319"/>
                  </a:lnTo>
                  <a:lnTo>
                    <a:pt x="354" y="301"/>
                  </a:lnTo>
                  <a:lnTo>
                    <a:pt x="307" y="313"/>
                  </a:lnTo>
                  <a:lnTo>
                    <a:pt x="296" y="331"/>
                  </a:lnTo>
                  <a:lnTo>
                    <a:pt x="307" y="408"/>
                  </a:lnTo>
                  <a:lnTo>
                    <a:pt x="289" y="597"/>
                  </a:lnTo>
                  <a:lnTo>
                    <a:pt x="301" y="633"/>
                  </a:lnTo>
                  <a:lnTo>
                    <a:pt x="278" y="709"/>
                  </a:lnTo>
                  <a:lnTo>
                    <a:pt x="266" y="739"/>
                  </a:lnTo>
                  <a:lnTo>
                    <a:pt x="266" y="762"/>
                  </a:lnTo>
                  <a:lnTo>
                    <a:pt x="266" y="821"/>
                  </a:lnTo>
                  <a:lnTo>
                    <a:pt x="266" y="839"/>
                  </a:lnTo>
                  <a:lnTo>
                    <a:pt x="266" y="857"/>
                  </a:lnTo>
                  <a:lnTo>
                    <a:pt x="289" y="904"/>
                  </a:lnTo>
                  <a:lnTo>
                    <a:pt x="289" y="945"/>
                  </a:lnTo>
                  <a:lnTo>
                    <a:pt x="301" y="975"/>
                  </a:lnTo>
                  <a:lnTo>
                    <a:pt x="313" y="1022"/>
                  </a:lnTo>
                  <a:lnTo>
                    <a:pt x="331" y="1034"/>
                  </a:lnTo>
                  <a:lnTo>
                    <a:pt x="354" y="1057"/>
                  </a:lnTo>
                  <a:lnTo>
                    <a:pt x="354" y="1099"/>
                  </a:lnTo>
                  <a:lnTo>
                    <a:pt x="354" y="1110"/>
                  </a:lnTo>
                  <a:lnTo>
                    <a:pt x="337" y="1099"/>
                  </a:lnTo>
                  <a:lnTo>
                    <a:pt x="301" y="1135"/>
                  </a:lnTo>
                  <a:lnTo>
                    <a:pt x="254" y="1152"/>
                  </a:lnTo>
                  <a:lnTo>
                    <a:pt x="213" y="1194"/>
                  </a:lnTo>
                  <a:lnTo>
                    <a:pt x="189" y="1300"/>
                  </a:lnTo>
                  <a:lnTo>
                    <a:pt x="124" y="1382"/>
                  </a:lnTo>
                  <a:lnTo>
                    <a:pt x="95" y="1382"/>
                  </a:lnTo>
                  <a:lnTo>
                    <a:pt x="88" y="1406"/>
                  </a:lnTo>
                  <a:lnTo>
                    <a:pt x="101" y="1435"/>
                  </a:lnTo>
                  <a:lnTo>
                    <a:pt x="95" y="1460"/>
                  </a:lnTo>
                  <a:lnTo>
                    <a:pt x="83" y="1513"/>
                  </a:lnTo>
                  <a:lnTo>
                    <a:pt x="88" y="1530"/>
                  </a:lnTo>
                  <a:lnTo>
                    <a:pt x="136" y="1571"/>
                  </a:lnTo>
                  <a:lnTo>
                    <a:pt x="142" y="1589"/>
                  </a:lnTo>
                  <a:lnTo>
                    <a:pt x="131" y="1607"/>
                  </a:lnTo>
                  <a:lnTo>
                    <a:pt x="124" y="1630"/>
                  </a:lnTo>
                  <a:lnTo>
                    <a:pt x="95" y="1660"/>
                  </a:lnTo>
                  <a:lnTo>
                    <a:pt x="83" y="1655"/>
                  </a:lnTo>
                  <a:lnTo>
                    <a:pt x="30" y="1648"/>
                  </a:lnTo>
                  <a:lnTo>
                    <a:pt x="0" y="1743"/>
                  </a:lnTo>
                  <a:lnTo>
                    <a:pt x="1181" y="2428"/>
                  </a:lnTo>
                  <a:lnTo>
                    <a:pt x="1866" y="2535"/>
                  </a:lnTo>
                </a:path>
              </a:pathLst>
            </a:custGeom>
            <a:solidFill>
              <a:schemeClr val="accent3">
                <a:lumMod val="50000"/>
              </a:schemeClr>
            </a:solidFill>
            <a:ln w="12700">
              <a:solidFill>
                <a:schemeClr val="tx1"/>
              </a:solidFill>
              <a:prstDash val="solid"/>
              <a:round/>
              <a:headEnd/>
              <a:tailEnd/>
            </a:ln>
          </p:spPr>
          <p:txBody>
            <a:bodyPr anchor="ctr"/>
            <a:lstStyle/>
            <a:p>
              <a:pPr algn="ctr">
                <a:defRPr/>
              </a:pPr>
              <a:r>
                <a:rPr lang="en-US" sz="1440" b="1" dirty="0">
                  <a:solidFill>
                    <a:schemeClr val="bg1"/>
                  </a:solidFill>
                  <a:latin typeface="Calibri" pitchFamily="34" charset="0"/>
                  <a:cs typeface="Arial" pitchFamily="34" charset="0"/>
                </a:rPr>
                <a:t>1.7%</a:t>
              </a:r>
            </a:p>
          </p:txBody>
        </p:sp>
        <p:sp>
          <p:nvSpPr>
            <p:cNvPr id="19477" name="Freeform 21"/>
            <p:cNvSpPr>
              <a:spLocks/>
            </p:cNvSpPr>
            <p:nvPr/>
          </p:nvSpPr>
          <p:spPr bwMode="auto">
            <a:xfrm>
              <a:off x="2840896" y="3505862"/>
              <a:ext cx="930424" cy="711277"/>
            </a:xfrm>
            <a:custGeom>
              <a:avLst/>
              <a:gdLst/>
              <a:ahLst/>
              <a:cxnLst>
                <a:cxn ang="0">
                  <a:pos x="0" y="1612"/>
                </a:cxn>
                <a:cxn ang="0">
                  <a:pos x="219" y="0"/>
                </a:cxn>
                <a:cxn ang="0">
                  <a:pos x="1725" y="165"/>
                </a:cxn>
                <a:cxn ang="0">
                  <a:pos x="2334" y="218"/>
                </a:cxn>
                <a:cxn ang="0">
                  <a:pos x="2309" y="620"/>
                </a:cxn>
                <a:cxn ang="0">
                  <a:pos x="2238" y="1849"/>
                </a:cxn>
                <a:cxn ang="0">
                  <a:pos x="1926" y="1824"/>
                </a:cxn>
                <a:cxn ang="0">
                  <a:pos x="0" y="1612"/>
                </a:cxn>
              </a:cxnLst>
              <a:rect l="0" t="0" r="r" b="b"/>
              <a:pathLst>
                <a:path w="2334" h="1849">
                  <a:moveTo>
                    <a:pt x="0" y="1612"/>
                  </a:moveTo>
                  <a:lnTo>
                    <a:pt x="219" y="0"/>
                  </a:lnTo>
                  <a:lnTo>
                    <a:pt x="1725" y="165"/>
                  </a:lnTo>
                  <a:lnTo>
                    <a:pt x="2334" y="218"/>
                  </a:lnTo>
                  <a:lnTo>
                    <a:pt x="2309" y="620"/>
                  </a:lnTo>
                  <a:lnTo>
                    <a:pt x="2238" y="1849"/>
                  </a:lnTo>
                  <a:lnTo>
                    <a:pt x="1926" y="1824"/>
                  </a:lnTo>
                  <a:lnTo>
                    <a:pt x="0" y="1612"/>
                  </a:lnTo>
                  <a:close/>
                </a:path>
              </a:pathLst>
            </a:custGeom>
            <a:solidFill>
              <a:schemeClr val="accent3">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1.4%</a:t>
              </a:r>
            </a:p>
          </p:txBody>
        </p:sp>
        <p:sp>
          <p:nvSpPr>
            <p:cNvPr id="19479" name="Freeform 23"/>
            <p:cNvSpPr>
              <a:spLocks/>
            </p:cNvSpPr>
            <p:nvPr/>
          </p:nvSpPr>
          <p:spPr bwMode="auto">
            <a:xfrm>
              <a:off x="2710901" y="4124315"/>
              <a:ext cx="897925" cy="891127"/>
            </a:xfrm>
            <a:custGeom>
              <a:avLst/>
              <a:gdLst/>
              <a:ahLst/>
              <a:cxnLst>
                <a:cxn ang="0">
                  <a:pos x="326" y="0"/>
                </a:cxn>
                <a:cxn ang="0">
                  <a:pos x="0" y="2281"/>
                </a:cxn>
                <a:cxn ang="0">
                  <a:pos x="296" y="2316"/>
                </a:cxn>
                <a:cxn ang="0">
                  <a:pos x="320" y="2132"/>
                </a:cxn>
                <a:cxn ang="0">
                  <a:pos x="875" y="2203"/>
                </a:cxn>
                <a:cxn ang="0">
                  <a:pos x="875" y="2198"/>
                </a:cxn>
                <a:cxn ang="0">
                  <a:pos x="857" y="2168"/>
                </a:cxn>
                <a:cxn ang="0">
                  <a:pos x="875" y="2144"/>
                </a:cxn>
                <a:cxn ang="0">
                  <a:pos x="870" y="2132"/>
                </a:cxn>
                <a:cxn ang="0">
                  <a:pos x="857" y="2121"/>
                </a:cxn>
                <a:cxn ang="0">
                  <a:pos x="863" y="2114"/>
                </a:cxn>
                <a:cxn ang="0">
                  <a:pos x="2074" y="2233"/>
                </a:cxn>
                <a:cxn ang="0">
                  <a:pos x="2222" y="414"/>
                </a:cxn>
                <a:cxn ang="0">
                  <a:pos x="2240" y="414"/>
                </a:cxn>
                <a:cxn ang="0">
                  <a:pos x="2252" y="212"/>
                </a:cxn>
                <a:cxn ang="0">
                  <a:pos x="326" y="0"/>
                </a:cxn>
              </a:cxnLst>
              <a:rect l="0" t="0" r="r" b="b"/>
              <a:pathLst>
                <a:path w="2252" h="2316">
                  <a:moveTo>
                    <a:pt x="326" y="0"/>
                  </a:moveTo>
                  <a:lnTo>
                    <a:pt x="0" y="2281"/>
                  </a:lnTo>
                  <a:lnTo>
                    <a:pt x="296" y="2316"/>
                  </a:lnTo>
                  <a:lnTo>
                    <a:pt x="320" y="2132"/>
                  </a:lnTo>
                  <a:lnTo>
                    <a:pt x="875" y="2203"/>
                  </a:lnTo>
                  <a:lnTo>
                    <a:pt x="875" y="2198"/>
                  </a:lnTo>
                  <a:lnTo>
                    <a:pt x="857" y="2168"/>
                  </a:lnTo>
                  <a:lnTo>
                    <a:pt x="875" y="2144"/>
                  </a:lnTo>
                  <a:lnTo>
                    <a:pt x="870" y="2132"/>
                  </a:lnTo>
                  <a:lnTo>
                    <a:pt x="857" y="2121"/>
                  </a:lnTo>
                  <a:lnTo>
                    <a:pt x="863" y="2114"/>
                  </a:lnTo>
                  <a:lnTo>
                    <a:pt x="2074" y="2233"/>
                  </a:lnTo>
                  <a:lnTo>
                    <a:pt x="2222" y="414"/>
                  </a:lnTo>
                  <a:lnTo>
                    <a:pt x="2240" y="414"/>
                  </a:lnTo>
                  <a:lnTo>
                    <a:pt x="2252" y="212"/>
                  </a:lnTo>
                  <a:lnTo>
                    <a:pt x="326" y="0"/>
                  </a:lnTo>
                  <a:close/>
                </a:path>
              </a:pathLst>
            </a:custGeom>
            <a:solidFill>
              <a:schemeClr val="accent2">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0.1%</a:t>
              </a:r>
            </a:p>
          </p:txBody>
        </p:sp>
        <p:sp>
          <p:nvSpPr>
            <p:cNvPr id="19482" name="Freeform 26"/>
            <p:cNvSpPr>
              <a:spLocks/>
            </p:cNvSpPr>
            <p:nvPr/>
          </p:nvSpPr>
          <p:spPr bwMode="auto">
            <a:xfrm>
              <a:off x="3596790" y="2326976"/>
              <a:ext cx="840150" cy="508221"/>
            </a:xfrm>
            <a:custGeom>
              <a:avLst/>
              <a:gdLst/>
              <a:ahLst/>
              <a:cxnLst>
                <a:cxn ang="0">
                  <a:pos x="0" y="1228"/>
                </a:cxn>
                <a:cxn ang="0">
                  <a:pos x="101" y="0"/>
                </a:cxn>
                <a:cxn ang="0">
                  <a:pos x="1034" y="64"/>
                </a:cxn>
                <a:cxn ang="0">
                  <a:pos x="1938" y="94"/>
                </a:cxn>
                <a:cxn ang="0">
                  <a:pos x="1938" y="123"/>
                </a:cxn>
                <a:cxn ang="0">
                  <a:pos x="1968" y="218"/>
                </a:cxn>
                <a:cxn ang="0">
                  <a:pos x="1955" y="247"/>
                </a:cxn>
                <a:cxn ang="0">
                  <a:pos x="1950" y="313"/>
                </a:cxn>
                <a:cxn ang="0">
                  <a:pos x="1955" y="431"/>
                </a:cxn>
                <a:cxn ang="0">
                  <a:pos x="1980" y="561"/>
                </a:cxn>
                <a:cxn ang="0">
                  <a:pos x="2015" y="596"/>
                </a:cxn>
                <a:cxn ang="0">
                  <a:pos x="2038" y="714"/>
                </a:cxn>
                <a:cxn ang="0">
                  <a:pos x="2044" y="916"/>
                </a:cxn>
                <a:cxn ang="0">
                  <a:pos x="2050" y="957"/>
                </a:cxn>
                <a:cxn ang="0">
                  <a:pos x="2050" y="1028"/>
                </a:cxn>
                <a:cxn ang="0">
                  <a:pos x="2056" y="1056"/>
                </a:cxn>
                <a:cxn ang="0">
                  <a:pos x="2109" y="1205"/>
                </a:cxn>
                <a:cxn ang="0">
                  <a:pos x="2097" y="1258"/>
                </a:cxn>
                <a:cxn ang="0">
                  <a:pos x="2103" y="1322"/>
                </a:cxn>
                <a:cxn ang="0">
                  <a:pos x="0" y="1228"/>
                </a:cxn>
              </a:cxnLst>
              <a:rect l="0" t="0" r="r" b="b"/>
              <a:pathLst>
                <a:path w="2109" h="1322">
                  <a:moveTo>
                    <a:pt x="0" y="1228"/>
                  </a:moveTo>
                  <a:lnTo>
                    <a:pt x="101" y="0"/>
                  </a:lnTo>
                  <a:lnTo>
                    <a:pt x="1034" y="64"/>
                  </a:lnTo>
                  <a:lnTo>
                    <a:pt x="1938" y="94"/>
                  </a:lnTo>
                  <a:lnTo>
                    <a:pt x="1938" y="123"/>
                  </a:lnTo>
                  <a:lnTo>
                    <a:pt x="1968" y="218"/>
                  </a:lnTo>
                  <a:lnTo>
                    <a:pt x="1955" y="247"/>
                  </a:lnTo>
                  <a:lnTo>
                    <a:pt x="1950" y="313"/>
                  </a:lnTo>
                  <a:lnTo>
                    <a:pt x="1955" y="431"/>
                  </a:lnTo>
                  <a:lnTo>
                    <a:pt x="1980" y="561"/>
                  </a:lnTo>
                  <a:lnTo>
                    <a:pt x="2015" y="596"/>
                  </a:lnTo>
                  <a:lnTo>
                    <a:pt x="2038" y="714"/>
                  </a:lnTo>
                  <a:lnTo>
                    <a:pt x="2044" y="916"/>
                  </a:lnTo>
                  <a:lnTo>
                    <a:pt x="2050" y="957"/>
                  </a:lnTo>
                  <a:lnTo>
                    <a:pt x="2050" y="1028"/>
                  </a:lnTo>
                  <a:lnTo>
                    <a:pt x="2056" y="1056"/>
                  </a:lnTo>
                  <a:lnTo>
                    <a:pt x="2109" y="1205"/>
                  </a:lnTo>
                  <a:lnTo>
                    <a:pt x="2097" y="1258"/>
                  </a:lnTo>
                  <a:lnTo>
                    <a:pt x="2103" y="1322"/>
                  </a:lnTo>
                  <a:lnTo>
                    <a:pt x="0" y="1228"/>
                  </a:lnTo>
                </a:path>
              </a:pathLst>
            </a:custGeom>
            <a:no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0.6%</a:t>
              </a:r>
            </a:p>
          </p:txBody>
        </p:sp>
        <p:sp>
          <p:nvSpPr>
            <p:cNvPr id="19483" name="Freeform 27"/>
            <p:cNvSpPr>
              <a:spLocks/>
            </p:cNvSpPr>
            <p:nvPr/>
          </p:nvSpPr>
          <p:spPr bwMode="auto">
            <a:xfrm>
              <a:off x="3555866" y="2798066"/>
              <a:ext cx="893111" cy="581321"/>
            </a:xfrm>
            <a:custGeom>
              <a:avLst/>
              <a:gdLst/>
              <a:ahLst/>
              <a:cxnLst>
                <a:cxn ang="0">
                  <a:pos x="0" y="1194"/>
                </a:cxn>
                <a:cxn ang="0">
                  <a:pos x="71" y="396"/>
                </a:cxn>
                <a:cxn ang="0">
                  <a:pos x="100" y="0"/>
                </a:cxn>
                <a:cxn ang="0">
                  <a:pos x="2203" y="94"/>
                </a:cxn>
                <a:cxn ang="0">
                  <a:pos x="2203" y="124"/>
                </a:cxn>
                <a:cxn ang="0">
                  <a:pos x="2185" y="165"/>
                </a:cxn>
                <a:cxn ang="0">
                  <a:pos x="2132" y="219"/>
                </a:cxn>
                <a:cxn ang="0">
                  <a:pos x="2138" y="254"/>
                </a:cxn>
                <a:cxn ang="0">
                  <a:pos x="2238" y="348"/>
                </a:cxn>
                <a:cxn ang="0">
                  <a:pos x="2238" y="1088"/>
                </a:cxn>
                <a:cxn ang="0">
                  <a:pos x="2220" y="1088"/>
                </a:cxn>
                <a:cxn ang="0">
                  <a:pos x="2197" y="1093"/>
                </a:cxn>
                <a:cxn ang="0">
                  <a:pos x="2209" y="1116"/>
                </a:cxn>
                <a:cxn ang="0">
                  <a:pos x="2220" y="1141"/>
                </a:cxn>
                <a:cxn ang="0">
                  <a:pos x="2209" y="1182"/>
                </a:cxn>
                <a:cxn ang="0">
                  <a:pos x="2227" y="1199"/>
                </a:cxn>
                <a:cxn ang="0">
                  <a:pos x="2238" y="1258"/>
                </a:cxn>
                <a:cxn ang="0">
                  <a:pos x="2215" y="1283"/>
                </a:cxn>
                <a:cxn ang="0">
                  <a:pos x="2220" y="1318"/>
                </a:cxn>
                <a:cxn ang="0">
                  <a:pos x="2197" y="1388"/>
                </a:cxn>
                <a:cxn ang="0">
                  <a:pos x="2220" y="1465"/>
                </a:cxn>
                <a:cxn ang="0">
                  <a:pos x="2233" y="1501"/>
                </a:cxn>
                <a:cxn ang="0">
                  <a:pos x="2227" y="1512"/>
                </a:cxn>
                <a:cxn ang="0">
                  <a:pos x="2167" y="1471"/>
                </a:cxn>
                <a:cxn ang="0">
                  <a:pos x="2038" y="1388"/>
                </a:cxn>
                <a:cxn ang="0">
                  <a:pos x="2009" y="1377"/>
                </a:cxn>
                <a:cxn ang="0">
                  <a:pos x="1949" y="1377"/>
                </a:cxn>
                <a:cxn ang="0">
                  <a:pos x="1908" y="1406"/>
                </a:cxn>
                <a:cxn ang="0">
                  <a:pos x="1867" y="1418"/>
                </a:cxn>
                <a:cxn ang="0">
                  <a:pos x="1825" y="1406"/>
                </a:cxn>
                <a:cxn ang="0">
                  <a:pos x="1801" y="1354"/>
                </a:cxn>
                <a:cxn ang="0">
                  <a:pos x="1766" y="1329"/>
                </a:cxn>
                <a:cxn ang="0">
                  <a:pos x="1725" y="1341"/>
                </a:cxn>
                <a:cxn ang="0">
                  <a:pos x="1677" y="1341"/>
                </a:cxn>
                <a:cxn ang="0">
                  <a:pos x="1636" y="1283"/>
                </a:cxn>
                <a:cxn ang="0">
                  <a:pos x="0" y="1194"/>
                </a:cxn>
              </a:cxnLst>
              <a:rect l="0" t="0" r="r" b="b"/>
              <a:pathLst>
                <a:path w="2238" h="1512">
                  <a:moveTo>
                    <a:pt x="0" y="1194"/>
                  </a:moveTo>
                  <a:lnTo>
                    <a:pt x="71" y="396"/>
                  </a:lnTo>
                  <a:lnTo>
                    <a:pt x="100" y="0"/>
                  </a:lnTo>
                  <a:lnTo>
                    <a:pt x="2203" y="94"/>
                  </a:lnTo>
                  <a:lnTo>
                    <a:pt x="2203" y="124"/>
                  </a:lnTo>
                  <a:lnTo>
                    <a:pt x="2185" y="165"/>
                  </a:lnTo>
                  <a:lnTo>
                    <a:pt x="2132" y="219"/>
                  </a:lnTo>
                  <a:lnTo>
                    <a:pt x="2138" y="254"/>
                  </a:lnTo>
                  <a:lnTo>
                    <a:pt x="2238" y="348"/>
                  </a:lnTo>
                  <a:lnTo>
                    <a:pt x="2238" y="1088"/>
                  </a:lnTo>
                  <a:lnTo>
                    <a:pt x="2220" y="1088"/>
                  </a:lnTo>
                  <a:lnTo>
                    <a:pt x="2197" y="1093"/>
                  </a:lnTo>
                  <a:lnTo>
                    <a:pt x="2209" y="1116"/>
                  </a:lnTo>
                  <a:lnTo>
                    <a:pt x="2220" y="1141"/>
                  </a:lnTo>
                  <a:lnTo>
                    <a:pt x="2209" y="1182"/>
                  </a:lnTo>
                  <a:lnTo>
                    <a:pt x="2227" y="1199"/>
                  </a:lnTo>
                  <a:lnTo>
                    <a:pt x="2238" y="1258"/>
                  </a:lnTo>
                  <a:lnTo>
                    <a:pt x="2215" y="1283"/>
                  </a:lnTo>
                  <a:lnTo>
                    <a:pt x="2220" y="1318"/>
                  </a:lnTo>
                  <a:lnTo>
                    <a:pt x="2197" y="1388"/>
                  </a:lnTo>
                  <a:lnTo>
                    <a:pt x="2220" y="1465"/>
                  </a:lnTo>
                  <a:lnTo>
                    <a:pt x="2233" y="1501"/>
                  </a:lnTo>
                  <a:lnTo>
                    <a:pt x="2227" y="1512"/>
                  </a:lnTo>
                  <a:lnTo>
                    <a:pt x="2167" y="1471"/>
                  </a:lnTo>
                  <a:lnTo>
                    <a:pt x="2038" y="1388"/>
                  </a:lnTo>
                  <a:lnTo>
                    <a:pt x="2009" y="1377"/>
                  </a:lnTo>
                  <a:lnTo>
                    <a:pt x="1949" y="1377"/>
                  </a:lnTo>
                  <a:lnTo>
                    <a:pt x="1908" y="1406"/>
                  </a:lnTo>
                  <a:lnTo>
                    <a:pt x="1867" y="1418"/>
                  </a:lnTo>
                  <a:lnTo>
                    <a:pt x="1825" y="1406"/>
                  </a:lnTo>
                  <a:lnTo>
                    <a:pt x="1801" y="1354"/>
                  </a:lnTo>
                  <a:lnTo>
                    <a:pt x="1766" y="1329"/>
                  </a:lnTo>
                  <a:lnTo>
                    <a:pt x="1725" y="1341"/>
                  </a:lnTo>
                  <a:lnTo>
                    <a:pt x="1677" y="1341"/>
                  </a:lnTo>
                  <a:lnTo>
                    <a:pt x="1636" y="1283"/>
                  </a:lnTo>
                  <a:lnTo>
                    <a:pt x="0" y="1194"/>
                  </a:lnTo>
                  <a:close/>
                </a:path>
              </a:pathLst>
            </a:custGeom>
            <a:solidFill>
              <a:srgbClr val="C3D69B"/>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1.0%</a:t>
              </a:r>
            </a:p>
          </p:txBody>
        </p:sp>
        <p:sp>
          <p:nvSpPr>
            <p:cNvPr id="19485" name="Freeform 29"/>
            <p:cNvSpPr>
              <a:spLocks/>
            </p:cNvSpPr>
            <p:nvPr/>
          </p:nvSpPr>
          <p:spPr bwMode="auto">
            <a:xfrm>
              <a:off x="3526978" y="3257554"/>
              <a:ext cx="1055604" cy="504740"/>
            </a:xfrm>
            <a:custGeom>
              <a:avLst/>
              <a:gdLst/>
              <a:ahLst/>
              <a:cxnLst>
                <a:cxn ang="0">
                  <a:pos x="0" y="809"/>
                </a:cxn>
                <a:cxn ang="0">
                  <a:pos x="71" y="0"/>
                </a:cxn>
                <a:cxn ang="0">
                  <a:pos x="1707" y="89"/>
                </a:cxn>
                <a:cxn ang="0">
                  <a:pos x="1748" y="147"/>
                </a:cxn>
                <a:cxn ang="0">
                  <a:pos x="1796" y="147"/>
                </a:cxn>
                <a:cxn ang="0">
                  <a:pos x="1837" y="135"/>
                </a:cxn>
                <a:cxn ang="0">
                  <a:pos x="1872" y="160"/>
                </a:cxn>
                <a:cxn ang="0">
                  <a:pos x="1896" y="212"/>
                </a:cxn>
                <a:cxn ang="0">
                  <a:pos x="1938" y="224"/>
                </a:cxn>
                <a:cxn ang="0">
                  <a:pos x="1979" y="212"/>
                </a:cxn>
                <a:cxn ang="0">
                  <a:pos x="2020" y="183"/>
                </a:cxn>
                <a:cxn ang="0">
                  <a:pos x="2080" y="183"/>
                </a:cxn>
                <a:cxn ang="0">
                  <a:pos x="2109" y="194"/>
                </a:cxn>
                <a:cxn ang="0">
                  <a:pos x="2238" y="277"/>
                </a:cxn>
                <a:cxn ang="0">
                  <a:pos x="2298" y="318"/>
                </a:cxn>
                <a:cxn ang="0">
                  <a:pos x="2304" y="366"/>
                </a:cxn>
                <a:cxn ang="0">
                  <a:pos x="2345" y="389"/>
                </a:cxn>
                <a:cxn ang="0">
                  <a:pos x="2345" y="419"/>
                </a:cxn>
                <a:cxn ang="0">
                  <a:pos x="2327" y="472"/>
                </a:cxn>
                <a:cxn ang="0">
                  <a:pos x="2357" y="502"/>
                </a:cxn>
                <a:cxn ang="0">
                  <a:pos x="2380" y="566"/>
                </a:cxn>
                <a:cxn ang="0">
                  <a:pos x="2410" y="602"/>
                </a:cxn>
                <a:cxn ang="0">
                  <a:pos x="2398" y="632"/>
                </a:cxn>
                <a:cxn ang="0">
                  <a:pos x="2410" y="667"/>
                </a:cxn>
                <a:cxn ang="0">
                  <a:pos x="2458" y="697"/>
                </a:cxn>
                <a:cxn ang="0">
                  <a:pos x="2463" y="731"/>
                </a:cxn>
                <a:cxn ang="0">
                  <a:pos x="2458" y="761"/>
                </a:cxn>
                <a:cxn ang="0">
                  <a:pos x="2446" y="827"/>
                </a:cxn>
                <a:cxn ang="0">
                  <a:pos x="2487" y="850"/>
                </a:cxn>
                <a:cxn ang="0">
                  <a:pos x="2499" y="880"/>
                </a:cxn>
                <a:cxn ang="0">
                  <a:pos x="2475" y="909"/>
                </a:cxn>
                <a:cxn ang="0">
                  <a:pos x="2487" y="944"/>
                </a:cxn>
                <a:cxn ang="0">
                  <a:pos x="2511" y="974"/>
                </a:cxn>
                <a:cxn ang="0">
                  <a:pos x="2499" y="1010"/>
                </a:cxn>
                <a:cxn ang="0">
                  <a:pos x="2511" y="1051"/>
                </a:cxn>
                <a:cxn ang="0">
                  <a:pos x="2522" y="1068"/>
                </a:cxn>
                <a:cxn ang="0">
                  <a:pos x="2540" y="1104"/>
                </a:cxn>
                <a:cxn ang="0">
                  <a:pos x="2575" y="1139"/>
                </a:cxn>
                <a:cxn ang="0">
                  <a:pos x="2582" y="1193"/>
                </a:cxn>
                <a:cxn ang="0">
                  <a:pos x="2628" y="1246"/>
                </a:cxn>
                <a:cxn ang="0">
                  <a:pos x="2646" y="1258"/>
                </a:cxn>
                <a:cxn ang="0">
                  <a:pos x="2641" y="1305"/>
                </a:cxn>
                <a:cxn ang="0">
                  <a:pos x="2641" y="1311"/>
                </a:cxn>
                <a:cxn ang="0">
                  <a:pos x="584" y="1264"/>
                </a:cxn>
                <a:cxn ang="0">
                  <a:pos x="609" y="862"/>
                </a:cxn>
                <a:cxn ang="0">
                  <a:pos x="0" y="809"/>
                </a:cxn>
              </a:cxnLst>
              <a:rect l="0" t="0" r="r" b="b"/>
              <a:pathLst>
                <a:path w="2646" h="1311">
                  <a:moveTo>
                    <a:pt x="0" y="809"/>
                  </a:moveTo>
                  <a:lnTo>
                    <a:pt x="71" y="0"/>
                  </a:lnTo>
                  <a:lnTo>
                    <a:pt x="1707" y="89"/>
                  </a:lnTo>
                  <a:lnTo>
                    <a:pt x="1748" y="147"/>
                  </a:lnTo>
                  <a:lnTo>
                    <a:pt x="1796" y="147"/>
                  </a:lnTo>
                  <a:lnTo>
                    <a:pt x="1837" y="135"/>
                  </a:lnTo>
                  <a:lnTo>
                    <a:pt x="1872" y="160"/>
                  </a:lnTo>
                  <a:lnTo>
                    <a:pt x="1896" y="212"/>
                  </a:lnTo>
                  <a:lnTo>
                    <a:pt x="1938" y="224"/>
                  </a:lnTo>
                  <a:lnTo>
                    <a:pt x="1979" y="212"/>
                  </a:lnTo>
                  <a:lnTo>
                    <a:pt x="2020" y="183"/>
                  </a:lnTo>
                  <a:lnTo>
                    <a:pt x="2080" y="183"/>
                  </a:lnTo>
                  <a:lnTo>
                    <a:pt x="2109" y="194"/>
                  </a:lnTo>
                  <a:lnTo>
                    <a:pt x="2238" y="277"/>
                  </a:lnTo>
                  <a:lnTo>
                    <a:pt x="2298" y="318"/>
                  </a:lnTo>
                  <a:lnTo>
                    <a:pt x="2304" y="366"/>
                  </a:lnTo>
                  <a:lnTo>
                    <a:pt x="2345" y="389"/>
                  </a:lnTo>
                  <a:lnTo>
                    <a:pt x="2345" y="419"/>
                  </a:lnTo>
                  <a:lnTo>
                    <a:pt x="2327" y="472"/>
                  </a:lnTo>
                  <a:lnTo>
                    <a:pt x="2357" y="502"/>
                  </a:lnTo>
                  <a:lnTo>
                    <a:pt x="2380" y="566"/>
                  </a:lnTo>
                  <a:lnTo>
                    <a:pt x="2410" y="602"/>
                  </a:lnTo>
                  <a:lnTo>
                    <a:pt x="2398" y="632"/>
                  </a:lnTo>
                  <a:lnTo>
                    <a:pt x="2410" y="667"/>
                  </a:lnTo>
                  <a:lnTo>
                    <a:pt x="2458" y="697"/>
                  </a:lnTo>
                  <a:lnTo>
                    <a:pt x="2463" y="731"/>
                  </a:lnTo>
                  <a:lnTo>
                    <a:pt x="2458" y="761"/>
                  </a:lnTo>
                  <a:lnTo>
                    <a:pt x="2446" y="827"/>
                  </a:lnTo>
                  <a:lnTo>
                    <a:pt x="2487" y="850"/>
                  </a:lnTo>
                  <a:lnTo>
                    <a:pt x="2499" y="880"/>
                  </a:lnTo>
                  <a:lnTo>
                    <a:pt x="2475" y="909"/>
                  </a:lnTo>
                  <a:lnTo>
                    <a:pt x="2487" y="944"/>
                  </a:lnTo>
                  <a:lnTo>
                    <a:pt x="2511" y="974"/>
                  </a:lnTo>
                  <a:lnTo>
                    <a:pt x="2499" y="1010"/>
                  </a:lnTo>
                  <a:lnTo>
                    <a:pt x="2511" y="1051"/>
                  </a:lnTo>
                  <a:lnTo>
                    <a:pt x="2522" y="1068"/>
                  </a:lnTo>
                  <a:lnTo>
                    <a:pt x="2540" y="1104"/>
                  </a:lnTo>
                  <a:lnTo>
                    <a:pt x="2575" y="1139"/>
                  </a:lnTo>
                  <a:lnTo>
                    <a:pt x="2582" y="1193"/>
                  </a:lnTo>
                  <a:lnTo>
                    <a:pt x="2628" y="1246"/>
                  </a:lnTo>
                  <a:lnTo>
                    <a:pt x="2646" y="1258"/>
                  </a:lnTo>
                  <a:lnTo>
                    <a:pt x="2641" y="1305"/>
                  </a:lnTo>
                  <a:lnTo>
                    <a:pt x="2641" y="1311"/>
                  </a:lnTo>
                  <a:lnTo>
                    <a:pt x="584" y="1264"/>
                  </a:lnTo>
                  <a:lnTo>
                    <a:pt x="609" y="862"/>
                  </a:lnTo>
                  <a:lnTo>
                    <a:pt x="0" y="809"/>
                  </a:lnTo>
                  <a:close/>
                </a:path>
              </a:pathLst>
            </a:custGeom>
            <a:solidFill>
              <a:schemeClr val="bg1"/>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0.6%</a:t>
              </a:r>
            </a:p>
          </p:txBody>
        </p:sp>
        <p:sp>
          <p:nvSpPr>
            <p:cNvPr id="19487" name="Freeform 31"/>
            <p:cNvSpPr>
              <a:spLocks/>
            </p:cNvSpPr>
            <p:nvPr/>
          </p:nvSpPr>
          <p:spPr bwMode="auto">
            <a:xfrm>
              <a:off x="3732803" y="3743729"/>
              <a:ext cx="948479" cy="491976"/>
            </a:xfrm>
            <a:custGeom>
              <a:avLst/>
              <a:gdLst/>
              <a:ahLst/>
              <a:cxnLst>
                <a:cxn ang="0">
                  <a:pos x="71" y="0"/>
                </a:cxn>
                <a:cxn ang="0">
                  <a:pos x="2128" y="47"/>
                </a:cxn>
                <a:cxn ang="0">
                  <a:pos x="2263" y="154"/>
                </a:cxn>
                <a:cxn ang="0">
                  <a:pos x="2222" y="200"/>
                </a:cxn>
                <a:cxn ang="0">
                  <a:pos x="2216" y="248"/>
                </a:cxn>
                <a:cxn ang="0">
                  <a:pos x="2234" y="278"/>
                </a:cxn>
                <a:cxn ang="0">
                  <a:pos x="2270" y="289"/>
                </a:cxn>
                <a:cxn ang="0">
                  <a:pos x="2287" y="360"/>
                </a:cxn>
                <a:cxn ang="0">
                  <a:pos x="2323" y="384"/>
                </a:cxn>
                <a:cxn ang="0">
                  <a:pos x="2352" y="390"/>
                </a:cxn>
                <a:cxn ang="0">
                  <a:pos x="2364" y="402"/>
                </a:cxn>
                <a:cxn ang="0">
                  <a:pos x="2376" y="1275"/>
                </a:cxn>
                <a:cxn ang="0">
                  <a:pos x="0" y="1229"/>
                </a:cxn>
                <a:cxn ang="0">
                  <a:pos x="71" y="0"/>
                </a:cxn>
              </a:cxnLst>
              <a:rect l="0" t="0" r="r" b="b"/>
              <a:pathLst>
                <a:path w="2376" h="1275">
                  <a:moveTo>
                    <a:pt x="71" y="0"/>
                  </a:moveTo>
                  <a:lnTo>
                    <a:pt x="2128" y="47"/>
                  </a:lnTo>
                  <a:lnTo>
                    <a:pt x="2263" y="154"/>
                  </a:lnTo>
                  <a:lnTo>
                    <a:pt x="2222" y="200"/>
                  </a:lnTo>
                  <a:lnTo>
                    <a:pt x="2216" y="248"/>
                  </a:lnTo>
                  <a:lnTo>
                    <a:pt x="2234" y="278"/>
                  </a:lnTo>
                  <a:lnTo>
                    <a:pt x="2270" y="289"/>
                  </a:lnTo>
                  <a:lnTo>
                    <a:pt x="2287" y="360"/>
                  </a:lnTo>
                  <a:lnTo>
                    <a:pt x="2323" y="384"/>
                  </a:lnTo>
                  <a:lnTo>
                    <a:pt x="2352" y="390"/>
                  </a:lnTo>
                  <a:lnTo>
                    <a:pt x="2364" y="402"/>
                  </a:lnTo>
                  <a:lnTo>
                    <a:pt x="2376" y="1275"/>
                  </a:lnTo>
                  <a:lnTo>
                    <a:pt x="0" y="1229"/>
                  </a:lnTo>
                  <a:lnTo>
                    <a:pt x="71" y="0"/>
                  </a:lnTo>
                  <a:close/>
                </a:path>
              </a:pathLst>
            </a:custGeom>
            <a:solidFill>
              <a:schemeClr val="accent2">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0.0%</a:t>
              </a:r>
            </a:p>
          </p:txBody>
        </p:sp>
        <p:sp>
          <p:nvSpPr>
            <p:cNvPr id="19490" name="Freeform 34"/>
            <p:cNvSpPr>
              <a:spLocks/>
            </p:cNvSpPr>
            <p:nvPr/>
          </p:nvSpPr>
          <p:spPr bwMode="auto">
            <a:xfrm>
              <a:off x="3604012" y="4207858"/>
              <a:ext cx="1101343" cy="546512"/>
            </a:xfrm>
            <a:custGeom>
              <a:avLst/>
              <a:gdLst/>
              <a:ahLst/>
              <a:cxnLst>
                <a:cxn ang="0">
                  <a:pos x="324" y="25"/>
                </a:cxn>
                <a:cxn ang="0">
                  <a:pos x="0" y="202"/>
                </a:cxn>
                <a:cxn ang="0">
                  <a:pos x="940" y="1035"/>
                </a:cxn>
                <a:cxn ang="0">
                  <a:pos x="993" y="1052"/>
                </a:cxn>
                <a:cxn ang="0">
                  <a:pos x="1063" y="1123"/>
                </a:cxn>
                <a:cxn ang="0">
                  <a:pos x="1151" y="1100"/>
                </a:cxn>
                <a:cxn ang="0">
                  <a:pos x="1199" y="1141"/>
                </a:cxn>
                <a:cxn ang="0">
                  <a:pos x="1217" y="1189"/>
                </a:cxn>
                <a:cxn ang="0">
                  <a:pos x="1311" y="1206"/>
                </a:cxn>
                <a:cxn ang="0">
                  <a:pos x="1364" y="1224"/>
                </a:cxn>
                <a:cxn ang="0">
                  <a:pos x="1400" y="1212"/>
                </a:cxn>
                <a:cxn ang="0">
                  <a:pos x="1453" y="1260"/>
                </a:cxn>
                <a:cxn ang="0">
                  <a:pos x="1559" y="1242"/>
                </a:cxn>
                <a:cxn ang="0">
                  <a:pos x="1595" y="1288"/>
                </a:cxn>
                <a:cxn ang="0">
                  <a:pos x="1607" y="1336"/>
                </a:cxn>
                <a:cxn ang="0">
                  <a:pos x="1678" y="1306"/>
                </a:cxn>
                <a:cxn ang="0">
                  <a:pos x="1790" y="1359"/>
                </a:cxn>
                <a:cxn ang="0">
                  <a:pos x="1838" y="1336"/>
                </a:cxn>
                <a:cxn ang="0">
                  <a:pos x="1866" y="1354"/>
                </a:cxn>
                <a:cxn ang="0">
                  <a:pos x="1873" y="1407"/>
                </a:cxn>
                <a:cxn ang="0">
                  <a:pos x="1891" y="1371"/>
                </a:cxn>
                <a:cxn ang="0">
                  <a:pos x="1950" y="1318"/>
                </a:cxn>
                <a:cxn ang="0">
                  <a:pos x="1967" y="1347"/>
                </a:cxn>
                <a:cxn ang="0">
                  <a:pos x="2020" y="1359"/>
                </a:cxn>
                <a:cxn ang="0">
                  <a:pos x="2056" y="1347"/>
                </a:cxn>
                <a:cxn ang="0">
                  <a:pos x="2061" y="1359"/>
                </a:cxn>
                <a:cxn ang="0">
                  <a:pos x="2145" y="1413"/>
                </a:cxn>
                <a:cxn ang="0">
                  <a:pos x="2221" y="1359"/>
                </a:cxn>
                <a:cxn ang="0">
                  <a:pos x="2351" y="1329"/>
                </a:cxn>
                <a:cxn ang="0">
                  <a:pos x="2404" y="1324"/>
                </a:cxn>
                <a:cxn ang="0">
                  <a:pos x="2523" y="1324"/>
                </a:cxn>
                <a:cxn ang="0">
                  <a:pos x="2693" y="1400"/>
                </a:cxn>
                <a:cxn ang="0">
                  <a:pos x="2735" y="1425"/>
                </a:cxn>
                <a:cxn ang="0">
                  <a:pos x="2759" y="710"/>
                </a:cxn>
                <a:cxn ang="0">
                  <a:pos x="2700" y="71"/>
                </a:cxn>
              </a:cxnLst>
              <a:rect l="0" t="0" r="r" b="b"/>
              <a:pathLst>
                <a:path w="2759" h="1425">
                  <a:moveTo>
                    <a:pt x="2700" y="71"/>
                  </a:moveTo>
                  <a:lnTo>
                    <a:pt x="324" y="25"/>
                  </a:lnTo>
                  <a:lnTo>
                    <a:pt x="12" y="0"/>
                  </a:lnTo>
                  <a:lnTo>
                    <a:pt x="0" y="202"/>
                  </a:lnTo>
                  <a:lnTo>
                    <a:pt x="968" y="255"/>
                  </a:lnTo>
                  <a:lnTo>
                    <a:pt x="940" y="1035"/>
                  </a:lnTo>
                  <a:lnTo>
                    <a:pt x="975" y="1040"/>
                  </a:lnTo>
                  <a:lnTo>
                    <a:pt x="993" y="1052"/>
                  </a:lnTo>
                  <a:lnTo>
                    <a:pt x="1039" y="1118"/>
                  </a:lnTo>
                  <a:lnTo>
                    <a:pt x="1063" y="1123"/>
                  </a:lnTo>
                  <a:lnTo>
                    <a:pt x="1128" y="1118"/>
                  </a:lnTo>
                  <a:lnTo>
                    <a:pt x="1151" y="1100"/>
                  </a:lnTo>
                  <a:lnTo>
                    <a:pt x="1187" y="1118"/>
                  </a:lnTo>
                  <a:lnTo>
                    <a:pt x="1199" y="1141"/>
                  </a:lnTo>
                  <a:lnTo>
                    <a:pt x="1199" y="1153"/>
                  </a:lnTo>
                  <a:lnTo>
                    <a:pt x="1217" y="1189"/>
                  </a:lnTo>
                  <a:lnTo>
                    <a:pt x="1222" y="1194"/>
                  </a:lnTo>
                  <a:lnTo>
                    <a:pt x="1311" y="1206"/>
                  </a:lnTo>
                  <a:lnTo>
                    <a:pt x="1346" y="1224"/>
                  </a:lnTo>
                  <a:lnTo>
                    <a:pt x="1364" y="1224"/>
                  </a:lnTo>
                  <a:lnTo>
                    <a:pt x="1371" y="1217"/>
                  </a:lnTo>
                  <a:lnTo>
                    <a:pt x="1400" y="1212"/>
                  </a:lnTo>
                  <a:lnTo>
                    <a:pt x="1417" y="1242"/>
                  </a:lnTo>
                  <a:lnTo>
                    <a:pt x="1453" y="1260"/>
                  </a:lnTo>
                  <a:lnTo>
                    <a:pt x="1477" y="1235"/>
                  </a:lnTo>
                  <a:lnTo>
                    <a:pt x="1559" y="1242"/>
                  </a:lnTo>
                  <a:lnTo>
                    <a:pt x="1565" y="1260"/>
                  </a:lnTo>
                  <a:lnTo>
                    <a:pt x="1595" y="1288"/>
                  </a:lnTo>
                  <a:lnTo>
                    <a:pt x="1607" y="1295"/>
                  </a:lnTo>
                  <a:lnTo>
                    <a:pt x="1607" y="1336"/>
                  </a:lnTo>
                  <a:lnTo>
                    <a:pt x="1666" y="1354"/>
                  </a:lnTo>
                  <a:lnTo>
                    <a:pt x="1678" y="1306"/>
                  </a:lnTo>
                  <a:lnTo>
                    <a:pt x="1707" y="1301"/>
                  </a:lnTo>
                  <a:lnTo>
                    <a:pt x="1790" y="1359"/>
                  </a:lnTo>
                  <a:lnTo>
                    <a:pt x="1795" y="1359"/>
                  </a:lnTo>
                  <a:lnTo>
                    <a:pt x="1838" y="1336"/>
                  </a:lnTo>
                  <a:lnTo>
                    <a:pt x="1861" y="1336"/>
                  </a:lnTo>
                  <a:lnTo>
                    <a:pt x="1866" y="1354"/>
                  </a:lnTo>
                  <a:lnTo>
                    <a:pt x="1861" y="1383"/>
                  </a:lnTo>
                  <a:lnTo>
                    <a:pt x="1873" y="1407"/>
                  </a:lnTo>
                  <a:lnTo>
                    <a:pt x="1896" y="1395"/>
                  </a:lnTo>
                  <a:lnTo>
                    <a:pt x="1891" y="1371"/>
                  </a:lnTo>
                  <a:lnTo>
                    <a:pt x="1914" y="1336"/>
                  </a:lnTo>
                  <a:lnTo>
                    <a:pt x="1950" y="1318"/>
                  </a:lnTo>
                  <a:lnTo>
                    <a:pt x="1962" y="1318"/>
                  </a:lnTo>
                  <a:lnTo>
                    <a:pt x="1967" y="1347"/>
                  </a:lnTo>
                  <a:lnTo>
                    <a:pt x="2003" y="1359"/>
                  </a:lnTo>
                  <a:lnTo>
                    <a:pt x="2020" y="1359"/>
                  </a:lnTo>
                  <a:lnTo>
                    <a:pt x="2032" y="1342"/>
                  </a:lnTo>
                  <a:lnTo>
                    <a:pt x="2056" y="1347"/>
                  </a:lnTo>
                  <a:lnTo>
                    <a:pt x="2061" y="1354"/>
                  </a:lnTo>
                  <a:lnTo>
                    <a:pt x="2061" y="1359"/>
                  </a:lnTo>
                  <a:lnTo>
                    <a:pt x="2097" y="1377"/>
                  </a:lnTo>
                  <a:lnTo>
                    <a:pt x="2145" y="1413"/>
                  </a:lnTo>
                  <a:lnTo>
                    <a:pt x="2198" y="1371"/>
                  </a:lnTo>
                  <a:lnTo>
                    <a:pt x="2221" y="1359"/>
                  </a:lnTo>
                  <a:lnTo>
                    <a:pt x="2292" y="1354"/>
                  </a:lnTo>
                  <a:lnTo>
                    <a:pt x="2351" y="1329"/>
                  </a:lnTo>
                  <a:lnTo>
                    <a:pt x="2375" y="1324"/>
                  </a:lnTo>
                  <a:lnTo>
                    <a:pt x="2404" y="1324"/>
                  </a:lnTo>
                  <a:lnTo>
                    <a:pt x="2475" y="1336"/>
                  </a:lnTo>
                  <a:lnTo>
                    <a:pt x="2523" y="1324"/>
                  </a:lnTo>
                  <a:lnTo>
                    <a:pt x="2534" y="1318"/>
                  </a:lnTo>
                  <a:lnTo>
                    <a:pt x="2693" y="1400"/>
                  </a:lnTo>
                  <a:lnTo>
                    <a:pt x="2723" y="1407"/>
                  </a:lnTo>
                  <a:lnTo>
                    <a:pt x="2735" y="1425"/>
                  </a:lnTo>
                  <a:lnTo>
                    <a:pt x="2753" y="1425"/>
                  </a:lnTo>
                  <a:lnTo>
                    <a:pt x="2759" y="710"/>
                  </a:lnTo>
                  <a:lnTo>
                    <a:pt x="2700" y="273"/>
                  </a:lnTo>
                  <a:lnTo>
                    <a:pt x="2700" y="71"/>
                  </a:lnTo>
                </a:path>
              </a:pathLst>
            </a:custGeom>
            <a:solidFill>
              <a:schemeClr val="accent2">
                <a:lumMod val="60000"/>
                <a:lumOff val="40000"/>
              </a:schemeClr>
            </a:solid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    0.3%</a:t>
              </a:r>
            </a:p>
          </p:txBody>
        </p:sp>
        <p:sp>
          <p:nvSpPr>
            <p:cNvPr id="19491" name="Freeform 35"/>
            <p:cNvSpPr>
              <a:spLocks/>
            </p:cNvSpPr>
            <p:nvPr/>
          </p:nvSpPr>
          <p:spPr bwMode="auto">
            <a:xfrm>
              <a:off x="3051535" y="4284439"/>
              <a:ext cx="1792239" cy="1683626"/>
            </a:xfrm>
            <a:custGeom>
              <a:avLst/>
              <a:gdLst/>
              <a:ahLst/>
              <a:cxnLst>
                <a:cxn ang="0">
                  <a:pos x="4076" y="1198"/>
                </a:cxn>
                <a:cxn ang="0">
                  <a:pos x="3787" y="1122"/>
                </a:cxn>
                <a:cxn ang="0">
                  <a:pos x="3604" y="1157"/>
                </a:cxn>
                <a:cxn ang="0">
                  <a:pos x="3444" y="1157"/>
                </a:cxn>
                <a:cxn ang="0">
                  <a:pos x="3403" y="1157"/>
                </a:cxn>
                <a:cxn ang="0">
                  <a:pos x="3333" y="1116"/>
                </a:cxn>
                <a:cxn ang="0">
                  <a:pos x="3256" y="1205"/>
                </a:cxn>
                <a:cxn ang="0">
                  <a:pos x="3221" y="1134"/>
                </a:cxn>
                <a:cxn ang="0">
                  <a:pos x="3061" y="1104"/>
                </a:cxn>
                <a:cxn ang="0">
                  <a:pos x="2978" y="1086"/>
                </a:cxn>
                <a:cxn ang="0">
                  <a:pos x="2836" y="1058"/>
                </a:cxn>
                <a:cxn ang="0">
                  <a:pos x="2747" y="1022"/>
                </a:cxn>
                <a:cxn ang="0">
                  <a:pos x="2600" y="987"/>
                </a:cxn>
                <a:cxn ang="0">
                  <a:pos x="2534" y="898"/>
                </a:cxn>
                <a:cxn ang="0">
                  <a:pos x="2376" y="850"/>
                </a:cxn>
                <a:cxn ang="0">
                  <a:pos x="1383" y="0"/>
                </a:cxn>
                <a:cxn ang="0">
                  <a:pos x="0" y="1707"/>
                </a:cxn>
                <a:cxn ang="0">
                  <a:pos x="18" y="1784"/>
                </a:cxn>
                <a:cxn ang="0">
                  <a:pos x="125" y="1931"/>
                </a:cxn>
                <a:cxn ang="0">
                  <a:pos x="544" y="2344"/>
                </a:cxn>
                <a:cxn ang="0">
                  <a:pos x="603" y="2486"/>
                </a:cxn>
                <a:cxn ang="0">
                  <a:pos x="898" y="2917"/>
                </a:cxn>
                <a:cxn ang="0">
                  <a:pos x="1176" y="2965"/>
                </a:cxn>
                <a:cxn ang="0">
                  <a:pos x="1329" y="2722"/>
                </a:cxn>
                <a:cxn ang="0">
                  <a:pos x="1425" y="2694"/>
                </a:cxn>
                <a:cxn ang="0">
                  <a:pos x="1595" y="2747"/>
                </a:cxn>
                <a:cxn ang="0">
                  <a:pos x="1778" y="2835"/>
                </a:cxn>
                <a:cxn ang="0">
                  <a:pos x="1838" y="2876"/>
                </a:cxn>
                <a:cxn ang="0">
                  <a:pos x="1991" y="3072"/>
                </a:cxn>
                <a:cxn ang="0">
                  <a:pos x="2234" y="3538"/>
                </a:cxn>
                <a:cxn ang="0">
                  <a:pos x="2376" y="3698"/>
                </a:cxn>
                <a:cxn ang="0">
                  <a:pos x="2435" y="3939"/>
                </a:cxn>
                <a:cxn ang="0">
                  <a:pos x="2641" y="4188"/>
                </a:cxn>
                <a:cxn ang="0">
                  <a:pos x="3008" y="4306"/>
                </a:cxn>
                <a:cxn ang="0">
                  <a:pos x="3208" y="4335"/>
                </a:cxn>
                <a:cxn ang="0">
                  <a:pos x="3185" y="4276"/>
                </a:cxn>
                <a:cxn ang="0">
                  <a:pos x="3114" y="3857"/>
                </a:cxn>
                <a:cxn ang="0">
                  <a:pos x="3084" y="3798"/>
                </a:cxn>
                <a:cxn ang="0">
                  <a:pos x="3173" y="3650"/>
                </a:cxn>
                <a:cxn ang="0">
                  <a:pos x="3196" y="3586"/>
                </a:cxn>
                <a:cxn ang="0">
                  <a:pos x="3256" y="3444"/>
                </a:cxn>
                <a:cxn ang="0">
                  <a:pos x="3315" y="3444"/>
                </a:cxn>
                <a:cxn ang="0">
                  <a:pos x="3350" y="3384"/>
                </a:cxn>
                <a:cxn ang="0">
                  <a:pos x="3397" y="3373"/>
                </a:cxn>
                <a:cxn ang="0">
                  <a:pos x="3485" y="3325"/>
                </a:cxn>
                <a:cxn ang="0">
                  <a:pos x="3533" y="3242"/>
                </a:cxn>
                <a:cxn ang="0">
                  <a:pos x="3569" y="3272"/>
                </a:cxn>
                <a:cxn ang="0">
                  <a:pos x="3923" y="3089"/>
                </a:cxn>
                <a:cxn ang="0">
                  <a:pos x="3994" y="2889"/>
                </a:cxn>
                <a:cxn ang="0">
                  <a:pos x="4065" y="2864"/>
                </a:cxn>
                <a:cxn ang="0">
                  <a:pos x="4307" y="2829"/>
                </a:cxn>
                <a:cxn ang="0">
                  <a:pos x="4378" y="2793"/>
                </a:cxn>
                <a:cxn ang="0">
                  <a:pos x="4413" y="2699"/>
                </a:cxn>
                <a:cxn ang="0">
                  <a:pos x="4425" y="2528"/>
                </a:cxn>
                <a:cxn ang="0">
                  <a:pos x="4472" y="2392"/>
                </a:cxn>
                <a:cxn ang="0">
                  <a:pos x="4449" y="2174"/>
                </a:cxn>
                <a:cxn ang="0">
                  <a:pos x="4413" y="2085"/>
                </a:cxn>
                <a:cxn ang="0">
                  <a:pos x="4367" y="1949"/>
                </a:cxn>
                <a:cxn ang="0">
                  <a:pos x="4289" y="1258"/>
                </a:cxn>
                <a:cxn ang="0">
                  <a:pos x="4136" y="1223"/>
                </a:cxn>
              </a:cxnLst>
              <a:rect l="0" t="0" r="r" b="b"/>
              <a:pathLst>
                <a:path w="4490" h="4377">
                  <a:moveTo>
                    <a:pt x="4136" y="1223"/>
                  </a:moveTo>
                  <a:lnTo>
                    <a:pt x="4118" y="1223"/>
                  </a:lnTo>
                  <a:lnTo>
                    <a:pt x="4106" y="1205"/>
                  </a:lnTo>
                  <a:lnTo>
                    <a:pt x="4076" y="1198"/>
                  </a:lnTo>
                  <a:lnTo>
                    <a:pt x="3917" y="1116"/>
                  </a:lnTo>
                  <a:lnTo>
                    <a:pt x="3906" y="1122"/>
                  </a:lnTo>
                  <a:lnTo>
                    <a:pt x="3858" y="1134"/>
                  </a:lnTo>
                  <a:lnTo>
                    <a:pt x="3787" y="1122"/>
                  </a:lnTo>
                  <a:lnTo>
                    <a:pt x="3758" y="1122"/>
                  </a:lnTo>
                  <a:lnTo>
                    <a:pt x="3734" y="1127"/>
                  </a:lnTo>
                  <a:lnTo>
                    <a:pt x="3675" y="1152"/>
                  </a:lnTo>
                  <a:lnTo>
                    <a:pt x="3604" y="1157"/>
                  </a:lnTo>
                  <a:lnTo>
                    <a:pt x="3581" y="1169"/>
                  </a:lnTo>
                  <a:lnTo>
                    <a:pt x="3528" y="1211"/>
                  </a:lnTo>
                  <a:lnTo>
                    <a:pt x="3480" y="1175"/>
                  </a:lnTo>
                  <a:lnTo>
                    <a:pt x="3444" y="1157"/>
                  </a:lnTo>
                  <a:lnTo>
                    <a:pt x="3444" y="1152"/>
                  </a:lnTo>
                  <a:lnTo>
                    <a:pt x="3439" y="1145"/>
                  </a:lnTo>
                  <a:lnTo>
                    <a:pt x="3415" y="1140"/>
                  </a:lnTo>
                  <a:lnTo>
                    <a:pt x="3403" y="1157"/>
                  </a:lnTo>
                  <a:lnTo>
                    <a:pt x="3386" y="1157"/>
                  </a:lnTo>
                  <a:lnTo>
                    <a:pt x="3350" y="1145"/>
                  </a:lnTo>
                  <a:lnTo>
                    <a:pt x="3345" y="1116"/>
                  </a:lnTo>
                  <a:lnTo>
                    <a:pt x="3333" y="1116"/>
                  </a:lnTo>
                  <a:lnTo>
                    <a:pt x="3297" y="1134"/>
                  </a:lnTo>
                  <a:lnTo>
                    <a:pt x="3274" y="1169"/>
                  </a:lnTo>
                  <a:lnTo>
                    <a:pt x="3279" y="1193"/>
                  </a:lnTo>
                  <a:lnTo>
                    <a:pt x="3256" y="1205"/>
                  </a:lnTo>
                  <a:lnTo>
                    <a:pt x="3244" y="1181"/>
                  </a:lnTo>
                  <a:lnTo>
                    <a:pt x="3249" y="1152"/>
                  </a:lnTo>
                  <a:lnTo>
                    <a:pt x="3244" y="1134"/>
                  </a:lnTo>
                  <a:lnTo>
                    <a:pt x="3221" y="1134"/>
                  </a:lnTo>
                  <a:lnTo>
                    <a:pt x="3178" y="1157"/>
                  </a:lnTo>
                  <a:lnTo>
                    <a:pt x="3173" y="1157"/>
                  </a:lnTo>
                  <a:lnTo>
                    <a:pt x="3090" y="1099"/>
                  </a:lnTo>
                  <a:lnTo>
                    <a:pt x="3061" y="1104"/>
                  </a:lnTo>
                  <a:lnTo>
                    <a:pt x="3049" y="1152"/>
                  </a:lnTo>
                  <a:lnTo>
                    <a:pt x="2990" y="1134"/>
                  </a:lnTo>
                  <a:lnTo>
                    <a:pt x="2990" y="1093"/>
                  </a:lnTo>
                  <a:lnTo>
                    <a:pt x="2978" y="1086"/>
                  </a:lnTo>
                  <a:lnTo>
                    <a:pt x="2948" y="1058"/>
                  </a:lnTo>
                  <a:lnTo>
                    <a:pt x="2942" y="1040"/>
                  </a:lnTo>
                  <a:lnTo>
                    <a:pt x="2860" y="1033"/>
                  </a:lnTo>
                  <a:lnTo>
                    <a:pt x="2836" y="1058"/>
                  </a:lnTo>
                  <a:lnTo>
                    <a:pt x="2800" y="1040"/>
                  </a:lnTo>
                  <a:lnTo>
                    <a:pt x="2783" y="1010"/>
                  </a:lnTo>
                  <a:lnTo>
                    <a:pt x="2754" y="1015"/>
                  </a:lnTo>
                  <a:lnTo>
                    <a:pt x="2747" y="1022"/>
                  </a:lnTo>
                  <a:lnTo>
                    <a:pt x="2729" y="1022"/>
                  </a:lnTo>
                  <a:lnTo>
                    <a:pt x="2694" y="1004"/>
                  </a:lnTo>
                  <a:lnTo>
                    <a:pt x="2605" y="992"/>
                  </a:lnTo>
                  <a:lnTo>
                    <a:pt x="2600" y="987"/>
                  </a:lnTo>
                  <a:lnTo>
                    <a:pt x="2582" y="951"/>
                  </a:lnTo>
                  <a:lnTo>
                    <a:pt x="2582" y="939"/>
                  </a:lnTo>
                  <a:lnTo>
                    <a:pt x="2570" y="916"/>
                  </a:lnTo>
                  <a:lnTo>
                    <a:pt x="2534" y="898"/>
                  </a:lnTo>
                  <a:lnTo>
                    <a:pt x="2511" y="916"/>
                  </a:lnTo>
                  <a:lnTo>
                    <a:pt x="2446" y="921"/>
                  </a:lnTo>
                  <a:lnTo>
                    <a:pt x="2422" y="916"/>
                  </a:lnTo>
                  <a:lnTo>
                    <a:pt x="2376" y="850"/>
                  </a:lnTo>
                  <a:lnTo>
                    <a:pt x="2358" y="838"/>
                  </a:lnTo>
                  <a:lnTo>
                    <a:pt x="2323" y="833"/>
                  </a:lnTo>
                  <a:lnTo>
                    <a:pt x="2351" y="53"/>
                  </a:lnTo>
                  <a:lnTo>
                    <a:pt x="1383" y="0"/>
                  </a:lnTo>
                  <a:lnTo>
                    <a:pt x="1365" y="0"/>
                  </a:lnTo>
                  <a:lnTo>
                    <a:pt x="1217" y="1819"/>
                  </a:lnTo>
                  <a:lnTo>
                    <a:pt x="6" y="1700"/>
                  </a:lnTo>
                  <a:lnTo>
                    <a:pt x="0" y="1707"/>
                  </a:lnTo>
                  <a:lnTo>
                    <a:pt x="13" y="1718"/>
                  </a:lnTo>
                  <a:lnTo>
                    <a:pt x="18" y="1730"/>
                  </a:lnTo>
                  <a:lnTo>
                    <a:pt x="0" y="1754"/>
                  </a:lnTo>
                  <a:lnTo>
                    <a:pt x="18" y="1784"/>
                  </a:lnTo>
                  <a:lnTo>
                    <a:pt x="18" y="1789"/>
                  </a:lnTo>
                  <a:lnTo>
                    <a:pt x="83" y="1831"/>
                  </a:lnTo>
                  <a:lnTo>
                    <a:pt x="95" y="1878"/>
                  </a:lnTo>
                  <a:lnTo>
                    <a:pt x="125" y="1931"/>
                  </a:lnTo>
                  <a:lnTo>
                    <a:pt x="190" y="1973"/>
                  </a:lnTo>
                  <a:lnTo>
                    <a:pt x="373" y="2197"/>
                  </a:lnTo>
                  <a:lnTo>
                    <a:pt x="532" y="2321"/>
                  </a:lnTo>
                  <a:lnTo>
                    <a:pt x="544" y="2344"/>
                  </a:lnTo>
                  <a:lnTo>
                    <a:pt x="556" y="2374"/>
                  </a:lnTo>
                  <a:lnTo>
                    <a:pt x="550" y="2410"/>
                  </a:lnTo>
                  <a:lnTo>
                    <a:pt x="561" y="2428"/>
                  </a:lnTo>
                  <a:lnTo>
                    <a:pt x="603" y="2486"/>
                  </a:lnTo>
                  <a:lnTo>
                    <a:pt x="597" y="2610"/>
                  </a:lnTo>
                  <a:lnTo>
                    <a:pt x="609" y="2658"/>
                  </a:lnTo>
                  <a:lnTo>
                    <a:pt x="662" y="2747"/>
                  </a:lnTo>
                  <a:lnTo>
                    <a:pt x="898" y="2917"/>
                  </a:lnTo>
                  <a:lnTo>
                    <a:pt x="1063" y="3018"/>
                  </a:lnTo>
                  <a:lnTo>
                    <a:pt x="1106" y="3024"/>
                  </a:lnTo>
                  <a:lnTo>
                    <a:pt x="1134" y="3013"/>
                  </a:lnTo>
                  <a:lnTo>
                    <a:pt x="1176" y="2965"/>
                  </a:lnTo>
                  <a:lnTo>
                    <a:pt x="1200" y="2947"/>
                  </a:lnTo>
                  <a:lnTo>
                    <a:pt x="1271" y="2782"/>
                  </a:lnTo>
                  <a:lnTo>
                    <a:pt x="1306" y="2735"/>
                  </a:lnTo>
                  <a:lnTo>
                    <a:pt x="1329" y="2722"/>
                  </a:lnTo>
                  <a:lnTo>
                    <a:pt x="1383" y="2735"/>
                  </a:lnTo>
                  <a:lnTo>
                    <a:pt x="1395" y="2735"/>
                  </a:lnTo>
                  <a:lnTo>
                    <a:pt x="1407" y="2711"/>
                  </a:lnTo>
                  <a:lnTo>
                    <a:pt x="1425" y="2694"/>
                  </a:lnTo>
                  <a:lnTo>
                    <a:pt x="1454" y="2705"/>
                  </a:lnTo>
                  <a:lnTo>
                    <a:pt x="1484" y="2722"/>
                  </a:lnTo>
                  <a:lnTo>
                    <a:pt x="1578" y="2735"/>
                  </a:lnTo>
                  <a:lnTo>
                    <a:pt x="1595" y="2747"/>
                  </a:lnTo>
                  <a:lnTo>
                    <a:pt x="1661" y="2765"/>
                  </a:lnTo>
                  <a:lnTo>
                    <a:pt x="1690" y="2752"/>
                  </a:lnTo>
                  <a:lnTo>
                    <a:pt x="1761" y="2793"/>
                  </a:lnTo>
                  <a:lnTo>
                    <a:pt x="1778" y="2835"/>
                  </a:lnTo>
                  <a:lnTo>
                    <a:pt x="1791" y="2835"/>
                  </a:lnTo>
                  <a:lnTo>
                    <a:pt x="1796" y="2853"/>
                  </a:lnTo>
                  <a:lnTo>
                    <a:pt x="1808" y="2859"/>
                  </a:lnTo>
                  <a:lnTo>
                    <a:pt x="1838" y="2876"/>
                  </a:lnTo>
                  <a:lnTo>
                    <a:pt x="1885" y="2935"/>
                  </a:lnTo>
                  <a:lnTo>
                    <a:pt x="1950" y="2995"/>
                  </a:lnTo>
                  <a:lnTo>
                    <a:pt x="1986" y="3048"/>
                  </a:lnTo>
                  <a:lnTo>
                    <a:pt x="1991" y="3072"/>
                  </a:lnTo>
                  <a:lnTo>
                    <a:pt x="2098" y="3325"/>
                  </a:lnTo>
                  <a:lnTo>
                    <a:pt x="2110" y="3373"/>
                  </a:lnTo>
                  <a:lnTo>
                    <a:pt x="2227" y="3508"/>
                  </a:lnTo>
                  <a:lnTo>
                    <a:pt x="2234" y="3538"/>
                  </a:lnTo>
                  <a:lnTo>
                    <a:pt x="2310" y="3621"/>
                  </a:lnTo>
                  <a:lnTo>
                    <a:pt x="2334" y="3639"/>
                  </a:lnTo>
                  <a:lnTo>
                    <a:pt x="2369" y="3673"/>
                  </a:lnTo>
                  <a:lnTo>
                    <a:pt x="2376" y="3698"/>
                  </a:lnTo>
                  <a:lnTo>
                    <a:pt x="2369" y="3780"/>
                  </a:lnTo>
                  <a:lnTo>
                    <a:pt x="2394" y="3810"/>
                  </a:lnTo>
                  <a:lnTo>
                    <a:pt x="2405" y="3911"/>
                  </a:lnTo>
                  <a:lnTo>
                    <a:pt x="2435" y="3939"/>
                  </a:lnTo>
                  <a:lnTo>
                    <a:pt x="2511" y="4094"/>
                  </a:lnTo>
                  <a:lnTo>
                    <a:pt x="2523" y="4141"/>
                  </a:lnTo>
                  <a:lnTo>
                    <a:pt x="2577" y="4147"/>
                  </a:lnTo>
                  <a:lnTo>
                    <a:pt x="2641" y="4188"/>
                  </a:lnTo>
                  <a:lnTo>
                    <a:pt x="2712" y="4211"/>
                  </a:lnTo>
                  <a:lnTo>
                    <a:pt x="2825" y="4282"/>
                  </a:lnTo>
                  <a:lnTo>
                    <a:pt x="2978" y="4294"/>
                  </a:lnTo>
                  <a:lnTo>
                    <a:pt x="3008" y="4306"/>
                  </a:lnTo>
                  <a:lnTo>
                    <a:pt x="3090" y="4360"/>
                  </a:lnTo>
                  <a:lnTo>
                    <a:pt x="3132" y="4377"/>
                  </a:lnTo>
                  <a:lnTo>
                    <a:pt x="3173" y="4330"/>
                  </a:lnTo>
                  <a:lnTo>
                    <a:pt x="3208" y="4335"/>
                  </a:lnTo>
                  <a:lnTo>
                    <a:pt x="3214" y="4324"/>
                  </a:lnTo>
                  <a:lnTo>
                    <a:pt x="3214" y="4306"/>
                  </a:lnTo>
                  <a:lnTo>
                    <a:pt x="3178" y="4289"/>
                  </a:lnTo>
                  <a:lnTo>
                    <a:pt x="3185" y="4276"/>
                  </a:lnTo>
                  <a:lnTo>
                    <a:pt x="3150" y="4235"/>
                  </a:lnTo>
                  <a:lnTo>
                    <a:pt x="3102" y="4046"/>
                  </a:lnTo>
                  <a:lnTo>
                    <a:pt x="3079" y="3969"/>
                  </a:lnTo>
                  <a:lnTo>
                    <a:pt x="3114" y="3857"/>
                  </a:lnTo>
                  <a:lnTo>
                    <a:pt x="3114" y="3822"/>
                  </a:lnTo>
                  <a:lnTo>
                    <a:pt x="3096" y="3810"/>
                  </a:lnTo>
                  <a:lnTo>
                    <a:pt x="3090" y="3810"/>
                  </a:lnTo>
                  <a:lnTo>
                    <a:pt x="3084" y="3798"/>
                  </a:lnTo>
                  <a:lnTo>
                    <a:pt x="3084" y="3792"/>
                  </a:lnTo>
                  <a:lnTo>
                    <a:pt x="3090" y="3786"/>
                  </a:lnTo>
                  <a:lnTo>
                    <a:pt x="3143" y="3751"/>
                  </a:lnTo>
                  <a:lnTo>
                    <a:pt x="3173" y="3650"/>
                  </a:lnTo>
                  <a:lnTo>
                    <a:pt x="3150" y="3639"/>
                  </a:lnTo>
                  <a:lnTo>
                    <a:pt x="3137" y="3591"/>
                  </a:lnTo>
                  <a:lnTo>
                    <a:pt x="3161" y="3561"/>
                  </a:lnTo>
                  <a:lnTo>
                    <a:pt x="3196" y="3586"/>
                  </a:lnTo>
                  <a:lnTo>
                    <a:pt x="3256" y="3544"/>
                  </a:lnTo>
                  <a:lnTo>
                    <a:pt x="3267" y="3485"/>
                  </a:lnTo>
                  <a:lnTo>
                    <a:pt x="3244" y="3467"/>
                  </a:lnTo>
                  <a:lnTo>
                    <a:pt x="3256" y="3444"/>
                  </a:lnTo>
                  <a:lnTo>
                    <a:pt x="3267" y="3444"/>
                  </a:lnTo>
                  <a:lnTo>
                    <a:pt x="3285" y="3450"/>
                  </a:lnTo>
                  <a:lnTo>
                    <a:pt x="3297" y="3437"/>
                  </a:lnTo>
                  <a:lnTo>
                    <a:pt x="3315" y="3444"/>
                  </a:lnTo>
                  <a:lnTo>
                    <a:pt x="3333" y="3444"/>
                  </a:lnTo>
                  <a:lnTo>
                    <a:pt x="3350" y="3437"/>
                  </a:lnTo>
                  <a:lnTo>
                    <a:pt x="3350" y="3426"/>
                  </a:lnTo>
                  <a:lnTo>
                    <a:pt x="3350" y="3384"/>
                  </a:lnTo>
                  <a:lnTo>
                    <a:pt x="3362" y="3366"/>
                  </a:lnTo>
                  <a:lnTo>
                    <a:pt x="3374" y="3366"/>
                  </a:lnTo>
                  <a:lnTo>
                    <a:pt x="3386" y="3373"/>
                  </a:lnTo>
                  <a:lnTo>
                    <a:pt x="3397" y="3373"/>
                  </a:lnTo>
                  <a:lnTo>
                    <a:pt x="3480" y="3355"/>
                  </a:lnTo>
                  <a:lnTo>
                    <a:pt x="3492" y="3349"/>
                  </a:lnTo>
                  <a:lnTo>
                    <a:pt x="3492" y="3338"/>
                  </a:lnTo>
                  <a:lnTo>
                    <a:pt x="3485" y="3325"/>
                  </a:lnTo>
                  <a:lnTo>
                    <a:pt x="3444" y="3295"/>
                  </a:lnTo>
                  <a:lnTo>
                    <a:pt x="3444" y="3278"/>
                  </a:lnTo>
                  <a:lnTo>
                    <a:pt x="3521" y="3254"/>
                  </a:lnTo>
                  <a:lnTo>
                    <a:pt x="3533" y="3242"/>
                  </a:lnTo>
                  <a:lnTo>
                    <a:pt x="3563" y="3237"/>
                  </a:lnTo>
                  <a:lnTo>
                    <a:pt x="3563" y="3242"/>
                  </a:lnTo>
                  <a:lnTo>
                    <a:pt x="3556" y="3254"/>
                  </a:lnTo>
                  <a:lnTo>
                    <a:pt x="3569" y="3272"/>
                  </a:lnTo>
                  <a:lnTo>
                    <a:pt x="3581" y="3272"/>
                  </a:lnTo>
                  <a:lnTo>
                    <a:pt x="3592" y="3260"/>
                  </a:lnTo>
                  <a:lnTo>
                    <a:pt x="3716" y="3225"/>
                  </a:lnTo>
                  <a:lnTo>
                    <a:pt x="3923" y="3089"/>
                  </a:lnTo>
                  <a:lnTo>
                    <a:pt x="3934" y="3036"/>
                  </a:lnTo>
                  <a:lnTo>
                    <a:pt x="4030" y="2960"/>
                  </a:lnTo>
                  <a:lnTo>
                    <a:pt x="4035" y="2947"/>
                  </a:lnTo>
                  <a:lnTo>
                    <a:pt x="3994" y="2889"/>
                  </a:lnTo>
                  <a:lnTo>
                    <a:pt x="4000" y="2841"/>
                  </a:lnTo>
                  <a:lnTo>
                    <a:pt x="4065" y="2811"/>
                  </a:lnTo>
                  <a:lnTo>
                    <a:pt x="4076" y="2818"/>
                  </a:lnTo>
                  <a:lnTo>
                    <a:pt x="4065" y="2864"/>
                  </a:lnTo>
                  <a:lnTo>
                    <a:pt x="4076" y="2882"/>
                  </a:lnTo>
                  <a:lnTo>
                    <a:pt x="4147" y="2876"/>
                  </a:lnTo>
                  <a:lnTo>
                    <a:pt x="4159" y="2894"/>
                  </a:lnTo>
                  <a:lnTo>
                    <a:pt x="4307" y="2829"/>
                  </a:lnTo>
                  <a:lnTo>
                    <a:pt x="4390" y="2823"/>
                  </a:lnTo>
                  <a:lnTo>
                    <a:pt x="4396" y="2818"/>
                  </a:lnTo>
                  <a:lnTo>
                    <a:pt x="4390" y="2811"/>
                  </a:lnTo>
                  <a:lnTo>
                    <a:pt x="4378" y="2793"/>
                  </a:lnTo>
                  <a:lnTo>
                    <a:pt x="4367" y="2765"/>
                  </a:lnTo>
                  <a:lnTo>
                    <a:pt x="4378" y="2752"/>
                  </a:lnTo>
                  <a:lnTo>
                    <a:pt x="4390" y="2729"/>
                  </a:lnTo>
                  <a:lnTo>
                    <a:pt x="4413" y="2699"/>
                  </a:lnTo>
                  <a:lnTo>
                    <a:pt x="4443" y="2610"/>
                  </a:lnTo>
                  <a:lnTo>
                    <a:pt x="4419" y="2575"/>
                  </a:lnTo>
                  <a:lnTo>
                    <a:pt x="4419" y="2546"/>
                  </a:lnTo>
                  <a:lnTo>
                    <a:pt x="4425" y="2528"/>
                  </a:lnTo>
                  <a:lnTo>
                    <a:pt x="4425" y="2504"/>
                  </a:lnTo>
                  <a:lnTo>
                    <a:pt x="4437" y="2457"/>
                  </a:lnTo>
                  <a:lnTo>
                    <a:pt x="4461" y="2433"/>
                  </a:lnTo>
                  <a:lnTo>
                    <a:pt x="4472" y="2392"/>
                  </a:lnTo>
                  <a:lnTo>
                    <a:pt x="4490" y="2321"/>
                  </a:lnTo>
                  <a:lnTo>
                    <a:pt x="4490" y="2280"/>
                  </a:lnTo>
                  <a:lnTo>
                    <a:pt x="4472" y="2215"/>
                  </a:lnTo>
                  <a:lnTo>
                    <a:pt x="4449" y="2174"/>
                  </a:lnTo>
                  <a:lnTo>
                    <a:pt x="4437" y="2162"/>
                  </a:lnTo>
                  <a:lnTo>
                    <a:pt x="4437" y="2138"/>
                  </a:lnTo>
                  <a:lnTo>
                    <a:pt x="4431" y="2121"/>
                  </a:lnTo>
                  <a:lnTo>
                    <a:pt x="4413" y="2085"/>
                  </a:lnTo>
                  <a:lnTo>
                    <a:pt x="4390" y="2067"/>
                  </a:lnTo>
                  <a:lnTo>
                    <a:pt x="4378" y="2050"/>
                  </a:lnTo>
                  <a:lnTo>
                    <a:pt x="4396" y="2009"/>
                  </a:lnTo>
                  <a:lnTo>
                    <a:pt x="4367" y="1949"/>
                  </a:lnTo>
                  <a:lnTo>
                    <a:pt x="4319" y="1908"/>
                  </a:lnTo>
                  <a:lnTo>
                    <a:pt x="4301" y="1878"/>
                  </a:lnTo>
                  <a:lnTo>
                    <a:pt x="4296" y="1477"/>
                  </a:lnTo>
                  <a:lnTo>
                    <a:pt x="4289" y="1258"/>
                  </a:lnTo>
                  <a:lnTo>
                    <a:pt x="4243" y="1246"/>
                  </a:lnTo>
                  <a:lnTo>
                    <a:pt x="4195" y="1264"/>
                  </a:lnTo>
                  <a:lnTo>
                    <a:pt x="4183" y="1264"/>
                  </a:lnTo>
                  <a:lnTo>
                    <a:pt x="4136" y="1223"/>
                  </a:lnTo>
                  <a:close/>
                </a:path>
              </a:pathLst>
            </a:custGeom>
            <a:solidFill>
              <a:schemeClr val="accent3">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  1.3%</a:t>
              </a:r>
            </a:p>
          </p:txBody>
        </p:sp>
        <p:sp>
          <p:nvSpPr>
            <p:cNvPr id="19494" name="Freeform 38"/>
            <p:cNvSpPr>
              <a:spLocks/>
            </p:cNvSpPr>
            <p:nvPr/>
          </p:nvSpPr>
          <p:spPr bwMode="auto">
            <a:xfrm>
              <a:off x="4369535" y="2303770"/>
              <a:ext cx="842558" cy="914334"/>
            </a:xfrm>
            <a:custGeom>
              <a:avLst/>
              <a:gdLst/>
              <a:ahLst/>
              <a:cxnLst>
                <a:cxn ang="0">
                  <a:pos x="200" y="1636"/>
                </a:cxn>
                <a:cxn ang="0">
                  <a:pos x="94" y="1507"/>
                </a:cxn>
                <a:cxn ang="0">
                  <a:pos x="165" y="1412"/>
                </a:cxn>
                <a:cxn ang="0">
                  <a:pos x="159" y="1318"/>
                </a:cxn>
                <a:cxn ang="0">
                  <a:pos x="118" y="1116"/>
                </a:cxn>
                <a:cxn ang="0">
                  <a:pos x="112" y="1017"/>
                </a:cxn>
                <a:cxn ang="0">
                  <a:pos x="100" y="774"/>
                </a:cxn>
                <a:cxn ang="0">
                  <a:pos x="42" y="621"/>
                </a:cxn>
                <a:cxn ang="0">
                  <a:pos x="12" y="373"/>
                </a:cxn>
                <a:cxn ang="0">
                  <a:pos x="30" y="278"/>
                </a:cxn>
                <a:cxn ang="0">
                  <a:pos x="0" y="154"/>
                </a:cxn>
                <a:cxn ang="0">
                  <a:pos x="549" y="60"/>
                </a:cxn>
                <a:cxn ang="0">
                  <a:pos x="603" y="0"/>
                </a:cxn>
                <a:cxn ang="0">
                  <a:pos x="661" y="112"/>
                </a:cxn>
                <a:cxn ang="0">
                  <a:pos x="674" y="231"/>
                </a:cxn>
                <a:cxn ang="0">
                  <a:pos x="756" y="266"/>
                </a:cxn>
                <a:cxn ang="0">
                  <a:pos x="821" y="296"/>
                </a:cxn>
                <a:cxn ang="0">
                  <a:pos x="915" y="296"/>
                </a:cxn>
                <a:cxn ang="0">
                  <a:pos x="927" y="332"/>
                </a:cxn>
                <a:cxn ang="0">
                  <a:pos x="1034" y="302"/>
                </a:cxn>
                <a:cxn ang="0">
                  <a:pos x="1222" y="314"/>
                </a:cxn>
                <a:cxn ang="0">
                  <a:pos x="1234" y="337"/>
                </a:cxn>
                <a:cxn ang="0">
                  <a:pos x="1270" y="355"/>
                </a:cxn>
                <a:cxn ang="0">
                  <a:pos x="1293" y="420"/>
                </a:cxn>
                <a:cxn ang="0">
                  <a:pos x="1353" y="396"/>
                </a:cxn>
                <a:cxn ang="0">
                  <a:pos x="1400" y="396"/>
                </a:cxn>
                <a:cxn ang="0">
                  <a:pos x="1483" y="449"/>
                </a:cxn>
                <a:cxn ang="0">
                  <a:pos x="1530" y="497"/>
                </a:cxn>
                <a:cxn ang="0">
                  <a:pos x="1612" y="485"/>
                </a:cxn>
                <a:cxn ang="0">
                  <a:pos x="1737" y="426"/>
                </a:cxn>
                <a:cxn ang="0">
                  <a:pos x="1919" y="456"/>
                </a:cxn>
                <a:cxn ang="0">
                  <a:pos x="1967" y="473"/>
                </a:cxn>
                <a:cxn ang="0">
                  <a:pos x="2038" y="485"/>
                </a:cxn>
                <a:cxn ang="0">
                  <a:pos x="2074" y="520"/>
                </a:cxn>
                <a:cxn ang="0">
                  <a:pos x="1926" y="591"/>
                </a:cxn>
                <a:cxn ang="0">
                  <a:pos x="1849" y="644"/>
                </a:cxn>
                <a:cxn ang="0">
                  <a:pos x="1731" y="710"/>
                </a:cxn>
                <a:cxn ang="0">
                  <a:pos x="1406" y="1029"/>
                </a:cxn>
                <a:cxn ang="0">
                  <a:pos x="1371" y="1075"/>
                </a:cxn>
                <a:cxn ang="0">
                  <a:pos x="1353" y="1318"/>
                </a:cxn>
                <a:cxn ang="0">
                  <a:pos x="1247" y="1400"/>
                </a:cxn>
                <a:cxn ang="0">
                  <a:pos x="1229" y="1442"/>
                </a:cxn>
                <a:cxn ang="0">
                  <a:pos x="1252" y="1531"/>
                </a:cxn>
                <a:cxn ang="0">
                  <a:pos x="1258" y="1625"/>
                </a:cxn>
                <a:cxn ang="0">
                  <a:pos x="1252" y="1732"/>
                </a:cxn>
                <a:cxn ang="0">
                  <a:pos x="1270" y="1861"/>
                </a:cxn>
                <a:cxn ang="0">
                  <a:pos x="1311" y="1902"/>
                </a:cxn>
                <a:cxn ang="0">
                  <a:pos x="1394" y="1927"/>
                </a:cxn>
                <a:cxn ang="0">
                  <a:pos x="1417" y="1955"/>
                </a:cxn>
                <a:cxn ang="0">
                  <a:pos x="1536" y="2056"/>
                </a:cxn>
                <a:cxn ang="0">
                  <a:pos x="1707" y="2180"/>
                </a:cxn>
                <a:cxn ang="0">
                  <a:pos x="1719" y="2257"/>
                </a:cxn>
                <a:cxn ang="0">
                  <a:pos x="200" y="2376"/>
                </a:cxn>
              </a:cxnLst>
              <a:rect l="0" t="0" r="r" b="b"/>
              <a:pathLst>
                <a:path w="2115" h="2376">
                  <a:moveTo>
                    <a:pt x="200" y="2376"/>
                  </a:moveTo>
                  <a:lnTo>
                    <a:pt x="200" y="1636"/>
                  </a:lnTo>
                  <a:lnTo>
                    <a:pt x="100" y="1542"/>
                  </a:lnTo>
                  <a:lnTo>
                    <a:pt x="94" y="1507"/>
                  </a:lnTo>
                  <a:lnTo>
                    <a:pt x="147" y="1453"/>
                  </a:lnTo>
                  <a:lnTo>
                    <a:pt x="165" y="1412"/>
                  </a:lnTo>
                  <a:lnTo>
                    <a:pt x="165" y="1382"/>
                  </a:lnTo>
                  <a:lnTo>
                    <a:pt x="159" y="1318"/>
                  </a:lnTo>
                  <a:lnTo>
                    <a:pt x="171" y="1265"/>
                  </a:lnTo>
                  <a:lnTo>
                    <a:pt x="118" y="1116"/>
                  </a:lnTo>
                  <a:lnTo>
                    <a:pt x="112" y="1088"/>
                  </a:lnTo>
                  <a:lnTo>
                    <a:pt x="112" y="1017"/>
                  </a:lnTo>
                  <a:lnTo>
                    <a:pt x="106" y="976"/>
                  </a:lnTo>
                  <a:lnTo>
                    <a:pt x="100" y="774"/>
                  </a:lnTo>
                  <a:lnTo>
                    <a:pt x="77" y="656"/>
                  </a:lnTo>
                  <a:lnTo>
                    <a:pt x="42" y="621"/>
                  </a:lnTo>
                  <a:lnTo>
                    <a:pt x="17" y="491"/>
                  </a:lnTo>
                  <a:lnTo>
                    <a:pt x="12" y="373"/>
                  </a:lnTo>
                  <a:lnTo>
                    <a:pt x="17" y="307"/>
                  </a:lnTo>
                  <a:lnTo>
                    <a:pt x="30" y="278"/>
                  </a:lnTo>
                  <a:lnTo>
                    <a:pt x="0" y="183"/>
                  </a:lnTo>
                  <a:lnTo>
                    <a:pt x="0" y="154"/>
                  </a:lnTo>
                  <a:lnTo>
                    <a:pt x="549" y="154"/>
                  </a:lnTo>
                  <a:lnTo>
                    <a:pt x="549" y="60"/>
                  </a:lnTo>
                  <a:lnTo>
                    <a:pt x="555" y="0"/>
                  </a:lnTo>
                  <a:lnTo>
                    <a:pt x="603" y="0"/>
                  </a:lnTo>
                  <a:lnTo>
                    <a:pt x="656" y="25"/>
                  </a:lnTo>
                  <a:lnTo>
                    <a:pt x="661" y="112"/>
                  </a:lnTo>
                  <a:lnTo>
                    <a:pt x="679" y="172"/>
                  </a:lnTo>
                  <a:lnTo>
                    <a:pt x="674" y="231"/>
                  </a:lnTo>
                  <a:lnTo>
                    <a:pt x="732" y="272"/>
                  </a:lnTo>
                  <a:lnTo>
                    <a:pt x="756" y="266"/>
                  </a:lnTo>
                  <a:lnTo>
                    <a:pt x="798" y="272"/>
                  </a:lnTo>
                  <a:lnTo>
                    <a:pt x="821" y="296"/>
                  </a:lnTo>
                  <a:lnTo>
                    <a:pt x="862" y="289"/>
                  </a:lnTo>
                  <a:lnTo>
                    <a:pt x="915" y="296"/>
                  </a:lnTo>
                  <a:lnTo>
                    <a:pt x="927" y="319"/>
                  </a:lnTo>
                  <a:lnTo>
                    <a:pt x="927" y="332"/>
                  </a:lnTo>
                  <a:lnTo>
                    <a:pt x="1004" y="325"/>
                  </a:lnTo>
                  <a:lnTo>
                    <a:pt x="1034" y="302"/>
                  </a:lnTo>
                  <a:lnTo>
                    <a:pt x="1146" y="289"/>
                  </a:lnTo>
                  <a:lnTo>
                    <a:pt x="1222" y="314"/>
                  </a:lnTo>
                  <a:lnTo>
                    <a:pt x="1240" y="314"/>
                  </a:lnTo>
                  <a:lnTo>
                    <a:pt x="1234" y="337"/>
                  </a:lnTo>
                  <a:lnTo>
                    <a:pt x="1258" y="355"/>
                  </a:lnTo>
                  <a:lnTo>
                    <a:pt x="1270" y="355"/>
                  </a:lnTo>
                  <a:lnTo>
                    <a:pt x="1282" y="367"/>
                  </a:lnTo>
                  <a:lnTo>
                    <a:pt x="1293" y="420"/>
                  </a:lnTo>
                  <a:lnTo>
                    <a:pt x="1323" y="431"/>
                  </a:lnTo>
                  <a:lnTo>
                    <a:pt x="1353" y="396"/>
                  </a:lnTo>
                  <a:lnTo>
                    <a:pt x="1371" y="385"/>
                  </a:lnTo>
                  <a:lnTo>
                    <a:pt x="1400" y="396"/>
                  </a:lnTo>
                  <a:lnTo>
                    <a:pt x="1424" y="431"/>
                  </a:lnTo>
                  <a:lnTo>
                    <a:pt x="1483" y="449"/>
                  </a:lnTo>
                  <a:lnTo>
                    <a:pt x="1500" y="473"/>
                  </a:lnTo>
                  <a:lnTo>
                    <a:pt x="1530" y="497"/>
                  </a:lnTo>
                  <a:lnTo>
                    <a:pt x="1571" y="497"/>
                  </a:lnTo>
                  <a:lnTo>
                    <a:pt x="1612" y="485"/>
                  </a:lnTo>
                  <a:lnTo>
                    <a:pt x="1719" y="414"/>
                  </a:lnTo>
                  <a:lnTo>
                    <a:pt x="1737" y="426"/>
                  </a:lnTo>
                  <a:lnTo>
                    <a:pt x="1760" y="461"/>
                  </a:lnTo>
                  <a:lnTo>
                    <a:pt x="1919" y="456"/>
                  </a:lnTo>
                  <a:lnTo>
                    <a:pt x="1944" y="461"/>
                  </a:lnTo>
                  <a:lnTo>
                    <a:pt x="1967" y="473"/>
                  </a:lnTo>
                  <a:lnTo>
                    <a:pt x="2008" y="502"/>
                  </a:lnTo>
                  <a:lnTo>
                    <a:pt x="2038" y="485"/>
                  </a:lnTo>
                  <a:lnTo>
                    <a:pt x="2115" y="485"/>
                  </a:lnTo>
                  <a:lnTo>
                    <a:pt x="2074" y="520"/>
                  </a:lnTo>
                  <a:lnTo>
                    <a:pt x="1979" y="573"/>
                  </a:lnTo>
                  <a:lnTo>
                    <a:pt x="1926" y="591"/>
                  </a:lnTo>
                  <a:lnTo>
                    <a:pt x="1891" y="603"/>
                  </a:lnTo>
                  <a:lnTo>
                    <a:pt x="1849" y="644"/>
                  </a:lnTo>
                  <a:lnTo>
                    <a:pt x="1772" y="680"/>
                  </a:lnTo>
                  <a:lnTo>
                    <a:pt x="1731" y="710"/>
                  </a:lnTo>
                  <a:lnTo>
                    <a:pt x="1600" y="857"/>
                  </a:lnTo>
                  <a:lnTo>
                    <a:pt x="1406" y="1029"/>
                  </a:lnTo>
                  <a:lnTo>
                    <a:pt x="1389" y="1058"/>
                  </a:lnTo>
                  <a:lnTo>
                    <a:pt x="1371" y="1075"/>
                  </a:lnTo>
                  <a:lnTo>
                    <a:pt x="1376" y="1294"/>
                  </a:lnTo>
                  <a:lnTo>
                    <a:pt x="1353" y="1318"/>
                  </a:lnTo>
                  <a:lnTo>
                    <a:pt x="1329" y="1329"/>
                  </a:lnTo>
                  <a:lnTo>
                    <a:pt x="1247" y="1400"/>
                  </a:lnTo>
                  <a:lnTo>
                    <a:pt x="1240" y="1436"/>
                  </a:lnTo>
                  <a:lnTo>
                    <a:pt x="1229" y="1442"/>
                  </a:lnTo>
                  <a:lnTo>
                    <a:pt x="1211" y="1507"/>
                  </a:lnTo>
                  <a:lnTo>
                    <a:pt x="1252" y="1531"/>
                  </a:lnTo>
                  <a:lnTo>
                    <a:pt x="1282" y="1577"/>
                  </a:lnTo>
                  <a:lnTo>
                    <a:pt x="1258" y="1625"/>
                  </a:lnTo>
                  <a:lnTo>
                    <a:pt x="1264" y="1661"/>
                  </a:lnTo>
                  <a:lnTo>
                    <a:pt x="1252" y="1732"/>
                  </a:lnTo>
                  <a:lnTo>
                    <a:pt x="1252" y="1838"/>
                  </a:lnTo>
                  <a:lnTo>
                    <a:pt x="1270" y="1861"/>
                  </a:lnTo>
                  <a:lnTo>
                    <a:pt x="1300" y="1884"/>
                  </a:lnTo>
                  <a:lnTo>
                    <a:pt x="1311" y="1902"/>
                  </a:lnTo>
                  <a:lnTo>
                    <a:pt x="1382" y="1914"/>
                  </a:lnTo>
                  <a:lnTo>
                    <a:pt x="1394" y="1927"/>
                  </a:lnTo>
                  <a:lnTo>
                    <a:pt x="1400" y="1944"/>
                  </a:lnTo>
                  <a:lnTo>
                    <a:pt x="1417" y="1955"/>
                  </a:lnTo>
                  <a:lnTo>
                    <a:pt x="1506" y="1998"/>
                  </a:lnTo>
                  <a:lnTo>
                    <a:pt x="1536" y="2056"/>
                  </a:lnTo>
                  <a:lnTo>
                    <a:pt x="1618" y="2115"/>
                  </a:lnTo>
                  <a:lnTo>
                    <a:pt x="1707" y="2180"/>
                  </a:lnTo>
                  <a:lnTo>
                    <a:pt x="1719" y="2204"/>
                  </a:lnTo>
                  <a:lnTo>
                    <a:pt x="1719" y="2257"/>
                  </a:lnTo>
                  <a:lnTo>
                    <a:pt x="1724" y="2328"/>
                  </a:lnTo>
                  <a:lnTo>
                    <a:pt x="200" y="2376"/>
                  </a:lnTo>
                </a:path>
              </a:pathLst>
            </a:custGeom>
            <a:solidFill>
              <a:schemeClr val="bg1"/>
            </a:solidFill>
            <a:ln w="12700">
              <a:solidFill>
                <a:schemeClr val="tx1"/>
              </a:solidFill>
              <a:prstDash val="solid"/>
              <a:round/>
              <a:headEnd/>
              <a:tailEnd/>
            </a:ln>
          </p:spPr>
          <p:txBody>
            <a:bodyPr anchor="ctr"/>
            <a:lstStyle/>
            <a:p>
              <a:pPr>
                <a:defRPr/>
              </a:pPr>
              <a:r>
                <a:rPr lang="en-US" sz="1440" b="1" dirty="0">
                  <a:latin typeface="Calibri" pitchFamily="34" charset="0"/>
                  <a:cs typeface="Arial" pitchFamily="34" charset="0"/>
                </a:rPr>
                <a:t>   0.8%</a:t>
              </a:r>
            </a:p>
          </p:txBody>
        </p:sp>
        <p:sp>
          <p:nvSpPr>
            <p:cNvPr id="19495" name="Freeform 39"/>
            <p:cNvSpPr>
              <a:spLocks/>
            </p:cNvSpPr>
            <p:nvPr/>
          </p:nvSpPr>
          <p:spPr bwMode="auto">
            <a:xfrm>
              <a:off x="4432125" y="3199537"/>
              <a:ext cx="767931" cy="488496"/>
            </a:xfrm>
            <a:custGeom>
              <a:avLst/>
              <a:gdLst/>
              <a:ahLst/>
              <a:cxnLst>
                <a:cxn ang="0">
                  <a:pos x="1565" y="0"/>
                </a:cxn>
                <a:cxn ang="0">
                  <a:pos x="1619" y="83"/>
                </a:cxn>
                <a:cxn ang="0">
                  <a:pos x="1590" y="142"/>
                </a:cxn>
                <a:cxn ang="0">
                  <a:pos x="1636" y="307"/>
                </a:cxn>
                <a:cxn ang="0">
                  <a:pos x="1755" y="366"/>
                </a:cxn>
                <a:cxn ang="0">
                  <a:pos x="1778" y="425"/>
                </a:cxn>
                <a:cxn ang="0">
                  <a:pos x="1849" y="502"/>
                </a:cxn>
                <a:cxn ang="0">
                  <a:pos x="1926" y="608"/>
                </a:cxn>
                <a:cxn ang="0">
                  <a:pos x="1902" y="685"/>
                </a:cxn>
                <a:cxn ang="0">
                  <a:pos x="1885" y="738"/>
                </a:cxn>
                <a:cxn ang="0">
                  <a:pos x="1778" y="816"/>
                </a:cxn>
                <a:cxn ang="0">
                  <a:pos x="1702" y="833"/>
                </a:cxn>
                <a:cxn ang="0">
                  <a:pos x="1654" y="892"/>
                </a:cxn>
                <a:cxn ang="0">
                  <a:pos x="1696" y="963"/>
                </a:cxn>
                <a:cxn ang="0">
                  <a:pos x="1696" y="1052"/>
                </a:cxn>
                <a:cxn ang="0">
                  <a:pos x="1601" y="1181"/>
                </a:cxn>
                <a:cxn ang="0">
                  <a:pos x="1590" y="1247"/>
                </a:cxn>
                <a:cxn ang="0">
                  <a:pos x="1477" y="1187"/>
                </a:cxn>
                <a:cxn ang="0">
                  <a:pos x="243" y="1205"/>
                </a:cxn>
                <a:cxn ang="0">
                  <a:pos x="243" y="1128"/>
                </a:cxn>
                <a:cxn ang="0">
                  <a:pos x="207" y="1063"/>
                </a:cxn>
                <a:cxn ang="0">
                  <a:pos x="219" y="1004"/>
                </a:cxn>
                <a:cxn ang="0">
                  <a:pos x="190" y="915"/>
                </a:cxn>
                <a:cxn ang="0">
                  <a:pos x="190" y="851"/>
                </a:cxn>
                <a:cxn ang="0">
                  <a:pos x="130" y="786"/>
                </a:cxn>
                <a:cxn ang="0">
                  <a:pos x="112" y="720"/>
                </a:cxn>
                <a:cxn ang="0">
                  <a:pos x="59" y="626"/>
                </a:cxn>
                <a:cxn ang="0">
                  <a:pos x="77" y="543"/>
                </a:cxn>
                <a:cxn ang="0">
                  <a:pos x="30" y="472"/>
                </a:cxn>
                <a:cxn ang="0">
                  <a:pos x="23" y="425"/>
                </a:cxn>
                <a:cxn ang="0">
                  <a:pos x="23" y="278"/>
                </a:cxn>
                <a:cxn ang="0">
                  <a:pos x="41" y="218"/>
                </a:cxn>
                <a:cxn ang="0">
                  <a:pos x="12" y="142"/>
                </a:cxn>
                <a:cxn ang="0">
                  <a:pos x="12" y="76"/>
                </a:cxn>
                <a:cxn ang="0">
                  <a:pos x="23" y="48"/>
                </a:cxn>
              </a:cxnLst>
              <a:rect l="0" t="0" r="r" b="b"/>
              <a:pathLst>
                <a:path w="1926" h="1276">
                  <a:moveTo>
                    <a:pt x="41" y="48"/>
                  </a:moveTo>
                  <a:lnTo>
                    <a:pt x="1565" y="0"/>
                  </a:lnTo>
                  <a:lnTo>
                    <a:pt x="1583" y="48"/>
                  </a:lnTo>
                  <a:lnTo>
                    <a:pt x="1619" y="83"/>
                  </a:lnTo>
                  <a:lnTo>
                    <a:pt x="1613" y="106"/>
                  </a:lnTo>
                  <a:lnTo>
                    <a:pt x="1590" y="142"/>
                  </a:lnTo>
                  <a:lnTo>
                    <a:pt x="1608" y="195"/>
                  </a:lnTo>
                  <a:lnTo>
                    <a:pt x="1636" y="307"/>
                  </a:lnTo>
                  <a:lnTo>
                    <a:pt x="1725" y="342"/>
                  </a:lnTo>
                  <a:lnTo>
                    <a:pt x="1755" y="366"/>
                  </a:lnTo>
                  <a:lnTo>
                    <a:pt x="1767" y="401"/>
                  </a:lnTo>
                  <a:lnTo>
                    <a:pt x="1778" y="425"/>
                  </a:lnTo>
                  <a:lnTo>
                    <a:pt x="1844" y="466"/>
                  </a:lnTo>
                  <a:lnTo>
                    <a:pt x="1849" y="502"/>
                  </a:lnTo>
                  <a:lnTo>
                    <a:pt x="1902" y="537"/>
                  </a:lnTo>
                  <a:lnTo>
                    <a:pt x="1926" y="608"/>
                  </a:lnTo>
                  <a:lnTo>
                    <a:pt x="1926" y="644"/>
                  </a:lnTo>
                  <a:lnTo>
                    <a:pt x="1902" y="685"/>
                  </a:lnTo>
                  <a:lnTo>
                    <a:pt x="1885" y="703"/>
                  </a:lnTo>
                  <a:lnTo>
                    <a:pt x="1885" y="738"/>
                  </a:lnTo>
                  <a:lnTo>
                    <a:pt x="1831" y="798"/>
                  </a:lnTo>
                  <a:lnTo>
                    <a:pt x="1778" y="816"/>
                  </a:lnTo>
                  <a:lnTo>
                    <a:pt x="1767" y="833"/>
                  </a:lnTo>
                  <a:lnTo>
                    <a:pt x="1702" y="833"/>
                  </a:lnTo>
                  <a:lnTo>
                    <a:pt x="1672" y="851"/>
                  </a:lnTo>
                  <a:lnTo>
                    <a:pt x="1654" y="892"/>
                  </a:lnTo>
                  <a:lnTo>
                    <a:pt x="1661" y="928"/>
                  </a:lnTo>
                  <a:lnTo>
                    <a:pt x="1696" y="963"/>
                  </a:lnTo>
                  <a:lnTo>
                    <a:pt x="1707" y="992"/>
                  </a:lnTo>
                  <a:lnTo>
                    <a:pt x="1696" y="1052"/>
                  </a:lnTo>
                  <a:lnTo>
                    <a:pt x="1649" y="1152"/>
                  </a:lnTo>
                  <a:lnTo>
                    <a:pt x="1601" y="1181"/>
                  </a:lnTo>
                  <a:lnTo>
                    <a:pt x="1590" y="1211"/>
                  </a:lnTo>
                  <a:lnTo>
                    <a:pt x="1590" y="1247"/>
                  </a:lnTo>
                  <a:lnTo>
                    <a:pt x="1572" y="1276"/>
                  </a:lnTo>
                  <a:lnTo>
                    <a:pt x="1477" y="1187"/>
                  </a:lnTo>
                  <a:lnTo>
                    <a:pt x="254" y="1222"/>
                  </a:lnTo>
                  <a:lnTo>
                    <a:pt x="243" y="1205"/>
                  </a:lnTo>
                  <a:lnTo>
                    <a:pt x="231" y="1164"/>
                  </a:lnTo>
                  <a:lnTo>
                    <a:pt x="243" y="1128"/>
                  </a:lnTo>
                  <a:lnTo>
                    <a:pt x="219" y="1098"/>
                  </a:lnTo>
                  <a:lnTo>
                    <a:pt x="207" y="1063"/>
                  </a:lnTo>
                  <a:lnTo>
                    <a:pt x="231" y="1034"/>
                  </a:lnTo>
                  <a:lnTo>
                    <a:pt x="219" y="1004"/>
                  </a:lnTo>
                  <a:lnTo>
                    <a:pt x="178" y="981"/>
                  </a:lnTo>
                  <a:lnTo>
                    <a:pt x="190" y="915"/>
                  </a:lnTo>
                  <a:lnTo>
                    <a:pt x="195" y="885"/>
                  </a:lnTo>
                  <a:lnTo>
                    <a:pt x="190" y="851"/>
                  </a:lnTo>
                  <a:lnTo>
                    <a:pt x="142" y="821"/>
                  </a:lnTo>
                  <a:lnTo>
                    <a:pt x="130" y="786"/>
                  </a:lnTo>
                  <a:lnTo>
                    <a:pt x="142" y="756"/>
                  </a:lnTo>
                  <a:lnTo>
                    <a:pt x="112" y="720"/>
                  </a:lnTo>
                  <a:lnTo>
                    <a:pt x="89" y="656"/>
                  </a:lnTo>
                  <a:lnTo>
                    <a:pt x="59" y="626"/>
                  </a:lnTo>
                  <a:lnTo>
                    <a:pt x="77" y="573"/>
                  </a:lnTo>
                  <a:lnTo>
                    <a:pt x="77" y="543"/>
                  </a:lnTo>
                  <a:lnTo>
                    <a:pt x="36" y="520"/>
                  </a:lnTo>
                  <a:lnTo>
                    <a:pt x="30" y="472"/>
                  </a:lnTo>
                  <a:lnTo>
                    <a:pt x="36" y="461"/>
                  </a:lnTo>
                  <a:lnTo>
                    <a:pt x="23" y="425"/>
                  </a:lnTo>
                  <a:lnTo>
                    <a:pt x="0" y="348"/>
                  </a:lnTo>
                  <a:lnTo>
                    <a:pt x="23" y="278"/>
                  </a:lnTo>
                  <a:lnTo>
                    <a:pt x="18" y="243"/>
                  </a:lnTo>
                  <a:lnTo>
                    <a:pt x="41" y="218"/>
                  </a:lnTo>
                  <a:lnTo>
                    <a:pt x="30" y="159"/>
                  </a:lnTo>
                  <a:lnTo>
                    <a:pt x="12" y="142"/>
                  </a:lnTo>
                  <a:lnTo>
                    <a:pt x="23" y="101"/>
                  </a:lnTo>
                  <a:lnTo>
                    <a:pt x="12" y="76"/>
                  </a:lnTo>
                  <a:lnTo>
                    <a:pt x="0" y="53"/>
                  </a:lnTo>
                  <a:lnTo>
                    <a:pt x="23" y="48"/>
                  </a:lnTo>
                  <a:lnTo>
                    <a:pt x="41" y="48"/>
                  </a:lnTo>
                  <a:close/>
                </a:path>
              </a:pathLst>
            </a:custGeom>
            <a:solidFill>
              <a:schemeClr val="accent2">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0.4%</a:t>
              </a:r>
            </a:p>
          </p:txBody>
        </p:sp>
        <p:sp>
          <p:nvSpPr>
            <p:cNvPr id="19497" name="Freeform 41"/>
            <p:cNvSpPr>
              <a:spLocks/>
            </p:cNvSpPr>
            <p:nvPr/>
          </p:nvSpPr>
          <p:spPr bwMode="auto">
            <a:xfrm>
              <a:off x="4535640" y="3654383"/>
              <a:ext cx="855798" cy="717079"/>
            </a:xfrm>
            <a:custGeom>
              <a:avLst/>
              <a:gdLst/>
              <a:ahLst/>
              <a:cxnLst>
                <a:cxn ang="0">
                  <a:pos x="1808" y="1648"/>
                </a:cxn>
                <a:cxn ang="0">
                  <a:pos x="1831" y="1684"/>
                </a:cxn>
                <a:cxn ang="0">
                  <a:pos x="1838" y="1749"/>
                </a:cxn>
                <a:cxn ang="0">
                  <a:pos x="1755" y="1831"/>
                </a:cxn>
                <a:cxn ang="0">
                  <a:pos x="1968" y="1843"/>
                </a:cxn>
                <a:cxn ang="0">
                  <a:pos x="1980" y="1760"/>
                </a:cxn>
                <a:cxn ang="0">
                  <a:pos x="2021" y="1637"/>
                </a:cxn>
                <a:cxn ang="0">
                  <a:pos x="2080" y="1589"/>
                </a:cxn>
                <a:cxn ang="0">
                  <a:pos x="2115" y="1584"/>
                </a:cxn>
                <a:cxn ang="0">
                  <a:pos x="2139" y="1442"/>
                </a:cxn>
                <a:cxn ang="0">
                  <a:pos x="2110" y="1430"/>
                </a:cxn>
                <a:cxn ang="0">
                  <a:pos x="2097" y="1407"/>
                </a:cxn>
                <a:cxn ang="0">
                  <a:pos x="2074" y="1430"/>
                </a:cxn>
                <a:cxn ang="0">
                  <a:pos x="1991" y="1323"/>
                </a:cxn>
                <a:cxn ang="0">
                  <a:pos x="2021" y="1282"/>
                </a:cxn>
                <a:cxn ang="0">
                  <a:pos x="1991" y="1229"/>
                </a:cxn>
                <a:cxn ang="0">
                  <a:pos x="1884" y="1082"/>
                </a:cxn>
                <a:cxn ang="0">
                  <a:pos x="1749" y="1011"/>
                </a:cxn>
                <a:cxn ang="0">
                  <a:pos x="1678" y="910"/>
                </a:cxn>
                <a:cxn ang="0">
                  <a:pos x="1749" y="816"/>
                </a:cxn>
                <a:cxn ang="0">
                  <a:pos x="1755" y="709"/>
                </a:cxn>
                <a:cxn ang="0">
                  <a:pos x="1666" y="644"/>
                </a:cxn>
                <a:cxn ang="0">
                  <a:pos x="1613" y="692"/>
                </a:cxn>
                <a:cxn ang="0">
                  <a:pos x="1542" y="526"/>
                </a:cxn>
                <a:cxn ang="0">
                  <a:pos x="1430" y="431"/>
                </a:cxn>
                <a:cxn ang="0">
                  <a:pos x="1329" y="296"/>
                </a:cxn>
                <a:cxn ang="0">
                  <a:pos x="1300" y="149"/>
                </a:cxn>
                <a:cxn ang="0">
                  <a:pos x="1318" y="89"/>
                </a:cxn>
                <a:cxn ang="0">
                  <a:pos x="0" y="35"/>
                </a:cxn>
                <a:cxn ang="0">
                  <a:pos x="53" y="106"/>
                </a:cxn>
                <a:cxn ang="0">
                  <a:pos x="106" y="213"/>
                </a:cxn>
                <a:cxn ang="0">
                  <a:pos x="119" y="272"/>
                </a:cxn>
                <a:cxn ang="0">
                  <a:pos x="254" y="385"/>
                </a:cxn>
                <a:cxn ang="0">
                  <a:pos x="207" y="479"/>
                </a:cxn>
                <a:cxn ang="0">
                  <a:pos x="261" y="520"/>
                </a:cxn>
                <a:cxn ang="0">
                  <a:pos x="314" y="615"/>
                </a:cxn>
                <a:cxn ang="0">
                  <a:pos x="355" y="633"/>
                </a:cxn>
                <a:cxn ang="0">
                  <a:pos x="367" y="1708"/>
                </a:cxn>
              </a:cxnLst>
              <a:rect l="0" t="0" r="r" b="b"/>
              <a:pathLst>
                <a:path w="2151" h="1861">
                  <a:moveTo>
                    <a:pt x="367" y="1708"/>
                  </a:moveTo>
                  <a:lnTo>
                    <a:pt x="1808" y="1648"/>
                  </a:lnTo>
                  <a:lnTo>
                    <a:pt x="1802" y="1666"/>
                  </a:lnTo>
                  <a:lnTo>
                    <a:pt x="1831" y="1684"/>
                  </a:lnTo>
                  <a:lnTo>
                    <a:pt x="1843" y="1719"/>
                  </a:lnTo>
                  <a:lnTo>
                    <a:pt x="1838" y="1749"/>
                  </a:lnTo>
                  <a:lnTo>
                    <a:pt x="1796" y="1785"/>
                  </a:lnTo>
                  <a:lnTo>
                    <a:pt x="1755" y="1831"/>
                  </a:lnTo>
                  <a:lnTo>
                    <a:pt x="1749" y="1861"/>
                  </a:lnTo>
                  <a:lnTo>
                    <a:pt x="1968" y="1843"/>
                  </a:lnTo>
                  <a:lnTo>
                    <a:pt x="1985" y="1785"/>
                  </a:lnTo>
                  <a:lnTo>
                    <a:pt x="1980" y="1760"/>
                  </a:lnTo>
                  <a:lnTo>
                    <a:pt x="1998" y="1696"/>
                  </a:lnTo>
                  <a:lnTo>
                    <a:pt x="2021" y="1637"/>
                  </a:lnTo>
                  <a:lnTo>
                    <a:pt x="2039" y="1602"/>
                  </a:lnTo>
                  <a:lnTo>
                    <a:pt x="2080" y="1589"/>
                  </a:lnTo>
                  <a:lnTo>
                    <a:pt x="2097" y="1595"/>
                  </a:lnTo>
                  <a:lnTo>
                    <a:pt x="2115" y="1584"/>
                  </a:lnTo>
                  <a:lnTo>
                    <a:pt x="2151" y="1483"/>
                  </a:lnTo>
                  <a:lnTo>
                    <a:pt x="2139" y="1442"/>
                  </a:lnTo>
                  <a:lnTo>
                    <a:pt x="2122" y="1430"/>
                  </a:lnTo>
                  <a:lnTo>
                    <a:pt x="2110" y="1430"/>
                  </a:lnTo>
                  <a:lnTo>
                    <a:pt x="2104" y="1418"/>
                  </a:lnTo>
                  <a:lnTo>
                    <a:pt x="2097" y="1407"/>
                  </a:lnTo>
                  <a:lnTo>
                    <a:pt x="2074" y="1407"/>
                  </a:lnTo>
                  <a:lnTo>
                    <a:pt x="2074" y="1430"/>
                  </a:lnTo>
                  <a:lnTo>
                    <a:pt x="2062" y="1430"/>
                  </a:lnTo>
                  <a:lnTo>
                    <a:pt x="1991" y="1323"/>
                  </a:lnTo>
                  <a:lnTo>
                    <a:pt x="1998" y="1306"/>
                  </a:lnTo>
                  <a:lnTo>
                    <a:pt x="2021" y="1282"/>
                  </a:lnTo>
                  <a:lnTo>
                    <a:pt x="2021" y="1265"/>
                  </a:lnTo>
                  <a:lnTo>
                    <a:pt x="1991" y="1229"/>
                  </a:lnTo>
                  <a:lnTo>
                    <a:pt x="1973" y="1158"/>
                  </a:lnTo>
                  <a:lnTo>
                    <a:pt x="1884" y="1082"/>
                  </a:lnTo>
                  <a:lnTo>
                    <a:pt x="1838" y="1064"/>
                  </a:lnTo>
                  <a:lnTo>
                    <a:pt x="1749" y="1011"/>
                  </a:lnTo>
                  <a:lnTo>
                    <a:pt x="1702" y="958"/>
                  </a:lnTo>
                  <a:lnTo>
                    <a:pt x="1678" y="910"/>
                  </a:lnTo>
                  <a:lnTo>
                    <a:pt x="1689" y="887"/>
                  </a:lnTo>
                  <a:lnTo>
                    <a:pt x="1749" y="816"/>
                  </a:lnTo>
                  <a:lnTo>
                    <a:pt x="1737" y="763"/>
                  </a:lnTo>
                  <a:lnTo>
                    <a:pt x="1755" y="709"/>
                  </a:lnTo>
                  <a:lnTo>
                    <a:pt x="1743" y="686"/>
                  </a:lnTo>
                  <a:lnTo>
                    <a:pt x="1666" y="644"/>
                  </a:lnTo>
                  <a:lnTo>
                    <a:pt x="1643" y="662"/>
                  </a:lnTo>
                  <a:lnTo>
                    <a:pt x="1613" y="692"/>
                  </a:lnTo>
                  <a:lnTo>
                    <a:pt x="1595" y="674"/>
                  </a:lnTo>
                  <a:lnTo>
                    <a:pt x="1542" y="526"/>
                  </a:lnTo>
                  <a:lnTo>
                    <a:pt x="1519" y="502"/>
                  </a:lnTo>
                  <a:lnTo>
                    <a:pt x="1430" y="431"/>
                  </a:lnTo>
                  <a:lnTo>
                    <a:pt x="1336" y="325"/>
                  </a:lnTo>
                  <a:lnTo>
                    <a:pt x="1329" y="296"/>
                  </a:lnTo>
                  <a:lnTo>
                    <a:pt x="1306" y="225"/>
                  </a:lnTo>
                  <a:lnTo>
                    <a:pt x="1300" y="149"/>
                  </a:lnTo>
                  <a:lnTo>
                    <a:pt x="1318" y="113"/>
                  </a:lnTo>
                  <a:lnTo>
                    <a:pt x="1318" y="89"/>
                  </a:lnTo>
                  <a:lnTo>
                    <a:pt x="1223" y="0"/>
                  </a:lnTo>
                  <a:lnTo>
                    <a:pt x="0" y="35"/>
                  </a:lnTo>
                  <a:lnTo>
                    <a:pt x="18" y="71"/>
                  </a:lnTo>
                  <a:lnTo>
                    <a:pt x="53" y="106"/>
                  </a:lnTo>
                  <a:lnTo>
                    <a:pt x="60" y="160"/>
                  </a:lnTo>
                  <a:lnTo>
                    <a:pt x="106" y="213"/>
                  </a:lnTo>
                  <a:lnTo>
                    <a:pt x="124" y="225"/>
                  </a:lnTo>
                  <a:lnTo>
                    <a:pt x="119" y="272"/>
                  </a:lnTo>
                  <a:lnTo>
                    <a:pt x="119" y="278"/>
                  </a:lnTo>
                  <a:lnTo>
                    <a:pt x="254" y="385"/>
                  </a:lnTo>
                  <a:lnTo>
                    <a:pt x="213" y="431"/>
                  </a:lnTo>
                  <a:lnTo>
                    <a:pt x="207" y="479"/>
                  </a:lnTo>
                  <a:lnTo>
                    <a:pt x="225" y="509"/>
                  </a:lnTo>
                  <a:lnTo>
                    <a:pt x="261" y="520"/>
                  </a:lnTo>
                  <a:lnTo>
                    <a:pt x="278" y="591"/>
                  </a:lnTo>
                  <a:lnTo>
                    <a:pt x="314" y="615"/>
                  </a:lnTo>
                  <a:lnTo>
                    <a:pt x="343" y="621"/>
                  </a:lnTo>
                  <a:lnTo>
                    <a:pt x="355" y="633"/>
                  </a:lnTo>
                  <a:lnTo>
                    <a:pt x="367" y="1506"/>
                  </a:lnTo>
                  <a:lnTo>
                    <a:pt x="367" y="1708"/>
                  </a:lnTo>
                  <a:close/>
                </a:path>
              </a:pathLst>
            </a:custGeom>
            <a:solidFill>
              <a:schemeClr val="accent2">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0.3%</a:t>
              </a:r>
            </a:p>
          </p:txBody>
        </p:sp>
        <p:sp>
          <p:nvSpPr>
            <p:cNvPr id="19500" name="Freeform 44"/>
            <p:cNvSpPr>
              <a:spLocks/>
            </p:cNvSpPr>
            <p:nvPr/>
          </p:nvSpPr>
          <p:spPr bwMode="auto">
            <a:xfrm>
              <a:off x="4764333" y="4840232"/>
              <a:ext cx="725803" cy="609169"/>
            </a:xfrm>
            <a:custGeom>
              <a:avLst/>
              <a:gdLst/>
              <a:ahLst/>
              <a:cxnLst>
                <a:cxn ang="0">
                  <a:pos x="969" y="35"/>
                </a:cxn>
                <a:cxn ang="0">
                  <a:pos x="1040" y="236"/>
                </a:cxn>
                <a:cxn ang="0">
                  <a:pos x="1022" y="319"/>
                </a:cxn>
                <a:cxn ang="0">
                  <a:pos x="926" y="514"/>
                </a:cxn>
                <a:cxn ang="0">
                  <a:pos x="1500" y="785"/>
                </a:cxn>
                <a:cxn ang="0">
                  <a:pos x="1500" y="957"/>
                </a:cxn>
                <a:cxn ang="0">
                  <a:pos x="1489" y="1081"/>
                </a:cxn>
                <a:cxn ang="0">
                  <a:pos x="1364" y="1051"/>
                </a:cxn>
                <a:cxn ang="0">
                  <a:pos x="1322" y="1163"/>
                </a:cxn>
                <a:cxn ang="0">
                  <a:pos x="1464" y="1146"/>
                </a:cxn>
                <a:cxn ang="0">
                  <a:pos x="1553" y="1128"/>
                </a:cxn>
                <a:cxn ang="0">
                  <a:pos x="1517" y="1181"/>
                </a:cxn>
                <a:cxn ang="0">
                  <a:pos x="1571" y="1222"/>
                </a:cxn>
                <a:cxn ang="0">
                  <a:pos x="1682" y="1135"/>
                </a:cxn>
                <a:cxn ang="0">
                  <a:pos x="1742" y="1140"/>
                </a:cxn>
                <a:cxn ang="0">
                  <a:pos x="1736" y="1211"/>
                </a:cxn>
                <a:cxn ang="0">
                  <a:pos x="1600" y="1335"/>
                </a:cxn>
                <a:cxn ang="0">
                  <a:pos x="1682" y="1442"/>
                </a:cxn>
                <a:cxn ang="0">
                  <a:pos x="1807" y="1536"/>
                </a:cxn>
                <a:cxn ang="0">
                  <a:pos x="1682" y="1506"/>
                </a:cxn>
                <a:cxn ang="0">
                  <a:pos x="1512" y="1412"/>
                </a:cxn>
                <a:cxn ang="0">
                  <a:pos x="1446" y="1483"/>
                </a:cxn>
                <a:cxn ang="0">
                  <a:pos x="1405" y="1548"/>
                </a:cxn>
                <a:cxn ang="0">
                  <a:pos x="1340" y="1500"/>
                </a:cxn>
                <a:cxn ang="0">
                  <a:pos x="1276" y="1500"/>
                </a:cxn>
                <a:cxn ang="0">
                  <a:pos x="1152" y="1536"/>
                </a:cxn>
                <a:cxn ang="0">
                  <a:pos x="962" y="1412"/>
                </a:cxn>
                <a:cxn ang="0">
                  <a:pos x="885" y="1359"/>
                </a:cxn>
                <a:cxn ang="0">
                  <a:pos x="880" y="1329"/>
                </a:cxn>
                <a:cxn ang="0">
                  <a:pos x="809" y="1318"/>
                </a:cxn>
                <a:cxn ang="0">
                  <a:pos x="767" y="1288"/>
                </a:cxn>
                <a:cxn ang="0">
                  <a:pos x="726" y="1394"/>
                </a:cxn>
                <a:cxn ang="0">
                  <a:pos x="336" y="1329"/>
                </a:cxn>
                <a:cxn ang="0">
                  <a:pos x="71" y="1318"/>
                </a:cxn>
                <a:cxn ang="0">
                  <a:pos x="117" y="1252"/>
                </a:cxn>
                <a:cxn ang="0">
                  <a:pos x="123" y="1099"/>
                </a:cxn>
                <a:cxn ang="0">
                  <a:pos x="141" y="1010"/>
                </a:cxn>
                <a:cxn ang="0">
                  <a:pos x="194" y="874"/>
                </a:cxn>
                <a:cxn ang="0">
                  <a:pos x="153" y="727"/>
                </a:cxn>
                <a:cxn ang="0">
                  <a:pos x="135" y="674"/>
                </a:cxn>
                <a:cxn ang="0">
                  <a:pos x="82" y="603"/>
                </a:cxn>
                <a:cxn ang="0">
                  <a:pos x="23" y="461"/>
                </a:cxn>
              </a:cxnLst>
              <a:rect l="0" t="0" r="r" b="b"/>
              <a:pathLst>
                <a:path w="1819" h="1584">
                  <a:moveTo>
                    <a:pt x="0" y="30"/>
                  </a:moveTo>
                  <a:lnTo>
                    <a:pt x="974" y="0"/>
                  </a:lnTo>
                  <a:lnTo>
                    <a:pt x="969" y="35"/>
                  </a:lnTo>
                  <a:lnTo>
                    <a:pt x="1015" y="113"/>
                  </a:lnTo>
                  <a:lnTo>
                    <a:pt x="1022" y="189"/>
                  </a:lnTo>
                  <a:lnTo>
                    <a:pt x="1040" y="236"/>
                  </a:lnTo>
                  <a:lnTo>
                    <a:pt x="1063" y="253"/>
                  </a:lnTo>
                  <a:lnTo>
                    <a:pt x="1068" y="289"/>
                  </a:lnTo>
                  <a:lnTo>
                    <a:pt x="1022" y="319"/>
                  </a:lnTo>
                  <a:lnTo>
                    <a:pt x="1010" y="331"/>
                  </a:lnTo>
                  <a:lnTo>
                    <a:pt x="986" y="420"/>
                  </a:lnTo>
                  <a:lnTo>
                    <a:pt x="926" y="514"/>
                  </a:lnTo>
                  <a:lnTo>
                    <a:pt x="868" y="686"/>
                  </a:lnTo>
                  <a:lnTo>
                    <a:pt x="868" y="809"/>
                  </a:lnTo>
                  <a:lnTo>
                    <a:pt x="1500" y="785"/>
                  </a:lnTo>
                  <a:lnTo>
                    <a:pt x="1512" y="803"/>
                  </a:lnTo>
                  <a:lnTo>
                    <a:pt x="1494" y="862"/>
                  </a:lnTo>
                  <a:lnTo>
                    <a:pt x="1500" y="957"/>
                  </a:lnTo>
                  <a:lnTo>
                    <a:pt x="1565" y="1022"/>
                  </a:lnTo>
                  <a:lnTo>
                    <a:pt x="1583" y="1099"/>
                  </a:lnTo>
                  <a:lnTo>
                    <a:pt x="1489" y="1081"/>
                  </a:lnTo>
                  <a:lnTo>
                    <a:pt x="1405" y="1046"/>
                  </a:lnTo>
                  <a:lnTo>
                    <a:pt x="1388" y="1034"/>
                  </a:lnTo>
                  <a:lnTo>
                    <a:pt x="1364" y="1051"/>
                  </a:lnTo>
                  <a:lnTo>
                    <a:pt x="1304" y="1105"/>
                  </a:lnTo>
                  <a:lnTo>
                    <a:pt x="1299" y="1135"/>
                  </a:lnTo>
                  <a:lnTo>
                    <a:pt x="1322" y="1163"/>
                  </a:lnTo>
                  <a:lnTo>
                    <a:pt x="1358" y="1176"/>
                  </a:lnTo>
                  <a:lnTo>
                    <a:pt x="1423" y="1170"/>
                  </a:lnTo>
                  <a:lnTo>
                    <a:pt x="1464" y="1146"/>
                  </a:lnTo>
                  <a:lnTo>
                    <a:pt x="1489" y="1128"/>
                  </a:lnTo>
                  <a:lnTo>
                    <a:pt x="1530" y="1128"/>
                  </a:lnTo>
                  <a:lnTo>
                    <a:pt x="1553" y="1128"/>
                  </a:lnTo>
                  <a:lnTo>
                    <a:pt x="1553" y="1140"/>
                  </a:lnTo>
                  <a:lnTo>
                    <a:pt x="1542" y="1158"/>
                  </a:lnTo>
                  <a:lnTo>
                    <a:pt x="1517" y="1181"/>
                  </a:lnTo>
                  <a:lnTo>
                    <a:pt x="1524" y="1206"/>
                  </a:lnTo>
                  <a:lnTo>
                    <a:pt x="1547" y="1217"/>
                  </a:lnTo>
                  <a:lnTo>
                    <a:pt x="1571" y="1222"/>
                  </a:lnTo>
                  <a:lnTo>
                    <a:pt x="1588" y="1211"/>
                  </a:lnTo>
                  <a:lnTo>
                    <a:pt x="1612" y="1158"/>
                  </a:lnTo>
                  <a:lnTo>
                    <a:pt x="1682" y="1135"/>
                  </a:lnTo>
                  <a:lnTo>
                    <a:pt x="1707" y="1117"/>
                  </a:lnTo>
                  <a:lnTo>
                    <a:pt x="1725" y="1117"/>
                  </a:lnTo>
                  <a:lnTo>
                    <a:pt x="1742" y="1140"/>
                  </a:lnTo>
                  <a:lnTo>
                    <a:pt x="1730" y="1170"/>
                  </a:lnTo>
                  <a:lnTo>
                    <a:pt x="1742" y="1181"/>
                  </a:lnTo>
                  <a:lnTo>
                    <a:pt x="1736" y="1211"/>
                  </a:lnTo>
                  <a:lnTo>
                    <a:pt x="1700" y="1229"/>
                  </a:lnTo>
                  <a:lnTo>
                    <a:pt x="1654" y="1300"/>
                  </a:lnTo>
                  <a:lnTo>
                    <a:pt x="1600" y="1335"/>
                  </a:lnTo>
                  <a:lnTo>
                    <a:pt x="1600" y="1371"/>
                  </a:lnTo>
                  <a:lnTo>
                    <a:pt x="1612" y="1400"/>
                  </a:lnTo>
                  <a:lnTo>
                    <a:pt x="1682" y="1442"/>
                  </a:lnTo>
                  <a:lnTo>
                    <a:pt x="1801" y="1488"/>
                  </a:lnTo>
                  <a:lnTo>
                    <a:pt x="1819" y="1513"/>
                  </a:lnTo>
                  <a:lnTo>
                    <a:pt x="1807" y="1536"/>
                  </a:lnTo>
                  <a:lnTo>
                    <a:pt x="1783" y="1548"/>
                  </a:lnTo>
                  <a:lnTo>
                    <a:pt x="1695" y="1584"/>
                  </a:lnTo>
                  <a:lnTo>
                    <a:pt x="1682" y="1506"/>
                  </a:lnTo>
                  <a:lnTo>
                    <a:pt x="1629" y="1488"/>
                  </a:lnTo>
                  <a:lnTo>
                    <a:pt x="1524" y="1447"/>
                  </a:lnTo>
                  <a:lnTo>
                    <a:pt x="1512" y="1412"/>
                  </a:lnTo>
                  <a:lnTo>
                    <a:pt x="1494" y="1400"/>
                  </a:lnTo>
                  <a:lnTo>
                    <a:pt x="1464" y="1412"/>
                  </a:lnTo>
                  <a:lnTo>
                    <a:pt x="1446" y="1483"/>
                  </a:lnTo>
                  <a:lnTo>
                    <a:pt x="1459" y="1495"/>
                  </a:lnTo>
                  <a:lnTo>
                    <a:pt x="1459" y="1506"/>
                  </a:lnTo>
                  <a:lnTo>
                    <a:pt x="1405" y="1548"/>
                  </a:lnTo>
                  <a:lnTo>
                    <a:pt x="1388" y="1541"/>
                  </a:lnTo>
                  <a:lnTo>
                    <a:pt x="1358" y="1500"/>
                  </a:lnTo>
                  <a:lnTo>
                    <a:pt x="1340" y="1500"/>
                  </a:lnTo>
                  <a:lnTo>
                    <a:pt x="1304" y="1513"/>
                  </a:lnTo>
                  <a:lnTo>
                    <a:pt x="1287" y="1495"/>
                  </a:lnTo>
                  <a:lnTo>
                    <a:pt x="1276" y="1500"/>
                  </a:lnTo>
                  <a:lnTo>
                    <a:pt x="1228" y="1548"/>
                  </a:lnTo>
                  <a:lnTo>
                    <a:pt x="1169" y="1554"/>
                  </a:lnTo>
                  <a:lnTo>
                    <a:pt x="1152" y="1536"/>
                  </a:lnTo>
                  <a:lnTo>
                    <a:pt x="1098" y="1530"/>
                  </a:lnTo>
                  <a:lnTo>
                    <a:pt x="1015" y="1417"/>
                  </a:lnTo>
                  <a:lnTo>
                    <a:pt x="962" y="1412"/>
                  </a:lnTo>
                  <a:lnTo>
                    <a:pt x="915" y="1388"/>
                  </a:lnTo>
                  <a:lnTo>
                    <a:pt x="898" y="1359"/>
                  </a:lnTo>
                  <a:lnTo>
                    <a:pt x="885" y="1359"/>
                  </a:lnTo>
                  <a:lnTo>
                    <a:pt x="880" y="1353"/>
                  </a:lnTo>
                  <a:lnTo>
                    <a:pt x="880" y="1346"/>
                  </a:lnTo>
                  <a:lnTo>
                    <a:pt x="880" y="1329"/>
                  </a:lnTo>
                  <a:lnTo>
                    <a:pt x="856" y="1318"/>
                  </a:lnTo>
                  <a:lnTo>
                    <a:pt x="844" y="1329"/>
                  </a:lnTo>
                  <a:lnTo>
                    <a:pt x="809" y="1318"/>
                  </a:lnTo>
                  <a:lnTo>
                    <a:pt x="802" y="1311"/>
                  </a:lnTo>
                  <a:lnTo>
                    <a:pt x="791" y="1288"/>
                  </a:lnTo>
                  <a:lnTo>
                    <a:pt x="767" y="1288"/>
                  </a:lnTo>
                  <a:lnTo>
                    <a:pt x="703" y="1346"/>
                  </a:lnTo>
                  <a:lnTo>
                    <a:pt x="738" y="1388"/>
                  </a:lnTo>
                  <a:lnTo>
                    <a:pt x="726" y="1394"/>
                  </a:lnTo>
                  <a:lnTo>
                    <a:pt x="619" y="1400"/>
                  </a:lnTo>
                  <a:lnTo>
                    <a:pt x="437" y="1364"/>
                  </a:lnTo>
                  <a:lnTo>
                    <a:pt x="336" y="1329"/>
                  </a:lnTo>
                  <a:lnTo>
                    <a:pt x="94" y="1364"/>
                  </a:lnTo>
                  <a:lnTo>
                    <a:pt x="82" y="1346"/>
                  </a:lnTo>
                  <a:lnTo>
                    <a:pt x="71" y="1318"/>
                  </a:lnTo>
                  <a:lnTo>
                    <a:pt x="82" y="1305"/>
                  </a:lnTo>
                  <a:lnTo>
                    <a:pt x="94" y="1282"/>
                  </a:lnTo>
                  <a:lnTo>
                    <a:pt x="117" y="1252"/>
                  </a:lnTo>
                  <a:lnTo>
                    <a:pt x="147" y="1163"/>
                  </a:lnTo>
                  <a:lnTo>
                    <a:pt x="123" y="1128"/>
                  </a:lnTo>
                  <a:lnTo>
                    <a:pt x="123" y="1099"/>
                  </a:lnTo>
                  <a:lnTo>
                    <a:pt x="129" y="1081"/>
                  </a:lnTo>
                  <a:lnTo>
                    <a:pt x="129" y="1057"/>
                  </a:lnTo>
                  <a:lnTo>
                    <a:pt x="141" y="1010"/>
                  </a:lnTo>
                  <a:lnTo>
                    <a:pt x="165" y="986"/>
                  </a:lnTo>
                  <a:lnTo>
                    <a:pt x="176" y="945"/>
                  </a:lnTo>
                  <a:lnTo>
                    <a:pt x="194" y="874"/>
                  </a:lnTo>
                  <a:lnTo>
                    <a:pt x="194" y="833"/>
                  </a:lnTo>
                  <a:lnTo>
                    <a:pt x="176" y="768"/>
                  </a:lnTo>
                  <a:lnTo>
                    <a:pt x="153" y="727"/>
                  </a:lnTo>
                  <a:lnTo>
                    <a:pt x="141" y="715"/>
                  </a:lnTo>
                  <a:lnTo>
                    <a:pt x="141" y="691"/>
                  </a:lnTo>
                  <a:lnTo>
                    <a:pt x="135" y="674"/>
                  </a:lnTo>
                  <a:lnTo>
                    <a:pt x="117" y="638"/>
                  </a:lnTo>
                  <a:lnTo>
                    <a:pt x="94" y="620"/>
                  </a:lnTo>
                  <a:lnTo>
                    <a:pt x="82" y="603"/>
                  </a:lnTo>
                  <a:lnTo>
                    <a:pt x="100" y="562"/>
                  </a:lnTo>
                  <a:lnTo>
                    <a:pt x="71" y="502"/>
                  </a:lnTo>
                  <a:lnTo>
                    <a:pt x="23" y="461"/>
                  </a:lnTo>
                  <a:lnTo>
                    <a:pt x="5" y="431"/>
                  </a:lnTo>
                  <a:lnTo>
                    <a:pt x="0" y="30"/>
                  </a:lnTo>
                </a:path>
              </a:pathLst>
            </a:custGeom>
            <a:solidFill>
              <a:schemeClr val="accent2">
                <a:lumMod val="50000"/>
              </a:schemeClr>
            </a:solidFill>
            <a:ln w="12700">
              <a:solidFill>
                <a:schemeClr val="tx1"/>
              </a:solidFill>
              <a:prstDash val="solid"/>
              <a:round/>
              <a:headEnd/>
              <a:tailEnd/>
            </a:ln>
          </p:spPr>
          <p:txBody>
            <a:bodyPr anchor="ctr"/>
            <a:lstStyle/>
            <a:p>
              <a:pPr>
                <a:defRPr/>
              </a:pPr>
              <a:endParaRPr lang="en-US" sz="1440" b="1" dirty="0">
                <a:latin typeface="Calibri" pitchFamily="34" charset="0"/>
                <a:cs typeface="Arial" pitchFamily="34" charset="0"/>
              </a:endParaRPr>
            </a:p>
            <a:p>
              <a:pPr>
                <a:defRPr/>
              </a:pPr>
              <a:r>
                <a:rPr lang="en-US" sz="1440" b="1" dirty="0">
                  <a:solidFill>
                    <a:schemeClr val="bg1"/>
                  </a:solidFill>
                  <a:latin typeface="Calibri" pitchFamily="34" charset="0"/>
                  <a:cs typeface="Arial" pitchFamily="34" charset="0"/>
                </a:rPr>
                <a:t>  -0.2%</a:t>
              </a:r>
            </a:p>
          </p:txBody>
        </p:sp>
        <p:sp>
          <p:nvSpPr>
            <p:cNvPr id="19501" name="Freeform 45"/>
            <p:cNvSpPr>
              <a:spLocks/>
            </p:cNvSpPr>
            <p:nvPr/>
          </p:nvSpPr>
          <p:spPr bwMode="auto">
            <a:xfrm>
              <a:off x="4853404" y="2659989"/>
              <a:ext cx="672842" cy="693872"/>
            </a:xfrm>
            <a:custGeom>
              <a:avLst/>
              <a:gdLst/>
              <a:ahLst/>
              <a:cxnLst>
                <a:cxn ang="0">
                  <a:pos x="703" y="1766"/>
                </a:cxn>
                <a:cxn ang="0">
                  <a:pos x="584" y="1707"/>
                </a:cxn>
                <a:cxn ang="0">
                  <a:pos x="538" y="1542"/>
                </a:cxn>
                <a:cxn ang="0">
                  <a:pos x="567" y="1483"/>
                </a:cxn>
                <a:cxn ang="0">
                  <a:pos x="513" y="1400"/>
                </a:cxn>
                <a:cxn ang="0">
                  <a:pos x="508" y="1276"/>
                </a:cxn>
                <a:cxn ang="0">
                  <a:pos x="407" y="1187"/>
                </a:cxn>
                <a:cxn ang="0">
                  <a:pos x="295" y="1070"/>
                </a:cxn>
                <a:cxn ang="0">
                  <a:pos x="189" y="1016"/>
                </a:cxn>
                <a:cxn ang="0">
                  <a:pos x="171" y="986"/>
                </a:cxn>
                <a:cxn ang="0">
                  <a:pos x="89" y="956"/>
                </a:cxn>
                <a:cxn ang="0">
                  <a:pos x="41" y="910"/>
                </a:cxn>
                <a:cxn ang="0">
                  <a:pos x="53" y="733"/>
                </a:cxn>
                <a:cxn ang="0">
                  <a:pos x="71" y="649"/>
                </a:cxn>
                <a:cxn ang="0">
                  <a:pos x="0" y="579"/>
                </a:cxn>
                <a:cxn ang="0">
                  <a:pos x="29" y="508"/>
                </a:cxn>
                <a:cxn ang="0">
                  <a:pos x="118" y="401"/>
                </a:cxn>
                <a:cxn ang="0">
                  <a:pos x="165" y="366"/>
                </a:cxn>
                <a:cxn ang="0">
                  <a:pos x="178" y="130"/>
                </a:cxn>
                <a:cxn ang="0">
                  <a:pos x="224" y="119"/>
                </a:cxn>
                <a:cxn ang="0">
                  <a:pos x="313" y="119"/>
                </a:cxn>
                <a:cxn ang="0">
                  <a:pos x="531" y="5"/>
                </a:cxn>
                <a:cxn ang="0">
                  <a:pos x="567" y="12"/>
                </a:cxn>
                <a:cxn ang="0">
                  <a:pos x="556" y="71"/>
                </a:cxn>
                <a:cxn ang="0">
                  <a:pos x="538" y="142"/>
                </a:cxn>
                <a:cxn ang="0">
                  <a:pos x="620" y="119"/>
                </a:cxn>
                <a:cxn ang="0">
                  <a:pos x="685" y="142"/>
                </a:cxn>
                <a:cxn ang="0">
                  <a:pos x="738" y="172"/>
                </a:cxn>
                <a:cxn ang="0">
                  <a:pos x="774" y="230"/>
                </a:cxn>
                <a:cxn ang="0">
                  <a:pos x="1058" y="295"/>
                </a:cxn>
                <a:cxn ang="0">
                  <a:pos x="1146" y="342"/>
                </a:cxn>
                <a:cxn ang="0">
                  <a:pos x="1193" y="360"/>
                </a:cxn>
                <a:cxn ang="0">
                  <a:pos x="1235" y="342"/>
                </a:cxn>
                <a:cxn ang="0">
                  <a:pos x="1335" y="372"/>
                </a:cxn>
                <a:cxn ang="0">
                  <a:pos x="1347" y="396"/>
                </a:cxn>
                <a:cxn ang="0">
                  <a:pos x="1388" y="426"/>
                </a:cxn>
                <a:cxn ang="0">
                  <a:pos x="1447" y="484"/>
                </a:cxn>
                <a:cxn ang="0">
                  <a:pos x="1441" y="591"/>
                </a:cxn>
                <a:cxn ang="0">
                  <a:pos x="1494" y="585"/>
                </a:cxn>
                <a:cxn ang="0">
                  <a:pos x="1477" y="626"/>
                </a:cxn>
                <a:cxn ang="0">
                  <a:pos x="1530" y="697"/>
                </a:cxn>
                <a:cxn ang="0">
                  <a:pos x="1464" y="761"/>
                </a:cxn>
                <a:cxn ang="0">
                  <a:pos x="1411" y="898"/>
                </a:cxn>
                <a:cxn ang="0">
                  <a:pos x="1423" y="928"/>
                </a:cxn>
                <a:cxn ang="0">
                  <a:pos x="1512" y="815"/>
                </a:cxn>
                <a:cxn ang="0">
                  <a:pos x="1583" y="761"/>
                </a:cxn>
                <a:cxn ang="0">
                  <a:pos x="1619" y="720"/>
                </a:cxn>
                <a:cxn ang="0">
                  <a:pos x="1624" y="667"/>
                </a:cxn>
                <a:cxn ang="0">
                  <a:pos x="1642" y="632"/>
                </a:cxn>
                <a:cxn ang="0">
                  <a:pos x="1666" y="596"/>
                </a:cxn>
                <a:cxn ang="0">
                  <a:pos x="1690" y="614"/>
                </a:cxn>
                <a:cxn ang="0">
                  <a:pos x="1649" y="761"/>
                </a:cxn>
                <a:cxn ang="0">
                  <a:pos x="1613" y="827"/>
                </a:cxn>
                <a:cxn ang="0">
                  <a:pos x="1578" y="933"/>
                </a:cxn>
                <a:cxn ang="0">
                  <a:pos x="1578" y="1057"/>
                </a:cxn>
                <a:cxn ang="0">
                  <a:pos x="1530" y="1116"/>
                </a:cxn>
                <a:cxn ang="0">
                  <a:pos x="1542" y="1276"/>
                </a:cxn>
                <a:cxn ang="0">
                  <a:pos x="1494" y="1394"/>
                </a:cxn>
                <a:cxn ang="0">
                  <a:pos x="1560" y="1648"/>
                </a:cxn>
                <a:cxn ang="0">
                  <a:pos x="1553" y="1684"/>
                </a:cxn>
                <a:cxn ang="0">
                  <a:pos x="1553" y="1748"/>
                </a:cxn>
              </a:cxnLst>
              <a:rect l="0" t="0" r="r" b="b"/>
              <a:pathLst>
                <a:path w="1690" h="1801">
                  <a:moveTo>
                    <a:pt x="715" y="1801"/>
                  </a:moveTo>
                  <a:lnTo>
                    <a:pt x="703" y="1766"/>
                  </a:lnTo>
                  <a:lnTo>
                    <a:pt x="673" y="1742"/>
                  </a:lnTo>
                  <a:lnTo>
                    <a:pt x="584" y="1707"/>
                  </a:lnTo>
                  <a:lnTo>
                    <a:pt x="556" y="1595"/>
                  </a:lnTo>
                  <a:lnTo>
                    <a:pt x="538" y="1542"/>
                  </a:lnTo>
                  <a:lnTo>
                    <a:pt x="561" y="1506"/>
                  </a:lnTo>
                  <a:lnTo>
                    <a:pt x="567" y="1483"/>
                  </a:lnTo>
                  <a:lnTo>
                    <a:pt x="531" y="1448"/>
                  </a:lnTo>
                  <a:lnTo>
                    <a:pt x="513" y="1400"/>
                  </a:lnTo>
                  <a:lnTo>
                    <a:pt x="508" y="1329"/>
                  </a:lnTo>
                  <a:lnTo>
                    <a:pt x="508" y="1276"/>
                  </a:lnTo>
                  <a:lnTo>
                    <a:pt x="496" y="1252"/>
                  </a:lnTo>
                  <a:lnTo>
                    <a:pt x="407" y="1187"/>
                  </a:lnTo>
                  <a:lnTo>
                    <a:pt x="325" y="1128"/>
                  </a:lnTo>
                  <a:lnTo>
                    <a:pt x="295" y="1070"/>
                  </a:lnTo>
                  <a:lnTo>
                    <a:pt x="206" y="1027"/>
                  </a:lnTo>
                  <a:lnTo>
                    <a:pt x="189" y="1016"/>
                  </a:lnTo>
                  <a:lnTo>
                    <a:pt x="183" y="999"/>
                  </a:lnTo>
                  <a:lnTo>
                    <a:pt x="171" y="986"/>
                  </a:lnTo>
                  <a:lnTo>
                    <a:pt x="100" y="974"/>
                  </a:lnTo>
                  <a:lnTo>
                    <a:pt x="89" y="956"/>
                  </a:lnTo>
                  <a:lnTo>
                    <a:pt x="59" y="933"/>
                  </a:lnTo>
                  <a:lnTo>
                    <a:pt x="41" y="910"/>
                  </a:lnTo>
                  <a:lnTo>
                    <a:pt x="41" y="804"/>
                  </a:lnTo>
                  <a:lnTo>
                    <a:pt x="53" y="733"/>
                  </a:lnTo>
                  <a:lnTo>
                    <a:pt x="47" y="697"/>
                  </a:lnTo>
                  <a:lnTo>
                    <a:pt x="71" y="649"/>
                  </a:lnTo>
                  <a:lnTo>
                    <a:pt x="41" y="603"/>
                  </a:lnTo>
                  <a:lnTo>
                    <a:pt x="0" y="579"/>
                  </a:lnTo>
                  <a:lnTo>
                    <a:pt x="18" y="514"/>
                  </a:lnTo>
                  <a:lnTo>
                    <a:pt x="29" y="508"/>
                  </a:lnTo>
                  <a:lnTo>
                    <a:pt x="36" y="472"/>
                  </a:lnTo>
                  <a:lnTo>
                    <a:pt x="118" y="401"/>
                  </a:lnTo>
                  <a:lnTo>
                    <a:pt x="142" y="390"/>
                  </a:lnTo>
                  <a:lnTo>
                    <a:pt x="165" y="366"/>
                  </a:lnTo>
                  <a:lnTo>
                    <a:pt x="160" y="147"/>
                  </a:lnTo>
                  <a:lnTo>
                    <a:pt x="178" y="130"/>
                  </a:lnTo>
                  <a:lnTo>
                    <a:pt x="195" y="101"/>
                  </a:lnTo>
                  <a:lnTo>
                    <a:pt x="224" y="119"/>
                  </a:lnTo>
                  <a:lnTo>
                    <a:pt x="266" y="124"/>
                  </a:lnTo>
                  <a:lnTo>
                    <a:pt x="313" y="119"/>
                  </a:lnTo>
                  <a:lnTo>
                    <a:pt x="389" y="76"/>
                  </a:lnTo>
                  <a:lnTo>
                    <a:pt x="531" y="5"/>
                  </a:lnTo>
                  <a:lnTo>
                    <a:pt x="556" y="0"/>
                  </a:lnTo>
                  <a:lnTo>
                    <a:pt x="567" y="12"/>
                  </a:lnTo>
                  <a:lnTo>
                    <a:pt x="567" y="48"/>
                  </a:lnTo>
                  <a:lnTo>
                    <a:pt x="556" y="71"/>
                  </a:lnTo>
                  <a:lnTo>
                    <a:pt x="549" y="89"/>
                  </a:lnTo>
                  <a:lnTo>
                    <a:pt x="538" y="142"/>
                  </a:lnTo>
                  <a:lnTo>
                    <a:pt x="591" y="119"/>
                  </a:lnTo>
                  <a:lnTo>
                    <a:pt x="620" y="119"/>
                  </a:lnTo>
                  <a:lnTo>
                    <a:pt x="650" y="147"/>
                  </a:lnTo>
                  <a:lnTo>
                    <a:pt x="685" y="142"/>
                  </a:lnTo>
                  <a:lnTo>
                    <a:pt x="703" y="165"/>
                  </a:lnTo>
                  <a:lnTo>
                    <a:pt x="738" y="172"/>
                  </a:lnTo>
                  <a:lnTo>
                    <a:pt x="762" y="188"/>
                  </a:lnTo>
                  <a:lnTo>
                    <a:pt x="774" y="230"/>
                  </a:lnTo>
                  <a:lnTo>
                    <a:pt x="792" y="242"/>
                  </a:lnTo>
                  <a:lnTo>
                    <a:pt x="1058" y="295"/>
                  </a:lnTo>
                  <a:lnTo>
                    <a:pt x="1093" y="295"/>
                  </a:lnTo>
                  <a:lnTo>
                    <a:pt x="1146" y="342"/>
                  </a:lnTo>
                  <a:lnTo>
                    <a:pt x="1187" y="342"/>
                  </a:lnTo>
                  <a:lnTo>
                    <a:pt x="1193" y="360"/>
                  </a:lnTo>
                  <a:lnTo>
                    <a:pt x="1211" y="348"/>
                  </a:lnTo>
                  <a:lnTo>
                    <a:pt x="1235" y="342"/>
                  </a:lnTo>
                  <a:lnTo>
                    <a:pt x="1294" y="355"/>
                  </a:lnTo>
                  <a:lnTo>
                    <a:pt x="1335" y="372"/>
                  </a:lnTo>
                  <a:lnTo>
                    <a:pt x="1353" y="383"/>
                  </a:lnTo>
                  <a:lnTo>
                    <a:pt x="1347" y="396"/>
                  </a:lnTo>
                  <a:lnTo>
                    <a:pt x="1347" y="413"/>
                  </a:lnTo>
                  <a:lnTo>
                    <a:pt x="1388" y="426"/>
                  </a:lnTo>
                  <a:lnTo>
                    <a:pt x="1441" y="449"/>
                  </a:lnTo>
                  <a:lnTo>
                    <a:pt x="1447" y="484"/>
                  </a:lnTo>
                  <a:lnTo>
                    <a:pt x="1429" y="585"/>
                  </a:lnTo>
                  <a:lnTo>
                    <a:pt x="1441" y="591"/>
                  </a:lnTo>
                  <a:lnTo>
                    <a:pt x="1489" y="579"/>
                  </a:lnTo>
                  <a:lnTo>
                    <a:pt x="1494" y="585"/>
                  </a:lnTo>
                  <a:lnTo>
                    <a:pt x="1494" y="608"/>
                  </a:lnTo>
                  <a:lnTo>
                    <a:pt x="1477" y="626"/>
                  </a:lnTo>
                  <a:lnTo>
                    <a:pt x="1489" y="667"/>
                  </a:lnTo>
                  <a:lnTo>
                    <a:pt x="1530" y="697"/>
                  </a:lnTo>
                  <a:lnTo>
                    <a:pt x="1524" y="703"/>
                  </a:lnTo>
                  <a:lnTo>
                    <a:pt x="1464" y="761"/>
                  </a:lnTo>
                  <a:lnTo>
                    <a:pt x="1429" y="845"/>
                  </a:lnTo>
                  <a:lnTo>
                    <a:pt x="1411" y="898"/>
                  </a:lnTo>
                  <a:lnTo>
                    <a:pt x="1406" y="915"/>
                  </a:lnTo>
                  <a:lnTo>
                    <a:pt x="1423" y="928"/>
                  </a:lnTo>
                  <a:lnTo>
                    <a:pt x="1464" y="903"/>
                  </a:lnTo>
                  <a:lnTo>
                    <a:pt x="1512" y="815"/>
                  </a:lnTo>
                  <a:lnTo>
                    <a:pt x="1560" y="774"/>
                  </a:lnTo>
                  <a:lnTo>
                    <a:pt x="1583" y="761"/>
                  </a:lnTo>
                  <a:lnTo>
                    <a:pt x="1595" y="744"/>
                  </a:lnTo>
                  <a:lnTo>
                    <a:pt x="1619" y="720"/>
                  </a:lnTo>
                  <a:lnTo>
                    <a:pt x="1624" y="697"/>
                  </a:lnTo>
                  <a:lnTo>
                    <a:pt x="1624" y="667"/>
                  </a:lnTo>
                  <a:lnTo>
                    <a:pt x="1631" y="644"/>
                  </a:lnTo>
                  <a:lnTo>
                    <a:pt x="1642" y="632"/>
                  </a:lnTo>
                  <a:lnTo>
                    <a:pt x="1654" y="608"/>
                  </a:lnTo>
                  <a:lnTo>
                    <a:pt x="1666" y="596"/>
                  </a:lnTo>
                  <a:lnTo>
                    <a:pt x="1684" y="596"/>
                  </a:lnTo>
                  <a:lnTo>
                    <a:pt x="1690" y="614"/>
                  </a:lnTo>
                  <a:lnTo>
                    <a:pt x="1690" y="662"/>
                  </a:lnTo>
                  <a:lnTo>
                    <a:pt x="1649" y="761"/>
                  </a:lnTo>
                  <a:lnTo>
                    <a:pt x="1624" y="791"/>
                  </a:lnTo>
                  <a:lnTo>
                    <a:pt x="1613" y="827"/>
                  </a:lnTo>
                  <a:lnTo>
                    <a:pt x="1619" y="845"/>
                  </a:lnTo>
                  <a:lnTo>
                    <a:pt x="1578" y="933"/>
                  </a:lnTo>
                  <a:lnTo>
                    <a:pt x="1578" y="1004"/>
                  </a:lnTo>
                  <a:lnTo>
                    <a:pt x="1578" y="1057"/>
                  </a:lnTo>
                  <a:lnTo>
                    <a:pt x="1535" y="1098"/>
                  </a:lnTo>
                  <a:lnTo>
                    <a:pt x="1530" y="1116"/>
                  </a:lnTo>
                  <a:lnTo>
                    <a:pt x="1542" y="1176"/>
                  </a:lnTo>
                  <a:lnTo>
                    <a:pt x="1542" y="1276"/>
                  </a:lnTo>
                  <a:lnTo>
                    <a:pt x="1530" y="1293"/>
                  </a:lnTo>
                  <a:lnTo>
                    <a:pt x="1494" y="1394"/>
                  </a:lnTo>
                  <a:lnTo>
                    <a:pt x="1518" y="1547"/>
                  </a:lnTo>
                  <a:lnTo>
                    <a:pt x="1560" y="1648"/>
                  </a:lnTo>
                  <a:lnTo>
                    <a:pt x="1548" y="1666"/>
                  </a:lnTo>
                  <a:lnTo>
                    <a:pt x="1553" y="1684"/>
                  </a:lnTo>
                  <a:lnTo>
                    <a:pt x="1548" y="1701"/>
                  </a:lnTo>
                  <a:lnTo>
                    <a:pt x="1553" y="1748"/>
                  </a:lnTo>
                  <a:lnTo>
                    <a:pt x="715" y="1801"/>
                  </a:lnTo>
                  <a:close/>
                </a:path>
              </a:pathLst>
            </a:custGeom>
            <a:solidFill>
              <a:schemeClr val="accent2">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0.4%</a:t>
              </a:r>
            </a:p>
          </p:txBody>
        </p:sp>
        <p:sp>
          <p:nvSpPr>
            <p:cNvPr id="19504" name="Freeform 48"/>
            <p:cNvSpPr>
              <a:spLocks/>
            </p:cNvSpPr>
            <p:nvPr/>
          </p:nvSpPr>
          <p:spPr bwMode="auto">
            <a:xfrm>
              <a:off x="5052007" y="3332975"/>
              <a:ext cx="510349" cy="872562"/>
            </a:xfrm>
            <a:custGeom>
              <a:avLst/>
              <a:gdLst/>
              <a:ahLst/>
              <a:cxnLst>
                <a:cxn ang="0">
                  <a:pos x="213" y="53"/>
                </a:cxn>
                <a:cxn ang="0">
                  <a:pos x="290" y="118"/>
                </a:cxn>
                <a:cxn ang="0">
                  <a:pos x="348" y="189"/>
                </a:cxn>
                <a:cxn ang="0">
                  <a:pos x="372" y="296"/>
                </a:cxn>
                <a:cxn ang="0">
                  <a:pos x="331" y="355"/>
                </a:cxn>
                <a:cxn ang="0">
                  <a:pos x="277" y="450"/>
                </a:cxn>
                <a:cxn ang="0">
                  <a:pos x="213" y="485"/>
                </a:cxn>
                <a:cxn ang="0">
                  <a:pos x="118" y="503"/>
                </a:cxn>
                <a:cxn ang="0">
                  <a:pos x="107" y="580"/>
                </a:cxn>
                <a:cxn ang="0">
                  <a:pos x="153" y="644"/>
                </a:cxn>
                <a:cxn ang="0">
                  <a:pos x="95" y="804"/>
                </a:cxn>
                <a:cxn ang="0">
                  <a:pos x="36" y="863"/>
                </a:cxn>
                <a:cxn ang="0">
                  <a:pos x="18" y="928"/>
                </a:cxn>
                <a:cxn ang="0">
                  <a:pos x="0" y="988"/>
                </a:cxn>
                <a:cxn ang="0">
                  <a:pos x="29" y="1135"/>
                </a:cxn>
                <a:cxn ang="0">
                  <a:pos x="130" y="1270"/>
                </a:cxn>
                <a:cxn ang="0">
                  <a:pos x="242" y="1365"/>
                </a:cxn>
                <a:cxn ang="0">
                  <a:pos x="313" y="1531"/>
                </a:cxn>
                <a:cxn ang="0">
                  <a:pos x="366" y="1483"/>
                </a:cxn>
                <a:cxn ang="0">
                  <a:pos x="455" y="1548"/>
                </a:cxn>
                <a:cxn ang="0">
                  <a:pos x="449" y="1655"/>
                </a:cxn>
                <a:cxn ang="0">
                  <a:pos x="378" y="1749"/>
                </a:cxn>
                <a:cxn ang="0">
                  <a:pos x="449" y="1850"/>
                </a:cxn>
                <a:cxn ang="0">
                  <a:pos x="584" y="1921"/>
                </a:cxn>
                <a:cxn ang="0">
                  <a:pos x="691" y="2068"/>
                </a:cxn>
                <a:cxn ang="0">
                  <a:pos x="721" y="2121"/>
                </a:cxn>
                <a:cxn ang="0">
                  <a:pos x="691" y="2162"/>
                </a:cxn>
                <a:cxn ang="0">
                  <a:pos x="774" y="2269"/>
                </a:cxn>
                <a:cxn ang="0">
                  <a:pos x="797" y="2246"/>
                </a:cxn>
                <a:cxn ang="0">
                  <a:pos x="822" y="2186"/>
                </a:cxn>
                <a:cxn ang="0">
                  <a:pos x="916" y="2175"/>
                </a:cxn>
                <a:cxn ang="0">
                  <a:pos x="992" y="2228"/>
                </a:cxn>
                <a:cxn ang="0">
                  <a:pos x="1022" y="2127"/>
                </a:cxn>
                <a:cxn ang="0">
                  <a:pos x="1046" y="2068"/>
                </a:cxn>
                <a:cxn ang="0">
                  <a:pos x="1147" y="2027"/>
                </a:cxn>
                <a:cxn ang="0">
                  <a:pos x="1117" y="1974"/>
                </a:cxn>
                <a:cxn ang="0">
                  <a:pos x="1134" y="1932"/>
                </a:cxn>
                <a:cxn ang="0">
                  <a:pos x="1140" y="1909"/>
                </a:cxn>
                <a:cxn ang="0">
                  <a:pos x="1134" y="1873"/>
                </a:cxn>
                <a:cxn ang="0">
                  <a:pos x="1152" y="1743"/>
                </a:cxn>
                <a:cxn ang="0">
                  <a:pos x="1235" y="1630"/>
                </a:cxn>
                <a:cxn ang="0">
                  <a:pos x="1276" y="1525"/>
                </a:cxn>
                <a:cxn ang="0">
                  <a:pos x="1229" y="1365"/>
                </a:cxn>
                <a:cxn ang="0">
                  <a:pos x="1235" y="1282"/>
                </a:cxn>
                <a:cxn ang="0">
                  <a:pos x="1164" y="301"/>
                </a:cxn>
                <a:cxn ang="0">
                  <a:pos x="1140" y="273"/>
                </a:cxn>
                <a:cxn ang="0">
                  <a:pos x="1104" y="154"/>
                </a:cxn>
                <a:cxn ang="0">
                  <a:pos x="1051" y="71"/>
                </a:cxn>
              </a:cxnLst>
              <a:rect l="0" t="0" r="r" b="b"/>
              <a:pathLst>
                <a:path w="1276" h="2269">
                  <a:moveTo>
                    <a:pt x="1051" y="0"/>
                  </a:moveTo>
                  <a:lnTo>
                    <a:pt x="213" y="53"/>
                  </a:lnTo>
                  <a:lnTo>
                    <a:pt x="224" y="77"/>
                  </a:lnTo>
                  <a:lnTo>
                    <a:pt x="290" y="118"/>
                  </a:lnTo>
                  <a:lnTo>
                    <a:pt x="295" y="154"/>
                  </a:lnTo>
                  <a:lnTo>
                    <a:pt x="348" y="189"/>
                  </a:lnTo>
                  <a:lnTo>
                    <a:pt x="372" y="260"/>
                  </a:lnTo>
                  <a:lnTo>
                    <a:pt x="372" y="296"/>
                  </a:lnTo>
                  <a:lnTo>
                    <a:pt x="348" y="337"/>
                  </a:lnTo>
                  <a:lnTo>
                    <a:pt x="331" y="355"/>
                  </a:lnTo>
                  <a:lnTo>
                    <a:pt x="331" y="390"/>
                  </a:lnTo>
                  <a:lnTo>
                    <a:pt x="277" y="450"/>
                  </a:lnTo>
                  <a:lnTo>
                    <a:pt x="224" y="468"/>
                  </a:lnTo>
                  <a:lnTo>
                    <a:pt x="213" y="485"/>
                  </a:lnTo>
                  <a:lnTo>
                    <a:pt x="148" y="485"/>
                  </a:lnTo>
                  <a:lnTo>
                    <a:pt x="118" y="503"/>
                  </a:lnTo>
                  <a:lnTo>
                    <a:pt x="100" y="544"/>
                  </a:lnTo>
                  <a:lnTo>
                    <a:pt x="107" y="580"/>
                  </a:lnTo>
                  <a:lnTo>
                    <a:pt x="142" y="615"/>
                  </a:lnTo>
                  <a:lnTo>
                    <a:pt x="153" y="644"/>
                  </a:lnTo>
                  <a:lnTo>
                    <a:pt x="142" y="704"/>
                  </a:lnTo>
                  <a:lnTo>
                    <a:pt x="95" y="804"/>
                  </a:lnTo>
                  <a:lnTo>
                    <a:pt x="47" y="833"/>
                  </a:lnTo>
                  <a:lnTo>
                    <a:pt x="36" y="863"/>
                  </a:lnTo>
                  <a:lnTo>
                    <a:pt x="36" y="899"/>
                  </a:lnTo>
                  <a:lnTo>
                    <a:pt x="18" y="928"/>
                  </a:lnTo>
                  <a:lnTo>
                    <a:pt x="18" y="952"/>
                  </a:lnTo>
                  <a:lnTo>
                    <a:pt x="0" y="988"/>
                  </a:lnTo>
                  <a:lnTo>
                    <a:pt x="6" y="1064"/>
                  </a:lnTo>
                  <a:lnTo>
                    <a:pt x="29" y="1135"/>
                  </a:lnTo>
                  <a:lnTo>
                    <a:pt x="36" y="1164"/>
                  </a:lnTo>
                  <a:lnTo>
                    <a:pt x="130" y="1270"/>
                  </a:lnTo>
                  <a:lnTo>
                    <a:pt x="219" y="1341"/>
                  </a:lnTo>
                  <a:lnTo>
                    <a:pt x="242" y="1365"/>
                  </a:lnTo>
                  <a:lnTo>
                    <a:pt x="295" y="1513"/>
                  </a:lnTo>
                  <a:lnTo>
                    <a:pt x="313" y="1531"/>
                  </a:lnTo>
                  <a:lnTo>
                    <a:pt x="343" y="1501"/>
                  </a:lnTo>
                  <a:lnTo>
                    <a:pt x="366" y="1483"/>
                  </a:lnTo>
                  <a:lnTo>
                    <a:pt x="443" y="1525"/>
                  </a:lnTo>
                  <a:lnTo>
                    <a:pt x="455" y="1548"/>
                  </a:lnTo>
                  <a:lnTo>
                    <a:pt x="437" y="1602"/>
                  </a:lnTo>
                  <a:lnTo>
                    <a:pt x="449" y="1655"/>
                  </a:lnTo>
                  <a:lnTo>
                    <a:pt x="389" y="1726"/>
                  </a:lnTo>
                  <a:lnTo>
                    <a:pt x="378" y="1749"/>
                  </a:lnTo>
                  <a:lnTo>
                    <a:pt x="402" y="1797"/>
                  </a:lnTo>
                  <a:lnTo>
                    <a:pt x="449" y="1850"/>
                  </a:lnTo>
                  <a:lnTo>
                    <a:pt x="538" y="1903"/>
                  </a:lnTo>
                  <a:lnTo>
                    <a:pt x="584" y="1921"/>
                  </a:lnTo>
                  <a:lnTo>
                    <a:pt x="673" y="1997"/>
                  </a:lnTo>
                  <a:lnTo>
                    <a:pt x="691" y="2068"/>
                  </a:lnTo>
                  <a:lnTo>
                    <a:pt x="721" y="2104"/>
                  </a:lnTo>
                  <a:lnTo>
                    <a:pt x="721" y="2121"/>
                  </a:lnTo>
                  <a:lnTo>
                    <a:pt x="698" y="2145"/>
                  </a:lnTo>
                  <a:lnTo>
                    <a:pt x="691" y="2162"/>
                  </a:lnTo>
                  <a:lnTo>
                    <a:pt x="762" y="2269"/>
                  </a:lnTo>
                  <a:lnTo>
                    <a:pt x="774" y="2269"/>
                  </a:lnTo>
                  <a:lnTo>
                    <a:pt x="774" y="2246"/>
                  </a:lnTo>
                  <a:lnTo>
                    <a:pt x="797" y="2246"/>
                  </a:lnTo>
                  <a:lnTo>
                    <a:pt x="804" y="2257"/>
                  </a:lnTo>
                  <a:lnTo>
                    <a:pt x="822" y="2186"/>
                  </a:lnTo>
                  <a:lnTo>
                    <a:pt x="863" y="2168"/>
                  </a:lnTo>
                  <a:lnTo>
                    <a:pt x="916" y="2175"/>
                  </a:lnTo>
                  <a:lnTo>
                    <a:pt x="957" y="2198"/>
                  </a:lnTo>
                  <a:lnTo>
                    <a:pt x="992" y="2228"/>
                  </a:lnTo>
                  <a:lnTo>
                    <a:pt x="1040" y="2203"/>
                  </a:lnTo>
                  <a:lnTo>
                    <a:pt x="1022" y="2127"/>
                  </a:lnTo>
                  <a:lnTo>
                    <a:pt x="1016" y="2079"/>
                  </a:lnTo>
                  <a:lnTo>
                    <a:pt x="1046" y="2068"/>
                  </a:lnTo>
                  <a:lnTo>
                    <a:pt x="1140" y="2038"/>
                  </a:lnTo>
                  <a:lnTo>
                    <a:pt x="1147" y="2027"/>
                  </a:lnTo>
                  <a:lnTo>
                    <a:pt x="1117" y="1992"/>
                  </a:lnTo>
                  <a:lnTo>
                    <a:pt x="1117" y="1974"/>
                  </a:lnTo>
                  <a:lnTo>
                    <a:pt x="1122" y="1967"/>
                  </a:lnTo>
                  <a:lnTo>
                    <a:pt x="1134" y="1932"/>
                  </a:lnTo>
                  <a:lnTo>
                    <a:pt x="1147" y="1914"/>
                  </a:lnTo>
                  <a:lnTo>
                    <a:pt x="1140" y="1909"/>
                  </a:lnTo>
                  <a:lnTo>
                    <a:pt x="1134" y="1896"/>
                  </a:lnTo>
                  <a:lnTo>
                    <a:pt x="1134" y="1873"/>
                  </a:lnTo>
                  <a:lnTo>
                    <a:pt x="1152" y="1802"/>
                  </a:lnTo>
                  <a:lnTo>
                    <a:pt x="1152" y="1743"/>
                  </a:lnTo>
                  <a:lnTo>
                    <a:pt x="1205" y="1696"/>
                  </a:lnTo>
                  <a:lnTo>
                    <a:pt x="1235" y="1630"/>
                  </a:lnTo>
                  <a:lnTo>
                    <a:pt x="1235" y="1607"/>
                  </a:lnTo>
                  <a:lnTo>
                    <a:pt x="1276" y="1525"/>
                  </a:lnTo>
                  <a:lnTo>
                    <a:pt x="1264" y="1442"/>
                  </a:lnTo>
                  <a:lnTo>
                    <a:pt x="1229" y="1365"/>
                  </a:lnTo>
                  <a:lnTo>
                    <a:pt x="1241" y="1318"/>
                  </a:lnTo>
                  <a:lnTo>
                    <a:pt x="1235" y="1282"/>
                  </a:lnTo>
                  <a:lnTo>
                    <a:pt x="1246" y="1265"/>
                  </a:lnTo>
                  <a:lnTo>
                    <a:pt x="1164" y="301"/>
                  </a:lnTo>
                  <a:lnTo>
                    <a:pt x="1152" y="296"/>
                  </a:lnTo>
                  <a:lnTo>
                    <a:pt x="1140" y="273"/>
                  </a:lnTo>
                  <a:lnTo>
                    <a:pt x="1122" y="184"/>
                  </a:lnTo>
                  <a:lnTo>
                    <a:pt x="1104" y="154"/>
                  </a:lnTo>
                  <a:lnTo>
                    <a:pt x="1081" y="131"/>
                  </a:lnTo>
                  <a:lnTo>
                    <a:pt x="1051" y="71"/>
                  </a:lnTo>
                  <a:lnTo>
                    <a:pt x="1051" y="0"/>
                  </a:lnTo>
                </a:path>
              </a:pathLst>
            </a:custGeom>
            <a:solidFill>
              <a:schemeClr val="accent2">
                <a:lumMod val="50000"/>
              </a:schemeClr>
            </a:solidFill>
            <a:ln w="12700">
              <a:solidFill>
                <a:schemeClr val="tx1"/>
              </a:solidFill>
              <a:prstDash val="solid"/>
              <a:round/>
              <a:headEnd/>
              <a:tailEnd/>
            </a:ln>
          </p:spPr>
          <p:txBody>
            <a:bodyPr lIns="0" rIns="0" anchor="ctr"/>
            <a:lstStyle/>
            <a:p>
              <a:pPr algn="ctr">
                <a:defRPr/>
              </a:pPr>
              <a:r>
                <a:rPr lang="en-US" sz="1440" b="1" dirty="0">
                  <a:solidFill>
                    <a:schemeClr val="bg1"/>
                  </a:solidFill>
                  <a:latin typeface="Calibri" pitchFamily="34" charset="0"/>
                  <a:cs typeface="Arial" pitchFamily="34" charset="0"/>
                </a:rPr>
                <a:t>-0.4%</a:t>
              </a:r>
            </a:p>
          </p:txBody>
        </p:sp>
        <p:grpSp>
          <p:nvGrpSpPr>
            <p:cNvPr id="4" name="Group 129"/>
            <p:cNvGrpSpPr/>
            <p:nvPr/>
          </p:nvGrpSpPr>
          <p:grpSpPr>
            <a:xfrm>
              <a:off x="5126633" y="2557881"/>
              <a:ext cx="966533" cy="881844"/>
              <a:chOff x="5421313" y="2084388"/>
              <a:chExt cx="1274762" cy="1206500"/>
            </a:xfrm>
            <a:solidFill>
              <a:schemeClr val="accent2">
                <a:lumMod val="60000"/>
                <a:lumOff val="40000"/>
              </a:schemeClr>
            </a:solidFill>
          </p:grpSpPr>
          <p:sp>
            <p:nvSpPr>
              <p:cNvPr id="19505" name="Freeform 49"/>
              <p:cNvSpPr>
                <a:spLocks/>
              </p:cNvSpPr>
              <p:nvPr/>
            </p:nvSpPr>
            <p:spPr bwMode="auto">
              <a:xfrm>
                <a:off x="6038850" y="2387600"/>
                <a:ext cx="657225" cy="903288"/>
              </a:xfrm>
              <a:custGeom>
                <a:avLst/>
                <a:gdLst/>
                <a:ahLst/>
                <a:cxnLst>
                  <a:cxn ang="0">
                    <a:pos x="620" y="1638"/>
                  </a:cxn>
                  <a:cxn ang="0">
                    <a:pos x="1016" y="1602"/>
                  </a:cxn>
                  <a:cxn ang="0">
                    <a:pos x="1069" y="1489"/>
                  </a:cxn>
                  <a:cxn ang="0">
                    <a:pos x="1081" y="1402"/>
                  </a:cxn>
                  <a:cxn ang="0">
                    <a:pos x="1152" y="1306"/>
                  </a:cxn>
                  <a:cxn ang="0">
                    <a:pos x="1158" y="1247"/>
                  </a:cxn>
                  <a:cxn ang="0">
                    <a:pos x="1193" y="1194"/>
                  </a:cxn>
                  <a:cxn ang="0">
                    <a:pos x="1216" y="1224"/>
                  </a:cxn>
                  <a:cxn ang="0">
                    <a:pos x="1241" y="1194"/>
                  </a:cxn>
                  <a:cxn ang="0">
                    <a:pos x="1234" y="1118"/>
                  </a:cxn>
                  <a:cxn ang="0">
                    <a:pos x="1223" y="999"/>
                  </a:cxn>
                  <a:cxn ang="0">
                    <a:pos x="1122" y="674"/>
                  </a:cxn>
                  <a:cxn ang="0">
                    <a:pos x="1004" y="669"/>
                  </a:cxn>
                  <a:cxn ang="0">
                    <a:pos x="856" y="864"/>
                  </a:cxn>
                  <a:cxn ang="0">
                    <a:pos x="838" y="857"/>
                  </a:cxn>
                  <a:cxn ang="0">
                    <a:pos x="780" y="828"/>
                  </a:cxn>
                  <a:cxn ang="0">
                    <a:pos x="780" y="728"/>
                  </a:cxn>
                  <a:cxn ang="0">
                    <a:pos x="851" y="669"/>
                  </a:cxn>
                  <a:cxn ang="0">
                    <a:pos x="863" y="621"/>
                  </a:cxn>
                  <a:cxn ang="0">
                    <a:pos x="892" y="574"/>
                  </a:cxn>
                  <a:cxn ang="0">
                    <a:pos x="916" y="426"/>
                  </a:cxn>
                  <a:cxn ang="0">
                    <a:pos x="886" y="350"/>
                  </a:cxn>
                  <a:cxn ang="0">
                    <a:pos x="845" y="291"/>
                  </a:cxn>
                  <a:cxn ang="0">
                    <a:pos x="886" y="255"/>
                  </a:cxn>
                  <a:cxn ang="0">
                    <a:pos x="851" y="167"/>
                  </a:cxn>
                  <a:cxn ang="0">
                    <a:pos x="714" y="114"/>
                  </a:cxn>
                  <a:cxn ang="0">
                    <a:pos x="608" y="66"/>
                  </a:cxn>
                  <a:cxn ang="0">
                    <a:pos x="496" y="36"/>
                  </a:cxn>
                  <a:cxn ang="0">
                    <a:pos x="432" y="30"/>
                  </a:cxn>
                  <a:cxn ang="0">
                    <a:pos x="366" y="96"/>
                  </a:cxn>
                  <a:cxn ang="0">
                    <a:pos x="366" y="160"/>
                  </a:cxn>
                  <a:cxn ang="0">
                    <a:pos x="389" y="178"/>
                  </a:cxn>
                  <a:cxn ang="0">
                    <a:pos x="348" y="196"/>
                  </a:cxn>
                  <a:cxn ang="0">
                    <a:pos x="307" y="243"/>
                  </a:cxn>
                  <a:cxn ang="0">
                    <a:pos x="295" y="320"/>
                  </a:cxn>
                  <a:cxn ang="0">
                    <a:pos x="277" y="414"/>
                  </a:cxn>
                  <a:cxn ang="0">
                    <a:pos x="236" y="396"/>
                  </a:cxn>
                  <a:cxn ang="0">
                    <a:pos x="236" y="314"/>
                  </a:cxn>
                  <a:cxn ang="0">
                    <a:pos x="236" y="284"/>
                  </a:cxn>
                  <a:cxn ang="0">
                    <a:pos x="201" y="320"/>
                  </a:cxn>
                  <a:cxn ang="0">
                    <a:pos x="183" y="385"/>
                  </a:cxn>
                  <a:cxn ang="0">
                    <a:pos x="123" y="414"/>
                  </a:cxn>
                  <a:cxn ang="0">
                    <a:pos x="106" y="467"/>
                  </a:cxn>
                  <a:cxn ang="0">
                    <a:pos x="70" y="568"/>
                  </a:cxn>
                  <a:cxn ang="0">
                    <a:pos x="59" y="687"/>
                  </a:cxn>
                  <a:cxn ang="0">
                    <a:pos x="17" y="769"/>
                  </a:cxn>
                  <a:cxn ang="0">
                    <a:pos x="47" y="893"/>
                  </a:cxn>
                  <a:cxn ang="0">
                    <a:pos x="52" y="994"/>
                  </a:cxn>
                  <a:cxn ang="0">
                    <a:pos x="153" y="1212"/>
                  </a:cxn>
                  <a:cxn ang="0">
                    <a:pos x="171" y="1313"/>
                  </a:cxn>
                  <a:cxn ang="0">
                    <a:pos x="159" y="1336"/>
                  </a:cxn>
                  <a:cxn ang="0">
                    <a:pos x="136" y="1484"/>
                  </a:cxn>
                  <a:cxn ang="0">
                    <a:pos x="59" y="1661"/>
                  </a:cxn>
                  <a:cxn ang="0">
                    <a:pos x="0" y="1714"/>
                  </a:cxn>
                </a:cxnLst>
                <a:rect l="0" t="0" r="r" b="b"/>
                <a:pathLst>
                  <a:path w="1246" h="1714">
                    <a:moveTo>
                      <a:pt x="0" y="1714"/>
                    </a:moveTo>
                    <a:lnTo>
                      <a:pt x="620" y="1638"/>
                    </a:lnTo>
                    <a:lnTo>
                      <a:pt x="626" y="1655"/>
                    </a:lnTo>
                    <a:lnTo>
                      <a:pt x="1016" y="1602"/>
                    </a:lnTo>
                    <a:lnTo>
                      <a:pt x="1021" y="1584"/>
                    </a:lnTo>
                    <a:lnTo>
                      <a:pt x="1069" y="1489"/>
                    </a:lnTo>
                    <a:lnTo>
                      <a:pt x="1087" y="1466"/>
                    </a:lnTo>
                    <a:lnTo>
                      <a:pt x="1081" y="1402"/>
                    </a:lnTo>
                    <a:lnTo>
                      <a:pt x="1104" y="1348"/>
                    </a:lnTo>
                    <a:lnTo>
                      <a:pt x="1152" y="1306"/>
                    </a:lnTo>
                    <a:lnTo>
                      <a:pt x="1152" y="1260"/>
                    </a:lnTo>
                    <a:lnTo>
                      <a:pt x="1158" y="1247"/>
                    </a:lnTo>
                    <a:lnTo>
                      <a:pt x="1163" y="1218"/>
                    </a:lnTo>
                    <a:lnTo>
                      <a:pt x="1193" y="1194"/>
                    </a:lnTo>
                    <a:lnTo>
                      <a:pt x="1205" y="1218"/>
                    </a:lnTo>
                    <a:lnTo>
                      <a:pt x="1216" y="1224"/>
                    </a:lnTo>
                    <a:lnTo>
                      <a:pt x="1234" y="1212"/>
                    </a:lnTo>
                    <a:lnTo>
                      <a:pt x="1241" y="1194"/>
                    </a:lnTo>
                    <a:lnTo>
                      <a:pt x="1246" y="1171"/>
                    </a:lnTo>
                    <a:lnTo>
                      <a:pt x="1234" y="1118"/>
                    </a:lnTo>
                    <a:lnTo>
                      <a:pt x="1246" y="1047"/>
                    </a:lnTo>
                    <a:lnTo>
                      <a:pt x="1223" y="999"/>
                    </a:lnTo>
                    <a:lnTo>
                      <a:pt x="1216" y="905"/>
                    </a:lnTo>
                    <a:lnTo>
                      <a:pt x="1122" y="674"/>
                    </a:lnTo>
                    <a:lnTo>
                      <a:pt x="1033" y="644"/>
                    </a:lnTo>
                    <a:lnTo>
                      <a:pt x="1004" y="669"/>
                    </a:lnTo>
                    <a:lnTo>
                      <a:pt x="963" y="710"/>
                    </a:lnTo>
                    <a:lnTo>
                      <a:pt x="856" y="864"/>
                    </a:lnTo>
                    <a:lnTo>
                      <a:pt x="845" y="864"/>
                    </a:lnTo>
                    <a:lnTo>
                      <a:pt x="838" y="857"/>
                    </a:lnTo>
                    <a:lnTo>
                      <a:pt x="792" y="840"/>
                    </a:lnTo>
                    <a:lnTo>
                      <a:pt x="780" y="828"/>
                    </a:lnTo>
                    <a:lnTo>
                      <a:pt x="767" y="793"/>
                    </a:lnTo>
                    <a:lnTo>
                      <a:pt x="780" y="728"/>
                    </a:lnTo>
                    <a:lnTo>
                      <a:pt x="797" y="704"/>
                    </a:lnTo>
                    <a:lnTo>
                      <a:pt x="851" y="669"/>
                    </a:lnTo>
                    <a:lnTo>
                      <a:pt x="863" y="644"/>
                    </a:lnTo>
                    <a:lnTo>
                      <a:pt x="863" y="621"/>
                    </a:lnTo>
                    <a:lnTo>
                      <a:pt x="874" y="591"/>
                    </a:lnTo>
                    <a:lnTo>
                      <a:pt x="892" y="574"/>
                    </a:lnTo>
                    <a:lnTo>
                      <a:pt x="916" y="527"/>
                    </a:lnTo>
                    <a:lnTo>
                      <a:pt x="916" y="426"/>
                    </a:lnTo>
                    <a:lnTo>
                      <a:pt x="904" y="373"/>
                    </a:lnTo>
                    <a:lnTo>
                      <a:pt x="886" y="350"/>
                    </a:lnTo>
                    <a:lnTo>
                      <a:pt x="856" y="309"/>
                    </a:lnTo>
                    <a:lnTo>
                      <a:pt x="845" y="291"/>
                    </a:lnTo>
                    <a:lnTo>
                      <a:pt x="851" y="267"/>
                    </a:lnTo>
                    <a:lnTo>
                      <a:pt x="886" y="255"/>
                    </a:lnTo>
                    <a:lnTo>
                      <a:pt x="892" y="243"/>
                    </a:lnTo>
                    <a:lnTo>
                      <a:pt x="851" y="167"/>
                    </a:lnTo>
                    <a:lnTo>
                      <a:pt x="815" y="149"/>
                    </a:lnTo>
                    <a:lnTo>
                      <a:pt x="714" y="114"/>
                    </a:lnTo>
                    <a:lnTo>
                      <a:pt x="638" y="96"/>
                    </a:lnTo>
                    <a:lnTo>
                      <a:pt x="608" y="66"/>
                    </a:lnTo>
                    <a:lnTo>
                      <a:pt x="549" y="48"/>
                    </a:lnTo>
                    <a:lnTo>
                      <a:pt x="496" y="36"/>
                    </a:lnTo>
                    <a:lnTo>
                      <a:pt x="449" y="0"/>
                    </a:lnTo>
                    <a:lnTo>
                      <a:pt x="432" y="30"/>
                    </a:lnTo>
                    <a:lnTo>
                      <a:pt x="396" y="43"/>
                    </a:lnTo>
                    <a:lnTo>
                      <a:pt x="366" y="96"/>
                    </a:lnTo>
                    <a:lnTo>
                      <a:pt x="361" y="142"/>
                    </a:lnTo>
                    <a:lnTo>
                      <a:pt x="366" y="160"/>
                    </a:lnTo>
                    <a:lnTo>
                      <a:pt x="384" y="160"/>
                    </a:lnTo>
                    <a:lnTo>
                      <a:pt x="389" y="178"/>
                    </a:lnTo>
                    <a:lnTo>
                      <a:pt x="378" y="184"/>
                    </a:lnTo>
                    <a:lnTo>
                      <a:pt x="348" y="196"/>
                    </a:lnTo>
                    <a:lnTo>
                      <a:pt x="331" y="208"/>
                    </a:lnTo>
                    <a:lnTo>
                      <a:pt x="307" y="243"/>
                    </a:lnTo>
                    <a:lnTo>
                      <a:pt x="290" y="279"/>
                    </a:lnTo>
                    <a:lnTo>
                      <a:pt x="295" y="320"/>
                    </a:lnTo>
                    <a:lnTo>
                      <a:pt x="301" y="367"/>
                    </a:lnTo>
                    <a:lnTo>
                      <a:pt x="277" y="414"/>
                    </a:lnTo>
                    <a:lnTo>
                      <a:pt x="242" y="432"/>
                    </a:lnTo>
                    <a:lnTo>
                      <a:pt x="236" y="396"/>
                    </a:lnTo>
                    <a:lnTo>
                      <a:pt x="248" y="355"/>
                    </a:lnTo>
                    <a:lnTo>
                      <a:pt x="236" y="314"/>
                    </a:lnTo>
                    <a:lnTo>
                      <a:pt x="242" y="291"/>
                    </a:lnTo>
                    <a:lnTo>
                      <a:pt x="236" y="284"/>
                    </a:lnTo>
                    <a:lnTo>
                      <a:pt x="219" y="291"/>
                    </a:lnTo>
                    <a:lnTo>
                      <a:pt x="201" y="320"/>
                    </a:lnTo>
                    <a:lnTo>
                      <a:pt x="194" y="362"/>
                    </a:lnTo>
                    <a:lnTo>
                      <a:pt x="183" y="385"/>
                    </a:lnTo>
                    <a:lnTo>
                      <a:pt x="159" y="385"/>
                    </a:lnTo>
                    <a:lnTo>
                      <a:pt x="123" y="414"/>
                    </a:lnTo>
                    <a:lnTo>
                      <a:pt x="106" y="444"/>
                    </a:lnTo>
                    <a:lnTo>
                      <a:pt x="106" y="467"/>
                    </a:lnTo>
                    <a:lnTo>
                      <a:pt x="70" y="503"/>
                    </a:lnTo>
                    <a:lnTo>
                      <a:pt x="70" y="568"/>
                    </a:lnTo>
                    <a:lnTo>
                      <a:pt x="65" y="639"/>
                    </a:lnTo>
                    <a:lnTo>
                      <a:pt x="59" y="687"/>
                    </a:lnTo>
                    <a:lnTo>
                      <a:pt x="35" y="740"/>
                    </a:lnTo>
                    <a:lnTo>
                      <a:pt x="17" y="769"/>
                    </a:lnTo>
                    <a:lnTo>
                      <a:pt x="17" y="804"/>
                    </a:lnTo>
                    <a:lnTo>
                      <a:pt x="47" y="893"/>
                    </a:lnTo>
                    <a:lnTo>
                      <a:pt x="29" y="946"/>
                    </a:lnTo>
                    <a:lnTo>
                      <a:pt x="52" y="994"/>
                    </a:lnTo>
                    <a:lnTo>
                      <a:pt x="112" y="1111"/>
                    </a:lnTo>
                    <a:lnTo>
                      <a:pt x="153" y="1212"/>
                    </a:lnTo>
                    <a:lnTo>
                      <a:pt x="153" y="1295"/>
                    </a:lnTo>
                    <a:lnTo>
                      <a:pt x="171" y="1313"/>
                    </a:lnTo>
                    <a:lnTo>
                      <a:pt x="171" y="1324"/>
                    </a:lnTo>
                    <a:lnTo>
                      <a:pt x="159" y="1336"/>
                    </a:lnTo>
                    <a:lnTo>
                      <a:pt x="148" y="1425"/>
                    </a:lnTo>
                    <a:lnTo>
                      <a:pt x="136" y="1484"/>
                    </a:lnTo>
                    <a:lnTo>
                      <a:pt x="106" y="1542"/>
                    </a:lnTo>
                    <a:lnTo>
                      <a:pt x="59" y="1661"/>
                    </a:lnTo>
                    <a:lnTo>
                      <a:pt x="17" y="1702"/>
                    </a:lnTo>
                    <a:lnTo>
                      <a:pt x="0" y="1714"/>
                    </a:lnTo>
                    <a:close/>
                  </a:path>
                </a:pathLst>
              </a:custGeom>
              <a:grpFill/>
              <a:ln w="12700">
                <a:solidFill>
                  <a:schemeClr val="tx1"/>
                </a:solidFill>
                <a:round/>
                <a:headEnd/>
                <a:tailEnd/>
              </a:ln>
            </p:spPr>
            <p:txBody>
              <a:bodyPr anchor="ctr"/>
              <a:lstStyle/>
              <a:p>
                <a:pPr algn="ctr">
                  <a:defRPr/>
                </a:pPr>
                <a:endParaRPr lang="en-US" sz="1440" b="1" dirty="0">
                  <a:latin typeface="Calibri" pitchFamily="34" charset="0"/>
                  <a:cs typeface="Arial" pitchFamily="34" charset="0"/>
                </a:endParaRPr>
              </a:p>
              <a:p>
                <a:pPr algn="ctr">
                  <a:defRPr/>
                </a:pPr>
                <a:r>
                  <a:rPr lang="en-US" sz="1440" b="1" dirty="0">
                    <a:latin typeface="Calibri" pitchFamily="34" charset="0"/>
                    <a:cs typeface="Arial" pitchFamily="34" charset="0"/>
                  </a:rPr>
                  <a:t>0.2%</a:t>
                </a:r>
              </a:p>
            </p:txBody>
          </p:sp>
          <p:sp>
            <p:nvSpPr>
              <p:cNvPr id="19507" name="Freeform 51"/>
              <p:cNvSpPr>
                <a:spLocks/>
              </p:cNvSpPr>
              <p:nvPr/>
            </p:nvSpPr>
            <p:spPr bwMode="auto">
              <a:xfrm>
                <a:off x="5421313" y="2084388"/>
                <a:ext cx="1028700" cy="508000"/>
              </a:xfrm>
              <a:custGeom>
                <a:avLst/>
                <a:gdLst/>
                <a:ahLst/>
                <a:cxnLst>
                  <a:cxn ang="0">
                    <a:pos x="83" y="372"/>
                  </a:cxn>
                  <a:cxn ang="0">
                    <a:pos x="183" y="301"/>
                  </a:cxn>
                  <a:cxn ang="0">
                    <a:pos x="461" y="130"/>
                  </a:cxn>
                  <a:cxn ang="0">
                    <a:pos x="609" y="12"/>
                  </a:cxn>
                  <a:cxn ang="0">
                    <a:pos x="721" y="18"/>
                  </a:cxn>
                  <a:cxn ang="0">
                    <a:pos x="644" y="89"/>
                  </a:cxn>
                  <a:cxn ang="0">
                    <a:pos x="538" y="201"/>
                  </a:cxn>
                  <a:cxn ang="0">
                    <a:pos x="550" y="278"/>
                  </a:cxn>
                  <a:cxn ang="0">
                    <a:pos x="656" y="225"/>
                  </a:cxn>
                  <a:cxn ang="0">
                    <a:pos x="921" y="367"/>
                  </a:cxn>
                  <a:cxn ang="0">
                    <a:pos x="1010" y="385"/>
                  </a:cxn>
                  <a:cxn ang="0">
                    <a:pos x="1040" y="402"/>
                  </a:cxn>
                  <a:cxn ang="0">
                    <a:pos x="1152" y="307"/>
                  </a:cxn>
                  <a:cxn ang="0">
                    <a:pos x="1501" y="195"/>
                  </a:cxn>
                  <a:cxn ang="0">
                    <a:pos x="1494" y="266"/>
                  </a:cxn>
                  <a:cxn ang="0">
                    <a:pos x="1560" y="325"/>
                  </a:cxn>
                  <a:cxn ang="0">
                    <a:pos x="1702" y="314"/>
                  </a:cxn>
                  <a:cxn ang="0">
                    <a:pos x="1790" y="426"/>
                  </a:cxn>
                  <a:cxn ang="0">
                    <a:pos x="1938" y="438"/>
                  </a:cxn>
                  <a:cxn ang="0">
                    <a:pos x="1926" y="496"/>
                  </a:cxn>
                  <a:cxn ang="0">
                    <a:pos x="1861" y="484"/>
                  </a:cxn>
                  <a:cxn ang="0">
                    <a:pos x="1778" y="496"/>
                  </a:cxn>
                  <a:cxn ang="0">
                    <a:pos x="1643" y="496"/>
                  </a:cxn>
                  <a:cxn ang="0">
                    <a:pos x="1625" y="561"/>
                  </a:cxn>
                  <a:cxn ang="0">
                    <a:pos x="1459" y="502"/>
                  </a:cxn>
                  <a:cxn ang="0">
                    <a:pos x="1342" y="550"/>
                  </a:cxn>
                  <a:cxn ang="0">
                    <a:pos x="1282" y="578"/>
                  </a:cxn>
                  <a:cxn ang="0">
                    <a:pos x="1187" y="585"/>
                  </a:cxn>
                  <a:cxn ang="0">
                    <a:pos x="1081" y="720"/>
                  </a:cxn>
                  <a:cxn ang="0">
                    <a:pos x="1099" y="649"/>
                  </a:cxn>
                  <a:cxn ang="0">
                    <a:pos x="1028" y="674"/>
                  </a:cxn>
                  <a:cxn ang="0">
                    <a:pos x="981" y="626"/>
                  </a:cxn>
                  <a:cxn ang="0">
                    <a:pos x="934" y="745"/>
                  </a:cxn>
                  <a:cxn ang="0">
                    <a:pos x="850" y="904"/>
                  </a:cxn>
                  <a:cxn ang="0">
                    <a:pos x="804" y="933"/>
                  </a:cxn>
                  <a:cxn ang="0">
                    <a:pos x="809" y="851"/>
                  </a:cxn>
                  <a:cxn ang="0">
                    <a:pos x="744" y="851"/>
                  </a:cxn>
                  <a:cxn ang="0">
                    <a:pos x="703" y="692"/>
                  </a:cxn>
                  <a:cxn ang="0">
                    <a:pos x="668" y="649"/>
                  </a:cxn>
                  <a:cxn ang="0">
                    <a:pos x="550" y="608"/>
                  </a:cxn>
                  <a:cxn ang="0">
                    <a:pos x="502" y="608"/>
                  </a:cxn>
                  <a:cxn ang="0">
                    <a:pos x="373" y="561"/>
                  </a:cxn>
                  <a:cxn ang="0">
                    <a:pos x="77" y="454"/>
                  </a:cxn>
                  <a:cxn ang="0">
                    <a:pos x="0" y="408"/>
                  </a:cxn>
                </a:cxnLst>
                <a:rect l="0" t="0" r="r" b="b"/>
                <a:pathLst>
                  <a:path w="1956" h="963">
                    <a:moveTo>
                      <a:pt x="0" y="408"/>
                    </a:moveTo>
                    <a:lnTo>
                      <a:pt x="59" y="390"/>
                    </a:lnTo>
                    <a:lnTo>
                      <a:pt x="83" y="372"/>
                    </a:lnTo>
                    <a:lnTo>
                      <a:pt x="148" y="337"/>
                    </a:lnTo>
                    <a:lnTo>
                      <a:pt x="160" y="307"/>
                    </a:lnTo>
                    <a:lnTo>
                      <a:pt x="183" y="301"/>
                    </a:lnTo>
                    <a:lnTo>
                      <a:pt x="295" y="266"/>
                    </a:lnTo>
                    <a:lnTo>
                      <a:pt x="366" y="225"/>
                    </a:lnTo>
                    <a:lnTo>
                      <a:pt x="461" y="130"/>
                    </a:lnTo>
                    <a:lnTo>
                      <a:pt x="485" y="124"/>
                    </a:lnTo>
                    <a:lnTo>
                      <a:pt x="561" y="41"/>
                    </a:lnTo>
                    <a:lnTo>
                      <a:pt x="609" y="12"/>
                    </a:lnTo>
                    <a:lnTo>
                      <a:pt x="697" y="0"/>
                    </a:lnTo>
                    <a:lnTo>
                      <a:pt x="715" y="5"/>
                    </a:lnTo>
                    <a:lnTo>
                      <a:pt x="721" y="18"/>
                    </a:lnTo>
                    <a:lnTo>
                      <a:pt x="674" y="48"/>
                    </a:lnTo>
                    <a:lnTo>
                      <a:pt x="662" y="53"/>
                    </a:lnTo>
                    <a:lnTo>
                      <a:pt x="644" y="89"/>
                    </a:lnTo>
                    <a:lnTo>
                      <a:pt x="586" y="154"/>
                    </a:lnTo>
                    <a:lnTo>
                      <a:pt x="556" y="183"/>
                    </a:lnTo>
                    <a:lnTo>
                      <a:pt x="538" y="201"/>
                    </a:lnTo>
                    <a:lnTo>
                      <a:pt x="526" y="260"/>
                    </a:lnTo>
                    <a:lnTo>
                      <a:pt x="538" y="301"/>
                    </a:lnTo>
                    <a:lnTo>
                      <a:pt x="550" y="278"/>
                    </a:lnTo>
                    <a:lnTo>
                      <a:pt x="597" y="236"/>
                    </a:lnTo>
                    <a:lnTo>
                      <a:pt x="632" y="236"/>
                    </a:lnTo>
                    <a:lnTo>
                      <a:pt x="656" y="225"/>
                    </a:lnTo>
                    <a:lnTo>
                      <a:pt x="768" y="278"/>
                    </a:lnTo>
                    <a:lnTo>
                      <a:pt x="857" y="378"/>
                    </a:lnTo>
                    <a:lnTo>
                      <a:pt x="921" y="367"/>
                    </a:lnTo>
                    <a:lnTo>
                      <a:pt x="964" y="367"/>
                    </a:lnTo>
                    <a:lnTo>
                      <a:pt x="987" y="385"/>
                    </a:lnTo>
                    <a:lnTo>
                      <a:pt x="1010" y="385"/>
                    </a:lnTo>
                    <a:lnTo>
                      <a:pt x="1017" y="378"/>
                    </a:lnTo>
                    <a:lnTo>
                      <a:pt x="1040" y="390"/>
                    </a:lnTo>
                    <a:lnTo>
                      <a:pt x="1040" y="402"/>
                    </a:lnTo>
                    <a:lnTo>
                      <a:pt x="1058" y="390"/>
                    </a:lnTo>
                    <a:lnTo>
                      <a:pt x="1075" y="367"/>
                    </a:lnTo>
                    <a:lnTo>
                      <a:pt x="1152" y="307"/>
                    </a:lnTo>
                    <a:lnTo>
                      <a:pt x="1406" y="243"/>
                    </a:lnTo>
                    <a:lnTo>
                      <a:pt x="1471" y="207"/>
                    </a:lnTo>
                    <a:lnTo>
                      <a:pt x="1501" y="195"/>
                    </a:lnTo>
                    <a:lnTo>
                      <a:pt x="1512" y="213"/>
                    </a:lnTo>
                    <a:lnTo>
                      <a:pt x="1494" y="248"/>
                    </a:lnTo>
                    <a:lnTo>
                      <a:pt x="1494" y="266"/>
                    </a:lnTo>
                    <a:lnTo>
                      <a:pt x="1524" y="325"/>
                    </a:lnTo>
                    <a:lnTo>
                      <a:pt x="1542" y="337"/>
                    </a:lnTo>
                    <a:lnTo>
                      <a:pt x="1560" y="325"/>
                    </a:lnTo>
                    <a:lnTo>
                      <a:pt x="1601" y="331"/>
                    </a:lnTo>
                    <a:lnTo>
                      <a:pt x="1619" y="319"/>
                    </a:lnTo>
                    <a:lnTo>
                      <a:pt x="1702" y="314"/>
                    </a:lnTo>
                    <a:lnTo>
                      <a:pt x="1737" y="337"/>
                    </a:lnTo>
                    <a:lnTo>
                      <a:pt x="1766" y="396"/>
                    </a:lnTo>
                    <a:lnTo>
                      <a:pt x="1790" y="426"/>
                    </a:lnTo>
                    <a:lnTo>
                      <a:pt x="1855" y="449"/>
                    </a:lnTo>
                    <a:lnTo>
                      <a:pt x="1920" y="438"/>
                    </a:lnTo>
                    <a:lnTo>
                      <a:pt x="1938" y="438"/>
                    </a:lnTo>
                    <a:lnTo>
                      <a:pt x="1956" y="449"/>
                    </a:lnTo>
                    <a:lnTo>
                      <a:pt x="1956" y="472"/>
                    </a:lnTo>
                    <a:lnTo>
                      <a:pt x="1926" y="496"/>
                    </a:lnTo>
                    <a:lnTo>
                      <a:pt x="1885" y="502"/>
                    </a:lnTo>
                    <a:lnTo>
                      <a:pt x="1867" y="496"/>
                    </a:lnTo>
                    <a:lnTo>
                      <a:pt x="1861" y="484"/>
                    </a:lnTo>
                    <a:lnTo>
                      <a:pt x="1849" y="484"/>
                    </a:lnTo>
                    <a:lnTo>
                      <a:pt x="1808" y="508"/>
                    </a:lnTo>
                    <a:lnTo>
                      <a:pt x="1778" y="496"/>
                    </a:lnTo>
                    <a:lnTo>
                      <a:pt x="1755" y="496"/>
                    </a:lnTo>
                    <a:lnTo>
                      <a:pt x="1684" y="508"/>
                    </a:lnTo>
                    <a:lnTo>
                      <a:pt x="1643" y="496"/>
                    </a:lnTo>
                    <a:lnTo>
                      <a:pt x="1625" y="508"/>
                    </a:lnTo>
                    <a:lnTo>
                      <a:pt x="1636" y="550"/>
                    </a:lnTo>
                    <a:lnTo>
                      <a:pt x="1625" y="561"/>
                    </a:lnTo>
                    <a:lnTo>
                      <a:pt x="1608" y="555"/>
                    </a:lnTo>
                    <a:lnTo>
                      <a:pt x="1565" y="520"/>
                    </a:lnTo>
                    <a:lnTo>
                      <a:pt x="1459" y="502"/>
                    </a:lnTo>
                    <a:lnTo>
                      <a:pt x="1436" y="508"/>
                    </a:lnTo>
                    <a:lnTo>
                      <a:pt x="1412" y="496"/>
                    </a:lnTo>
                    <a:lnTo>
                      <a:pt x="1342" y="550"/>
                    </a:lnTo>
                    <a:lnTo>
                      <a:pt x="1324" y="550"/>
                    </a:lnTo>
                    <a:lnTo>
                      <a:pt x="1294" y="567"/>
                    </a:lnTo>
                    <a:lnTo>
                      <a:pt x="1282" y="578"/>
                    </a:lnTo>
                    <a:lnTo>
                      <a:pt x="1271" y="585"/>
                    </a:lnTo>
                    <a:lnTo>
                      <a:pt x="1228" y="578"/>
                    </a:lnTo>
                    <a:lnTo>
                      <a:pt x="1187" y="585"/>
                    </a:lnTo>
                    <a:lnTo>
                      <a:pt x="1182" y="621"/>
                    </a:lnTo>
                    <a:lnTo>
                      <a:pt x="1170" y="638"/>
                    </a:lnTo>
                    <a:lnTo>
                      <a:pt x="1081" y="720"/>
                    </a:lnTo>
                    <a:lnTo>
                      <a:pt x="1070" y="715"/>
                    </a:lnTo>
                    <a:lnTo>
                      <a:pt x="1063" y="703"/>
                    </a:lnTo>
                    <a:lnTo>
                      <a:pt x="1099" y="649"/>
                    </a:lnTo>
                    <a:lnTo>
                      <a:pt x="1093" y="626"/>
                    </a:lnTo>
                    <a:lnTo>
                      <a:pt x="1046" y="626"/>
                    </a:lnTo>
                    <a:lnTo>
                      <a:pt x="1028" y="674"/>
                    </a:lnTo>
                    <a:lnTo>
                      <a:pt x="1010" y="697"/>
                    </a:lnTo>
                    <a:lnTo>
                      <a:pt x="992" y="667"/>
                    </a:lnTo>
                    <a:lnTo>
                      <a:pt x="981" y="626"/>
                    </a:lnTo>
                    <a:lnTo>
                      <a:pt x="975" y="632"/>
                    </a:lnTo>
                    <a:lnTo>
                      <a:pt x="964" y="692"/>
                    </a:lnTo>
                    <a:lnTo>
                      <a:pt x="934" y="745"/>
                    </a:lnTo>
                    <a:lnTo>
                      <a:pt x="910" y="803"/>
                    </a:lnTo>
                    <a:lnTo>
                      <a:pt x="893" y="839"/>
                    </a:lnTo>
                    <a:lnTo>
                      <a:pt x="850" y="904"/>
                    </a:lnTo>
                    <a:lnTo>
                      <a:pt x="850" y="945"/>
                    </a:lnTo>
                    <a:lnTo>
                      <a:pt x="845" y="963"/>
                    </a:lnTo>
                    <a:lnTo>
                      <a:pt x="804" y="933"/>
                    </a:lnTo>
                    <a:lnTo>
                      <a:pt x="792" y="892"/>
                    </a:lnTo>
                    <a:lnTo>
                      <a:pt x="809" y="874"/>
                    </a:lnTo>
                    <a:lnTo>
                      <a:pt x="809" y="851"/>
                    </a:lnTo>
                    <a:lnTo>
                      <a:pt x="804" y="845"/>
                    </a:lnTo>
                    <a:lnTo>
                      <a:pt x="756" y="857"/>
                    </a:lnTo>
                    <a:lnTo>
                      <a:pt x="744" y="851"/>
                    </a:lnTo>
                    <a:lnTo>
                      <a:pt x="762" y="750"/>
                    </a:lnTo>
                    <a:lnTo>
                      <a:pt x="756" y="715"/>
                    </a:lnTo>
                    <a:lnTo>
                      <a:pt x="703" y="692"/>
                    </a:lnTo>
                    <a:lnTo>
                      <a:pt x="662" y="679"/>
                    </a:lnTo>
                    <a:lnTo>
                      <a:pt x="662" y="662"/>
                    </a:lnTo>
                    <a:lnTo>
                      <a:pt x="668" y="649"/>
                    </a:lnTo>
                    <a:lnTo>
                      <a:pt x="650" y="638"/>
                    </a:lnTo>
                    <a:lnTo>
                      <a:pt x="609" y="621"/>
                    </a:lnTo>
                    <a:lnTo>
                      <a:pt x="550" y="608"/>
                    </a:lnTo>
                    <a:lnTo>
                      <a:pt x="526" y="614"/>
                    </a:lnTo>
                    <a:lnTo>
                      <a:pt x="508" y="626"/>
                    </a:lnTo>
                    <a:lnTo>
                      <a:pt x="502" y="608"/>
                    </a:lnTo>
                    <a:lnTo>
                      <a:pt x="461" y="608"/>
                    </a:lnTo>
                    <a:lnTo>
                      <a:pt x="408" y="561"/>
                    </a:lnTo>
                    <a:lnTo>
                      <a:pt x="373" y="561"/>
                    </a:lnTo>
                    <a:lnTo>
                      <a:pt x="107" y="508"/>
                    </a:lnTo>
                    <a:lnTo>
                      <a:pt x="89" y="496"/>
                    </a:lnTo>
                    <a:lnTo>
                      <a:pt x="77" y="454"/>
                    </a:lnTo>
                    <a:lnTo>
                      <a:pt x="53" y="438"/>
                    </a:lnTo>
                    <a:lnTo>
                      <a:pt x="18" y="431"/>
                    </a:lnTo>
                    <a:lnTo>
                      <a:pt x="0" y="408"/>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grpSp>
        <p:sp>
          <p:nvSpPr>
            <p:cNvPr id="19509" name="Freeform 53"/>
            <p:cNvSpPr>
              <a:spLocks/>
            </p:cNvSpPr>
            <p:nvPr/>
          </p:nvSpPr>
          <p:spPr bwMode="auto">
            <a:xfrm>
              <a:off x="5504581" y="3409556"/>
              <a:ext cx="389984" cy="660223"/>
            </a:xfrm>
            <a:custGeom>
              <a:avLst/>
              <a:gdLst/>
              <a:ahLst/>
              <a:cxnLst>
                <a:cxn ang="0">
                  <a:pos x="30" y="99"/>
                </a:cxn>
                <a:cxn ang="0">
                  <a:pos x="112" y="1063"/>
                </a:cxn>
                <a:cxn ang="0">
                  <a:pos x="101" y="1080"/>
                </a:cxn>
                <a:cxn ang="0">
                  <a:pos x="107" y="1116"/>
                </a:cxn>
                <a:cxn ang="0">
                  <a:pos x="95" y="1163"/>
                </a:cxn>
                <a:cxn ang="0">
                  <a:pos x="130" y="1240"/>
                </a:cxn>
                <a:cxn ang="0">
                  <a:pos x="142" y="1323"/>
                </a:cxn>
                <a:cxn ang="0">
                  <a:pos x="101" y="1405"/>
                </a:cxn>
                <a:cxn ang="0">
                  <a:pos x="101" y="1428"/>
                </a:cxn>
                <a:cxn ang="0">
                  <a:pos x="71" y="1494"/>
                </a:cxn>
                <a:cxn ang="0">
                  <a:pos x="18" y="1541"/>
                </a:cxn>
                <a:cxn ang="0">
                  <a:pos x="18" y="1600"/>
                </a:cxn>
                <a:cxn ang="0">
                  <a:pos x="0" y="1671"/>
                </a:cxn>
                <a:cxn ang="0">
                  <a:pos x="0" y="1694"/>
                </a:cxn>
                <a:cxn ang="0">
                  <a:pos x="6" y="1707"/>
                </a:cxn>
                <a:cxn ang="0">
                  <a:pos x="30" y="1712"/>
                </a:cxn>
                <a:cxn ang="0">
                  <a:pos x="59" y="1701"/>
                </a:cxn>
                <a:cxn ang="0">
                  <a:pos x="54" y="1694"/>
                </a:cxn>
                <a:cxn ang="0">
                  <a:pos x="66" y="1659"/>
                </a:cxn>
                <a:cxn ang="0">
                  <a:pos x="124" y="1666"/>
                </a:cxn>
                <a:cxn ang="0">
                  <a:pos x="201" y="1636"/>
                </a:cxn>
                <a:cxn ang="0">
                  <a:pos x="295" y="1677"/>
                </a:cxn>
                <a:cxn ang="0">
                  <a:pos x="302" y="1689"/>
                </a:cxn>
                <a:cxn ang="0">
                  <a:pos x="325" y="1683"/>
                </a:cxn>
                <a:cxn ang="0">
                  <a:pos x="343" y="1623"/>
                </a:cxn>
                <a:cxn ang="0">
                  <a:pos x="396" y="1600"/>
                </a:cxn>
                <a:cxn ang="0">
                  <a:pos x="414" y="1630"/>
                </a:cxn>
                <a:cxn ang="0">
                  <a:pos x="449" y="1653"/>
                </a:cxn>
                <a:cxn ang="0">
                  <a:pos x="473" y="1630"/>
                </a:cxn>
                <a:cxn ang="0">
                  <a:pos x="497" y="1547"/>
                </a:cxn>
                <a:cxn ang="0">
                  <a:pos x="520" y="1524"/>
                </a:cxn>
                <a:cxn ang="0">
                  <a:pos x="543" y="1524"/>
                </a:cxn>
                <a:cxn ang="0">
                  <a:pos x="579" y="1565"/>
                </a:cxn>
                <a:cxn ang="0">
                  <a:pos x="657" y="1565"/>
                </a:cxn>
                <a:cxn ang="0">
                  <a:pos x="674" y="1494"/>
                </a:cxn>
                <a:cxn ang="0">
                  <a:pos x="804" y="1323"/>
                </a:cxn>
                <a:cxn ang="0">
                  <a:pos x="804" y="1263"/>
                </a:cxn>
                <a:cxn ang="0">
                  <a:pos x="833" y="1252"/>
                </a:cxn>
                <a:cxn ang="0">
                  <a:pos x="886" y="1258"/>
                </a:cxn>
                <a:cxn ang="0">
                  <a:pos x="928" y="1222"/>
                </a:cxn>
                <a:cxn ang="0">
                  <a:pos x="964" y="1217"/>
                </a:cxn>
                <a:cxn ang="0">
                  <a:pos x="975" y="1187"/>
                </a:cxn>
                <a:cxn ang="0">
                  <a:pos x="957" y="1121"/>
                </a:cxn>
                <a:cxn ang="0">
                  <a:pos x="957" y="1098"/>
                </a:cxn>
                <a:cxn ang="0">
                  <a:pos x="969" y="1068"/>
                </a:cxn>
                <a:cxn ang="0">
                  <a:pos x="851" y="17"/>
                </a:cxn>
                <a:cxn ang="0">
                  <a:pos x="845" y="0"/>
                </a:cxn>
                <a:cxn ang="0">
                  <a:pos x="225" y="76"/>
                </a:cxn>
                <a:cxn ang="0">
                  <a:pos x="208" y="94"/>
                </a:cxn>
                <a:cxn ang="0">
                  <a:pos x="160" y="112"/>
                </a:cxn>
                <a:cxn ang="0">
                  <a:pos x="130" y="124"/>
                </a:cxn>
                <a:cxn ang="0">
                  <a:pos x="77" y="135"/>
                </a:cxn>
                <a:cxn ang="0">
                  <a:pos x="30" y="99"/>
                </a:cxn>
              </a:cxnLst>
              <a:rect l="0" t="0" r="r" b="b"/>
              <a:pathLst>
                <a:path w="975" h="1712">
                  <a:moveTo>
                    <a:pt x="30" y="99"/>
                  </a:moveTo>
                  <a:lnTo>
                    <a:pt x="112" y="1063"/>
                  </a:lnTo>
                  <a:lnTo>
                    <a:pt x="101" y="1080"/>
                  </a:lnTo>
                  <a:lnTo>
                    <a:pt x="107" y="1116"/>
                  </a:lnTo>
                  <a:lnTo>
                    <a:pt x="95" y="1163"/>
                  </a:lnTo>
                  <a:lnTo>
                    <a:pt x="130" y="1240"/>
                  </a:lnTo>
                  <a:lnTo>
                    <a:pt x="142" y="1323"/>
                  </a:lnTo>
                  <a:lnTo>
                    <a:pt x="101" y="1405"/>
                  </a:lnTo>
                  <a:lnTo>
                    <a:pt x="101" y="1428"/>
                  </a:lnTo>
                  <a:lnTo>
                    <a:pt x="71" y="1494"/>
                  </a:lnTo>
                  <a:lnTo>
                    <a:pt x="18" y="1541"/>
                  </a:lnTo>
                  <a:lnTo>
                    <a:pt x="18" y="1600"/>
                  </a:lnTo>
                  <a:lnTo>
                    <a:pt x="0" y="1671"/>
                  </a:lnTo>
                  <a:lnTo>
                    <a:pt x="0" y="1694"/>
                  </a:lnTo>
                  <a:lnTo>
                    <a:pt x="6" y="1707"/>
                  </a:lnTo>
                  <a:lnTo>
                    <a:pt x="30" y="1712"/>
                  </a:lnTo>
                  <a:lnTo>
                    <a:pt x="59" y="1701"/>
                  </a:lnTo>
                  <a:lnTo>
                    <a:pt x="54" y="1694"/>
                  </a:lnTo>
                  <a:lnTo>
                    <a:pt x="66" y="1659"/>
                  </a:lnTo>
                  <a:lnTo>
                    <a:pt x="124" y="1666"/>
                  </a:lnTo>
                  <a:lnTo>
                    <a:pt x="201" y="1636"/>
                  </a:lnTo>
                  <a:lnTo>
                    <a:pt x="295" y="1677"/>
                  </a:lnTo>
                  <a:lnTo>
                    <a:pt x="302" y="1689"/>
                  </a:lnTo>
                  <a:lnTo>
                    <a:pt x="325" y="1683"/>
                  </a:lnTo>
                  <a:lnTo>
                    <a:pt x="343" y="1623"/>
                  </a:lnTo>
                  <a:lnTo>
                    <a:pt x="396" y="1600"/>
                  </a:lnTo>
                  <a:lnTo>
                    <a:pt x="414" y="1630"/>
                  </a:lnTo>
                  <a:lnTo>
                    <a:pt x="449" y="1653"/>
                  </a:lnTo>
                  <a:lnTo>
                    <a:pt x="473" y="1630"/>
                  </a:lnTo>
                  <a:lnTo>
                    <a:pt x="497" y="1547"/>
                  </a:lnTo>
                  <a:lnTo>
                    <a:pt x="520" y="1524"/>
                  </a:lnTo>
                  <a:lnTo>
                    <a:pt x="543" y="1524"/>
                  </a:lnTo>
                  <a:lnTo>
                    <a:pt x="579" y="1565"/>
                  </a:lnTo>
                  <a:lnTo>
                    <a:pt x="657" y="1565"/>
                  </a:lnTo>
                  <a:lnTo>
                    <a:pt x="674" y="1494"/>
                  </a:lnTo>
                  <a:lnTo>
                    <a:pt x="804" y="1323"/>
                  </a:lnTo>
                  <a:lnTo>
                    <a:pt x="804" y="1263"/>
                  </a:lnTo>
                  <a:lnTo>
                    <a:pt x="833" y="1252"/>
                  </a:lnTo>
                  <a:lnTo>
                    <a:pt x="886" y="1258"/>
                  </a:lnTo>
                  <a:lnTo>
                    <a:pt x="928" y="1222"/>
                  </a:lnTo>
                  <a:lnTo>
                    <a:pt x="964" y="1217"/>
                  </a:lnTo>
                  <a:lnTo>
                    <a:pt x="975" y="1187"/>
                  </a:lnTo>
                  <a:lnTo>
                    <a:pt x="957" y="1121"/>
                  </a:lnTo>
                  <a:lnTo>
                    <a:pt x="957" y="1098"/>
                  </a:lnTo>
                  <a:lnTo>
                    <a:pt x="969" y="1068"/>
                  </a:lnTo>
                  <a:lnTo>
                    <a:pt x="851" y="17"/>
                  </a:lnTo>
                  <a:lnTo>
                    <a:pt x="845" y="0"/>
                  </a:lnTo>
                  <a:lnTo>
                    <a:pt x="225" y="76"/>
                  </a:lnTo>
                  <a:lnTo>
                    <a:pt x="208" y="94"/>
                  </a:lnTo>
                  <a:lnTo>
                    <a:pt x="160" y="112"/>
                  </a:lnTo>
                  <a:lnTo>
                    <a:pt x="130" y="124"/>
                  </a:lnTo>
                  <a:lnTo>
                    <a:pt x="77" y="135"/>
                  </a:lnTo>
                  <a:lnTo>
                    <a:pt x="30" y="99"/>
                  </a:lnTo>
                  <a:close/>
                </a:path>
              </a:pathLst>
            </a:custGeom>
            <a:solidFill>
              <a:schemeClr val="accent2">
                <a:lumMod val="60000"/>
                <a:lumOff val="40000"/>
              </a:schemeClr>
            </a:solidFill>
            <a:ln w="12700">
              <a:solidFill>
                <a:schemeClr val="tx1"/>
              </a:solidFill>
              <a:round/>
              <a:headEnd/>
              <a:tailEnd/>
            </a:ln>
          </p:spPr>
          <p:txBody>
            <a:bodyPr wrap="none" lIns="0" tIns="0" rIns="0" bIns="0" anchor="ctr">
              <a:normAutofit/>
            </a:bodyPr>
            <a:lstStyle/>
            <a:p>
              <a:pPr algn="ctr">
                <a:defRPr/>
              </a:pPr>
              <a:r>
                <a:rPr lang="en-US" sz="1440" b="1" dirty="0">
                  <a:latin typeface="Calibri" pitchFamily="34" charset="0"/>
                  <a:cs typeface="Arial" pitchFamily="34" charset="0"/>
                </a:rPr>
                <a:t>  0.5% </a:t>
              </a:r>
            </a:p>
          </p:txBody>
        </p:sp>
        <p:sp>
          <p:nvSpPr>
            <p:cNvPr id="19512" name="Freeform 56"/>
            <p:cNvSpPr>
              <a:spLocks/>
            </p:cNvSpPr>
            <p:nvPr/>
          </p:nvSpPr>
          <p:spPr bwMode="auto">
            <a:xfrm>
              <a:off x="5339680" y="3817990"/>
              <a:ext cx="940053" cy="466449"/>
            </a:xfrm>
            <a:custGeom>
              <a:avLst/>
              <a:gdLst/>
              <a:ahLst/>
              <a:cxnLst>
                <a:cxn ang="0">
                  <a:pos x="472" y="1176"/>
                </a:cxn>
                <a:cxn ang="0">
                  <a:pos x="461" y="1110"/>
                </a:cxn>
                <a:cxn ang="0">
                  <a:pos x="532" y="1116"/>
                </a:cxn>
                <a:cxn ang="0">
                  <a:pos x="1890" y="974"/>
                </a:cxn>
                <a:cxn ang="0">
                  <a:pos x="2026" y="903"/>
                </a:cxn>
                <a:cxn ang="0">
                  <a:pos x="2103" y="826"/>
                </a:cxn>
                <a:cxn ang="0">
                  <a:pos x="2115" y="785"/>
                </a:cxn>
                <a:cxn ang="0">
                  <a:pos x="2150" y="732"/>
                </a:cxn>
                <a:cxn ang="0">
                  <a:pos x="2345" y="560"/>
                </a:cxn>
                <a:cxn ang="0">
                  <a:pos x="2333" y="532"/>
                </a:cxn>
                <a:cxn ang="0">
                  <a:pos x="2303" y="507"/>
                </a:cxn>
                <a:cxn ang="0">
                  <a:pos x="2262" y="484"/>
                </a:cxn>
                <a:cxn ang="0">
                  <a:pos x="2239" y="478"/>
                </a:cxn>
                <a:cxn ang="0">
                  <a:pos x="2133" y="337"/>
                </a:cxn>
                <a:cxn ang="0">
                  <a:pos x="2126" y="283"/>
                </a:cxn>
                <a:cxn ang="0">
                  <a:pos x="2120" y="195"/>
                </a:cxn>
                <a:cxn ang="0">
                  <a:pos x="2074" y="159"/>
                </a:cxn>
                <a:cxn ang="0">
                  <a:pos x="2003" y="100"/>
                </a:cxn>
                <a:cxn ang="0">
                  <a:pos x="1950" y="106"/>
                </a:cxn>
                <a:cxn ang="0">
                  <a:pos x="1914" y="136"/>
                </a:cxn>
                <a:cxn ang="0">
                  <a:pos x="1861" y="154"/>
                </a:cxn>
                <a:cxn ang="0">
                  <a:pos x="1783" y="136"/>
                </a:cxn>
                <a:cxn ang="0">
                  <a:pos x="1689" y="118"/>
                </a:cxn>
                <a:cxn ang="0">
                  <a:pos x="1583" y="106"/>
                </a:cxn>
                <a:cxn ang="0">
                  <a:pos x="1489" y="0"/>
                </a:cxn>
                <a:cxn ang="0">
                  <a:pos x="1441" y="23"/>
                </a:cxn>
                <a:cxn ang="0">
                  <a:pos x="1382" y="5"/>
                </a:cxn>
                <a:cxn ang="0">
                  <a:pos x="1370" y="58"/>
                </a:cxn>
                <a:cxn ang="0">
                  <a:pos x="1377" y="154"/>
                </a:cxn>
                <a:cxn ang="0">
                  <a:pos x="1299" y="195"/>
                </a:cxn>
                <a:cxn ang="0">
                  <a:pos x="1217" y="200"/>
                </a:cxn>
                <a:cxn ang="0">
                  <a:pos x="1087" y="431"/>
                </a:cxn>
                <a:cxn ang="0">
                  <a:pos x="992" y="502"/>
                </a:cxn>
                <a:cxn ang="0">
                  <a:pos x="933" y="461"/>
                </a:cxn>
                <a:cxn ang="0">
                  <a:pos x="886" y="567"/>
                </a:cxn>
                <a:cxn ang="0">
                  <a:pos x="827" y="567"/>
                </a:cxn>
                <a:cxn ang="0">
                  <a:pos x="756" y="560"/>
                </a:cxn>
                <a:cxn ang="0">
                  <a:pos x="715" y="626"/>
                </a:cxn>
                <a:cxn ang="0">
                  <a:pos x="614" y="573"/>
                </a:cxn>
                <a:cxn ang="0">
                  <a:pos x="479" y="596"/>
                </a:cxn>
                <a:cxn ang="0">
                  <a:pos x="472" y="638"/>
                </a:cxn>
                <a:cxn ang="0">
                  <a:pos x="419" y="644"/>
                </a:cxn>
                <a:cxn ang="0">
                  <a:pos x="413" y="667"/>
                </a:cxn>
                <a:cxn ang="0">
                  <a:pos x="396" y="709"/>
                </a:cxn>
                <a:cxn ang="0">
                  <a:pos x="426" y="762"/>
                </a:cxn>
                <a:cxn ang="0">
                  <a:pos x="325" y="803"/>
                </a:cxn>
                <a:cxn ang="0">
                  <a:pos x="301" y="862"/>
                </a:cxn>
                <a:cxn ang="0">
                  <a:pos x="271" y="963"/>
                </a:cxn>
                <a:cxn ang="0">
                  <a:pos x="195" y="910"/>
                </a:cxn>
                <a:cxn ang="0">
                  <a:pos x="101" y="921"/>
                </a:cxn>
                <a:cxn ang="0">
                  <a:pos x="89" y="1004"/>
                </a:cxn>
                <a:cxn ang="0">
                  <a:pos x="118" y="1016"/>
                </a:cxn>
                <a:cxn ang="0">
                  <a:pos x="94" y="1158"/>
                </a:cxn>
                <a:cxn ang="0">
                  <a:pos x="59" y="1163"/>
                </a:cxn>
                <a:cxn ang="0">
                  <a:pos x="0" y="1211"/>
                </a:cxn>
              </a:cxnLst>
              <a:rect l="0" t="0" r="r" b="b"/>
              <a:pathLst>
                <a:path w="2357" h="1211">
                  <a:moveTo>
                    <a:pt x="0" y="1211"/>
                  </a:moveTo>
                  <a:lnTo>
                    <a:pt x="472" y="1176"/>
                  </a:lnTo>
                  <a:lnTo>
                    <a:pt x="472" y="1134"/>
                  </a:lnTo>
                  <a:lnTo>
                    <a:pt x="461" y="1110"/>
                  </a:lnTo>
                  <a:lnTo>
                    <a:pt x="514" y="1105"/>
                  </a:lnTo>
                  <a:lnTo>
                    <a:pt x="532" y="1116"/>
                  </a:lnTo>
                  <a:lnTo>
                    <a:pt x="1867" y="998"/>
                  </a:lnTo>
                  <a:lnTo>
                    <a:pt x="1890" y="974"/>
                  </a:lnTo>
                  <a:lnTo>
                    <a:pt x="1914" y="956"/>
                  </a:lnTo>
                  <a:lnTo>
                    <a:pt x="2026" y="903"/>
                  </a:lnTo>
                  <a:lnTo>
                    <a:pt x="2044" y="874"/>
                  </a:lnTo>
                  <a:lnTo>
                    <a:pt x="2103" y="826"/>
                  </a:lnTo>
                  <a:lnTo>
                    <a:pt x="2109" y="797"/>
                  </a:lnTo>
                  <a:lnTo>
                    <a:pt x="2115" y="785"/>
                  </a:lnTo>
                  <a:lnTo>
                    <a:pt x="2150" y="768"/>
                  </a:lnTo>
                  <a:lnTo>
                    <a:pt x="2150" y="732"/>
                  </a:lnTo>
                  <a:lnTo>
                    <a:pt x="2186" y="702"/>
                  </a:lnTo>
                  <a:lnTo>
                    <a:pt x="2345" y="560"/>
                  </a:lnTo>
                  <a:lnTo>
                    <a:pt x="2357" y="532"/>
                  </a:lnTo>
                  <a:lnTo>
                    <a:pt x="2333" y="532"/>
                  </a:lnTo>
                  <a:lnTo>
                    <a:pt x="2315" y="514"/>
                  </a:lnTo>
                  <a:lnTo>
                    <a:pt x="2303" y="507"/>
                  </a:lnTo>
                  <a:lnTo>
                    <a:pt x="2298" y="502"/>
                  </a:lnTo>
                  <a:lnTo>
                    <a:pt x="2262" y="484"/>
                  </a:lnTo>
                  <a:lnTo>
                    <a:pt x="2250" y="490"/>
                  </a:lnTo>
                  <a:lnTo>
                    <a:pt x="2239" y="478"/>
                  </a:lnTo>
                  <a:lnTo>
                    <a:pt x="2197" y="419"/>
                  </a:lnTo>
                  <a:lnTo>
                    <a:pt x="2133" y="337"/>
                  </a:lnTo>
                  <a:lnTo>
                    <a:pt x="2126" y="307"/>
                  </a:lnTo>
                  <a:lnTo>
                    <a:pt x="2126" y="283"/>
                  </a:lnTo>
                  <a:lnTo>
                    <a:pt x="2126" y="248"/>
                  </a:lnTo>
                  <a:lnTo>
                    <a:pt x="2120" y="195"/>
                  </a:lnTo>
                  <a:lnTo>
                    <a:pt x="2103" y="182"/>
                  </a:lnTo>
                  <a:lnTo>
                    <a:pt x="2074" y="159"/>
                  </a:lnTo>
                  <a:lnTo>
                    <a:pt x="2032" y="147"/>
                  </a:lnTo>
                  <a:lnTo>
                    <a:pt x="2003" y="100"/>
                  </a:lnTo>
                  <a:lnTo>
                    <a:pt x="1991" y="76"/>
                  </a:lnTo>
                  <a:lnTo>
                    <a:pt x="1950" y="106"/>
                  </a:lnTo>
                  <a:lnTo>
                    <a:pt x="1943" y="124"/>
                  </a:lnTo>
                  <a:lnTo>
                    <a:pt x="1914" y="136"/>
                  </a:lnTo>
                  <a:lnTo>
                    <a:pt x="1908" y="147"/>
                  </a:lnTo>
                  <a:lnTo>
                    <a:pt x="1861" y="154"/>
                  </a:lnTo>
                  <a:lnTo>
                    <a:pt x="1808" y="124"/>
                  </a:lnTo>
                  <a:lnTo>
                    <a:pt x="1783" y="136"/>
                  </a:lnTo>
                  <a:lnTo>
                    <a:pt x="1760" y="165"/>
                  </a:lnTo>
                  <a:lnTo>
                    <a:pt x="1689" y="118"/>
                  </a:lnTo>
                  <a:lnTo>
                    <a:pt x="1630" y="124"/>
                  </a:lnTo>
                  <a:lnTo>
                    <a:pt x="1583" y="106"/>
                  </a:lnTo>
                  <a:lnTo>
                    <a:pt x="1554" y="47"/>
                  </a:lnTo>
                  <a:lnTo>
                    <a:pt x="1489" y="0"/>
                  </a:lnTo>
                  <a:lnTo>
                    <a:pt x="1459" y="23"/>
                  </a:lnTo>
                  <a:lnTo>
                    <a:pt x="1441" y="23"/>
                  </a:lnTo>
                  <a:lnTo>
                    <a:pt x="1412" y="5"/>
                  </a:lnTo>
                  <a:lnTo>
                    <a:pt x="1382" y="5"/>
                  </a:lnTo>
                  <a:lnTo>
                    <a:pt x="1370" y="35"/>
                  </a:lnTo>
                  <a:lnTo>
                    <a:pt x="1370" y="58"/>
                  </a:lnTo>
                  <a:lnTo>
                    <a:pt x="1388" y="124"/>
                  </a:lnTo>
                  <a:lnTo>
                    <a:pt x="1377" y="154"/>
                  </a:lnTo>
                  <a:lnTo>
                    <a:pt x="1341" y="159"/>
                  </a:lnTo>
                  <a:lnTo>
                    <a:pt x="1299" y="195"/>
                  </a:lnTo>
                  <a:lnTo>
                    <a:pt x="1246" y="189"/>
                  </a:lnTo>
                  <a:lnTo>
                    <a:pt x="1217" y="200"/>
                  </a:lnTo>
                  <a:lnTo>
                    <a:pt x="1217" y="260"/>
                  </a:lnTo>
                  <a:lnTo>
                    <a:pt x="1087" y="431"/>
                  </a:lnTo>
                  <a:lnTo>
                    <a:pt x="1070" y="502"/>
                  </a:lnTo>
                  <a:lnTo>
                    <a:pt x="992" y="502"/>
                  </a:lnTo>
                  <a:lnTo>
                    <a:pt x="956" y="461"/>
                  </a:lnTo>
                  <a:lnTo>
                    <a:pt x="933" y="461"/>
                  </a:lnTo>
                  <a:lnTo>
                    <a:pt x="910" y="484"/>
                  </a:lnTo>
                  <a:lnTo>
                    <a:pt x="886" y="567"/>
                  </a:lnTo>
                  <a:lnTo>
                    <a:pt x="862" y="590"/>
                  </a:lnTo>
                  <a:lnTo>
                    <a:pt x="827" y="567"/>
                  </a:lnTo>
                  <a:lnTo>
                    <a:pt x="809" y="537"/>
                  </a:lnTo>
                  <a:lnTo>
                    <a:pt x="756" y="560"/>
                  </a:lnTo>
                  <a:lnTo>
                    <a:pt x="738" y="620"/>
                  </a:lnTo>
                  <a:lnTo>
                    <a:pt x="715" y="626"/>
                  </a:lnTo>
                  <a:lnTo>
                    <a:pt x="708" y="614"/>
                  </a:lnTo>
                  <a:lnTo>
                    <a:pt x="614" y="573"/>
                  </a:lnTo>
                  <a:lnTo>
                    <a:pt x="537" y="603"/>
                  </a:lnTo>
                  <a:lnTo>
                    <a:pt x="479" y="596"/>
                  </a:lnTo>
                  <a:lnTo>
                    <a:pt x="467" y="631"/>
                  </a:lnTo>
                  <a:lnTo>
                    <a:pt x="472" y="638"/>
                  </a:lnTo>
                  <a:lnTo>
                    <a:pt x="443" y="649"/>
                  </a:lnTo>
                  <a:lnTo>
                    <a:pt x="419" y="644"/>
                  </a:lnTo>
                  <a:lnTo>
                    <a:pt x="426" y="649"/>
                  </a:lnTo>
                  <a:lnTo>
                    <a:pt x="413" y="667"/>
                  </a:lnTo>
                  <a:lnTo>
                    <a:pt x="401" y="702"/>
                  </a:lnTo>
                  <a:lnTo>
                    <a:pt x="396" y="709"/>
                  </a:lnTo>
                  <a:lnTo>
                    <a:pt x="396" y="727"/>
                  </a:lnTo>
                  <a:lnTo>
                    <a:pt x="426" y="762"/>
                  </a:lnTo>
                  <a:lnTo>
                    <a:pt x="419" y="773"/>
                  </a:lnTo>
                  <a:lnTo>
                    <a:pt x="325" y="803"/>
                  </a:lnTo>
                  <a:lnTo>
                    <a:pt x="295" y="814"/>
                  </a:lnTo>
                  <a:lnTo>
                    <a:pt x="301" y="862"/>
                  </a:lnTo>
                  <a:lnTo>
                    <a:pt x="319" y="938"/>
                  </a:lnTo>
                  <a:lnTo>
                    <a:pt x="271" y="963"/>
                  </a:lnTo>
                  <a:lnTo>
                    <a:pt x="236" y="933"/>
                  </a:lnTo>
                  <a:lnTo>
                    <a:pt x="195" y="910"/>
                  </a:lnTo>
                  <a:lnTo>
                    <a:pt x="142" y="903"/>
                  </a:lnTo>
                  <a:lnTo>
                    <a:pt x="101" y="921"/>
                  </a:lnTo>
                  <a:lnTo>
                    <a:pt x="83" y="992"/>
                  </a:lnTo>
                  <a:lnTo>
                    <a:pt x="89" y="1004"/>
                  </a:lnTo>
                  <a:lnTo>
                    <a:pt x="101" y="1004"/>
                  </a:lnTo>
                  <a:lnTo>
                    <a:pt x="118" y="1016"/>
                  </a:lnTo>
                  <a:lnTo>
                    <a:pt x="130" y="1057"/>
                  </a:lnTo>
                  <a:lnTo>
                    <a:pt x="94" y="1158"/>
                  </a:lnTo>
                  <a:lnTo>
                    <a:pt x="76" y="1169"/>
                  </a:lnTo>
                  <a:lnTo>
                    <a:pt x="59" y="1163"/>
                  </a:lnTo>
                  <a:lnTo>
                    <a:pt x="18" y="1176"/>
                  </a:lnTo>
                  <a:lnTo>
                    <a:pt x="0" y="1211"/>
                  </a:lnTo>
                </a:path>
              </a:pathLst>
            </a:custGeom>
            <a:solidFill>
              <a:schemeClr val="accent2">
                <a:lumMod val="60000"/>
                <a:lumOff val="40000"/>
              </a:schemeClr>
            </a:solid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        0.3%</a:t>
              </a:r>
            </a:p>
          </p:txBody>
        </p:sp>
        <p:sp>
          <p:nvSpPr>
            <p:cNvPr id="19515" name="Freeform 59"/>
            <p:cNvSpPr>
              <a:spLocks/>
            </p:cNvSpPr>
            <p:nvPr/>
          </p:nvSpPr>
          <p:spPr bwMode="auto">
            <a:xfrm>
              <a:off x="5112190" y="4504900"/>
              <a:ext cx="450167" cy="760011"/>
            </a:xfrm>
            <a:custGeom>
              <a:avLst/>
              <a:gdLst/>
              <a:ahLst/>
              <a:cxnLst>
                <a:cxn ang="0">
                  <a:pos x="1045" y="0"/>
                </a:cxn>
                <a:cxn ang="0">
                  <a:pos x="360" y="47"/>
                </a:cxn>
                <a:cxn ang="0">
                  <a:pos x="360" y="70"/>
                </a:cxn>
                <a:cxn ang="0">
                  <a:pos x="295" y="123"/>
                </a:cxn>
                <a:cxn ang="0">
                  <a:pos x="271" y="189"/>
                </a:cxn>
                <a:cxn ang="0">
                  <a:pos x="277" y="247"/>
                </a:cxn>
                <a:cxn ang="0">
                  <a:pos x="271" y="289"/>
                </a:cxn>
                <a:cxn ang="0">
                  <a:pos x="213" y="325"/>
                </a:cxn>
                <a:cxn ang="0">
                  <a:pos x="172" y="384"/>
                </a:cxn>
                <a:cxn ang="0">
                  <a:pos x="154" y="401"/>
                </a:cxn>
                <a:cxn ang="0">
                  <a:pos x="154" y="455"/>
                </a:cxn>
                <a:cxn ang="0">
                  <a:pos x="124" y="490"/>
                </a:cxn>
                <a:cxn ang="0">
                  <a:pos x="124" y="531"/>
                </a:cxn>
                <a:cxn ang="0">
                  <a:pos x="101" y="584"/>
                </a:cxn>
                <a:cxn ang="0">
                  <a:pos x="71" y="643"/>
                </a:cxn>
                <a:cxn ang="0">
                  <a:pos x="83" y="703"/>
                </a:cxn>
                <a:cxn ang="0">
                  <a:pos x="112" y="732"/>
                </a:cxn>
                <a:cxn ang="0">
                  <a:pos x="118" y="774"/>
                </a:cxn>
                <a:cxn ang="0">
                  <a:pos x="129" y="785"/>
                </a:cxn>
                <a:cxn ang="0">
                  <a:pos x="129" y="803"/>
                </a:cxn>
                <a:cxn ang="0">
                  <a:pos x="112" y="815"/>
                </a:cxn>
                <a:cxn ang="0">
                  <a:pos x="101" y="850"/>
                </a:cxn>
                <a:cxn ang="0">
                  <a:pos x="106" y="874"/>
                </a:cxn>
                <a:cxn ang="0">
                  <a:pos x="101" y="909"/>
                </a:cxn>
                <a:cxn ang="0">
                  <a:pos x="147" y="987"/>
                </a:cxn>
                <a:cxn ang="0">
                  <a:pos x="154" y="1063"/>
                </a:cxn>
                <a:cxn ang="0">
                  <a:pos x="172" y="1110"/>
                </a:cxn>
                <a:cxn ang="0">
                  <a:pos x="195" y="1127"/>
                </a:cxn>
                <a:cxn ang="0">
                  <a:pos x="200" y="1163"/>
                </a:cxn>
                <a:cxn ang="0">
                  <a:pos x="154" y="1193"/>
                </a:cxn>
                <a:cxn ang="0">
                  <a:pos x="142" y="1205"/>
                </a:cxn>
                <a:cxn ang="0">
                  <a:pos x="118" y="1294"/>
                </a:cxn>
                <a:cxn ang="0">
                  <a:pos x="58" y="1388"/>
                </a:cxn>
                <a:cxn ang="0">
                  <a:pos x="0" y="1560"/>
                </a:cxn>
                <a:cxn ang="0">
                  <a:pos x="0" y="1683"/>
                </a:cxn>
                <a:cxn ang="0">
                  <a:pos x="632" y="1659"/>
                </a:cxn>
                <a:cxn ang="0">
                  <a:pos x="644" y="1677"/>
                </a:cxn>
                <a:cxn ang="0">
                  <a:pos x="626" y="1736"/>
                </a:cxn>
                <a:cxn ang="0">
                  <a:pos x="632" y="1831"/>
                </a:cxn>
                <a:cxn ang="0">
                  <a:pos x="697" y="1896"/>
                </a:cxn>
                <a:cxn ang="0">
                  <a:pos x="715" y="1973"/>
                </a:cxn>
                <a:cxn ang="0">
                  <a:pos x="756" y="1973"/>
                </a:cxn>
                <a:cxn ang="0">
                  <a:pos x="827" y="1920"/>
                </a:cxn>
                <a:cxn ang="0">
                  <a:pos x="981" y="1872"/>
                </a:cxn>
                <a:cxn ang="0">
                  <a:pos x="1016" y="1884"/>
                </a:cxn>
                <a:cxn ang="0">
                  <a:pos x="1075" y="1867"/>
                </a:cxn>
                <a:cxn ang="0">
                  <a:pos x="1081" y="1878"/>
                </a:cxn>
                <a:cxn ang="0">
                  <a:pos x="1116" y="1890"/>
                </a:cxn>
                <a:cxn ang="0">
                  <a:pos x="1128" y="1884"/>
                </a:cxn>
                <a:cxn ang="0">
                  <a:pos x="1057" y="1282"/>
                </a:cxn>
                <a:cxn ang="0">
                  <a:pos x="1052" y="1223"/>
                </a:cxn>
                <a:cxn ang="0">
                  <a:pos x="1075" y="36"/>
                </a:cxn>
                <a:cxn ang="0">
                  <a:pos x="1045" y="0"/>
                </a:cxn>
              </a:cxnLst>
              <a:rect l="0" t="0" r="r" b="b"/>
              <a:pathLst>
                <a:path w="1128" h="1973">
                  <a:moveTo>
                    <a:pt x="1045" y="0"/>
                  </a:moveTo>
                  <a:lnTo>
                    <a:pt x="360" y="47"/>
                  </a:lnTo>
                  <a:lnTo>
                    <a:pt x="360" y="70"/>
                  </a:lnTo>
                  <a:lnTo>
                    <a:pt x="295" y="123"/>
                  </a:lnTo>
                  <a:lnTo>
                    <a:pt x="271" y="189"/>
                  </a:lnTo>
                  <a:lnTo>
                    <a:pt x="277" y="247"/>
                  </a:lnTo>
                  <a:lnTo>
                    <a:pt x="271" y="289"/>
                  </a:lnTo>
                  <a:lnTo>
                    <a:pt x="213" y="325"/>
                  </a:lnTo>
                  <a:lnTo>
                    <a:pt x="172" y="384"/>
                  </a:lnTo>
                  <a:lnTo>
                    <a:pt x="154" y="401"/>
                  </a:lnTo>
                  <a:lnTo>
                    <a:pt x="154" y="455"/>
                  </a:lnTo>
                  <a:lnTo>
                    <a:pt x="124" y="490"/>
                  </a:lnTo>
                  <a:lnTo>
                    <a:pt x="124" y="531"/>
                  </a:lnTo>
                  <a:lnTo>
                    <a:pt x="101" y="584"/>
                  </a:lnTo>
                  <a:lnTo>
                    <a:pt x="71" y="643"/>
                  </a:lnTo>
                  <a:lnTo>
                    <a:pt x="83" y="703"/>
                  </a:lnTo>
                  <a:lnTo>
                    <a:pt x="112" y="732"/>
                  </a:lnTo>
                  <a:lnTo>
                    <a:pt x="118" y="774"/>
                  </a:lnTo>
                  <a:lnTo>
                    <a:pt x="129" y="785"/>
                  </a:lnTo>
                  <a:lnTo>
                    <a:pt x="129" y="803"/>
                  </a:lnTo>
                  <a:lnTo>
                    <a:pt x="112" y="815"/>
                  </a:lnTo>
                  <a:lnTo>
                    <a:pt x="101" y="850"/>
                  </a:lnTo>
                  <a:lnTo>
                    <a:pt x="106" y="874"/>
                  </a:lnTo>
                  <a:lnTo>
                    <a:pt x="101" y="909"/>
                  </a:lnTo>
                  <a:lnTo>
                    <a:pt x="147" y="987"/>
                  </a:lnTo>
                  <a:lnTo>
                    <a:pt x="154" y="1063"/>
                  </a:lnTo>
                  <a:lnTo>
                    <a:pt x="172" y="1110"/>
                  </a:lnTo>
                  <a:lnTo>
                    <a:pt x="195" y="1127"/>
                  </a:lnTo>
                  <a:lnTo>
                    <a:pt x="200" y="1163"/>
                  </a:lnTo>
                  <a:lnTo>
                    <a:pt x="154" y="1193"/>
                  </a:lnTo>
                  <a:lnTo>
                    <a:pt x="142" y="1205"/>
                  </a:lnTo>
                  <a:lnTo>
                    <a:pt x="118" y="1294"/>
                  </a:lnTo>
                  <a:lnTo>
                    <a:pt x="58" y="1388"/>
                  </a:lnTo>
                  <a:lnTo>
                    <a:pt x="0" y="1560"/>
                  </a:lnTo>
                  <a:lnTo>
                    <a:pt x="0" y="1683"/>
                  </a:lnTo>
                  <a:lnTo>
                    <a:pt x="632" y="1659"/>
                  </a:lnTo>
                  <a:lnTo>
                    <a:pt x="644" y="1677"/>
                  </a:lnTo>
                  <a:lnTo>
                    <a:pt x="626" y="1736"/>
                  </a:lnTo>
                  <a:lnTo>
                    <a:pt x="632" y="1831"/>
                  </a:lnTo>
                  <a:lnTo>
                    <a:pt x="697" y="1896"/>
                  </a:lnTo>
                  <a:lnTo>
                    <a:pt x="715" y="1973"/>
                  </a:lnTo>
                  <a:lnTo>
                    <a:pt x="756" y="1973"/>
                  </a:lnTo>
                  <a:lnTo>
                    <a:pt x="827" y="1920"/>
                  </a:lnTo>
                  <a:lnTo>
                    <a:pt x="981" y="1872"/>
                  </a:lnTo>
                  <a:lnTo>
                    <a:pt x="1016" y="1884"/>
                  </a:lnTo>
                  <a:lnTo>
                    <a:pt x="1075" y="1867"/>
                  </a:lnTo>
                  <a:lnTo>
                    <a:pt x="1081" y="1878"/>
                  </a:lnTo>
                  <a:lnTo>
                    <a:pt x="1116" y="1890"/>
                  </a:lnTo>
                  <a:lnTo>
                    <a:pt x="1128" y="1884"/>
                  </a:lnTo>
                  <a:lnTo>
                    <a:pt x="1057" y="1282"/>
                  </a:lnTo>
                  <a:lnTo>
                    <a:pt x="1052" y="1223"/>
                  </a:lnTo>
                  <a:lnTo>
                    <a:pt x="1075" y="36"/>
                  </a:lnTo>
                  <a:lnTo>
                    <a:pt x="1045" y="0"/>
                  </a:lnTo>
                  <a:close/>
                </a:path>
              </a:pathLst>
            </a:custGeom>
            <a:solidFill>
              <a:schemeClr val="accent2">
                <a:lumMod val="50000"/>
              </a:schemeClr>
            </a:solidFill>
            <a:ln w="12700">
              <a:solidFill>
                <a:schemeClr val="tx1"/>
              </a:solidFill>
              <a:round/>
              <a:headEnd/>
              <a:tailEnd/>
            </a:ln>
          </p:spPr>
          <p:txBody>
            <a:bodyPr lIns="0" rIns="0" anchor="ctr"/>
            <a:lstStyle/>
            <a:p>
              <a:pPr>
                <a:defRPr/>
              </a:pPr>
              <a:r>
                <a:rPr lang="en-US" sz="1440" b="1" dirty="0">
                  <a:solidFill>
                    <a:schemeClr val="bg1"/>
                  </a:solidFill>
                  <a:latin typeface="Calibri" pitchFamily="34" charset="0"/>
                  <a:cs typeface="Arial" pitchFamily="34" charset="0"/>
                </a:rPr>
                <a:t>  -0.1%</a:t>
              </a:r>
            </a:p>
          </p:txBody>
        </p:sp>
        <p:sp>
          <p:nvSpPr>
            <p:cNvPr id="19517" name="Freeform 61"/>
            <p:cNvSpPr>
              <a:spLocks/>
            </p:cNvSpPr>
            <p:nvPr/>
          </p:nvSpPr>
          <p:spPr bwMode="auto">
            <a:xfrm>
              <a:off x="5499402" y="4482798"/>
              <a:ext cx="567347" cy="754209"/>
            </a:xfrm>
            <a:custGeom>
              <a:avLst/>
              <a:gdLst/>
              <a:ahLst/>
              <a:cxnLst>
                <a:cxn ang="0">
                  <a:pos x="0" y="71"/>
                </a:cxn>
                <a:cxn ang="0">
                  <a:pos x="30" y="107"/>
                </a:cxn>
                <a:cxn ang="0">
                  <a:pos x="7" y="1294"/>
                </a:cxn>
                <a:cxn ang="0">
                  <a:pos x="12" y="1353"/>
                </a:cxn>
                <a:cxn ang="0">
                  <a:pos x="83" y="1955"/>
                </a:cxn>
                <a:cxn ang="0">
                  <a:pos x="101" y="1943"/>
                </a:cxn>
                <a:cxn ang="0">
                  <a:pos x="119" y="1931"/>
                </a:cxn>
                <a:cxn ang="0">
                  <a:pos x="172" y="1949"/>
                </a:cxn>
                <a:cxn ang="0">
                  <a:pos x="183" y="1926"/>
                </a:cxn>
                <a:cxn ang="0">
                  <a:pos x="195" y="1837"/>
                </a:cxn>
                <a:cxn ang="0">
                  <a:pos x="218" y="1778"/>
                </a:cxn>
                <a:cxn ang="0">
                  <a:pos x="248" y="1837"/>
                </a:cxn>
                <a:cxn ang="0">
                  <a:pos x="243" y="1860"/>
                </a:cxn>
                <a:cxn ang="0">
                  <a:pos x="266" y="1908"/>
                </a:cxn>
                <a:cxn ang="0">
                  <a:pos x="302" y="1961"/>
                </a:cxn>
                <a:cxn ang="0">
                  <a:pos x="337" y="1961"/>
                </a:cxn>
                <a:cxn ang="0">
                  <a:pos x="367" y="1961"/>
                </a:cxn>
                <a:cxn ang="0">
                  <a:pos x="408" y="1920"/>
                </a:cxn>
                <a:cxn ang="0">
                  <a:pos x="414" y="1913"/>
                </a:cxn>
                <a:cxn ang="0">
                  <a:pos x="431" y="1896"/>
                </a:cxn>
                <a:cxn ang="0">
                  <a:pos x="431" y="1890"/>
                </a:cxn>
                <a:cxn ang="0">
                  <a:pos x="426" y="1878"/>
                </a:cxn>
                <a:cxn ang="0">
                  <a:pos x="408" y="1872"/>
                </a:cxn>
                <a:cxn ang="0">
                  <a:pos x="408" y="1860"/>
                </a:cxn>
                <a:cxn ang="0">
                  <a:pos x="426" y="1825"/>
                </a:cxn>
                <a:cxn ang="0">
                  <a:pos x="420" y="1807"/>
                </a:cxn>
                <a:cxn ang="0">
                  <a:pos x="396" y="1789"/>
                </a:cxn>
                <a:cxn ang="0">
                  <a:pos x="385" y="1789"/>
                </a:cxn>
                <a:cxn ang="0">
                  <a:pos x="367" y="1771"/>
                </a:cxn>
                <a:cxn ang="0">
                  <a:pos x="337" y="1730"/>
                </a:cxn>
                <a:cxn ang="0">
                  <a:pos x="337" y="1701"/>
                </a:cxn>
                <a:cxn ang="0">
                  <a:pos x="343" y="1695"/>
                </a:cxn>
                <a:cxn ang="0">
                  <a:pos x="343" y="1683"/>
                </a:cxn>
                <a:cxn ang="0">
                  <a:pos x="343" y="1665"/>
                </a:cxn>
                <a:cxn ang="0">
                  <a:pos x="1235" y="1578"/>
                </a:cxn>
                <a:cxn ang="0">
                  <a:pos x="1229" y="1553"/>
                </a:cxn>
                <a:cxn ang="0">
                  <a:pos x="1187" y="1489"/>
                </a:cxn>
                <a:cxn ang="0">
                  <a:pos x="1194" y="1388"/>
                </a:cxn>
                <a:cxn ang="0">
                  <a:pos x="1158" y="1299"/>
                </a:cxn>
                <a:cxn ang="0">
                  <a:pos x="1146" y="1228"/>
                </a:cxn>
                <a:cxn ang="0">
                  <a:pos x="1170" y="1175"/>
                </a:cxn>
                <a:cxn ang="0">
                  <a:pos x="1170" y="1122"/>
                </a:cxn>
                <a:cxn ang="0">
                  <a:pos x="1199" y="1081"/>
                </a:cxn>
                <a:cxn ang="0">
                  <a:pos x="1205" y="1069"/>
                </a:cxn>
                <a:cxn ang="0">
                  <a:pos x="1176" y="1033"/>
                </a:cxn>
                <a:cxn ang="0">
                  <a:pos x="1187" y="998"/>
                </a:cxn>
                <a:cxn ang="0">
                  <a:pos x="1170" y="975"/>
                </a:cxn>
                <a:cxn ang="0">
                  <a:pos x="1135" y="957"/>
                </a:cxn>
                <a:cxn ang="0">
                  <a:pos x="1123" y="927"/>
                </a:cxn>
                <a:cxn ang="0">
                  <a:pos x="1105" y="868"/>
                </a:cxn>
                <a:cxn ang="0">
                  <a:pos x="1082" y="845"/>
                </a:cxn>
                <a:cxn ang="0">
                  <a:pos x="845" y="0"/>
                </a:cxn>
                <a:cxn ang="0">
                  <a:pos x="0" y="71"/>
                </a:cxn>
              </a:cxnLst>
              <a:rect l="0" t="0" r="r" b="b"/>
              <a:pathLst>
                <a:path w="1235" h="1961">
                  <a:moveTo>
                    <a:pt x="0" y="71"/>
                  </a:moveTo>
                  <a:lnTo>
                    <a:pt x="30" y="107"/>
                  </a:lnTo>
                  <a:lnTo>
                    <a:pt x="7" y="1294"/>
                  </a:lnTo>
                  <a:lnTo>
                    <a:pt x="12" y="1353"/>
                  </a:lnTo>
                  <a:lnTo>
                    <a:pt x="83" y="1955"/>
                  </a:lnTo>
                  <a:lnTo>
                    <a:pt x="101" y="1943"/>
                  </a:lnTo>
                  <a:lnTo>
                    <a:pt x="119" y="1931"/>
                  </a:lnTo>
                  <a:lnTo>
                    <a:pt x="172" y="1949"/>
                  </a:lnTo>
                  <a:lnTo>
                    <a:pt x="183" y="1926"/>
                  </a:lnTo>
                  <a:lnTo>
                    <a:pt x="195" y="1837"/>
                  </a:lnTo>
                  <a:lnTo>
                    <a:pt x="218" y="1778"/>
                  </a:lnTo>
                  <a:lnTo>
                    <a:pt x="248" y="1837"/>
                  </a:lnTo>
                  <a:lnTo>
                    <a:pt x="243" y="1860"/>
                  </a:lnTo>
                  <a:lnTo>
                    <a:pt x="266" y="1908"/>
                  </a:lnTo>
                  <a:lnTo>
                    <a:pt x="302" y="1961"/>
                  </a:lnTo>
                  <a:lnTo>
                    <a:pt x="337" y="1961"/>
                  </a:lnTo>
                  <a:lnTo>
                    <a:pt x="367" y="1961"/>
                  </a:lnTo>
                  <a:lnTo>
                    <a:pt x="408" y="1920"/>
                  </a:lnTo>
                  <a:lnTo>
                    <a:pt x="414" y="1913"/>
                  </a:lnTo>
                  <a:lnTo>
                    <a:pt x="431" y="1896"/>
                  </a:lnTo>
                  <a:lnTo>
                    <a:pt x="431" y="1890"/>
                  </a:lnTo>
                  <a:lnTo>
                    <a:pt x="426" y="1878"/>
                  </a:lnTo>
                  <a:lnTo>
                    <a:pt x="408" y="1872"/>
                  </a:lnTo>
                  <a:lnTo>
                    <a:pt x="408" y="1860"/>
                  </a:lnTo>
                  <a:lnTo>
                    <a:pt x="426" y="1825"/>
                  </a:lnTo>
                  <a:lnTo>
                    <a:pt x="420" y="1807"/>
                  </a:lnTo>
                  <a:lnTo>
                    <a:pt x="396" y="1789"/>
                  </a:lnTo>
                  <a:lnTo>
                    <a:pt x="385" y="1789"/>
                  </a:lnTo>
                  <a:lnTo>
                    <a:pt x="367" y="1771"/>
                  </a:lnTo>
                  <a:lnTo>
                    <a:pt x="337" y="1730"/>
                  </a:lnTo>
                  <a:lnTo>
                    <a:pt x="337" y="1701"/>
                  </a:lnTo>
                  <a:lnTo>
                    <a:pt x="343" y="1695"/>
                  </a:lnTo>
                  <a:lnTo>
                    <a:pt x="343" y="1683"/>
                  </a:lnTo>
                  <a:lnTo>
                    <a:pt x="343" y="1665"/>
                  </a:lnTo>
                  <a:lnTo>
                    <a:pt x="1235" y="1578"/>
                  </a:lnTo>
                  <a:lnTo>
                    <a:pt x="1229" y="1553"/>
                  </a:lnTo>
                  <a:lnTo>
                    <a:pt x="1187" y="1489"/>
                  </a:lnTo>
                  <a:lnTo>
                    <a:pt x="1194" y="1388"/>
                  </a:lnTo>
                  <a:lnTo>
                    <a:pt x="1158" y="1299"/>
                  </a:lnTo>
                  <a:lnTo>
                    <a:pt x="1146" y="1228"/>
                  </a:lnTo>
                  <a:lnTo>
                    <a:pt x="1170" y="1175"/>
                  </a:lnTo>
                  <a:lnTo>
                    <a:pt x="1170" y="1122"/>
                  </a:lnTo>
                  <a:lnTo>
                    <a:pt x="1199" y="1081"/>
                  </a:lnTo>
                  <a:lnTo>
                    <a:pt x="1205" y="1069"/>
                  </a:lnTo>
                  <a:lnTo>
                    <a:pt x="1176" y="1033"/>
                  </a:lnTo>
                  <a:lnTo>
                    <a:pt x="1187" y="998"/>
                  </a:lnTo>
                  <a:lnTo>
                    <a:pt x="1170" y="975"/>
                  </a:lnTo>
                  <a:lnTo>
                    <a:pt x="1135" y="957"/>
                  </a:lnTo>
                  <a:lnTo>
                    <a:pt x="1123" y="927"/>
                  </a:lnTo>
                  <a:lnTo>
                    <a:pt x="1105" y="868"/>
                  </a:lnTo>
                  <a:lnTo>
                    <a:pt x="1082" y="845"/>
                  </a:lnTo>
                  <a:lnTo>
                    <a:pt x="845" y="0"/>
                  </a:lnTo>
                  <a:lnTo>
                    <a:pt x="0" y="71"/>
                  </a:lnTo>
                  <a:close/>
                </a:path>
              </a:pathLst>
            </a:custGeom>
            <a:solidFill>
              <a:schemeClr val="accent2">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0.3%</a:t>
              </a:r>
            </a:p>
          </p:txBody>
        </p:sp>
        <p:sp>
          <p:nvSpPr>
            <p:cNvPr id="19520" name="Freeform 64"/>
            <p:cNvSpPr>
              <a:spLocks/>
            </p:cNvSpPr>
            <p:nvPr/>
          </p:nvSpPr>
          <p:spPr bwMode="auto">
            <a:xfrm>
              <a:off x="5844011" y="3314410"/>
              <a:ext cx="536830" cy="579000"/>
            </a:xfrm>
            <a:custGeom>
              <a:avLst/>
              <a:gdLst/>
              <a:ahLst/>
              <a:cxnLst>
                <a:cxn ang="0">
                  <a:pos x="118" y="1317"/>
                </a:cxn>
                <a:cxn ang="0">
                  <a:pos x="177" y="1335"/>
                </a:cxn>
                <a:cxn ang="0">
                  <a:pos x="225" y="1312"/>
                </a:cxn>
                <a:cxn ang="0">
                  <a:pos x="319" y="1418"/>
                </a:cxn>
                <a:cxn ang="0">
                  <a:pos x="425" y="1430"/>
                </a:cxn>
                <a:cxn ang="0">
                  <a:pos x="519" y="1448"/>
                </a:cxn>
                <a:cxn ang="0">
                  <a:pos x="597" y="1466"/>
                </a:cxn>
                <a:cxn ang="0">
                  <a:pos x="650" y="1448"/>
                </a:cxn>
                <a:cxn ang="0">
                  <a:pos x="686" y="1418"/>
                </a:cxn>
                <a:cxn ang="0">
                  <a:pos x="739" y="1412"/>
                </a:cxn>
                <a:cxn ang="0">
                  <a:pos x="810" y="1471"/>
                </a:cxn>
                <a:cxn ang="0">
                  <a:pos x="856" y="1507"/>
                </a:cxn>
                <a:cxn ang="0">
                  <a:pos x="927" y="1448"/>
                </a:cxn>
                <a:cxn ang="0">
                  <a:pos x="951" y="1388"/>
                </a:cxn>
                <a:cxn ang="0">
                  <a:pos x="981" y="1246"/>
                </a:cxn>
                <a:cxn ang="0">
                  <a:pos x="1034" y="1294"/>
                </a:cxn>
                <a:cxn ang="0">
                  <a:pos x="1057" y="1205"/>
                </a:cxn>
                <a:cxn ang="0">
                  <a:pos x="1117" y="1111"/>
                </a:cxn>
                <a:cxn ang="0">
                  <a:pos x="1140" y="1063"/>
                </a:cxn>
                <a:cxn ang="0">
                  <a:pos x="1206" y="1058"/>
                </a:cxn>
                <a:cxn ang="0">
                  <a:pos x="1270" y="975"/>
                </a:cxn>
                <a:cxn ang="0">
                  <a:pos x="1318" y="939"/>
                </a:cxn>
                <a:cxn ang="0">
                  <a:pos x="1305" y="868"/>
                </a:cxn>
                <a:cxn ang="0">
                  <a:pos x="1323" y="804"/>
                </a:cxn>
                <a:cxn ang="0">
                  <a:pos x="1282" y="627"/>
                </a:cxn>
                <a:cxn ang="0">
                  <a:pos x="1312" y="550"/>
                </a:cxn>
                <a:cxn ang="0">
                  <a:pos x="1341" y="532"/>
                </a:cxn>
                <a:cxn ang="0">
                  <a:pos x="1099" y="77"/>
                </a:cxn>
                <a:cxn ang="0">
                  <a:pos x="1004" y="142"/>
                </a:cxn>
                <a:cxn ang="0">
                  <a:pos x="886" y="249"/>
                </a:cxn>
                <a:cxn ang="0">
                  <a:pos x="815" y="249"/>
                </a:cxn>
                <a:cxn ang="0">
                  <a:pos x="715" y="313"/>
                </a:cxn>
                <a:cxn ang="0">
                  <a:pos x="626" y="290"/>
                </a:cxn>
                <a:cxn ang="0">
                  <a:pos x="590" y="295"/>
                </a:cxn>
                <a:cxn ang="0">
                  <a:pos x="590" y="266"/>
                </a:cxn>
                <a:cxn ang="0">
                  <a:pos x="455" y="231"/>
                </a:cxn>
                <a:cxn ang="0">
                  <a:pos x="390" y="231"/>
                </a:cxn>
                <a:cxn ang="0">
                  <a:pos x="0" y="266"/>
                </a:cxn>
              </a:cxnLst>
              <a:rect l="0" t="0" r="r" b="b"/>
              <a:pathLst>
                <a:path w="1341" h="1507">
                  <a:moveTo>
                    <a:pt x="0" y="266"/>
                  </a:moveTo>
                  <a:lnTo>
                    <a:pt x="118" y="1317"/>
                  </a:lnTo>
                  <a:lnTo>
                    <a:pt x="148" y="1317"/>
                  </a:lnTo>
                  <a:lnTo>
                    <a:pt x="177" y="1335"/>
                  </a:lnTo>
                  <a:lnTo>
                    <a:pt x="195" y="1335"/>
                  </a:lnTo>
                  <a:lnTo>
                    <a:pt x="225" y="1312"/>
                  </a:lnTo>
                  <a:lnTo>
                    <a:pt x="290" y="1359"/>
                  </a:lnTo>
                  <a:lnTo>
                    <a:pt x="319" y="1418"/>
                  </a:lnTo>
                  <a:lnTo>
                    <a:pt x="366" y="1436"/>
                  </a:lnTo>
                  <a:lnTo>
                    <a:pt x="425" y="1430"/>
                  </a:lnTo>
                  <a:lnTo>
                    <a:pt x="496" y="1477"/>
                  </a:lnTo>
                  <a:lnTo>
                    <a:pt x="519" y="1448"/>
                  </a:lnTo>
                  <a:lnTo>
                    <a:pt x="544" y="1436"/>
                  </a:lnTo>
                  <a:lnTo>
                    <a:pt x="597" y="1466"/>
                  </a:lnTo>
                  <a:lnTo>
                    <a:pt x="644" y="1459"/>
                  </a:lnTo>
                  <a:lnTo>
                    <a:pt x="650" y="1448"/>
                  </a:lnTo>
                  <a:lnTo>
                    <a:pt x="679" y="1436"/>
                  </a:lnTo>
                  <a:lnTo>
                    <a:pt x="686" y="1418"/>
                  </a:lnTo>
                  <a:lnTo>
                    <a:pt x="727" y="1388"/>
                  </a:lnTo>
                  <a:lnTo>
                    <a:pt x="739" y="1412"/>
                  </a:lnTo>
                  <a:lnTo>
                    <a:pt x="768" y="1459"/>
                  </a:lnTo>
                  <a:lnTo>
                    <a:pt x="810" y="1471"/>
                  </a:lnTo>
                  <a:lnTo>
                    <a:pt x="839" y="1494"/>
                  </a:lnTo>
                  <a:lnTo>
                    <a:pt x="856" y="1507"/>
                  </a:lnTo>
                  <a:lnTo>
                    <a:pt x="897" y="1507"/>
                  </a:lnTo>
                  <a:lnTo>
                    <a:pt x="927" y="1448"/>
                  </a:lnTo>
                  <a:lnTo>
                    <a:pt x="951" y="1436"/>
                  </a:lnTo>
                  <a:lnTo>
                    <a:pt x="951" y="1388"/>
                  </a:lnTo>
                  <a:lnTo>
                    <a:pt x="951" y="1342"/>
                  </a:lnTo>
                  <a:lnTo>
                    <a:pt x="981" y="1246"/>
                  </a:lnTo>
                  <a:lnTo>
                    <a:pt x="1004" y="1246"/>
                  </a:lnTo>
                  <a:lnTo>
                    <a:pt x="1034" y="1294"/>
                  </a:lnTo>
                  <a:lnTo>
                    <a:pt x="1069" y="1253"/>
                  </a:lnTo>
                  <a:lnTo>
                    <a:pt x="1057" y="1205"/>
                  </a:lnTo>
                  <a:lnTo>
                    <a:pt x="1087" y="1134"/>
                  </a:lnTo>
                  <a:lnTo>
                    <a:pt x="1117" y="1111"/>
                  </a:lnTo>
                  <a:lnTo>
                    <a:pt x="1117" y="1093"/>
                  </a:lnTo>
                  <a:lnTo>
                    <a:pt x="1140" y="1063"/>
                  </a:lnTo>
                  <a:lnTo>
                    <a:pt x="1170" y="1070"/>
                  </a:lnTo>
                  <a:lnTo>
                    <a:pt x="1206" y="1058"/>
                  </a:lnTo>
                  <a:lnTo>
                    <a:pt x="1211" y="1046"/>
                  </a:lnTo>
                  <a:lnTo>
                    <a:pt x="1270" y="975"/>
                  </a:lnTo>
                  <a:lnTo>
                    <a:pt x="1282" y="969"/>
                  </a:lnTo>
                  <a:lnTo>
                    <a:pt x="1318" y="939"/>
                  </a:lnTo>
                  <a:lnTo>
                    <a:pt x="1312" y="893"/>
                  </a:lnTo>
                  <a:lnTo>
                    <a:pt x="1305" y="868"/>
                  </a:lnTo>
                  <a:lnTo>
                    <a:pt x="1305" y="839"/>
                  </a:lnTo>
                  <a:lnTo>
                    <a:pt x="1323" y="804"/>
                  </a:lnTo>
                  <a:lnTo>
                    <a:pt x="1341" y="655"/>
                  </a:lnTo>
                  <a:lnTo>
                    <a:pt x="1282" y="627"/>
                  </a:lnTo>
                  <a:lnTo>
                    <a:pt x="1330" y="591"/>
                  </a:lnTo>
                  <a:lnTo>
                    <a:pt x="1312" y="550"/>
                  </a:lnTo>
                  <a:lnTo>
                    <a:pt x="1335" y="532"/>
                  </a:lnTo>
                  <a:lnTo>
                    <a:pt x="1341" y="532"/>
                  </a:lnTo>
                  <a:lnTo>
                    <a:pt x="1252" y="0"/>
                  </a:lnTo>
                  <a:lnTo>
                    <a:pt x="1099" y="77"/>
                  </a:lnTo>
                  <a:lnTo>
                    <a:pt x="1034" y="118"/>
                  </a:lnTo>
                  <a:lnTo>
                    <a:pt x="1004" y="142"/>
                  </a:lnTo>
                  <a:lnTo>
                    <a:pt x="915" y="236"/>
                  </a:lnTo>
                  <a:lnTo>
                    <a:pt x="886" y="249"/>
                  </a:lnTo>
                  <a:lnTo>
                    <a:pt x="862" y="249"/>
                  </a:lnTo>
                  <a:lnTo>
                    <a:pt x="815" y="249"/>
                  </a:lnTo>
                  <a:lnTo>
                    <a:pt x="785" y="254"/>
                  </a:lnTo>
                  <a:lnTo>
                    <a:pt x="715" y="313"/>
                  </a:lnTo>
                  <a:lnTo>
                    <a:pt x="686" y="313"/>
                  </a:lnTo>
                  <a:lnTo>
                    <a:pt x="626" y="290"/>
                  </a:lnTo>
                  <a:lnTo>
                    <a:pt x="608" y="302"/>
                  </a:lnTo>
                  <a:lnTo>
                    <a:pt x="590" y="295"/>
                  </a:lnTo>
                  <a:lnTo>
                    <a:pt x="608" y="272"/>
                  </a:lnTo>
                  <a:lnTo>
                    <a:pt x="590" y="266"/>
                  </a:lnTo>
                  <a:lnTo>
                    <a:pt x="549" y="260"/>
                  </a:lnTo>
                  <a:lnTo>
                    <a:pt x="455" y="231"/>
                  </a:lnTo>
                  <a:lnTo>
                    <a:pt x="437" y="219"/>
                  </a:lnTo>
                  <a:lnTo>
                    <a:pt x="390" y="231"/>
                  </a:lnTo>
                  <a:lnTo>
                    <a:pt x="390" y="213"/>
                  </a:lnTo>
                  <a:lnTo>
                    <a:pt x="0" y="266"/>
                  </a:lnTo>
                </a:path>
              </a:pathLst>
            </a:custGeom>
            <a:solidFill>
              <a:schemeClr val="accent2">
                <a:lumMod val="60000"/>
                <a:lumOff val="40000"/>
              </a:schemeClr>
            </a:solid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0.2%</a:t>
              </a:r>
            </a:p>
          </p:txBody>
        </p:sp>
        <p:sp>
          <p:nvSpPr>
            <p:cNvPr id="19521" name="Freeform 65"/>
            <p:cNvSpPr>
              <a:spLocks/>
            </p:cNvSpPr>
            <p:nvPr/>
          </p:nvSpPr>
          <p:spPr bwMode="auto">
            <a:xfrm>
              <a:off x="6432839" y="2684355"/>
              <a:ext cx="966533" cy="713598"/>
            </a:xfrm>
            <a:custGeom>
              <a:avLst/>
              <a:gdLst/>
              <a:ahLst/>
              <a:cxnLst>
                <a:cxn ang="0">
                  <a:pos x="1850" y="1666"/>
                </a:cxn>
                <a:cxn ang="0">
                  <a:pos x="1814" y="1731"/>
                </a:cxn>
                <a:cxn ang="0">
                  <a:pos x="1784" y="1784"/>
                </a:cxn>
                <a:cxn ang="0">
                  <a:pos x="1772" y="1855"/>
                </a:cxn>
                <a:cxn ang="0">
                  <a:pos x="1832" y="1796"/>
                </a:cxn>
                <a:cxn ang="0">
                  <a:pos x="1932" y="1784"/>
                </a:cxn>
                <a:cxn ang="0">
                  <a:pos x="2062" y="1736"/>
                </a:cxn>
                <a:cxn ang="0">
                  <a:pos x="2281" y="1578"/>
                </a:cxn>
                <a:cxn ang="0">
                  <a:pos x="2358" y="1524"/>
                </a:cxn>
                <a:cxn ang="0">
                  <a:pos x="2416" y="1453"/>
                </a:cxn>
                <a:cxn ang="0">
                  <a:pos x="2386" y="1465"/>
                </a:cxn>
                <a:cxn ang="0">
                  <a:pos x="2292" y="1512"/>
                </a:cxn>
                <a:cxn ang="0">
                  <a:pos x="2239" y="1542"/>
                </a:cxn>
                <a:cxn ang="0">
                  <a:pos x="2304" y="1441"/>
                </a:cxn>
                <a:cxn ang="0">
                  <a:pos x="2257" y="1482"/>
                </a:cxn>
                <a:cxn ang="0">
                  <a:pos x="2044" y="1601"/>
                </a:cxn>
                <a:cxn ang="0">
                  <a:pos x="1891" y="1707"/>
                </a:cxn>
                <a:cxn ang="0">
                  <a:pos x="1884" y="1624"/>
                </a:cxn>
                <a:cxn ang="0">
                  <a:pos x="1926" y="1518"/>
                </a:cxn>
                <a:cxn ang="0">
                  <a:pos x="1873" y="1175"/>
                </a:cxn>
                <a:cxn ang="0">
                  <a:pos x="1832" y="821"/>
                </a:cxn>
                <a:cxn ang="0">
                  <a:pos x="1790" y="597"/>
                </a:cxn>
                <a:cxn ang="0">
                  <a:pos x="1743" y="561"/>
                </a:cxn>
                <a:cxn ang="0">
                  <a:pos x="1731" y="490"/>
                </a:cxn>
                <a:cxn ang="0">
                  <a:pos x="1696" y="290"/>
                </a:cxn>
                <a:cxn ang="0">
                  <a:pos x="1630" y="77"/>
                </a:cxn>
                <a:cxn ang="0">
                  <a:pos x="1607" y="0"/>
                </a:cxn>
                <a:cxn ang="0">
                  <a:pos x="1206" y="89"/>
                </a:cxn>
                <a:cxn ang="0">
                  <a:pos x="986" y="325"/>
                </a:cxn>
                <a:cxn ang="0">
                  <a:pos x="969" y="419"/>
                </a:cxn>
                <a:cxn ang="0">
                  <a:pos x="846" y="549"/>
                </a:cxn>
                <a:cxn ang="0">
                  <a:pos x="887" y="591"/>
                </a:cxn>
                <a:cxn ang="0">
                  <a:pos x="898" y="643"/>
                </a:cxn>
                <a:cxn ang="0">
                  <a:pos x="922" y="767"/>
                </a:cxn>
                <a:cxn ang="0">
                  <a:pos x="704" y="916"/>
                </a:cxn>
                <a:cxn ang="0">
                  <a:pos x="455" y="934"/>
                </a:cxn>
                <a:cxn ang="0">
                  <a:pos x="202" y="992"/>
                </a:cxn>
                <a:cxn ang="0">
                  <a:pos x="148" y="1099"/>
                </a:cxn>
                <a:cxn ang="0">
                  <a:pos x="213" y="1234"/>
                </a:cxn>
                <a:cxn ang="0">
                  <a:pos x="42" y="1429"/>
                </a:cxn>
                <a:cxn ang="0">
                  <a:pos x="1318" y="1312"/>
                </a:cxn>
                <a:cxn ang="0">
                  <a:pos x="1359" y="1365"/>
                </a:cxn>
                <a:cxn ang="0">
                  <a:pos x="1406" y="1376"/>
                </a:cxn>
                <a:cxn ang="0">
                  <a:pos x="1465" y="1494"/>
                </a:cxn>
                <a:cxn ang="0">
                  <a:pos x="1572" y="1530"/>
                </a:cxn>
              </a:cxnLst>
              <a:rect l="0" t="0" r="r" b="b"/>
              <a:pathLst>
                <a:path w="2422" h="1855">
                  <a:moveTo>
                    <a:pt x="1572" y="1530"/>
                  </a:moveTo>
                  <a:lnTo>
                    <a:pt x="1832" y="1624"/>
                  </a:lnTo>
                  <a:lnTo>
                    <a:pt x="1850" y="1666"/>
                  </a:lnTo>
                  <a:lnTo>
                    <a:pt x="1832" y="1683"/>
                  </a:lnTo>
                  <a:lnTo>
                    <a:pt x="1820" y="1701"/>
                  </a:lnTo>
                  <a:lnTo>
                    <a:pt x="1814" y="1731"/>
                  </a:lnTo>
                  <a:lnTo>
                    <a:pt x="1814" y="1772"/>
                  </a:lnTo>
                  <a:lnTo>
                    <a:pt x="1802" y="1778"/>
                  </a:lnTo>
                  <a:lnTo>
                    <a:pt x="1784" y="1784"/>
                  </a:lnTo>
                  <a:lnTo>
                    <a:pt x="1761" y="1837"/>
                  </a:lnTo>
                  <a:lnTo>
                    <a:pt x="1761" y="1855"/>
                  </a:lnTo>
                  <a:lnTo>
                    <a:pt x="1772" y="1855"/>
                  </a:lnTo>
                  <a:lnTo>
                    <a:pt x="1784" y="1849"/>
                  </a:lnTo>
                  <a:lnTo>
                    <a:pt x="1790" y="1837"/>
                  </a:lnTo>
                  <a:lnTo>
                    <a:pt x="1832" y="1796"/>
                  </a:lnTo>
                  <a:lnTo>
                    <a:pt x="1855" y="1801"/>
                  </a:lnTo>
                  <a:lnTo>
                    <a:pt x="1914" y="1801"/>
                  </a:lnTo>
                  <a:lnTo>
                    <a:pt x="1932" y="1784"/>
                  </a:lnTo>
                  <a:lnTo>
                    <a:pt x="1985" y="1772"/>
                  </a:lnTo>
                  <a:lnTo>
                    <a:pt x="2033" y="1754"/>
                  </a:lnTo>
                  <a:lnTo>
                    <a:pt x="2062" y="1736"/>
                  </a:lnTo>
                  <a:lnTo>
                    <a:pt x="2092" y="1701"/>
                  </a:lnTo>
                  <a:lnTo>
                    <a:pt x="2239" y="1601"/>
                  </a:lnTo>
                  <a:lnTo>
                    <a:pt x="2281" y="1578"/>
                  </a:lnTo>
                  <a:lnTo>
                    <a:pt x="2310" y="1548"/>
                  </a:lnTo>
                  <a:lnTo>
                    <a:pt x="2334" y="1542"/>
                  </a:lnTo>
                  <a:lnTo>
                    <a:pt x="2358" y="1524"/>
                  </a:lnTo>
                  <a:lnTo>
                    <a:pt x="2386" y="1507"/>
                  </a:lnTo>
                  <a:lnTo>
                    <a:pt x="2404" y="1489"/>
                  </a:lnTo>
                  <a:lnTo>
                    <a:pt x="2416" y="1453"/>
                  </a:lnTo>
                  <a:lnTo>
                    <a:pt x="2422" y="1441"/>
                  </a:lnTo>
                  <a:lnTo>
                    <a:pt x="2416" y="1436"/>
                  </a:lnTo>
                  <a:lnTo>
                    <a:pt x="2386" y="1465"/>
                  </a:lnTo>
                  <a:lnTo>
                    <a:pt x="2352" y="1477"/>
                  </a:lnTo>
                  <a:lnTo>
                    <a:pt x="2310" y="1494"/>
                  </a:lnTo>
                  <a:lnTo>
                    <a:pt x="2292" y="1512"/>
                  </a:lnTo>
                  <a:lnTo>
                    <a:pt x="2281" y="1535"/>
                  </a:lnTo>
                  <a:lnTo>
                    <a:pt x="2246" y="1553"/>
                  </a:lnTo>
                  <a:lnTo>
                    <a:pt x="2239" y="1542"/>
                  </a:lnTo>
                  <a:lnTo>
                    <a:pt x="2251" y="1518"/>
                  </a:lnTo>
                  <a:lnTo>
                    <a:pt x="2274" y="1489"/>
                  </a:lnTo>
                  <a:lnTo>
                    <a:pt x="2304" y="1441"/>
                  </a:lnTo>
                  <a:lnTo>
                    <a:pt x="2292" y="1436"/>
                  </a:lnTo>
                  <a:lnTo>
                    <a:pt x="2269" y="1459"/>
                  </a:lnTo>
                  <a:lnTo>
                    <a:pt x="2257" y="1482"/>
                  </a:lnTo>
                  <a:lnTo>
                    <a:pt x="2233" y="1507"/>
                  </a:lnTo>
                  <a:lnTo>
                    <a:pt x="2150" y="1553"/>
                  </a:lnTo>
                  <a:lnTo>
                    <a:pt x="2044" y="1601"/>
                  </a:lnTo>
                  <a:lnTo>
                    <a:pt x="1962" y="1649"/>
                  </a:lnTo>
                  <a:lnTo>
                    <a:pt x="1926" y="1666"/>
                  </a:lnTo>
                  <a:lnTo>
                    <a:pt x="1891" y="1707"/>
                  </a:lnTo>
                  <a:lnTo>
                    <a:pt x="1873" y="1695"/>
                  </a:lnTo>
                  <a:lnTo>
                    <a:pt x="1873" y="1660"/>
                  </a:lnTo>
                  <a:lnTo>
                    <a:pt x="1884" y="1624"/>
                  </a:lnTo>
                  <a:lnTo>
                    <a:pt x="1914" y="1601"/>
                  </a:lnTo>
                  <a:lnTo>
                    <a:pt x="1879" y="1565"/>
                  </a:lnTo>
                  <a:lnTo>
                    <a:pt x="1926" y="1518"/>
                  </a:lnTo>
                  <a:lnTo>
                    <a:pt x="1932" y="1500"/>
                  </a:lnTo>
                  <a:lnTo>
                    <a:pt x="1909" y="1477"/>
                  </a:lnTo>
                  <a:lnTo>
                    <a:pt x="1873" y="1175"/>
                  </a:lnTo>
                  <a:lnTo>
                    <a:pt x="1861" y="1163"/>
                  </a:lnTo>
                  <a:lnTo>
                    <a:pt x="1861" y="886"/>
                  </a:lnTo>
                  <a:lnTo>
                    <a:pt x="1832" y="821"/>
                  </a:lnTo>
                  <a:lnTo>
                    <a:pt x="1808" y="750"/>
                  </a:lnTo>
                  <a:lnTo>
                    <a:pt x="1808" y="696"/>
                  </a:lnTo>
                  <a:lnTo>
                    <a:pt x="1790" y="597"/>
                  </a:lnTo>
                  <a:lnTo>
                    <a:pt x="1761" y="543"/>
                  </a:lnTo>
                  <a:lnTo>
                    <a:pt x="1743" y="549"/>
                  </a:lnTo>
                  <a:lnTo>
                    <a:pt x="1743" y="561"/>
                  </a:lnTo>
                  <a:lnTo>
                    <a:pt x="1737" y="561"/>
                  </a:lnTo>
                  <a:lnTo>
                    <a:pt x="1726" y="543"/>
                  </a:lnTo>
                  <a:lnTo>
                    <a:pt x="1731" y="490"/>
                  </a:lnTo>
                  <a:lnTo>
                    <a:pt x="1684" y="378"/>
                  </a:lnTo>
                  <a:lnTo>
                    <a:pt x="1678" y="336"/>
                  </a:lnTo>
                  <a:lnTo>
                    <a:pt x="1696" y="290"/>
                  </a:lnTo>
                  <a:lnTo>
                    <a:pt x="1684" y="206"/>
                  </a:lnTo>
                  <a:lnTo>
                    <a:pt x="1637" y="89"/>
                  </a:lnTo>
                  <a:lnTo>
                    <a:pt x="1630" y="77"/>
                  </a:lnTo>
                  <a:lnTo>
                    <a:pt x="1619" y="59"/>
                  </a:lnTo>
                  <a:lnTo>
                    <a:pt x="1625" y="41"/>
                  </a:lnTo>
                  <a:lnTo>
                    <a:pt x="1607" y="0"/>
                  </a:lnTo>
                  <a:lnTo>
                    <a:pt x="1224" y="95"/>
                  </a:lnTo>
                  <a:lnTo>
                    <a:pt x="1217" y="89"/>
                  </a:lnTo>
                  <a:lnTo>
                    <a:pt x="1206" y="89"/>
                  </a:lnTo>
                  <a:lnTo>
                    <a:pt x="1170" y="107"/>
                  </a:lnTo>
                  <a:lnTo>
                    <a:pt x="1082" y="201"/>
                  </a:lnTo>
                  <a:lnTo>
                    <a:pt x="986" y="325"/>
                  </a:lnTo>
                  <a:lnTo>
                    <a:pt x="975" y="348"/>
                  </a:lnTo>
                  <a:lnTo>
                    <a:pt x="981" y="372"/>
                  </a:lnTo>
                  <a:lnTo>
                    <a:pt x="969" y="419"/>
                  </a:lnTo>
                  <a:lnTo>
                    <a:pt x="945" y="437"/>
                  </a:lnTo>
                  <a:lnTo>
                    <a:pt x="851" y="531"/>
                  </a:lnTo>
                  <a:lnTo>
                    <a:pt x="846" y="549"/>
                  </a:lnTo>
                  <a:lnTo>
                    <a:pt x="857" y="591"/>
                  </a:lnTo>
                  <a:lnTo>
                    <a:pt x="869" y="597"/>
                  </a:lnTo>
                  <a:lnTo>
                    <a:pt x="887" y="591"/>
                  </a:lnTo>
                  <a:lnTo>
                    <a:pt x="910" y="609"/>
                  </a:lnTo>
                  <a:lnTo>
                    <a:pt x="915" y="627"/>
                  </a:lnTo>
                  <a:lnTo>
                    <a:pt x="898" y="643"/>
                  </a:lnTo>
                  <a:lnTo>
                    <a:pt x="904" y="679"/>
                  </a:lnTo>
                  <a:lnTo>
                    <a:pt x="928" y="714"/>
                  </a:lnTo>
                  <a:lnTo>
                    <a:pt x="922" y="767"/>
                  </a:lnTo>
                  <a:lnTo>
                    <a:pt x="863" y="797"/>
                  </a:lnTo>
                  <a:lnTo>
                    <a:pt x="775" y="891"/>
                  </a:lnTo>
                  <a:lnTo>
                    <a:pt x="704" y="916"/>
                  </a:lnTo>
                  <a:lnTo>
                    <a:pt x="555" y="957"/>
                  </a:lnTo>
                  <a:lnTo>
                    <a:pt x="502" y="939"/>
                  </a:lnTo>
                  <a:lnTo>
                    <a:pt x="455" y="934"/>
                  </a:lnTo>
                  <a:lnTo>
                    <a:pt x="379" y="939"/>
                  </a:lnTo>
                  <a:lnTo>
                    <a:pt x="296" y="957"/>
                  </a:lnTo>
                  <a:lnTo>
                    <a:pt x="202" y="992"/>
                  </a:lnTo>
                  <a:lnTo>
                    <a:pt x="159" y="1016"/>
                  </a:lnTo>
                  <a:lnTo>
                    <a:pt x="148" y="1069"/>
                  </a:lnTo>
                  <a:lnTo>
                    <a:pt x="148" y="1099"/>
                  </a:lnTo>
                  <a:lnTo>
                    <a:pt x="219" y="1175"/>
                  </a:lnTo>
                  <a:lnTo>
                    <a:pt x="225" y="1211"/>
                  </a:lnTo>
                  <a:lnTo>
                    <a:pt x="213" y="1234"/>
                  </a:lnTo>
                  <a:lnTo>
                    <a:pt x="189" y="1246"/>
                  </a:lnTo>
                  <a:lnTo>
                    <a:pt x="172" y="1312"/>
                  </a:lnTo>
                  <a:lnTo>
                    <a:pt x="42" y="1429"/>
                  </a:lnTo>
                  <a:lnTo>
                    <a:pt x="0" y="1465"/>
                  </a:lnTo>
                  <a:lnTo>
                    <a:pt x="24" y="1571"/>
                  </a:lnTo>
                  <a:lnTo>
                    <a:pt x="1318" y="1312"/>
                  </a:lnTo>
                  <a:lnTo>
                    <a:pt x="1341" y="1329"/>
                  </a:lnTo>
                  <a:lnTo>
                    <a:pt x="1348" y="1353"/>
                  </a:lnTo>
                  <a:lnTo>
                    <a:pt x="1359" y="1365"/>
                  </a:lnTo>
                  <a:lnTo>
                    <a:pt x="1371" y="1358"/>
                  </a:lnTo>
                  <a:lnTo>
                    <a:pt x="1382" y="1370"/>
                  </a:lnTo>
                  <a:lnTo>
                    <a:pt x="1406" y="1376"/>
                  </a:lnTo>
                  <a:lnTo>
                    <a:pt x="1442" y="1453"/>
                  </a:lnTo>
                  <a:lnTo>
                    <a:pt x="1447" y="1482"/>
                  </a:lnTo>
                  <a:lnTo>
                    <a:pt x="1465" y="1494"/>
                  </a:lnTo>
                  <a:lnTo>
                    <a:pt x="1465" y="1507"/>
                  </a:lnTo>
                  <a:lnTo>
                    <a:pt x="1542" y="1512"/>
                  </a:lnTo>
                  <a:lnTo>
                    <a:pt x="1572" y="1530"/>
                  </a:lnTo>
                  <a:close/>
                </a:path>
              </a:pathLst>
            </a:custGeom>
            <a:solidFill>
              <a:srgbClr val="632523"/>
            </a:solidFill>
            <a:ln w="12700">
              <a:solidFill>
                <a:schemeClr val="tx1"/>
              </a:solidFill>
              <a:round/>
              <a:headEnd/>
              <a:tailEnd/>
            </a:ln>
          </p:spPr>
          <p:txBody>
            <a:bodyPr anchor="ctr"/>
            <a:lstStyle/>
            <a:p>
              <a:pPr algn="ctr">
                <a:defRPr/>
              </a:pPr>
              <a:r>
                <a:rPr lang="en-US" sz="1440" b="1" dirty="0">
                  <a:solidFill>
                    <a:schemeClr val="bg1"/>
                  </a:solidFill>
                  <a:latin typeface="Calibri" pitchFamily="34" charset="0"/>
                  <a:cs typeface="Arial" pitchFamily="34" charset="0"/>
                </a:rPr>
                <a:t> -0.3%</a:t>
              </a:r>
            </a:p>
          </p:txBody>
        </p:sp>
        <p:sp>
          <p:nvSpPr>
            <p:cNvPr id="19523" name="Freeform 67"/>
            <p:cNvSpPr>
              <a:spLocks/>
            </p:cNvSpPr>
            <p:nvPr/>
          </p:nvSpPr>
          <p:spPr bwMode="auto">
            <a:xfrm>
              <a:off x="6350604" y="3188525"/>
              <a:ext cx="748672" cy="468770"/>
            </a:xfrm>
            <a:custGeom>
              <a:avLst/>
              <a:gdLst/>
              <a:ahLst/>
              <a:cxnLst>
                <a:cxn ang="0">
                  <a:pos x="467" y="1151"/>
                </a:cxn>
                <a:cxn ang="0">
                  <a:pos x="1311" y="986"/>
                </a:cxn>
                <a:cxn ang="0">
                  <a:pos x="1583" y="938"/>
                </a:cxn>
                <a:cxn ang="0">
                  <a:pos x="1590" y="938"/>
                </a:cxn>
                <a:cxn ang="0">
                  <a:pos x="1595" y="933"/>
                </a:cxn>
                <a:cxn ang="0">
                  <a:pos x="1601" y="908"/>
                </a:cxn>
                <a:cxn ang="0">
                  <a:pos x="1631" y="880"/>
                </a:cxn>
                <a:cxn ang="0">
                  <a:pos x="1661" y="874"/>
                </a:cxn>
                <a:cxn ang="0">
                  <a:pos x="1689" y="880"/>
                </a:cxn>
                <a:cxn ang="0">
                  <a:pos x="1767" y="826"/>
                </a:cxn>
                <a:cxn ang="0">
                  <a:pos x="1778" y="785"/>
                </a:cxn>
                <a:cxn ang="0">
                  <a:pos x="1826" y="738"/>
                </a:cxn>
                <a:cxn ang="0">
                  <a:pos x="1873" y="708"/>
                </a:cxn>
                <a:cxn ang="0">
                  <a:pos x="1879" y="697"/>
                </a:cxn>
                <a:cxn ang="0">
                  <a:pos x="1831" y="661"/>
                </a:cxn>
                <a:cxn ang="0">
                  <a:pos x="1814" y="644"/>
                </a:cxn>
                <a:cxn ang="0">
                  <a:pos x="1796" y="637"/>
                </a:cxn>
                <a:cxn ang="0">
                  <a:pos x="1785" y="619"/>
                </a:cxn>
                <a:cxn ang="0">
                  <a:pos x="1749" y="614"/>
                </a:cxn>
                <a:cxn ang="0">
                  <a:pos x="1737" y="566"/>
                </a:cxn>
                <a:cxn ang="0">
                  <a:pos x="1696" y="555"/>
                </a:cxn>
                <a:cxn ang="0">
                  <a:pos x="1689" y="555"/>
                </a:cxn>
                <a:cxn ang="0">
                  <a:pos x="1684" y="477"/>
                </a:cxn>
                <a:cxn ang="0">
                  <a:pos x="1707" y="466"/>
                </a:cxn>
                <a:cxn ang="0">
                  <a:pos x="1702" y="424"/>
                </a:cxn>
                <a:cxn ang="0">
                  <a:pos x="1678" y="401"/>
                </a:cxn>
                <a:cxn ang="0">
                  <a:pos x="1678" y="389"/>
                </a:cxn>
                <a:cxn ang="0">
                  <a:pos x="1684" y="378"/>
                </a:cxn>
                <a:cxn ang="0">
                  <a:pos x="1719" y="342"/>
                </a:cxn>
                <a:cxn ang="0">
                  <a:pos x="1732" y="283"/>
                </a:cxn>
                <a:cxn ang="0">
                  <a:pos x="1732" y="266"/>
                </a:cxn>
                <a:cxn ang="0">
                  <a:pos x="1755" y="230"/>
                </a:cxn>
                <a:cxn ang="0">
                  <a:pos x="1773" y="218"/>
                </a:cxn>
                <a:cxn ang="0">
                  <a:pos x="1743" y="200"/>
                </a:cxn>
                <a:cxn ang="0">
                  <a:pos x="1666" y="195"/>
                </a:cxn>
                <a:cxn ang="0">
                  <a:pos x="1666" y="182"/>
                </a:cxn>
                <a:cxn ang="0">
                  <a:pos x="1648" y="170"/>
                </a:cxn>
                <a:cxn ang="0">
                  <a:pos x="1643" y="141"/>
                </a:cxn>
                <a:cxn ang="0">
                  <a:pos x="1607" y="64"/>
                </a:cxn>
                <a:cxn ang="0">
                  <a:pos x="1583" y="58"/>
                </a:cxn>
                <a:cxn ang="0">
                  <a:pos x="1572" y="46"/>
                </a:cxn>
                <a:cxn ang="0">
                  <a:pos x="1560" y="53"/>
                </a:cxn>
                <a:cxn ang="0">
                  <a:pos x="1549" y="41"/>
                </a:cxn>
                <a:cxn ang="0">
                  <a:pos x="1542" y="17"/>
                </a:cxn>
                <a:cxn ang="0">
                  <a:pos x="1519" y="0"/>
                </a:cxn>
                <a:cxn ang="0">
                  <a:pos x="225" y="259"/>
                </a:cxn>
                <a:cxn ang="0">
                  <a:pos x="201" y="153"/>
                </a:cxn>
                <a:cxn ang="0">
                  <a:pos x="130" y="223"/>
                </a:cxn>
                <a:cxn ang="0">
                  <a:pos x="119" y="230"/>
                </a:cxn>
                <a:cxn ang="0">
                  <a:pos x="107" y="218"/>
                </a:cxn>
                <a:cxn ang="0">
                  <a:pos x="101" y="218"/>
                </a:cxn>
                <a:cxn ang="0">
                  <a:pos x="83" y="259"/>
                </a:cxn>
                <a:cxn ang="0">
                  <a:pos x="18" y="307"/>
                </a:cxn>
                <a:cxn ang="0">
                  <a:pos x="0" y="324"/>
                </a:cxn>
                <a:cxn ang="0">
                  <a:pos x="89" y="856"/>
                </a:cxn>
                <a:cxn ang="0">
                  <a:pos x="154" y="1217"/>
                </a:cxn>
                <a:cxn ang="0">
                  <a:pos x="467" y="1151"/>
                </a:cxn>
              </a:cxnLst>
              <a:rect l="0" t="0" r="r" b="b"/>
              <a:pathLst>
                <a:path w="1879" h="1217">
                  <a:moveTo>
                    <a:pt x="467" y="1151"/>
                  </a:moveTo>
                  <a:lnTo>
                    <a:pt x="1311" y="986"/>
                  </a:lnTo>
                  <a:lnTo>
                    <a:pt x="1583" y="938"/>
                  </a:lnTo>
                  <a:lnTo>
                    <a:pt x="1590" y="938"/>
                  </a:lnTo>
                  <a:lnTo>
                    <a:pt x="1595" y="933"/>
                  </a:lnTo>
                  <a:lnTo>
                    <a:pt x="1601" y="908"/>
                  </a:lnTo>
                  <a:lnTo>
                    <a:pt x="1631" y="880"/>
                  </a:lnTo>
                  <a:lnTo>
                    <a:pt x="1661" y="874"/>
                  </a:lnTo>
                  <a:lnTo>
                    <a:pt x="1689" y="880"/>
                  </a:lnTo>
                  <a:lnTo>
                    <a:pt x="1767" y="826"/>
                  </a:lnTo>
                  <a:lnTo>
                    <a:pt x="1778" y="785"/>
                  </a:lnTo>
                  <a:lnTo>
                    <a:pt x="1826" y="738"/>
                  </a:lnTo>
                  <a:lnTo>
                    <a:pt x="1873" y="708"/>
                  </a:lnTo>
                  <a:lnTo>
                    <a:pt x="1879" y="697"/>
                  </a:lnTo>
                  <a:lnTo>
                    <a:pt x="1831" y="661"/>
                  </a:lnTo>
                  <a:lnTo>
                    <a:pt x="1814" y="644"/>
                  </a:lnTo>
                  <a:lnTo>
                    <a:pt x="1796" y="637"/>
                  </a:lnTo>
                  <a:lnTo>
                    <a:pt x="1785" y="619"/>
                  </a:lnTo>
                  <a:lnTo>
                    <a:pt x="1749" y="614"/>
                  </a:lnTo>
                  <a:lnTo>
                    <a:pt x="1737" y="566"/>
                  </a:lnTo>
                  <a:lnTo>
                    <a:pt x="1696" y="555"/>
                  </a:lnTo>
                  <a:lnTo>
                    <a:pt x="1689" y="555"/>
                  </a:lnTo>
                  <a:lnTo>
                    <a:pt x="1684" y="477"/>
                  </a:lnTo>
                  <a:lnTo>
                    <a:pt x="1707" y="466"/>
                  </a:lnTo>
                  <a:lnTo>
                    <a:pt x="1702" y="424"/>
                  </a:lnTo>
                  <a:lnTo>
                    <a:pt x="1678" y="401"/>
                  </a:lnTo>
                  <a:lnTo>
                    <a:pt x="1678" y="389"/>
                  </a:lnTo>
                  <a:lnTo>
                    <a:pt x="1684" y="378"/>
                  </a:lnTo>
                  <a:lnTo>
                    <a:pt x="1719" y="342"/>
                  </a:lnTo>
                  <a:lnTo>
                    <a:pt x="1732" y="283"/>
                  </a:lnTo>
                  <a:lnTo>
                    <a:pt x="1732" y="266"/>
                  </a:lnTo>
                  <a:lnTo>
                    <a:pt x="1755" y="230"/>
                  </a:lnTo>
                  <a:lnTo>
                    <a:pt x="1773" y="218"/>
                  </a:lnTo>
                  <a:lnTo>
                    <a:pt x="1743" y="200"/>
                  </a:lnTo>
                  <a:lnTo>
                    <a:pt x="1666" y="195"/>
                  </a:lnTo>
                  <a:lnTo>
                    <a:pt x="1666" y="182"/>
                  </a:lnTo>
                  <a:lnTo>
                    <a:pt x="1648" y="170"/>
                  </a:lnTo>
                  <a:lnTo>
                    <a:pt x="1643" y="141"/>
                  </a:lnTo>
                  <a:lnTo>
                    <a:pt x="1607" y="64"/>
                  </a:lnTo>
                  <a:lnTo>
                    <a:pt x="1583" y="58"/>
                  </a:lnTo>
                  <a:lnTo>
                    <a:pt x="1572" y="46"/>
                  </a:lnTo>
                  <a:lnTo>
                    <a:pt x="1560" y="53"/>
                  </a:lnTo>
                  <a:lnTo>
                    <a:pt x="1549" y="41"/>
                  </a:lnTo>
                  <a:lnTo>
                    <a:pt x="1542" y="17"/>
                  </a:lnTo>
                  <a:lnTo>
                    <a:pt x="1519" y="0"/>
                  </a:lnTo>
                  <a:lnTo>
                    <a:pt x="225" y="259"/>
                  </a:lnTo>
                  <a:lnTo>
                    <a:pt x="201" y="153"/>
                  </a:lnTo>
                  <a:lnTo>
                    <a:pt x="130" y="223"/>
                  </a:lnTo>
                  <a:lnTo>
                    <a:pt x="119" y="230"/>
                  </a:lnTo>
                  <a:lnTo>
                    <a:pt x="107" y="218"/>
                  </a:lnTo>
                  <a:lnTo>
                    <a:pt x="101" y="218"/>
                  </a:lnTo>
                  <a:lnTo>
                    <a:pt x="83" y="259"/>
                  </a:lnTo>
                  <a:lnTo>
                    <a:pt x="18" y="307"/>
                  </a:lnTo>
                  <a:lnTo>
                    <a:pt x="0" y="324"/>
                  </a:lnTo>
                  <a:lnTo>
                    <a:pt x="89" y="856"/>
                  </a:lnTo>
                  <a:lnTo>
                    <a:pt x="154" y="1217"/>
                  </a:lnTo>
                  <a:lnTo>
                    <a:pt x="467" y="1151"/>
                  </a:lnTo>
                  <a:close/>
                </a:path>
              </a:pathLst>
            </a:custGeom>
            <a:solidFill>
              <a:schemeClr val="accent2">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0.1%</a:t>
              </a:r>
            </a:p>
          </p:txBody>
        </p:sp>
        <p:sp>
          <p:nvSpPr>
            <p:cNvPr id="19526" name="Freeform 70"/>
            <p:cNvSpPr>
              <a:spLocks/>
            </p:cNvSpPr>
            <p:nvPr/>
          </p:nvSpPr>
          <p:spPr bwMode="auto">
            <a:xfrm>
              <a:off x="6093166" y="3654383"/>
              <a:ext cx="976163" cy="539550"/>
            </a:xfrm>
            <a:custGeom>
              <a:avLst/>
              <a:gdLst/>
              <a:ahLst/>
              <a:cxnLst>
                <a:cxn ang="0">
                  <a:pos x="1607" y="1176"/>
                </a:cxn>
                <a:cxn ang="0">
                  <a:pos x="745" y="1311"/>
                </a:cxn>
                <a:cxn ang="0">
                  <a:pos x="621" y="1329"/>
                </a:cxn>
                <a:cxn ang="0">
                  <a:pos x="537" y="1329"/>
                </a:cxn>
                <a:cxn ang="0">
                  <a:pos x="0" y="1400"/>
                </a:cxn>
                <a:cxn ang="0">
                  <a:pos x="136" y="1329"/>
                </a:cxn>
                <a:cxn ang="0">
                  <a:pos x="213" y="1252"/>
                </a:cxn>
                <a:cxn ang="0">
                  <a:pos x="225" y="1211"/>
                </a:cxn>
                <a:cxn ang="0">
                  <a:pos x="260" y="1158"/>
                </a:cxn>
                <a:cxn ang="0">
                  <a:pos x="455" y="986"/>
                </a:cxn>
                <a:cxn ang="0">
                  <a:pos x="479" y="963"/>
                </a:cxn>
                <a:cxn ang="0">
                  <a:pos x="514" y="1040"/>
                </a:cxn>
                <a:cxn ang="0">
                  <a:pos x="621" y="1070"/>
                </a:cxn>
                <a:cxn ang="0">
                  <a:pos x="662" y="1022"/>
                </a:cxn>
                <a:cxn ang="0">
                  <a:pos x="715" y="1029"/>
                </a:cxn>
                <a:cxn ang="0">
                  <a:pos x="750" y="1029"/>
                </a:cxn>
                <a:cxn ang="0">
                  <a:pos x="845" y="945"/>
                </a:cxn>
                <a:cxn ang="0">
                  <a:pos x="869" y="963"/>
                </a:cxn>
                <a:cxn ang="0">
                  <a:pos x="958" y="916"/>
                </a:cxn>
                <a:cxn ang="0">
                  <a:pos x="999" y="821"/>
                </a:cxn>
                <a:cxn ang="0">
                  <a:pos x="1057" y="674"/>
                </a:cxn>
                <a:cxn ang="0">
                  <a:pos x="1140" y="408"/>
                </a:cxn>
                <a:cxn ang="0">
                  <a:pos x="1181" y="449"/>
                </a:cxn>
                <a:cxn ang="0">
                  <a:pos x="1247" y="461"/>
                </a:cxn>
                <a:cxn ang="0">
                  <a:pos x="1300" y="314"/>
                </a:cxn>
                <a:cxn ang="0">
                  <a:pos x="1359" y="289"/>
                </a:cxn>
                <a:cxn ang="0">
                  <a:pos x="1407" y="225"/>
                </a:cxn>
                <a:cxn ang="0">
                  <a:pos x="1453" y="142"/>
                </a:cxn>
                <a:cxn ang="0">
                  <a:pos x="1471" y="113"/>
                </a:cxn>
                <a:cxn ang="0">
                  <a:pos x="1460" y="24"/>
                </a:cxn>
                <a:cxn ang="0">
                  <a:pos x="1483" y="0"/>
                </a:cxn>
                <a:cxn ang="0">
                  <a:pos x="1648" y="101"/>
                </a:cxn>
                <a:cxn ang="0">
                  <a:pos x="1673" y="18"/>
                </a:cxn>
                <a:cxn ang="0">
                  <a:pos x="1725" y="24"/>
                </a:cxn>
                <a:cxn ang="0">
                  <a:pos x="1731" y="65"/>
                </a:cxn>
                <a:cxn ang="0">
                  <a:pos x="1831" y="101"/>
                </a:cxn>
                <a:cxn ang="0">
                  <a:pos x="1896" y="149"/>
                </a:cxn>
                <a:cxn ang="0">
                  <a:pos x="1920" y="201"/>
                </a:cxn>
                <a:cxn ang="0">
                  <a:pos x="1855" y="331"/>
                </a:cxn>
                <a:cxn ang="0">
                  <a:pos x="1909" y="378"/>
                </a:cxn>
                <a:cxn ang="0">
                  <a:pos x="1985" y="390"/>
                </a:cxn>
                <a:cxn ang="0">
                  <a:pos x="2015" y="408"/>
                </a:cxn>
                <a:cxn ang="0">
                  <a:pos x="2056" y="431"/>
                </a:cxn>
                <a:cxn ang="0">
                  <a:pos x="2086" y="420"/>
                </a:cxn>
                <a:cxn ang="0">
                  <a:pos x="2216" y="473"/>
                </a:cxn>
                <a:cxn ang="0">
                  <a:pos x="2239" y="520"/>
                </a:cxn>
                <a:cxn ang="0">
                  <a:pos x="2227" y="591"/>
                </a:cxn>
                <a:cxn ang="0">
                  <a:pos x="2204" y="615"/>
                </a:cxn>
                <a:cxn ang="0">
                  <a:pos x="2274" y="679"/>
                </a:cxn>
                <a:cxn ang="0">
                  <a:pos x="2269" y="709"/>
                </a:cxn>
                <a:cxn ang="0">
                  <a:pos x="2216" y="720"/>
                </a:cxn>
                <a:cxn ang="0">
                  <a:pos x="2239" y="733"/>
                </a:cxn>
                <a:cxn ang="0">
                  <a:pos x="2216" y="763"/>
                </a:cxn>
                <a:cxn ang="0">
                  <a:pos x="2198" y="768"/>
                </a:cxn>
                <a:cxn ang="0">
                  <a:pos x="2251" y="786"/>
                </a:cxn>
                <a:cxn ang="0">
                  <a:pos x="2298" y="816"/>
                </a:cxn>
                <a:cxn ang="0">
                  <a:pos x="2239" y="857"/>
                </a:cxn>
                <a:cxn ang="0">
                  <a:pos x="2198" y="857"/>
                </a:cxn>
                <a:cxn ang="0">
                  <a:pos x="2257" y="898"/>
                </a:cxn>
                <a:cxn ang="0">
                  <a:pos x="2322" y="857"/>
                </a:cxn>
                <a:cxn ang="0">
                  <a:pos x="2404" y="857"/>
                </a:cxn>
                <a:cxn ang="0">
                  <a:pos x="2446" y="981"/>
                </a:cxn>
                <a:cxn ang="0">
                  <a:pos x="2411" y="1004"/>
                </a:cxn>
              </a:cxnLst>
              <a:rect l="0" t="0" r="r" b="b"/>
              <a:pathLst>
                <a:path w="2446" h="1400">
                  <a:moveTo>
                    <a:pt x="2416" y="1022"/>
                  </a:moveTo>
                  <a:lnTo>
                    <a:pt x="1607" y="1176"/>
                  </a:lnTo>
                  <a:lnTo>
                    <a:pt x="762" y="1318"/>
                  </a:lnTo>
                  <a:lnTo>
                    <a:pt x="745" y="1311"/>
                  </a:lnTo>
                  <a:lnTo>
                    <a:pt x="709" y="1318"/>
                  </a:lnTo>
                  <a:lnTo>
                    <a:pt x="621" y="1329"/>
                  </a:lnTo>
                  <a:lnTo>
                    <a:pt x="626" y="1311"/>
                  </a:lnTo>
                  <a:lnTo>
                    <a:pt x="537" y="1329"/>
                  </a:lnTo>
                  <a:lnTo>
                    <a:pt x="537" y="1336"/>
                  </a:lnTo>
                  <a:lnTo>
                    <a:pt x="0" y="1400"/>
                  </a:lnTo>
                  <a:lnTo>
                    <a:pt x="24" y="1382"/>
                  </a:lnTo>
                  <a:lnTo>
                    <a:pt x="136" y="1329"/>
                  </a:lnTo>
                  <a:lnTo>
                    <a:pt x="154" y="1300"/>
                  </a:lnTo>
                  <a:lnTo>
                    <a:pt x="213" y="1252"/>
                  </a:lnTo>
                  <a:lnTo>
                    <a:pt x="219" y="1223"/>
                  </a:lnTo>
                  <a:lnTo>
                    <a:pt x="225" y="1211"/>
                  </a:lnTo>
                  <a:lnTo>
                    <a:pt x="260" y="1194"/>
                  </a:lnTo>
                  <a:lnTo>
                    <a:pt x="260" y="1158"/>
                  </a:lnTo>
                  <a:lnTo>
                    <a:pt x="296" y="1128"/>
                  </a:lnTo>
                  <a:lnTo>
                    <a:pt x="455" y="986"/>
                  </a:lnTo>
                  <a:lnTo>
                    <a:pt x="467" y="958"/>
                  </a:lnTo>
                  <a:lnTo>
                    <a:pt x="479" y="963"/>
                  </a:lnTo>
                  <a:lnTo>
                    <a:pt x="467" y="993"/>
                  </a:lnTo>
                  <a:lnTo>
                    <a:pt x="514" y="1040"/>
                  </a:lnTo>
                  <a:lnTo>
                    <a:pt x="585" y="1070"/>
                  </a:lnTo>
                  <a:lnTo>
                    <a:pt x="621" y="1070"/>
                  </a:lnTo>
                  <a:lnTo>
                    <a:pt x="656" y="1040"/>
                  </a:lnTo>
                  <a:lnTo>
                    <a:pt x="662" y="1022"/>
                  </a:lnTo>
                  <a:lnTo>
                    <a:pt x="686" y="1004"/>
                  </a:lnTo>
                  <a:lnTo>
                    <a:pt x="715" y="1029"/>
                  </a:lnTo>
                  <a:lnTo>
                    <a:pt x="727" y="1034"/>
                  </a:lnTo>
                  <a:lnTo>
                    <a:pt x="750" y="1029"/>
                  </a:lnTo>
                  <a:lnTo>
                    <a:pt x="833" y="999"/>
                  </a:lnTo>
                  <a:lnTo>
                    <a:pt x="845" y="945"/>
                  </a:lnTo>
                  <a:lnTo>
                    <a:pt x="851" y="945"/>
                  </a:lnTo>
                  <a:lnTo>
                    <a:pt x="869" y="963"/>
                  </a:lnTo>
                  <a:lnTo>
                    <a:pt x="933" y="904"/>
                  </a:lnTo>
                  <a:lnTo>
                    <a:pt x="958" y="916"/>
                  </a:lnTo>
                  <a:lnTo>
                    <a:pt x="1011" y="845"/>
                  </a:lnTo>
                  <a:lnTo>
                    <a:pt x="999" y="821"/>
                  </a:lnTo>
                  <a:lnTo>
                    <a:pt x="1004" y="774"/>
                  </a:lnTo>
                  <a:lnTo>
                    <a:pt x="1057" y="674"/>
                  </a:lnTo>
                  <a:lnTo>
                    <a:pt x="1128" y="408"/>
                  </a:lnTo>
                  <a:lnTo>
                    <a:pt x="1140" y="408"/>
                  </a:lnTo>
                  <a:lnTo>
                    <a:pt x="1181" y="431"/>
                  </a:lnTo>
                  <a:lnTo>
                    <a:pt x="1181" y="449"/>
                  </a:lnTo>
                  <a:lnTo>
                    <a:pt x="1206" y="467"/>
                  </a:lnTo>
                  <a:lnTo>
                    <a:pt x="1247" y="461"/>
                  </a:lnTo>
                  <a:lnTo>
                    <a:pt x="1270" y="413"/>
                  </a:lnTo>
                  <a:lnTo>
                    <a:pt x="1300" y="314"/>
                  </a:lnTo>
                  <a:lnTo>
                    <a:pt x="1323" y="278"/>
                  </a:lnTo>
                  <a:lnTo>
                    <a:pt x="1359" y="289"/>
                  </a:lnTo>
                  <a:lnTo>
                    <a:pt x="1382" y="231"/>
                  </a:lnTo>
                  <a:lnTo>
                    <a:pt x="1407" y="225"/>
                  </a:lnTo>
                  <a:lnTo>
                    <a:pt x="1430" y="195"/>
                  </a:lnTo>
                  <a:lnTo>
                    <a:pt x="1453" y="142"/>
                  </a:lnTo>
                  <a:lnTo>
                    <a:pt x="1465" y="131"/>
                  </a:lnTo>
                  <a:lnTo>
                    <a:pt x="1471" y="113"/>
                  </a:lnTo>
                  <a:lnTo>
                    <a:pt x="1453" y="101"/>
                  </a:lnTo>
                  <a:lnTo>
                    <a:pt x="1460" y="24"/>
                  </a:lnTo>
                  <a:lnTo>
                    <a:pt x="1471" y="7"/>
                  </a:lnTo>
                  <a:lnTo>
                    <a:pt x="1483" y="0"/>
                  </a:lnTo>
                  <a:lnTo>
                    <a:pt x="1625" y="89"/>
                  </a:lnTo>
                  <a:lnTo>
                    <a:pt x="1648" y="101"/>
                  </a:lnTo>
                  <a:lnTo>
                    <a:pt x="1655" y="95"/>
                  </a:lnTo>
                  <a:lnTo>
                    <a:pt x="1673" y="18"/>
                  </a:lnTo>
                  <a:lnTo>
                    <a:pt x="1696" y="12"/>
                  </a:lnTo>
                  <a:lnTo>
                    <a:pt x="1725" y="24"/>
                  </a:lnTo>
                  <a:lnTo>
                    <a:pt x="1755" y="35"/>
                  </a:lnTo>
                  <a:lnTo>
                    <a:pt x="1731" y="65"/>
                  </a:lnTo>
                  <a:lnTo>
                    <a:pt x="1767" y="101"/>
                  </a:lnTo>
                  <a:lnTo>
                    <a:pt x="1831" y="101"/>
                  </a:lnTo>
                  <a:lnTo>
                    <a:pt x="1855" y="131"/>
                  </a:lnTo>
                  <a:lnTo>
                    <a:pt x="1896" y="149"/>
                  </a:lnTo>
                  <a:lnTo>
                    <a:pt x="1926" y="184"/>
                  </a:lnTo>
                  <a:lnTo>
                    <a:pt x="1920" y="201"/>
                  </a:lnTo>
                  <a:lnTo>
                    <a:pt x="1879" y="272"/>
                  </a:lnTo>
                  <a:lnTo>
                    <a:pt x="1855" y="331"/>
                  </a:lnTo>
                  <a:lnTo>
                    <a:pt x="1861" y="378"/>
                  </a:lnTo>
                  <a:lnTo>
                    <a:pt x="1909" y="378"/>
                  </a:lnTo>
                  <a:lnTo>
                    <a:pt x="1950" y="355"/>
                  </a:lnTo>
                  <a:lnTo>
                    <a:pt x="1985" y="390"/>
                  </a:lnTo>
                  <a:lnTo>
                    <a:pt x="2003" y="402"/>
                  </a:lnTo>
                  <a:lnTo>
                    <a:pt x="2015" y="408"/>
                  </a:lnTo>
                  <a:lnTo>
                    <a:pt x="2038" y="426"/>
                  </a:lnTo>
                  <a:lnTo>
                    <a:pt x="2056" y="431"/>
                  </a:lnTo>
                  <a:lnTo>
                    <a:pt x="2074" y="420"/>
                  </a:lnTo>
                  <a:lnTo>
                    <a:pt x="2086" y="420"/>
                  </a:lnTo>
                  <a:lnTo>
                    <a:pt x="2163" y="461"/>
                  </a:lnTo>
                  <a:lnTo>
                    <a:pt x="2216" y="473"/>
                  </a:lnTo>
                  <a:lnTo>
                    <a:pt x="2239" y="509"/>
                  </a:lnTo>
                  <a:lnTo>
                    <a:pt x="2239" y="520"/>
                  </a:lnTo>
                  <a:lnTo>
                    <a:pt x="2216" y="538"/>
                  </a:lnTo>
                  <a:lnTo>
                    <a:pt x="2227" y="591"/>
                  </a:lnTo>
                  <a:lnTo>
                    <a:pt x="2216" y="603"/>
                  </a:lnTo>
                  <a:lnTo>
                    <a:pt x="2204" y="615"/>
                  </a:lnTo>
                  <a:lnTo>
                    <a:pt x="2257" y="644"/>
                  </a:lnTo>
                  <a:lnTo>
                    <a:pt x="2274" y="679"/>
                  </a:lnTo>
                  <a:lnTo>
                    <a:pt x="2274" y="697"/>
                  </a:lnTo>
                  <a:lnTo>
                    <a:pt x="2269" y="709"/>
                  </a:lnTo>
                  <a:lnTo>
                    <a:pt x="2221" y="703"/>
                  </a:lnTo>
                  <a:lnTo>
                    <a:pt x="2216" y="720"/>
                  </a:lnTo>
                  <a:lnTo>
                    <a:pt x="2233" y="738"/>
                  </a:lnTo>
                  <a:lnTo>
                    <a:pt x="2239" y="733"/>
                  </a:lnTo>
                  <a:lnTo>
                    <a:pt x="2239" y="750"/>
                  </a:lnTo>
                  <a:lnTo>
                    <a:pt x="2216" y="763"/>
                  </a:lnTo>
                  <a:lnTo>
                    <a:pt x="2204" y="763"/>
                  </a:lnTo>
                  <a:lnTo>
                    <a:pt x="2198" y="768"/>
                  </a:lnTo>
                  <a:lnTo>
                    <a:pt x="2216" y="780"/>
                  </a:lnTo>
                  <a:lnTo>
                    <a:pt x="2251" y="786"/>
                  </a:lnTo>
                  <a:lnTo>
                    <a:pt x="2287" y="804"/>
                  </a:lnTo>
                  <a:lnTo>
                    <a:pt x="2298" y="816"/>
                  </a:lnTo>
                  <a:lnTo>
                    <a:pt x="2257" y="857"/>
                  </a:lnTo>
                  <a:lnTo>
                    <a:pt x="2239" y="857"/>
                  </a:lnTo>
                  <a:lnTo>
                    <a:pt x="2198" y="839"/>
                  </a:lnTo>
                  <a:lnTo>
                    <a:pt x="2198" y="857"/>
                  </a:lnTo>
                  <a:lnTo>
                    <a:pt x="2221" y="875"/>
                  </a:lnTo>
                  <a:lnTo>
                    <a:pt x="2257" y="898"/>
                  </a:lnTo>
                  <a:lnTo>
                    <a:pt x="2287" y="887"/>
                  </a:lnTo>
                  <a:lnTo>
                    <a:pt x="2322" y="857"/>
                  </a:lnTo>
                  <a:lnTo>
                    <a:pt x="2358" y="862"/>
                  </a:lnTo>
                  <a:lnTo>
                    <a:pt x="2404" y="857"/>
                  </a:lnTo>
                  <a:lnTo>
                    <a:pt x="2411" y="869"/>
                  </a:lnTo>
                  <a:lnTo>
                    <a:pt x="2446" y="981"/>
                  </a:lnTo>
                  <a:lnTo>
                    <a:pt x="2422" y="1004"/>
                  </a:lnTo>
                  <a:lnTo>
                    <a:pt x="2411" y="1004"/>
                  </a:lnTo>
                  <a:lnTo>
                    <a:pt x="2416" y="1022"/>
                  </a:lnTo>
                </a:path>
              </a:pathLst>
            </a:custGeom>
            <a:solidFill>
              <a:schemeClr val="bg1"/>
            </a:solidFill>
            <a:ln w="12700">
              <a:solidFill>
                <a:schemeClr val="tx1"/>
              </a:solidFill>
              <a:prstDash val="solid"/>
              <a:round/>
              <a:headEnd/>
              <a:tailEnd/>
            </a:ln>
          </p:spPr>
          <p:txBody>
            <a:bodyPr anchor="ctr"/>
            <a:lstStyle/>
            <a:p>
              <a:pPr algn="ctr">
                <a:defRPr/>
              </a:pPr>
              <a:r>
                <a:rPr lang="en-US" sz="720" b="1" dirty="0">
                  <a:latin typeface="Calibri" pitchFamily="34" charset="0"/>
                  <a:cs typeface="Arial" pitchFamily="34" charset="0"/>
                </a:rPr>
                <a:t>   </a:t>
              </a:r>
            </a:p>
            <a:p>
              <a:pPr algn="ctr">
                <a:defRPr/>
              </a:pPr>
              <a:r>
                <a:rPr lang="en-US" sz="1440" b="1" dirty="0">
                  <a:latin typeface="Calibri" pitchFamily="34" charset="0"/>
                  <a:cs typeface="Arial" pitchFamily="34" charset="0"/>
                </a:rPr>
                <a:t>          0.6%</a:t>
              </a:r>
            </a:p>
          </p:txBody>
        </p:sp>
        <p:sp>
          <p:nvSpPr>
            <p:cNvPr id="19528" name="Freeform 72"/>
            <p:cNvSpPr>
              <a:spLocks/>
            </p:cNvSpPr>
            <p:nvPr/>
          </p:nvSpPr>
          <p:spPr bwMode="auto">
            <a:xfrm>
              <a:off x="5998078" y="4048893"/>
              <a:ext cx="1129026" cy="465290"/>
            </a:xfrm>
            <a:custGeom>
              <a:avLst/>
              <a:gdLst/>
              <a:ahLst/>
              <a:cxnLst>
                <a:cxn ang="0">
                  <a:pos x="36" y="986"/>
                </a:cxn>
                <a:cxn ang="0">
                  <a:pos x="77" y="933"/>
                </a:cxn>
                <a:cxn ang="0">
                  <a:pos x="112" y="857"/>
                </a:cxn>
                <a:cxn ang="0">
                  <a:pos x="331" y="745"/>
                </a:cxn>
                <a:cxn ang="0">
                  <a:pos x="414" y="651"/>
                </a:cxn>
                <a:cxn ang="0">
                  <a:pos x="455" y="633"/>
                </a:cxn>
                <a:cxn ang="0">
                  <a:pos x="496" y="597"/>
                </a:cxn>
                <a:cxn ang="0">
                  <a:pos x="549" y="585"/>
                </a:cxn>
                <a:cxn ang="0">
                  <a:pos x="667" y="538"/>
                </a:cxn>
                <a:cxn ang="0">
                  <a:pos x="768" y="396"/>
                </a:cxn>
                <a:cxn ang="0">
                  <a:pos x="779" y="314"/>
                </a:cxn>
                <a:cxn ang="0">
                  <a:pos x="863" y="307"/>
                </a:cxn>
                <a:cxn ang="0">
                  <a:pos x="1004" y="296"/>
                </a:cxn>
                <a:cxn ang="0">
                  <a:pos x="2671" y="12"/>
                </a:cxn>
                <a:cxn ang="0">
                  <a:pos x="2712" y="48"/>
                </a:cxn>
                <a:cxn ang="0">
                  <a:pos x="2759" y="119"/>
                </a:cxn>
                <a:cxn ang="0">
                  <a:pos x="2735" y="119"/>
                </a:cxn>
                <a:cxn ang="0">
                  <a:pos x="2682" y="119"/>
                </a:cxn>
                <a:cxn ang="0">
                  <a:pos x="2676" y="148"/>
                </a:cxn>
                <a:cxn ang="0">
                  <a:pos x="2552" y="225"/>
                </a:cxn>
                <a:cxn ang="0">
                  <a:pos x="2493" y="278"/>
                </a:cxn>
                <a:cxn ang="0">
                  <a:pos x="2570" y="248"/>
                </a:cxn>
                <a:cxn ang="0">
                  <a:pos x="2699" y="218"/>
                </a:cxn>
                <a:cxn ang="0">
                  <a:pos x="2706" y="266"/>
                </a:cxn>
                <a:cxn ang="0">
                  <a:pos x="2741" y="254"/>
                </a:cxn>
                <a:cxn ang="0">
                  <a:pos x="2812" y="254"/>
                </a:cxn>
                <a:cxn ang="0">
                  <a:pos x="2824" y="355"/>
                </a:cxn>
                <a:cxn ang="0">
                  <a:pos x="2770" y="426"/>
                </a:cxn>
                <a:cxn ang="0">
                  <a:pos x="2688" y="479"/>
                </a:cxn>
                <a:cxn ang="0">
                  <a:pos x="2611" y="473"/>
                </a:cxn>
                <a:cxn ang="0">
                  <a:pos x="2593" y="438"/>
                </a:cxn>
                <a:cxn ang="0">
                  <a:pos x="2564" y="431"/>
                </a:cxn>
                <a:cxn ang="0">
                  <a:pos x="2557" y="491"/>
                </a:cxn>
                <a:cxn ang="0">
                  <a:pos x="2617" y="538"/>
                </a:cxn>
                <a:cxn ang="0">
                  <a:pos x="2552" y="656"/>
                </a:cxn>
                <a:cxn ang="0">
                  <a:pos x="2475" y="656"/>
                </a:cxn>
                <a:cxn ang="0">
                  <a:pos x="2557" y="674"/>
                </a:cxn>
                <a:cxn ang="0">
                  <a:pos x="2664" y="615"/>
                </a:cxn>
                <a:cxn ang="0">
                  <a:pos x="2682" y="686"/>
                </a:cxn>
                <a:cxn ang="0">
                  <a:pos x="2552" y="768"/>
                </a:cxn>
                <a:cxn ang="0">
                  <a:pos x="2410" y="869"/>
                </a:cxn>
                <a:cxn ang="0">
                  <a:pos x="2346" y="928"/>
                </a:cxn>
                <a:cxn ang="0">
                  <a:pos x="2257" y="1141"/>
                </a:cxn>
                <a:cxn ang="0">
                  <a:pos x="2080" y="1199"/>
                </a:cxn>
                <a:cxn ang="0">
                  <a:pos x="1264" y="969"/>
                </a:cxn>
                <a:cxn ang="0">
                  <a:pos x="1157" y="880"/>
                </a:cxn>
                <a:cxn ang="0">
                  <a:pos x="1152" y="845"/>
                </a:cxn>
                <a:cxn ang="0">
                  <a:pos x="703" y="904"/>
                </a:cxn>
                <a:cxn ang="0">
                  <a:pos x="584" y="963"/>
                </a:cxn>
              </a:cxnLst>
              <a:rect l="0" t="0" r="r" b="b"/>
              <a:pathLst>
                <a:path w="2830" h="1211">
                  <a:moveTo>
                    <a:pt x="0" y="1082"/>
                  </a:moveTo>
                  <a:lnTo>
                    <a:pt x="6" y="981"/>
                  </a:lnTo>
                  <a:lnTo>
                    <a:pt x="36" y="986"/>
                  </a:lnTo>
                  <a:lnTo>
                    <a:pt x="53" y="981"/>
                  </a:lnTo>
                  <a:lnTo>
                    <a:pt x="77" y="958"/>
                  </a:lnTo>
                  <a:lnTo>
                    <a:pt x="77" y="933"/>
                  </a:lnTo>
                  <a:lnTo>
                    <a:pt x="77" y="910"/>
                  </a:lnTo>
                  <a:lnTo>
                    <a:pt x="82" y="887"/>
                  </a:lnTo>
                  <a:lnTo>
                    <a:pt x="112" y="857"/>
                  </a:lnTo>
                  <a:lnTo>
                    <a:pt x="178" y="833"/>
                  </a:lnTo>
                  <a:lnTo>
                    <a:pt x="254" y="809"/>
                  </a:lnTo>
                  <a:lnTo>
                    <a:pt x="331" y="745"/>
                  </a:lnTo>
                  <a:lnTo>
                    <a:pt x="360" y="733"/>
                  </a:lnTo>
                  <a:lnTo>
                    <a:pt x="408" y="692"/>
                  </a:lnTo>
                  <a:lnTo>
                    <a:pt x="414" y="651"/>
                  </a:lnTo>
                  <a:lnTo>
                    <a:pt x="426" y="651"/>
                  </a:lnTo>
                  <a:lnTo>
                    <a:pt x="444" y="651"/>
                  </a:lnTo>
                  <a:lnTo>
                    <a:pt x="455" y="633"/>
                  </a:lnTo>
                  <a:lnTo>
                    <a:pt x="461" y="621"/>
                  </a:lnTo>
                  <a:lnTo>
                    <a:pt x="490" y="597"/>
                  </a:lnTo>
                  <a:lnTo>
                    <a:pt x="496" y="597"/>
                  </a:lnTo>
                  <a:lnTo>
                    <a:pt x="520" y="615"/>
                  </a:lnTo>
                  <a:lnTo>
                    <a:pt x="543" y="597"/>
                  </a:lnTo>
                  <a:lnTo>
                    <a:pt x="549" y="585"/>
                  </a:lnTo>
                  <a:lnTo>
                    <a:pt x="584" y="555"/>
                  </a:lnTo>
                  <a:lnTo>
                    <a:pt x="614" y="544"/>
                  </a:lnTo>
                  <a:lnTo>
                    <a:pt x="667" y="538"/>
                  </a:lnTo>
                  <a:lnTo>
                    <a:pt x="721" y="449"/>
                  </a:lnTo>
                  <a:lnTo>
                    <a:pt x="768" y="420"/>
                  </a:lnTo>
                  <a:lnTo>
                    <a:pt x="768" y="396"/>
                  </a:lnTo>
                  <a:lnTo>
                    <a:pt x="779" y="372"/>
                  </a:lnTo>
                  <a:lnTo>
                    <a:pt x="768" y="342"/>
                  </a:lnTo>
                  <a:lnTo>
                    <a:pt x="779" y="314"/>
                  </a:lnTo>
                  <a:lnTo>
                    <a:pt x="779" y="307"/>
                  </a:lnTo>
                  <a:lnTo>
                    <a:pt x="868" y="289"/>
                  </a:lnTo>
                  <a:lnTo>
                    <a:pt x="863" y="307"/>
                  </a:lnTo>
                  <a:lnTo>
                    <a:pt x="951" y="296"/>
                  </a:lnTo>
                  <a:lnTo>
                    <a:pt x="987" y="289"/>
                  </a:lnTo>
                  <a:lnTo>
                    <a:pt x="1004" y="296"/>
                  </a:lnTo>
                  <a:lnTo>
                    <a:pt x="1849" y="154"/>
                  </a:lnTo>
                  <a:lnTo>
                    <a:pt x="2658" y="0"/>
                  </a:lnTo>
                  <a:lnTo>
                    <a:pt x="2671" y="12"/>
                  </a:lnTo>
                  <a:lnTo>
                    <a:pt x="2676" y="24"/>
                  </a:lnTo>
                  <a:lnTo>
                    <a:pt x="2699" y="42"/>
                  </a:lnTo>
                  <a:lnTo>
                    <a:pt x="2712" y="48"/>
                  </a:lnTo>
                  <a:lnTo>
                    <a:pt x="2729" y="65"/>
                  </a:lnTo>
                  <a:lnTo>
                    <a:pt x="2741" y="78"/>
                  </a:lnTo>
                  <a:lnTo>
                    <a:pt x="2759" y="119"/>
                  </a:lnTo>
                  <a:lnTo>
                    <a:pt x="2753" y="131"/>
                  </a:lnTo>
                  <a:lnTo>
                    <a:pt x="2741" y="131"/>
                  </a:lnTo>
                  <a:lnTo>
                    <a:pt x="2735" y="119"/>
                  </a:lnTo>
                  <a:lnTo>
                    <a:pt x="2712" y="124"/>
                  </a:lnTo>
                  <a:lnTo>
                    <a:pt x="2694" y="124"/>
                  </a:lnTo>
                  <a:lnTo>
                    <a:pt x="2682" y="119"/>
                  </a:lnTo>
                  <a:lnTo>
                    <a:pt x="2671" y="124"/>
                  </a:lnTo>
                  <a:lnTo>
                    <a:pt x="2676" y="136"/>
                  </a:lnTo>
                  <a:lnTo>
                    <a:pt x="2676" y="148"/>
                  </a:lnTo>
                  <a:lnTo>
                    <a:pt x="2600" y="184"/>
                  </a:lnTo>
                  <a:lnTo>
                    <a:pt x="2582" y="201"/>
                  </a:lnTo>
                  <a:lnTo>
                    <a:pt x="2552" y="225"/>
                  </a:lnTo>
                  <a:lnTo>
                    <a:pt x="2504" y="236"/>
                  </a:lnTo>
                  <a:lnTo>
                    <a:pt x="2493" y="266"/>
                  </a:lnTo>
                  <a:lnTo>
                    <a:pt x="2493" y="278"/>
                  </a:lnTo>
                  <a:lnTo>
                    <a:pt x="2504" y="278"/>
                  </a:lnTo>
                  <a:lnTo>
                    <a:pt x="2522" y="272"/>
                  </a:lnTo>
                  <a:lnTo>
                    <a:pt x="2570" y="248"/>
                  </a:lnTo>
                  <a:lnTo>
                    <a:pt x="2623" y="236"/>
                  </a:lnTo>
                  <a:lnTo>
                    <a:pt x="2653" y="218"/>
                  </a:lnTo>
                  <a:lnTo>
                    <a:pt x="2699" y="218"/>
                  </a:lnTo>
                  <a:lnTo>
                    <a:pt x="2706" y="225"/>
                  </a:lnTo>
                  <a:lnTo>
                    <a:pt x="2699" y="254"/>
                  </a:lnTo>
                  <a:lnTo>
                    <a:pt x="2706" y="266"/>
                  </a:lnTo>
                  <a:lnTo>
                    <a:pt x="2717" y="278"/>
                  </a:lnTo>
                  <a:lnTo>
                    <a:pt x="2735" y="272"/>
                  </a:lnTo>
                  <a:lnTo>
                    <a:pt x="2741" y="254"/>
                  </a:lnTo>
                  <a:lnTo>
                    <a:pt x="2770" y="218"/>
                  </a:lnTo>
                  <a:lnTo>
                    <a:pt x="2795" y="218"/>
                  </a:lnTo>
                  <a:lnTo>
                    <a:pt x="2812" y="254"/>
                  </a:lnTo>
                  <a:lnTo>
                    <a:pt x="2818" y="325"/>
                  </a:lnTo>
                  <a:lnTo>
                    <a:pt x="2830" y="342"/>
                  </a:lnTo>
                  <a:lnTo>
                    <a:pt x="2824" y="355"/>
                  </a:lnTo>
                  <a:lnTo>
                    <a:pt x="2783" y="385"/>
                  </a:lnTo>
                  <a:lnTo>
                    <a:pt x="2770" y="408"/>
                  </a:lnTo>
                  <a:lnTo>
                    <a:pt x="2770" y="426"/>
                  </a:lnTo>
                  <a:lnTo>
                    <a:pt x="2735" y="456"/>
                  </a:lnTo>
                  <a:lnTo>
                    <a:pt x="2712" y="461"/>
                  </a:lnTo>
                  <a:lnTo>
                    <a:pt x="2688" y="479"/>
                  </a:lnTo>
                  <a:lnTo>
                    <a:pt x="2635" y="473"/>
                  </a:lnTo>
                  <a:lnTo>
                    <a:pt x="2617" y="467"/>
                  </a:lnTo>
                  <a:lnTo>
                    <a:pt x="2611" y="473"/>
                  </a:lnTo>
                  <a:lnTo>
                    <a:pt x="2605" y="473"/>
                  </a:lnTo>
                  <a:lnTo>
                    <a:pt x="2593" y="449"/>
                  </a:lnTo>
                  <a:lnTo>
                    <a:pt x="2593" y="438"/>
                  </a:lnTo>
                  <a:lnTo>
                    <a:pt x="2587" y="426"/>
                  </a:lnTo>
                  <a:lnTo>
                    <a:pt x="2570" y="426"/>
                  </a:lnTo>
                  <a:lnTo>
                    <a:pt x="2564" y="431"/>
                  </a:lnTo>
                  <a:lnTo>
                    <a:pt x="2570" y="484"/>
                  </a:lnTo>
                  <a:lnTo>
                    <a:pt x="2564" y="497"/>
                  </a:lnTo>
                  <a:lnTo>
                    <a:pt x="2557" y="491"/>
                  </a:lnTo>
                  <a:lnTo>
                    <a:pt x="2570" y="514"/>
                  </a:lnTo>
                  <a:lnTo>
                    <a:pt x="2593" y="514"/>
                  </a:lnTo>
                  <a:lnTo>
                    <a:pt x="2617" y="538"/>
                  </a:lnTo>
                  <a:lnTo>
                    <a:pt x="2600" y="567"/>
                  </a:lnTo>
                  <a:lnTo>
                    <a:pt x="2611" y="580"/>
                  </a:lnTo>
                  <a:lnTo>
                    <a:pt x="2552" y="656"/>
                  </a:lnTo>
                  <a:lnTo>
                    <a:pt x="2529" y="662"/>
                  </a:lnTo>
                  <a:lnTo>
                    <a:pt x="2499" y="656"/>
                  </a:lnTo>
                  <a:lnTo>
                    <a:pt x="2475" y="656"/>
                  </a:lnTo>
                  <a:lnTo>
                    <a:pt x="2469" y="662"/>
                  </a:lnTo>
                  <a:lnTo>
                    <a:pt x="2487" y="679"/>
                  </a:lnTo>
                  <a:lnTo>
                    <a:pt x="2557" y="674"/>
                  </a:lnTo>
                  <a:lnTo>
                    <a:pt x="2600" y="662"/>
                  </a:lnTo>
                  <a:lnTo>
                    <a:pt x="2658" y="633"/>
                  </a:lnTo>
                  <a:lnTo>
                    <a:pt x="2664" y="615"/>
                  </a:lnTo>
                  <a:lnTo>
                    <a:pt x="2682" y="615"/>
                  </a:lnTo>
                  <a:lnTo>
                    <a:pt x="2699" y="638"/>
                  </a:lnTo>
                  <a:lnTo>
                    <a:pt x="2682" y="686"/>
                  </a:lnTo>
                  <a:lnTo>
                    <a:pt x="2628" y="745"/>
                  </a:lnTo>
                  <a:lnTo>
                    <a:pt x="2575" y="756"/>
                  </a:lnTo>
                  <a:lnTo>
                    <a:pt x="2552" y="768"/>
                  </a:lnTo>
                  <a:lnTo>
                    <a:pt x="2487" y="774"/>
                  </a:lnTo>
                  <a:lnTo>
                    <a:pt x="2434" y="862"/>
                  </a:lnTo>
                  <a:lnTo>
                    <a:pt x="2410" y="869"/>
                  </a:lnTo>
                  <a:lnTo>
                    <a:pt x="2410" y="880"/>
                  </a:lnTo>
                  <a:lnTo>
                    <a:pt x="2410" y="887"/>
                  </a:lnTo>
                  <a:lnTo>
                    <a:pt x="2346" y="928"/>
                  </a:lnTo>
                  <a:lnTo>
                    <a:pt x="2310" y="969"/>
                  </a:lnTo>
                  <a:lnTo>
                    <a:pt x="2280" y="1052"/>
                  </a:lnTo>
                  <a:lnTo>
                    <a:pt x="2257" y="1141"/>
                  </a:lnTo>
                  <a:lnTo>
                    <a:pt x="2245" y="1164"/>
                  </a:lnTo>
                  <a:lnTo>
                    <a:pt x="2209" y="1176"/>
                  </a:lnTo>
                  <a:lnTo>
                    <a:pt x="2080" y="1199"/>
                  </a:lnTo>
                  <a:lnTo>
                    <a:pt x="2068" y="1211"/>
                  </a:lnTo>
                  <a:lnTo>
                    <a:pt x="1631" y="922"/>
                  </a:lnTo>
                  <a:lnTo>
                    <a:pt x="1264" y="969"/>
                  </a:lnTo>
                  <a:lnTo>
                    <a:pt x="1258" y="915"/>
                  </a:lnTo>
                  <a:lnTo>
                    <a:pt x="1193" y="862"/>
                  </a:lnTo>
                  <a:lnTo>
                    <a:pt x="1157" y="880"/>
                  </a:lnTo>
                  <a:lnTo>
                    <a:pt x="1146" y="869"/>
                  </a:lnTo>
                  <a:lnTo>
                    <a:pt x="1152" y="851"/>
                  </a:lnTo>
                  <a:lnTo>
                    <a:pt x="1152" y="845"/>
                  </a:lnTo>
                  <a:lnTo>
                    <a:pt x="721" y="892"/>
                  </a:lnTo>
                  <a:lnTo>
                    <a:pt x="709" y="887"/>
                  </a:lnTo>
                  <a:lnTo>
                    <a:pt x="703" y="904"/>
                  </a:lnTo>
                  <a:lnTo>
                    <a:pt x="614" y="945"/>
                  </a:lnTo>
                  <a:lnTo>
                    <a:pt x="614" y="963"/>
                  </a:lnTo>
                  <a:lnTo>
                    <a:pt x="584" y="963"/>
                  </a:lnTo>
                  <a:lnTo>
                    <a:pt x="485" y="1011"/>
                  </a:lnTo>
                  <a:lnTo>
                    <a:pt x="0" y="1082"/>
                  </a:lnTo>
                </a:path>
              </a:pathLst>
            </a:custGeom>
            <a:solidFill>
              <a:schemeClr val="accent3">
                <a:lumMod val="60000"/>
                <a:lumOff val="40000"/>
              </a:schemeClr>
            </a:solid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1.1%</a:t>
              </a:r>
            </a:p>
          </p:txBody>
        </p:sp>
        <p:sp>
          <p:nvSpPr>
            <p:cNvPr id="19532" name="Freeform 76"/>
            <p:cNvSpPr>
              <a:spLocks/>
            </p:cNvSpPr>
            <p:nvPr/>
          </p:nvSpPr>
          <p:spPr bwMode="auto">
            <a:xfrm>
              <a:off x="5865676" y="4436441"/>
              <a:ext cx="704137" cy="693872"/>
            </a:xfrm>
            <a:custGeom>
              <a:avLst/>
              <a:gdLst/>
              <a:ahLst/>
              <a:cxnLst>
                <a:cxn ang="0">
                  <a:pos x="237" y="951"/>
                </a:cxn>
                <a:cxn ang="0">
                  <a:pos x="278" y="1033"/>
                </a:cxn>
                <a:cxn ang="0">
                  <a:pos x="325" y="1081"/>
                </a:cxn>
                <a:cxn ang="0">
                  <a:pos x="331" y="1139"/>
                </a:cxn>
                <a:cxn ang="0">
                  <a:pos x="354" y="1187"/>
                </a:cxn>
                <a:cxn ang="0">
                  <a:pos x="325" y="1281"/>
                </a:cxn>
                <a:cxn ang="0">
                  <a:pos x="313" y="1405"/>
                </a:cxn>
                <a:cxn ang="0">
                  <a:pos x="342" y="1595"/>
                </a:cxn>
                <a:cxn ang="0">
                  <a:pos x="390" y="1684"/>
                </a:cxn>
                <a:cxn ang="0">
                  <a:pos x="425" y="1737"/>
                </a:cxn>
                <a:cxn ang="0">
                  <a:pos x="443" y="1795"/>
                </a:cxn>
                <a:cxn ang="0">
                  <a:pos x="1382" y="1783"/>
                </a:cxn>
                <a:cxn ang="0">
                  <a:pos x="1442" y="1807"/>
                </a:cxn>
                <a:cxn ang="0">
                  <a:pos x="1424" y="1671"/>
                </a:cxn>
                <a:cxn ang="0">
                  <a:pos x="1442" y="1624"/>
                </a:cxn>
                <a:cxn ang="0">
                  <a:pos x="1531" y="1636"/>
                </a:cxn>
                <a:cxn ang="0">
                  <a:pos x="1619" y="1630"/>
                </a:cxn>
                <a:cxn ang="0">
                  <a:pos x="1602" y="1529"/>
                </a:cxn>
                <a:cxn ang="0">
                  <a:pos x="1607" y="1453"/>
                </a:cxn>
                <a:cxn ang="0">
                  <a:pos x="1660" y="1251"/>
                </a:cxn>
                <a:cxn ang="0">
                  <a:pos x="1713" y="1134"/>
                </a:cxn>
                <a:cxn ang="0">
                  <a:pos x="1754" y="1098"/>
                </a:cxn>
                <a:cxn ang="0">
                  <a:pos x="1743" y="1075"/>
                </a:cxn>
                <a:cxn ang="0">
                  <a:pos x="1726" y="1068"/>
                </a:cxn>
                <a:cxn ang="0">
                  <a:pos x="1660" y="1051"/>
                </a:cxn>
                <a:cxn ang="0">
                  <a:pos x="1630" y="951"/>
                </a:cxn>
                <a:cxn ang="0">
                  <a:pos x="1542" y="873"/>
                </a:cxn>
                <a:cxn ang="0">
                  <a:pos x="1483" y="756"/>
                </a:cxn>
                <a:cxn ang="0">
                  <a:pos x="1435" y="697"/>
                </a:cxn>
                <a:cxn ang="0">
                  <a:pos x="1341" y="626"/>
                </a:cxn>
                <a:cxn ang="0">
                  <a:pos x="1306" y="578"/>
                </a:cxn>
                <a:cxn ang="0">
                  <a:pos x="1270" y="525"/>
                </a:cxn>
                <a:cxn ang="0">
                  <a:pos x="1110" y="413"/>
                </a:cxn>
                <a:cxn ang="0">
                  <a:pos x="1052" y="366"/>
                </a:cxn>
                <a:cxn ang="0">
                  <a:pos x="981" y="259"/>
                </a:cxn>
                <a:cxn ang="0">
                  <a:pos x="933" y="206"/>
                </a:cxn>
                <a:cxn ang="0">
                  <a:pos x="775" y="147"/>
                </a:cxn>
                <a:cxn ang="0">
                  <a:pos x="780" y="59"/>
                </a:cxn>
                <a:cxn ang="0">
                  <a:pos x="821" y="18"/>
                </a:cxn>
                <a:cxn ang="0">
                  <a:pos x="816" y="0"/>
                </a:cxn>
                <a:cxn ang="0">
                  <a:pos x="0" y="106"/>
                </a:cxn>
              </a:cxnLst>
              <a:rect l="0" t="0" r="r" b="b"/>
              <a:pathLst>
                <a:path w="1761" h="1807">
                  <a:moveTo>
                    <a:pt x="0" y="106"/>
                  </a:moveTo>
                  <a:lnTo>
                    <a:pt x="237" y="951"/>
                  </a:lnTo>
                  <a:lnTo>
                    <a:pt x="260" y="974"/>
                  </a:lnTo>
                  <a:lnTo>
                    <a:pt x="278" y="1033"/>
                  </a:lnTo>
                  <a:lnTo>
                    <a:pt x="290" y="1063"/>
                  </a:lnTo>
                  <a:lnTo>
                    <a:pt x="325" y="1081"/>
                  </a:lnTo>
                  <a:lnTo>
                    <a:pt x="342" y="1104"/>
                  </a:lnTo>
                  <a:lnTo>
                    <a:pt x="331" y="1139"/>
                  </a:lnTo>
                  <a:lnTo>
                    <a:pt x="360" y="1175"/>
                  </a:lnTo>
                  <a:lnTo>
                    <a:pt x="354" y="1187"/>
                  </a:lnTo>
                  <a:lnTo>
                    <a:pt x="325" y="1228"/>
                  </a:lnTo>
                  <a:lnTo>
                    <a:pt x="325" y="1281"/>
                  </a:lnTo>
                  <a:lnTo>
                    <a:pt x="301" y="1334"/>
                  </a:lnTo>
                  <a:lnTo>
                    <a:pt x="313" y="1405"/>
                  </a:lnTo>
                  <a:lnTo>
                    <a:pt x="349" y="1494"/>
                  </a:lnTo>
                  <a:lnTo>
                    <a:pt x="342" y="1595"/>
                  </a:lnTo>
                  <a:lnTo>
                    <a:pt x="384" y="1659"/>
                  </a:lnTo>
                  <a:lnTo>
                    <a:pt x="390" y="1684"/>
                  </a:lnTo>
                  <a:lnTo>
                    <a:pt x="395" y="1707"/>
                  </a:lnTo>
                  <a:lnTo>
                    <a:pt x="425" y="1737"/>
                  </a:lnTo>
                  <a:lnTo>
                    <a:pt x="425" y="1766"/>
                  </a:lnTo>
                  <a:lnTo>
                    <a:pt x="443" y="1795"/>
                  </a:lnTo>
                  <a:lnTo>
                    <a:pt x="1371" y="1737"/>
                  </a:lnTo>
                  <a:lnTo>
                    <a:pt x="1382" y="1783"/>
                  </a:lnTo>
                  <a:lnTo>
                    <a:pt x="1400" y="1801"/>
                  </a:lnTo>
                  <a:lnTo>
                    <a:pt x="1442" y="1807"/>
                  </a:lnTo>
                  <a:lnTo>
                    <a:pt x="1453" y="1760"/>
                  </a:lnTo>
                  <a:lnTo>
                    <a:pt x="1424" y="1671"/>
                  </a:lnTo>
                  <a:lnTo>
                    <a:pt x="1430" y="1641"/>
                  </a:lnTo>
                  <a:lnTo>
                    <a:pt x="1442" y="1624"/>
                  </a:lnTo>
                  <a:lnTo>
                    <a:pt x="1465" y="1606"/>
                  </a:lnTo>
                  <a:lnTo>
                    <a:pt x="1531" y="1636"/>
                  </a:lnTo>
                  <a:lnTo>
                    <a:pt x="1589" y="1636"/>
                  </a:lnTo>
                  <a:lnTo>
                    <a:pt x="1619" y="1630"/>
                  </a:lnTo>
                  <a:lnTo>
                    <a:pt x="1613" y="1565"/>
                  </a:lnTo>
                  <a:lnTo>
                    <a:pt x="1602" y="1529"/>
                  </a:lnTo>
                  <a:lnTo>
                    <a:pt x="1602" y="1482"/>
                  </a:lnTo>
                  <a:lnTo>
                    <a:pt x="1607" y="1453"/>
                  </a:lnTo>
                  <a:lnTo>
                    <a:pt x="1655" y="1311"/>
                  </a:lnTo>
                  <a:lnTo>
                    <a:pt x="1660" y="1251"/>
                  </a:lnTo>
                  <a:lnTo>
                    <a:pt x="1684" y="1192"/>
                  </a:lnTo>
                  <a:lnTo>
                    <a:pt x="1713" y="1134"/>
                  </a:lnTo>
                  <a:lnTo>
                    <a:pt x="1743" y="1110"/>
                  </a:lnTo>
                  <a:lnTo>
                    <a:pt x="1754" y="1098"/>
                  </a:lnTo>
                  <a:lnTo>
                    <a:pt x="1761" y="1081"/>
                  </a:lnTo>
                  <a:lnTo>
                    <a:pt x="1743" y="1075"/>
                  </a:lnTo>
                  <a:lnTo>
                    <a:pt x="1737" y="1068"/>
                  </a:lnTo>
                  <a:lnTo>
                    <a:pt x="1726" y="1068"/>
                  </a:lnTo>
                  <a:lnTo>
                    <a:pt x="1678" y="1063"/>
                  </a:lnTo>
                  <a:lnTo>
                    <a:pt x="1660" y="1051"/>
                  </a:lnTo>
                  <a:lnTo>
                    <a:pt x="1655" y="1033"/>
                  </a:lnTo>
                  <a:lnTo>
                    <a:pt x="1630" y="951"/>
                  </a:lnTo>
                  <a:lnTo>
                    <a:pt x="1589" y="898"/>
                  </a:lnTo>
                  <a:lnTo>
                    <a:pt x="1542" y="873"/>
                  </a:lnTo>
                  <a:lnTo>
                    <a:pt x="1513" y="791"/>
                  </a:lnTo>
                  <a:lnTo>
                    <a:pt x="1483" y="756"/>
                  </a:lnTo>
                  <a:lnTo>
                    <a:pt x="1465" y="708"/>
                  </a:lnTo>
                  <a:lnTo>
                    <a:pt x="1435" y="697"/>
                  </a:lnTo>
                  <a:lnTo>
                    <a:pt x="1382" y="673"/>
                  </a:lnTo>
                  <a:lnTo>
                    <a:pt x="1341" y="626"/>
                  </a:lnTo>
                  <a:lnTo>
                    <a:pt x="1306" y="602"/>
                  </a:lnTo>
                  <a:lnTo>
                    <a:pt x="1306" y="578"/>
                  </a:lnTo>
                  <a:lnTo>
                    <a:pt x="1288" y="543"/>
                  </a:lnTo>
                  <a:lnTo>
                    <a:pt x="1270" y="525"/>
                  </a:lnTo>
                  <a:lnTo>
                    <a:pt x="1217" y="507"/>
                  </a:lnTo>
                  <a:lnTo>
                    <a:pt x="1110" y="413"/>
                  </a:lnTo>
                  <a:lnTo>
                    <a:pt x="1064" y="396"/>
                  </a:lnTo>
                  <a:lnTo>
                    <a:pt x="1052" y="366"/>
                  </a:lnTo>
                  <a:lnTo>
                    <a:pt x="1011" y="325"/>
                  </a:lnTo>
                  <a:lnTo>
                    <a:pt x="981" y="259"/>
                  </a:lnTo>
                  <a:lnTo>
                    <a:pt x="945" y="224"/>
                  </a:lnTo>
                  <a:lnTo>
                    <a:pt x="933" y="206"/>
                  </a:lnTo>
                  <a:lnTo>
                    <a:pt x="869" y="195"/>
                  </a:lnTo>
                  <a:lnTo>
                    <a:pt x="775" y="147"/>
                  </a:lnTo>
                  <a:lnTo>
                    <a:pt x="750" y="124"/>
                  </a:lnTo>
                  <a:lnTo>
                    <a:pt x="780" y="59"/>
                  </a:lnTo>
                  <a:lnTo>
                    <a:pt x="803" y="41"/>
                  </a:lnTo>
                  <a:lnTo>
                    <a:pt x="821" y="18"/>
                  </a:lnTo>
                  <a:lnTo>
                    <a:pt x="821" y="5"/>
                  </a:lnTo>
                  <a:lnTo>
                    <a:pt x="816" y="0"/>
                  </a:lnTo>
                  <a:lnTo>
                    <a:pt x="331" y="71"/>
                  </a:lnTo>
                  <a:lnTo>
                    <a:pt x="0" y="106"/>
                  </a:lnTo>
                </a:path>
              </a:pathLst>
            </a:custGeom>
            <a:solidFill>
              <a:schemeClr val="accent3">
                <a:lumMod val="60000"/>
                <a:lumOff val="40000"/>
              </a:schemeClr>
            </a:solid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1.0%</a:t>
              </a:r>
            </a:p>
          </p:txBody>
        </p:sp>
        <p:sp>
          <p:nvSpPr>
            <p:cNvPr id="19534" name="Freeform 78"/>
            <p:cNvSpPr>
              <a:spLocks/>
            </p:cNvSpPr>
            <p:nvPr/>
          </p:nvSpPr>
          <p:spPr bwMode="auto">
            <a:xfrm>
              <a:off x="5662259" y="5054893"/>
              <a:ext cx="1171155" cy="850515"/>
            </a:xfrm>
            <a:custGeom>
              <a:avLst/>
              <a:gdLst/>
              <a:ahLst/>
              <a:cxnLst>
                <a:cxn ang="0">
                  <a:pos x="6" y="183"/>
                </a:cxn>
                <a:cxn ang="0">
                  <a:pos x="0" y="230"/>
                </a:cxn>
                <a:cxn ang="0">
                  <a:pos x="59" y="289"/>
                </a:cxn>
                <a:cxn ang="0">
                  <a:pos x="71" y="360"/>
                </a:cxn>
                <a:cxn ang="0">
                  <a:pos x="94" y="390"/>
                </a:cxn>
                <a:cxn ang="0">
                  <a:pos x="77" y="438"/>
                </a:cxn>
                <a:cxn ang="0">
                  <a:pos x="160" y="420"/>
                </a:cxn>
                <a:cxn ang="0">
                  <a:pos x="201" y="360"/>
                </a:cxn>
                <a:cxn ang="0">
                  <a:pos x="248" y="355"/>
                </a:cxn>
                <a:cxn ang="0">
                  <a:pos x="213" y="402"/>
                </a:cxn>
                <a:cxn ang="0">
                  <a:pos x="443" y="337"/>
                </a:cxn>
                <a:cxn ang="0">
                  <a:pos x="437" y="372"/>
                </a:cxn>
                <a:cxn ang="0">
                  <a:pos x="591" y="408"/>
                </a:cxn>
                <a:cxn ang="0">
                  <a:pos x="680" y="431"/>
                </a:cxn>
                <a:cxn ang="0">
                  <a:pos x="750" y="449"/>
                </a:cxn>
                <a:cxn ang="0">
                  <a:pos x="745" y="473"/>
                </a:cxn>
                <a:cxn ang="0">
                  <a:pos x="850" y="573"/>
                </a:cxn>
                <a:cxn ang="0">
                  <a:pos x="827" y="603"/>
                </a:cxn>
                <a:cxn ang="0">
                  <a:pos x="821" y="621"/>
                </a:cxn>
                <a:cxn ang="0">
                  <a:pos x="969" y="573"/>
                </a:cxn>
                <a:cxn ang="0">
                  <a:pos x="1182" y="491"/>
                </a:cxn>
                <a:cxn ang="0">
                  <a:pos x="1187" y="413"/>
                </a:cxn>
                <a:cxn ang="0">
                  <a:pos x="1459" y="502"/>
                </a:cxn>
                <a:cxn ang="0">
                  <a:pos x="1636" y="662"/>
                </a:cxn>
                <a:cxn ang="0">
                  <a:pos x="1755" y="715"/>
                </a:cxn>
                <a:cxn ang="0">
                  <a:pos x="1826" y="845"/>
                </a:cxn>
                <a:cxn ang="0">
                  <a:pos x="1814" y="1135"/>
                </a:cxn>
                <a:cxn ang="0">
                  <a:pos x="1890" y="1288"/>
                </a:cxn>
                <a:cxn ang="0">
                  <a:pos x="1872" y="1187"/>
                </a:cxn>
                <a:cxn ang="0">
                  <a:pos x="1938" y="1223"/>
                </a:cxn>
                <a:cxn ang="0">
                  <a:pos x="1968" y="1187"/>
                </a:cxn>
                <a:cxn ang="0">
                  <a:pos x="1968" y="1252"/>
                </a:cxn>
                <a:cxn ang="0">
                  <a:pos x="1908" y="1353"/>
                </a:cxn>
                <a:cxn ang="0">
                  <a:pos x="1968" y="1442"/>
                </a:cxn>
                <a:cxn ang="0">
                  <a:pos x="2115" y="1619"/>
                </a:cxn>
                <a:cxn ang="0">
                  <a:pos x="2163" y="1637"/>
                </a:cxn>
                <a:cxn ang="0">
                  <a:pos x="2234" y="1749"/>
                </a:cxn>
                <a:cxn ang="0">
                  <a:pos x="2351" y="1944"/>
                </a:cxn>
                <a:cxn ang="0">
                  <a:pos x="2564" y="2097"/>
                </a:cxn>
                <a:cxn ang="0">
                  <a:pos x="2640" y="2139"/>
                </a:cxn>
                <a:cxn ang="0">
                  <a:pos x="2617" y="2162"/>
                </a:cxn>
                <a:cxn ang="0">
                  <a:pos x="2594" y="2186"/>
                </a:cxn>
                <a:cxn ang="0">
                  <a:pos x="2676" y="2198"/>
                </a:cxn>
                <a:cxn ang="0">
                  <a:pos x="2883" y="2086"/>
                </a:cxn>
                <a:cxn ang="0">
                  <a:pos x="2871" y="1955"/>
                </a:cxn>
                <a:cxn ang="0">
                  <a:pos x="2894" y="1760"/>
                </a:cxn>
                <a:cxn ang="0">
                  <a:pos x="2871" y="1453"/>
                </a:cxn>
                <a:cxn ang="0">
                  <a:pos x="2694" y="1146"/>
                </a:cxn>
                <a:cxn ang="0">
                  <a:pos x="2612" y="1011"/>
                </a:cxn>
                <a:cxn ang="0">
                  <a:pos x="2612" y="892"/>
                </a:cxn>
                <a:cxn ang="0">
                  <a:pos x="2458" y="685"/>
                </a:cxn>
                <a:cxn ang="0">
                  <a:pos x="2346" y="562"/>
                </a:cxn>
                <a:cxn ang="0">
                  <a:pos x="2186" y="189"/>
                </a:cxn>
                <a:cxn ang="0">
                  <a:pos x="2151" y="147"/>
                </a:cxn>
                <a:cxn ang="0">
                  <a:pos x="2097" y="30"/>
                </a:cxn>
                <a:cxn ang="0">
                  <a:pos x="1950" y="18"/>
                </a:cxn>
                <a:cxn ang="0">
                  <a:pos x="1961" y="154"/>
                </a:cxn>
                <a:cxn ang="0">
                  <a:pos x="1890" y="177"/>
                </a:cxn>
                <a:cxn ang="0">
                  <a:pos x="933" y="160"/>
                </a:cxn>
                <a:cxn ang="0">
                  <a:pos x="898" y="78"/>
                </a:cxn>
              </a:cxnLst>
              <a:rect l="0" t="0" r="r" b="b"/>
              <a:pathLst>
                <a:path w="2930" h="2216">
                  <a:moveTo>
                    <a:pt x="898" y="78"/>
                  </a:moveTo>
                  <a:lnTo>
                    <a:pt x="6" y="165"/>
                  </a:lnTo>
                  <a:lnTo>
                    <a:pt x="6" y="183"/>
                  </a:lnTo>
                  <a:lnTo>
                    <a:pt x="6" y="195"/>
                  </a:lnTo>
                  <a:lnTo>
                    <a:pt x="0" y="201"/>
                  </a:lnTo>
                  <a:lnTo>
                    <a:pt x="0" y="230"/>
                  </a:lnTo>
                  <a:lnTo>
                    <a:pt x="30" y="271"/>
                  </a:lnTo>
                  <a:lnTo>
                    <a:pt x="48" y="289"/>
                  </a:lnTo>
                  <a:lnTo>
                    <a:pt x="59" y="289"/>
                  </a:lnTo>
                  <a:lnTo>
                    <a:pt x="83" y="307"/>
                  </a:lnTo>
                  <a:lnTo>
                    <a:pt x="89" y="325"/>
                  </a:lnTo>
                  <a:lnTo>
                    <a:pt x="71" y="360"/>
                  </a:lnTo>
                  <a:lnTo>
                    <a:pt x="71" y="372"/>
                  </a:lnTo>
                  <a:lnTo>
                    <a:pt x="89" y="378"/>
                  </a:lnTo>
                  <a:lnTo>
                    <a:pt x="94" y="390"/>
                  </a:lnTo>
                  <a:lnTo>
                    <a:pt x="94" y="396"/>
                  </a:lnTo>
                  <a:lnTo>
                    <a:pt x="77" y="413"/>
                  </a:lnTo>
                  <a:lnTo>
                    <a:pt x="77" y="438"/>
                  </a:lnTo>
                  <a:lnTo>
                    <a:pt x="89" y="443"/>
                  </a:lnTo>
                  <a:lnTo>
                    <a:pt x="136" y="431"/>
                  </a:lnTo>
                  <a:lnTo>
                    <a:pt x="160" y="420"/>
                  </a:lnTo>
                  <a:lnTo>
                    <a:pt x="172" y="367"/>
                  </a:lnTo>
                  <a:lnTo>
                    <a:pt x="183" y="355"/>
                  </a:lnTo>
                  <a:lnTo>
                    <a:pt x="201" y="360"/>
                  </a:lnTo>
                  <a:lnTo>
                    <a:pt x="218" y="360"/>
                  </a:lnTo>
                  <a:lnTo>
                    <a:pt x="231" y="355"/>
                  </a:lnTo>
                  <a:lnTo>
                    <a:pt x="248" y="355"/>
                  </a:lnTo>
                  <a:lnTo>
                    <a:pt x="243" y="372"/>
                  </a:lnTo>
                  <a:lnTo>
                    <a:pt x="207" y="402"/>
                  </a:lnTo>
                  <a:lnTo>
                    <a:pt x="213" y="402"/>
                  </a:lnTo>
                  <a:lnTo>
                    <a:pt x="243" y="390"/>
                  </a:lnTo>
                  <a:lnTo>
                    <a:pt x="289" y="390"/>
                  </a:lnTo>
                  <a:lnTo>
                    <a:pt x="443" y="337"/>
                  </a:lnTo>
                  <a:lnTo>
                    <a:pt x="467" y="337"/>
                  </a:lnTo>
                  <a:lnTo>
                    <a:pt x="467" y="349"/>
                  </a:lnTo>
                  <a:lnTo>
                    <a:pt x="437" y="372"/>
                  </a:lnTo>
                  <a:lnTo>
                    <a:pt x="455" y="378"/>
                  </a:lnTo>
                  <a:lnTo>
                    <a:pt x="520" y="385"/>
                  </a:lnTo>
                  <a:lnTo>
                    <a:pt x="591" y="408"/>
                  </a:lnTo>
                  <a:lnTo>
                    <a:pt x="662" y="443"/>
                  </a:lnTo>
                  <a:lnTo>
                    <a:pt x="680" y="455"/>
                  </a:lnTo>
                  <a:lnTo>
                    <a:pt x="680" y="431"/>
                  </a:lnTo>
                  <a:lnTo>
                    <a:pt x="692" y="420"/>
                  </a:lnTo>
                  <a:lnTo>
                    <a:pt x="709" y="438"/>
                  </a:lnTo>
                  <a:lnTo>
                    <a:pt x="750" y="449"/>
                  </a:lnTo>
                  <a:lnTo>
                    <a:pt x="763" y="455"/>
                  </a:lnTo>
                  <a:lnTo>
                    <a:pt x="763" y="461"/>
                  </a:lnTo>
                  <a:lnTo>
                    <a:pt x="745" y="473"/>
                  </a:lnTo>
                  <a:lnTo>
                    <a:pt x="750" y="484"/>
                  </a:lnTo>
                  <a:lnTo>
                    <a:pt x="845" y="550"/>
                  </a:lnTo>
                  <a:lnTo>
                    <a:pt x="850" y="573"/>
                  </a:lnTo>
                  <a:lnTo>
                    <a:pt x="845" y="597"/>
                  </a:lnTo>
                  <a:lnTo>
                    <a:pt x="839" y="608"/>
                  </a:lnTo>
                  <a:lnTo>
                    <a:pt x="827" y="603"/>
                  </a:lnTo>
                  <a:lnTo>
                    <a:pt x="821" y="580"/>
                  </a:lnTo>
                  <a:lnTo>
                    <a:pt x="809" y="603"/>
                  </a:lnTo>
                  <a:lnTo>
                    <a:pt x="821" y="621"/>
                  </a:lnTo>
                  <a:lnTo>
                    <a:pt x="833" y="626"/>
                  </a:lnTo>
                  <a:lnTo>
                    <a:pt x="963" y="591"/>
                  </a:lnTo>
                  <a:lnTo>
                    <a:pt x="969" y="573"/>
                  </a:lnTo>
                  <a:lnTo>
                    <a:pt x="1010" y="573"/>
                  </a:lnTo>
                  <a:lnTo>
                    <a:pt x="1111" y="491"/>
                  </a:lnTo>
                  <a:lnTo>
                    <a:pt x="1182" y="491"/>
                  </a:lnTo>
                  <a:lnTo>
                    <a:pt x="1182" y="473"/>
                  </a:lnTo>
                  <a:lnTo>
                    <a:pt x="1170" y="455"/>
                  </a:lnTo>
                  <a:lnTo>
                    <a:pt x="1187" y="413"/>
                  </a:lnTo>
                  <a:lnTo>
                    <a:pt x="1294" y="402"/>
                  </a:lnTo>
                  <a:lnTo>
                    <a:pt x="1453" y="479"/>
                  </a:lnTo>
                  <a:lnTo>
                    <a:pt x="1459" y="502"/>
                  </a:lnTo>
                  <a:lnTo>
                    <a:pt x="1501" y="538"/>
                  </a:lnTo>
                  <a:lnTo>
                    <a:pt x="1536" y="591"/>
                  </a:lnTo>
                  <a:lnTo>
                    <a:pt x="1636" y="662"/>
                  </a:lnTo>
                  <a:lnTo>
                    <a:pt x="1648" y="692"/>
                  </a:lnTo>
                  <a:lnTo>
                    <a:pt x="1678" y="715"/>
                  </a:lnTo>
                  <a:lnTo>
                    <a:pt x="1755" y="715"/>
                  </a:lnTo>
                  <a:lnTo>
                    <a:pt x="1814" y="804"/>
                  </a:lnTo>
                  <a:lnTo>
                    <a:pt x="1831" y="816"/>
                  </a:lnTo>
                  <a:lnTo>
                    <a:pt x="1826" y="845"/>
                  </a:lnTo>
                  <a:lnTo>
                    <a:pt x="1849" y="933"/>
                  </a:lnTo>
                  <a:lnTo>
                    <a:pt x="1837" y="1029"/>
                  </a:lnTo>
                  <a:lnTo>
                    <a:pt x="1814" y="1135"/>
                  </a:lnTo>
                  <a:lnTo>
                    <a:pt x="1819" y="1223"/>
                  </a:lnTo>
                  <a:lnTo>
                    <a:pt x="1831" y="1252"/>
                  </a:lnTo>
                  <a:lnTo>
                    <a:pt x="1890" y="1288"/>
                  </a:lnTo>
                  <a:lnTo>
                    <a:pt x="1908" y="1252"/>
                  </a:lnTo>
                  <a:lnTo>
                    <a:pt x="1890" y="1240"/>
                  </a:lnTo>
                  <a:lnTo>
                    <a:pt x="1872" y="1187"/>
                  </a:lnTo>
                  <a:lnTo>
                    <a:pt x="1879" y="1176"/>
                  </a:lnTo>
                  <a:lnTo>
                    <a:pt x="1914" y="1164"/>
                  </a:lnTo>
                  <a:lnTo>
                    <a:pt x="1938" y="1223"/>
                  </a:lnTo>
                  <a:lnTo>
                    <a:pt x="1950" y="1217"/>
                  </a:lnTo>
                  <a:lnTo>
                    <a:pt x="1961" y="1194"/>
                  </a:lnTo>
                  <a:lnTo>
                    <a:pt x="1968" y="1187"/>
                  </a:lnTo>
                  <a:lnTo>
                    <a:pt x="1985" y="1199"/>
                  </a:lnTo>
                  <a:lnTo>
                    <a:pt x="1985" y="1223"/>
                  </a:lnTo>
                  <a:lnTo>
                    <a:pt x="1968" y="1252"/>
                  </a:lnTo>
                  <a:lnTo>
                    <a:pt x="1950" y="1276"/>
                  </a:lnTo>
                  <a:lnTo>
                    <a:pt x="1926" y="1347"/>
                  </a:lnTo>
                  <a:lnTo>
                    <a:pt x="1908" y="1353"/>
                  </a:lnTo>
                  <a:lnTo>
                    <a:pt x="1908" y="1389"/>
                  </a:lnTo>
                  <a:lnTo>
                    <a:pt x="1932" y="1412"/>
                  </a:lnTo>
                  <a:lnTo>
                    <a:pt x="1968" y="1442"/>
                  </a:lnTo>
                  <a:lnTo>
                    <a:pt x="2021" y="1566"/>
                  </a:lnTo>
                  <a:lnTo>
                    <a:pt x="2103" y="1619"/>
                  </a:lnTo>
                  <a:lnTo>
                    <a:pt x="2115" y="1619"/>
                  </a:lnTo>
                  <a:lnTo>
                    <a:pt x="2121" y="1589"/>
                  </a:lnTo>
                  <a:lnTo>
                    <a:pt x="2145" y="1589"/>
                  </a:lnTo>
                  <a:lnTo>
                    <a:pt x="2163" y="1637"/>
                  </a:lnTo>
                  <a:lnTo>
                    <a:pt x="2168" y="1666"/>
                  </a:lnTo>
                  <a:lnTo>
                    <a:pt x="2198" y="1731"/>
                  </a:lnTo>
                  <a:lnTo>
                    <a:pt x="2234" y="1749"/>
                  </a:lnTo>
                  <a:lnTo>
                    <a:pt x="2269" y="1760"/>
                  </a:lnTo>
                  <a:lnTo>
                    <a:pt x="2333" y="1932"/>
                  </a:lnTo>
                  <a:lnTo>
                    <a:pt x="2351" y="1944"/>
                  </a:lnTo>
                  <a:lnTo>
                    <a:pt x="2434" y="1962"/>
                  </a:lnTo>
                  <a:lnTo>
                    <a:pt x="2470" y="1980"/>
                  </a:lnTo>
                  <a:lnTo>
                    <a:pt x="2564" y="2097"/>
                  </a:lnTo>
                  <a:lnTo>
                    <a:pt x="2605" y="2127"/>
                  </a:lnTo>
                  <a:lnTo>
                    <a:pt x="2623" y="2133"/>
                  </a:lnTo>
                  <a:lnTo>
                    <a:pt x="2640" y="2139"/>
                  </a:lnTo>
                  <a:lnTo>
                    <a:pt x="2653" y="2168"/>
                  </a:lnTo>
                  <a:lnTo>
                    <a:pt x="2635" y="2168"/>
                  </a:lnTo>
                  <a:lnTo>
                    <a:pt x="2617" y="2162"/>
                  </a:lnTo>
                  <a:lnTo>
                    <a:pt x="2605" y="2162"/>
                  </a:lnTo>
                  <a:lnTo>
                    <a:pt x="2594" y="2168"/>
                  </a:lnTo>
                  <a:lnTo>
                    <a:pt x="2594" y="2186"/>
                  </a:lnTo>
                  <a:lnTo>
                    <a:pt x="2605" y="2203"/>
                  </a:lnTo>
                  <a:lnTo>
                    <a:pt x="2653" y="2216"/>
                  </a:lnTo>
                  <a:lnTo>
                    <a:pt x="2676" y="2198"/>
                  </a:lnTo>
                  <a:lnTo>
                    <a:pt x="2711" y="2191"/>
                  </a:lnTo>
                  <a:lnTo>
                    <a:pt x="2853" y="2139"/>
                  </a:lnTo>
                  <a:lnTo>
                    <a:pt x="2883" y="2086"/>
                  </a:lnTo>
                  <a:lnTo>
                    <a:pt x="2889" y="2068"/>
                  </a:lnTo>
                  <a:lnTo>
                    <a:pt x="2871" y="1997"/>
                  </a:lnTo>
                  <a:lnTo>
                    <a:pt x="2871" y="1955"/>
                  </a:lnTo>
                  <a:lnTo>
                    <a:pt x="2901" y="1891"/>
                  </a:lnTo>
                  <a:lnTo>
                    <a:pt x="2930" y="1896"/>
                  </a:lnTo>
                  <a:lnTo>
                    <a:pt x="2894" y="1760"/>
                  </a:lnTo>
                  <a:lnTo>
                    <a:pt x="2907" y="1689"/>
                  </a:lnTo>
                  <a:lnTo>
                    <a:pt x="2894" y="1559"/>
                  </a:lnTo>
                  <a:lnTo>
                    <a:pt x="2871" y="1453"/>
                  </a:lnTo>
                  <a:lnTo>
                    <a:pt x="2848" y="1418"/>
                  </a:lnTo>
                  <a:lnTo>
                    <a:pt x="2754" y="1288"/>
                  </a:lnTo>
                  <a:lnTo>
                    <a:pt x="2694" y="1146"/>
                  </a:lnTo>
                  <a:lnTo>
                    <a:pt x="2617" y="1046"/>
                  </a:lnTo>
                  <a:lnTo>
                    <a:pt x="2617" y="1029"/>
                  </a:lnTo>
                  <a:lnTo>
                    <a:pt x="2612" y="1011"/>
                  </a:lnTo>
                  <a:lnTo>
                    <a:pt x="2587" y="951"/>
                  </a:lnTo>
                  <a:lnTo>
                    <a:pt x="2587" y="928"/>
                  </a:lnTo>
                  <a:lnTo>
                    <a:pt x="2612" y="892"/>
                  </a:lnTo>
                  <a:lnTo>
                    <a:pt x="2612" y="874"/>
                  </a:lnTo>
                  <a:lnTo>
                    <a:pt x="2511" y="745"/>
                  </a:lnTo>
                  <a:lnTo>
                    <a:pt x="2458" y="685"/>
                  </a:lnTo>
                  <a:lnTo>
                    <a:pt x="2422" y="662"/>
                  </a:lnTo>
                  <a:lnTo>
                    <a:pt x="2410" y="644"/>
                  </a:lnTo>
                  <a:lnTo>
                    <a:pt x="2346" y="562"/>
                  </a:lnTo>
                  <a:lnTo>
                    <a:pt x="2262" y="408"/>
                  </a:lnTo>
                  <a:lnTo>
                    <a:pt x="2239" y="319"/>
                  </a:lnTo>
                  <a:lnTo>
                    <a:pt x="2186" y="189"/>
                  </a:lnTo>
                  <a:lnTo>
                    <a:pt x="2186" y="172"/>
                  </a:lnTo>
                  <a:lnTo>
                    <a:pt x="2163" y="154"/>
                  </a:lnTo>
                  <a:lnTo>
                    <a:pt x="2151" y="147"/>
                  </a:lnTo>
                  <a:lnTo>
                    <a:pt x="2138" y="53"/>
                  </a:lnTo>
                  <a:lnTo>
                    <a:pt x="2127" y="24"/>
                  </a:lnTo>
                  <a:lnTo>
                    <a:pt x="2097" y="30"/>
                  </a:lnTo>
                  <a:lnTo>
                    <a:pt x="2039" y="30"/>
                  </a:lnTo>
                  <a:lnTo>
                    <a:pt x="1973" y="0"/>
                  </a:lnTo>
                  <a:lnTo>
                    <a:pt x="1950" y="18"/>
                  </a:lnTo>
                  <a:lnTo>
                    <a:pt x="1938" y="35"/>
                  </a:lnTo>
                  <a:lnTo>
                    <a:pt x="1932" y="65"/>
                  </a:lnTo>
                  <a:lnTo>
                    <a:pt x="1961" y="154"/>
                  </a:lnTo>
                  <a:lnTo>
                    <a:pt x="1950" y="201"/>
                  </a:lnTo>
                  <a:lnTo>
                    <a:pt x="1908" y="195"/>
                  </a:lnTo>
                  <a:lnTo>
                    <a:pt x="1890" y="177"/>
                  </a:lnTo>
                  <a:lnTo>
                    <a:pt x="1879" y="131"/>
                  </a:lnTo>
                  <a:lnTo>
                    <a:pt x="951" y="189"/>
                  </a:lnTo>
                  <a:lnTo>
                    <a:pt x="933" y="160"/>
                  </a:lnTo>
                  <a:lnTo>
                    <a:pt x="933" y="131"/>
                  </a:lnTo>
                  <a:lnTo>
                    <a:pt x="903" y="101"/>
                  </a:lnTo>
                  <a:lnTo>
                    <a:pt x="898" y="78"/>
                  </a:lnTo>
                </a:path>
              </a:pathLst>
            </a:custGeom>
            <a:solidFill>
              <a:schemeClr val="accent3">
                <a:lumMod val="50000"/>
              </a:schemeClr>
            </a:solidFill>
            <a:ln w="12700">
              <a:solidFill>
                <a:schemeClr val="tx1"/>
              </a:solidFill>
              <a:prstDash val="solid"/>
              <a:round/>
              <a:headEnd/>
              <a:tailEnd/>
            </a:ln>
          </p:spPr>
          <p:txBody>
            <a:bodyPr lIns="0" rIns="0" anchor="ctr"/>
            <a:lstStyle/>
            <a:p>
              <a:pPr>
                <a:defRPr/>
              </a:pPr>
              <a:r>
                <a:rPr lang="en-US" sz="1440" b="1" dirty="0">
                  <a:solidFill>
                    <a:schemeClr val="bg1"/>
                  </a:solidFill>
                  <a:latin typeface="Calibri" pitchFamily="34" charset="0"/>
                  <a:cs typeface="Arial" pitchFamily="34" charset="0"/>
                </a:rPr>
                <a:t>                       1.5%</a:t>
              </a:r>
            </a:p>
          </p:txBody>
        </p:sp>
        <p:sp>
          <p:nvSpPr>
            <p:cNvPr id="19535" name="Freeform 79"/>
            <p:cNvSpPr>
              <a:spLocks/>
            </p:cNvSpPr>
            <p:nvPr/>
          </p:nvSpPr>
          <p:spPr bwMode="auto">
            <a:xfrm>
              <a:off x="6531296" y="3549955"/>
              <a:ext cx="588587" cy="272676"/>
            </a:xfrm>
            <a:custGeom>
              <a:avLst/>
              <a:gdLst/>
              <a:ahLst/>
              <a:cxnLst>
                <a:cxn ang="0">
                  <a:pos x="844" y="48"/>
                </a:cxn>
                <a:cxn ang="0">
                  <a:pos x="47" y="421"/>
                </a:cxn>
                <a:cxn ang="0">
                  <a:pos x="77" y="385"/>
                </a:cxn>
                <a:cxn ang="0">
                  <a:pos x="172" y="307"/>
                </a:cxn>
                <a:cxn ang="0">
                  <a:pos x="218" y="261"/>
                </a:cxn>
                <a:cxn ang="0">
                  <a:pos x="254" y="243"/>
                </a:cxn>
                <a:cxn ang="0">
                  <a:pos x="331" y="231"/>
                </a:cxn>
                <a:cxn ang="0">
                  <a:pos x="443" y="172"/>
                </a:cxn>
                <a:cxn ang="0">
                  <a:pos x="491" y="190"/>
                </a:cxn>
                <a:cxn ang="0">
                  <a:pos x="532" y="208"/>
                </a:cxn>
                <a:cxn ang="0">
                  <a:pos x="580" y="290"/>
                </a:cxn>
                <a:cxn ang="0">
                  <a:pos x="632" y="296"/>
                </a:cxn>
                <a:cxn ang="0">
                  <a:pos x="638" y="337"/>
                </a:cxn>
                <a:cxn ang="0">
                  <a:pos x="738" y="373"/>
                </a:cxn>
                <a:cxn ang="0">
                  <a:pos x="803" y="421"/>
                </a:cxn>
                <a:cxn ang="0">
                  <a:pos x="827" y="473"/>
                </a:cxn>
                <a:cxn ang="0">
                  <a:pos x="762" y="603"/>
                </a:cxn>
                <a:cxn ang="0">
                  <a:pos x="816" y="650"/>
                </a:cxn>
                <a:cxn ang="0">
                  <a:pos x="892" y="662"/>
                </a:cxn>
                <a:cxn ang="0">
                  <a:pos x="910" y="662"/>
                </a:cxn>
                <a:cxn ang="0">
                  <a:pos x="999" y="657"/>
                </a:cxn>
                <a:cxn ang="0">
                  <a:pos x="1093" y="692"/>
                </a:cxn>
                <a:cxn ang="0">
                  <a:pos x="1111" y="680"/>
                </a:cxn>
                <a:cxn ang="0">
                  <a:pos x="1064" y="614"/>
                </a:cxn>
                <a:cxn ang="0">
                  <a:pos x="1034" y="603"/>
                </a:cxn>
                <a:cxn ang="0">
                  <a:pos x="1052" y="586"/>
                </a:cxn>
                <a:cxn ang="0">
                  <a:pos x="1029" y="561"/>
                </a:cxn>
                <a:cxn ang="0">
                  <a:pos x="975" y="449"/>
                </a:cxn>
                <a:cxn ang="0">
                  <a:pos x="963" y="385"/>
                </a:cxn>
                <a:cxn ang="0">
                  <a:pos x="975" y="290"/>
                </a:cxn>
                <a:cxn ang="0">
                  <a:pos x="958" y="254"/>
                </a:cxn>
                <a:cxn ang="0">
                  <a:pos x="975" y="225"/>
                </a:cxn>
                <a:cxn ang="0">
                  <a:pos x="1040" y="160"/>
                </a:cxn>
                <a:cxn ang="0">
                  <a:pos x="1064" y="89"/>
                </a:cxn>
                <a:cxn ang="0">
                  <a:pos x="1111" y="112"/>
                </a:cxn>
                <a:cxn ang="0">
                  <a:pos x="1064" y="190"/>
                </a:cxn>
                <a:cxn ang="0">
                  <a:pos x="1029" y="249"/>
                </a:cxn>
                <a:cxn ang="0">
                  <a:pos x="1075" y="296"/>
                </a:cxn>
                <a:cxn ang="0">
                  <a:pos x="1087" y="385"/>
                </a:cxn>
                <a:cxn ang="0">
                  <a:pos x="1052" y="426"/>
                </a:cxn>
                <a:cxn ang="0">
                  <a:pos x="1093" y="456"/>
                </a:cxn>
                <a:cxn ang="0">
                  <a:pos x="1093" y="503"/>
                </a:cxn>
                <a:cxn ang="0">
                  <a:pos x="1111" y="573"/>
                </a:cxn>
                <a:cxn ang="0">
                  <a:pos x="1176" y="603"/>
                </a:cxn>
                <a:cxn ang="0">
                  <a:pos x="1217" y="591"/>
                </a:cxn>
                <a:cxn ang="0">
                  <a:pos x="1222" y="621"/>
                </a:cxn>
                <a:cxn ang="0">
                  <a:pos x="1252" y="680"/>
                </a:cxn>
                <a:cxn ang="0">
                  <a:pos x="1306" y="703"/>
                </a:cxn>
                <a:cxn ang="0">
                  <a:pos x="1336" y="680"/>
                </a:cxn>
                <a:cxn ang="0">
                  <a:pos x="1435" y="627"/>
                </a:cxn>
                <a:cxn ang="0">
                  <a:pos x="1477" y="467"/>
                </a:cxn>
                <a:cxn ang="0">
                  <a:pos x="1265" y="497"/>
                </a:cxn>
              </a:cxnLst>
              <a:rect l="0" t="0" r="r" b="b"/>
              <a:pathLst>
                <a:path w="1477" h="710">
                  <a:moveTo>
                    <a:pt x="1116" y="0"/>
                  </a:moveTo>
                  <a:lnTo>
                    <a:pt x="844" y="48"/>
                  </a:lnTo>
                  <a:lnTo>
                    <a:pt x="0" y="213"/>
                  </a:lnTo>
                  <a:lnTo>
                    <a:pt x="47" y="421"/>
                  </a:lnTo>
                  <a:lnTo>
                    <a:pt x="60" y="396"/>
                  </a:lnTo>
                  <a:lnTo>
                    <a:pt x="77" y="385"/>
                  </a:lnTo>
                  <a:lnTo>
                    <a:pt x="142" y="314"/>
                  </a:lnTo>
                  <a:lnTo>
                    <a:pt x="172" y="307"/>
                  </a:lnTo>
                  <a:lnTo>
                    <a:pt x="195" y="272"/>
                  </a:lnTo>
                  <a:lnTo>
                    <a:pt x="218" y="261"/>
                  </a:lnTo>
                  <a:lnTo>
                    <a:pt x="236" y="219"/>
                  </a:lnTo>
                  <a:lnTo>
                    <a:pt x="254" y="243"/>
                  </a:lnTo>
                  <a:lnTo>
                    <a:pt x="289" y="249"/>
                  </a:lnTo>
                  <a:lnTo>
                    <a:pt x="331" y="231"/>
                  </a:lnTo>
                  <a:lnTo>
                    <a:pt x="337" y="208"/>
                  </a:lnTo>
                  <a:lnTo>
                    <a:pt x="443" y="172"/>
                  </a:lnTo>
                  <a:lnTo>
                    <a:pt x="466" y="183"/>
                  </a:lnTo>
                  <a:lnTo>
                    <a:pt x="491" y="190"/>
                  </a:lnTo>
                  <a:lnTo>
                    <a:pt x="520" y="178"/>
                  </a:lnTo>
                  <a:lnTo>
                    <a:pt x="532" y="208"/>
                  </a:lnTo>
                  <a:lnTo>
                    <a:pt x="544" y="213"/>
                  </a:lnTo>
                  <a:lnTo>
                    <a:pt x="580" y="290"/>
                  </a:lnTo>
                  <a:lnTo>
                    <a:pt x="603" y="284"/>
                  </a:lnTo>
                  <a:lnTo>
                    <a:pt x="632" y="296"/>
                  </a:lnTo>
                  <a:lnTo>
                    <a:pt x="662" y="307"/>
                  </a:lnTo>
                  <a:lnTo>
                    <a:pt x="638" y="337"/>
                  </a:lnTo>
                  <a:lnTo>
                    <a:pt x="674" y="373"/>
                  </a:lnTo>
                  <a:lnTo>
                    <a:pt x="738" y="373"/>
                  </a:lnTo>
                  <a:lnTo>
                    <a:pt x="762" y="403"/>
                  </a:lnTo>
                  <a:lnTo>
                    <a:pt x="803" y="421"/>
                  </a:lnTo>
                  <a:lnTo>
                    <a:pt x="833" y="456"/>
                  </a:lnTo>
                  <a:lnTo>
                    <a:pt x="827" y="473"/>
                  </a:lnTo>
                  <a:lnTo>
                    <a:pt x="786" y="544"/>
                  </a:lnTo>
                  <a:lnTo>
                    <a:pt x="762" y="603"/>
                  </a:lnTo>
                  <a:lnTo>
                    <a:pt x="768" y="650"/>
                  </a:lnTo>
                  <a:lnTo>
                    <a:pt x="816" y="650"/>
                  </a:lnTo>
                  <a:lnTo>
                    <a:pt x="857" y="627"/>
                  </a:lnTo>
                  <a:lnTo>
                    <a:pt x="892" y="662"/>
                  </a:lnTo>
                  <a:lnTo>
                    <a:pt x="910" y="674"/>
                  </a:lnTo>
                  <a:lnTo>
                    <a:pt x="910" y="662"/>
                  </a:lnTo>
                  <a:lnTo>
                    <a:pt x="945" y="657"/>
                  </a:lnTo>
                  <a:lnTo>
                    <a:pt x="999" y="657"/>
                  </a:lnTo>
                  <a:lnTo>
                    <a:pt x="1064" y="680"/>
                  </a:lnTo>
                  <a:lnTo>
                    <a:pt x="1093" y="692"/>
                  </a:lnTo>
                  <a:lnTo>
                    <a:pt x="1111" y="692"/>
                  </a:lnTo>
                  <a:lnTo>
                    <a:pt x="1111" y="680"/>
                  </a:lnTo>
                  <a:lnTo>
                    <a:pt x="1093" y="662"/>
                  </a:lnTo>
                  <a:lnTo>
                    <a:pt x="1064" y="614"/>
                  </a:lnTo>
                  <a:lnTo>
                    <a:pt x="1040" y="609"/>
                  </a:lnTo>
                  <a:lnTo>
                    <a:pt x="1034" y="603"/>
                  </a:lnTo>
                  <a:lnTo>
                    <a:pt x="1040" y="586"/>
                  </a:lnTo>
                  <a:lnTo>
                    <a:pt x="1052" y="586"/>
                  </a:lnTo>
                  <a:lnTo>
                    <a:pt x="1057" y="573"/>
                  </a:lnTo>
                  <a:lnTo>
                    <a:pt x="1029" y="561"/>
                  </a:lnTo>
                  <a:lnTo>
                    <a:pt x="1004" y="520"/>
                  </a:lnTo>
                  <a:lnTo>
                    <a:pt x="975" y="449"/>
                  </a:lnTo>
                  <a:lnTo>
                    <a:pt x="969" y="421"/>
                  </a:lnTo>
                  <a:lnTo>
                    <a:pt x="963" y="385"/>
                  </a:lnTo>
                  <a:lnTo>
                    <a:pt x="975" y="307"/>
                  </a:lnTo>
                  <a:lnTo>
                    <a:pt x="975" y="290"/>
                  </a:lnTo>
                  <a:lnTo>
                    <a:pt x="963" y="279"/>
                  </a:lnTo>
                  <a:lnTo>
                    <a:pt x="958" y="254"/>
                  </a:lnTo>
                  <a:lnTo>
                    <a:pt x="963" y="243"/>
                  </a:lnTo>
                  <a:lnTo>
                    <a:pt x="975" y="225"/>
                  </a:lnTo>
                  <a:lnTo>
                    <a:pt x="981" y="201"/>
                  </a:lnTo>
                  <a:lnTo>
                    <a:pt x="1040" y="160"/>
                  </a:lnTo>
                  <a:lnTo>
                    <a:pt x="1052" y="148"/>
                  </a:lnTo>
                  <a:lnTo>
                    <a:pt x="1064" y="89"/>
                  </a:lnTo>
                  <a:lnTo>
                    <a:pt x="1093" y="95"/>
                  </a:lnTo>
                  <a:lnTo>
                    <a:pt x="1111" y="112"/>
                  </a:lnTo>
                  <a:lnTo>
                    <a:pt x="1082" y="160"/>
                  </a:lnTo>
                  <a:lnTo>
                    <a:pt x="1064" y="190"/>
                  </a:lnTo>
                  <a:lnTo>
                    <a:pt x="1046" y="213"/>
                  </a:lnTo>
                  <a:lnTo>
                    <a:pt x="1029" y="249"/>
                  </a:lnTo>
                  <a:lnTo>
                    <a:pt x="1046" y="290"/>
                  </a:lnTo>
                  <a:lnTo>
                    <a:pt x="1075" y="296"/>
                  </a:lnTo>
                  <a:lnTo>
                    <a:pt x="1093" y="373"/>
                  </a:lnTo>
                  <a:lnTo>
                    <a:pt x="1087" y="385"/>
                  </a:lnTo>
                  <a:lnTo>
                    <a:pt x="1046" y="408"/>
                  </a:lnTo>
                  <a:lnTo>
                    <a:pt x="1052" y="426"/>
                  </a:lnTo>
                  <a:lnTo>
                    <a:pt x="1087" y="438"/>
                  </a:lnTo>
                  <a:lnTo>
                    <a:pt x="1093" y="456"/>
                  </a:lnTo>
                  <a:lnTo>
                    <a:pt x="1087" y="485"/>
                  </a:lnTo>
                  <a:lnTo>
                    <a:pt x="1093" y="503"/>
                  </a:lnTo>
                  <a:lnTo>
                    <a:pt x="1093" y="526"/>
                  </a:lnTo>
                  <a:lnTo>
                    <a:pt x="1111" y="573"/>
                  </a:lnTo>
                  <a:lnTo>
                    <a:pt x="1152" y="603"/>
                  </a:lnTo>
                  <a:lnTo>
                    <a:pt x="1176" y="603"/>
                  </a:lnTo>
                  <a:lnTo>
                    <a:pt x="1194" y="586"/>
                  </a:lnTo>
                  <a:lnTo>
                    <a:pt x="1217" y="591"/>
                  </a:lnTo>
                  <a:lnTo>
                    <a:pt x="1229" y="597"/>
                  </a:lnTo>
                  <a:lnTo>
                    <a:pt x="1222" y="621"/>
                  </a:lnTo>
                  <a:lnTo>
                    <a:pt x="1247" y="662"/>
                  </a:lnTo>
                  <a:lnTo>
                    <a:pt x="1252" y="680"/>
                  </a:lnTo>
                  <a:lnTo>
                    <a:pt x="1265" y="703"/>
                  </a:lnTo>
                  <a:lnTo>
                    <a:pt x="1306" y="703"/>
                  </a:lnTo>
                  <a:lnTo>
                    <a:pt x="1306" y="710"/>
                  </a:lnTo>
                  <a:lnTo>
                    <a:pt x="1336" y="680"/>
                  </a:lnTo>
                  <a:lnTo>
                    <a:pt x="1435" y="644"/>
                  </a:lnTo>
                  <a:lnTo>
                    <a:pt x="1435" y="627"/>
                  </a:lnTo>
                  <a:lnTo>
                    <a:pt x="1448" y="603"/>
                  </a:lnTo>
                  <a:lnTo>
                    <a:pt x="1477" y="467"/>
                  </a:lnTo>
                  <a:lnTo>
                    <a:pt x="1471" y="456"/>
                  </a:lnTo>
                  <a:lnTo>
                    <a:pt x="1265" y="497"/>
                  </a:lnTo>
                  <a:lnTo>
                    <a:pt x="1116" y="0"/>
                  </a:lnTo>
                  <a:close/>
                </a:path>
              </a:pathLst>
            </a:custGeom>
            <a:solidFill>
              <a:schemeClr val="accent2"/>
            </a:solidFill>
            <a:ln w="12700">
              <a:solidFill>
                <a:schemeClr val="tx1"/>
              </a:solidFill>
              <a:round/>
              <a:headEnd/>
              <a:tailEnd/>
            </a:ln>
          </p:spPr>
          <p:txBody>
            <a:bodyPr anchor="ctr"/>
            <a:lstStyle/>
            <a:p>
              <a:pPr algn="ctr">
                <a:defRPr/>
              </a:pPr>
              <a:endParaRPr lang="en-US" sz="1440" b="1">
                <a:solidFill>
                  <a:schemeClr val="bg1"/>
                </a:solidFill>
                <a:latin typeface="Calibri" pitchFamily="34" charset="0"/>
                <a:cs typeface="Arial" pitchFamily="34" charset="0"/>
              </a:endParaRPr>
            </a:p>
          </p:txBody>
        </p:sp>
        <p:sp>
          <p:nvSpPr>
            <p:cNvPr id="19537" name="Freeform 81"/>
            <p:cNvSpPr>
              <a:spLocks/>
            </p:cNvSpPr>
            <p:nvPr/>
          </p:nvSpPr>
          <p:spPr bwMode="auto">
            <a:xfrm>
              <a:off x="6976648" y="3526749"/>
              <a:ext cx="140828" cy="214660"/>
            </a:xfrm>
            <a:custGeom>
              <a:avLst/>
              <a:gdLst/>
              <a:ahLst/>
              <a:cxnLst>
                <a:cxn ang="0">
                  <a:pos x="355" y="520"/>
                </a:cxn>
                <a:cxn ang="0">
                  <a:pos x="349" y="485"/>
                </a:cxn>
                <a:cxn ang="0">
                  <a:pos x="326" y="425"/>
                </a:cxn>
                <a:cxn ang="0">
                  <a:pos x="284" y="389"/>
                </a:cxn>
                <a:cxn ang="0">
                  <a:pos x="231" y="348"/>
                </a:cxn>
                <a:cxn ang="0">
                  <a:pos x="207" y="325"/>
                </a:cxn>
                <a:cxn ang="0">
                  <a:pos x="195" y="295"/>
                </a:cxn>
                <a:cxn ang="0">
                  <a:pos x="154" y="224"/>
                </a:cxn>
                <a:cxn ang="0">
                  <a:pos x="136" y="189"/>
                </a:cxn>
                <a:cxn ang="0">
                  <a:pos x="101" y="148"/>
                </a:cxn>
                <a:cxn ang="0">
                  <a:pos x="89" y="123"/>
                </a:cxn>
                <a:cxn ang="0">
                  <a:pos x="83" y="100"/>
                </a:cxn>
                <a:cxn ang="0">
                  <a:pos x="83" y="94"/>
                </a:cxn>
                <a:cxn ang="0">
                  <a:pos x="83" y="82"/>
                </a:cxn>
                <a:cxn ang="0">
                  <a:pos x="106" y="6"/>
                </a:cxn>
                <a:cxn ang="0">
                  <a:pos x="78" y="0"/>
                </a:cxn>
                <a:cxn ang="0">
                  <a:pos x="48" y="6"/>
                </a:cxn>
                <a:cxn ang="0">
                  <a:pos x="18" y="34"/>
                </a:cxn>
                <a:cxn ang="0">
                  <a:pos x="12" y="59"/>
                </a:cxn>
                <a:cxn ang="0">
                  <a:pos x="7" y="64"/>
                </a:cxn>
                <a:cxn ang="0">
                  <a:pos x="0" y="64"/>
                </a:cxn>
                <a:cxn ang="0">
                  <a:pos x="149" y="561"/>
                </a:cxn>
                <a:cxn ang="0">
                  <a:pos x="355" y="520"/>
                </a:cxn>
              </a:cxnLst>
              <a:rect l="0" t="0" r="r" b="b"/>
              <a:pathLst>
                <a:path w="355" h="561">
                  <a:moveTo>
                    <a:pt x="355" y="520"/>
                  </a:moveTo>
                  <a:lnTo>
                    <a:pt x="349" y="485"/>
                  </a:lnTo>
                  <a:lnTo>
                    <a:pt x="326" y="425"/>
                  </a:lnTo>
                  <a:lnTo>
                    <a:pt x="284" y="389"/>
                  </a:lnTo>
                  <a:lnTo>
                    <a:pt x="231" y="348"/>
                  </a:lnTo>
                  <a:lnTo>
                    <a:pt x="207" y="325"/>
                  </a:lnTo>
                  <a:lnTo>
                    <a:pt x="195" y="295"/>
                  </a:lnTo>
                  <a:lnTo>
                    <a:pt x="154" y="224"/>
                  </a:lnTo>
                  <a:lnTo>
                    <a:pt x="136" y="189"/>
                  </a:lnTo>
                  <a:lnTo>
                    <a:pt x="101" y="148"/>
                  </a:lnTo>
                  <a:lnTo>
                    <a:pt x="89" y="123"/>
                  </a:lnTo>
                  <a:lnTo>
                    <a:pt x="83" y="100"/>
                  </a:lnTo>
                  <a:lnTo>
                    <a:pt x="83" y="94"/>
                  </a:lnTo>
                  <a:lnTo>
                    <a:pt x="83" y="82"/>
                  </a:lnTo>
                  <a:lnTo>
                    <a:pt x="106" y="6"/>
                  </a:lnTo>
                  <a:lnTo>
                    <a:pt x="78" y="0"/>
                  </a:lnTo>
                  <a:lnTo>
                    <a:pt x="48" y="6"/>
                  </a:lnTo>
                  <a:lnTo>
                    <a:pt x="18" y="34"/>
                  </a:lnTo>
                  <a:lnTo>
                    <a:pt x="12" y="59"/>
                  </a:lnTo>
                  <a:lnTo>
                    <a:pt x="7" y="64"/>
                  </a:lnTo>
                  <a:lnTo>
                    <a:pt x="0" y="64"/>
                  </a:lnTo>
                  <a:lnTo>
                    <a:pt x="149" y="561"/>
                  </a:lnTo>
                  <a:lnTo>
                    <a:pt x="355" y="520"/>
                  </a:lnTo>
                  <a:close/>
                </a:path>
              </a:pathLst>
            </a:custGeom>
            <a:solidFill>
              <a:schemeClr val="accent2"/>
            </a:solidFill>
            <a:ln w="12700">
              <a:solidFill>
                <a:schemeClr val="tx1"/>
              </a:solidFill>
              <a:round/>
              <a:headEnd/>
              <a:tailEnd/>
            </a:ln>
          </p:spPr>
          <p:txBody>
            <a:bodyPr anchor="ctr"/>
            <a:lstStyle/>
            <a:p>
              <a:pPr algn="ctr">
                <a:defRPr/>
              </a:pPr>
              <a:endParaRPr lang="en-US" sz="1440" b="1">
                <a:solidFill>
                  <a:schemeClr val="bg1"/>
                </a:solidFill>
                <a:latin typeface="Calibri" pitchFamily="34" charset="0"/>
                <a:cs typeface="Arial" pitchFamily="34" charset="0"/>
              </a:endParaRPr>
            </a:p>
          </p:txBody>
        </p:sp>
        <p:sp>
          <p:nvSpPr>
            <p:cNvPr id="19541" name="Freeform 85"/>
            <p:cNvSpPr>
              <a:spLocks/>
            </p:cNvSpPr>
            <p:nvPr/>
          </p:nvSpPr>
          <p:spPr bwMode="auto">
            <a:xfrm>
              <a:off x="7172844" y="3090468"/>
              <a:ext cx="217861" cy="210019"/>
            </a:xfrm>
            <a:custGeom>
              <a:avLst/>
              <a:gdLst/>
              <a:ahLst/>
              <a:cxnLst>
                <a:cxn ang="0">
                  <a:pos x="0" y="117"/>
                </a:cxn>
                <a:cxn ang="0">
                  <a:pos x="183" y="71"/>
                </a:cxn>
                <a:cxn ang="0">
                  <a:pos x="201" y="94"/>
                </a:cxn>
                <a:cxn ang="0">
                  <a:pos x="206" y="88"/>
                </a:cxn>
                <a:cxn ang="0">
                  <a:pos x="213" y="76"/>
                </a:cxn>
                <a:cxn ang="0">
                  <a:pos x="485" y="0"/>
                </a:cxn>
                <a:cxn ang="0">
                  <a:pos x="549" y="224"/>
                </a:cxn>
                <a:cxn ang="0">
                  <a:pos x="538" y="247"/>
                </a:cxn>
                <a:cxn ang="0">
                  <a:pos x="531" y="259"/>
                </a:cxn>
                <a:cxn ang="0">
                  <a:pos x="538" y="271"/>
                </a:cxn>
                <a:cxn ang="0">
                  <a:pos x="538" y="282"/>
                </a:cxn>
                <a:cxn ang="0">
                  <a:pos x="502" y="282"/>
                </a:cxn>
                <a:cxn ang="0">
                  <a:pos x="414" y="325"/>
                </a:cxn>
                <a:cxn ang="0">
                  <a:pos x="384" y="318"/>
                </a:cxn>
                <a:cxn ang="0">
                  <a:pos x="378" y="330"/>
                </a:cxn>
                <a:cxn ang="0">
                  <a:pos x="378" y="348"/>
                </a:cxn>
                <a:cxn ang="0">
                  <a:pos x="373" y="353"/>
                </a:cxn>
                <a:cxn ang="0">
                  <a:pos x="319" y="360"/>
                </a:cxn>
                <a:cxn ang="0">
                  <a:pos x="242" y="395"/>
                </a:cxn>
                <a:cxn ang="0">
                  <a:pos x="231" y="383"/>
                </a:cxn>
                <a:cxn ang="0">
                  <a:pos x="183" y="431"/>
                </a:cxn>
                <a:cxn ang="0">
                  <a:pos x="82" y="520"/>
                </a:cxn>
                <a:cxn ang="0">
                  <a:pos x="41" y="543"/>
                </a:cxn>
                <a:cxn ang="0">
                  <a:pos x="6" y="507"/>
                </a:cxn>
                <a:cxn ang="0">
                  <a:pos x="53" y="460"/>
                </a:cxn>
                <a:cxn ang="0">
                  <a:pos x="59" y="442"/>
                </a:cxn>
                <a:cxn ang="0">
                  <a:pos x="36" y="419"/>
                </a:cxn>
                <a:cxn ang="0">
                  <a:pos x="0" y="117"/>
                </a:cxn>
              </a:cxnLst>
              <a:rect l="0" t="0" r="r" b="b"/>
              <a:pathLst>
                <a:path w="549" h="543">
                  <a:moveTo>
                    <a:pt x="0" y="117"/>
                  </a:moveTo>
                  <a:lnTo>
                    <a:pt x="183" y="71"/>
                  </a:lnTo>
                  <a:lnTo>
                    <a:pt x="201" y="94"/>
                  </a:lnTo>
                  <a:lnTo>
                    <a:pt x="206" y="88"/>
                  </a:lnTo>
                  <a:lnTo>
                    <a:pt x="213" y="76"/>
                  </a:lnTo>
                  <a:lnTo>
                    <a:pt x="485" y="0"/>
                  </a:lnTo>
                  <a:lnTo>
                    <a:pt x="549" y="224"/>
                  </a:lnTo>
                  <a:lnTo>
                    <a:pt x="538" y="247"/>
                  </a:lnTo>
                  <a:lnTo>
                    <a:pt x="531" y="259"/>
                  </a:lnTo>
                  <a:lnTo>
                    <a:pt x="538" y="271"/>
                  </a:lnTo>
                  <a:lnTo>
                    <a:pt x="538" y="282"/>
                  </a:lnTo>
                  <a:lnTo>
                    <a:pt x="502" y="282"/>
                  </a:lnTo>
                  <a:lnTo>
                    <a:pt x="414" y="325"/>
                  </a:lnTo>
                  <a:lnTo>
                    <a:pt x="384" y="318"/>
                  </a:lnTo>
                  <a:lnTo>
                    <a:pt x="378" y="330"/>
                  </a:lnTo>
                  <a:lnTo>
                    <a:pt x="378" y="348"/>
                  </a:lnTo>
                  <a:lnTo>
                    <a:pt x="373" y="353"/>
                  </a:lnTo>
                  <a:lnTo>
                    <a:pt x="319" y="360"/>
                  </a:lnTo>
                  <a:lnTo>
                    <a:pt x="242" y="395"/>
                  </a:lnTo>
                  <a:lnTo>
                    <a:pt x="231" y="383"/>
                  </a:lnTo>
                  <a:lnTo>
                    <a:pt x="183" y="431"/>
                  </a:lnTo>
                  <a:lnTo>
                    <a:pt x="82" y="520"/>
                  </a:lnTo>
                  <a:lnTo>
                    <a:pt x="41" y="543"/>
                  </a:lnTo>
                  <a:lnTo>
                    <a:pt x="6" y="507"/>
                  </a:lnTo>
                  <a:lnTo>
                    <a:pt x="53" y="460"/>
                  </a:lnTo>
                  <a:lnTo>
                    <a:pt x="59" y="442"/>
                  </a:lnTo>
                  <a:lnTo>
                    <a:pt x="36" y="419"/>
                  </a:lnTo>
                  <a:lnTo>
                    <a:pt x="0" y="117"/>
                  </a:lnTo>
                  <a:close/>
                </a:path>
              </a:pathLst>
            </a:custGeom>
            <a:solidFill>
              <a:srgbClr val="632523"/>
            </a:solidFill>
            <a:ln w="12700">
              <a:solidFill>
                <a:schemeClr val="tx1"/>
              </a:solidFill>
              <a:round/>
              <a:headEnd/>
              <a:tailEnd/>
            </a:ln>
          </p:spPr>
          <p:txBody>
            <a:bodyPr anchor="ctr"/>
            <a:lstStyle/>
            <a:p>
              <a:pPr algn="ctr">
                <a:defRPr/>
              </a:pPr>
              <a:endParaRPr lang="en-US" sz="1440" b="1">
                <a:solidFill>
                  <a:schemeClr val="bg1"/>
                </a:solidFill>
                <a:latin typeface="Calibri" pitchFamily="34" charset="0"/>
                <a:cs typeface="Arial" pitchFamily="34" charset="0"/>
              </a:endParaRPr>
            </a:p>
          </p:txBody>
        </p:sp>
        <p:sp>
          <p:nvSpPr>
            <p:cNvPr id="19545" name="Freeform 89"/>
            <p:cNvSpPr>
              <a:spLocks/>
            </p:cNvSpPr>
            <p:nvPr/>
          </p:nvSpPr>
          <p:spPr bwMode="auto">
            <a:xfrm>
              <a:off x="7364224" y="3082345"/>
              <a:ext cx="109533" cy="119512"/>
            </a:xfrm>
            <a:custGeom>
              <a:avLst/>
              <a:gdLst/>
              <a:ahLst/>
              <a:cxnLst>
                <a:cxn ang="0">
                  <a:pos x="0" y="25"/>
                </a:cxn>
                <a:cxn ang="0">
                  <a:pos x="64" y="249"/>
                </a:cxn>
                <a:cxn ang="0">
                  <a:pos x="53" y="272"/>
                </a:cxn>
                <a:cxn ang="0">
                  <a:pos x="46" y="284"/>
                </a:cxn>
                <a:cxn ang="0">
                  <a:pos x="53" y="296"/>
                </a:cxn>
                <a:cxn ang="0">
                  <a:pos x="53" y="307"/>
                </a:cxn>
                <a:cxn ang="0">
                  <a:pos x="70" y="307"/>
                </a:cxn>
                <a:cxn ang="0">
                  <a:pos x="129" y="272"/>
                </a:cxn>
                <a:cxn ang="0">
                  <a:pos x="159" y="243"/>
                </a:cxn>
                <a:cxn ang="0">
                  <a:pos x="159" y="213"/>
                </a:cxn>
                <a:cxn ang="0">
                  <a:pos x="153" y="195"/>
                </a:cxn>
                <a:cxn ang="0">
                  <a:pos x="153" y="160"/>
                </a:cxn>
                <a:cxn ang="0">
                  <a:pos x="177" y="137"/>
                </a:cxn>
                <a:cxn ang="0">
                  <a:pos x="188" y="142"/>
                </a:cxn>
                <a:cxn ang="0">
                  <a:pos x="188" y="166"/>
                </a:cxn>
                <a:cxn ang="0">
                  <a:pos x="188" y="213"/>
                </a:cxn>
                <a:cxn ang="0">
                  <a:pos x="200" y="231"/>
                </a:cxn>
                <a:cxn ang="0">
                  <a:pos x="218" y="225"/>
                </a:cxn>
                <a:cxn ang="0">
                  <a:pos x="218" y="195"/>
                </a:cxn>
                <a:cxn ang="0">
                  <a:pos x="230" y="195"/>
                </a:cxn>
                <a:cxn ang="0">
                  <a:pos x="248" y="178"/>
                </a:cxn>
                <a:cxn ang="0">
                  <a:pos x="277" y="178"/>
                </a:cxn>
                <a:cxn ang="0">
                  <a:pos x="277" y="172"/>
                </a:cxn>
                <a:cxn ang="0">
                  <a:pos x="259" y="142"/>
                </a:cxn>
                <a:cxn ang="0">
                  <a:pos x="253" y="137"/>
                </a:cxn>
                <a:cxn ang="0">
                  <a:pos x="241" y="130"/>
                </a:cxn>
                <a:cxn ang="0">
                  <a:pos x="236" y="125"/>
                </a:cxn>
                <a:cxn ang="0">
                  <a:pos x="212" y="107"/>
                </a:cxn>
                <a:cxn ang="0">
                  <a:pos x="212" y="101"/>
                </a:cxn>
                <a:cxn ang="0">
                  <a:pos x="159" y="83"/>
                </a:cxn>
                <a:cxn ang="0">
                  <a:pos x="141" y="42"/>
                </a:cxn>
                <a:cxn ang="0">
                  <a:pos x="124" y="36"/>
                </a:cxn>
                <a:cxn ang="0">
                  <a:pos x="112" y="0"/>
                </a:cxn>
                <a:cxn ang="0">
                  <a:pos x="0" y="25"/>
                </a:cxn>
              </a:cxnLst>
              <a:rect l="0" t="0" r="r" b="b"/>
              <a:pathLst>
                <a:path w="277" h="307">
                  <a:moveTo>
                    <a:pt x="0" y="25"/>
                  </a:moveTo>
                  <a:lnTo>
                    <a:pt x="64" y="249"/>
                  </a:lnTo>
                  <a:lnTo>
                    <a:pt x="53" y="272"/>
                  </a:lnTo>
                  <a:lnTo>
                    <a:pt x="46" y="284"/>
                  </a:lnTo>
                  <a:lnTo>
                    <a:pt x="53" y="296"/>
                  </a:lnTo>
                  <a:lnTo>
                    <a:pt x="53" y="307"/>
                  </a:lnTo>
                  <a:lnTo>
                    <a:pt x="70" y="307"/>
                  </a:lnTo>
                  <a:lnTo>
                    <a:pt x="129" y="272"/>
                  </a:lnTo>
                  <a:lnTo>
                    <a:pt x="159" y="243"/>
                  </a:lnTo>
                  <a:lnTo>
                    <a:pt x="159" y="213"/>
                  </a:lnTo>
                  <a:lnTo>
                    <a:pt x="153" y="195"/>
                  </a:lnTo>
                  <a:lnTo>
                    <a:pt x="153" y="160"/>
                  </a:lnTo>
                  <a:lnTo>
                    <a:pt x="177" y="137"/>
                  </a:lnTo>
                  <a:lnTo>
                    <a:pt x="188" y="142"/>
                  </a:lnTo>
                  <a:lnTo>
                    <a:pt x="188" y="166"/>
                  </a:lnTo>
                  <a:lnTo>
                    <a:pt x="188" y="213"/>
                  </a:lnTo>
                  <a:lnTo>
                    <a:pt x="200" y="231"/>
                  </a:lnTo>
                  <a:lnTo>
                    <a:pt x="218" y="225"/>
                  </a:lnTo>
                  <a:lnTo>
                    <a:pt x="218" y="195"/>
                  </a:lnTo>
                  <a:lnTo>
                    <a:pt x="230" y="195"/>
                  </a:lnTo>
                  <a:lnTo>
                    <a:pt x="248" y="178"/>
                  </a:lnTo>
                  <a:lnTo>
                    <a:pt x="277" y="178"/>
                  </a:lnTo>
                  <a:lnTo>
                    <a:pt x="277" y="172"/>
                  </a:lnTo>
                  <a:lnTo>
                    <a:pt x="259" y="142"/>
                  </a:lnTo>
                  <a:lnTo>
                    <a:pt x="253" y="137"/>
                  </a:lnTo>
                  <a:lnTo>
                    <a:pt x="241" y="130"/>
                  </a:lnTo>
                  <a:lnTo>
                    <a:pt x="236" y="125"/>
                  </a:lnTo>
                  <a:lnTo>
                    <a:pt x="212" y="107"/>
                  </a:lnTo>
                  <a:lnTo>
                    <a:pt x="212" y="101"/>
                  </a:lnTo>
                  <a:lnTo>
                    <a:pt x="159" y="83"/>
                  </a:lnTo>
                  <a:lnTo>
                    <a:pt x="141" y="42"/>
                  </a:lnTo>
                  <a:lnTo>
                    <a:pt x="124" y="36"/>
                  </a:lnTo>
                  <a:lnTo>
                    <a:pt x="112" y="0"/>
                  </a:lnTo>
                  <a:lnTo>
                    <a:pt x="0" y="25"/>
                  </a:lnTo>
                  <a:close/>
                </a:path>
              </a:pathLst>
            </a:custGeom>
            <a:solidFill>
              <a:schemeClr val="accent3">
                <a:lumMod val="75000"/>
              </a:schemeClr>
            </a:solidFill>
            <a:ln w="12700">
              <a:solidFill>
                <a:schemeClr val="tx1"/>
              </a:solidFill>
              <a:round/>
              <a:headEnd/>
              <a:tailEnd/>
            </a:ln>
          </p:spPr>
          <p:txBody>
            <a:bodyPr anchor="ctr"/>
            <a:lstStyle/>
            <a:p>
              <a:pPr algn="ctr">
                <a:defRPr/>
              </a:pPr>
              <a:endParaRPr lang="en-US" sz="1440" b="1">
                <a:solidFill>
                  <a:schemeClr val="bg1"/>
                </a:solidFill>
                <a:latin typeface="Calibri" pitchFamily="34" charset="0"/>
                <a:cs typeface="Arial" pitchFamily="34" charset="0"/>
              </a:endParaRPr>
            </a:p>
          </p:txBody>
        </p:sp>
        <p:sp>
          <p:nvSpPr>
            <p:cNvPr id="19551" name="Freeform 95"/>
            <p:cNvSpPr>
              <a:spLocks/>
            </p:cNvSpPr>
            <p:nvPr/>
          </p:nvSpPr>
          <p:spPr bwMode="auto">
            <a:xfrm>
              <a:off x="7306449" y="2186578"/>
              <a:ext cx="469425" cy="731003"/>
            </a:xfrm>
            <a:custGeom>
              <a:avLst/>
              <a:gdLst/>
              <a:ahLst/>
              <a:cxnLst>
                <a:cxn ang="0">
                  <a:pos x="224" y="1701"/>
                </a:cxn>
                <a:cxn ang="0">
                  <a:pos x="230" y="1743"/>
                </a:cxn>
                <a:cxn ang="0">
                  <a:pos x="289" y="1802"/>
                </a:cxn>
                <a:cxn ang="0">
                  <a:pos x="307" y="1825"/>
                </a:cxn>
                <a:cxn ang="0">
                  <a:pos x="336" y="1896"/>
                </a:cxn>
                <a:cxn ang="0">
                  <a:pos x="348" y="1837"/>
                </a:cxn>
                <a:cxn ang="0">
                  <a:pos x="384" y="1737"/>
                </a:cxn>
                <a:cxn ang="0">
                  <a:pos x="425" y="1630"/>
                </a:cxn>
                <a:cxn ang="0">
                  <a:pos x="419" y="1607"/>
                </a:cxn>
                <a:cxn ang="0">
                  <a:pos x="478" y="1495"/>
                </a:cxn>
                <a:cxn ang="0">
                  <a:pos x="502" y="1536"/>
                </a:cxn>
                <a:cxn ang="0">
                  <a:pos x="520" y="1530"/>
                </a:cxn>
                <a:cxn ang="0">
                  <a:pos x="526" y="1483"/>
                </a:cxn>
                <a:cxn ang="0">
                  <a:pos x="609" y="1447"/>
                </a:cxn>
                <a:cxn ang="0">
                  <a:pos x="620" y="1412"/>
                </a:cxn>
                <a:cxn ang="0">
                  <a:pos x="673" y="1394"/>
                </a:cxn>
                <a:cxn ang="0">
                  <a:pos x="691" y="1335"/>
                </a:cxn>
                <a:cxn ang="0">
                  <a:pos x="726" y="1252"/>
                </a:cxn>
                <a:cxn ang="0">
                  <a:pos x="738" y="1229"/>
                </a:cxn>
                <a:cxn ang="0">
                  <a:pos x="803" y="1229"/>
                </a:cxn>
                <a:cxn ang="0">
                  <a:pos x="827" y="1164"/>
                </a:cxn>
                <a:cxn ang="0">
                  <a:pos x="874" y="1117"/>
                </a:cxn>
                <a:cxn ang="0">
                  <a:pos x="945" y="1152"/>
                </a:cxn>
                <a:cxn ang="0">
                  <a:pos x="1028" y="1057"/>
                </a:cxn>
                <a:cxn ang="0">
                  <a:pos x="1104" y="975"/>
                </a:cxn>
                <a:cxn ang="0">
                  <a:pos x="1134" y="968"/>
                </a:cxn>
                <a:cxn ang="0">
                  <a:pos x="1175" y="915"/>
                </a:cxn>
                <a:cxn ang="0">
                  <a:pos x="1146" y="874"/>
                </a:cxn>
                <a:cxn ang="0">
                  <a:pos x="1122" y="874"/>
                </a:cxn>
                <a:cxn ang="0">
                  <a:pos x="1146" y="839"/>
                </a:cxn>
                <a:cxn ang="0">
                  <a:pos x="1116" y="768"/>
                </a:cxn>
                <a:cxn ang="0">
                  <a:pos x="1069" y="757"/>
                </a:cxn>
                <a:cxn ang="0">
                  <a:pos x="1033" y="774"/>
                </a:cxn>
                <a:cxn ang="0">
                  <a:pos x="974" y="661"/>
                </a:cxn>
                <a:cxn ang="0">
                  <a:pos x="980" y="626"/>
                </a:cxn>
                <a:cxn ang="0">
                  <a:pos x="957" y="620"/>
                </a:cxn>
                <a:cxn ang="0">
                  <a:pos x="904" y="615"/>
                </a:cxn>
                <a:cxn ang="0">
                  <a:pos x="863" y="603"/>
                </a:cxn>
                <a:cxn ang="0">
                  <a:pos x="838" y="526"/>
                </a:cxn>
                <a:cxn ang="0">
                  <a:pos x="579" y="6"/>
                </a:cxn>
                <a:cxn ang="0">
                  <a:pos x="513" y="6"/>
                </a:cxn>
                <a:cxn ang="0">
                  <a:pos x="490" y="47"/>
                </a:cxn>
                <a:cxn ang="0">
                  <a:pos x="437" y="65"/>
                </a:cxn>
                <a:cxn ang="0">
                  <a:pos x="348" y="124"/>
                </a:cxn>
                <a:cxn ang="0">
                  <a:pos x="330" y="47"/>
                </a:cxn>
                <a:cxn ang="0">
                  <a:pos x="301" y="30"/>
                </a:cxn>
                <a:cxn ang="0">
                  <a:pos x="148" y="395"/>
                </a:cxn>
                <a:cxn ang="0">
                  <a:pos x="165" y="466"/>
                </a:cxn>
                <a:cxn ang="0">
                  <a:pos x="153" y="532"/>
                </a:cxn>
                <a:cxn ang="0">
                  <a:pos x="124" y="579"/>
                </a:cxn>
                <a:cxn ang="0">
                  <a:pos x="148" y="768"/>
                </a:cxn>
                <a:cxn ang="0">
                  <a:pos x="94" y="869"/>
                </a:cxn>
                <a:cxn ang="0">
                  <a:pos x="100" y="940"/>
                </a:cxn>
                <a:cxn ang="0">
                  <a:pos x="71" y="945"/>
                </a:cxn>
                <a:cxn ang="0">
                  <a:pos x="64" y="1004"/>
                </a:cxn>
                <a:cxn ang="0">
                  <a:pos x="29" y="993"/>
                </a:cxn>
              </a:cxnLst>
              <a:rect l="0" t="0" r="r" b="b"/>
              <a:pathLst>
                <a:path w="1175" h="1896">
                  <a:moveTo>
                    <a:pt x="0" y="1016"/>
                  </a:moveTo>
                  <a:lnTo>
                    <a:pt x="224" y="1701"/>
                  </a:lnTo>
                  <a:lnTo>
                    <a:pt x="230" y="1713"/>
                  </a:lnTo>
                  <a:lnTo>
                    <a:pt x="230" y="1743"/>
                  </a:lnTo>
                  <a:lnTo>
                    <a:pt x="230" y="1754"/>
                  </a:lnTo>
                  <a:lnTo>
                    <a:pt x="289" y="1802"/>
                  </a:lnTo>
                  <a:lnTo>
                    <a:pt x="301" y="1802"/>
                  </a:lnTo>
                  <a:lnTo>
                    <a:pt x="307" y="1825"/>
                  </a:lnTo>
                  <a:lnTo>
                    <a:pt x="307" y="1837"/>
                  </a:lnTo>
                  <a:lnTo>
                    <a:pt x="336" y="1896"/>
                  </a:lnTo>
                  <a:lnTo>
                    <a:pt x="348" y="1878"/>
                  </a:lnTo>
                  <a:lnTo>
                    <a:pt x="348" y="1837"/>
                  </a:lnTo>
                  <a:lnTo>
                    <a:pt x="360" y="1790"/>
                  </a:lnTo>
                  <a:lnTo>
                    <a:pt x="384" y="1737"/>
                  </a:lnTo>
                  <a:lnTo>
                    <a:pt x="401" y="1660"/>
                  </a:lnTo>
                  <a:lnTo>
                    <a:pt x="425" y="1630"/>
                  </a:lnTo>
                  <a:lnTo>
                    <a:pt x="431" y="1619"/>
                  </a:lnTo>
                  <a:lnTo>
                    <a:pt x="419" y="1607"/>
                  </a:lnTo>
                  <a:lnTo>
                    <a:pt x="401" y="1566"/>
                  </a:lnTo>
                  <a:lnTo>
                    <a:pt x="478" y="1495"/>
                  </a:lnTo>
                  <a:lnTo>
                    <a:pt x="490" y="1500"/>
                  </a:lnTo>
                  <a:lnTo>
                    <a:pt x="502" y="1536"/>
                  </a:lnTo>
                  <a:lnTo>
                    <a:pt x="513" y="1541"/>
                  </a:lnTo>
                  <a:lnTo>
                    <a:pt x="520" y="1530"/>
                  </a:lnTo>
                  <a:lnTo>
                    <a:pt x="520" y="1500"/>
                  </a:lnTo>
                  <a:lnTo>
                    <a:pt x="526" y="1483"/>
                  </a:lnTo>
                  <a:lnTo>
                    <a:pt x="584" y="1471"/>
                  </a:lnTo>
                  <a:lnTo>
                    <a:pt x="609" y="1447"/>
                  </a:lnTo>
                  <a:lnTo>
                    <a:pt x="609" y="1424"/>
                  </a:lnTo>
                  <a:lnTo>
                    <a:pt x="620" y="1412"/>
                  </a:lnTo>
                  <a:lnTo>
                    <a:pt x="650" y="1412"/>
                  </a:lnTo>
                  <a:lnTo>
                    <a:pt x="673" y="1394"/>
                  </a:lnTo>
                  <a:lnTo>
                    <a:pt x="679" y="1383"/>
                  </a:lnTo>
                  <a:lnTo>
                    <a:pt x="691" y="1335"/>
                  </a:lnTo>
                  <a:lnTo>
                    <a:pt x="691" y="1300"/>
                  </a:lnTo>
                  <a:lnTo>
                    <a:pt x="726" y="1252"/>
                  </a:lnTo>
                  <a:lnTo>
                    <a:pt x="726" y="1229"/>
                  </a:lnTo>
                  <a:lnTo>
                    <a:pt x="738" y="1229"/>
                  </a:lnTo>
                  <a:lnTo>
                    <a:pt x="779" y="1234"/>
                  </a:lnTo>
                  <a:lnTo>
                    <a:pt x="803" y="1229"/>
                  </a:lnTo>
                  <a:lnTo>
                    <a:pt x="815" y="1206"/>
                  </a:lnTo>
                  <a:lnTo>
                    <a:pt x="827" y="1164"/>
                  </a:lnTo>
                  <a:lnTo>
                    <a:pt x="845" y="1164"/>
                  </a:lnTo>
                  <a:lnTo>
                    <a:pt x="874" y="1117"/>
                  </a:lnTo>
                  <a:lnTo>
                    <a:pt x="916" y="1123"/>
                  </a:lnTo>
                  <a:lnTo>
                    <a:pt x="945" y="1152"/>
                  </a:lnTo>
                  <a:lnTo>
                    <a:pt x="992" y="1075"/>
                  </a:lnTo>
                  <a:lnTo>
                    <a:pt x="1028" y="1057"/>
                  </a:lnTo>
                  <a:lnTo>
                    <a:pt x="1093" y="998"/>
                  </a:lnTo>
                  <a:lnTo>
                    <a:pt x="1104" y="975"/>
                  </a:lnTo>
                  <a:lnTo>
                    <a:pt x="1111" y="963"/>
                  </a:lnTo>
                  <a:lnTo>
                    <a:pt x="1134" y="968"/>
                  </a:lnTo>
                  <a:lnTo>
                    <a:pt x="1163" y="951"/>
                  </a:lnTo>
                  <a:lnTo>
                    <a:pt x="1175" y="915"/>
                  </a:lnTo>
                  <a:lnTo>
                    <a:pt x="1170" y="886"/>
                  </a:lnTo>
                  <a:lnTo>
                    <a:pt x="1146" y="874"/>
                  </a:lnTo>
                  <a:lnTo>
                    <a:pt x="1140" y="881"/>
                  </a:lnTo>
                  <a:lnTo>
                    <a:pt x="1122" y="874"/>
                  </a:lnTo>
                  <a:lnTo>
                    <a:pt x="1134" y="845"/>
                  </a:lnTo>
                  <a:lnTo>
                    <a:pt x="1146" y="839"/>
                  </a:lnTo>
                  <a:lnTo>
                    <a:pt x="1140" y="815"/>
                  </a:lnTo>
                  <a:lnTo>
                    <a:pt x="1116" y="768"/>
                  </a:lnTo>
                  <a:lnTo>
                    <a:pt x="1086" y="757"/>
                  </a:lnTo>
                  <a:lnTo>
                    <a:pt x="1069" y="757"/>
                  </a:lnTo>
                  <a:lnTo>
                    <a:pt x="1058" y="768"/>
                  </a:lnTo>
                  <a:lnTo>
                    <a:pt x="1033" y="774"/>
                  </a:lnTo>
                  <a:lnTo>
                    <a:pt x="1004" y="762"/>
                  </a:lnTo>
                  <a:lnTo>
                    <a:pt x="974" y="661"/>
                  </a:lnTo>
                  <a:lnTo>
                    <a:pt x="987" y="644"/>
                  </a:lnTo>
                  <a:lnTo>
                    <a:pt x="980" y="626"/>
                  </a:lnTo>
                  <a:lnTo>
                    <a:pt x="974" y="620"/>
                  </a:lnTo>
                  <a:lnTo>
                    <a:pt x="957" y="620"/>
                  </a:lnTo>
                  <a:lnTo>
                    <a:pt x="945" y="626"/>
                  </a:lnTo>
                  <a:lnTo>
                    <a:pt x="904" y="615"/>
                  </a:lnTo>
                  <a:lnTo>
                    <a:pt x="874" y="615"/>
                  </a:lnTo>
                  <a:lnTo>
                    <a:pt x="863" y="603"/>
                  </a:lnTo>
                  <a:lnTo>
                    <a:pt x="845" y="544"/>
                  </a:lnTo>
                  <a:lnTo>
                    <a:pt x="838" y="526"/>
                  </a:lnTo>
                  <a:lnTo>
                    <a:pt x="696" y="83"/>
                  </a:lnTo>
                  <a:lnTo>
                    <a:pt x="579" y="6"/>
                  </a:lnTo>
                  <a:lnTo>
                    <a:pt x="543" y="0"/>
                  </a:lnTo>
                  <a:lnTo>
                    <a:pt x="513" y="6"/>
                  </a:lnTo>
                  <a:lnTo>
                    <a:pt x="502" y="24"/>
                  </a:lnTo>
                  <a:lnTo>
                    <a:pt x="490" y="47"/>
                  </a:lnTo>
                  <a:lnTo>
                    <a:pt x="478" y="47"/>
                  </a:lnTo>
                  <a:lnTo>
                    <a:pt x="437" y="65"/>
                  </a:lnTo>
                  <a:lnTo>
                    <a:pt x="371" y="118"/>
                  </a:lnTo>
                  <a:lnTo>
                    <a:pt x="348" y="124"/>
                  </a:lnTo>
                  <a:lnTo>
                    <a:pt x="325" y="88"/>
                  </a:lnTo>
                  <a:lnTo>
                    <a:pt x="330" y="47"/>
                  </a:lnTo>
                  <a:lnTo>
                    <a:pt x="318" y="30"/>
                  </a:lnTo>
                  <a:lnTo>
                    <a:pt x="301" y="30"/>
                  </a:lnTo>
                  <a:lnTo>
                    <a:pt x="254" y="47"/>
                  </a:lnTo>
                  <a:lnTo>
                    <a:pt x="148" y="395"/>
                  </a:lnTo>
                  <a:lnTo>
                    <a:pt x="148" y="443"/>
                  </a:lnTo>
                  <a:lnTo>
                    <a:pt x="165" y="466"/>
                  </a:lnTo>
                  <a:lnTo>
                    <a:pt x="165" y="508"/>
                  </a:lnTo>
                  <a:lnTo>
                    <a:pt x="153" y="532"/>
                  </a:lnTo>
                  <a:lnTo>
                    <a:pt x="135" y="549"/>
                  </a:lnTo>
                  <a:lnTo>
                    <a:pt x="124" y="579"/>
                  </a:lnTo>
                  <a:lnTo>
                    <a:pt x="160" y="721"/>
                  </a:lnTo>
                  <a:lnTo>
                    <a:pt x="148" y="768"/>
                  </a:lnTo>
                  <a:lnTo>
                    <a:pt x="148" y="798"/>
                  </a:lnTo>
                  <a:lnTo>
                    <a:pt x="94" y="869"/>
                  </a:lnTo>
                  <a:lnTo>
                    <a:pt x="82" y="897"/>
                  </a:lnTo>
                  <a:lnTo>
                    <a:pt x="100" y="940"/>
                  </a:lnTo>
                  <a:lnTo>
                    <a:pt x="100" y="945"/>
                  </a:lnTo>
                  <a:lnTo>
                    <a:pt x="71" y="945"/>
                  </a:lnTo>
                  <a:lnTo>
                    <a:pt x="77" y="981"/>
                  </a:lnTo>
                  <a:lnTo>
                    <a:pt x="64" y="1004"/>
                  </a:lnTo>
                  <a:lnTo>
                    <a:pt x="47" y="998"/>
                  </a:lnTo>
                  <a:lnTo>
                    <a:pt x="29" y="993"/>
                  </a:lnTo>
                  <a:lnTo>
                    <a:pt x="0" y="1016"/>
                  </a:lnTo>
                  <a:close/>
                </a:path>
              </a:pathLst>
            </a:custGeom>
            <a:solidFill>
              <a:schemeClr val="accent2">
                <a:lumMod val="60000"/>
                <a:lumOff val="40000"/>
              </a:schemeClr>
            </a:solidFill>
            <a:ln w="12700">
              <a:solidFill>
                <a:schemeClr val="tx1"/>
              </a:solidFill>
              <a:round/>
              <a:headEnd/>
              <a:tailEnd/>
            </a:ln>
          </p:spPr>
          <p:txBody>
            <a:bodyPr lIns="0" rIns="0" anchor="ctr"/>
            <a:lstStyle/>
            <a:p>
              <a:pPr algn="ctr">
                <a:defRPr/>
              </a:pPr>
              <a:r>
                <a:rPr lang="en-US" sz="1440" b="1" dirty="0">
                  <a:latin typeface="Calibri" pitchFamily="34" charset="0"/>
                  <a:cs typeface="Arial" pitchFamily="34" charset="0"/>
                </a:rPr>
                <a:t>0.3%</a:t>
              </a:r>
            </a:p>
          </p:txBody>
        </p:sp>
        <p:sp>
          <p:nvSpPr>
            <p:cNvPr id="19553" name="Freeform 97"/>
            <p:cNvSpPr>
              <a:spLocks/>
            </p:cNvSpPr>
            <p:nvPr/>
          </p:nvSpPr>
          <p:spPr bwMode="auto">
            <a:xfrm>
              <a:off x="6187051" y="3519787"/>
              <a:ext cx="574143" cy="547672"/>
            </a:xfrm>
            <a:custGeom>
              <a:avLst/>
              <a:gdLst/>
              <a:ahLst/>
              <a:cxnLst>
                <a:cxn ang="0">
                  <a:pos x="479" y="0"/>
                </a:cxn>
                <a:cxn ang="0">
                  <a:pos x="474" y="59"/>
                </a:cxn>
                <a:cxn ang="0">
                  <a:pos x="485" y="123"/>
                </a:cxn>
                <a:cxn ang="0">
                  <a:pos x="449" y="307"/>
                </a:cxn>
                <a:cxn ang="0">
                  <a:pos x="456" y="361"/>
                </a:cxn>
                <a:cxn ang="0">
                  <a:pos x="426" y="437"/>
                </a:cxn>
                <a:cxn ang="0">
                  <a:pos x="355" y="514"/>
                </a:cxn>
                <a:cxn ang="0">
                  <a:pos x="314" y="538"/>
                </a:cxn>
                <a:cxn ang="0">
                  <a:pos x="261" y="561"/>
                </a:cxn>
                <a:cxn ang="0">
                  <a:pos x="231" y="602"/>
                </a:cxn>
                <a:cxn ang="0">
                  <a:pos x="213" y="721"/>
                </a:cxn>
                <a:cxn ang="0">
                  <a:pos x="148" y="714"/>
                </a:cxn>
                <a:cxn ang="0">
                  <a:pos x="95" y="810"/>
                </a:cxn>
                <a:cxn ang="0">
                  <a:pos x="95" y="904"/>
                </a:cxn>
                <a:cxn ang="0">
                  <a:pos x="41" y="975"/>
                </a:cxn>
                <a:cxn ang="0">
                  <a:pos x="6" y="1028"/>
                </a:cxn>
                <a:cxn ang="0">
                  <a:pos x="6" y="1087"/>
                </a:cxn>
                <a:cxn ang="0">
                  <a:pos x="77" y="1199"/>
                </a:cxn>
                <a:cxn ang="0">
                  <a:pos x="130" y="1270"/>
                </a:cxn>
                <a:cxn ang="0">
                  <a:pos x="178" y="1282"/>
                </a:cxn>
                <a:cxn ang="0">
                  <a:pos x="195" y="1294"/>
                </a:cxn>
                <a:cxn ang="0">
                  <a:pos x="237" y="1312"/>
                </a:cxn>
                <a:cxn ang="0">
                  <a:pos x="237" y="1347"/>
                </a:cxn>
                <a:cxn ang="0">
                  <a:pos x="355" y="1424"/>
                </a:cxn>
                <a:cxn ang="0">
                  <a:pos x="426" y="1394"/>
                </a:cxn>
                <a:cxn ang="0">
                  <a:pos x="456" y="1358"/>
                </a:cxn>
                <a:cxn ang="0">
                  <a:pos x="497" y="1388"/>
                </a:cxn>
                <a:cxn ang="0">
                  <a:pos x="603" y="1353"/>
                </a:cxn>
                <a:cxn ang="0">
                  <a:pos x="621" y="1299"/>
                </a:cxn>
                <a:cxn ang="0">
                  <a:pos x="703" y="1258"/>
                </a:cxn>
                <a:cxn ang="0">
                  <a:pos x="781" y="1199"/>
                </a:cxn>
                <a:cxn ang="0">
                  <a:pos x="774" y="1128"/>
                </a:cxn>
                <a:cxn ang="0">
                  <a:pos x="898" y="762"/>
                </a:cxn>
                <a:cxn ang="0">
                  <a:pos x="951" y="785"/>
                </a:cxn>
                <a:cxn ang="0">
                  <a:pos x="976" y="821"/>
                </a:cxn>
                <a:cxn ang="0">
                  <a:pos x="1040" y="767"/>
                </a:cxn>
                <a:cxn ang="0">
                  <a:pos x="1093" y="632"/>
                </a:cxn>
                <a:cxn ang="0">
                  <a:pos x="1152" y="585"/>
                </a:cxn>
                <a:cxn ang="0">
                  <a:pos x="1200" y="549"/>
                </a:cxn>
                <a:cxn ang="0">
                  <a:pos x="1235" y="485"/>
                </a:cxn>
                <a:cxn ang="0">
                  <a:pos x="1223" y="455"/>
                </a:cxn>
                <a:cxn ang="0">
                  <a:pos x="1241" y="361"/>
                </a:cxn>
                <a:cxn ang="0">
                  <a:pos x="1395" y="443"/>
                </a:cxn>
                <a:cxn ang="0">
                  <a:pos x="1425" y="449"/>
                </a:cxn>
                <a:cxn ang="0">
                  <a:pos x="1407" y="295"/>
                </a:cxn>
                <a:cxn ang="0">
                  <a:pos x="1383" y="260"/>
                </a:cxn>
                <a:cxn ang="0">
                  <a:pos x="1329" y="265"/>
                </a:cxn>
                <a:cxn ang="0">
                  <a:pos x="1200" y="290"/>
                </a:cxn>
                <a:cxn ang="0">
                  <a:pos x="1152" y="331"/>
                </a:cxn>
                <a:cxn ang="0">
                  <a:pos x="1099" y="301"/>
                </a:cxn>
                <a:cxn ang="0">
                  <a:pos x="1058" y="354"/>
                </a:cxn>
                <a:cxn ang="0">
                  <a:pos x="1005" y="396"/>
                </a:cxn>
                <a:cxn ang="0">
                  <a:pos x="923" y="478"/>
                </a:cxn>
                <a:cxn ang="0">
                  <a:pos x="863" y="295"/>
                </a:cxn>
                <a:cxn ang="0">
                  <a:pos x="485" y="0"/>
                </a:cxn>
              </a:cxnLst>
              <a:rect l="0" t="0" r="r" b="b"/>
              <a:pathLst>
                <a:path w="1443" h="1424">
                  <a:moveTo>
                    <a:pt x="485" y="0"/>
                  </a:moveTo>
                  <a:lnTo>
                    <a:pt x="479" y="0"/>
                  </a:lnTo>
                  <a:lnTo>
                    <a:pt x="456" y="18"/>
                  </a:lnTo>
                  <a:lnTo>
                    <a:pt x="474" y="59"/>
                  </a:lnTo>
                  <a:lnTo>
                    <a:pt x="426" y="95"/>
                  </a:lnTo>
                  <a:lnTo>
                    <a:pt x="485" y="123"/>
                  </a:lnTo>
                  <a:lnTo>
                    <a:pt x="467" y="272"/>
                  </a:lnTo>
                  <a:lnTo>
                    <a:pt x="449" y="307"/>
                  </a:lnTo>
                  <a:lnTo>
                    <a:pt x="449" y="336"/>
                  </a:lnTo>
                  <a:lnTo>
                    <a:pt x="456" y="361"/>
                  </a:lnTo>
                  <a:lnTo>
                    <a:pt x="462" y="407"/>
                  </a:lnTo>
                  <a:lnTo>
                    <a:pt x="426" y="437"/>
                  </a:lnTo>
                  <a:lnTo>
                    <a:pt x="414" y="443"/>
                  </a:lnTo>
                  <a:lnTo>
                    <a:pt x="355" y="514"/>
                  </a:lnTo>
                  <a:lnTo>
                    <a:pt x="350" y="526"/>
                  </a:lnTo>
                  <a:lnTo>
                    <a:pt x="314" y="538"/>
                  </a:lnTo>
                  <a:lnTo>
                    <a:pt x="284" y="531"/>
                  </a:lnTo>
                  <a:lnTo>
                    <a:pt x="261" y="561"/>
                  </a:lnTo>
                  <a:lnTo>
                    <a:pt x="261" y="579"/>
                  </a:lnTo>
                  <a:lnTo>
                    <a:pt x="231" y="602"/>
                  </a:lnTo>
                  <a:lnTo>
                    <a:pt x="201" y="673"/>
                  </a:lnTo>
                  <a:lnTo>
                    <a:pt x="213" y="721"/>
                  </a:lnTo>
                  <a:lnTo>
                    <a:pt x="178" y="762"/>
                  </a:lnTo>
                  <a:lnTo>
                    <a:pt x="148" y="714"/>
                  </a:lnTo>
                  <a:lnTo>
                    <a:pt x="125" y="714"/>
                  </a:lnTo>
                  <a:lnTo>
                    <a:pt x="95" y="810"/>
                  </a:lnTo>
                  <a:lnTo>
                    <a:pt x="95" y="856"/>
                  </a:lnTo>
                  <a:lnTo>
                    <a:pt x="95" y="904"/>
                  </a:lnTo>
                  <a:lnTo>
                    <a:pt x="71" y="916"/>
                  </a:lnTo>
                  <a:lnTo>
                    <a:pt x="41" y="975"/>
                  </a:lnTo>
                  <a:lnTo>
                    <a:pt x="0" y="975"/>
                  </a:lnTo>
                  <a:lnTo>
                    <a:pt x="6" y="1028"/>
                  </a:lnTo>
                  <a:lnTo>
                    <a:pt x="6" y="1063"/>
                  </a:lnTo>
                  <a:lnTo>
                    <a:pt x="6" y="1087"/>
                  </a:lnTo>
                  <a:lnTo>
                    <a:pt x="13" y="1117"/>
                  </a:lnTo>
                  <a:lnTo>
                    <a:pt x="77" y="1199"/>
                  </a:lnTo>
                  <a:lnTo>
                    <a:pt x="119" y="1258"/>
                  </a:lnTo>
                  <a:lnTo>
                    <a:pt x="130" y="1270"/>
                  </a:lnTo>
                  <a:lnTo>
                    <a:pt x="142" y="1264"/>
                  </a:lnTo>
                  <a:lnTo>
                    <a:pt x="178" y="1282"/>
                  </a:lnTo>
                  <a:lnTo>
                    <a:pt x="183" y="1287"/>
                  </a:lnTo>
                  <a:lnTo>
                    <a:pt x="195" y="1294"/>
                  </a:lnTo>
                  <a:lnTo>
                    <a:pt x="213" y="1312"/>
                  </a:lnTo>
                  <a:lnTo>
                    <a:pt x="237" y="1312"/>
                  </a:lnTo>
                  <a:lnTo>
                    <a:pt x="249" y="1317"/>
                  </a:lnTo>
                  <a:lnTo>
                    <a:pt x="237" y="1347"/>
                  </a:lnTo>
                  <a:lnTo>
                    <a:pt x="284" y="1394"/>
                  </a:lnTo>
                  <a:lnTo>
                    <a:pt x="355" y="1424"/>
                  </a:lnTo>
                  <a:lnTo>
                    <a:pt x="391" y="1424"/>
                  </a:lnTo>
                  <a:lnTo>
                    <a:pt x="426" y="1394"/>
                  </a:lnTo>
                  <a:lnTo>
                    <a:pt x="432" y="1376"/>
                  </a:lnTo>
                  <a:lnTo>
                    <a:pt x="456" y="1358"/>
                  </a:lnTo>
                  <a:lnTo>
                    <a:pt x="485" y="1383"/>
                  </a:lnTo>
                  <a:lnTo>
                    <a:pt x="497" y="1388"/>
                  </a:lnTo>
                  <a:lnTo>
                    <a:pt x="520" y="1383"/>
                  </a:lnTo>
                  <a:lnTo>
                    <a:pt x="603" y="1353"/>
                  </a:lnTo>
                  <a:lnTo>
                    <a:pt x="615" y="1299"/>
                  </a:lnTo>
                  <a:lnTo>
                    <a:pt x="621" y="1299"/>
                  </a:lnTo>
                  <a:lnTo>
                    <a:pt x="639" y="1317"/>
                  </a:lnTo>
                  <a:lnTo>
                    <a:pt x="703" y="1258"/>
                  </a:lnTo>
                  <a:lnTo>
                    <a:pt x="728" y="1270"/>
                  </a:lnTo>
                  <a:lnTo>
                    <a:pt x="781" y="1199"/>
                  </a:lnTo>
                  <a:lnTo>
                    <a:pt x="769" y="1175"/>
                  </a:lnTo>
                  <a:lnTo>
                    <a:pt x="774" y="1128"/>
                  </a:lnTo>
                  <a:lnTo>
                    <a:pt x="827" y="1028"/>
                  </a:lnTo>
                  <a:lnTo>
                    <a:pt x="898" y="762"/>
                  </a:lnTo>
                  <a:lnTo>
                    <a:pt x="910" y="762"/>
                  </a:lnTo>
                  <a:lnTo>
                    <a:pt x="951" y="785"/>
                  </a:lnTo>
                  <a:lnTo>
                    <a:pt x="951" y="803"/>
                  </a:lnTo>
                  <a:lnTo>
                    <a:pt x="976" y="821"/>
                  </a:lnTo>
                  <a:lnTo>
                    <a:pt x="1017" y="815"/>
                  </a:lnTo>
                  <a:lnTo>
                    <a:pt x="1040" y="767"/>
                  </a:lnTo>
                  <a:lnTo>
                    <a:pt x="1070" y="668"/>
                  </a:lnTo>
                  <a:lnTo>
                    <a:pt x="1093" y="632"/>
                  </a:lnTo>
                  <a:lnTo>
                    <a:pt x="1129" y="643"/>
                  </a:lnTo>
                  <a:lnTo>
                    <a:pt x="1152" y="585"/>
                  </a:lnTo>
                  <a:lnTo>
                    <a:pt x="1177" y="579"/>
                  </a:lnTo>
                  <a:lnTo>
                    <a:pt x="1200" y="549"/>
                  </a:lnTo>
                  <a:lnTo>
                    <a:pt x="1223" y="496"/>
                  </a:lnTo>
                  <a:lnTo>
                    <a:pt x="1235" y="485"/>
                  </a:lnTo>
                  <a:lnTo>
                    <a:pt x="1241" y="467"/>
                  </a:lnTo>
                  <a:lnTo>
                    <a:pt x="1223" y="455"/>
                  </a:lnTo>
                  <a:lnTo>
                    <a:pt x="1230" y="378"/>
                  </a:lnTo>
                  <a:lnTo>
                    <a:pt x="1241" y="361"/>
                  </a:lnTo>
                  <a:lnTo>
                    <a:pt x="1253" y="354"/>
                  </a:lnTo>
                  <a:lnTo>
                    <a:pt x="1395" y="443"/>
                  </a:lnTo>
                  <a:lnTo>
                    <a:pt x="1418" y="455"/>
                  </a:lnTo>
                  <a:lnTo>
                    <a:pt x="1425" y="449"/>
                  </a:lnTo>
                  <a:lnTo>
                    <a:pt x="1443" y="372"/>
                  </a:lnTo>
                  <a:lnTo>
                    <a:pt x="1407" y="295"/>
                  </a:lnTo>
                  <a:lnTo>
                    <a:pt x="1395" y="290"/>
                  </a:lnTo>
                  <a:lnTo>
                    <a:pt x="1383" y="260"/>
                  </a:lnTo>
                  <a:lnTo>
                    <a:pt x="1354" y="272"/>
                  </a:lnTo>
                  <a:lnTo>
                    <a:pt x="1329" y="265"/>
                  </a:lnTo>
                  <a:lnTo>
                    <a:pt x="1306" y="254"/>
                  </a:lnTo>
                  <a:lnTo>
                    <a:pt x="1200" y="290"/>
                  </a:lnTo>
                  <a:lnTo>
                    <a:pt x="1194" y="313"/>
                  </a:lnTo>
                  <a:lnTo>
                    <a:pt x="1152" y="331"/>
                  </a:lnTo>
                  <a:lnTo>
                    <a:pt x="1117" y="325"/>
                  </a:lnTo>
                  <a:lnTo>
                    <a:pt x="1099" y="301"/>
                  </a:lnTo>
                  <a:lnTo>
                    <a:pt x="1081" y="343"/>
                  </a:lnTo>
                  <a:lnTo>
                    <a:pt x="1058" y="354"/>
                  </a:lnTo>
                  <a:lnTo>
                    <a:pt x="1035" y="389"/>
                  </a:lnTo>
                  <a:lnTo>
                    <a:pt x="1005" y="396"/>
                  </a:lnTo>
                  <a:lnTo>
                    <a:pt x="940" y="467"/>
                  </a:lnTo>
                  <a:lnTo>
                    <a:pt x="923" y="478"/>
                  </a:lnTo>
                  <a:lnTo>
                    <a:pt x="910" y="503"/>
                  </a:lnTo>
                  <a:lnTo>
                    <a:pt x="863" y="295"/>
                  </a:lnTo>
                  <a:lnTo>
                    <a:pt x="550" y="361"/>
                  </a:lnTo>
                  <a:lnTo>
                    <a:pt x="485" y="0"/>
                  </a:lnTo>
                  <a:close/>
                </a:path>
              </a:pathLst>
            </a:custGeom>
            <a:solidFill>
              <a:schemeClr val="accent2">
                <a:lumMod val="50000"/>
              </a:schemeClr>
            </a:solidFill>
            <a:ln w="12700">
              <a:solidFill>
                <a:schemeClr val="tx1"/>
              </a:solidFill>
              <a:round/>
              <a:headEnd/>
              <a:tailEnd/>
            </a:ln>
          </p:spPr>
          <p:txBody>
            <a:bodyPr lIns="0" rIns="0" anchor="ctr"/>
            <a:lstStyle/>
            <a:p>
              <a:pPr>
                <a:defRPr/>
              </a:pPr>
              <a:r>
                <a:rPr lang="en-US" sz="1320" b="1" dirty="0">
                  <a:solidFill>
                    <a:schemeClr val="bg1"/>
                  </a:solidFill>
                  <a:latin typeface="Calibri" pitchFamily="34" charset="0"/>
                  <a:cs typeface="Arial" pitchFamily="34" charset="0"/>
                </a:rPr>
                <a:t> </a:t>
              </a:r>
            </a:p>
            <a:p>
              <a:pPr>
                <a:defRPr/>
              </a:pPr>
              <a:r>
                <a:rPr lang="en-US" sz="1320" b="1" dirty="0">
                  <a:solidFill>
                    <a:schemeClr val="bg1"/>
                  </a:solidFill>
                  <a:latin typeface="Calibri" pitchFamily="34" charset="0"/>
                  <a:cs typeface="Arial" pitchFamily="34" charset="0"/>
                </a:rPr>
                <a:t> -0.6%</a:t>
              </a:r>
            </a:p>
          </p:txBody>
        </p:sp>
        <p:sp>
          <p:nvSpPr>
            <p:cNvPr id="19556" name="Freeform 100"/>
            <p:cNvSpPr>
              <a:spLocks/>
            </p:cNvSpPr>
            <p:nvPr/>
          </p:nvSpPr>
          <p:spPr bwMode="auto">
            <a:xfrm>
              <a:off x="4681282" y="4287920"/>
              <a:ext cx="639140" cy="563916"/>
            </a:xfrm>
            <a:custGeom>
              <a:avLst/>
              <a:gdLst/>
              <a:ahLst/>
              <a:cxnLst>
                <a:cxn ang="0">
                  <a:pos x="0" y="60"/>
                </a:cxn>
                <a:cxn ang="0">
                  <a:pos x="1441" y="0"/>
                </a:cxn>
                <a:cxn ang="0">
                  <a:pos x="1435" y="18"/>
                </a:cxn>
                <a:cxn ang="0">
                  <a:pos x="1464" y="36"/>
                </a:cxn>
                <a:cxn ang="0">
                  <a:pos x="1476" y="71"/>
                </a:cxn>
                <a:cxn ang="0">
                  <a:pos x="1471" y="101"/>
                </a:cxn>
                <a:cxn ang="0">
                  <a:pos x="1429" y="137"/>
                </a:cxn>
                <a:cxn ang="0">
                  <a:pos x="1388" y="183"/>
                </a:cxn>
                <a:cxn ang="0">
                  <a:pos x="1382" y="213"/>
                </a:cxn>
                <a:cxn ang="0">
                  <a:pos x="1601" y="195"/>
                </a:cxn>
                <a:cxn ang="0">
                  <a:pos x="1595" y="213"/>
                </a:cxn>
                <a:cxn ang="0">
                  <a:pos x="1601" y="236"/>
                </a:cxn>
                <a:cxn ang="0">
                  <a:pos x="1583" y="272"/>
                </a:cxn>
                <a:cxn ang="0">
                  <a:pos x="1542" y="314"/>
                </a:cxn>
                <a:cxn ang="0">
                  <a:pos x="1530" y="396"/>
                </a:cxn>
                <a:cxn ang="0">
                  <a:pos x="1482" y="449"/>
                </a:cxn>
                <a:cxn ang="0">
                  <a:pos x="1494" y="497"/>
                </a:cxn>
                <a:cxn ang="0">
                  <a:pos x="1494" y="573"/>
                </a:cxn>
                <a:cxn ang="0">
                  <a:pos x="1482" y="573"/>
                </a:cxn>
                <a:cxn ang="0">
                  <a:pos x="1441" y="609"/>
                </a:cxn>
                <a:cxn ang="0">
                  <a:pos x="1441" y="632"/>
                </a:cxn>
                <a:cxn ang="0">
                  <a:pos x="1376" y="685"/>
                </a:cxn>
                <a:cxn ang="0">
                  <a:pos x="1352" y="751"/>
                </a:cxn>
                <a:cxn ang="0">
                  <a:pos x="1358" y="809"/>
                </a:cxn>
                <a:cxn ang="0">
                  <a:pos x="1352" y="851"/>
                </a:cxn>
                <a:cxn ang="0">
                  <a:pos x="1294" y="887"/>
                </a:cxn>
                <a:cxn ang="0">
                  <a:pos x="1253" y="946"/>
                </a:cxn>
                <a:cxn ang="0">
                  <a:pos x="1235" y="963"/>
                </a:cxn>
                <a:cxn ang="0">
                  <a:pos x="1235" y="1017"/>
                </a:cxn>
                <a:cxn ang="0">
                  <a:pos x="1205" y="1052"/>
                </a:cxn>
                <a:cxn ang="0">
                  <a:pos x="1205" y="1093"/>
                </a:cxn>
                <a:cxn ang="0">
                  <a:pos x="1182" y="1146"/>
                </a:cxn>
                <a:cxn ang="0">
                  <a:pos x="1152" y="1205"/>
                </a:cxn>
                <a:cxn ang="0">
                  <a:pos x="1164" y="1265"/>
                </a:cxn>
                <a:cxn ang="0">
                  <a:pos x="1193" y="1294"/>
                </a:cxn>
                <a:cxn ang="0">
                  <a:pos x="1199" y="1336"/>
                </a:cxn>
                <a:cxn ang="0">
                  <a:pos x="1210" y="1347"/>
                </a:cxn>
                <a:cxn ang="0">
                  <a:pos x="1210" y="1365"/>
                </a:cxn>
                <a:cxn ang="0">
                  <a:pos x="1193" y="1377"/>
                </a:cxn>
                <a:cxn ang="0">
                  <a:pos x="1182" y="1412"/>
                </a:cxn>
                <a:cxn ang="0">
                  <a:pos x="1187" y="1436"/>
                </a:cxn>
                <a:cxn ang="0">
                  <a:pos x="213" y="1466"/>
                </a:cxn>
                <a:cxn ang="0">
                  <a:pos x="206" y="1247"/>
                </a:cxn>
                <a:cxn ang="0">
                  <a:pos x="160" y="1235"/>
                </a:cxn>
                <a:cxn ang="0">
                  <a:pos x="112" y="1253"/>
                </a:cxn>
                <a:cxn ang="0">
                  <a:pos x="100" y="1253"/>
                </a:cxn>
                <a:cxn ang="0">
                  <a:pos x="53" y="1212"/>
                </a:cxn>
                <a:cxn ang="0">
                  <a:pos x="59" y="497"/>
                </a:cxn>
                <a:cxn ang="0">
                  <a:pos x="0" y="60"/>
                </a:cxn>
              </a:cxnLst>
              <a:rect l="0" t="0" r="r" b="b"/>
              <a:pathLst>
                <a:path w="1601" h="1466">
                  <a:moveTo>
                    <a:pt x="0" y="60"/>
                  </a:moveTo>
                  <a:lnTo>
                    <a:pt x="1441" y="0"/>
                  </a:lnTo>
                  <a:lnTo>
                    <a:pt x="1435" y="18"/>
                  </a:lnTo>
                  <a:lnTo>
                    <a:pt x="1464" y="36"/>
                  </a:lnTo>
                  <a:lnTo>
                    <a:pt x="1476" y="71"/>
                  </a:lnTo>
                  <a:lnTo>
                    <a:pt x="1471" y="101"/>
                  </a:lnTo>
                  <a:lnTo>
                    <a:pt x="1429" y="137"/>
                  </a:lnTo>
                  <a:lnTo>
                    <a:pt x="1388" y="183"/>
                  </a:lnTo>
                  <a:lnTo>
                    <a:pt x="1382" y="213"/>
                  </a:lnTo>
                  <a:lnTo>
                    <a:pt x="1601" y="195"/>
                  </a:lnTo>
                  <a:lnTo>
                    <a:pt x="1595" y="213"/>
                  </a:lnTo>
                  <a:lnTo>
                    <a:pt x="1601" y="236"/>
                  </a:lnTo>
                  <a:lnTo>
                    <a:pt x="1583" y="272"/>
                  </a:lnTo>
                  <a:lnTo>
                    <a:pt x="1542" y="314"/>
                  </a:lnTo>
                  <a:lnTo>
                    <a:pt x="1530" y="396"/>
                  </a:lnTo>
                  <a:lnTo>
                    <a:pt x="1482" y="449"/>
                  </a:lnTo>
                  <a:lnTo>
                    <a:pt x="1494" y="497"/>
                  </a:lnTo>
                  <a:lnTo>
                    <a:pt x="1494" y="573"/>
                  </a:lnTo>
                  <a:lnTo>
                    <a:pt x="1482" y="573"/>
                  </a:lnTo>
                  <a:lnTo>
                    <a:pt x="1441" y="609"/>
                  </a:lnTo>
                  <a:lnTo>
                    <a:pt x="1441" y="632"/>
                  </a:lnTo>
                  <a:lnTo>
                    <a:pt x="1376" y="685"/>
                  </a:lnTo>
                  <a:lnTo>
                    <a:pt x="1352" y="751"/>
                  </a:lnTo>
                  <a:lnTo>
                    <a:pt x="1358" y="809"/>
                  </a:lnTo>
                  <a:lnTo>
                    <a:pt x="1352" y="851"/>
                  </a:lnTo>
                  <a:lnTo>
                    <a:pt x="1294" y="887"/>
                  </a:lnTo>
                  <a:lnTo>
                    <a:pt x="1253" y="946"/>
                  </a:lnTo>
                  <a:lnTo>
                    <a:pt x="1235" y="963"/>
                  </a:lnTo>
                  <a:lnTo>
                    <a:pt x="1235" y="1017"/>
                  </a:lnTo>
                  <a:lnTo>
                    <a:pt x="1205" y="1052"/>
                  </a:lnTo>
                  <a:lnTo>
                    <a:pt x="1205" y="1093"/>
                  </a:lnTo>
                  <a:lnTo>
                    <a:pt x="1182" y="1146"/>
                  </a:lnTo>
                  <a:lnTo>
                    <a:pt x="1152" y="1205"/>
                  </a:lnTo>
                  <a:lnTo>
                    <a:pt x="1164" y="1265"/>
                  </a:lnTo>
                  <a:lnTo>
                    <a:pt x="1193" y="1294"/>
                  </a:lnTo>
                  <a:lnTo>
                    <a:pt x="1199" y="1336"/>
                  </a:lnTo>
                  <a:lnTo>
                    <a:pt x="1210" y="1347"/>
                  </a:lnTo>
                  <a:lnTo>
                    <a:pt x="1210" y="1365"/>
                  </a:lnTo>
                  <a:lnTo>
                    <a:pt x="1193" y="1377"/>
                  </a:lnTo>
                  <a:lnTo>
                    <a:pt x="1182" y="1412"/>
                  </a:lnTo>
                  <a:lnTo>
                    <a:pt x="1187" y="1436"/>
                  </a:lnTo>
                  <a:lnTo>
                    <a:pt x="213" y="1466"/>
                  </a:lnTo>
                  <a:lnTo>
                    <a:pt x="206" y="1247"/>
                  </a:lnTo>
                  <a:lnTo>
                    <a:pt x="160" y="1235"/>
                  </a:lnTo>
                  <a:lnTo>
                    <a:pt x="112" y="1253"/>
                  </a:lnTo>
                  <a:lnTo>
                    <a:pt x="100" y="1253"/>
                  </a:lnTo>
                  <a:lnTo>
                    <a:pt x="53" y="1212"/>
                  </a:lnTo>
                  <a:lnTo>
                    <a:pt x="59" y="497"/>
                  </a:lnTo>
                  <a:lnTo>
                    <a:pt x="0" y="60"/>
                  </a:lnTo>
                </a:path>
              </a:pathLst>
            </a:custGeom>
            <a:solidFill>
              <a:srgbClr val="D99694"/>
            </a:solidFill>
            <a:ln w="12700">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0.4%</a:t>
              </a:r>
            </a:p>
          </p:txBody>
        </p:sp>
        <p:sp>
          <p:nvSpPr>
            <p:cNvPr id="19615" name="Freeform 159"/>
            <p:cNvSpPr>
              <a:spLocks/>
            </p:cNvSpPr>
            <p:nvPr/>
          </p:nvSpPr>
          <p:spPr bwMode="auto">
            <a:xfrm>
              <a:off x="2204164" y="3257554"/>
              <a:ext cx="722192" cy="866761"/>
            </a:xfrm>
            <a:custGeom>
              <a:avLst/>
              <a:gdLst/>
              <a:ahLst/>
              <a:cxnLst>
                <a:cxn ang="0">
                  <a:pos x="1595" y="2256"/>
                </a:cxn>
                <a:cxn ang="0">
                  <a:pos x="1814" y="644"/>
                </a:cxn>
                <a:cxn ang="0">
                  <a:pos x="1216" y="549"/>
                </a:cxn>
                <a:cxn ang="0">
                  <a:pos x="1282" y="160"/>
                </a:cxn>
                <a:cxn ang="0">
                  <a:pos x="389" y="0"/>
                </a:cxn>
                <a:cxn ang="0">
                  <a:pos x="0" y="2002"/>
                </a:cxn>
                <a:cxn ang="0">
                  <a:pos x="0" y="2008"/>
                </a:cxn>
                <a:cxn ang="0">
                  <a:pos x="1595" y="2256"/>
                </a:cxn>
              </a:cxnLst>
              <a:rect l="0" t="0" r="r" b="b"/>
              <a:pathLst>
                <a:path w="1814" h="2256">
                  <a:moveTo>
                    <a:pt x="1595" y="2256"/>
                  </a:moveTo>
                  <a:lnTo>
                    <a:pt x="1814" y="644"/>
                  </a:lnTo>
                  <a:lnTo>
                    <a:pt x="1216" y="549"/>
                  </a:lnTo>
                  <a:lnTo>
                    <a:pt x="1282" y="160"/>
                  </a:lnTo>
                  <a:lnTo>
                    <a:pt x="389" y="0"/>
                  </a:lnTo>
                  <a:lnTo>
                    <a:pt x="0" y="2002"/>
                  </a:lnTo>
                  <a:lnTo>
                    <a:pt x="0" y="2008"/>
                  </a:lnTo>
                  <a:lnTo>
                    <a:pt x="1595" y="2256"/>
                  </a:lnTo>
                </a:path>
              </a:pathLst>
            </a:custGeom>
            <a:solidFill>
              <a:schemeClr val="accent3">
                <a:lumMod val="50000"/>
              </a:schemeClr>
            </a:solidFill>
            <a:ln w="12700">
              <a:solidFill>
                <a:schemeClr val="tx1"/>
              </a:solidFill>
              <a:prstDash val="solid"/>
              <a:round/>
              <a:headEnd/>
              <a:tailEnd/>
            </a:ln>
          </p:spPr>
          <p:txBody>
            <a:bodyPr anchor="ctr"/>
            <a:lstStyle/>
            <a:p>
              <a:pPr algn="ctr">
                <a:defRPr/>
              </a:pPr>
              <a:r>
                <a:rPr lang="en-US" sz="1440" b="1" dirty="0">
                  <a:solidFill>
                    <a:schemeClr val="bg1"/>
                  </a:solidFill>
                  <a:latin typeface="Calibri" pitchFamily="34" charset="0"/>
                  <a:cs typeface="Arial" pitchFamily="34" charset="0"/>
                </a:rPr>
                <a:t>1.9%</a:t>
              </a:r>
            </a:p>
          </p:txBody>
        </p:sp>
        <p:sp>
          <p:nvSpPr>
            <p:cNvPr id="19548" name="Freeform 92"/>
            <p:cNvSpPr>
              <a:spLocks/>
            </p:cNvSpPr>
            <p:nvPr/>
          </p:nvSpPr>
          <p:spPr bwMode="auto">
            <a:xfrm>
              <a:off x="7064518" y="2634461"/>
              <a:ext cx="222675" cy="392189"/>
            </a:xfrm>
            <a:custGeom>
              <a:avLst/>
              <a:gdLst/>
              <a:ahLst/>
              <a:cxnLst>
                <a:cxn ang="0">
                  <a:pos x="0" y="130"/>
                </a:cxn>
                <a:cxn ang="0">
                  <a:pos x="18" y="171"/>
                </a:cxn>
                <a:cxn ang="0">
                  <a:pos x="12" y="189"/>
                </a:cxn>
                <a:cxn ang="0">
                  <a:pos x="23" y="207"/>
                </a:cxn>
                <a:cxn ang="0">
                  <a:pos x="30" y="219"/>
                </a:cxn>
                <a:cxn ang="0">
                  <a:pos x="77" y="336"/>
                </a:cxn>
                <a:cxn ang="0">
                  <a:pos x="89" y="420"/>
                </a:cxn>
                <a:cxn ang="0">
                  <a:pos x="71" y="466"/>
                </a:cxn>
                <a:cxn ang="0">
                  <a:pos x="77" y="508"/>
                </a:cxn>
                <a:cxn ang="0">
                  <a:pos x="124" y="620"/>
                </a:cxn>
                <a:cxn ang="0">
                  <a:pos x="119" y="673"/>
                </a:cxn>
                <a:cxn ang="0">
                  <a:pos x="130" y="691"/>
                </a:cxn>
                <a:cxn ang="0">
                  <a:pos x="136" y="691"/>
                </a:cxn>
                <a:cxn ang="0">
                  <a:pos x="136" y="679"/>
                </a:cxn>
                <a:cxn ang="0">
                  <a:pos x="154" y="673"/>
                </a:cxn>
                <a:cxn ang="0">
                  <a:pos x="183" y="727"/>
                </a:cxn>
                <a:cxn ang="0">
                  <a:pos x="201" y="826"/>
                </a:cxn>
                <a:cxn ang="0">
                  <a:pos x="201" y="880"/>
                </a:cxn>
                <a:cxn ang="0">
                  <a:pos x="225" y="951"/>
                </a:cxn>
                <a:cxn ang="0">
                  <a:pos x="254" y="1016"/>
                </a:cxn>
                <a:cxn ang="0">
                  <a:pos x="472" y="963"/>
                </a:cxn>
                <a:cxn ang="0">
                  <a:pos x="467" y="945"/>
                </a:cxn>
                <a:cxn ang="0">
                  <a:pos x="443" y="922"/>
                </a:cxn>
                <a:cxn ang="0">
                  <a:pos x="443" y="880"/>
                </a:cxn>
                <a:cxn ang="0">
                  <a:pos x="455" y="862"/>
                </a:cxn>
                <a:cxn ang="0">
                  <a:pos x="443" y="826"/>
                </a:cxn>
                <a:cxn ang="0">
                  <a:pos x="426" y="661"/>
                </a:cxn>
                <a:cxn ang="0">
                  <a:pos x="426" y="608"/>
                </a:cxn>
                <a:cxn ang="0">
                  <a:pos x="449" y="519"/>
                </a:cxn>
                <a:cxn ang="0">
                  <a:pos x="461" y="455"/>
                </a:cxn>
                <a:cxn ang="0">
                  <a:pos x="467" y="407"/>
                </a:cxn>
                <a:cxn ang="0">
                  <a:pos x="449" y="372"/>
                </a:cxn>
                <a:cxn ang="0">
                  <a:pos x="449" y="336"/>
                </a:cxn>
                <a:cxn ang="0">
                  <a:pos x="461" y="313"/>
                </a:cxn>
                <a:cxn ang="0">
                  <a:pos x="526" y="260"/>
                </a:cxn>
                <a:cxn ang="0">
                  <a:pos x="555" y="171"/>
                </a:cxn>
                <a:cxn ang="0">
                  <a:pos x="526" y="118"/>
                </a:cxn>
                <a:cxn ang="0">
                  <a:pos x="520" y="95"/>
                </a:cxn>
                <a:cxn ang="0">
                  <a:pos x="532" y="77"/>
                </a:cxn>
                <a:cxn ang="0">
                  <a:pos x="526" y="59"/>
                </a:cxn>
                <a:cxn ang="0">
                  <a:pos x="514" y="0"/>
                </a:cxn>
                <a:cxn ang="0">
                  <a:pos x="0" y="130"/>
                </a:cxn>
              </a:cxnLst>
              <a:rect l="0" t="0" r="r" b="b"/>
              <a:pathLst>
                <a:path w="555" h="1016">
                  <a:moveTo>
                    <a:pt x="0" y="130"/>
                  </a:moveTo>
                  <a:lnTo>
                    <a:pt x="18" y="171"/>
                  </a:lnTo>
                  <a:lnTo>
                    <a:pt x="12" y="189"/>
                  </a:lnTo>
                  <a:lnTo>
                    <a:pt x="23" y="207"/>
                  </a:lnTo>
                  <a:lnTo>
                    <a:pt x="30" y="219"/>
                  </a:lnTo>
                  <a:lnTo>
                    <a:pt x="77" y="336"/>
                  </a:lnTo>
                  <a:lnTo>
                    <a:pt x="89" y="420"/>
                  </a:lnTo>
                  <a:lnTo>
                    <a:pt x="71" y="466"/>
                  </a:lnTo>
                  <a:lnTo>
                    <a:pt x="77" y="508"/>
                  </a:lnTo>
                  <a:lnTo>
                    <a:pt x="124" y="620"/>
                  </a:lnTo>
                  <a:lnTo>
                    <a:pt x="119" y="673"/>
                  </a:lnTo>
                  <a:lnTo>
                    <a:pt x="130" y="691"/>
                  </a:lnTo>
                  <a:lnTo>
                    <a:pt x="136" y="691"/>
                  </a:lnTo>
                  <a:lnTo>
                    <a:pt x="136" y="679"/>
                  </a:lnTo>
                  <a:lnTo>
                    <a:pt x="154" y="673"/>
                  </a:lnTo>
                  <a:lnTo>
                    <a:pt x="183" y="727"/>
                  </a:lnTo>
                  <a:lnTo>
                    <a:pt x="201" y="826"/>
                  </a:lnTo>
                  <a:lnTo>
                    <a:pt x="201" y="880"/>
                  </a:lnTo>
                  <a:lnTo>
                    <a:pt x="225" y="951"/>
                  </a:lnTo>
                  <a:lnTo>
                    <a:pt x="254" y="1016"/>
                  </a:lnTo>
                  <a:lnTo>
                    <a:pt x="472" y="963"/>
                  </a:lnTo>
                  <a:lnTo>
                    <a:pt x="467" y="945"/>
                  </a:lnTo>
                  <a:lnTo>
                    <a:pt x="443" y="922"/>
                  </a:lnTo>
                  <a:lnTo>
                    <a:pt x="443" y="880"/>
                  </a:lnTo>
                  <a:lnTo>
                    <a:pt x="455" y="862"/>
                  </a:lnTo>
                  <a:lnTo>
                    <a:pt x="443" y="826"/>
                  </a:lnTo>
                  <a:lnTo>
                    <a:pt x="426" y="661"/>
                  </a:lnTo>
                  <a:lnTo>
                    <a:pt x="426" y="608"/>
                  </a:lnTo>
                  <a:lnTo>
                    <a:pt x="449" y="519"/>
                  </a:lnTo>
                  <a:lnTo>
                    <a:pt x="461" y="455"/>
                  </a:lnTo>
                  <a:lnTo>
                    <a:pt x="467" y="407"/>
                  </a:lnTo>
                  <a:lnTo>
                    <a:pt x="449" y="372"/>
                  </a:lnTo>
                  <a:lnTo>
                    <a:pt x="449" y="336"/>
                  </a:lnTo>
                  <a:lnTo>
                    <a:pt x="461" y="313"/>
                  </a:lnTo>
                  <a:lnTo>
                    <a:pt x="526" y="260"/>
                  </a:lnTo>
                  <a:lnTo>
                    <a:pt x="555" y="171"/>
                  </a:lnTo>
                  <a:lnTo>
                    <a:pt x="526" y="118"/>
                  </a:lnTo>
                  <a:lnTo>
                    <a:pt x="520" y="95"/>
                  </a:lnTo>
                  <a:lnTo>
                    <a:pt x="532" y="77"/>
                  </a:lnTo>
                  <a:lnTo>
                    <a:pt x="526" y="59"/>
                  </a:lnTo>
                  <a:lnTo>
                    <a:pt x="514" y="0"/>
                  </a:lnTo>
                  <a:lnTo>
                    <a:pt x="0" y="130"/>
                  </a:lnTo>
                </a:path>
              </a:pathLst>
            </a:custGeom>
            <a:solidFill>
              <a:schemeClr val="accent2">
                <a:lumMod val="60000"/>
                <a:lumOff val="40000"/>
              </a:schemeClr>
            </a:solidFill>
            <a:ln w="12700">
              <a:solidFill>
                <a:schemeClr val="tx1"/>
              </a:solidFill>
              <a:prstDash val="solid"/>
              <a:round/>
              <a:headEnd/>
              <a:tailEnd/>
            </a:ln>
          </p:spPr>
          <p:txBody>
            <a:bodyPr anchor="ctr"/>
            <a:lstStyle/>
            <a:p>
              <a:pPr algn="ctr">
                <a:defRPr/>
              </a:pPr>
              <a:endParaRPr lang="en-US" sz="1440" b="1">
                <a:solidFill>
                  <a:schemeClr val="bg1"/>
                </a:solidFill>
                <a:latin typeface="Calibri" pitchFamily="34" charset="0"/>
                <a:cs typeface="Arial" pitchFamily="34" charset="0"/>
              </a:endParaRPr>
            </a:p>
          </p:txBody>
        </p:sp>
        <p:sp>
          <p:nvSpPr>
            <p:cNvPr id="19546" name="Freeform 90"/>
            <p:cNvSpPr>
              <a:spLocks/>
            </p:cNvSpPr>
            <p:nvPr/>
          </p:nvSpPr>
          <p:spPr bwMode="auto">
            <a:xfrm>
              <a:off x="7364226" y="3082345"/>
              <a:ext cx="109533" cy="119513"/>
            </a:xfrm>
            <a:custGeom>
              <a:avLst/>
              <a:gdLst/>
              <a:ahLst/>
              <a:cxnLst>
                <a:cxn ang="0">
                  <a:pos x="0" y="25"/>
                </a:cxn>
                <a:cxn ang="0">
                  <a:pos x="64" y="249"/>
                </a:cxn>
                <a:cxn ang="0">
                  <a:pos x="53" y="272"/>
                </a:cxn>
                <a:cxn ang="0">
                  <a:pos x="46" y="284"/>
                </a:cxn>
                <a:cxn ang="0">
                  <a:pos x="53" y="296"/>
                </a:cxn>
                <a:cxn ang="0">
                  <a:pos x="53" y="307"/>
                </a:cxn>
                <a:cxn ang="0">
                  <a:pos x="70" y="307"/>
                </a:cxn>
                <a:cxn ang="0">
                  <a:pos x="129" y="272"/>
                </a:cxn>
                <a:cxn ang="0">
                  <a:pos x="159" y="243"/>
                </a:cxn>
                <a:cxn ang="0">
                  <a:pos x="159" y="213"/>
                </a:cxn>
                <a:cxn ang="0">
                  <a:pos x="153" y="195"/>
                </a:cxn>
                <a:cxn ang="0">
                  <a:pos x="153" y="160"/>
                </a:cxn>
                <a:cxn ang="0">
                  <a:pos x="177" y="137"/>
                </a:cxn>
                <a:cxn ang="0">
                  <a:pos x="188" y="142"/>
                </a:cxn>
                <a:cxn ang="0">
                  <a:pos x="188" y="166"/>
                </a:cxn>
                <a:cxn ang="0">
                  <a:pos x="188" y="213"/>
                </a:cxn>
                <a:cxn ang="0">
                  <a:pos x="200" y="231"/>
                </a:cxn>
                <a:cxn ang="0">
                  <a:pos x="218" y="225"/>
                </a:cxn>
                <a:cxn ang="0">
                  <a:pos x="218" y="195"/>
                </a:cxn>
                <a:cxn ang="0">
                  <a:pos x="230" y="195"/>
                </a:cxn>
                <a:cxn ang="0">
                  <a:pos x="248" y="178"/>
                </a:cxn>
                <a:cxn ang="0">
                  <a:pos x="277" y="178"/>
                </a:cxn>
                <a:cxn ang="0">
                  <a:pos x="277" y="172"/>
                </a:cxn>
                <a:cxn ang="0">
                  <a:pos x="259" y="142"/>
                </a:cxn>
                <a:cxn ang="0">
                  <a:pos x="253" y="137"/>
                </a:cxn>
                <a:cxn ang="0">
                  <a:pos x="241" y="130"/>
                </a:cxn>
                <a:cxn ang="0">
                  <a:pos x="236" y="125"/>
                </a:cxn>
                <a:cxn ang="0">
                  <a:pos x="212" y="107"/>
                </a:cxn>
                <a:cxn ang="0">
                  <a:pos x="212" y="101"/>
                </a:cxn>
                <a:cxn ang="0">
                  <a:pos x="159" y="83"/>
                </a:cxn>
                <a:cxn ang="0">
                  <a:pos x="141" y="42"/>
                </a:cxn>
                <a:cxn ang="0">
                  <a:pos x="124" y="36"/>
                </a:cxn>
                <a:cxn ang="0">
                  <a:pos x="112" y="0"/>
                </a:cxn>
                <a:cxn ang="0">
                  <a:pos x="0" y="25"/>
                </a:cxn>
              </a:cxnLst>
              <a:rect l="0" t="0" r="r" b="b"/>
              <a:pathLst>
                <a:path w="277" h="307">
                  <a:moveTo>
                    <a:pt x="0" y="25"/>
                  </a:moveTo>
                  <a:lnTo>
                    <a:pt x="64" y="249"/>
                  </a:lnTo>
                  <a:lnTo>
                    <a:pt x="53" y="272"/>
                  </a:lnTo>
                  <a:lnTo>
                    <a:pt x="46" y="284"/>
                  </a:lnTo>
                  <a:lnTo>
                    <a:pt x="53" y="296"/>
                  </a:lnTo>
                  <a:lnTo>
                    <a:pt x="53" y="307"/>
                  </a:lnTo>
                  <a:lnTo>
                    <a:pt x="70" y="307"/>
                  </a:lnTo>
                  <a:lnTo>
                    <a:pt x="129" y="272"/>
                  </a:lnTo>
                  <a:lnTo>
                    <a:pt x="159" y="243"/>
                  </a:lnTo>
                  <a:lnTo>
                    <a:pt x="159" y="213"/>
                  </a:lnTo>
                  <a:lnTo>
                    <a:pt x="153" y="195"/>
                  </a:lnTo>
                  <a:lnTo>
                    <a:pt x="153" y="160"/>
                  </a:lnTo>
                  <a:lnTo>
                    <a:pt x="177" y="137"/>
                  </a:lnTo>
                  <a:lnTo>
                    <a:pt x="188" y="142"/>
                  </a:lnTo>
                  <a:lnTo>
                    <a:pt x="188" y="166"/>
                  </a:lnTo>
                  <a:lnTo>
                    <a:pt x="188" y="213"/>
                  </a:lnTo>
                  <a:lnTo>
                    <a:pt x="200" y="231"/>
                  </a:lnTo>
                  <a:lnTo>
                    <a:pt x="218" y="225"/>
                  </a:lnTo>
                  <a:lnTo>
                    <a:pt x="218" y="195"/>
                  </a:lnTo>
                  <a:lnTo>
                    <a:pt x="230" y="195"/>
                  </a:lnTo>
                  <a:lnTo>
                    <a:pt x="248" y="178"/>
                  </a:lnTo>
                  <a:lnTo>
                    <a:pt x="277" y="178"/>
                  </a:lnTo>
                  <a:lnTo>
                    <a:pt x="277" y="172"/>
                  </a:lnTo>
                  <a:lnTo>
                    <a:pt x="259" y="142"/>
                  </a:lnTo>
                  <a:lnTo>
                    <a:pt x="253" y="137"/>
                  </a:lnTo>
                  <a:lnTo>
                    <a:pt x="241" y="130"/>
                  </a:lnTo>
                  <a:lnTo>
                    <a:pt x="236" y="125"/>
                  </a:lnTo>
                  <a:lnTo>
                    <a:pt x="212" y="107"/>
                  </a:lnTo>
                  <a:lnTo>
                    <a:pt x="212" y="101"/>
                  </a:lnTo>
                  <a:lnTo>
                    <a:pt x="159" y="83"/>
                  </a:lnTo>
                  <a:lnTo>
                    <a:pt x="141" y="42"/>
                  </a:lnTo>
                  <a:lnTo>
                    <a:pt x="124" y="36"/>
                  </a:lnTo>
                  <a:lnTo>
                    <a:pt x="112" y="0"/>
                  </a:lnTo>
                  <a:lnTo>
                    <a:pt x="0" y="25"/>
                  </a:lnTo>
                </a:path>
              </a:pathLst>
            </a:custGeom>
            <a:solidFill>
              <a:schemeClr val="accent2">
                <a:lumMod val="60000"/>
                <a:lumOff val="40000"/>
              </a:schemeClr>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44" name="Freeform 88"/>
            <p:cNvSpPr>
              <a:spLocks/>
            </p:cNvSpPr>
            <p:nvPr/>
          </p:nvSpPr>
          <p:spPr bwMode="auto">
            <a:xfrm>
              <a:off x="7165624" y="2936146"/>
              <a:ext cx="426093" cy="212338"/>
            </a:xfrm>
            <a:custGeom>
              <a:avLst/>
              <a:gdLst/>
              <a:ahLst/>
              <a:cxnLst>
                <a:cxn ang="0">
                  <a:pos x="218" y="178"/>
                </a:cxn>
                <a:cxn ang="0">
                  <a:pos x="567" y="89"/>
                </a:cxn>
                <a:cxn ang="0">
                  <a:pos x="585" y="89"/>
                </a:cxn>
                <a:cxn ang="0">
                  <a:pos x="585" y="54"/>
                </a:cxn>
                <a:cxn ang="0">
                  <a:pos x="638" y="6"/>
                </a:cxn>
                <a:cxn ang="0">
                  <a:pos x="679" y="13"/>
                </a:cxn>
                <a:cxn ang="0">
                  <a:pos x="733" y="89"/>
                </a:cxn>
                <a:cxn ang="0">
                  <a:pos x="738" y="119"/>
                </a:cxn>
                <a:cxn ang="0">
                  <a:pos x="703" y="166"/>
                </a:cxn>
                <a:cxn ang="0">
                  <a:pos x="692" y="236"/>
                </a:cxn>
                <a:cxn ang="0">
                  <a:pos x="774" y="254"/>
                </a:cxn>
                <a:cxn ang="0">
                  <a:pos x="857" y="355"/>
                </a:cxn>
                <a:cxn ang="0">
                  <a:pos x="958" y="396"/>
                </a:cxn>
                <a:cxn ang="0">
                  <a:pos x="1022" y="332"/>
                </a:cxn>
                <a:cxn ang="0">
                  <a:pos x="981" y="296"/>
                </a:cxn>
                <a:cxn ang="0">
                  <a:pos x="945" y="254"/>
                </a:cxn>
                <a:cxn ang="0">
                  <a:pos x="987" y="261"/>
                </a:cxn>
                <a:cxn ang="0">
                  <a:pos x="1063" y="396"/>
                </a:cxn>
                <a:cxn ang="0">
                  <a:pos x="1034" y="408"/>
                </a:cxn>
                <a:cxn ang="0">
                  <a:pos x="951" y="456"/>
                </a:cxn>
                <a:cxn ang="0">
                  <a:pos x="875" y="503"/>
                </a:cxn>
                <a:cxn ang="0">
                  <a:pos x="875" y="479"/>
                </a:cxn>
                <a:cxn ang="0">
                  <a:pos x="851" y="444"/>
                </a:cxn>
                <a:cxn ang="0">
                  <a:pos x="786" y="538"/>
                </a:cxn>
                <a:cxn ang="0">
                  <a:pos x="756" y="520"/>
                </a:cxn>
                <a:cxn ang="0">
                  <a:pos x="738" y="508"/>
                </a:cxn>
                <a:cxn ang="0">
                  <a:pos x="709" y="485"/>
                </a:cxn>
                <a:cxn ang="0">
                  <a:pos x="656" y="461"/>
                </a:cxn>
                <a:cxn ang="0">
                  <a:pos x="621" y="414"/>
                </a:cxn>
                <a:cxn ang="0">
                  <a:pos x="497" y="403"/>
                </a:cxn>
                <a:cxn ang="0">
                  <a:pos x="218" y="491"/>
                </a:cxn>
                <a:cxn ang="0">
                  <a:pos x="195" y="474"/>
                </a:cxn>
                <a:cxn ang="0">
                  <a:pos x="0" y="508"/>
                </a:cxn>
              </a:cxnLst>
              <a:rect l="0" t="0" r="r" b="b"/>
              <a:pathLst>
                <a:path w="1063" h="550">
                  <a:moveTo>
                    <a:pt x="0" y="231"/>
                  </a:moveTo>
                  <a:lnTo>
                    <a:pt x="218" y="178"/>
                  </a:lnTo>
                  <a:lnTo>
                    <a:pt x="561" y="101"/>
                  </a:lnTo>
                  <a:lnTo>
                    <a:pt x="567" y="89"/>
                  </a:lnTo>
                  <a:lnTo>
                    <a:pt x="579" y="84"/>
                  </a:lnTo>
                  <a:lnTo>
                    <a:pt x="585" y="89"/>
                  </a:lnTo>
                  <a:lnTo>
                    <a:pt x="591" y="84"/>
                  </a:lnTo>
                  <a:lnTo>
                    <a:pt x="585" y="54"/>
                  </a:lnTo>
                  <a:lnTo>
                    <a:pt x="614" y="48"/>
                  </a:lnTo>
                  <a:lnTo>
                    <a:pt x="638" y="6"/>
                  </a:lnTo>
                  <a:lnTo>
                    <a:pt x="662" y="0"/>
                  </a:lnTo>
                  <a:lnTo>
                    <a:pt x="679" y="13"/>
                  </a:lnTo>
                  <a:lnTo>
                    <a:pt x="697" y="59"/>
                  </a:lnTo>
                  <a:lnTo>
                    <a:pt x="733" y="89"/>
                  </a:lnTo>
                  <a:lnTo>
                    <a:pt x="745" y="107"/>
                  </a:lnTo>
                  <a:lnTo>
                    <a:pt x="738" y="119"/>
                  </a:lnTo>
                  <a:lnTo>
                    <a:pt x="720" y="130"/>
                  </a:lnTo>
                  <a:lnTo>
                    <a:pt x="703" y="166"/>
                  </a:lnTo>
                  <a:lnTo>
                    <a:pt x="685" y="213"/>
                  </a:lnTo>
                  <a:lnTo>
                    <a:pt x="692" y="236"/>
                  </a:lnTo>
                  <a:lnTo>
                    <a:pt x="733" y="236"/>
                  </a:lnTo>
                  <a:lnTo>
                    <a:pt x="774" y="254"/>
                  </a:lnTo>
                  <a:lnTo>
                    <a:pt x="834" y="320"/>
                  </a:lnTo>
                  <a:lnTo>
                    <a:pt x="857" y="355"/>
                  </a:lnTo>
                  <a:lnTo>
                    <a:pt x="887" y="396"/>
                  </a:lnTo>
                  <a:lnTo>
                    <a:pt x="958" y="396"/>
                  </a:lnTo>
                  <a:lnTo>
                    <a:pt x="999" y="378"/>
                  </a:lnTo>
                  <a:lnTo>
                    <a:pt x="1022" y="332"/>
                  </a:lnTo>
                  <a:lnTo>
                    <a:pt x="1010" y="320"/>
                  </a:lnTo>
                  <a:lnTo>
                    <a:pt x="981" y="296"/>
                  </a:lnTo>
                  <a:lnTo>
                    <a:pt x="945" y="279"/>
                  </a:lnTo>
                  <a:lnTo>
                    <a:pt x="945" y="254"/>
                  </a:lnTo>
                  <a:lnTo>
                    <a:pt x="975" y="261"/>
                  </a:lnTo>
                  <a:lnTo>
                    <a:pt x="987" y="261"/>
                  </a:lnTo>
                  <a:lnTo>
                    <a:pt x="1040" y="332"/>
                  </a:lnTo>
                  <a:lnTo>
                    <a:pt x="1063" y="396"/>
                  </a:lnTo>
                  <a:lnTo>
                    <a:pt x="1063" y="432"/>
                  </a:lnTo>
                  <a:lnTo>
                    <a:pt x="1034" y="408"/>
                  </a:lnTo>
                  <a:lnTo>
                    <a:pt x="999" y="438"/>
                  </a:lnTo>
                  <a:lnTo>
                    <a:pt x="951" y="456"/>
                  </a:lnTo>
                  <a:lnTo>
                    <a:pt x="898" y="503"/>
                  </a:lnTo>
                  <a:lnTo>
                    <a:pt x="875" y="503"/>
                  </a:lnTo>
                  <a:lnTo>
                    <a:pt x="869" y="497"/>
                  </a:lnTo>
                  <a:lnTo>
                    <a:pt x="875" y="479"/>
                  </a:lnTo>
                  <a:lnTo>
                    <a:pt x="862" y="444"/>
                  </a:lnTo>
                  <a:lnTo>
                    <a:pt x="851" y="444"/>
                  </a:lnTo>
                  <a:lnTo>
                    <a:pt x="821" y="491"/>
                  </a:lnTo>
                  <a:lnTo>
                    <a:pt x="786" y="538"/>
                  </a:lnTo>
                  <a:lnTo>
                    <a:pt x="774" y="550"/>
                  </a:lnTo>
                  <a:lnTo>
                    <a:pt x="756" y="520"/>
                  </a:lnTo>
                  <a:lnTo>
                    <a:pt x="750" y="515"/>
                  </a:lnTo>
                  <a:lnTo>
                    <a:pt x="738" y="508"/>
                  </a:lnTo>
                  <a:lnTo>
                    <a:pt x="733" y="503"/>
                  </a:lnTo>
                  <a:lnTo>
                    <a:pt x="709" y="485"/>
                  </a:lnTo>
                  <a:lnTo>
                    <a:pt x="709" y="479"/>
                  </a:lnTo>
                  <a:lnTo>
                    <a:pt x="656" y="461"/>
                  </a:lnTo>
                  <a:lnTo>
                    <a:pt x="638" y="420"/>
                  </a:lnTo>
                  <a:lnTo>
                    <a:pt x="621" y="414"/>
                  </a:lnTo>
                  <a:lnTo>
                    <a:pt x="609" y="378"/>
                  </a:lnTo>
                  <a:lnTo>
                    <a:pt x="497" y="403"/>
                  </a:lnTo>
                  <a:lnTo>
                    <a:pt x="225" y="479"/>
                  </a:lnTo>
                  <a:lnTo>
                    <a:pt x="218" y="491"/>
                  </a:lnTo>
                  <a:lnTo>
                    <a:pt x="213" y="497"/>
                  </a:lnTo>
                  <a:lnTo>
                    <a:pt x="195" y="474"/>
                  </a:lnTo>
                  <a:lnTo>
                    <a:pt x="12" y="520"/>
                  </a:lnTo>
                  <a:lnTo>
                    <a:pt x="0" y="508"/>
                  </a:lnTo>
                  <a:lnTo>
                    <a:pt x="0" y="231"/>
                  </a:lnTo>
                </a:path>
              </a:pathLst>
            </a:custGeom>
            <a:solidFill>
              <a:schemeClr val="bg1"/>
            </a:solidFill>
            <a:ln w="12700">
              <a:solidFill>
                <a:schemeClr val="tx1"/>
              </a:solidFill>
              <a:prstDash val="solid"/>
              <a:round/>
              <a:headEnd/>
              <a:tailEnd/>
            </a:ln>
          </p:spPr>
          <p:txBody>
            <a:bodyPr anchor="ctr"/>
            <a:lstStyle/>
            <a:p>
              <a:pPr algn="ctr">
                <a:defRPr/>
              </a:pPr>
              <a:endParaRPr lang="en-US" sz="1440" b="1" dirty="0">
                <a:latin typeface="Calibri" pitchFamily="34" charset="0"/>
                <a:cs typeface="Arial" pitchFamily="34" charset="0"/>
              </a:endParaRPr>
            </a:p>
          </p:txBody>
        </p:sp>
        <p:sp>
          <p:nvSpPr>
            <p:cNvPr id="19538" name="Freeform 82"/>
            <p:cNvSpPr>
              <a:spLocks/>
            </p:cNvSpPr>
            <p:nvPr/>
          </p:nvSpPr>
          <p:spPr bwMode="auto">
            <a:xfrm>
              <a:off x="6976650" y="3526749"/>
              <a:ext cx="140828" cy="214660"/>
            </a:xfrm>
            <a:custGeom>
              <a:avLst/>
              <a:gdLst/>
              <a:ahLst/>
              <a:cxnLst>
                <a:cxn ang="0">
                  <a:pos x="355" y="520"/>
                </a:cxn>
                <a:cxn ang="0">
                  <a:pos x="349" y="485"/>
                </a:cxn>
                <a:cxn ang="0">
                  <a:pos x="326" y="425"/>
                </a:cxn>
                <a:cxn ang="0">
                  <a:pos x="284" y="389"/>
                </a:cxn>
                <a:cxn ang="0">
                  <a:pos x="231" y="348"/>
                </a:cxn>
                <a:cxn ang="0">
                  <a:pos x="207" y="325"/>
                </a:cxn>
                <a:cxn ang="0">
                  <a:pos x="195" y="295"/>
                </a:cxn>
                <a:cxn ang="0">
                  <a:pos x="154" y="224"/>
                </a:cxn>
                <a:cxn ang="0">
                  <a:pos x="136" y="189"/>
                </a:cxn>
                <a:cxn ang="0">
                  <a:pos x="101" y="148"/>
                </a:cxn>
                <a:cxn ang="0">
                  <a:pos x="89" y="123"/>
                </a:cxn>
                <a:cxn ang="0">
                  <a:pos x="83" y="100"/>
                </a:cxn>
                <a:cxn ang="0">
                  <a:pos x="83" y="94"/>
                </a:cxn>
                <a:cxn ang="0">
                  <a:pos x="83" y="82"/>
                </a:cxn>
                <a:cxn ang="0">
                  <a:pos x="106" y="6"/>
                </a:cxn>
                <a:cxn ang="0">
                  <a:pos x="78" y="0"/>
                </a:cxn>
                <a:cxn ang="0">
                  <a:pos x="48" y="6"/>
                </a:cxn>
                <a:cxn ang="0">
                  <a:pos x="18" y="34"/>
                </a:cxn>
                <a:cxn ang="0">
                  <a:pos x="12" y="59"/>
                </a:cxn>
                <a:cxn ang="0">
                  <a:pos x="7" y="64"/>
                </a:cxn>
                <a:cxn ang="0">
                  <a:pos x="0" y="64"/>
                </a:cxn>
                <a:cxn ang="0">
                  <a:pos x="149" y="561"/>
                </a:cxn>
                <a:cxn ang="0">
                  <a:pos x="355" y="520"/>
                </a:cxn>
              </a:cxnLst>
              <a:rect l="0" t="0" r="r" b="b"/>
              <a:pathLst>
                <a:path w="355" h="561">
                  <a:moveTo>
                    <a:pt x="355" y="520"/>
                  </a:moveTo>
                  <a:lnTo>
                    <a:pt x="349" y="485"/>
                  </a:lnTo>
                  <a:lnTo>
                    <a:pt x="326" y="425"/>
                  </a:lnTo>
                  <a:lnTo>
                    <a:pt x="284" y="389"/>
                  </a:lnTo>
                  <a:lnTo>
                    <a:pt x="231" y="348"/>
                  </a:lnTo>
                  <a:lnTo>
                    <a:pt x="207" y="325"/>
                  </a:lnTo>
                  <a:lnTo>
                    <a:pt x="195" y="295"/>
                  </a:lnTo>
                  <a:lnTo>
                    <a:pt x="154" y="224"/>
                  </a:lnTo>
                  <a:lnTo>
                    <a:pt x="136" y="189"/>
                  </a:lnTo>
                  <a:lnTo>
                    <a:pt x="101" y="148"/>
                  </a:lnTo>
                  <a:lnTo>
                    <a:pt x="89" y="123"/>
                  </a:lnTo>
                  <a:lnTo>
                    <a:pt x="83" y="100"/>
                  </a:lnTo>
                  <a:lnTo>
                    <a:pt x="83" y="94"/>
                  </a:lnTo>
                  <a:lnTo>
                    <a:pt x="83" y="82"/>
                  </a:lnTo>
                  <a:lnTo>
                    <a:pt x="106" y="6"/>
                  </a:lnTo>
                  <a:lnTo>
                    <a:pt x="78" y="0"/>
                  </a:lnTo>
                  <a:lnTo>
                    <a:pt x="48" y="6"/>
                  </a:lnTo>
                  <a:lnTo>
                    <a:pt x="18" y="34"/>
                  </a:lnTo>
                  <a:lnTo>
                    <a:pt x="12" y="59"/>
                  </a:lnTo>
                  <a:lnTo>
                    <a:pt x="7" y="64"/>
                  </a:lnTo>
                  <a:lnTo>
                    <a:pt x="0" y="64"/>
                  </a:lnTo>
                  <a:lnTo>
                    <a:pt x="149" y="561"/>
                  </a:lnTo>
                  <a:lnTo>
                    <a:pt x="355" y="520"/>
                  </a:lnTo>
                </a:path>
              </a:pathLst>
            </a:custGeom>
            <a:solidFill>
              <a:srgbClr val="C3D69B"/>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40" name="Freeform 84"/>
            <p:cNvSpPr>
              <a:spLocks/>
            </p:cNvSpPr>
            <p:nvPr/>
          </p:nvSpPr>
          <p:spPr bwMode="auto">
            <a:xfrm>
              <a:off x="7017055" y="3273798"/>
              <a:ext cx="174530" cy="380586"/>
            </a:xfrm>
            <a:custGeom>
              <a:avLst/>
              <a:gdLst/>
              <a:ahLst/>
              <a:cxnLst>
                <a:cxn ang="0">
                  <a:pos x="0" y="738"/>
                </a:cxn>
                <a:cxn ang="0">
                  <a:pos x="18" y="744"/>
                </a:cxn>
                <a:cxn ang="0">
                  <a:pos x="59" y="809"/>
                </a:cxn>
                <a:cxn ang="0">
                  <a:pos x="154" y="868"/>
                </a:cxn>
                <a:cxn ang="0">
                  <a:pos x="231" y="886"/>
                </a:cxn>
                <a:cxn ang="0">
                  <a:pos x="249" y="939"/>
                </a:cxn>
                <a:cxn ang="0">
                  <a:pos x="266" y="986"/>
                </a:cxn>
                <a:cxn ang="0">
                  <a:pos x="307" y="915"/>
                </a:cxn>
                <a:cxn ang="0">
                  <a:pos x="343" y="815"/>
                </a:cxn>
                <a:cxn ang="0">
                  <a:pos x="408" y="708"/>
                </a:cxn>
                <a:cxn ang="0">
                  <a:pos x="444" y="608"/>
                </a:cxn>
                <a:cxn ang="0">
                  <a:pos x="431" y="449"/>
                </a:cxn>
                <a:cxn ang="0">
                  <a:pos x="403" y="307"/>
                </a:cxn>
                <a:cxn ang="0">
                  <a:pos x="337" y="330"/>
                </a:cxn>
                <a:cxn ang="0">
                  <a:pos x="319" y="319"/>
                </a:cxn>
                <a:cxn ang="0">
                  <a:pos x="296" y="325"/>
                </a:cxn>
                <a:cxn ang="0">
                  <a:pos x="319" y="254"/>
                </a:cxn>
                <a:cxn ang="0">
                  <a:pos x="349" y="242"/>
                </a:cxn>
                <a:cxn ang="0">
                  <a:pos x="355" y="171"/>
                </a:cxn>
                <a:cxn ang="0">
                  <a:pos x="385" y="136"/>
                </a:cxn>
                <a:cxn ang="0">
                  <a:pos x="107" y="0"/>
                </a:cxn>
                <a:cxn ang="0">
                  <a:pos x="66" y="48"/>
                </a:cxn>
                <a:cxn ang="0">
                  <a:pos x="53" y="124"/>
                </a:cxn>
                <a:cxn ang="0">
                  <a:pos x="12" y="171"/>
                </a:cxn>
                <a:cxn ang="0">
                  <a:pos x="36" y="206"/>
                </a:cxn>
                <a:cxn ang="0">
                  <a:pos x="18" y="259"/>
                </a:cxn>
                <a:cxn ang="0">
                  <a:pos x="30" y="337"/>
                </a:cxn>
                <a:cxn ang="0">
                  <a:pos x="83" y="396"/>
                </a:cxn>
                <a:cxn ang="0">
                  <a:pos x="130" y="419"/>
                </a:cxn>
                <a:cxn ang="0">
                  <a:pos x="165" y="443"/>
                </a:cxn>
                <a:cxn ang="0">
                  <a:pos x="207" y="490"/>
                </a:cxn>
                <a:cxn ang="0">
                  <a:pos x="112" y="567"/>
                </a:cxn>
                <a:cxn ang="0">
                  <a:pos x="23" y="662"/>
                </a:cxn>
              </a:cxnLst>
              <a:rect l="0" t="0" r="r" b="b"/>
              <a:pathLst>
                <a:path w="444" h="986">
                  <a:moveTo>
                    <a:pt x="23" y="662"/>
                  </a:moveTo>
                  <a:lnTo>
                    <a:pt x="0" y="738"/>
                  </a:lnTo>
                  <a:lnTo>
                    <a:pt x="0" y="750"/>
                  </a:lnTo>
                  <a:lnTo>
                    <a:pt x="18" y="744"/>
                  </a:lnTo>
                  <a:lnTo>
                    <a:pt x="36" y="779"/>
                  </a:lnTo>
                  <a:lnTo>
                    <a:pt x="59" y="809"/>
                  </a:lnTo>
                  <a:lnTo>
                    <a:pt x="83" y="832"/>
                  </a:lnTo>
                  <a:lnTo>
                    <a:pt x="154" y="868"/>
                  </a:lnTo>
                  <a:lnTo>
                    <a:pt x="178" y="880"/>
                  </a:lnTo>
                  <a:lnTo>
                    <a:pt x="231" y="886"/>
                  </a:lnTo>
                  <a:lnTo>
                    <a:pt x="249" y="892"/>
                  </a:lnTo>
                  <a:lnTo>
                    <a:pt x="249" y="939"/>
                  </a:lnTo>
                  <a:lnTo>
                    <a:pt x="249" y="969"/>
                  </a:lnTo>
                  <a:lnTo>
                    <a:pt x="266" y="986"/>
                  </a:lnTo>
                  <a:lnTo>
                    <a:pt x="284" y="963"/>
                  </a:lnTo>
                  <a:lnTo>
                    <a:pt x="307" y="915"/>
                  </a:lnTo>
                  <a:lnTo>
                    <a:pt x="307" y="874"/>
                  </a:lnTo>
                  <a:lnTo>
                    <a:pt x="343" y="815"/>
                  </a:lnTo>
                  <a:lnTo>
                    <a:pt x="360" y="768"/>
                  </a:lnTo>
                  <a:lnTo>
                    <a:pt x="408" y="708"/>
                  </a:lnTo>
                  <a:lnTo>
                    <a:pt x="426" y="656"/>
                  </a:lnTo>
                  <a:lnTo>
                    <a:pt x="444" y="608"/>
                  </a:lnTo>
                  <a:lnTo>
                    <a:pt x="444" y="579"/>
                  </a:lnTo>
                  <a:lnTo>
                    <a:pt x="431" y="449"/>
                  </a:lnTo>
                  <a:lnTo>
                    <a:pt x="419" y="342"/>
                  </a:lnTo>
                  <a:lnTo>
                    <a:pt x="403" y="307"/>
                  </a:lnTo>
                  <a:lnTo>
                    <a:pt x="355" y="319"/>
                  </a:lnTo>
                  <a:lnTo>
                    <a:pt x="337" y="330"/>
                  </a:lnTo>
                  <a:lnTo>
                    <a:pt x="325" y="325"/>
                  </a:lnTo>
                  <a:lnTo>
                    <a:pt x="319" y="319"/>
                  </a:lnTo>
                  <a:lnTo>
                    <a:pt x="307" y="325"/>
                  </a:lnTo>
                  <a:lnTo>
                    <a:pt x="296" y="325"/>
                  </a:lnTo>
                  <a:lnTo>
                    <a:pt x="296" y="307"/>
                  </a:lnTo>
                  <a:lnTo>
                    <a:pt x="319" y="254"/>
                  </a:lnTo>
                  <a:lnTo>
                    <a:pt x="337" y="248"/>
                  </a:lnTo>
                  <a:lnTo>
                    <a:pt x="349" y="242"/>
                  </a:lnTo>
                  <a:lnTo>
                    <a:pt x="349" y="201"/>
                  </a:lnTo>
                  <a:lnTo>
                    <a:pt x="355" y="171"/>
                  </a:lnTo>
                  <a:lnTo>
                    <a:pt x="367" y="153"/>
                  </a:lnTo>
                  <a:lnTo>
                    <a:pt x="385" y="136"/>
                  </a:lnTo>
                  <a:lnTo>
                    <a:pt x="367" y="94"/>
                  </a:lnTo>
                  <a:lnTo>
                    <a:pt x="107" y="0"/>
                  </a:lnTo>
                  <a:lnTo>
                    <a:pt x="89" y="12"/>
                  </a:lnTo>
                  <a:lnTo>
                    <a:pt x="66" y="48"/>
                  </a:lnTo>
                  <a:lnTo>
                    <a:pt x="66" y="65"/>
                  </a:lnTo>
                  <a:lnTo>
                    <a:pt x="53" y="124"/>
                  </a:lnTo>
                  <a:lnTo>
                    <a:pt x="18" y="160"/>
                  </a:lnTo>
                  <a:lnTo>
                    <a:pt x="12" y="171"/>
                  </a:lnTo>
                  <a:lnTo>
                    <a:pt x="12" y="183"/>
                  </a:lnTo>
                  <a:lnTo>
                    <a:pt x="36" y="206"/>
                  </a:lnTo>
                  <a:lnTo>
                    <a:pt x="41" y="248"/>
                  </a:lnTo>
                  <a:lnTo>
                    <a:pt x="18" y="259"/>
                  </a:lnTo>
                  <a:lnTo>
                    <a:pt x="23" y="337"/>
                  </a:lnTo>
                  <a:lnTo>
                    <a:pt x="30" y="337"/>
                  </a:lnTo>
                  <a:lnTo>
                    <a:pt x="71" y="348"/>
                  </a:lnTo>
                  <a:lnTo>
                    <a:pt x="83" y="396"/>
                  </a:lnTo>
                  <a:lnTo>
                    <a:pt x="119" y="401"/>
                  </a:lnTo>
                  <a:lnTo>
                    <a:pt x="130" y="419"/>
                  </a:lnTo>
                  <a:lnTo>
                    <a:pt x="148" y="426"/>
                  </a:lnTo>
                  <a:lnTo>
                    <a:pt x="165" y="443"/>
                  </a:lnTo>
                  <a:lnTo>
                    <a:pt x="213" y="479"/>
                  </a:lnTo>
                  <a:lnTo>
                    <a:pt x="207" y="490"/>
                  </a:lnTo>
                  <a:lnTo>
                    <a:pt x="160" y="520"/>
                  </a:lnTo>
                  <a:lnTo>
                    <a:pt x="112" y="567"/>
                  </a:lnTo>
                  <a:lnTo>
                    <a:pt x="101" y="608"/>
                  </a:lnTo>
                  <a:lnTo>
                    <a:pt x="23" y="662"/>
                  </a:lnTo>
                </a:path>
              </a:pathLst>
            </a:custGeom>
            <a:solidFill>
              <a:schemeClr val="accent2">
                <a:lumMod val="60000"/>
                <a:lumOff val="40000"/>
              </a:schemeClr>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36" name="Freeform 80"/>
            <p:cNvSpPr>
              <a:spLocks/>
            </p:cNvSpPr>
            <p:nvPr/>
          </p:nvSpPr>
          <p:spPr bwMode="auto">
            <a:xfrm>
              <a:off x="6531297" y="3549955"/>
              <a:ext cx="588587" cy="272676"/>
            </a:xfrm>
            <a:custGeom>
              <a:avLst/>
              <a:gdLst/>
              <a:ahLst/>
              <a:cxnLst>
                <a:cxn ang="0">
                  <a:pos x="844" y="48"/>
                </a:cxn>
                <a:cxn ang="0">
                  <a:pos x="47" y="421"/>
                </a:cxn>
                <a:cxn ang="0">
                  <a:pos x="77" y="385"/>
                </a:cxn>
                <a:cxn ang="0">
                  <a:pos x="172" y="307"/>
                </a:cxn>
                <a:cxn ang="0">
                  <a:pos x="218" y="261"/>
                </a:cxn>
                <a:cxn ang="0">
                  <a:pos x="254" y="243"/>
                </a:cxn>
                <a:cxn ang="0">
                  <a:pos x="331" y="231"/>
                </a:cxn>
                <a:cxn ang="0">
                  <a:pos x="443" y="172"/>
                </a:cxn>
                <a:cxn ang="0">
                  <a:pos x="491" y="190"/>
                </a:cxn>
                <a:cxn ang="0">
                  <a:pos x="532" y="208"/>
                </a:cxn>
                <a:cxn ang="0">
                  <a:pos x="580" y="290"/>
                </a:cxn>
                <a:cxn ang="0">
                  <a:pos x="632" y="296"/>
                </a:cxn>
                <a:cxn ang="0">
                  <a:pos x="638" y="337"/>
                </a:cxn>
                <a:cxn ang="0">
                  <a:pos x="738" y="373"/>
                </a:cxn>
                <a:cxn ang="0">
                  <a:pos x="803" y="421"/>
                </a:cxn>
                <a:cxn ang="0">
                  <a:pos x="827" y="473"/>
                </a:cxn>
                <a:cxn ang="0">
                  <a:pos x="762" y="603"/>
                </a:cxn>
                <a:cxn ang="0">
                  <a:pos x="816" y="650"/>
                </a:cxn>
                <a:cxn ang="0">
                  <a:pos x="892" y="662"/>
                </a:cxn>
                <a:cxn ang="0">
                  <a:pos x="910" y="662"/>
                </a:cxn>
                <a:cxn ang="0">
                  <a:pos x="999" y="657"/>
                </a:cxn>
                <a:cxn ang="0">
                  <a:pos x="1093" y="692"/>
                </a:cxn>
                <a:cxn ang="0">
                  <a:pos x="1111" y="680"/>
                </a:cxn>
                <a:cxn ang="0">
                  <a:pos x="1064" y="614"/>
                </a:cxn>
                <a:cxn ang="0">
                  <a:pos x="1034" y="603"/>
                </a:cxn>
                <a:cxn ang="0">
                  <a:pos x="1052" y="586"/>
                </a:cxn>
                <a:cxn ang="0">
                  <a:pos x="1029" y="561"/>
                </a:cxn>
                <a:cxn ang="0">
                  <a:pos x="975" y="449"/>
                </a:cxn>
                <a:cxn ang="0">
                  <a:pos x="963" y="385"/>
                </a:cxn>
                <a:cxn ang="0">
                  <a:pos x="975" y="290"/>
                </a:cxn>
                <a:cxn ang="0">
                  <a:pos x="958" y="254"/>
                </a:cxn>
                <a:cxn ang="0">
                  <a:pos x="975" y="225"/>
                </a:cxn>
                <a:cxn ang="0">
                  <a:pos x="1040" y="160"/>
                </a:cxn>
                <a:cxn ang="0">
                  <a:pos x="1064" y="89"/>
                </a:cxn>
                <a:cxn ang="0">
                  <a:pos x="1111" y="112"/>
                </a:cxn>
                <a:cxn ang="0">
                  <a:pos x="1064" y="190"/>
                </a:cxn>
                <a:cxn ang="0">
                  <a:pos x="1029" y="249"/>
                </a:cxn>
                <a:cxn ang="0">
                  <a:pos x="1075" y="296"/>
                </a:cxn>
                <a:cxn ang="0">
                  <a:pos x="1087" y="385"/>
                </a:cxn>
                <a:cxn ang="0">
                  <a:pos x="1052" y="426"/>
                </a:cxn>
                <a:cxn ang="0">
                  <a:pos x="1093" y="456"/>
                </a:cxn>
                <a:cxn ang="0">
                  <a:pos x="1093" y="503"/>
                </a:cxn>
                <a:cxn ang="0">
                  <a:pos x="1111" y="573"/>
                </a:cxn>
                <a:cxn ang="0">
                  <a:pos x="1176" y="603"/>
                </a:cxn>
                <a:cxn ang="0">
                  <a:pos x="1217" y="591"/>
                </a:cxn>
                <a:cxn ang="0">
                  <a:pos x="1222" y="621"/>
                </a:cxn>
                <a:cxn ang="0">
                  <a:pos x="1252" y="680"/>
                </a:cxn>
                <a:cxn ang="0">
                  <a:pos x="1306" y="703"/>
                </a:cxn>
                <a:cxn ang="0">
                  <a:pos x="1336" y="680"/>
                </a:cxn>
                <a:cxn ang="0">
                  <a:pos x="1435" y="627"/>
                </a:cxn>
                <a:cxn ang="0">
                  <a:pos x="1477" y="467"/>
                </a:cxn>
                <a:cxn ang="0">
                  <a:pos x="1265" y="497"/>
                </a:cxn>
              </a:cxnLst>
              <a:rect l="0" t="0" r="r" b="b"/>
              <a:pathLst>
                <a:path w="1477" h="710">
                  <a:moveTo>
                    <a:pt x="1116" y="0"/>
                  </a:moveTo>
                  <a:lnTo>
                    <a:pt x="844" y="48"/>
                  </a:lnTo>
                  <a:lnTo>
                    <a:pt x="0" y="213"/>
                  </a:lnTo>
                  <a:lnTo>
                    <a:pt x="47" y="421"/>
                  </a:lnTo>
                  <a:lnTo>
                    <a:pt x="60" y="396"/>
                  </a:lnTo>
                  <a:lnTo>
                    <a:pt x="77" y="385"/>
                  </a:lnTo>
                  <a:lnTo>
                    <a:pt x="142" y="314"/>
                  </a:lnTo>
                  <a:lnTo>
                    <a:pt x="172" y="307"/>
                  </a:lnTo>
                  <a:lnTo>
                    <a:pt x="195" y="272"/>
                  </a:lnTo>
                  <a:lnTo>
                    <a:pt x="218" y="261"/>
                  </a:lnTo>
                  <a:lnTo>
                    <a:pt x="236" y="219"/>
                  </a:lnTo>
                  <a:lnTo>
                    <a:pt x="254" y="243"/>
                  </a:lnTo>
                  <a:lnTo>
                    <a:pt x="289" y="249"/>
                  </a:lnTo>
                  <a:lnTo>
                    <a:pt x="331" y="231"/>
                  </a:lnTo>
                  <a:lnTo>
                    <a:pt x="337" y="208"/>
                  </a:lnTo>
                  <a:lnTo>
                    <a:pt x="443" y="172"/>
                  </a:lnTo>
                  <a:lnTo>
                    <a:pt x="466" y="183"/>
                  </a:lnTo>
                  <a:lnTo>
                    <a:pt x="491" y="190"/>
                  </a:lnTo>
                  <a:lnTo>
                    <a:pt x="520" y="178"/>
                  </a:lnTo>
                  <a:lnTo>
                    <a:pt x="532" y="208"/>
                  </a:lnTo>
                  <a:lnTo>
                    <a:pt x="544" y="213"/>
                  </a:lnTo>
                  <a:lnTo>
                    <a:pt x="580" y="290"/>
                  </a:lnTo>
                  <a:lnTo>
                    <a:pt x="603" y="284"/>
                  </a:lnTo>
                  <a:lnTo>
                    <a:pt x="632" y="296"/>
                  </a:lnTo>
                  <a:lnTo>
                    <a:pt x="662" y="307"/>
                  </a:lnTo>
                  <a:lnTo>
                    <a:pt x="638" y="337"/>
                  </a:lnTo>
                  <a:lnTo>
                    <a:pt x="674" y="373"/>
                  </a:lnTo>
                  <a:lnTo>
                    <a:pt x="738" y="373"/>
                  </a:lnTo>
                  <a:lnTo>
                    <a:pt x="762" y="403"/>
                  </a:lnTo>
                  <a:lnTo>
                    <a:pt x="803" y="421"/>
                  </a:lnTo>
                  <a:lnTo>
                    <a:pt x="833" y="456"/>
                  </a:lnTo>
                  <a:lnTo>
                    <a:pt x="827" y="473"/>
                  </a:lnTo>
                  <a:lnTo>
                    <a:pt x="786" y="544"/>
                  </a:lnTo>
                  <a:lnTo>
                    <a:pt x="762" y="603"/>
                  </a:lnTo>
                  <a:lnTo>
                    <a:pt x="768" y="650"/>
                  </a:lnTo>
                  <a:lnTo>
                    <a:pt x="816" y="650"/>
                  </a:lnTo>
                  <a:lnTo>
                    <a:pt x="857" y="627"/>
                  </a:lnTo>
                  <a:lnTo>
                    <a:pt x="892" y="662"/>
                  </a:lnTo>
                  <a:lnTo>
                    <a:pt x="910" y="674"/>
                  </a:lnTo>
                  <a:lnTo>
                    <a:pt x="910" y="662"/>
                  </a:lnTo>
                  <a:lnTo>
                    <a:pt x="945" y="657"/>
                  </a:lnTo>
                  <a:lnTo>
                    <a:pt x="999" y="657"/>
                  </a:lnTo>
                  <a:lnTo>
                    <a:pt x="1064" y="680"/>
                  </a:lnTo>
                  <a:lnTo>
                    <a:pt x="1093" y="692"/>
                  </a:lnTo>
                  <a:lnTo>
                    <a:pt x="1111" y="692"/>
                  </a:lnTo>
                  <a:lnTo>
                    <a:pt x="1111" y="680"/>
                  </a:lnTo>
                  <a:lnTo>
                    <a:pt x="1093" y="662"/>
                  </a:lnTo>
                  <a:lnTo>
                    <a:pt x="1064" y="614"/>
                  </a:lnTo>
                  <a:lnTo>
                    <a:pt x="1040" y="609"/>
                  </a:lnTo>
                  <a:lnTo>
                    <a:pt x="1034" y="603"/>
                  </a:lnTo>
                  <a:lnTo>
                    <a:pt x="1040" y="586"/>
                  </a:lnTo>
                  <a:lnTo>
                    <a:pt x="1052" y="586"/>
                  </a:lnTo>
                  <a:lnTo>
                    <a:pt x="1057" y="573"/>
                  </a:lnTo>
                  <a:lnTo>
                    <a:pt x="1029" y="561"/>
                  </a:lnTo>
                  <a:lnTo>
                    <a:pt x="1004" y="520"/>
                  </a:lnTo>
                  <a:lnTo>
                    <a:pt x="975" y="449"/>
                  </a:lnTo>
                  <a:lnTo>
                    <a:pt x="969" y="421"/>
                  </a:lnTo>
                  <a:lnTo>
                    <a:pt x="963" y="385"/>
                  </a:lnTo>
                  <a:lnTo>
                    <a:pt x="975" y="307"/>
                  </a:lnTo>
                  <a:lnTo>
                    <a:pt x="975" y="290"/>
                  </a:lnTo>
                  <a:lnTo>
                    <a:pt x="963" y="279"/>
                  </a:lnTo>
                  <a:lnTo>
                    <a:pt x="958" y="254"/>
                  </a:lnTo>
                  <a:lnTo>
                    <a:pt x="963" y="243"/>
                  </a:lnTo>
                  <a:lnTo>
                    <a:pt x="975" y="225"/>
                  </a:lnTo>
                  <a:lnTo>
                    <a:pt x="981" y="201"/>
                  </a:lnTo>
                  <a:lnTo>
                    <a:pt x="1040" y="160"/>
                  </a:lnTo>
                  <a:lnTo>
                    <a:pt x="1052" y="148"/>
                  </a:lnTo>
                  <a:lnTo>
                    <a:pt x="1064" y="89"/>
                  </a:lnTo>
                  <a:lnTo>
                    <a:pt x="1093" y="95"/>
                  </a:lnTo>
                  <a:lnTo>
                    <a:pt x="1111" y="112"/>
                  </a:lnTo>
                  <a:lnTo>
                    <a:pt x="1082" y="160"/>
                  </a:lnTo>
                  <a:lnTo>
                    <a:pt x="1064" y="190"/>
                  </a:lnTo>
                  <a:lnTo>
                    <a:pt x="1046" y="213"/>
                  </a:lnTo>
                  <a:lnTo>
                    <a:pt x="1029" y="249"/>
                  </a:lnTo>
                  <a:lnTo>
                    <a:pt x="1046" y="290"/>
                  </a:lnTo>
                  <a:lnTo>
                    <a:pt x="1075" y="296"/>
                  </a:lnTo>
                  <a:lnTo>
                    <a:pt x="1093" y="373"/>
                  </a:lnTo>
                  <a:lnTo>
                    <a:pt x="1087" y="385"/>
                  </a:lnTo>
                  <a:lnTo>
                    <a:pt x="1046" y="408"/>
                  </a:lnTo>
                  <a:lnTo>
                    <a:pt x="1052" y="426"/>
                  </a:lnTo>
                  <a:lnTo>
                    <a:pt x="1087" y="438"/>
                  </a:lnTo>
                  <a:lnTo>
                    <a:pt x="1093" y="456"/>
                  </a:lnTo>
                  <a:lnTo>
                    <a:pt x="1087" y="485"/>
                  </a:lnTo>
                  <a:lnTo>
                    <a:pt x="1093" y="503"/>
                  </a:lnTo>
                  <a:lnTo>
                    <a:pt x="1093" y="526"/>
                  </a:lnTo>
                  <a:lnTo>
                    <a:pt x="1111" y="573"/>
                  </a:lnTo>
                  <a:lnTo>
                    <a:pt x="1152" y="603"/>
                  </a:lnTo>
                  <a:lnTo>
                    <a:pt x="1176" y="603"/>
                  </a:lnTo>
                  <a:lnTo>
                    <a:pt x="1194" y="586"/>
                  </a:lnTo>
                  <a:lnTo>
                    <a:pt x="1217" y="591"/>
                  </a:lnTo>
                  <a:lnTo>
                    <a:pt x="1229" y="597"/>
                  </a:lnTo>
                  <a:lnTo>
                    <a:pt x="1222" y="621"/>
                  </a:lnTo>
                  <a:lnTo>
                    <a:pt x="1247" y="662"/>
                  </a:lnTo>
                  <a:lnTo>
                    <a:pt x="1252" y="680"/>
                  </a:lnTo>
                  <a:lnTo>
                    <a:pt x="1265" y="703"/>
                  </a:lnTo>
                  <a:lnTo>
                    <a:pt x="1306" y="703"/>
                  </a:lnTo>
                  <a:lnTo>
                    <a:pt x="1306" y="710"/>
                  </a:lnTo>
                  <a:lnTo>
                    <a:pt x="1336" y="680"/>
                  </a:lnTo>
                  <a:lnTo>
                    <a:pt x="1435" y="644"/>
                  </a:lnTo>
                  <a:lnTo>
                    <a:pt x="1435" y="627"/>
                  </a:lnTo>
                  <a:lnTo>
                    <a:pt x="1448" y="603"/>
                  </a:lnTo>
                  <a:lnTo>
                    <a:pt x="1477" y="467"/>
                  </a:lnTo>
                  <a:lnTo>
                    <a:pt x="1471" y="456"/>
                  </a:lnTo>
                  <a:lnTo>
                    <a:pt x="1265" y="497"/>
                  </a:lnTo>
                  <a:lnTo>
                    <a:pt x="1116" y="0"/>
                  </a:lnTo>
                </a:path>
              </a:pathLst>
            </a:custGeom>
            <a:solidFill>
              <a:schemeClr val="accent2">
                <a:lumMod val="60000"/>
                <a:lumOff val="40000"/>
              </a:schemeClr>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grpSp>
          <p:nvGrpSpPr>
            <p:cNvPr id="5" name="Group 127"/>
            <p:cNvGrpSpPr/>
            <p:nvPr/>
          </p:nvGrpSpPr>
          <p:grpSpPr>
            <a:xfrm>
              <a:off x="2749418" y="5490015"/>
              <a:ext cx="814438" cy="458855"/>
              <a:chOff x="2285999" y="6096000"/>
              <a:chExt cx="1074163" cy="627784"/>
            </a:xfrm>
            <a:solidFill>
              <a:schemeClr val="bg1"/>
            </a:solidFill>
          </p:grpSpPr>
          <p:grpSp>
            <p:nvGrpSpPr>
              <p:cNvPr id="6" name="Group 169"/>
              <p:cNvGrpSpPr/>
              <p:nvPr/>
            </p:nvGrpSpPr>
            <p:grpSpPr>
              <a:xfrm>
                <a:off x="2438400" y="6096000"/>
                <a:ext cx="921762" cy="599777"/>
                <a:chOff x="2731389" y="6406125"/>
                <a:chExt cx="921762" cy="599777"/>
              </a:xfrm>
              <a:grpFill/>
            </p:grpSpPr>
            <p:sp>
              <p:nvSpPr>
                <p:cNvPr id="19557" name="Freeform 101"/>
                <p:cNvSpPr>
                  <a:spLocks/>
                </p:cNvSpPr>
                <p:nvPr/>
              </p:nvSpPr>
              <p:spPr bwMode="auto">
                <a:xfrm>
                  <a:off x="3451121" y="6765992"/>
                  <a:ext cx="202030" cy="239910"/>
                </a:xfrm>
                <a:custGeom>
                  <a:avLst/>
                  <a:gdLst/>
                  <a:ahLst/>
                  <a:cxnLst>
                    <a:cxn ang="0">
                      <a:pos x="0" y="154"/>
                    </a:cxn>
                    <a:cxn ang="0">
                      <a:pos x="41" y="307"/>
                    </a:cxn>
                    <a:cxn ang="0">
                      <a:pos x="41" y="378"/>
                    </a:cxn>
                    <a:cxn ang="0">
                      <a:pos x="154" y="456"/>
                    </a:cxn>
                    <a:cxn ang="0">
                      <a:pos x="189" y="378"/>
                    </a:cxn>
                    <a:cxn ang="0">
                      <a:pos x="384" y="266"/>
                    </a:cxn>
                    <a:cxn ang="0">
                      <a:pos x="307" y="119"/>
                    </a:cxn>
                    <a:cxn ang="0">
                      <a:pos x="76" y="0"/>
                    </a:cxn>
                    <a:cxn ang="0">
                      <a:pos x="76" y="119"/>
                    </a:cxn>
                    <a:cxn ang="0">
                      <a:pos x="0" y="154"/>
                    </a:cxn>
                  </a:cxnLst>
                  <a:rect l="0" t="0" r="r" b="b"/>
                  <a:pathLst>
                    <a:path w="384" h="456">
                      <a:moveTo>
                        <a:pt x="0" y="154"/>
                      </a:moveTo>
                      <a:lnTo>
                        <a:pt x="41" y="307"/>
                      </a:lnTo>
                      <a:lnTo>
                        <a:pt x="41" y="378"/>
                      </a:lnTo>
                      <a:lnTo>
                        <a:pt x="154" y="456"/>
                      </a:lnTo>
                      <a:lnTo>
                        <a:pt x="189" y="378"/>
                      </a:lnTo>
                      <a:lnTo>
                        <a:pt x="384" y="266"/>
                      </a:lnTo>
                      <a:lnTo>
                        <a:pt x="307" y="119"/>
                      </a:lnTo>
                      <a:lnTo>
                        <a:pt x="76" y="0"/>
                      </a:lnTo>
                      <a:lnTo>
                        <a:pt x="76" y="119"/>
                      </a:lnTo>
                      <a:lnTo>
                        <a:pt x="0" y="154"/>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58" name="Freeform 102"/>
                <p:cNvSpPr>
                  <a:spLocks/>
                </p:cNvSpPr>
                <p:nvPr/>
              </p:nvSpPr>
              <p:spPr bwMode="auto">
                <a:xfrm>
                  <a:off x="3451120" y="6765985"/>
                  <a:ext cx="202029" cy="239910"/>
                </a:xfrm>
                <a:custGeom>
                  <a:avLst/>
                  <a:gdLst/>
                  <a:ahLst/>
                  <a:cxnLst>
                    <a:cxn ang="0">
                      <a:pos x="0" y="154"/>
                    </a:cxn>
                    <a:cxn ang="0">
                      <a:pos x="41" y="307"/>
                    </a:cxn>
                    <a:cxn ang="0">
                      <a:pos x="41" y="378"/>
                    </a:cxn>
                    <a:cxn ang="0">
                      <a:pos x="154" y="456"/>
                    </a:cxn>
                    <a:cxn ang="0">
                      <a:pos x="189" y="378"/>
                    </a:cxn>
                    <a:cxn ang="0">
                      <a:pos x="384" y="266"/>
                    </a:cxn>
                    <a:cxn ang="0">
                      <a:pos x="307" y="119"/>
                    </a:cxn>
                    <a:cxn ang="0">
                      <a:pos x="76" y="0"/>
                    </a:cxn>
                    <a:cxn ang="0">
                      <a:pos x="76" y="119"/>
                    </a:cxn>
                    <a:cxn ang="0">
                      <a:pos x="0" y="154"/>
                    </a:cxn>
                  </a:cxnLst>
                  <a:rect l="0" t="0" r="r" b="b"/>
                  <a:pathLst>
                    <a:path w="384" h="456">
                      <a:moveTo>
                        <a:pt x="0" y="154"/>
                      </a:moveTo>
                      <a:lnTo>
                        <a:pt x="41" y="307"/>
                      </a:lnTo>
                      <a:lnTo>
                        <a:pt x="41" y="378"/>
                      </a:lnTo>
                      <a:lnTo>
                        <a:pt x="154" y="456"/>
                      </a:lnTo>
                      <a:lnTo>
                        <a:pt x="189" y="378"/>
                      </a:lnTo>
                      <a:lnTo>
                        <a:pt x="384" y="266"/>
                      </a:lnTo>
                      <a:lnTo>
                        <a:pt x="307" y="119"/>
                      </a:lnTo>
                      <a:lnTo>
                        <a:pt x="76" y="0"/>
                      </a:lnTo>
                      <a:lnTo>
                        <a:pt x="76" y="119"/>
                      </a:lnTo>
                      <a:lnTo>
                        <a:pt x="0" y="154"/>
                      </a:lnTo>
                    </a:path>
                  </a:pathLst>
                </a:custGeom>
                <a:solidFill>
                  <a:schemeClr val="accent2">
                    <a:lumMod val="50000"/>
                  </a:schemeClr>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59" name="Freeform 103"/>
                <p:cNvSpPr>
                  <a:spLocks/>
                </p:cNvSpPr>
                <p:nvPr/>
              </p:nvSpPr>
              <p:spPr bwMode="auto">
                <a:xfrm>
                  <a:off x="3350106" y="6627096"/>
                  <a:ext cx="119955" cy="78918"/>
                </a:xfrm>
                <a:custGeom>
                  <a:avLst/>
                  <a:gdLst/>
                  <a:ahLst/>
                  <a:cxnLst>
                    <a:cxn ang="0">
                      <a:pos x="77" y="153"/>
                    </a:cxn>
                    <a:cxn ang="0">
                      <a:pos x="189" y="153"/>
                    </a:cxn>
                    <a:cxn ang="0">
                      <a:pos x="230" y="77"/>
                    </a:cxn>
                    <a:cxn ang="0">
                      <a:pos x="112" y="41"/>
                    </a:cxn>
                    <a:cxn ang="0">
                      <a:pos x="77" y="41"/>
                    </a:cxn>
                    <a:cxn ang="0">
                      <a:pos x="41" y="0"/>
                    </a:cxn>
                    <a:cxn ang="0">
                      <a:pos x="0" y="41"/>
                    </a:cxn>
                    <a:cxn ang="0">
                      <a:pos x="41" y="112"/>
                    </a:cxn>
                    <a:cxn ang="0">
                      <a:pos x="77" y="153"/>
                    </a:cxn>
                  </a:cxnLst>
                  <a:rect l="0" t="0" r="r" b="b"/>
                  <a:pathLst>
                    <a:path w="230" h="153">
                      <a:moveTo>
                        <a:pt x="77" y="153"/>
                      </a:moveTo>
                      <a:lnTo>
                        <a:pt x="189" y="153"/>
                      </a:lnTo>
                      <a:lnTo>
                        <a:pt x="230" y="77"/>
                      </a:lnTo>
                      <a:lnTo>
                        <a:pt x="112" y="41"/>
                      </a:lnTo>
                      <a:lnTo>
                        <a:pt x="77" y="41"/>
                      </a:lnTo>
                      <a:lnTo>
                        <a:pt x="41" y="0"/>
                      </a:lnTo>
                      <a:lnTo>
                        <a:pt x="0" y="41"/>
                      </a:lnTo>
                      <a:lnTo>
                        <a:pt x="41" y="112"/>
                      </a:lnTo>
                      <a:lnTo>
                        <a:pt x="77" y="153"/>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60" name="Freeform 104"/>
                <p:cNvSpPr>
                  <a:spLocks/>
                </p:cNvSpPr>
                <p:nvPr/>
              </p:nvSpPr>
              <p:spPr bwMode="auto">
                <a:xfrm>
                  <a:off x="3350106" y="6627096"/>
                  <a:ext cx="119955" cy="78918"/>
                </a:xfrm>
                <a:custGeom>
                  <a:avLst/>
                  <a:gdLst/>
                  <a:ahLst/>
                  <a:cxnLst>
                    <a:cxn ang="0">
                      <a:pos x="77" y="153"/>
                    </a:cxn>
                    <a:cxn ang="0">
                      <a:pos x="189" y="153"/>
                    </a:cxn>
                    <a:cxn ang="0">
                      <a:pos x="230" y="77"/>
                    </a:cxn>
                    <a:cxn ang="0">
                      <a:pos x="112" y="41"/>
                    </a:cxn>
                    <a:cxn ang="0">
                      <a:pos x="77" y="41"/>
                    </a:cxn>
                    <a:cxn ang="0">
                      <a:pos x="41" y="0"/>
                    </a:cxn>
                    <a:cxn ang="0">
                      <a:pos x="0" y="41"/>
                    </a:cxn>
                    <a:cxn ang="0">
                      <a:pos x="41" y="112"/>
                    </a:cxn>
                    <a:cxn ang="0">
                      <a:pos x="77" y="153"/>
                    </a:cxn>
                  </a:cxnLst>
                  <a:rect l="0" t="0" r="r" b="b"/>
                  <a:pathLst>
                    <a:path w="230" h="153">
                      <a:moveTo>
                        <a:pt x="77" y="153"/>
                      </a:moveTo>
                      <a:lnTo>
                        <a:pt x="189" y="153"/>
                      </a:lnTo>
                      <a:lnTo>
                        <a:pt x="230" y="77"/>
                      </a:lnTo>
                      <a:lnTo>
                        <a:pt x="112" y="41"/>
                      </a:lnTo>
                      <a:lnTo>
                        <a:pt x="77" y="41"/>
                      </a:lnTo>
                      <a:lnTo>
                        <a:pt x="41" y="0"/>
                      </a:lnTo>
                      <a:lnTo>
                        <a:pt x="0" y="41"/>
                      </a:lnTo>
                      <a:lnTo>
                        <a:pt x="41" y="112"/>
                      </a:lnTo>
                      <a:lnTo>
                        <a:pt x="77" y="153"/>
                      </a:lnTo>
                    </a:path>
                  </a:pathLst>
                </a:custGeom>
                <a:solidFill>
                  <a:schemeClr val="accent2">
                    <a:lumMod val="50000"/>
                  </a:schemeClr>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61" name="Freeform 105"/>
                <p:cNvSpPr>
                  <a:spLocks/>
                </p:cNvSpPr>
                <p:nvPr/>
              </p:nvSpPr>
              <p:spPr bwMode="auto">
                <a:xfrm>
                  <a:off x="3328009" y="6706014"/>
                  <a:ext cx="44194" cy="18941"/>
                </a:xfrm>
                <a:custGeom>
                  <a:avLst/>
                  <a:gdLst/>
                  <a:ahLst/>
                  <a:cxnLst>
                    <a:cxn ang="0">
                      <a:pos x="0" y="36"/>
                    </a:cxn>
                    <a:cxn ang="0">
                      <a:pos x="83" y="0"/>
                    </a:cxn>
                    <a:cxn ang="0">
                      <a:pos x="83" y="36"/>
                    </a:cxn>
                    <a:cxn ang="0">
                      <a:pos x="0" y="36"/>
                    </a:cxn>
                  </a:cxnLst>
                  <a:rect l="0" t="0" r="r" b="b"/>
                  <a:pathLst>
                    <a:path w="83" h="36">
                      <a:moveTo>
                        <a:pt x="0" y="36"/>
                      </a:moveTo>
                      <a:lnTo>
                        <a:pt x="83" y="0"/>
                      </a:lnTo>
                      <a:lnTo>
                        <a:pt x="83" y="36"/>
                      </a:lnTo>
                      <a:lnTo>
                        <a:pt x="0" y="36"/>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62" name="Freeform 106"/>
                <p:cNvSpPr>
                  <a:spLocks/>
                </p:cNvSpPr>
                <p:nvPr/>
              </p:nvSpPr>
              <p:spPr bwMode="auto">
                <a:xfrm>
                  <a:off x="3328009" y="6706014"/>
                  <a:ext cx="44194" cy="18941"/>
                </a:xfrm>
                <a:custGeom>
                  <a:avLst/>
                  <a:gdLst/>
                  <a:ahLst/>
                  <a:cxnLst>
                    <a:cxn ang="0">
                      <a:pos x="0" y="36"/>
                    </a:cxn>
                    <a:cxn ang="0">
                      <a:pos x="83" y="0"/>
                    </a:cxn>
                    <a:cxn ang="0">
                      <a:pos x="83" y="36"/>
                    </a:cxn>
                    <a:cxn ang="0">
                      <a:pos x="0" y="36"/>
                    </a:cxn>
                  </a:cxnLst>
                  <a:rect l="0" t="0" r="r" b="b"/>
                  <a:pathLst>
                    <a:path w="83" h="36">
                      <a:moveTo>
                        <a:pt x="0" y="36"/>
                      </a:moveTo>
                      <a:lnTo>
                        <a:pt x="83" y="0"/>
                      </a:lnTo>
                      <a:lnTo>
                        <a:pt x="83" y="36"/>
                      </a:lnTo>
                      <a:lnTo>
                        <a:pt x="0" y="36"/>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63" name="Freeform 107"/>
                <p:cNvSpPr>
                  <a:spLocks/>
                </p:cNvSpPr>
                <p:nvPr/>
              </p:nvSpPr>
              <p:spPr bwMode="auto">
                <a:xfrm>
                  <a:off x="3293285" y="6649193"/>
                  <a:ext cx="41037" cy="41037"/>
                </a:xfrm>
                <a:custGeom>
                  <a:avLst/>
                  <a:gdLst/>
                  <a:ahLst/>
                  <a:cxnLst>
                    <a:cxn ang="0">
                      <a:pos x="35" y="0"/>
                    </a:cxn>
                    <a:cxn ang="0">
                      <a:pos x="43" y="1"/>
                    </a:cxn>
                    <a:cxn ang="0">
                      <a:pos x="51" y="3"/>
                    </a:cxn>
                    <a:cxn ang="0">
                      <a:pos x="58" y="6"/>
                    </a:cxn>
                    <a:cxn ang="0">
                      <a:pos x="64" y="11"/>
                    </a:cxn>
                    <a:cxn ang="0">
                      <a:pos x="70" y="16"/>
                    </a:cxn>
                    <a:cxn ang="0">
                      <a:pos x="73" y="22"/>
                    </a:cxn>
                    <a:cxn ang="0">
                      <a:pos x="75" y="29"/>
                    </a:cxn>
                    <a:cxn ang="0">
                      <a:pos x="76" y="35"/>
                    </a:cxn>
                    <a:cxn ang="0">
                      <a:pos x="75" y="42"/>
                    </a:cxn>
                    <a:cxn ang="0">
                      <a:pos x="73" y="50"/>
                    </a:cxn>
                    <a:cxn ang="0">
                      <a:pos x="70" y="56"/>
                    </a:cxn>
                    <a:cxn ang="0">
                      <a:pos x="64" y="63"/>
                    </a:cxn>
                    <a:cxn ang="0">
                      <a:pos x="58" y="68"/>
                    </a:cxn>
                    <a:cxn ang="0">
                      <a:pos x="51" y="73"/>
                    </a:cxn>
                    <a:cxn ang="0">
                      <a:pos x="43" y="76"/>
                    </a:cxn>
                    <a:cxn ang="0">
                      <a:pos x="35" y="76"/>
                    </a:cxn>
                    <a:cxn ang="0">
                      <a:pos x="29" y="76"/>
                    </a:cxn>
                    <a:cxn ang="0">
                      <a:pos x="22" y="73"/>
                    </a:cxn>
                    <a:cxn ang="0">
                      <a:pos x="16" y="68"/>
                    </a:cxn>
                    <a:cxn ang="0">
                      <a:pos x="11" y="63"/>
                    </a:cxn>
                    <a:cxn ang="0">
                      <a:pos x="6" y="56"/>
                    </a:cxn>
                    <a:cxn ang="0">
                      <a:pos x="2" y="50"/>
                    </a:cxn>
                    <a:cxn ang="0">
                      <a:pos x="0" y="42"/>
                    </a:cxn>
                    <a:cxn ang="0">
                      <a:pos x="0" y="35"/>
                    </a:cxn>
                    <a:cxn ang="0">
                      <a:pos x="0" y="29"/>
                    </a:cxn>
                    <a:cxn ang="0">
                      <a:pos x="2" y="22"/>
                    </a:cxn>
                    <a:cxn ang="0">
                      <a:pos x="6" y="16"/>
                    </a:cxn>
                    <a:cxn ang="0">
                      <a:pos x="11" y="11"/>
                    </a:cxn>
                    <a:cxn ang="0">
                      <a:pos x="16" y="6"/>
                    </a:cxn>
                    <a:cxn ang="0">
                      <a:pos x="22" y="3"/>
                    </a:cxn>
                    <a:cxn ang="0">
                      <a:pos x="29" y="1"/>
                    </a:cxn>
                    <a:cxn ang="0">
                      <a:pos x="35" y="0"/>
                    </a:cxn>
                  </a:cxnLst>
                  <a:rect l="0" t="0" r="r" b="b"/>
                  <a:pathLst>
                    <a:path w="76" h="76">
                      <a:moveTo>
                        <a:pt x="35" y="0"/>
                      </a:moveTo>
                      <a:lnTo>
                        <a:pt x="43" y="1"/>
                      </a:lnTo>
                      <a:lnTo>
                        <a:pt x="51" y="3"/>
                      </a:lnTo>
                      <a:lnTo>
                        <a:pt x="58" y="6"/>
                      </a:lnTo>
                      <a:lnTo>
                        <a:pt x="64" y="11"/>
                      </a:lnTo>
                      <a:lnTo>
                        <a:pt x="70" y="16"/>
                      </a:lnTo>
                      <a:lnTo>
                        <a:pt x="73" y="22"/>
                      </a:lnTo>
                      <a:lnTo>
                        <a:pt x="75" y="29"/>
                      </a:lnTo>
                      <a:lnTo>
                        <a:pt x="76" y="35"/>
                      </a:lnTo>
                      <a:lnTo>
                        <a:pt x="75" y="42"/>
                      </a:lnTo>
                      <a:lnTo>
                        <a:pt x="73" y="50"/>
                      </a:lnTo>
                      <a:lnTo>
                        <a:pt x="70" y="56"/>
                      </a:lnTo>
                      <a:lnTo>
                        <a:pt x="64" y="63"/>
                      </a:lnTo>
                      <a:lnTo>
                        <a:pt x="58" y="68"/>
                      </a:lnTo>
                      <a:lnTo>
                        <a:pt x="51" y="73"/>
                      </a:lnTo>
                      <a:lnTo>
                        <a:pt x="43" y="76"/>
                      </a:lnTo>
                      <a:lnTo>
                        <a:pt x="35" y="76"/>
                      </a:lnTo>
                      <a:lnTo>
                        <a:pt x="29" y="76"/>
                      </a:lnTo>
                      <a:lnTo>
                        <a:pt x="22" y="73"/>
                      </a:lnTo>
                      <a:lnTo>
                        <a:pt x="16" y="68"/>
                      </a:lnTo>
                      <a:lnTo>
                        <a:pt x="11" y="63"/>
                      </a:lnTo>
                      <a:lnTo>
                        <a:pt x="6" y="56"/>
                      </a:lnTo>
                      <a:lnTo>
                        <a:pt x="2" y="50"/>
                      </a:lnTo>
                      <a:lnTo>
                        <a:pt x="0" y="42"/>
                      </a:lnTo>
                      <a:lnTo>
                        <a:pt x="0" y="35"/>
                      </a:lnTo>
                      <a:lnTo>
                        <a:pt x="0" y="29"/>
                      </a:lnTo>
                      <a:lnTo>
                        <a:pt x="2" y="22"/>
                      </a:lnTo>
                      <a:lnTo>
                        <a:pt x="6" y="16"/>
                      </a:lnTo>
                      <a:lnTo>
                        <a:pt x="11" y="11"/>
                      </a:lnTo>
                      <a:lnTo>
                        <a:pt x="16" y="6"/>
                      </a:lnTo>
                      <a:lnTo>
                        <a:pt x="22" y="3"/>
                      </a:lnTo>
                      <a:lnTo>
                        <a:pt x="29" y="1"/>
                      </a:lnTo>
                      <a:lnTo>
                        <a:pt x="35" y="0"/>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64" name="Freeform 108"/>
                <p:cNvSpPr>
                  <a:spLocks/>
                </p:cNvSpPr>
                <p:nvPr/>
              </p:nvSpPr>
              <p:spPr bwMode="auto">
                <a:xfrm>
                  <a:off x="3293285" y="6649193"/>
                  <a:ext cx="41037" cy="41037"/>
                </a:xfrm>
                <a:custGeom>
                  <a:avLst/>
                  <a:gdLst/>
                  <a:ahLst/>
                  <a:cxnLst>
                    <a:cxn ang="0">
                      <a:pos x="35" y="0"/>
                    </a:cxn>
                    <a:cxn ang="0">
                      <a:pos x="43" y="1"/>
                    </a:cxn>
                    <a:cxn ang="0">
                      <a:pos x="51" y="3"/>
                    </a:cxn>
                    <a:cxn ang="0">
                      <a:pos x="58" y="6"/>
                    </a:cxn>
                    <a:cxn ang="0">
                      <a:pos x="64" y="11"/>
                    </a:cxn>
                    <a:cxn ang="0">
                      <a:pos x="70" y="16"/>
                    </a:cxn>
                    <a:cxn ang="0">
                      <a:pos x="73" y="22"/>
                    </a:cxn>
                    <a:cxn ang="0">
                      <a:pos x="75" y="29"/>
                    </a:cxn>
                    <a:cxn ang="0">
                      <a:pos x="76" y="35"/>
                    </a:cxn>
                    <a:cxn ang="0">
                      <a:pos x="75" y="42"/>
                    </a:cxn>
                    <a:cxn ang="0">
                      <a:pos x="73" y="50"/>
                    </a:cxn>
                    <a:cxn ang="0">
                      <a:pos x="70" y="56"/>
                    </a:cxn>
                    <a:cxn ang="0">
                      <a:pos x="64" y="63"/>
                    </a:cxn>
                    <a:cxn ang="0">
                      <a:pos x="58" y="68"/>
                    </a:cxn>
                    <a:cxn ang="0">
                      <a:pos x="51" y="73"/>
                    </a:cxn>
                    <a:cxn ang="0">
                      <a:pos x="43" y="76"/>
                    </a:cxn>
                    <a:cxn ang="0">
                      <a:pos x="35" y="76"/>
                    </a:cxn>
                    <a:cxn ang="0">
                      <a:pos x="29" y="76"/>
                    </a:cxn>
                    <a:cxn ang="0">
                      <a:pos x="22" y="73"/>
                    </a:cxn>
                    <a:cxn ang="0">
                      <a:pos x="16" y="68"/>
                    </a:cxn>
                    <a:cxn ang="0">
                      <a:pos x="11" y="63"/>
                    </a:cxn>
                    <a:cxn ang="0">
                      <a:pos x="6" y="56"/>
                    </a:cxn>
                    <a:cxn ang="0">
                      <a:pos x="2" y="50"/>
                    </a:cxn>
                    <a:cxn ang="0">
                      <a:pos x="0" y="42"/>
                    </a:cxn>
                    <a:cxn ang="0">
                      <a:pos x="0" y="35"/>
                    </a:cxn>
                    <a:cxn ang="0">
                      <a:pos x="0" y="29"/>
                    </a:cxn>
                    <a:cxn ang="0">
                      <a:pos x="2" y="22"/>
                    </a:cxn>
                    <a:cxn ang="0">
                      <a:pos x="6" y="16"/>
                    </a:cxn>
                    <a:cxn ang="0">
                      <a:pos x="11" y="11"/>
                    </a:cxn>
                    <a:cxn ang="0">
                      <a:pos x="16" y="6"/>
                    </a:cxn>
                    <a:cxn ang="0">
                      <a:pos x="22" y="3"/>
                    </a:cxn>
                    <a:cxn ang="0">
                      <a:pos x="29" y="1"/>
                    </a:cxn>
                    <a:cxn ang="0">
                      <a:pos x="35" y="0"/>
                    </a:cxn>
                  </a:cxnLst>
                  <a:rect l="0" t="0" r="r" b="b"/>
                  <a:pathLst>
                    <a:path w="76" h="76">
                      <a:moveTo>
                        <a:pt x="35" y="0"/>
                      </a:moveTo>
                      <a:lnTo>
                        <a:pt x="43" y="1"/>
                      </a:lnTo>
                      <a:lnTo>
                        <a:pt x="51" y="3"/>
                      </a:lnTo>
                      <a:lnTo>
                        <a:pt x="58" y="6"/>
                      </a:lnTo>
                      <a:lnTo>
                        <a:pt x="64" y="11"/>
                      </a:lnTo>
                      <a:lnTo>
                        <a:pt x="70" y="16"/>
                      </a:lnTo>
                      <a:lnTo>
                        <a:pt x="73" y="22"/>
                      </a:lnTo>
                      <a:lnTo>
                        <a:pt x="75" y="29"/>
                      </a:lnTo>
                      <a:lnTo>
                        <a:pt x="76" y="35"/>
                      </a:lnTo>
                      <a:lnTo>
                        <a:pt x="75" y="42"/>
                      </a:lnTo>
                      <a:lnTo>
                        <a:pt x="73" y="50"/>
                      </a:lnTo>
                      <a:lnTo>
                        <a:pt x="70" y="56"/>
                      </a:lnTo>
                      <a:lnTo>
                        <a:pt x="64" y="63"/>
                      </a:lnTo>
                      <a:lnTo>
                        <a:pt x="58" y="68"/>
                      </a:lnTo>
                      <a:lnTo>
                        <a:pt x="51" y="73"/>
                      </a:lnTo>
                      <a:lnTo>
                        <a:pt x="43" y="76"/>
                      </a:lnTo>
                      <a:lnTo>
                        <a:pt x="35" y="76"/>
                      </a:lnTo>
                      <a:lnTo>
                        <a:pt x="29" y="76"/>
                      </a:lnTo>
                      <a:lnTo>
                        <a:pt x="22" y="73"/>
                      </a:lnTo>
                      <a:lnTo>
                        <a:pt x="16" y="68"/>
                      </a:lnTo>
                      <a:lnTo>
                        <a:pt x="11" y="63"/>
                      </a:lnTo>
                      <a:lnTo>
                        <a:pt x="6" y="56"/>
                      </a:lnTo>
                      <a:lnTo>
                        <a:pt x="2" y="50"/>
                      </a:lnTo>
                      <a:lnTo>
                        <a:pt x="0" y="42"/>
                      </a:lnTo>
                      <a:lnTo>
                        <a:pt x="0" y="35"/>
                      </a:lnTo>
                      <a:lnTo>
                        <a:pt x="0" y="29"/>
                      </a:lnTo>
                      <a:lnTo>
                        <a:pt x="2" y="22"/>
                      </a:lnTo>
                      <a:lnTo>
                        <a:pt x="6" y="16"/>
                      </a:lnTo>
                      <a:lnTo>
                        <a:pt x="11" y="11"/>
                      </a:lnTo>
                      <a:lnTo>
                        <a:pt x="16" y="6"/>
                      </a:lnTo>
                      <a:lnTo>
                        <a:pt x="22" y="3"/>
                      </a:lnTo>
                      <a:lnTo>
                        <a:pt x="29" y="1"/>
                      </a:lnTo>
                      <a:lnTo>
                        <a:pt x="35" y="0"/>
                      </a:lnTo>
                    </a:path>
                  </a:pathLst>
                </a:custGeom>
                <a:solidFill>
                  <a:srgbClr val="632523"/>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65" name="Freeform 109"/>
                <p:cNvSpPr>
                  <a:spLocks/>
                </p:cNvSpPr>
                <p:nvPr/>
              </p:nvSpPr>
              <p:spPr bwMode="auto">
                <a:xfrm>
                  <a:off x="3230151" y="6586059"/>
                  <a:ext cx="97859" cy="41037"/>
                </a:xfrm>
                <a:custGeom>
                  <a:avLst/>
                  <a:gdLst/>
                  <a:ahLst/>
                  <a:cxnLst>
                    <a:cxn ang="0">
                      <a:pos x="0" y="77"/>
                    </a:cxn>
                    <a:cxn ang="0">
                      <a:pos x="153" y="77"/>
                    </a:cxn>
                    <a:cxn ang="0">
                      <a:pos x="188" y="0"/>
                    </a:cxn>
                    <a:cxn ang="0">
                      <a:pos x="41" y="0"/>
                    </a:cxn>
                    <a:cxn ang="0">
                      <a:pos x="0" y="77"/>
                    </a:cxn>
                  </a:cxnLst>
                  <a:rect l="0" t="0" r="r" b="b"/>
                  <a:pathLst>
                    <a:path w="188" h="77">
                      <a:moveTo>
                        <a:pt x="0" y="77"/>
                      </a:moveTo>
                      <a:lnTo>
                        <a:pt x="153" y="77"/>
                      </a:lnTo>
                      <a:lnTo>
                        <a:pt x="188" y="0"/>
                      </a:lnTo>
                      <a:lnTo>
                        <a:pt x="41" y="0"/>
                      </a:lnTo>
                      <a:lnTo>
                        <a:pt x="0" y="77"/>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66" name="Freeform 110"/>
                <p:cNvSpPr>
                  <a:spLocks/>
                </p:cNvSpPr>
                <p:nvPr/>
              </p:nvSpPr>
              <p:spPr bwMode="auto">
                <a:xfrm>
                  <a:off x="3230151" y="6586059"/>
                  <a:ext cx="97859" cy="41037"/>
                </a:xfrm>
                <a:custGeom>
                  <a:avLst/>
                  <a:gdLst/>
                  <a:ahLst/>
                  <a:cxnLst>
                    <a:cxn ang="0">
                      <a:pos x="0" y="77"/>
                    </a:cxn>
                    <a:cxn ang="0">
                      <a:pos x="153" y="77"/>
                    </a:cxn>
                    <a:cxn ang="0">
                      <a:pos x="188" y="0"/>
                    </a:cxn>
                    <a:cxn ang="0">
                      <a:pos x="41" y="0"/>
                    </a:cxn>
                    <a:cxn ang="0">
                      <a:pos x="0" y="77"/>
                    </a:cxn>
                  </a:cxnLst>
                  <a:rect l="0" t="0" r="r" b="b"/>
                  <a:pathLst>
                    <a:path w="188" h="77">
                      <a:moveTo>
                        <a:pt x="0" y="77"/>
                      </a:moveTo>
                      <a:lnTo>
                        <a:pt x="153" y="77"/>
                      </a:lnTo>
                      <a:lnTo>
                        <a:pt x="188" y="0"/>
                      </a:lnTo>
                      <a:lnTo>
                        <a:pt x="41" y="0"/>
                      </a:lnTo>
                      <a:lnTo>
                        <a:pt x="0" y="77"/>
                      </a:lnTo>
                    </a:path>
                  </a:pathLst>
                </a:custGeom>
                <a:solidFill>
                  <a:schemeClr val="accent2">
                    <a:lumMod val="50000"/>
                  </a:schemeClr>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67" name="Freeform 111"/>
                <p:cNvSpPr>
                  <a:spLocks/>
                </p:cNvSpPr>
                <p:nvPr/>
              </p:nvSpPr>
              <p:spPr bwMode="auto">
                <a:xfrm>
                  <a:off x="2810307" y="6406125"/>
                  <a:ext cx="101015" cy="59978"/>
                </a:xfrm>
                <a:custGeom>
                  <a:avLst/>
                  <a:gdLst/>
                  <a:ahLst/>
                  <a:cxnLst>
                    <a:cxn ang="0">
                      <a:pos x="0" y="77"/>
                    </a:cxn>
                    <a:cxn ang="0">
                      <a:pos x="78" y="119"/>
                    </a:cxn>
                    <a:cxn ang="0">
                      <a:pos x="155" y="119"/>
                    </a:cxn>
                    <a:cxn ang="0">
                      <a:pos x="196" y="41"/>
                    </a:cxn>
                    <a:cxn ang="0">
                      <a:pos x="119" y="0"/>
                    </a:cxn>
                    <a:cxn ang="0">
                      <a:pos x="43" y="41"/>
                    </a:cxn>
                    <a:cxn ang="0">
                      <a:pos x="0" y="77"/>
                    </a:cxn>
                  </a:cxnLst>
                  <a:rect l="0" t="0" r="r" b="b"/>
                  <a:pathLst>
                    <a:path w="196" h="119">
                      <a:moveTo>
                        <a:pt x="0" y="77"/>
                      </a:moveTo>
                      <a:lnTo>
                        <a:pt x="78" y="119"/>
                      </a:lnTo>
                      <a:lnTo>
                        <a:pt x="155" y="119"/>
                      </a:lnTo>
                      <a:lnTo>
                        <a:pt x="196" y="41"/>
                      </a:lnTo>
                      <a:lnTo>
                        <a:pt x="119" y="0"/>
                      </a:lnTo>
                      <a:lnTo>
                        <a:pt x="43" y="41"/>
                      </a:lnTo>
                      <a:lnTo>
                        <a:pt x="0" y="77"/>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68" name="Freeform 112"/>
                <p:cNvSpPr>
                  <a:spLocks/>
                </p:cNvSpPr>
                <p:nvPr/>
              </p:nvSpPr>
              <p:spPr bwMode="auto">
                <a:xfrm>
                  <a:off x="2810307" y="6406125"/>
                  <a:ext cx="101015" cy="59978"/>
                </a:xfrm>
                <a:custGeom>
                  <a:avLst/>
                  <a:gdLst/>
                  <a:ahLst/>
                  <a:cxnLst>
                    <a:cxn ang="0">
                      <a:pos x="0" y="77"/>
                    </a:cxn>
                    <a:cxn ang="0">
                      <a:pos x="78" y="119"/>
                    </a:cxn>
                    <a:cxn ang="0">
                      <a:pos x="155" y="119"/>
                    </a:cxn>
                    <a:cxn ang="0">
                      <a:pos x="196" y="41"/>
                    </a:cxn>
                    <a:cxn ang="0">
                      <a:pos x="119" y="0"/>
                    </a:cxn>
                    <a:cxn ang="0">
                      <a:pos x="43" y="41"/>
                    </a:cxn>
                    <a:cxn ang="0">
                      <a:pos x="0" y="77"/>
                    </a:cxn>
                  </a:cxnLst>
                  <a:rect l="0" t="0" r="r" b="b"/>
                  <a:pathLst>
                    <a:path w="196" h="119">
                      <a:moveTo>
                        <a:pt x="0" y="77"/>
                      </a:moveTo>
                      <a:lnTo>
                        <a:pt x="78" y="119"/>
                      </a:lnTo>
                      <a:lnTo>
                        <a:pt x="155" y="119"/>
                      </a:lnTo>
                      <a:lnTo>
                        <a:pt x="196" y="41"/>
                      </a:lnTo>
                      <a:lnTo>
                        <a:pt x="119" y="0"/>
                      </a:lnTo>
                      <a:lnTo>
                        <a:pt x="43" y="41"/>
                      </a:lnTo>
                      <a:lnTo>
                        <a:pt x="0" y="77"/>
                      </a:lnTo>
                    </a:path>
                  </a:pathLst>
                </a:custGeom>
                <a:solidFill>
                  <a:schemeClr val="accent2">
                    <a:lumMod val="50000"/>
                  </a:schemeClr>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69" name="Freeform 113"/>
                <p:cNvSpPr>
                  <a:spLocks/>
                </p:cNvSpPr>
                <p:nvPr/>
              </p:nvSpPr>
              <p:spPr bwMode="auto">
                <a:xfrm>
                  <a:off x="2731389" y="6406125"/>
                  <a:ext cx="37881" cy="59978"/>
                </a:xfrm>
                <a:custGeom>
                  <a:avLst/>
                  <a:gdLst/>
                  <a:ahLst/>
                  <a:cxnLst>
                    <a:cxn ang="0">
                      <a:pos x="0" y="119"/>
                    </a:cxn>
                    <a:cxn ang="0">
                      <a:pos x="71" y="41"/>
                    </a:cxn>
                    <a:cxn ang="0">
                      <a:pos x="71" y="0"/>
                    </a:cxn>
                    <a:cxn ang="0">
                      <a:pos x="0" y="77"/>
                    </a:cxn>
                    <a:cxn ang="0">
                      <a:pos x="0" y="119"/>
                    </a:cxn>
                  </a:cxnLst>
                  <a:rect l="0" t="0" r="r" b="b"/>
                  <a:pathLst>
                    <a:path w="71" h="119">
                      <a:moveTo>
                        <a:pt x="0" y="119"/>
                      </a:moveTo>
                      <a:lnTo>
                        <a:pt x="71" y="41"/>
                      </a:lnTo>
                      <a:lnTo>
                        <a:pt x="71" y="0"/>
                      </a:lnTo>
                      <a:lnTo>
                        <a:pt x="0" y="77"/>
                      </a:lnTo>
                      <a:lnTo>
                        <a:pt x="0" y="119"/>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70" name="Freeform 114"/>
                <p:cNvSpPr>
                  <a:spLocks/>
                </p:cNvSpPr>
                <p:nvPr/>
              </p:nvSpPr>
              <p:spPr bwMode="auto">
                <a:xfrm>
                  <a:off x="2731389" y="6406125"/>
                  <a:ext cx="37881" cy="59978"/>
                </a:xfrm>
                <a:custGeom>
                  <a:avLst/>
                  <a:gdLst/>
                  <a:ahLst/>
                  <a:cxnLst>
                    <a:cxn ang="0">
                      <a:pos x="0" y="119"/>
                    </a:cxn>
                    <a:cxn ang="0">
                      <a:pos x="71" y="41"/>
                    </a:cxn>
                    <a:cxn ang="0">
                      <a:pos x="71" y="0"/>
                    </a:cxn>
                    <a:cxn ang="0">
                      <a:pos x="0" y="77"/>
                    </a:cxn>
                    <a:cxn ang="0">
                      <a:pos x="0" y="119"/>
                    </a:cxn>
                  </a:cxnLst>
                  <a:rect l="0" t="0" r="r" b="b"/>
                  <a:pathLst>
                    <a:path w="71" h="119">
                      <a:moveTo>
                        <a:pt x="0" y="119"/>
                      </a:moveTo>
                      <a:lnTo>
                        <a:pt x="71" y="41"/>
                      </a:lnTo>
                      <a:lnTo>
                        <a:pt x="71" y="0"/>
                      </a:lnTo>
                      <a:lnTo>
                        <a:pt x="0" y="77"/>
                      </a:lnTo>
                      <a:lnTo>
                        <a:pt x="0" y="119"/>
                      </a:lnTo>
                    </a:path>
                  </a:pathLst>
                </a:custGeom>
                <a:grp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9571" name="Freeform 115"/>
                <p:cNvSpPr>
                  <a:spLocks/>
                </p:cNvSpPr>
                <p:nvPr/>
              </p:nvSpPr>
              <p:spPr bwMode="auto">
                <a:xfrm>
                  <a:off x="3072315" y="6503984"/>
                  <a:ext cx="97859" cy="82075"/>
                </a:xfrm>
                <a:custGeom>
                  <a:avLst/>
                  <a:gdLst/>
                  <a:ahLst/>
                  <a:cxnLst>
                    <a:cxn ang="0">
                      <a:pos x="77" y="153"/>
                    </a:cxn>
                    <a:cxn ang="0">
                      <a:pos x="190" y="153"/>
                    </a:cxn>
                    <a:cxn ang="0">
                      <a:pos x="190" y="82"/>
                    </a:cxn>
                    <a:cxn ang="0">
                      <a:pos x="112" y="0"/>
                    </a:cxn>
                    <a:cxn ang="0">
                      <a:pos x="0" y="41"/>
                    </a:cxn>
                    <a:cxn ang="0">
                      <a:pos x="77" y="153"/>
                    </a:cxn>
                  </a:cxnLst>
                  <a:rect l="0" t="0" r="r" b="b"/>
                  <a:pathLst>
                    <a:path w="190" h="153">
                      <a:moveTo>
                        <a:pt x="77" y="153"/>
                      </a:moveTo>
                      <a:lnTo>
                        <a:pt x="190" y="153"/>
                      </a:lnTo>
                      <a:lnTo>
                        <a:pt x="190" y="82"/>
                      </a:lnTo>
                      <a:lnTo>
                        <a:pt x="112" y="0"/>
                      </a:lnTo>
                      <a:lnTo>
                        <a:pt x="0" y="41"/>
                      </a:lnTo>
                      <a:lnTo>
                        <a:pt x="77" y="153"/>
                      </a:lnTo>
                      <a:close/>
                    </a:path>
                  </a:pathLst>
                </a:custGeom>
                <a:grpFill/>
                <a:ln w="12700">
                  <a:solidFill>
                    <a:schemeClr val="tx1"/>
                  </a:solidFill>
                  <a:round/>
                  <a:headEnd/>
                  <a:tailEnd/>
                </a:ln>
              </p:spPr>
              <p:txBody>
                <a:bodyPr anchor="ctr"/>
                <a:lstStyle/>
                <a:p>
                  <a:pPr algn="ctr">
                    <a:defRPr/>
                  </a:pPr>
                  <a:endParaRPr lang="en-US" sz="1440" b="1">
                    <a:latin typeface="Calibri" pitchFamily="34" charset="0"/>
                    <a:cs typeface="Arial" pitchFamily="34" charset="0"/>
                  </a:endParaRPr>
                </a:p>
              </p:txBody>
            </p:sp>
            <p:sp>
              <p:nvSpPr>
                <p:cNvPr id="19572" name="Freeform 116"/>
                <p:cNvSpPr>
                  <a:spLocks/>
                </p:cNvSpPr>
                <p:nvPr/>
              </p:nvSpPr>
              <p:spPr bwMode="auto">
                <a:xfrm>
                  <a:off x="3072315" y="6503984"/>
                  <a:ext cx="97859" cy="82075"/>
                </a:xfrm>
                <a:custGeom>
                  <a:avLst/>
                  <a:gdLst/>
                  <a:ahLst/>
                  <a:cxnLst>
                    <a:cxn ang="0">
                      <a:pos x="77" y="153"/>
                    </a:cxn>
                    <a:cxn ang="0">
                      <a:pos x="190" y="153"/>
                    </a:cxn>
                    <a:cxn ang="0">
                      <a:pos x="190" y="82"/>
                    </a:cxn>
                    <a:cxn ang="0">
                      <a:pos x="112" y="0"/>
                    </a:cxn>
                    <a:cxn ang="0">
                      <a:pos x="0" y="41"/>
                    </a:cxn>
                    <a:cxn ang="0">
                      <a:pos x="77" y="153"/>
                    </a:cxn>
                  </a:cxnLst>
                  <a:rect l="0" t="0" r="r" b="b"/>
                  <a:pathLst>
                    <a:path w="190" h="153">
                      <a:moveTo>
                        <a:pt x="77" y="153"/>
                      </a:moveTo>
                      <a:lnTo>
                        <a:pt x="190" y="153"/>
                      </a:lnTo>
                      <a:lnTo>
                        <a:pt x="190" y="82"/>
                      </a:lnTo>
                      <a:lnTo>
                        <a:pt x="112" y="0"/>
                      </a:lnTo>
                      <a:lnTo>
                        <a:pt x="0" y="41"/>
                      </a:lnTo>
                      <a:lnTo>
                        <a:pt x="77" y="153"/>
                      </a:lnTo>
                    </a:path>
                  </a:pathLst>
                </a:custGeom>
                <a:solidFill>
                  <a:srgbClr val="632523"/>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grpSp>
          <p:sp>
            <p:nvSpPr>
              <p:cNvPr id="183" name="Rounded Rectangle 182"/>
              <p:cNvSpPr/>
              <p:nvPr/>
            </p:nvSpPr>
            <p:spPr>
              <a:xfrm>
                <a:off x="2285999" y="6248389"/>
                <a:ext cx="525517" cy="475395"/>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320" b="1" dirty="0">
                    <a:solidFill>
                      <a:schemeClr val="bg1"/>
                    </a:solidFill>
                    <a:latin typeface="Calibri" pitchFamily="34" charset="0"/>
                    <a:cs typeface="Arial" pitchFamily="34" charset="0"/>
                  </a:rPr>
                  <a:t>HI</a:t>
                </a:r>
                <a:br>
                  <a:rPr lang="en-US" sz="1320" b="1" dirty="0">
                    <a:solidFill>
                      <a:schemeClr val="bg1"/>
                    </a:solidFill>
                    <a:latin typeface="Calibri" pitchFamily="34" charset="0"/>
                    <a:cs typeface="Arial" pitchFamily="34" charset="0"/>
                  </a:rPr>
                </a:br>
                <a:r>
                  <a:rPr lang="en-US" sz="1320" b="1" dirty="0">
                    <a:solidFill>
                      <a:schemeClr val="bg1"/>
                    </a:solidFill>
                    <a:latin typeface="Calibri" pitchFamily="34" charset="0"/>
                    <a:cs typeface="Arial" pitchFamily="34" charset="0"/>
                  </a:rPr>
                  <a:t>-0.3%</a:t>
                </a:r>
              </a:p>
            </p:txBody>
          </p:sp>
        </p:grpSp>
        <p:sp>
          <p:nvSpPr>
            <p:cNvPr id="19529" name="Freeform 73"/>
            <p:cNvSpPr>
              <a:spLocks/>
            </p:cNvSpPr>
            <p:nvPr/>
          </p:nvSpPr>
          <p:spPr bwMode="auto">
            <a:xfrm>
              <a:off x="6165386" y="4373783"/>
              <a:ext cx="658399" cy="473411"/>
            </a:xfrm>
            <a:custGeom>
              <a:avLst/>
              <a:gdLst/>
              <a:ahLst/>
              <a:cxnLst>
                <a:cxn ang="0">
                  <a:pos x="976" y="1234"/>
                </a:cxn>
                <a:cxn ang="0">
                  <a:pos x="910" y="1217"/>
                </a:cxn>
                <a:cxn ang="0">
                  <a:pos x="880" y="1117"/>
                </a:cxn>
                <a:cxn ang="0">
                  <a:pos x="792" y="1039"/>
                </a:cxn>
                <a:cxn ang="0">
                  <a:pos x="733" y="922"/>
                </a:cxn>
                <a:cxn ang="0">
                  <a:pos x="685" y="863"/>
                </a:cxn>
                <a:cxn ang="0">
                  <a:pos x="591" y="792"/>
                </a:cxn>
                <a:cxn ang="0">
                  <a:pos x="556" y="744"/>
                </a:cxn>
                <a:cxn ang="0">
                  <a:pos x="520" y="691"/>
                </a:cxn>
                <a:cxn ang="0">
                  <a:pos x="360" y="579"/>
                </a:cxn>
                <a:cxn ang="0">
                  <a:pos x="302" y="532"/>
                </a:cxn>
                <a:cxn ang="0">
                  <a:pos x="231" y="425"/>
                </a:cxn>
                <a:cxn ang="0">
                  <a:pos x="183" y="372"/>
                </a:cxn>
                <a:cxn ang="0">
                  <a:pos x="25" y="313"/>
                </a:cxn>
                <a:cxn ang="0">
                  <a:pos x="30" y="225"/>
                </a:cxn>
                <a:cxn ang="0">
                  <a:pos x="71" y="184"/>
                </a:cxn>
                <a:cxn ang="0">
                  <a:pos x="66" y="166"/>
                </a:cxn>
                <a:cxn ang="0">
                  <a:pos x="195" y="118"/>
                </a:cxn>
                <a:cxn ang="0">
                  <a:pos x="284" y="59"/>
                </a:cxn>
                <a:cxn ang="0">
                  <a:pos x="302" y="47"/>
                </a:cxn>
                <a:cxn ang="0">
                  <a:pos x="733" y="6"/>
                </a:cxn>
                <a:cxn ang="0">
                  <a:pos x="738" y="35"/>
                </a:cxn>
                <a:cxn ang="0">
                  <a:pos x="839" y="70"/>
                </a:cxn>
                <a:cxn ang="0">
                  <a:pos x="1212" y="77"/>
                </a:cxn>
                <a:cxn ang="0">
                  <a:pos x="1631" y="379"/>
                </a:cxn>
                <a:cxn ang="0">
                  <a:pos x="1565" y="443"/>
                </a:cxn>
                <a:cxn ang="0">
                  <a:pos x="1496" y="555"/>
                </a:cxn>
                <a:cxn ang="0">
                  <a:pos x="1483" y="644"/>
                </a:cxn>
                <a:cxn ang="0">
                  <a:pos x="1471" y="697"/>
                </a:cxn>
                <a:cxn ang="0">
                  <a:pos x="1436" y="721"/>
                </a:cxn>
                <a:cxn ang="0">
                  <a:pos x="1395" y="762"/>
                </a:cxn>
                <a:cxn ang="0">
                  <a:pos x="1354" y="828"/>
                </a:cxn>
                <a:cxn ang="0">
                  <a:pos x="1271" y="910"/>
                </a:cxn>
                <a:cxn ang="0">
                  <a:pos x="1205" y="963"/>
                </a:cxn>
                <a:cxn ang="0">
                  <a:pos x="1159" y="1004"/>
                </a:cxn>
                <a:cxn ang="0">
                  <a:pos x="1105" y="1028"/>
                </a:cxn>
                <a:cxn ang="0">
                  <a:pos x="1099" y="1057"/>
                </a:cxn>
                <a:cxn ang="0">
                  <a:pos x="1081" y="1092"/>
                </a:cxn>
                <a:cxn ang="0">
                  <a:pos x="1029" y="1117"/>
                </a:cxn>
                <a:cxn ang="0">
                  <a:pos x="1022" y="1128"/>
                </a:cxn>
                <a:cxn ang="0">
                  <a:pos x="1034" y="1146"/>
                </a:cxn>
                <a:cxn ang="0">
                  <a:pos x="1040" y="1163"/>
                </a:cxn>
                <a:cxn ang="0">
                  <a:pos x="999" y="1206"/>
                </a:cxn>
                <a:cxn ang="0">
                  <a:pos x="987" y="1234"/>
                </a:cxn>
              </a:cxnLst>
              <a:rect l="0" t="0" r="r" b="b"/>
              <a:pathLst>
                <a:path w="1649" h="1234">
                  <a:moveTo>
                    <a:pt x="987" y="1234"/>
                  </a:moveTo>
                  <a:lnTo>
                    <a:pt x="976" y="1234"/>
                  </a:lnTo>
                  <a:lnTo>
                    <a:pt x="928" y="1229"/>
                  </a:lnTo>
                  <a:lnTo>
                    <a:pt x="910" y="1217"/>
                  </a:lnTo>
                  <a:lnTo>
                    <a:pt x="905" y="1199"/>
                  </a:lnTo>
                  <a:lnTo>
                    <a:pt x="880" y="1117"/>
                  </a:lnTo>
                  <a:lnTo>
                    <a:pt x="839" y="1064"/>
                  </a:lnTo>
                  <a:lnTo>
                    <a:pt x="792" y="1039"/>
                  </a:lnTo>
                  <a:lnTo>
                    <a:pt x="763" y="957"/>
                  </a:lnTo>
                  <a:lnTo>
                    <a:pt x="733" y="922"/>
                  </a:lnTo>
                  <a:lnTo>
                    <a:pt x="715" y="874"/>
                  </a:lnTo>
                  <a:lnTo>
                    <a:pt x="685" y="863"/>
                  </a:lnTo>
                  <a:lnTo>
                    <a:pt x="632" y="839"/>
                  </a:lnTo>
                  <a:lnTo>
                    <a:pt x="591" y="792"/>
                  </a:lnTo>
                  <a:lnTo>
                    <a:pt x="556" y="768"/>
                  </a:lnTo>
                  <a:lnTo>
                    <a:pt x="556" y="744"/>
                  </a:lnTo>
                  <a:lnTo>
                    <a:pt x="538" y="709"/>
                  </a:lnTo>
                  <a:lnTo>
                    <a:pt x="520" y="691"/>
                  </a:lnTo>
                  <a:lnTo>
                    <a:pt x="467" y="673"/>
                  </a:lnTo>
                  <a:lnTo>
                    <a:pt x="360" y="579"/>
                  </a:lnTo>
                  <a:lnTo>
                    <a:pt x="314" y="562"/>
                  </a:lnTo>
                  <a:lnTo>
                    <a:pt x="302" y="532"/>
                  </a:lnTo>
                  <a:lnTo>
                    <a:pt x="261" y="491"/>
                  </a:lnTo>
                  <a:lnTo>
                    <a:pt x="231" y="425"/>
                  </a:lnTo>
                  <a:lnTo>
                    <a:pt x="195" y="390"/>
                  </a:lnTo>
                  <a:lnTo>
                    <a:pt x="183" y="372"/>
                  </a:lnTo>
                  <a:lnTo>
                    <a:pt x="119" y="361"/>
                  </a:lnTo>
                  <a:lnTo>
                    <a:pt x="25" y="313"/>
                  </a:lnTo>
                  <a:lnTo>
                    <a:pt x="0" y="290"/>
                  </a:lnTo>
                  <a:lnTo>
                    <a:pt x="30" y="225"/>
                  </a:lnTo>
                  <a:lnTo>
                    <a:pt x="53" y="207"/>
                  </a:lnTo>
                  <a:lnTo>
                    <a:pt x="71" y="184"/>
                  </a:lnTo>
                  <a:lnTo>
                    <a:pt x="71" y="171"/>
                  </a:lnTo>
                  <a:lnTo>
                    <a:pt x="66" y="166"/>
                  </a:lnTo>
                  <a:lnTo>
                    <a:pt x="165" y="118"/>
                  </a:lnTo>
                  <a:lnTo>
                    <a:pt x="195" y="118"/>
                  </a:lnTo>
                  <a:lnTo>
                    <a:pt x="195" y="100"/>
                  </a:lnTo>
                  <a:lnTo>
                    <a:pt x="284" y="59"/>
                  </a:lnTo>
                  <a:lnTo>
                    <a:pt x="290" y="42"/>
                  </a:lnTo>
                  <a:lnTo>
                    <a:pt x="302" y="47"/>
                  </a:lnTo>
                  <a:lnTo>
                    <a:pt x="733" y="0"/>
                  </a:lnTo>
                  <a:lnTo>
                    <a:pt x="733" y="6"/>
                  </a:lnTo>
                  <a:lnTo>
                    <a:pt x="727" y="24"/>
                  </a:lnTo>
                  <a:lnTo>
                    <a:pt x="738" y="35"/>
                  </a:lnTo>
                  <a:lnTo>
                    <a:pt x="774" y="17"/>
                  </a:lnTo>
                  <a:lnTo>
                    <a:pt x="839" y="70"/>
                  </a:lnTo>
                  <a:lnTo>
                    <a:pt x="845" y="124"/>
                  </a:lnTo>
                  <a:lnTo>
                    <a:pt x="1212" y="77"/>
                  </a:lnTo>
                  <a:lnTo>
                    <a:pt x="1649" y="366"/>
                  </a:lnTo>
                  <a:lnTo>
                    <a:pt x="1631" y="379"/>
                  </a:lnTo>
                  <a:lnTo>
                    <a:pt x="1595" y="402"/>
                  </a:lnTo>
                  <a:lnTo>
                    <a:pt x="1565" y="443"/>
                  </a:lnTo>
                  <a:lnTo>
                    <a:pt x="1513" y="526"/>
                  </a:lnTo>
                  <a:lnTo>
                    <a:pt x="1496" y="555"/>
                  </a:lnTo>
                  <a:lnTo>
                    <a:pt x="1478" y="603"/>
                  </a:lnTo>
                  <a:lnTo>
                    <a:pt x="1483" y="644"/>
                  </a:lnTo>
                  <a:lnTo>
                    <a:pt x="1483" y="686"/>
                  </a:lnTo>
                  <a:lnTo>
                    <a:pt x="1471" y="697"/>
                  </a:lnTo>
                  <a:lnTo>
                    <a:pt x="1460" y="714"/>
                  </a:lnTo>
                  <a:lnTo>
                    <a:pt x="1436" y="721"/>
                  </a:lnTo>
                  <a:lnTo>
                    <a:pt x="1418" y="739"/>
                  </a:lnTo>
                  <a:lnTo>
                    <a:pt x="1395" y="762"/>
                  </a:lnTo>
                  <a:lnTo>
                    <a:pt x="1371" y="798"/>
                  </a:lnTo>
                  <a:lnTo>
                    <a:pt x="1354" y="828"/>
                  </a:lnTo>
                  <a:lnTo>
                    <a:pt x="1300" y="863"/>
                  </a:lnTo>
                  <a:lnTo>
                    <a:pt x="1271" y="910"/>
                  </a:lnTo>
                  <a:lnTo>
                    <a:pt x="1241" y="939"/>
                  </a:lnTo>
                  <a:lnTo>
                    <a:pt x="1205" y="963"/>
                  </a:lnTo>
                  <a:lnTo>
                    <a:pt x="1182" y="986"/>
                  </a:lnTo>
                  <a:lnTo>
                    <a:pt x="1159" y="1004"/>
                  </a:lnTo>
                  <a:lnTo>
                    <a:pt x="1129" y="1022"/>
                  </a:lnTo>
                  <a:lnTo>
                    <a:pt x="1105" y="1028"/>
                  </a:lnTo>
                  <a:lnTo>
                    <a:pt x="1099" y="1046"/>
                  </a:lnTo>
                  <a:lnTo>
                    <a:pt x="1099" y="1057"/>
                  </a:lnTo>
                  <a:lnTo>
                    <a:pt x="1093" y="1064"/>
                  </a:lnTo>
                  <a:lnTo>
                    <a:pt x="1081" y="1092"/>
                  </a:lnTo>
                  <a:lnTo>
                    <a:pt x="1052" y="1117"/>
                  </a:lnTo>
                  <a:lnTo>
                    <a:pt x="1029" y="1117"/>
                  </a:lnTo>
                  <a:lnTo>
                    <a:pt x="1022" y="1122"/>
                  </a:lnTo>
                  <a:lnTo>
                    <a:pt x="1022" y="1128"/>
                  </a:lnTo>
                  <a:lnTo>
                    <a:pt x="1029" y="1140"/>
                  </a:lnTo>
                  <a:lnTo>
                    <a:pt x="1034" y="1146"/>
                  </a:lnTo>
                  <a:lnTo>
                    <a:pt x="1047" y="1146"/>
                  </a:lnTo>
                  <a:lnTo>
                    <a:pt x="1040" y="1163"/>
                  </a:lnTo>
                  <a:lnTo>
                    <a:pt x="1029" y="1176"/>
                  </a:lnTo>
                  <a:lnTo>
                    <a:pt x="999" y="1206"/>
                  </a:lnTo>
                  <a:lnTo>
                    <a:pt x="987" y="1223"/>
                  </a:lnTo>
                  <a:lnTo>
                    <a:pt x="987" y="1234"/>
                  </a:lnTo>
                  <a:close/>
                </a:path>
              </a:pathLst>
            </a:custGeom>
            <a:solidFill>
              <a:schemeClr val="accent3">
                <a:lumMod val="60000"/>
                <a:lumOff val="40000"/>
              </a:schemeClr>
            </a:solidFill>
            <a:ln w="12700">
              <a:solidFill>
                <a:schemeClr val="tx1"/>
              </a:solidFill>
              <a:round/>
              <a:headEnd/>
              <a:tailEnd/>
            </a:ln>
          </p:spPr>
          <p:txBody>
            <a:bodyPr anchor="ctr"/>
            <a:lstStyle/>
            <a:p>
              <a:pPr algn="ctr">
                <a:defRPr/>
              </a:pPr>
              <a:r>
                <a:rPr lang="en-US" sz="1440" b="1" dirty="0">
                  <a:latin typeface="Calibri" pitchFamily="34" charset="0"/>
                  <a:cs typeface="Arial" pitchFamily="34" charset="0"/>
                </a:rPr>
                <a:t>   1.3%</a:t>
              </a:r>
            </a:p>
          </p:txBody>
        </p:sp>
        <p:sp>
          <p:nvSpPr>
            <p:cNvPr id="175" name="Rounded Rectangle 174"/>
            <p:cNvSpPr/>
            <p:nvPr/>
          </p:nvSpPr>
          <p:spPr>
            <a:xfrm>
              <a:off x="7848600" y="2715676"/>
              <a:ext cx="411480" cy="377946"/>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en-US" sz="1440" b="1" dirty="0">
                  <a:solidFill>
                    <a:schemeClr val="tx1"/>
                  </a:solidFill>
                  <a:latin typeface="Calibri" pitchFamily="34" charset="0"/>
                  <a:cs typeface="Arial" pitchFamily="34" charset="0"/>
                </a:rPr>
                <a:t>VT</a:t>
              </a:r>
            </a:p>
            <a:p>
              <a:pPr algn="ctr">
                <a:defRPr/>
              </a:pPr>
              <a:r>
                <a:rPr lang="en-US" sz="1440" b="1" dirty="0">
                  <a:solidFill>
                    <a:schemeClr val="tx1"/>
                  </a:solidFill>
                  <a:latin typeface="Calibri" pitchFamily="34" charset="0"/>
                  <a:cs typeface="Arial" pitchFamily="34" charset="0"/>
                </a:rPr>
                <a:t>0.3%</a:t>
              </a:r>
            </a:p>
          </p:txBody>
        </p:sp>
        <p:sp>
          <p:nvSpPr>
            <p:cNvPr id="176" name="Rounded Rectangle 175"/>
            <p:cNvSpPr/>
            <p:nvPr/>
          </p:nvSpPr>
          <p:spPr>
            <a:xfrm>
              <a:off x="7315200" y="3657600"/>
              <a:ext cx="411480" cy="365760"/>
            </a:xfrm>
            <a:prstGeom prst="roundRect">
              <a:avLst/>
            </a:prstGeom>
            <a:solidFill>
              <a:srgbClr val="63252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bg1"/>
                  </a:solidFill>
                  <a:latin typeface="Calibri" pitchFamily="34" charset="0"/>
                  <a:cs typeface="Arial" pitchFamily="34" charset="0"/>
                </a:rPr>
                <a:t>CT</a:t>
              </a:r>
              <a:br>
                <a:rPr lang="en-US" sz="1440" b="1" dirty="0">
                  <a:solidFill>
                    <a:schemeClr val="bg1"/>
                  </a:solidFill>
                  <a:latin typeface="Calibri" pitchFamily="34" charset="0"/>
                  <a:cs typeface="Arial" pitchFamily="34" charset="0"/>
                </a:rPr>
              </a:br>
              <a:r>
                <a:rPr lang="en-US" sz="1200" b="1" dirty="0">
                  <a:solidFill>
                    <a:schemeClr val="bg1"/>
                  </a:solidFill>
                  <a:latin typeface="Calibri" pitchFamily="34" charset="0"/>
                  <a:cs typeface="Arial" pitchFamily="34" charset="0"/>
                </a:rPr>
                <a:t>-0.03%</a:t>
              </a:r>
            </a:p>
          </p:txBody>
        </p:sp>
        <p:sp>
          <p:nvSpPr>
            <p:cNvPr id="177" name="Rounded Rectangle 176"/>
            <p:cNvSpPr/>
            <p:nvPr/>
          </p:nvSpPr>
          <p:spPr>
            <a:xfrm>
              <a:off x="7848600" y="3657600"/>
              <a:ext cx="411480" cy="36576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RI</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0.1%</a:t>
              </a:r>
            </a:p>
          </p:txBody>
        </p:sp>
        <p:sp>
          <p:nvSpPr>
            <p:cNvPr id="179" name="Rounded Rectangle 178"/>
            <p:cNvSpPr/>
            <p:nvPr/>
          </p:nvSpPr>
          <p:spPr>
            <a:xfrm>
              <a:off x="7315200" y="4114800"/>
              <a:ext cx="411480" cy="365760"/>
            </a:xfrm>
            <a:prstGeom prst="roundRect">
              <a:avLst/>
            </a:prstGeom>
            <a:solidFill>
              <a:srgbClr val="C3D69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DE</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1.0%</a:t>
              </a:r>
            </a:p>
          </p:txBody>
        </p:sp>
        <p:sp>
          <p:nvSpPr>
            <p:cNvPr id="180" name="Rounded Rectangle 179"/>
            <p:cNvSpPr/>
            <p:nvPr/>
          </p:nvSpPr>
          <p:spPr>
            <a:xfrm>
              <a:off x="7848600" y="4114800"/>
              <a:ext cx="411480" cy="36576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NJ</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0.2%</a:t>
              </a:r>
            </a:p>
          </p:txBody>
        </p:sp>
        <p:sp>
          <p:nvSpPr>
            <p:cNvPr id="181" name="Rounded Rectangle 180"/>
            <p:cNvSpPr/>
            <p:nvPr/>
          </p:nvSpPr>
          <p:spPr>
            <a:xfrm>
              <a:off x="7315200" y="4572000"/>
              <a:ext cx="411480" cy="36576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MD</a:t>
              </a:r>
            </a:p>
            <a:p>
              <a:pPr algn="ctr">
                <a:defRPr/>
              </a:pPr>
              <a:r>
                <a:rPr lang="en-US" sz="1440" b="1" dirty="0">
                  <a:solidFill>
                    <a:schemeClr val="tx1"/>
                  </a:solidFill>
                  <a:latin typeface="Calibri" pitchFamily="34" charset="0"/>
                  <a:cs typeface="Arial" pitchFamily="34" charset="0"/>
                </a:rPr>
                <a:t>0.3%</a:t>
              </a:r>
            </a:p>
          </p:txBody>
        </p:sp>
        <p:sp>
          <p:nvSpPr>
            <p:cNvPr id="150" name="Rounded Rectangle 149"/>
            <p:cNvSpPr/>
            <p:nvPr/>
          </p:nvSpPr>
          <p:spPr>
            <a:xfrm>
              <a:off x="7848600" y="4572000"/>
              <a:ext cx="411480" cy="36576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DC</a:t>
              </a:r>
            </a:p>
            <a:p>
              <a:pPr algn="ctr">
                <a:defRPr/>
              </a:pPr>
              <a:r>
                <a:rPr lang="en-US" sz="1440" b="1" dirty="0">
                  <a:solidFill>
                    <a:schemeClr val="tx1"/>
                  </a:solidFill>
                  <a:latin typeface="Calibri" pitchFamily="34" charset="0"/>
                  <a:cs typeface="Arial" pitchFamily="34" charset="0"/>
                </a:rPr>
                <a:t>1.0%</a:t>
              </a:r>
            </a:p>
          </p:txBody>
        </p:sp>
        <p:grpSp>
          <p:nvGrpSpPr>
            <p:cNvPr id="7" name="Group 135"/>
            <p:cNvGrpSpPr/>
            <p:nvPr/>
          </p:nvGrpSpPr>
          <p:grpSpPr>
            <a:xfrm>
              <a:off x="7235434" y="2286000"/>
              <a:ext cx="1024646" cy="719764"/>
              <a:chOff x="7235434" y="2286000"/>
              <a:chExt cx="1024646" cy="719764"/>
            </a:xfrm>
            <a:solidFill>
              <a:schemeClr val="accent2">
                <a:lumMod val="60000"/>
                <a:lumOff val="40000"/>
              </a:schemeClr>
            </a:solidFill>
          </p:grpSpPr>
          <p:sp>
            <p:nvSpPr>
              <p:cNvPr id="19550" name="Freeform 94"/>
              <p:cNvSpPr>
                <a:spLocks/>
              </p:cNvSpPr>
              <p:nvPr/>
            </p:nvSpPr>
            <p:spPr bwMode="auto">
              <a:xfrm>
                <a:off x="7235434" y="2578766"/>
                <a:ext cx="205824" cy="426998"/>
              </a:xfrm>
              <a:custGeom>
                <a:avLst/>
                <a:gdLst/>
                <a:ahLst/>
                <a:cxnLst>
                  <a:cxn ang="0">
                    <a:pos x="507" y="946"/>
                  </a:cxn>
                  <a:cxn ang="0">
                    <a:pos x="490" y="933"/>
                  </a:cxn>
                  <a:cxn ang="0">
                    <a:pos x="466" y="939"/>
                  </a:cxn>
                  <a:cxn ang="0">
                    <a:pos x="442" y="981"/>
                  </a:cxn>
                  <a:cxn ang="0">
                    <a:pos x="413" y="987"/>
                  </a:cxn>
                  <a:cxn ang="0">
                    <a:pos x="419" y="1017"/>
                  </a:cxn>
                  <a:cxn ang="0">
                    <a:pos x="413" y="1022"/>
                  </a:cxn>
                  <a:cxn ang="0">
                    <a:pos x="407" y="1017"/>
                  </a:cxn>
                  <a:cxn ang="0">
                    <a:pos x="395" y="1022"/>
                  </a:cxn>
                  <a:cxn ang="0">
                    <a:pos x="389" y="1034"/>
                  </a:cxn>
                  <a:cxn ang="0">
                    <a:pos x="46" y="1111"/>
                  </a:cxn>
                  <a:cxn ang="0">
                    <a:pos x="41" y="1093"/>
                  </a:cxn>
                  <a:cxn ang="0">
                    <a:pos x="17" y="1070"/>
                  </a:cxn>
                  <a:cxn ang="0">
                    <a:pos x="17" y="1028"/>
                  </a:cxn>
                  <a:cxn ang="0">
                    <a:pos x="29" y="1010"/>
                  </a:cxn>
                  <a:cxn ang="0">
                    <a:pos x="17" y="974"/>
                  </a:cxn>
                  <a:cxn ang="0">
                    <a:pos x="0" y="809"/>
                  </a:cxn>
                  <a:cxn ang="0">
                    <a:pos x="0" y="756"/>
                  </a:cxn>
                  <a:cxn ang="0">
                    <a:pos x="23" y="667"/>
                  </a:cxn>
                  <a:cxn ang="0">
                    <a:pos x="35" y="603"/>
                  </a:cxn>
                  <a:cxn ang="0">
                    <a:pos x="41" y="555"/>
                  </a:cxn>
                  <a:cxn ang="0">
                    <a:pos x="23" y="520"/>
                  </a:cxn>
                  <a:cxn ang="0">
                    <a:pos x="23" y="484"/>
                  </a:cxn>
                  <a:cxn ang="0">
                    <a:pos x="35" y="461"/>
                  </a:cxn>
                  <a:cxn ang="0">
                    <a:pos x="100" y="408"/>
                  </a:cxn>
                  <a:cxn ang="0">
                    <a:pos x="129" y="319"/>
                  </a:cxn>
                  <a:cxn ang="0">
                    <a:pos x="100" y="266"/>
                  </a:cxn>
                  <a:cxn ang="0">
                    <a:pos x="94" y="243"/>
                  </a:cxn>
                  <a:cxn ang="0">
                    <a:pos x="106" y="225"/>
                  </a:cxn>
                  <a:cxn ang="0">
                    <a:pos x="100" y="207"/>
                  </a:cxn>
                  <a:cxn ang="0">
                    <a:pos x="88" y="148"/>
                  </a:cxn>
                  <a:cxn ang="0">
                    <a:pos x="100" y="77"/>
                  </a:cxn>
                  <a:cxn ang="0">
                    <a:pos x="82" y="48"/>
                  </a:cxn>
                  <a:cxn ang="0">
                    <a:pos x="88" y="41"/>
                  </a:cxn>
                  <a:cxn ang="0">
                    <a:pos x="112" y="41"/>
                  </a:cxn>
                  <a:cxn ang="0">
                    <a:pos x="124" y="12"/>
                  </a:cxn>
                  <a:cxn ang="0">
                    <a:pos x="142" y="23"/>
                  </a:cxn>
                  <a:cxn ang="0">
                    <a:pos x="159" y="18"/>
                  </a:cxn>
                  <a:cxn ang="0">
                    <a:pos x="177" y="0"/>
                  </a:cxn>
                  <a:cxn ang="0">
                    <a:pos x="401" y="685"/>
                  </a:cxn>
                  <a:cxn ang="0">
                    <a:pos x="407" y="697"/>
                  </a:cxn>
                  <a:cxn ang="0">
                    <a:pos x="407" y="727"/>
                  </a:cxn>
                  <a:cxn ang="0">
                    <a:pos x="407" y="738"/>
                  </a:cxn>
                  <a:cxn ang="0">
                    <a:pos x="466" y="786"/>
                  </a:cxn>
                  <a:cxn ang="0">
                    <a:pos x="478" y="786"/>
                  </a:cxn>
                  <a:cxn ang="0">
                    <a:pos x="484" y="809"/>
                  </a:cxn>
                  <a:cxn ang="0">
                    <a:pos x="484" y="821"/>
                  </a:cxn>
                  <a:cxn ang="0">
                    <a:pos x="513" y="880"/>
                  </a:cxn>
                  <a:cxn ang="0">
                    <a:pos x="513" y="892"/>
                  </a:cxn>
                  <a:cxn ang="0">
                    <a:pos x="507" y="916"/>
                  </a:cxn>
                  <a:cxn ang="0">
                    <a:pos x="507" y="946"/>
                  </a:cxn>
                </a:cxnLst>
                <a:rect l="0" t="0" r="r" b="b"/>
                <a:pathLst>
                  <a:path w="513" h="1111">
                    <a:moveTo>
                      <a:pt x="507" y="946"/>
                    </a:moveTo>
                    <a:lnTo>
                      <a:pt x="490" y="933"/>
                    </a:lnTo>
                    <a:lnTo>
                      <a:pt x="466" y="939"/>
                    </a:lnTo>
                    <a:lnTo>
                      <a:pt x="442" y="981"/>
                    </a:lnTo>
                    <a:lnTo>
                      <a:pt x="413" y="987"/>
                    </a:lnTo>
                    <a:lnTo>
                      <a:pt x="419" y="1017"/>
                    </a:lnTo>
                    <a:lnTo>
                      <a:pt x="413" y="1022"/>
                    </a:lnTo>
                    <a:lnTo>
                      <a:pt x="407" y="1017"/>
                    </a:lnTo>
                    <a:lnTo>
                      <a:pt x="395" y="1022"/>
                    </a:lnTo>
                    <a:lnTo>
                      <a:pt x="389" y="1034"/>
                    </a:lnTo>
                    <a:lnTo>
                      <a:pt x="46" y="1111"/>
                    </a:lnTo>
                    <a:lnTo>
                      <a:pt x="41" y="1093"/>
                    </a:lnTo>
                    <a:lnTo>
                      <a:pt x="17" y="1070"/>
                    </a:lnTo>
                    <a:lnTo>
                      <a:pt x="17" y="1028"/>
                    </a:lnTo>
                    <a:lnTo>
                      <a:pt x="29" y="1010"/>
                    </a:lnTo>
                    <a:lnTo>
                      <a:pt x="17" y="974"/>
                    </a:lnTo>
                    <a:lnTo>
                      <a:pt x="0" y="809"/>
                    </a:lnTo>
                    <a:lnTo>
                      <a:pt x="0" y="756"/>
                    </a:lnTo>
                    <a:lnTo>
                      <a:pt x="23" y="667"/>
                    </a:lnTo>
                    <a:lnTo>
                      <a:pt x="35" y="603"/>
                    </a:lnTo>
                    <a:lnTo>
                      <a:pt x="41" y="555"/>
                    </a:lnTo>
                    <a:lnTo>
                      <a:pt x="23" y="520"/>
                    </a:lnTo>
                    <a:lnTo>
                      <a:pt x="23" y="484"/>
                    </a:lnTo>
                    <a:lnTo>
                      <a:pt x="35" y="461"/>
                    </a:lnTo>
                    <a:lnTo>
                      <a:pt x="100" y="408"/>
                    </a:lnTo>
                    <a:lnTo>
                      <a:pt x="129" y="319"/>
                    </a:lnTo>
                    <a:lnTo>
                      <a:pt x="100" y="266"/>
                    </a:lnTo>
                    <a:lnTo>
                      <a:pt x="94" y="243"/>
                    </a:lnTo>
                    <a:lnTo>
                      <a:pt x="106" y="225"/>
                    </a:lnTo>
                    <a:lnTo>
                      <a:pt x="100" y="207"/>
                    </a:lnTo>
                    <a:lnTo>
                      <a:pt x="88" y="148"/>
                    </a:lnTo>
                    <a:lnTo>
                      <a:pt x="100" y="77"/>
                    </a:lnTo>
                    <a:lnTo>
                      <a:pt x="82" y="48"/>
                    </a:lnTo>
                    <a:lnTo>
                      <a:pt x="88" y="41"/>
                    </a:lnTo>
                    <a:lnTo>
                      <a:pt x="112" y="41"/>
                    </a:lnTo>
                    <a:lnTo>
                      <a:pt x="124" y="12"/>
                    </a:lnTo>
                    <a:lnTo>
                      <a:pt x="142" y="23"/>
                    </a:lnTo>
                    <a:lnTo>
                      <a:pt x="159" y="18"/>
                    </a:lnTo>
                    <a:lnTo>
                      <a:pt x="177" y="0"/>
                    </a:lnTo>
                    <a:lnTo>
                      <a:pt x="401" y="685"/>
                    </a:lnTo>
                    <a:lnTo>
                      <a:pt x="407" y="697"/>
                    </a:lnTo>
                    <a:lnTo>
                      <a:pt x="407" y="727"/>
                    </a:lnTo>
                    <a:lnTo>
                      <a:pt x="407" y="738"/>
                    </a:lnTo>
                    <a:lnTo>
                      <a:pt x="466" y="786"/>
                    </a:lnTo>
                    <a:lnTo>
                      <a:pt x="478" y="786"/>
                    </a:lnTo>
                    <a:lnTo>
                      <a:pt x="484" y="809"/>
                    </a:lnTo>
                    <a:lnTo>
                      <a:pt x="484" y="821"/>
                    </a:lnTo>
                    <a:lnTo>
                      <a:pt x="513" y="880"/>
                    </a:lnTo>
                    <a:lnTo>
                      <a:pt x="513" y="892"/>
                    </a:lnTo>
                    <a:lnTo>
                      <a:pt x="507" y="916"/>
                    </a:lnTo>
                    <a:lnTo>
                      <a:pt x="507" y="946"/>
                    </a:lnTo>
                  </a:path>
                </a:pathLst>
              </a:custGeom>
              <a:solidFill>
                <a:srgbClr val="D99694"/>
              </a:solidFill>
              <a:ln w="12700">
                <a:solidFill>
                  <a:schemeClr val="tx1"/>
                </a:solidFill>
                <a:prstDash val="solid"/>
                <a:round/>
                <a:headEnd/>
                <a:tailEnd/>
              </a:ln>
            </p:spPr>
            <p:txBody>
              <a:bodyPr anchor="ctr"/>
              <a:lstStyle/>
              <a:p>
                <a:pPr algn="ctr">
                  <a:defRPr/>
                </a:pPr>
                <a:endParaRPr lang="en-US" sz="1440" b="1">
                  <a:latin typeface="Calibri" pitchFamily="34" charset="0"/>
                  <a:cs typeface="Arial" pitchFamily="34" charset="0"/>
                </a:endParaRPr>
              </a:p>
            </p:txBody>
          </p:sp>
          <p:sp>
            <p:nvSpPr>
              <p:cNvPr id="143" name="Rounded Rectangle 142"/>
              <p:cNvSpPr/>
              <p:nvPr/>
            </p:nvSpPr>
            <p:spPr>
              <a:xfrm>
                <a:off x="7848600" y="2286000"/>
                <a:ext cx="411480" cy="365760"/>
              </a:xfrm>
              <a:prstGeom prst="roundRect">
                <a:avLst/>
              </a:prstGeom>
              <a:solidFill>
                <a:srgbClr val="D9969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NH</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0.5%</a:t>
                </a:r>
              </a:p>
            </p:txBody>
          </p:sp>
        </p:grpSp>
        <p:sp>
          <p:nvSpPr>
            <p:cNvPr id="145" name="Rounded Rectangle 144"/>
            <p:cNvSpPr/>
            <p:nvPr/>
          </p:nvSpPr>
          <p:spPr>
            <a:xfrm>
              <a:off x="2157743" y="1752600"/>
              <a:ext cx="951854" cy="304800"/>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latin typeface="Calibri" pitchFamily="34" charset="0"/>
                  <a:cs typeface="Arial" pitchFamily="34" charset="0"/>
                </a:rPr>
                <a:t>decrease</a:t>
              </a:r>
              <a:endParaRPr lang="en-US" sz="1440" b="1" dirty="0">
                <a:solidFill>
                  <a:schemeClr val="bg1"/>
                </a:solidFill>
                <a:latin typeface="Calibri" pitchFamily="34" charset="0"/>
                <a:cs typeface="Arial" pitchFamily="34" charset="0"/>
              </a:endParaRPr>
            </a:p>
          </p:txBody>
        </p:sp>
        <p:sp>
          <p:nvSpPr>
            <p:cNvPr id="146" name="Rounded Rectangle 145"/>
            <p:cNvSpPr/>
            <p:nvPr/>
          </p:nvSpPr>
          <p:spPr>
            <a:xfrm>
              <a:off x="3148343" y="1752600"/>
              <a:ext cx="951854" cy="30480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0-0.49%</a:t>
              </a:r>
            </a:p>
          </p:txBody>
        </p:sp>
        <p:sp>
          <p:nvSpPr>
            <p:cNvPr id="147" name="Rounded Rectangle 146"/>
            <p:cNvSpPr/>
            <p:nvPr/>
          </p:nvSpPr>
          <p:spPr>
            <a:xfrm>
              <a:off x="4146258" y="1752600"/>
              <a:ext cx="951854" cy="3048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0.5-0.99%</a:t>
              </a:r>
            </a:p>
          </p:txBody>
        </p:sp>
        <p:sp>
          <p:nvSpPr>
            <p:cNvPr id="148" name="Rounded Rectangle 147"/>
            <p:cNvSpPr/>
            <p:nvPr/>
          </p:nvSpPr>
          <p:spPr>
            <a:xfrm>
              <a:off x="5147233" y="1752600"/>
              <a:ext cx="951854" cy="304800"/>
            </a:xfrm>
            <a:prstGeom prst="round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1.0-1.49%</a:t>
              </a:r>
            </a:p>
          </p:txBody>
        </p:sp>
        <p:sp>
          <p:nvSpPr>
            <p:cNvPr id="149" name="Snip Single Corner Rectangle 148"/>
            <p:cNvSpPr/>
            <p:nvPr/>
          </p:nvSpPr>
          <p:spPr>
            <a:xfrm>
              <a:off x="990600" y="4800600"/>
              <a:ext cx="1600200" cy="1249680"/>
            </a:xfrm>
            <a:prstGeom prst="snip1Rect">
              <a:avLst>
                <a:gd name="adj" fmla="val 4487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latin typeface="Calibri" pitchFamily="34" charset="0"/>
                <a:cs typeface="Arial" pitchFamily="34" charset="0"/>
              </a:endParaRPr>
            </a:p>
          </p:txBody>
        </p:sp>
        <p:sp>
          <p:nvSpPr>
            <p:cNvPr id="151" name="Snip Single Corner Rectangle 150"/>
            <p:cNvSpPr/>
            <p:nvPr/>
          </p:nvSpPr>
          <p:spPr>
            <a:xfrm>
              <a:off x="2667000" y="5410200"/>
              <a:ext cx="990600" cy="640080"/>
            </a:xfrm>
            <a:prstGeom prst="snip1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latin typeface="Calibri" pitchFamily="34" charset="0"/>
                <a:cs typeface="Arial" pitchFamily="34" charset="0"/>
              </a:endParaRPr>
            </a:p>
          </p:txBody>
        </p:sp>
        <p:sp>
          <p:nvSpPr>
            <p:cNvPr id="134" name="Rounded Rectangle 133"/>
            <p:cNvSpPr/>
            <p:nvPr/>
          </p:nvSpPr>
          <p:spPr>
            <a:xfrm>
              <a:off x="7848600" y="3200400"/>
              <a:ext cx="411480" cy="36576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MA</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0.6%</a:t>
              </a:r>
            </a:p>
          </p:txBody>
        </p:sp>
        <p:sp>
          <p:nvSpPr>
            <p:cNvPr id="133" name="Rounded Rectangle 132"/>
            <p:cNvSpPr/>
            <p:nvPr/>
          </p:nvSpPr>
          <p:spPr>
            <a:xfrm>
              <a:off x="6137833" y="1752600"/>
              <a:ext cx="951854" cy="304800"/>
            </a:xfrm>
            <a:prstGeom prst="roundRec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bg1"/>
                  </a:solidFill>
                  <a:latin typeface="Calibri" pitchFamily="34" charset="0"/>
                  <a:cs typeface="Arial" pitchFamily="34" charset="0"/>
                </a:rPr>
                <a:t>1.5%+</a:t>
              </a:r>
            </a:p>
          </p:txBody>
        </p:sp>
        <p:sp>
          <p:nvSpPr>
            <p:cNvPr id="137" name="Footer Placeholder 6"/>
            <p:cNvSpPr txBox="1">
              <a:spLocks/>
            </p:cNvSpPr>
            <p:nvPr/>
          </p:nvSpPr>
          <p:spPr>
            <a:xfrm>
              <a:off x="561599" y="6197112"/>
              <a:ext cx="3590925" cy="365125"/>
            </a:xfrm>
            <a:prstGeom prst="rect">
              <a:avLst/>
            </a:prstGeom>
            <a:noFill/>
            <a:ln w="12700">
              <a:noFill/>
            </a:ln>
          </p:spPr>
          <p:txBody>
            <a:bodyPr vert="horz" lIns="109728" tIns="54864" rIns="109728" bIns="54864" rtlCol="0" anchor="ctr"/>
            <a:lstStyle/>
            <a:p>
              <a:pPr lvl="0"/>
              <a:r>
                <a:rPr lang="en-US" sz="1440" dirty="0">
                  <a:solidFill>
                    <a:schemeClr val="bg1"/>
                  </a:solidFill>
                </a:rPr>
                <a:t>Source: U.S. Census Bureau</a:t>
              </a:r>
            </a:p>
          </p:txBody>
        </p:sp>
        <p:sp>
          <p:nvSpPr>
            <p:cNvPr id="19514" name="Freeform 58"/>
            <p:cNvSpPr>
              <a:spLocks/>
            </p:cNvSpPr>
            <p:nvPr/>
          </p:nvSpPr>
          <p:spPr bwMode="auto">
            <a:xfrm>
              <a:off x="5255424" y="4169263"/>
              <a:ext cx="1053197" cy="355058"/>
            </a:xfrm>
            <a:custGeom>
              <a:avLst/>
              <a:gdLst/>
              <a:ahLst/>
              <a:cxnLst>
                <a:cxn ang="0">
                  <a:pos x="2640" y="0"/>
                </a:cxn>
                <a:cxn ang="0">
                  <a:pos x="2103" y="64"/>
                </a:cxn>
                <a:cxn ang="0">
                  <a:pos x="2080" y="88"/>
                </a:cxn>
                <a:cxn ang="0">
                  <a:pos x="745" y="206"/>
                </a:cxn>
                <a:cxn ang="0">
                  <a:pos x="727" y="195"/>
                </a:cxn>
                <a:cxn ang="0">
                  <a:pos x="674" y="200"/>
                </a:cxn>
                <a:cxn ang="0">
                  <a:pos x="685" y="224"/>
                </a:cxn>
                <a:cxn ang="0">
                  <a:pos x="685" y="266"/>
                </a:cxn>
                <a:cxn ang="0">
                  <a:pos x="213" y="301"/>
                </a:cxn>
                <a:cxn ang="0">
                  <a:pos x="190" y="360"/>
                </a:cxn>
                <a:cxn ang="0">
                  <a:pos x="172" y="424"/>
                </a:cxn>
                <a:cxn ang="0">
                  <a:pos x="177" y="449"/>
                </a:cxn>
                <a:cxn ang="0">
                  <a:pos x="160" y="507"/>
                </a:cxn>
                <a:cxn ang="0">
                  <a:pos x="154" y="525"/>
                </a:cxn>
                <a:cxn ang="0">
                  <a:pos x="160" y="548"/>
                </a:cxn>
                <a:cxn ang="0">
                  <a:pos x="142" y="584"/>
                </a:cxn>
                <a:cxn ang="0">
                  <a:pos x="101" y="626"/>
                </a:cxn>
                <a:cxn ang="0">
                  <a:pos x="89" y="708"/>
                </a:cxn>
                <a:cxn ang="0">
                  <a:pos x="41" y="761"/>
                </a:cxn>
                <a:cxn ang="0">
                  <a:pos x="53" y="809"/>
                </a:cxn>
                <a:cxn ang="0">
                  <a:pos x="53" y="885"/>
                </a:cxn>
                <a:cxn ang="0">
                  <a:pos x="41" y="885"/>
                </a:cxn>
                <a:cxn ang="0">
                  <a:pos x="0" y="921"/>
                </a:cxn>
                <a:cxn ang="0">
                  <a:pos x="685" y="874"/>
                </a:cxn>
                <a:cxn ang="0">
                  <a:pos x="1530" y="803"/>
                </a:cxn>
                <a:cxn ang="0">
                  <a:pos x="1861" y="768"/>
                </a:cxn>
                <a:cxn ang="0">
                  <a:pos x="1867" y="667"/>
                </a:cxn>
                <a:cxn ang="0">
                  <a:pos x="1897" y="672"/>
                </a:cxn>
                <a:cxn ang="0">
                  <a:pos x="1914" y="667"/>
                </a:cxn>
                <a:cxn ang="0">
                  <a:pos x="1938" y="644"/>
                </a:cxn>
                <a:cxn ang="0">
                  <a:pos x="1938" y="619"/>
                </a:cxn>
                <a:cxn ang="0">
                  <a:pos x="1938" y="596"/>
                </a:cxn>
                <a:cxn ang="0">
                  <a:pos x="1943" y="573"/>
                </a:cxn>
                <a:cxn ang="0">
                  <a:pos x="1973" y="543"/>
                </a:cxn>
                <a:cxn ang="0">
                  <a:pos x="2039" y="519"/>
                </a:cxn>
                <a:cxn ang="0">
                  <a:pos x="2115" y="495"/>
                </a:cxn>
                <a:cxn ang="0">
                  <a:pos x="2192" y="431"/>
                </a:cxn>
                <a:cxn ang="0">
                  <a:pos x="2221" y="419"/>
                </a:cxn>
                <a:cxn ang="0">
                  <a:pos x="2269" y="378"/>
                </a:cxn>
                <a:cxn ang="0">
                  <a:pos x="2275" y="337"/>
                </a:cxn>
                <a:cxn ang="0">
                  <a:pos x="2287" y="337"/>
                </a:cxn>
                <a:cxn ang="0">
                  <a:pos x="2305" y="337"/>
                </a:cxn>
                <a:cxn ang="0">
                  <a:pos x="2316" y="319"/>
                </a:cxn>
                <a:cxn ang="0">
                  <a:pos x="2322" y="307"/>
                </a:cxn>
                <a:cxn ang="0">
                  <a:pos x="2351" y="283"/>
                </a:cxn>
                <a:cxn ang="0">
                  <a:pos x="2357" y="283"/>
                </a:cxn>
                <a:cxn ang="0">
                  <a:pos x="2381" y="301"/>
                </a:cxn>
                <a:cxn ang="0">
                  <a:pos x="2404" y="283"/>
                </a:cxn>
                <a:cxn ang="0">
                  <a:pos x="2410" y="271"/>
                </a:cxn>
                <a:cxn ang="0">
                  <a:pos x="2445" y="241"/>
                </a:cxn>
                <a:cxn ang="0">
                  <a:pos x="2475" y="230"/>
                </a:cxn>
                <a:cxn ang="0">
                  <a:pos x="2528" y="224"/>
                </a:cxn>
                <a:cxn ang="0">
                  <a:pos x="2582" y="135"/>
                </a:cxn>
                <a:cxn ang="0">
                  <a:pos x="2629" y="106"/>
                </a:cxn>
                <a:cxn ang="0">
                  <a:pos x="2629" y="82"/>
                </a:cxn>
                <a:cxn ang="0">
                  <a:pos x="2640" y="58"/>
                </a:cxn>
                <a:cxn ang="0">
                  <a:pos x="2629" y="28"/>
                </a:cxn>
                <a:cxn ang="0">
                  <a:pos x="2640" y="0"/>
                </a:cxn>
              </a:cxnLst>
              <a:rect l="0" t="0" r="r" b="b"/>
              <a:pathLst>
                <a:path w="2640" h="921">
                  <a:moveTo>
                    <a:pt x="2640" y="0"/>
                  </a:moveTo>
                  <a:lnTo>
                    <a:pt x="2103" y="64"/>
                  </a:lnTo>
                  <a:lnTo>
                    <a:pt x="2080" y="88"/>
                  </a:lnTo>
                  <a:lnTo>
                    <a:pt x="745" y="206"/>
                  </a:lnTo>
                  <a:lnTo>
                    <a:pt x="727" y="195"/>
                  </a:lnTo>
                  <a:lnTo>
                    <a:pt x="674" y="200"/>
                  </a:lnTo>
                  <a:lnTo>
                    <a:pt x="685" y="224"/>
                  </a:lnTo>
                  <a:lnTo>
                    <a:pt x="685" y="266"/>
                  </a:lnTo>
                  <a:lnTo>
                    <a:pt x="213" y="301"/>
                  </a:lnTo>
                  <a:lnTo>
                    <a:pt x="190" y="360"/>
                  </a:lnTo>
                  <a:lnTo>
                    <a:pt x="172" y="424"/>
                  </a:lnTo>
                  <a:lnTo>
                    <a:pt x="177" y="449"/>
                  </a:lnTo>
                  <a:lnTo>
                    <a:pt x="160" y="507"/>
                  </a:lnTo>
                  <a:lnTo>
                    <a:pt x="154" y="525"/>
                  </a:lnTo>
                  <a:lnTo>
                    <a:pt x="160" y="548"/>
                  </a:lnTo>
                  <a:lnTo>
                    <a:pt x="142" y="584"/>
                  </a:lnTo>
                  <a:lnTo>
                    <a:pt x="101" y="626"/>
                  </a:lnTo>
                  <a:lnTo>
                    <a:pt x="89" y="708"/>
                  </a:lnTo>
                  <a:lnTo>
                    <a:pt x="41" y="761"/>
                  </a:lnTo>
                  <a:lnTo>
                    <a:pt x="53" y="809"/>
                  </a:lnTo>
                  <a:lnTo>
                    <a:pt x="53" y="885"/>
                  </a:lnTo>
                  <a:lnTo>
                    <a:pt x="41" y="885"/>
                  </a:lnTo>
                  <a:lnTo>
                    <a:pt x="0" y="921"/>
                  </a:lnTo>
                  <a:lnTo>
                    <a:pt x="685" y="874"/>
                  </a:lnTo>
                  <a:lnTo>
                    <a:pt x="1530" y="803"/>
                  </a:lnTo>
                  <a:lnTo>
                    <a:pt x="1861" y="768"/>
                  </a:lnTo>
                  <a:lnTo>
                    <a:pt x="1867" y="667"/>
                  </a:lnTo>
                  <a:lnTo>
                    <a:pt x="1897" y="672"/>
                  </a:lnTo>
                  <a:lnTo>
                    <a:pt x="1914" y="667"/>
                  </a:lnTo>
                  <a:lnTo>
                    <a:pt x="1938" y="644"/>
                  </a:lnTo>
                  <a:lnTo>
                    <a:pt x="1938" y="619"/>
                  </a:lnTo>
                  <a:lnTo>
                    <a:pt x="1938" y="596"/>
                  </a:lnTo>
                  <a:lnTo>
                    <a:pt x="1943" y="573"/>
                  </a:lnTo>
                  <a:lnTo>
                    <a:pt x="1973" y="543"/>
                  </a:lnTo>
                  <a:lnTo>
                    <a:pt x="2039" y="519"/>
                  </a:lnTo>
                  <a:lnTo>
                    <a:pt x="2115" y="495"/>
                  </a:lnTo>
                  <a:lnTo>
                    <a:pt x="2192" y="431"/>
                  </a:lnTo>
                  <a:lnTo>
                    <a:pt x="2221" y="419"/>
                  </a:lnTo>
                  <a:lnTo>
                    <a:pt x="2269" y="378"/>
                  </a:lnTo>
                  <a:lnTo>
                    <a:pt x="2275" y="337"/>
                  </a:lnTo>
                  <a:lnTo>
                    <a:pt x="2287" y="337"/>
                  </a:lnTo>
                  <a:lnTo>
                    <a:pt x="2305" y="337"/>
                  </a:lnTo>
                  <a:lnTo>
                    <a:pt x="2316" y="319"/>
                  </a:lnTo>
                  <a:lnTo>
                    <a:pt x="2322" y="307"/>
                  </a:lnTo>
                  <a:lnTo>
                    <a:pt x="2351" y="283"/>
                  </a:lnTo>
                  <a:lnTo>
                    <a:pt x="2357" y="283"/>
                  </a:lnTo>
                  <a:lnTo>
                    <a:pt x="2381" y="301"/>
                  </a:lnTo>
                  <a:lnTo>
                    <a:pt x="2404" y="283"/>
                  </a:lnTo>
                  <a:lnTo>
                    <a:pt x="2410" y="271"/>
                  </a:lnTo>
                  <a:lnTo>
                    <a:pt x="2445" y="241"/>
                  </a:lnTo>
                  <a:lnTo>
                    <a:pt x="2475" y="230"/>
                  </a:lnTo>
                  <a:lnTo>
                    <a:pt x="2528" y="224"/>
                  </a:lnTo>
                  <a:lnTo>
                    <a:pt x="2582" y="135"/>
                  </a:lnTo>
                  <a:lnTo>
                    <a:pt x="2629" y="106"/>
                  </a:lnTo>
                  <a:lnTo>
                    <a:pt x="2629" y="82"/>
                  </a:lnTo>
                  <a:lnTo>
                    <a:pt x="2640" y="58"/>
                  </a:lnTo>
                  <a:lnTo>
                    <a:pt x="2629" y="28"/>
                  </a:lnTo>
                  <a:lnTo>
                    <a:pt x="2640" y="0"/>
                  </a:lnTo>
                </a:path>
              </a:pathLst>
            </a:custGeom>
            <a:solidFill>
              <a:schemeClr val="accent3">
                <a:lumMod val="60000"/>
                <a:lumOff val="40000"/>
              </a:schemeClr>
            </a:solidFill>
            <a:ln w="12700">
              <a:solidFill>
                <a:schemeClr val="tx1"/>
              </a:solidFill>
              <a:prstDash val="solid"/>
              <a:round/>
              <a:headEnd/>
              <a:tailEnd/>
            </a:ln>
          </p:spPr>
          <p:txBody>
            <a:bodyPr anchor="ctr"/>
            <a:lstStyle/>
            <a:p>
              <a:pPr>
                <a:defRPr/>
              </a:pPr>
              <a:r>
                <a:rPr lang="en-US" sz="480" b="1" dirty="0">
                  <a:latin typeface="Calibri" pitchFamily="34" charset="0"/>
                  <a:cs typeface="Arial" pitchFamily="34" charset="0"/>
                </a:rPr>
                <a:t>  </a:t>
              </a:r>
            </a:p>
            <a:p>
              <a:pPr>
                <a:defRPr/>
              </a:pPr>
              <a:r>
                <a:rPr lang="en-US" sz="1440" b="1" dirty="0">
                  <a:latin typeface="Calibri" pitchFamily="34" charset="0"/>
                  <a:cs typeface="Arial" pitchFamily="34" charset="0"/>
                </a:rPr>
                <a:t>        0.9%</a:t>
              </a:r>
            </a:p>
          </p:txBody>
        </p:sp>
      </p:grpSp>
      <p:sp>
        <p:nvSpPr>
          <p:cNvPr id="10" name="Slide Number Placeholder 9">
            <a:extLst>
              <a:ext uri="{FF2B5EF4-FFF2-40B4-BE49-F238E27FC236}">
                <a16:creationId xmlns:a16="http://schemas.microsoft.com/office/drawing/2014/main" id="{B5B9B108-F990-4D49-9D51-87386BFF43BC}"/>
              </a:ext>
            </a:extLst>
          </p:cNvPr>
          <p:cNvSpPr>
            <a:spLocks noGrp="1"/>
          </p:cNvSpPr>
          <p:nvPr>
            <p:ph type="sldNum" sz="quarter" idx="12"/>
          </p:nvPr>
        </p:nvSpPr>
        <p:spPr>
          <a:xfrm>
            <a:off x="11008411" y="407103"/>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16</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6897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436213" y="3862800"/>
            <a:ext cx="664603" cy="1119470"/>
            <a:chOff x="7172844" y="3090468"/>
            <a:chExt cx="553836" cy="932892"/>
          </a:xfrm>
          <a:solidFill>
            <a:srgbClr val="4F6228"/>
          </a:solidFill>
        </p:grpSpPr>
        <p:sp>
          <p:nvSpPr>
            <p:cNvPr id="19541" name="Freeform 85"/>
            <p:cNvSpPr>
              <a:spLocks/>
            </p:cNvSpPr>
            <p:nvPr/>
          </p:nvSpPr>
          <p:spPr bwMode="auto">
            <a:xfrm>
              <a:off x="7172844" y="3090468"/>
              <a:ext cx="217861" cy="210019"/>
            </a:xfrm>
            <a:custGeom>
              <a:avLst/>
              <a:gdLst/>
              <a:ahLst/>
              <a:cxnLst>
                <a:cxn ang="0">
                  <a:pos x="0" y="117"/>
                </a:cxn>
                <a:cxn ang="0">
                  <a:pos x="183" y="71"/>
                </a:cxn>
                <a:cxn ang="0">
                  <a:pos x="201" y="94"/>
                </a:cxn>
                <a:cxn ang="0">
                  <a:pos x="206" y="88"/>
                </a:cxn>
                <a:cxn ang="0">
                  <a:pos x="213" y="76"/>
                </a:cxn>
                <a:cxn ang="0">
                  <a:pos x="485" y="0"/>
                </a:cxn>
                <a:cxn ang="0">
                  <a:pos x="549" y="224"/>
                </a:cxn>
                <a:cxn ang="0">
                  <a:pos x="538" y="247"/>
                </a:cxn>
                <a:cxn ang="0">
                  <a:pos x="531" y="259"/>
                </a:cxn>
                <a:cxn ang="0">
                  <a:pos x="538" y="271"/>
                </a:cxn>
                <a:cxn ang="0">
                  <a:pos x="538" y="282"/>
                </a:cxn>
                <a:cxn ang="0">
                  <a:pos x="502" y="282"/>
                </a:cxn>
                <a:cxn ang="0">
                  <a:pos x="414" y="325"/>
                </a:cxn>
                <a:cxn ang="0">
                  <a:pos x="384" y="318"/>
                </a:cxn>
                <a:cxn ang="0">
                  <a:pos x="378" y="330"/>
                </a:cxn>
                <a:cxn ang="0">
                  <a:pos x="378" y="348"/>
                </a:cxn>
                <a:cxn ang="0">
                  <a:pos x="373" y="353"/>
                </a:cxn>
                <a:cxn ang="0">
                  <a:pos x="319" y="360"/>
                </a:cxn>
                <a:cxn ang="0">
                  <a:pos x="242" y="395"/>
                </a:cxn>
                <a:cxn ang="0">
                  <a:pos x="231" y="383"/>
                </a:cxn>
                <a:cxn ang="0">
                  <a:pos x="183" y="431"/>
                </a:cxn>
                <a:cxn ang="0">
                  <a:pos x="82" y="520"/>
                </a:cxn>
                <a:cxn ang="0">
                  <a:pos x="41" y="543"/>
                </a:cxn>
                <a:cxn ang="0">
                  <a:pos x="6" y="507"/>
                </a:cxn>
                <a:cxn ang="0">
                  <a:pos x="53" y="460"/>
                </a:cxn>
                <a:cxn ang="0">
                  <a:pos x="59" y="442"/>
                </a:cxn>
                <a:cxn ang="0">
                  <a:pos x="36" y="419"/>
                </a:cxn>
                <a:cxn ang="0">
                  <a:pos x="0" y="117"/>
                </a:cxn>
              </a:cxnLst>
              <a:rect l="0" t="0" r="r" b="b"/>
              <a:pathLst>
                <a:path w="549" h="543">
                  <a:moveTo>
                    <a:pt x="0" y="117"/>
                  </a:moveTo>
                  <a:lnTo>
                    <a:pt x="183" y="71"/>
                  </a:lnTo>
                  <a:lnTo>
                    <a:pt x="201" y="94"/>
                  </a:lnTo>
                  <a:lnTo>
                    <a:pt x="206" y="88"/>
                  </a:lnTo>
                  <a:lnTo>
                    <a:pt x="213" y="76"/>
                  </a:lnTo>
                  <a:lnTo>
                    <a:pt x="485" y="0"/>
                  </a:lnTo>
                  <a:lnTo>
                    <a:pt x="549" y="224"/>
                  </a:lnTo>
                  <a:lnTo>
                    <a:pt x="538" y="247"/>
                  </a:lnTo>
                  <a:lnTo>
                    <a:pt x="531" y="259"/>
                  </a:lnTo>
                  <a:lnTo>
                    <a:pt x="538" y="271"/>
                  </a:lnTo>
                  <a:lnTo>
                    <a:pt x="538" y="282"/>
                  </a:lnTo>
                  <a:lnTo>
                    <a:pt x="502" y="282"/>
                  </a:lnTo>
                  <a:lnTo>
                    <a:pt x="414" y="325"/>
                  </a:lnTo>
                  <a:lnTo>
                    <a:pt x="384" y="318"/>
                  </a:lnTo>
                  <a:lnTo>
                    <a:pt x="378" y="330"/>
                  </a:lnTo>
                  <a:lnTo>
                    <a:pt x="378" y="348"/>
                  </a:lnTo>
                  <a:lnTo>
                    <a:pt x="373" y="353"/>
                  </a:lnTo>
                  <a:lnTo>
                    <a:pt x="319" y="360"/>
                  </a:lnTo>
                  <a:lnTo>
                    <a:pt x="242" y="395"/>
                  </a:lnTo>
                  <a:lnTo>
                    <a:pt x="231" y="383"/>
                  </a:lnTo>
                  <a:lnTo>
                    <a:pt x="183" y="431"/>
                  </a:lnTo>
                  <a:lnTo>
                    <a:pt x="82" y="520"/>
                  </a:lnTo>
                  <a:lnTo>
                    <a:pt x="41" y="543"/>
                  </a:lnTo>
                  <a:lnTo>
                    <a:pt x="6" y="507"/>
                  </a:lnTo>
                  <a:lnTo>
                    <a:pt x="53" y="460"/>
                  </a:lnTo>
                  <a:lnTo>
                    <a:pt x="59" y="442"/>
                  </a:lnTo>
                  <a:lnTo>
                    <a:pt x="36" y="419"/>
                  </a:lnTo>
                  <a:lnTo>
                    <a:pt x="0" y="117"/>
                  </a:lnTo>
                  <a:close/>
                </a:path>
              </a:pathLst>
            </a:custGeom>
            <a:grpFill/>
            <a:ln w="9525">
              <a:solidFill>
                <a:schemeClr val="tx1"/>
              </a:solidFill>
              <a:round/>
              <a:headEnd/>
              <a:tailEnd/>
            </a:ln>
          </p:spPr>
          <p:txBody>
            <a:bodyPr anchor="ctr"/>
            <a:lstStyle/>
            <a:p>
              <a:pPr algn="ctr">
                <a:defRPr/>
              </a:pPr>
              <a:endParaRPr lang="en-US" sz="1440" b="1" dirty="0">
                <a:latin typeface="Calibri" pitchFamily="34" charset="0"/>
                <a:cs typeface="Arial" pitchFamily="34" charset="0"/>
              </a:endParaRPr>
            </a:p>
          </p:txBody>
        </p:sp>
        <p:sp>
          <p:nvSpPr>
            <p:cNvPr id="176" name="Rounded Rectangle 175"/>
            <p:cNvSpPr/>
            <p:nvPr/>
          </p:nvSpPr>
          <p:spPr>
            <a:xfrm>
              <a:off x="7315200" y="3657600"/>
              <a:ext cx="411480" cy="365760"/>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bg1"/>
                  </a:solidFill>
                  <a:latin typeface="Calibri" pitchFamily="34" charset="0"/>
                  <a:cs typeface="Arial" pitchFamily="34" charset="0"/>
                </a:rPr>
                <a:t>CT</a:t>
              </a:r>
              <a:br>
                <a:rPr lang="en-US" sz="1440" b="1" dirty="0">
                  <a:solidFill>
                    <a:schemeClr val="bg1"/>
                  </a:solidFill>
                  <a:latin typeface="Calibri" pitchFamily="34" charset="0"/>
                  <a:cs typeface="Arial" pitchFamily="34" charset="0"/>
                </a:rPr>
              </a:br>
              <a:r>
                <a:rPr lang="en-US" sz="1440" b="1" dirty="0">
                  <a:solidFill>
                    <a:schemeClr val="bg1"/>
                  </a:solidFill>
                  <a:latin typeface="Calibri" pitchFamily="34" charset="0"/>
                  <a:cs typeface="Arial" pitchFamily="34" charset="0"/>
                </a:rPr>
                <a:t>11%   </a:t>
              </a:r>
            </a:p>
          </p:txBody>
        </p:sp>
      </p:grpSp>
      <p:grpSp>
        <p:nvGrpSpPr>
          <p:cNvPr id="2" name="Group 164"/>
          <p:cNvGrpSpPr>
            <a:grpSpLocks noChangeAspect="1"/>
          </p:cNvGrpSpPr>
          <p:nvPr/>
        </p:nvGrpSpPr>
        <p:grpSpPr>
          <a:xfrm>
            <a:off x="3108962" y="6097838"/>
            <a:ext cx="1730399" cy="1111027"/>
            <a:chOff x="-377855" y="5841157"/>
            <a:chExt cx="3352490" cy="2232898"/>
          </a:xfrm>
          <a:solidFill>
            <a:srgbClr val="E6B9B8"/>
          </a:solidFill>
        </p:grpSpPr>
        <p:sp>
          <p:nvSpPr>
            <p:cNvPr id="19574" name="Freeform 118"/>
            <p:cNvSpPr>
              <a:spLocks/>
            </p:cNvSpPr>
            <p:nvPr/>
          </p:nvSpPr>
          <p:spPr bwMode="auto">
            <a:xfrm>
              <a:off x="625376" y="5841157"/>
              <a:ext cx="2349259" cy="1993883"/>
            </a:xfrm>
            <a:custGeom>
              <a:avLst/>
              <a:gdLst/>
              <a:ahLst/>
              <a:cxnLst>
                <a:cxn ang="0">
                  <a:pos x="342" y="720"/>
                </a:cxn>
                <a:cxn ang="0">
                  <a:pos x="608" y="951"/>
                </a:cxn>
                <a:cxn ang="0">
                  <a:pos x="419" y="1181"/>
                </a:cxn>
                <a:cxn ang="0">
                  <a:pos x="383" y="1027"/>
                </a:cxn>
                <a:cxn ang="0">
                  <a:pos x="117" y="1293"/>
                </a:cxn>
                <a:cxn ang="0">
                  <a:pos x="266" y="1524"/>
                </a:cxn>
                <a:cxn ang="0">
                  <a:pos x="644" y="1446"/>
                </a:cxn>
                <a:cxn ang="0">
                  <a:pos x="531" y="1748"/>
                </a:cxn>
                <a:cxn ang="0">
                  <a:pos x="419" y="1861"/>
                </a:cxn>
                <a:cxn ang="0">
                  <a:pos x="230" y="1937"/>
                </a:cxn>
                <a:cxn ang="0">
                  <a:pos x="153" y="2321"/>
                </a:cxn>
                <a:cxn ang="0">
                  <a:pos x="266" y="2546"/>
                </a:cxn>
                <a:cxn ang="0">
                  <a:pos x="531" y="2663"/>
                </a:cxn>
                <a:cxn ang="0">
                  <a:pos x="531" y="2853"/>
                </a:cxn>
                <a:cxn ang="0">
                  <a:pos x="839" y="2929"/>
                </a:cxn>
                <a:cxn ang="0">
                  <a:pos x="992" y="2965"/>
                </a:cxn>
                <a:cxn ang="0">
                  <a:pos x="685" y="3349"/>
                </a:cxn>
                <a:cxn ang="0">
                  <a:pos x="454" y="3497"/>
                </a:cxn>
                <a:cxn ang="0">
                  <a:pos x="76" y="3685"/>
                </a:cxn>
                <a:cxn ang="0">
                  <a:pos x="76" y="3804"/>
                </a:cxn>
                <a:cxn ang="0">
                  <a:pos x="685" y="3538"/>
                </a:cxn>
                <a:cxn ang="0">
                  <a:pos x="1482" y="2853"/>
                </a:cxn>
                <a:cxn ang="0">
                  <a:pos x="1412" y="2776"/>
                </a:cxn>
                <a:cxn ang="0">
                  <a:pos x="1826" y="2244"/>
                </a:cxn>
                <a:cxn ang="0">
                  <a:pos x="1712" y="2398"/>
                </a:cxn>
                <a:cxn ang="0">
                  <a:pos x="1748" y="2587"/>
                </a:cxn>
                <a:cxn ang="0">
                  <a:pos x="1712" y="2699"/>
                </a:cxn>
                <a:cxn ang="0">
                  <a:pos x="2055" y="2510"/>
                </a:cxn>
                <a:cxn ang="0">
                  <a:pos x="2055" y="2321"/>
                </a:cxn>
                <a:cxn ang="0">
                  <a:pos x="2546" y="2434"/>
                </a:cxn>
                <a:cxn ang="0">
                  <a:pos x="2889" y="2398"/>
                </a:cxn>
                <a:cxn ang="0">
                  <a:pos x="3462" y="2587"/>
                </a:cxn>
                <a:cxn ang="0">
                  <a:pos x="3650" y="2812"/>
                </a:cxn>
                <a:cxn ang="0">
                  <a:pos x="3957" y="3041"/>
                </a:cxn>
                <a:cxn ang="0">
                  <a:pos x="4484" y="3077"/>
                </a:cxn>
                <a:cxn ang="0">
                  <a:pos x="4413" y="2776"/>
                </a:cxn>
                <a:cxn ang="0">
                  <a:pos x="4182" y="2734"/>
                </a:cxn>
                <a:cxn ang="0">
                  <a:pos x="3875" y="2510"/>
                </a:cxn>
                <a:cxn ang="0">
                  <a:pos x="3497" y="2244"/>
                </a:cxn>
                <a:cxn ang="0">
                  <a:pos x="3343" y="2434"/>
                </a:cxn>
                <a:cxn ang="0">
                  <a:pos x="3077" y="2203"/>
                </a:cxn>
                <a:cxn ang="0">
                  <a:pos x="2777" y="1902"/>
                </a:cxn>
                <a:cxn ang="0">
                  <a:pos x="2434" y="495"/>
                </a:cxn>
                <a:cxn ang="0">
                  <a:pos x="2133" y="117"/>
                </a:cxn>
                <a:cxn ang="0">
                  <a:pos x="1636" y="117"/>
                </a:cxn>
                <a:cxn ang="0">
                  <a:pos x="1412" y="117"/>
                </a:cxn>
                <a:cxn ang="0">
                  <a:pos x="1063" y="0"/>
                </a:cxn>
                <a:cxn ang="0">
                  <a:pos x="839" y="76"/>
                </a:cxn>
                <a:cxn ang="0">
                  <a:pos x="573" y="307"/>
                </a:cxn>
                <a:cxn ang="0">
                  <a:pos x="454" y="495"/>
                </a:cxn>
                <a:cxn ang="0">
                  <a:pos x="230" y="608"/>
                </a:cxn>
              </a:cxnLst>
              <a:rect l="0" t="0" r="r" b="b"/>
              <a:pathLst>
                <a:path w="4484" h="3804">
                  <a:moveTo>
                    <a:pt x="230" y="608"/>
                  </a:moveTo>
                  <a:lnTo>
                    <a:pt x="342" y="720"/>
                  </a:lnTo>
                  <a:lnTo>
                    <a:pt x="454" y="915"/>
                  </a:lnTo>
                  <a:lnTo>
                    <a:pt x="608" y="951"/>
                  </a:lnTo>
                  <a:lnTo>
                    <a:pt x="608" y="1181"/>
                  </a:lnTo>
                  <a:lnTo>
                    <a:pt x="419" y="1181"/>
                  </a:lnTo>
                  <a:lnTo>
                    <a:pt x="419" y="1027"/>
                  </a:lnTo>
                  <a:lnTo>
                    <a:pt x="383" y="1027"/>
                  </a:lnTo>
                  <a:lnTo>
                    <a:pt x="0" y="1181"/>
                  </a:lnTo>
                  <a:lnTo>
                    <a:pt x="117" y="1293"/>
                  </a:lnTo>
                  <a:lnTo>
                    <a:pt x="117" y="1446"/>
                  </a:lnTo>
                  <a:lnTo>
                    <a:pt x="266" y="1524"/>
                  </a:lnTo>
                  <a:lnTo>
                    <a:pt x="495" y="1559"/>
                  </a:lnTo>
                  <a:lnTo>
                    <a:pt x="644" y="1446"/>
                  </a:lnTo>
                  <a:lnTo>
                    <a:pt x="685" y="1712"/>
                  </a:lnTo>
                  <a:lnTo>
                    <a:pt x="531" y="1748"/>
                  </a:lnTo>
                  <a:lnTo>
                    <a:pt x="495" y="1825"/>
                  </a:lnTo>
                  <a:lnTo>
                    <a:pt x="419" y="1861"/>
                  </a:lnTo>
                  <a:lnTo>
                    <a:pt x="307" y="1790"/>
                  </a:lnTo>
                  <a:lnTo>
                    <a:pt x="230" y="1937"/>
                  </a:lnTo>
                  <a:lnTo>
                    <a:pt x="41" y="2132"/>
                  </a:lnTo>
                  <a:lnTo>
                    <a:pt x="153" y="2321"/>
                  </a:lnTo>
                  <a:lnTo>
                    <a:pt x="117" y="2398"/>
                  </a:lnTo>
                  <a:lnTo>
                    <a:pt x="266" y="2546"/>
                  </a:lnTo>
                  <a:lnTo>
                    <a:pt x="454" y="2546"/>
                  </a:lnTo>
                  <a:lnTo>
                    <a:pt x="531" y="2663"/>
                  </a:lnTo>
                  <a:lnTo>
                    <a:pt x="495" y="2734"/>
                  </a:lnTo>
                  <a:lnTo>
                    <a:pt x="531" y="2853"/>
                  </a:lnTo>
                  <a:lnTo>
                    <a:pt x="685" y="2776"/>
                  </a:lnTo>
                  <a:lnTo>
                    <a:pt x="839" y="2929"/>
                  </a:lnTo>
                  <a:lnTo>
                    <a:pt x="1063" y="2812"/>
                  </a:lnTo>
                  <a:lnTo>
                    <a:pt x="992" y="2965"/>
                  </a:lnTo>
                  <a:lnTo>
                    <a:pt x="992" y="3119"/>
                  </a:lnTo>
                  <a:lnTo>
                    <a:pt x="685" y="3349"/>
                  </a:lnTo>
                  <a:lnTo>
                    <a:pt x="573" y="3497"/>
                  </a:lnTo>
                  <a:lnTo>
                    <a:pt x="454" y="3497"/>
                  </a:lnTo>
                  <a:lnTo>
                    <a:pt x="266" y="3650"/>
                  </a:lnTo>
                  <a:lnTo>
                    <a:pt x="76" y="3685"/>
                  </a:lnTo>
                  <a:lnTo>
                    <a:pt x="0" y="3763"/>
                  </a:lnTo>
                  <a:lnTo>
                    <a:pt x="76" y="3804"/>
                  </a:lnTo>
                  <a:lnTo>
                    <a:pt x="454" y="3650"/>
                  </a:lnTo>
                  <a:lnTo>
                    <a:pt x="685" y="3538"/>
                  </a:lnTo>
                  <a:lnTo>
                    <a:pt x="1139" y="3231"/>
                  </a:lnTo>
                  <a:lnTo>
                    <a:pt x="1482" y="2853"/>
                  </a:lnTo>
                  <a:lnTo>
                    <a:pt x="1517" y="2776"/>
                  </a:lnTo>
                  <a:lnTo>
                    <a:pt x="1412" y="2776"/>
                  </a:lnTo>
                  <a:lnTo>
                    <a:pt x="1748" y="2280"/>
                  </a:lnTo>
                  <a:lnTo>
                    <a:pt x="1826" y="2244"/>
                  </a:lnTo>
                  <a:lnTo>
                    <a:pt x="1826" y="2321"/>
                  </a:lnTo>
                  <a:lnTo>
                    <a:pt x="1712" y="2398"/>
                  </a:lnTo>
                  <a:lnTo>
                    <a:pt x="1671" y="2622"/>
                  </a:lnTo>
                  <a:lnTo>
                    <a:pt x="1748" y="2587"/>
                  </a:lnTo>
                  <a:lnTo>
                    <a:pt x="1671" y="2663"/>
                  </a:lnTo>
                  <a:lnTo>
                    <a:pt x="1712" y="2699"/>
                  </a:lnTo>
                  <a:lnTo>
                    <a:pt x="1943" y="2546"/>
                  </a:lnTo>
                  <a:lnTo>
                    <a:pt x="2055" y="2510"/>
                  </a:lnTo>
                  <a:lnTo>
                    <a:pt x="2090" y="2398"/>
                  </a:lnTo>
                  <a:lnTo>
                    <a:pt x="2055" y="2321"/>
                  </a:lnTo>
                  <a:lnTo>
                    <a:pt x="2280" y="2280"/>
                  </a:lnTo>
                  <a:lnTo>
                    <a:pt x="2546" y="2434"/>
                  </a:lnTo>
                  <a:lnTo>
                    <a:pt x="2777" y="2356"/>
                  </a:lnTo>
                  <a:lnTo>
                    <a:pt x="2889" y="2398"/>
                  </a:lnTo>
                  <a:lnTo>
                    <a:pt x="3042" y="2398"/>
                  </a:lnTo>
                  <a:lnTo>
                    <a:pt x="3462" y="2587"/>
                  </a:lnTo>
                  <a:lnTo>
                    <a:pt x="3538" y="2663"/>
                  </a:lnTo>
                  <a:lnTo>
                    <a:pt x="3650" y="2812"/>
                  </a:lnTo>
                  <a:lnTo>
                    <a:pt x="3875" y="2965"/>
                  </a:lnTo>
                  <a:lnTo>
                    <a:pt x="3957" y="3041"/>
                  </a:lnTo>
                  <a:lnTo>
                    <a:pt x="4223" y="3195"/>
                  </a:lnTo>
                  <a:lnTo>
                    <a:pt x="4484" y="3077"/>
                  </a:lnTo>
                  <a:lnTo>
                    <a:pt x="4484" y="2929"/>
                  </a:lnTo>
                  <a:lnTo>
                    <a:pt x="4413" y="2776"/>
                  </a:lnTo>
                  <a:lnTo>
                    <a:pt x="4294" y="2734"/>
                  </a:lnTo>
                  <a:lnTo>
                    <a:pt x="4182" y="2734"/>
                  </a:lnTo>
                  <a:lnTo>
                    <a:pt x="4028" y="2622"/>
                  </a:lnTo>
                  <a:lnTo>
                    <a:pt x="3875" y="2510"/>
                  </a:lnTo>
                  <a:lnTo>
                    <a:pt x="3574" y="2203"/>
                  </a:lnTo>
                  <a:lnTo>
                    <a:pt x="3497" y="2244"/>
                  </a:lnTo>
                  <a:lnTo>
                    <a:pt x="3421" y="2356"/>
                  </a:lnTo>
                  <a:lnTo>
                    <a:pt x="3343" y="2434"/>
                  </a:lnTo>
                  <a:lnTo>
                    <a:pt x="3077" y="2280"/>
                  </a:lnTo>
                  <a:lnTo>
                    <a:pt x="3077" y="2203"/>
                  </a:lnTo>
                  <a:lnTo>
                    <a:pt x="2853" y="2280"/>
                  </a:lnTo>
                  <a:lnTo>
                    <a:pt x="2777" y="1902"/>
                  </a:lnTo>
                  <a:lnTo>
                    <a:pt x="2587" y="1063"/>
                  </a:lnTo>
                  <a:lnTo>
                    <a:pt x="2434" y="495"/>
                  </a:lnTo>
                  <a:lnTo>
                    <a:pt x="2356" y="230"/>
                  </a:lnTo>
                  <a:lnTo>
                    <a:pt x="2133" y="117"/>
                  </a:lnTo>
                  <a:lnTo>
                    <a:pt x="2014" y="188"/>
                  </a:lnTo>
                  <a:lnTo>
                    <a:pt x="1636" y="117"/>
                  </a:lnTo>
                  <a:lnTo>
                    <a:pt x="1517" y="153"/>
                  </a:lnTo>
                  <a:lnTo>
                    <a:pt x="1412" y="117"/>
                  </a:lnTo>
                  <a:lnTo>
                    <a:pt x="1412" y="76"/>
                  </a:lnTo>
                  <a:lnTo>
                    <a:pt x="1063" y="0"/>
                  </a:lnTo>
                  <a:lnTo>
                    <a:pt x="1027" y="76"/>
                  </a:lnTo>
                  <a:lnTo>
                    <a:pt x="839" y="76"/>
                  </a:lnTo>
                  <a:lnTo>
                    <a:pt x="685" y="188"/>
                  </a:lnTo>
                  <a:lnTo>
                    <a:pt x="573" y="307"/>
                  </a:lnTo>
                  <a:lnTo>
                    <a:pt x="531" y="419"/>
                  </a:lnTo>
                  <a:lnTo>
                    <a:pt x="454" y="495"/>
                  </a:lnTo>
                  <a:lnTo>
                    <a:pt x="307" y="495"/>
                  </a:lnTo>
                  <a:lnTo>
                    <a:pt x="230" y="608"/>
                  </a:lnTo>
                </a:path>
              </a:pathLst>
            </a:custGeom>
            <a:solidFill>
              <a:srgbClr val="77933C"/>
            </a:solidFill>
            <a:ln w="0">
              <a:solidFill>
                <a:schemeClr val="tx1"/>
              </a:solidFill>
              <a:prstDash val="solid"/>
              <a:round/>
              <a:headEnd/>
              <a:tailEnd/>
            </a:ln>
          </p:spPr>
          <p:txBody>
            <a:bodyPr anchor="ctr"/>
            <a:lstStyle/>
            <a:p>
              <a:pPr>
                <a:defRPr/>
              </a:pPr>
              <a:r>
                <a:rPr lang="en-US" sz="1440" b="1" dirty="0">
                  <a:latin typeface="Calibri" pitchFamily="34" charset="0"/>
                  <a:cs typeface="Arial" pitchFamily="34" charset="0"/>
                </a:rPr>
                <a:t>    </a:t>
              </a:r>
              <a:r>
                <a:rPr lang="en-US" sz="1440" b="1" dirty="0">
                  <a:solidFill>
                    <a:schemeClr val="bg1"/>
                  </a:solidFill>
                  <a:latin typeface="Calibri" pitchFamily="34" charset="0"/>
                  <a:cs typeface="Arial" pitchFamily="34" charset="0"/>
                </a:rPr>
                <a:t>5%</a:t>
              </a:r>
            </a:p>
            <a:p>
              <a:pPr algn="ctr">
                <a:defRPr/>
              </a:pPr>
              <a:endParaRPr lang="en-US" sz="1440" b="1" dirty="0">
                <a:latin typeface="Calibri" pitchFamily="34" charset="0"/>
                <a:cs typeface="Arial" pitchFamily="34" charset="0"/>
              </a:endParaRPr>
            </a:p>
          </p:txBody>
        </p:sp>
        <p:grpSp>
          <p:nvGrpSpPr>
            <p:cNvPr id="3" name="Group 162"/>
            <p:cNvGrpSpPr/>
            <p:nvPr/>
          </p:nvGrpSpPr>
          <p:grpSpPr>
            <a:xfrm>
              <a:off x="-377855" y="7838186"/>
              <a:ext cx="912028" cy="235869"/>
              <a:chOff x="-377855" y="7838186"/>
              <a:chExt cx="912028" cy="235869"/>
            </a:xfrm>
            <a:grpFill/>
          </p:grpSpPr>
          <p:sp>
            <p:nvSpPr>
              <p:cNvPr id="19576" name="Freeform 120"/>
              <p:cNvSpPr>
                <a:spLocks/>
              </p:cNvSpPr>
              <p:nvPr/>
            </p:nvSpPr>
            <p:spPr bwMode="auto">
              <a:xfrm>
                <a:off x="420956" y="7847620"/>
                <a:ext cx="113217" cy="75478"/>
              </a:xfrm>
              <a:custGeom>
                <a:avLst/>
                <a:gdLst/>
                <a:ahLst/>
                <a:cxnLst>
                  <a:cxn ang="0">
                    <a:pos x="187" y="8"/>
                  </a:cxn>
                  <a:cxn ang="0">
                    <a:pos x="157" y="6"/>
                  </a:cxn>
                  <a:cxn ang="0">
                    <a:pos x="126" y="5"/>
                  </a:cxn>
                  <a:cxn ang="0">
                    <a:pos x="104" y="6"/>
                  </a:cxn>
                  <a:cxn ang="0">
                    <a:pos x="89" y="9"/>
                  </a:cxn>
                  <a:cxn ang="0">
                    <a:pos x="77" y="17"/>
                  </a:cxn>
                  <a:cxn ang="0">
                    <a:pos x="72" y="28"/>
                  </a:cxn>
                  <a:cxn ang="0">
                    <a:pos x="73" y="47"/>
                  </a:cxn>
                  <a:cxn ang="0">
                    <a:pos x="69" y="57"/>
                  </a:cxn>
                  <a:cxn ang="0">
                    <a:pos x="57" y="56"/>
                  </a:cxn>
                  <a:cxn ang="0">
                    <a:pos x="45" y="61"/>
                  </a:cxn>
                  <a:cxn ang="0">
                    <a:pos x="34" y="71"/>
                  </a:cxn>
                  <a:cxn ang="0">
                    <a:pos x="26" y="90"/>
                  </a:cxn>
                  <a:cxn ang="0">
                    <a:pos x="22" y="111"/>
                  </a:cxn>
                  <a:cxn ang="0">
                    <a:pos x="16" y="114"/>
                  </a:cxn>
                  <a:cxn ang="0">
                    <a:pos x="7" y="119"/>
                  </a:cxn>
                  <a:cxn ang="0">
                    <a:pos x="1" y="124"/>
                  </a:cxn>
                  <a:cxn ang="0">
                    <a:pos x="3" y="131"/>
                  </a:cxn>
                  <a:cxn ang="0">
                    <a:pos x="6" y="132"/>
                  </a:cxn>
                  <a:cxn ang="0">
                    <a:pos x="6" y="135"/>
                  </a:cxn>
                  <a:cxn ang="0">
                    <a:pos x="12" y="137"/>
                  </a:cxn>
                  <a:cxn ang="0">
                    <a:pos x="14" y="137"/>
                  </a:cxn>
                  <a:cxn ang="0">
                    <a:pos x="12" y="139"/>
                  </a:cxn>
                  <a:cxn ang="0">
                    <a:pos x="21" y="142"/>
                  </a:cxn>
                  <a:cxn ang="0">
                    <a:pos x="36" y="141"/>
                  </a:cxn>
                  <a:cxn ang="0">
                    <a:pos x="44" y="139"/>
                  </a:cxn>
                  <a:cxn ang="0">
                    <a:pos x="56" y="128"/>
                  </a:cxn>
                  <a:cxn ang="0">
                    <a:pos x="75" y="114"/>
                  </a:cxn>
                  <a:cxn ang="0">
                    <a:pos x="105" y="95"/>
                  </a:cxn>
                  <a:cxn ang="0">
                    <a:pos x="130" y="80"/>
                  </a:cxn>
                  <a:cxn ang="0">
                    <a:pos x="142" y="72"/>
                  </a:cxn>
                  <a:cxn ang="0">
                    <a:pos x="156" y="58"/>
                  </a:cxn>
                  <a:cxn ang="0">
                    <a:pos x="174" y="45"/>
                  </a:cxn>
                  <a:cxn ang="0">
                    <a:pos x="191" y="39"/>
                  </a:cxn>
                  <a:cxn ang="0">
                    <a:pos x="205" y="33"/>
                  </a:cxn>
                  <a:cxn ang="0">
                    <a:pos x="211" y="28"/>
                  </a:cxn>
                  <a:cxn ang="0">
                    <a:pos x="215" y="21"/>
                  </a:cxn>
                  <a:cxn ang="0">
                    <a:pos x="214" y="15"/>
                  </a:cxn>
                  <a:cxn ang="0">
                    <a:pos x="212" y="8"/>
                  </a:cxn>
                  <a:cxn ang="0">
                    <a:pos x="209" y="2"/>
                  </a:cxn>
                  <a:cxn ang="0">
                    <a:pos x="205" y="1"/>
                  </a:cxn>
                  <a:cxn ang="0">
                    <a:pos x="200" y="3"/>
                  </a:cxn>
                </a:cxnLst>
                <a:rect l="0" t="0" r="r" b="b"/>
                <a:pathLst>
                  <a:path w="215" h="142">
                    <a:moveTo>
                      <a:pt x="200" y="7"/>
                    </a:moveTo>
                    <a:lnTo>
                      <a:pt x="187" y="8"/>
                    </a:lnTo>
                    <a:lnTo>
                      <a:pt x="173" y="7"/>
                    </a:lnTo>
                    <a:lnTo>
                      <a:pt x="157" y="6"/>
                    </a:lnTo>
                    <a:lnTo>
                      <a:pt x="142" y="5"/>
                    </a:lnTo>
                    <a:lnTo>
                      <a:pt x="126" y="5"/>
                    </a:lnTo>
                    <a:lnTo>
                      <a:pt x="110" y="5"/>
                    </a:lnTo>
                    <a:lnTo>
                      <a:pt x="104" y="6"/>
                    </a:lnTo>
                    <a:lnTo>
                      <a:pt x="96" y="7"/>
                    </a:lnTo>
                    <a:lnTo>
                      <a:pt x="89" y="9"/>
                    </a:lnTo>
                    <a:lnTo>
                      <a:pt x="83" y="12"/>
                    </a:lnTo>
                    <a:lnTo>
                      <a:pt x="77" y="17"/>
                    </a:lnTo>
                    <a:lnTo>
                      <a:pt x="73" y="22"/>
                    </a:lnTo>
                    <a:lnTo>
                      <a:pt x="72" y="28"/>
                    </a:lnTo>
                    <a:lnTo>
                      <a:pt x="71" y="33"/>
                    </a:lnTo>
                    <a:lnTo>
                      <a:pt x="73" y="47"/>
                    </a:lnTo>
                    <a:lnTo>
                      <a:pt x="76" y="60"/>
                    </a:lnTo>
                    <a:lnTo>
                      <a:pt x="69" y="57"/>
                    </a:lnTo>
                    <a:lnTo>
                      <a:pt x="63" y="54"/>
                    </a:lnTo>
                    <a:lnTo>
                      <a:pt x="57" y="56"/>
                    </a:lnTo>
                    <a:lnTo>
                      <a:pt x="51" y="58"/>
                    </a:lnTo>
                    <a:lnTo>
                      <a:pt x="45" y="61"/>
                    </a:lnTo>
                    <a:lnTo>
                      <a:pt x="40" y="66"/>
                    </a:lnTo>
                    <a:lnTo>
                      <a:pt x="34" y="71"/>
                    </a:lnTo>
                    <a:lnTo>
                      <a:pt x="30" y="78"/>
                    </a:lnTo>
                    <a:lnTo>
                      <a:pt x="26" y="90"/>
                    </a:lnTo>
                    <a:lnTo>
                      <a:pt x="23" y="107"/>
                    </a:lnTo>
                    <a:lnTo>
                      <a:pt x="22" y="111"/>
                    </a:lnTo>
                    <a:lnTo>
                      <a:pt x="20" y="113"/>
                    </a:lnTo>
                    <a:lnTo>
                      <a:pt x="16" y="114"/>
                    </a:lnTo>
                    <a:lnTo>
                      <a:pt x="12" y="117"/>
                    </a:lnTo>
                    <a:lnTo>
                      <a:pt x="7" y="119"/>
                    </a:lnTo>
                    <a:lnTo>
                      <a:pt x="3" y="121"/>
                    </a:lnTo>
                    <a:lnTo>
                      <a:pt x="1" y="124"/>
                    </a:lnTo>
                    <a:lnTo>
                      <a:pt x="0" y="131"/>
                    </a:lnTo>
                    <a:lnTo>
                      <a:pt x="3" y="131"/>
                    </a:lnTo>
                    <a:lnTo>
                      <a:pt x="5" y="131"/>
                    </a:lnTo>
                    <a:lnTo>
                      <a:pt x="6" y="132"/>
                    </a:lnTo>
                    <a:lnTo>
                      <a:pt x="7" y="133"/>
                    </a:lnTo>
                    <a:lnTo>
                      <a:pt x="6" y="135"/>
                    </a:lnTo>
                    <a:lnTo>
                      <a:pt x="5" y="137"/>
                    </a:lnTo>
                    <a:lnTo>
                      <a:pt x="12" y="137"/>
                    </a:lnTo>
                    <a:lnTo>
                      <a:pt x="17" y="137"/>
                    </a:lnTo>
                    <a:lnTo>
                      <a:pt x="14" y="137"/>
                    </a:lnTo>
                    <a:lnTo>
                      <a:pt x="12" y="138"/>
                    </a:lnTo>
                    <a:lnTo>
                      <a:pt x="12" y="139"/>
                    </a:lnTo>
                    <a:lnTo>
                      <a:pt x="12" y="142"/>
                    </a:lnTo>
                    <a:lnTo>
                      <a:pt x="21" y="142"/>
                    </a:lnTo>
                    <a:lnTo>
                      <a:pt x="32" y="142"/>
                    </a:lnTo>
                    <a:lnTo>
                      <a:pt x="36" y="141"/>
                    </a:lnTo>
                    <a:lnTo>
                      <a:pt x="41" y="140"/>
                    </a:lnTo>
                    <a:lnTo>
                      <a:pt x="44" y="139"/>
                    </a:lnTo>
                    <a:lnTo>
                      <a:pt x="47" y="137"/>
                    </a:lnTo>
                    <a:lnTo>
                      <a:pt x="56" y="128"/>
                    </a:lnTo>
                    <a:lnTo>
                      <a:pt x="66" y="121"/>
                    </a:lnTo>
                    <a:lnTo>
                      <a:pt x="75" y="114"/>
                    </a:lnTo>
                    <a:lnTo>
                      <a:pt x="85" y="108"/>
                    </a:lnTo>
                    <a:lnTo>
                      <a:pt x="105" y="95"/>
                    </a:lnTo>
                    <a:lnTo>
                      <a:pt x="124" y="83"/>
                    </a:lnTo>
                    <a:lnTo>
                      <a:pt x="130" y="80"/>
                    </a:lnTo>
                    <a:lnTo>
                      <a:pt x="136" y="77"/>
                    </a:lnTo>
                    <a:lnTo>
                      <a:pt x="142" y="72"/>
                    </a:lnTo>
                    <a:lnTo>
                      <a:pt x="147" y="68"/>
                    </a:lnTo>
                    <a:lnTo>
                      <a:pt x="156" y="58"/>
                    </a:lnTo>
                    <a:lnTo>
                      <a:pt x="165" y="48"/>
                    </a:lnTo>
                    <a:lnTo>
                      <a:pt x="174" y="45"/>
                    </a:lnTo>
                    <a:lnTo>
                      <a:pt x="183" y="42"/>
                    </a:lnTo>
                    <a:lnTo>
                      <a:pt x="191" y="39"/>
                    </a:lnTo>
                    <a:lnTo>
                      <a:pt x="200" y="36"/>
                    </a:lnTo>
                    <a:lnTo>
                      <a:pt x="205" y="33"/>
                    </a:lnTo>
                    <a:lnTo>
                      <a:pt x="208" y="30"/>
                    </a:lnTo>
                    <a:lnTo>
                      <a:pt x="211" y="28"/>
                    </a:lnTo>
                    <a:lnTo>
                      <a:pt x="214" y="25"/>
                    </a:lnTo>
                    <a:lnTo>
                      <a:pt x="215" y="21"/>
                    </a:lnTo>
                    <a:lnTo>
                      <a:pt x="215" y="18"/>
                    </a:lnTo>
                    <a:lnTo>
                      <a:pt x="214" y="15"/>
                    </a:lnTo>
                    <a:lnTo>
                      <a:pt x="212" y="12"/>
                    </a:lnTo>
                    <a:lnTo>
                      <a:pt x="212" y="8"/>
                    </a:lnTo>
                    <a:lnTo>
                      <a:pt x="211" y="5"/>
                    </a:lnTo>
                    <a:lnTo>
                      <a:pt x="209" y="2"/>
                    </a:lnTo>
                    <a:lnTo>
                      <a:pt x="207" y="1"/>
                    </a:lnTo>
                    <a:lnTo>
                      <a:pt x="205" y="1"/>
                    </a:lnTo>
                    <a:lnTo>
                      <a:pt x="200" y="0"/>
                    </a:lnTo>
                    <a:lnTo>
                      <a:pt x="200" y="3"/>
                    </a:lnTo>
                    <a:lnTo>
                      <a:pt x="200" y="7"/>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78" name="Freeform 122"/>
              <p:cNvSpPr>
                <a:spLocks/>
              </p:cNvSpPr>
              <p:nvPr/>
            </p:nvSpPr>
            <p:spPr bwMode="auto">
              <a:xfrm>
                <a:off x="317173" y="7891649"/>
                <a:ext cx="100638" cy="75478"/>
              </a:xfrm>
              <a:custGeom>
                <a:avLst/>
                <a:gdLst/>
                <a:ahLst/>
                <a:cxnLst>
                  <a:cxn ang="0">
                    <a:pos x="178" y="44"/>
                  </a:cxn>
                  <a:cxn ang="0">
                    <a:pos x="187" y="31"/>
                  </a:cxn>
                  <a:cxn ang="0">
                    <a:pos x="192" y="17"/>
                  </a:cxn>
                  <a:cxn ang="0">
                    <a:pos x="191" y="8"/>
                  </a:cxn>
                  <a:cxn ang="0">
                    <a:pos x="188" y="3"/>
                  </a:cxn>
                  <a:cxn ang="0">
                    <a:pos x="178" y="0"/>
                  </a:cxn>
                  <a:cxn ang="0">
                    <a:pos x="166" y="0"/>
                  </a:cxn>
                  <a:cxn ang="0">
                    <a:pos x="153" y="2"/>
                  </a:cxn>
                  <a:cxn ang="0">
                    <a:pos x="142" y="7"/>
                  </a:cxn>
                  <a:cxn ang="0">
                    <a:pos x="127" y="17"/>
                  </a:cxn>
                  <a:cxn ang="0">
                    <a:pos x="109" y="34"/>
                  </a:cxn>
                  <a:cxn ang="0">
                    <a:pos x="99" y="49"/>
                  </a:cxn>
                  <a:cxn ang="0">
                    <a:pos x="97" y="64"/>
                  </a:cxn>
                  <a:cxn ang="0">
                    <a:pos x="91" y="78"/>
                  </a:cxn>
                  <a:cxn ang="0">
                    <a:pos x="80" y="87"/>
                  </a:cxn>
                  <a:cxn ang="0">
                    <a:pos x="68" y="94"/>
                  </a:cxn>
                  <a:cxn ang="0">
                    <a:pos x="57" y="97"/>
                  </a:cxn>
                  <a:cxn ang="0">
                    <a:pos x="44" y="99"/>
                  </a:cxn>
                  <a:cxn ang="0">
                    <a:pos x="35" y="105"/>
                  </a:cxn>
                  <a:cxn ang="0">
                    <a:pos x="27" y="115"/>
                  </a:cxn>
                  <a:cxn ang="0">
                    <a:pos x="14" y="125"/>
                  </a:cxn>
                  <a:cxn ang="0">
                    <a:pos x="3" y="132"/>
                  </a:cxn>
                  <a:cxn ang="0">
                    <a:pos x="0" y="135"/>
                  </a:cxn>
                  <a:cxn ang="0">
                    <a:pos x="5" y="142"/>
                  </a:cxn>
                  <a:cxn ang="0">
                    <a:pos x="13" y="145"/>
                  </a:cxn>
                  <a:cxn ang="0">
                    <a:pos x="20" y="144"/>
                  </a:cxn>
                  <a:cxn ang="0">
                    <a:pos x="28" y="140"/>
                  </a:cxn>
                  <a:cxn ang="0">
                    <a:pos x="38" y="135"/>
                  </a:cxn>
                  <a:cxn ang="0">
                    <a:pos x="49" y="128"/>
                  </a:cxn>
                  <a:cxn ang="0">
                    <a:pos x="64" y="115"/>
                  </a:cxn>
                  <a:cxn ang="0">
                    <a:pos x="89" y="101"/>
                  </a:cxn>
                  <a:cxn ang="0">
                    <a:pos x="112" y="93"/>
                  </a:cxn>
                  <a:cxn ang="0">
                    <a:pos x="129" y="85"/>
                  </a:cxn>
                  <a:cxn ang="0">
                    <a:pos x="143" y="77"/>
                  </a:cxn>
                  <a:cxn ang="0">
                    <a:pos x="153" y="69"/>
                  </a:cxn>
                  <a:cxn ang="0">
                    <a:pos x="162" y="60"/>
                  </a:cxn>
                  <a:cxn ang="0">
                    <a:pos x="173" y="52"/>
                  </a:cxn>
                  <a:cxn ang="0">
                    <a:pos x="176" y="50"/>
                  </a:cxn>
                </a:cxnLst>
                <a:rect l="0" t="0" r="r" b="b"/>
                <a:pathLst>
                  <a:path w="192" h="145">
                    <a:moveTo>
                      <a:pt x="173" y="50"/>
                    </a:moveTo>
                    <a:lnTo>
                      <a:pt x="178" y="44"/>
                    </a:lnTo>
                    <a:lnTo>
                      <a:pt x="182" y="38"/>
                    </a:lnTo>
                    <a:lnTo>
                      <a:pt x="187" y="31"/>
                    </a:lnTo>
                    <a:lnTo>
                      <a:pt x="190" y="23"/>
                    </a:lnTo>
                    <a:lnTo>
                      <a:pt x="192" y="17"/>
                    </a:lnTo>
                    <a:lnTo>
                      <a:pt x="192" y="10"/>
                    </a:lnTo>
                    <a:lnTo>
                      <a:pt x="191" y="8"/>
                    </a:lnTo>
                    <a:lnTo>
                      <a:pt x="190" y="6"/>
                    </a:lnTo>
                    <a:lnTo>
                      <a:pt x="188" y="3"/>
                    </a:lnTo>
                    <a:lnTo>
                      <a:pt x="184" y="2"/>
                    </a:lnTo>
                    <a:lnTo>
                      <a:pt x="178" y="0"/>
                    </a:lnTo>
                    <a:lnTo>
                      <a:pt x="172" y="0"/>
                    </a:lnTo>
                    <a:lnTo>
                      <a:pt x="166" y="0"/>
                    </a:lnTo>
                    <a:lnTo>
                      <a:pt x="160" y="0"/>
                    </a:lnTo>
                    <a:lnTo>
                      <a:pt x="153" y="2"/>
                    </a:lnTo>
                    <a:lnTo>
                      <a:pt x="148" y="3"/>
                    </a:lnTo>
                    <a:lnTo>
                      <a:pt x="142" y="7"/>
                    </a:lnTo>
                    <a:lnTo>
                      <a:pt x="137" y="10"/>
                    </a:lnTo>
                    <a:lnTo>
                      <a:pt x="127" y="17"/>
                    </a:lnTo>
                    <a:lnTo>
                      <a:pt x="118" y="26"/>
                    </a:lnTo>
                    <a:lnTo>
                      <a:pt x="109" y="34"/>
                    </a:lnTo>
                    <a:lnTo>
                      <a:pt x="102" y="43"/>
                    </a:lnTo>
                    <a:lnTo>
                      <a:pt x="99" y="49"/>
                    </a:lnTo>
                    <a:lnTo>
                      <a:pt x="97" y="57"/>
                    </a:lnTo>
                    <a:lnTo>
                      <a:pt x="97" y="64"/>
                    </a:lnTo>
                    <a:lnTo>
                      <a:pt x="96" y="73"/>
                    </a:lnTo>
                    <a:lnTo>
                      <a:pt x="91" y="78"/>
                    </a:lnTo>
                    <a:lnTo>
                      <a:pt x="87" y="82"/>
                    </a:lnTo>
                    <a:lnTo>
                      <a:pt x="80" y="87"/>
                    </a:lnTo>
                    <a:lnTo>
                      <a:pt x="72" y="91"/>
                    </a:lnTo>
                    <a:lnTo>
                      <a:pt x="68" y="94"/>
                    </a:lnTo>
                    <a:lnTo>
                      <a:pt x="62" y="97"/>
                    </a:lnTo>
                    <a:lnTo>
                      <a:pt x="57" y="97"/>
                    </a:lnTo>
                    <a:lnTo>
                      <a:pt x="49" y="97"/>
                    </a:lnTo>
                    <a:lnTo>
                      <a:pt x="44" y="99"/>
                    </a:lnTo>
                    <a:lnTo>
                      <a:pt x="38" y="102"/>
                    </a:lnTo>
                    <a:lnTo>
                      <a:pt x="35" y="105"/>
                    </a:lnTo>
                    <a:lnTo>
                      <a:pt x="33" y="109"/>
                    </a:lnTo>
                    <a:lnTo>
                      <a:pt x="27" y="115"/>
                    </a:lnTo>
                    <a:lnTo>
                      <a:pt x="19" y="120"/>
                    </a:lnTo>
                    <a:lnTo>
                      <a:pt x="14" y="125"/>
                    </a:lnTo>
                    <a:lnTo>
                      <a:pt x="6" y="129"/>
                    </a:lnTo>
                    <a:lnTo>
                      <a:pt x="3" y="132"/>
                    </a:lnTo>
                    <a:lnTo>
                      <a:pt x="2" y="134"/>
                    </a:lnTo>
                    <a:lnTo>
                      <a:pt x="0" y="135"/>
                    </a:lnTo>
                    <a:lnTo>
                      <a:pt x="2" y="138"/>
                    </a:lnTo>
                    <a:lnTo>
                      <a:pt x="5" y="142"/>
                    </a:lnTo>
                    <a:lnTo>
                      <a:pt x="8" y="144"/>
                    </a:lnTo>
                    <a:lnTo>
                      <a:pt x="13" y="145"/>
                    </a:lnTo>
                    <a:lnTo>
                      <a:pt x="17" y="144"/>
                    </a:lnTo>
                    <a:lnTo>
                      <a:pt x="20" y="144"/>
                    </a:lnTo>
                    <a:lnTo>
                      <a:pt x="25" y="142"/>
                    </a:lnTo>
                    <a:lnTo>
                      <a:pt x="28" y="140"/>
                    </a:lnTo>
                    <a:lnTo>
                      <a:pt x="31" y="138"/>
                    </a:lnTo>
                    <a:lnTo>
                      <a:pt x="38" y="135"/>
                    </a:lnTo>
                    <a:lnTo>
                      <a:pt x="44" y="132"/>
                    </a:lnTo>
                    <a:lnTo>
                      <a:pt x="49" y="128"/>
                    </a:lnTo>
                    <a:lnTo>
                      <a:pt x="55" y="123"/>
                    </a:lnTo>
                    <a:lnTo>
                      <a:pt x="64" y="115"/>
                    </a:lnTo>
                    <a:lnTo>
                      <a:pt x="72" y="109"/>
                    </a:lnTo>
                    <a:lnTo>
                      <a:pt x="89" y="101"/>
                    </a:lnTo>
                    <a:lnTo>
                      <a:pt x="105" y="97"/>
                    </a:lnTo>
                    <a:lnTo>
                      <a:pt x="112" y="93"/>
                    </a:lnTo>
                    <a:lnTo>
                      <a:pt x="121" y="90"/>
                    </a:lnTo>
                    <a:lnTo>
                      <a:pt x="129" y="85"/>
                    </a:lnTo>
                    <a:lnTo>
                      <a:pt x="138" y="79"/>
                    </a:lnTo>
                    <a:lnTo>
                      <a:pt x="143" y="77"/>
                    </a:lnTo>
                    <a:lnTo>
                      <a:pt x="149" y="73"/>
                    </a:lnTo>
                    <a:lnTo>
                      <a:pt x="153" y="69"/>
                    </a:lnTo>
                    <a:lnTo>
                      <a:pt x="158" y="64"/>
                    </a:lnTo>
                    <a:lnTo>
                      <a:pt x="162" y="60"/>
                    </a:lnTo>
                    <a:lnTo>
                      <a:pt x="168" y="56"/>
                    </a:lnTo>
                    <a:lnTo>
                      <a:pt x="173" y="52"/>
                    </a:lnTo>
                    <a:lnTo>
                      <a:pt x="179" y="50"/>
                    </a:lnTo>
                    <a:lnTo>
                      <a:pt x="176" y="50"/>
                    </a:lnTo>
                    <a:lnTo>
                      <a:pt x="173" y="5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79" name="Freeform 123"/>
              <p:cNvSpPr>
                <a:spLocks/>
              </p:cNvSpPr>
              <p:nvPr/>
            </p:nvSpPr>
            <p:spPr bwMode="auto">
              <a:xfrm>
                <a:off x="317173" y="7891649"/>
                <a:ext cx="100638" cy="75478"/>
              </a:xfrm>
              <a:custGeom>
                <a:avLst/>
                <a:gdLst/>
                <a:ahLst/>
                <a:cxnLst>
                  <a:cxn ang="0">
                    <a:pos x="178" y="44"/>
                  </a:cxn>
                  <a:cxn ang="0">
                    <a:pos x="187" y="31"/>
                  </a:cxn>
                  <a:cxn ang="0">
                    <a:pos x="192" y="17"/>
                  </a:cxn>
                  <a:cxn ang="0">
                    <a:pos x="191" y="8"/>
                  </a:cxn>
                  <a:cxn ang="0">
                    <a:pos x="188" y="3"/>
                  </a:cxn>
                  <a:cxn ang="0">
                    <a:pos x="178" y="0"/>
                  </a:cxn>
                  <a:cxn ang="0">
                    <a:pos x="166" y="0"/>
                  </a:cxn>
                  <a:cxn ang="0">
                    <a:pos x="153" y="2"/>
                  </a:cxn>
                  <a:cxn ang="0">
                    <a:pos x="142" y="7"/>
                  </a:cxn>
                  <a:cxn ang="0">
                    <a:pos x="127" y="17"/>
                  </a:cxn>
                  <a:cxn ang="0">
                    <a:pos x="109" y="34"/>
                  </a:cxn>
                  <a:cxn ang="0">
                    <a:pos x="99" y="49"/>
                  </a:cxn>
                  <a:cxn ang="0">
                    <a:pos x="97" y="64"/>
                  </a:cxn>
                  <a:cxn ang="0">
                    <a:pos x="91" y="78"/>
                  </a:cxn>
                  <a:cxn ang="0">
                    <a:pos x="80" y="87"/>
                  </a:cxn>
                  <a:cxn ang="0">
                    <a:pos x="68" y="94"/>
                  </a:cxn>
                  <a:cxn ang="0">
                    <a:pos x="57" y="97"/>
                  </a:cxn>
                  <a:cxn ang="0">
                    <a:pos x="44" y="99"/>
                  </a:cxn>
                  <a:cxn ang="0">
                    <a:pos x="35" y="105"/>
                  </a:cxn>
                  <a:cxn ang="0">
                    <a:pos x="27" y="115"/>
                  </a:cxn>
                  <a:cxn ang="0">
                    <a:pos x="14" y="125"/>
                  </a:cxn>
                  <a:cxn ang="0">
                    <a:pos x="3" y="132"/>
                  </a:cxn>
                  <a:cxn ang="0">
                    <a:pos x="0" y="135"/>
                  </a:cxn>
                  <a:cxn ang="0">
                    <a:pos x="5" y="142"/>
                  </a:cxn>
                  <a:cxn ang="0">
                    <a:pos x="13" y="145"/>
                  </a:cxn>
                  <a:cxn ang="0">
                    <a:pos x="20" y="144"/>
                  </a:cxn>
                  <a:cxn ang="0">
                    <a:pos x="28" y="140"/>
                  </a:cxn>
                  <a:cxn ang="0">
                    <a:pos x="38" y="135"/>
                  </a:cxn>
                  <a:cxn ang="0">
                    <a:pos x="49" y="128"/>
                  </a:cxn>
                  <a:cxn ang="0">
                    <a:pos x="64" y="115"/>
                  </a:cxn>
                  <a:cxn ang="0">
                    <a:pos x="89" y="101"/>
                  </a:cxn>
                  <a:cxn ang="0">
                    <a:pos x="112" y="93"/>
                  </a:cxn>
                  <a:cxn ang="0">
                    <a:pos x="129" y="85"/>
                  </a:cxn>
                  <a:cxn ang="0">
                    <a:pos x="143" y="77"/>
                  </a:cxn>
                  <a:cxn ang="0">
                    <a:pos x="153" y="69"/>
                  </a:cxn>
                  <a:cxn ang="0">
                    <a:pos x="162" y="60"/>
                  </a:cxn>
                  <a:cxn ang="0">
                    <a:pos x="173" y="52"/>
                  </a:cxn>
                  <a:cxn ang="0">
                    <a:pos x="176" y="50"/>
                  </a:cxn>
                </a:cxnLst>
                <a:rect l="0" t="0" r="r" b="b"/>
                <a:pathLst>
                  <a:path w="192" h="145">
                    <a:moveTo>
                      <a:pt x="173" y="50"/>
                    </a:moveTo>
                    <a:lnTo>
                      <a:pt x="178" y="44"/>
                    </a:lnTo>
                    <a:lnTo>
                      <a:pt x="182" y="38"/>
                    </a:lnTo>
                    <a:lnTo>
                      <a:pt x="187" y="31"/>
                    </a:lnTo>
                    <a:lnTo>
                      <a:pt x="190" y="23"/>
                    </a:lnTo>
                    <a:lnTo>
                      <a:pt x="192" y="17"/>
                    </a:lnTo>
                    <a:lnTo>
                      <a:pt x="192" y="10"/>
                    </a:lnTo>
                    <a:lnTo>
                      <a:pt x="191" y="8"/>
                    </a:lnTo>
                    <a:lnTo>
                      <a:pt x="190" y="6"/>
                    </a:lnTo>
                    <a:lnTo>
                      <a:pt x="188" y="3"/>
                    </a:lnTo>
                    <a:lnTo>
                      <a:pt x="184" y="2"/>
                    </a:lnTo>
                    <a:lnTo>
                      <a:pt x="178" y="0"/>
                    </a:lnTo>
                    <a:lnTo>
                      <a:pt x="172" y="0"/>
                    </a:lnTo>
                    <a:lnTo>
                      <a:pt x="166" y="0"/>
                    </a:lnTo>
                    <a:lnTo>
                      <a:pt x="160" y="0"/>
                    </a:lnTo>
                    <a:lnTo>
                      <a:pt x="153" y="2"/>
                    </a:lnTo>
                    <a:lnTo>
                      <a:pt x="148" y="3"/>
                    </a:lnTo>
                    <a:lnTo>
                      <a:pt x="142" y="7"/>
                    </a:lnTo>
                    <a:lnTo>
                      <a:pt x="137" y="10"/>
                    </a:lnTo>
                    <a:lnTo>
                      <a:pt x="127" y="17"/>
                    </a:lnTo>
                    <a:lnTo>
                      <a:pt x="118" y="26"/>
                    </a:lnTo>
                    <a:lnTo>
                      <a:pt x="109" y="34"/>
                    </a:lnTo>
                    <a:lnTo>
                      <a:pt x="102" y="43"/>
                    </a:lnTo>
                    <a:lnTo>
                      <a:pt x="99" y="49"/>
                    </a:lnTo>
                    <a:lnTo>
                      <a:pt x="97" y="57"/>
                    </a:lnTo>
                    <a:lnTo>
                      <a:pt x="97" y="64"/>
                    </a:lnTo>
                    <a:lnTo>
                      <a:pt x="96" y="73"/>
                    </a:lnTo>
                    <a:lnTo>
                      <a:pt x="91" y="78"/>
                    </a:lnTo>
                    <a:lnTo>
                      <a:pt x="87" y="82"/>
                    </a:lnTo>
                    <a:lnTo>
                      <a:pt x="80" y="87"/>
                    </a:lnTo>
                    <a:lnTo>
                      <a:pt x="72" y="91"/>
                    </a:lnTo>
                    <a:lnTo>
                      <a:pt x="68" y="94"/>
                    </a:lnTo>
                    <a:lnTo>
                      <a:pt x="62" y="97"/>
                    </a:lnTo>
                    <a:lnTo>
                      <a:pt x="57" y="97"/>
                    </a:lnTo>
                    <a:lnTo>
                      <a:pt x="49" y="97"/>
                    </a:lnTo>
                    <a:lnTo>
                      <a:pt x="44" y="99"/>
                    </a:lnTo>
                    <a:lnTo>
                      <a:pt x="38" y="102"/>
                    </a:lnTo>
                    <a:lnTo>
                      <a:pt x="35" y="105"/>
                    </a:lnTo>
                    <a:lnTo>
                      <a:pt x="33" y="109"/>
                    </a:lnTo>
                    <a:lnTo>
                      <a:pt x="27" y="115"/>
                    </a:lnTo>
                    <a:lnTo>
                      <a:pt x="19" y="120"/>
                    </a:lnTo>
                    <a:lnTo>
                      <a:pt x="14" y="125"/>
                    </a:lnTo>
                    <a:lnTo>
                      <a:pt x="6" y="129"/>
                    </a:lnTo>
                    <a:lnTo>
                      <a:pt x="3" y="132"/>
                    </a:lnTo>
                    <a:lnTo>
                      <a:pt x="2" y="134"/>
                    </a:lnTo>
                    <a:lnTo>
                      <a:pt x="0" y="135"/>
                    </a:lnTo>
                    <a:lnTo>
                      <a:pt x="2" y="138"/>
                    </a:lnTo>
                    <a:lnTo>
                      <a:pt x="5" y="142"/>
                    </a:lnTo>
                    <a:lnTo>
                      <a:pt x="8" y="144"/>
                    </a:lnTo>
                    <a:lnTo>
                      <a:pt x="13" y="145"/>
                    </a:lnTo>
                    <a:lnTo>
                      <a:pt x="17" y="144"/>
                    </a:lnTo>
                    <a:lnTo>
                      <a:pt x="20" y="144"/>
                    </a:lnTo>
                    <a:lnTo>
                      <a:pt x="25" y="142"/>
                    </a:lnTo>
                    <a:lnTo>
                      <a:pt x="28" y="140"/>
                    </a:lnTo>
                    <a:lnTo>
                      <a:pt x="31" y="138"/>
                    </a:lnTo>
                    <a:lnTo>
                      <a:pt x="38" y="135"/>
                    </a:lnTo>
                    <a:lnTo>
                      <a:pt x="44" y="132"/>
                    </a:lnTo>
                    <a:lnTo>
                      <a:pt x="49" y="128"/>
                    </a:lnTo>
                    <a:lnTo>
                      <a:pt x="55" y="123"/>
                    </a:lnTo>
                    <a:lnTo>
                      <a:pt x="64" y="115"/>
                    </a:lnTo>
                    <a:lnTo>
                      <a:pt x="72" y="109"/>
                    </a:lnTo>
                    <a:lnTo>
                      <a:pt x="89" y="101"/>
                    </a:lnTo>
                    <a:lnTo>
                      <a:pt x="105" y="97"/>
                    </a:lnTo>
                    <a:lnTo>
                      <a:pt x="112" y="93"/>
                    </a:lnTo>
                    <a:lnTo>
                      <a:pt x="121" y="90"/>
                    </a:lnTo>
                    <a:lnTo>
                      <a:pt x="129" y="85"/>
                    </a:lnTo>
                    <a:lnTo>
                      <a:pt x="138" y="79"/>
                    </a:lnTo>
                    <a:lnTo>
                      <a:pt x="143" y="77"/>
                    </a:lnTo>
                    <a:lnTo>
                      <a:pt x="149" y="73"/>
                    </a:lnTo>
                    <a:lnTo>
                      <a:pt x="153" y="69"/>
                    </a:lnTo>
                    <a:lnTo>
                      <a:pt x="158" y="64"/>
                    </a:lnTo>
                    <a:lnTo>
                      <a:pt x="162" y="60"/>
                    </a:lnTo>
                    <a:lnTo>
                      <a:pt x="168" y="56"/>
                    </a:lnTo>
                    <a:lnTo>
                      <a:pt x="173" y="52"/>
                    </a:lnTo>
                    <a:lnTo>
                      <a:pt x="179" y="50"/>
                    </a:lnTo>
                    <a:lnTo>
                      <a:pt x="176" y="50"/>
                    </a:lnTo>
                    <a:lnTo>
                      <a:pt x="173" y="5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0" name="Freeform 124"/>
              <p:cNvSpPr>
                <a:spLocks/>
              </p:cNvSpPr>
              <p:nvPr/>
            </p:nvSpPr>
            <p:spPr bwMode="auto">
              <a:xfrm>
                <a:off x="276289" y="7973417"/>
                <a:ext cx="22014" cy="9435"/>
              </a:xfrm>
              <a:custGeom>
                <a:avLst/>
                <a:gdLst/>
                <a:ahLst/>
                <a:cxnLst>
                  <a:cxn ang="0">
                    <a:pos x="36" y="0"/>
                  </a:cxn>
                  <a:cxn ang="0">
                    <a:pos x="25" y="2"/>
                  </a:cxn>
                  <a:cxn ang="0">
                    <a:pos x="14" y="4"/>
                  </a:cxn>
                  <a:cxn ang="0">
                    <a:pos x="8" y="5"/>
                  </a:cxn>
                  <a:cxn ang="0">
                    <a:pos x="4" y="8"/>
                  </a:cxn>
                  <a:cxn ang="0">
                    <a:pos x="3" y="10"/>
                  </a:cxn>
                  <a:cxn ang="0">
                    <a:pos x="2" y="12"/>
                  </a:cxn>
                  <a:cxn ang="0">
                    <a:pos x="0" y="14"/>
                  </a:cxn>
                  <a:cxn ang="0">
                    <a:pos x="0" y="18"/>
                  </a:cxn>
                  <a:cxn ang="0">
                    <a:pos x="13" y="18"/>
                  </a:cxn>
                  <a:cxn ang="0">
                    <a:pos x="26" y="18"/>
                  </a:cxn>
                  <a:cxn ang="0">
                    <a:pos x="32" y="18"/>
                  </a:cxn>
                  <a:cxn ang="0">
                    <a:pos x="37" y="15"/>
                  </a:cxn>
                  <a:cxn ang="0">
                    <a:pos x="43" y="11"/>
                  </a:cxn>
                  <a:cxn ang="0">
                    <a:pos x="47" y="5"/>
                  </a:cxn>
                  <a:cxn ang="0">
                    <a:pos x="45" y="2"/>
                  </a:cxn>
                  <a:cxn ang="0">
                    <a:pos x="42" y="0"/>
                  </a:cxn>
                  <a:cxn ang="0">
                    <a:pos x="36" y="0"/>
                  </a:cxn>
                  <a:cxn ang="0">
                    <a:pos x="36" y="0"/>
                  </a:cxn>
                </a:cxnLst>
                <a:rect l="0" t="0" r="r" b="b"/>
                <a:pathLst>
                  <a:path w="47" h="18">
                    <a:moveTo>
                      <a:pt x="36" y="0"/>
                    </a:moveTo>
                    <a:lnTo>
                      <a:pt x="25" y="2"/>
                    </a:lnTo>
                    <a:lnTo>
                      <a:pt x="14" y="4"/>
                    </a:lnTo>
                    <a:lnTo>
                      <a:pt x="8" y="5"/>
                    </a:lnTo>
                    <a:lnTo>
                      <a:pt x="4" y="8"/>
                    </a:lnTo>
                    <a:lnTo>
                      <a:pt x="3" y="10"/>
                    </a:lnTo>
                    <a:lnTo>
                      <a:pt x="2" y="12"/>
                    </a:lnTo>
                    <a:lnTo>
                      <a:pt x="0" y="14"/>
                    </a:lnTo>
                    <a:lnTo>
                      <a:pt x="0" y="18"/>
                    </a:lnTo>
                    <a:lnTo>
                      <a:pt x="13" y="18"/>
                    </a:lnTo>
                    <a:lnTo>
                      <a:pt x="26" y="18"/>
                    </a:lnTo>
                    <a:lnTo>
                      <a:pt x="32" y="18"/>
                    </a:lnTo>
                    <a:lnTo>
                      <a:pt x="37" y="15"/>
                    </a:lnTo>
                    <a:lnTo>
                      <a:pt x="43" y="11"/>
                    </a:lnTo>
                    <a:lnTo>
                      <a:pt x="47" y="5"/>
                    </a:lnTo>
                    <a:lnTo>
                      <a:pt x="45" y="2"/>
                    </a:lnTo>
                    <a:lnTo>
                      <a:pt x="42" y="0"/>
                    </a:lnTo>
                    <a:lnTo>
                      <a:pt x="36" y="0"/>
                    </a:lnTo>
                    <a:lnTo>
                      <a:pt x="36" y="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1" name="Freeform 125"/>
              <p:cNvSpPr>
                <a:spLocks/>
              </p:cNvSpPr>
              <p:nvPr/>
            </p:nvSpPr>
            <p:spPr bwMode="auto">
              <a:xfrm>
                <a:off x="276289" y="7973417"/>
                <a:ext cx="22014" cy="9435"/>
              </a:xfrm>
              <a:custGeom>
                <a:avLst/>
                <a:gdLst/>
                <a:ahLst/>
                <a:cxnLst>
                  <a:cxn ang="0">
                    <a:pos x="36" y="0"/>
                  </a:cxn>
                  <a:cxn ang="0">
                    <a:pos x="25" y="2"/>
                  </a:cxn>
                  <a:cxn ang="0">
                    <a:pos x="14" y="4"/>
                  </a:cxn>
                  <a:cxn ang="0">
                    <a:pos x="8" y="5"/>
                  </a:cxn>
                  <a:cxn ang="0">
                    <a:pos x="4" y="8"/>
                  </a:cxn>
                  <a:cxn ang="0">
                    <a:pos x="3" y="10"/>
                  </a:cxn>
                  <a:cxn ang="0">
                    <a:pos x="2" y="12"/>
                  </a:cxn>
                  <a:cxn ang="0">
                    <a:pos x="0" y="14"/>
                  </a:cxn>
                  <a:cxn ang="0">
                    <a:pos x="0" y="18"/>
                  </a:cxn>
                  <a:cxn ang="0">
                    <a:pos x="13" y="18"/>
                  </a:cxn>
                  <a:cxn ang="0">
                    <a:pos x="26" y="18"/>
                  </a:cxn>
                  <a:cxn ang="0">
                    <a:pos x="32" y="18"/>
                  </a:cxn>
                  <a:cxn ang="0">
                    <a:pos x="37" y="15"/>
                  </a:cxn>
                  <a:cxn ang="0">
                    <a:pos x="43" y="11"/>
                  </a:cxn>
                  <a:cxn ang="0">
                    <a:pos x="47" y="5"/>
                  </a:cxn>
                  <a:cxn ang="0">
                    <a:pos x="45" y="2"/>
                  </a:cxn>
                  <a:cxn ang="0">
                    <a:pos x="42" y="0"/>
                  </a:cxn>
                  <a:cxn ang="0">
                    <a:pos x="36" y="0"/>
                  </a:cxn>
                  <a:cxn ang="0">
                    <a:pos x="36" y="0"/>
                  </a:cxn>
                </a:cxnLst>
                <a:rect l="0" t="0" r="r" b="b"/>
                <a:pathLst>
                  <a:path w="47" h="18">
                    <a:moveTo>
                      <a:pt x="36" y="0"/>
                    </a:moveTo>
                    <a:lnTo>
                      <a:pt x="25" y="2"/>
                    </a:lnTo>
                    <a:lnTo>
                      <a:pt x="14" y="4"/>
                    </a:lnTo>
                    <a:lnTo>
                      <a:pt x="8" y="5"/>
                    </a:lnTo>
                    <a:lnTo>
                      <a:pt x="4" y="8"/>
                    </a:lnTo>
                    <a:lnTo>
                      <a:pt x="3" y="10"/>
                    </a:lnTo>
                    <a:lnTo>
                      <a:pt x="2" y="12"/>
                    </a:lnTo>
                    <a:lnTo>
                      <a:pt x="0" y="14"/>
                    </a:lnTo>
                    <a:lnTo>
                      <a:pt x="0" y="18"/>
                    </a:lnTo>
                    <a:lnTo>
                      <a:pt x="13" y="18"/>
                    </a:lnTo>
                    <a:lnTo>
                      <a:pt x="26" y="18"/>
                    </a:lnTo>
                    <a:lnTo>
                      <a:pt x="32" y="18"/>
                    </a:lnTo>
                    <a:lnTo>
                      <a:pt x="37" y="15"/>
                    </a:lnTo>
                    <a:lnTo>
                      <a:pt x="43" y="11"/>
                    </a:lnTo>
                    <a:lnTo>
                      <a:pt x="47" y="5"/>
                    </a:lnTo>
                    <a:lnTo>
                      <a:pt x="45" y="2"/>
                    </a:lnTo>
                    <a:lnTo>
                      <a:pt x="42" y="0"/>
                    </a:lnTo>
                    <a:lnTo>
                      <a:pt x="36" y="0"/>
                    </a:lnTo>
                    <a:lnTo>
                      <a:pt x="36" y="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2" name="Freeform 126"/>
              <p:cNvSpPr>
                <a:spLocks/>
              </p:cNvSpPr>
              <p:nvPr/>
            </p:nvSpPr>
            <p:spPr bwMode="auto">
              <a:xfrm>
                <a:off x="251130" y="7995432"/>
                <a:ext cx="12580" cy="6290"/>
              </a:xfrm>
              <a:custGeom>
                <a:avLst/>
                <a:gdLst/>
                <a:ahLst/>
                <a:cxnLst>
                  <a:cxn ang="0">
                    <a:pos x="23" y="5"/>
                  </a:cxn>
                  <a:cxn ang="0">
                    <a:pos x="21" y="3"/>
                  </a:cxn>
                  <a:cxn ang="0">
                    <a:pos x="18" y="2"/>
                  </a:cxn>
                  <a:cxn ang="0">
                    <a:pos x="15" y="0"/>
                  </a:cxn>
                  <a:cxn ang="0">
                    <a:pos x="12" y="0"/>
                  </a:cxn>
                  <a:cxn ang="0">
                    <a:pos x="9" y="0"/>
                  </a:cxn>
                  <a:cxn ang="0">
                    <a:pos x="5" y="2"/>
                  </a:cxn>
                  <a:cxn ang="0">
                    <a:pos x="2" y="3"/>
                  </a:cxn>
                  <a:cxn ang="0">
                    <a:pos x="0" y="5"/>
                  </a:cxn>
                  <a:cxn ang="0">
                    <a:pos x="0" y="13"/>
                  </a:cxn>
                  <a:cxn ang="0">
                    <a:pos x="0" y="17"/>
                  </a:cxn>
                  <a:cxn ang="0">
                    <a:pos x="10" y="17"/>
                  </a:cxn>
                  <a:cxn ang="0">
                    <a:pos x="19" y="15"/>
                  </a:cxn>
                  <a:cxn ang="0">
                    <a:pos x="22" y="14"/>
                  </a:cxn>
                  <a:cxn ang="0">
                    <a:pos x="24" y="12"/>
                  </a:cxn>
                  <a:cxn ang="0">
                    <a:pos x="24" y="9"/>
                  </a:cxn>
                  <a:cxn ang="0">
                    <a:pos x="23" y="5"/>
                  </a:cxn>
                </a:cxnLst>
                <a:rect l="0" t="0" r="r" b="b"/>
                <a:pathLst>
                  <a:path w="24" h="17">
                    <a:moveTo>
                      <a:pt x="23" y="5"/>
                    </a:moveTo>
                    <a:lnTo>
                      <a:pt x="21" y="3"/>
                    </a:lnTo>
                    <a:lnTo>
                      <a:pt x="18" y="2"/>
                    </a:lnTo>
                    <a:lnTo>
                      <a:pt x="15" y="0"/>
                    </a:lnTo>
                    <a:lnTo>
                      <a:pt x="12" y="0"/>
                    </a:lnTo>
                    <a:lnTo>
                      <a:pt x="9" y="0"/>
                    </a:lnTo>
                    <a:lnTo>
                      <a:pt x="5" y="2"/>
                    </a:lnTo>
                    <a:lnTo>
                      <a:pt x="2" y="3"/>
                    </a:lnTo>
                    <a:lnTo>
                      <a:pt x="0" y="5"/>
                    </a:lnTo>
                    <a:lnTo>
                      <a:pt x="0" y="13"/>
                    </a:lnTo>
                    <a:lnTo>
                      <a:pt x="0" y="17"/>
                    </a:lnTo>
                    <a:lnTo>
                      <a:pt x="10" y="17"/>
                    </a:lnTo>
                    <a:lnTo>
                      <a:pt x="19" y="15"/>
                    </a:lnTo>
                    <a:lnTo>
                      <a:pt x="22" y="14"/>
                    </a:lnTo>
                    <a:lnTo>
                      <a:pt x="24" y="12"/>
                    </a:lnTo>
                    <a:lnTo>
                      <a:pt x="24" y="9"/>
                    </a:lnTo>
                    <a:lnTo>
                      <a:pt x="23" y="5"/>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3" name="Freeform 127"/>
              <p:cNvSpPr>
                <a:spLocks/>
              </p:cNvSpPr>
              <p:nvPr/>
            </p:nvSpPr>
            <p:spPr bwMode="auto">
              <a:xfrm>
                <a:off x="251130" y="7995432"/>
                <a:ext cx="12580" cy="6290"/>
              </a:xfrm>
              <a:custGeom>
                <a:avLst/>
                <a:gdLst/>
                <a:ahLst/>
                <a:cxnLst>
                  <a:cxn ang="0">
                    <a:pos x="23" y="5"/>
                  </a:cxn>
                  <a:cxn ang="0">
                    <a:pos x="21" y="3"/>
                  </a:cxn>
                  <a:cxn ang="0">
                    <a:pos x="18" y="2"/>
                  </a:cxn>
                  <a:cxn ang="0">
                    <a:pos x="15" y="0"/>
                  </a:cxn>
                  <a:cxn ang="0">
                    <a:pos x="12" y="0"/>
                  </a:cxn>
                  <a:cxn ang="0">
                    <a:pos x="9" y="0"/>
                  </a:cxn>
                  <a:cxn ang="0">
                    <a:pos x="5" y="2"/>
                  </a:cxn>
                  <a:cxn ang="0">
                    <a:pos x="2" y="3"/>
                  </a:cxn>
                  <a:cxn ang="0">
                    <a:pos x="0" y="5"/>
                  </a:cxn>
                  <a:cxn ang="0">
                    <a:pos x="0" y="13"/>
                  </a:cxn>
                  <a:cxn ang="0">
                    <a:pos x="0" y="17"/>
                  </a:cxn>
                  <a:cxn ang="0">
                    <a:pos x="10" y="17"/>
                  </a:cxn>
                  <a:cxn ang="0">
                    <a:pos x="19" y="15"/>
                  </a:cxn>
                  <a:cxn ang="0">
                    <a:pos x="22" y="14"/>
                  </a:cxn>
                  <a:cxn ang="0">
                    <a:pos x="24" y="12"/>
                  </a:cxn>
                  <a:cxn ang="0">
                    <a:pos x="24" y="9"/>
                  </a:cxn>
                  <a:cxn ang="0">
                    <a:pos x="23" y="5"/>
                  </a:cxn>
                </a:cxnLst>
                <a:rect l="0" t="0" r="r" b="b"/>
                <a:pathLst>
                  <a:path w="24" h="17">
                    <a:moveTo>
                      <a:pt x="23" y="5"/>
                    </a:moveTo>
                    <a:lnTo>
                      <a:pt x="21" y="3"/>
                    </a:lnTo>
                    <a:lnTo>
                      <a:pt x="18" y="2"/>
                    </a:lnTo>
                    <a:lnTo>
                      <a:pt x="15" y="0"/>
                    </a:lnTo>
                    <a:lnTo>
                      <a:pt x="12" y="0"/>
                    </a:lnTo>
                    <a:lnTo>
                      <a:pt x="9" y="0"/>
                    </a:lnTo>
                    <a:lnTo>
                      <a:pt x="5" y="2"/>
                    </a:lnTo>
                    <a:lnTo>
                      <a:pt x="2" y="3"/>
                    </a:lnTo>
                    <a:lnTo>
                      <a:pt x="0" y="5"/>
                    </a:lnTo>
                    <a:lnTo>
                      <a:pt x="0" y="13"/>
                    </a:lnTo>
                    <a:lnTo>
                      <a:pt x="0" y="17"/>
                    </a:lnTo>
                    <a:lnTo>
                      <a:pt x="10" y="17"/>
                    </a:lnTo>
                    <a:lnTo>
                      <a:pt x="19" y="15"/>
                    </a:lnTo>
                    <a:lnTo>
                      <a:pt x="22" y="14"/>
                    </a:lnTo>
                    <a:lnTo>
                      <a:pt x="24" y="12"/>
                    </a:lnTo>
                    <a:lnTo>
                      <a:pt x="24" y="9"/>
                    </a:lnTo>
                    <a:lnTo>
                      <a:pt x="23" y="5"/>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4" name="Freeform 128"/>
              <p:cNvSpPr>
                <a:spLocks/>
              </p:cNvSpPr>
              <p:nvPr/>
            </p:nvSpPr>
            <p:spPr bwMode="auto">
              <a:xfrm>
                <a:off x="225971" y="8011157"/>
                <a:ext cx="3145" cy="3145"/>
              </a:xfrm>
              <a:custGeom>
                <a:avLst/>
                <a:gdLst/>
                <a:ahLst/>
                <a:cxnLst>
                  <a:cxn ang="0">
                    <a:pos x="7" y="0"/>
                  </a:cxn>
                  <a:cxn ang="0">
                    <a:pos x="3" y="0"/>
                  </a:cxn>
                  <a:cxn ang="0">
                    <a:pos x="0" y="0"/>
                  </a:cxn>
                  <a:cxn ang="0">
                    <a:pos x="0" y="2"/>
                  </a:cxn>
                  <a:cxn ang="0">
                    <a:pos x="0" y="5"/>
                  </a:cxn>
                  <a:cxn ang="0">
                    <a:pos x="3" y="5"/>
                  </a:cxn>
                  <a:cxn ang="0">
                    <a:pos x="7" y="5"/>
                  </a:cxn>
                  <a:cxn ang="0">
                    <a:pos x="7" y="2"/>
                  </a:cxn>
                  <a:cxn ang="0">
                    <a:pos x="7" y="0"/>
                  </a:cxn>
                </a:cxnLst>
                <a:rect l="0" t="0" r="r" b="b"/>
                <a:pathLst>
                  <a:path w="7" h="5">
                    <a:moveTo>
                      <a:pt x="7" y="0"/>
                    </a:moveTo>
                    <a:lnTo>
                      <a:pt x="3" y="0"/>
                    </a:lnTo>
                    <a:lnTo>
                      <a:pt x="0" y="0"/>
                    </a:lnTo>
                    <a:lnTo>
                      <a:pt x="0" y="2"/>
                    </a:lnTo>
                    <a:lnTo>
                      <a:pt x="0" y="5"/>
                    </a:lnTo>
                    <a:lnTo>
                      <a:pt x="3" y="5"/>
                    </a:lnTo>
                    <a:lnTo>
                      <a:pt x="7" y="5"/>
                    </a:lnTo>
                    <a:lnTo>
                      <a:pt x="7" y="2"/>
                    </a:lnTo>
                    <a:lnTo>
                      <a:pt x="7" y="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5" name="Freeform 129"/>
              <p:cNvSpPr>
                <a:spLocks/>
              </p:cNvSpPr>
              <p:nvPr/>
            </p:nvSpPr>
            <p:spPr bwMode="auto">
              <a:xfrm>
                <a:off x="225971" y="8011157"/>
                <a:ext cx="3145" cy="3145"/>
              </a:xfrm>
              <a:custGeom>
                <a:avLst/>
                <a:gdLst/>
                <a:ahLst/>
                <a:cxnLst>
                  <a:cxn ang="0">
                    <a:pos x="7" y="0"/>
                  </a:cxn>
                  <a:cxn ang="0">
                    <a:pos x="3" y="0"/>
                  </a:cxn>
                  <a:cxn ang="0">
                    <a:pos x="0" y="0"/>
                  </a:cxn>
                  <a:cxn ang="0">
                    <a:pos x="0" y="2"/>
                  </a:cxn>
                  <a:cxn ang="0">
                    <a:pos x="0" y="5"/>
                  </a:cxn>
                  <a:cxn ang="0">
                    <a:pos x="3" y="5"/>
                  </a:cxn>
                  <a:cxn ang="0">
                    <a:pos x="7" y="5"/>
                  </a:cxn>
                  <a:cxn ang="0">
                    <a:pos x="7" y="2"/>
                  </a:cxn>
                  <a:cxn ang="0">
                    <a:pos x="7" y="0"/>
                  </a:cxn>
                </a:cxnLst>
                <a:rect l="0" t="0" r="r" b="b"/>
                <a:pathLst>
                  <a:path w="7" h="5">
                    <a:moveTo>
                      <a:pt x="7" y="0"/>
                    </a:moveTo>
                    <a:lnTo>
                      <a:pt x="3" y="0"/>
                    </a:lnTo>
                    <a:lnTo>
                      <a:pt x="0" y="0"/>
                    </a:lnTo>
                    <a:lnTo>
                      <a:pt x="0" y="2"/>
                    </a:lnTo>
                    <a:lnTo>
                      <a:pt x="0" y="5"/>
                    </a:lnTo>
                    <a:lnTo>
                      <a:pt x="3" y="5"/>
                    </a:lnTo>
                    <a:lnTo>
                      <a:pt x="7" y="5"/>
                    </a:lnTo>
                    <a:lnTo>
                      <a:pt x="7" y="2"/>
                    </a:lnTo>
                    <a:lnTo>
                      <a:pt x="7" y="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6" name="Freeform 130"/>
              <p:cNvSpPr>
                <a:spLocks/>
              </p:cNvSpPr>
              <p:nvPr/>
            </p:nvSpPr>
            <p:spPr bwMode="auto">
              <a:xfrm>
                <a:off x="210246" y="8017446"/>
                <a:ext cx="6290" cy="6290"/>
              </a:xfrm>
              <a:custGeom>
                <a:avLst/>
                <a:gdLst/>
                <a:ahLst/>
                <a:cxnLst>
                  <a:cxn ang="0">
                    <a:pos x="6" y="0"/>
                  </a:cxn>
                  <a:cxn ang="0">
                    <a:pos x="5" y="0"/>
                  </a:cxn>
                  <a:cxn ang="0">
                    <a:pos x="0" y="0"/>
                  </a:cxn>
                  <a:cxn ang="0">
                    <a:pos x="0" y="4"/>
                  </a:cxn>
                  <a:cxn ang="0">
                    <a:pos x="0" y="12"/>
                  </a:cxn>
                  <a:cxn ang="0">
                    <a:pos x="6" y="12"/>
                  </a:cxn>
                  <a:cxn ang="0">
                    <a:pos x="11" y="12"/>
                  </a:cxn>
                  <a:cxn ang="0">
                    <a:pos x="11" y="8"/>
                  </a:cxn>
                  <a:cxn ang="0">
                    <a:pos x="11" y="4"/>
                  </a:cxn>
                  <a:cxn ang="0">
                    <a:pos x="10" y="2"/>
                  </a:cxn>
                  <a:cxn ang="0">
                    <a:pos x="9" y="1"/>
                  </a:cxn>
                  <a:cxn ang="0">
                    <a:pos x="8" y="1"/>
                  </a:cxn>
                  <a:cxn ang="0">
                    <a:pos x="6" y="0"/>
                  </a:cxn>
                </a:cxnLst>
                <a:rect l="0" t="0" r="r" b="b"/>
                <a:pathLst>
                  <a:path w="11" h="12">
                    <a:moveTo>
                      <a:pt x="6" y="0"/>
                    </a:moveTo>
                    <a:lnTo>
                      <a:pt x="5" y="0"/>
                    </a:lnTo>
                    <a:lnTo>
                      <a:pt x="0" y="0"/>
                    </a:lnTo>
                    <a:lnTo>
                      <a:pt x="0" y="4"/>
                    </a:lnTo>
                    <a:lnTo>
                      <a:pt x="0" y="12"/>
                    </a:lnTo>
                    <a:lnTo>
                      <a:pt x="6" y="12"/>
                    </a:lnTo>
                    <a:lnTo>
                      <a:pt x="11" y="12"/>
                    </a:lnTo>
                    <a:lnTo>
                      <a:pt x="11" y="8"/>
                    </a:lnTo>
                    <a:lnTo>
                      <a:pt x="11" y="4"/>
                    </a:lnTo>
                    <a:lnTo>
                      <a:pt x="10" y="2"/>
                    </a:lnTo>
                    <a:lnTo>
                      <a:pt x="9" y="1"/>
                    </a:lnTo>
                    <a:lnTo>
                      <a:pt x="8" y="1"/>
                    </a:lnTo>
                    <a:lnTo>
                      <a:pt x="6" y="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7" name="Freeform 131"/>
              <p:cNvSpPr>
                <a:spLocks/>
              </p:cNvSpPr>
              <p:nvPr/>
            </p:nvSpPr>
            <p:spPr bwMode="auto">
              <a:xfrm>
                <a:off x="210246" y="8017446"/>
                <a:ext cx="6290" cy="6290"/>
              </a:xfrm>
              <a:custGeom>
                <a:avLst/>
                <a:gdLst/>
                <a:ahLst/>
                <a:cxnLst>
                  <a:cxn ang="0">
                    <a:pos x="6" y="0"/>
                  </a:cxn>
                  <a:cxn ang="0">
                    <a:pos x="5" y="0"/>
                  </a:cxn>
                  <a:cxn ang="0">
                    <a:pos x="0" y="0"/>
                  </a:cxn>
                  <a:cxn ang="0">
                    <a:pos x="0" y="4"/>
                  </a:cxn>
                  <a:cxn ang="0">
                    <a:pos x="0" y="12"/>
                  </a:cxn>
                  <a:cxn ang="0">
                    <a:pos x="6" y="12"/>
                  </a:cxn>
                  <a:cxn ang="0">
                    <a:pos x="11" y="12"/>
                  </a:cxn>
                  <a:cxn ang="0">
                    <a:pos x="11" y="8"/>
                  </a:cxn>
                  <a:cxn ang="0">
                    <a:pos x="11" y="4"/>
                  </a:cxn>
                  <a:cxn ang="0">
                    <a:pos x="10" y="2"/>
                  </a:cxn>
                  <a:cxn ang="0">
                    <a:pos x="9" y="1"/>
                  </a:cxn>
                  <a:cxn ang="0">
                    <a:pos x="8" y="1"/>
                  </a:cxn>
                  <a:cxn ang="0">
                    <a:pos x="6" y="0"/>
                  </a:cxn>
                </a:cxnLst>
                <a:rect l="0" t="0" r="r" b="b"/>
                <a:pathLst>
                  <a:path w="11" h="12">
                    <a:moveTo>
                      <a:pt x="6" y="0"/>
                    </a:moveTo>
                    <a:lnTo>
                      <a:pt x="5" y="0"/>
                    </a:lnTo>
                    <a:lnTo>
                      <a:pt x="0" y="0"/>
                    </a:lnTo>
                    <a:lnTo>
                      <a:pt x="0" y="4"/>
                    </a:lnTo>
                    <a:lnTo>
                      <a:pt x="0" y="12"/>
                    </a:lnTo>
                    <a:lnTo>
                      <a:pt x="6" y="12"/>
                    </a:lnTo>
                    <a:lnTo>
                      <a:pt x="11" y="12"/>
                    </a:lnTo>
                    <a:lnTo>
                      <a:pt x="11" y="8"/>
                    </a:lnTo>
                    <a:lnTo>
                      <a:pt x="11" y="4"/>
                    </a:lnTo>
                    <a:lnTo>
                      <a:pt x="10" y="2"/>
                    </a:lnTo>
                    <a:lnTo>
                      <a:pt x="9" y="1"/>
                    </a:lnTo>
                    <a:lnTo>
                      <a:pt x="8" y="1"/>
                    </a:lnTo>
                    <a:lnTo>
                      <a:pt x="6" y="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8" name="Freeform 132"/>
              <p:cNvSpPr>
                <a:spLocks/>
              </p:cNvSpPr>
              <p:nvPr/>
            </p:nvSpPr>
            <p:spPr bwMode="auto">
              <a:xfrm>
                <a:off x="169362" y="8023736"/>
                <a:ext cx="22014" cy="6290"/>
              </a:xfrm>
              <a:custGeom>
                <a:avLst/>
                <a:gdLst/>
                <a:ahLst/>
                <a:cxnLst>
                  <a:cxn ang="0">
                    <a:pos x="17" y="0"/>
                  </a:cxn>
                  <a:cxn ang="0">
                    <a:pos x="14" y="1"/>
                  </a:cxn>
                  <a:cxn ang="0">
                    <a:pos x="11" y="2"/>
                  </a:cxn>
                  <a:cxn ang="0">
                    <a:pos x="9" y="3"/>
                  </a:cxn>
                  <a:cxn ang="0">
                    <a:pos x="6" y="6"/>
                  </a:cxn>
                  <a:cxn ang="0">
                    <a:pos x="5" y="7"/>
                  </a:cxn>
                  <a:cxn ang="0">
                    <a:pos x="4" y="8"/>
                  </a:cxn>
                  <a:cxn ang="0">
                    <a:pos x="2" y="8"/>
                  </a:cxn>
                  <a:cxn ang="0">
                    <a:pos x="0" y="6"/>
                  </a:cxn>
                  <a:cxn ang="0">
                    <a:pos x="0" y="11"/>
                  </a:cxn>
                  <a:cxn ang="0">
                    <a:pos x="0" y="12"/>
                  </a:cxn>
                  <a:cxn ang="0">
                    <a:pos x="10" y="12"/>
                  </a:cxn>
                  <a:cxn ang="0">
                    <a:pos x="21" y="12"/>
                  </a:cxn>
                  <a:cxn ang="0">
                    <a:pos x="32" y="12"/>
                  </a:cxn>
                  <a:cxn ang="0">
                    <a:pos x="42" y="12"/>
                  </a:cxn>
                  <a:cxn ang="0">
                    <a:pos x="42" y="11"/>
                  </a:cxn>
                  <a:cxn ang="0">
                    <a:pos x="42" y="6"/>
                  </a:cxn>
                  <a:cxn ang="0">
                    <a:pos x="39" y="8"/>
                  </a:cxn>
                  <a:cxn ang="0">
                    <a:pos x="36" y="8"/>
                  </a:cxn>
                  <a:cxn ang="0">
                    <a:pos x="33" y="7"/>
                  </a:cxn>
                  <a:cxn ang="0">
                    <a:pos x="30" y="6"/>
                  </a:cxn>
                  <a:cxn ang="0">
                    <a:pos x="23" y="2"/>
                  </a:cxn>
                  <a:cxn ang="0">
                    <a:pos x="17" y="0"/>
                  </a:cxn>
                </a:cxnLst>
                <a:rect l="0" t="0" r="r" b="b"/>
                <a:pathLst>
                  <a:path w="42" h="12">
                    <a:moveTo>
                      <a:pt x="17" y="0"/>
                    </a:moveTo>
                    <a:lnTo>
                      <a:pt x="14" y="1"/>
                    </a:lnTo>
                    <a:lnTo>
                      <a:pt x="11" y="2"/>
                    </a:lnTo>
                    <a:lnTo>
                      <a:pt x="9" y="3"/>
                    </a:lnTo>
                    <a:lnTo>
                      <a:pt x="6" y="6"/>
                    </a:lnTo>
                    <a:lnTo>
                      <a:pt x="5" y="7"/>
                    </a:lnTo>
                    <a:lnTo>
                      <a:pt x="4" y="8"/>
                    </a:lnTo>
                    <a:lnTo>
                      <a:pt x="2" y="8"/>
                    </a:lnTo>
                    <a:lnTo>
                      <a:pt x="0" y="6"/>
                    </a:lnTo>
                    <a:lnTo>
                      <a:pt x="0" y="11"/>
                    </a:lnTo>
                    <a:lnTo>
                      <a:pt x="0" y="12"/>
                    </a:lnTo>
                    <a:lnTo>
                      <a:pt x="10" y="12"/>
                    </a:lnTo>
                    <a:lnTo>
                      <a:pt x="21" y="12"/>
                    </a:lnTo>
                    <a:lnTo>
                      <a:pt x="32" y="12"/>
                    </a:lnTo>
                    <a:lnTo>
                      <a:pt x="42" y="12"/>
                    </a:lnTo>
                    <a:lnTo>
                      <a:pt x="42" y="11"/>
                    </a:lnTo>
                    <a:lnTo>
                      <a:pt x="42" y="6"/>
                    </a:lnTo>
                    <a:lnTo>
                      <a:pt x="39" y="8"/>
                    </a:lnTo>
                    <a:lnTo>
                      <a:pt x="36" y="8"/>
                    </a:lnTo>
                    <a:lnTo>
                      <a:pt x="33" y="7"/>
                    </a:lnTo>
                    <a:lnTo>
                      <a:pt x="30" y="6"/>
                    </a:lnTo>
                    <a:lnTo>
                      <a:pt x="23" y="2"/>
                    </a:lnTo>
                    <a:lnTo>
                      <a:pt x="17" y="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89" name="Freeform 133"/>
              <p:cNvSpPr>
                <a:spLocks/>
              </p:cNvSpPr>
              <p:nvPr/>
            </p:nvSpPr>
            <p:spPr bwMode="auto">
              <a:xfrm>
                <a:off x="169362" y="8023736"/>
                <a:ext cx="22014" cy="6290"/>
              </a:xfrm>
              <a:custGeom>
                <a:avLst/>
                <a:gdLst/>
                <a:ahLst/>
                <a:cxnLst>
                  <a:cxn ang="0">
                    <a:pos x="17" y="0"/>
                  </a:cxn>
                  <a:cxn ang="0">
                    <a:pos x="14" y="1"/>
                  </a:cxn>
                  <a:cxn ang="0">
                    <a:pos x="11" y="2"/>
                  </a:cxn>
                  <a:cxn ang="0">
                    <a:pos x="9" y="3"/>
                  </a:cxn>
                  <a:cxn ang="0">
                    <a:pos x="6" y="6"/>
                  </a:cxn>
                  <a:cxn ang="0">
                    <a:pos x="5" y="7"/>
                  </a:cxn>
                  <a:cxn ang="0">
                    <a:pos x="4" y="8"/>
                  </a:cxn>
                  <a:cxn ang="0">
                    <a:pos x="2" y="8"/>
                  </a:cxn>
                  <a:cxn ang="0">
                    <a:pos x="0" y="6"/>
                  </a:cxn>
                  <a:cxn ang="0">
                    <a:pos x="0" y="11"/>
                  </a:cxn>
                  <a:cxn ang="0">
                    <a:pos x="0" y="12"/>
                  </a:cxn>
                  <a:cxn ang="0">
                    <a:pos x="10" y="12"/>
                  </a:cxn>
                  <a:cxn ang="0">
                    <a:pos x="21" y="12"/>
                  </a:cxn>
                  <a:cxn ang="0">
                    <a:pos x="32" y="12"/>
                  </a:cxn>
                  <a:cxn ang="0">
                    <a:pos x="42" y="12"/>
                  </a:cxn>
                  <a:cxn ang="0">
                    <a:pos x="42" y="11"/>
                  </a:cxn>
                  <a:cxn ang="0">
                    <a:pos x="42" y="6"/>
                  </a:cxn>
                  <a:cxn ang="0">
                    <a:pos x="39" y="8"/>
                  </a:cxn>
                  <a:cxn ang="0">
                    <a:pos x="36" y="8"/>
                  </a:cxn>
                  <a:cxn ang="0">
                    <a:pos x="33" y="7"/>
                  </a:cxn>
                  <a:cxn ang="0">
                    <a:pos x="30" y="6"/>
                  </a:cxn>
                  <a:cxn ang="0">
                    <a:pos x="23" y="2"/>
                  </a:cxn>
                  <a:cxn ang="0">
                    <a:pos x="17" y="0"/>
                  </a:cxn>
                </a:cxnLst>
                <a:rect l="0" t="0" r="r" b="b"/>
                <a:pathLst>
                  <a:path w="42" h="12">
                    <a:moveTo>
                      <a:pt x="17" y="0"/>
                    </a:moveTo>
                    <a:lnTo>
                      <a:pt x="14" y="1"/>
                    </a:lnTo>
                    <a:lnTo>
                      <a:pt x="11" y="2"/>
                    </a:lnTo>
                    <a:lnTo>
                      <a:pt x="9" y="3"/>
                    </a:lnTo>
                    <a:lnTo>
                      <a:pt x="6" y="6"/>
                    </a:lnTo>
                    <a:lnTo>
                      <a:pt x="5" y="7"/>
                    </a:lnTo>
                    <a:lnTo>
                      <a:pt x="4" y="8"/>
                    </a:lnTo>
                    <a:lnTo>
                      <a:pt x="2" y="8"/>
                    </a:lnTo>
                    <a:lnTo>
                      <a:pt x="0" y="6"/>
                    </a:lnTo>
                    <a:lnTo>
                      <a:pt x="0" y="11"/>
                    </a:lnTo>
                    <a:lnTo>
                      <a:pt x="0" y="12"/>
                    </a:lnTo>
                    <a:lnTo>
                      <a:pt x="10" y="12"/>
                    </a:lnTo>
                    <a:lnTo>
                      <a:pt x="21" y="12"/>
                    </a:lnTo>
                    <a:lnTo>
                      <a:pt x="32" y="12"/>
                    </a:lnTo>
                    <a:lnTo>
                      <a:pt x="42" y="12"/>
                    </a:lnTo>
                    <a:lnTo>
                      <a:pt x="42" y="11"/>
                    </a:lnTo>
                    <a:lnTo>
                      <a:pt x="42" y="6"/>
                    </a:lnTo>
                    <a:lnTo>
                      <a:pt x="39" y="8"/>
                    </a:lnTo>
                    <a:lnTo>
                      <a:pt x="36" y="8"/>
                    </a:lnTo>
                    <a:lnTo>
                      <a:pt x="33" y="7"/>
                    </a:lnTo>
                    <a:lnTo>
                      <a:pt x="30" y="6"/>
                    </a:lnTo>
                    <a:lnTo>
                      <a:pt x="23" y="2"/>
                    </a:lnTo>
                    <a:lnTo>
                      <a:pt x="17" y="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0" name="Freeform 134"/>
              <p:cNvSpPr>
                <a:spLocks/>
              </p:cNvSpPr>
              <p:nvPr/>
            </p:nvSpPr>
            <p:spPr bwMode="auto">
              <a:xfrm>
                <a:off x="125333" y="8014301"/>
                <a:ext cx="37739" cy="28304"/>
              </a:xfrm>
              <a:custGeom>
                <a:avLst/>
                <a:gdLst/>
                <a:ahLst/>
                <a:cxnLst>
                  <a:cxn ang="0">
                    <a:pos x="35" y="7"/>
                  </a:cxn>
                  <a:cxn ang="0">
                    <a:pos x="40" y="4"/>
                  </a:cxn>
                  <a:cxn ang="0">
                    <a:pos x="46" y="1"/>
                  </a:cxn>
                  <a:cxn ang="0">
                    <a:pos x="53" y="0"/>
                  </a:cxn>
                  <a:cxn ang="0">
                    <a:pos x="60" y="0"/>
                  </a:cxn>
                  <a:cxn ang="0">
                    <a:pos x="62" y="0"/>
                  </a:cxn>
                  <a:cxn ang="0">
                    <a:pos x="65" y="3"/>
                  </a:cxn>
                  <a:cxn ang="0">
                    <a:pos x="67" y="4"/>
                  </a:cxn>
                  <a:cxn ang="0">
                    <a:pos x="68" y="6"/>
                  </a:cxn>
                  <a:cxn ang="0">
                    <a:pos x="71" y="8"/>
                  </a:cxn>
                  <a:cxn ang="0">
                    <a:pos x="71" y="11"/>
                  </a:cxn>
                  <a:cxn ang="0">
                    <a:pos x="71" y="15"/>
                  </a:cxn>
                  <a:cxn ang="0">
                    <a:pos x="71" y="19"/>
                  </a:cxn>
                  <a:cxn ang="0">
                    <a:pos x="62" y="19"/>
                  </a:cxn>
                  <a:cxn ang="0">
                    <a:pos x="53" y="19"/>
                  </a:cxn>
                  <a:cxn ang="0">
                    <a:pos x="61" y="25"/>
                  </a:cxn>
                  <a:cxn ang="0">
                    <a:pos x="64" y="25"/>
                  </a:cxn>
                  <a:cxn ang="0">
                    <a:pos x="64" y="27"/>
                  </a:cxn>
                  <a:cxn ang="0">
                    <a:pos x="63" y="29"/>
                  </a:cxn>
                  <a:cxn ang="0">
                    <a:pos x="61" y="30"/>
                  </a:cxn>
                  <a:cxn ang="0">
                    <a:pos x="57" y="31"/>
                  </a:cxn>
                  <a:cxn ang="0">
                    <a:pos x="52" y="34"/>
                  </a:cxn>
                  <a:cxn ang="0">
                    <a:pos x="46" y="37"/>
                  </a:cxn>
                  <a:cxn ang="0">
                    <a:pos x="42" y="38"/>
                  </a:cxn>
                  <a:cxn ang="0">
                    <a:pos x="39" y="40"/>
                  </a:cxn>
                  <a:cxn ang="0">
                    <a:pos x="36" y="45"/>
                  </a:cxn>
                  <a:cxn ang="0">
                    <a:pos x="35" y="49"/>
                  </a:cxn>
                  <a:cxn ang="0">
                    <a:pos x="26" y="52"/>
                  </a:cxn>
                  <a:cxn ang="0">
                    <a:pos x="17" y="53"/>
                  </a:cxn>
                  <a:cxn ang="0">
                    <a:pos x="9" y="55"/>
                  </a:cxn>
                  <a:cxn ang="0">
                    <a:pos x="0" y="55"/>
                  </a:cxn>
                  <a:cxn ang="0">
                    <a:pos x="2" y="49"/>
                  </a:cxn>
                  <a:cxn ang="0">
                    <a:pos x="6" y="44"/>
                  </a:cxn>
                  <a:cxn ang="0">
                    <a:pos x="10" y="39"/>
                  </a:cxn>
                  <a:cxn ang="0">
                    <a:pos x="15" y="35"/>
                  </a:cxn>
                  <a:cxn ang="0">
                    <a:pos x="25" y="27"/>
                  </a:cxn>
                  <a:cxn ang="0">
                    <a:pos x="35" y="19"/>
                  </a:cxn>
                  <a:cxn ang="0">
                    <a:pos x="36" y="18"/>
                  </a:cxn>
                  <a:cxn ang="0">
                    <a:pos x="40" y="16"/>
                  </a:cxn>
                  <a:cxn ang="0">
                    <a:pos x="40" y="14"/>
                  </a:cxn>
                  <a:cxn ang="0">
                    <a:pos x="40" y="11"/>
                  </a:cxn>
                  <a:cxn ang="0">
                    <a:pos x="39" y="9"/>
                  </a:cxn>
                  <a:cxn ang="0">
                    <a:pos x="35" y="7"/>
                  </a:cxn>
                </a:cxnLst>
                <a:rect l="0" t="0" r="r" b="b"/>
                <a:pathLst>
                  <a:path w="71" h="55">
                    <a:moveTo>
                      <a:pt x="35" y="7"/>
                    </a:moveTo>
                    <a:lnTo>
                      <a:pt x="40" y="4"/>
                    </a:lnTo>
                    <a:lnTo>
                      <a:pt x="46" y="1"/>
                    </a:lnTo>
                    <a:lnTo>
                      <a:pt x="53" y="0"/>
                    </a:lnTo>
                    <a:lnTo>
                      <a:pt x="60" y="0"/>
                    </a:lnTo>
                    <a:lnTo>
                      <a:pt x="62" y="0"/>
                    </a:lnTo>
                    <a:lnTo>
                      <a:pt x="65" y="3"/>
                    </a:lnTo>
                    <a:lnTo>
                      <a:pt x="67" y="4"/>
                    </a:lnTo>
                    <a:lnTo>
                      <a:pt x="68" y="6"/>
                    </a:lnTo>
                    <a:lnTo>
                      <a:pt x="71" y="8"/>
                    </a:lnTo>
                    <a:lnTo>
                      <a:pt x="71" y="11"/>
                    </a:lnTo>
                    <a:lnTo>
                      <a:pt x="71" y="15"/>
                    </a:lnTo>
                    <a:lnTo>
                      <a:pt x="71" y="19"/>
                    </a:lnTo>
                    <a:lnTo>
                      <a:pt x="62" y="19"/>
                    </a:lnTo>
                    <a:lnTo>
                      <a:pt x="53" y="19"/>
                    </a:lnTo>
                    <a:lnTo>
                      <a:pt x="61" y="25"/>
                    </a:lnTo>
                    <a:lnTo>
                      <a:pt x="64" y="25"/>
                    </a:lnTo>
                    <a:lnTo>
                      <a:pt x="64" y="27"/>
                    </a:lnTo>
                    <a:lnTo>
                      <a:pt x="63" y="29"/>
                    </a:lnTo>
                    <a:lnTo>
                      <a:pt x="61" y="30"/>
                    </a:lnTo>
                    <a:lnTo>
                      <a:pt x="57" y="31"/>
                    </a:lnTo>
                    <a:lnTo>
                      <a:pt x="52" y="34"/>
                    </a:lnTo>
                    <a:lnTo>
                      <a:pt x="46" y="37"/>
                    </a:lnTo>
                    <a:lnTo>
                      <a:pt x="42" y="38"/>
                    </a:lnTo>
                    <a:lnTo>
                      <a:pt x="39" y="40"/>
                    </a:lnTo>
                    <a:lnTo>
                      <a:pt x="36" y="45"/>
                    </a:lnTo>
                    <a:lnTo>
                      <a:pt x="35" y="49"/>
                    </a:lnTo>
                    <a:lnTo>
                      <a:pt x="26" y="52"/>
                    </a:lnTo>
                    <a:lnTo>
                      <a:pt x="17" y="53"/>
                    </a:lnTo>
                    <a:lnTo>
                      <a:pt x="9" y="55"/>
                    </a:lnTo>
                    <a:lnTo>
                      <a:pt x="0" y="55"/>
                    </a:lnTo>
                    <a:lnTo>
                      <a:pt x="2" y="49"/>
                    </a:lnTo>
                    <a:lnTo>
                      <a:pt x="6" y="44"/>
                    </a:lnTo>
                    <a:lnTo>
                      <a:pt x="10" y="39"/>
                    </a:lnTo>
                    <a:lnTo>
                      <a:pt x="15" y="35"/>
                    </a:lnTo>
                    <a:lnTo>
                      <a:pt x="25" y="27"/>
                    </a:lnTo>
                    <a:lnTo>
                      <a:pt x="35" y="19"/>
                    </a:lnTo>
                    <a:lnTo>
                      <a:pt x="36" y="18"/>
                    </a:lnTo>
                    <a:lnTo>
                      <a:pt x="40" y="16"/>
                    </a:lnTo>
                    <a:lnTo>
                      <a:pt x="40" y="14"/>
                    </a:lnTo>
                    <a:lnTo>
                      <a:pt x="40" y="11"/>
                    </a:lnTo>
                    <a:lnTo>
                      <a:pt x="39" y="9"/>
                    </a:lnTo>
                    <a:lnTo>
                      <a:pt x="35" y="7"/>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1" name="Freeform 135"/>
              <p:cNvSpPr>
                <a:spLocks/>
              </p:cNvSpPr>
              <p:nvPr/>
            </p:nvSpPr>
            <p:spPr bwMode="auto">
              <a:xfrm>
                <a:off x="125333" y="8014301"/>
                <a:ext cx="37739" cy="28304"/>
              </a:xfrm>
              <a:custGeom>
                <a:avLst/>
                <a:gdLst/>
                <a:ahLst/>
                <a:cxnLst>
                  <a:cxn ang="0">
                    <a:pos x="35" y="7"/>
                  </a:cxn>
                  <a:cxn ang="0">
                    <a:pos x="40" y="4"/>
                  </a:cxn>
                  <a:cxn ang="0">
                    <a:pos x="46" y="1"/>
                  </a:cxn>
                  <a:cxn ang="0">
                    <a:pos x="53" y="0"/>
                  </a:cxn>
                  <a:cxn ang="0">
                    <a:pos x="60" y="0"/>
                  </a:cxn>
                  <a:cxn ang="0">
                    <a:pos x="62" y="0"/>
                  </a:cxn>
                  <a:cxn ang="0">
                    <a:pos x="65" y="3"/>
                  </a:cxn>
                  <a:cxn ang="0">
                    <a:pos x="67" y="4"/>
                  </a:cxn>
                  <a:cxn ang="0">
                    <a:pos x="68" y="6"/>
                  </a:cxn>
                  <a:cxn ang="0">
                    <a:pos x="71" y="8"/>
                  </a:cxn>
                  <a:cxn ang="0">
                    <a:pos x="71" y="11"/>
                  </a:cxn>
                  <a:cxn ang="0">
                    <a:pos x="71" y="15"/>
                  </a:cxn>
                  <a:cxn ang="0">
                    <a:pos x="71" y="19"/>
                  </a:cxn>
                  <a:cxn ang="0">
                    <a:pos x="62" y="19"/>
                  </a:cxn>
                  <a:cxn ang="0">
                    <a:pos x="53" y="19"/>
                  </a:cxn>
                  <a:cxn ang="0">
                    <a:pos x="61" y="25"/>
                  </a:cxn>
                  <a:cxn ang="0">
                    <a:pos x="64" y="25"/>
                  </a:cxn>
                  <a:cxn ang="0">
                    <a:pos x="64" y="27"/>
                  </a:cxn>
                  <a:cxn ang="0">
                    <a:pos x="63" y="29"/>
                  </a:cxn>
                  <a:cxn ang="0">
                    <a:pos x="61" y="30"/>
                  </a:cxn>
                  <a:cxn ang="0">
                    <a:pos x="57" y="31"/>
                  </a:cxn>
                  <a:cxn ang="0">
                    <a:pos x="52" y="34"/>
                  </a:cxn>
                  <a:cxn ang="0">
                    <a:pos x="46" y="37"/>
                  </a:cxn>
                  <a:cxn ang="0">
                    <a:pos x="42" y="38"/>
                  </a:cxn>
                  <a:cxn ang="0">
                    <a:pos x="39" y="40"/>
                  </a:cxn>
                  <a:cxn ang="0">
                    <a:pos x="36" y="45"/>
                  </a:cxn>
                  <a:cxn ang="0">
                    <a:pos x="35" y="49"/>
                  </a:cxn>
                  <a:cxn ang="0">
                    <a:pos x="26" y="52"/>
                  </a:cxn>
                  <a:cxn ang="0">
                    <a:pos x="17" y="53"/>
                  </a:cxn>
                  <a:cxn ang="0">
                    <a:pos x="9" y="55"/>
                  </a:cxn>
                  <a:cxn ang="0">
                    <a:pos x="0" y="55"/>
                  </a:cxn>
                  <a:cxn ang="0">
                    <a:pos x="2" y="49"/>
                  </a:cxn>
                  <a:cxn ang="0">
                    <a:pos x="6" y="44"/>
                  </a:cxn>
                  <a:cxn ang="0">
                    <a:pos x="10" y="39"/>
                  </a:cxn>
                  <a:cxn ang="0">
                    <a:pos x="15" y="35"/>
                  </a:cxn>
                  <a:cxn ang="0">
                    <a:pos x="25" y="27"/>
                  </a:cxn>
                  <a:cxn ang="0">
                    <a:pos x="35" y="19"/>
                  </a:cxn>
                  <a:cxn ang="0">
                    <a:pos x="36" y="18"/>
                  </a:cxn>
                  <a:cxn ang="0">
                    <a:pos x="40" y="16"/>
                  </a:cxn>
                  <a:cxn ang="0">
                    <a:pos x="40" y="14"/>
                  </a:cxn>
                  <a:cxn ang="0">
                    <a:pos x="40" y="11"/>
                  </a:cxn>
                  <a:cxn ang="0">
                    <a:pos x="39" y="9"/>
                  </a:cxn>
                  <a:cxn ang="0">
                    <a:pos x="35" y="7"/>
                  </a:cxn>
                </a:cxnLst>
                <a:rect l="0" t="0" r="r" b="b"/>
                <a:pathLst>
                  <a:path w="71" h="55">
                    <a:moveTo>
                      <a:pt x="35" y="7"/>
                    </a:moveTo>
                    <a:lnTo>
                      <a:pt x="40" y="4"/>
                    </a:lnTo>
                    <a:lnTo>
                      <a:pt x="46" y="1"/>
                    </a:lnTo>
                    <a:lnTo>
                      <a:pt x="53" y="0"/>
                    </a:lnTo>
                    <a:lnTo>
                      <a:pt x="60" y="0"/>
                    </a:lnTo>
                    <a:lnTo>
                      <a:pt x="62" y="0"/>
                    </a:lnTo>
                    <a:lnTo>
                      <a:pt x="65" y="3"/>
                    </a:lnTo>
                    <a:lnTo>
                      <a:pt x="67" y="4"/>
                    </a:lnTo>
                    <a:lnTo>
                      <a:pt x="68" y="6"/>
                    </a:lnTo>
                    <a:lnTo>
                      <a:pt x="71" y="8"/>
                    </a:lnTo>
                    <a:lnTo>
                      <a:pt x="71" y="11"/>
                    </a:lnTo>
                    <a:lnTo>
                      <a:pt x="71" y="15"/>
                    </a:lnTo>
                    <a:lnTo>
                      <a:pt x="71" y="19"/>
                    </a:lnTo>
                    <a:lnTo>
                      <a:pt x="62" y="19"/>
                    </a:lnTo>
                    <a:lnTo>
                      <a:pt x="53" y="19"/>
                    </a:lnTo>
                    <a:lnTo>
                      <a:pt x="61" y="25"/>
                    </a:lnTo>
                    <a:lnTo>
                      <a:pt x="64" y="25"/>
                    </a:lnTo>
                    <a:lnTo>
                      <a:pt x="64" y="27"/>
                    </a:lnTo>
                    <a:lnTo>
                      <a:pt x="63" y="29"/>
                    </a:lnTo>
                    <a:lnTo>
                      <a:pt x="61" y="30"/>
                    </a:lnTo>
                    <a:lnTo>
                      <a:pt x="57" y="31"/>
                    </a:lnTo>
                    <a:lnTo>
                      <a:pt x="52" y="34"/>
                    </a:lnTo>
                    <a:lnTo>
                      <a:pt x="46" y="37"/>
                    </a:lnTo>
                    <a:lnTo>
                      <a:pt x="42" y="38"/>
                    </a:lnTo>
                    <a:lnTo>
                      <a:pt x="39" y="40"/>
                    </a:lnTo>
                    <a:lnTo>
                      <a:pt x="36" y="45"/>
                    </a:lnTo>
                    <a:lnTo>
                      <a:pt x="35" y="49"/>
                    </a:lnTo>
                    <a:lnTo>
                      <a:pt x="26" y="52"/>
                    </a:lnTo>
                    <a:lnTo>
                      <a:pt x="17" y="53"/>
                    </a:lnTo>
                    <a:lnTo>
                      <a:pt x="9" y="55"/>
                    </a:lnTo>
                    <a:lnTo>
                      <a:pt x="0" y="55"/>
                    </a:lnTo>
                    <a:lnTo>
                      <a:pt x="2" y="49"/>
                    </a:lnTo>
                    <a:lnTo>
                      <a:pt x="6" y="44"/>
                    </a:lnTo>
                    <a:lnTo>
                      <a:pt x="10" y="39"/>
                    </a:lnTo>
                    <a:lnTo>
                      <a:pt x="15" y="35"/>
                    </a:lnTo>
                    <a:lnTo>
                      <a:pt x="25" y="27"/>
                    </a:lnTo>
                    <a:lnTo>
                      <a:pt x="35" y="19"/>
                    </a:lnTo>
                    <a:lnTo>
                      <a:pt x="36" y="18"/>
                    </a:lnTo>
                    <a:lnTo>
                      <a:pt x="40" y="16"/>
                    </a:lnTo>
                    <a:lnTo>
                      <a:pt x="40" y="14"/>
                    </a:lnTo>
                    <a:lnTo>
                      <a:pt x="40" y="11"/>
                    </a:lnTo>
                    <a:lnTo>
                      <a:pt x="39" y="9"/>
                    </a:lnTo>
                    <a:lnTo>
                      <a:pt x="35" y="7"/>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2" name="Freeform 136"/>
              <p:cNvSpPr>
                <a:spLocks/>
              </p:cNvSpPr>
              <p:nvPr/>
            </p:nvSpPr>
            <p:spPr bwMode="auto">
              <a:xfrm>
                <a:off x="78159" y="8026881"/>
                <a:ext cx="28304" cy="34594"/>
              </a:xfrm>
              <a:custGeom>
                <a:avLst/>
                <a:gdLst/>
                <a:ahLst/>
                <a:cxnLst>
                  <a:cxn ang="0">
                    <a:pos x="42" y="24"/>
                  </a:cxn>
                  <a:cxn ang="0">
                    <a:pos x="38" y="22"/>
                  </a:cxn>
                  <a:cxn ang="0">
                    <a:pos x="35" y="20"/>
                  </a:cxn>
                  <a:cxn ang="0">
                    <a:pos x="34" y="17"/>
                  </a:cxn>
                  <a:cxn ang="0">
                    <a:pos x="33" y="15"/>
                  </a:cxn>
                  <a:cxn ang="0">
                    <a:pos x="33" y="11"/>
                  </a:cxn>
                  <a:cxn ang="0">
                    <a:pos x="29" y="6"/>
                  </a:cxn>
                  <a:cxn ang="0">
                    <a:pos x="27" y="2"/>
                  </a:cxn>
                  <a:cxn ang="0">
                    <a:pos x="24" y="1"/>
                  </a:cxn>
                  <a:cxn ang="0">
                    <a:pos x="20" y="0"/>
                  </a:cxn>
                  <a:cxn ang="0">
                    <a:pos x="17" y="0"/>
                  </a:cxn>
                  <a:cxn ang="0">
                    <a:pos x="12" y="2"/>
                  </a:cxn>
                  <a:cxn ang="0">
                    <a:pos x="6" y="6"/>
                  </a:cxn>
                  <a:cxn ang="0">
                    <a:pos x="4" y="6"/>
                  </a:cxn>
                  <a:cxn ang="0">
                    <a:pos x="3" y="7"/>
                  </a:cxn>
                  <a:cxn ang="0">
                    <a:pos x="2" y="9"/>
                  </a:cxn>
                  <a:cxn ang="0">
                    <a:pos x="0" y="10"/>
                  </a:cxn>
                  <a:cxn ang="0">
                    <a:pos x="0" y="13"/>
                  </a:cxn>
                  <a:cxn ang="0">
                    <a:pos x="0" y="17"/>
                  </a:cxn>
                  <a:cxn ang="0">
                    <a:pos x="3" y="22"/>
                  </a:cxn>
                  <a:cxn ang="0">
                    <a:pos x="8" y="24"/>
                  </a:cxn>
                  <a:cxn ang="0">
                    <a:pos x="14" y="26"/>
                  </a:cxn>
                  <a:cxn ang="0">
                    <a:pos x="19" y="27"/>
                  </a:cxn>
                  <a:cxn ang="0">
                    <a:pos x="24" y="30"/>
                  </a:cxn>
                  <a:cxn ang="0">
                    <a:pos x="28" y="32"/>
                  </a:cxn>
                  <a:cxn ang="0">
                    <a:pos x="29" y="34"/>
                  </a:cxn>
                  <a:cxn ang="0">
                    <a:pos x="30" y="36"/>
                  </a:cxn>
                  <a:cxn ang="0">
                    <a:pos x="30" y="38"/>
                  </a:cxn>
                  <a:cxn ang="0">
                    <a:pos x="29" y="42"/>
                  </a:cxn>
                  <a:cxn ang="0">
                    <a:pos x="24" y="45"/>
                  </a:cxn>
                  <a:cxn ang="0">
                    <a:pos x="18" y="47"/>
                  </a:cxn>
                  <a:cxn ang="0">
                    <a:pos x="16" y="48"/>
                  </a:cxn>
                  <a:cxn ang="0">
                    <a:pos x="14" y="50"/>
                  </a:cxn>
                  <a:cxn ang="0">
                    <a:pos x="13" y="52"/>
                  </a:cxn>
                  <a:cxn ang="0">
                    <a:pos x="12" y="53"/>
                  </a:cxn>
                  <a:cxn ang="0">
                    <a:pos x="13" y="55"/>
                  </a:cxn>
                  <a:cxn ang="0">
                    <a:pos x="14" y="57"/>
                  </a:cxn>
                  <a:cxn ang="0">
                    <a:pos x="16" y="60"/>
                  </a:cxn>
                  <a:cxn ang="0">
                    <a:pos x="18" y="62"/>
                  </a:cxn>
                  <a:cxn ang="0">
                    <a:pos x="24" y="64"/>
                  </a:cxn>
                  <a:cxn ang="0">
                    <a:pos x="29" y="65"/>
                  </a:cxn>
                  <a:cxn ang="0">
                    <a:pos x="42" y="60"/>
                  </a:cxn>
                  <a:cxn ang="0">
                    <a:pos x="53" y="53"/>
                  </a:cxn>
                  <a:cxn ang="0">
                    <a:pos x="57" y="51"/>
                  </a:cxn>
                  <a:cxn ang="0">
                    <a:pos x="59" y="47"/>
                  </a:cxn>
                  <a:cxn ang="0">
                    <a:pos x="59" y="43"/>
                  </a:cxn>
                  <a:cxn ang="0">
                    <a:pos x="58" y="38"/>
                  </a:cxn>
                  <a:cxn ang="0">
                    <a:pos x="56" y="34"/>
                  </a:cxn>
                  <a:cxn ang="0">
                    <a:pos x="53" y="30"/>
                  </a:cxn>
                  <a:cxn ang="0">
                    <a:pos x="47" y="26"/>
                  </a:cxn>
                  <a:cxn ang="0">
                    <a:pos x="42" y="24"/>
                  </a:cxn>
                </a:cxnLst>
                <a:rect l="0" t="0" r="r" b="b"/>
                <a:pathLst>
                  <a:path w="59" h="65">
                    <a:moveTo>
                      <a:pt x="42" y="24"/>
                    </a:moveTo>
                    <a:lnTo>
                      <a:pt x="38" y="22"/>
                    </a:lnTo>
                    <a:lnTo>
                      <a:pt x="35" y="20"/>
                    </a:lnTo>
                    <a:lnTo>
                      <a:pt x="34" y="17"/>
                    </a:lnTo>
                    <a:lnTo>
                      <a:pt x="33" y="15"/>
                    </a:lnTo>
                    <a:lnTo>
                      <a:pt x="33" y="11"/>
                    </a:lnTo>
                    <a:lnTo>
                      <a:pt x="29" y="6"/>
                    </a:lnTo>
                    <a:lnTo>
                      <a:pt x="27" y="2"/>
                    </a:lnTo>
                    <a:lnTo>
                      <a:pt x="24" y="1"/>
                    </a:lnTo>
                    <a:lnTo>
                      <a:pt x="20" y="0"/>
                    </a:lnTo>
                    <a:lnTo>
                      <a:pt x="17" y="0"/>
                    </a:lnTo>
                    <a:lnTo>
                      <a:pt x="12" y="2"/>
                    </a:lnTo>
                    <a:lnTo>
                      <a:pt x="6" y="6"/>
                    </a:lnTo>
                    <a:lnTo>
                      <a:pt x="4" y="6"/>
                    </a:lnTo>
                    <a:lnTo>
                      <a:pt x="3" y="7"/>
                    </a:lnTo>
                    <a:lnTo>
                      <a:pt x="2" y="9"/>
                    </a:lnTo>
                    <a:lnTo>
                      <a:pt x="0" y="10"/>
                    </a:lnTo>
                    <a:lnTo>
                      <a:pt x="0" y="13"/>
                    </a:lnTo>
                    <a:lnTo>
                      <a:pt x="0" y="17"/>
                    </a:lnTo>
                    <a:lnTo>
                      <a:pt x="3" y="22"/>
                    </a:lnTo>
                    <a:lnTo>
                      <a:pt x="8" y="24"/>
                    </a:lnTo>
                    <a:lnTo>
                      <a:pt x="14" y="26"/>
                    </a:lnTo>
                    <a:lnTo>
                      <a:pt x="19" y="27"/>
                    </a:lnTo>
                    <a:lnTo>
                      <a:pt x="24" y="30"/>
                    </a:lnTo>
                    <a:lnTo>
                      <a:pt x="28" y="32"/>
                    </a:lnTo>
                    <a:lnTo>
                      <a:pt x="29" y="34"/>
                    </a:lnTo>
                    <a:lnTo>
                      <a:pt x="30" y="36"/>
                    </a:lnTo>
                    <a:lnTo>
                      <a:pt x="30" y="38"/>
                    </a:lnTo>
                    <a:lnTo>
                      <a:pt x="29" y="42"/>
                    </a:lnTo>
                    <a:lnTo>
                      <a:pt x="24" y="45"/>
                    </a:lnTo>
                    <a:lnTo>
                      <a:pt x="18" y="47"/>
                    </a:lnTo>
                    <a:lnTo>
                      <a:pt x="16" y="48"/>
                    </a:lnTo>
                    <a:lnTo>
                      <a:pt x="14" y="50"/>
                    </a:lnTo>
                    <a:lnTo>
                      <a:pt x="13" y="52"/>
                    </a:lnTo>
                    <a:lnTo>
                      <a:pt x="12" y="53"/>
                    </a:lnTo>
                    <a:lnTo>
                      <a:pt x="13" y="55"/>
                    </a:lnTo>
                    <a:lnTo>
                      <a:pt x="14" y="57"/>
                    </a:lnTo>
                    <a:lnTo>
                      <a:pt x="16" y="60"/>
                    </a:lnTo>
                    <a:lnTo>
                      <a:pt x="18" y="62"/>
                    </a:lnTo>
                    <a:lnTo>
                      <a:pt x="24" y="64"/>
                    </a:lnTo>
                    <a:lnTo>
                      <a:pt x="29" y="65"/>
                    </a:lnTo>
                    <a:lnTo>
                      <a:pt x="42" y="60"/>
                    </a:lnTo>
                    <a:lnTo>
                      <a:pt x="53" y="53"/>
                    </a:lnTo>
                    <a:lnTo>
                      <a:pt x="57" y="51"/>
                    </a:lnTo>
                    <a:lnTo>
                      <a:pt x="59" y="47"/>
                    </a:lnTo>
                    <a:lnTo>
                      <a:pt x="59" y="43"/>
                    </a:lnTo>
                    <a:lnTo>
                      <a:pt x="58" y="38"/>
                    </a:lnTo>
                    <a:lnTo>
                      <a:pt x="56" y="34"/>
                    </a:lnTo>
                    <a:lnTo>
                      <a:pt x="53" y="30"/>
                    </a:lnTo>
                    <a:lnTo>
                      <a:pt x="47" y="26"/>
                    </a:lnTo>
                    <a:lnTo>
                      <a:pt x="42" y="24"/>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3" name="Freeform 137"/>
              <p:cNvSpPr>
                <a:spLocks/>
              </p:cNvSpPr>
              <p:nvPr/>
            </p:nvSpPr>
            <p:spPr bwMode="auto">
              <a:xfrm>
                <a:off x="78159" y="8026881"/>
                <a:ext cx="28304" cy="34594"/>
              </a:xfrm>
              <a:custGeom>
                <a:avLst/>
                <a:gdLst/>
                <a:ahLst/>
                <a:cxnLst>
                  <a:cxn ang="0">
                    <a:pos x="42" y="24"/>
                  </a:cxn>
                  <a:cxn ang="0">
                    <a:pos x="38" y="22"/>
                  </a:cxn>
                  <a:cxn ang="0">
                    <a:pos x="35" y="20"/>
                  </a:cxn>
                  <a:cxn ang="0">
                    <a:pos x="34" y="17"/>
                  </a:cxn>
                  <a:cxn ang="0">
                    <a:pos x="33" y="15"/>
                  </a:cxn>
                  <a:cxn ang="0">
                    <a:pos x="33" y="11"/>
                  </a:cxn>
                  <a:cxn ang="0">
                    <a:pos x="29" y="6"/>
                  </a:cxn>
                  <a:cxn ang="0">
                    <a:pos x="27" y="2"/>
                  </a:cxn>
                  <a:cxn ang="0">
                    <a:pos x="24" y="1"/>
                  </a:cxn>
                  <a:cxn ang="0">
                    <a:pos x="20" y="0"/>
                  </a:cxn>
                  <a:cxn ang="0">
                    <a:pos x="17" y="0"/>
                  </a:cxn>
                  <a:cxn ang="0">
                    <a:pos x="12" y="2"/>
                  </a:cxn>
                  <a:cxn ang="0">
                    <a:pos x="6" y="6"/>
                  </a:cxn>
                  <a:cxn ang="0">
                    <a:pos x="4" y="6"/>
                  </a:cxn>
                  <a:cxn ang="0">
                    <a:pos x="3" y="7"/>
                  </a:cxn>
                  <a:cxn ang="0">
                    <a:pos x="2" y="9"/>
                  </a:cxn>
                  <a:cxn ang="0">
                    <a:pos x="0" y="10"/>
                  </a:cxn>
                  <a:cxn ang="0">
                    <a:pos x="0" y="13"/>
                  </a:cxn>
                  <a:cxn ang="0">
                    <a:pos x="0" y="17"/>
                  </a:cxn>
                  <a:cxn ang="0">
                    <a:pos x="3" y="22"/>
                  </a:cxn>
                  <a:cxn ang="0">
                    <a:pos x="8" y="24"/>
                  </a:cxn>
                  <a:cxn ang="0">
                    <a:pos x="14" y="26"/>
                  </a:cxn>
                  <a:cxn ang="0">
                    <a:pos x="19" y="27"/>
                  </a:cxn>
                  <a:cxn ang="0">
                    <a:pos x="24" y="30"/>
                  </a:cxn>
                  <a:cxn ang="0">
                    <a:pos x="28" y="32"/>
                  </a:cxn>
                  <a:cxn ang="0">
                    <a:pos x="29" y="34"/>
                  </a:cxn>
                  <a:cxn ang="0">
                    <a:pos x="30" y="36"/>
                  </a:cxn>
                  <a:cxn ang="0">
                    <a:pos x="30" y="38"/>
                  </a:cxn>
                  <a:cxn ang="0">
                    <a:pos x="29" y="42"/>
                  </a:cxn>
                  <a:cxn ang="0">
                    <a:pos x="24" y="45"/>
                  </a:cxn>
                  <a:cxn ang="0">
                    <a:pos x="18" y="47"/>
                  </a:cxn>
                  <a:cxn ang="0">
                    <a:pos x="16" y="48"/>
                  </a:cxn>
                  <a:cxn ang="0">
                    <a:pos x="14" y="50"/>
                  </a:cxn>
                  <a:cxn ang="0">
                    <a:pos x="13" y="52"/>
                  </a:cxn>
                  <a:cxn ang="0">
                    <a:pos x="12" y="53"/>
                  </a:cxn>
                  <a:cxn ang="0">
                    <a:pos x="13" y="55"/>
                  </a:cxn>
                  <a:cxn ang="0">
                    <a:pos x="14" y="57"/>
                  </a:cxn>
                  <a:cxn ang="0">
                    <a:pos x="16" y="60"/>
                  </a:cxn>
                  <a:cxn ang="0">
                    <a:pos x="18" y="62"/>
                  </a:cxn>
                  <a:cxn ang="0">
                    <a:pos x="24" y="64"/>
                  </a:cxn>
                  <a:cxn ang="0">
                    <a:pos x="29" y="65"/>
                  </a:cxn>
                  <a:cxn ang="0">
                    <a:pos x="42" y="60"/>
                  </a:cxn>
                  <a:cxn ang="0">
                    <a:pos x="53" y="53"/>
                  </a:cxn>
                  <a:cxn ang="0">
                    <a:pos x="57" y="51"/>
                  </a:cxn>
                  <a:cxn ang="0">
                    <a:pos x="59" y="47"/>
                  </a:cxn>
                  <a:cxn ang="0">
                    <a:pos x="59" y="43"/>
                  </a:cxn>
                  <a:cxn ang="0">
                    <a:pos x="58" y="38"/>
                  </a:cxn>
                  <a:cxn ang="0">
                    <a:pos x="56" y="34"/>
                  </a:cxn>
                  <a:cxn ang="0">
                    <a:pos x="53" y="30"/>
                  </a:cxn>
                  <a:cxn ang="0">
                    <a:pos x="47" y="26"/>
                  </a:cxn>
                  <a:cxn ang="0">
                    <a:pos x="42" y="24"/>
                  </a:cxn>
                </a:cxnLst>
                <a:rect l="0" t="0" r="r" b="b"/>
                <a:pathLst>
                  <a:path w="59" h="65">
                    <a:moveTo>
                      <a:pt x="42" y="24"/>
                    </a:moveTo>
                    <a:lnTo>
                      <a:pt x="38" y="22"/>
                    </a:lnTo>
                    <a:lnTo>
                      <a:pt x="35" y="20"/>
                    </a:lnTo>
                    <a:lnTo>
                      <a:pt x="34" y="17"/>
                    </a:lnTo>
                    <a:lnTo>
                      <a:pt x="33" y="15"/>
                    </a:lnTo>
                    <a:lnTo>
                      <a:pt x="33" y="11"/>
                    </a:lnTo>
                    <a:lnTo>
                      <a:pt x="29" y="6"/>
                    </a:lnTo>
                    <a:lnTo>
                      <a:pt x="27" y="2"/>
                    </a:lnTo>
                    <a:lnTo>
                      <a:pt x="24" y="1"/>
                    </a:lnTo>
                    <a:lnTo>
                      <a:pt x="20" y="0"/>
                    </a:lnTo>
                    <a:lnTo>
                      <a:pt x="17" y="0"/>
                    </a:lnTo>
                    <a:lnTo>
                      <a:pt x="12" y="2"/>
                    </a:lnTo>
                    <a:lnTo>
                      <a:pt x="6" y="6"/>
                    </a:lnTo>
                    <a:lnTo>
                      <a:pt x="4" y="6"/>
                    </a:lnTo>
                    <a:lnTo>
                      <a:pt x="3" y="7"/>
                    </a:lnTo>
                    <a:lnTo>
                      <a:pt x="2" y="9"/>
                    </a:lnTo>
                    <a:lnTo>
                      <a:pt x="0" y="10"/>
                    </a:lnTo>
                    <a:lnTo>
                      <a:pt x="0" y="13"/>
                    </a:lnTo>
                    <a:lnTo>
                      <a:pt x="0" y="17"/>
                    </a:lnTo>
                    <a:lnTo>
                      <a:pt x="3" y="22"/>
                    </a:lnTo>
                    <a:lnTo>
                      <a:pt x="8" y="24"/>
                    </a:lnTo>
                    <a:lnTo>
                      <a:pt x="14" y="26"/>
                    </a:lnTo>
                    <a:lnTo>
                      <a:pt x="19" y="27"/>
                    </a:lnTo>
                    <a:lnTo>
                      <a:pt x="24" y="30"/>
                    </a:lnTo>
                    <a:lnTo>
                      <a:pt x="28" y="32"/>
                    </a:lnTo>
                    <a:lnTo>
                      <a:pt x="29" y="34"/>
                    </a:lnTo>
                    <a:lnTo>
                      <a:pt x="30" y="36"/>
                    </a:lnTo>
                    <a:lnTo>
                      <a:pt x="30" y="38"/>
                    </a:lnTo>
                    <a:lnTo>
                      <a:pt x="29" y="42"/>
                    </a:lnTo>
                    <a:lnTo>
                      <a:pt x="24" y="45"/>
                    </a:lnTo>
                    <a:lnTo>
                      <a:pt x="18" y="47"/>
                    </a:lnTo>
                    <a:lnTo>
                      <a:pt x="16" y="48"/>
                    </a:lnTo>
                    <a:lnTo>
                      <a:pt x="14" y="50"/>
                    </a:lnTo>
                    <a:lnTo>
                      <a:pt x="13" y="52"/>
                    </a:lnTo>
                    <a:lnTo>
                      <a:pt x="12" y="53"/>
                    </a:lnTo>
                    <a:lnTo>
                      <a:pt x="13" y="55"/>
                    </a:lnTo>
                    <a:lnTo>
                      <a:pt x="14" y="57"/>
                    </a:lnTo>
                    <a:lnTo>
                      <a:pt x="16" y="60"/>
                    </a:lnTo>
                    <a:lnTo>
                      <a:pt x="18" y="62"/>
                    </a:lnTo>
                    <a:lnTo>
                      <a:pt x="24" y="64"/>
                    </a:lnTo>
                    <a:lnTo>
                      <a:pt x="29" y="65"/>
                    </a:lnTo>
                    <a:lnTo>
                      <a:pt x="42" y="60"/>
                    </a:lnTo>
                    <a:lnTo>
                      <a:pt x="53" y="53"/>
                    </a:lnTo>
                    <a:lnTo>
                      <a:pt x="57" y="51"/>
                    </a:lnTo>
                    <a:lnTo>
                      <a:pt x="59" y="47"/>
                    </a:lnTo>
                    <a:lnTo>
                      <a:pt x="59" y="43"/>
                    </a:lnTo>
                    <a:lnTo>
                      <a:pt x="58" y="38"/>
                    </a:lnTo>
                    <a:lnTo>
                      <a:pt x="56" y="34"/>
                    </a:lnTo>
                    <a:lnTo>
                      <a:pt x="53" y="30"/>
                    </a:lnTo>
                    <a:lnTo>
                      <a:pt x="47" y="26"/>
                    </a:lnTo>
                    <a:lnTo>
                      <a:pt x="42" y="24"/>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4" name="Freeform 138"/>
              <p:cNvSpPr>
                <a:spLocks/>
              </p:cNvSpPr>
              <p:nvPr/>
            </p:nvSpPr>
            <p:spPr bwMode="auto">
              <a:xfrm>
                <a:off x="24695" y="8030026"/>
                <a:ext cx="44029" cy="31449"/>
              </a:xfrm>
              <a:custGeom>
                <a:avLst/>
                <a:gdLst/>
                <a:ahLst/>
                <a:cxnLst>
                  <a:cxn ang="0">
                    <a:pos x="59" y="23"/>
                  </a:cxn>
                  <a:cxn ang="0">
                    <a:pos x="58" y="17"/>
                  </a:cxn>
                  <a:cxn ang="0">
                    <a:pos x="55" y="12"/>
                  </a:cxn>
                  <a:cxn ang="0">
                    <a:pos x="53" y="9"/>
                  </a:cxn>
                  <a:cxn ang="0">
                    <a:pos x="52" y="7"/>
                  </a:cxn>
                  <a:cxn ang="0">
                    <a:pos x="53" y="6"/>
                  </a:cxn>
                  <a:cxn ang="0">
                    <a:pos x="54" y="5"/>
                  </a:cxn>
                  <a:cxn ang="0">
                    <a:pos x="62" y="2"/>
                  </a:cxn>
                  <a:cxn ang="0">
                    <a:pos x="68" y="0"/>
                  </a:cxn>
                  <a:cxn ang="0">
                    <a:pos x="70" y="0"/>
                  </a:cxn>
                  <a:cxn ang="0">
                    <a:pos x="73" y="2"/>
                  </a:cxn>
                  <a:cxn ang="0">
                    <a:pos x="75" y="3"/>
                  </a:cxn>
                  <a:cxn ang="0">
                    <a:pos x="77" y="5"/>
                  </a:cxn>
                  <a:cxn ang="0">
                    <a:pos x="82" y="15"/>
                  </a:cxn>
                  <a:cxn ang="0">
                    <a:pos x="84" y="24"/>
                  </a:cxn>
                  <a:cxn ang="0">
                    <a:pos x="84" y="28"/>
                  </a:cxn>
                  <a:cxn ang="0">
                    <a:pos x="83" y="31"/>
                  </a:cxn>
                  <a:cxn ang="0">
                    <a:pos x="80" y="34"/>
                  </a:cxn>
                  <a:cxn ang="0">
                    <a:pos x="77" y="35"/>
                  </a:cxn>
                  <a:cxn ang="0">
                    <a:pos x="59" y="44"/>
                  </a:cxn>
                  <a:cxn ang="0">
                    <a:pos x="42" y="50"/>
                  </a:cxn>
                  <a:cxn ang="0">
                    <a:pos x="32" y="54"/>
                  </a:cxn>
                  <a:cxn ang="0">
                    <a:pos x="22" y="56"/>
                  </a:cxn>
                  <a:cxn ang="0">
                    <a:pos x="12" y="58"/>
                  </a:cxn>
                  <a:cxn ang="0">
                    <a:pos x="1" y="58"/>
                  </a:cxn>
                  <a:cxn ang="0">
                    <a:pos x="0" y="54"/>
                  </a:cxn>
                  <a:cxn ang="0">
                    <a:pos x="0" y="50"/>
                  </a:cxn>
                  <a:cxn ang="0">
                    <a:pos x="1" y="48"/>
                  </a:cxn>
                  <a:cxn ang="0">
                    <a:pos x="3" y="45"/>
                  </a:cxn>
                  <a:cxn ang="0">
                    <a:pos x="11" y="41"/>
                  </a:cxn>
                  <a:cxn ang="0">
                    <a:pos x="22" y="38"/>
                  </a:cxn>
                  <a:cxn ang="0">
                    <a:pos x="33" y="36"/>
                  </a:cxn>
                  <a:cxn ang="0">
                    <a:pos x="44" y="33"/>
                  </a:cxn>
                  <a:cxn ang="0">
                    <a:pos x="48" y="30"/>
                  </a:cxn>
                  <a:cxn ang="0">
                    <a:pos x="53" y="28"/>
                  </a:cxn>
                  <a:cxn ang="0">
                    <a:pos x="57" y="26"/>
                  </a:cxn>
                  <a:cxn ang="0">
                    <a:pos x="59" y="23"/>
                  </a:cxn>
                </a:cxnLst>
                <a:rect l="0" t="0" r="r" b="b"/>
                <a:pathLst>
                  <a:path w="84" h="58">
                    <a:moveTo>
                      <a:pt x="59" y="23"/>
                    </a:moveTo>
                    <a:lnTo>
                      <a:pt x="58" y="17"/>
                    </a:lnTo>
                    <a:lnTo>
                      <a:pt x="55" y="12"/>
                    </a:lnTo>
                    <a:lnTo>
                      <a:pt x="53" y="9"/>
                    </a:lnTo>
                    <a:lnTo>
                      <a:pt x="52" y="7"/>
                    </a:lnTo>
                    <a:lnTo>
                      <a:pt x="53" y="6"/>
                    </a:lnTo>
                    <a:lnTo>
                      <a:pt x="54" y="5"/>
                    </a:lnTo>
                    <a:lnTo>
                      <a:pt x="62" y="2"/>
                    </a:lnTo>
                    <a:lnTo>
                      <a:pt x="68" y="0"/>
                    </a:lnTo>
                    <a:lnTo>
                      <a:pt x="70" y="0"/>
                    </a:lnTo>
                    <a:lnTo>
                      <a:pt x="73" y="2"/>
                    </a:lnTo>
                    <a:lnTo>
                      <a:pt x="75" y="3"/>
                    </a:lnTo>
                    <a:lnTo>
                      <a:pt x="77" y="5"/>
                    </a:lnTo>
                    <a:lnTo>
                      <a:pt x="82" y="15"/>
                    </a:lnTo>
                    <a:lnTo>
                      <a:pt x="84" y="24"/>
                    </a:lnTo>
                    <a:lnTo>
                      <a:pt x="84" y="28"/>
                    </a:lnTo>
                    <a:lnTo>
                      <a:pt x="83" y="31"/>
                    </a:lnTo>
                    <a:lnTo>
                      <a:pt x="80" y="34"/>
                    </a:lnTo>
                    <a:lnTo>
                      <a:pt x="77" y="35"/>
                    </a:lnTo>
                    <a:lnTo>
                      <a:pt x="59" y="44"/>
                    </a:lnTo>
                    <a:lnTo>
                      <a:pt x="42" y="50"/>
                    </a:lnTo>
                    <a:lnTo>
                      <a:pt x="32" y="54"/>
                    </a:lnTo>
                    <a:lnTo>
                      <a:pt x="22" y="56"/>
                    </a:lnTo>
                    <a:lnTo>
                      <a:pt x="12" y="58"/>
                    </a:lnTo>
                    <a:lnTo>
                      <a:pt x="1" y="58"/>
                    </a:lnTo>
                    <a:lnTo>
                      <a:pt x="0" y="54"/>
                    </a:lnTo>
                    <a:lnTo>
                      <a:pt x="0" y="50"/>
                    </a:lnTo>
                    <a:lnTo>
                      <a:pt x="1" y="48"/>
                    </a:lnTo>
                    <a:lnTo>
                      <a:pt x="3" y="45"/>
                    </a:lnTo>
                    <a:lnTo>
                      <a:pt x="11" y="41"/>
                    </a:lnTo>
                    <a:lnTo>
                      <a:pt x="22" y="38"/>
                    </a:lnTo>
                    <a:lnTo>
                      <a:pt x="33" y="36"/>
                    </a:lnTo>
                    <a:lnTo>
                      <a:pt x="44" y="33"/>
                    </a:lnTo>
                    <a:lnTo>
                      <a:pt x="48" y="30"/>
                    </a:lnTo>
                    <a:lnTo>
                      <a:pt x="53" y="28"/>
                    </a:lnTo>
                    <a:lnTo>
                      <a:pt x="57" y="26"/>
                    </a:lnTo>
                    <a:lnTo>
                      <a:pt x="59" y="23"/>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5" name="Freeform 139"/>
              <p:cNvSpPr>
                <a:spLocks/>
              </p:cNvSpPr>
              <p:nvPr/>
            </p:nvSpPr>
            <p:spPr bwMode="auto">
              <a:xfrm>
                <a:off x="24695" y="8030026"/>
                <a:ext cx="44029" cy="31449"/>
              </a:xfrm>
              <a:custGeom>
                <a:avLst/>
                <a:gdLst/>
                <a:ahLst/>
                <a:cxnLst>
                  <a:cxn ang="0">
                    <a:pos x="59" y="23"/>
                  </a:cxn>
                  <a:cxn ang="0">
                    <a:pos x="58" y="17"/>
                  </a:cxn>
                  <a:cxn ang="0">
                    <a:pos x="55" y="12"/>
                  </a:cxn>
                  <a:cxn ang="0">
                    <a:pos x="53" y="9"/>
                  </a:cxn>
                  <a:cxn ang="0">
                    <a:pos x="52" y="7"/>
                  </a:cxn>
                  <a:cxn ang="0">
                    <a:pos x="53" y="6"/>
                  </a:cxn>
                  <a:cxn ang="0">
                    <a:pos x="54" y="5"/>
                  </a:cxn>
                  <a:cxn ang="0">
                    <a:pos x="62" y="2"/>
                  </a:cxn>
                  <a:cxn ang="0">
                    <a:pos x="68" y="0"/>
                  </a:cxn>
                  <a:cxn ang="0">
                    <a:pos x="70" y="0"/>
                  </a:cxn>
                  <a:cxn ang="0">
                    <a:pos x="73" y="2"/>
                  </a:cxn>
                  <a:cxn ang="0">
                    <a:pos x="75" y="3"/>
                  </a:cxn>
                  <a:cxn ang="0">
                    <a:pos x="77" y="5"/>
                  </a:cxn>
                  <a:cxn ang="0">
                    <a:pos x="82" y="15"/>
                  </a:cxn>
                  <a:cxn ang="0">
                    <a:pos x="84" y="24"/>
                  </a:cxn>
                  <a:cxn ang="0">
                    <a:pos x="84" y="28"/>
                  </a:cxn>
                  <a:cxn ang="0">
                    <a:pos x="83" y="31"/>
                  </a:cxn>
                  <a:cxn ang="0">
                    <a:pos x="80" y="34"/>
                  </a:cxn>
                  <a:cxn ang="0">
                    <a:pos x="77" y="35"/>
                  </a:cxn>
                  <a:cxn ang="0">
                    <a:pos x="59" y="44"/>
                  </a:cxn>
                  <a:cxn ang="0">
                    <a:pos x="42" y="50"/>
                  </a:cxn>
                  <a:cxn ang="0">
                    <a:pos x="32" y="54"/>
                  </a:cxn>
                  <a:cxn ang="0">
                    <a:pos x="22" y="56"/>
                  </a:cxn>
                  <a:cxn ang="0">
                    <a:pos x="12" y="58"/>
                  </a:cxn>
                  <a:cxn ang="0">
                    <a:pos x="1" y="58"/>
                  </a:cxn>
                  <a:cxn ang="0">
                    <a:pos x="0" y="54"/>
                  </a:cxn>
                  <a:cxn ang="0">
                    <a:pos x="0" y="50"/>
                  </a:cxn>
                  <a:cxn ang="0">
                    <a:pos x="1" y="48"/>
                  </a:cxn>
                  <a:cxn ang="0">
                    <a:pos x="3" y="45"/>
                  </a:cxn>
                  <a:cxn ang="0">
                    <a:pos x="11" y="41"/>
                  </a:cxn>
                  <a:cxn ang="0">
                    <a:pos x="22" y="38"/>
                  </a:cxn>
                  <a:cxn ang="0">
                    <a:pos x="33" y="36"/>
                  </a:cxn>
                  <a:cxn ang="0">
                    <a:pos x="44" y="33"/>
                  </a:cxn>
                  <a:cxn ang="0">
                    <a:pos x="48" y="30"/>
                  </a:cxn>
                  <a:cxn ang="0">
                    <a:pos x="53" y="28"/>
                  </a:cxn>
                  <a:cxn ang="0">
                    <a:pos x="57" y="26"/>
                  </a:cxn>
                  <a:cxn ang="0">
                    <a:pos x="59" y="23"/>
                  </a:cxn>
                </a:cxnLst>
                <a:rect l="0" t="0" r="r" b="b"/>
                <a:pathLst>
                  <a:path w="84" h="58">
                    <a:moveTo>
                      <a:pt x="59" y="23"/>
                    </a:moveTo>
                    <a:lnTo>
                      <a:pt x="58" y="17"/>
                    </a:lnTo>
                    <a:lnTo>
                      <a:pt x="55" y="12"/>
                    </a:lnTo>
                    <a:lnTo>
                      <a:pt x="53" y="9"/>
                    </a:lnTo>
                    <a:lnTo>
                      <a:pt x="52" y="7"/>
                    </a:lnTo>
                    <a:lnTo>
                      <a:pt x="53" y="6"/>
                    </a:lnTo>
                    <a:lnTo>
                      <a:pt x="54" y="5"/>
                    </a:lnTo>
                    <a:lnTo>
                      <a:pt x="62" y="2"/>
                    </a:lnTo>
                    <a:lnTo>
                      <a:pt x="68" y="0"/>
                    </a:lnTo>
                    <a:lnTo>
                      <a:pt x="70" y="0"/>
                    </a:lnTo>
                    <a:lnTo>
                      <a:pt x="73" y="2"/>
                    </a:lnTo>
                    <a:lnTo>
                      <a:pt x="75" y="3"/>
                    </a:lnTo>
                    <a:lnTo>
                      <a:pt x="77" y="5"/>
                    </a:lnTo>
                    <a:lnTo>
                      <a:pt x="82" y="15"/>
                    </a:lnTo>
                    <a:lnTo>
                      <a:pt x="84" y="24"/>
                    </a:lnTo>
                    <a:lnTo>
                      <a:pt x="84" y="28"/>
                    </a:lnTo>
                    <a:lnTo>
                      <a:pt x="83" y="31"/>
                    </a:lnTo>
                    <a:lnTo>
                      <a:pt x="80" y="34"/>
                    </a:lnTo>
                    <a:lnTo>
                      <a:pt x="77" y="35"/>
                    </a:lnTo>
                    <a:lnTo>
                      <a:pt x="59" y="44"/>
                    </a:lnTo>
                    <a:lnTo>
                      <a:pt x="42" y="50"/>
                    </a:lnTo>
                    <a:lnTo>
                      <a:pt x="32" y="54"/>
                    </a:lnTo>
                    <a:lnTo>
                      <a:pt x="22" y="56"/>
                    </a:lnTo>
                    <a:lnTo>
                      <a:pt x="12" y="58"/>
                    </a:lnTo>
                    <a:lnTo>
                      <a:pt x="1" y="58"/>
                    </a:lnTo>
                    <a:lnTo>
                      <a:pt x="0" y="54"/>
                    </a:lnTo>
                    <a:lnTo>
                      <a:pt x="0" y="50"/>
                    </a:lnTo>
                    <a:lnTo>
                      <a:pt x="1" y="48"/>
                    </a:lnTo>
                    <a:lnTo>
                      <a:pt x="3" y="45"/>
                    </a:lnTo>
                    <a:lnTo>
                      <a:pt x="11" y="41"/>
                    </a:lnTo>
                    <a:lnTo>
                      <a:pt x="22" y="38"/>
                    </a:lnTo>
                    <a:lnTo>
                      <a:pt x="33" y="36"/>
                    </a:lnTo>
                    <a:lnTo>
                      <a:pt x="44" y="33"/>
                    </a:lnTo>
                    <a:lnTo>
                      <a:pt x="48" y="30"/>
                    </a:lnTo>
                    <a:lnTo>
                      <a:pt x="53" y="28"/>
                    </a:lnTo>
                    <a:lnTo>
                      <a:pt x="57" y="26"/>
                    </a:lnTo>
                    <a:lnTo>
                      <a:pt x="59" y="23"/>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6" name="Freeform 140"/>
              <p:cNvSpPr>
                <a:spLocks/>
              </p:cNvSpPr>
              <p:nvPr/>
            </p:nvSpPr>
            <p:spPr bwMode="auto">
              <a:xfrm>
                <a:off x="-13044" y="8030026"/>
                <a:ext cx="31449" cy="40884"/>
              </a:xfrm>
              <a:custGeom>
                <a:avLst/>
                <a:gdLst/>
                <a:ahLst/>
                <a:cxnLst>
                  <a:cxn ang="0">
                    <a:pos x="37" y="14"/>
                  </a:cxn>
                  <a:cxn ang="0">
                    <a:pos x="34" y="7"/>
                  </a:cxn>
                  <a:cxn ang="0">
                    <a:pos x="26" y="3"/>
                  </a:cxn>
                  <a:cxn ang="0">
                    <a:pos x="17" y="0"/>
                  </a:cxn>
                  <a:cxn ang="0">
                    <a:pos x="10" y="6"/>
                  </a:cxn>
                  <a:cxn ang="0">
                    <a:pos x="11" y="15"/>
                  </a:cxn>
                  <a:cxn ang="0">
                    <a:pos x="18" y="20"/>
                  </a:cxn>
                  <a:cxn ang="0">
                    <a:pos x="23" y="27"/>
                  </a:cxn>
                  <a:cxn ang="0">
                    <a:pos x="22" y="32"/>
                  </a:cxn>
                  <a:cxn ang="0">
                    <a:pos x="17" y="37"/>
                  </a:cxn>
                  <a:cxn ang="0">
                    <a:pos x="14" y="40"/>
                  </a:cxn>
                  <a:cxn ang="0">
                    <a:pos x="6" y="44"/>
                  </a:cxn>
                  <a:cxn ang="0">
                    <a:pos x="0" y="49"/>
                  </a:cxn>
                  <a:cxn ang="0">
                    <a:pos x="1" y="52"/>
                  </a:cxn>
                  <a:cxn ang="0">
                    <a:pos x="7" y="56"/>
                  </a:cxn>
                  <a:cxn ang="0">
                    <a:pos x="13" y="62"/>
                  </a:cxn>
                  <a:cxn ang="0">
                    <a:pos x="17" y="66"/>
                  </a:cxn>
                  <a:cxn ang="0">
                    <a:pos x="24" y="68"/>
                  </a:cxn>
                  <a:cxn ang="0">
                    <a:pos x="28" y="67"/>
                  </a:cxn>
                  <a:cxn ang="0">
                    <a:pos x="33" y="69"/>
                  </a:cxn>
                  <a:cxn ang="0">
                    <a:pos x="31" y="73"/>
                  </a:cxn>
                  <a:cxn ang="0">
                    <a:pos x="35" y="77"/>
                  </a:cxn>
                  <a:cxn ang="0">
                    <a:pos x="39" y="76"/>
                  </a:cxn>
                  <a:cxn ang="0">
                    <a:pos x="42" y="72"/>
                  </a:cxn>
                  <a:cxn ang="0">
                    <a:pos x="44" y="66"/>
                  </a:cxn>
                  <a:cxn ang="0">
                    <a:pos x="45" y="56"/>
                  </a:cxn>
                  <a:cxn ang="0">
                    <a:pos x="43" y="41"/>
                  </a:cxn>
                  <a:cxn ang="0">
                    <a:pos x="43" y="31"/>
                  </a:cxn>
                  <a:cxn ang="0">
                    <a:pos x="47" y="25"/>
                  </a:cxn>
                  <a:cxn ang="0">
                    <a:pos x="57" y="16"/>
                  </a:cxn>
                  <a:cxn ang="0">
                    <a:pos x="59" y="10"/>
                  </a:cxn>
                  <a:cxn ang="0">
                    <a:pos x="54" y="7"/>
                  </a:cxn>
                  <a:cxn ang="0">
                    <a:pos x="43" y="6"/>
                  </a:cxn>
                  <a:cxn ang="0">
                    <a:pos x="36" y="11"/>
                  </a:cxn>
                </a:cxnLst>
                <a:rect l="0" t="0" r="r" b="b"/>
                <a:pathLst>
                  <a:path w="59" h="77">
                    <a:moveTo>
                      <a:pt x="36" y="18"/>
                    </a:moveTo>
                    <a:lnTo>
                      <a:pt x="37" y="14"/>
                    </a:lnTo>
                    <a:lnTo>
                      <a:pt x="36" y="10"/>
                    </a:lnTo>
                    <a:lnTo>
                      <a:pt x="34" y="7"/>
                    </a:lnTo>
                    <a:lnTo>
                      <a:pt x="31" y="5"/>
                    </a:lnTo>
                    <a:lnTo>
                      <a:pt x="26" y="3"/>
                    </a:lnTo>
                    <a:lnTo>
                      <a:pt x="22" y="1"/>
                    </a:lnTo>
                    <a:lnTo>
                      <a:pt x="17" y="0"/>
                    </a:lnTo>
                    <a:lnTo>
                      <a:pt x="13" y="0"/>
                    </a:lnTo>
                    <a:lnTo>
                      <a:pt x="10" y="6"/>
                    </a:lnTo>
                    <a:lnTo>
                      <a:pt x="6" y="11"/>
                    </a:lnTo>
                    <a:lnTo>
                      <a:pt x="11" y="15"/>
                    </a:lnTo>
                    <a:lnTo>
                      <a:pt x="15" y="17"/>
                    </a:lnTo>
                    <a:lnTo>
                      <a:pt x="18" y="20"/>
                    </a:lnTo>
                    <a:lnTo>
                      <a:pt x="22" y="24"/>
                    </a:lnTo>
                    <a:lnTo>
                      <a:pt x="23" y="27"/>
                    </a:lnTo>
                    <a:lnTo>
                      <a:pt x="23" y="30"/>
                    </a:lnTo>
                    <a:lnTo>
                      <a:pt x="22" y="32"/>
                    </a:lnTo>
                    <a:lnTo>
                      <a:pt x="18" y="36"/>
                    </a:lnTo>
                    <a:lnTo>
                      <a:pt x="17" y="37"/>
                    </a:lnTo>
                    <a:lnTo>
                      <a:pt x="16" y="39"/>
                    </a:lnTo>
                    <a:lnTo>
                      <a:pt x="14" y="40"/>
                    </a:lnTo>
                    <a:lnTo>
                      <a:pt x="12" y="41"/>
                    </a:lnTo>
                    <a:lnTo>
                      <a:pt x="6" y="44"/>
                    </a:lnTo>
                    <a:lnTo>
                      <a:pt x="1" y="47"/>
                    </a:lnTo>
                    <a:lnTo>
                      <a:pt x="0" y="49"/>
                    </a:lnTo>
                    <a:lnTo>
                      <a:pt x="0" y="51"/>
                    </a:lnTo>
                    <a:lnTo>
                      <a:pt x="1" y="52"/>
                    </a:lnTo>
                    <a:lnTo>
                      <a:pt x="2" y="54"/>
                    </a:lnTo>
                    <a:lnTo>
                      <a:pt x="7" y="56"/>
                    </a:lnTo>
                    <a:lnTo>
                      <a:pt x="13" y="59"/>
                    </a:lnTo>
                    <a:lnTo>
                      <a:pt x="13" y="62"/>
                    </a:lnTo>
                    <a:lnTo>
                      <a:pt x="13" y="65"/>
                    </a:lnTo>
                    <a:lnTo>
                      <a:pt x="17" y="66"/>
                    </a:lnTo>
                    <a:lnTo>
                      <a:pt x="22" y="67"/>
                    </a:lnTo>
                    <a:lnTo>
                      <a:pt x="24" y="68"/>
                    </a:lnTo>
                    <a:lnTo>
                      <a:pt x="26" y="68"/>
                    </a:lnTo>
                    <a:lnTo>
                      <a:pt x="28" y="67"/>
                    </a:lnTo>
                    <a:lnTo>
                      <a:pt x="31" y="65"/>
                    </a:lnTo>
                    <a:lnTo>
                      <a:pt x="33" y="69"/>
                    </a:lnTo>
                    <a:lnTo>
                      <a:pt x="33" y="71"/>
                    </a:lnTo>
                    <a:lnTo>
                      <a:pt x="31" y="73"/>
                    </a:lnTo>
                    <a:lnTo>
                      <a:pt x="31" y="77"/>
                    </a:lnTo>
                    <a:lnTo>
                      <a:pt x="35" y="77"/>
                    </a:lnTo>
                    <a:lnTo>
                      <a:pt x="38" y="76"/>
                    </a:lnTo>
                    <a:lnTo>
                      <a:pt x="39" y="76"/>
                    </a:lnTo>
                    <a:lnTo>
                      <a:pt x="41" y="75"/>
                    </a:lnTo>
                    <a:lnTo>
                      <a:pt x="42" y="72"/>
                    </a:lnTo>
                    <a:lnTo>
                      <a:pt x="42" y="71"/>
                    </a:lnTo>
                    <a:lnTo>
                      <a:pt x="44" y="66"/>
                    </a:lnTo>
                    <a:lnTo>
                      <a:pt x="45" y="61"/>
                    </a:lnTo>
                    <a:lnTo>
                      <a:pt x="45" y="56"/>
                    </a:lnTo>
                    <a:lnTo>
                      <a:pt x="44" y="51"/>
                    </a:lnTo>
                    <a:lnTo>
                      <a:pt x="43" y="41"/>
                    </a:lnTo>
                    <a:lnTo>
                      <a:pt x="42" y="36"/>
                    </a:lnTo>
                    <a:lnTo>
                      <a:pt x="43" y="31"/>
                    </a:lnTo>
                    <a:lnTo>
                      <a:pt x="45" y="28"/>
                    </a:lnTo>
                    <a:lnTo>
                      <a:pt x="47" y="25"/>
                    </a:lnTo>
                    <a:lnTo>
                      <a:pt x="51" y="21"/>
                    </a:lnTo>
                    <a:lnTo>
                      <a:pt x="57" y="16"/>
                    </a:lnTo>
                    <a:lnTo>
                      <a:pt x="59" y="11"/>
                    </a:lnTo>
                    <a:lnTo>
                      <a:pt x="59" y="10"/>
                    </a:lnTo>
                    <a:lnTo>
                      <a:pt x="57" y="8"/>
                    </a:lnTo>
                    <a:lnTo>
                      <a:pt x="54" y="7"/>
                    </a:lnTo>
                    <a:lnTo>
                      <a:pt x="51" y="7"/>
                    </a:lnTo>
                    <a:lnTo>
                      <a:pt x="43" y="6"/>
                    </a:lnTo>
                    <a:lnTo>
                      <a:pt x="36" y="6"/>
                    </a:lnTo>
                    <a:lnTo>
                      <a:pt x="36" y="11"/>
                    </a:lnTo>
                    <a:lnTo>
                      <a:pt x="36" y="18"/>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7" name="Freeform 141"/>
              <p:cNvSpPr>
                <a:spLocks/>
              </p:cNvSpPr>
              <p:nvPr/>
            </p:nvSpPr>
            <p:spPr bwMode="auto">
              <a:xfrm>
                <a:off x="-13044" y="8030026"/>
                <a:ext cx="31449" cy="40884"/>
              </a:xfrm>
              <a:custGeom>
                <a:avLst/>
                <a:gdLst/>
                <a:ahLst/>
                <a:cxnLst>
                  <a:cxn ang="0">
                    <a:pos x="37" y="14"/>
                  </a:cxn>
                  <a:cxn ang="0">
                    <a:pos x="34" y="7"/>
                  </a:cxn>
                  <a:cxn ang="0">
                    <a:pos x="26" y="3"/>
                  </a:cxn>
                  <a:cxn ang="0">
                    <a:pos x="17" y="0"/>
                  </a:cxn>
                  <a:cxn ang="0">
                    <a:pos x="10" y="6"/>
                  </a:cxn>
                  <a:cxn ang="0">
                    <a:pos x="11" y="15"/>
                  </a:cxn>
                  <a:cxn ang="0">
                    <a:pos x="18" y="20"/>
                  </a:cxn>
                  <a:cxn ang="0">
                    <a:pos x="23" y="27"/>
                  </a:cxn>
                  <a:cxn ang="0">
                    <a:pos x="22" y="32"/>
                  </a:cxn>
                  <a:cxn ang="0">
                    <a:pos x="17" y="37"/>
                  </a:cxn>
                  <a:cxn ang="0">
                    <a:pos x="14" y="40"/>
                  </a:cxn>
                  <a:cxn ang="0">
                    <a:pos x="6" y="44"/>
                  </a:cxn>
                  <a:cxn ang="0">
                    <a:pos x="0" y="49"/>
                  </a:cxn>
                  <a:cxn ang="0">
                    <a:pos x="1" y="52"/>
                  </a:cxn>
                  <a:cxn ang="0">
                    <a:pos x="7" y="56"/>
                  </a:cxn>
                  <a:cxn ang="0">
                    <a:pos x="13" y="62"/>
                  </a:cxn>
                  <a:cxn ang="0">
                    <a:pos x="17" y="66"/>
                  </a:cxn>
                  <a:cxn ang="0">
                    <a:pos x="24" y="68"/>
                  </a:cxn>
                  <a:cxn ang="0">
                    <a:pos x="28" y="67"/>
                  </a:cxn>
                  <a:cxn ang="0">
                    <a:pos x="33" y="69"/>
                  </a:cxn>
                  <a:cxn ang="0">
                    <a:pos x="31" y="73"/>
                  </a:cxn>
                  <a:cxn ang="0">
                    <a:pos x="35" y="77"/>
                  </a:cxn>
                  <a:cxn ang="0">
                    <a:pos x="39" y="76"/>
                  </a:cxn>
                  <a:cxn ang="0">
                    <a:pos x="42" y="72"/>
                  </a:cxn>
                  <a:cxn ang="0">
                    <a:pos x="44" y="66"/>
                  </a:cxn>
                  <a:cxn ang="0">
                    <a:pos x="45" y="56"/>
                  </a:cxn>
                  <a:cxn ang="0">
                    <a:pos x="43" y="41"/>
                  </a:cxn>
                  <a:cxn ang="0">
                    <a:pos x="43" y="31"/>
                  </a:cxn>
                  <a:cxn ang="0">
                    <a:pos x="47" y="25"/>
                  </a:cxn>
                  <a:cxn ang="0">
                    <a:pos x="57" y="16"/>
                  </a:cxn>
                  <a:cxn ang="0">
                    <a:pos x="59" y="10"/>
                  </a:cxn>
                  <a:cxn ang="0">
                    <a:pos x="54" y="7"/>
                  </a:cxn>
                  <a:cxn ang="0">
                    <a:pos x="43" y="6"/>
                  </a:cxn>
                  <a:cxn ang="0">
                    <a:pos x="36" y="11"/>
                  </a:cxn>
                </a:cxnLst>
                <a:rect l="0" t="0" r="r" b="b"/>
                <a:pathLst>
                  <a:path w="59" h="77">
                    <a:moveTo>
                      <a:pt x="36" y="18"/>
                    </a:moveTo>
                    <a:lnTo>
                      <a:pt x="37" y="14"/>
                    </a:lnTo>
                    <a:lnTo>
                      <a:pt x="36" y="10"/>
                    </a:lnTo>
                    <a:lnTo>
                      <a:pt x="34" y="7"/>
                    </a:lnTo>
                    <a:lnTo>
                      <a:pt x="31" y="5"/>
                    </a:lnTo>
                    <a:lnTo>
                      <a:pt x="26" y="3"/>
                    </a:lnTo>
                    <a:lnTo>
                      <a:pt x="22" y="1"/>
                    </a:lnTo>
                    <a:lnTo>
                      <a:pt x="17" y="0"/>
                    </a:lnTo>
                    <a:lnTo>
                      <a:pt x="13" y="0"/>
                    </a:lnTo>
                    <a:lnTo>
                      <a:pt x="10" y="6"/>
                    </a:lnTo>
                    <a:lnTo>
                      <a:pt x="6" y="11"/>
                    </a:lnTo>
                    <a:lnTo>
                      <a:pt x="11" y="15"/>
                    </a:lnTo>
                    <a:lnTo>
                      <a:pt x="15" y="17"/>
                    </a:lnTo>
                    <a:lnTo>
                      <a:pt x="18" y="20"/>
                    </a:lnTo>
                    <a:lnTo>
                      <a:pt x="22" y="24"/>
                    </a:lnTo>
                    <a:lnTo>
                      <a:pt x="23" y="27"/>
                    </a:lnTo>
                    <a:lnTo>
                      <a:pt x="23" y="30"/>
                    </a:lnTo>
                    <a:lnTo>
                      <a:pt x="22" y="32"/>
                    </a:lnTo>
                    <a:lnTo>
                      <a:pt x="18" y="36"/>
                    </a:lnTo>
                    <a:lnTo>
                      <a:pt x="17" y="37"/>
                    </a:lnTo>
                    <a:lnTo>
                      <a:pt x="16" y="39"/>
                    </a:lnTo>
                    <a:lnTo>
                      <a:pt x="14" y="40"/>
                    </a:lnTo>
                    <a:lnTo>
                      <a:pt x="12" y="41"/>
                    </a:lnTo>
                    <a:lnTo>
                      <a:pt x="6" y="44"/>
                    </a:lnTo>
                    <a:lnTo>
                      <a:pt x="1" y="47"/>
                    </a:lnTo>
                    <a:lnTo>
                      <a:pt x="0" y="49"/>
                    </a:lnTo>
                    <a:lnTo>
                      <a:pt x="0" y="51"/>
                    </a:lnTo>
                    <a:lnTo>
                      <a:pt x="1" y="52"/>
                    </a:lnTo>
                    <a:lnTo>
                      <a:pt x="2" y="54"/>
                    </a:lnTo>
                    <a:lnTo>
                      <a:pt x="7" y="56"/>
                    </a:lnTo>
                    <a:lnTo>
                      <a:pt x="13" y="59"/>
                    </a:lnTo>
                    <a:lnTo>
                      <a:pt x="13" y="62"/>
                    </a:lnTo>
                    <a:lnTo>
                      <a:pt x="13" y="65"/>
                    </a:lnTo>
                    <a:lnTo>
                      <a:pt x="17" y="66"/>
                    </a:lnTo>
                    <a:lnTo>
                      <a:pt x="22" y="67"/>
                    </a:lnTo>
                    <a:lnTo>
                      <a:pt x="24" y="68"/>
                    </a:lnTo>
                    <a:lnTo>
                      <a:pt x="26" y="68"/>
                    </a:lnTo>
                    <a:lnTo>
                      <a:pt x="28" y="67"/>
                    </a:lnTo>
                    <a:lnTo>
                      <a:pt x="31" y="65"/>
                    </a:lnTo>
                    <a:lnTo>
                      <a:pt x="33" y="69"/>
                    </a:lnTo>
                    <a:lnTo>
                      <a:pt x="33" y="71"/>
                    </a:lnTo>
                    <a:lnTo>
                      <a:pt x="31" y="73"/>
                    </a:lnTo>
                    <a:lnTo>
                      <a:pt x="31" y="77"/>
                    </a:lnTo>
                    <a:lnTo>
                      <a:pt x="35" y="77"/>
                    </a:lnTo>
                    <a:lnTo>
                      <a:pt x="38" y="76"/>
                    </a:lnTo>
                    <a:lnTo>
                      <a:pt x="39" y="76"/>
                    </a:lnTo>
                    <a:lnTo>
                      <a:pt x="41" y="75"/>
                    </a:lnTo>
                    <a:lnTo>
                      <a:pt x="42" y="72"/>
                    </a:lnTo>
                    <a:lnTo>
                      <a:pt x="42" y="71"/>
                    </a:lnTo>
                    <a:lnTo>
                      <a:pt x="44" y="66"/>
                    </a:lnTo>
                    <a:lnTo>
                      <a:pt x="45" y="61"/>
                    </a:lnTo>
                    <a:lnTo>
                      <a:pt x="45" y="56"/>
                    </a:lnTo>
                    <a:lnTo>
                      <a:pt x="44" y="51"/>
                    </a:lnTo>
                    <a:lnTo>
                      <a:pt x="43" y="41"/>
                    </a:lnTo>
                    <a:lnTo>
                      <a:pt x="42" y="36"/>
                    </a:lnTo>
                    <a:lnTo>
                      <a:pt x="43" y="31"/>
                    </a:lnTo>
                    <a:lnTo>
                      <a:pt x="45" y="28"/>
                    </a:lnTo>
                    <a:lnTo>
                      <a:pt x="47" y="25"/>
                    </a:lnTo>
                    <a:lnTo>
                      <a:pt x="51" y="21"/>
                    </a:lnTo>
                    <a:lnTo>
                      <a:pt x="57" y="16"/>
                    </a:lnTo>
                    <a:lnTo>
                      <a:pt x="59" y="11"/>
                    </a:lnTo>
                    <a:lnTo>
                      <a:pt x="59" y="10"/>
                    </a:lnTo>
                    <a:lnTo>
                      <a:pt x="57" y="8"/>
                    </a:lnTo>
                    <a:lnTo>
                      <a:pt x="54" y="7"/>
                    </a:lnTo>
                    <a:lnTo>
                      <a:pt x="51" y="7"/>
                    </a:lnTo>
                    <a:lnTo>
                      <a:pt x="43" y="6"/>
                    </a:lnTo>
                    <a:lnTo>
                      <a:pt x="36" y="6"/>
                    </a:lnTo>
                    <a:lnTo>
                      <a:pt x="36" y="11"/>
                    </a:lnTo>
                    <a:lnTo>
                      <a:pt x="36" y="18"/>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8" name="Freeform 142"/>
              <p:cNvSpPr>
                <a:spLocks/>
              </p:cNvSpPr>
              <p:nvPr/>
            </p:nvSpPr>
            <p:spPr bwMode="auto">
              <a:xfrm>
                <a:off x="-31913" y="8045751"/>
                <a:ext cx="6290" cy="3145"/>
              </a:xfrm>
              <a:custGeom>
                <a:avLst/>
                <a:gdLst/>
                <a:ahLst/>
                <a:cxnLst>
                  <a:cxn ang="0">
                    <a:pos x="11" y="0"/>
                  </a:cxn>
                  <a:cxn ang="0">
                    <a:pos x="6" y="0"/>
                  </a:cxn>
                  <a:cxn ang="0">
                    <a:pos x="5" y="0"/>
                  </a:cxn>
                  <a:cxn ang="0">
                    <a:pos x="1" y="1"/>
                  </a:cxn>
                  <a:cxn ang="0">
                    <a:pos x="0" y="3"/>
                  </a:cxn>
                  <a:cxn ang="0">
                    <a:pos x="1" y="6"/>
                  </a:cxn>
                  <a:cxn ang="0">
                    <a:pos x="5" y="7"/>
                  </a:cxn>
                  <a:cxn ang="0">
                    <a:pos x="6" y="7"/>
                  </a:cxn>
                  <a:cxn ang="0">
                    <a:pos x="11" y="7"/>
                  </a:cxn>
                  <a:cxn ang="0">
                    <a:pos x="11" y="3"/>
                  </a:cxn>
                  <a:cxn ang="0">
                    <a:pos x="11" y="0"/>
                  </a:cxn>
                </a:cxnLst>
                <a:rect l="0" t="0" r="r" b="b"/>
                <a:pathLst>
                  <a:path w="11" h="7">
                    <a:moveTo>
                      <a:pt x="11" y="0"/>
                    </a:moveTo>
                    <a:lnTo>
                      <a:pt x="6" y="0"/>
                    </a:lnTo>
                    <a:lnTo>
                      <a:pt x="5" y="0"/>
                    </a:lnTo>
                    <a:lnTo>
                      <a:pt x="1" y="1"/>
                    </a:lnTo>
                    <a:lnTo>
                      <a:pt x="0" y="3"/>
                    </a:lnTo>
                    <a:lnTo>
                      <a:pt x="1" y="6"/>
                    </a:lnTo>
                    <a:lnTo>
                      <a:pt x="5" y="7"/>
                    </a:lnTo>
                    <a:lnTo>
                      <a:pt x="6" y="7"/>
                    </a:lnTo>
                    <a:lnTo>
                      <a:pt x="11" y="7"/>
                    </a:lnTo>
                    <a:lnTo>
                      <a:pt x="11" y="3"/>
                    </a:lnTo>
                    <a:lnTo>
                      <a:pt x="11" y="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99" name="Freeform 143"/>
              <p:cNvSpPr>
                <a:spLocks/>
              </p:cNvSpPr>
              <p:nvPr/>
            </p:nvSpPr>
            <p:spPr bwMode="auto">
              <a:xfrm>
                <a:off x="-31913" y="8045751"/>
                <a:ext cx="6290" cy="3145"/>
              </a:xfrm>
              <a:custGeom>
                <a:avLst/>
                <a:gdLst/>
                <a:ahLst/>
                <a:cxnLst>
                  <a:cxn ang="0">
                    <a:pos x="11" y="0"/>
                  </a:cxn>
                  <a:cxn ang="0">
                    <a:pos x="6" y="0"/>
                  </a:cxn>
                  <a:cxn ang="0">
                    <a:pos x="5" y="0"/>
                  </a:cxn>
                  <a:cxn ang="0">
                    <a:pos x="1" y="1"/>
                  </a:cxn>
                  <a:cxn ang="0">
                    <a:pos x="0" y="3"/>
                  </a:cxn>
                  <a:cxn ang="0">
                    <a:pos x="1" y="6"/>
                  </a:cxn>
                  <a:cxn ang="0">
                    <a:pos x="5" y="7"/>
                  </a:cxn>
                  <a:cxn ang="0">
                    <a:pos x="6" y="7"/>
                  </a:cxn>
                  <a:cxn ang="0">
                    <a:pos x="11" y="7"/>
                  </a:cxn>
                  <a:cxn ang="0">
                    <a:pos x="11" y="3"/>
                  </a:cxn>
                  <a:cxn ang="0">
                    <a:pos x="11" y="0"/>
                  </a:cxn>
                </a:cxnLst>
                <a:rect l="0" t="0" r="r" b="b"/>
                <a:pathLst>
                  <a:path w="11" h="7">
                    <a:moveTo>
                      <a:pt x="11" y="0"/>
                    </a:moveTo>
                    <a:lnTo>
                      <a:pt x="6" y="0"/>
                    </a:lnTo>
                    <a:lnTo>
                      <a:pt x="5" y="0"/>
                    </a:lnTo>
                    <a:lnTo>
                      <a:pt x="1" y="1"/>
                    </a:lnTo>
                    <a:lnTo>
                      <a:pt x="0" y="3"/>
                    </a:lnTo>
                    <a:lnTo>
                      <a:pt x="1" y="6"/>
                    </a:lnTo>
                    <a:lnTo>
                      <a:pt x="5" y="7"/>
                    </a:lnTo>
                    <a:lnTo>
                      <a:pt x="6" y="7"/>
                    </a:lnTo>
                    <a:lnTo>
                      <a:pt x="11" y="7"/>
                    </a:lnTo>
                    <a:lnTo>
                      <a:pt x="11" y="3"/>
                    </a:lnTo>
                    <a:lnTo>
                      <a:pt x="11" y="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0" name="Freeform 144"/>
              <p:cNvSpPr>
                <a:spLocks/>
              </p:cNvSpPr>
              <p:nvPr/>
            </p:nvSpPr>
            <p:spPr bwMode="auto">
              <a:xfrm>
                <a:off x="-60218" y="8036316"/>
                <a:ext cx="15725" cy="9435"/>
              </a:xfrm>
              <a:custGeom>
                <a:avLst/>
                <a:gdLst/>
                <a:ahLst/>
                <a:cxnLst>
                  <a:cxn ang="0">
                    <a:pos x="29" y="3"/>
                  </a:cxn>
                  <a:cxn ang="0">
                    <a:pos x="26" y="2"/>
                  </a:cxn>
                  <a:cxn ang="0">
                    <a:pos x="23" y="0"/>
                  </a:cxn>
                  <a:cxn ang="0">
                    <a:pos x="20" y="0"/>
                  </a:cxn>
                  <a:cxn ang="0">
                    <a:pos x="17" y="0"/>
                  </a:cxn>
                  <a:cxn ang="0">
                    <a:pos x="13" y="1"/>
                  </a:cxn>
                  <a:cxn ang="0">
                    <a:pos x="10" y="3"/>
                  </a:cxn>
                  <a:cxn ang="0">
                    <a:pos x="8" y="6"/>
                  </a:cxn>
                  <a:cxn ang="0">
                    <a:pos x="5" y="10"/>
                  </a:cxn>
                  <a:cxn ang="0">
                    <a:pos x="3" y="10"/>
                  </a:cxn>
                  <a:cxn ang="0">
                    <a:pos x="1" y="11"/>
                  </a:cxn>
                  <a:cxn ang="0">
                    <a:pos x="1" y="13"/>
                  </a:cxn>
                  <a:cxn ang="0">
                    <a:pos x="0" y="16"/>
                  </a:cxn>
                  <a:cxn ang="0">
                    <a:pos x="1" y="18"/>
                  </a:cxn>
                  <a:cxn ang="0">
                    <a:pos x="1" y="20"/>
                  </a:cxn>
                  <a:cxn ang="0">
                    <a:pos x="3" y="21"/>
                  </a:cxn>
                  <a:cxn ang="0">
                    <a:pos x="5" y="21"/>
                  </a:cxn>
                  <a:cxn ang="0">
                    <a:pos x="10" y="21"/>
                  </a:cxn>
                  <a:cxn ang="0">
                    <a:pos x="15" y="20"/>
                  </a:cxn>
                  <a:cxn ang="0">
                    <a:pos x="19" y="19"/>
                  </a:cxn>
                  <a:cxn ang="0">
                    <a:pos x="23" y="17"/>
                  </a:cxn>
                  <a:cxn ang="0">
                    <a:pos x="27" y="14"/>
                  </a:cxn>
                  <a:cxn ang="0">
                    <a:pos x="29" y="11"/>
                  </a:cxn>
                  <a:cxn ang="0">
                    <a:pos x="30" y="8"/>
                  </a:cxn>
                  <a:cxn ang="0">
                    <a:pos x="29" y="3"/>
                  </a:cxn>
                </a:cxnLst>
                <a:rect l="0" t="0" r="r" b="b"/>
                <a:pathLst>
                  <a:path w="30" h="21">
                    <a:moveTo>
                      <a:pt x="29" y="3"/>
                    </a:moveTo>
                    <a:lnTo>
                      <a:pt x="26" y="2"/>
                    </a:lnTo>
                    <a:lnTo>
                      <a:pt x="23" y="0"/>
                    </a:lnTo>
                    <a:lnTo>
                      <a:pt x="20" y="0"/>
                    </a:lnTo>
                    <a:lnTo>
                      <a:pt x="17" y="0"/>
                    </a:lnTo>
                    <a:lnTo>
                      <a:pt x="13" y="1"/>
                    </a:lnTo>
                    <a:lnTo>
                      <a:pt x="10" y="3"/>
                    </a:lnTo>
                    <a:lnTo>
                      <a:pt x="8" y="6"/>
                    </a:lnTo>
                    <a:lnTo>
                      <a:pt x="5" y="10"/>
                    </a:lnTo>
                    <a:lnTo>
                      <a:pt x="3" y="10"/>
                    </a:lnTo>
                    <a:lnTo>
                      <a:pt x="1" y="11"/>
                    </a:lnTo>
                    <a:lnTo>
                      <a:pt x="1" y="13"/>
                    </a:lnTo>
                    <a:lnTo>
                      <a:pt x="0" y="16"/>
                    </a:lnTo>
                    <a:lnTo>
                      <a:pt x="1" y="18"/>
                    </a:lnTo>
                    <a:lnTo>
                      <a:pt x="1" y="20"/>
                    </a:lnTo>
                    <a:lnTo>
                      <a:pt x="3" y="21"/>
                    </a:lnTo>
                    <a:lnTo>
                      <a:pt x="5" y="21"/>
                    </a:lnTo>
                    <a:lnTo>
                      <a:pt x="10" y="21"/>
                    </a:lnTo>
                    <a:lnTo>
                      <a:pt x="15" y="20"/>
                    </a:lnTo>
                    <a:lnTo>
                      <a:pt x="19" y="19"/>
                    </a:lnTo>
                    <a:lnTo>
                      <a:pt x="23" y="17"/>
                    </a:lnTo>
                    <a:lnTo>
                      <a:pt x="27" y="14"/>
                    </a:lnTo>
                    <a:lnTo>
                      <a:pt x="29" y="11"/>
                    </a:lnTo>
                    <a:lnTo>
                      <a:pt x="30" y="8"/>
                    </a:lnTo>
                    <a:lnTo>
                      <a:pt x="29" y="3"/>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1" name="Freeform 145"/>
              <p:cNvSpPr>
                <a:spLocks/>
              </p:cNvSpPr>
              <p:nvPr/>
            </p:nvSpPr>
            <p:spPr bwMode="auto">
              <a:xfrm>
                <a:off x="-60218" y="8036316"/>
                <a:ext cx="15725" cy="9435"/>
              </a:xfrm>
              <a:custGeom>
                <a:avLst/>
                <a:gdLst/>
                <a:ahLst/>
                <a:cxnLst>
                  <a:cxn ang="0">
                    <a:pos x="29" y="3"/>
                  </a:cxn>
                  <a:cxn ang="0">
                    <a:pos x="26" y="2"/>
                  </a:cxn>
                  <a:cxn ang="0">
                    <a:pos x="23" y="0"/>
                  </a:cxn>
                  <a:cxn ang="0">
                    <a:pos x="20" y="0"/>
                  </a:cxn>
                  <a:cxn ang="0">
                    <a:pos x="17" y="0"/>
                  </a:cxn>
                  <a:cxn ang="0">
                    <a:pos x="13" y="1"/>
                  </a:cxn>
                  <a:cxn ang="0">
                    <a:pos x="10" y="3"/>
                  </a:cxn>
                  <a:cxn ang="0">
                    <a:pos x="8" y="6"/>
                  </a:cxn>
                  <a:cxn ang="0">
                    <a:pos x="5" y="10"/>
                  </a:cxn>
                  <a:cxn ang="0">
                    <a:pos x="3" y="10"/>
                  </a:cxn>
                  <a:cxn ang="0">
                    <a:pos x="1" y="11"/>
                  </a:cxn>
                  <a:cxn ang="0">
                    <a:pos x="1" y="13"/>
                  </a:cxn>
                  <a:cxn ang="0">
                    <a:pos x="0" y="16"/>
                  </a:cxn>
                  <a:cxn ang="0">
                    <a:pos x="1" y="18"/>
                  </a:cxn>
                  <a:cxn ang="0">
                    <a:pos x="1" y="20"/>
                  </a:cxn>
                  <a:cxn ang="0">
                    <a:pos x="3" y="21"/>
                  </a:cxn>
                  <a:cxn ang="0">
                    <a:pos x="5" y="21"/>
                  </a:cxn>
                  <a:cxn ang="0">
                    <a:pos x="10" y="21"/>
                  </a:cxn>
                  <a:cxn ang="0">
                    <a:pos x="15" y="20"/>
                  </a:cxn>
                  <a:cxn ang="0">
                    <a:pos x="19" y="19"/>
                  </a:cxn>
                  <a:cxn ang="0">
                    <a:pos x="23" y="17"/>
                  </a:cxn>
                  <a:cxn ang="0">
                    <a:pos x="27" y="14"/>
                  </a:cxn>
                  <a:cxn ang="0">
                    <a:pos x="29" y="11"/>
                  </a:cxn>
                  <a:cxn ang="0">
                    <a:pos x="30" y="8"/>
                  </a:cxn>
                  <a:cxn ang="0">
                    <a:pos x="29" y="3"/>
                  </a:cxn>
                </a:cxnLst>
                <a:rect l="0" t="0" r="r" b="b"/>
                <a:pathLst>
                  <a:path w="30" h="21">
                    <a:moveTo>
                      <a:pt x="29" y="3"/>
                    </a:moveTo>
                    <a:lnTo>
                      <a:pt x="26" y="2"/>
                    </a:lnTo>
                    <a:lnTo>
                      <a:pt x="23" y="0"/>
                    </a:lnTo>
                    <a:lnTo>
                      <a:pt x="20" y="0"/>
                    </a:lnTo>
                    <a:lnTo>
                      <a:pt x="17" y="0"/>
                    </a:lnTo>
                    <a:lnTo>
                      <a:pt x="13" y="1"/>
                    </a:lnTo>
                    <a:lnTo>
                      <a:pt x="10" y="3"/>
                    </a:lnTo>
                    <a:lnTo>
                      <a:pt x="8" y="6"/>
                    </a:lnTo>
                    <a:lnTo>
                      <a:pt x="5" y="10"/>
                    </a:lnTo>
                    <a:lnTo>
                      <a:pt x="3" y="10"/>
                    </a:lnTo>
                    <a:lnTo>
                      <a:pt x="1" y="11"/>
                    </a:lnTo>
                    <a:lnTo>
                      <a:pt x="1" y="13"/>
                    </a:lnTo>
                    <a:lnTo>
                      <a:pt x="0" y="16"/>
                    </a:lnTo>
                    <a:lnTo>
                      <a:pt x="1" y="18"/>
                    </a:lnTo>
                    <a:lnTo>
                      <a:pt x="1" y="20"/>
                    </a:lnTo>
                    <a:lnTo>
                      <a:pt x="3" y="21"/>
                    </a:lnTo>
                    <a:lnTo>
                      <a:pt x="5" y="21"/>
                    </a:lnTo>
                    <a:lnTo>
                      <a:pt x="10" y="21"/>
                    </a:lnTo>
                    <a:lnTo>
                      <a:pt x="15" y="20"/>
                    </a:lnTo>
                    <a:lnTo>
                      <a:pt x="19" y="19"/>
                    </a:lnTo>
                    <a:lnTo>
                      <a:pt x="23" y="17"/>
                    </a:lnTo>
                    <a:lnTo>
                      <a:pt x="27" y="14"/>
                    </a:lnTo>
                    <a:lnTo>
                      <a:pt x="29" y="11"/>
                    </a:lnTo>
                    <a:lnTo>
                      <a:pt x="30" y="8"/>
                    </a:lnTo>
                    <a:lnTo>
                      <a:pt x="29" y="3"/>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2" name="Freeform 146"/>
              <p:cNvSpPr>
                <a:spLocks/>
              </p:cNvSpPr>
              <p:nvPr/>
            </p:nvSpPr>
            <p:spPr bwMode="auto">
              <a:xfrm>
                <a:off x="-104247" y="8030026"/>
                <a:ext cx="50319" cy="44029"/>
              </a:xfrm>
              <a:custGeom>
                <a:avLst/>
                <a:gdLst/>
                <a:ahLst/>
                <a:cxnLst>
                  <a:cxn ang="0">
                    <a:pos x="83" y="83"/>
                  </a:cxn>
                  <a:cxn ang="0">
                    <a:pos x="87" y="80"/>
                  </a:cxn>
                  <a:cxn ang="0">
                    <a:pos x="91" y="79"/>
                  </a:cxn>
                  <a:cxn ang="0">
                    <a:pos x="92" y="78"/>
                  </a:cxn>
                  <a:cxn ang="0">
                    <a:pos x="89" y="78"/>
                  </a:cxn>
                  <a:cxn ang="0">
                    <a:pos x="81" y="72"/>
                  </a:cxn>
                  <a:cxn ang="0">
                    <a:pos x="73" y="66"/>
                  </a:cxn>
                  <a:cxn ang="0">
                    <a:pos x="66" y="59"/>
                  </a:cxn>
                  <a:cxn ang="0">
                    <a:pos x="60" y="50"/>
                  </a:cxn>
                  <a:cxn ang="0">
                    <a:pos x="49" y="33"/>
                  </a:cxn>
                  <a:cxn ang="0">
                    <a:pos x="35" y="19"/>
                  </a:cxn>
                  <a:cxn ang="0">
                    <a:pos x="41" y="25"/>
                  </a:cxn>
                  <a:cxn ang="0">
                    <a:pos x="40" y="23"/>
                  </a:cxn>
                  <a:cxn ang="0">
                    <a:pos x="33" y="18"/>
                  </a:cxn>
                  <a:cxn ang="0">
                    <a:pos x="24" y="10"/>
                  </a:cxn>
                  <a:cxn ang="0">
                    <a:pos x="20" y="6"/>
                  </a:cxn>
                  <a:cxn ang="0">
                    <a:pos x="15" y="4"/>
                  </a:cxn>
                  <a:cxn ang="0">
                    <a:pos x="11" y="1"/>
                  </a:cxn>
                  <a:cxn ang="0">
                    <a:pos x="7" y="0"/>
                  </a:cxn>
                  <a:cxn ang="0">
                    <a:pos x="5" y="1"/>
                  </a:cxn>
                  <a:cxn ang="0">
                    <a:pos x="3" y="1"/>
                  </a:cxn>
                  <a:cxn ang="0">
                    <a:pos x="2" y="2"/>
                  </a:cxn>
                  <a:cxn ang="0">
                    <a:pos x="1" y="5"/>
                  </a:cxn>
                  <a:cxn ang="0">
                    <a:pos x="0" y="10"/>
                  </a:cxn>
                  <a:cxn ang="0">
                    <a:pos x="0" y="19"/>
                  </a:cxn>
                  <a:cxn ang="0">
                    <a:pos x="1" y="21"/>
                  </a:cxn>
                  <a:cxn ang="0">
                    <a:pos x="4" y="25"/>
                  </a:cxn>
                  <a:cxn ang="0">
                    <a:pos x="8" y="27"/>
                  </a:cxn>
                  <a:cxn ang="0">
                    <a:pos x="13" y="30"/>
                  </a:cxn>
                  <a:cxn ang="0">
                    <a:pos x="23" y="37"/>
                  </a:cxn>
                  <a:cxn ang="0">
                    <a:pos x="30" y="42"/>
                  </a:cxn>
                  <a:cxn ang="0">
                    <a:pos x="42" y="57"/>
                  </a:cxn>
                  <a:cxn ang="0">
                    <a:pos x="53" y="72"/>
                  </a:cxn>
                  <a:cxn ang="0">
                    <a:pos x="63" y="76"/>
                  </a:cxn>
                  <a:cxn ang="0">
                    <a:pos x="73" y="78"/>
                  </a:cxn>
                  <a:cxn ang="0">
                    <a:pos x="76" y="79"/>
                  </a:cxn>
                  <a:cxn ang="0">
                    <a:pos x="80" y="80"/>
                  </a:cxn>
                  <a:cxn ang="0">
                    <a:pos x="82" y="82"/>
                  </a:cxn>
                  <a:cxn ang="0">
                    <a:pos x="83" y="83"/>
                  </a:cxn>
                </a:cxnLst>
                <a:rect l="0" t="0" r="r" b="b"/>
                <a:pathLst>
                  <a:path w="92" h="83">
                    <a:moveTo>
                      <a:pt x="83" y="83"/>
                    </a:moveTo>
                    <a:lnTo>
                      <a:pt x="87" y="80"/>
                    </a:lnTo>
                    <a:lnTo>
                      <a:pt x="91" y="79"/>
                    </a:lnTo>
                    <a:lnTo>
                      <a:pt x="92" y="78"/>
                    </a:lnTo>
                    <a:lnTo>
                      <a:pt x="89" y="78"/>
                    </a:lnTo>
                    <a:lnTo>
                      <a:pt x="81" y="72"/>
                    </a:lnTo>
                    <a:lnTo>
                      <a:pt x="73" y="66"/>
                    </a:lnTo>
                    <a:lnTo>
                      <a:pt x="66" y="59"/>
                    </a:lnTo>
                    <a:lnTo>
                      <a:pt x="60" y="50"/>
                    </a:lnTo>
                    <a:lnTo>
                      <a:pt x="49" y="33"/>
                    </a:lnTo>
                    <a:lnTo>
                      <a:pt x="35" y="19"/>
                    </a:lnTo>
                    <a:lnTo>
                      <a:pt x="41" y="25"/>
                    </a:lnTo>
                    <a:lnTo>
                      <a:pt x="40" y="23"/>
                    </a:lnTo>
                    <a:lnTo>
                      <a:pt x="33" y="18"/>
                    </a:lnTo>
                    <a:lnTo>
                      <a:pt x="24" y="10"/>
                    </a:lnTo>
                    <a:lnTo>
                      <a:pt x="20" y="6"/>
                    </a:lnTo>
                    <a:lnTo>
                      <a:pt x="15" y="4"/>
                    </a:lnTo>
                    <a:lnTo>
                      <a:pt x="11" y="1"/>
                    </a:lnTo>
                    <a:lnTo>
                      <a:pt x="7" y="0"/>
                    </a:lnTo>
                    <a:lnTo>
                      <a:pt x="5" y="1"/>
                    </a:lnTo>
                    <a:lnTo>
                      <a:pt x="3" y="1"/>
                    </a:lnTo>
                    <a:lnTo>
                      <a:pt x="2" y="2"/>
                    </a:lnTo>
                    <a:lnTo>
                      <a:pt x="1" y="5"/>
                    </a:lnTo>
                    <a:lnTo>
                      <a:pt x="0" y="10"/>
                    </a:lnTo>
                    <a:lnTo>
                      <a:pt x="0" y="19"/>
                    </a:lnTo>
                    <a:lnTo>
                      <a:pt x="1" y="21"/>
                    </a:lnTo>
                    <a:lnTo>
                      <a:pt x="4" y="25"/>
                    </a:lnTo>
                    <a:lnTo>
                      <a:pt x="8" y="27"/>
                    </a:lnTo>
                    <a:lnTo>
                      <a:pt x="13" y="30"/>
                    </a:lnTo>
                    <a:lnTo>
                      <a:pt x="23" y="37"/>
                    </a:lnTo>
                    <a:lnTo>
                      <a:pt x="30" y="42"/>
                    </a:lnTo>
                    <a:lnTo>
                      <a:pt x="42" y="57"/>
                    </a:lnTo>
                    <a:lnTo>
                      <a:pt x="53" y="72"/>
                    </a:lnTo>
                    <a:lnTo>
                      <a:pt x="63" y="76"/>
                    </a:lnTo>
                    <a:lnTo>
                      <a:pt x="73" y="78"/>
                    </a:lnTo>
                    <a:lnTo>
                      <a:pt x="76" y="79"/>
                    </a:lnTo>
                    <a:lnTo>
                      <a:pt x="80" y="80"/>
                    </a:lnTo>
                    <a:lnTo>
                      <a:pt x="82" y="82"/>
                    </a:lnTo>
                    <a:lnTo>
                      <a:pt x="83" y="83"/>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3" name="Freeform 147"/>
              <p:cNvSpPr>
                <a:spLocks/>
              </p:cNvSpPr>
              <p:nvPr/>
            </p:nvSpPr>
            <p:spPr bwMode="auto">
              <a:xfrm>
                <a:off x="-104247" y="8030026"/>
                <a:ext cx="50319" cy="44029"/>
              </a:xfrm>
              <a:custGeom>
                <a:avLst/>
                <a:gdLst/>
                <a:ahLst/>
                <a:cxnLst>
                  <a:cxn ang="0">
                    <a:pos x="83" y="83"/>
                  </a:cxn>
                  <a:cxn ang="0">
                    <a:pos x="87" y="80"/>
                  </a:cxn>
                  <a:cxn ang="0">
                    <a:pos x="91" y="79"/>
                  </a:cxn>
                  <a:cxn ang="0">
                    <a:pos x="92" y="78"/>
                  </a:cxn>
                  <a:cxn ang="0">
                    <a:pos x="89" y="78"/>
                  </a:cxn>
                  <a:cxn ang="0">
                    <a:pos x="81" y="72"/>
                  </a:cxn>
                  <a:cxn ang="0">
                    <a:pos x="73" y="66"/>
                  </a:cxn>
                  <a:cxn ang="0">
                    <a:pos x="66" y="59"/>
                  </a:cxn>
                  <a:cxn ang="0">
                    <a:pos x="60" y="50"/>
                  </a:cxn>
                  <a:cxn ang="0">
                    <a:pos x="49" y="33"/>
                  </a:cxn>
                  <a:cxn ang="0">
                    <a:pos x="35" y="19"/>
                  </a:cxn>
                  <a:cxn ang="0">
                    <a:pos x="41" y="25"/>
                  </a:cxn>
                  <a:cxn ang="0">
                    <a:pos x="40" y="23"/>
                  </a:cxn>
                  <a:cxn ang="0">
                    <a:pos x="33" y="18"/>
                  </a:cxn>
                  <a:cxn ang="0">
                    <a:pos x="24" y="10"/>
                  </a:cxn>
                  <a:cxn ang="0">
                    <a:pos x="20" y="6"/>
                  </a:cxn>
                  <a:cxn ang="0">
                    <a:pos x="15" y="4"/>
                  </a:cxn>
                  <a:cxn ang="0">
                    <a:pos x="11" y="1"/>
                  </a:cxn>
                  <a:cxn ang="0">
                    <a:pos x="7" y="0"/>
                  </a:cxn>
                  <a:cxn ang="0">
                    <a:pos x="5" y="1"/>
                  </a:cxn>
                  <a:cxn ang="0">
                    <a:pos x="3" y="1"/>
                  </a:cxn>
                  <a:cxn ang="0">
                    <a:pos x="2" y="2"/>
                  </a:cxn>
                  <a:cxn ang="0">
                    <a:pos x="1" y="5"/>
                  </a:cxn>
                  <a:cxn ang="0">
                    <a:pos x="0" y="10"/>
                  </a:cxn>
                  <a:cxn ang="0">
                    <a:pos x="0" y="19"/>
                  </a:cxn>
                  <a:cxn ang="0">
                    <a:pos x="1" y="21"/>
                  </a:cxn>
                  <a:cxn ang="0">
                    <a:pos x="4" y="25"/>
                  </a:cxn>
                  <a:cxn ang="0">
                    <a:pos x="8" y="27"/>
                  </a:cxn>
                  <a:cxn ang="0">
                    <a:pos x="13" y="30"/>
                  </a:cxn>
                  <a:cxn ang="0">
                    <a:pos x="23" y="37"/>
                  </a:cxn>
                  <a:cxn ang="0">
                    <a:pos x="30" y="42"/>
                  </a:cxn>
                  <a:cxn ang="0">
                    <a:pos x="42" y="57"/>
                  </a:cxn>
                  <a:cxn ang="0">
                    <a:pos x="53" y="72"/>
                  </a:cxn>
                  <a:cxn ang="0">
                    <a:pos x="63" y="76"/>
                  </a:cxn>
                  <a:cxn ang="0">
                    <a:pos x="73" y="78"/>
                  </a:cxn>
                  <a:cxn ang="0">
                    <a:pos x="76" y="79"/>
                  </a:cxn>
                  <a:cxn ang="0">
                    <a:pos x="80" y="80"/>
                  </a:cxn>
                  <a:cxn ang="0">
                    <a:pos x="82" y="82"/>
                  </a:cxn>
                  <a:cxn ang="0">
                    <a:pos x="83" y="83"/>
                  </a:cxn>
                </a:cxnLst>
                <a:rect l="0" t="0" r="r" b="b"/>
                <a:pathLst>
                  <a:path w="92" h="83">
                    <a:moveTo>
                      <a:pt x="83" y="83"/>
                    </a:moveTo>
                    <a:lnTo>
                      <a:pt x="87" y="80"/>
                    </a:lnTo>
                    <a:lnTo>
                      <a:pt x="91" y="79"/>
                    </a:lnTo>
                    <a:lnTo>
                      <a:pt x="92" y="78"/>
                    </a:lnTo>
                    <a:lnTo>
                      <a:pt x="89" y="78"/>
                    </a:lnTo>
                    <a:lnTo>
                      <a:pt x="81" y="72"/>
                    </a:lnTo>
                    <a:lnTo>
                      <a:pt x="73" y="66"/>
                    </a:lnTo>
                    <a:lnTo>
                      <a:pt x="66" y="59"/>
                    </a:lnTo>
                    <a:lnTo>
                      <a:pt x="60" y="50"/>
                    </a:lnTo>
                    <a:lnTo>
                      <a:pt x="49" y="33"/>
                    </a:lnTo>
                    <a:lnTo>
                      <a:pt x="35" y="19"/>
                    </a:lnTo>
                    <a:lnTo>
                      <a:pt x="41" y="25"/>
                    </a:lnTo>
                    <a:lnTo>
                      <a:pt x="40" y="23"/>
                    </a:lnTo>
                    <a:lnTo>
                      <a:pt x="33" y="18"/>
                    </a:lnTo>
                    <a:lnTo>
                      <a:pt x="24" y="10"/>
                    </a:lnTo>
                    <a:lnTo>
                      <a:pt x="20" y="6"/>
                    </a:lnTo>
                    <a:lnTo>
                      <a:pt x="15" y="4"/>
                    </a:lnTo>
                    <a:lnTo>
                      <a:pt x="11" y="1"/>
                    </a:lnTo>
                    <a:lnTo>
                      <a:pt x="7" y="0"/>
                    </a:lnTo>
                    <a:lnTo>
                      <a:pt x="5" y="1"/>
                    </a:lnTo>
                    <a:lnTo>
                      <a:pt x="3" y="1"/>
                    </a:lnTo>
                    <a:lnTo>
                      <a:pt x="2" y="2"/>
                    </a:lnTo>
                    <a:lnTo>
                      <a:pt x="1" y="5"/>
                    </a:lnTo>
                    <a:lnTo>
                      <a:pt x="0" y="10"/>
                    </a:lnTo>
                    <a:lnTo>
                      <a:pt x="0" y="19"/>
                    </a:lnTo>
                    <a:lnTo>
                      <a:pt x="1" y="21"/>
                    </a:lnTo>
                    <a:lnTo>
                      <a:pt x="4" y="25"/>
                    </a:lnTo>
                    <a:lnTo>
                      <a:pt x="8" y="27"/>
                    </a:lnTo>
                    <a:lnTo>
                      <a:pt x="13" y="30"/>
                    </a:lnTo>
                    <a:lnTo>
                      <a:pt x="23" y="37"/>
                    </a:lnTo>
                    <a:lnTo>
                      <a:pt x="30" y="42"/>
                    </a:lnTo>
                    <a:lnTo>
                      <a:pt x="42" y="57"/>
                    </a:lnTo>
                    <a:lnTo>
                      <a:pt x="53" y="72"/>
                    </a:lnTo>
                    <a:lnTo>
                      <a:pt x="63" y="76"/>
                    </a:lnTo>
                    <a:lnTo>
                      <a:pt x="73" y="78"/>
                    </a:lnTo>
                    <a:lnTo>
                      <a:pt x="76" y="79"/>
                    </a:lnTo>
                    <a:lnTo>
                      <a:pt x="80" y="80"/>
                    </a:lnTo>
                    <a:lnTo>
                      <a:pt x="82" y="82"/>
                    </a:lnTo>
                    <a:lnTo>
                      <a:pt x="83" y="83"/>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4" name="Freeform 148"/>
              <p:cNvSpPr>
                <a:spLocks/>
              </p:cNvSpPr>
              <p:nvPr/>
            </p:nvSpPr>
            <p:spPr bwMode="auto">
              <a:xfrm>
                <a:off x="-126261" y="8030026"/>
                <a:ext cx="3145" cy="3145"/>
              </a:xfrm>
              <a:custGeom>
                <a:avLst/>
                <a:gdLst/>
                <a:ahLst/>
                <a:cxnLst>
                  <a:cxn ang="0">
                    <a:pos x="6" y="0"/>
                  </a:cxn>
                  <a:cxn ang="0">
                    <a:pos x="3" y="0"/>
                  </a:cxn>
                  <a:cxn ang="0">
                    <a:pos x="0" y="0"/>
                  </a:cxn>
                  <a:cxn ang="0">
                    <a:pos x="0" y="3"/>
                  </a:cxn>
                  <a:cxn ang="0">
                    <a:pos x="0" y="6"/>
                  </a:cxn>
                  <a:cxn ang="0">
                    <a:pos x="3" y="6"/>
                  </a:cxn>
                  <a:cxn ang="0">
                    <a:pos x="6" y="6"/>
                  </a:cxn>
                  <a:cxn ang="0">
                    <a:pos x="6" y="3"/>
                  </a:cxn>
                  <a:cxn ang="0">
                    <a:pos x="6" y="0"/>
                  </a:cxn>
                </a:cxnLst>
                <a:rect l="0" t="0" r="r" b="b"/>
                <a:pathLst>
                  <a:path w="6" h="6">
                    <a:moveTo>
                      <a:pt x="6" y="0"/>
                    </a:moveTo>
                    <a:lnTo>
                      <a:pt x="3" y="0"/>
                    </a:lnTo>
                    <a:lnTo>
                      <a:pt x="0" y="0"/>
                    </a:lnTo>
                    <a:lnTo>
                      <a:pt x="0" y="3"/>
                    </a:lnTo>
                    <a:lnTo>
                      <a:pt x="0" y="6"/>
                    </a:lnTo>
                    <a:lnTo>
                      <a:pt x="3" y="6"/>
                    </a:lnTo>
                    <a:lnTo>
                      <a:pt x="6" y="6"/>
                    </a:lnTo>
                    <a:lnTo>
                      <a:pt x="6" y="3"/>
                    </a:lnTo>
                    <a:lnTo>
                      <a:pt x="6" y="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5" name="Freeform 149"/>
              <p:cNvSpPr>
                <a:spLocks/>
              </p:cNvSpPr>
              <p:nvPr/>
            </p:nvSpPr>
            <p:spPr bwMode="auto">
              <a:xfrm>
                <a:off x="-126261" y="8030026"/>
                <a:ext cx="3145" cy="3145"/>
              </a:xfrm>
              <a:custGeom>
                <a:avLst/>
                <a:gdLst/>
                <a:ahLst/>
                <a:cxnLst>
                  <a:cxn ang="0">
                    <a:pos x="6" y="0"/>
                  </a:cxn>
                  <a:cxn ang="0">
                    <a:pos x="3" y="0"/>
                  </a:cxn>
                  <a:cxn ang="0">
                    <a:pos x="0" y="0"/>
                  </a:cxn>
                  <a:cxn ang="0">
                    <a:pos x="0" y="3"/>
                  </a:cxn>
                  <a:cxn ang="0">
                    <a:pos x="0" y="6"/>
                  </a:cxn>
                  <a:cxn ang="0">
                    <a:pos x="3" y="6"/>
                  </a:cxn>
                  <a:cxn ang="0">
                    <a:pos x="6" y="6"/>
                  </a:cxn>
                  <a:cxn ang="0">
                    <a:pos x="6" y="3"/>
                  </a:cxn>
                  <a:cxn ang="0">
                    <a:pos x="6" y="0"/>
                  </a:cxn>
                </a:cxnLst>
                <a:rect l="0" t="0" r="r" b="b"/>
                <a:pathLst>
                  <a:path w="6" h="6">
                    <a:moveTo>
                      <a:pt x="6" y="0"/>
                    </a:moveTo>
                    <a:lnTo>
                      <a:pt x="3" y="0"/>
                    </a:lnTo>
                    <a:lnTo>
                      <a:pt x="0" y="0"/>
                    </a:lnTo>
                    <a:lnTo>
                      <a:pt x="0" y="3"/>
                    </a:lnTo>
                    <a:lnTo>
                      <a:pt x="0" y="6"/>
                    </a:lnTo>
                    <a:lnTo>
                      <a:pt x="3" y="6"/>
                    </a:lnTo>
                    <a:lnTo>
                      <a:pt x="6" y="6"/>
                    </a:lnTo>
                    <a:lnTo>
                      <a:pt x="6" y="3"/>
                    </a:lnTo>
                    <a:lnTo>
                      <a:pt x="6" y="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6" name="Freeform 150"/>
              <p:cNvSpPr>
                <a:spLocks/>
              </p:cNvSpPr>
              <p:nvPr/>
            </p:nvSpPr>
            <p:spPr bwMode="auto">
              <a:xfrm>
                <a:off x="-176580" y="7995432"/>
                <a:ext cx="31449" cy="37739"/>
              </a:xfrm>
              <a:custGeom>
                <a:avLst/>
                <a:gdLst/>
                <a:ahLst/>
                <a:cxnLst>
                  <a:cxn ang="0">
                    <a:pos x="23" y="35"/>
                  </a:cxn>
                  <a:cxn ang="0">
                    <a:pos x="29" y="27"/>
                  </a:cxn>
                  <a:cxn ang="0">
                    <a:pos x="37" y="18"/>
                  </a:cxn>
                  <a:cxn ang="0">
                    <a:pos x="47" y="9"/>
                  </a:cxn>
                  <a:cxn ang="0">
                    <a:pos x="59" y="0"/>
                  </a:cxn>
                  <a:cxn ang="0">
                    <a:pos x="60" y="4"/>
                  </a:cxn>
                  <a:cxn ang="0">
                    <a:pos x="61" y="8"/>
                  </a:cxn>
                  <a:cxn ang="0">
                    <a:pos x="61" y="12"/>
                  </a:cxn>
                  <a:cxn ang="0">
                    <a:pos x="61" y="14"/>
                  </a:cxn>
                  <a:cxn ang="0">
                    <a:pos x="58" y="20"/>
                  </a:cxn>
                  <a:cxn ang="0">
                    <a:pos x="53" y="25"/>
                  </a:cxn>
                  <a:cxn ang="0">
                    <a:pos x="43" y="33"/>
                  </a:cxn>
                  <a:cxn ang="0">
                    <a:pos x="34" y="41"/>
                  </a:cxn>
                  <a:cxn ang="0">
                    <a:pos x="38" y="50"/>
                  </a:cxn>
                  <a:cxn ang="0">
                    <a:pos x="41" y="53"/>
                  </a:cxn>
                  <a:cxn ang="0">
                    <a:pos x="39" y="58"/>
                  </a:cxn>
                  <a:cxn ang="0">
                    <a:pos x="36" y="61"/>
                  </a:cxn>
                  <a:cxn ang="0">
                    <a:pos x="32" y="64"/>
                  </a:cxn>
                  <a:cxn ang="0">
                    <a:pos x="29" y="66"/>
                  </a:cxn>
                  <a:cxn ang="0">
                    <a:pos x="22" y="70"/>
                  </a:cxn>
                  <a:cxn ang="0">
                    <a:pos x="18" y="71"/>
                  </a:cxn>
                  <a:cxn ang="0">
                    <a:pos x="12" y="68"/>
                  </a:cxn>
                  <a:cxn ang="0">
                    <a:pos x="9" y="64"/>
                  </a:cxn>
                  <a:cxn ang="0">
                    <a:pos x="3" y="60"/>
                  </a:cxn>
                  <a:cxn ang="0">
                    <a:pos x="0" y="53"/>
                  </a:cxn>
                  <a:cxn ang="0">
                    <a:pos x="6" y="53"/>
                  </a:cxn>
                  <a:cxn ang="0">
                    <a:pos x="9" y="51"/>
                  </a:cxn>
                  <a:cxn ang="0">
                    <a:pos x="11" y="49"/>
                  </a:cxn>
                  <a:cxn ang="0">
                    <a:pos x="13" y="46"/>
                  </a:cxn>
                  <a:cxn ang="0">
                    <a:pos x="16" y="44"/>
                  </a:cxn>
                  <a:cxn ang="0">
                    <a:pos x="17" y="41"/>
                  </a:cxn>
                  <a:cxn ang="0">
                    <a:pos x="19" y="38"/>
                  </a:cxn>
                  <a:cxn ang="0">
                    <a:pos x="23" y="35"/>
                  </a:cxn>
                </a:cxnLst>
                <a:rect l="0" t="0" r="r" b="b"/>
                <a:pathLst>
                  <a:path w="61" h="71">
                    <a:moveTo>
                      <a:pt x="23" y="35"/>
                    </a:moveTo>
                    <a:lnTo>
                      <a:pt x="29" y="27"/>
                    </a:lnTo>
                    <a:lnTo>
                      <a:pt x="37" y="18"/>
                    </a:lnTo>
                    <a:lnTo>
                      <a:pt x="47" y="9"/>
                    </a:lnTo>
                    <a:lnTo>
                      <a:pt x="59" y="0"/>
                    </a:lnTo>
                    <a:lnTo>
                      <a:pt x="60" y="4"/>
                    </a:lnTo>
                    <a:lnTo>
                      <a:pt x="61" y="8"/>
                    </a:lnTo>
                    <a:lnTo>
                      <a:pt x="61" y="12"/>
                    </a:lnTo>
                    <a:lnTo>
                      <a:pt x="61" y="14"/>
                    </a:lnTo>
                    <a:lnTo>
                      <a:pt x="58" y="20"/>
                    </a:lnTo>
                    <a:lnTo>
                      <a:pt x="53" y="25"/>
                    </a:lnTo>
                    <a:lnTo>
                      <a:pt x="43" y="33"/>
                    </a:lnTo>
                    <a:lnTo>
                      <a:pt x="34" y="41"/>
                    </a:lnTo>
                    <a:lnTo>
                      <a:pt x="38" y="50"/>
                    </a:lnTo>
                    <a:lnTo>
                      <a:pt x="41" y="53"/>
                    </a:lnTo>
                    <a:lnTo>
                      <a:pt x="39" y="58"/>
                    </a:lnTo>
                    <a:lnTo>
                      <a:pt x="36" y="61"/>
                    </a:lnTo>
                    <a:lnTo>
                      <a:pt x="32" y="64"/>
                    </a:lnTo>
                    <a:lnTo>
                      <a:pt x="29" y="66"/>
                    </a:lnTo>
                    <a:lnTo>
                      <a:pt x="22" y="70"/>
                    </a:lnTo>
                    <a:lnTo>
                      <a:pt x="18" y="71"/>
                    </a:lnTo>
                    <a:lnTo>
                      <a:pt x="12" y="68"/>
                    </a:lnTo>
                    <a:lnTo>
                      <a:pt x="9" y="64"/>
                    </a:lnTo>
                    <a:lnTo>
                      <a:pt x="3" y="60"/>
                    </a:lnTo>
                    <a:lnTo>
                      <a:pt x="0" y="53"/>
                    </a:lnTo>
                    <a:lnTo>
                      <a:pt x="6" y="53"/>
                    </a:lnTo>
                    <a:lnTo>
                      <a:pt x="9" y="51"/>
                    </a:lnTo>
                    <a:lnTo>
                      <a:pt x="11" y="49"/>
                    </a:lnTo>
                    <a:lnTo>
                      <a:pt x="13" y="46"/>
                    </a:lnTo>
                    <a:lnTo>
                      <a:pt x="16" y="44"/>
                    </a:lnTo>
                    <a:lnTo>
                      <a:pt x="17" y="41"/>
                    </a:lnTo>
                    <a:lnTo>
                      <a:pt x="19" y="38"/>
                    </a:lnTo>
                    <a:lnTo>
                      <a:pt x="23" y="35"/>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7" name="Freeform 151"/>
              <p:cNvSpPr>
                <a:spLocks/>
              </p:cNvSpPr>
              <p:nvPr/>
            </p:nvSpPr>
            <p:spPr bwMode="auto">
              <a:xfrm>
                <a:off x="-176580" y="7995432"/>
                <a:ext cx="31449" cy="37739"/>
              </a:xfrm>
              <a:custGeom>
                <a:avLst/>
                <a:gdLst/>
                <a:ahLst/>
                <a:cxnLst>
                  <a:cxn ang="0">
                    <a:pos x="23" y="35"/>
                  </a:cxn>
                  <a:cxn ang="0">
                    <a:pos x="29" y="27"/>
                  </a:cxn>
                  <a:cxn ang="0">
                    <a:pos x="37" y="18"/>
                  </a:cxn>
                  <a:cxn ang="0">
                    <a:pos x="47" y="9"/>
                  </a:cxn>
                  <a:cxn ang="0">
                    <a:pos x="59" y="0"/>
                  </a:cxn>
                  <a:cxn ang="0">
                    <a:pos x="60" y="4"/>
                  </a:cxn>
                  <a:cxn ang="0">
                    <a:pos x="61" y="8"/>
                  </a:cxn>
                  <a:cxn ang="0">
                    <a:pos x="61" y="12"/>
                  </a:cxn>
                  <a:cxn ang="0">
                    <a:pos x="61" y="14"/>
                  </a:cxn>
                  <a:cxn ang="0">
                    <a:pos x="58" y="20"/>
                  </a:cxn>
                  <a:cxn ang="0">
                    <a:pos x="53" y="25"/>
                  </a:cxn>
                  <a:cxn ang="0">
                    <a:pos x="43" y="33"/>
                  </a:cxn>
                  <a:cxn ang="0">
                    <a:pos x="34" y="41"/>
                  </a:cxn>
                  <a:cxn ang="0">
                    <a:pos x="38" y="50"/>
                  </a:cxn>
                  <a:cxn ang="0">
                    <a:pos x="41" y="53"/>
                  </a:cxn>
                  <a:cxn ang="0">
                    <a:pos x="39" y="58"/>
                  </a:cxn>
                  <a:cxn ang="0">
                    <a:pos x="36" y="61"/>
                  </a:cxn>
                  <a:cxn ang="0">
                    <a:pos x="32" y="64"/>
                  </a:cxn>
                  <a:cxn ang="0">
                    <a:pos x="29" y="66"/>
                  </a:cxn>
                  <a:cxn ang="0">
                    <a:pos x="22" y="70"/>
                  </a:cxn>
                  <a:cxn ang="0">
                    <a:pos x="18" y="71"/>
                  </a:cxn>
                  <a:cxn ang="0">
                    <a:pos x="12" y="68"/>
                  </a:cxn>
                  <a:cxn ang="0">
                    <a:pos x="9" y="64"/>
                  </a:cxn>
                  <a:cxn ang="0">
                    <a:pos x="3" y="60"/>
                  </a:cxn>
                  <a:cxn ang="0">
                    <a:pos x="0" y="53"/>
                  </a:cxn>
                  <a:cxn ang="0">
                    <a:pos x="6" y="53"/>
                  </a:cxn>
                  <a:cxn ang="0">
                    <a:pos x="9" y="51"/>
                  </a:cxn>
                  <a:cxn ang="0">
                    <a:pos x="11" y="49"/>
                  </a:cxn>
                  <a:cxn ang="0">
                    <a:pos x="13" y="46"/>
                  </a:cxn>
                  <a:cxn ang="0">
                    <a:pos x="16" y="44"/>
                  </a:cxn>
                  <a:cxn ang="0">
                    <a:pos x="17" y="41"/>
                  </a:cxn>
                  <a:cxn ang="0">
                    <a:pos x="19" y="38"/>
                  </a:cxn>
                  <a:cxn ang="0">
                    <a:pos x="23" y="35"/>
                  </a:cxn>
                </a:cxnLst>
                <a:rect l="0" t="0" r="r" b="b"/>
                <a:pathLst>
                  <a:path w="61" h="71">
                    <a:moveTo>
                      <a:pt x="23" y="35"/>
                    </a:moveTo>
                    <a:lnTo>
                      <a:pt x="29" y="27"/>
                    </a:lnTo>
                    <a:lnTo>
                      <a:pt x="37" y="18"/>
                    </a:lnTo>
                    <a:lnTo>
                      <a:pt x="47" y="9"/>
                    </a:lnTo>
                    <a:lnTo>
                      <a:pt x="59" y="0"/>
                    </a:lnTo>
                    <a:lnTo>
                      <a:pt x="60" y="4"/>
                    </a:lnTo>
                    <a:lnTo>
                      <a:pt x="61" y="8"/>
                    </a:lnTo>
                    <a:lnTo>
                      <a:pt x="61" y="12"/>
                    </a:lnTo>
                    <a:lnTo>
                      <a:pt x="61" y="14"/>
                    </a:lnTo>
                    <a:lnTo>
                      <a:pt x="58" y="20"/>
                    </a:lnTo>
                    <a:lnTo>
                      <a:pt x="53" y="25"/>
                    </a:lnTo>
                    <a:lnTo>
                      <a:pt x="43" y="33"/>
                    </a:lnTo>
                    <a:lnTo>
                      <a:pt x="34" y="41"/>
                    </a:lnTo>
                    <a:lnTo>
                      <a:pt x="38" y="50"/>
                    </a:lnTo>
                    <a:lnTo>
                      <a:pt x="41" y="53"/>
                    </a:lnTo>
                    <a:lnTo>
                      <a:pt x="39" y="58"/>
                    </a:lnTo>
                    <a:lnTo>
                      <a:pt x="36" y="61"/>
                    </a:lnTo>
                    <a:lnTo>
                      <a:pt x="32" y="64"/>
                    </a:lnTo>
                    <a:lnTo>
                      <a:pt x="29" y="66"/>
                    </a:lnTo>
                    <a:lnTo>
                      <a:pt x="22" y="70"/>
                    </a:lnTo>
                    <a:lnTo>
                      <a:pt x="18" y="71"/>
                    </a:lnTo>
                    <a:lnTo>
                      <a:pt x="12" y="68"/>
                    </a:lnTo>
                    <a:lnTo>
                      <a:pt x="9" y="64"/>
                    </a:lnTo>
                    <a:lnTo>
                      <a:pt x="3" y="60"/>
                    </a:lnTo>
                    <a:lnTo>
                      <a:pt x="0" y="53"/>
                    </a:lnTo>
                    <a:lnTo>
                      <a:pt x="6" y="53"/>
                    </a:lnTo>
                    <a:lnTo>
                      <a:pt x="9" y="51"/>
                    </a:lnTo>
                    <a:lnTo>
                      <a:pt x="11" y="49"/>
                    </a:lnTo>
                    <a:lnTo>
                      <a:pt x="13" y="46"/>
                    </a:lnTo>
                    <a:lnTo>
                      <a:pt x="16" y="44"/>
                    </a:lnTo>
                    <a:lnTo>
                      <a:pt x="17" y="41"/>
                    </a:lnTo>
                    <a:lnTo>
                      <a:pt x="19" y="38"/>
                    </a:lnTo>
                    <a:lnTo>
                      <a:pt x="23" y="35"/>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8" name="Freeform 152"/>
              <p:cNvSpPr>
                <a:spLocks/>
              </p:cNvSpPr>
              <p:nvPr/>
            </p:nvSpPr>
            <p:spPr bwMode="auto">
              <a:xfrm>
                <a:off x="-333826" y="7888504"/>
                <a:ext cx="31449" cy="25159"/>
              </a:xfrm>
              <a:custGeom>
                <a:avLst/>
                <a:gdLst/>
                <a:ahLst/>
                <a:cxnLst>
                  <a:cxn ang="0">
                    <a:pos x="0" y="35"/>
                  </a:cxn>
                  <a:cxn ang="0">
                    <a:pos x="14" y="26"/>
                  </a:cxn>
                  <a:cxn ang="0">
                    <a:pos x="28" y="20"/>
                  </a:cxn>
                  <a:cxn ang="0">
                    <a:pos x="36" y="15"/>
                  </a:cxn>
                  <a:cxn ang="0">
                    <a:pos x="44" y="11"/>
                  </a:cxn>
                  <a:cxn ang="0">
                    <a:pos x="52" y="5"/>
                  </a:cxn>
                  <a:cxn ang="0">
                    <a:pos x="58" y="0"/>
                  </a:cxn>
                  <a:cxn ang="0">
                    <a:pos x="59" y="3"/>
                  </a:cxn>
                  <a:cxn ang="0">
                    <a:pos x="59" y="8"/>
                  </a:cxn>
                  <a:cxn ang="0">
                    <a:pos x="58" y="11"/>
                  </a:cxn>
                  <a:cxn ang="0">
                    <a:pos x="57" y="13"/>
                  </a:cxn>
                  <a:cxn ang="0">
                    <a:pos x="54" y="19"/>
                  </a:cxn>
                  <a:cxn ang="0">
                    <a:pos x="51" y="23"/>
                  </a:cxn>
                  <a:cxn ang="0">
                    <a:pos x="46" y="27"/>
                  </a:cxn>
                  <a:cxn ang="0">
                    <a:pos x="44" y="33"/>
                  </a:cxn>
                  <a:cxn ang="0">
                    <a:pos x="44" y="35"/>
                  </a:cxn>
                  <a:cxn ang="0">
                    <a:pos x="44" y="39"/>
                  </a:cxn>
                  <a:cxn ang="0">
                    <a:pos x="45" y="42"/>
                  </a:cxn>
                  <a:cxn ang="0">
                    <a:pos x="46" y="46"/>
                  </a:cxn>
                  <a:cxn ang="0">
                    <a:pos x="41" y="46"/>
                  </a:cxn>
                  <a:cxn ang="0">
                    <a:pos x="35" y="46"/>
                  </a:cxn>
                  <a:cxn ang="0">
                    <a:pos x="31" y="43"/>
                  </a:cxn>
                  <a:cxn ang="0">
                    <a:pos x="26" y="41"/>
                  </a:cxn>
                  <a:cxn ang="0">
                    <a:pos x="22" y="40"/>
                  </a:cxn>
                  <a:cxn ang="0">
                    <a:pos x="17" y="39"/>
                  </a:cxn>
                  <a:cxn ang="0">
                    <a:pos x="8" y="37"/>
                  </a:cxn>
                  <a:cxn ang="0">
                    <a:pos x="0" y="35"/>
                  </a:cxn>
                </a:cxnLst>
                <a:rect l="0" t="0" r="r" b="b"/>
                <a:pathLst>
                  <a:path w="59" h="46">
                    <a:moveTo>
                      <a:pt x="0" y="35"/>
                    </a:moveTo>
                    <a:lnTo>
                      <a:pt x="14" y="26"/>
                    </a:lnTo>
                    <a:lnTo>
                      <a:pt x="28" y="20"/>
                    </a:lnTo>
                    <a:lnTo>
                      <a:pt x="36" y="15"/>
                    </a:lnTo>
                    <a:lnTo>
                      <a:pt x="44" y="11"/>
                    </a:lnTo>
                    <a:lnTo>
                      <a:pt x="52" y="5"/>
                    </a:lnTo>
                    <a:lnTo>
                      <a:pt x="58" y="0"/>
                    </a:lnTo>
                    <a:lnTo>
                      <a:pt x="59" y="3"/>
                    </a:lnTo>
                    <a:lnTo>
                      <a:pt x="59" y="8"/>
                    </a:lnTo>
                    <a:lnTo>
                      <a:pt x="58" y="11"/>
                    </a:lnTo>
                    <a:lnTo>
                      <a:pt x="57" y="13"/>
                    </a:lnTo>
                    <a:lnTo>
                      <a:pt x="54" y="19"/>
                    </a:lnTo>
                    <a:lnTo>
                      <a:pt x="51" y="23"/>
                    </a:lnTo>
                    <a:lnTo>
                      <a:pt x="46" y="27"/>
                    </a:lnTo>
                    <a:lnTo>
                      <a:pt x="44" y="33"/>
                    </a:lnTo>
                    <a:lnTo>
                      <a:pt x="44" y="35"/>
                    </a:lnTo>
                    <a:lnTo>
                      <a:pt x="44" y="39"/>
                    </a:lnTo>
                    <a:lnTo>
                      <a:pt x="45" y="42"/>
                    </a:lnTo>
                    <a:lnTo>
                      <a:pt x="46" y="46"/>
                    </a:lnTo>
                    <a:lnTo>
                      <a:pt x="41" y="46"/>
                    </a:lnTo>
                    <a:lnTo>
                      <a:pt x="35" y="46"/>
                    </a:lnTo>
                    <a:lnTo>
                      <a:pt x="31" y="43"/>
                    </a:lnTo>
                    <a:lnTo>
                      <a:pt x="26" y="41"/>
                    </a:lnTo>
                    <a:lnTo>
                      <a:pt x="22" y="40"/>
                    </a:lnTo>
                    <a:lnTo>
                      <a:pt x="17" y="39"/>
                    </a:lnTo>
                    <a:lnTo>
                      <a:pt x="8" y="37"/>
                    </a:lnTo>
                    <a:lnTo>
                      <a:pt x="0" y="35"/>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09" name="Freeform 153"/>
              <p:cNvSpPr>
                <a:spLocks/>
              </p:cNvSpPr>
              <p:nvPr/>
            </p:nvSpPr>
            <p:spPr bwMode="auto">
              <a:xfrm>
                <a:off x="-333826" y="7888504"/>
                <a:ext cx="31449" cy="25159"/>
              </a:xfrm>
              <a:custGeom>
                <a:avLst/>
                <a:gdLst/>
                <a:ahLst/>
                <a:cxnLst>
                  <a:cxn ang="0">
                    <a:pos x="0" y="35"/>
                  </a:cxn>
                  <a:cxn ang="0">
                    <a:pos x="14" y="26"/>
                  </a:cxn>
                  <a:cxn ang="0">
                    <a:pos x="28" y="20"/>
                  </a:cxn>
                  <a:cxn ang="0">
                    <a:pos x="36" y="15"/>
                  </a:cxn>
                  <a:cxn ang="0">
                    <a:pos x="44" y="11"/>
                  </a:cxn>
                  <a:cxn ang="0">
                    <a:pos x="52" y="5"/>
                  </a:cxn>
                  <a:cxn ang="0">
                    <a:pos x="58" y="0"/>
                  </a:cxn>
                  <a:cxn ang="0">
                    <a:pos x="59" y="3"/>
                  </a:cxn>
                  <a:cxn ang="0">
                    <a:pos x="59" y="8"/>
                  </a:cxn>
                  <a:cxn ang="0">
                    <a:pos x="58" y="11"/>
                  </a:cxn>
                  <a:cxn ang="0">
                    <a:pos x="57" y="13"/>
                  </a:cxn>
                  <a:cxn ang="0">
                    <a:pos x="54" y="19"/>
                  </a:cxn>
                  <a:cxn ang="0">
                    <a:pos x="51" y="23"/>
                  </a:cxn>
                  <a:cxn ang="0">
                    <a:pos x="46" y="27"/>
                  </a:cxn>
                  <a:cxn ang="0">
                    <a:pos x="44" y="33"/>
                  </a:cxn>
                  <a:cxn ang="0">
                    <a:pos x="44" y="35"/>
                  </a:cxn>
                  <a:cxn ang="0">
                    <a:pos x="44" y="39"/>
                  </a:cxn>
                  <a:cxn ang="0">
                    <a:pos x="45" y="42"/>
                  </a:cxn>
                  <a:cxn ang="0">
                    <a:pos x="46" y="46"/>
                  </a:cxn>
                  <a:cxn ang="0">
                    <a:pos x="41" y="46"/>
                  </a:cxn>
                  <a:cxn ang="0">
                    <a:pos x="35" y="46"/>
                  </a:cxn>
                  <a:cxn ang="0">
                    <a:pos x="31" y="43"/>
                  </a:cxn>
                  <a:cxn ang="0">
                    <a:pos x="26" y="41"/>
                  </a:cxn>
                  <a:cxn ang="0">
                    <a:pos x="22" y="40"/>
                  </a:cxn>
                  <a:cxn ang="0">
                    <a:pos x="17" y="39"/>
                  </a:cxn>
                  <a:cxn ang="0">
                    <a:pos x="8" y="37"/>
                  </a:cxn>
                  <a:cxn ang="0">
                    <a:pos x="0" y="35"/>
                  </a:cxn>
                </a:cxnLst>
                <a:rect l="0" t="0" r="r" b="b"/>
                <a:pathLst>
                  <a:path w="59" h="46">
                    <a:moveTo>
                      <a:pt x="0" y="35"/>
                    </a:moveTo>
                    <a:lnTo>
                      <a:pt x="14" y="26"/>
                    </a:lnTo>
                    <a:lnTo>
                      <a:pt x="28" y="20"/>
                    </a:lnTo>
                    <a:lnTo>
                      <a:pt x="36" y="15"/>
                    </a:lnTo>
                    <a:lnTo>
                      <a:pt x="44" y="11"/>
                    </a:lnTo>
                    <a:lnTo>
                      <a:pt x="52" y="5"/>
                    </a:lnTo>
                    <a:lnTo>
                      <a:pt x="58" y="0"/>
                    </a:lnTo>
                    <a:lnTo>
                      <a:pt x="59" y="3"/>
                    </a:lnTo>
                    <a:lnTo>
                      <a:pt x="59" y="8"/>
                    </a:lnTo>
                    <a:lnTo>
                      <a:pt x="58" y="11"/>
                    </a:lnTo>
                    <a:lnTo>
                      <a:pt x="57" y="13"/>
                    </a:lnTo>
                    <a:lnTo>
                      <a:pt x="54" y="19"/>
                    </a:lnTo>
                    <a:lnTo>
                      <a:pt x="51" y="23"/>
                    </a:lnTo>
                    <a:lnTo>
                      <a:pt x="46" y="27"/>
                    </a:lnTo>
                    <a:lnTo>
                      <a:pt x="44" y="33"/>
                    </a:lnTo>
                    <a:lnTo>
                      <a:pt x="44" y="35"/>
                    </a:lnTo>
                    <a:lnTo>
                      <a:pt x="44" y="39"/>
                    </a:lnTo>
                    <a:lnTo>
                      <a:pt x="45" y="42"/>
                    </a:lnTo>
                    <a:lnTo>
                      <a:pt x="46" y="46"/>
                    </a:lnTo>
                    <a:lnTo>
                      <a:pt x="41" y="46"/>
                    </a:lnTo>
                    <a:lnTo>
                      <a:pt x="35" y="46"/>
                    </a:lnTo>
                    <a:lnTo>
                      <a:pt x="31" y="43"/>
                    </a:lnTo>
                    <a:lnTo>
                      <a:pt x="26" y="41"/>
                    </a:lnTo>
                    <a:lnTo>
                      <a:pt x="22" y="40"/>
                    </a:lnTo>
                    <a:lnTo>
                      <a:pt x="17" y="39"/>
                    </a:lnTo>
                    <a:lnTo>
                      <a:pt x="8" y="37"/>
                    </a:lnTo>
                    <a:lnTo>
                      <a:pt x="0" y="35"/>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10" name="Freeform 154"/>
              <p:cNvSpPr>
                <a:spLocks/>
              </p:cNvSpPr>
              <p:nvPr/>
            </p:nvSpPr>
            <p:spPr bwMode="auto">
              <a:xfrm>
                <a:off x="-377855" y="7838186"/>
                <a:ext cx="59754" cy="22014"/>
              </a:xfrm>
              <a:custGeom>
                <a:avLst/>
                <a:gdLst/>
                <a:ahLst/>
                <a:cxnLst>
                  <a:cxn ang="0">
                    <a:pos x="1" y="16"/>
                  </a:cxn>
                  <a:cxn ang="0">
                    <a:pos x="11" y="10"/>
                  </a:cxn>
                  <a:cxn ang="0">
                    <a:pos x="20" y="6"/>
                  </a:cxn>
                  <a:cxn ang="0">
                    <a:pos x="30" y="2"/>
                  </a:cxn>
                  <a:cxn ang="0">
                    <a:pos x="40" y="1"/>
                  </a:cxn>
                  <a:cxn ang="0">
                    <a:pos x="50" y="0"/>
                  </a:cxn>
                  <a:cxn ang="0">
                    <a:pos x="60" y="0"/>
                  </a:cxn>
                  <a:cxn ang="0">
                    <a:pos x="69" y="2"/>
                  </a:cxn>
                  <a:cxn ang="0">
                    <a:pos x="79" y="3"/>
                  </a:cxn>
                  <a:cxn ang="0">
                    <a:pos x="81" y="3"/>
                  </a:cxn>
                  <a:cxn ang="0">
                    <a:pos x="79" y="3"/>
                  </a:cxn>
                  <a:cxn ang="0">
                    <a:pos x="85" y="5"/>
                  </a:cxn>
                  <a:cxn ang="0">
                    <a:pos x="91" y="6"/>
                  </a:cxn>
                  <a:cxn ang="0">
                    <a:pos x="97" y="8"/>
                  </a:cxn>
                  <a:cxn ang="0">
                    <a:pos x="102" y="11"/>
                  </a:cxn>
                  <a:cxn ang="0">
                    <a:pos x="105" y="15"/>
                  </a:cxn>
                  <a:cxn ang="0">
                    <a:pos x="109" y="19"/>
                  </a:cxn>
                  <a:cxn ang="0">
                    <a:pos x="109" y="23"/>
                  </a:cxn>
                  <a:cxn ang="0">
                    <a:pos x="107" y="28"/>
                  </a:cxn>
                  <a:cxn ang="0">
                    <a:pos x="104" y="29"/>
                  </a:cxn>
                  <a:cxn ang="0">
                    <a:pos x="100" y="30"/>
                  </a:cxn>
                  <a:cxn ang="0">
                    <a:pos x="96" y="30"/>
                  </a:cxn>
                  <a:cxn ang="0">
                    <a:pos x="92" y="30"/>
                  </a:cxn>
                  <a:cxn ang="0">
                    <a:pos x="84" y="28"/>
                  </a:cxn>
                  <a:cxn ang="0">
                    <a:pos x="72" y="28"/>
                  </a:cxn>
                  <a:cxn ang="0">
                    <a:pos x="70" y="37"/>
                  </a:cxn>
                  <a:cxn ang="0">
                    <a:pos x="66" y="46"/>
                  </a:cxn>
                  <a:cxn ang="0">
                    <a:pos x="54" y="46"/>
                  </a:cxn>
                  <a:cxn ang="0">
                    <a:pos x="43" y="46"/>
                  </a:cxn>
                  <a:cxn ang="0">
                    <a:pos x="40" y="41"/>
                  </a:cxn>
                  <a:cxn ang="0">
                    <a:pos x="39" y="37"/>
                  </a:cxn>
                  <a:cxn ang="0">
                    <a:pos x="39" y="34"/>
                  </a:cxn>
                  <a:cxn ang="0">
                    <a:pos x="36" y="32"/>
                  </a:cxn>
                  <a:cxn ang="0">
                    <a:pos x="34" y="30"/>
                  </a:cxn>
                  <a:cxn ang="0">
                    <a:pos x="31" y="28"/>
                  </a:cxn>
                  <a:cxn ang="0">
                    <a:pos x="30" y="26"/>
                  </a:cxn>
                  <a:cxn ang="0">
                    <a:pos x="29" y="23"/>
                  </a:cxn>
                  <a:cxn ang="0">
                    <a:pos x="29" y="21"/>
                  </a:cxn>
                  <a:cxn ang="0">
                    <a:pos x="29" y="19"/>
                  </a:cxn>
                  <a:cxn ang="0">
                    <a:pos x="30" y="17"/>
                  </a:cxn>
                  <a:cxn ang="0">
                    <a:pos x="31" y="16"/>
                  </a:cxn>
                  <a:cxn ang="0">
                    <a:pos x="20" y="23"/>
                  </a:cxn>
                  <a:cxn ang="0">
                    <a:pos x="13" y="28"/>
                  </a:cxn>
                  <a:cxn ang="0">
                    <a:pos x="13" y="19"/>
                  </a:cxn>
                  <a:cxn ang="0">
                    <a:pos x="13" y="16"/>
                  </a:cxn>
                  <a:cxn ang="0">
                    <a:pos x="11" y="13"/>
                  </a:cxn>
                  <a:cxn ang="0">
                    <a:pos x="8" y="13"/>
                  </a:cxn>
                  <a:cxn ang="0">
                    <a:pos x="5" y="13"/>
                  </a:cxn>
                  <a:cxn ang="0">
                    <a:pos x="3" y="13"/>
                  </a:cxn>
                  <a:cxn ang="0">
                    <a:pos x="1" y="15"/>
                  </a:cxn>
                  <a:cxn ang="0">
                    <a:pos x="0" y="15"/>
                  </a:cxn>
                  <a:cxn ang="0">
                    <a:pos x="0" y="16"/>
                  </a:cxn>
                  <a:cxn ang="0">
                    <a:pos x="1" y="16"/>
                  </a:cxn>
                </a:cxnLst>
                <a:rect l="0" t="0" r="r" b="b"/>
                <a:pathLst>
                  <a:path w="109" h="46">
                    <a:moveTo>
                      <a:pt x="1" y="16"/>
                    </a:moveTo>
                    <a:lnTo>
                      <a:pt x="11" y="10"/>
                    </a:lnTo>
                    <a:lnTo>
                      <a:pt x="20" y="6"/>
                    </a:lnTo>
                    <a:lnTo>
                      <a:pt x="30" y="2"/>
                    </a:lnTo>
                    <a:lnTo>
                      <a:pt x="40" y="1"/>
                    </a:lnTo>
                    <a:lnTo>
                      <a:pt x="50" y="0"/>
                    </a:lnTo>
                    <a:lnTo>
                      <a:pt x="60" y="0"/>
                    </a:lnTo>
                    <a:lnTo>
                      <a:pt x="69" y="2"/>
                    </a:lnTo>
                    <a:lnTo>
                      <a:pt x="79" y="3"/>
                    </a:lnTo>
                    <a:lnTo>
                      <a:pt x="81" y="3"/>
                    </a:lnTo>
                    <a:lnTo>
                      <a:pt x="79" y="3"/>
                    </a:lnTo>
                    <a:lnTo>
                      <a:pt x="85" y="5"/>
                    </a:lnTo>
                    <a:lnTo>
                      <a:pt x="91" y="6"/>
                    </a:lnTo>
                    <a:lnTo>
                      <a:pt x="97" y="8"/>
                    </a:lnTo>
                    <a:lnTo>
                      <a:pt x="102" y="11"/>
                    </a:lnTo>
                    <a:lnTo>
                      <a:pt x="105" y="15"/>
                    </a:lnTo>
                    <a:lnTo>
                      <a:pt x="109" y="19"/>
                    </a:lnTo>
                    <a:lnTo>
                      <a:pt x="109" y="23"/>
                    </a:lnTo>
                    <a:lnTo>
                      <a:pt x="107" y="28"/>
                    </a:lnTo>
                    <a:lnTo>
                      <a:pt x="104" y="29"/>
                    </a:lnTo>
                    <a:lnTo>
                      <a:pt x="100" y="30"/>
                    </a:lnTo>
                    <a:lnTo>
                      <a:pt x="96" y="30"/>
                    </a:lnTo>
                    <a:lnTo>
                      <a:pt x="92" y="30"/>
                    </a:lnTo>
                    <a:lnTo>
                      <a:pt x="84" y="28"/>
                    </a:lnTo>
                    <a:lnTo>
                      <a:pt x="72" y="28"/>
                    </a:lnTo>
                    <a:lnTo>
                      <a:pt x="70" y="37"/>
                    </a:lnTo>
                    <a:lnTo>
                      <a:pt x="66" y="46"/>
                    </a:lnTo>
                    <a:lnTo>
                      <a:pt x="54" y="46"/>
                    </a:lnTo>
                    <a:lnTo>
                      <a:pt x="43" y="46"/>
                    </a:lnTo>
                    <a:lnTo>
                      <a:pt x="40" y="41"/>
                    </a:lnTo>
                    <a:lnTo>
                      <a:pt x="39" y="37"/>
                    </a:lnTo>
                    <a:lnTo>
                      <a:pt x="39" y="34"/>
                    </a:lnTo>
                    <a:lnTo>
                      <a:pt x="36" y="32"/>
                    </a:lnTo>
                    <a:lnTo>
                      <a:pt x="34" y="30"/>
                    </a:lnTo>
                    <a:lnTo>
                      <a:pt x="31" y="28"/>
                    </a:lnTo>
                    <a:lnTo>
                      <a:pt x="30" y="26"/>
                    </a:lnTo>
                    <a:lnTo>
                      <a:pt x="29" y="23"/>
                    </a:lnTo>
                    <a:lnTo>
                      <a:pt x="29" y="21"/>
                    </a:lnTo>
                    <a:lnTo>
                      <a:pt x="29" y="19"/>
                    </a:lnTo>
                    <a:lnTo>
                      <a:pt x="30" y="17"/>
                    </a:lnTo>
                    <a:lnTo>
                      <a:pt x="31" y="16"/>
                    </a:lnTo>
                    <a:lnTo>
                      <a:pt x="20" y="23"/>
                    </a:lnTo>
                    <a:lnTo>
                      <a:pt x="13" y="28"/>
                    </a:lnTo>
                    <a:lnTo>
                      <a:pt x="13" y="19"/>
                    </a:lnTo>
                    <a:lnTo>
                      <a:pt x="13" y="16"/>
                    </a:lnTo>
                    <a:lnTo>
                      <a:pt x="11" y="13"/>
                    </a:lnTo>
                    <a:lnTo>
                      <a:pt x="8" y="13"/>
                    </a:lnTo>
                    <a:lnTo>
                      <a:pt x="5" y="13"/>
                    </a:lnTo>
                    <a:lnTo>
                      <a:pt x="3" y="13"/>
                    </a:lnTo>
                    <a:lnTo>
                      <a:pt x="1" y="15"/>
                    </a:lnTo>
                    <a:lnTo>
                      <a:pt x="0" y="15"/>
                    </a:lnTo>
                    <a:lnTo>
                      <a:pt x="0" y="16"/>
                    </a:lnTo>
                    <a:lnTo>
                      <a:pt x="1" y="16"/>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11" name="Freeform 155"/>
              <p:cNvSpPr>
                <a:spLocks/>
              </p:cNvSpPr>
              <p:nvPr/>
            </p:nvSpPr>
            <p:spPr bwMode="auto">
              <a:xfrm>
                <a:off x="-377855" y="7838186"/>
                <a:ext cx="59754" cy="22014"/>
              </a:xfrm>
              <a:custGeom>
                <a:avLst/>
                <a:gdLst/>
                <a:ahLst/>
                <a:cxnLst>
                  <a:cxn ang="0">
                    <a:pos x="1" y="16"/>
                  </a:cxn>
                  <a:cxn ang="0">
                    <a:pos x="11" y="10"/>
                  </a:cxn>
                  <a:cxn ang="0">
                    <a:pos x="20" y="6"/>
                  </a:cxn>
                  <a:cxn ang="0">
                    <a:pos x="30" y="2"/>
                  </a:cxn>
                  <a:cxn ang="0">
                    <a:pos x="40" y="1"/>
                  </a:cxn>
                  <a:cxn ang="0">
                    <a:pos x="50" y="0"/>
                  </a:cxn>
                  <a:cxn ang="0">
                    <a:pos x="60" y="0"/>
                  </a:cxn>
                  <a:cxn ang="0">
                    <a:pos x="69" y="2"/>
                  </a:cxn>
                  <a:cxn ang="0">
                    <a:pos x="79" y="3"/>
                  </a:cxn>
                  <a:cxn ang="0">
                    <a:pos x="81" y="3"/>
                  </a:cxn>
                  <a:cxn ang="0">
                    <a:pos x="79" y="3"/>
                  </a:cxn>
                  <a:cxn ang="0">
                    <a:pos x="85" y="5"/>
                  </a:cxn>
                  <a:cxn ang="0">
                    <a:pos x="91" y="6"/>
                  </a:cxn>
                  <a:cxn ang="0">
                    <a:pos x="97" y="8"/>
                  </a:cxn>
                  <a:cxn ang="0">
                    <a:pos x="102" y="11"/>
                  </a:cxn>
                  <a:cxn ang="0">
                    <a:pos x="105" y="15"/>
                  </a:cxn>
                  <a:cxn ang="0">
                    <a:pos x="109" y="19"/>
                  </a:cxn>
                  <a:cxn ang="0">
                    <a:pos x="109" y="23"/>
                  </a:cxn>
                  <a:cxn ang="0">
                    <a:pos x="107" y="28"/>
                  </a:cxn>
                  <a:cxn ang="0">
                    <a:pos x="104" y="29"/>
                  </a:cxn>
                  <a:cxn ang="0">
                    <a:pos x="100" y="30"/>
                  </a:cxn>
                  <a:cxn ang="0">
                    <a:pos x="96" y="30"/>
                  </a:cxn>
                  <a:cxn ang="0">
                    <a:pos x="92" y="30"/>
                  </a:cxn>
                  <a:cxn ang="0">
                    <a:pos x="84" y="28"/>
                  </a:cxn>
                  <a:cxn ang="0">
                    <a:pos x="72" y="28"/>
                  </a:cxn>
                  <a:cxn ang="0">
                    <a:pos x="70" y="37"/>
                  </a:cxn>
                  <a:cxn ang="0">
                    <a:pos x="66" y="46"/>
                  </a:cxn>
                  <a:cxn ang="0">
                    <a:pos x="54" y="46"/>
                  </a:cxn>
                  <a:cxn ang="0">
                    <a:pos x="43" y="46"/>
                  </a:cxn>
                  <a:cxn ang="0">
                    <a:pos x="40" y="41"/>
                  </a:cxn>
                  <a:cxn ang="0">
                    <a:pos x="39" y="37"/>
                  </a:cxn>
                  <a:cxn ang="0">
                    <a:pos x="39" y="34"/>
                  </a:cxn>
                  <a:cxn ang="0">
                    <a:pos x="36" y="32"/>
                  </a:cxn>
                  <a:cxn ang="0">
                    <a:pos x="34" y="30"/>
                  </a:cxn>
                  <a:cxn ang="0">
                    <a:pos x="31" y="28"/>
                  </a:cxn>
                  <a:cxn ang="0">
                    <a:pos x="30" y="26"/>
                  </a:cxn>
                  <a:cxn ang="0">
                    <a:pos x="29" y="23"/>
                  </a:cxn>
                  <a:cxn ang="0">
                    <a:pos x="29" y="21"/>
                  </a:cxn>
                  <a:cxn ang="0">
                    <a:pos x="29" y="19"/>
                  </a:cxn>
                  <a:cxn ang="0">
                    <a:pos x="30" y="17"/>
                  </a:cxn>
                  <a:cxn ang="0">
                    <a:pos x="31" y="16"/>
                  </a:cxn>
                  <a:cxn ang="0">
                    <a:pos x="20" y="23"/>
                  </a:cxn>
                  <a:cxn ang="0">
                    <a:pos x="13" y="28"/>
                  </a:cxn>
                  <a:cxn ang="0">
                    <a:pos x="13" y="19"/>
                  </a:cxn>
                  <a:cxn ang="0">
                    <a:pos x="13" y="16"/>
                  </a:cxn>
                  <a:cxn ang="0">
                    <a:pos x="11" y="13"/>
                  </a:cxn>
                  <a:cxn ang="0">
                    <a:pos x="8" y="13"/>
                  </a:cxn>
                  <a:cxn ang="0">
                    <a:pos x="5" y="13"/>
                  </a:cxn>
                  <a:cxn ang="0">
                    <a:pos x="3" y="13"/>
                  </a:cxn>
                  <a:cxn ang="0">
                    <a:pos x="1" y="15"/>
                  </a:cxn>
                  <a:cxn ang="0">
                    <a:pos x="0" y="15"/>
                  </a:cxn>
                  <a:cxn ang="0">
                    <a:pos x="0" y="16"/>
                  </a:cxn>
                  <a:cxn ang="0">
                    <a:pos x="1" y="16"/>
                  </a:cxn>
                </a:cxnLst>
                <a:rect l="0" t="0" r="r" b="b"/>
                <a:pathLst>
                  <a:path w="109" h="46">
                    <a:moveTo>
                      <a:pt x="1" y="16"/>
                    </a:moveTo>
                    <a:lnTo>
                      <a:pt x="11" y="10"/>
                    </a:lnTo>
                    <a:lnTo>
                      <a:pt x="20" y="6"/>
                    </a:lnTo>
                    <a:lnTo>
                      <a:pt x="30" y="2"/>
                    </a:lnTo>
                    <a:lnTo>
                      <a:pt x="40" y="1"/>
                    </a:lnTo>
                    <a:lnTo>
                      <a:pt x="50" y="0"/>
                    </a:lnTo>
                    <a:lnTo>
                      <a:pt x="60" y="0"/>
                    </a:lnTo>
                    <a:lnTo>
                      <a:pt x="69" y="2"/>
                    </a:lnTo>
                    <a:lnTo>
                      <a:pt x="79" y="3"/>
                    </a:lnTo>
                    <a:lnTo>
                      <a:pt x="81" y="3"/>
                    </a:lnTo>
                    <a:lnTo>
                      <a:pt x="79" y="3"/>
                    </a:lnTo>
                    <a:lnTo>
                      <a:pt x="85" y="5"/>
                    </a:lnTo>
                    <a:lnTo>
                      <a:pt x="91" y="6"/>
                    </a:lnTo>
                    <a:lnTo>
                      <a:pt x="97" y="8"/>
                    </a:lnTo>
                    <a:lnTo>
                      <a:pt x="102" y="11"/>
                    </a:lnTo>
                    <a:lnTo>
                      <a:pt x="105" y="15"/>
                    </a:lnTo>
                    <a:lnTo>
                      <a:pt x="109" y="19"/>
                    </a:lnTo>
                    <a:lnTo>
                      <a:pt x="109" y="23"/>
                    </a:lnTo>
                    <a:lnTo>
                      <a:pt x="107" y="28"/>
                    </a:lnTo>
                    <a:lnTo>
                      <a:pt x="104" y="29"/>
                    </a:lnTo>
                    <a:lnTo>
                      <a:pt x="100" y="30"/>
                    </a:lnTo>
                    <a:lnTo>
                      <a:pt x="96" y="30"/>
                    </a:lnTo>
                    <a:lnTo>
                      <a:pt x="92" y="30"/>
                    </a:lnTo>
                    <a:lnTo>
                      <a:pt x="84" y="28"/>
                    </a:lnTo>
                    <a:lnTo>
                      <a:pt x="72" y="28"/>
                    </a:lnTo>
                    <a:lnTo>
                      <a:pt x="70" y="37"/>
                    </a:lnTo>
                    <a:lnTo>
                      <a:pt x="66" y="46"/>
                    </a:lnTo>
                    <a:lnTo>
                      <a:pt x="54" y="46"/>
                    </a:lnTo>
                    <a:lnTo>
                      <a:pt x="43" y="46"/>
                    </a:lnTo>
                    <a:lnTo>
                      <a:pt x="40" y="41"/>
                    </a:lnTo>
                    <a:lnTo>
                      <a:pt x="39" y="37"/>
                    </a:lnTo>
                    <a:lnTo>
                      <a:pt x="39" y="34"/>
                    </a:lnTo>
                    <a:lnTo>
                      <a:pt x="36" y="32"/>
                    </a:lnTo>
                    <a:lnTo>
                      <a:pt x="34" y="30"/>
                    </a:lnTo>
                    <a:lnTo>
                      <a:pt x="31" y="28"/>
                    </a:lnTo>
                    <a:lnTo>
                      <a:pt x="30" y="26"/>
                    </a:lnTo>
                    <a:lnTo>
                      <a:pt x="29" y="23"/>
                    </a:lnTo>
                    <a:lnTo>
                      <a:pt x="29" y="21"/>
                    </a:lnTo>
                    <a:lnTo>
                      <a:pt x="29" y="19"/>
                    </a:lnTo>
                    <a:lnTo>
                      <a:pt x="30" y="17"/>
                    </a:lnTo>
                    <a:lnTo>
                      <a:pt x="31" y="16"/>
                    </a:lnTo>
                    <a:lnTo>
                      <a:pt x="20" y="23"/>
                    </a:lnTo>
                    <a:lnTo>
                      <a:pt x="13" y="28"/>
                    </a:lnTo>
                    <a:lnTo>
                      <a:pt x="13" y="19"/>
                    </a:lnTo>
                    <a:lnTo>
                      <a:pt x="13" y="16"/>
                    </a:lnTo>
                    <a:lnTo>
                      <a:pt x="11" y="13"/>
                    </a:lnTo>
                    <a:lnTo>
                      <a:pt x="8" y="13"/>
                    </a:lnTo>
                    <a:lnTo>
                      <a:pt x="5" y="13"/>
                    </a:lnTo>
                    <a:lnTo>
                      <a:pt x="3" y="13"/>
                    </a:lnTo>
                    <a:lnTo>
                      <a:pt x="1" y="15"/>
                    </a:lnTo>
                    <a:lnTo>
                      <a:pt x="0" y="15"/>
                    </a:lnTo>
                    <a:lnTo>
                      <a:pt x="0" y="16"/>
                    </a:lnTo>
                    <a:lnTo>
                      <a:pt x="1" y="16"/>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12" name="Freeform 156"/>
              <p:cNvSpPr>
                <a:spLocks/>
              </p:cNvSpPr>
              <p:nvPr/>
            </p:nvSpPr>
            <p:spPr bwMode="auto">
              <a:xfrm>
                <a:off x="-245768" y="7951403"/>
                <a:ext cx="6290" cy="6290"/>
              </a:xfrm>
              <a:custGeom>
                <a:avLst/>
                <a:gdLst/>
                <a:ahLst/>
                <a:cxnLst>
                  <a:cxn ang="0">
                    <a:pos x="12" y="0"/>
                  </a:cxn>
                  <a:cxn ang="0">
                    <a:pos x="5" y="0"/>
                  </a:cxn>
                  <a:cxn ang="0">
                    <a:pos x="0" y="0"/>
                  </a:cxn>
                  <a:cxn ang="0">
                    <a:pos x="0" y="3"/>
                  </a:cxn>
                  <a:cxn ang="0">
                    <a:pos x="0" y="6"/>
                  </a:cxn>
                  <a:cxn ang="0">
                    <a:pos x="5" y="6"/>
                  </a:cxn>
                  <a:cxn ang="0">
                    <a:pos x="12" y="6"/>
                  </a:cxn>
                  <a:cxn ang="0">
                    <a:pos x="12" y="3"/>
                  </a:cxn>
                  <a:cxn ang="0">
                    <a:pos x="12" y="0"/>
                  </a:cxn>
                </a:cxnLst>
                <a:rect l="0" t="0" r="r" b="b"/>
                <a:pathLst>
                  <a:path w="12" h="6">
                    <a:moveTo>
                      <a:pt x="12" y="0"/>
                    </a:moveTo>
                    <a:lnTo>
                      <a:pt x="5" y="0"/>
                    </a:lnTo>
                    <a:lnTo>
                      <a:pt x="0" y="0"/>
                    </a:lnTo>
                    <a:lnTo>
                      <a:pt x="0" y="3"/>
                    </a:lnTo>
                    <a:lnTo>
                      <a:pt x="0" y="6"/>
                    </a:lnTo>
                    <a:lnTo>
                      <a:pt x="5" y="6"/>
                    </a:lnTo>
                    <a:lnTo>
                      <a:pt x="12" y="6"/>
                    </a:lnTo>
                    <a:lnTo>
                      <a:pt x="12" y="3"/>
                    </a:lnTo>
                    <a:lnTo>
                      <a:pt x="12" y="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613" name="Freeform 157"/>
              <p:cNvSpPr>
                <a:spLocks/>
              </p:cNvSpPr>
              <p:nvPr/>
            </p:nvSpPr>
            <p:spPr bwMode="auto">
              <a:xfrm>
                <a:off x="-245768" y="7951403"/>
                <a:ext cx="6290" cy="6290"/>
              </a:xfrm>
              <a:custGeom>
                <a:avLst/>
                <a:gdLst/>
                <a:ahLst/>
                <a:cxnLst>
                  <a:cxn ang="0">
                    <a:pos x="12" y="0"/>
                  </a:cxn>
                  <a:cxn ang="0">
                    <a:pos x="5" y="0"/>
                  </a:cxn>
                  <a:cxn ang="0">
                    <a:pos x="0" y="0"/>
                  </a:cxn>
                  <a:cxn ang="0">
                    <a:pos x="0" y="3"/>
                  </a:cxn>
                  <a:cxn ang="0">
                    <a:pos x="0" y="6"/>
                  </a:cxn>
                  <a:cxn ang="0">
                    <a:pos x="5" y="6"/>
                  </a:cxn>
                  <a:cxn ang="0">
                    <a:pos x="12" y="6"/>
                  </a:cxn>
                  <a:cxn ang="0">
                    <a:pos x="12" y="3"/>
                  </a:cxn>
                  <a:cxn ang="0">
                    <a:pos x="12" y="0"/>
                  </a:cxn>
                </a:cxnLst>
                <a:rect l="0" t="0" r="r" b="b"/>
                <a:pathLst>
                  <a:path w="12" h="6">
                    <a:moveTo>
                      <a:pt x="12" y="0"/>
                    </a:moveTo>
                    <a:lnTo>
                      <a:pt x="5" y="0"/>
                    </a:lnTo>
                    <a:lnTo>
                      <a:pt x="0" y="0"/>
                    </a:lnTo>
                    <a:lnTo>
                      <a:pt x="0" y="3"/>
                    </a:lnTo>
                    <a:lnTo>
                      <a:pt x="0" y="6"/>
                    </a:lnTo>
                    <a:lnTo>
                      <a:pt x="5" y="6"/>
                    </a:lnTo>
                    <a:lnTo>
                      <a:pt x="12" y="6"/>
                    </a:lnTo>
                    <a:lnTo>
                      <a:pt x="12" y="3"/>
                    </a:lnTo>
                    <a:lnTo>
                      <a:pt x="12" y="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grpSp>
      </p:grpSp>
      <p:sp>
        <p:nvSpPr>
          <p:cNvPr id="19462" name="Freeform 6"/>
          <p:cNvSpPr>
            <a:spLocks/>
          </p:cNvSpPr>
          <p:nvPr/>
        </p:nvSpPr>
        <p:spPr bwMode="auto">
          <a:xfrm>
            <a:off x="3508950" y="2531680"/>
            <a:ext cx="1028401" cy="722648"/>
          </a:xfrm>
          <a:custGeom>
            <a:avLst/>
            <a:gdLst/>
            <a:ahLst/>
            <a:cxnLst>
              <a:cxn ang="0">
                <a:pos x="30" y="951"/>
              </a:cxn>
              <a:cxn ang="0">
                <a:pos x="0" y="940"/>
              </a:cxn>
              <a:cxn ang="0">
                <a:pos x="18" y="881"/>
              </a:cxn>
              <a:cxn ang="0">
                <a:pos x="24" y="839"/>
              </a:cxn>
              <a:cxn ang="0">
                <a:pos x="35" y="821"/>
              </a:cxn>
              <a:cxn ang="0">
                <a:pos x="48" y="851"/>
              </a:cxn>
              <a:cxn ang="0">
                <a:pos x="35" y="881"/>
              </a:cxn>
              <a:cxn ang="0">
                <a:pos x="78" y="857"/>
              </a:cxn>
              <a:cxn ang="0">
                <a:pos x="71" y="828"/>
              </a:cxn>
              <a:cxn ang="0">
                <a:pos x="78" y="780"/>
              </a:cxn>
              <a:cxn ang="0">
                <a:pos x="53" y="715"/>
              </a:cxn>
              <a:cxn ang="0">
                <a:pos x="83" y="715"/>
              </a:cxn>
              <a:cxn ang="0">
                <a:pos x="131" y="697"/>
              </a:cxn>
              <a:cxn ang="0">
                <a:pos x="101" y="662"/>
              </a:cxn>
              <a:cxn ang="0">
                <a:pos x="65" y="674"/>
              </a:cxn>
              <a:cxn ang="0">
                <a:pos x="65" y="603"/>
              </a:cxn>
              <a:cxn ang="0">
                <a:pos x="71" y="520"/>
              </a:cxn>
              <a:cxn ang="0">
                <a:pos x="71" y="397"/>
              </a:cxn>
              <a:cxn ang="0">
                <a:pos x="48" y="255"/>
              </a:cxn>
              <a:cxn ang="0">
                <a:pos x="60" y="136"/>
              </a:cxn>
              <a:cxn ang="0">
                <a:pos x="272" y="220"/>
              </a:cxn>
              <a:cxn ang="0">
                <a:pos x="456" y="296"/>
              </a:cxn>
              <a:cxn ang="0">
                <a:pos x="544" y="332"/>
              </a:cxn>
              <a:cxn ang="0">
                <a:pos x="580" y="361"/>
              </a:cxn>
              <a:cxn ang="0">
                <a:pos x="580" y="484"/>
              </a:cxn>
              <a:cxn ang="0">
                <a:pos x="532" y="550"/>
              </a:cxn>
              <a:cxn ang="0">
                <a:pos x="538" y="603"/>
              </a:cxn>
              <a:cxn ang="0">
                <a:pos x="527" y="639"/>
              </a:cxn>
              <a:cxn ang="0">
                <a:pos x="544" y="674"/>
              </a:cxn>
              <a:cxn ang="0">
                <a:pos x="603" y="562"/>
              </a:cxn>
              <a:cxn ang="0">
                <a:pos x="638" y="502"/>
              </a:cxn>
              <a:cxn ang="0">
                <a:pos x="697" y="431"/>
              </a:cxn>
              <a:cxn ang="0">
                <a:pos x="633" y="237"/>
              </a:cxn>
              <a:cxn ang="0">
                <a:pos x="644" y="213"/>
              </a:cxn>
              <a:cxn ang="0">
                <a:pos x="692" y="166"/>
              </a:cxn>
              <a:cxn ang="0">
                <a:pos x="656" y="106"/>
              </a:cxn>
              <a:cxn ang="0">
                <a:pos x="644" y="0"/>
              </a:cxn>
              <a:cxn ang="0">
                <a:pos x="1478" y="220"/>
              </a:cxn>
              <a:cxn ang="0">
                <a:pos x="2145" y="373"/>
              </a:cxn>
              <a:cxn ang="0">
                <a:pos x="1902" y="1407"/>
              </a:cxn>
              <a:cxn ang="0">
                <a:pos x="1902" y="1442"/>
              </a:cxn>
              <a:cxn ang="0">
                <a:pos x="1927" y="1478"/>
              </a:cxn>
              <a:cxn ang="0">
                <a:pos x="1914" y="1495"/>
              </a:cxn>
              <a:cxn ang="0">
                <a:pos x="1902" y="1542"/>
              </a:cxn>
              <a:cxn ang="0">
                <a:pos x="1341" y="1435"/>
              </a:cxn>
              <a:cxn ang="0">
                <a:pos x="1270" y="1448"/>
              </a:cxn>
              <a:cxn ang="0">
                <a:pos x="1205" y="1435"/>
              </a:cxn>
              <a:cxn ang="0">
                <a:pos x="1152" y="1424"/>
              </a:cxn>
              <a:cxn ang="0">
                <a:pos x="1082" y="1424"/>
              </a:cxn>
              <a:cxn ang="0">
                <a:pos x="1004" y="1448"/>
              </a:cxn>
              <a:cxn ang="0">
                <a:pos x="905" y="1442"/>
              </a:cxn>
              <a:cxn ang="0">
                <a:pos x="845" y="1412"/>
              </a:cxn>
              <a:cxn ang="0">
                <a:pos x="692" y="1394"/>
              </a:cxn>
              <a:cxn ang="0">
                <a:pos x="532" y="1353"/>
              </a:cxn>
              <a:cxn ang="0">
                <a:pos x="367" y="1353"/>
              </a:cxn>
              <a:cxn ang="0">
                <a:pos x="272" y="1283"/>
              </a:cxn>
              <a:cxn ang="0">
                <a:pos x="284" y="1158"/>
              </a:cxn>
              <a:cxn ang="0">
                <a:pos x="213" y="1052"/>
              </a:cxn>
              <a:cxn ang="0">
                <a:pos x="160" y="1034"/>
              </a:cxn>
              <a:cxn ang="0">
                <a:pos x="83" y="987"/>
              </a:cxn>
            </a:cxnLst>
            <a:rect l="0" t="0" r="r" b="b"/>
            <a:pathLst>
              <a:path w="2145" h="1566">
                <a:moveTo>
                  <a:pt x="83" y="987"/>
                </a:moveTo>
                <a:lnTo>
                  <a:pt x="30" y="951"/>
                </a:lnTo>
                <a:lnTo>
                  <a:pt x="12" y="946"/>
                </a:lnTo>
                <a:lnTo>
                  <a:pt x="0" y="940"/>
                </a:lnTo>
                <a:lnTo>
                  <a:pt x="0" y="928"/>
                </a:lnTo>
                <a:lnTo>
                  <a:pt x="18" y="881"/>
                </a:lnTo>
                <a:lnTo>
                  <a:pt x="24" y="857"/>
                </a:lnTo>
                <a:lnTo>
                  <a:pt x="24" y="839"/>
                </a:lnTo>
                <a:lnTo>
                  <a:pt x="24" y="828"/>
                </a:lnTo>
                <a:lnTo>
                  <a:pt x="35" y="821"/>
                </a:lnTo>
                <a:lnTo>
                  <a:pt x="42" y="828"/>
                </a:lnTo>
                <a:lnTo>
                  <a:pt x="48" y="851"/>
                </a:lnTo>
                <a:lnTo>
                  <a:pt x="42" y="869"/>
                </a:lnTo>
                <a:lnTo>
                  <a:pt x="35" y="881"/>
                </a:lnTo>
                <a:lnTo>
                  <a:pt x="42" y="892"/>
                </a:lnTo>
                <a:lnTo>
                  <a:pt x="78" y="857"/>
                </a:lnTo>
                <a:lnTo>
                  <a:pt x="71" y="846"/>
                </a:lnTo>
                <a:lnTo>
                  <a:pt x="71" y="828"/>
                </a:lnTo>
                <a:lnTo>
                  <a:pt x="89" y="804"/>
                </a:lnTo>
                <a:lnTo>
                  <a:pt x="78" y="780"/>
                </a:lnTo>
                <a:lnTo>
                  <a:pt x="53" y="775"/>
                </a:lnTo>
                <a:lnTo>
                  <a:pt x="53" y="715"/>
                </a:lnTo>
                <a:lnTo>
                  <a:pt x="65" y="709"/>
                </a:lnTo>
                <a:lnTo>
                  <a:pt x="83" y="715"/>
                </a:lnTo>
                <a:lnTo>
                  <a:pt x="95" y="709"/>
                </a:lnTo>
                <a:lnTo>
                  <a:pt x="131" y="697"/>
                </a:lnTo>
                <a:lnTo>
                  <a:pt x="101" y="668"/>
                </a:lnTo>
                <a:lnTo>
                  <a:pt x="101" y="662"/>
                </a:lnTo>
                <a:lnTo>
                  <a:pt x="95" y="656"/>
                </a:lnTo>
                <a:lnTo>
                  <a:pt x="65" y="674"/>
                </a:lnTo>
                <a:lnTo>
                  <a:pt x="65" y="633"/>
                </a:lnTo>
                <a:lnTo>
                  <a:pt x="65" y="603"/>
                </a:lnTo>
                <a:lnTo>
                  <a:pt x="71" y="555"/>
                </a:lnTo>
                <a:lnTo>
                  <a:pt x="71" y="520"/>
                </a:lnTo>
                <a:lnTo>
                  <a:pt x="65" y="484"/>
                </a:lnTo>
                <a:lnTo>
                  <a:pt x="71" y="397"/>
                </a:lnTo>
                <a:lnTo>
                  <a:pt x="83" y="367"/>
                </a:lnTo>
                <a:lnTo>
                  <a:pt x="48" y="255"/>
                </a:lnTo>
                <a:lnTo>
                  <a:pt x="48" y="177"/>
                </a:lnTo>
                <a:lnTo>
                  <a:pt x="60" y="136"/>
                </a:lnTo>
                <a:lnTo>
                  <a:pt x="71" y="78"/>
                </a:lnTo>
                <a:lnTo>
                  <a:pt x="272" y="220"/>
                </a:lnTo>
                <a:lnTo>
                  <a:pt x="378" y="278"/>
                </a:lnTo>
                <a:lnTo>
                  <a:pt x="456" y="296"/>
                </a:lnTo>
                <a:lnTo>
                  <a:pt x="502" y="332"/>
                </a:lnTo>
                <a:lnTo>
                  <a:pt x="544" y="332"/>
                </a:lnTo>
                <a:lnTo>
                  <a:pt x="568" y="337"/>
                </a:lnTo>
                <a:lnTo>
                  <a:pt x="580" y="361"/>
                </a:lnTo>
                <a:lnTo>
                  <a:pt x="585" y="461"/>
                </a:lnTo>
                <a:lnTo>
                  <a:pt x="580" y="484"/>
                </a:lnTo>
                <a:lnTo>
                  <a:pt x="544" y="509"/>
                </a:lnTo>
                <a:lnTo>
                  <a:pt x="532" y="550"/>
                </a:lnTo>
                <a:lnTo>
                  <a:pt x="532" y="585"/>
                </a:lnTo>
                <a:lnTo>
                  <a:pt x="538" y="603"/>
                </a:lnTo>
                <a:lnTo>
                  <a:pt x="532" y="621"/>
                </a:lnTo>
                <a:lnTo>
                  <a:pt x="527" y="639"/>
                </a:lnTo>
                <a:lnTo>
                  <a:pt x="527" y="656"/>
                </a:lnTo>
                <a:lnTo>
                  <a:pt x="544" y="674"/>
                </a:lnTo>
                <a:lnTo>
                  <a:pt x="585" y="651"/>
                </a:lnTo>
                <a:lnTo>
                  <a:pt x="603" y="562"/>
                </a:lnTo>
                <a:lnTo>
                  <a:pt x="626" y="544"/>
                </a:lnTo>
                <a:lnTo>
                  <a:pt x="638" y="502"/>
                </a:lnTo>
                <a:lnTo>
                  <a:pt x="692" y="449"/>
                </a:lnTo>
                <a:lnTo>
                  <a:pt x="697" y="431"/>
                </a:lnTo>
                <a:lnTo>
                  <a:pt x="674" y="349"/>
                </a:lnTo>
                <a:lnTo>
                  <a:pt x="633" y="237"/>
                </a:lnTo>
                <a:lnTo>
                  <a:pt x="626" y="220"/>
                </a:lnTo>
                <a:lnTo>
                  <a:pt x="644" y="213"/>
                </a:lnTo>
                <a:lnTo>
                  <a:pt x="667" y="220"/>
                </a:lnTo>
                <a:lnTo>
                  <a:pt x="692" y="166"/>
                </a:lnTo>
                <a:lnTo>
                  <a:pt x="685" y="113"/>
                </a:lnTo>
                <a:lnTo>
                  <a:pt x="656" y="106"/>
                </a:lnTo>
                <a:lnTo>
                  <a:pt x="644" y="71"/>
                </a:lnTo>
                <a:lnTo>
                  <a:pt x="644" y="0"/>
                </a:lnTo>
                <a:lnTo>
                  <a:pt x="1070" y="119"/>
                </a:lnTo>
                <a:lnTo>
                  <a:pt x="1478" y="220"/>
                </a:lnTo>
                <a:lnTo>
                  <a:pt x="2138" y="373"/>
                </a:lnTo>
                <a:lnTo>
                  <a:pt x="2145" y="373"/>
                </a:lnTo>
                <a:lnTo>
                  <a:pt x="1914" y="1394"/>
                </a:lnTo>
                <a:lnTo>
                  <a:pt x="1902" y="1407"/>
                </a:lnTo>
                <a:lnTo>
                  <a:pt x="1902" y="1424"/>
                </a:lnTo>
                <a:lnTo>
                  <a:pt x="1902" y="1442"/>
                </a:lnTo>
                <a:lnTo>
                  <a:pt x="1914" y="1453"/>
                </a:lnTo>
                <a:lnTo>
                  <a:pt x="1927" y="1478"/>
                </a:lnTo>
                <a:lnTo>
                  <a:pt x="1920" y="1489"/>
                </a:lnTo>
                <a:lnTo>
                  <a:pt x="1914" y="1495"/>
                </a:lnTo>
                <a:lnTo>
                  <a:pt x="1902" y="1513"/>
                </a:lnTo>
                <a:lnTo>
                  <a:pt x="1902" y="1542"/>
                </a:lnTo>
                <a:lnTo>
                  <a:pt x="1909" y="1566"/>
                </a:lnTo>
                <a:lnTo>
                  <a:pt x="1341" y="1435"/>
                </a:lnTo>
                <a:lnTo>
                  <a:pt x="1300" y="1448"/>
                </a:lnTo>
                <a:lnTo>
                  <a:pt x="1270" y="1448"/>
                </a:lnTo>
                <a:lnTo>
                  <a:pt x="1240" y="1435"/>
                </a:lnTo>
                <a:lnTo>
                  <a:pt x="1205" y="1435"/>
                </a:lnTo>
                <a:lnTo>
                  <a:pt x="1187" y="1424"/>
                </a:lnTo>
                <a:lnTo>
                  <a:pt x="1152" y="1424"/>
                </a:lnTo>
                <a:lnTo>
                  <a:pt x="1123" y="1435"/>
                </a:lnTo>
                <a:lnTo>
                  <a:pt x="1082" y="1424"/>
                </a:lnTo>
                <a:lnTo>
                  <a:pt x="1046" y="1424"/>
                </a:lnTo>
                <a:lnTo>
                  <a:pt x="1004" y="1448"/>
                </a:lnTo>
                <a:lnTo>
                  <a:pt x="975" y="1453"/>
                </a:lnTo>
                <a:lnTo>
                  <a:pt x="905" y="1442"/>
                </a:lnTo>
                <a:lnTo>
                  <a:pt x="887" y="1435"/>
                </a:lnTo>
                <a:lnTo>
                  <a:pt x="845" y="1412"/>
                </a:lnTo>
                <a:lnTo>
                  <a:pt x="715" y="1430"/>
                </a:lnTo>
                <a:lnTo>
                  <a:pt x="692" y="1394"/>
                </a:lnTo>
                <a:lnTo>
                  <a:pt x="585" y="1366"/>
                </a:lnTo>
                <a:lnTo>
                  <a:pt x="532" y="1353"/>
                </a:lnTo>
                <a:lnTo>
                  <a:pt x="467" y="1366"/>
                </a:lnTo>
                <a:lnTo>
                  <a:pt x="367" y="1353"/>
                </a:lnTo>
                <a:lnTo>
                  <a:pt x="284" y="1318"/>
                </a:lnTo>
                <a:lnTo>
                  <a:pt x="272" y="1283"/>
                </a:lnTo>
                <a:lnTo>
                  <a:pt x="272" y="1182"/>
                </a:lnTo>
                <a:lnTo>
                  <a:pt x="284" y="1158"/>
                </a:lnTo>
                <a:lnTo>
                  <a:pt x="272" y="1105"/>
                </a:lnTo>
                <a:lnTo>
                  <a:pt x="213" y="1052"/>
                </a:lnTo>
                <a:lnTo>
                  <a:pt x="165" y="1052"/>
                </a:lnTo>
                <a:lnTo>
                  <a:pt x="160" y="1034"/>
                </a:lnTo>
                <a:lnTo>
                  <a:pt x="136" y="1011"/>
                </a:lnTo>
                <a:lnTo>
                  <a:pt x="83" y="987"/>
                </a:lnTo>
              </a:path>
            </a:pathLst>
          </a:custGeom>
          <a:solidFill>
            <a:srgbClr val="77933C"/>
          </a:solidFill>
          <a:ln w="9525">
            <a:solidFill>
              <a:schemeClr val="tx1"/>
            </a:solidFill>
            <a:prstDash val="solid"/>
            <a:round/>
            <a:headEnd/>
            <a:tailEnd/>
          </a:ln>
        </p:spPr>
        <p:txBody>
          <a:bodyPr anchor="ctr"/>
          <a:lstStyle/>
          <a:p>
            <a:pPr algn="ctr">
              <a:defRPr/>
            </a:pPr>
            <a:r>
              <a:rPr lang="en-US" sz="1440" b="1" dirty="0">
                <a:solidFill>
                  <a:schemeClr val="bg1"/>
                </a:solidFill>
                <a:latin typeface="Calibri" pitchFamily="34" charset="0"/>
                <a:cs typeface="Arial" pitchFamily="34" charset="0"/>
              </a:rPr>
              <a:t>7%</a:t>
            </a:r>
          </a:p>
        </p:txBody>
      </p:sp>
      <p:sp>
        <p:nvSpPr>
          <p:cNvPr id="19464" name="Freeform 8"/>
          <p:cNvSpPr>
            <a:spLocks/>
          </p:cNvSpPr>
          <p:nvPr/>
        </p:nvSpPr>
        <p:spPr bwMode="auto">
          <a:xfrm>
            <a:off x="3233070" y="2985598"/>
            <a:ext cx="1234949" cy="996949"/>
          </a:xfrm>
          <a:custGeom>
            <a:avLst/>
            <a:gdLst/>
            <a:ahLst/>
            <a:cxnLst>
              <a:cxn ang="0">
                <a:pos x="18" y="1601"/>
              </a:cxn>
              <a:cxn ang="0">
                <a:pos x="18" y="1477"/>
              </a:cxn>
              <a:cxn ang="0">
                <a:pos x="41" y="1376"/>
              </a:cxn>
              <a:cxn ang="0">
                <a:pos x="48" y="1223"/>
              </a:cxn>
              <a:cxn ang="0">
                <a:pos x="89" y="1188"/>
              </a:cxn>
              <a:cxn ang="0">
                <a:pos x="119" y="1135"/>
              </a:cxn>
              <a:cxn ang="0">
                <a:pos x="142" y="1069"/>
              </a:cxn>
              <a:cxn ang="0">
                <a:pos x="254" y="892"/>
              </a:cxn>
              <a:cxn ang="0">
                <a:pos x="396" y="549"/>
              </a:cxn>
              <a:cxn ang="0">
                <a:pos x="497" y="313"/>
              </a:cxn>
              <a:cxn ang="0">
                <a:pos x="573" y="77"/>
              </a:cxn>
              <a:cxn ang="0">
                <a:pos x="586" y="6"/>
              </a:cxn>
              <a:cxn ang="0">
                <a:pos x="644" y="6"/>
              </a:cxn>
              <a:cxn ang="0">
                <a:pos x="715" y="24"/>
              </a:cxn>
              <a:cxn ang="0">
                <a:pos x="744" y="65"/>
              </a:cxn>
              <a:cxn ang="0">
                <a:pos x="851" y="118"/>
              </a:cxn>
              <a:cxn ang="0">
                <a:pos x="851" y="195"/>
              </a:cxn>
              <a:cxn ang="0">
                <a:pos x="863" y="331"/>
              </a:cxn>
              <a:cxn ang="0">
                <a:pos x="1046" y="379"/>
              </a:cxn>
              <a:cxn ang="0">
                <a:pos x="1164" y="379"/>
              </a:cxn>
              <a:cxn ang="0">
                <a:pos x="1294" y="443"/>
              </a:cxn>
              <a:cxn ang="0">
                <a:pos x="1466" y="448"/>
              </a:cxn>
              <a:cxn ang="0">
                <a:pos x="1554" y="466"/>
              </a:cxn>
              <a:cxn ang="0">
                <a:pos x="1625" y="437"/>
              </a:cxn>
              <a:cxn ang="0">
                <a:pos x="1702" y="448"/>
              </a:cxn>
              <a:cxn ang="0">
                <a:pos x="1766" y="437"/>
              </a:cxn>
              <a:cxn ang="0">
                <a:pos x="1819" y="448"/>
              </a:cxn>
              <a:cxn ang="0">
                <a:pos x="1879" y="461"/>
              </a:cxn>
              <a:cxn ang="0">
                <a:pos x="2488" y="579"/>
              </a:cxn>
              <a:cxn ang="0">
                <a:pos x="2517" y="650"/>
              </a:cxn>
              <a:cxn ang="0">
                <a:pos x="2577" y="686"/>
              </a:cxn>
              <a:cxn ang="0">
                <a:pos x="2446" y="952"/>
              </a:cxn>
              <a:cxn ang="0">
                <a:pos x="2417" y="1004"/>
              </a:cxn>
              <a:cxn ang="0">
                <a:pos x="2339" y="1057"/>
              </a:cxn>
              <a:cxn ang="0">
                <a:pos x="2257" y="1217"/>
              </a:cxn>
              <a:cxn ang="0">
                <a:pos x="2310" y="1264"/>
              </a:cxn>
              <a:cxn ang="0">
                <a:pos x="2322" y="1317"/>
              </a:cxn>
              <a:cxn ang="0">
                <a:pos x="2304" y="1335"/>
              </a:cxn>
              <a:cxn ang="0">
                <a:pos x="2263" y="1436"/>
              </a:cxn>
              <a:cxn ang="0">
                <a:pos x="1241" y="1949"/>
              </a:cxn>
            </a:cxnLst>
            <a:rect l="0" t="0" r="r" b="b"/>
            <a:pathLst>
              <a:path w="2582" h="2157">
                <a:moveTo>
                  <a:pt x="36" y="1619"/>
                </a:moveTo>
                <a:lnTo>
                  <a:pt x="18" y="1601"/>
                </a:lnTo>
                <a:lnTo>
                  <a:pt x="0" y="1518"/>
                </a:lnTo>
                <a:lnTo>
                  <a:pt x="18" y="1477"/>
                </a:lnTo>
                <a:lnTo>
                  <a:pt x="18" y="1442"/>
                </a:lnTo>
                <a:lnTo>
                  <a:pt x="41" y="1376"/>
                </a:lnTo>
                <a:lnTo>
                  <a:pt x="30" y="1252"/>
                </a:lnTo>
                <a:lnTo>
                  <a:pt x="48" y="1223"/>
                </a:lnTo>
                <a:lnTo>
                  <a:pt x="77" y="1211"/>
                </a:lnTo>
                <a:lnTo>
                  <a:pt x="89" y="1188"/>
                </a:lnTo>
                <a:lnTo>
                  <a:pt x="107" y="1146"/>
                </a:lnTo>
                <a:lnTo>
                  <a:pt x="119" y="1135"/>
                </a:lnTo>
                <a:lnTo>
                  <a:pt x="130" y="1075"/>
                </a:lnTo>
                <a:lnTo>
                  <a:pt x="142" y="1069"/>
                </a:lnTo>
                <a:lnTo>
                  <a:pt x="219" y="981"/>
                </a:lnTo>
                <a:lnTo>
                  <a:pt x="254" y="892"/>
                </a:lnTo>
                <a:lnTo>
                  <a:pt x="320" y="768"/>
                </a:lnTo>
                <a:lnTo>
                  <a:pt x="396" y="549"/>
                </a:lnTo>
                <a:lnTo>
                  <a:pt x="449" y="448"/>
                </a:lnTo>
                <a:lnTo>
                  <a:pt x="497" y="313"/>
                </a:lnTo>
                <a:lnTo>
                  <a:pt x="550" y="136"/>
                </a:lnTo>
                <a:lnTo>
                  <a:pt x="573" y="77"/>
                </a:lnTo>
                <a:lnTo>
                  <a:pt x="586" y="24"/>
                </a:lnTo>
                <a:lnTo>
                  <a:pt x="586" y="6"/>
                </a:lnTo>
                <a:lnTo>
                  <a:pt x="609" y="0"/>
                </a:lnTo>
                <a:lnTo>
                  <a:pt x="644" y="6"/>
                </a:lnTo>
                <a:lnTo>
                  <a:pt x="662" y="0"/>
                </a:lnTo>
                <a:lnTo>
                  <a:pt x="715" y="24"/>
                </a:lnTo>
                <a:lnTo>
                  <a:pt x="739" y="47"/>
                </a:lnTo>
                <a:lnTo>
                  <a:pt x="744" y="65"/>
                </a:lnTo>
                <a:lnTo>
                  <a:pt x="792" y="65"/>
                </a:lnTo>
                <a:lnTo>
                  <a:pt x="851" y="118"/>
                </a:lnTo>
                <a:lnTo>
                  <a:pt x="863" y="171"/>
                </a:lnTo>
                <a:lnTo>
                  <a:pt x="851" y="195"/>
                </a:lnTo>
                <a:lnTo>
                  <a:pt x="851" y="296"/>
                </a:lnTo>
                <a:lnTo>
                  <a:pt x="863" y="331"/>
                </a:lnTo>
                <a:lnTo>
                  <a:pt x="946" y="366"/>
                </a:lnTo>
                <a:lnTo>
                  <a:pt x="1046" y="379"/>
                </a:lnTo>
                <a:lnTo>
                  <a:pt x="1111" y="366"/>
                </a:lnTo>
                <a:lnTo>
                  <a:pt x="1164" y="379"/>
                </a:lnTo>
                <a:lnTo>
                  <a:pt x="1271" y="407"/>
                </a:lnTo>
                <a:lnTo>
                  <a:pt x="1294" y="443"/>
                </a:lnTo>
                <a:lnTo>
                  <a:pt x="1424" y="425"/>
                </a:lnTo>
                <a:lnTo>
                  <a:pt x="1466" y="448"/>
                </a:lnTo>
                <a:lnTo>
                  <a:pt x="1484" y="455"/>
                </a:lnTo>
                <a:lnTo>
                  <a:pt x="1554" y="466"/>
                </a:lnTo>
                <a:lnTo>
                  <a:pt x="1583" y="461"/>
                </a:lnTo>
                <a:lnTo>
                  <a:pt x="1625" y="437"/>
                </a:lnTo>
                <a:lnTo>
                  <a:pt x="1661" y="437"/>
                </a:lnTo>
                <a:lnTo>
                  <a:pt x="1702" y="448"/>
                </a:lnTo>
                <a:lnTo>
                  <a:pt x="1731" y="437"/>
                </a:lnTo>
                <a:lnTo>
                  <a:pt x="1766" y="437"/>
                </a:lnTo>
                <a:lnTo>
                  <a:pt x="1784" y="448"/>
                </a:lnTo>
                <a:lnTo>
                  <a:pt x="1819" y="448"/>
                </a:lnTo>
                <a:lnTo>
                  <a:pt x="1849" y="461"/>
                </a:lnTo>
                <a:lnTo>
                  <a:pt x="1879" y="461"/>
                </a:lnTo>
                <a:lnTo>
                  <a:pt x="1920" y="448"/>
                </a:lnTo>
                <a:lnTo>
                  <a:pt x="2488" y="579"/>
                </a:lnTo>
                <a:lnTo>
                  <a:pt x="2493" y="615"/>
                </a:lnTo>
                <a:lnTo>
                  <a:pt x="2517" y="650"/>
                </a:lnTo>
                <a:lnTo>
                  <a:pt x="2547" y="661"/>
                </a:lnTo>
                <a:lnTo>
                  <a:pt x="2577" y="686"/>
                </a:lnTo>
                <a:lnTo>
                  <a:pt x="2582" y="739"/>
                </a:lnTo>
                <a:lnTo>
                  <a:pt x="2446" y="952"/>
                </a:lnTo>
                <a:lnTo>
                  <a:pt x="2422" y="981"/>
                </a:lnTo>
                <a:lnTo>
                  <a:pt x="2417" y="1004"/>
                </a:lnTo>
                <a:lnTo>
                  <a:pt x="2387" y="1039"/>
                </a:lnTo>
                <a:lnTo>
                  <a:pt x="2339" y="1057"/>
                </a:lnTo>
                <a:lnTo>
                  <a:pt x="2268" y="1170"/>
                </a:lnTo>
                <a:lnTo>
                  <a:pt x="2257" y="1217"/>
                </a:lnTo>
                <a:lnTo>
                  <a:pt x="2268" y="1241"/>
                </a:lnTo>
                <a:lnTo>
                  <a:pt x="2310" y="1264"/>
                </a:lnTo>
                <a:lnTo>
                  <a:pt x="2334" y="1294"/>
                </a:lnTo>
                <a:lnTo>
                  <a:pt x="2322" y="1317"/>
                </a:lnTo>
                <a:lnTo>
                  <a:pt x="2316" y="1335"/>
                </a:lnTo>
                <a:lnTo>
                  <a:pt x="2304" y="1335"/>
                </a:lnTo>
                <a:lnTo>
                  <a:pt x="2304" y="1383"/>
                </a:lnTo>
                <a:lnTo>
                  <a:pt x="2263" y="1436"/>
                </a:lnTo>
                <a:lnTo>
                  <a:pt x="2103" y="2157"/>
                </a:lnTo>
                <a:lnTo>
                  <a:pt x="1241" y="1949"/>
                </a:lnTo>
                <a:lnTo>
                  <a:pt x="36" y="1619"/>
                </a:lnTo>
              </a:path>
            </a:pathLst>
          </a:custGeom>
          <a:solidFill>
            <a:srgbClr val="C3D69B"/>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4%</a:t>
            </a:r>
          </a:p>
        </p:txBody>
      </p:sp>
      <p:sp>
        <p:nvSpPr>
          <p:cNvPr id="19466" name="Freeform 10"/>
          <p:cNvSpPr>
            <a:spLocks/>
          </p:cNvSpPr>
          <p:nvPr/>
        </p:nvSpPr>
        <p:spPr bwMode="auto">
          <a:xfrm>
            <a:off x="3129076" y="3733310"/>
            <a:ext cx="1229171" cy="2021744"/>
          </a:xfrm>
          <a:custGeom>
            <a:avLst/>
            <a:gdLst/>
            <a:ahLst/>
            <a:cxnLst>
              <a:cxn ang="0">
                <a:pos x="1447" y="4276"/>
              </a:cxn>
              <a:cxn ang="0">
                <a:pos x="1458" y="4212"/>
              </a:cxn>
              <a:cxn ang="0">
                <a:pos x="1429" y="4164"/>
              </a:cxn>
              <a:cxn ang="0">
                <a:pos x="1359" y="3887"/>
              </a:cxn>
              <a:cxn ang="0">
                <a:pos x="1211" y="3721"/>
              </a:cxn>
              <a:cxn ang="0">
                <a:pos x="1151" y="3657"/>
              </a:cxn>
              <a:cxn ang="0">
                <a:pos x="1116" y="3579"/>
              </a:cxn>
              <a:cxn ang="0">
                <a:pos x="927" y="3497"/>
              </a:cxn>
              <a:cxn ang="0">
                <a:pos x="791" y="3355"/>
              </a:cxn>
              <a:cxn ang="0">
                <a:pos x="537" y="3254"/>
              </a:cxn>
              <a:cxn ang="0">
                <a:pos x="525" y="3155"/>
              </a:cxn>
              <a:cxn ang="0">
                <a:pos x="555" y="3024"/>
              </a:cxn>
              <a:cxn ang="0">
                <a:pos x="502" y="2906"/>
              </a:cxn>
              <a:cxn ang="0">
                <a:pos x="525" y="2853"/>
              </a:cxn>
              <a:cxn ang="0">
                <a:pos x="384" y="2605"/>
              </a:cxn>
              <a:cxn ang="0">
                <a:pos x="289" y="2427"/>
              </a:cxn>
              <a:cxn ang="0">
                <a:pos x="331" y="2298"/>
              </a:cxn>
              <a:cxn ang="0">
                <a:pos x="349" y="2168"/>
              </a:cxn>
              <a:cxn ang="0">
                <a:pos x="230" y="2049"/>
              </a:cxn>
              <a:cxn ang="0">
                <a:pos x="236" y="1867"/>
              </a:cxn>
              <a:cxn ang="0">
                <a:pos x="271" y="1790"/>
              </a:cxn>
              <a:cxn ang="0">
                <a:pos x="295" y="1879"/>
              </a:cxn>
              <a:cxn ang="0">
                <a:pos x="354" y="1867"/>
              </a:cxn>
              <a:cxn ang="0">
                <a:pos x="331" y="1689"/>
              </a:cxn>
              <a:cxn ang="0">
                <a:pos x="283" y="1742"/>
              </a:cxn>
              <a:cxn ang="0">
                <a:pos x="182" y="1677"/>
              </a:cxn>
              <a:cxn ang="0">
                <a:pos x="159" y="1464"/>
              </a:cxn>
              <a:cxn ang="0">
                <a:pos x="23" y="1223"/>
              </a:cxn>
              <a:cxn ang="0">
                <a:pos x="35" y="1111"/>
              </a:cxn>
              <a:cxn ang="0">
                <a:pos x="94" y="957"/>
              </a:cxn>
              <a:cxn ang="0">
                <a:pos x="47" y="768"/>
              </a:cxn>
              <a:cxn ang="0">
                <a:pos x="5" y="685"/>
              </a:cxn>
              <a:cxn ang="0">
                <a:pos x="5" y="579"/>
              </a:cxn>
              <a:cxn ang="0">
                <a:pos x="159" y="360"/>
              </a:cxn>
              <a:cxn ang="0">
                <a:pos x="218" y="236"/>
              </a:cxn>
              <a:cxn ang="0">
                <a:pos x="230" y="23"/>
              </a:cxn>
              <a:cxn ang="0">
                <a:pos x="1146" y="1524"/>
              </a:cxn>
              <a:cxn ang="0">
                <a:pos x="2475" y="3556"/>
              </a:cxn>
              <a:cxn ang="0">
                <a:pos x="2498" y="3662"/>
              </a:cxn>
              <a:cxn ang="0">
                <a:pos x="2540" y="3751"/>
              </a:cxn>
              <a:cxn ang="0">
                <a:pos x="2563" y="3827"/>
              </a:cxn>
              <a:cxn ang="0">
                <a:pos x="2463" y="3869"/>
              </a:cxn>
              <a:cxn ang="0">
                <a:pos x="2333" y="4099"/>
              </a:cxn>
              <a:cxn ang="0">
                <a:pos x="2310" y="4152"/>
              </a:cxn>
              <a:cxn ang="0">
                <a:pos x="2297" y="4247"/>
              </a:cxn>
              <a:cxn ang="0">
                <a:pos x="2340" y="4324"/>
              </a:cxn>
              <a:cxn ang="0">
                <a:pos x="2292" y="4372"/>
              </a:cxn>
            </a:cxnLst>
            <a:rect l="0" t="0" r="r" b="b"/>
            <a:pathLst>
              <a:path w="2563" h="4377">
                <a:moveTo>
                  <a:pt x="2239" y="4365"/>
                </a:moveTo>
                <a:lnTo>
                  <a:pt x="1458" y="4288"/>
                </a:lnTo>
                <a:lnTo>
                  <a:pt x="1447" y="4276"/>
                </a:lnTo>
                <a:lnTo>
                  <a:pt x="1441" y="4235"/>
                </a:lnTo>
                <a:lnTo>
                  <a:pt x="1447" y="4218"/>
                </a:lnTo>
                <a:lnTo>
                  <a:pt x="1458" y="4212"/>
                </a:lnTo>
                <a:lnTo>
                  <a:pt x="1447" y="4200"/>
                </a:lnTo>
                <a:lnTo>
                  <a:pt x="1435" y="4200"/>
                </a:lnTo>
                <a:lnTo>
                  <a:pt x="1429" y="4164"/>
                </a:lnTo>
                <a:lnTo>
                  <a:pt x="1429" y="4152"/>
                </a:lnTo>
                <a:lnTo>
                  <a:pt x="1429" y="4022"/>
                </a:lnTo>
                <a:lnTo>
                  <a:pt x="1359" y="3887"/>
                </a:lnTo>
                <a:lnTo>
                  <a:pt x="1318" y="3845"/>
                </a:lnTo>
                <a:lnTo>
                  <a:pt x="1288" y="3792"/>
                </a:lnTo>
                <a:lnTo>
                  <a:pt x="1211" y="3721"/>
                </a:lnTo>
                <a:lnTo>
                  <a:pt x="1163" y="3721"/>
                </a:lnTo>
                <a:lnTo>
                  <a:pt x="1134" y="3692"/>
                </a:lnTo>
                <a:lnTo>
                  <a:pt x="1151" y="3657"/>
                </a:lnTo>
                <a:lnTo>
                  <a:pt x="1140" y="3632"/>
                </a:lnTo>
                <a:lnTo>
                  <a:pt x="1140" y="3609"/>
                </a:lnTo>
                <a:lnTo>
                  <a:pt x="1116" y="3579"/>
                </a:lnTo>
                <a:lnTo>
                  <a:pt x="1034" y="3568"/>
                </a:lnTo>
                <a:lnTo>
                  <a:pt x="986" y="3550"/>
                </a:lnTo>
                <a:lnTo>
                  <a:pt x="927" y="3497"/>
                </a:lnTo>
                <a:lnTo>
                  <a:pt x="892" y="3408"/>
                </a:lnTo>
                <a:lnTo>
                  <a:pt x="844" y="3367"/>
                </a:lnTo>
                <a:lnTo>
                  <a:pt x="791" y="3355"/>
                </a:lnTo>
                <a:lnTo>
                  <a:pt x="649" y="3290"/>
                </a:lnTo>
                <a:lnTo>
                  <a:pt x="603" y="3290"/>
                </a:lnTo>
                <a:lnTo>
                  <a:pt x="537" y="3254"/>
                </a:lnTo>
                <a:lnTo>
                  <a:pt x="502" y="3219"/>
                </a:lnTo>
                <a:lnTo>
                  <a:pt x="502" y="3183"/>
                </a:lnTo>
                <a:lnTo>
                  <a:pt x="525" y="3155"/>
                </a:lnTo>
                <a:lnTo>
                  <a:pt x="537" y="3084"/>
                </a:lnTo>
                <a:lnTo>
                  <a:pt x="549" y="3042"/>
                </a:lnTo>
                <a:lnTo>
                  <a:pt x="555" y="3024"/>
                </a:lnTo>
                <a:lnTo>
                  <a:pt x="543" y="2971"/>
                </a:lnTo>
                <a:lnTo>
                  <a:pt x="507" y="2954"/>
                </a:lnTo>
                <a:lnTo>
                  <a:pt x="502" y="2906"/>
                </a:lnTo>
                <a:lnTo>
                  <a:pt x="514" y="2894"/>
                </a:lnTo>
                <a:lnTo>
                  <a:pt x="519" y="2894"/>
                </a:lnTo>
                <a:lnTo>
                  <a:pt x="525" y="2853"/>
                </a:lnTo>
                <a:lnTo>
                  <a:pt x="484" y="2823"/>
                </a:lnTo>
                <a:lnTo>
                  <a:pt x="390" y="2652"/>
                </a:lnTo>
                <a:lnTo>
                  <a:pt x="384" y="2605"/>
                </a:lnTo>
                <a:lnTo>
                  <a:pt x="366" y="2564"/>
                </a:lnTo>
                <a:lnTo>
                  <a:pt x="360" y="2528"/>
                </a:lnTo>
                <a:lnTo>
                  <a:pt x="289" y="2427"/>
                </a:lnTo>
                <a:lnTo>
                  <a:pt x="295" y="2321"/>
                </a:lnTo>
                <a:lnTo>
                  <a:pt x="313" y="2298"/>
                </a:lnTo>
                <a:lnTo>
                  <a:pt x="331" y="2298"/>
                </a:lnTo>
                <a:lnTo>
                  <a:pt x="366" y="2262"/>
                </a:lnTo>
                <a:lnTo>
                  <a:pt x="372" y="2191"/>
                </a:lnTo>
                <a:lnTo>
                  <a:pt x="349" y="2168"/>
                </a:lnTo>
                <a:lnTo>
                  <a:pt x="301" y="2144"/>
                </a:lnTo>
                <a:lnTo>
                  <a:pt x="248" y="2097"/>
                </a:lnTo>
                <a:lnTo>
                  <a:pt x="230" y="2049"/>
                </a:lnTo>
                <a:lnTo>
                  <a:pt x="230" y="1920"/>
                </a:lnTo>
                <a:lnTo>
                  <a:pt x="242" y="1897"/>
                </a:lnTo>
                <a:lnTo>
                  <a:pt x="236" y="1867"/>
                </a:lnTo>
                <a:lnTo>
                  <a:pt x="248" y="1861"/>
                </a:lnTo>
                <a:lnTo>
                  <a:pt x="260" y="1790"/>
                </a:lnTo>
                <a:lnTo>
                  <a:pt x="271" y="1790"/>
                </a:lnTo>
                <a:lnTo>
                  <a:pt x="289" y="1808"/>
                </a:lnTo>
                <a:lnTo>
                  <a:pt x="283" y="1861"/>
                </a:lnTo>
                <a:lnTo>
                  <a:pt x="295" y="1879"/>
                </a:lnTo>
                <a:lnTo>
                  <a:pt x="342" y="1914"/>
                </a:lnTo>
                <a:lnTo>
                  <a:pt x="349" y="1897"/>
                </a:lnTo>
                <a:lnTo>
                  <a:pt x="354" y="1867"/>
                </a:lnTo>
                <a:lnTo>
                  <a:pt x="331" y="1790"/>
                </a:lnTo>
                <a:lnTo>
                  <a:pt x="324" y="1748"/>
                </a:lnTo>
                <a:lnTo>
                  <a:pt x="331" y="1689"/>
                </a:lnTo>
                <a:lnTo>
                  <a:pt x="319" y="1684"/>
                </a:lnTo>
                <a:lnTo>
                  <a:pt x="289" y="1719"/>
                </a:lnTo>
                <a:lnTo>
                  <a:pt x="283" y="1742"/>
                </a:lnTo>
                <a:lnTo>
                  <a:pt x="271" y="1766"/>
                </a:lnTo>
                <a:lnTo>
                  <a:pt x="230" y="1748"/>
                </a:lnTo>
                <a:lnTo>
                  <a:pt x="182" y="1677"/>
                </a:lnTo>
                <a:lnTo>
                  <a:pt x="136" y="1659"/>
                </a:lnTo>
                <a:lnTo>
                  <a:pt x="159" y="1618"/>
                </a:lnTo>
                <a:lnTo>
                  <a:pt x="159" y="1464"/>
                </a:lnTo>
                <a:lnTo>
                  <a:pt x="100" y="1400"/>
                </a:lnTo>
                <a:lnTo>
                  <a:pt x="70" y="1347"/>
                </a:lnTo>
                <a:lnTo>
                  <a:pt x="23" y="1223"/>
                </a:lnTo>
                <a:lnTo>
                  <a:pt x="47" y="1182"/>
                </a:lnTo>
                <a:lnTo>
                  <a:pt x="35" y="1146"/>
                </a:lnTo>
                <a:lnTo>
                  <a:pt x="35" y="1111"/>
                </a:lnTo>
                <a:lnTo>
                  <a:pt x="58" y="1022"/>
                </a:lnTo>
                <a:lnTo>
                  <a:pt x="88" y="980"/>
                </a:lnTo>
                <a:lnTo>
                  <a:pt x="94" y="957"/>
                </a:lnTo>
                <a:lnTo>
                  <a:pt x="88" y="875"/>
                </a:lnTo>
                <a:lnTo>
                  <a:pt x="47" y="791"/>
                </a:lnTo>
                <a:lnTo>
                  <a:pt x="47" y="768"/>
                </a:lnTo>
                <a:lnTo>
                  <a:pt x="35" y="738"/>
                </a:lnTo>
                <a:lnTo>
                  <a:pt x="17" y="720"/>
                </a:lnTo>
                <a:lnTo>
                  <a:pt x="5" y="685"/>
                </a:lnTo>
                <a:lnTo>
                  <a:pt x="0" y="632"/>
                </a:lnTo>
                <a:lnTo>
                  <a:pt x="5" y="620"/>
                </a:lnTo>
                <a:lnTo>
                  <a:pt x="5" y="579"/>
                </a:lnTo>
                <a:lnTo>
                  <a:pt x="47" y="508"/>
                </a:lnTo>
                <a:lnTo>
                  <a:pt x="159" y="384"/>
                </a:lnTo>
                <a:lnTo>
                  <a:pt x="159" y="360"/>
                </a:lnTo>
                <a:lnTo>
                  <a:pt x="171" y="307"/>
                </a:lnTo>
                <a:lnTo>
                  <a:pt x="195" y="289"/>
                </a:lnTo>
                <a:lnTo>
                  <a:pt x="218" y="236"/>
                </a:lnTo>
                <a:lnTo>
                  <a:pt x="230" y="130"/>
                </a:lnTo>
                <a:lnTo>
                  <a:pt x="207" y="76"/>
                </a:lnTo>
                <a:lnTo>
                  <a:pt x="230" y="23"/>
                </a:lnTo>
                <a:lnTo>
                  <a:pt x="248" y="0"/>
                </a:lnTo>
                <a:lnTo>
                  <a:pt x="1453" y="330"/>
                </a:lnTo>
                <a:lnTo>
                  <a:pt x="1146" y="1524"/>
                </a:lnTo>
                <a:lnTo>
                  <a:pt x="2475" y="3479"/>
                </a:lnTo>
                <a:lnTo>
                  <a:pt x="2475" y="3538"/>
                </a:lnTo>
                <a:lnTo>
                  <a:pt x="2475" y="3556"/>
                </a:lnTo>
                <a:lnTo>
                  <a:pt x="2475" y="3574"/>
                </a:lnTo>
                <a:lnTo>
                  <a:pt x="2498" y="3621"/>
                </a:lnTo>
                <a:lnTo>
                  <a:pt x="2498" y="3662"/>
                </a:lnTo>
                <a:lnTo>
                  <a:pt x="2510" y="3692"/>
                </a:lnTo>
                <a:lnTo>
                  <a:pt x="2522" y="3739"/>
                </a:lnTo>
                <a:lnTo>
                  <a:pt x="2540" y="3751"/>
                </a:lnTo>
                <a:lnTo>
                  <a:pt x="2563" y="3774"/>
                </a:lnTo>
                <a:lnTo>
                  <a:pt x="2563" y="3816"/>
                </a:lnTo>
                <a:lnTo>
                  <a:pt x="2563" y="3827"/>
                </a:lnTo>
                <a:lnTo>
                  <a:pt x="2546" y="3816"/>
                </a:lnTo>
                <a:lnTo>
                  <a:pt x="2510" y="3852"/>
                </a:lnTo>
                <a:lnTo>
                  <a:pt x="2463" y="3869"/>
                </a:lnTo>
                <a:lnTo>
                  <a:pt x="2422" y="3911"/>
                </a:lnTo>
                <a:lnTo>
                  <a:pt x="2398" y="4017"/>
                </a:lnTo>
                <a:lnTo>
                  <a:pt x="2333" y="4099"/>
                </a:lnTo>
                <a:lnTo>
                  <a:pt x="2304" y="4099"/>
                </a:lnTo>
                <a:lnTo>
                  <a:pt x="2297" y="4123"/>
                </a:lnTo>
                <a:lnTo>
                  <a:pt x="2310" y="4152"/>
                </a:lnTo>
                <a:lnTo>
                  <a:pt x="2304" y="4177"/>
                </a:lnTo>
                <a:lnTo>
                  <a:pt x="2292" y="4230"/>
                </a:lnTo>
                <a:lnTo>
                  <a:pt x="2297" y="4247"/>
                </a:lnTo>
                <a:lnTo>
                  <a:pt x="2345" y="4288"/>
                </a:lnTo>
                <a:lnTo>
                  <a:pt x="2351" y="4306"/>
                </a:lnTo>
                <a:lnTo>
                  <a:pt x="2340" y="4324"/>
                </a:lnTo>
                <a:lnTo>
                  <a:pt x="2333" y="4347"/>
                </a:lnTo>
                <a:lnTo>
                  <a:pt x="2304" y="4377"/>
                </a:lnTo>
                <a:lnTo>
                  <a:pt x="2292" y="4372"/>
                </a:lnTo>
                <a:lnTo>
                  <a:pt x="2239" y="4365"/>
                </a:lnTo>
              </a:path>
            </a:pathLst>
          </a:custGeom>
          <a:solidFill>
            <a:srgbClr val="C3D69B"/>
          </a:solidFill>
          <a:ln w="9525">
            <a:solidFill>
              <a:schemeClr val="tx1"/>
            </a:solidFill>
            <a:prstDash val="solid"/>
            <a:round/>
            <a:headEnd/>
            <a:tailEnd/>
          </a:ln>
        </p:spPr>
        <p:txBody>
          <a:bodyPr anchor="ctr"/>
          <a:lstStyle/>
          <a:p>
            <a:pPr>
              <a:defRPr/>
            </a:pPr>
            <a:r>
              <a:rPr lang="en-US" sz="1440" b="1" dirty="0">
                <a:solidFill>
                  <a:schemeClr val="bg1"/>
                </a:solidFill>
                <a:latin typeface="Calibri" pitchFamily="34" charset="0"/>
                <a:cs typeface="Arial" pitchFamily="34" charset="0"/>
              </a:rPr>
              <a:t>     </a:t>
            </a:r>
            <a:r>
              <a:rPr lang="en-US" sz="1440" b="1" dirty="0">
                <a:latin typeface="Calibri" pitchFamily="34" charset="0"/>
                <a:cs typeface="Arial" pitchFamily="34" charset="0"/>
              </a:rPr>
              <a:t>3%</a:t>
            </a:r>
          </a:p>
        </p:txBody>
      </p:sp>
      <p:sp>
        <p:nvSpPr>
          <p:cNvPr id="19468" name="Freeform 12"/>
          <p:cNvSpPr>
            <a:spLocks/>
          </p:cNvSpPr>
          <p:nvPr/>
        </p:nvSpPr>
        <p:spPr bwMode="auto">
          <a:xfrm>
            <a:off x="4238362" y="2702944"/>
            <a:ext cx="918629" cy="1434157"/>
          </a:xfrm>
          <a:custGeom>
            <a:avLst/>
            <a:gdLst/>
            <a:ahLst/>
            <a:cxnLst>
              <a:cxn ang="0">
                <a:pos x="160" y="2050"/>
              </a:cxn>
              <a:cxn ang="0">
                <a:pos x="201" y="1949"/>
              </a:cxn>
              <a:cxn ang="0">
                <a:pos x="219" y="1931"/>
              </a:cxn>
              <a:cxn ang="0">
                <a:pos x="207" y="1878"/>
              </a:cxn>
              <a:cxn ang="0">
                <a:pos x="154" y="1831"/>
              </a:cxn>
              <a:cxn ang="0">
                <a:pos x="236" y="1671"/>
              </a:cxn>
              <a:cxn ang="0">
                <a:pos x="314" y="1618"/>
              </a:cxn>
              <a:cxn ang="0">
                <a:pos x="343" y="1566"/>
              </a:cxn>
              <a:cxn ang="0">
                <a:pos x="474" y="1300"/>
              </a:cxn>
              <a:cxn ang="0">
                <a:pos x="414" y="1264"/>
              </a:cxn>
              <a:cxn ang="0">
                <a:pos x="385" y="1193"/>
              </a:cxn>
              <a:cxn ang="0">
                <a:pos x="390" y="1122"/>
              </a:cxn>
              <a:cxn ang="0">
                <a:pos x="378" y="1069"/>
              </a:cxn>
              <a:cxn ang="0">
                <a:pos x="390" y="1021"/>
              </a:cxn>
              <a:cxn ang="0">
                <a:pos x="614" y="0"/>
              </a:cxn>
              <a:cxn ang="0">
                <a:pos x="804" y="455"/>
              </a:cxn>
              <a:cxn ang="0">
                <a:pos x="863" y="626"/>
              </a:cxn>
              <a:cxn ang="0">
                <a:pos x="827" y="685"/>
              </a:cxn>
              <a:cxn ang="0">
                <a:pos x="880" y="750"/>
              </a:cxn>
              <a:cxn ang="0">
                <a:pos x="999" y="927"/>
              </a:cxn>
              <a:cxn ang="0">
                <a:pos x="1034" y="1028"/>
              </a:cxn>
              <a:cxn ang="0">
                <a:pos x="1075" y="1062"/>
              </a:cxn>
              <a:cxn ang="0">
                <a:pos x="1159" y="1092"/>
              </a:cxn>
              <a:cxn ang="0">
                <a:pos x="1099" y="1246"/>
              </a:cxn>
              <a:cxn ang="0">
                <a:pos x="1070" y="1329"/>
              </a:cxn>
              <a:cxn ang="0">
                <a:pos x="1075" y="1371"/>
              </a:cxn>
              <a:cxn ang="0">
                <a:pos x="1029" y="1435"/>
              </a:cxn>
              <a:cxn ang="0">
                <a:pos x="1017" y="1495"/>
              </a:cxn>
              <a:cxn ang="0">
                <a:pos x="1093" y="1541"/>
              </a:cxn>
              <a:cxn ang="0">
                <a:pos x="1187" y="1465"/>
              </a:cxn>
              <a:cxn ang="0">
                <a:pos x="1212" y="1506"/>
              </a:cxn>
              <a:cxn ang="0">
                <a:pos x="1235" y="1524"/>
              </a:cxn>
              <a:cxn ang="0">
                <a:pos x="1230" y="1653"/>
              </a:cxn>
              <a:cxn ang="0">
                <a:pos x="1283" y="1754"/>
              </a:cxn>
              <a:cxn ang="0">
                <a:pos x="1258" y="1820"/>
              </a:cxn>
              <a:cxn ang="0">
                <a:pos x="1324" y="1866"/>
              </a:cxn>
              <a:cxn ang="0">
                <a:pos x="1359" y="1931"/>
              </a:cxn>
              <a:cxn ang="0">
                <a:pos x="1347" y="1997"/>
              </a:cxn>
              <a:cxn ang="0">
                <a:pos x="1407" y="2068"/>
              </a:cxn>
              <a:cxn ang="0">
                <a:pos x="1448" y="2015"/>
              </a:cxn>
              <a:cxn ang="0">
                <a:pos x="1537" y="2043"/>
              </a:cxn>
              <a:cxn ang="0">
                <a:pos x="1584" y="2015"/>
              </a:cxn>
              <a:cxn ang="0">
                <a:pos x="1678" y="2038"/>
              </a:cxn>
              <a:cxn ang="0">
                <a:pos x="1725" y="2043"/>
              </a:cxn>
              <a:cxn ang="0">
                <a:pos x="1803" y="2015"/>
              </a:cxn>
              <a:cxn ang="0">
                <a:pos x="1879" y="2026"/>
              </a:cxn>
              <a:cxn ang="0">
                <a:pos x="1920" y="2102"/>
              </a:cxn>
              <a:cxn ang="0">
                <a:pos x="880" y="2948"/>
              </a:cxn>
            </a:cxnLst>
            <a:rect l="0" t="0" r="r" b="b"/>
            <a:pathLst>
              <a:path w="1920" h="3108">
                <a:moveTo>
                  <a:pt x="0" y="2771"/>
                </a:moveTo>
                <a:lnTo>
                  <a:pt x="160" y="2050"/>
                </a:lnTo>
                <a:lnTo>
                  <a:pt x="201" y="1997"/>
                </a:lnTo>
                <a:lnTo>
                  <a:pt x="201" y="1949"/>
                </a:lnTo>
                <a:lnTo>
                  <a:pt x="213" y="1949"/>
                </a:lnTo>
                <a:lnTo>
                  <a:pt x="219" y="1931"/>
                </a:lnTo>
                <a:lnTo>
                  <a:pt x="231" y="1908"/>
                </a:lnTo>
                <a:lnTo>
                  <a:pt x="207" y="1878"/>
                </a:lnTo>
                <a:lnTo>
                  <a:pt x="165" y="1855"/>
                </a:lnTo>
                <a:lnTo>
                  <a:pt x="154" y="1831"/>
                </a:lnTo>
                <a:lnTo>
                  <a:pt x="165" y="1784"/>
                </a:lnTo>
                <a:lnTo>
                  <a:pt x="236" y="1671"/>
                </a:lnTo>
                <a:lnTo>
                  <a:pt x="284" y="1653"/>
                </a:lnTo>
                <a:lnTo>
                  <a:pt x="314" y="1618"/>
                </a:lnTo>
                <a:lnTo>
                  <a:pt x="319" y="1595"/>
                </a:lnTo>
                <a:lnTo>
                  <a:pt x="343" y="1566"/>
                </a:lnTo>
                <a:lnTo>
                  <a:pt x="479" y="1353"/>
                </a:lnTo>
                <a:lnTo>
                  <a:pt x="474" y="1300"/>
                </a:lnTo>
                <a:lnTo>
                  <a:pt x="444" y="1275"/>
                </a:lnTo>
                <a:lnTo>
                  <a:pt x="414" y="1264"/>
                </a:lnTo>
                <a:lnTo>
                  <a:pt x="390" y="1229"/>
                </a:lnTo>
                <a:lnTo>
                  <a:pt x="385" y="1193"/>
                </a:lnTo>
                <a:lnTo>
                  <a:pt x="378" y="1140"/>
                </a:lnTo>
                <a:lnTo>
                  <a:pt x="390" y="1122"/>
                </a:lnTo>
                <a:lnTo>
                  <a:pt x="403" y="1105"/>
                </a:lnTo>
                <a:lnTo>
                  <a:pt x="378" y="1069"/>
                </a:lnTo>
                <a:lnTo>
                  <a:pt x="378" y="1034"/>
                </a:lnTo>
                <a:lnTo>
                  <a:pt x="390" y="1021"/>
                </a:lnTo>
                <a:lnTo>
                  <a:pt x="621" y="0"/>
                </a:lnTo>
                <a:lnTo>
                  <a:pt x="614" y="0"/>
                </a:lnTo>
                <a:lnTo>
                  <a:pt x="869" y="65"/>
                </a:lnTo>
                <a:lnTo>
                  <a:pt x="804" y="455"/>
                </a:lnTo>
                <a:lnTo>
                  <a:pt x="845" y="560"/>
                </a:lnTo>
                <a:lnTo>
                  <a:pt x="863" y="626"/>
                </a:lnTo>
                <a:lnTo>
                  <a:pt x="845" y="667"/>
                </a:lnTo>
                <a:lnTo>
                  <a:pt x="827" y="685"/>
                </a:lnTo>
                <a:lnTo>
                  <a:pt x="852" y="709"/>
                </a:lnTo>
                <a:lnTo>
                  <a:pt x="880" y="750"/>
                </a:lnTo>
                <a:lnTo>
                  <a:pt x="951" y="821"/>
                </a:lnTo>
                <a:lnTo>
                  <a:pt x="999" y="927"/>
                </a:lnTo>
                <a:lnTo>
                  <a:pt x="1011" y="975"/>
                </a:lnTo>
                <a:lnTo>
                  <a:pt x="1034" y="1028"/>
                </a:lnTo>
                <a:lnTo>
                  <a:pt x="1075" y="1028"/>
                </a:lnTo>
                <a:lnTo>
                  <a:pt x="1075" y="1062"/>
                </a:lnTo>
                <a:lnTo>
                  <a:pt x="1141" y="1069"/>
                </a:lnTo>
                <a:lnTo>
                  <a:pt x="1159" y="1092"/>
                </a:lnTo>
                <a:lnTo>
                  <a:pt x="1093" y="1222"/>
                </a:lnTo>
                <a:lnTo>
                  <a:pt x="1099" y="1246"/>
                </a:lnTo>
                <a:lnTo>
                  <a:pt x="1075" y="1264"/>
                </a:lnTo>
                <a:lnTo>
                  <a:pt x="1070" y="1329"/>
                </a:lnTo>
                <a:lnTo>
                  <a:pt x="1075" y="1335"/>
                </a:lnTo>
                <a:lnTo>
                  <a:pt x="1075" y="1371"/>
                </a:lnTo>
                <a:lnTo>
                  <a:pt x="1029" y="1399"/>
                </a:lnTo>
                <a:lnTo>
                  <a:pt x="1029" y="1435"/>
                </a:lnTo>
                <a:lnTo>
                  <a:pt x="1034" y="1459"/>
                </a:lnTo>
                <a:lnTo>
                  <a:pt x="1017" y="1495"/>
                </a:lnTo>
                <a:lnTo>
                  <a:pt x="1075" y="1548"/>
                </a:lnTo>
                <a:lnTo>
                  <a:pt x="1093" y="1541"/>
                </a:lnTo>
                <a:lnTo>
                  <a:pt x="1176" y="1477"/>
                </a:lnTo>
                <a:lnTo>
                  <a:pt x="1187" y="1465"/>
                </a:lnTo>
                <a:lnTo>
                  <a:pt x="1200" y="1477"/>
                </a:lnTo>
                <a:lnTo>
                  <a:pt x="1212" y="1506"/>
                </a:lnTo>
                <a:lnTo>
                  <a:pt x="1223" y="1513"/>
                </a:lnTo>
                <a:lnTo>
                  <a:pt x="1235" y="1524"/>
                </a:lnTo>
                <a:lnTo>
                  <a:pt x="1230" y="1577"/>
                </a:lnTo>
                <a:lnTo>
                  <a:pt x="1230" y="1653"/>
                </a:lnTo>
                <a:lnTo>
                  <a:pt x="1247" y="1706"/>
                </a:lnTo>
                <a:lnTo>
                  <a:pt x="1283" y="1754"/>
                </a:lnTo>
                <a:lnTo>
                  <a:pt x="1276" y="1784"/>
                </a:lnTo>
                <a:lnTo>
                  <a:pt x="1258" y="1820"/>
                </a:lnTo>
                <a:lnTo>
                  <a:pt x="1288" y="1866"/>
                </a:lnTo>
                <a:lnTo>
                  <a:pt x="1324" y="1866"/>
                </a:lnTo>
                <a:lnTo>
                  <a:pt x="1354" y="1908"/>
                </a:lnTo>
                <a:lnTo>
                  <a:pt x="1359" y="1931"/>
                </a:lnTo>
                <a:lnTo>
                  <a:pt x="1347" y="1985"/>
                </a:lnTo>
                <a:lnTo>
                  <a:pt x="1347" y="1997"/>
                </a:lnTo>
                <a:lnTo>
                  <a:pt x="1371" y="2043"/>
                </a:lnTo>
                <a:lnTo>
                  <a:pt x="1407" y="2068"/>
                </a:lnTo>
                <a:lnTo>
                  <a:pt x="1425" y="2026"/>
                </a:lnTo>
                <a:lnTo>
                  <a:pt x="1448" y="2015"/>
                </a:lnTo>
                <a:lnTo>
                  <a:pt x="1507" y="2038"/>
                </a:lnTo>
                <a:lnTo>
                  <a:pt x="1537" y="2043"/>
                </a:lnTo>
                <a:lnTo>
                  <a:pt x="1566" y="2020"/>
                </a:lnTo>
                <a:lnTo>
                  <a:pt x="1584" y="2015"/>
                </a:lnTo>
                <a:lnTo>
                  <a:pt x="1601" y="2032"/>
                </a:lnTo>
                <a:lnTo>
                  <a:pt x="1678" y="2038"/>
                </a:lnTo>
                <a:lnTo>
                  <a:pt x="1714" y="2056"/>
                </a:lnTo>
                <a:lnTo>
                  <a:pt x="1725" y="2043"/>
                </a:lnTo>
                <a:lnTo>
                  <a:pt x="1808" y="2050"/>
                </a:lnTo>
                <a:lnTo>
                  <a:pt x="1803" y="2015"/>
                </a:lnTo>
                <a:lnTo>
                  <a:pt x="1838" y="1985"/>
                </a:lnTo>
                <a:lnTo>
                  <a:pt x="1879" y="2026"/>
                </a:lnTo>
                <a:lnTo>
                  <a:pt x="1891" y="2079"/>
                </a:lnTo>
                <a:lnTo>
                  <a:pt x="1920" y="2102"/>
                </a:lnTo>
                <a:lnTo>
                  <a:pt x="1773" y="3108"/>
                </a:lnTo>
                <a:lnTo>
                  <a:pt x="880" y="2948"/>
                </a:lnTo>
                <a:lnTo>
                  <a:pt x="0" y="2771"/>
                </a:lnTo>
              </a:path>
            </a:pathLst>
          </a:custGeom>
          <a:solidFill>
            <a:srgbClr val="77933C"/>
          </a:solidFill>
          <a:ln w="9525">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a:p>
            <a:pPr algn="ctr">
              <a:defRPr/>
            </a:pPr>
            <a:endParaRPr lang="en-US" sz="1440" b="1" dirty="0">
              <a:solidFill>
                <a:schemeClr val="bg1"/>
              </a:solidFill>
              <a:latin typeface="Calibri" pitchFamily="34" charset="0"/>
              <a:cs typeface="Arial" pitchFamily="34" charset="0"/>
            </a:endParaRPr>
          </a:p>
          <a:p>
            <a:pPr algn="ctr">
              <a:defRPr/>
            </a:pPr>
            <a:endParaRPr lang="en-US" sz="1440" b="1" dirty="0">
              <a:solidFill>
                <a:schemeClr val="bg1"/>
              </a:solidFill>
              <a:latin typeface="Calibri" pitchFamily="34" charset="0"/>
              <a:cs typeface="Arial" pitchFamily="34" charset="0"/>
            </a:endParaRPr>
          </a:p>
          <a:p>
            <a:pPr algn="ctr">
              <a:defRPr/>
            </a:pPr>
            <a:r>
              <a:rPr lang="en-US" sz="1440" b="1" dirty="0">
                <a:solidFill>
                  <a:schemeClr val="bg1"/>
                </a:solidFill>
                <a:latin typeface="Calibri" pitchFamily="34" charset="0"/>
                <a:cs typeface="Arial" pitchFamily="34" charset="0"/>
              </a:rPr>
              <a:t>7%</a:t>
            </a:r>
          </a:p>
        </p:txBody>
      </p:sp>
      <p:sp>
        <p:nvSpPr>
          <p:cNvPr id="19470" name="Freeform 14"/>
          <p:cNvSpPr>
            <a:spLocks/>
          </p:cNvSpPr>
          <p:nvPr/>
        </p:nvSpPr>
        <p:spPr bwMode="auto">
          <a:xfrm>
            <a:off x="4622569" y="2733575"/>
            <a:ext cx="1571490" cy="960746"/>
          </a:xfrm>
          <a:custGeom>
            <a:avLst/>
            <a:gdLst/>
            <a:ahLst/>
            <a:cxnLst>
              <a:cxn ang="0">
                <a:pos x="1146" y="1837"/>
              </a:cxn>
              <a:cxn ang="0">
                <a:pos x="1087" y="2014"/>
              </a:cxn>
              <a:cxn ang="0">
                <a:pos x="1034" y="1920"/>
              </a:cxn>
              <a:cxn ang="0">
                <a:pos x="1004" y="1985"/>
              </a:cxn>
              <a:cxn ang="0">
                <a:pos x="910" y="1991"/>
              </a:cxn>
              <a:cxn ang="0">
                <a:pos x="797" y="1967"/>
              </a:cxn>
              <a:cxn ang="0">
                <a:pos x="762" y="1955"/>
              </a:cxn>
              <a:cxn ang="0">
                <a:pos x="703" y="1973"/>
              </a:cxn>
              <a:cxn ang="0">
                <a:pos x="621" y="1961"/>
              </a:cxn>
              <a:cxn ang="0">
                <a:pos x="567" y="1978"/>
              </a:cxn>
              <a:cxn ang="0">
                <a:pos x="543" y="1920"/>
              </a:cxn>
              <a:cxn ang="0">
                <a:pos x="550" y="1843"/>
              </a:cxn>
              <a:cxn ang="0">
                <a:pos x="484" y="1801"/>
              </a:cxn>
              <a:cxn ang="0">
                <a:pos x="472" y="1719"/>
              </a:cxn>
              <a:cxn ang="0">
                <a:pos x="443" y="1641"/>
              </a:cxn>
              <a:cxn ang="0">
                <a:pos x="426" y="1512"/>
              </a:cxn>
              <a:cxn ang="0">
                <a:pos x="419" y="1448"/>
              </a:cxn>
              <a:cxn ang="0">
                <a:pos x="396" y="1412"/>
              </a:cxn>
              <a:cxn ang="0">
                <a:pos x="372" y="1412"/>
              </a:cxn>
              <a:cxn ang="0">
                <a:pos x="271" y="1483"/>
              </a:cxn>
              <a:cxn ang="0">
                <a:pos x="230" y="1394"/>
              </a:cxn>
              <a:cxn ang="0">
                <a:pos x="225" y="1334"/>
              </a:cxn>
              <a:cxn ang="0">
                <a:pos x="271" y="1270"/>
              </a:cxn>
              <a:cxn ang="0">
                <a:pos x="271" y="1199"/>
              </a:cxn>
              <a:cxn ang="0">
                <a:pos x="289" y="1157"/>
              </a:cxn>
              <a:cxn ang="0">
                <a:pos x="337" y="1004"/>
              </a:cxn>
              <a:cxn ang="0">
                <a:pos x="271" y="963"/>
              </a:cxn>
              <a:cxn ang="0">
                <a:pos x="207" y="910"/>
              </a:cxn>
              <a:cxn ang="0">
                <a:pos x="147" y="756"/>
              </a:cxn>
              <a:cxn ang="0">
                <a:pos x="48" y="644"/>
              </a:cxn>
              <a:cxn ang="0">
                <a:pos x="41" y="602"/>
              </a:cxn>
              <a:cxn ang="0">
                <a:pos x="41" y="495"/>
              </a:cxn>
              <a:cxn ang="0">
                <a:pos x="65" y="0"/>
              </a:cxn>
              <a:cxn ang="0">
                <a:pos x="1169" y="188"/>
              </a:cxn>
              <a:cxn ang="0">
                <a:pos x="3279" y="461"/>
              </a:cxn>
              <a:cxn ang="0">
                <a:pos x="3149" y="2085"/>
              </a:cxn>
            </a:cxnLst>
            <a:rect l="0" t="0" r="r" b="b"/>
            <a:pathLst>
              <a:path w="3279" h="2085">
                <a:moveTo>
                  <a:pt x="3149" y="2085"/>
                </a:moveTo>
                <a:lnTo>
                  <a:pt x="1146" y="1837"/>
                </a:lnTo>
                <a:lnTo>
                  <a:pt x="1116" y="2037"/>
                </a:lnTo>
                <a:lnTo>
                  <a:pt x="1087" y="2014"/>
                </a:lnTo>
                <a:lnTo>
                  <a:pt x="1075" y="1961"/>
                </a:lnTo>
                <a:lnTo>
                  <a:pt x="1034" y="1920"/>
                </a:lnTo>
                <a:lnTo>
                  <a:pt x="999" y="1950"/>
                </a:lnTo>
                <a:lnTo>
                  <a:pt x="1004" y="1985"/>
                </a:lnTo>
                <a:lnTo>
                  <a:pt x="921" y="1978"/>
                </a:lnTo>
                <a:lnTo>
                  <a:pt x="910" y="1991"/>
                </a:lnTo>
                <a:lnTo>
                  <a:pt x="874" y="1973"/>
                </a:lnTo>
                <a:lnTo>
                  <a:pt x="797" y="1967"/>
                </a:lnTo>
                <a:lnTo>
                  <a:pt x="780" y="1950"/>
                </a:lnTo>
                <a:lnTo>
                  <a:pt x="762" y="1955"/>
                </a:lnTo>
                <a:lnTo>
                  <a:pt x="733" y="1978"/>
                </a:lnTo>
                <a:lnTo>
                  <a:pt x="703" y="1973"/>
                </a:lnTo>
                <a:lnTo>
                  <a:pt x="644" y="1950"/>
                </a:lnTo>
                <a:lnTo>
                  <a:pt x="621" y="1961"/>
                </a:lnTo>
                <a:lnTo>
                  <a:pt x="603" y="2003"/>
                </a:lnTo>
                <a:lnTo>
                  <a:pt x="567" y="1978"/>
                </a:lnTo>
                <a:lnTo>
                  <a:pt x="543" y="1932"/>
                </a:lnTo>
                <a:lnTo>
                  <a:pt x="543" y="1920"/>
                </a:lnTo>
                <a:lnTo>
                  <a:pt x="555" y="1866"/>
                </a:lnTo>
                <a:lnTo>
                  <a:pt x="550" y="1843"/>
                </a:lnTo>
                <a:lnTo>
                  <a:pt x="520" y="1801"/>
                </a:lnTo>
                <a:lnTo>
                  <a:pt x="484" y="1801"/>
                </a:lnTo>
                <a:lnTo>
                  <a:pt x="454" y="1755"/>
                </a:lnTo>
                <a:lnTo>
                  <a:pt x="472" y="1719"/>
                </a:lnTo>
                <a:lnTo>
                  <a:pt x="479" y="1689"/>
                </a:lnTo>
                <a:lnTo>
                  <a:pt x="443" y="1641"/>
                </a:lnTo>
                <a:lnTo>
                  <a:pt x="426" y="1588"/>
                </a:lnTo>
                <a:lnTo>
                  <a:pt x="426" y="1512"/>
                </a:lnTo>
                <a:lnTo>
                  <a:pt x="431" y="1459"/>
                </a:lnTo>
                <a:lnTo>
                  <a:pt x="419" y="1448"/>
                </a:lnTo>
                <a:lnTo>
                  <a:pt x="408" y="1441"/>
                </a:lnTo>
                <a:lnTo>
                  <a:pt x="396" y="1412"/>
                </a:lnTo>
                <a:lnTo>
                  <a:pt x="383" y="1400"/>
                </a:lnTo>
                <a:lnTo>
                  <a:pt x="372" y="1412"/>
                </a:lnTo>
                <a:lnTo>
                  <a:pt x="289" y="1476"/>
                </a:lnTo>
                <a:lnTo>
                  <a:pt x="271" y="1483"/>
                </a:lnTo>
                <a:lnTo>
                  <a:pt x="213" y="1430"/>
                </a:lnTo>
                <a:lnTo>
                  <a:pt x="230" y="1394"/>
                </a:lnTo>
                <a:lnTo>
                  <a:pt x="225" y="1370"/>
                </a:lnTo>
                <a:lnTo>
                  <a:pt x="225" y="1334"/>
                </a:lnTo>
                <a:lnTo>
                  <a:pt x="271" y="1306"/>
                </a:lnTo>
                <a:lnTo>
                  <a:pt x="271" y="1270"/>
                </a:lnTo>
                <a:lnTo>
                  <a:pt x="266" y="1264"/>
                </a:lnTo>
                <a:lnTo>
                  <a:pt x="271" y="1199"/>
                </a:lnTo>
                <a:lnTo>
                  <a:pt x="295" y="1181"/>
                </a:lnTo>
                <a:lnTo>
                  <a:pt x="289" y="1157"/>
                </a:lnTo>
                <a:lnTo>
                  <a:pt x="355" y="1027"/>
                </a:lnTo>
                <a:lnTo>
                  <a:pt x="337" y="1004"/>
                </a:lnTo>
                <a:lnTo>
                  <a:pt x="271" y="997"/>
                </a:lnTo>
                <a:lnTo>
                  <a:pt x="271" y="963"/>
                </a:lnTo>
                <a:lnTo>
                  <a:pt x="230" y="963"/>
                </a:lnTo>
                <a:lnTo>
                  <a:pt x="207" y="910"/>
                </a:lnTo>
                <a:lnTo>
                  <a:pt x="195" y="862"/>
                </a:lnTo>
                <a:lnTo>
                  <a:pt x="147" y="756"/>
                </a:lnTo>
                <a:lnTo>
                  <a:pt x="76" y="685"/>
                </a:lnTo>
                <a:lnTo>
                  <a:pt x="48" y="644"/>
                </a:lnTo>
                <a:lnTo>
                  <a:pt x="23" y="620"/>
                </a:lnTo>
                <a:lnTo>
                  <a:pt x="41" y="602"/>
                </a:lnTo>
                <a:lnTo>
                  <a:pt x="59" y="561"/>
                </a:lnTo>
                <a:lnTo>
                  <a:pt x="41" y="495"/>
                </a:lnTo>
                <a:lnTo>
                  <a:pt x="0" y="390"/>
                </a:lnTo>
                <a:lnTo>
                  <a:pt x="65" y="0"/>
                </a:lnTo>
                <a:lnTo>
                  <a:pt x="366" y="53"/>
                </a:lnTo>
                <a:lnTo>
                  <a:pt x="1169" y="188"/>
                </a:lnTo>
                <a:lnTo>
                  <a:pt x="1996" y="330"/>
                </a:lnTo>
                <a:lnTo>
                  <a:pt x="3279" y="461"/>
                </a:lnTo>
                <a:lnTo>
                  <a:pt x="3178" y="1689"/>
                </a:lnTo>
                <a:lnTo>
                  <a:pt x="3149" y="2085"/>
                </a:lnTo>
              </a:path>
            </a:pathLst>
          </a:custGeom>
          <a:solidFill>
            <a:srgbClr val="E6B9B8"/>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-1%</a:t>
            </a:r>
          </a:p>
        </p:txBody>
      </p:sp>
      <p:sp>
        <p:nvSpPr>
          <p:cNvPr id="19471" name="Freeform 15"/>
          <p:cNvSpPr>
            <a:spLocks/>
          </p:cNvSpPr>
          <p:nvPr/>
        </p:nvSpPr>
        <p:spPr bwMode="auto">
          <a:xfrm>
            <a:off x="5055883" y="3581536"/>
            <a:ext cx="1074622" cy="854926"/>
          </a:xfrm>
          <a:custGeom>
            <a:avLst/>
            <a:gdLst/>
            <a:ahLst/>
            <a:cxnLst>
              <a:cxn ang="0">
                <a:pos x="2104" y="1855"/>
              </a:cxn>
              <a:cxn ang="0">
                <a:pos x="2175" y="1046"/>
              </a:cxn>
              <a:cxn ang="0">
                <a:pos x="2246" y="248"/>
              </a:cxn>
              <a:cxn ang="0">
                <a:pos x="243" y="0"/>
              </a:cxn>
              <a:cxn ang="0">
                <a:pos x="213" y="200"/>
              </a:cxn>
              <a:cxn ang="0">
                <a:pos x="66" y="1206"/>
              </a:cxn>
              <a:cxn ang="0">
                <a:pos x="0" y="1595"/>
              </a:cxn>
              <a:cxn ang="0">
                <a:pos x="598" y="1690"/>
              </a:cxn>
              <a:cxn ang="0">
                <a:pos x="2104" y="1855"/>
              </a:cxn>
            </a:cxnLst>
            <a:rect l="0" t="0" r="r" b="b"/>
            <a:pathLst>
              <a:path w="2246" h="1855">
                <a:moveTo>
                  <a:pt x="2104" y="1855"/>
                </a:moveTo>
                <a:lnTo>
                  <a:pt x="2175" y="1046"/>
                </a:lnTo>
                <a:lnTo>
                  <a:pt x="2246" y="248"/>
                </a:lnTo>
                <a:lnTo>
                  <a:pt x="243" y="0"/>
                </a:lnTo>
                <a:lnTo>
                  <a:pt x="213" y="200"/>
                </a:lnTo>
                <a:lnTo>
                  <a:pt x="66" y="1206"/>
                </a:lnTo>
                <a:lnTo>
                  <a:pt x="0" y="1595"/>
                </a:lnTo>
                <a:lnTo>
                  <a:pt x="598" y="1690"/>
                </a:lnTo>
                <a:lnTo>
                  <a:pt x="2104" y="1855"/>
                </a:lnTo>
                <a:close/>
              </a:path>
            </a:pathLst>
          </a:custGeom>
          <a:solidFill>
            <a:srgbClr val="77933C"/>
          </a:solidFill>
          <a:ln w="9525">
            <a:solidFill>
              <a:schemeClr val="tx1"/>
            </a:solidFill>
            <a:round/>
            <a:headEnd/>
            <a:tailEnd/>
          </a:ln>
        </p:spPr>
        <p:txBody>
          <a:bodyPr anchor="ctr"/>
          <a:lstStyle/>
          <a:p>
            <a:pPr algn="ctr">
              <a:defRPr/>
            </a:pPr>
            <a:r>
              <a:rPr lang="en-US" sz="1440" b="1" dirty="0">
                <a:solidFill>
                  <a:schemeClr val="bg1"/>
                </a:solidFill>
                <a:latin typeface="Calibri" pitchFamily="34" charset="0"/>
                <a:cs typeface="Arial" pitchFamily="34" charset="0"/>
              </a:rPr>
              <a:t>9%</a:t>
            </a:r>
          </a:p>
        </p:txBody>
      </p:sp>
      <p:sp>
        <p:nvSpPr>
          <p:cNvPr id="19474" name="Freeform 18"/>
          <p:cNvSpPr>
            <a:spLocks/>
          </p:cNvSpPr>
          <p:nvPr/>
        </p:nvSpPr>
        <p:spPr bwMode="auto">
          <a:xfrm>
            <a:off x="3677941" y="3885078"/>
            <a:ext cx="982181" cy="1453651"/>
          </a:xfrm>
          <a:custGeom>
            <a:avLst/>
            <a:gdLst/>
            <a:ahLst/>
            <a:cxnLst>
              <a:cxn ang="0">
                <a:pos x="307" y="0"/>
              </a:cxn>
              <a:cxn ang="0">
                <a:pos x="0" y="1194"/>
              </a:cxn>
              <a:cxn ang="0">
                <a:pos x="1329" y="3149"/>
              </a:cxn>
              <a:cxn ang="0">
                <a:pos x="1329" y="3126"/>
              </a:cxn>
              <a:cxn ang="0">
                <a:pos x="1341" y="3096"/>
              </a:cxn>
              <a:cxn ang="0">
                <a:pos x="1364" y="3020"/>
              </a:cxn>
              <a:cxn ang="0">
                <a:pos x="1352" y="2984"/>
              </a:cxn>
              <a:cxn ang="0">
                <a:pos x="1370" y="2795"/>
              </a:cxn>
              <a:cxn ang="0">
                <a:pos x="1359" y="2718"/>
              </a:cxn>
              <a:cxn ang="0">
                <a:pos x="1370" y="2700"/>
              </a:cxn>
              <a:cxn ang="0">
                <a:pos x="1417" y="2688"/>
              </a:cxn>
              <a:cxn ang="0">
                <a:pos x="1483" y="2706"/>
              </a:cxn>
              <a:cxn ang="0">
                <a:pos x="1506" y="2736"/>
              </a:cxn>
              <a:cxn ang="0">
                <a:pos x="1506" y="2747"/>
              </a:cxn>
              <a:cxn ang="0">
                <a:pos x="1529" y="2771"/>
              </a:cxn>
              <a:cxn ang="0">
                <a:pos x="1565" y="2771"/>
              </a:cxn>
              <a:cxn ang="0">
                <a:pos x="1625" y="2600"/>
              </a:cxn>
              <a:cxn ang="0">
                <a:pos x="1660" y="2387"/>
              </a:cxn>
              <a:cxn ang="0">
                <a:pos x="2049" y="385"/>
              </a:cxn>
              <a:cxn ang="0">
                <a:pos x="1169" y="208"/>
              </a:cxn>
              <a:cxn ang="0">
                <a:pos x="307" y="0"/>
              </a:cxn>
            </a:cxnLst>
            <a:rect l="0" t="0" r="r" b="b"/>
            <a:pathLst>
              <a:path w="2049" h="3149">
                <a:moveTo>
                  <a:pt x="307" y="0"/>
                </a:moveTo>
                <a:lnTo>
                  <a:pt x="0" y="1194"/>
                </a:lnTo>
                <a:lnTo>
                  <a:pt x="1329" y="3149"/>
                </a:lnTo>
                <a:lnTo>
                  <a:pt x="1329" y="3126"/>
                </a:lnTo>
                <a:lnTo>
                  <a:pt x="1341" y="3096"/>
                </a:lnTo>
                <a:lnTo>
                  <a:pt x="1364" y="3020"/>
                </a:lnTo>
                <a:lnTo>
                  <a:pt x="1352" y="2984"/>
                </a:lnTo>
                <a:lnTo>
                  <a:pt x="1370" y="2795"/>
                </a:lnTo>
                <a:lnTo>
                  <a:pt x="1359" y="2718"/>
                </a:lnTo>
                <a:lnTo>
                  <a:pt x="1370" y="2700"/>
                </a:lnTo>
                <a:lnTo>
                  <a:pt x="1417" y="2688"/>
                </a:lnTo>
                <a:lnTo>
                  <a:pt x="1483" y="2706"/>
                </a:lnTo>
                <a:lnTo>
                  <a:pt x="1506" y="2736"/>
                </a:lnTo>
                <a:lnTo>
                  <a:pt x="1506" y="2747"/>
                </a:lnTo>
                <a:lnTo>
                  <a:pt x="1529" y="2771"/>
                </a:lnTo>
                <a:lnTo>
                  <a:pt x="1565" y="2771"/>
                </a:lnTo>
                <a:lnTo>
                  <a:pt x="1625" y="2600"/>
                </a:lnTo>
                <a:lnTo>
                  <a:pt x="1660" y="2387"/>
                </a:lnTo>
                <a:lnTo>
                  <a:pt x="2049" y="385"/>
                </a:lnTo>
                <a:lnTo>
                  <a:pt x="1169" y="208"/>
                </a:lnTo>
                <a:lnTo>
                  <a:pt x="307" y="0"/>
                </a:lnTo>
              </a:path>
            </a:pathLst>
          </a:custGeom>
          <a:solidFill>
            <a:srgbClr val="4F6228"/>
          </a:solidFill>
          <a:ln w="9525">
            <a:solidFill>
              <a:schemeClr val="tx1"/>
            </a:solidFill>
            <a:prstDash val="solid"/>
            <a:round/>
            <a:headEnd/>
            <a:tailEnd/>
          </a:ln>
        </p:spPr>
        <p:txBody>
          <a:bodyPr anchor="ctr"/>
          <a:lstStyle/>
          <a:p>
            <a:pPr algn="ctr">
              <a:defRPr/>
            </a:pPr>
            <a:r>
              <a:rPr lang="en-US" sz="1440" b="1" dirty="0">
                <a:solidFill>
                  <a:schemeClr val="bg1"/>
                </a:solidFill>
              </a:rPr>
              <a:t>13%</a:t>
            </a:r>
          </a:p>
        </p:txBody>
      </p:sp>
      <p:sp>
        <p:nvSpPr>
          <p:cNvPr id="19476" name="Freeform 20"/>
          <p:cNvSpPr>
            <a:spLocks/>
          </p:cNvSpPr>
          <p:nvPr/>
        </p:nvSpPr>
        <p:spPr bwMode="auto">
          <a:xfrm>
            <a:off x="4186364" y="4987848"/>
            <a:ext cx="1051512" cy="1168212"/>
          </a:xfrm>
          <a:custGeom>
            <a:avLst/>
            <a:gdLst/>
            <a:ahLst/>
            <a:cxnLst>
              <a:cxn ang="0">
                <a:pos x="1866" y="2535"/>
              </a:cxn>
              <a:cxn ang="0">
                <a:pos x="2192" y="254"/>
              </a:cxn>
              <a:cxn ang="0">
                <a:pos x="597" y="6"/>
              </a:cxn>
              <a:cxn ang="0">
                <a:pos x="597" y="0"/>
              </a:cxn>
              <a:cxn ang="0">
                <a:pos x="562" y="213"/>
              </a:cxn>
              <a:cxn ang="0">
                <a:pos x="502" y="384"/>
              </a:cxn>
              <a:cxn ang="0">
                <a:pos x="466" y="384"/>
              </a:cxn>
              <a:cxn ang="0">
                <a:pos x="443" y="360"/>
              </a:cxn>
              <a:cxn ang="0">
                <a:pos x="443" y="349"/>
              </a:cxn>
              <a:cxn ang="0">
                <a:pos x="420" y="319"/>
              </a:cxn>
              <a:cxn ang="0">
                <a:pos x="354" y="301"/>
              </a:cxn>
              <a:cxn ang="0">
                <a:pos x="307" y="313"/>
              </a:cxn>
              <a:cxn ang="0">
                <a:pos x="296" y="331"/>
              </a:cxn>
              <a:cxn ang="0">
                <a:pos x="307" y="408"/>
              </a:cxn>
              <a:cxn ang="0">
                <a:pos x="289" y="597"/>
              </a:cxn>
              <a:cxn ang="0">
                <a:pos x="301" y="633"/>
              </a:cxn>
              <a:cxn ang="0">
                <a:pos x="278" y="709"/>
              </a:cxn>
              <a:cxn ang="0">
                <a:pos x="266" y="739"/>
              </a:cxn>
              <a:cxn ang="0">
                <a:pos x="266" y="762"/>
              </a:cxn>
              <a:cxn ang="0">
                <a:pos x="266" y="821"/>
              </a:cxn>
              <a:cxn ang="0">
                <a:pos x="266" y="839"/>
              </a:cxn>
              <a:cxn ang="0">
                <a:pos x="266" y="857"/>
              </a:cxn>
              <a:cxn ang="0">
                <a:pos x="289" y="904"/>
              </a:cxn>
              <a:cxn ang="0">
                <a:pos x="289" y="945"/>
              </a:cxn>
              <a:cxn ang="0">
                <a:pos x="301" y="975"/>
              </a:cxn>
              <a:cxn ang="0">
                <a:pos x="313" y="1022"/>
              </a:cxn>
              <a:cxn ang="0">
                <a:pos x="331" y="1034"/>
              </a:cxn>
              <a:cxn ang="0">
                <a:pos x="354" y="1057"/>
              </a:cxn>
              <a:cxn ang="0">
                <a:pos x="354" y="1099"/>
              </a:cxn>
              <a:cxn ang="0">
                <a:pos x="354" y="1110"/>
              </a:cxn>
              <a:cxn ang="0">
                <a:pos x="337" y="1099"/>
              </a:cxn>
              <a:cxn ang="0">
                <a:pos x="301" y="1135"/>
              </a:cxn>
              <a:cxn ang="0">
                <a:pos x="254" y="1152"/>
              </a:cxn>
              <a:cxn ang="0">
                <a:pos x="213" y="1194"/>
              </a:cxn>
              <a:cxn ang="0">
                <a:pos x="189" y="1300"/>
              </a:cxn>
              <a:cxn ang="0">
                <a:pos x="124" y="1382"/>
              </a:cxn>
              <a:cxn ang="0">
                <a:pos x="95" y="1382"/>
              </a:cxn>
              <a:cxn ang="0">
                <a:pos x="88" y="1406"/>
              </a:cxn>
              <a:cxn ang="0">
                <a:pos x="101" y="1435"/>
              </a:cxn>
              <a:cxn ang="0">
                <a:pos x="95" y="1460"/>
              </a:cxn>
              <a:cxn ang="0">
                <a:pos x="83" y="1513"/>
              </a:cxn>
              <a:cxn ang="0">
                <a:pos x="88" y="1530"/>
              </a:cxn>
              <a:cxn ang="0">
                <a:pos x="136" y="1571"/>
              </a:cxn>
              <a:cxn ang="0">
                <a:pos x="142" y="1589"/>
              </a:cxn>
              <a:cxn ang="0">
                <a:pos x="131" y="1607"/>
              </a:cxn>
              <a:cxn ang="0">
                <a:pos x="124" y="1630"/>
              </a:cxn>
              <a:cxn ang="0">
                <a:pos x="95" y="1660"/>
              </a:cxn>
              <a:cxn ang="0">
                <a:pos x="83" y="1655"/>
              </a:cxn>
              <a:cxn ang="0">
                <a:pos x="30" y="1648"/>
              </a:cxn>
              <a:cxn ang="0">
                <a:pos x="0" y="1743"/>
              </a:cxn>
              <a:cxn ang="0">
                <a:pos x="1181" y="2428"/>
              </a:cxn>
              <a:cxn ang="0">
                <a:pos x="1866" y="2535"/>
              </a:cxn>
            </a:cxnLst>
            <a:rect l="0" t="0" r="r" b="b"/>
            <a:pathLst>
              <a:path w="2192" h="2535">
                <a:moveTo>
                  <a:pt x="1866" y="2535"/>
                </a:moveTo>
                <a:lnTo>
                  <a:pt x="2192" y="254"/>
                </a:lnTo>
                <a:lnTo>
                  <a:pt x="597" y="6"/>
                </a:lnTo>
                <a:lnTo>
                  <a:pt x="597" y="0"/>
                </a:lnTo>
                <a:lnTo>
                  <a:pt x="562" y="213"/>
                </a:lnTo>
                <a:lnTo>
                  <a:pt x="502" y="384"/>
                </a:lnTo>
                <a:lnTo>
                  <a:pt x="466" y="384"/>
                </a:lnTo>
                <a:lnTo>
                  <a:pt x="443" y="360"/>
                </a:lnTo>
                <a:lnTo>
                  <a:pt x="443" y="349"/>
                </a:lnTo>
                <a:lnTo>
                  <a:pt x="420" y="319"/>
                </a:lnTo>
                <a:lnTo>
                  <a:pt x="354" y="301"/>
                </a:lnTo>
                <a:lnTo>
                  <a:pt x="307" y="313"/>
                </a:lnTo>
                <a:lnTo>
                  <a:pt x="296" y="331"/>
                </a:lnTo>
                <a:lnTo>
                  <a:pt x="307" y="408"/>
                </a:lnTo>
                <a:lnTo>
                  <a:pt x="289" y="597"/>
                </a:lnTo>
                <a:lnTo>
                  <a:pt x="301" y="633"/>
                </a:lnTo>
                <a:lnTo>
                  <a:pt x="278" y="709"/>
                </a:lnTo>
                <a:lnTo>
                  <a:pt x="266" y="739"/>
                </a:lnTo>
                <a:lnTo>
                  <a:pt x="266" y="762"/>
                </a:lnTo>
                <a:lnTo>
                  <a:pt x="266" y="821"/>
                </a:lnTo>
                <a:lnTo>
                  <a:pt x="266" y="839"/>
                </a:lnTo>
                <a:lnTo>
                  <a:pt x="266" y="857"/>
                </a:lnTo>
                <a:lnTo>
                  <a:pt x="289" y="904"/>
                </a:lnTo>
                <a:lnTo>
                  <a:pt x="289" y="945"/>
                </a:lnTo>
                <a:lnTo>
                  <a:pt x="301" y="975"/>
                </a:lnTo>
                <a:lnTo>
                  <a:pt x="313" y="1022"/>
                </a:lnTo>
                <a:lnTo>
                  <a:pt x="331" y="1034"/>
                </a:lnTo>
                <a:lnTo>
                  <a:pt x="354" y="1057"/>
                </a:lnTo>
                <a:lnTo>
                  <a:pt x="354" y="1099"/>
                </a:lnTo>
                <a:lnTo>
                  <a:pt x="354" y="1110"/>
                </a:lnTo>
                <a:lnTo>
                  <a:pt x="337" y="1099"/>
                </a:lnTo>
                <a:lnTo>
                  <a:pt x="301" y="1135"/>
                </a:lnTo>
                <a:lnTo>
                  <a:pt x="254" y="1152"/>
                </a:lnTo>
                <a:lnTo>
                  <a:pt x="213" y="1194"/>
                </a:lnTo>
                <a:lnTo>
                  <a:pt x="189" y="1300"/>
                </a:lnTo>
                <a:lnTo>
                  <a:pt x="124" y="1382"/>
                </a:lnTo>
                <a:lnTo>
                  <a:pt x="95" y="1382"/>
                </a:lnTo>
                <a:lnTo>
                  <a:pt x="88" y="1406"/>
                </a:lnTo>
                <a:lnTo>
                  <a:pt x="101" y="1435"/>
                </a:lnTo>
                <a:lnTo>
                  <a:pt x="95" y="1460"/>
                </a:lnTo>
                <a:lnTo>
                  <a:pt x="83" y="1513"/>
                </a:lnTo>
                <a:lnTo>
                  <a:pt x="88" y="1530"/>
                </a:lnTo>
                <a:lnTo>
                  <a:pt x="136" y="1571"/>
                </a:lnTo>
                <a:lnTo>
                  <a:pt x="142" y="1589"/>
                </a:lnTo>
                <a:lnTo>
                  <a:pt x="131" y="1607"/>
                </a:lnTo>
                <a:lnTo>
                  <a:pt x="124" y="1630"/>
                </a:lnTo>
                <a:lnTo>
                  <a:pt x="95" y="1660"/>
                </a:lnTo>
                <a:lnTo>
                  <a:pt x="83" y="1655"/>
                </a:lnTo>
                <a:lnTo>
                  <a:pt x="30" y="1648"/>
                </a:lnTo>
                <a:lnTo>
                  <a:pt x="0" y="1743"/>
                </a:lnTo>
                <a:lnTo>
                  <a:pt x="1181" y="2428"/>
                </a:lnTo>
                <a:lnTo>
                  <a:pt x="1866" y="2535"/>
                </a:lnTo>
              </a:path>
            </a:pathLst>
          </a:custGeom>
          <a:solidFill>
            <a:srgbClr val="4F6228"/>
          </a:solidFill>
          <a:ln w="9525">
            <a:solidFill>
              <a:schemeClr val="tx1"/>
            </a:solidFill>
            <a:prstDash val="solid"/>
            <a:round/>
            <a:headEnd/>
            <a:tailEnd/>
          </a:ln>
        </p:spPr>
        <p:txBody>
          <a:bodyPr anchor="ctr"/>
          <a:lstStyle/>
          <a:p>
            <a:pPr algn="ctr">
              <a:defRPr/>
            </a:pPr>
            <a:r>
              <a:rPr lang="en-US" sz="1440" b="1" dirty="0">
                <a:solidFill>
                  <a:schemeClr val="bg1"/>
                </a:solidFill>
                <a:latin typeface="Calibri" pitchFamily="34" charset="0"/>
                <a:cs typeface="Arial" pitchFamily="34" charset="0"/>
              </a:rPr>
              <a:t>10%</a:t>
            </a:r>
          </a:p>
        </p:txBody>
      </p:sp>
      <p:sp>
        <p:nvSpPr>
          <p:cNvPr id="19477" name="Freeform 21"/>
          <p:cNvSpPr>
            <a:spLocks/>
          </p:cNvSpPr>
          <p:nvPr/>
        </p:nvSpPr>
        <p:spPr bwMode="auto">
          <a:xfrm>
            <a:off x="5237875" y="4361274"/>
            <a:ext cx="1116509" cy="853532"/>
          </a:xfrm>
          <a:custGeom>
            <a:avLst/>
            <a:gdLst/>
            <a:ahLst/>
            <a:cxnLst>
              <a:cxn ang="0">
                <a:pos x="0" y="1612"/>
              </a:cxn>
              <a:cxn ang="0">
                <a:pos x="219" y="0"/>
              </a:cxn>
              <a:cxn ang="0">
                <a:pos x="1725" y="165"/>
              </a:cxn>
              <a:cxn ang="0">
                <a:pos x="2334" y="218"/>
              </a:cxn>
              <a:cxn ang="0">
                <a:pos x="2309" y="620"/>
              </a:cxn>
              <a:cxn ang="0">
                <a:pos x="2238" y="1849"/>
              </a:cxn>
              <a:cxn ang="0">
                <a:pos x="1926" y="1824"/>
              </a:cxn>
              <a:cxn ang="0">
                <a:pos x="0" y="1612"/>
              </a:cxn>
            </a:cxnLst>
            <a:rect l="0" t="0" r="r" b="b"/>
            <a:pathLst>
              <a:path w="2334" h="1849">
                <a:moveTo>
                  <a:pt x="0" y="1612"/>
                </a:moveTo>
                <a:lnTo>
                  <a:pt x="219" y="0"/>
                </a:lnTo>
                <a:lnTo>
                  <a:pt x="1725" y="165"/>
                </a:lnTo>
                <a:lnTo>
                  <a:pt x="2334" y="218"/>
                </a:lnTo>
                <a:lnTo>
                  <a:pt x="2309" y="620"/>
                </a:lnTo>
                <a:lnTo>
                  <a:pt x="2238" y="1849"/>
                </a:lnTo>
                <a:lnTo>
                  <a:pt x="1926" y="1824"/>
                </a:lnTo>
                <a:lnTo>
                  <a:pt x="0" y="1612"/>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3%</a:t>
            </a:r>
          </a:p>
        </p:txBody>
      </p:sp>
      <p:sp>
        <p:nvSpPr>
          <p:cNvPr id="19479" name="Freeform 23"/>
          <p:cNvSpPr>
            <a:spLocks/>
          </p:cNvSpPr>
          <p:nvPr/>
        </p:nvSpPr>
        <p:spPr bwMode="auto">
          <a:xfrm>
            <a:off x="5081883" y="5103418"/>
            <a:ext cx="1077510" cy="1069352"/>
          </a:xfrm>
          <a:custGeom>
            <a:avLst/>
            <a:gdLst/>
            <a:ahLst/>
            <a:cxnLst>
              <a:cxn ang="0">
                <a:pos x="326" y="0"/>
              </a:cxn>
              <a:cxn ang="0">
                <a:pos x="0" y="2281"/>
              </a:cxn>
              <a:cxn ang="0">
                <a:pos x="296" y="2316"/>
              </a:cxn>
              <a:cxn ang="0">
                <a:pos x="320" y="2132"/>
              </a:cxn>
              <a:cxn ang="0">
                <a:pos x="875" y="2203"/>
              </a:cxn>
              <a:cxn ang="0">
                <a:pos x="875" y="2198"/>
              </a:cxn>
              <a:cxn ang="0">
                <a:pos x="857" y="2168"/>
              </a:cxn>
              <a:cxn ang="0">
                <a:pos x="875" y="2144"/>
              </a:cxn>
              <a:cxn ang="0">
                <a:pos x="870" y="2132"/>
              </a:cxn>
              <a:cxn ang="0">
                <a:pos x="857" y="2121"/>
              </a:cxn>
              <a:cxn ang="0">
                <a:pos x="863" y="2114"/>
              </a:cxn>
              <a:cxn ang="0">
                <a:pos x="2074" y="2233"/>
              </a:cxn>
              <a:cxn ang="0">
                <a:pos x="2222" y="414"/>
              </a:cxn>
              <a:cxn ang="0">
                <a:pos x="2240" y="414"/>
              </a:cxn>
              <a:cxn ang="0">
                <a:pos x="2252" y="212"/>
              </a:cxn>
              <a:cxn ang="0">
                <a:pos x="326" y="0"/>
              </a:cxn>
            </a:cxnLst>
            <a:rect l="0" t="0" r="r" b="b"/>
            <a:pathLst>
              <a:path w="2252" h="2316">
                <a:moveTo>
                  <a:pt x="326" y="0"/>
                </a:moveTo>
                <a:lnTo>
                  <a:pt x="0" y="2281"/>
                </a:lnTo>
                <a:lnTo>
                  <a:pt x="296" y="2316"/>
                </a:lnTo>
                <a:lnTo>
                  <a:pt x="320" y="2132"/>
                </a:lnTo>
                <a:lnTo>
                  <a:pt x="875" y="2203"/>
                </a:lnTo>
                <a:lnTo>
                  <a:pt x="875" y="2198"/>
                </a:lnTo>
                <a:lnTo>
                  <a:pt x="857" y="2168"/>
                </a:lnTo>
                <a:lnTo>
                  <a:pt x="875" y="2144"/>
                </a:lnTo>
                <a:lnTo>
                  <a:pt x="870" y="2132"/>
                </a:lnTo>
                <a:lnTo>
                  <a:pt x="857" y="2121"/>
                </a:lnTo>
                <a:lnTo>
                  <a:pt x="863" y="2114"/>
                </a:lnTo>
                <a:lnTo>
                  <a:pt x="2074" y="2233"/>
                </a:lnTo>
                <a:lnTo>
                  <a:pt x="2222" y="414"/>
                </a:lnTo>
                <a:lnTo>
                  <a:pt x="2240" y="414"/>
                </a:lnTo>
                <a:lnTo>
                  <a:pt x="2252" y="212"/>
                </a:lnTo>
                <a:lnTo>
                  <a:pt x="326" y="0"/>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2%</a:t>
            </a:r>
          </a:p>
        </p:txBody>
      </p:sp>
      <p:sp>
        <p:nvSpPr>
          <p:cNvPr id="19482" name="Freeform 26"/>
          <p:cNvSpPr>
            <a:spLocks/>
          </p:cNvSpPr>
          <p:nvPr/>
        </p:nvSpPr>
        <p:spPr bwMode="auto">
          <a:xfrm>
            <a:off x="6144948" y="2946611"/>
            <a:ext cx="1008180" cy="609865"/>
          </a:xfrm>
          <a:custGeom>
            <a:avLst/>
            <a:gdLst/>
            <a:ahLst/>
            <a:cxnLst>
              <a:cxn ang="0">
                <a:pos x="0" y="1228"/>
              </a:cxn>
              <a:cxn ang="0">
                <a:pos x="101" y="0"/>
              </a:cxn>
              <a:cxn ang="0">
                <a:pos x="1034" y="64"/>
              </a:cxn>
              <a:cxn ang="0">
                <a:pos x="1938" y="94"/>
              </a:cxn>
              <a:cxn ang="0">
                <a:pos x="1938" y="123"/>
              </a:cxn>
              <a:cxn ang="0">
                <a:pos x="1968" y="218"/>
              </a:cxn>
              <a:cxn ang="0">
                <a:pos x="1955" y="247"/>
              </a:cxn>
              <a:cxn ang="0">
                <a:pos x="1950" y="313"/>
              </a:cxn>
              <a:cxn ang="0">
                <a:pos x="1955" y="431"/>
              </a:cxn>
              <a:cxn ang="0">
                <a:pos x="1980" y="561"/>
              </a:cxn>
              <a:cxn ang="0">
                <a:pos x="2015" y="596"/>
              </a:cxn>
              <a:cxn ang="0">
                <a:pos x="2038" y="714"/>
              </a:cxn>
              <a:cxn ang="0">
                <a:pos x="2044" y="916"/>
              </a:cxn>
              <a:cxn ang="0">
                <a:pos x="2050" y="957"/>
              </a:cxn>
              <a:cxn ang="0">
                <a:pos x="2050" y="1028"/>
              </a:cxn>
              <a:cxn ang="0">
                <a:pos x="2056" y="1056"/>
              </a:cxn>
              <a:cxn ang="0">
                <a:pos x="2109" y="1205"/>
              </a:cxn>
              <a:cxn ang="0">
                <a:pos x="2097" y="1258"/>
              </a:cxn>
              <a:cxn ang="0">
                <a:pos x="2103" y="1322"/>
              </a:cxn>
              <a:cxn ang="0">
                <a:pos x="0" y="1228"/>
              </a:cxn>
            </a:cxnLst>
            <a:rect l="0" t="0" r="r" b="b"/>
            <a:pathLst>
              <a:path w="2109" h="1322">
                <a:moveTo>
                  <a:pt x="0" y="1228"/>
                </a:moveTo>
                <a:lnTo>
                  <a:pt x="101" y="0"/>
                </a:lnTo>
                <a:lnTo>
                  <a:pt x="1034" y="64"/>
                </a:lnTo>
                <a:lnTo>
                  <a:pt x="1938" y="94"/>
                </a:lnTo>
                <a:lnTo>
                  <a:pt x="1938" y="123"/>
                </a:lnTo>
                <a:lnTo>
                  <a:pt x="1968" y="218"/>
                </a:lnTo>
                <a:lnTo>
                  <a:pt x="1955" y="247"/>
                </a:lnTo>
                <a:lnTo>
                  <a:pt x="1950" y="313"/>
                </a:lnTo>
                <a:lnTo>
                  <a:pt x="1955" y="431"/>
                </a:lnTo>
                <a:lnTo>
                  <a:pt x="1980" y="561"/>
                </a:lnTo>
                <a:lnTo>
                  <a:pt x="2015" y="596"/>
                </a:lnTo>
                <a:lnTo>
                  <a:pt x="2038" y="714"/>
                </a:lnTo>
                <a:lnTo>
                  <a:pt x="2044" y="916"/>
                </a:lnTo>
                <a:lnTo>
                  <a:pt x="2050" y="957"/>
                </a:lnTo>
                <a:lnTo>
                  <a:pt x="2050" y="1028"/>
                </a:lnTo>
                <a:lnTo>
                  <a:pt x="2056" y="1056"/>
                </a:lnTo>
                <a:lnTo>
                  <a:pt x="2109" y="1205"/>
                </a:lnTo>
                <a:lnTo>
                  <a:pt x="2097" y="1258"/>
                </a:lnTo>
                <a:lnTo>
                  <a:pt x="2103" y="1322"/>
                </a:lnTo>
                <a:lnTo>
                  <a:pt x="0" y="1228"/>
                </a:lnTo>
              </a:path>
            </a:pathLst>
          </a:custGeom>
          <a:solidFill>
            <a:srgbClr val="C3D69B"/>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2%</a:t>
            </a:r>
          </a:p>
        </p:txBody>
      </p:sp>
      <p:sp>
        <p:nvSpPr>
          <p:cNvPr id="19483" name="Freeform 27"/>
          <p:cNvSpPr>
            <a:spLocks/>
          </p:cNvSpPr>
          <p:nvPr/>
        </p:nvSpPr>
        <p:spPr bwMode="auto">
          <a:xfrm>
            <a:off x="6095841" y="3511919"/>
            <a:ext cx="1071733" cy="697585"/>
          </a:xfrm>
          <a:custGeom>
            <a:avLst/>
            <a:gdLst/>
            <a:ahLst/>
            <a:cxnLst>
              <a:cxn ang="0">
                <a:pos x="0" y="1194"/>
              </a:cxn>
              <a:cxn ang="0">
                <a:pos x="71" y="396"/>
              </a:cxn>
              <a:cxn ang="0">
                <a:pos x="100" y="0"/>
              </a:cxn>
              <a:cxn ang="0">
                <a:pos x="2203" y="94"/>
              </a:cxn>
              <a:cxn ang="0">
                <a:pos x="2203" y="124"/>
              </a:cxn>
              <a:cxn ang="0">
                <a:pos x="2185" y="165"/>
              </a:cxn>
              <a:cxn ang="0">
                <a:pos x="2132" y="219"/>
              </a:cxn>
              <a:cxn ang="0">
                <a:pos x="2138" y="254"/>
              </a:cxn>
              <a:cxn ang="0">
                <a:pos x="2238" y="348"/>
              </a:cxn>
              <a:cxn ang="0">
                <a:pos x="2238" y="1088"/>
              </a:cxn>
              <a:cxn ang="0">
                <a:pos x="2220" y="1088"/>
              </a:cxn>
              <a:cxn ang="0">
                <a:pos x="2197" y="1093"/>
              </a:cxn>
              <a:cxn ang="0">
                <a:pos x="2209" y="1116"/>
              </a:cxn>
              <a:cxn ang="0">
                <a:pos x="2220" y="1141"/>
              </a:cxn>
              <a:cxn ang="0">
                <a:pos x="2209" y="1182"/>
              </a:cxn>
              <a:cxn ang="0">
                <a:pos x="2227" y="1199"/>
              </a:cxn>
              <a:cxn ang="0">
                <a:pos x="2238" y="1258"/>
              </a:cxn>
              <a:cxn ang="0">
                <a:pos x="2215" y="1283"/>
              </a:cxn>
              <a:cxn ang="0">
                <a:pos x="2220" y="1318"/>
              </a:cxn>
              <a:cxn ang="0">
                <a:pos x="2197" y="1388"/>
              </a:cxn>
              <a:cxn ang="0">
                <a:pos x="2220" y="1465"/>
              </a:cxn>
              <a:cxn ang="0">
                <a:pos x="2233" y="1501"/>
              </a:cxn>
              <a:cxn ang="0">
                <a:pos x="2227" y="1512"/>
              </a:cxn>
              <a:cxn ang="0">
                <a:pos x="2167" y="1471"/>
              </a:cxn>
              <a:cxn ang="0">
                <a:pos x="2038" y="1388"/>
              </a:cxn>
              <a:cxn ang="0">
                <a:pos x="2009" y="1377"/>
              </a:cxn>
              <a:cxn ang="0">
                <a:pos x="1949" y="1377"/>
              </a:cxn>
              <a:cxn ang="0">
                <a:pos x="1908" y="1406"/>
              </a:cxn>
              <a:cxn ang="0">
                <a:pos x="1867" y="1418"/>
              </a:cxn>
              <a:cxn ang="0">
                <a:pos x="1825" y="1406"/>
              </a:cxn>
              <a:cxn ang="0">
                <a:pos x="1801" y="1354"/>
              </a:cxn>
              <a:cxn ang="0">
                <a:pos x="1766" y="1329"/>
              </a:cxn>
              <a:cxn ang="0">
                <a:pos x="1725" y="1341"/>
              </a:cxn>
              <a:cxn ang="0">
                <a:pos x="1677" y="1341"/>
              </a:cxn>
              <a:cxn ang="0">
                <a:pos x="1636" y="1283"/>
              </a:cxn>
              <a:cxn ang="0">
                <a:pos x="0" y="1194"/>
              </a:cxn>
            </a:cxnLst>
            <a:rect l="0" t="0" r="r" b="b"/>
            <a:pathLst>
              <a:path w="2238" h="1512">
                <a:moveTo>
                  <a:pt x="0" y="1194"/>
                </a:moveTo>
                <a:lnTo>
                  <a:pt x="71" y="396"/>
                </a:lnTo>
                <a:lnTo>
                  <a:pt x="100" y="0"/>
                </a:lnTo>
                <a:lnTo>
                  <a:pt x="2203" y="94"/>
                </a:lnTo>
                <a:lnTo>
                  <a:pt x="2203" y="124"/>
                </a:lnTo>
                <a:lnTo>
                  <a:pt x="2185" y="165"/>
                </a:lnTo>
                <a:lnTo>
                  <a:pt x="2132" y="219"/>
                </a:lnTo>
                <a:lnTo>
                  <a:pt x="2138" y="254"/>
                </a:lnTo>
                <a:lnTo>
                  <a:pt x="2238" y="348"/>
                </a:lnTo>
                <a:lnTo>
                  <a:pt x="2238" y="1088"/>
                </a:lnTo>
                <a:lnTo>
                  <a:pt x="2220" y="1088"/>
                </a:lnTo>
                <a:lnTo>
                  <a:pt x="2197" y="1093"/>
                </a:lnTo>
                <a:lnTo>
                  <a:pt x="2209" y="1116"/>
                </a:lnTo>
                <a:lnTo>
                  <a:pt x="2220" y="1141"/>
                </a:lnTo>
                <a:lnTo>
                  <a:pt x="2209" y="1182"/>
                </a:lnTo>
                <a:lnTo>
                  <a:pt x="2227" y="1199"/>
                </a:lnTo>
                <a:lnTo>
                  <a:pt x="2238" y="1258"/>
                </a:lnTo>
                <a:lnTo>
                  <a:pt x="2215" y="1283"/>
                </a:lnTo>
                <a:lnTo>
                  <a:pt x="2220" y="1318"/>
                </a:lnTo>
                <a:lnTo>
                  <a:pt x="2197" y="1388"/>
                </a:lnTo>
                <a:lnTo>
                  <a:pt x="2220" y="1465"/>
                </a:lnTo>
                <a:lnTo>
                  <a:pt x="2233" y="1501"/>
                </a:lnTo>
                <a:lnTo>
                  <a:pt x="2227" y="1512"/>
                </a:lnTo>
                <a:lnTo>
                  <a:pt x="2167" y="1471"/>
                </a:lnTo>
                <a:lnTo>
                  <a:pt x="2038" y="1388"/>
                </a:lnTo>
                <a:lnTo>
                  <a:pt x="2009" y="1377"/>
                </a:lnTo>
                <a:lnTo>
                  <a:pt x="1949" y="1377"/>
                </a:lnTo>
                <a:lnTo>
                  <a:pt x="1908" y="1406"/>
                </a:lnTo>
                <a:lnTo>
                  <a:pt x="1867" y="1418"/>
                </a:lnTo>
                <a:lnTo>
                  <a:pt x="1825" y="1406"/>
                </a:lnTo>
                <a:lnTo>
                  <a:pt x="1801" y="1354"/>
                </a:lnTo>
                <a:lnTo>
                  <a:pt x="1766" y="1329"/>
                </a:lnTo>
                <a:lnTo>
                  <a:pt x="1725" y="1341"/>
                </a:lnTo>
                <a:lnTo>
                  <a:pt x="1677" y="1341"/>
                </a:lnTo>
                <a:lnTo>
                  <a:pt x="1636" y="1283"/>
                </a:lnTo>
                <a:lnTo>
                  <a:pt x="0" y="1194"/>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4%</a:t>
            </a:r>
          </a:p>
        </p:txBody>
      </p:sp>
      <p:sp>
        <p:nvSpPr>
          <p:cNvPr id="19485" name="Freeform 29"/>
          <p:cNvSpPr>
            <a:spLocks/>
          </p:cNvSpPr>
          <p:nvPr/>
        </p:nvSpPr>
        <p:spPr bwMode="auto">
          <a:xfrm>
            <a:off x="6061174" y="4063303"/>
            <a:ext cx="1266725" cy="605688"/>
          </a:xfrm>
          <a:custGeom>
            <a:avLst/>
            <a:gdLst/>
            <a:ahLst/>
            <a:cxnLst>
              <a:cxn ang="0">
                <a:pos x="0" y="809"/>
              </a:cxn>
              <a:cxn ang="0">
                <a:pos x="71" y="0"/>
              </a:cxn>
              <a:cxn ang="0">
                <a:pos x="1707" y="89"/>
              </a:cxn>
              <a:cxn ang="0">
                <a:pos x="1748" y="147"/>
              </a:cxn>
              <a:cxn ang="0">
                <a:pos x="1796" y="147"/>
              </a:cxn>
              <a:cxn ang="0">
                <a:pos x="1837" y="135"/>
              </a:cxn>
              <a:cxn ang="0">
                <a:pos x="1872" y="160"/>
              </a:cxn>
              <a:cxn ang="0">
                <a:pos x="1896" y="212"/>
              </a:cxn>
              <a:cxn ang="0">
                <a:pos x="1938" y="224"/>
              </a:cxn>
              <a:cxn ang="0">
                <a:pos x="1979" y="212"/>
              </a:cxn>
              <a:cxn ang="0">
                <a:pos x="2020" y="183"/>
              </a:cxn>
              <a:cxn ang="0">
                <a:pos x="2080" y="183"/>
              </a:cxn>
              <a:cxn ang="0">
                <a:pos x="2109" y="194"/>
              </a:cxn>
              <a:cxn ang="0">
                <a:pos x="2238" y="277"/>
              </a:cxn>
              <a:cxn ang="0">
                <a:pos x="2298" y="318"/>
              </a:cxn>
              <a:cxn ang="0">
                <a:pos x="2304" y="366"/>
              </a:cxn>
              <a:cxn ang="0">
                <a:pos x="2345" y="389"/>
              </a:cxn>
              <a:cxn ang="0">
                <a:pos x="2345" y="419"/>
              </a:cxn>
              <a:cxn ang="0">
                <a:pos x="2327" y="472"/>
              </a:cxn>
              <a:cxn ang="0">
                <a:pos x="2357" y="502"/>
              </a:cxn>
              <a:cxn ang="0">
                <a:pos x="2380" y="566"/>
              </a:cxn>
              <a:cxn ang="0">
                <a:pos x="2410" y="602"/>
              </a:cxn>
              <a:cxn ang="0">
                <a:pos x="2398" y="632"/>
              </a:cxn>
              <a:cxn ang="0">
                <a:pos x="2410" y="667"/>
              </a:cxn>
              <a:cxn ang="0">
                <a:pos x="2458" y="697"/>
              </a:cxn>
              <a:cxn ang="0">
                <a:pos x="2463" y="731"/>
              </a:cxn>
              <a:cxn ang="0">
                <a:pos x="2458" y="761"/>
              </a:cxn>
              <a:cxn ang="0">
                <a:pos x="2446" y="827"/>
              </a:cxn>
              <a:cxn ang="0">
                <a:pos x="2487" y="850"/>
              </a:cxn>
              <a:cxn ang="0">
                <a:pos x="2499" y="880"/>
              </a:cxn>
              <a:cxn ang="0">
                <a:pos x="2475" y="909"/>
              </a:cxn>
              <a:cxn ang="0">
                <a:pos x="2487" y="944"/>
              </a:cxn>
              <a:cxn ang="0">
                <a:pos x="2511" y="974"/>
              </a:cxn>
              <a:cxn ang="0">
                <a:pos x="2499" y="1010"/>
              </a:cxn>
              <a:cxn ang="0">
                <a:pos x="2511" y="1051"/>
              </a:cxn>
              <a:cxn ang="0">
                <a:pos x="2522" y="1068"/>
              </a:cxn>
              <a:cxn ang="0">
                <a:pos x="2540" y="1104"/>
              </a:cxn>
              <a:cxn ang="0">
                <a:pos x="2575" y="1139"/>
              </a:cxn>
              <a:cxn ang="0">
                <a:pos x="2582" y="1193"/>
              </a:cxn>
              <a:cxn ang="0">
                <a:pos x="2628" y="1246"/>
              </a:cxn>
              <a:cxn ang="0">
                <a:pos x="2646" y="1258"/>
              </a:cxn>
              <a:cxn ang="0">
                <a:pos x="2641" y="1305"/>
              </a:cxn>
              <a:cxn ang="0">
                <a:pos x="2641" y="1311"/>
              </a:cxn>
              <a:cxn ang="0">
                <a:pos x="584" y="1264"/>
              </a:cxn>
              <a:cxn ang="0">
                <a:pos x="609" y="862"/>
              </a:cxn>
              <a:cxn ang="0">
                <a:pos x="0" y="809"/>
              </a:cxn>
            </a:cxnLst>
            <a:rect l="0" t="0" r="r" b="b"/>
            <a:pathLst>
              <a:path w="2646" h="1311">
                <a:moveTo>
                  <a:pt x="0" y="809"/>
                </a:moveTo>
                <a:lnTo>
                  <a:pt x="71" y="0"/>
                </a:lnTo>
                <a:lnTo>
                  <a:pt x="1707" y="89"/>
                </a:lnTo>
                <a:lnTo>
                  <a:pt x="1748" y="147"/>
                </a:lnTo>
                <a:lnTo>
                  <a:pt x="1796" y="147"/>
                </a:lnTo>
                <a:lnTo>
                  <a:pt x="1837" y="135"/>
                </a:lnTo>
                <a:lnTo>
                  <a:pt x="1872" y="160"/>
                </a:lnTo>
                <a:lnTo>
                  <a:pt x="1896" y="212"/>
                </a:lnTo>
                <a:lnTo>
                  <a:pt x="1938" y="224"/>
                </a:lnTo>
                <a:lnTo>
                  <a:pt x="1979" y="212"/>
                </a:lnTo>
                <a:lnTo>
                  <a:pt x="2020" y="183"/>
                </a:lnTo>
                <a:lnTo>
                  <a:pt x="2080" y="183"/>
                </a:lnTo>
                <a:lnTo>
                  <a:pt x="2109" y="194"/>
                </a:lnTo>
                <a:lnTo>
                  <a:pt x="2238" y="277"/>
                </a:lnTo>
                <a:lnTo>
                  <a:pt x="2298" y="318"/>
                </a:lnTo>
                <a:lnTo>
                  <a:pt x="2304" y="366"/>
                </a:lnTo>
                <a:lnTo>
                  <a:pt x="2345" y="389"/>
                </a:lnTo>
                <a:lnTo>
                  <a:pt x="2345" y="419"/>
                </a:lnTo>
                <a:lnTo>
                  <a:pt x="2327" y="472"/>
                </a:lnTo>
                <a:lnTo>
                  <a:pt x="2357" y="502"/>
                </a:lnTo>
                <a:lnTo>
                  <a:pt x="2380" y="566"/>
                </a:lnTo>
                <a:lnTo>
                  <a:pt x="2410" y="602"/>
                </a:lnTo>
                <a:lnTo>
                  <a:pt x="2398" y="632"/>
                </a:lnTo>
                <a:lnTo>
                  <a:pt x="2410" y="667"/>
                </a:lnTo>
                <a:lnTo>
                  <a:pt x="2458" y="697"/>
                </a:lnTo>
                <a:lnTo>
                  <a:pt x="2463" y="731"/>
                </a:lnTo>
                <a:lnTo>
                  <a:pt x="2458" y="761"/>
                </a:lnTo>
                <a:lnTo>
                  <a:pt x="2446" y="827"/>
                </a:lnTo>
                <a:lnTo>
                  <a:pt x="2487" y="850"/>
                </a:lnTo>
                <a:lnTo>
                  <a:pt x="2499" y="880"/>
                </a:lnTo>
                <a:lnTo>
                  <a:pt x="2475" y="909"/>
                </a:lnTo>
                <a:lnTo>
                  <a:pt x="2487" y="944"/>
                </a:lnTo>
                <a:lnTo>
                  <a:pt x="2511" y="974"/>
                </a:lnTo>
                <a:lnTo>
                  <a:pt x="2499" y="1010"/>
                </a:lnTo>
                <a:lnTo>
                  <a:pt x="2511" y="1051"/>
                </a:lnTo>
                <a:lnTo>
                  <a:pt x="2522" y="1068"/>
                </a:lnTo>
                <a:lnTo>
                  <a:pt x="2540" y="1104"/>
                </a:lnTo>
                <a:lnTo>
                  <a:pt x="2575" y="1139"/>
                </a:lnTo>
                <a:lnTo>
                  <a:pt x="2582" y="1193"/>
                </a:lnTo>
                <a:lnTo>
                  <a:pt x="2628" y="1246"/>
                </a:lnTo>
                <a:lnTo>
                  <a:pt x="2646" y="1258"/>
                </a:lnTo>
                <a:lnTo>
                  <a:pt x="2641" y="1305"/>
                </a:lnTo>
                <a:lnTo>
                  <a:pt x="2641" y="1311"/>
                </a:lnTo>
                <a:lnTo>
                  <a:pt x="584" y="1264"/>
                </a:lnTo>
                <a:lnTo>
                  <a:pt x="609" y="862"/>
                </a:lnTo>
                <a:lnTo>
                  <a:pt x="0" y="809"/>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3%</a:t>
            </a:r>
          </a:p>
        </p:txBody>
      </p:sp>
      <p:sp>
        <p:nvSpPr>
          <p:cNvPr id="19487" name="Freeform 31"/>
          <p:cNvSpPr>
            <a:spLocks/>
          </p:cNvSpPr>
          <p:nvPr/>
        </p:nvSpPr>
        <p:spPr bwMode="auto">
          <a:xfrm>
            <a:off x="6308165" y="4646713"/>
            <a:ext cx="1138175" cy="590371"/>
          </a:xfrm>
          <a:custGeom>
            <a:avLst/>
            <a:gdLst/>
            <a:ahLst/>
            <a:cxnLst>
              <a:cxn ang="0">
                <a:pos x="71" y="0"/>
              </a:cxn>
              <a:cxn ang="0">
                <a:pos x="2128" y="47"/>
              </a:cxn>
              <a:cxn ang="0">
                <a:pos x="2263" y="154"/>
              </a:cxn>
              <a:cxn ang="0">
                <a:pos x="2222" y="200"/>
              </a:cxn>
              <a:cxn ang="0">
                <a:pos x="2216" y="248"/>
              </a:cxn>
              <a:cxn ang="0">
                <a:pos x="2234" y="278"/>
              </a:cxn>
              <a:cxn ang="0">
                <a:pos x="2270" y="289"/>
              </a:cxn>
              <a:cxn ang="0">
                <a:pos x="2287" y="360"/>
              </a:cxn>
              <a:cxn ang="0">
                <a:pos x="2323" y="384"/>
              </a:cxn>
              <a:cxn ang="0">
                <a:pos x="2352" y="390"/>
              </a:cxn>
              <a:cxn ang="0">
                <a:pos x="2364" y="402"/>
              </a:cxn>
              <a:cxn ang="0">
                <a:pos x="2376" y="1275"/>
              </a:cxn>
              <a:cxn ang="0">
                <a:pos x="0" y="1229"/>
              </a:cxn>
              <a:cxn ang="0">
                <a:pos x="71" y="0"/>
              </a:cxn>
            </a:cxnLst>
            <a:rect l="0" t="0" r="r" b="b"/>
            <a:pathLst>
              <a:path w="2376" h="1275">
                <a:moveTo>
                  <a:pt x="71" y="0"/>
                </a:moveTo>
                <a:lnTo>
                  <a:pt x="2128" y="47"/>
                </a:lnTo>
                <a:lnTo>
                  <a:pt x="2263" y="154"/>
                </a:lnTo>
                <a:lnTo>
                  <a:pt x="2222" y="200"/>
                </a:lnTo>
                <a:lnTo>
                  <a:pt x="2216" y="248"/>
                </a:lnTo>
                <a:lnTo>
                  <a:pt x="2234" y="278"/>
                </a:lnTo>
                <a:lnTo>
                  <a:pt x="2270" y="289"/>
                </a:lnTo>
                <a:lnTo>
                  <a:pt x="2287" y="360"/>
                </a:lnTo>
                <a:lnTo>
                  <a:pt x="2323" y="384"/>
                </a:lnTo>
                <a:lnTo>
                  <a:pt x="2352" y="390"/>
                </a:lnTo>
                <a:lnTo>
                  <a:pt x="2364" y="402"/>
                </a:lnTo>
                <a:lnTo>
                  <a:pt x="2376" y="1275"/>
                </a:lnTo>
                <a:lnTo>
                  <a:pt x="0" y="1229"/>
                </a:lnTo>
                <a:lnTo>
                  <a:pt x="71" y="0"/>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4%</a:t>
            </a:r>
          </a:p>
        </p:txBody>
      </p:sp>
      <p:sp>
        <p:nvSpPr>
          <p:cNvPr id="19490" name="Freeform 34"/>
          <p:cNvSpPr>
            <a:spLocks/>
          </p:cNvSpPr>
          <p:nvPr/>
        </p:nvSpPr>
        <p:spPr bwMode="auto">
          <a:xfrm>
            <a:off x="6153616" y="5203668"/>
            <a:ext cx="1321612" cy="655814"/>
          </a:xfrm>
          <a:custGeom>
            <a:avLst/>
            <a:gdLst/>
            <a:ahLst/>
            <a:cxnLst>
              <a:cxn ang="0">
                <a:pos x="324" y="25"/>
              </a:cxn>
              <a:cxn ang="0">
                <a:pos x="0" y="202"/>
              </a:cxn>
              <a:cxn ang="0">
                <a:pos x="940" y="1035"/>
              </a:cxn>
              <a:cxn ang="0">
                <a:pos x="993" y="1052"/>
              </a:cxn>
              <a:cxn ang="0">
                <a:pos x="1063" y="1123"/>
              </a:cxn>
              <a:cxn ang="0">
                <a:pos x="1151" y="1100"/>
              </a:cxn>
              <a:cxn ang="0">
                <a:pos x="1199" y="1141"/>
              </a:cxn>
              <a:cxn ang="0">
                <a:pos x="1217" y="1189"/>
              </a:cxn>
              <a:cxn ang="0">
                <a:pos x="1311" y="1206"/>
              </a:cxn>
              <a:cxn ang="0">
                <a:pos x="1364" y="1224"/>
              </a:cxn>
              <a:cxn ang="0">
                <a:pos x="1400" y="1212"/>
              </a:cxn>
              <a:cxn ang="0">
                <a:pos x="1453" y="1260"/>
              </a:cxn>
              <a:cxn ang="0">
                <a:pos x="1559" y="1242"/>
              </a:cxn>
              <a:cxn ang="0">
                <a:pos x="1595" y="1288"/>
              </a:cxn>
              <a:cxn ang="0">
                <a:pos x="1607" y="1336"/>
              </a:cxn>
              <a:cxn ang="0">
                <a:pos x="1678" y="1306"/>
              </a:cxn>
              <a:cxn ang="0">
                <a:pos x="1790" y="1359"/>
              </a:cxn>
              <a:cxn ang="0">
                <a:pos x="1838" y="1336"/>
              </a:cxn>
              <a:cxn ang="0">
                <a:pos x="1866" y="1354"/>
              </a:cxn>
              <a:cxn ang="0">
                <a:pos x="1873" y="1407"/>
              </a:cxn>
              <a:cxn ang="0">
                <a:pos x="1891" y="1371"/>
              </a:cxn>
              <a:cxn ang="0">
                <a:pos x="1950" y="1318"/>
              </a:cxn>
              <a:cxn ang="0">
                <a:pos x="1967" y="1347"/>
              </a:cxn>
              <a:cxn ang="0">
                <a:pos x="2020" y="1359"/>
              </a:cxn>
              <a:cxn ang="0">
                <a:pos x="2056" y="1347"/>
              </a:cxn>
              <a:cxn ang="0">
                <a:pos x="2061" y="1359"/>
              </a:cxn>
              <a:cxn ang="0">
                <a:pos x="2145" y="1413"/>
              </a:cxn>
              <a:cxn ang="0">
                <a:pos x="2221" y="1359"/>
              </a:cxn>
              <a:cxn ang="0">
                <a:pos x="2351" y="1329"/>
              </a:cxn>
              <a:cxn ang="0">
                <a:pos x="2404" y="1324"/>
              </a:cxn>
              <a:cxn ang="0">
                <a:pos x="2523" y="1324"/>
              </a:cxn>
              <a:cxn ang="0">
                <a:pos x="2693" y="1400"/>
              </a:cxn>
              <a:cxn ang="0">
                <a:pos x="2735" y="1425"/>
              </a:cxn>
              <a:cxn ang="0">
                <a:pos x="2759" y="710"/>
              </a:cxn>
              <a:cxn ang="0">
                <a:pos x="2700" y="71"/>
              </a:cxn>
            </a:cxnLst>
            <a:rect l="0" t="0" r="r" b="b"/>
            <a:pathLst>
              <a:path w="2759" h="1425">
                <a:moveTo>
                  <a:pt x="2700" y="71"/>
                </a:moveTo>
                <a:lnTo>
                  <a:pt x="324" y="25"/>
                </a:lnTo>
                <a:lnTo>
                  <a:pt x="12" y="0"/>
                </a:lnTo>
                <a:lnTo>
                  <a:pt x="0" y="202"/>
                </a:lnTo>
                <a:lnTo>
                  <a:pt x="968" y="255"/>
                </a:lnTo>
                <a:lnTo>
                  <a:pt x="940" y="1035"/>
                </a:lnTo>
                <a:lnTo>
                  <a:pt x="975" y="1040"/>
                </a:lnTo>
                <a:lnTo>
                  <a:pt x="993" y="1052"/>
                </a:lnTo>
                <a:lnTo>
                  <a:pt x="1039" y="1118"/>
                </a:lnTo>
                <a:lnTo>
                  <a:pt x="1063" y="1123"/>
                </a:lnTo>
                <a:lnTo>
                  <a:pt x="1128" y="1118"/>
                </a:lnTo>
                <a:lnTo>
                  <a:pt x="1151" y="1100"/>
                </a:lnTo>
                <a:lnTo>
                  <a:pt x="1187" y="1118"/>
                </a:lnTo>
                <a:lnTo>
                  <a:pt x="1199" y="1141"/>
                </a:lnTo>
                <a:lnTo>
                  <a:pt x="1199" y="1153"/>
                </a:lnTo>
                <a:lnTo>
                  <a:pt x="1217" y="1189"/>
                </a:lnTo>
                <a:lnTo>
                  <a:pt x="1222" y="1194"/>
                </a:lnTo>
                <a:lnTo>
                  <a:pt x="1311" y="1206"/>
                </a:lnTo>
                <a:lnTo>
                  <a:pt x="1346" y="1224"/>
                </a:lnTo>
                <a:lnTo>
                  <a:pt x="1364" y="1224"/>
                </a:lnTo>
                <a:lnTo>
                  <a:pt x="1371" y="1217"/>
                </a:lnTo>
                <a:lnTo>
                  <a:pt x="1400" y="1212"/>
                </a:lnTo>
                <a:lnTo>
                  <a:pt x="1417" y="1242"/>
                </a:lnTo>
                <a:lnTo>
                  <a:pt x="1453" y="1260"/>
                </a:lnTo>
                <a:lnTo>
                  <a:pt x="1477" y="1235"/>
                </a:lnTo>
                <a:lnTo>
                  <a:pt x="1559" y="1242"/>
                </a:lnTo>
                <a:lnTo>
                  <a:pt x="1565" y="1260"/>
                </a:lnTo>
                <a:lnTo>
                  <a:pt x="1595" y="1288"/>
                </a:lnTo>
                <a:lnTo>
                  <a:pt x="1607" y="1295"/>
                </a:lnTo>
                <a:lnTo>
                  <a:pt x="1607" y="1336"/>
                </a:lnTo>
                <a:lnTo>
                  <a:pt x="1666" y="1354"/>
                </a:lnTo>
                <a:lnTo>
                  <a:pt x="1678" y="1306"/>
                </a:lnTo>
                <a:lnTo>
                  <a:pt x="1707" y="1301"/>
                </a:lnTo>
                <a:lnTo>
                  <a:pt x="1790" y="1359"/>
                </a:lnTo>
                <a:lnTo>
                  <a:pt x="1795" y="1359"/>
                </a:lnTo>
                <a:lnTo>
                  <a:pt x="1838" y="1336"/>
                </a:lnTo>
                <a:lnTo>
                  <a:pt x="1861" y="1336"/>
                </a:lnTo>
                <a:lnTo>
                  <a:pt x="1866" y="1354"/>
                </a:lnTo>
                <a:lnTo>
                  <a:pt x="1861" y="1383"/>
                </a:lnTo>
                <a:lnTo>
                  <a:pt x="1873" y="1407"/>
                </a:lnTo>
                <a:lnTo>
                  <a:pt x="1896" y="1395"/>
                </a:lnTo>
                <a:lnTo>
                  <a:pt x="1891" y="1371"/>
                </a:lnTo>
                <a:lnTo>
                  <a:pt x="1914" y="1336"/>
                </a:lnTo>
                <a:lnTo>
                  <a:pt x="1950" y="1318"/>
                </a:lnTo>
                <a:lnTo>
                  <a:pt x="1962" y="1318"/>
                </a:lnTo>
                <a:lnTo>
                  <a:pt x="1967" y="1347"/>
                </a:lnTo>
                <a:lnTo>
                  <a:pt x="2003" y="1359"/>
                </a:lnTo>
                <a:lnTo>
                  <a:pt x="2020" y="1359"/>
                </a:lnTo>
                <a:lnTo>
                  <a:pt x="2032" y="1342"/>
                </a:lnTo>
                <a:lnTo>
                  <a:pt x="2056" y="1347"/>
                </a:lnTo>
                <a:lnTo>
                  <a:pt x="2061" y="1354"/>
                </a:lnTo>
                <a:lnTo>
                  <a:pt x="2061" y="1359"/>
                </a:lnTo>
                <a:lnTo>
                  <a:pt x="2097" y="1377"/>
                </a:lnTo>
                <a:lnTo>
                  <a:pt x="2145" y="1413"/>
                </a:lnTo>
                <a:lnTo>
                  <a:pt x="2198" y="1371"/>
                </a:lnTo>
                <a:lnTo>
                  <a:pt x="2221" y="1359"/>
                </a:lnTo>
                <a:lnTo>
                  <a:pt x="2292" y="1354"/>
                </a:lnTo>
                <a:lnTo>
                  <a:pt x="2351" y="1329"/>
                </a:lnTo>
                <a:lnTo>
                  <a:pt x="2375" y="1324"/>
                </a:lnTo>
                <a:lnTo>
                  <a:pt x="2404" y="1324"/>
                </a:lnTo>
                <a:lnTo>
                  <a:pt x="2475" y="1336"/>
                </a:lnTo>
                <a:lnTo>
                  <a:pt x="2523" y="1324"/>
                </a:lnTo>
                <a:lnTo>
                  <a:pt x="2534" y="1318"/>
                </a:lnTo>
                <a:lnTo>
                  <a:pt x="2693" y="1400"/>
                </a:lnTo>
                <a:lnTo>
                  <a:pt x="2723" y="1407"/>
                </a:lnTo>
                <a:lnTo>
                  <a:pt x="2735" y="1425"/>
                </a:lnTo>
                <a:lnTo>
                  <a:pt x="2753" y="1425"/>
                </a:lnTo>
                <a:lnTo>
                  <a:pt x="2759" y="710"/>
                </a:lnTo>
                <a:lnTo>
                  <a:pt x="2700" y="273"/>
                </a:lnTo>
                <a:lnTo>
                  <a:pt x="2700" y="71"/>
                </a:lnTo>
              </a:path>
            </a:pathLst>
          </a:custGeom>
          <a:solidFill>
            <a:srgbClr val="77933C"/>
          </a:solidFill>
          <a:ln w="9525">
            <a:solidFill>
              <a:schemeClr val="tx1"/>
            </a:solidFill>
            <a:prstDash val="solid"/>
            <a:round/>
            <a:headEnd/>
            <a:tailEnd/>
          </a:ln>
        </p:spPr>
        <p:txBody>
          <a:bodyPr anchor="ctr"/>
          <a:lstStyle/>
          <a:p>
            <a:pPr algn="ctr">
              <a:defRPr/>
            </a:pPr>
            <a:r>
              <a:rPr lang="en-US" sz="1440" b="1" dirty="0">
                <a:solidFill>
                  <a:schemeClr val="bg1"/>
                </a:solidFill>
                <a:latin typeface="Calibri" pitchFamily="34" charset="0"/>
                <a:cs typeface="Arial" pitchFamily="34" charset="0"/>
              </a:rPr>
              <a:t>      7%</a:t>
            </a:r>
          </a:p>
        </p:txBody>
      </p:sp>
      <p:sp>
        <p:nvSpPr>
          <p:cNvPr id="19491" name="Freeform 35"/>
          <p:cNvSpPr>
            <a:spLocks/>
          </p:cNvSpPr>
          <p:nvPr/>
        </p:nvSpPr>
        <p:spPr bwMode="auto">
          <a:xfrm>
            <a:off x="5490644" y="5295565"/>
            <a:ext cx="2150687" cy="2020351"/>
          </a:xfrm>
          <a:custGeom>
            <a:avLst/>
            <a:gdLst/>
            <a:ahLst/>
            <a:cxnLst>
              <a:cxn ang="0">
                <a:pos x="4076" y="1198"/>
              </a:cxn>
              <a:cxn ang="0">
                <a:pos x="3787" y="1122"/>
              </a:cxn>
              <a:cxn ang="0">
                <a:pos x="3604" y="1157"/>
              </a:cxn>
              <a:cxn ang="0">
                <a:pos x="3444" y="1157"/>
              </a:cxn>
              <a:cxn ang="0">
                <a:pos x="3403" y="1157"/>
              </a:cxn>
              <a:cxn ang="0">
                <a:pos x="3333" y="1116"/>
              </a:cxn>
              <a:cxn ang="0">
                <a:pos x="3256" y="1205"/>
              </a:cxn>
              <a:cxn ang="0">
                <a:pos x="3221" y="1134"/>
              </a:cxn>
              <a:cxn ang="0">
                <a:pos x="3061" y="1104"/>
              </a:cxn>
              <a:cxn ang="0">
                <a:pos x="2978" y="1086"/>
              </a:cxn>
              <a:cxn ang="0">
                <a:pos x="2836" y="1058"/>
              </a:cxn>
              <a:cxn ang="0">
                <a:pos x="2747" y="1022"/>
              </a:cxn>
              <a:cxn ang="0">
                <a:pos x="2600" y="987"/>
              </a:cxn>
              <a:cxn ang="0">
                <a:pos x="2534" y="898"/>
              </a:cxn>
              <a:cxn ang="0">
                <a:pos x="2376" y="850"/>
              </a:cxn>
              <a:cxn ang="0">
                <a:pos x="1383" y="0"/>
              </a:cxn>
              <a:cxn ang="0">
                <a:pos x="0" y="1707"/>
              </a:cxn>
              <a:cxn ang="0">
                <a:pos x="18" y="1784"/>
              </a:cxn>
              <a:cxn ang="0">
                <a:pos x="125" y="1931"/>
              </a:cxn>
              <a:cxn ang="0">
                <a:pos x="544" y="2344"/>
              </a:cxn>
              <a:cxn ang="0">
                <a:pos x="603" y="2486"/>
              </a:cxn>
              <a:cxn ang="0">
                <a:pos x="898" y="2917"/>
              </a:cxn>
              <a:cxn ang="0">
                <a:pos x="1176" y="2965"/>
              </a:cxn>
              <a:cxn ang="0">
                <a:pos x="1329" y="2722"/>
              </a:cxn>
              <a:cxn ang="0">
                <a:pos x="1425" y="2694"/>
              </a:cxn>
              <a:cxn ang="0">
                <a:pos x="1595" y="2747"/>
              </a:cxn>
              <a:cxn ang="0">
                <a:pos x="1778" y="2835"/>
              </a:cxn>
              <a:cxn ang="0">
                <a:pos x="1838" y="2876"/>
              </a:cxn>
              <a:cxn ang="0">
                <a:pos x="1991" y="3072"/>
              </a:cxn>
              <a:cxn ang="0">
                <a:pos x="2234" y="3538"/>
              </a:cxn>
              <a:cxn ang="0">
                <a:pos x="2376" y="3698"/>
              </a:cxn>
              <a:cxn ang="0">
                <a:pos x="2435" y="3939"/>
              </a:cxn>
              <a:cxn ang="0">
                <a:pos x="2641" y="4188"/>
              </a:cxn>
              <a:cxn ang="0">
                <a:pos x="3008" y="4306"/>
              </a:cxn>
              <a:cxn ang="0">
                <a:pos x="3208" y="4335"/>
              </a:cxn>
              <a:cxn ang="0">
                <a:pos x="3185" y="4276"/>
              </a:cxn>
              <a:cxn ang="0">
                <a:pos x="3114" y="3857"/>
              </a:cxn>
              <a:cxn ang="0">
                <a:pos x="3084" y="3798"/>
              </a:cxn>
              <a:cxn ang="0">
                <a:pos x="3173" y="3650"/>
              </a:cxn>
              <a:cxn ang="0">
                <a:pos x="3196" y="3586"/>
              </a:cxn>
              <a:cxn ang="0">
                <a:pos x="3256" y="3444"/>
              </a:cxn>
              <a:cxn ang="0">
                <a:pos x="3315" y="3444"/>
              </a:cxn>
              <a:cxn ang="0">
                <a:pos x="3350" y="3384"/>
              </a:cxn>
              <a:cxn ang="0">
                <a:pos x="3397" y="3373"/>
              </a:cxn>
              <a:cxn ang="0">
                <a:pos x="3485" y="3325"/>
              </a:cxn>
              <a:cxn ang="0">
                <a:pos x="3533" y="3242"/>
              </a:cxn>
              <a:cxn ang="0">
                <a:pos x="3569" y="3272"/>
              </a:cxn>
              <a:cxn ang="0">
                <a:pos x="3923" y="3089"/>
              </a:cxn>
              <a:cxn ang="0">
                <a:pos x="3994" y="2889"/>
              </a:cxn>
              <a:cxn ang="0">
                <a:pos x="4065" y="2864"/>
              </a:cxn>
              <a:cxn ang="0">
                <a:pos x="4307" y="2829"/>
              </a:cxn>
              <a:cxn ang="0">
                <a:pos x="4378" y="2793"/>
              </a:cxn>
              <a:cxn ang="0">
                <a:pos x="4413" y="2699"/>
              </a:cxn>
              <a:cxn ang="0">
                <a:pos x="4425" y="2528"/>
              </a:cxn>
              <a:cxn ang="0">
                <a:pos x="4472" y="2392"/>
              </a:cxn>
              <a:cxn ang="0">
                <a:pos x="4449" y="2174"/>
              </a:cxn>
              <a:cxn ang="0">
                <a:pos x="4413" y="2085"/>
              </a:cxn>
              <a:cxn ang="0">
                <a:pos x="4367" y="1949"/>
              </a:cxn>
              <a:cxn ang="0">
                <a:pos x="4289" y="1258"/>
              </a:cxn>
              <a:cxn ang="0">
                <a:pos x="4136" y="1223"/>
              </a:cxn>
            </a:cxnLst>
            <a:rect l="0" t="0" r="r" b="b"/>
            <a:pathLst>
              <a:path w="4490" h="4377">
                <a:moveTo>
                  <a:pt x="4136" y="1223"/>
                </a:moveTo>
                <a:lnTo>
                  <a:pt x="4118" y="1223"/>
                </a:lnTo>
                <a:lnTo>
                  <a:pt x="4106" y="1205"/>
                </a:lnTo>
                <a:lnTo>
                  <a:pt x="4076" y="1198"/>
                </a:lnTo>
                <a:lnTo>
                  <a:pt x="3917" y="1116"/>
                </a:lnTo>
                <a:lnTo>
                  <a:pt x="3906" y="1122"/>
                </a:lnTo>
                <a:lnTo>
                  <a:pt x="3858" y="1134"/>
                </a:lnTo>
                <a:lnTo>
                  <a:pt x="3787" y="1122"/>
                </a:lnTo>
                <a:lnTo>
                  <a:pt x="3758" y="1122"/>
                </a:lnTo>
                <a:lnTo>
                  <a:pt x="3734" y="1127"/>
                </a:lnTo>
                <a:lnTo>
                  <a:pt x="3675" y="1152"/>
                </a:lnTo>
                <a:lnTo>
                  <a:pt x="3604" y="1157"/>
                </a:lnTo>
                <a:lnTo>
                  <a:pt x="3581" y="1169"/>
                </a:lnTo>
                <a:lnTo>
                  <a:pt x="3528" y="1211"/>
                </a:lnTo>
                <a:lnTo>
                  <a:pt x="3480" y="1175"/>
                </a:lnTo>
                <a:lnTo>
                  <a:pt x="3444" y="1157"/>
                </a:lnTo>
                <a:lnTo>
                  <a:pt x="3444" y="1152"/>
                </a:lnTo>
                <a:lnTo>
                  <a:pt x="3439" y="1145"/>
                </a:lnTo>
                <a:lnTo>
                  <a:pt x="3415" y="1140"/>
                </a:lnTo>
                <a:lnTo>
                  <a:pt x="3403" y="1157"/>
                </a:lnTo>
                <a:lnTo>
                  <a:pt x="3386" y="1157"/>
                </a:lnTo>
                <a:lnTo>
                  <a:pt x="3350" y="1145"/>
                </a:lnTo>
                <a:lnTo>
                  <a:pt x="3345" y="1116"/>
                </a:lnTo>
                <a:lnTo>
                  <a:pt x="3333" y="1116"/>
                </a:lnTo>
                <a:lnTo>
                  <a:pt x="3297" y="1134"/>
                </a:lnTo>
                <a:lnTo>
                  <a:pt x="3274" y="1169"/>
                </a:lnTo>
                <a:lnTo>
                  <a:pt x="3279" y="1193"/>
                </a:lnTo>
                <a:lnTo>
                  <a:pt x="3256" y="1205"/>
                </a:lnTo>
                <a:lnTo>
                  <a:pt x="3244" y="1181"/>
                </a:lnTo>
                <a:lnTo>
                  <a:pt x="3249" y="1152"/>
                </a:lnTo>
                <a:lnTo>
                  <a:pt x="3244" y="1134"/>
                </a:lnTo>
                <a:lnTo>
                  <a:pt x="3221" y="1134"/>
                </a:lnTo>
                <a:lnTo>
                  <a:pt x="3178" y="1157"/>
                </a:lnTo>
                <a:lnTo>
                  <a:pt x="3173" y="1157"/>
                </a:lnTo>
                <a:lnTo>
                  <a:pt x="3090" y="1099"/>
                </a:lnTo>
                <a:lnTo>
                  <a:pt x="3061" y="1104"/>
                </a:lnTo>
                <a:lnTo>
                  <a:pt x="3049" y="1152"/>
                </a:lnTo>
                <a:lnTo>
                  <a:pt x="2990" y="1134"/>
                </a:lnTo>
                <a:lnTo>
                  <a:pt x="2990" y="1093"/>
                </a:lnTo>
                <a:lnTo>
                  <a:pt x="2978" y="1086"/>
                </a:lnTo>
                <a:lnTo>
                  <a:pt x="2948" y="1058"/>
                </a:lnTo>
                <a:lnTo>
                  <a:pt x="2942" y="1040"/>
                </a:lnTo>
                <a:lnTo>
                  <a:pt x="2860" y="1033"/>
                </a:lnTo>
                <a:lnTo>
                  <a:pt x="2836" y="1058"/>
                </a:lnTo>
                <a:lnTo>
                  <a:pt x="2800" y="1040"/>
                </a:lnTo>
                <a:lnTo>
                  <a:pt x="2783" y="1010"/>
                </a:lnTo>
                <a:lnTo>
                  <a:pt x="2754" y="1015"/>
                </a:lnTo>
                <a:lnTo>
                  <a:pt x="2747" y="1022"/>
                </a:lnTo>
                <a:lnTo>
                  <a:pt x="2729" y="1022"/>
                </a:lnTo>
                <a:lnTo>
                  <a:pt x="2694" y="1004"/>
                </a:lnTo>
                <a:lnTo>
                  <a:pt x="2605" y="992"/>
                </a:lnTo>
                <a:lnTo>
                  <a:pt x="2600" y="987"/>
                </a:lnTo>
                <a:lnTo>
                  <a:pt x="2582" y="951"/>
                </a:lnTo>
                <a:lnTo>
                  <a:pt x="2582" y="939"/>
                </a:lnTo>
                <a:lnTo>
                  <a:pt x="2570" y="916"/>
                </a:lnTo>
                <a:lnTo>
                  <a:pt x="2534" y="898"/>
                </a:lnTo>
                <a:lnTo>
                  <a:pt x="2511" y="916"/>
                </a:lnTo>
                <a:lnTo>
                  <a:pt x="2446" y="921"/>
                </a:lnTo>
                <a:lnTo>
                  <a:pt x="2422" y="916"/>
                </a:lnTo>
                <a:lnTo>
                  <a:pt x="2376" y="850"/>
                </a:lnTo>
                <a:lnTo>
                  <a:pt x="2358" y="838"/>
                </a:lnTo>
                <a:lnTo>
                  <a:pt x="2323" y="833"/>
                </a:lnTo>
                <a:lnTo>
                  <a:pt x="2351" y="53"/>
                </a:lnTo>
                <a:lnTo>
                  <a:pt x="1383" y="0"/>
                </a:lnTo>
                <a:lnTo>
                  <a:pt x="1365" y="0"/>
                </a:lnTo>
                <a:lnTo>
                  <a:pt x="1217" y="1819"/>
                </a:lnTo>
                <a:lnTo>
                  <a:pt x="6" y="1700"/>
                </a:lnTo>
                <a:lnTo>
                  <a:pt x="0" y="1707"/>
                </a:lnTo>
                <a:lnTo>
                  <a:pt x="13" y="1718"/>
                </a:lnTo>
                <a:lnTo>
                  <a:pt x="18" y="1730"/>
                </a:lnTo>
                <a:lnTo>
                  <a:pt x="0" y="1754"/>
                </a:lnTo>
                <a:lnTo>
                  <a:pt x="18" y="1784"/>
                </a:lnTo>
                <a:lnTo>
                  <a:pt x="18" y="1789"/>
                </a:lnTo>
                <a:lnTo>
                  <a:pt x="83" y="1831"/>
                </a:lnTo>
                <a:lnTo>
                  <a:pt x="95" y="1878"/>
                </a:lnTo>
                <a:lnTo>
                  <a:pt x="125" y="1931"/>
                </a:lnTo>
                <a:lnTo>
                  <a:pt x="190" y="1973"/>
                </a:lnTo>
                <a:lnTo>
                  <a:pt x="373" y="2197"/>
                </a:lnTo>
                <a:lnTo>
                  <a:pt x="532" y="2321"/>
                </a:lnTo>
                <a:lnTo>
                  <a:pt x="544" y="2344"/>
                </a:lnTo>
                <a:lnTo>
                  <a:pt x="556" y="2374"/>
                </a:lnTo>
                <a:lnTo>
                  <a:pt x="550" y="2410"/>
                </a:lnTo>
                <a:lnTo>
                  <a:pt x="561" y="2428"/>
                </a:lnTo>
                <a:lnTo>
                  <a:pt x="603" y="2486"/>
                </a:lnTo>
                <a:lnTo>
                  <a:pt x="597" y="2610"/>
                </a:lnTo>
                <a:lnTo>
                  <a:pt x="609" y="2658"/>
                </a:lnTo>
                <a:lnTo>
                  <a:pt x="662" y="2747"/>
                </a:lnTo>
                <a:lnTo>
                  <a:pt x="898" y="2917"/>
                </a:lnTo>
                <a:lnTo>
                  <a:pt x="1063" y="3018"/>
                </a:lnTo>
                <a:lnTo>
                  <a:pt x="1106" y="3024"/>
                </a:lnTo>
                <a:lnTo>
                  <a:pt x="1134" y="3013"/>
                </a:lnTo>
                <a:lnTo>
                  <a:pt x="1176" y="2965"/>
                </a:lnTo>
                <a:lnTo>
                  <a:pt x="1200" y="2947"/>
                </a:lnTo>
                <a:lnTo>
                  <a:pt x="1271" y="2782"/>
                </a:lnTo>
                <a:lnTo>
                  <a:pt x="1306" y="2735"/>
                </a:lnTo>
                <a:lnTo>
                  <a:pt x="1329" y="2722"/>
                </a:lnTo>
                <a:lnTo>
                  <a:pt x="1383" y="2735"/>
                </a:lnTo>
                <a:lnTo>
                  <a:pt x="1395" y="2735"/>
                </a:lnTo>
                <a:lnTo>
                  <a:pt x="1407" y="2711"/>
                </a:lnTo>
                <a:lnTo>
                  <a:pt x="1425" y="2694"/>
                </a:lnTo>
                <a:lnTo>
                  <a:pt x="1454" y="2705"/>
                </a:lnTo>
                <a:lnTo>
                  <a:pt x="1484" y="2722"/>
                </a:lnTo>
                <a:lnTo>
                  <a:pt x="1578" y="2735"/>
                </a:lnTo>
                <a:lnTo>
                  <a:pt x="1595" y="2747"/>
                </a:lnTo>
                <a:lnTo>
                  <a:pt x="1661" y="2765"/>
                </a:lnTo>
                <a:lnTo>
                  <a:pt x="1690" y="2752"/>
                </a:lnTo>
                <a:lnTo>
                  <a:pt x="1761" y="2793"/>
                </a:lnTo>
                <a:lnTo>
                  <a:pt x="1778" y="2835"/>
                </a:lnTo>
                <a:lnTo>
                  <a:pt x="1791" y="2835"/>
                </a:lnTo>
                <a:lnTo>
                  <a:pt x="1796" y="2853"/>
                </a:lnTo>
                <a:lnTo>
                  <a:pt x="1808" y="2859"/>
                </a:lnTo>
                <a:lnTo>
                  <a:pt x="1838" y="2876"/>
                </a:lnTo>
                <a:lnTo>
                  <a:pt x="1885" y="2935"/>
                </a:lnTo>
                <a:lnTo>
                  <a:pt x="1950" y="2995"/>
                </a:lnTo>
                <a:lnTo>
                  <a:pt x="1986" y="3048"/>
                </a:lnTo>
                <a:lnTo>
                  <a:pt x="1991" y="3072"/>
                </a:lnTo>
                <a:lnTo>
                  <a:pt x="2098" y="3325"/>
                </a:lnTo>
                <a:lnTo>
                  <a:pt x="2110" y="3373"/>
                </a:lnTo>
                <a:lnTo>
                  <a:pt x="2227" y="3508"/>
                </a:lnTo>
                <a:lnTo>
                  <a:pt x="2234" y="3538"/>
                </a:lnTo>
                <a:lnTo>
                  <a:pt x="2310" y="3621"/>
                </a:lnTo>
                <a:lnTo>
                  <a:pt x="2334" y="3639"/>
                </a:lnTo>
                <a:lnTo>
                  <a:pt x="2369" y="3673"/>
                </a:lnTo>
                <a:lnTo>
                  <a:pt x="2376" y="3698"/>
                </a:lnTo>
                <a:lnTo>
                  <a:pt x="2369" y="3780"/>
                </a:lnTo>
                <a:lnTo>
                  <a:pt x="2394" y="3810"/>
                </a:lnTo>
                <a:lnTo>
                  <a:pt x="2405" y="3911"/>
                </a:lnTo>
                <a:lnTo>
                  <a:pt x="2435" y="3939"/>
                </a:lnTo>
                <a:lnTo>
                  <a:pt x="2511" y="4094"/>
                </a:lnTo>
                <a:lnTo>
                  <a:pt x="2523" y="4141"/>
                </a:lnTo>
                <a:lnTo>
                  <a:pt x="2577" y="4147"/>
                </a:lnTo>
                <a:lnTo>
                  <a:pt x="2641" y="4188"/>
                </a:lnTo>
                <a:lnTo>
                  <a:pt x="2712" y="4211"/>
                </a:lnTo>
                <a:lnTo>
                  <a:pt x="2825" y="4282"/>
                </a:lnTo>
                <a:lnTo>
                  <a:pt x="2978" y="4294"/>
                </a:lnTo>
                <a:lnTo>
                  <a:pt x="3008" y="4306"/>
                </a:lnTo>
                <a:lnTo>
                  <a:pt x="3090" y="4360"/>
                </a:lnTo>
                <a:lnTo>
                  <a:pt x="3132" y="4377"/>
                </a:lnTo>
                <a:lnTo>
                  <a:pt x="3173" y="4330"/>
                </a:lnTo>
                <a:lnTo>
                  <a:pt x="3208" y="4335"/>
                </a:lnTo>
                <a:lnTo>
                  <a:pt x="3214" y="4324"/>
                </a:lnTo>
                <a:lnTo>
                  <a:pt x="3214" y="4306"/>
                </a:lnTo>
                <a:lnTo>
                  <a:pt x="3178" y="4289"/>
                </a:lnTo>
                <a:lnTo>
                  <a:pt x="3185" y="4276"/>
                </a:lnTo>
                <a:lnTo>
                  <a:pt x="3150" y="4235"/>
                </a:lnTo>
                <a:lnTo>
                  <a:pt x="3102" y="4046"/>
                </a:lnTo>
                <a:lnTo>
                  <a:pt x="3079" y="3969"/>
                </a:lnTo>
                <a:lnTo>
                  <a:pt x="3114" y="3857"/>
                </a:lnTo>
                <a:lnTo>
                  <a:pt x="3114" y="3822"/>
                </a:lnTo>
                <a:lnTo>
                  <a:pt x="3096" y="3810"/>
                </a:lnTo>
                <a:lnTo>
                  <a:pt x="3090" y="3810"/>
                </a:lnTo>
                <a:lnTo>
                  <a:pt x="3084" y="3798"/>
                </a:lnTo>
                <a:lnTo>
                  <a:pt x="3084" y="3792"/>
                </a:lnTo>
                <a:lnTo>
                  <a:pt x="3090" y="3786"/>
                </a:lnTo>
                <a:lnTo>
                  <a:pt x="3143" y="3751"/>
                </a:lnTo>
                <a:lnTo>
                  <a:pt x="3173" y="3650"/>
                </a:lnTo>
                <a:lnTo>
                  <a:pt x="3150" y="3639"/>
                </a:lnTo>
                <a:lnTo>
                  <a:pt x="3137" y="3591"/>
                </a:lnTo>
                <a:lnTo>
                  <a:pt x="3161" y="3561"/>
                </a:lnTo>
                <a:lnTo>
                  <a:pt x="3196" y="3586"/>
                </a:lnTo>
                <a:lnTo>
                  <a:pt x="3256" y="3544"/>
                </a:lnTo>
                <a:lnTo>
                  <a:pt x="3267" y="3485"/>
                </a:lnTo>
                <a:lnTo>
                  <a:pt x="3244" y="3467"/>
                </a:lnTo>
                <a:lnTo>
                  <a:pt x="3256" y="3444"/>
                </a:lnTo>
                <a:lnTo>
                  <a:pt x="3267" y="3444"/>
                </a:lnTo>
                <a:lnTo>
                  <a:pt x="3285" y="3450"/>
                </a:lnTo>
                <a:lnTo>
                  <a:pt x="3297" y="3437"/>
                </a:lnTo>
                <a:lnTo>
                  <a:pt x="3315" y="3444"/>
                </a:lnTo>
                <a:lnTo>
                  <a:pt x="3333" y="3444"/>
                </a:lnTo>
                <a:lnTo>
                  <a:pt x="3350" y="3437"/>
                </a:lnTo>
                <a:lnTo>
                  <a:pt x="3350" y="3426"/>
                </a:lnTo>
                <a:lnTo>
                  <a:pt x="3350" y="3384"/>
                </a:lnTo>
                <a:lnTo>
                  <a:pt x="3362" y="3366"/>
                </a:lnTo>
                <a:lnTo>
                  <a:pt x="3374" y="3366"/>
                </a:lnTo>
                <a:lnTo>
                  <a:pt x="3386" y="3373"/>
                </a:lnTo>
                <a:lnTo>
                  <a:pt x="3397" y="3373"/>
                </a:lnTo>
                <a:lnTo>
                  <a:pt x="3480" y="3355"/>
                </a:lnTo>
                <a:lnTo>
                  <a:pt x="3492" y="3349"/>
                </a:lnTo>
                <a:lnTo>
                  <a:pt x="3492" y="3338"/>
                </a:lnTo>
                <a:lnTo>
                  <a:pt x="3485" y="3325"/>
                </a:lnTo>
                <a:lnTo>
                  <a:pt x="3444" y="3295"/>
                </a:lnTo>
                <a:lnTo>
                  <a:pt x="3444" y="3278"/>
                </a:lnTo>
                <a:lnTo>
                  <a:pt x="3521" y="3254"/>
                </a:lnTo>
                <a:lnTo>
                  <a:pt x="3533" y="3242"/>
                </a:lnTo>
                <a:lnTo>
                  <a:pt x="3563" y="3237"/>
                </a:lnTo>
                <a:lnTo>
                  <a:pt x="3563" y="3242"/>
                </a:lnTo>
                <a:lnTo>
                  <a:pt x="3556" y="3254"/>
                </a:lnTo>
                <a:lnTo>
                  <a:pt x="3569" y="3272"/>
                </a:lnTo>
                <a:lnTo>
                  <a:pt x="3581" y="3272"/>
                </a:lnTo>
                <a:lnTo>
                  <a:pt x="3592" y="3260"/>
                </a:lnTo>
                <a:lnTo>
                  <a:pt x="3716" y="3225"/>
                </a:lnTo>
                <a:lnTo>
                  <a:pt x="3923" y="3089"/>
                </a:lnTo>
                <a:lnTo>
                  <a:pt x="3934" y="3036"/>
                </a:lnTo>
                <a:lnTo>
                  <a:pt x="4030" y="2960"/>
                </a:lnTo>
                <a:lnTo>
                  <a:pt x="4035" y="2947"/>
                </a:lnTo>
                <a:lnTo>
                  <a:pt x="3994" y="2889"/>
                </a:lnTo>
                <a:lnTo>
                  <a:pt x="4000" y="2841"/>
                </a:lnTo>
                <a:lnTo>
                  <a:pt x="4065" y="2811"/>
                </a:lnTo>
                <a:lnTo>
                  <a:pt x="4076" y="2818"/>
                </a:lnTo>
                <a:lnTo>
                  <a:pt x="4065" y="2864"/>
                </a:lnTo>
                <a:lnTo>
                  <a:pt x="4076" y="2882"/>
                </a:lnTo>
                <a:lnTo>
                  <a:pt x="4147" y="2876"/>
                </a:lnTo>
                <a:lnTo>
                  <a:pt x="4159" y="2894"/>
                </a:lnTo>
                <a:lnTo>
                  <a:pt x="4307" y="2829"/>
                </a:lnTo>
                <a:lnTo>
                  <a:pt x="4390" y="2823"/>
                </a:lnTo>
                <a:lnTo>
                  <a:pt x="4396" y="2818"/>
                </a:lnTo>
                <a:lnTo>
                  <a:pt x="4390" y="2811"/>
                </a:lnTo>
                <a:lnTo>
                  <a:pt x="4378" y="2793"/>
                </a:lnTo>
                <a:lnTo>
                  <a:pt x="4367" y="2765"/>
                </a:lnTo>
                <a:lnTo>
                  <a:pt x="4378" y="2752"/>
                </a:lnTo>
                <a:lnTo>
                  <a:pt x="4390" y="2729"/>
                </a:lnTo>
                <a:lnTo>
                  <a:pt x="4413" y="2699"/>
                </a:lnTo>
                <a:lnTo>
                  <a:pt x="4443" y="2610"/>
                </a:lnTo>
                <a:lnTo>
                  <a:pt x="4419" y="2575"/>
                </a:lnTo>
                <a:lnTo>
                  <a:pt x="4419" y="2546"/>
                </a:lnTo>
                <a:lnTo>
                  <a:pt x="4425" y="2528"/>
                </a:lnTo>
                <a:lnTo>
                  <a:pt x="4425" y="2504"/>
                </a:lnTo>
                <a:lnTo>
                  <a:pt x="4437" y="2457"/>
                </a:lnTo>
                <a:lnTo>
                  <a:pt x="4461" y="2433"/>
                </a:lnTo>
                <a:lnTo>
                  <a:pt x="4472" y="2392"/>
                </a:lnTo>
                <a:lnTo>
                  <a:pt x="4490" y="2321"/>
                </a:lnTo>
                <a:lnTo>
                  <a:pt x="4490" y="2280"/>
                </a:lnTo>
                <a:lnTo>
                  <a:pt x="4472" y="2215"/>
                </a:lnTo>
                <a:lnTo>
                  <a:pt x="4449" y="2174"/>
                </a:lnTo>
                <a:lnTo>
                  <a:pt x="4437" y="2162"/>
                </a:lnTo>
                <a:lnTo>
                  <a:pt x="4437" y="2138"/>
                </a:lnTo>
                <a:lnTo>
                  <a:pt x="4431" y="2121"/>
                </a:lnTo>
                <a:lnTo>
                  <a:pt x="4413" y="2085"/>
                </a:lnTo>
                <a:lnTo>
                  <a:pt x="4390" y="2067"/>
                </a:lnTo>
                <a:lnTo>
                  <a:pt x="4378" y="2050"/>
                </a:lnTo>
                <a:lnTo>
                  <a:pt x="4396" y="2009"/>
                </a:lnTo>
                <a:lnTo>
                  <a:pt x="4367" y="1949"/>
                </a:lnTo>
                <a:lnTo>
                  <a:pt x="4319" y="1908"/>
                </a:lnTo>
                <a:lnTo>
                  <a:pt x="4301" y="1878"/>
                </a:lnTo>
                <a:lnTo>
                  <a:pt x="4296" y="1477"/>
                </a:lnTo>
                <a:lnTo>
                  <a:pt x="4289" y="1258"/>
                </a:lnTo>
                <a:lnTo>
                  <a:pt x="4243" y="1246"/>
                </a:lnTo>
                <a:lnTo>
                  <a:pt x="4195" y="1264"/>
                </a:lnTo>
                <a:lnTo>
                  <a:pt x="4183" y="1264"/>
                </a:lnTo>
                <a:lnTo>
                  <a:pt x="4136" y="1223"/>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3%</a:t>
            </a:r>
          </a:p>
        </p:txBody>
      </p:sp>
      <p:sp>
        <p:nvSpPr>
          <p:cNvPr id="19494" name="Freeform 38"/>
          <p:cNvSpPr>
            <a:spLocks/>
          </p:cNvSpPr>
          <p:nvPr/>
        </p:nvSpPr>
        <p:spPr bwMode="auto">
          <a:xfrm>
            <a:off x="7072242" y="2918762"/>
            <a:ext cx="1011070" cy="1097201"/>
          </a:xfrm>
          <a:custGeom>
            <a:avLst/>
            <a:gdLst/>
            <a:ahLst/>
            <a:cxnLst>
              <a:cxn ang="0">
                <a:pos x="200" y="1636"/>
              </a:cxn>
              <a:cxn ang="0">
                <a:pos x="94" y="1507"/>
              </a:cxn>
              <a:cxn ang="0">
                <a:pos x="165" y="1412"/>
              </a:cxn>
              <a:cxn ang="0">
                <a:pos x="159" y="1318"/>
              </a:cxn>
              <a:cxn ang="0">
                <a:pos x="118" y="1116"/>
              </a:cxn>
              <a:cxn ang="0">
                <a:pos x="112" y="1017"/>
              </a:cxn>
              <a:cxn ang="0">
                <a:pos x="100" y="774"/>
              </a:cxn>
              <a:cxn ang="0">
                <a:pos x="42" y="621"/>
              </a:cxn>
              <a:cxn ang="0">
                <a:pos x="12" y="373"/>
              </a:cxn>
              <a:cxn ang="0">
                <a:pos x="30" y="278"/>
              </a:cxn>
              <a:cxn ang="0">
                <a:pos x="0" y="154"/>
              </a:cxn>
              <a:cxn ang="0">
                <a:pos x="549" y="60"/>
              </a:cxn>
              <a:cxn ang="0">
                <a:pos x="603" y="0"/>
              </a:cxn>
              <a:cxn ang="0">
                <a:pos x="661" y="112"/>
              </a:cxn>
              <a:cxn ang="0">
                <a:pos x="674" y="231"/>
              </a:cxn>
              <a:cxn ang="0">
                <a:pos x="756" y="266"/>
              </a:cxn>
              <a:cxn ang="0">
                <a:pos x="821" y="296"/>
              </a:cxn>
              <a:cxn ang="0">
                <a:pos x="915" y="296"/>
              </a:cxn>
              <a:cxn ang="0">
                <a:pos x="927" y="332"/>
              </a:cxn>
              <a:cxn ang="0">
                <a:pos x="1034" y="302"/>
              </a:cxn>
              <a:cxn ang="0">
                <a:pos x="1222" y="314"/>
              </a:cxn>
              <a:cxn ang="0">
                <a:pos x="1234" y="337"/>
              </a:cxn>
              <a:cxn ang="0">
                <a:pos x="1270" y="355"/>
              </a:cxn>
              <a:cxn ang="0">
                <a:pos x="1293" y="420"/>
              </a:cxn>
              <a:cxn ang="0">
                <a:pos x="1353" y="396"/>
              </a:cxn>
              <a:cxn ang="0">
                <a:pos x="1400" y="396"/>
              </a:cxn>
              <a:cxn ang="0">
                <a:pos x="1483" y="449"/>
              </a:cxn>
              <a:cxn ang="0">
                <a:pos x="1530" y="497"/>
              </a:cxn>
              <a:cxn ang="0">
                <a:pos x="1612" y="485"/>
              </a:cxn>
              <a:cxn ang="0">
                <a:pos x="1737" y="426"/>
              </a:cxn>
              <a:cxn ang="0">
                <a:pos x="1919" y="456"/>
              </a:cxn>
              <a:cxn ang="0">
                <a:pos x="1967" y="473"/>
              </a:cxn>
              <a:cxn ang="0">
                <a:pos x="2038" y="485"/>
              </a:cxn>
              <a:cxn ang="0">
                <a:pos x="2074" y="520"/>
              </a:cxn>
              <a:cxn ang="0">
                <a:pos x="1926" y="591"/>
              </a:cxn>
              <a:cxn ang="0">
                <a:pos x="1849" y="644"/>
              </a:cxn>
              <a:cxn ang="0">
                <a:pos x="1731" y="710"/>
              </a:cxn>
              <a:cxn ang="0">
                <a:pos x="1406" y="1029"/>
              </a:cxn>
              <a:cxn ang="0">
                <a:pos x="1371" y="1075"/>
              </a:cxn>
              <a:cxn ang="0">
                <a:pos x="1353" y="1318"/>
              </a:cxn>
              <a:cxn ang="0">
                <a:pos x="1247" y="1400"/>
              </a:cxn>
              <a:cxn ang="0">
                <a:pos x="1229" y="1442"/>
              </a:cxn>
              <a:cxn ang="0">
                <a:pos x="1252" y="1531"/>
              </a:cxn>
              <a:cxn ang="0">
                <a:pos x="1258" y="1625"/>
              </a:cxn>
              <a:cxn ang="0">
                <a:pos x="1252" y="1732"/>
              </a:cxn>
              <a:cxn ang="0">
                <a:pos x="1270" y="1861"/>
              </a:cxn>
              <a:cxn ang="0">
                <a:pos x="1311" y="1902"/>
              </a:cxn>
              <a:cxn ang="0">
                <a:pos x="1394" y="1927"/>
              </a:cxn>
              <a:cxn ang="0">
                <a:pos x="1417" y="1955"/>
              </a:cxn>
              <a:cxn ang="0">
                <a:pos x="1536" y="2056"/>
              </a:cxn>
              <a:cxn ang="0">
                <a:pos x="1707" y="2180"/>
              </a:cxn>
              <a:cxn ang="0">
                <a:pos x="1719" y="2257"/>
              </a:cxn>
              <a:cxn ang="0">
                <a:pos x="200" y="2376"/>
              </a:cxn>
            </a:cxnLst>
            <a:rect l="0" t="0" r="r" b="b"/>
            <a:pathLst>
              <a:path w="2115" h="2376">
                <a:moveTo>
                  <a:pt x="200" y="2376"/>
                </a:moveTo>
                <a:lnTo>
                  <a:pt x="200" y="1636"/>
                </a:lnTo>
                <a:lnTo>
                  <a:pt x="100" y="1542"/>
                </a:lnTo>
                <a:lnTo>
                  <a:pt x="94" y="1507"/>
                </a:lnTo>
                <a:lnTo>
                  <a:pt x="147" y="1453"/>
                </a:lnTo>
                <a:lnTo>
                  <a:pt x="165" y="1412"/>
                </a:lnTo>
                <a:lnTo>
                  <a:pt x="165" y="1382"/>
                </a:lnTo>
                <a:lnTo>
                  <a:pt x="159" y="1318"/>
                </a:lnTo>
                <a:lnTo>
                  <a:pt x="171" y="1265"/>
                </a:lnTo>
                <a:lnTo>
                  <a:pt x="118" y="1116"/>
                </a:lnTo>
                <a:lnTo>
                  <a:pt x="112" y="1088"/>
                </a:lnTo>
                <a:lnTo>
                  <a:pt x="112" y="1017"/>
                </a:lnTo>
                <a:lnTo>
                  <a:pt x="106" y="976"/>
                </a:lnTo>
                <a:lnTo>
                  <a:pt x="100" y="774"/>
                </a:lnTo>
                <a:lnTo>
                  <a:pt x="77" y="656"/>
                </a:lnTo>
                <a:lnTo>
                  <a:pt x="42" y="621"/>
                </a:lnTo>
                <a:lnTo>
                  <a:pt x="17" y="491"/>
                </a:lnTo>
                <a:lnTo>
                  <a:pt x="12" y="373"/>
                </a:lnTo>
                <a:lnTo>
                  <a:pt x="17" y="307"/>
                </a:lnTo>
                <a:lnTo>
                  <a:pt x="30" y="278"/>
                </a:lnTo>
                <a:lnTo>
                  <a:pt x="0" y="183"/>
                </a:lnTo>
                <a:lnTo>
                  <a:pt x="0" y="154"/>
                </a:lnTo>
                <a:lnTo>
                  <a:pt x="549" y="154"/>
                </a:lnTo>
                <a:lnTo>
                  <a:pt x="549" y="60"/>
                </a:lnTo>
                <a:lnTo>
                  <a:pt x="555" y="0"/>
                </a:lnTo>
                <a:lnTo>
                  <a:pt x="603" y="0"/>
                </a:lnTo>
                <a:lnTo>
                  <a:pt x="656" y="25"/>
                </a:lnTo>
                <a:lnTo>
                  <a:pt x="661" y="112"/>
                </a:lnTo>
                <a:lnTo>
                  <a:pt x="679" y="172"/>
                </a:lnTo>
                <a:lnTo>
                  <a:pt x="674" y="231"/>
                </a:lnTo>
                <a:lnTo>
                  <a:pt x="732" y="272"/>
                </a:lnTo>
                <a:lnTo>
                  <a:pt x="756" y="266"/>
                </a:lnTo>
                <a:lnTo>
                  <a:pt x="798" y="272"/>
                </a:lnTo>
                <a:lnTo>
                  <a:pt x="821" y="296"/>
                </a:lnTo>
                <a:lnTo>
                  <a:pt x="862" y="289"/>
                </a:lnTo>
                <a:lnTo>
                  <a:pt x="915" y="296"/>
                </a:lnTo>
                <a:lnTo>
                  <a:pt x="927" y="319"/>
                </a:lnTo>
                <a:lnTo>
                  <a:pt x="927" y="332"/>
                </a:lnTo>
                <a:lnTo>
                  <a:pt x="1004" y="325"/>
                </a:lnTo>
                <a:lnTo>
                  <a:pt x="1034" y="302"/>
                </a:lnTo>
                <a:lnTo>
                  <a:pt x="1146" y="289"/>
                </a:lnTo>
                <a:lnTo>
                  <a:pt x="1222" y="314"/>
                </a:lnTo>
                <a:lnTo>
                  <a:pt x="1240" y="314"/>
                </a:lnTo>
                <a:lnTo>
                  <a:pt x="1234" y="337"/>
                </a:lnTo>
                <a:lnTo>
                  <a:pt x="1258" y="355"/>
                </a:lnTo>
                <a:lnTo>
                  <a:pt x="1270" y="355"/>
                </a:lnTo>
                <a:lnTo>
                  <a:pt x="1282" y="367"/>
                </a:lnTo>
                <a:lnTo>
                  <a:pt x="1293" y="420"/>
                </a:lnTo>
                <a:lnTo>
                  <a:pt x="1323" y="431"/>
                </a:lnTo>
                <a:lnTo>
                  <a:pt x="1353" y="396"/>
                </a:lnTo>
                <a:lnTo>
                  <a:pt x="1371" y="385"/>
                </a:lnTo>
                <a:lnTo>
                  <a:pt x="1400" y="396"/>
                </a:lnTo>
                <a:lnTo>
                  <a:pt x="1424" y="431"/>
                </a:lnTo>
                <a:lnTo>
                  <a:pt x="1483" y="449"/>
                </a:lnTo>
                <a:lnTo>
                  <a:pt x="1500" y="473"/>
                </a:lnTo>
                <a:lnTo>
                  <a:pt x="1530" y="497"/>
                </a:lnTo>
                <a:lnTo>
                  <a:pt x="1571" y="497"/>
                </a:lnTo>
                <a:lnTo>
                  <a:pt x="1612" y="485"/>
                </a:lnTo>
                <a:lnTo>
                  <a:pt x="1719" y="414"/>
                </a:lnTo>
                <a:lnTo>
                  <a:pt x="1737" y="426"/>
                </a:lnTo>
                <a:lnTo>
                  <a:pt x="1760" y="461"/>
                </a:lnTo>
                <a:lnTo>
                  <a:pt x="1919" y="456"/>
                </a:lnTo>
                <a:lnTo>
                  <a:pt x="1944" y="461"/>
                </a:lnTo>
                <a:lnTo>
                  <a:pt x="1967" y="473"/>
                </a:lnTo>
                <a:lnTo>
                  <a:pt x="2008" y="502"/>
                </a:lnTo>
                <a:lnTo>
                  <a:pt x="2038" y="485"/>
                </a:lnTo>
                <a:lnTo>
                  <a:pt x="2115" y="485"/>
                </a:lnTo>
                <a:lnTo>
                  <a:pt x="2074" y="520"/>
                </a:lnTo>
                <a:lnTo>
                  <a:pt x="1979" y="573"/>
                </a:lnTo>
                <a:lnTo>
                  <a:pt x="1926" y="591"/>
                </a:lnTo>
                <a:lnTo>
                  <a:pt x="1891" y="603"/>
                </a:lnTo>
                <a:lnTo>
                  <a:pt x="1849" y="644"/>
                </a:lnTo>
                <a:lnTo>
                  <a:pt x="1772" y="680"/>
                </a:lnTo>
                <a:lnTo>
                  <a:pt x="1731" y="710"/>
                </a:lnTo>
                <a:lnTo>
                  <a:pt x="1600" y="857"/>
                </a:lnTo>
                <a:lnTo>
                  <a:pt x="1406" y="1029"/>
                </a:lnTo>
                <a:lnTo>
                  <a:pt x="1389" y="1058"/>
                </a:lnTo>
                <a:lnTo>
                  <a:pt x="1371" y="1075"/>
                </a:lnTo>
                <a:lnTo>
                  <a:pt x="1376" y="1294"/>
                </a:lnTo>
                <a:lnTo>
                  <a:pt x="1353" y="1318"/>
                </a:lnTo>
                <a:lnTo>
                  <a:pt x="1329" y="1329"/>
                </a:lnTo>
                <a:lnTo>
                  <a:pt x="1247" y="1400"/>
                </a:lnTo>
                <a:lnTo>
                  <a:pt x="1240" y="1436"/>
                </a:lnTo>
                <a:lnTo>
                  <a:pt x="1229" y="1442"/>
                </a:lnTo>
                <a:lnTo>
                  <a:pt x="1211" y="1507"/>
                </a:lnTo>
                <a:lnTo>
                  <a:pt x="1252" y="1531"/>
                </a:lnTo>
                <a:lnTo>
                  <a:pt x="1282" y="1577"/>
                </a:lnTo>
                <a:lnTo>
                  <a:pt x="1258" y="1625"/>
                </a:lnTo>
                <a:lnTo>
                  <a:pt x="1264" y="1661"/>
                </a:lnTo>
                <a:lnTo>
                  <a:pt x="1252" y="1732"/>
                </a:lnTo>
                <a:lnTo>
                  <a:pt x="1252" y="1838"/>
                </a:lnTo>
                <a:lnTo>
                  <a:pt x="1270" y="1861"/>
                </a:lnTo>
                <a:lnTo>
                  <a:pt x="1300" y="1884"/>
                </a:lnTo>
                <a:lnTo>
                  <a:pt x="1311" y="1902"/>
                </a:lnTo>
                <a:lnTo>
                  <a:pt x="1382" y="1914"/>
                </a:lnTo>
                <a:lnTo>
                  <a:pt x="1394" y="1927"/>
                </a:lnTo>
                <a:lnTo>
                  <a:pt x="1400" y="1944"/>
                </a:lnTo>
                <a:lnTo>
                  <a:pt x="1417" y="1955"/>
                </a:lnTo>
                <a:lnTo>
                  <a:pt x="1506" y="1998"/>
                </a:lnTo>
                <a:lnTo>
                  <a:pt x="1536" y="2056"/>
                </a:lnTo>
                <a:lnTo>
                  <a:pt x="1618" y="2115"/>
                </a:lnTo>
                <a:lnTo>
                  <a:pt x="1707" y="2180"/>
                </a:lnTo>
                <a:lnTo>
                  <a:pt x="1719" y="2204"/>
                </a:lnTo>
                <a:lnTo>
                  <a:pt x="1719" y="2257"/>
                </a:lnTo>
                <a:lnTo>
                  <a:pt x="1724" y="2328"/>
                </a:lnTo>
                <a:lnTo>
                  <a:pt x="200" y="2376"/>
                </a:lnTo>
              </a:path>
            </a:pathLst>
          </a:custGeom>
          <a:solidFill>
            <a:srgbClr val="77933C"/>
          </a:solidFill>
          <a:ln w="9525">
            <a:solidFill>
              <a:schemeClr val="tx1"/>
            </a:solidFill>
            <a:prstDash val="solid"/>
            <a:round/>
            <a:headEnd/>
            <a:tailEnd/>
          </a:ln>
        </p:spPr>
        <p:txBody>
          <a:bodyPr anchor="ctr"/>
          <a:lstStyle/>
          <a:p>
            <a:pPr>
              <a:defRPr/>
            </a:pPr>
            <a:r>
              <a:rPr lang="en-US" sz="1440" b="1" dirty="0">
                <a:solidFill>
                  <a:schemeClr val="bg1"/>
                </a:solidFill>
                <a:latin typeface="Calibri" pitchFamily="34" charset="0"/>
                <a:cs typeface="Arial" pitchFamily="34" charset="0"/>
              </a:rPr>
              <a:t>    7%</a:t>
            </a:r>
          </a:p>
        </p:txBody>
      </p:sp>
      <p:sp>
        <p:nvSpPr>
          <p:cNvPr id="19495" name="Freeform 39"/>
          <p:cNvSpPr>
            <a:spLocks/>
          </p:cNvSpPr>
          <p:nvPr/>
        </p:nvSpPr>
        <p:spPr bwMode="auto">
          <a:xfrm>
            <a:off x="7147352" y="3993683"/>
            <a:ext cx="921517" cy="586195"/>
          </a:xfrm>
          <a:custGeom>
            <a:avLst/>
            <a:gdLst/>
            <a:ahLst/>
            <a:cxnLst>
              <a:cxn ang="0">
                <a:pos x="1565" y="0"/>
              </a:cxn>
              <a:cxn ang="0">
                <a:pos x="1619" y="83"/>
              </a:cxn>
              <a:cxn ang="0">
                <a:pos x="1590" y="142"/>
              </a:cxn>
              <a:cxn ang="0">
                <a:pos x="1636" y="307"/>
              </a:cxn>
              <a:cxn ang="0">
                <a:pos x="1755" y="366"/>
              </a:cxn>
              <a:cxn ang="0">
                <a:pos x="1778" y="425"/>
              </a:cxn>
              <a:cxn ang="0">
                <a:pos x="1849" y="502"/>
              </a:cxn>
              <a:cxn ang="0">
                <a:pos x="1926" y="608"/>
              </a:cxn>
              <a:cxn ang="0">
                <a:pos x="1902" y="685"/>
              </a:cxn>
              <a:cxn ang="0">
                <a:pos x="1885" y="738"/>
              </a:cxn>
              <a:cxn ang="0">
                <a:pos x="1778" y="816"/>
              </a:cxn>
              <a:cxn ang="0">
                <a:pos x="1702" y="833"/>
              </a:cxn>
              <a:cxn ang="0">
                <a:pos x="1654" y="892"/>
              </a:cxn>
              <a:cxn ang="0">
                <a:pos x="1696" y="963"/>
              </a:cxn>
              <a:cxn ang="0">
                <a:pos x="1696" y="1052"/>
              </a:cxn>
              <a:cxn ang="0">
                <a:pos x="1601" y="1181"/>
              </a:cxn>
              <a:cxn ang="0">
                <a:pos x="1590" y="1247"/>
              </a:cxn>
              <a:cxn ang="0">
                <a:pos x="1477" y="1187"/>
              </a:cxn>
              <a:cxn ang="0">
                <a:pos x="243" y="1205"/>
              </a:cxn>
              <a:cxn ang="0">
                <a:pos x="243" y="1128"/>
              </a:cxn>
              <a:cxn ang="0">
                <a:pos x="207" y="1063"/>
              </a:cxn>
              <a:cxn ang="0">
                <a:pos x="219" y="1004"/>
              </a:cxn>
              <a:cxn ang="0">
                <a:pos x="190" y="915"/>
              </a:cxn>
              <a:cxn ang="0">
                <a:pos x="190" y="851"/>
              </a:cxn>
              <a:cxn ang="0">
                <a:pos x="130" y="786"/>
              </a:cxn>
              <a:cxn ang="0">
                <a:pos x="112" y="720"/>
              </a:cxn>
              <a:cxn ang="0">
                <a:pos x="59" y="626"/>
              </a:cxn>
              <a:cxn ang="0">
                <a:pos x="77" y="543"/>
              </a:cxn>
              <a:cxn ang="0">
                <a:pos x="30" y="472"/>
              </a:cxn>
              <a:cxn ang="0">
                <a:pos x="23" y="425"/>
              </a:cxn>
              <a:cxn ang="0">
                <a:pos x="23" y="278"/>
              </a:cxn>
              <a:cxn ang="0">
                <a:pos x="41" y="218"/>
              </a:cxn>
              <a:cxn ang="0">
                <a:pos x="12" y="142"/>
              </a:cxn>
              <a:cxn ang="0">
                <a:pos x="12" y="76"/>
              </a:cxn>
              <a:cxn ang="0">
                <a:pos x="23" y="48"/>
              </a:cxn>
            </a:cxnLst>
            <a:rect l="0" t="0" r="r" b="b"/>
            <a:pathLst>
              <a:path w="1926" h="1276">
                <a:moveTo>
                  <a:pt x="41" y="48"/>
                </a:moveTo>
                <a:lnTo>
                  <a:pt x="1565" y="0"/>
                </a:lnTo>
                <a:lnTo>
                  <a:pt x="1583" y="48"/>
                </a:lnTo>
                <a:lnTo>
                  <a:pt x="1619" y="83"/>
                </a:lnTo>
                <a:lnTo>
                  <a:pt x="1613" y="106"/>
                </a:lnTo>
                <a:lnTo>
                  <a:pt x="1590" y="142"/>
                </a:lnTo>
                <a:lnTo>
                  <a:pt x="1608" y="195"/>
                </a:lnTo>
                <a:lnTo>
                  <a:pt x="1636" y="307"/>
                </a:lnTo>
                <a:lnTo>
                  <a:pt x="1725" y="342"/>
                </a:lnTo>
                <a:lnTo>
                  <a:pt x="1755" y="366"/>
                </a:lnTo>
                <a:lnTo>
                  <a:pt x="1767" y="401"/>
                </a:lnTo>
                <a:lnTo>
                  <a:pt x="1778" y="425"/>
                </a:lnTo>
                <a:lnTo>
                  <a:pt x="1844" y="466"/>
                </a:lnTo>
                <a:lnTo>
                  <a:pt x="1849" y="502"/>
                </a:lnTo>
                <a:lnTo>
                  <a:pt x="1902" y="537"/>
                </a:lnTo>
                <a:lnTo>
                  <a:pt x="1926" y="608"/>
                </a:lnTo>
                <a:lnTo>
                  <a:pt x="1926" y="644"/>
                </a:lnTo>
                <a:lnTo>
                  <a:pt x="1902" y="685"/>
                </a:lnTo>
                <a:lnTo>
                  <a:pt x="1885" y="703"/>
                </a:lnTo>
                <a:lnTo>
                  <a:pt x="1885" y="738"/>
                </a:lnTo>
                <a:lnTo>
                  <a:pt x="1831" y="798"/>
                </a:lnTo>
                <a:lnTo>
                  <a:pt x="1778" y="816"/>
                </a:lnTo>
                <a:lnTo>
                  <a:pt x="1767" y="833"/>
                </a:lnTo>
                <a:lnTo>
                  <a:pt x="1702" y="833"/>
                </a:lnTo>
                <a:lnTo>
                  <a:pt x="1672" y="851"/>
                </a:lnTo>
                <a:lnTo>
                  <a:pt x="1654" y="892"/>
                </a:lnTo>
                <a:lnTo>
                  <a:pt x="1661" y="928"/>
                </a:lnTo>
                <a:lnTo>
                  <a:pt x="1696" y="963"/>
                </a:lnTo>
                <a:lnTo>
                  <a:pt x="1707" y="992"/>
                </a:lnTo>
                <a:lnTo>
                  <a:pt x="1696" y="1052"/>
                </a:lnTo>
                <a:lnTo>
                  <a:pt x="1649" y="1152"/>
                </a:lnTo>
                <a:lnTo>
                  <a:pt x="1601" y="1181"/>
                </a:lnTo>
                <a:lnTo>
                  <a:pt x="1590" y="1211"/>
                </a:lnTo>
                <a:lnTo>
                  <a:pt x="1590" y="1247"/>
                </a:lnTo>
                <a:lnTo>
                  <a:pt x="1572" y="1276"/>
                </a:lnTo>
                <a:lnTo>
                  <a:pt x="1477" y="1187"/>
                </a:lnTo>
                <a:lnTo>
                  <a:pt x="254" y="1222"/>
                </a:lnTo>
                <a:lnTo>
                  <a:pt x="243" y="1205"/>
                </a:lnTo>
                <a:lnTo>
                  <a:pt x="231" y="1164"/>
                </a:lnTo>
                <a:lnTo>
                  <a:pt x="243" y="1128"/>
                </a:lnTo>
                <a:lnTo>
                  <a:pt x="219" y="1098"/>
                </a:lnTo>
                <a:lnTo>
                  <a:pt x="207" y="1063"/>
                </a:lnTo>
                <a:lnTo>
                  <a:pt x="231" y="1034"/>
                </a:lnTo>
                <a:lnTo>
                  <a:pt x="219" y="1004"/>
                </a:lnTo>
                <a:lnTo>
                  <a:pt x="178" y="981"/>
                </a:lnTo>
                <a:lnTo>
                  <a:pt x="190" y="915"/>
                </a:lnTo>
                <a:lnTo>
                  <a:pt x="195" y="885"/>
                </a:lnTo>
                <a:lnTo>
                  <a:pt x="190" y="851"/>
                </a:lnTo>
                <a:lnTo>
                  <a:pt x="142" y="821"/>
                </a:lnTo>
                <a:lnTo>
                  <a:pt x="130" y="786"/>
                </a:lnTo>
                <a:lnTo>
                  <a:pt x="142" y="756"/>
                </a:lnTo>
                <a:lnTo>
                  <a:pt x="112" y="720"/>
                </a:lnTo>
                <a:lnTo>
                  <a:pt x="89" y="656"/>
                </a:lnTo>
                <a:lnTo>
                  <a:pt x="59" y="626"/>
                </a:lnTo>
                <a:lnTo>
                  <a:pt x="77" y="573"/>
                </a:lnTo>
                <a:lnTo>
                  <a:pt x="77" y="543"/>
                </a:lnTo>
                <a:lnTo>
                  <a:pt x="36" y="520"/>
                </a:lnTo>
                <a:lnTo>
                  <a:pt x="30" y="472"/>
                </a:lnTo>
                <a:lnTo>
                  <a:pt x="36" y="461"/>
                </a:lnTo>
                <a:lnTo>
                  <a:pt x="23" y="425"/>
                </a:lnTo>
                <a:lnTo>
                  <a:pt x="0" y="348"/>
                </a:lnTo>
                <a:lnTo>
                  <a:pt x="23" y="278"/>
                </a:lnTo>
                <a:lnTo>
                  <a:pt x="18" y="243"/>
                </a:lnTo>
                <a:lnTo>
                  <a:pt x="41" y="218"/>
                </a:lnTo>
                <a:lnTo>
                  <a:pt x="30" y="159"/>
                </a:lnTo>
                <a:lnTo>
                  <a:pt x="12" y="142"/>
                </a:lnTo>
                <a:lnTo>
                  <a:pt x="23" y="101"/>
                </a:lnTo>
                <a:lnTo>
                  <a:pt x="12" y="76"/>
                </a:lnTo>
                <a:lnTo>
                  <a:pt x="0" y="53"/>
                </a:lnTo>
                <a:lnTo>
                  <a:pt x="23" y="48"/>
                </a:lnTo>
                <a:lnTo>
                  <a:pt x="41" y="48"/>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1%</a:t>
            </a:r>
          </a:p>
        </p:txBody>
      </p:sp>
      <p:sp>
        <p:nvSpPr>
          <p:cNvPr id="19497" name="Freeform 41"/>
          <p:cNvSpPr>
            <a:spLocks/>
          </p:cNvSpPr>
          <p:nvPr/>
        </p:nvSpPr>
        <p:spPr bwMode="auto">
          <a:xfrm>
            <a:off x="7271568" y="4539499"/>
            <a:ext cx="1026958" cy="860495"/>
          </a:xfrm>
          <a:custGeom>
            <a:avLst/>
            <a:gdLst/>
            <a:ahLst/>
            <a:cxnLst>
              <a:cxn ang="0">
                <a:pos x="1808" y="1648"/>
              </a:cxn>
              <a:cxn ang="0">
                <a:pos x="1831" y="1684"/>
              </a:cxn>
              <a:cxn ang="0">
                <a:pos x="1838" y="1749"/>
              </a:cxn>
              <a:cxn ang="0">
                <a:pos x="1755" y="1831"/>
              </a:cxn>
              <a:cxn ang="0">
                <a:pos x="1968" y="1843"/>
              </a:cxn>
              <a:cxn ang="0">
                <a:pos x="1980" y="1760"/>
              </a:cxn>
              <a:cxn ang="0">
                <a:pos x="2021" y="1637"/>
              </a:cxn>
              <a:cxn ang="0">
                <a:pos x="2080" y="1589"/>
              </a:cxn>
              <a:cxn ang="0">
                <a:pos x="2115" y="1584"/>
              </a:cxn>
              <a:cxn ang="0">
                <a:pos x="2139" y="1442"/>
              </a:cxn>
              <a:cxn ang="0">
                <a:pos x="2110" y="1430"/>
              </a:cxn>
              <a:cxn ang="0">
                <a:pos x="2097" y="1407"/>
              </a:cxn>
              <a:cxn ang="0">
                <a:pos x="2074" y="1430"/>
              </a:cxn>
              <a:cxn ang="0">
                <a:pos x="1991" y="1323"/>
              </a:cxn>
              <a:cxn ang="0">
                <a:pos x="2021" y="1282"/>
              </a:cxn>
              <a:cxn ang="0">
                <a:pos x="1991" y="1229"/>
              </a:cxn>
              <a:cxn ang="0">
                <a:pos x="1884" y="1082"/>
              </a:cxn>
              <a:cxn ang="0">
                <a:pos x="1749" y="1011"/>
              </a:cxn>
              <a:cxn ang="0">
                <a:pos x="1678" y="910"/>
              </a:cxn>
              <a:cxn ang="0">
                <a:pos x="1749" y="816"/>
              </a:cxn>
              <a:cxn ang="0">
                <a:pos x="1755" y="709"/>
              </a:cxn>
              <a:cxn ang="0">
                <a:pos x="1666" y="644"/>
              </a:cxn>
              <a:cxn ang="0">
                <a:pos x="1613" y="692"/>
              </a:cxn>
              <a:cxn ang="0">
                <a:pos x="1542" y="526"/>
              </a:cxn>
              <a:cxn ang="0">
                <a:pos x="1430" y="431"/>
              </a:cxn>
              <a:cxn ang="0">
                <a:pos x="1329" y="296"/>
              </a:cxn>
              <a:cxn ang="0">
                <a:pos x="1300" y="149"/>
              </a:cxn>
              <a:cxn ang="0">
                <a:pos x="1318" y="89"/>
              </a:cxn>
              <a:cxn ang="0">
                <a:pos x="0" y="35"/>
              </a:cxn>
              <a:cxn ang="0">
                <a:pos x="53" y="106"/>
              </a:cxn>
              <a:cxn ang="0">
                <a:pos x="106" y="213"/>
              </a:cxn>
              <a:cxn ang="0">
                <a:pos x="119" y="272"/>
              </a:cxn>
              <a:cxn ang="0">
                <a:pos x="254" y="385"/>
              </a:cxn>
              <a:cxn ang="0">
                <a:pos x="207" y="479"/>
              </a:cxn>
              <a:cxn ang="0">
                <a:pos x="261" y="520"/>
              </a:cxn>
              <a:cxn ang="0">
                <a:pos x="314" y="615"/>
              </a:cxn>
              <a:cxn ang="0">
                <a:pos x="355" y="633"/>
              </a:cxn>
              <a:cxn ang="0">
                <a:pos x="367" y="1708"/>
              </a:cxn>
            </a:cxnLst>
            <a:rect l="0" t="0" r="r" b="b"/>
            <a:pathLst>
              <a:path w="2151" h="1861">
                <a:moveTo>
                  <a:pt x="367" y="1708"/>
                </a:moveTo>
                <a:lnTo>
                  <a:pt x="1808" y="1648"/>
                </a:lnTo>
                <a:lnTo>
                  <a:pt x="1802" y="1666"/>
                </a:lnTo>
                <a:lnTo>
                  <a:pt x="1831" y="1684"/>
                </a:lnTo>
                <a:lnTo>
                  <a:pt x="1843" y="1719"/>
                </a:lnTo>
                <a:lnTo>
                  <a:pt x="1838" y="1749"/>
                </a:lnTo>
                <a:lnTo>
                  <a:pt x="1796" y="1785"/>
                </a:lnTo>
                <a:lnTo>
                  <a:pt x="1755" y="1831"/>
                </a:lnTo>
                <a:lnTo>
                  <a:pt x="1749" y="1861"/>
                </a:lnTo>
                <a:lnTo>
                  <a:pt x="1968" y="1843"/>
                </a:lnTo>
                <a:lnTo>
                  <a:pt x="1985" y="1785"/>
                </a:lnTo>
                <a:lnTo>
                  <a:pt x="1980" y="1760"/>
                </a:lnTo>
                <a:lnTo>
                  <a:pt x="1998" y="1696"/>
                </a:lnTo>
                <a:lnTo>
                  <a:pt x="2021" y="1637"/>
                </a:lnTo>
                <a:lnTo>
                  <a:pt x="2039" y="1602"/>
                </a:lnTo>
                <a:lnTo>
                  <a:pt x="2080" y="1589"/>
                </a:lnTo>
                <a:lnTo>
                  <a:pt x="2097" y="1595"/>
                </a:lnTo>
                <a:lnTo>
                  <a:pt x="2115" y="1584"/>
                </a:lnTo>
                <a:lnTo>
                  <a:pt x="2151" y="1483"/>
                </a:lnTo>
                <a:lnTo>
                  <a:pt x="2139" y="1442"/>
                </a:lnTo>
                <a:lnTo>
                  <a:pt x="2122" y="1430"/>
                </a:lnTo>
                <a:lnTo>
                  <a:pt x="2110" y="1430"/>
                </a:lnTo>
                <a:lnTo>
                  <a:pt x="2104" y="1418"/>
                </a:lnTo>
                <a:lnTo>
                  <a:pt x="2097" y="1407"/>
                </a:lnTo>
                <a:lnTo>
                  <a:pt x="2074" y="1407"/>
                </a:lnTo>
                <a:lnTo>
                  <a:pt x="2074" y="1430"/>
                </a:lnTo>
                <a:lnTo>
                  <a:pt x="2062" y="1430"/>
                </a:lnTo>
                <a:lnTo>
                  <a:pt x="1991" y="1323"/>
                </a:lnTo>
                <a:lnTo>
                  <a:pt x="1998" y="1306"/>
                </a:lnTo>
                <a:lnTo>
                  <a:pt x="2021" y="1282"/>
                </a:lnTo>
                <a:lnTo>
                  <a:pt x="2021" y="1265"/>
                </a:lnTo>
                <a:lnTo>
                  <a:pt x="1991" y="1229"/>
                </a:lnTo>
                <a:lnTo>
                  <a:pt x="1973" y="1158"/>
                </a:lnTo>
                <a:lnTo>
                  <a:pt x="1884" y="1082"/>
                </a:lnTo>
                <a:lnTo>
                  <a:pt x="1838" y="1064"/>
                </a:lnTo>
                <a:lnTo>
                  <a:pt x="1749" y="1011"/>
                </a:lnTo>
                <a:lnTo>
                  <a:pt x="1702" y="958"/>
                </a:lnTo>
                <a:lnTo>
                  <a:pt x="1678" y="910"/>
                </a:lnTo>
                <a:lnTo>
                  <a:pt x="1689" y="887"/>
                </a:lnTo>
                <a:lnTo>
                  <a:pt x="1749" y="816"/>
                </a:lnTo>
                <a:lnTo>
                  <a:pt x="1737" y="763"/>
                </a:lnTo>
                <a:lnTo>
                  <a:pt x="1755" y="709"/>
                </a:lnTo>
                <a:lnTo>
                  <a:pt x="1743" y="686"/>
                </a:lnTo>
                <a:lnTo>
                  <a:pt x="1666" y="644"/>
                </a:lnTo>
                <a:lnTo>
                  <a:pt x="1643" y="662"/>
                </a:lnTo>
                <a:lnTo>
                  <a:pt x="1613" y="692"/>
                </a:lnTo>
                <a:lnTo>
                  <a:pt x="1595" y="674"/>
                </a:lnTo>
                <a:lnTo>
                  <a:pt x="1542" y="526"/>
                </a:lnTo>
                <a:lnTo>
                  <a:pt x="1519" y="502"/>
                </a:lnTo>
                <a:lnTo>
                  <a:pt x="1430" y="431"/>
                </a:lnTo>
                <a:lnTo>
                  <a:pt x="1336" y="325"/>
                </a:lnTo>
                <a:lnTo>
                  <a:pt x="1329" y="296"/>
                </a:lnTo>
                <a:lnTo>
                  <a:pt x="1306" y="225"/>
                </a:lnTo>
                <a:lnTo>
                  <a:pt x="1300" y="149"/>
                </a:lnTo>
                <a:lnTo>
                  <a:pt x="1318" y="113"/>
                </a:lnTo>
                <a:lnTo>
                  <a:pt x="1318" y="89"/>
                </a:lnTo>
                <a:lnTo>
                  <a:pt x="1223" y="0"/>
                </a:lnTo>
                <a:lnTo>
                  <a:pt x="0" y="35"/>
                </a:lnTo>
                <a:lnTo>
                  <a:pt x="18" y="71"/>
                </a:lnTo>
                <a:lnTo>
                  <a:pt x="53" y="106"/>
                </a:lnTo>
                <a:lnTo>
                  <a:pt x="60" y="160"/>
                </a:lnTo>
                <a:lnTo>
                  <a:pt x="106" y="213"/>
                </a:lnTo>
                <a:lnTo>
                  <a:pt x="124" y="225"/>
                </a:lnTo>
                <a:lnTo>
                  <a:pt x="119" y="272"/>
                </a:lnTo>
                <a:lnTo>
                  <a:pt x="119" y="278"/>
                </a:lnTo>
                <a:lnTo>
                  <a:pt x="254" y="385"/>
                </a:lnTo>
                <a:lnTo>
                  <a:pt x="213" y="431"/>
                </a:lnTo>
                <a:lnTo>
                  <a:pt x="207" y="479"/>
                </a:lnTo>
                <a:lnTo>
                  <a:pt x="225" y="509"/>
                </a:lnTo>
                <a:lnTo>
                  <a:pt x="261" y="520"/>
                </a:lnTo>
                <a:lnTo>
                  <a:pt x="278" y="591"/>
                </a:lnTo>
                <a:lnTo>
                  <a:pt x="314" y="615"/>
                </a:lnTo>
                <a:lnTo>
                  <a:pt x="343" y="621"/>
                </a:lnTo>
                <a:lnTo>
                  <a:pt x="355" y="633"/>
                </a:lnTo>
                <a:lnTo>
                  <a:pt x="367" y="1506"/>
                </a:lnTo>
                <a:lnTo>
                  <a:pt x="367" y="1708"/>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2%</a:t>
            </a:r>
          </a:p>
        </p:txBody>
      </p:sp>
      <p:sp>
        <p:nvSpPr>
          <p:cNvPr id="19500" name="Freeform 44"/>
          <p:cNvSpPr>
            <a:spLocks/>
          </p:cNvSpPr>
          <p:nvPr/>
        </p:nvSpPr>
        <p:spPr bwMode="auto">
          <a:xfrm>
            <a:off x="7546001" y="5962518"/>
            <a:ext cx="870964" cy="731003"/>
          </a:xfrm>
          <a:custGeom>
            <a:avLst/>
            <a:gdLst/>
            <a:ahLst/>
            <a:cxnLst>
              <a:cxn ang="0">
                <a:pos x="969" y="35"/>
              </a:cxn>
              <a:cxn ang="0">
                <a:pos x="1040" y="236"/>
              </a:cxn>
              <a:cxn ang="0">
                <a:pos x="1022" y="319"/>
              </a:cxn>
              <a:cxn ang="0">
                <a:pos x="926" y="514"/>
              </a:cxn>
              <a:cxn ang="0">
                <a:pos x="1500" y="785"/>
              </a:cxn>
              <a:cxn ang="0">
                <a:pos x="1500" y="957"/>
              </a:cxn>
              <a:cxn ang="0">
                <a:pos x="1489" y="1081"/>
              </a:cxn>
              <a:cxn ang="0">
                <a:pos x="1364" y="1051"/>
              </a:cxn>
              <a:cxn ang="0">
                <a:pos x="1322" y="1163"/>
              </a:cxn>
              <a:cxn ang="0">
                <a:pos x="1464" y="1146"/>
              </a:cxn>
              <a:cxn ang="0">
                <a:pos x="1553" y="1128"/>
              </a:cxn>
              <a:cxn ang="0">
                <a:pos x="1517" y="1181"/>
              </a:cxn>
              <a:cxn ang="0">
                <a:pos x="1571" y="1222"/>
              </a:cxn>
              <a:cxn ang="0">
                <a:pos x="1682" y="1135"/>
              </a:cxn>
              <a:cxn ang="0">
                <a:pos x="1742" y="1140"/>
              </a:cxn>
              <a:cxn ang="0">
                <a:pos x="1736" y="1211"/>
              </a:cxn>
              <a:cxn ang="0">
                <a:pos x="1600" y="1335"/>
              </a:cxn>
              <a:cxn ang="0">
                <a:pos x="1682" y="1442"/>
              </a:cxn>
              <a:cxn ang="0">
                <a:pos x="1807" y="1536"/>
              </a:cxn>
              <a:cxn ang="0">
                <a:pos x="1682" y="1506"/>
              </a:cxn>
              <a:cxn ang="0">
                <a:pos x="1512" y="1412"/>
              </a:cxn>
              <a:cxn ang="0">
                <a:pos x="1446" y="1483"/>
              </a:cxn>
              <a:cxn ang="0">
                <a:pos x="1405" y="1548"/>
              </a:cxn>
              <a:cxn ang="0">
                <a:pos x="1340" y="1500"/>
              </a:cxn>
              <a:cxn ang="0">
                <a:pos x="1276" y="1500"/>
              </a:cxn>
              <a:cxn ang="0">
                <a:pos x="1152" y="1536"/>
              </a:cxn>
              <a:cxn ang="0">
                <a:pos x="962" y="1412"/>
              </a:cxn>
              <a:cxn ang="0">
                <a:pos x="885" y="1359"/>
              </a:cxn>
              <a:cxn ang="0">
                <a:pos x="880" y="1329"/>
              </a:cxn>
              <a:cxn ang="0">
                <a:pos x="809" y="1318"/>
              </a:cxn>
              <a:cxn ang="0">
                <a:pos x="767" y="1288"/>
              </a:cxn>
              <a:cxn ang="0">
                <a:pos x="726" y="1394"/>
              </a:cxn>
              <a:cxn ang="0">
                <a:pos x="336" y="1329"/>
              </a:cxn>
              <a:cxn ang="0">
                <a:pos x="71" y="1318"/>
              </a:cxn>
              <a:cxn ang="0">
                <a:pos x="117" y="1252"/>
              </a:cxn>
              <a:cxn ang="0">
                <a:pos x="123" y="1099"/>
              </a:cxn>
              <a:cxn ang="0">
                <a:pos x="141" y="1010"/>
              </a:cxn>
              <a:cxn ang="0">
                <a:pos x="194" y="874"/>
              </a:cxn>
              <a:cxn ang="0">
                <a:pos x="153" y="727"/>
              </a:cxn>
              <a:cxn ang="0">
                <a:pos x="135" y="674"/>
              </a:cxn>
              <a:cxn ang="0">
                <a:pos x="82" y="603"/>
              </a:cxn>
              <a:cxn ang="0">
                <a:pos x="23" y="461"/>
              </a:cxn>
            </a:cxnLst>
            <a:rect l="0" t="0" r="r" b="b"/>
            <a:pathLst>
              <a:path w="1819" h="1584">
                <a:moveTo>
                  <a:pt x="0" y="30"/>
                </a:moveTo>
                <a:lnTo>
                  <a:pt x="974" y="0"/>
                </a:lnTo>
                <a:lnTo>
                  <a:pt x="969" y="35"/>
                </a:lnTo>
                <a:lnTo>
                  <a:pt x="1015" y="113"/>
                </a:lnTo>
                <a:lnTo>
                  <a:pt x="1022" y="189"/>
                </a:lnTo>
                <a:lnTo>
                  <a:pt x="1040" y="236"/>
                </a:lnTo>
                <a:lnTo>
                  <a:pt x="1063" y="253"/>
                </a:lnTo>
                <a:lnTo>
                  <a:pt x="1068" y="289"/>
                </a:lnTo>
                <a:lnTo>
                  <a:pt x="1022" y="319"/>
                </a:lnTo>
                <a:lnTo>
                  <a:pt x="1010" y="331"/>
                </a:lnTo>
                <a:lnTo>
                  <a:pt x="986" y="420"/>
                </a:lnTo>
                <a:lnTo>
                  <a:pt x="926" y="514"/>
                </a:lnTo>
                <a:lnTo>
                  <a:pt x="868" y="686"/>
                </a:lnTo>
                <a:lnTo>
                  <a:pt x="868" y="809"/>
                </a:lnTo>
                <a:lnTo>
                  <a:pt x="1500" y="785"/>
                </a:lnTo>
                <a:lnTo>
                  <a:pt x="1512" y="803"/>
                </a:lnTo>
                <a:lnTo>
                  <a:pt x="1494" y="862"/>
                </a:lnTo>
                <a:lnTo>
                  <a:pt x="1500" y="957"/>
                </a:lnTo>
                <a:lnTo>
                  <a:pt x="1565" y="1022"/>
                </a:lnTo>
                <a:lnTo>
                  <a:pt x="1583" y="1099"/>
                </a:lnTo>
                <a:lnTo>
                  <a:pt x="1489" y="1081"/>
                </a:lnTo>
                <a:lnTo>
                  <a:pt x="1405" y="1046"/>
                </a:lnTo>
                <a:lnTo>
                  <a:pt x="1388" y="1034"/>
                </a:lnTo>
                <a:lnTo>
                  <a:pt x="1364" y="1051"/>
                </a:lnTo>
                <a:lnTo>
                  <a:pt x="1304" y="1105"/>
                </a:lnTo>
                <a:lnTo>
                  <a:pt x="1299" y="1135"/>
                </a:lnTo>
                <a:lnTo>
                  <a:pt x="1322" y="1163"/>
                </a:lnTo>
                <a:lnTo>
                  <a:pt x="1358" y="1176"/>
                </a:lnTo>
                <a:lnTo>
                  <a:pt x="1423" y="1170"/>
                </a:lnTo>
                <a:lnTo>
                  <a:pt x="1464" y="1146"/>
                </a:lnTo>
                <a:lnTo>
                  <a:pt x="1489" y="1128"/>
                </a:lnTo>
                <a:lnTo>
                  <a:pt x="1530" y="1128"/>
                </a:lnTo>
                <a:lnTo>
                  <a:pt x="1553" y="1128"/>
                </a:lnTo>
                <a:lnTo>
                  <a:pt x="1553" y="1140"/>
                </a:lnTo>
                <a:lnTo>
                  <a:pt x="1542" y="1158"/>
                </a:lnTo>
                <a:lnTo>
                  <a:pt x="1517" y="1181"/>
                </a:lnTo>
                <a:lnTo>
                  <a:pt x="1524" y="1206"/>
                </a:lnTo>
                <a:lnTo>
                  <a:pt x="1547" y="1217"/>
                </a:lnTo>
                <a:lnTo>
                  <a:pt x="1571" y="1222"/>
                </a:lnTo>
                <a:lnTo>
                  <a:pt x="1588" y="1211"/>
                </a:lnTo>
                <a:lnTo>
                  <a:pt x="1612" y="1158"/>
                </a:lnTo>
                <a:lnTo>
                  <a:pt x="1682" y="1135"/>
                </a:lnTo>
                <a:lnTo>
                  <a:pt x="1707" y="1117"/>
                </a:lnTo>
                <a:lnTo>
                  <a:pt x="1725" y="1117"/>
                </a:lnTo>
                <a:lnTo>
                  <a:pt x="1742" y="1140"/>
                </a:lnTo>
                <a:lnTo>
                  <a:pt x="1730" y="1170"/>
                </a:lnTo>
                <a:lnTo>
                  <a:pt x="1742" y="1181"/>
                </a:lnTo>
                <a:lnTo>
                  <a:pt x="1736" y="1211"/>
                </a:lnTo>
                <a:lnTo>
                  <a:pt x="1700" y="1229"/>
                </a:lnTo>
                <a:lnTo>
                  <a:pt x="1654" y="1300"/>
                </a:lnTo>
                <a:lnTo>
                  <a:pt x="1600" y="1335"/>
                </a:lnTo>
                <a:lnTo>
                  <a:pt x="1600" y="1371"/>
                </a:lnTo>
                <a:lnTo>
                  <a:pt x="1612" y="1400"/>
                </a:lnTo>
                <a:lnTo>
                  <a:pt x="1682" y="1442"/>
                </a:lnTo>
                <a:lnTo>
                  <a:pt x="1801" y="1488"/>
                </a:lnTo>
                <a:lnTo>
                  <a:pt x="1819" y="1513"/>
                </a:lnTo>
                <a:lnTo>
                  <a:pt x="1807" y="1536"/>
                </a:lnTo>
                <a:lnTo>
                  <a:pt x="1783" y="1548"/>
                </a:lnTo>
                <a:lnTo>
                  <a:pt x="1695" y="1584"/>
                </a:lnTo>
                <a:lnTo>
                  <a:pt x="1682" y="1506"/>
                </a:lnTo>
                <a:lnTo>
                  <a:pt x="1629" y="1488"/>
                </a:lnTo>
                <a:lnTo>
                  <a:pt x="1524" y="1447"/>
                </a:lnTo>
                <a:lnTo>
                  <a:pt x="1512" y="1412"/>
                </a:lnTo>
                <a:lnTo>
                  <a:pt x="1494" y="1400"/>
                </a:lnTo>
                <a:lnTo>
                  <a:pt x="1464" y="1412"/>
                </a:lnTo>
                <a:lnTo>
                  <a:pt x="1446" y="1483"/>
                </a:lnTo>
                <a:lnTo>
                  <a:pt x="1459" y="1495"/>
                </a:lnTo>
                <a:lnTo>
                  <a:pt x="1459" y="1506"/>
                </a:lnTo>
                <a:lnTo>
                  <a:pt x="1405" y="1548"/>
                </a:lnTo>
                <a:lnTo>
                  <a:pt x="1388" y="1541"/>
                </a:lnTo>
                <a:lnTo>
                  <a:pt x="1358" y="1500"/>
                </a:lnTo>
                <a:lnTo>
                  <a:pt x="1340" y="1500"/>
                </a:lnTo>
                <a:lnTo>
                  <a:pt x="1304" y="1513"/>
                </a:lnTo>
                <a:lnTo>
                  <a:pt x="1287" y="1495"/>
                </a:lnTo>
                <a:lnTo>
                  <a:pt x="1276" y="1500"/>
                </a:lnTo>
                <a:lnTo>
                  <a:pt x="1228" y="1548"/>
                </a:lnTo>
                <a:lnTo>
                  <a:pt x="1169" y="1554"/>
                </a:lnTo>
                <a:lnTo>
                  <a:pt x="1152" y="1536"/>
                </a:lnTo>
                <a:lnTo>
                  <a:pt x="1098" y="1530"/>
                </a:lnTo>
                <a:lnTo>
                  <a:pt x="1015" y="1417"/>
                </a:lnTo>
                <a:lnTo>
                  <a:pt x="962" y="1412"/>
                </a:lnTo>
                <a:lnTo>
                  <a:pt x="915" y="1388"/>
                </a:lnTo>
                <a:lnTo>
                  <a:pt x="898" y="1359"/>
                </a:lnTo>
                <a:lnTo>
                  <a:pt x="885" y="1359"/>
                </a:lnTo>
                <a:lnTo>
                  <a:pt x="880" y="1353"/>
                </a:lnTo>
                <a:lnTo>
                  <a:pt x="880" y="1346"/>
                </a:lnTo>
                <a:lnTo>
                  <a:pt x="880" y="1329"/>
                </a:lnTo>
                <a:lnTo>
                  <a:pt x="856" y="1318"/>
                </a:lnTo>
                <a:lnTo>
                  <a:pt x="844" y="1329"/>
                </a:lnTo>
                <a:lnTo>
                  <a:pt x="809" y="1318"/>
                </a:lnTo>
                <a:lnTo>
                  <a:pt x="802" y="1311"/>
                </a:lnTo>
                <a:lnTo>
                  <a:pt x="791" y="1288"/>
                </a:lnTo>
                <a:lnTo>
                  <a:pt x="767" y="1288"/>
                </a:lnTo>
                <a:lnTo>
                  <a:pt x="703" y="1346"/>
                </a:lnTo>
                <a:lnTo>
                  <a:pt x="738" y="1388"/>
                </a:lnTo>
                <a:lnTo>
                  <a:pt x="726" y="1394"/>
                </a:lnTo>
                <a:lnTo>
                  <a:pt x="619" y="1400"/>
                </a:lnTo>
                <a:lnTo>
                  <a:pt x="437" y="1364"/>
                </a:lnTo>
                <a:lnTo>
                  <a:pt x="336" y="1329"/>
                </a:lnTo>
                <a:lnTo>
                  <a:pt x="94" y="1364"/>
                </a:lnTo>
                <a:lnTo>
                  <a:pt x="82" y="1346"/>
                </a:lnTo>
                <a:lnTo>
                  <a:pt x="71" y="1318"/>
                </a:lnTo>
                <a:lnTo>
                  <a:pt x="82" y="1305"/>
                </a:lnTo>
                <a:lnTo>
                  <a:pt x="94" y="1282"/>
                </a:lnTo>
                <a:lnTo>
                  <a:pt x="117" y="1252"/>
                </a:lnTo>
                <a:lnTo>
                  <a:pt x="147" y="1163"/>
                </a:lnTo>
                <a:lnTo>
                  <a:pt x="123" y="1128"/>
                </a:lnTo>
                <a:lnTo>
                  <a:pt x="123" y="1099"/>
                </a:lnTo>
                <a:lnTo>
                  <a:pt x="129" y="1081"/>
                </a:lnTo>
                <a:lnTo>
                  <a:pt x="129" y="1057"/>
                </a:lnTo>
                <a:lnTo>
                  <a:pt x="141" y="1010"/>
                </a:lnTo>
                <a:lnTo>
                  <a:pt x="165" y="986"/>
                </a:lnTo>
                <a:lnTo>
                  <a:pt x="176" y="945"/>
                </a:lnTo>
                <a:lnTo>
                  <a:pt x="194" y="874"/>
                </a:lnTo>
                <a:lnTo>
                  <a:pt x="194" y="833"/>
                </a:lnTo>
                <a:lnTo>
                  <a:pt x="176" y="768"/>
                </a:lnTo>
                <a:lnTo>
                  <a:pt x="153" y="727"/>
                </a:lnTo>
                <a:lnTo>
                  <a:pt x="141" y="715"/>
                </a:lnTo>
                <a:lnTo>
                  <a:pt x="141" y="691"/>
                </a:lnTo>
                <a:lnTo>
                  <a:pt x="135" y="674"/>
                </a:lnTo>
                <a:lnTo>
                  <a:pt x="117" y="638"/>
                </a:lnTo>
                <a:lnTo>
                  <a:pt x="94" y="620"/>
                </a:lnTo>
                <a:lnTo>
                  <a:pt x="82" y="603"/>
                </a:lnTo>
                <a:lnTo>
                  <a:pt x="100" y="562"/>
                </a:lnTo>
                <a:lnTo>
                  <a:pt x="71" y="502"/>
                </a:lnTo>
                <a:lnTo>
                  <a:pt x="23" y="461"/>
                </a:lnTo>
                <a:lnTo>
                  <a:pt x="5" y="431"/>
                </a:lnTo>
                <a:lnTo>
                  <a:pt x="0" y="30"/>
                </a:lnTo>
              </a:path>
            </a:pathLst>
          </a:custGeom>
          <a:solidFill>
            <a:srgbClr val="E6B9B8"/>
          </a:solidFill>
          <a:ln w="9525">
            <a:solidFill>
              <a:schemeClr val="tx1"/>
            </a:solidFill>
            <a:prstDash val="solid"/>
            <a:round/>
            <a:headEnd/>
            <a:tailEnd/>
          </a:ln>
        </p:spPr>
        <p:txBody>
          <a:bodyPr anchor="ctr"/>
          <a:lstStyle/>
          <a:p>
            <a:pPr>
              <a:defRPr/>
            </a:pPr>
            <a:endParaRPr lang="en-US" sz="1440" b="1" dirty="0">
              <a:latin typeface="Calibri" pitchFamily="34" charset="0"/>
              <a:cs typeface="Arial" pitchFamily="34" charset="0"/>
            </a:endParaRPr>
          </a:p>
          <a:p>
            <a:pPr>
              <a:defRPr/>
            </a:pPr>
            <a:r>
              <a:rPr lang="en-US" sz="1440" b="1" dirty="0">
                <a:latin typeface="Calibri" pitchFamily="34" charset="0"/>
                <a:cs typeface="Arial" pitchFamily="34" charset="0"/>
              </a:rPr>
              <a:t>  -1%</a:t>
            </a:r>
          </a:p>
        </p:txBody>
      </p:sp>
      <p:sp>
        <p:nvSpPr>
          <p:cNvPr id="19501" name="Freeform 45"/>
          <p:cNvSpPr>
            <a:spLocks/>
          </p:cNvSpPr>
          <p:nvPr/>
        </p:nvSpPr>
        <p:spPr bwMode="auto">
          <a:xfrm>
            <a:off x="7652885" y="3346225"/>
            <a:ext cx="807410" cy="832646"/>
          </a:xfrm>
          <a:custGeom>
            <a:avLst/>
            <a:gdLst/>
            <a:ahLst/>
            <a:cxnLst>
              <a:cxn ang="0">
                <a:pos x="703" y="1766"/>
              </a:cxn>
              <a:cxn ang="0">
                <a:pos x="584" y="1707"/>
              </a:cxn>
              <a:cxn ang="0">
                <a:pos x="538" y="1542"/>
              </a:cxn>
              <a:cxn ang="0">
                <a:pos x="567" y="1483"/>
              </a:cxn>
              <a:cxn ang="0">
                <a:pos x="513" y="1400"/>
              </a:cxn>
              <a:cxn ang="0">
                <a:pos x="508" y="1276"/>
              </a:cxn>
              <a:cxn ang="0">
                <a:pos x="407" y="1187"/>
              </a:cxn>
              <a:cxn ang="0">
                <a:pos x="295" y="1070"/>
              </a:cxn>
              <a:cxn ang="0">
                <a:pos x="189" y="1016"/>
              </a:cxn>
              <a:cxn ang="0">
                <a:pos x="171" y="986"/>
              </a:cxn>
              <a:cxn ang="0">
                <a:pos x="89" y="956"/>
              </a:cxn>
              <a:cxn ang="0">
                <a:pos x="41" y="910"/>
              </a:cxn>
              <a:cxn ang="0">
                <a:pos x="53" y="733"/>
              </a:cxn>
              <a:cxn ang="0">
                <a:pos x="71" y="649"/>
              </a:cxn>
              <a:cxn ang="0">
                <a:pos x="0" y="579"/>
              </a:cxn>
              <a:cxn ang="0">
                <a:pos x="29" y="508"/>
              </a:cxn>
              <a:cxn ang="0">
                <a:pos x="118" y="401"/>
              </a:cxn>
              <a:cxn ang="0">
                <a:pos x="165" y="366"/>
              </a:cxn>
              <a:cxn ang="0">
                <a:pos x="178" y="130"/>
              </a:cxn>
              <a:cxn ang="0">
                <a:pos x="224" y="119"/>
              </a:cxn>
              <a:cxn ang="0">
                <a:pos x="313" y="119"/>
              </a:cxn>
              <a:cxn ang="0">
                <a:pos x="531" y="5"/>
              </a:cxn>
              <a:cxn ang="0">
                <a:pos x="567" y="12"/>
              </a:cxn>
              <a:cxn ang="0">
                <a:pos x="556" y="71"/>
              </a:cxn>
              <a:cxn ang="0">
                <a:pos x="538" y="142"/>
              </a:cxn>
              <a:cxn ang="0">
                <a:pos x="620" y="119"/>
              </a:cxn>
              <a:cxn ang="0">
                <a:pos x="685" y="142"/>
              </a:cxn>
              <a:cxn ang="0">
                <a:pos x="738" y="172"/>
              </a:cxn>
              <a:cxn ang="0">
                <a:pos x="774" y="230"/>
              </a:cxn>
              <a:cxn ang="0">
                <a:pos x="1058" y="295"/>
              </a:cxn>
              <a:cxn ang="0">
                <a:pos x="1146" y="342"/>
              </a:cxn>
              <a:cxn ang="0">
                <a:pos x="1193" y="360"/>
              </a:cxn>
              <a:cxn ang="0">
                <a:pos x="1235" y="342"/>
              </a:cxn>
              <a:cxn ang="0">
                <a:pos x="1335" y="372"/>
              </a:cxn>
              <a:cxn ang="0">
                <a:pos x="1347" y="396"/>
              </a:cxn>
              <a:cxn ang="0">
                <a:pos x="1388" y="426"/>
              </a:cxn>
              <a:cxn ang="0">
                <a:pos x="1447" y="484"/>
              </a:cxn>
              <a:cxn ang="0">
                <a:pos x="1441" y="591"/>
              </a:cxn>
              <a:cxn ang="0">
                <a:pos x="1494" y="585"/>
              </a:cxn>
              <a:cxn ang="0">
                <a:pos x="1477" y="626"/>
              </a:cxn>
              <a:cxn ang="0">
                <a:pos x="1530" y="697"/>
              </a:cxn>
              <a:cxn ang="0">
                <a:pos x="1464" y="761"/>
              </a:cxn>
              <a:cxn ang="0">
                <a:pos x="1411" y="898"/>
              </a:cxn>
              <a:cxn ang="0">
                <a:pos x="1423" y="928"/>
              </a:cxn>
              <a:cxn ang="0">
                <a:pos x="1512" y="815"/>
              </a:cxn>
              <a:cxn ang="0">
                <a:pos x="1583" y="761"/>
              </a:cxn>
              <a:cxn ang="0">
                <a:pos x="1619" y="720"/>
              </a:cxn>
              <a:cxn ang="0">
                <a:pos x="1624" y="667"/>
              </a:cxn>
              <a:cxn ang="0">
                <a:pos x="1642" y="632"/>
              </a:cxn>
              <a:cxn ang="0">
                <a:pos x="1666" y="596"/>
              </a:cxn>
              <a:cxn ang="0">
                <a:pos x="1690" y="614"/>
              </a:cxn>
              <a:cxn ang="0">
                <a:pos x="1649" y="761"/>
              </a:cxn>
              <a:cxn ang="0">
                <a:pos x="1613" y="827"/>
              </a:cxn>
              <a:cxn ang="0">
                <a:pos x="1578" y="933"/>
              </a:cxn>
              <a:cxn ang="0">
                <a:pos x="1578" y="1057"/>
              </a:cxn>
              <a:cxn ang="0">
                <a:pos x="1530" y="1116"/>
              </a:cxn>
              <a:cxn ang="0">
                <a:pos x="1542" y="1276"/>
              </a:cxn>
              <a:cxn ang="0">
                <a:pos x="1494" y="1394"/>
              </a:cxn>
              <a:cxn ang="0">
                <a:pos x="1560" y="1648"/>
              </a:cxn>
              <a:cxn ang="0">
                <a:pos x="1553" y="1684"/>
              </a:cxn>
              <a:cxn ang="0">
                <a:pos x="1553" y="1748"/>
              </a:cxn>
            </a:cxnLst>
            <a:rect l="0" t="0" r="r" b="b"/>
            <a:pathLst>
              <a:path w="1690" h="1801">
                <a:moveTo>
                  <a:pt x="715" y="1801"/>
                </a:moveTo>
                <a:lnTo>
                  <a:pt x="703" y="1766"/>
                </a:lnTo>
                <a:lnTo>
                  <a:pt x="673" y="1742"/>
                </a:lnTo>
                <a:lnTo>
                  <a:pt x="584" y="1707"/>
                </a:lnTo>
                <a:lnTo>
                  <a:pt x="556" y="1595"/>
                </a:lnTo>
                <a:lnTo>
                  <a:pt x="538" y="1542"/>
                </a:lnTo>
                <a:lnTo>
                  <a:pt x="561" y="1506"/>
                </a:lnTo>
                <a:lnTo>
                  <a:pt x="567" y="1483"/>
                </a:lnTo>
                <a:lnTo>
                  <a:pt x="531" y="1448"/>
                </a:lnTo>
                <a:lnTo>
                  <a:pt x="513" y="1400"/>
                </a:lnTo>
                <a:lnTo>
                  <a:pt x="508" y="1329"/>
                </a:lnTo>
                <a:lnTo>
                  <a:pt x="508" y="1276"/>
                </a:lnTo>
                <a:lnTo>
                  <a:pt x="496" y="1252"/>
                </a:lnTo>
                <a:lnTo>
                  <a:pt x="407" y="1187"/>
                </a:lnTo>
                <a:lnTo>
                  <a:pt x="325" y="1128"/>
                </a:lnTo>
                <a:lnTo>
                  <a:pt x="295" y="1070"/>
                </a:lnTo>
                <a:lnTo>
                  <a:pt x="206" y="1027"/>
                </a:lnTo>
                <a:lnTo>
                  <a:pt x="189" y="1016"/>
                </a:lnTo>
                <a:lnTo>
                  <a:pt x="183" y="999"/>
                </a:lnTo>
                <a:lnTo>
                  <a:pt x="171" y="986"/>
                </a:lnTo>
                <a:lnTo>
                  <a:pt x="100" y="974"/>
                </a:lnTo>
                <a:lnTo>
                  <a:pt x="89" y="956"/>
                </a:lnTo>
                <a:lnTo>
                  <a:pt x="59" y="933"/>
                </a:lnTo>
                <a:lnTo>
                  <a:pt x="41" y="910"/>
                </a:lnTo>
                <a:lnTo>
                  <a:pt x="41" y="804"/>
                </a:lnTo>
                <a:lnTo>
                  <a:pt x="53" y="733"/>
                </a:lnTo>
                <a:lnTo>
                  <a:pt x="47" y="697"/>
                </a:lnTo>
                <a:lnTo>
                  <a:pt x="71" y="649"/>
                </a:lnTo>
                <a:lnTo>
                  <a:pt x="41" y="603"/>
                </a:lnTo>
                <a:lnTo>
                  <a:pt x="0" y="579"/>
                </a:lnTo>
                <a:lnTo>
                  <a:pt x="18" y="514"/>
                </a:lnTo>
                <a:lnTo>
                  <a:pt x="29" y="508"/>
                </a:lnTo>
                <a:lnTo>
                  <a:pt x="36" y="472"/>
                </a:lnTo>
                <a:lnTo>
                  <a:pt x="118" y="401"/>
                </a:lnTo>
                <a:lnTo>
                  <a:pt x="142" y="390"/>
                </a:lnTo>
                <a:lnTo>
                  <a:pt x="165" y="366"/>
                </a:lnTo>
                <a:lnTo>
                  <a:pt x="160" y="147"/>
                </a:lnTo>
                <a:lnTo>
                  <a:pt x="178" y="130"/>
                </a:lnTo>
                <a:lnTo>
                  <a:pt x="195" y="101"/>
                </a:lnTo>
                <a:lnTo>
                  <a:pt x="224" y="119"/>
                </a:lnTo>
                <a:lnTo>
                  <a:pt x="266" y="124"/>
                </a:lnTo>
                <a:lnTo>
                  <a:pt x="313" y="119"/>
                </a:lnTo>
                <a:lnTo>
                  <a:pt x="389" y="76"/>
                </a:lnTo>
                <a:lnTo>
                  <a:pt x="531" y="5"/>
                </a:lnTo>
                <a:lnTo>
                  <a:pt x="556" y="0"/>
                </a:lnTo>
                <a:lnTo>
                  <a:pt x="567" y="12"/>
                </a:lnTo>
                <a:lnTo>
                  <a:pt x="567" y="48"/>
                </a:lnTo>
                <a:lnTo>
                  <a:pt x="556" y="71"/>
                </a:lnTo>
                <a:lnTo>
                  <a:pt x="549" y="89"/>
                </a:lnTo>
                <a:lnTo>
                  <a:pt x="538" y="142"/>
                </a:lnTo>
                <a:lnTo>
                  <a:pt x="591" y="119"/>
                </a:lnTo>
                <a:lnTo>
                  <a:pt x="620" y="119"/>
                </a:lnTo>
                <a:lnTo>
                  <a:pt x="650" y="147"/>
                </a:lnTo>
                <a:lnTo>
                  <a:pt x="685" y="142"/>
                </a:lnTo>
                <a:lnTo>
                  <a:pt x="703" y="165"/>
                </a:lnTo>
                <a:lnTo>
                  <a:pt x="738" y="172"/>
                </a:lnTo>
                <a:lnTo>
                  <a:pt x="762" y="188"/>
                </a:lnTo>
                <a:lnTo>
                  <a:pt x="774" y="230"/>
                </a:lnTo>
                <a:lnTo>
                  <a:pt x="792" y="242"/>
                </a:lnTo>
                <a:lnTo>
                  <a:pt x="1058" y="295"/>
                </a:lnTo>
                <a:lnTo>
                  <a:pt x="1093" y="295"/>
                </a:lnTo>
                <a:lnTo>
                  <a:pt x="1146" y="342"/>
                </a:lnTo>
                <a:lnTo>
                  <a:pt x="1187" y="342"/>
                </a:lnTo>
                <a:lnTo>
                  <a:pt x="1193" y="360"/>
                </a:lnTo>
                <a:lnTo>
                  <a:pt x="1211" y="348"/>
                </a:lnTo>
                <a:lnTo>
                  <a:pt x="1235" y="342"/>
                </a:lnTo>
                <a:lnTo>
                  <a:pt x="1294" y="355"/>
                </a:lnTo>
                <a:lnTo>
                  <a:pt x="1335" y="372"/>
                </a:lnTo>
                <a:lnTo>
                  <a:pt x="1353" y="383"/>
                </a:lnTo>
                <a:lnTo>
                  <a:pt x="1347" y="396"/>
                </a:lnTo>
                <a:lnTo>
                  <a:pt x="1347" y="413"/>
                </a:lnTo>
                <a:lnTo>
                  <a:pt x="1388" y="426"/>
                </a:lnTo>
                <a:lnTo>
                  <a:pt x="1441" y="449"/>
                </a:lnTo>
                <a:lnTo>
                  <a:pt x="1447" y="484"/>
                </a:lnTo>
                <a:lnTo>
                  <a:pt x="1429" y="585"/>
                </a:lnTo>
                <a:lnTo>
                  <a:pt x="1441" y="591"/>
                </a:lnTo>
                <a:lnTo>
                  <a:pt x="1489" y="579"/>
                </a:lnTo>
                <a:lnTo>
                  <a:pt x="1494" y="585"/>
                </a:lnTo>
                <a:lnTo>
                  <a:pt x="1494" y="608"/>
                </a:lnTo>
                <a:lnTo>
                  <a:pt x="1477" y="626"/>
                </a:lnTo>
                <a:lnTo>
                  <a:pt x="1489" y="667"/>
                </a:lnTo>
                <a:lnTo>
                  <a:pt x="1530" y="697"/>
                </a:lnTo>
                <a:lnTo>
                  <a:pt x="1524" y="703"/>
                </a:lnTo>
                <a:lnTo>
                  <a:pt x="1464" y="761"/>
                </a:lnTo>
                <a:lnTo>
                  <a:pt x="1429" y="845"/>
                </a:lnTo>
                <a:lnTo>
                  <a:pt x="1411" y="898"/>
                </a:lnTo>
                <a:lnTo>
                  <a:pt x="1406" y="915"/>
                </a:lnTo>
                <a:lnTo>
                  <a:pt x="1423" y="928"/>
                </a:lnTo>
                <a:lnTo>
                  <a:pt x="1464" y="903"/>
                </a:lnTo>
                <a:lnTo>
                  <a:pt x="1512" y="815"/>
                </a:lnTo>
                <a:lnTo>
                  <a:pt x="1560" y="774"/>
                </a:lnTo>
                <a:lnTo>
                  <a:pt x="1583" y="761"/>
                </a:lnTo>
                <a:lnTo>
                  <a:pt x="1595" y="744"/>
                </a:lnTo>
                <a:lnTo>
                  <a:pt x="1619" y="720"/>
                </a:lnTo>
                <a:lnTo>
                  <a:pt x="1624" y="697"/>
                </a:lnTo>
                <a:lnTo>
                  <a:pt x="1624" y="667"/>
                </a:lnTo>
                <a:lnTo>
                  <a:pt x="1631" y="644"/>
                </a:lnTo>
                <a:lnTo>
                  <a:pt x="1642" y="632"/>
                </a:lnTo>
                <a:lnTo>
                  <a:pt x="1654" y="608"/>
                </a:lnTo>
                <a:lnTo>
                  <a:pt x="1666" y="596"/>
                </a:lnTo>
                <a:lnTo>
                  <a:pt x="1684" y="596"/>
                </a:lnTo>
                <a:lnTo>
                  <a:pt x="1690" y="614"/>
                </a:lnTo>
                <a:lnTo>
                  <a:pt x="1690" y="662"/>
                </a:lnTo>
                <a:lnTo>
                  <a:pt x="1649" y="761"/>
                </a:lnTo>
                <a:lnTo>
                  <a:pt x="1624" y="791"/>
                </a:lnTo>
                <a:lnTo>
                  <a:pt x="1613" y="827"/>
                </a:lnTo>
                <a:lnTo>
                  <a:pt x="1619" y="845"/>
                </a:lnTo>
                <a:lnTo>
                  <a:pt x="1578" y="933"/>
                </a:lnTo>
                <a:lnTo>
                  <a:pt x="1578" y="1004"/>
                </a:lnTo>
                <a:lnTo>
                  <a:pt x="1578" y="1057"/>
                </a:lnTo>
                <a:lnTo>
                  <a:pt x="1535" y="1098"/>
                </a:lnTo>
                <a:lnTo>
                  <a:pt x="1530" y="1116"/>
                </a:lnTo>
                <a:lnTo>
                  <a:pt x="1542" y="1176"/>
                </a:lnTo>
                <a:lnTo>
                  <a:pt x="1542" y="1276"/>
                </a:lnTo>
                <a:lnTo>
                  <a:pt x="1530" y="1293"/>
                </a:lnTo>
                <a:lnTo>
                  <a:pt x="1494" y="1394"/>
                </a:lnTo>
                <a:lnTo>
                  <a:pt x="1518" y="1547"/>
                </a:lnTo>
                <a:lnTo>
                  <a:pt x="1560" y="1648"/>
                </a:lnTo>
                <a:lnTo>
                  <a:pt x="1548" y="1666"/>
                </a:lnTo>
                <a:lnTo>
                  <a:pt x="1553" y="1684"/>
                </a:lnTo>
                <a:lnTo>
                  <a:pt x="1548" y="1701"/>
                </a:lnTo>
                <a:lnTo>
                  <a:pt x="1553" y="1748"/>
                </a:lnTo>
                <a:lnTo>
                  <a:pt x="715" y="1801"/>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4%</a:t>
            </a:r>
          </a:p>
        </p:txBody>
      </p:sp>
      <p:sp>
        <p:nvSpPr>
          <p:cNvPr id="19504" name="Freeform 48"/>
          <p:cNvSpPr>
            <a:spLocks/>
          </p:cNvSpPr>
          <p:nvPr/>
        </p:nvSpPr>
        <p:spPr bwMode="auto">
          <a:xfrm>
            <a:off x="7891210" y="4153808"/>
            <a:ext cx="612419" cy="1047074"/>
          </a:xfrm>
          <a:custGeom>
            <a:avLst/>
            <a:gdLst/>
            <a:ahLst/>
            <a:cxnLst>
              <a:cxn ang="0">
                <a:pos x="213" y="53"/>
              </a:cxn>
              <a:cxn ang="0">
                <a:pos x="290" y="118"/>
              </a:cxn>
              <a:cxn ang="0">
                <a:pos x="348" y="189"/>
              </a:cxn>
              <a:cxn ang="0">
                <a:pos x="372" y="296"/>
              </a:cxn>
              <a:cxn ang="0">
                <a:pos x="331" y="355"/>
              </a:cxn>
              <a:cxn ang="0">
                <a:pos x="277" y="450"/>
              </a:cxn>
              <a:cxn ang="0">
                <a:pos x="213" y="485"/>
              </a:cxn>
              <a:cxn ang="0">
                <a:pos x="118" y="503"/>
              </a:cxn>
              <a:cxn ang="0">
                <a:pos x="107" y="580"/>
              </a:cxn>
              <a:cxn ang="0">
                <a:pos x="153" y="644"/>
              </a:cxn>
              <a:cxn ang="0">
                <a:pos x="95" y="804"/>
              </a:cxn>
              <a:cxn ang="0">
                <a:pos x="36" y="863"/>
              </a:cxn>
              <a:cxn ang="0">
                <a:pos x="18" y="928"/>
              </a:cxn>
              <a:cxn ang="0">
                <a:pos x="0" y="988"/>
              </a:cxn>
              <a:cxn ang="0">
                <a:pos x="29" y="1135"/>
              </a:cxn>
              <a:cxn ang="0">
                <a:pos x="130" y="1270"/>
              </a:cxn>
              <a:cxn ang="0">
                <a:pos x="242" y="1365"/>
              </a:cxn>
              <a:cxn ang="0">
                <a:pos x="313" y="1531"/>
              </a:cxn>
              <a:cxn ang="0">
                <a:pos x="366" y="1483"/>
              </a:cxn>
              <a:cxn ang="0">
                <a:pos x="455" y="1548"/>
              </a:cxn>
              <a:cxn ang="0">
                <a:pos x="449" y="1655"/>
              </a:cxn>
              <a:cxn ang="0">
                <a:pos x="378" y="1749"/>
              </a:cxn>
              <a:cxn ang="0">
                <a:pos x="449" y="1850"/>
              </a:cxn>
              <a:cxn ang="0">
                <a:pos x="584" y="1921"/>
              </a:cxn>
              <a:cxn ang="0">
                <a:pos x="691" y="2068"/>
              </a:cxn>
              <a:cxn ang="0">
                <a:pos x="721" y="2121"/>
              </a:cxn>
              <a:cxn ang="0">
                <a:pos x="691" y="2162"/>
              </a:cxn>
              <a:cxn ang="0">
                <a:pos x="774" y="2269"/>
              </a:cxn>
              <a:cxn ang="0">
                <a:pos x="797" y="2246"/>
              </a:cxn>
              <a:cxn ang="0">
                <a:pos x="822" y="2186"/>
              </a:cxn>
              <a:cxn ang="0">
                <a:pos x="916" y="2175"/>
              </a:cxn>
              <a:cxn ang="0">
                <a:pos x="992" y="2228"/>
              </a:cxn>
              <a:cxn ang="0">
                <a:pos x="1022" y="2127"/>
              </a:cxn>
              <a:cxn ang="0">
                <a:pos x="1046" y="2068"/>
              </a:cxn>
              <a:cxn ang="0">
                <a:pos x="1147" y="2027"/>
              </a:cxn>
              <a:cxn ang="0">
                <a:pos x="1117" y="1974"/>
              </a:cxn>
              <a:cxn ang="0">
                <a:pos x="1134" y="1932"/>
              </a:cxn>
              <a:cxn ang="0">
                <a:pos x="1140" y="1909"/>
              </a:cxn>
              <a:cxn ang="0">
                <a:pos x="1134" y="1873"/>
              </a:cxn>
              <a:cxn ang="0">
                <a:pos x="1152" y="1743"/>
              </a:cxn>
              <a:cxn ang="0">
                <a:pos x="1235" y="1630"/>
              </a:cxn>
              <a:cxn ang="0">
                <a:pos x="1276" y="1525"/>
              </a:cxn>
              <a:cxn ang="0">
                <a:pos x="1229" y="1365"/>
              </a:cxn>
              <a:cxn ang="0">
                <a:pos x="1235" y="1282"/>
              </a:cxn>
              <a:cxn ang="0">
                <a:pos x="1164" y="301"/>
              </a:cxn>
              <a:cxn ang="0">
                <a:pos x="1140" y="273"/>
              </a:cxn>
              <a:cxn ang="0">
                <a:pos x="1104" y="154"/>
              </a:cxn>
              <a:cxn ang="0">
                <a:pos x="1051" y="71"/>
              </a:cxn>
            </a:cxnLst>
            <a:rect l="0" t="0" r="r" b="b"/>
            <a:pathLst>
              <a:path w="1276" h="2269">
                <a:moveTo>
                  <a:pt x="1051" y="0"/>
                </a:moveTo>
                <a:lnTo>
                  <a:pt x="213" y="53"/>
                </a:lnTo>
                <a:lnTo>
                  <a:pt x="224" y="77"/>
                </a:lnTo>
                <a:lnTo>
                  <a:pt x="290" y="118"/>
                </a:lnTo>
                <a:lnTo>
                  <a:pt x="295" y="154"/>
                </a:lnTo>
                <a:lnTo>
                  <a:pt x="348" y="189"/>
                </a:lnTo>
                <a:lnTo>
                  <a:pt x="372" y="260"/>
                </a:lnTo>
                <a:lnTo>
                  <a:pt x="372" y="296"/>
                </a:lnTo>
                <a:lnTo>
                  <a:pt x="348" y="337"/>
                </a:lnTo>
                <a:lnTo>
                  <a:pt x="331" y="355"/>
                </a:lnTo>
                <a:lnTo>
                  <a:pt x="331" y="390"/>
                </a:lnTo>
                <a:lnTo>
                  <a:pt x="277" y="450"/>
                </a:lnTo>
                <a:lnTo>
                  <a:pt x="224" y="468"/>
                </a:lnTo>
                <a:lnTo>
                  <a:pt x="213" y="485"/>
                </a:lnTo>
                <a:lnTo>
                  <a:pt x="148" y="485"/>
                </a:lnTo>
                <a:lnTo>
                  <a:pt x="118" y="503"/>
                </a:lnTo>
                <a:lnTo>
                  <a:pt x="100" y="544"/>
                </a:lnTo>
                <a:lnTo>
                  <a:pt x="107" y="580"/>
                </a:lnTo>
                <a:lnTo>
                  <a:pt x="142" y="615"/>
                </a:lnTo>
                <a:lnTo>
                  <a:pt x="153" y="644"/>
                </a:lnTo>
                <a:lnTo>
                  <a:pt x="142" y="704"/>
                </a:lnTo>
                <a:lnTo>
                  <a:pt x="95" y="804"/>
                </a:lnTo>
                <a:lnTo>
                  <a:pt x="47" y="833"/>
                </a:lnTo>
                <a:lnTo>
                  <a:pt x="36" y="863"/>
                </a:lnTo>
                <a:lnTo>
                  <a:pt x="36" y="899"/>
                </a:lnTo>
                <a:lnTo>
                  <a:pt x="18" y="928"/>
                </a:lnTo>
                <a:lnTo>
                  <a:pt x="18" y="952"/>
                </a:lnTo>
                <a:lnTo>
                  <a:pt x="0" y="988"/>
                </a:lnTo>
                <a:lnTo>
                  <a:pt x="6" y="1064"/>
                </a:lnTo>
                <a:lnTo>
                  <a:pt x="29" y="1135"/>
                </a:lnTo>
                <a:lnTo>
                  <a:pt x="36" y="1164"/>
                </a:lnTo>
                <a:lnTo>
                  <a:pt x="130" y="1270"/>
                </a:lnTo>
                <a:lnTo>
                  <a:pt x="219" y="1341"/>
                </a:lnTo>
                <a:lnTo>
                  <a:pt x="242" y="1365"/>
                </a:lnTo>
                <a:lnTo>
                  <a:pt x="295" y="1513"/>
                </a:lnTo>
                <a:lnTo>
                  <a:pt x="313" y="1531"/>
                </a:lnTo>
                <a:lnTo>
                  <a:pt x="343" y="1501"/>
                </a:lnTo>
                <a:lnTo>
                  <a:pt x="366" y="1483"/>
                </a:lnTo>
                <a:lnTo>
                  <a:pt x="443" y="1525"/>
                </a:lnTo>
                <a:lnTo>
                  <a:pt x="455" y="1548"/>
                </a:lnTo>
                <a:lnTo>
                  <a:pt x="437" y="1602"/>
                </a:lnTo>
                <a:lnTo>
                  <a:pt x="449" y="1655"/>
                </a:lnTo>
                <a:lnTo>
                  <a:pt x="389" y="1726"/>
                </a:lnTo>
                <a:lnTo>
                  <a:pt x="378" y="1749"/>
                </a:lnTo>
                <a:lnTo>
                  <a:pt x="402" y="1797"/>
                </a:lnTo>
                <a:lnTo>
                  <a:pt x="449" y="1850"/>
                </a:lnTo>
                <a:lnTo>
                  <a:pt x="538" y="1903"/>
                </a:lnTo>
                <a:lnTo>
                  <a:pt x="584" y="1921"/>
                </a:lnTo>
                <a:lnTo>
                  <a:pt x="673" y="1997"/>
                </a:lnTo>
                <a:lnTo>
                  <a:pt x="691" y="2068"/>
                </a:lnTo>
                <a:lnTo>
                  <a:pt x="721" y="2104"/>
                </a:lnTo>
                <a:lnTo>
                  <a:pt x="721" y="2121"/>
                </a:lnTo>
                <a:lnTo>
                  <a:pt x="698" y="2145"/>
                </a:lnTo>
                <a:lnTo>
                  <a:pt x="691" y="2162"/>
                </a:lnTo>
                <a:lnTo>
                  <a:pt x="762" y="2269"/>
                </a:lnTo>
                <a:lnTo>
                  <a:pt x="774" y="2269"/>
                </a:lnTo>
                <a:lnTo>
                  <a:pt x="774" y="2246"/>
                </a:lnTo>
                <a:lnTo>
                  <a:pt x="797" y="2246"/>
                </a:lnTo>
                <a:lnTo>
                  <a:pt x="804" y="2257"/>
                </a:lnTo>
                <a:lnTo>
                  <a:pt x="822" y="2186"/>
                </a:lnTo>
                <a:lnTo>
                  <a:pt x="863" y="2168"/>
                </a:lnTo>
                <a:lnTo>
                  <a:pt x="916" y="2175"/>
                </a:lnTo>
                <a:lnTo>
                  <a:pt x="957" y="2198"/>
                </a:lnTo>
                <a:lnTo>
                  <a:pt x="992" y="2228"/>
                </a:lnTo>
                <a:lnTo>
                  <a:pt x="1040" y="2203"/>
                </a:lnTo>
                <a:lnTo>
                  <a:pt x="1022" y="2127"/>
                </a:lnTo>
                <a:lnTo>
                  <a:pt x="1016" y="2079"/>
                </a:lnTo>
                <a:lnTo>
                  <a:pt x="1046" y="2068"/>
                </a:lnTo>
                <a:lnTo>
                  <a:pt x="1140" y="2038"/>
                </a:lnTo>
                <a:lnTo>
                  <a:pt x="1147" y="2027"/>
                </a:lnTo>
                <a:lnTo>
                  <a:pt x="1117" y="1992"/>
                </a:lnTo>
                <a:lnTo>
                  <a:pt x="1117" y="1974"/>
                </a:lnTo>
                <a:lnTo>
                  <a:pt x="1122" y="1967"/>
                </a:lnTo>
                <a:lnTo>
                  <a:pt x="1134" y="1932"/>
                </a:lnTo>
                <a:lnTo>
                  <a:pt x="1147" y="1914"/>
                </a:lnTo>
                <a:lnTo>
                  <a:pt x="1140" y="1909"/>
                </a:lnTo>
                <a:lnTo>
                  <a:pt x="1134" y="1896"/>
                </a:lnTo>
                <a:lnTo>
                  <a:pt x="1134" y="1873"/>
                </a:lnTo>
                <a:lnTo>
                  <a:pt x="1152" y="1802"/>
                </a:lnTo>
                <a:lnTo>
                  <a:pt x="1152" y="1743"/>
                </a:lnTo>
                <a:lnTo>
                  <a:pt x="1205" y="1696"/>
                </a:lnTo>
                <a:lnTo>
                  <a:pt x="1235" y="1630"/>
                </a:lnTo>
                <a:lnTo>
                  <a:pt x="1235" y="1607"/>
                </a:lnTo>
                <a:lnTo>
                  <a:pt x="1276" y="1525"/>
                </a:lnTo>
                <a:lnTo>
                  <a:pt x="1264" y="1442"/>
                </a:lnTo>
                <a:lnTo>
                  <a:pt x="1229" y="1365"/>
                </a:lnTo>
                <a:lnTo>
                  <a:pt x="1241" y="1318"/>
                </a:lnTo>
                <a:lnTo>
                  <a:pt x="1235" y="1282"/>
                </a:lnTo>
                <a:lnTo>
                  <a:pt x="1246" y="1265"/>
                </a:lnTo>
                <a:lnTo>
                  <a:pt x="1164" y="301"/>
                </a:lnTo>
                <a:lnTo>
                  <a:pt x="1152" y="296"/>
                </a:lnTo>
                <a:lnTo>
                  <a:pt x="1140" y="273"/>
                </a:lnTo>
                <a:lnTo>
                  <a:pt x="1122" y="184"/>
                </a:lnTo>
                <a:lnTo>
                  <a:pt x="1104" y="154"/>
                </a:lnTo>
                <a:lnTo>
                  <a:pt x="1081" y="131"/>
                </a:lnTo>
                <a:lnTo>
                  <a:pt x="1051" y="71"/>
                </a:lnTo>
                <a:lnTo>
                  <a:pt x="1051" y="0"/>
                </a:lnTo>
              </a:path>
            </a:pathLst>
          </a:custGeom>
          <a:solidFill>
            <a:schemeClr val="accent3">
              <a:lumMod val="60000"/>
              <a:lumOff val="40000"/>
            </a:schemeClr>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3%</a:t>
            </a:r>
          </a:p>
        </p:txBody>
      </p:sp>
      <p:grpSp>
        <p:nvGrpSpPr>
          <p:cNvPr id="4" name="Group 129"/>
          <p:cNvGrpSpPr/>
          <p:nvPr/>
        </p:nvGrpSpPr>
        <p:grpSpPr>
          <a:xfrm>
            <a:off x="7980761" y="3223695"/>
            <a:ext cx="1159840" cy="1058213"/>
            <a:chOff x="5421313" y="2084388"/>
            <a:chExt cx="1274762" cy="1206500"/>
          </a:xfrm>
          <a:solidFill>
            <a:schemeClr val="accent3">
              <a:lumMod val="60000"/>
              <a:lumOff val="40000"/>
            </a:schemeClr>
          </a:solidFill>
        </p:grpSpPr>
        <p:sp>
          <p:nvSpPr>
            <p:cNvPr id="19505" name="Freeform 49"/>
            <p:cNvSpPr>
              <a:spLocks/>
            </p:cNvSpPr>
            <p:nvPr/>
          </p:nvSpPr>
          <p:spPr bwMode="auto">
            <a:xfrm>
              <a:off x="6038850" y="2387600"/>
              <a:ext cx="657225" cy="903288"/>
            </a:xfrm>
            <a:custGeom>
              <a:avLst/>
              <a:gdLst/>
              <a:ahLst/>
              <a:cxnLst>
                <a:cxn ang="0">
                  <a:pos x="620" y="1638"/>
                </a:cxn>
                <a:cxn ang="0">
                  <a:pos x="1016" y="1602"/>
                </a:cxn>
                <a:cxn ang="0">
                  <a:pos x="1069" y="1489"/>
                </a:cxn>
                <a:cxn ang="0">
                  <a:pos x="1081" y="1402"/>
                </a:cxn>
                <a:cxn ang="0">
                  <a:pos x="1152" y="1306"/>
                </a:cxn>
                <a:cxn ang="0">
                  <a:pos x="1158" y="1247"/>
                </a:cxn>
                <a:cxn ang="0">
                  <a:pos x="1193" y="1194"/>
                </a:cxn>
                <a:cxn ang="0">
                  <a:pos x="1216" y="1224"/>
                </a:cxn>
                <a:cxn ang="0">
                  <a:pos x="1241" y="1194"/>
                </a:cxn>
                <a:cxn ang="0">
                  <a:pos x="1234" y="1118"/>
                </a:cxn>
                <a:cxn ang="0">
                  <a:pos x="1223" y="999"/>
                </a:cxn>
                <a:cxn ang="0">
                  <a:pos x="1122" y="674"/>
                </a:cxn>
                <a:cxn ang="0">
                  <a:pos x="1004" y="669"/>
                </a:cxn>
                <a:cxn ang="0">
                  <a:pos x="856" y="864"/>
                </a:cxn>
                <a:cxn ang="0">
                  <a:pos x="838" y="857"/>
                </a:cxn>
                <a:cxn ang="0">
                  <a:pos x="780" y="828"/>
                </a:cxn>
                <a:cxn ang="0">
                  <a:pos x="780" y="728"/>
                </a:cxn>
                <a:cxn ang="0">
                  <a:pos x="851" y="669"/>
                </a:cxn>
                <a:cxn ang="0">
                  <a:pos x="863" y="621"/>
                </a:cxn>
                <a:cxn ang="0">
                  <a:pos x="892" y="574"/>
                </a:cxn>
                <a:cxn ang="0">
                  <a:pos x="916" y="426"/>
                </a:cxn>
                <a:cxn ang="0">
                  <a:pos x="886" y="350"/>
                </a:cxn>
                <a:cxn ang="0">
                  <a:pos x="845" y="291"/>
                </a:cxn>
                <a:cxn ang="0">
                  <a:pos x="886" y="255"/>
                </a:cxn>
                <a:cxn ang="0">
                  <a:pos x="851" y="167"/>
                </a:cxn>
                <a:cxn ang="0">
                  <a:pos x="714" y="114"/>
                </a:cxn>
                <a:cxn ang="0">
                  <a:pos x="608" y="66"/>
                </a:cxn>
                <a:cxn ang="0">
                  <a:pos x="496" y="36"/>
                </a:cxn>
                <a:cxn ang="0">
                  <a:pos x="432" y="30"/>
                </a:cxn>
                <a:cxn ang="0">
                  <a:pos x="366" y="96"/>
                </a:cxn>
                <a:cxn ang="0">
                  <a:pos x="366" y="160"/>
                </a:cxn>
                <a:cxn ang="0">
                  <a:pos x="389" y="178"/>
                </a:cxn>
                <a:cxn ang="0">
                  <a:pos x="348" y="196"/>
                </a:cxn>
                <a:cxn ang="0">
                  <a:pos x="307" y="243"/>
                </a:cxn>
                <a:cxn ang="0">
                  <a:pos x="295" y="320"/>
                </a:cxn>
                <a:cxn ang="0">
                  <a:pos x="277" y="414"/>
                </a:cxn>
                <a:cxn ang="0">
                  <a:pos x="236" y="396"/>
                </a:cxn>
                <a:cxn ang="0">
                  <a:pos x="236" y="314"/>
                </a:cxn>
                <a:cxn ang="0">
                  <a:pos x="236" y="284"/>
                </a:cxn>
                <a:cxn ang="0">
                  <a:pos x="201" y="320"/>
                </a:cxn>
                <a:cxn ang="0">
                  <a:pos x="183" y="385"/>
                </a:cxn>
                <a:cxn ang="0">
                  <a:pos x="123" y="414"/>
                </a:cxn>
                <a:cxn ang="0">
                  <a:pos x="106" y="467"/>
                </a:cxn>
                <a:cxn ang="0">
                  <a:pos x="70" y="568"/>
                </a:cxn>
                <a:cxn ang="0">
                  <a:pos x="59" y="687"/>
                </a:cxn>
                <a:cxn ang="0">
                  <a:pos x="17" y="769"/>
                </a:cxn>
                <a:cxn ang="0">
                  <a:pos x="47" y="893"/>
                </a:cxn>
                <a:cxn ang="0">
                  <a:pos x="52" y="994"/>
                </a:cxn>
                <a:cxn ang="0">
                  <a:pos x="153" y="1212"/>
                </a:cxn>
                <a:cxn ang="0">
                  <a:pos x="171" y="1313"/>
                </a:cxn>
                <a:cxn ang="0">
                  <a:pos x="159" y="1336"/>
                </a:cxn>
                <a:cxn ang="0">
                  <a:pos x="136" y="1484"/>
                </a:cxn>
                <a:cxn ang="0">
                  <a:pos x="59" y="1661"/>
                </a:cxn>
                <a:cxn ang="0">
                  <a:pos x="0" y="1714"/>
                </a:cxn>
              </a:cxnLst>
              <a:rect l="0" t="0" r="r" b="b"/>
              <a:pathLst>
                <a:path w="1246" h="1714">
                  <a:moveTo>
                    <a:pt x="0" y="1714"/>
                  </a:moveTo>
                  <a:lnTo>
                    <a:pt x="620" y="1638"/>
                  </a:lnTo>
                  <a:lnTo>
                    <a:pt x="626" y="1655"/>
                  </a:lnTo>
                  <a:lnTo>
                    <a:pt x="1016" y="1602"/>
                  </a:lnTo>
                  <a:lnTo>
                    <a:pt x="1021" y="1584"/>
                  </a:lnTo>
                  <a:lnTo>
                    <a:pt x="1069" y="1489"/>
                  </a:lnTo>
                  <a:lnTo>
                    <a:pt x="1087" y="1466"/>
                  </a:lnTo>
                  <a:lnTo>
                    <a:pt x="1081" y="1402"/>
                  </a:lnTo>
                  <a:lnTo>
                    <a:pt x="1104" y="1348"/>
                  </a:lnTo>
                  <a:lnTo>
                    <a:pt x="1152" y="1306"/>
                  </a:lnTo>
                  <a:lnTo>
                    <a:pt x="1152" y="1260"/>
                  </a:lnTo>
                  <a:lnTo>
                    <a:pt x="1158" y="1247"/>
                  </a:lnTo>
                  <a:lnTo>
                    <a:pt x="1163" y="1218"/>
                  </a:lnTo>
                  <a:lnTo>
                    <a:pt x="1193" y="1194"/>
                  </a:lnTo>
                  <a:lnTo>
                    <a:pt x="1205" y="1218"/>
                  </a:lnTo>
                  <a:lnTo>
                    <a:pt x="1216" y="1224"/>
                  </a:lnTo>
                  <a:lnTo>
                    <a:pt x="1234" y="1212"/>
                  </a:lnTo>
                  <a:lnTo>
                    <a:pt x="1241" y="1194"/>
                  </a:lnTo>
                  <a:lnTo>
                    <a:pt x="1246" y="1171"/>
                  </a:lnTo>
                  <a:lnTo>
                    <a:pt x="1234" y="1118"/>
                  </a:lnTo>
                  <a:lnTo>
                    <a:pt x="1246" y="1047"/>
                  </a:lnTo>
                  <a:lnTo>
                    <a:pt x="1223" y="999"/>
                  </a:lnTo>
                  <a:lnTo>
                    <a:pt x="1216" y="905"/>
                  </a:lnTo>
                  <a:lnTo>
                    <a:pt x="1122" y="674"/>
                  </a:lnTo>
                  <a:lnTo>
                    <a:pt x="1033" y="644"/>
                  </a:lnTo>
                  <a:lnTo>
                    <a:pt x="1004" y="669"/>
                  </a:lnTo>
                  <a:lnTo>
                    <a:pt x="963" y="710"/>
                  </a:lnTo>
                  <a:lnTo>
                    <a:pt x="856" y="864"/>
                  </a:lnTo>
                  <a:lnTo>
                    <a:pt x="845" y="864"/>
                  </a:lnTo>
                  <a:lnTo>
                    <a:pt x="838" y="857"/>
                  </a:lnTo>
                  <a:lnTo>
                    <a:pt x="792" y="840"/>
                  </a:lnTo>
                  <a:lnTo>
                    <a:pt x="780" y="828"/>
                  </a:lnTo>
                  <a:lnTo>
                    <a:pt x="767" y="793"/>
                  </a:lnTo>
                  <a:lnTo>
                    <a:pt x="780" y="728"/>
                  </a:lnTo>
                  <a:lnTo>
                    <a:pt x="797" y="704"/>
                  </a:lnTo>
                  <a:lnTo>
                    <a:pt x="851" y="669"/>
                  </a:lnTo>
                  <a:lnTo>
                    <a:pt x="863" y="644"/>
                  </a:lnTo>
                  <a:lnTo>
                    <a:pt x="863" y="621"/>
                  </a:lnTo>
                  <a:lnTo>
                    <a:pt x="874" y="591"/>
                  </a:lnTo>
                  <a:lnTo>
                    <a:pt x="892" y="574"/>
                  </a:lnTo>
                  <a:lnTo>
                    <a:pt x="916" y="527"/>
                  </a:lnTo>
                  <a:lnTo>
                    <a:pt x="916" y="426"/>
                  </a:lnTo>
                  <a:lnTo>
                    <a:pt x="904" y="373"/>
                  </a:lnTo>
                  <a:lnTo>
                    <a:pt x="886" y="350"/>
                  </a:lnTo>
                  <a:lnTo>
                    <a:pt x="856" y="309"/>
                  </a:lnTo>
                  <a:lnTo>
                    <a:pt x="845" y="291"/>
                  </a:lnTo>
                  <a:lnTo>
                    <a:pt x="851" y="267"/>
                  </a:lnTo>
                  <a:lnTo>
                    <a:pt x="886" y="255"/>
                  </a:lnTo>
                  <a:lnTo>
                    <a:pt x="892" y="243"/>
                  </a:lnTo>
                  <a:lnTo>
                    <a:pt x="851" y="167"/>
                  </a:lnTo>
                  <a:lnTo>
                    <a:pt x="815" y="149"/>
                  </a:lnTo>
                  <a:lnTo>
                    <a:pt x="714" y="114"/>
                  </a:lnTo>
                  <a:lnTo>
                    <a:pt x="638" y="96"/>
                  </a:lnTo>
                  <a:lnTo>
                    <a:pt x="608" y="66"/>
                  </a:lnTo>
                  <a:lnTo>
                    <a:pt x="549" y="48"/>
                  </a:lnTo>
                  <a:lnTo>
                    <a:pt x="496" y="36"/>
                  </a:lnTo>
                  <a:lnTo>
                    <a:pt x="449" y="0"/>
                  </a:lnTo>
                  <a:lnTo>
                    <a:pt x="432" y="30"/>
                  </a:lnTo>
                  <a:lnTo>
                    <a:pt x="396" y="43"/>
                  </a:lnTo>
                  <a:lnTo>
                    <a:pt x="366" y="96"/>
                  </a:lnTo>
                  <a:lnTo>
                    <a:pt x="361" y="142"/>
                  </a:lnTo>
                  <a:lnTo>
                    <a:pt x="366" y="160"/>
                  </a:lnTo>
                  <a:lnTo>
                    <a:pt x="384" y="160"/>
                  </a:lnTo>
                  <a:lnTo>
                    <a:pt x="389" y="178"/>
                  </a:lnTo>
                  <a:lnTo>
                    <a:pt x="378" y="184"/>
                  </a:lnTo>
                  <a:lnTo>
                    <a:pt x="348" y="196"/>
                  </a:lnTo>
                  <a:lnTo>
                    <a:pt x="331" y="208"/>
                  </a:lnTo>
                  <a:lnTo>
                    <a:pt x="307" y="243"/>
                  </a:lnTo>
                  <a:lnTo>
                    <a:pt x="290" y="279"/>
                  </a:lnTo>
                  <a:lnTo>
                    <a:pt x="295" y="320"/>
                  </a:lnTo>
                  <a:lnTo>
                    <a:pt x="301" y="367"/>
                  </a:lnTo>
                  <a:lnTo>
                    <a:pt x="277" y="414"/>
                  </a:lnTo>
                  <a:lnTo>
                    <a:pt x="242" y="432"/>
                  </a:lnTo>
                  <a:lnTo>
                    <a:pt x="236" y="396"/>
                  </a:lnTo>
                  <a:lnTo>
                    <a:pt x="248" y="355"/>
                  </a:lnTo>
                  <a:lnTo>
                    <a:pt x="236" y="314"/>
                  </a:lnTo>
                  <a:lnTo>
                    <a:pt x="242" y="291"/>
                  </a:lnTo>
                  <a:lnTo>
                    <a:pt x="236" y="284"/>
                  </a:lnTo>
                  <a:lnTo>
                    <a:pt x="219" y="291"/>
                  </a:lnTo>
                  <a:lnTo>
                    <a:pt x="201" y="320"/>
                  </a:lnTo>
                  <a:lnTo>
                    <a:pt x="194" y="362"/>
                  </a:lnTo>
                  <a:lnTo>
                    <a:pt x="183" y="385"/>
                  </a:lnTo>
                  <a:lnTo>
                    <a:pt x="159" y="385"/>
                  </a:lnTo>
                  <a:lnTo>
                    <a:pt x="123" y="414"/>
                  </a:lnTo>
                  <a:lnTo>
                    <a:pt x="106" y="444"/>
                  </a:lnTo>
                  <a:lnTo>
                    <a:pt x="106" y="467"/>
                  </a:lnTo>
                  <a:lnTo>
                    <a:pt x="70" y="503"/>
                  </a:lnTo>
                  <a:lnTo>
                    <a:pt x="70" y="568"/>
                  </a:lnTo>
                  <a:lnTo>
                    <a:pt x="65" y="639"/>
                  </a:lnTo>
                  <a:lnTo>
                    <a:pt x="59" y="687"/>
                  </a:lnTo>
                  <a:lnTo>
                    <a:pt x="35" y="740"/>
                  </a:lnTo>
                  <a:lnTo>
                    <a:pt x="17" y="769"/>
                  </a:lnTo>
                  <a:lnTo>
                    <a:pt x="17" y="804"/>
                  </a:lnTo>
                  <a:lnTo>
                    <a:pt x="47" y="893"/>
                  </a:lnTo>
                  <a:lnTo>
                    <a:pt x="29" y="946"/>
                  </a:lnTo>
                  <a:lnTo>
                    <a:pt x="52" y="994"/>
                  </a:lnTo>
                  <a:lnTo>
                    <a:pt x="112" y="1111"/>
                  </a:lnTo>
                  <a:lnTo>
                    <a:pt x="153" y="1212"/>
                  </a:lnTo>
                  <a:lnTo>
                    <a:pt x="153" y="1295"/>
                  </a:lnTo>
                  <a:lnTo>
                    <a:pt x="171" y="1313"/>
                  </a:lnTo>
                  <a:lnTo>
                    <a:pt x="171" y="1324"/>
                  </a:lnTo>
                  <a:lnTo>
                    <a:pt x="159" y="1336"/>
                  </a:lnTo>
                  <a:lnTo>
                    <a:pt x="148" y="1425"/>
                  </a:lnTo>
                  <a:lnTo>
                    <a:pt x="136" y="1484"/>
                  </a:lnTo>
                  <a:lnTo>
                    <a:pt x="106" y="1542"/>
                  </a:lnTo>
                  <a:lnTo>
                    <a:pt x="59" y="1661"/>
                  </a:lnTo>
                  <a:lnTo>
                    <a:pt x="17" y="1702"/>
                  </a:lnTo>
                  <a:lnTo>
                    <a:pt x="0" y="1714"/>
                  </a:lnTo>
                  <a:close/>
                </a:path>
              </a:pathLst>
            </a:custGeom>
            <a:solidFill>
              <a:schemeClr val="accent3">
                <a:lumMod val="75000"/>
              </a:schemeClr>
            </a:solid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a:p>
              <a:pPr algn="ctr">
                <a:defRPr/>
              </a:pPr>
              <a:r>
                <a:rPr lang="en-US" sz="1440" b="1" dirty="0">
                  <a:solidFill>
                    <a:schemeClr val="bg1"/>
                  </a:solidFill>
                  <a:latin typeface="Calibri" pitchFamily="34" charset="0"/>
                  <a:cs typeface="Arial" pitchFamily="34" charset="0"/>
                </a:rPr>
                <a:t>7%</a:t>
              </a:r>
            </a:p>
          </p:txBody>
        </p:sp>
        <p:sp>
          <p:nvSpPr>
            <p:cNvPr id="19507" name="Freeform 51"/>
            <p:cNvSpPr>
              <a:spLocks/>
            </p:cNvSpPr>
            <p:nvPr/>
          </p:nvSpPr>
          <p:spPr bwMode="auto">
            <a:xfrm>
              <a:off x="5421313" y="2084388"/>
              <a:ext cx="1028700" cy="508000"/>
            </a:xfrm>
            <a:custGeom>
              <a:avLst/>
              <a:gdLst/>
              <a:ahLst/>
              <a:cxnLst>
                <a:cxn ang="0">
                  <a:pos x="83" y="372"/>
                </a:cxn>
                <a:cxn ang="0">
                  <a:pos x="183" y="301"/>
                </a:cxn>
                <a:cxn ang="0">
                  <a:pos x="461" y="130"/>
                </a:cxn>
                <a:cxn ang="0">
                  <a:pos x="609" y="12"/>
                </a:cxn>
                <a:cxn ang="0">
                  <a:pos x="721" y="18"/>
                </a:cxn>
                <a:cxn ang="0">
                  <a:pos x="644" y="89"/>
                </a:cxn>
                <a:cxn ang="0">
                  <a:pos x="538" y="201"/>
                </a:cxn>
                <a:cxn ang="0">
                  <a:pos x="550" y="278"/>
                </a:cxn>
                <a:cxn ang="0">
                  <a:pos x="656" y="225"/>
                </a:cxn>
                <a:cxn ang="0">
                  <a:pos x="921" y="367"/>
                </a:cxn>
                <a:cxn ang="0">
                  <a:pos x="1010" y="385"/>
                </a:cxn>
                <a:cxn ang="0">
                  <a:pos x="1040" y="402"/>
                </a:cxn>
                <a:cxn ang="0">
                  <a:pos x="1152" y="307"/>
                </a:cxn>
                <a:cxn ang="0">
                  <a:pos x="1501" y="195"/>
                </a:cxn>
                <a:cxn ang="0">
                  <a:pos x="1494" y="266"/>
                </a:cxn>
                <a:cxn ang="0">
                  <a:pos x="1560" y="325"/>
                </a:cxn>
                <a:cxn ang="0">
                  <a:pos x="1702" y="314"/>
                </a:cxn>
                <a:cxn ang="0">
                  <a:pos x="1790" y="426"/>
                </a:cxn>
                <a:cxn ang="0">
                  <a:pos x="1938" y="438"/>
                </a:cxn>
                <a:cxn ang="0">
                  <a:pos x="1926" y="496"/>
                </a:cxn>
                <a:cxn ang="0">
                  <a:pos x="1861" y="484"/>
                </a:cxn>
                <a:cxn ang="0">
                  <a:pos x="1778" y="496"/>
                </a:cxn>
                <a:cxn ang="0">
                  <a:pos x="1643" y="496"/>
                </a:cxn>
                <a:cxn ang="0">
                  <a:pos x="1625" y="561"/>
                </a:cxn>
                <a:cxn ang="0">
                  <a:pos x="1459" y="502"/>
                </a:cxn>
                <a:cxn ang="0">
                  <a:pos x="1342" y="550"/>
                </a:cxn>
                <a:cxn ang="0">
                  <a:pos x="1282" y="578"/>
                </a:cxn>
                <a:cxn ang="0">
                  <a:pos x="1187" y="585"/>
                </a:cxn>
                <a:cxn ang="0">
                  <a:pos x="1081" y="720"/>
                </a:cxn>
                <a:cxn ang="0">
                  <a:pos x="1099" y="649"/>
                </a:cxn>
                <a:cxn ang="0">
                  <a:pos x="1028" y="674"/>
                </a:cxn>
                <a:cxn ang="0">
                  <a:pos x="981" y="626"/>
                </a:cxn>
                <a:cxn ang="0">
                  <a:pos x="934" y="745"/>
                </a:cxn>
                <a:cxn ang="0">
                  <a:pos x="850" y="904"/>
                </a:cxn>
                <a:cxn ang="0">
                  <a:pos x="804" y="933"/>
                </a:cxn>
                <a:cxn ang="0">
                  <a:pos x="809" y="851"/>
                </a:cxn>
                <a:cxn ang="0">
                  <a:pos x="744" y="851"/>
                </a:cxn>
                <a:cxn ang="0">
                  <a:pos x="703" y="692"/>
                </a:cxn>
                <a:cxn ang="0">
                  <a:pos x="668" y="649"/>
                </a:cxn>
                <a:cxn ang="0">
                  <a:pos x="550" y="608"/>
                </a:cxn>
                <a:cxn ang="0">
                  <a:pos x="502" y="608"/>
                </a:cxn>
                <a:cxn ang="0">
                  <a:pos x="373" y="561"/>
                </a:cxn>
                <a:cxn ang="0">
                  <a:pos x="77" y="454"/>
                </a:cxn>
                <a:cxn ang="0">
                  <a:pos x="0" y="408"/>
                </a:cxn>
              </a:cxnLst>
              <a:rect l="0" t="0" r="r" b="b"/>
              <a:pathLst>
                <a:path w="1956" h="963">
                  <a:moveTo>
                    <a:pt x="0" y="408"/>
                  </a:moveTo>
                  <a:lnTo>
                    <a:pt x="59" y="390"/>
                  </a:lnTo>
                  <a:lnTo>
                    <a:pt x="83" y="372"/>
                  </a:lnTo>
                  <a:lnTo>
                    <a:pt x="148" y="337"/>
                  </a:lnTo>
                  <a:lnTo>
                    <a:pt x="160" y="307"/>
                  </a:lnTo>
                  <a:lnTo>
                    <a:pt x="183" y="301"/>
                  </a:lnTo>
                  <a:lnTo>
                    <a:pt x="295" y="266"/>
                  </a:lnTo>
                  <a:lnTo>
                    <a:pt x="366" y="225"/>
                  </a:lnTo>
                  <a:lnTo>
                    <a:pt x="461" y="130"/>
                  </a:lnTo>
                  <a:lnTo>
                    <a:pt x="485" y="124"/>
                  </a:lnTo>
                  <a:lnTo>
                    <a:pt x="561" y="41"/>
                  </a:lnTo>
                  <a:lnTo>
                    <a:pt x="609" y="12"/>
                  </a:lnTo>
                  <a:lnTo>
                    <a:pt x="697" y="0"/>
                  </a:lnTo>
                  <a:lnTo>
                    <a:pt x="715" y="5"/>
                  </a:lnTo>
                  <a:lnTo>
                    <a:pt x="721" y="18"/>
                  </a:lnTo>
                  <a:lnTo>
                    <a:pt x="674" y="48"/>
                  </a:lnTo>
                  <a:lnTo>
                    <a:pt x="662" y="53"/>
                  </a:lnTo>
                  <a:lnTo>
                    <a:pt x="644" y="89"/>
                  </a:lnTo>
                  <a:lnTo>
                    <a:pt x="586" y="154"/>
                  </a:lnTo>
                  <a:lnTo>
                    <a:pt x="556" y="183"/>
                  </a:lnTo>
                  <a:lnTo>
                    <a:pt x="538" y="201"/>
                  </a:lnTo>
                  <a:lnTo>
                    <a:pt x="526" y="260"/>
                  </a:lnTo>
                  <a:lnTo>
                    <a:pt x="538" y="301"/>
                  </a:lnTo>
                  <a:lnTo>
                    <a:pt x="550" y="278"/>
                  </a:lnTo>
                  <a:lnTo>
                    <a:pt x="597" y="236"/>
                  </a:lnTo>
                  <a:lnTo>
                    <a:pt x="632" y="236"/>
                  </a:lnTo>
                  <a:lnTo>
                    <a:pt x="656" y="225"/>
                  </a:lnTo>
                  <a:lnTo>
                    <a:pt x="768" y="278"/>
                  </a:lnTo>
                  <a:lnTo>
                    <a:pt x="857" y="378"/>
                  </a:lnTo>
                  <a:lnTo>
                    <a:pt x="921" y="367"/>
                  </a:lnTo>
                  <a:lnTo>
                    <a:pt x="964" y="367"/>
                  </a:lnTo>
                  <a:lnTo>
                    <a:pt x="987" y="385"/>
                  </a:lnTo>
                  <a:lnTo>
                    <a:pt x="1010" y="385"/>
                  </a:lnTo>
                  <a:lnTo>
                    <a:pt x="1017" y="378"/>
                  </a:lnTo>
                  <a:lnTo>
                    <a:pt x="1040" y="390"/>
                  </a:lnTo>
                  <a:lnTo>
                    <a:pt x="1040" y="402"/>
                  </a:lnTo>
                  <a:lnTo>
                    <a:pt x="1058" y="390"/>
                  </a:lnTo>
                  <a:lnTo>
                    <a:pt x="1075" y="367"/>
                  </a:lnTo>
                  <a:lnTo>
                    <a:pt x="1152" y="307"/>
                  </a:lnTo>
                  <a:lnTo>
                    <a:pt x="1406" y="243"/>
                  </a:lnTo>
                  <a:lnTo>
                    <a:pt x="1471" y="207"/>
                  </a:lnTo>
                  <a:lnTo>
                    <a:pt x="1501" y="195"/>
                  </a:lnTo>
                  <a:lnTo>
                    <a:pt x="1512" y="213"/>
                  </a:lnTo>
                  <a:lnTo>
                    <a:pt x="1494" y="248"/>
                  </a:lnTo>
                  <a:lnTo>
                    <a:pt x="1494" y="266"/>
                  </a:lnTo>
                  <a:lnTo>
                    <a:pt x="1524" y="325"/>
                  </a:lnTo>
                  <a:lnTo>
                    <a:pt x="1542" y="337"/>
                  </a:lnTo>
                  <a:lnTo>
                    <a:pt x="1560" y="325"/>
                  </a:lnTo>
                  <a:lnTo>
                    <a:pt x="1601" y="331"/>
                  </a:lnTo>
                  <a:lnTo>
                    <a:pt x="1619" y="319"/>
                  </a:lnTo>
                  <a:lnTo>
                    <a:pt x="1702" y="314"/>
                  </a:lnTo>
                  <a:lnTo>
                    <a:pt x="1737" y="337"/>
                  </a:lnTo>
                  <a:lnTo>
                    <a:pt x="1766" y="396"/>
                  </a:lnTo>
                  <a:lnTo>
                    <a:pt x="1790" y="426"/>
                  </a:lnTo>
                  <a:lnTo>
                    <a:pt x="1855" y="449"/>
                  </a:lnTo>
                  <a:lnTo>
                    <a:pt x="1920" y="438"/>
                  </a:lnTo>
                  <a:lnTo>
                    <a:pt x="1938" y="438"/>
                  </a:lnTo>
                  <a:lnTo>
                    <a:pt x="1956" y="449"/>
                  </a:lnTo>
                  <a:lnTo>
                    <a:pt x="1956" y="472"/>
                  </a:lnTo>
                  <a:lnTo>
                    <a:pt x="1926" y="496"/>
                  </a:lnTo>
                  <a:lnTo>
                    <a:pt x="1885" y="502"/>
                  </a:lnTo>
                  <a:lnTo>
                    <a:pt x="1867" y="496"/>
                  </a:lnTo>
                  <a:lnTo>
                    <a:pt x="1861" y="484"/>
                  </a:lnTo>
                  <a:lnTo>
                    <a:pt x="1849" y="484"/>
                  </a:lnTo>
                  <a:lnTo>
                    <a:pt x="1808" y="508"/>
                  </a:lnTo>
                  <a:lnTo>
                    <a:pt x="1778" y="496"/>
                  </a:lnTo>
                  <a:lnTo>
                    <a:pt x="1755" y="496"/>
                  </a:lnTo>
                  <a:lnTo>
                    <a:pt x="1684" y="508"/>
                  </a:lnTo>
                  <a:lnTo>
                    <a:pt x="1643" y="496"/>
                  </a:lnTo>
                  <a:lnTo>
                    <a:pt x="1625" y="508"/>
                  </a:lnTo>
                  <a:lnTo>
                    <a:pt x="1636" y="550"/>
                  </a:lnTo>
                  <a:lnTo>
                    <a:pt x="1625" y="561"/>
                  </a:lnTo>
                  <a:lnTo>
                    <a:pt x="1608" y="555"/>
                  </a:lnTo>
                  <a:lnTo>
                    <a:pt x="1565" y="520"/>
                  </a:lnTo>
                  <a:lnTo>
                    <a:pt x="1459" y="502"/>
                  </a:lnTo>
                  <a:lnTo>
                    <a:pt x="1436" y="508"/>
                  </a:lnTo>
                  <a:lnTo>
                    <a:pt x="1412" y="496"/>
                  </a:lnTo>
                  <a:lnTo>
                    <a:pt x="1342" y="550"/>
                  </a:lnTo>
                  <a:lnTo>
                    <a:pt x="1324" y="550"/>
                  </a:lnTo>
                  <a:lnTo>
                    <a:pt x="1294" y="567"/>
                  </a:lnTo>
                  <a:lnTo>
                    <a:pt x="1282" y="578"/>
                  </a:lnTo>
                  <a:lnTo>
                    <a:pt x="1271" y="585"/>
                  </a:lnTo>
                  <a:lnTo>
                    <a:pt x="1228" y="578"/>
                  </a:lnTo>
                  <a:lnTo>
                    <a:pt x="1187" y="585"/>
                  </a:lnTo>
                  <a:lnTo>
                    <a:pt x="1182" y="621"/>
                  </a:lnTo>
                  <a:lnTo>
                    <a:pt x="1170" y="638"/>
                  </a:lnTo>
                  <a:lnTo>
                    <a:pt x="1081" y="720"/>
                  </a:lnTo>
                  <a:lnTo>
                    <a:pt x="1070" y="715"/>
                  </a:lnTo>
                  <a:lnTo>
                    <a:pt x="1063" y="703"/>
                  </a:lnTo>
                  <a:lnTo>
                    <a:pt x="1099" y="649"/>
                  </a:lnTo>
                  <a:lnTo>
                    <a:pt x="1093" y="626"/>
                  </a:lnTo>
                  <a:lnTo>
                    <a:pt x="1046" y="626"/>
                  </a:lnTo>
                  <a:lnTo>
                    <a:pt x="1028" y="674"/>
                  </a:lnTo>
                  <a:lnTo>
                    <a:pt x="1010" y="697"/>
                  </a:lnTo>
                  <a:lnTo>
                    <a:pt x="992" y="667"/>
                  </a:lnTo>
                  <a:lnTo>
                    <a:pt x="981" y="626"/>
                  </a:lnTo>
                  <a:lnTo>
                    <a:pt x="975" y="632"/>
                  </a:lnTo>
                  <a:lnTo>
                    <a:pt x="964" y="692"/>
                  </a:lnTo>
                  <a:lnTo>
                    <a:pt x="934" y="745"/>
                  </a:lnTo>
                  <a:lnTo>
                    <a:pt x="910" y="803"/>
                  </a:lnTo>
                  <a:lnTo>
                    <a:pt x="893" y="839"/>
                  </a:lnTo>
                  <a:lnTo>
                    <a:pt x="850" y="904"/>
                  </a:lnTo>
                  <a:lnTo>
                    <a:pt x="850" y="945"/>
                  </a:lnTo>
                  <a:lnTo>
                    <a:pt x="845" y="963"/>
                  </a:lnTo>
                  <a:lnTo>
                    <a:pt x="804" y="933"/>
                  </a:lnTo>
                  <a:lnTo>
                    <a:pt x="792" y="892"/>
                  </a:lnTo>
                  <a:lnTo>
                    <a:pt x="809" y="874"/>
                  </a:lnTo>
                  <a:lnTo>
                    <a:pt x="809" y="851"/>
                  </a:lnTo>
                  <a:lnTo>
                    <a:pt x="804" y="845"/>
                  </a:lnTo>
                  <a:lnTo>
                    <a:pt x="756" y="857"/>
                  </a:lnTo>
                  <a:lnTo>
                    <a:pt x="744" y="851"/>
                  </a:lnTo>
                  <a:lnTo>
                    <a:pt x="762" y="750"/>
                  </a:lnTo>
                  <a:lnTo>
                    <a:pt x="756" y="715"/>
                  </a:lnTo>
                  <a:lnTo>
                    <a:pt x="703" y="692"/>
                  </a:lnTo>
                  <a:lnTo>
                    <a:pt x="662" y="679"/>
                  </a:lnTo>
                  <a:lnTo>
                    <a:pt x="662" y="662"/>
                  </a:lnTo>
                  <a:lnTo>
                    <a:pt x="668" y="649"/>
                  </a:lnTo>
                  <a:lnTo>
                    <a:pt x="650" y="638"/>
                  </a:lnTo>
                  <a:lnTo>
                    <a:pt x="609" y="621"/>
                  </a:lnTo>
                  <a:lnTo>
                    <a:pt x="550" y="608"/>
                  </a:lnTo>
                  <a:lnTo>
                    <a:pt x="526" y="614"/>
                  </a:lnTo>
                  <a:lnTo>
                    <a:pt x="508" y="626"/>
                  </a:lnTo>
                  <a:lnTo>
                    <a:pt x="502" y="608"/>
                  </a:lnTo>
                  <a:lnTo>
                    <a:pt x="461" y="608"/>
                  </a:lnTo>
                  <a:lnTo>
                    <a:pt x="408" y="561"/>
                  </a:lnTo>
                  <a:lnTo>
                    <a:pt x="373" y="561"/>
                  </a:lnTo>
                  <a:lnTo>
                    <a:pt x="107" y="508"/>
                  </a:lnTo>
                  <a:lnTo>
                    <a:pt x="89" y="496"/>
                  </a:lnTo>
                  <a:lnTo>
                    <a:pt x="77" y="454"/>
                  </a:lnTo>
                  <a:lnTo>
                    <a:pt x="53" y="438"/>
                  </a:lnTo>
                  <a:lnTo>
                    <a:pt x="18" y="431"/>
                  </a:lnTo>
                  <a:lnTo>
                    <a:pt x="0" y="408"/>
                  </a:lnTo>
                  <a:close/>
                </a:path>
              </a:pathLst>
            </a:custGeom>
            <a:solidFill>
              <a:schemeClr val="accent3">
                <a:lumMod val="75000"/>
              </a:schemeClr>
            </a:solidFill>
            <a:ln w="9525">
              <a:solidFill>
                <a:schemeClr val="tx1"/>
              </a:solidFill>
              <a:round/>
              <a:headEnd/>
              <a:tailEnd/>
            </a:ln>
          </p:spPr>
          <p:txBody>
            <a:bodyPr anchor="ctr"/>
            <a:lstStyle/>
            <a:p>
              <a:pPr algn="ctr">
                <a:defRPr/>
              </a:pPr>
              <a:endParaRPr lang="en-US" sz="1440" b="1" dirty="0">
                <a:latin typeface="Calibri" pitchFamily="34" charset="0"/>
                <a:cs typeface="Arial" pitchFamily="34" charset="0"/>
              </a:endParaRPr>
            </a:p>
          </p:txBody>
        </p:sp>
      </p:grpSp>
      <p:sp>
        <p:nvSpPr>
          <p:cNvPr id="19509" name="Freeform 53"/>
          <p:cNvSpPr>
            <a:spLocks/>
          </p:cNvSpPr>
          <p:nvPr/>
        </p:nvSpPr>
        <p:spPr bwMode="auto">
          <a:xfrm>
            <a:off x="8434297" y="4245707"/>
            <a:ext cx="467981" cy="792268"/>
          </a:xfrm>
          <a:custGeom>
            <a:avLst/>
            <a:gdLst/>
            <a:ahLst/>
            <a:cxnLst>
              <a:cxn ang="0">
                <a:pos x="30" y="99"/>
              </a:cxn>
              <a:cxn ang="0">
                <a:pos x="112" y="1063"/>
              </a:cxn>
              <a:cxn ang="0">
                <a:pos x="101" y="1080"/>
              </a:cxn>
              <a:cxn ang="0">
                <a:pos x="107" y="1116"/>
              </a:cxn>
              <a:cxn ang="0">
                <a:pos x="95" y="1163"/>
              </a:cxn>
              <a:cxn ang="0">
                <a:pos x="130" y="1240"/>
              </a:cxn>
              <a:cxn ang="0">
                <a:pos x="142" y="1323"/>
              </a:cxn>
              <a:cxn ang="0">
                <a:pos x="101" y="1405"/>
              </a:cxn>
              <a:cxn ang="0">
                <a:pos x="101" y="1428"/>
              </a:cxn>
              <a:cxn ang="0">
                <a:pos x="71" y="1494"/>
              </a:cxn>
              <a:cxn ang="0">
                <a:pos x="18" y="1541"/>
              </a:cxn>
              <a:cxn ang="0">
                <a:pos x="18" y="1600"/>
              </a:cxn>
              <a:cxn ang="0">
                <a:pos x="0" y="1671"/>
              </a:cxn>
              <a:cxn ang="0">
                <a:pos x="0" y="1694"/>
              </a:cxn>
              <a:cxn ang="0">
                <a:pos x="6" y="1707"/>
              </a:cxn>
              <a:cxn ang="0">
                <a:pos x="30" y="1712"/>
              </a:cxn>
              <a:cxn ang="0">
                <a:pos x="59" y="1701"/>
              </a:cxn>
              <a:cxn ang="0">
                <a:pos x="54" y="1694"/>
              </a:cxn>
              <a:cxn ang="0">
                <a:pos x="66" y="1659"/>
              </a:cxn>
              <a:cxn ang="0">
                <a:pos x="124" y="1666"/>
              </a:cxn>
              <a:cxn ang="0">
                <a:pos x="201" y="1636"/>
              </a:cxn>
              <a:cxn ang="0">
                <a:pos x="295" y="1677"/>
              </a:cxn>
              <a:cxn ang="0">
                <a:pos x="302" y="1689"/>
              </a:cxn>
              <a:cxn ang="0">
                <a:pos x="325" y="1683"/>
              </a:cxn>
              <a:cxn ang="0">
                <a:pos x="343" y="1623"/>
              </a:cxn>
              <a:cxn ang="0">
                <a:pos x="396" y="1600"/>
              </a:cxn>
              <a:cxn ang="0">
                <a:pos x="414" y="1630"/>
              </a:cxn>
              <a:cxn ang="0">
                <a:pos x="449" y="1653"/>
              </a:cxn>
              <a:cxn ang="0">
                <a:pos x="473" y="1630"/>
              </a:cxn>
              <a:cxn ang="0">
                <a:pos x="497" y="1547"/>
              </a:cxn>
              <a:cxn ang="0">
                <a:pos x="520" y="1524"/>
              </a:cxn>
              <a:cxn ang="0">
                <a:pos x="543" y="1524"/>
              </a:cxn>
              <a:cxn ang="0">
                <a:pos x="579" y="1565"/>
              </a:cxn>
              <a:cxn ang="0">
                <a:pos x="657" y="1565"/>
              </a:cxn>
              <a:cxn ang="0">
                <a:pos x="674" y="1494"/>
              </a:cxn>
              <a:cxn ang="0">
                <a:pos x="804" y="1323"/>
              </a:cxn>
              <a:cxn ang="0">
                <a:pos x="804" y="1263"/>
              </a:cxn>
              <a:cxn ang="0">
                <a:pos x="833" y="1252"/>
              </a:cxn>
              <a:cxn ang="0">
                <a:pos x="886" y="1258"/>
              </a:cxn>
              <a:cxn ang="0">
                <a:pos x="928" y="1222"/>
              </a:cxn>
              <a:cxn ang="0">
                <a:pos x="964" y="1217"/>
              </a:cxn>
              <a:cxn ang="0">
                <a:pos x="975" y="1187"/>
              </a:cxn>
              <a:cxn ang="0">
                <a:pos x="957" y="1121"/>
              </a:cxn>
              <a:cxn ang="0">
                <a:pos x="957" y="1098"/>
              </a:cxn>
              <a:cxn ang="0">
                <a:pos x="969" y="1068"/>
              </a:cxn>
              <a:cxn ang="0">
                <a:pos x="851" y="17"/>
              </a:cxn>
              <a:cxn ang="0">
                <a:pos x="845" y="0"/>
              </a:cxn>
              <a:cxn ang="0">
                <a:pos x="225" y="76"/>
              </a:cxn>
              <a:cxn ang="0">
                <a:pos x="208" y="94"/>
              </a:cxn>
              <a:cxn ang="0">
                <a:pos x="160" y="112"/>
              </a:cxn>
              <a:cxn ang="0">
                <a:pos x="130" y="124"/>
              </a:cxn>
              <a:cxn ang="0">
                <a:pos x="77" y="135"/>
              </a:cxn>
              <a:cxn ang="0">
                <a:pos x="30" y="99"/>
              </a:cxn>
            </a:cxnLst>
            <a:rect l="0" t="0" r="r" b="b"/>
            <a:pathLst>
              <a:path w="975" h="1712">
                <a:moveTo>
                  <a:pt x="30" y="99"/>
                </a:moveTo>
                <a:lnTo>
                  <a:pt x="112" y="1063"/>
                </a:lnTo>
                <a:lnTo>
                  <a:pt x="101" y="1080"/>
                </a:lnTo>
                <a:lnTo>
                  <a:pt x="107" y="1116"/>
                </a:lnTo>
                <a:lnTo>
                  <a:pt x="95" y="1163"/>
                </a:lnTo>
                <a:lnTo>
                  <a:pt x="130" y="1240"/>
                </a:lnTo>
                <a:lnTo>
                  <a:pt x="142" y="1323"/>
                </a:lnTo>
                <a:lnTo>
                  <a:pt x="101" y="1405"/>
                </a:lnTo>
                <a:lnTo>
                  <a:pt x="101" y="1428"/>
                </a:lnTo>
                <a:lnTo>
                  <a:pt x="71" y="1494"/>
                </a:lnTo>
                <a:lnTo>
                  <a:pt x="18" y="1541"/>
                </a:lnTo>
                <a:lnTo>
                  <a:pt x="18" y="1600"/>
                </a:lnTo>
                <a:lnTo>
                  <a:pt x="0" y="1671"/>
                </a:lnTo>
                <a:lnTo>
                  <a:pt x="0" y="1694"/>
                </a:lnTo>
                <a:lnTo>
                  <a:pt x="6" y="1707"/>
                </a:lnTo>
                <a:lnTo>
                  <a:pt x="30" y="1712"/>
                </a:lnTo>
                <a:lnTo>
                  <a:pt x="59" y="1701"/>
                </a:lnTo>
                <a:lnTo>
                  <a:pt x="54" y="1694"/>
                </a:lnTo>
                <a:lnTo>
                  <a:pt x="66" y="1659"/>
                </a:lnTo>
                <a:lnTo>
                  <a:pt x="124" y="1666"/>
                </a:lnTo>
                <a:lnTo>
                  <a:pt x="201" y="1636"/>
                </a:lnTo>
                <a:lnTo>
                  <a:pt x="295" y="1677"/>
                </a:lnTo>
                <a:lnTo>
                  <a:pt x="302" y="1689"/>
                </a:lnTo>
                <a:lnTo>
                  <a:pt x="325" y="1683"/>
                </a:lnTo>
                <a:lnTo>
                  <a:pt x="343" y="1623"/>
                </a:lnTo>
                <a:lnTo>
                  <a:pt x="396" y="1600"/>
                </a:lnTo>
                <a:lnTo>
                  <a:pt x="414" y="1630"/>
                </a:lnTo>
                <a:lnTo>
                  <a:pt x="449" y="1653"/>
                </a:lnTo>
                <a:lnTo>
                  <a:pt x="473" y="1630"/>
                </a:lnTo>
                <a:lnTo>
                  <a:pt x="497" y="1547"/>
                </a:lnTo>
                <a:lnTo>
                  <a:pt x="520" y="1524"/>
                </a:lnTo>
                <a:lnTo>
                  <a:pt x="543" y="1524"/>
                </a:lnTo>
                <a:lnTo>
                  <a:pt x="579" y="1565"/>
                </a:lnTo>
                <a:lnTo>
                  <a:pt x="657" y="1565"/>
                </a:lnTo>
                <a:lnTo>
                  <a:pt x="674" y="1494"/>
                </a:lnTo>
                <a:lnTo>
                  <a:pt x="804" y="1323"/>
                </a:lnTo>
                <a:lnTo>
                  <a:pt x="804" y="1263"/>
                </a:lnTo>
                <a:lnTo>
                  <a:pt x="833" y="1252"/>
                </a:lnTo>
                <a:lnTo>
                  <a:pt x="886" y="1258"/>
                </a:lnTo>
                <a:lnTo>
                  <a:pt x="928" y="1222"/>
                </a:lnTo>
                <a:lnTo>
                  <a:pt x="964" y="1217"/>
                </a:lnTo>
                <a:lnTo>
                  <a:pt x="975" y="1187"/>
                </a:lnTo>
                <a:lnTo>
                  <a:pt x="957" y="1121"/>
                </a:lnTo>
                <a:lnTo>
                  <a:pt x="957" y="1098"/>
                </a:lnTo>
                <a:lnTo>
                  <a:pt x="969" y="1068"/>
                </a:lnTo>
                <a:lnTo>
                  <a:pt x="851" y="17"/>
                </a:lnTo>
                <a:lnTo>
                  <a:pt x="845" y="0"/>
                </a:lnTo>
                <a:lnTo>
                  <a:pt x="225" y="76"/>
                </a:lnTo>
                <a:lnTo>
                  <a:pt x="208" y="94"/>
                </a:lnTo>
                <a:lnTo>
                  <a:pt x="160" y="112"/>
                </a:lnTo>
                <a:lnTo>
                  <a:pt x="130" y="124"/>
                </a:lnTo>
                <a:lnTo>
                  <a:pt x="77" y="135"/>
                </a:lnTo>
                <a:lnTo>
                  <a:pt x="30" y="99"/>
                </a:lnTo>
                <a:close/>
              </a:path>
            </a:pathLst>
          </a:custGeom>
          <a:solidFill>
            <a:srgbClr val="77933C"/>
          </a:solidFill>
          <a:ln w="9525">
            <a:solidFill>
              <a:schemeClr val="tx1"/>
            </a:solidFill>
            <a:round/>
            <a:headEnd/>
            <a:tailEnd/>
          </a:ln>
        </p:spPr>
        <p:txBody>
          <a:bodyPr wrap="none" lIns="0" tIns="0" rIns="0" bIns="0" anchor="ctr">
            <a:normAutofit/>
          </a:bodyPr>
          <a:lstStyle/>
          <a:p>
            <a:pPr algn="ctr">
              <a:defRPr/>
            </a:pPr>
            <a:r>
              <a:rPr lang="en-US" sz="1440" b="1" dirty="0">
                <a:solidFill>
                  <a:schemeClr val="bg1"/>
                </a:solidFill>
                <a:latin typeface="Calibri" pitchFamily="34" charset="0"/>
                <a:cs typeface="Arial" pitchFamily="34" charset="0"/>
              </a:rPr>
              <a:t>  7% </a:t>
            </a:r>
          </a:p>
        </p:txBody>
      </p:sp>
      <p:sp>
        <p:nvSpPr>
          <p:cNvPr id="19512" name="Freeform 56"/>
          <p:cNvSpPr>
            <a:spLocks/>
          </p:cNvSpPr>
          <p:nvPr/>
        </p:nvSpPr>
        <p:spPr bwMode="auto">
          <a:xfrm>
            <a:off x="8236418" y="4735828"/>
            <a:ext cx="1128064" cy="559739"/>
          </a:xfrm>
          <a:custGeom>
            <a:avLst/>
            <a:gdLst/>
            <a:ahLst/>
            <a:cxnLst>
              <a:cxn ang="0">
                <a:pos x="472" y="1176"/>
              </a:cxn>
              <a:cxn ang="0">
                <a:pos x="461" y="1110"/>
              </a:cxn>
              <a:cxn ang="0">
                <a:pos x="532" y="1116"/>
              </a:cxn>
              <a:cxn ang="0">
                <a:pos x="1890" y="974"/>
              </a:cxn>
              <a:cxn ang="0">
                <a:pos x="2026" y="903"/>
              </a:cxn>
              <a:cxn ang="0">
                <a:pos x="2103" y="826"/>
              </a:cxn>
              <a:cxn ang="0">
                <a:pos x="2115" y="785"/>
              </a:cxn>
              <a:cxn ang="0">
                <a:pos x="2150" y="732"/>
              </a:cxn>
              <a:cxn ang="0">
                <a:pos x="2345" y="560"/>
              </a:cxn>
              <a:cxn ang="0">
                <a:pos x="2333" y="532"/>
              </a:cxn>
              <a:cxn ang="0">
                <a:pos x="2303" y="507"/>
              </a:cxn>
              <a:cxn ang="0">
                <a:pos x="2262" y="484"/>
              </a:cxn>
              <a:cxn ang="0">
                <a:pos x="2239" y="478"/>
              </a:cxn>
              <a:cxn ang="0">
                <a:pos x="2133" y="337"/>
              </a:cxn>
              <a:cxn ang="0">
                <a:pos x="2126" y="283"/>
              </a:cxn>
              <a:cxn ang="0">
                <a:pos x="2120" y="195"/>
              </a:cxn>
              <a:cxn ang="0">
                <a:pos x="2074" y="159"/>
              </a:cxn>
              <a:cxn ang="0">
                <a:pos x="2003" y="100"/>
              </a:cxn>
              <a:cxn ang="0">
                <a:pos x="1950" y="106"/>
              </a:cxn>
              <a:cxn ang="0">
                <a:pos x="1914" y="136"/>
              </a:cxn>
              <a:cxn ang="0">
                <a:pos x="1861" y="154"/>
              </a:cxn>
              <a:cxn ang="0">
                <a:pos x="1783" y="136"/>
              </a:cxn>
              <a:cxn ang="0">
                <a:pos x="1689" y="118"/>
              </a:cxn>
              <a:cxn ang="0">
                <a:pos x="1583" y="106"/>
              </a:cxn>
              <a:cxn ang="0">
                <a:pos x="1489" y="0"/>
              </a:cxn>
              <a:cxn ang="0">
                <a:pos x="1441" y="23"/>
              </a:cxn>
              <a:cxn ang="0">
                <a:pos x="1382" y="5"/>
              </a:cxn>
              <a:cxn ang="0">
                <a:pos x="1370" y="58"/>
              </a:cxn>
              <a:cxn ang="0">
                <a:pos x="1377" y="154"/>
              </a:cxn>
              <a:cxn ang="0">
                <a:pos x="1299" y="195"/>
              </a:cxn>
              <a:cxn ang="0">
                <a:pos x="1217" y="200"/>
              </a:cxn>
              <a:cxn ang="0">
                <a:pos x="1087" y="431"/>
              </a:cxn>
              <a:cxn ang="0">
                <a:pos x="992" y="502"/>
              </a:cxn>
              <a:cxn ang="0">
                <a:pos x="933" y="461"/>
              </a:cxn>
              <a:cxn ang="0">
                <a:pos x="886" y="567"/>
              </a:cxn>
              <a:cxn ang="0">
                <a:pos x="827" y="567"/>
              </a:cxn>
              <a:cxn ang="0">
                <a:pos x="756" y="560"/>
              </a:cxn>
              <a:cxn ang="0">
                <a:pos x="715" y="626"/>
              </a:cxn>
              <a:cxn ang="0">
                <a:pos x="614" y="573"/>
              </a:cxn>
              <a:cxn ang="0">
                <a:pos x="479" y="596"/>
              </a:cxn>
              <a:cxn ang="0">
                <a:pos x="472" y="638"/>
              </a:cxn>
              <a:cxn ang="0">
                <a:pos x="419" y="644"/>
              </a:cxn>
              <a:cxn ang="0">
                <a:pos x="413" y="667"/>
              </a:cxn>
              <a:cxn ang="0">
                <a:pos x="396" y="709"/>
              </a:cxn>
              <a:cxn ang="0">
                <a:pos x="426" y="762"/>
              </a:cxn>
              <a:cxn ang="0">
                <a:pos x="325" y="803"/>
              </a:cxn>
              <a:cxn ang="0">
                <a:pos x="301" y="862"/>
              </a:cxn>
              <a:cxn ang="0">
                <a:pos x="271" y="963"/>
              </a:cxn>
              <a:cxn ang="0">
                <a:pos x="195" y="910"/>
              </a:cxn>
              <a:cxn ang="0">
                <a:pos x="101" y="921"/>
              </a:cxn>
              <a:cxn ang="0">
                <a:pos x="89" y="1004"/>
              </a:cxn>
              <a:cxn ang="0">
                <a:pos x="118" y="1016"/>
              </a:cxn>
              <a:cxn ang="0">
                <a:pos x="94" y="1158"/>
              </a:cxn>
              <a:cxn ang="0">
                <a:pos x="59" y="1163"/>
              </a:cxn>
              <a:cxn ang="0">
                <a:pos x="0" y="1211"/>
              </a:cxn>
            </a:cxnLst>
            <a:rect l="0" t="0" r="r" b="b"/>
            <a:pathLst>
              <a:path w="2357" h="1211">
                <a:moveTo>
                  <a:pt x="0" y="1211"/>
                </a:moveTo>
                <a:lnTo>
                  <a:pt x="472" y="1176"/>
                </a:lnTo>
                <a:lnTo>
                  <a:pt x="472" y="1134"/>
                </a:lnTo>
                <a:lnTo>
                  <a:pt x="461" y="1110"/>
                </a:lnTo>
                <a:lnTo>
                  <a:pt x="514" y="1105"/>
                </a:lnTo>
                <a:lnTo>
                  <a:pt x="532" y="1116"/>
                </a:lnTo>
                <a:lnTo>
                  <a:pt x="1867" y="998"/>
                </a:lnTo>
                <a:lnTo>
                  <a:pt x="1890" y="974"/>
                </a:lnTo>
                <a:lnTo>
                  <a:pt x="1914" y="956"/>
                </a:lnTo>
                <a:lnTo>
                  <a:pt x="2026" y="903"/>
                </a:lnTo>
                <a:lnTo>
                  <a:pt x="2044" y="874"/>
                </a:lnTo>
                <a:lnTo>
                  <a:pt x="2103" y="826"/>
                </a:lnTo>
                <a:lnTo>
                  <a:pt x="2109" y="797"/>
                </a:lnTo>
                <a:lnTo>
                  <a:pt x="2115" y="785"/>
                </a:lnTo>
                <a:lnTo>
                  <a:pt x="2150" y="768"/>
                </a:lnTo>
                <a:lnTo>
                  <a:pt x="2150" y="732"/>
                </a:lnTo>
                <a:lnTo>
                  <a:pt x="2186" y="702"/>
                </a:lnTo>
                <a:lnTo>
                  <a:pt x="2345" y="560"/>
                </a:lnTo>
                <a:lnTo>
                  <a:pt x="2357" y="532"/>
                </a:lnTo>
                <a:lnTo>
                  <a:pt x="2333" y="532"/>
                </a:lnTo>
                <a:lnTo>
                  <a:pt x="2315" y="514"/>
                </a:lnTo>
                <a:lnTo>
                  <a:pt x="2303" y="507"/>
                </a:lnTo>
                <a:lnTo>
                  <a:pt x="2298" y="502"/>
                </a:lnTo>
                <a:lnTo>
                  <a:pt x="2262" y="484"/>
                </a:lnTo>
                <a:lnTo>
                  <a:pt x="2250" y="490"/>
                </a:lnTo>
                <a:lnTo>
                  <a:pt x="2239" y="478"/>
                </a:lnTo>
                <a:lnTo>
                  <a:pt x="2197" y="419"/>
                </a:lnTo>
                <a:lnTo>
                  <a:pt x="2133" y="337"/>
                </a:lnTo>
                <a:lnTo>
                  <a:pt x="2126" y="307"/>
                </a:lnTo>
                <a:lnTo>
                  <a:pt x="2126" y="283"/>
                </a:lnTo>
                <a:lnTo>
                  <a:pt x="2126" y="248"/>
                </a:lnTo>
                <a:lnTo>
                  <a:pt x="2120" y="195"/>
                </a:lnTo>
                <a:lnTo>
                  <a:pt x="2103" y="182"/>
                </a:lnTo>
                <a:lnTo>
                  <a:pt x="2074" y="159"/>
                </a:lnTo>
                <a:lnTo>
                  <a:pt x="2032" y="147"/>
                </a:lnTo>
                <a:lnTo>
                  <a:pt x="2003" y="100"/>
                </a:lnTo>
                <a:lnTo>
                  <a:pt x="1991" y="76"/>
                </a:lnTo>
                <a:lnTo>
                  <a:pt x="1950" y="106"/>
                </a:lnTo>
                <a:lnTo>
                  <a:pt x="1943" y="124"/>
                </a:lnTo>
                <a:lnTo>
                  <a:pt x="1914" y="136"/>
                </a:lnTo>
                <a:lnTo>
                  <a:pt x="1908" y="147"/>
                </a:lnTo>
                <a:lnTo>
                  <a:pt x="1861" y="154"/>
                </a:lnTo>
                <a:lnTo>
                  <a:pt x="1808" y="124"/>
                </a:lnTo>
                <a:lnTo>
                  <a:pt x="1783" y="136"/>
                </a:lnTo>
                <a:lnTo>
                  <a:pt x="1760" y="165"/>
                </a:lnTo>
                <a:lnTo>
                  <a:pt x="1689" y="118"/>
                </a:lnTo>
                <a:lnTo>
                  <a:pt x="1630" y="124"/>
                </a:lnTo>
                <a:lnTo>
                  <a:pt x="1583" y="106"/>
                </a:lnTo>
                <a:lnTo>
                  <a:pt x="1554" y="47"/>
                </a:lnTo>
                <a:lnTo>
                  <a:pt x="1489" y="0"/>
                </a:lnTo>
                <a:lnTo>
                  <a:pt x="1459" y="23"/>
                </a:lnTo>
                <a:lnTo>
                  <a:pt x="1441" y="23"/>
                </a:lnTo>
                <a:lnTo>
                  <a:pt x="1412" y="5"/>
                </a:lnTo>
                <a:lnTo>
                  <a:pt x="1382" y="5"/>
                </a:lnTo>
                <a:lnTo>
                  <a:pt x="1370" y="35"/>
                </a:lnTo>
                <a:lnTo>
                  <a:pt x="1370" y="58"/>
                </a:lnTo>
                <a:lnTo>
                  <a:pt x="1388" y="124"/>
                </a:lnTo>
                <a:lnTo>
                  <a:pt x="1377" y="154"/>
                </a:lnTo>
                <a:lnTo>
                  <a:pt x="1341" y="159"/>
                </a:lnTo>
                <a:lnTo>
                  <a:pt x="1299" y="195"/>
                </a:lnTo>
                <a:lnTo>
                  <a:pt x="1246" y="189"/>
                </a:lnTo>
                <a:lnTo>
                  <a:pt x="1217" y="200"/>
                </a:lnTo>
                <a:lnTo>
                  <a:pt x="1217" y="260"/>
                </a:lnTo>
                <a:lnTo>
                  <a:pt x="1087" y="431"/>
                </a:lnTo>
                <a:lnTo>
                  <a:pt x="1070" y="502"/>
                </a:lnTo>
                <a:lnTo>
                  <a:pt x="992" y="502"/>
                </a:lnTo>
                <a:lnTo>
                  <a:pt x="956" y="461"/>
                </a:lnTo>
                <a:lnTo>
                  <a:pt x="933" y="461"/>
                </a:lnTo>
                <a:lnTo>
                  <a:pt x="910" y="484"/>
                </a:lnTo>
                <a:lnTo>
                  <a:pt x="886" y="567"/>
                </a:lnTo>
                <a:lnTo>
                  <a:pt x="862" y="590"/>
                </a:lnTo>
                <a:lnTo>
                  <a:pt x="827" y="567"/>
                </a:lnTo>
                <a:lnTo>
                  <a:pt x="809" y="537"/>
                </a:lnTo>
                <a:lnTo>
                  <a:pt x="756" y="560"/>
                </a:lnTo>
                <a:lnTo>
                  <a:pt x="738" y="620"/>
                </a:lnTo>
                <a:lnTo>
                  <a:pt x="715" y="626"/>
                </a:lnTo>
                <a:lnTo>
                  <a:pt x="708" y="614"/>
                </a:lnTo>
                <a:lnTo>
                  <a:pt x="614" y="573"/>
                </a:lnTo>
                <a:lnTo>
                  <a:pt x="537" y="603"/>
                </a:lnTo>
                <a:lnTo>
                  <a:pt x="479" y="596"/>
                </a:lnTo>
                <a:lnTo>
                  <a:pt x="467" y="631"/>
                </a:lnTo>
                <a:lnTo>
                  <a:pt x="472" y="638"/>
                </a:lnTo>
                <a:lnTo>
                  <a:pt x="443" y="649"/>
                </a:lnTo>
                <a:lnTo>
                  <a:pt x="419" y="644"/>
                </a:lnTo>
                <a:lnTo>
                  <a:pt x="426" y="649"/>
                </a:lnTo>
                <a:lnTo>
                  <a:pt x="413" y="667"/>
                </a:lnTo>
                <a:lnTo>
                  <a:pt x="401" y="702"/>
                </a:lnTo>
                <a:lnTo>
                  <a:pt x="396" y="709"/>
                </a:lnTo>
                <a:lnTo>
                  <a:pt x="396" y="727"/>
                </a:lnTo>
                <a:lnTo>
                  <a:pt x="426" y="762"/>
                </a:lnTo>
                <a:lnTo>
                  <a:pt x="419" y="773"/>
                </a:lnTo>
                <a:lnTo>
                  <a:pt x="325" y="803"/>
                </a:lnTo>
                <a:lnTo>
                  <a:pt x="295" y="814"/>
                </a:lnTo>
                <a:lnTo>
                  <a:pt x="301" y="862"/>
                </a:lnTo>
                <a:lnTo>
                  <a:pt x="319" y="938"/>
                </a:lnTo>
                <a:lnTo>
                  <a:pt x="271" y="963"/>
                </a:lnTo>
                <a:lnTo>
                  <a:pt x="236" y="933"/>
                </a:lnTo>
                <a:lnTo>
                  <a:pt x="195" y="910"/>
                </a:lnTo>
                <a:lnTo>
                  <a:pt x="142" y="903"/>
                </a:lnTo>
                <a:lnTo>
                  <a:pt x="101" y="921"/>
                </a:lnTo>
                <a:lnTo>
                  <a:pt x="83" y="992"/>
                </a:lnTo>
                <a:lnTo>
                  <a:pt x="89" y="1004"/>
                </a:lnTo>
                <a:lnTo>
                  <a:pt x="101" y="1004"/>
                </a:lnTo>
                <a:lnTo>
                  <a:pt x="118" y="1016"/>
                </a:lnTo>
                <a:lnTo>
                  <a:pt x="130" y="1057"/>
                </a:lnTo>
                <a:lnTo>
                  <a:pt x="94" y="1158"/>
                </a:lnTo>
                <a:lnTo>
                  <a:pt x="76" y="1169"/>
                </a:lnTo>
                <a:lnTo>
                  <a:pt x="59" y="1163"/>
                </a:lnTo>
                <a:lnTo>
                  <a:pt x="18" y="1176"/>
                </a:lnTo>
                <a:lnTo>
                  <a:pt x="0" y="1211"/>
                </a:lnTo>
              </a:path>
            </a:pathLst>
          </a:custGeom>
          <a:solidFill>
            <a:srgbClr val="C3D69B"/>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          3%</a:t>
            </a:r>
          </a:p>
        </p:txBody>
      </p:sp>
      <p:sp>
        <p:nvSpPr>
          <p:cNvPr id="19515" name="Freeform 59"/>
          <p:cNvSpPr>
            <a:spLocks/>
          </p:cNvSpPr>
          <p:nvPr/>
        </p:nvSpPr>
        <p:spPr bwMode="auto">
          <a:xfrm>
            <a:off x="7963430" y="5560120"/>
            <a:ext cx="540200" cy="912013"/>
          </a:xfrm>
          <a:custGeom>
            <a:avLst/>
            <a:gdLst/>
            <a:ahLst/>
            <a:cxnLst>
              <a:cxn ang="0">
                <a:pos x="1045" y="0"/>
              </a:cxn>
              <a:cxn ang="0">
                <a:pos x="360" y="47"/>
              </a:cxn>
              <a:cxn ang="0">
                <a:pos x="360" y="70"/>
              </a:cxn>
              <a:cxn ang="0">
                <a:pos x="295" y="123"/>
              </a:cxn>
              <a:cxn ang="0">
                <a:pos x="271" y="189"/>
              </a:cxn>
              <a:cxn ang="0">
                <a:pos x="277" y="247"/>
              </a:cxn>
              <a:cxn ang="0">
                <a:pos x="271" y="289"/>
              </a:cxn>
              <a:cxn ang="0">
                <a:pos x="213" y="325"/>
              </a:cxn>
              <a:cxn ang="0">
                <a:pos x="172" y="384"/>
              </a:cxn>
              <a:cxn ang="0">
                <a:pos x="154" y="401"/>
              </a:cxn>
              <a:cxn ang="0">
                <a:pos x="154" y="455"/>
              </a:cxn>
              <a:cxn ang="0">
                <a:pos x="124" y="490"/>
              </a:cxn>
              <a:cxn ang="0">
                <a:pos x="124" y="531"/>
              </a:cxn>
              <a:cxn ang="0">
                <a:pos x="101" y="584"/>
              </a:cxn>
              <a:cxn ang="0">
                <a:pos x="71" y="643"/>
              </a:cxn>
              <a:cxn ang="0">
                <a:pos x="83" y="703"/>
              </a:cxn>
              <a:cxn ang="0">
                <a:pos x="112" y="732"/>
              </a:cxn>
              <a:cxn ang="0">
                <a:pos x="118" y="774"/>
              </a:cxn>
              <a:cxn ang="0">
                <a:pos x="129" y="785"/>
              </a:cxn>
              <a:cxn ang="0">
                <a:pos x="129" y="803"/>
              </a:cxn>
              <a:cxn ang="0">
                <a:pos x="112" y="815"/>
              </a:cxn>
              <a:cxn ang="0">
                <a:pos x="101" y="850"/>
              </a:cxn>
              <a:cxn ang="0">
                <a:pos x="106" y="874"/>
              </a:cxn>
              <a:cxn ang="0">
                <a:pos x="101" y="909"/>
              </a:cxn>
              <a:cxn ang="0">
                <a:pos x="147" y="987"/>
              </a:cxn>
              <a:cxn ang="0">
                <a:pos x="154" y="1063"/>
              </a:cxn>
              <a:cxn ang="0">
                <a:pos x="172" y="1110"/>
              </a:cxn>
              <a:cxn ang="0">
                <a:pos x="195" y="1127"/>
              </a:cxn>
              <a:cxn ang="0">
                <a:pos x="200" y="1163"/>
              </a:cxn>
              <a:cxn ang="0">
                <a:pos x="154" y="1193"/>
              </a:cxn>
              <a:cxn ang="0">
                <a:pos x="142" y="1205"/>
              </a:cxn>
              <a:cxn ang="0">
                <a:pos x="118" y="1294"/>
              </a:cxn>
              <a:cxn ang="0">
                <a:pos x="58" y="1388"/>
              </a:cxn>
              <a:cxn ang="0">
                <a:pos x="0" y="1560"/>
              </a:cxn>
              <a:cxn ang="0">
                <a:pos x="0" y="1683"/>
              </a:cxn>
              <a:cxn ang="0">
                <a:pos x="632" y="1659"/>
              </a:cxn>
              <a:cxn ang="0">
                <a:pos x="644" y="1677"/>
              </a:cxn>
              <a:cxn ang="0">
                <a:pos x="626" y="1736"/>
              </a:cxn>
              <a:cxn ang="0">
                <a:pos x="632" y="1831"/>
              </a:cxn>
              <a:cxn ang="0">
                <a:pos x="697" y="1896"/>
              </a:cxn>
              <a:cxn ang="0">
                <a:pos x="715" y="1973"/>
              </a:cxn>
              <a:cxn ang="0">
                <a:pos x="756" y="1973"/>
              </a:cxn>
              <a:cxn ang="0">
                <a:pos x="827" y="1920"/>
              </a:cxn>
              <a:cxn ang="0">
                <a:pos x="981" y="1872"/>
              </a:cxn>
              <a:cxn ang="0">
                <a:pos x="1016" y="1884"/>
              </a:cxn>
              <a:cxn ang="0">
                <a:pos x="1075" y="1867"/>
              </a:cxn>
              <a:cxn ang="0">
                <a:pos x="1081" y="1878"/>
              </a:cxn>
              <a:cxn ang="0">
                <a:pos x="1116" y="1890"/>
              </a:cxn>
              <a:cxn ang="0">
                <a:pos x="1128" y="1884"/>
              </a:cxn>
              <a:cxn ang="0">
                <a:pos x="1057" y="1282"/>
              </a:cxn>
              <a:cxn ang="0">
                <a:pos x="1052" y="1223"/>
              </a:cxn>
              <a:cxn ang="0">
                <a:pos x="1075" y="36"/>
              </a:cxn>
              <a:cxn ang="0">
                <a:pos x="1045" y="0"/>
              </a:cxn>
            </a:cxnLst>
            <a:rect l="0" t="0" r="r" b="b"/>
            <a:pathLst>
              <a:path w="1128" h="1973">
                <a:moveTo>
                  <a:pt x="1045" y="0"/>
                </a:moveTo>
                <a:lnTo>
                  <a:pt x="360" y="47"/>
                </a:lnTo>
                <a:lnTo>
                  <a:pt x="360" y="70"/>
                </a:lnTo>
                <a:lnTo>
                  <a:pt x="295" y="123"/>
                </a:lnTo>
                <a:lnTo>
                  <a:pt x="271" y="189"/>
                </a:lnTo>
                <a:lnTo>
                  <a:pt x="277" y="247"/>
                </a:lnTo>
                <a:lnTo>
                  <a:pt x="271" y="289"/>
                </a:lnTo>
                <a:lnTo>
                  <a:pt x="213" y="325"/>
                </a:lnTo>
                <a:lnTo>
                  <a:pt x="172" y="384"/>
                </a:lnTo>
                <a:lnTo>
                  <a:pt x="154" y="401"/>
                </a:lnTo>
                <a:lnTo>
                  <a:pt x="154" y="455"/>
                </a:lnTo>
                <a:lnTo>
                  <a:pt x="124" y="490"/>
                </a:lnTo>
                <a:lnTo>
                  <a:pt x="124" y="531"/>
                </a:lnTo>
                <a:lnTo>
                  <a:pt x="101" y="584"/>
                </a:lnTo>
                <a:lnTo>
                  <a:pt x="71" y="643"/>
                </a:lnTo>
                <a:lnTo>
                  <a:pt x="83" y="703"/>
                </a:lnTo>
                <a:lnTo>
                  <a:pt x="112" y="732"/>
                </a:lnTo>
                <a:lnTo>
                  <a:pt x="118" y="774"/>
                </a:lnTo>
                <a:lnTo>
                  <a:pt x="129" y="785"/>
                </a:lnTo>
                <a:lnTo>
                  <a:pt x="129" y="803"/>
                </a:lnTo>
                <a:lnTo>
                  <a:pt x="112" y="815"/>
                </a:lnTo>
                <a:lnTo>
                  <a:pt x="101" y="850"/>
                </a:lnTo>
                <a:lnTo>
                  <a:pt x="106" y="874"/>
                </a:lnTo>
                <a:lnTo>
                  <a:pt x="101" y="909"/>
                </a:lnTo>
                <a:lnTo>
                  <a:pt x="147" y="987"/>
                </a:lnTo>
                <a:lnTo>
                  <a:pt x="154" y="1063"/>
                </a:lnTo>
                <a:lnTo>
                  <a:pt x="172" y="1110"/>
                </a:lnTo>
                <a:lnTo>
                  <a:pt x="195" y="1127"/>
                </a:lnTo>
                <a:lnTo>
                  <a:pt x="200" y="1163"/>
                </a:lnTo>
                <a:lnTo>
                  <a:pt x="154" y="1193"/>
                </a:lnTo>
                <a:lnTo>
                  <a:pt x="142" y="1205"/>
                </a:lnTo>
                <a:lnTo>
                  <a:pt x="118" y="1294"/>
                </a:lnTo>
                <a:lnTo>
                  <a:pt x="58" y="1388"/>
                </a:lnTo>
                <a:lnTo>
                  <a:pt x="0" y="1560"/>
                </a:lnTo>
                <a:lnTo>
                  <a:pt x="0" y="1683"/>
                </a:lnTo>
                <a:lnTo>
                  <a:pt x="632" y="1659"/>
                </a:lnTo>
                <a:lnTo>
                  <a:pt x="644" y="1677"/>
                </a:lnTo>
                <a:lnTo>
                  <a:pt x="626" y="1736"/>
                </a:lnTo>
                <a:lnTo>
                  <a:pt x="632" y="1831"/>
                </a:lnTo>
                <a:lnTo>
                  <a:pt x="697" y="1896"/>
                </a:lnTo>
                <a:lnTo>
                  <a:pt x="715" y="1973"/>
                </a:lnTo>
                <a:lnTo>
                  <a:pt x="756" y="1973"/>
                </a:lnTo>
                <a:lnTo>
                  <a:pt x="827" y="1920"/>
                </a:lnTo>
                <a:lnTo>
                  <a:pt x="981" y="1872"/>
                </a:lnTo>
                <a:lnTo>
                  <a:pt x="1016" y="1884"/>
                </a:lnTo>
                <a:lnTo>
                  <a:pt x="1075" y="1867"/>
                </a:lnTo>
                <a:lnTo>
                  <a:pt x="1081" y="1878"/>
                </a:lnTo>
                <a:lnTo>
                  <a:pt x="1116" y="1890"/>
                </a:lnTo>
                <a:lnTo>
                  <a:pt x="1128" y="1884"/>
                </a:lnTo>
                <a:lnTo>
                  <a:pt x="1057" y="1282"/>
                </a:lnTo>
                <a:lnTo>
                  <a:pt x="1052" y="1223"/>
                </a:lnTo>
                <a:lnTo>
                  <a:pt x="1075" y="36"/>
                </a:lnTo>
                <a:lnTo>
                  <a:pt x="1045" y="0"/>
                </a:lnTo>
                <a:close/>
              </a:path>
            </a:pathLst>
          </a:custGeom>
          <a:solidFill>
            <a:srgbClr val="E6B9B8"/>
          </a:solidFill>
          <a:ln w="9525">
            <a:solidFill>
              <a:schemeClr val="tx1"/>
            </a:solidFill>
            <a:round/>
            <a:headEnd/>
            <a:tailEnd/>
          </a:ln>
        </p:spPr>
        <p:txBody>
          <a:bodyPr anchor="ctr"/>
          <a:lstStyle/>
          <a:p>
            <a:pPr algn="r">
              <a:defRPr/>
            </a:pPr>
            <a:r>
              <a:rPr lang="en-US" sz="1400" b="1" dirty="0">
                <a:latin typeface="Calibri" pitchFamily="34" charset="0"/>
                <a:cs typeface="Arial" pitchFamily="34" charset="0"/>
              </a:rPr>
              <a:t>-2%</a:t>
            </a:r>
          </a:p>
        </p:txBody>
      </p:sp>
      <p:sp>
        <p:nvSpPr>
          <p:cNvPr id="19517" name="Freeform 61"/>
          <p:cNvSpPr>
            <a:spLocks/>
          </p:cNvSpPr>
          <p:nvPr/>
        </p:nvSpPr>
        <p:spPr bwMode="auto">
          <a:xfrm>
            <a:off x="8439916" y="5529604"/>
            <a:ext cx="680816" cy="905051"/>
          </a:xfrm>
          <a:custGeom>
            <a:avLst/>
            <a:gdLst/>
            <a:ahLst/>
            <a:cxnLst>
              <a:cxn ang="0">
                <a:pos x="0" y="71"/>
              </a:cxn>
              <a:cxn ang="0">
                <a:pos x="30" y="107"/>
              </a:cxn>
              <a:cxn ang="0">
                <a:pos x="7" y="1294"/>
              </a:cxn>
              <a:cxn ang="0">
                <a:pos x="12" y="1353"/>
              </a:cxn>
              <a:cxn ang="0">
                <a:pos x="83" y="1955"/>
              </a:cxn>
              <a:cxn ang="0">
                <a:pos x="101" y="1943"/>
              </a:cxn>
              <a:cxn ang="0">
                <a:pos x="119" y="1931"/>
              </a:cxn>
              <a:cxn ang="0">
                <a:pos x="172" y="1949"/>
              </a:cxn>
              <a:cxn ang="0">
                <a:pos x="183" y="1926"/>
              </a:cxn>
              <a:cxn ang="0">
                <a:pos x="195" y="1837"/>
              </a:cxn>
              <a:cxn ang="0">
                <a:pos x="218" y="1778"/>
              </a:cxn>
              <a:cxn ang="0">
                <a:pos x="248" y="1837"/>
              </a:cxn>
              <a:cxn ang="0">
                <a:pos x="243" y="1860"/>
              </a:cxn>
              <a:cxn ang="0">
                <a:pos x="266" y="1908"/>
              </a:cxn>
              <a:cxn ang="0">
                <a:pos x="302" y="1961"/>
              </a:cxn>
              <a:cxn ang="0">
                <a:pos x="337" y="1961"/>
              </a:cxn>
              <a:cxn ang="0">
                <a:pos x="367" y="1961"/>
              </a:cxn>
              <a:cxn ang="0">
                <a:pos x="408" y="1920"/>
              </a:cxn>
              <a:cxn ang="0">
                <a:pos x="414" y="1913"/>
              </a:cxn>
              <a:cxn ang="0">
                <a:pos x="431" y="1896"/>
              </a:cxn>
              <a:cxn ang="0">
                <a:pos x="431" y="1890"/>
              </a:cxn>
              <a:cxn ang="0">
                <a:pos x="426" y="1878"/>
              </a:cxn>
              <a:cxn ang="0">
                <a:pos x="408" y="1872"/>
              </a:cxn>
              <a:cxn ang="0">
                <a:pos x="408" y="1860"/>
              </a:cxn>
              <a:cxn ang="0">
                <a:pos x="426" y="1825"/>
              </a:cxn>
              <a:cxn ang="0">
                <a:pos x="420" y="1807"/>
              </a:cxn>
              <a:cxn ang="0">
                <a:pos x="396" y="1789"/>
              </a:cxn>
              <a:cxn ang="0">
                <a:pos x="385" y="1789"/>
              </a:cxn>
              <a:cxn ang="0">
                <a:pos x="367" y="1771"/>
              </a:cxn>
              <a:cxn ang="0">
                <a:pos x="337" y="1730"/>
              </a:cxn>
              <a:cxn ang="0">
                <a:pos x="337" y="1701"/>
              </a:cxn>
              <a:cxn ang="0">
                <a:pos x="343" y="1695"/>
              </a:cxn>
              <a:cxn ang="0">
                <a:pos x="343" y="1683"/>
              </a:cxn>
              <a:cxn ang="0">
                <a:pos x="343" y="1665"/>
              </a:cxn>
              <a:cxn ang="0">
                <a:pos x="1235" y="1578"/>
              </a:cxn>
              <a:cxn ang="0">
                <a:pos x="1229" y="1553"/>
              </a:cxn>
              <a:cxn ang="0">
                <a:pos x="1187" y="1489"/>
              </a:cxn>
              <a:cxn ang="0">
                <a:pos x="1194" y="1388"/>
              </a:cxn>
              <a:cxn ang="0">
                <a:pos x="1158" y="1299"/>
              </a:cxn>
              <a:cxn ang="0">
                <a:pos x="1146" y="1228"/>
              </a:cxn>
              <a:cxn ang="0">
                <a:pos x="1170" y="1175"/>
              </a:cxn>
              <a:cxn ang="0">
                <a:pos x="1170" y="1122"/>
              </a:cxn>
              <a:cxn ang="0">
                <a:pos x="1199" y="1081"/>
              </a:cxn>
              <a:cxn ang="0">
                <a:pos x="1205" y="1069"/>
              </a:cxn>
              <a:cxn ang="0">
                <a:pos x="1176" y="1033"/>
              </a:cxn>
              <a:cxn ang="0">
                <a:pos x="1187" y="998"/>
              </a:cxn>
              <a:cxn ang="0">
                <a:pos x="1170" y="975"/>
              </a:cxn>
              <a:cxn ang="0">
                <a:pos x="1135" y="957"/>
              </a:cxn>
              <a:cxn ang="0">
                <a:pos x="1123" y="927"/>
              </a:cxn>
              <a:cxn ang="0">
                <a:pos x="1105" y="868"/>
              </a:cxn>
              <a:cxn ang="0">
                <a:pos x="1082" y="845"/>
              </a:cxn>
              <a:cxn ang="0">
                <a:pos x="845" y="0"/>
              </a:cxn>
              <a:cxn ang="0">
                <a:pos x="0" y="71"/>
              </a:cxn>
            </a:cxnLst>
            <a:rect l="0" t="0" r="r" b="b"/>
            <a:pathLst>
              <a:path w="1235" h="1961">
                <a:moveTo>
                  <a:pt x="0" y="71"/>
                </a:moveTo>
                <a:lnTo>
                  <a:pt x="30" y="107"/>
                </a:lnTo>
                <a:lnTo>
                  <a:pt x="7" y="1294"/>
                </a:lnTo>
                <a:lnTo>
                  <a:pt x="12" y="1353"/>
                </a:lnTo>
                <a:lnTo>
                  <a:pt x="83" y="1955"/>
                </a:lnTo>
                <a:lnTo>
                  <a:pt x="101" y="1943"/>
                </a:lnTo>
                <a:lnTo>
                  <a:pt x="119" y="1931"/>
                </a:lnTo>
                <a:lnTo>
                  <a:pt x="172" y="1949"/>
                </a:lnTo>
                <a:lnTo>
                  <a:pt x="183" y="1926"/>
                </a:lnTo>
                <a:lnTo>
                  <a:pt x="195" y="1837"/>
                </a:lnTo>
                <a:lnTo>
                  <a:pt x="218" y="1778"/>
                </a:lnTo>
                <a:lnTo>
                  <a:pt x="248" y="1837"/>
                </a:lnTo>
                <a:lnTo>
                  <a:pt x="243" y="1860"/>
                </a:lnTo>
                <a:lnTo>
                  <a:pt x="266" y="1908"/>
                </a:lnTo>
                <a:lnTo>
                  <a:pt x="302" y="1961"/>
                </a:lnTo>
                <a:lnTo>
                  <a:pt x="337" y="1961"/>
                </a:lnTo>
                <a:lnTo>
                  <a:pt x="367" y="1961"/>
                </a:lnTo>
                <a:lnTo>
                  <a:pt x="408" y="1920"/>
                </a:lnTo>
                <a:lnTo>
                  <a:pt x="414" y="1913"/>
                </a:lnTo>
                <a:lnTo>
                  <a:pt x="431" y="1896"/>
                </a:lnTo>
                <a:lnTo>
                  <a:pt x="431" y="1890"/>
                </a:lnTo>
                <a:lnTo>
                  <a:pt x="426" y="1878"/>
                </a:lnTo>
                <a:lnTo>
                  <a:pt x="408" y="1872"/>
                </a:lnTo>
                <a:lnTo>
                  <a:pt x="408" y="1860"/>
                </a:lnTo>
                <a:lnTo>
                  <a:pt x="426" y="1825"/>
                </a:lnTo>
                <a:lnTo>
                  <a:pt x="420" y="1807"/>
                </a:lnTo>
                <a:lnTo>
                  <a:pt x="396" y="1789"/>
                </a:lnTo>
                <a:lnTo>
                  <a:pt x="385" y="1789"/>
                </a:lnTo>
                <a:lnTo>
                  <a:pt x="367" y="1771"/>
                </a:lnTo>
                <a:lnTo>
                  <a:pt x="337" y="1730"/>
                </a:lnTo>
                <a:lnTo>
                  <a:pt x="337" y="1701"/>
                </a:lnTo>
                <a:lnTo>
                  <a:pt x="343" y="1695"/>
                </a:lnTo>
                <a:lnTo>
                  <a:pt x="343" y="1683"/>
                </a:lnTo>
                <a:lnTo>
                  <a:pt x="343" y="1665"/>
                </a:lnTo>
                <a:lnTo>
                  <a:pt x="1235" y="1578"/>
                </a:lnTo>
                <a:lnTo>
                  <a:pt x="1229" y="1553"/>
                </a:lnTo>
                <a:lnTo>
                  <a:pt x="1187" y="1489"/>
                </a:lnTo>
                <a:lnTo>
                  <a:pt x="1194" y="1388"/>
                </a:lnTo>
                <a:lnTo>
                  <a:pt x="1158" y="1299"/>
                </a:lnTo>
                <a:lnTo>
                  <a:pt x="1146" y="1228"/>
                </a:lnTo>
                <a:lnTo>
                  <a:pt x="1170" y="1175"/>
                </a:lnTo>
                <a:lnTo>
                  <a:pt x="1170" y="1122"/>
                </a:lnTo>
                <a:lnTo>
                  <a:pt x="1199" y="1081"/>
                </a:lnTo>
                <a:lnTo>
                  <a:pt x="1205" y="1069"/>
                </a:lnTo>
                <a:lnTo>
                  <a:pt x="1176" y="1033"/>
                </a:lnTo>
                <a:lnTo>
                  <a:pt x="1187" y="998"/>
                </a:lnTo>
                <a:lnTo>
                  <a:pt x="1170" y="975"/>
                </a:lnTo>
                <a:lnTo>
                  <a:pt x="1135" y="957"/>
                </a:lnTo>
                <a:lnTo>
                  <a:pt x="1123" y="927"/>
                </a:lnTo>
                <a:lnTo>
                  <a:pt x="1105" y="868"/>
                </a:lnTo>
                <a:lnTo>
                  <a:pt x="1082" y="845"/>
                </a:lnTo>
                <a:lnTo>
                  <a:pt x="845" y="0"/>
                </a:lnTo>
                <a:lnTo>
                  <a:pt x="0" y="71"/>
                </a:lnTo>
                <a:close/>
              </a:path>
            </a:pathLst>
          </a:custGeom>
          <a:solidFill>
            <a:srgbClr val="77933C"/>
          </a:solidFill>
          <a:ln w="9525">
            <a:solidFill>
              <a:schemeClr val="tx1"/>
            </a:solidFill>
            <a:round/>
            <a:headEnd/>
            <a:tailEnd/>
          </a:ln>
        </p:spPr>
        <p:txBody>
          <a:bodyPr anchor="ctr"/>
          <a:lstStyle/>
          <a:p>
            <a:pPr algn="ctr">
              <a:defRPr/>
            </a:pPr>
            <a:r>
              <a:rPr lang="en-US" sz="1440" b="1" dirty="0">
                <a:solidFill>
                  <a:schemeClr val="bg1"/>
                </a:solidFill>
                <a:latin typeface="Calibri" pitchFamily="34" charset="0"/>
                <a:cs typeface="Arial" pitchFamily="34" charset="0"/>
              </a:rPr>
              <a:t>6%</a:t>
            </a:r>
          </a:p>
        </p:txBody>
      </p:sp>
      <p:sp>
        <p:nvSpPr>
          <p:cNvPr id="19520" name="Freeform 64"/>
          <p:cNvSpPr>
            <a:spLocks/>
          </p:cNvSpPr>
          <p:nvPr/>
        </p:nvSpPr>
        <p:spPr bwMode="auto">
          <a:xfrm>
            <a:off x="8841613" y="4131530"/>
            <a:ext cx="644196" cy="694800"/>
          </a:xfrm>
          <a:custGeom>
            <a:avLst/>
            <a:gdLst/>
            <a:ahLst/>
            <a:cxnLst>
              <a:cxn ang="0">
                <a:pos x="118" y="1317"/>
              </a:cxn>
              <a:cxn ang="0">
                <a:pos x="177" y="1335"/>
              </a:cxn>
              <a:cxn ang="0">
                <a:pos x="225" y="1312"/>
              </a:cxn>
              <a:cxn ang="0">
                <a:pos x="319" y="1418"/>
              </a:cxn>
              <a:cxn ang="0">
                <a:pos x="425" y="1430"/>
              </a:cxn>
              <a:cxn ang="0">
                <a:pos x="519" y="1448"/>
              </a:cxn>
              <a:cxn ang="0">
                <a:pos x="597" y="1466"/>
              </a:cxn>
              <a:cxn ang="0">
                <a:pos x="650" y="1448"/>
              </a:cxn>
              <a:cxn ang="0">
                <a:pos x="686" y="1418"/>
              </a:cxn>
              <a:cxn ang="0">
                <a:pos x="739" y="1412"/>
              </a:cxn>
              <a:cxn ang="0">
                <a:pos x="810" y="1471"/>
              </a:cxn>
              <a:cxn ang="0">
                <a:pos x="856" y="1507"/>
              </a:cxn>
              <a:cxn ang="0">
                <a:pos x="927" y="1448"/>
              </a:cxn>
              <a:cxn ang="0">
                <a:pos x="951" y="1388"/>
              </a:cxn>
              <a:cxn ang="0">
                <a:pos x="981" y="1246"/>
              </a:cxn>
              <a:cxn ang="0">
                <a:pos x="1034" y="1294"/>
              </a:cxn>
              <a:cxn ang="0">
                <a:pos x="1057" y="1205"/>
              </a:cxn>
              <a:cxn ang="0">
                <a:pos x="1117" y="1111"/>
              </a:cxn>
              <a:cxn ang="0">
                <a:pos x="1140" y="1063"/>
              </a:cxn>
              <a:cxn ang="0">
                <a:pos x="1206" y="1058"/>
              </a:cxn>
              <a:cxn ang="0">
                <a:pos x="1270" y="975"/>
              </a:cxn>
              <a:cxn ang="0">
                <a:pos x="1318" y="939"/>
              </a:cxn>
              <a:cxn ang="0">
                <a:pos x="1305" y="868"/>
              </a:cxn>
              <a:cxn ang="0">
                <a:pos x="1323" y="804"/>
              </a:cxn>
              <a:cxn ang="0">
                <a:pos x="1282" y="627"/>
              </a:cxn>
              <a:cxn ang="0">
                <a:pos x="1312" y="550"/>
              </a:cxn>
              <a:cxn ang="0">
                <a:pos x="1341" y="532"/>
              </a:cxn>
              <a:cxn ang="0">
                <a:pos x="1099" y="77"/>
              </a:cxn>
              <a:cxn ang="0">
                <a:pos x="1004" y="142"/>
              </a:cxn>
              <a:cxn ang="0">
                <a:pos x="886" y="249"/>
              </a:cxn>
              <a:cxn ang="0">
                <a:pos x="815" y="249"/>
              </a:cxn>
              <a:cxn ang="0">
                <a:pos x="715" y="313"/>
              </a:cxn>
              <a:cxn ang="0">
                <a:pos x="626" y="290"/>
              </a:cxn>
              <a:cxn ang="0">
                <a:pos x="590" y="295"/>
              </a:cxn>
              <a:cxn ang="0">
                <a:pos x="590" y="266"/>
              </a:cxn>
              <a:cxn ang="0">
                <a:pos x="455" y="231"/>
              </a:cxn>
              <a:cxn ang="0">
                <a:pos x="390" y="231"/>
              </a:cxn>
              <a:cxn ang="0">
                <a:pos x="0" y="266"/>
              </a:cxn>
            </a:cxnLst>
            <a:rect l="0" t="0" r="r" b="b"/>
            <a:pathLst>
              <a:path w="1341" h="1507">
                <a:moveTo>
                  <a:pt x="0" y="266"/>
                </a:moveTo>
                <a:lnTo>
                  <a:pt x="118" y="1317"/>
                </a:lnTo>
                <a:lnTo>
                  <a:pt x="148" y="1317"/>
                </a:lnTo>
                <a:lnTo>
                  <a:pt x="177" y="1335"/>
                </a:lnTo>
                <a:lnTo>
                  <a:pt x="195" y="1335"/>
                </a:lnTo>
                <a:lnTo>
                  <a:pt x="225" y="1312"/>
                </a:lnTo>
                <a:lnTo>
                  <a:pt x="290" y="1359"/>
                </a:lnTo>
                <a:lnTo>
                  <a:pt x="319" y="1418"/>
                </a:lnTo>
                <a:lnTo>
                  <a:pt x="366" y="1436"/>
                </a:lnTo>
                <a:lnTo>
                  <a:pt x="425" y="1430"/>
                </a:lnTo>
                <a:lnTo>
                  <a:pt x="496" y="1477"/>
                </a:lnTo>
                <a:lnTo>
                  <a:pt x="519" y="1448"/>
                </a:lnTo>
                <a:lnTo>
                  <a:pt x="544" y="1436"/>
                </a:lnTo>
                <a:lnTo>
                  <a:pt x="597" y="1466"/>
                </a:lnTo>
                <a:lnTo>
                  <a:pt x="644" y="1459"/>
                </a:lnTo>
                <a:lnTo>
                  <a:pt x="650" y="1448"/>
                </a:lnTo>
                <a:lnTo>
                  <a:pt x="679" y="1436"/>
                </a:lnTo>
                <a:lnTo>
                  <a:pt x="686" y="1418"/>
                </a:lnTo>
                <a:lnTo>
                  <a:pt x="727" y="1388"/>
                </a:lnTo>
                <a:lnTo>
                  <a:pt x="739" y="1412"/>
                </a:lnTo>
                <a:lnTo>
                  <a:pt x="768" y="1459"/>
                </a:lnTo>
                <a:lnTo>
                  <a:pt x="810" y="1471"/>
                </a:lnTo>
                <a:lnTo>
                  <a:pt x="839" y="1494"/>
                </a:lnTo>
                <a:lnTo>
                  <a:pt x="856" y="1507"/>
                </a:lnTo>
                <a:lnTo>
                  <a:pt x="897" y="1507"/>
                </a:lnTo>
                <a:lnTo>
                  <a:pt x="927" y="1448"/>
                </a:lnTo>
                <a:lnTo>
                  <a:pt x="951" y="1436"/>
                </a:lnTo>
                <a:lnTo>
                  <a:pt x="951" y="1388"/>
                </a:lnTo>
                <a:lnTo>
                  <a:pt x="951" y="1342"/>
                </a:lnTo>
                <a:lnTo>
                  <a:pt x="981" y="1246"/>
                </a:lnTo>
                <a:lnTo>
                  <a:pt x="1004" y="1246"/>
                </a:lnTo>
                <a:lnTo>
                  <a:pt x="1034" y="1294"/>
                </a:lnTo>
                <a:lnTo>
                  <a:pt x="1069" y="1253"/>
                </a:lnTo>
                <a:lnTo>
                  <a:pt x="1057" y="1205"/>
                </a:lnTo>
                <a:lnTo>
                  <a:pt x="1087" y="1134"/>
                </a:lnTo>
                <a:lnTo>
                  <a:pt x="1117" y="1111"/>
                </a:lnTo>
                <a:lnTo>
                  <a:pt x="1117" y="1093"/>
                </a:lnTo>
                <a:lnTo>
                  <a:pt x="1140" y="1063"/>
                </a:lnTo>
                <a:lnTo>
                  <a:pt x="1170" y="1070"/>
                </a:lnTo>
                <a:lnTo>
                  <a:pt x="1206" y="1058"/>
                </a:lnTo>
                <a:lnTo>
                  <a:pt x="1211" y="1046"/>
                </a:lnTo>
                <a:lnTo>
                  <a:pt x="1270" y="975"/>
                </a:lnTo>
                <a:lnTo>
                  <a:pt x="1282" y="969"/>
                </a:lnTo>
                <a:lnTo>
                  <a:pt x="1318" y="939"/>
                </a:lnTo>
                <a:lnTo>
                  <a:pt x="1312" y="893"/>
                </a:lnTo>
                <a:lnTo>
                  <a:pt x="1305" y="868"/>
                </a:lnTo>
                <a:lnTo>
                  <a:pt x="1305" y="839"/>
                </a:lnTo>
                <a:lnTo>
                  <a:pt x="1323" y="804"/>
                </a:lnTo>
                <a:lnTo>
                  <a:pt x="1341" y="655"/>
                </a:lnTo>
                <a:lnTo>
                  <a:pt x="1282" y="627"/>
                </a:lnTo>
                <a:lnTo>
                  <a:pt x="1330" y="591"/>
                </a:lnTo>
                <a:lnTo>
                  <a:pt x="1312" y="550"/>
                </a:lnTo>
                <a:lnTo>
                  <a:pt x="1335" y="532"/>
                </a:lnTo>
                <a:lnTo>
                  <a:pt x="1341" y="532"/>
                </a:lnTo>
                <a:lnTo>
                  <a:pt x="1252" y="0"/>
                </a:lnTo>
                <a:lnTo>
                  <a:pt x="1099" y="77"/>
                </a:lnTo>
                <a:lnTo>
                  <a:pt x="1034" y="118"/>
                </a:lnTo>
                <a:lnTo>
                  <a:pt x="1004" y="142"/>
                </a:lnTo>
                <a:lnTo>
                  <a:pt x="915" y="236"/>
                </a:lnTo>
                <a:lnTo>
                  <a:pt x="886" y="249"/>
                </a:lnTo>
                <a:lnTo>
                  <a:pt x="862" y="249"/>
                </a:lnTo>
                <a:lnTo>
                  <a:pt x="815" y="249"/>
                </a:lnTo>
                <a:lnTo>
                  <a:pt x="785" y="254"/>
                </a:lnTo>
                <a:lnTo>
                  <a:pt x="715" y="313"/>
                </a:lnTo>
                <a:lnTo>
                  <a:pt x="686" y="313"/>
                </a:lnTo>
                <a:lnTo>
                  <a:pt x="626" y="290"/>
                </a:lnTo>
                <a:lnTo>
                  <a:pt x="608" y="302"/>
                </a:lnTo>
                <a:lnTo>
                  <a:pt x="590" y="295"/>
                </a:lnTo>
                <a:lnTo>
                  <a:pt x="608" y="272"/>
                </a:lnTo>
                <a:lnTo>
                  <a:pt x="590" y="266"/>
                </a:lnTo>
                <a:lnTo>
                  <a:pt x="549" y="260"/>
                </a:lnTo>
                <a:lnTo>
                  <a:pt x="455" y="231"/>
                </a:lnTo>
                <a:lnTo>
                  <a:pt x="437" y="219"/>
                </a:lnTo>
                <a:lnTo>
                  <a:pt x="390" y="231"/>
                </a:lnTo>
                <a:lnTo>
                  <a:pt x="390" y="213"/>
                </a:lnTo>
                <a:lnTo>
                  <a:pt x="0" y="266"/>
                </a:lnTo>
              </a:path>
            </a:pathLst>
          </a:custGeom>
          <a:solidFill>
            <a:srgbClr val="C3D69B"/>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3%</a:t>
            </a:r>
          </a:p>
        </p:txBody>
      </p:sp>
      <p:sp>
        <p:nvSpPr>
          <p:cNvPr id="19521" name="Freeform 65"/>
          <p:cNvSpPr>
            <a:spLocks/>
          </p:cNvSpPr>
          <p:nvPr/>
        </p:nvSpPr>
        <p:spPr bwMode="auto">
          <a:xfrm>
            <a:off x="9537807" y="3375464"/>
            <a:ext cx="1159840" cy="856318"/>
          </a:xfrm>
          <a:custGeom>
            <a:avLst/>
            <a:gdLst/>
            <a:ahLst/>
            <a:cxnLst>
              <a:cxn ang="0">
                <a:pos x="1850" y="1666"/>
              </a:cxn>
              <a:cxn ang="0">
                <a:pos x="1814" y="1731"/>
              </a:cxn>
              <a:cxn ang="0">
                <a:pos x="1784" y="1784"/>
              </a:cxn>
              <a:cxn ang="0">
                <a:pos x="1772" y="1855"/>
              </a:cxn>
              <a:cxn ang="0">
                <a:pos x="1832" y="1796"/>
              </a:cxn>
              <a:cxn ang="0">
                <a:pos x="1932" y="1784"/>
              </a:cxn>
              <a:cxn ang="0">
                <a:pos x="2062" y="1736"/>
              </a:cxn>
              <a:cxn ang="0">
                <a:pos x="2281" y="1578"/>
              </a:cxn>
              <a:cxn ang="0">
                <a:pos x="2358" y="1524"/>
              </a:cxn>
              <a:cxn ang="0">
                <a:pos x="2416" y="1453"/>
              </a:cxn>
              <a:cxn ang="0">
                <a:pos x="2386" y="1465"/>
              </a:cxn>
              <a:cxn ang="0">
                <a:pos x="2292" y="1512"/>
              </a:cxn>
              <a:cxn ang="0">
                <a:pos x="2239" y="1542"/>
              </a:cxn>
              <a:cxn ang="0">
                <a:pos x="2304" y="1441"/>
              </a:cxn>
              <a:cxn ang="0">
                <a:pos x="2257" y="1482"/>
              </a:cxn>
              <a:cxn ang="0">
                <a:pos x="2044" y="1601"/>
              </a:cxn>
              <a:cxn ang="0">
                <a:pos x="1891" y="1707"/>
              </a:cxn>
              <a:cxn ang="0">
                <a:pos x="1884" y="1624"/>
              </a:cxn>
              <a:cxn ang="0">
                <a:pos x="1926" y="1518"/>
              </a:cxn>
              <a:cxn ang="0">
                <a:pos x="1873" y="1175"/>
              </a:cxn>
              <a:cxn ang="0">
                <a:pos x="1832" y="821"/>
              </a:cxn>
              <a:cxn ang="0">
                <a:pos x="1790" y="597"/>
              </a:cxn>
              <a:cxn ang="0">
                <a:pos x="1743" y="561"/>
              </a:cxn>
              <a:cxn ang="0">
                <a:pos x="1731" y="490"/>
              </a:cxn>
              <a:cxn ang="0">
                <a:pos x="1696" y="290"/>
              </a:cxn>
              <a:cxn ang="0">
                <a:pos x="1630" y="77"/>
              </a:cxn>
              <a:cxn ang="0">
                <a:pos x="1607" y="0"/>
              </a:cxn>
              <a:cxn ang="0">
                <a:pos x="1206" y="89"/>
              </a:cxn>
              <a:cxn ang="0">
                <a:pos x="986" y="325"/>
              </a:cxn>
              <a:cxn ang="0">
                <a:pos x="969" y="419"/>
              </a:cxn>
              <a:cxn ang="0">
                <a:pos x="846" y="549"/>
              </a:cxn>
              <a:cxn ang="0">
                <a:pos x="887" y="591"/>
              </a:cxn>
              <a:cxn ang="0">
                <a:pos x="898" y="643"/>
              </a:cxn>
              <a:cxn ang="0">
                <a:pos x="922" y="767"/>
              </a:cxn>
              <a:cxn ang="0">
                <a:pos x="704" y="916"/>
              </a:cxn>
              <a:cxn ang="0">
                <a:pos x="455" y="934"/>
              </a:cxn>
              <a:cxn ang="0">
                <a:pos x="202" y="992"/>
              </a:cxn>
              <a:cxn ang="0">
                <a:pos x="148" y="1099"/>
              </a:cxn>
              <a:cxn ang="0">
                <a:pos x="213" y="1234"/>
              </a:cxn>
              <a:cxn ang="0">
                <a:pos x="42" y="1429"/>
              </a:cxn>
              <a:cxn ang="0">
                <a:pos x="1318" y="1312"/>
              </a:cxn>
              <a:cxn ang="0">
                <a:pos x="1359" y="1365"/>
              </a:cxn>
              <a:cxn ang="0">
                <a:pos x="1406" y="1376"/>
              </a:cxn>
              <a:cxn ang="0">
                <a:pos x="1465" y="1494"/>
              </a:cxn>
              <a:cxn ang="0">
                <a:pos x="1572" y="1530"/>
              </a:cxn>
            </a:cxnLst>
            <a:rect l="0" t="0" r="r" b="b"/>
            <a:pathLst>
              <a:path w="2422" h="1855">
                <a:moveTo>
                  <a:pt x="1572" y="1530"/>
                </a:moveTo>
                <a:lnTo>
                  <a:pt x="1832" y="1624"/>
                </a:lnTo>
                <a:lnTo>
                  <a:pt x="1850" y="1666"/>
                </a:lnTo>
                <a:lnTo>
                  <a:pt x="1832" y="1683"/>
                </a:lnTo>
                <a:lnTo>
                  <a:pt x="1820" y="1701"/>
                </a:lnTo>
                <a:lnTo>
                  <a:pt x="1814" y="1731"/>
                </a:lnTo>
                <a:lnTo>
                  <a:pt x="1814" y="1772"/>
                </a:lnTo>
                <a:lnTo>
                  <a:pt x="1802" y="1778"/>
                </a:lnTo>
                <a:lnTo>
                  <a:pt x="1784" y="1784"/>
                </a:lnTo>
                <a:lnTo>
                  <a:pt x="1761" y="1837"/>
                </a:lnTo>
                <a:lnTo>
                  <a:pt x="1761" y="1855"/>
                </a:lnTo>
                <a:lnTo>
                  <a:pt x="1772" y="1855"/>
                </a:lnTo>
                <a:lnTo>
                  <a:pt x="1784" y="1849"/>
                </a:lnTo>
                <a:lnTo>
                  <a:pt x="1790" y="1837"/>
                </a:lnTo>
                <a:lnTo>
                  <a:pt x="1832" y="1796"/>
                </a:lnTo>
                <a:lnTo>
                  <a:pt x="1855" y="1801"/>
                </a:lnTo>
                <a:lnTo>
                  <a:pt x="1914" y="1801"/>
                </a:lnTo>
                <a:lnTo>
                  <a:pt x="1932" y="1784"/>
                </a:lnTo>
                <a:lnTo>
                  <a:pt x="1985" y="1772"/>
                </a:lnTo>
                <a:lnTo>
                  <a:pt x="2033" y="1754"/>
                </a:lnTo>
                <a:lnTo>
                  <a:pt x="2062" y="1736"/>
                </a:lnTo>
                <a:lnTo>
                  <a:pt x="2092" y="1701"/>
                </a:lnTo>
                <a:lnTo>
                  <a:pt x="2239" y="1601"/>
                </a:lnTo>
                <a:lnTo>
                  <a:pt x="2281" y="1578"/>
                </a:lnTo>
                <a:lnTo>
                  <a:pt x="2310" y="1548"/>
                </a:lnTo>
                <a:lnTo>
                  <a:pt x="2334" y="1542"/>
                </a:lnTo>
                <a:lnTo>
                  <a:pt x="2358" y="1524"/>
                </a:lnTo>
                <a:lnTo>
                  <a:pt x="2386" y="1507"/>
                </a:lnTo>
                <a:lnTo>
                  <a:pt x="2404" y="1489"/>
                </a:lnTo>
                <a:lnTo>
                  <a:pt x="2416" y="1453"/>
                </a:lnTo>
                <a:lnTo>
                  <a:pt x="2422" y="1441"/>
                </a:lnTo>
                <a:lnTo>
                  <a:pt x="2416" y="1436"/>
                </a:lnTo>
                <a:lnTo>
                  <a:pt x="2386" y="1465"/>
                </a:lnTo>
                <a:lnTo>
                  <a:pt x="2352" y="1477"/>
                </a:lnTo>
                <a:lnTo>
                  <a:pt x="2310" y="1494"/>
                </a:lnTo>
                <a:lnTo>
                  <a:pt x="2292" y="1512"/>
                </a:lnTo>
                <a:lnTo>
                  <a:pt x="2281" y="1535"/>
                </a:lnTo>
                <a:lnTo>
                  <a:pt x="2246" y="1553"/>
                </a:lnTo>
                <a:lnTo>
                  <a:pt x="2239" y="1542"/>
                </a:lnTo>
                <a:lnTo>
                  <a:pt x="2251" y="1518"/>
                </a:lnTo>
                <a:lnTo>
                  <a:pt x="2274" y="1489"/>
                </a:lnTo>
                <a:lnTo>
                  <a:pt x="2304" y="1441"/>
                </a:lnTo>
                <a:lnTo>
                  <a:pt x="2292" y="1436"/>
                </a:lnTo>
                <a:lnTo>
                  <a:pt x="2269" y="1459"/>
                </a:lnTo>
                <a:lnTo>
                  <a:pt x="2257" y="1482"/>
                </a:lnTo>
                <a:lnTo>
                  <a:pt x="2233" y="1507"/>
                </a:lnTo>
                <a:lnTo>
                  <a:pt x="2150" y="1553"/>
                </a:lnTo>
                <a:lnTo>
                  <a:pt x="2044" y="1601"/>
                </a:lnTo>
                <a:lnTo>
                  <a:pt x="1962" y="1649"/>
                </a:lnTo>
                <a:lnTo>
                  <a:pt x="1926" y="1666"/>
                </a:lnTo>
                <a:lnTo>
                  <a:pt x="1891" y="1707"/>
                </a:lnTo>
                <a:lnTo>
                  <a:pt x="1873" y="1695"/>
                </a:lnTo>
                <a:lnTo>
                  <a:pt x="1873" y="1660"/>
                </a:lnTo>
                <a:lnTo>
                  <a:pt x="1884" y="1624"/>
                </a:lnTo>
                <a:lnTo>
                  <a:pt x="1914" y="1601"/>
                </a:lnTo>
                <a:lnTo>
                  <a:pt x="1879" y="1565"/>
                </a:lnTo>
                <a:lnTo>
                  <a:pt x="1926" y="1518"/>
                </a:lnTo>
                <a:lnTo>
                  <a:pt x="1932" y="1500"/>
                </a:lnTo>
                <a:lnTo>
                  <a:pt x="1909" y="1477"/>
                </a:lnTo>
                <a:lnTo>
                  <a:pt x="1873" y="1175"/>
                </a:lnTo>
                <a:lnTo>
                  <a:pt x="1861" y="1163"/>
                </a:lnTo>
                <a:lnTo>
                  <a:pt x="1861" y="886"/>
                </a:lnTo>
                <a:lnTo>
                  <a:pt x="1832" y="821"/>
                </a:lnTo>
                <a:lnTo>
                  <a:pt x="1808" y="750"/>
                </a:lnTo>
                <a:lnTo>
                  <a:pt x="1808" y="696"/>
                </a:lnTo>
                <a:lnTo>
                  <a:pt x="1790" y="597"/>
                </a:lnTo>
                <a:lnTo>
                  <a:pt x="1761" y="543"/>
                </a:lnTo>
                <a:lnTo>
                  <a:pt x="1743" y="549"/>
                </a:lnTo>
                <a:lnTo>
                  <a:pt x="1743" y="561"/>
                </a:lnTo>
                <a:lnTo>
                  <a:pt x="1737" y="561"/>
                </a:lnTo>
                <a:lnTo>
                  <a:pt x="1726" y="543"/>
                </a:lnTo>
                <a:lnTo>
                  <a:pt x="1731" y="490"/>
                </a:lnTo>
                <a:lnTo>
                  <a:pt x="1684" y="378"/>
                </a:lnTo>
                <a:lnTo>
                  <a:pt x="1678" y="336"/>
                </a:lnTo>
                <a:lnTo>
                  <a:pt x="1696" y="290"/>
                </a:lnTo>
                <a:lnTo>
                  <a:pt x="1684" y="206"/>
                </a:lnTo>
                <a:lnTo>
                  <a:pt x="1637" y="89"/>
                </a:lnTo>
                <a:lnTo>
                  <a:pt x="1630" y="77"/>
                </a:lnTo>
                <a:lnTo>
                  <a:pt x="1619" y="59"/>
                </a:lnTo>
                <a:lnTo>
                  <a:pt x="1625" y="41"/>
                </a:lnTo>
                <a:lnTo>
                  <a:pt x="1607" y="0"/>
                </a:lnTo>
                <a:lnTo>
                  <a:pt x="1224" y="95"/>
                </a:lnTo>
                <a:lnTo>
                  <a:pt x="1217" y="89"/>
                </a:lnTo>
                <a:lnTo>
                  <a:pt x="1206" y="89"/>
                </a:lnTo>
                <a:lnTo>
                  <a:pt x="1170" y="107"/>
                </a:lnTo>
                <a:lnTo>
                  <a:pt x="1082" y="201"/>
                </a:lnTo>
                <a:lnTo>
                  <a:pt x="986" y="325"/>
                </a:lnTo>
                <a:lnTo>
                  <a:pt x="975" y="348"/>
                </a:lnTo>
                <a:lnTo>
                  <a:pt x="981" y="372"/>
                </a:lnTo>
                <a:lnTo>
                  <a:pt x="969" y="419"/>
                </a:lnTo>
                <a:lnTo>
                  <a:pt x="945" y="437"/>
                </a:lnTo>
                <a:lnTo>
                  <a:pt x="851" y="531"/>
                </a:lnTo>
                <a:lnTo>
                  <a:pt x="846" y="549"/>
                </a:lnTo>
                <a:lnTo>
                  <a:pt x="857" y="591"/>
                </a:lnTo>
                <a:lnTo>
                  <a:pt x="869" y="597"/>
                </a:lnTo>
                <a:lnTo>
                  <a:pt x="887" y="591"/>
                </a:lnTo>
                <a:lnTo>
                  <a:pt x="910" y="609"/>
                </a:lnTo>
                <a:lnTo>
                  <a:pt x="915" y="627"/>
                </a:lnTo>
                <a:lnTo>
                  <a:pt x="898" y="643"/>
                </a:lnTo>
                <a:lnTo>
                  <a:pt x="904" y="679"/>
                </a:lnTo>
                <a:lnTo>
                  <a:pt x="928" y="714"/>
                </a:lnTo>
                <a:lnTo>
                  <a:pt x="922" y="767"/>
                </a:lnTo>
                <a:lnTo>
                  <a:pt x="863" y="797"/>
                </a:lnTo>
                <a:lnTo>
                  <a:pt x="775" y="891"/>
                </a:lnTo>
                <a:lnTo>
                  <a:pt x="704" y="916"/>
                </a:lnTo>
                <a:lnTo>
                  <a:pt x="555" y="957"/>
                </a:lnTo>
                <a:lnTo>
                  <a:pt x="502" y="939"/>
                </a:lnTo>
                <a:lnTo>
                  <a:pt x="455" y="934"/>
                </a:lnTo>
                <a:lnTo>
                  <a:pt x="379" y="939"/>
                </a:lnTo>
                <a:lnTo>
                  <a:pt x="296" y="957"/>
                </a:lnTo>
                <a:lnTo>
                  <a:pt x="202" y="992"/>
                </a:lnTo>
                <a:lnTo>
                  <a:pt x="159" y="1016"/>
                </a:lnTo>
                <a:lnTo>
                  <a:pt x="148" y="1069"/>
                </a:lnTo>
                <a:lnTo>
                  <a:pt x="148" y="1099"/>
                </a:lnTo>
                <a:lnTo>
                  <a:pt x="219" y="1175"/>
                </a:lnTo>
                <a:lnTo>
                  <a:pt x="225" y="1211"/>
                </a:lnTo>
                <a:lnTo>
                  <a:pt x="213" y="1234"/>
                </a:lnTo>
                <a:lnTo>
                  <a:pt x="189" y="1246"/>
                </a:lnTo>
                <a:lnTo>
                  <a:pt x="172" y="1312"/>
                </a:lnTo>
                <a:lnTo>
                  <a:pt x="42" y="1429"/>
                </a:lnTo>
                <a:lnTo>
                  <a:pt x="0" y="1465"/>
                </a:lnTo>
                <a:lnTo>
                  <a:pt x="24" y="1571"/>
                </a:lnTo>
                <a:lnTo>
                  <a:pt x="1318" y="1312"/>
                </a:lnTo>
                <a:lnTo>
                  <a:pt x="1341" y="1329"/>
                </a:lnTo>
                <a:lnTo>
                  <a:pt x="1348" y="1353"/>
                </a:lnTo>
                <a:lnTo>
                  <a:pt x="1359" y="1365"/>
                </a:lnTo>
                <a:lnTo>
                  <a:pt x="1371" y="1358"/>
                </a:lnTo>
                <a:lnTo>
                  <a:pt x="1382" y="1370"/>
                </a:lnTo>
                <a:lnTo>
                  <a:pt x="1406" y="1376"/>
                </a:lnTo>
                <a:lnTo>
                  <a:pt x="1442" y="1453"/>
                </a:lnTo>
                <a:lnTo>
                  <a:pt x="1447" y="1482"/>
                </a:lnTo>
                <a:lnTo>
                  <a:pt x="1465" y="1494"/>
                </a:lnTo>
                <a:lnTo>
                  <a:pt x="1465" y="1507"/>
                </a:lnTo>
                <a:lnTo>
                  <a:pt x="1542" y="1512"/>
                </a:lnTo>
                <a:lnTo>
                  <a:pt x="1572" y="1530"/>
                </a:lnTo>
                <a:close/>
              </a:path>
            </a:pathLst>
          </a:custGeom>
          <a:solidFill>
            <a:schemeClr val="accent3">
              <a:lumMod val="60000"/>
              <a:lumOff val="40000"/>
            </a:schemeClr>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4%</a:t>
            </a:r>
          </a:p>
        </p:txBody>
      </p:sp>
      <p:sp>
        <p:nvSpPr>
          <p:cNvPr id="19523" name="Freeform 67"/>
          <p:cNvSpPr>
            <a:spLocks/>
          </p:cNvSpPr>
          <p:nvPr/>
        </p:nvSpPr>
        <p:spPr bwMode="auto">
          <a:xfrm>
            <a:off x="9441835" y="3980468"/>
            <a:ext cx="898406" cy="562524"/>
          </a:xfrm>
          <a:custGeom>
            <a:avLst/>
            <a:gdLst/>
            <a:ahLst/>
            <a:cxnLst>
              <a:cxn ang="0">
                <a:pos x="467" y="1151"/>
              </a:cxn>
              <a:cxn ang="0">
                <a:pos x="1311" y="986"/>
              </a:cxn>
              <a:cxn ang="0">
                <a:pos x="1583" y="938"/>
              </a:cxn>
              <a:cxn ang="0">
                <a:pos x="1590" y="938"/>
              </a:cxn>
              <a:cxn ang="0">
                <a:pos x="1595" y="933"/>
              </a:cxn>
              <a:cxn ang="0">
                <a:pos x="1601" y="908"/>
              </a:cxn>
              <a:cxn ang="0">
                <a:pos x="1631" y="880"/>
              </a:cxn>
              <a:cxn ang="0">
                <a:pos x="1661" y="874"/>
              </a:cxn>
              <a:cxn ang="0">
                <a:pos x="1689" y="880"/>
              </a:cxn>
              <a:cxn ang="0">
                <a:pos x="1767" y="826"/>
              </a:cxn>
              <a:cxn ang="0">
                <a:pos x="1778" y="785"/>
              </a:cxn>
              <a:cxn ang="0">
                <a:pos x="1826" y="738"/>
              </a:cxn>
              <a:cxn ang="0">
                <a:pos x="1873" y="708"/>
              </a:cxn>
              <a:cxn ang="0">
                <a:pos x="1879" y="697"/>
              </a:cxn>
              <a:cxn ang="0">
                <a:pos x="1831" y="661"/>
              </a:cxn>
              <a:cxn ang="0">
                <a:pos x="1814" y="644"/>
              </a:cxn>
              <a:cxn ang="0">
                <a:pos x="1796" y="637"/>
              </a:cxn>
              <a:cxn ang="0">
                <a:pos x="1785" y="619"/>
              </a:cxn>
              <a:cxn ang="0">
                <a:pos x="1749" y="614"/>
              </a:cxn>
              <a:cxn ang="0">
                <a:pos x="1737" y="566"/>
              </a:cxn>
              <a:cxn ang="0">
                <a:pos x="1696" y="555"/>
              </a:cxn>
              <a:cxn ang="0">
                <a:pos x="1689" y="555"/>
              </a:cxn>
              <a:cxn ang="0">
                <a:pos x="1684" y="477"/>
              </a:cxn>
              <a:cxn ang="0">
                <a:pos x="1707" y="466"/>
              </a:cxn>
              <a:cxn ang="0">
                <a:pos x="1702" y="424"/>
              </a:cxn>
              <a:cxn ang="0">
                <a:pos x="1678" y="401"/>
              </a:cxn>
              <a:cxn ang="0">
                <a:pos x="1678" y="389"/>
              </a:cxn>
              <a:cxn ang="0">
                <a:pos x="1684" y="378"/>
              </a:cxn>
              <a:cxn ang="0">
                <a:pos x="1719" y="342"/>
              </a:cxn>
              <a:cxn ang="0">
                <a:pos x="1732" y="283"/>
              </a:cxn>
              <a:cxn ang="0">
                <a:pos x="1732" y="266"/>
              </a:cxn>
              <a:cxn ang="0">
                <a:pos x="1755" y="230"/>
              </a:cxn>
              <a:cxn ang="0">
                <a:pos x="1773" y="218"/>
              </a:cxn>
              <a:cxn ang="0">
                <a:pos x="1743" y="200"/>
              </a:cxn>
              <a:cxn ang="0">
                <a:pos x="1666" y="195"/>
              </a:cxn>
              <a:cxn ang="0">
                <a:pos x="1666" y="182"/>
              </a:cxn>
              <a:cxn ang="0">
                <a:pos x="1648" y="170"/>
              </a:cxn>
              <a:cxn ang="0">
                <a:pos x="1643" y="141"/>
              </a:cxn>
              <a:cxn ang="0">
                <a:pos x="1607" y="64"/>
              </a:cxn>
              <a:cxn ang="0">
                <a:pos x="1583" y="58"/>
              </a:cxn>
              <a:cxn ang="0">
                <a:pos x="1572" y="46"/>
              </a:cxn>
              <a:cxn ang="0">
                <a:pos x="1560" y="53"/>
              </a:cxn>
              <a:cxn ang="0">
                <a:pos x="1549" y="41"/>
              </a:cxn>
              <a:cxn ang="0">
                <a:pos x="1542" y="17"/>
              </a:cxn>
              <a:cxn ang="0">
                <a:pos x="1519" y="0"/>
              </a:cxn>
              <a:cxn ang="0">
                <a:pos x="225" y="259"/>
              </a:cxn>
              <a:cxn ang="0">
                <a:pos x="201" y="153"/>
              </a:cxn>
              <a:cxn ang="0">
                <a:pos x="130" y="223"/>
              </a:cxn>
              <a:cxn ang="0">
                <a:pos x="119" y="230"/>
              </a:cxn>
              <a:cxn ang="0">
                <a:pos x="107" y="218"/>
              </a:cxn>
              <a:cxn ang="0">
                <a:pos x="101" y="218"/>
              </a:cxn>
              <a:cxn ang="0">
                <a:pos x="83" y="259"/>
              </a:cxn>
              <a:cxn ang="0">
                <a:pos x="18" y="307"/>
              </a:cxn>
              <a:cxn ang="0">
                <a:pos x="0" y="324"/>
              </a:cxn>
              <a:cxn ang="0">
                <a:pos x="89" y="856"/>
              </a:cxn>
              <a:cxn ang="0">
                <a:pos x="154" y="1217"/>
              </a:cxn>
              <a:cxn ang="0">
                <a:pos x="467" y="1151"/>
              </a:cxn>
            </a:cxnLst>
            <a:rect l="0" t="0" r="r" b="b"/>
            <a:pathLst>
              <a:path w="1879" h="1217">
                <a:moveTo>
                  <a:pt x="467" y="1151"/>
                </a:moveTo>
                <a:lnTo>
                  <a:pt x="1311" y="986"/>
                </a:lnTo>
                <a:lnTo>
                  <a:pt x="1583" y="938"/>
                </a:lnTo>
                <a:lnTo>
                  <a:pt x="1590" y="938"/>
                </a:lnTo>
                <a:lnTo>
                  <a:pt x="1595" y="933"/>
                </a:lnTo>
                <a:lnTo>
                  <a:pt x="1601" y="908"/>
                </a:lnTo>
                <a:lnTo>
                  <a:pt x="1631" y="880"/>
                </a:lnTo>
                <a:lnTo>
                  <a:pt x="1661" y="874"/>
                </a:lnTo>
                <a:lnTo>
                  <a:pt x="1689" y="880"/>
                </a:lnTo>
                <a:lnTo>
                  <a:pt x="1767" y="826"/>
                </a:lnTo>
                <a:lnTo>
                  <a:pt x="1778" y="785"/>
                </a:lnTo>
                <a:lnTo>
                  <a:pt x="1826" y="738"/>
                </a:lnTo>
                <a:lnTo>
                  <a:pt x="1873" y="708"/>
                </a:lnTo>
                <a:lnTo>
                  <a:pt x="1879" y="697"/>
                </a:lnTo>
                <a:lnTo>
                  <a:pt x="1831" y="661"/>
                </a:lnTo>
                <a:lnTo>
                  <a:pt x="1814" y="644"/>
                </a:lnTo>
                <a:lnTo>
                  <a:pt x="1796" y="637"/>
                </a:lnTo>
                <a:lnTo>
                  <a:pt x="1785" y="619"/>
                </a:lnTo>
                <a:lnTo>
                  <a:pt x="1749" y="614"/>
                </a:lnTo>
                <a:lnTo>
                  <a:pt x="1737" y="566"/>
                </a:lnTo>
                <a:lnTo>
                  <a:pt x="1696" y="555"/>
                </a:lnTo>
                <a:lnTo>
                  <a:pt x="1689" y="555"/>
                </a:lnTo>
                <a:lnTo>
                  <a:pt x="1684" y="477"/>
                </a:lnTo>
                <a:lnTo>
                  <a:pt x="1707" y="466"/>
                </a:lnTo>
                <a:lnTo>
                  <a:pt x="1702" y="424"/>
                </a:lnTo>
                <a:lnTo>
                  <a:pt x="1678" y="401"/>
                </a:lnTo>
                <a:lnTo>
                  <a:pt x="1678" y="389"/>
                </a:lnTo>
                <a:lnTo>
                  <a:pt x="1684" y="378"/>
                </a:lnTo>
                <a:lnTo>
                  <a:pt x="1719" y="342"/>
                </a:lnTo>
                <a:lnTo>
                  <a:pt x="1732" y="283"/>
                </a:lnTo>
                <a:lnTo>
                  <a:pt x="1732" y="266"/>
                </a:lnTo>
                <a:lnTo>
                  <a:pt x="1755" y="230"/>
                </a:lnTo>
                <a:lnTo>
                  <a:pt x="1773" y="218"/>
                </a:lnTo>
                <a:lnTo>
                  <a:pt x="1743" y="200"/>
                </a:lnTo>
                <a:lnTo>
                  <a:pt x="1666" y="195"/>
                </a:lnTo>
                <a:lnTo>
                  <a:pt x="1666" y="182"/>
                </a:lnTo>
                <a:lnTo>
                  <a:pt x="1648" y="170"/>
                </a:lnTo>
                <a:lnTo>
                  <a:pt x="1643" y="141"/>
                </a:lnTo>
                <a:lnTo>
                  <a:pt x="1607" y="64"/>
                </a:lnTo>
                <a:lnTo>
                  <a:pt x="1583" y="58"/>
                </a:lnTo>
                <a:lnTo>
                  <a:pt x="1572" y="46"/>
                </a:lnTo>
                <a:lnTo>
                  <a:pt x="1560" y="53"/>
                </a:lnTo>
                <a:lnTo>
                  <a:pt x="1549" y="41"/>
                </a:lnTo>
                <a:lnTo>
                  <a:pt x="1542" y="17"/>
                </a:lnTo>
                <a:lnTo>
                  <a:pt x="1519" y="0"/>
                </a:lnTo>
                <a:lnTo>
                  <a:pt x="225" y="259"/>
                </a:lnTo>
                <a:lnTo>
                  <a:pt x="201" y="153"/>
                </a:lnTo>
                <a:lnTo>
                  <a:pt x="130" y="223"/>
                </a:lnTo>
                <a:lnTo>
                  <a:pt x="119" y="230"/>
                </a:lnTo>
                <a:lnTo>
                  <a:pt x="107" y="218"/>
                </a:lnTo>
                <a:lnTo>
                  <a:pt x="101" y="218"/>
                </a:lnTo>
                <a:lnTo>
                  <a:pt x="83" y="259"/>
                </a:lnTo>
                <a:lnTo>
                  <a:pt x="18" y="307"/>
                </a:lnTo>
                <a:lnTo>
                  <a:pt x="0" y="324"/>
                </a:lnTo>
                <a:lnTo>
                  <a:pt x="89" y="856"/>
                </a:lnTo>
                <a:lnTo>
                  <a:pt x="154" y="1217"/>
                </a:lnTo>
                <a:lnTo>
                  <a:pt x="467" y="1151"/>
                </a:lnTo>
                <a:close/>
              </a:path>
            </a:pathLst>
          </a:custGeom>
          <a:solidFill>
            <a:srgbClr val="C3D69B"/>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3%</a:t>
            </a:r>
          </a:p>
        </p:txBody>
      </p:sp>
      <p:sp>
        <p:nvSpPr>
          <p:cNvPr id="19526" name="Freeform 70"/>
          <p:cNvSpPr>
            <a:spLocks/>
          </p:cNvSpPr>
          <p:nvPr/>
        </p:nvSpPr>
        <p:spPr bwMode="auto">
          <a:xfrm>
            <a:off x="9140601" y="4539498"/>
            <a:ext cx="1171396" cy="647460"/>
          </a:xfrm>
          <a:custGeom>
            <a:avLst/>
            <a:gdLst/>
            <a:ahLst/>
            <a:cxnLst>
              <a:cxn ang="0">
                <a:pos x="1607" y="1176"/>
              </a:cxn>
              <a:cxn ang="0">
                <a:pos x="745" y="1311"/>
              </a:cxn>
              <a:cxn ang="0">
                <a:pos x="621" y="1329"/>
              </a:cxn>
              <a:cxn ang="0">
                <a:pos x="537" y="1329"/>
              </a:cxn>
              <a:cxn ang="0">
                <a:pos x="0" y="1400"/>
              </a:cxn>
              <a:cxn ang="0">
                <a:pos x="136" y="1329"/>
              </a:cxn>
              <a:cxn ang="0">
                <a:pos x="213" y="1252"/>
              </a:cxn>
              <a:cxn ang="0">
                <a:pos x="225" y="1211"/>
              </a:cxn>
              <a:cxn ang="0">
                <a:pos x="260" y="1158"/>
              </a:cxn>
              <a:cxn ang="0">
                <a:pos x="455" y="986"/>
              </a:cxn>
              <a:cxn ang="0">
                <a:pos x="479" y="963"/>
              </a:cxn>
              <a:cxn ang="0">
                <a:pos x="514" y="1040"/>
              </a:cxn>
              <a:cxn ang="0">
                <a:pos x="621" y="1070"/>
              </a:cxn>
              <a:cxn ang="0">
                <a:pos x="662" y="1022"/>
              </a:cxn>
              <a:cxn ang="0">
                <a:pos x="715" y="1029"/>
              </a:cxn>
              <a:cxn ang="0">
                <a:pos x="750" y="1029"/>
              </a:cxn>
              <a:cxn ang="0">
                <a:pos x="845" y="945"/>
              </a:cxn>
              <a:cxn ang="0">
                <a:pos x="869" y="963"/>
              </a:cxn>
              <a:cxn ang="0">
                <a:pos x="958" y="916"/>
              </a:cxn>
              <a:cxn ang="0">
                <a:pos x="999" y="821"/>
              </a:cxn>
              <a:cxn ang="0">
                <a:pos x="1057" y="674"/>
              </a:cxn>
              <a:cxn ang="0">
                <a:pos x="1140" y="408"/>
              </a:cxn>
              <a:cxn ang="0">
                <a:pos x="1181" y="449"/>
              </a:cxn>
              <a:cxn ang="0">
                <a:pos x="1247" y="461"/>
              </a:cxn>
              <a:cxn ang="0">
                <a:pos x="1300" y="314"/>
              </a:cxn>
              <a:cxn ang="0">
                <a:pos x="1359" y="289"/>
              </a:cxn>
              <a:cxn ang="0">
                <a:pos x="1407" y="225"/>
              </a:cxn>
              <a:cxn ang="0">
                <a:pos x="1453" y="142"/>
              </a:cxn>
              <a:cxn ang="0">
                <a:pos x="1471" y="113"/>
              </a:cxn>
              <a:cxn ang="0">
                <a:pos x="1460" y="24"/>
              </a:cxn>
              <a:cxn ang="0">
                <a:pos x="1483" y="0"/>
              </a:cxn>
              <a:cxn ang="0">
                <a:pos x="1648" y="101"/>
              </a:cxn>
              <a:cxn ang="0">
                <a:pos x="1673" y="18"/>
              </a:cxn>
              <a:cxn ang="0">
                <a:pos x="1725" y="24"/>
              </a:cxn>
              <a:cxn ang="0">
                <a:pos x="1731" y="65"/>
              </a:cxn>
              <a:cxn ang="0">
                <a:pos x="1831" y="101"/>
              </a:cxn>
              <a:cxn ang="0">
                <a:pos x="1896" y="149"/>
              </a:cxn>
              <a:cxn ang="0">
                <a:pos x="1920" y="201"/>
              </a:cxn>
              <a:cxn ang="0">
                <a:pos x="1855" y="331"/>
              </a:cxn>
              <a:cxn ang="0">
                <a:pos x="1909" y="378"/>
              </a:cxn>
              <a:cxn ang="0">
                <a:pos x="1985" y="390"/>
              </a:cxn>
              <a:cxn ang="0">
                <a:pos x="2015" y="408"/>
              </a:cxn>
              <a:cxn ang="0">
                <a:pos x="2056" y="431"/>
              </a:cxn>
              <a:cxn ang="0">
                <a:pos x="2086" y="420"/>
              </a:cxn>
              <a:cxn ang="0">
                <a:pos x="2216" y="473"/>
              </a:cxn>
              <a:cxn ang="0">
                <a:pos x="2239" y="520"/>
              </a:cxn>
              <a:cxn ang="0">
                <a:pos x="2227" y="591"/>
              </a:cxn>
              <a:cxn ang="0">
                <a:pos x="2204" y="615"/>
              </a:cxn>
              <a:cxn ang="0">
                <a:pos x="2274" y="679"/>
              </a:cxn>
              <a:cxn ang="0">
                <a:pos x="2269" y="709"/>
              </a:cxn>
              <a:cxn ang="0">
                <a:pos x="2216" y="720"/>
              </a:cxn>
              <a:cxn ang="0">
                <a:pos x="2239" y="733"/>
              </a:cxn>
              <a:cxn ang="0">
                <a:pos x="2216" y="763"/>
              </a:cxn>
              <a:cxn ang="0">
                <a:pos x="2198" y="768"/>
              </a:cxn>
              <a:cxn ang="0">
                <a:pos x="2251" y="786"/>
              </a:cxn>
              <a:cxn ang="0">
                <a:pos x="2298" y="816"/>
              </a:cxn>
              <a:cxn ang="0">
                <a:pos x="2239" y="857"/>
              </a:cxn>
              <a:cxn ang="0">
                <a:pos x="2198" y="857"/>
              </a:cxn>
              <a:cxn ang="0">
                <a:pos x="2257" y="898"/>
              </a:cxn>
              <a:cxn ang="0">
                <a:pos x="2322" y="857"/>
              </a:cxn>
              <a:cxn ang="0">
                <a:pos x="2404" y="857"/>
              </a:cxn>
              <a:cxn ang="0">
                <a:pos x="2446" y="981"/>
              </a:cxn>
              <a:cxn ang="0">
                <a:pos x="2411" y="1004"/>
              </a:cxn>
            </a:cxnLst>
            <a:rect l="0" t="0" r="r" b="b"/>
            <a:pathLst>
              <a:path w="2446" h="1400">
                <a:moveTo>
                  <a:pt x="2416" y="1022"/>
                </a:moveTo>
                <a:lnTo>
                  <a:pt x="1607" y="1176"/>
                </a:lnTo>
                <a:lnTo>
                  <a:pt x="762" y="1318"/>
                </a:lnTo>
                <a:lnTo>
                  <a:pt x="745" y="1311"/>
                </a:lnTo>
                <a:lnTo>
                  <a:pt x="709" y="1318"/>
                </a:lnTo>
                <a:lnTo>
                  <a:pt x="621" y="1329"/>
                </a:lnTo>
                <a:lnTo>
                  <a:pt x="626" y="1311"/>
                </a:lnTo>
                <a:lnTo>
                  <a:pt x="537" y="1329"/>
                </a:lnTo>
                <a:lnTo>
                  <a:pt x="537" y="1336"/>
                </a:lnTo>
                <a:lnTo>
                  <a:pt x="0" y="1400"/>
                </a:lnTo>
                <a:lnTo>
                  <a:pt x="24" y="1382"/>
                </a:lnTo>
                <a:lnTo>
                  <a:pt x="136" y="1329"/>
                </a:lnTo>
                <a:lnTo>
                  <a:pt x="154" y="1300"/>
                </a:lnTo>
                <a:lnTo>
                  <a:pt x="213" y="1252"/>
                </a:lnTo>
                <a:lnTo>
                  <a:pt x="219" y="1223"/>
                </a:lnTo>
                <a:lnTo>
                  <a:pt x="225" y="1211"/>
                </a:lnTo>
                <a:lnTo>
                  <a:pt x="260" y="1194"/>
                </a:lnTo>
                <a:lnTo>
                  <a:pt x="260" y="1158"/>
                </a:lnTo>
                <a:lnTo>
                  <a:pt x="296" y="1128"/>
                </a:lnTo>
                <a:lnTo>
                  <a:pt x="455" y="986"/>
                </a:lnTo>
                <a:lnTo>
                  <a:pt x="467" y="958"/>
                </a:lnTo>
                <a:lnTo>
                  <a:pt x="479" y="963"/>
                </a:lnTo>
                <a:lnTo>
                  <a:pt x="467" y="993"/>
                </a:lnTo>
                <a:lnTo>
                  <a:pt x="514" y="1040"/>
                </a:lnTo>
                <a:lnTo>
                  <a:pt x="585" y="1070"/>
                </a:lnTo>
                <a:lnTo>
                  <a:pt x="621" y="1070"/>
                </a:lnTo>
                <a:lnTo>
                  <a:pt x="656" y="1040"/>
                </a:lnTo>
                <a:lnTo>
                  <a:pt x="662" y="1022"/>
                </a:lnTo>
                <a:lnTo>
                  <a:pt x="686" y="1004"/>
                </a:lnTo>
                <a:lnTo>
                  <a:pt x="715" y="1029"/>
                </a:lnTo>
                <a:lnTo>
                  <a:pt x="727" y="1034"/>
                </a:lnTo>
                <a:lnTo>
                  <a:pt x="750" y="1029"/>
                </a:lnTo>
                <a:lnTo>
                  <a:pt x="833" y="999"/>
                </a:lnTo>
                <a:lnTo>
                  <a:pt x="845" y="945"/>
                </a:lnTo>
                <a:lnTo>
                  <a:pt x="851" y="945"/>
                </a:lnTo>
                <a:lnTo>
                  <a:pt x="869" y="963"/>
                </a:lnTo>
                <a:lnTo>
                  <a:pt x="933" y="904"/>
                </a:lnTo>
                <a:lnTo>
                  <a:pt x="958" y="916"/>
                </a:lnTo>
                <a:lnTo>
                  <a:pt x="1011" y="845"/>
                </a:lnTo>
                <a:lnTo>
                  <a:pt x="999" y="821"/>
                </a:lnTo>
                <a:lnTo>
                  <a:pt x="1004" y="774"/>
                </a:lnTo>
                <a:lnTo>
                  <a:pt x="1057" y="674"/>
                </a:lnTo>
                <a:lnTo>
                  <a:pt x="1128" y="408"/>
                </a:lnTo>
                <a:lnTo>
                  <a:pt x="1140" y="408"/>
                </a:lnTo>
                <a:lnTo>
                  <a:pt x="1181" y="431"/>
                </a:lnTo>
                <a:lnTo>
                  <a:pt x="1181" y="449"/>
                </a:lnTo>
                <a:lnTo>
                  <a:pt x="1206" y="467"/>
                </a:lnTo>
                <a:lnTo>
                  <a:pt x="1247" y="461"/>
                </a:lnTo>
                <a:lnTo>
                  <a:pt x="1270" y="413"/>
                </a:lnTo>
                <a:lnTo>
                  <a:pt x="1300" y="314"/>
                </a:lnTo>
                <a:lnTo>
                  <a:pt x="1323" y="278"/>
                </a:lnTo>
                <a:lnTo>
                  <a:pt x="1359" y="289"/>
                </a:lnTo>
                <a:lnTo>
                  <a:pt x="1382" y="231"/>
                </a:lnTo>
                <a:lnTo>
                  <a:pt x="1407" y="225"/>
                </a:lnTo>
                <a:lnTo>
                  <a:pt x="1430" y="195"/>
                </a:lnTo>
                <a:lnTo>
                  <a:pt x="1453" y="142"/>
                </a:lnTo>
                <a:lnTo>
                  <a:pt x="1465" y="131"/>
                </a:lnTo>
                <a:lnTo>
                  <a:pt x="1471" y="113"/>
                </a:lnTo>
                <a:lnTo>
                  <a:pt x="1453" y="101"/>
                </a:lnTo>
                <a:lnTo>
                  <a:pt x="1460" y="24"/>
                </a:lnTo>
                <a:lnTo>
                  <a:pt x="1471" y="7"/>
                </a:lnTo>
                <a:lnTo>
                  <a:pt x="1483" y="0"/>
                </a:lnTo>
                <a:lnTo>
                  <a:pt x="1625" y="89"/>
                </a:lnTo>
                <a:lnTo>
                  <a:pt x="1648" y="101"/>
                </a:lnTo>
                <a:lnTo>
                  <a:pt x="1655" y="95"/>
                </a:lnTo>
                <a:lnTo>
                  <a:pt x="1673" y="18"/>
                </a:lnTo>
                <a:lnTo>
                  <a:pt x="1696" y="12"/>
                </a:lnTo>
                <a:lnTo>
                  <a:pt x="1725" y="24"/>
                </a:lnTo>
                <a:lnTo>
                  <a:pt x="1755" y="35"/>
                </a:lnTo>
                <a:lnTo>
                  <a:pt x="1731" y="65"/>
                </a:lnTo>
                <a:lnTo>
                  <a:pt x="1767" y="101"/>
                </a:lnTo>
                <a:lnTo>
                  <a:pt x="1831" y="101"/>
                </a:lnTo>
                <a:lnTo>
                  <a:pt x="1855" y="131"/>
                </a:lnTo>
                <a:lnTo>
                  <a:pt x="1896" y="149"/>
                </a:lnTo>
                <a:lnTo>
                  <a:pt x="1926" y="184"/>
                </a:lnTo>
                <a:lnTo>
                  <a:pt x="1920" y="201"/>
                </a:lnTo>
                <a:lnTo>
                  <a:pt x="1879" y="272"/>
                </a:lnTo>
                <a:lnTo>
                  <a:pt x="1855" y="331"/>
                </a:lnTo>
                <a:lnTo>
                  <a:pt x="1861" y="378"/>
                </a:lnTo>
                <a:lnTo>
                  <a:pt x="1909" y="378"/>
                </a:lnTo>
                <a:lnTo>
                  <a:pt x="1950" y="355"/>
                </a:lnTo>
                <a:lnTo>
                  <a:pt x="1985" y="390"/>
                </a:lnTo>
                <a:lnTo>
                  <a:pt x="2003" y="402"/>
                </a:lnTo>
                <a:lnTo>
                  <a:pt x="2015" y="408"/>
                </a:lnTo>
                <a:lnTo>
                  <a:pt x="2038" y="426"/>
                </a:lnTo>
                <a:lnTo>
                  <a:pt x="2056" y="431"/>
                </a:lnTo>
                <a:lnTo>
                  <a:pt x="2074" y="420"/>
                </a:lnTo>
                <a:lnTo>
                  <a:pt x="2086" y="420"/>
                </a:lnTo>
                <a:lnTo>
                  <a:pt x="2163" y="461"/>
                </a:lnTo>
                <a:lnTo>
                  <a:pt x="2216" y="473"/>
                </a:lnTo>
                <a:lnTo>
                  <a:pt x="2239" y="509"/>
                </a:lnTo>
                <a:lnTo>
                  <a:pt x="2239" y="520"/>
                </a:lnTo>
                <a:lnTo>
                  <a:pt x="2216" y="538"/>
                </a:lnTo>
                <a:lnTo>
                  <a:pt x="2227" y="591"/>
                </a:lnTo>
                <a:lnTo>
                  <a:pt x="2216" y="603"/>
                </a:lnTo>
                <a:lnTo>
                  <a:pt x="2204" y="615"/>
                </a:lnTo>
                <a:lnTo>
                  <a:pt x="2257" y="644"/>
                </a:lnTo>
                <a:lnTo>
                  <a:pt x="2274" y="679"/>
                </a:lnTo>
                <a:lnTo>
                  <a:pt x="2274" y="697"/>
                </a:lnTo>
                <a:lnTo>
                  <a:pt x="2269" y="709"/>
                </a:lnTo>
                <a:lnTo>
                  <a:pt x="2221" y="703"/>
                </a:lnTo>
                <a:lnTo>
                  <a:pt x="2216" y="720"/>
                </a:lnTo>
                <a:lnTo>
                  <a:pt x="2233" y="738"/>
                </a:lnTo>
                <a:lnTo>
                  <a:pt x="2239" y="733"/>
                </a:lnTo>
                <a:lnTo>
                  <a:pt x="2239" y="750"/>
                </a:lnTo>
                <a:lnTo>
                  <a:pt x="2216" y="763"/>
                </a:lnTo>
                <a:lnTo>
                  <a:pt x="2204" y="763"/>
                </a:lnTo>
                <a:lnTo>
                  <a:pt x="2198" y="768"/>
                </a:lnTo>
                <a:lnTo>
                  <a:pt x="2216" y="780"/>
                </a:lnTo>
                <a:lnTo>
                  <a:pt x="2251" y="786"/>
                </a:lnTo>
                <a:lnTo>
                  <a:pt x="2287" y="804"/>
                </a:lnTo>
                <a:lnTo>
                  <a:pt x="2298" y="816"/>
                </a:lnTo>
                <a:lnTo>
                  <a:pt x="2257" y="857"/>
                </a:lnTo>
                <a:lnTo>
                  <a:pt x="2239" y="857"/>
                </a:lnTo>
                <a:lnTo>
                  <a:pt x="2198" y="839"/>
                </a:lnTo>
                <a:lnTo>
                  <a:pt x="2198" y="857"/>
                </a:lnTo>
                <a:lnTo>
                  <a:pt x="2221" y="875"/>
                </a:lnTo>
                <a:lnTo>
                  <a:pt x="2257" y="898"/>
                </a:lnTo>
                <a:lnTo>
                  <a:pt x="2287" y="887"/>
                </a:lnTo>
                <a:lnTo>
                  <a:pt x="2322" y="857"/>
                </a:lnTo>
                <a:lnTo>
                  <a:pt x="2358" y="862"/>
                </a:lnTo>
                <a:lnTo>
                  <a:pt x="2404" y="857"/>
                </a:lnTo>
                <a:lnTo>
                  <a:pt x="2411" y="869"/>
                </a:lnTo>
                <a:lnTo>
                  <a:pt x="2446" y="981"/>
                </a:lnTo>
                <a:lnTo>
                  <a:pt x="2422" y="1004"/>
                </a:lnTo>
                <a:lnTo>
                  <a:pt x="2411" y="1004"/>
                </a:lnTo>
                <a:lnTo>
                  <a:pt x="2416" y="1022"/>
                </a:lnTo>
              </a:path>
            </a:pathLst>
          </a:custGeom>
          <a:solidFill>
            <a:schemeClr val="accent3">
              <a:lumMod val="60000"/>
              <a:lumOff val="40000"/>
            </a:schemeClr>
          </a:solidFill>
          <a:ln w="9525">
            <a:solidFill>
              <a:schemeClr val="tx1"/>
            </a:solidFill>
            <a:prstDash val="solid"/>
            <a:round/>
            <a:headEnd/>
            <a:tailEnd/>
          </a:ln>
        </p:spPr>
        <p:txBody>
          <a:bodyPr anchor="ctr"/>
          <a:lstStyle/>
          <a:p>
            <a:pPr algn="ctr">
              <a:defRPr/>
            </a:pPr>
            <a:r>
              <a:rPr lang="en-US" sz="720" b="1" dirty="0">
                <a:latin typeface="Calibri" pitchFamily="34" charset="0"/>
                <a:cs typeface="Arial" pitchFamily="34" charset="0"/>
              </a:rPr>
              <a:t>   </a:t>
            </a:r>
          </a:p>
          <a:p>
            <a:pPr algn="ctr">
              <a:defRPr/>
            </a:pPr>
            <a:r>
              <a:rPr lang="en-US" sz="1440" b="1" dirty="0">
                <a:latin typeface="Calibri" pitchFamily="34" charset="0"/>
                <a:cs typeface="Arial" pitchFamily="34" charset="0"/>
              </a:rPr>
              <a:t>          1%</a:t>
            </a:r>
          </a:p>
        </p:txBody>
      </p:sp>
      <p:sp>
        <p:nvSpPr>
          <p:cNvPr id="19532" name="Freeform 76"/>
          <p:cNvSpPr>
            <a:spLocks/>
          </p:cNvSpPr>
          <p:nvPr/>
        </p:nvSpPr>
        <p:spPr bwMode="auto">
          <a:xfrm>
            <a:off x="8867613" y="5477967"/>
            <a:ext cx="844964" cy="832646"/>
          </a:xfrm>
          <a:custGeom>
            <a:avLst/>
            <a:gdLst/>
            <a:ahLst/>
            <a:cxnLst>
              <a:cxn ang="0">
                <a:pos x="237" y="951"/>
              </a:cxn>
              <a:cxn ang="0">
                <a:pos x="278" y="1033"/>
              </a:cxn>
              <a:cxn ang="0">
                <a:pos x="325" y="1081"/>
              </a:cxn>
              <a:cxn ang="0">
                <a:pos x="331" y="1139"/>
              </a:cxn>
              <a:cxn ang="0">
                <a:pos x="354" y="1187"/>
              </a:cxn>
              <a:cxn ang="0">
                <a:pos x="325" y="1281"/>
              </a:cxn>
              <a:cxn ang="0">
                <a:pos x="313" y="1405"/>
              </a:cxn>
              <a:cxn ang="0">
                <a:pos x="342" y="1595"/>
              </a:cxn>
              <a:cxn ang="0">
                <a:pos x="390" y="1684"/>
              </a:cxn>
              <a:cxn ang="0">
                <a:pos x="425" y="1737"/>
              </a:cxn>
              <a:cxn ang="0">
                <a:pos x="443" y="1795"/>
              </a:cxn>
              <a:cxn ang="0">
                <a:pos x="1382" y="1783"/>
              </a:cxn>
              <a:cxn ang="0">
                <a:pos x="1442" y="1807"/>
              </a:cxn>
              <a:cxn ang="0">
                <a:pos x="1424" y="1671"/>
              </a:cxn>
              <a:cxn ang="0">
                <a:pos x="1442" y="1624"/>
              </a:cxn>
              <a:cxn ang="0">
                <a:pos x="1531" y="1636"/>
              </a:cxn>
              <a:cxn ang="0">
                <a:pos x="1619" y="1630"/>
              </a:cxn>
              <a:cxn ang="0">
                <a:pos x="1602" y="1529"/>
              </a:cxn>
              <a:cxn ang="0">
                <a:pos x="1607" y="1453"/>
              </a:cxn>
              <a:cxn ang="0">
                <a:pos x="1660" y="1251"/>
              </a:cxn>
              <a:cxn ang="0">
                <a:pos x="1713" y="1134"/>
              </a:cxn>
              <a:cxn ang="0">
                <a:pos x="1754" y="1098"/>
              </a:cxn>
              <a:cxn ang="0">
                <a:pos x="1743" y="1075"/>
              </a:cxn>
              <a:cxn ang="0">
                <a:pos x="1726" y="1068"/>
              </a:cxn>
              <a:cxn ang="0">
                <a:pos x="1660" y="1051"/>
              </a:cxn>
              <a:cxn ang="0">
                <a:pos x="1630" y="951"/>
              </a:cxn>
              <a:cxn ang="0">
                <a:pos x="1542" y="873"/>
              </a:cxn>
              <a:cxn ang="0">
                <a:pos x="1483" y="756"/>
              </a:cxn>
              <a:cxn ang="0">
                <a:pos x="1435" y="697"/>
              </a:cxn>
              <a:cxn ang="0">
                <a:pos x="1341" y="626"/>
              </a:cxn>
              <a:cxn ang="0">
                <a:pos x="1306" y="578"/>
              </a:cxn>
              <a:cxn ang="0">
                <a:pos x="1270" y="525"/>
              </a:cxn>
              <a:cxn ang="0">
                <a:pos x="1110" y="413"/>
              </a:cxn>
              <a:cxn ang="0">
                <a:pos x="1052" y="366"/>
              </a:cxn>
              <a:cxn ang="0">
                <a:pos x="981" y="259"/>
              </a:cxn>
              <a:cxn ang="0">
                <a:pos x="933" y="206"/>
              </a:cxn>
              <a:cxn ang="0">
                <a:pos x="775" y="147"/>
              </a:cxn>
              <a:cxn ang="0">
                <a:pos x="780" y="59"/>
              </a:cxn>
              <a:cxn ang="0">
                <a:pos x="821" y="18"/>
              </a:cxn>
              <a:cxn ang="0">
                <a:pos x="816" y="0"/>
              </a:cxn>
              <a:cxn ang="0">
                <a:pos x="0" y="106"/>
              </a:cxn>
            </a:cxnLst>
            <a:rect l="0" t="0" r="r" b="b"/>
            <a:pathLst>
              <a:path w="1761" h="1807">
                <a:moveTo>
                  <a:pt x="0" y="106"/>
                </a:moveTo>
                <a:lnTo>
                  <a:pt x="237" y="951"/>
                </a:lnTo>
                <a:lnTo>
                  <a:pt x="260" y="974"/>
                </a:lnTo>
                <a:lnTo>
                  <a:pt x="278" y="1033"/>
                </a:lnTo>
                <a:lnTo>
                  <a:pt x="290" y="1063"/>
                </a:lnTo>
                <a:lnTo>
                  <a:pt x="325" y="1081"/>
                </a:lnTo>
                <a:lnTo>
                  <a:pt x="342" y="1104"/>
                </a:lnTo>
                <a:lnTo>
                  <a:pt x="331" y="1139"/>
                </a:lnTo>
                <a:lnTo>
                  <a:pt x="360" y="1175"/>
                </a:lnTo>
                <a:lnTo>
                  <a:pt x="354" y="1187"/>
                </a:lnTo>
                <a:lnTo>
                  <a:pt x="325" y="1228"/>
                </a:lnTo>
                <a:lnTo>
                  <a:pt x="325" y="1281"/>
                </a:lnTo>
                <a:lnTo>
                  <a:pt x="301" y="1334"/>
                </a:lnTo>
                <a:lnTo>
                  <a:pt x="313" y="1405"/>
                </a:lnTo>
                <a:lnTo>
                  <a:pt x="349" y="1494"/>
                </a:lnTo>
                <a:lnTo>
                  <a:pt x="342" y="1595"/>
                </a:lnTo>
                <a:lnTo>
                  <a:pt x="384" y="1659"/>
                </a:lnTo>
                <a:lnTo>
                  <a:pt x="390" y="1684"/>
                </a:lnTo>
                <a:lnTo>
                  <a:pt x="395" y="1707"/>
                </a:lnTo>
                <a:lnTo>
                  <a:pt x="425" y="1737"/>
                </a:lnTo>
                <a:lnTo>
                  <a:pt x="425" y="1766"/>
                </a:lnTo>
                <a:lnTo>
                  <a:pt x="443" y="1795"/>
                </a:lnTo>
                <a:lnTo>
                  <a:pt x="1371" y="1737"/>
                </a:lnTo>
                <a:lnTo>
                  <a:pt x="1382" y="1783"/>
                </a:lnTo>
                <a:lnTo>
                  <a:pt x="1400" y="1801"/>
                </a:lnTo>
                <a:lnTo>
                  <a:pt x="1442" y="1807"/>
                </a:lnTo>
                <a:lnTo>
                  <a:pt x="1453" y="1760"/>
                </a:lnTo>
                <a:lnTo>
                  <a:pt x="1424" y="1671"/>
                </a:lnTo>
                <a:lnTo>
                  <a:pt x="1430" y="1641"/>
                </a:lnTo>
                <a:lnTo>
                  <a:pt x="1442" y="1624"/>
                </a:lnTo>
                <a:lnTo>
                  <a:pt x="1465" y="1606"/>
                </a:lnTo>
                <a:lnTo>
                  <a:pt x="1531" y="1636"/>
                </a:lnTo>
                <a:lnTo>
                  <a:pt x="1589" y="1636"/>
                </a:lnTo>
                <a:lnTo>
                  <a:pt x="1619" y="1630"/>
                </a:lnTo>
                <a:lnTo>
                  <a:pt x="1613" y="1565"/>
                </a:lnTo>
                <a:lnTo>
                  <a:pt x="1602" y="1529"/>
                </a:lnTo>
                <a:lnTo>
                  <a:pt x="1602" y="1482"/>
                </a:lnTo>
                <a:lnTo>
                  <a:pt x="1607" y="1453"/>
                </a:lnTo>
                <a:lnTo>
                  <a:pt x="1655" y="1311"/>
                </a:lnTo>
                <a:lnTo>
                  <a:pt x="1660" y="1251"/>
                </a:lnTo>
                <a:lnTo>
                  <a:pt x="1684" y="1192"/>
                </a:lnTo>
                <a:lnTo>
                  <a:pt x="1713" y="1134"/>
                </a:lnTo>
                <a:lnTo>
                  <a:pt x="1743" y="1110"/>
                </a:lnTo>
                <a:lnTo>
                  <a:pt x="1754" y="1098"/>
                </a:lnTo>
                <a:lnTo>
                  <a:pt x="1761" y="1081"/>
                </a:lnTo>
                <a:lnTo>
                  <a:pt x="1743" y="1075"/>
                </a:lnTo>
                <a:lnTo>
                  <a:pt x="1737" y="1068"/>
                </a:lnTo>
                <a:lnTo>
                  <a:pt x="1726" y="1068"/>
                </a:lnTo>
                <a:lnTo>
                  <a:pt x="1678" y="1063"/>
                </a:lnTo>
                <a:lnTo>
                  <a:pt x="1660" y="1051"/>
                </a:lnTo>
                <a:lnTo>
                  <a:pt x="1655" y="1033"/>
                </a:lnTo>
                <a:lnTo>
                  <a:pt x="1630" y="951"/>
                </a:lnTo>
                <a:lnTo>
                  <a:pt x="1589" y="898"/>
                </a:lnTo>
                <a:lnTo>
                  <a:pt x="1542" y="873"/>
                </a:lnTo>
                <a:lnTo>
                  <a:pt x="1513" y="791"/>
                </a:lnTo>
                <a:lnTo>
                  <a:pt x="1483" y="756"/>
                </a:lnTo>
                <a:lnTo>
                  <a:pt x="1465" y="708"/>
                </a:lnTo>
                <a:lnTo>
                  <a:pt x="1435" y="697"/>
                </a:lnTo>
                <a:lnTo>
                  <a:pt x="1382" y="673"/>
                </a:lnTo>
                <a:lnTo>
                  <a:pt x="1341" y="626"/>
                </a:lnTo>
                <a:lnTo>
                  <a:pt x="1306" y="602"/>
                </a:lnTo>
                <a:lnTo>
                  <a:pt x="1306" y="578"/>
                </a:lnTo>
                <a:lnTo>
                  <a:pt x="1288" y="543"/>
                </a:lnTo>
                <a:lnTo>
                  <a:pt x="1270" y="525"/>
                </a:lnTo>
                <a:lnTo>
                  <a:pt x="1217" y="507"/>
                </a:lnTo>
                <a:lnTo>
                  <a:pt x="1110" y="413"/>
                </a:lnTo>
                <a:lnTo>
                  <a:pt x="1064" y="396"/>
                </a:lnTo>
                <a:lnTo>
                  <a:pt x="1052" y="366"/>
                </a:lnTo>
                <a:lnTo>
                  <a:pt x="1011" y="325"/>
                </a:lnTo>
                <a:lnTo>
                  <a:pt x="981" y="259"/>
                </a:lnTo>
                <a:lnTo>
                  <a:pt x="945" y="224"/>
                </a:lnTo>
                <a:lnTo>
                  <a:pt x="933" y="206"/>
                </a:lnTo>
                <a:lnTo>
                  <a:pt x="869" y="195"/>
                </a:lnTo>
                <a:lnTo>
                  <a:pt x="775" y="147"/>
                </a:lnTo>
                <a:lnTo>
                  <a:pt x="750" y="124"/>
                </a:lnTo>
                <a:lnTo>
                  <a:pt x="780" y="59"/>
                </a:lnTo>
                <a:lnTo>
                  <a:pt x="803" y="41"/>
                </a:lnTo>
                <a:lnTo>
                  <a:pt x="821" y="18"/>
                </a:lnTo>
                <a:lnTo>
                  <a:pt x="821" y="5"/>
                </a:lnTo>
                <a:lnTo>
                  <a:pt x="816" y="0"/>
                </a:lnTo>
                <a:lnTo>
                  <a:pt x="331" y="71"/>
                </a:lnTo>
                <a:lnTo>
                  <a:pt x="0" y="106"/>
                </a:lnTo>
              </a:path>
            </a:pathLst>
          </a:custGeom>
          <a:solidFill>
            <a:srgbClr val="77933C"/>
          </a:solidFill>
          <a:ln w="9525">
            <a:solidFill>
              <a:schemeClr val="tx1"/>
            </a:solidFill>
            <a:prstDash val="solid"/>
            <a:round/>
            <a:headEnd/>
            <a:tailEnd/>
          </a:ln>
        </p:spPr>
        <p:txBody>
          <a:bodyPr anchor="ctr"/>
          <a:lstStyle/>
          <a:p>
            <a:pPr algn="ctr">
              <a:defRPr/>
            </a:pPr>
            <a:r>
              <a:rPr lang="en-US" sz="1440" b="1" dirty="0">
                <a:solidFill>
                  <a:schemeClr val="bg1"/>
                </a:solidFill>
                <a:latin typeface="Calibri" pitchFamily="34" charset="0"/>
                <a:cs typeface="Arial" pitchFamily="34" charset="0"/>
              </a:rPr>
              <a:t>7%</a:t>
            </a:r>
          </a:p>
        </p:txBody>
      </p:sp>
      <p:sp>
        <p:nvSpPr>
          <p:cNvPr id="19534" name="Freeform 78"/>
          <p:cNvSpPr>
            <a:spLocks/>
          </p:cNvSpPr>
          <p:nvPr/>
        </p:nvSpPr>
        <p:spPr bwMode="auto">
          <a:xfrm>
            <a:off x="8623513" y="6220111"/>
            <a:ext cx="1405386" cy="1020618"/>
          </a:xfrm>
          <a:custGeom>
            <a:avLst/>
            <a:gdLst/>
            <a:ahLst/>
            <a:cxnLst>
              <a:cxn ang="0">
                <a:pos x="6" y="183"/>
              </a:cxn>
              <a:cxn ang="0">
                <a:pos x="0" y="230"/>
              </a:cxn>
              <a:cxn ang="0">
                <a:pos x="59" y="289"/>
              </a:cxn>
              <a:cxn ang="0">
                <a:pos x="71" y="360"/>
              </a:cxn>
              <a:cxn ang="0">
                <a:pos x="94" y="390"/>
              </a:cxn>
              <a:cxn ang="0">
                <a:pos x="77" y="438"/>
              </a:cxn>
              <a:cxn ang="0">
                <a:pos x="160" y="420"/>
              </a:cxn>
              <a:cxn ang="0">
                <a:pos x="201" y="360"/>
              </a:cxn>
              <a:cxn ang="0">
                <a:pos x="248" y="355"/>
              </a:cxn>
              <a:cxn ang="0">
                <a:pos x="213" y="402"/>
              </a:cxn>
              <a:cxn ang="0">
                <a:pos x="443" y="337"/>
              </a:cxn>
              <a:cxn ang="0">
                <a:pos x="437" y="372"/>
              </a:cxn>
              <a:cxn ang="0">
                <a:pos x="591" y="408"/>
              </a:cxn>
              <a:cxn ang="0">
                <a:pos x="680" y="431"/>
              </a:cxn>
              <a:cxn ang="0">
                <a:pos x="750" y="449"/>
              </a:cxn>
              <a:cxn ang="0">
                <a:pos x="745" y="473"/>
              </a:cxn>
              <a:cxn ang="0">
                <a:pos x="850" y="573"/>
              </a:cxn>
              <a:cxn ang="0">
                <a:pos x="827" y="603"/>
              </a:cxn>
              <a:cxn ang="0">
                <a:pos x="821" y="621"/>
              </a:cxn>
              <a:cxn ang="0">
                <a:pos x="969" y="573"/>
              </a:cxn>
              <a:cxn ang="0">
                <a:pos x="1182" y="491"/>
              </a:cxn>
              <a:cxn ang="0">
                <a:pos x="1187" y="413"/>
              </a:cxn>
              <a:cxn ang="0">
                <a:pos x="1459" y="502"/>
              </a:cxn>
              <a:cxn ang="0">
                <a:pos x="1636" y="662"/>
              </a:cxn>
              <a:cxn ang="0">
                <a:pos x="1755" y="715"/>
              </a:cxn>
              <a:cxn ang="0">
                <a:pos x="1826" y="845"/>
              </a:cxn>
              <a:cxn ang="0">
                <a:pos x="1814" y="1135"/>
              </a:cxn>
              <a:cxn ang="0">
                <a:pos x="1890" y="1288"/>
              </a:cxn>
              <a:cxn ang="0">
                <a:pos x="1872" y="1187"/>
              </a:cxn>
              <a:cxn ang="0">
                <a:pos x="1938" y="1223"/>
              </a:cxn>
              <a:cxn ang="0">
                <a:pos x="1968" y="1187"/>
              </a:cxn>
              <a:cxn ang="0">
                <a:pos x="1968" y="1252"/>
              </a:cxn>
              <a:cxn ang="0">
                <a:pos x="1908" y="1353"/>
              </a:cxn>
              <a:cxn ang="0">
                <a:pos x="1968" y="1442"/>
              </a:cxn>
              <a:cxn ang="0">
                <a:pos x="2115" y="1619"/>
              </a:cxn>
              <a:cxn ang="0">
                <a:pos x="2163" y="1637"/>
              </a:cxn>
              <a:cxn ang="0">
                <a:pos x="2234" y="1749"/>
              </a:cxn>
              <a:cxn ang="0">
                <a:pos x="2351" y="1944"/>
              </a:cxn>
              <a:cxn ang="0">
                <a:pos x="2564" y="2097"/>
              </a:cxn>
              <a:cxn ang="0">
                <a:pos x="2640" y="2139"/>
              </a:cxn>
              <a:cxn ang="0">
                <a:pos x="2617" y="2162"/>
              </a:cxn>
              <a:cxn ang="0">
                <a:pos x="2594" y="2186"/>
              </a:cxn>
              <a:cxn ang="0">
                <a:pos x="2676" y="2198"/>
              </a:cxn>
              <a:cxn ang="0">
                <a:pos x="2883" y="2086"/>
              </a:cxn>
              <a:cxn ang="0">
                <a:pos x="2871" y="1955"/>
              </a:cxn>
              <a:cxn ang="0">
                <a:pos x="2894" y="1760"/>
              </a:cxn>
              <a:cxn ang="0">
                <a:pos x="2871" y="1453"/>
              </a:cxn>
              <a:cxn ang="0">
                <a:pos x="2694" y="1146"/>
              </a:cxn>
              <a:cxn ang="0">
                <a:pos x="2612" y="1011"/>
              </a:cxn>
              <a:cxn ang="0">
                <a:pos x="2612" y="892"/>
              </a:cxn>
              <a:cxn ang="0">
                <a:pos x="2458" y="685"/>
              </a:cxn>
              <a:cxn ang="0">
                <a:pos x="2346" y="562"/>
              </a:cxn>
              <a:cxn ang="0">
                <a:pos x="2186" y="189"/>
              </a:cxn>
              <a:cxn ang="0">
                <a:pos x="2151" y="147"/>
              </a:cxn>
              <a:cxn ang="0">
                <a:pos x="2097" y="30"/>
              </a:cxn>
              <a:cxn ang="0">
                <a:pos x="1950" y="18"/>
              </a:cxn>
              <a:cxn ang="0">
                <a:pos x="1961" y="154"/>
              </a:cxn>
              <a:cxn ang="0">
                <a:pos x="1890" y="177"/>
              </a:cxn>
              <a:cxn ang="0">
                <a:pos x="933" y="160"/>
              </a:cxn>
              <a:cxn ang="0">
                <a:pos x="898" y="78"/>
              </a:cxn>
            </a:cxnLst>
            <a:rect l="0" t="0" r="r" b="b"/>
            <a:pathLst>
              <a:path w="2930" h="2216">
                <a:moveTo>
                  <a:pt x="898" y="78"/>
                </a:moveTo>
                <a:lnTo>
                  <a:pt x="6" y="165"/>
                </a:lnTo>
                <a:lnTo>
                  <a:pt x="6" y="183"/>
                </a:lnTo>
                <a:lnTo>
                  <a:pt x="6" y="195"/>
                </a:lnTo>
                <a:lnTo>
                  <a:pt x="0" y="201"/>
                </a:lnTo>
                <a:lnTo>
                  <a:pt x="0" y="230"/>
                </a:lnTo>
                <a:lnTo>
                  <a:pt x="30" y="271"/>
                </a:lnTo>
                <a:lnTo>
                  <a:pt x="48" y="289"/>
                </a:lnTo>
                <a:lnTo>
                  <a:pt x="59" y="289"/>
                </a:lnTo>
                <a:lnTo>
                  <a:pt x="83" y="307"/>
                </a:lnTo>
                <a:lnTo>
                  <a:pt x="89" y="325"/>
                </a:lnTo>
                <a:lnTo>
                  <a:pt x="71" y="360"/>
                </a:lnTo>
                <a:lnTo>
                  <a:pt x="71" y="372"/>
                </a:lnTo>
                <a:lnTo>
                  <a:pt x="89" y="378"/>
                </a:lnTo>
                <a:lnTo>
                  <a:pt x="94" y="390"/>
                </a:lnTo>
                <a:lnTo>
                  <a:pt x="94" y="396"/>
                </a:lnTo>
                <a:lnTo>
                  <a:pt x="77" y="413"/>
                </a:lnTo>
                <a:lnTo>
                  <a:pt x="77" y="438"/>
                </a:lnTo>
                <a:lnTo>
                  <a:pt x="89" y="443"/>
                </a:lnTo>
                <a:lnTo>
                  <a:pt x="136" y="431"/>
                </a:lnTo>
                <a:lnTo>
                  <a:pt x="160" y="420"/>
                </a:lnTo>
                <a:lnTo>
                  <a:pt x="172" y="367"/>
                </a:lnTo>
                <a:lnTo>
                  <a:pt x="183" y="355"/>
                </a:lnTo>
                <a:lnTo>
                  <a:pt x="201" y="360"/>
                </a:lnTo>
                <a:lnTo>
                  <a:pt x="218" y="360"/>
                </a:lnTo>
                <a:lnTo>
                  <a:pt x="231" y="355"/>
                </a:lnTo>
                <a:lnTo>
                  <a:pt x="248" y="355"/>
                </a:lnTo>
                <a:lnTo>
                  <a:pt x="243" y="372"/>
                </a:lnTo>
                <a:lnTo>
                  <a:pt x="207" y="402"/>
                </a:lnTo>
                <a:lnTo>
                  <a:pt x="213" y="402"/>
                </a:lnTo>
                <a:lnTo>
                  <a:pt x="243" y="390"/>
                </a:lnTo>
                <a:lnTo>
                  <a:pt x="289" y="390"/>
                </a:lnTo>
                <a:lnTo>
                  <a:pt x="443" y="337"/>
                </a:lnTo>
                <a:lnTo>
                  <a:pt x="467" y="337"/>
                </a:lnTo>
                <a:lnTo>
                  <a:pt x="467" y="349"/>
                </a:lnTo>
                <a:lnTo>
                  <a:pt x="437" y="372"/>
                </a:lnTo>
                <a:lnTo>
                  <a:pt x="455" y="378"/>
                </a:lnTo>
                <a:lnTo>
                  <a:pt x="520" y="385"/>
                </a:lnTo>
                <a:lnTo>
                  <a:pt x="591" y="408"/>
                </a:lnTo>
                <a:lnTo>
                  <a:pt x="662" y="443"/>
                </a:lnTo>
                <a:lnTo>
                  <a:pt x="680" y="455"/>
                </a:lnTo>
                <a:lnTo>
                  <a:pt x="680" y="431"/>
                </a:lnTo>
                <a:lnTo>
                  <a:pt x="692" y="420"/>
                </a:lnTo>
                <a:lnTo>
                  <a:pt x="709" y="438"/>
                </a:lnTo>
                <a:lnTo>
                  <a:pt x="750" y="449"/>
                </a:lnTo>
                <a:lnTo>
                  <a:pt x="763" y="455"/>
                </a:lnTo>
                <a:lnTo>
                  <a:pt x="763" y="461"/>
                </a:lnTo>
                <a:lnTo>
                  <a:pt x="745" y="473"/>
                </a:lnTo>
                <a:lnTo>
                  <a:pt x="750" y="484"/>
                </a:lnTo>
                <a:lnTo>
                  <a:pt x="845" y="550"/>
                </a:lnTo>
                <a:lnTo>
                  <a:pt x="850" y="573"/>
                </a:lnTo>
                <a:lnTo>
                  <a:pt x="845" y="597"/>
                </a:lnTo>
                <a:lnTo>
                  <a:pt x="839" y="608"/>
                </a:lnTo>
                <a:lnTo>
                  <a:pt x="827" y="603"/>
                </a:lnTo>
                <a:lnTo>
                  <a:pt x="821" y="580"/>
                </a:lnTo>
                <a:lnTo>
                  <a:pt x="809" y="603"/>
                </a:lnTo>
                <a:lnTo>
                  <a:pt x="821" y="621"/>
                </a:lnTo>
                <a:lnTo>
                  <a:pt x="833" y="626"/>
                </a:lnTo>
                <a:lnTo>
                  <a:pt x="963" y="591"/>
                </a:lnTo>
                <a:lnTo>
                  <a:pt x="969" y="573"/>
                </a:lnTo>
                <a:lnTo>
                  <a:pt x="1010" y="573"/>
                </a:lnTo>
                <a:lnTo>
                  <a:pt x="1111" y="491"/>
                </a:lnTo>
                <a:lnTo>
                  <a:pt x="1182" y="491"/>
                </a:lnTo>
                <a:lnTo>
                  <a:pt x="1182" y="473"/>
                </a:lnTo>
                <a:lnTo>
                  <a:pt x="1170" y="455"/>
                </a:lnTo>
                <a:lnTo>
                  <a:pt x="1187" y="413"/>
                </a:lnTo>
                <a:lnTo>
                  <a:pt x="1294" y="402"/>
                </a:lnTo>
                <a:lnTo>
                  <a:pt x="1453" y="479"/>
                </a:lnTo>
                <a:lnTo>
                  <a:pt x="1459" y="502"/>
                </a:lnTo>
                <a:lnTo>
                  <a:pt x="1501" y="538"/>
                </a:lnTo>
                <a:lnTo>
                  <a:pt x="1536" y="591"/>
                </a:lnTo>
                <a:lnTo>
                  <a:pt x="1636" y="662"/>
                </a:lnTo>
                <a:lnTo>
                  <a:pt x="1648" y="692"/>
                </a:lnTo>
                <a:lnTo>
                  <a:pt x="1678" y="715"/>
                </a:lnTo>
                <a:lnTo>
                  <a:pt x="1755" y="715"/>
                </a:lnTo>
                <a:lnTo>
                  <a:pt x="1814" y="804"/>
                </a:lnTo>
                <a:lnTo>
                  <a:pt x="1831" y="816"/>
                </a:lnTo>
                <a:lnTo>
                  <a:pt x="1826" y="845"/>
                </a:lnTo>
                <a:lnTo>
                  <a:pt x="1849" y="933"/>
                </a:lnTo>
                <a:lnTo>
                  <a:pt x="1837" y="1029"/>
                </a:lnTo>
                <a:lnTo>
                  <a:pt x="1814" y="1135"/>
                </a:lnTo>
                <a:lnTo>
                  <a:pt x="1819" y="1223"/>
                </a:lnTo>
                <a:lnTo>
                  <a:pt x="1831" y="1252"/>
                </a:lnTo>
                <a:lnTo>
                  <a:pt x="1890" y="1288"/>
                </a:lnTo>
                <a:lnTo>
                  <a:pt x="1908" y="1252"/>
                </a:lnTo>
                <a:lnTo>
                  <a:pt x="1890" y="1240"/>
                </a:lnTo>
                <a:lnTo>
                  <a:pt x="1872" y="1187"/>
                </a:lnTo>
                <a:lnTo>
                  <a:pt x="1879" y="1176"/>
                </a:lnTo>
                <a:lnTo>
                  <a:pt x="1914" y="1164"/>
                </a:lnTo>
                <a:lnTo>
                  <a:pt x="1938" y="1223"/>
                </a:lnTo>
                <a:lnTo>
                  <a:pt x="1950" y="1217"/>
                </a:lnTo>
                <a:lnTo>
                  <a:pt x="1961" y="1194"/>
                </a:lnTo>
                <a:lnTo>
                  <a:pt x="1968" y="1187"/>
                </a:lnTo>
                <a:lnTo>
                  <a:pt x="1985" y="1199"/>
                </a:lnTo>
                <a:lnTo>
                  <a:pt x="1985" y="1223"/>
                </a:lnTo>
                <a:lnTo>
                  <a:pt x="1968" y="1252"/>
                </a:lnTo>
                <a:lnTo>
                  <a:pt x="1950" y="1276"/>
                </a:lnTo>
                <a:lnTo>
                  <a:pt x="1926" y="1347"/>
                </a:lnTo>
                <a:lnTo>
                  <a:pt x="1908" y="1353"/>
                </a:lnTo>
                <a:lnTo>
                  <a:pt x="1908" y="1389"/>
                </a:lnTo>
                <a:lnTo>
                  <a:pt x="1932" y="1412"/>
                </a:lnTo>
                <a:lnTo>
                  <a:pt x="1968" y="1442"/>
                </a:lnTo>
                <a:lnTo>
                  <a:pt x="2021" y="1566"/>
                </a:lnTo>
                <a:lnTo>
                  <a:pt x="2103" y="1619"/>
                </a:lnTo>
                <a:lnTo>
                  <a:pt x="2115" y="1619"/>
                </a:lnTo>
                <a:lnTo>
                  <a:pt x="2121" y="1589"/>
                </a:lnTo>
                <a:lnTo>
                  <a:pt x="2145" y="1589"/>
                </a:lnTo>
                <a:lnTo>
                  <a:pt x="2163" y="1637"/>
                </a:lnTo>
                <a:lnTo>
                  <a:pt x="2168" y="1666"/>
                </a:lnTo>
                <a:lnTo>
                  <a:pt x="2198" y="1731"/>
                </a:lnTo>
                <a:lnTo>
                  <a:pt x="2234" y="1749"/>
                </a:lnTo>
                <a:lnTo>
                  <a:pt x="2269" y="1760"/>
                </a:lnTo>
                <a:lnTo>
                  <a:pt x="2333" y="1932"/>
                </a:lnTo>
                <a:lnTo>
                  <a:pt x="2351" y="1944"/>
                </a:lnTo>
                <a:lnTo>
                  <a:pt x="2434" y="1962"/>
                </a:lnTo>
                <a:lnTo>
                  <a:pt x="2470" y="1980"/>
                </a:lnTo>
                <a:lnTo>
                  <a:pt x="2564" y="2097"/>
                </a:lnTo>
                <a:lnTo>
                  <a:pt x="2605" y="2127"/>
                </a:lnTo>
                <a:lnTo>
                  <a:pt x="2623" y="2133"/>
                </a:lnTo>
                <a:lnTo>
                  <a:pt x="2640" y="2139"/>
                </a:lnTo>
                <a:lnTo>
                  <a:pt x="2653" y="2168"/>
                </a:lnTo>
                <a:lnTo>
                  <a:pt x="2635" y="2168"/>
                </a:lnTo>
                <a:lnTo>
                  <a:pt x="2617" y="2162"/>
                </a:lnTo>
                <a:lnTo>
                  <a:pt x="2605" y="2162"/>
                </a:lnTo>
                <a:lnTo>
                  <a:pt x="2594" y="2168"/>
                </a:lnTo>
                <a:lnTo>
                  <a:pt x="2594" y="2186"/>
                </a:lnTo>
                <a:lnTo>
                  <a:pt x="2605" y="2203"/>
                </a:lnTo>
                <a:lnTo>
                  <a:pt x="2653" y="2216"/>
                </a:lnTo>
                <a:lnTo>
                  <a:pt x="2676" y="2198"/>
                </a:lnTo>
                <a:lnTo>
                  <a:pt x="2711" y="2191"/>
                </a:lnTo>
                <a:lnTo>
                  <a:pt x="2853" y="2139"/>
                </a:lnTo>
                <a:lnTo>
                  <a:pt x="2883" y="2086"/>
                </a:lnTo>
                <a:lnTo>
                  <a:pt x="2889" y="2068"/>
                </a:lnTo>
                <a:lnTo>
                  <a:pt x="2871" y="1997"/>
                </a:lnTo>
                <a:lnTo>
                  <a:pt x="2871" y="1955"/>
                </a:lnTo>
                <a:lnTo>
                  <a:pt x="2901" y="1891"/>
                </a:lnTo>
                <a:lnTo>
                  <a:pt x="2930" y="1896"/>
                </a:lnTo>
                <a:lnTo>
                  <a:pt x="2894" y="1760"/>
                </a:lnTo>
                <a:lnTo>
                  <a:pt x="2907" y="1689"/>
                </a:lnTo>
                <a:lnTo>
                  <a:pt x="2894" y="1559"/>
                </a:lnTo>
                <a:lnTo>
                  <a:pt x="2871" y="1453"/>
                </a:lnTo>
                <a:lnTo>
                  <a:pt x="2848" y="1418"/>
                </a:lnTo>
                <a:lnTo>
                  <a:pt x="2754" y="1288"/>
                </a:lnTo>
                <a:lnTo>
                  <a:pt x="2694" y="1146"/>
                </a:lnTo>
                <a:lnTo>
                  <a:pt x="2617" y="1046"/>
                </a:lnTo>
                <a:lnTo>
                  <a:pt x="2617" y="1029"/>
                </a:lnTo>
                <a:lnTo>
                  <a:pt x="2612" y="1011"/>
                </a:lnTo>
                <a:lnTo>
                  <a:pt x="2587" y="951"/>
                </a:lnTo>
                <a:lnTo>
                  <a:pt x="2587" y="928"/>
                </a:lnTo>
                <a:lnTo>
                  <a:pt x="2612" y="892"/>
                </a:lnTo>
                <a:lnTo>
                  <a:pt x="2612" y="874"/>
                </a:lnTo>
                <a:lnTo>
                  <a:pt x="2511" y="745"/>
                </a:lnTo>
                <a:lnTo>
                  <a:pt x="2458" y="685"/>
                </a:lnTo>
                <a:lnTo>
                  <a:pt x="2422" y="662"/>
                </a:lnTo>
                <a:lnTo>
                  <a:pt x="2410" y="644"/>
                </a:lnTo>
                <a:lnTo>
                  <a:pt x="2346" y="562"/>
                </a:lnTo>
                <a:lnTo>
                  <a:pt x="2262" y="408"/>
                </a:lnTo>
                <a:lnTo>
                  <a:pt x="2239" y="319"/>
                </a:lnTo>
                <a:lnTo>
                  <a:pt x="2186" y="189"/>
                </a:lnTo>
                <a:lnTo>
                  <a:pt x="2186" y="172"/>
                </a:lnTo>
                <a:lnTo>
                  <a:pt x="2163" y="154"/>
                </a:lnTo>
                <a:lnTo>
                  <a:pt x="2151" y="147"/>
                </a:lnTo>
                <a:lnTo>
                  <a:pt x="2138" y="53"/>
                </a:lnTo>
                <a:lnTo>
                  <a:pt x="2127" y="24"/>
                </a:lnTo>
                <a:lnTo>
                  <a:pt x="2097" y="30"/>
                </a:lnTo>
                <a:lnTo>
                  <a:pt x="2039" y="30"/>
                </a:lnTo>
                <a:lnTo>
                  <a:pt x="1973" y="0"/>
                </a:lnTo>
                <a:lnTo>
                  <a:pt x="1950" y="18"/>
                </a:lnTo>
                <a:lnTo>
                  <a:pt x="1938" y="35"/>
                </a:lnTo>
                <a:lnTo>
                  <a:pt x="1932" y="65"/>
                </a:lnTo>
                <a:lnTo>
                  <a:pt x="1961" y="154"/>
                </a:lnTo>
                <a:lnTo>
                  <a:pt x="1950" y="201"/>
                </a:lnTo>
                <a:lnTo>
                  <a:pt x="1908" y="195"/>
                </a:lnTo>
                <a:lnTo>
                  <a:pt x="1890" y="177"/>
                </a:lnTo>
                <a:lnTo>
                  <a:pt x="1879" y="131"/>
                </a:lnTo>
                <a:lnTo>
                  <a:pt x="951" y="189"/>
                </a:lnTo>
                <a:lnTo>
                  <a:pt x="933" y="160"/>
                </a:lnTo>
                <a:lnTo>
                  <a:pt x="933" y="131"/>
                </a:lnTo>
                <a:lnTo>
                  <a:pt x="903" y="101"/>
                </a:lnTo>
                <a:lnTo>
                  <a:pt x="898" y="78"/>
                </a:lnTo>
              </a:path>
            </a:pathLst>
          </a:custGeom>
          <a:solidFill>
            <a:srgbClr val="77933C"/>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                    </a:t>
            </a:r>
            <a:r>
              <a:rPr lang="en-US" sz="1440" b="1" dirty="0">
                <a:solidFill>
                  <a:schemeClr val="bg1"/>
                </a:solidFill>
                <a:latin typeface="Calibri" pitchFamily="34" charset="0"/>
                <a:cs typeface="Arial" pitchFamily="34" charset="0"/>
              </a:rPr>
              <a:t>5%</a:t>
            </a:r>
          </a:p>
        </p:txBody>
      </p:sp>
      <p:sp>
        <p:nvSpPr>
          <p:cNvPr id="19535" name="Freeform 79"/>
          <p:cNvSpPr>
            <a:spLocks/>
          </p:cNvSpPr>
          <p:nvPr/>
        </p:nvSpPr>
        <p:spPr bwMode="auto">
          <a:xfrm>
            <a:off x="9666357" y="4414184"/>
            <a:ext cx="706304" cy="327211"/>
          </a:xfrm>
          <a:custGeom>
            <a:avLst/>
            <a:gdLst/>
            <a:ahLst/>
            <a:cxnLst>
              <a:cxn ang="0">
                <a:pos x="844" y="48"/>
              </a:cxn>
              <a:cxn ang="0">
                <a:pos x="47" y="421"/>
              </a:cxn>
              <a:cxn ang="0">
                <a:pos x="77" y="385"/>
              </a:cxn>
              <a:cxn ang="0">
                <a:pos x="172" y="307"/>
              </a:cxn>
              <a:cxn ang="0">
                <a:pos x="218" y="261"/>
              </a:cxn>
              <a:cxn ang="0">
                <a:pos x="254" y="243"/>
              </a:cxn>
              <a:cxn ang="0">
                <a:pos x="331" y="231"/>
              </a:cxn>
              <a:cxn ang="0">
                <a:pos x="443" y="172"/>
              </a:cxn>
              <a:cxn ang="0">
                <a:pos x="491" y="190"/>
              </a:cxn>
              <a:cxn ang="0">
                <a:pos x="532" y="208"/>
              </a:cxn>
              <a:cxn ang="0">
                <a:pos x="580" y="290"/>
              </a:cxn>
              <a:cxn ang="0">
                <a:pos x="632" y="296"/>
              </a:cxn>
              <a:cxn ang="0">
                <a:pos x="638" y="337"/>
              </a:cxn>
              <a:cxn ang="0">
                <a:pos x="738" y="373"/>
              </a:cxn>
              <a:cxn ang="0">
                <a:pos x="803" y="421"/>
              </a:cxn>
              <a:cxn ang="0">
                <a:pos x="827" y="473"/>
              </a:cxn>
              <a:cxn ang="0">
                <a:pos x="762" y="603"/>
              </a:cxn>
              <a:cxn ang="0">
                <a:pos x="816" y="650"/>
              </a:cxn>
              <a:cxn ang="0">
                <a:pos x="892" y="662"/>
              </a:cxn>
              <a:cxn ang="0">
                <a:pos x="910" y="662"/>
              </a:cxn>
              <a:cxn ang="0">
                <a:pos x="999" y="657"/>
              </a:cxn>
              <a:cxn ang="0">
                <a:pos x="1093" y="692"/>
              </a:cxn>
              <a:cxn ang="0">
                <a:pos x="1111" y="680"/>
              </a:cxn>
              <a:cxn ang="0">
                <a:pos x="1064" y="614"/>
              </a:cxn>
              <a:cxn ang="0">
                <a:pos x="1034" y="603"/>
              </a:cxn>
              <a:cxn ang="0">
                <a:pos x="1052" y="586"/>
              </a:cxn>
              <a:cxn ang="0">
                <a:pos x="1029" y="561"/>
              </a:cxn>
              <a:cxn ang="0">
                <a:pos x="975" y="449"/>
              </a:cxn>
              <a:cxn ang="0">
                <a:pos x="963" y="385"/>
              </a:cxn>
              <a:cxn ang="0">
                <a:pos x="975" y="290"/>
              </a:cxn>
              <a:cxn ang="0">
                <a:pos x="958" y="254"/>
              </a:cxn>
              <a:cxn ang="0">
                <a:pos x="975" y="225"/>
              </a:cxn>
              <a:cxn ang="0">
                <a:pos x="1040" y="160"/>
              </a:cxn>
              <a:cxn ang="0">
                <a:pos x="1064" y="89"/>
              </a:cxn>
              <a:cxn ang="0">
                <a:pos x="1111" y="112"/>
              </a:cxn>
              <a:cxn ang="0">
                <a:pos x="1064" y="190"/>
              </a:cxn>
              <a:cxn ang="0">
                <a:pos x="1029" y="249"/>
              </a:cxn>
              <a:cxn ang="0">
                <a:pos x="1075" y="296"/>
              </a:cxn>
              <a:cxn ang="0">
                <a:pos x="1087" y="385"/>
              </a:cxn>
              <a:cxn ang="0">
                <a:pos x="1052" y="426"/>
              </a:cxn>
              <a:cxn ang="0">
                <a:pos x="1093" y="456"/>
              </a:cxn>
              <a:cxn ang="0">
                <a:pos x="1093" y="503"/>
              </a:cxn>
              <a:cxn ang="0">
                <a:pos x="1111" y="573"/>
              </a:cxn>
              <a:cxn ang="0">
                <a:pos x="1176" y="603"/>
              </a:cxn>
              <a:cxn ang="0">
                <a:pos x="1217" y="591"/>
              </a:cxn>
              <a:cxn ang="0">
                <a:pos x="1222" y="621"/>
              </a:cxn>
              <a:cxn ang="0">
                <a:pos x="1252" y="680"/>
              </a:cxn>
              <a:cxn ang="0">
                <a:pos x="1306" y="703"/>
              </a:cxn>
              <a:cxn ang="0">
                <a:pos x="1336" y="680"/>
              </a:cxn>
              <a:cxn ang="0">
                <a:pos x="1435" y="627"/>
              </a:cxn>
              <a:cxn ang="0">
                <a:pos x="1477" y="467"/>
              </a:cxn>
              <a:cxn ang="0">
                <a:pos x="1265" y="497"/>
              </a:cxn>
            </a:cxnLst>
            <a:rect l="0" t="0" r="r" b="b"/>
            <a:pathLst>
              <a:path w="1477" h="710">
                <a:moveTo>
                  <a:pt x="1116" y="0"/>
                </a:moveTo>
                <a:lnTo>
                  <a:pt x="844" y="48"/>
                </a:lnTo>
                <a:lnTo>
                  <a:pt x="0" y="213"/>
                </a:lnTo>
                <a:lnTo>
                  <a:pt x="47" y="421"/>
                </a:lnTo>
                <a:lnTo>
                  <a:pt x="60" y="396"/>
                </a:lnTo>
                <a:lnTo>
                  <a:pt x="77" y="385"/>
                </a:lnTo>
                <a:lnTo>
                  <a:pt x="142" y="314"/>
                </a:lnTo>
                <a:lnTo>
                  <a:pt x="172" y="307"/>
                </a:lnTo>
                <a:lnTo>
                  <a:pt x="195" y="272"/>
                </a:lnTo>
                <a:lnTo>
                  <a:pt x="218" y="261"/>
                </a:lnTo>
                <a:lnTo>
                  <a:pt x="236" y="219"/>
                </a:lnTo>
                <a:lnTo>
                  <a:pt x="254" y="243"/>
                </a:lnTo>
                <a:lnTo>
                  <a:pt x="289" y="249"/>
                </a:lnTo>
                <a:lnTo>
                  <a:pt x="331" y="231"/>
                </a:lnTo>
                <a:lnTo>
                  <a:pt x="337" y="208"/>
                </a:lnTo>
                <a:lnTo>
                  <a:pt x="443" y="172"/>
                </a:lnTo>
                <a:lnTo>
                  <a:pt x="466" y="183"/>
                </a:lnTo>
                <a:lnTo>
                  <a:pt x="491" y="190"/>
                </a:lnTo>
                <a:lnTo>
                  <a:pt x="520" y="178"/>
                </a:lnTo>
                <a:lnTo>
                  <a:pt x="532" y="208"/>
                </a:lnTo>
                <a:lnTo>
                  <a:pt x="544" y="213"/>
                </a:lnTo>
                <a:lnTo>
                  <a:pt x="580" y="290"/>
                </a:lnTo>
                <a:lnTo>
                  <a:pt x="603" y="284"/>
                </a:lnTo>
                <a:lnTo>
                  <a:pt x="632" y="296"/>
                </a:lnTo>
                <a:lnTo>
                  <a:pt x="662" y="307"/>
                </a:lnTo>
                <a:lnTo>
                  <a:pt x="638" y="337"/>
                </a:lnTo>
                <a:lnTo>
                  <a:pt x="674" y="373"/>
                </a:lnTo>
                <a:lnTo>
                  <a:pt x="738" y="373"/>
                </a:lnTo>
                <a:lnTo>
                  <a:pt x="762" y="403"/>
                </a:lnTo>
                <a:lnTo>
                  <a:pt x="803" y="421"/>
                </a:lnTo>
                <a:lnTo>
                  <a:pt x="833" y="456"/>
                </a:lnTo>
                <a:lnTo>
                  <a:pt x="827" y="473"/>
                </a:lnTo>
                <a:lnTo>
                  <a:pt x="786" y="544"/>
                </a:lnTo>
                <a:lnTo>
                  <a:pt x="762" y="603"/>
                </a:lnTo>
                <a:lnTo>
                  <a:pt x="768" y="650"/>
                </a:lnTo>
                <a:lnTo>
                  <a:pt x="816" y="650"/>
                </a:lnTo>
                <a:lnTo>
                  <a:pt x="857" y="627"/>
                </a:lnTo>
                <a:lnTo>
                  <a:pt x="892" y="662"/>
                </a:lnTo>
                <a:lnTo>
                  <a:pt x="910" y="674"/>
                </a:lnTo>
                <a:lnTo>
                  <a:pt x="910" y="662"/>
                </a:lnTo>
                <a:lnTo>
                  <a:pt x="945" y="657"/>
                </a:lnTo>
                <a:lnTo>
                  <a:pt x="999" y="657"/>
                </a:lnTo>
                <a:lnTo>
                  <a:pt x="1064" y="680"/>
                </a:lnTo>
                <a:lnTo>
                  <a:pt x="1093" y="692"/>
                </a:lnTo>
                <a:lnTo>
                  <a:pt x="1111" y="692"/>
                </a:lnTo>
                <a:lnTo>
                  <a:pt x="1111" y="680"/>
                </a:lnTo>
                <a:lnTo>
                  <a:pt x="1093" y="662"/>
                </a:lnTo>
                <a:lnTo>
                  <a:pt x="1064" y="614"/>
                </a:lnTo>
                <a:lnTo>
                  <a:pt x="1040" y="609"/>
                </a:lnTo>
                <a:lnTo>
                  <a:pt x="1034" y="603"/>
                </a:lnTo>
                <a:lnTo>
                  <a:pt x="1040" y="586"/>
                </a:lnTo>
                <a:lnTo>
                  <a:pt x="1052" y="586"/>
                </a:lnTo>
                <a:lnTo>
                  <a:pt x="1057" y="573"/>
                </a:lnTo>
                <a:lnTo>
                  <a:pt x="1029" y="561"/>
                </a:lnTo>
                <a:lnTo>
                  <a:pt x="1004" y="520"/>
                </a:lnTo>
                <a:lnTo>
                  <a:pt x="975" y="449"/>
                </a:lnTo>
                <a:lnTo>
                  <a:pt x="969" y="421"/>
                </a:lnTo>
                <a:lnTo>
                  <a:pt x="963" y="385"/>
                </a:lnTo>
                <a:lnTo>
                  <a:pt x="975" y="307"/>
                </a:lnTo>
                <a:lnTo>
                  <a:pt x="975" y="290"/>
                </a:lnTo>
                <a:lnTo>
                  <a:pt x="963" y="279"/>
                </a:lnTo>
                <a:lnTo>
                  <a:pt x="958" y="254"/>
                </a:lnTo>
                <a:lnTo>
                  <a:pt x="963" y="243"/>
                </a:lnTo>
                <a:lnTo>
                  <a:pt x="975" y="225"/>
                </a:lnTo>
                <a:lnTo>
                  <a:pt x="981" y="201"/>
                </a:lnTo>
                <a:lnTo>
                  <a:pt x="1040" y="160"/>
                </a:lnTo>
                <a:lnTo>
                  <a:pt x="1052" y="148"/>
                </a:lnTo>
                <a:lnTo>
                  <a:pt x="1064" y="89"/>
                </a:lnTo>
                <a:lnTo>
                  <a:pt x="1093" y="95"/>
                </a:lnTo>
                <a:lnTo>
                  <a:pt x="1111" y="112"/>
                </a:lnTo>
                <a:lnTo>
                  <a:pt x="1082" y="160"/>
                </a:lnTo>
                <a:lnTo>
                  <a:pt x="1064" y="190"/>
                </a:lnTo>
                <a:lnTo>
                  <a:pt x="1046" y="213"/>
                </a:lnTo>
                <a:lnTo>
                  <a:pt x="1029" y="249"/>
                </a:lnTo>
                <a:lnTo>
                  <a:pt x="1046" y="290"/>
                </a:lnTo>
                <a:lnTo>
                  <a:pt x="1075" y="296"/>
                </a:lnTo>
                <a:lnTo>
                  <a:pt x="1093" y="373"/>
                </a:lnTo>
                <a:lnTo>
                  <a:pt x="1087" y="385"/>
                </a:lnTo>
                <a:lnTo>
                  <a:pt x="1046" y="408"/>
                </a:lnTo>
                <a:lnTo>
                  <a:pt x="1052" y="426"/>
                </a:lnTo>
                <a:lnTo>
                  <a:pt x="1087" y="438"/>
                </a:lnTo>
                <a:lnTo>
                  <a:pt x="1093" y="456"/>
                </a:lnTo>
                <a:lnTo>
                  <a:pt x="1087" y="485"/>
                </a:lnTo>
                <a:lnTo>
                  <a:pt x="1093" y="503"/>
                </a:lnTo>
                <a:lnTo>
                  <a:pt x="1093" y="526"/>
                </a:lnTo>
                <a:lnTo>
                  <a:pt x="1111" y="573"/>
                </a:lnTo>
                <a:lnTo>
                  <a:pt x="1152" y="603"/>
                </a:lnTo>
                <a:lnTo>
                  <a:pt x="1176" y="603"/>
                </a:lnTo>
                <a:lnTo>
                  <a:pt x="1194" y="586"/>
                </a:lnTo>
                <a:lnTo>
                  <a:pt x="1217" y="591"/>
                </a:lnTo>
                <a:lnTo>
                  <a:pt x="1229" y="597"/>
                </a:lnTo>
                <a:lnTo>
                  <a:pt x="1222" y="621"/>
                </a:lnTo>
                <a:lnTo>
                  <a:pt x="1247" y="662"/>
                </a:lnTo>
                <a:lnTo>
                  <a:pt x="1252" y="680"/>
                </a:lnTo>
                <a:lnTo>
                  <a:pt x="1265" y="703"/>
                </a:lnTo>
                <a:lnTo>
                  <a:pt x="1306" y="703"/>
                </a:lnTo>
                <a:lnTo>
                  <a:pt x="1306" y="710"/>
                </a:lnTo>
                <a:lnTo>
                  <a:pt x="1336" y="680"/>
                </a:lnTo>
                <a:lnTo>
                  <a:pt x="1435" y="644"/>
                </a:lnTo>
                <a:lnTo>
                  <a:pt x="1435" y="627"/>
                </a:lnTo>
                <a:lnTo>
                  <a:pt x="1448" y="603"/>
                </a:lnTo>
                <a:lnTo>
                  <a:pt x="1477" y="467"/>
                </a:lnTo>
                <a:lnTo>
                  <a:pt x="1471" y="456"/>
                </a:lnTo>
                <a:lnTo>
                  <a:pt x="1265" y="497"/>
                </a:lnTo>
                <a:lnTo>
                  <a:pt x="1116" y="0"/>
                </a:lnTo>
                <a:close/>
              </a:path>
            </a:pathLst>
          </a:custGeom>
          <a:solidFill>
            <a:schemeClr val="accent2"/>
          </a:solid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37" name="Freeform 81"/>
          <p:cNvSpPr>
            <a:spLocks/>
          </p:cNvSpPr>
          <p:nvPr/>
        </p:nvSpPr>
        <p:spPr bwMode="auto">
          <a:xfrm>
            <a:off x="10200777" y="4386337"/>
            <a:ext cx="168994" cy="257592"/>
          </a:xfrm>
          <a:custGeom>
            <a:avLst/>
            <a:gdLst/>
            <a:ahLst/>
            <a:cxnLst>
              <a:cxn ang="0">
                <a:pos x="355" y="520"/>
              </a:cxn>
              <a:cxn ang="0">
                <a:pos x="349" y="485"/>
              </a:cxn>
              <a:cxn ang="0">
                <a:pos x="326" y="425"/>
              </a:cxn>
              <a:cxn ang="0">
                <a:pos x="284" y="389"/>
              </a:cxn>
              <a:cxn ang="0">
                <a:pos x="231" y="348"/>
              </a:cxn>
              <a:cxn ang="0">
                <a:pos x="207" y="325"/>
              </a:cxn>
              <a:cxn ang="0">
                <a:pos x="195" y="295"/>
              </a:cxn>
              <a:cxn ang="0">
                <a:pos x="154" y="224"/>
              </a:cxn>
              <a:cxn ang="0">
                <a:pos x="136" y="189"/>
              </a:cxn>
              <a:cxn ang="0">
                <a:pos x="101" y="148"/>
              </a:cxn>
              <a:cxn ang="0">
                <a:pos x="89" y="123"/>
              </a:cxn>
              <a:cxn ang="0">
                <a:pos x="83" y="100"/>
              </a:cxn>
              <a:cxn ang="0">
                <a:pos x="83" y="94"/>
              </a:cxn>
              <a:cxn ang="0">
                <a:pos x="83" y="82"/>
              </a:cxn>
              <a:cxn ang="0">
                <a:pos x="106" y="6"/>
              </a:cxn>
              <a:cxn ang="0">
                <a:pos x="78" y="0"/>
              </a:cxn>
              <a:cxn ang="0">
                <a:pos x="48" y="6"/>
              </a:cxn>
              <a:cxn ang="0">
                <a:pos x="18" y="34"/>
              </a:cxn>
              <a:cxn ang="0">
                <a:pos x="12" y="59"/>
              </a:cxn>
              <a:cxn ang="0">
                <a:pos x="7" y="64"/>
              </a:cxn>
              <a:cxn ang="0">
                <a:pos x="0" y="64"/>
              </a:cxn>
              <a:cxn ang="0">
                <a:pos x="149" y="561"/>
              </a:cxn>
              <a:cxn ang="0">
                <a:pos x="355" y="520"/>
              </a:cxn>
            </a:cxnLst>
            <a:rect l="0" t="0" r="r" b="b"/>
            <a:pathLst>
              <a:path w="355" h="561">
                <a:moveTo>
                  <a:pt x="355" y="520"/>
                </a:moveTo>
                <a:lnTo>
                  <a:pt x="349" y="485"/>
                </a:lnTo>
                <a:lnTo>
                  <a:pt x="326" y="425"/>
                </a:lnTo>
                <a:lnTo>
                  <a:pt x="284" y="389"/>
                </a:lnTo>
                <a:lnTo>
                  <a:pt x="231" y="348"/>
                </a:lnTo>
                <a:lnTo>
                  <a:pt x="207" y="325"/>
                </a:lnTo>
                <a:lnTo>
                  <a:pt x="195" y="295"/>
                </a:lnTo>
                <a:lnTo>
                  <a:pt x="154" y="224"/>
                </a:lnTo>
                <a:lnTo>
                  <a:pt x="136" y="189"/>
                </a:lnTo>
                <a:lnTo>
                  <a:pt x="101" y="148"/>
                </a:lnTo>
                <a:lnTo>
                  <a:pt x="89" y="123"/>
                </a:lnTo>
                <a:lnTo>
                  <a:pt x="83" y="100"/>
                </a:lnTo>
                <a:lnTo>
                  <a:pt x="83" y="94"/>
                </a:lnTo>
                <a:lnTo>
                  <a:pt x="83" y="82"/>
                </a:lnTo>
                <a:lnTo>
                  <a:pt x="106" y="6"/>
                </a:lnTo>
                <a:lnTo>
                  <a:pt x="78" y="0"/>
                </a:lnTo>
                <a:lnTo>
                  <a:pt x="48" y="6"/>
                </a:lnTo>
                <a:lnTo>
                  <a:pt x="18" y="34"/>
                </a:lnTo>
                <a:lnTo>
                  <a:pt x="12" y="59"/>
                </a:lnTo>
                <a:lnTo>
                  <a:pt x="7" y="64"/>
                </a:lnTo>
                <a:lnTo>
                  <a:pt x="0" y="64"/>
                </a:lnTo>
                <a:lnTo>
                  <a:pt x="149" y="561"/>
                </a:lnTo>
                <a:lnTo>
                  <a:pt x="355" y="520"/>
                </a:lnTo>
                <a:close/>
              </a:path>
            </a:pathLst>
          </a:custGeom>
          <a:solidFill>
            <a:schemeClr val="accent2"/>
          </a:solid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45" name="Freeform 89"/>
          <p:cNvSpPr>
            <a:spLocks/>
          </p:cNvSpPr>
          <p:nvPr/>
        </p:nvSpPr>
        <p:spPr bwMode="auto">
          <a:xfrm>
            <a:off x="10665870" y="3853052"/>
            <a:ext cx="131440" cy="143414"/>
          </a:xfrm>
          <a:custGeom>
            <a:avLst/>
            <a:gdLst/>
            <a:ahLst/>
            <a:cxnLst>
              <a:cxn ang="0">
                <a:pos x="0" y="25"/>
              </a:cxn>
              <a:cxn ang="0">
                <a:pos x="64" y="249"/>
              </a:cxn>
              <a:cxn ang="0">
                <a:pos x="53" y="272"/>
              </a:cxn>
              <a:cxn ang="0">
                <a:pos x="46" y="284"/>
              </a:cxn>
              <a:cxn ang="0">
                <a:pos x="53" y="296"/>
              </a:cxn>
              <a:cxn ang="0">
                <a:pos x="53" y="307"/>
              </a:cxn>
              <a:cxn ang="0">
                <a:pos x="70" y="307"/>
              </a:cxn>
              <a:cxn ang="0">
                <a:pos x="129" y="272"/>
              </a:cxn>
              <a:cxn ang="0">
                <a:pos x="159" y="243"/>
              </a:cxn>
              <a:cxn ang="0">
                <a:pos x="159" y="213"/>
              </a:cxn>
              <a:cxn ang="0">
                <a:pos x="153" y="195"/>
              </a:cxn>
              <a:cxn ang="0">
                <a:pos x="153" y="160"/>
              </a:cxn>
              <a:cxn ang="0">
                <a:pos x="177" y="137"/>
              </a:cxn>
              <a:cxn ang="0">
                <a:pos x="188" y="142"/>
              </a:cxn>
              <a:cxn ang="0">
                <a:pos x="188" y="166"/>
              </a:cxn>
              <a:cxn ang="0">
                <a:pos x="188" y="213"/>
              </a:cxn>
              <a:cxn ang="0">
                <a:pos x="200" y="231"/>
              </a:cxn>
              <a:cxn ang="0">
                <a:pos x="218" y="225"/>
              </a:cxn>
              <a:cxn ang="0">
                <a:pos x="218" y="195"/>
              </a:cxn>
              <a:cxn ang="0">
                <a:pos x="230" y="195"/>
              </a:cxn>
              <a:cxn ang="0">
                <a:pos x="248" y="178"/>
              </a:cxn>
              <a:cxn ang="0">
                <a:pos x="277" y="178"/>
              </a:cxn>
              <a:cxn ang="0">
                <a:pos x="277" y="172"/>
              </a:cxn>
              <a:cxn ang="0">
                <a:pos x="259" y="142"/>
              </a:cxn>
              <a:cxn ang="0">
                <a:pos x="253" y="137"/>
              </a:cxn>
              <a:cxn ang="0">
                <a:pos x="241" y="130"/>
              </a:cxn>
              <a:cxn ang="0">
                <a:pos x="236" y="125"/>
              </a:cxn>
              <a:cxn ang="0">
                <a:pos x="212" y="107"/>
              </a:cxn>
              <a:cxn ang="0">
                <a:pos x="212" y="101"/>
              </a:cxn>
              <a:cxn ang="0">
                <a:pos x="159" y="83"/>
              </a:cxn>
              <a:cxn ang="0">
                <a:pos x="141" y="42"/>
              </a:cxn>
              <a:cxn ang="0">
                <a:pos x="124" y="36"/>
              </a:cxn>
              <a:cxn ang="0">
                <a:pos x="112" y="0"/>
              </a:cxn>
              <a:cxn ang="0">
                <a:pos x="0" y="25"/>
              </a:cxn>
            </a:cxnLst>
            <a:rect l="0" t="0" r="r" b="b"/>
            <a:pathLst>
              <a:path w="277" h="307">
                <a:moveTo>
                  <a:pt x="0" y="25"/>
                </a:moveTo>
                <a:lnTo>
                  <a:pt x="64" y="249"/>
                </a:lnTo>
                <a:lnTo>
                  <a:pt x="53" y="272"/>
                </a:lnTo>
                <a:lnTo>
                  <a:pt x="46" y="284"/>
                </a:lnTo>
                <a:lnTo>
                  <a:pt x="53" y="296"/>
                </a:lnTo>
                <a:lnTo>
                  <a:pt x="53" y="307"/>
                </a:lnTo>
                <a:lnTo>
                  <a:pt x="70" y="307"/>
                </a:lnTo>
                <a:lnTo>
                  <a:pt x="129" y="272"/>
                </a:lnTo>
                <a:lnTo>
                  <a:pt x="159" y="243"/>
                </a:lnTo>
                <a:lnTo>
                  <a:pt x="159" y="213"/>
                </a:lnTo>
                <a:lnTo>
                  <a:pt x="153" y="195"/>
                </a:lnTo>
                <a:lnTo>
                  <a:pt x="153" y="160"/>
                </a:lnTo>
                <a:lnTo>
                  <a:pt x="177" y="137"/>
                </a:lnTo>
                <a:lnTo>
                  <a:pt x="188" y="142"/>
                </a:lnTo>
                <a:lnTo>
                  <a:pt x="188" y="166"/>
                </a:lnTo>
                <a:lnTo>
                  <a:pt x="188" y="213"/>
                </a:lnTo>
                <a:lnTo>
                  <a:pt x="200" y="231"/>
                </a:lnTo>
                <a:lnTo>
                  <a:pt x="218" y="225"/>
                </a:lnTo>
                <a:lnTo>
                  <a:pt x="218" y="195"/>
                </a:lnTo>
                <a:lnTo>
                  <a:pt x="230" y="195"/>
                </a:lnTo>
                <a:lnTo>
                  <a:pt x="248" y="178"/>
                </a:lnTo>
                <a:lnTo>
                  <a:pt x="277" y="178"/>
                </a:lnTo>
                <a:lnTo>
                  <a:pt x="277" y="172"/>
                </a:lnTo>
                <a:lnTo>
                  <a:pt x="259" y="142"/>
                </a:lnTo>
                <a:lnTo>
                  <a:pt x="253" y="137"/>
                </a:lnTo>
                <a:lnTo>
                  <a:pt x="241" y="130"/>
                </a:lnTo>
                <a:lnTo>
                  <a:pt x="236" y="125"/>
                </a:lnTo>
                <a:lnTo>
                  <a:pt x="212" y="107"/>
                </a:lnTo>
                <a:lnTo>
                  <a:pt x="212" y="101"/>
                </a:lnTo>
                <a:lnTo>
                  <a:pt x="159" y="83"/>
                </a:lnTo>
                <a:lnTo>
                  <a:pt x="141" y="42"/>
                </a:lnTo>
                <a:lnTo>
                  <a:pt x="124" y="36"/>
                </a:lnTo>
                <a:lnTo>
                  <a:pt x="112" y="0"/>
                </a:lnTo>
                <a:lnTo>
                  <a:pt x="0" y="25"/>
                </a:lnTo>
                <a:close/>
              </a:path>
            </a:pathLst>
          </a:custGeom>
          <a:solidFill>
            <a:schemeClr val="accent3">
              <a:lumMod val="75000"/>
            </a:schemeClr>
          </a:solid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51" name="Freeform 95"/>
          <p:cNvSpPr>
            <a:spLocks/>
          </p:cNvSpPr>
          <p:nvPr/>
        </p:nvSpPr>
        <p:spPr bwMode="auto">
          <a:xfrm>
            <a:off x="10596541" y="2778133"/>
            <a:ext cx="563310" cy="877204"/>
          </a:xfrm>
          <a:custGeom>
            <a:avLst/>
            <a:gdLst/>
            <a:ahLst/>
            <a:cxnLst>
              <a:cxn ang="0">
                <a:pos x="224" y="1701"/>
              </a:cxn>
              <a:cxn ang="0">
                <a:pos x="230" y="1743"/>
              </a:cxn>
              <a:cxn ang="0">
                <a:pos x="289" y="1802"/>
              </a:cxn>
              <a:cxn ang="0">
                <a:pos x="307" y="1825"/>
              </a:cxn>
              <a:cxn ang="0">
                <a:pos x="336" y="1896"/>
              </a:cxn>
              <a:cxn ang="0">
                <a:pos x="348" y="1837"/>
              </a:cxn>
              <a:cxn ang="0">
                <a:pos x="384" y="1737"/>
              </a:cxn>
              <a:cxn ang="0">
                <a:pos x="425" y="1630"/>
              </a:cxn>
              <a:cxn ang="0">
                <a:pos x="419" y="1607"/>
              </a:cxn>
              <a:cxn ang="0">
                <a:pos x="478" y="1495"/>
              </a:cxn>
              <a:cxn ang="0">
                <a:pos x="502" y="1536"/>
              </a:cxn>
              <a:cxn ang="0">
                <a:pos x="520" y="1530"/>
              </a:cxn>
              <a:cxn ang="0">
                <a:pos x="526" y="1483"/>
              </a:cxn>
              <a:cxn ang="0">
                <a:pos x="609" y="1447"/>
              </a:cxn>
              <a:cxn ang="0">
                <a:pos x="620" y="1412"/>
              </a:cxn>
              <a:cxn ang="0">
                <a:pos x="673" y="1394"/>
              </a:cxn>
              <a:cxn ang="0">
                <a:pos x="691" y="1335"/>
              </a:cxn>
              <a:cxn ang="0">
                <a:pos x="726" y="1252"/>
              </a:cxn>
              <a:cxn ang="0">
                <a:pos x="738" y="1229"/>
              </a:cxn>
              <a:cxn ang="0">
                <a:pos x="803" y="1229"/>
              </a:cxn>
              <a:cxn ang="0">
                <a:pos x="827" y="1164"/>
              </a:cxn>
              <a:cxn ang="0">
                <a:pos x="874" y="1117"/>
              </a:cxn>
              <a:cxn ang="0">
                <a:pos x="945" y="1152"/>
              </a:cxn>
              <a:cxn ang="0">
                <a:pos x="1028" y="1057"/>
              </a:cxn>
              <a:cxn ang="0">
                <a:pos x="1104" y="975"/>
              </a:cxn>
              <a:cxn ang="0">
                <a:pos x="1134" y="968"/>
              </a:cxn>
              <a:cxn ang="0">
                <a:pos x="1175" y="915"/>
              </a:cxn>
              <a:cxn ang="0">
                <a:pos x="1146" y="874"/>
              </a:cxn>
              <a:cxn ang="0">
                <a:pos x="1122" y="874"/>
              </a:cxn>
              <a:cxn ang="0">
                <a:pos x="1146" y="839"/>
              </a:cxn>
              <a:cxn ang="0">
                <a:pos x="1116" y="768"/>
              </a:cxn>
              <a:cxn ang="0">
                <a:pos x="1069" y="757"/>
              </a:cxn>
              <a:cxn ang="0">
                <a:pos x="1033" y="774"/>
              </a:cxn>
              <a:cxn ang="0">
                <a:pos x="974" y="661"/>
              </a:cxn>
              <a:cxn ang="0">
                <a:pos x="980" y="626"/>
              </a:cxn>
              <a:cxn ang="0">
                <a:pos x="957" y="620"/>
              </a:cxn>
              <a:cxn ang="0">
                <a:pos x="904" y="615"/>
              </a:cxn>
              <a:cxn ang="0">
                <a:pos x="863" y="603"/>
              </a:cxn>
              <a:cxn ang="0">
                <a:pos x="838" y="526"/>
              </a:cxn>
              <a:cxn ang="0">
                <a:pos x="579" y="6"/>
              </a:cxn>
              <a:cxn ang="0">
                <a:pos x="513" y="6"/>
              </a:cxn>
              <a:cxn ang="0">
                <a:pos x="490" y="47"/>
              </a:cxn>
              <a:cxn ang="0">
                <a:pos x="437" y="65"/>
              </a:cxn>
              <a:cxn ang="0">
                <a:pos x="348" y="124"/>
              </a:cxn>
              <a:cxn ang="0">
                <a:pos x="330" y="47"/>
              </a:cxn>
              <a:cxn ang="0">
                <a:pos x="301" y="30"/>
              </a:cxn>
              <a:cxn ang="0">
                <a:pos x="148" y="395"/>
              </a:cxn>
              <a:cxn ang="0">
                <a:pos x="165" y="466"/>
              </a:cxn>
              <a:cxn ang="0">
                <a:pos x="153" y="532"/>
              </a:cxn>
              <a:cxn ang="0">
                <a:pos x="124" y="579"/>
              </a:cxn>
              <a:cxn ang="0">
                <a:pos x="148" y="768"/>
              </a:cxn>
              <a:cxn ang="0">
                <a:pos x="94" y="869"/>
              </a:cxn>
              <a:cxn ang="0">
                <a:pos x="100" y="940"/>
              </a:cxn>
              <a:cxn ang="0">
                <a:pos x="71" y="945"/>
              </a:cxn>
              <a:cxn ang="0">
                <a:pos x="64" y="1004"/>
              </a:cxn>
              <a:cxn ang="0">
                <a:pos x="29" y="993"/>
              </a:cxn>
            </a:cxnLst>
            <a:rect l="0" t="0" r="r" b="b"/>
            <a:pathLst>
              <a:path w="1175" h="1896">
                <a:moveTo>
                  <a:pt x="0" y="1016"/>
                </a:moveTo>
                <a:lnTo>
                  <a:pt x="224" y="1701"/>
                </a:lnTo>
                <a:lnTo>
                  <a:pt x="230" y="1713"/>
                </a:lnTo>
                <a:lnTo>
                  <a:pt x="230" y="1743"/>
                </a:lnTo>
                <a:lnTo>
                  <a:pt x="230" y="1754"/>
                </a:lnTo>
                <a:lnTo>
                  <a:pt x="289" y="1802"/>
                </a:lnTo>
                <a:lnTo>
                  <a:pt x="301" y="1802"/>
                </a:lnTo>
                <a:lnTo>
                  <a:pt x="307" y="1825"/>
                </a:lnTo>
                <a:lnTo>
                  <a:pt x="307" y="1837"/>
                </a:lnTo>
                <a:lnTo>
                  <a:pt x="336" y="1896"/>
                </a:lnTo>
                <a:lnTo>
                  <a:pt x="348" y="1878"/>
                </a:lnTo>
                <a:lnTo>
                  <a:pt x="348" y="1837"/>
                </a:lnTo>
                <a:lnTo>
                  <a:pt x="360" y="1790"/>
                </a:lnTo>
                <a:lnTo>
                  <a:pt x="384" y="1737"/>
                </a:lnTo>
                <a:lnTo>
                  <a:pt x="401" y="1660"/>
                </a:lnTo>
                <a:lnTo>
                  <a:pt x="425" y="1630"/>
                </a:lnTo>
                <a:lnTo>
                  <a:pt x="431" y="1619"/>
                </a:lnTo>
                <a:lnTo>
                  <a:pt x="419" y="1607"/>
                </a:lnTo>
                <a:lnTo>
                  <a:pt x="401" y="1566"/>
                </a:lnTo>
                <a:lnTo>
                  <a:pt x="478" y="1495"/>
                </a:lnTo>
                <a:lnTo>
                  <a:pt x="490" y="1500"/>
                </a:lnTo>
                <a:lnTo>
                  <a:pt x="502" y="1536"/>
                </a:lnTo>
                <a:lnTo>
                  <a:pt x="513" y="1541"/>
                </a:lnTo>
                <a:lnTo>
                  <a:pt x="520" y="1530"/>
                </a:lnTo>
                <a:lnTo>
                  <a:pt x="520" y="1500"/>
                </a:lnTo>
                <a:lnTo>
                  <a:pt x="526" y="1483"/>
                </a:lnTo>
                <a:lnTo>
                  <a:pt x="584" y="1471"/>
                </a:lnTo>
                <a:lnTo>
                  <a:pt x="609" y="1447"/>
                </a:lnTo>
                <a:lnTo>
                  <a:pt x="609" y="1424"/>
                </a:lnTo>
                <a:lnTo>
                  <a:pt x="620" y="1412"/>
                </a:lnTo>
                <a:lnTo>
                  <a:pt x="650" y="1412"/>
                </a:lnTo>
                <a:lnTo>
                  <a:pt x="673" y="1394"/>
                </a:lnTo>
                <a:lnTo>
                  <a:pt x="679" y="1383"/>
                </a:lnTo>
                <a:lnTo>
                  <a:pt x="691" y="1335"/>
                </a:lnTo>
                <a:lnTo>
                  <a:pt x="691" y="1300"/>
                </a:lnTo>
                <a:lnTo>
                  <a:pt x="726" y="1252"/>
                </a:lnTo>
                <a:lnTo>
                  <a:pt x="726" y="1229"/>
                </a:lnTo>
                <a:lnTo>
                  <a:pt x="738" y="1229"/>
                </a:lnTo>
                <a:lnTo>
                  <a:pt x="779" y="1234"/>
                </a:lnTo>
                <a:lnTo>
                  <a:pt x="803" y="1229"/>
                </a:lnTo>
                <a:lnTo>
                  <a:pt x="815" y="1206"/>
                </a:lnTo>
                <a:lnTo>
                  <a:pt x="827" y="1164"/>
                </a:lnTo>
                <a:lnTo>
                  <a:pt x="845" y="1164"/>
                </a:lnTo>
                <a:lnTo>
                  <a:pt x="874" y="1117"/>
                </a:lnTo>
                <a:lnTo>
                  <a:pt x="916" y="1123"/>
                </a:lnTo>
                <a:lnTo>
                  <a:pt x="945" y="1152"/>
                </a:lnTo>
                <a:lnTo>
                  <a:pt x="992" y="1075"/>
                </a:lnTo>
                <a:lnTo>
                  <a:pt x="1028" y="1057"/>
                </a:lnTo>
                <a:lnTo>
                  <a:pt x="1093" y="998"/>
                </a:lnTo>
                <a:lnTo>
                  <a:pt x="1104" y="975"/>
                </a:lnTo>
                <a:lnTo>
                  <a:pt x="1111" y="963"/>
                </a:lnTo>
                <a:lnTo>
                  <a:pt x="1134" y="968"/>
                </a:lnTo>
                <a:lnTo>
                  <a:pt x="1163" y="951"/>
                </a:lnTo>
                <a:lnTo>
                  <a:pt x="1175" y="915"/>
                </a:lnTo>
                <a:lnTo>
                  <a:pt x="1170" y="886"/>
                </a:lnTo>
                <a:lnTo>
                  <a:pt x="1146" y="874"/>
                </a:lnTo>
                <a:lnTo>
                  <a:pt x="1140" y="881"/>
                </a:lnTo>
                <a:lnTo>
                  <a:pt x="1122" y="874"/>
                </a:lnTo>
                <a:lnTo>
                  <a:pt x="1134" y="845"/>
                </a:lnTo>
                <a:lnTo>
                  <a:pt x="1146" y="839"/>
                </a:lnTo>
                <a:lnTo>
                  <a:pt x="1140" y="815"/>
                </a:lnTo>
                <a:lnTo>
                  <a:pt x="1116" y="768"/>
                </a:lnTo>
                <a:lnTo>
                  <a:pt x="1086" y="757"/>
                </a:lnTo>
                <a:lnTo>
                  <a:pt x="1069" y="757"/>
                </a:lnTo>
                <a:lnTo>
                  <a:pt x="1058" y="768"/>
                </a:lnTo>
                <a:lnTo>
                  <a:pt x="1033" y="774"/>
                </a:lnTo>
                <a:lnTo>
                  <a:pt x="1004" y="762"/>
                </a:lnTo>
                <a:lnTo>
                  <a:pt x="974" y="661"/>
                </a:lnTo>
                <a:lnTo>
                  <a:pt x="987" y="644"/>
                </a:lnTo>
                <a:lnTo>
                  <a:pt x="980" y="626"/>
                </a:lnTo>
                <a:lnTo>
                  <a:pt x="974" y="620"/>
                </a:lnTo>
                <a:lnTo>
                  <a:pt x="957" y="620"/>
                </a:lnTo>
                <a:lnTo>
                  <a:pt x="945" y="626"/>
                </a:lnTo>
                <a:lnTo>
                  <a:pt x="904" y="615"/>
                </a:lnTo>
                <a:lnTo>
                  <a:pt x="874" y="615"/>
                </a:lnTo>
                <a:lnTo>
                  <a:pt x="863" y="603"/>
                </a:lnTo>
                <a:lnTo>
                  <a:pt x="845" y="544"/>
                </a:lnTo>
                <a:lnTo>
                  <a:pt x="838" y="526"/>
                </a:lnTo>
                <a:lnTo>
                  <a:pt x="696" y="83"/>
                </a:lnTo>
                <a:lnTo>
                  <a:pt x="579" y="6"/>
                </a:lnTo>
                <a:lnTo>
                  <a:pt x="543" y="0"/>
                </a:lnTo>
                <a:lnTo>
                  <a:pt x="513" y="6"/>
                </a:lnTo>
                <a:lnTo>
                  <a:pt x="502" y="24"/>
                </a:lnTo>
                <a:lnTo>
                  <a:pt x="490" y="47"/>
                </a:lnTo>
                <a:lnTo>
                  <a:pt x="478" y="47"/>
                </a:lnTo>
                <a:lnTo>
                  <a:pt x="437" y="65"/>
                </a:lnTo>
                <a:lnTo>
                  <a:pt x="371" y="118"/>
                </a:lnTo>
                <a:lnTo>
                  <a:pt x="348" y="124"/>
                </a:lnTo>
                <a:lnTo>
                  <a:pt x="325" y="88"/>
                </a:lnTo>
                <a:lnTo>
                  <a:pt x="330" y="47"/>
                </a:lnTo>
                <a:lnTo>
                  <a:pt x="318" y="30"/>
                </a:lnTo>
                <a:lnTo>
                  <a:pt x="301" y="30"/>
                </a:lnTo>
                <a:lnTo>
                  <a:pt x="254" y="47"/>
                </a:lnTo>
                <a:lnTo>
                  <a:pt x="148" y="395"/>
                </a:lnTo>
                <a:lnTo>
                  <a:pt x="148" y="443"/>
                </a:lnTo>
                <a:lnTo>
                  <a:pt x="165" y="466"/>
                </a:lnTo>
                <a:lnTo>
                  <a:pt x="165" y="508"/>
                </a:lnTo>
                <a:lnTo>
                  <a:pt x="153" y="532"/>
                </a:lnTo>
                <a:lnTo>
                  <a:pt x="135" y="549"/>
                </a:lnTo>
                <a:lnTo>
                  <a:pt x="124" y="579"/>
                </a:lnTo>
                <a:lnTo>
                  <a:pt x="160" y="721"/>
                </a:lnTo>
                <a:lnTo>
                  <a:pt x="148" y="768"/>
                </a:lnTo>
                <a:lnTo>
                  <a:pt x="148" y="798"/>
                </a:lnTo>
                <a:lnTo>
                  <a:pt x="94" y="869"/>
                </a:lnTo>
                <a:lnTo>
                  <a:pt x="82" y="897"/>
                </a:lnTo>
                <a:lnTo>
                  <a:pt x="100" y="940"/>
                </a:lnTo>
                <a:lnTo>
                  <a:pt x="100" y="945"/>
                </a:lnTo>
                <a:lnTo>
                  <a:pt x="71" y="945"/>
                </a:lnTo>
                <a:lnTo>
                  <a:pt x="77" y="981"/>
                </a:lnTo>
                <a:lnTo>
                  <a:pt x="64" y="1004"/>
                </a:lnTo>
                <a:lnTo>
                  <a:pt x="47" y="998"/>
                </a:lnTo>
                <a:lnTo>
                  <a:pt x="29" y="993"/>
                </a:lnTo>
                <a:lnTo>
                  <a:pt x="0" y="1016"/>
                </a:lnTo>
                <a:close/>
              </a:path>
            </a:pathLst>
          </a:custGeom>
          <a:solidFill>
            <a:srgbClr val="E6B9B8"/>
          </a:solidFill>
          <a:ln w="9525">
            <a:solidFill>
              <a:schemeClr val="tx1"/>
            </a:solidFill>
            <a:round/>
            <a:headEnd/>
            <a:tailEnd/>
          </a:ln>
        </p:spPr>
        <p:txBody>
          <a:bodyPr lIns="0" rIns="0" anchor="ctr"/>
          <a:lstStyle/>
          <a:p>
            <a:pPr algn="ctr">
              <a:defRPr/>
            </a:pPr>
            <a:r>
              <a:rPr lang="en-US" sz="1440" b="1" dirty="0">
                <a:latin typeface="Calibri" pitchFamily="34" charset="0"/>
                <a:cs typeface="Arial" pitchFamily="34" charset="0"/>
              </a:rPr>
              <a:t>-4%</a:t>
            </a:r>
          </a:p>
        </p:txBody>
      </p:sp>
      <p:sp>
        <p:nvSpPr>
          <p:cNvPr id="19553" name="Freeform 97"/>
          <p:cNvSpPr>
            <a:spLocks/>
          </p:cNvSpPr>
          <p:nvPr/>
        </p:nvSpPr>
        <p:spPr bwMode="auto">
          <a:xfrm>
            <a:off x="9251771" y="4377983"/>
            <a:ext cx="688972" cy="657206"/>
          </a:xfrm>
          <a:custGeom>
            <a:avLst/>
            <a:gdLst/>
            <a:ahLst/>
            <a:cxnLst>
              <a:cxn ang="0">
                <a:pos x="479" y="0"/>
              </a:cxn>
              <a:cxn ang="0">
                <a:pos x="474" y="59"/>
              </a:cxn>
              <a:cxn ang="0">
                <a:pos x="485" y="123"/>
              </a:cxn>
              <a:cxn ang="0">
                <a:pos x="449" y="307"/>
              </a:cxn>
              <a:cxn ang="0">
                <a:pos x="456" y="361"/>
              </a:cxn>
              <a:cxn ang="0">
                <a:pos x="426" y="437"/>
              </a:cxn>
              <a:cxn ang="0">
                <a:pos x="355" y="514"/>
              </a:cxn>
              <a:cxn ang="0">
                <a:pos x="314" y="538"/>
              </a:cxn>
              <a:cxn ang="0">
                <a:pos x="261" y="561"/>
              </a:cxn>
              <a:cxn ang="0">
                <a:pos x="231" y="602"/>
              </a:cxn>
              <a:cxn ang="0">
                <a:pos x="213" y="721"/>
              </a:cxn>
              <a:cxn ang="0">
                <a:pos x="148" y="714"/>
              </a:cxn>
              <a:cxn ang="0">
                <a:pos x="95" y="810"/>
              </a:cxn>
              <a:cxn ang="0">
                <a:pos x="95" y="904"/>
              </a:cxn>
              <a:cxn ang="0">
                <a:pos x="41" y="975"/>
              </a:cxn>
              <a:cxn ang="0">
                <a:pos x="6" y="1028"/>
              </a:cxn>
              <a:cxn ang="0">
                <a:pos x="6" y="1087"/>
              </a:cxn>
              <a:cxn ang="0">
                <a:pos x="77" y="1199"/>
              </a:cxn>
              <a:cxn ang="0">
                <a:pos x="130" y="1270"/>
              </a:cxn>
              <a:cxn ang="0">
                <a:pos x="178" y="1282"/>
              </a:cxn>
              <a:cxn ang="0">
                <a:pos x="195" y="1294"/>
              </a:cxn>
              <a:cxn ang="0">
                <a:pos x="237" y="1312"/>
              </a:cxn>
              <a:cxn ang="0">
                <a:pos x="237" y="1347"/>
              </a:cxn>
              <a:cxn ang="0">
                <a:pos x="355" y="1424"/>
              </a:cxn>
              <a:cxn ang="0">
                <a:pos x="426" y="1394"/>
              </a:cxn>
              <a:cxn ang="0">
                <a:pos x="456" y="1358"/>
              </a:cxn>
              <a:cxn ang="0">
                <a:pos x="497" y="1388"/>
              </a:cxn>
              <a:cxn ang="0">
                <a:pos x="603" y="1353"/>
              </a:cxn>
              <a:cxn ang="0">
                <a:pos x="621" y="1299"/>
              </a:cxn>
              <a:cxn ang="0">
                <a:pos x="703" y="1258"/>
              </a:cxn>
              <a:cxn ang="0">
                <a:pos x="781" y="1199"/>
              </a:cxn>
              <a:cxn ang="0">
                <a:pos x="774" y="1128"/>
              </a:cxn>
              <a:cxn ang="0">
                <a:pos x="898" y="762"/>
              </a:cxn>
              <a:cxn ang="0">
                <a:pos x="951" y="785"/>
              </a:cxn>
              <a:cxn ang="0">
                <a:pos x="976" y="821"/>
              </a:cxn>
              <a:cxn ang="0">
                <a:pos x="1040" y="767"/>
              </a:cxn>
              <a:cxn ang="0">
                <a:pos x="1093" y="632"/>
              </a:cxn>
              <a:cxn ang="0">
                <a:pos x="1152" y="585"/>
              </a:cxn>
              <a:cxn ang="0">
                <a:pos x="1200" y="549"/>
              </a:cxn>
              <a:cxn ang="0">
                <a:pos x="1235" y="485"/>
              </a:cxn>
              <a:cxn ang="0">
                <a:pos x="1223" y="455"/>
              </a:cxn>
              <a:cxn ang="0">
                <a:pos x="1241" y="361"/>
              </a:cxn>
              <a:cxn ang="0">
                <a:pos x="1395" y="443"/>
              </a:cxn>
              <a:cxn ang="0">
                <a:pos x="1425" y="449"/>
              </a:cxn>
              <a:cxn ang="0">
                <a:pos x="1407" y="295"/>
              </a:cxn>
              <a:cxn ang="0">
                <a:pos x="1383" y="260"/>
              </a:cxn>
              <a:cxn ang="0">
                <a:pos x="1329" y="265"/>
              </a:cxn>
              <a:cxn ang="0">
                <a:pos x="1200" y="290"/>
              </a:cxn>
              <a:cxn ang="0">
                <a:pos x="1152" y="331"/>
              </a:cxn>
              <a:cxn ang="0">
                <a:pos x="1099" y="301"/>
              </a:cxn>
              <a:cxn ang="0">
                <a:pos x="1058" y="354"/>
              </a:cxn>
              <a:cxn ang="0">
                <a:pos x="1005" y="396"/>
              </a:cxn>
              <a:cxn ang="0">
                <a:pos x="923" y="478"/>
              </a:cxn>
              <a:cxn ang="0">
                <a:pos x="863" y="295"/>
              </a:cxn>
              <a:cxn ang="0">
                <a:pos x="485" y="0"/>
              </a:cxn>
            </a:cxnLst>
            <a:rect l="0" t="0" r="r" b="b"/>
            <a:pathLst>
              <a:path w="1443" h="1424">
                <a:moveTo>
                  <a:pt x="485" y="0"/>
                </a:moveTo>
                <a:lnTo>
                  <a:pt x="479" y="0"/>
                </a:lnTo>
                <a:lnTo>
                  <a:pt x="456" y="18"/>
                </a:lnTo>
                <a:lnTo>
                  <a:pt x="474" y="59"/>
                </a:lnTo>
                <a:lnTo>
                  <a:pt x="426" y="95"/>
                </a:lnTo>
                <a:lnTo>
                  <a:pt x="485" y="123"/>
                </a:lnTo>
                <a:lnTo>
                  <a:pt x="467" y="272"/>
                </a:lnTo>
                <a:lnTo>
                  <a:pt x="449" y="307"/>
                </a:lnTo>
                <a:lnTo>
                  <a:pt x="449" y="336"/>
                </a:lnTo>
                <a:lnTo>
                  <a:pt x="456" y="361"/>
                </a:lnTo>
                <a:lnTo>
                  <a:pt x="462" y="407"/>
                </a:lnTo>
                <a:lnTo>
                  <a:pt x="426" y="437"/>
                </a:lnTo>
                <a:lnTo>
                  <a:pt x="414" y="443"/>
                </a:lnTo>
                <a:lnTo>
                  <a:pt x="355" y="514"/>
                </a:lnTo>
                <a:lnTo>
                  <a:pt x="350" y="526"/>
                </a:lnTo>
                <a:lnTo>
                  <a:pt x="314" y="538"/>
                </a:lnTo>
                <a:lnTo>
                  <a:pt x="284" y="531"/>
                </a:lnTo>
                <a:lnTo>
                  <a:pt x="261" y="561"/>
                </a:lnTo>
                <a:lnTo>
                  <a:pt x="261" y="579"/>
                </a:lnTo>
                <a:lnTo>
                  <a:pt x="231" y="602"/>
                </a:lnTo>
                <a:lnTo>
                  <a:pt x="201" y="673"/>
                </a:lnTo>
                <a:lnTo>
                  <a:pt x="213" y="721"/>
                </a:lnTo>
                <a:lnTo>
                  <a:pt x="178" y="762"/>
                </a:lnTo>
                <a:lnTo>
                  <a:pt x="148" y="714"/>
                </a:lnTo>
                <a:lnTo>
                  <a:pt x="125" y="714"/>
                </a:lnTo>
                <a:lnTo>
                  <a:pt x="95" y="810"/>
                </a:lnTo>
                <a:lnTo>
                  <a:pt x="95" y="856"/>
                </a:lnTo>
                <a:lnTo>
                  <a:pt x="95" y="904"/>
                </a:lnTo>
                <a:lnTo>
                  <a:pt x="71" y="916"/>
                </a:lnTo>
                <a:lnTo>
                  <a:pt x="41" y="975"/>
                </a:lnTo>
                <a:lnTo>
                  <a:pt x="0" y="975"/>
                </a:lnTo>
                <a:lnTo>
                  <a:pt x="6" y="1028"/>
                </a:lnTo>
                <a:lnTo>
                  <a:pt x="6" y="1063"/>
                </a:lnTo>
                <a:lnTo>
                  <a:pt x="6" y="1087"/>
                </a:lnTo>
                <a:lnTo>
                  <a:pt x="13" y="1117"/>
                </a:lnTo>
                <a:lnTo>
                  <a:pt x="77" y="1199"/>
                </a:lnTo>
                <a:lnTo>
                  <a:pt x="119" y="1258"/>
                </a:lnTo>
                <a:lnTo>
                  <a:pt x="130" y="1270"/>
                </a:lnTo>
                <a:lnTo>
                  <a:pt x="142" y="1264"/>
                </a:lnTo>
                <a:lnTo>
                  <a:pt x="178" y="1282"/>
                </a:lnTo>
                <a:lnTo>
                  <a:pt x="183" y="1287"/>
                </a:lnTo>
                <a:lnTo>
                  <a:pt x="195" y="1294"/>
                </a:lnTo>
                <a:lnTo>
                  <a:pt x="213" y="1312"/>
                </a:lnTo>
                <a:lnTo>
                  <a:pt x="237" y="1312"/>
                </a:lnTo>
                <a:lnTo>
                  <a:pt x="249" y="1317"/>
                </a:lnTo>
                <a:lnTo>
                  <a:pt x="237" y="1347"/>
                </a:lnTo>
                <a:lnTo>
                  <a:pt x="284" y="1394"/>
                </a:lnTo>
                <a:lnTo>
                  <a:pt x="355" y="1424"/>
                </a:lnTo>
                <a:lnTo>
                  <a:pt x="391" y="1424"/>
                </a:lnTo>
                <a:lnTo>
                  <a:pt x="426" y="1394"/>
                </a:lnTo>
                <a:lnTo>
                  <a:pt x="432" y="1376"/>
                </a:lnTo>
                <a:lnTo>
                  <a:pt x="456" y="1358"/>
                </a:lnTo>
                <a:lnTo>
                  <a:pt x="485" y="1383"/>
                </a:lnTo>
                <a:lnTo>
                  <a:pt x="497" y="1388"/>
                </a:lnTo>
                <a:lnTo>
                  <a:pt x="520" y="1383"/>
                </a:lnTo>
                <a:lnTo>
                  <a:pt x="603" y="1353"/>
                </a:lnTo>
                <a:lnTo>
                  <a:pt x="615" y="1299"/>
                </a:lnTo>
                <a:lnTo>
                  <a:pt x="621" y="1299"/>
                </a:lnTo>
                <a:lnTo>
                  <a:pt x="639" y="1317"/>
                </a:lnTo>
                <a:lnTo>
                  <a:pt x="703" y="1258"/>
                </a:lnTo>
                <a:lnTo>
                  <a:pt x="728" y="1270"/>
                </a:lnTo>
                <a:lnTo>
                  <a:pt x="781" y="1199"/>
                </a:lnTo>
                <a:lnTo>
                  <a:pt x="769" y="1175"/>
                </a:lnTo>
                <a:lnTo>
                  <a:pt x="774" y="1128"/>
                </a:lnTo>
                <a:lnTo>
                  <a:pt x="827" y="1028"/>
                </a:lnTo>
                <a:lnTo>
                  <a:pt x="898" y="762"/>
                </a:lnTo>
                <a:lnTo>
                  <a:pt x="910" y="762"/>
                </a:lnTo>
                <a:lnTo>
                  <a:pt x="951" y="785"/>
                </a:lnTo>
                <a:lnTo>
                  <a:pt x="951" y="803"/>
                </a:lnTo>
                <a:lnTo>
                  <a:pt x="976" y="821"/>
                </a:lnTo>
                <a:lnTo>
                  <a:pt x="1017" y="815"/>
                </a:lnTo>
                <a:lnTo>
                  <a:pt x="1040" y="767"/>
                </a:lnTo>
                <a:lnTo>
                  <a:pt x="1070" y="668"/>
                </a:lnTo>
                <a:lnTo>
                  <a:pt x="1093" y="632"/>
                </a:lnTo>
                <a:lnTo>
                  <a:pt x="1129" y="643"/>
                </a:lnTo>
                <a:lnTo>
                  <a:pt x="1152" y="585"/>
                </a:lnTo>
                <a:lnTo>
                  <a:pt x="1177" y="579"/>
                </a:lnTo>
                <a:lnTo>
                  <a:pt x="1200" y="549"/>
                </a:lnTo>
                <a:lnTo>
                  <a:pt x="1223" y="496"/>
                </a:lnTo>
                <a:lnTo>
                  <a:pt x="1235" y="485"/>
                </a:lnTo>
                <a:lnTo>
                  <a:pt x="1241" y="467"/>
                </a:lnTo>
                <a:lnTo>
                  <a:pt x="1223" y="455"/>
                </a:lnTo>
                <a:lnTo>
                  <a:pt x="1230" y="378"/>
                </a:lnTo>
                <a:lnTo>
                  <a:pt x="1241" y="361"/>
                </a:lnTo>
                <a:lnTo>
                  <a:pt x="1253" y="354"/>
                </a:lnTo>
                <a:lnTo>
                  <a:pt x="1395" y="443"/>
                </a:lnTo>
                <a:lnTo>
                  <a:pt x="1418" y="455"/>
                </a:lnTo>
                <a:lnTo>
                  <a:pt x="1425" y="449"/>
                </a:lnTo>
                <a:lnTo>
                  <a:pt x="1443" y="372"/>
                </a:lnTo>
                <a:lnTo>
                  <a:pt x="1407" y="295"/>
                </a:lnTo>
                <a:lnTo>
                  <a:pt x="1395" y="290"/>
                </a:lnTo>
                <a:lnTo>
                  <a:pt x="1383" y="260"/>
                </a:lnTo>
                <a:lnTo>
                  <a:pt x="1354" y="272"/>
                </a:lnTo>
                <a:lnTo>
                  <a:pt x="1329" y="265"/>
                </a:lnTo>
                <a:lnTo>
                  <a:pt x="1306" y="254"/>
                </a:lnTo>
                <a:lnTo>
                  <a:pt x="1200" y="290"/>
                </a:lnTo>
                <a:lnTo>
                  <a:pt x="1194" y="313"/>
                </a:lnTo>
                <a:lnTo>
                  <a:pt x="1152" y="331"/>
                </a:lnTo>
                <a:lnTo>
                  <a:pt x="1117" y="325"/>
                </a:lnTo>
                <a:lnTo>
                  <a:pt x="1099" y="301"/>
                </a:lnTo>
                <a:lnTo>
                  <a:pt x="1081" y="343"/>
                </a:lnTo>
                <a:lnTo>
                  <a:pt x="1058" y="354"/>
                </a:lnTo>
                <a:lnTo>
                  <a:pt x="1035" y="389"/>
                </a:lnTo>
                <a:lnTo>
                  <a:pt x="1005" y="396"/>
                </a:lnTo>
                <a:lnTo>
                  <a:pt x="940" y="467"/>
                </a:lnTo>
                <a:lnTo>
                  <a:pt x="923" y="478"/>
                </a:lnTo>
                <a:lnTo>
                  <a:pt x="910" y="503"/>
                </a:lnTo>
                <a:lnTo>
                  <a:pt x="863" y="295"/>
                </a:lnTo>
                <a:lnTo>
                  <a:pt x="550" y="361"/>
                </a:lnTo>
                <a:lnTo>
                  <a:pt x="485" y="0"/>
                </a:lnTo>
                <a:close/>
              </a:path>
            </a:pathLst>
          </a:custGeom>
          <a:solidFill>
            <a:srgbClr val="4F6228"/>
          </a:solidFill>
          <a:ln w="9525">
            <a:solidFill>
              <a:schemeClr val="tx1"/>
            </a:solidFill>
            <a:round/>
            <a:headEnd/>
            <a:tailEnd/>
          </a:ln>
        </p:spPr>
        <p:txBody>
          <a:bodyPr anchor="ctr"/>
          <a:lstStyle/>
          <a:p>
            <a:pPr>
              <a:defRPr/>
            </a:pPr>
            <a:r>
              <a:rPr lang="en-US" sz="1320" b="1" dirty="0">
                <a:solidFill>
                  <a:schemeClr val="bg1"/>
                </a:solidFill>
                <a:latin typeface="Calibri" pitchFamily="34" charset="0"/>
                <a:cs typeface="Arial" pitchFamily="34" charset="0"/>
              </a:rPr>
              <a:t>  </a:t>
            </a:r>
            <a:r>
              <a:rPr lang="en-US" sz="1200" b="1" dirty="0">
                <a:solidFill>
                  <a:schemeClr val="bg1"/>
                </a:solidFill>
                <a:latin typeface="Calibri" pitchFamily="34" charset="0"/>
                <a:cs typeface="Arial" pitchFamily="34" charset="0"/>
              </a:rPr>
              <a:t>52%</a:t>
            </a:r>
            <a:endParaRPr lang="en-US" sz="1440" b="1" dirty="0">
              <a:solidFill>
                <a:schemeClr val="bg1"/>
              </a:solidFill>
              <a:latin typeface="Calibri" pitchFamily="34" charset="0"/>
              <a:cs typeface="Arial" pitchFamily="34" charset="0"/>
            </a:endParaRPr>
          </a:p>
        </p:txBody>
      </p:sp>
      <p:sp>
        <p:nvSpPr>
          <p:cNvPr id="19556" name="Freeform 100"/>
          <p:cNvSpPr>
            <a:spLocks/>
          </p:cNvSpPr>
          <p:nvPr/>
        </p:nvSpPr>
        <p:spPr bwMode="auto">
          <a:xfrm>
            <a:off x="7446338" y="5299742"/>
            <a:ext cx="766968" cy="676699"/>
          </a:xfrm>
          <a:custGeom>
            <a:avLst/>
            <a:gdLst/>
            <a:ahLst/>
            <a:cxnLst>
              <a:cxn ang="0">
                <a:pos x="0" y="60"/>
              </a:cxn>
              <a:cxn ang="0">
                <a:pos x="1441" y="0"/>
              </a:cxn>
              <a:cxn ang="0">
                <a:pos x="1435" y="18"/>
              </a:cxn>
              <a:cxn ang="0">
                <a:pos x="1464" y="36"/>
              </a:cxn>
              <a:cxn ang="0">
                <a:pos x="1476" y="71"/>
              </a:cxn>
              <a:cxn ang="0">
                <a:pos x="1471" y="101"/>
              </a:cxn>
              <a:cxn ang="0">
                <a:pos x="1429" y="137"/>
              </a:cxn>
              <a:cxn ang="0">
                <a:pos x="1388" y="183"/>
              </a:cxn>
              <a:cxn ang="0">
                <a:pos x="1382" y="213"/>
              </a:cxn>
              <a:cxn ang="0">
                <a:pos x="1601" y="195"/>
              </a:cxn>
              <a:cxn ang="0">
                <a:pos x="1595" y="213"/>
              </a:cxn>
              <a:cxn ang="0">
                <a:pos x="1601" y="236"/>
              </a:cxn>
              <a:cxn ang="0">
                <a:pos x="1583" y="272"/>
              </a:cxn>
              <a:cxn ang="0">
                <a:pos x="1542" y="314"/>
              </a:cxn>
              <a:cxn ang="0">
                <a:pos x="1530" y="396"/>
              </a:cxn>
              <a:cxn ang="0">
                <a:pos x="1482" y="449"/>
              </a:cxn>
              <a:cxn ang="0">
                <a:pos x="1494" y="497"/>
              </a:cxn>
              <a:cxn ang="0">
                <a:pos x="1494" y="573"/>
              </a:cxn>
              <a:cxn ang="0">
                <a:pos x="1482" y="573"/>
              </a:cxn>
              <a:cxn ang="0">
                <a:pos x="1441" y="609"/>
              </a:cxn>
              <a:cxn ang="0">
                <a:pos x="1441" y="632"/>
              </a:cxn>
              <a:cxn ang="0">
                <a:pos x="1376" y="685"/>
              </a:cxn>
              <a:cxn ang="0">
                <a:pos x="1352" y="751"/>
              </a:cxn>
              <a:cxn ang="0">
                <a:pos x="1358" y="809"/>
              </a:cxn>
              <a:cxn ang="0">
                <a:pos x="1352" y="851"/>
              </a:cxn>
              <a:cxn ang="0">
                <a:pos x="1294" y="887"/>
              </a:cxn>
              <a:cxn ang="0">
                <a:pos x="1253" y="946"/>
              </a:cxn>
              <a:cxn ang="0">
                <a:pos x="1235" y="963"/>
              </a:cxn>
              <a:cxn ang="0">
                <a:pos x="1235" y="1017"/>
              </a:cxn>
              <a:cxn ang="0">
                <a:pos x="1205" y="1052"/>
              </a:cxn>
              <a:cxn ang="0">
                <a:pos x="1205" y="1093"/>
              </a:cxn>
              <a:cxn ang="0">
                <a:pos x="1182" y="1146"/>
              </a:cxn>
              <a:cxn ang="0">
                <a:pos x="1152" y="1205"/>
              </a:cxn>
              <a:cxn ang="0">
                <a:pos x="1164" y="1265"/>
              </a:cxn>
              <a:cxn ang="0">
                <a:pos x="1193" y="1294"/>
              </a:cxn>
              <a:cxn ang="0">
                <a:pos x="1199" y="1336"/>
              </a:cxn>
              <a:cxn ang="0">
                <a:pos x="1210" y="1347"/>
              </a:cxn>
              <a:cxn ang="0">
                <a:pos x="1210" y="1365"/>
              </a:cxn>
              <a:cxn ang="0">
                <a:pos x="1193" y="1377"/>
              </a:cxn>
              <a:cxn ang="0">
                <a:pos x="1182" y="1412"/>
              </a:cxn>
              <a:cxn ang="0">
                <a:pos x="1187" y="1436"/>
              </a:cxn>
              <a:cxn ang="0">
                <a:pos x="213" y="1466"/>
              </a:cxn>
              <a:cxn ang="0">
                <a:pos x="206" y="1247"/>
              </a:cxn>
              <a:cxn ang="0">
                <a:pos x="160" y="1235"/>
              </a:cxn>
              <a:cxn ang="0">
                <a:pos x="112" y="1253"/>
              </a:cxn>
              <a:cxn ang="0">
                <a:pos x="100" y="1253"/>
              </a:cxn>
              <a:cxn ang="0">
                <a:pos x="53" y="1212"/>
              </a:cxn>
              <a:cxn ang="0">
                <a:pos x="59" y="497"/>
              </a:cxn>
              <a:cxn ang="0">
                <a:pos x="0" y="60"/>
              </a:cxn>
            </a:cxnLst>
            <a:rect l="0" t="0" r="r" b="b"/>
            <a:pathLst>
              <a:path w="1601" h="1466">
                <a:moveTo>
                  <a:pt x="0" y="60"/>
                </a:moveTo>
                <a:lnTo>
                  <a:pt x="1441" y="0"/>
                </a:lnTo>
                <a:lnTo>
                  <a:pt x="1435" y="18"/>
                </a:lnTo>
                <a:lnTo>
                  <a:pt x="1464" y="36"/>
                </a:lnTo>
                <a:lnTo>
                  <a:pt x="1476" y="71"/>
                </a:lnTo>
                <a:lnTo>
                  <a:pt x="1471" y="101"/>
                </a:lnTo>
                <a:lnTo>
                  <a:pt x="1429" y="137"/>
                </a:lnTo>
                <a:lnTo>
                  <a:pt x="1388" y="183"/>
                </a:lnTo>
                <a:lnTo>
                  <a:pt x="1382" y="213"/>
                </a:lnTo>
                <a:lnTo>
                  <a:pt x="1601" y="195"/>
                </a:lnTo>
                <a:lnTo>
                  <a:pt x="1595" y="213"/>
                </a:lnTo>
                <a:lnTo>
                  <a:pt x="1601" y="236"/>
                </a:lnTo>
                <a:lnTo>
                  <a:pt x="1583" y="272"/>
                </a:lnTo>
                <a:lnTo>
                  <a:pt x="1542" y="314"/>
                </a:lnTo>
                <a:lnTo>
                  <a:pt x="1530" y="396"/>
                </a:lnTo>
                <a:lnTo>
                  <a:pt x="1482" y="449"/>
                </a:lnTo>
                <a:lnTo>
                  <a:pt x="1494" y="497"/>
                </a:lnTo>
                <a:lnTo>
                  <a:pt x="1494" y="573"/>
                </a:lnTo>
                <a:lnTo>
                  <a:pt x="1482" y="573"/>
                </a:lnTo>
                <a:lnTo>
                  <a:pt x="1441" y="609"/>
                </a:lnTo>
                <a:lnTo>
                  <a:pt x="1441" y="632"/>
                </a:lnTo>
                <a:lnTo>
                  <a:pt x="1376" y="685"/>
                </a:lnTo>
                <a:lnTo>
                  <a:pt x="1352" y="751"/>
                </a:lnTo>
                <a:lnTo>
                  <a:pt x="1358" y="809"/>
                </a:lnTo>
                <a:lnTo>
                  <a:pt x="1352" y="851"/>
                </a:lnTo>
                <a:lnTo>
                  <a:pt x="1294" y="887"/>
                </a:lnTo>
                <a:lnTo>
                  <a:pt x="1253" y="946"/>
                </a:lnTo>
                <a:lnTo>
                  <a:pt x="1235" y="963"/>
                </a:lnTo>
                <a:lnTo>
                  <a:pt x="1235" y="1017"/>
                </a:lnTo>
                <a:lnTo>
                  <a:pt x="1205" y="1052"/>
                </a:lnTo>
                <a:lnTo>
                  <a:pt x="1205" y="1093"/>
                </a:lnTo>
                <a:lnTo>
                  <a:pt x="1182" y="1146"/>
                </a:lnTo>
                <a:lnTo>
                  <a:pt x="1152" y="1205"/>
                </a:lnTo>
                <a:lnTo>
                  <a:pt x="1164" y="1265"/>
                </a:lnTo>
                <a:lnTo>
                  <a:pt x="1193" y="1294"/>
                </a:lnTo>
                <a:lnTo>
                  <a:pt x="1199" y="1336"/>
                </a:lnTo>
                <a:lnTo>
                  <a:pt x="1210" y="1347"/>
                </a:lnTo>
                <a:lnTo>
                  <a:pt x="1210" y="1365"/>
                </a:lnTo>
                <a:lnTo>
                  <a:pt x="1193" y="1377"/>
                </a:lnTo>
                <a:lnTo>
                  <a:pt x="1182" y="1412"/>
                </a:lnTo>
                <a:lnTo>
                  <a:pt x="1187" y="1436"/>
                </a:lnTo>
                <a:lnTo>
                  <a:pt x="213" y="1466"/>
                </a:lnTo>
                <a:lnTo>
                  <a:pt x="206" y="1247"/>
                </a:lnTo>
                <a:lnTo>
                  <a:pt x="160" y="1235"/>
                </a:lnTo>
                <a:lnTo>
                  <a:pt x="112" y="1253"/>
                </a:lnTo>
                <a:lnTo>
                  <a:pt x="100" y="1253"/>
                </a:lnTo>
                <a:lnTo>
                  <a:pt x="53" y="1212"/>
                </a:lnTo>
                <a:lnTo>
                  <a:pt x="59" y="497"/>
                </a:lnTo>
                <a:lnTo>
                  <a:pt x="0" y="60"/>
                </a:lnTo>
              </a:path>
            </a:pathLst>
          </a:custGeom>
          <a:solidFill>
            <a:srgbClr val="C3D69B"/>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2%</a:t>
            </a:r>
          </a:p>
        </p:txBody>
      </p:sp>
      <p:sp>
        <p:nvSpPr>
          <p:cNvPr id="19615" name="Freeform 159"/>
          <p:cNvSpPr>
            <a:spLocks/>
          </p:cNvSpPr>
          <p:nvPr/>
        </p:nvSpPr>
        <p:spPr bwMode="auto">
          <a:xfrm>
            <a:off x="4473797" y="4063305"/>
            <a:ext cx="866630" cy="1040113"/>
          </a:xfrm>
          <a:custGeom>
            <a:avLst/>
            <a:gdLst/>
            <a:ahLst/>
            <a:cxnLst>
              <a:cxn ang="0">
                <a:pos x="1595" y="2256"/>
              </a:cxn>
              <a:cxn ang="0">
                <a:pos x="1814" y="644"/>
              </a:cxn>
              <a:cxn ang="0">
                <a:pos x="1216" y="549"/>
              </a:cxn>
              <a:cxn ang="0">
                <a:pos x="1282" y="160"/>
              </a:cxn>
              <a:cxn ang="0">
                <a:pos x="389" y="0"/>
              </a:cxn>
              <a:cxn ang="0">
                <a:pos x="0" y="2002"/>
              </a:cxn>
              <a:cxn ang="0">
                <a:pos x="0" y="2008"/>
              </a:cxn>
              <a:cxn ang="0">
                <a:pos x="1595" y="2256"/>
              </a:cxn>
            </a:cxnLst>
            <a:rect l="0" t="0" r="r" b="b"/>
            <a:pathLst>
              <a:path w="1814" h="2256">
                <a:moveTo>
                  <a:pt x="1595" y="2256"/>
                </a:moveTo>
                <a:lnTo>
                  <a:pt x="1814" y="644"/>
                </a:lnTo>
                <a:lnTo>
                  <a:pt x="1216" y="549"/>
                </a:lnTo>
                <a:lnTo>
                  <a:pt x="1282" y="160"/>
                </a:lnTo>
                <a:lnTo>
                  <a:pt x="389" y="0"/>
                </a:lnTo>
                <a:lnTo>
                  <a:pt x="0" y="2002"/>
                </a:lnTo>
                <a:lnTo>
                  <a:pt x="0" y="2008"/>
                </a:lnTo>
                <a:lnTo>
                  <a:pt x="1595" y="2256"/>
                </a:lnTo>
              </a:path>
            </a:pathLst>
          </a:custGeom>
          <a:solidFill>
            <a:srgbClr val="C3D69B"/>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2%</a:t>
            </a:r>
          </a:p>
        </p:txBody>
      </p:sp>
      <p:grpSp>
        <p:nvGrpSpPr>
          <p:cNvPr id="5" name="Group 127"/>
          <p:cNvGrpSpPr/>
          <p:nvPr/>
        </p:nvGrpSpPr>
        <p:grpSpPr>
          <a:xfrm>
            <a:off x="5128101" y="6742258"/>
            <a:ext cx="977326" cy="550626"/>
            <a:chOff x="2285999" y="6096000"/>
            <a:chExt cx="1074163" cy="627784"/>
          </a:xfrm>
          <a:solidFill>
            <a:srgbClr val="C3D69B"/>
          </a:solidFill>
        </p:grpSpPr>
        <p:grpSp>
          <p:nvGrpSpPr>
            <p:cNvPr id="6" name="Group 169"/>
            <p:cNvGrpSpPr/>
            <p:nvPr/>
          </p:nvGrpSpPr>
          <p:grpSpPr>
            <a:xfrm>
              <a:off x="2438400" y="6096000"/>
              <a:ext cx="921762" cy="599777"/>
              <a:chOff x="2731389" y="6406125"/>
              <a:chExt cx="921762" cy="599777"/>
            </a:xfrm>
            <a:grpFill/>
          </p:grpSpPr>
          <p:sp>
            <p:nvSpPr>
              <p:cNvPr id="19557" name="Freeform 101"/>
              <p:cNvSpPr>
                <a:spLocks/>
              </p:cNvSpPr>
              <p:nvPr/>
            </p:nvSpPr>
            <p:spPr bwMode="auto">
              <a:xfrm>
                <a:off x="3451121" y="6765992"/>
                <a:ext cx="202030" cy="239910"/>
              </a:xfrm>
              <a:custGeom>
                <a:avLst/>
                <a:gdLst/>
                <a:ahLst/>
                <a:cxnLst>
                  <a:cxn ang="0">
                    <a:pos x="0" y="154"/>
                  </a:cxn>
                  <a:cxn ang="0">
                    <a:pos x="41" y="307"/>
                  </a:cxn>
                  <a:cxn ang="0">
                    <a:pos x="41" y="378"/>
                  </a:cxn>
                  <a:cxn ang="0">
                    <a:pos x="154" y="456"/>
                  </a:cxn>
                  <a:cxn ang="0">
                    <a:pos x="189" y="378"/>
                  </a:cxn>
                  <a:cxn ang="0">
                    <a:pos x="384" y="266"/>
                  </a:cxn>
                  <a:cxn ang="0">
                    <a:pos x="307" y="119"/>
                  </a:cxn>
                  <a:cxn ang="0">
                    <a:pos x="76" y="0"/>
                  </a:cxn>
                  <a:cxn ang="0">
                    <a:pos x="76" y="119"/>
                  </a:cxn>
                  <a:cxn ang="0">
                    <a:pos x="0" y="154"/>
                  </a:cxn>
                </a:cxnLst>
                <a:rect l="0" t="0" r="r" b="b"/>
                <a:pathLst>
                  <a:path w="384" h="456">
                    <a:moveTo>
                      <a:pt x="0" y="154"/>
                    </a:moveTo>
                    <a:lnTo>
                      <a:pt x="41" y="307"/>
                    </a:lnTo>
                    <a:lnTo>
                      <a:pt x="41" y="378"/>
                    </a:lnTo>
                    <a:lnTo>
                      <a:pt x="154" y="456"/>
                    </a:lnTo>
                    <a:lnTo>
                      <a:pt x="189" y="378"/>
                    </a:lnTo>
                    <a:lnTo>
                      <a:pt x="384" y="266"/>
                    </a:lnTo>
                    <a:lnTo>
                      <a:pt x="307" y="119"/>
                    </a:lnTo>
                    <a:lnTo>
                      <a:pt x="76" y="0"/>
                    </a:lnTo>
                    <a:lnTo>
                      <a:pt x="76" y="119"/>
                    </a:lnTo>
                    <a:lnTo>
                      <a:pt x="0" y="154"/>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58" name="Freeform 102"/>
              <p:cNvSpPr>
                <a:spLocks/>
              </p:cNvSpPr>
              <p:nvPr/>
            </p:nvSpPr>
            <p:spPr bwMode="auto">
              <a:xfrm>
                <a:off x="3451121" y="6765992"/>
                <a:ext cx="202030" cy="239910"/>
              </a:xfrm>
              <a:custGeom>
                <a:avLst/>
                <a:gdLst/>
                <a:ahLst/>
                <a:cxnLst>
                  <a:cxn ang="0">
                    <a:pos x="0" y="154"/>
                  </a:cxn>
                  <a:cxn ang="0">
                    <a:pos x="41" y="307"/>
                  </a:cxn>
                  <a:cxn ang="0">
                    <a:pos x="41" y="378"/>
                  </a:cxn>
                  <a:cxn ang="0">
                    <a:pos x="154" y="456"/>
                  </a:cxn>
                  <a:cxn ang="0">
                    <a:pos x="189" y="378"/>
                  </a:cxn>
                  <a:cxn ang="0">
                    <a:pos x="384" y="266"/>
                  </a:cxn>
                  <a:cxn ang="0">
                    <a:pos x="307" y="119"/>
                  </a:cxn>
                  <a:cxn ang="0">
                    <a:pos x="76" y="0"/>
                  </a:cxn>
                  <a:cxn ang="0">
                    <a:pos x="76" y="119"/>
                  </a:cxn>
                  <a:cxn ang="0">
                    <a:pos x="0" y="154"/>
                  </a:cxn>
                </a:cxnLst>
                <a:rect l="0" t="0" r="r" b="b"/>
                <a:pathLst>
                  <a:path w="384" h="456">
                    <a:moveTo>
                      <a:pt x="0" y="154"/>
                    </a:moveTo>
                    <a:lnTo>
                      <a:pt x="41" y="307"/>
                    </a:lnTo>
                    <a:lnTo>
                      <a:pt x="41" y="378"/>
                    </a:lnTo>
                    <a:lnTo>
                      <a:pt x="154" y="456"/>
                    </a:lnTo>
                    <a:lnTo>
                      <a:pt x="189" y="378"/>
                    </a:lnTo>
                    <a:lnTo>
                      <a:pt x="384" y="266"/>
                    </a:lnTo>
                    <a:lnTo>
                      <a:pt x="307" y="119"/>
                    </a:lnTo>
                    <a:lnTo>
                      <a:pt x="76" y="0"/>
                    </a:lnTo>
                    <a:lnTo>
                      <a:pt x="76" y="119"/>
                    </a:lnTo>
                    <a:lnTo>
                      <a:pt x="0" y="154"/>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59" name="Freeform 103"/>
              <p:cNvSpPr>
                <a:spLocks/>
              </p:cNvSpPr>
              <p:nvPr/>
            </p:nvSpPr>
            <p:spPr bwMode="auto">
              <a:xfrm>
                <a:off x="3350106" y="6627096"/>
                <a:ext cx="119955" cy="78918"/>
              </a:xfrm>
              <a:custGeom>
                <a:avLst/>
                <a:gdLst/>
                <a:ahLst/>
                <a:cxnLst>
                  <a:cxn ang="0">
                    <a:pos x="77" y="153"/>
                  </a:cxn>
                  <a:cxn ang="0">
                    <a:pos x="189" y="153"/>
                  </a:cxn>
                  <a:cxn ang="0">
                    <a:pos x="230" y="77"/>
                  </a:cxn>
                  <a:cxn ang="0">
                    <a:pos x="112" y="41"/>
                  </a:cxn>
                  <a:cxn ang="0">
                    <a:pos x="77" y="41"/>
                  </a:cxn>
                  <a:cxn ang="0">
                    <a:pos x="41" y="0"/>
                  </a:cxn>
                  <a:cxn ang="0">
                    <a:pos x="0" y="41"/>
                  </a:cxn>
                  <a:cxn ang="0">
                    <a:pos x="41" y="112"/>
                  </a:cxn>
                  <a:cxn ang="0">
                    <a:pos x="77" y="153"/>
                  </a:cxn>
                </a:cxnLst>
                <a:rect l="0" t="0" r="r" b="b"/>
                <a:pathLst>
                  <a:path w="230" h="153">
                    <a:moveTo>
                      <a:pt x="77" y="153"/>
                    </a:moveTo>
                    <a:lnTo>
                      <a:pt x="189" y="153"/>
                    </a:lnTo>
                    <a:lnTo>
                      <a:pt x="230" y="77"/>
                    </a:lnTo>
                    <a:lnTo>
                      <a:pt x="112" y="41"/>
                    </a:lnTo>
                    <a:lnTo>
                      <a:pt x="77" y="41"/>
                    </a:lnTo>
                    <a:lnTo>
                      <a:pt x="41" y="0"/>
                    </a:lnTo>
                    <a:lnTo>
                      <a:pt x="0" y="41"/>
                    </a:lnTo>
                    <a:lnTo>
                      <a:pt x="41" y="112"/>
                    </a:lnTo>
                    <a:lnTo>
                      <a:pt x="77" y="153"/>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0" name="Freeform 104"/>
              <p:cNvSpPr>
                <a:spLocks/>
              </p:cNvSpPr>
              <p:nvPr/>
            </p:nvSpPr>
            <p:spPr bwMode="auto">
              <a:xfrm>
                <a:off x="3350106" y="6627096"/>
                <a:ext cx="119955" cy="78918"/>
              </a:xfrm>
              <a:custGeom>
                <a:avLst/>
                <a:gdLst/>
                <a:ahLst/>
                <a:cxnLst>
                  <a:cxn ang="0">
                    <a:pos x="77" y="153"/>
                  </a:cxn>
                  <a:cxn ang="0">
                    <a:pos x="189" y="153"/>
                  </a:cxn>
                  <a:cxn ang="0">
                    <a:pos x="230" y="77"/>
                  </a:cxn>
                  <a:cxn ang="0">
                    <a:pos x="112" y="41"/>
                  </a:cxn>
                  <a:cxn ang="0">
                    <a:pos x="77" y="41"/>
                  </a:cxn>
                  <a:cxn ang="0">
                    <a:pos x="41" y="0"/>
                  </a:cxn>
                  <a:cxn ang="0">
                    <a:pos x="0" y="41"/>
                  </a:cxn>
                  <a:cxn ang="0">
                    <a:pos x="41" y="112"/>
                  </a:cxn>
                  <a:cxn ang="0">
                    <a:pos x="77" y="153"/>
                  </a:cxn>
                </a:cxnLst>
                <a:rect l="0" t="0" r="r" b="b"/>
                <a:pathLst>
                  <a:path w="230" h="153">
                    <a:moveTo>
                      <a:pt x="77" y="153"/>
                    </a:moveTo>
                    <a:lnTo>
                      <a:pt x="189" y="153"/>
                    </a:lnTo>
                    <a:lnTo>
                      <a:pt x="230" y="77"/>
                    </a:lnTo>
                    <a:lnTo>
                      <a:pt x="112" y="41"/>
                    </a:lnTo>
                    <a:lnTo>
                      <a:pt x="77" y="41"/>
                    </a:lnTo>
                    <a:lnTo>
                      <a:pt x="41" y="0"/>
                    </a:lnTo>
                    <a:lnTo>
                      <a:pt x="0" y="41"/>
                    </a:lnTo>
                    <a:lnTo>
                      <a:pt x="41" y="112"/>
                    </a:lnTo>
                    <a:lnTo>
                      <a:pt x="77" y="153"/>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1" name="Freeform 105"/>
              <p:cNvSpPr>
                <a:spLocks/>
              </p:cNvSpPr>
              <p:nvPr/>
            </p:nvSpPr>
            <p:spPr bwMode="auto">
              <a:xfrm>
                <a:off x="3328009" y="6706014"/>
                <a:ext cx="44194" cy="18941"/>
              </a:xfrm>
              <a:custGeom>
                <a:avLst/>
                <a:gdLst/>
                <a:ahLst/>
                <a:cxnLst>
                  <a:cxn ang="0">
                    <a:pos x="0" y="36"/>
                  </a:cxn>
                  <a:cxn ang="0">
                    <a:pos x="83" y="0"/>
                  </a:cxn>
                  <a:cxn ang="0">
                    <a:pos x="83" y="36"/>
                  </a:cxn>
                  <a:cxn ang="0">
                    <a:pos x="0" y="36"/>
                  </a:cxn>
                </a:cxnLst>
                <a:rect l="0" t="0" r="r" b="b"/>
                <a:pathLst>
                  <a:path w="83" h="36">
                    <a:moveTo>
                      <a:pt x="0" y="36"/>
                    </a:moveTo>
                    <a:lnTo>
                      <a:pt x="83" y="0"/>
                    </a:lnTo>
                    <a:lnTo>
                      <a:pt x="83" y="36"/>
                    </a:lnTo>
                    <a:lnTo>
                      <a:pt x="0" y="36"/>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2" name="Freeform 106"/>
              <p:cNvSpPr>
                <a:spLocks/>
              </p:cNvSpPr>
              <p:nvPr/>
            </p:nvSpPr>
            <p:spPr bwMode="auto">
              <a:xfrm>
                <a:off x="3328009" y="6706014"/>
                <a:ext cx="44194" cy="18941"/>
              </a:xfrm>
              <a:custGeom>
                <a:avLst/>
                <a:gdLst/>
                <a:ahLst/>
                <a:cxnLst>
                  <a:cxn ang="0">
                    <a:pos x="0" y="36"/>
                  </a:cxn>
                  <a:cxn ang="0">
                    <a:pos x="83" y="0"/>
                  </a:cxn>
                  <a:cxn ang="0">
                    <a:pos x="83" y="36"/>
                  </a:cxn>
                  <a:cxn ang="0">
                    <a:pos x="0" y="36"/>
                  </a:cxn>
                </a:cxnLst>
                <a:rect l="0" t="0" r="r" b="b"/>
                <a:pathLst>
                  <a:path w="83" h="36">
                    <a:moveTo>
                      <a:pt x="0" y="36"/>
                    </a:moveTo>
                    <a:lnTo>
                      <a:pt x="83" y="0"/>
                    </a:lnTo>
                    <a:lnTo>
                      <a:pt x="83" y="36"/>
                    </a:lnTo>
                    <a:lnTo>
                      <a:pt x="0" y="36"/>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3" name="Freeform 107"/>
              <p:cNvSpPr>
                <a:spLocks/>
              </p:cNvSpPr>
              <p:nvPr/>
            </p:nvSpPr>
            <p:spPr bwMode="auto">
              <a:xfrm>
                <a:off x="3293285" y="6649193"/>
                <a:ext cx="41037" cy="41037"/>
              </a:xfrm>
              <a:custGeom>
                <a:avLst/>
                <a:gdLst/>
                <a:ahLst/>
                <a:cxnLst>
                  <a:cxn ang="0">
                    <a:pos x="35" y="0"/>
                  </a:cxn>
                  <a:cxn ang="0">
                    <a:pos x="43" y="1"/>
                  </a:cxn>
                  <a:cxn ang="0">
                    <a:pos x="51" y="3"/>
                  </a:cxn>
                  <a:cxn ang="0">
                    <a:pos x="58" y="6"/>
                  </a:cxn>
                  <a:cxn ang="0">
                    <a:pos x="64" y="11"/>
                  </a:cxn>
                  <a:cxn ang="0">
                    <a:pos x="70" y="16"/>
                  </a:cxn>
                  <a:cxn ang="0">
                    <a:pos x="73" y="22"/>
                  </a:cxn>
                  <a:cxn ang="0">
                    <a:pos x="75" y="29"/>
                  </a:cxn>
                  <a:cxn ang="0">
                    <a:pos x="76" y="35"/>
                  </a:cxn>
                  <a:cxn ang="0">
                    <a:pos x="75" y="42"/>
                  </a:cxn>
                  <a:cxn ang="0">
                    <a:pos x="73" y="50"/>
                  </a:cxn>
                  <a:cxn ang="0">
                    <a:pos x="70" y="56"/>
                  </a:cxn>
                  <a:cxn ang="0">
                    <a:pos x="64" y="63"/>
                  </a:cxn>
                  <a:cxn ang="0">
                    <a:pos x="58" y="68"/>
                  </a:cxn>
                  <a:cxn ang="0">
                    <a:pos x="51" y="73"/>
                  </a:cxn>
                  <a:cxn ang="0">
                    <a:pos x="43" y="76"/>
                  </a:cxn>
                  <a:cxn ang="0">
                    <a:pos x="35" y="76"/>
                  </a:cxn>
                  <a:cxn ang="0">
                    <a:pos x="29" y="76"/>
                  </a:cxn>
                  <a:cxn ang="0">
                    <a:pos x="22" y="73"/>
                  </a:cxn>
                  <a:cxn ang="0">
                    <a:pos x="16" y="68"/>
                  </a:cxn>
                  <a:cxn ang="0">
                    <a:pos x="11" y="63"/>
                  </a:cxn>
                  <a:cxn ang="0">
                    <a:pos x="6" y="56"/>
                  </a:cxn>
                  <a:cxn ang="0">
                    <a:pos x="2" y="50"/>
                  </a:cxn>
                  <a:cxn ang="0">
                    <a:pos x="0" y="42"/>
                  </a:cxn>
                  <a:cxn ang="0">
                    <a:pos x="0" y="35"/>
                  </a:cxn>
                  <a:cxn ang="0">
                    <a:pos x="0" y="29"/>
                  </a:cxn>
                  <a:cxn ang="0">
                    <a:pos x="2" y="22"/>
                  </a:cxn>
                  <a:cxn ang="0">
                    <a:pos x="6" y="16"/>
                  </a:cxn>
                  <a:cxn ang="0">
                    <a:pos x="11" y="11"/>
                  </a:cxn>
                  <a:cxn ang="0">
                    <a:pos x="16" y="6"/>
                  </a:cxn>
                  <a:cxn ang="0">
                    <a:pos x="22" y="3"/>
                  </a:cxn>
                  <a:cxn ang="0">
                    <a:pos x="29" y="1"/>
                  </a:cxn>
                  <a:cxn ang="0">
                    <a:pos x="35" y="0"/>
                  </a:cxn>
                </a:cxnLst>
                <a:rect l="0" t="0" r="r" b="b"/>
                <a:pathLst>
                  <a:path w="76" h="76">
                    <a:moveTo>
                      <a:pt x="35" y="0"/>
                    </a:moveTo>
                    <a:lnTo>
                      <a:pt x="43" y="1"/>
                    </a:lnTo>
                    <a:lnTo>
                      <a:pt x="51" y="3"/>
                    </a:lnTo>
                    <a:lnTo>
                      <a:pt x="58" y="6"/>
                    </a:lnTo>
                    <a:lnTo>
                      <a:pt x="64" y="11"/>
                    </a:lnTo>
                    <a:lnTo>
                      <a:pt x="70" y="16"/>
                    </a:lnTo>
                    <a:lnTo>
                      <a:pt x="73" y="22"/>
                    </a:lnTo>
                    <a:lnTo>
                      <a:pt x="75" y="29"/>
                    </a:lnTo>
                    <a:lnTo>
                      <a:pt x="76" y="35"/>
                    </a:lnTo>
                    <a:lnTo>
                      <a:pt x="75" y="42"/>
                    </a:lnTo>
                    <a:lnTo>
                      <a:pt x="73" y="50"/>
                    </a:lnTo>
                    <a:lnTo>
                      <a:pt x="70" y="56"/>
                    </a:lnTo>
                    <a:lnTo>
                      <a:pt x="64" y="63"/>
                    </a:lnTo>
                    <a:lnTo>
                      <a:pt x="58" y="68"/>
                    </a:lnTo>
                    <a:lnTo>
                      <a:pt x="51" y="73"/>
                    </a:lnTo>
                    <a:lnTo>
                      <a:pt x="43" y="76"/>
                    </a:lnTo>
                    <a:lnTo>
                      <a:pt x="35" y="76"/>
                    </a:lnTo>
                    <a:lnTo>
                      <a:pt x="29" y="76"/>
                    </a:lnTo>
                    <a:lnTo>
                      <a:pt x="22" y="73"/>
                    </a:lnTo>
                    <a:lnTo>
                      <a:pt x="16" y="68"/>
                    </a:lnTo>
                    <a:lnTo>
                      <a:pt x="11" y="63"/>
                    </a:lnTo>
                    <a:lnTo>
                      <a:pt x="6" y="56"/>
                    </a:lnTo>
                    <a:lnTo>
                      <a:pt x="2" y="50"/>
                    </a:lnTo>
                    <a:lnTo>
                      <a:pt x="0" y="42"/>
                    </a:lnTo>
                    <a:lnTo>
                      <a:pt x="0" y="35"/>
                    </a:lnTo>
                    <a:lnTo>
                      <a:pt x="0" y="29"/>
                    </a:lnTo>
                    <a:lnTo>
                      <a:pt x="2" y="22"/>
                    </a:lnTo>
                    <a:lnTo>
                      <a:pt x="6" y="16"/>
                    </a:lnTo>
                    <a:lnTo>
                      <a:pt x="11" y="11"/>
                    </a:lnTo>
                    <a:lnTo>
                      <a:pt x="16" y="6"/>
                    </a:lnTo>
                    <a:lnTo>
                      <a:pt x="22" y="3"/>
                    </a:lnTo>
                    <a:lnTo>
                      <a:pt x="29" y="1"/>
                    </a:lnTo>
                    <a:lnTo>
                      <a:pt x="35" y="0"/>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4" name="Freeform 108"/>
              <p:cNvSpPr>
                <a:spLocks/>
              </p:cNvSpPr>
              <p:nvPr/>
            </p:nvSpPr>
            <p:spPr bwMode="auto">
              <a:xfrm>
                <a:off x="3293285" y="6649193"/>
                <a:ext cx="41037" cy="41037"/>
              </a:xfrm>
              <a:custGeom>
                <a:avLst/>
                <a:gdLst/>
                <a:ahLst/>
                <a:cxnLst>
                  <a:cxn ang="0">
                    <a:pos x="35" y="0"/>
                  </a:cxn>
                  <a:cxn ang="0">
                    <a:pos x="43" y="1"/>
                  </a:cxn>
                  <a:cxn ang="0">
                    <a:pos x="51" y="3"/>
                  </a:cxn>
                  <a:cxn ang="0">
                    <a:pos x="58" y="6"/>
                  </a:cxn>
                  <a:cxn ang="0">
                    <a:pos x="64" y="11"/>
                  </a:cxn>
                  <a:cxn ang="0">
                    <a:pos x="70" y="16"/>
                  </a:cxn>
                  <a:cxn ang="0">
                    <a:pos x="73" y="22"/>
                  </a:cxn>
                  <a:cxn ang="0">
                    <a:pos x="75" y="29"/>
                  </a:cxn>
                  <a:cxn ang="0">
                    <a:pos x="76" y="35"/>
                  </a:cxn>
                  <a:cxn ang="0">
                    <a:pos x="75" y="42"/>
                  </a:cxn>
                  <a:cxn ang="0">
                    <a:pos x="73" y="50"/>
                  </a:cxn>
                  <a:cxn ang="0">
                    <a:pos x="70" y="56"/>
                  </a:cxn>
                  <a:cxn ang="0">
                    <a:pos x="64" y="63"/>
                  </a:cxn>
                  <a:cxn ang="0">
                    <a:pos x="58" y="68"/>
                  </a:cxn>
                  <a:cxn ang="0">
                    <a:pos x="51" y="73"/>
                  </a:cxn>
                  <a:cxn ang="0">
                    <a:pos x="43" y="76"/>
                  </a:cxn>
                  <a:cxn ang="0">
                    <a:pos x="35" y="76"/>
                  </a:cxn>
                  <a:cxn ang="0">
                    <a:pos x="29" y="76"/>
                  </a:cxn>
                  <a:cxn ang="0">
                    <a:pos x="22" y="73"/>
                  </a:cxn>
                  <a:cxn ang="0">
                    <a:pos x="16" y="68"/>
                  </a:cxn>
                  <a:cxn ang="0">
                    <a:pos x="11" y="63"/>
                  </a:cxn>
                  <a:cxn ang="0">
                    <a:pos x="6" y="56"/>
                  </a:cxn>
                  <a:cxn ang="0">
                    <a:pos x="2" y="50"/>
                  </a:cxn>
                  <a:cxn ang="0">
                    <a:pos x="0" y="42"/>
                  </a:cxn>
                  <a:cxn ang="0">
                    <a:pos x="0" y="35"/>
                  </a:cxn>
                  <a:cxn ang="0">
                    <a:pos x="0" y="29"/>
                  </a:cxn>
                  <a:cxn ang="0">
                    <a:pos x="2" y="22"/>
                  </a:cxn>
                  <a:cxn ang="0">
                    <a:pos x="6" y="16"/>
                  </a:cxn>
                  <a:cxn ang="0">
                    <a:pos x="11" y="11"/>
                  </a:cxn>
                  <a:cxn ang="0">
                    <a:pos x="16" y="6"/>
                  </a:cxn>
                  <a:cxn ang="0">
                    <a:pos x="22" y="3"/>
                  </a:cxn>
                  <a:cxn ang="0">
                    <a:pos x="29" y="1"/>
                  </a:cxn>
                  <a:cxn ang="0">
                    <a:pos x="35" y="0"/>
                  </a:cxn>
                </a:cxnLst>
                <a:rect l="0" t="0" r="r" b="b"/>
                <a:pathLst>
                  <a:path w="76" h="76">
                    <a:moveTo>
                      <a:pt x="35" y="0"/>
                    </a:moveTo>
                    <a:lnTo>
                      <a:pt x="43" y="1"/>
                    </a:lnTo>
                    <a:lnTo>
                      <a:pt x="51" y="3"/>
                    </a:lnTo>
                    <a:lnTo>
                      <a:pt x="58" y="6"/>
                    </a:lnTo>
                    <a:lnTo>
                      <a:pt x="64" y="11"/>
                    </a:lnTo>
                    <a:lnTo>
                      <a:pt x="70" y="16"/>
                    </a:lnTo>
                    <a:lnTo>
                      <a:pt x="73" y="22"/>
                    </a:lnTo>
                    <a:lnTo>
                      <a:pt x="75" y="29"/>
                    </a:lnTo>
                    <a:lnTo>
                      <a:pt x="76" y="35"/>
                    </a:lnTo>
                    <a:lnTo>
                      <a:pt x="75" y="42"/>
                    </a:lnTo>
                    <a:lnTo>
                      <a:pt x="73" y="50"/>
                    </a:lnTo>
                    <a:lnTo>
                      <a:pt x="70" y="56"/>
                    </a:lnTo>
                    <a:lnTo>
                      <a:pt x="64" y="63"/>
                    </a:lnTo>
                    <a:lnTo>
                      <a:pt x="58" y="68"/>
                    </a:lnTo>
                    <a:lnTo>
                      <a:pt x="51" y="73"/>
                    </a:lnTo>
                    <a:lnTo>
                      <a:pt x="43" y="76"/>
                    </a:lnTo>
                    <a:lnTo>
                      <a:pt x="35" y="76"/>
                    </a:lnTo>
                    <a:lnTo>
                      <a:pt x="29" y="76"/>
                    </a:lnTo>
                    <a:lnTo>
                      <a:pt x="22" y="73"/>
                    </a:lnTo>
                    <a:lnTo>
                      <a:pt x="16" y="68"/>
                    </a:lnTo>
                    <a:lnTo>
                      <a:pt x="11" y="63"/>
                    </a:lnTo>
                    <a:lnTo>
                      <a:pt x="6" y="56"/>
                    </a:lnTo>
                    <a:lnTo>
                      <a:pt x="2" y="50"/>
                    </a:lnTo>
                    <a:lnTo>
                      <a:pt x="0" y="42"/>
                    </a:lnTo>
                    <a:lnTo>
                      <a:pt x="0" y="35"/>
                    </a:lnTo>
                    <a:lnTo>
                      <a:pt x="0" y="29"/>
                    </a:lnTo>
                    <a:lnTo>
                      <a:pt x="2" y="22"/>
                    </a:lnTo>
                    <a:lnTo>
                      <a:pt x="6" y="16"/>
                    </a:lnTo>
                    <a:lnTo>
                      <a:pt x="11" y="11"/>
                    </a:lnTo>
                    <a:lnTo>
                      <a:pt x="16" y="6"/>
                    </a:lnTo>
                    <a:lnTo>
                      <a:pt x="22" y="3"/>
                    </a:lnTo>
                    <a:lnTo>
                      <a:pt x="29" y="1"/>
                    </a:lnTo>
                    <a:lnTo>
                      <a:pt x="35" y="0"/>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5" name="Freeform 109"/>
              <p:cNvSpPr>
                <a:spLocks/>
              </p:cNvSpPr>
              <p:nvPr/>
            </p:nvSpPr>
            <p:spPr bwMode="auto">
              <a:xfrm>
                <a:off x="3230151" y="6586059"/>
                <a:ext cx="97859" cy="41037"/>
              </a:xfrm>
              <a:custGeom>
                <a:avLst/>
                <a:gdLst/>
                <a:ahLst/>
                <a:cxnLst>
                  <a:cxn ang="0">
                    <a:pos x="0" y="77"/>
                  </a:cxn>
                  <a:cxn ang="0">
                    <a:pos x="153" y="77"/>
                  </a:cxn>
                  <a:cxn ang="0">
                    <a:pos x="188" y="0"/>
                  </a:cxn>
                  <a:cxn ang="0">
                    <a:pos x="41" y="0"/>
                  </a:cxn>
                  <a:cxn ang="0">
                    <a:pos x="0" y="77"/>
                  </a:cxn>
                </a:cxnLst>
                <a:rect l="0" t="0" r="r" b="b"/>
                <a:pathLst>
                  <a:path w="188" h="77">
                    <a:moveTo>
                      <a:pt x="0" y="77"/>
                    </a:moveTo>
                    <a:lnTo>
                      <a:pt x="153" y="77"/>
                    </a:lnTo>
                    <a:lnTo>
                      <a:pt x="188" y="0"/>
                    </a:lnTo>
                    <a:lnTo>
                      <a:pt x="41" y="0"/>
                    </a:lnTo>
                    <a:lnTo>
                      <a:pt x="0" y="77"/>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6" name="Freeform 110"/>
              <p:cNvSpPr>
                <a:spLocks/>
              </p:cNvSpPr>
              <p:nvPr/>
            </p:nvSpPr>
            <p:spPr bwMode="auto">
              <a:xfrm>
                <a:off x="3230151" y="6586059"/>
                <a:ext cx="97859" cy="41037"/>
              </a:xfrm>
              <a:custGeom>
                <a:avLst/>
                <a:gdLst/>
                <a:ahLst/>
                <a:cxnLst>
                  <a:cxn ang="0">
                    <a:pos x="0" y="77"/>
                  </a:cxn>
                  <a:cxn ang="0">
                    <a:pos x="153" y="77"/>
                  </a:cxn>
                  <a:cxn ang="0">
                    <a:pos x="188" y="0"/>
                  </a:cxn>
                  <a:cxn ang="0">
                    <a:pos x="41" y="0"/>
                  </a:cxn>
                  <a:cxn ang="0">
                    <a:pos x="0" y="77"/>
                  </a:cxn>
                </a:cxnLst>
                <a:rect l="0" t="0" r="r" b="b"/>
                <a:pathLst>
                  <a:path w="188" h="77">
                    <a:moveTo>
                      <a:pt x="0" y="77"/>
                    </a:moveTo>
                    <a:lnTo>
                      <a:pt x="153" y="77"/>
                    </a:lnTo>
                    <a:lnTo>
                      <a:pt x="188" y="0"/>
                    </a:lnTo>
                    <a:lnTo>
                      <a:pt x="41" y="0"/>
                    </a:lnTo>
                    <a:lnTo>
                      <a:pt x="0" y="77"/>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7" name="Freeform 111"/>
              <p:cNvSpPr>
                <a:spLocks/>
              </p:cNvSpPr>
              <p:nvPr/>
            </p:nvSpPr>
            <p:spPr bwMode="auto">
              <a:xfrm>
                <a:off x="2810307" y="6406125"/>
                <a:ext cx="101015" cy="59978"/>
              </a:xfrm>
              <a:custGeom>
                <a:avLst/>
                <a:gdLst/>
                <a:ahLst/>
                <a:cxnLst>
                  <a:cxn ang="0">
                    <a:pos x="0" y="77"/>
                  </a:cxn>
                  <a:cxn ang="0">
                    <a:pos x="78" y="119"/>
                  </a:cxn>
                  <a:cxn ang="0">
                    <a:pos x="155" y="119"/>
                  </a:cxn>
                  <a:cxn ang="0">
                    <a:pos x="196" y="41"/>
                  </a:cxn>
                  <a:cxn ang="0">
                    <a:pos x="119" y="0"/>
                  </a:cxn>
                  <a:cxn ang="0">
                    <a:pos x="43" y="41"/>
                  </a:cxn>
                  <a:cxn ang="0">
                    <a:pos x="0" y="77"/>
                  </a:cxn>
                </a:cxnLst>
                <a:rect l="0" t="0" r="r" b="b"/>
                <a:pathLst>
                  <a:path w="196" h="119">
                    <a:moveTo>
                      <a:pt x="0" y="77"/>
                    </a:moveTo>
                    <a:lnTo>
                      <a:pt x="78" y="119"/>
                    </a:lnTo>
                    <a:lnTo>
                      <a:pt x="155" y="119"/>
                    </a:lnTo>
                    <a:lnTo>
                      <a:pt x="196" y="41"/>
                    </a:lnTo>
                    <a:lnTo>
                      <a:pt x="119" y="0"/>
                    </a:lnTo>
                    <a:lnTo>
                      <a:pt x="43" y="41"/>
                    </a:lnTo>
                    <a:lnTo>
                      <a:pt x="0" y="77"/>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8" name="Freeform 112"/>
              <p:cNvSpPr>
                <a:spLocks/>
              </p:cNvSpPr>
              <p:nvPr/>
            </p:nvSpPr>
            <p:spPr bwMode="auto">
              <a:xfrm>
                <a:off x="2810307" y="6406125"/>
                <a:ext cx="101015" cy="59978"/>
              </a:xfrm>
              <a:custGeom>
                <a:avLst/>
                <a:gdLst/>
                <a:ahLst/>
                <a:cxnLst>
                  <a:cxn ang="0">
                    <a:pos x="0" y="77"/>
                  </a:cxn>
                  <a:cxn ang="0">
                    <a:pos x="78" y="119"/>
                  </a:cxn>
                  <a:cxn ang="0">
                    <a:pos x="155" y="119"/>
                  </a:cxn>
                  <a:cxn ang="0">
                    <a:pos x="196" y="41"/>
                  </a:cxn>
                  <a:cxn ang="0">
                    <a:pos x="119" y="0"/>
                  </a:cxn>
                  <a:cxn ang="0">
                    <a:pos x="43" y="41"/>
                  </a:cxn>
                  <a:cxn ang="0">
                    <a:pos x="0" y="77"/>
                  </a:cxn>
                </a:cxnLst>
                <a:rect l="0" t="0" r="r" b="b"/>
                <a:pathLst>
                  <a:path w="196" h="119">
                    <a:moveTo>
                      <a:pt x="0" y="77"/>
                    </a:moveTo>
                    <a:lnTo>
                      <a:pt x="78" y="119"/>
                    </a:lnTo>
                    <a:lnTo>
                      <a:pt x="155" y="119"/>
                    </a:lnTo>
                    <a:lnTo>
                      <a:pt x="196" y="41"/>
                    </a:lnTo>
                    <a:lnTo>
                      <a:pt x="119" y="0"/>
                    </a:lnTo>
                    <a:lnTo>
                      <a:pt x="43" y="41"/>
                    </a:lnTo>
                    <a:lnTo>
                      <a:pt x="0" y="77"/>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69" name="Freeform 113"/>
              <p:cNvSpPr>
                <a:spLocks/>
              </p:cNvSpPr>
              <p:nvPr/>
            </p:nvSpPr>
            <p:spPr bwMode="auto">
              <a:xfrm>
                <a:off x="2731389" y="6406125"/>
                <a:ext cx="37881" cy="59978"/>
              </a:xfrm>
              <a:custGeom>
                <a:avLst/>
                <a:gdLst/>
                <a:ahLst/>
                <a:cxnLst>
                  <a:cxn ang="0">
                    <a:pos x="0" y="119"/>
                  </a:cxn>
                  <a:cxn ang="0">
                    <a:pos x="71" y="41"/>
                  </a:cxn>
                  <a:cxn ang="0">
                    <a:pos x="71" y="0"/>
                  </a:cxn>
                  <a:cxn ang="0">
                    <a:pos x="0" y="77"/>
                  </a:cxn>
                  <a:cxn ang="0">
                    <a:pos x="0" y="119"/>
                  </a:cxn>
                </a:cxnLst>
                <a:rect l="0" t="0" r="r" b="b"/>
                <a:pathLst>
                  <a:path w="71" h="119">
                    <a:moveTo>
                      <a:pt x="0" y="119"/>
                    </a:moveTo>
                    <a:lnTo>
                      <a:pt x="71" y="41"/>
                    </a:lnTo>
                    <a:lnTo>
                      <a:pt x="71" y="0"/>
                    </a:lnTo>
                    <a:lnTo>
                      <a:pt x="0" y="77"/>
                    </a:lnTo>
                    <a:lnTo>
                      <a:pt x="0" y="119"/>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70" name="Freeform 114"/>
              <p:cNvSpPr>
                <a:spLocks/>
              </p:cNvSpPr>
              <p:nvPr/>
            </p:nvSpPr>
            <p:spPr bwMode="auto">
              <a:xfrm>
                <a:off x="2731389" y="6406125"/>
                <a:ext cx="37881" cy="59978"/>
              </a:xfrm>
              <a:custGeom>
                <a:avLst/>
                <a:gdLst/>
                <a:ahLst/>
                <a:cxnLst>
                  <a:cxn ang="0">
                    <a:pos x="0" y="119"/>
                  </a:cxn>
                  <a:cxn ang="0">
                    <a:pos x="71" y="41"/>
                  </a:cxn>
                  <a:cxn ang="0">
                    <a:pos x="71" y="0"/>
                  </a:cxn>
                  <a:cxn ang="0">
                    <a:pos x="0" y="77"/>
                  </a:cxn>
                  <a:cxn ang="0">
                    <a:pos x="0" y="119"/>
                  </a:cxn>
                </a:cxnLst>
                <a:rect l="0" t="0" r="r" b="b"/>
                <a:pathLst>
                  <a:path w="71" h="119">
                    <a:moveTo>
                      <a:pt x="0" y="119"/>
                    </a:moveTo>
                    <a:lnTo>
                      <a:pt x="71" y="41"/>
                    </a:lnTo>
                    <a:lnTo>
                      <a:pt x="71" y="0"/>
                    </a:lnTo>
                    <a:lnTo>
                      <a:pt x="0" y="77"/>
                    </a:lnTo>
                    <a:lnTo>
                      <a:pt x="0" y="119"/>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71" name="Freeform 115"/>
              <p:cNvSpPr>
                <a:spLocks/>
              </p:cNvSpPr>
              <p:nvPr/>
            </p:nvSpPr>
            <p:spPr bwMode="auto">
              <a:xfrm>
                <a:off x="3072315" y="6503984"/>
                <a:ext cx="97859" cy="82075"/>
              </a:xfrm>
              <a:custGeom>
                <a:avLst/>
                <a:gdLst/>
                <a:ahLst/>
                <a:cxnLst>
                  <a:cxn ang="0">
                    <a:pos x="77" y="153"/>
                  </a:cxn>
                  <a:cxn ang="0">
                    <a:pos x="190" y="153"/>
                  </a:cxn>
                  <a:cxn ang="0">
                    <a:pos x="190" y="82"/>
                  </a:cxn>
                  <a:cxn ang="0">
                    <a:pos x="112" y="0"/>
                  </a:cxn>
                  <a:cxn ang="0">
                    <a:pos x="0" y="41"/>
                  </a:cxn>
                  <a:cxn ang="0">
                    <a:pos x="77" y="153"/>
                  </a:cxn>
                </a:cxnLst>
                <a:rect l="0" t="0" r="r" b="b"/>
                <a:pathLst>
                  <a:path w="190" h="153">
                    <a:moveTo>
                      <a:pt x="77" y="153"/>
                    </a:moveTo>
                    <a:lnTo>
                      <a:pt x="190" y="153"/>
                    </a:lnTo>
                    <a:lnTo>
                      <a:pt x="190" y="82"/>
                    </a:lnTo>
                    <a:lnTo>
                      <a:pt x="112" y="0"/>
                    </a:lnTo>
                    <a:lnTo>
                      <a:pt x="0" y="41"/>
                    </a:lnTo>
                    <a:lnTo>
                      <a:pt x="77" y="153"/>
                    </a:lnTo>
                    <a:close/>
                  </a:path>
                </a:pathLst>
              </a:custGeom>
              <a:grpFill/>
              <a:ln w="9525">
                <a:solidFill>
                  <a:schemeClr val="tx1"/>
                </a:solidFill>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9572" name="Freeform 116"/>
              <p:cNvSpPr>
                <a:spLocks/>
              </p:cNvSpPr>
              <p:nvPr/>
            </p:nvSpPr>
            <p:spPr bwMode="auto">
              <a:xfrm>
                <a:off x="3072315" y="6503984"/>
                <a:ext cx="97859" cy="82075"/>
              </a:xfrm>
              <a:custGeom>
                <a:avLst/>
                <a:gdLst/>
                <a:ahLst/>
                <a:cxnLst>
                  <a:cxn ang="0">
                    <a:pos x="77" y="153"/>
                  </a:cxn>
                  <a:cxn ang="0">
                    <a:pos x="190" y="153"/>
                  </a:cxn>
                  <a:cxn ang="0">
                    <a:pos x="190" y="82"/>
                  </a:cxn>
                  <a:cxn ang="0">
                    <a:pos x="112" y="0"/>
                  </a:cxn>
                  <a:cxn ang="0">
                    <a:pos x="0" y="41"/>
                  </a:cxn>
                  <a:cxn ang="0">
                    <a:pos x="77" y="153"/>
                  </a:cxn>
                </a:cxnLst>
                <a:rect l="0" t="0" r="r" b="b"/>
                <a:pathLst>
                  <a:path w="190" h="153">
                    <a:moveTo>
                      <a:pt x="77" y="153"/>
                    </a:moveTo>
                    <a:lnTo>
                      <a:pt x="190" y="153"/>
                    </a:lnTo>
                    <a:lnTo>
                      <a:pt x="190" y="82"/>
                    </a:lnTo>
                    <a:lnTo>
                      <a:pt x="112" y="0"/>
                    </a:lnTo>
                    <a:lnTo>
                      <a:pt x="0" y="41"/>
                    </a:lnTo>
                    <a:lnTo>
                      <a:pt x="77" y="153"/>
                    </a:lnTo>
                  </a:path>
                </a:pathLst>
              </a:custGeom>
              <a:grpFill/>
              <a:ln w="0">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grpSp>
        <p:sp>
          <p:nvSpPr>
            <p:cNvPr id="183" name="Rounded Rectangle 182"/>
            <p:cNvSpPr/>
            <p:nvPr/>
          </p:nvSpPr>
          <p:spPr>
            <a:xfrm>
              <a:off x="2285999" y="6248389"/>
              <a:ext cx="525517" cy="475395"/>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320" b="1" dirty="0">
                  <a:solidFill>
                    <a:schemeClr val="tx1"/>
                  </a:solidFill>
                  <a:latin typeface="Calibri" pitchFamily="34" charset="0"/>
                  <a:cs typeface="Arial" pitchFamily="34" charset="0"/>
                </a:rPr>
                <a:t>HI</a:t>
              </a:r>
              <a:br>
                <a:rPr lang="en-US" sz="1320" b="1" dirty="0">
                  <a:solidFill>
                    <a:schemeClr val="tx1"/>
                  </a:solidFill>
                  <a:latin typeface="Calibri" pitchFamily="34" charset="0"/>
                  <a:cs typeface="Arial" pitchFamily="34" charset="0"/>
                </a:rPr>
              </a:br>
              <a:r>
                <a:rPr lang="en-US" sz="1320" b="1" dirty="0">
                  <a:solidFill>
                    <a:schemeClr val="tx1"/>
                  </a:solidFill>
                  <a:latin typeface="Calibri" pitchFamily="34" charset="0"/>
                  <a:cs typeface="Arial" pitchFamily="34" charset="0"/>
                </a:rPr>
                <a:t>1%</a:t>
              </a:r>
            </a:p>
          </p:txBody>
        </p:sp>
      </p:grpSp>
      <p:sp>
        <p:nvSpPr>
          <p:cNvPr id="19529" name="Freeform 73"/>
          <p:cNvSpPr>
            <a:spLocks/>
          </p:cNvSpPr>
          <p:nvPr/>
        </p:nvSpPr>
        <p:spPr bwMode="auto">
          <a:xfrm>
            <a:off x="9227265" y="5402780"/>
            <a:ext cx="790079" cy="568093"/>
          </a:xfrm>
          <a:custGeom>
            <a:avLst/>
            <a:gdLst/>
            <a:ahLst/>
            <a:cxnLst>
              <a:cxn ang="0">
                <a:pos x="976" y="1234"/>
              </a:cxn>
              <a:cxn ang="0">
                <a:pos x="910" y="1217"/>
              </a:cxn>
              <a:cxn ang="0">
                <a:pos x="880" y="1117"/>
              </a:cxn>
              <a:cxn ang="0">
                <a:pos x="792" y="1039"/>
              </a:cxn>
              <a:cxn ang="0">
                <a:pos x="733" y="922"/>
              </a:cxn>
              <a:cxn ang="0">
                <a:pos x="685" y="863"/>
              </a:cxn>
              <a:cxn ang="0">
                <a:pos x="591" y="792"/>
              </a:cxn>
              <a:cxn ang="0">
                <a:pos x="556" y="744"/>
              </a:cxn>
              <a:cxn ang="0">
                <a:pos x="520" y="691"/>
              </a:cxn>
              <a:cxn ang="0">
                <a:pos x="360" y="579"/>
              </a:cxn>
              <a:cxn ang="0">
                <a:pos x="302" y="532"/>
              </a:cxn>
              <a:cxn ang="0">
                <a:pos x="231" y="425"/>
              </a:cxn>
              <a:cxn ang="0">
                <a:pos x="183" y="372"/>
              </a:cxn>
              <a:cxn ang="0">
                <a:pos x="25" y="313"/>
              </a:cxn>
              <a:cxn ang="0">
                <a:pos x="30" y="225"/>
              </a:cxn>
              <a:cxn ang="0">
                <a:pos x="71" y="184"/>
              </a:cxn>
              <a:cxn ang="0">
                <a:pos x="66" y="166"/>
              </a:cxn>
              <a:cxn ang="0">
                <a:pos x="195" y="118"/>
              </a:cxn>
              <a:cxn ang="0">
                <a:pos x="284" y="59"/>
              </a:cxn>
              <a:cxn ang="0">
                <a:pos x="302" y="47"/>
              </a:cxn>
              <a:cxn ang="0">
                <a:pos x="733" y="6"/>
              </a:cxn>
              <a:cxn ang="0">
                <a:pos x="738" y="35"/>
              </a:cxn>
              <a:cxn ang="0">
                <a:pos x="839" y="70"/>
              </a:cxn>
              <a:cxn ang="0">
                <a:pos x="1212" y="77"/>
              </a:cxn>
              <a:cxn ang="0">
                <a:pos x="1631" y="379"/>
              </a:cxn>
              <a:cxn ang="0">
                <a:pos x="1565" y="443"/>
              </a:cxn>
              <a:cxn ang="0">
                <a:pos x="1496" y="555"/>
              </a:cxn>
              <a:cxn ang="0">
                <a:pos x="1483" y="644"/>
              </a:cxn>
              <a:cxn ang="0">
                <a:pos x="1471" y="697"/>
              </a:cxn>
              <a:cxn ang="0">
                <a:pos x="1436" y="721"/>
              </a:cxn>
              <a:cxn ang="0">
                <a:pos x="1395" y="762"/>
              </a:cxn>
              <a:cxn ang="0">
                <a:pos x="1354" y="828"/>
              </a:cxn>
              <a:cxn ang="0">
                <a:pos x="1271" y="910"/>
              </a:cxn>
              <a:cxn ang="0">
                <a:pos x="1205" y="963"/>
              </a:cxn>
              <a:cxn ang="0">
                <a:pos x="1159" y="1004"/>
              </a:cxn>
              <a:cxn ang="0">
                <a:pos x="1105" y="1028"/>
              </a:cxn>
              <a:cxn ang="0">
                <a:pos x="1099" y="1057"/>
              </a:cxn>
              <a:cxn ang="0">
                <a:pos x="1081" y="1092"/>
              </a:cxn>
              <a:cxn ang="0">
                <a:pos x="1029" y="1117"/>
              </a:cxn>
              <a:cxn ang="0">
                <a:pos x="1022" y="1128"/>
              </a:cxn>
              <a:cxn ang="0">
                <a:pos x="1034" y="1146"/>
              </a:cxn>
              <a:cxn ang="0">
                <a:pos x="1040" y="1163"/>
              </a:cxn>
              <a:cxn ang="0">
                <a:pos x="999" y="1206"/>
              </a:cxn>
              <a:cxn ang="0">
                <a:pos x="987" y="1234"/>
              </a:cxn>
            </a:cxnLst>
            <a:rect l="0" t="0" r="r" b="b"/>
            <a:pathLst>
              <a:path w="1649" h="1234">
                <a:moveTo>
                  <a:pt x="987" y="1234"/>
                </a:moveTo>
                <a:lnTo>
                  <a:pt x="976" y="1234"/>
                </a:lnTo>
                <a:lnTo>
                  <a:pt x="928" y="1229"/>
                </a:lnTo>
                <a:lnTo>
                  <a:pt x="910" y="1217"/>
                </a:lnTo>
                <a:lnTo>
                  <a:pt x="905" y="1199"/>
                </a:lnTo>
                <a:lnTo>
                  <a:pt x="880" y="1117"/>
                </a:lnTo>
                <a:lnTo>
                  <a:pt x="839" y="1064"/>
                </a:lnTo>
                <a:lnTo>
                  <a:pt x="792" y="1039"/>
                </a:lnTo>
                <a:lnTo>
                  <a:pt x="763" y="957"/>
                </a:lnTo>
                <a:lnTo>
                  <a:pt x="733" y="922"/>
                </a:lnTo>
                <a:lnTo>
                  <a:pt x="715" y="874"/>
                </a:lnTo>
                <a:lnTo>
                  <a:pt x="685" y="863"/>
                </a:lnTo>
                <a:lnTo>
                  <a:pt x="632" y="839"/>
                </a:lnTo>
                <a:lnTo>
                  <a:pt x="591" y="792"/>
                </a:lnTo>
                <a:lnTo>
                  <a:pt x="556" y="768"/>
                </a:lnTo>
                <a:lnTo>
                  <a:pt x="556" y="744"/>
                </a:lnTo>
                <a:lnTo>
                  <a:pt x="538" y="709"/>
                </a:lnTo>
                <a:lnTo>
                  <a:pt x="520" y="691"/>
                </a:lnTo>
                <a:lnTo>
                  <a:pt x="467" y="673"/>
                </a:lnTo>
                <a:lnTo>
                  <a:pt x="360" y="579"/>
                </a:lnTo>
                <a:lnTo>
                  <a:pt x="314" y="562"/>
                </a:lnTo>
                <a:lnTo>
                  <a:pt x="302" y="532"/>
                </a:lnTo>
                <a:lnTo>
                  <a:pt x="261" y="491"/>
                </a:lnTo>
                <a:lnTo>
                  <a:pt x="231" y="425"/>
                </a:lnTo>
                <a:lnTo>
                  <a:pt x="195" y="390"/>
                </a:lnTo>
                <a:lnTo>
                  <a:pt x="183" y="372"/>
                </a:lnTo>
                <a:lnTo>
                  <a:pt x="119" y="361"/>
                </a:lnTo>
                <a:lnTo>
                  <a:pt x="25" y="313"/>
                </a:lnTo>
                <a:lnTo>
                  <a:pt x="0" y="290"/>
                </a:lnTo>
                <a:lnTo>
                  <a:pt x="30" y="225"/>
                </a:lnTo>
                <a:lnTo>
                  <a:pt x="53" y="207"/>
                </a:lnTo>
                <a:lnTo>
                  <a:pt x="71" y="184"/>
                </a:lnTo>
                <a:lnTo>
                  <a:pt x="71" y="171"/>
                </a:lnTo>
                <a:lnTo>
                  <a:pt x="66" y="166"/>
                </a:lnTo>
                <a:lnTo>
                  <a:pt x="165" y="118"/>
                </a:lnTo>
                <a:lnTo>
                  <a:pt x="195" y="118"/>
                </a:lnTo>
                <a:lnTo>
                  <a:pt x="195" y="100"/>
                </a:lnTo>
                <a:lnTo>
                  <a:pt x="284" y="59"/>
                </a:lnTo>
                <a:lnTo>
                  <a:pt x="290" y="42"/>
                </a:lnTo>
                <a:lnTo>
                  <a:pt x="302" y="47"/>
                </a:lnTo>
                <a:lnTo>
                  <a:pt x="733" y="0"/>
                </a:lnTo>
                <a:lnTo>
                  <a:pt x="733" y="6"/>
                </a:lnTo>
                <a:lnTo>
                  <a:pt x="727" y="24"/>
                </a:lnTo>
                <a:lnTo>
                  <a:pt x="738" y="35"/>
                </a:lnTo>
                <a:lnTo>
                  <a:pt x="774" y="17"/>
                </a:lnTo>
                <a:lnTo>
                  <a:pt x="839" y="70"/>
                </a:lnTo>
                <a:lnTo>
                  <a:pt x="845" y="124"/>
                </a:lnTo>
                <a:lnTo>
                  <a:pt x="1212" y="77"/>
                </a:lnTo>
                <a:lnTo>
                  <a:pt x="1649" y="366"/>
                </a:lnTo>
                <a:lnTo>
                  <a:pt x="1631" y="379"/>
                </a:lnTo>
                <a:lnTo>
                  <a:pt x="1595" y="402"/>
                </a:lnTo>
                <a:lnTo>
                  <a:pt x="1565" y="443"/>
                </a:lnTo>
                <a:lnTo>
                  <a:pt x="1513" y="526"/>
                </a:lnTo>
                <a:lnTo>
                  <a:pt x="1496" y="555"/>
                </a:lnTo>
                <a:lnTo>
                  <a:pt x="1478" y="603"/>
                </a:lnTo>
                <a:lnTo>
                  <a:pt x="1483" y="644"/>
                </a:lnTo>
                <a:lnTo>
                  <a:pt x="1483" y="686"/>
                </a:lnTo>
                <a:lnTo>
                  <a:pt x="1471" y="697"/>
                </a:lnTo>
                <a:lnTo>
                  <a:pt x="1460" y="714"/>
                </a:lnTo>
                <a:lnTo>
                  <a:pt x="1436" y="721"/>
                </a:lnTo>
                <a:lnTo>
                  <a:pt x="1418" y="739"/>
                </a:lnTo>
                <a:lnTo>
                  <a:pt x="1395" y="762"/>
                </a:lnTo>
                <a:lnTo>
                  <a:pt x="1371" y="798"/>
                </a:lnTo>
                <a:lnTo>
                  <a:pt x="1354" y="828"/>
                </a:lnTo>
                <a:lnTo>
                  <a:pt x="1300" y="863"/>
                </a:lnTo>
                <a:lnTo>
                  <a:pt x="1271" y="910"/>
                </a:lnTo>
                <a:lnTo>
                  <a:pt x="1241" y="939"/>
                </a:lnTo>
                <a:lnTo>
                  <a:pt x="1205" y="963"/>
                </a:lnTo>
                <a:lnTo>
                  <a:pt x="1182" y="986"/>
                </a:lnTo>
                <a:lnTo>
                  <a:pt x="1159" y="1004"/>
                </a:lnTo>
                <a:lnTo>
                  <a:pt x="1129" y="1022"/>
                </a:lnTo>
                <a:lnTo>
                  <a:pt x="1105" y="1028"/>
                </a:lnTo>
                <a:lnTo>
                  <a:pt x="1099" y="1046"/>
                </a:lnTo>
                <a:lnTo>
                  <a:pt x="1099" y="1057"/>
                </a:lnTo>
                <a:lnTo>
                  <a:pt x="1093" y="1064"/>
                </a:lnTo>
                <a:lnTo>
                  <a:pt x="1081" y="1092"/>
                </a:lnTo>
                <a:lnTo>
                  <a:pt x="1052" y="1117"/>
                </a:lnTo>
                <a:lnTo>
                  <a:pt x="1029" y="1117"/>
                </a:lnTo>
                <a:lnTo>
                  <a:pt x="1022" y="1122"/>
                </a:lnTo>
                <a:lnTo>
                  <a:pt x="1022" y="1128"/>
                </a:lnTo>
                <a:lnTo>
                  <a:pt x="1029" y="1140"/>
                </a:lnTo>
                <a:lnTo>
                  <a:pt x="1034" y="1146"/>
                </a:lnTo>
                <a:lnTo>
                  <a:pt x="1047" y="1146"/>
                </a:lnTo>
                <a:lnTo>
                  <a:pt x="1040" y="1163"/>
                </a:lnTo>
                <a:lnTo>
                  <a:pt x="1029" y="1176"/>
                </a:lnTo>
                <a:lnTo>
                  <a:pt x="999" y="1206"/>
                </a:lnTo>
                <a:lnTo>
                  <a:pt x="987" y="1223"/>
                </a:lnTo>
                <a:lnTo>
                  <a:pt x="987" y="1234"/>
                </a:lnTo>
                <a:close/>
              </a:path>
            </a:pathLst>
          </a:custGeom>
          <a:solidFill>
            <a:srgbClr val="E6B9B8"/>
          </a:solidFill>
          <a:ln w="9525">
            <a:solidFill>
              <a:schemeClr val="tx1"/>
            </a:solidFill>
            <a:round/>
            <a:headEnd/>
            <a:tailEnd/>
          </a:ln>
        </p:spPr>
        <p:txBody>
          <a:bodyPr anchor="ctr"/>
          <a:lstStyle/>
          <a:p>
            <a:pPr algn="ctr">
              <a:defRPr/>
            </a:pPr>
            <a:r>
              <a:rPr lang="en-US" sz="1440" b="1" dirty="0">
                <a:latin typeface="Calibri" pitchFamily="34" charset="0"/>
                <a:cs typeface="Arial" pitchFamily="34" charset="0"/>
              </a:rPr>
              <a:t>   -4%</a:t>
            </a:r>
          </a:p>
        </p:txBody>
      </p:sp>
      <p:grpSp>
        <p:nvGrpSpPr>
          <p:cNvPr id="12" name="Group 11"/>
          <p:cNvGrpSpPr/>
          <p:nvPr/>
        </p:nvGrpSpPr>
        <p:grpSpPr>
          <a:xfrm>
            <a:off x="10306222" y="3315592"/>
            <a:ext cx="1434674" cy="569400"/>
            <a:chOff x="7064518" y="2634461"/>
            <a:chExt cx="1195562" cy="474500"/>
          </a:xfrm>
          <a:solidFill>
            <a:schemeClr val="accent2">
              <a:lumMod val="40000"/>
              <a:lumOff val="60000"/>
            </a:schemeClr>
          </a:solidFill>
        </p:grpSpPr>
        <p:sp>
          <p:nvSpPr>
            <p:cNvPr id="19548" name="Freeform 92"/>
            <p:cNvSpPr>
              <a:spLocks/>
            </p:cNvSpPr>
            <p:nvPr/>
          </p:nvSpPr>
          <p:spPr bwMode="auto">
            <a:xfrm>
              <a:off x="7064518" y="2634461"/>
              <a:ext cx="222675" cy="392189"/>
            </a:xfrm>
            <a:custGeom>
              <a:avLst/>
              <a:gdLst/>
              <a:ahLst/>
              <a:cxnLst>
                <a:cxn ang="0">
                  <a:pos x="0" y="130"/>
                </a:cxn>
                <a:cxn ang="0">
                  <a:pos x="18" y="171"/>
                </a:cxn>
                <a:cxn ang="0">
                  <a:pos x="12" y="189"/>
                </a:cxn>
                <a:cxn ang="0">
                  <a:pos x="23" y="207"/>
                </a:cxn>
                <a:cxn ang="0">
                  <a:pos x="30" y="219"/>
                </a:cxn>
                <a:cxn ang="0">
                  <a:pos x="77" y="336"/>
                </a:cxn>
                <a:cxn ang="0">
                  <a:pos x="89" y="420"/>
                </a:cxn>
                <a:cxn ang="0">
                  <a:pos x="71" y="466"/>
                </a:cxn>
                <a:cxn ang="0">
                  <a:pos x="77" y="508"/>
                </a:cxn>
                <a:cxn ang="0">
                  <a:pos x="124" y="620"/>
                </a:cxn>
                <a:cxn ang="0">
                  <a:pos x="119" y="673"/>
                </a:cxn>
                <a:cxn ang="0">
                  <a:pos x="130" y="691"/>
                </a:cxn>
                <a:cxn ang="0">
                  <a:pos x="136" y="691"/>
                </a:cxn>
                <a:cxn ang="0">
                  <a:pos x="136" y="679"/>
                </a:cxn>
                <a:cxn ang="0">
                  <a:pos x="154" y="673"/>
                </a:cxn>
                <a:cxn ang="0">
                  <a:pos x="183" y="727"/>
                </a:cxn>
                <a:cxn ang="0">
                  <a:pos x="201" y="826"/>
                </a:cxn>
                <a:cxn ang="0">
                  <a:pos x="201" y="880"/>
                </a:cxn>
                <a:cxn ang="0">
                  <a:pos x="225" y="951"/>
                </a:cxn>
                <a:cxn ang="0">
                  <a:pos x="254" y="1016"/>
                </a:cxn>
                <a:cxn ang="0">
                  <a:pos x="472" y="963"/>
                </a:cxn>
                <a:cxn ang="0">
                  <a:pos x="467" y="945"/>
                </a:cxn>
                <a:cxn ang="0">
                  <a:pos x="443" y="922"/>
                </a:cxn>
                <a:cxn ang="0">
                  <a:pos x="443" y="880"/>
                </a:cxn>
                <a:cxn ang="0">
                  <a:pos x="455" y="862"/>
                </a:cxn>
                <a:cxn ang="0">
                  <a:pos x="443" y="826"/>
                </a:cxn>
                <a:cxn ang="0">
                  <a:pos x="426" y="661"/>
                </a:cxn>
                <a:cxn ang="0">
                  <a:pos x="426" y="608"/>
                </a:cxn>
                <a:cxn ang="0">
                  <a:pos x="449" y="519"/>
                </a:cxn>
                <a:cxn ang="0">
                  <a:pos x="461" y="455"/>
                </a:cxn>
                <a:cxn ang="0">
                  <a:pos x="467" y="407"/>
                </a:cxn>
                <a:cxn ang="0">
                  <a:pos x="449" y="372"/>
                </a:cxn>
                <a:cxn ang="0">
                  <a:pos x="449" y="336"/>
                </a:cxn>
                <a:cxn ang="0">
                  <a:pos x="461" y="313"/>
                </a:cxn>
                <a:cxn ang="0">
                  <a:pos x="526" y="260"/>
                </a:cxn>
                <a:cxn ang="0">
                  <a:pos x="555" y="171"/>
                </a:cxn>
                <a:cxn ang="0">
                  <a:pos x="526" y="118"/>
                </a:cxn>
                <a:cxn ang="0">
                  <a:pos x="520" y="95"/>
                </a:cxn>
                <a:cxn ang="0">
                  <a:pos x="532" y="77"/>
                </a:cxn>
                <a:cxn ang="0">
                  <a:pos x="526" y="59"/>
                </a:cxn>
                <a:cxn ang="0">
                  <a:pos x="514" y="0"/>
                </a:cxn>
                <a:cxn ang="0">
                  <a:pos x="0" y="130"/>
                </a:cxn>
              </a:cxnLst>
              <a:rect l="0" t="0" r="r" b="b"/>
              <a:pathLst>
                <a:path w="555" h="1016">
                  <a:moveTo>
                    <a:pt x="0" y="130"/>
                  </a:moveTo>
                  <a:lnTo>
                    <a:pt x="18" y="171"/>
                  </a:lnTo>
                  <a:lnTo>
                    <a:pt x="12" y="189"/>
                  </a:lnTo>
                  <a:lnTo>
                    <a:pt x="23" y="207"/>
                  </a:lnTo>
                  <a:lnTo>
                    <a:pt x="30" y="219"/>
                  </a:lnTo>
                  <a:lnTo>
                    <a:pt x="77" y="336"/>
                  </a:lnTo>
                  <a:lnTo>
                    <a:pt x="89" y="420"/>
                  </a:lnTo>
                  <a:lnTo>
                    <a:pt x="71" y="466"/>
                  </a:lnTo>
                  <a:lnTo>
                    <a:pt x="77" y="508"/>
                  </a:lnTo>
                  <a:lnTo>
                    <a:pt x="124" y="620"/>
                  </a:lnTo>
                  <a:lnTo>
                    <a:pt x="119" y="673"/>
                  </a:lnTo>
                  <a:lnTo>
                    <a:pt x="130" y="691"/>
                  </a:lnTo>
                  <a:lnTo>
                    <a:pt x="136" y="691"/>
                  </a:lnTo>
                  <a:lnTo>
                    <a:pt x="136" y="679"/>
                  </a:lnTo>
                  <a:lnTo>
                    <a:pt x="154" y="673"/>
                  </a:lnTo>
                  <a:lnTo>
                    <a:pt x="183" y="727"/>
                  </a:lnTo>
                  <a:lnTo>
                    <a:pt x="201" y="826"/>
                  </a:lnTo>
                  <a:lnTo>
                    <a:pt x="201" y="880"/>
                  </a:lnTo>
                  <a:lnTo>
                    <a:pt x="225" y="951"/>
                  </a:lnTo>
                  <a:lnTo>
                    <a:pt x="254" y="1016"/>
                  </a:lnTo>
                  <a:lnTo>
                    <a:pt x="472" y="963"/>
                  </a:lnTo>
                  <a:lnTo>
                    <a:pt x="467" y="945"/>
                  </a:lnTo>
                  <a:lnTo>
                    <a:pt x="443" y="922"/>
                  </a:lnTo>
                  <a:lnTo>
                    <a:pt x="443" y="880"/>
                  </a:lnTo>
                  <a:lnTo>
                    <a:pt x="455" y="862"/>
                  </a:lnTo>
                  <a:lnTo>
                    <a:pt x="443" y="826"/>
                  </a:lnTo>
                  <a:lnTo>
                    <a:pt x="426" y="661"/>
                  </a:lnTo>
                  <a:lnTo>
                    <a:pt x="426" y="608"/>
                  </a:lnTo>
                  <a:lnTo>
                    <a:pt x="449" y="519"/>
                  </a:lnTo>
                  <a:lnTo>
                    <a:pt x="461" y="455"/>
                  </a:lnTo>
                  <a:lnTo>
                    <a:pt x="467" y="407"/>
                  </a:lnTo>
                  <a:lnTo>
                    <a:pt x="449" y="372"/>
                  </a:lnTo>
                  <a:lnTo>
                    <a:pt x="449" y="336"/>
                  </a:lnTo>
                  <a:lnTo>
                    <a:pt x="461" y="313"/>
                  </a:lnTo>
                  <a:lnTo>
                    <a:pt x="526" y="260"/>
                  </a:lnTo>
                  <a:lnTo>
                    <a:pt x="555" y="171"/>
                  </a:lnTo>
                  <a:lnTo>
                    <a:pt x="526" y="118"/>
                  </a:lnTo>
                  <a:lnTo>
                    <a:pt x="520" y="95"/>
                  </a:lnTo>
                  <a:lnTo>
                    <a:pt x="532" y="77"/>
                  </a:lnTo>
                  <a:lnTo>
                    <a:pt x="526" y="59"/>
                  </a:lnTo>
                  <a:lnTo>
                    <a:pt x="514" y="0"/>
                  </a:lnTo>
                  <a:lnTo>
                    <a:pt x="0" y="130"/>
                  </a:lnTo>
                </a:path>
              </a:pathLst>
            </a:custGeom>
            <a:solidFill>
              <a:srgbClr val="C3D69B"/>
            </a:solidFill>
            <a:ln w="9525">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75" name="Rounded Rectangle 174"/>
            <p:cNvSpPr/>
            <p:nvPr/>
          </p:nvSpPr>
          <p:spPr>
            <a:xfrm>
              <a:off x="7848600" y="2700338"/>
              <a:ext cx="411480" cy="408623"/>
            </a:xfrm>
            <a:prstGeom prst="roundRect">
              <a:avLst/>
            </a:prstGeom>
            <a:solidFill>
              <a:srgbClr val="E6B9B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en-US" sz="1440" b="1" dirty="0">
                  <a:solidFill>
                    <a:schemeClr val="tx1"/>
                  </a:solidFill>
                  <a:latin typeface="Calibri" pitchFamily="34" charset="0"/>
                  <a:cs typeface="Arial" pitchFamily="34" charset="0"/>
                </a:rPr>
                <a:t>VT</a:t>
              </a:r>
            </a:p>
            <a:p>
              <a:pPr algn="ctr">
                <a:defRPr/>
              </a:pPr>
              <a:r>
                <a:rPr lang="en-US" sz="1440" b="1" dirty="0">
                  <a:solidFill>
                    <a:schemeClr val="tx1"/>
                  </a:solidFill>
                  <a:latin typeface="Calibri" pitchFamily="34" charset="0"/>
                  <a:cs typeface="Arial" pitchFamily="34" charset="0"/>
                </a:rPr>
                <a:t>-5%</a:t>
              </a:r>
            </a:p>
          </p:txBody>
        </p:sp>
      </p:grpSp>
      <p:grpSp>
        <p:nvGrpSpPr>
          <p:cNvPr id="13" name="Group 12"/>
          <p:cNvGrpSpPr/>
          <p:nvPr/>
        </p:nvGrpSpPr>
        <p:grpSpPr>
          <a:xfrm>
            <a:off x="9666358" y="4414186"/>
            <a:ext cx="1434460" cy="1665366"/>
            <a:chOff x="6531297" y="3549955"/>
            <a:chExt cx="1195383" cy="1387805"/>
          </a:xfrm>
          <a:solidFill>
            <a:srgbClr val="C3D69B"/>
          </a:solidFill>
        </p:grpSpPr>
        <p:sp>
          <p:nvSpPr>
            <p:cNvPr id="19536" name="Freeform 80"/>
            <p:cNvSpPr>
              <a:spLocks/>
            </p:cNvSpPr>
            <p:nvPr/>
          </p:nvSpPr>
          <p:spPr bwMode="auto">
            <a:xfrm>
              <a:off x="6531297" y="3549955"/>
              <a:ext cx="588587" cy="272676"/>
            </a:xfrm>
            <a:custGeom>
              <a:avLst/>
              <a:gdLst/>
              <a:ahLst/>
              <a:cxnLst>
                <a:cxn ang="0">
                  <a:pos x="844" y="48"/>
                </a:cxn>
                <a:cxn ang="0">
                  <a:pos x="47" y="421"/>
                </a:cxn>
                <a:cxn ang="0">
                  <a:pos x="77" y="385"/>
                </a:cxn>
                <a:cxn ang="0">
                  <a:pos x="172" y="307"/>
                </a:cxn>
                <a:cxn ang="0">
                  <a:pos x="218" y="261"/>
                </a:cxn>
                <a:cxn ang="0">
                  <a:pos x="254" y="243"/>
                </a:cxn>
                <a:cxn ang="0">
                  <a:pos x="331" y="231"/>
                </a:cxn>
                <a:cxn ang="0">
                  <a:pos x="443" y="172"/>
                </a:cxn>
                <a:cxn ang="0">
                  <a:pos x="491" y="190"/>
                </a:cxn>
                <a:cxn ang="0">
                  <a:pos x="532" y="208"/>
                </a:cxn>
                <a:cxn ang="0">
                  <a:pos x="580" y="290"/>
                </a:cxn>
                <a:cxn ang="0">
                  <a:pos x="632" y="296"/>
                </a:cxn>
                <a:cxn ang="0">
                  <a:pos x="638" y="337"/>
                </a:cxn>
                <a:cxn ang="0">
                  <a:pos x="738" y="373"/>
                </a:cxn>
                <a:cxn ang="0">
                  <a:pos x="803" y="421"/>
                </a:cxn>
                <a:cxn ang="0">
                  <a:pos x="827" y="473"/>
                </a:cxn>
                <a:cxn ang="0">
                  <a:pos x="762" y="603"/>
                </a:cxn>
                <a:cxn ang="0">
                  <a:pos x="816" y="650"/>
                </a:cxn>
                <a:cxn ang="0">
                  <a:pos x="892" y="662"/>
                </a:cxn>
                <a:cxn ang="0">
                  <a:pos x="910" y="662"/>
                </a:cxn>
                <a:cxn ang="0">
                  <a:pos x="999" y="657"/>
                </a:cxn>
                <a:cxn ang="0">
                  <a:pos x="1093" y="692"/>
                </a:cxn>
                <a:cxn ang="0">
                  <a:pos x="1111" y="680"/>
                </a:cxn>
                <a:cxn ang="0">
                  <a:pos x="1064" y="614"/>
                </a:cxn>
                <a:cxn ang="0">
                  <a:pos x="1034" y="603"/>
                </a:cxn>
                <a:cxn ang="0">
                  <a:pos x="1052" y="586"/>
                </a:cxn>
                <a:cxn ang="0">
                  <a:pos x="1029" y="561"/>
                </a:cxn>
                <a:cxn ang="0">
                  <a:pos x="975" y="449"/>
                </a:cxn>
                <a:cxn ang="0">
                  <a:pos x="963" y="385"/>
                </a:cxn>
                <a:cxn ang="0">
                  <a:pos x="975" y="290"/>
                </a:cxn>
                <a:cxn ang="0">
                  <a:pos x="958" y="254"/>
                </a:cxn>
                <a:cxn ang="0">
                  <a:pos x="975" y="225"/>
                </a:cxn>
                <a:cxn ang="0">
                  <a:pos x="1040" y="160"/>
                </a:cxn>
                <a:cxn ang="0">
                  <a:pos x="1064" y="89"/>
                </a:cxn>
                <a:cxn ang="0">
                  <a:pos x="1111" y="112"/>
                </a:cxn>
                <a:cxn ang="0">
                  <a:pos x="1064" y="190"/>
                </a:cxn>
                <a:cxn ang="0">
                  <a:pos x="1029" y="249"/>
                </a:cxn>
                <a:cxn ang="0">
                  <a:pos x="1075" y="296"/>
                </a:cxn>
                <a:cxn ang="0">
                  <a:pos x="1087" y="385"/>
                </a:cxn>
                <a:cxn ang="0">
                  <a:pos x="1052" y="426"/>
                </a:cxn>
                <a:cxn ang="0">
                  <a:pos x="1093" y="456"/>
                </a:cxn>
                <a:cxn ang="0">
                  <a:pos x="1093" y="503"/>
                </a:cxn>
                <a:cxn ang="0">
                  <a:pos x="1111" y="573"/>
                </a:cxn>
                <a:cxn ang="0">
                  <a:pos x="1176" y="603"/>
                </a:cxn>
                <a:cxn ang="0">
                  <a:pos x="1217" y="591"/>
                </a:cxn>
                <a:cxn ang="0">
                  <a:pos x="1222" y="621"/>
                </a:cxn>
                <a:cxn ang="0">
                  <a:pos x="1252" y="680"/>
                </a:cxn>
                <a:cxn ang="0">
                  <a:pos x="1306" y="703"/>
                </a:cxn>
                <a:cxn ang="0">
                  <a:pos x="1336" y="680"/>
                </a:cxn>
                <a:cxn ang="0">
                  <a:pos x="1435" y="627"/>
                </a:cxn>
                <a:cxn ang="0">
                  <a:pos x="1477" y="467"/>
                </a:cxn>
                <a:cxn ang="0">
                  <a:pos x="1265" y="497"/>
                </a:cxn>
              </a:cxnLst>
              <a:rect l="0" t="0" r="r" b="b"/>
              <a:pathLst>
                <a:path w="1477" h="710">
                  <a:moveTo>
                    <a:pt x="1116" y="0"/>
                  </a:moveTo>
                  <a:lnTo>
                    <a:pt x="844" y="48"/>
                  </a:lnTo>
                  <a:lnTo>
                    <a:pt x="0" y="213"/>
                  </a:lnTo>
                  <a:lnTo>
                    <a:pt x="47" y="421"/>
                  </a:lnTo>
                  <a:lnTo>
                    <a:pt x="60" y="396"/>
                  </a:lnTo>
                  <a:lnTo>
                    <a:pt x="77" y="385"/>
                  </a:lnTo>
                  <a:lnTo>
                    <a:pt x="142" y="314"/>
                  </a:lnTo>
                  <a:lnTo>
                    <a:pt x="172" y="307"/>
                  </a:lnTo>
                  <a:lnTo>
                    <a:pt x="195" y="272"/>
                  </a:lnTo>
                  <a:lnTo>
                    <a:pt x="218" y="261"/>
                  </a:lnTo>
                  <a:lnTo>
                    <a:pt x="236" y="219"/>
                  </a:lnTo>
                  <a:lnTo>
                    <a:pt x="254" y="243"/>
                  </a:lnTo>
                  <a:lnTo>
                    <a:pt x="289" y="249"/>
                  </a:lnTo>
                  <a:lnTo>
                    <a:pt x="331" y="231"/>
                  </a:lnTo>
                  <a:lnTo>
                    <a:pt x="337" y="208"/>
                  </a:lnTo>
                  <a:lnTo>
                    <a:pt x="443" y="172"/>
                  </a:lnTo>
                  <a:lnTo>
                    <a:pt x="466" y="183"/>
                  </a:lnTo>
                  <a:lnTo>
                    <a:pt x="491" y="190"/>
                  </a:lnTo>
                  <a:lnTo>
                    <a:pt x="520" y="178"/>
                  </a:lnTo>
                  <a:lnTo>
                    <a:pt x="532" y="208"/>
                  </a:lnTo>
                  <a:lnTo>
                    <a:pt x="544" y="213"/>
                  </a:lnTo>
                  <a:lnTo>
                    <a:pt x="580" y="290"/>
                  </a:lnTo>
                  <a:lnTo>
                    <a:pt x="603" y="284"/>
                  </a:lnTo>
                  <a:lnTo>
                    <a:pt x="632" y="296"/>
                  </a:lnTo>
                  <a:lnTo>
                    <a:pt x="662" y="307"/>
                  </a:lnTo>
                  <a:lnTo>
                    <a:pt x="638" y="337"/>
                  </a:lnTo>
                  <a:lnTo>
                    <a:pt x="674" y="373"/>
                  </a:lnTo>
                  <a:lnTo>
                    <a:pt x="738" y="373"/>
                  </a:lnTo>
                  <a:lnTo>
                    <a:pt x="762" y="403"/>
                  </a:lnTo>
                  <a:lnTo>
                    <a:pt x="803" y="421"/>
                  </a:lnTo>
                  <a:lnTo>
                    <a:pt x="833" y="456"/>
                  </a:lnTo>
                  <a:lnTo>
                    <a:pt x="827" y="473"/>
                  </a:lnTo>
                  <a:lnTo>
                    <a:pt x="786" y="544"/>
                  </a:lnTo>
                  <a:lnTo>
                    <a:pt x="762" y="603"/>
                  </a:lnTo>
                  <a:lnTo>
                    <a:pt x="768" y="650"/>
                  </a:lnTo>
                  <a:lnTo>
                    <a:pt x="816" y="650"/>
                  </a:lnTo>
                  <a:lnTo>
                    <a:pt x="857" y="627"/>
                  </a:lnTo>
                  <a:lnTo>
                    <a:pt x="892" y="662"/>
                  </a:lnTo>
                  <a:lnTo>
                    <a:pt x="910" y="674"/>
                  </a:lnTo>
                  <a:lnTo>
                    <a:pt x="910" y="662"/>
                  </a:lnTo>
                  <a:lnTo>
                    <a:pt x="945" y="657"/>
                  </a:lnTo>
                  <a:lnTo>
                    <a:pt x="999" y="657"/>
                  </a:lnTo>
                  <a:lnTo>
                    <a:pt x="1064" y="680"/>
                  </a:lnTo>
                  <a:lnTo>
                    <a:pt x="1093" y="692"/>
                  </a:lnTo>
                  <a:lnTo>
                    <a:pt x="1111" y="692"/>
                  </a:lnTo>
                  <a:lnTo>
                    <a:pt x="1111" y="680"/>
                  </a:lnTo>
                  <a:lnTo>
                    <a:pt x="1093" y="662"/>
                  </a:lnTo>
                  <a:lnTo>
                    <a:pt x="1064" y="614"/>
                  </a:lnTo>
                  <a:lnTo>
                    <a:pt x="1040" y="609"/>
                  </a:lnTo>
                  <a:lnTo>
                    <a:pt x="1034" y="603"/>
                  </a:lnTo>
                  <a:lnTo>
                    <a:pt x="1040" y="586"/>
                  </a:lnTo>
                  <a:lnTo>
                    <a:pt x="1052" y="586"/>
                  </a:lnTo>
                  <a:lnTo>
                    <a:pt x="1057" y="573"/>
                  </a:lnTo>
                  <a:lnTo>
                    <a:pt x="1029" y="561"/>
                  </a:lnTo>
                  <a:lnTo>
                    <a:pt x="1004" y="520"/>
                  </a:lnTo>
                  <a:lnTo>
                    <a:pt x="975" y="449"/>
                  </a:lnTo>
                  <a:lnTo>
                    <a:pt x="969" y="421"/>
                  </a:lnTo>
                  <a:lnTo>
                    <a:pt x="963" y="385"/>
                  </a:lnTo>
                  <a:lnTo>
                    <a:pt x="975" y="307"/>
                  </a:lnTo>
                  <a:lnTo>
                    <a:pt x="975" y="290"/>
                  </a:lnTo>
                  <a:lnTo>
                    <a:pt x="963" y="279"/>
                  </a:lnTo>
                  <a:lnTo>
                    <a:pt x="958" y="254"/>
                  </a:lnTo>
                  <a:lnTo>
                    <a:pt x="963" y="243"/>
                  </a:lnTo>
                  <a:lnTo>
                    <a:pt x="975" y="225"/>
                  </a:lnTo>
                  <a:lnTo>
                    <a:pt x="981" y="201"/>
                  </a:lnTo>
                  <a:lnTo>
                    <a:pt x="1040" y="160"/>
                  </a:lnTo>
                  <a:lnTo>
                    <a:pt x="1052" y="148"/>
                  </a:lnTo>
                  <a:lnTo>
                    <a:pt x="1064" y="89"/>
                  </a:lnTo>
                  <a:lnTo>
                    <a:pt x="1093" y="95"/>
                  </a:lnTo>
                  <a:lnTo>
                    <a:pt x="1111" y="112"/>
                  </a:lnTo>
                  <a:lnTo>
                    <a:pt x="1082" y="160"/>
                  </a:lnTo>
                  <a:lnTo>
                    <a:pt x="1064" y="190"/>
                  </a:lnTo>
                  <a:lnTo>
                    <a:pt x="1046" y="213"/>
                  </a:lnTo>
                  <a:lnTo>
                    <a:pt x="1029" y="249"/>
                  </a:lnTo>
                  <a:lnTo>
                    <a:pt x="1046" y="290"/>
                  </a:lnTo>
                  <a:lnTo>
                    <a:pt x="1075" y="296"/>
                  </a:lnTo>
                  <a:lnTo>
                    <a:pt x="1093" y="373"/>
                  </a:lnTo>
                  <a:lnTo>
                    <a:pt x="1087" y="385"/>
                  </a:lnTo>
                  <a:lnTo>
                    <a:pt x="1046" y="408"/>
                  </a:lnTo>
                  <a:lnTo>
                    <a:pt x="1052" y="426"/>
                  </a:lnTo>
                  <a:lnTo>
                    <a:pt x="1087" y="438"/>
                  </a:lnTo>
                  <a:lnTo>
                    <a:pt x="1093" y="456"/>
                  </a:lnTo>
                  <a:lnTo>
                    <a:pt x="1087" y="485"/>
                  </a:lnTo>
                  <a:lnTo>
                    <a:pt x="1093" y="503"/>
                  </a:lnTo>
                  <a:lnTo>
                    <a:pt x="1093" y="526"/>
                  </a:lnTo>
                  <a:lnTo>
                    <a:pt x="1111" y="573"/>
                  </a:lnTo>
                  <a:lnTo>
                    <a:pt x="1152" y="603"/>
                  </a:lnTo>
                  <a:lnTo>
                    <a:pt x="1176" y="603"/>
                  </a:lnTo>
                  <a:lnTo>
                    <a:pt x="1194" y="586"/>
                  </a:lnTo>
                  <a:lnTo>
                    <a:pt x="1217" y="591"/>
                  </a:lnTo>
                  <a:lnTo>
                    <a:pt x="1229" y="597"/>
                  </a:lnTo>
                  <a:lnTo>
                    <a:pt x="1222" y="621"/>
                  </a:lnTo>
                  <a:lnTo>
                    <a:pt x="1247" y="662"/>
                  </a:lnTo>
                  <a:lnTo>
                    <a:pt x="1252" y="680"/>
                  </a:lnTo>
                  <a:lnTo>
                    <a:pt x="1265" y="703"/>
                  </a:lnTo>
                  <a:lnTo>
                    <a:pt x="1306" y="703"/>
                  </a:lnTo>
                  <a:lnTo>
                    <a:pt x="1306" y="710"/>
                  </a:lnTo>
                  <a:lnTo>
                    <a:pt x="1336" y="680"/>
                  </a:lnTo>
                  <a:lnTo>
                    <a:pt x="1435" y="644"/>
                  </a:lnTo>
                  <a:lnTo>
                    <a:pt x="1435" y="627"/>
                  </a:lnTo>
                  <a:lnTo>
                    <a:pt x="1448" y="603"/>
                  </a:lnTo>
                  <a:lnTo>
                    <a:pt x="1477" y="467"/>
                  </a:lnTo>
                  <a:lnTo>
                    <a:pt x="1471" y="456"/>
                  </a:lnTo>
                  <a:lnTo>
                    <a:pt x="1265" y="497"/>
                  </a:lnTo>
                  <a:lnTo>
                    <a:pt x="1116" y="0"/>
                  </a:lnTo>
                </a:path>
              </a:pathLst>
            </a:custGeom>
            <a:grpFill/>
            <a:ln w="9525">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81" name="Rounded Rectangle 180"/>
            <p:cNvSpPr/>
            <p:nvPr/>
          </p:nvSpPr>
          <p:spPr>
            <a:xfrm>
              <a:off x="7315200" y="4572000"/>
              <a:ext cx="411480" cy="365760"/>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MD</a:t>
              </a:r>
            </a:p>
            <a:p>
              <a:pPr algn="ctr">
                <a:defRPr/>
              </a:pPr>
              <a:r>
                <a:rPr lang="en-US" sz="1440" b="1" dirty="0">
                  <a:solidFill>
                    <a:schemeClr val="tx1"/>
                  </a:solidFill>
                  <a:latin typeface="Calibri" pitchFamily="34" charset="0"/>
                  <a:cs typeface="Arial" pitchFamily="34" charset="0"/>
                </a:rPr>
                <a:t>1%</a:t>
              </a:r>
            </a:p>
          </p:txBody>
        </p:sp>
      </p:grpSp>
      <p:sp>
        <p:nvSpPr>
          <p:cNvPr id="150" name="Rounded Rectangle 149"/>
          <p:cNvSpPr/>
          <p:nvPr/>
        </p:nvSpPr>
        <p:spPr>
          <a:xfrm>
            <a:off x="11247120" y="5640638"/>
            <a:ext cx="493776" cy="438912"/>
          </a:xfrm>
          <a:prstGeom prst="roundRect">
            <a:avLst/>
          </a:prstGeom>
          <a:solidFill>
            <a:srgbClr val="E6B9B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DC</a:t>
            </a:r>
          </a:p>
          <a:p>
            <a:pPr algn="ctr">
              <a:defRPr/>
            </a:pPr>
            <a:r>
              <a:rPr lang="en-US" sz="1440" b="1" dirty="0">
                <a:solidFill>
                  <a:schemeClr val="tx1"/>
                </a:solidFill>
                <a:latin typeface="Calibri" pitchFamily="34" charset="0"/>
                <a:cs typeface="Arial" pitchFamily="34" charset="0"/>
              </a:rPr>
              <a:t>-1%</a:t>
            </a:r>
          </a:p>
        </p:txBody>
      </p:sp>
      <p:grpSp>
        <p:nvGrpSpPr>
          <p:cNvPr id="136" name="Group 135"/>
          <p:cNvGrpSpPr/>
          <p:nvPr/>
        </p:nvGrpSpPr>
        <p:grpSpPr>
          <a:xfrm>
            <a:off x="10511321" y="2897438"/>
            <a:ext cx="1229575" cy="863717"/>
            <a:chOff x="7235434" y="2286000"/>
            <a:chExt cx="1024646" cy="719764"/>
          </a:xfrm>
          <a:solidFill>
            <a:srgbClr val="77933C"/>
          </a:solidFill>
        </p:grpSpPr>
        <p:sp>
          <p:nvSpPr>
            <p:cNvPr id="19550" name="Freeform 94"/>
            <p:cNvSpPr>
              <a:spLocks/>
            </p:cNvSpPr>
            <p:nvPr/>
          </p:nvSpPr>
          <p:spPr bwMode="auto">
            <a:xfrm>
              <a:off x="7235434" y="2578766"/>
              <a:ext cx="205824" cy="426998"/>
            </a:xfrm>
            <a:custGeom>
              <a:avLst/>
              <a:gdLst/>
              <a:ahLst/>
              <a:cxnLst>
                <a:cxn ang="0">
                  <a:pos x="507" y="946"/>
                </a:cxn>
                <a:cxn ang="0">
                  <a:pos x="490" y="933"/>
                </a:cxn>
                <a:cxn ang="0">
                  <a:pos x="466" y="939"/>
                </a:cxn>
                <a:cxn ang="0">
                  <a:pos x="442" y="981"/>
                </a:cxn>
                <a:cxn ang="0">
                  <a:pos x="413" y="987"/>
                </a:cxn>
                <a:cxn ang="0">
                  <a:pos x="419" y="1017"/>
                </a:cxn>
                <a:cxn ang="0">
                  <a:pos x="413" y="1022"/>
                </a:cxn>
                <a:cxn ang="0">
                  <a:pos x="407" y="1017"/>
                </a:cxn>
                <a:cxn ang="0">
                  <a:pos x="395" y="1022"/>
                </a:cxn>
                <a:cxn ang="0">
                  <a:pos x="389" y="1034"/>
                </a:cxn>
                <a:cxn ang="0">
                  <a:pos x="46" y="1111"/>
                </a:cxn>
                <a:cxn ang="0">
                  <a:pos x="41" y="1093"/>
                </a:cxn>
                <a:cxn ang="0">
                  <a:pos x="17" y="1070"/>
                </a:cxn>
                <a:cxn ang="0">
                  <a:pos x="17" y="1028"/>
                </a:cxn>
                <a:cxn ang="0">
                  <a:pos x="29" y="1010"/>
                </a:cxn>
                <a:cxn ang="0">
                  <a:pos x="17" y="974"/>
                </a:cxn>
                <a:cxn ang="0">
                  <a:pos x="0" y="809"/>
                </a:cxn>
                <a:cxn ang="0">
                  <a:pos x="0" y="756"/>
                </a:cxn>
                <a:cxn ang="0">
                  <a:pos x="23" y="667"/>
                </a:cxn>
                <a:cxn ang="0">
                  <a:pos x="35" y="603"/>
                </a:cxn>
                <a:cxn ang="0">
                  <a:pos x="41" y="555"/>
                </a:cxn>
                <a:cxn ang="0">
                  <a:pos x="23" y="520"/>
                </a:cxn>
                <a:cxn ang="0">
                  <a:pos x="23" y="484"/>
                </a:cxn>
                <a:cxn ang="0">
                  <a:pos x="35" y="461"/>
                </a:cxn>
                <a:cxn ang="0">
                  <a:pos x="100" y="408"/>
                </a:cxn>
                <a:cxn ang="0">
                  <a:pos x="129" y="319"/>
                </a:cxn>
                <a:cxn ang="0">
                  <a:pos x="100" y="266"/>
                </a:cxn>
                <a:cxn ang="0">
                  <a:pos x="94" y="243"/>
                </a:cxn>
                <a:cxn ang="0">
                  <a:pos x="106" y="225"/>
                </a:cxn>
                <a:cxn ang="0">
                  <a:pos x="100" y="207"/>
                </a:cxn>
                <a:cxn ang="0">
                  <a:pos x="88" y="148"/>
                </a:cxn>
                <a:cxn ang="0">
                  <a:pos x="100" y="77"/>
                </a:cxn>
                <a:cxn ang="0">
                  <a:pos x="82" y="48"/>
                </a:cxn>
                <a:cxn ang="0">
                  <a:pos x="88" y="41"/>
                </a:cxn>
                <a:cxn ang="0">
                  <a:pos x="112" y="41"/>
                </a:cxn>
                <a:cxn ang="0">
                  <a:pos x="124" y="12"/>
                </a:cxn>
                <a:cxn ang="0">
                  <a:pos x="142" y="23"/>
                </a:cxn>
                <a:cxn ang="0">
                  <a:pos x="159" y="18"/>
                </a:cxn>
                <a:cxn ang="0">
                  <a:pos x="177" y="0"/>
                </a:cxn>
                <a:cxn ang="0">
                  <a:pos x="401" y="685"/>
                </a:cxn>
                <a:cxn ang="0">
                  <a:pos x="407" y="697"/>
                </a:cxn>
                <a:cxn ang="0">
                  <a:pos x="407" y="727"/>
                </a:cxn>
                <a:cxn ang="0">
                  <a:pos x="407" y="738"/>
                </a:cxn>
                <a:cxn ang="0">
                  <a:pos x="466" y="786"/>
                </a:cxn>
                <a:cxn ang="0">
                  <a:pos x="478" y="786"/>
                </a:cxn>
                <a:cxn ang="0">
                  <a:pos x="484" y="809"/>
                </a:cxn>
                <a:cxn ang="0">
                  <a:pos x="484" y="821"/>
                </a:cxn>
                <a:cxn ang="0">
                  <a:pos x="513" y="880"/>
                </a:cxn>
                <a:cxn ang="0">
                  <a:pos x="513" y="892"/>
                </a:cxn>
                <a:cxn ang="0">
                  <a:pos x="507" y="916"/>
                </a:cxn>
                <a:cxn ang="0">
                  <a:pos x="507" y="946"/>
                </a:cxn>
              </a:cxnLst>
              <a:rect l="0" t="0" r="r" b="b"/>
              <a:pathLst>
                <a:path w="513" h="1111">
                  <a:moveTo>
                    <a:pt x="507" y="946"/>
                  </a:moveTo>
                  <a:lnTo>
                    <a:pt x="490" y="933"/>
                  </a:lnTo>
                  <a:lnTo>
                    <a:pt x="466" y="939"/>
                  </a:lnTo>
                  <a:lnTo>
                    <a:pt x="442" y="981"/>
                  </a:lnTo>
                  <a:lnTo>
                    <a:pt x="413" y="987"/>
                  </a:lnTo>
                  <a:lnTo>
                    <a:pt x="419" y="1017"/>
                  </a:lnTo>
                  <a:lnTo>
                    <a:pt x="413" y="1022"/>
                  </a:lnTo>
                  <a:lnTo>
                    <a:pt x="407" y="1017"/>
                  </a:lnTo>
                  <a:lnTo>
                    <a:pt x="395" y="1022"/>
                  </a:lnTo>
                  <a:lnTo>
                    <a:pt x="389" y="1034"/>
                  </a:lnTo>
                  <a:lnTo>
                    <a:pt x="46" y="1111"/>
                  </a:lnTo>
                  <a:lnTo>
                    <a:pt x="41" y="1093"/>
                  </a:lnTo>
                  <a:lnTo>
                    <a:pt x="17" y="1070"/>
                  </a:lnTo>
                  <a:lnTo>
                    <a:pt x="17" y="1028"/>
                  </a:lnTo>
                  <a:lnTo>
                    <a:pt x="29" y="1010"/>
                  </a:lnTo>
                  <a:lnTo>
                    <a:pt x="17" y="974"/>
                  </a:lnTo>
                  <a:lnTo>
                    <a:pt x="0" y="809"/>
                  </a:lnTo>
                  <a:lnTo>
                    <a:pt x="0" y="756"/>
                  </a:lnTo>
                  <a:lnTo>
                    <a:pt x="23" y="667"/>
                  </a:lnTo>
                  <a:lnTo>
                    <a:pt x="35" y="603"/>
                  </a:lnTo>
                  <a:lnTo>
                    <a:pt x="41" y="555"/>
                  </a:lnTo>
                  <a:lnTo>
                    <a:pt x="23" y="520"/>
                  </a:lnTo>
                  <a:lnTo>
                    <a:pt x="23" y="484"/>
                  </a:lnTo>
                  <a:lnTo>
                    <a:pt x="35" y="461"/>
                  </a:lnTo>
                  <a:lnTo>
                    <a:pt x="100" y="408"/>
                  </a:lnTo>
                  <a:lnTo>
                    <a:pt x="129" y="319"/>
                  </a:lnTo>
                  <a:lnTo>
                    <a:pt x="100" y="266"/>
                  </a:lnTo>
                  <a:lnTo>
                    <a:pt x="94" y="243"/>
                  </a:lnTo>
                  <a:lnTo>
                    <a:pt x="106" y="225"/>
                  </a:lnTo>
                  <a:lnTo>
                    <a:pt x="100" y="207"/>
                  </a:lnTo>
                  <a:lnTo>
                    <a:pt x="88" y="148"/>
                  </a:lnTo>
                  <a:lnTo>
                    <a:pt x="100" y="77"/>
                  </a:lnTo>
                  <a:lnTo>
                    <a:pt x="82" y="48"/>
                  </a:lnTo>
                  <a:lnTo>
                    <a:pt x="88" y="41"/>
                  </a:lnTo>
                  <a:lnTo>
                    <a:pt x="112" y="41"/>
                  </a:lnTo>
                  <a:lnTo>
                    <a:pt x="124" y="12"/>
                  </a:lnTo>
                  <a:lnTo>
                    <a:pt x="142" y="23"/>
                  </a:lnTo>
                  <a:lnTo>
                    <a:pt x="159" y="18"/>
                  </a:lnTo>
                  <a:lnTo>
                    <a:pt x="177" y="0"/>
                  </a:lnTo>
                  <a:lnTo>
                    <a:pt x="401" y="685"/>
                  </a:lnTo>
                  <a:lnTo>
                    <a:pt x="407" y="697"/>
                  </a:lnTo>
                  <a:lnTo>
                    <a:pt x="407" y="727"/>
                  </a:lnTo>
                  <a:lnTo>
                    <a:pt x="407" y="738"/>
                  </a:lnTo>
                  <a:lnTo>
                    <a:pt x="466" y="786"/>
                  </a:lnTo>
                  <a:lnTo>
                    <a:pt x="478" y="786"/>
                  </a:lnTo>
                  <a:lnTo>
                    <a:pt x="484" y="809"/>
                  </a:lnTo>
                  <a:lnTo>
                    <a:pt x="484" y="821"/>
                  </a:lnTo>
                  <a:lnTo>
                    <a:pt x="513" y="880"/>
                  </a:lnTo>
                  <a:lnTo>
                    <a:pt x="513" y="892"/>
                  </a:lnTo>
                  <a:lnTo>
                    <a:pt x="507" y="916"/>
                  </a:lnTo>
                  <a:lnTo>
                    <a:pt x="507" y="946"/>
                  </a:lnTo>
                </a:path>
              </a:pathLst>
            </a:custGeom>
            <a:grpFill/>
            <a:ln w="9525">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43" name="Rounded Rectangle 142"/>
            <p:cNvSpPr/>
            <p:nvPr/>
          </p:nvSpPr>
          <p:spPr>
            <a:xfrm>
              <a:off x="7848600" y="2286000"/>
              <a:ext cx="411480" cy="365760"/>
            </a:xfrm>
            <a:prstGeom prst="roundRect">
              <a:avLst/>
            </a:prstGeom>
            <a:solidFill>
              <a:srgbClr val="C3D69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NH</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4%</a:t>
              </a:r>
            </a:p>
          </p:txBody>
        </p:sp>
      </p:grpSp>
      <p:sp>
        <p:nvSpPr>
          <p:cNvPr id="145" name="Rounded Rectangle 144"/>
          <p:cNvSpPr/>
          <p:nvPr/>
        </p:nvSpPr>
        <p:spPr>
          <a:xfrm>
            <a:off x="4469130" y="2257358"/>
            <a:ext cx="1142225" cy="365760"/>
          </a:xfrm>
          <a:prstGeom prst="roundRect">
            <a:avLst/>
          </a:prstGeom>
          <a:solidFill>
            <a:schemeClr val="accent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latin typeface="Calibri" pitchFamily="34" charset="0"/>
                <a:cs typeface="Arial" pitchFamily="34" charset="0"/>
              </a:rPr>
              <a:t>Over -10%</a:t>
            </a:r>
            <a:endParaRPr lang="en-US" sz="1440" b="1" dirty="0">
              <a:solidFill>
                <a:schemeClr val="bg1"/>
              </a:solidFill>
              <a:latin typeface="Calibri" pitchFamily="34" charset="0"/>
              <a:cs typeface="Arial" pitchFamily="34" charset="0"/>
            </a:endParaRPr>
          </a:p>
        </p:txBody>
      </p:sp>
      <p:sp>
        <p:nvSpPr>
          <p:cNvPr id="146" name="Rounded Rectangle 145"/>
          <p:cNvSpPr/>
          <p:nvPr/>
        </p:nvSpPr>
        <p:spPr>
          <a:xfrm>
            <a:off x="5657850" y="2257358"/>
            <a:ext cx="1142225" cy="365760"/>
          </a:xfrm>
          <a:prstGeom prst="roundRect">
            <a:avLst/>
          </a:prstGeom>
          <a:solidFill>
            <a:srgbClr val="95373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bg1"/>
                </a:solidFill>
                <a:latin typeface="Calibri" pitchFamily="34" charset="0"/>
                <a:cs typeface="Arial" pitchFamily="34" charset="0"/>
              </a:rPr>
              <a:t>-5.1% to -10%</a:t>
            </a:r>
          </a:p>
        </p:txBody>
      </p:sp>
      <p:sp>
        <p:nvSpPr>
          <p:cNvPr id="147" name="Rounded Rectangle 146"/>
          <p:cNvSpPr/>
          <p:nvPr/>
        </p:nvSpPr>
        <p:spPr>
          <a:xfrm>
            <a:off x="6846570" y="2257358"/>
            <a:ext cx="1142225" cy="365760"/>
          </a:xfrm>
          <a:prstGeom prst="roundRect">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-0.1% to -5%</a:t>
            </a:r>
          </a:p>
        </p:txBody>
      </p:sp>
      <p:sp>
        <p:nvSpPr>
          <p:cNvPr id="148" name="Rounded Rectangle 147"/>
          <p:cNvSpPr/>
          <p:nvPr/>
        </p:nvSpPr>
        <p:spPr>
          <a:xfrm>
            <a:off x="8949690" y="2257358"/>
            <a:ext cx="1142225" cy="365760"/>
          </a:xfrm>
          <a:prstGeom prst="roundRect">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0.1% to 5%</a:t>
            </a:r>
          </a:p>
        </p:txBody>
      </p:sp>
      <p:sp>
        <p:nvSpPr>
          <p:cNvPr id="149" name="Snip Single Corner Rectangle 148"/>
          <p:cNvSpPr/>
          <p:nvPr/>
        </p:nvSpPr>
        <p:spPr>
          <a:xfrm>
            <a:off x="3017520" y="5914958"/>
            <a:ext cx="1920240" cy="1499616"/>
          </a:xfrm>
          <a:prstGeom prst="snip1Rect">
            <a:avLst>
              <a:gd name="adj" fmla="val 4487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itchFamily="34" charset="0"/>
              <a:cs typeface="Arial" pitchFamily="34" charset="0"/>
            </a:endParaRPr>
          </a:p>
        </p:txBody>
      </p:sp>
      <p:sp>
        <p:nvSpPr>
          <p:cNvPr id="151" name="Snip Single Corner Rectangle 150"/>
          <p:cNvSpPr/>
          <p:nvPr/>
        </p:nvSpPr>
        <p:spPr>
          <a:xfrm>
            <a:off x="5029200" y="6646478"/>
            <a:ext cx="1188720" cy="768096"/>
          </a:xfrm>
          <a:prstGeom prst="snip1Rect">
            <a:avLst>
              <a:gd name="adj" fmla="val 5000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itchFamily="34" charset="0"/>
              <a:cs typeface="Arial" pitchFamily="34" charset="0"/>
            </a:endParaRPr>
          </a:p>
        </p:txBody>
      </p:sp>
      <p:grpSp>
        <p:nvGrpSpPr>
          <p:cNvPr id="11" name="Group 10"/>
          <p:cNvGrpSpPr/>
          <p:nvPr/>
        </p:nvGrpSpPr>
        <p:grpSpPr>
          <a:xfrm>
            <a:off x="10427549" y="3677613"/>
            <a:ext cx="1313347" cy="756017"/>
            <a:chOff x="7165624" y="2936146"/>
            <a:chExt cx="1094456" cy="630014"/>
          </a:xfrm>
          <a:solidFill>
            <a:schemeClr val="accent3">
              <a:lumMod val="60000"/>
              <a:lumOff val="40000"/>
            </a:schemeClr>
          </a:solidFill>
        </p:grpSpPr>
        <p:sp>
          <p:nvSpPr>
            <p:cNvPr id="19544" name="Freeform 88"/>
            <p:cNvSpPr>
              <a:spLocks/>
            </p:cNvSpPr>
            <p:nvPr/>
          </p:nvSpPr>
          <p:spPr bwMode="auto">
            <a:xfrm>
              <a:off x="7165624" y="2936146"/>
              <a:ext cx="426093" cy="212338"/>
            </a:xfrm>
            <a:custGeom>
              <a:avLst/>
              <a:gdLst/>
              <a:ahLst/>
              <a:cxnLst>
                <a:cxn ang="0">
                  <a:pos x="218" y="178"/>
                </a:cxn>
                <a:cxn ang="0">
                  <a:pos x="567" y="89"/>
                </a:cxn>
                <a:cxn ang="0">
                  <a:pos x="585" y="89"/>
                </a:cxn>
                <a:cxn ang="0">
                  <a:pos x="585" y="54"/>
                </a:cxn>
                <a:cxn ang="0">
                  <a:pos x="638" y="6"/>
                </a:cxn>
                <a:cxn ang="0">
                  <a:pos x="679" y="13"/>
                </a:cxn>
                <a:cxn ang="0">
                  <a:pos x="733" y="89"/>
                </a:cxn>
                <a:cxn ang="0">
                  <a:pos x="738" y="119"/>
                </a:cxn>
                <a:cxn ang="0">
                  <a:pos x="703" y="166"/>
                </a:cxn>
                <a:cxn ang="0">
                  <a:pos x="692" y="236"/>
                </a:cxn>
                <a:cxn ang="0">
                  <a:pos x="774" y="254"/>
                </a:cxn>
                <a:cxn ang="0">
                  <a:pos x="857" y="355"/>
                </a:cxn>
                <a:cxn ang="0">
                  <a:pos x="958" y="396"/>
                </a:cxn>
                <a:cxn ang="0">
                  <a:pos x="1022" y="332"/>
                </a:cxn>
                <a:cxn ang="0">
                  <a:pos x="981" y="296"/>
                </a:cxn>
                <a:cxn ang="0">
                  <a:pos x="945" y="254"/>
                </a:cxn>
                <a:cxn ang="0">
                  <a:pos x="987" y="261"/>
                </a:cxn>
                <a:cxn ang="0">
                  <a:pos x="1063" y="396"/>
                </a:cxn>
                <a:cxn ang="0">
                  <a:pos x="1034" y="408"/>
                </a:cxn>
                <a:cxn ang="0">
                  <a:pos x="951" y="456"/>
                </a:cxn>
                <a:cxn ang="0">
                  <a:pos x="875" y="503"/>
                </a:cxn>
                <a:cxn ang="0">
                  <a:pos x="875" y="479"/>
                </a:cxn>
                <a:cxn ang="0">
                  <a:pos x="851" y="444"/>
                </a:cxn>
                <a:cxn ang="0">
                  <a:pos x="786" y="538"/>
                </a:cxn>
                <a:cxn ang="0">
                  <a:pos x="756" y="520"/>
                </a:cxn>
                <a:cxn ang="0">
                  <a:pos x="738" y="508"/>
                </a:cxn>
                <a:cxn ang="0">
                  <a:pos x="709" y="485"/>
                </a:cxn>
                <a:cxn ang="0">
                  <a:pos x="656" y="461"/>
                </a:cxn>
                <a:cxn ang="0">
                  <a:pos x="621" y="414"/>
                </a:cxn>
                <a:cxn ang="0">
                  <a:pos x="497" y="403"/>
                </a:cxn>
                <a:cxn ang="0">
                  <a:pos x="218" y="491"/>
                </a:cxn>
                <a:cxn ang="0">
                  <a:pos x="195" y="474"/>
                </a:cxn>
                <a:cxn ang="0">
                  <a:pos x="0" y="508"/>
                </a:cxn>
              </a:cxnLst>
              <a:rect l="0" t="0" r="r" b="b"/>
              <a:pathLst>
                <a:path w="1063" h="550">
                  <a:moveTo>
                    <a:pt x="0" y="231"/>
                  </a:moveTo>
                  <a:lnTo>
                    <a:pt x="218" y="178"/>
                  </a:lnTo>
                  <a:lnTo>
                    <a:pt x="561" y="101"/>
                  </a:lnTo>
                  <a:lnTo>
                    <a:pt x="567" y="89"/>
                  </a:lnTo>
                  <a:lnTo>
                    <a:pt x="579" y="84"/>
                  </a:lnTo>
                  <a:lnTo>
                    <a:pt x="585" y="89"/>
                  </a:lnTo>
                  <a:lnTo>
                    <a:pt x="591" y="84"/>
                  </a:lnTo>
                  <a:lnTo>
                    <a:pt x="585" y="54"/>
                  </a:lnTo>
                  <a:lnTo>
                    <a:pt x="614" y="48"/>
                  </a:lnTo>
                  <a:lnTo>
                    <a:pt x="638" y="6"/>
                  </a:lnTo>
                  <a:lnTo>
                    <a:pt x="662" y="0"/>
                  </a:lnTo>
                  <a:lnTo>
                    <a:pt x="679" y="13"/>
                  </a:lnTo>
                  <a:lnTo>
                    <a:pt x="697" y="59"/>
                  </a:lnTo>
                  <a:lnTo>
                    <a:pt x="733" y="89"/>
                  </a:lnTo>
                  <a:lnTo>
                    <a:pt x="745" y="107"/>
                  </a:lnTo>
                  <a:lnTo>
                    <a:pt x="738" y="119"/>
                  </a:lnTo>
                  <a:lnTo>
                    <a:pt x="720" y="130"/>
                  </a:lnTo>
                  <a:lnTo>
                    <a:pt x="703" y="166"/>
                  </a:lnTo>
                  <a:lnTo>
                    <a:pt x="685" y="213"/>
                  </a:lnTo>
                  <a:lnTo>
                    <a:pt x="692" y="236"/>
                  </a:lnTo>
                  <a:lnTo>
                    <a:pt x="733" y="236"/>
                  </a:lnTo>
                  <a:lnTo>
                    <a:pt x="774" y="254"/>
                  </a:lnTo>
                  <a:lnTo>
                    <a:pt x="834" y="320"/>
                  </a:lnTo>
                  <a:lnTo>
                    <a:pt x="857" y="355"/>
                  </a:lnTo>
                  <a:lnTo>
                    <a:pt x="887" y="396"/>
                  </a:lnTo>
                  <a:lnTo>
                    <a:pt x="958" y="396"/>
                  </a:lnTo>
                  <a:lnTo>
                    <a:pt x="999" y="378"/>
                  </a:lnTo>
                  <a:lnTo>
                    <a:pt x="1022" y="332"/>
                  </a:lnTo>
                  <a:lnTo>
                    <a:pt x="1010" y="320"/>
                  </a:lnTo>
                  <a:lnTo>
                    <a:pt x="981" y="296"/>
                  </a:lnTo>
                  <a:lnTo>
                    <a:pt x="945" y="279"/>
                  </a:lnTo>
                  <a:lnTo>
                    <a:pt x="945" y="254"/>
                  </a:lnTo>
                  <a:lnTo>
                    <a:pt x="975" y="261"/>
                  </a:lnTo>
                  <a:lnTo>
                    <a:pt x="987" y="261"/>
                  </a:lnTo>
                  <a:lnTo>
                    <a:pt x="1040" y="332"/>
                  </a:lnTo>
                  <a:lnTo>
                    <a:pt x="1063" y="396"/>
                  </a:lnTo>
                  <a:lnTo>
                    <a:pt x="1063" y="432"/>
                  </a:lnTo>
                  <a:lnTo>
                    <a:pt x="1034" y="408"/>
                  </a:lnTo>
                  <a:lnTo>
                    <a:pt x="999" y="438"/>
                  </a:lnTo>
                  <a:lnTo>
                    <a:pt x="951" y="456"/>
                  </a:lnTo>
                  <a:lnTo>
                    <a:pt x="898" y="503"/>
                  </a:lnTo>
                  <a:lnTo>
                    <a:pt x="875" y="503"/>
                  </a:lnTo>
                  <a:lnTo>
                    <a:pt x="869" y="497"/>
                  </a:lnTo>
                  <a:lnTo>
                    <a:pt x="875" y="479"/>
                  </a:lnTo>
                  <a:lnTo>
                    <a:pt x="862" y="444"/>
                  </a:lnTo>
                  <a:lnTo>
                    <a:pt x="851" y="444"/>
                  </a:lnTo>
                  <a:lnTo>
                    <a:pt x="821" y="491"/>
                  </a:lnTo>
                  <a:lnTo>
                    <a:pt x="786" y="538"/>
                  </a:lnTo>
                  <a:lnTo>
                    <a:pt x="774" y="550"/>
                  </a:lnTo>
                  <a:lnTo>
                    <a:pt x="756" y="520"/>
                  </a:lnTo>
                  <a:lnTo>
                    <a:pt x="750" y="515"/>
                  </a:lnTo>
                  <a:lnTo>
                    <a:pt x="738" y="508"/>
                  </a:lnTo>
                  <a:lnTo>
                    <a:pt x="733" y="503"/>
                  </a:lnTo>
                  <a:lnTo>
                    <a:pt x="709" y="485"/>
                  </a:lnTo>
                  <a:lnTo>
                    <a:pt x="709" y="479"/>
                  </a:lnTo>
                  <a:lnTo>
                    <a:pt x="656" y="461"/>
                  </a:lnTo>
                  <a:lnTo>
                    <a:pt x="638" y="420"/>
                  </a:lnTo>
                  <a:lnTo>
                    <a:pt x="621" y="414"/>
                  </a:lnTo>
                  <a:lnTo>
                    <a:pt x="609" y="378"/>
                  </a:lnTo>
                  <a:lnTo>
                    <a:pt x="497" y="403"/>
                  </a:lnTo>
                  <a:lnTo>
                    <a:pt x="225" y="479"/>
                  </a:lnTo>
                  <a:lnTo>
                    <a:pt x="218" y="491"/>
                  </a:lnTo>
                  <a:lnTo>
                    <a:pt x="213" y="497"/>
                  </a:lnTo>
                  <a:lnTo>
                    <a:pt x="195" y="474"/>
                  </a:lnTo>
                  <a:lnTo>
                    <a:pt x="12" y="520"/>
                  </a:lnTo>
                  <a:lnTo>
                    <a:pt x="0" y="508"/>
                  </a:lnTo>
                  <a:lnTo>
                    <a:pt x="0" y="231"/>
                  </a:lnTo>
                </a:path>
              </a:pathLst>
            </a:custGeom>
            <a:solidFill>
              <a:schemeClr val="accent3">
                <a:lumMod val="75000"/>
              </a:schemeClr>
            </a:solidFill>
            <a:ln w="9525">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34" name="Rounded Rectangle 133"/>
            <p:cNvSpPr/>
            <p:nvPr/>
          </p:nvSpPr>
          <p:spPr>
            <a:xfrm>
              <a:off x="7848600" y="3157539"/>
              <a:ext cx="411480" cy="408621"/>
            </a:xfrm>
            <a:prstGeom prst="roundRect">
              <a:avLst/>
            </a:prstGeom>
            <a:solidFill>
              <a:srgbClr val="C3D69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MA</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1%</a:t>
              </a:r>
            </a:p>
          </p:txBody>
        </p:sp>
      </p:grpSp>
      <p:sp>
        <p:nvSpPr>
          <p:cNvPr id="135" name="Title 134"/>
          <p:cNvSpPr>
            <a:spLocks noGrp="1"/>
          </p:cNvSpPr>
          <p:nvPr>
            <p:ph type="title"/>
          </p:nvPr>
        </p:nvSpPr>
        <p:spPr>
          <a:xfrm>
            <a:off x="2011680" y="1182112"/>
            <a:ext cx="10607040" cy="1005840"/>
          </a:xfrm>
        </p:spPr>
        <p:txBody>
          <a:bodyPr/>
          <a:lstStyle/>
          <a:p>
            <a:r>
              <a:rPr lang="en-US" sz="3120" dirty="0"/>
              <a:t>State construction employment change (</a:t>
            </a:r>
            <a:r>
              <a:rPr lang="en-US" sz="3120" dirty="0">
                <a:solidFill>
                  <a:srgbClr val="00B050"/>
                </a:solidFill>
              </a:rPr>
              <a:t>U.S.: 4.6%</a:t>
            </a:r>
            <a:r>
              <a:rPr lang="en-US" sz="3120" dirty="0"/>
              <a:t>) </a:t>
            </a:r>
            <a:br>
              <a:rPr lang="en-US" sz="3120" dirty="0"/>
            </a:br>
            <a:r>
              <a:rPr lang="en-US" sz="2880" dirty="0"/>
              <a:t>1/18 to 1/19: 44 states </a:t>
            </a:r>
            <a:r>
              <a:rPr lang="en-US" sz="2880" dirty="0">
                <a:solidFill>
                  <a:srgbClr val="00B050"/>
                </a:solidFill>
              </a:rPr>
              <a:t>up</a:t>
            </a:r>
            <a:r>
              <a:rPr lang="en-US" sz="2880" dirty="0"/>
              <a:t>, 6 states and DC </a:t>
            </a:r>
            <a:r>
              <a:rPr lang="en-US" sz="2880" dirty="0">
                <a:solidFill>
                  <a:schemeClr val="accent2"/>
                </a:solidFill>
              </a:rPr>
              <a:t>down</a:t>
            </a:r>
            <a:endParaRPr lang="en-US" sz="2880" dirty="0">
              <a:solidFill>
                <a:schemeClr val="bg1">
                  <a:lumMod val="50000"/>
                </a:schemeClr>
              </a:solidFill>
            </a:endParaRPr>
          </a:p>
        </p:txBody>
      </p:sp>
      <p:sp>
        <p:nvSpPr>
          <p:cNvPr id="133" name="Rounded Rectangle 132"/>
          <p:cNvSpPr/>
          <p:nvPr/>
        </p:nvSpPr>
        <p:spPr>
          <a:xfrm>
            <a:off x="10138410" y="2257358"/>
            <a:ext cx="1142225" cy="365760"/>
          </a:xfrm>
          <a:prstGeom prst="roundRect">
            <a:avLst/>
          </a:prstGeom>
          <a:solidFill>
            <a:schemeClr val="accent3">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bg1"/>
                </a:solidFill>
                <a:latin typeface="Calibri" pitchFamily="34" charset="0"/>
                <a:cs typeface="Arial" pitchFamily="34" charset="0"/>
              </a:rPr>
              <a:t>5.1% to 10%</a:t>
            </a:r>
          </a:p>
        </p:txBody>
      </p:sp>
      <p:sp>
        <p:nvSpPr>
          <p:cNvPr id="139" name="Rounded Rectangle 138"/>
          <p:cNvSpPr/>
          <p:nvPr/>
        </p:nvSpPr>
        <p:spPr>
          <a:xfrm>
            <a:off x="11327130" y="2257358"/>
            <a:ext cx="1142225" cy="365760"/>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bg1"/>
                </a:solidFill>
                <a:latin typeface="Calibri" pitchFamily="34" charset="0"/>
                <a:cs typeface="Arial" pitchFamily="34" charset="0"/>
              </a:rPr>
              <a:t>Over 10%</a:t>
            </a:r>
          </a:p>
        </p:txBody>
      </p:sp>
      <p:sp>
        <p:nvSpPr>
          <p:cNvPr id="138" name="TextBox 137"/>
          <p:cNvSpPr txBox="1"/>
          <p:nvPr/>
        </p:nvSpPr>
        <p:spPr>
          <a:xfrm>
            <a:off x="10149842" y="6189280"/>
            <a:ext cx="2319515" cy="683264"/>
          </a:xfrm>
          <a:prstGeom prst="rect">
            <a:avLst/>
          </a:prstGeom>
          <a:noFill/>
          <a:ln w="9525">
            <a:solidFill>
              <a:schemeClr val="bg1"/>
            </a:solidFill>
          </a:ln>
        </p:spPr>
        <p:txBody>
          <a:bodyPr wrap="square" rtlCol="0">
            <a:spAutoFit/>
          </a:bodyPr>
          <a:lstStyle/>
          <a:p>
            <a:r>
              <a:rPr lang="en-US" sz="1920" dirty="0">
                <a:latin typeface="Calibri" pitchFamily="34" charset="0"/>
              </a:rPr>
              <a:t>Shading based on  unrounded numbers</a:t>
            </a:r>
          </a:p>
        </p:txBody>
      </p:sp>
      <p:sp>
        <p:nvSpPr>
          <p:cNvPr id="144" name="Rounded Rectangle 143"/>
          <p:cNvSpPr/>
          <p:nvPr/>
        </p:nvSpPr>
        <p:spPr>
          <a:xfrm>
            <a:off x="8035290" y="2257358"/>
            <a:ext cx="822960" cy="365760"/>
          </a:xfrm>
          <a:prstGeom prst="round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 b="1" dirty="0">
                <a:solidFill>
                  <a:schemeClr val="bg1"/>
                </a:solidFill>
                <a:latin typeface="Calibri" pitchFamily="34" charset="0"/>
              </a:rPr>
              <a:t>0%</a:t>
            </a:r>
          </a:p>
        </p:txBody>
      </p:sp>
      <p:sp>
        <p:nvSpPr>
          <p:cNvPr id="137" name="Footer Placeholder 6"/>
          <p:cNvSpPr txBox="1">
            <a:spLocks/>
          </p:cNvSpPr>
          <p:nvPr/>
        </p:nvSpPr>
        <p:spPr>
          <a:xfrm>
            <a:off x="2377441" y="7627622"/>
            <a:ext cx="4309110" cy="438150"/>
          </a:xfrm>
          <a:prstGeom prst="rect">
            <a:avLst/>
          </a:prstGeom>
          <a:noFill/>
        </p:spPr>
        <p:txBody>
          <a:bodyPr vert="horz" lIns="109728" tIns="54864" rIns="109728" bIns="54864" rtlCol="0" anchor="ctr"/>
          <a:lstStyle/>
          <a:p>
            <a:pPr lvl="0"/>
            <a:r>
              <a:rPr lang="en-US" sz="1440" dirty="0">
                <a:solidFill>
                  <a:schemeClr val="bg1"/>
                </a:solidFill>
              </a:rPr>
              <a:t>Source: BLS state and regional employment report</a:t>
            </a:r>
          </a:p>
        </p:txBody>
      </p:sp>
      <p:sp>
        <p:nvSpPr>
          <p:cNvPr id="19514" name="Freeform 58"/>
          <p:cNvSpPr>
            <a:spLocks/>
          </p:cNvSpPr>
          <p:nvPr/>
        </p:nvSpPr>
        <p:spPr bwMode="auto">
          <a:xfrm>
            <a:off x="8135311" y="5159917"/>
            <a:ext cx="1263836" cy="426070"/>
          </a:xfrm>
          <a:custGeom>
            <a:avLst/>
            <a:gdLst/>
            <a:ahLst/>
            <a:cxnLst>
              <a:cxn ang="0">
                <a:pos x="2640" y="0"/>
              </a:cxn>
              <a:cxn ang="0">
                <a:pos x="2103" y="64"/>
              </a:cxn>
              <a:cxn ang="0">
                <a:pos x="2080" y="88"/>
              </a:cxn>
              <a:cxn ang="0">
                <a:pos x="745" y="206"/>
              </a:cxn>
              <a:cxn ang="0">
                <a:pos x="727" y="195"/>
              </a:cxn>
              <a:cxn ang="0">
                <a:pos x="674" y="200"/>
              </a:cxn>
              <a:cxn ang="0">
                <a:pos x="685" y="224"/>
              </a:cxn>
              <a:cxn ang="0">
                <a:pos x="685" y="266"/>
              </a:cxn>
              <a:cxn ang="0">
                <a:pos x="213" y="301"/>
              </a:cxn>
              <a:cxn ang="0">
                <a:pos x="190" y="360"/>
              </a:cxn>
              <a:cxn ang="0">
                <a:pos x="172" y="424"/>
              </a:cxn>
              <a:cxn ang="0">
                <a:pos x="177" y="449"/>
              </a:cxn>
              <a:cxn ang="0">
                <a:pos x="160" y="507"/>
              </a:cxn>
              <a:cxn ang="0">
                <a:pos x="154" y="525"/>
              </a:cxn>
              <a:cxn ang="0">
                <a:pos x="160" y="548"/>
              </a:cxn>
              <a:cxn ang="0">
                <a:pos x="142" y="584"/>
              </a:cxn>
              <a:cxn ang="0">
                <a:pos x="101" y="626"/>
              </a:cxn>
              <a:cxn ang="0">
                <a:pos x="89" y="708"/>
              </a:cxn>
              <a:cxn ang="0">
                <a:pos x="41" y="761"/>
              </a:cxn>
              <a:cxn ang="0">
                <a:pos x="53" y="809"/>
              </a:cxn>
              <a:cxn ang="0">
                <a:pos x="53" y="885"/>
              </a:cxn>
              <a:cxn ang="0">
                <a:pos x="41" y="885"/>
              </a:cxn>
              <a:cxn ang="0">
                <a:pos x="0" y="921"/>
              </a:cxn>
              <a:cxn ang="0">
                <a:pos x="685" y="874"/>
              </a:cxn>
              <a:cxn ang="0">
                <a:pos x="1530" y="803"/>
              </a:cxn>
              <a:cxn ang="0">
                <a:pos x="1861" y="768"/>
              </a:cxn>
              <a:cxn ang="0">
                <a:pos x="1867" y="667"/>
              </a:cxn>
              <a:cxn ang="0">
                <a:pos x="1897" y="672"/>
              </a:cxn>
              <a:cxn ang="0">
                <a:pos x="1914" y="667"/>
              </a:cxn>
              <a:cxn ang="0">
                <a:pos x="1938" y="644"/>
              </a:cxn>
              <a:cxn ang="0">
                <a:pos x="1938" y="619"/>
              </a:cxn>
              <a:cxn ang="0">
                <a:pos x="1938" y="596"/>
              </a:cxn>
              <a:cxn ang="0">
                <a:pos x="1943" y="573"/>
              </a:cxn>
              <a:cxn ang="0">
                <a:pos x="1973" y="543"/>
              </a:cxn>
              <a:cxn ang="0">
                <a:pos x="2039" y="519"/>
              </a:cxn>
              <a:cxn ang="0">
                <a:pos x="2115" y="495"/>
              </a:cxn>
              <a:cxn ang="0">
                <a:pos x="2192" y="431"/>
              </a:cxn>
              <a:cxn ang="0">
                <a:pos x="2221" y="419"/>
              </a:cxn>
              <a:cxn ang="0">
                <a:pos x="2269" y="378"/>
              </a:cxn>
              <a:cxn ang="0">
                <a:pos x="2275" y="337"/>
              </a:cxn>
              <a:cxn ang="0">
                <a:pos x="2287" y="337"/>
              </a:cxn>
              <a:cxn ang="0">
                <a:pos x="2305" y="337"/>
              </a:cxn>
              <a:cxn ang="0">
                <a:pos x="2316" y="319"/>
              </a:cxn>
              <a:cxn ang="0">
                <a:pos x="2322" y="307"/>
              </a:cxn>
              <a:cxn ang="0">
                <a:pos x="2351" y="283"/>
              </a:cxn>
              <a:cxn ang="0">
                <a:pos x="2357" y="283"/>
              </a:cxn>
              <a:cxn ang="0">
                <a:pos x="2381" y="301"/>
              </a:cxn>
              <a:cxn ang="0">
                <a:pos x="2404" y="283"/>
              </a:cxn>
              <a:cxn ang="0">
                <a:pos x="2410" y="271"/>
              </a:cxn>
              <a:cxn ang="0">
                <a:pos x="2445" y="241"/>
              </a:cxn>
              <a:cxn ang="0">
                <a:pos x="2475" y="230"/>
              </a:cxn>
              <a:cxn ang="0">
                <a:pos x="2528" y="224"/>
              </a:cxn>
              <a:cxn ang="0">
                <a:pos x="2582" y="135"/>
              </a:cxn>
              <a:cxn ang="0">
                <a:pos x="2629" y="106"/>
              </a:cxn>
              <a:cxn ang="0">
                <a:pos x="2629" y="82"/>
              </a:cxn>
              <a:cxn ang="0">
                <a:pos x="2640" y="58"/>
              </a:cxn>
              <a:cxn ang="0">
                <a:pos x="2629" y="28"/>
              </a:cxn>
              <a:cxn ang="0">
                <a:pos x="2640" y="0"/>
              </a:cxn>
            </a:cxnLst>
            <a:rect l="0" t="0" r="r" b="b"/>
            <a:pathLst>
              <a:path w="2640" h="921">
                <a:moveTo>
                  <a:pt x="2640" y="0"/>
                </a:moveTo>
                <a:lnTo>
                  <a:pt x="2103" y="64"/>
                </a:lnTo>
                <a:lnTo>
                  <a:pt x="2080" y="88"/>
                </a:lnTo>
                <a:lnTo>
                  <a:pt x="745" y="206"/>
                </a:lnTo>
                <a:lnTo>
                  <a:pt x="727" y="195"/>
                </a:lnTo>
                <a:lnTo>
                  <a:pt x="674" y="200"/>
                </a:lnTo>
                <a:lnTo>
                  <a:pt x="685" y="224"/>
                </a:lnTo>
                <a:lnTo>
                  <a:pt x="685" y="266"/>
                </a:lnTo>
                <a:lnTo>
                  <a:pt x="213" y="301"/>
                </a:lnTo>
                <a:lnTo>
                  <a:pt x="190" y="360"/>
                </a:lnTo>
                <a:lnTo>
                  <a:pt x="172" y="424"/>
                </a:lnTo>
                <a:lnTo>
                  <a:pt x="177" y="449"/>
                </a:lnTo>
                <a:lnTo>
                  <a:pt x="160" y="507"/>
                </a:lnTo>
                <a:lnTo>
                  <a:pt x="154" y="525"/>
                </a:lnTo>
                <a:lnTo>
                  <a:pt x="160" y="548"/>
                </a:lnTo>
                <a:lnTo>
                  <a:pt x="142" y="584"/>
                </a:lnTo>
                <a:lnTo>
                  <a:pt x="101" y="626"/>
                </a:lnTo>
                <a:lnTo>
                  <a:pt x="89" y="708"/>
                </a:lnTo>
                <a:lnTo>
                  <a:pt x="41" y="761"/>
                </a:lnTo>
                <a:lnTo>
                  <a:pt x="53" y="809"/>
                </a:lnTo>
                <a:lnTo>
                  <a:pt x="53" y="885"/>
                </a:lnTo>
                <a:lnTo>
                  <a:pt x="41" y="885"/>
                </a:lnTo>
                <a:lnTo>
                  <a:pt x="0" y="921"/>
                </a:lnTo>
                <a:lnTo>
                  <a:pt x="685" y="874"/>
                </a:lnTo>
                <a:lnTo>
                  <a:pt x="1530" y="803"/>
                </a:lnTo>
                <a:lnTo>
                  <a:pt x="1861" y="768"/>
                </a:lnTo>
                <a:lnTo>
                  <a:pt x="1867" y="667"/>
                </a:lnTo>
                <a:lnTo>
                  <a:pt x="1897" y="672"/>
                </a:lnTo>
                <a:lnTo>
                  <a:pt x="1914" y="667"/>
                </a:lnTo>
                <a:lnTo>
                  <a:pt x="1938" y="644"/>
                </a:lnTo>
                <a:lnTo>
                  <a:pt x="1938" y="619"/>
                </a:lnTo>
                <a:lnTo>
                  <a:pt x="1938" y="596"/>
                </a:lnTo>
                <a:lnTo>
                  <a:pt x="1943" y="573"/>
                </a:lnTo>
                <a:lnTo>
                  <a:pt x="1973" y="543"/>
                </a:lnTo>
                <a:lnTo>
                  <a:pt x="2039" y="519"/>
                </a:lnTo>
                <a:lnTo>
                  <a:pt x="2115" y="495"/>
                </a:lnTo>
                <a:lnTo>
                  <a:pt x="2192" y="431"/>
                </a:lnTo>
                <a:lnTo>
                  <a:pt x="2221" y="419"/>
                </a:lnTo>
                <a:lnTo>
                  <a:pt x="2269" y="378"/>
                </a:lnTo>
                <a:lnTo>
                  <a:pt x="2275" y="337"/>
                </a:lnTo>
                <a:lnTo>
                  <a:pt x="2287" y="337"/>
                </a:lnTo>
                <a:lnTo>
                  <a:pt x="2305" y="337"/>
                </a:lnTo>
                <a:lnTo>
                  <a:pt x="2316" y="319"/>
                </a:lnTo>
                <a:lnTo>
                  <a:pt x="2322" y="307"/>
                </a:lnTo>
                <a:lnTo>
                  <a:pt x="2351" y="283"/>
                </a:lnTo>
                <a:lnTo>
                  <a:pt x="2357" y="283"/>
                </a:lnTo>
                <a:lnTo>
                  <a:pt x="2381" y="301"/>
                </a:lnTo>
                <a:lnTo>
                  <a:pt x="2404" y="283"/>
                </a:lnTo>
                <a:lnTo>
                  <a:pt x="2410" y="271"/>
                </a:lnTo>
                <a:lnTo>
                  <a:pt x="2445" y="241"/>
                </a:lnTo>
                <a:lnTo>
                  <a:pt x="2475" y="230"/>
                </a:lnTo>
                <a:lnTo>
                  <a:pt x="2528" y="224"/>
                </a:lnTo>
                <a:lnTo>
                  <a:pt x="2582" y="135"/>
                </a:lnTo>
                <a:lnTo>
                  <a:pt x="2629" y="106"/>
                </a:lnTo>
                <a:lnTo>
                  <a:pt x="2629" y="82"/>
                </a:lnTo>
                <a:lnTo>
                  <a:pt x="2640" y="58"/>
                </a:lnTo>
                <a:lnTo>
                  <a:pt x="2629" y="28"/>
                </a:lnTo>
                <a:lnTo>
                  <a:pt x="2640" y="0"/>
                </a:lnTo>
              </a:path>
            </a:pathLst>
          </a:custGeom>
          <a:solidFill>
            <a:srgbClr val="77933C"/>
          </a:solidFill>
          <a:ln w="9525">
            <a:solidFill>
              <a:schemeClr val="tx1"/>
            </a:solidFill>
            <a:prstDash val="solid"/>
            <a:round/>
            <a:headEnd/>
            <a:tailEnd/>
          </a:ln>
        </p:spPr>
        <p:txBody>
          <a:bodyPr anchor="ctr"/>
          <a:lstStyle/>
          <a:p>
            <a:pPr>
              <a:defRPr/>
            </a:pPr>
            <a:r>
              <a:rPr lang="en-US" sz="480" b="1" dirty="0">
                <a:solidFill>
                  <a:schemeClr val="bg1"/>
                </a:solidFill>
                <a:latin typeface="Calibri" pitchFamily="34" charset="0"/>
                <a:cs typeface="Arial" pitchFamily="34" charset="0"/>
              </a:rPr>
              <a:t>  </a:t>
            </a:r>
          </a:p>
          <a:p>
            <a:pPr>
              <a:defRPr/>
            </a:pPr>
            <a:r>
              <a:rPr lang="en-US" sz="1440" b="1" dirty="0">
                <a:solidFill>
                  <a:schemeClr val="bg1"/>
                </a:solidFill>
                <a:latin typeface="Calibri" pitchFamily="34" charset="0"/>
                <a:cs typeface="Arial" pitchFamily="34" charset="0"/>
              </a:rPr>
              <a:t>       5%</a:t>
            </a:r>
          </a:p>
        </p:txBody>
      </p:sp>
      <p:grpSp>
        <p:nvGrpSpPr>
          <p:cNvPr id="7" name="Group 6"/>
          <p:cNvGrpSpPr/>
          <p:nvPr/>
        </p:nvGrpSpPr>
        <p:grpSpPr>
          <a:xfrm>
            <a:off x="10233276" y="4081296"/>
            <a:ext cx="1507620" cy="1449614"/>
            <a:chOff x="7003730" y="3272548"/>
            <a:chExt cx="1256350" cy="1208012"/>
          </a:xfrm>
          <a:solidFill>
            <a:srgbClr val="C3D69B"/>
          </a:solidFill>
        </p:grpSpPr>
        <p:sp>
          <p:nvSpPr>
            <p:cNvPr id="180" name="Rounded Rectangle 179"/>
            <p:cNvSpPr/>
            <p:nvPr/>
          </p:nvSpPr>
          <p:spPr>
            <a:xfrm>
              <a:off x="7848600" y="4114800"/>
              <a:ext cx="411480" cy="365760"/>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NJ</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4%</a:t>
              </a:r>
            </a:p>
          </p:txBody>
        </p:sp>
        <p:sp>
          <p:nvSpPr>
            <p:cNvPr id="19540" name="Freeform 84"/>
            <p:cNvSpPr>
              <a:spLocks/>
            </p:cNvSpPr>
            <p:nvPr/>
          </p:nvSpPr>
          <p:spPr bwMode="auto">
            <a:xfrm>
              <a:off x="7003730" y="3272548"/>
              <a:ext cx="174530" cy="380586"/>
            </a:xfrm>
            <a:custGeom>
              <a:avLst/>
              <a:gdLst/>
              <a:ahLst/>
              <a:cxnLst>
                <a:cxn ang="0">
                  <a:pos x="0" y="738"/>
                </a:cxn>
                <a:cxn ang="0">
                  <a:pos x="18" y="744"/>
                </a:cxn>
                <a:cxn ang="0">
                  <a:pos x="59" y="809"/>
                </a:cxn>
                <a:cxn ang="0">
                  <a:pos x="154" y="868"/>
                </a:cxn>
                <a:cxn ang="0">
                  <a:pos x="231" y="886"/>
                </a:cxn>
                <a:cxn ang="0">
                  <a:pos x="249" y="939"/>
                </a:cxn>
                <a:cxn ang="0">
                  <a:pos x="266" y="986"/>
                </a:cxn>
                <a:cxn ang="0">
                  <a:pos x="307" y="915"/>
                </a:cxn>
                <a:cxn ang="0">
                  <a:pos x="343" y="815"/>
                </a:cxn>
                <a:cxn ang="0">
                  <a:pos x="408" y="708"/>
                </a:cxn>
                <a:cxn ang="0">
                  <a:pos x="444" y="608"/>
                </a:cxn>
                <a:cxn ang="0">
                  <a:pos x="431" y="449"/>
                </a:cxn>
                <a:cxn ang="0">
                  <a:pos x="403" y="307"/>
                </a:cxn>
                <a:cxn ang="0">
                  <a:pos x="337" y="330"/>
                </a:cxn>
                <a:cxn ang="0">
                  <a:pos x="319" y="319"/>
                </a:cxn>
                <a:cxn ang="0">
                  <a:pos x="296" y="325"/>
                </a:cxn>
                <a:cxn ang="0">
                  <a:pos x="319" y="254"/>
                </a:cxn>
                <a:cxn ang="0">
                  <a:pos x="349" y="242"/>
                </a:cxn>
                <a:cxn ang="0">
                  <a:pos x="355" y="171"/>
                </a:cxn>
                <a:cxn ang="0">
                  <a:pos x="385" y="136"/>
                </a:cxn>
                <a:cxn ang="0">
                  <a:pos x="107" y="0"/>
                </a:cxn>
                <a:cxn ang="0">
                  <a:pos x="66" y="48"/>
                </a:cxn>
                <a:cxn ang="0">
                  <a:pos x="53" y="124"/>
                </a:cxn>
                <a:cxn ang="0">
                  <a:pos x="12" y="171"/>
                </a:cxn>
                <a:cxn ang="0">
                  <a:pos x="36" y="206"/>
                </a:cxn>
                <a:cxn ang="0">
                  <a:pos x="18" y="259"/>
                </a:cxn>
                <a:cxn ang="0">
                  <a:pos x="30" y="337"/>
                </a:cxn>
                <a:cxn ang="0">
                  <a:pos x="83" y="396"/>
                </a:cxn>
                <a:cxn ang="0">
                  <a:pos x="130" y="419"/>
                </a:cxn>
                <a:cxn ang="0">
                  <a:pos x="165" y="443"/>
                </a:cxn>
                <a:cxn ang="0">
                  <a:pos x="207" y="490"/>
                </a:cxn>
                <a:cxn ang="0">
                  <a:pos x="112" y="567"/>
                </a:cxn>
                <a:cxn ang="0">
                  <a:pos x="23" y="662"/>
                </a:cxn>
              </a:cxnLst>
              <a:rect l="0" t="0" r="r" b="b"/>
              <a:pathLst>
                <a:path w="444" h="986">
                  <a:moveTo>
                    <a:pt x="23" y="662"/>
                  </a:moveTo>
                  <a:lnTo>
                    <a:pt x="0" y="738"/>
                  </a:lnTo>
                  <a:lnTo>
                    <a:pt x="0" y="750"/>
                  </a:lnTo>
                  <a:lnTo>
                    <a:pt x="18" y="744"/>
                  </a:lnTo>
                  <a:lnTo>
                    <a:pt x="36" y="779"/>
                  </a:lnTo>
                  <a:lnTo>
                    <a:pt x="59" y="809"/>
                  </a:lnTo>
                  <a:lnTo>
                    <a:pt x="83" y="832"/>
                  </a:lnTo>
                  <a:lnTo>
                    <a:pt x="154" y="868"/>
                  </a:lnTo>
                  <a:lnTo>
                    <a:pt x="178" y="880"/>
                  </a:lnTo>
                  <a:lnTo>
                    <a:pt x="231" y="886"/>
                  </a:lnTo>
                  <a:lnTo>
                    <a:pt x="249" y="892"/>
                  </a:lnTo>
                  <a:lnTo>
                    <a:pt x="249" y="939"/>
                  </a:lnTo>
                  <a:lnTo>
                    <a:pt x="249" y="969"/>
                  </a:lnTo>
                  <a:lnTo>
                    <a:pt x="266" y="986"/>
                  </a:lnTo>
                  <a:lnTo>
                    <a:pt x="284" y="963"/>
                  </a:lnTo>
                  <a:lnTo>
                    <a:pt x="307" y="915"/>
                  </a:lnTo>
                  <a:lnTo>
                    <a:pt x="307" y="874"/>
                  </a:lnTo>
                  <a:lnTo>
                    <a:pt x="343" y="815"/>
                  </a:lnTo>
                  <a:lnTo>
                    <a:pt x="360" y="768"/>
                  </a:lnTo>
                  <a:lnTo>
                    <a:pt x="408" y="708"/>
                  </a:lnTo>
                  <a:lnTo>
                    <a:pt x="426" y="656"/>
                  </a:lnTo>
                  <a:lnTo>
                    <a:pt x="444" y="608"/>
                  </a:lnTo>
                  <a:lnTo>
                    <a:pt x="444" y="579"/>
                  </a:lnTo>
                  <a:lnTo>
                    <a:pt x="431" y="449"/>
                  </a:lnTo>
                  <a:lnTo>
                    <a:pt x="419" y="342"/>
                  </a:lnTo>
                  <a:lnTo>
                    <a:pt x="403" y="307"/>
                  </a:lnTo>
                  <a:lnTo>
                    <a:pt x="355" y="319"/>
                  </a:lnTo>
                  <a:lnTo>
                    <a:pt x="337" y="330"/>
                  </a:lnTo>
                  <a:lnTo>
                    <a:pt x="325" y="325"/>
                  </a:lnTo>
                  <a:lnTo>
                    <a:pt x="319" y="319"/>
                  </a:lnTo>
                  <a:lnTo>
                    <a:pt x="307" y="325"/>
                  </a:lnTo>
                  <a:lnTo>
                    <a:pt x="296" y="325"/>
                  </a:lnTo>
                  <a:lnTo>
                    <a:pt x="296" y="307"/>
                  </a:lnTo>
                  <a:lnTo>
                    <a:pt x="319" y="254"/>
                  </a:lnTo>
                  <a:lnTo>
                    <a:pt x="337" y="248"/>
                  </a:lnTo>
                  <a:lnTo>
                    <a:pt x="349" y="242"/>
                  </a:lnTo>
                  <a:lnTo>
                    <a:pt x="349" y="201"/>
                  </a:lnTo>
                  <a:lnTo>
                    <a:pt x="355" y="171"/>
                  </a:lnTo>
                  <a:lnTo>
                    <a:pt x="367" y="153"/>
                  </a:lnTo>
                  <a:lnTo>
                    <a:pt x="385" y="136"/>
                  </a:lnTo>
                  <a:lnTo>
                    <a:pt x="367" y="94"/>
                  </a:lnTo>
                  <a:lnTo>
                    <a:pt x="107" y="0"/>
                  </a:lnTo>
                  <a:lnTo>
                    <a:pt x="89" y="12"/>
                  </a:lnTo>
                  <a:lnTo>
                    <a:pt x="66" y="48"/>
                  </a:lnTo>
                  <a:lnTo>
                    <a:pt x="66" y="65"/>
                  </a:lnTo>
                  <a:lnTo>
                    <a:pt x="53" y="124"/>
                  </a:lnTo>
                  <a:lnTo>
                    <a:pt x="18" y="160"/>
                  </a:lnTo>
                  <a:lnTo>
                    <a:pt x="12" y="171"/>
                  </a:lnTo>
                  <a:lnTo>
                    <a:pt x="12" y="183"/>
                  </a:lnTo>
                  <a:lnTo>
                    <a:pt x="36" y="206"/>
                  </a:lnTo>
                  <a:lnTo>
                    <a:pt x="41" y="248"/>
                  </a:lnTo>
                  <a:lnTo>
                    <a:pt x="18" y="259"/>
                  </a:lnTo>
                  <a:lnTo>
                    <a:pt x="23" y="337"/>
                  </a:lnTo>
                  <a:lnTo>
                    <a:pt x="30" y="337"/>
                  </a:lnTo>
                  <a:lnTo>
                    <a:pt x="71" y="348"/>
                  </a:lnTo>
                  <a:lnTo>
                    <a:pt x="83" y="396"/>
                  </a:lnTo>
                  <a:lnTo>
                    <a:pt x="119" y="401"/>
                  </a:lnTo>
                  <a:lnTo>
                    <a:pt x="130" y="419"/>
                  </a:lnTo>
                  <a:lnTo>
                    <a:pt x="148" y="426"/>
                  </a:lnTo>
                  <a:lnTo>
                    <a:pt x="165" y="443"/>
                  </a:lnTo>
                  <a:lnTo>
                    <a:pt x="213" y="479"/>
                  </a:lnTo>
                  <a:lnTo>
                    <a:pt x="207" y="490"/>
                  </a:lnTo>
                  <a:lnTo>
                    <a:pt x="160" y="520"/>
                  </a:lnTo>
                  <a:lnTo>
                    <a:pt x="112" y="567"/>
                  </a:lnTo>
                  <a:lnTo>
                    <a:pt x="101" y="608"/>
                  </a:lnTo>
                  <a:lnTo>
                    <a:pt x="23" y="662"/>
                  </a:lnTo>
                </a:path>
              </a:pathLst>
            </a:custGeom>
            <a:grpFill/>
            <a:ln w="9525">
              <a:solidFill>
                <a:schemeClr val="tx1"/>
              </a:solidFill>
              <a:prstDash val="solid"/>
              <a:round/>
              <a:headEnd/>
              <a:tailEnd/>
            </a:ln>
          </p:spPr>
          <p:txBody>
            <a:bodyPr anchor="ctr"/>
            <a:lstStyle/>
            <a:p>
              <a:pPr algn="ctr">
                <a:defRPr/>
              </a:pPr>
              <a:endParaRPr lang="en-US" sz="1440" b="1" dirty="0">
                <a:latin typeface="Calibri" pitchFamily="34" charset="0"/>
                <a:cs typeface="Arial" pitchFamily="34" charset="0"/>
              </a:endParaRPr>
            </a:p>
          </p:txBody>
        </p:sp>
      </p:grpSp>
      <p:grpSp>
        <p:nvGrpSpPr>
          <p:cNvPr id="8" name="Group 7"/>
          <p:cNvGrpSpPr/>
          <p:nvPr/>
        </p:nvGrpSpPr>
        <p:grpSpPr>
          <a:xfrm>
            <a:off x="10200780" y="4386339"/>
            <a:ext cx="900036" cy="1144573"/>
            <a:chOff x="6976650" y="3526749"/>
            <a:chExt cx="750030" cy="953811"/>
          </a:xfrm>
          <a:solidFill>
            <a:srgbClr val="77933C"/>
          </a:solidFill>
        </p:grpSpPr>
        <p:sp>
          <p:nvSpPr>
            <p:cNvPr id="179" name="Rounded Rectangle 178"/>
            <p:cNvSpPr/>
            <p:nvPr/>
          </p:nvSpPr>
          <p:spPr>
            <a:xfrm>
              <a:off x="7315200" y="4114800"/>
              <a:ext cx="411480" cy="365760"/>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bg1"/>
                  </a:solidFill>
                  <a:latin typeface="Calibri" pitchFamily="34" charset="0"/>
                  <a:cs typeface="Arial" pitchFamily="34" charset="0"/>
                </a:rPr>
                <a:t>DE</a:t>
              </a:r>
              <a:br>
                <a:rPr lang="en-US" sz="1440" b="1" dirty="0">
                  <a:solidFill>
                    <a:schemeClr val="bg1"/>
                  </a:solidFill>
                  <a:latin typeface="Calibri" pitchFamily="34" charset="0"/>
                  <a:cs typeface="Arial" pitchFamily="34" charset="0"/>
                </a:rPr>
              </a:br>
              <a:r>
                <a:rPr lang="en-US" sz="1440" b="1" dirty="0">
                  <a:solidFill>
                    <a:schemeClr val="bg1"/>
                  </a:solidFill>
                  <a:latin typeface="Calibri" pitchFamily="34" charset="0"/>
                  <a:cs typeface="Arial" pitchFamily="34" charset="0"/>
                </a:rPr>
                <a:t>8%</a:t>
              </a:r>
            </a:p>
          </p:txBody>
        </p:sp>
        <p:sp>
          <p:nvSpPr>
            <p:cNvPr id="19538" name="Freeform 82"/>
            <p:cNvSpPr>
              <a:spLocks/>
            </p:cNvSpPr>
            <p:nvPr/>
          </p:nvSpPr>
          <p:spPr bwMode="auto">
            <a:xfrm>
              <a:off x="6976650" y="3526749"/>
              <a:ext cx="140828" cy="214660"/>
            </a:xfrm>
            <a:custGeom>
              <a:avLst/>
              <a:gdLst/>
              <a:ahLst/>
              <a:cxnLst>
                <a:cxn ang="0">
                  <a:pos x="355" y="520"/>
                </a:cxn>
                <a:cxn ang="0">
                  <a:pos x="349" y="485"/>
                </a:cxn>
                <a:cxn ang="0">
                  <a:pos x="326" y="425"/>
                </a:cxn>
                <a:cxn ang="0">
                  <a:pos x="284" y="389"/>
                </a:cxn>
                <a:cxn ang="0">
                  <a:pos x="231" y="348"/>
                </a:cxn>
                <a:cxn ang="0">
                  <a:pos x="207" y="325"/>
                </a:cxn>
                <a:cxn ang="0">
                  <a:pos x="195" y="295"/>
                </a:cxn>
                <a:cxn ang="0">
                  <a:pos x="154" y="224"/>
                </a:cxn>
                <a:cxn ang="0">
                  <a:pos x="136" y="189"/>
                </a:cxn>
                <a:cxn ang="0">
                  <a:pos x="101" y="148"/>
                </a:cxn>
                <a:cxn ang="0">
                  <a:pos x="89" y="123"/>
                </a:cxn>
                <a:cxn ang="0">
                  <a:pos x="83" y="100"/>
                </a:cxn>
                <a:cxn ang="0">
                  <a:pos x="83" y="94"/>
                </a:cxn>
                <a:cxn ang="0">
                  <a:pos x="83" y="82"/>
                </a:cxn>
                <a:cxn ang="0">
                  <a:pos x="106" y="6"/>
                </a:cxn>
                <a:cxn ang="0">
                  <a:pos x="78" y="0"/>
                </a:cxn>
                <a:cxn ang="0">
                  <a:pos x="48" y="6"/>
                </a:cxn>
                <a:cxn ang="0">
                  <a:pos x="18" y="34"/>
                </a:cxn>
                <a:cxn ang="0">
                  <a:pos x="12" y="59"/>
                </a:cxn>
                <a:cxn ang="0">
                  <a:pos x="7" y="64"/>
                </a:cxn>
                <a:cxn ang="0">
                  <a:pos x="0" y="64"/>
                </a:cxn>
                <a:cxn ang="0">
                  <a:pos x="149" y="561"/>
                </a:cxn>
                <a:cxn ang="0">
                  <a:pos x="355" y="520"/>
                </a:cxn>
              </a:cxnLst>
              <a:rect l="0" t="0" r="r" b="b"/>
              <a:pathLst>
                <a:path w="355" h="561">
                  <a:moveTo>
                    <a:pt x="355" y="520"/>
                  </a:moveTo>
                  <a:lnTo>
                    <a:pt x="349" y="485"/>
                  </a:lnTo>
                  <a:lnTo>
                    <a:pt x="326" y="425"/>
                  </a:lnTo>
                  <a:lnTo>
                    <a:pt x="284" y="389"/>
                  </a:lnTo>
                  <a:lnTo>
                    <a:pt x="231" y="348"/>
                  </a:lnTo>
                  <a:lnTo>
                    <a:pt x="207" y="325"/>
                  </a:lnTo>
                  <a:lnTo>
                    <a:pt x="195" y="295"/>
                  </a:lnTo>
                  <a:lnTo>
                    <a:pt x="154" y="224"/>
                  </a:lnTo>
                  <a:lnTo>
                    <a:pt x="136" y="189"/>
                  </a:lnTo>
                  <a:lnTo>
                    <a:pt x="101" y="148"/>
                  </a:lnTo>
                  <a:lnTo>
                    <a:pt x="89" y="123"/>
                  </a:lnTo>
                  <a:lnTo>
                    <a:pt x="83" y="100"/>
                  </a:lnTo>
                  <a:lnTo>
                    <a:pt x="83" y="94"/>
                  </a:lnTo>
                  <a:lnTo>
                    <a:pt x="83" y="82"/>
                  </a:lnTo>
                  <a:lnTo>
                    <a:pt x="106" y="6"/>
                  </a:lnTo>
                  <a:lnTo>
                    <a:pt x="78" y="0"/>
                  </a:lnTo>
                  <a:lnTo>
                    <a:pt x="48" y="6"/>
                  </a:lnTo>
                  <a:lnTo>
                    <a:pt x="18" y="34"/>
                  </a:lnTo>
                  <a:lnTo>
                    <a:pt x="12" y="59"/>
                  </a:lnTo>
                  <a:lnTo>
                    <a:pt x="7" y="64"/>
                  </a:lnTo>
                  <a:lnTo>
                    <a:pt x="0" y="64"/>
                  </a:lnTo>
                  <a:lnTo>
                    <a:pt x="149" y="561"/>
                  </a:lnTo>
                  <a:lnTo>
                    <a:pt x="355" y="520"/>
                  </a:lnTo>
                </a:path>
              </a:pathLst>
            </a:custGeom>
            <a:grpFill/>
            <a:ln w="9525">
              <a:solidFill>
                <a:schemeClr val="tx1"/>
              </a:solidFill>
              <a:prstDash val="solid"/>
              <a:round/>
              <a:headEnd/>
              <a:tailEnd/>
            </a:ln>
          </p:spPr>
          <p:txBody>
            <a:bodyPr anchor="ctr"/>
            <a:lstStyle/>
            <a:p>
              <a:pPr algn="ctr">
                <a:defRPr/>
              </a:pPr>
              <a:endParaRPr lang="en-US" sz="1440" b="1" dirty="0">
                <a:latin typeface="Calibri" pitchFamily="34" charset="0"/>
                <a:cs typeface="Arial" pitchFamily="34" charset="0"/>
              </a:endParaRPr>
            </a:p>
          </p:txBody>
        </p:sp>
      </p:grpSp>
      <p:grpSp>
        <p:nvGrpSpPr>
          <p:cNvPr id="10" name="Group 9"/>
          <p:cNvGrpSpPr/>
          <p:nvPr/>
        </p:nvGrpSpPr>
        <p:grpSpPr>
          <a:xfrm>
            <a:off x="10665871" y="3853054"/>
            <a:ext cx="1075025" cy="1129218"/>
            <a:chOff x="7364226" y="3082345"/>
            <a:chExt cx="895854" cy="941015"/>
          </a:xfrm>
          <a:solidFill>
            <a:srgbClr val="A6A6A6"/>
          </a:solidFill>
        </p:grpSpPr>
        <p:sp>
          <p:nvSpPr>
            <p:cNvPr id="19546" name="Freeform 90"/>
            <p:cNvSpPr>
              <a:spLocks/>
            </p:cNvSpPr>
            <p:nvPr/>
          </p:nvSpPr>
          <p:spPr bwMode="auto">
            <a:xfrm>
              <a:off x="7364226" y="3082345"/>
              <a:ext cx="109533" cy="119513"/>
            </a:xfrm>
            <a:custGeom>
              <a:avLst/>
              <a:gdLst/>
              <a:ahLst/>
              <a:cxnLst>
                <a:cxn ang="0">
                  <a:pos x="0" y="25"/>
                </a:cxn>
                <a:cxn ang="0">
                  <a:pos x="64" y="249"/>
                </a:cxn>
                <a:cxn ang="0">
                  <a:pos x="53" y="272"/>
                </a:cxn>
                <a:cxn ang="0">
                  <a:pos x="46" y="284"/>
                </a:cxn>
                <a:cxn ang="0">
                  <a:pos x="53" y="296"/>
                </a:cxn>
                <a:cxn ang="0">
                  <a:pos x="53" y="307"/>
                </a:cxn>
                <a:cxn ang="0">
                  <a:pos x="70" y="307"/>
                </a:cxn>
                <a:cxn ang="0">
                  <a:pos x="129" y="272"/>
                </a:cxn>
                <a:cxn ang="0">
                  <a:pos x="159" y="243"/>
                </a:cxn>
                <a:cxn ang="0">
                  <a:pos x="159" y="213"/>
                </a:cxn>
                <a:cxn ang="0">
                  <a:pos x="153" y="195"/>
                </a:cxn>
                <a:cxn ang="0">
                  <a:pos x="153" y="160"/>
                </a:cxn>
                <a:cxn ang="0">
                  <a:pos x="177" y="137"/>
                </a:cxn>
                <a:cxn ang="0">
                  <a:pos x="188" y="142"/>
                </a:cxn>
                <a:cxn ang="0">
                  <a:pos x="188" y="166"/>
                </a:cxn>
                <a:cxn ang="0">
                  <a:pos x="188" y="213"/>
                </a:cxn>
                <a:cxn ang="0">
                  <a:pos x="200" y="231"/>
                </a:cxn>
                <a:cxn ang="0">
                  <a:pos x="218" y="225"/>
                </a:cxn>
                <a:cxn ang="0">
                  <a:pos x="218" y="195"/>
                </a:cxn>
                <a:cxn ang="0">
                  <a:pos x="230" y="195"/>
                </a:cxn>
                <a:cxn ang="0">
                  <a:pos x="248" y="178"/>
                </a:cxn>
                <a:cxn ang="0">
                  <a:pos x="277" y="178"/>
                </a:cxn>
                <a:cxn ang="0">
                  <a:pos x="277" y="172"/>
                </a:cxn>
                <a:cxn ang="0">
                  <a:pos x="259" y="142"/>
                </a:cxn>
                <a:cxn ang="0">
                  <a:pos x="253" y="137"/>
                </a:cxn>
                <a:cxn ang="0">
                  <a:pos x="241" y="130"/>
                </a:cxn>
                <a:cxn ang="0">
                  <a:pos x="236" y="125"/>
                </a:cxn>
                <a:cxn ang="0">
                  <a:pos x="212" y="107"/>
                </a:cxn>
                <a:cxn ang="0">
                  <a:pos x="212" y="101"/>
                </a:cxn>
                <a:cxn ang="0">
                  <a:pos x="159" y="83"/>
                </a:cxn>
                <a:cxn ang="0">
                  <a:pos x="141" y="42"/>
                </a:cxn>
                <a:cxn ang="0">
                  <a:pos x="124" y="36"/>
                </a:cxn>
                <a:cxn ang="0">
                  <a:pos x="112" y="0"/>
                </a:cxn>
                <a:cxn ang="0">
                  <a:pos x="0" y="25"/>
                </a:cxn>
              </a:cxnLst>
              <a:rect l="0" t="0" r="r" b="b"/>
              <a:pathLst>
                <a:path w="277" h="307">
                  <a:moveTo>
                    <a:pt x="0" y="25"/>
                  </a:moveTo>
                  <a:lnTo>
                    <a:pt x="64" y="249"/>
                  </a:lnTo>
                  <a:lnTo>
                    <a:pt x="53" y="272"/>
                  </a:lnTo>
                  <a:lnTo>
                    <a:pt x="46" y="284"/>
                  </a:lnTo>
                  <a:lnTo>
                    <a:pt x="53" y="296"/>
                  </a:lnTo>
                  <a:lnTo>
                    <a:pt x="53" y="307"/>
                  </a:lnTo>
                  <a:lnTo>
                    <a:pt x="70" y="307"/>
                  </a:lnTo>
                  <a:lnTo>
                    <a:pt x="129" y="272"/>
                  </a:lnTo>
                  <a:lnTo>
                    <a:pt x="159" y="243"/>
                  </a:lnTo>
                  <a:lnTo>
                    <a:pt x="159" y="213"/>
                  </a:lnTo>
                  <a:lnTo>
                    <a:pt x="153" y="195"/>
                  </a:lnTo>
                  <a:lnTo>
                    <a:pt x="153" y="160"/>
                  </a:lnTo>
                  <a:lnTo>
                    <a:pt x="177" y="137"/>
                  </a:lnTo>
                  <a:lnTo>
                    <a:pt x="188" y="142"/>
                  </a:lnTo>
                  <a:lnTo>
                    <a:pt x="188" y="166"/>
                  </a:lnTo>
                  <a:lnTo>
                    <a:pt x="188" y="213"/>
                  </a:lnTo>
                  <a:lnTo>
                    <a:pt x="200" y="231"/>
                  </a:lnTo>
                  <a:lnTo>
                    <a:pt x="218" y="225"/>
                  </a:lnTo>
                  <a:lnTo>
                    <a:pt x="218" y="195"/>
                  </a:lnTo>
                  <a:lnTo>
                    <a:pt x="230" y="195"/>
                  </a:lnTo>
                  <a:lnTo>
                    <a:pt x="248" y="178"/>
                  </a:lnTo>
                  <a:lnTo>
                    <a:pt x="277" y="178"/>
                  </a:lnTo>
                  <a:lnTo>
                    <a:pt x="277" y="172"/>
                  </a:lnTo>
                  <a:lnTo>
                    <a:pt x="259" y="142"/>
                  </a:lnTo>
                  <a:lnTo>
                    <a:pt x="253" y="137"/>
                  </a:lnTo>
                  <a:lnTo>
                    <a:pt x="241" y="130"/>
                  </a:lnTo>
                  <a:lnTo>
                    <a:pt x="236" y="125"/>
                  </a:lnTo>
                  <a:lnTo>
                    <a:pt x="212" y="107"/>
                  </a:lnTo>
                  <a:lnTo>
                    <a:pt x="212" y="101"/>
                  </a:lnTo>
                  <a:lnTo>
                    <a:pt x="159" y="83"/>
                  </a:lnTo>
                  <a:lnTo>
                    <a:pt x="141" y="42"/>
                  </a:lnTo>
                  <a:lnTo>
                    <a:pt x="124" y="36"/>
                  </a:lnTo>
                  <a:lnTo>
                    <a:pt x="112" y="0"/>
                  </a:lnTo>
                  <a:lnTo>
                    <a:pt x="0" y="25"/>
                  </a:lnTo>
                </a:path>
              </a:pathLst>
            </a:custGeom>
            <a:grpFill/>
            <a:ln w="9525">
              <a:solidFill>
                <a:schemeClr val="tx1"/>
              </a:solidFill>
              <a:prstDash val="solid"/>
              <a:round/>
              <a:headEnd/>
              <a:tailEnd/>
            </a:ln>
          </p:spPr>
          <p:txBody>
            <a:bodyPr anchor="ctr"/>
            <a:lstStyle/>
            <a:p>
              <a:pPr algn="ctr">
                <a:defRPr/>
              </a:pPr>
              <a:endParaRPr lang="en-US" sz="1440" b="1" dirty="0">
                <a:solidFill>
                  <a:schemeClr val="bg1"/>
                </a:solidFill>
                <a:latin typeface="Calibri" pitchFamily="34" charset="0"/>
                <a:cs typeface="Arial" pitchFamily="34" charset="0"/>
              </a:endParaRPr>
            </a:p>
          </p:txBody>
        </p:sp>
        <p:sp>
          <p:nvSpPr>
            <p:cNvPr id="177" name="Rounded Rectangle 176"/>
            <p:cNvSpPr/>
            <p:nvPr/>
          </p:nvSpPr>
          <p:spPr>
            <a:xfrm>
              <a:off x="7848600" y="3657600"/>
              <a:ext cx="411480" cy="365760"/>
            </a:xfrm>
            <a:prstGeom prst="roundRect">
              <a:avLst/>
            </a:prstGeom>
            <a:solidFill>
              <a:srgbClr val="C3D69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40" b="1" dirty="0">
                  <a:solidFill>
                    <a:schemeClr val="tx1"/>
                  </a:solidFill>
                  <a:latin typeface="Calibri" pitchFamily="34" charset="0"/>
                  <a:cs typeface="Arial" pitchFamily="34" charset="0"/>
                </a:rPr>
                <a:t>RI</a:t>
              </a:r>
              <a:br>
                <a:rPr lang="en-US" sz="1440" b="1" dirty="0">
                  <a:solidFill>
                    <a:schemeClr val="tx1"/>
                  </a:solidFill>
                  <a:latin typeface="Calibri" pitchFamily="34" charset="0"/>
                  <a:cs typeface="Arial" pitchFamily="34" charset="0"/>
                </a:rPr>
              </a:br>
              <a:r>
                <a:rPr lang="en-US" sz="1440" b="1" dirty="0">
                  <a:solidFill>
                    <a:schemeClr val="tx1"/>
                  </a:solidFill>
                  <a:latin typeface="Calibri" pitchFamily="34" charset="0"/>
                  <a:cs typeface="Arial" pitchFamily="34" charset="0"/>
                </a:rPr>
                <a:t>5%</a:t>
              </a:r>
            </a:p>
          </p:txBody>
        </p:sp>
      </p:grpSp>
      <p:sp>
        <p:nvSpPr>
          <p:cNvPr id="19528" name="Freeform 72"/>
          <p:cNvSpPr>
            <a:spLocks/>
          </p:cNvSpPr>
          <p:nvPr/>
        </p:nvSpPr>
        <p:spPr bwMode="auto">
          <a:xfrm>
            <a:off x="9026494" y="5012910"/>
            <a:ext cx="1354831" cy="558348"/>
          </a:xfrm>
          <a:custGeom>
            <a:avLst/>
            <a:gdLst/>
            <a:ahLst/>
            <a:cxnLst>
              <a:cxn ang="0">
                <a:pos x="36" y="986"/>
              </a:cxn>
              <a:cxn ang="0">
                <a:pos x="77" y="933"/>
              </a:cxn>
              <a:cxn ang="0">
                <a:pos x="112" y="857"/>
              </a:cxn>
              <a:cxn ang="0">
                <a:pos x="331" y="745"/>
              </a:cxn>
              <a:cxn ang="0">
                <a:pos x="414" y="651"/>
              </a:cxn>
              <a:cxn ang="0">
                <a:pos x="455" y="633"/>
              </a:cxn>
              <a:cxn ang="0">
                <a:pos x="496" y="597"/>
              </a:cxn>
              <a:cxn ang="0">
                <a:pos x="549" y="585"/>
              </a:cxn>
              <a:cxn ang="0">
                <a:pos x="667" y="538"/>
              </a:cxn>
              <a:cxn ang="0">
                <a:pos x="768" y="396"/>
              </a:cxn>
              <a:cxn ang="0">
                <a:pos x="779" y="314"/>
              </a:cxn>
              <a:cxn ang="0">
                <a:pos x="863" y="307"/>
              </a:cxn>
              <a:cxn ang="0">
                <a:pos x="1004" y="296"/>
              </a:cxn>
              <a:cxn ang="0">
                <a:pos x="2671" y="12"/>
              </a:cxn>
              <a:cxn ang="0">
                <a:pos x="2712" y="48"/>
              </a:cxn>
              <a:cxn ang="0">
                <a:pos x="2759" y="119"/>
              </a:cxn>
              <a:cxn ang="0">
                <a:pos x="2735" y="119"/>
              </a:cxn>
              <a:cxn ang="0">
                <a:pos x="2682" y="119"/>
              </a:cxn>
              <a:cxn ang="0">
                <a:pos x="2676" y="148"/>
              </a:cxn>
              <a:cxn ang="0">
                <a:pos x="2552" y="225"/>
              </a:cxn>
              <a:cxn ang="0">
                <a:pos x="2493" y="278"/>
              </a:cxn>
              <a:cxn ang="0">
                <a:pos x="2570" y="248"/>
              </a:cxn>
              <a:cxn ang="0">
                <a:pos x="2699" y="218"/>
              </a:cxn>
              <a:cxn ang="0">
                <a:pos x="2706" y="266"/>
              </a:cxn>
              <a:cxn ang="0">
                <a:pos x="2741" y="254"/>
              </a:cxn>
              <a:cxn ang="0">
                <a:pos x="2812" y="254"/>
              </a:cxn>
              <a:cxn ang="0">
                <a:pos x="2824" y="355"/>
              </a:cxn>
              <a:cxn ang="0">
                <a:pos x="2770" y="426"/>
              </a:cxn>
              <a:cxn ang="0">
                <a:pos x="2688" y="479"/>
              </a:cxn>
              <a:cxn ang="0">
                <a:pos x="2611" y="473"/>
              </a:cxn>
              <a:cxn ang="0">
                <a:pos x="2593" y="438"/>
              </a:cxn>
              <a:cxn ang="0">
                <a:pos x="2564" y="431"/>
              </a:cxn>
              <a:cxn ang="0">
                <a:pos x="2557" y="491"/>
              </a:cxn>
              <a:cxn ang="0">
                <a:pos x="2617" y="538"/>
              </a:cxn>
              <a:cxn ang="0">
                <a:pos x="2552" y="656"/>
              </a:cxn>
              <a:cxn ang="0">
                <a:pos x="2475" y="656"/>
              </a:cxn>
              <a:cxn ang="0">
                <a:pos x="2557" y="674"/>
              </a:cxn>
              <a:cxn ang="0">
                <a:pos x="2664" y="615"/>
              </a:cxn>
              <a:cxn ang="0">
                <a:pos x="2682" y="686"/>
              </a:cxn>
              <a:cxn ang="0">
                <a:pos x="2552" y="768"/>
              </a:cxn>
              <a:cxn ang="0">
                <a:pos x="2410" y="869"/>
              </a:cxn>
              <a:cxn ang="0">
                <a:pos x="2346" y="928"/>
              </a:cxn>
              <a:cxn ang="0">
                <a:pos x="2257" y="1141"/>
              </a:cxn>
              <a:cxn ang="0">
                <a:pos x="2080" y="1199"/>
              </a:cxn>
              <a:cxn ang="0">
                <a:pos x="1264" y="969"/>
              </a:cxn>
              <a:cxn ang="0">
                <a:pos x="1157" y="880"/>
              </a:cxn>
              <a:cxn ang="0">
                <a:pos x="1152" y="845"/>
              </a:cxn>
              <a:cxn ang="0">
                <a:pos x="703" y="904"/>
              </a:cxn>
              <a:cxn ang="0">
                <a:pos x="584" y="963"/>
              </a:cxn>
            </a:cxnLst>
            <a:rect l="0" t="0" r="r" b="b"/>
            <a:pathLst>
              <a:path w="2830" h="1211">
                <a:moveTo>
                  <a:pt x="0" y="1082"/>
                </a:moveTo>
                <a:lnTo>
                  <a:pt x="6" y="981"/>
                </a:lnTo>
                <a:lnTo>
                  <a:pt x="36" y="986"/>
                </a:lnTo>
                <a:lnTo>
                  <a:pt x="53" y="981"/>
                </a:lnTo>
                <a:lnTo>
                  <a:pt x="77" y="958"/>
                </a:lnTo>
                <a:lnTo>
                  <a:pt x="77" y="933"/>
                </a:lnTo>
                <a:lnTo>
                  <a:pt x="77" y="910"/>
                </a:lnTo>
                <a:lnTo>
                  <a:pt x="82" y="887"/>
                </a:lnTo>
                <a:lnTo>
                  <a:pt x="112" y="857"/>
                </a:lnTo>
                <a:lnTo>
                  <a:pt x="178" y="833"/>
                </a:lnTo>
                <a:lnTo>
                  <a:pt x="254" y="809"/>
                </a:lnTo>
                <a:lnTo>
                  <a:pt x="331" y="745"/>
                </a:lnTo>
                <a:lnTo>
                  <a:pt x="360" y="733"/>
                </a:lnTo>
                <a:lnTo>
                  <a:pt x="408" y="692"/>
                </a:lnTo>
                <a:lnTo>
                  <a:pt x="414" y="651"/>
                </a:lnTo>
                <a:lnTo>
                  <a:pt x="426" y="651"/>
                </a:lnTo>
                <a:lnTo>
                  <a:pt x="444" y="651"/>
                </a:lnTo>
                <a:lnTo>
                  <a:pt x="455" y="633"/>
                </a:lnTo>
                <a:lnTo>
                  <a:pt x="461" y="621"/>
                </a:lnTo>
                <a:lnTo>
                  <a:pt x="490" y="597"/>
                </a:lnTo>
                <a:lnTo>
                  <a:pt x="496" y="597"/>
                </a:lnTo>
                <a:lnTo>
                  <a:pt x="520" y="615"/>
                </a:lnTo>
                <a:lnTo>
                  <a:pt x="543" y="597"/>
                </a:lnTo>
                <a:lnTo>
                  <a:pt x="549" y="585"/>
                </a:lnTo>
                <a:lnTo>
                  <a:pt x="584" y="555"/>
                </a:lnTo>
                <a:lnTo>
                  <a:pt x="614" y="544"/>
                </a:lnTo>
                <a:lnTo>
                  <a:pt x="667" y="538"/>
                </a:lnTo>
                <a:lnTo>
                  <a:pt x="721" y="449"/>
                </a:lnTo>
                <a:lnTo>
                  <a:pt x="768" y="420"/>
                </a:lnTo>
                <a:lnTo>
                  <a:pt x="768" y="396"/>
                </a:lnTo>
                <a:lnTo>
                  <a:pt x="779" y="372"/>
                </a:lnTo>
                <a:lnTo>
                  <a:pt x="768" y="342"/>
                </a:lnTo>
                <a:lnTo>
                  <a:pt x="779" y="314"/>
                </a:lnTo>
                <a:lnTo>
                  <a:pt x="779" y="307"/>
                </a:lnTo>
                <a:lnTo>
                  <a:pt x="868" y="289"/>
                </a:lnTo>
                <a:lnTo>
                  <a:pt x="863" y="307"/>
                </a:lnTo>
                <a:lnTo>
                  <a:pt x="951" y="296"/>
                </a:lnTo>
                <a:lnTo>
                  <a:pt x="987" y="289"/>
                </a:lnTo>
                <a:lnTo>
                  <a:pt x="1004" y="296"/>
                </a:lnTo>
                <a:lnTo>
                  <a:pt x="1849" y="154"/>
                </a:lnTo>
                <a:lnTo>
                  <a:pt x="2658" y="0"/>
                </a:lnTo>
                <a:lnTo>
                  <a:pt x="2671" y="12"/>
                </a:lnTo>
                <a:lnTo>
                  <a:pt x="2676" y="24"/>
                </a:lnTo>
                <a:lnTo>
                  <a:pt x="2699" y="42"/>
                </a:lnTo>
                <a:lnTo>
                  <a:pt x="2712" y="48"/>
                </a:lnTo>
                <a:lnTo>
                  <a:pt x="2729" y="65"/>
                </a:lnTo>
                <a:lnTo>
                  <a:pt x="2741" y="78"/>
                </a:lnTo>
                <a:lnTo>
                  <a:pt x="2759" y="119"/>
                </a:lnTo>
                <a:lnTo>
                  <a:pt x="2753" y="131"/>
                </a:lnTo>
                <a:lnTo>
                  <a:pt x="2741" y="131"/>
                </a:lnTo>
                <a:lnTo>
                  <a:pt x="2735" y="119"/>
                </a:lnTo>
                <a:lnTo>
                  <a:pt x="2712" y="124"/>
                </a:lnTo>
                <a:lnTo>
                  <a:pt x="2694" y="124"/>
                </a:lnTo>
                <a:lnTo>
                  <a:pt x="2682" y="119"/>
                </a:lnTo>
                <a:lnTo>
                  <a:pt x="2671" y="124"/>
                </a:lnTo>
                <a:lnTo>
                  <a:pt x="2676" y="136"/>
                </a:lnTo>
                <a:lnTo>
                  <a:pt x="2676" y="148"/>
                </a:lnTo>
                <a:lnTo>
                  <a:pt x="2600" y="184"/>
                </a:lnTo>
                <a:lnTo>
                  <a:pt x="2582" y="201"/>
                </a:lnTo>
                <a:lnTo>
                  <a:pt x="2552" y="225"/>
                </a:lnTo>
                <a:lnTo>
                  <a:pt x="2504" y="236"/>
                </a:lnTo>
                <a:lnTo>
                  <a:pt x="2493" y="266"/>
                </a:lnTo>
                <a:lnTo>
                  <a:pt x="2493" y="278"/>
                </a:lnTo>
                <a:lnTo>
                  <a:pt x="2504" y="278"/>
                </a:lnTo>
                <a:lnTo>
                  <a:pt x="2522" y="272"/>
                </a:lnTo>
                <a:lnTo>
                  <a:pt x="2570" y="248"/>
                </a:lnTo>
                <a:lnTo>
                  <a:pt x="2623" y="236"/>
                </a:lnTo>
                <a:lnTo>
                  <a:pt x="2653" y="218"/>
                </a:lnTo>
                <a:lnTo>
                  <a:pt x="2699" y="218"/>
                </a:lnTo>
                <a:lnTo>
                  <a:pt x="2706" y="225"/>
                </a:lnTo>
                <a:lnTo>
                  <a:pt x="2699" y="254"/>
                </a:lnTo>
                <a:lnTo>
                  <a:pt x="2706" y="266"/>
                </a:lnTo>
                <a:lnTo>
                  <a:pt x="2717" y="278"/>
                </a:lnTo>
                <a:lnTo>
                  <a:pt x="2735" y="272"/>
                </a:lnTo>
                <a:lnTo>
                  <a:pt x="2741" y="254"/>
                </a:lnTo>
                <a:lnTo>
                  <a:pt x="2770" y="218"/>
                </a:lnTo>
                <a:lnTo>
                  <a:pt x="2795" y="218"/>
                </a:lnTo>
                <a:lnTo>
                  <a:pt x="2812" y="254"/>
                </a:lnTo>
                <a:lnTo>
                  <a:pt x="2818" y="325"/>
                </a:lnTo>
                <a:lnTo>
                  <a:pt x="2830" y="342"/>
                </a:lnTo>
                <a:lnTo>
                  <a:pt x="2824" y="355"/>
                </a:lnTo>
                <a:lnTo>
                  <a:pt x="2783" y="385"/>
                </a:lnTo>
                <a:lnTo>
                  <a:pt x="2770" y="408"/>
                </a:lnTo>
                <a:lnTo>
                  <a:pt x="2770" y="426"/>
                </a:lnTo>
                <a:lnTo>
                  <a:pt x="2735" y="456"/>
                </a:lnTo>
                <a:lnTo>
                  <a:pt x="2712" y="461"/>
                </a:lnTo>
                <a:lnTo>
                  <a:pt x="2688" y="479"/>
                </a:lnTo>
                <a:lnTo>
                  <a:pt x="2635" y="473"/>
                </a:lnTo>
                <a:lnTo>
                  <a:pt x="2617" y="467"/>
                </a:lnTo>
                <a:lnTo>
                  <a:pt x="2611" y="473"/>
                </a:lnTo>
                <a:lnTo>
                  <a:pt x="2605" y="473"/>
                </a:lnTo>
                <a:lnTo>
                  <a:pt x="2593" y="449"/>
                </a:lnTo>
                <a:lnTo>
                  <a:pt x="2593" y="438"/>
                </a:lnTo>
                <a:lnTo>
                  <a:pt x="2587" y="426"/>
                </a:lnTo>
                <a:lnTo>
                  <a:pt x="2570" y="426"/>
                </a:lnTo>
                <a:lnTo>
                  <a:pt x="2564" y="431"/>
                </a:lnTo>
                <a:lnTo>
                  <a:pt x="2570" y="484"/>
                </a:lnTo>
                <a:lnTo>
                  <a:pt x="2564" y="497"/>
                </a:lnTo>
                <a:lnTo>
                  <a:pt x="2557" y="491"/>
                </a:lnTo>
                <a:lnTo>
                  <a:pt x="2570" y="514"/>
                </a:lnTo>
                <a:lnTo>
                  <a:pt x="2593" y="514"/>
                </a:lnTo>
                <a:lnTo>
                  <a:pt x="2617" y="538"/>
                </a:lnTo>
                <a:lnTo>
                  <a:pt x="2600" y="567"/>
                </a:lnTo>
                <a:lnTo>
                  <a:pt x="2611" y="580"/>
                </a:lnTo>
                <a:lnTo>
                  <a:pt x="2552" y="656"/>
                </a:lnTo>
                <a:lnTo>
                  <a:pt x="2529" y="662"/>
                </a:lnTo>
                <a:lnTo>
                  <a:pt x="2499" y="656"/>
                </a:lnTo>
                <a:lnTo>
                  <a:pt x="2475" y="656"/>
                </a:lnTo>
                <a:lnTo>
                  <a:pt x="2469" y="662"/>
                </a:lnTo>
                <a:lnTo>
                  <a:pt x="2487" y="679"/>
                </a:lnTo>
                <a:lnTo>
                  <a:pt x="2557" y="674"/>
                </a:lnTo>
                <a:lnTo>
                  <a:pt x="2600" y="662"/>
                </a:lnTo>
                <a:lnTo>
                  <a:pt x="2658" y="633"/>
                </a:lnTo>
                <a:lnTo>
                  <a:pt x="2664" y="615"/>
                </a:lnTo>
                <a:lnTo>
                  <a:pt x="2682" y="615"/>
                </a:lnTo>
                <a:lnTo>
                  <a:pt x="2699" y="638"/>
                </a:lnTo>
                <a:lnTo>
                  <a:pt x="2682" y="686"/>
                </a:lnTo>
                <a:lnTo>
                  <a:pt x="2628" y="745"/>
                </a:lnTo>
                <a:lnTo>
                  <a:pt x="2575" y="756"/>
                </a:lnTo>
                <a:lnTo>
                  <a:pt x="2552" y="768"/>
                </a:lnTo>
                <a:lnTo>
                  <a:pt x="2487" y="774"/>
                </a:lnTo>
                <a:lnTo>
                  <a:pt x="2434" y="862"/>
                </a:lnTo>
                <a:lnTo>
                  <a:pt x="2410" y="869"/>
                </a:lnTo>
                <a:lnTo>
                  <a:pt x="2410" y="880"/>
                </a:lnTo>
                <a:lnTo>
                  <a:pt x="2410" y="887"/>
                </a:lnTo>
                <a:lnTo>
                  <a:pt x="2346" y="928"/>
                </a:lnTo>
                <a:lnTo>
                  <a:pt x="2310" y="969"/>
                </a:lnTo>
                <a:lnTo>
                  <a:pt x="2280" y="1052"/>
                </a:lnTo>
                <a:lnTo>
                  <a:pt x="2257" y="1141"/>
                </a:lnTo>
                <a:lnTo>
                  <a:pt x="2245" y="1164"/>
                </a:lnTo>
                <a:lnTo>
                  <a:pt x="2209" y="1176"/>
                </a:lnTo>
                <a:lnTo>
                  <a:pt x="2080" y="1199"/>
                </a:lnTo>
                <a:lnTo>
                  <a:pt x="2068" y="1211"/>
                </a:lnTo>
                <a:lnTo>
                  <a:pt x="1631" y="922"/>
                </a:lnTo>
                <a:lnTo>
                  <a:pt x="1264" y="969"/>
                </a:lnTo>
                <a:lnTo>
                  <a:pt x="1258" y="915"/>
                </a:lnTo>
                <a:lnTo>
                  <a:pt x="1193" y="862"/>
                </a:lnTo>
                <a:lnTo>
                  <a:pt x="1157" y="880"/>
                </a:lnTo>
                <a:lnTo>
                  <a:pt x="1146" y="869"/>
                </a:lnTo>
                <a:lnTo>
                  <a:pt x="1152" y="851"/>
                </a:lnTo>
                <a:lnTo>
                  <a:pt x="1152" y="845"/>
                </a:lnTo>
                <a:lnTo>
                  <a:pt x="721" y="892"/>
                </a:lnTo>
                <a:lnTo>
                  <a:pt x="709" y="887"/>
                </a:lnTo>
                <a:lnTo>
                  <a:pt x="703" y="904"/>
                </a:lnTo>
                <a:lnTo>
                  <a:pt x="614" y="945"/>
                </a:lnTo>
                <a:lnTo>
                  <a:pt x="614" y="963"/>
                </a:lnTo>
                <a:lnTo>
                  <a:pt x="584" y="963"/>
                </a:lnTo>
                <a:lnTo>
                  <a:pt x="485" y="1011"/>
                </a:lnTo>
                <a:lnTo>
                  <a:pt x="0" y="1082"/>
                </a:lnTo>
              </a:path>
            </a:pathLst>
          </a:custGeom>
          <a:solidFill>
            <a:srgbClr val="C3D69B"/>
          </a:solidFill>
          <a:ln w="9525">
            <a:solidFill>
              <a:schemeClr val="tx1"/>
            </a:solidFill>
            <a:prstDash val="solid"/>
            <a:round/>
            <a:headEnd/>
            <a:tailEnd/>
          </a:ln>
        </p:spPr>
        <p:txBody>
          <a:bodyPr anchor="ctr"/>
          <a:lstStyle/>
          <a:p>
            <a:pPr algn="ctr">
              <a:defRPr/>
            </a:pPr>
            <a:r>
              <a:rPr lang="en-US" sz="1440" b="1" dirty="0">
                <a:latin typeface="Calibri" pitchFamily="34" charset="0"/>
                <a:cs typeface="Arial" pitchFamily="34" charset="0"/>
              </a:rPr>
              <a:t>4%</a:t>
            </a:r>
          </a:p>
        </p:txBody>
      </p:sp>
      <p:sp>
        <p:nvSpPr>
          <p:cNvPr id="15" name="Slide Number Placeholder 14">
            <a:extLst>
              <a:ext uri="{FF2B5EF4-FFF2-40B4-BE49-F238E27FC236}">
                <a16:creationId xmlns:a16="http://schemas.microsoft.com/office/drawing/2014/main" id="{FD563B53-C952-4815-A4B5-8A356069FEDD}"/>
              </a:ext>
            </a:extLst>
          </p:cNvPr>
          <p:cNvSpPr>
            <a:spLocks noGrp="1"/>
          </p:cNvSpPr>
          <p:nvPr>
            <p:ph type="sldNum" sz="quarter" idx="12"/>
          </p:nvPr>
        </p:nvSpPr>
        <p:spPr>
          <a:xfrm>
            <a:off x="11009183" y="399408"/>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17</a:t>
            </a:fld>
            <a:endParaRPr lang="en-US" sz="1600" dirty="0">
              <a:solidFill>
                <a:schemeClr val="bg1"/>
              </a:solidFill>
              <a:latin typeface="Courier New" panose="02070309020205020404" pitchFamily="49" charset="0"/>
              <a:cs typeface="Courier New" panose="02070309020205020404" pitchFamily="49" charset="0"/>
            </a:endParaRPr>
          </a:p>
        </p:txBody>
      </p:sp>
      <p:graphicFrame>
        <p:nvGraphicFramePr>
          <p:cNvPr id="152" name="Table 151">
            <a:extLst>
              <a:ext uri="{FF2B5EF4-FFF2-40B4-BE49-F238E27FC236}">
                <a16:creationId xmlns:a16="http://schemas.microsoft.com/office/drawing/2014/main" id="{99C04A76-25F9-4CB0-B4E4-2CBEB791E777}"/>
              </a:ext>
            </a:extLst>
          </p:cNvPr>
          <p:cNvGraphicFramePr>
            <a:graphicFrameLocks noGrp="1"/>
          </p:cNvGraphicFramePr>
          <p:nvPr>
            <p:extLst>
              <p:ext uri="{D42A27DB-BD31-4B8C-83A1-F6EECF244321}">
                <p14:modId xmlns:p14="http://schemas.microsoft.com/office/powerpoint/2010/main" val="1316180178"/>
              </p:ext>
            </p:extLst>
          </p:nvPr>
        </p:nvGraphicFramePr>
        <p:xfrm>
          <a:off x="542660" y="2187807"/>
          <a:ext cx="2033844" cy="2191221"/>
        </p:xfrm>
        <a:graphic>
          <a:graphicData uri="http://schemas.openxmlformats.org/drawingml/2006/table">
            <a:tbl>
              <a:tblPr>
                <a:effectLst/>
                <a:tableStyleId>{2D5ABB26-0587-4C30-8999-92F81FD0307C}</a:tableStyleId>
              </a:tblPr>
              <a:tblGrid>
                <a:gridCol w="1016922">
                  <a:extLst>
                    <a:ext uri="{9D8B030D-6E8A-4147-A177-3AD203B41FA5}">
                      <a16:colId xmlns:a16="http://schemas.microsoft.com/office/drawing/2014/main" val="2950003120"/>
                    </a:ext>
                  </a:extLst>
                </a:gridCol>
                <a:gridCol w="1016922">
                  <a:extLst>
                    <a:ext uri="{9D8B030D-6E8A-4147-A177-3AD203B41FA5}">
                      <a16:colId xmlns:a16="http://schemas.microsoft.com/office/drawing/2014/main" val="986437356"/>
                    </a:ext>
                  </a:extLst>
                </a:gridCol>
              </a:tblGrid>
              <a:tr h="453559">
                <a:tc gridSpan="2">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2400" b="1" u="sng" dirty="0"/>
                        <a:t>Top 5</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r" defTabSz="548640" rtl="0" eaLnBrk="1" fontAlgn="auto" latinLnBrk="0" hangingPunct="1">
                        <a:lnSpc>
                          <a:spcPct val="100000"/>
                        </a:lnSpc>
                        <a:spcBef>
                          <a:spcPts val="0"/>
                        </a:spcBef>
                        <a:spcAft>
                          <a:spcPts val="0"/>
                        </a:spcAft>
                        <a:buClrTx/>
                        <a:buSzTx/>
                        <a:buFontTx/>
                        <a:buNone/>
                        <a:tabLst/>
                        <a:defRPr/>
                      </a:pPr>
                      <a:endParaRPr lang="en-US" sz="1800" dirty="0"/>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5170403"/>
                  </a:ext>
                </a:extLst>
              </a:tr>
              <a:tr h="363242">
                <a:tc>
                  <a:txBody>
                    <a:bodyPr/>
                    <a:lstStyle/>
                    <a:p>
                      <a:pPr algn="l"/>
                      <a:r>
                        <a:rPr lang="en-US" sz="1800" dirty="0"/>
                        <a:t>WV</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dirty="0"/>
                        <a:t>51.6%</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1493017"/>
                  </a:ext>
                </a:extLst>
              </a:tr>
              <a:tr h="343605">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rgbClr val="000000"/>
                          </a:solidFill>
                          <a:effectLst/>
                          <a:latin typeface="+mn-lt"/>
                          <a:cs typeface="Arial" pitchFamily="34" charset="0"/>
                        </a:rPr>
                        <a:t>NV</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rgbClr val="000000"/>
                          </a:solidFill>
                          <a:effectLst/>
                          <a:latin typeface="+mn-lt"/>
                          <a:cs typeface="Arial" pitchFamily="34" charset="0"/>
                        </a:rPr>
                        <a:t>12.9%</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4271889"/>
                  </a:ext>
                </a:extLst>
              </a:tr>
              <a:tr h="343605">
                <a:tc>
                  <a:txBody>
                    <a:bodyPr/>
                    <a:lstStyle/>
                    <a:p>
                      <a:pPr algn="l" fontAlgn="b"/>
                      <a:r>
                        <a:rPr lang="en-US" sz="1800" b="0" i="0" u="none" strike="noStrike" dirty="0">
                          <a:solidFill>
                            <a:srgbClr val="000000"/>
                          </a:solidFill>
                          <a:latin typeface="+mn-lt"/>
                        </a:rPr>
                        <a:t>CT</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54864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11.0%</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9576315"/>
                  </a:ext>
                </a:extLst>
              </a:tr>
              <a:tr h="343605">
                <a:tc>
                  <a:txBody>
                    <a:bodyPr/>
                    <a:lstStyle/>
                    <a:p>
                      <a:pPr algn="l"/>
                      <a:r>
                        <a:rPr lang="en-US" sz="1800" dirty="0"/>
                        <a:t>AZ</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dirty="0"/>
                        <a:t>10.3%</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7236603"/>
                  </a:ext>
                </a:extLst>
              </a:tr>
              <a:tr h="343605">
                <a:tc>
                  <a:txBody>
                    <a:bodyPr/>
                    <a:lstStyle/>
                    <a:p>
                      <a:pPr algn="l"/>
                      <a:r>
                        <a:rPr lang="en-US" sz="1800" b="0" dirty="0">
                          <a:latin typeface="+mn-lt"/>
                        </a:rPr>
                        <a:t>WY</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548640" rtl="0" eaLnBrk="1" fontAlgn="auto" latinLnBrk="0" hangingPunct="1">
                        <a:lnSpc>
                          <a:spcPct val="100000"/>
                        </a:lnSpc>
                        <a:spcBef>
                          <a:spcPts val="0"/>
                        </a:spcBef>
                        <a:spcAft>
                          <a:spcPts val="0"/>
                        </a:spcAft>
                        <a:buClrTx/>
                        <a:buSzTx/>
                        <a:buFontTx/>
                        <a:buNone/>
                        <a:tabLst/>
                        <a:defRPr/>
                      </a:pPr>
                      <a:r>
                        <a:rPr lang="en-US" sz="1800" b="0" dirty="0">
                          <a:latin typeface="+mn-lt"/>
                        </a:rPr>
                        <a:t>9.5%</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4315936"/>
                  </a:ext>
                </a:extLst>
              </a:tr>
            </a:tbl>
          </a:graphicData>
        </a:graphic>
      </p:graphicFrame>
      <p:graphicFrame>
        <p:nvGraphicFramePr>
          <p:cNvPr id="153" name="Table 152">
            <a:extLst>
              <a:ext uri="{FF2B5EF4-FFF2-40B4-BE49-F238E27FC236}">
                <a16:creationId xmlns:a16="http://schemas.microsoft.com/office/drawing/2014/main" id="{E73A90B2-17A3-4250-B2D0-573C5716556F}"/>
              </a:ext>
            </a:extLst>
          </p:cNvPr>
          <p:cNvGraphicFramePr>
            <a:graphicFrameLocks noGrp="1"/>
          </p:cNvGraphicFramePr>
          <p:nvPr>
            <p:extLst>
              <p:ext uri="{D42A27DB-BD31-4B8C-83A1-F6EECF244321}">
                <p14:modId xmlns:p14="http://schemas.microsoft.com/office/powerpoint/2010/main" val="4292496545"/>
              </p:ext>
            </p:extLst>
          </p:nvPr>
        </p:nvGraphicFramePr>
        <p:xfrm>
          <a:off x="540716" y="4639606"/>
          <a:ext cx="2035788" cy="2327042"/>
        </p:xfrm>
        <a:graphic>
          <a:graphicData uri="http://schemas.openxmlformats.org/drawingml/2006/table">
            <a:tbl>
              <a:tblPr>
                <a:effectLst/>
                <a:tableStyleId>{2D5ABB26-0587-4C30-8999-92F81FD0307C}</a:tableStyleId>
              </a:tblPr>
              <a:tblGrid>
                <a:gridCol w="1017894">
                  <a:extLst>
                    <a:ext uri="{9D8B030D-6E8A-4147-A177-3AD203B41FA5}">
                      <a16:colId xmlns:a16="http://schemas.microsoft.com/office/drawing/2014/main" val="2950003120"/>
                    </a:ext>
                  </a:extLst>
                </a:gridCol>
                <a:gridCol w="1017894">
                  <a:extLst>
                    <a:ext uri="{9D8B030D-6E8A-4147-A177-3AD203B41FA5}">
                      <a16:colId xmlns:a16="http://schemas.microsoft.com/office/drawing/2014/main" val="986437356"/>
                    </a:ext>
                  </a:extLst>
                </a:gridCol>
              </a:tblGrid>
              <a:tr h="486027">
                <a:tc gridSpan="2">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2400" b="1" u="sng" dirty="0"/>
                        <a:t>Bottom 5</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r" defTabSz="548640" rtl="0" eaLnBrk="1" fontAlgn="auto" latinLnBrk="0" hangingPunct="1">
                        <a:lnSpc>
                          <a:spcPct val="100000"/>
                        </a:lnSpc>
                        <a:spcBef>
                          <a:spcPts val="0"/>
                        </a:spcBef>
                        <a:spcAft>
                          <a:spcPts val="0"/>
                        </a:spcAft>
                        <a:buClrTx/>
                        <a:buSzTx/>
                        <a:buFontTx/>
                        <a:buNone/>
                        <a:tabLst/>
                        <a:defRPr/>
                      </a:pPr>
                      <a:endParaRPr lang="en-US" sz="1800" dirty="0"/>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5170403"/>
                  </a:ext>
                </a:extLst>
              </a:tr>
              <a:tr h="368203">
                <a:tc>
                  <a:txBody>
                    <a:bodyPr/>
                    <a:lstStyle/>
                    <a:p>
                      <a:pPr algn="l"/>
                      <a:r>
                        <a:rPr lang="en-US" sz="1800" dirty="0"/>
                        <a:t>VT</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dirty="0"/>
                        <a:t>-4.6%</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2888960"/>
                  </a:ext>
                </a:extLst>
              </a:tr>
              <a:tr h="368203">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rgbClr val="000000"/>
                          </a:solidFill>
                          <a:effectLst/>
                          <a:latin typeface="+mn-lt"/>
                          <a:cs typeface="Arial" pitchFamily="34" charset="0"/>
                        </a:rPr>
                        <a:t>ME</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rgbClr val="000000"/>
                          </a:solidFill>
                          <a:effectLst/>
                          <a:latin typeface="+mn-lt"/>
                          <a:cs typeface="Arial" pitchFamily="34" charset="0"/>
                        </a:rPr>
                        <a:t>-4.5%</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8239731"/>
                  </a:ext>
                </a:extLst>
              </a:tr>
              <a:tr h="368203">
                <a:tc>
                  <a:txBody>
                    <a:bodyPr/>
                    <a:lstStyle/>
                    <a:p>
                      <a:pPr algn="l" fontAlgn="b"/>
                      <a:r>
                        <a:rPr lang="en-US" sz="1800" b="0" i="0" u="none" strike="noStrike" dirty="0">
                          <a:solidFill>
                            <a:srgbClr val="000000"/>
                          </a:solidFill>
                          <a:latin typeface="+mn-lt"/>
                        </a:rPr>
                        <a:t>SC</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54864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-3.8%</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6624375"/>
                  </a:ext>
                </a:extLst>
              </a:tr>
              <a:tr h="368203">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rgbClr val="000000"/>
                          </a:solidFill>
                          <a:effectLst/>
                          <a:latin typeface="+mn-lt"/>
                          <a:cs typeface="Arial" pitchFamily="34" charset="0"/>
                        </a:rPr>
                        <a:t>MS</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rgbClr val="000000"/>
                          </a:solidFill>
                          <a:effectLst/>
                          <a:latin typeface="+mn-lt"/>
                          <a:cs typeface="Arial" pitchFamily="34" charset="0"/>
                        </a:rPr>
                        <a:t>-2.1%</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4747100"/>
                  </a:ext>
                </a:extLst>
              </a:tr>
              <a:tr h="368203">
                <a:tc>
                  <a:txBody>
                    <a:bodyPr/>
                    <a:lstStyle/>
                    <a:p>
                      <a:pPr algn="l"/>
                      <a:r>
                        <a:rPr lang="en-US" sz="1800" dirty="0"/>
                        <a:t>DC</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dirty="0"/>
                        <a:t>-1.3%</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561341"/>
                  </a:ext>
                </a:extLst>
              </a:tr>
            </a:tbl>
          </a:graphicData>
        </a:graphic>
      </p:graphicFrame>
    </p:spTree>
    <p:extLst>
      <p:ext uri="{BB962C8B-B14F-4D97-AF65-F5344CB8AC3E}">
        <p14:creationId xmlns:p14="http://schemas.microsoft.com/office/powerpoint/2010/main" val="1585278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E3FF7AB-0F81-4C71-A29F-39C8F20B5C05}"/>
              </a:ext>
            </a:extLst>
          </p:cNvPr>
          <p:cNvGraphicFramePr/>
          <p:nvPr>
            <p:extLst/>
          </p:nvPr>
        </p:nvGraphicFramePr>
        <p:xfrm>
          <a:off x="530628" y="1459685"/>
          <a:ext cx="12928670" cy="5989739"/>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2377440" y="1108038"/>
            <a:ext cx="9875520" cy="1452283"/>
          </a:xfrm>
          <a:prstGeom prst="rect">
            <a:avLst/>
          </a:prstGeom>
        </p:spPr>
        <p:txBody>
          <a:bodyPr vert="horz" lIns="109728" tIns="54864" rIns="109728" bIns="54864" rtlCol="0" anchor="t">
            <a:noAutofit/>
          </a:bodyPr>
          <a:lstStyle/>
          <a:p>
            <a:pPr algn="ctr" defTabSz="653032">
              <a:spcBef>
                <a:spcPct val="0"/>
              </a:spcBef>
              <a:defRPr/>
            </a:pPr>
            <a:r>
              <a:rPr lang="en-US" sz="3480" b="1" dirty="0">
                <a:solidFill>
                  <a:prstClr val="black"/>
                </a:solidFill>
                <a:latin typeface="Calibri"/>
              </a:rPr>
              <a:t>North Carolina construction employment</a:t>
            </a:r>
            <a:br>
              <a:rPr lang="en-US" sz="3480" b="1" dirty="0">
                <a:solidFill>
                  <a:prstClr val="black"/>
                </a:solidFill>
                <a:latin typeface="Calibri"/>
              </a:rPr>
            </a:br>
            <a:r>
              <a:rPr lang="en-US" sz="3360" dirty="0">
                <a:solidFill>
                  <a:prstClr val="black"/>
                </a:solidFill>
                <a:latin typeface="Calibri"/>
              </a:rPr>
              <a:t>1/90–2/19 (seasonally adjusted; shading = recessions) </a:t>
            </a:r>
            <a:endParaRPr lang="en-US" sz="3360" dirty="0">
              <a:solidFill>
                <a:srgbClr val="C0504D">
                  <a:lumMod val="75000"/>
                </a:srgbClr>
              </a:solidFill>
              <a:latin typeface="Calibri"/>
            </a:endParaRPr>
          </a:p>
        </p:txBody>
      </p:sp>
      <p:sp>
        <p:nvSpPr>
          <p:cNvPr id="10" name="Footer Placeholder 6"/>
          <p:cNvSpPr txBox="1">
            <a:spLocks/>
          </p:cNvSpPr>
          <p:nvPr/>
        </p:nvSpPr>
        <p:spPr>
          <a:xfrm>
            <a:off x="2377439" y="7627624"/>
            <a:ext cx="4309110" cy="438150"/>
          </a:xfrm>
          <a:prstGeom prst="rect">
            <a:avLst/>
          </a:prstGeom>
          <a:noFill/>
        </p:spPr>
        <p:txBody>
          <a:bodyPr vert="horz" lIns="109728" tIns="54864" rIns="109728" bIns="54864" rtlCol="0" anchor="ctr"/>
          <a:lstStyle/>
          <a:p>
            <a:pPr defTabSz="653032">
              <a:defRPr/>
            </a:pPr>
            <a:r>
              <a:rPr lang="en-US" sz="1440" dirty="0">
                <a:solidFill>
                  <a:prstClr val="white"/>
                </a:solidFill>
                <a:latin typeface="Calibri"/>
              </a:rPr>
              <a:t>Source: BLS</a:t>
            </a:r>
          </a:p>
        </p:txBody>
      </p:sp>
      <p:sp>
        <p:nvSpPr>
          <p:cNvPr id="12" name="Slide Number Placeholder 14">
            <a:extLst>
              <a:ext uri="{FF2B5EF4-FFF2-40B4-BE49-F238E27FC236}">
                <a16:creationId xmlns:a16="http://schemas.microsoft.com/office/drawing/2014/main" id="{B3F861FD-AF60-431A-9600-4FB3CFC47F77}"/>
              </a:ext>
            </a:extLst>
          </p:cNvPr>
          <p:cNvSpPr>
            <a:spLocks noGrp="1"/>
          </p:cNvSpPr>
          <p:nvPr>
            <p:ph type="sldNum" sz="quarter" idx="12"/>
          </p:nvPr>
        </p:nvSpPr>
        <p:spPr>
          <a:xfrm>
            <a:off x="11023697" y="415743"/>
            <a:ext cx="3413760" cy="438150"/>
          </a:xfrm>
        </p:spPr>
        <p:txBody>
          <a:bodyPr/>
          <a:lstStyle/>
          <a:p>
            <a:pPr defTabSz="653032">
              <a:defRPr/>
            </a:pPr>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32">
                <a:defRPr/>
              </a:pPr>
              <a:t>18</a:t>
            </a:fld>
            <a:endParaRPr lang="en-US" sz="1600" dirty="0">
              <a:solidFill>
                <a:prstClr val="white"/>
              </a:solidFill>
              <a:latin typeface="Courier New" panose="02070309020205020404" pitchFamily="49" charset="0"/>
              <a:cs typeface="Courier New" panose="02070309020205020404" pitchFamily="49" charset="0"/>
            </a:endParaRPr>
          </a:p>
        </p:txBody>
      </p:sp>
      <p:sp>
        <p:nvSpPr>
          <p:cNvPr id="15" name="AutoShape 146">
            <a:extLst>
              <a:ext uri="{FF2B5EF4-FFF2-40B4-BE49-F238E27FC236}">
                <a16:creationId xmlns:a16="http://schemas.microsoft.com/office/drawing/2014/main" id="{2402EF15-4E90-44E5-BD8D-72A2529AD598}"/>
              </a:ext>
            </a:extLst>
          </p:cNvPr>
          <p:cNvSpPr>
            <a:spLocks noChangeArrowheads="1"/>
          </p:cNvSpPr>
          <p:nvPr/>
        </p:nvSpPr>
        <p:spPr bwMode="auto">
          <a:xfrm>
            <a:off x="6914937" y="2510536"/>
            <a:ext cx="2019514" cy="655578"/>
          </a:xfrm>
          <a:prstGeom prst="wedgeRectCallout">
            <a:avLst>
              <a:gd name="adj1" fmla="val 16941"/>
              <a:gd name="adj2" fmla="val 61091"/>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ctr" anchorCtr="0" upright="1">
            <a:noAutofit/>
          </a:bodyPr>
          <a:lstStyle/>
          <a:p>
            <a:pPr algn="ctr" defTabSz="1097236">
              <a:lnSpc>
                <a:spcPct val="115000"/>
              </a:lnSpc>
              <a:defRPr/>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Peak: Mar ‘07</a:t>
            </a:r>
          </a:p>
          <a:p>
            <a:pPr algn="ctr" defTabSz="653084">
              <a:lnSpc>
                <a:spcPct val="115000"/>
              </a:lnSpc>
              <a:defRPr/>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256,400</a:t>
            </a:r>
          </a:p>
        </p:txBody>
      </p:sp>
      <p:sp>
        <p:nvSpPr>
          <p:cNvPr id="7" name="Text Box 3">
            <a:extLst>
              <a:ext uri="{FF2B5EF4-FFF2-40B4-BE49-F238E27FC236}">
                <a16:creationId xmlns:a16="http://schemas.microsoft.com/office/drawing/2014/main" id="{9F7F9DBE-23E2-4AF4-9953-E4E131AA37E3}"/>
              </a:ext>
            </a:extLst>
          </p:cNvPr>
          <p:cNvSpPr txBox="1">
            <a:spLocks noChangeArrowheads="1"/>
          </p:cNvSpPr>
          <p:nvPr/>
        </p:nvSpPr>
        <p:spPr bwMode="auto">
          <a:xfrm>
            <a:off x="12379880" y="3888707"/>
            <a:ext cx="2020546" cy="147814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defTabSz="1097148" fontAlgn="base">
              <a:spcBef>
                <a:spcPct val="0"/>
              </a:spcBef>
              <a:defRPr/>
            </a:pPr>
            <a:r>
              <a:rPr lang="en-US" sz="2000" b="1" dirty="0">
                <a:solidFill>
                  <a:srgbClr val="C00000"/>
                </a:solidFill>
                <a:latin typeface="Calibri" pitchFamily="34" charset="0"/>
                <a:cs typeface="Arial" pitchFamily="34" charset="0"/>
              </a:rPr>
              <a:t>North Carolina</a:t>
            </a:r>
          </a:p>
          <a:p>
            <a:pPr defTabSz="1097148" fontAlgn="base">
              <a:spcBef>
                <a:spcPct val="0"/>
              </a:spcBef>
              <a:defRPr/>
            </a:pPr>
            <a:r>
              <a:rPr lang="en-US" sz="2000" b="1" dirty="0">
                <a:solidFill>
                  <a:srgbClr val="C00000"/>
                </a:solidFill>
                <a:latin typeface="Calibri" pitchFamily="34" charset="0"/>
                <a:cs typeface="Arial" pitchFamily="34" charset="0"/>
              </a:rPr>
              <a:t>2.8%</a:t>
            </a:r>
          </a:p>
          <a:p>
            <a:pPr defTabSz="1097148" fontAlgn="base">
              <a:spcBef>
                <a:spcPct val="0"/>
              </a:spcBef>
              <a:defRPr/>
            </a:pPr>
            <a:r>
              <a:rPr lang="en-US" sz="2000" b="1" dirty="0">
                <a:solidFill>
                  <a:srgbClr val="C00000"/>
                </a:solidFill>
                <a:latin typeface="Calibri" pitchFamily="34" charset="0"/>
                <a:cs typeface="Arial" pitchFamily="34" charset="0"/>
              </a:rPr>
              <a:t>223,000</a:t>
            </a:r>
          </a:p>
          <a:p>
            <a:pPr defTabSz="1097148" fontAlgn="base">
              <a:spcBef>
                <a:spcPct val="0"/>
              </a:spcBef>
              <a:defRPr/>
            </a:pPr>
            <a:r>
              <a:rPr lang="en-US" sz="2000" b="1" dirty="0">
                <a:solidFill>
                  <a:srgbClr val="C00000"/>
                </a:solidFill>
                <a:latin typeface="Calibri" pitchFamily="34" charset="0"/>
                <a:cs typeface="Arial" pitchFamily="34" charset="0"/>
              </a:rPr>
              <a:t>13% below peak</a:t>
            </a:r>
          </a:p>
        </p:txBody>
      </p:sp>
      <p:sp>
        <p:nvSpPr>
          <p:cNvPr id="9" name="Text Box 3">
            <a:extLst>
              <a:ext uri="{FF2B5EF4-FFF2-40B4-BE49-F238E27FC236}">
                <a16:creationId xmlns:a16="http://schemas.microsoft.com/office/drawing/2014/main" id="{4093FBC5-8D57-48C5-9DB6-33D3BBD7F4B5}"/>
              </a:ext>
            </a:extLst>
          </p:cNvPr>
          <p:cNvSpPr txBox="1">
            <a:spLocks noChangeArrowheads="1"/>
          </p:cNvSpPr>
          <p:nvPr/>
        </p:nvSpPr>
        <p:spPr bwMode="auto">
          <a:xfrm>
            <a:off x="12818437" y="2649423"/>
            <a:ext cx="1663102" cy="42429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defTabSz="1097148" fontAlgn="base">
              <a:spcBef>
                <a:spcPct val="0"/>
              </a:spcBef>
              <a:spcAft>
                <a:spcPts val="1200"/>
              </a:spcAft>
              <a:defRPr/>
            </a:pPr>
            <a:r>
              <a:rPr lang="en-US" sz="1920" b="1" u="sng" dirty="0">
                <a:solidFill>
                  <a:prstClr val="black"/>
                </a:solidFill>
                <a:latin typeface="Calibri" pitchFamily="34" charset="0"/>
                <a:cs typeface="Arial" pitchFamily="34" charset="0"/>
              </a:rPr>
              <a:t>2/18</a:t>
            </a:r>
            <a:r>
              <a:rPr lang="en-US" sz="1920" b="1" u="sng" dirty="0">
                <a:solidFill>
                  <a:prstClr val="black"/>
                </a:solidFill>
                <a:latin typeface="Calibri"/>
              </a:rPr>
              <a:t>–2/19</a:t>
            </a:r>
            <a:endParaRPr lang="en-US" sz="1920" b="1" u="sng" dirty="0">
              <a:solidFill>
                <a:prstClr val="black"/>
              </a:solidFill>
              <a:latin typeface="Calibri" pitchFamily="34" charset="0"/>
              <a:cs typeface="Arial" pitchFamily="34" charset="0"/>
            </a:endParaRPr>
          </a:p>
        </p:txBody>
      </p:sp>
    </p:spTree>
    <p:extLst>
      <p:ext uri="{BB962C8B-B14F-4D97-AF65-F5344CB8AC3E}">
        <p14:creationId xmlns:p14="http://schemas.microsoft.com/office/powerpoint/2010/main" val="321299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nvPr>
        </p:nvGraphicFramePr>
        <p:xfrm>
          <a:off x="593940" y="2297432"/>
          <a:ext cx="13247894" cy="505396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2377440" y="1108038"/>
            <a:ext cx="9875520" cy="1452283"/>
          </a:xfrm>
          <a:prstGeom prst="rect">
            <a:avLst/>
          </a:prstGeom>
        </p:spPr>
        <p:txBody>
          <a:bodyPr vert="horz" lIns="109728" tIns="54864" rIns="109728" bIns="54864" rtlCol="0" anchor="t">
            <a:noAutofit/>
          </a:bodyPr>
          <a:lstStyle/>
          <a:p>
            <a:pPr algn="ctr" defTabSz="653058">
              <a:spcBef>
                <a:spcPct val="0"/>
              </a:spcBef>
              <a:defRPr/>
            </a:pPr>
            <a:r>
              <a:rPr lang="en-US" sz="3480" b="1" dirty="0">
                <a:solidFill>
                  <a:prstClr val="black"/>
                </a:solidFill>
                <a:latin typeface="Calibri"/>
              </a:rPr>
              <a:t>Construction Employment Change from Year Ago</a:t>
            </a:r>
            <a:br>
              <a:rPr lang="en-US" sz="3480" b="1" dirty="0">
                <a:solidFill>
                  <a:prstClr val="black"/>
                </a:solidFill>
                <a:latin typeface="Calibri"/>
              </a:rPr>
            </a:br>
            <a:r>
              <a:rPr lang="en-US" sz="3360" dirty="0">
                <a:solidFill>
                  <a:prstClr val="black"/>
                </a:solidFill>
                <a:latin typeface="Calibri"/>
              </a:rPr>
              <a:t>1/08–2/19 (not seasonally adjusted) </a:t>
            </a:r>
            <a:endParaRPr lang="en-US" sz="3360" dirty="0">
              <a:solidFill>
                <a:srgbClr val="C0504D">
                  <a:lumMod val="75000"/>
                </a:srgbClr>
              </a:solidFill>
              <a:latin typeface="Calibri"/>
            </a:endParaRPr>
          </a:p>
        </p:txBody>
      </p:sp>
      <p:sp>
        <p:nvSpPr>
          <p:cNvPr id="9" name="Text Box 3"/>
          <p:cNvSpPr txBox="1">
            <a:spLocks noChangeArrowheads="1"/>
          </p:cNvSpPr>
          <p:nvPr/>
        </p:nvSpPr>
        <p:spPr bwMode="auto">
          <a:xfrm>
            <a:off x="11622922" y="3809888"/>
            <a:ext cx="1783663" cy="4481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defTabSz="1097192" fontAlgn="base">
              <a:spcBef>
                <a:spcPct val="0"/>
              </a:spcBef>
              <a:defRPr/>
            </a:pPr>
            <a:r>
              <a:rPr lang="en-US" sz="1920" b="1" dirty="0">
                <a:solidFill>
                  <a:srgbClr val="C00000"/>
                </a:solidFill>
                <a:latin typeface="Calibri" pitchFamily="34" charset="0"/>
                <a:cs typeface="Arial" pitchFamily="34" charset="0"/>
              </a:rPr>
              <a:t>North Carolina 3.2%</a:t>
            </a:r>
            <a:endParaRPr lang="en-US" sz="1920" dirty="0">
              <a:solidFill>
                <a:srgbClr val="C00000"/>
              </a:solidFill>
              <a:latin typeface="Calibri" pitchFamily="34" charset="0"/>
              <a:cs typeface="Arial" pitchFamily="34" charset="0"/>
            </a:endParaRPr>
          </a:p>
        </p:txBody>
      </p:sp>
      <p:sp>
        <p:nvSpPr>
          <p:cNvPr id="10" name="Footer Placeholder 6"/>
          <p:cNvSpPr txBox="1">
            <a:spLocks/>
          </p:cNvSpPr>
          <p:nvPr/>
        </p:nvSpPr>
        <p:spPr>
          <a:xfrm>
            <a:off x="2377439" y="7627623"/>
            <a:ext cx="4309110" cy="438150"/>
          </a:xfrm>
          <a:prstGeom prst="rect">
            <a:avLst/>
          </a:prstGeom>
          <a:noFill/>
        </p:spPr>
        <p:txBody>
          <a:bodyPr vert="horz" lIns="109728" tIns="54864" rIns="109728" bIns="54864" rtlCol="0" anchor="ctr"/>
          <a:lstStyle/>
          <a:p>
            <a:pPr defTabSz="653058">
              <a:defRPr/>
            </a:pPr>
            <a:r>
              <a:rPr lang="en-US" sz="1440" dirty="0">
                <a:solidFill>
                  <a:schemeClr val="bg1"/>
                </a:solidFill>
                <a:latin typeface="Calibri"/>
              </a:rPr>
              <a:t>Source: BLS</a:t>
            </a:r>
          </a:p>
        </p:txBody>
      </p:sp>
      <p:sp>
        <p:nvSpPr>
          <p:cNvPr id="12" name="Slide Number Placeholder 14">
            <a:extLst>
              <a:ext uri="{FF2B5EF4-FFF2-40B4-BE49-F238E27FC236}">
                <a16:creationId xmlns:a16="http://schemas.microsoft.com/office/drawing/2014/main" id="{B3F861FD-AF60-431A-9600-4FB3CFC47F77}"/>
              </a:ext>
            </a:extLst>
          </p:cNvPr>
          <p:cNvSpPr>
            <a:spLocks noGrp="1"/>
          </p:cNvSpPr>
          <p:nvPr>
            <p:ph type="sldNum" sz="quarter" idx="12"/>
          </p:nvPr>
        </p:nvSpPr>
        <p:spPr>
          <a:xfrm>
            <a:off x="11023697" y="415742"/>
            <a:ext cx="3413760" cy="438150"/>
          </a:xfrm>
        </p:spPr>
        <p:txBody>
          <a:bodyPr/>
          <a:lstStyle/>
          <a:p>
            <a:pPr defTabSz="653058">
              <a:defRPr/>
            </a:pPr>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58">
                <a:defRPr/>
              </a:pPr>
              <a:t>19</a:t>
            </a:fld>
            <a:endParaRPr lang="en-US" sz="1600" dirty="0">
              <a:solidFill>
                <a:prstClr val="white"/>
              </a:solidFill>
              <a:latin typeface="Courier New" panose="02070309020205020404" pitchFamily="49" charset="0"/>
              <a:cs typeface="Courier New" panose="02070309020205020404" pitchFamily="49" charset="0"/>
            </a:endParaRPr>
          </a:p>
        </p:txBody>
      </p:sp>
      <p:sp>
        <p:nvSpPr>
          <p:cNvPr id="8" name="Text Box 3">
            <a:extLst>
              <a:ext uri="{FF2B5EF4-FFF2-40B4-BE49-F238E27FC236}">
                <a16:creationId xmlns:a16="http://schemas.microsoft.com/office/drawing/2014/main" id="{2D5A3F94-5C3A-4375-BD47-2A21CBA8175B}"/>
              </a:ext>
            </a:extLst>
          </p:cNvPr>
          <p:cNvSpPr txBox="1">
            <a:spLocks noChangeArrowheads="1"/>
          </p:cNvSpPr>
          <p:nvPr/>
        </p:nvSpPr>
        <p:spPr bwMode="auto">
          <a:xfrm>
            <a:off x="11622922" y="4391084"/>
            <a:ext cx="2144629" cy="6400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defTabSz="1097192" fontAlgn="base">
              <a:spcBef>
                <a:spcPct val="0"/>
              </a:spcBef>
              <a:defRPr/>
            </a:pPr>
            <a:r>
              <a:rPr lang="en-US" sz="1920" b="1" dirty="0">
                <a:solidFill>
                  <a:srgbClr val="4F81BD"/>
                </a:solidFill>
                <a:latin typeface="Calibri" pitchFamily="34" charset="0"/>
                <a:cs typeface="Arial" pitchFamily="34" charset="0"/>
              </a:rPr>
              <a:t>Charlotte-Concord-Gastonia, NC-SC* </a:t>
            </a:r>
          </a:p>
          <a:p>
            <a:pPr defTabSz="1097192" fontAlgn="base">
              <a:spcBef>
                <a:spcPct val="0"/>
              </a:spcBef>
              <a:defRPr/>
            </a:pPr>
            <a:r>
              <a:rPr lang="en-US" sz="1920" b="1" dirty="0">
                <a:solidFill>
                  <a:srgbClr val="4F81BD"/>
                </a:solidFill>
                <a:latin typeface="Calibri" pitchFamily="34" charset="0"/>
                <a:cs typeface="Arial" pitchFamily="34" charset="0"/>
              </a:rPr>
              <a:t>-1.3%</a:t>
            </a:r>
            <a:endParaRPr lang="en-US" sz="1920" dirty="0">
              <a:solidFill>
                <a:srgbClr val="4F81BD"/>
              </a:solidFill>
              <a:latin typeface="Calibri" pitchFamily="34" charset="0"/>
              <a:cs typeface="Arial" pitchFamily="34" charset="0"/>
            </a:endParaRPr>
          </a:p>
        </p:txBody>
      </p:sp>
      <p:sp>
        <p:nvSpPr>
          <p:cNvPr id="11" name="Text Box 3">
            <a:extLst>
              <a:ext uri="{FF2B5EF4-FFF2-40B4-BE49-F238E27FC236}">
                <a16:creationId xmlns:a16="http://schemas.microsoft.com/office/drawing/2014/main" id="{D5374244-1D47-4DC5-97F4-FF2F7061E2AA}"/>
              </a:ext>
            </a:extLst>
          </p:cNvPr>
          <p:cNvSpPr txBox="1">
            <a:spLocks noChangeArrowheads="1"/>
          </p:cNvSpPr>
          <p:nvPr/>
        </p:nvSpPr>
        <p:spPr bwMode="auto">
          <a:xfrm>
            <a:off x="11622921" y="3458780"/>
            <a:ext cx="1663102" cy="42429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defTabSz="1097192" fontAlgn="base">
              <a:spcBef>
                <a:spcPct val="0"/>
              </a:spcBef>
              <a:spcAft>
                <a:spcPts val="1200"/>
              </a:spcAft>
              <a:defRPr/>
            </a:pPr>
            <a:r>
              <a:rPr lang="en-US" sz="1920" b="1" dirty="0">
                <a:solidFill>
                  <a:prstClr val="black"/>
                </a:solidFill>
                <a:latin typeface="Calibri" pitchFamily="34" charset="0"/>
                <a:cs typeface="Arial" pitchFamily="34" charset="0"/>
              </a:rPr>
              <a:t>U.S. 3.2%</a:t>
            </a:r>
            <a:endParaRPr lang="en-US" sz="1920" dirty="0">
              <a:solidFill>
                <a:prstClr val="black"/>
              </a:solidFill>
              <a:latin typeface="Calibri" pitchFamily="34" charset="0"/>
              <a:cs typeface="Arial" pitchFamily="34" charset="0"/>
            </a:endParaRPr>
          </a:p>
        </p:txBody>
      </p:sp>
      <p:sp>
        <p:nvSpPr>
          <p:cNvPr id="13" name="Text Box 3">
            <a:extLst>
              <a:ext uri="{FF2B5EF4-FFF2-40B4-BE49-F238E27FC236}">
                <a16:creationId xmlns:a16="http://schemas.microsoft.com/office/drawing/2014/main" id="{DDC57BBB-B598-4CBD-A0C7-1A23967A16EF}"/>
              </a:ext>
            </a:extLst>
          </p:cNvPr>
          <p:cNvSpPr txBox="1">
            <a:spLocks noChangeArrowheads="1"/>
          </p:cNvSpPr>
          <p:nvPr/>
        </p:nvSpPr>
        <p:spPr bwMode="auto">
          <a:xfrm>
            <a:off x="11697205" y="2312384"/>
            <a:ext cx="1663102" cy="42429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defTabSz="1097192" fontAlgn="base">
              <a:spcBef>
                <a:spcPct val="0"/>
              </a:spcBef>
              <a:spcAft>
                <a:spcPts val="1200"/>
              </a:spcAft>
              <a:defRPr/>
            </a:pPr>
            <a:r>
              <a:rPr lang="en-US" sz="1920" b="1" u="sng" dirty="0">
                <a:solidFill>
                  <a:prstClr val="black"/>
                </a:solidFill>
                <a:latin typeface="Calibri" pitchFamily="34" charset="0"/>
                <a:cs typeface="Arial" pitchFamily="34" charset="0"/>
              </a:rPr>
              <a:t>2/18</a:t>
            </a:r>
            <a:r>
              <a:rPr lang="en-US" sz="1920" b="1" u="sng" dirty="0">
                <a:solidFill>
                  <a:prstClr val="black"/>
                </a:solidFill>
              </a:rPr>
              <a:t>–2/19:</a:t>
            </a:r>
            <a:endParaRPr lang="en-US" sz="1920" b="1" u="sng" dirty="0">
              <a:solidFill>
                <a:prstClr val="black"/>
              </a:solidFill>
              <a:latin typeface="Calibri" pitchFamily="34" charset="0"/>
              <a:cs typeface="Arial" pitchFamily="34" charset="0"/>
            </a:endParaRPr>
          </a:p>
        </p:txBody>
      </p:sp>
      <p:sp>
        <p:nvSpPr>
          <p:cNvPr id="2" name="Rectangle 1">
            <a:extLst>
              <a:ext uri="{FF2B5EF4-FFF2-40B4-BE49-F238E27FC236}">
                <a16:creationId xmlns:a16="http://schemas.microsoft.com/office/drawing/2014/main" id="{2F2C324E-B0B8-4E52-9237-6D20BA931FBC}"/>
              </a:ext>
            </a:extLst>
          </p:cNvPr>
          <p:cNvSpPr/>
          <p:nvPr/>
        </p:nvSpPr>
        <p:spPr>
          <a:xfrm>
            <a:off x="11548638" y="5004931"/>
            <a:ext cx="2144628" cy="2419124"/>
          </a:xfrm>
          <a:prstGeom prst="rect">
            <a:avLst/>
          </a:prstGeom>
        </p:spPr>
        <p:txBody>
          <a:bodyPr wrap="square">
            <a:spAutoFit/>
          </a:bodyPr>
          <a:lstStyle/>
          <a:p>
            <a:r>
              <a:rPr lang="en-US" sz="1680" i="1" dirty="0">
                <a:latin typeface="Calibri" pitchFamily="34" charset="0"/>
              </a:rPr>
              <a:t>*The Bureau of Labor Statistics reports employment for construction, mining and logging combined for metro areas in which mining and logging have few employers. </a:t>
            </a:r>
            <a:endParaRPr lang="en-US" sz="1680" dirty="0"/>
          </a:p>
        </p:txBody>
      </p:sp>
    </p:spTree>
    <p:extLst>
      <p:ext uri="{BB962C8B-B14F-4D97-AF65-F5344CB8AC3E}">
        <p14:creationId xmlns:p14="http://schemas.microsoft.com/office/powerpoint/2010/main" val="215378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9616"/>
            <a:ext cx="14188440" cy="593128"/>
          </a:xfrm>
        </p:spPr>
        <p:txBody>
          <a:bodyPr>
            <a:noAutofit/>
          </a:bodyPr>
          <a:lstStyle/>
          <a:p>
            <a:r>
              <a:rPr lang="en-US" sz="4400" b="1" dirty="0"/>
              <a:t>Headline Forecast</a:t>
            </a:r>
          </a:p>
        </p:txBody>
      </p:sp>
      <p:sp>
        <p:nvSpPr>
          <p:cNvPr id="3" name="Content Placeholder 2"/>
          <p:cNvSpPr>
            <a:spLocks noGrp="1"/>
          </p:cNvSpPr>
          <p:nvPr>
            <p:ph idx="1"/>
          </p:nvPr>
        </p:nvSpPr>
        <p:spPr>
          <a:xfrm>
            <a:off x="0" y="1920242"/>
            <a:ext cx="14188440" cy="5431156"/>
          </a:xfrm>
        </p:spPr>
        <p:txBody>
          <a:bodyPr>
            <a:noAutofit/>
          </a:bodyPr>
          <a:lstStyle/>
          <a:p>
            <a:r>
              <a:rPr lang="en-US" sz="3100" dirty="0"/>
              <a:t>The US economy is still expanding but more slowly: </a:t>
            </a:r>
          </a:p>
          <a:p>
            <a:pPr marL="0" indent="0">
              <a:buNone/>
            </a:pPr>
            <a:r>
              <a:rPr lang="en-US" sz="3100" dirty="0"/>
              <a:t>	- consumer, business confidence are generally high; ‘19 recession probability is low</a:t>
            </a:r>
          </a:p>
          <a:p>
            <a:pPr marL="0" indent="0">
              <a:buNone/>
            </a:pPr>
            <a:r>
              <a:rPr lang="en-US" sz="3100" dirty="0"/>
              <a:t>	- but latest data are weak for jobs, retail sales, single-family housing, manufacturing</a:t>
            </a:r>
          </a:p>
          <a:p>
            <a:pPr marL="0" indent="0">
              <a:buNone/>
            </a:pPr>
            <a:r>
              <a:rPr lang="en-US" sz="3100" dirty="0"/>
              <a:t>	- trade &amp; fiscal policy concerns continue</a:t>
            </a:r>
          </a:p>
          <a:p>
            <a:r>
              <a:rPr lang="en-US" sz="3100" dirty="0"/>
              <a:t>Contractors remain busy and confident; construction employment is growing in most states and spending is up in most project categories</a:t>
            </a:r>
          </a:p>
          <a:p>
            <a:r>
              <a:rPr lang="en-US" sz="3100" dirty="0"/>
              <a:t>Three concerns: </a:t>
            </a:r>
          </a:p>
          <a:p>
            <a:pPr marL="0" indent="0">
              <a:buNone/>
            </a:pPr>
            <a:r>
              <a:rPr lang="en-US" sz="3100" dirty="0"/>
              <a:t>	- impact of trade policies on materials costs and on demand for construction</a:t>
            </a:r>
          </a:p>
          <a:p>
            <a:pPr marL="0" indent="0">
              <a:buNone/>
            </a:pPr>
            <a:r>
              <a:rPr lang="en-US" sz="3100" dirty="0"/>
              <a:t>	- widening labor shortage, worsened by hostile immigration policy</a:t>
            </a:r>
          </a:p>
          <a:p>
            <a:pPr marL="0" indent="0">
              <a:buNone/>
            </a:pPr>
            <a:r>
              <a:rPr lang="en-US" sz="3100" dirty="0"/>
              <a:t>	- if interest rates rise, may cut demand for income-producing projects, new homes</a:t>
            </a:r>
          </a:p>
        </p:txBody>
      </p:sp>
      <p:sp>
        <p:nvSpPr>
          <p:cNvPr id="6" name="Footer Placeholder 6"/>
          <p:cNvSpPr txBox="1">
            <a:spLocks/>
          </p:cNvSpPr>
          <p:nvPr/>
        </p:nvSpPr>
        <p:spPr>
          <a:xfrm>
            <a:off x="1162925" y="7627622"/>
            <a:ext cx="7714370" cy="438150"/>
          </a:xfrm>
          <a:prstGeom prst="rect">
            <a:avLst/>
          </a:prstGeom>
          <a:noFill/>
        </p:spPr>
        <p:txBody>
          <a:bodyPr vert="horz" lIns="109728" tIns="54864" rIns="109728" bIns="54864" rtlCol="0" anchor="ctr"/>
          <a:lstStyle/>
          <a:p>
            <a:pPr>
              <a:defRPr/>
            </a:pPr>
            <a:r>
              <a:rPr lang="en-US" sz="1440" dirty="0">
                <a:solidFill>
                  <a:schemeClr val="bg1"/>
                </a:solidFill>
              </a:rPr>
              <a:t>Source: Author</a:t>
            </a:r>
          </a:p>
        </p:txBody>
      </p:sp>
      <p:sp>
        <p:nvSpPr>
          <p:cNvPr id="5" name="Slide Number Placeholder 4">
            <a:extLst>
              <a:ext uri="{FF2B5EF4-FFF2-40B4-BE49-F238E27FC236}">
                <a16:creationId xmlns:a16="http://schemas.microsoft.com/office/drawing/2014/main" id="{E8A7FD6C-FD73-4AC2-BC9A-AD18D99B7B01}"/>
              </a:ext>
            </a:extLst>
          </p:cNvPr>
          <p:cNvSpPr>
            <a:spLocks noGrp="1"/>
          </p:cNvSpPr>
          <p:nvPr>
            <p:ph type="sldNum" sz="quarter" idx="12"/>
          </p:nvPr>
        </p:nvSpPr>
        <p:spPr>
          <a:xfrm>
            <a:off x="10997707" y="409223"/>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2</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5618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36264" y="1108038"/>
            <a:ext cx="10603308" cy="755268"/>
          </a:xfrm>
          <a:prstGeom prst="rect">
            <a:avLst/>
          </a:prstGeom>
        </p:spPr>
        <p:txBody>
          <a:bodyPr vert="horz" lIns="0" tIns="54864" rIns="0" bIns="54864" rtlCol="0" anchor="t">
            <a:noAutofit/>
          </a:bodyPr>
          <a:lstStyle/>
          <a:p>
            <a:pPr algn="ctr" defTabSz="653058">
              <a:spcBef>
                <a:spcPct val="0"/>
              </a:spcBef>
            </a:pPr>
            <a:r>
              <a:rPr lang="en-US" sz="3480" b="1" dirty="0">
                <a:solidFill>
                  <a:prstClr val="black"/>
                </a:solidFill>
                <a:latin typeface="Calibri"/>
              </a:rPr>
              <a:t>Change in construction employment, 2/18–2/19 </a:t>
            </a:r>
            <a:r>
              <a:rPr lang="en-US" sz="3360" dirty="0">
                <a:solidFill>
                  <a:prstClr val="black"/>
                </a:solidFill>
                <a:latin typeface="Calibri"/>
              </a:rPr>
              <a:t>(NSA)</a:t>
            </a:r>
            <a:endParaRPr lang="en-US" sz="3360" dirty="0">
              <a:solidFill>
                <a:srgbClr val="C0504D">
                  <a:lumMod val="75000"/>
                </a:srgbClr>
              </a:solidFill>
              <a:latin typeface="Calibri"/>
            </a:endParaRPr>
          </a:p>
        </p:txBody>
      </p:sp>
      <p:sp>
        <p:nvSpPr>
          <p:cNvPr id="10" name="Footer Placeholder 6"/>
          <p:cNvSpPr txBox="1">
            <a:spLocks/>
          </p:cNvSpPr>
          <p:nvPr/>
        </p:nvSpPr>
        <p:spPr>
          <a:xfrm>
            <a:off x="2377442" y="7627623"/>
            <a:ext cx="6492241" cy="438150"/>
          </a:xfrm>
          <a:prstGeom prst="rect">
            <a:avLst/>
          </a:prstGeom>
          <a:noFill/>
        </p:spPr>
        <p:txBody>
          <a:bodyPr vert="horz" lIns="109728" tIns="54864" rIns="109728" bIns="54864" rtlCol="0" anchor="ctr"/>
          <a:lstStyle/>
          <a:p>
            <a:pPr defTabSz="653058"/>
            <a:r>
              <a:rPr lang="en-US" sz="1440" dirty="0">
                <a:solidFill>
                  <a:schemeClr val="bg1"/>
                </a:solidFill>
                <a:latin typeface="Calibri"/>
              </a:rPr>
              <a:t>Source: AGC rankings, calculated from BLS state and area employment reports</a:t>
            </a:r>
          </a:p>
        </p:txBody>
      </p:sp>
      <p:sp>
        <p:nvSpPr>
          <p:cNvPr id="7" name="Slide Number Placeholder 14">
            <a:extLst>
              <a:ext uri="{FF2B5EF4-FFF2-40B4-BE49-F238E27FC236}">
                <a16:creationId xmlns:a16="http://schemas.microsoft.com/office/drawing/2014/main" id="{41668EB9-9787-4382-BA0F-4D44572676E7}"/>
              </a:ext>
            </a:extLst>
          </p:cNvPr>
          <p:cNvSpPr>
            <a:spLocks noGrp="1"/>
          </p:cNvSpPr>
          <p:nvPr>
            <p:ph type="sldNum" sz="quarter" idx="12"/>
          </p:nvPr>
        </p:nvSpPr>
        <p:spPr>
          <a:xfrm>
            <a:off x="11023697" y="415742"/>
            <a:ext cx="3413760" cy="438150"/>
          </a:xfrm>
        </p:spPr>
        <p:txBody>
          <a:bodyPr/>
          <a:lstStyle/>
          <a:p>
            <a:pPr defTabSz="653058"/>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58"/>
              <a:t>20</a:t>
            </a:fld>
            <a:endParaRPr lang="en-US" sz="1600" dirty="0">
              <a:solidFill>
                <a:prstClr val="white"/>
              </a:solidFill>
              <a:latin typeface="Courier New" panose="02070309020205020404" pitchFamily="49" charset="0"/>
              <a:cs typeface="Courier New" panose="02070309020205020404" pitchFamily="49" charset="0"/>
            </a:endParaRPr>
          </a:p>
        </p:txBody>
      </p:sp>
      <p:graphicFrame>
        <p:nvGraphicFramePr>
          <p:cNvPr id="8" name="Content Placeholder 6">
            <a:extLst>
              <a:ext uri="{FF2B5EF4-FFF2-40B4-BE49-F238E27FC236}">
                <a16:creationId xmlns:a16="http://schemas.microsoft.com/office/drawing/2014/main" id="{953F0785-FC95-48EA-883D-522BC805B768}"/>
              </a:ext>
            </a:extLst>
          </p:cNvPr>
          <p:cNvGraphicFramePr>
            <a:graphicFrameLocks noGrp="1"/>
          </p:cNvGraphicFramePr>
          <p:nvPr>
            <p:ph idx="1"/>
            <p:extLst/>
          </p:nvPr>
        </p:nvGraphicFramePr>
        <p:xfrm>
          <a:off x="113869" y="1647441"/>
          <a:ext cx="13891482" cy="5179124"/>
        </p:xfrm>
        <a:graphic>
          <a:graphicData uri="http://schemas.openxmlformats.org/drawingml/2006/table">
            <a:tbl>
              <a:tblPr firstRow="1" bandRow="1">
                <a:tableStyleId>{2D5ABB26-0587-4C30-8999-92F81FD0307C}</a:tableStyleId>
              </a:tblPr>
              <a:tblGrid>
                <a:gridCol w="8516964">
                  <a:extLst>
                    <a:ext uri="{9D8B030D-6E8A-4147-A177-3AD203B41FA5}">
                      <a16:colId xmlns:a16="http://schemas.microsoft.com/office/drawing/2014/main" val="20000"/>
                    </a:ext>
                  </a:extLst>
                </a:gridCol>
                <a:gridCol w="2782334">
                  <a:extLst>
                    <a:ext uri="{9D8B030D-6E8A-4147-A177-3AD203B41FA5}">
                      <a16:colId xmlns:a16="http://schemas.microsoft.com/office/drawing/2014/main" val="20001"/>
                    </a:ext>
                  </a:extLst>
                </a:gridCol>
                <a:gridCol w="2592184">
                  <a:extLst>
                    <a:ext uri="{9D8B030D-6E8A-4147-A177-3AD203B41FA5}">
                      <a16:colId xmlns:a16="http://schemas.microsoft.com/office/drawing/2014/main" val="20002"/>
                    </a:ext>
                  </a:extLst>
                </a:gridCol>
              </a:tblGrid>
              <a:tr h="790042">
                <a:tc>
                  <a:txBody>
                    <a:bodyPr/>
                    <a:lstStyle/>
                    <a:p>
                      <a:pPr algn="ctr"/>
                      <a:r>
                        <a:rPr lang="en-US" sz="2200" b="1" dirty="0">
                          <a:solidFill>
                            <a:schemeClr val="tx1"/>
                          </a:solidFill>
                        </a:rPr>
                        <a:t>Metro area or division</a:t>
                      </a:r>
                    </a:p>
                  </a:txBody>
                  <a:tcPr marL="131674" marR="131674" marT="65837" marB="65837"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2200" b="1" dirty="0">
                          <a:solidFill>
                            <a:schemeClr val="tx1"/>
                          </a:solidFill>
                        </a:rPr>
                        <a:t>12-mo. </a:t>
                      </a:r>
                      <a:r>
                        <a:rPr lang="en-US" sz="2200" b="1" dirty="0" err="1">
                          <a:solidFill>
                            <a:schemeClr val="tx1"/>
                          </a:solidFill>
                        </a:rPr>
                        <a:t>empl</a:t>
                      </a:r>
                      <a:r>
                        <a:rPr lang="en-US" sz="2200" b="1" dirty="0">
                          <a:solidFill>
                            <a:schemeClr val="tx1"/>
                          </a:solidFill>
                        </a:rPr>
                        <a:t>.</a:t>
                      </a:r>
                      <a:br>
                        <a:rPr lang="en-US" sz="2200" b="1" dirty="0">
                          <a:solidFill>
                            <a:schemeClr val="tx1"/>
                          </a:solidFill>
                        </a:rPr>
                      </a:br>
                      <a:r>
                        <a:rPr lang="en-US" sz="2200" b="1" dirty="0">
                          <a:solidFill>
                            <a:schemeClr val="tx1"/>
                          </a:solidFill>
                        </a:rPr>
                        <a:t>change</a:t>
                      </a:r>
                    </a:p>
                  </a:txBody>
                  <a:tcPr marL="131674" marR="131674" marT="65837" marB="65837">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2200" b="1" dirty="0">
                          <a:solidFill>
                            <a:schemeClr val="tx1"/>
                          </a:solidFill>
                        </a:rPr>
                        <a:t>Rank </a:t>
                      </a:r>
                      <a:br>
                        <a:rPr lang="en-US" sz="2200" b="1" dirty="0">
                          <a:solidFill>
                            <a:schemeClr val="tx1"/>
                          </a:solidFill>
                        </a:rPr>
                      </a:br>
                      <a:r>
                        <a:rPr lang="en-US" sz="2200" b="1" dirty="0">
                          <a:solidFill>
                            <a:schemeClr val="tx1"/>
                          </a:solidFill>
                        </a:rPr>
                        <a:t>(out of 358)</a:t>
                      </a:r>
                    </a:p>
                  </a:txBody>
                  <a:tcPr marL="131674" marR="131674" marT="65837" marB="65837">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56032">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North Carolina (Construction)</a:t>
                      </a:r>
                    </a:p>
                  </a:txBody>
                  <a:tcPr marL="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3%</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r" defTabSz="457200" rtl="0" eaLnBrk="1" fontAlgn="b" latinLnBrk="0" hangingPunct="1"/>
                      <a:endParaRPr lang="en-US" sz="1700" b="0" i="0" u="none" strike="noStrike" kern="1200" dirty="0">
                        <a:solidFill>
                          <a:srgbClr val="000000"/>
                        </a:solidFill>
                        <a:effectLst/>
                        <a:latin typeface="Calibri" panose="020F0502020204030204" pitchFamily="34" charset="0"/>
                        <a:ea typeface="+mn-ea"/>
                        <a:cs typeface="+mn-cs"/>
                      </a:endParaRP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55708381"/>
                  </a:ext>
                </a:extLst>
              </a:tr>
              <a:tr h="256032">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North Carolina (Mining, logging, and construction)*</a:t>
                      </a:r>
                    </a:p>
                  </a:txBody>
                  <a:tcPr marL="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3%</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r" defTabSz="457200" rtl="0" eaLnBrk="1" fontAlgn="b" latinLnBrk="0" hangingPunct="1"/>
                      <a:endParaRPr lang="en-US" sz="1700" b="0" i="0" u="none" strike="noStrike" kern="1200" dirty="0">
                        <a:solidFill>
                          <a:srgbClr val="000000"/>
                        </a:solidFill>
                        <a:effectLst/>
                        <a:latin typeface="Calibri" panose="020F0502020204030204" pitchFamily="34" charset="0"/>
                        <a:ea typeface="+mn-ea"/>
                        <a:cs typeface="+mn-cs"/>
                      </a:endParaRP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Asheville*</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11%</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14</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Burlington*</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0%</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233</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Charlotte-Concord-Gastonia, NC-SC*</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-1%</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290</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Durham-Chapel Hill*</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4%</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121</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84522046"/>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Fayetteville*</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8%</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40</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561603220"/>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Greensboro-High Point*</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a:solidFill>
                            <a:srgbClr val="000000"/>
                          </a:solidFill>
                          <a:effectLst/>
                          <a:latin typeface="Calibri" panose="020F0502020204030204" pitchFamily="34" charset="0"/>
                          <a:ea typeface="+mn-ea"/>
                          <a:cs typeface="+mn-cs"/>
                        </a:rPr>
                        <a:t>2%</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187</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67273687"/>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Greenville*</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9%</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27</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75916922"/>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Hickory-Lenoir-Morganton*</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2%</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187</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601331701"/>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Raleigh*</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4%</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121</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722032292"/>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Rocky Mount*</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0%</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233</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030788950"/>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Wilmington*</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-3%</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309</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692471215"/>
                  </a:ext>
                </a:extLst>
              </a:tr>
              <a:tr h="249174">
                <a:tc>
                  <a:txBody>
                    <a:bodyPr/>
                    <a:lstStyle/>
                    <a:p>
                      <a:pPr marL="0" marR="0" algn="l"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Winston-Salem*</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7%</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0" u="none" strike="noStrike" kern="1200" dirty="0">
                          <a:solidFill>
                            <a:srgbClr val="000000"/>
                          </a:solidFill>
                          <a:effectLst/>
                          <a:latin typeface="Calibri" panose="020F0502020204030204" pitchFamily="34" charset="0"/>
                          <a:ea typeface="+mn-ea"/>
                          <a:cs typeface="+mn-cs"/>
                        </a:rPr>
                        <a:t>58</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776994575"/>
                  </a:ext>
                </a:extLst>
              </a:tr>
              <a:tr h="103823">
                <a:tc gridSpan="3">
                  <a:txBody>
                    <a:bodyPr/>
                    <a:lstStyle/>
                    <a:p>
                      <a:pPr marL="0" marR="0" algn="l" defTabSz="548640" rtl="0" eaLnBrk="1" fontAlgn="b" latinLnBrk="0" hangingPunct="1">
                        <a:lnSpc>
                          <a:spcPct val="115000"/>
                        </a:lnSpc>
                        <a:spcBef>
                          <a:spcPts val="0"/>
                        </a:spcBef>
                        <a:spcAft>
                          <a:spcPts val="0"/>
                        </a:spcAft>
                      </a:pPr>
                      <a:endParaRPr lang="en-US" sz="600" b="0" i="0" u="none" strike="noStrike" kern="1200" dirty="0">
                        <a:solidFill>
                          <a:srgbClr val="000000"/>
                        </a:solidFill>
                        <a:effectLst/>
                        <a:latin typeface="Calibri" panose="020F0502020204030204" pitchFamily="34" charset="0"/>
                        <a:ea typeface="+mn-ea"/>
                        <a:cs typeface="+mn-cs"/>
                      </a:endParaRP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pPr marL="0" marR="0" algn="ctr" defTabSz="548640" rtl="0" eaLnBrk="1" fontAlgn="b" latinLnBrk="0" hangingPunct="1">
                        <a:lnSpc>
                          <a:spcPct val="115000"/>
                        </a:lnSpc>
                        <a:spcBef>
                          <a:spcPts val="0"/>
                        </a:spcBef>
                        <a:spcAft>
                          <a:spcPts val="0"/>
                        </a:spcAft>
                      </a:pPr>
                      <a:endParaRPr lang="en-US" sz="1800" b="0" i="0" u="none" strike="noStrike" kern="1200" dirty="0">
                        <a:solidFill>
                          <a:srgbClr val="000000"/>
                        </a:solidFill>
                        <a:effectLst/>
                        <a:latin typeface="Calibri" panose="020F0502020204030204" pitchFamily="34" charset="0"/>
                        <a:ea typeface="+mn-ea"/>
                        <a:cs typeface="+mn-cs"/>
                      </a:endParaRP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pPr marL="0" marR="0" algn="ctr" defTabSz="548640" rtl="0" eaLnBrk="1" fontAlgn="b" latinLnBrk="0" hangingPunct="1">
                        <a:lnSpc>
                          <a:spcPct val="115000"/>
                        </a:lnSpc>
                        <a:spcBef>
                          <a:spcPts val="0"/>
                        </a:spcBef>
                        <a:spcAft>
                          <a:spcPts val="0"/>
                        </a:spcAft>
                      </a:pPr>
                      <a:endParaRPr lang="en-US" sz="1800" b="0" i="0" u="none" strike="noStrike" kern="1200" dirty="0">
                        <a:solidFill>
                          <a:srgbClr val="000000"/>
                        </a:solidFill>
                        <a:effectLst/>
                        <a:latin typeface="Calibri" panose="020F0502020204030204" pitchFamily="34" charset="0"/>
                        <a:ea typeface="+mn-ea"/>
                        <a:cs typeface="+mn-cs"/>
                      </a:endParaRP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672442865"/>
                  </a:ext>
                </a:extLst>
              </a:tr>
              <a:tr h="249174">
                <a:tc>
                  <a:txBody>
                    <a:bodyPr/>
                    <a:lstStyle/>
                    <a:p>
                      <a:pPr marL="0" marR="0" algn="l" defTabSz="548640" rtl="0" eaLnBrk="1" fontAlgn="b" latinLnBrk="0" hangingPunct="1">
                        <a:lnSpc>
                          <a:spcPct val="115000"/>
                        </a:lnSpc>
                        <a:spcBef>
                          <a:spcPts val="0"/>
                        </a:spcBef>
                        <a:spcAft>
                          <a:spcPts val="0"/>
                        </a:spcAft>
                      </a:pPr>
                      <a:r>
                        <a:rPr lang="en-US" sz="1700" b="0" i="1" u="none" strike="noStrike" kern="1200" dirty="0">
                          <a:solidFill>
                            <a:srgbClr val="000000"/>
                          </a:solidFill>
                          <a:effectLst/>
                          <a:latin typeface="Calibri" panose="020F0502020204030204" pitchFamily="34" charset="0"/>
                          <a:ea typeface="+mn-ea"/>
                          <a:cs typeface="+mn-cs"/>
                        </a:rPr>
                        <a:t>Myrtle Beach-Conway-North Myrtle Beach, SC-NC*</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1" u="none" strike="noStrike" kern="1200" dirty="0">
                          <a:solidFill>
                            <a:srgbClr val="000000"/>
                          </a:solidFill>
                          <a:effectLst/>
                          <a:latin typeface="Calibri" panose="020F0502020204030204" pitchFamily="34" charset="0"/>
                          <a:ea typeface="+mn-ea"/>
                          <a:cs typeface="+mn-cs"/>
                        </a:rPr>
                        <a:t>6%</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1" u="none" strike="noStrike" kern="1200" dirty="0">
                          <a:solidFill>
                            <a:srgbClr val="000000"/>
                          </a:solidFill>
                          <a:effectLst/>
                          <a:latin typeface="Calibri" panose="020F0502020204030204" pitchFamily="34" charset="0"/>
                          <a:ea typeface="+mn-ea"/>
                          <a:cs typeface="+mn-cs"/>
                        </a:rPr>
                        <a:t>79</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606396467"/>
                  </a:ext>
                </a:extLst>
              </a:tr>
              <a:tr h="249174">
                <a:tc>
                  <a:txBody>
                    <a:bodyPr/>
                    <a:lstStyle/>
                    <a:p>
                      <a:pPr marL="0" marR="0" algn="l" defTabSz="548640" rtl="0" eaLnBrk="1" fontAlgn="b" latinLnBrk="0" hangingPunct="1">
                        <a:lnSpc>
                          <a:spcPct val="115000"/>
                        </a:lnSpc>
                        <a:spcBef>
                          <a:spcPts val="0"/>
                        </a:spcBef>
                        <a:spcAft>
                          <a:spcPts val="0"/>
                        </a:spcAft>
                      </a:pPr>
                      <a:r>
                        <a:rPr lang="en-US" sz="1700" b="0" i="1" u="none" strike="noStrike" kern="1200" dirty="0">
                          <a:solidFill>
                            <a:srgbClr val="000000"/>
                          </a:solidFill>
                          <a:effectLst/>
                          <a:latin typeface="Calibri" panose="020F0502020204030204" pitchFamily="34" charset="0"/>
                          <a:ea typeface="+mn-ea"/>
                          <a:cs typeface="+mn-cs"/>
                        </a:rPr>
                        <a:t>Virginia Beach-Norfolk-Newport News, VA-NC*</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1" u="none" strike="noStrike" kern="1200" dirty="0">
                          <a:solidFill>
                            <a:srgbClr val="000000"/>
                          </a:solidFill>
                          <a:effectLst/>
                          <a:latin typeface="Calibri" panose="020F0502020204030204" pitchFamily="34" charset="0"/>
                          <a:ea typeface="+mn-ea"/>
                          <a:cs typeface="+mn-cs"/>
                        </a:rPr>
                        <a:t>1%</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algn="ctr" defTabSz="548640" rtl="0" eaLnBrk="1" fontAlgn="b" latinLnBrk="0" hangingPunct="1">
                        <a:lnSpc>
                          <a:spcPct val="115000"/>
                        </a:lnSpc>
                        <a:spcBef>
                          <a:spcPts val="0"/>
                        </a:spcBef>
                        <a:spcAft>
                          <a:spcPts val="0"/>
                        </a:spcAft>
                      </a:pPr>
                      <a:r>
                        <a:rPr lang="en-US" sz="1700" b="0" i="1" u="none" strike="noStrike" kern="1200" dirty="0">
                          <a:solidFill>
                            <a:srgbClr val="000000"/>
                          </a:solidFill>
                          <a:effectLst/>
                          <a:latin typeface="Calibri" panose="020F0502020204030204" pitchFamily="34" charset="0"/>
                          <a:ea typeface="+mn-ea"/>
                          <a:cs typeface="+mn-cs"/>
                        </a:rPr>
                        <a:t>215</a:t>
                      </a: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5841818"/>
                  </a:ext>
                </a:extLst>
              </a:tr>
              <a:tr h="284760">
                <a:tc gridSpan="3">
                  <a:txBody>
                    <a:bodyPr/>
                    <a:lstStyle/>
                    <a:p>
                      <a:pPr marL="0" marR="0" indent="0" algn="ctr" defTabSz="548640" rtl="0" eaLnBrk="1" fontAlgn="b" latinLnBrk="0" hangingPunct="1">
                        <a:lnSpc>
                          <a:spcPct val="115000"/>
                        </a:lnSpc>
                        <a:spcBef>
                          <a:spcPts val="0"/>
                        </a:spcBef>
                        <a:spcAft>
                          <a:spcPts val="0"/>
                        </a:spcAft>
                        <a:buClrTx/>
                        <a:buSzTx/>
                        <a:buFontTx/>
                        <a:buNone/>
                        <a:tabLst/>
                        <a:defRPr/>
                      </a:pPr>
                      <a:endParaRPr lang="en-US" sz="1900" b="0" i="0" u="none" strike="noStrike" kern="1200" dirty="0">
                        <a:solidFill>
                          <a:srgbClr val="000000"/>
                        </a:solidFill>
                        <a:effectLst/>
                        <a:latin typeface="Calibri" panose="020F0502020204030204" pitchFamily="34" charset="0"/>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dirty="0">
                        <a:latin typeface="Calibri"/>
                        <a:ea typeface="Calibri"/>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dirty="0">
                        <a:latin typeface="Calibri"/>
                        <a:ea typeface="Calibri"/>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2" name="Rectangle 1">
            <a:extLst>
              <a:ext uri="{FF2B5EF4-FFF2-40B4-BE49-F238E27FC236}">
                <a16:creationId xmlns:a16="http://schemas.microsoft.com/office/drawing/2014/main" id="{013A0626-2E0F-4394-8A69-8C4C55400737}"/>
              </a:ext>
            </a:extLst>
          </p:cNvPr>
          <p:cNvSpPr/>
          <p:nvPr/>
        </p:nvSpPr>
        <p:spPr>
          <a:xfrm>
            <a:off x="113868" y="6590370"/>
            <a:ext cx="13964194" cy="867930"/>
          </a:xfrm>
          <a:prstGeom prst="rect">
            <a:avLst/>
          </a:prstGeom>
        </p:spPr>
        <p:txBody>
          <a:bodyPr wrap="square">
            <a:spAutoFit/>
          </a:bodyPr>
          <a:lstStyle/>
          <a:p>
            <a:pPr>
              <a:defRPr/>
            </a:pPr>
            <a:r>
              <a:rPr lang="en-US" sz="1680" i="1" dirty="0">
                <a:latin typeface="Calibri" pitchFamily="34" charset="0"/>
              </a:rPr>
              <a:t>*The Bureau of Labor Statistics reports employment for construction, mining and logging combined for metro areas in which mining and logging have few employers. To allow comparisons between states and their metros, the table shows combined employment change for these metros. Not seasonally adjusted statewide data is shown for both construction-only and combined employment change.</a:t>
            </a:r>
          </a:p>
        </p:txBody>
      </p:sp>
    </p:spTree>
    <p:extLst>
      <p:ext uri="{BB962C8B-B14F-4D97-AF65-F5344CB8AC3E}">
        <p14:creationId xmlns:p14="http://schemas.microsoft.com/office/powerpoint/2010/main" val="3764489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959" y="1108037"/>
            <a:ext cx="10458450" cy="593128"/>
          </a:xfrm>
        </p:spPr>
        <p:txBody>
          <a:bodyPr>
            <a:normAutofit/>
          </a:bodyPr>
          <a:lstStyle/>
          <a:p>
            <a:r>
              <a:rPr lang="en-US" sz="2880" b="1" dirty="0"/>
              <a:t>Construction employment change </a:t>
            </a:r>
            <a:r>
              <a:rPr lang="en-US" sz="2880" b="1"/>
              <a:t>by metro</a:t>
            </a:r>
            <a:r>
              <a:rPr lang="en-US" sz="2880" b="1" dirty="0"/>
              <a:t>, 2/18–2/19</a:t>
            </a:r>
          </a:p>
        </p:txBody>
      </p:sp>
      <p:sp>
        <p:nvSpPr>
          <p:cNvPr id="49" name="Rounded Rectangle 48"/>
          <p:cNvSpPr/>
          <p:nvPr/>
        </p:nvSpPr>
        <p:spPr>
          <a:xfrm>
            <a:off x="11551228" y="5620632"/>
            <a:ext cx="1207008" cy="365760"/>
          </a:xfrm>
          <a:prstGeom prst="roundRect">
            <a:avLst/>
          </a:prstGeom>
          <a:solidFill>
            <a:schemeClr val="accent2">
              <a:lumMod val="5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53058">
              <a:defRPr/>
            </a:pPr>
            <a:r>
              <a:rPr lang="en-US" sz="1440" b="1" dirty="0">
                <a:solidFill>
                  <a:prstClr val="white"/>
                </a:solidFill>
                <a:latin typeface="Calibri" pitchFamily="34" charset="0"/>
                <a:cs typeface="Arial" pitchFamily="34" charset="0"/>
              </a:rPr>
              <a:t>Over -10%</a:t>
            </a:r>
          </a:p>
        </p:txBody>
      </p:sp>
      <p:sp>
        <p:nvSpPr>
          <p:cNvPr id="50" name="Rounded Rectangle 49"/>
          <p:cNvSpPr/>
          <p:nvPr/>
        </p:nvSpPr>
        <p:spPr>
          <a:xfrm>
            <a:off x="11551228" y="5163432"/>
            <a:ext cx="1207008" cy="365760"/>
          </a:xfrm>
          <a:prstGeom prst="roundRect">
            <a:avLst/>
          </a:prstGeom>
          <a:solidFill>
            <a:schemeClr val="accent2">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53058">
              <a:defRPr/>
            </a:pPr>
            <a:r>
              <a:rPr lang="en-US" sz="1440" b="1" dirty="0">
                <a:solidFill>
                  <a:prstClr val="white"/>
                </a:solidFill>
                <a:latin typeface="Calibri" pitchFamily="34" charset="0"/>
                <a:cs typeface="Arial" pitchFamily="34" charset="0"/>
              </a:rPr>
              <a:t>-5.1% to -10%</a:t>
            </a:r>
          </a:p>
        </p:txBody>
      </p:sp>
      <p:sp>
        <p:nvSpPr>
          <p:cNvPr id="51" name="Rounded Rectangle 50"/>
          <p:cNvSpPr/>
          <p:nvPr/>
        </p:nvSpPr>
        <p:spPr>
          <a:xfrm>
            <a:off x="11551228" y="4706232"/>
            <a:ext cx="1207008" cy="365760"/>
          </a:xfrm>
          <a:prstGeom prst="roundRect">
            <a:avLst/>
          </a:prstGeom>
          <a:solidFill>
            <a:schemeClr val="accent2">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53058">
              <a:defRPr/>
            </a:pPr>
            <a:r>
              <a:rPr lang="en-US" sz="1440" b="1" dirty="0">
                <a:solidFill>
                  <a:prstClr val="black"/>
                </a:solidFill>
                <a:latin typeface="Calibri" pitchFamily="34" charset="0"/>
                <a:cs typeface="Arial" pitchFamily="34" charset="0"/>
              </a:rPr>
              <a:t>-0.1% to -5%</a:t>
            </a:r>
          </a:p>
        </p:txBody>
      </p:sp>
      <p:sp>
        <p:nvSpPr>
          <p:cNvPr id="52" name="Rounded Rectangle 51"/>
          <p:cNvSpPr/>
          <p:nvPr/>
        </p:nvSpPr>
        <p:spPr>
          <a:xfrm>
            <a:off x="11551228" y="3791832"/>
            <a:ext cx="1207008" cy="365760"/>
          </a:xfrm>
          <a:prstGeom prst="roundRect">
            <a:avLst/>
          </a:prstGeom>
          <a:solidFill>
            <a:schemeClr val="accent3">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53058">
              <a:defRPr/>
            </a:pPr>
            <a:r>
              <a:rPr lang="en-US" sz="1440" b="1" dirty="0">
                <a:solidFill>
                  <a:prstClr val="black"/>
                </a:solidFill>
                <a:latin typeface="Calibri" pitchFamily="34" charset="0"/>
                <a:cs typeface="Arial" pitchFamily="34" charset="0"/>
              </a:rPr>
              <a:t>0.1% to 5%</a:t>
            </a:r>
          </a:p>
        </p:txBody>
      </p:sp>
      <p:sp>
        <p:nvSpPr>
          <p:cNvPr id="53" name="Rounded Rectangle 52"/>
          <p:cNvSpPr/>
          <p:nvPr/>
        </p:nvSpPr>
        <p:spPr>
          <a:xfrm>
            <a:off x="11551228" y="3334632"/>
            <a:ext cx="1207008" cy="365760"/>
          </a:xfrm>
          <a:prstGeom prst="roundRect">
            <a:avLst/>
          </a:prstGeom>
          <a:solidFill>
            <a:schemeClr val="accent3">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53058">
              <a:defRPr/>
            </a:pPr>
            <a:r>
              <a:rPr lang="en-US" sz="1440" b="1" dirty="0">
                <a:solidFill>
                  <a:prstClr val="white"/>
                </a:solidFill>
                <a:latin typeface="Calibri" pitchFamily="34" charset="0"/>
                <a:cs typeface="Arial" pitchFamily="34" charset="0"/>
              </a:rPr>
              <a:t>5.1% to 10%</a:t>
            </a:r>
          </a:p>
        </p:txBody>
      </p:sp>
      <p:sp>
        <p:nvSpPr>
          <p:cNvPr id="54" name="Rounded Rectangle 53"/>
          <p:cNvSpPr/>
          <p:nvPr/>
        </p:nvSpPr>
        <p:spPr>
          <a:xfrm>
            <a:off x="11551228" y="2877432"/>
            <a:ext cx="1207008" cy="365760"/>
          </a:xfrm>
          <a:prstGeom prst="roundRect">
            <a:avLst/>
          </a:prstGeom>
          <a:solidFill>
            <a:srgbClr val="4F622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53058">
              <a:defRPr/>
            </a:pPr>
            <a:r>
              <a:rPr lang="en-US" sz="1440" b="1" dirty="0">
                <a:solidFill>
                  <a:prstClr val="white"/>
                </a:solidFill>
                <a:latin typeface="Calibri" pitchFamily="34" charset="0"/>
                <a:cs typeface="Arial" pitchFamily="34" charset="0"/>
              </a:rPr>
              <a:t>Over 10%</a:t>
            </a:r>
          </a:p>
        </p:txBody>
      </p:sp>
      <p:sp>
        <p:nvSpPr>
          <p:cNvPr id="55" name="TextBox 54"/>
          <p:cNvSpPr txBox="1"/>
          <p:nvPr/>
        </p:nvSpPr>
        <p:spPr>
          <a:xfrm>
            <a:off x="10546080" y="6148536"/>
            <a:ext cx="3291840" cy="683264"/>
          </a:xfrm>
          <a:prstGeom prst="rect">
            <a:avLst/>
          </a:prstGeom>
          <a:noFill/>
        </p:spPr>
        <p:txBody>
          <a:bodyPr wrap="square" rtlCol="0">
            <a:spAutoFit/>
          </a:bodyPr>
          <a:lstStyle/>
          <a:p>
            <a:pPr algn="ctr" defTabSz="653058"/>
            <a:r>
              <a:rPr lang="en-US" sz="1920" dirty="0">
                <a:solidFill>
                  <a:prstClr val="black"/>
                </a:solidFill>
                <a:latin typeface="Calibri" pitchFamily="34" charset="0"/>
              </a:rPr>
              <a:t>Shading based on              unrounded numbers</a:t>
            </a:r>
          </a:p>
        </p:txBody>
      </p:sp>
      <p:sp>
        <p:nvSpPr>
          <p:cNvPr id="56" name="Rounded Rectangle 55"/>
          <p:cNvSpPr/>
          <p:nvPr/>
        </p:nvSpPr>
        <p:spPr>
          <a:xfrm>
            <a:off x="11551228" y="4249032"/>
            <a:ext cx="1207008" cy="365760"/>
          </a:xfrm>
          <a:prstGeom prst="roundRect">
            <a:avLst/>
          </a:prstGeom>
          <a:solidFill>
            <a:schemeClr val="tx1">
              <a:lumMod val="50000"/>
              <a:lumOff val="50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058"/>
            <a:r>
              <a:rPr lang="en-US" sz="1440" b="1" dirty="0">
                <a:solidFill>
                  <a:prstClr val="white"/>
                </a:solidFill>
                <a:latin typeface="Calibri" pitchFamily="34" charset="0"/>
              </a:rPr>
              <a:t>0%</a:t>
            </a:r>
          </a:p>
        </p:txBody>
      </p:sp>
      <p:sp>
        <p:nvSpPr>
          <p:cNvPr id="57" name="Footer Placeholder 6"/>
          <p:cNvSpPr txBox="1">
            <a:spLocks/>
          </p:cNvSpPr>
          <p:nvPr/>
        </p:nvSpPr>
        <p:spPr>
          <a:xfrm>
            <a:off x="2377440" y="7627623"/>
            <a:ext cx="6503671" cy="438150"/>
          </a:xfrm>
          <a:prstGeom prst="rect">
            <a:avLst/>
          </a:prstGeom>
          <a:noFill/>
        </p:spPr>
        <p:txBody>
          <a:bodyPr vert="horz" lIns="109728" tIns="54864" rIns="109728" bIns="54864" rtlCol="0" anchor="ctr"/>
          <a:lstStyle/>
          <a:p>
            <a:pPr defTabSz="653058"/>
            <a:r>
              <a:rPr lang="en-US" sz="1440" dirty="0">
                <a:solidFill>
                  <a:schemeClr val="bg1"/>
                </a:solidFill>
                <a:latin typeface="Calibri"/>
              </a:rPr>
              <a:t>Source: BLS state and regional employment report</a:t>
            </a:r>
          </a:p>
        </p:txBody>
      </p:sp>
      <p:sp>
        <p:nvSpPr>
          <p:cNvPr id="92" name="Slide Number Placeholder 14">
            <a:extLst>
              <a:ext uri="{FF2B5EF4-FFF2-40B4-BE49-F238E27FC236}">
                <a16:creationId xmlns:a16="http://schemas.microsoft.com/office/drawing/2014/main" id="{74A7980D-5D73-47E7-8DC9-074CA719178A}"/>
              </a:ext>
            </a:extLst>
          </p:cNvPr>
          <p:cNvSpPr txBox="1">
            <a:spLocks/>
          </p:cNvSpPr>
          <p:nvPr/>
        </p:nvSpPr>
        <p:spPr>
          <a:xfrm>
            <a:off x="11023697" y="415742"/>
            <a:ext cx="3413760" cy="438150"/>
          </a:xfrm>
          <a:prstGeom prst="rect">
            <a:avLst/>
          </a:prstGeom>
        </p:spPr>
        <p:txBody>
          <a:bodyPr vert="horz" lIns="91440" tIns="45720" rIns="91440" bIns="45720" rtlCol="0" anchor="ctr"/>
          <a:lstStyle>
            <a:defPPr>
              <a:defRPr lang="en-US"/>
            </a:defPPr>
            <a:lvl1pPr marL="0" algn="r" defTabSz="653110" rtl="0" eaLnBrk="1" latinLnBrk="0" hangingPunct="1">
              <a:defRPr sz="1440" kern="1200">
                <a:solidFill>
                  <a:schemeClr val="tx1">
                    <a:tint val="75000"/>
                  </a:schemeClr>
                </a:solidFill>
                <a:latin typeface="+mn-lt"/>
                <a:ea typeface="+mn-ea"/>
                <a:cs typeface="+mn-cs"/>
              </a:defRPr>
            </a:lvl1pPr>
            <a:lvl2pPr marL="653110" algn="l" defTabSz="653110" rtl="0" eaLnBrk="1" latinLnBrk="0" hangingPunct="1">
              <a:defRPr sz="2571" kern="1200">
                <a:solidFill>
                  <a:schemeClr val="tx1"/>
                </a:solidFill>
                <a:latin typeface="+mn-lt"/>
                <a:ea typeface="+mn-ea"/>
                <a:cs typeface="+mn-cs"/>
              </a:defRPr>
            </a:lvl2pPr>
            <a:lvl3pPr marL="1306220" algn="l" defTabSz="653110" rtl="0" eaLnBrk="1" latinLnBrk="0" hangingPunct="1">
              <a:defRPr sz="2571" kern="1200">
                <a:solidFill>
                  <a:schemeClr val="tx1"/>
                </a:solidFill>
                <a:latin typeface="+mn-lt"/>
                <a:ea typeface="+mn-ea"/>
                <a:cs typeface="+mn-cs"/>
              </a:defRPr>
            </a:lvl3pPr>
            <a:lvl4pPr marL="1959331" algn="l" defTabSz="653110" rtl="0" eaLnBrk="1" latinLnBrk="0" hangingPunct="1">
              <a:defRPr sz="2571" kern="1200">
                <a:solidFill>
                  <a:schemeClr val="tx1"/>
                </a:solidFill>
                <a:latin typeface="+mn-lt"/>
                <a:ea typeface="+mn-ea"/>
                <a:cs typeface="+mn-cs"/>
              </a:defRPr>
            </a:lvl4pPr>
            <a:lvl5pPr marL="2612441" algn="l" defTabSz="653110" rtl="0" eaLnBrk="1" latinLnBrk="0" hangingPunct="1">
              <a:defRPr sz="2571" kern="1200">
                <a:solidFill>
                  <a:schemeClr val="tx1"/>
                </a:solidFill>
                <a:latin typeface="+mn-lt"/>
                <a:ea typeface="+mn-ea"/>
                <a:cs typeface="+mn-cs"/>
              </a:defRPr>
            </a:lvl5pPr>
            <a:lvl6pPr marL="3265551" algn="l" defTabSz="653110" rtl="0" eaLnBrk="1" latinLnBrk="0" hangingPunct="1">
              <a:defRPr sz="2571" kern="1200">
                <a:solidFill>
                  <a:schemeClr val="tx1"/>
                </a:solidFill>
                <a:latin typeface="+mn-lt"/>
                <a:ea typeface="+mn-ea"/>
                <a:cs typeface="+mn-cs"/>
              </a:defRPr>
            </a:lvl6pPr>
            <a:lvl7pPr marL="3918661" algn="l" defTabSz="653110" rtl="0" eaLnBrk="1" latinLnBrk="0" hangingPunct="1">
              <a:defRPr sz="2571" kern="1200">
                <a:solidFill>
                  <a:schemeClr val="tx1"/>
                </a:solidFill>
                <a:latin typeface="+mn-lt"/>
                <a:ea typeface="+mn-ea"/>
                <a:cs typeface="+mn-cs"/>
              </a:defRPr>
            </a:lvl7pPr>
            <a:lvl8pPr marL="4571771" algn="l" defTabSz="653110" rtl="0" eaLnBrk="1" latinLnBrk="0" hangingPunct="1">
              <a:defRPr sz="2571" kern="1200">
                <a:solidFill>
                  <a:schemeClr val="tx1"/>
                </a:solidFill>
                <a:latin typeface="+mn-lt"/>
                <a:ea typeface="+mn-ea"/>
                <a:cs typeface="+mn-cs"/>
              </a:defRPr>
            </a:lvl8pPr>
            <a:lvl9pPr marL="5224882" algn="l" defTabSz="653110" rtl="0" eaLnBrk="1" latinLnBrk="0" hangingPunct="1">
              <a:defRPr sz="2571" kern="1200">
                <a:solidFill>
                  <a:schemeClr val="tx1"/>
                </a:solidFill>
                <a:latin typeface="+mn-lt"/>
                <a:ea typeface="+mn-ea"/>
                <a:cs typeface="+mn-cs"/>
              </a:defRPr>
            </a:lvl9pPr>
          </a:lstStyle>
          <a:p>
            <a:pPr defTabSz="653058"/>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58"/>
              <a:t>21</a:t>
            </a:fld>
            <a:endParaRPr lang="en-US" sz="1600" dirty="0">
              <a:solidFill>
                <a:prstClr val="white"/>
              </a:solidFill>
              <a:latin typeface="Courier New" panose="02070309020205020404" pitchFamily="49" charset="0"/>
              <a:cs typeface="Courier New" panose="02070309020205020404" pitchFamily="49" charset="0"/>
            </a:endParaRPr>
          </a:p>
        </p:txBody>
      </p:sp>
      <p:sp>
        <p:nvSpPr>
          <p:cNvPr id="35" name="Asheville, NC">
            <a:extLst>
              <a:ext uri="{FF2B5EF4-FFF2-40B4-BE49-F238E27FC236}">
                <a16:creationId xmlns:a16="http://schemas.microsoft.com/office/drawing/2014/main" id="{93128B69-5F38-47D4-B244-9BB2FA029334}"/>
              </a:ext>
            </a:extLst>
          </p:cNvPr>
          <p:cNvSpPr>
            <a:spLocks noChangeAspect="1"/>
          </p:cNvSpPr>
          <p:nvPr/>
        </p:nvSpPr>
        <p:spPr bwMode="auto">
          <a:xfrm>
            <a:off x="2948736" y="5213280"/>
            <a:ext cx="1225324" cy="1202630"/>
          </a:xfrm>
          <a:custGeom>
            <a:avLst/>
            <a:gdLst>
              <a:gd name="connsiteX0" fmla="*/ 82550 w 171450"/>
              <a:gd name="connsiteY0" fmla="*/ 0 h 168275"/>
              <a:gd name="connsiteX1" fmla="*/ 88900 w 171450"/>
              <a:gd name="connsiteY1" fmla="*/ 3175 h 168275"/>
              <a:gd name="connsiteX2" fmla="*/ 88900 w 171450"/>
              <a:gd name="connsiteY2" fmla="*/ 15875 h 168275"/>
              <a:gd name="connsiteX3" fmla="*/ 104775 w 171450"/>
              <a:gd name="connsiteY3" fmla="*/ 9525 h 168275"/>
              <a:gd name="connsiteX4" fmla="*/ 107950 w 171450"/>
              <a:gd name="connsiteY4" fmla="*/ 22225 h 168275"/>
              <a:gd name="connsiteX5" fmla="*/ 117475 w 171450"/>
              <a:gd name="connsiteY5" fmla="*/ 25400 h 168275"/>
              <a:gd name="connsiteX6" fmla="*/ 127000 w 171450"/>
              <a:gd name="connsiteY6" fmla="*/ 38100 h 168275"/>
              <a:gd name="connsiteX7" fmla="*/ 133350 w 171450"/>
              <a:gd name="connsiteY7" fmla="*/ 34925 h 168275"/>
              <a:gd name="connsiteX8" fmla="*/ 149225 w 171450"/>
              <a:gd name="connsiteY8" fmla="*/ 53975 h 168275"/>
              <a:gd name="connsiteX9" fmla="*/ 152400 w 171450"/>
              <a:gd name="connsiteY9" fmla="*/ 76200 h 168275"/>
              <a:gd name="connsiteX10" fmla="*/ 171450 w 171450"/>
              <a:gd name="connsiteY10" fmla="*/ 82550 h 168275"/>
              <a:gd name="connsiteX11" fmla="*/ 165100 w 171450"/>
              <a:gd name="connsiteY11" fmla="*/ 88900 h 168275"/>
              <a:gd name="connsiteX12" fmla="*/ 158750 w 171450"/>
              <a:gd name="connsiteY12" fmla="*/ 98425 h 168275"/>
              <a:gd name="connsiteX13" fmla="*/ 165100 w 171450"/>
              <a:gd name="connsiteY13" fmla="*/ 111125 h 168275"/>
              <a:gd name="connsiteX14" fmla="*/ 155575 w 171450"/>
              <a:gd name="connsiteY14" fmla="*/ 136525 h 168275"/>
              <a:gd name="connsiteX15" fmla="*/ 155575 w 171450"/>
              <a:gd name="connsiteY15" fmla="*/ 152400 h 168275"/>
              <a:gd name="connsiteX16" fmla="*/ 149225 w 171450"/>
              <a:gd name="connsiteY16" fmla="*/ 149225 h 168275"/>
              <a:gd name="connsiteX17" fmla="*/ 146050 w 171450"/>
              <a:gd name="connsiteY17" fmla="*/ 161925 h 168275"/>
              <a:gd name="connsiteX18" fmla="*/ 123825 w 171450"/>
              <a:gd name="connsiteY18" fmla="*/ 168275 h 168275"/>
              <a:gd name="connsiteX19" fmla="*/ 111125 w 171450"/>
              <a:gd name="connsiteY19" fmla="*/ 139700 h 168275"/>
              <a:gd name="connsiteX20" fmla="*/ 88900 w 171450"/>
              <a:gd name="connsiteY20" fmla="*/ 123825 h 168275"/>
              <a:gd name="connsiteX21" fmla="*/ 79375 w 171450"/>
              <a:gd name="connsiteY21" fmla="*/ 146050 h 168275"/>
              <a:gd name="connsiteX22" fmla="*/ 66675 w 171450"/>
              <a:gd name="connsiteY22" fmla="*/ 152400 h 168275"/>
              <a:gd name="connsiteX23" fmla="*/ 19050 w 171450"/>
              <a:gd name="connsiteY23" fmla="*/ 117475 h 168275"/>
              <a:gd name="connsiteX24" fmla="*/ 12700 w 171450"/>
              <a:gd name="connsiteY24" fmla="*/ 88900 h 168275"/>
              <a:gd name="connsiteX25" fmla="*/ 0 w 171450"/>
              <a:gd name="connsiteY25" fmla="*/ 88900 h 168275"/>
              <a:gd name="connsiteX26" fmla="*/ 0 w 171450"/>
              <a:gd name="connsiteY26" fmla="*/ 82550 h 168275"/>
              <a:gd name="connsiteX27" fmla="*/ 25400 w 171450"/>
              <a:gd name="connsiteY27" fmla="*/ 63500 h 168275"/>
              <a:gd name="connsiteX28" fmla="*/ 41275 w 171450"/>
              <a:gd name="connsiteY28" fmla="*/ 60325 h 168275"/>
              <a:gd name="connsiteX29" fmla="*/ 47625 w 171450"/>
              <a:gd name="connsiteY29" fmla="*/ 41275 h 168275"/>
              <a:gd name="connsiteX30" fmla="*/ 47625 w 171450"/>
              <a:gd name="connsiteY30" fmla="*/ 28575 h 168275"/>
              <a:gd name="connsiteX31" fmla="*/ 63500 w 171450"/>
              <a:gd name="connsiteY31" fmla="*/ 28575 h 168275"/>
              <a:gd name="connsiteX32" fmla="*/ 63500 w 171450"/>
              <a:gd name="connsiteY32" fmla="*/ 15875 h 1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450" h="168275">
                <a:moveTo>
                  <a:pt x="82550" y="0"/>
                </a:moveTo>
                <a:lnTo>
                  <a:pt x="88900" y="3175"/>
                </a:lnTo>
                <a:lnTo>
                  <a:pt x="88900" y="15875"/>
                </a:lnTo>
                <a:lnTo>
                  <a:pt x="104775" y="9525"/>
                </a:lnTo>
                <a:lnTo>
                  <a:pt x="107950" y="22225"/>
                </a:lnTo>
                <a:lnTo>
                  <a:pt x="117475" y="25400"/>
                </a:lnTo>
                <a:lnTo>
                  <a:pt x="127000" y="38100"/>
                </a:lnTo>
                <a:lnTo>
                  <a:pt x="133350" y="34925"/>
                </a:lnTo>
                <a:lnTo>
                  <a:pt x="149225" y="53975"/>
                </a:lnTo>
                <a:lnTo>
                  <a:pt x="152400" y="76200"/>
                </a:lnTo>
                <a:lnTo>
                  <a:pt x="171450" y="82550"/>
                </a:lnTo>
                <a:lnTo>
                  <a:pt x="165100" y="88900"/>
                </a:lnTo>
                <a:lnTo>
                  <a:pt x="158750" y="98425"/>
                </a:lnTo>
                <a:lnTo>
                  <a:pt x="165100" y="111125"/>
                </a:lnTo>
                <a:lnTo>
                  <a:pt x="155575" y="136525"/>
                </a:lnTo>
                <a:lnTo>
                  <a:pt x="155575" y="152400"/>
                </a:lnTo>
                <a:lnTo>
                  <a:pt x="149225" y="149225"/>
                </a:lnTo>
                <a:lnTo>
                  <a:pt x="146050" y="161925"/>
                </a:lnTo>
                <a:lnTo>
                  <a:pt x="123825" y="168275"/>
                </a:lnTo>
                <a:lnTo>
                  <a:pt x="111125" y="139700"/>
                </a:lnTo>
                <a:lnTo>
                  <a:pt x="88900" y="123825"/>
                </a:lnTo>
                <a:lnTo>
                  <a:pt x="79375" y="146050"/>
                </a:lnTo>
                <a:lnTo>
                  <a:pt x="66675" y="152400"/>
                </a:lnTo>
                <a:lnTo>
                  <a:pt x="19050" y="117475"/>
                </a:lnTo>
                <a:lnTo>
                  <a:pt x="12700" y="88900"/>
                </a:lnTo>
                <a:lnTo>
                  <a:pt x="0" y="88900"/>
                </a:lnTo>
                <a:lnTo>
                  <a:pt x="0" y="82550"/>
                </a:lnTo>
                <a:lnTo>
                  <a:pt x="25400" y="63500"/>
                </a:lnTo>
                <a:lnTo>
                  <a:pt x="41275" y="60325"/>
                </a:lnTo>
                <a:lnTo>
                  <a:pt x="47625" y="41275"/>
                </a:lnTo>
                <a:lnTo>
                  <a:pt x="47625" y="28575"/>
                </a:lnTo>
                <a:lnTo>
                  <a:pt x="63500" y="28575"/>
                </a:lnTo>
                <a:lnTo>
                  <a:pt x="63500" y="15875"/>
                </a:lnTo>
                <a:close/>
              </a:path>
            </a:pathLst>
          </a:custGeom>
          <a:solidFill>
            <a:srgbClr val="4F6228"/>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36" name="Rocky Mount, NC">
            <a:extLst>
              <a:ext uri="{FF2B5EF4-FFF2-40B4-BE49-F238E27FC236}">
                <a16:creationId xmlns:a16="http://schemas.microsoft.com/office/drawing/2014/main" id="{5C3D21DC-C279-4E58-BA89-D6D0CFE9DA4D}"/>
              </a:ext>
            </a:extLst>
          </p:cNvPr>
          <p:cNvSpPr>
            <a:spLocks noChangeAspect="1"/>
          </p:cNvSpPr>
          <p:nvPr/>
        </p:nvSpPr>
        <p:spPr bwMode="auto">
          <a:xfrm>
            <a:off x="8317268" y="3786835"/>
            <a:ext cx="975720" cy="703426"/>
          </a:xfrm>
          <a:custGeom>
            <a:avLst/>
            <a:gdLst>
              <a:gd name="connsiteX0" fmla="*/ 66675 w 136525"/>
              <a:gd name="connsiteY0" fmla="*/ 0 h 98425"/>
              <a:gd name="connsiteX1" fmla="*/ 95250 w 136525"/>
              <a:gd name="connsiteY1" fmla="*/ 3175 h 98425"/>
              <a:gd name="connsiteX2" fmla="*/ 101600 w 136525"/>
              <a:gd name="connsiteY2" fmla="*/ 12700 h 98425"/>
              <a:gd name="connsiteX3" fmla="*/ 120650 w 136525"/>
              <a:gd name="connsiteY3" fmla="*/ 15875 h 98425"/>
              <a:gd name="connsiteX4" fmla="*/ 133350 w 136525"/>
              <a:gd name="connsiteY4" fmla="*/ 31750 h 98425"/>
              <a:gd name="connsiteX5" fmla="*/ 136525 w 136525"/>
              <a:gd name="connsiteY5" fmla="*/ 47625 h 98425"/>
              <a:gd name="connsiteX6" fmla="*/ 120650 w 136525"/>
              <a:gd name="connsiteY6" fmla="*/ 53975 h 98425"/>
              <a:gd name="connsiteX7" fmla="*/ 95250 w 136525"/>
              <a:gd name="connsiteY7" fmla="*/ 85725 h 98425"/>
              <a:gd name="connsiteX8" fmla="*/ 76200 w 136525"/>
              <a:gd name="connsiteY8" fmla="*/ 63500 h 98425"/>
              <a:gd name="connsiteX9" fmla="*/ 63500 w 136525"/>
              <a:gd name="connsiteY9" fmla="*/ 57150 h 98425"/>
              <a:gd name="connsiteX10" fmla="*/ 63500 w 136525"/>
              <a:gd name="connsiteY10" fmla="*/ 63500 h 98425"/>
              <a:gd name="connsiteX11" fmla="*/ 57150 w 136525"/>
              <a:gd name="connsiteY11" fmla="*/ 60325 h 98425"/>
              <a:gd name="connsiteX12" fmla="*/ 15875 w 136525"/>
              <a:gd name="connsiteY12" fmla="*/ 98425 h 98425"/>
              <a:gd name="connsiteX13" fmla="*/ 0 w 136525"/>
              <a:gd name="connsiteY13" fmla="*/ 82550 h 98425"/>
              <a:gd name="connsiteX14" fmla="*/ 19050 w 136525"/>
              <a:gd name="connsiteY14" fmla="*/ 3175 h 98425"/>
              <a:gd name="connsiteX15" fmla="*/ 34925 w 136525"/>
              <a:gd name="connsiteY15" fmla="*/ 3175 h 98425"/>
              <a:gd name="connsiteX16" fmla="*/ 41275 w 136525"/>
              <a:gd name="connsiteY16" fmla="*/ 9525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525" h="98425">
                <a:moveTo>
                  <a:pt x="66675" y="0"/>
                </a:moveTo>
                <a:lnTo>
                  <a:pt x="95250" y="3175"/>
                </a:lnTo>
                <a:lnTo>
                  <a:pt x="101600" y="12700"/>
                </a:lnTo>
                <a:lnTo>
                  <a:pt x="120650" y="15875"/>
                </a:lnTo>
                <a:lnTo>
                  <a:pt x="133350" y="31750"/>
                </a:lnTo>
                <a:lnTo>
                  <a:pt x="136525" y="47625"/>
                </a:lnTo>
                <a:lnTo>
                  <a:pt x="120650" y="53975"/>
                </a:lnTo>
                <a:lnTo>
                  <a:pt x="95250" y="85725"/>
                </a:lnTo>
                <a:lnTo>
                  <a:pt x="76200" y="63500"/>
                </a:lnTo>
                <a:lnTo>
                  <a:pt x="63500" y="57150"/>
                </a:lnTo>
                <a:lnTo>
                  <a:pt x="63500" y="63500"/>
                </a:lnTo>
                <a:lnTo>
                  <a:pt x="57150" y="60325"/>
                </a:lnTo>
                <a:lnTo>
                  <a:pt x="15875" y="98425"/>
                </a:lnTo>
                <a:lnTo>
                  <a:pt x="0" y="82550"/>
                </a:lnTo>
                <a:lnTo>
                  <a:pt x="19050" y="3175"/>
                </a:lnTo>
                <a:lnTo>
                  <a:pt x="34925" y="3175"/>
                </a:lnTo>
                <a:lnTo>
                  <a:pt x="41275" y="9525"/>
                </a:lnTo>
                <a:close/>
              </a:path>
            </a:pathLst>
          </a:custGeom>
          <a:solidFill>
            <a:srgbClr val="A6A6A6"/>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62" name="Burlington, NC">
            <a:extLst>
              <a:ext uri="{FF2B5EF4-FFF2-40B4-BE49-F238E27FC236}">
                <a16:creationId xmlns:a16="http://schemas.microsoft.com/office/drawing/2014/main" id="{C1244F01-5BC0-427E-9EF9-66EDF0534E68}"/>
              </a:ext>
            </a:extLst>
          </p:cNvPr>
          <p:cNvSpPr>
            <a:spLocks noChangeAspect="1"/>
          </p:cNvSpPr>
          <p:nvPr/>
        </p:nvSpPr>
        <p:spPr bwMode="auto">
          <a:xfrm>
            <a:off x="6820702" y="4098683"/>
            <a:ext cx="453823" cy="635354"/>
          </a:xfrm>
          <a:custGeom>
            <a:avLst/>
            <a:gdLst>
              <a:gd name="T0" fmla="*/ 2147483646 w 40"/>
              <a:gd name="T1" fmla="*/ 0 h 56"/>
              <a:gd name="T2" fmla="*/ 2147483646 w 40"/>
              <a:gd name="T3" fmla="*/ 2147483646 h 56"/>
              <a:gd name="T4" fmla="*/ 2147483646 w 40"/>
              <a:gd name="T5" fmla="*/ 2147483646 h 56"/>
              <a:gd name="T6" fmla="*/ 2147483646 w 40"/>
              <a:gd name="T7" fmla="*/ 2147483646 h 56"/>
              <a:gd name="T8" fmla="*/ 2147483646 w 40"/>
              <a:gd name="T9" fmla="*/ 2147483646 h 56"/>
              <a:gd name="T10" fmla="*/ 2147483646 w 40"/>
              <a:gd name="T11" fmla="*/ 2147483646 h 56"/>
              <a:gd name="T12" fmla="*/ 0 w 40"/>
              <a:gd name="T13" fmla="*/ 2147483646 h 56"/>
              <a:gd name="T14" fmla="*/ 2147483646 w 40"/>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56"/>
              <a:gd name="T26" fmla="*/ 40 w 40"/>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56">
                <a:moveTo>
                  <a:pt x="26" y="0"/>
                </a:moveTo>
                <a:lnTo>
                  <a:pt x="38" y="44"/>
                </a:lnTo>
                <a:lnTo>
                  <a:pt x="40" y="48"/>
                </a:lnTo>
                <a:lnTo>
                  <a:pt x="10" y="56"/>
                </a:lnTo>
                <a:lnTo>
                  <a:pt x="8" y="48"/>
                </a:lnTo>
                <a:lnTo>
                  <a:pt x="2" y="8"/>
                </a:lnTo>
                <a:lnTo>
                  <a:pt x="0" y="8"/>
                </a:lnTo>
                <a:lnTo>
                  <a:pt x="26" y="0"/>
                </a:lnTo>
              </a:path>
            </a:pathLst>
          </a:custGeom>
          <a:solidFill>
            <a:srgbClr val="A6A6A6"/>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63" name="Greenville, NC">
            <a:extLst>
              <a:ext uri="{FF2B5EF4-FFF2-40B4-BE49-F238E27FC236}">
                <a16:creationId xmlns:a16="http://schemas.microsoft.com/office/drawing/2014/main" id="{7DEDE1CF-6014-4846-9BF2-72CD8CBDAF37}"/>
              </a:ext>
            </a:extLst>
          </p:cNvPr>
          <p:cNvSpPr>
            <a:spLocks noChangeAspect="1"/>
          </p:cNvSpPr>
          <p:nvPr/>
        </p:nvSpPr>
        <p:spPr bwMode="auto">
          <a:xfrm>
            <a:off x="8981542" y="4119745"/>
            <a:ext cx="680736" cy="658044"/>
          </a:xfrm>
          <a:custGeom>
            <a:avLst/>
            <a:gdLst>
              <a:gd name="T0" fmla="*/ 2147483646 w 60"/>
              <a:gd name="T1" fmla="*/ 2147483646 h 58"/>
              <a:gd name="T2" fmla="*/ 2147483646 w 60"/>
              <a:gd name="T3" fmla="*/ 2147483646 h 58"/>
              <a:gd name="T4" fmla="*/ 2147483646 w 60"/>
              <a:gd name="T5" fmla="*/ 2147483646 h 58"/>
              <a:gd name="T6" fmla="*/ 2147483646 w 60"/>
              <a:gd name="T7" fmla="*/ 2147483646 h 58"/>
              <a:gd name="T8" fmla="*/ 2147483646 w 60"/>
              <a:gd name="T9" fmla="*/ 2147483646 h 58"/>
              <a:gd name="T10" fmla="*/ 2147483646 w 60"/>
              <a:gd name="T11" fmla="*/ 2147483646 h 58"/>
              <a:gd name="T12" fmla="*/ 2147483646 w 60"/>
              <a:gd name="T13" fmla="*/ 2147483646 h 58"/>
              <a:gd name="T14" fmla="*/ 2147483646 w 60"/>
              <a:gd name="T15" fmla="*/ 2147483646 h 58"/>
              <a:gd name="T16" fmla="*/ 2147483646 w 60"/>
              <a:gd name="T17" fmla="*/ 2147483646 h 58"/>
              <a:gd name="T18" fmla="*/ 2147483646 w 60"/>
              <a:gd name="T19" fmla="*/ 2147483646 h 58"/>
              <a:gd name="T20" fmla="*/ 2147483646 w 60"/>
              <a:gd name="T21" fmla="*/ 2147483646 h 58"/>
              <a:gd name="T22" fmla="*/ 2147483646 w 60"/>
              <a:gd name="T23" fmla="*/ 2147483646 h 58"/>
              <a:gd name="T24" fmla="*/ 0 w 60"/>
              <a:gd name="T25" fmla="*/ 2147483646 h 58"/>
              <a:gd name="T26" fmla="*/ 2147483646 w 60"/>
              <a:gd name="T27" fmla="*/ 2147483646 h 58"/>
              <a:gd name="T28" fmla="*/ 2147483646 w 60"/>
              <a:gd name="T29" fmla="*/ 2147483646 h 58"/>
              <a:gd name="T30" fmla="*/ 2147483646 w 60"/>
              <a:gd name="T31" fmla="*/ 0 h 58"/>
              <a:gd name="T32" fmla="*/ 2147483646 w 60"/>
              <a:gd name="T33" fmla="*/ 2147483646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58"/>
              <a:gd name="T53" fmla="*/ 60 w 60"/>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58">
                <a:moveTo>
                  <a:pt x="46" y="6"/>
                </a:moveTo>
                <a:lnTo>
                  <a:pt x="50" y="16"/>
                </a:lnTo>
                <a:lnTo>
                  <a:pt x="60" y="22"/>
                </a:lnTo>
                <a:lnTo>
                  <a:pt x="58" y="24"/>
                </a:lnTo>
                <a:lnTo>
                  <a:pt x="54" y="30"/>
                </a:lnTo>
                <a:lnTo>
                  <a:pt x="54" y="42"/>
                </a:lnTo>
                <a:lnTo>
                  <a:pt x="52" y="52"/>
                </a:lnTo>
                <a:lnTo>
                  <a:pt x="46" y="50"/>
                </a:lnTo>
                <a:lnTo>
                  <a:pt x="42" y="58"/>
                </a:lnTo>
                <a:lnTo>
                  <a:pt x="38" y="58"/>
                </a:lnTo>
                <a:lnTo>
                  <a:pt x="28" y="48"/>
                </a:lnTo>
                <a:lnTo>
                  <a:pt x="22" y="38"/>
                </a:lnTo>
                <a:lnTo>
                  <a:pt x="0" y="28"/>
                </a:lnTo>
                <a:lnTo>
                  <a:pt x="2" y="24"/>
                </a:lnTo>
                <a:lnTo>
                  <a:pt x="18" y="4"/>
                </a:lnTo>
                <a:lnTo>
                  <a:pt x="28" y="0"/>
                </a:lnTo>
                <a:lnTo>
                  <a:pt x="46" y="6"/>
                </a:lnTo>
                <a:close/>
              </a:path>
            </a:pathLst>
          </a:custGeom>
          <a:solidFill>
            <a:srgbClr val="76933C"/>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64" name="Raleigh, NC">
            <a:extLst>
              <a:ext uri="{FF2B5EF4-FFF2-40B4-BE49-F238E27FC236}">
                <a16:creationId xmlns:a16="http://schemas.microsoft.com/office/drawing/2014/main" id="{EB87ED8E-B72B-43BF-94A5-B720E79130FE}"/>
              </a:ext>
            </a:extLst>
          </p:cNvPr>
          <p:cNvSpPr>
            <a:spLocks noChangeAspect="1"/>
          </p:cNvSpPr>
          <p:nvPr/>
        </p:nvSpPr>
        <p:spPr bwMode="auto">
          <a:xfrm>
            <a:off x="7602993" y="3786835"/>
            <a:ext cx="998411" cy="1406851"/>
          </a:xfrm>
          <a:custGeom>
            <a:avLst/>
            <a:gdLst>
              <a:gd name="connsiteX0" fmla="*/ 98425 w 139700"/>
              <a:gd name="connsiteY0" fmla="*/ 0 h 196850"/>
              <a:gd name="connsiteX1" fmla="*/ 104775 w 139700"/>
              <a:gd name="connsiteY1" fmla="*/ 3175 h 196850"/>
              <a:gd name="connsiteX2" fmla="*/ 117475 w 139700"/>
              <a:gd name="connsiteY2" fmla="*/ 3175 h 196850"/>
              <a:gd name="connsiteX3" fmla="*/ 98425 w 139700"/>
              <a:gd name="connsiteY3" fmla="*/ 82550 h 196850"/>
              <a:gd name="connsiteX4" fmla="*/ 114300 w 139700"/>
              <a:gd name="connsiteY4" fmla="*/ 98425 h 196850"/>
              <a:gd name="connsiteX5" fmla="*/ 127000 w 139700"/>
              <a:gd name="connsiteY5" fmla="*/ 120650 h 196850"/>
              <a:gd name="connsiteX6" fmla="*/ 139700 w 139700"/>
              <a:gd name="connsiteY6" fmla="*/ 120650 h 196850"/>
              <a:gd name="connsiteX7" fmla="*/ 133350 w 139700"/>
              <a:gd name="connsiteY7" fmla="*/ 168275 h 196850"/>
              <a:gd name="connsiteX8" fmla="*/ 117475 w 139700"/>
              <a:gd name="connsiteY8" fmla="*/ 184150 h 196850"/>
              <a:gd name="connsiteX9" fmla="*/ 88900 w 139700"/>
              <a:gd name="connsiteY9" fmla="*/ 196850 h 196850"/>
              <a:gd name="connsiteX10" fmla="*/ 79375 w 139700"/>
              <a:gd name="connsiteY10" fmla="*/ 187325 h 196850"/>
              <a:gd name="connsiteX11" fmla="*/ 53975 w 139700"/>
              <a:gd name="connsiteY11" fmla="*/ 161925 h 196850"/>
              <a:gd name="connsiteX12" fmla="*/ 44450 w 139700"/>
              <a:gd name="connsiteY12" fmla="*/ 158750 h 196850"/>
              <a:gd name="connsiteX13" fmla="*/ 9525 w 139700"/>
              <a:gd name="connsiteY13" fmla="*/ 152400 h 196850"/>
              <a:gd name="connsiteX14" fmla="*/ 0 w 139700"/>
              <a:gd name="connsiteY14" fmla="*/ 152400 h 196850"/>
              <a:gd name="connsiteX15" fmla="*/ 0 w 139700"/>
              <a:gd name="connsiteY15" fmla="*/ 101600 h 196850"/>
              <a:gd name="connsiteX16" fmla="*/ 12700 w 139700"/>
              <a:gd name="connsiteY16" fmla="*/ 98425 h 196850"/>
              <a:gd name="connsiteX17" fmla="*/ 12700 w 139700"/>
              <a:gd name="connsiteY17" fmla="*/ 85725 h 196850"/>
              <a:gd name="connsiteX18" fmla="*/ 22225 w 139700"/>
              <a:gd name="connsiteY18" fmla="*/ 79375 h 196850"/>
              <a:gd name="connsiteX19" fmla="*/ 25400 w 139700"/>
              <a:gd name="connsiteY19" fmla="*/ 63500 h 196850"/>
              <a:gd name="connsiteX20" fmla="*/ 15875 w 139700"/>
              <a:gd name="connsiteY20" fmla="*/ 63500 h 196850"/>
              <a:gd name="connsiteX21" fmla="*/ 15875 w 139700"/>
              <a:gd name="connsiteY21" fmla="*/ 57150 h 196850"/>
              <a:gd name="connsiteX22" fmla="*/ 47625 w 139700"/>
              <a:gd name="connsiteY22" fmla="*/ 57150 h 196850"/>
              <a:gd name="connsiteX23" fmla="*/ 47625 w 139700"/>
              <a:gd name="connsiteY23" fmla="*/ 25400 h 196850"/>
              <a:gd name="connsiteX24" fmla="*/ 60325 w 139700"/>
              <a:gd name="connsiteY24" fmla="*/ 22225 h 196850"/>
              <a:gd name="connsiteX25" fmla="*/ 60325 w 139700"/>
              <a:gd name="connsiteY25" fmla="*/ 9525 h 196850"/>
              <a:gd name="connsiteX26" fmla="*/ 73025 w 139700"/>
              <a:gd name="connsiteY26" fmla="*/ 317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700" h="196850">
                <a:moveTo>
                  <a:pt x="98425" y="0"/>
                </a:moveTo>
                <a:lnTo>
                  <a:pt x="104775" y="3175"/>
                </a:lnTo>
                <a:lnTo>
                  <a:pt x="117475" y="3175"/>
                </a:lnTo>
                <a:lnTo>
                  <a:pt x="98425" y="82550"/>
                </a:lnTo>
                <a:lnTo>
                  <a:pt x="114300" y="98425"/>
                </a:lnTo>
                <a:lnTo>
                  <a:pt x="127000" y="120650"/>
                </a:lnTo>
                <a:lnTo>
                  <a:pt x="139700" y="120650"/>
                </a:lnTo>
                <a:lnTo>
                  <a:pt x="133350" y="168275"/>
                </a:lnTo>
                <a:lnTo>
                  <a:pt x="117475" y="184150"/>
                </a:lnTo>
                <a:lnTo>
                  <a:pt x="88900" y="196850"/>
                </a:lnTo>
                <a:lnTo>
                  <a:pt x="79375" y="187325"/>
                </a:lnTo>
                <a:lnTo>
                  <a:pt x="53975" y="161925"/>
                </a:lnTo>
                <a:lnTo>
                  <a:pt x="44450" y="158750"/>
                </a:lnTo>
                <a:lnTo>
                  <a:pt x="9525" y="152400"/>
                </a:lnTo>
                <a:lnTo>
                  <a:pt x="0" y="152400"/>
                </a:lnTo>
                <a:lnTo>
                  <a:pt x="0" y="101600"/>
                </a:lnTo>
                <a:lnTo>
                  <a:pt x="12700" y="98425"/>
                </a:lnTo>
                <a:lnTo>
                  <a:pt x="12700" y="85725"/>
                </a:lnTo>
                <a:lnTo>
                  <a:pt x="22225" y="79375"/>
                </a:lnTo>
                <a:lnTo>
                  <a:pt x="25400" y="63500"/>
                </a:lnTo>
                <a:lnTo>
                  <a:pt x="15875" y="63500"/>
                </a:lnTo>
                <a:lnTo>
                  <a:pt x="15875" y="57150"/>
                </a:lnTo>
                <a:lnTo>
                  <a:pt x="47625" y="57150"/>
                </a:lnTo>
                <a:lnTo>
                  <a:pt x="47625" y="25400"/>
                </a:lnTo>
                <a:lnTo>
                  <a:pt x="60325" y="22225"/>
                </a:lnTo>
                <a:lnTo>
                  <a:pt x="60325" y="9525"/>
                </a:lnTo>
                <a:lnTo>
                  <a:pt x="73025" y="3175"/>
                </a:lnTo>
                <a:close/>
              </a:path>
            </a:pathLst>
          </a:custGeom>
          <a:solidFill>
            <a:srgbClr val="C4D79B"/>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65" name="Hickory-Lenoir-Morganton, NC">
            <a:extLst>
              <a:ext uri="{FF2B5EF4-FFF2-40B4-BE49-F238E27FC236}">
                <a16:creationId xmlns:a16="http://schemas.microsoft.com/office/drawing/2014/main" id="{A72F6CBD-CD0C-4C48-92F3-662D4D8951B9}"/>
              </a:ext>
            </a:extLst>
          </p:cNvPr>
          <p:cNvSpPr>
            <a:spLocks noChangeAspect="1"/>
          </p:cNvSpPr>
          <p:nvPr/>
        </p:nvSpPr>
        <p:spPr bwMode="auto">
          <a:xfrm>
            <a:off x="4292326" y="4828904"/>
            <a:ext cx="1202630" cy="839572"/>
          </a:xfrm>
          <a:custGeom>
            <a:avLst/>
            <a:gdLst>
              <a:gd name="connsiteX0" fmla="*/ 139700 w 168275"/>
              <a:gd name="connsiteY0" fmla="*/ 0 h 117475"/>
              <a:gd name="connsiteX1" fmla="*/ 142875 w 168275"/>
              <a:gd name="connsiteY1" fmla="*/ 19050 h 117475"/>
              <a:gd name="connsiteX2" fmla="*/ 136525 w 168275"/>
              <a:gd name="connsiteY2" fmla="*/ 53975 h 117475"/>
              <a:gd name="connsiteX3" fmla="*/ 168275 w 168275"/>
              <a:gd name="connsiteY3" fmla="*/ 79375 h 117475"/>
              <a:gd name="connsiteX4" fmla="*/ 168275 w 168275"/>
              <a:gd name="connsiteY4" fmla="*/ 95250 h 117475"/>
              <a:gd name="connsiteX5" fmla="*/ 79375 w 168275"/>
              <a:gd name="connsiteY5" fmla="*/ 107950 h 117475"/>
              <a:gd name="connsiteX6" fmla="*/ 53975 w 168275"/>
              <a:gd name="connsiteY6" fmla="*/ 114300 h 117475"/>
              <a:gd name="connsiteX7" fmla="*/ 50800 w 168275"/>
              <a:gd name="connsiteY7" fmla="*/ 107950 h 117475"/>
              <a:gd name="connsiteX8" fmla="*/ 34925 w 168275"/>
              <a:gd name="connsiteY8" fmla="*/ 117475 h 117475"/>
              <a:gd name="connsiteX9" fmla="*/ 22225 w 168275"/>
              <a:gd name="connsiteY9" fmla="*/ 92075 h 117475"/>
              <a:gd name="connsiteX10" fmla="*/ 0 w 168275"/>
              <a:gd name="connsiteY10" fmla="*/ 79375 h 117475"/>
              <a:gd name="connsiteX11" fmla="*/ 12700 w 168275"/>
              <a:gd name="connsiteY11" fmla="*/ 63500 h 117475"/>
              <a:gd name="connsiteX12" fmla="*/ 3175 w 168275"/>
              <a:gd name="connsiteY12" fmla="*/ 50800 h 117475"/>
              <a:gd name="connsiteX13" fmla="*/ 9525 w 168275"/>
              <a:gd name="connsiteY13" fmla="*/ 41275 h 117475"/>
              <a:gd name="connsiteX14" fmla="*/ 22225 w 168275"/>
              <a:gd name="connsiteY14" fmla="*/ 44450 h 117475"/>
              <a:gd name="connsiteX15" fmla="*/ 31750 w 168275"/>
              <a:gd name="connsiteY15" fmla="*/ 22225 h 117475"/>
              <a:gd name="connsiteX16" fmla="*/ 19050 w 168275"/>
              <a:gd name="connsiteY16" fmla="*/ 15875 h 117475"/>
              <a:gd name="connsiteX17" fmla="*/ 57150 w 168275"/>
              <a:gd name="connsiteY17" fmla="*/ 6350 h 117475"/>
              <a:gd name="connsiteX18" fmla="*/ 79375 w 168275"/>
              <a:gd name="connsiteY18" fmla="*/ 9525 h 117475"/>
              <a:gd name="connsiteX19" fmla="*/ 95250 w 168275"/>
              <a:gd name="connsiteY19" fmla="*/ 22225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275" h="117475">
                <a:moveTo>
                  <a:pt x="139700" y="0"/>
                </a:moveTo>
                <a:lnTo>
                  <a:pt x="142875" y="19050"/>
                </a:lnTo>
                <a:lnTo>
                  <a:pt x="136525" y="53975"/>
                </a:lnTo>
                <a:lnTo>
                  <a:pt x="168275" y="79375"/>
                </a:lnTo>
                <a:lnTo>
                  <a:pt x="168275" y="95250"/>
                </a:lnTo>
                <a:lnTo>
                  <a:pt x="79375" y="107950"/>
                </a:lnTo>
                <a:lnTo>
                  <a:pt x="53975" y="114300"/>
                </a:lnTo>
                <a:lnTo>
                  <a:pt x="50800" y="107950"/>
                </a:lnTo>
                <a:lnTo>
                  <a:pt x="34925" y="117475"/>
                </a:lnTo>
                <a:lnTo>
                  <a:pt x="22225" y="92075"/>
                </a:lnTo>
                <a:lnTo>
                  <a:pt x="0" y="79375"/>
                </a:lnTo>
                <a:lnTo>
                  <a:pt x="12700" y="63500"/>
                </a:lnTo>
                <a:lnTo>
                  <a:pt x="3175" y="50800"/>
                </a:lnTo>
                <a:lnTo>
                  <a:pt x="9525" y="41275"/>
                </a:lnTo>
                <a:lnTo>
                  <a:pt x="22225" y="44450"/>
                </a:lnTo>
                <a:lnTo>
                  <a:pt x="31750" y="22225"/>
                </a:lnTo>
                <a:lnTo>
                  <a:pt x="19050" y="15875"/>
                </a:lnTo>
                <a:lnTo>
                  <a:pt x="57150" y="6350"/>
                </a:lnTo>
                <a:lnTo>
                  <a:pt x="79375" y="9525"/>
                </a:lnTo>
                <a:lnTo>
                  <a:pt x="95250" y="22225"/>
                </a:lnTo>
                <a:close/>
              </a:path>
            </a:pathLst>
          </a:custGeom>
          <a:solidFill>
            <a:srgbClr val="C4D79B"/>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66" name="Fayetteville, NC">
            <a:extLst>
              <a:ext uri="{FF2B5EF4-FFF2-40B4-BE49-F238E27FC236}">
                <a16:creationId xmlns:a16="http://schemas.microsoft.com/office/drawing/2014/main" id="{610D7E30-1AEA-4277-8DD4-CF6FF5BBF04C}"/>
              </a:ext>
            </a:extLst>
          </p:cNvPr>
          <p:cNvSpPr>
            <a:spLocks noChangeAspect="1"/>
          </p:cNvSpPr>
          <p:nvPr/>
        </p:nvSpPr>
        <p:spPr bwMode="auto">
          <a:xfrm>
            <a:off x="7211153" y="5210886"/>
            <a:ext cx="1089174" cy="771500"/>
          </a:xfrm>
          <a:custGeom>
            <a:avLst/>
            <a:gdLst>
              <a:gd name="connsiteX0" fmla="*/ 117475 w 152400"/>
              <a:gd name="connsiteY0" fmla="*/ 0 h 107950"/>
              <a:gd name="connsiteX1" fmla="*/ 117475 w 152400"/>
              <a:gd name="connsiteY1" fmla="*/ 34925 h 107950"/>
              <a:gd name="connsiteX2" fmla="*/ 123825 w 152400"/>
              <a:gd name="connsiteY2" fmla="*/ 50800 h 107950"/>
              <a:gd name="connsiteX3" fmla="*/ 152400 w 152400"/>
              <a:gd name="connsiteY3" fmla="*/ 69850 h 107950"/>
              <a:gd name="connsiteX4" fmla="*/ 92075 w 152400"/>
              <a:gd name="connsiteY4" fmla="*/ 88900 h 107950"/>
              <a:gd name="connsiteX5" fmla="*/ 85725 w 152400"/>
              <a:gd name="connsiteY5" fmla="*/ 79375 h 107950"/>
              <a:gd name="connsiteX6" fmla="*/ 66675 w 152400"/>
              <a:gd name="connsiteY6" fmla="*/ 73025 h 107950"/>
              <a:gd name="connsiteX7" fmla="*/ 50800 w 152400"/>
              <a:gd name="connsiteY7" fmla="*/ 101600 h 107950"/>
              <a:gd name="connsiteX8" fmla="*/ 25400 w 152400"/>
              <a:gd name="connsiteY8" fmla="*/ 107950 h 107950"/>
              <a:gd name="connsiteX9" fmla="*/ 19050 w 152400"/>
              <a:gd name="connsiteY9" fmla="*/ 85725 h 107950"/>
              <a:gd name="connsiteX10" fmla="*/ 0 w 152400"/>
              <a:gd name="connsiteY10" fmla="*/ 73025 h 107950"/>
              <a:gd name="connsiteX11" fmla="*/ 25400 w 152400"/>
              <a:gd name="connsiteY11" fmla="*/ 34925 h 107950"/>
              <a:gd name="connsiteX12" fmla="*/ 41275 w 152400"/>
              <a:gd name="connsiteY12" fmla="*/ 38100 h 107950"/>
              <a:gd name="connsiteX13" fmla="*/ 47625 w 152400"/>
              <a:gd name="connsiteY13" fmla="*/ 34925 h 107950"/>
              <a:gd name="connsiteX14" fmla="*/ 47625 w 152400"/>
              <a:gd name="connsiteY14" fmla="*/ 31750 h 107950"/>
              <a:gd name="connsiteX15" fmla="*/ 88900 w 152400"/>
              <a:gd name="connsiteY15" fmla="*/ 6350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400" h="107950">
                <a:moveTo>
                  <a:pt x="117475" y="0"/>
                </a:moveTo>
                <a:lnTo>
                  <a:pt x="117475" y="34925"/>
                </a:lnTo>
                <a:lnTo>
                  <a:pt x="123825" y="50800"/>
                </a:lnTo>
                <a:lnTo>
                  <a:pt x="152400" y="69850"/>
                </a:lnTo>
                <a:lnTo>
                  <a:pt x="92075" y="88900"/>
                </a:lnTo>
                <a:lnTo>
                  <a:pt x="85725" y="79375"/>
                </a:lnTo>
                <a:lnTo>
                  <a:pt x="66675" y="73025"/>
                </a:lnTo>
                <a:lnTo>
                  <a:pt x="50800" y="101600"/>
                </a:lnTo>
                <a:lnTo>
                  <a:pt x="25400" y="107950"/>
                </a:lnTo>
                <a:lnTo>
                  <a:pt x="19050" y="85725"/>
                </a:lnTo>
                <a:lnTo>
                  <a:pt x="0" y="73025"/>
                </a:lnTo>
                <a:lnTo>
                  <a:pt x="25400" y="34925"/>
                </a:lnTo>
                <a:lnTo>
                  <a:pt x="41275" y="38100"/>
                </a:lnTo>
                <a:lnTo>
                  <a:pt x="47625" y="34925"/>
                </a:lnTo>
                <a:lnTo>
                  <a:pt x="47625" y="31750"/>
                </a:lnTo>
                <a:lnTo>
                  <a:pt x="88900" y="6350"/>
                </a:lnTo>
                <a:close/>
              </a:path>
            </a:pathLst>
          </a:custGeom>
          <a:solidFill>
            <a:srgbClr val="76933C"/>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67" name="Winston-Salem, NC">
            <a:extLst>
              <a:ext uri="{FF2B5EF4-FFF2-40B4-BE49-F238E27FC236}">
                <a16:creationId xmlns:a16="http://schemas.microsoft.com/office/drawing/2014/main" id="{1ED340E4-9BDF-4BB9-AEBD-69C989515D92}"/>
              </a:ext>
            </a:extLst>
          </p:cNvPr>
          <p:cNvSpPr>
            <a:spLocks noChangeAspect="1"/>
          </p:cNvSpPr>
          <p:nvPr/>
        </p:nvSpPr>
        <p:spPr bwMode="auto">
          <a:xfrm>
            <a:off x="5387884" y="3915058"/>
            <a:ext cx="1083944" cy="1429542"/>
          </a:xfrm>
          <a:custGeom>
            <a:avLst/>
            <a:gdLst>
              <a:gd name="connsiteX0" fmla="*/ 111125 w 152400"/>
              <a:gd name="connsiteY0" fmla="*/ 0 h 200025"/>
              <a:gd name="connsiteX1" fmla="*/ 114300 w 152400"/>
              <a:gd name="connsiteY1" fmla="*/ 0 h 200025"/>
              <a:gd name="connsiteX2" fmla="*/ 127000 w 152400"/>
              <a:gd name="connsiteY2" fmla="*/ 53975 h 200025"/>
              <a:gd name="connsiteX3" fmla="*/ 133350 w 152400"/>
              <a:gd name="connsiteY3" fmla="*/ 101600 h 200025"/>
              <a:gd name="connsiteX4" fmla="*/ 136525 w 152400"/>
              <a:gd name="connsiteY4" fmla="*/ 117475 h 200025"/>
              <a:gd name="connsiteX5" fmla="*/ 152400 w 152400"/>
              <a:gd name="connsiteY5" fmla="*/ 196850 h 200025"/>
              <a:gd name="connsiteX6" fmla="*/ 133350 w 152400"/>
              <a:gd name="connsiteY6" fmla="*/ 200025 h 200025"/>
              <a:gd name="connsiteX7" fmla="*/ 127000 w 152400"/>
              <a:gd name="connsiteY7" fmla="*/ 187325 h 200025"/>
              <a:gd name="connsiteX8" fmla="*/ 104775 w 152400"/>
              <a:gd name="connsiteY8" fmla="*/ 171450 h 200025"/>
              <a:gd name="connsiteX9" fmla="*/ 104775 w 152400"/>
              <a:gd name="connsiteY9" fmla="*/ 165100 h 200025"/>
              <a:gd name="connsiteX10" fmla="*/ 82550 w 152400"/>
              <a:gd name="connsiteY10" fmla="*/ 165100 h 200025"/>
              <a:gd name="connsiteX11" fmla="*/ 50800 w 152400"/>
              <a:gd name="connsiteY11" fmla="*/ 152400 h 200025"/>
              <a:gd name="connsiteX12" fmla="*/ 41275 w 152400"/>
              <a:gd name="connsiteY12" fmla="*/ 152400 h 200025"/>
              <a:gd name="connsiteX13" fmla="*/ 34925 w 152400"/>
              <a:gd name="connsiteY13" fmla="*/ 117475 h 200025"/>
              <a:gd name="connsiteX14" fmla="*/ 6350 w 152400"/>
              <a:gd name="connsiteY14" fmla="*/ 123825 h 200025"/>
              <a:gd name="connsiteX15" fmla="*/ 0 w 152400"/>
              <a:gd name="connsiteY15" fmla="*/ 88900 h 200025"/>
              <a:gd name="connsiteX16" fmla="*/ 12700 w 152400"/>
              <a:gd name="connsiteY16" fmla="*/ 76200 h 200025"/>
              <a:gd name="connsiteX17" fmla="*/ 31750 w 152400"/>
              <a:gd name="connsiteY17" fmla="*/ 76200 h 200025"/>
              <a:gd name="connsiteX18" fmla="*/ 34925 w 152400"/>
              <a:gd name="connsiteY18" fmla="*/ 69850 h 200025"/>
              <a:gd name="connsiteX19" fmla="*/ 63500 w 152400"/>
              <a:gd name="connsiteY19" fmla="*/ 73025 h 200025"/>
              <a:gd name="connsiteX20" fmla="*/ 63500 w 152400"/>
              <a:gd name="connsiteY20" fmla="*/ 66675 h 200025"/>
              <a:gd name="connsiteX21" fmla="*/ 53975 w 152400"/>
              <a:gd name="connsiteY21" fmla="*/ 1270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400" h="200025">
                <a:moveTo>
                  <a:pt x="111125" y="0"/>
                </a:moveTo>
                <a:lnTo>
                  <a:pt x="114300" y="0"/>
                </a:lnTo>
                <a:lnTo>
                  <a:pt x="127000" y="53975"/>
                </a:lnTo>
                <a:lnTo>
                  <a:pt x="133350" y="101600"/>
                </a:lnTo>
                <a:lnTo>
                  <a:pt x="136525" y="117475"/>
                </a:lnTo>
                <a:lnTo>
                  <a:pt x="152400" y="196850"/>
                </a:lnTo>
                <a:lnTo>
                  <a:pt x="133350" y="200025"/>
                </a:lnTo>
                <a:lnTo>
                  <a:pt x="127000" y="187325"/>
                </a:lnTo>
                <a:lnTo>
                  <a:pt x="104775" y="171450"/>
                </a:lnTo>
                <a:lnTo>
                  <a:pt x="104775" y="165100"/>
                </a:lnTo>
                <a:lnTo>
                  <a:pt x="82550" y="165100"/>
                </a:lnTo>
                <a:lnTo>
                  <a:pt x="50800" y="152400"/>
                </a:lnTo>
                <a:lnTo>
                  <a:pt x="41275" y="152400"/>
                </a:lnTo>
                <a:lnTo>
                  <a:pt x="34925" y="117475"/>
                </a:lnTo>
                <a:lnTo>
                  <a:pt x="6350" y="123825"/>
                </a:lnTo>
                <a:lnTo>
                  <a:pt x="0" y="88900"/>
                </a:lnTo>
                <a:lnTo>
                  <a:pt x="12700" y="76200"/>
                </a:lnTo>
                <a:lnTo>
                  <a:pt x="31750" y="76200"/>
                </a:lnTo>
                <a:lnTo>
                  <a:pt x="34925" y="69850"/>
                </a:lnTo>
                <a:lnTo>
                  <a:pt x="63500" y="73025"/>
                </a:lnTo>
                <a:lnTo>
                  <a:pt x="63500" y="66675"/>
                </a:lnTo>
                <a:lnTo>
                  <a:pt x="53975" y="12700"/>
                </a:lnTo>
                <a:close/>
              </a:path>
            </a:pathLst>
          </a:custGeom>
          <a:solidFill>
            <a:srgbClr val="76933C"/>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68" name="Greensboro-High Point, NC">
            <a:extLst>
              <a:ext uri="{FF2B5EF4-FFF2-40B4-BE49-F238E27FC236}">
                <a16:creationId xmlns:a16="http://schemas.microsoft.com/office/drawing/2014/main" id="{FC72718B-D4E0-47D4-B2BF-A1D7F1E7616B}"/>
              </a:ext>
            </a:extLst>
          </p:cNvPr>
          <p:cNvSpPr>
            <a:spLocks noChangeAspect="1"/>
          </p:cNvSpPr>
          <p:nvPr/>
        </p:nvSpPr>
        <p:spPr bwMode="auto">
          <a:xfrm>
            <a:off x="6199445" y="3778634"/>
            <a:ext cx="816882" cy="1542997"/>
          </a:xfrm>
          <a:custGeom>
            <a:avLst/>
            <a:gdLst>
              <a:gd name="connsiteX0" fmla="*/ 76200 w 114300"/>
              <a:gd name="connsiteY0" fmla="*/ 0 h 215900"/>
              <a:gd name="connsiteX1" fmla="*/ 85725 w 114300"/>
              <a:gd name="connsiteY1" fmla="*/ 57150 h 215900"/>
              <a:gd name="connsiteX2" fmla="*/ 88900 w 114300"/>
              <a:gd name="connsiteY2" fmla="*/ 57150 h 215900"/>
              <a:gd name="connsiteX3" fmla="*/ 98425 w 114300"/>
              <a:gd name="connsiteY3" fmla="*/ 120650 h 215900"/>
              <a:gd name="connsiteX4" fmla="*/ 101600 w 114300"/>
              <a:gd name="connsiteY4" fmla="*/ 133350 h 215900"/>
              <a:gd name="connsiteX5" fmla="*/ 114300 w 114300"/>
              <a:gd name="connsiteY5" fmla="*/ 193675 h 215900"/>
              <a:gd name="connsiteX6" fmla="*/ 82550 w 114300"/>
              <a:gd name="connsiteY6" fmla="*/ 203200 h 215900"/>
              <a:gd name="connsiteX7" fmla="*/ 38100 w 114300"/>
              <a:gd name="connsiteY7" fmla="*/ 215900 h 215900"/>
              <a:gd name="connsiteX8" fmla="*/ 22225 w 114300"/>
              <a:gd name="connsiteY8" fmla="*/ 136525 h 215900"/>
              <a:gd name="connsiteX9" fmla="*/ 19050 w 114300"/>
              <a:gd name="connsiteY9" fmla="*/ 120650 h 215900"/>
              <a:gd name="connsiteX10" fmla="*/ 12700 w 114300"/>
              <a:gd name="connsiteY10" fmla="*/ 73025 h 215900"/>
              <a:gd name="connsiteX11" fmla="*/ 0 w 114300"/>
              <a:gd name="connsiteY11" fmla="*/ 19050 h 215900"/>
              <a:gd name="connsiteX12" fmla="*/ 47625 w 114300"/>
              <a:gd name="connsiteY12" fmla="*/ 63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215900">
                <a:moveTo>
                  <a:pt x="76200" y="0"/>
                </a:moveTo>
                <a:lnTo>
                  <a:pt x="85725" y="57150"/>
                </a:lnTo>
                <a:lnTo>
                  <a:pt x="88900" y="57150"/>
                </a:lnTo>
                <a:lnTo>
                  <a:pt x="98425" y="120650"/>
                </a:lnTo>
                <a:lnTo>
                  <a:pt x="101600" y="133350"/>
                </a:lnTo>
                <a:lnTo>
                  <a:pt x="114300" y="193675"/>
                </a:lnTo>
                <a:lnTo>
                  <a:pt x="82550" y="203200"/>
                </a:lnTo>
                <a:lnTo>
                  <a:pt x="38100" y="215900"/>
                </a:lnTo>
                <a:lnTo>
                  <a:pt x="22225" y="136525"/>
                </a:lnTo>
                <a:lnTo>
                  <a:pt x="19050" y="120650"/>
                </a:lnTo>
                <a:lnTo>
                  <a:pt x="12700" y="73025"/>
                </a:lnTo>
                <a:lnTo>
                  <a:pt x="0" y="19050"/>
                </a:lnTo>
                <a:lnTo>
                  <a:pt x="47625" y="6350"/>
                </a:lnTo>
                <a:close/>
              </a:path>
            </a:pathLst>
          </a:custGeom>
          <a:solidFill>
            <a:srgbClr val="C4D79B"/>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69" name="Charlotte, NC-SC">
            <a:extLst>
              <a:ext uri="{FF2B5EF4-FFF2-40B4-BE49-F238E27FC236}">
                <a16:creationId xmlns:a16="http://schemas.microsoft.com/office/drawing/2014/main" id="{7E784F18-8672-44C8-88FF-69996028737B}"/>
              </a:ext>
            </a:extLst>
          </p:cNvPr>
          <p:cNvSpPr>
            <a:spLocks noChangeAspect="1"/>
          </p:cNvSpPr>
          <p:nvPr/>
        </p:nvSpPr>
        <p:spPr bwMode="auto">
          <a:xfrm>
            <a:off x="4860392" y="4756436"/>
            <a:ext cx="1537768" cy="2178352"/>
          </a:xfrm>
          <a:custGeom>
            <a:avLst/>
            <a:gdLst>
              <a:gd name="connsiteX0" fmla="*/ 107950 w 215900"/>
              <a:gd name="connsiteY0" fmla="*/ 0 h 304800"/>
              <a:gd name="connsiteX1" fmla="*/ 114300 w 215900"/>
              <a:gd name="connsiteY1" fmla="*/ 34925 h 304800"/>
              <a:gd name="connsiteX2" fmla="*/ 123825 w 215900"/>
              <a:gd name="connsiteY2" fmla="*/ 34925 h 304800"/>
              <a:gd name="connsiteX3" fmla="*/ 155575 w 215900"/>
              <a:gd name="connsiteY3" fmla="*/ 47625 h 304800"/>
              <a:gd name="connsiteX4" fmla="*/ 177800 w 215900"/>
              <a:gd name="connsiteY4" fmla="*/ 47625 h 304800"/>
              <a:gd name="connsiteX5" fmla="*/ 177800 w 215900"/>
              <a:gd name="connsiteY5" fmla="*/ 53975 h 304800"/>
              <a:gd name="connsiteX6" fmla="*/ 200025 w 215900"/>
              <a:gd name="connsiteY6" fmla="*/ 69850 h 304800"/>
              <a:gd name="connsiteX7" fmla="*/ 206375 w 215900"/>
              <a:gd name="connsiteY7" fmla="*/ 82550 h 304800"/>
              <a:gd name="connsiteX8" fmla="*/ 190500 w 215900"/>
              <a:gd name="connsiteY8" fmla="*/ 85725 h 304800"/>
              <a:gd name="connsiteX9" fmla="*/ 171450 w 215900"/>
              <a:gd name="connsiteY9" fmla="*/ 155575 h 304800"/>
              <a:gd name="connsiteX10" fmla="*/ 184150 w 215900"/>
              <a:gd name="connsiteY10" fmla="*/ 155575 h 304800"/>
              <a:gd name="connsiteX11" fmla="*/ 206375 w 215900"/>
              <a:gd name="connsiteY11" fmla="*/ 142875 h 304800"/>
              <a:gd name="connsiteX12" fmla="*/ 215900 w 215900"/>
              <a:gd name="connsiteY12" fmla="*/ 215900 h 304800"/>
              <a:gd name="connsiteX13" fmla="*/ 177800 w 215900"/>
              <a:gd name="connsiteY13" fmla="*/ 225425 h 304800"/>
              <a:gd name="connsiteX14" fmla="*/ 206375 w 215900"/>
              <a:gd name="connsiteY14" fmla="*/ 257175 h 304800"/>
              <a:gd name="connsiteX15" fmla="*/ 190500 w 215900"/>
              <a:gd name="connsiteY15" fmla="*/ 273050 h 304800"/>
              <a:gd name="connsiteX16" fmla="*/ 196850 w 215900"/>
              <a:gd name="connsiteY16" fmla="*/ 282575 h 304800"/>
              <a:gd name="connsiteX17" fmla="*/ 193675 w 215900"/>
              <a:gd name="connsiteY17" fmla="*/ 285750 h 304800"/>
              <a:gd name="connsiteX18" fmla="*/ 177800 w 215900"/>
              <a:gd name="connsiteY18" fmla="*/ 292100 h 304800"/>
              <a:gd name="connsiteX19" fmla="*/ 168275 w 215900"/>
              <a:gd name="connsiteY19" fmla="*/ 288925 h 304800"/>
              <a:gd name="connsiteX20" fmla="*/ 161925 w 215900"/>
              <a:gd name="connsiteY20" fmla="*/ 295275 h 304800"/>
              <a:gd name="connsiteX21" fmla="*/ 161925 w 215900"/>
              <a:gd name="connsiteY21" fmla="*/ 285750 h 304800"/>
              <a:gd name="connsiteX22" fmla="*/ 142875 w 215900"/>
              <a:gd name="connsiteY22" fmla="*/ 304800 h 304800"/>
              <a:gd name="connsiteX23" fmla="*/ 139700 w 215900"/>
              <a:gd name="connsiteY23" fmla="*/ 288925 h 304800"/>
              <a:gd name="connsiteX24" fmla="*/ 57150 w 215900"/>
              <a:gd name="connsiteY24" fmla="*/ 301625 h 304800"/>
              <a:gd name="connsiteX25" fmla="*/ 53975 w 215900"/>
              <a:gd name="connsiteY25" fmla="*/ 292100 h 304800"/>
              <a:gd name="connsiteX26" fmla="*/ 41275 w 215900"/>
              <a:gd name="connsiteY26" fmla="*/ 273050 h 304800"/>
              <a:gd name="connsiteX27" fmla="*/ 44450 w 215900"/>
              <a:gd name="connsiteY27" fmla="*/ 269875 h 304800"/>
              <a:gd name="connsiteX28" fmla="*/ 38100 w 215900"/>
              <a:gd name="connsiteY28" fmla="*/ 257175 h 304800"/>
              <a:gd name="connsiteX29" fmla="*/ 41275 w 215900"/>
              <a:gd name="connsiteY29" fmla="*/ 254000 h 304800"/>
              <a:gd name="connsiteX30" fmla="*/ 28575 w 215900"/>
              <a:gd name="connsiteY30" fmla="*/ 219075 h 304800"/>
              <a:gd name="connsiteX31" fmla="*/ 41275 w 215900"/>
              <a:gd name="connsiteY31" fmla="*/ 212725 h 304800"/>
              <a:gd name="connsiteX32" fmla="*/ 41275 w 215900"/>
              <a:gd name="connsiteY32" fmla="*/ 190500 h 304800"/>
              <a:gd name="connsiteX33" fmla="*/ 47625 w 215900"/>
              <a:gd name="connsiteY33" fmla="*/ 187325 h 304800"/>
              <a:gd name="connsiteX34" fmla="*/ 44450 w 215900"/>
              <a:gd name="connsiteY34" fmla="*/ 171450 h 304800"/>
              <a:gd name="connsiteX35" fmla="*/ 19050 w 215900"/>
              <a:gd name="connsiteY35" fmla="*/ 142875 h 304800"/>
              <a:gd name="connsiteX36" fmla="*/ 0 w 215900"/>
              <a:gd name="connsiteY36" fmla="*/ 117475 h 304800"/>
              <a:gd name="connsiteX37" fmla="*/ 88900 w 215900"/>
              <a:gd name="connsiteY37" fmla="*/ 104775 h 304800"/>
              <a:gd name="connsiteX38" fmla="*/ 88900 w 215900"/>
              <a:gd name="connsiteY38" fmla="*/ 88900 h 304800"/>
              <a:gd name="connsiteX39" fmla="*/ 57150 w 215900"/>
              <a:gd name="connsiteY39" fmla="*/ 63500 h 304800"/>
              <a:gd name="connsiteX40" fmla="*/ 63500 w 215900"/>
              <a:gd name="connsiteY40" fmla="*/ 28575 h 304800"/>
              <a:gd name="connsiteX41" fmla="*/ 60325 w 215900"/>
              <a:gd name="connsiteY41" fmla="*/ 9525 h 304800"/>
              <a:gd name="connsiteX42" fmla="*/ 79375 w 215900"/>
              <a:gd name="connsiteY42" fmla="*/ 63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5900" h="304800">
                <a:moveTo>
                  <a:pt x="107950" y="0"/>
                </a:moveTo>
                <a:lnTo>
                  <a:pt x="114300" y="34925"/>
                </a:lnTo>
                <a:lnTo>
                  <a:pt x="123825" y="34925"/>
                </a:lnTo>
                <a:lnTo>
                  <a:pt x="155575" y="47625"/>
                </a:lnTo>
                <a:lnTo>
                  <a:pt x="177800" y="47625"/>
                </a:lnTo>
                <a:lnTo>
                  <a:pt x="177800" y="53975"/>
                </a:lnTo>
                <a:lnTo>
                  <a:pt x="200025" y="69850"/>
                </a:lnTo>
                <a:lnTo>
                  <a:pt x="206375" y="82550"/>
                </a:lnTo>
                <a:lnTo>
                  <a:pt x="190500" y="85725"/>
                </a:lnTo>
                <a:lnTo>
                  <a:pt x="171450" y="155575"/>
                </a:lnTo>
                <a:lnTo>
                  <a:pt x="184150" y="155575"/>
                </a:lnTo>
                <a:lnTo>
                  <a:pt x="206375" y="142875"/>
                </a:lnTo>
                <a:lnTo>
                  <a:pt x="215900" y="215900"/>
                </a:lnTo>
                <a:lnTo>
                  <a:pt x="177800" y="225425"/>
                </a:lnTo>
                <a:lnTo>
                  <a:pt x="206375" y="257175"/>
                </a:lnTo>
                <a:lnTo>
                  <a:pt x="190500" y="273050"/>
                </a:lnTo>
                <a:lnTo>
                  <a:pt x="196850" y="282575"/>
                </a:lnTo>
                <a:lnTo>
                  <a:pt x="193675" y="285750"/>
                </a:lnTo>
                <a:lnTo>
                  <a:pt x="177800" y="292100"/>
                </a:lnTo>
                <a:lnTo>
                  <a:pt x="168275" y="288925"/>
                </a:lnTo>
                <a:lnTo>
                  <a:pt x="161925" y="295275"/>
                </a:lnTo>
                <a:lnTo>
                  <a:pt x="161925" y="285750"/>
                </a:lnTo>
                <a:lnTo>
                  <a:pt x="142875" y="304800"/>
                </a:lnTo>
                <a:lnTo>
                  <a:pt x="139700" y="288925"/>
                </a:lnTo>
                <a:lnTo>
                  <a:pt x="57150" y="301625"/>
                </a:lnTo>
                <a:lnTo>
                  <a:pt x="53975" y="292100"/>
                </a:lnTo>
                <a:lnTo>
                  <a:pt x="41275" y="273050"/>
                </a:lnTo>
                <a:lnTo>
                  <a:pt x="44450" y="269875"/>
                </a:lnTo>
                <a:lnTo>
                  <a:pt x="38100" y="257175"/>
                </a:lnTo>
                <a:lnTo>
                  <a:pt x="41275" y="254000"/>
                </a:lnTo>
                <a:lnTo>
                  <a:pt x="28575" y="219075"/>
                </a:lnTo>
                <a:lnTo>
                  <a:pt x="41275" y="212725"/>
                </a:lnTo>
                <a:lnTo>
                  <a:pt x="41275" y="190500"/>
                </a:lnTo>
                <a:lnTo>
                  <a:pt x="47625" y="187325"/>
                </a:lnTo>
                <a:lnTo>
                  <a:pt x="44450" y="171450"/>
                </a:lnTo>
                <a:lnTo>
                  <a:pt x="19050" y="142875"/>
                </a:lnTo>
                <a:lnTo>
                  <a:pt x="0" y="117475"/>
                </a:lnTo>
                <a:lnTo>
                  <a:pt x="88900" y="104775"/>
                </a:lnTo>
                <a:lnTo>
                  <a:pt x="88900" y="88900"/>
                </a:lnTo>
                <a:lnTo>
                  <a:pt x="57150" y="63500"/>
                </a:lnTo>
                <a:lnTo>
                  <a:pt x="63500" y="28575"/>
                </a:lnTo>
                <a:lnTo>
                  <a:pt x="60325" y="9525"/>
                </a:lnTo>
                <a:lnTo>
                  <a:pt x="79375" y="6350"/>
                </a:lnTo>
                <a:close/>
              </a:path>
            </a:pathLst>
          </a:custGeom>
          <a:solidFill>
            <a:srgbClr val="DA9694"/>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70" name="Durham-Chapel Hill, NC">
            <a:extLst>
              <a:ext uri="{FF2B5EF4-FFF2-40B4-BE49-F238E27FC236}">
                <a16:creationId xmlns:a16="http://schemas.microsoft.com/office/drawing/2014/main" id="{BAB7FDC3-D109-4108-815D-319D2B286955}"/>
              </a:ext>
            </a:extLst>
          </p:cNvPr>
          <p:cNvSpPr>
            <a:spLocks noChangeAspect="1"/>
          </p:cNvSpPr>
          <p:nvPr/>
        </p:nvSpPr>
        <p:spPr bwMode="auto">
          <a:xfrm>
            <a:off x="6923864" y="3569132"/>
            <a:ext cx="862264" cy="1588381"/>
          </a:xfrm>
          <a:custGeom>
            <a:avLst/>
            <a:gdLst>
              <a:gd name="connsiteX0" fmla="*/ 82550 w 120650"/>
              <a:gd name="connsiteY0" fmla="*/ 0 h 222250"/>
              <a:gd name="connsiteX1" fmla="*/ 95250 w 120650"/>
              <a:gd name="connsiteY1" fmla="*/ 57150 h 222250"/>
              <a:gd name="connsiteX2" fmla="*/ 93823 w 120650"/>
              <a:gd name="connsiteY2" fmla="*/ 57558 h 222250"/>
              <a:gd name="connsiteX3" fmla="*/ 93823 w 120650"/>
              <a:gd name="connsiteY3" fmla="*/ 57559 h 222250"/>
              <a:gd name="connsiteX4" fmla="*/ 95250 w 120650"/>
              <a:gd name="connsiteY4" fmla="*/ 57151 h 222250"/>
              <a:gd name="connsiteX5" fmla="*/ 101600 w 120650"/>
              <a:gd name="connsiteY5" fmla="*/ 85726 h 222250"/>
              <a:gd name="connsiteX6" fmla="*/ 111125 w 120650"/>
              <a:gd name="connsiteY6" fmla="*/ 88901 h 222250"/>
              <a:gd name="connsiteX7" fmla="*/ 111125 w 120650"/>
              <a:gd name="connsiteY7" fmla="*/ 95251 h 222250"/>
              <a:gd name="connsiteX8" fmla="*/ 120650 w 120650"/>
              <a:gd name="connsiteY8" fmla="*/ 95251 h 222250"/>
              <a:gd name="connsiteX9" fmla="*/ 117475 w 120650"/>
              <a:gd name="connsiteY9" fmla="*/ 111126 h 222250"/>
              <a:gd name="connsiteX10" fmla="*/ 107950 w 120650"/>
              <a:gd name="connsiteY10" fmla="*/ 117476 h 222250"/>
              <a:gd name="connsiteX11" fmla="*/ 107950 w 120650"/>
              <a:gd name="connsiteY11" fmla="*/ 130176 h 222250"/>
              <a:gd name="connsiteX12" fmla="*/ 95250 w 120650"/>
              <a:gd name="connsiteY12" fmla="*/ 133351 h 222250"/>
              <a:gd name="connsiteX13" fmla="*/ 95250 w 120650"/>
              <a:gd name="connsiteY13" fmla="*/ 184150 h 222250"/>
              <a:gd name="connsiteX14" fmla="*/ 104775 w 120650"/>
              <a:gd name="connsiteY14" fmla="*/ 184150 h 222250"/>
              <a:gd name="connsiteX15" fmla="*/ 101600 w 120650"/>
              <a:gd name="connsiteY15" fmla="*/ 200025 h 222250"/>
              <a:gd name="connsiteX16" fmla="*/ 73025 w 120650"/>
              <a:gd name="connsiteY16" fmla="*/ 184150 h 222250"/>
              <a:gd name="connsiteX17" fmla="*/ 63500 w 120650"/>
              <a:gd name="connsiteY17" fmla="*/ 200025 h 222250"/>
              <a:gd name="connsiteX18" fmla="*/ 57150 w 120650"/>
              <a:gd name="connsiteY18" fmla="*/ 200025 h 222250"/>
              <a:gd name="connsiteX19" fmla="*/ 53975 w 120650"/>
              <a:gd name="connsiteY19" fmla="*/ 209550 h 222250"/>
              <a:gd name="connsiteX20" fmla="*/ 50800 w 120650"/>
              <a:gd name="connsiteY20" fmla="*/ 206375 h 222250"/>
              <a:gd name="connsiteX21" fmla="*/ 44450 w 120650"/>
              <a:gd name="connsiteY21" fmla="*/ 215900 h 222250"/>
              <a:gd name="connsiteX22" fmla="*/ 12700 w 120650"/>
              <a:gd name="connsiteY22" fmla="*/ 222250 h 222250"/>
              <a:gd name="connsiteX23" fmla="*/ 0 w 120650"/>
              <a:gd name="connsiteY23" fmla="*/ 161925 h 222250"/>
              <a:gd name="connsiteX24" fmla="*/ 47625 w 120650"/>
              <a:gd name="connsiteY24" fmla="*/ 149225 h 222250"/>
              <a:gd name="connsiteX25" fmla="*/ 44450 w 120650"/>
              <a:gd name="connsiteY25" fmla="*/ 142875 h 222250"/>
              <a:gd name="connsiteX26" fmla="*/ 25400 w 120650"/>
              <a:gd name="connsiteY26" fmla="*/ 73025 h 222250"/>
              <a:gd name="connsiteX27" fmla="*/ 41275 w 120650"/>
              <a:gd name="connsiteY27" fmla="*/ 73025 h 222250"/>
              <a:gd name="connsiteX28" fmla="*/ 31750 w 120650"/>
              <a:gd name="connsiteY28" fmla="*/ 127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0650" h="222250">
                <a:moveTo>
                  <a:pt x="82550" y="0"/>
                </a:moveTo>
                <a:lnTo>
                  <a:pt x="95250" y="57150"/>
                </a:lnTo>
                <a:lnTo>
                  <a:pt x="93823" y="57558"/>
                </a:lnTo>
                <a:lnTo>
                  <a:pt x="93823" y="57559"/>
                </a:lnTo>
                <a:lnTo>
                  <a:pt x="95250" y="57151"/>
                </a:lnTo>
                <a:lnTo>
                  <a:pt x="101600" y="85726"/>
                </a:lnTo>
                <a:lnTo>
                  <a:pt x="111125" y="88901"/>
                </a:lnTo>
                <a:lnTo>
                  <a:pt x="111125" y="95251"/>
                </a:lnTo>
                <a:lnTo>
                  <a:pt x="120650" y="95251"/>
                </a:lnTo>
                <a:lnTo>
                  <a:pt x="117475" y="111126"/>
                </a:lnTo>
                <a:lnTo>
                  <a:pt x="107950" y="117476"/>
                </a:lnTo>
                <a:lnTo>
                  <a:pt x="107950" y="130176"/>
                </a:lnTo>
                <a:lnTo>
                  <a:pt x="95250" y="133351"/>
                </a:lnTo>
                <a:lnTo>
                  <a:pt x="95250" y="184150"/>
                </a:lnTo>
                <a:lnTo>
                  <a:pt x="104775" y="184150"/>
                </a:lnTo>
                <a:lnTo>
                  <a:pt x="101600" y="200025"/>
                </a:lnTo>
                <a:lnTo>
                  <a:pt x="73025" y="184150"/>
                </a:lnTo>
                <a:lnTo>
                  <a:pt x="63500" y="200025"/>
                </a:lnTo>
                <a:lnTo>
                  <a:pt x="57150" y="200025"/>
                </a:lnTo>
                <a:lnTo>
                  <a:pt x="53975" y="209550"/>
                </a:lnTo>
                <a:lnTo>
                  <a:pt x="50800" y="206375"/>
                </a:lnTo>
                <a:lnTo>
                  <a:pt x="44450" y="215900"/>
                </a:lnTo>
                <a:lnTo>
                  <a:pt x="12700" y="222250"/>
                </a:lnTo>
                <a:lnTo>
                  <a:pt x="0" y="161925"/>
                </a:lnTo>
                <a:lnTo>
                  <a:pt x="47625" y="149225"/>
                </a:lnTo>
                <a:lnTo>
                  <a:pt x="44450" y="142875"/>
                </a:lnTo>
                <a:lnTo>
                  <a:pt x="25400" y="73025"/>
                </a:lnTo>
                <a:lnTo>
                  <a:pt x="41275" y="73025"/>
                </a:lnTo>
                <a:lnTo>
                  <a:pt x="31750" y="12700"/>
                </a:lnTo>
                <a:close/>
              </a:path>
            </a:pathLst>
          </a:custGeom>
          <a:solidFill>
            <a:srgbClr val="C4D79B"/>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71" name="Wilmington, NC">
            <a:extLst>
              <a:ext uri="{FF2B5EF4-FFF2-40B4-BE49-F238E27FC236}">
                <a16:creationId xmlns:a16="http://schemas.microsoft.com/office/drawing/2014/main" id="{F0626339-CAAD-4D4B-BD16-4D7785990F2F}"/>
              </a:ext>
            </a:extLst>
          </p:cNvPr>
          <p:cNvSpPr>
            <a:spLocks noChangeAspect="1"/>
          </p:cNvSpPr>
          <p:nvPr/>
        </p:nvSpPr>
        <p:spPr bwMode="auto">
          <a:xfrm>
            <a:off x="8700738" y="5664965"/>
            <a:ext cx="839572" cy="975720"/>
          </a:xfrm>
          <a:custGeom>
            <a:avLst/>
            <a:gdLst>
              <a:gd name="connsiteX0" fmla="*/ 114300 w 117475"/>
              <a:gd name="connsiteY0" fmla="*/ 44450 h 136525"/>
              <a:gd name="connsiteX1" fmla="*/ 117475 w 117475"/>
              <a:gd name="connsiteY1" fmla="*/ 47625 h 136525"/>
              <a:gd name="connsiteX2" fmla="*/ 101600 w 117475"/>
              <a:gd name="connsiteY2" fmla="*/ 69850 h 136525"/>
              <a:gd name="connsiteX3" fmla="*/ 79375 w 117475"/>
              <a:gd name="connsiteY3" fmla="*/ 0 h 136525"/>
              <a:gd name="connsiteX4" fmla="*/ 107950 w 117475"/>
              <a:gd name="connsiteY4" fmla="*/ 41275 h 136525"/>
              <a:gd name="connsiteX5" fmla="*/ 114300 w 117475"/>
              <a:gd name="connsiteY5" fmla="*/ 44450 h 136525"/>
              <a:gd name="connsiteX6" fmla="*/ 85725 w 117475"/>
              <a:gd name="connsiteY6" fmla="*/ 82550 h 136525"/>
              <a:gd name="connsiteX7" fmla="*/ 76200 w 117475"/>
              <a:gd name="connsiteY7" fmla="*/ 107950 h 136525"/>
              <a:gd name="connsiteX8" fmla="*/ 76200 w 117475"/>
              <a:gd name="connsiteY8" fmla="*/ 133350 h 136525"/>
              <a:gd name="connsiteX9" fmla="*/ 73025 w 117475"/>
              <a:gd name="connsiteY9" fmla="*/ 136525 h 136525"/>
              <a:gd name="connsiteX10" fmla="*/ 60325 w 117475"/>
              <a:gd name="connsiteY10" fmla="*/ 114300 h 136525"/>
              <a:gd name="connsiteX11" fmla="*/ 60325 w 117475"/>
              <a:gd name="connsiteY11" fmla="*/ 104775 h 136525"/>
              <a:gd name="connsiteX12" fmla="*/ 44450 w 117475"/>
              <a:gd name="connsiteY12" fmla="*/ 88900 h 136525"/>
              <a:gd name="connsiteX13" fmla="*/ 25400 w 117475"/>
              <a:gd name="connsiteY13" fmla="*/ 88900 h 136525"/>
              <a:gd name="connsiteX14" fmla="*/ 15875 w 117475"/>
              <a:gd name="connsiteY14" fmla="*/ 92075 h 136525"/>
              <a:gd name="connsiteX15" fmla="*/ 6350 w 117475"/>
              <a:gd name="connsiteY15" fmla="*/ 85725 h 136525"/>
              <a:gd name="connsiteX16" fmla="*/ 15875 w 117475"/>
              <a:gd name="connsiteY16" fmla="*/ 69850 h 136525"/>
              <a:gd name="connsiteX17" fmla="*/ 3175 w 117475"/>
              <a:gd name="connsiteY17" fmla="*/ 66675 h 136525"/>
              <a:gd name="connsiteX18" fmla="*/ 0 w 117475"/>
              <a:gd name="connsiteY18" fmla="*/ 57150 h 136525"/>
              <a:gd name="connsiteX19" fmla="*/ 15875 w 117475"/>
              <a:gd name="connsiteY19" fmla="*/ 1905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475" h="136525">
                <a:moveTo>
                  <a:pt x="114300" y="44450"/>
                </a:moveTo>
                <a:lnTo>
                  <a:pt x="117475" y="47625"/>
                </a:lnTo>
                <a:lnTo>
                  <a:pt x="101600" y="69850"/>
                </a:lnTo>
                <a:close/>
                <a:moveTo>
                  <a:pt x="79375" y="0"/>
                </a:moveTo>
                <a:lnTo>
                  <a:pt x="107950" y="41275"/>
                </a:lnTo>
                <a:lnTo>
                  <a:pt x="114300" y="44450"/>
                </a:lnTo>
                <a:lnTo>
                  <a:pt x="85725" y="82550"/>
                </a:lnTo>
                <a:lnTo>
                  <a:pt x="76200" y="107950"/>
                </a:lnTo>
                <a:lnTo>
                  <a:pt x="76200" y="133350"/>
                </a:lnTo>
                <a:lnTo>
                  <a:pt x="73025" y="136525"/>
                </a:lnTo>
                <a:lnTo>
                  <a:pt x="60325" y="114300"/>
                </a:lnTo>
                <a:lnTo>
                  <a:pt x="60325" y="104775"/>
                </a:lnTo>
                <a:lnTo>
                  <a:pt x="44450" y="88900"/>
                </a:lnTo>
                <a:lnTo>
                  <a:pt x="25400" y="88900"/>
                </a:lnTo>
                <a:lnTo>
                  <a:pt x="15875" y="92075"/>
                </a:lnTo>
                <a:lnTo>
                  <a:pt x="6350" y="85725"/>
                </a:lnTo>
                <a:lnTo>
                  <a:pt x="15875" y="69850"/>
                </a:lnTo>
                <a:lnTo>
                  <a:pt x="3175" y="66675"/>
                </a:lnTo>
                <a:lnTo>
                  <a:pt x="0" y="57150"/>
                </a:lnTo>
                <a:lnTo>
                  <a:pt x="15875" y="19050"/>
                </a:lnTo>
                <a:close/>
              </a:path>
            </a:pathLst>
          </a:custGeom>
          <a:solidFill>
            <a:srgbClr val="DA9694"/>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72" name="Myrtle Beach, SC">
            <a:extLst>
              <a:ext uri="{FF2B5EF4-FFF2-40B4-BE49-F238E27FC236}">
                <a16:creationId xmlns:a16="http://schemas.microsoft.com/office/drawing/2014/main" id="{4AFF3C38-E612-4212-A5D6-6D36D3B681BF}"/>
              </a:ext>
            </a:extLst>
          </p:cNvPr>
          <p:cNvSpPr>
            <a:spLocks noChangeAspect="1"/>
          </p:cNvSpPr>
          <p:nvPr/>
        </p:nvSpPr>
        <p:spPr bwMode="auto">
          <a:xfrm>
            <a:off x="7697069" y="6309994"/>
            <a:ext cx="1565690" cy="1316087"/>
          </a:xfrm>
          <a:custGeom>
            <a:avLst/>
            <a:gdLst>
              <a:gd name="connsiteX0" fmla="*/ 215900 w 219075"/>
              <a:gd name="connsiteY0" fmla="*/ 73025 h 184150"/>
              <a:gd name="connsiteX1" fmla="*/ 215900 w 219075"/>
              <a:gd name="connsiteY1" fmla="*/ 88900 h 184150"/>
              <a:gd name="connsiteX2" fmla="*/ 206375 w 219075"/>
              <a:gd name="connsiteY2" fmla="*/ 85725 h 184150"/>
              <a:gd name="connsiteX3" fmla="*/ 219075 w 219075"/>
              <a:gd name="connsiteY3" fmla="*/ 47625 h 184150"/>
              <a:gd name="connsiteX4" fmla="*/ 215900 w 219075"/>
              <a:gd name="connsiteY4" fmla="*/ 73025 h 184150"/>
              <a:gd name="connsiteX5" fmla="*/ 215900 w 219075"/>
              <a:gd name="connsiteY5" fmla="*/ 69850 h 184150"/>
              <a:gd name="connsiteX6" fmla="*/ 212725 w 219075"/>
              <a:gd name="connsiteY6" fmla="*/ 50800 h 184150"/>
              <a:gd name="connsiteX7" fmla="*/ 165100 w 219075"/>
              <a:gd name="connsiteY7" fmla="*/ 0 h 184150"/>
              <a:gd name="connsiteX8" fmla="*/ 184150 w 219075"/>
              <a:gd name="connsiteY8" fmla="*/ 0 h 184150"/>
              <a:gd name="connsiteX9" fmla="*/ 200025 w 219075"/>
              <a:gd name="connsiteY9" fmla="*/ 15875 h 184150"/>
              <a:gd name="connsiteX10" fmla="*/ 200025 w 219075"/>
              <a:gd name="connsiteY10" fmla="*/ 25400 h 184150"/>
              <a:gd name="connsiteX11" fmla="*/ 209550 w 219075"/>
              <a:gd name="connsiteY11" fmla="*/ 63500 h 184150"/>
              <a:gd name="connsiteX12" fmla="*/ 206375 w 219075"/>
              <a:gd name="connsiteY12" fmla="*/ 82550 h 184150"/>
              <a:gd name="connsiteX13" fmla="*/ 171450 w 219075"/>
              <a:gd name="connsiteY13" fmla="*/ 85725 h 184150"/>
              <a:gd name="connsiteX14" fmla="*/ 177800 w 219075"/>
              <a:gd name="connsiteY14" fmla="*/ 82550 h 184150"/>
              <a:gd name="connsiteX15" fmla="*/ 168275 w 219075"/>
              <a:gd name="connsiteY15" fmla="*/ 79375 h 184150"/>
              <a:gd name="connsiteX16" fmla="*/ 168275 w 219075"/>
              <a:gd name="connsiteY16" fmla="*/ 85725 h 184150"/>
              <a:gd name="connsiteX17" fmla="*/ 149225 w 219075"/>
              <a:gd name="connsiteY17" fmla="*/ 95250 h 184150"/>
              <a:gd name="connsiteX18" fmla="*/ 149225 w 219075"/>
              <a:gd name="connsiteY18" fmla="*/ 85725 h 184150"/>
              <a:gd name="connsiteX19" fmla="*/ 146050 w 219075"/>
              <a:gd name="connsiteY19" fmla="*/ 95250 h 184150"/>
              <a:gd name="connsiteX20" fmla="*/ 123825 w 219075"/>
              <a:gd name="connsiteY20" fmla="*/ 111125 h 184150"/>
              <a:gd name="connsiteX21" fmla="*/ 120650 w 219075"/>
              <a:gd name="connsiteY21" fmla="*/ 107950 h 184150"/>
              <a:gd name="connsiteX22" fmla="*/ 114300 w 219075"/>
              <a:gd name="connsiteY22" fmla="*/ 111125 h 184150"/>
              <a:gd name="connsiteX23" fmla="*/ 123825 w 219075"/>
              <a:gd name="connsiteY23" fmla="*/ 111125 h 184150"/>
              <a:gd name="connsiteX24" fmla="*/ 92075 w 219075"/>
              <a:gd name="connsiteY24" fmla="*/ 136525 h 184150"/>
              <a:gd name="connsiteX25" fmla="*/ 66675 w 219075"/>
              <a:gd name="connsiteY25" fmla="*/ 180975 h 184150"/>
              <a:gd name="connsiteX26" fmla="*/ 53975 w 219075"/>
              <a:gd name="connsiteY26" fmla="*/ 184150 h 184150"/>
              <a:gd name="connsiteX27" fmla="*/ 44450 w 219075"/>
              <a:gd name="connsiteY27" fmla="*/ 171450 h 184150"/>
              <a:gd name="connsiteX28" fmla="*/ 31750 w 219075"/>
              <a:gd name="connsiteY28" fmla="*/ 165100 h 184150"/>
              <a:gd name="connsiteX29" fmla="*/ 22225 w 219075"/>
              <a:gd name="connsiteY29" fmla="*/ 152400 h 184150"/>
              <a:gd name="connsiteX30" fmla="*/ 12700 w 219075"/>
              <a:gd name="connsiteY30" fmla="*/ 133350 h 184150"/>
              <a:gd name="connsiteX31" fmla="*/ 0 w 219075"/>
              <a:gd name="connsiteY31" fmla="*/ 117475 h 184150"/>
              <a:gd name="connsiteX32" fmla="*/ 19050 w 219075"/>
              <a:gd name="connsiteY32" fmla="*/ 57150 h 184150"/>
              <a:gd name="connsiteX33" fmla="*/ 25400 w 219075"/>
              <a:gd name="connsiteY33" fmla="*/ 47625 h 184150"/>
              <a:gd name="connsiteX34" fmla="*/ 104775 w 219075"/>
              <a:gd name="connsiteY34" fmla="*/ 98425 h 184150"/>
              <a:gd name="connsiteX35" fmla="*/ 104775 w 219075"/>
              <a:gd name="connsiteY35" fmla="*/ 85725 h 184150"/>
              <a:gd name="connsiteX36" fmla="*/ 114300 w 219075"/>
              <a:gd name="connsiteY36" fmla="*/ 73025 h 184150"/>
              <a:gd name="connsiteX37" fmla="*/ 114300 w 219075"/>
              <a:gd name="connsiteY37" fmla="*/ 57150 h 184150"/>
              <a:gd name="connsiteX38" fmla="*/ 120650 w 219075"/>
              <a:gd name="connsiteY38" fmla="*/ 50800 h 184150"/>
              <a:gd name="connsiteX39" fmla="*/ 133350 w 219075"/>
              <a:gd name="connsiteY39" fmla="*/ 53975 h 184150"/>
              <a:gd name="connsiteX40" fmla="*/ 136525 w 219075"/>
              <a:gd name="connsiteY40" fmla="*/ 38100 h 184150"/>
              <a:gd name="connsiteX41" fmla="*/ 155575 w 219075"/>
              <a:gd name="connsiteY41" fmla="*/ 3175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9075" h="184150">
                <a:moveTo>
                  <a:pt x="215900" y="73025"/>
                </a:moveTo>
                <a:lnTo>
                  <a:pt x="215900" y="88900"/>
                </a:lnTo>
                <a:lnTo>
                  <a:pt x="206375" y="85725"/>
                </a:lnTo>
                <a:close/>
                <a:moveTo>
                  <a:pt x="219075" y="47625"/>
                </a:moveTo>
                <a:lnTo>
                  <a:pt x="215900" y="73025"/>
                </a:lnTo>
                <a:lnTo>
                  <a:pt x="215900" y="69850"/>
                </a:lnTo>
                <a:lnTo>
                  <a:pt x="212725" y="50800"/>
                </a:lnTo>
                <a:close/>
                <a:moveTo>
                  <a:pt x="165100" y="0"/>
                </a:moveTo>
                <a:lnTo>
                  <a:pt x="184150" y="0"/>
                </a:lnTo>
                <a:lnTo>
                  <a:pt x="200025" y="15875"/>
                </a:lnTo>
                <a:lnTo>
                  <a:pt x="200025" y="25400"/>
                </a:lnTo>
                <a:lnTo>
                  <a:pt x="209550" y="63500"/>
                </a:lnTo>
                <a:lnTo>
                  <a:pt x="206375" y="82550"/>
                </a:lnTo>
                <a:lnTo>
                  <a:pt x="171450" y="85725"/>
                </a:lnTo>
                <a:lnTo>
                  <a:pt x="177800" y="82550"/>
                </a:lnTo>
                <a:lnTo>
                  <a:pt x="168275" y="79375"/>
                </a:lnTo>
                <a:lnTo>
                  <a:pt x="168275" y="85725"/>
                </a:lnTo>
                <a:lnTo>
                  <a:pt x="149225" y="95250"/>
                </a:lnTo>
                <a:lnTo>
                  <a:pt x="149225" y="85725"/>
                </a:lnTo>
                <a:lnTo>
                  <a:pt x="146050" y="95250"/>
                </a:lnTo>
                <a:lnTo>
                  <a:pt x="123825" y="111125"/>
                </a:lnTo>
                <a:lnTo>
                  <a:pt x="120650" y="107950"/>
                </a:lnTo>
                <a:lnTo>
                  <a:pt x="114300" y="111125"/>
                </a:lnTo>
                <a:lnTo>
                  <a:pt x="123825" y="111125"/>
                </a:lnTo>
                <a:lnTo>
                  <a:pt x="92075" y="136525"/>
                </a:lnTo>
                <a:lnTo>
                  <a:pt x="66675" y="180975"/>
                </a:lnTo>
                <a:lnTo>
                  <a:pt x="53975" y="184150"/>
                </a:lnTo>
                <a:lnTo>
                  <a:pt x="44450" y="171450"/>
                </a:lnTo>
                <a:lnTo>
                  <a:pt x="31750" y="165100"/>
                </a:lnTo>
                <a:lnTo>
                  <a:pt x="22225" y="152400"/>
                </a:lnTo>
                <a:lnTo>
                  <a:pt x="12700" y="133350"/>
                </a:lnTo>
                <a:lnTo>
                  <a:pt x="0" y="117475"/>
                </a:lnTo>
                <a:lnTo>
                  <a:pt x="19050" y="57150"/>
                </a:lnTo>
                <a:lnTo>
                  <a:pt x="25400" y="47625"/>
                </a:lnTo>
                <a:lnTo>
                  <a:pt x="104775" y="98425"/>
                </a:lnTo>
                <a:lnTo>
                  <a:pt x="104775" y="85725"/>
                </a:lnTo>
                <a:lnTo>
                  <a:pt x="114300" y="73025"/>
                </a:lnTo>
                <a:lnTo>
                  <a:pt x="114300" y="57150"/>
                </a:lnTo>
                <a:lnTo>
                  <a:pt x="120650" y="50800"/>
                </a:lnTo>
                <a:lnTo>
                  <a:pt x="133350" y="53975"/>
                </a:lnTo>
                <a:lnTo>
                  <a:pt x="136525" y="38100"/>
                </a:lnTo>
                <a:lnTo>
                  <a:pt x="155575" y="31750"/>
                </a:lnTo>
                <a:close/>
              </a:path>
            </a:pathLst>
          </a:custGeom>
          <a:solidFill>
            <a:srgbClr val="76933C"/>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73" name="Virginia Beach, VA">
            <a:extLst>
              <a:ext uri="{FF2B5EF4-FFF2-40B4-BE49-F238E27FC236}">
                <a16:creationId xmlns:a16="http://schemas.microsoft.com/office/drawing/2014/main" id="{0EE62CE2-311F-454B-9348-604C49E25451}"/>
              </a:ext>
            </a:extLst>
          </p:cNvPr>
          <p:cNvSpPr>
            <a:spLocks noChangeAspect="1"/>
          </p:cNvSpPr>
          <p:nvPr/>
        </p:nvSpPr>
        <p:spPr bwMode="auto">
          <a:xfrm>
            <a:off x="9218427" y="1542556"/>
            <a:ext cx="1605834" cy="1769910"/>
          </a:xfrm>
          <a:custGeom>
            <a:avLst/>
            <a:gdLst>
              <a:gd name="connsiteX0" fmla="*/ 92075 w 225425"/>
              <a:gd name="connsiteY0" fmla="*/ 193676 h 247650"/>
              <a:gd name="connsiteX1" fmla="*/ 98425 w 225425"/>
              <a:gd name="connsiteY1" fmla="*/ 196851 h 247650"/>
              <a:gd name="connsiteX2" fmla="*/ 111125 w 225425"/>
              <a:gd name="connsiteY2" fmla="*/ 222251 h 247650"/>
              <a:gd name="connsiteX3" fmla="*/ 98425 w 225425"/>
              <a:gd name="connsiteY3" fmla="*/ 231776 h 247650"/>
              <a:gd name="connsiteX4" fmla="*/ 82550 w 225425"/>
              <a:gd name="connsiteY4" fmla="*/ 244476 h 247650"/>
              <a:gd name="connsiteX5" fmla="*/ 66675 w 225425"/>
              <a:gd name="connsiteY5" fmla="*/ 238126 h 247650"/>
              <a:gd name="connsiteX6" fmla="*/ 41275 w 225425"/>
              <a:gd name="connsiteY6" fmla="*/ 238126 h 247650"/>
              <a:gd name="connsiteX7" fmla="*/ 34925 w 225425"/>
              <a:gd name="connsiteY7" fmla="*/ 225426 h 247650"/>
              <a:gd name="connsiteX8" fmla="*/ 38100 w 225425"/>
              <a:gd name="connsiteY8" fmla="*/ 219076 h 247650"/>
              <a:gd name="connsiteX9" fmla="*/ 34925 w 225425"/>
              <a:gd name="connsiteY9" fmla="*/ 212726 h 247650"/>
              <a:gd name="connsiteX10" fmla="*/ 34925 w 225425"/>
              <a:gd name="connsiteY10" fmla="*/ 209551 h 247650"/>
              <a:gd name="connsiteX11" fmla="*/ 165100 w 225425"/>
              <a:gd name="connsiteY11" fmla="*/ 171450 h 247650"/>
              <a:gd name="connsiteX12" fmla="*/ 168275 w 225425"/>
              <a:gd name="connsiteY12" fmla="*/ 177800 h 247650"/>
              <a:gd name="connsiteX13" fmla="*/ 158750 w 225425"/>
              <a:gd name="connsiteY13" fmla="*/ 184150 h 247650"/>
              <a:gd name="connsiteX14" fmla="*/ 165100 w 225425"/>
              <a:gd name="connsiteY14" fmla="*/ 180975 h 247650"/>
              <a:gd name="connsiteX15" fmla="*/ 174625 w 225425"/>
              <a:gd name="connsiteY15" fmla="*/ 190500 h 247650"/>
              <a:gd name="connsiteX16" fmla="*/ 177800 w 225425"/>
              <a:gd name="connsiteY16" fmla="*/ 190500 h 247650"/>
              <a:gd name="connsiteX17" fmla="*/ 180975 w 225425"/>
              <a:gd name="connsiteY17" fmla="*/ 193675 h 247650"/>
              <a:gd name="connsiteX18" fmla="*/ 174625 w 225425"/>
              <a:gd name="connsiteY18" fmla="*/ 193675 h 247650"/>
              <a:gd name="connsiteX19" fmla="*/ 187325 w 225425"/>
              <a:gd name="connsiteY19" fmla="*/ 203200 h 247650"/>
              <a:gd name="connsiteX20" fmla="*/ 187325 w 225425"/>
              <a:gd name="connsiteY20" fmla="*/ 190500 h 247650"/>
              <a:gd name="connsiteX21" fmla="*/ 190500 w 225425"/>
              <a:gd name="connsiteY21" fmla="*/ 203200 h 247650"/>
              <a:gd name="connsiteX22" fmla="*/ 225425 w 225425"/>
              <a:gd name="connsiteY22" fmla="*/ 247650 h 247650"/>
              <a:gd name="connsiteX23" fmla="*/ 215900 w 225425"/>
              <a:gd name="connsiteY23" fmla="*/ 247650 h 247650"/>
              <a:gd name="connsiteX24" fmla="*/ 193675 w 225425"/>
              <a:gd name="connsiteY24" fmla="*/ 222250 h 247650"/>
              <a:gd name="connsiteX25" fmla="*/ 193675 w 225425"/>
              <a:gd name="connsiteY25" fmla="*/ 215900 h 247650"/>
              <a:gd name="connsiteX26" fmla="*/ 180975 w 225425"/>
              <a:gd name="connsiteY26" fmla="*/ 212725 h 247650"/>
              <a:gd name="connsiteX27" fmla="*/ 171450 w 225425"/>
              <a:gd name="connsiteY27" fmla="*/ 209550 h 247650"/>
              <a:gd name="connsiteX28" fmla="*/ 161925 w 225425"/>
              <a:gd name="connsiteY28" fmla="*/ 212725 h 247650"/>
              <a:gd name="connsiteX29" fmla="*/ 123825 w 225425"/>
              <a:gd name="connsiteY29" fmla="*/ 184150 h 247650"/>
              <a:gd name="connsiteX30" fmla="*/ 152400 w 225425"/>
              <a:gd name="connsiteY30" fmla="*/ 177800 h 247650"/>
              <a:gd name="connsiteX31" fmla="*/ 184150 w 225425"/>
              <a:gd name="connsiteY31" fmla="*/ 165100 h 247650"/>
              <a:gd name="connsiteX32" fmla="*/ 190500 w 225425"/>
              <a:gd name="connsiteY32" fmla="*/ 165100 h 247650"/>
              <a:gd name="connsiteX33" fmla="*/ 219075 w 225425"/>
              <a:gd name="connsiteY33" fmla="*/ 219075 h 247650"/>
              <a:gd name="connsiteX34" fmla="*/ 180975 w 225425"/>
              <a:gd name="connsiteY34" fmla="*/ 161925 h 247650"/>
              <a:gd name="connsiteX35" fmla="*/ 180975 w 225425"/>
              <a:gd name="connsiteY35" fmla="*/ 168275 h 247650"/>
              <a:gd name="connsiteX36" fmla="*/ 184150 w 225425"/>
              <a:gd name="connsiteY36" fmla="*/ 180975 h 247650"/>
              <a:gd name="connsiteX37" fmla="*/ 177800 w 225425"/>
              <a:gd name="connsiteY37" fmla="*/ 177800 h 247650"/>
              <a:gd name="connsiteX38" fmla="*/ 177800 w 225425"/>
              <a:gd name="connsiteY38" fmla="*/ 180975 h 247650"/>
              <a:gd name="connsiteX39" fmla="*/ 168275 w 225425"/>
              <a:gd name="connsiteY39" fmla="*/ 171450 h 247650"/>
              <a:gd name="connsiteX40" fmla="*/ 171450 w 225425"/>
              <a:gd name="connsiteY40" fmla="*/ 168275 h 247650"/>
              <a:gd name="connsiteX41" fmla="*/ 174625 w 225425"/>
              <a:gd name="connsiteY41" fmla="*/ 168275 h 247650"/>
              <a:gd name="connsiteX42" fmla="*/ 44450 w 225425"/>
              <a:gd name="connsiteY42" fmla="*/ 85725 h 247650"/>
              <a:gd name="connsiteX43" fmla="*/ 50800 w 225425"/>
              <a:gd name="connsiteY43" fmla="*/ 104775 h 247650"/>
              <a:gd name="connsiteX44" fmla="*/ 63500 w 225425"/>
              <a:gd name="connsiteY44" fmla="*/ 104775 h 247650"/>
              <a:gd name="connsiteX45" fmla="*/ 60325 w 225425"/>
              <a:gd name="connsiteY45" fmla="*/ 111125 h 247650"/>
              <a:gd name="connsiteX46" fmla="*/ 69850 w 225425"/>
              <a:gd name="connsiteY46" fmla="*/ 107950 h 247650"/>
              <a:gd name="connsiteX47" fmla="*/ 79375 w 225425"/>
              <a:gd name="connsiteY47" fmla="*/ 111125 h 247650"/>
              <a:gd name="connsiteX48" fmla="*/ 79375 w 225425"/>
              <a:gd name="connsiteY48" fmla="*/ 120650 h 247650"/>
              <a:gd name="connsiteX49" fmla="*/ 82550 w 225425"/>
              <a:gd name="connsiteY49" fmla="*/ 117475 h 247650"/>
              <a:gd name="connsiteX50" fmla="*/ 85725 w 225425"/>
              <a:gd name="connsiteY50" fmla="*/ 123825 h 247650"/>
              <a:gd name="connsiteX51" fmla="*/ 76200 w 225425"/>
              <a:gd name="connsiteY51" fmla="*/ 136525 h 247650"/>
              <a:gd name="connsiteX52" fmla="*/ 79375 w 225425"/>
              <a:gd name="connsiteY52" fmla="*/ 146050 h 247650"/>
              <a:gd name="connsiteX53" fmla="*/ 82550 w 225425"/>
              <a:gd name="connsiteY53" fmla="*/ 130175 h 247650"/>
              <a:gd name="connsiteX54" fmla="*/ 98425 w 225425"/>
              <a:gd name="connsiteY54" fmla="*/ 120650 h 247650"/>
              <a:gd name="connsiteX55" fmla="*/ 104775 w 225425"/>
              <a:gd name="connsiteY55" fmla="*/ 114300 h 247650"/>
              <a:gd name="connsiteX56" fmla="*/ 107950 w 225425"/>
              <a:gd name="connsiteY56" fmla="*/ 123825 h 247650"/>
              <a:gd name="connsiteX57" fmla="*/ 101600 w 225425"/>
              <a:gd name="connsiteY57" fmla="*/ 130175 h 247650"/>
              <a:gd name="connsiteX58" fmla="*/ 101600 w 225425"/>
              <a:gd name="connsiteY58" fmla="*/ 136525 h 247650"/>
              <a:gd name="connsiteX59" fmla="*/ 107950 w 225425"/>
              <a:gd name="connsiteY59" fmla="*/ 123825 h 247650"/>
              <a:gd name="connsiteX60" fmla="*/ 114300 w 225425"/>
              <a:gd name="connsiteY60" fmla="*/ 127000 h 247650"/>
              <a:gd name="connsiteX61" fmla="*/ 123825 w 225425"/>
              <a:gd name="connsiteY61" fmla="*/ 123825 h 247650"/>
              <a:gd name="connsiteX62" fmla="*/ 111125 w 225425"/>
              <a:gd name="connsiteY62" fmla="*/ 120650 h 247650"/>
              <a:gd name="connsiteX63" fmla="*/ 111125 w 225425"/>
              <a:gd name="connsiteY63" fmla="*/ 114300 h 247650"/>
              <a:gd name="connsiteX64" fmla="*/ 104775 w 225425"/>
              <a:gd name="connsiteY64" fmla="*/ 114300 h 247650"/>
              <a:gd name="connsiteX65" fmla="*/ 104775 w 225425"/>
              <a:gd name="connsiteY65" fmla="*/ 104775 h 247650"/>
              <a:gd name="connsiteX66" fmla="*/ 127000 w 225425"/>
              <a:gd name="connsiteY66" fmla="*/ 104775 h 247650"/>
              <a:gd name="connsiteX67" fmla="*/ 127000 w 225425"/>
              <a:gd name="connsiteY67" fmla="*/ 107950 h 247650"/>
              <a:gd name="connsiteX68" fmla="*/ 123825 w 225425"/>
              <a:gd name="connsiteY68" fmla="*/ 111125 h 247650"/>
              <a:gd name="connsiteX69" fmla="*/ 127000 w 225425"/>
              <a:gd name="connsiteY69" fmla="*/ 111125 h 247650"/>
              <a:gd name="connsiteX70" fmla="*/ 136525 w 225425"/>
              <a:gd name="connsiteY70" fmla="*/ 114300 h 247650"/>
              <a:gd name="connsiteX71" fmla="*/ 130175 w 225425"/>
              <a:gd name="connsiteY71" fmla="*/ 104775 h 247650"/>
              <a:gd name="connsiteX72" fmla="*/ 139700 w 225425"/>
              <a:gd name="connsiteY72" fmla="*/ 104775 h 247650"/>
              <a:gd name="connsiteX73" fmla="*/ 139700 w 225425"/>
              <a:gd name="connsiteY73" fmla="*/ 114300 h 247650"/>
              <a:gd name="connsiteX74" fmla="*/ 142875 w 225425"/>
              <a:gd name="connsiteY74" fmla="*/ 107950 h 247650"/>
              <a:gd name="connsiteX75" fmla="*/ 149225 w 225425"/>
              <a:gd name="connsiteY75" fmla="*/ 114300 h 247650"/>
              <a:gd name="connsiteX76" fmla="*/ 142875 w 225425"/>
              <a:gd name="connsiteY76" fmla="*/ 104775 h 247650"/>
              <a:gd name="connsiteX77" fmla="*/ 155575 w 225425"/>
              <a:gd name="connsiteY77" fmla="*/ 98425 h 247650"/>
              <a:gd name="connsiteX78" fmla="*/ 193675 w 225425"/>
              <a:gd name="connsiteY78" fmla="*/ 161925 h 247650"/>
              <a:gd name="connsiteX79" fmla="*/ 187325 w 225425"/>
              <a:gd name="connsiteY79" fmla="*/ 161925 h 247650"/>
              <a:gd name="connsiteX80" fmla="*/ 171450 w 225425"/>
              <a:gd name="connsiteY80" fmla="*/ 133350 h 247650"/>
              <a:gd name="connsiteX81" fmla="*/ 174625 w 225425"/>
              <a:gd name="connsiteY81" fmla="*/ 165100 h 247650"/>
              <a:gd name="connsiteX82" fmla="*/ 171450 w 225425"/>
              <a:gd name="connsiteY82" fmla="*/ 168275 h 247650"/>
              <a:gd name="connsiteX83" fmla="*/ 161925 w 225425"/>
              <a:gd name="connsiteY83" fmla="*/ 158750 h 247650"/>
              <a:gd name="connsiteX84" fmla="*/ 168275 w 225425"/>
              <a:gd name="connsiteY84" fmla="*/ 168275 h 247650"/>
              <a:gd name="connsiteX85" fmla="*/ 155575 w 225425"/>
              <a:gd name="connsiteY85" fmla="*/ 174625 h 247650"/>
              <a:gd name="connsiteX86" fmla="*/ 127000 w 225425"/>
              <a:gd name="connsiteY86" fmla="*/ 180975 h 247650"/>
              <a:gd name="connsiteX87" fmla="*/ 101600 w 225425"/>
              <a:gd name="connsiteY87" fmla="*/ 187325 h 247650"/>
              <a:gd name="connsiteX88" fmla="*/ 95250 w 225425"/>
              <a:gd name="connsiteY88" fmla="*/ 190500 h 247650"/>
              <a:gd name="connsiteX89" fmla="*/ 38100 w 225425"/>
              <a:gd name="connsiteY89" fmla="*/ 206375 h 247650"/>
              <a:gd name="connsiteX90" fmla="*/ 38100 w 225425"/>
              <a:gd name="connsiteY90" fmla="*/ 187325 h 247650"/>
              <a:gd name="connsiteX91" fmla="*/ 34925 w 225425"/>
              <a:gd name="connsiteY91" fmla="*/ 187325 h 247650"/>
              <a:gd name="connsiteX92" fmla="*/ 25400 w 225425"/>
              <a:gd name="connsiteY92" fmla="*/ 184150 h 247650"/>
              <a:gd name="connsiteX93" fmla="*/ 31750 w 225425"/>
              <a:gd name="connsiteY93" fmla="*/ 180975 h 247650"/>
              <a:gd name="connsiteX94" fmla="*/ 38100 w 225425"/>
              <a:gd name="connsiteY94" fmla="*/ 136525 h 247650"/>
              <a:gd name="connsiteX95" fmla="*/ 28575 w 225425"/>
              <a:gd name="connsiteY95" fmla="*/ 130175 h 247650"/>
              <a:gd name="connsiteX96" fmla="*/ 25400 w 225425"/>
              <a:gd name="connsiteY96" fmla="*/ 120650 h 247650"/>
              <a:gd name="connsiteX97" fmla="*/ 44450 w 225425"/>
              <a:gd name="connsiteY97" fmla="*/ 101600 h 247650"/>
              <a:gd name="connsiteX98" fmla="*/ 15875 w 225425"/>
              <a:gd name="connsiteY98" fmla="*/ 31750 h 247650"/>
              <a:gd name="connsiteX99" fmla="*/ 34925 w 225425"/>
              <a:gd name="connsiteY99" fmla="*/ 44450 h 247650"/>
              <a:gd name="connsiteX100" fmla="*/ 50800 w 225425"/>
              <a:gd name="connsiteY100" fmla="*/ 57150 h 247650"/>
              <a:gd name="connsiteX101" fmla="*/ 82550 w 225425"/>
              <a:gd name="connsiteY101" fmla="*/ 60325 h 247650"/>
              <a:gd name="connsiteX102" fmla="*/ 85725 w 225425"/>
              <a:gd name="connsiteY102" fmla="*/ 66675 h 247650"/>
              <a:gd name="connsiteX103" fmla="*/ 82550 w 225425"/>
              <a:gd name="connsiteY103" fmla="*/ 66675 h 247650"/>
              <a:gd name="connsiteX104" fmla="*/ 76200 w 225425"/>
              <a:gd name="connsiteY104" fmla="*/ 76200 h 247650"/>
              <a:gd name="connsiteX105" fmla="*/ 82550 w 225425"/>
              <a:gd name="connsiteY105" fmla="*/ 73025 h 247650"/>
              <a:gd name="connsiteX106" fmla="*/ 92075 w 225425"/>
              <a:gd name="connsiteY106" fmla="*/ 66675 h 247650"/>
              <a:gd name="connsiteX107" fmla="*/ 101600 w 225425"/>
              <a:gd name="connsiteY107" fmla="*/ 73025 h 247650"/>
              <a:gd name="connsiteX108" fmla="*/ 88900 w 225425"/>
              <a:gd name="connsiteY108" fmla="*/ 79375 h 247650"/>
              <a:gd name="connsiteX109" fmla="*/ 98425 w 225425"/>
              <a:gd name="connsiteY109" fmla="*/ 82550 h 247650"/>
              <a:gd name="connsiteX110" fmla="*/ 98425 w 225425"/>
              <a:gd name="connsiteY110" fmla="*/ 79375 h 247650"/>
              <a:gd name="connsiteX111" fmla="*/ 107950 w 225425"/>
              <a:gd name="connsiteY111" fmla="*/ 76200 h 247650"/>
              <a:gd name="connsiteX112" fmla="*/ 104775 w 225425"/>
              <a:gd name="connsiteY112" fmla="*/ 95250 h 247650"/>
              <a:gd name="connsiteX113" fmla="*/ 104775 w 225425"/>
              <a:gd name="connsiteY113" fmla="*/ 92075 h 247650"/>
              <a:gd name="connsiteX114" fmla="*/ 95250 w 225425"/>
              <a:gd name="connsiteY114" fmla="*/ 101600 h 247650"/>
              <a:gd name="connsiteX115" fmla="*/ 92075 w 225425"/>
              <a:gd name="connsiteY115" fmla="*/ 107950 h 247650"/>
              <a:gd name="connsiteX116" fmla="*/ 69850 w 225425"/>
              <a:gd name="connsiteY116" fmla="*/ 88900 h 247650"/>
              <a:gd name="connsiteX117" fmla="*/ 60325 w 225425"/>
              <a:gd name="connsiteY117" fmla="*/ 85725 h 247650"/>
              <a:gd name="connsiteX118" fmla="*/ 63500 w 225425"/>
              <a:gd name="connsiteY118" fmla="*/ 92075 h 247650"/>
              <a:gd name="connsiteX119" fmla="*/ 53975 w 225425"/>
              <a:gd name="connsiteY119" fmla="*/ 85725 h 247650"/>
              <a:gd name="connsiteX120" fmla="*/ 53975 w 225425"/>
              <a:gd name="connsiteY120" fmla="*/ 76200 h 247650"/>
              <a:gd name="connsiteX121" fmla="*/ 44450 w 225425"/>
              <a:gd name="connsiteY121" fmla="*/ 69850 h 247650"/>
              <a:gd name="connsiteX122" fmla="*/ 31750 w 225425"/>
              <a:gd name="connsiteY122" fmla="*/ 76200 h 247650"/>
              <a:gd name="connsiteX123" fmla="*/ 31750 w 225425"/>
              <a:gd name="connsiteY123" fmla="*/ 79375 h 247650"/>
              <a:gd name="connsiteX124" fmla="*/ 22225 w 225425"/>
              <a:gd name="connsiteY124" fmla="*/ 73025 h 247650"/>
              <a:gd name="connsiteX125" fmla="*/ 12700 w 225425"/>
              <a:gd name="connsiteY125" fmla="*/ 76200 h 247650"/>
              <a:gd name="connsiteX126" fmla="*/ 6350 w 225425"/>
              <a:gd name="connsiteY126" fmla="*/ 60325 h 247650"/>
              <a:gd name="connsiteX127" fmla="*/ 0 w 225425"/>
              <a:gd name="connsiteY127" fmla="*/ 53975 h 247650"/>
              <a:gd name="connsiteX128" fmla="*/ 0 w 225425"/>
              <a:gd name="connsiteY128" fmla="*/ 38100 h 247650"/>
              <a:gd name="connsiteX129" fmla="*/ 15875 w 225425"/>
              <a:gd name="connsiteY129" fmla="*/ 34925 h 247650"/>
              <a:gd name="connsiteX130" fmla="*/ 82550 w 225425"/>
              <a:gd name="connsiteY130" fmla="*/ 0 h 247650"/>
              <a:gd name="connsiteX131" fmla="*/ 88900 w 225425"/>
              <a:gd name="connsiteY131" fmla="*/ 6350 h 247650"/>
              <a:gd name="connsiteX132" fmla="*/ 85725 w 225425"/>
              <a:gd name="connsiteY132" fmla="*/ 6350 h 247650"/>
              <a:gd name="connsiteX133" fmla="*/ 79375 w 225425"/>
              <a:gd name="connsiteY133" fmla="*/ 6350 h 247650"/>
              <a:gd name="connsiteX134" fmla="*/ 25400 w 225425"/>
              <a:gd name="connsiteY134" fmla="*/ 0 h 247650"/>
              <a:gd name="connsiteX135" fmla="*/ 47625 w 225425"/>
              <a:gd name="connsiteY135" fmla="*/ 3175 h 247650"/>
              <a:gd name="connsiteX136" fmla="*/ 60325 w 225425"/>
              <a:gd name="connsiteY136" fmla="*/ 6350 h 247650"/>
              <a:gd name="connsiteX137" fmla="*/ 73025 w 225425"/>
              <a:gd name="connsiteY137" fmla="*/ 3175 h 247650"/>
              <a:gd name="connsiteX138" fmla="*/ 76200 w 225425"/>
              <a:gd name="connsiteY138" fmla="*/ 6350 h 247650"/>
              <a:gd name="connsiteX139" fmla="*/ 76200 w 225425"/>
              <a:gd name="connsiteY139" fmla="*/ 9525 h 247650"/>
              <a:gd name="connsiteX140" fmla="*/ 85725 w 225425"/>
              <a:gd name="connsiteY140" fmla="*/ 6350 h 247650"/>
              <a:gd name="connsiteX141" fmla="*/ 79375 w 225425"/>
              <a:gd name="connsiteY141" fmla="*/ 9525 h 247650"/>
              <a:gd name="connsiteX142" fmla="*/ 82550 w 225425"/>
              <a:gd name="connsiteY142" fmla="*/ 12700 h 247650"/>
              <a:gd name="connsiteX143" fmla="*/ 92075 w 225425"/>
              <a:gd name="connsiteY143" fmla="*/ 6350 h 247650"/>
              <a:gd name="connsiteX144" fmla="*/ 95250 w 225425"/>
              <a:gd name="connsiteY144" fmla="*/ 22225 h 247650"/>
              <a:gd name="connsiteX145" fmla="*/ 92075 w 225425"/>
              <a:gd name="connsiteY145" fmla="*/ 22225 h 247650"/>
              <a:gd name="connsiteX146" fmla="*/ 95250 w 225425"/>
              <a:gd name="connsiteY146" fmla="*/ 28575 h 247650"/>
              <a:gd name="connsiteX147" fmla="*/ 88900 w 225425"/>
              <a:gd name="connsiteY147" fmla="*/ 28575 h 247650"/>
              <a:gd name="connsiteX148" fmla="*/ 95250 w 225425"/>
              <a:gd name="connsiteY148" fmla="*/ 38100 h 247650"/>
              <a:gd name="connsiteX149" fmla="*/ 82550 w 225425"/>
              <a:gd name="connsiteY149" fmla="*/ 31750 h 247650"/>
              <a:gd name="connsiteX150" fmla="*/ 79375 w 225425"/>
              <a:gd name="connsiteY150" fmla="*/ 19050 h 247650"/>
              <a:gd name="connsiteX151" fmla="*/ 76200 w 225425"/>
              <a:gd name="connsiteY151" fmla="*/ 19050 h 247650"/>
              <a:gd name="connsiteX152" fmla="*/ 79375 w 225425"/>
              <a:gd name="connsiteY152" fmla="*/ 28575 h 247650"/>
              <a:gd name="connsiteX153" fmla="*/ 63500 w 225425"/>
              <a:gd name="connsiteY153" fmla="*/ 15875 h 247650"/>
              <a:gd name="connsiteX154" fmla="*/ 60325 w 225425"/>
              <a:gd name="connsiteY154" fmla="*/ 25400 h 247650"/>
              <a:gd name="connsiteX155" fmla="*/ 69850 w 225425"/>
              <a:gd name="connsiteY155" fmla="*/ 25400 h 247650"/>
              <a:gd name="connsiteX156" fmla="*/ 73025 w 225425"/>
              <a:gd name="connsiteY156" fmla="*/ 31750 h 247650"/>
              <a:gd name="connsiteX157" fmla="*/ 57150 w 225425"/>
              <a:gd name="connsiteY157" fmla="*/ 28575 h 247650"/>
              <a:gd name="connsiteX158" fmla="*/ 63500 w 225425"/>
              <a:gd name="connsiteY158" fmla="*/ 31750 h 247650"/>
              <a:gd name="connsiteX159" fmla="*/ 60325 w 225425"/>
              <a:gd name="connsiteY159" fmla="*/ 34925 h 247650"/>
              <a:gd name="connsiteX160" fmla="*/ 76200 w 225425"/>
              <a:gd name="connsiteY160" fmla="*/ 38100 h 247650"/>
              <a:gd name="connsiteX161" fmla="*/ 63500 w 225425"/>
              <a:gd name="connsiteY161" fmla="*/ 41275 h 247650"/>
              <a:gd name="connsiteX162" fmla="*/ 69850 w 225425"/>
              <a:gd name="connsiteY162" fmla="*/ 41275 h 247650"/>
              <a:gd name="connsiteX163" fmla="*/ 69850 w 225425"/>
              <a:gd name="connsiteY163" fmla="*/ 50800 h 247650"/>
              <a:gd name="connsiteX164" fmla="*/ 76200 w 225425"/>
              <a:gd name="connsiteY164" fmla="*/ 41275 h 247650"/>
              <a:gd name="connsiteX165" fmla="*/ 79375 w 225425"/>
              <a:gd name="connsiteY165" fmla="*/ 47625 h 247650"/>
              <a:gd name="connsiteX166" fmla="*/ 63500 w 225425"/>
              <a:gd name="connsiteY166" fmla="*/ 57150 h 247650"/>
              <a:gd name="connsiteX167" fmla="*/ 25400 w 225425"/>
              <a:gd name="connsiteY167" fmla="*/ 31750 h 247650"/>
              <a:gd name="connsiteX168" fmla="*/ 31750 w 225425"/>
              <a:gd name="connsiteY168" fmla="*/ 190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225425" h="247650">
                <a:moveTo>
                  <a:pt x="92075" y="193676"/>
                </a:moveTo>
                <a:lnTo>
                  <a:pt x="98425" y="196851"/>
                </a:lnTo>
                <a:lnTo>
                  <a:pt x="111125" y="222251"/>
                </a:lnTo>
                <a:lnTo>
                  <a:pt x="98425" y="231776"/>
                </a:lnTo>
                <a:lnTo>
                  <a:pt x="82550" y="244476"/>
                </a:lnTo>
                <a:lnTo>
                  <a:pt x="66675" y="238126"/>
                </a:lnTo>
                <a:lnTo>
                  <a:pt x="41275" y="238126"/>
                </a:lnTo>
                <a:lnTo>
                  <a:pt x="34925" y="225426"/>
                </a:lnTo>
                <a:lnTo>
                  <a:pt x="38100" y="219076"/>
                </a:lnTo>
                <a:lnTo>
                  <a:pt x="34925" y="212726"/>
                </a:lnTo>
                <a:lnTo>
                  <a:pt x="34925" y="209551"/>
                </a:lnTo>
                <a:close/>
                <a:moveTo>
                  <a:pt x="165100" y="171450"/>
                </a:moveTo>
                <a:lnTo>
                  <a:pt x="168275" y="177800"/>
                </a:lnTo>
                <a:lnTo>
                  <a:pt x="158750" y="184150"/>
                </a:lnTo>
                <a:lnTo>
                  <a:pt x="165100" y="180975"/>
                </a:lnTo>
                <a:lnTo>
                  <a:pt x="174625" y="190500"/>
                </a:lnTo>
                <a:lnTo>
                  <a:pt x="177800" y="190500"/>
                </a:lnTo>
                <a:lnTo>
                  <a:pt x="180975" y="193675"/>
                </a:lnTo>
                <a:lnTo>
                  <a:pt x="174625" y="193675"/>
                </a:lnTo>
                <a:lnTo>
                  <a:pt x="187325" y="203200"/>
                </a:lnTo>
                <a:lnTo>
                  <a:pt x="187325" y="190500"/>
                </a:lnTo>
                <a:lnTo>
                  <a:pt x="190500" y="203200"/>
                </a:lnTo>
                <a:lnTo>
                  <a:pt x="225425" y="247650"/>
                </a:lnTo>
                <a:lnTo>
                  <a:pt x="215900" y="247650"/>
                </a:lnTo>
                <a:lnTo>
                  <a:pt x="193675" y="222250"/>
                </a:lnTo>
                <a:lnTo>
                  <a:pt x="193675" y="215900"/>
                </a:lnTo>
                <a:lnTo>
                  <a:pt x="180975" y="212725"/>
                </a:lnTo>
                <a:lnTo>
                  <a:pt x="171450" y="209550"/>
                </a:lnTo>
                <a:lnTo>
                  <a:pt x="161925" y="212725"/>
                </a:lnTo>
                <a:lnTo>
                  <a:pt x="123825" y="184150"/>
                </a:lnTo>
                <a:lnTo>
                  <a:pt x="152400" y="177800"/>
                </a:lnTo>
                <a:close/>
                <a:moveTo>
                  <a:pt x="184150" y="165100"/>
                </a:moveTo>
                <a:lnTo>
                  <a:pt x="190500" y="165100"/>
                </a:lnTo>
                <a:lnTo>
                  <a:pt x="219075" y="219075"/>
                </a:lnTo>
                <a:close/>
                <a:moveTo>
                  <a:pt x="180975" y="161925"/>
                </a:moveTo>
                <a:lnTo>
                  <a:pt x="180975" y="168275"/>
                </a:lnTo>
                <a:lnTo>
                  <a:pt x="184150" y="180975"/>
                </a:lnTo>
                <a:lnTo>
                  <a:pt x="177800" y="177800"/>
                </a:lnTo>
                <a:lnTo>
                  <a:pt x="177800" y="180975"/>
                </a:lnTo>
                <a:lnTo>
                  <a:pt x="168275" y="171450"/>
                </a:lnTo>
                <a:lnTo>
                  <a:pt x="171450" y="168275"/>
                </a:lnTo>
                <a:lnTo>
                  <a:pt x="174625" y="168275"/>
                </a:lnTo>
                <a:close/>
                <a:moveTo>
                  <a:pt x="44450" y="85725"/>
                </a:moveTo>
                <a:lnTo>
                  <a:pt x="50800" y="104775"/>
                </a:lnTo>
                <a:lnTo>
                  <a:pt x="63500" y="104775"/>
                </a:lnTo>
                <a:lnTo>
                  <a:pt x="60325" y="111125"/>
                </a:lnTo>
                <a:lnTo>
                  <a:pt x="69850" y="107950"/>
                </a:lnTo>
                <a:lnTo>
                  <a:pt x="79375" y="111125"/>
                </a:lnTo>
                <a:lnTo>
                  <a:pt x="79375" y="120650"/>
                </a:lnTo>
                <a:lnTo>
                  <a:pt x="82550" y="117475"/>
                </a:lnTo>
                <a:lnTo>
                  <a:pt x="85725" y="123825"/>
                </a:lnTo>
                <a:lnTo>
                  <a:pt x="76200" y="136525"/>
                </a:lnTo>
                <a:lnTo>
                  <a:pt x="79375" y="146050"/>
                </a:lnTo>
                <a:lnTo>
                  <a:pt x="82550" y="130175"/>
                </a:lnTo>
                <a:lnTo>
                  <a:pt x="98425" y="120650"/>
                </a:lnTo>
                <a:lnTo>
                  <a:pt x="104775" y="114300"/>
                </a:lnTo>
                <a:lnTo>
                  <a:pt x="107950" y="123825"/>
                </a:lnTo>
                <a:lnTo>
                  <a:pt x="101600" y="130175"/>
                </a:lnTo>
                <a:lnTo>
                  <a:pt x="101600" y="136525"/>
                </a:lnTo>
                <a:lnTo>
                  <a:pt x="107950" y="123825"/>
                </a:lnTo>
                <a:lnTo>
                  <a:pt x="114300" y="127000"/>
                </a:lnTo>
                <a:lnTo>
                  <a:pt x="123825" y="123825"/>
                </a:lnTo>
                <a:lnTo>
                  <a:pt x="111125" y="120650"/>
                </a:lnTo>
                <a:lnTo>
                  <a:pt x="111125" y="114300"/>
                </a:lnTo>
                <a:lnTo>
                  <a:pt x="104775" y="114300"/>
                </a:lnTo>
                <a:lnTo>
                  <a:pt x="104775" y="104775"/>
                </a:lnTo>
                <a:lnTo>
                  <a:pt x="127000" y="104775"/>
                </a:lnTo>
                <a:lnTo>
                  <a:pt x="127000" y="107950"/>
                </a:lnTo>
                <a:lnTo>
                  <a:pt x="123825" y="111125"/>
                </a:lnTo>
                <a:lnTo>
                  <a:pt x="127000" y="111125"/>
                </a:lnTo>
                <a:lnTo>
                  <a:pt x="136525" y="114300"/>
                </a:lnTo>
                <a:lnTo>
                  <a:pt x="130175" y="104775"/>
                </a:lnTo>
                <a:lnTo>
                  <a:pt x="139700" y="104775"/>
                </a:lnTo>
                <a:lnTo>
                  <a:pt x="139700" y="114300"/>
                </a:lnTo>
                <a:lnTo>
                  <a:pt x="142875" y="107950"/>
                </a:lnTo>
                <a:lnTo>
                  <a:pt x="149225" y="114300"/>
                </a:lnTo>
                <a:lnTo>
                  <a:pt x="142875" y="104775"/>
                </a:lnTo>
                <a:lnTo>
                  <a:pt x="155575" y="98425"/>
                </a:lnTo>
                <a:lnTo>
                  <a:pt x="193675" y="161925"/>
                </a:lnTo>
                <a:lnTo>
                  <a:pt x="187325" y="161925"/>
                </a:lnTo>
                <a:lnTo>
                  <a:pt x="171450" y="133350"/>
                </a:lnTo>
                <a:lnTo>
                  <a:pt x="174625" y="165100"/>
                </a:lnTo>
                <a:lnTo>
                  <a:pt x="171450" y="168275"/>
                </a:lnTo>
                <a:lnTo>
                  <a:pt x="161925" y="158750"/>
                </a:lnTo>
                <a:lnTo>
                  <a:pt x="168275" y="168275"/>
                </a:lnTo>
                <a:lnTo>
                  <a:pt x="155575" y="174625"/>
                </a:lnTo>
                <a:lnTo>
                  <a:pt x="127000" y="180975"/>
                </a:lnTo>
                <a:lnTo>
                  <a:pt x="101600" y="187325"/>
                </a:lnTo>
                <a:lnTo>
                  <a:pt x="95250" y="190500"/>
                </a:lnTo>
                <a:lnTo>
                  <a:pt x="38100" y="206375"/>
                </a:lnTo>
                <a:lnTo>
                  <a:pt x="38100" y="187325"/>
                </a:lnTo>
                <a:lnTo>
                  <a:pt x="34925" y="187325"/>
                </a:lnTo>
                <a:lnTo>
                  <a:pt x="25400" y="184150"/>
                </a:lnTo>
                <a:lnTo>
                  <a:pt x="31750" y="180975"/>
                </a:lnTo>
                <a:lnTo>
                  <a:pt x="38100" y="136525"/>
                </a:lnTo>
                <a:lnTo>
                  <a:pt x="28575" y="130175"/>
                </a:lnTo>
                <a:lnTo>
                  <a:pt x="25400" y="120650"/>
                </a:lnTo>
                <a:lnTo>
                  <a:pt x="44450" y="101600"/>
                </a:lnTo>
                <a:close/>
                <a:moveTo>
                  <a:pt x="15875" y="31750"/>
                </a:moveTo>
                <a:lnTo>
                  <a:pt x="34925" y="44450"/>
                </a:lnTo>
                <a:lnTo>
                  <a:pt x="50800" y="57150"/>
                </a:lnTo>
                <a:lnTo>
                  <a:pt x="82550" y="60325"/>
                </a:lnTo>
                <a:lnTo>
                  <a:pt x="85725" y="66675"/>
                </a:lnTo>
                <a:lnTo>
                  <a:pt x="82550" y="66675"/>
                </a:lnTo>
                <a:lnTo>
                  <a:pt x="76200" y="76200"/>
                </a:lnTo>
                <a:lnTo>
                  <a:pt x="82550" y="73025"/>
                </a:lnTo>
                <a:lnTo>
                  <a:pt x="92075" y="66675"/>
                </a:lnTo>
                <a:lnTo>
                  <a:pt x="101600" y="73025"/>
                </a:lnTo>
                <a:lnTo>
                  <a:pt x="88900" y="79375"/>
                </a:lnTo>
                <a:lnTo>
                  <a:pt x="98425" y="82550"/>
                </a:lnTo>
                <a:lnTo>
                  <a:pt x="98425" y="79375"/>
                </a:lnTo>
                <a:lnTo>
                  <a:pt x="107950" y="76200"/>
                </a:lnTo>
                <a:lnTo>
                  <a:pt x="104775" y="95250"/>
                </a:lnTo>
                <a:lnTo>
                  <a:pt x="104775" y="92075"/>
                </a:lnTo>
                <a:lnTo>
                  <a:pt x="95250" y="101600"/>
                </a:lnTo>
                <a:lnTo>
                  <a:pt x="92075" y="107950"/>
                </a:lnTo>
                <a:lnTo>
                  <a:pt x="69850" y="88900"/>
                </a:lnTo>
                <a:lnTo>
                  <a:pt x="60325" y="85725"/>
                </a:lnTo>
                <a:lnTo>
                  <a:pt x="63500" y="92075"/>
                </a:lnTo>
                <a:lnTo>
                  <a:pt x="53975" y="85725"/>
                </a:lnTo>
                <a:lnTo>
                  <a:pt x="53975" y="76200"/>
                </a:lnTo>
                <a:lnTo>
                  <a:pt x="44450" y="69850"/>
                </a:lnTo>
                <a:lnTo>
                  <a:pt x="31750" y="76200"/>
                </a:lnTo>
                <a:lnTo>
                  <a:pt x="31750" y="79375"/>
                </a:lnTo>
                <a:lnTo>
                  <a:pt x="22225" y="73025"/>
                </a:lnTo>
                <a:lnTo>
                  <a:pt x="12700" y="76200"/>
                </a:lnTo>
                <a:lnTo>
                  <a:pt x="6350" y="60325"/>
                </a:lnTo>
                <a:lnTo>
                  <a:pt x="0" y="53975"/>
                </a:lnTo>
                <a:lnTo>
                  <a:pt x="0" y="38100"/>
                </a:lnTo>
                <a:lnTo>
                  <a:pt x="15875" y="34925"/>
                </a:lnTo>
                <a:close/>
                <a:moveTo>
                  <a:pt x="82550" y="0"/>
                </a:moveTo>
                <a:lnTo>
                  <a:pt x="88900" y="6350"/>
                </a:lnTo>
                <a:lnTo>
                  <a:pt x="85725" y="6350"/>
                </a:lnTo>
                <a:lnTo>
                  <a:pt x="79375" y="6350"/>
                </a:lnTo>
                <a:close/>
                <a:moveTo>
                  <a:pt x="25400" y="0"/>
                </a:moveTo>
                <a:lnTo>
                  <a:pt x="47625" y="3175"/>
                </a:lnTo>
                <a:lnTo>
                  <a:pt x="60325" y="6350"/>
                </a:lnTo>
                <a:lnTo>
                  <a:pt x="73025" y="3175"/>
                </a:lnTo>
                <a:lnTo>
                  <a:pt x="76200" y="6350"/>
                </a:lnTo>
                <a:lnTo>
                  <a:pt x="76200" y="9525"/>
                </a:lnTo>
                <a:lnTo>
                  <a:pt x="85725" y="6350"/>
                </a:lnTo>
                <a:lnTo>
                  <a:pt x="79375" y="9525"/>
                </a:lnTo>
                <a:lnTo>
                  <a:pt x="82550" y="12700"/>
                </a:lnTo>
                <a:lnTo>
                  <a:pt x="92075" y="6350"/>
                </a:lnTo>
                <a:lnTo>
                  <a:pt x="95250" y="22225"/>
                </a:lnTo>
                <a:lnTo>
                  <a:pt x="92075" y="22225"/>
                </a:lnTo>
                <a:lnTo>
                  <a:pt x="95250" y="28575"/>
                </a:lnTo>
                <a:lnTo>
                  <a:pt x="88900" y="28575"/>
                </a:lnTo>
                <a:lnTo>
                  <a:pt x="95250" y="38100"/>
                </a:lnTo>
                <a:lnTo>
                  <a:pt x="82550" y="31750"/>
                </a:lnTo>
                <a:lnTo>
                  <a:pt x="79375" y="19050"/>
                </a:lnTo>
                <a:lnTo>
                  <a:pt x="76200" y="19050"/>
                </a:lnTo>
                <a:lnTo>
                  <a:pt x="79375" y="28575"/>
                </a:lnTo>
                <a:lnTo>
                  <a:pt x="63500" y="15875"/>
                </a:lnTo>
                <a:lnTo>
                  <a:pt x="60325" y="25400"/>
                </a:lnTo>
                <a:lnTo>
                  <a:pt x="69850" y="25400"/>
                </a:lnTo>
                <a:lnTo>
                  <a:pt x="73025" y="31750"/>
                </a:lnTo>
                <a:lnTo>
                  <a:pt x="57150" y="28575"/>
                </a:lnTo>
                <a:lnTo>
                  <a:pt x="63500" y="31750"/>
                </a:lnTo>
                <a:lnTo>
                  <a:pt x="60325" y="34925"/>
                </a:lnTo>
                <a:lnTo>
                  <a:pt x="76200" y="38100"/>
                </a:lnTo>
                <a:lnTo>
                  <a:pt x="63500" y="41275"/>
                </a:lnTo>
                <a:lnTo>
                  <a:pt x="69850" y="41275"/>
                </a:lnTo>
                <a:lnTo>
                  <a:pt x="69850" y="50800"/>
                </a:lnTo>
                <a:lnTo>
                  <a:pt x="76200" y="41275"/>
                </a:lnTo>
                <a:lnTo>
                  <a:pt x="79375" y="47625"/>
                </a:lnTo>
                <a:lnTo>
                  <a:pt x="63500" y="57150"/>
                </a:lnTo>
                <a:lnTo>
                  <a:pt x="25400" y="31750"/>
                </a:lnTo>
                <a:lnTo>
                  <a:pt x="31750" y="19050"/>
                </a:lnTo>
                <a:close/>
              </a:path>
            </a:pathLst>
          </a:custGeom>
          <a:solidFill>
            <a:srgbClr val="C4D79B"/>
          </a:solidFill>
          <a:ln w="3175">
            <a:solidFill>
              <a:schemeClr val="bg1">
                <a:lumMod val="50000"/>
              </a:schemeClr>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320"/>
          </a:p>
        </p:txBody>
      </p:sp>
      <p:sp>
        <p:nvSpPr>
          <p:cNvPr id="34" name="Freeform 792">
            <a:extLst>
              <a:ext uri="{FF2B5EF4-FFF2-40B4-BE49-F238E27FC236}">
                <a16:creationId xmlns:a16="http://schemas.microsoft.com/office/drawing/2014/main" id="{9C423EA5-1E68-49B0-99A7-744487F055D0}"/>
              </a:ext>
            </a:extLst>
          </p:cNvPr>
          <p:cNvSpPr>
            <a:spLocks noChangeAspect="1"/>
          </p:cNvSpPr>
          <p:nvPr/>
        </p:nvSpPr>
        <p:spPr bwMode="auto">
          <a:xfrm>
            <a:off x="1965959" y="2693246"/>
            <a:ext cx="9415763" cy="4427240"/>
          </a:xfrm>
          <a:custGeom>
            <a:avLst/>
            <a:gdLst/>
            <a:ahLst/>
            <a:cxnLst/>
            <a:rect l="0" t="0" r="r" b="b"/>
            <a:pathLst>
              <a:path w="1323975" h="619125">
                <a:moveTo>
                  <a:pt x="1022350" y="581025"/>
                </a:moveTo>
                <a:lnTo>
                  <a:pt x="1022350" y="596900"/>
                </a:lnTo>
                <a:lnTo>
                  <a:pt x="1012825" y="593725"/>
                </a:lnTo>
                <a:lnTo>
                  <a:pt x="1022350" y="581025"/>
                </a:lnTo>
                <a:close/>
                <a:moveTo>
                  <a:pt x="1025525" y="555625"/>
                </a:moveTo>
                <a:lnTo>
                  <a:pt x="1022350" y="581025"/>
                </a:lnTo>
                <a:lnTo>
                  <a:pt x="1022350" y="577850"/>
                </a:lnTo>
                <a:lnTo>
                  <a:pt x="1019175" y="558800"/>
                </a:lnTo>
                <a:lnTo>
                  <a:pt x="1025525" y="555625"/>
                </a:lnTo>
                <a:close/>
                <a:moveTo>
                  <a:pt x="1085850" y="441325"/>
                </a:moveTo>
                <a:lnTo>
                  <a:pt x="1063625" y="466725"/>
                </a:lnTo>
                <a:lnTo>
                  <a:pt x="1047750" y="488950"/>
                </a:lnTo>
                <a:lnTo>
                  <a:pt x="1060450" y="463550"/>
                </a:lnTo>
                <a:lnTo>
                  <a:pt x="1085850" y="441325"/>
                </a:lnTo>
                <a:close/>
                <a:moveTo>
                  <a:pt x="1177925" y="384175"/>
                </a:moveTo>
                <a:lnTo>
                  <a:pt x="1117600" y="412750"/>
                </a:lnTo>
                <a:lnTo>
                  <a:pt x="1155700" y="387350"/>
                </a:lnTo>
                <a:lnTo>
                  <a:pt x="1177925" y="384175"/>
                </a:lnTo>
                <a:close/>
                <a:moveTo>
                  <a:pt x="1228725" y="333375"/>
                </a:moveTo>
                <a:lnTo>
                  <a:pt x="1203325" y="390525"/>
                </a:lnTo>
                <a:lnTo>
                  <a:pt x="1216025" y="352425"/>
                </a:lnTo>
                <a:lnTo>
                  <a:pt x="1228725" y="333375"/>
                </a:lnTo>
                <a:close/>
                <a:moveTo>
                  <a:pt x="1171575" y="288925"/>
                </a:moveTo>
                <a:lnTo>
                  <a:pt x="1177925" y="292100"/>
                </a:lnTo>
                <a:lnTo>
                  <a:pt x="1174750" y="298450"/>
                </a:lnTo>
                <a:lnTo>
                  <a:pt x="1171575" y="288925"/>
                </a:lnTo>
                <a:close/>
                <a:moveTo>
                  <a:pt x="1250950" y="285750"/>
                </a:moveTo>
                <a:lnTo>
                  <a:pt x="1257300" y="285750"/>
                </a:lnTo>
                <a:lnTo>
                  <a:pt x="1247775" y="298450"/>
                </a:lnTo>
                <a:lnTo>
                  <a:pt x="1250950" y="285750"/>
                </a:lnTo>
                <a:close/>
                <a:moveTo>
                  <a:pt x="1122891" y="259292"/>
                </a:moveTo>
                <a:lnTo>
                  <a:pt x="1120775" y="263525"/>
                </a:lnTo>
                <a:lnTo>
                  <a:pt x="1123950" y="260350"/>
                </a:lnTo>
                <a:lnTo>
                  <a:pt x="1122891" y="259292"/>
                </a:lnTo>
                <a:close/>
                <a:moveTo>
                  <a:pt x="1292225" y="254000"/>
                </a:moveTo>
                <a:lnTo>
                  <a:pt x="1260475" y="282575"/>
                </a:lnTo>
                <a:lnTo>
                  <a:pt x="1260475" y="273050"/>
                </a:lnTo>
                <a:lnTo>
                  <a:pt x="1292225" y="254000"/>
                </a:lnTo>
                <a:close/>
                <a:moveTo>
                  <a:pt x="1193800" y="244475"/>
                </a:moveTo>
                <a:lnTo>
                  <a:pt x="1193800" y="247650"/>
                </a:lnTo>
                <a:lnTo>
                  <a:pt x="1184275" y="247650"/>
                </a:lnTo>
                <a:lnTo>
                  <a:pt x="1193800" y="244475"/>
                </a:lnTo>
                <a:close/>
                <a:moveTo>
                  <a:pt x="1295400" y="130175"/>
                </a:moveTo>
                <a:lnTo>
                  <a:pt x="1317625" y="161925"/>
                </a:lnTo>
                <a:lnTo>
                  <a:pt x="1323975" y="231775"/>
                </a:lnTo>
                <a:lnTo>
                  <a:pt x="1295400" y="250825"/>
                </a:lnTo>
                <a:lnTo>
                  <a:pt x="1320800" y="222250"/>
                </a:lnTo>
                <a:lnTo>
                  <a:pt x="1314450" y="161925"/>
                </a:lnTo>
                <a:lnTo>
                  <a:pt x="1295400" y="130175"/>
                </a:lnTo>
                <a:close/>
                <a:moveTo>
                  <a:pt x="1260475" y="111125"/>
                </a:moveTo>
                <a:lnTo>
                  <a:pt x="1273175" y="111125"/>
                </a:lnTo>
                <a:lnTo>
                  <a:pt x="1282700" y="127000"/>
                </a:lnTo>
                <a:lnTo>
                  <a:pt x="1260475" y="111125"/>
                </a:lnTo>
                <a:close/>
                <a:moveTo>
                  <a:pt x="1238250" y="111125"/>
                </a:moveTo>
                <a:lnTo>
                  <a:pt x="1231900" y="117475"/>
                </a:lnTo>
                <a:lnTo>
                  <a:pt x="1225550" y="117475"/>
                </a:lnTo>
                <a:lnTo>
                  <a:pt x="1238250" y="111125"/>
                </a:lnTo>
                <a:close/>
                <a:moveTo>
                  <a:pt x="1260475" y="92075"/>
                </a:moveTo>
                <a:lnTo>
                  <a:pt x="1263650" y="98425"/>
                </a:lnTo>
                <a:lnTo>
                  <a:pt x="1254125" y="98425"/>
                </a:lnTo>
                <a:lnTo>
                  <a:pt x="1260475" y="92075"/>
                </a:lnTo>
                <a:close/>
                <a:moveTo>
                  <a:pt x="1238250" y="57150"/>
                </a:moveTo>
                <a:lnTo>
                  <a:pt x="1295400" y="130175"/>
                </a:lnTo>
                <a:lnTo>
                  <a:pt x="1289050" y="127000"/>
                </a:lnTo>
                <a:lnTo>
                  <a:pt x="1257300" y="85725"/>
                </a:lnTo>
                <a:lnTo>
                  <a:pt x="1254125" y="88900"/>
                </a:lnTo>
                <a:lnTo>
                  <a:pt x="1238250" y="57150"/>
                </a:lnTo>
                <a:close/>
                <a:moveTo>
                  <a:pt x="1184275" y="9525"/>
                </a:moveTo>
                <a:lnTo>
                  <a:pt x="1187450" y="15875"/>
                </a:lnTo>
                <a:lnTo>
                  <a:pt x="1177925" y="22225"/>
                </a:lnTo>
                <a:lnTo>
                  <a:pt x="1184275" y="19050"/>
                </a:lnTo>
                <a:lnTo>
                  <a:pt x="1193800" y="28575"/>
                </a:lnTo>
                <a:lnTo>
                  <a:pt x="1196975" y="28575"/>
                </a:lnTo>
                <a:lnTo>
                  <a:pt x="1200150" y="31750"/>
                </a:lnTo>
                <a:lnTo>
                  <a:pt x="1193800" y="31750"/>
                </a:lnTo>
                <a:lnTo>
                  <a:pt x="1206500" y="41275"/>
                </a:lnTo>
                <a:lnTo>
                  <a:pt x="1206500" y="28575"/>
                </a:lnTo>
                <a:lnTo>
                  <a:pt x="1209675" y="41275"/>
                </a:lnTo>
                <a:lnTo>
                  <a:pt x="1244600" y="85725"/>
                </a:lnTo>
                <a:lnTo>
                  <a:pt x="1235075" y="85725"/>
                </a:lnTo>
                <a:lnTo>
                  <a:pt x="1212850" y="60325"/>
                </a:lnTo>
                <a:lnTo>
                  <a:pt x="1212850" y="53975"/>
                </a:lnTo>
                <a:lnTo>
                  <a:pt x="1200150" y="50800"/>
                </a:lnTo>
                <a:lnTo>
                  <a:pt x="1212850" y="66675"/>
                </a:lnTo>
                <a:lnTo>
                  <a:pt x="1206500" y="73025"/>
                </a:lnTo>
                <a:lnTo>
                  <a:pt x="1222375" y="76200"/>
                </a:lnTo>
                <a:lnTo>
                  <a:pt x="1206500" y="76200"/>
                </a:lnTo>
                <a:lnTo>
                  <a:pt x="1171575" y="60325"/>
                </a:lnTo>
                <a:lnTo>
                  <a:pt x="1168400" y="63500"/>
                </a:lnTo>
                <a:lnTo>
                  <a:pt x="1187450" y="73025"/>
                </a:lnTo>
                <a:lnTo>
                  <a:pt x="1184275" y="76200"/>
                </a:lnTo>
                <a:lnTo>
                  <a:pt x="1193800" y="76200"/>
                </a:lnTo>
                <a:lnTo>
                  <a:pt x="1200150" y="85725"/>
                </a:lnTo>
                <a:lnTo>
                  <a:pt x="1184275" y="88900"/>
                </a:lnTo>
                <a:lnTo>
                  <a:pt x="1193800" y="92075"/>
                </a:lnTo>
                <a:lnTo>
                  <a:pt x="1181100" y="95250"/>
                </a:lnTo>
                <a:lnTo>
                  <a:pt x="1162050" y="82550"/>
                </a:lnTo>
                <a:lnTo>
                  <a:pt x="1165225" y="92075"/>
                </a:lnTo>
                <a:lnTo>
                  <a:pt x="1181100" y="98425"/>
                </a:lnTo>
                <a:lnTo>
                  <a:pt x="1152525" y="101600"/>
                </a:lnTo>
                <a:lnTo>
                  <a:pt x="1139825" y="95250"/>
                </a:lnTo>
                <a:lnTo>
                  <a:pt x="1155700" y="104775"/>
                </a:lnTo>
                <a:lnTo>
                  <a:pt x="1168400" y="104775"/>
                </a:lnTo>
                <a:lnTo>
                  <a:pt x="1139825" y="117475"/>
                </a:lnTo>
                <a:lnTo>
                  <a:pt x="1152525" y="117475"/>
                </a:lnTo>
                <a:lnTo>
                  <a:pt x="1139825" y="133350"/>
                </a:lnTo>
                <a:lnTo>
                  <a:pt x="1130300" y="133350"/>
                </a:lnTo>
                <a:lnTo>
                  <a:pt x="1123950" y="127000"/>
                </a:lnTo>
                <a:lnTo>
                  <a:pt x="1114425" y="133350"/>
                </a:lnTo>
                <a:lnTo>
                  <a:pt x="1101725" y="114300"/>
                </a:lnTo>
                <a:lnTo>
                  <a:pt x="1101725" y="82550"/>
                </a:lnTo>
                <a:lnTo>
                  <a:pt x="1085850" y="76200"/>
                </a:lnTo>
                <a:lnTo>
                  <a:pt x="1060450" y="76200"/>
                </a:lnTo>
                <a:lnTo>
                  <a:pt x="1089025" y="79375"/>
                </a:lnTo>
                <a:lnTo>
                  <a:pt x="1098550" y="85725"/>
                </a:lnTo>
                <a:lnTo>
                  <a:pt x="1098550" y="95250"/>
                </a:lnTo>
                <a:lnTo>
                  <a:pt x="1095375" y="114300"/>
                </a:lnTo>
                <a:lnTo>
                  <a:pt x="1114425" y="142875"/>
                </a:lnTo>
                <a:lnTo>
                  <a:pt x="1111250" y="155575"/>
                </a:lnTo>
                <a:lnTo>
                  <a:pt x="1117600" y="152400"/>
                </a:lnTo>
                <a:lnTo>
                  <a:pt x="1158875" y="133350"/>
                </a:lnTo>
                <a:lnTo>
                  <a:pt x="1165225" y="139700"/>
                </a:lnTo>
                <a:lnTo>
                  <a:pt x="1181100" y="136525"/>
                </a:lnTo>
                <a:lnTo>
                  <a:pt x="1174750" y="133350"/>
                </a:lnTo>
                <a:lnTo>
                  <a:pt x="1193800" y="117475"/>
                </a:lnTo>
                <a:lnTo>
                  <a:pt x="1216025" y="117475"/>
                </a:lnTo>
                <a:lnTo>
                  <a:pt x="1216025" y="123825"/>
                </a:lnTo>
                <a:lnTo>
                  <a:pt x="1209675" y="120650"/>
                </a:lnTo>
                <a:lnTo>
                  <a:pt x="1209675" y="127000"/>
                </a:lnTo>
                <a:lnTo>
                  <a:pt x="1200150" y="127000"/>
                </a:lnTo>
                <a:lnTo>
                  <a:pt x="1212850" y="130175"/>
                </a:lnTo>
                <a:lnTo>
                  <a:pt x="1219200" y="123825"/>
                </a:lnTo>
                <a:lnTo>
                  <a:pt x="1216025" y="136525"/>
                </a:lnTo>
                <a:lnTo>
                  <a:pt x="1209675" y="139700"/>
                </a:lnTo>
                <a:lnTo>
                  <a:pt x="1216025" y="139700"/>
                </a:lnTo>
                <a:lnTo>
                  <a:pt x="1219200" y="155575"/>
                </a:lnTo>
                <a:lnTo>
                  <a:pt x="1209675" y="155575"/>
                </a:lnTo>
                <a:lnTo>
                  <a:pt x="1219200" y="158750"/>
                </a:lnTo>
                <a:lnTo>
                  <a:pt x="1225550" y="174625"/>
                </a:lnTo>
                <a:lnTo>
                  <a:pt x="1212850" y="174625"/>
                </a:lnTo>
                <a:lnTo>
                  <a:pt x="1228725" y="177800"/>
                </a:lnTo>
                <a:lnTo>
                  <a:pt x="1231900" y="174625"/>
                </a:lnTo>
                <a:lnTo>
                  <a:pt x="1225550" y="130175"/>
                </a:lnTo>
                <a:lnTo>
                  <a:pt x="1231900" y="120650"/>
                </a:lnTo>
                <a:lnTo>
                  <a:pt x="1244600" y="130175"/>
                </a:lnTo>
                <a:lnTo>
                  <a:pt x="1244600" y="123825"/>
                </a:lnTo>
                <a:lnTo>
                  <a:pt x="1235075" y="120650"/>
                </a:lnTo>
                <a:lnTo>
                  <a:pt x="1247775" y="117475"/>
                </a:lnTo>
                <a:lnTo>
                  <a:pt x="1238250" y="117475"/>
                </a:lnTo>
                <a:lnTo>
                  <a:pt x="1238250" y="111125"/>
                </a:lnTo>
                <a:lnTo>
                  <a:pt x="1238250" y="107950"/>
                </a:lnTo>
                <a:lnTo>
                  <a:pt x="1260475" y="120650"/>
                </a:lnTo>
                <a:lnTo>
                  <a:pt x="1273175" y="155575"/>
                </a:lnTo>
                <a:lnTo>
                  <a:pt x="1263650" y="158750"/>
                </a:lnTo>
                <a:lnTo>
                  <a:pt x="1273175" y="168275"/>
                </a:lnTo>
                <a:lnTo>
                  <a:pt x="1270000" y="180975"/>
                </a:lnTo>
                <a:lnTo>
                  <a:pt x="1260475" y="184150"/>
                </a:lnTo>
                <a:lnTo>
                  <a:pt x="1263650" y="177800"/>
                </a:lnTo>
                <a:lnTo>
                  <a:pt x="1257300" y="180975"/>
                </a:lnTo>
                <a:lnTo>
                  <a:pt x="1250950" y="171450"/>
                </a:lnTo>
                <a:lnTo>
                  <a:pt x="1254125" y="184150"/>
                </a:lnTo>
                <a:lnTo>
                  <a:pt x="1241425" y="200025"/>
                </a:lnTo>
                <a:lnTo>
                  <a:pt x="1247775" y="203200"/>
                </a:lnTo>
                <a:lnTo>
                  <a:pt x="1241425" y="209550"/>
                </a:lnTo>
                <a:lnTo>
                  <a:pt x="1241425" y="222250"/>
                </a:lnTo>
                <a:lnTo>
                  <a:pt x="1235075" y="219075"/>
                </a:lnTo>
                <a:lnTo>
                  <a:pt x="1238250" y="231775"/>
                </a:lnTo>
                <a:lnTo>
                  <a:pt x="1228725" y="238125"/>
                </a:lnTo>
                <a:lnTo>
                  <a:pt x="1225550" y="241300"/>
                </a:lnTo>
                <a:lnTo>
                  <a:pt x="1216025" y="244475"/>
                </a:lnTo>
                <a:lnTo>
                  <a:pt x="1212850" y="234950"/>
                </a:lnTo>
                <a:lnTo>
                  <a:pt x="1209675" y="244475"/>
                </a:lnTo>
                <a:lnTo>
                  <a:pt x="1193800" y="234950"/>
                </a:lnTo>
                <a:lnTo>
                  <a:pt x="1193800" y="241300"/>
                </a:lnTo>
                <a:lnTo>
                  <a:pt x="1193800" y="244475"/>
                </a:lnTo>
                <a:lnTo>
                  <a:pt x="1184275" y="228600"/>
                </a:lnTo>
                <a:lnTo>
                  <a:pt x="1177925" y="231775"/>
                </a:lnTo>
                <a:lnTo>
                  <a:pt x="1184275" y="234950"/>
                </a:lnTo>
                <a:lnTo>
                  <a:pt x="1181100" y="244475"/>
                </a:lnTo>
                <a:lnTo>
                  <a:pt x="1177925" y="238125"/>
                </a:lnTo>
                <a:lnTo>
                  <a:pt x="1174750" y="241300"/>
                </a:lnTo>
                <a:lnTo>
                  <a:pt x="1177925" y="247650"/>
                </a:lnTo>
                <a:lnTo>
                  <a:pt x="1165225" y="244475"/>
                </a:lnTo>
                <a:lnTo>
                  <a:pt x="1171575" y="241300"/>
                </a:lnTo>
                <a:lnTo>
                  <a:pt x="1168400" y="238125"/>
                </a:lnTo>
                <a:lnTo>
                  <a:pt x="1162050" y="238125"/>
                </a:lnTo>
                <a:lnTo>
                  <a:pt x="1162050" y="231775"/>
                </a:lnTo>
                <a:lnTo>
                  <a:pt x="1171575" y="231775"/>
                </a:lnTo>
                <a:lnTo>
                  <a:pt x="1162050" y="228600"/>
                </a:lnTo>
                <a:lnTo>
                  <a:pt x="1158875" y="234950"/>
                </a:lnTo>
                <a:lnTo>
                  <a:pt x="1152525" y="228600"/>
                </a:lnTo>
                <a:lnTo>
                  <a:pt x="1174750" y="222250"/>
                </a:lnTo>
                <a:lnTo>
                  <a:pt x="1165225" y="212725"/>
                </a:lnTo>
                <a:lnTo>
                  <a:pt x="1168400" y="219075"/>
                </a:lnTo>
                <a:lnTo>
                  <a:pt x="1158875" y="222250"/>
                </a:lnTo>
                <a:lnTo>
                  <a:pt x="1152525" y="219075"/>
                </a:lnTo>
                <a:lnTo>
                  <a:pt x="1149350" y="225425"/>
                </a:lnTo>
                <a:lnTo>
                  <a:pt x="1139825" y="219075"/>
                </a:lnTo>
                <a:lnTo>
                  <a:pt x="1133475" y="225425"/>
                </a:lnTo>
                <a:lnTo>
                  <a:pt x="1146175" y="228600"/>
                </a:lnTo>
                <a:lnTo>
                  <a:pt x="1139825" y="234950"/>
                </a:lnTo>
                <a:lnTo>
                  <a:pt x="1133475" y="231775"/>
                </a:lnTo>
                <a:lnTo>
                  <a:pt x="1139825" y="238125"/>
                </a:lnTo>
                <a:lnTo>
                  <a:pt x="1146175" y="228600"/>
                </a:lnTo>
                <a:lnTo>
                  <a:pt x="1152525" y="234950"/>
                </a:lnTo>
                <a:lnTo>
                  <a:pt x="1149350" y="238125"/>
                </a:lnTo>
                <a:lnTo>
                  <a:pt x="1162050" y="250825"/>
                </a:lnTo>
                <a:lnTo>
                  <a:pt x="1146175" y="250825"/>
                </a:lnTo>
                <a:lnTo>
                  <a:pt x="1152525" y="244475"/>
                </a:lnTo>
                <a:lnTo>
                  <a:pt x="1146175" y="241300"/>
                </a:lnTo>
                <a:lnTo>
                  <a:pt x="1143000" y="244475"/>
                </a:lnTo>
                <a:lnTo>
                  <a:pt x="1146175" y="247650"/>
                </a:lnTo>
                <a:lnTo>
                  <a:pt x="1123950" y="250825"/>
                </a:lnTo>
                <a:lnTo>
                  <a:pt x="1120775" y="238125"/>
                </a:lnTo>
                <a:lnTo>
                  <a:pt x="1120775" y="250825"/>
                </a:lnTo>
                <a:lnTo>
                  <a:pt x="1108075" y="250825"/>
                </a:lnTo>
                <a:lnTo>
                  <a:pt x="1076325" y="238125"/>
                </a:lnTo>
                <a:lnTo>
                  <a:pt x="1073150" y="241300"/>
                </a:lnTo>
                <a:lnTo>
                  <a:pt x="1095375" y="254000"/>
                </a:lnTo>
                <a:lnTo>
                  <a:pt x="1101725" y="263525"/>
                </a:lnTo>
                <a:lnTo>
                  <a:pt x="1104900" y="254000"/>
                </a:lnTo>
                <a:lnTo>
                  <a:pt x="1117600" y="254000"/>
                </a:lnTo>
                <a:lnTo>
                  <a:pt x="1122891" y="259292"/>
                </a:lnTo>
                <a:lnTo>
                  <a:pt x="1123950" y="257175"/>
                </a:lnTo>
                <a:lnTo>
                  <a:pt x="1143000" y="260350"/>
                </a:lnTo>
                <a:lnTo>
                  <a:pt x="1140402" y="263814"/>
                </a:lnTo>
                <a:lnTo>
                  <a:pt x="1139825" y="263525"/>
                </a:lnTo>
                <a:lnTo>
                  <a:pt x="1138237" y="266700"/>
                </a:lnTo>
                <a:lnTo>
                  <a:pt x="1133475" y="273050"/>
                </a:lnTo>
                <a:lnTo>
                  <a:pt x="1133475" y="276225"/>
                </a:lnTo>
                <a:lnTo>
                  <a:pt x="1138237" y="266700"/>
                </a:lnTo>
                <a:lnTo>
                  <a:pt x="1140402" y="263814"/>
                </a:lnTo>
                <a:lnTo>
                  <a:pt x="1146175" y="266700"/>
                </a:lnTo>
                <a:lnTo>
                  <a:pt x="1146175" y="260350"/>
                </a:lnTo>
                <a:lnTo>
                  <a:pt x="1155700" y="260350"/>
                </a:lnTo>
                <a:lnTo>
                  <a:pt x="1152525" y="269875"/>
                </a:lnTo>
                <a:lnTo>
                  <a:pt x="1158875" y="269875"/>
                </a:lnTo>
                <a:lnTo>
                  <a:pt x="1152525" y="273050"/>
                </a:lnTo>
                <a:lnTo>
                  <a:pt x="1158875" y="273050"/>
                </a:lnTo>
                <a:lnTo>
                  <a:pt x="1165225" y="266700"/>
                </a:lnTo>
                <a:lnTo>
                  <a:pt x="1158875" y="269875"/>
                </a:lnTo>
                <a:lnTo>
                  <a:pt x="1158875" y="260350"/>
                </a:lnTo>
                <a:lnTo>
                  <a:pt x="1162050" y="260350"/>
                </a:lnTo>
                <a:lnTo>
                  <a:pt x="1174750" y="266700"/>
                </a:lnTo>
                <a:lnTo>
                  <a:pt x="1171575" y="260350"/>
                </a:lnTo>
                <a:lnTo>
                  <a:pt x="1177925" y="260350"/>
                </a:lnTo>
                <a:lnTo>
                  <a:pt x="1177925" y="266700"/>
                </a:lnTo>
                <a:lnTo>
                  <a:pt x="1181100" y="263525"/>
                </a:lnTo>
                <a:lnTo>
                  <a:pt x="1184275" y="269875"/>
                </a:lnTo>
                <a:lnTo>
                  <a:pt x="1174750" y="273050"/>
                </a:lnTo>
                <a:lnTo>
                  <a:pt x="1181100" y="279400"/>
                </a:lnTo>
                <a:lnTo>
                  <a:pt x="1165225" y="279400"/>
                </a:lnTo>
                <a:lnTo>
                  <a:pt x="1177925" y="285750"/>
                </a:lnTo>
                <a:lnTo>
                  <a:pt x="1165225" y="282575"/>
                </a:lnTo>
                <a:lnTo>
                  <a:pt x="1168400" y="288925"/>
                </a:lnTo>
                <a:lnTo>
                  <a:pt x="1162050" y="292100"/>
                </a:lnTo>
                <a:lnTo>
                  <a:pt x="1155700" y="288925"/>
                </a:lnTo>
                <a:lnTo>
                  <a:pt x="1155700" y="298450"/>
                </a:lnTo>
                <a:lnTo>
                  <a:pt x="1146175" y="304800"/>
                </a:lnTo>
                <a:lnTo>
                  <a:pt x="1152525" y="304800"/>
                </a:lnTo>
                <a:lnTo>
                  <a:pt x="1158875" y="295275"/>
                </a:lnTo>
                <a:lnTo>
                  <a:pt x="1168400" y="295275"/>
                </a:lnTo>
                <a:lnTo>
                  <a:pt x="1168400" y="301625"/>
                </a:lnTo>
                <a:lnTo>
                  <a:pt x="1174750" y="298450"/>
                </a:lnTo>
                <a:lnTo>
                  <a:pt x="1174750" y="304800"/>
                </a:lnTo>
                <a:lnTo>
                  <a:pt x="1171575" y="304800"/>
                </a:lnTo>
                <a:lnTo>
                  <a:pt x="1165225" y="304800"/>
                </a:lnTo>
                <a:lnTo>
                  <a:pt x="1162050" y="311150"/>
                </a:lnTo>
                <a:lnTo>
                  <a:pt x="1171575" y="304800"/>
                </a:lnTo>
                <a:lnTo>
                  <a:pt x="1171575" y="311150"/>
                </a:lnTo>
                <a:lnTo>
                  <a:pt x="1152525" y="323850"/>
                </a:lnTo>
                <a:lnTo>
                  <a:pt x="1158875" y="327025"/>
                </a:lnTo>
                <a:lnTo>
                  <a:pt x="1146175" y="327025"/>
                </a:lnTo>
                <a:lnTo>
                  <a:pt x="1152525" y="333375"/>
                </a:lnTo>
                <a:lnTo>
                  <a:pt x="1146175" y="339725"/>
                </a:lnTo>
                <a:lnTo>
                  <a:pt x="1133475" y="330200"/>
                </a:lnTo>
                <a:lnTo>
                  <a:pt x="1133475" y="336550"/>
                </a:lnTo>
                <a:lnTo>
                  <a:pt x="1127125" y="333375"/>
                </a:lnTo>
                <a:lnTo>
                  <a:pt x="1120775" y="323850"/>
                </a:lnTo>
                <a:lnTo>
                  <a:pt x="1114425" y="327025"/>
                </a:lnTo>
                <a:lnTo>
                  <a:pt x="1104322" y="321252"/>
                </a:lnTo>
                <a:lnTo>
                  <a:pt x="1104900" y="320675"/>
                </a:lnTo>
                <a:lnTo>
                  <a:pt x="1092200" y="314325"/>
                </a:lnTo>
                <a:lnTo>
                  <a:pt x="1104322" y="321252"/>
                </a:lnTo>
                <a:lnTo>
                  <a:pt x="1092200" y="333375"/>
                </a:lnTo>
                <a:lnTo>
                  <a:pt x="1095375" y="333375"/>
                </a:lnTo>
                <a:lnTo>
                  <a:pt x="1111250" y="327025"/>
                </a:lnTo>
                <a:lnTo>
                  <a:pt x="1117600" y="339725"/>
                </a:lnTo>
                <a:lnTo>
                  <a:pt x="1133475" y="342900"/>
                </a:lnTo>
                <a:lnTo>
                  <a:pt x="1130300" y="349250"/>
                </a:lnTo>
                <a:lnTo>
                  <a:pt x="1133475" y="355600"/>
                </a:lnTo>
                <a:lnTo>
                  <a:pt x="1133475" y="346075"/>
                </a:lnTo>
                <a:lnTo>
                  <a:pt x="1139825" y="346075"/>
                </a:lnTo>
                <a:lnTo>
                  <a:pt x="1139825" y="355600"/>
                </a:lnTo>
                <a:lnTo>
                  <a:pt x="1143000" y="346075"/>
                </a:lnTo>
                <a:lnTo>
                  <a:pt x="1146175" y="342900"/>
                </a:lnTo>
                <a:lnTo>
                  <a:pt x="1155700" y="346075"/>
                </a:lnTo>
                <a:lnTo>
                  <a:pt x="1158875" y="355600"/>
                </a:lnTo>
                <a:lnTo>
                  <a:pt x="1155700" y="342900"/>
                </a:lnTo>
                <a:lnTo>
                  <a:pt x="1162050" y="336550"/>
                </a:lnTo>
                <a:lnTo>
                  <a:pt x="1171575" y="339725"/>
                </a:lnTo>
                <a:lnTo>
                  <a:pt x="1168400" y="346075"/>
                </a:lnTo>
                <a:lnTo>
                  <a:pt x="1174750" y="342900"/>
                </a:lnTo>
                <a:lnTo>
                  <a:pt x="1171575" y="339725"/>
                </a:lnTo>
                <a:lnTo>
                  <a:pt x="1165225" y="333375"/>
                </a:lnTo>
                <a:lnTo>
                  <a:pt x="1174750" y="327025"/>
                </a:lnTo>
                <a:lnTo>
                  <a:pt x="1188085" y="335915"/>
                </a:lnTo>
                <a:lnTo>
                  <a:pt x="1187450" y="336550"/>
                </a:lnTo>
                <a:lnTo>
                  <a:pt x="1193800" y="339725"/>
                </a:lnTo>
                <a:lnTo>
                  <a:pt x="1188085" y="335915"/>
                </a:lnTo>
                <a:lnTo>
                  <a:pt x="1190625" y="333375"/>
                </a:lnTo>
                <a:lnTo>
                  <a:pt x="1177925" y="323850"/>
                </a:lnTo>
                <a:lnTo>
                  <a:pt x="1190625" y="320675"/>
                </a:lnTo>
                <a:lnTo>
                  <a:pt x="1193800" y="327025"/>
                </a:lnTo>
                <a:lnTo>
                  <a:pt x="1190625" y="311150"/>
                </a:lnTo>
                <a:lnTo>
                  <a:pt x="1196975" y="311150"/>
                </a:lnTo>
                <a:lnTo>
                  <a:pt x="1193800" y="304800"/>
                </a:lnTo>
                <a:lnTo>
                  <a:pt x="1200150" y="311150"/>
                </a:lnTo>
                <a:lnTo>
                  <a:pt x="1203325" y="320675"/>
                </a:lnTo>
                <a:lnTo>
                  <a:pt x="1196975" y="323850"/>
                </a:lnTo>
                <a:lnTo>
                  <a:pt x="1203325" y="333375"/>
                </a:lnTo>
                <a:lnTo>
                  <a:pt x="1206500" y="320675"/>
                </a:lnTo>
                <a:lnTo>
                  <a:pt x="1212850" y="327025"/>
                </a:lnTo>
                <a:lnTo>
                  <a:pt x="1209675" y="317500"/>
                </a:lnTo>
                <a:lnTo>
                  <a:pt x="1219200" y="320675"/>
                </a:lnTo>
                <a:lnTo>
                  <a:pt x="1212850" y="307975"/>
                </a:lnTo>
                <a:lnTo>
                  <a:pt x="1219200" y="307975"/>
                </a:lnTo>
                <a:lnTo>
                  <a:pt x="1222375" y="314325"/>
                </a:lnTo>
                <a:lnTo>
                  <a:pt x="1225550" y="323850"/>
                </a:lnTo>
                <a:lnTo>
                  <a:pt x="1216025" y="327025"/>
                </a:lnTo>
                <a:lnTo>
                  <a:pt x="1222375" y="327025"/>
                </a:lnTo>
                <a:lnTo>
                  <a:pt x="1222375" y="333375"/>
                </a:lnTo>
                <a:lnTo>
                  <a:pt x="1216025" y="339725"/>
                </a:lnTo>
                <a:lnTo>
                  <a:pt x="1212850" y="336550"/>
                </a:lnTo>
                <a:lnTo>
                  <a:pt x="1206500" y="361950"/>
                </a:lnTo>
                <a:lnTo>
                  <a:pt x="1203325" y="355600"/>
                </a:lnTo>
                <a:lnTo>
                  <a:pt x="1200150" y="358775"/>
                </a:lnTo>
                <a:lnTo>
                  <a:pt x="1203325" y="371475"/>
                </a:lnTo>
                <a:lnTo>
                  <a:pt x="1193800" y="374650"/>
                </a:lnTo>
                <a:lnTo>
                  <a:pt x="1190625" y="361950"/>
                </a:lnTo>
                <a:lnTo>
                  <a:pt x="1187450" y="365125"/>
                </a:lnTo>
                <a:lnTo>
                  <a:pt x="1181100" y="358775"/>
                </a:lnTo>
                <a:lnTo>
                  <a:pt x="1187450" y="377825"/>
                </a:lnTo>
                <a:lnTo>
                  <a:pt x="1177925" y="381000"/>
                </a:lnTo>
                <a:lnTo>
                  <a:pt x="1173903" y="368935"/>
                </a:lnTo>
                <a:lnTo>
                  <a:pt x="1174750" y="368300"/>
                </a:lnTo>
                <a:lnTo>
                  <a:pt x="1171575" y="361950"/>
                </a:lnTo>
                <a:lnTo>
                  <a:pt x="1173903" y="368935"/>
                </a:lnTo>
                <a:lnTo>
                  <a:pt x="1162050" y="377825"/>
                </a:lnTo>
                <a:lnTo>
                  <a:pt x="1168400" y="374650"/>
                </a:lnTo>
                <a:lnTo>
                  <a:pt x="1174750" y="381000"/>
                </a:lnTo>
                <a:lnTo>
                  <a:pt x="1136650" y="387350"/>
                </a:lnTo>
                <a:lnTo>
                  <a:pt x="1114425" y="406400"/>
                </a:lnTo>
                <a:lnTo>
                  <a:pt x="1117600" y="396875"/>
                </a:lnTo>
                <a:lnTo>
                  <a:pt x="1104900" y="390525"/>
                </a:lnTo>
                <a:lnTo>
                  <a:pt x="1114425" y="403225"/>
                </a:lnTo>
                <a:lnTo>
                  <a:pt x="1108075" y="406400"/>
                </a:lnTo>
                <a:lnTo>
                  <a:pt x="1101725" y="403225"/>
                </a:lnTo>
                <a:lnTo>
                  <a:pt x="1108075" y="409575"/>
                </a:lnTo>
                <a:lnTo>
                  <a:pt x="1098550" y="415925"/>
                </a:lnTo>
                <a:lnTo>
                  <a:pt x="1089025" y="438150"/>
                </a:lnTo>
                <a:lnTo>
                  <a:pt x="1079500" y="431800"/>
                </a:lnTo>
                <a:lnTo>
                  <a:pt x="1073150" y="434975"/>
                </a:lnTo>
                <a:lnTo>
                  <a:pt x="1085850" y="422275"/>
                </a:lnTo>
                <a:lnTo>
                  <a:pt x="1069975" y="409575"/>
                </a:lnTo>
                <a:lnTo>
                  <a:pt x="1073150" y="406400"/>
                </a:lnTo>
                <a:lnTo>
                  <a:pt x="1066800" y="409575"/>
                </a:lnTo>
                <a:lnTo>
                  <a:pt x="1060450" y="406400"/>
                </a:lnTo>
                <a:lnTo>
                  <a:pt x="1063625" y="419100"/>
                </a:lnTo>
                <a:lnTo>
                  <a:pt x="1066800" y="412750"/>
                </a:lnTo>
                <a:lnTo>
                  <a:pt x="1076325" y="422275"/>
                </a:lnTo>
                <a:lnTo>
                  <a:pt x="1066800" y="434975"/>
                </a:lnTo>
                <a:lnTo>
                  <a:pt x="1082675" y="441325"/>
                </a:lnTo>
                <a:lnTo>
                  <a:pt x="1060450" y="463550"/>
                </a:lnTo>
                <a:lnTo>
                  <a:pt x="1031875" y="501650"/>
                </a:lnTo>
                <a:lnTo>
                  <a:pt x="1022350" y="527050"/>
                </a:lnTo>
                <a:lnTo>
                  <a:pt x="1022350" y="552450"/>
                </a:lnTo>
                <a:lnTo>
                  <a:pt x="1019175" y="555625"/>
                </a:lnTo>
                <a:lnTo>
                  <a:pt x="1006475" y="533400"/>
                </a:lnTo>
                <a:lnTo>
                  <a:pt x="1016000" y="571500"/>
                </a:lnTo>
                <a:lnTo>
                  <a:pt x="1012825" y="590550"/>
                </a:lnTo>
                <a:lnTo>
                  <a:pt x="977900" y="593725"/>
                </a:lnTo>
                <a:lnTo>
                  <a:pt x="984250" y="590550"/>
                </a:lnTo>
                <a:lnTo>
                  <a:pt x="974725" y="587375"/>
                </a:lnTo>
                <a:lnTo>
                  <a:pt x="974725" y="593725"/>
                </a:lnTo>
                <a:lnTo>
                  <a:pt x="955675" y="603250"/>
                </a:lnTo>
                <a:lnTo>
                  <a:pt x="955675" y="593725"/>
                </a:lnTo>
                <a:lnTo>
                  <a:pt x="952500" y="603250"/>
                </a:lnTo>
                <a:lnTo>
                  <a:pt x="930275" y="619125"/>
                </a:lnTo>
                <a:lnTo>
                  <a:pt x="927100" y="615950"/>
                </a:lnTo>
                <a:lnTo>
                  <a:pt x="911225" y="606425"/>
                </a:lnTo>
                <a:lnTo>
                  <a:pt x="831850" y="555625"/>
                </a:lnTo>
                <a:lnTo>
                  <a:pt x="762000" y="511175"/>
                </a:lnTo>
                <a:lnTo>
                  <a:pt x="758825" y="508000"/>
                </a:lnTo>
                <a:lnTo>
                  <a:pt x="717550" y="485775"/>
                </a:lnTo>
                <a:lnTo>
                  <a:pt x="682625" y="492125"/>
                </a:lnTo>
                <a:lnTo>
                  <a:pt x="622300" y="504825"/>
                </a:lnTo>
                <a:lnTo>
                  <a:pt x="584200" y="514350"/>
                </a:lnTo>
                <a:lnTo>
                  <a:pt x="549275" y="523875"/>
                </a:lnTo>
                <a:lnTo>
                  <a:pt x="546100" y="501650"/>
                </a:lnTo>
                <a:lnTo>
                  <a:pt x="533400" y="488950"/>
                </a:lnTo>
                <a:lnTo>
                  <a:pt x="523875" y="479425"/>
                </a:lnTo>
                <a:lnTo>
                  <a:pt x="517525" y="473075"/>
                </a:lnTo>
                <a:lnTo>
                  <a:pt x="501650" y="488950"/>
                </a:lnTo>
                <a:lnTo>
                  <a:pt x="498475" y="469900"/>
                </a:lnTo>
                <a:lnTo>
                  <a:pt x="454025" y="476250"/>
                </a:lnTo>
                <a:lnTo>
                  <a:pt x="447675" y="479425"/>
                </a:lnTo>
                <a:lnTo>
                  <a:pt x="387350" y="488950"/>
                </a:lnTo>
                <a:lnTo>
                  <a:pt x="368300" y="492125"/>
                </a:lnTo>
                <a:lnTo>
                  <a:pt x="355600" y="495300"/>
                </a:lnTo>
                <a:lnTo>
                  <a:pt x="317500" y="501650"/>
                </a:lnTo>
                <a:lnTo>
                  <a:pt x="295275" y="504825"/>
                </a:lnTo>
                <a:lnTo>
                  <a:pt x="288925" y="501650"/>
                </a:lnTo>
                <a:lnTo>
                  <a:pt x="285750" y="514350"/>
                </a:lnTo>
                <a:lnTo>
                  <a:pt x="263525" y="520700"/>
                </a:lnTo>
                <a:lnTo>
                  <a:pt x="247650" y="527050"/>
                </a:lnTo>
                <a:lnTo>
                  <a:pt x="238125" y="542925"/>
                </a:lnTo>
                <a:lnTo>
                  <a:pt x="234950" y="539750"/>
                </a:lnTo>
                <a:lnTo>
                  <a:pt x="219075" y="549275"/>
                </a:lnTo>
                <a:lnTo>
                  <a:pt x="203200" y="558800"/>
                </a:lnTo>
                <a:lnTo>
                  <a:pt x="187325" y="565150"/>
                </a:lnTo>
                <a:lnTo>
                  <a:pt x="130175" y="581025"/>
                </a:lnTo>
                <a:lnTo>
                  <a:pt x="120650" y="581025"/>
                </a:lnTo>
                <a:lnTo>
                  <a:pt x="60325" y="593725"/>
                </a:lnTo>
                <a:lnTo>
                  <a:pt x="47625" y="596900"/>
                </a:lnTo>
                <a:lnTo>
                  <a:pt x="31750" y="600075"/>
                </a:lnTo>
                <a:lnTo>
                  <a:pt x="3175" y="603250"/>
                </a:lnTo>
                <a:lnTo>
                  <a:pt x="0" y="561975"/>
                </a:lnTo>
                <a:lnTo>
                  <a:pt x="6350" y="549275"/>
                </a:lnTo>
                <a:lnTo>
                  <a:pt x="22225" y="552450"/>
                </a:lnTo>
                <a:lnTo>
                  <a:pt x="34925" y="539750"/>
                </a:lnTo>
                <a:lnTo>
                  <a:pt x="34925" y="517525"/>
                </a:lnTo>
                <a:lnTo>
                  <a:pt x="41275" y="504825"/>
                </a:lnTo>
                <a:lnTo>
                  <a:pt x="66675" y="482600"/>
                </a:lnTo>
                <a:lnTo>
                  <a:pt x="82550" y="476250"/>
                </a:lnTo>
                <a:lnTo>
                  <a:pt x="107950" y="473075"/>
                </a:lnTo>
                <a:lnTo>
                  <a:pt x="139700" y="441325"/>
                </a:lnTo>
                <a:lnTo>
                  <a:pt x="139700" y="434975"/>
                </a:lnTo>
                <a:lnTo>
                  <a:pt x="165100" y="415925"/>
                </a:lnTo>
                <a:lnTo>
                  <a:pt x="180975" y="412750"/>
                </a:lnTo>
                <a:lnTo>
                  <a:pt x="187325" y="393700"/>
                </a:lnTo>
                <a:lnTo>
                  <a:pt x="187325" y="381000"/>
                </a:lnTo>
                <a:lnTo>
                  <a:pt x="203200" y="381000"/>
                </a:lnTo>
                <a:lnTo>
                  <a:pt x="203200" y="368300"/>
                </a:lnTo>
                <a:lnTo>
                  <a:pt x="222250" y="352425"/>
                </a:lnTo>
                <a:lnTo>
                  <a:pt x="228600" y="355600"/>
                </a:lnTo>
                <a:lnTo>
                  <a:pt x="228600" y="368300"/>
                </a:lnTo>
                <a:lnTo>
                  <a:pt x="244475" y="361950"/>
                </a:lnTo>
                <a:lnTo>
                  <a:pt x="254000" y="342900"/>
                </a:lnTo>
                <a:lnTo>
                  <a:pt x="282575" y="320675"/>
                </a:lnTo>
                <a:lnTo>
                  <a:pt x="304800" y="323850"/>
                </a:lnTo>
                <a:lnTo>
                  <a:pt x="311150" y="320675"/>
                </a:lnTo>
                <a:lnTo>
                  <a:pt x="320675" y="288925"/>
                </a:lnTo>
                <a:lnTo>
                  <a:pt x="320675" y="285750"/>
                </a:lnTo>
                <a:lnTo>
                  <a:pt x="336550" y="266700"/>
                </a:lnTo>
                <a:lnTo>
                  <a:pt x="349250" y="269875"/>
                </a:lnTo>
                <a:lnTo>
                  <a:pt x="346075" y="260350"/>
                </a:lnTo>
                <a:lnTo>
                  <a:pt x="346075" y="219075"/>
                </a:lnTo>
                <a:lnTo>
                  <a:pt x="396875" y="212725"/>
                </a:lnTo>
                <a:lnTo>
                  <a:pt x="463550" y="200025"/>
                </a:lnTo>
                <a:lnTo>
                  <a:pt x="473075" y="196850"/>
                </a:lnTo>
                <a:lnTo>
                  <a:pt x="508000" y="190500"/>
                </a:lnTo>
                <a:lnTo>
                  <a:pt x="533400" y="184150"/>
                </a:lnTo>
                <a:lnTo>
                  <a:pt x="590550" y="171450"/>
                </a:lnTo>
                <a:lnTo>
                  <a:pt x="593725" y="171450"/>
                </a:lnTo>
                <a:lnTo>
                  <a:pt x="641350" y="158750"/>
                </a:lnTo>
                <a:lnTo>
                  <a:pt x="669925" y="152400"/>
                </a:lnTo>
                <a:lnTo>
                  <a:pt x="714375" y="139700"/>
                </a:lnTo>
                <a:lnTo>
                  <a:pt x="727075" y="136525"/>
                </a:lnTo>
                <a:lnTo>
                  <a:pt x="777875" y="123825"/>
                </a:lnTo>
                <a:lnTo>
                  <a:pt x="787400" y="120650"/>
                </a:lnTo>
                <a:lnTo>
                  <a:pt x="828675" y="111125"/>
                </a:lnTo>
                <a:lnTo>
                  <a:pt x="847725" y="107950"/>
                </a:lnTo>
                <a:lnTo>
                  <a:pt x="889000" y="95250"/>
                </a:lnTo>
                <a:lnTo>
                  <a:pt x="911225" y="88900"/>
                </a:lnTo>
                <a:lnTo>
                  <a:pt x="930275" y="82550"/>
                </a:lnTo>
                <a:lnTo>
                  <a:pt x="996950" y="63500"/>
                </a:lnTo>
                <a:lnTo>
                  <a:pt x="1019175" y="57150"/>
                </a:lnTo>
                <a:lnTo>
                  <a:pt x="1054100" y="50800"/>
                </a:lnTo>
                <a:lnTo>
                  <a:pt x="1054100" y="47625"/>
                </a:lnTo>
                <a:lnTo>
                  <a:pt x="1111250" y="31750"/>
                </a:lnTo>
                <a:lnTo>
                  <a:pt x="1117600" y="28575"/>
                </a:lnTo>
                <a:lnTo>
                  <a:pt x="1143000" y="22225"/>
                </a:lnTo>
                <a:lnTo>
                  <a:pt x="1171575" y="15875"/>
                </a:lnTo>
                <a:lnTo>
                  <a:pt x="1184275" y="9525"/>
                </a:lnTo>
                <a:close/>
                <a:moveTo>
                  <a:pt x="1203325" y="3175"/>
                </a:moveTo>
                <a:lnTo>
                  <a:pt x="1209675" y="3175"/>
                </a:lnTo>
                <a:lnTo>
                  <a:pt x="1238250" y="57150"/>
                </a:lnTo>
                <a:lnTo>
                  <a:pt x="1203325" y="3175"/>
                </a:lnTo>
                <a:close/>
                <a:moveTo>
                  <a:pt x="1200150" y="0"/>
                </a:moveTo>
                <a:lnTo>
                  <a:pt x="1200150" y="6350"/>
                </a:lnTo>
                <a:lnTo>
                  <a:pt x="1203325" y="19050"/>
                </a:lnTo>
                <a:lnTo>
                  <a:pt x="1196975" y="15875"/>
                </a:lnTo>
                <a:lnTo>
                  <a:pt x="1196975" y="19050"/>
                </a:lnTo>
                <a:lnTo>
                  <a:pt x="1187450" y="9525"/>
                </a:lnTo>
                <a:lnTo>
                  <a:pt x="1190625" y="6350"/>
                </a:lnTo>
                <a:lnTo>
                  <a:pt x="1193800" y="6350"/>
                </a:lnTo>
                <a:lnTo>
                  <a:pt x="1200150" y="0"/>
                </a:lnTo>
                <a:close/>
              </a:path>
            </a:pathLst>
          </a:custGeom>
          <a:noFill/>
          <a:ln w="6350">
            <a:solidFill>
              <a:schemeClr val="tx1"/>
            </a:solidFill>
            <a:round/>
            <a:headEnd/>
            <a:tailEnd/>
          </a:ln>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320"/>
          </a:p>
        </p:txBody>
      </p:sp>
    </p:spTree>
    <p:extLst>
      <p:ext uri="{BB962C8B-B14F-4D97-AF65-F5344CB8AC3E}">
        <p14:creationId xmlns:p14="http://schemas.microsoft.com/office/powerpoint/2010/main" val="115726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Content Placeholder 6"/>
          <p:cNvGraphicFramePr>
            <a:graphicFrameLocks/>
          </p:cNvGraphicFramePr>
          <p:nvPr>
            <p:extLst/>
          </p:nvPr>
        </p:nvGraphicFramePr>
        <p:xfrm>
          <a:off x="7399178" y="2005666"/>
          <a:ext cx="6327839" cy="5441490"/>
        </p:xfrm>
        <a:graphic>
          <a:graphicData uri="http://schemas.openxmlformats.org/drawingml/2006/chart">
            <c:chart xmlns:c="http://schemas.openxmlformats.org/drawingml/2006/chart" xmlns:r="http://schemas.openxmlformats.org/officeDocument/2006/relationships" r:id="rId3"/>
          </a:graphicData>
        </a:graphic>
      </p:graphicFrame>
      <p:sp>
        <p:nvSpPr>
          <p:cNvPr id="61" name="TextBox 60"/>
          <p:cNvSpPr txBox="1"/>
          <p:nvPr/>
        </p:nvSpPr>
        <p:spPr>
          <a:xfrm>
            <a:off x="7536624" y="1935988"/>
            <a:ext cx="6190392" cy="400050"/>
          </a:xfrm>
          <a:prstGeom prst="rect">
            <a:avLst/>
          </a:prstGeom>
          <a:noFill/>
        </p:spPr>
        <p:txBody>
          <a:bodyPr wrap="square" rtlCol="0" anchor="t">
            <a:noAutofit/>
          </a:bodyPr>
          <a:lstStyle/>
          <a:p>
            <a:pPr algn="ctr" defTabSz="653058">
              <a:defRPr sz="1680" b="1" i="0" u="none" strike="noStrike" kern="1200" baseline="0">
                <a:solidFill>
                  <a:prstClr val="black"/>
                </a:solidFill>
                <a:latin typeface="Calibri" pitchFamily="34" charset="0"/>
                <a:ea typeface="+mn-ea"/>
                <a:cs typeface="+mn-cs"/>
              </a:defRPr>
            </a:pPr>
            <a:r>
              <a:rPr lang="en-US" sz="1600" b="1" dirty="0">
                <a:solidFill>
                  <a:prstClr val="black"/>
                </a:solidFill>
                <a:latin typeface="Calibri" pitchFamily="34" charset="0"/>
              </a:rPr>
              <a:t>Construction job openings rate has been growing as pay accelerates (Jan. data, 2009-19)</a:t>
            </a:r>
          </a:p>
        </p:txBody>
      </p:sp>
      <p:sp>
        <p:nvSpPr>
          <p:cNvPr id="6" name="Rectangle 5"/>
          <p:cNvSpPr/>
          <p:nvPr/>
        </p:nvSpPr>
        <p:spPr>
          <a:xfrm>
            <a:off x="3281954" y="2191098"/>
            <a:ext cx="227364" cy="193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53058"/>
            <a:endParaRPr lang="en-US" sz="3085">
              <a:solidFill>
                <a:prstClr val="white"/>
              </a:solidFill>
              <a:latin typeface="Calibri"/>
            </a:endParaRPr>
          </a:p>
        </p:txBody>
      </p:sp>
      <p:sp>
        <p:nvSpPr>
          <p:cNvPr id="3" name="Rectangle 2"/>
          <p:cNvSpPr/>
          <p:nvPr/>
        </p:nvSpPr>
        <p:spPr>
          <a:xfrm>
            <a:off x="2408720" y="2129225"/>
            <a:ext cx="4875200" cy="2493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53058"/>
            <a:endParaRPr lang="en-US" sz="3085">
              <a:solidFill>
                <a:prstClr val="white"/>
              </a:solidFill>
              <a:latin typeface="Calibri"/>
            </a:endParaRPr>
          </a:p>
        </p:txBody>
      </p:sp>
      <p:sp>
        <p:nvSpPr>
          <p:cNvPr id="2" name="Title 1"/>
          <p:cNvSpPr>
            <a:spLocks noGrp="1"/>
          </p:cNvSpPr>
          <p:nvPr>
            <p:ph type="title"/>
          </p:nvPr>
        </p:nvSpPr>
        <p:spPr>
          <a:xfrm>
            <a:off x="0" y="1184326"/>
            <a:ext cx="14279880" cy="593128"/>
          </a:xfrm>
        </p:spPr>
        <p:txBody>
          <a:bodyPr>
            <a:noAutofit/>
          </a:bodyPr>
          <a:lstStyle/>
          <a:p>
            <a:r>
              <a:rPr lang="en-US" sz="4400" dirty="0"/>
              <a:t>Construction workforce indicators (not seasonally adjusted)</a:t>
            </a:r>
          </a:p>
        </p:txBody>
      </p:sp>
      <p:sp>
        <p:nvSpPr>
          <p:cNvPr id="17" name="Footer Placeholder 2"/>
          <p:cNvSpPr txBox="1">
            <a:spLocks/>
          </p:cNvSpPr>
          <p:nvPr/>
        </p:nvSpPr>
        <p:spPr>
          <a:xfrm>
            <a:off x="1589650" y="7627624"/>
            <a:ext cx="4277750" cy="438150"/>
          </a:xfrm>
          <a:prstGeom prst="rect">
            <a:avLst/>
          </a:prstGeom>
        </p:spPr>
        <p:txBody>
          <a:bodyPr vert="horz" lIns="109728" tIns="54864" rIns="109728" bIns="54864"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64"/>
            <a:r>
              <a:rPr lang="en-US" sz="1440" dirty="0">
                <a:solidFill>
                  <a:prstClr val="white"/>
                </a:solidFill>
                <a:latin typeface="Calibri"/>
              </a:rPr>
              <a:t>Source: Bureau of Labor Statistics</a:t>
            </a:r>
          </a:p>
        </p:txBody>
      </p:sp>
      <p:sp>
        <p:nvSpPr>
          <p:cNvPr id="13" name="Slide Number Placeholder 14">
            <a:extLst>
              <a:ext uri="{FF2B5EF4-FFF2-40B4-BE49-F238E27FC236}">
                <a16:creationId xmlns:a16="http://schemas.microsoft.com/office/drawing/2014/main" id="{7B3F4904-D3A8-43B1-BFD7-785B2AEDEBD7}"/>
              </a:ext>
            </a:extLst>
          </p:cNvPr>
          <p:cNvSpPr>
            <a:spLocks noGrp="1"/>
          </p:cNvSpPr>
          <p:nvPr>
            <p:ph type="sldNum" sz="quarter" idx="12"/>
          </p:nvPr>
        </p:nvSpPr>
        <p:spPr>
          <a:xfrm>
            <a:off x="11023697" y="415741"/>
            <a:ext cx="3413760" cy="438150"/>
          </a:xfrm>
        </p:spPr>
        <p:txBody>
          <a:bodyPr/>
          <a:lstStyle/>
          <a:p>
            <a:pPr defTabSz="653084"/>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84"/>
              <a:t>22</a:t>
            </a:fld>
            <a:endParaRPr lang="en-US" sz="1600" dirty="0">
              <a:solidFill>
                <a:prstClr val="white"/>
              </a:solidFill>
              <a:latin typeface="Courier New" panose="02070309020205020404" pitchFamily="49" charset="0"/>
              <a:cs typeface="Courier New" panose="02070309020205020404" pitchFamily="49" charset="0"/>
            </a:endParaRPr>
          </a:p>
        </p:txBody>
      </p:sp>
      <p:graphicFrame>
        <p:nvGraphicFramePr>
          <p:cNvPr id="11" name="Content Placeholder 6">
            <a:extLst>
              <a:ext uri="{FF2B5EF4-FFF2-40B4-BE49-F238E27FC236}">
                <a16:creationId xmlns:a16="http://schemas.microsoft.com/office/drawing/2014/main" id="{E40ADE49-6769-4909-ABBA-A576593980F5}"/>
              </a:ext>
            </a:extLst>
          </p:cNvPr>
          <p:cNvGraphicFramePr>
            <a:graphicFrameLocks/>
          </p:cNvGraphicFramePr>
          <p:nvPr>
            <p:extLst/>
          </p:nvPr>
        </p:nvGraphicFramePr>
        <p:xfrm>
          <a:off x="569344" y="2005666"/>
          <a:ext cx="6703868" cy="544149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903384" y="1943901"/>
            <a:ext cx="6327840" cy="400050"/>
          </a:xfrm>
          <a:prstGeom prst="rect">
            <a:avLst/>
          </a:prstGeom>
          <a:noFill/>
        </p:spPr>
        <p:txBody>
          <a:bodyPr wrap="square" rtlCol="0" anchor="t">
            <a:noAutofit/>
          </a:bodyPr>
          <a:lstStyle/>
          <a:p>
            <a:pPr algn="ctr" defTabSz="653058">
              <a:defRPr sz="1680" b="1" i="0" u="none" strike="noStrike" kern="1200" baseline="0">
                <a:solidFill>
                  <a:prstClr val="black"/>
                </a:solidFill>
                <a:latin typeface="Calibri" pitchFamily="34" charset="0"/>
                <a:ea typeface="+mn-ea"/>
                <a:cs typeface="+mn-cs"/>
              </a:defRPr>
            </a:pPr>
            <a:r>
              <a:rPr lang="en-US" sz="1600" b="1" dirty="0">
                <a:solidFill>
                  <a:prstClr val="black"/>
                </a:solidFill>
                <a:latin typeface="Calibri" pitchFamily="34" charset="0"/>
              </a:rPr>
              <a:t>Construction openings: all-time high; hires steady</a:t>
            </a:r>
          </a:p>
          <a:p>
            <a:pPr algn="ctr" defTabSz="653058">
              <a:defRPr sz="1680" b="1" i="0" u="none" strike="noStrike" kern="1200" baseline="0">
                <a:solidFill>
                  <a:prstClr val="black"/>
                </a:solidFill>
                <a:latin typeface="Calibri" pitchFamily="34" charset="0"/>
                <a:ea typeface="+mn-ea"/>
                <a:cs typeface="+mn-cs"/>
              </a:defRPr>
            </a:pPr>
            <a:r>
              <a:rPr lang="en-US" sz="1600" b="1" dirty="0">
                <a:solidFill>
                  <a:prstClr val="black"/>
                </a:solidFill>
                <a:latin typeface="Calibri" pitchFamily="34" charset="0"/>
              </a:rPr>
              <a:t>(Jan. data, 2009-19)</a:t>
            </a:r>
          </a:p>
        </p:txBody>
      </p:sp>
    </p:spTree>
    <p:extLst>
      <p:ext uri="{BB962C8B-B14F-4D97-AF65-F5344CB8AC3E}">
        <p14:creationId xmlns:p14="http://schemas.microsoft.com/office/powerpoint/2010/main" val="3798102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115956"/>
            <a:ext cx="13167360" cy="1371600"/>
          </a:xfrm>
        </p:spPr>
        <p:txBody>
          <a:bodyPr>
            <a:normAutofit fontScale="90000"/>
          </a:bodyPr>
          <a:lstStyle/>
          <a:p>
            <a:r>
              <a:rPr lang="en-US" b="1" dirty="0"/>
              <a:t>Outlook 2019: Firms plan to add workers but expect continued difficulty finding them</a:t>
            </a:r>
            <a:endParaRPr lang="en-US" sz="3600" b="1" dirty="0"/>
          </a:p>
        </p:txBody>
      </p:sp>
      <p:sp>
        <p:nvSpPr>
          <p:cNvPr id="6" name="Footer Placeholder 6"/>
          <p:cNvSpPr txBox="1">
            <a:spLocks/>
          </p:cNvSpPr>
          <p:nvPr/>
        </p:nvSpPr>
        <p:spPr>
          <a:xfrm>
            <a:off x="2349307" y="7627624"/>
            <a:ext cx="5824025" cy="438150"/>
          </a:xfrm>
          <a:prstGeom prst="rect">
            <a:avLst/>
          </a:prstGeom>
          <a:noFill/>
        </p:spPr>
        <p:txBody>
          <a:bodyPr vert="horz" lIns="109728" tIns="54864" rIns="109728" bIns="54864" rtlCol="0" anchor="ctr"/>
          <a:lstStyle/>
          <a:p>
            <a:pPr defTabSz="653058">
              <a:defRPr/>
            </a:pPr>
            <a:r>
              <a:rPr lang="en-US" sz="1440" dirty="0">
                <a:solidFill>
                  <a:prstClr val="white"/>
                </a:solidFill>
                <a:latin typeface="Calibri"/>
              </a:rPr>
              <a:t>Source: AGC 2019 Outlook Survey, Jan. 2019</a:t>
            </a:r>
          </a:p>
        </p:txBody>
      </p:sp>
      <p:sp>
        <p:nvSpPr>
          <p:cNvPr id="7" name="Slide Number Placeholder 14">
            <a:extLst>
              <a:ext uri="{FF2B5EF4-FFF2-40B4-BE49-F238E27FC236}">
                <a16:creationId xmlns:a16="http://schemas.microsoft.com/office/drawing/2014/main" id="{57D9AFFA-CB22-4EB3-A567-1DDE505C62D0}"/>
              </a:ext>
            </a:extLst>
          </p:cNvPr>
          <p:cNvSpPr>
            <a:spLocks noGrp="1"/>
          </p:cNvSpPr>
          <p:nvPr>
            <p:ph type="sldNum" sz="quarter" idx="12"/>
          </p:nvPr>
        </p:nvSpPr>
        <p:spPr>
          <a:xfrm>
            <a:off x="11023697" y="415742"/>
            <a:ext cx="3413760" cy="438150"/>
          </a:xfrm>
        </p:spPr>
        <p:txBody>
          <a:bodyPr/>
          <a:lstStyle/>
          <a:p>
            <a:pPr defTabSz="653058"/>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58"/>
              <a:t>23</a:t>
            </a:fld>
            <a:endParaRPr lang="en-US" sz="1600" dirty="0">
              <a:solidFill>
                <a:prstClr val="white"/>
              </a:solidFill>
              <a:latin typeface="Courier New" panose="02070309020205020404" pitchFamily="49" charset="0"/>
              <a:cs typeface="Courier New" panose="02070309020205020404" pitchFamily="49" charset="0"/>
            </a:endParaRPr>
          </a:p>
        </p:txBody>
      </p:sp>
      <p:graphicFrame>
        <p:nvGraphicFramePr>
          <p:cNvPr id="10" name="Content Placeholder 9">
            <a:extLst>
              <a:ext uri="{FF2B5EF4-FFF2-40B4-BE49-F238E27FC236}">
                <a16:creationId xmlns:a16="http://schemas.microsoft.com/office/drawing/2014/main" id="{AEEF4658-74B8-4012-B985-E09D8B796F20}"/>
              </a:ext>
            </a:extLst>
          </p:cNvPr>
          <p:cNvGraphicFramePr>
            <a:graphicFrameLocks noGrp="1"/>
          </p:cNvGraphicFramePr>
          <p:nvPr>
            <p:ph idx="1"/>
            <p:extLst/>
          </p:nvPr>
        </p:nvGraphicFramePr>
        <p:xfrm>
          <a:off x="731520" y="2487555"/>
          <a:ext cx="12484150" cy="4863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5061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108519"/>
            <a:ext cx="13167360" cy="1371600"/>
          </a:xfrm>
        </p:spPr>
        <p:txBody>
          <a:bodyPr>
            <a:normAutofit fontScale="90000"/>
          </a:bodyPr>
          <a:lstStyle/>
          <a:p>
            <a:r>
              <a:rPr lang="en-US" b="1" dirty="0"/>
              <a:t>Outlook 2019: Firms with staffing challenges face higher costs and delays</a:t>
            </a:r>
            <a:endParaRPr lang="en-US" sz="3600" b="1" dirty="0"/>
          </a:p>
        </p:txBody>
      </p:sp>
      <p:sp>
        <p:nvSpPr>
          <p:cNvPr id="6" name="Footer Placeholder 6"/>
          <p:cNvSpPr txBox="1">
            <a:spLocks/>
          </p:cNvSpPr>
          <p:nvPr/>
        </p:nvSpPr>
        <p:spPr>
          <a:xfrm>
            <a:off x="2349307" y="7627624"/>
            <a:ext cx="5824025" cy="438150"/>
          </a:xfrm>
          <a:prstGeom prst="rect">
            <a:avLst/>
          </a:prstGeom>
          <a:noFill/>
        </p:spPr>
        <p:txBody>
          <a:bodyPr vert="horz" lIns="109728" tIns="54864" rIns="109728" bIns="54864" rtlCol="0" anchor="ctr"/>
          <a:lstStyle/>
          <a:p>
            <a:pPr defTabSz="653058">
              <a:defRPr/>
            </a:pPr>
            <a:r>
              <a:rPr lang="en-US" sz="1440" dirty="0">
                <a:solidFill>
                  <a:prstClr val="white"/>
                </a:solidFill>
                <a:latin typeface="Calibri"/>
              </a:rPr>
              <a:t>Source: </a:t>
            </a:r>
            <a:r>
              <a:rPr lang="en-US" sz="1440" dirty="0">
                <a:solidFill>
                  <a:prstClr val="white"/>
                </a:solidFill>
              </a:rPr>
              <a:t>AGC 2019 Outlook Survey, Jan. 2019</a:t>
            </a:r>
            <a:endParaRPr lang="en-US" sz="1440" dirty="0">
              <a:solidFill>
                <a:prstClr val="white"/>
              </a:solidFill>
              <a:latin typeface="Calibri"/>
            </a:endParaRPr>
          </a:p>
        </p:txBody>
      </p:sp>
      <p:sp>
        <p:nvSpPr>
          <p:cNvPr id="7" name="Slide Number Placeholder 14">
            <a:extLst>
              <a:ext uri="{FF2B5EF4-FFF2-40B4-BE49-F238E27FC236}">
                <a16:creationId xmlns:a16="http://schemas.microsoft.com/office/drawing/2014/main" id="{57D9AFFA-CB22-4EB3-A567-1DDE505C62D0}"/>
              </a:ext>
            </a:extLst>
          </p:cNvPr>
          <p:cNvSpPr>
            <a:spLocks noGrp="1"/>
          </p:cNvSpPr>
          <p:nvPr>
            <p:ph type="sldNum" sz="quarter" idx="12"/>
          </p:nvPr>
        </p:nvSpPr>
        <p:spPr>
          <a:xfrm>
            <a:off x="11023697" y="415742"/>
            <a:ext cx="3413760" cy="438150"/>
          </a:xfrm>
        </p:spPr>
        <p:txBody>
          <a:bodyPr/>
          <a:lstStyle/>
          <a:p>
            <a:pPr defTabSz="653058"/>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58"/>
              <a:t>24</a:t>
            </a:fld>
            <a:endParaRPr lang="en-US" sz="1600" dirty="0">
              <a:solidFill>
                <a:prstClr val="white"/>
              </a:solidFill>
              <a:latin typeface="Courier New" panose="02070309020205020404" pitchFamily="49" charset="0"/>
              <a:cs typeface="Courier New" panose="02070309020205020404" pitchFamily="49" charset="0"/>
            </a:endParaRPr>
          </a:p>
        </p:txBody>
      </p:sp>
      <p:graphicFrame>
        <p:nvGraphicFramePr>
          <p:cNvPr id="10" name="Content Placeholder 9">
            <a:extLst>
              <a:ext uri="{FF2B5EF4-FFF2-40B4-BE49-F238E27FC236}">
                <a16:creationId xmlns:a16="http://schemas.microsoft.com/office/drawing/2014/main" id="{AEEF4658-74B8-4012-B985-E09D8B796F20}"/>
              </a:ext>
            </a:extLst>
          </p:cNvPr>
          <p:cNvGraphicFramePr>
            <a:graphicFrameLocks noGrp="1"/>
          </p:cNvGraphicFramePr>
          <p:nvPr>
            <p:ph idx="1"/>
            <p:extLst/>
          </p:nvPr>
        </p:nvGraphicFramePr>
        <p:xfrm>
          <a:off x="731520" y="2480119"/>
          <a:ext cx="13167360" cy="48712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7007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88654"/>
            <a:ext cx="14218920" cy="593128"/>
          </a:xfrm>
        </p:spPr>
        <p:txBody>
          <a:bodyPr>
            <a:noAutofit/>
          </a:bodyPr>
          <a:lstStyle/>
          <a:p>
            <a:r>
              <a:rPr lang="en-US" sz="3840" dirty="0"/>
              <a:t>12-month change in producer price index for key inputs</a:t>
            </a:r>
          </a:p>
        </p:txBody>
      </p:sp>
      <p:sp>
        <p:nvSpPr>
          <p:cNvPr id="4" name="Subtitle 2"/>
          <p:cNvSpPr txBox="1">
            <a:spLocks/>
          </p:cNvSpPr>
          <p:nvPr/>
        </p:nvSpPr>
        <p:spPr>
          <a:xfrm>
            <a:off x="5894928" y="291354"/>
            <a:ext cx="6591523" cy="750828"/>
          </a:xfrm>
          <a:prstGeom prst="rect">
            <a:avLst/>
          </a:prstGeom>
        </p:spPr>
        <p:txBody>
          <a:bodyPr vert="horz" lIns="109728" tIns="54864" rIns="109728" bIns="5486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457164">
              <a:buNone/>
            </a:pPr>
            <a:endParaRPr lang="en-US" sz="2400" dirty="0">
              <a:solidFill>
                <a:srgbClr val="95B2A4"/>
              </a:solidFill>
              <a:latin typeface="Calibri"/>
            </a:endParaRPr>
          </a:p>
        </p:txBody>
      </p:sp>
      <p:sp>
        <p:nvSpPr>
          <p:cNvPr id="29" name="TextBox 28"/>
          <p:cNvSpPr txBox="1"/>
          <p:nvPr/>
        </p:nvSpPr>
        <p:spPr>
          <a:xfrm>
            <a:off x="898718" y="1736187"/>
            <a:ext cx="12489728" cy="1004518"/>
          </a:xfrm>
          <a:prstGeom prst="rect">
            <a:avLst/>
          </a:prstGeom>
          <a:noFill/>
        </p:spPr>
        <p:txBody>
          <a:bodyPr wrap="square" rtlCol="0" anchor="t">
            <a:noAutofit/>
          </a:bodyPr>
          <a:lstStyle/>
          <a:p>
            <a:pPr algn="ctr" defTabSz="653058">
              <a:defRPr sz="1680" b="1" i="0" u="none" strike="noStrike" kern="1200" baseline="0">
                <a:solidFill>
                  <a:prstClr val="black"/>
                </a:solidFill>
                <a:latin typeface="Calibri" pitchFamily="34" charset="0"/>
                <a:ea typeface="+mn-ea"/>
                <a:cs typeface="+mn-cs"/>
              </a:defRPr>
            </a:pPr>
            <a:endParaRPr lang="en-US" sz="2040" b="1" dirty="0">
              <a:solidFill>
                <a:prstClr val="black"/>
              </a:solidFill>
              <a:latin typeface="Calibri" pitchFamily="34" charset="0"/>
            </a:endParaRPr>
          </a:p>
        </p:txBody>
      </p:sp>
      <p:sp>
        <p:nvSpPr>
          <p:cNvPr id="25" name="Footer Placeholder 2">
            <a:extLst>
              <a:ext uri="{FF2B5EF4-FFF2-40B4-BE49-F238E27FC236}">
                <a16:creationId xmlns:a16="http://schemas.microsoft.com/office/drawing/2014/main" id="{D5C8167F-5E84-47DC-BE90-B7C69B2B0EF1}"/>
              </a:ext>
            </a:extLst>
          </p:cNvPr>
          <p:cNvSpPr txBox="1">
            <a:spLocks/>
          </p:cNvSpPr>
          <p:nvPr/>
        </p:nvSpPr>
        <p:spPr>
          <a:xfrm>
            <a:off x="1589650" y="7627624"/>
            <a:ext cx="4277750" cy="438150"/>
          </a:xfrm>
          <a:prstGeom prst="rect">
            <a:avLst/>
          </a:prstGeom>
        </p:spPr>
        <p:txBody>
          <a:bodyPr vert="horz" lIns="109728" tIns="54864" rIns="109728" bIns="54864"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64"/>
            <a:r>
              <a:rPr lang="en-US" sz="1440" dirty="0">
                <a:solidFill>
                  <a:prstClr val="white"/>
                </a:solidFill>
                <a:latin typeface="Calibri"/>
              </a:rPr>
              <a:t>Source: Bureau of Labor Statistics</a:t>
            </a:r>
          </a:p>
        </p:txBody>
      </p:sp>
      <p:graphicFrame>
        <p:nvGraphicFramePr>
          <p:cNvPr id="7" name="Chart 6">
            <a:extLst>
              <a:ext uri="{FF2B5EF4-FFF2-40B4-BE49-F238E27FC236}">
                <a16:creationId xmlns:a16="http://schemas.microsoft.com/office/drawing/2014/main" id="{188BCDB3-6541-4DA7-A729-ACCB116FE76E}"/>
              </a:ext>
            </a:extLst>
          </p:cNvPr>
          <p:cNvGraphicFramePr/>
          <p:nvPr>
            <p:extLst/>
          </p:nvPr>
        </p:nvGraphicFramePr>
        <p:xfrm>
          <a:off x="-1672" y="1781782"/>
          <a:ext cx="11928630" cy="57162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6E41359E-402C-46D7-99A6-2ECABD13F767}"/>
              </a:ext>
            </a:extLst>
          </p:cNvPr>
          <p:cNvGraphicFramePr/>
          <p:nvPr>
            <p:extLst/>
          </p:nvPr>
        </p:nvGraphicFramePr>
        <p:xfrm>
          <a:off x="6757544" y="1770765"/>
          <a:ext cx="7460393" cy="5716298"/>
        </p:xfrm>
        <a:graphic>
          <a:graphicData uri="http://schemas.openxmlformats.org/drawingml/2006/chart">
            <c:chart xmlns:c="http://schemas.openxmlformats.org/drawingml/2006/chart" xmlns:r="http://schemas.openxmlformats.org/officeDocument/2006/relationships" r:id="rId4"/>
          </a:graphicData>
        </a:graphic>
      </p:graphicFrame>
      <p:sp>
        <p:nvSpPr>
          <p:cNvPr id="9" name="Slide Number Placeholder 14">
            <a:extLst>
              <a:ext uri="{FF2B5EF4-FFF2-40B4-BE49-F238E27FC236}">
                <a16:creationId xmlns:a16="http://schemas.microsoft.com/office/drawing/2014/main" id="{85D5E4C2-63FC-4250-AB77-D0DDFEEDA95C}"/>
              </a:ext>
            </a:extLst>
          </p:cNvPr>
          <p:cNvSpPr>
            <a:spLocks noGrp="1"/>
          </p:cNvSpPr>
          <p:nvPr>
            <p:ph type="sldNum" sz="quarter" idx="12"/>
          </p:nvPr>
        </p:nvSpPr>
        <p:spPr>
          <a:xfrm>
            <a:off x="11023697" y="415741"/>
            <a:ext cx="3413760" cy="438150"/>
          </a:xfrm>
        </p:spPr>
        <p:txBody>
          <a:bodyPr/>
          <a:lstStyle/>
          <a:p>
            <a:pPr defTabSz="653084"/>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84"/>
              <a:t>25</a:t>
            </a:fld>
            <a:endParaRPr lang="en-US" sz="160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26175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6"/>
          <p:cNvGraphicFramePr>
            <a:graphicFrameLocks/>
          </p:cNvGraphicFramePr>
          <p:nvPr>
            <p:extLst/>
          </p:nvPr>
        </p:nvGraphicFramePr>
        <p:xfrm>
          <a:off x="406902" y="1969568"/>
          <a:ext cx="13167360" cy="540472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06902" y="1196187"/>
            <a:ext cx="13167360" cy="593128"/>
          </a:xfrm>
        </p:spPr>
        <p:txBody>
          <a:bodyPr>
            <a:noAutofit/>
          </a:bodyPr>
          <a:lstStyle/>
          <a:p>
            <a:r>
              <a:rPr lang="en-US" sz="4000" b="1" dirty="0"/>
              <a:t>Cumulative changes in materials &amp; labor costs vs. bid prices</a:t>
            </a:r>
            <a:r>
              <a:rPr lang="en-US" dirty="0"/>
              <a:t>​</a:t>
            </a:r>
            <a:endParaRPr lang="en-US" sz="4400" b="1" dirty="0"/>
          </a:p>
        </p:txBody>
      </p:sp>
      <p:sp>
        <p:nvSpPr>
          <p:cNvPr id="14" name="TextBox 13"/>
          <p:cNvSpPr txBox="1"/>
          <p:nvPr/>
        </p:nvSpPr>
        <p:spPr>
          <a:xfrm>
            <a:off x="9767067" y="2871680"/>
            <a:ext cx="2753712" cy="707886"/>
          </a:xfrm>
          <a:prstGeom prst="rect">
            <a:avLst/>
          </a:prstGeom>
          <a:noFill/>
        </p:spPr>
        <p:txBody>
          <a:bodyPr wrap="square" rtlCol="0">
            <a:spAutoFit/>
          </a:bodyPr>
          <a:lstStyle/>
          <a:p>
            <a:pPr defTabSz="653084">
              <a:defRPr sz="1614" b="0" i="0" u="none" strike="noStrike" kern="1200" baseline="0">
                <a:solidFill>
                  <a:prstClr val="black"/>
                </a:solidFill>
                <a:latin typeface="Arial" pitchFamily="34" charset="0"/>
                <a:ea typeface="+mn-ea"/>
                <a:cs typeface="Arial" pitchFamily="34" charset="0"/>
              </a:defRPr>
            </a:pPr>
            <a:r>
              <a:rPr lang="en-US" sz="2000" b="1" dirty="0">
                <a:solidFill>
                  <a:srgbClr val="4F81BD"/>
                </a:solidFill>
                <a:latin typeface="Calibri" pitchFamily="34" charset="0"/>
                <a:cs typeface="Arial" pitchFamily="34" charset="0"/>
              </a:rPr>
              <a:t>PPI for inputs to construction</a:t>
            </a:r>
          </a:p>
        </p:txBody>
      </p:sp>
      <p:sp>
        <p:nvSpPr>
          <p:cNvPr id="15" name="TextBox 14"/>
          <p:cNvSpPr txBox="1"/>
          <p:nvPr/>
        </p:nvSpPr>
        <p:spPr>
          <a:xfrm>
            <a:off x="11404120" y="3759819"/>
            <a:ext cx="2170141" cy="1323439"/>
          </a:xfrm>
          <a:prstGeom prst="rect">
            <a:avLst/>
          </a:prstGeom>
          <a:noFill/>
        </p:spPr>
        <p:txBody>
          <a:bodyPr wrap="square" rtlCol="0">
            <a:spAutoFit/>
          </a:bodyPr>
          <a:lstStyle/>
          <a:p>
            <a:pPr defTabSz="653084">
              <a:defRPr sz="1614" b="0" i="0" u="none" strike="noStrike" kern="1200" baseline="0">
                <a:solidFill>
                  <a:prstClr val="black"/>
                </a:solidFill>
                <a:latin typeface="Arial" pitchFamily="34" charset="0"/>
                <a:ea typeface="+mn-ea"/>
                <a:cs typeface="Arial" pitchFamily="34" charset="0"/>
              </a:defRPr>
            </a:pPr>
            <a:r>
              <a:rPr lang="en-US" sz="2000" b="1" dirty="0">
                <a:solidFill>
                  <a:srgbClr val="C0504D"/>
                </a:solidFill>
                <a:latin typeface="Calibri" pitchFamily="34" charset="0"/>
                <a:cs typeface="Arial" pitchFamily="34" charset="0"/>
              </a:rPr>
              <a:t>Average hourly earnings for all construction employees</a:t>
            </a:r>
          </a:p>
        </p:txBody>
      </p:sp>
      <p:sp>
        <p:nvSpPr>
          <p:cNvPr id="17" name="TextBox 16"/>
          <p:cNvSpPr txBox="1"/>
          <p:nvPr/>
        </p:nvSpPr>
        <p:spPr>
          <a:xfrm rot="10800000" flipV="1">
            <a:off x="7660666" y="5169960"/>
            <a:ext cx="3146370" cy="707886"/>
          </a:xfrm>
          <a:prstGeom prst="rect">
            <a:avLst/>
          </a:prstGeom>
          <a:noFill/>
        </p:spPr>
        <p:txBody>
          <a:bodyPr wrap="square" rtlCol="0">
            <a:spAutoFit/>
          </a:bodyPr>
          <a:lstStyle/>
          <a:p>
            <a:pPr defTabSz="653084">
              <a:defRPr sz="1614" b="0" i="0" u="none" strike="noStrike" kern="1200" baseline="0">
                <a:solidFill>
                  <a:prstClr val="black"/>
                </a:solidFill>
                <a:latin typeface="Arial" pitchFamily="34" charset="0"/>
                <a:ea typeface="+mn-ea"/>
                <a:cs typeface="Arial" pitchFamily="34" charset="0"/>
              </a:defRPr>
            </a:pPr>
            <a:r>
              <a:rPr lang="en-US" sz="2000" b="1" dirty="0">
                <a:solidFill>
                  <a:prstClr val="black"/>
                </a:solidFill>
                <a:latin typeface="Calibri" pitchFamily="34" charset="0"/>
                <a:cs typeface="Arial" pitchFamily="34" charset="0"/>
              </a:rPr>
              <a:t>PPI for nonresidential building</a:t>
            </a:r>
          </a:p>
        </p:txBody>
      </p:sp>
      <p:sp>
        <p:nvSpPr>
          <p:cNvPr id="18" name="TextBox 17"/>
          <p:cNvSpPr txBox="1"/>
          <p:nvPr/>
        </p:nvSpPr>
        <p:spPr>
          <a:xfrm>
            <a:off x="2052822" y="1958789"/>
            <a:ext cx="9875520" cy="338555"/>
          </a:xfrm>
          <a:prstGeom prst="rect">
            <a:avLst/>
          </a:prstGeom>
          <a:noFill/>
        </p:spPr>
        <p:txBody>
          <a:bodyPr wrap="square" rtlCol="0" anchor="t">
            <a:noAutofit/>
          </a:bodyPr>
          <a:lstStyle/>
          <a:p>
            <a:pPr algn="ctr" defTabSz="653084">
              <a:defRPr sz="1680" b="1" i="0" u="none" strike="noStrike" kern="1200" baseline="0">
                <a:solidFill>
                  <a:prstClr val="black"/>
                </a:solidFill>
                <a:latin typeface="Calibri" pitchFamily="34" charset="0"/>
                <a:ea typeface="+mn-ea"/>
                <a:cs typeface="+mn-cs"/>
              </a:defRPr>
            </a:pPr>
            <a:r>
              <a:rPr lang="en-US" sz="1920" b="1" dirty="0">
                <a:solidFill>
                  <a:prstClr val="black"/>
                </a:solidFill>
                <a:latin typeface="Calibri" pitchFamily="34" charset="0"/>
              </a:rPr>
              <a:t>Cumulative % change, not seasonally adjusted</a:t>
            </a:r>
          </a:p>
        </p:txBody>
      </p:sp>
      <p:sp>
        <p:nvSpPr>
          <p:cNvPr id="9" name="Footer Placeholder 2">
            <a:extLst>
              <a:ext uri="{FF2B5EF4-FFF2-40B4-BE49-F238E27FC236}">
                <a16:creationId xmlns:a16="http://schemas.microsoft.com/office/drawing/2014/main" id="{4BCD3682-B27F-460B-BF92-2CCD38FBE5BA}"/>
              </a:ext>
            </a:extLst>
          </p:cNvPr>
          <p:cNvSpPr txBox="1">
            <a:spLocks/>
          </p:cNvSpPr>
          <p:nvPr/>
        </p:nvSpPr>
        <p:spPr>
          <a:xfrm>
            <a:off x="1589650" y="7627624"/>
            <a:ext cx="4277750" cy="438150"/>
          </a:xfrm>
          <a:prstGeom prst="rect">
            <a:avLst/>
          </a:prstGeom>
        </p:spPr>
        <p:txBody>
          <a:bodyPr vert="horz" lIns="109728" tIns="54864" rIns="109728" bIns="54864"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2"/>
            <a:r>
              <a:rPr lang="en-US" sz="1440" dirty="0">
                <a:solidFill>
                  <a:prstClr val="white"/>
                </a:solidFill>
                <a:latin typeface="Calibri"/>
              </a:rPr>
              <a:t>Source: Bureau of Labor Statistics</a:t>
            </a:r>
          </a:p>
        </p:txBody>
      </p:sp>
      <p:sp>
        <p:nvSpPr>
          <p:cNvPr id="16" name="TextBox 15">
            <a:extLst>
              <a:ext uri="{FF2B5EF4-FFF2-40B4-BE49-F238E27FC236}">
                <a16:creationId xmlns:a16="http://schemas.microsoft.com/office/drawing/2014/main" id="{C0A7A63B-57F7-430A-B86B-18E27B395445}"/>
              </a:ext>
            </a:extLst>
          </p:cNvPr>
          <p:cNvSpPr txBox="1"/>
          <p:nvPr/>
        </p:nvSpPr>
        <p:spPr>
          <a:xfrm rot="10800000" flipV="1">
            <a:off x="12349223" y="2068413"/>
            <a:ext cx="1871784" cy="338554"/>
          </a:xfrm>
          <a:prstGeom prst="rect">
            <a:avLst/>
          </a:prstGeom>
          <a:noFill/>
        </p:spPr>
        <p:txBody>
          <a:bodyPr wrap="square" rtlCol="0">
            <a:spAutoFit/>
          </a:bodyPr>
          <a:lstStyle/>
          <a:p>
            <a:pPr defTabSz="653084">
              <a:defRPr sz="1614" b="0" i="0" u="none" strike="noStrike" kern="1200" baseline="0">
                <a:solidFill>
                  <a:prstClr val="black"/>
                </a:solidFill>
                <a:latin typeface="Arial" pitchFamily="34" charset="0"/>
                <a:ea typeface="+mn-ea"/>
                <a:cs typeface="Arial" pitchFamily="34" charset="0"/>
              </a:defRPr>
            </a:pPr>
            <a:r>
              <a:rPr lang="en-US" sz="1600" b="1" u="sng" dirty="0">
                <a:solidFill>
                  <a:prstClr val="black"/>
                </a:solidFill>
                <a:latin typeface="Calibri" pitchFamily="34" charset="0"/>
                <a:cs typeface="Arial" pitchFamily="34" charset="0"/>
              </a:rPr>
              <a:t>1/16–2/19</a:t>
            </a:r>
            <a:endParaRPr lang="en-US" sz="1440" b="1" u="sng" dirty="0">
              <a:solidFill>
                <a:prstClr val="black"/>
              </a:solidFill>
              <a:latin typeface="Calibri" pitchFamily="34" charset="0"/>
              <a:cs typeface="Arial" pitchFamily="34" charset="0"/>
            </a:endParaRPr>
          </a:p>
        </p:txBody>
      </p:sp>
      <p:sp>
        <p:nvSpPr>
          <p:cNvPr id="19" name="Slide Number Placeholder 14">
            <a:extLst>
              <a:ext uri="{FF2B5EF4-FFF2-40B4-BE49-F238E27FC236}">
                <a16:creationId xmlns:a16="http://schemas.microsoft.com/office/drawing/2014/main" id="{E11F2434-916F-4900-B995-F73A030CEC8F}"/>
              </a:ext>
            </a:extLst>
          </p:cNvPr>
          <p:cNvSpPr>
            <a:spLocks noGrp="1"/>
          </p:cNvSpPr>
          <p:nvPr>
            <p:ph type="sldNum" sz="quarter" idx="12"/>
          </p:nvPr>
        </p:nvSpPr>
        <p:spPr>
          <a:xfrm>
            <a:off x="11023697" y="415741"/>
            <a:ext cx="3413760" cy="438150"/>
          </a:xfrm>
        </p:spPr>
        <p:txBody>
          <a:bodyPr/>
          <a:lstStyle/>
          <a:p>
            <a:pPr defTabSz="653084"/>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84"/>
              <a:t>26</a:t>
            </a:fld>
            <a:endParaRPr lang="en-US" sz="160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9442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981205"/>
            <a:ext cx="13167360" cy="1371600"/>
          </a:xfrm>
        </p:spPr>
        <p:txBody>
          <a:bodyPr/>
          <a:lstStyle/>
          <a:p>
            <a:r>
              <a:rPr lang="en-US" b="1" dirty="0"/>
              <a:t>2017-2018 summary and 2019 forecast</a:t>
            </a:r>
          </a:p>
        </p:txBody>
      </p:sp>
      <p:sp>
        <p:nvSpPr>
          <p:cNvPr id="6" name="Footer Placeholder 6"/>
          <p:cNvSpPr txBox="1">
            <a:spLocks/>
          </p:cNvSpPr>
          <p:nvPr/>
        </p:nvSpPr>
        <p:spPr>
          <a:xfrm>
            <a:off x="2349305" y="7627624"/>
            <a:ext cx="7202319" cy="438150"/>
          </a:xfrm>
          <a:prstGeom prst="rect">
            <a:avLst/>
          </a:prstGeom>
          <a:noFill/>
        </p:spPr>
        <p:txBody>
          <a:bodyPr vert="horz" lIns="109728" tIns="54864" rIns="109728" bIns="54864" rtlCol="0" anchor="ctr"/>
          <a:lstStyle/>
          <a:p>
            <a:pPr>
              <a:defRPr/>
            </a:pPr>
            <a:r>
              <a:rPr lang="en-US" sz="1440" dirty="0">
                <a:solidFill>
                  <a:prstClr val="white"/>
                </a:solidFill>
              </a:rPr>
              <a:t>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8093579"/>
              </p:ext>
            </p:extLst>
          </p:nvPr>
        </p:nvGraphicFramePr>
        <p:xfrm>
          <a:off x="1291590" y="1870708"/>
          <a:ext cx="11906616" cy="5567316"/>
        </p:xfrm>
        <a:graphic>
          <a:graphicData uri="http://schemas.openxmlformats.org/drawingml/2006/table">
            <a:tbl>
              <a:tblPr firstRow="1" bandRow="1">
                <a:tableStyleId>{5C22544A-7EE6-4342-B048-85BDC9FD1C3A}</a:tableStyleId>
              </a:tblPr>
              <a:tblGrid>
                <a:gridCol w="588030">
                  <a:extLst>
                    <a:ext uri="{9D8B030D-6E8A-4147-A177-3AD203B41FA5}">
                      <a16:colId xmlns:a16="http://schemas.microsoft.com/office/drawing/2014/main" val="20000"/>
                    </a:ext>
                  </a:extLst>
                </a:gridCol>
                <a:gridCol w="5573603">
                  <a:extLst>
                    <a:ext uri="{9D8B030D-6E8A-4147-A177-3AD203B41FA5}">
                      <a16:colId xmlns:a16="http://schemas.microsoft.com/office/drawing/2014/main" val="20001"/>
                    </a:ext>
                  </a:extLst>
                </a:gridCol>
                <a:gridCol w="1147790">
                  <a:extLst>
                    <a:ext uri="{9D8B030D-6E8A-4147-A177-3AD203B41FA5}">
                      <a16:colId xmlns:a16="http://schemas.microsoft.com/office/drawing/2014/main" val="20002"/>
                    </a:ext>
                  </a:extLst>
                </a:gridCol>
                <a:gridCol w="2417587">
                  <a:extLst>
                    <a:ext uri="{9D8B030D-6E8A-4147-A177-3AD203B41FA5}">
                      <a16:colId xmlns:a16="http://schemas.microsoft.com/office/drawing/2014/main" val="20003"/>
                    </a:ext>
                  </a:extLst>
                </a:gridCol>
                <a:gridCol w="2179606">
                  <a:extLst>
                    <a:ext uri="{9D8B030D-6E8A-4147-A177-3AD203B41FA5}">
                      <a16:colId xmlns:a16="http://schemas.microsoft.com/office/drawing/2014/main" val="1337554705"/>
                    </a:ext>
                  </a:extLst>
                </a:gridCol>
              </a:tblGrid>
              <a:tr h="1208796">
                <a:tc gridSpan="2">
                  <a:txBody>
                    <a:bodyPr/>
                    <a:lstStyle/>
                    <a:p>
                      <a:endParaRPr lang="en-US" sz="2900" b="0" dirty="0">
                        <a:solidFill>
                          <a:schemeClr val="tx1"/>
                        </a:solidFill>
                        <a:latin typeface="+mn-lt"/>
                      </a:endParaRPr>
                    </a:p>
                  </a:txBody>
                  <a:tcPr marL="109728" marR="109728" marT="54864" marB="54864">
                    <a:lnL w="12700" cmpd="sng">
                      <a:noFill/>
                    </a:lnL>
                    <a:lnR w="12700" cmpd="sng">
                      <a:noFill/>
                    </a:lnR>
                    <a:lnT w="38100" cap="flat" cmpd="sng" algn="ctr">
                      <a:no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lvl="0" algn="r"/>
                      <a:r>
                        <a:rPr lang="en-US" sz="2900" b="1" dirty="0">
                          <a:solidFill>
                            <a:schemeClr val="tx1"/>
                          </a:solidFill>
                          <a:latin typeface="+mn-lt"/>
                        </a:rPr>
                        <a:t>2017</a:t>
                      </a:r>
                    </a:p>
                    <a:p>
                      <a:pPr lvl="0" algn="r"/>
                      <a:r>
                        <a:rPr lang="en-US" sz="2900" b="1" dirty="0">
                          <a:solidFill>
                            <a:schemeClr val="tx1"/>
                          </a:solidFill>
                          <a:latin typeface="+mn-lt"/>
                        </a:rPr>
                        <a:t>actual</a:t>
                      </a:r>
                    </a:p>
                  </a:txBody>
                  <a:tcPr anchor="b">
                    <a:lnL w="12700" cmpd="sng">
                      <a:noFill/>
                    </a:lnL>
                    <a:lnR w="12700" cmpd="sng">
                      <a:noFill/>
                    </a:lnR>
                    <a:lnT w="38100" cap="flat" cmpd="sng" algn="ctr">
                      <a:no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1" dirty="0">
                          <a:solidFill>
                            <a:schemeClr val="tx1"/>
                          </a:solidFill>
                          <a:latin typeface="+mn-lt"/>
                        </a:rPr>
                        <a:t>2018</a:t>
                      </a:r>
                    </a:p>
                    <a:p>
                      <a:pPr algn="r"/>
                      <a:r>
                        <a:rPr lang="en-US" sz="2900" b="1" dirty="0">
                          <a:solidFill>
                            <a:schemeClr val="tx1"/>
                          </a:solidFill>
                          <a:latin typeface="+mn-lt"/>
                        </a:rPr>
                        <a:t>actual</a:t>
                      </a:r>
                    </a:p>
                  </a:txBody>
                  <a:tcPr anchor="b">
                    <a:lnL w="12700" cmpd="sng">
                      <a:noFill/>
                    </a:lnL>
                    <a:lnR w="12700" cmpd="sng">
                      <a:noFill/>
                    </a:lnR>
                    <a:lnT w="38100" cap="flat" cmpd="sng" algn="ctr">
                      <a:no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900" b="1" dirty="0">
                          <a:solidFill>
                            <a:schemeClr val="tx1"/>
                          </a:solidFill>
                          <a:latin typeface="+mn-lt"/>
                        </a:rPr>
                        <a:t>2019 forecast</a:t>
                      </a:r>
                    </a:p>
                  </a:txBody>
                  <a:tcPr anchor="b">
                    <a:lnL w="12700" cmpd="sng">
                      <a:noFill/>
                    </a:lnL>
                    <a:lnR w="12700" cmpd="sng">
                      <a:noFill/>
                    </a:lnR>
                    <a:lnT w="38100" cap="flat" cmpd="sng" algn="ctr">
                      <a:no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046">
                <a:tc gridSpan="2">
                  <a:txBody>
                    <a:bodyPr/>
                    <a:lstStyle/>
                    <a:p>
                      <a:r>
                        <a:rPr lang="en-US" sz="2900" b="0" dirty="0">
                          <a:solidFill>
                            <a:schemeClr val="tx1"/>
                          </a:solidFill>
                          <a:latin typeface="+mn-lt"/>
                        </a:rPr>
                        <a:t>Total spending</a:t>
                      </a:r>
                    </a:p>
                  </a:txBody>
                  <a:tcPr anchor="ctr">
                    <a:lnT w="28575"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endParaRPr lang="en-US"/>
                    </a:p>
                  </a:txBody>
                  <a:tcPr/>
                </a:tc>
                <a:tc>
                  <a:txBody>
                    <a:bodyPr/>
                    <a:lstStyle/>
                    <a:p>
                      <a:pPr algn="r"/>
                      <a:r>
                        <a:rPr lang="en-US" sz="2900" b="0" dirty="0">
                          <a:solidFill>
                            <a:schemeClr val="tx1"/>
                          </a:solidFill>
                          <a:latin typeface="+mn-lt"/>
                        </a:rPr>
                        <a:t>4%</a:t>
                      </a:r>
                    </a:p>
                  </a:txBody>
                  <a:tcPr anchor="ctr">
                    <a:lnT w="28575"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r"/>
                      <a:r>
                        <a:rPr lang="en-US" sz="2900" b="0" dirty="0">
                          <a:solidFill>
                            <a:schemeClr val="tx1"/>
                          </a:solidFill>
                          <a:latin typeface="+mn-lt"/>
                        </a:rPr>
                        <a:t>4%</a:t>
                      </a:r>
                    </a:p>
                  </a:txBody>
                  <a:tcPr anchor="ctr">
                    <a:lnT w="28575"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r"/>
                      <a:r>
                        <a:rPr lang="en-US" sz="2900" b="0" dirty="0">
                          <a:solidFill>
                            <a:schemeClr val="tx1"/>
                          </a:solidFill>
                          <a:latin typeface="+mn-lt"/>
                        </a:rPr>
                        <a:t>4-7%</a:t>
                      </a:r>
                    </a:p>
                  </a:txBody>
                  <a:tcPr anchor="ctr">
                    <a:lnT w="28575"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746760">
                <a:tc>
                  <a:txBody>
                    <a:bodyPr/>
                    <a:lstStyle/>
                    <a:p>
                      <a:r>
                        <a:rPr lang="en-US" sz="2900" b="0" baseline="0" dirty="0">
                          <a:solidFill>
                            <a:schemeClr val="tx1"/>
                          </a:solidFill>
                          <a:latin typeface="+mn-lt"/>
                        </a:rPr>
                        <a:t> </a:t>
                      </a:r>
                      <a:endParaRPr lang="en-US" sz="2900" b="0" dirty="0">
                        <a:solidFill>
                          <a:schemeClr val="tx1"/>
                        </a:solidFill>
                        <a:latin typeface="+mn-lt"/>
                      </a:endParaRPr>
                    </a:p>
                  </a:txBody>
                  <a:tcPr marL="109728" marR="109728" marT="54864" marB="54864">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900" b="0" baseline="0" dirty="0">
                          <a:solidFill>
                            <a:schemeClr val="tx1"/>
                          </a:solidFill>
                          <a:latin typeface="+mn-lt"/>
                        </a:rPr>
                        <a:t>Private – residential</a:t>
                      </a:r>
                      <a:endParaRPr lang="en-US" sz="2900" b="0" dirty="0">
                        <a:solidFill>
                          <a:schemeClr val="tx1"/>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12%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900" b="0" dirty="0">
                          <a:solidFill>
                            <a:schemeClr val="tx1"/>
                          </a:solidFill>
                          <a:latin typeface="+mn-lt"/>
                        </a:rPr>
                        <a:t>5-9%</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6401">
                <a:tc>
                  <a:txBody>
                    <a:bodyPr/>
                    <a:lstStyle/>
                    <a:p>
                      <a:endParaRPr lang="en-US" sz="2900" b="0" dirty="0">
                        <a:solidFill>
                          <a:schemeClr val="tx1"/>
                        </a:solidFill>
                        <a:latin typeface="+mn-lt"/>
                      </a:endParaRPr>
                    </a:p>
                  </a:txBody>
                  <a:tcPr marL="109728" marR="109728" marT="54864" marB="54864">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900" b="0" dirty="0">
                          <a:solidFill>
                            <a:schemeClr val="tx1"/>
                          </a:solidFill>
                          <a:latin typeface="+mn-lt"/>
                        </a:rPr>
                        <a:t>      –</a:t>
                      </a:r>
                      <a:r>
                        <a:rPr lang="en-US" sz="2900" b="0" baseline="0" dirty="0">
                          <a:solidFill>
                            <a:schemeClr val="tx1"/>
                          </a:solidFill>
                          <a:latin typeface="+mn-lt"/>
                        </a:rPr>
                        <a:t> n</a:t>
                      </a:r>
                      <a:r>
                        <a:rPr lang="en-US" sz="2900" b="0" dirty="0">
                          <a:solidFill>
                            <a:schemeClr val="tx1"/>
                          </a:solidFill>
                          <a:latin typeface="+mn-lt"/>
                        </a:rPr>
                        <a:t>onresidential</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900" b="0" dirty="0">
                          <a:solidFill>
                            <a:schemeClr val="tx1"/>
                          </a:solidFill>
                          <a:latin typeface="+mn-lt"/>
                        </a:rPr>
                        <a:t>3-6%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7693">
                <a:tc>
                  <a:txBody>
                    <a:bodyPr/>
                    <a:lstStyle/>
                    <a:p>
                      <a:endParaRPr lang="en-US" sz="2900" b="0" dirty="0">
                        <a:solidFill>
                          <a:schemeClr val="tx1"/>
                        </a:solidFill>
                        <a:latin typeface="+mn-lt"/>
                      </a:endParaRPr>
                    </a:p>
                  </a:txBody>
                  <a:tcPr marL="109728" marR="109728" marT="54864" marB="54864">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900" b="0" baseline="0" dirty="0">
                          <a:solidFill>
                            <a:schemeClr val="tx1"/>
                          </a:solidFill>
                          <a:latin typeface="+mn-lt"/>
                        </a:rPr>
                        <a:t>Public</a:t>
                      </a:r>
                      <a:endParaRPr lang="en-US" sz="2900" b="0" dirty="0">
                        <a:solidFill>
                          <a:schemeClr val="tx1"/>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2-5%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64310">
                <a:tc gridSpan="2">
                  <a:txBody>
                    <a:bodyPr/>
                    <a:lstStyle/>
                    <a:p>
                      <a:r>
                        <a:rPr lang="en-US" sz="2900" b="0" dirty="0">
                          <a:solidFill>
                            <a:schemeClr val="tx1"/>
                          </a:solidFill>
                          <a:latin typeface="+mn-lt"/>
                        </a:rPr>
                        <a:t>Goods</a:t>
                      </a:r>
                      <a:r>
                        <a:rPr lang="en-US" sz="2900" b="0" baseline="0" dirty="0">
                          <a:solidFill>
                            <a:schemeClr val="tx1"/>
                          </a:solidFill>
                          <a:latin typeface="+mn-lt"/>
                        </a:rPr>
                        <a:t> &amp; services inputs</a:t>
                      </a:r>
                      <a:r>
                        <a:rPr lang="en-US" sz="2900" b="0" dirty="0">
                          <a:solidFill>
                            <a:schemeClr val="tx1"/>
                          </a:solidFill>
                          <a:latin typeface="+mn-lt"/>
                        </a:rPr>
                        <a:t> PPI</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r"/>
                      <a:r>
                        <a:rPr lang="en-US" sz="2900" b="0" dirty="0">
                          <a:solidFill>
                            <a:schemeClr val="tx1"/>
                          </a:solidFill>
                          <a:latin typeface="+mn-lt"/>
                        </a:rPr>
                        <a:t>4.4%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3.8%</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4-6%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64310">
                <a:tc gridSpan="2">
                  <a:txBody>
                    <a:bodyPr/>
                    <a:lstStyle/>
                    <a:p>
                      <a:r>
                        <a:rPr lang="en-US" sz="2900" b="0" baseline="0" dirty="0">
                          <a:solidFill>
                            <a:schemeClr val="tx1"/>
                          </a:solidFill>
                          <a:latin typeface="+mn-lt"/>
                        </a:rPr>
                        <a:t>Wages &amp; salaries (avg. hourly earnings)</a:t>
                      </a:r>
                      <a:endParaRPr lang="en-US" sz="2900" b="0" dirty="0">
                        <a:solidFill>
                          <a:schemeClr val="tx1"/>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r"/>
                      <a:r>
                        <a:rPr lang="en-US" sz="2900" b="0" dirty="0">
                          <a:solidFill>
                            <a:schemeClr val="tx1"/>
                          </a:solidFill>
                          <a:latin typeface="+mn-lt"/>
                        </a:rPr>
                        <a:t>3.1%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3.6%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900" b="0" dirty="0">
                          <a:solidFill>
                            <a:schemeClr val="tx1"/>
                          </a:solidFill>
                          <a:latin typeface="+mn-lt"/>
                        </a:rPr>
                        <a:t>3.5-4.5%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7" name="Slide Number Placeholder 14">
            <a:extLst>
              <a:ext uri="{FF2B5EF4-FFF2-40B4-BE49-F238E27FC236}">
                <a16:creationId xmlns:a16="http://schemas.microsoft.com/office/drawing/2014/main" id="{57D9AFFA-CB22-4EB3-A567-1DDE505C62D0}"/>
              </a:ext>
            </a:extLst>
          </p:cNvPr>
          <p:cNvSpPr>
            <a:spLocks noGrp="1"/>
          </p:cNvSpPr>
          <p:nvPr>
            <p:ph type="sldNum" sz="quarter" idx="12"/>
          </p:nvPr>
        </p:nvSpPr>
        <p:spPr>
          <a:xfrm>
            <a:off x="11023697" y="415740"/>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27</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22412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8041"/>
            <a:ext cx="10584641" cy="593128"/>
          </a:xfrm>
        </p:spPr>
        <p:txBody>
          <a:bodyPr anchor="t">
            <a:normAutofit fontScale="90000"/>
          </a:bodyPr>
          <a:lstStyle/>
          <a:p>
            <a:r>
              <a:rPr lang="en-US" dirty="0"/>
              <a:t>AGC economic resources</a:t>
            </a:r>
            <a:r>
              <a:rPr lang="en-US" b="0" dirty="0"/>
              <a:t> </a:t>
            </a:r>
            <a:br>
              <a:rPr lang="en-US" sz="3360" dirty="0"/>
            </a:br>
            <a:r>
              <a:rPr lang="en-US" sz="3360" dirty="0"/>
              <a:t>(email </a:t>
            </a:r>
            <a:r>
              <a:rPr lang="en-US" sz="3360" dirty="0">
                <a:hlinkClick r:id="rId3"/>
              </a:rPr>
              <a:t>simonsonk@agc.org</a:t>
            </a:r>
            <a:r>
              <a:rPr lang="en-US" sz="3360" dirty="0"/>
              <a:t>) </a:t>
            </a:r>
          </a:p>
        </p:txBody>
      </p:sp>
      <p:sp>
        <p:nvSpPr>
          <p:cNvPr id="3" name="Content Placeholder 2"/>
          <p:cNvSpPr>
            <a:spLocks noGrp="1"/>
          </p:cNvSpPr>
          <p:nvPr>
            <p:ph idx="1"/>
          </p:nvPr>
        </p:nvSpPr>
        <p:spPr>
          <a:xfrm>
            <a:off x="0" y="2308864"/>
            <a:ext cx="10485120" cy="5042536"/>
          </a:xfrm>
        </p:spPr>
        <p:txBody>
          <a:bodyPr>
            <a:noAutofit/>
          </a:bodyPr>
          <a:lstStyle/>
          <a:p>
            <a:endParaRPr lang="en-US" sz="3300" i="1" dirty="0"/>
          </a:p>
          <a:p>
            <a:r>
              <a:rPr lang="en-US" sz="3300" i="1" dirty="0"/>
              <a:t>The Data DIGest</a:t>
            </a:r>
            <a:r>
              <a:rPr lang="en-US" sz="3300" dirty="0"/>
              <a:t>: weekly 1-page email (subscribe at </a:t>
            </a:r>
            <a:r>
              <a:rPr lang="en-US" sz="3300" u="sng" dirty="0">
                <a:solidFill>
                  <a:srgbClr val="0000FF"/>
                </a:solidFill>
                <a:ea typeface="Calibri" panose="020F0502020204030204" pitchFamily="34" charset="0"/>
                <a:hlinkClick r:id="rId4"/>
              </a:rPr>
              <a:t>http://store.agc.org</a:t>
            </a:r>
            <a:r>
              <a:rPr lang="en-US" sz="3300" dirty="0"/>
              <a:t>) </a:t>
            </a:r>
          </a:p>
          <a:p>
            <a:r>
              <a:rPr lang="en-US" sz="3300" dirty="0"/>
              <a:t>monthly press releases: spending; producer price indexes; national, state, metro employment with rankings</a:t>
            </a:r>
          </a:p>
          <a:p>
            <a:r>
              <a:rPr lang="en-US" sz="3300" dirty="0"/>
              <a:t>yearly employment &amp; outlook surveys, state and metro data, fact sheets: </a:t>
            </a:r>
            <a:r>
              <a:rPr lang="en-US" sz="3300" u="sng" dirty="0">
                <a:hlinkClick r:id="rId5"/>
              </a:rPr>
              <a:t>www.agc.org/learn/construction-data</a:t>
            </a:r>
            <a:endParaRPr lang="en-US" sz="3300" u="sng" dirty="0"/>
          </a:p>
          <a:p>
            <a:r>
              <a:rPr lang="en-US" sz="3300" dirty="0"/>
              <a:t>webinar May 16 11-12:30 PDT w/ Kermit Baker, AIA, &amp; Alex Carrick, ConstructConnect</a:t>
            </a:r>
          </a:p>
        </p:txBody>
      </p:sp>
      <p:pic>
        <p:nvPicPr>
          <p:cNvPr id="6" name="Picture 10" descr="Picture1.jpg"/>
          <p:cNvPicPr>
            <a:picLocks noChangeAspect="1"/>
          </p:cNvPicPr>
          <p:nvPr/>
        </p:nvPicPr>
        <p:blipFill>
          <a:blip r:embed="rId6" cstate="print"/>
          <a:srcRect/>
          <a:stretch>
            <a:fillRect/>
          </a:stretch>
        </p:blipFill>
        <p:spPr bwMode="auto">
          <a:xfrm>
            <a:off x="10521581" y="1181611"/>
            <a:ext cx="3634279" cy="6245262"/>
          </a:xfrm>
          <a:prstGeom prst="rect">
            <a:avLst/>
          </a:prstGeom>
          <a:noFill/>
          <a:ln w="9525">
            <a:solidFill>
              <a:schemeClr val="tx1"/>
            </a:solidFill>
            <a:miter lim="800000"/>
            <a:headEnd/>
            <a:tailEnd/>
          </a:ln>
        </p:spPr>
      </p:pic>
      <p:pic>
        <p:nvPicPr>
          <p:cNvPr id="7" name="Picture 6">
            <a:extLst>
              <a:ext uri="{FF2B5EF4-FFF2-40B4-BE49-F238E27FC236}">
                <a16:creationId xmlns:a16="http://schemas.microsoft.com/office/drawing/2014/main" id="{535469BA-8164-46A4-B28A-D56049FD3B27}"/>
              </a:ext>
            </a:extLst>
          </p:cNvPr>
          <p:cNvPicPr>
            <a:picLocks noChangeAspect="1"/>
          </p:cNvPicPr>
          <p:nvPr/>
        </p:nvPicPr>
        <p:blipFill>
          <a:blip r:embed="rId7"/>
          <a:stretch>
            <a:fillRect/>
          </a:stretch>
        </p:blipFill>
        <p:spPr>
          <a:xfrm>
            <a:off x="10523220" y="1185862"/>
            <a:ext cx="3638550" cy="6257925"/>
          </a:xfrm>
          <a:prstGeom prst="rect">
            <a:avLst/>
          </a:prstGeom>
          <a:ln>
            <a:solidFill>
              <a:schemeClr val="tx1"/>
            </a:solidFill>
          </a:ln>
        </p:spPr>
      </p:pic>
      <p:grpSp>
        <p:nvGrpSpPr>
          <p:cNvPr id="8" name="Group 7">
            <a:extLst>
              <a:ext uri="{FF2B5EF4-FFF2-40B4-BE49-F238E27FC236}">
                <a16:creationId xmlns:a16="http://schemas.microsoft.com/office/drawing/2014/main" id="{AE51C879-808D-4F22-BCA3-9FBDC547ADF6}"/>
              </a:ext>
            </a:extLst>
          </p:cNvPr>
          <p:cNvGrpSpPr/>
          <p:nvPr/>
        </p:nvGrpSpPr>
        <p:grpSpPr>
          <a:xfrm>
            <a:off x="10523220" y="2463800"/>
            <a:ext cx="3638550" cy="180376"/>
            <a:chOff x="0" y="0"/>
            <a:chExt cx="15087600" cy="542925"/>
          </a:xfrm>
          <a:effectLst/>
        </p:grpSpPr>
        <p:cxnSp>
          <p:nvCxnSpPr>
            <p:cNvPr id="9" name="Straight Connector 8">
              <a:extLst>
                <a:ext uri="{FF2B5EF4-FFF2-40B4-BE49-F238E27FC236}">
                  <a16:creationId xmlns:a16="http://schemas.microsoft.com/office/drawing/2014/main" id="{C68AE3A5-2EA5-453F-BC74-24C7BADC36BB}"/>
                </a:ext>
              </a:extLst>
            </p:cNvPr>
            <p:cNvCxnSpPr/>
            <p:nvPr/>
          </p:nvCxnSpPr>
          <p:spPr>
            <a:xfrm flipV="1">
              <a:off x="0"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FD9CAB9-3B4B-4339-B1C4-B2EE56490D7F}"/>
                </a:ext>
              </a:extLst>
            </p:cNvPr>
            <p:cNvCxnSpPr/>
            <p:nvPr/>
          </p:nvCxnSpPr>
          <p:spPr>
            <a:xfrm>
              <a:off x="6858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7057075-2A1F-46D7-87F1-A3B5B32B73C7}"/>
                </a:ext>
              </a:extLst>
            </p:cNvPr>
            <p:cNvCxnSpPr/>
            <p:nvPr/>
          </p:nvCxnSpPr>
          <p:spPr>
            <a:xfrm flipV="1">
              <a:off x="1371600"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7985B61-E3C1-4208-9A09-36B39C63AE74}"/>
                </a:ext>
              </a:extLst>
            </p:cNvPr>
            <p:cNvCxnSpPr/>
            <p:nvPr/>
          </p:nvCxnSpPr>
          <p:spPr>
            <a:xfrm>
              <a:off x="20574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240A772-D066-4363-9685-439CA9137E6E}"/>
                </a:ext>
              </a:extLst>
            </p:cNvPr>
            <p:cNvCxnSpPr/>
            <p:nvPr/>
          </p:nvCxnSpPr>
          <p:spPr>
            <a:xfrm>
              <a:off x="34290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4B5E565-13ED-4DE5-9479-9EEA99430764}"/>
                </a:ext>
              </a:extLst>
            </p:cNvPr>
            <p:cNvCxnSpPr/>
            <p:nvPr/>
          </p:nvCxnSpPr>
          <p:spPr>
            <a:xfrm flipV="1">
              <a:off x="2743200"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B2580E8-38CF-4C07-B613-591431318DE6}"/>
                </a:ext>
              </a:extLst>
            </p:cNvPr>
            <p:cNvCxnSpPr/>
            <p:nvPr/>
          </p:nvCxnSpPr>
          <p:spPr>
            <a:xfrm flipV="1">
              <a:off x="41052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1E1AD85-E5D7-47B4-B1DE-76E05E15A1DD}"/>
                </a:ext>
              </a:extLst>
            </p:cNvPr>
            <p:cNvCxnSpPr/>
            <p:nvPr/>
          </p:nvCxnSpPr>
          <p:spPr>
            <a:xfrm>
              <a:off x="48006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3D8929B-7CBE-409C-9FBA-465ECCA5DF80}"/>
                </a:ext>
              </a:extLst>
            </p:cNvPr>
            <p:cNvCxnSpPr/>
            <p:nvPr/>
          </p:nvCxnSpPr>
          <p:spPr>
            <a:xfrm flipV="1">
              <a:off x="54768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FE39016D-DC6F-468C-931A-E0A6FDE7C5B0}"/>
                </a:ext>
              </a:extLst>
            </p:cNvPr>
            <p:cNvCxnSpPr/>
            <p:nvPr/>
          </p:nvCxnSpPr>
          <p:spPr>
            <a:xfrm>
              <a:off x="61722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1FC5AC3-C7EF-4032-A2E9-BC2CECD64B39}"/>
                </a:ext>
              </a:extLst>
            </p:cNvPr>
            <p:cNvCxnSpPr/>
            <p:nvPr/>
          </p:nvCxnSpPr>
          <p:spPr>
            <a:xfrm flipV="1">
              <a:off x="68484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C6750C0-4AC5-423F-94E7-1125B487B63D}"/>
                </a:ext>
              </a:extLst>
            </p:cNvPr>
            <p:cNvCxnSpPr/>
            <p:nvPr/>
          </p:nvCxnSpPr>
          <p:spPr>
            <a:xfrm>
              <a:off x="75438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4F782BE-623D-4AF2-8EE4-35CFF7962675}"/>
                </a:ext>
              </a:extLst>
            </p:cNvPr>
            <p:cNvCxnSpPr/>
            <p:nvPr/>
          </p:nvCxnSpPr>
          <p:spPr>
            <a:xfrm flipV="1">
              <a:off x="82200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3FCA3F0-BA3C-42C1-A8AC-C4E36E26C061}"/>
                </a:ext>
              </a:extLst>
            </p:cNvPr>
            <p:cNvCxnSpPr/>
            <p:nvPr/>
          </p:nvCxnSpPr>
          <p:spPr>
            <a:xfrm>
              <a:off x="89154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C6FB8AE-90EA-4553-A0F8-28676028DC4A}"/>
                </a:ext>
              </a:extLst>
            </p:cNvPr>
            <p:cNvCxnSpPr/>
            <p:nvPr/>
          </p:nvCxnSpPr>
          <p:spPr>
            <a:xfrm flipV="1">
              <a:off x="95916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48D7150-642B-4A15-82F5-6BFDB9070753}"/>
                </a:ext>
              </a:extLst>
            </p:cNvPr>
            <p:cNvCxnSpPr/>
            <p:nvPr/>
          </p:nvCxnSpPr>
          <p:spPr>
            <a:xfrm>
              <a:off x="102870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68A85392-C5CB-42F3-B589-BB368102DCB6}"/>
                </a:ext>
              </a:extLst>
            </p:cNvPr>
            <p:cNvCxnSpPr/>
            <p:nvPr/>
          </p:nvCxnSpPr>
          <p:spPr>
            <a:xfrm flipV="1">
              <a:off x="109632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964AEBF2-6827-4FC1-9785-7A29578C7936}"/>
                </a:ext>
              </a:extLst>
            </p:cNvPr>
            <p:cNvCxnSpPr/>
            <p:nvPr/>
          </p:nvCxnSpPr>
          <p:spPr>
            <a:xfrm>
              <a:off x="116586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44190C5-DDC9-4663-81E1-20CF204721BB}"/>
                </a:ext>
              </a:extLst>
            </p:cNvPr>
            <p:cNvCxnSpPr/>
            <p:nvPr/>
          </p:nvCxnSpPr>
          <p:spPr>
            <a:xfrm flipV="1">
              <a:off x="123348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4D1E2243-BDD2-4059-A8BF-2C1F91A59812}"/>
                </a:ext>
              </a:extLst>
            </p:cNvPr>
            <p:cNvCxnSpPr/>
            <p:nvPr/>
          </p:nvCxnSpPr>
          <p:spPr>
            <a:xfrm>
              <a:off x="130302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0A945A88-6186-49E5-8EA1-0A50D5C563CD}"/>
                </a:ext>
              </a:extLst>
            </p:cNvPr>
            <p:cNvCxnSpPr/>
            <p:nvPr/>
          </p:nvCxnSpPr>
          <p:spPr>
            <a:xfrm flipV="1">
              <a:off x="137064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7D9BC57-0BC5-4971-AD83-8A900598C842}"/>
                </a:ext>
              </a:extLst>
            </p:cNvPr>
            <p:cNvCxnSpPr/>
            <p:nvPr/>
          </p:nvCxnSpPr>
          <p:spPr>
            <a:xfrm>
              <a:off x="14401800" y="0"/>
              <a:ext cx="685800" cy="542925"/>
            </a:xfrm>
            <a:prstGeom prst="line">
              <a:avLst/>
            </a:prstGeom>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E4880488-E0EF-469F-90C3-B7F25DF5AF84}"/>
              </a:ext>
            </a:extLst>
          </p:cNvPr>
          <p:cNvGrpSpPr/>
          <p:nvPr/>
        </p:nvGrpSpPr>
        <p:grpSpPr>
          <a:xfrm>
            <a:off x="10513695" y="4773417"/>
            <a:ext cx="3638550" cy="180376"/>
            <a:chOff x="0" y="0"/>
            <a:chExt cx="15087600" cy="542925"/>
          </a:xfrm>
          <a:effectLst/>
        </p:grpSpPr>
        <p:cxnSp>
          <p:nvCxnSpPr>
            <p:cNvPr id="32" name="Straight Connector 31">
              <a:extLst>
                <a:ext uri="{FF2B5EF4-FFF2-40B4-BE49-F238E27FC236}">
                  <a16:creationId xmlns:a16="http://schemas.microsoft.com/office/drawing/2014/main" id="{1B1C1033-4F3D-4694-B390-F7A4E52F4969}"/>
                </a:ext>
              </a:extLst>
            </p:cNvPr>
            <p:cNvCxnSpPr/>
            <p:nvPr/>
          </p:nvCxnSpPr>
          <p:spPr>
            <a:xfrm flipV="1">
              <a:off x="0"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5624362-7B54-4114-AF26-3DAE87718CAD}"/>
                </a:ext>
              </a:extLst>
            </p:cNvPr>
            <p:cNvCxnSpPr/>
            <p:nvPr/>
          </p:nvCxnSpPr>
          <p:spPr>
            <a:xfrm>
              <a:off x="6858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B19D75D-5A49-448B-8B56-E1CA62FCABC4}"/>
                </a:ext>
              </a:extLst>
            </p:cNvPr>
            <p:cNvCxnSpPr/>
            <p:nvPr/>
          </p:nvCxnSpPr>
          <p:spPr>
            <a:xfrm flipV="1">
              <a:off x="1371600"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0DCFF39-C6AA-495E-A6AF-E239B7D87C20}"/>
                </a:ext>
              </a:extLst>
            </p:cNvPr>
            <p:cNvCxnSpPr/>
            <p:nvPr/>
          </p:nvCxnSpPr>
          <p:spPr>
            <a:xfrm>
              <a:off x="20574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87C8239-8017-4DB4-AB6B-011216C0740C}"/>
                </a:ext>
              </a:extLst>
            </p:cNvPr>
            <p:cNvCxnSpPr/>
            <p:nvPr/>
          </p:nvCxnSpPr>
          <p:spPr>
            <a:xfrm>
              <a:off x="34290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0D49F850-4309-442F-9A3E-AAD43D1DFF5C}"/>
                </a:ext>
              </a:extLst>
            </p:cNvPr>
            <p:cNvCxnSpPr/>
            <p:nvPr/>
          </p:nvCxnSpPr>
          <p:spPr>
            <a:xfrm flipV="1">
              <a:off x="2743200"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E55BB47-D08E-4B73-A0B1-2B1786156A35}"/>
                </a:ext>
              </a:extLst>
            </p:cNvPr>
            <p:cNvCxnSpPr/>
            <p:nvPr/>
          </p:nvCxnSpPr>
          <p:spPr>
            <a:xfrm flipV="1">
              <a:off x="41052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31E13CE7-91B0-4BE1-9192-9812CD83A1E6}"/>
                </a:ext>
              </a:extLst>
            </p:cNvPr>
            <p:cNvCxnSpPr/>
            <p:nvPr/>
          </p:nvCxnSpPr>
          <p:spPr>
            <a:xfrm>
              <a:off x="48006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FDA82554-41E9-4C95-85D2-ADA4FCD4DA63}"/>
                </a:ext>
              </a:extLst>
            </p:cNvPr>
            <p:cNvCxnSpPr/>
            <p:nvPr/>
          </p:nvCxnSpPr>
          <p:spPr>
            <a:xfrm flipV="1">
              <a:off x="54768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515DA97-FC4E-4E87-B596-93BBB4E69B09}"/>
                </a:ext>
              </a:extLst>
            </p:cNvPr>
            <p:cNvCxnSpPr/>
            <p:nvPr/>
          </p:nvCxnSpPr>
          <p:spPr>
            <a:xfrm>
              <a:off x="61722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4E55569C-8999-4D4F-BD81-F5705FDEEA3E}"/>
                </a:ext>
              </a:extLst>
            </p:cNvPr>
            <p:cNvCxnSpPr/>
            <p:nvPr/>
          </p:nvCxnSpPr>
          <p:spPr>
            <a:xfrm flipV="1">
              <a:off x="68484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23B638A-D402-4784-9036-6427A2B97805}"/>
                </a:ext>
              </a:extLst>
            </p:cNvPr>
            <p:cNvCxnSpPr/>
            <p:nvPr/>
          </p:nvCxnSpPr>
          <p:spPr>
            <a:xfrm>
              <a:off x="75438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424F571-1623-42C8-98C8-2E5117F4B5C1}"/>
                </a:ext>
              </a:extLst>
            </p:cNvPr>
            <p:cNvCxnSpPr/>
            <p:nvPr/>
          </p:nvCxnSpPr>
          <p:spPr>
            <a:xfrm flipV="1">
              <a:off x="82200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4DD8723-EA48-42C3-8E7C-CEB6B508B115}"/>
                </a:ext>
              </a:extLst>
            </p:cNvPr>
            <p:cNvCxnSpPr/>
            <p:nvPr/>
          </p:nvCxnSpPr>
          <p:spPr>
            <a:xfrm>
              <a:off x="89154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49B26226-8BD9-4C04-9386-5972E1C5BD94}"/>
                </a:ext>
              </a:extLst>
            </p:cNvPr>
            <p:cNvCxnSpPr/>
            <p:nvPr/>
          </p:nvCxnSpPr>
          <p:spPr>
            <a:xfrm flipV="1">
              <a:off x="95916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8FA6704F-8128-49D3-9896-33AFCB076FD1}"/>
                </a:ext>
              </a:extLst>
            </p:cNvPr>
            <p:cNvCxnSpPr/>
            <p:nvPr/>
          </p:nvCxnSpPr>
          <p:spPr>
            <a:xfrm>
              <a:off x="102870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4B7688A5-D4D1-48F7-A5F4-47F2C1B4263B}"/>
                </a:ext>
              </a:extLst>
            </p:cNvPr>
            <p:cNvCxnSpPr/>
            <p:nvPr/>
          </p:nvCxnSpPr>
          <p:spPr>
            <a:xfrm flipV="1">
              <a:off x="109632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D4676612-F29E-41B3-ADC4-07955DFAAAEB}"/>
                </a:ext>
              </a:extLst>
            </p:cNvPr>
            <p:cNvCxnSpPr/>
            <p:nvPr/>
          </p:nvCxnSpPr>
          <p:spPr>
            <a:xfrm>
              <a:off x="116586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74F98C6E-A393-47E2-9853-8DBACB6F2245}"/>
                </a:ext>
              </a:extLst>
            </p:cNvPr>
            <p:cNvCxnSpPr/>
            <p:nvPr/>
          </p:nvCxnSpPr>
          <p:spPr>
            <a:xfrm flipV="1">
              <a:off x="123348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F5CD04A-1B42-4912-B12D-ED471C25DA9E}"/>
                </a:ext>
              </a:extLst>
            </p:cNvPr>
            <p:cNvCxnSpPr/>
            <p:nvPr/>
          </p:nvCxnSpPr>
          <p:spPr>
            <a:xfrm>
              <a:off x="13030200" y="0"/>
              <a:ext cx="685800" cy="542925"/>
            </a:xfrm>
            <a:prstGeom prst="line">
              <a:avLst/>
            </a:prstGeom>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DA3F0608-B92C-4549-A6FD-CB5229690210}"/>
                </a:ext>
              </a:extLst>
            </p:cNvPr>
            <p:cNvCxnSpPr/>
            <p:nvPr/>
          </p:nvCxnSpPr>
          <p:spPr>
            <a:xfrm flipV="1">
              <a:off x="13706475" y="0"/>
              <a:ext cx="695325" cy="542925"/>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0FAE55E-00D2-4D6E-9115-8F204A7A7657}"/>
                </a:ext>
              </a:extLst>
            </p:cNvPr>
            <p:cNvCxnSpPr/>
            <p:nvPr/>
          </p:nvCxnSpPr>
          <p:spPr>
            <a:xfrm>
              <a:off x="14401800" y="0"/>
              <a:ext cx="685800" cy="542925"/>
            </a:xfrm>
            <a:prstGeom prst="line">
              <a:avLst/>
            </a:prstGeom>
            <a:ln/>
          </p:spPr>
          <p:style>
            <a:lnRef idx="1">
              <a:schemeClr val="dk1"/>
            </a:lnRef>
            <a:fillRef idx="0">
              <a:schemeClr val="dk1"/>
            </a:fillRef>
            <a:effectRef idx="0">
              <a:schemeClr val="dk1"/>
            </a:effectRef>
            <a:fontRef idx="minor">
              <a:schemeClr val="tx1"/>
            </a:fontRef>
          </p:style>
        </p:cxnSp>
      </p:grpSp>
      <p:sp>
        <p:nvSpPr>
          <p:cNvPr id="54" name="Slide Number Placeholder 14">
            <a:extLst>
              <a:ext uri="{FF2B5EF4-FFF2-40B4-BE49-F238E27FC236}">
                <a16:creationId xmlns:a16="http://schemas.microsoft.com/office/drawing/2014/main" id="{4C63B0BE-EC8A-4F07-B352-B20B670692B5}"/>
              </a:ext>
            </a:extLst>
          </p:cNvPr>
          <p:cNvSpPr>
            <a:spLocks noGrp="1"/>
          </p:cNvSpPr>
          <p:nvPr>
            <p:ph type="sldNum" sz="quarter" idx="12"/>
          </p:nvPr>
        </p:nvSpPr>
        <p:spPr>
          <a:xfrm>
            <a:off x="11023697" y="415740"/>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28</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96417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B563901-4DBB-4C8B-946F-D7B49AB1CE7F}"/>
              </a:ext>
            </a:extLst>
          </p:cNvPr>
          <p:cNvGraphicFramePr>
            <a:graphicFrameLocks noGrp="1"/>
          </p:cNvGraphicFramePr>
          <p:nvPr>
            <p:ph sz="half" idx="1"/>
            <p:extLst/>
          </p:nvPr>
        </p:nvGraphicFramePr>
        <p:xfrm>
          <a:off x="441960" y="1782744"/>
          <a:ext cx="13549426" cy="5539912"/>
        </p:xfrm>
        <a:graphic>
          <a:graphicData uri="http://schemas.openxmlformats.org/drawingml/2006/table">
            <a:tbl>
              <a:tblPr firstRow="1" bandRow="1">
                <a:tableStyleId>{5C22544A-7EE6-4342-B048-85BDC9FD1C3A}</a:tableStyleId>
              </a:tblPr>
              <a:tblGrid>
                <a:gridCol w="1515922">
                  <a:extLst>
                    <a:ext uri="{9D8B030D-6E8A-4147-A177-3AD203B41FA5}">
                      <a16:colId xmlns:a16="http://schemas.microsoft.com/office/drawing/2014/main" val="2999202286"/>
                    </a:ext>
                  </a:extLst>
                </a:gridCol>
                <a:gridCol w="5257800">
                  <a:extLst>
                    <a:ext uri="{9D8B030D-6E8A-4147-A177-3AD203B41FA5}">
                      <a16:colId xmlns:a16="http://schemas.microsoft.com/office/drawing/2014/main" val="152976735"/>
                    </a:ext>
                  </a:extLst>
                </a:gridCol>
                <a:gridCol w="1517904">
                  <a:extLst>
                    <a:ext uri="{9D8B030D-6E8A-4147-A177-3AD203B41FA5}">
                      <a16:colId xmlns:a16="http://schemas.microsoft.com/office/drawing/2014/main" val="379294169"/>
                    </a:ext>
                  </a:extLst>
                </a:gridCol>
                <a:gridCol w="5257800">
                  <a:extLst>
                    <a:ext uri="{9D8B030D-6E8A-4147-A177-3AD203B41FA5}">
                      <a16:colId xmlns:a16="http://schemas.microsoft.com/office/drawing/2014/main" val="846677560"/>
                    </a:ext>
                  </a:extLst>
                </a:gridCol>
              </a:tblGrid>
              <a:tr h="692489">
                <a:tc gridSpan="4">
                  <a:txBody>
                    <a:bodyPr/>
                    <a:lstStyle/>
                    <a:p>
                      <a:pPr algn="ctr"/>
                      <a:r>
                        <a:rPr lang="en-US" sz="3200" dirty="0"/>
                        <a:t>US/NC Net % who expect dollar volume of projects to be higher</a:t>
                      </a:r>
                    </a:p>
                  </a:txBody>
                  <a:tcPr/>
                </a:tc>
                <a:tc hMerge="1">
                  <a:txBody>
                    <a:bodyPr/>
                    <a:lstStyle/>
                    <a:p>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2397288146"/>
                  </a:ext>
                </a:extLst>
              </a:tr>
              <a:tr h="692489">
                <a:tc>
                  <a:txBody>
                    <a:bodyPr/>
                    <a:lstStyle/>
                    <a:p>
                      <a:r>
                        <a:rPr lang="en-US" sz="2400" dirty="0"/>
                        <a:t>17%/10%</a:t>
                      </a:r>
                    </a:p>
                  </a:txBody>
                  <a:tcPr/>
                </a:tc>
                <a:tc>
                  <a:txBody>
                    <a:bodyPr/>
                    <a:lstStyle/>
                    <a:p>
                      <a:r>
                        <a:rPr lang="en-US" sz="2400" dirty="0"/>
                        <a:t>Public building</a:t>
                      </a:r>
                    </a:p>
                  </a:txBody>
                  <a:tcPr/>
                </a:tc>
                <a:tc>
                  <a:txBody>
                    <a:bodyPr/>
                    <a:lstStyle/>
                    <a:p>
                      <a:r>
                        <a:rPr lang="en-US" sz="2400" dirty="0"/>
                        <a:t>14%/-5%</a:t>
                      </a:r>
                    </a:p>
                  </a:txBody>
                  <a:tcPr/>
                </a:tc>
                <a:tc>
                  <a:txBody>
                    <a:bodyPr/>
                    <a:lstStyle/>
                    <a:p>
                      <a:r>
                        <a:rPr lang="en-US" sz="2400" dirty="0"/>
                        <a:t>Water/Sewer</a:t>
                      </a:r>
                    </a:p>
                  </a:txBody>
                  <a:tcPr/>
                </a:tc>
                <a:extLst>
                  <a:ext uri="{0D108BD9-81ED-4DB2-BD59-A6C34878D82A}">
                    <a16:rowId xmlns:a16="http://schemas.microsoft.com/office/drawing/2014/main" val="3649643573"/>
                  </a:ext>
                </a:extLst>
              </a:tr>
              <a:tr h="692489">
                <a:tc>
                  <a:txBody>
                    <a:bodyPr/>
                    <a:lstStyle/>
                    <a:p>
                      <a:r>
                        <a:rPr lang="en-US" sz="2400" dirty="0"/>
                        <a:t>16%/24%</a:t>
                      </a:r>
                    </a:p>
                  </a:txBody>
                  <a:tcPr/>
                </a:tc>
                <a:tc>
                  <a:txBody>
                    <a:bodyPr/>
                    <a:lstStyle/>
                    <a:p>
                      <a:r>
                        <a:rPr lang="en-US" sz="2400" dirty="0"/>
                        <a:t>Highway</a:t>
                      </a:r>
                    </a:p>
                  </a:txBody>
                  <a:tcPr/>
                </a:tc>
                <a:tc>
                  <a:txBody>
                    <a:bodyPr/>
                    <a:lstStyle/>
                    <a:p>
                      <a:r>
                        <a:rPr lang="en-US" sz="2400" dirty="0"/>
                        <a:t>13%/30%</a:t>
                      </a:r>
                    </a:p>
                  </a:txBody>
                  <a:tcPr/>
                </a:tc>
                <a:tc>
                  <a:txBody>
                    <a:bodyPr/>
                    <a:lstStyle/>
                    <a:p>
                      <a:r>
                        <a:rPr lang="en-US" sz="2400" dirty="0"/>
                        <a:t>Private Office</a:t>
                      </a:r>
                    </a:p>
                  </a:txBody>
                  <a:tcPr/>
                </a:tc>
                <a:extLst>
                  <a:ext uri="{0D108BD9-81ED-4DB2-BD59-A6C34878D82A}">
                    <a16:rowId xmlns:a16="http://schemas.microsoft.com/office/drawing/2014/main" val="2477776703"/>
                  </a:ext>
                </a:extLst>
              </a:tr>
              <a:tr h="692489">
                <a:tc>
                  <a:txBody>
                    <a:bodyPr/>
                    <a:lstStyle/>
                    <a:p>
                      <a:r>
                        <a:rPr lang="en-US" sz="2400" dirty="0"/>
                        <a:t>16%/8%</a:t>
                      </a:r>
                    </a:p>
                  </a:txBody>
                  <a:tcPr/>
                </a:tc>
                <a:tc>
                  <a:txBody>
                    <a:bodyPr/>
                    <a:lstStyle/>
                    <a:p>
                      <a:r>
                        <a:rPr lang="en-US" sz="2400" dirty="0"/>
                        <a:t>K-12 school</a:t>
                      </a:r>
                    </a:p>
                  </a:txBody>
                  <a:tcPr/>
                </a:tc>
                <a:tc>
                  <a:txBody>
                    <a:bodyPr/>
                    <a:lstStyle/>
                    <a:p>
                      <a:r>
                        <a:rPr lang="en-US" sz="2400" dirty="0"/>
                        <a:t>12%/33%</a:t>
                      </a:r>
                    </a:p>
                  </a:txBody>
                  <a:tcPr/>
                </a:tc>
                <a:tc>
                  <a:txBody>
                    <a:bodyPr/>
                    <a:lstStyle/>
                    <a:p>
                      <a:r>
                        <a:rPr lang="en-US" sz="2400" dirty="0"/>
                        <a:t>Manufacturing</a:t>
                      </a:r>
                    </a:p>
                  </a:txBody>
                  <a:tcPr/>
                </a:tc>
                <a:extLst>
                  <a:ext uri="{0D108BD9-81ED-4DB2-BD59-A6C34878D82A}">
                    <a16:rowId xmlns:a16="http://schemas.microsoft.com/office/drawing/2014/main" val="2817987625"/>
                  </a:ext>
                </a:extLst>
              </a:tr>
              <a:tr h="692489">
                <a:tc>
                  <a:txBody>
                    <a:bodyPr/>
                    <a:lstStyle/>
                    <a:p>
                      <a:r>
                        <a:rPr lang="en-US" sz="2400" dirty="0"/>
                        <a:t>16%/17%</a:t>
                      </a:r>
                    </a:p>
                  </a:txBody>
                  <a:tcPr/>
                </a:tc>
                <a:tc>
                  <a:txBody>
                    <a:bodyPr/>
                    <a:lstStyle/>
                    <a:p>
                      <a:r>
                        <a:rPr lang="en-US" sz="2400" dirty="0"/>
                        <a:t>Hospital</a:t>
                      </a:r>
                    </a:p>
                  </a:txBody>
                  <a:tcPr/>
                </a:tc>
                <a:tc>
                  <a:txBody>
                    <a:bodyPr/>
                    <a:lstStyle/>
                    <a:p>
                      <a:r>
                        <a:rPr lang="en-US" sz="2400" dirty="0"/>
                        <a:t>11%/11%</a:t>
                      </a:r>
                    </a:p>
                  </a:txBody>
                  <a:tcPr/>
                </a:tc>
                <a:tc>
                  <a:txBody>
                    <a:bodyPr/>
                    <a:lstStyle/>
                    <a:p>
                      <a:r>
                        <a:rPr lang="en-US" sz="2400" dirty="0"/>
                        <a:t>Higher Education</a:t>
                      </a:r>
                    </a:p>
                  </a:txBody>
                  <a:tcPr/>
                </a:tc>
                <a:extLst>
                  <a:ext uri="{0D108BD9-81ED-4DB2-BD59-A6C34878D82A}">
                    <a16:rowId xmlns:a16="http://schemas.microsoft.com/office/drawing/2014/main" val="2568159948"/>
                  </a:ext>
                </a:extLst>
              </a:tr>
              <a:tr h="692489">
                <a:tc>
                  <a:txBody>
                    <a:bodyPr/>
                    <a:lstStyle/>
                    <a:p>
                      <a:r>
                        <a:rPr lang="en-US" sz="2400" dirty="0"/>
                        <a:t>15%/23%</a:t>
                      </a:r>
                    </a:p>
                  </a:txBody>
                  <a:tcPr/>
                </a:tc>
                <a:tc>
                  <a:txBody>
                    <a:bodyPr/>
                    <a:lstStyle/>
                    <a:p>
                      <a:r>
                        <a:rPr lang="en-US" sz="2400" dirty="0"/>
                        <a:t>Retail, Warehouse, Lodging</a:t>
                      </a:r>
                    </a:p>
                  </a:txBody>
                  <a:tcPr/>
                </a:tc>
                <a:tc>
                  <a:txBody>
                    <a:bodyPr/>
                    <a:lstStyle/>
                    <a:p>
                      <a:r>
                        <a:rPr lang="en-US" sz="2400" dirty="0"/>
                        <a:t>10%/16%</a:t>
                      </a:r>
                    </a:p>
                  </a:txBody>
                  <a:tcPr/>
                </a:tc>
                <a:tc>
                  <a:txBody>
                    <a:bodyPr/>
                    <a:lstStyle/>
                    <a:p>
                      <a:r>
                        <a:rPr lang="en-US" sz="2400" dirty="0"/>
                        <a:t>Power</a:t>
                      </a:r>
                    </a:p>
                  </a:txBody>
                  <a:tcPr/>
                </a:tc>
                <a:extLst>
                  <a:ext uri="{0D108BD9-81ED-4DB2-BD59-A6C34878D82A}">
                    <a16:rowId xmlns:a16="http://schemas.microsoft.com/office/drawing/2014/main" val="804385854"/>
                  </a:ext>
                </a:extLst>
              </a:tr>
              <a:tr h="692489">
                <a:tc>
                  <a:txBody>
                    <a:bodyPr/>
                    <a:lstStyle/>
                    <a:p>
                      <a:r>
                        <a:rPr lang="en-US" sz="2400" dirty="0"/>
                        <a:t>15%/0%</a:t>
                      </a:r>
                    </a:p>
                  </a:txBody>
                  <a:tcPr/>
                </a:tc>
                <a:tc>
                  <a:txBody>
                    <a:bodyPr/>
                    <a:lstStyle/>
                    <a:p>
                      <a:r>
                        <a:rPr lang="en-US" sz="2400" dirty="0"/>
                        <a:t>Federal (e.g., VA, GSA, USACE, NAVFAC)</a:t>
                      </a:r>
                    </a:p>
                  </a:txBody>
                  <a:tcPr/>
                </a:tc>
                <a:tc>
                  <a:txBody>
                    <a:bodyPr/>
                    <a:lstStyle/>
                    <a:p>
                      <a:r>
                        <a:rPr lang="en-US" sz="2400" dirty="0"/>
                        <a:t>5%/-5%</a:t>
                      </a:r>
                    </a:p>
                  </a:txBody>
                  <a:tcPr/>
                </a:tc>
                <a:tc>
                  <a:txBody>
                    <a:bodyPr/>
                    <a:lstStyle/>
                    <a:p>
                      <a:r>
                        <a:rPr lang="en-US" sz="2400" dirty="0"/>
                        <a:t>Multifamily Residential</a:t>
                      </a:r>
                    </a:p>
                  </a:txBody>
                  <a:tcPr/>
                </a:tc>
                <a:extLst>
                  <a:ext uri="{0D108BD9-81ED-4DB2-BD59-A6C34878D82A}">
                    <a16:rowId xmlns:a16="http://schemas.microsoft.com/office/drawing/2014/main" val="3884753037"/>
                  </a:ext>
                </a:extLst>
              </a:tr>
              <a:tr h="692489">
                <a:tc>
                  <a:txBody>
                    <a:bodyPr/>
                    <a:lstStyle/>
                    <a:p>
                      <a:r>
                        <a:rPr lang="en-US" sz="2400" dirty="0"/>
                        <a:t>14%/-5%</a:t>
                      </a:r>
                    </a:p>
                  </a:txBody>
                  <a:tcPr/>
                </a:tc>
                <a:tc>
                  <a:txBody>
                    <a:bodyPr/>
                    <a:lstStyle/>
                    <a:p>
                      <a:r>
                        <a:rPr lang="en-US" sz="2400" dirty="0"/>
                        <a:t>Transportation (e.g., transit, rail, airport)</a:t>
                      </a:r>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271556716"/>
                  </a:ext>
                </a:extLst>
              </a:tr>
            </a:tbl>
          </a:graphicData>
        </a:graphic>
      </p:graphicFrame>
      <p:sp>
        <p:nvSpPr>
          <p:cNvPr id="5" name="Slide Number Placeholder 4">
            <a:extLst>
              <a:ext uri="{FF2B5EF4-FFF2-40B4-BE49-F238E27FC236}">
                <a16:creationId xmlns:a16="http://schemas.microsoft.com/office/drawing/2014/main" id="{5F2FBB6E-9469-4237-8EBB-DDFA8F746FC3}"/>
              </a:ext>
            </a:extLst>
          </p:cNvPr>
          <p:cNvSpPr>
            <a:spLocks noGrp="1"/>
          </p:cNvSpPr>
          <p:nvPr>
            <p:ph type="sldNum" sz="quarter" idx="12"/>
          </p:nvPr>
        </p:nvSpPr>
        <p:spPr/>
        <p:txBody>
          <a:bodyPr/>
          <a:lstStyle/>
          <a:p>
            <a:pPr defTabSz="653084"/>
            <a:fld id="{2263DC4A-32F9-C846-89AA-E7DE67E55795}" type="slidenum">
              <a:rPr lang="en-US">
                <a:solidFill>
                  <a:prstClr val="black">
                    <a:tint val="75000"/>
                  </a:prstClr>
                </a:solidFill>
                <a:latin typeface="Calibri"/>
              </a:rPr>
              <a:pPr defTabSz="653084"/>
              <a:t>3</a:t>
            </a:fld>
            <a:endParaRPr lang="en-US">
              <a:solidFill>
                <a:prstClr val="black">
                  <a:tint val="75000"/>
                </a:prstClr>
              </a:solidFill>
              <a:latin typeface="Calibri"/>
            </a:endParaRPr>
          </a:p>
        </p:txBody>
      </p:sp>
      <p:sp>
        <p:nvSpPr>
          <p:cNvPr id="7" name="Slide Number Placeholder 4">
            <a:extLst>
              <a:ext uri="{FF2B5EF4-FFF2-40B4-BE49-F238E27FC236}">
                <a16:creationId xmlns:a16="http://schemas.microsoft.com/office/drawing/2014/main" id="{226B15CE-03EA-4786-9A81-F76185FA8504}"/>
              </a:ext>
            </a:extLst>
          </p:cNvPr>
          <p:cNvSpPr txBox="1">
            <a:spLocks/>
          </p:cNvSpPr>
          <p:nvPr/>
        </p:nvSpPr>
        <p:spPr>
          <a:xfrm>
            <a:off x="10997707" y="409223"/>
            <a:ext cx="3413760" cy="438150"/>
          </a:xfrm>
          <a:prstGeom prst="rect">
            <a:avLst/>
          </a:prstGeom>
        </p:spPr>
        <p:txBody>
          <a:bodyPr vert="horz" lIns="91440" tIns="45720" rIns="91440" bIns="45720" rtlCol="0" anchor="ctr"/>
          <a:lstStyle>
            <a:defPPr>
              <a:defRPr lang="en-US"/>
            </a:defPPr>
            <a:lvl1pPr marL="0" algn="r" defTabSz="653110" rtl="0" eaLnBrk="1" latinLnBrk="0" hangingPunct="1">
              <a:defRPr sz="1440" kern="1200">
                <a:solidFill>
                  <a:schemeClr val="tx1">
                    <a:tint val="75000"/>
                  </a:schemeClr>
                </a:solidFill>
                <a:latin typeface="+mn-lt"/>
                <a:ea typeface="+mn-ea"/>
                <a:cs typeface="+mn-cs"/>
              </a:defRPr>
            </a:lvl1pPr>
            <a:lvl2pPr marL="653110" algn="l" defTabSz="653110" rtl="0" eaLnBrk="1" latinLnBrk="0" hangingPunct="1">
              <a:defRPr sz="2571" kern="1200">
                <a:solidFill>
                  <a:schemeClr val="tx1"/>
                </a:solidFill>
                <a:latin typeface="+mn-lt"/>
                <a:ea typeface="+mn-ea"/>
                <a:cs typeface="+mn-cs"/>
              </a:defRPr>
            </a:lvl2pPr>
            <a:lvl3pPr marL="1306220" algn="l" defTabSz="653110" rtl="0" eaLnBrk="1" latinLnBrk="0" hangingPunct="1">
              <a:defRPr sz="2571" kern="1200">
                <a:solidFill>
                  <a:schemeClr val="tx1"/>
                </a:solidFill>
                <a:latin typeface="+mn-lt"/>
                <a:ea typeface="+mn-ea"/>
                <a:cs typeface="+mn-cs"/>
              </a:defRPr>
            </a:lvl3pPr>
            <a:lvl4pPr marL="1959331" algn="l" defTabSz="653110" rtl="0" eaLnBrk="1" latinLnBrk="0" hangingPunct="1">
              <a:defRPr sz="2571" kern="1200">
                <a:solidFill>
                  <a:schemeClr val="tx1"/>
                </a:solidFill>
                <a:latin typeface="+mn-lt"/>
                <a:ea typeface="+mn-ea"/>
                <a:cs typeface="+mn-cs"/>
              </a:defRPr>
            </a:lvl4pPr>
            <a:lvl5pPr marL="2612441" algn="l" defTabSz="653110" rtl="0" eaLnBrk="1" latinLnBrk="0" hangingPunct="1">
              <a:defRPr sz="2571" kern="1200">
                <a:solidFill>
                  <a:schemeClr val="tx1"/>
                </a:solidFill>
                <a:latin typeface="+mn-lt"/>
                <a:ea typeface="+mn-ea"/>
                <a:cs typeface="+mn-cs"/>
              </a:defRPr>
            </a:lvl5pPr>
            <a:lvl6pPr marL="3265551" algn="l" defTabSz="653110" rtl="0" eaLnBrk="1" latinLnBrk="0" hangingPunct="1">
              <a:defRPr sz="2571" kern="1200">
                <a:solidFill>
                  <a:schemeClr val="tx1"/>
                </a:solidFill>
                <a:latin typeface="+mn-lt"/>
                <a:ea typeface="+mn-ea"/>
                <a:cs typeface="+mn-cs"/>
              </a:defRPr>
            </a:lvl6pPr>
            <a:lvl7pPr marL="3918661" algn="l" defTabSz="653110" rtl="0" eaLnBrk="1" latinLnBrk="0" hangingPunct="1">
              <a:defRPr sz="2571" kern="1200">
                <a:solidFill>
                  <a:schemeClr val="tx1"/>
                </a:solidFill>
                <a:latin typeface="+mn-lt"/>
                <a:ea typeface="+mn-ea"/>
                <a:cs typeface="+mn-cs"/>
              </a:defRPr>
            </a:lvl7pPr>
            <a:lvl8pPr marL="4571771" algn="l" defTabSz="653110" rtl="0" eaLnBrk="1" latinLnBrk="0" hangingPunct="1">
              <a:defRPr sz="2571" kern="1200">
                <a:solidFill>
                  <a:schemeClr val="tx1"/>
                </a:solidFill>
                <a:latin typeface="+mn-lt"/>
                <a:ea typeface="+mn-ea"/>
                <a:cs typeface="+mn-cs"/>
              </a:defRPr>
            </a:lvl8pPr>
            <a:lvl9pPr marL="5224882" algn="l" defTabSz="653110" rtl="0" eaLnBrk="1" latinLnBrk="0" hangingPunct="1">
              <a:defRPr sz="2571" kern="1200">
                <a:solidFill>
                  <a:schemeClr val="tx1"/>
                </a:solidFill>
                <a:latin typeface="+mn-lt"/>
                <a:ea typeface="+mn-ea"/>
                <a:cs typeface="+mn-cs"/>
              </a:defRPr>
            </a:lvl9pPr>
          </a:lstStyle>
          <a:p>
            <a:pPr defTabSz="653084"/>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84"/>
              <a:t>3</a:t>
            </a:fld>
            <a:endParaRPr lang="en-US" sz="1600" dirty="0">
              <a:solidFill>
                <a:prstClr val="white"/>
              </a:solidFill>
              <a:latin typeface="Courier New" panose="02070309020205020404" pitchFamily="49" charset="0"/>
              <a:cs typeface="Courier New" panose="02070309020205020404" pitchFamily="49" charset="0"/>
            </a:endParaRPr>
          </a:p>
        </p:txBody>
      </p:sp>
      <p:sp>
        <p:nvSpPr>
          <p:cNvPr id="8" name="Title 1">
            <a:extLst>
              <a:ext uri="{FF2B5EF4-FFF2-40B4-BE49-F238E27FC236}">
                <a16:creationId xmlns:a16="http://schemas.microsoft.com/office/drawing/2014/main" id="{C7745235-86D9-4D24-A8E7-1BB17EC57997}"/>
              </a:ext>
            </a:extLst>
          </p:cNvPr>
          <p:cNvSpPr>
            <a:spLocks noGrp="1"/>
          </p:cNvSpPr>
          <p:nvPr>
            <p:ph type="title"/>
          </p:nvPr>
        </p:nvSpPr>
        <p:spPr>
          <a:xfrm>
            <a:off x="0" y="1189617"/>
            <a:ext cx="14188440" cy="593128"/>
          </a:xfrm>
        </p:spPr>
        <p:txBody>
          <a:bodyPr>
            <a:noAutofit/>
          </a:bodyPr>
          <a:lstStyle/>
          <a:p>
            <a:r>
              <a:rPr lang="en-US" sz="4400" b="1" dirty="0"/>
              <a:t>AGC members’ expectations for 2019—US &amp; NC</a:t>
            </a:r>
          </a:p>
        </p:txBody>
      </p:sp>
      <p:sp>
        <p:nvSpPr>
          <p:cNvPr id="9" name="Footer Placeholder 6">
            <a:extLst>
              <a:ext uri="{FF2B5EF4-FFF2-40B4-BE49-F238E27FC236}">
                <a16:creationId xmlns:a16="http://schemas.microsoft.com/office/drawing/2014/main" id="{F8913E7D-3FFE-4447-AF1B-5957524E4DCC}"/>
              </a:ext>
            </a:extLst>
          </p:cNvPr>
          <p:cNvSpPr txBox="1">
            <a:spLocks/>
          </p:cNvSpPr>
          <p:nvPr/>
        </p:nvSpPr>
        <p:spPr>
          <a:xfrm>
            <a:off x="1162925" y="7627623"/>
            <a:ext cx="7714370" cy="438150"/>
          </a:xfrm>
          <a:prstGeom prst="rect">
            <a:avLst/>
          </a:prstGeom>
          <a:noFill/>
        </p:spPr>
        <p:txBody>
          <a:bodyPr vert="horz" lIns="109728" tIns="54864" rIns="109728" bIns="54864" rtlCol="0" anchor="ctr"/>
          <a:lstStyle/>
          <a:p>
            <a:pPr defTabSz="653084">
              <a:defRPr/>
            </a:pPr>
            <a:r>
              <a:rPr lang="en-US" sz="1440" dirty="0">
                <a:solidFill>
                  <a:prstClr val="white"/>
                </a:solidFill>
                <a:latin typeface="Calibri"/>
              </a:rPr>
              <a:t>Source: AGC 2019 Outlook Survey, Jan. 2019</a:t>
            </a:r>
          </a:p>
        </p:txBody>
      </p:sp>
    </p:spTree>
    <p:extLst>
      <p:ext uri="{BB962C8B-B14F-4D97-AF65-F5344CB8AC3E}">
        <p14:creationId xmlns:p14="http://schemas.microsoft.com/office/powerpoint/2010/main" val="317087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58631"/>
            <a:ext cx="14264640" cy="810996"/>
          </a:xfrm>
        </p:spPr>
        <p:txBody>
          <a:bodyPr>
            <a:normAutofit fontScale="90000"/>
          </a:bodyPr>
          <a:lstStyle/>
          <a:p>
            <a:r>
              <a:rPr lang="en-US" dirty="0"/>
              <a:t>Construction spending &amp; employment, 2006–2019</a:t>
            </a:r>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328684584"/>
              </p:ext>
            </p:extLst>
          </p:nvPr>
        </p:nvGraphicFramePr>
        <p:xfrm>
          <a:off x="845610" y="1920243"/>
          <a:ext cx="6656441" cy="54311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16"/>
          <p:cNvGraphicFramePr>
            <a:graphicFrameLocks noGrp="1"/>
          </p:cNvGraphicFramePr>
          <p:nvPr>
            <p:ph sz="half" idx="2"/>
            <p:extLst>
              <p:ext uri="{D42A27DB-BD31-4B8C-83A1-F6EECF244321}">
                <p14:modId xmlns:p14="http://schemas.microsoft.com/office/powerpoint/2010/main" val="2799061019"/>
              </p:ext>
            </p:extLst>
          </p:nvPr>
        </p:nvGraphicFramePr>
        <p:xfrm>
          <a:off x="7502052" y="1920243"/>
          <a:ext cx="5927044" cy="5431156"/>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p:cNvSpPr/>
          <p:nvPr/>
        </p:nvSpPr>
        <p:spPr>
          <a:xfrm>
            <a:off x="845611" y="1964916"/>
            <a:ext cx="5873156" cy="8229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defTabSz="653084"/>
            <a:r>
              <a:rPr lang="en-US" sz="1920" b="1" dirty="0">
                <a:solidFill>
                  <a:prstClr val="black"/>
                </a:solidFill>
                <a:latin typeface="Calibri"/>
              </a:rPr>
              <a:t>Spending put in place, Feb. ‘06 (prior peak)–Jan. ‘19</a:t>
            </a:r>
          </a:p>
          <a:p>
            <a:pPr algn="ctr" defTabSz="653084"/>
            <a:r>
              <a:rPr lang="en-US" sz="1560" dirty="0">
                <a:solidFill>
                  <a:prstClr val="black"/>
                </a:solidFill>
                <a:latin typeface="Calibri"/>
              </a:rPr>
              <a:t>trillion $, seasonally adjusted annual rate </a:t>
            </a:r>
          </a:p>
        </p:txBody>
      </p:sp>
      <p:sp>
        <p:nvSpPr>
          <p:cNvPr id="21" name="Rectangle 20"/>
          <p:cNvSpPr/>
          <p:nvPr/>
        </p:nvSpPr>
        <p:spPr>
          <a:xfrm>
            <a:off x="7590193" y="2041166"/>
            <a:ext cx="4669805" cy="4114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53084"/>
            <a:endParaRPr lang="en-US" sz="3085" dirty="0">
              <a:solidFill>
                <a:prstClr val="white"/>
              </a:solidFill>
              <a:latin typeface="Calibri"/>
            </a:endParaRPr>
          </a:p>
        </p:txBody>
      </p:sp>
      <p:sp>
        <p:nvSpPr>
          <p:cNvPr id="19" name="Rectangle 18"/>
          <p:cNvSpPr/>
          <p:nvPr/>
        </p:nvSpPr>
        <p:spPr>
          <a:xfrm>
            <a:off x="7590193" y="1957319"/>
            <a:ext cx="4836161" cy="8229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defTabSz="653084"/>
            <a:r>
              <a:rPr lang="en-US" sz="1920" b="1" dirty="0">
                <a:solidFill>
                  <a:prstClr val="black"/>
                </a:solidFill>
                <a:latin typeface="Calibri"/>
              </a:rPr>
              <a:t>Employment, April ’06 (peak)–Jan. ‘19</a:t>
            </a:r>
          </a:p>
          <a:p>
            <a:pPr algn="ctr" defTabSz="653084"/>
            <a:r>
              <a:rPr lang="en-US" sz="1560" dirty="0">
                <a:solidFill>
                  <a:prstClr val="black"/>
                </a:solidFill>
                <a:latin typeface="Calibri"/>
              </a:rPr>
              <a:t>millions, seasonally adjusted</a:t>
            </a:r>
          </a:p>
        </p:txBody>
      </p:sp>
      <p:sp>
        <p:nvSpPr>
          <p:cNvPr id="23" name="TextBox 22"/>
          <p:cNvSpPr txBox="1"/>
          <p:nvPr/>
        </p:nvSpPr>
        <p:spPr>
          <a:xfrm>
            <a:off x="3782189" y="2699891"/>
            <a:ext cx="2560356" cy="498598"/>
          </a:xfrm>
          <a:prstGeom prst="rect">
            <a:avLst/>
          </a:prstGeom>
          <a:noFill/>
        </p:spPr>
        <p:txBody>
          <a:bodyPr wrap="square" rtlCol="0">
            <a:spAutoFit/>
          </a:bodyPr>
          <a:lstStyle/>
          <a:p>
            <a:pPr defTabSz="653084"/>
            <a:r>
              <a:rPr lang="en-US" sz="1320" b="1" dirty="0">
                <a:solidFill>
                  <a:prstClr val="black"/>
                </a:solidFill>
                <a:latin typeface="Calibri"/>
              </a:rPr>
              <a:t>12/18 Total</a:t>
            </a:r>
            <a:r>
              <a:rPr lang="en-US" sz="1320" dirty="0">
                <a:solidFill>
                  <a:prstClr val="black"/>
                </a:solidFill>
                <a:latin typeface="Calibri"/>
              </a:rPr>
              <a:t>: $1.28 trillion</a:t>
            </a:r>
          </a:p>
          <a:p>
            <a:pPr defTabSz="653084"/>
            <a:r>
              <a:rPr lang="en-US" sz="1320" dirty="0">
                <a:solidFill>
                  <a:prstClr val="black"/>
                </a:solidFill>
                <a:latin typeface="Calibri"/>
              </a:rPr>
              <a:t>(6.2% above ‘06 peak)</a:t>
            </a:r>
          </a:p>
        </p:txBody>
      </p:sp>
      <p:sp>
        <p:nvSpPr>
          <p:cNvPr id="14" name="TextBox 13"/>
          <p:cNvSpPr txBox="1"/>
          <p:nvPr/>
        </p:nvSpPr>
        <p:spPr>
          <a:xfrm rot="10800000" flipV="1">
            <a:off x="4418004" y="4624921"/>
            <a:ext cx="1777594" cy="498598"/>
          </a:xfrm>
          <a:prstGeom prst="rect">
            <a:avLst/>
          </a:prstGeom>
          <a:noFill/>
        </p:spPr>
        <p:txBody>
          <a:bodyPr wrap="square" rtlCol="0">
            <a:spAutoFit/>
          </a:bodyPr>
          <a:lstStyle/>
          <a:p>
            <a:pPr defTabSz="653084"/>
            <a:r>
              <a:rPr lang="en-US" sz="1320" b="1" dirty="0">
                <a:solidFill>
                  <a:srgbClr val="C0504D"/>
                </a:solidFill>
                <a:latin typeface="Calibri"/>
              </a:rPr>
              <a:t>Private residential</a:t>
            </a:r>
          </a:p>
          <a:p>
            <a:pPr defTabSz="653084"/>
            <a:r>
              <a:rPr lang="en-US" sz="1320" dirty="0">
                <a:solidFill>
                  <a:prstClr val="black"/>
                </a:solidFill>
                <a:latin typeface="Calibri"/>
              </a:rPr>
              <a:t>(25% below ‘06 peak)</a:t>
            </a:r>
          </a:p>
        </p:txBody>
      </p:sp>
      <p:sp>
        <p:nvSpPr>
          <p:cNvPr id="16" name="TextBox 15"/>
          <p:cNvSpPr txBox="1"/>
          <p:nvPr/>
        </p:nvSpPr>
        <p:spPr>
          <a:xfrm>
            <a:off x="4342170" y="6080296"/>
            <a:ext cx="1677016" cy="498598"/>
          </a:xfrm>
          <a:prstGeom prst="rect">
            <a:avLst/>
          </a:prstGeom>
          <a:noFill/>
        </p:spPr>
        <p:txBody>
          <a:bodyPr wrap="square" rtlCol="0">
            <a:spAutoFit/>
          </a:bodyPr>
          <a:lstStyle/>
          <a:p>
            <a:pPr defTabSz="653084"/>
            <a:r>
              <a:rPr lang="en-US" sz="1320" b="1" dirty="0">
                <a:solidFill>
                  <a:srgbClr val="9BBB59"/>
                </a:solidFill>
                <a:latin typeface="Calibri"/>
              </a:rPr>
              <a:t>Public</a:t>
            </a:r>
            <a:r>
              <a:rPr lang="en-US" sz="1320" dirty="0">
                <a:solidFill>
                  <a:srgbClr val="9BBB59"/>
                </a:solidFill>
                <a:latin typeface="Calibri"/>
              </a:rPr>
              <a:t> </a:t>
            </a:r>
          </a:p>
          <a:p>
            <a:pPr defTabSz="653084"/>
            <a:r>
              <a:rPr lang="en-US" sz="1320" dirty="0">
                <a:solidFill>
                  <a:prstClr val="black"/>
                </a:solidFill>
                <a:latin typeface="Calibri"/>
              </a:rPr>
              <a:t>(4% below ‘09 peak)</a:t>
            </a:r>
          </a:p>
        </p:txBody>
      </p:sp>
      <p:sp>
        <p:nvSpPr>
          <p:cNvPr id="18" name="TextBox 17"/>
          <p:cNvSpPr txBox="1"/>
          <p:nvPr/>
        </p:nvSpPr>
        <p:spPr>
          <a:xfrm>
            <a:off x="2477119" y="5200892"/>
            <a:ext cx="1865051" cy="498598"/>
          </a:xfrm>
          <a:prstGeom prst="rect">
            <a:avLst/>
          </a:prstGeom>
          <a:noFill/>
        </p:spPr>
        <p:txBody>
          <a:bodyPr wrap="square" rtlCol="0">
            <a:spAutoFit/>
          </a:bodyPr>
          <a:lstStyle/>
          <a:p>
            <a:pPr defTabSz="653084"/>
            <a:r>
              <a:rPr lang="en-US" sz="1320" b="1" dirty="0">
                <a:solidFill>
                  <a:srgbClr val="4F81BD"/>
                </a:solidFill>
                <a:latin typeface="Calibri"/>
              </a:rPr>
              <a:t>Private nonresidential</a:t>
            </a:r>
          </a:p>
          <a:p>
            <a:pPr defTabSz="653084"/>
            <a:r>
              <a:rPr lang="en-US" sz="1320" dirty="0">
                <a:solidFill>
                  <a:prstClr val="black"/>
                </a:solidFill>
                <a:latin typeface="Calibri"/>
              </a:rPr>
              <a:t>(1% below ‘18 peak)</a:t>
            </a:r>
          </a:p>
        </p:txBody>
      </p:sp>
      <p:sp>
        <p:nvSpPr>
          <p:cNvPr id="20" name="TextBox 19"/>
          <p:cNvSpPr txBox="1"/>
          <p:nvPr/>
        </p:nvSpPr>
        <p:spPr>
          <a:xfrm>
            <a:off x="9590280" y="4031400"/>
            <a:ext cx="2469061" cy="498598"/>
          </a:xfrm>
          <a:prstGeom prst="rect">
            <a:avLst/>
          </a:prstGeom>
          <a:noFill/>
        </p:spPr>
        <p:txBody>
          <a:bodyPr wrap="square" rtlCol="0">
            <a:spAutoFit/>
          </a:bodyPr>
          <a:lstStyle/>
          <a:p>
            <a:pPr algn="r" defTabSz="653084"/>
            <a:r>
              <a:rPr lang="en-US" sz="1320" b="1" dirty="0">
                <a:solidFill>
                  <a:srgbClr val="4F81BD"/>
                </a:solidFill>
                <a:latin typeface="Calibri"/>
              </a:rPr>
              <a:t>Nonresidential</a:t>
            </a:r>
            <a:r>
              <a:rPr lang="en-US" sz="1320" dirty="0">
                <a:solidFill>
                  <a:prstClr val="black"/>
                </a:solidFill>
              </a:rPr>
              <a:t> </a:t>
            </a:r>
          </a:p>
          <a:p>
            <a:pPr algn="r" defTabSz="653084"/>
            <a:r>
              <a:rPr lang="en-US" sz="1320" dirty="0">
                <a:solidFill>
                  <a:prstClr val="black"/>
                </a:solidFill>
              </a:rPr>
              <a:t>(0.6% above ‘18 peak)</a:t>
            </a:r>
            <a:endParaRPr lang="en-US" sz="1320" b="1" dirty="0">
              <a:solidFill>
                <a:srgbClr val="4F81BD"/>
              </a:solidFill>
              <a:latin typeface="Calibri"/>
            </a:endParaRPr>
          </a:p>
        </p:txBody>
      </p:sp>
      <p:sp>
        <p:nvSpPr>
          <p:cNvPr id="26" name="TextBox 25"/>
          <p:cNvSpPr txBox="1"/>
          <p:nvPr/>
        </p:nvSpPr>
        <p:spPr>
          <a:xfrm>
            <a:off x="9189770" y="5077096"/>
            <a:ext cx="2869571" cy="295466"/>
          </a:xfrm>
          <a:prstGeom prst="rect">
            <a:avLst/>
          </a:prstGeom>
          <a:noFill/>
        </p:spPr>
        <p:txBody>
          <a:bodyPr wrap="square" rtlCol="0">
            <a:spAutoFit/>
          </a:bodyPr>
          <a:lstStyle/>
          <a:p>
            <a:pPr algn="r" defTabSz="653084"/>
            <a:r>
              <a:rPr lang="en-US" sz="1320" b="1" dirty="0">
                <a:solidFill>
                  <a:srgbClr val="C0504D"/>
                </a:solidFill>
                <a:latin typeface="Calibri"/>
              </a:rPr>
              <a:t>Residentia</a:t>
            </a:r>
            <a:r>
              <a:rPr lang="en-US" sz="1320" dirty="0">
                <a:solidFill>
                  <a:srgbClr val="C0504D"/>
                </a:solidFill>
                <a:latin typeface="Calibri"/>
              </a:rPr>
              <a:t>l</a:t>
            </a:r>
            <a:r>
              <a:rPr lang="en-US" sz="1320" dirty="0">
                <a:solidFill>
                  <a:prstClr val="black"/>
                </a:solidFill>
                <a:latin typeface="Calibri"/>
              </a:rPr>
              <a:t> (16% below ‘06 peak)</a:t>
            </a:r>
          </a:p>
        </p:txBody>
      </p:sp>
      <p:sp>
        <p:nvSpPr>
          <p:cNvPr id="27" name="TextBox 26"/>
          <p:cNvSpPr txBox="1"/>
          <p:nvPr/>
        </p:nvSpPr>
        <p:spPr>
          <a:xfrm>
            <a:off x="9140535" y="2699891"/>
            <a:ext cx="2469061" cy="498598"/>
          </a:xfrm>
          <a:prstGeom prst="rect">
            <a:avLst/>
          </a:prstGeom>
          <a:noFill/>
        </p:spPr>
        <p:txBody>
          <a:bodyPr wrap="square" rtlCol="0">
            <a:spAutoFit/>
          </a:bodyPr>
          <a:lstStyle/>
          <a:p>
            <a:pPr algn="r" defTabSz="653084"/>
            <a:r>
              <a:rPr lang="en-US" sz="1320" b="1" dirty="0">
                <a:solidFill>
                  <a:prstClr val="black"/>
                </a:solidFill>
                <a:latin typeface="Calibri"/>
              </a:rPr>
              <a:t>1/18 Total</a:t>
            </a:r>
            <a:r>
              <a:rPr lang="en-US" sz="1320" dirty="0">
                <a:solidFill>
                  <a:prstClr val="black"/>
                </a:solidFill>
                <a:latin typeface="Calibri"/>
              </a:rPr>
              <a:t>: 7.5 million</a:t>
            </a:r>
          </a:p>
          <a:p>
            <a:pPr algn="r" defTabSz="653084"/>
            <a:r>
              <a:rPr lang="en-US" sz="1320" dirty="0">
                <a:solidFill>
                  <a:prstClr val="black"/>
                </a:solidFill>
                <a:latin typeface="Calibri"/>
              </a:rPr>
              <a:t>(3% below peak)</a:t>
            </a:r>
          </a:p>
        </p:txBody>
      </p:sp>
      <p:sp>
        <p:nvSpPr>
          <p:cNvPr id="22" name="Footer Placeholder 6">
            <a:extLst>
              <a:ext uri="{FF2B5EF4-FFF2-40B4-BE49-F238E27FC236}">
                <a16:creationId xmlns:a16="http://schemas.microsoft.com/office/drawing/2014/main" id="{6714CF5E-1F4E-449D-89C0-261B0E37EDAB}"/>
              </a:ext>
            </a:extLst>
          </p:cNvPr>
          <p:cNvSpPr txBox="1">
            <a:spLocks/>
          </p:cNvSpPr>
          <p:nvPr/>
        </p:nvSpPr>
        <p:spPr>
          <a:xfrm>
            <a:off x="2377438" y="7627623"/>
            <a:ext cx="6195060" cy="438150"/>
          </a:xfrm>
          <a:prstGeom prst="rect">
            <a:avLst/>
          </a:prstGeom>
          <a:noFill/>
        </p:spPr>
        <p:txBody>
          <a:bodyPr vert="horz" lIns="109728" tIns="54864" rIns="109728" bIns="54864" rtlCol="0" anchor="ctr"/>
          <a:lstStyle/>
          <a:p>
            <a:pPr defTabSz="653084"/>
            <a:r>
              <a:rPr lang="en-US" sz="1440" dirty="0">
                <a:solidFill>
                  <a:prstClr val="white"/>
                </a:solidFill>
                <a:latin typeface="Calibri"/>
              </a:rPr>
              <a:t>Source: spending--U.S. Census Bureau; employment--Bureau of Labor Statistics</a:t>
            </a:r>
          </a:p>
        </p:txBody>
      </p:sp>
    </p:spTree>
    <p:extLst>
      <p:ext uri="{BB962C8B-B14F-4D97-AF65-F5344CB8AC3E}">
        <p14:creationId xmlns:p14="http://schemas.microsoft.com/office/powerpoint/2010/main" val="2694936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158"/>
          <p:cNvGraphicFramePr>
            <a:graphicFrameLocks/>
          </p:cNvGraphicFramePr>
          <p:nvPr>
            <p:extLst>
              <p:ext uri="{D42A27DB-BD31-4B8C-83A1-F6EECF244321}">
                <p14:modId xmlns:p14="http://schemas.microsoft.com/office/powerpoint/2010/main" val="4024450230"/>
              </p:ext>
            </p:extLst>
          </p:nvPr>
        </p:nvGraphicFramePr>
        <p:xfrm>
          <a:off x="320039" y="1644019"/>
          <a:ext cx="13362910" cy="5521346"/>
        </p:xfrm>
        <a:graphic>
          <a:graphicData uri="http://schemas.openxmlformats.org/drawingml/2006/table">
            <a:tbl>
              <a:tblPr>
                <a:effectLst/>
                <a:tableStyleId>{2D5ABB26-0587-4C30-8999-92F81FD0307C}</a:tableStyleId>
              </a:tblPr>
              <a:tblGrid>
                <a:gridCol w="382296">
                  <a:extLst>
                    <a:ext uri="{9D8B030D-6E8A-4147-A177-3AD203B41FA5}">
                      <a16:colId xmlns:a16="http://schemas.microsoft.com/office/drawing/2014/main" val="20000"/>
                    </a:ext>
                  </a:extLst>
                </a:gridCol>
                <a:gridCol w="7301086">
                  <a:extLst>
                    <a:ext uri="{9D8B030D-6E8A-4147-A177-3AD203B41FA5}">
                      <a16:colId xmlns:a16="http://schemas.microsoft.com/office/drawing/2014/main" val="20001"/>
                    </a:ext>
                  </a:extLst>
                </a:gridCol>
                <a:gridCol w="781800">
                  <a:extLst>
                    <a:ext uri="{9D8B030D-6E8A-4147-A177-3AD203B41FA5}">
                      <a16:colId xmlns:a16="http://schemas.microsoft.com/office/drawing/2014/main" val="20002"/>
                    </a:ext>
                  </a:extLst>
                </a:gridCol>
                <a:gridCol w="1079163">
                  <a:extLst>
                    <a:ext uri="{9D8B030D-6E8A-4147-A177-3AD203B41FA5}">
                      <a16:colId xmlns:a16="http://schemas.microsoft.com/office/drawing/2014/main" val="20003"/>
                    </a:ext>
                  </a:extLst>
                </a:gridCol>
                <a:gridCol w="1124952">
                  <a:extLst>
                    <a:ext uri="{9D8B030D-6E8A-4147-A177-3AD203B41FA5}">
                      <a16:colId xmlns:a16="http://schemas.microsoft.com/office/drawing/2014/main" val="20004"/>
                    </a:ext>
                  </a:extLst>
                </a:gridCol>
                <a:gridCol w="828841">
                  <a:extLst>
                    <a:ext uri="{9D8B030D-6E8A-4147-A177-3AD203B41FA5}">
                      <a16:colId xmlns:a16="http://schemas.microsoft.com/office/drawing/2014/main" val="3614881853"/>
                    </a:ext>
                  </a:extLst>
                </a:gridCol>
                <a:gridCol w="164814">
                  <a:extLst>
                    <a:ext uri="{9D8B030D-6E8A-4147-A177-3AD203B41FA5}">
                      <a16:colId xmlns:a16="http://schemas.microsoft.com/office/drawing/2014/main" val="20005"/>
                    </a:ext>
                  </a:extLst>
                </a:gridCol>
                <a:gridCol w="517104">
                  <a:extLst>
                    <a:ext uri="{9D8B030D-6E8A-4147-A177-3AD203B41FA5}">
                      <a16:colId xmlns:a16="http://schemas.microsoft.com/office/drawing/2014/main" val="2892153672"/>
                    </a:ext>
                  </a:extLst>
                </a:gridCol>
                <a:gridCol w="1182854">
                  <a:extLst>
                    <a:ext uri="{9D8B030D-6E8A-4147-A177-3AD203B41FA5}">
                      <a16:colId xmlns:a16="http://schemas.microsoft.com/office/drawing/2014/main" val="2897803355"/>
                    </a:ext>
                  </a:extLst>
                </a:gridCol>
              </a:tblGrid>
              <a:tr h="726384">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Calibri" pitchFamily="34" charset="0"/>
                        <a:cs typeface="Arial" pitchFamily="34" charset="0"/>
                      </a:endParaRPr>
                    </a:p>
                  </a:txBody>
                  <a:tcPr marL="120506" marR="120506" marT="54864" marB="548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mn-lt"/>
                          <a:cs typeface="+mn-cs"/>
                        </a:rPr>
                        <a:t>2017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cap="none" normalizeH="0" baseline="0" dirty="0">
                          <a:ln>
                            <a:noFill/>
                          </a:ln>
                          <a:solidFill>
                            <a:schemeClr val="tx1"/>
                          </a:solidFill>
                          <a:effectLst/>
                          <a:latin typeface="+mn-lt"/>
                          <a:cs typeface="+mn-cs"/>
                        </a:rPr>
                        <a:t>vs. 2016</a:t>
                      </a:r>
                      <a:endParaRPr kumimoji="0" lang="en-US" sz="2000" b="1" i="0" u="sng" strike="noStrike" cap="none" normalizeH="0" baseline="0" dirty="0">
                        <a:ln>
                          <a:noFill/>
                        </a:ln>
                        <a:solidFill>
                          <a:schemeClr val="tx1"/>
                        </a:solidFill>
                        <a:effectLst/>
                        <a:latin typeface="Calibri" pitchFamily="34" charset="0"/>
                        <a:cs typeface="Arial" pitchFamily="34" charset="0"/>
                      </a:endParaRPr>
                    </a:p>
                  </a:txBody>
                  <a:tcPr marL="120506" marR="120506" marT="54864" marB="5486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Calibri" pitchFamily="34" charset="0"/>
                          <a:cs typeface="Arial" pitchFamily="34" charset="0"/>
                        </a:rPr>
                        <a:t>2018 vs.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Calibri" pitchFamily="34" charset="0"/>
                          <a:cs typeface="Arial" pitchFamily="34" charset="0"/>
                        </a:rPr>
                        <a:t>2017</a:t>
                      </a:r>
                    </a:p>
                  </a:txBody>
                  <a:tcPr marL="120506" marR="120506" marT="54864" marB="5486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Calibri" pitchFamily="34" charset="0"/>
                          <a:cs typeface="Arial" pitchFamily="34" charset="0"/>
                        </a:rPr>
                        <a:t>2019 forecast</a:t>
                      </a:r>
                    </a:p>
                  </a:txBody>
                  <a:tcPr marL="120506" marR="120506" marT="54864" marB="5486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sng" strike="noStrike" cap="none" normalizeH="0" baseline="0" dirty="0">
                        <a:ln>
                          <a:noFill/>
                        </a:ln>
                        <a:solidFill>
                          <a:schemeClr val="tx1"/>
                        </a:solidFill>
                        <a:effectLst/>
                        <a:latin typeface="Calibri" pitchFamily="34" charset="0"/>
                        <a:cs typeface="Arial" pitchFamily="34" charset="0"/>
                      </a:endParaRPr>
                    </a:p>
                  </a:txBody>
                  <a:tcPr marL="120506" marR="120506" marT="54864" marB="5486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0204">
                <a:tc gridSpan="2">
                  <a:txBody>
                    <a:bodyPr/>
                    <a:lstStyle/>
                    <a:p>
                      <a:pPr algn="l" fontAlgn="b"/>
                      <a:r>
                        <a:rPr lang="en-US" sz="2200" b="1" u="sng" strike="noStrike" dirty="0"/>
                        <a:t>Nonresidential total (</a:t>
                      </a:r>
                      <a:r>
                        <a:rPr lang="en-US" sz="2200" b="1" u="sng" strike="noStrike" dirty="0" err="1"/>
                        <a:t>public+private</a:t>
                      </a:r>
                      <a:r>
                        <a:rPr lang="en-US" sz="2200" b="1" u="sng" strike="noStrike" dirty="0"/>
                        <a:t>)</a:t>
                      </a:r>
                      <a:endParaRPr lang="en-US" sz="2200" b="1" i="0" u="sng" strike="noStrike" dirty="0">
                        <a:solidFill>
                          <a:srgbClr val="000000"/>
                        </a:solidFill>
                        <a:latin typeface="+mn-lt"/>
                      </a:endParaRP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r" fontAlgn="b"/>
                      <a:endParaRPr lang="en-US" sz="2200" b="1" i="0" u="sng" strike="noStrike" dirty="0">
                        <a:solidFill>
                          <a:srgbClr val="000000"/>
                        </a:solidFill>
                        <a:latin typeface="+mn-lt"/>
                      </a:endParaRPr>
                    </a:p>
                  </a:txBody>
                  <a:tcPr marL="11430" marR="11430" marT="1143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200" b="1" i="0" u="sng" strike="noStrike" dirty="0">
                          <a:solidFill>
                            <a:srgbClr val="000000"/>
                          </a:solidFill>
                          <a:latin typeface="+mn-lt"/>
                        </a:rPr>
                        <a:t>  -0.5%</a:t>
                      </a:r>
                    </a:p>
                  </a:txBody>
                  <a:tcPr marL="9144" marR="9144" marT="9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200" b="1" i="0" u="sng" strike="noStrike" dirty="0">
                          <a:solidFill>
                            <a:srgbClr val="000000"/>
                          </a:solidFill>
                          <a:latin typeface="+mn-lt"/>
                        </a:rPr>
                        <a:t>4.7%             </a:t>
                      </a:r>
                    </a:p>
                  </a:txBody>
                  <a:tcPr marL="11430" marR="11430" marT="1143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2200" b="1" i="0" u="sng" strike="noStrike" dirty="0">
                        <a:solidFill>
                          <a:srgbClr val="000000"/>
                        </a:solidFill>
                        <a:latin typeface="+mn-lt"/>
                      </a:endParaRPr>
                    </a:p>
                  </a:txBody>
                  <a:tcPr marL="11430" marR="11430" marT="1143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200" b="1" i="0" u="none" strike="noStrike" dirty="0">
                        <a:solidFill>
                          <a:srgbClr val="000000"/>
                        </a:solidFill>
                        <a:latin typeface="+mn-lt"/>
                      </a:endParaRPr>
                    </a:p>
                  </a:txBody>
                  <a:tcPr marL="9144" marR="9144" marT="9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b"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2200" b="1" i="0" u="sng" strike="noStrike" cap="none" normalizeH="0" baseline="0" dirty="0">
                          <a:ln>
                            <a:noFill/>
                          </a:ln>
                          <a:solidFill>
                            <a:srgbClr val="000000"/>
                          </a:solidFill>
                          <a:effectLst/>
                          <a:latin typeface="+mn-lt"/>
                          <a:cs typeface="Arial" pitchFamily="34" charset="0"/>
                        </a:rPr>
                        <a:t>2-5%</a:t>
                      </a:r>
                    </a:p>
                  </a:txBody>
                  <a:tcPr marL="12553" marR="12553" marT="11430" marB="0"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200" dirty="0"/>
                        <a:t>Power (incl. oil &amp;</a:t>
                      </a:r>
                      <a:r>
                        <a:rPr lang="en-US" sz="2200" baseline="0" dirty="0"/>
                        <a:t> gas field structures, pipelines)</a:t>
                      </a:r>
                      <a:endParaRPr lang="en-US" sz="2200" dirty="0"/>
                    </a:p>
                  </a:txBody>
                  <a:tcPr marL="0" marR="11430" marT="1143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dirty="0"/>
                        <a:t>              </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dirty="0"/>
                        <a:t>-5    </a:t>
                      </a: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dirty="0"/>
                        <a:t>4</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548640" rtl="0" eaLnBrk="1" fontAlgn="auto" latinLnBrk="0" hangingPunct="1">
                        <a:lnSpc>
                          <a:spcPct val="100000"/>
                        </a:lnSpc>
                        <a:spcBef>
                          <a:spcPts val="0"/>
                        </a:spcBef>
                        <a:spcAft>
                          <a:spcPts val="0"/>
                        </a:spcAft>
                        <a:buClrTx/>
                        <a:buSzTx/>
                        <a:buFontTx/>
                        <a:buNone/>
                        <a:tabLst/>
                        <a:defRPr/>
                      </a:pPr>
                      <a:endParaRPr lang="en-US" sz="2200" dirty="0"/>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2-7%</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4782808"/>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200" b="0" i="0" u="none" strike="noStrike" dirty="0">
                          <a:solidFill>
                            <a:srgbClr val="000000"/>
                          </a:solidFill>
                          <a:latin typeface="+mn-lt"/>
                        </a:rPr>
                        <a:t>Educational</a:t>
                      </a: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200" b="0" i="0" u="none" strike="noStrike" dirty="0">
                          <a:solidFill>
                            <a:srgbClr val="000000"/>
                          </a:solidFill>
                          <a:latin typeface="+mn-lt"/>
                        </a:rPr>
                        <a:t>1</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US" sz="2200" b="0" i="0" u="none" strike="noStrike" dirty="0">
                        <a:solidFill>
                          <a:srgbClr val="000000"/>
                        </a:solidFill>
                        <a:latin typeface="+mn-lt"/>
                      </a:endParaRPr>
                    </a:p>
                  </a:txBody>
                  <a:tcPr marL="11430" marR="11430" marT="1143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dirty="0"/>
                        <a:t>3</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US" sz="2200" b="0" i="0" u="none" strike="noStrike" dirty="0">
                        <a:solidFill>
                          <a:srgbClr val="000000"/>
                        </a:solidFill>
                        <a:latin typeface="+mn-lt"/>
                      </a:endParaRPr>
                    </a:p>
                  </a:txBody>
                  <a:tcPr marL="11430" marR="11430" marT="1143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548640" rtl="0" eaLnBrk="1" latinLnBrk="0" hangingPunct="1"/>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200" dirty="0"/>
                        <a:t>0-5%</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689747"/>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200" u="none" strike="noStrike" dirty="0"/>
                        <a:t>Highway and street</a:t>
                      </a:r>
                      <a:endParaRPr lang="en-US" sz="2200" b="0" i="0" u="none" strike="noStrike" dirty="0">
                        <a:solidFill>
                          <a:srgbClr val="000000"/>
                        </a:solidFill>
                        <a:latin typeface="+mn-lt"/>
                      </a:endParaRP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2200" b="0" i="0" u="none" strike="noStrike" dirty="0">
                        <a:solidFill>
                          <a:srgbClr val="000000"/>
                        </a:solidFill>
                        <a:latin typeface="+mn-lt"/>
                      </a:endParaRP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-4</a:t>
                      </a: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kumimoji="0" lang="en-US" sz="2200" b="0" i="0" u="none" strike="noStrike" cap="none" normalizeH="0" baseline="0" dirty="0">
                          <a:ln>
                            <a:noFill/>
                          </a:ln>
                          <a:solidFill>
                            <a:srgbClr val="000000"/>
                          </a:solidFill>
                          <a:effectLst/>
                          <a:latin typeface="+mn-lt"/>
                          <a:cs typeface="Arial" pitchFamily="34" charset="0"/>
                        </a:rPr>
                        <a:t>4</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endParaRPr kumimoji="0" lang="en-US" sz="2200" b="0" i="0" u="none" strike="noStrike" cap="none" normalizeH="0" baseline="0" dirty="0">
                        <a:ln>
                          <a:noFill/>
                        </a:ln>
                        <a:solidFill>
                          <a:srgbClr val="000000"/>
                        </a:solidFill>
                        <a:effectLst/>
                        <a:latin typeface="+mn-lt"/>
                        <a:cs typeface="Arial" pitchFamily="34" charset="0"/>
                      </a:endParaRP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mn-lt"/>
                        <a:cs typeface="Arial" pitchFamily="34" charset="0"/>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3-8%</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4463790"/>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200" u="none" strike="noStrike" dirty="0"/>
                        <a:t>Commercial (retail, warehouse, farm)</a:t>
                      </a:r>
                      <a:endParaRPr lang="en-US" sz="2200" b="0" i="0" u="none" strike="noStrike" dirty="0">
                        <a:solidFill>
                          <a:srgbClr val="000000"/>
                        </a:solidFill>
                        <a:latin typeface="+mn-lt"/>
                      </a:endParaRP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200" b="0" i="0" u="none" strike="noStrike" dirty="0">
                          <a:solidFill>
                            <a:srgbClr val="000000"/>
                          </a:solidFill>
                          <a:latin typeface="+mn-lt"/>
                        </a:rPr>
                        <a:t>12</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b="0" dirty="0">
                        <a:latin typeface="+mn-lt"/>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200" b="0" i="0" u="none" strike="noStrike" dirty="0">
                          <a:solidFill>
                            <a:srgbClr val="000000"/>
                          </a:solidFill>
                          <a:latin typeface="+mn-lt"/>
                        </a:rPr>
                        <a:t>2</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548640" rtl="0" eaLnBrk="1" fontAlgn="b" latinLnBrk="0" hangingPunct="1">
                        <a:lnSpc>
                          <a:spcPct val="100000"/>
                        </a:lnSpc>
                        <a:spcBef>
                          <a:spcPts val="0"/>
                        </a:spcBef>
                        <a:spcAft>
                          <a:spcPts val="0"/>
                        </a:spcAft>
                        <a:buClrTx/>
                        <a:buSzTx/>
                        <a:buFontTx/>
                        <a:buNone/>
                        <a:tabLst/>
                        <a:defRPr/>
                      </a:pPr>
                      <a:endParaRPr lang="en-US" sz="2200" b="0" i="0" u="none" strike="noStrike" dirty="0">
                        <a:solidFill>
                          <a:srgbClr val="000000"/>
                        </a:solidFill>
                        <a:latin typeface="+mn-lt"/>
                      </a:endParaRP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200" b="0" dirty="0">
                        <a:latin typeface="+mn-lt"/>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0-5%</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94444"/>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200" dirty="0"/>
                        <a:t>Office</a:t>
                      </a: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dirty="0"/>
                        <a:t>-1</a:t>
                      </a: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dirty="0"/>
                        <a:t>9</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548640" rtl="0" eaLnBrk="1" latinLnBrk="0" hangingPunct="1"/>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200" dirty="0"/>
                        <a:t>0-5%</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367"/>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200" dirty="0"/>
                        <a:t>Manufacturing</a:t>
                      </a: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b="0" dirty="0">
                          <a:latin typeface="+mn-lt"/>
                        </a:rPr>
                        <a:t>  </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200" dirty="0"/>
                        <a:t>-13</a:t>
                      </a:r>
                      <a:endParaRPr lang="en-US" sz="2200" b="0" dirty="0">
                        <a:latin typeface="+mn-lt"/>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b="0" dirty="0">
                        <a:latin typeface="+mn-lt"/>
                      </a:endParaRP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548640" rtl="0" eaLnBrk="1" fontAlgn="auto" latinLnBrk="0" hangingPunct="1">
                        <a:lnSpc>
                          <a:spcPct val="100000"/>
                        </a:lnSpc>
                        <a:spcBef>
                          <a:spcPts val="0"/>
                        </a:spcBef>
                        <a:spcAft>
                          <a:spcPts val="0"/>
                        </a:spcAft>
                        <a:buClrTx/>
                        <a:buSzTx/>
                        <a:buFontTx/>
                        <a:buNone/>
                        <a:tabLst/>
                        <a:defRPr/>
                      </a:pPr>
                      <a:r>
                        <a:rPr lang="en-US" sz="2200" b="0" dirty="0">
                          <a:latin typeface="+mn-lt"/>
                        </a:rPr>
                        <a:t>-2</a:t>
                      </a: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200" b="0" dirty="0">
                        <a:latin typeface="+mn-lt"/>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near 0</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290325"/>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fontAlgn="b"/>
                      <a:r>
                        <a:rPr lang="en-US" sz="2200" u="none" strike="noStrike" dirty="0"/>
                        <a:t>Transportation</a:t>
                      </a:r>
                      <a:endParaRPr lang="en-US" sz="2200" b="0" i="0" u="none" strike="noStrike" dirty="0">
                        <a:solidFill>
                          <a:srgbClr val="000000"/>
                        </a:solidFill>
                        <a:latin typeface="+mn-lt"/>
                      </a:endParaRP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200" b="0" i="0" u="none" strike="noStrike" dirty="0">
                          <a:solidFill>
                            <a:srgbClr val="000000"/>
                          </a:solidFill>
                          <a:latin typeface="+mn-lt"/>
                        </a:rPr>
                        <a:t>4</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2200" b="0" i="0" u="none" strike="noStrike" dirty="0">
                        <a:solidFill>
                          <a:srgbClr val="000000"/>
                        </a:solidFill>
                        <a:latin typeface="+mn-lt"/>
                      </a:endParaRPr>
                    </a:p>
                  </a:txBody>
                  <a:tcPr marL="11430" marR="11430" marT="1143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15</a:t>
                      </a:r>
                    </a:p>
                  </a:txBody>
                  <a:tcPr marL="12553" marR="12553" marT="11430" marB="0" anchor="b"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mn-lt"/>
                        <a:cs typeface="Arial" pitchFamily="34" charset="0"/>
                      </a:endParaRPr>
                    </a:p>
                  </a:txBody>
                  <a:tcPr marL="12553" marR="12553" marT="11430" marB="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US" sz="2200" b="0" i="0" u="none" strike="noStrike" dirty="0">
                        <a:solidFill>
                          <a:srgbClr val="000000"/>
                        </a:solidFill>
                        <a:latin typeface="+mn-lt"/>
                      </a:endParaRPr>
                    </a:p>
                  </a:txBody>
                  <a:tcPr marL="11430" marR="11430" marT="1143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5-10%</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10127"/>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200" u="none" strike="noStrike" dirty="0"/>
                        <a:t>Health care</a:t>
                      </a:r>
                      <a:endParaRPr lang="en-US" sz="2200" b="0" i="0" u="none" strike="noStrike" dirty="0">
                        <a:solidFill>
                          <a:srgbClr val="000000"/>
                        </a:solidFill>
                        <a:latin typeface="+mn-lt"/>
                      </a:endParaRP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200" b="0" i="0" u="none" strike="noStrike" dirty="0">
                          <a:solidFill>
                            <a:srgbClr val="000000"/>
                          </a:solidFill>
                          <a:latin typeface="+mn-lt"/>
                        </a:rPr>
                        <a:t>4</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mn-lt"/>
                        <a:cs typeface="Arial" pitchFamily="34" charset="0"/>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200" b="0" i="0" u="none" strike="noStrike" dirty="0">
                          <a:solidFill>
                            <a:srgbClr val="000000"/>
                          </a:solidFill>
                          <a:latin typeface="+mn-lt"/>
                        </a:rPr>
                        <a:t>0</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2200" b="0" i="0" u="none" strike="noStrike" dirty="0">
                        <a:solidFill>
                          <a:srgbClr val="000000"/>
                        </a:solidFill>
                        <a:latin typeface="+mn-lt"/>
                      </a:endParaRP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mn-lt"/>
                        <a:cs typeface="Arial" pitchFamily="34" charset="0"/>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near 0</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1587"/>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fontAlgn="b"/>
                      <a:r>
                        <a:rPr lang="en-US" sz="2200" b="0" i="0" u="none" strike="noStrike" dirty="0">
                          <a:solidFill>
                            <a:schemeClr val="tx1"/>
                          </a:solidFill>
                          <a:latin typeface="+mn-lt"/>
                        </a:rPr>
                        <a:t>Lodging</a:t>
                      </a: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b="0" dirty="0">
                          <a:latin typeface="+mn-lt"/>
                        </a:rPr>
                        <a:t>6</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b="0" dirty="0">
                          <a:latin typeface="+mn-lt"/>
                        </a:rPr>
                        <a:t>11</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b="0" dirty="0">
                        <a:latin typeface="+mn-lt"/>
                      </a:endParaRP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mn-lt"/>
                          <a:cs typeface="Arial" pitchFamily="34" charset="0"/>
                        </a:rPr>
                        <a:t>0-5%</a:t>
                      </a: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1979416"/>
                  </a:ext>
                </a:extLst>
              </a:tr>
              <a:tr h="372055">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200" dirty="0"/>
                        <a:t>Sewage</a:t>
                      </a:r>
                      <a:r>
                        <a:rPr lang="en-US" sz="2200" baseline="0" dirty="0"/>
                        <a:t> &amp; waste disposal</a:t>
                      </a:r>
                      <a:endParaRPr lang="en-US" sz="2200" dirty="0"/>
                    </a:p>
                  </a:txBody>
                  <a:tcPr marL="0" marR="11430" marT="1143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dirty="0"/>
                        <a:t>-12</a:t>
                      </a: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200" dirty="0"/>
                        <a:t>8</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200" dirty="0"/>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mn-lt"/>
                        <a:cs typeface="Arial" pitchFamily="34" charset="0"/>
                      </a:endParaRPr>
                    </a:p>
                  </a:txBody>
                  <a:tcPr marL="12553" marR="12553" marT="1143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9036544"/>
                  </a:ext>
                </a:extLst>
              </a:tr>
              <a:tr h="724208">
                <a:tc>
                  <a:txBody>
                    <a:bodyPr/>
                    <a:lstStyle/>
                    <a:p>
                      <a:endParaRPr lang="en-US" sz="2200" dirty="0"/>
                    </a:p>
                  </a:txBody>
                  <a:tcPr marL="219456" marR="11430" marT="114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2200" u="none" strike="noStrike" cap="none" normalizeH="0" baseline="0" dirty="0">
                          <a:ln>
                            <a:noFill/>
                          </a:ln>
                          <a:effectLst/>
                        </a:rPr>
                        <a:t>Other--amusement; communication; religious; public safety; conservation; water: 11% of  ‘17 total</a:t>
                      </a:r>
                      <a:endParaRPr lang="en-US" sz="2200" b="1" i="0" u="none" strike="noStrike" dirty="0">
                        <a:solidFill>
                          <a:schemeClr val="tx1"/>
                        </a:solidFill>
                        <a:latin typeface="+mn-lt"/>
                      </a:endParaRPr>
                    </a:p>
                  </a:txBody>
                  <a:tcPr marL="0" marR="11430" marT="114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200" b="0" i="0" u="none" strike="noStrike">
                          <a:solidFill>
                            <a:srgbClr val="000000"/>
                          </a:solidFill>
                          <a:latin typeface="+mn-lt"/>
                        </a:rPr>
                        <a:t>3</a:t>
                      </a:r>
                      <a:endParaRPr lang="en-US" sz="2200" b="0" i="0" u="none" strike="noStrike" dirty="0">
                        <a:solidFill>
                          <a:srgbClr val="000000"/>
                        </a:solidFill>
                        <a:latin typeface="+mn-lt"/>
                      </a:endParaRP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mn-lt"/>
                        <a:cs typeface="Arial" pitchFamily="34" charset="0"/>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200" b="0" i="0" u="none" strike="noStrike" dirty="0">
                          <a:solidFill>
                            <a:srgbClr val="000000"/>
                          </a:solidFill>
                          <a:latin typeface="+mn-lt"/>
                        </a:rPr>
                        <a:t>6</a:t>
                      </a:r>
                    </a:p>
                  </a:txBody>
                  <a:tcPr marL="11430" marR="11430" marT="1143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2200" b="0" i="0" u="none" strike="noStrike" dirty="0">
                        <a:solidFill>
                          <a:srgbClr val="000000"/>
                        </a:solidFill>
                        <a:latin typeface="+mn-lt"/>
                      </a:endParaRPr>
                    </a:p>
                  </a:txBody>
                  <a:tcPr marL="11430" marR="11430" marT="1143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mn-lt"/>
                        <a:cs typeface="Arial" pitchFamily="34" charset="0"/>
                      </a:endParaRPr>
                    </a:p>
                  </a:txBody>
                  <a:tcPr marL="12553" marR="12553" marT="11430" marB="0" anchor="b"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48640" rtl="0" eaLnBrk="1" fontAlgn="b" latinLnBrk="0" hangingPunct="1">
                        <a:lnSpc>
                          <a:spcPct val="100000"/>
                        </a:lnSpc>
                        <a:spcBef>
                          <a:spcPct val="0"/>
                        </a:spcBef>
                        <a:spcAft>
                          <a:spcPct val="0"/>
                        </a:spcAft>
                        <a:buClrTx/>
                        <a:buSzTx/>
                        <a:buFontTx/>
                        <a:buNone/>
                        <a:tabLst/>
                      </a:pPr>
                      <a:endParaRPr lang="en-US" sz="2200" kern="1200" dirty="0">
                        <a:solidFill>
                          <a:schemeClr val="tx1"/>
                        </a:solidFill>
                        <a:latin typeface="+mn-lt"/>
                        <a:ea typeface="+mn-ea"/>
                        <a:cs typeface="+mn-cs"/>
                      </a:endParaRPr>
                    </a:p>
                  </a:txBody>
                  <a:tcPr marL="12553" marR="12553" marT="1143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mn-lt"/>
                        <a:cs typeface="Arial" pitchFamily="34" charset="0"/>
                      </a:endParaRPr>
                    </a:p>
                  </a:txBody>
                  <a:tcPr marL="12553" marR="12553" marT="11430" marB="0"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362309" y="1108041"/>
            <a:ext cx="14672669" cy="593128"/>
          </a:xfrm>
        </p:spPr>
        <p:txBody>
          <a:bodyPr>
            <a:normAutofit fontScale="90000"/>
          </a:bodyPr>
          <a:lstStyle/>
          <a:p>
            <a:r>
              <a:rPr lang="en-US" sz="3720" dirty="0"/>
              <a:t>Nonresidential spending by segment:  2017-2018 change and 2019 forecast</a:t>
            </a:r>
          </a:p>
        </p:txBody>
      </p:sp>
      <p:sp>
        <p:nvSpPr>
          <p:cNvPr id="7" name="Footer Placeholder 6"/>
          <p:cNvSpPr txBox="1">
            <a:spLocks/>
          </p:cNvSpPr>
          <p:nvPr/>
        </p:nvSpPr>
        <p:spPr>
          <a:xfrm>
            <a:off x="2377440" y="7627627"/>
            <a:ext cx="6195060" cy="438150"/>
          </a:xfrm>
          <a:prstGeom prst="rect">
            <a:avLst/>
          </a:prstGeom>
          <a:noFill/>
        </p:spPr>
        <p:txBody>
          <a:bodyPr vert="horz" lIns="109728" tIns="54864" rIns="109728" bIns="54864" rtlCol="0" anchor="ctr"/>
          <a:lstStyle/>
          <a:p>
            <a:r>
              <a:rPr lang="fr-FR" sz="1440" dirty="0">
                <a:solidFill>
                  <a:prstClr val="white"/>
                </a:solidFill>
              </a:rPr>
              <a:t>Source: U.S. Census Bureau construction spending report; Author’s forecast</a:t>
            </a:r>
          </a:p>
        </p:txBody>
      </p:sp>
      <p:sp>
        <p:nvSpPr>
          <p:cNvPr id="4" name="Slide Number Placeholder 3">
            <a:extLst>
              <a:ext uri="{FF2B5EF4-FFF2-40B4-BE49-F238E27FC236}">
                <a16:creationId xmlns:a16="http://schemas.microsoft.com/office/drawing/2014/main" id="{743D663B-D332-48B4-AA52-4F1A9D0BFF14}"/>
              </a:ext>
            </a:extLst>
          </p:cNvPr>
          <p:cNvSpPr>
            <a:spLocks noGrp="1"/>
          </p:cNvSpPr>
          <p:nvPr>
            <p:ph type="sldNum" sz="quarter" idx="12"/>
          </p:nvPr>
        </p:nvSpPr>
        <p:spPr>
          <a:xfrm>
            <a:off x="11000923" y="415371"/>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5</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36079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ontent Placeholder 20"/>
          <p:cNvGraphicFramePr>
            <a:graphicFrameLocks/>
          </p:cNvGraphicFramePr>
          <p:nvPr>
            <p:extLst/>
          </p:nvPr>
        </p:nvGraphicFramePr>
        <p:xfrm>
          <a:off x="1655610" y="1676400"/>
          <a:ext cx="2217138" cy="46546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Content Placeholder 20"/>
          <p:cNvGraphicFramePr>
            <a:graphicFrameLocks/>
          </p:cNvGraphicFramePr>
          <p:nvPr>
            <p:extLst>
              <p:ext uri="{D42A27DB-BD31-4B8C-83A1-F6EECF244321}">
                <p14:modId xmlns:p14="http://schemas.microsoft.com/office/powerpoint/2010/main" val="4133711046"/>
              </p:ext>
            </p:extLst>
          </p:nvPr>
        </p:nvGraphicFramePr>
        <p:xfrm>
          <a:off x="1637770" y="2199408"/>
          <a:ext cx="2636939" cy="51951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20"/>
          <p:cNvGraphicFramePr>
            <a:graphicFrameLocks/>
          </p:cNvGraphicFramePr>
          <p:nvPr>
            <p:extLst>
              <p:ext uri="{D42A27DB-BD31-4B8C-83A1-F6EECF244321}">
                <p14:modId xmlns:p14="http://schemas.microsoft.com/office/powerpoint/2010/main" val="1113193412"/>
              </p:ext>
            </p:extLst>
          </p:nvPr>
        </p:nvGraphicFramePr>
        <p:xfrm>
          <a:off x="7477678" y="2204047"/>
          <a:ext cx="2274176" cy="54165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20"/>
          <p:cNvGraphicFramePr>
            <a:graphicFrameLocks/>
          </p:cNvGraphicFramePr>
          <p:nvPr>
            <p:extLst>
              <p:ext uri="{D42A27DB-BD31-4B8C-83A1-F6EECF244321}">
                <p14:modId xmlns:p14="http://schemas.microsoft.com/office/powerpoint/2010/main" val="1067064033"/>
              </p:ext>
            </p:extLst>
          </p:nvPr>
        </p:nvGraphicFramePr>
        <p:xfrm>
          <a:off x="9130579" y="2204047"/>
          <a:ext cx="3161292" cy="5416595"/>
        </p:xfrm>
        <a:graphic>
          <a:graphicData uri="http://schemas.openxmlformats.org/drawingml/2006/chart">
            <c:chart xmlns:c="http://schemas.openxmlformats.org/drawingml/2006/chart" xmlns:r="http://schemas.openxmlformats.org/officeDocument/2006/relationships" r:id="rId6"/>
          </a:graphicData>
        </a:graphic>
      </p:graphicFrame>
      <p:sp>
        <p:nvSpPr>
          <p:cNvPr id="33" name="Title 4"/>
          <p:cNvSpPr>
            <a:spLocks noGrp="1"/>
          </p:cNvSpPr>
          <p:nvPr>
            <p:ph type="title"/>
          </p:nvPr>
        </p:nvSpPr>
        <p:spPr>
          <a:xfrm>
            <a:off x="0" y="1293476"/>
            <a:ext cx="14234160" cy="649420"/>
          </a:xfrm>
        </p:spPr>
        <p:txBody>
          <a:bodyPr>
            <a:noAutofit/>
          </a:bodyPr>
          <a:lstStyle/>
          <a:p>
            <a:r>
              <a:rPr lang="en-US" sz="3200" b="1" dirty="0"/>
              <a:t>Construction spending: education, health care</a:t>
            </a:r>
            <a:br>
              <a:rPr lang="en-US" sz="2400" dirty="0"/>
            </a:br>
            <a:r>
              <a:rPr lang="en-US" sz="2400" dirty="0"/>
              <a:t>annual total, 2008–16; monthly (seasonally adjusted annual rate), 1/17–1/19; billion $</a:t>
            </a:r>
          </a:p>
        </p:txBody>
      </p:sp>
      <p:graphicFrame>
        <p:nvGraphicFramePr>
          <p:cNvPr id="41" name="Content Placeholder 20"/>
          <p:cNvGraphicFramePr>
            <a:graphicFrameLocks/>
          </p:cNvGraphicFramePr>
          <p:nvPr>
            <p:extLst>
              <p:ext uri="{D42A27DB-BD31-4B8C-83A1-F6EECF244321}">
                <p14:modId xmlns:p14="http://schemas.microsoft.com/office/powerpoint/2010/main" val="2490381664"/>
              </p:ext>
            </p:extLst>
          </p:nvPr>
        </p:nvGraphicFramePr>
        <p:xfrm>
          <a:off x="3281773" y="2190936"/>
          <a:ext cx="2951711" cy="5195134"/>
        </p:xfrm>
        <a:graphic>
          <a:graphicData uri="http://schemas.openxmlformats.org/drawingml/2006/chart">
            <c:chart xmlns:c="http://schemas.openxmlformats.org/drawingml/2006/chart" xmlns:r="http://schemas.openxmlformats.org/officeDocument/2006/relationships" r:id="rId7"/>
          </a:graphicData>
        </a:graphic>
      </p:graphicFrame>
      <p:sp>
        <p:nvSpPr>
          <p:cNvPr id="52" name="TextBox 51"/>
          <p:cNvSpPr txBox="1"/>
          <p:nvPr/>
        </p:nvSpPr>
        <p:spPr>
          <a:xfrm>
            <a:off x="1429878" y="2201476"/>
            <a:ext cx="4954604" cy="387798"/>
          </a:xfrm>
          <a:prstGeom prst="rect">
            <a:avLst/>
          </a:prstGeom>
          <a:noFill/>
        </p:spPr>
        <p:txBody>
          <a:bodyPr wrap="square" rtlCol="0">
            <a:spAutoFit/>
          </a:bodyPr>
          <a:lstStyle/>
          <a:p>
            <a:pPr algn="ctr"/>
            <a:r>
              <a:rPr lang="en-US" sz="1920" b="1" dirty="0"/>
              <a:t>Education</a:t>
            </a:r>
            <a:r>
              <a:rPr lang="en-US" sz="1920" dirty="0"/>
              <a:t>:</a:t>
            </a:r>
            <a:r>
              <a:rPr lang="en-US" sz="1920" b="1" dirty="0"/>
              <a:t> </a:t>
            </a:r>
            <a:r>
              <a:rPr lang="en-US" sz="1920" dirty="0"/>
              <a:t>(state/local K-12, S/L higher; private)</a:t>
            </a:r>
          </a:p>
        </p:txBody>
      </p:sp>
      <p:sp>
        <p:nvSpPr>
          <p:cNvPr id="53" name="TextBox 52"/>
          <p:cNvSpPr txBox="1"/>
          <p:nvPr/>
        </p:nvSpPr>
        <p:spPr>
          <a:xfrm>
            <a:off x="1439059" y="6788569"/>
            <a:ext cx="4954604" cy="609398"/>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a:t>
            </a:r>
            <a:r>
              <a:rPr lang="en-US" sz="1680" dirty="0">
                <a:latin typeface="+mj-lt"/>
                <a:cs typeface="Arial" pitchFamily="34" charset="0"/>
              </a:rPr>
              <a:t> 7</a:t>
            </a:r>
            <a:r>
              <a:rPr lang="en-US" sz="1680" dirty="0">
                <a:latin typeface="+mj-lt"/>
              </a:rPr>
              <a:t>% (state/local preK-12 14%; state/local higher ed -2%; </a:t>
            </a:r>
            <a:r>
              <a:rPr lang="en-US" sz="1680" dirty="0">
                <a:solidFill>
                  <a:prstClr val="black"/>
                </a:solidFill>
                <a:latin typeface="+mj-lt"/>
                <a:cs typeface="Arial" pitchFamily="34" charset="0"/>
              </a:rPr>
              <a:t>private 4%</a:t>
            </a:r>
            <a:r>
              <a:rPr lang="en-US" sz="1680" dirty="0">
                <a:latin typeface="+mj-lt"/>
              </a:rPr>
              <a:t>)</a:t>
            </a:r>
            <a:endParaRPr lang="en-US" sz="1680" dirty="0">
              <a:latin typeface="+mj-lt"/>
              <a:cs typeface="Arial" pitchFamily="34" charset="0"/>
            </a:endParaRPr>
          </a:p>
        </p:txBody>
      </p:sp>
      <p:sp>
        <p:nvSpPr>
          <p:cNvPr id="54" name="Rectangle 53"/>
          <p:cNvSpPr/>
          <p:nvPr/>
        </p:nvSpPr>
        <p:spPr>
          <a:xfrm>
            <a:off x="1406398" y="2201476"/>
            <a:ext cx="5143153" cy="5193472"/>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55" name="TextBox 54"/>
          <p:cNvSpPr txBox="1"/>
          <p:nvPr/>
        </p:nvSpPr>
        <p:spPr>
          <a:xfrm>
            <a:off x="4595370" y="4222773"/>
            <a:ext cx="2427377"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state/local  preK-12</a:t>
            </a:r>
          </a:p>
        </p:txBody>
      </p:sp>
      <p:sp>
        <p:nvSpPr>
          <p:cNvPr id="56" name="TextBox 55"/>
          <p:cNvSpPr txBox="1"/>
          <p:nvPr/>
        </p:nvSpPr>
        <p:spPr>
          <a:xfrm>
            <a:off x="5434489" y="5527115"/>
            <a:ext cx="913130"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private</a:t>
            </a:r>
          </a:p>
        </p:txBody>
      </p:sp>
      <p:sp>
        <p:nvSpPr>
          <p:cNvPr id="57" name="TextBox 56"/>
          <p:cNvSpPr txBox="1"/>
          <p:nvPr/>
        </p:nvSpPr>
        <p:spPr>
          <a:xfrm>
            <a:off x="4537978" y="5148966"/>
            <a:ext cx="2111969"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state/local higher </a:t>
            </a:r>
            <a:r>
              <a:rPr lang="en-US" sz="1320" dirty="0" err="1">
                <a:latin typeface="Calibri" pitchFamily="34" charset="0"/>
                <a:cs typeface="Arial" pitchFamily="34" charset="0"/>
              </a:rPr>
              <a:t>ed</a:t>
            </a:r>
            <a:endParaRPr lang="en-US" sz="1320" dirty="0">
              <a:latin typeface="Calibri" pitchFamily="34" charset="0"/>
              <a:cs typeface="Arial" pitchFamily="34" charset="0"/>
            </a:endParaRPr>
          </a:p>
        </p:txBody>
      </p:sp>
      <p:sp>
        <p:nvSpPr>
          <p:cNvPr id="64" name="TextBox 63"/>
          <p:cNvSpPr txBox="1"/>
          <p:nvPr/>
        </p:nvSpPr>
        <p:spPr>
          <a:xfrm>
            <a:off x="7477678" y="2216947"/>
            <a:ext cx="5158778" cy="387798"/>
          </a:xfrm>
          <a:prstGeom prst="rect">
            <a:avLst/>
          </a:prstGeom>
          <a:noFill/>
        </p:spPr>
        <p:txBody>
          <a:bodyPr wrap="square" rtlCol="0">
            <a:spAutoFit/>
          </a:bodyPr>
          <a:lstStyle/>
          <a:p>
            <a:pPr algn="ctr"/>
            <a:r>
              <a:rPr lang="en-US" sz="1920" b="1" dirty="0"/>
              <a:t>Health care</a:t>
            </a:r>
            <a:r>
              <a:rPr lang="en-US" sz="1920" dirty="0"/>
              <a:t>: (private hospital, S/L hospital, other)</a:t>
            </a:r>
          </a:p>
        </p:txBody>
      </p:sp>
      <p:sp>
        <p:nvSpPr>
          <p:cNvPr id="65" name="TextBox 64"/>
          <p:cNvSpPr txBox="1"/>
          <p:nvPr/>
        </p:nvSpPr>
        <p:spPr>
          <a:xfrm>
            <a:off x="7547373" y="6798431"/>
            <a:ext cx="5158778" cy="609398"/>
          </a:xfrm>
          <a:prstGeom prst="rect">
            <a:avLst/>
          </a:prstGeom>
          <a:noFill/>
        </p:spPr>
        <p:txBody>
          <a:bodyPr wrap="square" rtlCol="0">
            <a:spAutoFit/>
          </a:bodyPr>
          <a:lstStyle/>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Jan. ‘18–Jan. ‘19:</a:t>
            </a:r>
            <a:r>
              <a:rPr lang="en-US" sz="1680" dirty="0">
                <a:latin typeface="+mj-lt"/>
                <a:cs typeface="Arial" pitchFamily="34" charset="0"/>
              </a:rPr>
              <a:t> -3% [</a:t>
            </a:r>
            <a:r>
              <a:rPr lang="en-US" sz="1680" dirty="0">
                <a:latin typeface="+mj-lt"/>
              </a:rPr>
              <a:t>private hospital -2%; S/L hospital</a:t>
            </a:r>
          </a:p>
          <a:p>
            <a:pPr algn="ctr">
              <a:defRPr sz="1614" b="0" i="0" u="none" strike="noStrike" kern="1200" baseline="0">
                <a:solidFill>
                  <a:prstClr val="black"/>
                </a:solidFill>
                <a:latin typeface="Arial" pitchFamily="34" charset="0"/>
                <a:ea typeface="+mn-ea"/>
                <a:cs typeface="Arial" pitchFamily="34" charset="0"/>
              </a:defRPr>
            </a:pPr>
            <a:r>
              <a:rPr lang="en-US" sz="1680" dirty="0">
                <a:latin typeface="+mj-lt"/>
              </a:rPr>
              <a:t>-11%; other (special care, medical office, federal) -2%]</a:t>
            </a:r>
            <a:endParaRPr lang="en-US" sz="1680" dirty="0">
              <a:latin typeface="+mj-lt"/>
              <a:cs typeface="Arial" pitchFamily="34" charset="0"/>
            </a:endParaRPr>
          </a:p>
        </p:txBody>
      </p:sp>
      <p:sp>
        <p:nvSpPr>
          <p:cNvPr id="66" name="Rectangle 65"/>
          <p:cNvSpPr/>
          <p:nvPr/>
        </p:nvSpPr>
        <p:spPr>
          <a:xfrm>
            <a:off x="7477678" y="2190936"/>
            <a:ext cx="5158778" cy="5204012"/>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a:p>
            <a:pPr algn="ctr"/>
            <a:endParaRPr lang="en-US" sz="1920" b="1" dirty="0">
              <a:solidFill>
                <a:schemeClr val="tx1"/>
              </a:solidFill>
            </a:endParaRPr>
          </a:p>
        </p:txBody>
      </p:sp>
      <p:sp>
        <p:nvSpPr>
          <p:cNvPr id="32" name="TextBox 31"/>
          <p:cNvSpPr txBox="1"/>
          <p:nvPr/>
        </p:nvSpPr>
        <p:spPr>
          <a:xfrm>
            <a:off x="10485122" y="5635893"/>
            <a:ext cx="2151336" cy="498598"/>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state/local hospital</a:t>
            </a:r>
          </a:p>
          <a:p>
            <a:pPr>
              <a:defRPr sz="1614" b="0" i="0" u="none" strike="noStrike" kern="1200" baseline="0">
                <a:solidFill>
                  <a:prstClr val="black"/>
                </a:solidFill>
                <a:latin typeface="Arial" pitchFamily="34" charset="0"/>
                <a:ea typeface="+mn-ea"/>
                <a:cs typeface="Arial" pitchFamily="34" charset="0"/>
              </a:defRPr>
            </a:pPr>
            <a:endParaRPr lang="en-US" sz="1320" dirty="0">
              <a:latin typeface="Calibri" pitchFamily="34" charset="0"/>
              <a:cs typeface="Arial" pitchFamily="34" charset="0"/>
            </a:endParaRPr>
          </a:p>
        </p:txBody>
      </p:sp>
      <p:sp>
        <p:nvSpPr>
          <p:cNvPr id="34" name="TextBox 33"/>
          <p:cNvSpPr txBox="1"/>
          <p:nvPr/>
        </p:nvSpPr>
        <p:spPr>
          <a:xfrm>
            <a:off x="10767756" y="4486928"/>
            <a:ext cx="2323631" cy="286232"/>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260" dirty="0">
                <a:latin typeface="Calibri" pitchFamily="34" charset="0"/>
                <a:cs typeface="Arial" pitchFamily="34" charset="0"/>
              </a:rPr>
              <a:t>private hospital</a:t>
            </a:r>
          </a:p>
        </p:txBody>
      </p:sp>
      <p:sp>
        <p:nvSpPr>
          <p:cNvPr id="30" name="Footer Placeholder 6"/>
          <p:cNvSpPr txBox="1">
            <a:spLocks/>
          </p:cNvSpPr>
          <p:nvPr/>
        </p:nvSpPr>
        <p:spPr>
          <a:xfrm>
            <a:off x="1382160" y="7701445"/>
            <a:ext cx="7190340" cy="438150"/>
          </a:xfrm>
          <a:prstGeom prst="rect">
            <a:avLst/>
          </a:prstGeom>
          <a:noFill/>
        </p:spPr>
        <p:txBody>
          <a:bodyPr vert="horz" lIns="109728" tIns="54864" rIns="109728" bIns="54864" rtlCol="0" anchor="ctr"/>
          <a:lstStyle/>
          <a:p>
            <a:pPr lvl="0"/>
            <a:r>
              <a:rPr lang="fr-FR" sz="1440" dirty="0">
                <a:solidFill>
                  <a:schemeClr val="bg1"/>
                </a:solidFill>
              </a:rPr>
              <a:t>Source: U.S. </a:t>
            </a:r>
            <a:r>
              <a:rPr lang="fr-FR" sz="1440" dirty="0" err="1">
                <a:solidFill>
                  <a:schemeClr val="bg1"/>
                </a:solidFill>
              </a:rPr>
              <a:t>Census</a:t>
            </a:r>
            <a:r>
              <a:rPr lang="fr-FR" sz="1440" dirty="0">
                <a:solidFill>
                  <a:schemeClr val="bg1"/>
                </a:solidFill>
              </a:rPr>
              <a:t> Bureau construction </a:t>
            </a:r>
            <a:r>
              <a:rPr lang="fr-FR" sz="1440" dirty="0" err="1">
                <a:solidFill>
                  <a:schemeClr val="bg1"/>
                </a:solidFill>
              </a:rPr>
              <a:t>spending</a:t>
            </a:r>
            <a:r>
              <a:rPr lang="fr-FR" sz="1440" dirty="0">
                <a:solidFill>
                  <a:schemeClr val="bg1"/>
                </a:solidFill>
              </a:rPr>
              <a:t> report</a:t>
            </a:r>
          </a:p>
        </p:txBody>
      </p:sp>
      <p:sp>
        <p:nvSpPr>
          <p:cNvPr id="3" name="TextBox 2"/>
          <p:cNvSpPr txBox="1"/>
          <p:nvPr/>
        </p:nvSpPr>
        <p:spPr>
          <a:xfrm>
            <a:off x="4595370" y="3223579"/>
            <a:ext cx="1401859" cy="295466"/>
          </a:xfrm>
          <a:prstGeom prst="rect">
            <a:avLst/>
          </a:prstGeom>
          <a:noFill/>
        </p:spPr>
        <p:txBody>
          <a:bodyPr wrap="none" rtlCol="0">
            <a:spAutoFit/>
          </a:bodyPr>
          <a:lstStyle/>
          <a:p>
            <a:r>
              <a:rPr lang="en-US" sz="1320" dirty="0"/>
              <a:t>total (78% public)</a:t>
            </a:r>
          </a:p>
        </p:txBody>
      </p:sp>
      <p:sp>
        <p:nvSpPr>
          <p:cNvPr id="4" name="TextBox 3"/>
          <p:cNvSpPr txBox="1"/>
          <p:nvPr/>
        </p:nvSpPr>
        <p:spPr>
          <a:xfrm>
            <a:off x="10485121" y="3038254"/>
            <a:ext cx="2151336" cy="295466"/>
          </a:xfrm>
          <a:prstGeom prst="rect">
            <a:avLst/>
          </a:prstGeom>
          <a:noFill/>
        </p:spPr>
        <p:txBody>
          <a:bodyPr wrap="square" rtlCol="0">
            <a:spAutoFit/>
          </a:bodyPr>
          <a:lstStyle/>
          <a:p>
            <a:r>
              <a:rPr lang="en-US" sz="1320" dirty="0"/>
              <a:t>total (78% private)</a:t>
            </a:r>
          </a:p>
        </p:txBody>
      </p:sp>
      <p:sp>
        <p:nvSpPr>
          <p:cNvPr id="23" name="TextBox 22"/>
          <p:cNvSpPr txBox="1"/>
          <p:nvPr/>
        </p:nvSpPr>
        <p:spPr>
          <a:xfrm>
            <a:off x="11200583" y="5156190"/>
            <a:ext cx="865619" cy="295466"/>
          </a:xfrm>
          <a:prstGeom prst="rect">
            <a:avLst/>
          </a:prstGeom>
          <a:noFill/>
        </p:spPr>
        <p:txBody>
          <a:bodyPr wrap="square" lIns="0" rIns="54864" rtlCol="0">
            <a:spAutoFit/>
          </a:bodyPr>
          <a:lstStyle/>
          <a:p>
            <a:pPr>
              <a:defRPr sz="1614" b="0" i="0" u="none" strike="noStrike" kern="1200" baseline="0">
                <a:solidFill>
                  <a:prstClr val="black"/>
                </a:solidFill>
                <a:latin typeface="Arial" pitchFamily="34" charset="0"/>
                <a:ea typeface="+mn-ea"/>
                <a:cs typeface="Arial" pitchFamily="34" charset="0"/>
              </a:defRPr>
            </a:pPr>
            <a:r>
              <a:rPr lang="en-US" sz="1320" dirty="0">
                <a:latin typeface="Calibri" pitchFamily="34" charset="0"/>
                <a:cs typeface="Arial" pitchFamily="34" charset="0"/>
              </a:rPr>
              <a:t>Other</a:t>
            </a:r>
            <a:endParaRPr lang="en-US" sz="1440" dirty="0">
              <a:latin typeface="Calibri" pitchFamily="34" charset="0"/>
              <a:cs typeface="Arial" pitchFamily="34" charset="0"/>
            </a:endParaRPr>
          </a:p>
        </p:txBody>
      </p:sp>
      <p:sp>
        <p:nvSpPr>
          <p:cNvPr id="5" name="Slide Number Placeholder 4">
            <a:extLst>
              <a:ext uri="{FF2B5EF4-FFF2-40B4-BE49-F238E27FC236}">
                <a16:creationId xmlns:a16="http://schemas.microsoft.com/office/drawing/2014/main" id="{F414CDBE-E9DD-4177-954A-38DF1C04470C}"/>
              </a:ext>
            </a:extLst>
          </p:cNvPr>
          <p:cNvSpPr>
            <a:spLocks noGrp="1"/>
          </p:cNvSpPr>
          <p:nvPr>
            <p:ph type="sldNum" sz="quarter" idx="12"/>
          </p:nvPr>
        </p:nvSpPr>
        <p:spPr>
          <a:xfrm>
            <a:off x="10984757" y="408156"/>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6</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37724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2628"/>
            <a:ext cx="14264640" cy="593128"/>
          </a:xfrm>
        </p:spPr>
        <p:txBody>
          <a:bodyPr>
            <a:normAutofit fontScale="90000"/>
          </a:bodyPr>
          <a:lstStyle/>
          <a:p>
            <a:r>
              <a:rPr lang="en-US" b="1" dirty="0"/>
              <a:t>Key points: education &amp; health care</a:t>
            </a:r>
          </a:p>
        </p:txBody>
      </p:sp>
      <p:sp>
        <p:nvSpPr>
          <p:cNvPr id="3" name="Content Placeholder 2"/>
          <p:cNvSpPr>
            <a:spLocks noGrp="1"/>
          </p:cNvSpPr>
          <p:nvPr>
            <p:ph idx="1"/>
          </p:nvPr>
        </p:nvSpPr>
        <p:spPr>
          <a:xfrm>
            <a:off x="0" y="1920242"/>
            <a:ext cx="14264640" cy="5471159"/>
          </a:xfrm>
        </p:spPr>
        <p:txBody>
          <a:bodyPr>
            <a:noAutofit/>
          </a:bodyPr>
          <a:lstStyle/>
          <a:p>
            <a:r>
              <a:rPr lang="en-US" sz="3600" dirty="0"/>
              <a:t>Rising house &amp; commercial property values are supporting school district tax receipts &amp; bond issues for preK-12 projects</a:t>
            </a:r>
          </a:p>
          <a:p>
            <a:r>
              <a:rPr lang="en-US" sz="3600" dirty="0"/>
              <a:t>Higher-ed enrollment is shrinking and some small colleges are closing; decrease in full-tuition foreign students will hurt budgets</a:t>
            </a:r>
          </a:p>
          <a:p>
            <a:r>
              <a:rPr lang="en-US" sz="3600" dirty="0"/>
              <a:t>Rising stock prices help private school &amp; college capital campaigns</a:t>
            </a:r>
          </a:p>
          <a:p>
            <a:r>
              <a:rPr lang="en-US" sz="3600" dirty="0"/>
              <a:t>Health care spending is shifting from hospitals to standalone special-care facilities (urgent care, surgery, rehab, hospices)</a:t>
            </a:r>
          </a:p>
        </p:txBody>
      </p:sp>
      <p:sp>
        <p:nvSpPr>
          <p:cNvPr id="6" name="Footer Placeholder 6"/>
          <p:cNvSpPr txBox="1">
            <a:spLocks/>
          </p:cNvSpPr>
          <p:nvPr/>
        </p:nvSpPr>
        <p:spPr>
          <a:xfrm>
            <a:off x="956604" y="7627622"/>
            <a:ext cx="7615897" cy="438150"/>
          </a:xfrm>
          <a:prstGeom prst="rect">
            <a:avLst/>
          </a:prstGeom>
          <a:noFill/>
        </p:spPr>
        <p:txBody>
          <a:bodyPr vert="horz" lIns="109728" tIns="54864" rIns="109728" bIns="54864" rtlCol="0" anchor="ctr"/>
          <a:lstStyle/>
          <a:p>
            <a:pPr>
              <a:defRPr/>
            </a:pPr>
            <a:r>
              <a:rPr lang="en-US" sz="1440" dirty="0">
                <a:solidFill>
                  <a:schemeClr val="bg1"/>
                </a:solidFill>
              </a:rPr>
              <a:t>Source: Author</a:t>
            </a:r>
          </a:p>
        </p:txBody>
      </p:sp>
      <p:sp>
        <p:nvSpPr>
          <p:cNvPr id="5" name="Slide Number Placeholder 4">
            <a:extLst>
              <a:ext uri="{FF2B5EF4-FFF2-40B4-BE49-F238E27FC236}">
                <a16:creationId xmlns:a16="http://schemas.microsoft.com/office/drawing/2014/main" id="{29117E66-2B4F-4134-B78F-87D4411BA6C1}"/>
              </a:ext>
            </a:extLst>
          </p:cNvPr>
          <p:cNvSpPr>
            <a:spLocks noGrp="1"/>
          </p:cNvSpPr>
          <p:nvPr>
            <p:ph type="sldNum" sz="quarter" idx="12"/>
          </p:nvPr>
        </p:nvSpPr>
        <p:spPr>
          <a:xfrm>
            <a:off x="10965272" y="408061"/>
            <a:ext cx="3413760" cy="438150"/>
          </a:xfrm>
        </p:spPr>
        <p:txBody>
          <a:bodyPr/>
          <a:lstStyle/>
          <a:p>
            <a:fld id="{2263DC4A-32F9-C846-89AA-E7DE67E55795}" type="slidenum">
              <a:rPr lang="en-US" sz="1600" smtClean="0">
                <a:solidFill>
                  <a:schemeClr val="bg1"/>
                </a:solidFill>
                <a:latin typeface="Courier New" panose="02070309020205020404" pitchFamily="49" charset="0"/>
                <a:cs typeface="Courier New" panose="02070309020205020404" pitchFamily="49" charset="0"/>
              </a:rPr>
              <a:pPr/>
              <a:t>7</a:t>
            </a:fld>
            <a:endParaRPr lang="en-US" sz="1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76223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20"/>
          <p:cNvGraphicFramePr>
            <a:graphicFrameLocks/>
          </p:cNvGraphicFramePr>
          <p:nvPr>
            <p:extLst>
              <p:ext uri="{D42A27DB-BD31-4B8C-83A1-F6EECF244321}">
                <p14:modId xmlns:p14="http://schemas.microsoft.com/office/powerpoint/2010/main" val="4021796003"/>
              </p:ext>
            </p:extLst>
          </p:nvPr>
        </p:nvGraphicFramePr>
        <p:xfrm>
          <a:off x="3714646" y="1975864"/>
          <a:ext cx="3134260" cy="26384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ontent Placeholder 20"/>
          <p:cNvGraphicFramePr>
            <a:graphicFrameLocks/>
          </p:cNvGraphicFramePr>
          <p:nvPr>
            <p:extLst>
              <p:ext uri="{D42A27DB-BD31-4B8C-83A1-F6EECF244321}">
                <p14:modId xmlns:p14="http://schemas.microsoft.com/office/powerpoint/2010/main" val="1989338327"/>
              </p:ext>
            </p:extLst>
          </p:nvPr>
        </p:nvGraphicFramePr>
        <p:xfrm>
          <a:off x="2165656" y="1975864"/>
          <a:ext cx="2184169" cy="26384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20"/>
          <p:cNvGraphicFramePr>
            <a:graphicFrameLocks/>
          </p:cNvGraphicFramePr>
          <p:nvPr>
            <p:extLst>
              <p:ext uri="{D42A27DB-BD31-4B8C-83A1-F6EECF244321}">
                <p14:modId xmlns:p14="http://schemas.microsoft.com/office/powerpoint/2010/main" val="1216108402"/>
              </p:ext>
            </p:extLst>
          </p:nvPr>
        </p:nvGraphicFramePr>
        <p:xfrm>
          <a:off x="7424931" y="4781367"/>
          <a:ext cx="2068052" cy="26384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20"/>
          <p:cNvGraphicFramePr>
            <a:graphicFrameLocks/>
          </p:cNvGraphicFramePr>
          <p:nvPr>
            <p:extLst>
              <p:ext uri="{D42A27DB-BD31-4B8C-83A1-F6EECF244321}">
                <p14:modId xmlns:p14="http://schemas.microsoft.com/office/powerpoint/2010/main" val="1763273212"/>
              </p:ext>
            </p:extLst>
          </p:nvPr>
        </p:nvGraphicFramePr>
        <p:xfrm>
          <a:off x="8941657" y="4799863"/>
          <a:ext cx="3177540" cy="2638427"/>
        </p:xfrm>
        <a:graphic>
          <a:graphicData uri="http://schemas.openxmlformats.org/drawingml/2006/chart">
            <c:chart xmlns:c="http://schemas.openxmlformats.org/drawingml/2006/chart" xmlns:r="http://schemas.openxmlformats.org/officeDocument/2006/relationships" r:id="rId6"/>
          </a:graphicData>
        </a:graphic>
      </p:graphicFrame>
      <p:sp>
        <p:nvSpPr>
          <p:cNvPr id="33" name="Title 4"/>
          <p:cNvSpPr>
            <a:spLocks noGrp="1"/>
          </p:cNvSpPr>
          <p:nvPr>
            <p:ph type="title"/>
          </p:nvPr>
        </p:nvSpPr>
        <p:spPr>
          <a:xfrm>
            <a:off x="1432560" y="1121309"/>
            <a:ext cx="11506200" cy="858221"/>
          </a:xfrm>
        </p:spPr>
        <p:txBody>
          <a:bodyPr>
            <a:noAutofit/>
          </a:bodyPr>
          <a:lstStyle/>
          <a:p>
            <a:r>
              <a:rPr lang="en-US" sz="3200" b="1" dirty="0"/>
              <a:t>Construction spending: public works</a:t>
            </a:r>
            <a:br>
              <a:rPr lang="en-US" sz="2400" dirty="0"/>
            </a:br>
            <a:r>
              <a:rPr lang="en-US" sz="2400" dirty="0"/>
              <a:t>annual total, 2008–16; monthly (seasonally adjusted annual rate), 1/17–1/19; billion $</a:t>
            </a:r>
          </a:p>
        </p:txBody>
      </p:sp>
      <p:graphicFrame>
        <p:nvGraphicFramePr>
          <p:cNvPr id="40" name="Content Placeholder 20"/>
          <p:cNvGraphicFramePr>
            <a:graphicFrameLocks/>
          </p:cNvGraphicFramePr>
          <p:nvPr>
            <p:extLst>
              <p:ext uri="{D42A27DB-BD31-4B8C-83A1-F6EECF244321}">
                <p14:modId xmlns:p14="http://schemas.microsoft.com/office/powerpoint/2010/main" val="2328812820"/>
              </p:ext>
            </p:extLst>
          </p:nvPr>
        </p:nvGraphicFramePr>
        <p:xfrm>
          <a:off x="2158579" y="4781602"/>
          <a:ext cx="2184169" cy="263842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1" name="Content Placeholder 20"/>
          <p:cNvGraphicFramePr>
            <a:graphicFrameLocks/>
          </p:cNvGraphicFramePr>
          <p:nvPr>
            <p:extLst>
              <p:ext uri="{D42A27DB-BD31-4B8C-83A1-F6EECF244321}">
                <p14:modId xmlns:p14="http://schemas.microsoft.com/office/powerpoint/2010/main" val="4256894635"/>
              </p:ext>
            </p:extLst>
          </p:nvPr>
        </p:nvGraphicFramePr>
        <p:xfrm>
          <a:off x="3753492" y="4770172"/>
          <a:ext cx="3088337" cy="2638427"/>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2127573" y="1986021"/>
            <a:ext cx="4954604" cy="387798"/>
          </a:xfrm>
          <a:prstGeom prst="rect">
            <a:avLst/>
          </a:prstGeom>
          <a:noFill/>
        </p:spPr>
        <p:txBody>
          <a:bodyPr wrap="square" rtlCol="0">
            <a:spAutoFit/>
          </a:bodyPr>
          <a:lstStyle/>
          <a:p>
            <a:pPr algn="ctr" defTabSz="653084"/>
            <a:r>
              <a:rPr lang="en-US" sz="1920" b="1" dirty="0">
                <a:solidFill>
                  <a:prstClr val="black"/>
                </a:solidFill>
                <a:latin typeface="Calibri"/>
              </a:rPr>
              <a:t>Highways </a:t>
            </a:r>
            <a:r>
              <a:rPr lang="en-US" sz="1920" dirty="0">
                <a:solidFill>
                  <a:prstClr val="black"/>
                </a:solidFill>
                <a:latin typeface="Calibri"/>
              </a:rPr>
              <a:t>(99.7% public in 2018)</a:t>
            </a:r>
          </a:p>
        </p:txBody>
      </p:sp>
      <p:sp>
        <p:nvSpPr>
          <p:cNvPr id="31" name="TextBox 30"/>
          <p:cNvSpPr txBox="1"/>
          <p:nvPr/>
        </p:nvSpPr>
        <p:spPr>
          <a:xfrm>
            <a:off x="2127573" y="4319789"/>
            <a:ext cx="4954604" cy="350865"/>
          </a:xfrm>
          <a:prstGeom prst="rect">
            <a:avLst/>
          </a:prstGeom>
          <a:noFill/>
        </p:spPr>
        <p:txBody>
          <a:bodyPr wrap="square" rtlCol="0">
            <a:spAutoFit/>
          </a:bodyPr>
          <a:lstStyle/>
          <a:p>
            <a:pPr algn="ctr" defTabSz="653084">
              <a:defRPr sz="1614" b="0" i="0" u="none" strike="noStrike" kern="1200" baseline="0">
                <a:solidFill>
                  <a:prstClr val="black"/>
                </a:solidFill>
                <a:latin typeface="Arial" pitchFamily="34" charset="0"/>
                <a:ea typeface="+mn-ea"/>
                <a:cs typeface="Arial" pitchFamily="34" charset="0"/>
              </a:defRPr>
            </a:pPr>
            <a:r>
              <a:rPr lang="en-US" sz="1680" dirty="0">
                <a:solidFill>
                  <a:prstClr val="black"/>
                </a:solidFill>
                <a:latin typeface="Calibri"/>
                <a:cs typeface="Arial" pitchFamily="34" charset="0"/>
              </a:rPr>
              <a:t>Jan. ‘17–Jan. '18: 13%</a:t>
            </a:r>
          </a:p>
        </p:txBody>
      </p:sp>
      <p:sp>
        <p:nvSpPr>
          <p:cNvPr id="27" name="Rectangle 26"/>
          <p:cNvSpPr/>
          <p:nvPr/>
        </p:nvSpPr>
        <p:spPr>
          <a:xfrm>
            <a:off x="2112908" y="2028034"/>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p:txBody>
      </p:sp>
      <p:sp>
        <p:nvSpPr>
          <p:cNvPr id="52" name="TextBox 51"/>
          <p:cNvSpPr txBox="1"/>
          <p:nvPr/>
        </p:nvSpPr>
        <p:spPr>
          <a:xfrm>
            <a:off x="2120497" y="4757850"/>
            <a:ext cx="4954604" cy="590931"/>
          </a:xfrm>
          <a:prstGeom prst="rect">
            <a:avLst/>
          </a:prstGeom>
          <a:noFill/>
        </p:spPr>
        <p:txBody>
          <a:bodyPr wrap="square" rtlCol="0">
            <a:spAutoFit/>
          </a:bodyPr>
          <a:lstStyle/>
          <a:p>
            <a:pPr algn="ctr" defTabSz="653084"/>
            <a:r>
              <a:rPr lang="en-US" sz="1920" b="1" dirty="0">
                <a:solidFill>
                  <a:prstClr val="black"/>
                </a:solidFill>
                <a:latin typeface="Calibri"/>
              </a:rPr>
              <a:t>Sewage/waste &amp; water </a:t>
            </a:r>
          </a:p>
          <a:p>
            <a:pPr algn="ctr" defTabSz="653084"/>
            <a:r>
              <a:rPr lang="en-US" sz="1320" dirty="0">
                <a:solidFill>
                  <a:prstClr val="black"/>
                </a:solidFill>
                <a:latin typeface="Calibri"/>
              </a:rPr>
              <a:t>(sewage 98% public in 2018; water 99% public in 2018)</a:t>
            </a:r>
          </a:p>
        </p:txBody>
      </p:sp>
      <p:sp>
        <p:nvSpPr>
          <p:cNvPr id="53" name="TextBox 52"/>
          <p:cNvSpPr txBox="1"/>
          <p:nvPr/>
        </p:nvSpPr>
        <p:spPr>
          <a:xfrm>
            <a:off x="2120497" y="7091616"/>
            <a:ext cx="4954604" cy="350865"/>
          </a:xfrm>
          <a:prstGeom prst="rect">
            <a:avLst/>
          </a:prstGeom>
          <a:noFill/>
        </p:spPr>
        <p:txBody>
          <a:bodyPr wrap="square" rtlCol="0">
            <a:spAutoFit/>
          </a:bodyPr>
          <a:lstStyle/>
          <a:p>
            <a:pPr algn="ctr" defTabSz="653084">
              <a:defRPr sz="1614" b="0" i="0" u="none" strike="noStrike" kern="1200" baseline="0">
                <a:solidFill>
                  <a:prstClr val="black"/>
                </a:solidFill>
                <a:latin typeface="Arial" pitchFamily="34" charset="0"/>
                <a:ea typeface="+mn-ea"/>
                <a:cs typeface="Arial" pitchFamily="34" charset="0"/>
              </a:defRPr>
            </a:pPr>
            <a:r>
              <a:rPr lang="en-US" sz="1680" dirty="0">
                <a:solidFill>
                  <a:prstClr val="black"/>
                </a:solidFill>
                <a:latin typeface="Calibri"/>
                <a:cs typeface="Arial" pitchFamily="34" charset="0"/>
              </a:rPr>
              <a:t>Jan. ‘17–Jan. '18: Sewage/waste 2%, water 5%</a:t>
            </a:r>
            <a:endParaRPr lang="en-US" sz="1560" dirty="0">
              <a:solidFill>
                <a:prstClr val="black"/>
              </a:solidFill>
              <a:latin typeface="Calibri"/>
              <a:cs typeface="Arial" pitchFamily="34" charset="0"/>
            </a:endParaRPr>
          </a:p>
        </p:txBody>
      </p:sp>
      <p:sp>
        <p:nvSpPr>
          <p:cNvPr id="54" name="Rectangle 53"/>
          <p:cNvSpPr/>
          <p:nvPr/>
        </p:nvSpPr>
        <p:spPr>
          <a:xfrm>
            <a:off x="2105830" y="4799863"/>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p:txBody>
      </p:sp>
      <p:sp>
        <p:nvSpPr>
          <p:cNvPr id="64" name="TextBox 63"/>
          <p:cNvSpPr txBox="1"/>
          <p:nvPr/>
        </p:nvSpPr>
        <p:spPr>
          <a:xfrm>
            <a:off x="7386849" y="4721643"/>
            <a:ext cx="4954604" cy="609398"/>
          </a:xfrm>
          <a:prstGeom prst="rect">
            <a:avLst/>
          </a:prstGeom>
          <a:noFill/>
        </p:spPr>
        <p:txBody>
          <a:bodyPr wrap="square" rtlCol="0">
            <a:spAutoFit/>
          </a:bodyPr>
          <a:lstStyle/>
          <a:p>
            <a:pPr algn="ctr" defTabSz="653084"/>
            <a:r>
              <a:rPr lang="en-US" sz="1920" b="1" dirty="0">
                <a:solidFill>
                  <a:prstClr val="black"/>
                </a:solidFill>
                <a:latin typeface="Calibri"/>
              </a:rPr>
              <a:t>Conservation and development </a:t>
            </a:r>
          </a:p>
          <a:p>
            <a:pPr algn="ctr" defTabSz="653084"/>
            <a:r>
              <a:rPr lang="en-US" sz="1440" dirty="0">
                <a:solidFill>
                  <a:prstClr val="black"/>
                </a:solidFill>
                <a:latin typeface="Calibri"/>
              </a:rPr>
              <a:t>(99.8% public in 2018)</a:t>
            </a:r>
          </a:p>
        </p:txBody>
      </p:sp>
      <p:sp>
        <p:nvSpPr>
          <p:cNvPr id="65" name="TextBox 64"/>
          <p:cNvSpPr txBox="1"/>
          <p:nvPr/>
        </p:nvSpPr>
        <p:spPr>
          <a:xfrm>
            <a:off x="7386849" y="7112561"/>
            <a:ext cx="4954604" cy="350865"/>
          </a:xfrm>
          <a:prstGeom prst="rect">
            <a:avLst/>
          </a:prstGeom>
          <a:noFill/>
        </p:spPr>
        <p:txBody>
          <a:bodyPr wrap="square" rtlCol="0">
            <a:spAutoFit/>
          </a:bodyPr>
          <a:lstStyle/>
          <a:p>
            <a:pPr algn="ctr" defTabSz="653084">
              <a:defRPr sz="1614" b="0" i="0" u="none" strike="noStrike" kern="1200" baseline="0">
                <a:solidFill>
                  <a:prstClr val="black"/>
                </a:solidFill>
                <a:latin typeface="Arial" pitchFamily="34" charset="0"/>
                <a:ea typeface="+mn-ea"/>
                <a:cs typeface="Arial" pitchFamily="34" charset="0"/>
              </a:defRPr>
            </a:pPr>
            <a:r>
              <a:rPr lang="en-US" sz="1680" dirty="0">
                <a:solidFill>
                  <a:prstClr val="black"/>
                </a:solidFill>
                <a:latin typeface="Calibri"/>
                <a:cs typeface="Arial" pitchFamily="34" charset="0"/>
              </a:rPr>
              <a:t>Jan. ‘17–Jan. '18: 14%</a:t>
            </a:r>
          </a:p>
        </p:txBody>
      </p:sp>
      <p:sp>
        <p:nvSpPr>
          <p:cNvPr id="66" name="Rectangle 65"/>
          <p:cNvSpPr/>
          <p:nvPr/>
        </p:nvSpPr>
        <p:spPr>
          <a:xfrm>
            <a:off x="7372183" y="4799786"/>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p:txBody>
      </p:sp>
      <p:sp>
        <p:nvSpPr>
          <p:cNvPr id="25" name="Footer Placeholder 6"/>
          <p:cNvSpPr txBox="1">
            <a:spLocks/>
          </p:cNvSpPr>
          <p:nvPr/>
        </p:nvSpPr>
        <p:spPr>
          <a:xfrm>
            <a:off x="2127571" y="7627624"/>
            <a:ext cx="6444929" cy="438150"/>
          </a:xfrm>
          <a:prstGeom prst="rect">
            <a:avLst/>
          </a:prstGeom>
          <a:noFill/>
        </p:spPr>
        <p:txBody>
          <a:bodyPr vert="horz" lIns="109728" tIns="54864" rIns="109728" bIns="54864" rtlCol="0" anchor="ctr"/>
          <a:lstStyle/>
          <a:p>
            <a:pPr defTabSz="653084"/>
            <a:r>
              <a:rPr lang="fr-FR" sz="1440" dirty="0">
                <a:solidFill>
                  <a:prstClr val="white"/>
                </a:solidFill>
                <a:latin typeface="Calibri"/>
              </a:rPr>
              <a:t>Source: U.S. </a:t>
            </a:r>
            <a:r>
              <a:rPr lang="fr-FR" sz="1440" dirty="0" err="1">
                <a:solidFill>
                  <a:prstClr val="white"/>
                </a:solidFill>
                <a:latin typeface="Calibri"/>
              </a:rPr>
              <a:t>Census</a:t>
            </a:r>
            <a:r>
              <a:rPr lang="fr-FR" sz="1440" dirty="0">
                <a:solidFill>
                  <a:prstClr val="white"/>
                </a:solidFill>
                <a:latin typeface="Calibri"/>
              </a:rPr>
              <a:t> Bureau construction </a:t>
            </a:r>
            <a:r>
              <a:rPr lang="fr-FR" sz="1440" dirty="0" err="1">
                <a:solidFill>
                  <a:prstClr val="white"/>
                </a:solidFill>
                <a:latin typeface="Calibri"/>
              </a:rPr>
              <a:t>spending</a:t>
            </a:r>
            <a:r>
              <a:rPr lang="fr-FR" sz="1440" dirty="0">
                <a:solidFill>
                  <a:prstClr val="white"/>
                </a:solidFill>
                <a:latin typeface="Calibri"/>
              </a:rPr>
              <a:t> report</a:t>
            </a:r>
          </a:p>
        </p:txBody>
      </p:sp>
      <p:graphicFrame>
        <p:nvGraphicFramePr>
          <p:cNvPr id="32" name="Content Placeholder 20"/>
          <p:cNvGraphicFramePr>
            <a:graphicFrameLocks/>
          </p:cNvGraphicFramePr>
          <p:nvPr>
            <p:extLst>
              <p:ext uri="{D42A27DB-BD31-4B8C-83A1-F6EECF244321}">
                <p14:modId xmlns:p14="http://schemas.microsoft.com/office/powerpoint/2010/main" val="3845630983"/>
              </p:ext>
            </p:extLst>
          </p:nvPr>
        </p:nvGraphicFramePr>
        <p:xfrm>
          <a:off x="7424931" y="1996648"/>
          <a:ext cx="2184169" cy="266090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5" name="Content Placeholder 20"/>
          <p:cNvGraphicFramePr>
            <a:graphicFrameLocks/>
          </p:cNvGraphicFramePr>
          <p:nvPr>
            <p:extLst>
              <p:ext uri="{D42A27DB-BD31-4B8C-83A1-F6EECF244321}">
                <p14:modId xmlns:p14="http://schemas.microsoft.com/office/powerpoint/2010/main" val="595311066"/>
              </p:ext>
            </p:extLst>
          </p:nvPr>
        </p:nvGraphicFramePr>
        <p:xfrm>
          <a:off x="9062724" y="1996651"/>
          <a:ext cx="3045456" cy="2638427"/>
        </p:xfrm>
        <a:graphic>
          <a:graphicData uri="http://schemas.openxmlformats.org/drawingml/2006/chart">
            <c:chart xmlns:c="http://schemas.openxmlformats.org/drawingml/2006/chart" xmlns:r="http://schemas.openxmlformats.org/officeDocument/2006/relationships" r:id="rId10"/>
          </a:graphicData>
        </a:graphic>
      </p:graphicFrame>
      <p:sp>
        <p:nvSpPr>
          <p:cNvPr id="36" name="TextBox 35"/>
          <p:cNvSpPr txBox="1"/>
          <p:nvPr/>
        </p:nvSpPr>
        <p:spPr>
          <a:xfrm>
            <a:off x="7386849" y="1960645"/>
            <a:ext cx="4954604" cy="609398"/>
          </a:xfrm>
          <a:prstGeom prst="rect">
            <a:avLst/>
          </a:prstGeom>
          <a:noFill/>
        </p:spPr>
        <p:txBody>
          <a:bodyPr wrap="square" rtlCol="0">
            <a:spAutoFit/>
          </a:bodyPr>
          <a:lstStyle/>
          <a:p>
            <a:pPr algn="ctr" defTabSz="653084"/>
            <a:r>
              <a:rPr lang="en-US" sz="1920" b="1" dirty="0">
                <a:solidFill>
                  <a:prstClr val="black"/>
                </a:solidFill>
                <a:latin typeface="Calibri"/>
              </a:rPr>
              <a:t>Transportation facilities </a:t>
            </a:r>
          </a:p>
          <a:p>
            <a:pPr algn="ctr" defTabSz="653084"/>
            <a:r>
              <a:rPr lang="en-US" sz="1440" dirty="0">
                <a:solidFill>
                  <a:prstClr val="black"/>
                </a:solidFill>
                <a:latin typeface="Calibri"/>
              </a:rPr>
              <a:t>(air, transit, rail, water)</a:t>
            </a:r>
          </a:p>
        </p:txBody>
      </p:sp>
      <p:sp>
        <p:nvSpPr>
          <p:cNvPr id="37" name="TextBox 36"/>
          <p:cNvSpPr txBox="1"/>
          <p:nvPr/>
        </p:nvSpPr>
        <p:spPr>
          <a:xfrm>
            <a:off x="7386849" y="4327465"/>
            <a:ext cx="4954604" cy="350865"/>
          </a:xfrm>
          <a:prstGeom prst="rect">
            <a:avLst/>
          </a:prstGeom>
          <a:noFill/>
        </p:spPr>
        <p:txBody>
          <a:bodyPr wrap="square" rtlCol="0">
            <a:spAutoFit/>
          </a:bodyPr>
          <a:lstStyle/>
          <a:p>
            <a:pPr algn="ctr" defTabSz="653084">
              <a:defRPr sz="1614" b="0" i="0" u="none" strike="noStrike" kern="1200" baseline="0">
                <a:solidFill>
                  <a:prstClr val="black"/>
                </a:solidFill>
                <a:latin typeface="Arial" pitchFamily="34" charset="0"/>
                <a:ea typeface="+mn-ea"/>
                <a:cs typeface="Arial" pitchFamily="34" charset="0"/>
              </a:defRPr>
            </a:pPr>
            <a:r>
              <a:rPr lang="en-US" sz="1680" dirty="0">
                <a:solidFill>
                  <a:prstClr val="black"/>
                </a:solidFill>
                <a:latin typeface="Calibri"/>
                <a:cs typeface="Arial" pitchFamily="34" charset="0"/>
              </a:rPr>
              <a:t>Jan. ‘17–Jan. '18: 9% (air 16%; other 5%)</a:t>
            </a:r>
          </a:p>
        </p:txBody>
      </p:sp>
      <p:sp>
        <p:nvSpPr>
          <p:cNvPr id="38" name="Rectangle 37"/>
          <p:cNvSpPr/>
          <p:nvPr/>
        </p:nvSpPr>
        <p:spPr>
          <a:xfrm>
            <a:off x="7372183" y="2023009"/>
            <a:ext cx="4969271" cy="2638427"/>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a:p>
            <a:pPr algn="ctr" defTabSz="653084"/>
            <a:endParaRPr lang="en-US" sz="1920" b="1" dirty="0">
              <a:solidFill>
                <a:prstClr val="black"/>
              </a:solidFill>
              <a:latin typeface="Calibri"/>
            </a:endParaRPr>
          </a:p>
        </p:txBody>
      </p:sp>
      <p:sp>
        <p:nvSpPr>
          <p:cNvPr id="3" name="TextBox 2"/>
          <p:cNvSpPr txBox="1"/>
          <p:nvPr/>
        </p:nvSpPr>
        <p:spPr>
          <a:xfrm>
            <a:off x="11733604" y="3295077"/>
            <a:ext cx="364202" cy="295466"/>
          </a:xfrm>
          <a:prstGeom prst="rect">
            <a:avLst/>
          </a:prstGeom>
          <a:noFill/>
        </p:spPr>
        <p:txBody>
          <a:bodyPr wrap="none" rtlCol="0">
            <a:spAutoFit/>
          </a:bodyPr>
          <a:lstStyle/>
          <a:p>
            <a:pPr defTabSz="653084"/>
            <a:r>
              <a:rPr lang="en-US" sz="1320" dirty="0">
                <a:solidFill>
                  <a:prstClr val="black"/>
                </a:solidFill>
                <a:latin typeface="Calibri"/>
              </a:rPr>
              <a:t>air</a:t>
            </a:r>
          </a:p>
        </p:txBody>
      </p:sp>
      <p:sp>
        <p:nvSpPr>
          <p:cNvPr id="4" name="TextBox 3"/>
          <p:cNvSpPr txBox="1"/>
          <p:nvPr/>
        </p:nvSpPr>
        <p:spPr>
          <a:xfrm>
            <a:off x="11733605" y="3024505"/>
            <a:ext cx="562975" cy="295466"/>
          </a:xfrm>
          <a:prstGeom prst="rect">
            <a:avLst/>
          </a:prstGeom>
          <a:noFill/>
        </p:spPr>
        <p:txBody>
          <a:bodyPr wrap="none" rtlCol="0">
            <a:spAutoFit/>
          </a:bodyPr>
          <a:lstStyle/>
          <a:p>
            <a:pPr defTabSz="653084"/>
            <a:r>
              <a:rPr lang="en-US" sz="1320" dirty="0">
                <a:solidFill>
                  <a:prstClr val="black"/>
                </a:solidFill>
                <a:latin typeface="Calibri"/>
              </a:rPr>
              <a:t>other</a:t>
            </a:r>
          </a:p>
        </p:txBody>
      </p:sp>
      <p:sp>
        <p:nvSpPr>
          <p:cNvPr id="7" name="Slide Number Placeholder 6">
            <a:extLst>
              <a:ext uri="{FF2B5EF4-FFF2-40B4-BE49-F238E27FC236}">
                <a16:creationId xmlns:a16="http://schemas.microsoft.com/office/drawing/2014/main" id="{159629E6-63A8-4BAB-9011-FCDC81C5E85D}"/>
              </a:ext>
            </a:extLst>
          </p:cNvPr>
          <p:cNvSpPr>
            <a:spLocks noGrp="1"/>
          </p:cNvSpPr>
          <p:nvPr>
            <p:ph type="sldNum" sz="quarter" idx="12"/>
          </p:nvPr>
        </p:nvSpPr>
        <p:spPr>
          <a:xfrm>
            <a:off x="11006104" y="411711"/>
            <a:ext cx="3413760" cy="438150"/>
          </a:xfrm>
        </p:spPr>
        <p:txBody>
          <a:bodyPr/>
          <a:lstStyle/>
          <a:p>
            <a:pPr defTabSz="653084"/>
            <a:fld id="{2263DC4A-32F9-C846-89AA-E7DE67E55795}" type="slidenum">
              <a:rPr lang="en-US" sz="1600">
                <a:solidFill>
                  <a:prstClr val="white"/>
                </a:solidFill>
                <a:latin typeface="Courier New" panose="02070309020205020404" pitchFamily="49" charset="0"/>
                <a:cs typeface="Courier New" panose="02070309020205020404" pitchFamily="49" charset="0"/>
              </a:rPr>
              <a:pPr defTabSz="653084"/>
              <a:t>8</a:t>
            </a:fld>
            <a:endParaRPr lang="en-US" sz="1600" dirty="0">
              <a:solidFill>
                <a:prstClr val="white"/>
              </a:solidFill>
              <a:latin typeface="Courier New" panose="02070309020205020404" pitchFamily="49" charset="0"/>
              <a:cs typeface="Courier New" panose="02070309020205020404" pitchFamily="49" charset="0"/>
            </a:endParaRPr>
          </a:p>
        </p:txBody>
      </p:sp>
      <p:sp>
        <p:nvSpPr>
          <p:cNvPr id="30" name="TextBox 29">
            <a:extLst>
              <a:ext uri="{FF2B5EF4-FFF2-40B4-BE49-F238E27FC236}">
                <a16:creationId xmlns:a16="http://schemas.microsoft.com/office/drawing/2014/main" id="{7C1238EB-FC46-43EF-A4A0-B04B935946F9}"/>
              </a:ext>
            </a:extLst>
          </p:cNvPr>
          <p:cNvSpPr txBox="1"/>
          <p:nvPr/>
        </p:nvSpPr>
        <p:spPr>
          <a:xfrm>
            <a:off x="11800096" y="2434486"/>
            <a:ext cx="831360" cy="295466"/>
          </a:xfrm>
          <a:prstGeom prst="rect">
            <a:avLst/>
          </a:prstGeom>
          <a:noFill/>
        </p:spPr>
        <p:txBody>
          <a:bodyPr wrap="square" lIns="0" rIns="54864" rtlCol="0">
            <a:spAutoFit/>
          </a:bodyPr>
          <a:lstStyle/>
          <a:p>
            <a:pPr defTabSz="653084">
              <a:defRPr sz="1614" b="0" i="0" u="none" strike="noStrike" kern="1200" baseline="0">
                <a:solidFill>
                  <a:prstClr val="black"/>
                </a:solidFill>
                <a:latin typeface="Arial" pitchFamily="34" charset="0"/>
                <a:ea typeface="+mn-ea"/>
                <a:cs typeface="Arial" pitchFamily="34" charset="0"/>
              </a:defRPr>
            </a:pPr>
            <a:r>
              <a:rPr lang="en-US" sz="1320" dirty="0">
                <a:solidFill>
                  <a:prstClr val="black"/>
                </a:solidFill>
                <a:latin typeface="Calibri" pitchFamily="34" charset="0"/>
                <a:cs typeface="Arial" pitchFamily="34" charset="0"/>
              </a:rPr>
              <a:t>total</a:t>
            </a:r>
          </a:p>
        </p:txBody>
      </p:sp>
      <p:sp>
        <p:nvSpPr>
          <p:cNvPr id="34" name="TextBox 33">
            <a:extLst>
              <a:ext uri="{FF2B5EF4-FFF2-40B4-BE49-F238E27FC236}">
                <a16:creationId xmlns:a16="http://schemas.microsoft.com/office/drawing/2014/main" id="{63B4B3AB-5ABB-46EE-8932-B508EC921FA6}"/>
              </a:ext>
            </a:extLst>
          </p:cNvPr>
          <p:cNvSpPr txBox="1"/>
          <p:nvPr/>
        </p:nvSpPr>
        <p:spPr>
          <a:xfrm>
            <a:off x="6514447" y="5282345"/>
            <a:ext cx="857735" cy="498598"/>
          </a:xfrm>
          <a:prstGeom prst="rect">
            <a:avLst/>
          </a:prstGeom>
          <a:noFill/>
        </p:spPr>
        <p:txBody>
          <a:bodyPr wrap="square" lIns="0" rIns="54864" rtlCol="0">
            <a:spAutoFit/>
          </a:bodyPr>
          <a:lstStyle/>
          <a:p>
            <a:pPr defTabSz="653084">
              <a:defRPr sz="1614" b="0" i="0" u="none" strike="noStrike" kern="1200" baseline="0">
                <a:solidFill>
                  <a:prstClr val="black"/>
                </a:solidFill>
                <a:latin typeface="Arial" pitchFamily="34" charset="0"/>
                <a:ea typeface="+mn-ea"/>
                <a:cs typeface="Arial" pitchFamily="34" charset="0"/>
              </a:defRPr>
            </a:pPr>
            <a:r>
              <a:rPr lang="en-US" sz="1320" dirty="0">
                <a:solidFill>
                  <a:prstClr val="black"/>
                </a:solidFill>
                <a:latin typeface="Calibri" pitchFamily="34" charset="0"/>
                <a:cs typeface="Arial" pitchFamily="34" charset="0"/>
              </a:rPr>
              <a:t>sewage/</a:t>
            </a:r>
          </a:p>
          <a:p>
            <a:pPr defTabSz="653084">
              <a:defRPr sz="1614" b="0" i="0" u="none" strike="noStrike" kern="1200" baseline="0">
                <a:solidFill>
                  <a:prstClr val="black"/>
                </a:solidFill>
                <a:latin typeface="Arial" pitchFamily="34" charset="0"/>
                <a:ea typeface="+mn-ea"/>
                <a:cs typeface="Arial" pitchFamily="34" charset="0"/>
              </a:defRPr>
            </a:pPr>
            <a:r>
              <a:rPr lang="en-US" sz="1320" dirty="0">
                <a:solidFill>
                  <a:prstClr val="black"/>
                </a:solidFill>
                <a:latin typeface="Calibri" pitchFamily="34" charset="0"/>
                <a:cs typeface="Arial" pitchFamily="34" charset="0"/>
              </a:rPr>
              <a:t>waste</a:t>
            </a:r>
          </a:p>
        </p:txBody>
      </p:sp>
      <p:sp>
        <p:nvSpPr>
          <p:cNvPr id="39" name="TextBox 38">
            <a:extLst>
              <a:ext uri="{FF2B5EF4-FFF2-40B4-BE49-F238E27FC236}">
                <a16:creationId xmlns:a16="http://schemas.microsoft.com/office/drawing/2014/main" id="{3EBD4A92-20D1-46B1-B1FE-7C51BC5E04B7}"/>
              </a:ext>
            </a:extLst>
          </p:cNvPr>
          <p:cNvSpPr txBox="1"/>
          <p:nvPr/>
        </p:nvSpPr>
        <p:spPr>
          <a:xfrm>
            <a:off x="6525710" y="5952796"/>
            <a:ext cx="831360" cy="295466"/>
          </a:xfrm>
          <a:prstGeom prst="rect">
            <a:avLst/>
          </a:prstGeom>
          <a:noFill/>
        </p:spPr>
        <p:txBody>
          <a:bodyPr wrap="square" lIns="0" rIns="54864" rtlCol="0">
            <a:spAutoFit/>
          </a:bodyPr>
          <a:lstStyle/>
          <a:p>
            <a:pPr defTabSz="653084">
              <a:defRPr sz="1614" b="0" i="0" u="none" strike="noStrike" kern="1200" baseline="0">
                <a:solidFill>
                  <a:prstClr val="black"/>
                </a:solidFill>
                <a:latin typeface="Arial" pitchFamily="34" charset="0"/>
                <a:ea typeface="+mn-ea"/>
                <a:cs typeface="Arial" pitchFamily="34" charset="0"/>
              </a:defRPr>
            </a:pPr>
            <a:r>
              <a:rPr lang="en-US" sz="1320" dirty="0">
                <a:solidFill>
                  <a:prstClr val="black"/>
                </a:solidFill>
                <a:latin typeface="Calibri" pitchFamily="34" charset="0"/>
                <a:cs typeface="Arial" pitchFamily="34" charset="0"/>
              </a:rPr>
              <a:t>water</a:t>
            </a:r>
          </a:p>
        </p:txBody>
      </p:sp>
    </p:spTree>
    <p:extLst>
      <p:ext uri="{BB962C8B-B14F-4D97-AF65-F5344CB8AC3E}">
        <p14:creationId xmlns:p14="http://schemas.microsoft.com/office/powerpoint/2010/main" val="3441537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2118"/>
            <a:ext cx="14218920" cy="593128"/>
          </a:xfrm>
        </p:spPr>
        <p:txBody>
          <a:bodyPr>
            <a:normAutofit fontScale="90000"/>
          </a:bodyPr>
          <a:lstStyle/>
          <a:p>
            <a:r>
              <a:rPr lang="en-US" b="1" dirty="0"/>
              <a:t>Key points: roads, transportation, sewer/water</a:t>
            </a:r>
          </a:p>
        </p:txBody>
      </p:sp>
      <p:sp>
        <p:nvSpPr>
          <p:cNvPr id="3" name="Content Placeholder 2"/>
          <p:cNvSpPr>
            <a:spLocks noGrp="1"/>
          </p:cNvSpPr>
          <p:nvPr>
            <p:ph idx="1"/>
          </p:nvPr>
        </p:nvSpPr>
        <p:spPr>
          <a:xfrm>
            <a:off x="0" y="1920242"/>
            <a:ext cx="14218920" cy="5431156"/>
          </a:xfrm>
        </p:spPr>
        <p:txBody>
          <a:bodyPr>
            <a:noAutofit/>
          </a:bodyPr>
          <a:lstStyle/>
          <a:p>
            <a:r>
              <a:rPr lang="en-US" dirty="0"/>
              <a:t>Federal infrastructure bill is unlikely in 2019; spending wouldn’t occur until later, but state highway funding and P3s are increasing</a:t>
            </a:r>
          </a:p>
          <a:p>
            <a:r>
              <a:rPr lang="en-US" dirty="0"/>
              <a:t>Many new and ongoing public &amp; private airport projects; revival of freight rail construction; but no net increase likely in public funding for port, passenger rail or transit construction </a:t>
            </a:r>
          </a:p>
          <a:p>
            <a:r>
              <a:rPr lang="en-US" dirty="0"/>
              <a:t>Water &amp; sewer/wastewater spending returning to 2011-15 levels after large drop in 2016-17; little long-term new funding likely</a:t>
            </a:r>
          </a:p>
          <a:p>
            <a:r>
              <a:rPr lang="en-US" dirty="0"/>
              <a:t>Conservation will grow if Corps of Engineers can award enough $</a:t>
            </a:r>
          </a:p>
        </p:txBody>
      </p:sp>
      <p:sp>
        <p:nvSpPr>
          <p:cNvPr id="6" name="Footer Placeholder 6"/>
          <p:cNvSpPr txBox="1">
            <a:spLocks/>
          </p:cNvSpPr>
          <p:nvPr/>
        </p:nvSpPr>
        <p:spPr>
          <a:xfrm>
            <a:off x="2377440" y="7627622"/>
            <a:ext cx="6195060" cy="438150"/>
          </a:xfrm>
          <a:prstGeom prst="rect">
            <a:avLst/>
          </a:prstGeom>
          <a:noFill/>
        </p:spPr>
        <p:txBody>
          <a:bodyPr vert="horz" lIns="109728" tIns="54864" rIns="109728" bIns="54864" rtlCol="0" anchor="ctr"/>
          <a:lstStyle/>
          <a:p>
            <a:pPr>
              <a:defRPr/>
            </a:pPr>
            <a:r>
              <a:rPr lang="en-US" sz="1440" dirty="0">
                <a:solidFill>
                  <a:schemeClr val="bg1"/>
                </a:solidFill>
              </a:rPr>
              <a:t>Source: Author</a:t>
            </a:r>
          </a:p>
        </p:txBody>
      </p:sp>
      <p:sp>
        <p:nvSpPr>
          <p:cNvPr id="5" name="Slide Number Placeholder 4">
            <a:extLst>
              <a:ext uri="{FF2B5EF4-FFF2-40B4-BE49-F238E27FC236}">
                <a16:creationId xmlns:a16="http://schemas.microsoft.com/office/drawing/2014/main" id="{0C67FB19-F1F6-4098-BEF6-729A75058E77}"/>
              </a:ext>
            </a:extLst>
          </p:cNvPr>
          <p:cNvSpPr>
            <a:spLocks noGrp="1"/>
          </p:cNvSpPr>
          <p:nvPr>
            <p:ph type="sldNum" sz="quarter" idx="12"/>
          </p:nvPr>
        </p:nvSpPr>
        <p:spPr>
          <a:xfrm>
            <a:off x="10984927" y="409211"/>
            <a:ext cx="3413760" cy="438150"/>
          </a:xfrm>
        </p:spPr>
        <p:txBody>
          <a:bodyPr/>
          <a:lstStyle/>
          <a:p>
            <a:r>
              <a:rPr lang="en-US" sz="1600" dirty="0">
                <a:solidFill>
                  <a:schemeClr val="bg1"/>
                </a:solidFill>
                <a:latin typeface="Courier New" panose="02070309020205020404" pitchFamily="49" charset="0"/>
                <a:cs typeface="Courier New" panose="02070309020205020404" pitchFamily="49" charset="0"/>
              </a:rPr>
              <a:t>8</a:t>
            </a:r>
          </a:p>
        </p:txBody>
      </p:sp>
    </p:spTree>
    <p:extLst>
      <p:ext uri="{BB962C8B-B14F-4D97-AF65-F5344CB8AC3E}">
        <p14:creationId xmlns:p14="http://schemas.microsoft.com/office/powerpoint/2010/main" val="2735073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AGC Palette 1">
    <a:dk1>
      <a:sysClr val="windowText" lastClr="000000"/>
    </a:dk1>
    <a:lt1>
      <a:srgbClr val="EDE9CC"/>
    </a:lt1>
    <a:dk2>
      <a:srgbClr val="275A70"/>
    </a:dk2>
    <a:lt2>
      <a:srgbClr val="EDE9CC"/>
    </a:lt2>
    <a:accent1>
      <a:srgbClr val="275A70"/>
    </a:accent1>
    <a:accent2>
      <a:srgbClr val="760001"/>
    </a:accent2>
    <a:accent3>
      <a:srgbClr val="63503F"/>
    </a:accent3>
    <a:accent4>
      <a:srgbClr val="94B2A4"/>
    </a:accent4>
    <a:accent5>
      <a:srgbClr val="D80F20"/>
    </a:accent5>
    <a:accent6>
      <a:srgbClr val="FEE314"/>
    </a:accent6>
    <a:hlink>
      <a:srgbClr val="760001"/>
    </a:hlink>
    <a:folHlink>
      <a:srgbClr val="76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17295</TotalTime>
  <Words>2764</Words>
  <Application>Microsoft Office PowerPoint</Application>
  <PresentationFormat>Custom</PresentationFormat>
  <Paragraphs>698</Paragraphs>
  <Slides>28</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Courier New</vt:lpstr>
      <vt:lpstr>Office Theme</vt:lpstr>
      <vt:lpstr>US &amp; NC Construction Spending, Labor &amp; Materials Outlook</vt:lpstr>
      <vt:lpstr>Headline Forecast</vt:lpstr>
      <vt:lpstr>AGC members’ expectations for 2019—US &amp; NC</vt:lpstr>
      <vt:lpstr>Construction spending &amp; employment, 2006–2019</vt:lpstr>
      <vt:lpstr>Nonresidential spending by segment:  2017-2018 change and 2019 forecast</vt:lpstr>
      <vt:lpstr>Construction spending: education, health care annual total, 2008–16; monthly (seasonally adjusted annual rate), 1/17–1/19; billion $</vt:lpstr>
      <vt:lpstr>Key points: education &amp; health care</vt:lpstr>
      <vt:lpstr>Construction spending: public works annual total, 2008–16; monthly (seasonally adjusted annual rate), 1/17–1/19; billion $</vt:lpstr>
      <vt:lpstr>Key points: roads, transportation, sewer/water</vt:lpstr>
      <vt:lpstr>Construction spending: industrial, heavy annual total, 2008–16; monthly (seasonally adjusted annual rate), 1/17–1/19; billion $</vt:lpstr>
      <vt:lpstr>Key points: power &amp; energy, mfg, amusement, communication</vt:lpstr>
      <vt:lpstr>Construction spending: developer-financed annual total, 2008–16; monthly (seasonally adjusted annual rate), 1/17–1/19; billion $</vt:lpstr>
      <vt:lpstr>Key points: retail, warehouse, office, hotel, data centers</vt:lpstr>
      <vt:lpstr>Private residential spending: slower single-family growth, pickup in multifamily annual total, 2006–16; monthly (seasonally adjusted annual rate), 1/17–1/19; billion $</vt:lpstr>
      <vt:lpstr>Residential spending forecast--2019: 5-9% (3% in 2018; 12% in 2017)</vt:lpstr>
      <vt:lpstr>Population change by state, July 2017–July 2018 (U.S.: 0.62%)</vt:lpstr>
      <vt:lpstr>State construction employment change (U.S.: 4.6%)  1/18 to 1/19: 44 states up, 6 states and DC down</vt:lpstr>
      <vt:lpstr>PowerPoint Presentation</vt:lpstr>
      <vt:lpstr>PowerPoint Presentation</vt:lpstr>
      <vt:lpstr>PowerPoint Presentation</vt:lpstr>
      <vt:lpstr>Construction employment change by metro, 2/18–2/19</vt:lpstr>
      <vt:lpstr>Construction workforce indicators (not seasonally adjusted)</vt:lpstr>
      <vt:lpstr>Outlook 2019: Firms plan to add workers but expect continued difficulty finding them</vt:lpstr>
      <vt:lpstr>Outlook 2019: Firms with staffing challenges face higher costs and delays</vt:lpstr>
      <vt:lpstr>12-month change in producer price index for key inputs</vt:lpstr>
      <vt:lpstr>Cumulative changes in materials &amp; labor costs vs. bid prices​</vt:lpstr>
      <vt:lpstr>2017-2018 summary and 2019 forecast</vt:lpstr>
      <vt:lpstr>AGC economic resources  (email simonsonk@agc.org)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to come</dc:title>
  <dc:creator>Blue House</dc:creator>
  <cp:lastModifiedBy>Ken Simonson</cp:lastModifiedBy>
  <cp:revision>794</cp:revision>
  <cp:lastPrinted>2018-11-02T15:21:52Z</cp:lastPrinted>
  <dcterms:created xsi:type="dcterms:W3CDTF">2013-10-08T18:32:18Z</dcterms:created>
  <dcterms:modified xsi:type="dcterms:W3CDTF">2019-03-25T20:39:32Z</dcterms:modified>
</cp:coreProperties>
</file>