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8" r:id="rId5"/>
    <p:sldId id="260" r:id="rId6"/>
    <p:sldId id="262" r:id="rId7"/>
    <p:sldId id="289" r:id="rId8"/>
    <p:sldId id="276" r:id="rId9"/>
    <p:sldId id="305" r:id="rId10"/>
    <p:sldId id="286" r:id="rId11"/>
    <p:sldId id="290" r:id="rId12"/>
    <p:sldId id="273" r:id="rId13"/>
    <p:sldId id="310" r:id="rId14"/>
    <p:sldId id="261" r:id="rId15"/>
    <p:sldId id="280" r:id="rId16"/>
    <p:sldId id="269" r:id="rId17"/>
    <p:sldId id="283" r:id="rId18"/>
    <p:sldId id="284" r:id="rId19"/>
    <p:sldId id="285" r:id="rId20"/>
    <p:sldId id="292" r:id="rId21"/>
    <p:sldId id="293" r:id="rId22"/>
    <p:sldId id="287" r:id="rId23"/>
    <p:sldId id="270" r:id="rId24"/>
    <p:sldId id="301" r:id="rId25"/>
    <p:sldId id="274" r:id="rId26"/>
    <p:sldId id="298" r:id="rId27"/>
    <p:sldId id="299" r:id="rId28"/>
    <p:sldId id="311" r:id="rId29"/>
    <p:sldId id="303" r:id="rId30"/>
    <p:sldId id="275" r:id="rId31"/>
  </p:sldIdLst>
  <p:sldSz cx="12192000" cy="6858000"/>
  <p:notesSz cx="6858000" cy="1238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2" autoAdjust="0"/>
    <p:restoredTop sz="69091" autoAdjust="0"/>
  </p:normalViewPr>
  <p:slideViewPr>
    <p:cSldViewPr>
      <p:cViewPr varScale="1">
        <p:scale>
          <a:sx n="79" d="100"/>
          <a:sy n="79" d="100"/>
        </p:scale>
        <p:origin x="1626" y="78"/>
      </p:cViewPr>
      <p:guideLst>
        <p:guide orient="horz" pos="4224"/>
        <p:guide pos="192"/>
      </p:guideLst>
    </p:cSldViewPr>
  </p:slideViewPr>
  <p:notesTextViewPr>
    <p:cViewPr>
      <p:scale>
        <a:sx n="1" d="1"/>
        <a:sy n="1" d="1"/>
      </p:scale>
      <p:origin x="0" y="0"/>
    </p:cViewPr>
  </p:notesTextViewPr>
  <p:notesViewPr>
    <p:cSldViewPr>
      <p:cViewPr varScale="1">
        <p:scale>
          <a:sx n="65" d="100"/>
          <a:sy n="65" d="100"/>
        </p:scale>
        <p:origin x="3125"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AF185-C0C3-4D64-99D7-E3AF77C1BE35}" type="doc">
      <dgm:prSet loTypeId="urn:microsoft.com/office/officeart/2008/layout/LinedList" loCatId="list" qsTypeId="urn:microsoft.com/office/officeart/2005/8/quickstyle/simple3" qsCatId="simple" csTypeId="urn:microsoft.com/office/officeart/2005/8/colors/colorful5" csCatId="colorful"/>
      <dgm:spPr/>
      <dgm:t>
        <a:bodyPr/>
        <a:lstStyle/>
        <a:p>
          <a:endParaRPr lang="en-US"/>
        </a:p>
      </dgm:t>
    </dgm:pt>
    <dgm:pt modelId="{FC754AC7-CD32-45D6-BC21-CEC43CC59977}">
      <dgm:prSet/>
      <dgm:spPr/>
      <dgm:t>
        <a:bodyPr/>
        <a:lstStyle/>
        <a:p>
          <a:r>
            <a:rPr lang="en-US"/>
            <a:t>never asks for your full Social Security number; </a:t>
          </a:r>
        </a:p>
      </dgm:t>
    </dgm:pt>
    <dgm:pt modelId="{6AACE585-26EE-4ACC-963A-5C0C34FD4DCB}" type="parTrans" cxnId="{580C54B5-5C0B-4E75-AF3C-0B2EF9CFA220}">
      <dgm:prSet/>
      <dgm:spPr/>
      <dgm:t>
        <a:bodyPr/>
        <a:lstStyle/>
        <a:p>
          <a:endParaRPr lang="en-US"/>
        </a:p>
      </dgm:t>
    </dgm:pt>
    <dgm:pt modelId="{E14503AF-5970-460F-9F1D-B9843F32083F}" type="sibTrans" cxnId="{580C54B5-5C0B-4E75-AF3C-0B2EF9CFA220}">
      <dgm:prSet/>
      <dgm:spPr/>
      <dgm:t>
        <a:bodyPr/>
        <a:lstStyle/>
        <a:p>
          <a:endParaRPr lang="en-US"/>
        </a:p>
      </dgm:t>
    </dgm:pt>
    <dgm:pt modelId="{247BBA33-C5BA-429F-9945-E7805ACD503A}">
      <dgm:prSet/>
      <dgm:spPr/>
      <dgm:t>
        <a:bodyPr/>
        <a:lstStyle/>
        <a:p>
          <a:r>
            <a:rPr lang="en-US"/>
            <a:t>never asks for money or a donation; </a:t>
          </a:r>
        </a:p>
      </dgm:t>
    </dgm:pt>
    <dgm:pt modelId="{99C7114A-4C32-4055-84BA-BD52B5FBDEB4}" type="parTrans" cxnId="{2200B310-B5A5-454D-AC13-5A68130C5C62}">
      <dgm:prSet/>
      <dgm:spPr/>
      <dgm:t>
        <a:bodyPr/>
        <a:lstStyle/>
        <a:p>
          <a:endParaRPr lang="en-US"/>
        </a:p>
      </dgm:t>
    </dgm:pt>
    <dgm:pt modelId="{05B0342A-1978-46EF-A450-FD92E4FAD723}" type="sibTrans" cxnId="{2200B310-B5A5-454D-AC13-5A68130C5C62}">
      <dgm:prSet/>
      <dgm:spPr/>
      <dgm:t>
        <a:bodyPr/>
        <a:lstStyle/>
        <a:p>
          <a:endParaRPr lang="en-US"/>
        </a:p>
      </dgm:t>
    </dgm:pt>
    <dgm:pt modelId="{32C8F156-569A-4BBC-8A01-0D4B88E85EC6}">
      <dgm:prSet/>
      <dgm:spPr/>
      <dgm:t>
        <a:bodyPr/>
        <a:lstStyle/>
        <a:p>
          <a:r>
            <a:rPr lang="en-US"/>
            <a:t>never sends requests on behalf of a political party; </a:t>
          </a:r>
        </a:p>
      </dgm:t>
    </dgm:pt>
    <dgm:pt modelId="{BB175983-50A9-45CD-917C-E61171E6C231}" type="parTrans" cxnId="{8E552736-B145-44D4-A344-DFC2C178BA7C}">
      <dgm:prSet/>
      <dgm:spPr/>
      <dgm:t>
        <a:bodyPr/>
        <a:lstStyle/>
        <a:p>
          <a:endParaRPr lang="en-US"/>
        </a:p>
      </dgm:t>
    </dgm:pt>
    <dgm:pt modelId="{9EFE1B60-316D-49B4-BF60-99894F928541}" type="sibTrans" cxnId="{8E552736-B145-44D4-A344-DFC2C178BA7C}">
      <dgm:prSet/>
      <dgm:spPr/>
      <dgm:t>
        <a:bodyPr/>
        <a:lstStyle/>
        <a:p>
          <a:endParaRPr lang="en-US"/>
        </a:p>
      </dgm:t>
    </dgm:pt>
    <dgm:pt modelId="{A7EB53D6-C21E-46C8-9CE8-8329BB86768B}">
      <dgm:prSet/>
      <dgm:spPr/>
      <dgm:t>
        <a:bodyPr/>
        <a:lstStyle/>
        <a:p>
          <a:r>
            <a:rPr lang="en-US"/>
            <a:t>never requests PIN codes, passwords or similar access information for credit cards, banks or other financial accounts.</a:t>
          </a:r>
        </a:p>
      </dgm:t>
    </dgm:pt>
    <dgm:pt modelId="{7D2B4934-2BE9-4688-B904-9634E68E6F06}" type="parTrans" cxnId="{283597AC-ACAF-4076-9A18-28C1AC219AB8}">
      <dgm:prSet/>
      <dgm:spPr/>
      <dgm:t>
        <a:bodyPr/>
        <a:lstStyle/>
        <a:p>
          <a:endParaRPr lang="en-US"/>
        </a:p>
      </dgm:t>
    </dgm:pt>
    <dgm:pt modelId="{4AA5F8E1-A0A5-4E3A-9741-CBEE1D288EBC}" type="sibTrans" cxnId="{283597AC-ACAF-4076-9A18-28C1AC219AB8}">
      <dgm:prSet/>
      <dgm:spPr/>
      <dgm:t>
        <a:bodyPr/>
        <a:lstStyle/>
        <a:p>
          <a:endParaRPr lang="en-US"/>
        </a:p>
      </dgm:t>
    </dgm:pt>
    <dgm:pt modelId="{BDC2B1D3-4AC9-D543-BBB8-80E3910EAC52}" type="pres">
      <dgm:prSet presAssocID="{A79AF185-C0C3-4D64-99D7-E3AF77C1BE35}" presName="vert0" presStyleCnt="0">
        <dgm:presLayoutVars>
          <dgm:dir/>
          <dgm:animOne val="branch"/>
          <dgm:animLvl val="lvl"/>
        </dgm:presLayoutVars>
      </dgm:prSet>
      <dgm:spPr/>
    </dgm:pt>
    <dgm:pt modelId="{A6B9DA89-1303-D841-B636-FF675C30FA0A}" type="pres">
      <dgm:prSet presAssocID="{FC754AC7-CD32-45D6-BC21-CEC43CC59977}" presName="thickLine" presStyleLbl="alignNode1" presStyleIdx="0" presStyleCnt="4"/>
      <dgm:spPr/>
    </dgm:pt>
    <dgm:pt modelId="{AB277442-BEB7-504F-AE51-D29FF520B0EB}" type="pres">
      <dgm:prSet presAssocID="{FC754AC7-CD32-45D6-BC21-CEC43CC59977}" presName="horz1" presStyleCnt="0"/>
      <dgm:spPr/>
    </dgm:pt>
    <dgm:pt modelId="{85BFF33B-E013-F84E-A85B-7A07CD285F43}" type="pres">
      <dgm:prSet presAssocID="{FC754AC7-CD32-45D6-BC21-CEC43CC59977}" presName="tx1" presStyleLbl="revTx" presStyleIdx="0" presStyleCnt="4"/>
      <dgm:spPr/>
    </dgm:pt>
    <dgm:pt modelId="{EDC7770B-2F48-C644-9ED1-15A237133743}" type="pres">
      <dgm:prSet presAssocID="{FC754AC7-CD32-45D6-BC21-CEC43CC59977}" presName="vert1" presStyleCnt="0"/>
      <dgm:spPr/>
    </dgm:pt>
    <dgm:pt modelId="{EE4E2552-F74A-B540-987D-31AD3071FEC6}" type="pres">
      <dgm:prSet presAssocID="{247BBA33-C5BA-429F-9945-E7805ACD503A}" presName="thickLine" presStyleLbl="alignNode1" presStyleIdx="1" presStyleCnt="4"/>
      <dgm:spPr/>
    </dgm:pt>
    <dgm:pt modelId="{D20190CD-1374-EC48-998B-E60CFB558475}" type="pres">
      <dgm:prSet presAssocID="{247BBA33-C5BA-429F-9945-E7805ACD503A}" presName="horz1" presStyleCnt="0"/>
      <dgm:spPr/>
    </dgm:pt>
    <dgm:pt modelId="{616BF510-F764-4446-B241-631A09B81545}" type="pres">
      <dgm:prSet presAssocID="{247BBA33-C5BA-429F-9945-E7805ACD503A}" presName="tx1" presStyleLbl="revTx" presStyleIdx="1" presStyleCnt="4"/>
      <dgm:spPr/>
    </dgm:pt>
    <dgm:pt modelId="{72C154A1-AD61-A94E-86A4-72CF4413786E}" type="pres">
      <dgm:prSet presAssocID="{247BBA33-C5BA-429F-9945-E7805ACD503A}" presName="vert1" presStyleCnt="0"/>
      <dgm:spPr/>
    </dgm:pt>
    <dgm:pt modelId="{8D07D304-3F54-D348-9C68-E9363FAF306F}" type="pres">
      <dgm:prSet presAssocID="{32C8F156-569A-4BBC-8A01-0D4B88E85EC6}" presName="thickLine" presStyleLbl="alignNode1" presStyleIdx="2" presStyleCnt="4"/>
      <dgm:spPr/>
    </dgm:pt>
    <dgm:pt modelId="{D4BE5AE9-A17E-174F-A5BC-53835135218A}" type="pres">
      <dgm:prSet presAssocID="{32C8F156-569A-4BBC-8A01-0D4B88E85EC6}" presName="horz1" presStyleCnt="0"/>
      <dgm:spPr/>
    </dgm:pt>
    <dgm:pt modelId="{0B375961-8974-4C4F-9F24-EAABA11AC877}" type="pres">
      <dgm:prSet presAssocID="{32C8F156-569A-4BBC-8A01-0D4B88E85EC6}" presName="tx1" presStyleLbl="revTx" presStyleIdx="2" presStyleCnt="4"/>
      <dgm:spPr/>
    </dgm:pt>
    <dgm:pt modelId="{BFCA9F53-CE91-6A4F-A9D1-49CDC8593D37}" type="pres">
      <dgm:prSet presAssocID="{32C8F156-569A-4BBC-8A01-0D4B88E85EC6}" presName="vert1" presStyleCnt="0"/>
      <dgm:spPr/>
    </dgm:pt>
    <dgm:pt modelId="{73F21E65-B075-BE4E-A60E-9B07B741EE53}" type="pres">
      <dgm:prSet presAssocID="{A7EB53D6-C21E-46C8-9CE8-8329BB86768B}" presName="thickLine" presStyleLbl="alignNode1" presStyleIdx="3" presStyleCnt="4"/>
      <dgm:spPr/>
    </dgm:pt>
    <dgm:pt modelId="{A3FE723A-6CA2-454F-ABCA-E5FC94A9249F}" type="pres">
      <dgm:prSet presAssocID="{A7EB53D6-C21E-46C8-9CE8-8329BB86768B}" presName="horz1" presStyleCnt="0"/>
      <dgm:spPr/>
    </dgm:pt>
    <dgm:pt modelId="{A513ADCF-9035-EC43-B61B-0EB1248EA798}" type="pres">
      <dgm:prSet presAssocID="{A7EB53D6-C21E-46C8-9CE8-8329BB86768B}" presName="tx1" presStyleLbl="revTx" presStyleIdx="3" presStyleCnt="4"/>
      <dgm:spPr/>
    </dgm:pt>
    <dgm:pt modelId="{7D4C7CEC-E7CC-7A4A-9C96-8787BDE8E825}" type="pres">
      <dgm:prSet presAssocID="{A7EB53D6-C21E-46C8-9CE8-8329BB86768B}" presName="vert1" presStyleCnt="0"/>
      <dgm:spPr/>
    </dgm:pt>
  </dgm:ptLst>
  <dgm:cxnLst>
    <dgm:cxn modelId="{2200B310-B5A5-454D-AC13-5A68130C5C62}" srcId="{A79AF185-C0C3-4D64-99D7-E3AF77C1BE35}" destId="{247BBA33-C5BA-429F-9945-E7805ACD503A}" srcOrd="1" destOrd="0" parTransId="{99C7114A-4C32-4055-84BA-BD52B5FBDEB4}" sibTransId="{05B0342A-1978-46EF-A450-FD92E4FAD723}"/>
    <dgm:cxn modelId="{46AA2B24-FADD-9940-80B0-ACCE74ED5681}" type="presOf" srcId="{A79AF185-C0C3-4D64-99D7-E3AF77C1BE35}" destId="{BDC2B1D3-4AC9-D543-BBB8-80E3910EAC52}" srcOrd="0" destOrd="0" presId="urn:microsoft.com/office/officeart/2008/layout/LinedList"/>
    <dgm:cxn modelId="{8E552736-B145-44D4-A344-DFC2C178BA7C}" srcId="{A79AF185-C0C3-4D64-99D7-E3AF77C1BE35}" destId="{32C8F156-569A-4BBC-8A01-0D4B88E85EC6}" srcOrd="2" destOrd="0" parTransId="{BB175983-50A9-45CD-917C-E61171E6C231}" sibTransId="{9EFE1B60-316D-49B4-BF60-99894F928541}"/>
    <dgm:cxn modelId="{94D96B4C-95AD-E444-A82A-A79D6AD3791D}" type="presOf" srcId="{A7EB53D6-C21E-46C8-9CE8-8329BB86768B}" destId="{A513ADCF-9035-EC43-B61B-0EB1248EA798}" srcOrd="0" destOrd="0" presId="urn:microsoft.com/office/officeart/2008/layout/LinedList"/>
    <dgm:cxn modelId="{D561B785-1C39-A146-9904-A0B20D8607CC}" type="presOf" srcId="{FC754AC7-CD32-45D6-BC21-CEC43CC59977}" destId="{85BFF33B-E013-F84E-A85B-7A07CD285F43}" srcOrd="0" destOrd="0" presId="urn:microsoft.com/office/officeart/2008/layout/LinedList"/>
    <dgm:cxn modelId="{B234848E-6BDF-9546-AF73-F634B37BB184}" type="presOf" srcId="{32C8F156-569A-4BBC-8A01-0D4B88E85EC6}" destId="{0B375961-8974-4C4F-9F24-EAABA11AC877}" srcOrd="0" destOrd="0" presId="urn:microsoft.com/office/officeart/2008/layout/LinedList"/>
    <dgm:cxn modelId="{283597AC-ACAF-4076-9A18-28C1AC219AB8}" srcId="{A79AF185-C0C3-4D64-99D7-E3AF77C1BE35}" destId="{A7EB53D6-C21E-46C8-9CE8-8329BB86768B}" srcOrd="3" destOrd="0" parTransId="{7D2B4934-2BE9-4688-B904-9634E68E6F06}" sibTransId="{4AA5F8E1-A0A5-4E3A-9741-CBEE1D288EBC}"/>
    <dgm:cxn modelId="{580C54B5-5C0B-4E75-AF3C-0B2EF9CFA220}" srcId="{A79AF185-C0C3-4D64-99D7-E3AF77C1BE35}" destId="{FC754AC7-CD32-45D6-BC21-CEC43CC59977}" srcOrd="0" destOrd="0" parTransId="{6AACE585-26EE-4ACC-963A-5C0C34FD4DCB}" sibTransId="{E14503AF-5970-460F-9F1D-B9843F32083F}"/>
    <dgm:cxn modelId="{B5EE64D1-6BC7-D841-B3C4-EFC41E26E64C}" type="presOf" srcId="{247BBA33-C5BA-429F-9945-E7805ACD503A}" destId="{616BF510-F764-4446-B241-631A09B81545}" srcOrd="0" destOrd="0" presId="urn:microsoft.com/office/officeart/2008/layout/LinedList"/>
    <dgm:cxn modelId="{F84880AE-3CC9-3A4B-B804-6C05D01924EA}" type="presParOf" srcId="{BDC2B1D3-4AC9-D543-BBB8-80E3910EAC52}" destId="{A6B9DA89-1303-D841-B636-FF675C30FA0A}" srcOrd="0" destOrd="0" presId="urn:microsoft.com/office/officeart/2008/layout/LinedList"/>
    <dgm:cxn modelId="{9DED7699-6658-8B49-B595-03B3B6217002}" type="presParOf" srcId="{BDC2B1D3-4AC9-D543-BBB8-80E3910EAC52}" destId="{AB277442-BEB7-504F-AE51-D29FF520B0EB}" srcOrd="1" destOrd="0" presId="urn:microsoft.com/office/officeart/2008/layout/LinedList"/>
    <dgm:cxn modelId="{112EB1B0-6400-CD4A-94BE-C05455A7207E}" type="presParOf" srcId="{AB277442-BEB7-504F-AE51-D29FF520B0EB}" destId="{85BFF33B-E013-F84E-A85B-7A07CD285F43}" srcOrd="0" destOrd="0" presId="urn:microsoft.com/office/officeart/2008/layout/LinedList"/>
    <dgm:cxn modelId="{72CCD576-E16F-FB4D-9D28-A037FC1ED151}" type="presParOf" srcId="{AB277442-BEB7-504F-AE51-D29FF520B0EB}" destId="{EDC7770B-2F48-C644-9ED1-15A237133743}" srcOrd="1" destOrd="0" presId="urn:microsoft.com/office/officeart/2008/layout/LinedList"/>
    <dgm:cxn modelId="{F4356D3C-579E-CD4A-B55D-3677B921BF36}" type="presParOf" srcId="{BDC2B1D3-4AC9-D543-BBB8-80E3910EAC52}" destId="{EE4E2552-F74A-B540-987D-31AD3071FEC6}" srcOrd="2" destOrd="0" presId="urn:microsoft.com/office/officeart/2008/layout/LinedList"/>
    <dgm:cxn modelId="{3F467095-EC7A-504D-A51C-D342EC5062B6}" type="presParOf" srcId="{BDC2B1D3-4AC9-D543-BBB8-80E3910EAC52}" destId="{D20190CD-1374-EC48-998B-E60CFB558475}" srcOrd="3" destOrd="0" presId="urn:microsoft.com/office/officeart/2008/layout/LinedList"/>
    <dgm:cxn modelId="{E4C47B4E-BD96-5D4E-8DF3-50E8E001224C}" type="presParOf" srcId="{D20190CD-1374-EC48-998B-E60CFB558475}" destId="{616BF510-F764-4446-B241-631A09B81545}" srcOrd="0" destOrd="0" presId="urn:microsoft.com/office/officeart/2008/layout/LinedList"/>
    <dgm:cxn modelId="{D18D8736-94CB-7A4F-AD5E-CE3FBFB41F34}" type="presParOf" srcId="{D20190CD-1374-EC48-998B-E60CFB558475}" destId="{72C154A1-AD61-A94E-86A4-72CF4413786E}" srcOrd="1" destOrd="0" presId="urn:microsoft.com/office/officeart/2008/layout/LinedList"/>
    <dgm:cxn modelId="{367FAA15-199D-5748-8E9A-2E7DAA64C40F}" type="presParOf" srcId="{BDC2B1D3-4AC9-D543-BBB8-80E3910EAC52}" destId="{8D07D304-3F54-D348-9C68-E9363FAF306F}" srcOrd="4" destOrd="0" presId="urn:microsoft.com/office/officeart/2008/layout/LinedList"/>
    <dgm:cxn modelId="{E1EE7E03-0545-3D4F-BB17-4598B22EF19D}" type="presParOf" srcId="{BDC2B1D3-4AC9-D543-BBB8-80E3910EAC52}" destId="{D4BE5AE9-A17E-174F-A5BC-53835135218A}" srcOrd="5" destOrd="0" presId="urn:microsoft.com/office/officeart/2008/layout/LinedList"/>
    <dgm:cxn modelId="{20F28797-B25D-5C48-9A70-EA8B4FA6A84A}" type="presParOf" srcId="{D4BE5AE9-A17E-174F-A5BC-53835135218A}" destId="{0B375961-8974-4C4F-9F24-EAABA11AC877}" srcOrd="0" destOrd="0" presId="urn:microsoft.com/office/officeart/2008/layout/LinedList"/>
    <dgm:cxn modelId="{55BE02A4-FC0F-DE49-BB4F-642205A5E0AC}" type="presParOf" srcId="{D4BE5AE9-A17E-174F-A5BC-53835135218A}" destId="{BFCA9F53-CE91-6A4F-A9D1-49CDC8593D37}" srcOrd="1" destOrd="0" presId="urn:microsoft.com/office/officeart/2008/layout/LinedList"/>
    <dgm:cxn modelId="{E245D05D-BAEA-F641-825F-1D7C02CF9A5F}" type="presParOf" srcId="{BDC2B1D3-4AC9-D543-BBB8-80E3910EAC52}" destId="{73F21E65-B075-BE4E-A60E-9B07B741EE53}" srcOrd="6" destOrd="0" presId="urn:microsoft.com/office/officeart/2008/layout/LinedList"/>
    <dgm:cxn modelId="{CF44998A-EBEC-E649-BD4C-90E53C860590}" type="presParOf" srcId="{BDC2B1D3-4AC9-D543-BBB8-80E3910EAC52}" destId="{A3FE723A-6CA2-454F-ABCA-E5FC94A9249F}" srcOrd="7" destOrd="0" presId="urn:microsoft.com/office/officeart/2008/layout/LinedList"/>
    <dgm:cxn modelId="{54815954-7249-1C44-A424-028742A7C7FB}" type="presParOf" srcId="{A3FE723A-6CA2-454F-ABCA-E5FC94A9249F}" destId="{A513ADCF-9035-EC43-B61B-0EB1248EA798}" srcOrd="0" destOrd="0" presId="urn:microsoft.com/office/officeart/2008/layout/LinedList"/>
    <dgm:cxn modelId="{E4E36FC8-AC00-BD41-9437-7D093A0759AD}" type="presParOf" srcId="{A3FE723A-6CA2-454F-ABCA-E5FC94A9249F}" destId="{7D4C7CEC-E7CC-7A4A-9C96-8787BDE8E82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A44FB-9037-47C0-B4A9-EE15BADD4A64}" type="doc">
      <dgm:prSet loTypeId="urn:microsoft.com/office/officeart/2005/8/layout/vProcess5" loCatId="process" qsTypeId="urn:microsoft.com/office/officeart/2005/8/quickstyle/simple4" qsCatId="simple" csTypeId="urn:microsoft.com/office/officeart/2005/8/colors/accent5_3" csCatId="accent5" phldr="1"/>
      <dgm:spPr/>
      <dgm:t>
        <a:bodyPr/>
        <a:lstStyle/>
        <a:p>
          <a:endParaRPr lang="en-US"/>
        </a:p>
      </dgm:t>
    </dgm:pt>
    <dgm:pt modelId="{C625A6B5-592D-45DD-AD31-3B91B90636F9}">
      <dgm:prSet/>
      <dgm:spPr/>
      <dgm:t>
        <a:bodyPr/>
        <a:lstStyle/>
        <a:p>
          <a:r>
            <a:rPr lang="en-US" dirty="0"/>
            <a:t>The Governor appoints a  chairperson-Secretary Sanders</a:t>
          </a:r>
        </a:p>
      </dgm:t>
    </dgm:pt>
    <dgm:pt modelId="{93FBC6B9-323B-4578-9CB5-0DC5323BAA7F}" type="parTrans" cxnId="{69A47EBB-A71C-4AA4-BA7C-ECD36A322C43}">
      <dgm:prSet/>
      <dgm:spPr/>
      <dgm:t>
        <a:bodyPr/>
        <a:lstStyle/>
        <a:p>
          <a:endParaRPr lang="en-US"/>
        </a:p>
      </dgm:t>
    </dgm:pt>
    <dgm:pt modelId="{75AFEE7A-1F34-4053-9782-26D7353252CB}" type="sibTrans" cxnId="{69A47EBB-A71C-4AA4-BA7C-ECD36A322C43}">
      <dgm:prSet/>
      <dgm:spPr/>
      <dgm:t>
        <a:bodyPr/>
        <a:lstStyle/>
        <a:p>
          <a:endParaRPr lang="en-US"/>
        </a:p>
      </dgm:t>
    </dgm:pt>
    <dgm:pt modelId="{80F62480-6581-4D16-B9D0-E9D1CA7A226E}">
      <dgm:prSet/>
      <dgm:spPr/>
      <dgm:t>
        <a:bodyPr/>
        <a:lstStyle/>
        <a:p>
          <a:r>
            <a:rPr lang="en-US" dirty="0"/>
            <a:t>The Chairperson and  the Liaison Bob Coats are main source of contact between the SCCC and the Census Bureau</a:t>
          </a:r>
        </a:p>
      </dgm:t>
    </dgm:pt>
    <dgm:pt modelId="{F0392010-030E-46C2-B399-4A98F274C1D1}" type="parTrans" cxnId="{B54A6A9F-0F17-4FA8-A5E2-6524405DAE14}">
      <dgm:prSet/>
      <dgm:spPr/>
      <dgm:t>
        <a:bodyPr/>
        <a:lstStyle/>
        <a:p>
          <a:endParaRPr lang="en-US"/>
        </a:p>
      </dgm:t>
    </dgm:pt>
    <dgm:pt modelId="{02DA5E5E-3BF2-48F5-83FC-A6F5B8F12B47}" type="sibTrans" cxnId="{B54A6A9F-0F17-4FA8-A5E2-6524405DAE14}">
      <dgm:prSet/>
      <dgm:spPr/>
      <dgm:t>
        <a:bodyPr/>
        <a:lstStyle/>
        <a:p>
          <a:endParaRPr lang="en-US"/>
        </a:p>
      </dgm:t>
    </dgm:pt>
    <dgm:pt modelId="{24A2BF96-4177-4628-9885-5EF82273A9FF}">
      <dgm:prSet/>
      <dgm:spPr/>
      <dgm:t>
        <a:bodyPr/>
        <a:lstStyle/>
        <a:p>
          <a:r>
            <a:rPr lang="en-US" dirty="0"/>
            <a:t>The Chairperson and Liaison collaborate with the highest elected official or community leader to select subcommittees and chairs of the subcommittees</a:t>
          </a:r>
        </a:p>
      </dgm:t>
    </dgm:pt>
    <dgm:pt modelId="{FF6BAA28-EE49-49ED-8732-965423109359}" type="parTrans" cxnId="{48439A52-738F-4853-8450-6E461AB1EFC7}">
      <dgm:prSet/>
      <dgm:spPr/>
      <dgm:t>
        <a:bodyPr/>
        <a:lstStyle/>
        <a:p>
          <a:endParaRPr lang="en-US"/>
        </a:p>
      </dgm:t>
    </dgm:pt>
    <dgm:pt modelId="{77643579-3BB3-44F1-86DD-0304896F5BF4}" type="sibTrans" cxnId="{48439A52-738F-4853-8450-6E461AB1EFC7}">
      <dgm:prSet/>
      <dgm:spPr/>
      <dgm:t>
        <a:bodyPr/>
        <a:lstStyle/>
        <a:p>
          <a:endParaRPr lang="en-US"/>
        </a:p>
      </dgm:t>
    </dgm:pt>
    <dgm:pt modelId="{6D013776-FBF3-EE40-8CFC-4A98E7B78012}" type="pres">
      <dgm:prSet presAssocID="{DEDA44FB-9037-47C0-B4A9-EE15BADD4A64}" presName="outerComposite" presStyleCnt="0">
        <dgm:presLayoutVars>
          <dgm:chMax val="5"/>
          <dgm:dir/>
          <dgm:resizeHandles val="exact"/>
        </dgm:presLayoutVars>
      </dgm:prSet>
      <dgm:spPr/>
    </dgm:pt>
    <dgm:pt modelId="{3445237C-F408-5943-8117-15C83EA8557F}" type="pres">
      <dgm:prSet presAssocID="{DEDA44FB-9037-47C0-B4A9-EE15BADD4A64}" presName="dummyMaxCanvas" presStyleCnt="0">
        <dgm:presLayoutVars/>
      </dgm:prSet>
      <dgm:spPr/>
    </dgm:pt>
    <dgm:pt modelId="{FB390D65-63C1-AD46-8E9B-450CFA3501E6}" type="pres">
      <dgm:prSet presAssocID="{DEDA44FB-9037-47C0-B4A9-EE15BADD4A64}" presName="ThreeNodes_1" presStyleLbl="node1" presStyleIdx="0" presStyleCnt="3">
        <dgm:presLayoutVars>
          <dgm:bulletEnabled val="1"/>
        </dgm:presLayoutVars>
      </dgm:prSet>
      <dgm:spPr/>
    </dgm:pt>
    <dgm:pt modelId="{E2885E5F-B47E-0E44-8B7C-55BD1FC89687}" type="pres">
      <dgm:prSet presAssocID="{DEDA44FB-9037-47C0-B4A9-EE15BADD4A64}" presName="ThreeNodes_2" presStyleLbl="node1" presStyleIdx="1" presStyleCnt="3">
        <dgm:presLayoutVars>
          <dgm:bulletEnabled val="1"/>
        </dgm:presLayoutVars>
      </dgm:prSet>
      <dgm:spPr/>
    </dgm:pt>
    <dgm:pt modelId="{4E60054B-F0C3-9A45-B9E1-F66912A29A8C}" type="pres">
      <dgm:prSet presAssocID="{DEDA44FB-9037-47C0-B4A9-EE15BADD4A64}" presName="ThreeNodes_3" presStyleLbl="node1" presStyleIdx="2" presStyleCnt="3">
        <dgm:presLayoutVars>
          <dgm:bulletEnabled val="1"/>
        </dgm:presLayoutVars>
      </dgm:prSet>
      <dgm:spPr/>
    </dgm:pt>
    <dgm:pt modelId="{867DCB76-1C52-704C-BA4A-AE116EC2E092}" type="pres">
      <dgm:prSet presAssocID="{DEDA44FB-9037-47C0-B4A9-EE15BADD4A64}" presName="ThreeConn_1-2" presStyleLbl="fgAccFollowNode1" presStyleIdx="0" presStyleCnt="2">
        <dgm:presLayoutVars>
          <dgm:bulletEnabled val="1"/>
        </dgm:presLayoutVars>
      </dgm:prSet>
      <dgm:spPr/>
    </dgm:pt>
    <dgm:pt modelId="{30D70330-2971-AF4B-AAD7-C44FF9604FC3}" type="pres">
      <dgm:prSet presAssocID="{DEDA44FB-9037-47C0-B4A9-EE15BADD4A64}" presName="ThreeConn_2-3" presStyleLbl="fgAccFollowNode1" presStyleIdx="1" presStyleCnt="2">
        <dgm:presLayoutVars>
          <dgm:bulletEnabled val="1"/>
        </dgm:presLayoutVars>
      </dgm:prSet>
      <dgm:spPr/>
    </dgm:pt>
    <dgm:pt modelId="{D4820062-4729-B342-A838-937E728958FC}" type="pres">
      <dgm:prSet presAssocID="{DEDA44FB-9037-47C0-B4A9-EE15BADD4A64}" presName="ThreeNodes_1_text" presStyleLbl="node1" presStyleIdx="2" presStyleCnt="3">
        <dgm:presLayoutVars>
          <dgm:bulletEnabled val="1"/>
        </dgm:presLayoutVars>
      </dgm:prSet>
      <dgm:spPr/>
    </dgm:pt>
    <dgm:pt modelId="{66DC6142-0A96-0545-AB79-F79ABE818004}" type="pres">
      <dgm:prSet presAssocID="{DEDA44FB-9037-47C0-B4A9-EE15BADD4A64}" presName="ThreeNodes_2_text" presStyleLbl="node1" presStyleIdx="2" presStyleCnt="3">
        <dgm:presLayoutVars>
          <dgm:bulletEnabled val="1"/>
        </dgm:presLayoutVars>
      </dgm:prSet>
      <dgm:spPr/>
    </dgm:pt>
    <dgm:pt modelId="{AB36C9B6-4335-2E45-9B17-1EF536E17196}" type="pres">
      <dgm:prSet presAssocID="{DEDA44FB-9037-47C0-B4A9-EE15BADD4A64}" presName="ThreeNodes_3_text" presStyleLbl="node1" presStyleIdx="2" presStyleCnt="3">
        <dgm:presLayoutVars>
          <dgm:bulletEnabled val="1"/>
        </dgm:presLayoutVars>
      </dgm:prSet>
      <dgm:spPr/>
    </dgm:pt>
  </dgm:ptLst>
  <dgm:cxnLst>
    <dgm:cxn modelId="{9AD7FD23-84B6-0747-AA56-99A7197A845E}" type="presOf" srcId="{75AFEE7A-1F34-4053-9782-26D7353252CB}" destId="{867DCB76-1C52-704C-BA4A-AE116EC2E092}" srcOrd="0" destOrd="0" presId="urn:microsoft.com/office/officeart/2005/8/layout/vProcess5"/>
    <dgm:cxn modelId="{BB044E2E-E9A5-BA4C-BBBB-119236654101}" type="presOf" srcId="{24A2BF96-4177-4628-9885-5EF82273A9FF}" destId="{4E60054B-F0C3-9A45-B9E1-F66912A29A8C}" srcOrd="0" destOrd="0" presId="urn:microsoft.com/office/officeart/2005/8/layout/vProcess5"/>
    <dgm:cxn modelId="{4E706E32-D960-B649-A642-72F27D8E120B}" type="presOf" srcId="{80F62480-6581-4D16-B9D0-E9D1CA7A226E}" destId="{66DC6142-0A96-0545-AB79-F79ABE818004}" srcOrd="1" destOrd="0" presId="urn:microsoft.com/office/officeart/2005/8/layout/vProcess5"/>
    <dgm:cxn modelId="{67F6984C-99CE-3E43-B12D-1B5E7AD2442E}" type="presOf" srcId="{C625A6B5-592D-45DD-AD31-3B91B90636F9}" destId="{D4820062-4729-B342-A838-937E728958FC}" srcOrd="1" destOrd="0" presId="urn:microsoft.com/office/officeart/2005/8/layout/vProcess5"/>
    <dgm:cxn modelId="{48439A52-738F-4853-8450-6E461AB1EFC7}" srcId="{DEDA44FB-9037-47C0-B4A9-EE15BADD4A64}" destId="{24A2BF96-4177-4628-9885-5EF82273A9FF}" srcOrd="2" destOrd="0" parTransId="{FF6BAA28-EE49-49ED-8732-965423109359}" sibTransId="{77643579-3BB3-44F1-86DD-0304896F5BF4}"/>
    <dgm:cxn modelId="{B54A6A9F-0F17-4FA8-A5E2-6524405DAE14}" srcId="{DEDA44FB-9037-47C0-B4A9-EE15BADD4A64}" destId="{80F62480-6581-4D16-B9D0-E9D1CA7A226E}" srcOrd="1" destOrd="0" parTransId="{F0392010-030E-46C2-B399-4A98F274C1D1}" sibTransId="{02DA5E5E-3BF2-48F5-83FC-A6F5B8F12B47}"/>
    <dgm:cxn modelId="{5E2B94BA-5C5F-7746-B7FA-CE0DE3433D95}" type="presOf" srcId="{02DA5E5E-3BF2-48F5-83FC-A6F5B8F12B47}" destId="{30D70330-2971-AF4B-AAD7-C44FF9604FC3}" srcOrd="0" destOrd="0" presId="urn:microsoft.com/office/officeart/2005/8/layout/vProcess5"/>
    <dgm:cxn modelId="{69A47EBB-A71C-4AA4-BA7C-ECD36A322C43}" srcId="{DEDA44FB-9037-47C0-B4A9-EE15BADD4A64}" destId="{C625A6B5-592D-45DD-AD31-3B91B90636F9}" srcOrd="0" destOrd="0" parTransId="{93FBC6B9-323B-4578-9CB5-0DC5323BAA7F}" sibTransId="{75AFEE7A-1F34-4053-9782-26D7353252CB}"/>
    <dgm:cxn modelId="{177DE0C1-0350-7848-98AE-0A5923923BA9}" type="presOf" srcId="{24A2BF96-4177-4628-9885-5EF82273A9FF}" destId="{AB36C9B6-4335-2E45-9B17-1EF536E17196}" srcOrd="1" destOrd="0" presId="urn:microsoft.com/office/officeart/2005/8/layout/vProcess5"/>
    <dgm:cxn modelId="{31B258F1-8253-D240-9AF2-1150C81FEEA2}" type="presOf" srcId="{DEDA44FB-9037-47C0-B4A9-EE15BADD4A64}" destId="{6D013776-FBF3-EE40-8CFC-4A98E7B78012}" srcOrd="0" destOrd="0" presId="urn:microsoft.com/office/officeart/2005/8/layout/vProcess5"/>
    <dgm:cxn modelId="{447B04F3-72D1-5B4B-98CF-931FC6B92B05}" type="presOf" srcId="{C625A6B5-592D-45DD-AD31-3B91B90636F9}" destId="{FB390D65-63C1-AD46-8E9B-450CFA3501E6}" srcOrd="0" destOrd="0" presId="urn:microsoft.com/office/officeart/2005/8/layout/vProcess5"/>
    <dgm:cxn modelId="{31B3D6FE-7BDA-AC44-A23E-C03633270126}" type="presOf" srcId="{80F62480-6581-4D16-B9D0-E9D1CA7A226E}" destId="{E2885E5F-B47E-0E44-8B7C-55BD1FC89687}" srcOrd="0" destOrd="0" presId="urn:microsoft.com/office/officeart/2005/8/layout/vProcess5"/>
    <dgm:cxn modelId="{412D267C-F473-1A43-946C-0AF21CEB0338}" type="presParOf" srcId="{6D013776-FBF3-EE40-8CFC-4A98E7B78012}" destId="{3445237C-F408-5943-8117-15C83EA8557F}" srcOrd="0" destOrd="0" presId="urn:microsoft.com/office/officeart/2005/8/layout/vProcess5"/>
    <dgm:cxn modelId="{5DEB1E36-0CA9-8543-BDE9-24AE99049A98}" type="presParOf" srcId="{6D013776-FBF3-EE40-8CFC-4A98E7B78012}" destId="{FB390D65-63C1-AD46-8E9B-450CFA3501E6}" srcOrd="1" destOrd="0" presId="urn:microsoft.com/office/officeart/2005/8/layout/vProcess5"/>
    <dgm:cxn modelId="{A7DBED65-BCCD-A34D-A8B5-FE339DA1046B}" type="presParOf" srcId="{6D013776-FBF3-EE40-8CFC-4A98E7B78012}" destId="{E2885E5F-B47E-0E44-8B7C-55BD1FC89687}" srcOrd="2" destOrd="0" presId="urn:microsoft.com/office/officeart/2005/8/layout/vProcess5"/>
    <dgm:cxn modelId="{B982ACC7-231E-EE47-B819-490F2E357B71}" type="presParOf" srcId="{6D013776-FBF3-EE40-8CFC-4A98E7B78012}" destId="{4E60054B-F0C3-9A45-B9E1-F66912A29A8C}" srcOrd="3" destOrd="0" presId="urn:microsoft.com/office/officeart/2005/8/layout/vProcess5"/>
    <dgm:cxn modelId="{31A1527F-C1D0-524B-972C-90DEB5709EED}" type="presParOf" srcId="{6D013776-FBF3-EE40-8CFC-4A98E7B78012}" destId="{867DCB76-1C52-704C-BA4A-AE116EC2E092}" srcOrd="4" destOrd="0" presId="urn:microsoft.com/office/officeart/2005/8/layout/vProcess5"/>
    <dgm:cxn modelId="{8B44D9F0-4ACB-E844-8F7B-502968A1C8DB}" type="presParOf" srcId="{6D013776-FBF3-EE40-8CFC-4A98E7B78012}" destId="{30D70330-2971-AF4B-AAD7-C44FF9604FC3}" srcOrd="5" destOrd="0" presId="urn:microsoft.com/office/officeart/2005/8/layout/vProcess5"/>
    <dgm:cxn modelId="{F06AF96F-F5F1-204F-9732-6B6311A9906E}" type="presParOf" srcId="{6D013776-FBF3-EE40-8CFC-4A98E7B78012}" destId="{D4820062-4729-B342-A838-937E728958FC}" srcOrd="6" destOrd="0" presId="urn:microsoft.com/office/officeart/2005/8/layout/vProcess5"/>
    <dgm:cxn modelId="{ED4D0AAF-39AB-FF4E-944C-9B96B0799CB4}" type="presParOf" srcId="{6D013776-FBF3-EE40-8CFC-4A98E7B78012}" destId="{66DC6142-0A96-0545-AB79-F79ABE818004}" srcOrd="7" destOrd="0" presId="urn:microsoft.com/office/officeart/2005/8/layout/vProcess5"/>
    <dgm:cxn modelId="{866E03E3-BE81-8944-A0B0-5D7288ED4166}" type="presParOf" srcId="{6D013776-FBF3-EE40-8CFC-4A98E7B78012}" destId="{AB36C9B6-4335-2E45-9B17-1EF536E1719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97ABE-2B02-4A63-8E76-415D147D89DE}" type="doc">
      <dgm:prSet loTypeId="urn:microsoft.com/office/officeart/2005/8/layout/bProcess4" loCatId="process" qsTypeId="urn:microsoft.com/office/officeart/2005/8/quickstyle/simple4" qsCatId="simple" csTypeId="urn:microsoft.com/office/officeart/2005/8/colors/accent5_4" csCatId="accent5" phldr="1"/>
      <dgm:spPr/>
      <dgm:t>
        <a:bodyPr/>
        <a:lstStyle/>
        <a:p>
          <a:endParaRPr lang="en-US"/>
        </a:p>
      </dgm:t>
    </dgm:pt>
    <dgm:pt modelId="{879BD9B6-D82E-4763-813B-58647DDBEBE7}">
      <dgm:prSet custT="1"/>
      <dgm:spPr/>
      <dgm:t>
        <a:bodyPr/>
        <a:lstStyle/>
        <a:p>
          <a:r>
            <a:rPr lang="en-US" sz="2000" dirty="0"/>
            <a:t>Government</a:t>
          </a:r>
        </a:p>
      </dgm:t>
    </dgm:pt>
    <dgm:pt modelId="{F00CBBDD-DF30-4E54-814F-DA0E83FDD882}" type="parTrans" cxnId="{DFC34B3E-A04C-4075-AFC7-97AD2BF8DEC7}">
      <dgm:prSet/>
      <dgm:spPr/>
      <dgm:t>
        <a:bodyPr/>
        <a:lstStyle/>
        <a:p>
          <a:endParaRPr lang="en-US" sz="2000"/>
        </a:p>
      </dgm:t>
    </dgm:pt>
    <dgm:pt modelId="{51AB530A-C9A3-4979-8B0F-D0FD2C428F68}" type="sibTrans" cxnId="{DFC34B3E-A04C-4075-AFC7-97AD2BF8DEC7}">
      <dgm:prSet/>
      <dgm:spPr/>
      <dgm:t>
        <a:bodyPr/>
        <a:lstStyle/>
        <a:p>
          <a:endParaRPr lang="en-US" sz="2000"/>
        </a:p>
      </dgm:t>
    </dgm:pt>
    <dgm:pt modelId="{F199D408-1BC2-4A28-977D-B44BB2437B55}">
      <dgm:prSet custT="1"/>
      <dgm:spPr/>
      <dgm:t>
        <a:bodyPr/>
        <a:lstStyle/>
        <a:p>
          <a:r>
            <a:rPr lang="en-US" sz="2000"/>
            <a:t>Education</a:t>
          </a:r>
        </a:p>
      </dgm:t>
    </dgm:pt>
    <dgm:pt modelId="{60ABB2B5-539F-4A8F-99C6-DD00BF39B25D}" type="parTrans" cxnId="{F175D14E-D37A-4C6E-ADB9-3E24E685321C}">
      <dgm:prSet/>
      <dgm:spPr/>
      <dgm:t>
        <a:bodyPr/>
        <a:lstStyle/>
        <a:p>
          <a:endParaRPr lang="en-US" sz="2000"/>
        </a:p>
      </dgm:t>
    </dgm:pt>
    <dgm:pt modelId="{ECB2BB19-604D-4EC1-9363-177CD9D9552D}" type="sibTrans" cxnId="{F175D14E-D37A-4C6E-ADB9-3E24E685321C}">
      <dgm:prSet/>
      <dgm:spPr/>
      <dgm:t>
        <a:bodyPr/>
        <a:lstStyle/>
        <a:p>
          <a:endParaRPr lang="en-US" sz="2000"/>
        </a:p>
      </dgm:t>
    </dgm:pt>
    <dgm:pt modelId="{70E03D83-8F65-4926-9BDF-3182E66DEBA0}">
      <dgm:prSet custT="1"/>
      <dgm:spPr/>
      <dgm:t>
        <a:bodyPr/>
        <a:lstStyle/>
        <a:p>
          <a:r>
            <a:rPr lang="en-US" sz="2000"/>
            <a:t>Faith-based</a:t>
          </a:r>
        </a:p>
      </dgm:t>
    </dgm:pt>
    <dgm:pt modelId="{AB980F86-7350-4406-99EB-00A7B37C9158}" type="parTrans" cxnId="{F18BB99E-3E10-492F-8CF0-06AB5587117E}">
      <dgm:prSet/>
      <dgm:spPr/>
      <dgm:t>
        <a:bodyPr/>
        <a:lstStyle/>
        <a:p>
          <a:endParaRPr lang="en-US" sz="2000"/>
        </a:p>
      </dgm:t>
    </dgm:pt>
    <dgm:pt modelId="{2B859588-E4A5-4C0C-A47B-B578F45E0357}" type="sibTrans" cxnId="{F18BB99E-3E10-492F-8CF0-06AB5587117E}">
      <dgm:prSet/>
      <dgm:spPr/>
      <dgm:t>
        <a:bodyPr/>
        <a:lstStyle/>
        <a:p>
          <a:endParaRPr lang="en-US" sz="2000"/>
        </a:p>
      </dgm:t>
    </dgm:pt>
    <dgm:pt modelId="{092E9D70-7DAF-4010-98D9-B50146C5D71A}">
      <dgm:prSet custT="1"/>
      <dgm:spPr/>
      <dgm:t>
        <a:bodyPr/>
        <a:lstStyle/>
        <a:p>
          <a:r>
            <a:rPr lang="en-US" sz="2000"/>
            <a:t>Media</a:t>
          </a:r>
        </a:p>
      </dgm:t>
    </dgm:pt>
    <dgm:pt modelId="{F7D82A89-461E-48FB-AA70-ED9FCED1E57E}" type="parTrans" cxnId="{1E36BB47-05ED-40F0-960F-4CA818017C0E}">
      <dgm:prSet/>
      <dgm:spPr/>
      <dgm:t>
        <a:bodyPr/>
        <a:lstStyle/>
        <a:p>
          <a:endParaRPr lang="en-US" sz="2000"/>
        </a:p>
      </dgm:t>
    </dgm:pt>
    <dgm:pt modelId="{CCB55E11-6724-40E4-83B9-8570002987EF}" type="sibTrans" cxnId="{1E36BB47-05ED-40F0-960F-4CA818017C0E}">
      <dgm:prSet/>
      <dgm:spPr/>
      <dgm:t>
        <a:bodyPr/>
        <a:lstStyle/>
        <a:p>
          <a:endParaRPr lang="en-US" sz="2000"/>
        </a:p>
      </dgm:t>
    </dgm:pt>
    <dgm:pt modelId="{077586E5-91DF-4B92-9446-A544E0241411}">
      <dgm:prSet custT="1"/>
      <dgm:spPr/>
      <dgm:t>
        <a:bodyPr/>
        <a:lstStyle/>
        <a:p>
          <a:r>
            <a:rPr lang="en-US" sz="2000" dirty="0"/>
            <a:t>Business </a:t>
          </a:r>
        </a:p>
      </dgm:t>
    </dgm:pt>
    <dgm:pt modelId="{34B35403-B48D-4F6C-B8E8-9B7F90555E14}" type="parTrans" cxnId="{1FBE95BC-3C5C-4979-9DA7-60C446FE5F2A}">
      <dgm:prSet/>
      <dgm:spPr/>
      <dgm:t>
        <a:bodyPr/>
        <a:lstStyle/>
        <a:p>
          <a:endParaRPr lang="en-US" sz="2000"/>
        </a:p>
      </dgm:t>
    </dgm:pt>
    <dgm:pt modelId="{31458610-E6B9-4C8D-A639-DDADA4563303}" type="sibTrans" cxnId="{1FBE95BC-3C5C-4979-9DA7-60C446FE5F2A}">
      <dgm:prSet/>
      <dgm:spPr/>
      <dgm:t>
        <a:bodyPr/>
        <a:lstStyle/>
        <a:p>
          <a:endParaRPr lang="en-US" sz="2000"/>
        </a:p>
      </dgm:t>
    </dgm:pt>
    <dgm:pt modelId="{AD53DE5D-034D-4C0D-BB54-13B8213F420B}">
      <dgm:prSet custT="1"/>
      <dgm:spPr/>
      <dgm:t>
        <a:bodyPr/>
        <a:lstStyle/>
        <a:p>
          <a:r>
            <a:rPr lang="en-US" sz="2000" dirty="0"/>
            <a:t>Community-based organizations</a:t>
          </a:r>
        </a:p>
      </dgm:t>
    </dgm:pt>
    <dgm:pt modelId="{8FFBCECD-344F-4E08-B90F-EC2E8DBDB8E7}" type="parTrans" cxnId="{C51CF3C6-0B58-4988-9771-B069CBC57899}">
      <dgm:prSet/>
      <dgm:spPr/>
      <dgm:t>
        <a:bodyPr/>
        <a:lstStyle/>
        <a:p>
          <a:endParaRPr lang="en-US" sz="2000"/>
        </a:p>
      </dgm:t>
    </dgm:pt>
    <dgm:pt modelId="{B77B1BE9-FBAD-4427-A952-7C398593ACBA}" type="sibTrans" cxnId="{C51CF3C6-0B58-4988-9771-B069CBC57899}">
      <dgm:prSet/>
      <dgm:spPr/>
      <dgm:t>
        <a:bodyPr/>
        <a:lstStyle/>
        <a:p>
          <a:endParaRPr lang="en-US" sz="2000"/>
        </a:p>
      </dgm:t>
    </dgm:pt>
    <dgm:pt modelId="{79C35CE6-CE02-4E65-A88C-407E6497511A}">
      <dgm:prSet custT="1"/>
      <dgm:spPr/>
      <dgm:t>
        <a:bodyPr/>
        <a:lstStyle/>
        <a:p>
          <a:r>
            <a:rPr lang="en-US" sz="2000" dirty="0"/>
            <a:t>Recruiting </a:t>
          </a:r>
        </a:p>
      </dgm:t>
    </dgm:pt>
    <dgm:pt modelId="{41326CB0-5EFE-4017-820F-9313B8BB78E3}" type="parTrans" cxnId="{6C120C4D-BE98-4922-B566-760CEA56F979}">
      <dgm:prSet/>
      <dgm:spPr/>
      <dgm:t>
        <a:bodyPr/>
        <a:lstStyle/>
        <a:p>
          <a:endParaRPr lang="en-US" sz="2000"/>
        </a:p>
      </dgm:t>
    </dgm:pt>
    <dgm:pt modelId="{42CF849D-3D0C-4FEB-A020-BBB6B04711A4}" type="sibTrans" cxnId="{6C120C4D-BE98-4922-B566-760CEA56F979}">
      <dgm:prSet/>
      <dgm:spPr/>
      <dgm:t>
        <a:bodyPr/>
        <a:lstStyle/>
        <a:p>
          <a:endParaRPr lang="en-US" sz="2000"/>
        </a:p>
      </dgm:t>
    </dgm:pt>
    <dgm:pt modelId="{11419454-3AEA-4350-BBD9-B7044033BCAB}">
      <dgm:prSet custT="1"/>
      <dgm:spPr/>
      <dgm:t>
        <a:bodyPr/>
        <a:lstStyle/>
        <a:p>
          <a:r>
            <a:rPr lang="en-US" sz="2000" dirty="0"/>
            <a:t>Housing</a:t>
          </a:r>
        </a:p>
      </dgm:t>
    </dgm:pt>
    <dgm:pt modelId="{18649B68-CED1-4BD6-809B-9DDDBE87D6D5}" type="parTrans" cxnId="{386BBD3B-73C1-4849-8D97-F930CACECB0C}">
      <dgm:prSet/>
      <dgm:spPr/>
      <dgm:t>
        <a:bodyPr/>
        <a:lstStyle/>
        <a:p>
          <a:endParaRPr lang="en-US" sz="2000"/>
        </a:p>
      </dgm:t>
    </dgm:pt>
    <dgm:pt modelId="{018A5900-4A40-4759-B447-D6A302BCD540}" type="sibTrans" cxnId="{386BBD3B-73C1-4849-8D97-F930CACECB0C}">
      <dgm:prSet/>
      <dgm:spPr/>
      <dgm:t>
        <a:bodyPr/>
        <a:lstStyle/>
        <a:p>
          <a:endParaRPr lang="en-US" sz="2000"/>
        </a:p>
      </dgm:t>
    </dgm:pt>
    <dgm:pt modelId="{3D137B5B-2E23-42F5-8474-E1158EA269AC}">
      <dgm:prSet custT="1"/>
      <dgm:spPr/>
      <dgm:t>
        <a:bodyPr/>
        <a:lstStyle/>
        <a:p>
          <a:r>
            <a:rPr lang="en-US" sz="2000" dirty="0"/>
            <a:t>Senior Citizens</a:t>
          </a:r>
        </a:p>
      </dgm:t>
    </dgm:pt>
    <dgm:pt modelId="{3ABEF771-0DA2-42E7-9546-DB857A9764FA}" type="parTrans" cxnId="{2EC6BD93-7225-44EA-BE34-422C248EB7D1}">
      <dgm:prSet/>
      <dgm:spPr/>
      <dgm:t>
        <a:bodyPr/>
        <a:lstStyle/>
        <a:p>
          <a:endParaRPr lang="en-US" sz="2000"/>
        </a:p>
      </dgm:t>
    </dgm:pt>
    <dgm:pt modelId="{4810C079-FA6A-40EF-9968-2C8DCF8AA63C}" type="sibTrans" cxnId="{2EC6BD93-7225-44EA-BE34-422C248EB7D1}">
      <dgm:prSet/>
      <dgm:spPr/>
      <dgm:t>
        <a:bodyPr/>
        <a:lstStyle/>
        <a:p>
          <a:endParaRPr lang="en-US" sz="2000"/>
        </a:p>
      </dgm:t>
    </dgm:pt>
    <dgm:pt modelId="{D6B400E0-D990-4EB5-9B49-2B0FA46CBE95}">
      <dgm:prSet custT="1"/>
      <dgm:spPr/>
      <dgm:t>
        <a:bodyPr/>
        <a:lstStyle/>
        <a:p>
          <a:r>
            <a:rPr lang="en-US" sz="2000" dirty="0"/>
            <a:t>Philanthropic</a:t>
          </a:r>
        </a:p>
      </dgm:t>
    </dgm:pt>
    <dgm:pt modelId="{978054B0-AB2E-4614-B016-8DA4152BE407}" type="parTrans" cxnId="{38A18A83-F7CA-4C3C-834B-C4FAE12499CF}">
      <dgm:prSet/>
      <dgm:spPr/>
      <dgm:t>
        <a:bodyPr/>
        <a:lstStyle/>
        <a:p>
          <a:endParaRPr lang="en-US" sz="2000"/>
        </a:p>
      </dgm:t>
    </dgm:pt>
    <dgm:pt modelId="{7E3F9711-85F8-4DAA-B694-70D071A376E9}" type="sibTrans" cxnId="{38A18A83-F7CA-4C3C-834B-C4FAE12499CF}">
      <dgm:prSet/>
      <dgm:spPr/>
      <dgm:t>
        <a:bodyPr/>
        <a:lstStyle/>
        <a:p>
          <a:endParaRPr lang="en-US" sz="2000"/>
        </a:p>
      </dgm:t>
    </dgm:pt>
    <dgm:pt modelId="{EF380735-9ABE-4875-B161-FD75BA7EAAA2}">
      <dgm:prSet custT="1"/>
      <dgm:spPr/>
      <dgm:t>
        <a:bodyPr/>
        <a:lstStyle/>
        <a:p>
          <a:r>
            <a:rPr lang="en-US" sz="2000" dirty="0"/>
            <a:t>Service Providers</a:t>
          </a:r>
        </a:p>
      </dgm:t>
    </dgm:pt>
    <dgm:pt modelId="{9B837617-1D7A-4AFE-8C04-EA3BD77B0DB7}" type="parTrans" cxnId="{8ACBD127-013A-4C39-BD85-0D76A4C47D7D}">
      <dgm:prSet/>
      <dgm:spPr/>
    </dgm:pt>
    <dgm:pt modelId="{AD73500C-DC71-49CA-87E3-4539132AC2B1}" type="sibTrans" cxnId="{8ACBD127-013A-4C39-BD85-0D76A4C47D7D}">
      <dgm:prSet/>
      <dgm:spPr/>
    </dgm:pt>
    <dgm:pt modelId="{B47825F1-1964-5448-9DD2-DE0EDA5D51B9}" type="pres">
      <dgm:prSet presAssocID="{89597ABE-2B02-4A63-8E76-415D147D89DE}" presName="Name0" presStyleCnt="0">
        <dgm:presLayoutVars>
          <dgm:dir/>
          <dgm:resizeHandles/>
        </dgm:presLayoutVars>
      </dgm:prSet>
      <dgm:spPr/>
    </dgm:pt>
    <dgm:pt modelId="{950E8706-A287-0F40-BACB-E6A941EC7869}" type="pres">
      <dgm:prSet presAssocID="{879BD9B6-D82E-4763-813B-58647DDBEBE7}" presName="compNode" presStyleCnt="0"/>
      <dgm:spPr/>
    </dgm:pt>
    <dgm:pt modelId="{B43BFF79-0CB0-944B-B5E2-8DB89F08F53D}" type="pres">
      <dgm:prSet presAssocID="{879BD9B6-D82E-4763-813B-58647DDBEBE7}" presName="dummyConnPt" presStyleCnt="0"/>
      <dgm:spPr/>
    </dgm:pt>
    <dgm:pt modelId="{E318A95D-BD73-1544-B545-A03476A2F4B0}" type="pres">
      <dgm:prSet presAssocID="{879BD9B6-D82E-4763-813B-58647DDBEBE7}" presName="node" presStyleLbl="node1" presStyleIdx="0" presStyleCnt="11">
        <dgm:presLayoutVars>
          <dgm:bulletEnabled val="1"/>
        </dgm:presLayoutVars>
      </dgm:prSet>
      <dgm:spPr/>
    </dgm:pt>
    <dgm:pt modelId="{FF2E48CA-4A2D-C845-9CB1-1B11B5998DF0}" type="pres">
      <dgm:prSet presAssocID="{51AB530A-C9A3-4979-8B0F-D0FD2C428F68}" presName="sibTrans" presStyleLbl="bgSibTrans2D1" presStyleIdx="0" presStyleCnt="10"/>
      <dgm:spPr/>
    </dgm:pt>
    <dgm:pt modelId="{CAE6B5EF-4905-324B-A8E1-DD9832FE0CC8}" type="pres">
      <dgm:prSet presAssocID="{F199D408-1BC2-4A28-977D-B44BB2437B55}" presName="compNode" presStyleCnt="0"/>
      <dgm:spPr/>
    </dgm:pt>
    <dgm:pt modelId="{7DBBCE28-1A7F-EA48-AE66-84807989E981}" type="pres">
      <dgm:prSet presAssocID="{F199D408-1BC2-4A28-977D-B44BB2437B55}" presName="dummyConnPt" presStyleCnt="0"/>
      <dgm:spPr/>
    </dgm:pt>
    <dgm:pt modelId="{59CB6597-A6AA-8744-B08A-908DDF6F911B}" type="pres">
      <dgm:prSet presAssocID="{F199D408-1BC2-4A28-977D-B44BB2437B55}" presName="node" presStyleLbl="node1" presStyleIdx="1" presStyleCnt="11">
        <dgm:presLayoutVars>
          <dgm:bulletEnabled val="1"/>
        </dgm:presLayoutVars>
      </dgm:prSet>
      <dgm:spPr/>
    </dgm:pt>
    <dgm:pt modelId="{885B4E58-67A6-7847-8D93-0FD4CBCA3618}" type="pres">
      <dgm:prSet presAssocID="{ECB2BB19-604D-4EC1-9363-177CD9D9552D}" presName="sibTrans" presStyleLbl="bgSibTrans2D1" presStyleIdx="1" presStyleCnt="10"/>
      <dgm:spPr/>
    </dgm:pt>
    <dgm:pt modelId="{36EC2B97-FE56-F34C-8A51-95A83672C316}" type="pres">
      <dgm:prSet presAssocID="{70E03D83-8F65-4926-9BDF-3182E66DEBA0}" presName="compNode" presStyleCnt="0"/>
      <dgm:spPr/>
    </dgm:pt>
    <dgm:pt modelId="{02058500-5E8D-544D-9EFA-576C0C0C1B0F}" type="pres">
      <dgm:prSet presAssocID="{70E03D83-8F65-4926-9BDF-3182E66DEBA0}" presName="dummyConnPt" presStyleCnt="0"/>
      <dgm:spPr/>
    </dgm:pt>
    <dgm:pt modelId="{5D913001-DAB5-794D-8796-55B6E0DEC7A6}" type="pres">
      <dgm:prSet presAssocID="{70E03D83-8F65-4926-9BDF-3182E66DEBA0}" presName="node" presStyleLbl="node1" presStyleIdx="2" presStyleCnt="11">
        <dgm:presLayoutVars>
          <dgm:bulletEnabled val="1"/>
        </dgm:presLayoutVars>
      </dgm:prSet>
      <dgm:spPr/>
    </dgm:pt>
    <dgm:pt modelId="{BA41C6ED-B09B-C345-A240-109533807D39}" type="pres">
      <dgm:prSet presAssocID="{2B859588-E4A5-4C0C-A47B-B578F45E0357}" presName="sibTrans" presStyleLbl="bgSibTrans2D1" presStyleIdx="2" presStyleCnt="10"/>
      <dgm:spPr/>
    </dgm:pt>
    <dgm:pt modelId="{A4A71C82-7B91-7345-B557-B51EC8226EDA}" type="pres">
      <dgm:prSet presAssocID="{092E9D70-7DAF-4010-98D9-B50146C5D71A}" presName="compNode" presStyleCnt="0"/>
      <dgm:spPr/>
    </dgm:pt>
    <dgm:pt modelId="{EA3F4E0B-0E38-8E4A-A4A1-FDF3DE68C30A}" type="pres">
      <dgm:prSet presAssocID="{092E9D70-7DAF-4010-98D9-B50146C5D71A}" presName="dummyConnPt" presStyleCnt="0"/>
      <dgm:spPr/>
    </dgm:pt>
    <dgm:pt modelId="{5024645B-250B-C346-ABBC-E3C9ED592ABD}" type="pres">
      <dgm:prSet presAssocID="{092E9D70-7DAF-4010-98D9-B50146C5D71A}" presName="node" presStyleLbl="node1" presStyleIdx="3" presStyleCnt="11">
        <dgm:presLayoutVars>
          <dgm:bulletEnabled val="1"/>
        </dgm:presLayoutVars>
      </dgm:prSet>
      <dgm:spPr/>
    </dgm:pt>
    <dgm:pt modelId="{0035078E-FD38-5B4A-8BEC-9B89187B68FF}" type="pres">
      <dgm:prSet presAssocID="{CCB55E11-6724-40E4-83B9-8570002987EF}" presName="sibTrans" presStyleLbl="bgSibTrans2D1" presStyleIdx="3" presStyleCnt="10"/>
      <dgm:spPr/>
    </dgm:pt>
    <dgm:pt modelId="{3DEE2C56-50C1-9D4B-9336-39D8A8CE199D}" type="pres">
      <dgm:prSet presAssocID="{077586E5-91DF-4B92-9446-A544E0241411}" presName="compNode" presStyleCnt="0"/>
      <dgm:spPr/>
    </dgm:pt>
    <dgm:pt modelId="{77420A6B-BFBE-2E42-BFAB-7230D7899EF3}" type="pres">
      <dgm:prSet presAssocID="{077586E5-91DF-4B92-9446-A544E0241411}" presName="dummyConnPt" presStyleCnt="0"/>
      <dgm:spPr/>
    </dgm:pt>
    <dgm:pt modelId="{02821874-577A-364D-8E1E-37177F661D63}" type="pres">
      <dgm:prSet presAssocID="{077586E5-91DF-4B92-9446-A544E0241411}" presName="node" presStyleLbl="node1" presStyleIdx="4" presStyleCnt="11">
        <dgm:presLayoutVars>
          <dgm:bulletEnabled val="1"/>
        </dgm:presLayoutVars>
      </dgm:prSet>
      <dgm:spPr/>
    </dgm:pt>
    <dgm:pt modelId="{2C064C5F-A03C-964A-871B-63B077541AFC}" type="pres">
      <dgm:prSet presAssocID="{31458610-E6B9-4C8D-A639-DDADA4563303}" presName="sibTrans" presStyleLbl="bgSibTrans2D1" presStyleIdx="4" presStyleCnt="10"/>
      <dgm:spPr/>
    </dgm:pt>
    <dgm:pt modelId="{8EF9920F-D135-8349-A15C-703F3EAC1EFE}" type="pres">
      <dgm:prSet presAssocID="{AD53DE5D-034D-4C0D-BB54-13B8213F420B}" presName="compNode" presStyleCnt="0"/>
      <dgm:spPr/>
    </dgm:pt>
    <dgm:pt modelId="{F564A582-E33A-DE49-BD48-2E8A0C94F7F7}" type="pres">
      <dgm:prSet presAssocID="{AD53DE5D-034D-4C0D-BB54-13B8213F420B}" presName="dummyConnPt" presStyleCnt="0"/>
      <dgm:spPr/>
    </dgm:pt>
    <dgm:pt modelId="{B22DFBF7-4B00-D64B-836A-37CADE5DC5D9}" type="pres">
      <dgm:prSet presAssocID="{AD53DE5D-034D-4C0D-BB54-13B8213F420B}" presName="node" presStyleLbl="node1" presStyleIdx="5" presStyleCnt="11">
        <dgm:presLayoutVars>
          <dgm:bulletEnabled val="1"/>
        </dgm:presLayoutVars>
      </dgm:prSet>
      <dgm:spPr/>
    </dgm:pt>
    <dgm:pt modelId="{9F6A8D16-E9E1-B94B-9EF7-4BC06F6D978F}" type="pres">
      <dgm:prSet presAssocID="{B77B1BE9-FBAD-4427-A952-7C398593ACBA}" presName="sibTrans" presStyleLbl="bgSibTrans2D1" presStyleIdx="5" presStyleCnt="10"/>
      <dgm:spPr/>
    </dgm:pt>
    <dgm:pt modelId="{AC8111E0-7F10-2149-83C7-5A45DA588A42}" type="pres">
      <dgm:prSet presAssocID="{79C35CE6-CE02-4E65-A88C-407E6497511A}" presName="compNode" presStyleCnt="0"/>
      <dgm:spPr/>
    </dgm:pt>
    <dgm:pt modelId="{E2AA1F50-C715-B548-B9EE-2FC58F569FBF}" type="pres">
      <dgm:prSet presAssocID="{79C35CE6-CE02-4E65-A88C-407E6497511A}" presName="dummyConnPt" presStyleCnt="0"/>
      <dgm:spPr/>
    </dgm:pt>
    <dgm:pt modelId="{01A66A9D-CDCF-E74D-8CB8-64C76F98F472}" type="pres">
      <dgm:prSet presAssocID="{79C35CE6-CE02-4E65-A88C-407E6497511A}" presName="node" presStyleLbl="node1" presStyleIdx="6" presStyleCnt="11">
        <dgm:presLayoutVars>
          <dgm:bulletEnabled val="1"/>
        </dgm:presLayoutVars>
      </dgm:prSet>
      <dgm:spPr>
        <a:prstGeom prst="rect">
          <a:avLst/>
        </a:prstGeom>
      </dgm:spPr>
    </dgm:pt>
    <dgm:pt modelId="{6CD44C57-834A-4E9A-9083-69B849F05EB8}" type="pres">
      <dgm:prSet presAssocID="{42CF849D-3D0C-4FEB-A020-BBB6B04711A4}" presName="sibTrans" presStyleLbl="bgSibTrans2D1" presStyleIdx="6" presStyleCnt="10"/>
      <dgm:spPr/>
    </dgm:pt>
    <dgm:pt modelId="{92033438-F997-4FF7-BC8E-16679D8B7E63}" type="pres">
      <dgm:prSet presAssocID="{11419454-3AEA-4350-BBD9-B7044033BCAB}" presName="compNode" presStyleCnt="0"/>
      <dgm:spPr/>
    </dgm:pt>
    <dgm:pt modelId="{F585D022-2C3B-4874-841E-56A07B792EA8}" type="pres">
      <dgm:prSet presAssocID="{11419454-3AEA-4350-BBD9-B7044033BCAB}" presName="dummyConnPt" presStyleCnt="0"/>
      <dgm:spPr/>
    </dgm:pt>
    <dgm:pt modelId="{24694459-6A71-48E3-9EE2-76D0F1317473}" type="pres">
      <dgm:prSet presAssocID="{11419454-3AEA-4350-BBD9-B7044033BCAB}" presName="node" presStyleLbl="node1" presStyleIdx="7" presStyleCnt="11">
        <dgm:presLayoutVars>
          <dgm:bulletEnabled val="1"/>
        </dgm:presLayoutVars>
      </dgm:prSet>
      <dgm:spPr/>
    </dgm:pt>
    <dgm:pt modelId="{ADA2B71D-341C-43D7-B007-5E5106C61397}" type="pres">
      <dgm:prSet presAssocID="{018A5900-4A40-4759-B447-D6A302BCD540}" presName="sibTrans" presStyleLbl="bgSibTrans2D1" presStyleIdx="7" presStyleCnt="10"/>
      <dgm:spPr/>
    </dgm:pt>
    <dgm:pt modelId="{7A462056-EF10-4646-8AC5-A8C7763D2765}" type="pres">
      <dgm:prSet presAssocID="{3D137B5B-2E23-42F5-8474-E1158EA269AC}" presName="compNode" presStyleCnt="0"/>
      <dgm:spPr/>
    </dgm:pt>
    <dgm:pt modelId="{8C7D6BDF-2D72-4F0A-AC9B-B79FA8458F3E}" type="pres">
      <dgm:prSet presAssocID="{3D137B5B-2E23-42F5-8474-E1158EA269AC}" presName="dummyConnPt" presStyleCnt="0"/>
      <dgm:spPr/>
    </dgm:pt>
    <dgm:pt modelId="{4C54D79F-2402-43B9-AA5E-66FFBCC85076}" type="pres">
      <dgm:prSet presAssocID="{3D137B5B-2E23-42F5-8474-E1158EA269AC}" presName="node" presStyleLbl="node1" presStyleIdx="8" presStyleCnt="11">
        <dgm:presLayoutVars>
          <dgm:bulletEnabled val="1"/>
        </dgm:presLayoutVars>
      </dgm:prSet>
      <dgm:spPr/>
    </dgm:pt>
    <dgm:pt modelId="{4A62CEC2-A59C-4867-B7A2-FBCD927F3EEB}" type="pres">
      <dgm:prSet presAssocID="{4810C079-FA6A-40EF-9968-2C8DCF8AA63C}" presName="sibTrans" presStyleLbl="bgSibTrans2D1" presStyleIdx="8" presStyleCnt="10"/>
      <dgm:spPr/>
    </dgm:pt>
    <dgm:pt modelId="{3C241EA0-2482-48F8-B21C-0A2303786248}" type="pres">
      <dgm:prSet presAssocID="{D6B400E0-D990-4EB5-9B49-2B0FA46CBE95}" presName="compNode" presStyleCnt="0"/>
      <dgm:spPr/>
    </dgm:pt>
    <dgm:pt modelId="{E8F7FB8B-6CD0-4081-862F-8D8B7F1EC37C}" type="pres">
      <dgm:prSet presAssocID="{D6B400E0-D990-4EB5-9B49-2B0FA46CBE95}" presName="dummyConnPt" presStyleCnt="0"/>
      <dgm:spPr/>
    </dgm:pt>
    <dgm:pt modelId="{D0571861-A2F4-4D82-AEA7-0024768F5998}" type="pres">
      <dgm:prSet presAssocID="{D6B400E0-D990-4EB5-9B49-2B0FA46CBE95}" presName="node" presStyleLbl="node1" presStyleIdx="9" presStyleCnt="11">
        <dgm:presLayoutVars>
          <dgm:bulletEnabled val="1"/>
        </dgm:presLayoutVars>
      </dgm:prSet>
      <dgm:spPr/>
    </dgm:pt>
    <dgm:pt modelId="{CF9D5345-6564-4E74-814D-739404A88D55}" type="pres">
      <dgm:prSet presAssocID="{7E3F9711-85F8-4DAA-B694-70D071A376E9}" presName="sibTrans" presStyleLbl="bgSibTrans2D1" presStyleIdx="9" presStyleCnt="10"/>
      <dgm:spPr/>
    </dgm:pt>
    <dgm:pt modelId="{2C75EEE1-072A-4982-9693-6362790FDD17}" type="pres">
      <dgm:prSet presAssocID="{EF380735-9ABE-4875-B161-FD75BA7EAAA2}" presName="compNode" presStyleCnt="0"/>
      <dgm:spPr/>
    </dgm:pt>
    <dgm:pt modelId="{F6628F38-2D60-4979-A81D-D1B37DAC972A}" type="pres">
      <dgm:prSet presAssocID="{EF380735-9ABE-4875-B161-FD75BA7EAAA2}" presName="dummyConnPt" presStyleCnt="0"/>
      <dgm:spPr/>
    </dgm:pt>
    <dgm:pt modelId="{D257DD08-D586-4073-920F-6C2F7E741894}" type="pres">
      <dgm:prSet presAssocID="{EF380735-9ABE-4875-B161-FD75BA7EAAA2}" presName="node" presStyleLbl="node1" presStyleIdx="10" presStyleCnt="11">
        <dgm:presLayoutVars>
          <dgm:bulletEnabled val="1"/>
        </dgm:presLayoutVars>
      </dgm:prSet>
      <dgm:spPr/>
    </dgm:pt>
  </dgm:ptLst>
  <dgm:cxnLst>
    <dgm:cxn modelId="{D3274502-3BB4-4C11-9C0C-2464F5F9C005}" type="presOf" srcId="{EF380735-9ABE-4875-B161-FD75BA7EAAA2}" destId="{D257DD08-D586-4073-920F-6C2F7E741894}" srcOrd="0" destOrd="0" presId="urn:microsoft.com/office/officeart/2005/8/layout/bProcess4"/>
    <dgm:cxn modelId="{4D2A1C11-D7CD-4BBA-B216-32BEF1076DE1}" type="presOf" srcId="{7E3F9711-85F8-4DAA-B694-70D071A376E9}" destId="{CF9D5345-6564-4E74-814D-739404A88D55}" srcOrd="0" destOrd="0" presId="urn:microsoft.com/office/officeart/2005/8/layout/bProcess4"/>
    <dgm:cxn modelId="{5BC64F19-B8E5-C04A-84EB-1D0503DB9D3D}" type="presOf" srcId="{89597ABE-2B02-4A63-8E76-415D147D89DE}" destId="{B47825F1-1964-5448-9DD2-DE0EDA5D51B9}" srcOrd="0" destOrd="0" presId="urn:microsoft.com/office/officeart/2005/8/layout/bProcess4"/>
    <dgm:cxn modelId="{84318A23-A25D-2646-95F2-F05B17208174}" type="presOf" srcId="{31458610-E6B9-4C8D-A639-DDADA4563303}" destId="{2C064C5F-A03C-964A-871B-63B077541AFC}" srcOrd="0" destOrd="0" presId="urn:microsoft.com/office/officeart/2005/8/layout/bProcess4"/>
    <dgm:cxn modelId="{8ACBD127-013A-4C39-BD85-0D76A4C47D7D}" srcId="{89597ABE-2B02-4A63-8E76-415D147D89DE}" destId="{EF380735-9ABE-4875-B161-FD75BA7EAAA2}" srcOrd="10" destOrd="0" parTransId="{9B837617-1D7A-4AFE-8C04-EA3BD77B0DB7}" sibTransId="{AD73500C-DC71-49CA-87E3-4539132AC2B1}"/>
    <dgm:cxn modelId="{FF85A12C-E3E7-234D-AB4C-C07B8D891AA5}" type="presOf" srcId="{CCB55E11-6724-40E4-83B9-8570002987EF}" destId="{0035078E-FD38-5B4A-8BEC-9B89187B68FF}" srcOrd="0" destOrd="0" presId="urn:microsoft.com/office/officeart/2005/8/layout/bProcess4"/>
    <dgm:cxn modelId="{D7268C2F-BE6B-8248-A62C-E3F1481DE49B}" type="presOf" srcId="{879BD9B6-D82E-4763-813B-58647DDBEBE7}" destId="{E318A95D-BD73-1544-B545-A03476A2F4B0}" srcOrd="0" destOrd="0" presId="urn:microsoft.com/office/officeart/2005/8/layout/bProcess4"/>
    <dgm:cxn modelId="{52088F34-0B0E-43B3-9D18-40E76F03DB8C}" type="presOf" srcId="{D6B400E0-D990-4EB5-9B49-2B0FA46CBE95}" destId="{D0571861-A2F4-4D82-AEA7-0024768F5998}" srcOrd="0" destOrd="0" presId="urn:microsoft.com/office/officeart/2005/8/layout/bProcess4"/>
    <dgm:cxn modelId="{386BBD3B-73C1-4849-8D97-F930CACECB0C}" srcId="{89597ABE-2B02-4A63-8E76-415D147D89DE}" destId="{11419454-3AEA-4350-BBD9-B7044033BCAB}" srcOrd="7" destOrd="0" parTransId="{18649B68-CED1-4BD6-809B-9DDDBE87D6D5}" sibTransId="{018A5900-4A40-4759-B447-D6A302BCD540}"/>
    <dgm:cxn modelId="{DDE4D73B-5638-E644-B5B3-BCB57426FD3D}" type="presOf" srcId="{79C35CE6-CE02-4E65-A88C-407E6497511A}" destId="{01A66A9D-CDCF-E74D-8CB8-64C76F98F472}" srcOrd="0" destOrd="0" presId="urn:microsoft.com/office/officeart/2005/8/layout/bProcess4"/>
    <dgm:cxn modelId="{DFC34B3E-A04C-4075-AFC7-97AD2BF8DEC7}" srcId="{89597ABE-2B02-4A63-8E76-415D147D89DE}" destId="{879BD9B6-D82E-4763-813B-58647DDBEBE7}" srcOrd="0" destOrd="0" parTransId="{F00CBBDD-DF30-4E54-814F-DA0E83FDD882}" sibTransId="{51AB530A-C9A3-4979-8B0F-D0FD2C428F68}"/>
    <dgm:cxn modelId="{508DF845-0E97-432E-8A30-053BEBFDCA58}" type="presOf" srcId="{11419454-3AEA-4350-BBD9-B7044033BCAB}" destId="{24694459-6A71-48E3-9EE2-76D0F1317473}" srcOrd="0" destOrd="0" presId="urn:microsoft.com/office/officeart/2005/8/layout/bProcess4"/>
    <dgm:cxn modelId="{1E36BB47-05ED-40F0-960F-4CA818017C0E}" srcId="{89597ABE-2B02-4A63-8E76-415D147D89DE}" destId="{092E9D70-7DAF-4010-98D9-B50146C5D71A}" srcOrd="3" destOrd="0" parTransId="{F7D82A89-461E-48FB-AA70-ED9FCED1E57E}" sibTransId="{CCB55E11-6724-40E4-83B9-8570002987EF}"/>
    <dgm:cxn modelId="{5B9AB86C-758C-4D88-BFCB-15CC5F208C78}" type="presOf" srcId="{3D137B5B-2E23-42F5-8474-E1158EA269AC}" destId="{4C54D79F-2402-43B9-AA5E-66FFBCC85076}" srcOrd="0" destOrd="0" presId="urn:microsoft.com/office/officeart/2005/8/layout/bProcess4"/>
    <dgm:cxn modelId="{6C120C4D-BE98-4922-B566-760CEA56F979}" srcId="{89597ABE-2B02-4A63-8E76-415D147D89DE}" destId="{79C35CE6-CE02-4E65-A88C-407E6497511A}" srcOrd="6" destOrd="0" parTransId="{41326CB0-5EFE-4017-820F-9313B8BB78E3}" sibTransId="{42CF849D-3D0C-4FEB-A020-BBB6B04711A4}"/>
    <dgm:cxn modelId="{F175D14E-D37A-4C6E-ADB9-3E24E685321C}" srcId="{89597ABE-2B02-4A63-8E76-415D147D89DE}" destId="{F199D408-1BC2-4A28-977D-B44BB2437B55}" srcOrd="1" destOrd="0" parTransId="{60ABB2B5-539F-4A8F-99C6-DD00BF39B25D}" sibTransId="{ECB2BB19-604D-4EC1-9363-177CD9D9552D}"/>
    <dgm:cxn modelId="{051AF47A-EE9E-1C46-8315-BA9484773BCC}" type="presOf" srcId="{AD53DE5D-034D-4C0D-BB54-13B8213F420B}" destId="{B22DFBF7-4B00-D64B-836A-37CADE5DC5D9}" srcOrd="0" destOrd="0" presId="urn:microsoft.com/office/officeart/2005/8/layout/bProcess4"/>
    <dgm:cxn modelId="{59D9D181-F662-9A44-8D74-3F1FAAED196B}" type="presOf" srcId="{2B859588-E4A5-4C0C-A47B-B578F45E0357}" destId="{BA41C6ED-B09B-C345-A240-109533807D39}" srcOrd="0" destOrd="0" presId="urn:microsoft.com/office/officeart/2005/8/layout/bProcess4"/>
    <dgm:cxn modelId="{38A18A83-F7CA-4C3C-834B-C4FAE12499CF}" srcId="{89597ABE-2B02-4A63-8E76-415D147D89DE}" destId="{D6B400E0-D990-4EB5-9B49-2B0FA46CBE95}" srcOrd="9" destOrd="0" parTransId="{978054B0-AB2E-4614-B016-8DA4152BE407}" sibTransId="{7E3F9711-85F8-4DAA-B694-70D071A376E9}"/>
    <dgm:cxn modelId="{2EC6BD93-7225-44EA-BE34-422C248EB7D1}" srcId="{89597ABE-2B02-4A63-8E76-415D147D89DE}" destId="{3D137B5B-2E23-42F5-8474-E1158EA269AC}" srcOrd="8" destOrd="0" parTransId="{3ABEF771-0DA2-42E7-9546-DB857A9764FA}" sibTransId="{4810C079-FA6A-40EF-9968-2C8DCF8AA63C}"/>
    <dgm:cxn modelId="{F18BB99E-3E10-492F-8CF0-06AB5587117E}" srcId="{89597ABE-2B02-4A63-8E76-415D147D89DE}" destId="{70E03D83-8F65-4926-9BDF-3182E66DEBA0}" srcOrd="2" destOrd="0" parTransId="{AB980F86-7350-4406-99EB-00A7B37C9158}" sibTransId="{2B859588-E4A5-4C0C-A47B-B578F45E0357}"/>
    <dgm:cxn modelId="{9783C59E-62FB-5A49-B006-0C2410CE708F}" type="presOf" srcId="{077586E5-91DF-4B92-9446-A544E0241411}" destId="{02821874-577A-364D-8E1E-37177F661D63}" srcOrd="0" destOrd="0" presId="urn:microsoft.com/office/officeart/2005/8/layout/bProcess4"/>
    <dgm:cxn modelId="{BB7634A2-83BA-DD4D-90E3-B67341FAF1E5}" type="presOf" srcId="{092E9D70-7DAF-4010-98D9-B50146C5D71A}" destId="{5024645B-250B-C346-ABBC-E3C9ED592ABD}" srcOrd="0" destOrd="0" presId="urn:microsoft.com/office/officeart/2005/8/layout/bProcess4"/>
    <dgm:cxn modelId="{ED1EA3A5-E08D-4597-BD67-7FEEE719010C}" type="presOf" srcId="{4810C079-FA6A-40EF-9968-2C8DCF8AA63C}" destId="{4A62CEC2-A59C-4867-B7A2-FBCD927F3EEB}" srcOrd="0" destOrd="0" presId="urn:microsoft.com/office/officeart/2005/8/layout/bProcess4"/>
    <dgm:cxn modelId="{0CE81CB0-C09A-0145-93B4-1DDC9CEE67F6}" type="presOf" srcId="{ECB2BB19-604D-4EC1-9363-177CD9D9552D}" destId="{885B4E58-67A6-7847-8D93-0FD4CBCA3618}" srcOrd="0" destOrd="0" presId="urn:microsoft.com/office/officeart/2005/8/layout/bProcess4"/>
    <dgm:cxn modelId="{1FBE95BC-3C5C-4979-9DA7-60C446FE5F2A}" srcId="{89597ABE-2B02-4A63-8E76-415D147D89DE}" destId="{077586E5-91DF-4B92-9446-A544E0241411}" srcOrd="4" destOrd="0" parTransId="{34B35403-B48D-4F6C-B8E8-9B7F90555E14}" sibTransId="{31458610-E6B9-4C8D-A639-DDADA4563303}"/>
    <dgm:cxn modelId="{C51CF3C6-0B58-4988-9771-B069CBC57899}" srcId="{89597ABE-2B02-4A63-8E76-415D147D89DE}" destId="{AD53DE5D-034D-4C0D-BB54-13B8213F420B}" srcOrd="5" destOrd="0" parTransId="{8FFBCECD-344F-4E08-B90F-EC2E8DBDB8E7}" sibTransId="{B77B1BE9-FBAD-4427-A952-7C398593ACBA}"/>
    <dgm:cxn modelId="{6EA57DCD-2D8D-5246-A078-22351C5B2AF9}" type="presOf" srcId="{F199D408-1BC2-4A28-977D-B44BB2437B55}" destId="{59CB6597-A6AA-8744-B08A-908DDF6F911B}" srcOrd="0" destOrd="0" presId="urn:microsoft.com/office/officeart/2005/8/layout/bProcess4"/>
    <dgm:cxn modelId="{FF7173CE-6DC1-4122-99AA-54D090F0463D}" type="presOf" srcId="{42CF849D-3D0C-4FEB-A020-BBB6B04711A4}" destId="{6CD44C57-834A-4E9A-9083-69B849F05EB8}" srcOrd="0" destOrd="0" presId="urn:microsoft.com/office/officeart/2005/8/layout/bProcess4"/>
    <dgm:cxn modelId="{E31C75CE-9679-45CB-84A0-E2C9E87D2800}" type="presOf" srcId="{018A5900-4A40-4759-B447-D6A302BCD540}" destId="{ADA2B71D-341C-43D7-B007-5E5106C61397}" srcOrd="0" destOrd="0" presId="urn:microsoft.com/office/officeart/2005/8/layout/bProcess4"/>
    <dgm:cxn modelId="{2C051FED-8C58-DB4B-B0F7-F3E475EBE376}" type="presOf" srcId="{51AB530A-C9A3-4979-8B0F-D0FD2C428F68}" destId="{FF2E48CA-4A2D-C845-9CB1-1B11B5998DF0}" srcOrd="0" destOrd="0" presId="urn:microsoft.com/office/officeart/2005/8/layout/bProcess4"/>
    <dgm:cxn modelId="{7EB2FBF2-EA0A-A54A-AB2E-A0688CBB27CC}" type="presOf" srcId="{70E03D83-8F65-4926-9BDF-3182E66DEBA0}" destId="{5D913001-DAB5-794D-8796-55B6E0DEC7A6}" srcOrd="0" destOrd="0" presId="urn:microsoft.com/office/officeart/2005/8/layout/bProcess4"/>
    <dgm:cxn modelId="{00D554F4-A5DB-894A-B433-32B0E6EB2C48}" type="presOf" srcId="{B77B1BE9-FBAD-4427-A952-7C398593ACBA}" destId="{9F6A8D16-E9E1-B94B-9EF7-4BC06F6D978F}" srcOrd="0" destOrd="0" presId="urn:microsoft.com/office/officeart/2005/8/layout/bProcess4"/>
    <dgm:cxn modelId="{F9EFF699-6398-5749-A295-F79DFD1AC627}" type="presParOf" srcId="{B47825F1-1964-5448-9DD2-DE0EDA5D51B9}" destId="{950E8706-A287-0F40-BACB-E6A941EC7869}" srcOrd="0" destOrd="0" presId="urn:microsoft.com/office/officeart/2005/8/layout/bProcess4"/>
    <dgm:cxn modelId="{D51F68FF-5B1A-084D-956B-B714AFF370B5}" type="presParOf" srcId="{950E8706-A287-0F40-BACB-E6A941EC7869}" destId="{B43BFF79-0CB0-944B-B5E2-8DB89F08F53D}" srcOrd="0" destOrd="0" presId="urn:microsoft.com/office/officeart/2005/8/layout/bProcess4"/>
    <dgm:cxn modelId="{5B7E66EA-0967-2847-9AD7-3B70DB7EE1C4}" type="presParOf" srcId="{950E8706-A287-0F40-BACB-E6A941EC7869}" destId="{E318A95D-BD73-1544-B545-A03476A2F4B0}" srcOrd="1" destOrd="0" presId="urn:microsoft.com/office/officeart/2005/8/layout/bProcess4"/>
    <dgm:cxn modelId="{988BC4DB-D704-7A44-A312-E641D01217A8}" type="presParOf" srcId="{B47825F1-1964-5448-9DD2-DE0EDA5D51B9}" destId="{FF2E48CA-4A2D-C845-9CB1-1B11B5998DF0}" srcOrd="1" destOrd="0" presId="urn:microsoft.com/office/officeart/2005/8/layout/bProcess4"/>
    <dgm:cxn modelId="{E05FEB10-4901-5D40-8BFE-F47D4EF6F23E}" type="presParOf" srcId="{B47825F1-1964-5448-9DD2-DE0EDA5D51B9}" destId="{CAE6B5EF-4905-324B-A8E1-DD9832FE0CC8}" srcOrd="2" destOrd="0" presId="urn:microsoft.com/office/officeart/2005/8/layout/bProcess4"/>
    <dgm:cxn modelId="{1945A91B-0093-5D4C-90A9-2741B648DC2A}" type="presParOf" srcId="{CAE6B5EF-4905-324B-A8E1-DD9832FE0CC8}" destId="{7DBBCE28-1A7F-EA48-AE66-84807989E981}" srcOrd="0" destOrd="0" presId="urn:microsoft.com/office/officeart/2005/8/layout/bProcess4"/>
    <dgm:cxn modelId="{0E5C1B7A-4348-FF48-B5B0-A80EA14D50A1}" type="presParOf" srcId="{CAE6B5EF-4905-324B-A8E1-DD9832FE0CC8}" destId="{59CB6597-A6AA-8744-B08A-908DDF6F911B}" srcOrd="1" destOrd="0" presId="urn:microsoft.com/office/officeart/2005/8/layout/bProcess4"/>
    <dgm:cxn modelId="{72812688-34F9-074F-8CD0-9DB5B7629C36}" type="presParOf" srcId="{B47825F1-1964-5448-9DD2-DE0EDA5D51B9}" destId="{885B4E58-67A6-7847-8D93-0FD4CBCA3618}" srcOrd="3" destOrd="0" presId="urn:microsoft.com/office/officeart/2005/8/layout/bProcess4"/>
    <dgm:cxn modelId="{4F054F97-C385-804E-9137-F8F23A45036F}" type="presParOf" srcId="{B47825F1-1964-5448-9DD2-DE0EDA5D51B9}" destId="{36EC2B97-FE56-F34C-8A51-95A83672C316}" srcOrd="4" destOrd="0" presId="urn:microsoft.com/office/officeart/2005/8/layout/bProcess4"/>
    <dgm:cxn modelId="{609A9CD3-CDE3-4144-B1AD-FFEBDC32D3E1}" type="presParOf" srcId="{36EC2B97-FE56-F34C-8A51-95A83672C316}" destId="{02058500-5E8D-544D-9EFA-576C0C0C1B0F}" srcOrd="0" destOrd="0" presId="urn:microsoft.com/office/officeart/2005/8/layout/bProcess4"/>
    <dgm:cxn modelId="{A04915B4-3165-0D4F-93C6-E655DEDC12A9}" type="presParOf" srcId="{36EC2B97-FE56-F34C-8A51-95A83672C316}" destId="{5D913001-DAB5-794D-8796-55B6E0DEC7A6}" srcOrd="1" destOrd="0" presId="urn:microsoft.com/office/officeart/2005/8/layout/bProcess4"/>
    <dgm:cxn modelId="{7C26A023-0DD0-0047-8A8B-E159FF7F86F8}" type="presParOf" srcId="{B47825F1-1964-5448-9DD2-DE0EDA5D51B9}" destId="{BA41C6ED-B09B-C345-A240-109533807D39}" srcOrd="5" destOrd="0" presId="urn:microsoft.com/office/officeart/2005/8/layout/bProcess4"/>
    <dgm:cxn modelId="{0A3BB293-BBA5-B246-881F-BB8AADE2DF76}" type="presParOf" srcId="{B47825F1-1964-5448-9DD2-DE0EDA5D51B9}" destId="{A4A71C82-7B91-7345-B557-B51EC8226EDA}" srcOrd="6" destOrd="0" presId="urn:microsoft.com/office/officeart/2005/8/layout/bProcess4"/>
    <dgm:cxn modelId="{5D2E595C-C364-DC46-81EE-23F126FC4A61}" type="presParOf" srcId="{A4A71C82-7B91-7345-B557-B51EC8226EDA}" destId="{EA3F4E0B-0E38-8E4A-A4A1-FDF3DE68C30A}" srcOrd="0" destOrd="0" presId="urn:microsoft.com/office/officeart/2005/8/layout/bProcess4"/>
    <dgm:cxn modelId="{3F1ED77B-BC3C-7646-9225-0A95F63EE1EC}" type="presParOf" srcId="{A4A71C82-7B91-7345-B557-B51EC8226EDA}" destId="{5024645B-250B-C346-ABBC-E3C9ED592ABD}" srcOrd="1" destOrd="0" presId="urn:microsoft.com/office/officeart/2005/8/layout/bProcess4"/>
    <dgm:cxn modelId="{E61CEEC1-7704-8C4E-8CC2-DB16B2AB0434}" type="presParOf" srcId="{B47825F1-1964-5448-9DD2-DE0EDA5D51B9}" destId="{0035078E-FD38-5B4A-8BEC-9B89187B68FF}" srcOrd="7" destOrd="0" presId="urn:microsoft.com/office/officeart/2005/8/layout/bProcess4"/>
    <dgm:cxn modelId="{8A4B50FA-BF6C-D44A-840E-D20D0126F552}" type="presParOf" srcId="{B47825F1-1964-5448-9DD2-DE0EDA5D51B9}" destId="{3DEE2C56-50C1-9D4B-9336-39D8A8CE199D}" srcOrd="8" destOrd="0" presId="urn:microsoft.com/office/officeart/2005/8/layout/bProcess4"/>
    <dgm:cxn modelId="{C43560F8-BF6A-5948-B72D-D14CDD9D1F24}" type="presParOf" srcId="{3DEE2C56-50C1-9D4B-9336-39D8A8CE199D}" destId="{77420A6B-BFBE-2E42-BFAB-7230D7899EF3}" srcOrd="0" destOrd="0" presId="urn:microsoft.com/office/officeart/2005/8/layout/bProcess4"/>
    <dgm:cxn modelId="{6AC024E3-88DB-234A-A22A-5826C2118545}" type="presParOf" srcId="{3DEE2C56-50C1-9D4B-9336-39D8A8CE199D}" destId="{02821874-577A-364D-8E1E-37177F661D63}" srcOrd="1" destOrd="0" presId="urn:microsoft.com/office/officeart/2005/8/layout/bProcess4"/>
    <dgm:cxn modelId="{82A56A1B-BEAD-D549-8CBB-4D1243AE67A2}" type="presParOf" srcId="{B47825F1-1964-5448-9DD2-DE0EDA5D51B9}" destId="{2C064C5F-A03C-964A-871B-63B077541AFC}" srcOrd="9" destOrd="0" presId="urn:microsoft.com/office/officeart/2005/8/layout/bProcess4"/>
    <dgm:cxn modelId="{76785613-5AD8-3E4D-A664-2C074864BEBD}" type="presParOf" srcId="{B47825F1-1964-5448-9DD2-DE0EDA5D51B9}" destId="{8EF9920F-D135-8349-A15C-703F3EAC1EFE}" srcOrd="10" destOrd="0" presId="urn:microsoft.com/office/officeart/2005/8/layout/bProcess4"/>
    <dgm:cxn modelId="{A48C65ED-82BB-7E49-882A-B307734F65C4}" type="presParOf" srcId="{8EF9920F-D135-8349-A15C-703F3EAC1EFE}" destId="{F564A582-E33A-DE49-BD48-2E8A0C94F7F7}" srcOrd="0" destOrd="0" presId="urn:microsoft.com/office/officeart/2005/8/layout/bProcess4"/>
    <dgm:cxn modelId="{43D7F595-1B89-BC42-861E-73EC1FEA2C03}" type="presParOf" srcId="{8EF9920F-D135-8349-A15C-703F3EAC1EFE}" destId="{B22DFBF7-4B00-D64B-836A-37CADE5DC5D9}" srcOrd="1" destOrd="0" presId="urn:microsoft.com/office/officeart/2005/8/layout/bProcess4"/>
    <dgm:cxn modelId="{9F184392-D6D7-5841-BACE-1971EF2E9BA8}" type="presParOf" srcId="{B47825F1-1964-5448-9DD2-DE0EDA5D51B9}" destId="{9F6A8D16-E9E1-B94B-9EF7-4BC06F6D978F}" srcOrd="11" destOrd="0" presId="urn:microsoft.com/office/officeart/2005/8/layout/bProcess4"/>
    <dgm:cxn modelId="{68F6DDBA-3418-1F4C-B25C-1FD9CB7C58C2}" type="presParOf" srcId="{B47825F1-1964-5448-9DD2-DE0EDA5D51B9}" destId="{AC8111E0-7F10-2149-83C7-5A45DA588A42}" srcOrd="12" destOrd="0" presId="urn:microsoft.com/office/officeart/2005/8/layout/bProcess4"/>
    <dgm:cxn modelId="{548CBCBF-7C3D-7D43-85E3-11435801EE79}" type="presParOf" srcId="{AC8111E0-7F10-2149-83C7-5A45DA588A42}" destId="{E2AA1F50-C715-B548-B9EE-2FC58F569FBF}" srcOrd="0" destOrd="0" presId="urn:microsoft.com/office/officeart/2005/8/layout/bProcess4"/>
    <dgm:cxn modelId="{36B47BA0-3B27-A742-9D4A-17E7A5818723}" type="presParOf" srcId="{AC8111E0-7F10-2149-83C7-5A45DA588A42}" destId="{01A66A9D-CDCF-E74D-8CB8-64C76F98F472}" srcOrd="1" destOrd="0" presId="urn:microsoft.com/office/officeart/2005/8/layout/bProcess4"/>
    <dgm:cxn modelId="{A3B2DF1F-E3EB-4C0E-9066-46A0C2642D6D}" type="presParOf" srcId="{B47825F1-1964-5448-9DD2-DE0EDA5D51B9}" destId="{6CD44C57-834A-4E9A-9083-69B849F05EB8}" srcOrd="13" destOrd="0" presId="urn:microsoft.com/office/officeart/2005/8/layout/bProcess4"/>
    <dgm:cxn modelId="{02BEED69-0DF8-48C1-A06F-8F1D00B91B47}" type="presParOf" srcId="{B47825F1-1964-5448-9DD2-DE0EDA5D51B9}" destId="{92033438-F997-4FF7-BC8E-16679D8B7E63}" srcOrd="14" destOrd="0" presId="urn:microsoft.com/office/officeart/2005/8/layout/bProcess4"/>
    <dgm:cxn modelId="{2D7B8646-1895-4B27-8ABF-C2C722228BB0}" type="presParOf" srcId="{92033438-F997-4FF7-BC8E-16679D8B7E63}" destId="{F585D022-2C3B-4874-841E-56A07B792EA8}" srcOrd="0" destOrd="0" presId="urn:microsoft.com/office/officeart/2005/8/layout/bProcess4"/>
    <dgm:cxn modelId="{940CA389-F15E-49C0-887B-09EECE8F05B9}" type="presParOf" srcId="{92033438-F997-4FF7-BC8E-16679D8B7E63}" destId="{24694459-6A71-48E3-9EE2-76D0F1317473}" srcOrd="1" destOrd="0" presId="urn:microsoft.com/office/officeart/2005/8/layout/bProcess4"/>
    <dgm:cxn modelId="{8DF8FF2A-43B5-4622-8540-8071F2AA900A}" type="presParOf" srcId="{B47825F1-1964-5448-9DD2-DE0EDA5D51B9}" destId="{ADA2B71D-341C-43D7-B007-5E5106C61397}" srcOrd="15" destOrd="0" presId="urn:microsoft.com/office/officeart/2005/8/layout/bProcess4"/>
    <dgm:cxn modelId="{A008F278-23CF-4887-87C6-91769A66149F}" type="presParOf" srcId="{B47825F1-1964-5448-9DD2-DE0EDA5D51B9}" destId="{7A462056-EF10-4646-8AC5-A8C7763D2765}" srcOrd="16" destOrd="0" presId="urn:microsoft.com/office/officeart/2005/8/layout/bProcess4"/>
    <dgm:cxn modelId="{D5CF51DA-7F5F-4360-861E-F16FC6CB18F5}" type="presParOf" srcId="{7A462056-EF10-4646-8AC5-A8C7763D2765}" destId="{8C7D6BDF-2D72-4F0A-AC9B-B79FA8458F3E}" srcOrd="0" destOrd="0" presId="urn:microsoft.com/office/officeart/2005/8/layout/bProcess4"/>
    <dgm:cxn modelId="{E731500E-A4A2-4BB0-A7C3-A9198633AD03}" type="presParOf" srcId="{7A462056-EF10-4646-8AC5-A8C7763D2765}" destId="{4C54D79F-2402-43B9-AA5E-66FFBCC85076}" srcOrd="1" destOrd="0" presId="urn:microsoft.com/office/officeart/2005/8/layout/bProcess4"/>
    <dgm:cxn modelId="{0A8BA790-4214-42FF-A4B4-5C0E7F537106}" type="presParOf" srcId="{B47825F1-1964-5448-9DD2-DE0EDA5D51B9}" destId="{4A62CEC2-A59C-4867-B7A2-FBCD927F3EEB}" srcOrd="17" destOrd="0" presId="urn:microsoft.com/office/officeart/2005/8/layout/bProcess4"/>
    <dgm:cxn modelId="{C6C50D74-A7FB-4B2B-AEB0-FC0B3128C6F7}" type="presParOf" srcId="{B47825F1-1964-5448-9DD2-DE0EDA5D51B9}" destId="{3C241EA0-2482-48F8-B21C-0A2303786248}" srcOrd="18" destOrd="0" presId="urn:microsoft.com/office/officeart/2005/8/layout/bProcess4"/>
    <dgm:cxn modelId="{EBD6858E-C186-4982-865E-30A433EEEA1E}" type="presParOf" srcId="{3C241EA0-2482-48F8-B21C-0A2303786248}" destId="{E8F7FB8B-6CD0-4081-862F-8D8B7F1EC37C}" srcOrd="0" destOrd="0" presId="urn:microsoft.com/office/officeart/2005/8/layout/bProcess4"/>
    <dgm:cxn modelId="{0C121DF7-46D1-4CB2-B1BB-BE78493410A2}" type="presParOf" srcId="{3C241EA0-2482-48F8-B21C-0A2303786248}" destId="{D0571861-A2F4-4D82-AEA7-0024768F5998}" srcOrd="1" destOrd="0" presId="urn:microsoft.com/office/officeart/2005/8/layout/bProcess4"/>
    <dgm:cxn modelId="{0F0115EA-2E14-4D14-BAD2-D09075774EC4}" type="presParOf" srcId="{B47825F1-1964-5448-9DD2-DE0EDA5D51B9}" destId="{CF9D5345-6564-4E74-814D-739404A88D55}" srcOrd="19" destOrd="0" presId="urn:microsoft.com/office/officeart/2005/8/layout/bProcess4"/>
    <dgm:cxn modelId="{8AD7EE39-8173-40F6-B991-72E79887CCB9}" type="presParOf" srcId="{B47825F1-1964-5448-9DD2-DE0EDA5D51B9}" destId="{2C75EEE1-072A-4982-9693-6362790FDD17}" srcOrd="20" destOrd="0" presId="urn:microsoft.com/office/officeart/2005/8/layout/bProcess4"/>
    <dgm:cxn modelId="{5CEABAF7-C3CA-4466-994D-51868053C5DE}" type="presParOf" srcId="{2C75EEE1-072A-4982-9693-6362790FDD17}" destId="{F6628F38-2D60-4979-A81D-D1B37DAC972A}" srcOrd="0" destOrd="0" presId="urn:microsoft.com/office/officeart/2005/8/layout/bProcess4"/>
    <dgm:cxn modelId="{394F71D5-D7E4-4232-8610-DFA96594E285}" type="presParOf" srcId="{2C75EEE1-072A-4982-9693-6362790FDD17}" destId="{D257DD08-D586-4073-920F-6C2F7E74189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9DA89-1303-D841-B636-FF675C30FA0A}">
      <dsp:nvSpPr>
        <dsp:cNvPr id="0" name=""/>
        <dsp:cNvSpPr/>
      </dsp:nvSpPr>
      <dsp:spPr>
        <a:xfrm>
          <a:off x="0" y="0"/>
          <a:ext cx="62690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5BFF33B-E013-F84E-A85B-7A07CD285F43}">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never asks for your full Social Security number; </a:t>
          </a:r>
        </a:p>
      </dsp:txBody>
      <dsp:txXfrm>
        <a:off x="0" y="0"/>
        <a:ext cx="6269038" cy="1393031"/>
      </dsp:txXfrm>
    </dsp:sp>
    <dsp:sp modelId="{EE4E2552-F74A-B540-987D-31AD3071FEC6}">
      <dsp:nvSpPr>
        <dsp:cNvPr id="0" name=""/>
        <dsp:cNvSpPr/>
      </dsp:nvSpPr>
      <dsp:spPr>
        <a:xfrm>
          <a:off x="0" y="1393031"/>
          <a:ext cx="6269038" cy="0"/>
        </a:xfrm>
        <a:prstGeom prst="line">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w="9525" cap="flat" cmpd="sng" algn="ctr">
          <a:solidFill>
            <a:schemeClr val="accent5">
              <a:hueOff val="-3311292"/>
              <a:satOff val="13270"/>
              <a:lumOff val="287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16BF510-F764-4446-B241-631A09B81545}">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never asks for money or a donation; </a:t>
          </a:r>
        </a:p>
      </dsp:txBody>
      <dsp:txXfrm>
        <a:off x="0" y="1393031"/>
        <a:ext cx="6269038" cy="1393031"/>
      </dsp:txXfrm>
    </dsp:sp>
    <dsp:sp modelId="{8D07D304-3F54-D348-9C68-E9363FAF306F}">
      <dsp:nvSpPr>
        <dsp:cNvPr id="0" name=""/>
        <dsp:cNvSpPr/>
      </dsp:nvSpPr>
      <dsp:spPr>
        <a:xfrm>
          <a:off x="0" y="2786062"/>
          <a:ext cx="6269038" cy="0"/>
        </a:xfrm>
        <a:prstGeom prst="line">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w="9525" cap="flat" cmpd="sng" algn="ctr">
          <a:solidFill>
            <a:schemeClr val="accent5">
              <a:hueOff val="-6622584"/>
              <a:satOff val="26541"/>
              <a:lumOff val="575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B375961-8974-4C4F-9F24-EAABA11AC877}">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never sends requests on behalf of a political party; </a:t>
          </a:r>
        </a:p>
      </dsp:txBody>
      <dsp:txXfrm>
        <a:off x="0" y="2786062"/>
        <a:ext cx="6269038" cy="1393031"/>
      </dsp:txXfrm>
    </dsp:sp>
    <dsp:sp modelId="{73F21E65-B075-BE4E-A60E-9B07B741EE53}">
      <dsp:nvSpPr>
        <dsp:cNvPr id="0" name=""/>
        <dsp:cNvSpPr/>
      </dsp:nvSpPr>
      <dsp:spPr>
        <a:xfrm>
          <a:off x="0" y="4179093"/>
          <a:ext cx="6269038" cy="0"/>
        </a:xfrm>
        <a:prstGeom prst="lin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513ADCF-9035-EC43-B61B-0EB1248EA798}">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never requests PIN codes, passwords or similar access information for credit cards, banks or other financial accounts.</a:t>
          </a:r>
        </a:p>
      </dsp:txBody>
      <dsp:txXfrm>
        <a:off x="0" y="4179093"/>
        <a:ext cx="62690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0D65-63C1-AD46-8E9B-450CFA3501E6}">
      <dsp:nvSpPr>
        <dsp:cNvPr id="0" name=""/>
        <dsp:cNvSpPr/>
      </dsp:nvSpPr>
      <dsp:spPr>
        <a:xfrm>
          <a:off x="0" y="0"/>
          <a:ext cx="8938260" cy="1305401"/>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Governor appoints a  chairperson-Secretary Sanders</a:t>
          </a:r>
        </a:p>
      </dsp:txBody>
      <dsp:txXfrm>
        <a:off x="38234" y="38234"/>
        <a:ext cx="7529629" cy="1228933"/>
      </dsp:txXfrm>
    </dsp:sp>
    <dsp:sp modelId="{E2885E5F-B47E-0E44-8B7C-55BD1FC89687}">
      <dsp:nvSpPr>
        <dsp:cNvPr id="0" name=""/>
        <dsp:cNvSpPr/>
      </dsp:nvSpPr>
      <dsp:spPr>
        <a:xfrm>
          <a:off x="788669" y="1522968"/>
          <a:ext cx="8938260" cy="1305401"/>
        </a:xfrm>
        <a:prstGeom prst="roundRect">
          <a:avLst>
            <a:gd name="adj" fmla="val 10000"/>
          </a:avLst>
        </a:prstGeom>
        <a:gradFill rotWithShape="0">
          <a:gsLst>
            <a:gs pos="0">
              <a:schemeClr val="accent5">
                <a:shade val="80000"/>
                <a:hueOff val="102610"/>
                <a:satOff val="-1119"/>
                <a:lumOff val="12789"/>
                <a:alphaOff val="0"/>
                <a:shade val="51000"/>
                <a:satMod val="130000"/>
              </a:schemeClr>
            </a:gs>
            <a:gs pos="80000">
              <a:schemeClr val="accent5">
                <a:shade val="80000"/>
                <a:hueOff val="102610"/>
                <a:satOff val="-1119"/>
                <a:lumOff val="12789"/>
                <a:alphaOff val="0"/>
                <a:shade val="93000"/>
                <a:satMod val="130000"/>
              </a:schemeClr>
            </a:gs>
            <a:gs pos="100000">
              <a:schemeClr val="accent5">
                <a:shade val="80000"/>
                <a:hueOff val="102610"/>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Chairperson and  the Liaison Bob Coats are main source of contact between the SCCC and the Census Bureau</a:t>
          </a:r>
        </a:p>
      </dsp:txBody>
      <dsp:txXfrm>
        <a:off x="826903" y="1561202"/>
        <a:ext cx="7224611" cy="1228933"/>
      </dsp:txXfrm>
    </dsp:sp>
    <dsp:sp modelId="{4E60054B-F0C3-9A45-B9E1-F66912A29A8C}">
      <dsp:nvSpPr>
        <dsp:cNvPr id="0" name=""/>
        <dsp:cNvSpPr/>
      </dsp:nvSpPr>
      <dsp:spPr>
        <a:xfrm>
          <a:off x="1577339" y="3045936"/>
          <a:ext cx="8938260" cy="1305401"/>
        </a:xfrm>
        <a:prstGeom prst="roundRect">
          <a:avLst>
            <a:gd name="adj" fmla="val 10000"/>
          </a:avLst>
        </a:prstGeom>
        <a:gradFill rotWithShape="0">
          <a:gsLst>
            <a:gs pos="0">
              <a:schemeClr val="accent5">
                <a:shade val="80000"/>
                <a:hueOff val="205221"/>
                <a:satOff val="-2238"/>
                <a:lumOff val="25579"/>
                <a:alphaOff val="0"/>
                <a:shade val="51000"/>
                <a:satMod val="130000"/>
              </a:schemeClr>
            </a:gs>
            <a:gs pos="80000">
              <a:schemeClr val="accent5">
                <a:shade val="80000"/>
                <a:hueOff val="205221"/>
                <a:satOff val="-2238"/>
                <a:lumOff val="25579"/>
                <a:alphaOff val="0"/>
                <a:shade val="93000"/>
                <a:satMod val="130000"/>
              </a:schemeClr>
            </a:gs>
            <a:gs pos="100000">
              <a:schemeClr val="accent5">
                <a:shade val="80000"/>
                <a:hueOff val="205221"/>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Chairperson and Liaison collaborate with the highest elected official or community leader to select subcommittees and chairs of the subcommittees</a:t>
          </a:r>
        </a:p>
      </dsp:txBody>
      <dsp:txXfrm>
        <a:off x="1615573" y="3084170"/>
        <a:ext cx="7224611" cy="1228933"/>
      </dsp:txXfrm>
    </dsp:sp>
    <dsp:sp modelId="{867DCB76-1C52-704C-BA4A-AE116EC2E092}">
      <dsp:nvSpPr>
        <dsp:cNvPr id="0" name=""/>
        <dsp:cNvSpPr/>
      </dsp:nvSpPr>
      <dsp:spPr>
        <a:xfrm>
          <a:off x="8089749" y="989929"/>
          <a:ext cx="848510" cy="848510"/>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30D70330-2971-AF4B-AAD7-C44FF9604FC3}">
      <dsp:nvSpPr>
        <dsp:cNvPr id="0" name=""/>
        <dsp:cNvSpPr/>
      </dsp:nvSpPr>
      <dsp:spPr>
        <a:xfrm>
          <a:off x="8878419" y="2504195"/>
          <a:ext cx="848510" cy="848510"/>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E48CA-4A2D-C845-9CB1-1B11B5998DF0}">
      <dsp:nvSpPr>
        <dsp:cNvPr id="0" name=""/>
        <dsp:cNvSpPr/>
      </dsp:nvSpPr>
      <dsp:spPr>
        <a:xfrm rot="5400000">
          <a:off x="1886866" y="805632"/>
          <a:ext cx="1257338" cy="151572"/>
        </a:xfrm>
        <a:prstGeom prst="rect">
          <a:avLst/>
        </a:prstGeom>
        <a:gradFill rotWithShape="0">
          <a:gsLst>
            <a:gs pos="0">
              <a:schemeClr val="accent5">
                <a:shade val="90000"/>
                <a:hueOff val="0"/>
                <a:satOff val="0"/>
                <a:lumOff val="0"/>
                <a:alphaOff val="0"/>
                <a:shade val="51000"/>
                <a:satMod val="130000"/>
              </a:schemeClr>
            </a:gs>
            <a:gs pos="80000">
              <a:schemeClr val="accent5">
                <a:shade val="90000"/>
                <a:hueOff val="0"/>
                <a:satOff val="0"/>
                <a:lumOff val="0"/>
                <a:alphaOff val="0"/>
                <a:shade val="93000"/>
                <a:satMod val="130000"/>
              </a:schemeClr>
            </a:gs>
            <a:gs pos="100000">
              <a:schemeClr val="accent5">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18A95D-BD73-1544-B545-A03476A2F4B0}">
      <dsp:nvSpPr>
        <dsp:cNvPr id="0" name=""/>
        <dsp:cNvSpPr/>
      </dsp:nvSpPr>
      <dsp:spPr>
        <a:xfrm>
          <a:off x="2175825" y="2783"/>
          <a:ext cx="1684139" cy="1010483"/>
        </a:xfrm>
        <a:prstGeom prst="roundRect">
          <a:avLst>
            <a:gd name="adj" fmla="val 10000"/>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Government</a:t>
          </a:r>
        </a:p>
      </dsp:txBody>
      <dsp:txXfrm>
        <a:off x="2205421" y="32379"/>
        <a:ext cx="1624947" cy="951291"/>
      </dsp:txXfrm>
    </dsp:sp>
    <dsp:sp modelId="{885B4E58-67A6-7847-8D93-0FD4CBCA3618}">
      <dsp:nvSpPr>
        <dsp:cNvPr id="0" name=""/>
        <dsp:cNvSpPr/>
      </dsp:nvSpPr>
      <dsp:spPr>
        <a:xfrm rot="5400000">
          <a:off x="1886866" y="2068736"/>
          <a:ext cx="1257338" cy="151572"/>
        </a:xfrm>
        <a:prstGeom prst="rect">
          <a:avLst/>
        </a:prstGeom>
        <a:gradFill rotWithShape="0">
          <a:gsLst>
            <a:gs pos="0">
              <a:schemeClr val="accent5">
                <a:shade val="90000"/>
                <a:hueOff val="53166"/>
                <a:satOff val="-1328"/>
                <a:lumOff val="6356"/>
                <a:alphaOff val="0"/>
                <a:shade val="51000"/>
                <a:satMod val="130000"/>
              </a:schemeClr>
            </a:gs>
            <a:gs pos="80000">
              <a:schemeClr val="accent5">
                <a:shade val="90000"/>
                <a:hueOff val="53166"/>
                <a:satOff val="-1328"/>
                <a:lumOff val="6356"/>
                <a:alphaOff val="0"/>
                <a:shade val="93000"/>
                <a:satMod val="130000"/>
              </a:schemeClr>
            </a:gs>
            <a:gs pos="100000">
              <a:schemeClr val="accent5">
                <a:shade val="90000"/>
                <a:hueOff val="53166"/>
                <a:satOff val="-1328"/>
                <a:lumOff val="63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CB6597-A6AA-8744-B08A-908DDF6F911B}">
      <dsp:nvSpPr>
        <dsp:cNvPr id="0" name=""/>
        <dsp:cNvSpPr/>
      </dsp:nvSpPr>
      <dsp:spPr>
        <a:xfrm>
          <a:off x="2175825" y="1265887"/>
          <a:ext cx="1684139" cy="1010483"/>
        </a:xfrm>
        <a:prstGeom prst="roundRect">
          <a:avLst>
            <a:gd name="adj" fmla="val 10000"/>
          </a:avLst>
        </a:prstGeom>
        <a:gradFill rotWithShape="0">
          <a:gsLst>
            <a:gs pos="0">
              <a:schemeClr val="accent5">
                <a:shade val="50000"/>
                <a:hueOff val="45995"/>
                <a:satOff val="-1017"/>
                <a:lumOff val="7634"/>
                <a:alphaOff val="0"/>
                <a:shade val="51000"/>
                <a:satMod val="130000"/>
              </a:schemeClr>
            </a:gs>
            <a:gs pos="80000">
              <a:schemeClr val="accent5">
                <a:shade val="50000"/>
                <a:hueOff val="45995"/>
                <a:satOff val="-1017"/>
                <a:lumOff val="7634"/>
                <a:alphaOff val="0"/>
                <a:shade val="93000"/>
                <a:satMod val="130000"/>
              </a:schemeClr>
            </a:gs>
            <a:gs pos="100000">
              <a:schemeClr val="accent5">
                <a:shade val="50000"/>
                <a:hueOff val="45995"/>
                <a:satOff val="-1017"/>
                <a:lumOff val="76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Education</a:t>
          </a:r>
        </a:p>
      </dsp:txBody>
      <dsp:txXfrm>
        <a:off x="2205421" y="1295483"/>
        <a:ext cx="1624947" cy="951291"/>
      </dsp:txXfrm>
    </dsp:sp>
    <dsp:sp modelId="{BA41C6ED-B09B-C345-A240-109533807D39}">
      <dsp:nvSpPr>
        <dsp:cNvPr id="0" name=""/>
        <dsp:cNvSpPr/>
      </dsp:nvSpPr>
      <dsp:spPr>
        <a:xfrm rot="5400000">
          <a:off x="1886866" y="3331840"/>
          <a:ext cx="1257338" cy="151572"/>
        </a:xfrm>
        <a:prstGeom prst="rect">
          <a:avLst/>
        </a:prstGeom>
        <a:gradFill rotWithShape="0">
          <a:gsLst>
            <a:gs pos="0">
              <a:schemeClr val="accent5">
                <a:shade val="90000"/>
                <a:hueOff val="106331"/>
                <a:satOff val="-2657"/>
                <a:lumOff val="12713"/>
                <a:alphaOff val="0"/>
                <a:shade val="51000"/>
                <a:satMod val="130000"/>
              </a:schemeClr>
            </a:gs>
            <a:gs pos="80000">
              <a:schemeClr val="accent5">
                <a:shade val="90000"/>
                <a:hueOff val="106331"/>
                <a:satOff val="-2657"/>
                <a:lumOff val="12713"/>
                <a:alphaOff val="0"/>
                <a:shade val="93000"/>
                <a:satMod val="130000"/>
              </a:schemeClr>
            </a:gs>
            <a:gs pos="100000">
              <a:schemeClr val="accent5">
                <a:shade val="90000"/>
                <a:hueOff val="106331"/>
                <a:satOff val="-2657"/>
                <a:lumOff val="127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913001-DAB5-794D-8796-55B6E0DEC7A6}">
      <dsp:nvSpPr>
        <dsp:cNvPr id="0" name=""/>
        <dsp:cNvSpPr/>
      </dsp:nvSpPr>
      <dsp:spPr>
        <a:xfrm>
          <a:off x="2175825" y="2528991"/>
          <a:ext cx="1684139" cy="1010483"/>
        </a:xfrm>
        <a:prstGeom prst="roundRect">
          <a:avLst>
            <a:gd name="adj" fmla="val 10000"/>
          </a:avLst>
        </a:prstGeom>
        <a:gradFill rotWithShape="0">
          <a:gsLst>
            <a:gs pos="0">
              <a:schemeClr val="accent5">
                <a:shade val="50000"/>
                <a:hueOff val="91990"/>
                <a:satOff val="-2035"/>
                <a:lumOff val="15268"/>
                <a:alphaOff val="0"/>
                <a:shade val="51000"/>
                <a:satMod val="130000"/>
              </a:schemeClr>
            </a:gs>
            <a:gs pos="80000">
              <a:schemeClr val="accent5">
                <a:shade val="50000"/>
                <a:hueOff val="91990"/>
                <a:satOff val="-2035"/>
                <a:lumOff val="15268"/>
                <a:alphaOff val="0"/>
                <a:shade val="93000"/>
                <a:satMod val="130000"/>
              </a:schemeClr>
            </a:gs>
            <a:gs pos="100000">
              <a:schemeClr val="accent5">
                <a:shade val="50000"/>
                <a:hueOff val="91990"/>
                <a:satOff val="-2035"/>
                <a:lumOff val="152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Faith-based</a:t>
          </a:r>
        </a:p>
      </dsp:txBody>
      <dsp:txXfrm>
        <a:off x="2205421" y="2558587"/>
        <a:ext cx="1624947" cy="951291"/>
      </dsp:txXfrm>
    </dsp:sp>
    <dsp:sp modelId="{0035078E-FD38-5B4A-8BEC-9B89187B68FF}">
      <dsp:nvSpPr>
        <dsp:cNvPr id="0" name=""/>
        <dsp:cNvSpPr/>
      </dsp:nvSpPr>
      <dsp:spPr>
        <a:xfrm>
          <a:off x="2518418" y="3963392"/>
          <a:ext cx="2234139" cy="151572"/>
        </a:xfrm>
        <a:prstGeom prst="rect">
          <a:avLst/>
        </a:prstGeom>
        <a:gradFill rotWithShape="0">
          <a:gsLst>
            <a:gs pos="0">
              <a:schemeClr val="accent5">
                <a:shade val="90000"/>
                <a:hueOff val="159497"/>
                <a:satOff val="-3985"/>
                <a:lumOff val="19069"/>
                <a:alphaOff val="0"/>
                <a:shade val="51000"/>
                <a:satMod val="130000"/>
              </a:schemeClr>
            </a:gs>
            <a:gs pos="80000">
              <a:schemeClr val="accent5">
                <a:shade val="90000"/>
                <a:hueOff val="159497"/>
                <a:satOff val="-3985"/>
                <a:lumOff val="19069"/>
                <a:alphaOff val="0"/>
                <a:shade val="93000"/>
                <a:satMod val="130000"/>
              </a:schemeClr>
            </a:gs>
            <a:gs pos="100000">
              <a:schemeClr val="accent5">
                <a:shade val="90000"/>
                <a:hueOff val="159497"/>
                <a:satOff val="-3985"/>
                <a:lumOff val="190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24645B-250B-C346-ABBC-E3C9ED592ABD}">
      <dsp:nvSpPr>
        <dsp:cNvPr id="0" name=""/>
        <dsp:cNvSpPr/>
      </dsp:nvSpPr>
      <dsp:spPr>
        <a:xfrm>
          <a:off x="2175825" y="3792096"/>
          <a:ext cx="1684139" cy="1010483"/>
        </a:xfrm>
        <a:prstGeom prst="roundRect">
          <a:avLst>
            <a:gd name="adj" fmla="val 10000"/>
          </a:avLst>
        </a:prstGeom>
        <a:gradFill rotWithShape="0">
          <a:gsLst>
            <a:gs pos="0">
              <a:schemeClr val="accent5">
                <a:shade val="50000"/>
                <a:hueOff val="137985"/>
                <a:satOff val="-3052"/>
                <a:lumOff val="22902"/>
                <a:alphaOff val="0"/>
                <a:shade val="51000"/>
                <a:satMod val="130000"/>
              </a:schemeClr>
            </a:gs>
            <a:gs pos="80000">
              <a:schemeClr val="accent5">
                <a:shade val="50000"/>
                <a:hueOff val="137985"/>
                <a:satOff val="-3052"/>
                <a:lumOff val="22902"/>
                <a:alphaOff val="0"/>
                <a:shade val="93000"/>
                <a:satMod val="130000"/>
              </a:schemeClr>
            </a:gs>
            <a:gs pos="100000">
              <a:schemeClr val="accent5">
                <a:shade val="50000"/>
                <a:hueOff val="137985"/>
                <a:satOff val="-3052"/>
                <a:lumOff val="22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Media</a:t>
          </a:r>
        </a:p>
      </dsp:txBody>
      <dsp:txXfrm>
        <a:off x="2205421" y="3821692"/>
        <a:ext cx="1624947" cy="951291"/>
      </dsp:txXfrm>
    </dsp:sp>
    <dsp:sp modelId="{2C064C5F-A03C-964A-871B-63B077541AFC}">
      <dsp:nvSpPr>
        <dsp:cNvPr id="0" name=""/>
        <dsp:cNvSpPr/>
      </dsp:nvSpPr>
      <dsp:spPr>
        <a:xfrm rot="16200000">
          <a:off x="4126771" y="3331840"/>
          <a:ext cx="1257338" cy="151572"/>
        </a:xfrm>
        <a:prstGeom prst="rect">
          <a:avLst/>
        </a:prstGeom>
        <a:gradFill rotWithShape="0">
          <a:gsLst>
            <a:gs pos="0">
              <a:schemeClr val="accent5">
                <a:shade val="90000"/>
                <a:hueOff val="212662"/>
                <a:satOff val="-5314"/>
                <a:lumOff val="25426"/>
                <a:alphaOff val="0"/>
                <a:shade val="51000"/>
                <a:satMod val="130000"/>
              </a:schemeClr>
            </a:gs>
            <a:gs pos="80000">
              <a:schemeClr val="accent5">
                <a:shade val="90000"/>
                <a:hueOff val="212662"/>
                <a:satOff val="-5314"/>
                <a:lumOff val="25426"/>
                <a:alphaOff val="0"/>
                <a:shade val="93000"/>
                <a:satMod val="130000"/>
              </a:schemeClr>
            </a:gs>
            <a:gs pos="100000">
              <a:schemeClr val="accent5">
                <a:shade val="90000"/>
                <a:hueOff val="212662"/>
                <a:satOff val="-5314"/>
                <a:lumOff val="254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821874-577A-364D-8E1E-37177F661D63}">
      <dsp:nvSpPr>
        <dsp:cNvPr id="0" name=""/>
        <dsp:cNvSpPr/>
      </dsp:nvSpPr>
      <dsp:spPr>
        <a:xfrm>
          <a:off x="4415730" y="3792096"/>
          <a:ext cx="1684139" cy="1010483"/>
        </a:xfrm>
        <a:prstGeom prst="roundRect">
          <a:avLst>
            <a:gd name="adj" fmla="val 10000"/>
          </a:avLst>
        </a:prstGeom>
        <a:gradFill rotWithShape="0">
          <a:gsLst>
            <a:gs pos="0">
              <a:schemeClr val="accent5">
                <a:shade val="50000"/>
                <a:hueOff val="183980"/>
                <a:satOff val="-4069"/>
                <a:lumOff val="30536"/>
                <a:alphaOff val="0"/>
                <a:shade val="51000"/>
                <a:satMod val="130000"/>
              </a:schemeClr>
            </a:gs>
            <a:gs pos="80000">
              <a:schemeClr val="accent5">
                <a:shade val="50000"/>
                <a:hueOff val="183980"/>
                <a:satOff val="-4069"/>
                <a:lumOff val="30536"/>
                <a:alphaOff val="0"/>
                <a:shade val="93000"/>
                <a:satMod val="130000"/>
              </a:schemeClr>
            </a:gs>
            <a:gs pos="100000">
              <a:schemeClr val="accent5">
                <a:shade val="50000"/>
                <a:hueOff val="183980"/>
                <a:satOff val="-4069"/>
                <a:lumOff val="305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Business </a:t>
          </a:r>
        </a:p>
      </dsp:txBody>
      <dsp:txXfrm>
        <a:off x="4445326" y="3821692"/>
        <a:ext cx="1624947" cy="951291"/>
      </dsp:txXfrm>
    </dsp:sp>
    <dsp:sp modelId="{9F6A8D16-E9E1-B94B-9EF7-4BC06F6D978F}">
      <dsp:nvSpPr>
        <dsp:cNvPr id="0" name=""/>
        <dsp:cNvSpPr/>
      </dsp:nvSpPr>
      <dsp:spPr>
        <a:xfrm rot="16200000">
          <a:off x="4126771" y="2068736"/>
          <a:ext cx="1257338" cy="151572"/>
        </a:xfrm>
        <a:prstGeom prst="rect">
          <a:avLst/>
        </a:prstGeom>
        <a:gradFill rotWithShape="0">
          <a:gsLst>
            <a:gs pos="0">
              <a:schemeClr val="accent5">
                <a:shade val="90000"/>
                <a:hueOff val="265828"/>
                <a:satOff val="-6642"/>
                <a:lumOff val="31782"/>
                <a:alphaOff val="0"/>
                <a:shade val="51000"/>
                <a:satMod val="130000"/>
              </a:schemeClr>
            </a:gs>
            <a:gs pos="80000">
              <a:schemeClr val="accent5">
                <a:shade val="90000"/>
                <a:hueOff val="265828"/>
                <a:satOff val="-6642"/>
                <a:lumOff val="31782"/>
                <a:alphaOff val="0"/>
                <a:shade val="93000"/>
                <a:satMod val="130000"/>
              </a:schemeClr>
            </a:gs>
            <a:gs pos="100000">
              <a:schemeClr val="accent5">
                <a:shade val="90000"/>
                <a:hueOff val="265828"/>
                <a:satOff val="-6642"/>
                <a:lumOff val="317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2DFBF7-4B00-D64B-836A-37CADE5DC5D9}">
      <dsp:nvSpPr>
        <dsp:cNvPr id="0" name=""/>
        <dsp:cNvSpPr/>
      </dsp:nvSpPr>
      <dsp:spPr>
        <a:xfrm>
          <a:off x="4415730" y="2528991"/>
          <a:ext cx="1684139" cy="1010483"/>
        </a:xfrm>
        <a:prstGeom prst="roundRect">
          <a:avLst>
            <a:gd name="adj" fmla="val 10000"/>
          </a:avLst>
        </a:prstGeom>
        <a:gradFill rotWithShape="0">
          <a:gsLst>
            <a:gs pos="0">
              <a:schemeClr val="accent5">
                <a:shade val="50000"/>
                <a:hueOff val="229975"/>
                <a:satOff val="-5086"/>
                <a:lumOff val="38170"/>
                <a:alphaOff val="0"/>
                <a:shade val="51000"/>
                <a:satMod val="130000"/>
              </a:schemeClr>
            </a:gs>
            <a:gs pos="80000">
              <a:schemeClr val="accent5">
                <a:shade val="50000"/>
                <a:hueOff val="229975"/>
                <a:satOff val="-5086"/>
                <a:lumOff val="38170"/>
                <a:alphaOff val="0"/>
                <a:shade val="93000"/>
                <a:satMod val="130000"/>
              </a:schemeClr>
            </a:gs>
            <a:gs pos="100000">
              <a:schemeClr val="accent5">
                <a:shade val="50000"/>
                <a:hueOff val="229975"/>
                <a:satOff val="-5086"/>
                <a:lumOff val="381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Community-based organizations</a:t>
          </a:r>
        </a:p>
      </dsp:txBody>
      <dsp:txXfrm>
        <a:off x="4445326" y="2558587"/>
        <a:ext cx="1624947" cy="951291"/>
      </dsp:txXfrm>
    </dsp:sp>
    <dsp:sp modelId="{6CD44C57-834A-4E9A-9083-69B849F05EB8}">
      <dsp:nvSpPr>
        <dsp:cNvPr id="0" name=""/>
        <dsp:cNvSpPr/>
      </dsp:nvSpPr>
      <dsp:spPr>
        <a:xfrm rot="16200000">
          <a:off x="4126771" y="805632"/>
          <a:ext cx="1257338" cy="151572"/>
        </a:xfrm>
        <a:prstGeom prst="rect">
          <a:avLst/>
        </a:prstGeom>
        <a:gradFill rotWithShape="0">
          <a:gsLst>
            <a:gs pos="0">
              <a:schemeClr val="accent5">
                <a:shade val="90000"/>
                <a:hueOff val="212662"/>
                <a:satOff val="-5314"/>
                <a:lumOff val="25426"/>
                <a:alphaOff val="0"/>
                <a:shade val="51000"/>
                <a:satMod val="130000"/>
              </a:schemeClr>
            </a:gs>
            <a:gs pos="80000">
              <a:schemeClr val="accent5">
                <a:shade val="90000"/>
                <a:hueOff val="212662"/>
                <a:satOff val="-5314"/>
                <a:lumOff val="25426"/>
                <a:alphaOff val="0"/>
                <a:shade val="93000"/>
                <a:satMod val="130000"/>
              </a:schemeClr>
            </a:gs>
            <a:gs pos="100000">
              <a:schemeClr val="accent5">
                <a:shade val="90000"/>
                <a:hueOff val="212662"/>
                <a:satOff val="-5314"/>
                <a:lumOff val="254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A66A9D-CDCF-E74D-8CB8-64C76F98F472}">
      <dsp:nvSpPr>
        <dsp:cNvPr id="0" name=""/>
        <dsp:cNvSpPr/>
      </dsp:nvSpPr>
      <dsp:spPr>
        <a:xfrm>
          <a:off x="4415730" y="1265887"/>
          <a:ext cx="1684139" cy="1010483"/>
        </a:xfrm>
        <a:prstGeom prst="rect">
          <a:avLst/>
        </a:prstGeom>
        <a:gradFill rotWithShape="0">
          <a:gsLst>
            <a:gs pos="0">
              <a:schemeClr val="accent5">
                <a:shade val="50000"/>
                <a:hueOff val="229975"/>
                <a:satOff val="-5086"/>
                <a:lumOff val="38170"/>
                <a:alphaOff val="0"/>
                <a:shade val="51000"/>
                <a:satMod val="130000"/>
              </a:schemeClr>
            </a:gs>
            <a:gs pos="80000">
              <a:schemeClr val="accent5">
                <a:shade val="50000"/>
                <a:hueOff val="229975"/>
                <a:satOff val="-5086"/>
                <a:lumOff val="38170"/>
                <a:alphaOff val="0"/>
                <a:shade val="93000"/>
                <a:satMod val="130000"/>
              </a:schemeClr>
            </a:gs>
            <a:gs pos="100000">
              <a:schemeClr val="accent5">
                <a:shade val="50000"/>
                <a:hueOff val="229975"/>
                <a:satOff val="-5086"/>
                <a:lumOff val="381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Recruiting </a:t>
          </a:r>
        </a:p>
      </dsp:txBody>
      <dsp:txXfrm>
        <a:off x="4415730" y="1265887"/>
        <a:ext cx="1684139" cy="1010483"/>
      </dsp:txXfrm>
    </dsp:sp>
    <dsp:sp modelId="{ADA2B71D-341C-43D7-B007-5E5106C61397}">
      <dsp:nvSpPr>
        <dsp:cNvPr id="0" name=""/>
        <dsp:cNvSpPr/>
      </dsp:nvSpPr>
      <dsp:spPr>
        <a:xfrm>
          <a:off x="4758323" y="174080"/>
          <a:ext cx="2234139" cy="151572"/>
        </a:xfrm>
        <a:prstGeom prst="rect">
          <a:avLst/>
        </a:prstGeom>
        <a:gradFill rotWithShape="0">
          <a:gsLst>
            <a:gs pos="0">
              <a:schemeClr val="accent5">
                <a:shade val="90000"/>
                <a:hueOff val="159497"/>
                <a:satOff val="-3985"/>
                <a:lumOff val="19069"/>
                <a:alphaOff val="0"/>
                <a:shade val="51000"/>
                <a:satMod val="130000"/>
              </a:schemeClr>
            </a:gs>
            <a:gs pos="80000">
              <a:schemeClr val="accent5">
                <a:shade val="90000"/>
                <a:hueOff val="159497"/>
                <a:satOff val="-3985"/>
                <a:lumOff val="19069"/>
                <a:alphaOff val="0"/>
                <a:shade val="93000"/>
                <a:satMod val="130000"/>
              </a:schemeClr>
            </a:gs>
            <a:gs pos="100000">
              <a:schemeClr val="accent5">
                <a:shade val="90000"/>
                <a:hueOff val="159497"/>
                <a:satOff val="-3985"/>
                <a:lumOff val="190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94459-6A71-48E3-9EE2-76D0F1317473}">
      <dsp:nvSpPr>
        <dsp:cNvPr id="0" name=""/>
        <dsp:cNvSpPr/>
      </dsp:nvSpPr>
      <dsp:spPr>
        <a:xfrm>
          <a:off x="4415730" y="2783"/>
          <a:ext cx="1684139" cy="1010483"/>
        </a:xfrm>
        <a:prstGeom prst="roundRect">
          <a:avLst>
            <a:gd name="adj" fmla="val 10000"/>
          </a:avLst>
        </a:prstGeom>
        <a:gradFill rotWithShape="0">
          <a:gsLst>
            <a:gs pos="0">
              <a:schemeClr val="accent5">
                <a:shade val="50000"/>
                <a:hueOff val="183980"/>
                <a:satOff val="-4069"/>
                <a:lumOff val="30536"/>
                <a:alphaOff val="0"/>
                <a:shade val="51000"/>
                <a:satMod val="130000"/>
              </a:schemeClr>
            </a:gs>
            <a:gs pos="80000">
              <a:schemeClr val="accent5">
                <a:shade val="50000"/>
                <a:hueOff val="183980"/>
                <a:satOff val="-4069"/>
                <a:lumOff val="30536"/>
                <a:alphaOff val="0"/>
                <a:shade val="93000"/>
                <a:satMod val="130000"/>
              </a:schemeClr>
            </a:gs>
            <a:gs pos="100000">
              <a:schemeClr val="accent5">
                <a:shade val="50000"/>
                <a:hueOff val="183980"/>
                <a:satOff val="-4069"/>
                <a:lumOff val="305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Housing</a:t>
          </a:r>
        </a:p>
      </dsp:txBody>
      <dsp:txXfrm>
        <a:off x="4445326" y="32379"/>
        <a:ext cx="1624947" cy="951291"/>
      </dsp:txXfrm>
    </dsp:sp>
    <dsp:sp modelId="{4A62CEC2-A59C-4867-B7A2-FBCD927F3EEB}">
      <dsp:nvSpPr>
        <dsp:cNvPr id="0" name=""/>
        <dsp:cNvSpPr/>
      </dsp:nvSpPr>
      <dsp:spPr>
        <a:xfrm rot="5400000">
          <a:off x="6366676" y="805632"/>
          <a:ext cx="1257338" cy="151572"/>
        </a:xfrm>
        <a:prstGeom prst="rect">
          <a:avLst/>
        </a:prstGeom>
        <a:gradFill rotWithShape="0">
          <a:gsLst>
            <a:gs pos="0">
              <a:schemeClr val="accent5">
                <a:shade val="90000"/>
                <a:hueOff val="106331"/>
                <a:satOff val="-2657"/>
                <a:lumOff val="12713"/>
                <a:alphaOff val="0"/>
                <a:shade val="51000"/>
                <a:satMod val="130000"/>
              </a:schemeClr>
            </a:gs>
            <a:gs pos="80000">
              <a:schemeClr val="accent5">
                <a:shade val="90000"/>
                <a:hueOff val="106331"/>
                <a:satOff val="-2657"/>
                <a:lumOff val="12713"/>
                <a:alphaOff val="0"/>
                <a:shade val="93000"/>
                <a:satMod val="130000"/>
              </a:schemeClr>
            </a:gs>
            <a:gs pos="100000">
              <a:schemeClr val="accent5">
                <a:shade val="90000"/>
                <a:hueOff val="106331"/>
                <a:satOff val="-2657"/>
                <a:lumOff val="127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54D79F-2402-43B9-AA5E-66FFBCC85076}">
      <dsp:nvSpPr>
        <dsp:cNvPr id="0" name=""/>
        <dsp:cNvSpPr/>
      </dsp:nvSpPr>
      <dsp:spPr>
        <a:xfrm>
          <a:off x="6655635" y="2783"/>
          <a:ext cx="1684139" cy="1010483"/>
        </a:xfrm>
        <a:prstGeom prst="roundRect">
          <a:avLst>
            <a:gd name="adj" fmla="val 10000"/>
          </a:avLst>
        </a:prstGeom>
        <a:gradFill rotWithShape="0">
          <a:gsLst>
            <a:gs pos="0">
              <a:schemeClr val="accent5">
                <a:shade val="50000"/>
                <a:hueOff val="137985"/>
                <a:satOff val="-3052"/>
                <a:lumOff val="22902"/>
                <a:alphaOff val="0"/>
                <a:shade val="51000"/>
                <a:satMod val="130000"/>
              </a:schemeClr>
            </a:gs>
            <a:gs pos="80000">
              <a:schemeClr val="accent5">
                <a:shade val="50000"/>
                <a:hueOff val="137985"/>
                <a:satOff val="-3052"/>
                <a:lumOff val="22902"/>
                <a:alphaOff val="0"/>
                <a:shade val="93000"/>
                <a:satMod val="130000"/>
              </a:schemeClr>
            </a:gs>
            <a:gs pos="100000">
              <a:schemeClr val="accent5">
                <a:shade val="50000"/>
                <a:hueOff val="137985"/>
                <a:satOff val="-3052"/>
                <a:lumOff val="22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Senior Citizens</a:t>
          </a:r>
        </a:p>
      </dsp:txBody>
      <dsp:txXfrm>
        <a:off x="6685231" y="32379"/>
        <a:ext cx="1624947" cy="951291"/>
      </dsp:txXfrm>
    </dsp:sp>
    <dsp:sp modelId="{CF9D5345-6564-4E74-814D-739404A88D55}">
      <dsp:nvSpPr>
        <dsp:cNvPr id="0" name=""/>
        <dsp:cNvSpPr/>
      </dsp:nvSpPr>
      <dsp:spPr>
        <a:xfrm rot="5400000">
          <a:off x="6366676" y="2068736"/>
          <a:ext cx="1257338" cy="151572"/>
        </a:xfrm>
        <a:prstGeom prst="rect">
          <a:avLst/>
        </a:prstGeom>
        <a:gradFill rotWithShape="0">
          <a:gsLst>
            <a:gs pos="0">
              <a:schemeClr val="accent5">
                <a:shade val="90000"/>
                <a:hueOff val="53166"/>
                <a:satOff val="-1328"/>
                <a:lumOff val="6356"/>
                <a:alphaOff val="0"/>
                <a:shade val="51000"/>
                <a:satMod val="130000"/>
              </a:schemeClr>
            </a:gs>
            <a:gs pos="80000">
              <a:schemeClr val="accent5">
                <a:shade val="90000"/>
                <a:hueOff val="53166"/>
                <a:satOff val="-1328"/>
                <a:lumOff val="6356"/>
                <a:alphaOff val="0"/>
                <a:shade val="93000"/>
                <a:satMod val="130000"/>
              </a:schemeClr>
            </a:gs>
            <a:gs pos="100000">
              <a:schemeClr val="accent5">
                <a:shade val="90000"/>
                <a:hueOff val="53166"/>
                <a:satOff val="-1328"/>
                <a:lumOff val="63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571861-A2F4-4D82-AEA7-0024768F5998}">
      <dsp:nvSpPr>
        <dsp:cNvPr id="0" name=""/>
        <dsp:cNvSpPr/>
      </dsp:nvSpPr>
      <dsp:spPr>
        <a:xfrm>
          <a:off x="6655635" y="1265887"/>
          <a:ext cx="1684139" cy="1010483"/>
        </a:xfrm>
        <a:prstGeom prst="roundRect">
          <a:avLst>
            <a:gd name="adj" fmla="val 10000"/>
          </a:avLst>
        </a:prstGeom>
        <a:gradFill rotWithShape="0">
          <a:gsLst>
            <a:gs pos="0">
              <a:schemeClr val="accent5">
                <a:shade val="50000"/>
                <a:hueOff val="91990"/>
                <a:satOff val="-2035"/>
                <a:lumOff val="15268"/>
                <a:alphaOff val="0"/>
                <a:shade val="51000"/>
                <a:satMod val="130000"/>
              </a:schemeClr>
            </a:gs>
            <a:gs pos="80000">
              <a:schemeClr val="accent5">
                <a:shade val="50000"/>
                <a:hueOff val="91990"/>
                <a:satOff val="-2035"/>
                <a:lumOff val="15268"/>
                <a:alphaOff val="0"/>
                <a:shade val="93000"/>
                <a:satMod val="130000"/>
              </a:schemeClr>
            </a:gs>
            <a:gs pos="100000">
              <a:schemeClr val="accent5">
                <a:shade val="50000"/>
                <a:hueOff val="91990"/>
                <a:satOff val="-2035"/>
                <a:lumOff val="152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Philanthropic</a:t>
          </a:r>
        </a:p>
      </dsp:txBody>
      <dsp:txXfrm>
        <a:off x="6685231" y="1295483"/>
        <a:ext cx="1624947" cy="951291"/>
      </dsp:txXfrm>
    </dsp:sp>
    <dsp:sp modelId="{D257DD08-D586-4073-920F-6C2F7E741894}">
      <dsp:nvSpPr>
        <dsp:cNvPr id="0" name=""/>
        <dsp:cNvSpPr/>
      </dsp:nvSpPr>
      <dsp:spPr>
        <a:xfrm>
          <a:off x="6655635" y="2528991"/>
          <a:ext cx="1684139" cy="1010483"/>
        </a:xfrm>
        <a:prstGeom prst="roundRect">
          <a:avLst>
            <a:gd name="adj" fmla="val 10000"/>
          </a:avLst>
        </a:prstGeom>
        <a:gradFill rotWithShape="0">
          <a:gsLst>
            <a:gs pos="0">
              <a:schemeClr val="accent5">
                <a:shade val="50000"/>
                <a:hueOff val="45995"/>
                <a:satOff val="-1017"/>
                <a:lumOff val="7634"/>
                <a:alphaOff val="0"/>
                <a:shade val="51000"/>
                <a:satMod val="130000"/>
              </a:schemeClr>
            </a:gs>
            <a:gs pos="80000">
              <a:schemeClr val="accent5">
                <a:shade val="50000"/>
                <a:hueOff val="45995"/>
                <a:satOff val="-1017"/>
                <a:lumOff val="7634"/>
                <a:alphaOff val="0"/>
                <a:shade val="93000"/>
                <a:satMod val="130000"/>
              </a:schemeClr>
            </a:gs>
            <a:gs pos="100000">
              <a:schemeClr val="accent5">
                <a:shade val="50000"/>
                <a:hueOff val="45995"/>
                <a:satOff val="-1017"/>
                <a:lumOff val="76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Service Providers</a:t>
          </a:r>
        </a:p>
      </dsp:txBody>
      <dsp:txXfrm>
        <a:off x="6685231" y="2558587"/>
        <a:ext cx="1624947" cy="9512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177" tIns="46589" rIns="93177" bIns="46589" rtlCol="0"/>
          <a:lstStyle>
            <a:lvl1pPr algn="r">
              <a:defRPr sz="1200"/>
            </a:lvl1pPr>
          </a:lstStyle>
          <a:p>
            <a:fld id="{440F903A-873C-4C92-95D1-C34E117DE35A}" type="datetimeFigureOut">
              <a:rPr lang="en-US" smtClean="0"/>
              <a:t>2/6/2019</a:t>
            </a:fld>
            <a:endParaRPr lang="en-US"/>
          </a:p>
        </p:txBody>
      </p:sp>
      <p:sp>
        <p:nvSpPr>
          <p:cNvPr id="4" name="Slide Image Placeholder 3"/>
          <p:cNvSpPr>
            <a:spLocks noGrp="1" noRot="1" noChangeAspect="1"/>
          </p:cNvSpPr>
          <p:nvPr>
            <p:ph type="sldImg" idx="2"/>
          </p:nvPr>
        </p:nvSpPr>
        <p:spPr>
          <a:xfrm>
            <a:off x="407988" y="696913"/>
            <a:ext cx="6207125" cy="3490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177" tIns="46589" rIns="93177" bIns="46589" rtlCol="0" anchor="b"/>
          <a:lstStyle>
            <a:lvl1pPr algn="r">
              <a:defRPr sz="1200"/>
            </a:lvl1pPr>
          </a:lstStyle>
          <a:p>
            <a:fld id="{603B9073-4934-4A18-B03D-7FA2DABDE591}" type="slidenum">
              <a:rPr lang="en-US" smtClean="0"/>
              <a:t>‹#›</a:t>
            </a:fld>
            <a:endParaRPr lang="en-US"/>
          </a:p>
        </p:txBody>
      </p:sp>
    </p:spTree>
    <p:extLst>
      <p:ext uri="{BB962C8B-B14F-4D97-AF65-F5344CB8AC3E}">
        <p14:creationId xmlns:p14="http://schemas.microsoft.com/office/powerpoint/2010/main" val="257314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Purpose: To provide information on why and how to prepare </a:t>
            </a:r>
            <a:r>
              <a:rPr lang="en-US" baseline="0" dirty="0"/>
              <a:t>for the 2020 Census, especially how local government and community groups can get involved in improving the accuracy of the results. </a:t>
            </a:r>
          </a:p>
          <a:p>
            <a:pPr marL="0" indent="0">
              <a:buFont typeface="Arial" panose="020B0604020202020204" pitchFamily="34" charset="0"/>
              <a:buNone/>
            </a:pPr>
            <a:r>
              <a:rPr lang="en-US" baseline="0" dirty="0"/>
              <a:t>Note: For small groups (about 10 or less), start with brief introductions of everyone in the room. </a:t>
            </a:r>
            <a:endParaRPr lang="en-US" dirty="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98902DD-BC87-4D29-AB14-FFD606785EF9}" type="slidenum">
              <a:rPr lang="en-US" smtClean="0"/>
              <a:t>1</a:t>
            </a:fld>
            <a:endParaRPr lang="en-US" dirty="0"/>
          </a:p>
        </p:txBody>
      </p:sp>
    </p:spTree>
    <p:extLst>
      <p:ext uri="{BB962C8B-B14F-4D97-AF65-F5344CB8AC3E}">
        <p14:creationId xmlns:p14="http://schemas.microsoft.com/office/powerpoint/2010/main" val="357278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10</a:t>
            </a:fld>
            <a:endParaRPr lang="en-US"/>
          </a:p>
        </p:txBody>
      </p:sp>
    </p:spTree>
    <p:extLst>
      <p:ext uri="{BB962C8B-B14F-4D97-AF65-F5344CB8AC3E}">
        <p14:creationId xmlns:p14="http://schemas.microsoft.com/office/powerpoint/2010/main" val="153592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In order to meet our goal to count everyone once, and only, and in the right place, the Census Bureau has implemented  a couple of new initiatives for the 2020 Census.  One we are Optimizing Self Response:  Allowing people to respond anytime, anywhere, via phone or internet, and maximizing internet self response (testing has shown internet response is the most cost effective and the most accurate).</a:t>
            </a:r>
          </a:p>
          <a:p>
            <a:r>
              <a:rPr lang="en-US" baseline="0" dirty="0"/>
              <a:t>We are also Reengineering Field Operations:</a:t>
            </a:r>
          </a:p>
          <a:p>
            <a:r>
              <a:rPr lang="en-US" baseline="0" dirty="0"/>
              <a:t>We are eliminating paper and incorporating the use of handheld data collection devices as part of our re-engineering our field operations.  In some areas, like areas with rural route addresses the Census will either send paper forms or send Census takers to those addresses.  </a:t>
            </a:r>
            <a:endParaRPr lang="en-US" dirty="0"/>
          </a:p>
        </p:txBody>
      </p:sp>
      <p:sp>
        <p:nvSpPr>
          <p:cNvPr id="4" name="Slide Number Placeholder 3"/>
          <p:cNvSpPr>
            <a:spLocks noGrp="1"/>
          </p:cNvSpPr>
          <p:nvPr>
            <p:ph type="sldNum" sz="quarter" idx="10"/>
          </p:nvPr>
        </p:nvSpPr>
        <p:spPr/>
        <p:txBody>
          <a:bodyPr/>
          <a:lstStyle/>
          <a:p>
            <a:fld id="{498902DD-BC87-4D29-AB14-FFD606785EF9}" type="slidenum">
              <a:rPr lang="en-US" smtClean="0"/>
              <a:t>11</a:t>
            </a:fld>
            <a:endParaRPr lang="en-US" dirty="0"/>
          </a:p>
        </p:txBody>
      </p:sp>
    </p:spTree>
    <p:extLst>
      <p:ext uri="{BB962C8B-B14F-4D97-AF65-F5344CB8AC3E}">
        <p14:creationId xmlns:p14="http://schemas.microsoft.com/office/powerpoint/2010/main" val="250725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Ultimately, the success of the 2020 Census depends on everyone’s participation. One way to ensure success is by forming a Complete Count Committee. Complete Count Committees encourage participation in their communities. They develop outreach plans tailored to the unique characteristics of their communities Then they work together to implement their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12</a:t>
            </a:fld>
            <a:endParaRPr lang="en-US"/>
          </a:p>
        </p:txBody>
      </p:sp>
    </p:spTree>
    <p:extLst>
      <p:ext uri="{BB962C8B-B14F-4D97-AF65-F5344CB8AC3E}">
        <p14:creationId xmlns:p14="http://schemas.microsoft.com/office/powerpoint/2010/main" val="408891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Count Committees conduct a wide range of possible activities. For example, they host promotional events, display census information in government buildings, include census messages on customer billing statements or other correspondence, and they network with community leaders to ensure everyone is involved.  Complete Count Committees can have a greater influence on the community because they know their communities better than we do. They also know the value of one trusted person telling another person that the census is easy, safe and important.</a:t>
            </a:r>
            <a:r>
              <a:rPr lang="en-US" baseline="0" dirty="0"/>
              <a:t> It is important for the CCC to include members from all constituent groups in the community to develop a comprehensive outreach plan.</a:t>
            </a:r>
            <a:endParaRPr lang="en-US" dirty="0"/>
          </a:p>
        </p:txBody>
      </p:sp>
      <p:sp>
        <p:nvSpPr>
          <p:cNvPr id="4" name="Slide Number Placeholder 3"/>
          <p:cNvSpPr>
            <a:spLocks noGrp="1"/>
          </p:cNvSpPr>
          <p:nvPr>
            <p:ph type="sldNum" sz="quarter" idx="10"/>
          </p:nvPr>
        </p:nvSpPr>
        <p:spPr/>
        <p:txBody>
          <a:bodyPr/>
          <a:lstStyle/>
          <a:p>
            <a:fld id="{498902DD-BC87-4D29-AB14-FFD606785EF9}" type="slidenum">
              <a:rPr lang="en-US" smtClean="0"/>
              <a:t>13</a:t>
            </a:fld>
            <a:endParaRPr lang="en-US" dirty="0"/>
          </a:p>
        </p:txBody>
      </p:sp>
    </p:spTree>
    <p:extLst>
      <p:ext uri="{BB962C8B-B14F-4D97-AF65-F5344CB8AC3E}">
        <p14:creationId xmlns:p14="http://schemas.microsoft.com/office/powerpoint/2010/main" val="152250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asking you to get organized now.  Households will begin to experience, by the end of 2018 and in early 2019, some type of census operation such as address canvassing.  These necessary operations verify the accuracy and location of each address. The immediate formulation of a CCC will ensure that local households are kept abreast of the various census operations and recruiting activities before the information is nationally circulated.</a:t>
            </a:r>
          </a:p>
          <a:p>
            <a:r>
              <a:rPr lang="en-US" dirty="0"/>
              <a:t>The more informed households are about the 2020 Census operations, the better their understanding of the census process becomes, thus increasing their willingness to be a part of the successful enumeration in 2020.</a:t>
            </a:r>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14</a:t>
            </a:fld>
            <a:endParaRPr lang="en-US"/>
          </a:p>
        </p:txBody>
      </p:sp>
    </p:spTree>
    <p:extLst>
      <p:ext uri="{BB962C8B-B14F-4D97-AF65-F5344CB8AC3E}">
        <p14:creationId xmlns:p14="http://schemas.microsoft.com/office/powerpoint/2010/main" val="350434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structure of the SCCC is displayed in this slide. Highest elected officials or community leaders appoint chairpersons or liaisons, who will be our main source of contact. Then, the chairperson collaborates with the highest elected official or community leader to select subcommittees and chairs of the subcommittees</a:t>
            </a:r>
          </a:p>
          <a:p>
            <a:endParaRPr lang="en-US" dirty="0"/>
          </a:p>
          <a:p>
            <a:r>
              <a:rPr lang="en-US" dirty="0"/>
              <a:t>Note: The U.S.</a:t>
            </a:r>
            <a:r>
              <a:rPr lang="en-US" baseline="0" dirty="0"/>
              <a:t> </a:t>
            </a:r>
            <a:r>
              <a:rPr lang="en-US" dirty="0"/>
              <a:t>Census Bureau does not manage the Complete Count Committees. We support the activities of the CCC track their work, and help spread the word about their activities. </a:t>
            </a:r>
          </a:p>
        </p:txBody>
      </p:sp>
      <p:sp>
        <p:nvSpPr>
          <p:cNvPr id="4" name="Slide Number Placeholder 3"/>
          <p:cNvSpPr>
            <a:spLocks noGrp="1"/>
          </p:cNvSpPr>
          <p:nvPr>
            <p:ph type="sldNum" sz="quarter" idx="10"/>
          </p:nvPr>
        </p:nvSpPr>
        <p:spPr/>
        <p:txBody>
          <a:bodyPr/>
          <a:lstStyle/>
          <a:p>
            <a:fld id="{603B9073-4934-4A18-B03D-7FA2DABDE591}" type="slidenum">
              <a:rPr lang="en-US" smtClean="0"/>
              <a:t>15</a:t>
            </a:fld>
            <a:endParaRPr lang="en-US"/>
          </a:p>
        </p:txBody>
      </p:sp>
    </p:spTree>
    <p:extLst>
      <p:ext uri="{BB962C8B-B14F-4D97-AF65-F5344CB8AC3E}">
        <p14:creationId xmlns:p14="http://schemas.microsoft.com/office/powerpoint/2010/main" val="175717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has learned from previous censuses</a:t>
            </a:r>
            <a:r>
              <a:rPr lang="en-US" baseline="0" dirty="0"/>
              <a:t> </a:t>
            </a:r>
            <a:r>
              <a:rPr lang="en-US" dirty="0"/>
              <a:t>and made recommendations for success in 2020.</a:t>
            </a:r>
            <a:r>
              <a:rPr lang="en-US" baseline="0" dirty="0"/>
              <a:t> </a:t>
            </a:r>
            <a:r>
              <a:rPr lang="en-US" dirty="0"/>
              <a:t>These recommendations are based on information</a:t>
            </a:r>
            <a:r>
              <a:rPr lang="en-US" baseline="0" dirty="0"/>
              <a:t> </a:t>
            </a:r>
            <a:r>
              <a:rPr lang="en-US" dirty="0"/>
              <a:t>gathered from the committees, focus group sessions,</a:t>
            </a:r>
            <a:r>
              <a:rPr lang="en-US" baseline="0" dirty="0"/>
              <a:t> </a:t>
            </a:r>
            <a:r>
              <a:rPr lang="en-US" dirty="0"/>
              <a:t>and summary reports submitted by Partnership</a:t>
            </a:r>
            <a:r>
              <a:rPr lang="en-US" baseline="0" dirty="0"/>
              <a:t> </a:t>
            </a:r>
            <a:r>
              <a:rPr lang="en-US" dirty="0"/>
              <a:t>Specialists.</a:t>
            </a:r>
            <a:r>
              <a:rPr lang="en-US" baseline="0" dirty="0"/>
              <a:t> The recommendations are- </a:t>
            </a:r>
            <a:r>
              <a:rPr lang="en-US" dirty="0"/>
              <a:t>• Customize and design the committee to reflect a</a:t>
            </a:r>
            <a:r>
              <a:rPr lang="en-US" baseline="0" dirty="0"/>
              <a:t> </a:t>
            </a:r>
            <a:r>
              <a:rPr lang="en-US" dirty="0"/>
              <a:t>true snapshot of the community.</a:t>
            </a:r>
            <a:r>
              <a:rPr lang="en-US" baseline="0" dirty="0"/>
              <a:t> </a:t>
            </a:r>
            <a:r>
              <a:rPr lang="en-US" dirty="0"/>
              <a:t>• Use technology effectively. Communicate with</a:t>
            </a:r>
            <a:r>
              <a:rPr lang="en-US" baseline="0" dirty="0"/>
              <a:t> </a:t>
            </a:r>
            <a:r>
              <a:rPr lang="en-US" dirty="0"/>
              <a:t>committee members through electronic mediums.</a:t>
            </a:r>
            <a:r>
              <a:rPr lang="en-US" baseline="0" dirty="0"/>
              <a:t> </a:t>
            </a:r>
            <a:r>
              <a:rPr lang="en-US" dirty="0"/>
              <a:t>• Include diverse perspectives to achieve objectives.</a:t>
            </a:r>
            <a:r>
              <a:rPr lang="en-US" baseline="0" dirty="0"/>
              <a:t> </a:t>
            </a:r>
            <a:r>
              <a:rPr lang="en-US" dirty="0"/>
              <a:t>Assess which groups—locally and nationally—are</a:t>
            </a:r>
          </a:p>
          <a:p>
            <a:r>
              <a:rPr lang="en-US" dirty="0"/>
              <a:t>able to provide support and assistance.</a:t>
            </a:r>
            <a:r>
              <a:rPr lang="en-US" baseline="0" dirty="0"/>
              <a:t> </a:t>
            </a:r>
            <a:r>
              <a:rPr lang="en-US" dirty="0"/>
              <a:t>• Choose a committee chairman who is committed,</a:t>
            </a:r>
            <a:r>
              <a:rPr lang="en-US" baseline="0" dirty="0"/>
              <a:t> </a:t>
            </a:r>
            <a:r>
              <a:rPr lang="en-US" dirty="0"/>
              <a:t>knowledgeable, and active in the community.• Select Subcommittee Chairpersons who are purpose-driven, result oriented, and gets results.• Review CCC activities in your area from the 2010</a:t>
            </a:r>
            <a:r>
              <a:rPr lang="en-US" baseline="0" dirty="0"/>
              <a:t> </a:t>
            </a:r>
            <a:r>
              <a:rPr lang="en-US" dirty="0"/>
              <a:t>Census. Repeat what worked well. Eliminate what</a:t>
            </a:r>
            <a:r>
              <a:rPr lang="en-US" baseline="0" dirty="0"/>
              <a:t> </a:t>
            </a:r>
            <a:r>
              <a:rPr lang="en-US" dirty="0"/>
              <a:t>did not work well. Modify activities and incorporate</a:t>
            </a:r>
            <a:r>
              <a:rPr lang="en-US" baseline="0" dirty="0"/>
              <a:t> </a:t>
            </a:r>
            <a:r>
              <a:rPr lang="en-US" dirty="0"/>
              <a:t>new innovative activities in your plan, as needed.</a:t>
            </a:r>
            <a:r>
              <a:rPr lang="en-US" baseline="0" dirty="0"/>
              <a:t> </a:t>
            </a:r>
            <a:r>
              <a:rPr lang="en-US" dirty="0"/>
              <a:t>• Incorporate a census awareness in all existing community</a:t>
            </a:r>
            <a:r>
              <a:rPr lang="en-US" baseline="0" dirty="0"/>
              <a:t> </a:t>
            </a:r>
            <a:r>
              <a:rPr lang="en-US" dirty="0"/>
              <a:t>festivals and activities scheduled.</a:t>
            </a:r>
            <a:r>
              <a:rPr lang="en-US" baseline="0" dirty="0"/>
              <a:t> </a:t>
            </a:r>
            <a:r>
              <a:rPr lang="en-US" dirty="0"/>
              <a:t>• Recruit experienced members to motivate and</a:t>
            </a:r>
            <a:r>
              <a:rPr lang="en-US" baseline="0" dirty="0"/>
              <a:t> </a:t>
            </a:r>
            <a:r>
              <a:rPr lang="en-US" dirty="0"/>
              <a:t>support new members.• Keep detailed records of SCCCs/CCCs’ strategies</a:t>
            </a:r>
            <a:r>
              <a:rPr lang="en-US" baseline="0" dirty="0"/>
              <a:t> </a:t>
            </a:r>
            <a:r>
              <a:rPr lang="en-US" dirty="0"/>
              <a:t>and activities so that the program can be better</a:t>
            </a:r>
            <a:r>
              <a:rPr lang="en-US" baseline="0" dirty="0"/>
              <a:t> </a:t>
            </a:r>
            <a:r>
              <a:rPr lang="en-US" dirty="0"/>
              <a:t>assessed and best practices be replicated.</a:t>
            </a:r>
          </a:p>
        </p:txBody>
      </p:sp>
      <p:sp>
        <p:nvSpPr>
          <p:cNvPr id="4" name="Slide Number Placeholder 3"/>
          <p:cNvSpPr>
            <a:spLocks noGrp="1"/>
          </p:cNvSpPr>
          <p:nvPr>
            <p:ph type="sldNum" sz="quarter" idx="10"/>
          </p:nvPr>
        </p:nvSpPr>
        <p:spPr/>
        <p:txBody>
          <a:bodyPr/>
          <a:lstStyle/>
          <a:p>
            <a:fld id="{603B9073-4934-4A18-B03D-7FA2DABDE591}" type="slidenum">
              <a:rPr lang="en-US" smtClean="0"/>
              <a:t>16</a:t>
            </a:fld>
            <a:endParaRPr lang="en-US"/>
          </a:p>
        </p:txBody>
      </p:sp>
    </p:spTree>
    <p:extLst>
      <p:ext uri="{BB962C8B-B14F-4D97-AF65-F5344CB8AC3E}">
        <p14:creationId xmlns:p14="http://schemas.microsoft.com/office/powerpoint/2010/main" val="236154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U.S. Census Bureau’s recommended structure for</a:t>
            </a:r>
            <a:r>
              <a:rPr lang="en-US" baseline="0" dirty="0"/>
              <a:t> </a:t>
            </a:r>
            <a:r>
              <a:rPr lang="en-US" dirty="0"/>
              <a:t>Complete Count Committees (CCC) maximizes the effectiveness</a:t>
            </a:r>
            <a:r>
              <a:rPr lang="en-US" baseline="0" dirty="0"/>
              <a:t> </a:t>
            </a:r>
            <a:r>
              <a:rPr lang="en-US" dirty="0"/>
              <a:t>of committee outreach strategies in their communities.</a:t>
            </a:r>
            <a:r>
              <a:rPr lang="en-US" baseline="0" dirty="0"/>
              <a:t> </a:t>
            </a:r>
            <a:r>
              <a:rPr lang="en-US" dirty="0"/>
              <a:t>However, the committees are encouraged to</a:t>
            </a:r>
            <a:r>
              <a:rPr lang="en-US" baseline="0" dirty="0"/>
              <a:t> </a:t>
            </a:r>
            <a:r>
              <a:rPr lang="en-US" dirty="0"/>
              <a:t>adopt their own structure based on the determination</a:t>
            </a:r>
            <a:r>
              <a:rPr lang="en-US" baseline="0" dirty="0"/>
              <a:t> </a:t>
            </a:r>
            <a:r>
              <a:rPr lang="en-US" dirty="0"/>
              <a:t>of their unique community needs in order to maximize the</a:t>
            </a:r>
            <a:r>
              <a:rPr lang="en-US" baseline="0" dirty="0"/>
              <a:t> </a:t>
            </a:r>
            <a:r>
              <a:rPr lang="en-US" dirty="0"/>
              <a:t>effectiveness of the outreach. Once these needs are</a:t>
            </a:r>
            <a:r>
              <a:rPr lang="en-US" baseline="0" dirty="0"/>
              <a:t> </a:t>
            </a:r>
            <a:r>
              <a:rPr lang="en-US" dirty="0"/>
              <a:t>determined, a committee may choose to create subcommittees</a:t>
            </a:r>
            <a:r>
              <a:rPr lang="en-US" baseline="0" dirty="0"/>
              <a:t> </a:t>
            </a:r>
            <a:r>
              <a:rPr lang="en-US" dirty="0"/>
              <a:t>dedicated to these needs. Regardless of</a:t>
            </a:r>
            <a:r>
              <a:rPr lang="en-US" baseline="0" dirty="0"/>
              <a:t> </a:t>
            </a:r>
            <a:r>
              <a:rPr lang="en-US" dirty="0"/>
              <a:t>the structure, government committees should include</a:t>
            </a:r>
            <a:r>
              <a:rPr lang="en-US" baseline="0" dirty="0"/>
              <a:t> </a:t>
            </a:r>
            <a:r>
              <a:rPr lang="en-US" dirty="0"/>
              <a:t>members with experience in the following areas:</a:t>
            </a:r>
            <a:r>
              <a:rPr lang="en-US" baseline="0" dirty="0"/>
              <a:t> </a:t>
            </a:r>
            <a:r>
              <a:rPr lang="en-US" dirty="0"/>
              <a:t>government</a:t>
            </a:r>
            <a:r>
              <a:rPr lang="en-US" baseline="0" dirty="0"/>
              <a:t>, </a:t>
            </a:r>
            <a:r>
              <a:rPr lang="en-US" dirty="0"/>
              <a:t>workforce development</a:t>
            </a:r>
            <a:r>
              <a:rPr lang="en-US" baseline="0" dirty="0"/>
              <a:t>, </a:t>
            </a:r>
            <a:r>
              <a:rPr lang="en-US" dirty="0"/>
              <a:t>faith-based community</a:t>
            </a:r>
            <a:r>
              <a:rPr lang="en-US" baseline="0" dirty="0"/>
              <a:t>, </a:t>
            </a:r>
            <a:r>
              <a:rPr lang="en-US" dirty="0"/>
              <a:t>education</a:t>
            </a:r>
            <a:r>
              <a:rPr lang="en-US" baseline="0" dirty="0"/>
              <a:t>, </a:t>
            </a:r>
            <a:r>
              <a:rPr lang="en-US" dirty="0"/>
              <a:t>media</a:t>
            </a:r>
            <a:r>
              <a:rPr lang="en-US" baseline="0" dirty="0"/>
              <a:t>, </a:t>
            </a:r>
            <a:r>
              <a:rPr lang="en-US" dirty="0"/>
              <a:t>minority</a:t>
            </a:r>
            <a:r>
              <a:rPr lang="en-US" baseline="0" dirty="0"/>
              <a:t> organizations,  </a:t>
            </a:r>
            <a:r>
              <a:rPr lang="en-US" dirty="0"/>
              <a:t>community organizations</a:t>
            </a:r>
            <a:r>
              <a:rPr lang="en-US" baseline="0" dirty="0"/>
              <a:t>, and</a:t>
            </a:r>
            <a:r>
              <a:rPr lang="en-US" dirty="0"/>
              <a:t> businesses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902DD-BC87-4D29-AB14-FFD606785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942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a:t>
            </a:r>
            <a:r>
              <a:rPr lang="en-US" baseline="0" dirty="0"/>
              <a:t> </a:t>
            </a:r>
            <a:r>
              <a:rPr lang="en-US" dirty="0"/>
              <a:t>Bureau encourages community leaders in hard-to-count</a:t>
            </a:r>
            <a:r>
              <a:rPr lang="en-US" baseline="0" dirty="0"/>
              <a:t> </a:t>
            </a:r>
            <a:r>
              <a:rPr lang="en-US" dirty="0"/>
              <a:t>areas to form CCCs. Hard-to-count areas may,</a:t>
            </a:r>
          </a:p>
          <a:p>
            <a:r>
              <a:rPr lang="en-US" dirty="0"/>
              <a:t>for example, have:</a:t>
            </a:r>
            <a:r>
              <a:rPr lang="en-US" baseline="0" dirty="0"/>
              <a:t> </a:t>
            </a:r>
            <a:r>
              <a:rPr lang="en-US" dirty="0"/>
              <a:t>• Hidden or overcrowded housing.</a:t>
            </a:r>
            <a:r>
              <a:rPr lang="en-US" baseline="0" dirty="0"/>
              <a:t> </a:t>
            </a:r>
            <a:r>
              <a:rPr lang="en-US" dirty="0"/>
              <a:t>• Populations that speak little or no English.</a:t>
            </a:r>
            <a:r>
              <a:rPr lang="en-US" baseline="0" dirty="0"/>
              <a:t> </a:t>
            </a:r>
            <a:r>
              <a:rPr lang="en-US" dirty="0"/>
              <a:t>• Off-campus apartments.</a:t>
            </a:r>
            <a:r>
              <a:rPr lang="en-US" baseline="0" dirty="0"/>
              <a:t> </a:t>
            </a:r>
            <a:r>
              <a:rPr lang="en-US" dirty="0"/>
              <a:t>• New immigrant populations.</a:t>
            </a:r>
            <a:r>
              <a:rPr lang="en-US" baseline="0" dirty="0"/>
              <a:t> </a:t>
            </a:r>
            <a:r>
              <a:rPr lang="en-US" dirty="0"/>
              <a:t>• People displaced by natural</a:t>
            </a:r>
            <a:r>
              <a:rPr lang="en-US" baseline="0" dirty="0"/>
              <a:t> </a:t>
            </a:r>
            <a:r>
              <a:rPr lang="en-US" dirty="0"/>
              <a:t>disasters such as</a:t>
            </a:r>
            <a:r>
              <a:rPr lang="en-US" baseline="0" dirty="0"/>
              <a:t> </a:t>
            </a:r>
            <a:r>
              <a:rPr lang="en-US" dirty="0"/>
              <a:t>floods, fires, and hurricanes</a:t>
            </a:r>
            <a:r>
              <a:rPr lang="en-US" baseline="0"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 Housing  with restricted access, like gated communities or areas where migrant and/or seasonal workers live.   </a:t>
            </a:r>
          </a:p>
          <a:p>
            <a:r>
              <a:rPr kumimoji="0" lang="en-US" sz="1200" b="0" i="0" u="none" strike="noStrike" kern="1200" cap="none" spc="0" normalizeH="0" baseline="0" noProof="0" dirty="0">
                <a:ln>
                  <a:noFill/>
                </a:ln>
                <a:solidFill>
                  <a:prstClr val="black"/>
                </a:solidFill>
                <a:effectLst/>
                <a:uLnTx/>
                <a:uFillTx/>
                <a:latin typeface="+mn-lt"/>
                <a:ea typeface="+mn-ea"/>
                <a:cs typeface="+mn-cs"/>
              </a:rPr>
              <a:t>Note: Apartments, areas with off-campus student housing, gated communities present challenges for the census as well. Both local government and community-based CCC’s can address those as well as all the other hard-to-count areas.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902DD-BC87-4D29-AB14-FFD606785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32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decision to form subcommittees is based on community need and the opportunities and challenges in reaching areas or populations that may not respond or may potentially be undercounted. This slides show the common examples of subcommittees.  It is important to note that in the past, committees have also created subcommittees devoted to data and maps, youth, homeless, LGBTQ, veterans, special housing, recruiting, immigrants, and home owners associations. These subcommittees can help reach the most challenging areas to count. Different subcommittee structures and sizes are appropriate for different types of committees. The subcommittee structure is determined by the size and needs of the community it serves. </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19</a:t>
            </a:fld>
            <a:endParaRPr lang="en-US"/>
          </a:p>
        </p:txBody>
      </p:sp>
    </p:spTree>
    <p:extLst>
      <p:ext uri="{BB962C8B-B14F-4D97-AF65-F5344CB8AC3E}">
        <p14:creationId xmlns:p14="http://schemas.microsoft.com/office/powerpoint/2010/main" val="71198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8650">
              <a:defRPr/>
            </a:pPr>
            <a:r>
              <a:rPr lang="en-US" baseline="0" dirty="0"/>
              <a:t>We always like to explain why we conduct a population count. A population count is required every 10 years by the U.S. Constitution.  </a:t>
            </a:r>
            <a:r>
              <a:rPr lang="en-US" dirty="0"/>
              <a:t>Articl</a:t>
            </a:r>
            <a:r>
              <a:rPr lang="en-US" baseline="0" dirty="0"/>
              <a:t>e 1, Section 2 states that </a:t>
            </a:r>
            <a:r>
              <a:rPr lang="en-US" dirty="0"/>
              <a:t>"Representatives and direct Taxes shall be apportioned among the several States which may be included within this Union, according to their respective Numbers . . . </a:t>
            </a:r>
          </a:p>
          <a:p>
            <a:pPr defTabSz="448650">
              <a:defRPr/>
            </a:pPr>
            <a:endParaRPr lang="en-US" b="0" i="0" dirty="0">
              <a:solidFill>
                <a:srgbClr val="333333"/>
              </a:solidFill>
              <a:effectLst/>
              <a:latin typeface="Arial" panose="020B0604020202020204" pitchFamily="34" charset="0"/>
            </a:endParaRPr>
          </a:p>
          <a:p>
            <a:pPr defTabSz="448650">
              <a:defRPr/>
            </a:pPr>
            <a:r>
              <a:rPr lang="en-US" b="0" i="0" dirty="0">
                <a:solidFill>
                  <a:srgbClr val="333333"/>
                </a:solidFill>
                <a:effectLst/>
                <a:latin typeface="Arial" panose="020B0604020202020204" pitchFamily="34" charset="0"/>
              </a:rPr>
              <a:t>Note: The decennial census steadily expanded throughout the nineteenth century. And by the turn of the century, the demographic, agricultural, and economic segments of the decennial census collected information on hundreds of topics. Some households would get a long form along with the short form in order to collect that expanded demographic data.  However,  for</a:t>
            </a:r>
            <a:r>
              <a:rPr lang="en-US" b="0" i="0" baseline="0" dirty="0">
                <a:solidFill>
                  <a:srgbClr val="333333"/>
                </a:solidFill>
                <a:effectLst/>
                <a:latin typeface="Arial" panose="020B0604020202020204" pitchFamily="34" charset="0"/>
              </a:rPr>
              <a:t> the 2010 Census it was simplified back to a basic headcount with 10 questions and the other demographic topics had been removed. That demographic data is  now collected in the monthly survey called the American Community Survey.  The 2010 Form can be found at https://www.census.gov/2010census/about/interactive-form.php</a:t>
            </a:r>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2</a:t>
            </a:fld>
            <a:endParaRPr lang="en-US" dirty="0"/>
          </a:p>
        </p:txBody>
      </p:sp>
    </p:spTree>
    <p:extLst>
      <p:ext uri="{BB962C8B-B14F-4D97-AF65-F5344CB8AC3E}">
        <p14:creationId xmlns:p14="http://schemas.microsoft.com/office/powerpoint/2010/main" val="1078695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CCC’s</a:t>
            </a:r>
            <a:r>
              <a:rPr lang="en-US" baseline="0" dirty="0"/>
              <a:t> can now start to look at specific areas that may be hard to count to identify committees needed and members needed using the</a:t>
            </a:r>
            <a:r>
              <a:rPr lang="en-US" dirty="0"/>
              <a:t> Response Outreach Area Mapper (ROAM) application</a:t>
            </a:r>
            <a:r>
              <a:rPr lang="en-US" baseline="0" dirty="0"/>
              <a:t> or ROAM.  The ROAM </a:t>
            </a:r>
            <a:r>
              <a:rPr lang="en-US" dirty="0"/>
              <a:t>was developed to make it easier to identify hard-to-survey areas and to provide a socioeconomic and demographic characteristic profile of these areas using American Community Survey (ACS) estimates available in the Census’s Planning Database. It provides a Low Response Score (LRS) for each tract along with demographic and population data for each tract.  When viewing the map in the ROAM, you will see areas color coded by their LRS. The darker the area, the higher the LRS and the more likely the tract will be hard to count.  Learning about each hard-to-survey area allows the U.S. Census Bureau  to create a tailored communication and partnership campaigns, and to plan for field resources including hiring staff with language skills. These and other efforts can improve response rates. </a:t>
            </a:r>
          </a:p>
          <a:p>
            <a:r>
              <a:rPr lang="en-US" dirty="0"/>
              <a:t>Note: You can show the ROAM by going to the website at https://www.census.gov/roam.  The site can be easily found by searching Census ROAM. Handouts on each LRS for each tract in each county/parish in the state may have been provided. When looking at the range of scores for our region, the highest LRS scores include scores at 25 and higher. Those are the highest priority areas and reaching out to trusted voices, business, and schools in those tracts is important.</a:t>
            </a:r>
          </a:p>
        </p:txBody>
      </p:sp>
    </p:spTree>
    <p:extLst>
      <p:ext uri="{BB962C8B-B14F-4D97-AF65-F5344CB8AC3E}">
        <p14:creationId xmlns:p14="http://schemas.microsoft.com/office/powerpoint/2010/main" val="344900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a:t>
            </a:r>
            <a:r>
              <a:rPr lang="en-US" baseline="0" dirty="0"/>
              <a:t> </a:t>
            </a:r>
            <a:r>
              <a:rPr lang="en-US" sz="1200" dirty="0"/>
              <a:t>will provide staff from our regional offices to work directly with each Complete Count Committee. As the 2020 Census gets closer, the Census Bureau will also launch a robust communications campaign. </a:t>
            </a:r>
            <a:r>
              <a:rPr lang="en-US" sz="1200" b="1" kern="1200" dirty="0">
                <a:solidFill>
                  <a:schemeClr val="tx1"/>
                </a:solidFill>
                <a:effectLst/>
                <a:latin typeface="+mn-lt"/>
                <a:ea typeface="+mn-ea"/>
                <a:cs typeface="+mn-cs"/>
              </a:rPr>
              <a:t>We know how important it is for you to have materials that help spread the word in your community. We plan to provide a variety of digital resources. If budget allows, we may also provide a limited quantity of printed materials and promotional items.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Note: We are currently researching the best messages to use, the best types of materials and the best campaign design.</a:t>
            </a:r>
          </a:p>
          <a:p>
            <a:pPr lvl="0"/>
            <a:r>
              <a:rPr lang="en-US" sz="1200" kern="1200" dirty="0">
                <a:solidFill>
                  <a:schemeClr val="tx1"/>
                </a:solidFill>
                <a:effectLst/>
                <a:latin typeface="+mn-lt"/>
                <a:ea typeface="+mn-ea"/>
                <a:cs typeface="+mn-cs"/>
              </a:rPr>
              <a:t>We plan to provide an array of digital assets like logos, taglines, drop-in articles and template fact sheets and posters for you to customize and share with your community.</a:t>
            </a:r>
          </a:p>
          <a:p>
            <a:pPr lvl="0"/>
            <a:r>
              <a:rPr lang="en-US" sz="1200" kern="1200" dirty="0">
                <a:solidFill>
                  <a:schemeClr val="tx1"/>
                </a:solidFill>
                <a:effectLst/>
                <a:latin typeface="+mn-lt"/>
                <a:ea typeface="+mn-ea"/>
                <a:cs typeface="+mn-cs"/>
              </a:rPr>
              <a:t>If you have any feedback about what worked well last time or what improvements you suggest for the 2020 Census., please share that information. </a:t>
            </a:r>
            <a:br>
              <a:rPr lang="en-US" sz="1100" dirty="0"/>
            </a:b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21</a:t>
            </a:fld>
            <a:endParaRPr lang="en-US"/>
          </a:p>
        </p:txBody>
      </p:sp>
    </p:spTree>
    <p:extLst>
      <p:ext uri="{BB962C8B-B14F-4D97-AF65-F5344CB8AC3E}">
        <p14:creationId xmlns:p14="http://schemas.microsoft.com/office/powerpoint/2010/main" val="3557949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The actual</a:t>
            </a:r>
            <a:r>
              <a:rPr lang="en-US" baseline="0" dirty="0"/>
              <a:t> count is in 2020, but the census is here. </a:t>
            </a:r>
          </a:p>
          <a:p>
            <a:pPr marL="466618" lvl="1"/>
            <a:r>
              <a:rPr lang="en-US" baseline="0" dirty="0"/>
              <a:t>By forming CCC’s now, you can begin developing your plan, allocating your resources and informing your community.</a:t>
            </a:r>
          </a:p>
          <a:p>
            <a:pPr marL="466618" lvl="1"/>
            <a:r>
              <a:rPr lang="en-US" baseline="0" dirty="0"/>
              <a:t>o	A good first step is identifying your community’s unique characteristics. Consider any barriers or concerns that may prevent your community members from participating in the census. Then you can explore ways to address or overcome those barriers.</a:t>
            </a:r>
          </a:p>
          <a:p>
            <a:pPr marL="466618" lvl="1"/>
            <a:r>
              <a:rPr lang="en-US" baseline="0" dirty="0"/>
              <a:t>o	You can begin allocating funds for conducting outreach activities through 2020.</a:t>
            </a:r>
          </a:p>
          <a:p>
            <a:pPr marL="466618" lvl="1"/>
            <a:r>
              <a:rPr lang="en-US" baseline="0" dirty="0"/>
              <a:t>o	In 2019, residents may begin to see census workers verifying our address list in your community. The more informed your residents are about the 2020 Census, the better they will understand the process and the more willing they will be to participate.</a:t>
            </a:r>
          </a:p>
          <a:p>
            <a:pPr marL="466618" lvl="1"/>
            <a:endParaRPr lang="en-US" baseline="0" dirty="0"/>
          </a:p>
          <a:p>
            <a:pPr marL="466618" lvl="1"/>
            <a:r>
              <a:rPr lang="en-US" baseline="0" dirty="0"/>
              <a:t>We will support you.</a:t>
            </a:r>
          </a:p>
          <a:p>
            <a:pPr marL="466618" lvl="1"/>
            <a:r>
              <a:rPr lang="en-US" baseline="0" dirty="0"/>
              <a:t>Local staff will also be available to work with Complete Count Committees at the county and municipal levels.</a:t>
            </a:r>
          </a:p>
          <a:p>
            <a:pPr marL="466618" lvl="1"/>
            <a:r>
              <a:rPr lang="en-US" baseline="0" dirty="0"/>
              <a:t>•	We will provide information, assist you in forming committees and subcommittees, and participate in local events and activities.</a:t>
            </a:r>
          </a:p>
          <a:p>
            <a:pPr marL="466618" lvl="1"/>
            <a:endParaRPr lang="en-US" baseline="0" dirty="0"/>
          </a:p>
          <a:p>
            <a:pPr marL="466618" lvl="1"/>
            <a:endParaRPr lang="en-US" baseline="0" dirty="0"/>
          </a:p>
        </p:txBody>
      </p:sp>
      <p:sp>
        <p:nvSpPr>
          <p:cNvPr id="4" name="Slide Number Placeholder 3"/>
          <p:cNvSpPr>
            <a:spLocks noGrp="1"/>
          </p:cNvSpPr>
          <p:nvPr>
            <p:ph type="sldNum" sz="quarter" idx="10"/>
          </p:nvPr>
        </p:nvSpPr>
        <p:spPr/>
        <p:txBody>
          <a:bodyPr/>
          <a:lstStyle/>
          <a:p>
            <a:fld id="{498902DD-BC87-4D29-AB14-FFD606785EF9}" type="slidenum">
              <a:rPr lang="en-US" smtClean="0"/>
              <a:t>22</a:t>
            </a:fld>
            <a:endParaRPr lang="en-US" dirty="0"/>
          </a:p>
        </p:txBody>
      </p:sp>
    </p:spTree>
    <p:extLst>
      <p:ext uri="{BB962C8B-B14F-4D97-AF65-F5344CB8AC3E}">
        <p14:creationId xmlns:p14="http://schemas.microsoft.com/office/powerpoint/2010/main" val="3654819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already noticed that we have some</a:t>
            </a:r>
            <a:r>
              <a:rPr lang="en-US" baseline="0" dirty="0"/>
              <a:t> recruiting challenges while hiring for the 2018 Census Test. As you can see, 2020 applicants will have to fill out an online application and complete an online assessment starting September </a:t>
            </a:r>
            <a:r>
              <a:rPr lang="en-US" dirty="0"/>
              <a:t>7</a:t>
            </a:r>
            <a:r>
              <a:rPr lang="en-US" baseline="30000" dirty="0"/>
              <a:t>th</a:t>
            </a:r>
            <a:r>
              <a:rPr lang="en-US" dirty="0"/>
              <a:t> </a:t>
            </a:r>
            <a:r>
              <a:rPr lang="en-US" baseline="0" dirty="0"/>
              <a:t>of this year.</a:t>
            </a:r>
            <a:r>
              <a:rPr lang="en-US" dirty="0"/>
              <a:t>  </a:t>
            </a:r>
            <a:r>
              <a:rPr lang="en-US" baseline="0" dirty="0"/>
              <a:t> Applicants must have a valid email address, have a valid SS card, be 18 years of age by the hire date, be a U.S. citizen. They must also pass a background check with fingerprints, if selected. So there are various challenges caused by the process. Challenges include everything from people not having computers to people not having email addresses. We pay a competitive wage and mileage to field staff.</a:t>
            </a:r>
            <a:r>
              <a:rPr lang="en-US" dirty="0"/>
              <a:t>  </a:t>
            </a:r>
            <a:endParaRPr lang="en-US" baseline="0" dirty="0"/>
          </a:p>
          <a:p>
            <a:endParaRPr lang="en-US" baseline="0" dirty="0"/>
          </a:p>
          <a:p>
            <a:r>
              <a:rPr lang="en-US" baseline="0" dirty="0"/>
              <a:t>Note: Selections will be based more on the census tracts we need to hire in and the language, if there are many people in the area speak a language other than English.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902DD-BC87-4D29-AB14-FFD606785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984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618" lvl="1"/>
            <a:r>
              <a:rPr lang="en-US" baseline="0" dirty="0"/>
              <a:t>We need your help to help us identify free spaces for people to use computers, access the internet, and are preferably ADA accessible, public and free.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902DD-BC87-4D29-AB14-FFD606785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499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solidFill>
                  <a:prstClr val="black"/>
                </a:solidFill>
              </a:rPr>
              <a:t>We have started hiring for 2020 Positions. Some positions will be in the Atlanta Regional Census Centers, but soon, the local Census offices will open in various areas across the region. We will be asking our partners to spread the word about more Census positions as they come available. The salaried positions have to be completed on the usajobs.gov website.  However, applicants now must first create a login.gov account and then link your </a:t>
            </a:r>
            <a:r>
              <a:rPr lang="en-US" dirty="0" err="1">
                <a:solidFill>
                  <a:prstClr val="black"/>
                </a:solidFill>
              </a:rPr>
              <a:t>usajobs</a:t>
            </a:r>
            <a:r>
              <a:rPr lang="en-US" dirty="0">
                <a:solidFill>
                  <a:prstClr val="black"/>
                </a:solidFill>
              </a:rPr>
              <a:t> account to login.gov. Login.gov is a service that offers secure and private online access to government programs, such as federal benefits, services and applications. With a login.gov account, you can sign into multiple government websites with the same username and password. </a:t>
            </a:r>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25</a:t>
            </a:fld>
            <a:endParaRPr lang="en-US"/>
          </a:p>
        </p:txBody>
      </p:sp>
    </p:spTree>
    <p:extLst>
      <p:ext uri="{BB962C8B-B14F-4D97-AF65-F5344CB8AC3E}">
        <p14:creationId xmlns:p14="http://schemas.microsoft.com/office/powerpoint/2010/main" val="751394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455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reach 2020 Census staff by calling or email Census staff in the appropriate department. We look forward to hearing from you and working with you. Thank you. </a:t>
            </a:r>
          </a:p>
        </p:txBody>
      </p:sp>
      <p:sp>
        <p:nvSpPr>
          <p:cNvPr id="4" name="Slide Number Placeholder 3"/>
          <p:cNvSpPr>
            <a:spLocks noGrp="1"/>
          </p:cNvSpPr>
          <p:nvPr>
            <p:ph type="sldNum" sz="quarter" idx="10"/>
          </p:nvPr>
        </p:nvSpPr>
        <p:spPr/>
        <p:txBody>
          <a:bodyPr/>
          <a:lstStyle/>
          <a:p>
            <a:fld id="{B58433DD-6368-4D5A-AFA5-98A90259228A}" type="slidenum">
              <a:rPr lang="en-US" smtClean="0"/>
              <a:t>27</a:t>
            </a:fld>
            <a:endParaRPr lang="en-US"/>
          </a:p>
        </p:txBody>
      </p:sp>
    </p:spTree>
    <p:extLst>
      <p:ext uri="{BB962C8B-B14F-4D97-AF65-F5344CB8AC3E}">
        <p14:creationId xmlns:p14="http://schemas.microsoft.com/office/powerpoint/2010/main" val="4519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We</a:t>
            </a:r>
            <a:r>
              <a:rPr lang="en-US" baseline="0" dirty="0"/>
              <a:t> are and have been meeting with governors, local governments, and community organizations to ask leaders to allocate resources like time and funding because the data has an economic and political impact.  </a:t>
            </a:r>
            <a:r>
              <a:rPr lang="en-US" dirty="0"/>
              <a:t>The reasons we asked are -Number 1, Census data is used in Congressional Apportionment every decade.  The numbers are used to determine how many congressional seats are allocated to each state.  I’m sure many of you have read stories or heard about certain states losing</a:t>
            </a:r>
            <a:r>
              <a:rPr lang="en-US" baseline="0" dirty="0"/>
              <a:t> or gaining c</a:t>
            </a:r>
            <a:r>
              <a:rPr lang="en-US" dirty="0"/>
              <a:t>ongressional seats; the decennial Census</a:t>
            </a:r>
            <a:r>
              <a:rPr lang="en-US" baseline="0" dirty="0"/>
              <a:t> numbers determine that. </a:t>
            </a:r>
          </a:p>
          <a:p>
            <a:pPr eaLnBrk="1" hangingPunct="1">
              <a:spcBef>
                <a:spcPct val="0"/>
              </a:spcBef>
            </a:pPr>
            <a:endParaRPr lang="en-US" baseline="0" dirty="0"/>
          </a:p>
          <a:p>
            <a:pPr eaLnBrk="1" hangingPunct="1">
              <a:spcBef>
                <a:spcPct val="0"/>
              </a:spcBef>
            </a:pPr>
            <a:r>
              <a:rPr lang="en-US" b="1" baseline="0" dirty="0"/>
              <a:t>Note</a:t>
            </a:r>
            <a:r>
              <a:rPr lang="en-US" baseline="0" dirty="0"/>
              <a:t>: If a question arises about that process, presenter may opt to “go live” or point the audience to the apportionment site at  http://www.census.gov/population/apportionment/. </a:t>
            </a:r>
            <a:endParaRPr lang="en-US" dirty="0"/>
          </a:p>
          <a:p>
            <a:pPr eaLnBrk="1" hangingPunct="1"/>
            <a:endParaRPr lang="en-US" dirty="0"/>
          </a:p>
          <a:p>
            <a:pPr eaLnBrk="1" hangingPunct="1"/>
            <a:r>
              <a:rPr lang="en-US" dirty="0"/>
              <a:t>Number 2, decennial figures are used by states and local officials in Redistricting.  The drawing of voting districts and congressional districts are heavily dictated by census data. </a:t>
            </a:r>
          </a:p>
          <a:p>
            <a:pPr eaLnBrk="1" hangingPunct="1"/>
            <a:r>
              <a:rPr lang="en-US" b="1" baseline="0" dirty="0"/>
              <a:t>Note: </a:t>
            </a:r>
            <a:r>
              <a:rPr lang="en-US" baseline="0" dirty="0"/>
              <a:t>If a question arises about that process, presenter may opt to “go live” or point the audience to the redistricting site at  http://www.census.gov/rdo)</a:t>
            </a:r>
            <a:endParaRPr lang="en-US" dirty="0"/>
          </a:p>
          <a:p>
            <a:pPr eaLnBrk="1" hangingPunct="1"/>
            <a:endParaRPr lang="en-US" dirty="0"/>
          </a:p>
          <a:p>
            <a:pPr eaLnBrk="1" hangingPunct="1"/>
            <a:r>
              <a:rPr lang="en-US" dirty="0"/>
              <a:t>Number 3, the data is used to allocate billions of dollars in federal funds to state and local governments through federal programs and grants.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98902DD-BC87-4D29-AB14-FFD606785EF9}" type="slidenum">
              <a:rPr lang="en-US" smtClean="0"/>
              <a:t>3</a:t>
            </a:fld>
            <a:endParaRPr lang="en-US" dirty="0"/>
          </a:p>
        </p:txBody>
      </p:sp>
    </p:spTree>
    <p:extLst>
      <p:ext uri="{BB962C8B-B14F-4D97-AF65-F5344CB8AC3E}">
        <p14:creationId xmlns:p14="http://schemas.microsoft.com/office/powerpoint/2010/main" val="269444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result of the population Count in 2010,  4 states in our region experience apportionment changes.</a:t>
            </a:r>
            <a:r>
              <a:rPr lang="en-US" baseline="0" dirty="0"/>
              <a:t>  GA and SC gained 1 Congressional seat, Florida gained 2 congressional seats, AL, NC, and MS stayed the same, while Louisiana lost one congressional.  </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4</a:t>
            </a:fld>
            <a:endParaRPr lang="en-US"/>
          </a:p>
        </p:txBody>
      </p:sp>
    </p:spTree>
    <p:extLst>
      <p:ext uri="{BB962C8B-B14F-4D97-AF65-F5344CB8AC3E}">
        <p14:creationId xmlns:p14="http://schemas.microsoft.com/office/powerpoint/2010/main" val="402950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a:t>
            </a:r>
            <a:r>
              <a:rPr lang="en-US" baseline="0" dirty="0"/>
              <a:t> the money aspect.  </a:t>
            </a:r>
          </a:p>
          <a:p>
            <a:endParaRPr lang="en-US" dirty="0"/>
          </a:p>
          <a:p>
            <a:r>
              <a:rPr lang="en-US" dirty="0"/>
              <a:t>“</a:t>
            </a:r>
            <a:r>
              <a:rPr lang="en-US" baseline="0" dirty="0"/>
              <a:t>Some federal dollars are allotted to the states based on the number of people counted in the census; Medicaid is an example. In other cases, census numbers determine if a community is eligible for critical federal program dollars. Examples include city and county population thresholds (50,000 or 200,000) for Community Development Block Grants, and rural area designations for Rural Electrification loans. Therefore, each person counted may directly determine funding levels for a few programs, and will influence funding levels for many others.”  We have provided the Counting for dollars analysis for your state, which shows that largest federal assistance programs that are distributed based on census data. See the per capita amount for your state, which shows how much federal funding a state could lose per person. </a:t>
            </a:r>
          </a:p>
          <a:p>
            <a:endParaRPr lang="en-US" baseline="0" dirty="0"/>
          </a:p>
          <a:p>
            <a:endParaRPr lang="en-US" baseline="0" dirty="0"/>
          </a:p>
          <a:p>
            <a:r>
              <a:rPr lang="en-US" baseline="0" dirty="0"/>
              <a:t>Note: Other programs allocate funds based on certain household characteristics, such as average or median income levels. Still, each person counted may directly determine funding levels for a few programs, and will influence funding levels for many others.” </a:t>
            </a:r>
            <a:r>
              <a:rPr lang="en-US" dirty="0"/>
              <a:t>For every program but the National School Lunch Program, the equitable distribution of funds to a state depends on the accurate measurement of its population count and characteristics. NSLP also depend</a:t>
            </a:r>
            <a:r>
              <a:rPr lang="en-US" baseline="0" dirty="0"/>
              <a:t>s on small area poverty estimates. i.e. school district levels. Retrieved from http://civilrightsdocs.info/pdf/census/CountingForDollars-Intro.pdf</a:t>
            </a:r>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5</a:t>
            </a:fld>
            <a:endParaRPr lang="en-US"/>
          </a:p>
        </p:txBody>
      </p:sp>
    </p:spTree>
    <p:extLst>
      <p:ext uri="{BB962C8B-B14F-4D97-AF65-F5344CB8AC3E}">
        <p14:creationId xmlns:p14="http://schemas.microsoft.com/office/powerpoint/2010/main" val="115813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cs typeface="Arial" panose="020B0604020202020204" pitchFamily="34" charset="0"/>
              </a:rPr>
              <a:t>Census data are used in many ways.  Some ways include:  </a:t>
            </a:r>
          </a:p>
          <a:p>
            <a:pPr eaLnBrk="1" hangingPunct="1"/>
            <a:r>
              <a:rPr lang="en-US" altLang="en-US" b="0" dirty="0">
                <a:latin typeface="Arial" panose="020B0604020202020204" pitchFamily="34" charset="0"/>
                <a:cs typeface="Arial" panose="020B0604020202020204" pitchFamily="34" charset="0"/>
              </a:rPr>
              <a:t>Review each bullet on the slide.</a:t>
            </a:r>
          </a:p>
          <a:p>
            <a:pPr marL="228567" marR="0" lvl="0" indent="-228567"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28567" marR="0" lvl="0" indent="-228567"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Note: The Census data includes the population data from the count and some of the more detailed socioeconomic information that is being collected monthly from a sample of the population through the American Community Survey (ACS).  The ACS has been used to collect this more detailed household data nationwide since 2005. During the 2020 Census cycle, some households will receive both the ACS and the census questionnaires.  Households should complete both.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902DD-BC87-4D29-AB14-FFD606785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65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As a data collection agency, we must protect that information.  We protect information by taking precautions in how we collect, analyze and disseminate information. The Census Bureau has a strong program to protect information as they collect, process and store it in secure IT systems.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never share a respondents information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Read the first two (2) bullets then 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simple terms, this means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NOT IMMIGRATION, (ICE)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NOT Law Enforcement Agencies like FBI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NOT EVEN POLICE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 allow it to be used to determine their eligibility for government benefits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03B9073-4934-4A18-B03D-7FA2DABDE591}" type="slidenum">
              <a:rPr lang="en-US" smtClean="0"/>
              <a:t>7</a:t>
            </a:fld>
            <a:endParaRPr lang="en-US"/>
          </a:p>
        </p:txBody>
      </p:sp>
    </p:spTree>
    <p:extLst>
      <p:ext uri="{BB962C8B-B14F-4D97-AF65-F5344CB8AC3E}">
        <p14:creationId xmlns:p14="http://schemas.microsoft.com/office/powerpoint/2010/main" val="63784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to note that we never ask for SS numbers, money for donations, never send requests on behalf of a political party, and we never request pin codes, passwords, or similar access information. We conduct hundreds of survey per year and in the past, some one-time surveys provided gift cards to participants for participating. In those cases, we asked for the last 4 digits of the SS number. </a:t>
            </a:r>
          </a:p>
          <a:p>
            <a:endParaRPr lang="en-US" baseline="0" dirty="0"/>
          </a:p>
          <a:p>
            <a:r>
              <a:rPr lang="en-US" baseline="0" dirty="0"/>
              <a:t>Note: The Interactive version of the 2010 form can be found at https://www.census.gov/2010census/about/interactive-form.php</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8</a:t>
            </a:fld>
            <a:endParaRPr lang="en-US"/>
          </a:p>
        </p:txBody>
      </p:sp>
    </p:spTree>
    <p:extLst>
      <p:ext uri="{BB962C8B-B14F-4D97-AF65-F5344CB8AC3E}">
        <p14:creationId xmlns:p14="http://schemas.microsoft.com/office/powerpoint/2010/main" val="150908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This slide shows some of the wide variety of data captured through </a:t>
            </a:r>
            <a:r>
              <a:rPr lang="en-US" baseline="0" dirty="0"/>
              <a:t>a variety of other surveys, which you can find on the website. You can also find Census data at a variety of geographic levels and request data or a data workshop on accessing Census data if you need assistance.</a:t>
            </a:r>
            <a:endParaRPr lang="en-US" dirty="0"/>
          </a:p>
        </p:txBody>
      </p:sp>
      <p:sp>
        <p:nvSpPr>
          <p:cNvPr id="4" name="Slide Number Placeholder 3"/>
          <p:cNvSpPr>
            <a:spLocks noGrp="1"/>
          </p:cNvSpPr>
          <p:nvPr>
            <p:ph type="sldNum" sz="quarter" idx="10"/>
          </p:nvPr>
        </p:nvSpPr>
        <p:spPr/>
        <p:txBody>
          <a:bodyPr/>
          <a:lstStyle/>
          <a:p>
            <a:fld id="{FDFD151E-D8C2-45E7-B4B6-2D4D78FDDD97}" type="slidenum">
              <a:rPr lang="en-US" smtClean="0"/>
              <a:pPr/>
              <a:t>9</a:t>
            </a:fld>
            <a:endParaRPr lang="en-US"/>
          </a:p>
        </p:txBody>
      </p:sp>
    </p:spTree>
    <p:extLst>
      <p:ext uri="{BB962C8B-B14F-4D97-AF65-F5344CB8AC3E}">
        <p14:creationId xmlns:p14="http://schemas.microsoft.com/office/powerpoint/2010/main" val="130310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206236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35430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100742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11297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227836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193317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11066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331967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31434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7920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42090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Grp="1" noSelect="1" noRot="1" noMove="1" noResize="1" noEditPoints="1" noAdjustHandles="1" noChangeArrowheads="1" noChangeShapeType="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304800" y="6243412"/>
            <a:ext cx="2872047" cy="461356"/>
          </a:xfrm>
          <a:prstGeom prst="rect">
            <a:avLst/>
          </a:prstGeom>
        </p:spPr>
      </p:pic>
      <p:sp>
        <p:nvSpPr>
          <p:cNvPr id="4" name="Slide Number Placeholder 3"/>
          <p:cNvSpPr>
            <a:spLocks noGrp="1"/>
          </p:cNvSpPr>
          <p:nvPr>
            <p:ph type="sldNum" sz="quarter" idx="4"/>
          </p:nvPr>
        </p:nvSpPr>
        <p:spPr>
          <a:xfrm>
            <a:off x="4724400" y="629152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5B02A65-3D1E-45BD-9983-4ADAC5079F8B}" type="slidenum">
              <a:rPr lang="en-US" smtClean="0"/>
              <a:pPr/>
              <a:t>‹#›</a:t>
            </a:fld>
            <a:endParaRPr lang="en-US"/>
          </a:p>
        </p:txBody>
      </p:sp>
    </p:spTree>
    <p:extLst>
      <p:ext uri="{BB962C8B-B14F-4D97-AF65-F5344CB8AC3E}">
        <p14:creationId xmlns:p14="http://schemas.microsoft.com/office/powerpoint/2010/main" val="65618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census/complete_count.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hyperlink" Target="http://www.usajob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ensus.gov/fieldjob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mailto:atlanta.geography@census.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atlanta.rcc.recruiting@census.gov" TargetMode="External"/><Relationship Id="rId5" Type="http://schemas.openxmlformats.org/officeDocument/2006/relationships/hyperlink" Target="mailto:atlanta.rcc.partnership@census.gov" TargetMode="Externa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gwipp.gwu.edu/counting-dollars-role-decennial-census-geographic-distribution-federal-fun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census.gov/2010census/about/interactive-form.php"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7772400" cy="2362200"/>
          </a:xfrm>
        </p:spPr>
        <p:txBody>
          <a:bodyPr>
            <a:normAutofit fontScale="90000"/>
          </a:bodyPr>
          <a:lstStyle/>
          <a:p>
            <a:br>
              <a:rPr lang="en-US" i="1" u="sng" dirty="0"/>
            </a:br>
            <a:r>
              <a:rPr lang="en-US" i="1" u="sng" dirty="0"/>
              <a:t>Forming 2020 State Census Complete Count Committees </a:t>
            </a:r>
            <a:br>
              <a:rPr lang="en-US" dirty="0"/>
            </a:br>
            <a:br>
              <a:rPr lang="en-US" dirty="0"/>
            </a:br>
            <a:br>
              <a:rPr lang="en-US" dirty="0"/>
            </a:br>
            <a:endParaRPr lang="en-US" dirty="0"/>
          </a:p>
        </p:txBody>
      </p:sp>
      <p:sp>
        <p:nvSpPr>
          <p:cNvPr id="3" name="Subtitle 2"/>
          <p:cNvSpPr>
            <a:spLocks noGrp="1"/>
          </p:cNvSpPr>
          <p:nvPr>
            <p:ph type="subTitle" idx="1"/>
          </p:nvPr>
        </p:nvSpPr>
        <p:spPr>
          <a:xfrm>
            <a:off x="1524000" y="4495800"/>
            <a:ext cx="3733800" cy="1295400"/>
          </a:xfrm>
        </p:spPr>
        <p:txBody>
          <a:bodyPr>
            <a:normAutofit/>
          </a:bodyPr>
          <a:lstStyle/>
          <a:p>
            <a:pPr algn="l"/>
            <a:r>
              <a:rPr lang="en-US" sz="2400" b="1" dirty="0">
                <a:solidFill>
                  <a:schemeClr val="tx2"/>
                </a:solidFill>
              </a:rPr>
              <a:t>Atlanta Regional Office</a:t>
            </a:r>
            <a:r>
              <a:rPr lang="en-US" sz="2400" b="1" dirty="0"/>
              <a:t> </a:t>
            </a:r>
          </a:p>
          <a:p>
            <a:pPr algn="l"/>
            <a:r>
              <a:rPr lang="en-US" sz="1800" dirty="0">
                <a:solidFill>
                  <a:schemeClr val="tx2"/>
                </a:solidFill>
              </a:rPr>
              <a:t>Managing Census Operations in</a:t>
            </a:r>
          </a:p>
          <a:p>
            <a:pPr algn="l"/>
            <a:r>
              <a:rPr lang="en-US" sz="1800" dirty="0">
                <a:solidFill>
                  <a:schemeClr val="tx2"/>
                </a:solidFill>
              </a:rPr>
              <a:t>AL, FL, GA, LA, MS, NC, SC</a:t>
            </a:r>
          </a:p>
        </p:txBody>
      </p:sp>
      <p:pic>
        <p:nvPicPr>
          <p:cNvPr id="6" name="Picture 2"/>
          <p:cNvPicPr>
            <a:picLocks noChangeAspect="1" noChangeArrowheads="1"/>
          </p:cNvPicPr>
          <p:nvPr/>
        </p:nvPicPr>
        <p:blipFill>
          <a:blip r:embed="rId3" cstate="print">
            <a:clrChange>
              <a:clrFrom>
                <a:srgbClr val="F8FBFB"/>
              </a:clrFrom>
              <a:clrTo>
                <a:srgbClr val="F8FBFB">
                  <a:alpha val="0"/>
                </a:srgbClr>
              </a:clrTo>
            </a:clrChange>
            <a:extLst>
              <a:ext uri="{BEBA8EAE-BF5A-486C-A8C5-ECC9F3942E4B}">
                <a14:imgProps xmlns:a14="http://schemas.microsoft.com/office/drawing/2010/main">
                  <a14:imgLayer r:embed="rId4">
                    <a14:imgEffect>
                      <a14:colorTemperature colorTemp="5375"/>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95600" y="1246514"/>
            <a:ext cx="7477896" cy="454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https://uscensus.sharepoint.com/SiteAssets/Tiles/Email.png"/>
          <p:cNvSpPr>
            <a:spLocks noChangeAspect="1" noChangeArrowheads="1"/>
          </p:cNvSpPr>
          <p:nvPr/>
        </p:nvSpPr>
        <p:spPr bwMode="auto">
          <a:xfrm>
            <a:off x="155575" y="-465138"/>
            <a:ext cx="971550" cy="971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E16B4E95-3512-4329-9974-F51DA73B768C}"/>
              </a:ext>
            </a:extLst>
          </p:cNvPr>
          <p:cNvSpPr/>
          <p:nvPr/>
        </p:nvSpPr>
        <p:spPr>
          <a:xfrm>
            <a:off x="3586548" y="6034884"/>
            <a:ext cx="6096000" cy="646331"/>
          </a:xfrm>
          <a:prstGeom prst="rect">
            <a:avLst/>
          </a:prstGeom>
        </p:spPr>
        <p:txBody>
          <a:bodyPr>
            <a:spAutoFit/>
          </a:bodyPr>
          <a:lstStyle/>
          <a:p>
            <a:pPr algn="ctr"/>
            <a:r>
              <a:rPr lang="en-US" b="1" i="1" dirty="0">
                <a:solidFill>
                  <a:schemeClr val="accent1"/>
                </a:solidFill>
              </a:rPr>
              <a:t>The goal of the 2020 Census is to count everyone once, only once and in the right place. </a:t>
            </a:r>
          </a:p>
        </p:txBody>
      </p:sp>
    </p:spTree>
    <p:extLst>
      <p:ext uri="{BB962C8B-B14F-4D97-AF65-F5344CB8AC3E}">
        <p14:creationId xmlns:p14="http://schemas.microsoft.com/office/powerpoint/2010/main" val="233689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94D604A-83ED-4B0E-A852-C544EB4AAB16}"/>
              </a:ext>
            </a:extLst>
          </p:cNvPr>
          <p:cNvSpPr>
            <a:spLocks noGrp="1"/>
          </p:cNvSpPr>
          <p:nvPr>
            <p:ph type="subTitle" idx="1"/>
          </p:nvPr>
        </p:nvSpPr>
        <p:spPr>
          <a:xfrm>
            <a:off x="1752600" y="1371600"/>
            <a:ext cx="8534400" cy="1752600"/>
          </a:xfrm>
        </p:spPr>
        <p:txBody>
          <a:bodyPr>
            <a:noAutofit/>
          </a:bodyPr>
          <a:lstStyle/>
          <a:p>
            <a:r>
              <a:rPr lang="en-US" sz="5400" b="1" i="1" dirty="0">
                <a:solidFill>
                  <a:schemeClr val="accent1"/>
                </a:solidFill>
              </a:rPr>
              <a:t>The goal of the 2020 Census is to count everyone once, </a:t>
            </a:r>
          </a:p>
          <a:p>
            <a:r>
              <a:rPr lang="en-US" sz="5400" b="1" i="1" dirty="0">
                <a:solidFill>
                  <a:schemeClr val="accent1"/>
                </a:solidFill>
              </a:rPr>
              <a:t>only once </a:t>
            </a:r>
          </a:p>
          <a:p>
            <a:r>
              <a:rPr lang="en-US" sz="5400" b="1" i="1" dirty="0">
                <a:solidFill>
                  <a:schemeClr val="accent1"/>
                </a:solidFill>
              </a:rPr>
              <a:t>and in the right place</a:t>
            </a:r>
            <a:r>
              <a:rPr lang="en-US" sz="4400" b="1" i="1" dirty="0">
                <a:solidFill>
                  <a:schemeClr val="accent1"/>
                </a:solidFill>
              </a:rPr>
              <a:t>. </a:t>
            </a:r>
          </a:p>
        </p:txBody>
      </p:sp>
      <p:sp>
        <p:nvSpPr>
          <p:cNvPr id="2" name="Slide Number Placeholder 1">
            <a:extLst>
              <a:ext uri="{FF2B5EF4-FFF2-40B4-BE49-F238E27FC236}">
                <a16:creationId xmlns:a16="http://schemas.microsoft.com/office/drawing/2014/main" id="{8D0670BF-F4D3-4937-8EC3-0A49CA2B88EA}"/>
              </a:ext>
            </a:extLst>
          </p:cNvPr>
          <p:cNvSpPr>
            <a:spLocks noGrp="1"/>
          </p:cNvSpPr>
          <p:nvPr>
            <p:ph type="sldNum" sz="quarter" idx="10"/>
          </p:nvPr>
        </p:nvSpPr>
        <p:spPr/>
        <p:txBody>
          <a:bodyPr/>
          <a:lstStyle/>
          <a:p>
            <a:fld id="{25B02A65-3D1E-45BD-9983-4ADAC5079F8B}" type="slidenum">
              <a:rPr lang="en-US" smtClean="0"/>
              <a:pPr/>
              <a:t>10</a:t>
            </a:fld>
            <a:endParaRPr lang="en-US"/>
          </a:p>
        </p:txBody>
      </p:sp>
    </p:spTree>
    <p:extLst>
      <p:ext uri="{BB962C8B-B14F-4D97-AF65-F5344CB8AC3E}">
        <p14:creationId xmlns:p14="http://schemas.microsoft.com/office/powerpoint/2010/main" val="121307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4F6814-96D5-4463-898E-405CC0C401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D404CF-293E-CC4D-B96A-5C7A80AE7313}"/>
              </a:ext>
            </a:extLst>
          </p:cNvPr>
          <p:cNvPicPr>
            <a:picLocks noChangeAspect="1"/>
          </p:cNvPicPr>
          <p:nvPr/>
        </p:nvPicPr>
        <p:blipFill rotWithShape="1">
          <a:blip r:embed="rId3">
            <a:extLst>
              <a:ext uri="{28A0092B-C50C-407E-A947-70E740481C1C}">
                <a14:useLocalDpi xmlns:a14="http://schemas.microsoft.com/office/drawing/2010/main" val="0"/>
              </a:ext>
            </a:extLst>
          </a:blip>
          <a:srcRect l="20081" r="4" b="4"/>
          <a:stretch/>
        </p:blipFill>
        <p:spPr>
          <a:xfrm>
            <a:off x="7848600" y="1066800"/>
            <a:ext cx="4042410" cy="3388994"/>
          </a:xfrm>
          <a:prstGeom prst="rect">
            <a:avLst/>
          </a:prstGeom>
        </p:spPr>
      </p:pic>
      <p:sp>
        <p:nvSpPr>
          <p:cNvPr id="2" name="Title 1"/>
          <p:cNvSpPr>
            <a:spLocks noGrp="1"/>
          </p:cNvSpPr>
          <p:nvPr>
            <p:ph type="title"/>
          </p:nvPr>
        </p:nvSpPr>
        <p:spPr>
          <a:xfrm>
            <a:off x="821516" y="640263"/>
            <a:ext cx="6204984" cy="1344975"/>
          </a:xfrm>
        </p:spPr>
        <p:txBody>
          <a:bodyPr>
            <a:normAutofit fontScale="90000"/>
          </a:bodyPr>
          <a:lstStyle/>
          <a:p>
            <a:pPr>
              <a:lnSpc>
                <a:spcPct val="90000"/>
              </a:lnSpc>
            </a:pPr>
            <a:br>
              <a:rPr lang="en-US" sz="1300" dirty="0"/>
            </a:br>
            <a:br>
              <a:rPr lang="en-US" sz="3200" dirty="0"/>
            </a:br>
            <a:r>
              <a:rPr lang="en-US" sz="3200" dirty="0"/>
              <a:t>New Initiatives for Census 2020 to help us reach our goal.</a:t>
            </a:r>
            <a:br>
              <a:rPr lang="en-US" sz="1300" dirty="0"/>
            </a:br>
            <a:br>
              <a:rPr lang="en-US" sz="1300" dirty="0"/>
            </a:br>
            <a:br>
              <a:rPr lang="en-US" sz="1300" dirty="0"/>
            </a:br>
            <a:endParaRPr lang="en-US" sz="1300" dirty="0"/>
          </a:p>
        </p:txBody>
      </p:sp>
      <p:sp>
        <p:nvSpPr>
          <p:cNvPr id="3" name="Content Placeholder 2"/>
          <p:cNvSpPr>
            <a:spLocks noGrp="1"/>
          </p:cNvSpPr>
          <p:nvPr>
            <p:ph idx="1"/>
          </p:nvPr>
        </p:nvSpPr>
        <p:spPr>
          <a:xfrm>
            <a:off x="821515" y="2121762"/>
            <a:ext cx="6204984" cy="3626917"/>
          </a:xfrm>
        </p:spPr>
        <p:txBody>
          <a:bodyPr>
            <a:normAutofit fontScale="92500"/>
          </a:bodyPr>
          <a:lstStyle/>
          <a:p>
            <a:r>
              <a:rPr lang="en-US" sz="2400" dirty="0"/>
              <a:t>Allowing people to respond anytime, anywhere, via </a:t>
            </a:r>
            <a:r>
              <a:rPr lang="en-US" b="1" dirty="0">
                <a:solidFill>
                  <a:srgbClr val="FF0000"/>
                </a:solidFill>
              </a:rPr>
              <a:t>phone or internet</a:t>
            </a:r>
            <a:r>
              <a:rPr lang="en-US" sz="2400" dirty="0"/>
              <a:t>. Tests have shown internet self-response is the most cost effective and accurate way. Those that request a form can complete the Census using the form.  </a:t>
            </a:r>
          </a:p>
          <a:p>
            <a:pPr marL="0" indent="0">
              <a:buNone/>
            </a:pPr>
            <a:endParaRPr lang="en-US" sz="2400" dirty="0"/>
          </a:p>
          <a:p>
            <a:r>
              <a:rPr lang="en-US" sz="2400" dirty="0"/>
              <a:t>The Census Bureau is eliminating paper and incorporating the use of handheld data collection devices.</a:t>
            </a:r>
          </a:p>
          <a:p>
            <a:endParaRPr lang="en-US" sz="2400" dirty="0"/>
          </a:p>
        </p:txBody>
      </p:sp>
      <p:sp>
        <p:nvSpPr>
          <p:cNvPr id="6" name="Slide Number Placeholder 5"/>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11</a:t>
            </a:fld>
            <a:endParaRPr lang="en-US"/>
          </a:p>
        </p:txBody>
      </p:sp>
      <p:sp>
        <p:nvSpPr>
          <p:cNvPr id="4" name="Rectangle 3">
            <a:extLst>
              <a:ext uri="{FF2B5EF4-FFF2-40B4-BE49-F238E27FC236}">
                <a16:creationId xmlns:a16="http://schemas.microsoft.com/office/drawing/2014/main" id="{1E371CA8-F9BC-48B4-88BD-6343B3C7015B}"/>
              </a:ext>
            </a:extLst>
          </p:cNvPr>
          <p:cNvSpPr/>
          <p:nvPr/>
        </p:nvSpPr>
        <p:spPr>
          <a:xfrm>
            <a:off x="7620000" y="5389650"/>
            <a:ext cx="3750485" cy="923330"/>
          </a:xfrm>
          <a:prstGeom prst="rect">
            <a:avLst/>
          </a:prstGeom>
        </p:spPr>
        <p:txBody>
          <a:bodyPr wrap="square">
            <a:spAutoFit/>
          </a:bodyPr>
          <a:lstStyle/>
          <a:p>
            <a:pPr algn="ctr"/>
            <a:r>
              <a:rPr lang="en-US" b="1" i="1" dirty="0">
                <a:solidFill>
                  <a:schemeClr val="accent1"/>
                </a:solidFill>
              </a:rPr>
              <a:t>The goal of the 2020 Census is to count everyone once, </a:t>
            </a:r>
          </a:p>
          <a:p>
            <a:pPr algn="ctr"/>
            <a:r>
              <a:rPr lang="en-US" b="1" i="1" dirty="0">
                <a:solidFill>
                  <a:schemeClr val="accent1"/>
                </a:solidFill>
              </a:rPr>
              <a:t>only once and in the right place</a:t>
            </a:r>
            <a:r>
              <a:rPr lang="en-US" sz="1400" b="1" i="1" dirty="0">
                <a:solidFill>
                  <a:schemeClr val="accent1"/>
                </a:solidFill>
              </a:rPr>
              <a:t>. </a:t>
            </a:r>
          </a:p>
        </p:txBody>
      </p:sp>
    </p:spTree>
    <p:extLst>
      <p:ext uri="{BB962C8B-B14F-4D97-AF65-F5344CB8AC3E}">
        <p14:creationId xmlns:p14="http://schemas.microsoft.com/office/powerpoint/2010/main" val="407056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838200" y="963877"/>
            <a:ext cx="3494362" cy="4930246"/>
          </a:xfrm>
        </p:spPr>
        <p:txBody>
          <a:bodyPr>
            <a:normAutofit/>
          </a:bodyPr>
          <a:lstStyle/>
          <a:p>
            <a:pPr algn="r"/>
            <a:r>
              <a:rPr lang="en-US" dirty="0">
                <a:solidFill>
                  <a:schemeClr val="accent1"/>
                </a:solidFill>
              </a:rPr>
              <a:t>State Complete Count Committees</a:t>
            </a:r>
          </a:p>
        </p:txBody>
      </p:sp>
      <p:sp>
        <p:nvSpPr>
          <p:cNvPr id="4" name="Content Placeholder 3"/>
          <p:cNvSpPr>
            <a:spLocks noGrp="1"/>
          </p:cNvSpPr>
          <p:nvPr>
            <p:ph idx="1"/>
          </p:nvPr>
        </p:nvSpPr>
        <p:spPr>
          <a:xfrm>
            <a:off x="4976031" y="963877"/>
            <a:ext cx="6377769" cy="4930246"/>
          </a:xfrm>
        </p:spPr>
        <p:txBody>
          <a:bodyPr anchor="ctr">
            <a:normAutofit/>
          </a:bodyPr>
          <a:lstStyle/>
          <a:p>
            <a:pPr>
              <a:lnSpc>
                <a:spcPct val="90000"/>
              </a:lnSpc>
            </a:pPr>
            <a:r>
              <a:rPr lang="en-US" sz="2400" dirty="0"/>
              <a:t>Ultimately, the success of the 2020 Census depends on everyone’s participation. One way to ensure success is by forming a Complete Count Committee.</a:t>
            </a:r>
          </a:p>
          <a:p>
            <a:pPr marL="0" indent="0">
              <a:lnSpc>
                <a:spcPct val="90000"/>
              </a:lnSpc>
              <a:buNone/>
            </a:pPr>
            <a:endParaRPr lang="en-US" sz="2400" dirty="0"/>
          </a:p>
          <a:p>
            <a:pPr>
              <a:lnSpc>
                <a:spcPct val="90000"/>
              </a:lnSpc>
            </a:pPr>
            <a:r>
              <a:rPr lang="en-US" sz="2400" dirty="0"/>
              <a:t>State and local governments, businesses and community leaders form Complete Count Committees to encourage participation in their community. They develop an outreach plan tailored to the unique characteristics of their community. Then they work together to implement the plan.</a:t>
            </a:r>
          </a:p>
        </p:txBody>
      </p:sp>
      <p:sp>
        <p:nvSpPr>
          <p:cNvPr id="2" name="Slide Number Placeholder 1"/>
          <p:cNvSpPr>
            <a:spLocks noGrp="1"/>
          </p:cNvSpPr>
          <p:nvPr>
            <p:ph type="sldNum" sz="quarter" idx="10"/>
          </p:nvPr>
        </p:nvSpPr>
        <p:spPr>
          <a:xfrm>
            <a:off x="10571516" y="6033479"/>
            <a:ext cx="782283" cy="365125"/>
          </a:xfrm>
        </p:spPr>
        <p:txBody>
          <a:bodyPr>
            <a:normAutofit/>
          </a:bodyPr>
          <a:lstStyle/>
          <a:p>
            <a:pPr>
              <a:spcAft>
                <a:spcPts val="600"/>
              </a:spcAft>
            </a:pPr>
            <a:fld id="{25B02A65-3D1E-45BD-9983-4ADAC5079F8B}" type="slidenum">
              <a:rPr lang="en-US" sz="1050">
                <a:solidFill>
                  <a:schemeClr val="tx1">
                    <a:alpha val="80000"/>
                  </a:schemeClr>
                </a:solidFill>
              </a:rPr>
              <a:pPr>
                <a:spcAft>
                  <a:spcPts val="600"/>
                </a:spcAft>
              </a:pPr>
              <a:t>12</a:t>
            </a:fld>
            <a:endParaRPr lang="en-US" sz="1050">
              <a:solidFill>
                <a:schemeClr val="tx1">
                  <a:alpha val="80000"/>
                </a:schemeClr>
              </a:solidFill>
            </a:endParaRPr>
          </a:p>
        </p:txBody>
      </p:sp>
    </p:spTree>
    <p:extLst>
      <p:ext uri="{BB962C8B-B14F-4D97-AF65-F5344CB8AC3E}">
        <p14:creationId xmlns:p14="http://schemas.microsoft.com/office/powerpoint/2010/main" val="277408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4A6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361082" y="2513003"/>
            <a:ext cx="3026664" cy="1682443"/>
          </a:xfrm>
          <a:prstGeom prst="rect">
            <a:avLst/>
          </a:prstGeom>
          <a:effectLst/>
        </p:spPr>
      </p:pic>
      <p:sp>
        <p:nvSpPr>
          <p:cNvPr id="2" name="Title 1"/>
          <p:cNvSpPr>
            <a:spLocks noGrp="1"/>
          </p:cNvSpPr>
          <p:nvPr>
            <p:ph type="title"/>
          </p:nvPr>
        </p:nvSpPr>
        <p:spPr>
          <a:xfrm>
            <a:off x="648929" y="629266"/>
            <a:ext cx="6422849" cy="1676603"/>
          </a:xfrm>
        </p:spPr>
        <p:txBody>
          <a:bodyPr>
            <a:normAutofit/>
          </a:bodyPr>
          <a:lstStyle/>
          <a:p>
            <a:r>
              <a:rPr lang="en-US" dirty="0"/>
              <a:t>State Complete Count Committees</a:t>
            </a:r>
          </a:p>
        </p:txBody>
      </p:sp>
      <p:sp>
        <p:nvSpPr>
          <p:cNvPr id="3" name="Content Placeholder 2"/>
          <p:cNvSpPr>
            <a:spLocks noGrp="1"/>
          </p:cNvSpPr>
          <p:nvPr>
            <p:ph idx="1"/>
          </p:nvPr>
        </p:nvSpPr>
        <p:spPr>
          <a:xfrm>
            <a:off x="648931" y="2438400"/>
            <a:ext cx="6422848" cy="3785419"/>
          </a:xfrm>
        </p:spPr>
        <p:txBody>
          <a:bodyPr>
            <a:normAutofit/>
          </a:bodyPr>
          <a:lstStyle/>
          <a:p>
            <a:pPr lvl="1">
              <a:lnSpc>
                <a:spcPct val="90000"/>
              </a:lnSpc>
            </a:pPr>
            <a:r>
              <a:rPr lang="en-US" sz="2000" dirty="0"/>
              <a:t>State Complete Count Committees conduct a wide range of possible activities. For example, they host promotional events, display census information in government buildings, include census messages on customer billing statements or other correspondence, and they network with community leaders to ensure everyone is involved.</a:t>
            </a:r>
          </a:p>
          <a:p>
            <a:pPr lvl="1">
              <a:lnSpc>
                <a:spcPct val="90000"/>
              </a:lnSpc>
            </a:pPr>
            <a:r>
              <a:rPr lang="en-US" sz="2000" dirty="0"/>
              <a:t>Opportunity to “tailor” the Census outreach and messaging to most effectively influence for the state. </a:t>
            </a:r>
          </a:p>
          <a:p>
            <a:pPr lvl="1">
              <a:lnSpc>
                <a:spcPct val="90000"/>
              </a:lnSpc>
            </a:pPr>
            <a:r>
              <a:rPr lang="en-US" sz="2000" dirty="0"/>
              <a:t>Involve all constituent groups, and use “trusted voices” of community leaders to encourage self-response. </a:t>
            </a:r>
          </a:p>
          <a:p>
            <a:pPr lvl="1">
              <a:lnSpc>
                <a:spcPct val="90000"/>
              </a:lnSpc>
            </a:pPr>
            <a:endParaRPr lang="en-US" sz="2000" dirty="0"/>
          </a:p>
        </p:txBody>
      </p:sp>
      <p:sp>
        <p:nvSpPr>
          <p:cNvPr id="5" name="Slide Number Placeholder 4"/>
          <p:cNvSpPr>
            <a:spLocks noGrp="1"/>
          </p:cNvSpPr>
          <p:nvPr>
            <p:ph type="sldNum" sz="quarter" idx="10"/>
          </p:nvPr>
        </p:nvSpPr>
        <p:spPr>
          <a:xfrm>
            <a:off x="10853928" y="6356350"/>
            <a:ext cx="685800" cy="365125"/>
          </a:xfrm>
        </p:spPr>
        <p:txBody>
          <a:bodyPr>
            <a:normAutofit/>
          </a:bodyPr>
          <a:lstStyle/>
          <a:p>
            <a:pPr algn="l">
              <a:spcAft>
                <a:spcPts val="600"/>
              </a:spcAft>
            </a:pPr>
            <a:fld id="{25B02A65-3D1E-45BD-9983-4ADAC5079F8B}" type="slidenum">
              <a:rPr lang="en-US" smtClean="0"/>
              <a:pPr algn="l">
                <a:spcAft>
                  <a:spcPts val="600"/>
                </a:spcAft>
              </a:pPr>
              <a:t>13</a:t>
            </a:fld>
            <a:endParaRPr lang="en-US"/>
          </a:p>
        </p:txBody>
      </p:sp>
    </p:spTree>
    <p:extLst>
      <p:ext uri="{BB962C8B-B14F-4D97-AF65-F5344CB8AC3E}">
        <p14:creationId xmlns:p14="http://schemas.microsoft.com/office/powerpoint/2010/main" val="297557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Get Organized Right NOW!</a:t>
            </a:r>
          </a:p>
        </p:txBody>
      </p:sp>
      <p:sp>
        <p:nvSpPr>
          <p:cNvPr id="3" name="Content Placeholder 2"/>
          <p:cNvSpPr>
            <a:spLocks noGrp="1"/>
          </p:cNvSpPr>
          <p:nvPr>
            <p:ph idx="1"/>
          </p:nvPr>
        </p:nvSpPr>
        <p:spPr>
          <a:xfrm>
            <a:off x="4976031" y="963877"/>
            <a:ext cx="6377769" cy="4930246"/>
          </a:xfrm>
        </p:spPr>
        <p:txBody>
          <a:bodyPr anchor="ctr">
            <a:normAutofit/>
          </a:bodyPr>
          <a:lstStyle/>
          <a:p>
            <a:pPr>
              <a:lnSpc>
                <a:spcPct val="90000"/>
              </a:lnSpc>
            </a:pPr>
            <a:r>
              <a:rPr lang="en-US" sz="2400" dirty="0"/>
              <a:t>Households will begin to experience, by the end of 2018, some type of census operation such as address listing. These necessary operations verify the accuracy and location of each address. </a:t>
            </a:r>
          </a:p>
          <a:p>
            <a:pPr>
              <a:lnSpc>
                <a:spcPct val="90000"/>
              </a:lnSpc>
            </a:pPr>
            <a:r>
              <a:rPr lang="en-US" sz="2400" dirty="0"/>
              <a:t>The immediate formulation of a SCCC will ensure that local households are kept abreast of the various census operations before the information is nationally circulated.</a:t>
            </a:r>
          </a:p>
          <a:p>
            <a:pPr>
              <a:lnSpc>
                <a:spcPct val="90000"/>
              </a:lnSpc>
            </a:pPr>
            <a:r>
              <a:rPr lang="en-US" sz="2400" dirty="0"/>
              <a:t>The more informed households are about the 2020 Census operations, the better their understanding of the census process becomes, thus increasing their willingness to be a part of the successful enumeration in 2020.</a:t>
            </a:r>
          </a:p>
          <a:p>
            <a:pPr>
              <a:lnSpc>
                <a:spcPct val="90000"/>
              </a:lnSpc>
            </a:pPr>
            <a:endParaRPr lang="en-US" sz="2400" dirty="0"/>
          </a:p>
        </p:txBody>
      </p:sp>
      <p:sp>
        <p:nvSpPr>
          <p:cNvPr id="4" name="Slide Number Placeholder 3"/>
          <p:cNvSpPr>
            <a:spLocks noGrp="1"/>
          </p:cNvSpPr>
          <p:nvPr>
            <p:ph type="sldNum" sz="quarter" idx="10"/>
          </p:nvPr>
        </p:nvSpPr>
        <p:spPr>
          <a:xfrm>
            <a:off x="10571516" y="6033479"/>
            <a:ext cx="782283" cy="365125"/>
          </a:xfrm>
        </p:spPr>
        <p:txBody>
          <a:bodyPr>
            <a:normAutofit/>
          </a:bodyPr>
          <a:lstStyle/>
          <a:p>
            <a:pPr>
              <a:spcAft>
                <a:spcPts val="600"/>
              </a:spcAft>
            </a:pPr>
            <a:fld id="{25B02A65-3D1E-45BD-9983-4ADAC5079F8B}" type="slidenum">
              <a:rPr lang="en-US" sz="1050">
                <a:solidFill>
                  <a:schemeClr val="tx1">
                    <a:alpha val="80000"/>
                  </a:schemeClr>
                </a:solidFill>
              </a:rPr>
              <a:pPr>
                <a:spcAft>
                  <a:spcPts val="600"/>
                </a:spcAft>
              </a:pPr>
              <a:t>14</a:t>
            </a:fld>
            <a:endParaRPr lang="en-US" sz="1050">
              <a:solidFill>
                <a:schemeClr val="tx1">
                  <a:alpha val="80000"/>
                </a:schemeClr>
              </a:solidFill>
            </a:endParaRPr>
          </a:p>
        </p:txBody>
      </p:sp>
    </p:spTree>
    <p:extLst>
      <p:ext uri="{BB962C8B-B14F-4D97-AF65-F5344CB8AC3E}">
        <p14:creationId xmlns:p14="http://schemas.microsoft.com/office/powerpoint/2010/main" val="391579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What is the Structure of a SCCC? </a:t>
            </a:r>
          </a:p>
        </p:txBody>
      </p:sp>
      <p:graphicFrame>
        <p:nvGraphicFramePr>
          <p:cNvPr id="6" name="Content Placeholder 2">
            <a:extLst>
              <a:ext uri="{FF2B5EF4-FFF2-40B4-BE49-F238E27FC236}">
                <a16:creationId xmlns:a16="http://schemas.microsoft.com/office/drawing/2014/main" id="{DFC8277F-C527-4FE7-B528-B099859A9508}"/>
              </a:ext>
            </a:extLst>
          </p:cNvPr>
          <p:cNvGraphicFramePr>
            <a:graphicFrameLocks noGrp="1"/>
          </p:cNvGraphicFramePr>
          <p:nvPr>
            <p:ph idx="1"/>
            <p:extLst>
              <p:ext uri="{D42A27DB-BD31-4B8C-83A1-F6EECF244321}">
                <p14:modId xmlns:p14="http://schemas.microsoft.com/office/powerpoint/2010/main" val="491989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15</a:t>
            </a:fld>
            <a:endParaRPr lang="en-US"/>
          </a:p>
        </p:txBody>
      </p:sp>
    </p:spTree>
    <p:extLst>
      <p:ext uri="{BB962C8B-B14F-4D97-AF65-F5344CB8AC3E}">
        <p14:creationId xmlns:p14="http://schemas.microsoft.com/office/powerpoint/2010/main" val="247910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963877"/>
            <a:ext cx="3925995" cy="4930246"/>
          </a:xfrm>
        </p:spPr>
        <p:txBody>
          <a:bodyPr>
            <a:normAutofit/>
          </a:bodyPr>
          <a:lstStyle/>
          <a:p>
            <a:pPr algn="r"/>
            <a:r>
              <a:rPr lang="en-US" sz="4100" dirty="0">
                <a:solidFill>
                  <a:schemeClr val="accent1"/>
                </a:solidFill>
              </a:rPr>
              <a:t>SCCC Chair and Subcommittee Chairs</a:t>
            </a:r>
          </a:p>
        </p:txBody>
      </p:sp>
      <p:sp>
        <p:nvSpPr>
          <p:cNvPr id="3" name="Content Placeholder 2"/>
          <p:cNvSpPr>
            <a:spLocks noGrp="1"/>
          </p:cNvSpPr>
          <p:nvPr>
            <p:ph idx="1"/>
          </p:nvPr>
        </p:nvSpPr>
        <p:spPr>
          <a:xfrm>
            <a:off x="4976031" y="963877"/>
            <a:ext cx="6377769" cy="4930246"/>
          </a:xfrm>
        </p:spPr>
        <p:txBody>
          <a:bodyPr anchor="ctr">
            <a:normAutofit/>
          </a:bodyPr>
          <a:lstStyle/>
          <a:p>
            <a:pPr>
              <a:lnSpc>
                <a:spcPct val="90000"/>
              </a:lnSpc>
            </a:pPr>
            <a:r>
              <a:rPr lang="en-US" sz="2200" dirty="0"/>
              <a:t>Govern appoints  SCCC committee chairperson who is committed, knowledgeable, and active in the community</a:t>
            </a:r>
          </a:p>
          <a:p>
            <a:pPr>
              <a:lnSpc>
                <a:spcPct val="90000"/>
              </a:lnSpc>
            </a:pPr>
            <a:r>
              <a:rPr lang="en-US" sz="2200" dirty="0"/>
              <a:t>Select subcommittee chairpersons who are purpose-driven, result oriented, and get results</a:t>
            </a:r>
          </a:p>
          <a:p>
            <a:pPr>
              <a:lnSpc>
                <a:spcPct val="90000"/>
              </a:lnSpc>
            </a:pPr>
            <a:r>
              <a:rPr lang="en-US" sz="2200" dirty="0"/>
              <a:t>Customize and design the committee to reflect a true snapshot of the community </a:t>
            </a:r>
          </a:p>
          <a:p>
            <a:pPr>
              <a:lnSpc>
                <a:spcPct val="90000"/>
              </a:lnSpc>
            </a:pPr>
            <a:r>
              <a:rPr lang="en-US" sz="2200" dirty="0"/>
              <a:t>Include diverse perspectives to achieve objectives. Assess which groups—locally and nationally—are able to provide support and assistance</a:t>
            </a:r>
          </a:p>
          <a:p>
            <a:pPr>
              <a:lnSpc>
                <a:spcPct val="90000"/>
              </a:lnSpc>
            </a:pPr>
            <a:r>
              <a:rPr lang="en-US" sz="2200" dirty="0"/>
              <a:t>Include Trusted Voices </a:t>
            </a:r>
          </a:p>
        </p:txBody>
      </p:sp>
      <p:sp>
        <p:nvSpPr>
          <p:cNvPr id="4" name="Slide Number Placeholder 3"/>
          <p:cNvSpPr>
            <a:spLocks noGrp="1"/>
          </p:cNvSpPr>
          <p:nvPr>
            <p:ph type="sldNum" sz="quarter" idx="10"/>
          </p:nvPr>
        </p:nvSpPr>
        <p:spPr>
          <a:xfrm>
            <a:off x="10571516" y="6033479"/>
            <a:ext cx="782283" cy="365125"/>
          </a:xfrm>
        </p:spPr>
        <p:txBody>
          <a:bodyPr>
            <a:normAutofit/>
          </a:bodyPr>
          <a:lstStyle/>
          <a:p>
            <a:pPr>
              <a:spcAft>
                <a:spcPts val="600"/>
              </a:spcAft>
            </a:pPr>
            <a:fld id="{25B02A65-3D1E-45BD-9983-4ADAC5079F8B}" type="slidenum">
              <a:rPr lang="en-US" sz="1050" smtClean="0">
                <a:solidFill>
                  <a:schemeClr val="tx1">
                    <a:alpha val="80000"/>
                  </a:schemeClr>
                </a:solidFill>
              </a:rPr>
              <a:pPr>
                <a:spcAft>
                  <a:spcPts val="600"/>
                </a:spcAft>
              </a:pPr>
              <a:t>16</a:t>
            </a:fld>
            <a:endParaRPr lang="en-US" sz="1050">
              <a:solidFill>
                <a:schemeClr val="tx1">
                  <a:alpha val="80000"/>
                </a:schemeClr>
              </a:solidFill>
            </a:endParaRPr>
          </a:p>
        </p:txBody>
      </p:sp>
    </p:spTree>
    <p:extLst>
      <p:ext uri="{BB962C8B-B14F-4D97-AF65-F5344CB8AC3E}">
        <p14:creationId xmlns:p14="http://schemas.microsoft.com/office/powerpoint/2010/main" val="330864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4A6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9">
            <a:extLst>
              <a:ext uri="{FF2B5EF4-FFF2-40B4-BE49-F238E27FC236}">
                <a16:creationId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1536" y="2513003"/>
            <a:ext cx="2846455" cy="2744797"/>
          </a:xfrm>
          <a:prstGeom prst="rect">
            <a:avLst/>
          </a:prstGeom>
          <a:effectLst/>
        </p:spPr>
      </p:pic>
      <p:sp>
        <p:nvSpPr>
          <p:cNvPr id="2" name="Title 1"/>
          <p:cNvSpPr>
            <a:spLocks noGrp="1"/>
          </p:cNvSpPr>
          <p:nvPr>
            <p:ph type="title"/>
          </p:nvPr>
        </p:nvSpPr>
        <p:spPr>
          <a:xfrm>
            <a:off x="648929" y="629266"/>
            <a:ext cx="6422849" cy="1676603"/>
          </a:xfrm>
        </p:spPr>
        <p:txBody>
          <a:bodyPr>
            <a:normAutofit/>
          </a:bodyPr>
          <a:lstStyle/>
          <a:p>
            <a:r>
              <a:rPr lang="en-US" dirty="0"/>
              <a:t>Local Government CCC’s</a:t>
            </a:r>
          </a:p>
        </p:txBody>
      </p:sp>
      <p:sp>
        <p:nvSpPr>
          <p:cNvPr id="3" name="Content Placeholder 2"/>
          <p:cNvSpPr>
            <a:spLocks noGrp="1"/>
          </p:cNvSpPr>
          <p:nvPr>
            <p:ph idx="1"/>
          </p:nvPr>
        </p:nvSpPr>
        <p:spPr>
          <a:xfrm>
            <a:off x="648931" y="1981200"/>
            <a:ext cx="6657684" cy="4242619"/>
          </a:xfrm>
        </p:spPr>
        <p:txBody>
          <a:bodyPr>
            <a:normAutofit/>
          </a:bodyPr>
          <a:lstStyle/>
          <a:p>
            <a:pPr marL="0" lvl="0" indent="0">
              <a:lnSpc>
                <a:spcPct val="90000"/>
              </a:lnSpc>
              <a:buNone/>
            </a:pPr>
            <a:r>
              <a:rPr lang="en-US" sz="2400" dirty="0">
                <a:solidFill>
                  <a:prstClr val="black"/>
                </a:solidFill>
              </a:rPr>
              <a:t>Local government CCC’s  should include members with experience in the following areas:</a:t>
            </a:r>
          </a:p>
          <a:p>
            <a:pPr lvl="1">
              <a:lnSpc>
                <a:spcPct val="90000"/>
              </a:lnSpc>
              <a:buFont typeface="Arial" panose="020B0604020202020204" pitchFamily="34" charset="0"/>
              <a:buChar char="•"/>
            </a:pPr>
            <a:r>
              <a:rPr lang="en-US" sz="2400" dirty="0">
                <a:solidFill>
                  <a:prstClr val="black"/>
                </a:solidFill>
              </a:rPr>
              <a:t>Government</a:t>
            </a:r>
          </a:p>
          <a:p>
            <a:pPr lvl="1">
              <a:lnSpc>
                <a:spcPct val="90000"/>
              </a:lnSpc>
              <a:buFont typeface="Arial" panose="020B0604020202020204" pitchFamily="34" charset="0"/>
              <a:buChar char="•"/>
            </a:pPr>
            <a:r>
              <a:rPr lang="en-US" sz="2400" dirty="0">
                <a:solidFill>
                  <a:prstClr val="black"/>
                </a:solidFill>
              </a:rPr>
              <a:t>Education</a:t>
            </a:r>
          </a:p>
          <a:p>
            <a:pPr lvl="1">
              <a:lnSpc>
                <a:spcPct val="90000"/>
              </a:lnSpc>
              <a:buFont typeface="Arial" panose="020B0604020202020204" pitchFamily="34" charset="0"/>
              <a:buChar char="•"/>
            </a:pPr>
            <a:r>
              <a:rPr lang="en-US" sz="2400" dirty="0">
                <a:solidFill>
                  <a:prstClr val="black"/>
                </a:solidFill>
              </a:rPr>
              <a:t>Media</a:t>
            </a:r>
          </a:p>
          <a:p>
            <a:pPr lvl="1">
              <a:lnSpc>
                <a:spcPct val="90000"/>
              </a:lnSpc>
              <a:buFont typeface="Arial" panose="020B0604020202020204" pitchFamily="34" charset="0"/>
              <a:buChar char="•"/>
            </a:pPr>
            <a:r>
              <a:rPr lang="en-US" sz="2400" dirty="0">
                <a:solidFill>
                  <a:prstClr val="black"/>
                </a:solidFill>
              </a:rPr>
              <a:t>Minority Organizations</a:t>
            </a:r>
          </a:p>
          <a:p>
            <a:pPr lvl="1">
              <a:lnSpc>
                <a:spcPct val="90000"/>
              </a:lnSpc>
              <a:buFont typeface="Arial" panose="020B0604020202020204" pitchFamily="34" charset="0"/>
              <a:buChar char="•"/>
            </a:pPr>
            <a:r>
              <a:rPr lang="en-US" sz="2400" dirty="0">
                <a:solidFill>
                  <a:prstClr val="black"/>
                </a:solidFill>
              </a:rPr>
              <a:t>Community organizations</a:t>
            </a:r>
          </a:p>
          <a:p>
            <a:pPr lvl="1">
              <a:lnSpc>
                <a:spcPct val="90000"/>
              </a:lnSpc>
              <a:buFont typeface="Arial" panose="020B0604020202020204" pitchFamily="34" charset="0"/>
              <a:buChar char="•"/>
            </a:pPr>
            <a:r>
              <a:rPr lang="en-US" sz="2400" dirty="0">
                <a:solidFill>
                  <a:prstClr val="black"/>
                </a:solidFill>
              </a:rPr>
              <a:t>Workforce developments</a:t>
            </a:r>
          </a:p>
          <a:p>
            <a:pPr lvl="1">
              <a:lnSpc>
                <a:spcPct val="90000"/>
              </a:lnSpc>
              <a:buFont typeface="Arial" panose="020B0604020202020204" pitchFamily="34" charset="0"/>
              <a:buChar char="•"/>
            </a:pPr>
            <a:r>
              <a:rPr lang="en-US" sz="2400" dirty="0">
                <a:solidFill>
                  <a:prstClr val="black"/>
                </a:solidFill>
              </a:rPr>
              <a:t>Faith-based institutions</a:t>
            </a:r>
          </a:p>
          <a:p>
            <a:pPr lvl="1">
              <a:lnSpc>
                <a:spcPct val="90000"/>
              </a:lnSpc>
              <a:buFont typeface="Arial" panose="020B0604020202020204" pitchFamily="34" charset="0"/>
              <a:buChar char="•"/>
            </a:pPr>
            <a:r>
              <a:rPr lang="en-US" sz="2400" dirty="0">
                <a:solidFill>
                  <a:prstClr val="black"/>
                </a:solidFill>
              </a:rPr>
              <a:t>Businesses</a:t>
            </a:r>
            <a:endParaRPr lang="en-US" sz="2400" dirty="0"/>
          </a:p>
          <a:p>
            <a:pPr lvl="1">
              <a:lnSpc>
                <a:spcPct val="90000"/>
              </a:lnSpc>
            </a:pPr>
            <a:endParaRPr lang="en-US" sz="2000" dirty="0"/>
          </a:p>
        </p:txBody>
      </p:sp>
      <p:sp>
        <p:nvSpPr>
          <p:cNvPr id="5" name="Slide Number Placeholder 4"/>
          <p:cNvSpPr>
            <a:spLocks noGrp="1"/>
          </p:cNvSpPr>
          <p:nvPr>
            <p:ph type="sldNum" sz="quarter" idx="10"/>
          </p:nvPr>
        </p:nvSpPr>
        <p:spPr>
          <a:xfrm>
            <a:off x="10853928" y="6356350"/>
            <a:ext cx="685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5B02A65-3D1E-45BD-9983-4ADAC5079F8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442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92" r="2565"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TextBox 3">
            <a:extLst>
              <a:ext uri="{FF2B5EF4-FFF2-40B4-BE49-F238E27FC236}">
                <a16:creationId xmlns:a16="http://schemas.microsoft.com/office/drawing/2014/main" id="{32188BCE-8E15-D644-96F1-BF4674986BF3}"/>
              </a:ext>
            </a:extLst>
          </p:cNvPr>
          <p:cNvSpPr txBox="1"/>
          <p:nvPr/>
        </p:nvSpPr>
        <p:spPr>
          <a:xfrm>
            <a:off x="2186609" y="2325757"/>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655320" y="365125"/>
            <a:ext cx="5120114" cy="1692794"/>
          </a:xfrm>
        </p:spPr>
        <p:txBody>
          <a:bodyPr>
            <a:normAutofit/>
          </a:bodyPr>
          <a:lstStyle/>
          <a:p>
            <a:r>
              <a:rPr lang="en-US" dirty="0"/>
              <a:t>Community-based CCC’s</a:t>
            </a:r>
          </a:p>
        </p:txBody>
      </p:sp>
      <p:sp>
        <p:nvSpPr>
          <p:cNvPr id="3" name="Content Placeholder 2"/>
          <p:cNvSpPr>
            <a:spLocks noGrp="1"/>
          </p:cNvSpPr>
          <p:nvPr>
            <p:ph idx="1"/>
          </p:nvPr>
        </p:nvSpPr>
        <p:spPr>
          <a:xfrm>
            <a:off x="655321" y="2575034"/>
            <a:ext cx="5120113" cy="3462228"/>
          </a:xfrm>
        </p:spPr>
        <p:txBody>
          <a:bodyPr>
            <a:normAutofit lnSpcReduction="10000"/>
          </a:bodyPr>
          <a:lstStyle/>
          <a:p>
            <a:pPr marL="0" indent="0">
              <a:buNone/>
            </a:pPr>
            <a:r>
              <a:rPr lang="en-US" sz="1800" dirty="0"/>
              <a:t>The Census Bureau encourages community leaders in hard-to-count areas to form CCC’s and include trusted voices from the community.</a:t>
            </a:r>
          </a:p>
          <a:p>
            <a:pPr marL="0" indent="0">
              <a:buNone/>
            </a:pPr>
            <a:r>
              <a:rPr lang="en-US" sz="1800" dirty="0"/>
              <a:t>Hard-to-count areas may, for example, have:</a:t>
            </a:r>
          </a:p>
          <a:p>
            <a:pPr marL="400050" lvl="1" indent="0">
              <a:buNone/>
            </a:pPr>
            <a:r>
              <a:rPr lang="en-US" sz="1800" dirty="0"/>
              <a:t>• Hidden or overcrowded housing</a:t>
            </a:r>
          </a:p>
          <a:p>
            <a:pPr marL="400050" lvl="1" indent="0">
              <a:buNone/>
            </a:pPr>
            <a:r>
              <a:rPr lang="en-US" sz="1800" dirty="0"/>
              <a:t>• Populations that speak little or no English</a:t>
            </a:r>
          </a:p>
          <a:p>
            <a:pPr marL="400050" lvl="1" indent="0">
              <a:buNone/>
            </a:pPr>
            <a:r>
              <a:rPr lang="en-US" sz="1800" dirty="0"/>
              <a:t>• Off-campus apartments </a:t>
            </a:r>
          </a:p>
          <a:p>
            <a:pPr marL="400050" lvl="1" indent="0">
              <a:buNone/>
            </a:pPr>
            <a:r>
              <a:rPr lang="en-US" sz="1800" dirty="0"/>
              <a:t>• New immigrant populations</a:t>
            </a:r>
          </a:p>
          <a:p>
            <a:pPr marL="400050" lvl="1" indent="0">
              <a:buNone/>
            </a:pPr>
            <a:r>
              <a:rPr lang="en-US" sz="1800" dirty="0"/>
              <a:t>• High poverty areas</a:t>
            </a:r>
          </a:p>
          <a:p>
            <a:pPr marL="400050" lvl="1" indent="0">
              <a:buNone/>
            </a:pPr>
            <a:r>
              <a:rPr lang="en-US" sz="1800" dirty="0"/>
              <a:t>• People displaced by natural disasters such as</a:t>
            </a:r>
          </a:p>
          <a:p>
            <a:pPr marL="400050" lvl="1" indent="0">
              <a:buNone/>
            </a:pPr>
            <a:r>
              <a:rPr lang="en-US" sz="1800" dirty="0"/>
              <a:t>    floods, fires, and hurricanes</a:t>
            </a:r>
          </a:p>
          <a:p>
            <a:pPr marL="400050" lvl="1" indent="0">
              <a:buNone/>
            </a:pPr>
            <a:endParaRPr lang="en-US" sz="1800" dirty="0"/>
          </a:p>
          <a:p>
            <a:pPr marL="685800" lvl="1">
              <a:buFont typeface="Arial" panose="020B0604020202020204" pitchFamily="34" charset="0"/>
              <a:buChar char="•"/>
            </a:pPr>
            <a:endParaRPr lang="en-US" sz="1800" dirty="0"/>
          </a:p>
          <a:p>
            <a:pPr marL="400050" lvl="1" indent="0">
              <a:buNone/>
            </a:pPr>
            <a:endParaRPr lang="en-US" sz="1800" dirty="0"/>
          </a:p>
        </p:txBody>
      </p:sp>
      <p:sp>
        <p:nvSpPr>
          <p:cNvPr id="5" name="Slide Number Placeholder 4"/>
          <p:cNvSpPr>
            <a:spLocks noGrp="1"/>
          </p:cNvSpPr>
          <p:nvPr>
            <p:ph type="sldNum" sz="quarter" idx="10"/>
          </p:nvPr>
        </p:nvSpPr>
        <p:spPr>
          <a:xfrm>
            <a:off x="6941820" y="6356350"/>
            <a:ext cx="116586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25B02A65-3D1E-45BD-9983-4ADAC5079F8B}" type="slidenum">
              <a:rPr kumimoji="0" lang="en-US" b="0" i="0" u="none" strike="noStrike" kern="1200" cap="none" spc="0" normalizeH="0" baseline="0" noProof="0" smtClean="0">
                <a:ln>
                  <a:noFill/>
                </a:ln>
                <a:effectLst/>
                <a:uLnTx/>
                <a:uFillTx/>
                <a:latin typeface="Calibri"/>
                <a:ea typeface="+mn-ea"/>
                <a:cs typeface="+mn-cs"/>
              </a:rPr>
              <a:pPr marL="0" marR="0" lvl="0" indent="0" defTabSz="9144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53560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BC18-4971-7B46-A546-005534D87D74}"/>
              </a:ext>
            </a:extLst>
          </p:cNvPr>
          <p:cNvSpPr>
            <a:spLocks noGrp="1"/>
          </p:cNvSpPr>
          <p:nvPr>
            <p:ph type="title"/>
          </p:nvPr>
        </p:nvSpPr>
        <p:spPr>
          <a:xfrm>
            <a:off x="838200" y="365125"/>
            <a:ext cx="10515600" cy="1325563"/>
          </a:xfrm>
        </p:spPr>
        <p:txBody>
          <a:bodyPr>
            <a:normAutofit/>
          </a:bodyPr>
          <a:lstStyle/>
          <a:p>
            <a:pPr>
              <a:lnSpc>
                <a:spcPct val="90000"/>
              </a:lnSpc>
            </a:pPr>
            <a:r>
              <a:rPr lang="en-US"/>
              <a:t>Subcommittee Examples</a:t>
            </a:r>
            <a:br>
              <a:rPr lang="en-US"/>
            </a:br>
            <a:endParaRPr lang="en-US"/>
          </a:p>
        </p:txBody>
      </p:sp>
      <p:graphicFrame>
        <p:nvGraphicFramePr>
          <p:cNvPr id="6" name="Content Placeholder 2">
            <a:extLst>
              <a:ext uri="{FF2B5EF4-FFF2-40B4-BE49-F238E27FC236}">
                <a16:creationId xmlns:a16="http://schemas.microsoft.com/office/drawing/2014/main" id="{F774700D-3F8A-4313-95CF-3E4E963C9E02}"/>
              </a:ext>
            </a:extLst>
          </p:cNvPr>
          <p:cNvGraphicFramePr>
            <a:graphicFrameLocks noGrp="1"/>
          </p:cNvGraphicFramePr>
          <p:nvPr>
            <p:ph idx="1"/>
            <p:extLst>
              <p:ext uri="{D42A27DB-BD31-4B8C-83A1-F6EECF244321}">
                <p14:modId xmlns:p14="http://schemas.microsoft.com/office/powerpoint/2010/main" val="907068117"/>
              </p:ext>
            </p:extLst>
          </p:nvPr>
        </p:nvGraphicFramePr>
        <p:xfrm>
          <a:off x="838200" y="1371600"/>
          <a:ext cx="10515600" cy="48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99AEC5-4E4F-4D42-AB22-CF68511D3213}"/>
              </a:ext>
            </a:extLst>
          </p:cNvPr>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19</a:t>
            </a:fld>
            <a:endParaRPr lang="en-US"/>
          </a:p>
        </p:txBody>
      </p:sp>
    </p:spTree>
    <p:extLst>
      <p:ext uri="{BB962C8B-B14F-4D97-AF65-F5344CB8AC3E}">
        <p14:creationId xmlns:p14="http://schemas.microsoft.com/office/powerpoint/2010/main" val="272912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1E2E0AFE-704B-4CB8-AB9D-D447278759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440478" y="2810760"/>
            <a:ext cx="5429736" cy="3407159"/>
          </a:xfrm>
          <a:prstGeom prst="rect">
            <a:avLst/>
          </a:prstGeom>
        </p:spPr>
      </p:pic>
      <p:pic>
        <p:nvPicPr>
          <p:cNvPr id="6" name="Picture 5"/>
          <p:cNvPicPr>
            <a:picLocks noChangeAspect="1"/>
          </p:cNvPicPr>
          <p:nvPr/>
        </p:nvPicPr>
        <p:blipFill>
          <a:blip r:embed="rId4"/>
          <a:stretch>
            <a:fillRect/>
          </a:stretch>
        </p:blipFill>
        <p:spPr>
          <a:xfrm>
            <a:off x="6837753" y="321176"/>
            <a:ext cx="1757705" cy="2190287"/>
          </a:xfrm>
          <a:prstGeom prst="rect">
            <a:avLst/>
          </a:prstGeom>
        </p:spPr>
      </p:pic>
      <p:pic>
        <p:nvPicPr>
          <p:cNvPr id="7" name="Picture 6"/>
          <p:cNvPicPr>
            <a:picLocks noChangeAspect="1"/>
          </p:cNvPicPr>
          <p:nvPr/>
        </p:nvPicPr>
        <p:blipFill>
          <a:blip r:embed="rId5"/>
          <a:stretch>
            <a:fillRect/>
          </a:stretch>
        </p:blipFill>
        <p:spPr>
          <a:xfrm>
            <a:off x="9356950" y="321733"/>
            <a:ext cx="2474271" cy="2189730"/>
          </a:xfrm>
          <a:prstGeom prst="rect">
            <a:avLst/>
          </a:prstGeom>
        </p:spPr>
      </p:pic>
      <p:sp>
        <p:nvSpPr>
          <p:cNvPr id="2" name="Title 1"/>
          <p:cNvSpPr>
            <a:spLocks noGrp="1"/>
          </p:cNvSpPr>
          <p:nvPr>
            <p:ph type="title"/>
          </p:nvPr>
        </p:nvSpPr>
        <p:spPr>
          <a:xfrm>
            <a:off x="821516" y="640263"/>
            <a:ext cx="4911826" cy="1344975"/>
          </a:xfrm>
        </p:spPr>
        <p:txBody>
          <a:bodyPr>
            <a:normAutofit/>
          </a:bodyPr>
          <a:lstStyle/>
          <a:p>
            <a:r>
              <a:rPr lang="en-US" sz="4000" dirty="0"/>
              <a:t>The U.S. Constitution and Decennial Census</a:t>
            </a:r>
          </a:p>
        </p:txBody>
      </p:sp>
      <p:sp>
        <p:nvSpPr>
          <p:cNvPr id="3" name="Content Placeholder 2"/>
          <p:cNvSpPr>
            <a:spLocks noGrp="1"/>
          </p:cNvSpPr>
          <p:nvPr>
            <p:ph idx="1"/>
          </p:nvPr>
        </p:nvSpPr>
        <p:spPr>
          <a:xfrm>
            <a:off x="821515" y="2121762"/>
            <a:ext cx="4911827" cy="3626917"/>
          </a:xfrm>
        </p:spPr>
        <p:txBody>
          <a:bodyPr>
            <a:normAutofit lnSpcReduction="10000"/>
          </a:bodyPr>
          <a:lstStyle/>
          <a:p>
            <a:pPr>
              <a:lnSpc>
                <a:spcPct val="90000"/>
              </a:lnSpc>
            </a:pPr>
            <a:r>
              <a:rPr lang="en-US" sz="2000" dirty="0"/>
              <a:t>Conducted every 10 years since </a:t>
            </a:r>
            <a:r>
              <a:rPr lang="en-US" sz="2000" b="1" dirty="0"/>
              <a:t>1790</a:t>
            </a:r>
            <a:r>
              <a:rPr lang="en-US" sz="2000" dirty="0"/>
              <a:t>, as required by the U.S. Constitution. Article I, Section 2. </a:t>
            </a:r>
            <a:r>
              <a:rPr lang="en-US" sz="2000" i="1" dirty="0"/>
              <a:t>"Representatives and direct Taxes shall be apportioned among the several States which may be included within this Union, according to their respective Numbers . . . </a:t>
            </a:r>
          </a:p>
          <a:p>
            <a:r>
              <a:rPr lang="en-US" sz="2000" i="1" dirty="0"/>
              <a:t>The 1790 counted 3.9 million inhabitants. </a:t>
            </a:r>
          </a:p>
          <a:p>
            <a:r>
              <a:rPr lang="en-US" sz="2000" dirty="0"/>
              <a:t>U.S. marshals conducted the enumerations between 1790 and 1870.</a:t>
            </a:r>
          </a:p>
          <a:p>
            <a:r>
              <a:rPr lang="en-US" sz="2000" dirty="0"/>
              <a:t>Specially trained enumerators carried out the census beginning in 1880. </a:t>
            </a:r>
          </a:p>
          <a:p>
            <a:pPr>
              <a:lnSpc>
                <a:spcPct val="90000"/>
              </a:lnSpc>
            </a:pPr>
            <a:endParaRPr lang="en-US" sz="2000" i="1" dirty="0"/>
          </a:p>
          <a:p>
            <a:pPr>
              <a:lnSpc>
                <a:spcPct val="90000"/>
              </a:lnSpc>
            </a:pPr>
            <a:endParaRPr lang="en-US" sz="2000" dirty="0"/>
          </a:p>
          <a:p>
            <a:pPr>
              <a:lnSpc>
                <a:spcPct val="90000"/>
              </a:lnSpc>
            </a:pPr>
            <a:endParaRPr lang="en-US" sz="2000" dirty="0"/>
          </a:p>
        </p:txBody>
      </p:sp>
      <p:sp>
        <p:nvSpPr>
          <p:cNvPr id="9" name="Slide Number Placeholder 8"/>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2</a:t>
            </a:fld>
            <a:endParaRPr lang="en-US"/>
          </a:p>
        </p:txBody>
      </p:sp>
    </p:spTree>
    <p:extLst>
      <p:ext uri="{BB962C8B-B14F-4D97-AF65-F5344CB8AC3E}">
        <p14:creationId xmlns:p14="http://schemas.microsoft.com/office/powerpoint/2010/main" val="1359404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Explore the Response Outreach Area Mapper Web Application</a:t>
            </a:r>
          </a:p>
        </p:txBody>
      </p:sp>
      <p:sp>
        <p:nvSpPr>
          <p:cNvPr id="9" name="Content Placeholder 8"/>
          <p:cNvSpPr>
            <a:spLocks noGrp="1"/>
          </p:cNvSpPr>
          <p:nvPr>
            <p:ph sz="half" idx="2"/>
          </p:nvPr>
        </p:nvSpPr>
        <p:spPr>
          <a:xfrm>
            <a:off x="609600" y="1417638"/>
            <a:ext cx="5386917" cy="4708525"/>
          </a:xfrm>
        </p:spPr>
        <p:txBody>
          <a:bodyPr>
            <a:normAutofit/>
          </a:bodyPr>
          <a:lstStyle/>
          <a:p>
            <a:r>
              <a:rPr lang="en-US" dirty="0"/>
              <a:t>The U.S. Census Bureau has released the Response Outreach Area Mapper (ROAM) web application. </a:t>
            </a:r>
          </a:p>
          <a:p>
            <a:r>
              <a:rPr lang="en-US" dirty="0"/>
              <a:t>An interactive map to identify areas that typically have low response rates for censuses and surveys.</a:t>
            </a:r>
          </a:p>
          <a:p>
            <a:r>
              <a:rPr lang="en-US" dirty="0"/>
              <a:t>Community planners and local officials can use the ROAM to plan, focus and allocate resources for the 2020 Census. </a:t>
            </a:r>
          </a:p>
          <a:p>
            <a:r>
              <a:rPr lang="en-US" dirty="0"/>
              <a:t>Provides tract-level data. </a:t>
            </a:r>
          </a:p>
          <a:p>
            <a:endParaRPr lang="en-US" dirty="0"/>
          </a:p>
        </p:txBody>
      </p:sp>
      <p:sp>
        <p:nvSpPr>
          <p:cNvPr id="11" name="Content Placeholder 10"/>
          <p:cNvSpPr>
            <a:spLocks noGrp="1"/>
          </p:cNvSpPr>
          <p:nvPr>
            <p:ph sz="quarter" idx="4"/>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5B02A65-3D1E-45BD-9983-4ADAC5079F8B}" type="slidenum">
              <a:rPr lang="en-US" smtClean="0"/>
              <a:pPr/>
              <a:t>20</a:t>
            </a:fld>
            <a:endParaRPr lang="en-US" dirty="0"/>
          </a:p>
        </p:txBody>
      </p:sp>
      <p:pic>
        <p:nvPicPr>
          <p:cNvPr id="8" name="Picture 7"/>
          <p:cNvPicPr>
            <a:picLocks noChangeAspect="1"/>
          </p:cNvPicPr>
          <p:nvPr/>
        </p:nvPicPr>
        <p:blipFill>
          <a:blip r:embed="rId3"/>
          <a:stretch>
            <a:fillRect/>
          </a:stretch>
        </p:blipFill>
        <p:spPr>
          <a:xfrm>
            <a:off x="6193368" y="1417638"/>
            <a:ext cx="5389032" cy="4791207"/>
          </a:xfrm>
          <a:prstGeom prst="rect">
            <a:avLst/>
          </a:prstGeom>
        </p:spPr>
      </p:pic>
    </p:spTree>
    <p:extLst>
      <p:ext uri="{BB962C8B-B14F-4D97-AF65-F5344CB8AC3E}">
        <p14:creationId xmlns:p14="http://schemas.microsoft.com/office/powerpoint/2010/main" val="265246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64C45D-0E92-0A42-BADC-58B0C0E90AF4}"/>
              </a:ext>
            </a:extLst>
          </p:cNvPr>
          <p:cNvPicPr>
            <a:picLocks noChangeAspect="1"/>
          </p:cNvPicPr>
          <p:nvPr/>
        </p:nvPicPr>
        <p:blipFill rotWithShape="1">
          <a:blip r:embed="rId3">
            <a:extLst>
              <a:ext uri="{28A0092B-C50C-407E-A947-70E740481C1C}">
                <a14:useLocalDpi xmlns:a14="http://schemas.microsoft.com/office/drawing/2010/main" val="0"/>
              </a:ext>
            </a:extLst>
          </a:blip>
          <a:srcRect l="9436" r="18924" b="-2"/>
          <a:stretch/>
        </p:blipFill>
        <p:spPr>
          <a:xfrm>
            <a:off x="7916697" y="640083"/>
            <a:ext cx="3635639" cy="5074917"/>
          </a:xfrm>
          <a:prstGeom prst="rect">
            <a:avLst/>
          </a:prstGeom>
          <a:effectLst/>
        </p:spPr>
      </p:pic>
      <p:sp>
        <p:nvSpPr>
          <p:cNvPr id="2" name="Title 1">
            <a:extLst>
              <a:ext uri="{FF2B5EF4-FFF2-40B4-BE49-F238E27FC236}">
                <a16:creationId xmlns:a16="http://schemas.microsoft.com/office/drawing/2014/main" id="{1453BC48-A5CC-3944-9277-5DEDAF7479CB}"/>
              </a:ext>
            </a:extLst>
          </p:cNvPr>
          <p:cNvSpPr>
            <a:spLocks noGrp="1"/>
          </p:cNvSpPr>
          <p:nvPr>
            <p:ph type="title"/>
          </p:nvPr>
        </p:nvSpPr>
        <p:spPr>
          <a:xfrm>
            <a:off x="648928" y="176358"/>
            <a:ext cx="6907481" cy="1676603"/>
          </a:xfrm>
        </p:spPr>
        <p:txBody>
          <a:bodyPr>
            <a:normAutofit/>
          </a:bodyPr>
          <a:lstStyle/>
          <a:p>
            <a:r>
              <a:rPr lang="en-US" sz="3600" dirty="0"/>
              <a:t>How the Census Bureau Will Support You</a:t>
            </a:r>
          </a:p>
        </p:txBody>
      </p:sp>
      <p:sp>
        <p:nvSpPr>
          <p:cNvPr id="3" name="Content Placeholder 2">
            <a:extLst>
              <a:ext uri="{FF2B5EF4-FFF2-40B4-BE49-F238E27FC236}">
                <a16:creationId xmlns:a16="http://schemas.microsoft.com/office/drawing/2014/main" id="{701E1619-D5A1-B44C-80AB-BFDBD6EB4DB9}"/>
              </a:ext>
            </a:extLst>
          </p:cNvPr>
          <p:cNvSpPr>
            <a:spLocks noGrp="1"/>
          </p:cNvSpPr>
          <p:nvPr>
            <p:ph idx="1"/>
          </p:nvPr>
        </p:nvSpPr>
        <p:spPr>
          <a:xfrm>
            <a:off x="648930" y="1828800"/>
            <a:ext cx="6907479" cy="4395019"/>
          </a:xfrm>
        </p:spPr>
        <p:txBody>
          <a:bodyPr vert="horz" lIns="91440" tIns="45720" rIns="91440" bIns="45720" rtlCol="0" anchor="t">
            <a:normAutofit/>
          </a:bodyPr>
          <a:lstStyle/>
          <a:p>
            <a:pPr>
              <a:lnSpc>
                <a:spcPct val="90000"/>
              </a:lnSpc>
            </a:pPr>
            <a:r>
              <a:rPr lang="en-US" sz="1800" dirty="0"/>
              <a:t>We will provide staff from our regional offices to work directly with each Complete Count Committee. </a:t>
            </a:r>
          </a:p>
          <a:p>
            <a:pPr>
              <a:lnSpc>
                <a:spcPct val="90000"/>
              </a:lnSpc>
            </a:pPr>
            <a:r>
              <a:rPr lang="en-US" sz="1800" dirty="0"/>
              <a:t>We will provide information, assist you in forming committees and subcommittees, and participate in local events and activities.</a:t>
            </a:r>
          </a:p>
          <a:p>
            <a:pPr>
              <a:lnSpc>
                <a:spcPct val="90000"/>
              </a:lnSpc>
            </a:pPr>
            <a:r>
              <a:rPr lang="en-US" sz="1800" dirty="0"/>
              <a:t>We provide a guide for 2020 Census Complete Count Committees</a:t>
            </a:r>
            <a:r>
              <a:rPr lang="en-US" sz="1800" dirty="0">
                <a:cs typeface="Calibri"/>
              </a:rPr>
              <a:t> on our website at </a:t>
            </a:r>
            <a:r>
              <a:rPr lang="en-US" sz="1800" dirty="0">
                <a:cs typeface="Calibri"/>
                <a:hlinkClick r:id="rId4"/>
              </a:rPr>
              <a:t>https://census.gov/programs-surveys/decennial-census/2020-census/complete_count.html</a:t>
            </a:r>
            <a:endParaRPr lang="en-US" sz="1500" dirty="0">
              <a:cs typeface="Calibri"/>
            </a:endParaRPr>
          </a:p>
          <a:p>
            <a:pPr>
              <a:lnSpc>
                <a:spcPct val="90000"/>
              </a:lnSpc>
            </a:pPr>
            <a:endParaRPr lang="en-US" sz="1800" dirty="0">
              <a:cs typeface="Calibri"/>
            </a:endParaRPr>
          </a:p>
          <a:p>
            <a:pPr>
              <a:lnSpc>
                <a:spcPct val="90000"/>
              </a:lnSpc>
            </a:pPr>
            <a:r>
              <a:rPr lang="en-US" sz="1800" dirty="0"/>
              <a:t>As the 2020 Census gets closer, the Census Bureau will also launch a robust communications campaign. We’ll use advertisements, conduct outreach. You can leverage our efforts in your own community through your Complete Count Committee. </a:t>
            </a:r>
            <a:br>
              <a:rPr lang="en-US" sz="1800" dirty="0">
                <a:cs typeface="Calibri"/>
              </a:rPr>
            </a:br>
            <a:endParaRPr lang="en-US" sz="1500">
              <a:cs typeface="Calibri"/>
            </a:endParaRPr>
          </a:p>
        </p:txBody>
      </p:sp>
      <p:sp>
        <p:nvSpPr>
          <p:cNvPr id="4" name="Slide Number Placeholder 3">
            <a:extLst>
              <a:ext uri="{FF2B5EF4-FFF2-40B4-BE49-F238E27FC236}">
                <a16:creationId xmlns:a16="http://schemas.microsoft.com/office/drawing/2014/main" id="{3548BDF4-B308-7746-9CAD-1C2CC7ED5D76}"/>
              </a:ext>
            </a:extLst>
          </p:cNvPr>
          <p:cNvSpPr>
            <a:spLocks noGrp="1"/>
          </p:cNvSpPr>
          <p:nvPr>
            <p:ph type="sldNum" sz="quarter" idx="10"/>
          </p:nvPr>
        </p:nvSpPr>
        <p:spPr>
          <a:xfrm>
            <a:off x="8610600" y="6356350"/>
            <a:ext cx="2743200" cy="365125"/>
          </a:xfrm>
          <a:prstGeom prst="ellipse">
            <a:avLst/>
          </a:prstGeom>
        </p:spPr>
        <p:txBody>
          <a:bodyPr>
            <a:normAutofit/>
          </a:bodyPr>
          <a:lstStyle/>
          <a:p>
            <a:pPr>
              <a:lnSpc>
                <a:spcPct val="90000"/>
              </a:lnSpc>
              <a:spcAft>
                <a:spcPts val="600"/>
              </a:spcAft>
            </a:pPr>
            <a:fld id="{25B02A65-3D1E-45BD-9983-4ADAC5079F8B}" type="slidenum">
              <a:rPr lang="en-US"/>
              <a:pPr>
                <a:lnSpc>
                  <a:spcPct val="90000"/>
                </a:lnSpc>
                <a:spcAft>
                  <a:spcPts val="600"/>
                </a:spcAft>
              </a:pPr>
              <a:t>21</a:t>
            </a:fld>
            <a:endParaRPr lang="en-US"/>
          </a:p>
        </p:txBody>
      </p:sp>
    </p:spTree>
    <p:extLst>
      <p:ext uri="{BB962C8B-B14F-4D97-AF65-F5344CB8AC3E}">
        <p14:creationId xmlns:p14="http://schemas.microsoft.com/office/powerpoint/2010/main" val="285135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1FC7B4-E4A7-4452-B413-1A623E3A72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a:extLst>
              <a:ext uri="{FF2B5EF4-FFF2-40B4-BE49-F238E27FC236}">
                <a16:creationId xmlns:a16="http://schemas.microsoft.com/office/drawing/2014/main" id="{E0709AF0-24F0-4486-B189-BE6386BDB1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
            <a:extLst>
              <a:ext uri="{FF2B5EF4-FFF2-40B4-BE49-F238E27FC236}">
                <a16:creationId xmlns:a16="http://schemas.microsoft.com/office/drawing/2014/main" id="{FBE3B62F-5853-4A3C-B050-6186351A71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EF35F21E-B8BC-4396-8168-AA3CB01112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3141" y="2191807"/>
            <a:ext cx="3985156" cy="3985156"/>
          </a:xfrm>
          <a:prstGeom prst="rect">
            <a:avLst/>
          </a:prstGeom>
        </p:spPr>
      </p:pic>
      <p:sp>
        <p:nvSpPr>
          <p:cNvPr id="2" name="Title 1"/>
          <p:cNvSpPr>
            <a:spLocks noGrp="1"/>
          </p:cNvSpPr>
          <p:nvPr>
            <p:ph type="title"/>
          </p:nvPr>
        </p:nvSpPr>
        <p:spPr>
          <a:xfrm>
            <a:off x="833002" y="448253"/>
            <a:ext cx="10520702" cy="1325563"/>
          </a:xfrm>
        </p:spPr>
        <p:txBody>
          <a:bodyPr>
            <a:normAutofit/>
          </a:bodyPr>
          <a:lstStyle/>
          <a:p>
            <a:r>
              <a:rPr lang="en-US" b="1" dirty="0">
                <a:solidFill>
                  <a:schemeClr val="bg1"/>
                </a:solidFill>
              </a:rPr>
              <a:t>Prepare for 2020 Census, Now!</a:t>
            </a:r>
          </a:p>
        </p:txBody>
      </p:sp>
      <p:sp>
        <p:nvSpPr>
          <p:cNvPr id="3" name="Content Placeholder 2"/>
          <p:cNvSpPr>
            <a:spLocks noGrp="1"/>
          </p:cNvSpPr>
          <p:nvPr>
            <p:ph idx="1"/>
          </p:nvPr>
        </p:nvSpPr>
        <p:spPr>
          <a:xfrm>
            <a:off x="838200" y="2191807"/>
            <a:ext cx="4936067" cy="3985155"/>
          </a:xfrm>
        </p:spPr>
        <p:txBody>
          <a:bodyPr>
            <a:normAutofit lnSpcReduction="10000"/>
          </a:bodyPr>
          <a:lstStyle/>
          <a:p>
            <a:pPr marL="0" indent="0">
              <a:lnSpc>
                <a:spcPct val="90000"/>
              </a:lnSpc>
              <a:buNone/>
            </a:pPr>
            <a:endParaRPr lang="en-US" sz="1800" dirty="0">
              <a:solidFill>
                <a:schemeClr val="bg1"/>
              </a:solidFill>
            </a:endParaRPr>
          </a:p>
          <a:p>
            <a:pPr>
              <a:lnSpc>
                <a:spcPct val="90000"/>
              </a:lnSpc>
            </a:pPr>
            <a:r>
              <a:rPr lang="en-US" sz="1800" dirty="0">
                <a:solidFill>
                  <a:schemeClr val="bg1"/>
                </a:solidFill>
              </a:rPr>
              <a:t>Create or join a Complete Count Committee and partner with other trusted voices and influential leaders in your area who are committed to increasing census participation. Encourage your peers to get involved too. </a:t>
            </a:r>
            <a:r>
              <a:rPr lang="en-US" sz="1800" b="1" dirty="0">
                <a:solidFill>
                  <a:schemeClr val="bg1"/>
                </a:solidFill>
              </a:rPr>
              <a:t>Call the Atlanta Regional Office to schedule a CCC Workshop. </a:t>
            </a:r>
          </a:p>
          <a:p>
            <a:pPr marL="0" indent="0">
              <a:lnSpc>
                <a:spcPct val="90000"/>
              </a:lnSpc>
              <a:buNone/>
            </a:pPr>
            <a:endParaRPr lang="en-US" sz="1800" dirty="0">
              <a:solidFill>
                <a:schemeClr val="bg1"/>
              </a:solidFill>
            </a:endParaRPr>
          </a:p>
          <a:p>
            <a:pPr>
              <a:lnSpc>
                <a:spcPct val="90000"/>
              </a:lnSpc>
            </a:pPr>
            <a:r>
              <a:rPr lang="en-US" sz="1800" dirty="0">
                <a:solidFill>
                  <a:schemeClr val="bg1"/>
                </a:solidFill>
              </a:rPr>
              <a:t>Raise awareness by including census information in newsletters, social media posts, podcasts, mailings, and on Web sites.</a:t>
            </a:r>
          </a:p>
          <a:p>
            <a:pPr marL="0" indent="0">
              <a:lnSpc>
                <a:spcPct val="90000"/>
              </a:lnSpc>
              <a:buNone/>
            </a:pPr>
            <a:endParaRPr lang="en-US" sz="1800" dirty="0">
              <a:solidFill>
                <a:schemeClr val="bg1"/>
              </a:solidFill>
            </a:endParaRPr>
          </a:p>
          <a:p>
            <a:pPr>
              <a:lnSpc>
                <a:spcPct val="90000"/>
              </a:lnSpc>
            </a:pPr>
            <a:r>
              <a:rPr lang="en-US" sz="1800" dirty="0">
                <a:solidFill>
                  <a:schemeClr val="bg1"/>
                </a:solidFill>
              </a:rPr>
              <a:t>Help recruit census workers when jobs become available.</a:t>
            </a:r>
          </a:p>
          <a:p>
            <a:pPr>
              <a:lnSpc>
                <a:spcPct val="90000"/>
              </a:lnSpc>
            </a:pPr>
            <a:endParaRPr lang="en-US" sz="1700" dirty="0"/>
          </a:p>
          <a:p>
            <a:pPr marL="0" indent="0">
              <a:lnSpc>
                <a:spcPct val="90000"/>
              </a:lnSpc>
              <a:buNone/>
            </a:pPr>
            <a:endParaRPr lang="en-US" sz="1700" dirty="0"/>
          </a:p>
          <a:p>
            <a:pPr marL="457200" lvl="1" indent="0">
              <a:lnSpc>
                <a:spcPct val="90000"/>
              </a:lnSpc>
              <a:buNone/>
            </a:pPr>
            <a:endParaRPr lang="en-US" sz="1700" dirty="0"/>
          </a:p>
          <a:p>
            <a:pPr lvl="1">
              <a:lnSpc>
                <a:spcPct val="90000"/>
              </a:lnSpc>
            </a:pPr>
            <a:endParaRPr lang="en-US" sz="1700" dirty="0"/>
          </a:p>
          <a:p>
            <a:pPr lvl="1">
              <a:lnSpc>
                <a:spcPct val="90000"/>
              </a:lnSpc>
            </a:pPr>
            <a:endParaRPr lang="en-US" sz="1700" dirty="0"/>
          </a:p>
        </p:txBody>
      </p:sp>
      <p:sp>
        <p:nvSpPr>
          <p:cNvPr id="5" name="Slide Number Placeholder 4"/>
          <p:cNvSpPr>
            <a:spLocks noGrp="1"/>
          </p:cNvSpPr>
          <p:nvPr>
            <p:ph type="sldNum" sz="quarter" idx="10"/>
          </p:nvPr>
        </p:nvSpPr>
        <p:spPr>
          <a:xfrm>
            <a:off x="8610600" y="6356350"/>
            <a:ext cx="2743200" cy="365125"/>
          </a:xfrm>
        </p:spPr>
        <p:txBody>
          <a:bodyPr anchor="ctr">
            <a:normAutofit/>
          </a:bodyPr>
          <a:lstStyle/>
          <a:p>
            <a:pPr>
              <a:spcAft>
                <a:spcPts val="600"/>
              </a:spcAft>
            </a:pPr>
            <a:fld id="{25B02A65-3D1E-45BD-9983-4ADAC5079F8B}" type="slidenum">
              <a:rPr lang="en-US">
                <a:solidFill>
                  <a:schemeClr val="tx1">
                    <a:alpha val="80000"/>
                  </a:schemeClr>
                </a:solidFill>
              </a:rPr>
              <a:pPr>
                <a:spcAft>
                  <a:spcPts val="600"/>
                </a:spcAft>
              </a:pPr>
              <a:t>22</a:t>
            </a:fld>
            <a:endParaRPr lang="en-US">
              <a:solidFill>
                <a:schemeClr val="tx1">
                  <a:alpha val="80000"/>
                </a:schemeClr>
              </a:solidFill>
            </a:endParaRPr>
          </a:p>
        </p:txBody>
      </p:sp>
    </p:spTree>
    <p:extLst>
      <p:ext uri="{BB962C8B-B14F-4D97-AF65-F5344CB8AC3E}">
        <p14:creationId xmlns:p14="http://schemas.microsoft.com/office/powerpoint/2010/main" val="26414229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4A6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9">
            <a:extLst>
              <a:ext uri="{FF2B5EF4-FFF2-40B4-BE49-F238E27FC236}">
                <a16:creationId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6314" y="2513003"/>
            <a:ext cx="2936200" cy="1682443"/>
          </a:xfrm>
          <a:prstGeom prst="rect">
            <a:avLst/>
          </a:prstGeom>
          <a:effectLst/>
        </p:spPr>
      </p:pic>
      <p:sp>
        <p:nvSpPr>
          <p:cNvPr id="2" name="Title 1"/>
          <p:cNvSpPr>
            <a:spLocks noGrp="1"/>
          </p:cNvSpPr>
          <p:nvPr>
            <p:ph type="title"/>
          </p:nvPr>
        </p:nvSpPr>
        <p:spPr>
          <a:xfrm>
            <a:off x="648929" y="629266"/>
            <a:ext cx="6422849" cy="1676603"/>
          </a:xfrm>
        </p:spPr>
        <p:txBody>
          <a:bodyPr>
            <a:normAutofit/>
          </a:bodyPr>
          <a:lstStyle/>
          <a:p>
            <a:r>
              <a:rPr lang="en-US" dirty="0">
                <a:solidFill>
                  <a:prstClr val="black"/>
                </a:solidFill>
              </a:rPr>
              <a:t>Recruiting/Hiring Challenges</a:t>
            </a:r>
            <a:endParaRPr lang="en-US" dirty="0"/>
          </a:p>
        </p:txBody>
      </p:sp>
      <p:sp>
        <p:nvSpPr>
          <p:cNvPr id="3" name="Content Placeholder 2"/>
          <p:cNvSpPr>
            <a:spLocks noGrp="1"/>
          </p:cNvSpPr>
          <p:nvPr>
            <p:ph idx="1"/>
          </p:nvPr>
        </p:nvSpPr>
        <p:spPr>
          <a:xfrm>
            <a:off x="648931" y="2438400"/>
            <a:ext cx="6422848" cy="3785419"/>
          </a:xfrm>
        </p:spPr>
        <p:txBody>
          <a:bodyPr vert="horz" lIns="91440" tIns="45720" rIns="91440" bIns="45720" rtlCol="0" anchor="t">
            <a:normAutofit fontScale="77500" lnSpcReduction="20000"/>
          </a:bodyPr>
          <a:lstStyle/>
          <a:p>
            <a:r>
              <a:rPr lang="en-US" dirty="0"/>
              <a:t>Now an online application and assessment is required for 2020 Census hourly positions (paid weekly). </a:t>
            </a:r>
            <a:r>
              <a:rPr lang="en-US" b="1" dirty="0">
                <a:solidFill>
                  <a:srgbClr val="FF0000"/>
                </a:solidFill>
                <a:cs typeface="Calibri"/>
              </a:rPr>
              <a:t>2020census.gov/jobs</a:t>
            </a:r>
            <a:endParaRPr lang="en-US" b="1" dirty="0">
              <a:solidFill>
                <a:srgbClr val="FF0000"/>
              </a:solidFill>
            </a:endParaRPr>
          </a:p>
          <a:p>
            <a:r>
              <a:rPr lang="en-US" dirty="0"/>
              <a:t>Expected challenges from the online process</a:t>
            </a:r>
          </a:p>
          <a:p>
            <a:pPr lvl="1"/>
            <a:r>
              <a:rPr lang="en-US" dirty="0"/>
              <a:t>Applicants who do not have computer or smart phone access</a:t>
            </a:r>
          </a:p>
          <a:p>
            <a:pPr lvl="1"/>
            <a:r>
              <a:rPr lang="en-US" dirty="0"/>
              <a:t>Applicants who do not have internet access or easy internet access</a:t>
            </a:r>
          </a:p>
          <a:p>
            <a:pPr lvl="1"/>
            <a:r>
              <a:rPr lang="en-US" dirty="0"/>
              <a:t>Applicants who are not tech-savvy and possibly intimidated by the process</a:t>
            </a:r>
          </a:p>
          <a:p>
            <a:pPr lvl="1"/>
            <a:r>
              <a:rPr lang="en-US" dirty="0"/>
              <a:t>Applicants who do not have email addresses</a:t>
            </a:r>
          </a:p>
          <a:p>
            <a:pPr lvl="1">
              <a:lnSpc>
                <a:spcPct val="90000"/>
              </a:lnSpc>
            </a:pPr>
            <a:endParaRPr lang="en-US" sz="2000" dirty="0"/>
          </a:p>
        </p:txBody>
      </p:sp>
      <p:sp>
        <p:nvSpPr>
          <p:cNvPr id="5" name="Slide Number Placeholder 4"/>
          <p:cNvSpPr>
            <a:spLocks noGrp="1"/>
          </p:cNvSpPr>
          <p:nvPr>
            <p:ph type="sldNum" sz="quarter" idx="10"/>
          </p:nvPr>
        </p:nvSpPr>
        <p:spPr>
          <a:xfrm>
            <a:off x="10853928" y="6356350"/>
            <a:ext cx="685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5B02A65-3D1E-45BD-9983-4ADAC5079F8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719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9000">
              <a:schemeClr val="tx1"/>
            </a:gs>
            <a:gs pos="0">
              <a:schemeClr val="accent3"/>
            </a:gs>
            <a:gs pos="0">
              <a:schemeClr val="accent1">
                <a:lumMod val="45000"/>
                <a:lumOff val="55000"/>
              </a:schemeClr>
            </a:gs>
            <a:gs pos="0">
              <a:schemeClr val="accent1">
                <a:lumMod val="45000"/>
                <a:lumOff val="5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F35F21E-B8BC-4396-8168-AA3CB0111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476" y="1618156"/>
            <a:ext cx="3652068" cy="2739051"/>
          </a:xfrm>
          <a:prstGeom prst="rect">
            <a:avLst/>
          </a:prstGeom>
        </p:spPr>
      </p:pic>
      <p:sp>
        <p:nvSpPr>
          <p:cNvPr id="5" name="Slide Number Placeholder 4"/>
          <p:cNvSpPr>
            <a:spLocks noGrp="1"/>
          </p:cNvSpPr>
          <p:nvPr>
            <p:ph type="sldNum" sz="quarter" idx="10"/>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25B02A65-3D1E-45BD-9983-4ADAC5079F8B}" type="slidenum">
              <a:rPr kumimoji="0" lang="en-US" sz="120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white">
                  <a:alpha val="80000"/>
                </a:prstClr>
              </a:solidFill>
              <a:effectLst/>
              <a:uLnTx/>
              <a:uFillTx/>
              <a:latin typeface="Calibri"/>
              <a:ea typeface="+mn-ea"/>
              <a:cs typeface="+mn-cs"/>
            </a:endParaRPr>
          </a:p>
        </p:txBody>
      </p:sp>
      <p:sp>
        <p:nvSpPr>
          <p:cNvPr id="2" name="Title 1"/>
          <p:cNvSpPr>
            <a:spLocks noGrp="1"/>
          </p:cNvSpPr>
          <p:nvPr>
            <p:ph type="title" idx="4294967295"/>
          </p:nvPr>
        </p:nvSpPr>
        <p:spPr>
          <a:xfrm>
            <a:off x="0" y="447675"/>
            <a:ext cx="10520363" cy="1325563"/>
          </a:xfrm>
        </p:spPr>
        <p:txBody>
          <a:bodyPr>
            <a:normAutofit/>
          </a:bodyPr>
          <a:lstStyle/>
          <a:p>
            <a:r>
              <a:rPr lang="en-US" dirty="0">
                <a:solidFill>
                  <a:prstClr val="black"/>
                </a:solidFill>
              </a:rPr>
              <a:t>Census Recruiting Help Needed</a:t>
            </a:r>
            <a:endParaRPr lang="en-US" b="1" dirty="0">
              <a:solidFill>
                <a:schemeClr val="bg1"/>
              </a:solidFill>
            </a:endParaRPr>
          </a:p>
        </p:txBody>
      </p:sp>
      <p:sp>
        <p:nvSpPr>
          <p:cNvPr id="3" name="Content Placeholder 2"/>
          <p:cNvSpPr>
            <a:spLocks noGrp="1"/>
          </p:cNvSpPr>
          <p:nvPr>
            <p:ph idx="4294967295"/>
          </p:nvPr>
        </p:nvSpPr>
        <p:spPr>
          <a:xfrm>
            <a:off x="726727" y="2040070"/>
            <a:ext cx="4935538" cy="3984625"/>
          </a:xfrm>
        </p:spPr>
        <p:txBody>
          <a:bodyPr vert="horz" lIns="91440" tIns="45720" rIns="91440" bIns="45720" rtlCol="0" anchor="t">
            <a:normAutofit fontScale="92500"/>
          </a:bodyPr>
          <a:lstStyle/>
          <a:p>
            <a:pPr marL="0" indent="0">
              <a:lnSpc>
                <a:spcPct val="90000"/>
              </a:lnSpc>
              <a:buNone/>
            </a:pPr>
            <a:endParaRPr lang="en-US" sz="1800" dirty="0">
              <a:solidFill>
                <a:schemeClr val="bg1"/>
              </a:solidFill>
            </a:endParaRPr>
          </a:p>
          <a:p>
            <a:r>
              <a:rPr lang="en-US" dirty="0">
                <a:solidFill>
                  <a:prstClr val="black"/>
                </a:solidFill>
              </a:rPr>
              <a:t>Free space with computers </a:t>
            </a:r>
            <a:endParaRPr lang="en-US" dirty="0">
              <a:solidFill>
                <a:prstClr val="black"/>
              </a:solidFill>
              <a:cs typeface="Calibri"/>
            </a:endParaRPr>
          </a:p>
          <a:p>
            <a:r>
              <a:rPr lang="en-US" dirty="0">
                <a:solidFill>
                  <a:prstClr val="black"/>
                </a:solidFill>
              </a:rPr>
              <a:t>Free space with good internet access</a:t>
            </a:r>
            <a:endParaRPr lang="en-US" dirty="0">
              <a:solidFill>
                <a:prstClr val="black"/>
              </a:solidFill>
              <a:cs typeface="Calibri"/>
            </a:endParaRPr>
          </a:p>
          <a:p>
            <a:pPr lvl="0"/>
            <a:r>
              <a:rPr lang="en-US" dirty="0">
                <a:solidFill>
                  <a:prstClr val="black"/>
                </a:solidFill>
              </a:rPr>
              <a:t>Preferably, ADA accessible space</a:t>
            </a:r>
            <a:endParaRPr lang="en-US" sz="3800" dirty="0">
              <a:solidFill>
                <a:prstClr val="black"/>
              </a:solidFill>
              <a:cs typeface="Calibri"/>
            </a:endParaRPr>
          </a:p>
          <a:p>
            <a:pPr lvl="0"/>
            <a:r>
              <a:rPr lang="en-US" dirty="0">
                <a:solidFill>
                  <a:prstClr val="black"/>
                </a:solidFill>
              </a:rPr>
              <a:t>Spread the word about jobs</a:t>
            </a:r>
          </a:p>
          <a:p>
            <a:pPr marL="0" lvl="0" indent="0">
              <a:buNone/>
            </a:pPr>
            <a:endParaRPr lang="en-US" dirty="0">
              <a:solidFill>
                <a:prstClr val="black"/>
              </a:solidFill>
            </a:endParaRPr>
          </a:p>
          <a:p>
            <a:pPr>
              <a:lnSpc>
                <a:spcPct val="90000"/>
              </a:lnSpc>
            </a:pPr>
            <a:endParaRPr lang="en-US" sz="1700" dirty="0"/>
          </a:p>
          <a:p>
            <a:pPr marL="0" indent="0">
              <a:lnSpc>
                <a:spcPct val="90000"/>
              </a:lnSpc>
              <a:buNone/>
            </a:pPr>
            <a:endParaRPr lang="en-US" sz="1700" dirty="0"/>
          </a:p>
          <a:p>
            <a:pPr marL="457200" lvl="1" indent="0">
              <a:lnSpc>
                <a:spcPct val="90000"/>
              </a:lnSpc>
              <a:buNone/>
            </a:pPr>
            <a:endParaRPr lang="en-US" sz="1700" dirty="0"/>
          </a:p>
          <a:p>
            <a:pPr lvl="1">
              <a:lnSpc>
                <a:spcPct val="90000"/>
              </a:lnSpc>
            </a:pPr>
            <a:endParaRPr lang="en-US" sz="1700" dirty="0"/>
          </a:p>
          <a:p>
            <a:pPr lvl="1">
              <a:lnSpc>
                <a:spcPct val="90000"/>
              </a:lnSpc>
            </a:pPr>
            <a:endParaRPr lang="en-US" sz="1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710" y="4470967"/>
            <a:ext cx="4419600" cy="2113442"/>
          </a:xfrm>
          <a:prstGeom prst="rect">
            <a:avLst/>
          </a:prstGeom>
        </p:spPr>
      </p:pic>
    </p:spTree>
    <p:extLst>
      <p:ext uri="{BB962C8B-B14F-4D97-AF65-F5344CB8AC3E}">
        <p14:creationId xmlns:p14="http://schemas.microsoft.com/office/powerpoint/2010/main" val="199457842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2EFF-3A8C-4243-A03E-6FA548878D4C}"/>
              </a:ext>
            </a:extLst>
          </p:cNvPr>
          <p:cNvSpPr>
            <a:spLocks noGrp="1"/>
          </p:cNvSpPr>
          <p:nvPr>
            <p:ph type="title"/>
          </p:nvPr>
        </p:nvSpPr>
        <p:spPr>
          <a:xfrm>
            <a:off x="838200" y="365126"/>
            <a:ext cx="10515600" cy="777876"/>
          </a:xfrm>
        </p:spPr>
        <p:txBody>
          <a:bodyPr>
            <a:normAutofit fontScale="90000"/>
          </a:bodyPr>
          <a:lstStyle/>
          <a:p>
            <a:pPr algn="ctr"/>
            <a:r>
              <a:rPr lang="en-US" sz="3200" dirty="0"/>
              <a:t>Where to Direct Interested Applicants for 2020 Census Positions</a:t>
            </a:r>
          </a:p>
        </p:txBody>
      </p:sp>
      <p:sp>
        <p:nvSpPr>
          <p:cNvPr id="3" name="Content Placeholder 2">
            <a:extLst>
              <a:ext uri="{FF2B5EF4-FFF2-40B4-BE49-F238E27FC236}">
                <a16:creationId xmlns:a16="http://schemas.microsoft.com/office/drawing/2014/main" id="{563791B3-A8D7-4B9A-BB41-3DF50613B279}"/>
              </a:ext>
            </a:extLst>
          </p:cNvPr>
          <p:cNvSpPr>
            <a:spLocks noGrp="1"/>
          </p:cNvSpPr>
          <p:nvPr>
            <p:ph idx="1"/>
          </p:nvPr>
        </p:nvSpPr>
        <p:spPr>
          <a:xfrm>
            <a:off x="609600" y="1143001"/>
            <a:ext cx="10972800" cy="5181600"/>
          </a:xfrm>
        </p:spPr>
        <p:txBody>
          <a:bodyPr vert="horz" lIns="91440" tIns="45720" rIns="91440" bIns="45720" rtlCol="0" anchor="t">
            <a:normAutofit fontScale="92500" lnSpcReduction="20000"/>
          </a:bodyPr>
          <a:lstStyle/>
          <a:p>
            <a:pPr marL="0" indent="0" algn="ctr">
              <a:buNone/>
            </a:pPr>
            <a:endParaRPr lang="en-US" dirty="0"/>
          </a:p>
          <a:p>
            <a:pPr marL="0" indent="0" algn="ctr">
              <a:buNone/>
            </a:pPr>
            <a:r>
              <a:rPr lang="en-US" sz="3500" b="1" dirty="0">
                <a:solidFill>
                  <a:srgbClr val="FF0000"/>
                </a:solidFill>
                <a:hlinkClick r:id="rId3"/>
              </a:rPr>
              <a:t>www.usajobs.gov</a:t>
            </a:r>
            <a:endParaRPr lang="en-US" sz="3500" b="1" dirty="0">
              <a:solidFill>
                <a:srgbClr val="FF0000"/>
              </a:solidFill>
            </a:endParaRPr>
          </a:p>
          <a:p>
            <a:pPr marL="0" indent="0" algn="ctr">
              <a:buNone/>
            </a:pPr>
            <a:r>
              <a:rPr lang="en-US" sz="3500" b="1" dirty="0">
                <a:solidFill>
                  <a:srgbClr val="FF0000"/>
                </a:solidFill>
              </a:rPr>
              <a:t>or</a:t>
            </a:r>
          </a:p>
          <a:p>
            <a:pPr marL="0" indent="0" algn="ctr">
              <a:buNone/>
            </a:pPr>
            <a:r>
              <a:rPr lang="en-US" sz="3500" b="1" dirty="0">
                <a:solidFill>
                  <a:schemeClr val="accent1"/>
                </a:solidFill>
                <a:hlinkClick r:id="rId4"/>
              </a:rPr>
              <a:t>Census.gov/fieldjobs</a:t>
            </a:r>
            <a:endParaRPr lang="en-US" sz="3500" b="1" dirty="0">
              <a:solidFill>
                <a:schemeClr val="accent1"/>
              </a:solidFill>
            </a:endParaRPr>
          </a:p>
          <a:p>
            <a:pPr marL="0" indent="0" algn="ctr">
              <a:buNone/>
            </a:pPr>
            <a:r>
              <a:rPr lang="en-US" sz="3500" b="1" dirty="0">
                <a:solidFill>
                  <a:srgbClr val="FF0000"/>
                </a:solidFill>
              </a:rPr>
              <a:t>or</a:t>
            </a:r>
          </a:p>
          <a:p>
            <a:pPr marL="0" indent="0" algn="ctr">
              <a:buNone/>
            </a:pPr>
            <a:r>
              <a:rPr lang="en-US" sz="3500" dirty="0"/>
              <a:t>Toll Free Jobs Line</a:t>
            </a:r>
          </a:p>
          <a:p>
            <a:pPr marL="0" indent="0" algn="ctr">
              <a:buNone/>
            </a:pPr>
            <a:r>
              <a:rPr lang="en-US" sz="3500" b="1" dirty="0">
                <a:solidFill>
                  <a:srgbClr val="FF0000"/>
                </a:solidFill>
              </a:rPr>
              <a:t>1-855-JOB-2020</a:t>
            </a:r>
          </a:p>
          <a:p>
            <a:pPr marL="0" indent="0" algn="ctr">
              <a:buNone/>
            </a:pPr>
            <a:r>
              <a:rPr lang="en-US" sz="3500" b="1" dirty="0"/>
              <a:t>(1-855-562-2020)</a:t>
            </a:r>
            <a:r>
              <a:rPr lang="en-US" sz="3500" b="1" dirty="0">
                <a:cs typeface="Calibri"/>
              </a:rPr>
              <a:t> or (1-855-889-8932)</a:t>
            </a:r>
          </a:p>
          <a:p>
            <a:pPr marL="0" indent="0" algn="ctr">
              <a:buNone/>
            </a:pPr>
            <a:endParaRPr lang="en-US" b="1" dirty="0"/>
          </a:p>
          <a:p>
            <a:pPr marL="0" indent="0" algn="ctr">
              <a:buNone/>
            </a:pPr>
            <a:r>
              <a:rPr lang="en-US" sz="2100" b="1" dirty="0"/>
              <a:t> </a:t>
            </a:r>
            <a:r>
              <a:rPr lang="en-US" sz="3300" b="1" dirty="0">
                <a:solidFill>
                  <a:schemeClr val="accent1"/>
                </a:solidFill>
                <a:highlight>
                  <a:srgbClr val="FFFF00"/>
                </a:highlight>
              </a:rPr>
              <a:t>2020census.gov/jobs </a:t>
            </a:r>
            <a:r>
              <a:rPr lang="en-US" sz="2600" b="1" dirty="0"/>
              <a:t>for hourly jobs (paid weekly)</a:t>
            </a:r>
            <a:endParaRPr lang="en-US" sz="2600" b="1" dirty="0">
              <a:cs typeface="Calibri"/>
            </a:endParaRPr>
          </a:p>
        </p:txBody>
      </p:sp>
      <p:sp>
        <p:nvSpPr>
          <p:cNvPr id="5" name="Slide Number Placeholder 4">
            <a:extLst>
              <a:ext uri="{FF2B5EF4-FFF2-40B4-BE49-F238E27FC236}">
                <a16:creationId xmlns:a16="http://schemas.microsoft.com/office/drawing/2014/main" id="{DAE1421D-9FCF-4AE5-89F2-69121662D733}"/>
              </a:ext>
            </a:extLst>
          </p:cNvPr>
          <p:cNvSpPr>
            <a:spLocks noGrp="1"/>
          </p:cNvSpPr>
          <p:nvPr>
            <p:ph type="sldNum" sz="quarter" idx="12"/>
          </p:nvPr>
        </p:nvSpPr>
        <p:spPr>
          <a:xfrm>
            <a:off x="8801100" y="6400799"/>
            <a:ext cx="2743200" cy="365125"/>
          </a:xfrm>
        </p:spPr>
        <p:txBody>
          <a:bodyPr/>
          <a:lstStyle/>
          <a:p>
            <a:fld id="{25B02A65-3D1E-45BD-9983-4ADAC5079F8B}" type="slidenum">
              <a:rPr lang="en-US" smtClean="0"/>
              <a:pPr/>
              <a:t>25</a:t>
            </a:fld>
            <a:endParaRPr lang="en-US" dirty="0"/>
          </a:p>
        </p:txBody>
      </p:sp>
    </p:spTree>
    <p:extLst>
      <p:ext uri="{BB962C8B-B14F-4D97-AF65-F5344CB8AC3E}">
        <p14:creationId xmlns:p14="http://schemas.microsoft.com/office/powerpoint/2010/main" val="1641850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64C45D-0E92-0A42-BADC-58B0C0E90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697" y="2335285"/>
            <a:ext cx="3635639" cy="1684512"/>
          </a:xfrm>
          <a:prstGeom prst="rect">
            <a:avLst/>
          </a:prstGeom>
          <a:effectLst/>
        </p:spPr>
      </p:pic>
      <p:sp>
        <p:nvSpPr>
          <p:cNvPr id="2" name="Title 1">
            <a:extLst>
              <a:ext uri="{FF2B5EF4-FFF2-40B4-BE49-F238E27FC236}">
                <a16:creationId xmlns:a16="http://schemas.microsoft.com/office/drawing/2014/main" id="{1453BC48-A5CC-3944-9277-5DEDAF7479CB}"/>
              </a:ext>
            </a:extLst>
          </p:cNvPr>
          <p:cNvSpPr>
            <a:spLocks noGrp="1"/>
          </p:cNvSpPr>
          <p:nvPr>
            <p:ph type="title"/>
          </p:nvPr>
        </p:nvSpPr>
        <p:spPr>
          <a:xfrm>
            <a:off x="648928" y="176358"/>
            <a:ext cx="6907481" cy="1676603"/>
          </a:xfrm>
        </p:spPr>
        <p:txBody>
          <a:bodyPr>
            <a:normAutofit/>
          </a:bodyPr>
          <a:lstStyle/>
          <a:p>
            <a:r>
              <a:rPr lang="en-US" sz="4000" dirty="0"/>
              <a:t>Next Steps</a:t>
            </a:r>
          </a:p>
        </p:txBody>
      </p:sp>
      <p:sp>
        <p:nvSpPr>
          <p:cNvPr id="3" name="Content Placeholder 2">
            <a:extLst>
              <a:ext uri="{FF2B5EF4-FFF2-40B4-BE49-F238E27FC236}">
                <a16:creationId xmlns:a16="http://schemas.microsoft.com/office/drawing/2014/main" id="{701E1619-D5A1-B44C-80AB-BFDBD6EB4DB9}"/>
              </a:ext>
            </a:extLst>
          </p:cNvPr>
          <p:cNvSpPr>
            <a:spLocks noGrp="1"/>
          </p:cNvSpPr>
          <p:nvPr>
            <p:ph idx="1"/>
          </p:nvPr>
        </p:nvSpPr>
        <p:spPr>
          <a:xfrm>
            <a:off x="648930" y="1828800"/>
            <a:ext cx="6907479" cy="4395019"/>
          </a:xfrm>
        </p:spPr>
        <p:txBody>
          <a:bodyPr>
            <a:normAutofit/>
          </a:bodyPr>
          <a:lstStyle/>
          <a:p>
            <a:r>
              <a:rPr lang="en-US" sz="2400" dirty="0"/>
              <a:t>Continue to finalize your list of SCCC members</a:t>
            </a:r>
          </a:p>
          <a:p>
            <a:r>
              <a:rPr lang="en-US" sz="2400" dirty="0"/>
              <a:t>Inform the Census Bureau Partnership staff of the selected Chairperson, Committee members, Subcommittee chairpersons and members</a:t>
            </a:r>
          </a:p>
          <a:p>
            <a:r>
              <a:rPr lang="en-US" sz="2400" dirty="0"/>
              <a:t>Schedule a Census workshop on SCCC Workplans and Strategies. </a:t>
            </a:r>
            <a:endParaRPr lang="en-US" sz="1500" dirty="0"/>
          </a:p>
        </p:txBody>
      </p:sp>
      <p:sp>
        <p:nvSpPr>
          <p:cNvPr id="4" name="Slide Number Placeholder 3">
            <a:extLst>
              <a:ext uri="{FF2B5EF4-FFF2-40B4-BE49-F238E27FC236}">
                <a16:creationId xmlns:a16="http://schemas.microsoft.com/office/drawing/2014/main" id="{3548BDF4-B308-7746-9CAD-1C2CC7ED5D76}"/>
              </a:ext>
            </a:extLst>
          </p:cNvPr>
          <p:cNvSpPr>
            <a:spLocks noGrp="1"/>
          </p:cNvSpPr>
          <p:nvPr>
            <p:ph type="sldNum" sz="quarter" idx="10"/>
          </p:nvPr>
        </p:nvSpPr>
        <p:spPr>
          <a:xfrm>
            <a:off x="8610600" y="6356350"/>
            <a:ext cx="2743200" cy="365125"/>
          </a:xfrm>
          <a:prstGeom prst="ellipse">
            <a:avLst/>
          </a:prstGeom>
        </p:spPr>
        <p:txBody>
          <a:bodyP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25B02A65-3D1E-45BD-9983-4ADAC5079F8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8853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8">
            <a:extLst>
              <a:ext uri="{FF2B5EF4-FFF2-40B4-BE49-F238E27FC236}">
                <a16:creationId xmlns:a16="http://schemas.microsoft.com/office/drawing/2014/main" id="{2EFF2BA3-89DF-445E-85B9-F785752AEA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519363"/>
            <a:ext cx="914400" cy="914400"/>
          </a:xfrm>
          <a:prstGeom prst="rect">
            <a:avLst/>
          </a:prstGeom>
        </p:spPr>
      </p:pic>
      <p:sp>
        <p:nvSpPr>
          <p:cNvPr id="2" name="Title 1"/>
          <p:cNvSpPr>
            <a:spLocks noGrp="1"/>
          </p:cNvSpPr>
          <p:nvPr>
            <p:ph type="title"/>
          </p:nvPr>
        </p:nvSpPr>
        <p:spPr>
          <a:xfrm>
            <a:off x="433495" y="3433763"/>
            <a:ext cx="3197013" cy="2743200"/>
          </a:xfrm>
        </p:spPr>
        <p:txBody>
          <a:bodyPr anchor="t">
            <a:normAutofit/>
          </a:bodyPr>
          <a:lstStyle/>
          <a:p>
            <a:r>
              <a:rPr lang="en-US"/>
              <a:t>Contact Information:</a:t>
            </a:r>
          </a:p>
        </p:txBody>
      </p:sp>
      <p:sp>
        <p:nvSpPr>
          <p:cNvPr id="3" name="Content Placeholder 2"/>
          <p:cNvSpPr>
            <a:spLocks noGrp="1"/>
          </p:cNvSpPr>
          <p:nvPr>
            <p:ph idx="1"/>
          </p:nvPr>
        </p:nvSpPr>
        <p:spPr>
          <a:xfrm>
            <a:off x="3886200" y="643467"/>
            <a:ext cx="7289799" cy="5533496"/>
          </a:xfrm>
        </p:spPr>
        <p:txBody>
          <a:bodyPr anchor="ctr">
            <a:normAutofit/>
          </a:bodyPr>
          <a:lstStyle/>
          <a:p>
            <a:pPr marL="0" indent="0">
              <a:buNone/>
            </a:pPr>
            <a:endParaRPr lang="en-US" dirty="0"/>
          </a:p>
          <a:p>
            <a:r>
              <a:rPr lang="en-US" dirty="0"/>
              <a:t>Atlanta Partnership Staff 470-889-6530 </a:t>
            </a:r>
          </a:p>
          <a:p>
            <a:pPr marL="0" indent="0">
              <a:buNone/>
            </a:pPr>
            <a:r>
              <a:rPr lang="en-US" dirty="0">
                <a:hlinkClick r:id="rId5"/>
              </a:rPr>
              <a:t>atlanta.rcc.partnership@census.gov</a:t>
            </a:r>
            <a:r>
              <a:rPr lang="en-US" dirty="0">
                <a:cs typeface="Calibri"/>
              </a:rPr>
              <a:t> </a:t>
            </a:r>
          </a:p>
          <a:p>
            <a:r>
              <a:rPr lang="en-US" dirty="0"/>
              <a:t> Atlanta Recruiting 1-855-889-8932</a:t>
            </a:r>
          </a:p>
          <a:p>
            <a:pPr marL="0" indent="0">
              <a:buNone/>
            </a:pPr>
            <a:r>
              <a:rPr lang="en-US" dirty="0">
                <a:hlinkClick r:id="rId6"/>
              </a:rPr>
              <a:t>atlanta.rcc.recruiting@census.gov</a:t>
            </a:r>
            <a:endParaRPr lang="en-US" dirty="0"/>
          </a:p>
          <a:p>
            <a:r>
              <a:rPr lang="en-US" dirty="0"/>
              <a:t>Atlanta Geography 470-889-6550</a:t>
            </a:r>
          </a:p>
          <a:p>
            <a:pPr marL="0" indent="0">
              <a:buNone/>
            </a:pPr>
            <a:r>
              <a:rPr lang="en-US" dirty="0">
                <a:hlinkClick r:id="rId7"/>
              </a:rPr>
              <a:t>atlanta.geography@census.gov</a:t>
            </a: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27</a:t>
            </a:fld>
            <a:endParaRPr lang="en-US"/>
          </a:p>
        </p:txBody>
      </p:sp>
    </p:spTree>
    <p:extLst>
      <p:ext uri="{BB962C8B-B14F-4D97-AF65-F5344CB8AC3E}">
        <p14:creationId xmlns:p14="http://schemas.microsoft.com/office/powerpoint/2010/main" val="65164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Why We Ask You to Allocate Resources to the 2020 Census</a:t>
            </a:r>
          </a:p>
        </p:txBody>
      </p:sp>
      <p:sp>
        <p:nvSpPr>
          <p:cNvPr id="3" name="Content Placeholder 2"/>
          <p:cNvSpPr>
            <a:spLocks noGrp="1"/>
          </p:cNvSpPr>
          <p:nvPr>
            <p:ph idx="1"/>
          </p:nvPr>
        </p:nvSpPr>
        <p:spPr>
          <a:xfrm>
            <a:off x="4976031" y="1468358"/>
            <a:ext cx="6377769" cy="4930246"/>
          </a:xfrm>
        </p:spPr>
        <p:txBody>
          <a:bodyPr anchor="ctr">
            <a:normAutofit/>
          </a:bodyPr>
          <a:lstStyle/>
          <a:p>
            <a:endParaRPr lang="en-US" sz="2400" dirty="0"/>
          </a:p>
          <a:p>
            <a:r>
              <a:rPr lang="en-US" sz="2400" dirty="0"/>
              <a:t>Political Power</a:t>
            </a:r>
          </a:p>
          <a:p>
            <a:pPr lvl="1"/>
            <a:r>
              <a:rPr lang="en-US" sz="2400" dirty="0"/>
              <a:t>Census is constitutionally mandated for re-apportionment of Congress</a:t>
            </a:r>
          </a:p>
          <a:p>
            <a:pPr lvl="1"/>
            <a:r>
              <a:rPr lang="en-US" sz="2400" dirty="0"/>
              <a:t>Census results are used for Redistricting at national, state, and local levels.</a:t>
            </a:r>
          </a:p>
          <a:p>
            <a:pPr lvl="1"/>
            <a:endParaRPr lang="en-US" sz="2400" dirty="0"/>
          </a:p>
          <a:p>
            <a:r>
              <a:rPr lang="en-US" sz="2400" dirty="0"/>
              <a:t>Money/Economic Impact</a:t>
            </a:r>
          </a:p>
          <a:p>
            <a:pPr lvl="1"/>
            <a:r>
              <a:rPr lang="en-US" sz="2400" dirty="0"/>
              <a:t>Over $675 Billion/year is distributed to state and local governments using Census numbers (Over $4 Trillion over the decade).</a:t>
            </a:r>
          </a:p>
          <a:p>
            <a:pPr marL="457200" lvl="1" indent="0">
              <a:buNone/>
            </a:pPr>
            <a:endParaRPr lang="en-US" sz="2400" dirty="0"/>
          </a:p>
          <a:p>
            <a:pPr lvl="1"/>
            <a:endParaRPr lang="en-US" sz="2400" dirty="0"/>
          </a:p>
          <a:p>
            <a:pPr lvl="1"/>
            <a:endParaRPr lang="en-US" sz="2400" dirty="0"/>
          </a:p>
          <a:p>
            <a:pPr lvl="1"/>
            <a:endParaRPr lang="en-US" sz="2400" dirty="0"/>
          </a:p>
          <a:p>
            <a:pPr marL="457200" lvl="1" indent="0">
              <a:buNone/>
            </a:pPr>
            <a:endParaRPr lang="en-US" sz="2400" dirty="0"/>
          </a:p>
        </p:txBody>
      </p:sp>
      <p:sp>
        <p:nvSpPr>
          <p:cNvPr id="5" name="Slide Number Placeholder 4"/>
          <p:cNvSpPr>
            <a:spLocks noGrp="1"/>
          </p:cNvSpPr>
          <p:nvPr>
            <p:ph type="sldNum" sz="quarter" idx="10"/>
          </p:nvPr>
        </p:nvSpPr>
        <p:spPr>
          <a:xfrm>
            <a:off x="10571516" y="6033479"/>
            <a:ext cx="782283" cy="365125"/>
          </a:xfrm>
        </p:spPr>
        <p:txBody>
          <a:bodyPr>
            <a:normAutofit/>
          </a:bodyPr>
          <a:lstStyle/>
          <a:p>
            <a:pPr>
              <a:spcAft>
                <a:spcPts val="600"/>
              </a:spcAft>
            </a:pPr>
            <a:fld id="{25B02A65-3D1E-45BD-9983-4ADAC5079F8B}" type="slidenum">
              <a:rPr lang="en-US" sz="1050" smtClean="0">
                <a:solidFill>
                  <a:schemeClr val="tx1">
                    <a:alpha val="80000"/>
                  </a:schemeClr>
                </a:solidFill>
              </a:rPr>
              <a:pPr>
                <a:spcAft>
                  <a:spcPts val="600"/>
                </a:spcAft>
              </a:pPr>
              <a:t>3</a:t>
            </a:fld>
            <a:endParaRPr lang="en-US" sz="1050">
              <a:solidFill>
                <a:schemeClr val="tx1">
                  <a:alpha val="80000"/>
                </a:schemeClr>
              </a:solidFill>
            </a:endParaRPr>
          </a:p>
        </p:txBody>
      </p:sp>
    </p:spTree>
    <p:extLst>
      <p:ext uri="{BB962C8B-B14F-4D97-AF65-F5344CB8AC3E}">
        <p14:creationId xmlns:p14="http://schemas.microsoft.com/office/powerpoint/2010/main" val="331869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501763" y="643467"/>
            <a:ext cx="7188474" cy="5571066"/>
          </a:xfrm>
          <a:prstGeom prst="rect">
            <a:avLst/>
          </a:prstGeom>
        </p:spPr>
      </p:pic>
      <p:sp>
        <p:nvSpPr>
          <p:cNvPr id="4" name="Slide Number Placeholder 3"/>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212527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92598" y="640263"/>
            <a:ext cx="5221266" cy="1344975"/>
          </a:xfrm>
        </p:spPr>
        <p:txBody>
          <a:bodyPr>
            <a:normAutofit/>
          </a:bodyPr>
          <a:lstStyle/>
          <a:p>
            <a:pPr>
              <a:lnSpc>
                <a:spcPct val="90000"/>
              </a:lnSpc>
            </a:pPr>
            <a:r>
              <a:rPr lang="en-US" sz="2500">
                <a:hlinkClick r:id="rId3"/>
              </a:rPr>
              <a:t>Counting For Dollars Project 2020</a:t>
            </a:r>
            <a:br>
              <a:rPr lang="en-US" sz="2500">
                <a:hlinkClick r:id="rId3"/>
              </a:rPr>
            </a:br>
            <a:r>
              <a:rPr lang="en-US" sz="2500"/>
              <a:t>Initial Analysis: 16 Large Census-guided Financial Assistance Programs</a:t>
            </a:r>
            <a:r>
              <a:rPr lang="en-US" sz="2500">
                <a:hlinkClick r:id="rId3"/>
              </a:rPr>
              <a:t> </a:t>
            </a:r>
            <a:endParaRPr lang="en-US" sz="2500"/>
          </a:p>
        </p:txBody>
      </p:sp>
      <p:sp>
        <p:nvSpPr>
          <p:cNvPr id="3" name="Content Placeholder 2"/>
          <p:cNvSpPr>
            <a:spLocks noGrp="1"/>
          </p:cNvSpPr>
          <p:nvPr>
            <p:ph idx="1"/>
          </p:nvPr>
        </p:nvSpPr>
        <p:spPr>
          <a:xfrm>
            <a:off x="6391903" y="2121763"/>
            <a:ext cx="5235490" cy="3773010"/>
          </a:xfrm>
        </p:spPr>
        <p:txBody>
          <a:bodyPr>
            <a:normAutofit/>
          </a:bodyPr>
          <a:lstStyle/>
          <a:p>
            <a:r>
              <a:rPr lang="en-US" sz="2000" b="1" i="1" dirty="0"/>
              <a:t>In Fiscal Year (FY) 2015, the 50 states plus the District of Columbia received $589.7 billion from 16 large Census-guided programs</a:t>
            </a:r>
            <a:r>
              <a:rPr lang="en-US" sz="2000" dirty="0"/>
              <a:t>, such as Medicaid, Highway Planning and Construction, the National School Lunch Program, and Head Start.</a:t>
            </a:r>
          </a:p>
          <a:p>
            <a:r>
              <a:rPr lang="en-US" sz="2000" b="1" i="1" dirty="0"/>
              <a:t>For 15 of the 16 programs, the amount of funds a state received was guided by its 2010 Census count. </a:t>
            </a:r>
            <a:r>
              <a:rPr lang="en-US" sz="2000" dirty="0"/>
              <a:t>The more accurate the state’s count, the more fair and equitable is its share of federal funds.</a:t>
            </a:r>
          </a:p>
          <a:p>
            <a:endParaRPr lang="en-US" sz="2000" dirty="0"/>
          </a:p>
        </p:txBody>
      </p:sp>
      <p:sp>
        <p:nvSpPr>
          <p:cNvPr id="7" name="Slide Number Placeholder 6"/>
          <p:cNvSpPr>
            <a:spLocks noGrp="1"/>
          </p:cNvSpPr>
          <p:nvPr>
            <p:ph type="sldNum" sz="quarter" idx="10"/>
          </p:nvPr>
        </p:nvSpPr>
        <p:spPr>
          <a:xfrm>
            <a:off x="8610600" y="6356350"/>
            <a:ext cx="2743200" cy="365125"/>
          </a:xfrm>
          <a:prstGeom prst="ellipse">
            <a:avLst/>
          </a:prstGeom>
        </p:spPr>
        <p:txBody>
          <a:bodyPr>
            <a:normAutofit/>
          </a:bodyPr>
          <a:lstStyle/>
          <a:p>
            <a:pPr>
              <a:lnSpc>
                <a:spcPct val="90000"/>
              </a:lnSpc>
              <a:spcAft>
                <a:spcPts val="600"/>
              </a:spcAft>
            </a:pPr>
            <a:fld id="{25B02A65-3D1E-45BD-9983-4ADAC5079F8B}" type="slidenum">
              <a:rPr lang="en-US"/>
              <a:pPr>
                <a:lnSpc>
                  <a:spcPct val="90000"/>
                </a:lnSpc>
                <a:spcAft>
                  <a:spcPts val="600"/>
                </a:spcAft>
              </a:pPr>
              <a:t>5</a:t>
            </a:fld>
            <a:endParaRPr lang="en-US"/>
          </a:p>
        </p:txBody>
      </p:sp>
      <p:pic>
        <p:nvPicPr>
          <p:cNvPr id="4" name="Picture 4" descr="A screenshot of a cell phone&#10;&#10;Description generated with very high confidence">
            <a:extLst>
              <a:ext uri="{FF2B5EF4-FFF2-40B4-BE49-F238E27FC236}">
                <a16:creationId xmlns:a16="http://schemas.microsoft.com/office/drawing/2014/main" id="{86240790-FD4D-4F73-89F2-1BF7A261D4D4}"/>
              </a:ext>
            </a:extLst>
          </p:cNvPr>
          <p:cNvPicPr>
            <a:picLocks noChangeAspect="1"/>
          </p:cNvPicPr>
          <p:nvPr/>
        </p:nvPicPr>
        <p:blipFill>
          <a:blip r:embed="rId4"/>
          <a:stretch>
            <a:fillRect/>
          </a:stretch>
        </p:blipFill>
        <p:spPr>
          <a:xfrm>
            <a:off x="175146" y="3703"/>
            <a:ext cx="4847229" cy="6031728"/>
          </a:xfrm>
          <a:prstGeom prst="rect">
            <a:avLst/>
          </a:prstGeom>
        </p:spPr>
      </p:pic>
    </p:spTree>
    <p:extLst>
      <p:ext uri="{BB962C8B-B14F-4D97-AF65-F5344CB8AC3E}">
        <p14:creationId xmlns:p14="http://schemas.microsoft.com/office/powerpoint/2010/main" val="26193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Census Data Are Used In Many Ways</a:t>
            </a:r>
          </a:p>
        </p:txBody>
      </p:sp>
      <p:sp>
        <p:nvSpPr>
          <p:cNvPr id="3" name="Content Placeholder 2"/>
          <p:cNvSpPr>
            <a:spLocks noGrp="1"/>
          </p:cNvSpPr>
          <p:nvPr>
            <p:ph idx="1"/>
          </p:nvPr>
        </p:nvSpPr>
        <p:spPr>
          <a:xfrm>
            <a:off x="4976031" y="1468358"/>
            <a:ext cx="6377769" cy="4930246"/>
          </a:xfrm>
        </p:spPr>
        <p:txBody>
          <a:bodyPr anchor="ctr">
            <a:normAutofit lnSpcReduction="10000"/>
          </a:bodyPr>
          <a:lstStyle/>
          <a:p>
            <a:endParaRPr lang="en-US" sz="2400" dirty="0"/>
          </a:p>
          <a:p>
            <a:pPr lvl="2">
              <a:lnSpc>
                <a:spcPct val="90000"/>
              </a:lnSpc>
            </a:pPr>
            <a:r>
              <a:rPr lang="en-US" altLang="en-US" dirty="0"/>
              <a:t>Forecasting of future transportation needs </a:t>
            </a:r>
          </a:p>
          <a:p>
            <a:pPr lvl="2">
              <a:lnSpc>
                <a:spcPct val="90000"/>
              </a:lnSpc>
            </a:pPr>
            <a:r>
              <a:rPr lang="en-US" altLang="en-US" dirty="0"/>
              <a:t>Determining areas eligible for housing assistance and rehabilitation loans</a:t>
            </a:r>
          </a:p>
          <a:p>
            <a:pPr lvl="2">
              <a:lnSpc>
                <a:spcPct val="90000"/>
              </a:lnSpc>
            </a:pPr>
            <a:r>
              <a:rPr lang="en-US" altLang="en-US" dirty="0"/>
              <a:t>Assisting tribal, federal, state and local governments in planning, and implementing programs and services in</a:t>
            </a:r>
            <a:r>
              <a:rPr lang="en-US" altLang="en-US" dirty="0">
                <a:solidFill>
                  <a:srgbClr val="009999"/>
                </a:solidFill>
              </a:rPr>
              <a:t>:</a:t>
            </a:r>
          </a:p>
          <a:p>
            <a:pPr lvl="3">
              <a:lnSpc>
                <a:spcPct val="90000"/>
              </a:lnSpc>
            </a:pPr>
            <a:r>
              <a:rPr lang="en-US" altLang="en-US" sz="1600" dirty="0"/>
              <a:t>Education</a:t>
            </a:r>
          </a:p>
          <a:p>
            <a:pPr lvl="3">
              <a:lnSpc>
                <a:spcPct val="90000"/>
              </a:lnSpc>
            </a:pPr>
            <a:r>
              <a:rPr lang="en-US" altLang="en-US" sz="1600" dirty="0"/>
              <a:t>Healthcare</a:t>
            </a:r>
          </a:p>
          <a:p>
            <a:pPr lvl="3">
              <a:lnSpc>
                <a:spcPct val="90000"/>
              </a:lnSpc>
            </a:pPr>
            <a:r>
              <a:rPr lang="en-US" altLang="en-US" sz="1600" dirty="0"/>
              <a:t>Transportation</a:t>
            </a:r>
          </a:p>
          <a:p>
            <a:pPr lvl="3">
              <a:lnSpc>
                <a:spcPct val="90000"/>
              </a:lnSpc>
            </a:pPr>
            <a:r>
              <a:rPr lang="en-US" altLang="en-US" sz="1600" dirty="0"/>
              <a:t>Social Services</a:t>
            </a:r>
          </a:p>
          <a:p>
            <a:pPr lvl="3">
              <a:lnSpc>
                <a:spcPct val="90000"/>
              </a:lnSpc>
            </a:pPr>
            <a:r>
              <a:rPr lang="en-US" altLang="en-US" sz="1600" dirty="0"/>
              <a:t>Emergency response</a:t>
            </a:r>
          </a:p>
          <a:p>
            <a:pPr lvl="2">
              <a:lnSpc>
                <a:spcPct val="90000"/>
              </a:lnSpc>
            </a:pPr>
            <a:r>
              <a:rPr lang="en-US" altLang="en-US" dirty="0"/>
              <a:t>Designing facilities for people with disabilities, the elderly and children</a:t>
            </a:r>
            <a:endParaRPr lang="en-US" altLang="en-US" sz="2000" dirty="0"/>
          </a:p>
          <a:p>
            <a:pPr marL="457200" lvl="1" indent="0">
              <a:buNone/>
            </a:pPr>
            <a:endParaRPr lang="en-US" sz="2400" dirty="0"/>
          </a:p>
          <a:p>
            <a:pPr lvl="1"/>
            <a:endParaRPr lang="en-US" sz="2400" dirty="0"/>
          </a:p>
          <a:p>
            <a:pPr lvl="1"/>
            <a:endParaRPr lang="en-US" sz="2400" dirty="0"/>
          </a:p>
          <a:p>
            <a:pPr lvl="1"/>
            <a:endParaRPr lang="en-US" sz="2400" dirty="0"/>
          </a:p>
          <a:p>
            <a:pPr marL="457200" lvl="1" indent="0">
              <a:buNone/>
            </a:pPr>
            <a:endParaRPr lang="en-US" sz="2400" dirty="0"/>
          </a:p>
        </p:txBody>
      </p:sp>
      <p:sp>
        <p:nvSpPr>
          <p:cNvPr id="5" name="Slide Number Placeholder 4"/>
          <p:cNvSpPr>
            <a:spLocks noGrp="1"/>
          </p:cNvSpPr>
          <p:nvPr>
            <p:ph type="sldNum" sz="quarter" idx="10"/>
          </p:nvPr>
        </p:nvSpPr>
        <p:spPr>
          <a:xfrm>
            <a:off x="10571516" y="6033479"/>
            <a:ext cx="782283"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25B02A65-3D1E-45BD-9983-4ADAC5079F8B}" type="slidenum">
              <a:rPr kumimoji="0" lang="en-US" sz="1050" b="0" i="0" u="none" strike="noStrike" kern="1200" cap="none" spc="0" normalizeH="0" baseline="0" noProof="0" smtClean="0">
                <a:ln>
                  <a:noFill/>
                </a:ln>
                <a:solidFill>
                  <a:prstClr val="black">
                    <a:alpha val="80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a:ln>
                <a:noFill/>
              </a:ln>
              <a:solidFill>
                <a:prstClr val="black">
                  <a:alpha val="80000"/>
                </a:prstClr>
              </a:solidFill>
              <a:effectLst/>
              <a:uLnTx/>
              <a:uFillTx/>
              <a:latin typeface="Calibri"/>
              <a:ea typeface="+mn-ea"/>
              <a:cs typeface="+mn-cs"/>
            </a:endParaRPr>
          </a:p>
        </p:txBody>
      </p:sp>
    </p:spTree>
    <p:extLst>
      <p:ext uri="{BB962C8B-B14F-4D97-AF65-F5344CB8AC3E}">
        <p14:creationId xmlns:p14="http://schemas.microsoft.com/office/powerpoint/2010/main" val="414404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55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4">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286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56D0E9D8-F11F-44D2-B436-8DAA1A670D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2" name="Title 1"/>
          <p:cNvSpPr>
            <a:spLocks noGrp="1"/>
          </p:cNvSpPr>
          <p:nvPr>
            <p:ph type="title"/>
          </p:nvPr>
        </p:nvSpPr>
        <p:spPr>
          <a:xfrm>
            <a:off x="1136429" y="0"/>
            <a:ext cx="7474172" cy="1325563"/>
          </a:xfrm>
        </p:spPr>
        <p:txBody>
          <a:bodyPr>
            <a:normAutofit/>
          </a:bodyPr>
          <a:lstStyle/>
          <a:p>
            <a:r>
              <a:rPr lang="en-US" dirty="0"/>
              <a:t>Privacy and Confidentiality</a:t>
            </a:r>
          </a:p>
        </p:txBody>
      </p:sp>
      <p:sp>
        <p:nvSpPr>
          <p:cNvPr id="3" name="Content Placeholder 2"/>
          <p:cNvSpPr>
            <a:spLocks noGrp="1"/>
          </p:cNvSpPr>
          <p:nvPr>
            <p:ph idx="1"/>
          </p:nvPr>
        </p:nvSpPr>
        <p:spPr>
          <a:xfrm>
            <a:off x="1136429" y="1630364"/>
            <a:ext cx="7280384" cy="4465636"/>
          </a:xfrm>
        </p:spPr>
        <p:txBody>
          <a:bodyPr anchor="ctr">
            <a:normAutofit fontScale="85000" lnSpcReduction="10000"/>
          </a:bodyPr>
          <a:lstStyle/>
          <a:p>
            <a:pPr>
              <a:lnSpc>
                <a:spcPct val="90000"/>
              </a:lnSpc>
            </a:pPr>
            <a:r>
              <a:rPr lang="en-US" sz="2600" dirty="0"/>
              <a:t>Under Title 13, U.S. Code, all Census Bureau employees swear a lifetime oath to protect respondent data. It is a felony for any Census Bureau employee to disclose any confidential census information during or after employment, and the penalty for wrongful disclosure is up to 5 years imprisonment and/or a fine of $250,000.</a:t>
            </a:r>
          </a:p>
          <a:p>
            <a:pPr>
              <a:lnSpc>
                <a:spcPct val="90000"/>
              </a:lnSpc>
            </a:pPr>
            <a:endParaRPr lang="en-US" sz="2600" dirty="0"/>
          </a:p>
          <a:p>
            <a:pPr>
              <a:lnSpc>
                <a:spcPct val="90000"/>
              </a:lnSpc>
            </a:pPr>
            <a:r>
              <a:rPr lang="en-US" sz="2600" dirty="0"/>
              <a:t>We protect information by taking precautions in how we collect, analyze and disseminate information. The Census Bureau has strong program to protect information as they collect, process and store it in secure IT systems. </a:t>
            </a:r>
          </a:p>
          <a:p>
            <a:pPr>
              <a:lnSpc>
                <a:spcPct val="90000"/>
              </a:lnSpc>
            </a:pPr>
            <a:endParaRPr lang="en-US" sz="2600" dirty="0"/>
          </a:p>
          <a:p>
            <a:pPr>
              <a:lnSpc>
                <a:spcPct val="90000"/>
              </a:lnSpc>
            </a:pPr>
            <a:r>
              <a:rPr lang="en-US" sz="2600" dirty="0"/>
              <a:t>The Census Bureau encrypts information, limits access, and actively monitors systems to make sure information stays secure.</a:t>
            </a:r>
          </a:p>
          <a:p>
            <a:pPr>
              <a:lnSpc>
                <a:spcPct val="90000"/>
              </a:lnSpc>
            </a:pPr>
            <a:endParaRPr lang="en-US" sz="1900" dirty="0"/>
          </a:p>
          <a:p>
            <a:pPr>
              <a:lnSpc>
                <a:spcPct val="90000"/>
              </a:lnSpc>
            </a:pPr>
            <a:endParaRPr lang="en-US" sz="1900" dirty="0"/>
          </a:p>
          <a:p>
            <a:pPr>
              <a:lnSpc>
                <a:spcPct val="90000"/>
              </a:lnSpc>
            </a:pPr>
            <a:endParaRPr lang="en-US" sz="1900" dirty="0"/>
          </a:p>
        </p:txBody>
      </p:sp>
      <p:sp>
        <p:nvSpPr>
          <p:cNvPr id="4" name="Slide Number Placeholder 3"/>
          <p:cNvSpPr>
            <a:spLocks noGrp="1"/>
          </p:cNvSpPr>
          <p:nvPr>
            <p:ph type="sldNum" sz="quarter" idx="10"/>
          </p:nvPr>
        </p:nvSpPr>
        <p:spPr>
          <a:xfrm>
            <a:off x="10341428" y="6356350"/>
            <a:ext cx="1012371" cy="365125"/>
          </a:xfrm>
        </p:spPr>
        <p:txBody>
          <a:bodyPr>
            <a:normAutofit/>
          </a:bodyPr>
          <a:lstStyle/>
          <a:p>
            <a:pPr>
              <a:spcAft>
                <a:spcPts val="600"/>
              </a:spcAft>
            </a:pPr>
            <a:fld id="{25B02A65-3D1E-45BD-9983-4ADAC5079F8B}"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397837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D1B775-65E8-6E48-B718-365B774B0939}"/>
              </a:ext>
            </a:extLst>
          </p:cNvPr>
          <p:cNvSpPr>
            <a:spLocks noGrp="1"/>
          </p:cNvSpPr>
          <p:nvPr>
            <p:ph type="title"/>
          </p:nvPr>
        </p:nvSpPr>
        <p:spPr>
          <a:xfrm>
            <a:off x="943277" y="712269"/>
            <a:ext cx="3370998" cy="5502264"/>
          </a:xfrm>
        </p:spPr>
        <p:txBody>
          <a:bodyPr>
            <a:normAutofit/>
          </a:bodyPr>
          <a:lstStyle/>
          <a:p>
            <a:r>
              <a:rPr lang="en-US" dirty="0">
                <a:solidFill>
                  <a:srgbClr val="FFFFFF"/>
                </a:solidFill>
                <a:hlinkClick r:id="rId3"/>
              </a:rPr>
              <a:t>It is important to note that the Census Bureau:</a:t>
            </a:r>
            <a:br>
              <a:rPr lang="en-US" dirty="0">
                <a:solidFill>
                  <a:srgbClr val="FFFFFF"/>
                </a:solidFill>
              </a:rPr>
            </a:br>
            <a:endParaRPr lang="en-US" dirty="0">
              <a:solidFill>
                <a:srgbClr val="FFFFFF"/>
              </a:solidFill>
            </a:endParaRPr>
          </a:p>
        </p:txBody>
      </p:sp>
      <p:graphicFrame>
        <p:nvGraphicFramePr>
          <p:cNvPr id="6" name="Content Placeholder 2">
            <a:extLst>
              <a:ext uri="{FF2B5EF4-FFF2-40B4-BE49-F238E27FC236}">
                <a16:creationId xmlns:a16="http://schemas.microsoft.com/office/drawing/2014/main" id="{C7317F55-6D33-4101-9C3B-CC100750B5A5}"/>
              </a:ext>
            </a:extLst>
          </p:cNvPr>
          <p:cNvGraphicFramePr>
            <a:graphicFrameLocks noGrp="1"/>
          </p:cNvGraphicFramePr>
          <p:nvPr>
            <p:ph idx="1"/>
            <p:extLst>
              <p:ext uri="{D42A27DB-BD31-4B8C-83A1-F6EECF244321}">
                <p14:modId xmlns:p14="http://schemas.microsoft.com/office/powerpoint/2010/main" val="337185647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F9DE5FBA-50B3-704D-84B4-068D4FB3314B}"/>
              </a:ext>
            </a:extLst>
          </p:cNvPr>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a:solidFill>
                  <a:schemeClr val="tx1"/>
                </a:solidFill>
              </a:rPr>
              <a:pPr>
                <a:spcAft>
                  <a:spcPts val="600"/>
                </a:spcAft>
              </a:pPr>
              <a:t>8</a:t>
            </a:fld>
            <a:endParaRPr lang="en-US">
              <a:solidFill>
                <a:schemeClr val="tx1"/>
              </a:solidFill>
            </a:endParaRPr>
          </a:p>
        </p:txBody>
      </p:sp>
    </p:spTree>
    <p:extLst>
      <p:ext uri="{BB962C8B-B14F-4D97-AF65-F5344CB8AC3E}">
        <p14:creationId xmlns:p14="http://schemas.microsoft.com/office/powerpoint/2010/main" val="106697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1995420" y="42795"/>
            <a:ext cx="6610164" cy="915566"/>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ahoma" pitchFamily="34" charset="0"/>
              <a:ea typeface="Tahoma" pitchFamily="34" charset="0"/>
              <a:cs typeface="Tahoma" pitchFamily="34" charset="0"/>
            </a:endParaRPr>
          </a:p>
        </p:txBody>
      </p:sp>
      <p:sp>
        <p:nvSpPr>
          <p:cNvPr id="6" name="TextBox 5"/>
          <p:cNvSpPr txBox="1"/>
          <p:nvPr/>
        </p:nvSpPr>
        <p:spPr>
          <a:xfrm>
            <a:off x="1295400" y="62793"/>
            <a:ext cx="10058400" cy="892552"/>
          </a:xfrm>
          <a:prstGeom prst="rect">
            <a:avLst/>
          </a:prstGeom>
          <a:noFill/>
        </p:spPr>
        <p:txBody>
          <a:bodyPr wrap="square" rtlCol="0">
            <a:spAutoFit/>
          </a:bodyPr>
          <a:lstStyle/>
          <a:p>
            <a:r>
              <a:rPr lang="en-US" sz="2800" dirty="0">
                <a:solidFill>
                  <a:schemeClr val="bg1"/>
                </a:solidFill>
                <a:latin typeface="Tahoma" pitchFamily="34" charset="0"/>
                <a:ea typeface="Tahoma" pitchFamily="34" charset="0"/>
                <a:cs typeface="Tahoma" pitchFamily="34" charset="0"/>
              </a:rPr>
              <a:t>Did Do </a:t>
            </a:r>
            <a:r>
              <a:rPr lang="en-US" sz="2400" dirty="0">
                <a:solidFill>
                  <a:schemeClr val="bg1"/>
                </a:solidFill>
                <a:latin typeface="Tahoma" pitchFamily="34" charset="0"/>
                <a:ea typeface="Tahoma" pitchFamily="34" charset="0"/>
                <a:cs typeface="Tahoma" pitchFamily="34" charset="0"/>
              </a:rPr>
              <a:t>You know that the Census Bureau Collects a </a:t>
            </a:r>
          </a:p>
          <a:p>
            <a:r>
              <a:rPr lang="en-US" sz="2400" dirty="0">
                <a:solidFill>
                  <a:schemeClr val="bg1"/>
                </a:solidFill>
                <a:latin typeface="Tahoma" pitchFamily="34" charset="0"/>
                <a:ea typeface="Tahoma" pitchFamily="34" charset="0"/>
                <a:cs typeface="Tahoma" pitchFamily="34" charset="0"/>
              </a:rPr>
              <a:t>       Wide Variety of Data Every Month?</a:t>
            </a:r>
          </a:p>
        </p:txBody>
      </p:sp>
      <p:sp>
        <p:nvSpPr>
          <p:cNvPr id="12" name="Rectangle 11"/>
          <p:cNvSpPr/>
          <p:nvPr/>
        </p:nvSpPr>
        <p:spPr>
          <a:xfrm>
            <a:off x="1848036" y="1524002"/>
            <a:ext cx="2622370" cy="446972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00600" y="1524002"/>
            <a:ext cx="2622370" cy="446972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p:cNvSpPr/>
          <p:nvPr/>
        </p:nvSpPr>
        <p:spPr>
          <a:xfrm>
            <a:off x="7772399" y="1994757"/>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We love supporting our customers (literally!)"/>
          <p:cNvPicPr>
            <a:picLocks noChangeAspect="1" noChangeArrowheads="1"/>
          </p:cNvPicPr>
          <p:nvPr/>
        </p:nvPicPr>
        <p:blipFill>
          <a:blip r:embed="rId3" cstate="print"/>
          <a:stretch>
            <a:fillRect/>
          </a:stretch>
        </p:blipFill>
        <p:spPr bwMode="auto">
          <a:xfrm>
            <a:off x="4953001" y="1524002"/>
            <a:ext cx="2234494" cy="1873645"/>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995421" y="3793985"/>
            <a:ext cx="2327601" cy="2308324"/>
          </a:xfrm>
          <a:prstGeom prst="rect">
            <a:avLst/>
          </a:prstGeom>
          <a:noFill/>
        </p:spPr>
        <p:txBody>
          <a:bodyPr wrap="square" rtlCol="0">
            <a:spAutoFit/>
          </a:bodyPr>
          <a:lstStyle/>
          <a:p>
            <a:r>
              <a:rPr lang="en-US" dirty="0">
                <a:solidFill>
                  <a:schemeClr val="tx1">
                    <a:lumMod val="85000"/>
                    <a:lumOff val="15000"/>
                  </a:schemeClr>
                </a:solidFill>
                <a:latin typeface="Tahoma" pitchFamily="34" charset="0"/>
                <a:ea typeface="Tahoma" pitchFamily="34" charset="0"/>
                <a:cs typeface="Tahoma" pitchFamily="34" charset="0"/>
              </a:rPr>
              <a:t>Demographics:</a:t>
            </a:r>
          </a:p>
          <a:p>
            <a:r>
              <a:rPr lang="en-US" dirty="0">
                <a:solidFill>
                  <a:schemeClr val="tx1">
                    <a:lumMod val="85000"/>
                    <a:lumOff val="15000"/>
                  </a:schemeClr>
                </a:solidFill>
                <a:latin typeface="Tahoma" pitchFamily="34" charset="0"/>
                <a:ea typeface="Tahoma" pitchFamily="34" charset="0"/>
                <a:cs typeface="Tahoma" pitchFamily="34" charset="0"/>
              </a:rPr>
              <a:t>Age</a:t>
            </a:r>
          </a:p>
          <a:p>
            <a:r>
              <a:rPr lang="en-US" dirty="0">
                <a:solidFill>
                  <a:schemeClr val="tx1">
                    <a:lumMod val="85000"/>
                    <a:lumOff val="15000"/>
                  </a:schemeClr>
                </a:solidFill>
                <a:latin typeface="Tahoma" pitchFamily="34" charset="0"/>
                <a:ea typeface="Tahoma" pitchFamily="34" charset="0"/>
                <a:cs typeface="Tahoma" pitchFamily="34" charset="0"/>
              </a:rPr>
              <a:t>Sex</a:t>
            </a:r>
          </a:p>
          <a:p>
            <a:r>
              <a:rPr lang="en-US" dirty="0">
                <a:solidFill>
                  <a:schemeClr val="tx1">
                    <a:lumMod val="85000"/>
                    <a:lumOff val="15000"/>
                  </a:schemeClr>
                </a:solidFill>
                <a:latin typeface="Tahoma" pitchFamily="34" charset="0"/>
                <a:ea typeface="Tahoma" pitchFamily="34" charset="0"/>
                <a:cs typeface="Tahoma" pitchFamily="34" charset="0"/>
              </a:rPr>
              <a:t>Marital</a:t>
            </a:r>
          </a:p>
          <a:p>
            <a:r>
              <a:rPr lang="en-US" dirty="0">
                <a:solidFill>
                  <a:schemeClr val="tx1">
                    <a:lumMod val="85000"/>
                    <a:lumOff val="15000"/>
                  </a:schemeClr>
                </a:solidFill>
                <a:latin typeface="Tahoma" pitchFamily="34" charset="0"/>
                <a:ea typeface="Tahoma" pitchFamily="34" charset="0"/>
                <a:cs typeface="Tahoma" pitchFamily="34" charset="0"/>
              </a:rPr>
              <a:t>Education</a:t>
            </a:r>
          </a:p>
          <a:p>
            <a:r>
              <a:rPr lang="en-US" dirty="0">
                <a:solidFill>
                  <a:schemeClr val="tx1">
                    <a:lumMod val="85000"/>
                    <a:lumOff val="15000"/>
                  </a:schemeClr>
                </a:solidFill>
                <a:latin typeface="Tahoma" pitchFamily="34" charset="0"/>
                <a:ea typeface="Tahoma" pitchFamily="34" charset="0"/>
                <a:cs typeface="Tahoma" pitchFamily="34" charset="0"/>
              </a:rPr>
              <a:t>Housing</a:t>
            </a:r>
          </a:p>
          <a:p>
            <a:r>
              <a:rPr lang="en-US" dirty="0">
                <a:solidFill>
                  <a:schemeClr val="tx1">
                    <a:lumMod val="85000"/>
                    <a:lumOff val="15000"/>
                  </a:schemeClr>
                </a:solidFill>
                <a:latin typeface="Tahoma" pitchFamily="34" charset="0"/>
                <a:ea typeface="Tahoma" pitchFamily="34" charset="0"/>
                <a:cs typeface="Tahoma" pitchFamily="34" charset="0"/>
              </a:rPr>
              <a:t>Health Ins and more</a:t>
            </a:r>
          </a:p>
          <a:p>
            <a:pPr algn="ctr"/>
            <a:endParaRPr lang="en-US" dirty="0">
              <a:solidFill>
                <a:schemeClr val="tx1">
                  <a:lumMod val="85000"/>
                  <a:lumOff val="15000"/>
                </a:schemeClr>
              </a:solidFill>
              <a:latin typeface="Tahoma" pitchFamily="34" charset="0"/>
              <a:ea typeface="Tahoma" pitchFamily="34" charset="0"/>
              <a:cs typeface="Tahoma" pitchFamily="34" charset="0"/>
            </a:endParaRPr>
          </a:p>
        </p:txBody>
      </p:sp>
      <p:sp>
        <p:nvSpPr>
          <p:cNvPr id="26" name="TextBox 25"/>
          <p:cNvSpPr txBox="1"/>
          <p:nvPr/>
        </p:nvSpPr>
        <p:spPr>
          <a:xfrm>
            <a:off x="4953001" y="3786551"/>
            <a:ext cx="2251401" cy="1477328"/>
          </a:xfrm>
          <a:prstGeom prst="rect">
            <a:avLst/>
          </a:prstGeom>
          <a:noFill/>
        </p:spPr>
        <p:txBody>
          <a:bodyPr wrap="square" rtlCol="0">
            <a:spAutoFit/>
          </a:bodyPr>
          <a:lstStyle/>
          <a:p>
            <a:r>
              <a:rPr lang="en-US" dirty="0">
                <a:solidFill>
                  <a:schemeClr val="tx1">
                    <a:lumMod val="85000"/>
                    <a:lumOff val="15000"/>
                  </a:schemeClr>
                </a:solidFill>
                <a:latin typeface="Tahoma" pitchFamily="34" charset="0"/>
                <a:ea typeface="Tahoma" pitchFamily="34" charset="0"/>
                <a:cs typeface="Tahoma" pitchFamily="34" charset="0"/>
              </a:rPr>
              <a:t>Business and Industry Data</a:t>
            </a:r>
          </a:p>
          <a:p>
            <a:r>
              <a:rPr lang="en-US" dirty="0">
                <a:solidFill>
                  <a:schemeClr val="tx1">
                    <a:lumMod val="85000"/>
                    <a:lumOff val="15000"/>
                  </a:schemeClr>
                </a:solidFill>
                <a:latin typeface="Tahoma" pitchFamily="34" charset="0"/>
                <a:ea typeface="Tahoma" pitchFamily="34" charset="0"/>
                <a:cs typeface="Tahoma" pitchFamily="34" charset="0"/>
              </a:rPr>
              <a:t>Import/Exports</a:t>
            </a:r>
          </a:p>
          <a:p>
            <a:r>
              <a:rPr lang="en-US" dirty="0">
                <a:solidFill>
                  <a:schemeClr val="tx1">
                    <a:lumMod val="85000"/>
                    <a:lumOff val="15000"/>
                  </a:schemeClr>
                </a:solidFill>
                <a:latin typeface="Tahoma" pitchFamily="34" charset="0"/>
                <a:ea typeface="Tahoma" pitchFamily="34" charset="0"/>
                <a:cs typeface="Tahoma" pitchFamily="34" charset="0"/>
              </a:rPr>
              <a:t>Employment</a:t>
            </a:r>
          </a:p>
          <a:p>
            <a:r>
              <a:rPr lang="en-US" dirty="0">
                <a:solidFill>
                  <a:schemeClr val="tx1">
                    <a:lumMod val="85000"/>
                    <a:lumOff val="15000"/>
                  </a:schemeClr>
                </a:solidFill>
                <a:latin typeface="Tahoma" pitchFamily="34" charset="0"/>
                <a:ea typeface="Tahoma" pitchFamily="34" charset="0"/>
                <a:cs typeface="Tahoma" pitchFamily="34" charset="0"/>
              </a:rPr>
              <a:t>Government Data </a:t>
            </a:r>
          </a:p>
        </p:txBody>
      </p:sp>
      <p:sp>
        <p:nvSpPr>
          <p:cNvPr id="27" name="TextBox 26"/>
          <p:cNvSpPr txBox="1"/>
          <p:nvPr/>
        </p:nvSpPr>
        <p:spPr>
          <a:xfrm>
            <a:off x="7915594" y="3733363"/>
            <a:ext cx="2590800" cy="2031325"/>
          </a:xfrm>
          <a:prstGeom prst="rect">
            <a:avLst/>
          </a:prstGeom>
          <a:noFill/>
        </p:spPr>
        <p:txBody>
          <a:bodyPr wrap="square" rtlCol="0">
            <a:spAutoFit/>
          </a:bodyPr>
          <a:lstStyle/>
          <a:p>
            <a:r>
              <a:rPr lang="en-US" dirty="0">
                <a:solidFill>
                  <a:schemeClr val="tx1">
                    <a:lumMod val="85000"/>
                    <a:lumOff val="15000"/>
                  </a:schemeClr>
                </a:solidFill>
                <a:latin typeface="Tahoma" pitchFamily="34" charset="0"/>
                <a:ea typeface="Tahoma" pitchFamily="34" charset="0"/>
                <a:cs typeface="Tahoma" pitchFamily="34" charset="0"/>
              </a:rPr>
              <a:t>Data at a variety of Geographic Levels:</a:t>
            </a:r>
          </a:p>
          <a:p>
            <a:r>
              <a:rPr lang="en-US" dirty="0">
                <a:solidFill>
                  <a:schemeClr val="tx1">
                    <a:lumMod val="85000"/>
                    <a:lumOff val="15000"/>
                  </a:schemeClr>
                </a:solidFill>
                <a:latin typeface="Tahoma" pitchFamily="34" charset="0"/>
                <a:ea typeface="Tahoma" pitchFamily="34" charset="0"/>
                <a:cs typeface="Tahoma" pitchFamily="34" charset="0"/>
              </a:rPr>
              <a:t>National, State, County</a:t>
            </a:r>
          </a:p>
          <a:p>
            <a:r>
              <a:rPr lang="en-US" dirty="0">
                <a:solidFill>
                  <a:schemeClr val="tx1">
                    <a:lumMod val="85000"/>
                    <a:lumOff val="15000"/>
                  </a:schemeClr>
                </a:solidFill>
                <a:latin typeface="Tahoma" pitchFamily="34" charset="0"/>
                <a:ea typeface="Tahoma" pitchFamily="34" charset="0"/>
                <a:cs typeface="Tahoma" pitchFamily="34" charset="0"/>
              </a:rPr>
              <a:t>City/Place </a:t>
            </a:r>
          </a:p>
          <a:p>
            <a:r>
              <a:rPr lang="en-US" dirty="0">
                <a:solidFill>
                  <a:schemeClr val="tx1">
                    <a:lumMod val="85000"/>
                    <a:lumOff val="15000"/>
                  </a:schemeClr>
                </a:solidFill>
                <a:latin typeface="Tahoma" pitchFamily="34" charset="0"/>
                <a:ea typeface="Tahoma" pitchFamily="34" charset="0"/>
                <a:cs typeface="Tahoma" pitchFamily="34" charset="0"/>
              </a:rPr>
              <a:t>Tract</a:t>
            </a:r>
          </a:p>
          <a:p>
            <a:r>
              <a:rPr lang="en-US" dirty="0">
                <a:solidFill>
                  <a:schemeClr val="tx1">
                    <a:lumMod val="85000"/>
                    <a:lumOff val="15000"/>
                  </a:schemeClr>
                </a:solidFill>
                <a:latin typeface="Tahoma" pitchFamily="34" charset="0"/>
                <a:ea typeface="Tahoma" pitchFamily="34" charset="0"/>
                <a:cs typeface="Tahoma" pitchFamily="34" charset="0"/>
              </a:rPr>
              <a:t>Block</a:t>
            </a:r>
          </a:p>
          <a:p>
            <a:r>
              <a:rPr lang="en-US" dirty="0">
                <a:solidFill>
                  <a:schemeClr val="tx1">
                    <a:lumMod val="85000"/>
                    <a:lumOff val="15000"/>
                  </a:schemeClr>
                </a:solidFill>
                <a:latin typeface="Tahoma" pitchFamily="34" charset="0"/>
                <a:ea typeface="Tahoma" pitchFamily="34" charset="0"/>
                <a:cs typeface="Tahoma" pitchFamily="34" charset="0"/>
              </a:rPr>
              <a:t>Congressional Districts</a:t>
            </a:r>
          </a:p>
        </p:txBody>
      </p:sp>
      <p:pic>
        <p:nvPicPr>
          <p:cNvPr id="2050" name="Picture 2" descr="We take having fun very seriously."/>
          <p:cNvPicPr>
            <a:picLocks noChangeAspect="1" noChangeArrowheads="1"/>
          </p:cNvPicPr>
          <p:nvPr/>
        </p:nvPicPr>
        <p:blipFill>
          <a:blip r:embed="rId4" cstate="print"/>
          <a:stretch>
            <a:fillRect/>
          </a:stretch>
        </p:blipFill>
        <p:spPr bwMode="auto">
          <a:xfrm>
            <a:off x="1995421" y="1536115"/>
            <a:ext cx="2198940" cy="1995849"/>
          </a:xfrm>
          <a:prstGeom prst="rect">
            <a:avLst/>
          </a:prstGeom>
          <a:solidFill>
            <a:schemeClr val="accent6">
              <a:lumMod val="75000"/>
            </a:schemeClr>
          </a:solidFill>
          <a:ln w="38100">
            <a:solidFill>
              <a:schemeClr val="tx1">
                <a:lumMod val="85000"/>
                <a:lumOff val="15000"/>
              </a:schemeClr>
            </a:solidFill>
          </a:ln>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206" y="1143001"/>
            <a:ext cx="2545140" cy="2321279"/>
          </a:xfrm>
          <a:prstGeom prst="rect">
            <a:avLst/>
          </a:prstGeom>
        </p:spPr>
      </p:pic>
      <p:sp>
        <p:nvSpPr>
          <p:cNvPr id="3" name="Slide Number Placeholder 2"/>
          <p:cNvSpPr>
            <a:spLocks noGrp="1"/>
          </p:cNvSpPr>
          <p:nvPr>
            <p:ph type="sldNum" sz="quarter" idx="10"/>
          </p:nvPr>
        </p:nvSpPr>
        <p:spPr/>
        <p:txBody>
          <a:bodyPr/>
          <a:lstStyle/>
          <a:p>
            <a:fld id="{25B02A65-3D1E-45BD-9983-4ADAC5079F8B}" type="slidenum">
              <a:rPr lang="en-US" smtClean="0"/>
              <a:pPr/>
              <a:t>9</a:t>
            </a:fld>
            <a:endParaRPr lang="en-US"/>
          </a:p>
        </p:txBody>
      </p:sp>
    </p:spTree>
    <p:extLst>
      <p:ext uri="{BB962C8B-B14F-4D97-AF65-F5344CB8AC3E}">
        <p14:creationId xmlns:p14="http://schemas.microsoft.com/office/powerpoint/2010/main" val="3726487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ac35fed-f81f-4738-ab29-40b3069c71c1">
      <UserInfo>
        <DisplayName>Laura S Mcclettie (CENSUS/AT FED)</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68DB0D20B52142AB95C4135CAF564D" ma:contentTypeVersion="7" ma:contentTypeDescription="Create a new document." ma:contentTypeScope="" ma:versionID="4cd1b70e72f3702fe585065b774ec2e3">
  <xsd:schema xmlns:xsd="http://www.w3.org/2001/XMLSchema" xmlns:xs="http://www.w3.org/2001/XMLSchema" xmlns:p="http://schemas.microsoft.com/office/2006/metadata/properties" xmlns:ns2="085cb829-d086-43cb-bdbc-1f631895ee8c" xmlns:ns3="0ac35fed-f81f-4738-ab29-40b3069c71c1" targetNamespace="http://schemas.microsoft.com/office/2006/metadata/properties" ma:root="true" ma:fieldsID="6a9638a452f7ec8122f000cf153f5caa" ns2:_="" ns3:_="">
    <xsd:import namespace="085cb829-d086-43cb-bdbc-1f631895ee8c"/>
    <xsd:import namespace="0ac35fed-f81f-4738-ab29-40b3069c71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cb829-d086-43cb-bdbc-1f631895e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c35fed-f81f-4738-ab29-40b3069c71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46EAD9-2279-4E38-B993-9533AB470061}">
  <ds:schemaRefs>
    <ds:schemaRef ds:uri="http://purl.org/dc/dcmitype/"/>
    <ds:schemaRef ds:uri="http://schemas.microsoft.com/office/2006/documentManagement/types"/>
    <ds:schemaRef ds:uri="085cb829-d086-43cb-bdbc-1f631895ee8c"/>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0ac35fed-f81f-4738-ab29-40b3069c71c1"/>
    <ds:schemaRef ds:uri="http://www.w3.org/XML/1998/namespace"/>
  </ds:schemaRefs>
</ds:datastoreItem>
</file>

<file path=customXml/itemProps2.xml><?xml version="1.0" encoding="utf-8"?>
<ds:datastoreItem xmlns:ds="http://schemas.openxmlformats.org/officeDocument/2006/customXml" ds:itemID="{EB508229-2DF6-4723-8602-E86BDC6E9D3A}">
  <ds:schemaRefs>
    <ds:schemaRef ds:uri="http://schemas.microsoft.com/sharepoint/v3/contenttype/forms"/>
  </ds:schemaRefs>
</ds:datastoreItem>
</file>

<file path=customXml/itemProps3.xml><?xml version="1.0" encoding="utf-8"?>
<ds:datastoreItem xmlns:ds="http://schemas.openxmlformats.org/officeDocument/2006/customXml" ds:itemID="{97009F90-4960-4878-9EE0-DE923D9A0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cb829-d086-43cb-bdbc-1f631895ee8c"/>
    <ds:schemaRef ds:uri="0ac35fed-f81f-4738-ab29-40b3069c71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3095</TotalTime>
  <Words>4420</Words>
  <Application>Microsoft Office PowerPoint</Application>
  <PresentationFormat>Widescreen</PresentationFormat>
  <Paragraphs>327</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Tahoma</vt:lpstr>
      <vt:lpstr>Office Theme</vt:lpstr>
      <vt:lpstr> Forming 2020 State Census Complete Count Committees    </vt:lpstr>
      <vt:lpstr>The U.S. Constitution and Decennial Census</vt:lpstr>
      <vt:lpstr>Why We Ask You to Allocate Resources to the 2020 Census</vt:lpstr>
      <vt:lpstr>PowerPoint Presentation</vt:lpstr>
      <vt:lpstr>Counting For Dollars Project 2020 Initial Analysis: 16 Large Census-guided Financial Assistance Programs </vt:lpstr>
      <vt:lpstr>Census Data Are Used In Many Ways</vt:lpstr>
      <vt:lpstr>Privacy and Confidentiality</vt:lpstr>
      <vt:lpstr>It is important to note that the Census Bureau: </vt:lpstr>
      <vt:lpstr>PowerPoint Presentation</vt:lpstr>
      <vt:lpstr>PowerPoint Presentation</vt:lpstr>
      <vt:lpstr>  New Initiatives for Census 2020 to help us reach our goal.   </vt:lpstr>
      <vt:lpstr>State Complete Count Committees</vt:lpstr>
      <vt:lpstr>State Complete Count Committees</vt:lpstr>
      <vt:lpstr>Get Organized Right NOW!</vt:lpstr>
      <vt:lpstr>What is the Structure of a SCCC? </vt:lpstr>
      <vt:lpstr>SCCC Chair and Subcommittee Chairs</vt:lpstr>
      <vt:lpstr>Local Government CCC’s</vt:lpstr>
      <vt:lpstr>Community-based CCC’s</vt:lpstr>
      <vt:lpstr>Subcommittee Examples </vt:lpstr>
      <vt:lpstr>Explore the Response Outreach Area Mapper Web Application</vt:lpstr>
      <vt:lpstr>How the Census Bureau Will Support You</vt:lpstr>
      <vt:lpstr>Prepare for 2020 Census, Now!</vt:lpstr>
      <vt:lpstr>Recruiting/Hiring Challenges</vt:lpstr>
      <vt:lpstr>Census Recruiting Help Needed</vt:lpstr>
      <vt:lpstr>Where to Direct Interested Applicants for 2020 Census Positions</vt:lpstr>
      <vt:lpstr>Next Steps</vt:lpstr>
      <vt:lpstr>Contact Information:</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Richards</dc:creator>
  <cp:lastModifiedBy>Laura S Mcclettie (CENSUS/AT FED)</cp:lastModifiedBy>
  <cp:revision>241</cp:revision>
  <cp:lastPrinted>2018-03-26T13:52:19Z</cp:lastPrinted>
  <dcterms:created xsi:type="dcterms:W3CDTF">2016-11-09T16:58:51Z</dcterms:created>
  <dcterms:modified xsi:type="dcterms:W3CDTF">2019-02-06T14:38:22Z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0x0101000B68DB0D20B52142AB95C4135CAF564D</vt:lpwstr>
  </property>
</Properties>
</file>