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2.xml" ContentType="application/vnd.ms-office.drawingml.diagramDrawing+xml"/>
  <Override PartName="/ppt/diagrams/layout2.xml" ContentType="application/vnd.openxmlformats-officedocument.drawingml.diagramLayout+xml"/>
  <Override PartName="/ppt/diagrams/colors2.xml" ContentType="application/vnd.openxmlformats-officedocument.drawingml.diagramColors+xml"/>
  <Override PartName="/ppt/diagrams/quickStyle2.xml" ContentType="application/vnd.openxmlformats-officedocument.drawingml.diagramStyle+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6" r:id="rId5"/>
    <p:sldId id="276" r:id="rId6"/>
    <p:sldId id="278" r:id="rId7"/>
    <p:sldId id="264" r:id="rId8"/>
    <p:sldId id="273" r:id="rId9"/>
    <p:sldId id="260" r:id="rId10"/>
    <p:sldId id="268" r:id="rId11"/>
    <p:sldId id="261" r:id="rId12"/>
    <p:sldId id="271" r:id="rId13"/>
    <p:sldId id="262" r:id="rId14"/>
    <p:sldId id="272" r:id="rId15"/>
    <p:sldId id="274" r:id="rId16"/>
    <p:sldId id="26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3D8C2B-0C5A-437D-8A8B-F14B0C87A45E}" v="62" dt="2021-03-22T14:06:05.115"/>
    <p1510:client id="{09237CDE-DB8F-4377-9886-406F1AD3D213}" v="132" dt="2021-03-22T21:11:07.215"/>
    <p1510:client id="{0DB1E8E3-3620-402A-82AE-1F9DA89318E1}" v="220" dt="2021-03-22T14:28:27.382"/>
    <p1510:client id="{0DF594EA-6B89-4496-996E-F35E436E6EEB}" v="97" dt="2021-02-15T23:40:14.500"/>
    <p1510:client id="{1AD96D5E-F8E5-4A14-BB6C-F139F4E72FD9}" v="1186" dt="2021-02-23T18:31:04.864"/>
    <p1510:client id="{284390A1-344D-4BFA-909C-6FF27072A366}" v="3616" dt="2021-02-16T20:12:24.952"/>
    <p1510:client id="{320F4B32-C2D9-44B4-907A-E6CF571C9D59}" v="5" dt="2021-03-23T15:01:30.292"/>
    <p1510:client id="{33D7B59F-40C8-B000-C78A-E1542A398EA5}" v="114" dt="2021-03-19T16:37:03.575"/>
    <p1510:client id="{414AA42B-0AEB-4045-ADE5-E73B3851C245}" v="103" dt="2021-02-23T18:37:48.835"/>
    <p1510:client id="{4EDCCBF7-C8D8-4174-B84A-3ACFE68BE88C}" v="1549" dt="2021-03-08T14:34:53.729"/>
    <p1510:client id="{5B2175B7-207D-4771-93F0-BF20C17A1CB6}" v="1761" dt="2021-03-22T19:28:44.528"/>
    <p1510:client id="{6C53F3B9-F279-4B9A-9FB2-CB70DC9E768C}" v="2" dt="2021-03-19T17:47:24.609"/>
    <p1510:client id="{6F51CDD4-779F-4FB3-BA29-EBE85FEC3EA3}" v="37" dt="2021-03-22T20:16:42.216"/>
    <p1510:client id="{7D942AAC-DF2B-40C5-BEC2-DC2ADB8EBF38}" v="739" dt="2021-03-22T14:19:51.566"/>
    <p1510:client id="{82D10954-39B8-4085-B687-9547A8E69655}" v="3557" dt="2021-03-08T15:05:15.496"/>
    <p1510:client id="{901906F5-79C9-4DEA-A093-7FC03CAACA8C}" v="421" dt="2021-02-16T18:58:33.392"/>
    <p1510:client id="{A43F195D-C01A-4093-8435-023E13150B1E}" v="57" dt="2021-03-22T18:33:08.482"/>
    <p1510:client id="{A9E4CE3D-D92C-4F63-84AB-305061201E3A}" v="551" dt="2021-02-23T18:22:49.067"/>
    <p1510:client id="{CE281C3B-CA82-49A7-9FCE-385789016991}" v="586" dt="2021-03-22T20:07:53.286"/>
    <p1510:client id="{D5FB1F4F-1828-49B3-A98F-A9E81126DD27}" v="605" dt="2021-03-22T18:22:58.088"/>
    <p1510:client id="{DBE3CCCC-3316-8B2D-A7FF-35908AF09734}" v="741" dt="2021-03-19T17:03:13.039"/>
    <p1510:client id="{DF4ABEB4-0F13-45CF-A6CC-E106CBD17EA1}" v="82" dt="2021-03-22T20:09:09.489"/>
    <p1510:client id="{DF5E8505-C6FA-48E0-A41D-3A462E52A768}" v="109" dt="2021-03-22T19:48:45.775"/>
    <p1510:client id="{F3A8A670-27B3-4F4D-9E9C-2524E881636C}" v="1195" dt="2021-03-22T13:58:11.1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ABE5EF-66F3-4ABF-8C5A-BEC72A7EA3F8}" type="doc">
      <dgm:prSet loTypeId="urn:microsoft.com/office/officeart/2005/8/layout/hProcess7" loCatId="process" qsTypeId="urn:microsoft.com/office/officeart/2005/8/quickstyle/simple3" qsCatId="simple" csTypeId="urn:microsoft.com/office/officeart/2005/8/colors/accent1_2" csCatId="accent1" phldr="1"/>
      <dgm:spPr/>
      <dgm:t>
        <a:bodyPr/>
        <a:lstStyle/>
        <a:p>
          <a:endParaRPr lang="en-US"/>
        </a:p>
      </dgm:t>
    </dgm:pt>
    <dgm:pt modelId="{28C6398A-3A60-4AE9-8804-D67580FF7625}">
      <dgm:prSet phldr="0"/>
      <dgm:spPr/>
      <dgm:t>
        <a:bodyPr/>
        <a:lstStyle/>
        <a:p>
          <a:pPr rtl="0"/>
          <a:r>
            <a:rPr lang="en-US">
              <a:latin typeface="Arial" panose="020B0604020202020204"/>
            </a:rPr>
            <a:t>Environmental Injustice</a:t>
          </a:r>
        </a:p>
      </dgm:t>
    </dgm:pt>
    <dgm:pt modelId="{23A7FD3C-5DE8-407C-B593-48C1392679D1}" type="parTrans" cxnId="{33AB1301-E543-4F07-9ADF-3A73AD4DCAD0}">
      <dgm:prSet/>
      <dgm:spPr/>
      <dgm:t>
        <a:bodyPr/>
        <a:lstStyle/>
        <a:p>
          <a:endParaRPr lang="en-US"/>
        </a:p>
      </dgm:t>
    </dgm:pt>
    <dgm:pt modelId="{DBD8E746-BF22-4BB5-B44D-108093035FAA}" type="sibTrans" cxnId="{33AB1301-E543-4F07-9ADF-3A73AD4DCAD0}">
      <dgm:prSet/>
      <dgm:spPr/>
      <dgm:t>
        <a:bodyPr/>
        <a:lstStyle/>
        <a:p>
          <a:endParaRPr lang="en-US"/>
        </a:p>
      </dgm:t>
    </dgm:pt>
    <dgm:pt modelId="{36E1CB58-461D-49E2-9517-AF364E6A6E58}">
      <dgm:prSet phldr="0"/>
      <dgm:spPr/>
      <dgm:t>
        <a:bodyPr/>
        <a:lstStyle/>
        <a:p>
          <a:r>
            <a:rPr lang="en-US" dirty="0"/>
            <a:t>-The benefits of environmental statutes, government programs, and aid disproportionately helps white, affluent communities </a:t>
          </a:r>
        </a:p>
      </dgm:t>
    </dgm:pt>
    <dgm:pt modelId="{40DDFB04-3307-4C50-99EC-6AB985577B8D}" type="parTrans" cxnId="{6682E35A-FFE3-4AF5-A59A-81A000B07200}">
      <dgm:prSet/>
      <dgm:spPr/>
      <dgm:t>
        <a:bodyPr/>
        <a:lstStyle/>
        <a:p>
          <a:endParaRPr lang="en-US"/>
        </a:p>
      </dgm:t>
    </dgm:pt>
    <dgm:pt modelId="{C42744D3-3974-4E44-AF6E-F4BE161079C2}" type="sibTrans" cxnId="{6682E35A-FFE3-4AF5-A59A-81A000B07200}">
      <dgm:prSet/>
      <dgm:spPr/>
      <dgm:t>
        <a:bodyPr/>
        <a:lstStyle/>
        <a:p>
          <a:endParaRPr lang="en-US"/>
        </a:p>
      </dgm:t>
    </dgm:pt>
    <dgm:pt modelId="{D1E15898-5B8A-4B01-9784-C4FF227806E4}">
      <dgm:prSet phldr="0"/>
      <dgm:spPr/>
      <dgm:t>
        <a:bodyPr/>
        <a:lstStyle/>
        <a:p>
          <a:r>
            <a:rPr lang="en-US" dirty="0"/>
            <a:t>-Disproportionate   burden of the disaster</a:t>
          </a:r>
        </a:p>
      </dgm:t>
    </dgm:pt>
    <dgm:pt modelId="{B4019322-629B-4CAE-8DD1-EF3E2A0F640C}" type="parTrans" cxnId="{C5F0CB55-36CF-45C1-B5C8-A77F26F48C8B}">
      <dgm:prSet/>
      <dgm:spPr/>
      <dgm:t>
        <a:bodyPr/>
        <a:lstStyle/>
        <a:p>
          <a:endParaRPr lang="en-US"/>
        </a:p>
      </dgm:t>
    </dgm:pt>
    <dgm:pt modelId="{B9FB4C07-AEE7-4FF1-9F30-B0A4823942E6}" type="sibTrans" cxnId="{C5F0CB55-36CF-45C1-B5C8-A77F26F48C8B}">
      <dgm:prSet/>
      <dgm:spPr/>
      <dgm:t>
        <a:bodyPr/>
        <a:lstStyle/>
        <a:p>
          <a:endParaRPr lang="en-US"/>
        </a:p>
      </dgm:t>
    </dgm:pt>
    <dgm:pt modelId="{413E6FDB-43E0-4F83-BDAC-549F70678D1D}">
      <dgm:prSet phldr="0"/>
      <dgm:spPr/>
      <dgm:t>
        <a:bodyPr/>
        <a:lstStyle/>
        <a:p>
          <a:r>
            <a:rPr lang="en-US" dirty="0"/>
            <a:t>-Disparate recovery stats</a:t>
          </a:r>
        </a:p>
      </dgm:t>
    </dgm:pt>
    <dgm:pt modelId="{650104CE-0CA3-404A-A5C4-4A6AFB96DFE6}" type="parTrans" cxnId="{C8598429-3B7B-406F-B57F-E8FF1E70A1E6}">
      <dgm:prSet/>
      <dgm:spPr/>
      <dgm:t>
        <a:bodyPr/>
        <a:lstStyle/>
        <a:p>
          <a:endParaRPr lang="en-US"/>
        </a:p>
      </dgm:t>
    </dgm:pt>
    <dgm:pt modelId="{081F8859-878D-4485-8807-4F6AAB61A14F}" type="sibTrans" cxnId="{C8598429-3B7B-406F-B57F-E8FF1E70A1E6}">
      <dgm:prSet/>
      <dgm:spPr/>
      <dgm:t>
        <a:bodyPr/>
        <a:lstStyle/>
        <a:p>
          <a:endParaRPr lang="en-US"/>
        </a:p>
      </dgm:t>
    </dgm:pt>
    <dgm:pt modelId="{DBB2C02F-55B3-4F52-BA36-A3A1E2A7C869}">
      <dgm:prSet phldr="0"/>
      <dgm:spPr/>
      <dgm:t>
        <a:bodyPr/>
        <a:lstStyle/>
        <a:p>
          <a:r>
            <a:rPr lang="en-US" dirty="0"/>
            <a:t>-“</a:t>
          </a:r>
          <a:r>
            <a:rPr lang="en-US" dirty="0">
              <a:latin typeface="Arial" panose="020B0604020202020204"/>
            </a:rPr>
            <a:t>Poverty</a:t>
          </a:r>
          <a:r>
            <a:rPr lang="en-US" dirty="0"/>
            <a:t> trap” barriers to recovery</a:t>
          </a:r>
        </a:p>
      </dgm:t>
    </dgm:pt>
    <dgm:pt modelId="{55A20896-5156-4357-A0A3-171EA538A711}" type="parTrans" cxnId="{08E4F7C5-D9E1-43AB-A383-D66AAA76304B}">
      <dgm:prSet/>
      <dgm:spPr/>
      <dgm:t>
        <a:bodyPr/>
        <a:lstStyle/>
        <a:p>
          <a:endParaRPr lang="en-US"/>
        </a:p>
      </dgm:t>
    </dgm:pt>
    <dgm:pt modelId="{313AB36B-BD90-4227-B533-13071261654C}" type="sibTrans" cxnId="{08E4F7C5-D9E1-43AB-A383-D66AAA76304B}">
      <dgm:prSet/>
      <dgm:spPr/>
      <dgm:t>
        <a:bodyPr/>
        <a:lstStyle/>
        <a:p>
          <a:endParaRPr lang="en-US"/>
        </a:p>
      </dgm:t>
    </dgm:pt>
    <dgm:pt modelId="{B8626CD7-E9A2-4AAD-AB4D-BEAF88FBE422}">
      <dgm:prSet phldr="0"/>
      <dgm:spPr/>
      <dgm:t>
        <a:bodyPr/>
        <a:lstStyle/>
        <a:p>
          <a:r>
            <a:rPr lang="en-US"/>
            <a:t>Relief program requirements like proof of being up to date on property taxes, mortgage, and restrictions on use of recovery funds (duplication of benefits restrictions)</a:t>
          </a:r>
        </a:p>
      </dgm:t>
    </dgm:pt>
    <dgm:pt modelId="{686601B3-F27D-4941-9A31-37DFD656D52F}" type="parTrans" cxnId="{E72892D6-DB7A-4214-9596-030A69DE4356}">
      <dgm:prSet/>
      <dgm:spPr/>
      <dgm:t>
        <a:bodyPr/>
        <a:lstStyle/>
        <a:p>
          <a:endParaRPr lang="en-US"/>
        </a:p>
      </dgm:t>
    </dgm:pt>
    <dgm:pt modelId="{5DEB9212-26E5-4F2D-BE33-6F38AFA9671C}" type="sibTrans" cxnId="{E72892D6-DB7A-4214-9596-030A69DE4356}">
      <dgm:prSet/>
      <dgm:spPr/>
      <dgm:t>
        <a:bodyPr/>
        <a:lstStyle/>
        <a:p>
          <a:endParaRPr lang="en-US"/>
        </a:p>
      </dgm:t>
    </dgm:pt>
    <dgm:pt modelId="{186AEFA9-4643-49EF-AF51-75C8DCA2324C}">
      <dgm:prSet phldr="0"/>
      <dgm:spPr/>
      <dgm:t>
        <a:bodyPr/>
        <a:lstStyle/>
        <a:p>
          <a:r>
            <a:rPr lang="en-US" dirty="0"/>
            <a:t>-Compounding public health inequities </a:t>
          </a:r>
        </a:p>
      </dgm:t>
    </dgm:pt>
    <dgm:pt modelId="{3520F3C3-B499-4EEE-BF85-0D1012AD6462}" type="parTrans" cxnId="{CDD6AD24-CA4E-49C1-9D79-7AAFB33A70D4}">
      <dgm:prSet/>
      <dgm:spPr/>
      <dgm:t>
        <a:bodyPr/>
        <a:lstStyle/>
        <a:p>
          <a:endParaRPr lang="en-US"/>
        </a:p>
      </dgm:t>
    </dgm:pt>
    <dgm:pt modelId="{56DC1672-902C-4AA5-B5C2-9673883945CD}" type="sibTrans" cxnId="{CDD6AD24-CA4E-49C1-9D79-7AAFB33A70D4}">
      <dgm:prSet/>
      <dgm:spPr/>
      <dgm:t>
        <a:bodyPr/>
        <a:lstStyle/>
        <a:p>
          <a:endParaRPr lang="en-US"/>
        </a:p>
      </dgm:t>
    </dgm:pt>
    <dgm:pt modelId="{F93B24FE-2E1A-4FB3-BEB4-566373C05B77}">
      <dgm:prSet phldr="0"/>
      <dgm:spPr/>
      <dgm:t>
        <a:bodyPr/>
        <a:lstStyle/>
        <a:p>
          <a:r>
            <a:rPr lang="en-US" dirty="0"/>
            <a:t>-The burdens of environmental hazards are borne disproportionately by communities of color</a:t>
          </a:r>
        </a:p>
      </dgm:t>
    </dgm:pt>
    <dgm:pt modelId="{3D0D4F4F-3F7D-41AF-87DB-9A0787A3BD0D}" type="parTrans" cxnId="{9A5F6024-83AE-44F8-A6CD-F7A2FD543EB6}">
      <dgm:prSet/>
      <dgm:spPr/>
      <dgm:t>
        <a:bodyPr/>
        <a:lstStyle/>
        <a:p>
          <a:endParaRPr lang="en-US"/>
        </a:p>
      </dgm:t>
    </dgm:pt>
    <dgm:pt modelId="{DC6A03F4-0022-4F65-9D1C-798FEFB7E9F1}" type="sibTrans" cxnId="{9A5F6024-83AE-44F8-A6CD-F7A2FD543EB6}">
      <dgm:prSet/>
      <dgm:spPr/>
      <dgm:t>
        <a:bodyPr/>
        <a:lstStyle/>
        <a:p>
          <a:endParaRPr lang="en-US"/>
        </a:p>
      </dgm:t>
    </dgm:pt>
    <dgm:pt modelId="{E586886A-4384-4508-83E5-AF3525BC6360}">
      <dgm:prSet phldr="0"/>
      <dgm:spPr/>
      <dgm:t>
        <a:bodyPr/>
        <a:lstStyle/>
        <a:p>
          <a:pPr rtl="0"/>
          <a:r>
            <a:rPr lang="en-US">
              <a:latin typeface="Arial" panose="020B0604020202020204"/>
            </a:rPr>
            <a:t>Disaster Recovery</a:t>
          </a:r>
        </a:p>
      </dgm:t>
    </dgm:pt>
    <dgm:pt modelId="{0CBD534E-BB2C-43B0-93C5-1BE159C448AC}" type="parTrans" cxnId="{AB89AACC-2328-4046-8A42-A8EDB3ED816A}">
      <dgm:prSet/>
      <dgm:spPr/>
      <dgm:t>
        <a:bodyPr/>
        <a:lstStyle/>
        <a:p>
          <a:endParaRPr lang="en-US"/>
        </a:p>
      </dgm:t>
    </dgm:pt>
    <dgm:pt modelId="{81E4B656-C2D0-4799-B820-9825229962AB}" type="sibTrans" cxnId="{AB89AACC-2328-4046-8A42-A8EDB3ED816A}">
      <dgm:prSet/>
      <dgm:spPr/>
      <dgm:t>
        <a:bodyPr/>
        <a:lstStyle/>
        <a:p>
          <a:endParaRPr lang="en-US"/>
        </a:p>
      </dgm:t>
    </dgm:pt>
    <dgm:pt modelId="{FB3B4BAD-3DFF-4DCA-A0E2-7215DC33F2DD}" type="pres">
      <dgm:prSet presAssocID="{7EABE5EF-66F3-4ABF-8C5A-BEC72A7EA3F8}" presName="Name0" presStyleCnt="0">
        <dgm:presLayoutVars>
          <dgm:dir/>
          <dgm:animLvl val="lvl"/>
          <dgm:resizeHandles val="exact"/>
        </dgm:presLayoutVars>
      </dgm:prSet>
      <dgm:spPr/>
    </dgm:pt>
    <dgm:pt modelId="{38DB01DE-28EC-43BB-933E-F3C82D9AA81F}" type="pres">
      <dgm:prSet presAssocID="{28C6398A-3A60-4AE9-8804-D67580FF7625}" presName="compositeNode" presStyleCnt="0">
        <dgm:presLayoutVars>
          <dgm:bulletEnabled val="1"/>
        </dgm:presLayoutVars>
      </dgm:prSet>
      <dgm:spPr/>
    </dgm:pt>
    <dgm:pt modelId="{3015CD73-9D75-4B5F-915E-2230B7117C32}" type="pres">
      <dgm:prSet presAssocID="{28C6398A-3A60-4AE9-8804-D67580FF7625}" presName="bgRect" presStyleLbl="node1" presStyleIdx="0" presStyleCnt="2"/>
      <dgm:spPr/>
    </dgm:pt>
    <dgm:pt modelId="{FBDE3849-D101-4626-816D-9D55D8D1E6C3}" type="pres">
      <dgm:prSet presAssocID="{28C6398A-3A60-4AE9-8804-D67580FF7625}" presName="parentNode" presStyleLbl="node1" presStyleIdx="0" presStyleCnt="2">
        <dgm:presLayoutVars>
          <dgm:chMax val="0"/>
          <dgm:bulletEnabled val="1"/>
        </dgm:presLayoutVars>
      </dgm:prSet>
      <dgm:spPr/>
    </dgm:pt>
    <dgm:pt modelId="{1D6859F6-E478-461A-8356-D0B1DB35975D}" type="pres">
      <dgm:prSet presAssocID="{28C6398A-3A60-4AE9-8804-D67580FF7625}" presName="childNode" presStyleLbl="node1" presStyleIdx="0" presStyleCnt="2">
        <dgm:presLayoutVars>
          <dgm:bulletEnabled val="1"/>
        </dgm:presLayoutVars>
      </dgm:prSet>
      <dgm:spPr/>
    </dgm:pt>
    <dgm:pt modelId="{EB2179CA-ED46-4F79-BE60-923E4F6B4CE8}" type="pres">
      <dgm:prSet presAssocID="{DBD8E746-BF22-4BB5-B44D-108093035FAA}" presName="hSp" presStyleCnt="0"/>
      <dgm:spPr/>
    </dgm:pt>
    <dgm:pt modelId="{990E7E5D-5DC3-4F34-9654-773735B7180B}" type="pres">
      <dgm:prSet presAssocID="{DBD8E746-BF22-4BB5-B44D-108093035FAA}" presName="vProcSp" presStyleCnt="0"/>
      <dgm:spPr/>
    </dgm:pt>
    <dgm:pt modelId="{E63D1076-C615-4A0B-AD0C-809F4031ACAA}" type="pres">
      <dgm:prSet presAssocID="{DBD8E746-BF22-4BB5-B44D-108093035FAA}" presName="vSp1" presStyleCnt="0"/>
      <dgm:spPr/>
    </dgm:pt>
    <dgm:pt modelId="{5828FE25-6695-4D63-A15B-108D92B9873D}" type="pres">
      <dgm:prSet presAssocID="{DBD8E746-BF22-4BB5-B44D-108093035FAA}" presName="simulatedConn" presStyleLbl="solidFgAcc1" presStyleIdx="0" presStyleCnt="1"/>
      <dgm:spPr/>
    </dgm:pt>
    <dgm:pt modelId="{B44D24CA-55FD-479E-AD40-1FAEFBC0DE9E}" type="pres">
      <dgm:prSet presAssocID="{DBD8E746-BF22-4BB5-B44D-108093035FAA}" presName="vSp2" presStyleCnt="0"/>
      <dgm:spPr/>
    </dgm:pt>
    <dgm:pt modelId="{0AD9E89E-0ED0-440C-ABFB-F3B5CF0036E9}" type="pres">
      <dgm:prSet presAssocID="{DBD8E746-BF22-4BB5-B44D-108093035FAA}" presName="sibTrans" presStyleCnt="0"/>
      <dgm:spPr/>
    </dgm:pt>
    <dgm:pt modelId="{DAD86FF7-6DAB-410C-A59C-1202C4CCCDF5}" type="pres">
      <dgm:prSet presAssocID="{E586886A-4384-4508-83E5-AF3525BC6360}" presName="compositeNode" presStyleCnt="0">
        <dgm:presLayoutVars>
          <dgm:bulletEnabled val="1"/>
        </dgm:presLayoutVars>
      </dgm:prSet>
      <dgm:spPr/>
    </dgm:pt>
    <dgm:pt modelId="{858FE31C-2935-4E53-8E63-E618C4CC750B}" type="pres">
      <dgm:prSet presAssocID="{E586886A-4384-4508-83E5-AF3525BC6360}" presName="bgRect" presStyleLbl="node1" presStyleIdx="1" presStyleCnt="2"/>
      <dgm:spPr/>
    </dgm:pt>
    <dgm:pt modelId="{EDD1687A-B7DF-4145-8CB7-11F83DDDEC93}" type="pres">
      <dgm:prSet presAssocID="{E586886A-4384-4508-83E5-AF3525BC6360}" presName="parentNode" presStyleLbl="node1" presStyleIdx="1" presStyleCnt="2">
        <dgm:presLayoutVars>
          <dgm:chMax val="0"/>
          <dgm:bulletEnabled val="1"/>
        </dgm:presLayoutVars>
      </dgm:prSet>
      <dgm:spPr/>
    </dgm:pt>
    <dgm:pt modelId="{80BFEA29-6EC6-4A08-AEF4-9862C8EA57B6}" type="pres">
      <dgm:prSet presAssocID="{E586886A-4384-4508-83E5-AF3525BC6360}" presName="childNode" presStyleLbl="node1" presStyleIdx="1" presStyleCnt="2">
        <dgm:presLayoutVars>
          <dgm:bulletEnabled val="1"/>
        </dgm:presLayoutVars>
      </dgm:prSet>
      <dgm:spPr/>
    </dgm:pt>
  </dgm:ptLst>
  <dgm:cxnLst>
    <dgm:cxn modelId="{33AB1301-E543-4F07-9ADF-3A73AD4DCAD0}" srcId="{7EABE5EF-66F3-4ABF-8C5A-BEC72A7EA3F8}" destId="{28C6398A-3A60-4AE9-8804-D67580FF7625}" srcOrd="0" destOrd="0" parTransId="{23A7FD3C-5DE8-407C-B593-48C1392679D1}" sibTransId="{DBD8E746-BF22-4BB5-B44D-108093035FAA}"/>
    <dgm:cxn modelId="{9253571F-7E27-4647-BE95-308F31D713A0}" type="presOf" srcId="{413E6FDB-43E0-4F83-BDAC-549F70678D1D}" destId="{80BFEA29-6EC6-4A08-AEF4-9862C8EA57B6}" srcOrd="0" destOrd="1" presId="urn:microsoft.com/office/officeart/2005/8/layout/hProcess7"/>
    <dgm:cxn modelId="{9A5F6024-83AE-44F8-A6CD-F7A2FD543EB6}" srcId="{28C6398A-3A60-4AE9-8804-D67580FF7625}" destId="{F93B24FE-2E1A-4FB3-BEB4-566373C05B77}" srcOrd="0" destOrd="0" parTransId="{3D0D4F4F-3F7D-41AF-87DB-9A0787A3BD0D}" sibTransId="{DC6A03F4-0022-4F65-9D1C-798FEFB7E9F1}"/>
    <dgm:cxn modelId="{CDD6AD24-CA4E-49C1-9D79-7AAFB33A70D4}" srcId="{E586886A-4384-4508-83E5-AF3525BC6360}" destId="{186AEFA9-4643-49EF-AF51-75C8DCA2324C}" srcOrd="3" destOrd="0" parTransId="{3520F3C3-B499-4EEE-BF85-0D1012AD6462}" sibTransId="{56DC1672-902C-4AA5-B5C2-9673883945CD}"/>
    <dgm:cxn modelId="{C8598429-3B7B-406F-B57F-E8FF1E70A1E6}" srcId="{E586886A-4384-4508-83E5-AF3525BC6360}" destId="{413E6FDB-43E0-4F83-BDAC-549F70678D1D}" srcOrd="1" destOrd="0" parTransId="{650104CE-0CA3-404A-A5C4-4A6AFB96DFE6}" sibTransId="{081F8859-878D-4485-8807-4F6AAB61A14F}"/>
    <dgm:cxn modelId="{6D923230-077C-4E9E-9DBC-80437748FEC3}" type="presOf" srcId="{28C6398A-3A60-4AE9-8804-D67580FF7625}" destId="{3015CD73-9D75-4B5F-915E-2230B7117C32}" srcOrd="0" destOrd="0" presId="urn:microsoft.com/office/officeart/2005/8/layout/hProcess7"/>
    <dgm:cxn modelId="{19554F69-072B-4360-9B84-6EFC7F36964D}" type="presOf" srcId="{D1E15898-5B8A-4B01-9784-C4FF227806E4}" destId="{80BFEA29-6EC6-4A08-AEF4-9862C8EA57B6}" srcOrd="0" destOrd="0" presId="urn:microsoft.com/office/officeart/2005/8/layout/hProcess7"/>
    <dgm:cxn modelId="{4C6EA070-F131-4169-BFE5-E6AB00591E6C}" type="presOf" srcId="{DBB2C02F-55B3-4F52-BA36-A3A1E2A7C869}" destId="{80BFEA29-6EC6-4A08-AEF4-9862C8EA57B6}" srcOrd="0" destOrd="2" presId="urn:microsoft.com/office/officeart/2005/8/layout/hProcess7"/>
    <dgm:cxn modelId="{0348BD72-8D45-4663-B33F-8B7FFB7BAC09}" type="presOf" srcId="{28C6398A-3A60-4AE9-8804-D67580FF7625}" destId="{FBDE3849-D101-4626-816D-9D55D8D1E6C3}" srcOrd="1" destOrd="0" presId="urn:microsoft.com/office/officeart/2005/8/layout/hProcess7"/>
    <dgm:cxn modelId="{C5F0CB55-36CF-45C1-B5C8-A77F26F48C8B}" srcId="{E586886A-4384-4508-83E5-AF3525BC6360}" destId="{D1E15898-5B8A-4B01-9784-C4FF227806E4}" srcOrd="0" destOrd="0" parTransId="{B4019322-629B-4CAE-8DD1-EF3E2A0F640C}" sibTransId="{B9FB4C07-AEE7-4FF1-9F30-B0A4823942E6}"/>
    <dgm:cxn modelId="{40136957-E567-4ED0-BD5E-564E4908365C}" type="presOf" srcId="{B8626CD7-E9A2-4AAD-AB4D-BEAF88FBE422}" destId="{80BFEA29-6EC6-4A08-AEF4-9862C8EA57B6}" srcOrd="0" destOrd="3" presId="urn:microsoft.com/office/officeart/2005/8/layout/hProcess7"/>
    <dgm:cxn modelId="{6682E35A-FFE3-4AF5-A59A-81A000B07200}" srcId="{28C6398A-3A60-4AE9-8804-D67580FF7625}" destId="{36E1CB58-461D-49E2-9517-AF364E6A6E58}" srcOrd="1" destOrd="0" parTransId="{40DDFB04-3307-4C50-99EC-6AB985577B8D}" sibTransId="{C42744D3-3974-4E44-AF6E-F4BE161079C2}"/>
    <dgm:cxn modelId="{53FF0986-F015-4430-AEA8-F2BD5983A9EB}" type="presOf" srcId="{F93B24FE-2E1A-4FB3-BEB4-566373C05B77}" destId="{1D6859F6-E478-461A-8356-D0B1DB35975D}" srcOrd="0" destOrd="0" presId="urn:microsoft.com/office/officeart/2005/8/layout/hProcess7"/>
    <dgm:cxn modelId="{D0A3AF8E-81EE-4213-A1AB-BF736FC5A815}" type="presOf" srcId="{E586886A-4384-4508-83E5-AF3525BC6360}" destId="{EDD1687A-B7DF-4145-8CB7-11F83DDDEC93}" srcOrd="1" destOrd="0" presId="urn:microsoft.com/office/officeart/2005/8/layout/hProcess7"/>
    <dgm:cxn modelId="{08E4F7C5-D9E1-43AB-A383-D66AAA76304B}" srcId="{E586886A-4384-4508-83E5-AF3525BC6360}" destId="{DBB2C02F-55B3-4F52-BA36-A3A1E2A7C869}" srcOrd="2" destOrd="0" parTransId="{55A20896-5156-4357-A0A3-171EA538A711}" sibTransId="{313AB36B-BD90-4227-B533-13071261654C}"/>
    <dgm:cxn modelId="{6E447DC8-5D97-4A87-989C-56316E374DA9}" type="presOf" srcId="{186AEFA9-4643-49EF-AF51-75C8DCA2324C}" destId="{80BFEA29-6EC6-4A08-AEF4-9862C8EA57B6}" srcOrd="0" destOrd="4" presId="urn:microsoft.com/office/officeart/2005/8/layout/hProcess7"/>
    <dgm:cxn modelId="{AB89AACC-2328-4046-8A42-A8EDB3ED816A}" srcId="{7EABE5EF-66F3-4ABF-8C5A-BEC72A7EA3F8}" destId="{E586886A-4384-4508-83E5-AF3525BC6360}" srcOrd="1" destOrd="0" parTransId="{0CBD534E-BB2C-43B0-93C5-1BE159C448AC}" sibTransId="{81E4B656-C2D0-4799-B820-9825229962AB}"/>
    <dgm:cxn modelId="{E72892D6-DB7A-4214-9596-030A69DE4356}" srcId="{DBB2C02F-55B3-4F52-BA36-A3A1E2A7C869}" destId="{B8626CD7-E9A2-4AAD-AB4D-BEAF88FBE422}" srcOrd="0" destOrd="0" parTransId="{686601B3-F27D-4941-9A31-37DFD656D52F}" sibTransId="{5DEB9212-26E5-4F2D-BE33-6F38AFA9671C}"/>
    <dgm:cxn modelId="{DB39D1DD-43A0-442B-B43F-EAB754AC58CB}" type="presOf" srcId="{36E1CB58-461D-49E2-9517-AF364E6A6E58}" destId="{1D6859F6-E478-461A-8356-D0B1DB35975D}" srcOrd="0" destOrd="1" presId="urn:microsoft.com/office/officeart/2005/8/layout/hProcess7"/>
    <dgm:cxn modelId="{0AECB4E6-4726-4CC9-81F2-EAD9385F2FED}" type="presOf" srcId="{7EABE5EF-66F3-4ABF-8C5A-BEC72A7EA3F8}" destId="{FB3B4BAD-3DFF-4DCA-A0E2-7215DC33F2DD}" srcOrd="0" destOrd="0" presId="urn:microsoft.com/office/officeart/2005/8/layout/hProcess7"/>
    <dgm:cxn modelId="{F98CF4F2-1759-4244-A9E1-02F36EB32DAE}" type="presOf" srcId="{E586886A-4384-4508-83E5-AF3525BC6360}" destId="{858FE31C-2935-4E53-8E63-E618C4CC750B}" srcOrd="0" destOrd="0" presId="urn:microsoft.com/office/officeart/2005/8/layout/hProcess7"/>
    <dgm:cxn modelId="{4B2C9A75-D602-4392-9F4E-278C874956EC}" type="presParOf" srcId="{FB3B4BAD-3DFF-4DCA-A0E2-7215DC33F2DD}" destId="{38DB01DE-28EC-43BB-933E-F3C82D9AA81F}" srcOrd="0" destOrd="0" presId="urn:microsoft.com/office/officeart/2005/8/layout/hProcess7"/>
    <dgm:cxn modelId="{3A122247-3060-49C7-BAEF-C26B0581B25A}" type="presParOf" srcId="{38DB01DE-28EC-43BB-933E-F3C82D9AA81F}" destId="{3015CD73-9D75-4B5F-915E-2230B7117C32}" srcOrd="0" destOrd="0" presId="urn:microsoft.com/office/officeart/2005/8/layout/hProcess7"/>
    <dgm:cxn modelId="{48A87F76-1D39-4F62-8357-2BEB0983F0B0}" type="presParOf" srcId="{38DB01DE-28EC-43BB-933E-F3C82D9AA81F}" destId="{FBDE3849-D101-4626-816D-9D55D8D1E6C3}" srcOrd="1" destOrd="0" presId="urn:microsoft.com/office/officeart/2005/8/layout/hProcess7"/>
    <dgm:cxn modelId="{77FDD39C-C16F-4011-AAFB-E76A1AEDFD7E}" type="presParOf" srcId="{38DB01DE-28EC-43BB-933E-F3C82D9AA81F}" destId="{1D6859F6-E478-461A-8356-D0B1DB35975D}" srcOrd="2" destOrd="0" presId="urn:microsoft.com/office/officeart/2005/8/layout/hProcess7"/>
    <dgm:cxn modelId="{E51231A0-7C6D-42C7-AE27-F8B723976725}" type="presParOf" srcId="{FB3B4BAD-3DFF-4DCA-A0E2-7215DC33F2DD}" destId="{EB2179CA-ED46-4F79-BE60-923E4F6B4CE8}" srcOrd="1" destOrd="0" presId="urn:microsoft.com/office/officeart/2005/8/layout/hProcess7"/>
    <dgm:cxn modelId="{AEE37786-DCF6-470F-BFB7-BD18563B1B0C}" type="presParOf" srcId="{FB3B4BAD-3DFF-4DCA-A0E2-7215DC33F2DD}" destId="{990E7E5D-5DC3-4F34-9654-773735B7180B}" srcOrd="2" destOrd="0" presId="urn:microsoft.com/office/officeart/2005/8/layout/hProcess7"/>
    <dgm:cxn modelId="{FC28CE71-C7F6-47CE-B6EA-953738226CBA}" type="presParOf" srcId="{990E7E5D-5DC3-4F34-9654-773735B7180B}" destId="{E63D1076-C615-4A0B-AD0C-809F4031ACAA}" srcOrd="0" destOrd="0" presId="urn:microsoft.com/office/officeart/2005/8/layout/hProcess7"/>
    <dgm:cxn modelId="{0091F075-4EF5-4E7A-8816-14E836ED6B3F}" type="presParOf" srcId="{990E7E5D-5DC3-4F34-9654-773735B7180B}" destId="{5828FE25-6695-4D63-A15B-108D92B9873D}" srcOrd="1" destOrd="0" presId="urn:microsoft.com/office/officeart/2005/8/layout/hProcess7"/>
    <dgm:cxn modelId="{C4E2825E-A6AA-4A2E-A95E-3FEC555A583F}" type="presParOf" srcId="{990E7E5D-5DC3-4F34-9654-773735B7180B}" destId="{B44D24CA-55FD-479E-AD40-1FAEFBC0DE9E}" srcOrd="2" destOrd="0" presId="urn:microsoft.com/office/officeart/2005/8/layout/hProcess7"/>
    <dgm:cxn modelId="{12DF71BB-E28C-41B2-BB48-C03A4785CEC0}" type="presParOf" srcId="{FB3B4BAD-3DFF-4DCA-A0E2-7215DC33F2DD}" destId="{0AD9E89E-0ED0-440C-ABFB-F3B5CF0036E9}" srcOrd="3" destOrd="0" presId="urn:microsoft.com/office/officeart/2005/8/layout/hProcess7"/>
    <dgm:cxn modelId="{FE1AA524-38D2-4E5F-B36A-0D4FB7DBDF17}" type="presParOf" srcId="{FB3B4BAD-3DFF-4DCA-A0E2-7215DC33F2DD}" destId="{DAD86FF7-6DAB-410C-A59C-1202C4CCCDF5}" srcOrd="4" destOrd="0" presId="urn:microsoft.com/office/officeart/2005/8/layout/hProcess7"/>
    <dgm:cxn modelId="{05A17E3E-E526-4D27-934E-ED224B611088}" type="presParOf" srcId="{DAD86FF7-6DAB-410C-A59C-1202C4CCCDF5}" destId="{858FE31C-2935-4E53-8E63-E618C4CC750B}" srcOrd="0" destOrd="0" presId="urn:microsoft.com/office/officeart/2005/8/layout/hProcess7"/>
    <dgm:cxn modelId="{78869429-E668-4D14-BFCB-7B8CE6494166}" type="presParOf" srcId="{DAD86FF7-6DAB-410C-A59C-1202C4CCCDF5}" destId="{EDD1687A-B7DF-4145-8CB7-11F83DDDEC93}" srcOrd="1" destOrd="0" presId="urn:microsoft.com/office/officeart/2005/8/layout/hProcess7"/>
    <dgm:cxn modelId="{D7C3B079-6E69-4CC9-A4E0-69A5EE27F15D}" type="presParOf" srcId="{DAD86FF7-6DAB-410C-A59C-1202C4CCCDF5}" destId="{80BFEA29-6EC6-4A08-AEF4-9862C8EA57B6}" srcOrd="2" destOrd="0" presId="urn:microsoft.com/office/officeart/2005/8/layout/hProcess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056FE9-C535-44FE-BF42-24CD0FB8B92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C7E8D1EF-09B7-45FB-A62A-ABB1F1261742}">
      <dgm:prSet phldrT="[Text]" phldr="0"/>
      <dgm:spPr/>
      <dgm:t>
        <a:bodyPr/>
        <a:lstStyle/>
        <a:p>
          <a:pPr rtl="0"/>
          <a:r>
            <a:rPr lang="en-US">
              <a:latin typeface="Arial" panose="020B0604020202020204"/>
            </a:rPr>
            <a:t>Low individual/household income &amp; low generational wealth </a:t>
          </a:r>
          <a:endParaRPr lang="en-US"/>
        </a:p>
      </dgm:t>
    </dgm:pt>
    <dgm:pt modelId="{57F63DF8-F77A-49E4-93EF-F77AB64EFBCC}" type="parTrans" cxnId="{539BBEFC-2133-432D-B69D-F1065509BB52}">
      <dgm:prSet/>
      <dgm:spPr/>
      <dgm:t>
        <a:bodyPr/>
        <a:lstStyle/>
        <a:p>
          <a:endParaRPr lang="en-US"/>
        </a:p>
      </dgm:t>
    </dgm:pt>
    <dgm:pt modelId="{375680D0-AD09-42FD-93A3-7F44AF652004}" type="sibTrans" cxnId="{539BBEFC-2133-432D-B69D-F1065509BB52}">
      <dgm:prSet/>
      <dgm:spPr/>
      <dgm:t>
        <a:bodyPr/>
        <a:lstStyle/>
        <a:p>
          <a:endParaRPr lang="en-US"/>
        </a:p>
      </dgm:t>
    </dgm:pt>
    <dgm:pt modelId="{17852476-FFA8-4E64-91F1-4D2E7183A410}">
      <dgm:prSet phldrT="[Text]" phldr="0"/>
      <dgm:spPr/>
      <dgm:t>
        <a:bodyPr/>
        <a:lstStyle/>
        <a:p>
          <a:pPr rtl="0"/>
          <a:r>
            <a:rPr lang="en-US">
              <a:latin typeface="Arial" panose="020B0604020202020204"/>
            </a:rPr>
            <a:t>Limited access to basic needs resources (nutrition, sanitary drinking water, safe/sanitary housing, healthcare, education, employment opportunities)</a:t>
          </a:r>
          <a:endParaRPr lang="en-US"/>
        </a:p>
      </dgm:t>
    </dgm:pt>
    <dgm:pt modelId="{74BB8581-DC1F-4D6C-BAE5-83EF9704523C}" type="parTrans" cxnId="{27CAF85F-DF0D-4B75-BE7E-48DE0568DF8E}">
      <dgm:prSet/>
      <dgm:spPr/>
      <dgm:t>
        <a:bodyPr/>
        <a:lstStyle/>
        <a:p>
          <a:endParaRPr lang="en-US"/>
        </a:p>
      </dgm:t>
    </dgm:pt>
    <dgm:pt modelId="{C0557CDF-14A7-4414-B1B0-B4274FB30978}" type="sibTrans" cxnId="{27CAF85F-DF0D-4B75-BE7E-48DE0568DF8E}">
      <dgm:prSet/>
      <dgm:spPr/>
      <dgm:t>
        <a:bodyPr/>
        <a:lstStyle/>
        <a:p>
          <a:endParaRPr lang="en-US"/>
        </a:p>
      </dgm:t>
    </dgm:pt>
    <dgm:pt modelId="{B1C728A0-7346-4E3E-9197-85AB12D4CCC3}">
      <dgm:prSet phldrT="[Text]" phldr="0"/>
      <dgm:spPr/>
      <dgm:t>
        <a:bodyPr/>
        <a:lstStyle/>
        <a:p>
          <a:pPr rtl="0"/>
          <a:r>
            <a:rPr lang="en-US">
              <a:latin typeface="Arial" panose="020B0604020202020204"/>
            </a:rPr>
            <a:t>Increased risk of disease, malnutrition, hazardous employment, etc...</a:t>
          </a:r>
          <a:endParaRPr lang="en-US"/>
        </a:p>
      </dgm:t>
    </dgm:pt>
    <dgm:pt modelId="{ABB1EBFE-01E5-4121-BF4E-D8A71047500F}" type="parTrans" cxnId="{0DA0E44B-A4F4-4FEE-A485-9B46C439056C}">
      <dgm:prSet/>
      <dgm:spPr/>
      <dgm:t>
        <a:bodyPr/>
        <a:lstStyle/>
        <a:p>
          <a:endParaRPr lang="en-US"/>
        </a:p>
      </dgm:t>
    </dgm:pt>
    <dgm:pt modelId="{597E631B-1AD9-4C53-B298-479B121E1525}" type="sibTrans" cxnId="{0DA0E44B-A4F4-4FEE-A485-9B46C439056C}">
      <dgm:prSet/>
      <dgm:spPr/>
      <dgm:t>
        <a:bodyPr/>
        <a:lstStyle/>
        <a:p>
          <a:endParaRPr lang="en-US"/>
        </a:p>
      </dgm:t>
    </dgm:pt>
    <dgm:pt modelId="{6C17946D-42C3-48E6-8805-198A86652D5D}" type="pres">
      <dgm:prSet presAssocID="{A6056FE9-C535-44FE-BF42-24CD0FB8B928}" presName="cycle" presStyleCnt="0">
        <dgm:presLayoutVars>
          <dgm:dir/>
          <dgm:resizeHandles val="exact"/>
        </dgm:presLayoutVars>
      </dgm:prSet>
      <dgm:spPr/>
    </dgm:pt>
    <dgm:pt modelId="{249A7634-3FF2-4642-9284-1DD2ED9AAAB2}" type="pres">
      <dgm:prSet presAssocID="{C7E8D1EF-09B7-45FB-A62A-ABB1F1261742}" presName="dummy" presStyleCnt="0"/>
      <dgm:spPr/>
    </dgm:pt>
    <dgm:pt modelId="{BD4726D8-9C24-46BF-84B0-C67F244893B2}" type="pres">
      <dgm:prSet presAssocID="{C7E8D1EF-09B7-45FB-A62A-ABB1F1261742}" presName="node" presStyleLbl="revTx" presStyleIdx="0" presStyleCnt="3">
        <dgm:presLayoutVars>
          <dgm:bulletEnabled val="1"/>
        </dgm:presLayoutVars>
      </dgm:prSet>
      <dgm:spPr/>
    </dgm:pt>
    <dgm:pt modelId="{016B9D6F-EC77-4CA2-8C7B-AEBA11142BD0}" type="pres">
      <dgm:prSet presAssocID="{375680D0-AD09-42FD-93A3-7F44AF652004}" presName="sibTrans" presStyleLbl="node1" presStyleIdx="0" presStyleCnt="3"/>
      <dgm:spPr/>
    </dgm:pt>
    <dgm:pt modelId="{4D6BE37F-FCA8-4C5A-9C95-7EBFBD3071A7}" type="pres">
      <dgm:prSet presAssocID="{17852476-FFA8-4E64-91F1-4D2E7183A410}" presName="dummy" presStyleCnt="0"/>
      <dgm:spPr/>
    </dgm:pt>
    <dgm:pt modelId="{63C016A7-1CED-4B20-B2B5-788395A63D64}" type="pres">
      <dgm:prSet presAssocID="{17852476-FFA8-4E64-91F1-4D2E7183A410}" presName="node" presStyleLbl="revTx" presStyleIdx="1" presStyleCnt="3">
        <dgm:presLayoutVars>
          <dgm:bulletEnabled val="1"/>
        </dgm:presLayoutVars>
      </dgm:prSet>
      <dgm:spPr/>
    </dgm:pt>
    <dgm:pt modelId="{104E1DA6-33E7-4BF8-9884-860F7185B27E}" type="pres">
      <dgm:prSet presAssocID="{C0557CDF-14A7-4414-B1B0-B4274FB30978}" presName="sibTrans" presStyleLbl="node1" presStyleIdx="1" presStyleCnt="3"/>
      <dgm:spPr/>
    </dgm:pt>
    <dgm:pt modelId="{239D8C8C-8C3D-4E66-87D6-A57CB61241E4}" type="pres">
      <dgm:prSet presAssocID="{B1C728A0-7346-4E3E-9197-85AB12D4CCC3}" presName="dummy" presStyleCnt="0"/>
      <dgm:spPr/>
    </dgm:pt>
    <dgm:pt modelId="{248308EF-BFCD-4A35-B7FD-57042C750CD0}" type="pres">
      <dgm:prSet presAssocID="{B1C728A0-7346-4E3E-9197-85AB12D4CCC3}" presName="node" presStyleLbl="revTx" presStyleIdx="2" presStyleCnt="3">
        <dgm:presLayoutVars>
          <dgm:bulletEnabled val="1"/>
        </dgm:presLayoutVars>
      </dgm:prSet>
      <dgm:spPr/>
    </dgm:pt>
    <dgm:pt modelId="{4110D087-E064-4A29-BC2C-06AC4A7AF757}" type="pres">
      <dgm:prSet presAssocID="{597E631B-1AD9-4C53-B298-479B121E1525}" presName="sibTrans" presStyleLbl="node1" presStyleIdx="2" presStyleCnt="3"/>
      <dgm:spPr/>
    </dgm:pt>
  </dgm:ptLst>
  <dgm:cxnLst>
    <dgm:cxn modelId="{932A7D1A-6411-4796-99DF-47E039A77FBF}" type="presOf" srcId="{C0557CDF-14A7-4414-B1B0-B4274FB30978}" destId="{104E1DA6-33E7-4BF8-9884-860F7185B27E}" srcOrd="0" destOrd="0" presId="urn:microsoft.com/office/officeart/2005/8/layout/cycle1"/>
    <dgm:cxn modelId="{27CAF85F-DF0D-4B75-BE7E-48DE0568DF8E}" srcId="{A6056FE9-C535-44FE-BF42-24CD0FB8B928}" destId="{17852476-FFA8-4E64-91F1-4D2E7183A410}" srcOrd="1" destOrd="0" parTransId="{74BB8581-DC1F-4D6C-BAE5-83EF9704523C}" sibTransId="{C0557CDF-14A7-4414-B1B0-B4274FB30978}"/>
    <dgm:cxn modelId="{E8690E42-ED42-4EC7-BAF7-AE9FB6160D09}" type="presOf" srcId="{A6056FE9-C535-44FE-BF42-24CD0FB8B928}" destId="{6C17946D-42C3-48E6-8805-198A86652D5D}" srcOrd="0" destOrd="0" presId="urn:microsoft.com/office/officeart/2005/8/layout/cycle1"/>
    <dgm:cxn modelId="{7E862544-B21E-4A5B-A545-484ED1D1C430}" type="presOf" srcId="{17852476-FFA8-4E64-91F1-4D2E7183A410}" destId="{63C016A7-1CED-4B20-B2B5-788395A63D64}" srcOrd="0" destOrd="0" presId="urn:microsoft.com/office/officeart/2005/8/layout/cycle1"/>
    <dgm:cxn modelId="{81E33647-E4C1-4097-829B-FEB2EF413B66}" type="presOf" srcId="{597E631B-1AD9-4C53-B298-479B121E1525}" destId="{4110D087-E064-4A29-BC2C-06AC4A7AF757}" srcOrd="0" destOrd="0" presId="urn:microsoft.com/office/officeart/2005/8/layout/cycle1"/>
    <dgm:cxn modelId="{0DA0E44B-A4F4-4FEE-A485-9B46C439056C}" srcId="{A6056FE9-C535-44FE-BF42-24CD0FB8B928}" destId="{B1C728A0-7346-4E3E-9197-85AB12D4CCC3}" srcOrd="2" destOrd="0" parTransId="{ABB1EBFE-01E5-4121-BF4E-D8A71047500F}" sibTransId="{597E631B-1AD9-4C53-B298-479B121E1525}"/>
    <dgm:cxn modelId="{7E690892-2638-4C4B-98C1-D2BE2711C7C8}" type="presOf" srcId="{375680D0-AD09-42FD-93A3-7F44AF652004}" destId="{016B9D6F-EC77-4CA2-8C7B-AEBA11142BD0}" srcOrd="0" destOrd="0" presId="urn:microsoft.com/office/officeart/2005/8/layout/cycle1"/>
    <dgm:cxn modelId="{66CE87CE-3448-49F1-BE18-ED1AD6985094}" type="presOf" srcId="{B1C728A0-7346-4E3E-9197-85AB12D4CCC3}" destId="{248308EF-BFCD-4A35-B7FD-57042C750CD0}" srcOrd="0" destOrd="0" presId="urn:microsoft.com/office/officeart/2005/8/layout/cycle1"/>
    <dgm:cxn modelId="{6BEC84DE-58B6-4CBC-8DD5-1B72DF195245}" type="presOf" srcId="{C7E8D1EF-09B7-45FB-A62A-ABB1F1261742}" destId="{BD4726D8-9C24-46BF-84B0-C67F244893B2}" srcOrd="0" destOrd="0" presId="urn:microsoft.com/office/officeart/2005/8/layout/cycle1"/>
    <dgm:cxn modelId="{539BBEFC-2133-432D-B69D-F1065509BB52}" srcId="{A6056FE9-C535-44FE-BF42-24CD0FB8B928}" destId="{C7E8D1EF-09B7-45FB-A62A-ABB1F1261742}" srcOrd="0" destOrd="0" parTransId="{57F63DF8-F77A-49E4-93EF-F77AB64EFBCC}" sibTransId="{375680D0-AD09-42FD-93A3-7F44AF652004}"/>
    <dgm:cxn modelId="{11048771-9DF5-4864-A462-4CF79492EED4}" type="presParOf" srcId="{6C17946D-42C3-48E6-8805-198A86652D5D}" destId="{249A7634-3FF2-4642-9284-1DD2ED9AAAB2}" srcOrd="0" destOrd="0" presId="urn:microsoft.com/office/officeart/2005/8/layout/cycle1"/>
    <dgm:cxn modelId="{BDDA88D5-754D-402E-B268-579219C9E65A}" type="presParOf" srcId="{6C17946D-42C3-48E6-8805-198A86652D5D}" destId="{BD4726D8-9C24-46BF-84B0-C67F244893B2}" srcOrd="1" destOrd="0" presId="urn:microsoft.com/office/officeart/2005/8/layout/cycle1"/>
    <dgm:cxn modelId="{11DF11CA-1CD9-4CC8-BA7C-05B8A78EAC9E}" type="presParOf" srcId="{6C17946D-42C3-48E6-8805-198A86652D5D}" destId="{016B9D6F-EC77-4CA2-8C7B-AEBA11142BD0}" srcOrd="2" destOrd="0" presId="urn:microsoft.com/office/officeart/2005/8/layout/cycle1"/>
    <dgm:cxn modelId="{957B6EA0-F0FD-4300-AC2D-3AD230DC0CAA}" type="presParOf" srcId="{6C17946D-42C3-48E6-8805-198A86652D5D}" destId="{4D6BE37F-FCA8-4C5A-9C95-7EBFBD3071A7}" srcOrd="3" destOrd="0" presId="urn:microsoft.com/office/officeart/2005/8/layout/cycle1"/>
    <dgm:cxn modelId="{E1190008-1B4B-4F56-BF2B-1F9598267FCC}" type="presParOf" srcId="{6C17946D-42C3-48E6-8805-198A86652D5D}" destId="{63C016A7-1CED-4B20-B2B5-788395A63D64}" srcOrd="4" destOrd="0" presId="urn:microsoft.com/office/officeart/2005/8/layout/cycle1"/>
    <dgm:cxn modelId="{72F0279C-7E68-4C77-9782-DFBEFFD23006}" type="presParOf" srcId="{6C17946D-42C3-48E6-8805-198A86652D5D}" destId="{104E1DA6-33E7-4BF8-9884-860F7185B27E}" srcOrd="5" destOrd="0" presId="urn:microsoft.com/office/officeart/2005/8/layout/cycle1"/>
    <dgm:cxn modelId="{FDF3685F-642A-40EE-AEDA-E597D3BE77C5}" type="presParOf" srcId="{6C17946D-42C3-48E6-8805-198A86652D5D}" destId="{239D8C8C-8C3D-4E66-87D6-A57CB61241E4}" srcOrd="6" destOrd="0" presId="urn:microsoft.com/office/officeart/2005/8/layout/cycle1"/>
    <dgm:cxn modelId="{69D867A5-A5B5-4C03-AC6B-471186302D2E}" type="presParOf" srcId="{6C17946D-42C3-48E6-8805-198A86652D5D}" destId="{248308EF-BFCD-4A35-B7FD-57042C750CD0}" srcOrd="7" destOrd="0" presId="urn:microsoft.com/office/officeart/2005/8/layout/cycle1"/>
    <dgm:cxn modelId="{AF8C6BDF-5BE9-43E7-93CB-76D035C99154}" type="presParOf" srcId="{6C17946D-42C3-48E6-8805-198A86652D5D}" destId="{4110D087-E064-4A29-BC2C-06AC4A7AF757}"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5CD73-9D75-4B5F-915E-2230B7117C32}">
      <dsp:nvSpPr>
        <dsp:cNvPr id="0" name=""/>
        <dsp:cNvSpPr/>
      </dsp:nvSpPr>
      <dsp:spPr>
        <a:xfrm>
          <a:off x="1886" y="0"/>
          <a:ext cx="4805111" cy="5362575"/>
        </a:xfrm>
        <a:prstGeom prst="roundRect">
          <a:avLst>
            <a:gd name="adj" fmla="val 5000"/>
          </a:avLst>
        </a:prstGeom>
        <a:gradFill rotWithShape="0">
          <a:gsLst>
            <a:gs pos="0">
              <a:schemeClr val="accent1">
                <a:hueOff val="0"/>
                <a:satOff val="0"/>
                <a:lumOff val="0"/>
                <a:alphaOff val="0"/>
                <a:tint val="48000"/>
                <a:alpha val="88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109728" rIns="142240" bIns="0" numCol="1" spcCol="1270" anchor="t" anchorCtr="0">
          <a:noAutofit/>
        </a:bodyPr>
        <a:lstStyle/>
        <a:p>
          <a:pPr marL="0" lvl="0" indent="0" algn="r" defTabSz="1422400" rtl="0">
            <a:lnSpc>
              <a:spcPct val="90000"/>
            </a:lnSpc>
            <a:spcBef>
              <a:spcPct val="0"/>
            </a:spcBef>
            <a:spcAft>
              <a:spcPct val="35000"/>
            </a:spcAft>
            <a:buNone/>
          </a:pPr>
          <a:r>
            <a:rPr lang="en-US" sz="3200" kern="1200">
              <a:latin typeface="Arial" panose="020B0604020202020204"/>
            </a:rPr>
            <a:t>Environmental Injustice</a:t>
          </a:r>
        </a:p>
      </dsp:txBody>
      <dsp:txXfrm rot="16200000">
        <a:off x="-1716257" y="1718144"/>
        <a:ext cx="4397311" cy="961022"/>
      </dsp:txXfrm>
    </dsp:sp>
    <dsp:sp modelId="{1D6859F6-E478-461A-8356-D0B1DB35975D}">
      <dsp:nvSpPr>
        <dsp:cNvPr id="0" name=""/>
        <dsp:cNvSpPr/>
      </dsp:nvSpPr>
      <dsp:spPr>
        <a:xfrm>
          <a:off x="962908" y="0"/>
          <a:ext cx="3579807" cy="5362575"/>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92583" rIns="0" bIns="0" numCol="1" spcCol="1270" anchor="t" anchorCtr="0">
          <a:noAutofit/>
        </a:bodyPr>
        <a:lstStyle/>
        <a:p>
          <a:pPr marL="0" lvl="0" indent="0" algn="l" defTabSz="1200150">
            <a:lnSpc>
              <a:spcPct val="90000"/>
            </a:lnSpc>
            <a:spcBef>
              <a:spcPct val="0"/>
            </a:spcBef>
            <a:spcAft>
              <a:spcPct val="35000"/>
            </a:spcAft>
            <a:buNone/>
          </a:pPr>
          <a:r>
            <a:rPr lang="en-US" sz="2700" kern="1200" dirty="0"/>
            <a:t>-The burdens of environmental hazards are borne disproportionately by communities of color</a:t>
          </a:r>
        </a:p>
        <a:p>
          <a:pPr marL="0" lvl="0" indent="0" algn="l" defTabSz="1200150">
            <a:lnSpc>
              <a:spcPct val="90000"/>
            </a:lnSpc>
            <a:spcBef>
              <a:spcPct val="0"/>
            </a:spcBef>
            <a:spcAft>
              <a:spcPct val="35000"/>
            </a:spcAft>
            <a:buNone/>
          </a:pPr>
          <a:r>
            <a:rPr lang="en-US" sz="2700" kern="1200" dirty="0"/>
            <a:t>-The benefits of environmental statutes, government programs, and aid disproportionately helps white, affluent communities </a:t>
          </a:r>
        </a:p>
      </dsp:txBody>
      <dsp:txXfrm>
        <a:off x="962908" y="0"/>
        <a:ext cx="3579807" cy="5362575"/>
      </dsp:txXfrm>
    </dsp:sp>
    <dsp:sp modelId="{858FE31C-2935-4E53-8E63-E618C4CC750B}">
      <dsp:nvSpPr>
        <dsp:cNvPr id="0" name=""/>
        <dsp:cNvSpPr/>
      </dsp:nvSpPr>
      <dsp:spPr>
        <a:xfrm>
          <a:off x="4975176" y="0"/>
          <a:ext cx="4805111" cy="5362575"/>
        </a:xfrm>
        <a:prstGeom prst="roundRect">
          <a:avLst>
            <a:gd name="adj" fmla="val 5000"/>
          </a:avLst>
        </a:prstGeom>
        <a:gradFill rotWithShape="0">
          <a:gsLst>
            <a:gs pos="0">
              <a:schemeClr val="accent1">
                <a:hueOff val="0"/>
                <a:satOff val="0"/>
                <a:lumOff val="0"/>
                <a:alphaOff val="0"/>
                <a:tint val="48000"/>
                <a:alpha val="88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109728" rIns="142240" bIns="0" numCol="1" spcCol="1270" anchor="t" anchorCtr="0">
          <a:noAutofit/>
        </a:bodyPr>
        <a:lstStyle/>
        <a:p>
          <a:pPr marL="0" lvl="0" indent="0" algn="r" defTabSz="1422400" rtl="0">
            <a:lnSpc>
              <a:spcPct val="90000"/>
            </a:lnSpc>
            <a:spcBef>
              <a:spcPct val="0"/>
            </a:spcBef>
            <a:spcAft>
              <a:spcPct val="35000"/>
            </a:spcAft>
            <a:buNone/>
          </a:pPr>
          <a:r>
            <a:rPr lang="en-US" sz="3200" kern="1200">
              <a:latin typeface="Arial" panose="020B0604020202020204"/>
            </a:rPr>
            <a:t>Disaster Recovery</a:t>
          </a:r>
        </a:p>
      </dsp:txBody>
      <dsp:txXfrm rot="16200000">
        <a:off x="3257032" y="1718144"/>
        <a:ext cx="4397311" cy="961022"/>
      </dsp:txXfrm>
    </dsp:sp>
    <dsp:sp modelId="{5828FE25-6695-4D63-A15B-108D92B9873D}">
      <dsp:nvSpPr>
        <dsp:cNvPr id="0" name=""/>
        <dsp:cNvSpPr/>
      </dsp:nvSpPr>
      <dsp:spPr>
        <a:xfrm rot="5400000">
          <a:off x="4605145" y="4236952"/>
          <a:ext cx="788114" cy="720766"/>
        </a:xfrm>
        <a:prstGeom prst="flowChartExtract">
          <a:avLst/>
        </a:prstGeom>
        <a:gradFill rotWithShape="0">
          <a:gsLst>
            <a:gs pos="0">
              <a:schemeClr val="lt1">
                <a:hueOff val="0"/>
                <a:satOff val="0"/>
                <a:lumOff val="0"/>
                <a:alphaOff val="0"/>
                <a:tint val="48000"/>
                <a:alpha val="88000"/>
                <a:satMod val="105000"/>
                <a:lumMod val="110000"/>
              </a:schemeClr>
            </a:gs>
            <a:gs pos="100000">
              <a:schemeClr val="lt1">
                <a:hueOff val="0"/>
                <a:satOff val="0"/>
                <a:lumOff val="0"/>
                <a:alphaOff val="0"/>
                <a:tint val="78000"/>
                <a:alpha val="92000"/>
                <a:satMod val="109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80BFEA29-6EC6-4A08-AEF4-9862C8EA57B6}">
      <dsp:nvSpPr>
        <dsp:cNvPr id="0" name=""/>
        <dsp:cNvSpPr/>
      </dsp:nvSpPr>
      <dsp:spPr>
        <a:xfrm>
          <a:off x="5936199" y="0"/>
          <a:ext cx="3579807" cy="5362575"/>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92583" rIns="0" bIns="0" numCol="1" spcCol="1270" anchor="t" anchorCtr="0">
          <a:noAutofit/>
        </a:bodyPr>
        <a:lstStyle/>
        <a:p>
          <a:pPr marL="0" lvl="0" indent="0" algn="l" defTabSz="1200150">
            <a:lnSpc>
              <a:spcPct val="90000"/>
            </a:lnSpc>
            <a:spcBef>
              <a:spcPct val="0"/>
            </a:spcBef>
            <a:spcAft>
              <a:spcPct val="35000"/>
            </a:spcAft>
            <a:buNone/>
          </a:pPr>
          <a:r>
            <a:rPr lang="en-US" sz="2700" kern="1200" dirty="0"/>
            <a:t>-Disproportionate   burden of the disaster</a:t>
          </a:r>
        </a:p>
        <a:p>
          <a:pPr marL="0" lvl="0" indent="0" algn="l" defTabSz="1200150">
            <a:lnSpc>
              <a:spcPct val="90000"/>
            </a:lnSpc>
            <a:spcBef>
              <a:spcPct val="0"/>
            </a:spcBef>
            <a:spcAft>
              <a:spcPct val="35000"/>
            </a:spcAft>
            <a:buNone/>
          </a:pPr>
          <a:r>
            <a:rPr lang="en-US" sz="2700" kern="1200" dirty="0"/>
            <a:t>-Disparate recovery stats</a:t>
          </a:r>
        </a:p>
        <a:p>
          <a:pPr marL="0" lvl="0" indent="0" algn="l" defTabSz="1200150">
            <a:lnSpc>
              <a:spcPct val="90000"/>
            </a:lnSpc>
            <a:spcBef>
              <a:spcPct val="0"/>
            </a:spcBef>
            <a:spcAft>
              <a:spcPct val="35000"/>
            </a:spcAft>
            <a:buNone/>
          </a:pPr>
          <a:r>
            <a:rPr lang="en-US" sz="2700" kern="1200" dirty="0"/>
            <a:t>-“</a:t>
          </a:r>
          <a:r>
            <a:rPr lang="en-US" sz="2700" kern="1200" dirty="0">
              <a:latin typeface="Arial" panose="020B0604020202020204"/>
            </a:rPr>
            <a:t>Poverty</a:t>
          </a:r>
          <a:r>
            <a:rPr lang="en-US" sz="2700" kern="1200" dirty="0"/>
            <a:t> trap” barriers to recovery</a:t>
          </a:r>
        </a:p>
        <a:p>
          <a:pPr marL="228600" lvl="1" indent="-228600" algn="l" defTabSz="933450">
            <a:lnSpc>
              <a:spcPct val="90000"/>
            </a:lnSpc>
            <a:spcBef>
              <a:spcPct val="0"/>
            </a:spcBef>
            <a:spcAft>
              <a:spcPct val="15000"/>
            </a:spcAft>
            <a:buChar char="•"/>
          </a:pPr>
          <a:r>
            <a:rPr lang="en-US" sz="2100" kern="1200"/>
            <a:t>Relief program requirements like proof of being up to date on property taxes, mortgage, and restrictions on use of recovery funds (duplication of benefits restrictions)</a:t>
          </a:r>
        </a:p>
        <a:p>
          <a:pPr marL="0" lvl="0" indent="0" algn="l" defTabSz="1200150">
            <a:lnSpc>
              <a:spcPct val="90000"/>
            </a:lnSpc>
            <a:spcBef>
              <a:spcPct val="0"/>
            </a:spcBef>
            <a:spcAft>
              <a:spcPct val="35000"/>
            </a:spcAft>
            <a:buNone/>
          </a:pPr>
          <a:r>
            <a:rPr lang="en-US" sz="2700" kern="1200" dirty="0"/>
            <a:t>-Compounding public health inequities </a:t>
          </a:r>
        </a:p>
      </dsp:txBody>
      <dsp:txXfrm>
        <a:off x="5936199" y="0"/>
        <a:ext cx="3579807" cy="53625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726D8-9C24-46BF-84B0-C67F244893B2}">
      <dsp:nvSpPr>
        <dsp:cNvPr id="0" name=""/>
        <dsp:cNvSpPr/>
      </dsp:nvSpPr>
      <dsp:spPr>
        <a:xfrm>
          <a:off x="4848623" y="384131"/>
          <a:ext cx="1955982" cy="1955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Arial" panose="020B0604020202020204"/>
            </a:rPr>
            <a:t>Low individual/household income &amp; low generational wealth </a:t>
          </a:r>
          <a:endParaRPr lang="en-US" sz="1600" kern="1200"/>
        </a:p>
      </dsp:txBody>
      <dsp:txXfrm>
        <a:off x="4848623" y="384131"/>
        <a:ext cx="1955982" cy="1955982"/>
      </dsp:txXfrm>
    </dsp:sp>
    <dsp:sp modelId="{016B9D6F-EC77-4CA2-8C7B-AEBA11142BD0}">
      <dsp:nvSpPr>
        <dsp:cNvPr id="0" name=""/>
        <dsp:cNvSpPr/>
      </dsp:nvSpPr>
      <dsp:spPr>
        <a:xfrm>
          <a:off x="1868629" y="-900"/>
          <a:ext cx="4625690" cy="4625690"/>
        </a:xfrm>
        <a:prstGeom prst="circularArrow">
          <a:avLst>
            <a:gd name="adj1" fmla="val 8246"/>
            <a:gd name="adj2" fmla="val 575875"/>
            <a:gd name="adj3" fmla="val 2964964"/>
            <a:gd name="adj4" fmla="val 50980"/>
            <a:gd name="adj5" fmla="val 962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C016A7-1CED-4B20-B2B5-788395A63D64}">
      <dsp:nvSpPr>
        <dsp:cNvPr id="0" name=""/>
        <dsp:cNvSpPr/>
      </dsp:nvSpPr>
      <dsp:spPr>
        <a:xfrm>
          <a:off x="3203483" y="3233597"/>
          <a:ext cx="1955982" cy="1955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Arial" panose="020B0604020202020204"/>
            </a:rPr>
            <a:t>Limited access to basic needs resources (nutrition, sanitary drinking water, safe/sanitary housing, healthcare, education, employment opportunities)</a:t>
          </a:r>
          <a:endParaRPr lang="en-US" sz="1600" kern="1200"/>
        </a:p>
      </dsp:txBody>
      <dsp:txXfrm>
        <a:off x="3203483" y="3233597"/>
        <a:ext cx="1955982" cy="1955982"/>
      </dsp:txXfrm>
    </dsp:sp>
    <dsp:sp modelId="{104E1DA6-33E7-4BF8-9884-860F7185B27E}">
      <dsp:nvSpPr>
        <dsp:cNvPr id="0" name=""/>
        <dsp:cNvSpPr/>
      </dsp:nvSpPr>
      <dsp:spPr>
        <a:xfrm>
          <a:off x="1868629" y="-900"/>
          <a:ext cx="4625690" cy="4625690"/>
        </a:xfrm>
        <a:prstGeom prst="circularArrow">
          <a:avLst>
            <a:gd name="adj1" fmla="val 8246"/>
            <a:gd name="adj2" fmla="val 575875"/>
            <a:gd name="adj3" fmla="val 10173145"/>
            <a:gd name="adj4" fmla="val 7259161"/>
            <a:gd name="adj5" fmla="val 962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8308EF-BFCD-4A35-B7FD-57042C750CD0}">
      <dsp:nvSpPr>
        <dsp:cNvPr id="0" name=""/>
        <dsp:cNvSpPr/>
      </dsp:nvSpPr>
      <dsp:spPr>
        <a:xfrm>
          <a:off x="1558343" y="384131"/>
          <a:ext cx="1955982" cy="1955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Arial" panose="020B0604020202020204"/>
            </a:rPr>
            <a:t>Increased risk of disease, malnutrition, hazardous employment, etc...</a:t>
          </a:r>
          <a:endParaRPr lang="en-US" sz="1600" kern="1200"/>
        </a:p>
      </dsp:txBody>
      <dsp:txXfrm>
        <a:off x="1558343" y="384131"/>
        <a:ext cx="1955982" cy="1955982"/>
      </dsp:txXfrm>
    </dsp:sp>
    <dsp:sp modelId="{4110D087-E064-4A29-BC2C-06AC4A7AF757}">
      <dsp:nvSpPr>
        <dsp:cNvPr id="0" name=""/>
        <dsp:cNvSpPr/>
      </dsp:nvSpPr>
      <dsp:spPr>
        <a:xfrm>
          <a:off x="1868629" y="-900"/>
          <a:ext cx="4625690" cy="4625690"/>
        </a:xfrm>
        <a:prstGeom prst="circularArrow">
          <a:avLst>
            <a:gd name="adj1" fmla="val 8246"/>
            <a:gd name="adj2" fmla="val 575875"/>
            <a:gd name="adj3" fmla="val 16857756"/>
            <a:gd name="adj4" fmla="val 14966369"/>
            <a:gd name="adj5" fmla="val 962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AB3A824-1A51-4B26-AD58-A6D8E14F6C04}" type="datetimeFigureOut">
              <a:rPr lang="en-US" dirty="0"/>
              <a:t>3/23/2021</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a:solidFill>
                  <a:schemeClr val="accent6"/>
                </a:solidFill>
                <a:latin typeface="Wingdings 3" panose="05040102010807070707" pitchFamily="18" charset="2"/>
              </a:rPr>
              <a:t>z</a:t>
            </a:r>
            <a:endParaRPr lang="en-US" sz="240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289374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57E33E-8B18-4087-B112-809917729534}" type="datetimeFigureOut">
              <a:rPr lang="en-US" dirty="0"/>
              <a:t>3/23/2021</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906215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FFE419-2371-464F-8239-3959401C3561}" type="datetimeFigureOut">
              <a:rPr lang="en-US" dirty="0"/>
              <a:t>3/23/2021</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450935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D162C4-EDD9-4389-A98B-B87ECEA2A816}" type="datetimeFigureOut">
              <a:rPr lang="en-US" dirty="0"/>
              <a:t>3/23/2021</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604325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3/23/2021</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259349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954B2F-12DE-47F5-8894-472B206D2E1E}" type="datetimeFigureOut">
              <a:rPr lang="en-US" dirty="0"/>
              <a:t>3/23/2021</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243626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30E46F-7819-4ACF-B48B-48222C2ACC88}" type="datetimeFigureOut">
              <a:rPr lang="en-US" dirty="0"/>
              <a:t>3/23/2021</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950557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AF3416-4057-4DAA-829D-4CA07428D088}" type="datetimeFigureOut">
              <a:rPr lang="en-US" dirty="0"/>
              <a:t>3/23/2021</a:t>
            </a:fld>
            <a:endParaRPr lang="en-US"/>
          </a:p>
        </p:txBody>
      </p:sp>
      <p:sp>
        <p:nvSpPr>
          <p:cNvPr id="4" name="Footer Placeholder 3"/>
          <p:cNvSpPr>
            <a:spLocks noGrp="1"/>
          </p:cNvSpPr>
          <p:nvPr>
            <p:ph type="ftr" sz="quarter" idx="11"/>
          </p:nvPr>
        </p:nvSpPr>
        <p:spPr/>
        <p:txBody>
          <a:bodyPr/>
          <a:lstStyle/>
          <a:p>
            <a:r>
              <a:rPr lang="en-US"/>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743888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3/23/2021</a:t>
            </a:fld>
            <a:endParaRPr lang="en-US"/>
          </a:p>
        </p:txBody>
      </p:sp>
      <p:sp>
        <p:nvSpPr>
          <p:cNvPr id="3" name="Footer Placeholder 2"/>
          <p:cNvSpPr>
            <a:spLocks noGrp="1"/>
          </p:cNvSpPr>
          <p:nvPr>
            <p:ph type="ftr" sz="quarter" idx="11"/>
          </p:nvPr>
        </p:nvSpPr>
        <p:spPr/>
        <p:txBody>
          <a:bodyPr/>
          <a:lstStyle/>
          <a:p>
            <a:r>
              <a:rPr lang="en-US"/>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458510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3/23/2021</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249223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3/23/2021</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747292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Eigth level</a:t>
            </a:r>
          </a:p>
          <a:p>
            <a:pPr lvl="8"/>
            <a:r>
              <a:rPr lang="en-US"/>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3/23/2021</a:t>
            </a:fld>
            <a:endParaRPr lang="en-US"/>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3182809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features.propublica.org/black-land-loss/heirs-property-rights-why-black-families-lose-land-south/"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context-cdn.washingtonpost.com/notes/prod/default/documents/19fd7c55-911a-448f-a089-d299c773b5fb/note/84507c99-e0be-42bc-8c01-bd105496bebb.#page=1" TargetMode="External"/><Relationship Id="rId5" Type="http://schemas.openxmlformats.org/officeDocument/2006/relationships/hyperlink" Target="https://www.fema.gov/sites/default/files/2020-03/stafford-act_2019.pdf" TargetMode="External"/><Relationship Id="rId4" Type="http://schemas.openxmlformats.org/officeDocument/2006/relationships/hyperlink" Target="https://cwfnc.org/wp-content/uploads/2020/01/8.14-Water-Justice-Report.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hyperlink" Target="http://democracynow.org/2012/11/1/a_crisis_foretold_studies_warned_new" TargetMode="External"/><Relationship Id="rId13" Type="http://schemas.openxmlformats.org/officeDocument/2006/relationships/hyperlink" Target="https://creativecommons.org/licenses/by/3.0/" TargetMode="External"/><Relationship Id="rId3" Type="http://schemas.openxmlformats.org/officeDocument/2006/relationships/image" Target="../media/image2.png"/><Relationship Id="rId7" Type="http://schemas.openxmlformats.org/officeDocument/2006/relationships/image" Target="../media/image7.jpeg"/><Relationship Id="rId12" Type="http://schemas.openxmlformats.org/officeDocument/2006/relationships/hyperlink" Target="https://www.flickr.com/photos/70237334@N04/6379727389" TargetMode="External"/><Relationship Id="rId2" Type="http://schemas.openxmlformats.org/officeDocument/2006/relationships/image" Target="../media/image1.jpeg"/><Relationship Id="rId16"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https://www.transcend.org/tms/2018/10/cafos-in-north-carolina-and-copper-mines-in-minnesota/" TargetMode="External"/><Relationship Id="rId11" Type="http://schemas.openxmlformats.org/officeDocument/2006/relationships/hyperlink" Target="https://creativecommons.org/licenses/by-sa/3.0/" TargetMode="External"/><Relationship Id="rId5" Type="http://schemas.openxmlformats.org/officeDocument/2006/relationships/image" Target="../media/image6.jpeg"/><Relationship Id="rId15" Type="http://schemas.openxmlformats.org/officeDocument/2006/relationships/image" Target="../media/image8.jpeg"/><Relationship Id="rId10" Type="http://schemas.openxmlformats.org/officeDocument/2006/relationships/hyperlink" Target="https://en.wikipedia.org/wiki/Home_repair" TargetMode="External"/><Relationship Id="rId4" Type="http://schemas.openxmlformats.org/officeDocument/2006/relationships/image" Target="../media/image3.png"/><Relationship Id="rId9" Type="http://schemas.openxmlformats.org/officeDocument/2006/relationships/hyperlink" Target="https://creativecommons.org/licenses/by-nc-nd/3.0/" TargetMode="External"/><Relationship Id="rId14" Type="http://schemas.openxmlformats.org/officeDocument/2006/relationships/hyperlink" Target="https://creativecommons.org/licenses/by-nc/3.0/"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3C38C329-05C1-44E0-942C-D7A60A7F2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a:extLst>
              <a:ext uri="{FF2B5EF4-FFF2-40B4-BE49-F238E27FC236}">
                <a16:creationId xmlns:a16="http://schemas.microsoft.com/office/drawing/2014/main" id="{A40E99DB-69B1-42D9-9A2E-A196302E0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56" name="Rectangle 55">
            <a:extLst>
              <a:ext uri="{FF2B5EF4-FFF2-40B4-BE49-F238E27FC236}">
                <a16:creationId xmlns:a16="http://schemas.microsoft.com/office/drawing/2014/main" id="{60DFF115-119D-479E-9D15-475C470266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chemeClr val="accent6">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DA98F3A3-687B-4002-93F2-58E8590DC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 name="Rectangle 59">
            <a:extLst>
              <a:ext uri="{FF2B5EF4-FFF2-40B4-BE49-F238E27FC236}">
                <a16:creationId xmlns:a16="http://schemas.microsoft.com/office/drawing/2014/main" id="{27A1367E-049C-45E5-9C32-CC32DCEAE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174" y="0"/>
            <a:ext cx="9590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3906C15-670D-46C9-B73C-A51F685A0DA8}"/>
              </a:ext>
            </a:extLst>
          </p:cNvPr>
          <p:cNvSpPr>
            <a:spLocks noGrp="1"/>
          </p:cNvSpPr>
          <p:nvPr>
            <p:ph type="ctrTitle"/>
          </p:nvPr>
        </p:nvSpPr>
        <p:spPr>
          <a:xfrm>
            <a:off x="1795951" y="487443"/>
            <a:ext cx="8513100" cy="4172408"/>
          </a:xfrm>
        </p:spPr>
        <p:txBody>
          <a:bodyPr anchor="ctr">
            <a:normAutofit fontScale="90000"/>
          </a:bodyPr>
          <a:lstStyle/>
          <a:p>
            <a:pPr algn="l"/>
            <a:r>
              <a:rPr lang="en-US" sz="7500">
                <a:latin typeface="Century Schoolbook"/>
              </a:rPr>
              <a:t>Disaster Recovery </a:t>
            </a:r>
            <a:br>
              <a:rPr lang="en-US" sz="7500">
                <a:latin typeface="Century Schoolbook"/>
              </a:rPr>
            </a:br>
            <a:r>
              <a:rPr lang="en-US" sz="7500">
                <a:latin typeface="Century Schoolbook"/>
              </a:rPr>
              <a:t>and </a:t>
            </a:r>
            <a:br>
              <a:rPr lang="en-US" sz="7500">
                <a:latin typeface="Century Schoolbook"/>
              </a:rPr>
            </a:br>
            <a:r>
              <a:rPr lang="en-US" sz="7500">
                <a:latin typeface="Century Schoolbook"/>
              </a:rPr>
              <a:t>Environmental Justice</a:t>
            </a:r>
          </a:p>
        </p:txBody>
      </p:sp>
      <p:sp>
        <p:nvSpPr>
          <p:cNvPr id="3" name="Subtitle 2">
            <a:extLst>
              <a:ext uri="{FF2B5EF4-FFF2-40B4-BE49-F238E27FC236}">
                <a16:creationId xmlns:a16="http://schemas.microsoft.com/office/drawing/2014/main" id="{6F7E2880-A36F-404B-9070-A4A3C8B8BCEF}"/>
              </a:ext>
            </a:extLst>
          </p:cNvPr>
          <p:cNvSpPr>
            <a:spLocks noGrp="1"/>
          </p:cNvSpPr>
          <p:nvPr>
            <p:ph type="subTitle" idx="1"/>
          </p:nvPr>
        </p:nvSpPr>
        <p:spPr>
          <a:xfrm>
            <a:off x="4470785" y="4893813"/>
            <a:ext cx="5100668" cy="1445139"/>
          </a:xfrm>
        </p:spPr>
        <p:txBody>
          <a:bodyPr vert="horz" lIns="91440" tIns="0" rIns="91440" bIns="45720" rtlCol="0" anchor="b">
            <a:noAutofit/>
          </a:bodyPr>
          <a:lstStyle/>
          <a:p>
            <a:pPr>
              <a:lnSpc>
                <a:spcPct val="110000"/>
              </a:lnSpc>
            </a:pPr>
            <a:endParaRPr lang="en-US" sz="800">
              <a:cs typeface="Arial" panose="020B0604020202020204"/>
            </a:endParaRPr>
          </a:p>
          <a:p>
            <a:pPr>
              <a:lnSpc>
                <a:spcPct val="110000"/>
              </a:lnSpc>
            </a:pPr>
            <a:r>
              <a:rPr lang="en-US">
                <a:latin typeface="Century Schoolbook"/>
              </a:rPr>
              <a:t>Rachel Posey, DR Project Staff Attorney</a:t>
            </a:r>
            <a:endParaRPr lang="en-US">
              <a:latin typeface="Century Schoolbook" panose="02040604050505020304" pitchFamily="18" charset="0"/>
            </a:endParaRPr>
          </a:p>
          <a:p>
            <a:pPr>
              <a:lnSpc>
                <a:spcPct val="110000"/>
              </a:lnSpc>
            </a:pPr>
            <a:r>
              <a:rPr lang="en-US">
                <a:latin typeface="Century Schoolbook"/>
              </a:rPr>
              <a:t>Elizabeth Savage, DR Project Staff Attorney</a:t>
            </a:r>
            <a:endParaRPr lang="en-US">
              <a:latin typeface="Century Schoolbook" panose="02040604050505020304" pitchFamily="18" charset="0"/>
            </a:endParaRPr>
          </a:p>
        </p:txBody>
      </p:sp>
      <p:sp>
        <p:nvSpPr>
          <p:cNvPr id="62" name="Rectangle 61">
            <a:extLst>
              <a:ext uri="{FF2B5EF4-FFF2-40B4-BE49-F238E27FC236}">
                <a16:creationId xmlns:a16="http://schemas.microsoft.com/office/drawing/2014/main" id="{7E1CAA8C-D8F1-4D3B-87B4-4B17F3E28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45674" y="0"/>
            <a:ext cx="27432"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7" descr="Text, logo&#10;&#10;Description automatically generated">
            <a:extLst>
              <a:ext uri="{FF2B5EF4-FFF2-40B4-BE49-F238E27FC236}">
                <a16:creationId xmlns:a16="http://schemas.microsoft.com/office/drawing/2014/main" id="{02A21FD8-CDA4-42CE-9FE1-E746C5638B44}"/>
              </a:ext>
            </a:extLst>
          </p:cNvPr>
          <p:cNvPicPr>
            <a:picLocks noChangeAspect="1"/>
          </p:cNvPicPr>
          <p:nvPr/>
        </p:nvPicPr>
        <p:blipFill>
          <a:blip r:embed="rId4"/>
          <a:stretch>
            <a:fillRect/>
          </a:stretch>
        </p:blipFill>
        <p:spPr>
          <a:xfrm>
            <a:off x="1801988" y="5077570"/>
            <a:ext cx="2531534" cy="1269213"/>
          </a:xfrm>
          <a:prstGeom prst="rect">
            <a:avLst/>
          </a:prstGeom>
        </p:spPr>
      </p:pic>
    </p:spTree>
    <p:extLst>
      <p:ext uri="{BB962C8B-B14F-4D97-AF65-F5344CB8AC3E}">
        <p14:creationId xmlns:p14="http://schemas.microsoft.com/office/powerpoint/2010/main" val="16032257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Oval 35">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0108" y="985292"/>
            <a:ext cx="1345319"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133" y="0"/>
            <a:ext cx="12189867" cy="6858000"/>
          </a:xfrm>
          <a:prstGeom prst="rect">
            <a:avLst/>
          </a:prstGeom>
        </p:spPr>
      </p:pic>
      <p:sp>
        <p:nvSpPr>
          <p:cNvPr id="2" name="Title 1">
            <a:extLst>
              <a:ext uri="{FF2B5EF4-FFF2-40B4-BE49-F238E27FC236}">
                <a16:creationId xmlns:a16="http://schemas.microsoft.com/office/drawing/2014/main" id="{42B59368-068F-4EF2-A1E4-D0CDCF8E0A75}"/>
              </a:ext>
            </a:extLst>
          </p:cNvPr>
          <p:cNvSpPr>
            <a:spLocks noGrp="1"/>
          </p:cNvSpPr>
          <p:nvPr>
            <p:ph type="title"/>
          </p:nvPr>
        </p:nvSpPr>
        <p:spPr>
          <a:xfrm>
            <a:off x="2611808" y="1022548"/>
            <a:ext cx="7958331" cy="1308063"/>
          </a:xfrm>
        </p:spPr>
        <p:txBody>
          <a:bodyPr anchor="b">
            <a:normAutofit/>
          </a:bodyPr>
          <a:lstStyle/>
          <a:p>
            <a:pPr algn="l"/>
            <a:r>
              <a:rPr lang="en-US" sz="4100" b="1">
                <a:solidFill>
                  <a:srgbClr val="1F2D29"/>
                </a:solidFill>
                <a:latin typeface="Century Schoolbook"/>
                <a:ea typeface="+mj-lt"/>
                <a:cs typeface="+mj-lt"/>
              </a:rPr>
              <a:t>EJ Barriers to Recovery: Ownership Cont.</a:t>
            </a:r>
            <a:r>
              <a:rPr lang="en-US" sz="4100" b="1">
                <a:solidFill>
                  <a:srgbClr val="1F2D29"/>
                </a:solidFill>
                <a:ea typeface="+mj-lt"/>
                <a:cs typeface="+mj-lt"/>
              </a:rPr>
              <a:t> </a:t>
            </a:r>
            <a:endParaRPr lang="en-US" sz="4100">
              <a:solidFill>
                <a:srgbClr val="1F2D29"/>
              </a:solidFill>
              <a:ea typeface="+mj-lt"/>
              <a:cs typeface="+mj-lt"/>
            </a:endParaRPr>
          </a:p>
          <a:p>
            <a:pPr algn="l"/>
            <a:endParaRPr lang="en-US" sz="4100">
              <a:solidFill>
                <a:srgbClr val="1F2D29"/>
              </a:solidFill>
              <a:cs typeface="Calibri Light"/>
            </a:endParaRPr>
          </a:p>
        </p:txBody>
      </p:sp>
      <p:sp>
        <p:nvSpPr>
          <p:cNvPr id="3" name="Content Placeholder 2">
            <a:extLst>
              <a:ext uri="{FF2B5EF4-FFF2-40B4-BE49-F238E27FC236}">
                <a16:creationId xmlns:a16="http://schemas.microsoft.com/office/drawing/2014/main" id="{ECE8C5FD-A3B1-4CCD-B7C8-113D9D94086B}"/>
              </a:ext>
            </a:extLst>
          </p:cNvPr>
          <p:cNvSpPr>
            <a:spLocks noGrp="1"/>
          </p:cNvSpPr>
          <p:nvPr>
            <p:ph idx="1"/>
          </p:nvPr>
        </p:nvSpPr>
        <p:spPr>
          <a:xfrm>
            <a:off x="2363090" y="1969841"/>
            <a:ext cx="8213159" cy="4114870"/>
          </a:xfrm>
        </p:spPr>
        <p:txBody>
          <a:bodyPr vert="horz" lIns="91440" tIns="45720" rIns="91440" bIns="45720" rtlCol="0" anchor="t">
            <a:noAutofit/>
          </a:bodyPr>
          <a:lstStyle/>
          <a:p>
            <a:pPr marL="344170" indent="-344170">
              <a:lnSpc>
                <a:spcPct val="110000"/>
              </a:lnSpc>
            </a:pPr>
            <a:r>
              <a:rPr lang="en-US" sz="1400">
                <a:solidFill>
                  <a:srgbClr val="1F2D29"/>
                </a:solidFill>
                <a:latin typeface="Century Schoolbook"/>
                <a:cs typeface="Calibri"/>
              </a:rPr>
              <a:t>Heirs' Property cont.</a:t>
            </a:r>
            <a:endParaRPr lang="en-US" sz="1400">
              <a:solidFill>
                <a:srgbClr val="1F2D29"/>
              </a:solidFill>
              <a:cs typeface="Arial"/>
            </a:endParaRPr>
          </a:p>
          <a:p>
            <a:pPr marL="795020" lvl="1" indent="-337820">
              <a:lnSpc>
                <a:spcPct val="110000"/>
              </a:lnSpc>
            </a:pPr>
            <a:r>
              <a:rPr lang="en-US" sz="1400">
                <a:solidFill>
                  <a:srgbClr val="1F2D29"/>
                </a:solidFill>
                <a:latin typeface="Century Schoolbook"/>
                <a:cs typeface="Calibri"/>
              </a:rPr>
              <a:t>Some programs, like </a:t>
            </a:r>
            <a:r>
              <a:rPr lang="en-US" sz="1400" err="1">
                <a:solidFill>
                  <a:srgbClr val="1F2D29"/>
                </a:solidFill>
                <a:latin typeface="Century Schoolbook"/>
                <a:cs typeface="Calibri"/>
              </a:rPr>
              <a:t>ReBuild</a:t>
            </a:r>
            <a:r>
              <a:rPr lang="en-US" sz="1400">
                <a:solidFill>
                  <a:srgbClr val="1F2D29"/>
                </a:solidFill>
                <a:latin typeface="Century Schoolbook"/>
                <a:cs typeface="Calibri"/>
              </a:rPr>
              <a:t> NC, require you to try and track down all the heirs to a piece of property </a:t>
            </a:r>
            <a:endParaRPr lang="en-US" sz="1400">
              <a:solidFill>
                <a:srgbClr val="1F2D29"/>
              </a:solidFill>
              <a:latin typeface="Calibri" panose="020F0502020204030204"/>
              <a:cs typeface="Calibri"/>
            </a:endParaRPr>
          </a:p>
          <a:p>
            <a:pPr marL="1258570" lvl="2" indent="-344170">
              <a:lnSpc>
                <a:spcPct val="110000"/>
              </a:lnSpc>
            </a:pPr>
            <a:r>
              <a:rPr lang="en-US" sz="1400">
                <a:solidFill>
                  <a:srgbClr val="1F2D29"/>
                </a:solidFill>
                <a:latin typeface="Century Schoolbook"/>
                <a:cs typeface="Calibri"/>
              </a:rPr>
              <a:t>Can be burdensome and time consuming</a:t>
            </a:r>
          </a:p>
          <a:p>
            <a:pPr marL="795020" lvl="1" indent="-337820">
              <a:lnSpc>
                <a:spcPct val="110000"/>
              </a:lnSpc>
            </a:pPr>
            <a:r>
              <a:rPr lang="en-US" sz="1400">
                <a:solidFill>
                  <a:srgbClr val="1F2D29"/>
                </a:solidFill>
                <a:latin typeface="Century Schoolbook"/>
                <a:cs typeface="Calibri"/>
              </a:rPr>
              <a:t>Some programs, like Office of State Budget and Management, won't assist clients who don’t own their land and are unable to get life estates (not probable if you have 80 people with partial interests)</a:t>
            </a:r>
          </a:p>
          <a:p>
            <a:pPr marL="344170" indent="-344170">
              <a:lnSpc>
                <a:spcPct val="110000"/>
              </a:lnSpc>
            </a:pPr>
            <a:r>
              <a:rPr lang="en-US" sz="1400">
                <a:solidFill>
                  <a:srgbClr val="1F2D29"/>
                </a:solidFill>
                <a:latin typeface="Century Schoolbook"/>
                <a:cs typeface="Calibri"/>
              </a:rPr>
              <a:t>In addition to making it difficult to prove ownership to get access to recovery funds, the fragmented nature heirs' property makes black owned land incredibly susceptible to loss</a:t>
            </a:r>
          </a:p>
          <a:p>
            <a:pPr marL="795020" lvl="1" indent="-337820">
              <a:lnSpc>
                <a:spcPct val="110000"/>
              </a:lnSpc>
            </a:pPr>
            <a:r>
              <a:rPr lang="en-US" sz="1400">
                <a:solidFill>
                  <a:srgbClr val="1F2D29"/>
                </a:solidFill>
                <a:latin typeface="Century Schoolbook"/>
                <a:cs typeface="Calibri"/>
              </a:rPr>
              <a:t>Black land ownership peaked in 1910 at 15 million acres and has fallen steadily ever since </a:t>
            </a:r>
          </a:p>
          <a:p>
            <a:pPr marL="344170" indent="-344170">
              <a:lnSpc>
                <a:spcPct val="110000"/>
              </a:lnSpc>
            </a:pPr>
            <a:r>
              <a:rPr lang="en-US" sz="1400">
                <a:solidFill>
                  <a:srgbClr val="1F2D29"/>
                </a:solidFill>
                <a:latin typeface="Century Schoolbook"/>
                <a:cs typeface="Calibri"/>
              </a:rPr>
              <a:t>It also makes getting a mortgage or accessing a line of credit through financing difficult due to lack of clear title, affecting the ability of these owners to create intergenerational wealth</a:t>
            </a:r>
          </a:p>
          <a:p>
            <a:pPr marL="457200" lvl="1" indent="0">
              <a:lnSpc>
                <a:spcPct val="110000"/>
              </a:lnSpc>
              <a:buNone/>
            </a:pPr>
            <a:endParaRPr lang="en-US" sz="1400">
              <a:solidFill>
                <a:srgbClr val="1F2D29"/>
              </a:solidFill>
              <a:latin typeface="Century Schoolbook"/>
              <a:cs typeface="Calibri"/>
            </a:endParaRPr>
          </a:p>
        </p:txBody>
      </p:sp>
    </p:spTree>
    <p:extLst>
      <p:ext uri="{BB962C8B-B14F-4D97-AF65-F5344CB8AC3E}">
        <p14:creationId xmlns:p14="http://schemas.microsoft.com/office/powerpoint/2010/main" val="3817071265"/>
      </p:ext>
    </p:extLst>
  </p:cSld>
  <p:clrMapOvr>
    <a:overrideClrMapping bg1="lt1" tx1="dk1" bg2="lt2" tx2="dk2" accent1="accent1" accent2="accent2" accent3="accent3" accent4="accent4" accent5="accent5" accent6="accent6" hlink="hlink" folHlink="folHlink"/>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3408E4B-2DDD-4FB3-9181-7D8A09775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3FCA32F3-0B4B-449A-8A9D-309A1B6782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3" name="Picture 22">
            <a:extLst>
              <a:ext uri="{FF2B5EF4-FFF2-40B4-BE49-F238E27FC236}">
                <a16:creationId xmlns:a16="http://schemas.microsoft.com/office/drawing/2014/main" id="{D1C78E1D-D549-4B5E-B65A-7353ED14D83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5" name="Rectangle 24">
            <a:extLst>
              <a:ext uri="{FF2B5EF4-FFF2-40B4-BE49-F238E27FC236}">
                <a16:creationId xmlns:a16="http://schemas.microsoft.com/office/drawing/2014/main" id="{BC93C630-65D6-40FA-A096-8251FB983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C51E34-9874-483C-A2C5-C9D271AD1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09E7E7-5EA4-4526-A350-196FF2782F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6D335E-09D8-49CD-8EBE-D29F2F140B90}"/>
              </a:ext>
            </a:extLst>
          </p:cNvPr>
          <p:cNvSpPr>
            <a:spLocks noGrp="1"/>
          </p:cNvSpPr>
          <p:nvPr>
            <p:ph type="title"/>
          </p:nvPr>
        </p:nvSpPr>
        <p:spPr>
          <a:xfrm>
            <a:off x="1969803" y="156345"/>
            <a:ext cx="8608037" cy="1077229"/>
          </a:xfrm>
        </p:spPr>
        <p:txBody>
          <a:bodyPr>
            <a:normAutofit/>
          </a:bodyPr>
          <a:lstStyle/>
          <a:p>
            <a:pPr algn="l"/>
            <a:r>
              <a:rPr lang="en-US" b="1">
                <a:latin typeface="Century Schoolbook"/>
              </a:rPr>
              <a:t>EJ Barriers to Recovery: Property Taxes</a:t>
            </a:r>
          </a:p>
        </p:txBody>
      </p:sp>
      <p:sp>
        <p:nvSpPr>
          <p:cNvPr id="3" name="Content Placeholder 2">
            <a:extLst>
              <a:ext uri="{FF2B5EF4-FFF2-40B4-BE49-F238E27FC236}">
                <a16:creationId xmlns:a16="http://schemas.microsoft.com/office/drawing/2014/main" id="{8C51E932-AD5A-439C-B933-74C08D18C6D6}"/>
              </a:ext>
            </a:extLst>
          </p:cNvPr>
          <p:cNvSpPr>
            <a:spLocks noGrp="1"/>
          </p:cNvSpPr>
          <p:nvPr>
            <p:ph idx="1"/>
          </p:nvPr>
        </p:nvSpPr>
        <p:spPr>
          <a:xfrm>
            <a:off x="1428382" y="1109643"/>
            <a:ext cx="6387311" cy="5261142"/>
          </a:xfrm>
        </p:spPr>
        <p:txBody>
          <a:bodyPr vert="horz" lIns="91440" tIns="45720" rIns="91440" bIns="45720" rtlCol="0" anchor="ctr">
            <a:noAutofit/>
          </a:bodyPr>
          <a:lstStyle/>
          <a:p>
            <a:pPr marL="0" indent="0">
              <a:lnSpc>
                <a:spcPct val="110000"/>
              </a:lnSpc>
              <a:buNone/>
            </a:pPr>
            <a:endParaRPr lang="en-US" sz="1050">
              <a:latin typeface="Century Schoolbook"/>
              <a:cs typeface="Arial"/>
            </a:endParaRPr>
          </a:p>
          <a:p>
            <a:pPr marL="344170" indent="-344170">
              <a:lnSpc>
                <a:spcPct val="110000"/>
              </a:lnSpc>
            </a:pPr>
            <a:r>
              <a:rPr lang="en-US" sz="1200">
                <a:latin typeface="Century Schoolbook"/>
                <a:cs typeface="Arial"/>
              </a:rPr>
              <a:t>Disaster recovery programs, especially ones that have a replacement element, require that applicants show that they are up to date on their property taxes or that they have a payment plan in place with the county tax office</a:t>
            </a:r>
          </a:p>
          <a:p>
            <a:pPr marL="795020" lvl="1" indent="-337820">
              <a:lnSpc>
                <a:spcPct val="110000"/>
              </a:lnSpc>
            </a:pPr>
            <a:r>
              <a:rPr lang="en-US" sz="1200">
                <a:latin typeface="Century Schoolbook"/>
                <a:cs typeface="Arial"/>
              </a:rPr>
              <a:t>The main reason for this is that most counties will not issue construction or demolition permits until the property taxes are paid </a:t>
            </a:r>
          </a:p>
          <a:p>
            <a:pPr marL="795020" lvl="1" indent="-337820">
              <a:lnSpc>
                <a:spcPct val="110000"/>
              </a:lnSpc>
            </a:pPr>
            <a:r>
              <a:rPr lang="en-US" sz="1200">
                <a:latin typeface="Century Schoolbook"/>
                <a:cs typeface="Arial"/>
              </a:rPr>
              <a:t>Also, the programs do not want to replace a home that is just going to go into tax foreclosure </a:t>
            </a:r>
          </a:p>
          <a:p>
            <a:pPr marL="344170" indent="-344170">
              <a:lnSpc>
                <a:spcPct val="110000"/>
              </a:lnSpc>
            </a:pPr>
            <a:r>
              <a:rPr lang="en-US" sz="1200">
                <a:latin typeface="Century Schoolbook"/>
                <a:cs typeface="Arial"/>
              </a:rPr>
              <a:t>We find that a lot of our clients have unpaid property taxes going back several years</a:t>
            </a:r>
          </a:p>
          <a:p>
            <a:pPr marL="795020" lvl="1" indent="-337820">
              <a:lnSpc>
                <a:spcPct val="110000"/>
              </a:lnSpc>
            </a:pPr>
            <a:r>
              <a:rPr lang="en-US" sz="1200">
                <a:latin typeface="Century Schoolbook"/>
                <a:cs typeface="Arial"/>
              </a:rPr>
              <a:t>We have also run into tax offices that refuse to set up payment plans, some of which have been transparent about their dislike for our clients </a:t>
            </a:r>
          </a:p>
          <a:p>
            <a:pPr marL="344170" indent="-344170">
              <a:lnSpc>
                <a:spcPct val="110000"/>
              </a:lnSpc>
            </a:pPr>
            <a:r>
              <a:rPr lang="en-US" sz="1200">
                <a:latin typeface="Century Schoolbook"/>
                <a:cs typeface="Arial"/>
              </a:rPr>
              <a:t>Most charitable organizations we work with for client support won't provide money for property tax payments (some will, but only for the year of the hurricane)</a:t>
            </a:r>
          </a:p>
          <a:p>
            <a:pPr marL="344170" indent="-344170">
              <a:lnSpc>
                <a:spcPct val="110000"/>
              </a:lnSpc>
            </a:pPr>
            <a:r>
              <a:rPr lang="en-US" sz="1200">
                <a:latin typeface="Century Schoolbook"/>
                <a:cs typeface="Arial"/>
              </a:rPr>
              <a:t>So, a lot of our clients are stuck with property tax bills upwards of $1,000 (in some cases much more) that they must pay before they can get help with home repair</a:t>
            </a:r>
          </a:p>
          <a:p>
            <a:pPr marL="344170" indent="-344170">
              <a:lnSpc>
                <a:spcPct val="110000"/>
              </a:lnSpc>
            </a:pPr>
            <a:endParaRPr lang="en-US" sz="800">
              <a:latin typeface="Century Schoolbook"/>
              <a:cs typeface="Arial"/>
            </a:endParaRPr>
          </a:p>
        </p:txBody>
      </p:sp>
      <p:pic>
        <p:nvPicPr>
          <p:cNvPr id="4" name="Picture 4">
            <a:extLst>
              <a:ext uri="{FF2B5EF4-FFF2-40B4-BE49-F238E27FC236}">
                <a16:creationId xmlns:a16="http://schemas.microsoft.com/office/drawing/2014/main" id="{9C81CA12-FC76-488E-A54B-1896F5C4834C}"/>
              </a:ext>
            </a:extLst>
          </p:cNvPr>
          <p:cNvPicPr>
            <a:picLocks noChangeAspect="1"/>
          </p:cNvPicPr>
          <p:nvPr/>
        </p:nvPicPr>
        <p:blipFill rotWithShape="1">
          <a:blip r:embed="rId5"/>
          <a:srcRect r="2" b="8192"/>
          <a:stretch/>
        </p:blipFill>
        <p:spPr>
          <a:xfrm>
            <a:off x="8292068" y="2418963"/>
            <a:ext cx="2631662" cy="2410942"/>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1" name="Rectangle 30">
            <a:extLst>
              <a:ext uri="{FF2B5EF4-FFF2-40B4-BE49-F238E27FC236}">
                <a16:creationId xmlns:a16="http://schemas.microsoft.com/office/drawing/2014/main" id="{22373A23-D87D-48AD-A357-96100C722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2568025"/>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0108" y="985292"/>
            <a:ext cx="1345319"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133" y="0"/>
            <a:ext cx="12189867" cy="6858000"/>
          </a:xfrm>
          <a:prstGeom prst="rect">
            <a:avLst/>
          </a:prstGeom>
        </p:spPr>
      </p:pic>
      <p:sp>
        <p:nvSpPr>
          <p:cNvPr id="2" name="Title 1">
            <a:extLst>
              <a:ext uri="{FF2B5EF4-FFF2-40B4-BE49-F238E27FC236}">
                <a16:creationId xmlns:a16="http://schemas.microsoft.com/office/drawing/2014/main" id="{608CA94D-3104-4DC3-9E06-C8EC9A316372}"/>
              </a:ext>
            </a:extLst>
          </p:cNvPr>
          <p:cNvSpPr>
            <a:spLocks noGrp="1"/>
          </p:cNvSpPr>
          <p:nvPr>
            <p:ph type="title"/>
          </p:nvPr>
        </p:nvSpPr>
        <p:spPr>
          <a:xfrm>
            <a:off x="2611808" y="350785"/>
            <a:ext cx="7958331" cy="1308063"/>
          </a:xfrm>
        </p:spPr>
        <p:txBody>
          <a:bodyPr anchor="b">
            <a:normAutofit/>
          </a:bodyPr>
          <a:lstStyle/>
          <a:p>
            <a:pPr algn="l"/>
            <a:r>
              <a:rPr lang="en-US" sz="3700" b="1">
                <a:solidFill>
                  <a:srgbClr val="1F2D29"/>
                </a:solidFill>
                <a:latin typeface="Century Schoolbook"/>
                <a:cs typeface="Arial"/>
              </a:rPr>
              <a:t>EJ Barriers to Recovery: Property Taxes Cont.</a:t>
            </a:r>
            <a:endParaRPr lang="en-US" sz="3700">
              <a:solidFill>
                <a:srgbClr val="1F2D29"/>
              </a:solidFill>
            </a:endParaRPr>
          </a:p>
        </p:txBody>
      </p:sp>
      <p:sp>
        <p:nvSpPr>
          <p:cNvPr id="3" name="Content Placeholder 2">
            <a:extLst>
              <a:ext uri="{FF2B5EF4-FFF2-40B4-BE49-F238E27FC236}">
                <a16:creationId xmlns:a16="http://schemas.microsoft.com/office/drawing/2014/main" id="{E8EEAE7C-3694-4CBA-BA91-06BDBAC9E327}"/>
              </a:ext>
            </a:extLst>
          </p:cNvPr>
          <p:cNvSpPr>
            <a:spLocks noGrp="1"/>
          </p:cNvSpPr>
          <p:nvPr>
            <p:ph idx="1"/>
          </p:nvPr>
        </p:nvSpPr>
        <p:spPr>
          <a:xfrm>
            <a:off x="2413223" y="1929736"/>
            <a:ext cx="8163027" cy="4154975"/>
          </a:xfrm>
        </p:spPr>
        <p:txBody>
          <a:bodyPr vert="horz" lIns="91440" tIns="45720" rIns="91440" bIns="45720" rtlCol="0" anchor="t">
            <a:noAutofit/>
          </a:bodyPr>
          <a:lstStyle/>
          <a:p>
            <a:pPr marL="344170" indent="-344170">
              <a:lnSpc>
                <a:spcPct val="110000"/>
              </a:lnSpc>
            </a:pPr>
            <a:r>
              <a:rPr lang="en-US" sz="1200">
                <a:solidFill>
                  <a:srgbClr val="1F2D29"/>
                </a:solidFill>
                <a:latin typeface="Century Schoolbook"/>
                <a:cs typeface="Arial" panose="020B0604020202020204"/>
              </a:rPr>
              <a:t>Everyone has to pay property taxes, right? So why are property taxes an environmental justice issue?</a:t>
            </a:r>
          </a:p>
          <a:p>
            <a:pPr marL="795020" lvl="1" indent="-337820">
              <a:lnSpc>
                <a:spcPct val="110000"/>
              </a:lnSpc>
            </a:pPr>
            <a:r>
              <a:rPr lang="en-US" sz="1200">
                <a:solidFill>
                  <a:srgbClr val="1F2D29"/>
                </a:solidFill>
                <a:latin typeface="Century Schoolbook"/>
                <a:cs typeface="Arial" panose="020B0604020202020204"/>
              </a:rPr>
              <a:t>Black-owned homes are assessed at a higher value relative to their sales price than similarly-situated white owned homes</a:t>
            </a:r>
          </a:p>
          <a:p>
            <a:pPr marL="1258570" lvl="2" indent="-344170">
              <a:lnSpc>
                <a:spcPct val="110000"/>
              </a:lnSpc>
            </a:pPr>
            <a:r>
              <a:rPr lang="en-US" sz="1200">
                <a:solidFill>
                  <a:srgbClr val="1F2D29"/>
                </a:solidFill>
                <a:latin typeface="Century Schoolbook"/>
                <a:cs typeface="Arial" panose="020B0604020202020204"/>
              </a:rPr>
              <a:t>Higher value=higher property taxes</a:t>
            </a:r>
          </a:p>
          <a:p>
            <a:pPr marL="795020" lvl="1" indent="-337820">
              <a:lnSpc>
                <a:spcPct val="110000"/>
              </a:lnSpc>
            </a:pPr>
            <a:r>
              <a:rPr lang="en-US" sz="1200">
                <a:solidFill>
                  <a:srgbClr val="1F2D29"/>
                </a:solidFill>
                <a:latin typeface="Century Schoolbook"/>
                <a:cs typeface="Arial" panose="020B0604020202020204"/>
              </a:rPr>
              <a:t>A recent study showed that nationally, on average, black families pay 13% more in property taxes than white families in the same situation; a so-called "black tax"</a:t>
            </a:r>
          </a:p>
          <a:p>
            <a:pPr marL="1258570" lvl="2" indent="-344170">
              <a:lnSpc>
                <a:spcPct val="110000"/>
              </a:lnSpc>
            </a:pPr>
            <a:r>
              <a:rPr lang="en-US" sz="1200">
                <a:solidFill>
                  <a:srgbClr val="1F2D29"/>
                </a:solidFill>
                <a:latin typeface="Century Schoolbook"/>
                <a:cs typeface="Arial" panose="020B0604020202020204"/>
              </a:rPr>
              <a:t>This also cannot be explained purely by poverty levels-the higher rates of property taxes for black families cuts across the wealth spectrum</a:t>
            </a:r>
          </a:p>
          <a:p>
            <a:pPr marL="795020" lvl="1" indent="-337820">
              <a:lnSpc>
                <a:spcPct val="110000"/>
              </a:lnSpc>
            </a:pPr>
            <a:r>
              <a:rPr lang="en-US" sz="1200">
                <a:solidFill>
                  <a:srgbClr val="1F2D29"/>
                </a:solidFill>
                <a:latin typeface="Century Schoolbook"/>
                <a:cs typeface="Arial" panose="020B0604020202020204"/>
              </a:rPr>
              <a:t>Black families are also much more likely to be denied if they appeal their property appraisals to the county tax office, or, if granted, the reduction in value is typically less than a similarly-situated white family sees </a:t>
            </a:r>
          </a:p>
          <a:p>
            <a:pPr marL="795020" lvl="1" indent="-337820">
              <a:lnSpc>
                <a:spcPct val="110000"/>
              </a:lnSpc>
            </a:pPr>
            <a:r>
              <a:rPr lang="en-US" sz="1200">
                <a:solidFill>
                  <a:srgbClr val="1F2D29"/>
                </a:solidFill>
                <a:latin typeface="Century Schoolbook"/>
                <a:cs typeface="Arial" panose="020B0604020202020204"/>
              </a:rPr>
              <a:t>Larger yearly property tax payments, and accumulation of years of back taxes, prevent black families from creating intergenerational wealth. It also makes black families more likely to go into tax foreclosure</a:t>
            </a:r>
          </a:p>
          <a:p>
            <a:pPr marL="344170" indent="-344170">
              <a:lnSpc>
                <a:spcPct val="110000"/>
              </a:lnSpc>
            </a:pPr>
            <a:r>
              <a:rPr lang="en-US" sz="1200">
                <a:solidFill>
                  <a:srgbClr val="1F2D29"/>
                </a:solidFill>
                <a:latin typeface="Century Schoolbook"/>
                <a:cs typeface="Arial" panose="020B0604020202020204"/>
              </a:rPr>
              <a:t>Because the property tax burden is disproportionately born by black Americans, they are the group most likely to face barriers to accessing disaster recovery funds that require paid-off property taxes or payment plans</a:t>
            </a:r>
          </a:p>
          <a:p>
            <a:pPr marL="795020" lvl="1" indent="-337820">
              <a:lnSpc>
                <a:spcPct val="110000"/>
              </a:lnSpc>
            </a:pPr>
            <a:endParaRPr lang="en-US" sz="900">
              <a:solidFill>
                <a:srgbClr val="1F2D29"/>
              </a:solidFill>
              <a:cs typeface="Arial" panose="020B0604020202020204"/>
            </a:endParaRPr>
          </a:p>
        </p:txBody>
      </p:sp>
    </p:spTree>
    <p:extLst>
      <p:ext uri="{BB962C8B-B14F-4D97-AF65-F5344CB8AC3E}">
        <p14:creationId xmlns:p14="http://schemas.microsoft.com/office/powerpoint/2010/main" val="3371355155"/>
      </p:ext>
    </p:extLst>
  </p:cSld>
  <p:clrMapOvr>
    <a:overrideClrMapping bg1="lt1" tx1="dk1" bg2="lt2" tx2="dk2" accent1="accent1" accent2="accent2" accent3="accent3" accent4="accent4" accent5="accent5" accent6="accent6" hlink="hlink" folHlink="folHlink"/>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0FD3BE6-42AF-4DB6-A3B6-F879A81AD8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F5BBAA22-23CD-49A7-B26C-BF3E0B830B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3" name="Picture 22">
            <a:extLst>
              <a:ext uri="{FF2B5EF4-FFF2-40B4-BE49-F238E27FC236}">
                <a16:creationId xmlns:a16="http://schemas.microsoft.com/office/drawing/2014/main" id="{19A4E5EA-9A8F-4B0F-97B2-4219590ADD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5" name="Rectangle 24">
            <a:extLst>
              <a:ext uri="{FF2B5EF4-FFF2-40B4-BE49-F238E27FC236}">
                <a16:creationId xmlns:a16="http://schemas.microsoft.com/office/drawing/2014/main" id="{8B2AECAC-4D7A-44FE-82A3-4F4E7C40AA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7CF9B3A-47A7-40CC-A48B-C907AA148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BCCD6A9-FBF3-4766-A22F-60972DCD3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CE6C35-0ECA-40AD-8135-DB7034B5726C}"/>
              </a:ext>
            </a:extLst>
          </p:cNvPr>
          <p:cNvSpPr>
            <a:spLocks noGrp="1"/>
          </p:cNvSpPr>
          <p:nvPr>
            <p:ph type="title"/>
          </p:nvPr>
        </p:nvSpPr>
        <p:spPr>
          <a:xfrm>
            <a:off x="1969803" y="808056"/>
            <a:ext cx="8608037" cy="1077229"/>
          </a:xfrm>
        </p:spPr>
        <p:txBody>
          <a:bodyPr>
            <a:normAutofit/>
          </a:bodyPr>
          <a:lstStyle/>
          <a:p>
            <a:pPr algn="l"/>
            <a:r>
              <a:rPr lang="en-US">
                <a:latin typeface="Century Schoolbook"/>
                <a:cs typeface="Arial"/>
              </a:rPr>
              <a:t>Ways That Our Project Helps Overcome These Barriers</a:t>
            </a:r>
            <a:endParaRPr lang="en-US">
              <a:cs typeface="Arial"/>
            </a:endParaRPr>
          </a:p>
        </p:txBody>
      </p:sp>
      <p:pic>
        <p:nvPicPr>
          <p:cNvPr id="4" name="Picture 4" descr="Diagram&#10;&#10;Description automatically generated">
            <a:extLst>
              <a:ext uri="{FF2B5EF4-FFF2-40B4-BE49-F238E27FC236}">
                <a16:creationId xmlns:a16="http://schemas.microsoft.com/office/drawing/2014/main" id="{7D33C038-2140-4B10-B6C9-373A5994F3C6}"/>
              </a:ext>
            </a:extLst>
          </p:cNvPr>
          <p:cNvPicPr>
            <a:picLocks noChangeAspect="1"/>
          </p:cNvPicPr>
          <p:nvPr/>
        </p:nvPicPr>
        <p:blipFill rotWithShape="1">
          <a:blip r:embed="rId5"/>
          <a:srcRect t="5164" r="4" b="5452"/>
          <a:stretch/>
        </p:blipFill>
        <p:spPr>
          <a:xfrm>
            <a:off x="2286938" y="2364159"/>
            <a:ext cx="3801451" cy="3364051"/>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 name="Content Placeholder 2">
            <a:extLst>
              <a:ext uri="{FF2B5EF4-FFF2-40B4-BE49-F238E27FC236}">
                <a16:creationId xmlns:a16="http://schemas.microsoft.com/office/drawing/2014/main" id="{A065302E-DD3B-44B2-B80F-6046ED9C538B}"/>
              </a:ext>
            </a:extLst>
          </p:cNvPr>
          <p:cNvSpPr>
            <a:spLocks noGrp="1"/>
          </p:cNvSpPr>
          <p:nvPr>
            <p:ph idx="1"/>
          </p:nvPr>
        </p:nvSpPr>
        <p:spPr>
          <a:xfrm>
            <a:off x="6205087" y="1620985"/>
            <a:ext cx="5101927" cy="5351380"/>
          </a:xfrm>
        </p:spPr>
        <p:txBody>
          <a:bodyPr vert="horz" lIns="91440" tIns="45720" rIns="91440" bIns="45720" rtlCol="0">
            <a:normAutofit/>
          </a:bodyPr>
          <a:lstStyle/>
          <a:p>
            <a:pPr marL="344170" indent="-344170">
              <a:lnSpc>
                <a:spcPct val="110000"/>
              </a:lnSpc>
            </a:pPr>
            <a:r>
              <a:rPr lang="en-US" sz="1400" b="1" dirty="0">
                <a:latin typeface="Century Schoolbook"/>
                <a:cs typeface="Arial"/>
              </a:rPr>
              <a:t>Ownership</a:t>
            </a:r>
            <a:endParaRPr lang="en-US" sz="1400" b="1" dirty="0">
              <a:latin typeface="Century Schoolbook"/>
            </a:endParaRPr>
          </a:p>
          <a:p>
            <a:pPr marL="795020" lvl="1" indent="-337820">
              <a:lnSpc>
                <a:spcPct val="110000"/>
              </a:lnSpc>
            </a:pPr>
            <a:r>
              <a:rPr lang="en-US" sz="1400" dirty="0">
                <a:latin typeface="Century Schoolbook"/>
                <a:cs typeface="Arial"/>
              </a:rPr>
              <a:t>Most of the disaster recovery programs will accept life estate deeds granted post-disaster to applicants who were living on the property at the time of the storm. If ownership is less complicated (ex: client living in house owned by their sibling), we can help them negotiate and execute these deeds</a:t>
            </a:r>
          </a:p>
          <a:p>
            <a:pPr marL="795020" lvl="1" indent="-337820">
              <a:lnSpc>
                <a:spcPct val="110000"/>
              </a:lnSpc>
            </a:pPr>
            <a:r>
              <a:rPr lang="en-US" sz="1400" dirty="0">
                <a:latin typeface="Century Schoolbook"/>
                <a:cs typeface="Arial"/>
              </a:rPr>
              <a:t>For heir property, we advise clients on heir property issues and help clients create family trees from the point of the last deed on record to determine who has an interest in the property. </a:t>
            </a:r>
          </a:p>
          <a:p>
            <a:pPr marL="795020" lvl="1" indent="-337820">
              <a:lnSpc>
                <a:spcPct val="110000"/>
              </a:lnSpc>
            </a:pPr>
            <a:r>
              <a:rPr lang="en-US" sz="1400" dirty="0">
                <a:latin typeface="Century Schoolbook"/>
                <a:cs typeface="Arial"/>
              </a:rPr>
              <a:t>Explaining property law to these programs-most of the individuals managing and doing intake have zero understanding of property law and intestate succession, so in some cases what is needed is to just advocate and explain to them why our client is a valid owner even though they aren't on a deed </a:t>
            </a:r>
          </a:p>
          <a:p>
            <a:pPr marL="344170" indent="-344170">
              <a:lnSpc>
                <a:spcPct val="110000"/>
              </a:lnSpc>
            </a:pPr>
            <a:endParaRPr lang="en-US" sz="1000" b="1">
              <a:latin typeface="Century Schoolbook"/>
              <a:cs typeface="Arial"/>
            </a:endParaRPr>
          </a:p>
        </p:txBody>
      </p:sp>
      <p:sp>
        <p:nvSpPr>
          <p:cNvPr id="31" name="Rectangle 30">
            <a:extLst>
              <a:ext uri="{FF2B5EF4-FFF2-40B4-BE49-F238E27FC236}">
                <a16:creationId xmlns:a16="http://schemas.microsoft.com/office/drawing/2014/main" id="{4889AD22-2126-4A1E-8BEB-EED54DD30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413476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DBBA26C-89C3-411F-9753-606A413F89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0" name="Picture 9">
            <a:extLst>
              <a:ext uri="{FF2B5EF4-FFF2-40B4-BE49-F238E27FC236}">
                <a16:creationId xmlns:a16="http://schemas.microsoft.com/office/drawing/2014/main" id="{EEAD2215-6311-4D1C-B6B5-F57CB6BFC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id="{7BA5DE79-30D1-4A10-8DB9-0A6E523A9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ABD0D63-D23F-4AE7-8270-4185EF9C1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D5B0B43F-2CE7-4C6C-BABC-EE342B3282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85459F07-63F9-48CF-B725-A873C4BC3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TextBox 19">
            <a:extLst>
              <a:ext uri="{FF2B5EF4-FFF2-40B4-BE49-F238E27FC236}">
                <a16:creationId xmlns:a16="http://schemas.microsoft.com/office/drawing/2014/main" id="{14B83E1E-DAC1-4851-84FF-D6FE1649DE0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2" name="Rectangle 21">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Oval 25">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0108" y="985292"/>
            <a:ext cx="1345319"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133" y="0"/>
            <a:ext cx="12189867" cy="6858000"/>
          </a:xfrm>
          <a:prstGeom prst="rect">
            <a:avLst/>
          </a:prstGeom>
        </p:spPr>
      </p:pic>
      <p:sp>
        <p:nvSpPr>
          <p:cNvPr id="2" name="Title 1">
            <a:extLst>
              <a:ext uri="{FF2B5EF4-FFF2-40B4-BE49-F238E27FC236}">
                <a16:creationId xmlns:a16="http://schemas.microsoft.com/office/drawing/2014/main" id="{BD99F90C-0E8F-4A72-A320-8454BE7E80E1}"/>
              </a:ext>
            </a:extLst>
          </p:cNvPr>
          <p:cNvSpPr>
            <a:spLocks noGrp="1"/>
          </p:cNvSpPr>
          <p:nvPr>
            <p:ph type="title"/>
          </p:nvPr>
        </p:nvSpPr>
        <p:spPr>
          <a:xfrm>
            <a:off x="2641887" y="300653"/>
            <a:ext cx="7958331" cy="1308063"/>
          </a:xfrm>
        </p:spPr>
        <p:txBody>
          <a:bodyPr vert="horz" lIns="91440" tIns="45720" rIns="91440" bIns="45720" rtlCol="0" anchor="b">
            <a:normAutofit fontScale="90000"/>
          </a:bodyPr>
          <a:lstStyle/>
          <a:p>
            <a:pPr algn="l"/>
            <a:r>
              <a:rPr lang="en-US" sz="4400">
                <a:solidFill>
                  <a:srgbClr val="1F2D29"/>
                </a:solidFill>
                <a:latin typeface="Century Schoolbook"/>
              </a:rPr>
              <a:t>Ways That Our Project Helps Overcome These Barriers Cont.</a:t>
            </a:r>
            <a:endParaRPr lang="en-US"/>
          </a:p>
        </p:txBody>
      </p:sp>
      <p:sp>
        <p:nvSpPr>
          <p:cNvPr id="3" name="Content Placeholder 2">
            <a:extLst>
              <a:ext uri="{FF2B5EF4-FFF2-40B4-BE49-F238E27FC236}">
                <a16:creationId xmlns:a16="http://schemas.microsoft.com/office/drawing/2014/main" id="{334F8E77-922C-4D4A-86B0-F6F5C50806CE}"/>
              </a:ext>
            </a:extLst>
          </p:cNvPr>
          <p:cNvSpPr>
            <a:spLocks noGrp="1"/>
          </p:cNvSpPr>
          <p:nvPr>
            <p:ph sz="half" idx="1"/>
          </p:nvPr>
        </p:nvSpPr>
        <p:spPr>
          <a:xfrm>
            <a:off x="2683933" y="1999920"/>
            <a:ext cx="7661711" cy="3623580"/>
          </a:xfrm>
        </p:spPr>
        <p:txBody>
          <a:bodyPr vert="horz" lIns="91440" tIns="45720" rIns="91440" bIns="45720" rtlCol="0" anchor="t">
            <a:normAutofit fontScale="92500" lnSpcReduction="20000"/>
          </a:bodyPr>
          <a:lstStyle/>
          <a:p>
            <a:pPr marL="344170" indent="-344170"/>
            <a:r>
              <a:rPr lang="en-US" sz="1600" b="1">
                <a:solidFill>
                  <a:srgbClr val="1F2D29"/>
                </a:solidFill>
                <a:latin typeface="Century Schoolbook"/>
              </a:rPr>
              <a:t>Property Taxes</a:t>
            </a:r>
            <a:endParaRPr lang="en-US" sz="1600">
              <a:ea typeface="+mn-lt"/>
              <a:cs typeface="+mn-lt"/>
            </a:endParaRPr>
          </a:p>
          <a:p>
            <a:pPr marL="795020" lvl="1" indent="-337820"/>
            <a:r>
              <a:rPr lang="en-US" sz="1600">
                <a:solidFill>
                  <a:srgbClr val="1F2D29"/>
                </a:solidFill>
                <a:latin typeface="Century Schoolbook"/>
              </a:rPr>
              <a:t>Sometimes all we can do for past-due bills is negotiate with the tax offices to try and get them to agree to a payment plan</a:t>
            </a:r>
            <a:endParaRPr lang="en-US" sz="1600">
              <a:ea typeface="+mn-lt"/>
              <a:cs typeface="+mn-lt"/>
            </a:endParaRPr>
          </a:p>
          <a:p>
            <a:pPr marL="795020" lvl="1" indent="-337820"/>
            <a:r>
              <a:rPr lang="en-US" sz="1600">
                <a:solidFill>
                  <a:srgbClr val="1F2D29"/>
                </a:solidFill>
                <a:latin typeface="Century Schoolbook"/>
              </a:rPr>
              <a:t>Track down organizations that will pay back taxes</a:t>
            </a:r>
            <a:endParaRPr lang="en-US" sz="1600">
              <a:ea typeface="+mn-lt"/>
              <a:cs typeface="+mn-lt"/>
            </a:endParaRPr>
          </a:p>
          <a:p>
            <a:pPr marL="795020" lvl="1" indent="-337820"/>
            <a:r>
              <a:rPr lang="en-US" sz="1600">
                <a:solidFill>
                  <a:srgbClr val="1F2D29"/>
                </a:solidFill>
                <a:latin typeface="Century Schoolbook"/>
              </a:rPr>
              <a:t>Request re-evaluations</a:t>
            </a:r>
            <a:endParaRPr lang="en-US" sz="1600">
              <a:ea typeface="+mn-lt"/>
              <a:cs typeface="+mn-lt"/>
            </a:endParaRPr>
          </a:p>
          <a:p>
            <a:pPr marL="1258570" lvl="2" indent="-344170"/>
            <a:r>
              <a:rPr lang="en-US">
                <a:solidFill>
                  <a:srgbClr val="1F2D29"/>
                </a:solidFill>
                <a:latin typeface="Century Schoolbook"/>
              </a:rPr>
              <a:t>Some of our attorneys have been successful in getting back taxes lowered by having the tax office re-assess the property-many of our client's homes are being taxes based on their value pre-storm (which is usually significantly higher than its current value)</a:t>
            </a:r>
            <a:endParaRPr lang="en-US">
              <a:ea typeface="+mn-lt"/>
              <a:cs typeface="+mn-lt"/>
            </a:endParaRPr>
          </a:p>
          <a:p>
            <a:pPr marL="795020" lvl="1" indent="-337820"/>
            <a:r>
              <a:rPr lang="en-US" sz="1600">
                <a:solidFill>
                  <a:srgbClr val="1F2D29"/>
                </a:solidFill>
                <a:latin typeface="Century Schoolbook"/>
              </a:rPr>
              <a:t>Apply for exemptions going forward</a:t>
            </a:r>
            <a:endParaRPr lang="en-US" sz="1600">
              <a:ea typeface="+mn-lt"/>
              <a:cs typeface="+mn-lt"/>
            </a:endParaRPr>
          </a:p>
          <a:p>
            <a:pPr marL="1258570" lvl="2" indent="-344170"/>
            <a:r>
              <a:rPr lang="en-US">
                <a:solidFill>
                  <a:srgbClr val="1F2D29"/>
                </a:solidFill>
                <a:latin typeface="Century Schoolbook"/>
              </a:rPr>
              <a:t>Homestead Exemption</a:t>
            </a:r>
            <a:endParaRPr lang="en-US"/>
          </a:p>
        </p:txBody>
      </p:sp>
    </p:spTree>
    <p:extLst>
      <p:ext uri="{BB962C8B-B14F-4D97-AF65-F5344CB8AC3E}">
        <p14:creationId xmlns:p14="http://schemas.microsoft.com/office/powerpoint/2010/main" val="3875099813"/>
      </p:ext>
    </p:extLst>
  </p:cSld>
  <p:clrMapOvr>
    <a:overrideClrMapping bg1="lt1" tx1="dk1" bg2="lt2" tx2="dk2" accent1="accent1" accent2="accent2" accent3="accent3" accent4="accent4" accent5="accent5" accent6="accent6" hlink="hlink" folHlink="folHlink"/>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FFA565-5C11-419C-BD44-FC2CB3E59572}"/>
              </a:ext>
            </a:extLst>
          </p:cNvPr>
          <p:cNvSpPr>
            <a:spLocks noGrp="1"/>
          </p:cNvSpPr>
          <p:nvPr>
            <p:ph type="body" idx="1"/>
          </p:nvPr>
        </p:nvSpPr>
        <p:spPr>
          <a:xfrm>
            <a:off x="2028181" y="2657892"/>
            <a:ext cx="7791931" cy="878468"/>
          </a:xfrm>
        </p:spPr>
        <p:txBody>
          <a:bodyPr>
            <a:normAutofit/>
          </a:bodyPr>
          <a:lstStyle/>
          <a:p>
            <a:pPr algn="ctr"/>
            <a:r>
              <a:rPr lang="en-US" sz="4000">
                <a:latin typeface="Century Schoolbook"/>
                <a:cs typeface="Arial"/>
              </a:rPr>
              <a:t>Questions?</a:t>
            </a:r>
          </a:p>
        </p:txBody>
      </p:sp>
    </p:spTree>
    <p:extLst>
      <p:ext uri="{BB962C8B-B14F-4D97-AF65-F5344CB8AC3E}">
        <p14:creationId xmlns:p14="http://schemas.microsoft.com/office/powerpoint/2010/main" val="2627581532"/>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0108" y="985292"/>
            <a:ext cx="1345319"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133" y="0"/>
            <a:ext cx="12189867" cy="6858000"/>
          </a:xfrm>
          <a:prstGeom prst="rect">
            <a:avLst/>
          </a:prstGeom>
        </p:spPr>
      </p:pic>
      <p:sp>
        <p:nvSpPr>
          <p:cNvPr id="2" name="Title 1">
            <a:extLst>
              <a:ext uri="{FF2B5EF4-FFF2-40B4-BE49-F238E27FC236}">
                <a16:creationId xmlns:a16="http://schemas.microsoft.com/office/drawing/2014/main" id="{3DB0E3AC-A2DC-44DE-AF42-A72B29762614}"/>
              </a:ext>
            </a:extLst>
          </p:cNvPr>
          <p:cNvSpPr>
            <a:spLocks noGrp="1"/>
          </p:cNvSpPr>
          <p:nvPr>
            <p:ph type="title"/>
          </p:nvPr>
        </p:nvSpPr>
        <p:spPr>
          <a:xfrm>
            <a:off x="2611808" y="1022548"/>
            <a:ext cx="7958331" cy="1308063"/>
          </a:xfrm>
        </p:spPr>
        <p:txBody>
          <a:bodyPr anchor="b">
            <a:normAutofit/>
          </a:bodyPr>
          <a:lstStyle/>
          <a:p>
            <a:pPr algn="l"/>
            <a:r>
              <a:rPr lang="en-US" sz="4400">
                <a:solidFill>
                  <a:srgbClr val="1F2D29"/>
                </a:solidFill>
                <a:cs typeface="Calibri Light"/>
              </a:rPr>
              <a:t>Resources</a:t>
            </a:r>
            <a:endParaRPr lang="en-US" sz="4400">
              <a:solidFill>
                <a:srgbClr val="1F2D29"/>
              </a:solidFill>
            </a:endParaRPr>
          </a:p>
        </p:txBody>
      </p:sp>
      <p:sp>
        <p:nvSpPr>
          <p:cNvPr id="3" name="Content Placeholder 2">
            <a:extLst>
              <a:ext uri="{FF2B5EF4-FFF2-40B4-BE49-F238E27FC236}">
                <a16:creationId xmlns:a16="http://schemas.microsoft.com/office/drawing/2014/main" id="{0EFDBD47-5BC2-4EAA-8DA8-FAA46168B59D}"/>
              </a:ext>
            </a:extLst>
          </p:cNvPr>
          <p:cNvSpPr>
            <a:spLocks noGrp="1"/>
          </p:cNvSpPr>
          <p:nvPr>
            <p:ph idx="1"/>
          </p:nvPr>
        </p:nvSpPr>
        <p:spPr>
          <a:xfrm>
            <a:off x="2302933" y="2641604"/>
            <a:ext cx="7621606" cy="3443107"/>
          </a:xfrm>
        </p:spPr>
        <p:txBody>
          <a:bodyPr vert="horz" lIns="91440" tIns="45720" rIns="91440" bIns="45720" rtlCol="0" anchor="t">
            <a:normAutofit/>
          </a:bodyPr>
          <a:lstStyle/>
          <a:p>
            <a:pPr marL="344170" indent="-344170"/>
            <a:r>
              <a:rPr lang="en-US" sz="1600">
                <a:ea typeface="+mn-lt"/>
                <a:cs typeface="+mn-lt"/>
                <a:hlinkClick r:id="rId3"/>
              </a:rPr>
              <a:t>https://features.propublica.org/black-land-loss/heirs-property-rights-why-black-families-lose-land-south/</a:t>
            </a:r>
            <a:endParaRPr lang="en-US" sz="1600">
              <a:solidFill>
                <a:srgbClr val="1F2D29"/>
              </a:solidFill>
              <a:ea typeface="+mn-lt"/>
              <a:cs typeface="+mn-lt"/>
            </a:endParaRPr>
          </a:p>
          <a:p>
            <a:pPr marL="344170" indent="-344170"/>
            <a:r>
              <a:rPr lang="en-US" sz="1600">
                <a:solidFill>
                  <a:srgbClr val="1F2D29"/>
                </a:solidFill>
                <a:ea typeface="+mn-lt"/>
                <a:cs typeface="+mn-lt"/>
                <a:hlinkClick r:id="rId4">
                  <a:extLst>
                    <a:ext uri="{A12FA001-AC4F-418D-AE19-62706E023703}">
                      <ahyp:hlinkClr xmlns:ahyp="http://schemas.microsoft.com/office/drawing/2018/hyperlinkcolor" val="tx"/>
                    </a:ext>
                  </a:extLst>
                </a:hlinkClick>
              </a:rPr>
              <a:t>https://cwfnc.org/wp-content/uploads/2020/01/8.14-Water-Justice-Report.pdf</a:t>
            </a:r>
            <a:endParaRPr lang="en-US" sz="1600">
              <a:solidFill>
                <a:srgbClr val="1F2D29"/>
              </a:solidFill>
              <a:ea typeface="+mn-lt"/>
              <a:cs typeface="Arial" panose="020B0604020202020204"/>
            </a:endParaRPr>
          </a:p>
          <a:p>
            <a:pPr marL="344170" indent="-344170"/>
            <a:r>
              <a:rPr lang="en-US" sz="1600">
                <a:ea typeface="+mn-lt"/>
                <a:cs typeface="+mn-lt"/>
                <a:hlinkClick r:id="rId5"/>
              </a:rPr>
              <a:t>https://www.fema.gov/sites/default/files/2020-03/stafford-act_2019.pdf</a:t>
            </a:r>
            <a:endParaRPr lang="en-US" sz="1600">
              <a:solidFill>
                <a:srgbClr val="1F2D29"/>
              </a:solidFill>
              <a:ea typeface="+mn-lt"/>
              <a:cs typeface="+mn-lt"/>
            </a:endParaRPr>
          </a:p>
          <a:p>
            <a:pPr marL="344170" indent="-344170"/>
            <a:r>
              <a:rPr lang="en-US" sz="1600">
                <a:ea typeface="+mn-lt"/>
                <a:cs typeface="+mn-lt"/>
                <a:hlinkClick r:id="rId6"/>
              </a:rPr>
              <a:t>https://context-cdn.washingtonpost.com/notes/prod/default/documents/19fd7c55-911a-448f-a089-d299c773b5fb/note/84507c99-e0be-42bc-8c01-bd105496bebb.#page=1</a:t>
            </a:r>
          </a:p>
          <a:p>
            <a:pPr marL="344170" indent="-344170"/>
            <a:endParaRPr lang="en-US" sz="1600">
              <a:solidFill>
                <a:srgbClr val="000000"/>
              </a:solidFill>
              <a:cs typeface="Arial"/>
            </a:endParaRPr>
          </a:p>
          <a:p>
            <a:pPr marL="344170" indent="-344170"/>
            <a:endParaRPr lang="en-US" sz="1600">
              <a:solidFill>
                <a:srgbClr val="000000"/>
              </a:solidFill>
              <a:cs typeface="Arial"/>
            </a:endParaRPr>
          </a:p>
        </p:txBody>
      </p:sp>
    </p:spTree>
    <p:extLst>
      <p:ext uri="{BB962C8B-B14F-4D97-AF65-F5344CB8AC3E}">
        <p14:creationId xmlns:p14="http://schemas.microsoft.com/office/powerpoint/2010/main" val="1037726905"/>
      </p:ext>
    </p:extLst>
  </p:cSld>
  <p:clrMapOvr>
    <a:overrideClrMapping bg1="lt1" tx1="dk1" bg2="lt2" tx2="dk2" accent1="accent1" accent2="accent2" accent3="accent3" accent4="accent4" accent5="accent5" accent6="accent6" hlink="hlink" folHlink="folHlink"/>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43BBAF34-367D-4E18-A62E-4602BD908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32" y="-2718"/>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99A4CF08-858A-49E4-B707-4E7585D11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6938E62-910D-4D69-AA09-567AAAC37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74E54C6-D084-4BC8-B3F9-8B9EC22A6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65268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2EB9B4-F551-4018-A984-4964ED81E7DA}"/>
              </a:ext>
            </a:extLst>
          </p:cNvPr>
          <p:cNvSpPr>
            <a:spLocks noGrp="1"/>
          </p:cNvSpPr>
          <p:nvPr>
            <p:ph type="title"/>
          </p:nvPr>
        </p:nvSpPr>
        <p:spPr>
          <a:xfrm>
            <a:off x="1424052" y="369907"/>
            <a:ext cx="5509065" cy="877203"/>
          </a:xfrm>
        </p:spPr>
        <p:txBody>
          <a:bodyPr>
            <a:noAutofit/>
          </a:bodyPr>
          <a:lstStyle/>
          <a:p>
            <a:pPr algn="l"/>
            <a:r>
              <a:rPr lang="en-US" sz="3000" b="1">
                <a:latin typeface="Century Schoolbook"/>
              </a:rPr>
              <a:t>LANC Disaster Relief Project: What We Do</a:t>
            </a:r>
          </a:p>
        </p:txBody>
      </p:sp>
      <p:sp>
        <p:nvSpPr>
          <p:cNvPr id="3" name="Content Placeholder 2">
            <a:extLst>
              <a:ext uri="{FF2B5EF4-FFF2-40B4-BE49-F238E27FC236}">
                <a16:creationId xmlns:a16="http://schemas.microsoft.com/office/drawing/2014/main" id="{063F7900-72DA-4C11-BEAC-1014609B0BA5}"/>
              </a:ext>
            </a:extLst>
          </p:cNvPr>
          <p:cNvSpPr>
            <a:spLocks noGrp="1"/>
          </p:cNvSpPr>
          <p:nvPr>
            <p:ph idx="1"/>
          </p:nvPr>
        </p:nvSpPr>
        <p:spPr>
          <a:xfrm>
            <a:off x="1184870" y="1439694"/>
            <a:ext cx="6241750" cy="5467146"/>
          </a:xfrm>
        </p:spPr>
        <p:txBody>
          <a:bodyPr vert="horz" lIns="91440" tIns="45720" rIns="91440" bIns="45720" rtlCol="0" anchor="ctr">
            <a:noAutofit/>
          </a:bodyPr>
          <a:lstStyle/>
          <a:p>
            <a:pPr marL="344170" indent="-344170">
              <a:lnSpc>
                <a:spcPct val="110000"/>
              </a:lnSpc>
            </a:pPr>
            <a:r>
              <a:rPr lang="en-US" sz="1500">
                <a:latin typeface="Century Schoolbook"/>
              </a:rPr>
              <a:t>Provide legal assistance and education to low-income survivors of natural disasters in NC</a:t>
            </a:r>
          </a:p>
          <a:p>
            <a:pPr marL="344170" indent="-344170">
              <a:lnSpc>
                <a:spcPct val="110000"/>
              </a:lnSpc>
            </a:pPr>
            <a:r>
              <a:rPr lang="en-US" sz="1500">
                <a:latin typeface="Century Schoolbook"/>
              </a:rPr>
              <a:t>This includes:</a:t>
            </a:r>
          </a:p>
          <a:p>
            <a:pPr marL="795020" lvl="1" indent="-337820">
              <a:lnSpc>
                <a:spcPct val="110000"/>
              </a:lnSpc>
            </a:pPr>
            <a:r>
              <a:rPr lang="en-US" sz="1500">
                <a:latin typeface="Century Schoolbook"/>
              </a:rPr>
              <a:t>Helping clients apply to and navigate legal issues involved with recovery programs like FEMA and </a:t>
            </a:r>
            <a:r>
              <a:rPr lang="en-US" sz="1500" err="1">
                <a:latin typeface="Century Schoolbook"/>
              </a:rPr>
              <a:t>ReBuild</a:t>
            </a:r>
            <a:r>
              <a:rPr lang="en-US" sz="1500">
                <a:latin typeface="Century Schoolbook"/>
              </a:rPr>
              <a:t> North Carolina</a:t>
            </a:r>
          </a:p>
          <a:p>
            <a:pPr marL="1258570" lvl="2" indent="-344170">
              <a:lnSpc>
                <a:spcPct val="110000"/>
              </a:lnSpc>
            </a:pPr>
            <a:r>
              <a:rPr lang="en-US" sz="1500">
                <a:latin typeface="Century Schoolbook"/>
              </a:rPr>
              <a:t>Removing barriers to recovery like ownership issues (we will talk more on this later)</a:t>
            </a:r>
          </a:p>
          <a:p>
            <a:pPr marL="1258570" lvl="2" indent="-344170">
              <a:lnSpc>
                <a:spcPct val="110000"/>
              </a:lnSpc>
            </a:pPr>
            <a:r>
              <a:rPr lang="en-US" sz="1500">
                <a:latin typeface="Century Schoolbook"/>
              </a:rPr>
              <a:t>We also help clients appeal unfavorable determinations </a:t>
            </a:r>
          </a:p>
          <a:p>
            <a:pPr marL="795020" lvl="1" indent="-337820">
              <a:lnSpc>
                <a:spcPct val="110000"/>
              </a:lnSpc>
            </a:pPr>
            <a:r>
              <a:rPr lang="en-US" sz="1500">
                <a:latin typeface="Century Schoolbook"/>
              </a:rPr>
              <a:t>Litigating contractor fraud and negligence</a:t>
            </a:r>
          </a:p>
          <a:p>
            <a:pPr marL="795020" lvl="1" indent="-337820">
              <a:lnSpc>
                <a:spcPct val="110000"/>
              </a:lnSpc>
            </a:pPr>
            <a:r>
              <a:rPr lang="en-US" sz="1500">
                <a:latin typeface="Century Schoolbook"/>
              </a:rPr>
              <a:t>Litigating and negotiating insurance matters</a:t>
            </a:r>
          </a:p>
          <a:p>
            <a:pPr marL="795020" lvl="1" indent="-337820">
              <a:lnSpc>
                <a:spcPct val="110000"/>
              </a:lnSpc>
            </a:pPr>
            <a:r>
              <a:rPr lang="en-US" sz="1500">
                <a:latin typeface="Century Schoolbook"/>
              </a:rPr>
              <a:t>Representing clients in consumer protection matters </a:t>
            </a:r>
          </a:p>
          <a:p>
            <a:pPr marL="795020" lvl="1" indent="-337820">
              <a:lnSpc>
                <a:spcPct val="110000"/>
              </a:lnSpc>
            </a:pPr>
            <a:r>
              <a:rPr lang="en-US" sz="1500">
                <a:latin typeface="Century Schoolbook"/>
              </a:rPr>
              <a:t>Landlord-tenant and other housing related issues</a:t>
            </a:r>
          </a:p>
          <a:p>
            <a:pPr marL="795020" lvl="1" indent="-337820">
              <a:lnSpc>
                <a:spcPct val="110000"/>
              </a:lnSpc>
            </a:pPr>
            <a:r>
              <a:rPr lang="en-US" sz="1500">
                <a:latin typeface="Century Schoolbook"/>
              </a:rPr>
              <a:t>Social work assistance </a:t>
            </a:r>
            <a:endParaRPr lang="en-US" sz="1500">
              <a:latin typeface="Century Schoolbook" panose="02040604050505020304" pitchFamily="18" charset="0"/>
            </a:endParaRPr>
          </a:p>
        </p:txBody>
      </p:sp>
      <p:sp>
        <p:nvSpPr>
          <p:cNvPr id="51" name="Rectangle 50">
            <a:extLst>
              <a:ext uri="{FF2B5EF4-FFF2-40B4-BE49-F238E27FC236}">
                <a16:creationId xmlns:a16="http://schemas.microsoft.com/office/drawing/2014/main" id="{777713DB-A0B1-4507-9991-B6DCAE436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397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Hurricane Florence Nears the East Coast | Hurricane ...">
            <a:extLst>
              <a:ext uri="{FF2B5EF4-FFF2-40B4-BE49-F238E27FC236}">
                <a16:creationId xmlns:a16="http://schemas.microsoft.com/office/drawing/2014/main" id="{259513F5-3D78-477E-A6C4-9C0025BDF711}"/>
              </a:ext>
            </a:extLst>
          </p:cNvPr>
          <p:cNvPicPr>
            <a:picLocks noChangeAspect="1"/>
          </p:cNvPicPr>
          <p:nvPr/>
        </p:nvPicPr>
        <p:blipFill rotWithShape="1">
          <a:blip r:embed="rId3"/>
          <a:srcRect l="29099" r="32704"/>
          <a:stretch/>
        </p:blipFill>
        <p:spPr>
          <a:xfrm>
            <a:off x="7534656" y="227"/>
            <a:ext cx="4657039" cy="6858000"/>
          </a:xfrm>
          <a:prstGeom prst="rect">
            <a:avLst/>
          </a:prstGeom>
        </p:spPr>
      </p:pic>
      <p:pic>
        <p:nvPicPr>
          <p:cNvPr id="53" name="Picture 52">
            <a:extLst>
              <a:ext uri="{FF2B5EF4-FFF2-40B4-BE49-F238E27FC236}">
                <a16:creationId xmlns:a16="http://schemas.microsoft.com/office/drawing/2014/main" id="{A9A96FF2-ACD7-48C4-BCE1-FC7F421086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7542372" y="0"/>
            <a:ext cx="4649628" cy="6858000"/>
          </a:xfrm>
          <a:prstGeom prst="rect">
            <a:avLst/>
          </a:prstGeom>
        </p:spPr>
      </p:pic>
    </p:spTree>
    <p:extLst>
      <p:ext uri="{BB962C8B-B14F-4D97-AF65-F5344CB8AC3E}">
        <p14:creationId xmlns:p14="http://schemas.microsoft.com/office/powerpoint/2010/main" val="395818337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36FA072-D541-4EE8-9DC6-513AAB2B9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1"/>
            <a:ext cx="111844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2BD4AA0B-889E-42F1-8C61-06B5909880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5" name="Rectangle 24">
            <a:extLst>
              <a:ext uri="{FF2B5EF4-FFF2-40B4-BE49-F238E27FC236}">
                <a16:creationId xmlns:a16="http://schemas.microsoft.com/office/drawing/2014/main" id="{27A27B9E-2573-4972-8BC6-6FC372B9F6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2684A4E-2FEB-456B-BFC9-4FEA3CCD5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71EA26-A947-4062-A6DF-09D42E24F477}"/>
              </a:ext>
            </a:extLst>
          </p:cNvPr>
          <p:cNvSpPr>
            <a:spLocks noGrp="1"/>
          </p:cNvSpPr>
          <p:nvPr>
            <p:ph type="title"/>
          </p:nvPr>
        </p:nvSpPr>
        <p:spPr>
          <a:xfrm>
            <a:off x="1241317" y="493521"/>
            <a:ext cx="10330694" cy="945602"/>
          </a:xfrm>
        </p:spPr>
        <p:txBody>
          <a:bodyPr>
            <a:normAutofit/>
          </a:bodyPr>
          <a:lstStyle/>
          <a:p>
            <a:pPr algn="l"/>
            <a:r>
              <a:rPr lang="en-US" sz="3300" b="1">
                <a:latin typeface="Century Schoolbook"/>
              </a:rPr>
              <a:t>Environmental Injustice &amp; Disaster Recovery</a:t>
            </a:r>
            <a:endParaRPr lang="en-US" sz="3300">
              <a:cs typeface="Arial" panose="020B0604020202020204"/>
            </a:endParaRPr>
          </a:p>
        </p:txBody>
      </p:sp>
      <p:graphicFrame>
        <p:nvGraphicFramePr>
          <p:cNvPr id="52" name="Diagram 52">
            <a:extLst>
              <a:ext uri="{FF2B5EF4-FFF2-40B4-BE49-F238E27FC236}">
                <a16:creationId xmlns:a16="http://schemas.microsoft.com/office/drawing/2014/main" id="{A42B6A88-0FD7-4CED-9183-2304388CCDBB}"/>
              </a:ext>
            </a:extLst>
          </p:cNvPr>
          <p:cNvGraphicFramePr/>
          <p:nvPr>
            <p:extLst>
              <p:ext uri="{D42A27DB-BD31-4B8C-83A1-F6EECF244321}">
                <p14:modId xmlns:p14="http://schemas.microsoft.com/office/powerpoint/2010/main" val="2819641756"/>
              </p:ext>
            </p:extLst>
          </p:nvPr>
        </p:nvGraphicFramePr>
        <p:xfrm>
          <a:off x="1514475" y="1352550"/>
          <a:ext cx="9782175" cy="53625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88317428"/>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0108" y="985292"/>
            <a:ext cx="1345319"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133" y="0"/>
            <a:ext cx="12189867" cy="6858000"/>
          </a:xfrm>
          <a:prstGeom prst="rect">
            <a:avLst/>
          </a:prstGeom>
        </p:spPr>
      </p:pic>
      <p:sp>
        <p:nvSpPr>
          <p:cNvPr id="2" name="Title 1">
            <a:extLst>
              <a:ext uri="{FF2B5EF4-FFF2-40B4-BE49-F238E27FC236}">
                <a16:creationId xmlns:a16="http://schemas.microsoft.com/office/drawing/2014/main" id="{0B3324F0-8422-4012-AD9F-4B88379FCEDF}"/>
              </a:ext>
            </a:extLst>
          </p:cNvPr>
          <p:cNvSpPr>
            <a:spLocks noGrp="1"/>
          </p:cNvSpPr>
          <p:nvPr>
            <p:ph type="title"/>
          </p:nvPr>
        </p:nvSpPr>
        <p:spPr>
          <a:xfrm>
            <a:off x="2028276" y="567855"/>
            <a:ext cx="9120381" cy="1308063"/>
          </a:xfrm>
        </p:spPr>
        <p:txBody>
          <a:bodyPr anchor="b">
            <a:normAutofit/>
          </a:bodyPr>
          <a:lstStyle/>
          <a:p>
            <a:pPr algn="l"/>
            <a:r>
              <a:rPr lang="en-US" sz="4100" b="1">
                <a:solidFill>
                  <a:srgbClr val="1F2D29"/>
                </a:solidFill>
                <a:latin typeface="Century Schoolbook"/>
                <a:cs typeface="Calibri Light"/>
              </a:rPr>
              <a:t>Poverty &amp; Disaster: Public Health Considerations</a:t>
            </a:r>
          </a:p>
        </p:txBody>
      </p:sp>
      <p:sp>
        <p:nvSpPr>
          <p:cNvPr id="3" name="Content Placeholder 2">
            <a:extLst>
              <a:ext uri="{FF2B5EF4-FFF2-40B4-BE49-F238E27FC236}">
                <a16:creationId xmlns:a16="http://schemas.microsoft.com/office/drawing/2014/main" id="{74BA55DD-C147-4326-9207-11ABEDF4B216}"/>
              </a:ext>
            </a:extLst>
          </p:cNvPr>
          <p:cNvSpPr>
            <a:spLocks noGrp="1"/>
          </p:cNvSpPr>
          <p:nvPr>
            <p:ph idx="1"/>
          </p:nvPr>
        </p:nvSpPr>
        <p:spPr>
          <a:xfrm>
            <a:off x="2024201" y="2162847"/>
            <a:ext cx="9218798" cy="4347982"/>
          </a:xfrm>
        </p:spPr>
        <p:txBody>
          <a:bodyPr anchor="t">
            <a:normAutofit lnSpcReduction="10000"/>
          </a:bodyPr>
          <a:lstStyle/>
          <a:p>
            <a:pPr marL="285750" indent="-285750" algn="just"/>
            <a:r>
              <a:rPr lang="en-US" sz="1800" dirty="0">
                <a:solidFill>
                  <a:srgbClr val="1F2D29"/>
                </a:solidFill>
                <a:cs typeface="Arial" panose="020B0604020202020204"/>
              </a:rPr>
              <a:t>Disastrous events (natural disasters and infectious disease disasters) can cause stress, loss of property, physical injury, and death.  Disasters can also cause and/or exacerbate pre-existing mental health conditions (which can linger far after the event has subsided; for example, PTSD). </a:t>
            </a:r>
            <a:endParaRPr lang="en-US" sz="1800" dirty="0">
              <a:cs typeface="Arial"/>
            </a:endParaRPr>
          </a:p>
          <a:p>
            <a:pPr marL="285750" indent="-285750" algn="just"/>
            <a:r>
              <a:rPr lang="en-US" sz="1800" dirty="0">
                <a:solidFill>
                  <a:srgbClr val="1F2D29"/>
                </a:solidFill>
                <a:cs typeface="Arial" panose="020B0604020202020204"/>
              </a:rPr>
              <a:t>Factors that affect "resiliency" and can increase the risk of adverse health consequences after a disaster include age (geriatric populations), location (environment is prone to repeated disaster), socioeconomic status (poverty), race (particularly BIPOC), disability, and underlying health conditions (both physical &amp; mental). </a:t>
            </a:r>
          </a:p>
          <a:p>
            <a:pPr marL="285750" indent="-285750" algn="just"/>
            <a:r>
              <a:rPr lang="en-US" sz="1800" dirty="0">
                <a:solidFill>
                  <a:srgbClr val="1F2D29"/>
                </a:solidFill>
                <a:cs typeface="Arial" panose="020B0604020202020204"/>
              </a:rPr>
              <a:t>For individuals and households suffering from the cycle of poverty, any change in circumstance is likely to be disruptive, especially one such as a serious disastrous event. </a:t>
            </a:r>
          </a:p>
          <a:p>
            <a:pPr marL="0" indent="0" algn="just">
              <a:buNone/>
            </a:pPr>
            <a:endParaRPr lang="en-US" sz="1600">
              <a:solidFill>
                <a:srgbClr val="1F2D29"/>
              </a:solidFill>
              <a:cs typeface="Arial" panose="020B0604020202020204"/>
            </a:endParaRPr>
          </a:p>
          <a:p>
            <a:pPr marL="0" indent="0">
              <a:buNone/>
            </a:pPr>
            <a:endParaRPr lang="en-US" sz="1600">
              <a:solidFill>
                <a:srgbClr val="1F2D29"/>
              </a:solidFill>
              <a:cs typeface="Arial" panose="020B0604020202020204"/>
            </a:endParaRPr>
          </a:p>
          <a:p>
            <a:pPr marL="0" indent="0">
              <a:buNone/>
            </a:pPr>
            <a:endParaRPr lang="en-US" sz="1600">
              <a:solidFill>
                <a:srgbClr val="1F2D29"/>
              </a:solidFill>
              <a:cs typeface="Arial" panose="020B0604020202020204"/>
            </a:endParaRPr>
          </a:p>
        </p:txBody>
      </p:sp>
    </p:spTree>
    <p:extLst>
      <p:ext uri="{BB962C8B-B14F-4D97-AF65-F5344CB8AC3E}">
        <p14:creationId xmlns:p14="http://schemas.microsoft.com/office/powerpoint/2010/main" val="3568227861"/>
      </p:ext>
    </p:extLst>
  </p:cSld>
  <p:clrMapOvr>
    <a:overrideClrMapping bg1="lt1" tx1="dk1" bg2="lt2" tx2="dk2" accent1="accent1" accent2="accent2" accent3="accent3" accent4="accent4" accent5="accent5" accent6="accent6" hlink="hlink" folHlink="folHlink"/>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7937740-668B-4B43-BB73-9F08E0DED951}"/>
              </a:ext>
            </a:extLst>
          </p:cNvPr>
          <p:cNvSpPr txBox="1">
            <a:spLocks/>
          </p:cNvSpPr>
          <p:nvPr/>
        </p:nvSpPr>
        <p:spPr>
          <a:xfrm>
            <a:off x="1294851" y="-3645"/>
            <a:ext cx="9606156" cy="1308063"/>
          </a:xfrm>
          <a:prstGeom prst="rect">
            <a:avLst/>
          </a:prstGeom>
        </p:spPr>
        <p:txBody>
          <a:bodyPr lIns="91440" tIns="45720" rIns="91440" bIns="45720" anchor="b">
            <a:normAutofit/>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pPr algn="l"/>
            <a:r>
              <a:rPr lang="en-US" sz="4400" b="1">
                <a:latin typeface="Century Schoolbook"/>
                <a:cs typeface="Calibri Light"/>
              </a:rPr>
              <a:t>The Cycle of Poverty &amp; Disaster</a:t>
            </a:r>
          </a:p>
        </p:txBody>
      </p:sp>
      <p:graphicFrame>
        <p:nvGraphicFramePr>
          <p:cNvPr id="4" name="Diagram 4">
            <a:extLst>
              <a:ext uri="{FF2B5EF4-FFF2-40B4-BE49-F238E27FC236}">
                <a16:creationId xmlns:a16="http://schemas.microsoft.com/office/drawing/2014/main" id="{DF82216A-F4CE-4C5E-8F75-DCD60545C1B4}"/>
              </a:ext>
            </a:extLst>
          </p:cNvPr>
          <p:cNvGraphicFramePr/>
          <p:nvPr>
            <p:extLst>
              <p:ext uri="{D42A27DB-BD31-4B8C-83A1-F6EECF244321}">
                <p14:modId xmlns:p14="http://schemas.microsoft.com/office/powerpoint/2010/main" val="3831605529"/>
              </p:ext>
            </p:extLst>
          </p:nvPr>
        </p:nvGraphicFramePr>
        <p:xfrm>
          <a:off x="1914525" y="1428750"/>
          <a:ext cx="8362950" cy="5191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83" name="Explosion: 8 Points 1982">
            <a:extLst>
              <a:ext uri="{FF2B5EF4-FFF2-40B4-BE49-F238E27FC236}">
                <a16:creationId xmlns:a16="http://schemas.microsoft.com/office/drawing/2014/main" id="{4F9DCBA2-10AC-4BA9-879E-BEC5D43B6013}"/>
              </a:ext>
            </a:extLst>
          </p:cNvPr>
          <p:cNvSpPr/>
          <p:nvPr/>
        </p:nvSpPr>
        <p:spPr>
          <a:xfrm rot="600000">
            <a:off x="8877300" y="1343025"/>
            <a:ext cx="3105150" cy="269557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Arial"/>
              </a:rPr>
              <a:t>Built environment </a:t>
            </a:r>
          </a:p>
          <a:p>
            <a:pPr algn="ctr"/>
            <a:r>
              <a:rPr lang="en-US">
                <a:cs typeface="Arial"/>
              </a:rPr>
              <a:t>considerations</a:t>
            </a:r>
          </a:p>
        </p:txBody>
      </p:sp>
      <p:sp>
        <p:nvSpPr>
          <p:cNvPr id="1984" name="Explosion: 8 Points 1983">
            <a:extLst>
              <a:ext uri="{FF2B5EF4-FFF2-40B4-BE49-F238E27FC236}">
                <a16:creationId xmlns:a16="http://schemas.microsoft.com/office/drawing/2014/main" id="{D2B273DA-2359-4C96-8C9F-DDA5954FAC5A}"/>
              </a:ext>
            </a:extLst>
          </p:cNvPr>
          <p:cNvSpPr/>
          <p:nvPr/>
        </p:nvSpPr>
        <p:spPr>
          <a:xfrm rot="-720000">
            <a:off x="408498" y="2009887"/>
            <a:ext cx="3162300" cy="322897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Access to legal resources and estate/financial planning</a:t>
            </a:r>
          </a:p>
        </p:txBody>
      </p:sp>
      <p:sp>
        <p:nvSpPr>
          <p:cNvPr id="1985" name="Explosion: 8 Points 1984">
            <a:extLst>
              <a:ext uri="{FF2B5EF4-FFF2-40B4-BE49-F238E27FC236}">
                <a16:creationId xmlns:a16="http://schemas.microsoft.com/office/drawing/2014/main" id="{7E5816C0-DE94-48E4-B9FA-18FBAB18CFEE}"/>
              </a:ext>
            </a:extLst>
          </p:cNvPr>
          <p:cNvSpPr/>
          <p:nvPr/>
        </p:nvSpPr>
        <p:spPr>
          <a:xfrm rot="21300000">
            <a:off x="7987421" y="4221229"/>
            <a:ext cx="2276475" cy="254317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Presence of risk factors</a:t>
            </a:r>
          </a:p>
        </p:txBody>
      </p:sp>
      <p:sp>
        <p:nvSpPr>
          <p:cNvPr id="2007" name="Explosion: 8 Points 2006">
            <a:extLst>
              <a:ext uri="{FF2B5EF4-FFF2-40B4-BE49-F238E27FC236}">
                <a16:creationId xmlns:a16="http://schemas.microsoft.com/office/drawing/2014/main" id="{9034F0F4-6404-4F5D-9775-75C9ACE74327}"/>
              </a:ext>
            </a:extLst>
          </p:cNvPr>
          <p:cNvSpPr/>
          <p:nvPr/>
        </p:nvSpPr>
        <p:spPr>
          <a:xfrm>
            <a:off x="2343699" y="449935"/>
            <a:ext cx="7400925" cy="635317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a:cs typeface="Arial"/>
              </a:rPr>
              <a:t>DISASTER STRIKES</a:t>
            </a:r>
          </a:p>
        </p:txBody>
      </p:sp>
    </p:spTree>
    <p:extLst>
      <p:ext uri="{BB962C8B-B14F-4D97-AF65-F5344CB8AC3E}">
        <p14:creationId xmlns:p14="http://schemas.microsoft.com/office/powerpoint/2010/main" val="21648063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983" grpId="0" animBg="1"/>
      <p:bldP spid="1984" grpId="0" animBg="1"/>
      <p:bldP spid="1985" grpId="0" animBg="1"/>
      <p:bldP spid="200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84" name="Rectangle 86">
            <a:extLst>
              <a:ext uri="{FF2B5EF4-FFF2-40B4-BE49-F238E27FC236}">
                <a16:creationId xmlns:a16="http://schemas.microsoft.com/office/drawing/2014/main" id="{786C86F1-BF60-4F88-8692-B8807358F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5" name="Picture 88">
            <a:extLst>
              <a:ext uri="{FF2B5EF4-FFF2-40B4-BE49-F238E27FC236}">
                <a16:creationId xmlns:a16="http://schemas.microsoft.com/office/drawing/2014/main" id="{44714DAC-8515-4663-82BB-5420781540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86" name="Picture 90">
            <a:extLst>
              <a:ext uri="{FF2B5EF4-FFF2-40B4-BE49-F238E27FC236}">
                <a16:creationId xmlns:a16="http://schemas.microsoft.com/office/drawing/2014/main" id="{3CB7BECC-90F0-4E8C-8D15-BD5D2FC96A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8" name="Rectangle 92">
            <a:extLst>
              <a:ext uri="{FF2B5EF4-FFF2-40B4-BE49-F238E27FC236}">
                <a16:creationId xmlns:a16="http://schemas.microsoft.com/office/drawing/2014/main" id="{DE9DE54B-641B-485A-B8BA-D96315DEA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94">
            <a:extLst>
              <a:ext uri="{FF2B5EF4-FFF2-40B4-BE49-F238E27FC236}">
                <a16:creationId xmlns:a16="http://schemas.microsoft.com/office/drawing/2014/main" id="{1DD048F1-0FC8-4027-B072-607645D8A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6">
            <a:extLst>
              <a:ext uri="{FF2B5EF4-FFF2-40B4-BE49-F238E27FC236}">
                <a16:creationId xmlns:a16="http://schemas.microsoft.com/office/drawing/2014/main" id="{954537EF-D864-41E0-9D5F-D14BD3371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3324F0-8422-4012-AD9F-4B88379FCEDF}"/>
              </a:ext>
            </a:extLst>
          </p:cNvPr>
          <p:cNvSpPr>
            <a:spLocks noGrp="1"/>
          </p:cNvSpPr>
          <p:nvPr>
            <p:ph type="title"/>
          </p:nvPr>
        </p:nvSpPr>
        <p:spPr>
          <a:xfrm>
            <a:off x="1484028" y="569931"/>
            <a:ext cx="9093812" cy="1315354"/>
          </a:xfrm>
        </p:spPr>
        <p:txBody>
          <a:bodyPr>
            <a:normAutofit/>
          </a:bodyPr>
          <a:lstStyle/>
          <a:p>
            <a:pPr algn="l"/>
            <a:r>
              <a:rPr lang="en-US" sz="4100" b="1" dirty="0">
                <a:latin typeface="Century Schoolbook"/>
                <a:cs typeface="Calibri Light"/>
              </a:rPr>
              <a:t>Post-Disaster Human Health &amp; Environmental Health Issues</a:t>
            </a:r>
          </a:p>
        </p:txBody>
      </p:sp>
      <p:pic>
        <p:nvPicPr>
          <p:cNvPr id="24" name="Picture 25" descr="A picture containing text, music, clavier&#10;&#10;Description automatically generated">
            <a:extLst>
              <a:ext uri="{FF2B5EF4-FFF2-40B4-BE49-F238E27FC236}">
                <a16:creationId xmlns:a16="http://schemas.microsoft.com/office/drawing/2014/main" id="{6DDFFFE0-6689-40B4-9AA8-CF5CCB6C960D}"/>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213" r="-8" b="-8"/>
          <a:stretch/>
        </p:blipFill>
        <p:spPr>
          <a:xfrm>
            <a:off x="7372586" y="3520104"/>
            <a:ext cx="3572554" cy="2416384"/>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pic>
        <p:nvPicPr>
          <p:cNvPr id="4" name="Picture 4" descr="A picture containing outdoor, sky, water, shore&#10;&#10;Description automatically generated">
            <a:extLst>
              <a:ext uri="{FF2B5EF4-FFF2-40B4-BE49-F238E27FC236}">
                <a16:creationId xmlns:a16="http://schemas.microsoft.com/office/drawing/2014/main" id="{46266E71-6B72-43A4-A048-D0D1D39C46E9}"/>
              </a:ext>
            </a:extLst>
          </p:cNvPr>
          <p:cNvPicPr>
            <a:picLocks noChangeAspect="1"/>
          </p:cNvPicPr>
          <p:nvPr/>
        </p:nvPicPr>
        <p:blipFill rotWithShape="1">
          <a:blip r:embed="rId7">
            <a:extLst>
              <a:ext uri="{837473B0-CC2E-450A-ABE3-18F120FF3D39}">
                <a1611:picAttrSrcUrl xmlns:a1611="http://schemas.microsoft.com/office/drawing/2016/11/main" r:id="rId8"/>
              </a:ext>
            </a:extLst>
          </a:blip>
          <a:srcRect l="17326" r="5" b="5"/>
          <a:stretch/>
        </p:blipFill>
        <p:spPr>
          <a:xfrm>
            <a:off x="4913697" y="4101130"/>
            <a:ext cx="3008170" cy="1832783"/>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94" name="Rectangle 98">
            <a:extLst>
              <a:ext uri="{FF2B5EF4-FFF2-40B4-BE49-F238E27FC236}">
                <a16:creationId xmlns:a16="http://schemas.microsoft.com/office/drawing/2014/main" id="{05CB2ABB-64F3-4DCE-98DD-00C67066A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1053B3C-8F1C-4031-9381-E06096E095D6}"/>
              </a:ext>
            </a:extLst>
          </p:cNvPr>
          <p:cNvSpPr txBox="1"/>
          <p:nvPr/>
        </p:nvSpPr>
        <p:spPr>
          <a:xfrm>
            <a:off x="6839056" y="6870700"/>
            <a:ext cx="2749471"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a:extLst>
                    <a:ext uri="{A12FA001-AC4F-418D-AE19-62706E023703}">
                      <ahyp:hlinkClr xmlns:ahyp="http://schemas.microsoft.com/office/drawing/2018/hyperlinkcolor" val="tx"/>
                    </a:ext>
                  </a:extLst>
                </a:hlinkClick>
              </a:rPr>
              <a:t>CC BY-NC-ND</a:t>
            </a:r>
            <a:r>
              <a:rPr lang="en-US" sz="700">
                <a:solidFill>
                  <a:srgbClr val="FFFFFF"/>
                </a:solidFill>
              </a:rPr>
              <a:t>.</a:t>
            </a:r>
          </a:p>
        </p:txBody>
      </p:sp>
      <p:sp>
        <p:nvSpPr>
          <p:cNvPr id="11" name="TextBox 10">
            <a:extLst>
              <a:ext uri="{FF2B5EF4-FFF2-40B4-BE49-F238E27FC236}">
                <a16:creationId xmlns:a16="http://schemas.microsoft.com/office/drawing/2014/main" id="{091614E1-9CCD-4454-B61E-E810433951AF}"/>
              </a:ext>
            </a:extLst>
          </p:cNvPr>
          <p:cNvSpPr txBox="1"/>
          <p:nvPr/>
        </p:nvSpPr>
        <p:spPr>
          <a:xfrm>
            <a:off x="1800425" y="6870700"/>
            <a:ext cx="2581155"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10">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1">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16" name="TextBox 15">
            <a:extLst>
              <a:ext uri="{FF2B5EF4-FFF2-40B4-BE49-F238E27FC236}">
                <a16:creationId xmlns:a16="http://schemas.microsoft.com/office/drawing/2014/main" id="{518716BE-C43E-4AF2-9002-3472F214B2E0}"/>
              </a:ext>
            </a:extLst>
          </p:cNvPr>
          <p:cNvSpPr txBox="1"/>
          <p:nvPr/>
        </p:nvSpPr>
        <p:spPr>
          <a:xfrm>
            <a:off x="4394280" y="6870700"/>
            <a:ext cx="2432076"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12">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3">
                  <a:extLst>
                    <a:ext uri="{A12FA001-AC4F-418D-AE19-62706E023703}">
                      <ahyp:hlinkClr xmlns:ahyp="http://schemas.microsoft.com/office/drawing/2018/hyperlinkcolor" val="tx"/>
                    </a:ext>
                  </a:extLst>
                </a:hlinkClick>
              </a:rPr>
              <a:t>CC BY</a:t>
            </a:r>
            <a:r>
              <a:rPr lang="en-US" sz="700">
                <a:solidFill>
                  <a:srgbClr val="FFFFFF"/>
                </a:solidFill>
              </a:rPr>
              <a:t>.</a:t>
            </a:r>
          </a:p>
        </p:txBody>
      </p:sp>
      <p:sp>
        <p:nvSpPr>
          <p:cNvPr id="26" name="TextBox 25">
            <a:extLst>
              <a:ext uri="{FF2B5EF4-FFF2-40B4-BE49-F238E27FC236}">
                <a16:creationId xmlns:a16="http://schemas.microsoft.com/office/drawing/2014/main" id="{42898EC3-1235-4256-A950-02777E8B788B}"/>
              </a:ext>
            </a:extLst>
          </p:cNvPr>
          <p:cNvSpPr txBox="1"/>
          <p:nvPr/>
        </p:nvSpPr>
        <p:spPr>
          <a:xfrm>
            <a:off x="9601227" y="6870700"/>
            <a:ext cx="2590773"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4">
                  <a:extLst>
                    <a:ext uri="{A12FA001-AC4F-418D-AE19-62706E023703}">
                      <ahyp:hlinkClr xmlns:ahyp="http://schemas.microsoft.com/office/drawing/2018/hyperlinkcolor" val="tx"/>
                    </a:ext>
                  </a:extLst>
                </a:hlinkClick>
              </a:rPr>
              <a:t>CC BY-NC</a:t>
            </a:r>
            <a:r>
              <a:rPr lang="en-US" sz="700">
                <a:solidFill>
                  <a:srgbClr val="FFFFFF"/>
                </a:solidFill>
              </a:rPr>
              <a:t>.</a:t>
            </a:r>
          </a:p>
        </p:txBody>
      </p:sp>
      <p:pic>
        <p:nvPicPr>
          <p:cNvPr id="15" name="Picture 15" descr="A picture containing wall, indoor, dirty, bathroom&#10;&#10;Description automatically generated">
            <a:extLst>
              <a:ext uri="{FF2B5EF4-FFF2-40B4-BE49-F238E27FC236}">
                <a16:creationId xmlns:a16="http://schemas.microsoft.com/office/drawing/2014/main" id="{23AA893F-B6C5-424B-9E62-404B6AEEA78A}"/>
              </a:ext>
            </a:extLst>
          </p:cNvPr>
          <p:cNvPicPr>
            <a:picLocks noChangeAspect="1"/>
          </p:cNvPicPr>
          <p:nvPr/>
        </p:nvPicPr>
        <p:blipFill rotWithShape="1">
          <a:blip r:embed="rId15">
            <a:extLst>
              <a:ext uri="{837473B0-CC2E-450A-ABE3-18F120FF3D39}">
                <a1611:picAttrSrcUrl xmlns:a1611="http://schemas.microsoft.com/office/drawing/2016/11/main" r:id="rId12"/>
              </a:ext>
            </a:extLst>
          </a:blip>
          <a:srcRect l="2204" r="1" b="1"/>
          <a:stretch/>
        </p:blipFill>
        <p:spPr>
          <a:xfrm>
            <a:off x="7818822" y="2105819"/>
            <a:ext cx="3128468" cy="1987902"/>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pic>
        <p:nvPicPr>
          <p:cNvPr id="9" name="Picture 10" descr="A picture containing grass, sky, outdoor, trailer&#10;&#10;Description automatically generated">
            <a:extLst>
              <a:ext uri="{FF2B5EF4-FFF2-40B4-BE49-F238E27FC236}">
                <a16:creationId xmlns:a16="http://schemas.microsoft.com/office/drawing/2014/main" id="{02044642-EFAA-444E-B02E-588C1FD5BA46}"/>
              </a:ext>
            </a:extLst>
          </p:cNvPr>
          <p:cNvPicPr>
            <a:picLocks noChangeAspect="1"/>
          </p:cNvPicPr>
          <p:nvPr/>
        </p:nvPicPr>
        <p:blipFill rotWithShape="1">
          <a:blip r:embed="rId16">
            <a:extLst>
              <a:ext uri="{837473B0-CC2E-450A-ABE3-18F120FF3D39}">
                <a1611:picAttrSrcUrl xmlns:a1611="http://schemas.microsoft.com/office/drawing/2016/11/main" r:id="rId10"/>
              </a:ext>
            </a:extLst>
          </a:blip>
          <a:srcRect l="1601" r="88" b="-3"/>
          <a:stretch/>
        </p:blipFill>
        <p:spPr>
          <a:xfrm>
            <a:off x="4915136" y="2101129"/>
            <a:ext cx="3001054" cy="1997284"/>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6" name="TextBox 5">
            <a:extLst>
              <a:ext uri="{FF2B5EF4-FFF2-40B4-BE49-F238E27FC236}">
                <a16:creationId xmlns:a16="http://schemas.microsoft.com/office/drawing/2014/main" id="{9E75EB48-BACB-407E-9B9C-EA2BC005D382}"/>
              </a:ext>
            </a:extLst>
          </p:cNvPr>
          <p:cNvSpPr txBox="1"/>
          <p:nvPr/>
        </p:nvSpPr>
        <p:spPr>
          <a:xfrm>
            <a:off x="1552575" y="1990725"/>
            <a:ext cx="3267075"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cs typeface="Arial"/>
              </a:rPr>
              <a:t>Physical &amp; Mental Injury </a:t>
            </a:r>
          </a:p>
          <a:p>
            <a:pPr marL="285750" indent="-285750">
              <a:buFont typeface="Arial"/>
              <a:buChar char="•"/>
            </a:pPr>
            <a:r>
              <a:rPr lang="en-US">
                <a:cs typeface="Arial"/>
              </a:rPr>
              <a:t>Foodborne &amp; Waterborne Infectious Disease</a:t>
            </a:r>
          </a:p>
          <a:p>
            <a:pPr marL="285750" indent="-285750">
              <a:buFont typeface="Arial"/>
              <a:buChar char="•"/>
            </a:pPr>
            <a:r>
              <a:rPr lang="en-US">
                <a:cs typeface="Arial"/>
              </a:rPr>
              <a:t>Vector-borne Disease</a:t>
            </a:r>
          </a:p>
          <a:p>
            <a:pPr marL="285750" indent="-285750">
              <a:buFont typeface="Arial"/>
              <a:buChar char="•"/>
            </a:pPr>
            <a:r>
              <a:rPr lang="en-US">
                <a:cs typeface="Arial"/>
              </a:rPr>
              <a:t>Air &amp; Water Pollution </a:t>
            </a:r>
          </a:p>
          <a:p>
            <a:pPr marL="285750" indent="-285750">
              <a:buFont typeface="Arial"/>
              <a:buChar char="•"/>
            </a:pPr>
            <a:r>
              <a:rPr lang="en-US">
                <a:cs typeface="Arial"/>
              </a:rPr>
              <a:t>Electrical Hazards &amp; Carbon Monoxide Poisoning </a:t>
            </a:r>
          </a:p>
          <a:p>
            <a:pPr marL="285750" indent="-285750">
              <a:buFont typeface="Arial"/>
              <a:buChar char="•"/>
            </a:pPr>
            <a:r>
              <a:rPr lang="en-US">
                <a:cs typeface="Arial"/>
              </a:rPr>
              <a:t>Water &amp; Food Supply </a:t>
            </a:r>
          </a:p>
          <a:p>
            <a:pPr marL="742950" lvl="1" indent="-285750">
              <a:buFont typeface="Arial"/>
              <a:buChar char="•"/>
            </a:pPr>
            <a:r>
              <a:rPr lang="en-US">
                <a:cs typeface="Arial"/>
              </a:rPr>
              <a:t>Well Water Testing &amp; Decontamination </a:t>
            </a:r>
          </a:p>
          <a:p>
            <a:pPr marL="285750" indent="-285750">
              <a:buFont typeface="Arial"/>
              <a:buChar char="•"/>
            </a:pPr>
            <a:r>
              <a:rPr lang="en-US">
                <a:cs typeface="Arial"/>
              </a:rPr>
              <a:t>Structure Damage </a:t>
            </a:r>
          </a:p>
          <a:p>
            <a:pPr marL="285750" indent="-285750">
              <a:buFont typeface="Arial"/>
              <a:buChar char="•"/>
            </a:pPr>
            <a:r>
              <a:rPr lang="en-US">
                <a:cs typeface="Arial"/>
              </a:rPr>
              <a:t>Mold </a:t>
            </a:r>
          </a:p>
          <a:p>
            <a:pPr marL="285750" indent="-285750">
              <a:buFont typeface="Arial"/>
              <a:buChar char="•"/>
            </a:pPr>
            <a:r>
              <a:rPr lang="en-US">
                <a:cs typeface="Arial"/>
              </a:rPr>
              <a:t>Septic and Wastewater System Issues</a:t>
            </a:r>
          </a:p>
          <a:p>
            <a:pPr marL="285750" indent="-285750">
              <a:buFont typeface="Arial"/>
              <a:buChar char="•"/>
            </a:pPr>
            <a:endParaRPr lang="en-US">
              <a:cs typeface="Arial"/>
            </a:endParaRPr>
          </a:p>
          <a:p>
            <a:pPr marL="285750" indent="-285750">
              <a:buFont typeface="Arial"/>
              <a:buChar char="•"/>
            </a:pPr>
            <a:endParaRPr lang="en-US">
              <a:cs typeface="Arial"/>
            </a:endParaRPr>
          </a:p>
          <a:p>
            <a:pPr marL="285750" indent="-285750">
              <a:buFont typeface="Arial"/>
              <a:buChar char="•"/>
            </a:pPr>
            <a:endParaRPr lang="en-US">
              <a:cs typeface="Arial"/>
            </a:endParaRPr>
          </a:p>
        </p:txBody>
      </p:sp>
    </p:spTree>
    <p:extLst>
      <p:ext uri="{BB962C8B-B14F-4D97-AF65-F5344CB8AC3E}">
        <p14:creationId xmlns:p14="http://schemas.microsoft.com/office/powerpoint/2010/main" val="2722551009"/>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0108" y="985292"/>
            <a:ext cx="1345319"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133" y="0"/>
            <a:ext cx="12189867" cy="6858000"/>
          </a:xfrm>
          <a:prstGeom prst="rect">
            <a:avLst/>
          </a:prstGeom>
        </p:spPr>
      </p:pic>
      <p:sp>
        <p:nvSpPr>
          <p:cNvPr id="2" name="Title 1">
            <a:extLst>
              <a:ext uri="{FF2B5EF4-FFF2-40B4-BE49-F238E27FC236}">
                <a16:creationId xmlns:a16="http://schemas.microsoft.com/office/drawing/2014/main" id="{4B7DC535-E490-4742-A97A-1B57439D3283}"/>
              </a:ext>
            </a:extLst>
          </p:cNvPr>
          <p:cNvSpPr>
            <a:spLocks noGrp="1"/>
          </p:cNvSpPr>
          <p:nvPr>
            <p:ph type="title"/>
          </p:nvPr>
        </p:nvSpPr>
        <p:spPr>
          <a:xfrm>
            <a:off x="2782255" y="-136"/>
            <a:ext cx="7958331" cy="1308063"/>
          </a:xfrm>
        </p:spPr>
        <p:txBody>
          <a:bodyPr anchor="b">
            <a:normAutofit/>
          </a:bodyPr>
          <a:lstStyle/>
          <a:p>
            <a:pPr algn="l"/>
            <a:r>
              <a:rPr lang="en-US" sz="4400" b="1">
                <a:solidFill>
                  <a:srgbClr val="1F2D29"/>
                </a:solidFill>
                <a:latin typeface="Century Schoolbook"/>
              </a:rPr>
              <a:t>Burdens of the Disasters</a:t>
            </a:r>
            <a:endParaRPr lang="en-US" sz="4400">
              <a:solidFill>
                <a:srgbClr val="1F2D29"/>
              </a:solidFill>
              <a:latin typeface="Century Schoolbook"/>
            </a:endParaRPr>
          </a:p>
        </p:txBody>
      </p:sp>
      <p:sp>
        <p:nvSpPr>
          <p:cNvPr id="3" name="Content Placeholder 2">
            <a:extLst>
              <a:ext uri="{FF2B5EF4-FFF2-40B4-BE49-F238E27FC236}">
                <a16:creationId xmlns:a16="http://schemas.microsoft.com/office/drawing/2014/main" id="{2DD9EA9E-BFA9-413B-9D72-20F00C40AD53}"/>
              </a:ext>
            </a:extLst>
          </p:cNvPr>
          <p:cNvSpPr>
            <a:spLocks noGrp="1"/>
          </p:cNvSpPr>
          <p:nvPr>
            <p:ph idx="1"/>
          </p:nvPr>
        </p:nvSpPr>
        <p:spPr>
          <a:xfrm>
            <a:off x="1875640" y="1588414"/>
            <a:ext cx="10020881" cy="3903464"/>
          </a:xfrm>
        </p:spPr>
        <p:txBody>
          <a:bodyPr vert="horz" lIns="91440" tIns="45720" rIns="91440" bIns="45720" rtlCol="0" anchor="t">
            <a:noAutofit/>
          </a:bodyPr>
          <a:lstStyle/>
          <a:p>
            <a:pPr marL="344170" indent="-344170">
              <a:lnSpc>
                <a:spcPct val="100000"/>
              </a:lnSpc>
            </a:pPr>
            <a:r>
              <a:rPr lang="en-US" sz="1350" b="1">
                <a:solidFill>
                  <a:srgbClr val="1F2D29"/>
                </a:solidFill>
                <a:latin typeface="Century Schoolbook"/>
                <a:cs typeface="Calibri"/>
              </a:rPr>
              <a:t>In general, most of our project's clients are from low-lying communities of color in the east that have been around for generations and are particularly susceptible to flooding</a:t>
            </a:r>
          </a:p>
          <a:p>
            <a:pPr marL="344170" indent="-344170">
              <a:lnSpc>
                <a:spcPct val="100000"/>
              </a:lnSpc>
            </a:pPr>
            <a:r>
              <a:rPr lang="en-US" sz="1350" b="1">
                <a:solidFill>
                  <a:srgbClr val="1F2D29"/>
                </a:solidFill>
                <a:latin typeface="Century Schoolbook"/>
                <a:cs typeface="Calibri"/>
              </a:rPr>
              <a:t>Vulnerable Housing</a:t>
            </a:r>
            <a:endParaRPr lang="en-US" sz="1350" b="1">
              <a:cs typeface="Arial"/>
            </a:endParaRPr>
          </a:p>
          <a:p>
            <a:pPr marL="795020" lvl="1" indent="-337820">
              <a:lnSpc>
                <a:spcPct val="100000"/>
              </a:lnSpc>
            </a:pPr>
            <a:r>
              <a:rPr lang="en-US" sz="1350">
                <a:solidFill>
                  <a:srgbClr val="1F2D29"/>
                </a:solidFill>
                <a:latin typeface="Century Schoolbook"/>
                <a:cs typeface="Calibri"/>
              </a:rPr>
              <a:t>A lot of our clients live in mobile homes </a:t>
            </a:r>
          </a:p>
          <a:p>
            <a:pPr marL="795020" lvl="1" indent="-337820">
              <a:lnSpc>
                <a:spcPct val="100000"/>
              </a:lnSpc>
            </a:pPr>
            <a:r>
              <a:rPr lang="en-US" sz="1350">
                <a:solidFill>
                  <a:srgbClr val="1F2D29"/>
                </a:solidFill>
                <a:latin typeface="Century Schoolbook"/>
                <a:cs typeface="Calibri"/>
              </a:rPr>
              <a:t>As of January 2018, there were nearly 479,000 mobile homes in NC-about 12.7</a:t>
            </a:r>
            <a:r>
              <a:rPr lang="en-US" sz="1350">
                <a:solidFill>
                  <a:srgbClr val="1F2D29"/>
                </a:solidFill>
                <a:latin typeface="Century Schoolbook"/>
                <a:ea typeface="+mn-lt"/>
                <a:cs typeface="+mn-lt"/>
              </a:rPr>
              <a:t>%</a:t>
            </a:r>
            <a:r>
              <a:rPr lang="en-US" sz="1350">
                <a:solidFill>
                  <a:srgbClr val="1F2D29"/>
                </a:solidFill>
                <a:latin typeface="Century Schoolbook"/>
                <a:cs typeface="Calibri"/>
              </a:rPr>
              <a:t> of the housing in the state</a:t>
            </a:r>
            <a:endParaRPr lang="en-US" sz="1350">
              <a:solidFill>
                <a:srgbClr val="1F2D29"/>
              </a:solidFill>
              <a:latin typeface="Century Schoolbook"/>
            </a:endParaRPr>
          </a:p>
          <a:p>
            <a:pPr marL="795020" lvl="1" indent="-337820">
              <a:lnSpc>
                <a:spcPct val="100000"/>
              </a:lnSpc>
            </a:pPr>
            <a:r>
              <a:rPr lang="en-US" sz="1350">
                <a:solidFill>
                  <a:srgbClr val="1F2D29"/>
                </a:solidFill>
                <a:latin typeface="Century Schoolbook"/>
                <a:cs typeface="Calibri"/>
              </a:rPr>
              <a:t>In eastern counties it can be upwards of 30% of the housing </a:t>
            </a:r>
          </a:p>
          <a:p>
            <a:pPr marL="795020" lvl="1" indent="-337820">
              <a:lnSpc>
                <a:spcPct val="100000"/>
              </a:lnSpc>
            </a:pPr>
            <a:r>
              <a:rPr lang="en-US" sz="1350">
                <a:solidFill>
                  <a:srgbClr val="1F2D29"/>
                </a:solidFill>
                <a:latin typeface="Century Schoolbook"/>
                <a:cs typeface="Calibri"/>
              </a:rPr>
              <a:t>Manufactured or mobile homes are much more accessible to low-income populations-can be over $100,000 cheaper to purchase a mobile home as opposed to a small "stick built" home. Also, they are easier to buy outright with no need for a mortgage that may require higher credit to obtain</a:t>
            </a:r>
          </a:p>
          <a:p>
            <a:pPr marL="795020" lvl="1" indent="-337820">
              <a:lnSpc>
                <a:spcPct val="100000"/>
              </a:lnSpc>
            </a:pPr>
            <a:r>
              <a:rPr lang="en-US" sz="1350">
                <a:solidFill>
                  <a:srgbClr val="1F2D29"/>
                </a:solidFill>
                <a:latin typeface="Century Schoolbook"/>
                <a:cs typeface="Calibri"/>
              </a:rPr>
              <a:t>Many of these homes are old-passed down by other family members, very little upkeep, wear from repeated storm events</a:t>
            </a:r>
          </a:p>
          <a:p>
            <a:pPr marL="344170" indent="-344170">
              <a:lnSpc>
                <a:spcPct val="100000"/>
              </a:lnSpc>
            </a:pPr>
            <a:endParaRPr lang="en-US" sz="1350" b="1">
              <a:solidFill>
                <a:srgbClr val="1F2D29"/>
              </a:solidFill>
              <a:latin typeface="Century Schoolbook"/>
              <a:cs typeface="Calibri"/>
            </a:endParaRPr>
          </a:p>
          <a:p>
            <a:pPr marL="795020" lvl="1" indent="-337820">
              <a:lnSpc>
                <a:spcPct val="110000"/>
              </a:lnSpc>
            </a:pPr>
            <a:endParaRPr lang="en-US" sz="600">
              <a:solidFill>
                <a:srgbClr val="1F2D29"/>
              </a:solidFill>
              <a:latin typeface="Calibri" panose="020F0502020204030204"/>
              <a:cs typeface="Calibri"/>
            </a:endParaRPr>
          </a:p>
        </p:txBody>
      </p:sp>
    </p:spTree>
    <p:extLst>
      <p:ext uri="{BB962C8B-B14F-4D97-AF65-F5344CB8AC3E}">
        <p14:creationId xmlns:p14="http://schemas.microsoft.com/office/powerpoint/2010/main" val="2580130715"/>
      </p:ext>
    </p:extLst>
  </p:cSld>
  <p:clrMapOvr>
    <a:overrideClrMapping bg1="lt1" tx1="dk1" bg2="lt2" tx2="dk2" accent1="accent1" accent2="accent2" accent3="accent3" accent4="accent4" accent5="accent5" accent6="accent6" hlink="hlink" folHlink="folHlink"/>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BBA26C-89C3-411F-9753-606A413F89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9" name="Picture 8">
            <a:extLst>
              <a:ext uri="{FF2B5EF4-FFF2-40B4-BE49-F238E27FC236}">
                <a16:creationId xmlns:a16="http://schemas.microsoft.com/office/drawing/2014/main" id="{EEAD2215-6311-4D1C-B6B5-F57CB6BFC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1" name="Rectangle 10">
            <a:extLst>
              <a:ext uri="{FF2B5EF4-FFF2-40B4-BE49-F238E27FC236}">
                <a16:creationId xmlns:a16="http://schemas.microsoft.com/office/drawing/2014/main" id="{7BA5DE79-30D1-4A10-8DB9-0A6E523A9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9ABD0D63-D23F-4AE7-8270-4185EF9C1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D5B0B43F-2CE7-4C6C-BABC-EE342B3282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85459F07-63F9-48CF-B725-A873C4BC3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TextBox 18">
            <a:extLst>
              <a:ext uri="{FF2B5EF4-FFF2-40B4-BE49-F238E27FC236}">
                <a16:creationId xmlns:a16="http://schemas.microsoft.com/office/drawing/2014/main" id="{14B83E1E-DAC1-4851-84FF-D6FE1649DE0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1" name="Rectangle 20">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Oval 24">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0108" y="985292"/>
            <a:ext cx="1345319"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133" y="0"/>
            <a:ext cx="12189867" cy="6858000"/>
          </a:xfrm>
          <a:prstGeom prst="rect">
            <a:avLst/>
          </a:prstGeom>
        </p:spPr>
      </p:pic>
      <p:sp>
        <p:nvSpPr>
          <p:cNvPr id="2" name="TextBox 1">
            <a:extLst>
              <a:ext uri="{FF2B5EF4-FFF2-40B4-BE49-F238E27FC236}">
                <a16:creationId xmlns:a16="http://schemas.microsoft.com/office/drawing/2014/main" id="{15CC37A7-88E3-4ED2-8D3D-3F4268DD6EDF}"/>
              </a:ext>
            </a:extLst>
          </p:cNvPr>
          <p:cNvSpPr txBox="1"/>
          <p:nvPr/>
        </p:nvSpPr>
        <p:spPr>
          <a:xfrm>
            <a:off x="2192644" y="1659025"/>
            <a:ext cx="8724500" cy="434547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344170" indent="-344170">
              <a:spcBef>
                <a:spcPts val="1000"/>
              </a:spcBef>
              <a:spcAft>
                <a:spcPts val="600"/>
              </a:spcAft>
              <a:buClr>
                <a:schemeClr val="accent6"/>
              </a:buClr>
              <a:buSzPct val="90000"/>
              <a:buFont typeface="Arial" panose="05000000000000000000" pitchFamily="2" charset="2"/>
              <a:buChar char="•"/>
            </a:pPr>
            <a:r>
              <a:rPr lang="en-US" sz="1600" b="1">
                <a:solidFill>
                  <a:srgbClr val="1F2D29"/>
                </a:solidFill>
                <a:latin typeface="Century Schoolbook"/>
                <a:cs typeface="Arial"/>
              </a:rPr>
              <a:t>Compounding EJ risk factors</a:t>
            </a:r>
            <a:endParaRPr lang="en-US" sz="1600">
              <a:ea typeface="+mn-lt"/>
              <a:cs typeface="+mn-lt"/>
            </a:endParaRPr>
          </a:p>
          <a:p>
            <a:pPr marL="795020" lvl="1" indent="-337820">
              <a:spcBef>
                <a:spcPts val="500"/>
              </a:spcBef>
              <a:spcAft>
                <a:spcPts val="600"/>
              </a:spcAft>
              <a:buFont typeface="Arial" panose="05000000000000000000" pitchFamily="2" charset="2"/>
              <a:buChar char="•"/>
            </a:pPr>
            <a:r>
              <a:rPr lang="en-US" sz="1600">
                <a:solidFill>
                  <a:srgbClr val="1F2D29"/>
                </a:solidFill>
                <a:latin typeface="Century Schoolbook"/>
                <a:cs typeface="Arial"/>
              </a:rPr>
              <a:t>Proximity to hazards such as hog farms and coal ash impounds makes the impact of flooding events much more dangerous</a:t>
            </a:r>
            <a:endParaRPr lang="en-US" sz="1600">
              <a:ea typeface="+mn-lt"/>
              <a:cs typeface="+mn-lt"/>
            </a:endParaRPr>
          </a:p>
          <a:p>
            <a:pPr marL="1258570" lvl="2" indent="-344170">
              <a:spcBef>
                <a:spcPts val="500"/>
              </a:spcBef>
              <a:spcAft>
                <a:spcPts val="600"/>
              </a:spcAft>
              <a:buFont typeface="Arial" panose="05000000000000000000" pitchFamily="2" charset="2"/>
              <a:buChar char="•"/>
            </a:pPr>
            <a:r>
              <a:rPr lang="en-US" sz="1600">
                <a:solidFill>
                  <a:srgbClr val="1F2D29"/>
                </a:solidFill>
                <a:latin typeface="Century Schoolbook"/>
                <a:cs typeface="Arial"/>
              </a:rPr>
              <a:t>Many of our rural clients rely on well water-contamination from storm events is a big issue</a:t>
            </a:r>
            <a:endParaRPr lang="en-US" sz="1600">
              <a:ea typeface="+mn-lt"/>
              <a:cs typeface="+mn-lt"/>
            </a:endParaRPr>
          </a:p>
          <a:p>
            <a:pPr marL="344170" indent="-344170">
              <a:spcBef>
                <a:spcPts val="1000"/>
              </a:spcBef>
              <a:spcAft>
                <a:spcPts val="600"/>
              </a:spcAft>
              <a:buFont typeface="Arial" panose="05000000000000000000" pitchFamily="2" charset="2"/>
              <a:buChar char="•"/>
            </a:pPr>
            <a:r>
              <a:rPr lang="en-US" sz="1600" b="1">
                <a:solidFill>
                  <a:srgbClr val="1F2D29"/>
                </a:solidFill>
                <a:latin typeface="Century Schoolbook"/>
                <a:cs typeface="Arial"/>
              </a:rPr>
              <a:t>Inability to relocate even temporarily after the storm</a:t>
            </a:r>
            <a:endParaRPr lang="en-US" sz="1600">
              <a:ea typeface="+mn-lt"/>
              <a:cs typeface="+mn-lt"/>
            </a:endParaRPr>
          </a:p>
          <a:p>
            <a:pPr marL="795020" lvl="1" indent="-337820">
              <a:spcBef>
                <a:spcPts val="500"/>
              </a:spcBef>
              <a:spcAft>
                <a:spcPts val="600"/>
              </a:spcAft>
              <a:buFont typeface="Arial" panose="05000000000000000000" pitchFamily="2" charset="2"/>
              <a:buChar char="•"/>
            </a:pPr>
            <a:r>
              <a:rPr lang="en-US" sz="1600">
                <a:solidFill>
                  <a:srgbClr val="1F2D29"/>
                </a:solidFill>
                <a:latin typeface="Century Schoolbook"/>
                <a:cs typeface="Arial"/>
              </a:rPr>
              <a:t>Because of a lack of personal and family resources</a:t>
            </a:r>
            <a:endParaRPr lang="en-US" sz="1600">
              <a:ea typeface="+mn-lt"/>
              <a:cs typeface="+mn-lt"/>
            </a:endParaRPr>
          </a:p>
          <a:p>
            <a:pPr marL="795020" lvl="1" indent="-337820">
              <a:spcBef>
                <a:spcPts val="500"/>
              </a:spcBef>
              <a:spcAft>
                <a:spcPts val="600"/>
              </a:spcAft>
              <a:buFont typeface="Arial" panose="05000000000000000000" pitchFamily="2" charset="2"/>
              <a:buChar char="•"/>
            </a:pPr>
            <a:r>
              <a:rPr lang="en-US" sz="1600">
                <a:solidFill>
                  <a:srgbClr val="1F2D29"/>
                </a:solidFill>
                <a:latin typeface="Century Schoolbook"/>
                <a:cs typeface="Arial"/>
              </a:rPr>
              <a:t>Most of our clients live in their damaged homes-dealing with pervasive mold, exposure to the elements, lack of heat and water etc. </a:t>
            </a:r>
            <a:endParaRPr lang="en-US"/>
          </a:p>
        </p:txBody>
      </p:sp>
      <p:sp>
        <p:nvSpPr>
          <p:cNvPr id="3" name="TextBox 2">
            <a:extLst>
              <a:ext uri="{FF2B5EF4-FFF2-40B4-BE49-F238E27FC236}">
                <a16:creationId xmlns:a16="http://schemas.microsoft.com/office/drawing/2014/main" id="{E72DDD76-6D78-4496-9674-8412C68856C3}"/>
              </a:ext>
            </a:extLst>
          </p:cNvPr>
          <p:cNvSpPr txBox="1"/>
          <p:nvPr/>
        </p:nvSpPr>
        <p:spPr>
          <a:xfrm>
            <a:off x="2320591" y="445670"/>
            <a:ext cx="9049751"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a:latin typeface="Century Schoolbook"/>
                <a:ea typeface="+mn-lt"/>
                <a:cs typeface="+mn-lt"/>
              </a:rPr>
              <a:t>Burdens of the Disasters Cont.</a:t>
            </a:r>
            <a:endParaRPr lang="en-US" sz="4400">
              <a:latin typeface="Century Schoolbook"/>
              <a:ea typeface="+mn-lt"/>
              <a:cs typeface="+mn-lt"/>
            </a:endParaRPr>
          </a:p>
        </p:txBody>
      </p:sp>
    </p:spTree>
    <p:extLst>
      <p:ext uri="{BB962C8B-B14F-4D97-AF65-F5344CB8AC3E}">
        <p14:creationId xmlns:p14="http://schemas.microsoft.com/office/powerpoint/2010/main" val="449299126"/>
      </p:ext>
    </p:extLst>
  </p:cSld>
  <p:clrMapOvr>
    <a:overrideClrMapping bg1="lt1" tx1="dk1" bg2="lt2" tx2="dk2" accent1="accent1" accent2="accent2" accent3="accent3" accent4="accent4" accent5="accent5" accent6="accent6" hlink="hlink" folHlink="folHlink"/>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7" name="Rectangle 19">
            <a:extLst>
              <a:ext uri="{FF2B5EF4-FFF2-40B4-BE49-F238E27FC236}">
                <a16:creationId xmlns:a16="http://schemas.microsoft.com/office/drawing/2014/main" id="{B9EEB229-3EBA-4333-B94C-ED62EC101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1">
            <a:extLst>
              <a:ext uri="{FF2B5EF4-FFF2-40B4-BE49-F238E27FC236}">
                <a16:creationId xmlns:a16="http://schemas.microsoft.com/office/drawing/2014/main" id="{B4666C73-1C44-4BD3-9529-A7E02C6A8A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9" name="Picture 23">
            <a:extLst>
              <a:ext uri="{FF2B5EF4-FFF2-40B4-BE49-F238E27FC236}">
                <a16:creationId xmlns:a16="http://schemas.microsoft.com/office/drawing/2014/main" id="{723E4E2F-EA2E-477B-A595-C5A5F62E93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1" name="Rectangle 25">
            <a:extLst>
              <a:ext uri="{FF2B5EF4-FFF2-40B4-BE49-F238E27FC236}">
                <a16:creationId xmlns:a16="http://schemas.microsoft.com/office/drawing/2014/main" id="{B6500FA0-D185-45FF-9F47-EF5FB7158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7">
            <a:extLst>
              <a:ext uri="{FF2B5EF4-FFF2-40B4-BE49-F238E27FC236}">
                <a16:creationId xmlns:a16="http://schemas.microsoft.com/office/drawing/2014/main" id="{7273825F-243F-467C-8349-B97E81C3E6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9">
            <a:extLst>
              <a:ext uri="{FF2B5EF4-FFF2-40B4-BE49-F238E27FC236}">
                <a16:creationId xmlns:a16="http://schemas.microsoft.com/office/drawing/2014/main" id="{255659AF-6F61-42EF-B761-0862A79DBE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E7869F-7493-443E-AE68-3FCF07D2910E}"/>
              </a:ext>
            </a:extLst>
          </p:cNvPr>
          <p:cNvSpPr>
            <a:spLocks noGrp="1"/>
          </p:cNvSpPr>
          <p:nvPr>
            <p:ph type="title"/>
          </p:nvPr>
        </p:nvSpPr>
        <p:spPr>
          <a:xfrm>
            <a:off x="1859515" y="427056"/>
            <a:ext cx="3969504" cy="1077229"/>
          </a:xfrm>
        </p:spPr>
        <p:txBody>
          <a:bodyPr>
            <a:normAutofit/>
          </a:bodyPr>
          <a:lstStyle/>
          <a:p>
            <a:pPr algn="l"/>
            <a:r>
              <a:rPr lang="en-US" sz="2400" b="1">
                <a:latin typeface="Century Schoolbook"/>
              </a:rPr>
              <a:t>EJ Barriers to Recovery: Ownership </a:t>
            </a:r>
            <a:r>
              <a:rPr lang="en-US" sz="2400" b="1"/>
              <a:t> </a:t>
            </a:r>
            <a:endParaRPr lang="en-US" sz="2400">
              <a:cs typeface="Calibri Light" panose="020F0302020204030204"/>
            </a:endParaRPr>
          </a:p>
        </p:txBody>
      </p:sp>
      <p:sp>
        <p:nvSpPr>
          <p:cNvPr id="3" name="Content Placeholder 2">
            <a:extLst>
              <a:ext uri="{FF2B5EF4-FFF2-40B4-BE49-F238E27FC236}">
                <a16:creationId xmlns:a16="http://schemas.microsoft.com/office/drawing/2014/main" id="{E6C72F47-EFFD-4450-83DE-F7FA7DE31193}"/>
              </a:ext>
            </a:extLst>
          </p:cNvPr>
          <p:cNvSpPr>
            <a:spLocks noGrp="1"/>
          </p:cNvSpPr>
          <p:nvPr>
            <p:ph idx="1"/>
          </p:nvPr>
        </p:nvSpPr>
        <p:spPr>
          <a:xfrm>
            <a:off x="1179645" y="1257478"/>
            <a:ext cx="5120610" cy="5404071"/>
          </a:xfrm>
        </p:spPr>
        <p:txBody>
          <a:bodyPr vert="horz" lIns="91440" tIns="45720" rIns="91440" bIns="45720" rtlCol="0" anchor="ctr">
            <a:noAutofit/>
          </a:bodyPr>
          <a:lstStyle/>
          <a:p>
            <a:pPr marL="344170" indent="-344170">
              <a:lnSpc>
                <a:spcPct val="110000"/>
              </a:lnSpc>
            </a:pPr>
            <a:r>
              <a:rPr lang="en-US" sz="1100">
                <a:latin typeface="Century Schoolbook"/>
                <a:cs typeface="Calibri"/>
              </a:rPr>
              <a:t>Most, if not all, federally funded disaster recovery programs have home ownership as a requirement to receive assistance-which most people think of as meaning you have the deed to your stick-built home or the title to your mobile home </a:t>
            </a:r>
          </a:p>
          <a:p>
            <a:pPr marL="344170" indent="-344170">
              <a:lnSpc>
                <a:spcPct val="110000"/>
              </a:lnSpc>
            </a:pPr>
            <a:r>
              <a:rPr lang="en-US" sz="1100">
                <a:latin typeface="Century Schoolbook"/>
                <a:cs typeface="Calibri"/>
              </a:rPr>
              <a:t>Seems simple? Nope-Heirs' property makes this a huge barrier</a:t>
            </a:r>
          </a:p>
          <a:p>
            <a:pPr marL="795020" lvl="1" indent="-337820">
              <a:lnSpc>
                <a:spcPct val="110000"/>
              </a:lnSpc>
            </a:pPr>
            <a:r>
              <a:rPr lang="en-US" sz="1100">
                <a:latin typeface="Century Schoolbook"/>
                <a:cs typeface="Calibri"/>
              </a:rPr>
              <a:t>Heirs' property is what is created when land passes through several generations by intestate succession-without a will </a:t>
            </a:r>
          </a:p>
          <a:p>
            <a:pPr marL="795020" lvl="1" indent="-337820">
              <a:lnSpc>
                <a:spcPct val="110000"/>
              </a:lnSpc>
            </a:pPr>
            <a:r>
              <a:rPr lang="en-US" sz="1100">
                <a:latin typeface="Century Schoolbook"/>
                <a:cs typeface="Calibri"/>
              </a:rPr>
              <a:t>This is a unique issue faced by the black community, particularly in the south</a:t>
            </a:r>
          </a:p>
          <a:p>
            <a:pPr marL="1258570" lvl="2" indent="-344170">
              <a:lnSpc>
                <a:spcPct val="110000"/>
              </a:lnSpc>
            </a:pPr>
            <a:r>
              <a:rPr lang="en-US" sz="1100">
                <a:latin typeface="Century Schoolbook"/>
                <a:cs typeface="Calibri"/>
              </a:rPr>
              <a:t>Lack of access to the legal system combined with a distrust of southern white courts led to a huge disparity in the number of black southerners who engage in estate planning</a:t>
            </a:r>
          </a:p>
          <a:p>
            <a:pPr marL="1709420" lvl="3" indent="-337820">
              <a:lnSpc>
                <a:spcPct val="110000"/>
              </a:lnSpc>
            </a:pPr>
            <a:r>
              <a:rPr lang="en-US" sz="1100">
                <a:latin typeface="Century Schoolbook"/>
                <a:cs typeface="Calibri"/>
              </a:rPr>
              <a:t>Upwards of 75% of black Americans do not have a will, more than twice the percentage of white Americans that do not have a will</a:t>
            </a:r>
          </a:p>
          <a:p>
            <a:pPr marL="795020" lvl="1" indent="-337820">
              <a:lnSpc>
                <a:spcPct val="110000"/>
              </a:lnSpc>
            </a:pPr>
            <a:r>
              <a:rPr lang="en-US" sz="1100">
                <a:latin typeface="Century Schoolbook"/>
                <a:cs typeface="Calibri"/>
              </a:rPr>
              <a:t>This fragmented way of passing down land can mean one parcel of property could technically have dozens of owners with fractional shares </a:t>
            </a:r>
          </a:p>
          <a:p>
            <a:pPr marL="795020" lvl="1" indent="-337820">
              <a:lnSpc>
                <a:spcPct val="110000"/>
              </a:lnSpc>
            </a:pPr>
            <a:r>
              <a:rPr lang="en-US" sz="1100">
                <a:latin typeface="Century Schoolbook"/>
                <a:cs typeface="Calibri"/>
              </a:rPr>
              <a:t>Around a third of all black owned land in the south is heirs' property-this translates to 3.5 million acres </a:t>
            </a:r>
          </a:p>
          <a:p>
            <a:pPr marL="795020" lvl="1" indent="-337820">
              <a:lnSpc>
                <a:spcPct val="110000"/>
              </a:lnSpc>
            </a:pPr>
            <a:endParaRPr lang="en-US" sz="700">
              <a:latin typeface="Arial" panose="020B0604020202020204"/>
              <a:cs typeface="Calibri"/>
            </a:endParaRPr>
          </a:p>
        </p:txBody>
      </p:sp>
      <p:pic>
        <p:nvPicPr>
          <p:cNvPr id="5" name="Picture 5" descr="Text, letter&#10;&#10;Description automatically generated">
            <a:extLst>
              <a:ext uri="{FF2B5EF4-FFF2-40B4-BE49-F238E27FC236}">
                <a16:creationId xmlns:a16="http://schemas.microsoft.com/office/drawing/2014/main" id="{E4988F19-8772-4979-AC42-4F7D2594376B}"/>
              </a:ext>
            </a:extLst>
          </p:cNvPr>
          <p:cNvPicPr>
            <a:picLocks noChangeAspect="1"/>
          </p:cNvPicPr>
          <p:nvPr/>
        </p:nvPicPr>
        <p:blipFill>
          <a:blip r:embed="rId5"/>
          <a:stretch>
            <a:fillRect/>
          </a:stretch>
        </p:blipFill>
        <p:spPr>
          <a:xfrm>
            <a:off x="7746606" y="641207"/>
            <a:ext cx="2004941" cy="2621275"/>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pic>
        <p:nvPicPr>
          <p:cNvPr id="4" name="Picture 4" descr="A picture containing text, businesscard&#10;&#10;Description automatically generated">
            <a:extLst>
              <a:ext uri="{FF2B5EF4-FFF2-40B4-BE49-F238E27FC236}">
                <a16:creationId xmlns:a16="http://schemas.microsoft.com/office/drawing/2014/main" id="{74047833-CBB7-4670-941F-B6E93B44E9FD}"/>
              </a:ext>
            </a:extLst>
          </p:cNvPr>
          <p:cNvPicPr>
            <a:picLocks noChangeAspect="1"/>
          </p:cNvPicPr>
          <p:nvPr/>
        </p:nvPicPr>
        <p:blipFill>
          <a:blip r:embed="rId6"/>
          <a:stretch>
            <a:fillRect/>
          </a:stretch>
        </p:blipFill>
        <p:spPr>
          <a:xfrm>
            <a:off x="6797366" y="3590198"/>
            <a:ext cx="3903420" cy="2621275"/>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7" name="Rectangle 31">
            <a:extLst>
              <a:ext uri="{FF2B5EF4-FFF2-40B4-BE49-F238E27FC236}">
                <a16:creationId xmlns:a16="http://schemas.microsoft.com/office/drawing/2014/main" id="{00650157-038B-4377-BAFA-B12FF57E0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228240"/>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59F9704A5EDE4DAB5054E420236A23" ma:contentTypeVersion="16" ma:contentTypeDescription="Create a new document." ma:contentTypeScope="" ma:versionID="434e200db5ac86042824a8b4c0280508">
  <xsd:schema xmlns:xsd="http://www.w3.org/2001/XMLSchema" xmlns:xs="http://www.w3.org/2001/XMLSchema" xmlns:p="http://schemas.microsoft.com/office/2006/metadata/properties" xmlns:ns2="55cce090-2818-412a-b76c-2014d856e93f" xmlns:ns3="8f2f0a03-81fa-466b-99cc-cb82d53d648c" xmlns:ns4="16825b48-79ec-4c44-bccd-16a22116053a" targetNamespace="http://schemas.microsoft.com/office/2006/metadata/properties" ma:root="true" ma:fieldsID="f228ada6f5a9ffb3575087c302675c02" ns2:_="" ns3:_="" ns4:_="">
    <xsd:import namespace="55cce090-2818-412a-b76c-2014d856e93f"/>
    <xsd:import namespace="8f2f0a03-81fa-466b-99cc-cb82d53d648c"/>
    <xsd:import namespace="16825b48-79ec-4c44-bccd-16a22116053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cce090-2818-412a-b76c-2014d856e9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099d997-758a-4515-a3e3-11e9dbffeaa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f2f0a03-81fa-466b-99cc-cb82d53d648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825b48-79ec-4c44-bccd-16a22116053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6ec24984-5e19-4bee-aa60-60eb29eb2073}" ma:internalName="TaxCatchAll" ma:showField="CatchAllData" ma:web="8f2f0a03-81fa-466b-99cc-cb82d53d64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5cce090-2818-412a-b76c-2014d856e93f">
      <Terms xmlns="http://schemas.microsoft.com/office/infopath/2007/PartnerControls"/>
    </lcf76f155ced4ddcb4097134ff3c332f>
    <TaxCatchAll xmlns="16825b48-79ec-4c44-bccd-16a22116053a" xsi:nil="true"/>
  </documentManagement>
</p:properties>
</file>

<file path=customXml/itemProps1.xml><?xml version="1.0" encoding="utf-8"?>
<ds:datastoreItem xmlns:ds="http://schemas.openxmlformats.org/officeDocument/2006/customXml" ds:itemID="{12C91050-A02B-49F5-A78C-42679A665D30}"/>
</file>

<file path=customXml/itemProps2.xml><?xml version="1.0" encoding="utf-8"?>
<ds:datastoreItem xmlns:ds="http://schemas.openxmlformats.org/officeDocument/2006/customXml" ds:itemID="{B6B17A68-C2BA-413E-9065-FC810C051BA9}"/>
</file>

<file path=customXml/itemProps3.xml><?xml version="1.0" encoding="utf-8"?>
<ds:datastoreItem xmlns:ds="http://schemas.openxmlformats.org/officeDocument/2006/customXml" ds:itemID="{4E42B42B-82DC-49BB-8DCC-27104BAA9C40}"/>
</file>

<file path=docProps/app.xml><?xml version="1.0" encoding="utf-8"?>
<Properties xmlns="http://schemas.openxmlformats.org/officeDocument/2006/extended-properties" xmlns:vt="http://schemas.openxmlformats.org/officeDocument/2006/docPropsVTypes">
  <TotalTime>2</TotalTime>
  <Words>1829</Words>
  <Application>Microsoft Office PowerPoint</Application>
  <PresentationFormat>Widescreen</PresentationFormat>
  <Paragraphs>126</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Century Schoolbook</vt:lpstr>
      <vt:lpstr>MS Shell Dlg 2</vt:lpstr>
      <vt:lpstr>Wingdings</vt:lpstr>
      <vt:lpstr>Wingdings 3</vt:lpstr>
      <vt:lpstr>Madison</vt:lpstr>
      <vt:lpstr>Disaster Recovery  and  Environmental Justice</vt:lpstr>
      <vt:lpstr>LANC Disaster Relief Project: What We Do</vt:lpstr>
      <vt:lpstr>Environmental Injustice &amp; Disaster Recovery</vt:lpstr>
      <vt:lpstr>Poverty &amp; Disaster: Public Health Considerations</vt:lpstr>
      <vt:lpstr>PowerPoint Presentation</vt:lpstr>
      <vt:lpstr>Post-Disaster Human Health &amp; Environmental Health Issues</vt:lpstr>
      <vt:lpstr>Burdens of the Disasters</vt:lpstr>
      <vt:lpstr>PowerPoint Presentation</vt:lpstr>
      <vt:lpstr>EJ Barriers to Recovery: Ownership  </vt:lpstr>
      <vt:lpstr>EJ Barriers to Recovery: Ownership Cont.  </vt:lpstr>
      <vt:lpstr>EJ Barriers to Recovery: Property Taxes</vt:lpstr>
      <vt:lpstr>EJ Barriers to Recovery: Property Taxes Cont.</vt:lpstr>
      <vt:lpstr>Ways That Our Project Helps Overcome These Barriers</vt:lpstr>
      <vt:lpstr>Ways That Our Project Helps Overcome These Barriers Cont.</vt:lpstr>
      <vt:lpstr>PowerPoint Presentation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Disaster Recovery and Environmental Justice</dc:title>
  <dc:creator>Rachel Posey</dc:creator>
  <cp:lastModifiedBy>Rachel Posey</cp:lastModifiedBy>
  <cp:revision>15</cp:revision>
  <dcterms:created xsi:type="dcterms:W3CDTF">2021-01-08T16:55:24Z</dcterms:created>
  <dcterms:modified xsi:type="dcterms:W3CDTF">2021-03-23T17:42:35Z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0x010100FD59F9704A5EDE4DAB5054E420236A23</vt:lpwstr>
  </property>
  <property fmtid="{D5CDD505-2E9C-101B-9397-08002B2CF9AE}" pid="3" name="MediaServiceImageTags">
    <vt:lpwstr/>
  </property>
</Properties>
</file>