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7"/>
  </p:notesMasterIdLst>
  <p:sldIdLst>
    <p:sldId id="294" r:id="rId5"/>
    <p:sldId id="298" r:id="rId6"/>
    <p:sldId id="305" r:id="rId7"/>
    <p:sldId id="302" r:id="rId8"/>
    <p:sldId id="304" r:id="rId9"/>
    <p:sldId id="343" r:id="rId10"/>
    <p:sldId id="344" r:id="rId11"/>
    <p:sldId id="256" r:id="rId12"/>
    <p:sldId id="257" r:id="rId13"/>
    <p:sldId id="267" r:id="rId14"/>
    <p:sldId id="331" r:id="rId15"/>
    <p:sldId id="268" r:id="rId16"/>
    <p:sldId id="285" r:id="rId17"/>
    <p:sldId id="278" r:id="rId18"/>
    <p:sldId id="283" r:id="rId19"/>
    <p:sldId id="279" r:id="rId20"/>
    <p:sldId id="269" r:id="rId21"/>
    <p:sldId id="270" r:id="rId22"/>
    <p:sldId id="274" r:id="rId23"/>
    <p:sldId id="332" r:id="rId24"/>
    <p:sldId id="308" r:id="rId25"/>
    <p:sldId id="333" r:id="rId26"/>
    <p:sldId id="334" r:id="rId27"/>
    <p:sldId id="309" r:id="rId28"/>
    <p:sldId id="336" r:id="rId29"/>
    <p:sldId id="337" r:id="rId30"/>
    <p:sldId id="338" r:id="rId31"/>
    <p:sldId id="310" r:id="rId32"/>
    <p:sldId id="311" r:id="rId33"/>
    <p:sldId id="312" r:id="rId34"/>
    <p:sldId id="315" r:id="rId35"/>
    <p:sldId id="316" r:id="rId36"/>
    <p:sldId id="317" r:id="rId37"/>
    <p:sldId id="318" r:id="rId38"/>
    <p:sldId id="319" r:id="rId39"/>
    <p:sldId id="320" r:id="rId40"/>
    <p:sldId id="321" r:id="rId41"/>
    <p:sldId id="326" r:id="rId42"/>
    <p:sldId id="328" r:id="rId43"/>
    <p:sldId id="329" r:id="rId44"/>
    <p:sldId id="330" r:id="rId45"/>
    <p:sldId id="292" r:id="rId46"/>
  </p:sldIdLst>
  <p:sldSz cx="12192000" cy="68580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79" autoAdjust="0"/>
  </p:normalViewPr>
  <p:slideViewPr>
    <p:cSldViewPr snapToGrid="0">
      <p:cViewPr varScale="1">
        <p:scale>
          <a:sx n="101" d="100"/>
          <a:sy n="101" d="100"/>
        </p:scale>
        <p:origin x="912"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FF6A7C-E26C-4DD9-9358-3FE2550D0B5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CF5DFBC6-3DB9-476E-9A97-FC8B94D8D0DF}">
      <dgm:prSet/>
      <dgm:spPr>
        <a:solidFill>
          <a:schemeClr val="accent2"/>
        </a:solidFill>
      </dgm:spPr>
      <dgm:t>
        <a:bodyPr/>
        <a:lstStyle/>
        <a:p>
          <a:r>
            <a:rPr lang="en-US"/>
            <a:t>Matthew</a:t>
          </a:r>
        </a:p>
      </dgm:t>
    </dgm:pt>
    <dgm:pt modelId="{D0AAC15E-4AAF-45D9-8621-9E867D54A469}" type="parTrans" cxnId="{07A2BB84-1630-4491-9342-6948B85EA0B7}">
      <dgm:prSet/>
      <dgm:spPr/>
      <dgm:t>
        <a:bodyPr/>
        <a:lstStyle/>
        <a:p>
          <a:endParaRPr lang="en-US"/>
        </a:p>
      </dgm:t>
    </dgm:pt>
    <dgm:pt modelId="{BA8A903E-741E-40AC-B8EE-259088DFCC3B}" type="sibTrans" cxnId="{07A2BB84-1630-4491-9342-6948B85EA0B7}">
      <dgm:prSet/>
      <dgm:spPr/>
      <dgm:t>
        <a:bodyPr/>
        <a:lstStyle/>
        <a:p>
          <a:endParaRPr lang="en-US"/>
        </a:p>
      </dgm:t>
    </dgm:pt>
    <dgm:pt modelId="{DC4BF7AB-FF75-44A4-981A-1921B7DC137E}">
      <dgm:prSet/>
      <dgm:spPr>
        <a:solidFill>
          <a:schemeClr val="accent3"/>
        </a:solidFill>
      </dgm:spPr>
      <dgm:t>
        <a:bodyPr/>
        <a:lstStyle/>
        <a:p>
          <a:r>
            <a:rPr lang="en-US"/>
            <a:t>Florence</a:t>
          </a:r>
        </a:p>
      </dgm:t>
    </dgm:pt>
    <dgm:pt modelId="{19D8FB2D-D222-46BB-BADB-A1731F800361}" type="parTrans" cxnId="{A60E5535-5229-48A7-B4F7-C6AB3960BD7C}">
      <dgm:prSet/>
      <dgm:spPr/>
      <dgm:t>
        <a:bodyPr/>
        <a:lstStyle/>
        <a:p>
          <a:endParaRPr lang="en-US"/>
        </a:p>
      </dgm:t>
    </dgm:pt>
    <dgm:pt modelId="{13457A08-222C-439E-98FC-C3D809FC5FF5}" type="sibTrans" cxnId="{A60E5535-5229-48A7-B4F7-C6AB3960BD7C}">
      <dgm:prSet/>
      <dgm:spPr/>
      <dgm:t>
        <a:bodyPr/>
        <a:lstStyle/>
        <a:p>
          <a:endParaRPr lang="en-US"/>
        </a:p>
      </dgm:t>
    </dgm:pt>
    <dgm:pt modelId="{C5CB65D8-73A9-4F43-AD6D-542A70285BF8}">
      <dgm:prSet/>
      <dgm:spPr>
        <a:solidFill>
          <a:srgbClr val="FFFF00"/>
        </a:solidFill>
      </dgm:spPr>
      <dgm:t>
        <a:bodyPr/>
        <a:lstStyle/>
        <a:p>
          <a:r>
            <a:rPr lang="en-US"/>
            <a:t>Dorian</a:t>
          </a:r>
        </a:p>
      </dgm:t>
    </dgm:pt>
    <dgm:pt modelId="{D996858B-D4F2-48D6-AB87-83350F58AE9A}" type="parTrans" cxnId="{6A965A59-3975-4245-B865-2F7AFC9DFEDC}">
      <dgm:prSet/>
      <dgm:spPr/>
      <dgm:t>
        <a:bodyPr/>
        <a:lstStyle/>
        <a:p>
          <a:endParaRPr lang="en-US"/>
        </a:p>
      </dgm:t>
    </dgm:pt>
    <dgm:pt modelId="{F33ADF59-8160-4194-93C0-1C8436345CCE}" type="sibTrans" cxnId="{6A965A59-3975-4245-B865-2F7AFC9DFEDC}">
      <dgm:prSet/>
      <dgm:spPr/>
      <dgm:t>
        <a:bodyPr/>
        <a:lstStyle/>
        <a:p>
          <a:endParaRPr lang="en-US"/>
        </a:p>
      </dgm:t>
    </dgm:pt>
    <dgm:pt modelId="{1912AEB4-F1FC-41E3-8CEF-4AD37648697A}">
      <dgm:prSet/>
      <dgm:spPr>
        <a:solidFill>
          <a:srgbClr val="C00000"/>
        </a:solidFill>
      </dgm:spPr>
      <dgm:t>
        <a:bodyPr/>
        <a:lstStyle/>
        <a:p>
          <a:r>
            <a:rPr lang="en-US"/>
            <a:t>Isaias</a:t>
          </a:r>
        </a:p>
      </dgm:t>
    </dgm:pt>
    <dgm:pt modelId="{455FEE87-76AB-4C97-B260-7F3E338D3981}" type="parTrans" cxnId="{6FA2665B-F3F1-45CB-99CC-65CECA0E0B60}">
      <dgm:prSet/>
      <dgm:spPr/>
      <dgm:t>
        <a:bodyPr/>
        <a:lstStyle/>
        <a:p>
          <a:endParaRPr lang="en-US"/>
        </a:p>
      </dgm:t>
    </dgm:pt>
    <dgm:pt modelId="{946136D1-628B-4D4E-82EB-8C9C600A31BE}" type="sibTrans" cxnId="{6FA2665B-F3F1-45CB-99CC-65CECA0E0B60}">
      <dgm:prSet/>
      <dgm:spPr/>
      <dgm:t>
        <a:bodyPr/>
        <a:lstStyle/>
        <a:p>
          <a:endParaRPr lang="en-US"/>
        </a:p>
      </dgm:t>
    </dgm:pt>
    <dgm:pt modelId="{6F15852C-410A-492A-897E-C307897BB821}">
      <dgm:prSet/>
      <dgm:spPr>
        <a:solidFill>
          <a:srgbClr val="92D050"/>
        </a:solidFill>
      </dgm:spPr>
      <dgm:t>
        <a:bodyPr/>
        <a:lstStyle/>
        <a:p>
          <a:r>
            <a:rPr lang="en-US"/>
            <a:t>Eta</a:t>
          </a:r>
        </a:p>
      </dgm:t>
    </dgm:pt>
    <dgm:pt modelId="{C145362F-8266-447C-B5BF-F5F576C31C03}" type="parTrans" cxnId="{1647460B-222C-43B5-8971-A8C59D80E1EE}">
      <dgm:prSet/>
      <dgm:spPr/>
      <dgm:t>
        <a:bodyPr/>
        <a:lstStyle/>
        <a:p>
          <a:endParaRPr lang="en-US"/>
        </a:p>
      </dgm:t>
    </dgm:pt>
    <dgm:pt modelId="{047D1327-9F05-4D2F-B0F1-09AD19975D3A}" type="sibTrans" cxnId="{1647460B-222C-43B5-8971-A8C59D80E1EE}">
      <dgm:prSet/>
      <dgm:spPr/>
      <dgm:t>
        <a:bodyPr/>
        <a:lstStyle/>
        <a:p>
          <a:endParaRPr lang="en-US"/>
        </a:p>
      </dgm:t>
    </dgm:pt>
    <dgm:pt modelId="{FCD05B3E-A02B-4814-9A7A-C814F2D308DE}">
      <dgm:prSet/>
      <dgm:spPr>
        <a:solidFill>
          <a:srgbClr val="00B0F0"/>
        </a:solidFill>
      </dgm:spPr>
      <dgm:t>
        <a:bodyPr/>
        <a:lstStyle/>
        <a:p>
          <a:r>
            <a:rPr lang="en-US"/>
            <a:t>Fred</a:t>
          </a:r>
        </a:p>
      </dgm:t>
    </dgm:pt>
    <dgm:pt modelId="{3D682673-B347-4250-AEFC-1FB3532C37E1}" type="parTrans" cxnId="{593BB0FB-79F3-4ACC-9364-B57718A919A4}">
      <dgm:prSet/>
      <dgm:spPr/>
      <dgm:t>
        <a:bodyPr/>
        <a:lstStyle/>
        <a:p>
          <a:endParaRPr lang="en-US"/>
        </a:p>
      </dgm:t>
    </dgm:pt>
    <dgm:pt modelId="{0D2D07A8-3818-4BDA-A9D6-8F0183D7AABD}" type="sibTrans" cxnId="{593BB0FB-79F3-4ACC-9364-B57718A919A4}">
      <dgm:prSet/>
      <dgm:spPr/>
      <dgm:t>
        <a:bodyPr/>
        <a:lstStyle/>
        <a:p>
          <a:endParaRPr lang="en-US"/>
        </a:p>
      </dgm:t>
    </dgm:pt>
    <dgm:pt modelId="{2364AA0B-3626-4715-BDD3-7B71648F06AA}">
      <dgm:prSet/>
      <dgm:spPr/>
      <dgm:t>
        <a:bodyPr/>
        <a:lstStyle/>
        <a:p>
          <a:r>
            <a:rPr lang="en-US"/>
            <a:t>Ian </a:t>
          </a:r>
        </a:p>
      </dgm:t>
    </dgm:pt>
    <dgm:pt modelId="{298DC35C-C686-4FB8-B059-5943518D0982}" type="parTrans" cxnId="{4539C3CE-44CB-4854-A62B-5CC47F4ABFCE}">
      <dgm:prSet/>
      <dgm:spPr/>
      <dgm:t>
        <a:bodyPr/>
        <a:lstStyle/>
        <a:p>
          <a:endParaRPr lang="en-US"/>
        </a:p>
      </dgm:t>
    </dgm:pt>
    <dgm:pt modelId="{134B4739-9F69-4463-B5E5-C05FDD104494}" type="sibTrans" cxnId="{4539C3CE-44CB-4854-A62B-5CC47F4ABFCE}">
      <dgm:prSet/>
      <dgm:spPr/>
      <dgm:t>
        <a:bodyPr/>
        <a:lstStyle/>
        <a:p>
          <a:endParaRPr lang="en-US"/>
        </a:p>
      </dgm:t>
    </dgm:pt>
    <dgm:pt modelId="{2A321BEB-C25C-4076-B8D5-EA750818CFB7}" type="pres">
      <dgm:prSet presAssocID="{0CFF6A7C-E26C-4DD9-9358-3FE2550D0B55}" presName="linear" presStyleCnt="0">
        <dgm:presLayoutVars>
          <dgm:animLvl val="lvl"/>
          <dgm:resizeHandles val="exact"/>
        </dgm:presLayoutVars>
      </dgm:prSet>
      <dgm:spPr/>
    </dgm:pt>
    <dgm:pt modelId="{FEB09654-1A3C-4013-8D2D-544FB1E86D3E}" type="pres">
      <dgm:prSet presAssocID="{CF5DFBC6-3DB9-476E-9A97-FC8B94D8D0DF}" presName="parentText" presStyleLbl="node1" presStyleIdx="0" presStyleCnt="7">
        <dgm:presLayoutVars>
          <dgm:chMax val="0"/>
          <dgm:bulletEnabled val="1"/>
        </dgm:presLayoutVars>
      </dgm:prSet>
      <dgm:spPr/>
    </dgm:pt>
    <dgm:pt modelId="{40B217F4-FF5E-4BE9-8580-4BA8D0742034}" type="pres">
      <dgm:prSet presAssocID="{BA8A903E-741E-40AC-B8EE-259088DFCC3B}" presName="spacer" presStyleCnt="0"/>
      <dgm:spPr/>
    </dgm:pt>
    <dgm:pt modelId="{0CEEBA9C-0D12-4D4B-B57F-B61DCDF36AD7}" type="pres">
      <dgm:prSet presAssocID="{DC4BF7AB-FF75-44A4-981A-1921B7DC137E}" presName="parentText" presStyleLbl="node1" presStyleIdx="1" presStyleCnt="7">
        <dgm:presLayoutVars>
          <dgm:chMax val="0"/>
          <dgm:bulletEnabled val="1"/>
        </dgm:presLayoutVars>
      </dgm:prSet>
      <dgm:spPr/>
    </dgm:pt>
    <dgm:pt modelId="{2C93E492-050A-4D42-A3B7-DDA81010DC1D}" type="pres">
      <dgm:prSet presAssocID="{13457A08-222C-439E-98FC-C3D809FC5FF5}" presName="spacer" presStyleCnt="0"/>
      <dgm:spPr/>
    </dgm:pt>
    <dgm:pt modelId="{8A0EE28F-C0BB-49B5-8F95-8676D92F2F6D}" type="pres">
      <dgm:prSet presAssocID="{C5CB65D8-73A9-4F43-AD6D-542A70285BF8}" presName="parentText" presStyleLbl="node1" presStyleIdx="2" presStyleCnt="7">
        <dgm:presLayoutVars>
          <dgm:chMax val="0"/>
          <dgm:bulletEnabled val="1"/>
        </dgm:presLayoutVars>
      </dgm:prSet>
      <dgm:spPr/>
    </dgm:pt>
    <dgm:pt modelId="{A0FAA4EC-AD26-4D1C-9DF9-3A230E1197A3}" type="pres">
      <dgm:prSet presAssocID="{F33ADF59-8160-4194-93C0-1C8436345CCE}" presName="spacer" presStyleCnt="0"/>
      <dgm:spPr/>
    </dgm:pt>
    <dgm:pt modelId="{8551C973-A0AD-4332-8D5B-C16A483C3730}" type="pres">
      <dgm:prSet presAssocID="{1912AEB4-F1FC-41E3-8CEF-4AD37648697A}" presName="parentText" presStyleLbl="node1" presStyleIdx="3" presStyleCnt="7">
        <dgm:presLayoutVars>
          <dgm:chMax val="0"/>
          <dgm:bulletEnabled val="1"/>
        </dgm:presLayoutVars>
      </dgm:prSet>
      <dgm:spPr/>
    </dgm:pt>
    <dgm:pt modelId="{72B67F8D-8FFD-4E7C-887A-0B40BF4E506E}" type="pres">
      <dgm:prSet presAssocID="{946136D1-628B-4D4E-82EB-8C9C600A31BE}" presName="spacer" presStyleCnt="0"/>
      <dgm:spPr/>
    </dgm:pt>
    <dgm:pt modelId="{4600AB0B-2024-4223-B696-B4411241E410}" type="pres">
      <dgm:prSet presAssocID="{6F15852C-410A-492A-897E-C307897BB821}" presName="parentText" presStyleLbl="node1" presStyleIdx="4" presStyleCnt="7">
        <dgm:presLayoutVars>
          <dgm:chMax val="0"/>
          <dgm:bulletEnabled val="1"/>
        </dgm:presLayoutVars>
      </dgm:prSet>
      <dgm:spPr/>
    </dgm:pt>
    <dgm:pt modelId="{19DC9AC6-E16B-4C1F-99C7-7DD8BED116CD}" type="pres">
      <dgm:prSet presAssocID="{047D1327-9F05-4D2F-B0F1-09AD19975D3A}" presName="spacer" presStyleCnt="0"/>
      <dgm:spPr/>
    </dgm:pt>
    <dgm:pt modelId="{4AB7AC7C-A2BC-4271-9FF3-40B55E0E2851}" type="pres">
      <dgm:prSet presAssocID="{FCD05B3E-A02B-4814-9A7A-C814F2D308DE}" presName="parentText" presStyleLbl="node1" presStyleIdx="5" presStyleCnt="7">
        <dgm:presLayoutVars>
          <dgm:chMax val="0"/>
          <dgm:bulletEnabled val="1"/>
        </dgm:presLayoutVars>
      </dgm:prSet>
      <dgm:spPr/>
    </dgm:pt>
    <dgm:pt modelId="{97FC5B0B-EB2B-4256-B715-2D277940B197}" type="pres">
      <dgm:prSet presAssocID="{0D2D07A8-3818-4BDA-A9D6-8F0183D7AABD}" presName="spacer" presStyleCnt="0"/>
      <dgm:spPr/>
    </dgm:pt>
    <dgm:pt modelId="{7B2FA87D-72FB-452F-A2D0-4AC0D4C95C22}" type="pres">
      <dgm:prSet presAssocID="{2364AA0B-3626-4715-BDD3-7B71648F06AA}" presName="parentText" presStyleLbl="node1" presStyleIdx="6" presStyleCnt="7">
        <dgm:presLayoutVars>
          <dgm:chMax val="0"/>
          <dgm:bulletEnabled val="1"/>
        </dgm:presLayoutVars>
      </dgm:prSet>
      <dgm:spPr/>
    </dgm:pt>
  </dgm:ptLst>
  <dgm:cxnLst>
    <dgm:cxn modelId="{68D4D701-D252-4032-8705-6377A963DB2B}" type="presOf" srcId="{FCD05B3E-A02B-4814-9A7A-C814F2D308DE}" destId="{4AB7AC7C-A2BC-4271-9FF3-40B55E0E2851}" srcOrd="0" destOrd="0" presId="urn:microsoft.com/office/officeart/2005/8/layout/vList2"/>
    <dgm:cxn modelId="{1647460B-222C-43B5-8971-A8C59D80E1EE}" srcId="{0CFF6A7C-E26C-4DD9-9358-3FE2550D0B55}" destId="{6F15852C-410A-492A-897E-C307897BB821}" srcOrd="4" destOrd="0" parTransId="{C145362F-8266-447C-B5BF-F5F576C31C03}" sibTransId="{047D1327-9F05-4D2F-B0F1-09AD19975D3A}"/>
    <dgm:cxn modelId="{32103810-6692-4929-8A3F-E4A7FC5BC48D}" type="presOf" srcId="{DC4BF7AB-FF75-44A4-981A-1921B7DC137E}" destId="{0CEEBA9C-0D12-4D4B-B57F-B61DCDF36AD7}" srcOrd="0" destOrd="0" presId="urn:microsoft.com/office/officeart/2005/8/layout/vList2"/>
    <dgm:cxn modelId="{5D86491C-F524-4652-AA03-895B1E229B88}" type="presOf" srcId="{0CFF6A7C-E26C-4DD9-9358-3FE2550D0B55}" destId="{2A321BEB-C25C-4076-B8D5-EA750818CFB7}" srcOrd="0" destOrd="0" presId="urn:microsoft.com/office/officeart/2005/8/layout/vList2"/>
    <dgm:cxn modelId="{A60E5535-5229-48A7-B4F7-C6AB3960BD7C}" srcId="{0CFF6A7C-E26C-4DD9-9358-3FE2550D0B55}" destId="{DC4BF7AB-FF75-44A4-981A-1921B7DC137E}" srcOrd="1" destOrd="0" parTransId="{19D8FB2D-D222-46BB-BADB-A1731F800361}" sibTransId="{13457A08-222C-439E-98FC-C3D809FC5FF5}"/>
    <dgm:cxn modelId="{6FA2665B-F3F1-45CB-99CC-65CECA0E0B60}" srcId="{0CFF6A7C-E26C-4DD9-9358-3FE2550D0B55}" destId="{1912AEB4-F1FC-41E3-8CEF-4AD37648697A}" srcOrd="3" destOrd="0" parTransId="{455FEE87-76AB-4C97-B260-7F3E338D3981}" sibTransId="{946136D1-628B-4D4E-82EB-8C9C600A31BE}"/>
    <dgm:cxn modelId="{734F3052-9BC3-4177-A3D3-32E1DC510CBA}" type="presOf" srcId="{C5CB65D8-73A9-4F43-AD6D-542A70285BF8}" destId="{8A0EE28F-C0BB-49B5-8F95-8676D92F2F6D}" srcOrd="0" destOrd="0" presId="urn:microsoft.com/office/officeart/2005/8/layout/vList2"/>
    <dgm:cxn modelId="{4A0A3178-BAAB-4BC8-8630-41157B342DD1}" type="presOf" srcId="{1912AEB4-F1FC-41E3-8CEF-4AD37648697A}" destId="{8551C973-A0AD-4332-8D5B-C16A483C3730}" srcOrd="0" destOrd="0" presId="urn:microsoft.com/office/officeart/2005/8/layout/vList2"/>
    <dgm:cxn modelId="{6A965A59-3975-4245-B865-2F7AFC9DFEDC}" srcId="{0CFF6A7C-E26C-4DD9-9358-3FE2550D0B55}" destId="{C5CB65D8-73A9-4F43-AD6D-542A70285BF8}" srcOrd="2" destOrd="0" parTransId="{D996858B-D4F2-48D6-AB87-83350F58AE9A}" sibTransId="{F33ADF59-8160-4194-93C0-1C8436345CCE}"/>
    <dgm:cxn modelId="{07A2BB84-1630-4491-9342-6948B85EA0B7}" srcId="{0CFF6A7C-E26C-4DD9-9358-3FE2550D0B55}" destId="{CF5DFBC6-3DB9-476E-9A97-FC8B94D8D0DF}" srcOrd="0" destOrd="0" parTransId="{D0AAC15E-4AAF-45D9-8621-9E867D54A469}" sibTransId="{BA8A903E-741E-40AC-B8EE-259088DFCC3B}"/>
    <dgm:cxn modelId="{7C76A587-44C2-4AA9-92FA-7CC3B43CE59D}" type="presOf" srcId="{CF5DFBC6-3DB9-476E-9A97-FC8B94D8D0DF}" destId="{FEB09654-1A3C-4013-8D2D-544FB1E86D3E}" srcOrd="0" destOrd="0" presId="urn:microsoft.com/office/officeart/2005/8/layout/vList2"/>
    <dgm:cxn modelId="{4539C3CE-44CB-4854-A62B-5CC47F4ABFCE}" srcId="{0CFF6A7C-E26C-4DD9-9358-3FE2550D0B55}" destId="{2364AA0B-3626-4715-BDD3-7B71648F06AA}" srcOrd="6" destOrd="0" parTransId="{298DC35C-C686-4FB8-B059-5943518D0982}" sibTransId="{134B4739-9F69-4463-B5E5-C05FDD104494}"/>
    <dgm:cxn modelId="{E2C820DA-3A30-4AB4-8C04-0C9FAF70C3C8}" type="presOf" srcId="{2364AA0B-3626-4715-BDD3-7B71648F06AA}" destId="{7B2FA87D-72FB-452F-A2D0-4AC0D4C95C22}" srcOrd="0" destOrd="0" presId="urn:microsoft.com/office/officeart/2005/8/layout/vList2"/>
    <dgm:cxn modelId="{C87449EC-D302-41F2-BED1-D55DC86F9875}" type="presOf" srcId="{6F15852C-410A-492A-897E-C307897BB821}" destId="{4600AB0B-2024-4223-B696-B4411241E410}" srcOrd="0" destOrd="0" presId="urn:microsoft.com/office/officeart/2005/8/layout/vList2"/>
    <dgm:cxn modelId="{593BB0FB-79F3-4ACC-9364-B57718A919A4}" srcId="{0CFF6A7C-E26C-4DD9-9358-3FE2550D0B55}" destId="{FCD05B3E-A02B-4814-9A7A-C814F2D308DE}" srcOrd="5" destOrd="0" parTransId="{3D682673-B347-4250-AEFC-1FB3532C37E1}" sibTransId="{0D2D07A8-3818-4BDA-A9D6-8F0183D7AABD}"/>
    <dgm:cxn modelId="{F66F5256-11C3-48A5-B558-E35FA455B693}" type="presParOf" srcId="{2A321BEB-C25C-4076-B8D5-EA750818CFB7}" destId="{FEB09654-1A3C-4013-8D2D-544FB1E86D3E}" srcOrd="0" destOrd="0" presId="urn:microsoft.com/office/officeart/2005/8/layout/vList2"/>
    <dgm:cxn modelId="{8149B21F-60E2-467F-8176-9F4E9635DE57}" type="presParOf" srcId="{2A321BEB-C25C-4076-B8D5-EA750818CFB7}" destId="{40B217F4-FF5E-4BE9-8580-4BA8D0742034}" srcOrd="1" destOrd="0" presId="urn:microsoft.com/office/officeart/2005/8/layout/vList2"/>
    <dgm:cxn modelId="{41406777-4AF8-4E4E-A571-100CB80D2276}" type="presParOf" srcId="{2A321BEB-C25C-4076-B8D5-EA750818CFB7}" destId="{0CEEBA9C-0D12-4D4B-B57F-B61DCDF36AD7}" srcOrd="2" destOrd="0" presId="urn:microsoft.com/office/officeart/2005/8/layout/vList2"/>
    <dgm:cxn modelId="{EBC5E538-9CA0-45E9-BDA3-8D26B30B95EA}" type="presParOf" srcId="{2A321BEB-C25C-4076-B8D5-EA750818CFB7}" destId="{2C93E492-050A-4D42-A3B7-DDA81010DC1D}" srcOrd="3" destOrd="0" presId="urn:microsoft.com/office/officeart/2005/8/layout/vList2"/>
    <dgm:cxn modelId="{3B7C209F-EDEF-497B-9FF5-597556A3F203}" type="presParOf" srcId="{2A321BEB-C25C-4076-B8D5-EA750818CFB7}" destId="{8A0EE28F-C0BB-49B5-8F95-8676D92F2F6D}" srcOrd="4" destOrd="0" presId="urn:microsoft.com/office/officeart/2005/8/layout/vList2"/>
    <dgm:cxn modelId="{B9EBCBA5-8C28-409A-B9E6-234087511B4A}" type="presParOf" srcId="{2A321BEB-C25C-4076-B8D5-EA750818CFB7}" destId="{A0FAA4EC-AD26-4D1C-9DF9-3A230E1197A3}" srcOrd="5" destOrd="0" presId="urn:microsoft.com/office/officeart/2005/8/layout/vList2"/>
    <dgm:cxn modelId="{330DD952-A341-4F5D-ADDB-567B271C4B8F}" type="presParOf" srcId="{2A321BEB-C25C-4076-B8D5-EA750818CFB7}" destId="{8551C973-A0AD-4332-8D5B-C16A483C3730}" srcOrd="6" destOrd="0" presId="urn:microsoft.com/office/officeart/2005/8/layout/vList2"/>
    <dgm:cxn modelId="{D26C00F8-AB98-483E-AE22-376EF8D7469E}" type="presParOf" srcId="{2A321BEB-C25C-4076-B8D5-EA750818CFB7}" destId="{72B67F8D-8FFD-4E7C-887A-0B40BF4E506E}" srcOrd="7" destOrd="0" presId="urn:microsoft.com/office/officeart/2005/8/layout/vList2"/>
    <dgm:cxn modelId="{70AF650B-03B4-4198-AEF1-F3BD349A0E85}" type="presParOf" srcId="{2A321BEB-C25C-4076-B8D5-EA750818CFB7}" destId="{4600AB0B-2024-4223-B696-B4411241E410}" srcOrd="8" destOrd="0" presId="urn:microsoft.com/office/officeart/2005/8/layout/vList2"/>
    <dgm:cxn modelId="{89D6DB96-33C2-4E81-A44A-551984F27471}" type="presParOf" srcId="{2A321BEB-C25C-4076-B8D5-EA750818CFB7}" destId="{19DC9AC6-E16B-4C1F-99C7-7DD8BED116CD}" srcOrd="9" destOrd="0" presId="urn:microsoft.com/office/officeart/2005/8/layout/vList2"/>
    <dgm:cxn modelId="{31473035-F551-42F8-BC1C-DD040A2B7A73}" type="presParOf" srcId="{2A321BEB-C25C-4076-B8D5-EA750818CFB7}" destId="{4AB7AC7C-A2BC-4271-9FF3-40B55E0E2851}" srcOrd="10" destOrd="0" presId="urn:microsoft.com/office/officeart/2005/8/layout/vList2"/>
    <dgm:cxn modelId="{9C1C7A2F-4503-4DC3-83D5-C8E816CDE8D9}" type="presParOf" srcId="{2A321BEB-C25C-4076-B8D5-EA750818CFB7}" destId="{97FC5B0B-EB2B-4256-B715-2D277940B197}" srcOrd="11" destOrd="0" presId="urn:microsoft.com/office/officeart/2005/8/layout/vList2"/>
    <dgm:cxn modelId="{15E04222-BE60-4D63-B436-34D209007137}" type="presParOf" srcId="{2A321BEB-C25C-4076-B8D5-EA750818CFB7}" destId="{7B2FA87D-72FB-452F-A2D0-4AC0D4C95C2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A6545C-38FB-4427-9AAE-60AFF20F0E2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F46933E-7A79-4643-BC78-1D4135FD36C2}">
      <dgm:prSet/>
      <dgm:spPr/>
      <dgm:t>
        <a:bodyPr/>
        <a:lstStyle/>
        <a:p>
          <a:r>
            <a:rPr lang="en-US"/>
            <a:t>Make</a:t>
          </a:r>
        </a:p>
      </dgm:t>
    </dgm:pt>
    <dgm:pt modelId="{FB62D99F-4DF3-45FE-97DA-47E8A19FEC17}" type="parTrans" cxnId="{583DF3D0-0200-4775-A8D1-AC5A5248CE26}">
      <dgm:prSet/>
      <dgm:spPr/>
      <dgm:t>
        <a:bodyPr/>
        <a:lstStyle/>
        <a:p>
          <a:endParaRPr lang="en-US"/>
        </a:p>
      </dgm:t>
    </dgm:pt>
    <dgm:pt modelId="{6AE13E0D-2865-4E77-99FB-FAD2E402005D}" type="sibTrans" cxnId="{583DF3D0-0200-4775-A8D1-AC5A5248CE26}">
      <dgm:prSet/>
      <dgm:spPr/>
      <dgm:t>
        <a:bodyPr/>
        <a:lstStyle/>
        <a:p>
          <a:endParaRPr lang="en-US"/>
        </a:p>
      </dgm:t>
    </dgm:pt>
    <dgm:pt modelId="{BB9226A3-9DF1-4FDA-8450-EDA62F6C8C8F}">
      <dgm:prSet/>
      <dgm:spPr/>
      <dgm:t>
        <a:bodyPr/>
        <a:lstStyle/>
        <a:p>
          <a:r>
            <a:rPr lang="en-US" dirty="0"/>
            <a:t>Make a plan with your family</a:t>
          </a:r>
        </a:p>
      </dgm:t>
    </dgm:pt>
    <dgm:pt modelId="{4EB09D64-2F0B-40C2-B845-D2CEB17C1B07}" type="parTrans" cxnId="{AF139233-3FDD-4BE4-B687-9F8023053672}">
      <dgm:prSet/>
      <dgm:spPr/>
      <dgm:t>
        <a:bodyPr/>
        <a:lstStyle/>
        <a:p>
          <a:endParaRPr lang="en-US"/>
        </a:p>
      </dgm:t>
    </dgm:pt>
    <dgm:pt modelId="{7972C651-6660-46D0-8939-257912309F0D}" type="sibTrans" cxnId="{AF139233-3FDD-4BE4-B687-9F8023053672}">
      <dgm:prSet/>
      <dgm:spPr/>
      <dgm:t>
        <a:bodyPr/>
        <a:lstStyle/>
        <a:p>
          <a:endParaRPr lang="en-US"/>
        </a:p>
      </dgm:t>
    </dgm:pt>
    <dgm:pt modelId="{30F4BCA9-980C-4A5B-9776-B931617F1384}">
      <dgm:prSet/>
      <dgm:spPr/>
      <dgm:t>
        <a:bodyPr/>
        <a:lstStyle/>
        <a:p>
          <a:r>
            <a:rPr lang="en-US"/>
            <a:t>Keep</a:t>
          </a:r>
        </a:p>
      </dgm:t>
    </dgm:pt>
    <dgm:pt modelId="{2BF2D8F5-3E52-4444-B457-1EABEEA7DBE5}" type="parTrans" cxnId="{8933809B-D941-4B20-BDE7-F28B51ECD73E}">
      <dgm:prSet/>
      <dgm:spPr/>
      <dgm:t>
        <a:bodyPr/>
        <a:lstStyle/>
        <a:p>
          <a:endParaRPr lang="en-US"/>
        </a:p>
      </dgm:t>
    </dgm:pt>
    <dgm:pt modelId="{FAD9C689-B080-4A2C-9933-98F785C7F7E9}" type="sibTrans" cxnId="{8933809B-D941-4B20-BDE7-F28B51ECD73E}">
      <dgm:prSet/>
      <dgm:spPr/>
      <dgm:t>
        <a:bodyPr/>
        <a:lstStyle/>
        <a:p>
          <a:endParaRPr lang="en-US"/>
        </a:p>
      </dgm:t>
    </dgm:pt>
    <dgm:pt modelId="{DA5D07E6-99BE-4950-90F6-10CE913864DC}">
      <dgm:prSet/>
      <dgm:spPr/>
      <dgm:t>
        <a:bodyPr/>
        <a:lstStyle/>
        <a:p>
          <a:r>
            <a:rPr lang="en-US" dirty="0"/>
            <a:t>Keep emergency supplies (batteries, flash light, bottled water)</a:t>
          </a:r>
        </a:p>
      </dgm:t>
    </dgm:pt>
    <dgm:pt modelId="{2BB8F6F3-A112-41EB-B807-DF0E6EF53492}" type="parTrans" cxnId="{15532EEC-6DEE-485B-88AF-97C64B654A11}">
      <dgm:prSet/>
      <dgm:spPr/>
      <dgm:t>
        <a:bodyPr/>
        <a:lstStyle/>
        <a:p>
          <a:endParaRPr lang="en-US"/>
        </a:p>
      </dgm:t>
    </dgm:pt>
    <dgm:pt modelId="{EB328FDE-814D-4967-AB7F-2F5C0BD3C907}" type="sibTrans" cxnId="{15532EEC-6DEE-485B-88AF-97C64B654A11}">
      <dgm:prSet/>
      <dgm:spPr/>
      <dgm:t>
        <a:bodyPr/>
        <a:lstStyle/>
        <a:p>
          <a:endParaRPr lang="en-US"/>
        </a:p>
      </dgm:t>
    </dgm:pt>
    <dgm:pt modelId="{E5205F26-1E7A-45E0-A90D-E7278DAF2494}">
      <dgm:prSet/>
      <dgm:spPr/>
      <dgm:t>
        <a:bodyPr/>
        <a:lstStyle/>
        <a:p>
          <a:r>
            <a:rPr lang="en-US"/>
            <a:t>Purchase</a:t>
          </a:r>
        </a:p>
      </dgm:t>
    </dgm:pt>
    <dgm:pt modelId="{1B93A467-5C67-4EFF-A067-26AF9776C071}" type="parTrans" cxnId="{907C3AE2-56CA-4BD1-9328-661BE23992AE}">
      <dgm:prSet/>
      <dgm:spPr/>
      <dgm:t>
        <a:bodyPr/>
        <a:lstStyle/>
        <a:p>
          <a:endParaRPr lang="en-US"/>
        </a:p>
      </dgm:t>
    </dgm:pt>
    <dgm:pt modelId="{7E0612C3-5A07-4D2C-9DA0-A1BAAA3EA5CB}" type="sibTrans" cxnId="{907C3AE2-56CA-4BD1-9328-661BE23992AE}">
      <dgm:prSet/>
      <dgm:spPr/>
      <dgm:t>
        <a:bodyPr/>
        <a:lstStyle/>
        <a:p>
          <a:endParaRPr lang="en-US"/>
        </a:p>
      </dgm:t>
    </dgm:pt>
    <dgm:pt modelId="{F49F2275-8625-4BBD-857E-692EA987AD8A}">
      <dgm:prSet/>
      <dgm:spPr/>
      <dgm:t>
        <a:bodyPr/>
        <a:lstStyle/>
        <a:p>
          <a:r>
            <a:rPr lang="en-US" dirty="0"/>
            <a:t>Purchase flood insurance</a:t>
          </a:r>
        </a:p>
      </dgm:t>
    </dgm:pt>
    <dgm:pt modelId="{EC13B971-38F7-4CD0-BDA3-CDD684A4D87F}" type="parTrans" cxnId="{2523B09E-2A61-4AA5-9CD7-B9374D584DB1}">
      <dgm:prSet/>
      <dgm:spPr/>
      <dgm:t>
        <a:bodyPr/>
        <a:lstStyle/>
        <a:p>
          <a:endParaRPr lang="en-US"/>
        </a:p>
      </dgm:t>
    </dgm:pt>
    <dgm:pt modelId="{E96AE4D5-6168-4F6F-988D-0B8777924499}" type="sibTrans" cxnId="{2523B09E-2A61-4AA5-9CD7-B9374D584DB1}">
      <dgm:prSet/>
      <dgm:spPr/>
      <dgm:t>
        <a:bodyPr/>
        <a:lstStyle/>
        <a:p>
          <a:endParaRPr lang="en-US"/>
        </a:p>
      </dgm:t>
    </dgm:pt>
    <dgm:pt modelId="{475A3F1B-0053-45F7-866E-FC7561B5EFA6}">
      <dgm:prSet/>
      <dgm:spPr/>
      <dgm:t>
        <a:bodyPr/>
        <a:lstStyle/>
        <a:p>
          <a:r>
            <a:rPr lang="en-US"/>
            <a:t>Pack</a:t>
          </a:r>
        </a:p>
      </dgm:t>
    </dgm:pt>
    <dgm:pt modelId="{26CB6025-FC61-40DD-9B25-D2A2D4B3FDAA}" type="parTrans" cxnId="{43D8F8BE-EFA1-4446-9CFF-C6F2221CCD85}">
      <dgm:prSet/>
      <dgm:spPr/>
      <dgm:t>
        <a:bodyPr/>
        <a:lstStyle/>
        <a:p>
          <a:endParaRPr lang="en-US"/>
        </a:p>
      </dgm:t>
    </dgm:pt>
    <dgm:pt modelId="{B54C9142-D458-44D9-BDEB-E65DD95EB2CB}" type="sibTrans" cxnId="{43D8F8BE-EFA1-4446-9CFF-C6F2221CCD85}">
      <dgm:prSet/>
      <dgm:spPr/>
      <dgm:t>
        <a:bodyPr/>
        <a:lstStyle/>
        <a:p>
          <a:endParaRPr lang="en-US"/>
        </a:p>
      </dgm:t>
    </dgm:pt>
    <dgm:pt modelId="{A1B2A61B-34E9-4033-97C2-4F771C8620FF}">
      <dgm:prSet/>
      <dgm:spPr/>
      <dgm:t>
        <a:bodyPr/>
        <a:lstStyle/>
        <a:p>
          <a:r>
            <a:rPr lang="en-US" dirty="0"/>
            <a:t>Pack a bag of essential items</a:t>
          </a:r>
        </a:p>
      </dgm:t>
    </dgm:pt>
    <dgm:pt modelId="{36FC3C6F-F5DF-4743-9393-4E62BA64D46B}" type="parTrans" cxnId="{CC57CA35-EDE9-484C-8660-DA08D8126D3D}">
      <dgm:prSet/>
      <dgm:spPr/>
      <dgm:t>
        <a:bodyPr/>
        <a:lstStyle/>
        <a:p>
          <a:endParaRPr lang="en-US"/>
        </a:p>
      </dgm:t>
    </dgm:pt>
    <dgm:pt modelId="{F031FAF7-8251-470D-820F-D43007D27F7A}" type="sibTrans" cxnId="{CC57CA35-EDE9-484C-8660-DA08D8126D3D}">
      <dgm:prSet/>
      <dgm:spPr/>
      <dgm:t>
        <a:bodyPr/>
        <a:lstStyle/>
        <a:p>
          <a:endParaRPr lang="en-US"/>
        </a:p>
      </dgm:t>
    </dgm:pt>
    <dgm:pt modelId="{76FAB89F-64AE-44AF-B731-629ED47EE95D}">
      <dgm:prSet/>
      <dgm:spPr/>
      <dgm:t>
        <a:bodyPr/>
        <a:lstStyle/>
        <a:p>
          <a:r>
            <a:rPr lang="en-US" dirty="0"/>
            <a:t>Keep</a:t>
          </a:r>
        </a:p>
      </dgm:t>
    </dgm:pt>
    <dgm:pt modelId="{3EDAACE8-D923-4366-A3ED-FA2CE5134750}" type="parTrans" cxnId="{89B653D7-FE64-4E3B-A9FA-12615ED2E8B5}">
      <dgm:prSet/>
      <dgm:spPr/>
      <dgm:t>
        <a:bodyPr/>
        <a:lstStyle/>
        <a:p>
          <a:endParaRPr lang="en-US"/>
        </a:p>
      </dgm:t>
    </dgm:pt>
    <dgm:pt modelId="{D7D4536C-EBE9-44DA-96BD-868DE53A64F2}" type="sibTrans" cxnId="{89B653D7-FE64-4E3B-A9FA-12615ED2E8B5}">
      <dgm:prSet/>
      <dgm:spPr/>
      <dgm:t>
        <a:bodyPr/>
        <a:lstStyle/>
        <a:p>
          <a:endParaRPr lang="en-US"/>
        </a:p>
      </dgm:t>
    </dgm:pt>
    <dgm:pt modelId="{CD160CFB-052E-4B38-AEAA-0FD8E65CAC1B}">
      <dgm:prSet/>
      <dgm:spPr/>
      <dgm:t>
        <a:bodyPr/>
        <a:lstStyle/>
        <a:p>
          <a:r>
            <a:rPr lang="en-US"/>
            <a:t>Keep receipts of major purchases</a:t>
          </a:r>
        </a:p>
      </dgm:t>
    </dgm:pt>
    <dgm:pt modelId="{D7CC77EA-62A6-4B09-9FEF-4C8588D29CA0}" type="parTrans" cxnId="{25A978DA-26AB-4966-8011-B1F4071487AE}">
      <dgm:prSet/>
      <dgm:spPr/>
      <dgm:t>
        <a:bodyPr/>
        <a:lstStyle/>
        <a:p>
          <a:endParaRPr lang="en-US"/>
        </a:p>
      </dgm:t>
    </dgm:pt>
    <dgm:pt modelId="{D26D981D-C8B3-46C2-829F-E5FDB0BC0022}" type="sibTrans" cxnId="{25A978DA-26AB-4966-8011-B1F4071487AE}">
      <dgm:prSet/>
      <dgm:spPr/>
      <dgm:t>
        <a:bodyPr/>
        <a:lstStyle/>
        <a:p>
          <a:endParaRPr lang="en-US"/>
        </a:p>
      </dgm:t>
    </dgm:pt>
    <dgm:pt modelId="{A362A726-5B64-430A-9E5E-06DDAE9A1894}">
      <dgm:prSet/>
      <dgm:spPr/>
      <dgm:t>
        <a:bodyPr/>
        <a:lstStyle/>
        <a:p>
          <a:r>
            <a:rPr lang="en-US" dirty="0"/>
            <a:t>Remember your medicine</a:t>
          </a:r>
        </a:p>
      </dgm:t>
    </dgm:pt>
    <dgm:pt modelId="{BD96B888-AEF3-4B93-A63C-9B37848D6506}" type="parTrans" cxnId="{C8D52C83-7BC3-4E3D-B9FA-D0000E165DFE}">
      <dgm:prSet/>
      <dgm:spPr/>
      <dgm:t>
        <a:bodyPr/>
        <a:lstStyle/>
        <a:p>
          <a:endParaRPr lang="en-US"/>
        </a:p>
      </dgm:t>
    </dgm:pt>
    <dgm:pt modelId="{17A5D775-A31A-4015-91C1-BEF315CCF745}" type="sibTrans" cxnId="{C8D52C83-7BC3-4E3D-B9FA-D0000E165DFE}">
      <dgm:prSet/>
      <dgm:spPr/>
      <dgm:t>
        <a:bodyPr/>
        <a:lstStyle/>
        <a:p>
          <a:endParaRPr lang="en-US"/>
        </a:p>
      </dgm:t>
    </dgm:pt>
    <dgm:pt modelId="{51A78404-8341-404A-8461-AAE9A5AFD3ED}">
      <dgm:prSet/>
      <dgm:spPr/>
      <dgm:t>
        <a:bodyPr/>
        <a:lstStyle/>
        <a:p>
          <a:r>
            <a:rPr lang="en-US" dirty="0"/>
            <a:t>Documents</a:t>
          </a:r>
        </a:p>
      </dgm:t>
    </dgm:pt>
    <dgm:pt modelId="{705BA7D8-DD2C-4E79-BC25-AE62ACD8F291}" type="parTrans" cxnId="{B2E18A1D-E01C-44C5-ACAA-F42951D8A4EB}">
      <dgm:prSet/>
      <dgm:spPr/>
    </dgm:pt>
    <dgm:pt modelId="{F05ECD8D-E77E-498B-BB22-F676ABF67FA5}" type="sibTrans" cxnId="{B2E18A1D-E01C-44C5-ACAA-F42951D8A4EB}">
      <dgm:prSet/>
      <dgm:spPr/>
    </dgm:pt>
    <dgm:pt modelId="{72FE4865-2178-4BE3-8F54-93C5495C9E59}" type="pres">
      <dgm:prSet presAssocID="{16A6545C-38FB-4427-9AAE-60AFF20F0E2C}" presName="diagram" presStyleCnt="0">
        <dgm:presLayoutVars>
          <dgm:dir/>
          <dgm:resizeHandles val="exact"/>
        </dgm:presLayoutVars>
      </dgm:prSet>
      <dgm:spPr/>
    </dgm:pt>
    <dgm:pt modelId="{831659D9-1368-4184-BB79-92F79AAA9B8E}" type="pres">
      <dgm:prSet presAssocID="{8F46933E-7A79-4643-BC78-1D4135FD36C2}" presName="node" presStyleLbl="node1" presStyleIdx="0" presStyleCnt="5">
        <dgm:presLayoutVars>
          <dgm:bulletEnabled val="1"/>
        </dgm:presLayoutVars>
      </dgm:prSet>
      <dgm:spPr/>
    </dgm:pt>
    <dgm:pt modelId="{1966828E-ECE5-4354-994F-E606AEA8E76A}" type="pres">
      <dgm:prSet presAssocID="{6AE13E0D-2865-4E77-99FB-FAD2E402005D}" presName="sibTrans" presStyleCnt="0"/>
      <dgm:spPr/>
    </dgm:pt>
    <dgm:pt modelId="{81A36920-73CB-4937-8579-45BF412FF467}" type="pres">
      <dgm:prSet presAssocID="{30F4BCA9-980C-4A5B-9776-B931617F1384}" presName="node" presStyleLbl="node1" presStyleIdx="1" presStyleCnt="5">
        <dgm:presLayoutVars>
          <dgm:bulletEnabled val="1"/>
        </dgm:presLayoutVars>
      </dgm:prSet>
      <dgm:spPr/>
    </dgm:pt>
    <dgm:pt modelId="{9E9CAFE6-9903-4B33-8943-33F065BDCBD2}" type="pres">
      <dgm:prSet presAssocID="{FAD9C689-B080-4A2C-9933-98F785C7F7E9}" presName="sibTrans" presStyleCnt="0"/>
      <dgm:spPr/>
    </dgm:pt>
    <dgm:pt modelId="{AEE7A05D-360A-4DB9-BB8B-AA410E6CBCE3}" type="pres">
      <dgm:prSet presAssocID="{E5205F26-1E7A-45E0-A90D-E7278DAF2494}" presName="node" presStyleLbl="node1" presStyleIdx="2" presStyleCnt="5">
        <dgm:presLayoutVars>
          <dgm:bulletEnabled val="1"/>
        </dgm:presLayoutVars>
      </dgm:prSet>
      <dgm:spPr/>
    </dgm:pt>
    <dgm:pt modelId="{30D91089-4B4D-4229-81D7-9C95641ABCA5}" type="pres">
      <dgm:prSet presAssocID="{7E0612C3-5A07-4D2C-9DA0-A1BAAA3EA5CB}" presName="sibTrans" presStyleCnt="0"/>
      <dgm:spPr/>
    </dgm:pt>
    <dgm:pt modelId="{7A6A01BD-8EDE-429D-B8EC-6CCDF9556F9A}" type="pres">
      <dgm:prSet presAssocID="{475A3F1B-0053-45F7-866E-FC7561B5EFA6}" presName="node" presStyleLbl="node1" presStyleIdx="3" presStyleCnt="5">
        <dgm:presLayoutVars>
          <dgm:bulletEnabled val="1"/>
        </dgm:presLayoutVars>
      </dgm:prSet>
      <dgm:spPr/>
    </dgm:pt>
    <dgm:pt modelId="{3CA31BA4-B7AB-450A-B7E3-D7B159DA7609}" type="pres">
      <dgm:prSet presAssocID="{B54C9142-D458-44D9-BDEB-E65DD95EB2CB}" presName="sibTrans" presStyleCnt="0"/>
      <dgm:spPr/>
    </dgm:pt>
    <dgm:pt modelId="{935E34CF-9F5F-4CE5-8172-2EA470A00D05}" type="pres">
      <dgm:prSet presAssocID="{76FAB89F-64AE-44AF-B731-629ED47EE95D}" presName="node" presStyleLbl="node1" presStyleIdx="4" presStyleCnt="5">
        <dgm:presLayoutVars>
          <dgm:bulletEnabled val="1"/>
        </dgm:presLayoutVars>
      </dgm:prSet>
      <dgm:spPr/>
    </dgm:pt>
  </dgm:ptLst>
  <dgm:cxnLst>
    <dgm:cxn modelId="{B2E18A1D-E01C-44C5-ACAA-F42951D8A4EB}" srcId="{30F4BCA9-980C-4A5B-9776-B931617F1384}" destId="{51A78404-8341-404A-8461-AAE9A5AFD3ED}" srcOrd="1" destOrd="0" parTransId="{705BA7D8-DD2C-4E79-BC25-AE62ACD8F291}" sibTransId="{F05ECD8D-E77E-498B-BB22-F676ABF67FA5}"/>
    <dgm:cxn modelId="{708BA02C-A025-4E5A-B3ED-165A395EF308}" type="presOf" srcId="{F49F2275-8625-4BBD-857E-692EA987AD8A}" destId="{AEE7A05D-360A-4DB9-BB8B-AA410E6CBCE3}" srcOrd="0" destOrd="1" presId="urn:microsoft.com/office/officeart/2005/8/layout/default"/>
    <dgm:cxn modelId="{AF139233-3FDD-4BE4-B687-9F8023053672}" srcId="{8F46933E-7A79-4643-BC78-1D4135FD36C2}" destId="{BB9226A3-9DF1-4FDA-8450-EDA62F6C8C8F}" srcOrd="0" destOrd="0" parTransId="{4EB09D64-2F0B-40C2-B845-D2CEB17C1B07}" sibTransId="{7972C651-6660-46D0-8939-257912309F0D}"/>
    <dgm:cxn modelId="{CC57CA35-EDE9-484C-8660-DA08D8126D3D}" srcId="{475A3F1B-0053-45F7-866E-FC7561B5EFA6}" destId="{A1B2A61B-34E9-4033-97C2-4F771C8620FF}" srcOrd="0" destOrd="0" parTransId="{36FC3C6F-F5DF-4743-9393-4E62BA64D46B}" sibTransId="{F031FAF7-8251-470D-820F-D43007D27F7A}"/>
    <dgm:cxn modelId="{C41EA23B-D6A9-4011-B8AA-B051B3E1E780}" type="presOf" srcId="{51A78404-8341-404A-8461-AAE9A5AFD3ED}" destId="{81A36920-73CB-4937-8579-45BF412FF467}" srcOrd="0" destOrd="2" presId="urn:microsoft.com/office/officeart/2005/8/layout/default"/>
    <dgm:cxn modelId="{61F7E548-5179-4AEE-86C8-13C04AFE4379}" type="presOf" srcId="{A1B2A61B-34E9-4033-97C2-4F771C8620FF}" destId="{7A6A01BD-8EDE-429D-B8EC-6CCDF9556F9A}" srcOrd="0" destOrd="1" presId="urn:microsoft.com/office/officeart/2005/8/layout/default"/>
    <dgm:cxn modelId="{DE15316C-F1BF-43CE-A31F-8297B7A2150E}" type="presOf" srcId="{E5205F26-1E7A-45E0-A90D-E7278DAF2494}" destId="{AEE7A05D-360A-4DB9-BB8B-AA410E6CBCE3}" srcOrd="0" destOrd="0" presId="urn:microsoft.com/office/officeart/2005/8/layout/default"/>
    <dgm:cxn modelId="{33DF036D-1F45-408D-A62A-E77E15DDF5B9}" type="presOf" srcId="{CD160CFB-052E-4B38-AEAA-0FD8E65CAC1B}" destId="{935E34CF-9F5F-4CE5-8172-2EA470A00D05}" srcOrd="0" destOrd="1" presId="urn:microsoft.com/office/officeart/2005/8/layout/default"/>
    <dgm:cxn modelId="{0484EA75-243F-423C-B3FC-0F773AABAF9E}" type="presOf" srcId="{30F4BCA9-980C-4A5B-9776-B931617F1384}" destId="{81A36920-73CB-4937-8579-45BF412FF467}" srcOrd="0" destOrd="0" presId="urn:microsoft.com/office/officeart/2005/8/layout/default"/>
    <dgm:cxn modelId="{006B3159-EE96-4B86-9A58-BCDD56E2FC23}" type="presOf" srcId="{DA5D07E6-99BE-4950-90F6-10CE913864DC}" destId="{81A36920-73CB-4937-8579-45BF412FF467}" srcOrd="0" destOrd="1" presId="urn:microsoft.com/office/officeart/2005/8/layout/default"/>
    <dgm:cxn modelId="{C8D52C83-7BC3-4E3D-B9FA-D0000E165DFE}" srcId="{475A3F1B-0053-45F7-866E-FC7561B5EFA6}" destId="{A362A726-5B64-430A-9E5E-06DDAE9A1894}" srcOrd="1" destOrd="0" parTransId="{BD96B888-AEF3-4B93-A63C-9B37848D6506}" sibTransId="{17A5D775-A31A-4015-91C1-BEF315CCF745}"/>
    <dgm:cxn modelId="{9591D58C-9888-4C0D-88C2-0C61E851D06D}" type="presOf" srcId="{8F46933E-7A79-4643-BC78-1D4135FD36C2}" destId="{831659D9-1368-4184-BB79-92F79AAA9B8E}" srcOrd="0" destOrd="0" presId="urn:microsoft.com/office/officeart/2005/8/layout/default"/>
    <dgm:cxn modelId="{8933809B-D941-4B20-BDE7-F28B51ECD73E}" srcId="{16A6545C-38FB-4427-9AAE-60AFF20F0E2C}" destId="{30F4BCA9-980C-4A5B-9776-B931617F1384}" srcOrd="1" destOrd="0" parTransId="{2BF2D8F5-3E52-4444-B457-1EABEEA7DBE5}" sibTransId="{FAD9C689-B080-4A2C-9933-98F785C7F7E9}"/>
    <dgm:cxn modelId="{2523B09E-2A61-4AA5-9CD7-B9374D584DB1}" srcId="{E5205F26-1E7A-45E0-A90D-E7278DAF2494}" destId="{F49F2275-8625-4BBD-857E-692EA987AD8A}" srcOrd="0" destOrd="0" parTransId="{EC13B971-38F7-4CD0-BDA3-CDD684A4D87F}" sibTransId="{E96AE4D5-6168-4F6F-988D-0B8777924499}"/>
    <dgm:cxn modelId="{4D0CFFA7-DD33-420F-8D50-40F79C6FC6F5}" type="presOf" srcId="{BB9226A3-9DF1-4FDA-8450-EDA62F6C8C8F}" destId="{831659D9-1368-4184-BB79-92F79AAA9B8E}" srcOrd="0" destOrd="1" presId="urn:microsoft.com/office/officeart/2005/8/layout/default"/>
    <dgm:cxn modelId="{43D8F8BE-EFA1-4446-9CFF-C6F2221CCD85}" srcId="{16A6545C-38FB-4427-9AAE-60AFF20F0E2C}" destId="{475A3F1B-0053-45F7-866E-FC7561B5EFA6}" srcOrd="3" destOrd="0" parTransId="{26CB6025-FC61-40DD-9B25-D2A2D4B3FDAA}" sibTransId="{B54C9142-D458-44D9-BDEB-E65DD95EB2CB}"/>
    <dgm:cxn modelId="{14A808C2-6E7B-4C30-AF18-4ADCCB79D666}" type="presOf" srcId="{76FAB89F-64AE-44AF-B731-629ED47EE95D}" destId="{935E34CF-9F5F-4CE5-8172-2EA470A00D05}" srcOrd="0" destOrd="0" presId="urn:microsoft.com/office/officeart/2005/8/layout/default"/>
    <dgm:cxn modelId="{583DF3D0-0200-4775-A8D1-AC5A5248CE26}" srcId="{16A6545C-38FB-4427-9AAE-60AFF20F0E2C}" destId="{8F46933E-7A79-4643-BC78-1D4135FD36C2}" srcOrd="0" destOrd="0" parTransId="{FB62D99F-4DF3-45FE-97DA-47E8A19FEC17}" sibTransId="{6AE13E0D-2865-4E77-99FB-FAD2E402005D}"/>
    <dgm:cxn modelId="{89B653D7-FE64-4E3B-A9FA-12615ED2E8B5}" srcId="{16A6545C-38FB-4427-9AAE-60AFF20F0E2C}" destId="{76FAB89F-64AE-44AF-B731-629ED47EE95D}" srcOrd="4" destOrd="0" parTransId="{3EDAACE8-D923-4366-A3ED-FA2CE5134750}" sibTransId="{D7D4536C-EBE9-44DA-96BD-868DE53A64F2}"/>
    <dgm:cxn modelId="{25A978DA-26AB-4966-8011-B1F4071487AE}" srcId="{76FAB89F-64AE-44AF-B731-629ED47EE95D}" destId="{CD160CFB-052E-4B38-AEAA-0FD8E65CAC1B}" srcOrd="0" destOrd="0" parTransId="{D7CC77EA-62A6-4B09-9FEF-4C8588D29CA0}" sibTransId="{D26D981D-C8B3-46C2-829F-E5FDB0BC0022}"/>
    <dgm:cxn modelId="{3ACD0EDC-78FC-4984-ACF6-416FE1214567}" type="presOf" srcId="{16A6545C-38FB-4427-9AAE-60AFF20F0E2C}" destId="{72FE4865-2178-4BE3-8F54-93C5495C9E59}" srcOrd="0" destOrd="0" presId="urn:microsoft.com/office/officeart/2005/8/layout/default"/>
    <dgm:cxn modelId="{BA29A8DF-F089-42DF-8E98-2532FE3C50DA}" type="presOf" srcId="{A362A726-5B64-430A-9E5E-06DDAE9A1894}" destId="{7A6A01BD-8EDE-429D-B8EC-6CCDF9556F9A}" srcOrd="0" destOrd="2" presId="urn:microsoft.com/office/officeart/2005/8/layout/default"/>
    <dgm:cxn modelId="{907C3AE2-56CA-4BD1-9328-661BE23992AE}" srcId="{16A6545C-38FB-4427-9AAE-60AFF20F0E2C}" destId="{E5205F26-1E7A-45E0-A90D-E7278DAF2494}" srcOrd="2" destOrd="0" parTransId="{1B93A467-5C67-4EFF-A067-26AF9776C071}" sibTransId="{7E0612C3-5A07-4D2C-9DA0-A1BAAA3EA5CB}"/>
    <dgm:cxn modelId="{15532EEC-6DEE-485B-88AF-97C64B654A11}" srcId="{30F4BCA9-980C-4A5B-9776-B931617F1384}" destId="{DA5D07E6-99BE-4950-90F6-10CE913864DC}" srcOrd="0" destOrd="0" parTransId="{2BB8F6F3-A112-41EB-B807-DF0E6EF53492}" sibTransId="{EB328FDE-814D-4967-AB7F-2F5C0BD3C907}"/>
    <dgm:cxn modelId="{75B43BF8-405B-46B3-872D-53D57E3EC9AC}" type="presOf" srcId="{475A3F1B-0053-45F7-866E-FC7561B5EFA6}" destId="{7A6A01BD-8EDE-429D-B8EC-6CCDF9556F9A}" srcOrd="0" destOrd="0" presId="urn:microsoft.com/office/officeart/2005/8/layout/default"/>
    <dgm:cxn modelId="{0A284D07-04A3-48FC-BE3B-C623573456EB}" type="presParOf" srcId="{72FE4865-2178-4BE3-8F54-93C5495C9E59}" destId="{831659D9-1368-4184-BB79-92F79AAA9B8E}" srcOrd="0" destOrd="0" presId="urn:microsoft.com/office/officeart/2005/8/layout/default"/>
    <dgm:cxn modelId="{4C9B1893-837F-44E8-A116-DC8D089CB560}" type="presParOf" srcId="{72FE4865-2178-4BE3-8F54-93C5495C9E59}" destId="{1966828E-ECE5-4354-994F-E606AEA8E76A}" srcOrd="1" destOrd="0" presId="urn:microsoft.com/office/officeart/2005/8/layout/default"/>
    <dgm:cxn modelId="{72E61103-A3C1-4D7E-BF75-BDE71AE0049D}" type="presParOf" srcId="{72FE4865-2178-4BE3-8F54-93C5495C9E59}" destId="{81A36920-73CB-4937-8579-45BF412FF467}" srcOrd="2" destOrd="0" presId="urn:microsoft.com/office/officeart/2005/8/layout/default"/>
    <dgm:cxn modelId="{D2326BAA-85F9-40E4-8344-6A44E240E8E9}" type="presParOf" srcId="{72FE4865-2178-4BE3-8F54-93C5495C9E59}" destId="{9E9CAFE6-9903-4B33-8943-33F065BDCBD2}" srcOrd="3" destOrd="0" presId="urn:microsoft.com/office/officeart/2005/8/layout/default"/>
    <dgm:cxn modelId="{B348E94F-E15E-4F1E-A1E6-338123C65F20}" type="presParOf" srcId="{72FE4865-2178-4BE3-8F54-93C5495C9E59}" destId="{AEE7A05D-360A-4DB9-BB8B-AA410E6CBCE3}" srcOrd="4" destOrd="0" presId="urn:microsoft.com/office/officeart/2005/8/layout/default"/>
    <dgm:cxn modelId="{97337600-BBA1-43E7-900D-816648793AEA}" type="presParOf" srcId="{72FE4865-2178-4BE3-8F54-93C5495C9E59}" destId="{30D91089-4B4D-4229-81D7-9C95641ABCA5}" srcOrd="5" destOrd="0" presId="urn:microsoft.com/office/officeart/2005/8/layout/default"/>
    <dgm:cxn modelId="{07F8E610-36C5-4E8B-BD77-7F6058651991}" type="presParOf" srcId="{72FE4865-2178-4BE3-8F54-93C5495C9E59}" destId="{7A6A01BD-8EDE-429D-B8EC-6CCDF9556F9A}" srcOrd="6" destOrd="0" presId="urn:microsoft.com/office/officeart/2005/8/layout/default"/>
    <dgm:cxn modelId="{AF7878EE-A5F8-4DDC-B2C2-F058C8A1A8D7}" type="presParOf" srcId="{72FE4865-2178-4BE3-8F54-93C5495C9E59}" destId="{3CA31BA4-B7AB-450A-B7E3-D7B159DA7609}" srcOrd="7" destOrd="0" presId="urn:microsoft.com/office/officeart/2005/8/layout/default"/>
    <dgm:cxn modelId="{DA9D72DB-A62A-4A94-BBA2-EE7752CC792B}" type="presParOf" srcId="{72FE4865-2178-4BE3-8F54-93C5495C9E59}" destId="{935E34CF-9F5F-4CE5-8172-2EA470A00D0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991CBD-698C-43EE-B90C-862D5BF5FEB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81D897B-F4A2-4328-A3F1-597B61885AA0}">
      <dgm:prSet/>
      <dgm:spPr/>
      <dgm:t>
        <a:bodyPr/>
        <a:lstStyle/>
        <a:p>
          <a:r>
            <a:rPr lang="en-US"/>
            <a:t>Do you own your home?</a:t>
          </a:r>
        </a:p>
      </dgm:t>
    </dgm:pt>
    <dgm:pt modelId="{608CA171-9515-49B0-882D-A67BD23A95F9}" type="parTrans" cxnId="{0BF039FA-CCBF-40A0-A4A0-FBE0CAF9BA81}">
      <dgm:prSet/>
      <dgm:spPr/>
      <dgm:t>
        <a:bodyPr/>
        <a:lstStyle/>
        <a:p>
          <a:endParaRPr lang="en-US"/>
        </a:p>
      </dgm:t>
    </dgm:pt>
    <dgm:pt modelId="{9705CA17-B0FA-4CF7-89B6-2E69A7785D2B}" type="sibTrans" cxnId="{0BF039FA-CCBF-40A0-A4A0-FBE0CAF9BA81}">
      <dgm:prSet/>
      <dgm:spPr/>
      <dgm:t>
        <a:bodyPr/>
        <a:lstStyle/>
        <a:p>
          <a:endParaRPr lang="en-US"/>
        </a:p>
      </dgm:t>
    </dgm:pt>
    <dgm:pt modelId="{DED58C07-0FB2-4FD9-B54F-4B716CADB7B8}">
      <dgm:prSet/>
      <dgm:spPr/>
      <dgm:t>
        <a:bodyPr/>
        <a:lstStyle/>
        <a:p>
          <a:r>
            <a:rPr lang="en-US" dirty="0"/>
            <a:t>Do you own your home with one or more other people?</a:t>
          </a:r>
        </a:p>
      </dgm:t>
    </dgm:pt>
    <dgm:pt modelId="{395D84B9-A789-41CA-9D1D-F34E6BFF6FE8}" type="parTrans" cxnId="{1FDD4F7D-7EE2-4F0B-8048-BF7ED268A304}">
      <dgm:prSet/>
      <dgm:spPr/>
      <dgm:t>
        <a:bodyPr/>
        <a:lstStyle/>
        <a:p>
          <a:endParaRPr lang="en-US"/>
        </a:p>
      </dgm:t>
    </dgm:pt>
    <dgm:pt modelId="{E0868C40-A6CB-4CC7-BD72-EB069B4DDA61}" type="sibTrans" cxnId="{1FDD4F7D-7EE2-4F0B-8048-BF7ED268A304}">
      <dgm:prSet/>
      <dgm:spPr/>
      <dgm:t>
        <a:bodyPr/>
        <a:lstStyle/>
        <a:p>
          <a:endParaRPr lang="en-US"/>
        </a:p>
      </dgm:t>
    </dgm:pt>
    <dgm:pt modelId="{E3D45076-D05C-4990-99B7-F2304A5DAE24}" type="pres">
      <dgm:prSet presAssocID="{48991CBD-698C-43EE-B90C-862D5BF5FEB7}" presName="linear" presStyleCnt="0">
        <dgm:presLayoutVars>
          <dgm:animLvl val="lvl"/>
          <dgm:resizeHandles val="exact"/>
        </dgm:presLayoutVars>
      </dgm:prSet>
      <dgm:spPr/>
    </dgm:pt>
    <dgm:pt modelId="{46E1B791-D11E-4376-91F3-5E3F5B234DA7}" type="pres">
      <dgm:prSet presAssocID="{B81D897B-F4A2-4328-A3F1-597B61885AA0}" presName="parentText" presStyleLbl="node1" presStyleIdx="0" presStyleCnt="2">
        <dgm:presLayoutVars>
          <dgm:chMax val="0"/>
          <dgm:bulletEnabled val="1"/>
        </dgm:presLayoutVars>
      </dgm:prSet>
      <dgm:spPr/>
    </dgm:pt>
    <dgm:pt modelId="{5DD1F742-B678-4C64-9658-504B01716A4F}" type="pres">
      <dgm:prSet presAssocID="{9705CA17-B0FA-4CF7-89B6-2E69A7785D2B}" presName="spacer" presStyleCnt="0"/>
      <dgm:spPr/>
    </dgm:pt>
    <dgm:pt modelId="{BA583C10-1393-486A-BCF6-31CA4FF86C2A}" type="pres">
      <dgm:prSet presAssocID="{DED58C07-0FB2-4FD9-B54F-4B716CADB7B8}" presName="parentText" presStyleLbl="node1" presStyleIdx="1" presStyleCnt="2">
        <dgm:presLayoutVars>
          <dgm:chMax val="0"/>
          <dgm:bulletEnabled val="1"/>
        </dgm:presLayoutVars>
      </dgm:prSet>
      <dgm:spPr/>
    </dgm:pt>
  </dgm:ptLst>
  <dgm:cxnLst>
    <dgm:cxn modelId="{C3BD2D76-3304-47A7-BF3E-8798FC4BED89}" type="presOf" srcId="{B81D897B-F4A2-4328-A3F1-597B61885AA0}" destId="{46E1B791-D11E-4376-91F3-5E3F5B234DA7}" srcOrd="0" destOrd="0" presId="urn:microsoft.com/office/officeart/2005/8/layout/vList2"/>
    <dgm:cxn modelId="{1FDD4F7D-7EE2-4F0B-8048-BF7ED268A304}" srcId="{48991CBD-698C-43EE-B90C-862D5BF5FEB7}" destId="{DED58C07-0FB2-4FD9-B54F-4B716CADB7B8}" srcOrd="1" destOrd="0" parTransId="{395D84B9-A789-41CA-9D1D-F34E6BFF6FE8}" sibTransId="{E0868C40-A6CB-4CC7-BD72-EB069B4DDA61}"/>
    <dgm:cxn modelId="{CB48BCCB-6F1C-47EA-8BC4-565528FE60CB}" type="presOf" srcId="{DED58C07-0FB2-4FD9-B54F-4B716CADB7B8}" destId="{BA583C10-1393-486A-BCF6-31CA4FF86C2A}" srcOrd="0" destOrd="0" presId="urn:microsoft.com/office/officeart/2005/8/layout/vList2"/>
    <dgm:cxn modelId="{F18E14F7-613B-4185-BC9A-47518E534E0B}" type="presOf" srcId="{48991CBD-698C-43EE-B90C-862D5BF5FEB7}" destId="{E3D45076-D05C-4990-99B7-F2304A5DAE24}" srcOrd="0" destOrd="0" presId="urn:microsoft.com/office/officeart/2005/8/layout/vList2"/>
    <dgm:cxn modelId="{0BF039FA-CCBF-40A0-A4A0-FBE0CAF9BA81}" srcId="{48991CBD-698C-43EE-B90C-862D5BF5FEB7}" destId="{B81D897B-F4A2-4328-A3F1-597B61885AA0}" srcOrd="0" destOrd="0" parTransId="{608CA171-9515-49B0-882D-A67BD23A95F9}" sibTransId="{9705CA17-B0FA-4CF7-89B6-2E69A7785D2B}"/>
    <dgm:cxn modelId="{3407BD8B-7C07-45E8-80ED-8789C347BA2D}" type="presParOf" srcId="{E3D45076-D05C-4990-99B7-F2304A5DAE24}" destId="{46E1B791-D11E-4376-91F3-5E3F5B234DA7}" srcOrd="0" destOrd="0" presId="urn:microsoft.com/office/officeart/2005/8/layout/vList2"/>
    <dgm:cxn modelId="{FD347BC4-2AD8-4400-854E-0D534B662D16}" type="presParOf" srcId="{E3D45076-D05C-4990-99B7-F2304A5DAE24}" destId="{5DD1F742-B678-4C64-9658-504B01716A4F}" srcOrd="1" destOrd="0" presId="urn:microsoft.com/office/officeart/2005/8/layout/vList2"/>
    <dgm:cxn modelId="{15493404-7EB3-436A-B709-6CE28660F9CF}" type="presParOf" srcId="{E3D45076-D05C-4990-99B7-F2304A5DAE24}" destId="{BA583C10-1393-486A-BCF6-31CA4FF86C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E13708-16FB-4CC0-88A1-BEFD89439AE3}"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58A85D06-60E3-4933-91AD-CF53A1021CBA}">
      <dgm:prSet/>
      <dgm:spPr/>
      <dgm:t>
        <a:bodyPr/>
        <a:lstStyle/>
        <a:p>
          <a:r>
            <a:rPr lang="en-US"/>
            <a:t>Legal documents that allow the signer to make decisions and appointments as to the persons that will make financial and healthcare decisions for them when the signer is unable to make those decisions for themselves.  </a:t>
          </a:r>
        </a:p>
      </dgm:t>
    </dgm:pt>
    <dgm:pt modelId="{447F1D3E-20C9-4580-96A2-AD22B6065EC4}" type="parTrans" cxnId="{DCAE8596-D962-4282-A9B4-E18379FCD076}">
      <dgm:prSet/>
      <dgm:spPr/>
      <dgm:t>
        <a:bodyPr/>
        <a:lstStyle/>
        <a:p>
          <a:endParaRPr lang="en-US"/>
        </a:p>
      </dgm:t>
    </dgm:pt>
    <dgm:pt modelId="{15801446-A2DB-4D95-8595-C666F81350FA}" type="sibTrans" cxnId="{DCAE8596-D962-4282-A9B4-E18379FCD076}">
      <dgm:prSet/>
      <dgm:spPr/>
      <dgm:t>
        <a:bodyPr/>
        <a:lstStyle/>
        <a:p>
          <a:endParaRPr lang="en-US"/>
        </a:p>
      </dgm:t>
    </dgm:pt>
    <dgm:pt modelId="{729933E1-0131-4C8F-84DE-C9D8B75C2F16}">
      <dgm:prSet/>
      <dgm:spPr/>
      <dgm:t>
        <a:bodyPr/>
        <a:lstStyle/>
        <a:p>
          <a:r>
            <a:rPr lang="en-US"/>
            <a:t>Advance directives include the following: </a:t>
          </a:r>
        </a:p>
      </dgm:t>
    </dgm:pt>
    <dgm:pt modelId="{EA1CA676-3528-4145-BCAD-68340B9A3E7D}" type="parTrans" cxnId="{904B1EE2-719B-4414-A849-30BA6403B10C}">
      <dgm:prSet/>
      <dgm:spPr/>
      <dgm:t>
        <a:bodyPr/>
        <a:lstStyle/>
        <a:p>
          <a:endParaRPr lang="en-US"/>
        </a:p>
      </dgm:t>
    </dgm:pt>
    <dgm:pt modelId="{5B05555A-7D1D-43E5-AAB8-3A6CE6F685F9}" type="sibTrans" cxnId="{904B1EE2-719B-4414-A849-30BA6403B10C}">
      <dgm:prSet/>
      <dgm:spPr/>
      <dgm:t>
        <a:bodyPr/>
        <a:lstStyle/>
        <a:p>
          <a:endParaRPr lang="en-US"/>
        </a:p>
      </dgm:t>
    </dgm:pt>
    <dgm:pt modelId="{10ABAD06-FD08-4F0C-AAED-22B64AFCA541}">
      <dgm:prSet/>
      <dgm:spPr/>
      <dgm:t>
        <a:bodyPr/>
        <a:lstStyle/>
        <a:p>
          <a:r>
            <a:rPr lang="en-US"/>
            <a:t>Living Will</a:t>
          </a:r>
        </a:p>
      </dgm:t>
    </dgm:pt>
    <dgm:pt modelId="{68ACCFAB-D853-48F1-9380-9503A5390B8B}" type="parTrans" cxnId="{5C546CE7-0296-45DF-8C96-534CFEC9D5D4}">
      <dgm:prSet/>
      <dgm:spPr/>
      <dgm:t>
        <a:bodyPr/>
        <a:lstStyle/>
        <a:p>
          <a:endParaRPr lang="en-US"/>
        </a:p>
      </dgm:t>
    </dgm:pt>
    <dgm:pt modelId="{F1E94ACF-4534-44CF-BD03-4A6B553A3266}" type="sibTrans" cxnId="{5C546CE7-0296-45DF-8C96-534CFEC9D5D4}">
      <dgm:prSet/>
      <dgm:spPr/>
      <dgm:t>
        <a:bodyPr/>
        <a:lstStyle/>
        <a:p>
          <a:endParaRPr lang="en-US"/>
        </a:p>
      </dgm:t>
    </dgm:pt>
    <dgm:pt modelId="{206AD8A7-F241-4071-B07A-7DD9C01350D7}">
      <dgm:prSet/>
      <dgm:spPr/>
      <dgm:t>
        <a:bodyPr/>
        <a:lstStyle/>
        <a:p>
          <a:r>
            <a:rPr lang="en-US"/>
            <a:t>Health Care Power of Attorney</a:t>
          </a:r>
        </a:p>
      </dgm:t>
    </dgm:pt>
    <dgm:pt modelId="{A7AF9A9E-6EC9-4C06-A6E9-EBA55DD1712F}" type="parTrans" cxnId="{87ADE43D-3B6B-4787-B5C3-170DABB20F16}">
      <dgm:prSet/>
      <dgm:spPr/>
      <dgm:t>
        <a:bodyPr/>
        <a:lstStyle/>
        <a:p>
          <a:endParaRPr lang="en-US"/>
        </a:p>
      </dgm:t>
    </dgm:pt>
    <dgm:pt modelId="{733E7754-DE6A-4D56-93F4-906AB5B581E1}" type="sibTrans" cxnId="{87ADE43D-3B6B-4787-B5C3-170DABB20F16}">
      <dgm:prSet/>
      <dgm:spPr/>
      <dgm:t>
        <a:bodyPr/>
        <a:lstStyle/>
        <a:p>
          <a:endParaRPr lang="en-US"/>
        </a:p>
      </dgm:t>
    </dgm:pt>
    <dgm:pt modelId="{F7A8A65F-D6CC-47CB-806F-8B1084F80C19}">
      <dgm:prSet/>
      <dgm:spPr/>
      <dgm:t>
        <a:bodyPr/>
        <a:lstStyle/>
        <a:p>
          <a:r>
            <a:rPr lang="en-US"/>
            <a:t>Power of Attorney  (Durable and Springing)</a:t>
          </a:r>
        </a:p>
      </dgm:t>
    </dgm:pt>
    <dgm:pt modelId="{2EED39EC-C071-4E07-8F57-A81A259D9EF1}" type="parTrans" cxnId="{172A7F32-184E-4C02-9852-60488FF247E8}">
      <dgm:prSet/>
      <dgm:spPr/>
      <dgm:t>
        <a:bodyPr/>
        <a:lstStyle/>
        <a:p>
          <a:endParaRPr lang="en-US"/>
        </a:p>
      </dgm:t>
    </dgm:pt>
    <dgm:pt modelId="{46369AFF-FD67-4D47-A599-5912E66DAEA9}" type="sibTrans" cxnId="{172A7F32-184E-4C02-9852-60488FF247E8}">
      <dgm:prSet/>
      <dgm:spPr/>
      <dgm:t>
        <a:bodyPr/>
        <a:lstStyle/>
        <a:p>
          <a:endParaRPr lang="en-US"/>
        </a:p>
      </dgm:t>
    </dgm:pt>
    <dgm:pt modelId="{8376FD00-53A2-4359-9FEC-2AF4DE593866}" type="pres">
      <dgm:prSet presAssocID="{08E13708-16FB-4CC0-88A1-BEFD89439AE3}" presName="Name0" presStyleCnt="0">
        <dgm:presLayoutVars>
          <dgm:dir/>
          <dgm:animLvl val="lvl"/>
          <dgm:resizeHandles val="exact"/>
        </dgm:presLayoutVars>
      </dgm:prSet>
      <dgm:spPr/>
    </dgm:pt>
    <dgm:pt modelId="{884EAAD5-842E-4F0A-8477-0BAAC32503F3}" type="pres">
      <dgm:prSet presAssocID="{729933E1-0131-4C8F-84DE-C9D8B75C2F16}" presName="boxAndChildren" presStyleCnt="0"/>
      <dgm:spPr/>
    </dgm:pt>
    <dgm:pt modelId="{38CD65F4-510F-448D-8CC0-BC2B9CE7F40F}" type="pres">
      <dgm:prSet presAssocID="{729933E1-0131-4C8F-84DE-C9D8B75C2F16}" presName="parentTextBox" presStyleLbl="node1" presStyleIdx="0" presStyleCnt="2"/>
      <dgm:spPr/>
    </dgm:pt>
    <dgm:pt modelId="{36769D0C-0EC6-49B6-ACF4-5BE6BCCC100E}" type="pres">
      <dgm:prSet presAssocID="{729933E1-0131-4C8F-84DE-C9D8B75C2F16}" presName="entireBox" presStyleLbl="node1" presStyleIdx="0" presStyleCnt="2"/>
      <dgm:spPr/>
    </dgm:pt>
    <dgm:pt modelId="{938FEB26-C518-4803-9A50-17C21D304AFC}" type="pres">
      <dgm:prSet presAssocID="{729933E1-0131-4C8F-84DE-C9D8B75C2F16}" presName="descendantBox" presStyleCnt="0"/>
      <dgm:spPr/>
    </dgm:pt>
    <dgm:pt modelId="{F17171A3-DAFA-4892-938A-0A2C9C88B0CE}" type="pres">
      <dgm:prSet presAssocID="{10ABAD06-FD08-4F0C-AAED-22B64AFCA541}" presName="childTextBox" presStyleLbl="fgAccFollowNode1" presStyleIdx="0" presStyleCnt="3">
        <dgm:presLayoutVars>
          <dgm:bulletEnabled val="1"/>
        </dgm:presLayoutVars>
      </dgm:prSet>
      <dgm:spPr/>
    </dgm:pt>
    <dgm:pt modelId="{980982DC-9A79-44FD-A74F-DE42F6B8CAE0}" type="pres">
      <dgm:prSet presAssocID="{206AD8A7-F241-4071-B07A-7DD9C01350D7}" presName="childTextBox" presStyleLbl="fgAccFollowNode1" presStyleIdx="1" presStyleCnt="3">
        <dgm:presLayoutVars>
          <dgm:bulletEnabled val="1"/>
        </dgm:presLayoutVars>
      </dgm:prSet>
      <dgm:spPr/>
    </dgm:pt>
    <dgm:pt modelId="{37949CE5-A8CB-4CB9-B474-E9FF7FC61F48}" type="pres">
      <dgm:prSet presAssocID="{F7A8A65F-D6CC-47CB-806F-8B1084F80C19}" presName="childTextBox" presStyleLbl="fgAccFollowNode1" presStyleIdx="2" presStyleCnt="3">
        <dgm:presLayoutVars>
          <dgm:bulletEnabled val="1"/>
        </dgm:presLayoutVars>
      </dgm:prSet>
      <dgm:spPr/>
    </dgm:pt>
    <dgm:pt modelId="{32C00DFD-1D75-47ED-B96A-D74BFA682BAB}" type="pres">
      <dgm:prSet presAssocID="{15801446-A2DB-4D95-8595-C666F81350FA}" presName="sp" presStyleCnt="0"/>
      <dgm:spPr/>
    </dgm:pt>
    <dgm:pt modelId="{1077706B-6577-4570-BB5A-E1F17AD8B31D}" type="pres">
      <dgm:prSet presAssocID="{58A85D06-60E3-4933-91AD-CF53A1021CBA}" presName="arrowAndChildren" presStyleCnt="0"/>
      <dgm:spPr/>
    </dgm:pt>
    <dgm:pt modelId="{9A20E6D9-1CC1-4B76-86AB-F15EE2B3FDD8}" type="pres">
      <dgm:prSet presAssocID="{58A85D06-60E3-4933-91AD-CF53A1021CBA}" presName="parentTextArrow" presStyleLbl="node1" presStyleIdx="1" presStyleCnt="2"/>
      <dgm:spPr/>
    </dgm:pt>
  </dgm:ptLst>
  <dgm:cxnLst>
    <dgm:cxn modelId="{AF97171E-7C58-4BB0-9FCF-94E9C21FEA78}" type="presOf" srcId="{F7A8A65F-D6CC-47CB-806F-8B1084F80C19}" destId="{37949CE5-A8CB-4CB9-B474-E9FF7FC61F48}" srcOrd="0" destOrd="0" presId="urn:microsoft.com/office/officeart/2005/8/layout/process4"/>
    <dgm:cxn modelId="{172A7F32-184E-4C02-9852-60488FF247E8}" srcId="{729933E1-0131-4C8F-84DE-C9D8B75C2F16}" destId="{F7A8A65F-D6CC-47CB-806F-8B1084F80C19}" srcOrd="2" destOrd="0" parTransId="{2EED39EC-C071-4E07-8F57-A81A259D9EF1}" sibTransId="{46369AFF-FD67-4D47-A599-5912E66DAEA9}"/>
    <dgm:cxn modelId="{87ADE43D-3B6B-4787-B5C3-170DABB20F16}" srcId="{729933E1-0131-4C8F-84DE-C9D8B75C2F16}" destId="{206AD8A7-F241-4071-B07A-7DD9C01350D7}" srcOrd="1" destOrd="0" parTransId="{A7AF9A9E-6EC9-4C06-A6E9-EBA55DD1712F}" sibTransId="{733E7754-DE6A-4D56-93F4-906AB5B581E1}"/>
    <dgm:cxn modelId="{2DACA65D-59B6-43EE-8B64-12E661479A1B}" type="presOf" srcId="{10ABAD06-FD08-4F0C-AAED-22B64AFCA541}" destId="{F17171A3-DAFA-4892-938A-0A2C9C88B0CE}" srcOrd="0" destOrd="0" presId="urn:microsoft.com/office/officeart/2005/8/layout/process4"/>
    <dgm:cxn modelId="{1EF05166-DE5A-40A9-AD6F-117100626DE6}" type="presOf" srcId="{206AD8A7-F241-4071-B07A-7DD9C01350D7}" destId="{980982DC-9A79-44FD-A74F-DE42F6B8CAE0}" srcOrd="0" destOrd="0" presId="urn:microsoft.com/office/officeart/2005/8/layout/process4"/>
    <dgm:cxn modelId="{6E2B9552-0A7A-4ACE-9035-8D8BD1253D31}" type="presOf" srcId="{729933E1-0131-4C8F-84DE-C9D8B75C2F16}" destId="{38CD65F4-510F-448D-8CC0-BC2B9CE7F40F}" srcOrd="0" destOrd="0" presId="urn:microsoft.com/office/officeart/2005/8/layout/process4"/>
    <dgm:cxn modelId="{BC3D4281-CB21-4433-9213-B1A4F3ABA481}" type="presOf" srcId="{58A85D06-60E3-4933-91AD-CF53A1021CBA}" destId="{9A20E6D9-1CC1-4B76-86AB-F15EE2B3FDD8}" srcOrd="0" destOrd="0" presId="urn:microsoft.com/office/officeart/2005/8/layout/process4"/>
    <dgm:cxn modelId="{DCAE8596-D962-4282-A9B4-E18379FCD076}" srcId="{08E13708-16FB-4CC0-88A1-BEFD89439AE3}" destId="{58A85D06-60E3-4933-91AD-CF53A1021CBA}" srcOrd="0" destOrd="0" parTransId="{447F1D3E-20C9-4580-96A2-AD22B6065EC4}" sibTransId="{15801446-A2DB-4D95-8595-C666F81350FA}"/>
    <dgm:cxn modelId="{1DB3459D-39C8-4176-9349-0084878ECDD6}" type="presOf" srcId="{729933E1-0131-4C8F-84DE-C9D8B75C2F16}" destId="{36769D0C-0EC6-49B6-ACF4-5BE6BCCC100E}" srcOrd="1" destOrd="0" presId="urn:microsoft.com/office/officeart/2005/8/layout/process4"/>
    <dgm:cxn modelId="{755968D9-6DF0-45AA-81A5-82F534180827}" type="presOf" srcId="{08E13708-16FB-4CC0-88A1-BEFD89439AE3}" destId="{8376FD00-53A2-4359-9FEC-2AF4DE593866}" srcOrd="0" destOrd="0" presId="urn:microsoft.com/office/officeart/2005/8/layout/process4"/>
    <dgm:cxn modelId="{904B1EE2-719B-4414-A849-30BA6403B10C}" srcId="{08E13708-16FB-4CC0-88A1-BEFD89439AE3}" destId="{729933E1-0131-4C8F-84DE-C9D8B75C2F16}" srcOrd="1" destOrd="0" parTransId="{EA1CA676-3528-4145-BCAD-68340B9A3E7D}" sibTransId="{5B05555A-7D1D-43E5-AAB8-3A6CE6F685F9}"/>
    <dgm:cxn modelId="{5C546CE7-0296-45DF-8C96-534CFEC9D5D4}" srcId="{729933E1-0131-4C8F-84DE-C9D8B75C2F16}" destId="{10ABAD06-FD08-4F0C-AAED-22B64AFCA541}" srcOrd="0" destOrd="0" parTransId="{68ACCFAB-D853-48F1-9380-9503A5390B8B}" sibTransId="{F1E94ACF-4534-44CF-BD03-4A6B553A3266}"/>
    <dgm:cxn modelId="{BF3D8EE6-1167-4E39-90BE-E9548A1B966D}" type="presParOf" srcId="{8376FD00-53A2-4359-9FEC-2AF4DE593866}" destId="{884EAAD5-842E-4F0A-8477-0BAAC32503F3}" srcOrd="0" destOrd="0" presId="urn:microsoft.com/office/officeart/2005/8/layout/process4"/>
    <dgm:cxn modelId="{E7471FCC-8544-4C1E-BD8D-0CA84F9BCA1C}" type="presParOf" srcId="{884EAAD5-842E-4F0A-8477-0BAAC32503F3}" destId="{38CD65F4-510F-448D-8CC0-BC2B9CE7F40F}" srcOrd="0" destOrd="0" presId="urn:microsoft.com/office/officeart/2005/8/layout/process4"/>
    <dgm:cxn modelId="{D0D4C832-2030-4F6F-B258-E7F16D47AB9A}" type="presParOf" srcId="{884EAAD5-842E-4F0A-8477-0BAAC32503F3}" destId="{36769D0C-0EC6-49B6-ACF4-5BE6BCCC100E}" srcOrd="1" destOrd="0" presId="urn:microsoft.com/office/officeart/2005/8/layout/process4"/>
    <dgm:cxn modelId="{DC8BD968-063E-4D7C-85B6-429804DA1409}" type="presParOf" srcId="{884EAAD5-842E-4F0A-8477-0BAAC32503F3}" destId="{938FEB26-C518-4803-9A50-17C21D304AFC}" srcOrd="2" destOrd="0" presId="urn:microsoft.com/office/officeart/2005/8/layout/process4"/>
    <dgm:cxn modelId="{B91C4BD2-036C-4FCA-93AB-44EC07AED94A}" type="presParOf" srcId="{938FEB26-C518-4803-9A50-17C21D304AFC}" destId="{F17171A3-DAFA-4892-938A-0A2C9C88B0CE}" srcOrd="0" destOrd="0" presId="urn:microsoft.com/office/officeart/2005/8/layout/process4"/>
    <dgm:cxn modelId="{85F95696-789D-4256-94C5-5AE659434F43}" type="presParOf" srcId="{938FEB26-C518-4803-9A50-17C21D304AFC}" destId="{980982DC-9A79-44FD-A74F-DE42F6B8CAE0}" srcOrd="1" destOrd="0" presId="urn:microsoft.com/office/officeart/2005/8/layout/process4"/>
    <dgm:cxn modelId="{BE64E647-969F-4EDD-A627-BC6DD6AADB40}" type="presParOf" srcId="{938FEB26-C518-4803-9A50-17C21D304AFC}" destId="{37949CE5-A8CB-4CB9-B474-E9FF7FC61F48}" srcOrd="2" destOrd="0" presId="urn:microsoft.com/office/officeart/2005/8/layout/process4"/>
    <dgm:cxn modelId="{A973F954-3AA7-4B2F-9E8B-7AE82CD17328}" type="presParOf" srcId="{8376FD00-53A2-4359-9FEC-2AF4DE593866}" destId="{32C00DFD-1D75-47ED-B96A-D74BFA682BAB}" srcOrd="1" destOrd="0" presId="urn:microsoft.com/office/officeart/2005/8/layout/process4"/>
    <dgm:cxn modelId="{0ED523B7-4F5A-42CB-89CD-2BF3E3CAA409}" type="presParOf" srcId="{8376FD00-53A2-4359-9FEC-2AF4DE593866}" destId="{1077706B-6577-4570-BB5A-E1F17AD8B31D}" srcOrd="2" destOrd="0" presId="urn:microsoft.com/office/officeart/2005/8/layout/process4"/>
    <dgm:cxn modelId="{8085FD93-8C1B-4281-A566-F0F5FD7390DE}" type="presParOf" srcId="{1077706B-6577-4570-BB5A-E1F17AD8B31D}" destId="{9A20E6D9-1CC1-4B76-86AB-F15EE2B3FDD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A0649-A182-49CA-AD89-98A2B0AF756A}"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28560C91-0CE9-446A-8E63-3FEDEDB36A79}">
      <dgm:prSet/>
      <dgm:spPr/>
      <dgm:t>
        <a:bodyPr/>
        <a:lstStyle/>
        <a:p>
          <a:r>
            <a:rPr lang="en-US"/>
            <a:t>A document detailing a person’s desires regarding their medical treatment in circumstances in which they are no longer able to express informed consent. </a:t>
          </a:r>
        </a:p>
      </dgm:t>
    </dgm:pt>
    <dgm:pt modelId="{19A97108-EBC7-41A1-AA48-713C23548D0A}" type="parTrans" cxnId="{965013D4-AF35-4F01-A8C2-67696A3B68AF}">
      <dgm:prSet/>
      <dgm:spPr/>
      <dgm:t>
        <a:bodyPr/>
        <a:lstStyle/>
        <a:p>
          <a:endParaRPr lang="en-US"/>
        </a:p>
      </dgm:t>
    </dgm:pt>
    <dgm:pt modelId="{1674F422-DD41-46A9-A9F0-9C95775FEA8F}" type="sibTrans" cxnId="{965013D4-AF35-4F01-A8C2-67696A3B68AF}">
      <dgm:prSet/>
      <dgm:spPr/>
      <dgm:t>
        <a:bodyPr/>
        <a:lstStyle/>
        <a:p>
          <a:endParaRPr lang="en-US"/>
        </a:p>
      </dgm:t>
    </dgm:pt>
    <dgm:pt modelId="{1D6A2AE2-7EEC-41DF-A8A5-6D3EF83EDDF8}">
      <dgm:prSet/>
      <dgm:spPr/>
      <dgm:t>
        <a:bodyPr/>
        <a:lstStyle/>
        <a:p>
          <a:r>
            <a:rPr lang="en-US"/>
            <a:t>The Living Will becomes effective when either of the following conditions exist:</a:t>
          </a:r>
        </a:p>
      </dgm:t>
    </dgm:pt>
    <dgm:pt modelId="{12902F5D-06B1-4045-8AA9-5D69E45BEA0D}" type="parTrans" cxnId="{2F931156-6F3F-4EDB-9750-79D0905C5EAC}">
      <dgm:prSet/>
      <dgm:spPr/>
      <dgm:t>
        <a:bodyPr/>
        <a:lstStyle/>
        <a:p>
          <a:endParaRPr lang="en-US"/>
        </a:p>
      </dgm:t>
    </dgm:pt>
    <dgm:pt modelId="{5EB79C76-EA74-489C-B416-641BCB1FF006}" type="sibTrans" cxnId="{2F931156-6F3F-4EDB-9750-79D0905C5EAC}">
      <dgm:prSet/>
      <dgm:spPr/>
      <dgm:t>
        <a:bodyPr/>
        <a:lstStyle/>
        <a:p>
          <a:endParaRPr lang="en-US"/>
        </a:p>
      </dgm:t>
    </dgm:pt>
    <dgm:pt modelId="{F8F3B497-ADCF-4F5C-B0A2-2133A0DAA72B}">
      <dgm:prSet/>
      <dgm:spPr/>
      <dgm:t>
        <a:bodyPr/>
        <a:lstStyle/>
        <a:p>
          <a:r>
            <a:rPr lang="en-US"/>
            <a:t>Incurable or irreversible condition;</a:t>
          </a:r>
        </a:p>
      </dgm:t>
    </dgm:pt>
    <dgm:pt modelId="{6BF7AD32-5231-459F-970C-30085E15F79E}" type="parTrans" cxnId="{DBF7BF3C-553A-4F82-A328-5CFE9DDFED12}">
      <dgm:prSet/>
      <dgm:spPr/>
      <dgm:t>
        <a:bodyPr/>
        <a:lstStyle/>
        <a:p>
          <a:endParaRPr lang="en-US"/>
        </a:p>
      </dgm:t>
    </dgm:pt>
    <dgm:pt modelId="{42BE353C-3C98-4B34-85C9-041758B068F2}" type="sibTrans" cxnId="{DBF7BF3C-553A-4F82-A328-5CFE9DDFED12}">
      <dgm:prSet/>
      <dgm:spPr/>
      <dgm:t>
        <a:bodyPr/>
        <a:lstStyle/>
        <a:p>
          <a:endParaRPr lang="en-US"/>
        </a:p>
      </dgm:t>
    </dgm:pt>
    <dgm:pt modelId="{7627B23D-5397-4964-95D6-1F18FEBBF0EF}">
      <dgm:prSet/>
      <dgm:spPr/>
      <dgm:t>
        <a:bodyPr/>
        <a:lstStyle/>
        <a:p>
          <a:r>
            <a:rPr lang="en-US"/>
            <a:t>Unconscious and to a high degree of medical certainty you will not regain consciousness; or</a:t>
          </a:r>
        </a:p>
      </dgm:t>
    </dgm:pt>
    <dgm:pt modelId="{BE0750E2-DFA0-4E5D-A6EF-BE4860B9F861}" type="parTrans" cxnId="{A3E23DB5-7937-4D4F-A448-CFC5C9E7FC0B}">
      <dgm:prSet/>
      <dgm:spPr/>
      <dgm:t>
        <a:bodyPr/>
        <a:lstStyle/>
        <a:p>
          <a:endParaRPr lang="en-US"/>
        </a:p>
      </dgm:t>
    </dgm:pt>
    <dgm:pt modelId="{BD4E6B76-73D4-46EB-9BBE-861050629C9F}" type="sibTrans" cxnId="{A3E23DB5-7937-4D4F-A448-CFC5C9E7FC0B}">
      <dgm:prSet/>
      <dgm:spPr/>
      <dgm:t>
        <a:bodyPr/>
        <a:lstStyle/>
        <a:p>
          <a:endParaRPr lang="en-US"/>
        </a:p>
      </dgm:t>
    </dgm:pt>
    <dgm:pt modelId="{2BADC43F-E3C7-4090-B3E0-6DF3348D78CD}">
      <dgm:prSet/>
      <dgm:spPr/>
      <dgm:t>
        <a:bodyPr/>
        <a:lstStyle/>
        <a:p>
          <a:r>
            <a:rPr lang="en-US"/>
            <a:t>Advance dementia or another condition which results in a substantial loss of cognitive ability, and to a high degree of medical certainty the loss is not reversible.</a:t>
          </a:r>
        </a:p>
      </dgm:t>
    </dgm:pt>
    <dgm:pt modelId="{EBAF3CF0-D68F-46FD-ABBB-CCA38518A48B}" type="parTrans" cxnId="{7F299CCC-3E01-4D96-BB48-33DE9567A1DA}">
      <dgm:prSet/>
      <dgm:spPr/>
      <dgm:t>
        <a:bodyPr/>
        <a:lstStyle/>
        <a:p>
          <a:endParaRPr lang="en-US"/>
        </a:p>
      </dgm:t>
    </dgm:pt>
    <dgm:pt modelId="{AF5CCF19-69B6-46C2-B52A-3DB210A186C6}" type="sibTrans" cxnId="{7F299CCC-3E01-4D96-BB48-33DE9567A1DA}">
      <dgm:prSet/>
      <dgm:spPr/>
      <dgm:t>
        <a:bodyPr/>
        <a:lstStyle/>
        <a:p>
          <a:endParaRPr lang="en-US"/>
        </a:p>
      </dgm:t>
    </dgm:pt>
    <dgm:pt modelId="{5283C03B-1D6F-48D2-B048-C09CDE784038}" type="pres">
      <dgm:prSet presAssocID="{96AA0649-A182-49CA-AD89-98A2B0AF756A}" presName="Name0" presStyleCnt="0">
        <dgm:presLayoutVars>
          <dgm:dir/>
          <dgm:animLvl val="lvl"/>
          <dgm:resizeHandles val="exact"/>
        </dgm:presLayoutVars>
      </dgm:prSet>
      <dgm:spPr/>
    </dgm:pt>
    <dgm:pt modelId="{23C206CB-36B0-419F-AB4C-1C88549A5587}" type="pres">
      <dgm:prSet presAssocID="{1D6A2AE2-7EEC-41DF-A8A5-6D3EF83EDDF8}" presName="boxAndChildren" presStyleCnt="0"/>
      <dgm:spPr/>
    </dgm:pt>
    <dgm:pt modelId="{720F9AA2-D1F5-4DA0-AAA9-79868D257373}" type="pres">
      <dgm:prSet presAssocID="{1D6A2AE2-7EEC-41DF-A8A5-6D3EF83EDDF8}" presName="parentTextBox" presStyleLbl="node1" presStyleIdx="0" presStyleCnt="2"/>
      <dgm:spPr/>
    </dgm:pt>
    <dgm:pt modelId="{C0880A4F-C17E-4C09-93BE-A174EEFC2EFB}" type="pres">
      <dgm:prSet presAssocID="{1D6A2AE2-7EEC-41DF-A8A5-6D3EF83EDDF8}" presName="entireBox" presStyleLbl="node1" presStyleIdx="0" presStyleCnt="2"/>
      <dgm:spPr/>
    </dgm:pt>
    <dgm:pt modelId="{87780290-D1FC-4558-9C44-4282EF6504A4}" type="pres">
      <dgm:prSet presAssocID="{1D6A2AE2-7EEC-41DF-A8A5-6D3EF83EDDF8}" presName="descendantBox" presStyleCnt="0"/>
      <dgm:spPr/>
    </dgm:pt>
    <dgm:pt modelId="{2DF4C097-9995-4E6E-9260-6B02268AAB6A}" type="pres">
      <dgm:prSet presAssocID="{F8F3B497-ADCF-4F5C-B0A2-2133A0DAA72B}" presName="childTextBox" presStyleLbl="fgAccFollowNode1" presStyleIdx="0" presStyleCnt="3">
        <dgm:presLayoutVars>
          <dgm:bulletEnabled val="1"/>
        </dgm:presLayoutVars>
      </dgm:prSet>
      <dgm:spPr/>
    </dgm:pt>
    <dgm:pt modelId="{754E02C6-C553-4F4A-881D-1BA1FDD49E4B}" type="pres">
      <dgm:prSet presAssocID="{7627B23D-5397-4964-95D6-1F18FEBBF0EF}" presName="childTextBox" presStyleLbl="fgAccFollowNode1" presStyleIdx="1" presStyleCnt="3">
        <dgm:presLayoutVars>
          <dgm:bulletEnabled val="1"/>
        </dgm:presLayoutVars>
      </dgm:prSet>
      <dgm:spPr/>
    </dgm:pt>
    <dgm:pt modelId="{CB7CECDC-A05E-4ED5-A248-81C99296349F}" type="pres">
      <dgm:prSet presAssocID="{2BADC43F-E3C7-4090-B3E0-6DF3348D78CD}" presName="childTextBox" presStyleLbl="fgAccFollowNode1" presStyleIdx="2" presStyleCnt="3">
        <dgm:presLayoutVars>
          <dgm:bulletEnabled val="1"/>
        </dgm:presLayoutVars>
      </dgm:prSet>
      <dgm:spPr/>
    </dgm:pt>
    <dgm:pt modelId="{3705E357-BB0F-470B-B973-1B18C5279959}" type="pres">
      <dgm:prSet presAssocID="{1674F422-DD41-46A9-A9F0-9C95775FEA8F}" presName="sp" presStyleCnt="0"/>
      <dgm:spPr/>
    </dgm:pt>
    <dgm:pt modelId="{3192C330-8D98-43F1-9A40-57ECF2B918B5}" type="pres">
      <dgm:prSet presAssocID="{28560C91-0CE9-446A-8E63-3FEDEDB36A79}" presName="arrowAndChildren" presStyleCnt="0"/>
      <dgm:spPr/>
    </dgm:pt>
    <dgm:pt modelId="{727D2330-41AD-4875-B152-B6530313BDED}" type="pres">
      <dgm:prSet presAssocID="{28560C91-0CE9-446A-8E63-3FEDEDB36A79}" presName="parentTextArrow" presStyleLbl="node1" presStyleIdx="1" presStyleCnt="2"/>
      <dgm:spPr/>
    </dgm:pt>
  </dgm:ptLst>
  <dgm:cxnLst>
    <dgm:cxn modelId="{801AAB12-EEAF-4FA7-BA0C-F32766428C57}" type="presOf" srcId="{1D6A2AE2-7EEC-41DF-A8A5-6D3EF83EDDF8}" destId="{C0880A4F-C17E-4C09-93BE-A174EEFC2EFB}" srcOrd="1" destOrd="0" presId="urn:microsoft.com/office/officeart/2005/8/layout/process4"/>
    <dgm:cxn modelId="{608C1014-1429-4212-ACFF-DFAF557A4F76}" type="presOf" srcId="{96AA0649-A182-49CA-AD89-98A2B0AF756A}" destId="{5283C03B-1D6F-48D2-B048-C09CDE784038}" srcOrd="0" destOrd="0" presId="urn:microsoft.com/office/officeart/2005/8/layout/process4"/>
    <dgm:cxn modelId="{D0D5B533-F273-476A-B451-4B565BC54A73}" type="presOf" srcId="{7627B23D-5397-4964-95D6-1F18FEBBF0EF}" destId="{754E02C6-C553-4F4A-881D-1BA1FDD49E4B}" srcOrd="0" destOrd="0" presId="urn:microsoft.com/office/officeart/2005/8/layout/process4"/>
    <dgm:cxn modelId="{DBF7BF3C-553A-4F82-A328-5CFE9DDFED12}" srcId="{1D6A2AE2-7EEC-41DF-A8A5-6D3EF83EDDF8}" destId="{F8F3B497-ADCF-4F5C-B0A2-2133A0DAA72B}" srcOrd="0" destOrd="0" parTransId="{6BF7AD32-5231-459F-970C-30085E15F79E}" sibTransId="{42BE353C-3C98-4B34-85C9-041758B068F2}"/>
    <dgm:cxn modelId="{2F931156-6F3F-4EDB-9750-79D0905C5EAC}" srcId="{96AA0649-A182-49CA-AD89-98A2B0AF756A}" destId="{1D6A2AE2-7EEC-41DF-A8A5-6D3EF83EDDF8}" srcOrd="1" destOrd="0" parTransId="{12902F5D-06B1-4045-8AA9-5D69E45BEA0D}" sibTransId="{5EB79C76-EA74-489C-B416-641BCB1FF006}"/>
    <dgm:cxn modelId="{B108E490-1E94-41AB-85F8-8B2CD9628EFF}" type="presOf" srcId="{1D6A2AE2-7EEC-41DF-A8A5-6D3EF83EDDF8}" destId="{720F9AA2-D1F5-4DA0-AAA9-79868D257373}" srcOrd="0" destOrd="0" presId="urn:microsoft.com/office/officeart/2005/8/layout/process4"/>
    <dgm:cxn modelId="{A3E23DB5-7937-4D4F-A448-CFC5C9E7FC0B}" srcId="{1D6A2AE2-7EEC-41DF-A8A5-6D3EF83EDDF8}" destId="{7627B23D-5397-4964-95D6-1F18FEBBF0EF}" srcOrd="1" destOrd="0" parTransId="{BE0750E2-DFA0-4E5D-A6EF-BE4860B9F861}" sibTransId="{BD4E6B76-73D4-46EB-9BBE-861050629C9F}"/>
    <dgm:cxn modelId="{7F299CCC-3E01-4D96-BB48-33DE9567A1DA}" srcId="{1D6A2AE2-7EEC-41DF-A8A5-6D3EF83EDDF8}" destId="{2BADC43F-E3C7-4090-B3E0-6DF3348D78CD}" srcOrd="2" destOrd="0" parTransId="{EBAF3CF0-D68F-46FD-ABBB-CCA38518A48B}" sibTransId="{AF5CCF19-69B6-46C2-B52A-3DB210A186C6}"/>
    <dgm:cxn modelId="{967D1ACF-5BA3-4723-BFEE-E5057C923922}" type="presOf" srcId="{F8F3B497-ADCF-4F5C-B0A2-2133A0DAA72B}" destId="{2DF4C097-9995-4E6E-9260-6B02268AAB6A}" srcOrd="0" destOrd="0" presId="urn:microsoft.com/office/officeart/2005/8/layout/process4"/>
    <dgm:cxn modelId="{965013D4-AF35-4F01-A8C2-67696A3B68AF}" srcId="{96AA0649-A182-49CA-AD89-98A2B0AF756A}" destId="{28560C91-0CE9-446A-8E63-3FEDEDB36A79}" srcOrd="0" destOrd="0" parTransId="{19A97108-EBC7-41A1-AA48-713C23548D0A}" sibTransId="{1674F422-DD41-46A9-A9F0-9C95775FEA8F}"/>
    <dgm:cxn modelId="{86947CE8-01E8-40FC-80E8-65E1A0FCBE82}" type="presOf" srcId="{2BADC43F-E3C7-4090-B3E0-6DF3348D78CD}" destId="{CB7CECDC-A05E-4ED5-A248-81C99296349F}" srcOrd="0" destOrd="0" presId="urn:microsoft.com/office/officeart/2005/8/layout/process4"/>
    <dgm:cxn modelId="{703C3EEA-9029-48E4-AA79-7E23E3EED576}" type="presOf" srcId="{28560C91-0CE9-446A-8E63-3FEDEDB36A79}" destId="{727D2330-41AD-4875-B152-B6530313BDED}" srcOrd="0" destOrd="0" presId="urn:microsoft.com/office/officeart/2005/8/layout/process4"/>
    <dgm:cxn modelId="{2DF7E404-4F18-4266-B9DF-89C671AAE28D}" type="presParOf" srcId="{5283C03B-1D6F-48D2-B048-C09CDE784038}" destId="{23C206CB-36B0-419F-AB4C-1C88549A5587}" srcOrd="0" destOrd="0" presId="urn:microsoft.com/office/officeart/2005/8/layout/process4"/>
    <dgm:cxn modelId="{6A37368F-29CC-49BE-B84B-03970013FD2C}" type="presParOf" srcId="{23C206CB-36B0-419F-AB4C-1C88549A5587}" destId="{720F9AA2-D1F5-4DA0-AAA9-79868D257373}" srcOrd="0" destOrd="0" presId="urn:microsoft.com/office/officeart/2005/8/layout/process4"/>
    <dgm:cxn modelId="{B2458267-19A7-4415-A2C4-BE0567B6056D}" type="presParOf" srcId="{23C206CB-36B0-419F-AB4C-1C88549A5587}" destId="{C0880A4F-C17E-4C09-93BE-A174EEFC2EFB}" srcOrd="1" destOrd="0" presId="urn:microsoft.com/office/officeart/2005/8/layout/process4"/>
    <dgm:cxn modelId="{42523614-8FEE-4CF8-8E83-5C54816F0230}" type="presParOf" srcId="{23C206CB-36B0-419F-AB4C-1C88549A5587}" destId="{87780290-D1FC-4558-9C44-4282EF6504A4}" srcOrd="2" destOrd="0" presId="urn:microsoft.com/office/officeart/2005/8/layout/process4"/>
    <dgm:cxn modelId="{DE8C025C-FB16-4D37-B0E7-DA39D26141A2}" type="presParOf" srcId="{87780290-D1FC-4558-9C44-4282EF6504A4}" destId="{2DF4C097-9995-4E6E-9260-6B02268AAB6A}" srcOrd="0" destOrd="0" presId="urn:microsoft.com/office/officeart/2005/8/layout/process4"/>
    <dgm:cxn modelId="{9A4CDC9A-DF08-4AD8-BA84-2AA6D2B99ED5}" type="presParOf" srcId="{87780290-D1FC-4558-9C44-4282EF6504A4}" destId="{754E02C6-C553-4F4A-881D-1BA1FDD49E4B}" srcOrd="1" destOrd="0" presId="urn:microsoft.com/office/officeart/2005/8/layout/process4"/>
    <dgm:cxn modelId="{CEDCAC46-6220-4A9E-9DF1-58BFC6C95297}" type="presParOf" srcId="{87780290-D1FC-4558-9C44-4282EF6504A4}" destId="{CB7CECDC-A05E-4ED5-A248-81C99296349F}" srcOrd="2" destOrd="0" presId="urn:microsoft.com/office/officeart/2005/8/layout/process4"/>
    <dgm:cxn modelId="{8A2D7BF6-D29D-4C78-B23A-3A014B52E7EF}" type="presParOf" srcId="{5283C03B-1D6F-48D2-B048-C09CDE784038}" destId="{3705E357-BB0F-470B-B973-1B18C5279959}" srcOrd="1" destOrd="0" presId="urn:microsoft.com/office/officeart/2005/8/layout/process4"/>
    <dgm:cxn modelId="{01BFD02C-33D5-493F-9124-A35D445DED06}" type="presParOf" srcId="{5283C03B-1D6F-48D2-B048-C09CDE784038}" destId="{3192C330-8D98-43F1-9A40-57ECF2B918B5}" srcOrd="2" destOrd="0" presId="urn:microsoft.com/office/officeart/2005/8/layout/process4"/>
    <dgm:cxn modelId="{DF11444D-6D45-459F-BC4F-9B19944B2517}" type="presParOf" srcId="{3192C330-8D98-43F1-9A40-57ECF2B918B5}" destId="{727D2330-41AD-4875-B152-B6530313BDE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6695D5-B8E3-44CE-B1B5-1D8988F29D8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EB80316-EA52-49BC-9659-720617B72D17}">
      <dgm:prSet/>
      <dgm:spPr/>
      <dgm:t>
        <a:bodyPr/>
        <a:lstStyle/>
        <a:p>
          <a:r>
            <a:rPr lang="en-US" dirty="0"/>
            <a:t>If you are already receiving Supplemental Nutrition Assistance Program (SNAP) benefits, </a:t>
          </a:r>
          <a:r>
            <a:rPr lang="en-US" i="1" dirty="0"/>
            <a:t>you can apply for additional benefits  </a:t>
          </a:r>
          <a:endParaRPr lang="en-US" dirty="0"/>
        </a:p>
      </dgm:t>
    </dgm:pt>
    <dgm:pt modelId="{2123CA6A-0708-4D4A-9066-C56F9404A2DA}" type="parTrans" cxnId="{C8A922DB-F4A2-4E00-8A8F-1DB8D8F4C1C2}">
      <dgm:prSet/>
      <dgm:spPr/>
      <dgm:t>
        <a:bodyPr/>
        <a:lstStyle/>
        <a:p>
          <a:endParaRPr lang="en-US"/>
        </a:p>
      </dgm:t>
    </dgm:pt>
    <dgm:pt modelId="{7B97FF95-D83E-407D-93C3-DFDF397701E7}" type="sibTrans" cxnId="{C8A922DB-F4A2-4E00-8A8F-1DB8D8F4C1C2}">
      <dgm:prSet/>
      <dgm:spPr/>
      <dgm:t>
        <a:bodyPr/>
        <a:lstStyle/>
        <a:p>
          <a:endParaRPr lang="en-US"/>
        </a:p>
      </dgm:t>
    </dgm:pt>
    <dgm:pt modelId="{21248BDF-F54A-4772-B04D-AACE3D003F16}">
      <dgm:prSet/>
      <dgm:spPr/>
      <dgm:t>
        <a:bodyPr/>
        <a:lstStyle/>
        <a:p>
          <a:r>
            <a:rPr lang="en-US" i="1" dirty="0"/>
            <a:t>If you receive less than the monthly maximum for your household size </a:t>
          </a:r>
          <a:r>
            <a:rPr lang="en-US" b="1" i="1" dirty="0"/>
            <a:t>and </a:t>
          </a:r>
          <a:r>
            <a:rPr lang="en-US" i="1" dirty="0"/>
            <a:t>you have losses due to the disaster.</a:t>
          </a:r>
          <a:endParaRPr lang="en-US" dirty="0"/>
        </a:p>
      </dgm:t>
    </dgm:pt>
    <dgm:pt modelId="{F7E37743-CA13-438D-A5FF-27B68F0B750E}" type="parTrans" cxnId="{45106789-6524-4AD8-A5A5-C11B28F835FB}">
      <dgm:prSet/>
      <dgm:spPr/>
      <dgm:t>
        <a:bodyPr/>
        <a:lstStyle/>
        <a:p>
          <a:endParaRPr lang="en-US"/>
        </a:p>
      </dgm:t>
    </dgm:pt>
    <dgm:pt modelId="{F34374BA-FADB-49AB-AEC4-C50ABCB92BA0}" type="sibTrans" cxnId="{45106789-6524-4AD8-A5A5-C11B28F835FB}">
      <dgm:prSet/>
      <dgm:spPr/>
      <dgm:t>
        <a:bodyPr/>
        <a:lstStyle/>
        <a:p>
          <a:endParaRPr lang="en-US"/>
        </a:p>
      </dgm:t>
    </dgm:pt>
    <dgm:pt modelId="{6A5C952B-00E4-4CDC-BFA2-0E853CCB1CB9}" type="pres">
      <dgm:prSet presAssocID="{A96695D5-B8E3-44CE-B1B5-1D8988F29D86}" presName="linear" presStyleCnt="0">
        <dgm:presLayoutVars>
          <dgm:animLvl val="lvl"/>
          <dgm:resizeHandles val="exact"/>
        </dgm:presLayoutVars>
      </dgm:prSet>
      <dgm:spPr/>
    </dgm:pt>
    <dgm:pt modelId="{0FBA2330-853C-45BB-BEE9-38540CF5E308}" type="pres">
      <dgm:prSet presAssocID="{8EB80316-EA52-49BC-9659-720617B72D17}" presName="parentText" presStyleLbl="node1" presStyleIdx="0" presStyleCnt="2">
        <dgm:presLayoutVars>
          <dgm:chMax val="0"/>
          <dgm:bulletEnabled val="1"/>
        </dgm:presLayoutVars>
      </dgm:prSet>
      <dgm:spPr/>
    </dgm:pt>
    <dgm:pt modelId="{41188732-A55A-47FA-B5F0-0236B51862C0}" type="pres">
      <dgm:prSet presAssocID="{7B97FF95-D83E-407D-93C3-DFDF397701E7}" presName="spacer" presStyleCnt="0"/>
      <dgm:spPr/>
    </dgm:pt>
    <dgm:pt modelId="{8BAE38D8-B3A5-4CE0-94BD-ADA93B036FB6}" type="pres">
      <dgm:prSet presAssocID="{21248BDF-F54A-4772-B04D-AACE3D003F16}" presName="parentText" presStyleLbl="node1" presStyleIdx="1" presStyleCnt="2">
        <dgm:presLayoutVars>
          <dgm:chMax val="0"/>
          <dgm:bulletEnabled val="1"/>
        </dgm:presLayoutVars>
      </dgm:prSet>
      <dgm:spPr/>
    </dgm:pt>
  </dgm:ptLst>
  <dgm:cxnLst>
    <dgm:cxn modelId="{CAE5F04D-BDD6-4030-966D-508FC576B5C7}" type="presOf" srcId="{A96695D5-B8E3-44CE-B1B5-1D8988F29D86}" destId="{6A5C952B-00E4-4CDC-BFA2-0E853CCB1CB9}" srcOrd="0" destOrd="0" presId="urn:microsoft.com/office/officeart/2005/8/layout/vList2"/>
    <dgm:cxn modelId="{45106789-6524-4AD8-A5A5-C11B28F835FB}" srcId="{A96695D5-B8E3-44CE-B1B5-1D8988F29D86}" destId="{21248BDF-F54A-4772-B04D-AACE3D003F16}" srcOrd="1" destOrd="0" parTransId="{F7E37743-CA13-438D-A5FF-27B68F0B750E}" sibTransId="{F34374BA-FADB-49AB-AEC4-C50ABCB92BA0}"/>
    <dgm:cxn modelId="{CED6BABE-2DC2-4DAC-8A4B-BF174145911E}" type="presOf" srcId="{21248BDF-F54A-4772-B04D-AACE3D003F16}" destId="{8BAE38D8-B3A5-4CE0-94BD-ADA93B036FB6}" srcOrd="0" destOrd="0" presId="urn:microsoft.com/office/officeart/2005/8/layout/vList2"/>
    <dgm:cxn modelId="{35E3BDC9-5FB3-48F9-AD09-1E751F8513D3}" type="presOf" srcId="{8EB80316-EA52-49BC-9659-720617B72D17}" destId="{0FBA2330-853C-45BB-BEE9-38540CF5E308}" srcOrd="0" destOrd="0" presId="urn:microsoft.com/office/officeart/2005/8/layout/vList2"/>
    <dgm:cxn modelId="{C8A922DB-F4A2-4E00-8A8F-1DB8D8F4C1C2}" srcId="{A96695D5-B8E3-44CE-B1B5-1D8988F29D86}" destId="{8EB80316-EA52-49BC-9659-720617B72D17}" srcOrd="0" destOrd="0" parTransId="{2123CA6A-0708-4D4A-9066-C56F9404A2DA}" sibTransId="{7B97FF95-D83E-407D-93C3-DFDF397701E7}"/>
    <dgm:cxn modelId="{4B4FC3B2-6164-4FE9-833F-E2F00D0AF973}" type="presParOf" srcId="{6A5C952B-00E4-4CDC-BFA2-0E853CCB1CB9}" destId="{0FBA2330-853C-45BB-BEE9-38540CF5E308}" srcOrd="0" destOrd="0" presId="urn:microsoft.com/office/officeart/2005/8/layout/vList2"/>
    <dgm:cxn modelId="{9F67932A-5B4E-472D-9408-A26D6F49C1A7}" type="presParOf" srcId="{6A5C952B-00E4-4CDC-BFA2-0E853CCB1CB9}" destId="{41188732-A55A-47FA-B5F0-0236B51862C0}" srcOrd="1" destOrd="0" presId="urn:microsoft.com/office/officeart/2005/8/layout/vList2"/>
    <dgm:cxn modelId="{9521D908-B59E-4E92-85DE-61C060994645}" type="presParOf" srcId="{6A5C952B-00E4-4CDC-BFA2-0E853CCB1CB9}" destId="{8BAE38D8-B3A5-4CE0-94BD-ADA93B036F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09654-1A3C-4013-8D2D-544FB1E86D3E}">
      <dsp:nvSpPr>
        <dsp:cNvPr id="0" name=""/>
        <dsp:cNvSpPr/>
      </dsp:nvSpPr>
      <dsp:spPr>
        <a:xfrm>
          <a:off x="0" y="55043"/>
          <a:ext cx="5913437" cy="58500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Matthew</a:t>
          </a:r>
        </a:p>
      </dsp:txBody>
      <dsp:txXfrm>
        <a:off x="28557" y="83600"/>
        <a:ext cx="5856323" cy="527886"/>
      </dsp:txXfrm>
    </dsp:sp>
    <dsp:sp modelId="{0CEEBA9C-0D12-4D4B-B57F-B61DCDF36AD7}">
      <dsp:nvSpPr>
        <dsp:cNvPr id="0" name=""/>
        <dsp:cNvSpPr/>
      </dsp:nvSpPr>
      <dsp:spPr>
        <a:xfrm>
          <a:off x="0" y="712043"/>
          <a:ext cx="5913437" cy="585000"/>
        </a:xfrm>
        <a:prstGeom prst="roundRect">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Florence</a:t>
          </a:r>
        </a:p>
      </dsp:txBody>
      <dsp:txXfrm>
        <a:off x="28557" y="740600"/>
        <a:ext cx="5856323" cy="527886"/>
      </dsp:txXfrm>
    </dsp:sp>
    <dsp:sp modelId="{8A0EE28F-C0BB-49B5-8F95-8676D92F2F6D}">
      <dsp:nvSpPr>
        <dsp:cNvPr id="0" name=""/>
        <dsp:cNvSpPr/>
      </dsp:nvSpPr>
      <dsp:spPr>
        <a:xfrm>
          <a:off x="0" y="1369043"/>
          <a:ext cx="5913437" cy="585000"/>
        </a:xfrm>
        <a:prstGeom prst="roundRect">
          <a:avLst/>
        </a:prstGeom>
        <a:solidFill>
          <a:srgbClr val="FFFF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Dorian</a:t>
          </a:r>
        </a:p>
      </dsp:txBody>
      <dsp:txXfrm>
        <a:off x="28557" y="1397600"/>
        <a:ext cx="5856323" cy="527886"/>
      </dsp:txXfrm>
    </dsp:sp>
    <dsp:sp modelId="{8551C973-A0AD-4332-8D5B-C16A483C3730}">
      <dsp:nvSpPr>
        <dsp:cNvPr id="0" name=""/>
        <dsp:cNvSpPr/>
      </dsp:nvSpPr>
      <dsp:spPr>
        <a:xfrm>
          <a:off x="0" y="2026044"/>
          <a:ext cx="5913437" cy="585000"/>
        </a:xfrm>
        <a:prstGeom prst="round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Isaias</a:t>
          </a:r>
        </a:p>
      </dsp:txBody>
      <dsp:txXfrm>
        <a:off x="28557" y="2054601"/>
        <a:ext cx="5856323" cy="527886"/>
      </dsp:txXfrm>
    </dsp:sp>
    <dsp:sp modelId="{4600AB0B-2024-4223-B696-B4411241E410}">
      <dsp:nvSpPr>
        <dsp:cNvPr id="0" name=""/>
        <dsp:cNvSpPr/>
      </dsp:nvSpPr>
      <dsp:spPr>
        <a:xfrm>
          <a:off x="0" y="2683044"/>
          <a:ext cx="5913437" cy="585000"/>
        </a:xfrm>
        <a:prstGeom prst="roundRect">
          <a:avLst/>
        </a:prstGeom>
        <a:solidFill>
          <a:srgbClr val="92D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Eta</a:t>
          </a:r>
        </a:p>
      </dsp:txBody>
      <dsp:txXfrm>
        <a:off x="28557" y="2711601"/>
        <a:ext cx="5856323" cy="527886"/>
      </dsp:txXfrm>
    </dsp:sp>
    <dsp:sp modelId="{4AB7AC7C-A2BC-4271-9FF3-40B55E0E2851}">
      <dsp:nvSpPr>
        <dsp:cNvPr id="0" name=""/>
        <dsp:cNvSpPr/>
      </dsp:nvSpPr>
      <dsp:spPr>
        <a:xfrm>
          <a:off x="0" y="3340044"/>
          <a:ext cx="5913437" cy="585000"/>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Fred</a:t>
          </a:r>
        </a:p>
      </dsp:txBody>
      <dsp:txXfrm>
        <a:off x="28557" y="3368601"/>
        <a:ext cx="5856323" cy="527886"/>
      </dsp:txXfrm>
    </dsp:sp>
    <dsp:sp modelId="{7B2FA87D-72FB-452F-A2D0-4AC0D4C95C22}">
      <dsp:nvSpPr>
        <dsp:cNvPr id="0" name=""/>
        <dsp:cNvSpPr/>
      </dsp:nvSpPr>
      <dsp:spPr>
        <a:xfrm>
          <a:off x="0" y="3997044"/>
          <a:ext cx="5913437" cy="585000"/>
        </a:xfrm>
        <a:prstGeom prst="roundRect">
          <a:avLst/>
        </a:prstGeom>
        <a:gradFill rotWithShape="0">
          <a:gsLst>
            <a:gs pos="0">
              <a:schemeClr val="accent5">
                <a:hueOff val="-1684631"/>
                <a:satOff val="-7944"/>
                <a:lumOff val="1960"/>
                <a:alphaOff val="0"/>
                <a:tint val="98000"/>
                <a:satMod val="110000"/>
                <a:lumMod val="104000"/>
              </a:schemeClr>
            </a:gs>
            <a:gs pos="69000">
              <a:schemeClr val="accent5">
                <a:hueOff val="-1684631"/>
                <a:satOff val="-7944"/>
                <a:lumOff val="1960"/>
                <a:alphaOff val="0"/>
                <a:shade val="88000"/>
                <a:satMod val="130000"/>
                <a:lumMod val="92000"/>
              </a:schemeClr>
            </a:gs>
            <a:gs pos="100000">
              <a:schemeClr val="accent5">
                <a:hueOff val="-1684631"/>
                <a:satOff val="-7944"/>
                <a:lumOff val="196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Ian </a:t>
          </a:r>
        </a:p>
      </dsp:txBody>
      <dsp:txXfrm>
        <a:off x="28557" y="4025601"/>
        <a:ext cx="5856323"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659D9-1368-4184-BB79-92F79AAA9B8E}">
      <dsp:nvSpPr>
        <dsp:cNvPr id="0" name=""/>
        <dsp:cNvSpPr/>
      </dsp:nvSpPr>
      <dsp:spPr>
        <a:xfrm>
          <a:off x="225102" y="2172"/>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Make</a:t>
          </a:r>
        </a:p>
        <a:p>
          <a:pPr marL="171450" lvl="1" indent="-171450" algn="l" defTabSz="844550">
            <a:lnSpc>
              <a:spcPct val="90000"/>
            </a:lnSpc>
            <a:spcBef>
              <a:spcPct val="0"/>
            </a:spcBef>
            <a:spcAft>
              <a:spcPct val="15000"/>
            </a:spcAft>
            <a:buChar char="•"/>
          </a:pPr>
          <a:r>
            <a:rPr lang="en-US" sz="1900" kern="1200" dirty="0"/>
            <a:t>Make a plan with your family</a:t>
          </a:r>
        </a:p>
      </dsp:txBody>
      <dsp:txXfrm>
        <a:off x="225102" y="2172"/>
        <a:ext cx="2860678" cy="1716406"/>
      </dsp:txXfrm>
    </dsp:sp>
    <dsp:sp modelId="{81A36920-73CB-4937-8579-45BF412FF467}">
      <dsp:nvSpPr>
        <dsp:cNvPr id="0" name=""/>
        <dsp:cNvSpPr/>
      </dsp:nvSpPr>
      <dsp:spPr>
        <a:xfrm>
          <a:off x="3371848" y="2172"/>
          <a:ext cx="2860678" cy="17164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Keep</a:t>
          </a:r>
        </a:p>
        <a:p>
          <a:pPr marL="171450" lvl="1" indent="-171450" algn="l" defTabSz="844550">
            <a:lnSpc>
              <a:spcPct val="90000"/>
            </a:lnSpc>
            <a:spcBef>
              <a:spcPct val="0"/>
            </a:spcBef>
            <a:spcAft>
              <a:spcPct val="15000"/>
            </a:spcAft>
            <a:buChar char="•"/>
          </a:pPr>
          <a:r>
            <a:rPr lang="en-US" sz="1900" kern="1200" dirty="0"/>
            <a:t>Keep emergency supplies (batteries, flash light, bottled water)</a:t>
          </a:r>
        </a:p>
        <a:p>
          <a:pPr marL="171450" lvl="1" indent="-171450" algn="l" defTabSz="844550">
            <a:lnSpc>
              <a:spcPct val="90000"/>
            </a:lnSpc>
            <a:spcBef>
              <a:spcPct val="0"/>
            </a:spcBef>
            <a:spcAft>
              <a:spcPct val="15000"/>
            </a:spcAft>
            <a:buChar char="•"/>
          </a:pPr>
          <a:r>
            <a:rPr lang="en-US" sz="1900" kern="1200" dirty="0"/>
            <a:t>Documents</a:t>
          </a:r>
        </a:p>
      </dsp:txBody>
      <dsp:txXfrm>
        <a:off x="3371848" y="2172"/>
        <a:ext cx="2860678" cy="1716406"/>
      </dsp:txXfrm>
    </dsp:sp>
    <dsp:sp modelId="{AEE7A05D-360A-4DB9-BB8B-AA410E6CBCE3}">
      <dsp:nvSpPr>
        <dsp:cNvPr id="0" name=""/>
        <dsp:cNvSpPr/>
      </dsp:nvSpPr>
      <dsp:spPr>
        <a:xfrm>
          <a:off x="6518594" y="2172"/>
          <a:ext cx="2860678" cy="17164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Purchase</a:t>
          </a:r>
        </a:p>
        <a:p>
          <a:pPr marL="171450" lvl="1" indent="-171450" algn="l" defTabSz="844550">
            <a:lnSpc>
              <a:spcPct val="90000"/>
            </a:lnSpc>
            <a:spcBef>
              <a:spcPct val="0"/>
            </a:spcBef>
            <a:spcAft>
              <a:spcPct val="15000"/>
            </a:spcAft>
            <a:buChar char="•"/>
          </a:pPr>
          <a:r>
            <a:rPr lang="en-US" sz="1900" kern="1200" dirty="0"/>
            <a:t>Purchase flood insurance</a:t>
          </a:r>
        </a:p>
      </dsp:txBody>
      <dsp:txXfrm>
        <a:off x="6518594" y="2172"/>
        <a:ext cx="2860678" cy="1716406"/>
      </dsp:txXfrm>
    </dsp:sp>
    <dsp:sp modelId="{7A6A01BD-8EDE-429D-B8EC-6CCDF9556F9A}">
      <dsp:nvSpPr>
        <dsp:cNvPr id="0" name=""/>
        <dsp:cNvSpPr/>
      </dsp:nvSpPr>
      <dsp:spPr>
        <a:xfrm>
          <a:off x="1798475" y="2004647"/>
          <a:ext cx="2860678" cy="17164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Pack</a:t>
          </a:r>
        </a:p>
        <a:p>
          <a:pPr marL="171450" lvl="1" indent="-171450" algn="l" defTabSz="844550">
            <a:lnSpc>
              <a:spcPct val="90000"/>
            </a:lnSpc>
            <a:spcBef>
              <a:spcPct val="0"/>
            </a:spcBef>
            <a:spcAft>
              <a:spcPct val="15000"/>
            </a:spcAft>
            <a:buChar char="•"/>
          </a:pPr>
          <a:r>
            <a:rPr lang="en-US" sz="1900" kern="1200" dirty="0"/>
            <a:t>Pack a bag of essential items</a:t>
          </a:r>
        </a:p>
        <a:p>
          <a:pPr marL="171450" lvl="1" indent="-171450" algn="l" defTabSz="844550">
            <a:lnSpc>
              <a:spcPct val="90000"/>
            </a:lnSpc>
            <a:spcBef>
              <a:spcPct val="0"/>
            </a:spcBef>
            <a:spcAft>
              <a:spcPct val="15000"/>
            </a:spcAft>
            <a:buChar char="•"/>
          </a:pPr>
          <a:r>
            <a:rPr lang="en-US" sz="1900" kern="1200" dirty="0"/>
            <a:t>Remember your medicine</a:t>
          </a:r>
        </a:p>
      </dsp:txBody>
      <dsp:txXfrm>
        <a:off x="1798475" y="2004647"/>
        <a:ext cx="2860678" cy="1716406"/>
      </dsp:txXfrm>
    </dsp:sp>
    <dsp:sp modelId="{935E34CF-9F5F-4CE5-8172-2EA470A00D05}">
      <dsp:nvSpPr>
        <dsp:cNvPr id="0" name=""/>
        <dsp:cNvSpPr/>
      </dsp:nvSpPr>
      <dsp:spPr>
        <a:xfrm>
          <a:off x="4945221" y="2004647"/>
          <a:ext cx="2860678" cy="17164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Keep</a:t>
          </a:r>
        </a:p>
        <a:p>
          <a:pPr marL="171450" lvl="1" indent="-171450" algn="l" defTabSz="844550">
            <a:lnSpc>
              <a:spcPct val="90000"/>
            </a:lnSpc>
            <a:spcBef>
              <a:spcPct val="0"/>
            </a:spcBef>
            <a:spcAft>
              <a:spcPct val="15000"/>
            </a:spcAft>
            <a:buChar char="•"/>
          </a:pPr>
          <a:r>
            <a:rPr lang="en-US" sz="1900" kern="1200"/>
            <a:t>Keep receipts of major purchases</a:t>
          </a:r>
        </a:p>
      </dsp:txBody>
      <dsp:txXfrm>
        <a:off x="4945221" y="2004647"/>
        <a:ext cx="2860678" cy="1716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1B791-D11E-4376-91F3-5E3F5B234DA7}">
      <dsp:nvSpPr>
        <dsp:cNvPr id="0" name=""/>
        <dsp:cNvSpPr/>
      </dsp:nvSpPr>
      <dsp:spPr>
        <a:xfrm>
          <a:off x="0" y="14758"/>
          <a:ext cx="5442938" cy="2282816"/>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Do you own your home?</a:t>
          </a:r>
        </a:p>
      </dsp:txBody>
      <dsp:txXfrm>
        <a:off x="111438" y="126196"/>
        <a:ext cx="5220062" cy="2059940"/>
      </dsp:txXfrm>
    </dsp:sp>
    <dsp:sp modelId="{BA583C10-1393-486A-BCF6-31CA4FF86C2A}">
      <dsp:nvSpPr>
        <dsp:cNvPr id="0" name=""/>
        <dsp:cNvSpPr/>
      </dsp:nvSpPr>
      <dsp:spPr>
        <a:xfrm>
          <a:off x="0" y="2421414"/>
          <a:ext cx="5442938" cy="2282816"/>
        </a:xfrm>
        <a:prstGeom prst="roundRec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Do you own your home with one or more other people?</a:t>
          </a:r>
        </a:p>
      </dsp:txBody>
      <dsp:txXfrm>
        <a:off x="111438" y="2532852"/>
        <a:ext cx="5220062" cy="20599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69D0C-0EC6-49B6-ACF4-5BE6BCCC100E}">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Advance directives include the following: </a:t>
          </a:r>
        </a:p>
      </dsp:txBody>
      <dsp:txXfrm>
        <a:off x="0" y="2798728"/>
        <a:ext cx="5913437" cy="991585"/>
      </dsp:txXfrm>
    </dsp:sp>
    <dsp:sp modelId="{F17171A3-DAFA-4892-938A-0A2C9C88B0CE}">
      <dsp:nvSpPr>
        <dsp:cNvPr id="0" name=""/>
        <dsp:cNvSpPr/>
      </dsp:nvSpPr>
      <dsp:spPr>
        <a:xfrm>
          <a:off x="2887" y="3753588"/>
          <a:ext cx="1969220" cy="84468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Living Will</a:t>
          </a:r>
        </a:p>
      </dsp:txBody>
      <dsp:txXfrm>
        <a:off x="2887" y="3753588"/>
        <a:ext cx="1969220" cy="844683"/>
      </dsp:txXfrm>
    </dsp:sp>
    <dsp:sp modelId="{980982DC-9A79-44FD-A74F-DE42F6B8CAE0}">
      <dsp:nvSpPr>
        <dsp:cNvPr id="0" name=""/>
        <dsp:cNvSpPr/>
      </dsp:nvSpPr>
      <dsp:spPr>
        <a:xfrm>
          <a:off x="1972108" y="3753588"/>
          <a:ext cx="1969220" cy="844683"/>
        </a:xfrm>
        <a:prstGeom prst="rect">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Health Care Power of Attorney</a:t>
          </a:r>
        </a:p>
      </dsp:txBody>
      <dsp:txXfrm>
        <a:off x="1972108" y="3753588"/>
        <a:ext cx="1969220" cy="844683"/>
      </dsp:txXfrm>
    </dsp:sp>
    <dsp:sp modelId="{37949CE5-A8CB-4CB9-B474-E9FF7FC61F48}">
      <dsp:nvSpPr>
        <dsp:cNvPr id="0" name=""/>
        <dsp:cNvSpPr/>
      </dsp:nvSpPr>
      <dsp:spPr>
        <a:xfrm>
          <a:off x="3941328" y="3753588"/>
          <a:ext cx="1969220" cy="844683"/>
        </a:xfrm>
        <a:prstGeom prst="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Power of Attorney  (Durable and Springing)</a:t>
          </a:r>
        </a:p>
      </dsp:txBody>
      <dsp:txXfrm>
        <a:off x="3941328" y="3753588"/>
        <a:ext cx="1969220" cy="844683"/>
      </dsp:txXfrm>
    </dsp:sp>
    <dsp:sp modelId="{9A20E6D9-1CC1-4B76-86AB-F15EE2B3FDD8}">
      <dsp:nvSpPr>
        <dsp:cNvPr id="0" name=""/>
        <dsp:cNvSpPr/>
      </dsp:nvSpPr>
      <dsp:spPr>
        <a:xfrm rot="10800000">
          <a:off x="0" y="2090"/>
          <a:ext cx="5913437" cy="282418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a:t>Legal documents that allow the signer to make decisions and appointments as to the persons that will make financial and healthcare decisions for them when the signer is unable to make those decisions for themselves.  </a:t>
          </a:r>
        </a:p>
      </dsp:txBody>
      <dsp:txXfrm rot="10800000">
        <a:off x="0" y="2090"/>
        <a:ext cx="5913437" cy="1835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80A4F-C17E-4C09-93BE-A174EEFC2EFB}">
      <dsp:nvSpPr>
        <dsp:cNvPr id="0" name=""/>
        <dsp:cNvSpPr/>
      </dsp:nvSpPr>
      <dsp:spPr>
        <a:xfrm>
          <a:off x="0" y="2798728"/>
          <a:ext cx="5913437" cy="1836268"/>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The Living Will becomes effective when either of the following conditions exist:</a:t>
          </a:r>
        </a:p>
      </dsp:txBody>
      <dsp:txXfrm>
        <a:off x="0" y="2798728"/>
        <a:ext cx="5913437" cy="991585"/>
      </dsp:txXfrm>
    </dsp:sp>
    <dsp:sp modelId="{2DF4C097-9995-4E6E-9260-6B02268AAB6A}">
      <dsp:nvSpPr>
        <dsp:cNvPr id="0" name=""/>
        <dsp:cNvSpPr/>
      </dsp:nvSpPr>
      <dsp:spPr>
        <a:xfrm>
          <a:off x="2887" y="3753588"/>
          <a:ext cx="1969220" cy="84468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Incurable or irreversible condition;</a:t>
          </a:r>
        </a:p>
      </dsp:txBody>
      <dsp:txXfrm>
        <a:off x="2887" y="3753588"/>
        <a:ext cx="1969220" cy="844683"/>
      </dsp:txXfrm>
    </dsp:sp>
    <dsp:sp modelId="{754E02C6-C553-4F4A-881D-1BA1FDD49E4B}">
      <dsp:nvSpPr>
        <dsp:cNvPr id="0" name=""/>
        <dsp:cNvSpPr/>
      </dsp:nvSpPr>
      <dsp:spPr>
        <a:xfrm>
          <a:off x="1972108" y="3753588"/>
          <a:ext cx="1969220" cy="844683"/>
        </a:xfrm>
        <a:prstGeom prst="rect">
          <a:avLst/>
        </a:prstGeom>
        <a:solidFill>
          <a:schemeClr val="accent2">
            <a:tint val="40000"/>
            <a:alpha val="90000"/>
            <a:hueOff val="-2096409"/>
            <a:satOff val="8402"/>
            <a:lumOff val="1248"/>
            <a:alphaOff val="0"/>
          </a:schemeClr>
        </a:solidFill>
        <a:ln w="9525" cap="flat" cmpd="sng" algn="ctr">
          <a:solidFill>
            <a:schemeClr val="accent2">
              <a:tint val="40000"/>
              <a:alpha val="90000"/>
              <a:hueOff val="-2096409"/>
              <a:satOff val="8402"/>
              <a:lumOff val="124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Unconscious and to a high degree of medical certainty you will not regain consciousness; or</a:t>
          </a:r>
        </a:p>
      </dsp:txBody>
      <dsp:txXfrm>
        <a:off x="1972108" y="3753588"/>
        <a:ext cx="1969220" cy="844683"/>
      </dsp:txXfrm>
    </dsp:sp>
    <dsp:sp modelId="{CB7CECDC-A05E-4ED5-A248-81C99296349F}">
      <dsp:nvSpPr>
        <dsp:cNvPr id="0" name=""/>
        <dsp:cNvSpPr/>
      </dsp:nvSpPr>
      <dsp:spPr>
        <a:xfrm>
          <a:off x="3941328" y="3753588"/>
          <a:ext cx="1969220" cy="844683"/>
        </a:xfrm>
        <a:prstGeom prst="rect">
          <a:avLst/>
        </a:prstGeom>
        <a:solidFill>
          <a:schemeClr val="accent2">
            <a:tint val="40000"/>
            <a:alpha val="90000"/>
            <a:hueOff val="-4192819"/>
            <a:satOff val="16804"/>
            <a:lumOff val="2495"/>
            <a:alphaOff val="0"/>
          </a:schemeClr>
        </a:solidFill>
        <a:ln w="9525" cap="flat" cmpd="sng" algn="ctr">
          <a:solidFill>
            <a:schemeClr val="accent2">
              <a:tint val="40000"/>
              <a:alpha val="90000"/>
              <a:hueOff val="-4192819"/>
              <a:satOff val="16804"/>
              <a:lumOff val="249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Advance dementia or another condition which results in a substantial loss of cognitive ability, and to a high degree of medical certainty the loss is not reversible.</a:t>
          </a:r>
        </a:p>
      </dsp:txBody>
      <dsp:txXfrm>
        <a:off x="3941328" y="3753588"/>
        <a:ext cx="1969220" cy="844683"/>
      </dsp:txXfrm>
    </dsp:sp>
    <dsp:sp modelId="{727D2330-41AD-4875-B152-B6530313BDED}">
      <dsp:nvSpPr>
        <dsp:cNvPr id="0" name=""/>
        <dsp:cNvSpPr/>
      </dsp:nvSpPr>
      <dsp:spPr>
        <a:xfrm rot="10800000">
          <a:off x="0" y="2090"/>
          <a:ext cx="5913437" cy="2824181"/>
        </a:xfrm>
        <a:prstGeom prst="upArrowCallout">
          <a:avLst/>
        </a:prstGeom>
        <a:gradFill rotWithShape="0">
          <a:gsLst>
            <a:gs pos="0">
              <a:schemeClr val="accent2">
                <a:hueOff val="-3392975"/>
                <a:satOff val="11185"/>
                <a:lumOff val="11961"/>
                <a:alphaOff val="0"/>
                <a:tint val="98000"/>
                <a:satMod val="110000"/>
                <a:lumMod val="104000"/>
              </a:schemeClr>
            </a:gs>
            <a:gs pos="69000">
              <a:schemeClr val="accent2">
                <a:hueOff val="-3392975"/>
                <a:satOff val="11185"/>
                <a:lumOff val="11961"/>
                <a:alphaOff val="0"/>
                <a:shade val="88000"/>
                <a:satMod val="130000"/>
                <a:lumMod val="92000"/>
              </a:schemeClr>
            </a:gs>
            <a:gs pos="100000">
              <a:schemeClr val="accent2">
                <a:hueOff val="-3392975"/>
                <a:satOff val="11185"/>
                <a:lumOff val="11961"/>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 document detailing a person’s desires regarding their medical treatment in circumstances in which they are no longer able to express informed consent. </a:t>
          </a:r>
        </a:p>
      </dsp:txBody>
      <dsp:txXfrm rot="10800000">
        <a:off x="0" y="2090"/>
        <a:ext cx="5913437" cy="18350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A2330-853C-45BB-BEE9-38540CF5E308}">
      <dsp:nvSpPr>
        <dsp:cNvPr id="0" name=""/>
        <dsp:cNvSpPr/>
      </dsp:nvSpPr>
      <dsp:spPr>
        <a:xfrm>
          <a:off x="0" y="39546"/>
          <a:ext cx="9604375" cy="15795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If you are already receiving Supplemental Nutrition Assistance Program (SNAP) benefits, </a:t>
          </a:r>
          <a:r>
            <a:rPr lang="en-US" sz="3000" i="1" kern="1200" dirty="0"/>
            <a:t>you can apply for additional benefits  </a:t>
          </a:r>
          <a:endParaRPr lang="en-US" sz="3000" kern="1200" dirty="0"/>
        </a:p>
      </dsp:txBody>
      <dsp:txXfrm>
        <a:off x="77105" y="116651"/>
        <a:ext cx="9450165" cy="1425290"/>
      </dsp:txXfrm>
    </dsp:sp>
    <dsp:sp modelId="{8BAE38D8-B3A5-4CE0-94BD-ADA93B036FB6}">
      <dsp:nvSpPr>
        <dsp:cNvPr id="0" name=""/>
        <dsp:cNvSpPr/>
      </dsp:nvSpPr>
      <dsp:spPr>
        <a:xfrm>
          <a:off x="0" y="1705447"/>
          <a:ext cx="9604375" cy="15795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i="1" kern="1200" dirty="0"/>
            <a:t>If you receive less than the monthly maximum for your household size </a:t>
          </a:r>
          <a:r>
            <a:rPr lang="en-US" sz="3000" b="1" i="1" kern="1200" dirty="0"/>
            <a:t>and </a:t>
          </a:r>
          <a:r>
            <a:rPr lang="en-US" sz="3000" i="1" kern="1200" dirty="0"/>
            <a:t>you have losses due to the disaster.</a:t>
          </a:r>
          <a:endParaRPr lang="en-US" sz="3000" kern="1200" dirty="0"/>
        </a:p>
      </dsp:txBody>
      <dsp:txXfrm>
        <a:off x="77105" y="1782552"/>
        <a:ext cx="9450165" cy="14252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899" cy="3554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7479" y="0"/>
            <a:ext cx="4068899" cy="355484"/>
          </a:xfrm>
          <a:prstGeom prst="rect">
            <a:avLst/>
          </a:prstGeom>
        </p:spPr>
        <p:txBody>
          <a:bodyPr vert="horz" lIns="91440" tIns="45720" rIns="91440" bIns="45720" rtlCol="0"/>
          <a:lstStyle>
            <a:lvl1pPr algn="r">
              <a:defRPr sz="1200"/>
            </a:lvl1pPr>
          </a:lstStyle>
          <a:p>
            <a:fld id="{5A792190-11A6-4233-9E25-527634B36112}" type="datetimeFigureOut">
              <a:rPr lang="en-US" smtClean="0"/>
              <a:t>3/20/2023</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009" y="3417931"/>
            <a:ext cx="7512459" cy="27970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991"/>
            <a:ext cx="4068899" cy="3554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7479" y="6746991"/>
            <a:ext cx="4068899" cy="355484"/>
          </a:xfrm>
          <a:prstGeom prst="rect">
            <a:avLst/>
          </a:prstGeom>
        </p:spPr>
        <p:txBody>
          <a:bodyPr vert="horz" lIns="91440" tIns="45720" rIns="91440" bIns="45720" rtlCol="0" anchor="b"/>
          <a:lstStyle>
            <a:lvl1pPr algn="r">
              <a:defRPr sz="1200"/>
            </a:lvl1pPr>
          </a:lstStyle>
          <a:p>
            <a:fld id="{99172B60-7326-41D1-9D5E-BEF98359A40B}" type="slidenum">
              <a:rPr lang="en-US" smtClean="0"/>
              <a:t>‹#›</a:t>
            </a:fld>
            <a:endParaRPr lang="en-US"/>
          </a:p>
        </p:txBody>
      </p:sp>
    </p:spTree>
    <p:extLst>
      <p:ext uri="{BB962C8B-B14F-4D97-AF65-F5344CB8AC3E}">
        <p14:creationId xmlns:p14="http://schemas.microsoft.com/office/powerpoint/2010/main" val="3836138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heir property can be a barrier to receiving disaster assistance. </a:t>
            </a:r>
          </a:p>
        </p:txBody>
      </p:sp>
      <p:sp>
        <p:nvSpPr>
          <p:cNvPr id="4" name="Slide Number Placeholder 3"/>
          <p:cNvSpPr>
            <a:spLocks noGrp="1"/>
          </p:cNvSpPr>
          <p:nvPr>
            <p:ph type="sldNum" sz="quarter" idx="5"/>
          </p:nvPr>
        </p:nvSpPr>
        <p:spPr/>
        <p:txBody>
          <a:bodyPr/>
          <a:lstStyle/>
          <a:p>
            <a:fld id="{99172B60-7326-41D1-9D5E-BEF98359A40B}" type="slidenum">
              <a:rPr lang="en-US" smtClean="0"/>
              <a:t>6</a:t>
            </a:fld>
            <a:endParaRPr lang="en-US"/>
          </a:p>
        </p:txBody>
      </p:sp>
    </p:spTree>
    <p:extLst>
      <p:ext uri="{BB962C8B-B14F-4D97-AF65-F5344CB8AC3E}">
        <p14:creationId xmlns:p14="http://schemas.microsoft.com/office/powerpoint/2010/main" val="505342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how estate planning documents are an important aspect of disaster preparedness. </a:t>
            </a:r>
          </a:p>
        </p:txBody>
      </p:sp>
      <p:sp>
        <p:nvSpPr>
          <p:cNvPr id="4" name="Slide Number Placeholder 3"/>
          <p:cNvSpPr>
            <a:spLocks noGrp="1"/>
          </p:cNvSpPr>
          <p:nvPr>
            <p:ph type="sldNum" sz="quarter" idx="5"/>
          </p:nvPr>
        </p:nvSpPr>
        <p:spPr/>
        <p:txBody>
          <a:bodyPr/>
          <a:lstStyle/>
          <a:p>
            <a:fld id="{99172B60-7326-41D1-9D5E-BEF98359A40B}" type="slidenum">
              <a:rPr lang="en-US" smtClean="0"/>
              <a:t>8</a:t>
            </a:fld>
            <a:endParaRPr lang="en-US"/>
          </a:p>
        </p:txBody>
      </p:sp>
    </p:spTree>
    <p:extLst>
      <p:ext uri="{BB962C8B-B14F-4D97-AF65-F5344CB8AC3E}">
        <p14:creationId xmlns:p14="http://schemas.microsoft.com/office/powerpoint/2010/main" val="365188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informing the landlord in writing. </a:t>
            </a:r>
          </a:p>
        </p:txBody>
      </p:sp>
      <p:sp>
        <p:nvSpPr>
          <p:cNvPr id="4" name="Slide Number Placeholder 3"/>
          <p:cNvSpPr>
            <a:spLocks noGrp="1"/>
          </p:cNvSpPr>
          <p:nvPr>
            <p:ph type="sldNum" sz="quarter" idx="5"/>
          </p:nvPr>
        </p:nvSpPr>
        <p:spPr/>
        <p:txBody>
          <a:bodyPr/>
          <a:lstStyle/>
          <a:p>
            <a:fld id="{99172B60-7326-41D1-9D5E-BEF98359A40B}" type="slidenum">
              <a:rPr lang="en-US" smtClean="0"/>
              <a:t>33</a:t>
            </a:fld>
            <a:endParaRPr lang="en-US"/>
          </a:p>
        </p:txBody>
      </p:sp>
    </p:spTree>
    <p:extLst>
      <p:ext uri="{BB962C8B-B14F-4D97-AF65-F5344CB8AC3E}">
        <p14:creationId xmlns:p14="http://schemas.microsoft.com/office/powerpoint/2010/main" val="5539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track of you communication. If possible, communicate via email and text in order to have evidence of the communication. </a:t>
            </a:r>
          </a:p>
        </p:txBody>
      </p:sp>
      <p:sp>
        <p:nvSpPr>
          <p:cNvPr id="4" name="Slide Number Placeholder 3"/>
          <p:cNvSpPr>
            <a:spLocks noGrp="1"/>
          </p:cNvSpPr>
          <p:nvPr>
            <p:ph type="sldNum" sz="quarter" idx="5"/>
          </p:nvPr>
        </p:nvSpPr>
        <p:spPr/>
        <p:txBody>
          <a:bodyPr/>
          <a:lstStyle/>
          <a:p>
            <a:fld id="{99172B60-7326-41D1-9D5E-BEF98359A40B}" type="slidenum">
              <a:rPr lang="en-US" smtClean="0"/>
              <a:t>35</a:t>
            </a:fld>
            <a:endParaRPr lang="en-US"/>
          </a:p>
        </p:txBody>
      </p:sp>
    </p:spTree>
    <p:extLst>
      <p:ext uri="{BB962C8B-B14F-4D97-AF65-F5344CB8AC3E}">
        <p14:creationId xmlns:p14="http://schemas.microsoft.com/office/powerpoint/2010/main" val="252483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3/20/2023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3/20/2023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holarworks.uvm.edu/fmclerk/23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readync.gov/stay-informed/north-carolina-hazards/hurrican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s://www.northcarolinahealthnews.org/2020/08/03/hurricane-tropical-storm-safety-tips/"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how-social-and-emotional-learning-can-help-our-school-kids-cop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www.flickr.com/photos/usdagov/646647504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hyperlink" Target="http://www.flickr.com/photos/usdagov/6466475049/"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hyperlink" Target="https://creativecommons.org/licenses/by-sa/3.0/" TargetMode="External"/><Relationship Id="rId4" Type="http://schemas.openxmlformats.org/officeDocument/2006/relationships/hyperlink" Target="https://bangwin.net/2020/03/09/manipulasi-psikologi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pixabay.com/en/time-levy-deadline-hand-leave-pen-481444/"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n/notice.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netivist.org/debate/emoji-text-messages" TargetMode="External"/><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creativecommons.org/licenses/by-nc/3.0/" TargetMode="External"/><Relationship Id="rId4" Type="http://schemas.openxmlformats.org/officeDocument/2006/relationships/hyperlink" Target="https://ggwash.org/view/67137/its-time-for-a-safer-first-street-nw-in-bloomingdal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pixnio.com/de/objekte/elektronische-geraete/iphone-bilder/handy-laptop-computer" TargetMode="Externa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hyperlink" Target="https://www.pexels.com/photo/2-seat-orange-leather-sofa-beside-wall-1866149/"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1" name="Group 18">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32" name="Rectangle 19">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20">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CF34EF-EB40-1624-E518-E073F249C4B3}"/>
              </a:ext>
            </a:extLst>
          </p:cNvPr>
          <p:cNvSpPr>
            <a:spLocks noGrp="1"/>
          </p:cNvSpPr>
          <p:nvPr>
            <p:ph type="title" idx="4294967295"/>
          </p:nvPr>
        </p:nvSpPr>
        <p:spPr>
          <a:xfrm>
            <a:off x="2391408" y="1590734"/>
            <a:ext cx="7405874" cy="2520012"/>
          </a:xfrm>
          <a:solidFill>
            <a:schemeClr val="bg2"/>
          </a:solidFill>
        </p:spPr>
        <p:txBody>
          <a:bodyPr vert="horz" lIns="91440" tIns="45720" rIns="91440" bIns="0" rtlCol="0" anchor="ctr">
            <a:normAutofit/>
          </a:bodyPr>
          <a:lstStyle/>
          <a:p>
            <a:pPr algn="ctr"/>
            <a:r>
              <a:rPr lang="en-US" sz="6000" dirty="0">
                <a:solidFill>
                  <a:schemeClr val="tx2"/>
                </a:solidFill>
              </a:rPr>
              <a:t>Disaster Preparedness </a:t>
            </a:r>
          </a:p>
        </p:txBody>
      </p:sp>
      <p:cxnSp>
        <p:nvCxnSpPr>
          <p:cNvPr id="34" name="Straight Connector 22">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5" name="Straight Connector 24">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6" name="Picture 26">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21826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7F65-919E-4E83-8887-51C0BC682AD6}"/>
              </a:ext>
            </a:extLst>
          </p:cNvPr>
          <p:cNvSpPr>
            <a:spLocks noGrp="1"/>
          </p:cNvSpPr>
          <p:nvPr>
            <p:ph type="title"/>
          </p:nvPr>
        </p:nvSpPr>
        <p:spPr/>
        <p:txBody>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May I revoke or change my will prior to my death?</a:t>
            </a:r>
            <a:endParaRPr lang="en-US" dirty="0"/>
          </a:p>
        </p:txBody>
      </p:sp>
      <p:sp>
        <p:nvSpPr>
          <p:cNvPr id="3" name="Content Placeholder 2">
            <a:extLst>
              <a:ext uri="{FF2B5EF4-FFF2-40B4-BE49-F238E27FC236}">
                <a16:creationId xmlns:a16="http://schemas.microsoft.com/office/drawing/2014/main" id="{016A25EF-C2C9-48FF-B2CA-72FBE992DE85}"/>
              </a:ext>
            </a:extLst>
          </p:cNvPr>
          <p:cNvSpPr>
            <a:spLocks noGrp="1"/>
          </p:cNvSpPr>
          <p:nvPr>
            <p:ph idx="1"/>
          </p:nvPr>
        </p:nvSpPr>
        <p:spPr/>
        <p:txBody>
          <a:bodyPr/>
          <a:lstStyle/>
          <a:p>
            <a:endParaRPr lang="en-US" altLang="en-US" dirty="0">
              <a:latin typeface="Segoe UI" panose="020B0502040204020203" pitchFamily="34" charset="0"/>
              <a:ea typeface="Segoe UI" panose="020B0502040204020203" pitchFamily="34" charset="0"/>
              <a:cs typeface="Segoe UI" panose="020B0502040204020203" pitchFamily="34" charset="0"/>
            </a:endParaRPr>
          </a:p>
          <a:p>
            <a:endParaRPr lang="en-US" altLang="en-US" dirty="0">
              <a:latin typeface="Segoe UI" panose="020B0502040204020203" pitchFamily="34" charset="0"/>
              <a:ea typeface="Segoe UI" panose="020B0502040204020203" pitchFamily="34" charset="0"/>
              <a:cs typeface="Segoe UI" panose="020B0502040204020203" pitchFamily="34" charset="0"/>
            </a:endParaRPr>
          </a:p>
          <a:p>
            <a:r>
              <a:rPr lang="en-US" altLang="en-US" dirty="0">
                <a:latin typeface="Segoe UI" panose="020B0502040204020203" pitchFamily="34" charset="0"/>
                <a:ea typeface="Segoe UI" panose="020B0502040204020203" pitchFamily="34" charset="0"/>
                <a:cs typeface="Segoe UI" panose="020B0502040204020203" pitchFamily="34" charset="0"/>
              </a:rPr>
              <a:t>You may revoke or change your will at any time prior to your death so long as you are of sound mind.</a:t>
            </a:r>
          </a:p>
          <a:p>
            <a:endParaRPr lang="en-US" dirty="0"/>
          </a:p>
        </p:txBody>
      </p:sp>
    </p:spTree>
    <p:extLst>
      <p:ext uri="{BB962C8B-B14F-4D97-AF65-F5344CB8AC3E}">
        <p14:creationId xmlns:p14="http://schemas.microsoft.com/office/powerpoint/2010/main" val="83898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FD4ED-3F2B-9254-815D-159197DCA12C}"/>
              </a:ext>
            </a:extLst>
          </p:cNvPr>
          <p:cNvSpPr>
            <a:spLocks noGrp="1"/>
          </p:cNvSpPr>
          <p:nvPr>
            <p:ph type="title"/>
          </p:nvPr>
        </p:nvSpPr>
        <p:spPr/>
        <p:txBody>
          <a:bodyPr/>
          <a:lstStyle/>
          <a:p>
            <a:r>
              <a:rPr lang="en-US" dirty="0"/>
              <a:t>Advance directives</a:t>
            </a:r>
          </a:p>
        </p:txBody>
      </p:sp>
      <p:pic>
        <p:nvPicPr>
          <p:cNvPr id="5" name="Content Placeholder 4" descr="A pen on a piece of paper&#10;&#10;Description automatically generated with medium confidence">
            <a:extLst>
              <a:ext uri="{FF2B5EF4-FFF2-40B4-BE49-F238E27FC236}">
                <a16:creationId xmlns:a16="http://schemas.microsoft.com/office/drawing/2014/main" id="{661C76AE-0DE3-C72A-FED3-0D845C4AB44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713162" y="2312194"/>
            <a:ext cx="5080000" cy="2857500"/>
          </a:xfrm>
        </p:spPr>
      </p:pic>
      <p:sp>
        <p:nvSpPr>
          <p:cNvPr id="6" name="TextBox 5">
            <a:extLst>
              <a:ext uri="{FF2B5EF4-FFF2-40B4-BE49-F238E27FC236}">
                <a16:creationId xmlns:a16="http://schemas.microsoft.com/office/drawing/2014/main" id="{53123712-05E5-2205-2777-5DEC752DA2AE}"/>
              </a:ext>
            </a:extLst>
          </p:cNvPr>
          <p:cNvSpPr txBox="1"/>
          <p:nvPr/>
        </p:nvSpPr>
        <p:spPr>
          <a:xfrm>
            <a:off x="3713162" y="5169694"/>
            <a:ext cx="5080000" cy="230832"/>
          </a:xfrm>
          <a:prstGeom prst="rect">
            <a:avLst/>
          </a:prstGeom>
          <a:noFill/>
        </p:spPr>
        <p:txBody>
          <a:bodyPr wrap="square" rtlCol="0">
            <a:spAutoFit/>
          </a:bodyPr>
          <a:lstStyle/>
          <a:p>
            <a:r>
              <a:rPr lang="en-US" sz="900">
                <a:hlinkClick r:id="rId3" tooltip="https://scholarworks.uvm.edu/fmclerk/238/"/>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460936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7A43C02-4BCA-49AB-A2D5-779B674F752A}"/>
              </a:ext>
            </a:extLst>
          </p:cNvPr>
          <p:cNvSpPr>
            <a:spLocks noGrp="1"/>
          </p:cNvSpPr>
          <p:nvPr>
            <p:ph type="title"/>
          </p:nvPr>
        </p:nvSpPr>
        <p:spPr>
          <a:xfrm>
            <a:off x="1451579" y="2303047"/>
            <a:ext cx="3272093" cy="2674198"/>
          </a:xfrm>
        </p:spPr>
        <p:txBody>
          <a:bodyPr anchor="t">
            <a:normAutofit/>
          </a:bodyPr>
          <a:lstStyle/>
          <a:p>
            <a:r>
              <a:rPr lang="en-US" dirty="0"/>
              <a:t>WHAT ARE ADVANCE DIRECTIVES?</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C917CF8-9BA1-FCE2-95AC-EACCFA41637A}"/>
              </a:ext>
            </a:extLst>
          </p:cNvPr>
          <p:cNvGraphicFramePr>
            <a:graphicFrameLocks noGrp="1"/>
          </p:cNvGraphicFramePr>
          <p:nvPr>
            <p:ph idx="1"/>
            <p:extLst>
              <p:ext uri="{D42A27DB-BD31-4B8C-83A1-F6EECF244321}">
                <p14:modId xmlns:p14="http://schemas.microsoft.com/office/powerpoint/2010/main" val="1624025592"/>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726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46116F1C-AB58-4F36-8739-645C4347E758}"/>
              </a:ext>
            </a:extLst>
          </p:cNvPr>
          <p:cNvSpPr>
            <a:spLocks noGrp="1"/>
          </p:cNvSpPr>
          <p:nvPr>
            <p:ph type="title"/>
          </p:nvPr>
        </p:nvSpPr>
        <p:spPr>
          <a:xfrm>
            <a:off x="1451579" y="2303047"/>
            <a:ext cx="3272093" cy="2674198"/>
          </a:xfrm>
        </p:spPr>
        <p:txBody>
          <a:bodyPr anchor="t">
            <a:normAutofit/>
          </a:bodyPr>
          <a:lstStyle/>
          <a:p>
            <a:r>
              <a:rPr lang="en-US" dirty="0"/>
              <a:t>What is a Living will</a:t>
            </a:r>
            <a:endParaRPr lang="en-US"/>
          </a:p>
        </p:txBody>
      </p:sp>
      <p:cxnSp>
        <p:nvCxnSpPr>
          <p:cNvPr id="13"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C1C017A-86EA-83E4-53BD-7431F383CD43}"/>
              </a:ext>
            </a:extLst>
          </p:cNvPr>
          <p:cNvGraphicFramePr>
            <a:graphicFrameLocks noGrp="1"/>
          </p:cNvGraphicFramePr>
          <p:nvPr>
            <p:ph idx="1"/>
            <p:extLst>
              <p:ext uri="{D42A27DB-BD31-4B8C-83A1-F6EECF244321}">
                <p14:modId xmlns:p14="http://schemas.microsoft.com/office/powerpoint/2010/main" val="1601768488"/>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976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142-E48A-4A2B-9EC7-FBB15C69A9A2}"/>
              </a:ext>
            </a:extLst>
          </p:cNvPr>
          <p:cNvSpPr>
            <a:spLocks noGrp="1"/>
          </p:cNvSpPr>
          <p:nvPr>
            <p:ph type="title"/>
          </p:nvPr>
        </p:nvSpPr>
        <p:spPr/>
        <p:txBody>
          <a:bodyPr/>
          <a:lstStyle/>
          <a:p>
            <a:r>
              <a:rPr lang="en-US" dirty="0">
                <a:latin typeface="Segoe UI" panose="020B0502040204020203" pitchFamily="34" charset="0"/>
                <a:ea typeface="Segoe UI" panose="020B0502040204020203" pitchFamily="34" charset="0"/>
                <a:cs typeface="Segoe UI" panose="020B0502040204020203" pitchFamily="34" charset="0"/>
              </a:rPr>
              <a:t>Health Care Power of Attorney (HCPOA)</a:t>
            </a:r>
            <a:endParaRPr lang="en-US" dirty="0"/>
          </a:p>
        </p:txBody>
      </p:sp>
      <p:sp>
        <p:nvSpPr>
          <p:cNvPr id="3" name="Content Placeholder 2">
            <a:extLst>
              <a:ext uri="{FF2B5EF4-FFF2-40B4-BE49-F238E27FC236}">
                <a16:creationId xmlns:a16="http://schemas.microsoft.com/office/drawing/2014/main" id="{8F9118B3-9E24-4D8C-A55A-3B83E90B7699}"/>
              </a:ext>
            </a:extLst>
          </p:cNvPr>
          <p:cNvSpPr>
            <a:spLocks noGrp="1"/>
          </p:cNvSpPr>
          <p:nvPr>
            <p:ph idx="1"/>
          </p:nvPr>
        </p:nvSpPr>
        <p:spPr/>
        <p:txBody>
          <a:bodyPr/>
          <a:lstStyle/>
          <a:p>
            <a:r>
              <a:rPr lang="en-US" altLang="en-US" dirty="0">
                <a:latin typeface="Segoe UI" panose="020B0502040204020203" pitchFamily="34" charset="0"/>
                <a:ea typeface="Segoe UI" panose="020B0502040204020203" pitchFamily="34" charset="0"/>
                <a:cs typeface="Segoe UI" panose="020B0502040204020203" pitchFamily="34" charset="0"/>
              </a:rPr>
              <a:t>A legal document in which you give someone the power to make medical decisions for you if you are not competent or if you are not able to communicate your wishes.</a:t>
            </a:r>
          </a:p>
        </p:txBody>
      </p:sp>
    </p:spTree>
    <p:extLst>
      <p:ext uri="{BB962C8B-B14F-4D97-AF65-F5344CB8AC3E}">
        <p14:creationId xmlns:p14="http://schemas.microsoft.com/office/powerpoint/2010/main" val="164937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DE4E-6567-4A93-AD94-8674E0C62DF1}"/>
              </a:ext>
            </a:extLst>
          </p:cNvPr>
          <p:cNvSpPr>
            <a:spLocks noGrp="1"/>
          </p:cNvSpPr>
          <p:nvPr>
            <p:ph type="title"/>
          </p:nvPr>
        </p:nvSpPr>
        <p:spPr>
          <a:xfrm>
            <a:off x="1574409" y="763575"/>
            <a:ext cx="9603275" cy="1049235"/>
          </a:xfrm>
        </p:spPr>
        <p:txBody>
          <a:bodyPr/>
          <a:lstStyle/>
          <a:p>
            <a:pPr algn="ctr"/>
            <a:r>
              <a:rPr lang="en-US" altLang="en-US" dirty="0">
                <a:latin typeface="Segoe UI" panose="020B0502040204020203" pitchFamily="34" charset="0"/>
                <a:ea typeface="Segoe UI" panose="020B0502040204020203" pitchFamily="34" charset="0"/>
                <a:cs typeface="Segoe UI" panose="020B0502040204020203" pitchFamily="34" charset="0"/>
              </a:rPr>
              <a:t>What authority does my health care agent have?</a:t>
            </a:r>
            <a:endParaRPr lang="en-US" dirty="0"/>
          </a:p>
        </p:txBody>
      </p:sp>
      <p:sp>
        <p:nvSpPr>
          <p:cNvPr id="3" name="Content Placeholder 2">
            <a:extLst>
              <a:ext uri="{FF2B5EF4-FFF2-40B4-BE49-F238E27FC236}">
                <a16:creationId xmlns:a16="http://schemas.microsoft.com/office/drawing/2014/main" id="{405FC76D-451B-41AB-A37C-75A41257FF8C}"/>
              </a:ext>
            </a:extLst>
          </p:cNvPr>
          <p:cNvSpPr>
            <a:spLocks noGrp="1"/>
          </p:cNvSpPr>
          <p:nvPr>
            <p:ph idx="1"/>
          </p:nvPr>
        </p:nvSpPr>
        <p:spPr/>
        <p:txBody>
          <a:bodyPr/>
          <a:lstStyle/>
          <a:p>
            <a:endParaRPr lang="en-US" altLang="en-US" dirty="0">
              <a:latin typeface="Segoe UI" panose="020B0502040204020203" pitchFamily="34" charset="0"/>
              <a:ea typeface="Segoe UI" panose="020B0502040204020203" pitchFamily="34" charset="0"/>
              <a:cs typeface="Segoe UI" panose="020B0502040204020203" pitchFamily="34" charset="0"/>
            </a:endParaRPr>
          </a:p>
          <a:p>
            <a:endParaRPr lang="en-US" altLang="en-US" dirty="0">
              <a:latin typeface="Segoe UI" panose="020B0502040204020203" pitchFamily="34" charset="0"/>
              <a:ea typeface="Segoe UI" panose="020B0502040204020203" pitchFamily="34" charset="0"/>
              <a:cs typeface="Segoe UI" panose="020B0502040204020203" pitchFamily="34" charset="0"/>
            </a:endParaRPr>
          </a:p>
          <a:p>
            <a:r>
              <a:rPr lang="en-US" altLang="en-US" dirty="0">
                <a:latin typeface="Segoe UI" panose="020B0502040204020203" pitchFamily="34" charset="0"/>
                <a:ea typeface="Segoe UI" panose="020B0502040204020203" pitchFamily="34" charset="0"/>
                <a:cs typeface="Segoe UI" panose="020B0502040204020203" pitchFamily="34" charset="0"/>
              </a:rPr>
              <a:t>The ability to make and carry out all health care decisions and mental health decisions, unless limitations are implemented by the signer. </a:t>
            </a:r>
          </a:p>
          <a:p>
            <a:endParaRPr lang="en-US" dirty="0"/>
          </a:p>
        </p:txBody>
      </p:sp>
    </p:spTree>
    <p:extLst>
      <p:ext uri="{BB962C8B-B14F-4D97-AF65-F5344CB8AC3E}">
        <p14:creationId xmlns:p14="http://schemas.microsoft.com/office/powerpoint/2010/main" val="417615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1ACA-98CD-45B4-813B-F4F77F38A46C}"/>
              </a:ext>
            </a:extLst>
          </p:cNvPr>
          <p:cNvSpPr>
            <a:spLocks noGrp="1"/>
          </p:cNvSpPr>
          <p:nvPr>
            <p:ph type="title"/>
          </p:nvPr>
        </p:nvSpPr>
        <p:spPr/>
        <p:txBody>
          <a:bodyPr/>
          <a:lstStyle/>
          <a:p>
            <a:pPr algn="ctr"/>
            <a:r>
              <a:rPr lang="en-US" dirty="0"/>
              <a:t>WHY SHOULD I HAVE ONE?</a:t>
            </a:r>
          </a:p>
        </p:txBody>
      </p:sp>
      <p:sp>
        <p:nvSpPr>
          <p:cNvPr id="3" name="Content Placeholder 2">
            <a:extLst>
              <a:ext uri="{FF2B5EF4-FFF2-40B4-BE49-F238E27FC236}">
                <a16:creationId xmlns:a16="http://schemas.microsoft.com/office/drawing/2014/main" id="{02F18D59-DB4A-40C0-BEAD-EFA4EFA77784}"/>
              </a:ext>
            </a:extLst>
          </p:cNvPr>
          <p:cNvSpPr>
            <a:spLocks noGrp="1"/>
          </p:cNvSpPr>
          <p:nvPr>
            <p:ph idx="1"/>
          </p:nvPr>
        </p:nvSpPr>
        <p:spPr/>
        <p:txBody>
          <a:bodyPr/>
          <a:lstStyle/>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Ensure that the person you want to make medical decisions for you is the one making them if you are unable to do so.</a:t>
            </a:r>
          </a:p>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Ensure that there is someone with authority to act if your next of kin cannot agree.</a:t>
            </a:r>
          </a:p>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Prevent the possible need for a guardian of the person.</a:t>
            </a:r>
            <a:endParaRPr lang="en-US" dirty="0">
              <a:latin typeface="Segoe UI" panose="020B0502040204020203" pitchFamily="34" charset="0"/>
              <a:ea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057026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C671-3934-4730-912A-CA2238731956}"/>
              </a:ext>
            </a:extLst>
          </p:cNvPr>
          <p:cNvSpPr>
            <a:spLocks noGrp="1"/>
          </p:cNvSpPr>
          <p:nvPr>
            <p:ph type="title"/>
          </p:nvPr>
        </p:nvSpPr>
        <p:spPr/>
        <p:txBody>
          <a:bodyPr/>
          <a:lstStyle/>
          <a:p>
            <a:pPr algn="ctr"/>
            <a:r>
              <a:rPr lang="en-US" dirty="0"/>
              <a:t>POWER OF ATTORNEY</a:t>
            </a:r>
          </a:p>
        </p:txBody>
      </p:sp>
      <p:sp>
        <p:nvSpPr>
          <p:cNvPr id="3" name="Content Placeholder 2">
            <a:extLst>
              <a:ext uri="{FF2B5EF4-FFF2-40B4-BE49-F238E27FC236}">
                <a16:creationId xmlns:a16="http://schemas.microsoft.com/office/drawing/2014/main" id="{9646A952-6F95-403B-B8C5-B8E50BF5240E}"/>
              </a:ext>
            </a:extLst>
          </p:cNvPr>
          <p:cNvSpPr>
            <a:spLocks noGrp="1"/>
          </p:cNvSpPr>
          <p:nvPr>
            <p:ph idx="1"/>
          </p:nvPr>
        </p:nvSpPr>
        <p:spPr/>
        <p:txBody>
          <a:bodyPr/>
          <a:lstStyle/>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A Power of Attorney is a legal document in which you give someone (known as your agent) the legal authority to take certain actions for you regarding financial decisions.</a:t>
            </a:r>
          </a:p>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You decide how much or how little authority to give your agent</a:t>
            </a:r>
            <a:endParaRPr lang="en-US" dirty="0"/>
          </a:p>
        </p:txBody>
      </p:sp>
    </p:spTree>
    <p:extLst>
      <p:ext uri="{BB962C8B-B14F-4D97-AF65-F5344CB8AC3E}">
        <p14:creationId xmlns:p14="http://schemas.microsoft.com/office/powerpoint/2010/main" val="186480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0CD-3629-4D10-915C-8440DB9A4ED4}"/>
              </a:ext>
            </a:extLst>
          </p:cNvPr>
          <p:cNvSpPr>
            <a:spLocks noGrp="1"/>
          </p:cNvSpPr>
          <p:nvPr>
            <p:ph type="title"/>
          </p:nvPr>
        </p:nvSpPr>
        <p:spPr/>
        <p:txBody>
          <a:bodyPr/>
          <a:lstStyle/>
          <a:p>
            <a:pPr algn="ctr"/>
            <a:r>
              <a:rPr lang="en-US" dirty="0"/>
              <a:t>DURABLE AND SPRINGING </a:t>
            </a:r>
            <a:br>
              <a:rPr lang="en-US" dirty="0"/>
            </a:br>
            <a:r>
              <a:rPr lang="en-US" dirty="0"/>
              <a:t>POWERS OF ATTORNEYS</a:t>
            </a:r>
          </a:p>
        </p:txBody>
      </p:sp>
      <p:sp>
        <p:nvSpPr>
          <p:cNvPr id="3" name="Content Placeholder 2">
            <a:extLst>
              <a:ext uri="{FF2B5EF4-FFF2-40B4-BE49-F238E27FC236}">
                <a16:creationId xmlns:a16="http://schemas.microsoft.com/office/drawing/2014/main" id="{40AC274D-E006-4441-8C93-6FA216704D9C}"/>
              </a:ext>
            </a:extLst>
          </p:cNvPr>
          <p:cNvSpPr>
            <a:spLocks noGrp="1"/>
          </p:cNvSpPr>
          <p:nvPr>
            <p:ph sz="half" idx="1"/>
          </p:nvPr>
        </p:nvSpPr>
        <p:spPr>
          <a:xfrm>
            <a:off x="1447331" y="3002507"/>
            <a:ext cx="4645152" cy="2456966"/>
          </a:xfrm>
        </p:spPr>
        <p:txBody>
          <a:bodyPr/>
          <a:lstStyle/>
          <a:p>
            <a:pPr algn="ctr"/>
            <a:r>
              <a:rPr lang="en-US" altLang="en-US" b="1" dirty="0">
                <a:latin typeface="Segoe UI" panose="020B0502040204020203" pitchFamily="34" charset="0"/>
                <a:ea typeface="Segoe UI" panose="020B0502040204020203" pitchFamily="34" charset="0"/>
                <a:cs typeface="Segoe UI" panose="020B0502040204020203" pitchFamily="34" charset="0"/>
              </a:rPr>
              <a:t>Durable POA </a:t>
            </a:r>
          </a:p>
          <a:p>
            <a:endParaRPr lang="en-US" altLang="en-US" sz="600" dirty="0">
              <a:latin typeface="Segoe UI" panose="020B0502040204020203" pitchFamily="34" charset="0"/>
              <a:ea typeface="Segoe UI" panose="020B0502040204020203" pitchFamily="34" charset="0"/>
              <a:cs typeface="Segoe UI" panose="020B0502040204020203" pitchFamily="34" charset="0"/>
            </a:endParaRPr>
          </a:p>
          <a:p>
            <a:pPr algn="ctr"/>
            <a:r>
              <a:rPr lang="en-US" altLang="en-US" dirty="0">
                <a:latin typeface="Segoe UI" panose="020B0502040204020203" pitchFamily="34" charset="0"/>
                <a:ea typeface="Segoe UI" panose="020B0502040204020203" pitchFamily="34" charset="0"/>
                <a:cs typeface="Segoe UI" panose="020B0502040204020203" pitchFamily="34" charset="0"/>
              </a:rPr>
              <a:t>Effective immediately; remains in effect during incapacity or incompetence</a:t>
            </a:r>
          </a:p>
          <a:p>
            <a:endParaRPr lang="en-US" dirty="0"/>
          </a:p>
        </p:txBody>
      </p:sp>
      <p:sp>
        <p:nvSpPr>
          <p:cNvPr id="4" name="Content Placeholder 3">
            <a:extLst>
              <a:ext uri="{FF2B5EF4-FFF2-40B4-BE49-F238E27FC236}">
                <a16:creationId xmlns:a16="http://schemas.microsoft.com/office/drawing/2014/main" id="{92AFB883-CB22-4E50-84BB-3A2C9F7CCBEF}"/>
              </a:ext>
            </a:extLst>
          </p:cNvPr>
          <p:cNvSpPr>
            <a:spLocks noGrp="1"/>
          </p:cNvSpPr>
          <p:nvPr>
            <p:ph sz="half" idx="2"/>
          </p:nvPr>
        </p:nvSpPr>
        <p:spPr>
          <a:xfrm>
            <a:off x="6413771" y="3001897"/>
            <a:ext cx="4645152" cy="2456966"/>
          </a:xfrm>
        </p:spPr>
        <p:txBody>
          <a:bodyPr/>
          <a:lstStyle/>
          <a:p>
            <a:pPr algn="ctr"/>
            <a:r>
              <a:rPr lang="en-US" altLang="en-US" b="1" dirty="0">
                <a:latin typeface="Segoe UI" panose="020B0502040204020203" pitchFamily="34" charset="0"/>
                <a:ea typeface="Segoe UI" panose="020B0502040204020203" pitchFamily="34" charset="0"/>
                <a:cs typeface="Segoe UI" panose="020B0502040204020203" pitchFamily="34" charset="0"/>
              </a:rPr>
              <a:t>Springing POA </a:t>
            </a:r>
          </a:p>
          <a:p>
            <a:endParaRPr lang="en-US" altLang="en-US" sz="600" dirty="0">
              <a:latin typeface="Segoe UI" panose="020B0502040204020203" pitchFamily="34" charset="0"/>
              <a:ea typeface="Segoe UI" panose="020B0502040204020203" pitchFamily="34" charset="0"/>
              <a:cs typeface="Segoe UI" panose="020B0502040204020203" pitchFamily="34" charset="0"/>
            </a:endParaRPr>
          </a:p>
          <a:p>
            <a:pPr algn="ctr"/>
            <a:r>
              <a:rPr lang="en-US" altLang="en-US" dirty="0">
                <a:latin typeface="Segoe UI" panose="020B0502040204020203" pitchFamily="34" charset="0"/>
                <a:ea typeface="Segoe UI" panose="020B0502040204020203" pitchFamily="34" charset="0"/>
                <a:cs typeface="Segoe UI" panose="020B0502040204020203" pitchFamily="34" charset="0"/>
              </a:rPr>
              <a:t>Effective ONLY once person becomes incapacitated or incompetent</a:t>
            </a:r>
          </a:p>
          <a:p>
            <a:endParaRPr lang="en-US" dirty="0"/>
          </a:p>
        </p:txBody>
      </p:sp>
    </p:spTree>
    <p:extLst>
      <p:ext uri="{BB962C8B-B14F-4D97-AF65-F5344CB8AC3E}">
        <p14:creationId xmlns:p14="http://schemas.microsoft.com/office/powerpoint/2010/main" val="3914049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2E6D-815F-4F17-A62C-5171CD4DD675}"/>
              </a:ext>
            </a:extLst>
          </p:cNvPr>
          <p:cNvSpPr>
            <a:spLocks noGrp="1"/>
          </p:cNvSpPr>
          <p:nvPr>
            <p:ph type="title"/>
          </p:nvPr>
        </p:nvSpPr>
        <p:spPr/>
        <p:txBody>
          <a:bodyPr/>
          <a:lstStyle/>
          <a:p>
            <a:pPr algn="ctr"/>
            <a:r>
              <a:rPr lang="en-US" dirty="0"/>
              <a:t>Why do I need a power of attorney?</a:t>
            </a:r>
          </a:p>
        </p:txBody>
      </p:sp>
      <p:sp>
        <p:nvSpPr>
          <p:cNvPr id="3" name="Content Placeholder 2">
            <a:extLst>
              <a:ext uri="{FF2B5EF4-FFF2-40B4-BE49-F238E27FC236}">
                <a16:creationId xmlns:a16="http://schemas.microsoft.com/office/drawing/2014/main" id="{B8D7FB99-9527-458D-9EBF-1794040E3EED}"/>
              </a:ext>
            </a:extLst>
          </p:cNvPr>
          <p:cNvSpPr>
            <a:spLocks noGrp="1"/>
          </p:cNvSpPr>
          <p:nvPr>
            <p:ph idx="1"/>
          </p:nvPr>
        </p:nvSpPr>
        <p:spPr/>
        <p:txBody>
          <a:bodyPr/>
          <a:lstStyle/>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Ensure that the person you want to conduct your business affairs has the proper legal authority to do so. </a:t>
            </a:r>
          </a:p>
          <a:p>
            <a:pPr marL="346075" indent="-346075"/>
            <a:r>
              <a:rPr lang="en-US" altLang="en-US" dirty="0">
                <a:latin typeface="Segoe UI" panose="020B0502040204020203" pitchFamily="34" charset="0"/>
                <a:ea typeface="Segoe UI" panose="020B0502040204020203" pitchFamily="34" charset="0"/>
                <a:cs typeface="Segoe UI" panose="020B0502040204020203" pitchFamily="34" charset="0"/>
              </a:rPr>
              <a:t>Prevent the possibility of the need for a legal guardian</a:t>
            </a:r>
            <a:endParaRPr lang="en-US" dirty="0"/>
          </a:p>
          <a:p>
            <a:endParaRPr lang="en-US" dirty="0"/>
          </a:p>
        </p:txBody>
      </p:sp>
    </p:spTree>
    <p:extLst>
      <p:ext uri="{BB962C8B-B14F-4D97-AF65-F5344CB8AC3E}">
        <p14:creationId xmlns:p14="http://schemas.microsoft.com/office/powerpoint/2010/main" val="157718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707475-E5DC-3688-3393-01C81870E4F6}"/>
              </a:ext>
            </a:extLst>
          </p:cNvPr>
          <p:cNvSpPr txBox="1"/>
          <p:nvPr/>
        </p:nvSpPr>
        <p:spPr>
          <a:xfrm>
            <a:off x="1432560" y="1668780"/>
            <a:ext cx="9913620" cy="5016758"/>
          </a:xfrm>
          <a:prstGeom prst="rect">
            <a:avLst/>
          </a:prstGeom>
          <a:noFill/>
        </p:spPr>
        <p:txBody>
          <a:bodyPr wrap="square">
            <a:spAutoFit/>
          </a:bodyPr>
          <a:lstStyle/>
          <a:p>
            <a:r>
              <a:rPr lang="en-US" sz="4000" b="0" i="0" dirty="0">
                <a:solidFill>
                  <a:srgbClr val="000000"/>
                </a:solidFill>
                <a:effectLst/>
                <a:latin typeface="TransportNew"/>
              </a:rPr>
              <a:t>All areas of the state – from coastal and sound counties to the mountains – have been impacted by hurricanes in the past 23 years. Heavy winds, tornadoes, strong thunderstorms, flooding, storm surge and landslides can all be caused by hurricanes, causing tragic damage.</a:t>
            </a:r>
          </a:p>
          <a:p>
            <a:r>
              <a:rPr lang="en-US" sz="4000" dirty="0">
                <a:hlinkClick r:id="rId2"/>
              </a:rPr>
              <a:t>Hurricanes | Ready NC</a:t>
            </a:r>
            <a:endParaRPr lang="en-US" sz="4000" dirty="0"/>
          </a:p>
        </p:txBody>
      </p:sp>
    </p:spTree>
    <p:extLst>
      <p:ext uri="{BB962C8B-B14F-4D97-AF65-F5344CB8AC3E}">
        <p14:creationId xmlns:p14="http://schemas.microsoft.com/office/powerpoint/2010/main" val="192151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oad with trees on the side&#10;&#10;Description automatically generated with low confidence">
            <a:extLst>
              <a:ext uri="{FF2B5EF4-FFF2-40B4-BE49-F238E27FC236}">
                <a16:creationId xmlns:a16="http://schemas.microsoft.com/office/drawing/2014/main" id="{ECFAE904-DA7B-D16D-72BA-3775BC866747}"/>
              </a:ext>
            </a:extLst>
          </p:cNvPr>
          <p:cNvPicPr>
            <a:picLocks noChangeAspect="1"/>
          </p:cNvPicPr>
          <p:nvPr/>
        </p:nvPicPr>
        <p:blipFill rotWithShape="1">
          <a:blip r:embed="rId3">
            <a:duotone>
              <a:schemeClr val="bg2">
                <a:shade val="45000"/>
                <a:satMod val="135000"/>
              </a:schemeClr>
              <a:prstClr val="white"/>
            </a:duotone>
            <a:alphaModFix amt="50000"/>
            <a:extLst>
              <a:ext uri="{837473B0-CC2E-450A-ABE3-18F120FF3D39}">
                <a1611:picAttrSrcUrl xmlns:a1611="http://schemas.microsoft.com/office/drawing/2016/11/main" r:id="rId4"/>
              </a:ext>
            </a:extLst>
          </a:blip>
          <a:srcRect r="12892" b="1"/>
          <a:stretch/>
        </p:blipFill>
        <p:spPr>
          <a:xfrm>
            <a:off x="305" y="10"/>
            <a:ext cx="12191695" cy="6857990"/>
          </a:xfrm>
          <a:prstGeom prst="rect">
            <a:avLst/>
          </a:prstGeom>
        </p:spPr>
      </p:pic>
      <p:sp>
        <p:nvSpPr>
          <p:cNvPr id="20" name="Rectangle 19">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0C3A20-CF73-42FB-12D7-9BFA53F555B8}"/>
              </a:ext>
            </a:extLst>
          </p:cNvPr>
          <p:cNvSpPr txBox="1"/>
          <p:nvPr/>
        </p:nvSpPr>
        <p:spPr>
          <a:xfrm>
            <a:off x="2417779" y="802298"/>
            <a:ext cx="8637073" cy="2541431"/>
          </a:xfrm>
          <a:prstGeom prst="rect">
            <a:avLst/>
          </a:prstGeom>
        </p:spPr>
        <p:txBody>
          <a:bodyPr vert="horz" lIns="91440" tIns="45720" rIns="91440" bIns="0" rtlCol="0" anchor="b">
            <a:normAutofit/>
          </a:bodyPr>
          <a:lstStyle/>
          <a:p>
            <a:pPr defTabSz="914400">
              <a:lnSpc>
                <a:spcPct val="90000"/>
              </a:lnSpc>
              <a:spcBef>
                <a:spcPct val="0"/>
              </a:spcBef>
              <a:spcAft>
                <a:spcPts val="600"/>
              </a:spcAft>
            </a:pPr>
            <a:r>
              <a:rPr lang="en-US" sz="6600" cap="all">
                <a:latin typeface="+mj-lt"/>
                <a:ea typeface="+mj-ea"/>
                <a:cs typeface="+mj-cs"/>
              </a:rPr>
              <a:t>Post-hurricane Tips and Resources</a:t>
            </a:r>
          </a:p>
        </p:txBody>
      </p:sp>
      <p:cxnSp>
        <p:nvCxnSpPr>
          <p:cNvPr id="22" name="Straight Connector 21">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3"/>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0AA535-A251-4053-EDBE-36440693966C}"/>
              </a:ext>
            </a:extLst>
          </p:cNvPr>
          <p:cNvSpPr txBox="1"/>
          <p:nvPr/>
        </p:nvSpPr>
        <p:spPr>
          <a:xfrm>
            <a:off x="9734276" y="6657945"/>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northcarolinahealthnews.org/2020/08/03/hurricane-tropical-storm-safety-ti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3089197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1147E95-BA95-E9B7-83D1-A93F373915EF}"/>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Post-disaster resources</a:t>
            </a:r>
          </a:p>
        </p:txBody>
      </p:sp>
      <p:sp>
        <p:nvSpPr>
          <p:cNvPr id="4" name="TextBox 3">
            <a:extLst>
              <a:ext uri="{FF2B5EF4-FFF2-40B4-BE49-F238E27FC236}">
                <a16:creationId xmlns:a16="http://schemas.microsoft.com/office/drawing/2014/main" id="{8052489B-A34F-7651-0C43-6EB8C4D595F2}"/>
              </a:ext>
            </a:extLst>
          </p:cNvPr>
          <p:cNvSpPr txBox="1"/>
          <p:nvPr/>
        </p:nvSpPr>
        <p:spPr>
          <a:xfrm>
            <a:off x="1350070" y="1206230"/>
            <a:ext cx="9603275" cy="523220"/>
          </a:xfrm>
          <a:prstGeom prst="rect">
            <a:avLst/>
          </a:prstGeom>
          <a:noFill/>
        </p:spPr>
        <p:txBody>
          <a:bodyPr wrap="square">
            <a:spAutoFit/>
          </a:bodyPr>
          <a:lstStyle/>
          <a:p>
            <a:pPr>
              <a:spcAft>
                <a:spcPts val="600"/>
              </a:spcAft>
            </a:pPr>
            <a:r>
              <a:rPr lang="fr-FR" sz="2800" b="1" dirty="0">
                <a:solidFill>
                  <a:srgbClr val="FF0000"/>
                </a:solidFill>
              </a:rPr>
              <a:t>Disaster </a:t>
            </a:r>
            <a:r>
              <a:rPr lang="fr-FR" sz="2800" b="1" dirty="0" err="1">
                <a:solidFill>
                  <a:srgbClr val="FF0000"/>
                </a:solidFill>
              </a:rPr>
              <a:t>Supplemental</a:t>
            </a:r>
            <a:r>
              <a:rPr lang="fr-FR" sz="2800" b="1" dirty="0">
                <a:solidFill>
                  <a:srgbClr val="FF0000"/>
                </a:solidFill>
              </a:rPr>
              <a:t> Nutrition Assistance Program</a:t>
            </a:r>
            <a:endParaRPr lang="en-US" sz="2800" b="1" dirty="0">
              <a:solidFill>
                <a:srgbClr val="FF0000"/>
              </a:solidFill>
            </a:endParaRPr>
          </a:p>
        </p:txBody>
      </p:sp>
      <p:sp>
        <p:nvSpPr>
          <p:cNvPr id="12" name="TextBox 11">
            <a:extLst>
              <a:ext uri="{FF2B5EF4-FFF2-40B4-BE49-F238E27FC236}">
                <a16:creationId xmlns:a16="http://schemas.microsoft.com/office/drawing/2014/main" id="{50F66769-B2D5-0C0E-698E-0EDF1DEDBC1A}"/>
              </a:ext>
            </a:extLst>
          </p:cNvPr>
          <p:cNvSpPr txBox="1"/>
          <p:nvPr/>
        </p:nvSpPr>
        <p:spPr>
          <a:xfrm>
            <a:off x="0" y="5830651"/>
            <a:ext cx="11663680" cy="369332"/>
          </a:xfrm>
          <a:prstGeom prst="rect">
            <a:avLst/>
          </a:prstGeom>
          <a:noFill/>
        </p:spPr>
        <p:txBody>
          <a:bodyPr wrap="square">
            <a:spAutoFit/>
          </a:bodyPr>
          <a:lstStyle/>
          <a:p>
            <a:pPr>
              <a:spcAft>
                <a:spcPts val="600"/>
              </a:spcAft>
            </a:pPr>
            <a:r>
              <a:rPr lang="en-US" dirty="0"/>
              <a:t> </a:t>
            </a:r>
            <a:r>
              <a:rPr lang="en-US" b="1" i="1" dirty="0">
                <a:solidFill>
                  <a:srgbClr val="FF0000"/>
                </a:solidFill>
              </a:rPr>
              <a:t>Apply for food assistance by calling 211 or contacting your county’s Department of Social Services (DSS) office</a:t>
            </a:r>
          </a:p>
        </p:txBody>
      </p:sp>
      <p:graphicFrame>
        <p:nvGraphicFramePr>
          <p:cNvPr id="14" name="TextBox 5">
            <a:extLst>
              <a:ext uri="{FF2B5EF4-FFF2-40B4-BE49-F238E27FC236}">
                <a16:creationId xmlns:a16="http://schemas.microsoft.com/office/drawing/2014/main" id="{7C1EAAA3-31F2-A72A-2406-CE78D9C10F4B}"/>
              </a:ext>
            </a:extLst>
          </p:cNvPr>
          <p:cNvGraphicFramePr/>
          <p:nvPr>
            <p:extLst>
              <p:ext uri="{D42A27DB-BD31-4B8C-83A1-F6EECF244321}">
                <p14:modId xmlns:p14="http://schemas.microsoft.com/office/powerpoint/2010/main" val="4130688935"/>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1050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table&#10;&#10;Description automatically generated">
            <a:extLst>
              <a:ext uri="{FF2B5EF4-FFF2-40B4-BE49-F238E27FC236}">
                <a16:creationId xmlns:a16="http://schemas.microsoft.com/office/drawing/2014/main" id="{4BA24DB8-FA8B-EB28-E52B-46F17A97D3CE}"/>
              </a:ext>
            </a:extLst>
          </p:cNvPr>
          <p:cNvPicPr>
            <a:picLocks noChangeAspect="1"/>
          </p:cNvPicPr>
          <p:nvPr/>
        </p:nvPicPr>
        <p:blipFill rotWithShape="1">
          <a:blip r:embed="rId3">
            <a:duotone>
              <a:schemeClr val="bg2">
                <a:shade val="45000"/>
                <a:satMod val="135000"/>
              </a:schemeClr>
              <a:prstClr val="white"/>
            </a:duotone>
            <a:alphaModFix amt="50000"/>
            <a:extLst>
              <a:ext uri="{837473B0-CC2E-450A-ABE3-18F120FF3D39}">
                <a1611:picAttrSrcUrl xmlns:a1611="http://schemas.microsoft.com/office/drawing/2016/11/main" r:id="rId4"/>
              </a:ext>
            </a:extLst>
          </a:blip>
          <a:srcRect l="6669"/>
          <a:stretch/>
        </p:blipFill>
        <p:spPr>
          <a:xfrm>
            <a:off x="305" y="10"/>
            <a:ext cx="12191695" cy="6857990"/>
          </a:xfrm>
          <a:prstGeom prst="rect">
            <a:avLst/>
          </a:prstGeom>
        </p:spPr>
      </p:pic>
      <p:cxnSp>
        <p:nvCxnSpPr>
          <p:cNvPr id="22" name="Straight Connector 21">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0520B7DE-4BA2-491C-86A0-32FD8A3C24CD}"/>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sz="2500"/>
              <a:t>Disaster Supplemental Nutrition Assistance Program</a:t>
            </a:r>
            <a:br>
              <a:rPr lang="en-US" sz="2500"/>
            </a:br>
            <a:endParaRPr lang="en-US" sz="2500"/>
          </a:p>
        </p:txBody>
      </p:sp>
      <p:sp>
        <p:nvSpPr>
          <p:cNvPr id="24" name="Rectangle 23">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1ACB1F8-A53B-6D49-9B4C-901E979DB237}"/>
              </a:ext>
            </a:extLst>
          </p:cNvPr>
          <p:cNvSpPr txBox="1"/>
          <p:nvPr/>
        </p:nvSpPr>
        <p:spPr>
          <a:xfrm>
            <a:off x="1451579" y="2015732"/>
            <a:ext cx="9603275"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sz="4400" b="1" i="1" dirty="0"/>
              <a:t>Children </a:t>
            </a:r>
            <a:r>
              <a:rPr lang="en-US" sz="4400" b="1" dirty="0"/>
              <a:t>who are homeless or displaced due to the disaster may be eligible for free meals at school, regardless of income</a:t>
            </a:r>
            <a:r>
              <a:rPr lang="en-US" dirty="0"/>
              <a:t>.</a:t>
            </a:r>
          </a:p>
        </p:txBody>
      </p:sp>
      <p:pic>
        <p:nvPicPr>
          <p:cNvPr id="26" name="Picture 25">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B1ED1C-F348-BECD-09FE-79212137EEF5}"/>
              </a:ext>
            </a:extLst>
          </p:cNvPr>
          <p:cNvSpPr txBox="1"/>
          <p:nvPr/>
        </p:nvSpPr>
        <p:spPr>
          <a:xfrm>
            <a:off x="9734276" y="6657945"/>
            <a:ext cx="245772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ursuit.unimelb.edu.au/articles/how-social-and-emotional-learning-can-help-our-school-kids-cop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67515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5F861B6-CEAB-BC83-F7A5-A41964D364E3}"/>
              </a:ext>
            </a:extLst>
          </p:cNvPr>
          <p:cNvSpPr>
            <a:spLocks noGrp="1"/>
          </p:cNvSpPr>
          <p:nvPr>
            <p:ph type="title" idx="4294967295"/>
          </p:nvPr>
        </p:nvSpPr>
        <p:spPr>
          <a:xfrm>
            <a:off x="860612" y="1138228"/>
            <a:ext cx="3793685" cy="3858767"/>
          </a:xfrm>
        </p:spPr>
        <p:txBody>
          <a:bodyPr vert="horz" lIns="91440" tIns="45720" rIns="91440" bIns="45720" rtlCol="0" anchor="ctr">
            <a:normAutofit/>
          </a:bodyPr>
          <a:lstStyle/>
          <a:p>
            <a:r>
              <a:rPr lang="en-US" sz="3600" b="0" i="0" kern="1200" cap="all">
                <a:solidFill>
                  <a:schemeClr val="tx1"/>
                </a:solidFill>
                <a:effectLst/>
                <a:latin typeface="+mj-lt"/>
                <a:ea typeface="+mj-ea"/>
                <a:cs typeface="+mj-cs"/>
              </a:rPr>
              <a:t>Disaster Supplemental Nutrition Assistance Program</a:t>
            </a:r>
            <a:br>
              <a:rPr lang="en-US" sz="3600" b="0" i="0" kern="1200" cap="all">
                <a:solidFill>
                  <a:schemeClr val="tx1"/>
                </a:solidFill>
                <a:effectLst/>
                <a:latin typeface="+mj-lt"/>
                <a:ea typeface="+mj-ea"/>
                <a:cs typeface="+mj-cs"/>
              </a:rPr>
            </a:br>
            <a:endParaRPr lang="en-US" sz="3600" b="0" i="0" kern="1200" cap="all">
              <a:solidFill>
                <a:schemeClr val="tx1"/>
              </a:solidFill>
              <a:effectLst/>
              <a:latin typeface="+mj-lt"/>
              <a:ea typeface="+mj-ea"/>
              <a:cs typeface="+mj-cs"/>
            </a:endParaRPr>
          </a:p>
        </p:txBody>
      </p:sp>
      <p:grpSp>
        <p:nvGrpSpPr>
          <p:cNvPr id="21" name="Group 20">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2" name="Rectangle 21">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F5766F-6898-9205-3EDA-FE81F0D94B86}"/>
              </a:ext>
            </a:extLst>
          </p:cNvPr>
          <p:cNvSpPr txBox="1"/>
          <p:nvPr/>
        </p:nvSpPr>
        <p:spPr>
          <a:xfrm>
            <a:off x="5584483" y="1138228"/>
            <a:ext cx="5440680" cy="385876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00000"/>
            </a:pPr>
            <a:r>
              <a:rPr lang="en-US" sz="1300" dirty="0">
                <a:solidFill>
                  <a:srgbClr val="000000"/>
                </a:solidFill>
              </a:rPr>
              <a:t>You may qualify for </a:t>
            </a:r>
            <a:r>
              <a:rPr lang="en-US" sz="1300" b="1" dirty="0">
                <a:solidFill>
                  <a:srgbClr val="000000"/>
                </a:solidFill>
              </a:rPr>
              <a:t>D-SNAP</a:t>
            </a:r>
            <a:r>
              <a:rPr lang="en-US" sz="1300" dirty="0">
                <a:solidFill>
                  <a:srgbClr val="000000"/>
                </a:solidFill>
              </a:rPr>
              <a:t> if you have at least one of the following types of </a:t>
            </a:r>
          </a:p>
          <a:p>
            <a:pPr defTabSz="914400">
              <a:lnSpc>
                <a:spcPct val="110000"/>
              </a:lnSpc>
              <a:spcAft>
                <a:spcPts val="600"/>
              </a:spcAft>
              <a:buClr>
                <a:schemeClr val="accent1"/>
              </a:buClr>
              <a:buSzPct val="100000"/>
            </a:pPr>
            <a:r>
              <a:rPr lang="en-US" sz="1300" b="1" i="1" dirty="0">
                <a:solidFill>
                  <a:srgbClr val="000000"/>
                </a:solidFill>
              </a:rPr>
              <a:t>disaster-related expenses:</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Home or business repair expenses</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Temporary shelter expenses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Evacuation or relocation expenses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Home or business protection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expenses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Disaster-related personal injury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expenses, including funeral expenses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Lost income due to the disaster,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including delayed income</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solidFill>
                  <a:srgbClr val="000000"/>
                </a:solidFill>
              </a:rPr>
              <a:t>• Lost food due to the disaster</a:t>
            </a:r>
          </a:p>
        </p:txBody>
      </p:sp>
      <p:pic>
        <p:nvPicPr>
          <p:cNvPr id="27" name="Picture 26">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83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4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4" name="Straight Connector 4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8" name="Rectangle 4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99397128-BCC9-0D64-BCB3-9CD143847B06}"/>
              </a:ext>
            </a:extLst>
          </p:cNvPr>
          <p:cNvSpPr>
            <a:spLocks noGrp="1"/>
          </p:cNvSpPr>
          <p:nvPr>
            <p:ph type="title"/>
          </p:nvPr>
        </p:nvSpPr>
        <p:spPr>
          <a:xfrm>
            <a:off x="844476" y="1600199"/>
            <a:ext cx="3539266" cy="4297680"/>
          </a:xfrm>
        </p:spPr>
        <p:txBody>
          <a:bodyPr vert="horz" lIns="91440" tIns="45720" rIns="91440" bIns="45720" rtlCol="0" anchor="ctr">
            <a:normAutofit/>
          </a:bodyPr>
          <a:lstStyle/>
          <a:p>
            <a:r>
              <a:rPr lang="en-US" b="0" i="0" kern="1200" cap="all" dirty="0">
                <a:solidFill>
                  <a:schemeClr val="tx1"/>
                </a:solidFill>
                <a:effectLst/>
                <a:latin typeface="+mj-lt"/>
                <a:ea typeface="+mj-ea"/>
                <a:cs typeface="+mj-cs"/>
              </a:rPr>
              <a:t>Utility Services</a:t>
            </a:r>
          </a:p>
        </p:txBody>
      </p:sp>
      <p:cxnSp>
        <p:nvCxnSpPr>
          <p:cNvPr id="50" name="Straight Connector 4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83451D3-2E78-107D-E90F-A95BD0104FD0}"/>
              </a:ext>
            </a:extLst>
          </p:cNvPr>
          <p:cNvSpPr txBox="1"/>
          <p:nvPr/>
        </p:nvSpPr>
        <p:spPr>
          <a:xfrm>
            <a:off x="4924851" y="1600199"/>
            <a:ext cx="6130003" cy="4297680"/>
          </a:xfrm>
          <a:prstGeom prst="rect">
            <a:avLst/>
          </a:prstGeom>
        </p:spPr>
        <p:txBody>
          <a:bodyPr vert="horz" lIns="91440" tIns="45720" rIns="91440" bIns="45720" rtlCol="0" anchor="ctr">
            <a:noAutofit/>
          </a:bodyPr>
          <a:lstStyle/>
          <a:p>
            <a:pPr defTabSz="914400">
              <a:lnSpc>
                <a:spcPct val="120000"/>
              </a:lnSpc>
              <a:spcAft>
                <a:spcPts val="600"/>
              </a:spcAft>
              <a:buClr>
                <a:schemeClr val="accent1"/>
              </a:buClr>
              <a:buSzPct val="100000"/>
            </a:pPr>
            <a:r>
              <a:rPr lang="en-US" sz="4000" dirty="0"/>
              <a:t>If your home has lost water, gas, electricity, or cable due to a recent storm, you should report the loss of service directly to the utility company. </a:t>
            </a:r>
          </a:p>
        </p:txBody>
      </p:sp>
    </p:spTree>
    <p:extLst>
      <p:ext uri="{BB962C8B-B14F-4D97-AF65-F5344CB8AC3E}">
        <p14:creationId xmlns:p14="http://schemas.microsoft.com/office/powerpoint/2010/main" val="4162704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2" name="Title 11">
            <a:extLst>
              <a:ext uri="{FF2B5EF4-FFF2-40B4-BE49-F238E27FC236}">
                <a16:creationId xmlns:a16="http://schemas.microsoft.com/office/drawing/2014/main" id="{FA7080B8-157E-B40D-6A85-3DF605B83A45}"/>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Utility Services</a:t>
            </a:r>
          </a:p>
        </p:txBody>
      </p:sp>
      <p:sp>
        <p:nvSpPr>
          <p:cNvPr id="3" name="TextBox 2">
            <a:extLst>
              <a:ext uri="{FF2B5EF4-FFF2-40B4-BE49-F238E27FC236}">
                <a16:creationId xmlns:a16="http://schemas.microsoft.com/office/drawing/2014/main" id="{4786A570-A12D-D2BE-2F19-9BF55C2CFC75}"/>
              </a:ext>
            </a:extLst>
          </p:cNvPr>
          <p:cNvSpPr txBox="1"/>
          <p:nvPr/>
        </p:nvSpPr>
        <p:spPr>
          <a:xfrm>
            <a:off x="1451579" y="2015734"/>
            <a:ext cx="5622284" cy="3450613"/>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If your home is unlivable and you expect </a:t>
            </a:r>
          </a:p>
          <a:p>
            <a:pPr defTabSz="914400">
              <a:lnSpc>
                <a:spcPct val="120000"/>
              </a:lnSpc>
              <a:spcAft>
                <a:spcPts val="600"/>
              </a:spcAft>
              <a:buClr>
                <a:schemeClr val="accent1"/>
              </a:buClr>
              <a:buSzPct val="100000"/>
            </a:pPr>
            <a:r>
              <a:rPr lang="en-US" dirty="0"/>
              <a:t>to be out of your home for a significant </a:t>
            </a:r>
          </a:p>
          <a:p>
            <a:pPr defTabSz="914400">
              <a:lnSpc>
                <a:spcPct val="120000"/>
              </a:lnSpc>
              <a:spcAft>
                <a:spcPts val="600"/>
              </a:spcAft>
              <a:buClr>
                <a:schemeClr val="accent1"/>
              </a:buClr>
              <a:buSzPct val="100000"/>
            </a:pPr>
            <a:r>
              <a:rPr lang="en-US" dirty="0"/>
              <a:t>amount of time, you can ask your utility </a:t>
            </a:r>
          </a:p>
          <a:p>
            <a:pPr defTabSz="914400">
              <a:lnSpc>
                <a:spcPct val="120000"/>
              </a:lnSpc>
              <a:spcAft>
                <a:spcPts val="600"/>
              </a:spcAft>
              <a:buClr>
                <a:schemeClr val="accent1"/>
              </a:buClr>
              <a:buSzPct val="100000"/>
            </a:pPr>
            <a:r>
              <a:rPr lang="en-US" dirty="0"/>
              <a:t>providers to suspend your services to </a:t>
            </a:r>
          </a:p>
          <a:p>
            <a:pPr defTabSz="914400">
              <a:lnSpc>
                <a:spcPct val="120000"/>
              </a:lnSpc>
              <a:spcAft>
                <a:spcPts val="600"/>
              </a:spcAft>
              <a:buClr>
                <a:schemeClr val="accent1"/>
              </a:buClr>
              <a:buSzPct val="100000"/>
            </a:pPr>
            <a:r>
              <a:rPr lang="en-US" dirty="0"/>
              <a:t>save you money. You can also request a </a:t>
            </a:r>
          </a:p>
          <a:p>
            <a:pPr defTabSz="914400">
              <a:lnSpc>
                <a:spcPct val="120000"/>
              </a:lnSpc>
              <a:spcAft>
                <a:spcPts val="600"/>
              </a:spcAft>
              <a:buClr>
                <a:schemeClr val="accent1"/>
              </a:buClr>
              <a:buSzPct val="100000"/>
            </a:pPr>
            <a:r>
              <a:rPr lang="en-US" dirty="0"/>
              <a:t>waiver of any reconnection fees</a:t>
            </a:r>
          </a:p>
        </p:txBody>
      </p:sp>
      <p:pic>
        <p:nvPicPr>
          <p:cNvPr id="31" name="Graphic 30" descr="House">
            <a:extLst>
              <a:ext uri="{FF2B5EF4-FFF2-40B4-BE49-F238E27FC236}">
                <a16:creationId xmlns:a16="http://schemas.microsoft.com/office/drawing/2014/main" id="{55B72D42-2C3E-5BA8-DEC5-4615BFA1A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79190" y="2015734"/>
            <a:ext cx="3450613" cy="3450613"/>
          </a:xfrm>
          <a:prstGeom prst="rect">
            <a:avLst/>
          </a:prstGeom>
        </p:spPr>
      </p:pic>
    </p:spTree>
    <p:extLst>
      <p:ext uri="{BB962C8B-B14F-4D97-AF65-F5344CB8AC3E}">
        <p14:creationId xmlns:p14="http://schemas.microsoft.com/office/powerpoint/2010/main" val="3082833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5" name="Rectangle 2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6" name="Picture 2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7" name="Straight Connector 3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9" name="Rectangle 3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3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A63633A-6A0B-D671-5C5E-06708D1434C4}"/>
              </a:ext>
            </a:extLst>
          </p:cNvPr>
          <p:cNvSpPr>
            <a:spLocks noGrp="1"/>
          </p:cNvSpPr>
          <p:nvPr>
            <p:ph type="title"/>
          </p:nvPr>
        </p:nvSpPr>
        <p:spPr>
          <a:xfrm>
            <a:off x="849683" y="1240076"/>
            <a:ext cx="2727813" cy="4584527"/>
          </a:xfrm>
        </p:spPr>
        <p:txBody>
          <a:bodyPr vert="horz" lIns="91440" tIns="45720" rIns="91440" bIns="45720" rtlCol="0" anchor="t">
            <a:normAutofit/>
          </a:bodyPr>
          <a:lstStyle/>
          <a:p>
            <a:r>
              <a:rPr lang="en-US" b="0" i="0" kern="1200" cap="all">
                <a:solidFill>
                  <a:srgbClr val="FFFFFF"/>
                </a:solidFill>
                <a:effectLst/>
                <a:latin typeface="+mj-lt"/>
                <a:ea typeface="+mj-ea"/>
                <a:cs typeface="+mj-cs"/>
              </a:rPr>
              <a:t>Utility Services</a:t>
            </a:r>
          </a:p>
        </p:txBody>
      </p:sp>
      <p:sp>
        <p:nvSpPr>
          <p:cNvPr id="3" name="TextBox 2">
            <a:extLst>
              <a:ext uri="{FF2B5EF4-FFF2-40B4-BE49-F238E27FC236}">
                <a16:creationId xmlns:a16="http://schemas.microsoft.com/office/drawing/2014/main" id="{65276E44-BFFA-E44E-A951-E76554429770}"/>
              </a:ext>
            </a:extLst>
          </p:cNvPr>
          <p:cNvSpPr txBox="1"/>
          <p:nvPr/>
        </p:nvSpPr>
        <p:spPr>
          <a:xfrm>
            <a:off x="4705594" y="1240077"/>
            <a:ext cx="6034827" cy="4916465"/>
          </a:xfrm>
          <a:prstGeom prst="rect">
            <a:avLst/>
          </a:prstGeom>
        </p:spPr>
        <p:txBody>
          <a:bodyPr vert="horz" lIns="91440" tIns="45720" rIns="91440" bIns="45720" rtlCol="0" anchor="t">
            <a:noAutofit/>
          </a:bodyPr>
          <a:lstStyle/>
          <a:p>
            <a:pPr defTabSz="914400">
              <a:lnSpc>
                <a:spcPct val="120000"/>
              </a:lnSpc>
              <a:spcAft>
                <a:spcPts val="600"/>
              </a:spcAft>
              <a:buClr>
                <a:schemeClr val="accent1"/>
              </a:buClr>
              <a:buSzPct val="100000"/>
            </a:pPr>
            <a:r>
              <a:rPr lang="en-US" sz="3200" dirty="0"/>
              <a:t>If you cannot afford to pay the existing utility bills from your damaged home due to a loss of income, you may be able to receive financial assistance by contacting your local Department of Social Services office, American Red Cross, Salvation Army, or United Way.</a:t>
            </a:r>
          </a:p>
        </p:txBody>
      </p:sp>
    </p:spTree>
    <p:extLst>
      <p:ext uri="{BB962C8B-B14F-4D97-AF65-F5344CB8AC3E}">
        <p14:creationId xmlns:p14="http://schemas.microsoft.com/office/powerpoint/2010/main" val="351713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EE54D32-A326-55D5-C002-785DB404C07D}"/>
              </a:ext>
            </a:extLst>
          </p:cNvPr>
          <p:cNvSpPr>
            <a:spLocks noGrp="1"/>
          </p:cNvSpPr>
          <p:nvPr>
            <p:ph type="title"/>
          </p:nvPr>
        </p:nvSpPr>
        <p:spPr>
          <a:xfrm>
            <a:off x="849683" y="1240076"/>
            <a:ext cx="2727813" cy="4584527"/>
          </a:xfrm>
        </p:spPr>
        <p:txBody>
          <a:bodyPr vert="horz" lIns="91440" tIns="45720" rIns="91440" bIns="45720" rtlCol="0" anchor="t">
            <a:normAutofit/>
          </a:bodyPr>
          <a:lstStyle/>
          <a:p>
            <a:r>
              <a:rPr lang="en-US" b="0" i="0" kern="1200" cap="all" dirty="0">
                <a:solidFill>
                  <a:srgbClr val="FFFFFF"/>
                </a:solidFill>
                <a:effectLst/>
                <a:latin typeface="+mj-lt"/>
                <a:ea typeface="+mj-ea"/>
                <a:cs typeface="+mj-cs"/>
              </a:rPr>
              <a:t>Utility Services</a:t>
            </a:r>
          </a:p>
        </p:txBody>
      </p:sp>
      <p:sp>
        <p:nvSpPr>
          <p:cNvPr id="3" name="TextBox 2">
            <a:extLst>
              <a:ext uri="{FF2B5EF4-FFF2-40B4-BE49-F238E27FC236}">
                <a16:creationId xmlns:a16="http://schemas.microsoft.com/office/drawing/2014/main" id="{1F0C7378-66F3-E2FA-EF77-C91024AA8934}"/>
              </a:ext>
            </a:extLst>
          </p:cNvPr>
          <p:cNvSpPr txBox="1"/>
          <p:nvPr/>
        </p:nvSpPr>
        <p:spPr>
          <a:xfrm>
            <a:off x="4705594" y="1240077"/>
            <a:ext cx="6034827" cy="4916465"/>
          </a:xfrm>
          <a:prstGeom prst="rect">
            <a:avLst/>
          </a:prstGeom>
        </p:spPr>
        <p:txBody>
          <a:bodyPr vert="horz" lIns="91440" tIns="45720" rIns="91440" bIns="45720" rtlCol="0" anchor="t">
            <a:normAutofit/>
          </a:bodyPr>
          <a:lstStyle/>
          <a:p>
            <a:pPr defTabSz="914400">
              <a:lnSpc>
                <a:spcPct val="120000"/>
              </a:lnSpc>
              <a:spcAft>
                <a:spcPts val="600"/>
              </a:spcAft>
              <a:buClr>
                <a:schemeClr val="accent1"/>
              </a:buClr>
              <a:buSzPct val="100000"/>
            </a:pPr>
            <a:r>
              <a:rPr lang="en-US" dirty="0"/>
              <a:t>If you are having problems with your utility company, you may be able to get assistance through the Public Staff of the </a:t>
            </a:r>
          </a:p>
          <a:p>
            <a:pPr defTabSz="914400">
              <a:lnSpc>
                <a:spcPct val="120000"/>
              </a:lnSpc>
              <a:spcAft>
                <a:spcPts val="600"/>
              </a:spcAft>
              <a:buClr>
                <a:schemeClr val="accent1"/>
              </a:buClr>
              <a:buSzPct val="100000"/>
            </a:pPr>
            <a:r>
              <a:rPr lang="en-US" dirty="0"/>
              <a:t>North Carolina Utility Commission: </a:t>
            </a:r>
          </a:p>
          <a:p>
            <a:pPr defTabSz="914400">
              <a:lnSpc>
                <a:spcPct val="120000"/>
              </a:lnSpc>
              <a:spcAft>
                <a:spcPts val="600"/>
              </a:spcAft>
              <a:buClr>
                <a:schemeClr val="accent1"/>
              </a:buClr>
              <a:buSzPct val="100000"/>
            </a:pPr>
            <a:endParaRPr lang="en-US" dirty="0"/>
          </a:p>
          <a:p>
            <a:pPr defTabSz="914400">
              <a:lnSpc>
                <a:spcPct val="120000"/>
              </a:lnSpc>
              <a:spcAft>
                <a:spcPts val="600"/>
              </a:spcAft>
              <a:buClr>
                <a:schemeClr val="accent1"/>
              </a:buClr>
              <a:buSzPct val="100000"/>
            </a:pPr>
            <a:r>
              <a:rPr lang="en-US" dirty="0"/>
              <a:t>Toll-free number: 866-380-9816 or 919-733-9277 </a:t>
            </a:r>
          </a:p>
          <a:p>
            <a:pPr defTabSz="914400">
              <a:lnSpc>
                <a:spcPct val="120000"/>
              </a:lnSpc>
              <a:spcAft>
                <a:spcPts val="600"/>
              </a:spcAft>
              <a:buClr>
                <a:schemeClr val="accent1"/>
              </a:buClr>
              <a:buSzPct val="100000"/>
            </a:pPr>
            <a:r>
              <a:rPr lang="en-US" dirty="0"/>
              <a:t>• Website: https://publicstaff.nc.gov </a:t>
            </a:r>
          </a:p>
        </p:txBody>
      </p:sp>
    </p:spTree>
    <p:extLst>
      <p:ext uri="{BB962C8B-B14F-4D97-AF65-F5344CB8AC3E}">
        <p14:creationId xmlns:p14="http://schemas.microsoft.com/office/powerpoint/2010/main" val="3598759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0EF2A07-681B-CC3F-BD0C-8CE84C7FD3F9}"/>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dirty="0"/>
              <a:t>Replacing benefits and documents</a:t>
            </a:r>
          </a:p>
        </p:txBody>
      </p:sp>
      <p:pic>
        <p:nvPicPr>
          <p:cNvPr id="4" name="Picture 3" descr="A picture containing text&#10;&#10;Description automatically generated">
            <a:extLst>
              <a:ext uri="{FF2B5EF4-FFF2-40B4-BE49-F238E27FC236}">
                <a16:creationId xmlns:a16="http://schemas.microsoft.com/office/drawing/2014/main" id="{6C566075-2753-A43A-A3FF-410A20C4CA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0220"/>
            <a:ext cx="4960442" cy="3546716"/>
          </a:xfrm>
          <a:prstGeom prst="rect">
            <a:avLst/>
          </a:prstGeom>
        </p:spPr>
      </p:pic>
      <p:cxnSp>
        <p:nvCxnSpPr>
          <p:cNvPr id="22" name="Straight Connector 2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B90D01-FE15-5DFF-B381-F0E2EF1ED062}"/>
              </a:ext>
            </a:extLst>
          </p:cNvPr>
          <p:cNvSpPr txBox="1"/>
          <p:nvPr/>
        </p:nvSpPr>
        <p:spPr>
          <a:xfrm>
            <a:off x="-301" y="3524451"/>
            <a:ext cx="2869961" cy="1200329"/>
          </a:xfrm>
          <a:prstGeom prst="rect">
            <a:avLst/>
          </a:prstGeom>
          <a:noFill/>
        </p:spPr>
        <p:txBody>
          <a:bodyPr wrap="square">
            <a:spAutoFit/>
          </a:bodyPr>
          <a:lstStyle/>
          <a:p>
            <a:r>
              <a:rPr lang="en-US" dirty="0"/>
              <a:t> If you have lost your </a:t>
            </a:r>
            <a:r>
              <a:rPr lang="en-US" dirty="0">
                <a:highlight>
                  <a:srgbClr val="FFFF00"/>
                </a:highlight>
              </a:rPr>
              <a:t>SNAP/</a:t>
            </a:r>
          </a:p>
          <a:p>
            <a:r>
              <a:rPr lang="en-US" dirty="0">
                <a:highlight>
                  <a:srgbClr val="FFFF00"/>
                </a:highlight>
              </a:rPr>
              <a:t>EBT </a:t>
            </a:r>
            <a:r>
              <a:rPr lang="en-US" dirty="0"/>
              <a:t>card, you must report it immediately by calling</a:t>
            </a:r>
          </a:p>
          <a:p>
            <a:r>
              <a:rPr lang="en-US" dirty="0"/>
              <a:t> 888-622-7328. </a:t>
            </a:r>
          </a:p>
        </p:txBody>
      </p:sp>
      <p:sp>
        <p:nvSpPr>
          <p:cNvPr id="9" name="TextBox 8">
            <a:extLst>
              <a:ext uri="{FF2B5EF4-FFF2-40B4-BE49-F238E27FC236}">
                <a16:creationId xmlns:a16="http://schemas.microsoft.com/office/drawing/2014/main" id="{B5F4A572-FDC5-9B20-7DFC-0695A920544E}"/>
              </a:ext>
            </a:extLst>
          </p:cNvPr>
          <p:cNvSpPr txBox="1"/>
          <p:nvPr/>
        </p:nvSpPr>
        <p:spPr>
          <a:xfrm>
            <a:off x="2869661" y="3524451"/>
            <a:ext cx="2742693" cy="2031325"/>
          </a:xfrm>
          <a:prstGeom prst="rect">
            <a:avLst/>
          </a:prstGeom>
          <a:noFill/>
        </p:spPr>
        <p:txBody>
          <a:bodyPr wrap="square">
            <a:spAutoFit/>
          </a:bodyPr>
          <a:lstStyle/>
          <a:p>
            <a:r>
              <a:rPr lang="en-US" dirty="0"/>
              <a:t> Request a replacement </a:t>
            </a:r>
            <a:r>
              <a:rPr lang="en-US" dirty="0">
                <a:highlight>
                  <a:srgbClr val="FFFF00"/>
                </a:highlight>
              </a:rPr>
              <a:t>Medicare card </a:t>
            </a:r>
            <a:r>
              <a:rPr lang="en-US" dirty="0"/>
              <a:t>by calling 800-633-4227. </a:t>
            </a:r>
          </a:p>
          <a:p>
            <a:endParaRPr lang="en-US" dirty="0"/>
          </a:p>
          <a:p>
            <a:r>
              <a:rPr lang="en-US" dirty="0"/>
              <a:t>For a lost Medicaid card, </a:t>
            </a:r>
          </a:p>
          <a:p>
            <a:r>
              <a:rPr lang="en-US" dirty="0"/>
              <a:t>you should contact your DSS caseworker.</a:t>
            </a:r>
          </a:p>
        </p:txBody>
      </p:sp>
      <p:sp>
        <p:nvSpPr>
          <p:cNvPr id="13" name="TextBox 12">
            <a:extLst>
              <a:ext uri="{FF2B5EF4-FFF2-40B4-BE49-F238E27FC236}">
                <a16:creationId xmlns:a16="http://schemas.microsoft.com/office/drawing/2014/main" id="{67E9215B-7A4F-CD49-1F2B-26297F4BC007}"/>
              </a:ext>
            </a:extLst>
          </p:cNvPr>
          <p:cNvSpPr txBox="1"/>
          <p:nvPr/>
        </p:nvSpPr>
        <p:spPr>
          <a:xfrm>
            <a:off x="5442803" y="3524451"/>
            <a:ext cx="2742694" cy="2585323"/>
          </a:xfrm>
          <a:prstGeom prst="rect">
            <a:avLst/>
          </a:prstGeom>
          <a:noFill/>
        </p:spPr>
        <p:txBody>
          <a:bodyPr wrap="square">
            <a:spAutoFit/>
          </a:bodyPr>
          <a:lstStyle/>
          <a:p>
            <a:r>
              <a:rPr lang="en-US" dirty="0"/>
              <a:t>If you have lost your </a:t>
            </a:r>
            <a:r>
              <a:rPr lang="en-US" dirty="0">
                <a:highlight>
                  <a:srgbClr val="FFFF00"/>
                </a:highlight>
              </a:rPr>
              <a:t>VHIC,</a:t>
            </a:r>
            <a:r>
              <a:rPr lang="en-US" dirty="0"/>
              <a:t> </a:t>
            </a:r>
          </a:p>
          <a:p>
            <a:r>
              <a:rPr lang="en-US" dirty="0"/>
              <a:t>contact the VA medical center where your </a:t>
            </a:r>
          </a:p>
          <a:p>
            <a:r>
              <a:rPr lang="en-US" dirty="0"/>
              <a:t>photo was taken to request a replacement. If you no longer visit that location, you can contact the new location where you seek </a:t>
            </a:r>
          </a:p>
          <a:p>
            <a:r>
              <a:rPr lang="en-US" dirty="0"/>
              <a:t>care or call 877-222-8387. </a:t>
            </a:r>
          </a:p>
        </p:txBody>
      </p:sp>
      <p:sp>
        <p:nvSpPr>
          <p:cNvPr id="17" name="TextBox 16">
            <a:extLst>
              <a:ext uri="{FF2B5EF4-FFF2-40B4-BE49-F238E27FC236}">
                <a16:creationId xmlns:a16="http://schemas.microsoft.com/office/drawing/2014/main" id="{CCD61237-4C84-2E57-0E3B-61E76CF0797E}"/>
              </a:ext>
            </a:extLst>
          </p:cNvPr>
          <p:cNvSpPr txBox="1"/>
          <p:nvPr/>
        </p:nvSpPr>
        <p:spPr>
          <a:xfrm flipH="1">
            <a:off x="9017539" y="3608962"/>
            <a:ext cx="2519671" cy="2031325"/>
          </a:xfrm>
          <a:prstGeom prst="rect">
            <a:avLst/>
          </a:prstGeom>
          <a:noFill/>
        </p:spPr>
        <p:txBody>
          <a:bodyPr wrap="square">
            <a:spAutoFit/>
          </a:bodyPr>
          <a:lstStyle/>
          <a:p>
            <a:r>
              <a:rPr lang="en-US" dirty="0"/>
              <a:t>You can order a </a:t>
            </a:r>
          </a:p>
          <a:p>
            <a:r>
              <a:rPr lang="en-US" dirty="0"/>
              <a:t>duplicate </a:t>
            </a:r>
            <a:r>
              <a:rPr lang="en-US" dirty="0">
                <a:highlight>
                  <a:srgbClr val="FFFF00"/>
                </a:highlight>
              </a:rPr>
              <a:t>NC driver’s license or a state-issued </a:t>
            </a:r>
          </a:p>
          <a:p>
            <a:r>
              <a:rPr lang="en-US" dirty="0">
                <a:highlight>
                  <a:srgbClr val="FFFF00"/>
                </a:highlight>
              </a:rPr>
              <a:t>ID card </a:t>
            </a:r>
            <a:r>
              <a:rPr lang="en-US" dirty="0"/>
              <a:t>online at www.NCDOT.gov. You can also replace it by visiting a DMV office.</a:t>
            </a:r>
          </a:p>
        </p:txBody>
      </p:sp>
    </p:spTree>
    <p:extLst>
      <p:ext uri="{BB962C8B-B14F-4D97-AF65-F5344CB8AC3E}">
        <p14:creationId xmlns:p14="http://schemas.microsoft.com/office/powerpoint/2010/main" val="62750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0EF2A07-681B-CC3F-BD0C-8CE84C7FD3F9}"/>
              </a:ext>
            </a:extLst>
          </p:cNvPr>
          <p:cNvSpPr>
            <a:spLocks noGrp="1"/>
          </p:cNvSpPr>
          <p:nvPr>
            <p:ph type="title"/>
          </p:nvPr>
        </p:nvSpPr>
        <p:spPr>
          <a:xfrm>
            <a:off x="6585200" y="967167"/>
            <a:ext cx="4151306" cy="2374516"/>
          </a:xfrm>
        </p:spPr>
        <p:txBody>
          <a:bodyPr vert="horz" lIns="91440" tIns="45720" rIns="91440" bIns="0" rtlCol="0" anchor="b">
            <a:normAutofit/>
          </a:bodyPr>
          <a:lstStyle/>
          <a:p>
            <a:r>
              <a:rPr lang="en-US" sz="4800" dirty="0"/>
              <a:t>Replacing benefits and documents</a:t>
            </a:r>
          </a:p>
        </p:txBody>
      </p:sp>
      <p:pic>
        <p:nvPicPr>
          <p:cNvPr id="4" name="Picture 3" descr="A picture containing text&#10;&#10;Description automatically generated">
            <a:extLst>
              <a:ext uri="{FF2B5EF4-FFF2-40B4-BE49-F238E27FC236}">
                <a16:creationId xmlns:a16="http://schemas.microsoft.com/office/drawing/2014/main" id="{6C566075-2753-A43A-A3FF-410A20C4CA2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20220"/>
            <a:ext cx="4960442" cy="3546716"/>
          </a:xfrm>
          <a:prstGeom prst="rect">
            <a:avLst/>
          </a:prstGeom>
        </p:spPr>
      </p:pic>
      <p:cxnSp>
        <p:nvCxnSpPr>
          <p:cNvPr id="22" name="Straight Connector 21">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4" name="Picture 23">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B90D01-FE15-5DFF-B381-F0E2EF1ED062}"/>
              </a:ext>
            </a:extLst>
          </p:cNvPr>
          <p:cNvSpPr txBox="1"/>
          <p:nvPr/>
        </p:nvSpPr>
        <p:spPr>
          <a:xfrm>
            <a:off x="-301" y="3524451"/>
            <a:ext cx="2869961" cy="369332"/>
          </a:xfrm>
          <a:prstGeom prst="rect">
            <a:avLst/>
          </a:prstGeom>
          <a:noFill/>
        </p:spPr>
        <p:txBody>
          <a:bodyPr wrap="square">
            <a:spAutoFit/>
          </a:bodyPr>
          <a:lstStyle/>
          <a:p>
            <a:r>
              <a:rPr lang="en-US" dirty="0"/>
              <a:t> </a:t>
            </a:r>
          </a:p>
        </p:txBody>
      </p:sp>
      <p:sp>
        <p:nvSpPr>
          <p:cNvPr id="5" name="TextBox 4">
            <a:extLst>
              <a:ext uri="{FF2B5EF4-FFF2-40B4-BE49-F238E27FC236}">
                <a16:creationId xmlns:a16="http://schemas.microsoft.com/office/drawing/2014/main" id="{7AA114DE-E98C-64B8-6C90-BD9343B8A3FE}"/>
              </a:ext>
            </a:extLst>
          </p:cNvPr>
          <p:cNvSpPr txBox="1"/>
          <p:nvPr/>
        </p:nvSpPr>
        <p:spPr>
          <a:xfrm>
            <a:off x="204282" y="3711308"/>
            <a:ext cx="8951878" cy="1477328"/>
          </a:xfrm>
          <a:prstGeom prst="rect">
            <a:avLst/>
          </a:prstGeom>
          <a:noFill/>
        </p:spPr>
        <p:txBody>
          <a:bodyPr wrap="square">
            <a:spAutoFit/>
          </a:bodyPr>
          <a:lstStyle/>
          <a:p>
            <a:r>
              <a:rPr lang="en-US" b="1" dirty="0"/>
              <a:t>Birth certificates, Marriage licenses, Divorce Decrees: </a:t>
            </a:r>
          </a:p>
          <a:p>
            <a:r>
              <a:rPr lang="en-US" dirty="0"/>
              <a:t>You can order copies of these document through the Register of </a:t>
            </a:r>
          </a:p>
          <a:p>
            <a:r>
              <a:rPr lang="en-US" dirty="0"/>
              <a:t>Deeds office in the NC county in which the birth, marriage, or divorce took place. If the event took place in another state, contact that state’s Vital Records Division or the county’s record division.</a:t>
            </a:r>
          </a:p>
        </p:txBody>
      </p:sp>
    </p:spTree>
    <p:extLst>
      <p:ext uri="{BB962C8B-B14F-4D97-AF65-F5344CB8AC3E}">
        <p14:creationId xmlns:p14="http://schemas.microsoft.com/office/powerpoint/2010/main" val="407162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Box 2">
            <a:extLst>
              <a:ext uri="{FF2B5EF4-FFF2-40B4-BE49-F238E27FC236}">
                <a16:creationId xmlns:a16="http://schemas.microsoft.com/office/drawing/2014/main" id="{58C0DAF6-1AA6-C446-32E2-9D5CD74C7939}"/>
              </a:ext>
            </a:extLst>
          </p:cNvPr>
          <p:cNvSpPr txBox="1"/>
          <p:nvPr/>
        </p:nvSpPr>
        <p:spPr>
          <a:xfrm>
            <a:off x="1451579" y="2303047"/>
            <a:ext cx="3272093" cy="2674198"/>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000" cap="all">
                <a:latin typeface="+mj-lt"/>
                <a:ea typeface="+mj-ea"/>
                <a:cs typeface="+mj-cs"/>
              </a:rPr>
              <a:t>Since 2016, North Carolina has experienced several major storms:</a:t>
            </a:r>
          </a:p>
        </p:txBody>
      </p:sp>
      <p:cxnSp>
        <p:nvCxnSpPr>
          <p:cNvPr id="22" name="Straight Connector 21">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4"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6" name="Picture 25">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TextBox 3">
            <a:extLst>
              <a:ext uri="{FF2B5EF4-FFF2-40B4-BE49-F238E27FC236}">
                <a16:creationId xmlns:a16="http://schemas.microsoft.com/office/drawing/2014/main" id="{59D326F5-F478-F2E0-A607-ACD36A9DACF9}"/>
              </a:ext>
            </a:extLst>
          </p:cNvPr>
          <p:cNvGraphicFramePr/>
          <p:nvPr>
            <p:extLst>
              <p:ext uri="{D42A27DB-BD31-4B8C-83A1-F6EECF244321}">
                <p14:modId xmlns:p14="http://schemas.microsoft.com/office/powerpoint/2010/main" val="129424121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537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a garment&#10;&#10;Description automatically generated with low confidence">
            <a:extLst>
              <a:ext uri="{FF2B5EF4-FFF2-40B4-BE49-F238E27FC236}">
                <a16:creationId xmlns:a16="http://schemas.microsoft.com/office/drawing/2014/main" id="{4F02F5A3-F030-DD4E-46DC-FC7336CFA8C1}"/>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8814" r="-1" b="3974"/>
          <a:stretch/>
        </p:blipFill>
        <p:spPr>
          <a:xfrm>
            <a:off x="305" y="10"/>
            <a:ext cx="12191695" cy="6857990"/>
          </a:xfrm>
          <a:prstGeom prst="rect">
            <a:avLst/>
          </a:prstGeom>
        </p:spPr>
      </p:pic>
      <p:sp>
        <p:nvSpPr>
          <p:cNvPr id="2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6" name="Rectangle 2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7BEFDA1-9432-37A1-1ABC-D7B6D0B351DE}"/>
              </a:ext>
            </a:extLst>
          </p:cNvPr>
          <p:cNvSpPr>
            <a:spLocks noGrp="1"/>
          </p:cNvSpPr>
          <p:nvPr>
            <p:ph type="title"/>
          </p:nvPr>
        </p:nvSpPr>
        <p:spPr>
          <a:xfrm>
            <a:off x="1130271" y="1193800"/>
            <a:ext cx="3193050" cy="4699000"/>
          </a:xfrm>
        </p:spPr>
        <p:txBody>
          <a:bodyPr vert="horz" lIns="91440" tIns="45720" rIns="91440" bIns="45720" rtlCol="0" anchor="ctr">
            <a:normAutofit/>
          </a:bodyPr>
          <a:lstStyle/>
          <a:p>
            <a:r>
              <a:rPr lang="en-US" dirty="0"/>
              <a:t>Avoiding scams and frauds</a:t>
            </a:r>
          </a:p>
        </p:txBody>
      </p:sp>
      <p:cxnSp>
        <p:nvCxnSpPr>
          <p:cNvPr id="28" name="Straight Connector 2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FB1372-6141-5F3E-ABFD-10EC51FE78ED}"/>
              </a:ext>
            </a:extLst>
          </p:cNvPr>
          <p:cNvSpPr txBox="1"/>
          <p:nvPr/>
        </p:nvSpPr>
        <p:spPr>
          <a:xfrm>
            <a:off x="4976636" y="1193800"/>
            <a:ext cx="6085091" cy="4699000"/>
          </a:xfrm>
          <a:prstGeom prst="rect">
            <a:avLst/>
          </a:prstGeom>
        </p:spPr>
        <p:txBody>
          <a:bodyPr vert="horz" lIns="91440" tIns="45720" rIns="91440" bIns="45720" rtlCol="0" anchor="ctr">
            <a:normAutofit/>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1300" dirty="0"/>
              <a:t>• Ask for an official ID from anyone claiming to be from the government, power company or insurance company</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 Contact your insurance company first if your property has been damaged by a disaster. Some insurance companies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require the adjuster’s approval before work can be done. </a:t>
            </a:r>
          </a:p>
          <a:p>
            <a:pPr indent="-228600" defTabSz="914400">
              <a:lnSpc>
                <a:spcPct val="110000"/>
              </a:lnSpc>
              <a:spcAft>
                <a:spcPts val="600"/>
              </a:spcAft>
              <a:buClr>
                <a:schemeClr val="accent1"/>
              </a:buClr>
              <a:buSzPct val="100000"/>
              <a:buFont typeface="Arial" panose="020B0604020202020204" pitchFamily="34" charset="0"/>
              <a:buChar char="•"/>
            </a:pPr>
            <a:endParaRPr lang="en-US" sz="1300" dirty="0"/>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 Shop around and compare estimates for any major repairs. Legitimate contractors will also provide written estimates for home repairs. </a:t>
            </a:r>
          </a:p>
          <a:p>
            <a:pPr indent="-228600" defTabSz="914400">
              <a:lnSpc>
                <a:spcPct val="110000"/>
              </a:lnSpc>
              <a:spcAft>
                <a:spcPts val="600"/>
              </a:spcAft>
              <a:buClr>
                <a:schemeClr val="accent1"/>
              </a:buClr>
              <a:buSzPct val="100000"/>
              <a:buFont typeface="Arial" panose="020B0604020202020204" pitchFamily="34" charset="0"/>
              <a:buChar char="•"/>
            </a:pPr>
            <a:endParaRPr lang="en-US" sz="1300" dirty="0"/>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 Avoid sharing personal information, such as social security numbers or bank account numbers, with anyone who contacts you first. If someone contacts you claiming to be from a government agency or organization, look up the number for that </a:t>
            </a:r>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organization online and call to verify that the person is really an employee.</a:t>
            </a:r>
          </a:p>
          <a:p>
            <a:pPr indent="-228600" defTabSz="914400">
              <a:lnSpc>
                <a:spcPct val="110000"/>
              </a:lnSpc>
              <a:spcAft>
                <a:spcPts val="600"/>
              </a:spcAft>
              <a:buClr>
                <a:schemeClr val="accent1"/>
              </a:buClr>
              <a:buSzPct val="100000"/>
              <a:buFont typeface="Arial" panose="020B0604020202020204" pitchFamily="34" charset="0"/>
              <a:buChar char="•"/>
            </a:pPr>
            <a:endParaRPr lang="en-US" sz="1300" dirty="0"/>
          </a:p>
          <a:p>
            <a:pPr indent="-228600" defTabSz="914400">
              <a:lnSpc>
                <a:spcPct val="110000"/>
              </a:lnSpc>
              <a:spcAft>
                <a:spcPts val="600"/>
              </a:spcAft>
              <a:buClr>
                <a:schemeClr val="accent1"/>
              </a:buClr>
              <a:buSzPct val="100000"/>
              <a:buFont typeface="Arial" panose="020B0604020202020204" pitchFamily="34" charset="0"/>
              <a:buChar char="•"/>
            </a:pPr>
            <a:r>
              <a:rPr lang="en-US" sz="1300" dirty="0"/>
              <a:t>• Remember that you should not be asked to pay to file any disaster assistance applications.</a:t>
            </a:r>
          </a:p>
        </p:txBody>
      </p:sp>
      <p:sp>
        <p:nvSpPr>
          <p:cNvPr id="3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7" name="TextBox 6">
            <a:extLst>
              <a:ext uri="{FF2B5EF4-FFF2-40B4-BE49-F238E27FC236}">
                <a16:creationId xmlns:a16="http://schemas.microsoft.com/office/drawing/2014/main" id="{9D39C8F3-CD1E-0CDF-A8AE-4A6FD935CB57}"/>
              </a:ext>
            </a:extLst>
          </p:cNvPr>
          <p:cNvSpPr txBox="1"/>
          <p:nvPr/>
        </p:nvSpPr>
        <p:spPr>
          <a:xfrm>
            <a:off x="9771144" y="6657945"/>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angwin.net/2020/03/09/manipulasi-psikologi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692100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58174F12-B61F-341F-1E00-486AEF77857C}"/>
              </a:ext>
            </a:extLst>
          </p:cNvPr>
          <p:cNvSpPr>
            <a:spLocks noGrp="1"/>
          </p:cNvSpPr>
          <p:nvPr>
            <p:ph type="title"/>
          </p:nvPr>
        </p:nvSpPr>
        <p:spPr>
          <a:xfrm>
            <a:off x="7368803" y="539791"/>
            <a:ext cx="3520367" cy="1049235"/>
          </a:xfrm>
        </p:spPr>
        <p:txBody>
          <a:bodyPr vert="horz" lIns="91440" tIns="45720" rIns="91440" bIns="45720" rtlCol="0" anchor="t">
            <a:normAutofit/>
          </a:bodyPr>
          <a:lstStyle/>
          <a:p>
            <a:r>
              <a:rPr lang="en-US" sz="2200" dirty="0"/>
              <a:t>Tenant’s Rights Post-disaster: Eviction and Repair</a:t>
            </a:r>
          </a:p>
        </p:txBody>
      </p:sp>
      <p:sp>
        <p:nvSpPr>
          <p:cNvPr id="51" name="Rectangle 50">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53" name="Group 52">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7463259" y="583365"/>
            <a:chExt cx="6104330" cy="5181928"/>
          </a:xfrm>
        </p:grpSpPr>
        <p:sp>
          <p:nvSpPr>
            <p:cNvPr id="54" name="Rectangle 53">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Text&#10;&#10;Description automatically generated">
            <a:extLst>
              <a:ext uri="{FF2B5EF4-FFF2-40B4-BE49-F238E27FC236}">
                <a16:creationId xmlns:a16="http://schemas.microsoft.com/office/drawing/2014/main" id="{70984742-C457-3CAE-28B2-0F1306D4631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289" r="8409" b="-3"/>
          <a:stretch/>
        </p:blipFill>
        <p:spPr>
          <a:xfrm>
            <a:off x="1271223" y="1116345"/>
            <a:ext cx="4825148" cy="3866172"/>
          </a:xfrm>
          <a:prstGeom prst="rect">
            <a:avLst/>
          </a:prstGeom>
        </p:spPr>
      </p:pic>
      <p:sp>
        <p:nvSpPr>
          <p:cNvPr id="9" name="Text Placeholder 8">
            <a:extLst>
              <a:ext uri="{FF2B5EF4-FFF2-40B4-BE49-F238E27FC236}">
                <a16:creationId xmlns:a16="http://schemas.microsoft.com/office/drawing/2014/main" id="{80E83D56-53CD-8B81-F365-2863E6E40875}"/>
              </a:ext>
            </a:extLst>
          </p:cNvPr>
          <p:cNvSpPr>
            <a:spLocks noGrp="1"/>
          </p:cNvSpPr>
          <p:nvPr>
            <p:ph type="body" sz="half" idx="2"/>
          </p:nvPr>
        </p:nvSpPr>
        <p:spPr>
          <a:xfrm>
            <a:off x="7218028" y="2015732"/>
            <a:ext cx="4717809" cy="3450613"/>
          </a:xfrm>
        </p:spPr>
        <p:txBody>
          <a:bodyPr vert="horz" lIns="91440" tIns="45720" rIns="91440" bIns="45720" rtlCol="0" anchor="t">
            <a:normAutofit/>
          </a:bodyPr>
          <a:lstStyle/>
          <a:p>
            <a:pPr>
              <a:lnSpc>
                <a:spcPct val="110000"/>
              </a:lnSpc>
            </a:pPr>
            <a:r>
              <a:rPr lang="en-US" sz="2000" dirty="0"/>
              <a:t>If your rental home is destroyed or so badly damaged by a natural disaster that it is not sanitary or safe for you to live in, </a:t>
            </a:r>
          </a:p>
          <a:p>
            <a:pPr>
              <a:lnSpc>
                <a:spcPct val="110000"/>
              </a:lnSpc>
            </a:pPr>
            <a:r>
              <a:rPr lang="en-US" sz="2000" dirty="0"/>
              <a:t>North Carolina law gives you the right to cancel your lease within 10 days of the date of the damage. You must give the </a:t>
            </a:r>
          </a:p>
          <a:p>
            <a:pPr>
              <a:lnSpc>
                <a:spcPct val="110000"/>
              </a:lnSpc>
            </a:pPr>
            <a:r>
              <a:rPr lang="en-US" sz="2000" dirty="0"/>
              <a:t>owner or manager written notice of your intent to cancel the lease. You will be required to pay any rent currently due.</a:t>
            </a:r>
          </a:p>
        </p:txBody>
      </p:sp>
      <p:pic>
        <p:nvPicPr>
          <p:cNvPr id="57" name="Picture 56">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9" name="Straight Connector 58">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197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Picture 17">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4" name="Rectangle 23">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1F18C720-D759-477D-1814-8464E51D2DB3}"/>
              </a:ext>
            </a:extLst>
          </p:cNvPr>
          <p:cNvSpPr txBox="1"/>
          <p:nvPr/>
        </p:nvSpPr>
        <p:spPr>
          <a:xfrm>
            <a:off x="1021403" y="602773"/>
            <a:ext cx="3530157"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200" cap="all" dirty="0">
                <a:latin typeface="+mj-lt"/>
                <a:ea typeface="+mj-ea"/>
                <a:cs typeface="+mj-cs"/>
              </a:rPr>
              <a:t>Tenant’s Rights Post-disaster: Eviction and Repair</a:t>
            </a:r>
          </a:p>
        </p:txBody>
      </p:sp>
      <p:sp>
        <p:nvSpPr>
          <p:cNvPr id="28" name="Rectangle 27">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TextBox 7">
            <a:extLst>
              <a:ext uri="{FF2B5EF4-FFF2-40B4-BE49-F238E27FC236}">
                <a16:creationId xmlns:a16="http://schemas.microsoft.com/office/drawing/2014/main" id="{B7DD0B22-CD87-95ED-2529-787EFD5899C3}"/>
              </a:ext>
            </a:extLst>
          </p:cNvPr>
          <p:cNvSpPr txBox="1"/>
          <p:nvPr/>
        </p:nvSpPr>
        <p:spPr>
          <a:xfrm>
            <a:off x="1021403" y="2026142"/>
            <a:ext cx="3956701" cy="3440203"/>
          </a:xfrm>
          <a:prstGeom prst="rect">
            <a:avLst/>
          </a:prstGeom>
        </p:spPr>
        <p:txBody>
          <a:bodyPr vert="horz" lIns="91440" tIns="45720" rIns="91440" bIns="45720" rtlCol="0" anchor="t">
            <a:normAutofit/>
          </a:bodyPr>
          <a:lstStyle/>
          <a:p>
            <a:pPr defTabSz="914400">
              <a:lnSpc>
                <a:spcPct val="110000"/>
              </a:lnSpc>
              <a:spcAft>
                <a:spcPts val="600"/>
              </a:spcAft>
              <a:buClr>
                <a:schemeClr val="accent1"/>
              </a:buClr>
              <a:buSzPct val="100000"/>
            </a:pPr>
            <a:r>
              <a:rPr lang="en-US" sz="1400" dirty="0"/>
              <a:t>Your landlord may also end your lease if </a:t>
            </a:r>
          </a:p>
          <a:p>
            <a:pPr defTabSz="914400">
              <a:lnSpc>
                <a:spcPct val="110000"/>
              </a:lnSpc>
              <a:spcAft>
                <a:spcPts val="600"/>
              </a:spcAft>
              <a:buClr>
                <a:schemeClr val="accent1"/>
              </a:buClr>
              <a:buSzPct val="100000"/>
            </a:pPr>
            <a:r>
              <a:rPr lang="en-US" sz="1400" dirty="0"/>
              <a:t>the damage is too severe for the landlord </a:t>
            </a:r>
          </a:p>
          <a:p>
            <a:pPr defTabSz="914400">
              <a:lnSpc>
                <a:spcPct val="110000"/>
              </a:lnSpc>
              <a:spcAft>
                <a:spcPts val="600"/>
              </a:spcAft>
              <a:buClr>
                <a:schemeClr val="accent1"/>
              </a:buClr>
              <a:buSzPct val="100000"/>
            </a:pPr>
            <a:r>
              <a:rPr lang="en-US" sz="1400" dirty="0"/>
              <a:t>to repair. If this happens, your landlord </a:t>
            </a:r>
          </a:p>
          <a:p>
            <a:pPr defTabSz="914400">
              <a:lnSpc>
                <a:spcPct val="110000"/>
              </a:lnSpc>
              <a:spcAft>
                <a:spcPts val="600"/>
              </a:spcAft>
              <a:buClr>
                <a:schemeClr val="accent1"/>
              </a:buClr>
              <a:buSzPct val="100000"/>
            </a:pPr>
            <a:r>
              <a:rPr lang="en-US" sz="1400" dirty="0"/>
              <a:t>must give you notice as required by your </a:t>
            </a:r>
          </a:p>
          <a:p>
            <a:pPr defTabSz="914400">
              <a:lnSpc>
                <a:spcPct val="110000"/>
              </a:lnSpc>
              <a:spcAft>
                <a:spcPts val="600"/>
              </a:spcAft>
              <a:buClr>
                <a:schemeClr val="accent1"/>
              </a:buClr>
              <a:buSzPct val="100000"/>
            </a:pPr>
            <a:r>
              <a:rPr lang="en-US" sz="1400" dirty="0"/>
              <a:t>lease. If your lease does not state how </a:t>
            </a:r>
          </a:p>
          <a:p>
            <a:pPr defTabSz="914400">
              <a:lnSpc>
                <a:spcPct val="110000"/>
              </a:lnSpc>
              <a:spcAft>
                <a:spcPts val="600"/>
              </a:spcAft>
              <a:buClr>
                <a:schemeClr val="accent1"/>
              </a:buClr>
              <a:buSzPct val="100000"/>
            </a:pPr>
            <a:r>
              <a:rPr lang="en-US" sz="1400" dirty="0"/>
              <a:t>much notice is required to end the lease, </a:t>
            </a:r>
          </a:p>
          <a:p>
            <a:pPr defTabSz="914400">
              <a:lnSpc>
                <a:spcPct val="110000"/>
              </a:lnSpc>
              <a:spcAft>
                <a:spcPts val="600"/>
              </a:spcAft>
              <a:buClr>
                <a:schemeClr val="accent1"/>
              </a:buClr>
              <a:buSzPct val="100000"/>
            </a:pPr>
            <a:r>
              <a:rPr lang="en-US" sz="1400" dirty="0"/>
              <a:t>the amount of time is set by law. For </a:t>
            </a:r>
          </a:p>
          <a:p>
            <a:pPr defTabSz="914400">
              <a:lnSpc>
                <a:spcPct val="110000"/>
              </a:lnSpc>
              <a:spcAft>
                <a:spcPts val="600"/>
              </a:spcAft>
              <a:buClr>
                <a:schemeClr val="accent1"/>
              </a:buClr>
              <a:buSzPct val="100000"/>
            </a:pPr>
            <a:r>
              <a:rPr lang="en-US" sz="1400" dirty="0"/>
              <a:t>example, on a month-to-month lease, the </a:t>
            </a:r>
          </a:p>
          <a:p>
            <a:pPr defTabSz="914400">
              <a:lnSpc>
                <a:spcPct val="110000"/>
              </a:lnSpc>
              <a:spcAft>
                <a:spcPts val="600"/>
              </a:spcAft>
              <a:buClr>
                <a:schemeClr val="accent1"/>
              </a:buClr>
              <a:buSzPct val="100000"/>
            </a:pPr>
            <a:r>
              <a:rPr lang="en-US" sz="1400" dirty="0"/>
              <a:t>landlord must provide at least one week’s </a:t>
            </a:r>
          </a:p>
          <a:p>
            <a:pPr defTabSz="914400">
              <a:lnSpc>
                <a:spcPct val="110000"/>
              </a:lnSpc>
              <a:spcAft>
                <a:spcPts val="600"/>
              </a:spcAft>
              <a:buClr>
                <a:schemeClr val="accent1"/>
              </a:buClr>
              <a:buSzPct val="100000"/>
            </a:pPr>
            <a:r>
              <a:rPr lang="en-US" sz="1400" dirty="0"/>
              <a:t>notice before the end of your lease.</a:t>
            </a:r>
          </a:p>
        </p:txBody>
      </p:sp>
      <p:grpSp>
        <p:nvGrpSpPr>
          <p:cNvPr id="30" name="Group 29">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31" name="Rectangle 30">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with low confidence">
            <a:extLst>
              <a:ext uri="{FF2B5EF4-FFF2-40B4-BE49-F238E27FC236}">
                <a16:creationId xmlns:a16="http://schemas.microsoft.com/office/drawing/2014/main" id="{E29A129B-62A0-79A6-E14A-BCA3E826C3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093926" y="1440238"/>
            <a:ext cx="4821551" cy="3218385"/>
          </a:xfrm>
          <a:prstGeom prst="rect">
            <a:avLst/>
          </a:prstGeom>
        </p:spPr>
      </p:pic>
      <p:pic>
        <p:nvPicPr>
          <p:cNvPr id="36" name="Picture 35">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4BD46FD-F2AB-C6D5-59F2-D222A45B3EC8}"/>
              </a:ext>
            </a:extLst>
          </p:cNvPr>
          <p:cNvSpPr txBox="1"/>
          <p:nvPr/>
        </p:nvSpPr>
        <p:spPr>
          <a:xfrm>
            <a:off x="8494622" y="4458568"/>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bluediamondgallery.com/handwriting/n/notic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40477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62F785FD-5C08-AA2E-61B2-3D0902794DF4}"/>
              </a:ext>
            </a:extLst>
          </p:cNvPr>
          <p:cNvPicPr>
            <a:picLocks noChangeAspect="1"/>
          </p:cNvPicPr>
          <p:nvPr/>
        </p:nvPicPr>
        <p:blipFill rotWithShape="1">
          <a:blip r:embed="rId4">
            <a:alphaModFix amt="50000"/>
            <a:extLst>
              <a:ext uri="{837473B0-CC2E-450A-ABE3-18F120FF3D39}">
                <a1611:picAttrSrcUrl xmlns:a1611="http://schemas.microsoft.com/office/drawing/2016/11/main" r:id="rId5"/>
              </a:ext>
            </a:extLst>
          </a:blip>
          <a:srcRect r="3"/>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7" name="Rectangle 2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a:extLst>
              <a:ext uri="{FF2B5EF4-FFF2-40B4-BE49-F238E27FC236}">
                <a16:creationId xmlns:a16="http://schemas.microsoft.com/office/drawing/2014/main" id="{05AB56A6-3287-FB99-8399-15546F1D8208}"/>
              </a:ext>
            </a:extLst>
          </p:cNvPr>
          <p:cNvSpPr txBox="1"/>
          <p:nvPr/>
        </p:nvSpPr>
        <p:spPr>
          <a:xfrm>
            <a:off x="1130271" y="1193800"/>
            <a:ext cx="3193050" cy="46990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cap="all">
                <a:latin typeface="+mj-lt"/>
                <a:ea typeface="+mj-ea"/>
                <a:cs typeface="+mj-cs"/>
              </a:rPr>
              <a:t>Tenant’s Rights Post-disaster: Eviction and Repair</a:t>
            </a:r>
          </a:p>
        </p:txBody>
      </p:sp>
      <p:cxnSp>
        <p:nvCxnSpPr>
          <p:cNvPr id="29" name="Straight Connector 2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894D4EC-F8A6-BF1F-5512-FD0EF1750171}"/>
              </a:ext>
            </a:extLst>
          </p:cNvPr>
          <p:cNvSpPr txBox="1"/>
          <p:nvPr/>
        </p:nvSpPr>
        <p:spPr>
          <a:xfrm>
            <a:off x="4976636" y="1193800"/>
            <a:ext cx="6085091" cy="4699000"/>
          </a:xfrm>
          <a:prstGeom prst="rect">
            <a:avLst/>
          </a:prstGeom>
        </p:spPr>
        <p:txBody>
          <a:bodyPr vert="horz" lIns="91440" tIns="45720" rIns="91440" bIns="45720" rtlCol="0" anchor="ctr">
            <a:noAutofit/>
          </a:bodyPr>
          <a:lstStyle/>
          <a:p>
            <a:pPr defTabSz="914400">
              <a:lnSpc>
                <a:spcPct val="110000"/>
              </a:lnSpc>
              <a:spcAft>
                <a:spcPts val="600"/>
              </a:spcAft>
              <a:buClr>
                <a:schemeClr val="accent1"/>
              </a:buClr>
              <a:buSzPct val="100000"/>
            </a:pPr>
            <a:r>
              <a:rPr lang="en-US" sz="2400" dirty="0"/>
              <a:t>If you continue to live in the home, the </a:t>
            </a:r>
          </a:p>
          <a:p>
            <a:pPr defTabSz="914400">
              <a:lnSpc>
                <a:spcPct val="110000"/>
              </a:lnSpc>
              <a:spcAft>
                <a:spcPts val="600"/>
              </a:spcAft>
              <a:buClr>
                <a:schemeClr val="accent1"/>
              </a:buClr>
              <a:buSzPct val="100000"/>
            </a:pPr>
            <a:r>
              <a:rPr lang="en-US" sz="2400" dirty="0"/>
              <a:t>landlord is required to make repairs </a:t>
            </a:r>
          </a:p>
          <a:p>
            <a:pPr defTabSz="914400">
              <a:lnSpc>
                <a:spcPct val="110000"/>
              </a:lnSpc>
              <a:spcAft>
                <a:spcPts val="600"/>
              </a:spcAft>
              <a:buClr>
                <a:schemeClr val="accent1"/>
              </a:buClr>
              <a:buSzPct val="100000"/>
            </a:pPr>
            <a:r>
              <a:rPr lang="en-US" sz="2400" dirty="0"/>
              <a:t>to make the home safe, decent and </a:t>
            </a:r>
          </a:p>
          <a:p>
            <a:pPr defTabSz="914400">
              <a:lnSpc>
                <a:spcPct val="110000"/>
              </a:lnSpc>
              <a:spcAft>
                <a:spcPts val="600"/>
              </a:spcAft>
              <a:buClr>
                <a:schemeClr val="accent1"/>
              </a:buClr>
              <a:buSzPct val="100000"/>
            </a:pPr>
            <a:r>
              <a:rPr lang="en-US" sz="2400" dirty="0"/>
              <a:t>sanitary. The landlord must do this within </a:t>
            </a:r>
          </a:p>
          <a:p>
            <a:pPr defTabSz="914400">
              <a:lnSpc>
                <a:spcPct val="110000"/>
              </a:lnSpc>
              <a:spcAft>
                <a:spcPts val="600"/>
              </a:spcAft>
              <a:buClr>
                <a:schemeClr val="accent1"/>
              </a:buClr>
              <a:buSzPct val="100000"/>
            </a:pPr>
            <a:r>
              <a:rPr lang="en-US" sz="2400" dirty="0"/>
              <a:t>a reasonable time. However, the repairs </a:t>
            </a:r>
          </a:p>
          <a:p>
            <a:pPr defTabSz="914400">
              <a:lnSpc>
                <a:spcPct val="110000"/>
              </a:lnSpc>
              <a:spcAft>
                <a:spcPts val="600"/>
              </a:spcAft>
              <a:buClr>
                <a:schemeClr val="accent1"/>
              </a:buClr>
              <a:buSzPct val="100000"/>
            </a:pPr>
            <a:r>
              <a:rPr lang="en-US" sz="2400" dirty="0"/>
              <a:t>are only legally required if the landlord </a:t>
            </a:r>
          </a:p>
          <a:p>
            <a:pPr defTabSz="914400">
              <a:lnSpc>
                <a:spcPct val="110000"/>
              </a:lnSpc>
              <a:spcAft>
                <a:spcPts val="600"/>
              </a:spcAft>
              <a:buClr>
                <a:schemeClr val="accent1"/>
              </a:buClr>
              <a:buSzPct val="100000"/>
            </a:pPr>
            <a:r>
              <a:rPr lang="en-US" sz="2400" dirty="0"/>
              <a:t>is aware of the damage. Make sure you </a:t>
            </a:r>
          </a:p>
          <a:p>
            <a:pPr defTabSz="914400">
              <a:lnSpc>
                <a:spcPct val="110000"/>
              </a:lnSpc>
              <a:spcAft>
                <a:spcPts val="600"/>
              </a:spcAft>
              <a:buClr>
                <a:schemeClr val="accent1"/>
              </a:buClr>
              <a:buSzPct val="100000"/>
            </a:pPr>
            <a:r>
              <a:rPr lang="en-US" sz="2400" dirty="0"/>
              <a:t>inform the landlord about needed repairs </a:t>
            </a:r>
          </a:p>
          <a:p>
            <a:pPr defTabSz="914400">
              <a:lnSpc>
                <a:spcPct val="110000"/>
              </a:lnSpc>
              <a:spcAft>
                <a:spcPts val="600"/>
              </a:spcAft>
              <a:buClr>
                <a:schemeClr val="accent1"/>
              </a:buClr>
              <a:buSzPct val="100000"/>
            </a:pPr>
            <a:r>
              <a:rPr lang="en-US" sz="2400" dirty="0"/>
              <a:t>right away, and that you keep a record of </a:t>
            </a:r>
          </a:p>
          <a:p>
            <a:pPr defTabSz="914400">
              <a:lnSpc>
                <a:spcPct val="110000"/>
              </a:lnSpc>
              <a:spcAft>
                <a:spcPts val="600"/>
              </a:spcAft>
              <a:buClr>
                <a:schemeClr val="accent1"/>
              </a:buClr>
              <a:buSzPct val="100000"/>
            </a:pPr>
            <a:r>
              <a:rPr lang="en-US" sz="2400" dirty="0"/>
              <a:t>the date and your conversation. It is best </a:t>
            </a:r>
          </a:p>
          <a:p>
            <a:pPr defTabSz="914400">
              <a:lnSpc>
                <a:spcPct val="110000"/>
              </a:lnSpc>
              <a:spcAft>
                <a:spcPts val="600"/>
              </a:spcAft>
              <a:buClr>
                <a:schemeClr val="accent1"/>
              </a:buClr>
              <a:buSzPct val="100000"/>
            </a:pPr>
            <a:r>
              <a:rPr lang="en-US" sz="2400" dirty="0"/>
              <a:t>to make your repair requests in writing, </a:t>
            </a:r>
          </a:p>
          <a:p>
            <a:pPr defTabSz="914400">
              <a:lnSpc>
                <a:spcPct val="110000"/>
              </a:lnSpc>
              <a:spcAft>
                <a:spcPts val="600"/>
              </a:spcAft>
              <a:buClr>
                <a:schemeClr val="accent1"/>
              </a:buClr>
              <a:buSzPct val="100000"/>
            </a:pPr>
            <a:r>
              <a:rPr lang="en-US" sz="2400" dirty="0"/>
              <a:t>which may include handwritten, email, text </a:t>
            </a:r>
          </a:p>
          <a:p>
            <a:pPr defTabSz="914400">
              <a:lnSpc>
                <a:spcPct val="110000"/>
              </a:lnSpc>
              <a:spcAft>
                <a:spcPts val="600"/>
              </a:spcAft>
              <a:buClr>
                <a:schemeClr val="accent1"/>
              </a:buClr>
              <a:buSzPct val="100000"/>
            </a:pPr>
            <a:r>
              <a:rPr lang="en-US" sz="2400" dirty="0"/>
              <a:t>message, or social media message</a:t>
            </a:r>
          </a:p>
        </p:txBody>
      </p:sp>
      <p:sp>
        <p:nvSpPr>
          <p:cNvPr id="3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8" name="TextBox 7">
            <a:extLst>
              <a:ext uri="{FF2B5EF4-FFF2-40B4-BE49-F238E27FC236}">
                <a16:creationId xmlns:a16="http://schemas.microsoft.com/office/drawing/2014/main" id="{4C6D8EC0-A276-AB85-2859-A0B56340548D}"/>
              </a:ext>
            </a:extLst>
          </p:cNvPr>
          <p:cNvSpPr txBox="1"/>
          <p:nvPr/>
        </p:nvSpPr>
        <p:spPr>
          <a:xfrm>
            <a:off x="9607639" y="6657945"/>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netivist.org/debate/emoji-text-messag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2616778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2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2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3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3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A picture containing text, sky, truck, road&#10;&#10;Description automatically generated">
            <a:extLst>
              <a:ext uri="{FF2B5EF4-FFF2-40B4-BE49-F238E27FC236}">
                <a16:creationId xmlns:a16="http://schemas.microsoft.com/office/drawing/2014/main" id="{78A0461C-5656-BD3A-0741-DDAF3016830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060" r="9093" b="6031"/>
          <a:stretch/>
        </p:blipFill>
        <p:spPr>
          <a:xfrm>
            <a:off x="2" y="10"/>
            <a:ext cx="12191695" cy="6857990"/>
          </a:xfrm>
          <a:prstGeom prst="rect">
            <a:avLst/>
          </a:prstGeom>
        </p:spPr>
      </p:pic>
      <p:sp>
        <p:nvSpPr>
          <p:cNvPr id="44" name="Rectangle 35">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6886D4-7252-FF99-C031-DCFB726BD6BA}"/>
              </a:ext>
            </a:extLst>
          </p:cNvPr>
          <p:cNvSpPr txBox="1"/>
          <p:nvPr/>
        </p:nvSpPr>
        <p:spPr>
          <a:xfrm>
            <a:off x="1304017" y="804520"/>
            <a:ext cx="6815731"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a:solidFill>
                  <a:srgbClr val="FFFFFE"/>
                </a:solidFill>
                <a:latin typeface="+mj-lt"/>
                <a:ea typeface="+mj-ea"/>
                <a:cs typeface="+mj-cs"/>
              </a:rPr>
              <a:t>Tenant’s Rights Post-disaster: Eviction and Repair</a:t>
            </a:r>
          </a:p>
        </p:txBody>
      </p:sp>
      <p:cxnSp>
        <p:nvCxnSpPr>
          <p:cNvPr id="45" name="Straight Connector 37">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689FDD"/>
            </a:solidFill>
          </a:ln>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45622C9B-F9C5-FB5C-E41A-D82EE6604AF4}"/>
              </a:ext>
            </a:extLst>
          </p:cNvPr>
          <p:cNvSpPr txBox="1"/>
          <p:nvPr/>
        </p:nvSpPr>
        <p:spPr>
          <a:xfrm>
            <a:off x="1304017" y="2015733"/>
            <a:ext cx="6815731" cy="4021267"/>
          </a:xfrm>
          <a:prstGeom prst="rect">
            <a:avLst/>
          </a:prstGeom>
        </p:spPr>
        <p:txBody>
          <a:bodyPr vert="horz" lIns="91440" tIns="45720" rIns="91440" bIns="45720" rtlCol="0" anchor="t">
            <a:normAutofit/>
          </a:bodyPr>
          <a:lstStyle/>
          <a:p>
            <a:pPr defTabSz="914400">
              <a:lnSpc>
                <a:spcPct val="120000"/>
              </a:lnSpc>
              <a:spcAft>
                <a:spcPts val="600"/>
              </a:spcAft>
              <a:buClr>
                <a:srgbClr val="689FDD"/>
              </a:buClr>
              <a:buSzPct val="100000"/>
            </a:pPr>
            <a:r>
              <a:rPr lang="en-US" dirty="0">
                <a:solidFill>
                  <a:srgbClr val="FFFFFE"/>
                </a:solidFill>
              </a:rPr>
              <a:t>If you have to move out while repairs are </a:t>
            </a:r>
          </a:p>
          <a:p>
            <a:pPr defTabSz="914400">
              <a:lnSpc>
                <a:spcPct val="120000"/>
              </a:lnSpc>
              <a:spcAft>
                <a:spcPts val="600"/>
              </a:spcAft>
              <a:buClr>
                <a:srgbClr val="689FDD"/>
              </a:buClr>
              <a:buSzPct val="100000"/>
            </a:pPr>
            <a:r>
              <a:rPr lang="en-US" dirty="0">
                <a:solidFill>
                  <a:srgbClr val="FFFFFE"/>
                </a:solidFill>
              </a:rPr>
              <a:t>being made, you are not required to pay </a:t>
            </a:r>
          </a:p>
          <a:p>
            <a:pPr defTabSz="914400">
              <a:lnSpc>
                <a:spcPct val="120000"/>
              </a:lnSpc>
              <a:spcAft>
                <a:spcPts val="600"/>
              </a:spcAft>
              <a:buClr>
                <a:srgbClr val="689FDD"/>
              </a:buClr>
              <a:buSzPct val="100000"/>
            </a:pPr>
            <a:r>
              <a:rPr lang="en-US" dirty="0">
                <a:solidFill>
                  <a:srgbClr val="FFFFFE"/>
                </a:solidFill>
              </a:rPr>
              <a:t>rent for the time that you are not living in </a:t>
            </a:r>
          </a:p>
          <a:p>
            <a:pPr defTabSz="914400">
              <a:lnSpc>
                <a:spcPct val="120000"/>
              </a:lnSpc>
              <a:spcAft>
                <a:spcPts val="600"/>
              </a:spcAft>
              <a:buClr>
                <a:srgbClr val="689FDD"/>
              </a:buClr>
              <a:buSzPct val="100000"/>
            </a:pPr>
            <a:r>
              <a:rPr lang="en-US" dirty="0">
                <a:solidFill>
                  <a:srgbClr val="FFFFFE"/>
                </a:solidFill>
              </a:rPr>
              <a:t>the home. You will typically be responsible </a:t>
            </a:r>
          </a:p>
          <a:p>
            <a:pPr defTabSz="914400">
              <a:lnSpc>
                <a:spcPct val="120000"/>
              </a:lnSpc>
              <a:spcAft>
                <a:spcPts val="600"/>
              </a:spcAft>
              <a:buClr>
                <a:srgbClr val="689FDD"/>
              </a:buClr>
              <a:buSzPct val="100000"/>
            </a:pPr>
            <a:r>
              <a:rPr lang="en-US" dirty="0">
                <a:solidFill>
                  <a:srgbClr val="FFFFFE"/>
                </a:solidFill>
              </a:rPr>
              <a:t>for your living expenses, including rent </a:t>
            </a:r>
          </a:p>
          <a:p>
            <a:pPr defTabSz="914400">
              <a:lnSpc>
                <a:spcPct val="120000"/>
              </a:lnSpc>
              <a:spcAft>
                <a:spcPts val="600"/>
              </a:spcAft>
              <a:buClr>
                <a:srgbClr val="689FDD"/>
              </a:buClr>
              <a:buSzPct val="100000"/>
            </a:pPr>
            <a:r>
              <a:rPr lang="en-US" dirty="0">
                <a:solidFill>
                  <a:srgbClr val="FFFFFE"/>
                </a:solidFill>
              </a:rPr>
              <a:t>elsewhere, while repairs are being made. </a:t>
            </a:r>
          </a:p>
          <a:p>
            <a:pPr indent="-228600" defTabSz="914400">
              <a:lnSpc>
                <a:spcPct val="120000"/>
              </a:lnSpc>
              <a:spcAft>
                <a:spcPts val="600"/>
              </a:spcAft>
              <a:buClr>
                <a:srgbClr val="689FDD"/>
              </a:buClr>
              <a:buSzPct val="100000"/>
              <a:buFont typeface="Arial" panose="020B0604020202020204" pitchFamily="34" charset="0"/>
              <a:buChar char="•"/>
            </a:pPr>
            <a:endParaRPr lang="en-US" dirty="0">
              <a:solidFill>
                <a:srgbClr val="FFFFFE"/>
              </a:solidFill>
            </a:endParaRPr>
          </a:p>
          <a:p>
            <a:pPr defTabSz="914400">
              <a:lnSpc>
                <a:spcPct val="120000"/>
              </a:lnSpc>
              <a:spcAft>
                <a:spcPts val="600"/>
              </a:spcAft>
              <a:buClr>
                <a:srgbClr val="689FDD"/>
              </a:buClr>
              <a:buSzPct val="100000"/>
            </a:pPr>
            <a:r>
              <a:rPr lang="en-US" dirty="0">
                <a:solidFill>
                  <a:srgbClr val="FFFFFE"/>
                </a:solidFill>
              </a:rPr>
              <a:t>FEMA may be able to assist you with rental </a:t>
            </a:r>
          </a:p>
          <a:p>
            <a:pPr defTabSz="914400">
              <a:lnSpc>
                <a:spcPct val="120000"/>
              </a:lnSpc>
              <a:spcAft>
                <a:spcPts val="600"/>
              </a:spcAft>
              <a:buClr>
                <a:srgbClr val="689FDD"/>
              </a:buClr>
              <a:buSzPct val="100000"/>
            </a:pPr>
            <a:r>
              <a:rPr lang="en-US" dirty="0">
                <a:solidFill>
                  <a:srgbClr val="FFFFFE"/>
                </a:solidFill>
              </a:rPr>
              <a:t>costs while you are displaced</a:t>
            </a:r>
          </a:p>
        </p:txBody>
      </p:sp>
      <p:sp>
        <p:nvSpPr>
          <p:cNvPr id="8" name="TextBox 7">
            <a:extLst>
              <a:ext uri="{FF2B5EF4-FFF2-40B4-BE49-F238E27FC236}">
                <a16:creationId xmlns:a16="http://schemas.microsoft.com/office/drawing/2014/main" id="{8561626D-4225-A717-D05D-B168D3BF767E}"/>
              </a:ext>
            </a:extLst>
          </p:cNvPr>
          <p:cNvSpPr txBox="1"/>
          <p:nvPr/>
        </p:nvSpPr>
        <p:spPr>
          <a:xfrm>
            <a:off x="9737179" y="6657945"/>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gwash.org/view/67137/its-time-for-a-safer-first-street-nw-in-bloomingda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35024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8" name="Rectangle 1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ell phone on a table&#10;&#10;Description automatically generated with low confidence">
            <a:extLst>
              <a:ext uri="{FF2B5EF4-FFF2-40B4-BE49-F238E27FC236}">
                <a16:creationId xmlns:a16="http://schemas.microsoft.com/office/drawing/2014/main" id="{9BC5DDFD-5A30-01DB-91DC-507A2AB27CDD}"/>
              </a:ext>
            </a:extLst>
          </p:cNvPr>
          <p:cNvPicPr>
            <a:picLocks noChangeAspect="1"/>
          </p:cNvPicPr>
          <p:nvPr/>
        </p:nvPicPr>
        <p:blipFill rotWithShape="1">
          <a:blip r:embed="rId4">
            <a:alphaModFix amt="50000"/>
            <a:extLst>
              <a:ext uri="{837473B0-CC2E-450A-ABE3-18F120FF3D39}">
                <a1611:picAttrSrcUrl xmlns:a1611="http://schemas.microsoft.com/office/drawing/2016/11/main" r:id="rId5"/>
              </a:ext>
            </a:extLst>
          </a:blip>
          <a:srcRect t="15728" r="-1" b="-1"/>
          <a:stretch/>
        </p:blipFill>
        <p:spPr>
          <a:xfrm>
            <a:off x="305" y="10"/>
            <a:ext cx="12191695" cy="6857990"/>
          </a:xfrm>
          <a:prstGeom prst="rect">
            <a:avLst/>
          </a:prstGeom>
        </p:spPr>
      </p:pic>
      <p:sp>
        <p:nvSpPr>
          <p:cNvPr id="39"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41" name="Rectangle 2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86F9B4A4-449C-3C40-D866-09BEC8B45D9D}"/>
              </a:ext>
            </a:extLst>
          </p:cNvPr>
          <p:cNvSpPr txBox="1"/>
          <p:nvPr/>
        </p:nvSpPr>
        <p:spPr>
          <a:xfrm>
            <a:off x="1130271" y="1193800"/>
            <a:ext cx="3193050" cy="46990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cap="all">
                <a:latin typeface="+mj-lt"/>
                <a:ea typeface="+mj-ea"/>
                <a:cs typeface="+mj-cs"/>
              </a:rPr>
              <a:t>Tenant’s Rights Post-disaster: Eviction and Repair</a:t>
            </a:r>
          </a:p>
        </p:txBody>
      </p:sp>
      <p:cxnSp>
        <p:nvCxnSpPr>
          <p:cNvPr id="42" name="Straight Connector 2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1A2D006-36AF-396D-080C-3314F0A8114D}"/>
              </a:ext>
            </a:extLst>
          </p:cNvPr>
          <p:cNvSpPr txBox="1"/>
          <p:nvPr/>
        </p:nvSpPr>
        <p:spPr>
          <a:xfrm>
            <a:off x="4976636" y="1193800"/>
            <a:ext cx="6085091" cy="4699000"/>
          </a:xfrm>
          <a:prstGeom prst="rect">
            <a:avLst/>
          </a:prstGeom>
        </p:spPr>
        <p:txBody>
          <a:bodyPr vert="horz" lIns="91440" tIns="45720" rIns="91440" bIns="45720" rtlCol="0" anchor="ctr">
            <a:normAutofit/>
          </a:bodyPr>
          <a:lstStyle/>
          <a:p>
            <a:pPr defTabSz="914400">
              <a:lnSpc>
                <a:spcPct val="120000"/>
              </a:lnSpc>
              <a:spcAft>
                <a:spcPts val="600"/>
              </a:spcAft>
              <a:buClr>
                <a:schemeClr val="accent1"/>
              </a:buClr>
              <a:buSzPct val="100000"/>
            </a:pPr>
            <a:r>
              <a:rPr lang="en-US" dirty="0"/>
              <a:t>Your landlord can evict you for failing to </a:t>
            </a:r>
          </a:p>
          <a:p>
            <a:pPr defTabSz="914400">
              <a:lnSpc>
                <a:spcPct val="120000"/>
              </a:lnSpc>
              <a:spcAft>
                <a:spcPts val="600"/>
              </a:spcAft>
              <a:buClr>
                <a:schemeClr val="accent1"/>
              </a:buClr>
              <a:buSzPct val="100000"/>
            </a:pPr>
            <a:r>
              <a:rPr lang="en-US" dirty="0"/>
              <a:t>pay rent that is due, even if you have been </a:t>
            </a:r>
          </a:p>
          <a:p>
            <a:pPr defTabSz="914400">
              <a:lnSpc>
                <a:spcPct val="120000"/>
              </a:lnSpc>
              <a:spcAft>
                <a:spcPts val="600"/>
              </a:spcAft>
              <a:buClr>
                <a:schemeClr val="accent1"/>
              </a:buClr>
              <a:buSzPct val="100000"/>
            </a:pPr>
            <a:r>
              <a:rPr lang="en-US" dirty="0"/>
              <a:t>affected by a disaster. If you are unable </a:t>
            </a:r>
          </a:p>
          <a:p>
            <a:pPr defTabSz="914400">
              <a:lnSpc>
                <a:spcPct val="120000"/>
              </a:lnSpc>
              <a:spcAft>
                <a:spcPts val="600"/>
              </a:spcAft>
              <a:buClr>
                <a:schemeClr val="accent1"/>
              </a:buClr>
              <a:buSzPct val="100000"/>
            </a:pPr>
            <a:r>
              <a:rPr lang="en-US" dirty="0"/>
              <a:t>to stay in the home or unable to pay your </a:t>
            </a:r>
          </a:p>
          <a:p>
            <a:pPr defTabSz="914400">
              <a:lnSpc>
                <a:spcPct val="120000"/>
              </a:lnSpc>
              <a:spcAft>
                <a:spcPts val="600"/>
              </a:spcAft>
              <a:buClr>
                <a:schemeClr val="accent1"/>
              </a:buClr>
              <a:buSzPct val="100000"/>
            </a:pPr>
            <a:r>
              <a:rPr lang="en-US" dirty="0"/>
              <a:t>rent, you should stay in contact with your </a:t>
            </a:r>
          </a:p>
          <a:p>
            <a:pPr defTabSz="914400">
              <a:lnSpc>
                <a:spcPct val="120000"/>
              </a:lnSpc>
              <a:spcAft>
                <a:spcPts val="600"/>
              </a:spcAft>
              <a:buClr>
                <a:schemeClr val="accent1"/>
              </a:buClr>
              <a:buSzPct val="100000"/>
            </a:pPr>
            <a:r>
              <a:rPr lang="en-US" dirty="0"/>
              <a:t>landlord to explain your situation and try </a:t>
            </a:r>
          </a:p>
          <a:p>
            <a:pPr defTabSz="914400">
              <a:lnSpc>
                <a:spcPct val="120000"/>
              </a:lnSpc>
              <a:spcAft>
                <a:spcPts val="600"/>
              </a:spcAft>
              <a:buClr>
                <a:schemeClr val="accent1"/>
              </a:buClr>
              <a:buSzPct val="100000"/>
            </a:pPr>
            <a:r>
              <a:rPr lang="en-US" dirty="0"/>
              <a:t>to reach an agreement</a:t>
            </a:r>
          </a:p>
        </p:txBody>
      </p:sp>
      <p:sp>
        <p:nvSpPr>
          <p:cNvPr id="4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05067836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7" name="Picture 6" descr="A couch in a room&#10;&#10;Description automatically generated with medium confidence">
            <a:extLst>
              <a:ext uri="{FF2B5EF4-FFF2-40B4-BE49-F238E27FC236}">
                <a16:creationId xmlns:a16="http://schemas.microsoft.com/office/drawing/2014/main" id="{530CA2D0-F9C2-62C5-C4AF-687E85D1002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473" r="9090" b="8343"/>
          <a:stretch/>
        </p:blipFill>
        <p:spPr>
          <a:xfrm>
            <a:off x="2" y="10"/>
            <a:ext cx="12191695" cy="6857990"/>
          </a:xfrm>
          <a:prstGeom prst="rect">
            <a:avLst/>
          </a:prstGeom>
        </p:spPr>
      </p:pic>
      <p:sp>
        <p:nvSpPr>
          <p:cNvPr id="25" name="Rectangle 24">
            <a:extLst>
              <a:ext uri="{FF2B5EF4-FFF2-40B4-BE49-F238E27FC236}">
                <a16:creationId xmlns:a16="http://schemas.microsoft.com/office/drawing/2014/main" id="{F2AF0D79-4A1A-4F27-B9F0-CF252C4AC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E6883D9A-2D30-8333-8789-EA2BAA99B9DC}"/>
              </a:ext>
            </a:extLst>
          </p:cNvPr>
          <p:cNvSpPr>
            <a:spLocks noGrp="1"/>
          </p:cNvSpPr>
          <p:nvPr>
            <p:ph type="title"/>
          </p:nvPr>
        </p:nvSpPr>
        <p:spPr>
          <a:xfrm>
            <a:off x="1304017" y="804520"/>
            <a:ext cx="6815731" cy="1049235"/>
          </a:xfrm>
        </p:spPr>
        <p:txBody>
          <a:bodyPr vert="horz" lIns="91440" tIns="45720" rIns="91440" bIns="45720" rtlCol="0" anchor="t">
            <a:normAutofit/>
          </a:bodyPr>
          <a:lstStyle/>
          <a:p>
            <a:r>
              <a:rPr lang="en-US">
                <a:solidFill>
                  <a:srgbClr val="FFFFFE"/>
                </a:solidFill>
              </a:rPr>
              <a:t>Tenant’s Rights Post-disaster: Eviction and Repair</a:t>
            </a:r>
          </a:p>
        </p:txBody>
      </p:sp>
      <p:cxnSp>
        <p:nvCxnSpPr>
          <p:cNvPr id="27" name="Straight Connector 26">
            <a:extLst>
              <a:ext uri="{FF2B5EF4-FFF2-40B4-BE49-F238E27FC236}">
                <a16:creationId xmlns:a16="http://schemas.microsoft.com/office/drawing/2014/main" id="{8E83266B-97F8-4AB9-818F-3A70E8D85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6385" y="1847088"/>
            <a:ext cx="6813363" cy="0"/>
          </a:xfrm>
          <a:prstGeom prst="line">
            <a:avLst/>
          </a:prstGeom>
          <a:ln w="31750">
            <a:solidFill>
              <a:srgbClr val="FFA632"/>
            </a:solidFill>
          </a:ln>
        </p:spPr>
        <p:style>
          <a:lnRef idx="3">
            <a:schemeClr val="accent1"/>
          </a:lnRef>
          <a:fillRef idx="0">
            <a:schemeClr val="accent1"/>
          </a:fillRef>
          <a:effectRef idx="2">
            <a:schemeClr val="accent1"/>
          </a:effectRef>
          <a:fontRef idx="minor">
            <a:schemeClr val="tx1"/>
          </a:fontRef>
        </p:style>
      </p:cxnSp>
      <p:sp>
        <p:nvSpPr>
          <p:cNvPr id="12" name="Text Placeholder 11">
            <a:extLst>
              <a:ext uri="{FF2B5EF4-FFF2-40B4-BE49-F238E27FC236}">
                <a16:creationId xmlns:a16="http://schemas.microsoft.com/office/drawing/2014/main" id="{D437683A-FCBB-8037-55AB-9B0D16C8A058}"/>
              </a:ext>
            </a:extLst>
          </p:cNvPr>
          <p:cNvSpPr>
            <a:spLocks noGrp="1"/>
          </p:cNvSpPr>
          <p:nvPr>
            <p:ph type="body" sz="half" idx="2"/>
          </p:nvPr>
        </p:nvSpPr>
        <p:spPr>
          <a:xfrm>
            <a:off x="1304017" y="2015733"/>
            <a:ext cx="6815731" cy="4021267"/>
          </a:xfrm>
        </p:spPr>
        <p:txBody>
          <a:bodyPr vert="horz" lIns="91440" tIns="45720" rIns="91440" bIns="45720" rtlCol="0" anchor="t">
            <a:normAutofit/>
          </a:bodyPr>
          <a:lstStyle/>
          <a:p>
            <a:pPr>
              <a:buClr>
                <a:srgbClr val="FFA632"/>
              </a:buClr>
            </a:pPr>
            <a:r>
              <a:rPr lang="en-US" dirty="0">
                <a:solidFill>
                  <a:srgbClr val="FFFFFE"/>
                </a:solidFill>
              </a:rPr>
              <a:t>In general, your landlord is not responsible </a:t>
            </a:r>
          </a:p>
          <a:p>
            <a:pPr>
              <a:buClr>
                <a:srgbClr val="FFA632"/>
              </a:buClr>
            </a:pPr>
            <a:r>
              <a:rPr lang="en-US" dirty="0">
                <a:solidFill>
                  <a:srgbClr val="FFFFFE"/>
                </a:solidFill>
              </a:rPr>
              <a:t>for damage to your belongings caused by </a:t>
            </a:r>
          </a:p>
          <a:p>
            <a:pPr>
              <a:buClr>
                <a:srgbClr val="FFA632"/>
              </a:buClr>
            </a:pPr>
            <a:r>
              <a:rPr lang="en-US" dirty="0">
                <a:solidFill>
                  <a:srgbClr val="FFFFFE"/>
                </a:solidFill>
              </a:rPr>
              <a:t>the natural disaster. If you have renter’s </a:t>
            </a:r>
          </a:p>
          <a:p>
            <a:pPr>
              <a:buClr>
                <a:srgbClr val="FFA632"/>
              </a:buClr>
            </a:pPr>
            <a:r>
              <a:rPr lang="en-US" dirty="0">
                <a:solidFill>
                  <a:srgbClr val="FFFFFE"/>
                </a:solidFill>
              </a:rPr>
              <a:t>insurance for your property, you should </a:t>
            </a:r>
          </a:p>
          <a:p>
            <a:pPr>
              <a:buClr>
                <a:srgbClr val="FFA632"/>
              </a:buClr>
            </a:pPr>
            <a:r>
              <a:rPr lang="en-US" dirty="0">
                <a:solidFill>
                  <a:srgbClr val="FFFFFE"/>
                </a:solidFill>
              </a:rPr>
              <a:t>file a claim. You should also take pictures </a:t>
            </a:r>
          </a:p>
          <a:p>
            <a:pPr>
              <a:buClr>
                <a:srgbClr val="FFA632"/>
              </a:buClr>
            </a:pPr>
            <a:r>
              <a:rPr lang="en-US" dirty="0">
                <a:solidFill>
                  <a:srgbClr val="FFFFFE"/>
                </a:solidFill>
              </a:rPr>
              <a:t>of all damaged property</a:t>
            </a:r>
          </a:p>
        </p:txBody>
      </p:sp>
    </p:spTree>
    <p:extLst>
      <p:ext uri="{BB962C8B-B14F-4D97-AF65-F5344CB8AC3E}">
        <p14:creationId xmlns:p14="http://schemas.microsoft.com/office/powerpoint/2010/main" val="4223743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191A9B8-847E-9A28-031E-FE81281D806F}"/>
              </a:ext>
            </a:extLst>
          </p:cNvPr>
          <p:cNvSpPr>
            <a:spLocks noGrp="1"/>
          </p:cNvSpPr>
          <p:nvPr>
            <p:ph type="title"/>
          </p:nvPr>
        </p:nvSpPr>
        <p:spPr/>
        <p:txBody>
          <a:bodyPr vert="horz" lIns="91440" tIns="45720" rIns="91440" bIns="45720" rtlCol="0" anchor="t">
            <a:normAutofit/>
          </a:bodyPr>
          <a:lstStyle/>
          <a:p>
            <a:pPr>
              <a:spcAft>
                <a:spcPts val="600"/>
              </a:spcAft>
            </a:pPr>
            <a:r>
              <a:rPr lang="en-US" sz="2200"/>
              <a:t>Tenant’s Rights Post-disaster: Eviction and Repair</a:t>
            </a:r>
          </a:p>
        </p:txBody>
      </p:sp>
      <p:sp>
        <p:nvSpPr>
          <p:cNvPr id="11" name="Text Placeholder 10">
            <a:extLst>
              <a:ext uri="{FF2B5EF4-FFF2-40B4-BE49-F238E27FC236}">
                <a16:creationId xmlns:a16="http://schemas.microsoft.com/office/drawing/2014/main" id="{FA33B9C3-BC61-647F-C996-2269E5883859}"/>
              </a:ext>
            </a:extLst>
          </p:cNvPr>
          <p:cNvSpPr>
            <a:spLocks noGrp="1"/>
          </p:cNvSpPr>
          <p:nvPr>
            <p:ph idx="1"/>
          </p:nvPr>
        </p:nvSpPr>
        <p:spPr/>
        <p:txBody>
          <a:bodyPr vert="horz" lIns="91440" tIns="45720" rIns="91440" bIns="45720" rtlCol="0" anchor="t">
            <a:normAutofit/>
          </a:bodyPr>
          <a:lstStyle/>
          <a:p>
            <a:pPr indent="-228600">
              <a:buFont typeface="Arial" panose="020B0604020202020204" pitchFamily="34" charset="0"/>
              <a:buChar char="•"/>
            </a:pPr>
            <a:r>
              <a:rPr lang="en-US" dirty="0"/>
              <a:t>If you want to move due to damage to your home, or if your landlord continues to charge you rent without completing repairs, we recommend that you contact an attorney to ensure that your rights are protected. You can call the Legal Aid NC helpline to learn if you can get free assistance</a:t>
            </a:r>
          </a:p>
        </p:txBody>
      </p:sp>
      <p:sp>
        <p:nvSpPr>
          <p:cNvPr id="3" name="TextBox 2">
            <a:extLst>
              <a:ext uri="{FF2B5EF4-FFF2-40B4-BE49-F238E27FC236}">
                <a16:creationId xmlns:a16="http://schemas.microsoft.com/office/drawing/2014/main" id="{325FF62E-41A9-4EFD-D60C-67B1CFEC852A}"/>
              </a:ext>
            </a:extLst>
          </p:cNvPr>
          <p:cNvSpPr txBox="1"/>
          <p:nvPr/>
        </p:nvSpPr>
        <p:spPr>
          <a:xfrm flipH="1">
            <a:off x="3810000" y="5151121"/>
            <a:ext cx="3810001" cy="707886"/>
          </a:xfrm>
          <a:prstGeom prst="rect">
            <a:avLst/>
          </a:prstGeom>
          <a:noFill/>
        </p:spPr>
        <p:txBody>
          <a:bodyPr wrap="square" rtlCol="0">
            <a:spAutoFit/>
          </a:bodyPr>
          <a:lstStyle/>
          <a:p>
            <a:r>
              <a:rPr lang="en-US" sz="4000" b="1" dirty="0"/>
              <a:t>1-866-219-5262</a:t>
            </a:r>
          </a:p>
        </p:txBody>
      </p:sp>
    </p:spTree>
    <p:extLst>
      <p:ext uri="{BB962C8B-B14F-4D97-AF65-F5344CB8AC3E}">
        <p14:creationId xmlns:p14="http://schemas.microsoft.com/office/powerpoint/2010/main" val="1369823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7A41-0EA7-ADFC-C4EE-6BD07214BB54}"/>
              </a:ext>
            </a:extLst>
          </p:cNvPr>
          <p:cNvSpPr>
            <a:spLocks noGrp="1"/>
          </p:cNvSpPr>
          <p:nvPr>
            <p:ph type="title"/>
          </p:nvPr>
        </p:nvSpPr>
        <p:spPr/>
        <p:txBody>
          <a:bodyPr>
            <a:normAutofit/>
          </a:bodyPr>
          <a:lstStyle/>
          <a:p>
            <a:r>
              <a:rPr lang="en-US" sz="5400" b="1" dirty="0" err="1"/>
              <a:t>Fema</a:t>
            </a:r>
            <a:endParaRPr lang="en-US" sz="5400" b="1" dirty="0"/>
          </a:p>
        </p:txBody>
      </p:sp>
      <p:sp>
        <p:nvSpPr>
          <p:cNvPr id="4" name="TextBox 3">
            <a:extLst>
              <a:ext uri="{FF2B5EF4-FFF2-40B4-BE49-F238E27FC236}">
                <a16:creationId xmlns:a16="http://schemas.microsoft.com/office/drawing/2014/main" id="{3747EF85-D177-35A4-615E-4FE45441BD53}"/>
              </a:ext>
            </a:extLst>
          </p:cNvPr>
          <p:cNvSpPr txBox="1"/>
          <p:nvPr/>
        </p:nvSpPr>
        <p:spPr>
          <a:xfrm>
            <a:off x="1066800" y="2194560"/>
            <a:ext cx="10261600" cy="2246769"/>
          </a:xfrm>
          <a:prstGeom prst="rect">
            <a:avLst/>
          </a:prstGeom>
          <a:noFill/>
        </p:spPr>
        <p:txBody>
          <a:bodyPr wrap="square">
            <a:spAutoFit/>
          </a:bodyPr>
          <a:lstStyle/>
          <a:p>
            <a:r>
              <a:rPr lang="en-US" sz="2800" b="1" dirty="0"/>
              <a:t>If you have been affected by a </a:t>
            </a:r>
            <a:r>
              <a:rPr lang="en-US" sz="2800" b="1" dirty="0">
                <a:highlight>
                  <a:srgbClr val="FFFF00"/>
                </a:highlight>
              </a:rPr>
              <a:t>federally declared disaster</a:t>
            </a:r>
            <a:r>
              <a:rPr lang="en-US" sz="2800" b="1" dirty="0"/>
              <a:t>, you may qualify for disaster assistance through FEMA’s Individuals and Households Program. You should apply to </a:t>
            </a:r>
          </a:p>
          <a:p>
            <a:r>
              <a:rPr lang="en-US" sz="2800" b="1" dirty="0"/>
              <a:t>FEMA as soon after the disaster as possible, and generally, you must </a:t>
            </a:r>
            <a:r>
              <a:rPr lang="en-US" sz="2800" b="1" dirty="0">
                <a:highlight>
                  <a:srgbClr val="FFFF00"/>
                </a:highlight>
              </a:rPr>
              <a:t>apply within 60 days </a:t>
            </a:r>
            <a:r>
              <a:rPr lang="en-US" sz="2800" b="1" dirty="0"/>
              <a:t>of the disaster.</a:t>
            </a:r>
          </a:p>
        </p:txBody>
      </p:sp>
    </p:spTree>
    <p:extLst>
      <p:ext uri="{BB962C8B-B14F-4D97-AF65-F5344CB8AC3E}">
        <p14:creationId xmlns:p14="http://schemas.microsoft.com/office/powerpoint/2010/main" val="2493975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7A41-0EA7-ADFC-C4EE-6BD07214BB54}"/>
              </a:ext>
            </a:extLst>
          </p:cNvPr>
          <p:cNvSpPr>
            <a:spLocks noGrp="1"/>
          </p:cNvSpPr>
          <p:nvPr>
            <p:ph type="title"/>
          </p:nvPr>
        </p:nvSpPr>
        <p:spPr/>
        <p:txBody>
          <a:bodyPr>
            <a:normAutofit/>
          </a:bodyPr>
          <a:lstStyle/>
          <a:p>
            <a:r>
              <a:rPr lang="en-US" sz="5400" b="1" dirty="0" err="1"/>
              <a:t>Fema</a:t>
            </a:r>
            <a:endParaRPr lang="en-US" sz="5400" b="1" dirty="0"/>
          </a:p>
        </p:txBody>
      </p:sp>
      <p:sp>
        <p:nvSpPr>
          <p:cNvPr id="4" name="TextBox 3">
            <a:extLst>
              <a:ext uri="{FF2B5EF4-FFF2-40B4-BE49-F238E27FC236}">
                <a16:creationId xmlns:a16="http://schemas.microsoft.com/office/drawing/2014/main" id="{9DC6A059-0F76-2BF7-66BD-F947BDDA79AB}"/>
              </a:ext>
            </a:extLst>
          </p:cNvPr>
          <p:cNvSpPr txBox="1"/>
          <p:nvPr/>
        </p:nvSpPr>
        <p:spPr>
          <a:xfrm>
            <a:off x="772160" y="2021841"/>
            <a:ext cx="11043920" cy="3416320"/>
          </a:xfrm>
          <a:prstGeom prst="rect">
            <a:avLst/>
          </a:prstGeom>
          <a:noFill/>
        </p:spPr>
        <p:txBody>
          <a:bodyPr wrap="square">
            <a:spAutoFit/>
          </a:bodyPr>
          <a:lstStyle/>
          <a:p>
            <a:r>
              <a:rPr lang="en-US" sz="3600" b="1" dirty="0"/>
              <a:t>FEMA can provide money for home repairs; temporary rental assistance; medical, dental </a:t>
            </a:r>
          </a:p>
          <a:p>
            <a:r>
              <a:rPr lang="en-US" sz="3600" b="1" dirty="0"/>
              <a:t>and funeral expenses; vehicle repair or replacement; repair or replacement of essential </a:t>
            </a:r>
          </a:p>
          <a:p>
            <a:r>
              <a:rPr lang="en-US" sz="3600" b="1" dirty="0"/>
              <a:t>household items; and other essential expenses related to the disaster</a:t>
            </a:r>
          </a:p>
        </p:txBody>
      </p:sp>
    </p:spTree>
    <p:extLst>
      <p:ext uri="{BB962C8B-B14F-4D97-AF65-F5344CB8AC3E}">
        <p14:creationId xmlns:p14="http://schemas.microsoft.com/office/powerpoint/2010/main" val="2498084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FB34AB2-C053-D4CA-B195-1AB317474DEB}"/>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Pre-Hurricane tips</a:t>
            </a:r>
          </a:p>
        </p:txBody>
      </p:sp>
      <p:cxnSp>
        <p:nvCxnSpPr>
          <p:cNvPr id="19" name="Straight Connector 18">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20">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4" name="TextBox 1">
            <a:extLst>
              <a:ext uri="{FF2B5EF4-FFF2-40B4-BE49-F238E27FC236}">
                <a16:creationId xmlns:a16="http://schemas.microsoft.com/office/drawing/2014/main" id="{3EA431B0-6D8B-834B-F885-6EE9294129AE}"/>
              </a:ext>
            </a:extLst>
          </p:cNvPr>
          <p:cNvGraphicFramePr/>
          <p:nvPr>
            <p:extLst>
              <p:ext uri="{D42A27DB-BD31-4B8C-83A1-F6EECF244321}">
                <p14:modId xmlns:p14="http://schemas.microsoft.com/office/powerpoint/2010/main" val="2222788774"/>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512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7A41-0EA7-ADFC-C4EE-6BD07214BB54}"/>
              </a:ext>
            </a:extLst>
          </p:cNvPr>
          <p:cNvSpPr>
            <a:spLocks noGrp="1"/>
          </p:cNvSpPr>
          <p:nvPr>
            <p:ph type="title"/>
          </p:nvPr>
        </p:nvSpPr>
        <p:spPr/>
        <p:txBody>
          <a:bodyPr>
            <a:normAutofit/>
          </a:bodyPr>
          <a:lstStyle/>
          <a:p>
            <a:r>
              <a:rPr lang="en-US" sz="5400" b="1" dirty="0" err="1"/>
              <a:t>Fema</a:t>
            </a:r>
            <a:endParaRPr lang="en-US" sz="5400" b="1" dirty="0"/>
          </a:p>
        </p:txBody>
      </p:sp>
      <p:sp>
        <p:nvSpPr>
          <p:cNvPr id="4" name="TextBox 3">
            <a:extLst>
              <a:ext uri="{FF2B5EF4-FFF2-40B4-BE49-F238E27FC236}">
                <a16:creationId xmlns:a16="http://schemas.microsoft.com/office/drawing/2014/main" id="{2881A364-E65E-05BE-6263-27CD83F93C66}"/>
              </a:ext>
            </a:extLst>
          </p:cNvPr>
          <p:cNvSpPr txBox="1"/>
          <p:nvPr/>
        </p:nvSpPr>
        <p:spPr>
          <a:xfrm>
            <a:off x="1290320" y="2103120"/>
            <a:ext cx="7861300" cy="3046988"/>
          </a:xfrm>
          <a:prstGeom prst="rect">
            <a:avLst/>
          </a:prstGeom>
          <a:noFill/>
        </p:spPr>
        <p:txBody>
          <a:bodyPr wrap="square">
            <a:spAutoFit/>
          </a:bodyPr>
          <a:lstStyle/>
          <a:p>
            <a:r>
              <a:rPr lang="en-US" sz="3200" b="1" dirty="0"/>
              <a:t>To apply for FEMA assistance, you can:</a:t>
            </a:r>
          </a:p>
          <a:p>
            <a:r>
              <a:rPr lang="en-US" sz="3200" b="1" dirty="0"/>
              <a:t>• Go to www.DisasterAssistance.gov</a:t>
            </a:r>
          </a:p>
          <a:p>
            <a:r>
              <a:rPr lang="en-US" sz="3200" b="1" dirty="0"/>
              <a:t>• Call 1-800-621-3362 or TTY 1-800-462-7585</a:t>
            </a:r>
          </a:p>
          <a:p>
            <a:r>
              <a:rPr lang="en-US" sz="3200" b="1" dirty="0"/>
              <a:t>• Apply in person at a FEMA Disaster Recovery Center</a:t>
            </a:r>
          </a:p>
        </p:txBody>
      </p:sp>
    </p:spTree>
    <p:extLst>
      <p:ext uri="{BB962C8B-B14F-4D97-AF65-F5344CB8AC3E}">
        <p14:creationId xmlns:p14="http://schemas.microsoft.com/office/powerpoint/2010/main" val="33062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A7A41-0EA7-ADFC-C4EE-6BD07214BB54}"/>
              </a:ext>
            </a:extLst>
          </p:cNvPr>
          <p:cNvSpPr>
            <a:spLocks noGrp="1"/>
          </p:cNvSpPr>
          <p:nvPr>
            <p:ph type="title"/>
          </p:nvPr>
        </p:nvSpPr>
        <p:spPr/>
        <p:txBody>
          <a:bodyPr>
            <a:normAutofit/>
          </a:bodyPr>
          <a:lstStyle/>
          <a:p>
            <a:r>
              <a:rPr lang="en-US" sz="5400" b="1" dirty="0" err="1"/>
              <a:t>Fema</a:t>
            </a:r>
            <a:endParaRPr lang="en-US" sz="5400" b="1" dirty="0"/>
          </a:p>
        </p:txBody>
      </p:sp>
      <p:sp>
        <p:nvSpPr>
          <p:cNvPr id="4" name="TextBox 3">
            <a:extLst>
              <a:ext uri="{FF2B5EF4-FFF2-40B4-BE49-F238E27FC236}">
                <a16:creationId xmlns:a16="http://schemas.microsoft.com/office/drawing/2014/main" id="{18370058-FCB5-3CE0-DDF2-F5444E5F581B}"/>
              </a:ext>
            </a:extLst>
          </p:cNvPr>
          <p:cNvSpPr txBox="1"/>
          <p:nvPr/>
        </p:nvSpPr>
        <p:spPr>
          <a:xfrm>
            <a:off x="142240" y="2002919"/>
            <a:ext cx="12049760" cy="3108543"/>
          </a:xfrm>
          <a:prstGeom prst="rect">
            <a:avLst/>
          </a:prstGeom>
          <a:noFill/>
        </p:spPr>
        <p:txBody>
          <a:bodyPr wrap="square">
            <a:spAutoFit/>
          </a:bodyPr>
          <a:lstStyle/>
          <a:p>
            <a:r>
              <a:rPr lang="en-US" sz="2800" b="1" dirty="0"/>
              <a:t>You should </a:t>
            </a:r>
            <a:r>
              <a:rPr lang="en-US" sz="2800" b="1" dirty="0">
                <a:highlight>
                  <a:srgbClr val="FFFF00"/>
                </a:highlight>
              </a:rPr>
              <a:t>save receipts </a:t>
            </a:r>
            <a:r>
              <a:rPr lang="en-US" sz="2800" b="1" dirty="0"/>
              <a:t>showing how you spent the money for </a:t>
            </a:r>
            <a:r>
              <a:rPr lang="en-US" sz="2800" b="1" dirty="0">
                <a:highlight>
                  <a:srgbClr val="FFFF00"/>
                </a:highlight>
              </a:rPr>
              <a:t>at least three years </a:t>
            </a:r>
            <a:r>
              <a:rPr lang="en-US" sz="2800" b="1" dirty="0"/>
              <a:t>after you receive it. FEMA may ask you for proof that the money was spent as intended. If you receive money for home repair, but it is not enough to complete all repairs on your home, you should keep your receipts until all repairs are completed so that you can show proof of how you spent the FEMA money to any other organizations assisting you</a:t>
            </a:r>
          </a:p>
        </p:txBody>
      </p:sp>
    </p:spTree>
    <p:extLst>
      <p:ext uri="{BB962C8B-B14F-4D97-AF65-F5344CB8AC3E}">
        <p14:creationId xmlns:p14="http://schemas.microsoft.com/office/powerpoint/2010/main" val="1405907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1958-C8D0-4BA6-BC5C-8FC854C81820}"/>
              </a:ext>
            </a:extLst>
          </p:cNvPr>
          <p:cNvSpPr>
            <a:spLocks noGrp="1"/>
          </p:cNvSpPr>
          <p:nvPr>
            <p:ph type="title"/>
          </p:nvPr>
        </p:nvSpPr>
        <p:spPr/>
        <p:txBody>
          <a:bodyPr/>
          <a:lstStyle/>
          <a:p>
            <a:r>
              <a:rPr lang="en-US" dirty="0"/>
              <a:t>                          QUESTIONS?</a:t>
            </a:r>
          </a:p>
        </p:txBody>
      </p:sp>
      <p:sp>
        <p:nvSpPr>
          <p:cNvPr id="3" name="Content Placeholder 2">
            <a:extLst>
              <a:ext uri="{FF2B5EF4-FFF2-40B4-BE49-F238E27FC236}">
                <a16:creationId xmlns:a16="http://schemas.microsoft.com/office/drawing/2014/main" id="{4C4A82A7-3535-4081-B9D6-30CDC270A176}"/>
              </a:ext>
            </a:extLst>
          </p:cNvPr>
          <p:cNvSpPr>
            <a:spLocks noGrp="1"/>
          </p:cNvSpPr>
          <p:nvPr>
            <p:ph idx="1"/>
          </p:nvPr>
        </p:nvSpPr>
        <p:spPr/>
        <p:txBody>
          <a:bodyPr/>
          <a:lstStyle/>
          <a:p>
            <a:r>
              <a:rPr lang="en-US" dirty="0"/>
              <a:t>Thank You! </a:t>
            </a:r>
          </a:p>
        </p:txBody>
      </p:sp>
      <p:pic>
        <p:nvPicPr>
          <p:cNvPr id="4" name="Picture 2" descr="Image result for legal aid of nc">
            <a:extLst>
              <a:ext uri="{FF2B5EF4-FFF2-40B4-BE49-F238E27FC236}">
                <a16:creationId xmlns:a16="http://schemas.microsoft.com/office/drawing/2014/main" id="{D63055C3-46CC-42FA-BF1A-BBFC8A38A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146" y="2042770"/>
            <a:ext cx="3359883" cy="326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4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23">
            <a:extLst>
              <a:ext uri="{FF2B5EF4-FFF2-40B4-BE49-F238E27FC236}">
                <a16:creationId xmlns:a16="http://schemas.microsoft.com/office/drawing/2014/main" id="{17424F32-2789-4FF9-8E8A-1252284BF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25">
            <a:extLst>
              <a:ext uri="{FF2B5EF4-FFF2-40B4-BE49-F238E27FC236}">
                <a16:creationId xmlns:a16="http://schemas.microsoft.com/office/drawing/2014/main" id="{D708C46E-BB60-4B97-8327-D3A475C008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27">
            <a:extLst>
              <a:ext uri="{FF2B5EF4-FFF2-40B4-BE49-F238E27FC236}">
                <a16:creationId xmlns:a16="http://schemas.microsoft.com/office/drawing/2014/main" id="{8042755C-F24C-4D08-8E4C-E646382C36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29">
            <a:extLst>
              <a:ext uri="{FF2B5EF4-FFF2-40B4-BE49-F238E27FC236}">
                <a16:creationId xmlns:a16="http://schemas.microsoft.com/office/drawing/2014/main" id="{63E94A00-1A92-47F4-9E2D-E51DFF9016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5" name="Rectangle 31">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3">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7581981-504E-9A99-CAFC-832DFCA9A3D5}"/>
              </a:ext>
            </a:extLst>
          </p:cNvPr>
          <p:cNvSpPr>
            <a:spLocks noGrp="1"/>
          </p:cNvSpPr>
          <p:nvPr>
            <p:ph type="title"/>
          </p:nvPr>
        </p:nvSpPr>
        <p:spPr>
          <a:xfrm>
            <a:off x="1451579" y="2303047"/>
            <a:ext cx="3272093" cy="2674198"/>
          </a:xfrm>
        </p:spPr>
        <p:txBody>
          <a:bodyPr vert="horz" lIns="91440" tIns="45720" rIns="91440" bIns="45720" rtlCol="0" anchor="t">
            <a:normAutofit/>
          </a:bodyPr>
          <a:lstStyle/>
          <a:p>
            <a:r>
              <a:rPr lang="en-US"/>
              <a:t>Hurricanes and Land Ownership</a:t>
            </a:r>
          </a:p>
        </p:txBody>
      </p:sp>
      <p:cxnSp>
        <p:nvCxnSpPr>
          <p:cNvPr id="47" name="Straight Connector 35">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8"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40" name="Picture 39">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41">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8" name="TextBox 2">
            <a:extLst>
              <a:ext uri="{FF2B5EF4-FFF2-40B4-BE49-F238E27FC236}">
                <a16:creationId xmlns:a16="http://schemas.microsoft.com/office/drawing/2014/main" id="{033E4982-C8E4-E275-7D14-F4F746CB7104}"/>
              </a:ext>
            </a:extLst>
          </p:cNvPr>
          <p:cNvGraphicFramePr/>
          <p:nvPr>
            <p:extLst>
              <p:ext uri="{D42A27DB-BD31-4B8C-83A1-F6EECF244321}">
                <p14:modId xmlns:p14="http://schemas.microsoft.com/office/powerpoint/2010/main" val="2726959728"/>
              </p:ext>
            </p:extLst>
          </p:nvPr>
        </p:nvGraphicFramePr>
        <p:xfrm>
          <a:off x="5618480" y="914414"/>
          <a:ext cx="5442938" cy="4718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01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536C-6996-6862-76F9-D65CDF81D579}"/>
              </a:ext>
            </a:extLst>
          </p:cNvPr>
          <p:cNvSpPr>
            <a:spLocks noGrp="1"/>
          </p:cNvSpPr>
          <p:nvPr>
            <p:ph type="title"/>
          </p:nvPr>
        </p:nvSpPr>
        <p:spPr/>
        <p:txBody>
          <a:bodyPr/>
          <a:lstStyle/>
          <a:p>
            <a:r>
              <a:rPr lang="en-US" dirty="0"/>
              <a:t>Heir property </a:t>
            </a:r>
          </a:p>
        </p:txBody>
      </p:sp>
      <p:sp>
        <p:nvSpPr>
          <p:cNvPr id="4" name="TextBox 3">
            <a:extLst>
              <a:ext uri="{FF2B5EF4-FFF2-40B4-BE49-F238E27FC236}">
                <a16:creationId xmlns:a16="http://schemas.microsoft.com/office/drawing/2014/main" id="{BD46BE98-4736-B902-DF8B-FCECD2A395C5}"/>
              </a:ext>
            </a:extLst>
          </p:cNvPr>
          <p:cNvSpPr txBox="1"/>
          <p:nvPr/>
        </p:nvSpPr>
        <p:spPr>
          <a:xfrm>
            <a:off x="1827530" y="2044005"/>
            <a:ext cx="9227324" cy="1815882"/>
          </a:xfrm>
          <a:prstGeom prst="rect">
            <a:avLst/>
          </a:prstGeom>
          <a:noFill/>
        </p:spPr>
        <p:txBody>
          <a:bodyPr wrap="square">
            <a:spAutoFit/>
          </a:bodyPr>
          <a:lstStyle/>
          <a:p>
            <a:r>
              <a:rPr lang="en-US" sz="2800" b="1" dirty="0"/>
              <a:t>Some people have inherited property without a will, and/or the property is shared by many relatives. Lawyers often call this “heir property.” You may also know this as “family land.”</a:t>
            </a:r>
          </a:p>
        </p:txBody>
      </p:sp>
    </p:spTree>
    <p:extLst>
      <p:ext uri="{BB962C8B-B14F-4D97-AF65-F5344CB8AC3E}">
        <p14:creationId xmlns:p14="http://schemas.microsoft.com/office/powerpoint/2010/main" val="83660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DD536C-6996-6862-76F9-D65CDF81D579}"/>
              </a:ext>
            </a:extLst>
          </p:cNvPr>
          <p:cNvSpPr>
            <a:spLocks noGrp="1"/>
          </p:cNvSpPr>
          <p:nvPr>
            <p:ph type="title"/>
          </p:nvPr>
        </p:nvSpPr>
        <p:spPr>
          <a:xfrm>
            <a:off x="849683" y="1240076"/>
            <a:ext cx="2727813" cy="4584527"/>
          </a:xfrm>
        </p:spPr>
        <p:txBody>
          <a:bodyPr vert="horz" lIns="91440" tIns="45720" rIns="91440" bIns="45720" rtlCol="0" anchor="t">
            <a:normAutofit/>
          </a:bodyPr>
          <a:lstStyle/>
          <a:p>
            <a:r>
              <a:rPr lang="en-US" b="0" i="0" kern="1200" cap="all" dirty="0">
                <a:solidFill>
                  <a:srgbClr val="FFFFFF"/>
                </a:solidFill>
                <a:effectLst/>
                <a:latin typeface="+mj-lt"/>
                <a:ea typeface="+mj-ea"/>
                <a:cs typeface="+mj-cs"/>
              </a:rPr>
              <a:t>Heir property </a:t>
            </a:r>
          </a:p>
        </p:txBody>
      </p:sp>
      <p:sp>
        <p:nvSpPr>
          <p:cNvPr id="4" name="TextBox 3">
            <a:extLst>
              <a:ext uri="{FF2B5EF4-FFF2-40B4-BE49-F238E27FC236}">
                <a16:creationId xmlns:a16="http://schemas.microsoft.com/office/drawing/2014/main" id="{BD46BE98-4736-B902-DF8B-FCECD2A395C5}"/>
              </a:ext>
            </a:extLst>
          </p:cNvPr>
          <p:cNvSpPr txBox="1"/>
          <p:nvPr/>
        </p:nvSpPr>
        <p:spPr>
          <a:xfrm>
            <a:off x="4062128" y="243855"/>
            <a:ext cx="8038432" cy="5912688"/>
          </a:xfrm>
          <a:prstGeom prst="rect">
            <a:avLst/>
          </a:prstGeom>
        </p:spPr>
        <p:txBody>
          <a:bodyPr vert="horz" lIns="91440" tIns="45720" rIns="91440" bIns="45720" rtlCol="0" anchor="t">
            <a:normAutofit lnSpcReduction="10000"/>
          </a:bodyPr>
          <a:lstStyle/>
          <a:p>
            <a:pPr defTabSz="914400">
              <a:lnSpc>
                <a:spcPct val="110000"/>
              </a:lnSpc>
              <a:spcAft>
                <a:spcPts val="600"/>
              </a:spcAft>
              <a:buClr>
                <a:schemeClr val="accent1"/>
              </a:buClr>
              <a:buSzPct val="100000"/>
            </a:pPr>
            <a:r>
              <a:rPr lang="en-US" sz="3200" b="1" dirty="0"/>
              <a:t>There are two ways to eliminate heir property:</a:t>
            </a:r>
          </a:p>
          <a:p>
            <a:pPr defTabSz="914400">
              <a:lnSpc>
                <a:spcPct val="110000"/>
              </a:lnSpc>
              <a:spcAft>
                <a:spcPts val="600"/>
              </a:spcAft>
              <a:buClr>
                <a:schemeClr val="accent1"/>
              </a:buClr>
              <a:buSzPct val="100000"/>
            </a:pPr>
            <a:r>
              <a:rPr lang="en-US" sz="2000" b="1" dirty="0"/>
              <a:t>All heirs may agree to give ownership to one person. One heir may buy the others’ shares, or the others may voluntarily give their share to a single family member. In some cases, the heirs may agree to form a corporation or other entity to hold and </a:t>
            </a:r>
          </a:p>
          <a:p>
            <a:pPr defTabSz="914400">
              <a:lnSpc>
                <a:spcPct val="110000"/>
              </a:lnSpc>
              <a:spcAft>
                <a:spcPts val="600"/>
              </a:spcAft>
              <a:buClr>
                <a:schemeClr val="accent1"/>
              </a:buClr>
              <a:buSzPct val="100000"/>
            </a:pPr>
            <a:r>
              <a:rPr lang="en-US" sz="2000" b="1" dirty="0"/>
              <a:t>manage the property.</a:t>
            </a:r>
          </a:p>
          <a:p>
            <a:pPr defTabSz="914400">
              <a:lnSpc>
                <a:spcPct val="110000"/>
              </a:lnSpc>
              <a:spcAft>
                <a:spcPts val="600"/>
              </a:spcAft>
              <a:buClr>
                <a:schemeClr val="accent1"/>
              </a:buClr>
              <a:buSzPct val="100000"/>
            </a:pPr>
            <a:endParaRPr lang="en-US" sz="1300" b="1" dirty="0"/>
          </a:p>
          <a:p>
            <a:pPr defTabSz="914400">
              <a:lnSpc>
                <a:spcPct val="110000"/>
              </a:lnSpc>
              <a:spcAft>
                <a:spcPts val="600"/>
              </a:spcAft>
              <a:buClr>
                <a:schemeClr val="accent1"/>
              </a:buClr>
              <a:buSzPct val="100000"/>
            </a:pPr>
            <a:endParaRPr lang="en-US" sz="1300" b="1" dirty="0"/>
          </a:p>
          <a:p>
            <a:pPr defTabSz="914400">
              <a:lnSpc>
                <a:spcPct val="110000"/>
              </a:lnSpc>
              <a:spcAft>
                <a:spcPts val="600"/>
              </a:spcAft>
              <a:buClr>
                <a:schemeClr val="accent1"/>
              </a:buClr>
              <a:buSzPct val="100000"/>
            </a:pPr>
            <a:endParaRPr lang="en-US" sz="1300" b="1" dirty="0"/>
          </a:p>
          <a:p>
            <a:pPr defTabSz="914400">
              <a:lnSpc>
                <a:spcPct val="110000"/>
              </a:lnSpc>
              <a:spcAft>
                <a:spcPts val="600"/>
              </a:spcAft>
              <a:buClr>
                <a:schemeClr val="accent1"/>
              </a:buClr>
              <a:buSzPct val="100000"/>
            </a:pPr>
            <a:r>
              <a:rPr lang="en-US" sz="2000" b="1" dirty="0"/>
              <a:t>Any owner of the property may file for partition. This is a court case in which the owner asks a judge to divide up the property. Typically, this results in the judge ordering the property sold at auction. Anyone, including investors from outside the family, may buy the property at a sale. The property will be sold to the highest bidder. The proceeds will be divided among the owners according to their ownership share.</a:t>
            </a:r>
          </a:p>
        </p:txBody>
      </p:sp>
    </p:spTree>
    <p:extLst>
      <p:ext uri="{BB962C8B-B14F-4D97-AF65-F5344CB8AC3E}">
        <p14:creationId xmlns:p14="http://schemas.microsoft.com/office/powerpoint/2010/main" val="296792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4A8C4D9-E8FE-4AC1-A59A-EB60168E9CD7}"/>
              </a:ext>
            </a:extLst>
          </p:cNvPr>
          <p:cNvSpPr>
            <a:spLocks noGrp="1"/>
          </p:cNvSpPr>
          <p:nvPr>
            <p:ph type="ctrTitle"/>
          </p:nvPr>
        </p:nvSpPr>
        <p:spPr>
          <a:xfrm>
            <a:off x="1722268" y="729586"/>
            <a:ext cx="5115344" cy="2177388"/>
          </a:xfrm>
        </p:spPr>
        <p:txBody>
          <a:bodyPr>
            <a:normAutofit fontScale="90000"/>
          </a:bodyPr>
          <a:lstStyle/>
          <a:p>
            <a:pPr algn="ctr"/>
            <a:r>
              <a:rPr lang="en-US" sz="3900" dirty="0"/>
              <a:t>the Basics:  </a:t>
            </a:r>
            <a:br>
              <a:rPr lang="en-US" sz="3900" dirty="0"/>
            </a:br>
            <a:r>
              <a:rPr lang="en-US" sz="3900" dirty="0"/>
              <a:t>Last Wills &amp; Testaments and advance directives</a:t>
            </a:r>
          </a:p>
        </p:txBody>
      </p:sp>
      <p:sp>
        <p:nvSpPr>
          <p:cNvPr id="3" name="Subtitle 2">
            <a:extLst>
              <a:ext uri="{FF2B5EF4-FFF2-40B4-BE49-F238E27FC236}">
                <a16:creationId xmlns:a16="http://schemas.microsoft.com/office/drawing/2014/main" id="{B0C7339D-E9DB-4057-B94D-943E3CD9B072}"/>
              </a:ext>
            </a:extLst>
          </p:cNvPr>
          <p:cNvSpPr>
            <a:spLocks noGrp="1"/>
          </p:cNvSpPr>
          <p:nvPr>
            <p:ph type="subTitle" idx="1"/>
          </p:nvPr>
        </p:nvSpPr>
        <p:spPr>
          <a:xfrm>
            <a:off x="1452617" y="3111692"/>
            <a:ext cx="5530919" cy="2026088"/>
          </a:xfrm>
        </p:spPr>
        <p:txBody>
          <a:bodyPr>
            <a:normAutofit fontScale="70000" lnSpcReduction="20000"/>
          </a:bodyPr>
          <a:lstStyle/>
          <a:p>
            <a:pPr algn="ctr"/>
            <a:endParaRPr lang="en-US" sz="2000" dirty="0"/>
          </a:p>
          <a:p>
            <a:pPr algn="ctr"/>
            <a:r>
              <a:rPr lang="en-US" sz="2900" dirty="0"/>
              <a:t>DISASTER RECOVERY PROJECT PROVIDING:</a:t>
            </a:r>
          </a:p>
          <a:p>
            <a:pPr algn="ctr"/>
            <a:r>
              <a:rPr lang="en-US" sz="2000" dirty="0"/>
              <a:t>Basic information for drafting and executing last wills and testaments, living wills, health care powers of attorneys, and powers of attorneys (durable and springing</a:t>
            </a:r>
            <a:r>
              <a:rPr lang="en-US" sz="1700" dirty="0"/>
              <a:t>)</a:t>
            </a:r>
          </a:p>
        </p:txBody>
      </p:sp>
      <p:cxnSp>
        <p:nvCxnSpPr>
          <p:cNvPr id="13" name="Straight Connector 12">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5" name="Group 14">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6" name="Rectangle 15">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legal aid of nc">
            <a:extLst>
              <a:ext uri="{FF2B5EF4-FFF2-40B4-BE49-F238E27FC236}">
                <a16:creationId xmlns:a16="http://schemas.microsoft.com/office/drawing/2014/main" id="{3250B678-777E-4C29-A082-BF62BCD633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6373" y="1915793"/>
            <a:ext cx="2799103" cy="22672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57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8940-665F-463E-B681-B0B97A233392}"/>
              </a:ext>
            </a:extLst>
          </p:cNvPr>
          <p:cNvSpPr>
            <a:spLocks noGrp="1"/>
          </p:cNvSpPr>
          <p:nvPr>
            <p:ph type="title"/>
          </p:nvPr>
        </p:nvSpPr>
        <p:spPr>
          <a:xfrm>
            <a:off x="1451579" y="736979"/>
            <a:ext cx="9603275" cy="1116775"/>
          </a:xfrm>
        </p:spPr>
        <p:txBody>
          <a:bodyPr>
            <a:noAutofit/>
          </a:bodyPr>
          <a:lstStyle/>
          <a:p>
            <a:pPr algn="ctr"/>
            <a:r>
              <a:rPr lang="en-US" sz="5400" dirty="0"/>
              <a:t>last will &amp; testament</a:t>
            </a:r>
          </a:p>
        </p:txBody>
      </p:sp>
      <p:sp>
        <p:nvSpPr>
          <p:cNvPr id="3" name="Content Placeholder 2">
            <a:extLst>
              <a:ext uri="{FF2B5EF4-FFF2-40B4-BE49-F238E27FC236}">
                <a16:creationId xmlns:a16="http://schemas.microsoft.com/office/drawing/2014/main" id="{D681280B-AE00-4CA4-BD1F-543B6044A81B}"/>
              </a:ext>
            </a:extLst>
          </p:cNvPr>
          <p:cNvSpPr>
            <a:spLocks noGrp="1"/>
          </p:cNvSpPr>
          <p:nvPr>
            <p:ph idx="1"/>
          </p:nvPr>
        </p:nvSpPr>
        <p:spPr/>
        <p:txBody>
          <a:bodyPr/>
          <a:lstStyle/>
          <a:p>
            <a:pPr algn="ctr"/>
            <a:endParaRPr lang="en-US" dirty="0"/>
          </a:p>
          <a:p>
            <a:r>
              <a:rPr lang="en-US" dirty="0"/>
              <a:t>A legal document that expresses a person’s wishes as to how their property is to be distributed after their death.  </a:t>
            </a:r>
          </a:p>
        </p:txBody>
      </p:sp>
    </p:spTree>
    <p:extLst>
      <p:ext uri="{BB962C8B-B14F-4D97-AF65-F5344CB8AC3E}">
        <p14:creationId xmlns:p14="http://schemas.microsoft.com/office/powerpoint/2010/main" val="143172329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5cce090-2818-412a-b76c-2014d856e93f">
      <Terms xmlns="http://schemas.microsoft.com/office/infopath/2007/PartnerControls"/>
    </lcf76f155ced4ddcb4097134ff3c332f>
    <TaxCatchAll xmlns="16825b48-79ec-4c44-bccd-16a22116053a" xsi:nil="true"/>
    <SharedWithUsers xmlns="8f2f0a03-81fa-466b-99cc-cb82d53d648c">
      <UserInfo>
        <DisplayName>Dale Deese</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59F9704A5EDE4DAB5054E420236A23" ma:contentTypeVersion="16" ma:contentTypeDescription="Create a new document." ma:contentTypeScope="" ma:versionID="434e200db5ac86042824a8b4c0280508">
  <xsd:schema xmlns:xsd="http://www.w3.org/2001/XMLSchema" xmlns:xs="http://www.w3.org/2001/XMLSchema" xmlns:p="http://schemas.microsoft.com/office/2006/metadata/properties" xmlns:ns2="55cce090-2818-412a-b76c-2014d856e93f" xmlns:ns3="8f2f0a03-81fa-466b-99cc-cb82d53d648c" xmlns:ns4="16825b48-79ec-4c44-bccd-16a22116053a" targetNamespace="http://schemas.microsoft.com/office/2006/metadata/properties" ma:root="true" ma:fieldsID="f228ada6f5a9ffb3575087c302675c02" ns2:_="" ns3:_="" ns4:_="">
    <xsd:import namespace="55cce090-2818-412a-b76c-2014d856e93f"/>
    <xsd:import namespace="8f2f0a03-81fa-466b-99cc-cb82d53d648c"/>
    <xsd:import namespace="16825b48-79ec-4c44-bccd-16a221160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ce090-2818-412a-b76c-2014d856e9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099d997-758a-4515-a3e3-11e9dbffea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2f0a03-81fa-466b-99cc-cb82d53d648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825b48-79ec-4c44-bccd-16a2211605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6ec24984-5e19-4bee-aa60-60eb29eb2073}" ma:internalName="TaxCatchAll" ma:showField="CatchAllData" ma:web="8f2f0a03-81fa-466b-99cc-cb82d53d64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CF157F-507C-4CAA-A9B6-86BEA4AE6B71}">
  <ds:schemaRefs>
    <ds:schemaRef ds:uri="http://purl.org/dc/dcmitype/"/>
    <ds:schemaRef ds:uri="http://schemas.microsoft.com/office/2006/metadata/properties"/>
    <ds:schemaRef ds:uri="8f2f0a03-81fa-466b-99cc-cb82d53d648c"/>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16825b48-79ec-4c44-bccd-16a22116053a"/>
    <ds:schemaRef ds:uri="55cce090-2818-412a-b76c-2014d856e93f"/>
    <ds:schemaRef ds:uri="http://purl.org/dc/terms/"/>
  </ds:schemaRefs>
</ds:datastoreItem>
</file>

<file path=customXml/itemProps2.xml><?xml version="1.0" encoding="utf-8"?>
<ds:datastoreItem xmlns:ds="http://schemas.openxmlformats.org/officeDocument/2006/customXml" ds:itemID="{581F83A9-C7B5-457F-9D98-D91B9014B0B9}">
  <ds:schemaRefs>
    <ds:schemaRef ds:uri="http://schemas.microsoft.com/sharepoint/v3/contenttype/forms"/>
  </ds:schemaRefs>
</ds:datastoreItem>
</file>

<file path=customXml/itemProps3.xml><?xml version="1.0" encoding="utf-8"?>
<ds:datastoreItem xmlns:ds="http://schemas.openxmlformats.org/officeDocument/2006/customXml" ds:itemID="{44AC01DA-72B6-4390-8EC7-F797E792E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cce090-2818-412a-b76c-2014d856e93f"/>
    <ds:schemaRef ds:uri="8f2f0a03-81fa-466b-99cc-cb82d53d648c"/>
    <ds:schemaRef ds:uri="16825b48-79ec-4c44-bccd-16a221160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2165</TotalTime>
  <Words>2413</Words>
  <Application>Microsoft Office PowerPoint</Application>
  <PresentationFormat>Widescreen</PresentationFormat>
  <Paragraphs>242</Paragraphs>
  <Slides>42</Slides>
  <Notes>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Gallery</vt:lpstr>
      <vt:lpstr>Disaster Preparedness </vt:lpstr>
      <vt:lpstr>PowerPoint Presentation</vt:lpstr>
      <vt:lpstr>PowerPoint Presentation</vt:lpstr>
      <vt:lpstr>Pre-Hurricane tips</vt:lpstr>
      <vt:lpstr>Hurricanes and Land Ownership</vt:lpstr>
      <vt:lpstr>Heir property </vt:lpstr>
      <vt:lpstr>Heir property </vt:lpstr>
      <vt:lpstr>the Basics:   Last Wills &amp; Testaments and advance directives</vt:lpstr>
      <vt:lpstr>last will &amp; testament</vt:lpstr>
      <vt:lpstr>May I revoke or change my will prior to my death?</vt:lpstr>
      <vt:lpstr>Advance directives</vt:lpstr>
      <vt:lpstr>WHAT ARE ADVANCE DIRECTIVES?</vt:lpstr>
      <vt:lpstr>What is a Living will</vt:lpstr>
      <vt:lpstr>Health Care Power of Attorney (HCPOA)</vt:lpstr>
      <vt:lpstr>What authority does my health care agent have?</vt:lpstr>
      <vt:lpstr>WHY SHOULD I HAVE ONE?</vt:lpstr>
      <vt:lpstr>POWER OF ATTORNEY</vt:lpstr>
      <vt:lpstr>DURABLE AND SPRINGING  POWERS OF ATTORNEYS</vt:lpstr>
      <vt:lpstr>Why do I need a power of attorney?</vt:lpstr>
      <vt:lpstr>PowerPoint Presentation</vt:lpstr>
      <vt:lpstr>Post-disaster resources</vt:lpstr>
      <vt:lpstr>Disaster Supplemental Nutrition Assistance Program </vt:lpstr>
      <vt:lpstr>Disaster Supplemental Nutrition Assistance Program </vt:lpstr>
      <vt:lpstr>Utility Services</vt:lpstr>
      <vt:lpstr>Utility Services</vt:lpstr>
      <vt:lpstr>Utility Services</vt:lpstr>
      <vt:lpstr>Utility Services</vt:lpstr>
      <vt:lpstr>Replacing benefits and documents</vt:lpstr>
      <vt:lpstr>Replacing benefits and documents</vt:lpstr>
      <vt:lpstr>Avoiding scams and frauds</vt:lpstr>
      <vt:lpstr>Tenant’s Rights Post-disaster: Eviction and Repair</vt:lpstr>
      <vt:lpstr>PowerPoint Presentation</vt:lpstr>
      <vt:lpstr>PowerPoint Presentation</vt:lpstr>
      <vt:lpstr>PowerPoint Presentation</vt:lpstr>
      <vt:lpstr>PowerPoint Presentation</vt:lpstr>
      <vt:lpstr>Tenant’s Rights Post-disaster: Eviction and Repair</vt:lpstr>
      <vt:lpstr>Tenant’s Rights Post-disaster: Eviction and Repair</vt:lpstr>
      <vt:lpstr>Fema</vt:lpstr>
      <vt:lpstr>Fema</vt:lpstr>
      <vt:lpstr>Fema</vt:lpstr>
      <vt:lpstr>Fema</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Last Wills &amp; Testaments and advance directives</dc:title>
  <dc:creator>Tina Dicke</dc:creator>
  <cp:lastModifiedBy>Jesse Williams</cp:lastModifiedBy>
  <cp:revision>56</cp:revision>
  <cp:lastPrinted>2020-08-11T03:03:06Z</cp:lastPrinted>
  <dcterms:created xsi:type="dcterms:W3CDTF">2020-08-09T19:52:10Z</dcterms:created>
  <dcterms:modified xsi:type="dcterms:W3CDTF">2023-03-20T20:57:35Z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0x010100FD59F9704A5EDE4DAB5054E420236A23</vt:lpwstr>
  </property>
  <property fmtid="{D5CDD505-2E9C-101B-9397-08002B2CF9AE}" pid="3" name="MediaServiceImageTags">
    <vt:lpwstr/>
  </property>
</Properties>
</file>