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25"/>
  </p:notesMasterIdLst>
  <p:handoutMasterIdLst>
    <p:handoutMasterId r:id="rId26"/>
  </p:handoutMasterIdLst>
  <p:sldIdLst>
    <p:sldId id="256" r:id="rId5"/>
    <p:sldId id="262" r:id="rId6"/>
    <p:sldId id="278" r:id="rId7"/>
    <p:sldId id="265" r:id="rId8"/>
    <p:sldId id="272" r:id="rId9"/>
    <p:sldId id="303" r:id="rId10"/>
    <p:sldId id="304" r:id="rId11"/>
    <p:sldId id="305" r:id="rId12"/>
    <p:sldId id="314" r:id="rId13"/>
    <p:sldId id="320" r:id="rId14"/>
    <p:sldId id="308" r:id="rId15"/>
    <p:sldId id="315" r:id="rId16"/>
    <p:sldId id="316" r:id="rId17"/>
    <p:sldId id="319" r:id="rId18"/>
    <p:sldId id="312" r:id="rId19"/>
    <p:sldId id="317" r:id="rId20"/>
    <p:sldId id="318" r:id="rId21"/>
    <p:sldId id="321" r:id="rId22"/>
    <p:sldId id="323" r:id="rId23"/>
    <p:sldId id="26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F79986-DED8-E405-F9C6-B0C74F086631}" name="Tomlinson, Melinda" initials="MT" userId="S::melinda.tomlinson@doa.nc.gov::ddcc79a9-2dfc-413e-84cf-f807440ba9e6" providerId="AD"/>
  <p188:author id="{73E5ADF4-188C-15E6-3307-E0326F84BEF9}" name="Glenn, Kayla" initials="KG" userId="S::kayla.glenn@doa.nc.gov::f6c59b8c-2245-4776-a0e4-96a22a13d5e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454"/>
    <a:srgbClr val="0169BC"/>
    <a:srgbClr val="4472C4"/>
    <a:srgbClr val="014A97"/>
    <a:srgbClr val="99B5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35"/>
    <p:restoredTop sz="94635"/>
  </p:normalViewPr>
  <p:slideViewPr>
    <p:cSldViewPr snapToGrid="0">
      <p:cViewPr>
        <p:scale>
          <a:sx n="95" d="100"/>
          <a:sy n="95" d="100"/>
        </p:scale>
        <p:origin x="872" y="60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57FBEF-50EC-46FA-BEF9-5B7054A0C120}" type="doc">
      <dgm:prSet loTypeId="urn:microsoft.com/office/officeart/2005/8/layout/vList5" loCatId="list" qsTypeId="urn:microsoft.com/office/officeart/2005/8/quickstyle/simple2" qsCatId="simple" csTypeId="urn:microsoft.com/office/officeart/2005/8/colors/accent3_2" csCatId="accent3" phldr="1"/>
      <dgm:spPr/>
      <dgm:t>
        <a:bodyPr/>
        <a:lstStyle/>
        <a:p>
          <a:endParaRPr lang="en-US"/>
        </a:p>
      </dgm:t>
    </dgm:pt>
    <dgm:pt modelId="{6C6F9A72-AD61-423B-8280-093531DDAB48}">
      <dgm:prSet custT="1"/>
      <dgm:spPr>
        <a:scene3d>
          <a:camera prst="orthographicFront"/>
          <a:lightRig rig="threePt" dir="t"/>
        </a:scene3d>
        <a:sp3d>
          <a:bevelT/>
        </a:sp3d>
      </dgm:spPr>
      <dgm:t>
        <a:bodyPr anchor="ctr" anchorCtr="1"/>
        <a:lstStyle/>
        <a:p>
          <a:pPr marL="0" lvl="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Jack Alspaugh, </a:t>
          </a:r>
        </a:p>
        <a:p>
          <a:pPr marL="0" lvl="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Contract Manager</a:t>
          </a:r>
        </a:p>
      </dgm:t>
    </dgm:pt>
    <dgm:pt modelId="{3BBAE710-649B-4F65-B786-B6F7D9AF7AEB}" type="parTrans" cxnId="{5F53231B-F26C-486B-A9CC-8CB4EBEB6C93}">
      <dgm:prSet/>
      <dgm:spPr/>
      <dgm:t>
        <a:bodyPr/>
        <a:lstStyle/>
        <a:p>
          <a:endParaRPr lang="en-US"/>
        </a:p>
      </dgm:t>
    </dgm:pt>
    <dgm:pt modelId="{12EE3B6C-2FB9-42C2-AE1E-C92FE884C443}" type="sibTrans" cxnId="{5F53231B-F26C-486B-A9CC-8CB4EBEB6C93}">
      <dgm:prSet/>
      <dgm:spPr/>
      <dgm:t>
        <a:bodyPr/>
        <a:lstStyle/>
        <a:p>
          <a:endParaRPr lang="en-US"/>
        </a:p>
      </dgm:t>
    </dgm:pt>
    <dgm:pt modelId="{709F5275-763D-434D-92B1-71FE64041C36}">
      <dgm:prSet custT="1"/>
      <dgm:spPr>
        <a:solidFill>
          <a:srgbClr val="A5A5A5">
            <a:hueOff val="0"/>
            <a:satOff val="0"/>
            <a:lumOff val="0"/>
            <a:alphaOff val="0"/>
          </a:srgbClr>
        </a:solidFill>
        <a:ln w="19050" cap="flat" cmpd="sng" algn="ctr">
          <a:solidFill>
            <a:prstClr val="white">
              <a:hueOff val="0"/>
              <a:satOff val="0"/>
              <a:lumOff val="0"/>
              <a:alphaOff val="0"/>
            </a:prstClr>
          </a:solidFill>
          <a:prstDash val="solid"/>
          <a:miter lim="800000"/>
        </a:ln>
        <a:effectLst/>
        <a:scene3d>
          <a:camera prst="orthographicFront"/>
          <a:lightRig rig="threePt" dir="t"/>
        </a:scene3d>
        <a:sp3d>
          <a:bevelT/>
        </a:sp3d>
      </dgm:spPr>
      <dgm:t>
        <a:bodyPr spcFirstLastPara="0" vert="horz" wrap="square" lIns="68580" tIns="34290" rIns="68580" bIns="34290" numCol="1" spcCol="1270" anchor="ctr" anchorCtr="1"/>
        <a:lstStyle/>
        <a:p>
          <a:pPr marL="0" lvl="0" algn="ctr" defTabSz="889000">
            <a:lnSpc>
              <a:spcPct val="90000"/>
            </a:lnSpc>
            <a:spcBef>
              <a:spcPct val="0"/>
            </a:spcBef>
            <a:spcAft>
              <a:spcPct val="35000"/>
            </a:spcAft>
            <a:buNone/>
          </a:pPr>
          <a:endParaRPr lang="en-US" sz="2000" b="1" kern="1200" dirty="0"/>
        </a:p>
        <a:p>
          <a:pPr marL="0" lvl="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Ian Fox, </a:t>
          </a:r>
        </a:p>
        <a:p>
          <a:pPr marL="0" lvl="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Contract Manager</a:t>
          </a:r>
        </a:p>
        <a:p>
          <a:pPr marL="0" lvl="0" algn="ctr" defTabSz="889000">
            <a:lnSpc>
              <a:spcPct val="90000"/>
            </a:lnSpc>
            <a:spcBef>
              <a:spcPct val="0"/>
            </a:spcBef>
            <a:spcAft>
              <a:spcPct val="35000"/>
            </a:spcAft>
            <a:buNone/>
          </a:pPr>
          <a:endParaRPr lang="en-US" sz="1900" kern="1200" dirty="0"/>
        </a:p>
      </dgm:t>
    </dgm:pt>
    <dgm:pt modelId="{309DEE35-C673-4F81-B24D-6CC3BEC67CA0}" type="parTrans" cxnId="{4E48674D-FDF4-4600-9777-79A9A8F3619F}">
      <dgm:prSet/>
      <dgm:spPr/>
      <dgm:t>
        <a:bodyPr/>
        <a:lstStyle/>
        <a:p>
          <a:endParaRPr lang="en-US"/>
        </a:p>
      </dgm:t>
    </dgm:pt>
    <dgm:pt modelId="{E99D3789-7A5F-4983-BFD8-E649B2AD3E2A}" type="sibTrans" cxnId="{4E48674D-FDF4-4600-9777-79A9A8F3619F}">
      <dgm:prSet/>
      <dgm:spPr/>
      <dgm:t>
        <a:bodyPr/>
        <a:lstStyle/>
        <a:p>
          <a:endParaRPr lang="en-US"/>
        </a:p>
      </dgm:t>
    </dgm:pt>
    <dgm:pt modelId="{56551C4B-DE36-4BAE-97AA-2F9963F51912}">
      <dgm:prSet custT="1"/>
      <dgm:spPr>
        <a:scene3d>
          <a:camera prst="orthographicFront"/>
          <a:lightRig rig="threePt" dir="t"/>
        </a:scene3d>
        <a:sp3d>
          <a:bevelT/>
        </a:sp3d>
      </dgm:spPr>
      <dgm:t>
        <a:bodyPr anchor="ctr" anchorCtr="1"/>
        <a:lstStyle/>
        <a:p>
          <a:pPr marL="0" lvl="0" algn="ctr" defTabSz="889000">
            <a:lnSpc>
              <a:spcPct val="90000"/>
            </a:lnSpc>
            <a:spcBef>
              <a:spcPct val="0"/>
            </a:spcBef>
            <a:spcAft>
              <a:spcPct val="35000"/>
            </a:spcAft>
            <a:buNone/>
          </a:pPr>
          <a:endParaRPr lang="en-US" sz="2000" b="1" kern="1200"/>
        </a:p>
        <a:p>
          <a:pPr marL="0" lvl="0" algn="ctr" defTabSz="1066800">
            <a:lnSpc>
              <a:spcPct val="90000"/>
            </a:lnSpc>
            <a:spcBef>
              <a:spcPct val="0"/>
            </a:spcBef>
            <a:spcAft>
              <a:spcPts val="0"/>
            </a:spcAft>
            <a:buNone/>
          </a:pPr>
          <a:r>
            <a:rPr lang="en-US" sz="2400" b="1" kern="1200">
              <a:solidFill>
                <a:prstClr val="white"/>
              </a:solidFill>
              <a:effectLst>
                <a:outerShdw blurRad="50800" dist="38100" dir="5400000" algn="t" rotWithShape="0">
                  <a:prstClr val="black">
                    <a:alpha val="40000"/>
                  </a:prstClr>
                </a:outerShdw>
              </a:effectLst>
              <a:latin typeface="Calibri"/>
              <a:ea typeface="+mn-ea"/>
              <a:cs typeface="+mn-cs"/>
            </a:rPr>
            <a:t>Pamela Case-Gustafson, Contract Manager</a:t>
          </a:r>
        </a:p>
        <a:p>
          <a:pPr marL="0" lvl="0" algn="ctr" defTabSz="889000">
            <a:lnSpc>
              <a:spcPct val="90000"/>
            </a:lnSpc>
            <a:spcBef>
              <a:spcPct val="0"/>
            </a:spcBef>
            <a:spcAft>
              <a:spcPct val="35000"/>
            </a:spcAft>
            <a:buNone/>
          </a:pPr>
          <a:endParaRPr lang="en-US" sz="1800" kern="1200"/>
        </a:p>
      </dgm:t>
    </dgm:pt>
    <dgm:pt modelId="{8992210A-3DA3-4CF2-865D-C15A2C5B1055}" type="parTrans" cxnId="{F3E19DA7-6936-4106-9D82-DBA2F4BDAD4F}">
      <dgm:prSet/>
      <dgm:spPr/>
      <dgm:t>
        <a:bodyPr/>
        <a:lstStyle/>
        <a:p>
          <a:endParaRPr lang="en-US"/>
        </a:p>
      </dgm:t>
    </dgm:pt>
    <dgm:pt modelId="{FE3858A5-2239-468B-91F8-1B67A2680BBB}" type="sibTrans" cxnId="{F3E19DA7-6936-4106-9D82-DBA2F4BDAD4F}">
      <dgm:prSet/>
      <dgm:spPr/>
      <dgm:t>
        <a:bodyPr/>
        <a:lstStyle/>
        <a:p>
          <a:endParaRPr lang="en-US"/>
        </a:p>
      </dgm:t>
    </dgm:pt>
    <dgm:pt modelId="{B17508F0-CD06-437B-87B1-B460FC7DAA45}">
      <dgm:prSet custT="1"/>
      <dgm:spPr>
        <a:scene3d>
          <a:camera prst="orthographicFront"/>
          <a:lightRig rig="threePt" dir="t"/>
        </a:scene3d>
        <a:sp3d>
          <a:bevelT/>
        </a:sp3d>
      </dgm:spPr>
      <dgm:t>
        <a:bodyPr/>
        <a:lstStyle/>
        <a:p>
          <a:pPr>
            <a:spcAft>
              <a:spcPts val="0"/>
            </a:spcAft>
          </a:pPr>
          <a:r>
            <a:rPr lang="en-US" sz="2400" b="1">
              <a:effectLst>
                <a:outerShdw blurRad="50800" dist="38100" dir="5400000" algn="t" rotWithShape="0">
                  <a:prstClr val="black">
                    <a:alpha val="40000"/>
                  </a:prstClr>
                </a:outerShdw>
              </a:effectLst>
            </a:rPr>
            <a:t>Melissa Pressley, </a:t>
          </a:r>
        </a:p>
        <a:p>
          <a:pPr>
            <a:spcAft>
              <a:spcPts val="0"/>
            </a:spcAft>
          </a:pPr>
          <a:r>
            <a:rPr lang="en-US" sz="2400" b="1">
              <a:effectLst>
                <a:outerShdw blurRad="50800" dist="38100" dir="5400000" algn="t" rotWithShape="0">
                  <a:prstClr val="black">
                    <a:alpha val="40000"/>
                  </a:prstClr>
                </a:outerShdw>
              </a:effectLst>
            </a:rPr>
            <a:t>DSPO Contract Management</a:t>
          </a:r>
        </a:p>
      </dgm:t>
    </dgm:pt>
    <dgm:pt modelId="{6F346736-87D1-46FF-A08F-5B16A0B60AEE}" type="parTrans" cxnId="{806B60F6-32C6-4CEC-BB49-2F9C3CF38F9F}">
      <dgm:prSet/>
      <dgm:spPr/>
      <dgm:t>
        <a:bodyPr/>
        <a:lstStyle/>
        <a:p>
          <a:endParaRPr lang="en-US"/>
        </a:p>
      </dgm:t>
    </dgm:pt>
    <dgm:pt modelId="{6A96B845-DD7B-4545-8043-2CD02FB514CB}" type="sibTrans" cxnId="{806B60F6-32C6-4CEC-BB49-2F9C3CF38F9F}">
      <dgm:prSet/>
      <dgm:spPr/>
      <dgm:t>
        <a:bodyPr/>
        <a:lstStyle/>
        <a:p>
          <a:endParaRPr lang="en-US"/>
        </a:p>
      </dgm:t>
    </dgm:pt>
    <dgm:pt modelId="{226928FF-B6BA-4DA7-BE71-543AEEC69194}" type="pres">
      <dgm:prSet presAssocID="{0857FBEF-50EC-46FA-BEF9-5B7054A0C120}" presName="Name0" presStyleCnt="0">
        <dgm:presLayoutVars>
          <dgm:dir/>
          <dgm:animLvl val="lvl"/>
          <dgm:resizeHandles val="exact"/>
        </dgm:presLayoutVars>
      </dgm:prSet>
      <dgm:spPr/>
    </dgm:pt>
    <dgm:pt modelId="{68B8428D-5C6F-4787-B844-928E7C33E3F5}" type="pres">
      <dgm:prSet presAssocID="{6C6F9A72-AD61-423B-8280-093531DDAB48}" presName="linNode" presStyleCnt="0"/>
      <dgm:spPr/>
    </dgm:pt>
    <dgm:pt modelId="{CFE04574-FC73-4818-92D3-A73B667AB18B}" type="pres">
      <dgm:prSet presAssocID="{6C6F9A72-AD61-423B-8280-093531DDAB48}" presName="parentText" presStyleLbl="node1" presStyleIdx="0" presStyleCnt="4" custScaleX="85776" custScaleY="134978" custLinFactX="12011" custLinFactY="100000" custLinFactNeighborX="100000" custLinFactNeighborY="156467">
        <dgm:presLayoutVars>
          <dgm:chMax val="1"/>
          <dgm:bulletEnabled val="1"/>
        </dgm:presLayoutVars>
      </dgm:prSet>
      <dgm:spPr/>
    </dgm:pt>
    <dgm:pt modelId="{905285CC-88CE-4D80-8AE6-DDC5B3D87085}" type="pres">
      <dgm:prSet presAssocID="{12EE3B6C-2FB9-42C2-AE1E-C92FE884C443}" presName="sp" presStyleCnt="0"/>
      <dgm:spPr/>
    </dgm:pt>
    <dgm:pt modelId="{5313BCDF-DBA0-434D-8671-C7C1A118AE51}" type="pres">
      <dgm:prSet presAssocID="{709F5275-763D-434D-92B1-71FE64041C36}" presName="linNode" presStyleCnt="0"/>
      <dgm:spPr/>
    </dgm:pt>
    <dgm:pt modelId="{1B2E23E3-1085-4A74-82CF-6F7DA31DA9F4}" type="pres">
      <dgm:prSet presAssocID="{709F5275-763D-434D-92B1-71FE64041C36}" presName="parentText" presStyleLbl="node1" presStyleIdx="1" presStyleCnt="4" custScaleX="85776" custScaleY="138486" custLinFactY="12488" custLinFactNeighborX="19241" custLinFactNeighborY="100000">
        <dgm:presLayoutVars>
          <dgm:chMax val="1"/>
          <dgm:bulletEnabled val="1"/>
        </dgm:presLayoutVars>
      </dgm:prSet>
      <dgm:spPr>
        <a:xfrm>
          <a:off x="3937589" y="3281007"/>
          <a:ext cx="3535392" cy="1047465"/>
        </a:xfrm>
        <a:prstGeom prst="roundRect">
          <a:avLst/>
        </a:prstGeom>
      </dgm:spPr>
    </dgm:pt>
    <dgm:pt modelId="{DDE4A261-D69F-4EAA-A490-16D714A23980}" type="pres">
      <dgm:prSet presAssocID="{E99D3789-7A5F-4983-BFD8-E649B2AD3E2A}" presName="sp" presStyleCnt="0"/>
      <dgm:spPr/>
    </dgm:pt>
    <dgm:pt modelId="{2C6FF88A-530D-489B-8F11-441A78B0B594}" type="pres">
      <dgm:prSet presAssocID="{56551C4B-DE36-4BAE-97AA-2F9963F51912}" presName="linNode" presStyleCnt="0"/>
      <dgm:spPr/>
    </dgm:pt>
    <dgm:pt modelId="{5A92A27D-5489-46BB-8FF9-ACC5152504B4}" type="pres">
      <dgm:prSet presAssocID="{56551C4B-DE36-4BAE-97AA-2F9963F51912}" presName="parentText" presStyleLbl="node1" presStyleIdx="2" presStyleCnt="4" custScaleX="85776" custScaleY="138513" custLinFactNeighborX="-73236" custLinFactNeighborY="-28464">
        <dgm:presLayoutVars>
          <dgm:chMax val="1"/>
          <dgm:bulletEnabled val="1"/>
        </dgm:presLayoutVars>
      </dgm:prSet>
      <dgm:spPr/>
    </dgm:pt>
    <dgm:pt modelId="{4D7AE787-4FE6-4668-8157-318B0FEC434D}" type="pres">
      <dgm:prSet presAssocID="{FE3858A5-2239-468B-91F8-1B67A2680BBB}" presName="sp" presStyleCnt="0"/>
      <dgm:spPr/>
    </dgm:pt>
    <dgm:pt modelId="{15B385FC-9F38-4277-A7E2-4048899F25E4}" type="pres">
      <dgm:prSet presAssocID="{B17508F0-CD06-437B-87B1-B460FC7DAA45}" presName="linNode" presStyleCnt="0"/>
      <dgm:spPr/>
    </dgm:pt>
    <dgm:pt modelId="{8EB3B9A9-9ADF-4AF4-A694-2E9795273E2C}" type="pres">
      <dgm:prSet presAssocID="{B17508F0-CD06-437B-87B1-B460FC7DAA45}" presName="parentText" presStyleLbl="node1" presStyleIdx="3" presStyleCnt="4" custScaleX="123220" custScaleY="144686" custLinFactY="-140762" custLinFactNeighborX="3827" custLinFactNeighborY="-200000">
        <dgm:presLayoutVars>
          <dgm:chMax val="1"/>
          <dgm:bulletEnabled val="1"/>
        </dgm:presLayoutVars>
      </dgm:prSet>
      <dgm:spPr/>
    </dgm:pt>
  </dgm:ptLst>
  <dgm:cxnLst>
    <dgm:cxn modelId="{C31BD407-FB70-4272-B8B5-F86F0D96647B}" type="presOf" srcId="{0857FBEF-50EC-46FA-BEF9-5B7054A0C120}" destId="{226928FF-B6BA-4DA7-BE71-543AEEC69194}" srcOrd="0" destOrd="0" presId="urn:microsoft.com/office/officeart/2005/8/layout/vList5"/>
    <dgm:cxn modelId="{10C46A09-D3F9-441D-BA79-470607ACE026}" type="presOf" srcId="{709F5275-763D-434D-92B1-71FE64041C36}" destId="{1B2E23E3-1085-4A74-82CF-6F7DA31DA9F4}" srcOrd="0" destOrd="0" presId="urn:microsoft.com/office/officeart/2005/8/layout/vList5"/>
    <dgm:cxn modelId="{5F53231B-F26C-486B-A9CC-8CB4EBEB6C93}" srcId="{0857FBEF-50EC-46FA-BEF9-5B7054A0C120}" destId="{6C6F9A72-AD61-423B-8280-093531DDAB48}" srcOrd="0" destOrd="0" parTransId="{3BBAE710-649B-4F65-B786-B6F7D9AF7AEB}" sibTransId="{12EE3B6C-2FB9-42C2-AE1E-C92FE884C443}"/>
    <dgm:cxn modelId="{4E48674D-FDF4-4600-9777-79A9A8F3619F}" srcId="{0857FBEF-50EC-46FA-BEF9-5B7054A0C120}" destId="{709F5275-763D-434D-92B1-71FE64041C36}" srcOrd="1" destOrd="0" parTransId="{309DEE35-C673-4F81-B24D-6CC3BEC67CA0}" sibTransId="{E99D3789-7A5F-4983-BFD8-E649B2AD3E2A}"/>
    <dgm:cxn modelId="{3B32A792-9105-48A4-8101-3684AF925676}" type="presOf" srcId="{6C6F9A72-AD61-423B-8280-093531DDAB48}" destId="{CFE04574-FC73-4818-92D3-A73B667AB18B}" srcOrd="0" destOrd="0" presId="urn:microsoft.com/office/officeart/2005/8/layout/vList5"/>
    <dgm:cxn modelId="{AA9A09A0-5AB6-4BE0-9A39-FB2809B9444F}" type="presOf" srcId="{B17508F0-CD06-437B-87B1-B460FC7DAA45}" destId="{8EB3B9A9-9ADF-4AF4-A694-2E9795273E2C}" srcOrd="0" destOrd="0" presId="urn:microsoft.com/office/officeart/2005/8/layout/vList5"/>
    <dgm:cxn modelId="{F3E19DA7-6936-4106-9D82-DBA2F4BDAD4F}" srcId="{0857FBEF-50EC-46FA-BEF9-5B7054A0C120}" destId="{56551C4B-DE36-4BAE-97AA-2F9963F51912}" srcOrd="2" destOrd="0" parTransId="{8992210A-3DA3-4CF2-865D-C15A2C5B1055}" sibTransId="{FE3858A5-2239-468B-91F8-1B67A2680BBB}"/>
    <dgm:cxn modelId="{383CC6C1-43FD-4478-A6AE-E7B301B493EB}" type="presOf" srcId="{56551C4B-DE36-4BAE-97AA-2F9963F51912}" destId="{5A92A27D-5489-46BB-8FF9-ACC5152504B4}" srcOrd="0" destOrd="0" presId="urn:microsoft.com/office/officeart/2005/8/layout/vList5"/>
    <dgm:cxn modelId="{806B60F6-32C6-4CEC-BB49-2F9C3CF38F9F}" srcId="{0857FBEF-50EC-46FA-BEF9-5B7054A0C120}" destId="{B17508F0-CD06-437B-87B1-B460FC7DAA45}" srcOrd="3" destOrd="0" parTransId="{6F346736-87D1-46FF-A08F-5B16A0B60AEE}" sibTransId="{6A96B845-DD7B-4545-8043-2CD02FB514CB}"/>
    <dgm:cxn modelId="{CB55A773-AEA0-4508-A8E2-C47A9C1542C0}" type="presParOf" srcId="{226928FF-B6BA-4DA7-BE71-543AEEC69194}" destId="{68B8428D-5C6F-4787-B844-928E7C33E3F5}" srcOrd="0" destOrd="0" presId="urn:microsoft.com/office/officeart/2005/8/layout/vList5"/>
    <dgm:cxn modelId="{1E788C52-AEC1-4AED-BD96-F59F910621CE}" type="presParOf" srcId="{68B8428D-5C6F-4787-B844-928E7C33E3F5}" destId="{CFE04574-FC73-4818-92D3-A73B667AB18B}" srcOrd="0" destOrd="0" presId="urn:microsoft.com/office/officeart/2005/8/layout/vList5"/>
    <dgm:cxn modelId="{285B852C-C899-4EA1-A09C-7F335F8A7590}" type="presParOf" srcId="{226928FF-B6BA-4DA7-BE71-543AEEC69194}" destId="{905285CC-88CE-4D80-8AE6-DDC5B3D87085}" srcOrd="1" destOrd="0" presId="urn:microsoft.com/office/officeart/2005/8/layout/vList5"/>
    <dgm:cxn modelId="{F7BDA3E5-B5C2-421C-863F-964732514DC7}" type="presParOf" srcId="{226928FF-B6BA-4DA7-BE71-543AEEC69194}" destId="{5313BCDF-DBA0-434D-8671-C7C1A118AE51}" srcOrd="2" destOrd="0" presId="urn:microsoft.com/office/officeart/2005/8/layout/vList5"/>
    <dgm:cxn modelId="{3B1A0EEF-60E3-434E-8E2C-ED1A95A2A2B0}" type="presParOf" srcId="{5313BCDF-DBA0-434D-8671-C7C1A118AE51}" destId="{1B2E23E3-1085-4A74-82CF-6F7DA31DA9F4}" srcOrd="0" destOrd="0" presId="urn:microsoft.com/office/officeart/2005/8/layout/vList5"/>
    <dgm:cxn modelId="{096B1592-FD7C-444D-9F96-C6074F15319B}" type="presParOf" srcId="{226928FF-B6BA-4DA7-BE71-543AEEC69194}" destId="{DDE4A261-D69F-4EAA-A490-16D714A23980}" srcOrd="3" destOrd="0" presId="urn:microsoft.com/office/officeart/2005/8/layout/vList5"/>
    <dgm:cxn modelId="{37ACA4D0-2D1B-4B00-89BD-3B3E84BE12DE}" type="presParOf" srcId="{226928FF-B6BA-4DA7-BE71-543AEEC69194}" destId="{2C6FF88A-530D-489B-8F11-441A78B0B594}" srcOrd="4" destOrd="0" presId="urn:microsoft.com/office/officeart/2005/8/layout/vList5"/>
    <dgm:cxn modelId="{D48EBFD3-F92C-423A-8BA9-E753357D0AA0}" type="presParOf" srcId="{2C6FF88A-530D-489B-8F11-441A78B0B594}" destId="{5A92A27D-5489-46BB-8FF9-ACC5152504B4}" srcOrd="0" destOrd="0" presId="urn:microsoft.com/office/officeart/2005/8/layout/vList5"/>
    <dgm:cxn modelId="{A0134742-BA1F-475A-B059-CC8957A32D2D}" type="presParOf" srcId="{226928FF-B6BA-4DA7-BE71-543AEEC69194}" destId="{4D7AE787-4FE6-4668-8157-318B0FEC434D}" srcOrd="5" destOrd="0" presId="urn:microsoft.com/office/officeart/2005/8/layout/vList5"/>
    <dgm:cxn modelId="{5806C241-0E75-4544-B70F-11E5364027C1}" type="presParOf" srcId="{226928FF-B6BA-4DA7-BE71-543AEEC69194}" destId="{15B385FC-9F38-4277-A7E2-4048899F25E4}" srcOrd="6" destOrd="0" presId="urn:microsoft.com/office/officeart/2005/8/layout/vList5"/>
    <dgm:cxn modelId="{FB431924-808F-4F7D-9C40-B027DFC1FA24}" type="presParOf" srcId="{15B385FC-9F38-4277-A7E2-4048899F25E4}" destId="{8EB3B9A9-9ADF-4AF4-A694-2E9795273E2C}"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57FBEF-50EC-46FA-BEF9-5B7054A0C120}" type="doc">
      <dgm:prSet loTypeId="urn:microsoft.com/office/officeart/2005/8/layout/vList5" loCatId="list" qsTypeId="urn:microsoft.com/office/officeart/2005/8/quickstyle/simple2" qsCatId="simple" csTypeId="urn:microsoft.com/office/officeart/2005/8/colors/accent3_2" csCatId="accent3" phldr="1"/>
      <dgm:spPr/>
      <dgm:t>
        <a:bodyPr/>
        <a:lstStyle/>
        <a:p>
          <a:endParaRPr lang="en-US"/>
        </a:p>
      </dgm:t>
    </dgm:pt>
    <dgm:pt modelId="{6C6F9A72-AD61-423B-8280-093531DDAB48}">
      <dgm:prSet custT="1"/>
      <dgm:spPr>
        <a:scene3d>
          <a:camera prst="orthographicFront"/>
          <a:lightRig rig="threePt" dir="t"/>
        </a:scene3d>
        <a:sp3d>
          <a:bevelT/>
        </a:sp3d>
      </dgm:spPr>
      <dgm:t>
        <a:bodyPr anchor="ctr" anchorCtr="1"/>
        <a:lstStyle/>
        <a:p>
          <a:pPr marL="0" lvl="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Carter Biggs, </a:t>
          </a:r>
        </a:p>
        <a:p>
          <a:pPr marL="0" lvl="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Contract Manager</a:t>
          </a:r>
        </a:p>
      </dgm:t>
    </dgm:pt>
    <dgm:pt modelId="{3BBAE710-649B-4F65-B786-B6F7D9AF7AEB}" type="parTrans" cxnId="{5F53231B-F26C-486B-A9CC-8CB4EBEB6C93}">
      <dgm:prSet/>
      <dgm:spPr/>
      <dgm:t>
        <a:bodyPr/>
        <a:lstStyle/>
        <a:p>
          <a:endParaRPr lang="en-US"/>
        </a:p>
      </dgm:t>
    </dgm:pt>
    <dgm:pt modelId="{12EE3B6C-2FB9-42C2-AE1E-C92FE884C443}" type="sibTrans" cxnId="{5F53231B-F26C-486B-A9CC-8CB4EBEB6C93}">
      <dgm:prSet/>
      <dgm:spPr/>
      <dgm:t>
        <a:bodyPr/>
        <a:lstStyle/>
        <a:p>
          <a:endParaRPr lang="en-US"/>
        </a:p>
      </dgm:t>
    </dgm:pt>
    <dgm:pt modelId="{226928FF-B6BA-4DA7-BE71-543AEEC69194}" type="pres">
      <dgm:prSet presAssocID="{0857FBEF-50EC-46FA-BEF9-5B7054A0C120}" presName="Name0" presStyleCnt="0">
        <dgm:presLayoutVars>
          <dgm:dir/>
          <dgm:animLvl val="lvl"/>
          <dgm:resizeHandles val="exact"/>
        </dgm:presLayoutVars>
      </dgm:prSet>
      <dgm:spPr/>
    </dgm:pt>
    <dgm:pt modelId="{68B8428D-5C6F-4787-B844-928E7C33E3F5}" type="pres">
      <dgm:prSet presAssocID="{6C6F9A72-AD61-423B-8280-093531DDAB48}" presName="linNode" presStyleCnt="0"/>
      <dgm:spPr/>
    </dgm:pt>
    <dgm:pt modelId="{CFE04574-FC73-4818-92D3-A73B667AB18B}" type="pres">
      <dgm:prSet presAssocID="{6C6F9A72-AD61-423B-8280-093531DDAB48}" presName="parentText" presStyleLbl="node1" presStyleIdx="0" presStyleCnt="1" custScaleX="85776" custScaleY="23143" custLinFactNeighborX="-90494" custLinFactNeighborY="32906">
        <dgm:presLayoutVars>
          <dgm:chMax val="1"/>
          <dgm:bulletEnabled val="1"/>
        </dgm:presLayoutVars>
      </dgm:prSet>
      <dgm:spPr/>
    </dgm:pt>
  </dgm:ptLst>
  <dgm:cxnLst>
    <dgm:cxn modelId="{C31BD407-FB70-4272-B8B5-F86F0D96647B}" type="presOf" srcId="{0857FBEF-50EC-46FA-BEF9-5B7054A0C120}" destId="{226928FF-B6BA-4DA7-BE71-543AEEC69194}" srcOrd="0" destOrd="0" presId="urn:microsoft.com/office/officeart/2005/8/layout/vList5"/>
    <dgm:cxn modelId="{5F53231B-F26C-486B-A9CC-8CB4EBEB6C93}" srcId="{0857FBEF-50EC-46FA-BEF9-5B7054A0C120}" destId="{6C6F9A72-AD61-423B-8280-093531DDAB48}" srcOrd="0" destOrd="0" parTransId="{3BBAE710-649B-4F65-B786-B6F7D9AF7AEB}" sibTransId="{12EE3B6C-2FB9-42C2-AE1E-C92FE884C443}"/>
    <dgm:cxn modelId="{3B32A792-9105-48A4-8101-3684AF925676}" type="presOf" srcId="{6C6F9A72-AD61-423B-8280-093531DDAB48}" destId="{CFE04574-FC73-4818-92D3-A73B667AB18B}" srcOrd="0" destOrd="0" presId="urn:microsoft.com/office/officeart/2005/8/layout/vList5"/>
    <dgm:cxn modelId="{CB55A773-AEA0-4508-A8E2-C47A9C1542C0}" type="presParOf" srcId="{226928FF-B6BA-4DA7-BE71-543AEEC69194}" destId="{68B8428D-5C6F-4787-B844-928E7C33E3F5}" srcOrd="0" destOrd="0" presId="urn:microsoft.com/office/officeart/2005/8/layout/vList5"/>
    <dgm:cxn modelId="{1E788C52-AEC1-4AED-BD96-F59F910621CE}" type="presParOf" srcId="{68B8428D-5C6F-4787-B844-928E7C33E3F5}" destId="{CFE04574-FC73-4818-92D3-A73B667AB18B}" srcOrd="0" destOrd="0" presId="urn:microsoft.com/office/officeart/2005/8/layout/vList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57FBEF-50EC-46FA-BEF9-5B7054A0C120}" type="doc">
      <dgm:prSet loTypeId="urn:microsoft.com/office/officeart/2005/8/layout/vList5" loCatId="list" qsTypeId="urn:microsoft.com/office/officeart/2005/8/quickstyle/simple2" qsCatId="simple" csTypeId="urn:microsoft.com/office/officeart/2005/8/colors/accent3_2" csCatId="accent3" phldr="1"/>
      <dgm:spPr/>
      <dgm:t>
        <a:bodyPr/>
        <a:lstStyle/>
        <a:p>
          <a:endParaRPr lang="en-US"/>
        </a:p>
      </dgm:t>
    </dgm:pt>
    <dgm:pt modelId="{6C6F9A72-AD61-423B-8280-093531DDAB48}">
      <dgm:prSet custT="1"/>
      <dgm:spPr>
        <a:scene3d>
          <a:camera prst="orthographicFront"/>
          <a:lightRig rig="threePt" dir="t"/>
        </a:scene3d>
        <a:sp3d>
          <a:bevelT/>
        </a:sp3d>
      </dgm:spPr>
      <dgm:t>
        <a:bodyPr anchor="ctr" anchorCtr="1"/>
        <a:lstStyle/>
        <a:p>
          <a:pPr marL="0" lvl="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Deidra Jones, Agency Legal Consultant</a:t>
          </a:r>
        </a:p>
      </dgm:t>
    </dgm:pt>
    <dgm:pt modelId="{3BBAE710-649B-4F65-B786-B6F7D9AF7AEB}" type="parTrans" cxnId="{5F53231B-F26C-486B-A9CC-8CB4EBEB6C93}">
      <dgm:prSet/>
      <dgm:spPr/>
      <dgm:t>
        <a:bodyPr/>
        <a:lstStyle/>
        <a:p>
          <a:endParaRPr lang="en-US"/>
        </a:p>
      </dgm:t>
    </dgm:pt>
    <dgm:pt modelId="{12EE3B6C-2FB9-42C2-AE1E-C92FE884C443}" type="sibTrans" cxnId="{5F53231B-F26C-486B-A9CC-8CB4EBEB6C93}">
      <dgm:prSet/>
      <dgm:spPr/>
      <dgm:t>
        <a:bodyPr/>
        <a:lstStyle/>
        <a:p>
          <a:endParaRPr lang="en-US"/>
        </a:p>
      </dgm:t>
    </dgm:pt>
    <dgm:pt modelId="{226928FF-B6BA-4DA7-BE71-543AEEC69194}" type="pres">
      <dgm:prSet presAssocID="{0857FBEF-50EC-46FA-BEF9-5B7054A0C120}" presName="Name0" presStyleCnt="0">
        <dgm:presLayoutVars>
          <dgm:dir/>
          <dgm:animLvl val="lvl"/>
          <dgm:resizeHandles val="exact"/>
        </dgm:presLayoutVars>
      </dgm:prSet>
      <dgm:spPr/>
    </dgm:pt>
    <dgm:pt modelId="{68B8428D-5C6F-4787-B844-928E7C33E3F5}" type="pres">
      <dgm:prSet presAssocID="{6C6F9A72-AD61-423B-8280-093531DDAB48}" presName="linNode" presStyleCnt="0"/>
      <dgm:spPr/>
    </dgm:pt>
    <dgm:pt modelId="{CFE04574-FC73-4818-92D3-A73B667AB18B}" type="pres">
      <dgm:prSet presAssocID="{6C6F9A72-AD61-423B-8280-093531DDAB48}" presName="parentText" presStyleLbl="node1" presStyleIdx="0" presStyleCnt="1" custScaleX="85776" custScaleY="23143" custLinFactNeighborX="-7019" custLinFactNeighborY="29908">
        <dgm:presLayoutVars>
          <dgm:chMax val="1"/>
          <dgm:bulletEnabled val="1"/>
        </dgm:presLayoutVars>
      </dgm:prSet>
      <dgm:spPr/>
    </dgm:pt>
  </dgm:ptLst>
  <dgm:cxnLst>
    <dgm:cxn modelId="{C31BD407-FB70-4272-B8B5-F86F0D96647B}" type="presOf" srcId="{0857FBEF-50EC-46FA-BEF9-5B7054A0C120}" destId="{226928FF-B6BA-4DA7-BE71-543AEEC69194}" srcOrd="0" destOrd="0" presId="urn:microsoft.com/office/officeart/2005/8/layout/vList5"/>
    <dgm:cxn modelId="{5F53231B-F26C-486B-A9CC-8CB4EBEB6C93}" srcId="{0857FBEF-50EC-46FA-BEF9-5B7054A0C120}" destId="{6C6F9A72-AD61-423B-8280-093531DDAB48}" srcOrd="0" destOrd="0" parTransId="{3BBAE710-649B-4F65-B786-B6F7D9AF7AEB}" sibTransId="{12EE3B6C-2FB9-42C2-AE1E-C92FE884C443}"/>
    <dgm:cxn modelId="{3B32A792-9105-48A4-8101-3684AF925676}" type="presOf" srcId="{6C6F9A72-AD61-423B-8280-093531DDAB48}" destId="{CFE04574-FC73-4818-92D3-A73B667AB18B}" srcOrd="0" destOrd="0" presId="urn:microsoft.com/office/officeart/2005/8/layout/vList5"/>
    <dgm:cxn modelId="{CB55A773-AEA0-4508-A8E2-C47A9C1542C0}" type="presParOf" srcId="{226928FF-B6BA-4DA7-BE71-543AEEC69194}" destId="{68B8428D-5C6F-4787-B844-928E7C33E3F5}" srcOrd="0" destOrd="0" presId="urn:microsoft.com/office/officeart/2005/8/layout/vList5"/>
    <dgm:cxn modelId="{1E788C52-AEC1-4AED-BD96-F59F910621CE}" type="presParOf" srcId="{68B8428D-5C6F-4787-B844-928E7C33E3F5}" destId="{CFE04574-FC73-4818-92D3-A73B667AB18B}" srcOrd="0" destOrd="0" presId="urn:microsoft.com/office/officeart/2005/8/layout/vList5"/>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902FCC-A8B8-4A7B-BC6C-4F513FD0B8C4}" type="doc">
      <dgm:prSet loTypeId="urn:microsoft.com/office/officeart/2005/8/layout/default" loCatId="list" qsTypeId="urn:microsoft.com/office/officeart/2005/8/quickstyle/simple5" qsCatId="simple" csTypeId="urn:microsoft.com/office/officeart/2005/8/colors/accent2_2" csCatId="accent2" phldr="1"/>
      <dgm:spPr/>
      <dgm:t>
        <a:bodyPr/>
        <a:lstStyle/>
        <a:p>
          <a:endParaRPr lang="en-US"/>
        </a:p>
      </dgm:t>
    </dgm:pt>
    <dgm:pt modelId="{6CC69E4D-0C66-46F3-A84B-96E66FE29343}">
      <dgm:prSet custT="1"/>
      <dgm:spPr>
        <a:gradFill rotWithShape="0">
          <a:gsLst>
            <a:gs pos="6000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effectLst>
          <a:outerShdw blurRad="241300" dist="279400" dir="13500000" algn="br" rotWithShape="0">
            <a:prstClr val="black">
              <a:alpha val="10000"/>
            </a:prstClr>
          </a:outerShdw>
        </a:effectLst>
        <a:scene3d>
          <a:camera prst="orthographicFront"/>
          <a:lightRig rig="balanced" dir="t"/>
        </a:scene3d>
        <a:sp3d extrusionH="25400">
          <a:bevelT w="114300" prst="artDeco"/>
        </a:sp3d>
      </dgm:spPr>
      <dgm:t>
        <a:bodyPr anchor="ctr">
          <a:sp3d/>
        </a:bodyPr>
        <a:lstStyle/>
        <a:p>
          <a:pPr marL="0" lvl="0" algn="ctr" defTabSz="2667000">
            <a:lnSpc>
              <a:spcPct val="90000"/>
            </a:lnSpc>
            <a:spcBef>
              <a:spcPct val="0"/>
            </a:spcBef>
            <a:spcAft>
              <a:spcPct val="35000"/>
            </a:spcAft>
            <a:buNone/>
          </a:pPr>
          <a:r>
            <a:rPr lang="en-US" sz="4000" b="1" kern="1200" dirty="0">
              <a:solidFill>
                <a:schemeClr val="bg1"/>
              </a:solidFill>
              <a:effectLst>
                <a:outerShdw blurRad="127000" dist="50800" dir="2700000" algn="tl" rotWithShape="0">
                  <a:prstClr val="black">
                    <a:alpha val="40000"/>
                  </a:prstClr>
                </a:outerShdw>
              </a:effectLst>
              <a:latin typeface="Gotham Medium"/>
              <a:ea typeface="+mn-ea"/>
              <a:cs typeface="+mn-cs"/>
            </a:rPr>
            <a:t>STC 8014B Promotional Items</a:t>
          </a:r>
        </a:p>
        <a:p>
          <a:pPr marL="0" lvl="0" algn="ctr" defTabSz="2667000">
            <a:lnSpc>
              <a:spcPct val="90000"/>
            </a:lnSpc>
            <a:spcBef>
              <a:spcPct val="0"/>
            </a:spcBef>
            <a:spcAft>
              <a:spcPct val="35000"/>
            </a:spcAft>
            <a:buNone/>
          </a:pPr>
          <a:r>
            <a:rPr lang="en-US" sz="4000" b="1" kern="1200" dirty="0">
              <a:ln>
                <a:noFill/>
              </a:ln>
              <a:solidFill>
                <a:schemeClr val="bg1"/>
              </a:solidFill>
              <a:effectLst>
                <a:outerShdw blurRad="127000" dist="50800" dir="2700000" algn="tl" rotWithShape="0">
                  <a:prstClr val="black">
                    <a:alpha val="40000"/>
                  </a:prstClr>
                </a:outerShdw>
              </a:effectLst>
              <a:latin typeface="Gotham Medium"/>
              <a:ea typeface="+mn-ea"/>
              <a:cs typeface="+mn-cs"/>
            </a:rPr>
            <a:t>STC3121A Interior, Exterior &amp; Epoxy Paint and Supplies</a:t>
          </a:r>
          <a:endParaRPr lang="en-US" sz="1050" kern="1200" dirty="0">
            <a:ln>
              <a:noFill/>
            </a:ln>
            <a:solidFill>
              <a:schemeClr val="bg1"/>
            </a:solidFill>
            <a:effectLst>
              <a:outerShdw blurRad="127000" dist="50800" dir="2700000" algn="tl" rotWithShape="0">
                <a:prstClr val="black">
                  <a:alpha val="40000"/>
                </a:prstClr>
              </a:outerShdw>
            </a:effectLst>
            <a:latin typeface="Copperplate Gothic Bold" panose="020E0705020206020404" pitchFamily="34" charset="0"/>
          </a:endParaRPr>
        </a:p>
      </dgm:t>
    </dgm:pt>
    <dgm:pt modelId="{1D1F0469-B23F-4F26-AC73-EC7A11C05236}" type="parTrans" cxnId="{501C7AF0-761D-44CD-8519-EE2D71CFCE4E}">
      <dgm:prSet/>
      <dgm:spPr/>
      <dgm:t>
        <a:bodyPr/>
        <a:lstStyle/>
        <a:p>
          <a:pPr algn="ctr"/>
          <a:endParaRPr lang="en-US" sz="2000"/>
        </a:p>
      </dgm:t>
    </dgm:pt>
    <dgm:pt modelId="{CDEF9129-598F-4CBE-A683-A11A859DCF5F}" type="sibTrans" cxnId="{501C7AF0-761D-44CD-8519-EE2D71CFCE4E}">
      <dgm:prSet/>
      <dgm:spPr/>
      <dgm:t>
        <a:bodyPr/>
        <a:lstStyle/>
        <a:p>
          <a:pPr algn="ctr"/>
          <a:endParaRPr lang="en-US" sz="2000"/>
        </a:p>
      </dgm:t>
    </dgm:pt>
    <dgm:pt modelId="{0AA7A37F-240B-439B-AF7F-BAD974BB5783}" type="pres">
      <dgm:prSet presAssocID="{28902FCC-A8B8-4A7B-BC6C-4F513FD0B8C4}" presName="diagram" presStyleCnt="0">
        <dgm:presLayoutVars>
          <dgm:dir/>
          <dgm:resizeHandles val="exact"/>
        </dgm:presLayoutVars>
      </dgm:prSet>
      <dgm:spPr/>
    </dgm:pt>
    <dgm:pt modelId="{16FDC474-D67B-4C54-A656-A634407CD962}" type="pres">
      <dgm:prSet presAssocID="{6CC69E4D-0C66-46F3-A84B-96E66FE29343}" presName="node" presStyleLbl="node1" presStyleIdx="0" presStyleCnt="1" custAng="0" custScaleX="169609" custScaleY="106972" custLinFactNeighborX="-15563" custLinFactNeighborY="-9256">
        <dgm:presLayoutVars>
          <dgm:bulletEnabled val="1"/>
        </dgm:presLayoutVars>
      </dgm:prSet>
      <dgm:spPr/>
    </dgm:pt>
  </dgm:ptLst>
  <dgm:cxnLst>
    <dgm:cxn modelId="{9486CE04-78B5-4CB8-B371-C448A6221180}" type="presOf" srcId="{6CC69E4D-0C66-46F3-A84B-96E66FE29343}" destId="{16FDC474-D67B-4C54-A656-A634407CD962}" srcOrd="0" destOrd="0" presId="urn:microsoft.com/office/officeart/2005/8/layout/default"/>
    <dgm:cxn modelId="{16A4FC4C-D98F-41F5-AA7B-7B7BD6705D2C}" type="presOf" srcId="{28902FCC-A8B8-4A7B-BC6C-4F513FD0B8C4}" destId="{0AA7A37F-240B-439B-AF7F-BAD974BB5783}" srcOrd="0" destOrd="0" presId="urn:microsoft.com/office/officeart/2005/8/layout/default"/>
    <dgm:cxn modelId="{501C7AF0-761D-44CD-8519-EE2D71CFCE4E}" srcId="{28902FCC-A8B8-4A7B-BC6C-4F513FD0B8C4}" destId="{6CC69E4D-0C66-46F3-A84B-96E66FE29343}" srcOrd="0" destOrd="0" parTransId="{1D1F0469-B23F-4F26-AC73-EC7A11C05236}" sibTransId="{CDEF9129-598F-4CBE-A683-A11A859DCF5F}"/>
    <dgm:cxn modelId="{83623F92-5C55-4ADF-8909-A3F90C0F0118}" type="presParOf" srcId="{0AA7A37F-240B-439B-AF7F-BAD974BB5783}" destId="{16FDC474-D67B-4C54-A656-A634407CD962}"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04574-FC73-4818-92D3-A73B667AB18B}">
      <dsp:nvSpPr>
        <dsp:cNvPr id="0" name=""/>
        <dsp:cNvSpPr/>
      </dsp:nvSpPr>
      <dsp:spPr>
        <a:xfrm>
          <a:off x="8077364" y="1952312"/>
          <a:ext cx="3657603" cy="102668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1">
          <a:noAutofit/>
        </a:bodyPr>
        <a:lstStyle/>
        <a:p>
          <a:pPr marL="0" lvl="0" indent="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Jack Alspaugh, </a:t>
          </a:r>
        </a:p>
        <a:p>
          <a:pPr marL="0" lvl="0" indent="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Contract Manager</a:t>
          </a:r>
        </a:p>
      </dsp:txBody>
      <dsp:txXfrm>
        <a:off x="8127483" y="2002431"/>
        <a:ext cx="3557365" cy="926450"/>
      </dsp:txXfrm>
    </dsp:sp>
    <dsp:sp modelId="{1B2E23E3-1085-4A74-82CF-6F7DA31DA9F4}">
      <dsp:nvSpPr>
        <dsp:cNvPr id="0" name=""/>
        <dsp:cNvSpPr/>
      </dsp:nvSpPr>
      <dsp:spPr>
        <a:xfrm>
          <a:off x="4121526" y="1921879"/>
          <a:ext cx="3657603" cy="1053371"/>
        </a:xfrm>
        <a:prstGeom prst="roundRect">
          <a:avLst/>
        </a:prstGeom>
        <a:solidFill>
          <a:srgbClr val="A5A5A5">
            <a:hueOff val="0"/>
            <a:satOff val="0"/>
            <a:lumOff val="0"/>
            <a:alphaOff val="0"/>
          </a:srgbClr>
        </a:solidFill>
        <a:ln w="19050" cap="flat" cmpd="sng" algn="ctr">
          <a:solidFill>
            <a:prstClr val="white">
              <a:hueOff val="0"/>
              <a:satOff val="0"/>
              <a:lumOff val="0"/>
              <a:alphaOff val="0"/>
            </a:prst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68580" tIns="34290" rIns="68580" bIns="34290" numCol="1" spcCol="1270" anchor="ctr" anchorCtr="1">
          <a:noAutofit/>
        </a:bodyPr>
        <a:lstStyle/>
        <a:p>
          <a:pPr marL="0" lvl="0" indent="0" algn="ctr" defTabSz="889000">
            <a:lnSpc>
              <a:spcPct val="90000"/>
            </a:lnSpc>
            <a:spcBef>
              <a:spcPct val="0"/>
            </a:spcBef>
            <a:spcAft>
              <a:spcPct val="35000"/>
            </a:spcAft>
            <a:buNone/>
          </a:pPr>
          <a:endParaRPr lang="en-US" sz="2000" b="1" kern="1200" dirty="0"/>
        </a:p>
        <a:p>
          <a:pPr marL="0" lvl="0" indent="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Ian Fox, </a:t>
          </a:r>
        </a:p>
        <a:p>
          <a:pPr marL="0" lvl="0" indent="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Contract Manager</a:t>
          </a:r>
        </a:p>
        <a:p>
          <a:pPr marL="0" lvl="0" indent="0" algn="ctr" defTabSz="889000">
            <a:lnSpc>
              <a:spcPct val="90000"/>
            </a:lnSpc>
            <a:spcBef>
              <a:spcPct val="0"/>
            </a:spcBef>
            <a:spcAft>
              <a:spcPct val="35000"/>
            </a:spcAft>
            <a:buNone/>
          </a:pPr>
          <a:endParaRPr lang="en-US" sz="1900" kern="1200" dirty="0"/>
        </a:p>
      </dsp:txBody>
      <dsp:txXfrm>
        <a:off x="4172947" y="1973300"/>
        <a:ext cx="3554761" cy="950529"/>
      </dsp:txXfrm>
    </dsp:sp>
    <dsp:sp modelId="{5A92A27D-5489-46BB-8FF9-ACC5152504B4}">
      <dsp:nvSpPr>
        <dsp:cNvPr id="0" name=""/>
        <dsp:cNvSpPr/>
      </dsp:nvSpPr>
      <dsp:spPr>
        <a:xfrm>
          <a:off x="178183" y="1941154"/>
          <a:ext cx="3657603" cy="1053577"/>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1">
          <a:noAutofit/>
        </a:bodyPr>
        <a:lstStyle/>
        <a:p>
          <a:pPr marL="0" lvl="0" indent="0" algn="ctr" defTabSz="889000">
            <a:lnSpc>
              <a:spcPct val="90000"/>
            </a:lnSpc>
            <a:spcBef>
              <a:spcPct val="0"/>
            </a:spcBef>
            <a:spcAft>
              <a:spcPct val="35000"/>
            </a:spcAft>
            <a:buNone/>
          </a:pPr>
          <a:endParaRPr lang="en-US" sz="2000" b="1" kern="1200"/>
        </a:p>
        <a:p>
          <a:pPr marL="0" lvl="0" indent="0" algn="ctr" defTabSz="1066800">
            <a:lnSpc>
              <a:spcPct val="90000"/>
            </a:lnSpc>
            <a:spcBef>
              <a:spcPct val="0"/>
            </a:spcBef>
            <a:spcAft>
              <a:spcPts val="0"/>
            </a:spcAft>
            <a:buNone/>
          </a:pPr>
          <a:r>
            <a:rPr lang="en-US" sz="2400" b="1" kern="1200">
              <a:solidFill>
                <a:prstClr val="white"/>
              </a:solidFill>
              <a:effectLst>
                <a:outerShdw blurRad="50800" dist="38100" dir="5400000" algn="t" rotWithShape="0">
                  <a:prstClr val="black">
                    <a:alpha val="40000"/>
                  </a:prstClr>
                </a:outerShdw>
              </a:effectLst>
              <a:latin typeface="Calibri"/>
              <a:ea typeface="+mn-ea"/>
              <a:cs typeface="+mn-cs"/>
            </a:rPr>
            <a:t>Pamela Case-Gustafson, Contract Manager</a:t>
          </a:r>
        </a:p>
        <a:p>
          <a:pPr marL="0" lvl="0" indent="0" algn="ctr" defTabSz="889000">
            <a:lnSpc>
              <a:spcPct val="90000"/>
            </a:lnSpc>
            <a:spcBef>
              <a:spcPct val="0"/>
            </a:spcBef>
            <a:spcAft>
              <a:spcPct val="35000"/>
            </a:spcAft>
            <a:buNone/>
          </a:pPr>
          <a:endParaRPr lang="en-US" sz="1800" kern="1200"/>
        </a:p>
      </dsp:txBody>
      <dsp:txXfrm>
        <a:off x="229614" y="1992585"/>
        <a:ext cx="3554741" cy="950715"/>
      </dsp:txXfrm>
    </dsp:sp>
    <dsp:sp modelId="{8EB3B9A9-9ADF-4AF4-A694-2E9795273E2C}">
      <dsp:nvSpPr>
        <dsp:cNvPr id="0" name=""/>
        <dsp:cNvSpPr/>
      </dsp:nvSpPr>
      <dsp:spPr>
        <a:xfrm>
          <a:off x="3464253" y="657317"/>
          <a:ext cx="5254266" cy="1100531"/>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ts val="0"/>
            </a:spcAft>
            <a:buNone/>
          </a:pPr>
          <a:r>
            <a:rPr lang="en-US" sz="2400" b="1" kern="1200">
              <a:effectLst>
                <a:outerShdw blurRad="50800" dist="38100" dir="5400000" algn="t" rotWithShape="0">
                  <a:prstClr val="black">
                    <a:alpha val="40000"/>
                  </a:prstClr>
                </a:outerShdw>
              </a:effectLst>
            </a:rPr>
            <a:t>Melissa Pressley, </a:t>
          </a:r>
        </a:p>
        <a:p>
          <a:pPr marL="0" lvl="0" indent="0" algn="ctr" defTabSz="1066800">
            <a:lnSpc>
              <a:spcPct val="90000"/>
            </a:lnSpc>
            <a:spcBef>
              <a:spcPct val="0"/>
            </a:spcBef>
            <a:spcAft>
              <a:spcPts val="0"/>
            </a:spcAft>
            <a:buNone/>
          </a:pPr>
          <a:r>
            <a:rPr lang="en-US" sz="2400" b="1" kern="1200">
              <a:effectLst>
                <a:outerShdw blurRad="50800" dist="38100" dir="5400000" algn="t" rotWithShape="0">
                  <a:prstClr val="black">
                    <a:alpha val="40000"/>
                  </a:prstClr>
                </a:outerShdw>
              </a:effectLst>
            </a:rPr>
            <a:t>DSPO Contract Management</a:t>
          </a:r>
        </a:p>
      </dsp:txBody>
      <dsp:txXfrm>
        <a:off x="3517976" y="711040"/>
        <a:ext cx="5146820" cy="9930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04574-FC73-4818-92D3-A73B667AB18B}">
      <dsp:nvSpPr>
        <dsp:cNvPr id="0" name=""/>
        <dsp:cNvSpPr/>
      </dsp:nvSpPr>
      <dsp:spPr>
        <a:xfrm>
          <a:off x="235050" y="3104005"/>
          <a:ext cx="3661179" cy="100703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1">
          <a:noAutofit/>
        </a:bodyPr>
        <a:lstStyle/>
        <a:p>
          <a:pPr marL="0" lvl="0" indent="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Carter Biggs, </a:t>
          </a:r>
        </a:p>
        <a:p>
          <a:pPr marL="0" lvl="0" indent="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Contract Manager</a:t>
          </a:r>
        </a:p>
      </dsp:txBody>
      <dsp:txXfrm>
        <a:off x="284209" y="3153164"/>
        <a:ext cx="3562861" cy="9087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E04574-FC73-4818-92D3-A73B667AB18B}">
      <dsp:nvSpPr>
        <dsp:cNvPr id="0" name=""/>
        <dsp:cNvSpPr/>
      </dsp:nvSpPr>
      <dsp:spPr>
        <a:xfrm>
          <a:off x="3798016" y="2973552"/>
          <a:ext cx="3661179" cy="100703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a:scene3d>
          <a:camera prst="orthographicFront"/>
          <a:lightRig rig="threePt" dir="t"/>
        </a:scene3d>
        <a:sp3d>
          <a:bevelT/>
        </a:sp3d>
      </dsp:spPr>
      <dsp:style>
        <a:lnRef idx="3">
          <a:scrgbClr r="0" g="0" b="0"/>
        </a:lnRef>
        <a:fillRef idx="1">
          <a:scrgbClr r="0" g="0" b="0"/>
        </a:fillRef>
        <a:effectRef idx="1">
          <a:scrgbClr r="0" g="0" b="0"/>
        </a:effectRef>
        <a:fontRef idx="minor">
          <a:schemeClr val="lt1"/>
        </a:fontRef>
      </dsp:style>
      <dsp:txBody>
        <a:bodyPr spcFirstLastPara="0" vert="horz" wrap="square" lIns="91440" tIns="45720" rIns="91440" bIns="45720" numCol="1" spcCol="1270" anchor="ctr" anchorCtr="1">
          <a:noAutofit/>
        </a:bodyPr>
        <a:lstStyle/>
        <a:p>
          <a:pPr marL="0" lvl="0" indent="0" algn="ctr" defTabSz="1066800">
            <a:lnSpc>
              <a:spcPct val="90000"/>
            </a:lnSpc>
            <a:spcBef>
              <a:spcPct val="0"/>
            </a:spcBef>
            <a:spcAft>
              <a:spcPts val="0"/>
            </a:spcAft>
            <a:buNone/>
          </a:pPr>
          <a:r>
            <a:rPr lang="en-US" sz="2400" b="1" kern="1200" dirty="0">
              <a:solidFill>
                <a:prstClr val="white"/>
              </a:solidFill>
              <a:effectLst>
                <a:outerShdw blurRad="50800" dist="38100" dir="5400000" algn="t" rotWithShape="0">
                  <a:prstClr val="black">
                    <a:alpha val="40000"/>
                  </a:prstClr>
                </a:outerShdw>
              </a:effectLst>
              <a:latin typeface="Calibri"/>
              <a:ea typeface="+mn-ea"/>
              <a:cs typeface="+mn-cs"/>
            </a:rPr>
            <a:t>Deidra Jones, Agency Legal Consultant</a:t>
          </a:r>
        </a:p>
      </dsp:txBody>
      <dsp:txXfrm>
        <a:off x="3847175" y="3022711"/>
        <a:ext cx="3562861" cy="9087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FDC474-D67B-4C54-A656-A634407CD962}">
      <dsp:nvSpPr>
        <dsp:cNvPr id="0" name=""/>
        <dsp:cNvSpPr/>
      </dsp:nvSpPr>
      <dsp:spPr>
        <a:xfrm>
          <a:off x="0" y="0"/>
          <a:ext cx="9665513" cy="3657610"/>
        </a:xfrm>
        <a:prstGeom prst="rect">
          <a:avLst/>
        </a:prstGeom>
        <a:gradFill rotWithShape="0">
          <a:gsLst>
            <a:gs pos="6000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241300" dist="279400" dir="13500000" algn="br" rotWithShape="0">
            <a:prstClr val="black">
              <a:alpha val="10000"/>
            </a:prstClr>
          </a:outerShdw>
        </a:effectLst>
        <a:scene3d>
          <a:camera prst="orthographicFront"/>
          <a:lightRig rig="balanced" dir="t"/>
        </a:scene3d>
        <a:sp3d extrusionH="25400">
          <a:bevelT w="114300" prst="artDeco"/>
        </a:sp3d>
      </dsp:spPr>
      <dsp:style>
        <a:lnRef idx="0">
          <a:scrgbClr r="0" g="0" b="0"/>
        </a:lnRef>
        <a:fillRef idx="3">
          <a:scrgbClr r="0" g="0" b="0"/>
        </a:fillRef>
        <a:effectRef idx="3">
          <a:scrgbClr r="0" g="0" b="0"/>
        </a:effectRef>
        <a:fontRef idx="minor">
          <a:schemeClr val="lt1"/>
        </a:fontRef>
      </dsp:style>
      <dsp:txBody>
        <a:bodyPr spcFirstLastPara="0" vert="horz" wrap="square" lIns="152400" tIns="152400" rIns="152400" bIns="152400" numCol="1" spcCol="1270" anchor="ctr" anchorCtr="0">
          <a:noAutofit/>
          <a:sp3d/>
        </a:bodyPr>
        <a:lstStyle/>
        <a:p>
          <a:pPr marL="0" lvl="0" indent="0" algn="ctr" defTabSz="2667000">
            <a:lnSpc>
              <a:spcPct val="90000"/>
            </a:lnSpc>
            <a:spcBef>
              <a:spcPct val="0"/>
            </a:spcBef>
            <a:spcAft>
              <a:spcPct val="35000"/>
            </a:spcAft>
            <a:buNone/>
          </a:pPr>
          <a:r>
            <a:rPr lang="en-US" sz="4000" b="1" kern="1200" dirty="0">
              <a:solidFill>
                <a:schemeClr val="bg1"/>
              </a:solidFill>
              <a:effectLst>
                <a:outerShdw blurRad="127000" dist="50800" dir="2700000" algn="tl" rotWithShape="0">
                  <a:prstClr val="black">
                    <a:alpha val="40000"/>
                  </a:prstClr>
                </a:outerShdw>
              </a:effectLst>
              <a:latin typeface="Gotham Medium"/>
              <a:ea typeface="+mn-ea"/>
              <a:cs typeface="+mn-cs"/>
            </a:rPr>
            <a:t>STC 8014B Promotional Items</a:t>
          </a:r>
        </a:p>
        <a:p>
          <a:pPr marL="0" lvl="0" indent="0" algn="ctr" defTabSz="2667000">
            <a:lnSpc>
              <a:spcPct val="90000"/>
            </a:lnSpc>
            <a:spcBef>
              <a:spcPct val="0"/>
            </a:spcBef>
            <a:spcAft>
              <a:spcPct val="35000"/>
            </a:spcAft>
            <a:buNone/>
          </a:pPr>
          <a:r>
            <a:rPr lang="en-US" sz="4000" b="1" kern="1200" dirty="0">
              <a:ln>
                <a:noFill/>
              </a:ln>
              <a:solidFill>
                <a:schemeClr val="bg1"/>
              </a:solidFill>
              <a:effectLst>
                <a:outerShdw blurRad="127000" dist="50800" dir="2700000" algn="tl" rotWithShape="0">
                  <a:prstClr val="black">
                    <a:alpha val="40000"/>
                  </a:prstClr>
                </a:outerShdw>
              </a:effectLst>
              <a:latin typeface="Gotham Medium"/>
              <a:ea typeface="+mn-ea"/>
              <a:cs typeface="+mn-cs"/>
            </a:rPr>
            <a:t>STC3121A Interior, Exterior &amp; Epoxy Paint and Supplies</a:t>
          </a:r>
          <a:endParaRPr lang="en-US" sz="1050" kern="1200" dirty="0">
            <a:ln>
              <a:noFill/>
            </a:ln>
            <a:solidFill>
              <a:schemeClr val="bg1"/>
            </a:solidFill>
            <a:effectLst>
              <a:outerShdw blurRad="127000" dist="50800" dir="2700000" algn="tl" rotWithShape="0">
                <a:prstClr val="black">
                  <a:alpha val="40000"/>
                </a:prstClr>
              </a:outerShdw>
            </a:effectLst>
            <a:latin typeface="Copperplate Gothic Bold" panose="020E0705020206020404" pitchFamily="34" charset="0"/>
          </a:endParaRPr>
        </a:p>
      </dsp:txBody>
      <dsp:txXfrm>
        <a:off x="0" y="0"/>
        <a:ext cx="9665513" cy="365761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2F4017-0180-4A3D-A451-BB5AA13AB4B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9459B44-CF7F-45F0-829B-2E35CFB557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B5D410-1BE5-4E8C-87D6-E18CF62467C4}" type="datetimeFigureOut">
              <a:rPr lang="en-US" smtClean="0"/>
              <a:t>8/11/26</a:t>
            </a:fld>
            <a:endParaRPr lang="en-US"/>
          </a:p>
        </p:txBody>
      </p:sp>
      <p:sp>
        <p:nvSpPr>
          <p:cNvPr id="4" name="Footer Placeholder 3">
            <a:extLst>
              <a:ext uri="{FF2B5EF4-FFF2-40B4-BE49-F238E27FC236}">
                <a16:creationId xmlns:a16="http://schemas.microsoft.com/office/drawing/2014/main" id="{272B46DD-C466-43C2-97C3-691225DB220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5C7AC88-9A0F-4A84-823C-9A85710066A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95D10A4-EECF-41BC-922A-20F3B640D857}" type="slidenum">
              <a:rPr lang="en-US" smtClean="0"/>
              <a:t>‹#›</a:t>
            </a:fld>
            <a:endParaRPr lang="en-US"/>
          </a:p>
        </p:txBody>
      </p:sp>
    </p:spTree>
    <p:extLst>
      <p:ext uri="{BB962C8B-B14F-4D97-AF65-F5344CB8AC3E}">
        <p14:creationId xmlns:p14="http://schemas.microsoft.com/office/powerpoint/2010/main" val="36508313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2385F5-317B-DE43-ACB8-19A7D8BFA834}" type="datetimeFigureOut">
              <a:rPr lang="en-US" smtClean="0"/>
              <a:t>8/11/26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206E75-146D-D24B-82A3-279EDDF93E4E}" type="slidenum">
              <a:rPr lang="en-US" smtClean="0"/>
              <a:t>‹#›</a:t>
            </a:fld>
            <a:endParaRPr lang="en-US"/>
          </a:p>
        </p:txBody>
      </p:sp>
    </p:spTree>
    <p:extLst>
      <p:ext uri="{BB962C8B-B14F-4D97-AF65-F5344CB8AC3E}">
        <p14:creationId xmlns:p14="http://schemas.microsoft.com/office/powerpoint/2010/main" val="3563174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CD5FED9-2046-4FFE-81ED-DCF89305F55D}" type="slidenum">
              <a:rPr lang="en-US" smtClean="0"/>
              <a:t>9</a:t>
            </a:fld>
            <a:endParaRPr lang="en-US"/>
          </a:p>
        </p:txBody>
      </p:sp>
    </p:spTree>
    <p:extLst>
      <p:ext uri="{BB962C8B-B14F-4D97-AF65-F5344CB8AC3E}">
        <p14:creationId xmlns:p14="http://schemas.microsoft.com/office/powerpoint/2010/main" val="3709958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
Since we're the last company presenting, I'll keep this simple. You've already heard a lot about promotional products, so instead of another product list, I want to leave you with three things that make Uniforms Today different.
First, apparel is a major part of our business, and we handle decoration and customization in-house - including embroidery, screen printing, custom apparel, and on-site seamstresses. That gives us greater control over quality, consistency, fit, and production.
Second, we specialize in managed programs, not just one-off orders. We can help with a single event, but we really add value when needs continue throughout the year - uniforms, back-to-school apparel, recruiting merchandise, new-hire kits, employee recognition, public outreach, and appreciation programs.
Third, we handle the fulfillment. For larger employee orders, we can sort and pack by individual employee, department, location, or program, so your staff does not have to receive boxes and sort everything internally.
We support this through two dedicated platforms using the same managed process. Uniforms Today supports uniforms, branded and custom apparel, and ongoing apparel programs. ePromosToday.com supports promotional apparel and merchandise - from writing instruments and drinkware to bags, awards, event products, and everything in between.
For larger programs, we provide dedicated account-management support. Much of our fulfillment is handled through our Virginia warehouse, and we have a sales leader based in South Carolina when face-to-face support is helpful.
So whether you need 50 embroidered polos, custom apparel, or a statewide employee program, we can handle the product, decoration, customization, packing, and fulfillment from start to finish.
That's where Uniforms Today is different. Thank you.</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60253-D084-4DA7-9FC5-C67ECD5E91F7}"/>
              </a:ext>
            </a:extLst>
          </p:cNvPr>
          <p:cNvSpPr>
            <a:spLocks noGrp="1"/>
          </p:cNvSpPr>
          <p:nvPr>
            <p:ph type="ctrTitle"/>
          </p:nvPr>
        </p:nvSpPr>
        <p:spPr>
          <a:xfrm>
            <a:off x="290111" y="1133380"/>
            <a:ext cx="6518313" cy="2579304"/>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AD2ECB7-E190-45FB-8EE0-7F8A15933376}"/>
              </a:ext>
            </a:extLst>
          </p:cNvPr>
          <p:cNvSpPr>
            <a:spLocks noGrp="1"/>
          </p:cNvSpPr>
          <p:nvPr>
            <p:ph type="subTitle" idx="1"/>
          </p:nvPr>
        </p:nvSpPr>
        <p:spPr>
          <a:xfrm>
            <a:off x="290111" y="3947665"/>
            <a:ext cx="522934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44A8F7-2E89-4BA5-A264-A37AC47AEB96}"/>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5" name="Footer Placeholder 4">
            <a:extLst>
              <a:ext uri="{FF2B5EF4-FFF2-40B4-BE49-F238E27FC236}">
                <a16:creationId xmlns:a16="http://schemas.microsoft.com/office/drawing/2014/main" id="{69EDD4BE-054D-41AF-B545-62DC18417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97CB00-896B-4C83-8B26-6EC2680E9791}"/>
              </a:ext>
            </a:extLst>
          </p:cNvPr>
          <p:cNvSpPr>
            <a:spLocks noGrp="1"/>
          </p:cNvSpPr>
          <p:nvPr>
            <p:ph type="sldNum" sz="quarter" idx="12"/>
          </p:nvPr>
        </p:nvSpPr>
        <p:spPr/>
        <p:txBody>
          <a:bodyPr/>
          <a:lstStyle/>
          <a:p>
            <a:fld id="{21A19794-BBB6-44C8-9F84-06CAAFF27CA8}" type="slidenum">
              <a:rPr lang="en-US" smtClean="0"/>
              <a:t>‹#›</a:t>
            </a:fld>
            <a:endParaRPr lang="en-US"/>
          </a:p>
        </p:txBody>
      </p:sp>
      <p:pic>
        <p:nvPicPr>
          <p:cNvPr id="19" name="Picture 18" descr="A picture containing graphical user interface&#10;&#10;Description automatically generated">
            <a:extLst>
              <a:ext uri="{FF2B5EF4-FFF2-40B4-BE49-F238E27FC236}">
                <a16:creationId xmlns:a16="http://schemas.microsoft.com/office/drawing/2014/main" id="{F0D351A6-97E1-4627-BB9E-CDF946D64C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4" y="0"/>
            <a:ext cx="12184091" cy="6858000"/>
          </a:xfrm>
          <a:prstGeom prst="rect">
            <a:avLst/>
          </a:prstGeom>
        </p:spPr>
      </p:pic>
      <p:pic>
        <p:nvPicPr>
          <p:cNvPr id="21" name="Picture 20" descr="Logo&#10;&#10;Description automatically generated">
            <a:extLst>
              <a:ext uri="{FF2B5EF4-FFF2-40B4-BE49-F238E27FC236}">
                <a16:creationId xmlns:a16="http://schemas.microsoft.com/office/drawing/2014/main" id="{D3A530A4-BC5B-4761-8A0F-B519A29726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97020" y="5377335"/>
            <a:ext cx="1925776" cy="702872"/>
          </a:xfrm>
          <a:prstGeom prst="rect">
            <a:avLst/>
          </a:prstGeom>
        </p:spPr>
      </p:pic>
    </p:spTree>
    <p:extLst>
      <p:ext uri="{BB962C8B-B14F-4D97-AF65-F5344CB8AC3E}">
        <p14:creationId xmlns:p14="http://schemas.microsoft.com/office/powerpoint/2010/main" val="68671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AA5CA-C9EC-43B7-8A97-9302F7E08B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ABF954-8A68-4CD9-A250-9047D1A5AE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762ACC7-362D-4628-BEB1-A8C9DBA511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515C03-BCEE-436F-981D-E1925AFEE686}"/>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6" name="Footer Placeholder 5">
            <a:extLst>
              <a:ext uri="{FF2B5EF4-FFF2-40B4-BE49-F238E27FC236}">
                <a16:creationId xmlns:a16="http://schemas.microsoft.com/office/drawing/2014/main" id="{5D53E3B3-A7DE-492F-B957-DC5D79D4431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E125BB-5BC0-4A4E-9489-C810874EC5EC}"/>
              </a:ext>
            </a:extLst>
          </p:cNvPr>
          <p:cNvSpPr>
            <a:spLocks noGrp="1"/>
          </p:cNvSpPr>
          <p:nvPr>
            <p:ph type="sldNum" sz="quarter" idx="12"/>
          </p:nvPr>
        </p:nvSpPr>
        <p:spPr/>
        <p:txBody>
          <a:bodyPr/>
          <a:lstStyle/>
          <a:p>
            <a:fld id="{21A19794-BBB6-44C8-9F84-06CAAFF27CA8}" type="slidenum">
              <a:rPr lang="en-US" smtClean="0"/>
              <a:t>‹#›</a:t>
            </a:fld>
            <a:endParaRPr lang="en-US"/>
          </a:p>
        </p:txBody>
      </p:sp>
    </p:spTree>
    <p:extLst>
      <p:ext uri="{BB962C8B-B14F-4D97-AF65-F5344CB8AC3E}">
        <p14:creationId xmlns:p14="http://schemas.microsoft.com/office/powerpoint/2010/main" val="1140645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94CE9-C5AA-45E4-9FCE-61E35117ED76}"/>
              </a:ext>
            </a:extLst>
          </p:cNvPr>
          <p:cNvSpPr>
            <a:spLocks noGrp="1"/>
          </p:cNvSpPr>
          <p:nvPr>
            <p:ph type="title"/>
          </p:nvPr>
        </p:nvSpPr>
        <p:spPr>
          <a:xfrm>
            <a:off x="838200" y="-31115"/>
            <a:ext cx="10515600" cy="1325563"/>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B9D2C2-F126-4E7B-A445-586A71019B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87B938-FA21-4193-8125-075EAE939C11}"/>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5" name="Footer Placeholder 4">
            <a:extLst>
              <a:ext uri="{FF2B5EF4-FFF2-40B4-BE49-F238E27FC236}">
                <a16:creationId xmlns:a16="http://schemas.microsoft.com/office/drawing/2014/main" id="{0451F601-8B77-4406-BA81-4E7D3E0CCF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086951-339C-4E9E-AF63-32834A0F36C7}"/>
              </a:ext>
            </a:extLst>
          </p:cNvPr>
          <p:cNvSpPr>
            <a:spLocks noGrp="1"/>
          </p:cNvSpPr>
          <p:nvPr>
            <p:ph type="sldNum" sz="quarter" idx="12"/>
          </p:nvPr>
        </p:nvSpPr>
        <p:spPr/>
        <p:txBody>
          <a:bodyPr/>
          <a:lstStyle/>
          <a:p>
            <a:fld id="{21A19794-BBB6-44C8-9F84-06CAAFF27CA8}" type="slidenum">
              <a:rPr lang="en-US" smtClean="0"/>
              <a:t>‹#›</a:t>
            </a:fld>
            <a:endParaRPr lang="en-US"/>
          </a:p>
        </p:txBody>
      </p:sp>
    </p:spTree>
    <p:extLst>
      <p:ext uri="{BB962C8B-B14F-4D97-AF65-F5344CB8AC3E}">
        <p14:creationId xmlns:p14="http://schemas.microsoft.com/office/powerpoint/2010/main" val="978782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1B03EB-2C8D-4DDD-9CDE-2B021B20C8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067082-69B2-43E7-A91B-2969D20BB9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9B1844-7041-49C7-A926-E2715AF72ADB}"/>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5" name="Footer Placeholder 4">
            <a:extLst>
              <a:ext uri="{FF2B5EF4-FFF2-40B4-BE49-F238E27FC236}">
                <a16:creationId xmlns:a16="http://schemas.microsoft.com/office/drawing/2014/main" id="{96312E13-B7E0-4292-92AB-24CFF2FBB5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A1E31E-9754-4766-982B-8A101EEA6C11}"/>
              </a:ext>
            </a:extLst>
          </p:cNvPr>
          <p:cNvSpPr>
            <a:spLocks noGrp="1"/>
          </p:cNvSpPr>
          <p:nvPr>
            <p:ph type="sldNum" sz="quarter" idx="12"/>
          </p:nvPr>
        </p:nvSpPr>
        <p:spPr/>
        <p:txBody>
          <a:bodyPr/>
          <a:lstStyle/>
          <a:p>
            <a:fld id="{21A19794-BBB6-44C8-9F84-06CAAFF27CA8}" type="slidenum">
              <a:rPr lang="en-US" smtClean="0"/>
              <a:t>‹#›</a:t>
            </a:fld>
            <a:endParaRPr lang="en-US"/>
          </a:p>
        </p:txBody>
      </p:sp>
    </p:spTree>
    <p:extLst>
      <p:ext uri="{BB962C8B-B14F-4D97-AF65-F5344CB8AC3E}">
        <p14:creationId xmlns:p14="http://schemas.microsoft.com/office/powerpoint/2010/main" val="2423888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37743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OAR_MASTER">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12191695" cy="146304"/>
          </a:xfrm>
          <a:prstGeom prst="rect">
            <a:avLst/>
          </a:prstGeom>
          <a:solidFill>
            <a:srgbClr val="0B5FA5"/>
          </a:solidFill>
          <a:ln w="12700">
            <a:solidFill>
              <a:srgbClr val="0B5FA5"/>
            </a:solidFill>
            <a:prstDash val="solid"/>
          </a:ln>
        </p:spPr>
        <p:txBody>
          <a:bodyPr/>
          <a:lstStyle/>
          <a:p>
            <a:endParaRPr lang="en-US"/>
          </a:p>
        </p:txBody>
      </p:sp>
      <p:sp>
        <p:nvSpPr>
          <p:cNvPr id="3" name="Shape 1"/>
          <p:cNvSpPr/>
          <p:nvPr/>
        </p:nvSpPr>
        <p:spPr>
          <a:xfrm>
            <a:off x="0" y="6565392"/>
            <a:ext cx="12191695" cy="292608"/>
          </a:xfrm>
          <a:prstGeom prst="rect">
            <a:avLst/>
          </a:prstGeom>
          <a:solidFill>
            <a:srgbClr val="0B5FA5"/>
          </a:solidFill>
          <a:ln w="12700">
            <a:solidFill>
              <a:srgbClr val="0B5FA5"/>
            </a:solidFill>
            <a:prstDash val="solid"/>
          </a:ln>
        </p:spPr>
        <p:txBody>
          <a:bodyPr/>
          <a:lstStyle/>
          <a:p>
            <a:endParaRPr lang="en-US"/>
          </a:p>
        </p:txBody>
      </p:sp>
      <p:sp>
        <p:nvSpPr>
          <p:cNvPr id="25" name="Slide Number Placeholder 0"/>
          <p:cNvSpPr>
            <a:spLocks noGrp="1"/>
          </p:cNvSpPr>
          <p:nvPr>
            <p:ph type="sldNum" sz="quarter" idx="4294967295"/>
          </p:nvPr>
        </p:nvSpPr>
        <p:spPr>
          <a:xfrm>
            <a:off x="11704320" y="659282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FFFFFF"/>
                </a:solidFill>
              </a:defRPr>
            </a:lvl1pPr>
          </a:lstStyle>
          <a:p>
            <a:pPr algn="l"/>
            <a:fld id="{F7021451-1387-4CA6-816F-3879F97B5CBC}" type="slidenum">
              <a:rPr lang="en-US" b="0"/>
              <a:t>‹#›</a:t>
            </a:fld>
            <a:endParaRPr lang="en-US"/>
          </a:p>
        </p:txBody>
      </p:sp>
    </p:spTree>
    <p:extLst>
      <p:ext uri="{BB962C8B-B14F-4D97-AF65-F5344CB8AC3E}">
        <p14:creationId xmlns:p14="http://schemas.microsoft.com/office/powerpoint/2010/main" val="33367788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MASTER">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749808" y="164592"/>
            <a:ext cx="3474720" cy="365760"/>
          </a:xfrm>
          <a:prstGeom prst="rect">
            <a:avLst/>
          </a:prstGeom>
          <a:noFill/>
          <a:ln/>
        </p:spPr>
        <p:txBody>
          <a:bodyPr wrap="square" lIns="0" tIns="0" rIns="0" bIns="0" rtlCol="0" anchor="ctr"/>
          <a:lstStyle/>
          <a:p>
            <a:pPr marL="0" indent="0">
              <a:buNone/>
            </a:pPr>
            <a:r>
              <a:rPr lang="en-US" sz="2000" dirty="0">
                <a:solidFill>
                  <a:srgbClr val="202020"/>
                </a:solidFill>
                <a:latin typeface="Arial" pitchFamily="34" charset="0"/>
                <a:ea typeface="Arial" pitchFamily="34" charset="-122"/>
                <a:cs typeface="Arial" pitchFamily="34" charset="-120"/>
              </a:rPr>
              <a:t>Meet the Vendor...</a:t>
            </a:r>
            <a:endParaRPr lang="en-US" sz="2000" dirty="0"/>
          </a:p>
        </p:txBody>
      </p:sp>
      <p:sp>
        <p:nvSpPr>
          <p:cNvPr id="25" name="Slide Number Placeholder 0"/>
          <p:cNvSpPr>
            <a:spLocks noGrp="1"/>
          </p:cNvSpPr>
          <p:nvPr>
            <p:ph type="sldNum" sz="quarter" idx="4294967295"/>
          </p:nvPr>
        </p:nvSpPr>
        <p:spPr>
          <a:xfrm>
            <a:off x="11704320" y="6492240"/>
            <a:ext cx="800000" cy="300000"/>
          </a:xfrm>
          <a:prstGeom prst="rect">
            <a:avLst/>
          </a:prstGeom>
          <a:extLst>
            <a:ext uri="{C572A759-6A51-4108-AA02-DFA0A04FC94B}">
              <ma14:wrappingTextBoxFlag xmlns="" xmlns:ma14="http://schemas.microsoft.com/office/mac/drawingml/2011/main" val="0"/>
            </a:ext>
          </a:extLst>
        </p:spPr>
        <p:txBody>
          <a:bodyPr/>
          <a:lstStyle>
            <a:lvl1pPr>
              <a:defRPr sz="1200">
                <a:solidFill>
                  <a:srgbClr val="FFFFFF"/>
                </a:solidFill>
              </a:defRPr>
            </a:lvl1pPr>
          </a:lstStyle>
          <a:p>
            <a:pPr algn="l"/>
            <a:fld id="{F7021451-1387-4CA6-816F-3879F97B5CBC}" type="slidenum">
              <a:rPr lang="en-US" b="0"/>
              <a:t>‹#›</a:t>
            </a:fld>
            <a:endParaRPr lang="en-US"/>
          </a:p>
        </p:txBody>
      </p:sp>
    </p:spTree>
    <p:extLst>
      <p:ext uri="{BB962C8B-B14F-4D97-AF65-F5344CB8AC3E}">
        <p14:creationId xmlns:p14="http://schemas.microsoft.com/office/powerpoint/2010/main" val="950974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1_Two Content">
    <p:spTree>
      <p:nvGrpSpPr>
        <p:cNvPr id="1" name=""/>
        <p:cNvGrpSpPr/>
        <p:nvPr/>
      </p:nvGrpSpPr>
      <p:grpSpPr>
        <a:xfrm>
          <a:off x="0" y="0"/>
          <a:ext cx="0" cy="0"/>
          <a:chOff x="0" y="0"/>
          <a:chExt cx="0" cy="0"/>
        </a:xfrm>
      </p:grpSpPr>
      <p:pic>
        <p:nvPicPr>
          <p:cNvPr id="55" name="Picture 7" descr="Picture 7"/>
          <p:cNvPicPr>
            <a:picLocks noChangeAspect="1"/>
          </p:cNvPicPr>
          <p:nvPr/>
        </p:nvPicPr>
        <p:blipFill>
          <a:blip r:embed="rId2"/>
          <a:stretch>
            <a:fillRect/>
          </a:stretch>
        </p:blipFill>
        <p:spPr>
          <a:xfrm>
            <a:off x="3953" y="0"/>
            <a:ext cx="12184093" cy="6858000"/>
          </a:xfrm>
          <a:prstGeom prst="rect">
            <a:avLst/>
          </a:prstGeom>
          <a:ln w="12700">
            <a:miter lim="400000"/>
          </a:ln>
        </p:spPr>
      </p:pic>
      <p:sp>
        <p:nvSpPr>
          <p:cNvPr id="56" name="Title Text"/>
          <p:cNvSpPr txBox="1">
            <a:spLocks noGrp="1"/>
          </p:cNvSpPr>
          <p:nvPr>
            <p:ph type="title"/>
          </p:nvPr>
        </p:nvSpPr>
        <p:spPr>
          <a:xfrm>
            <a:off x="914400" y="-61595"/>
            <a:ext cx="10515600" cy="1325563"/>
          </a:xfrm>
          <a:prstGeom prst="rect">
            <a:avLst/>
          </a:prstGeom>
        </p:spPr>
        <p:txBody>
          <a:bodyPr/>
          <a:lstStyle/>
          <a:p>
            <a:r>
              <a:t>Title Text</a:t>
            </a:r>
          </a:p>
        </p:txBody>
      </p:sp>
      <p:sp>
        <p:nvSpPr>
          <p:cNvPr id="57"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6758885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AD2ECB7-E190-45FB-8EE0-7F8A15933376}"/>
              </a:ext>
            </a:extLst>
          </p:cNvPr>
          <p:cNvSpPr>
            <a:spLocks noGrp="1"/>
          </p:cNvSpPr>
          <p:nvPr>
            <p:ph type="subTitle" idx="1"/>
          </p:nvPr>
        </p:nvSpPr>
        <p:spPr>
          <a:xfrm>
            <a:off x="363557" y="2720688"/>
            <a:ext cx="11281272" cy="84877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044A8F7-2E89-4BA5-A264-A37AC47AEB96}"/>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5" name="Footer Placeholder 4">
            <a:extLst>
              <a:ext uri="{FF2B5EF4-FFF2-40B4-BE49-F238E27FC236}">
                <a16:creationId xmlns:a16="http://schemas.microsoft.com/office/drawing/2014/main" id="{69EDD4BE-054D-41AF-B545-62DC184179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97CB00-896B-4C83-8B26-6EC2680E9791}"/>
              </a:ext>
            </a:extLst>
          </p:cNvPr>
          <p:cNvSpPr>
            <a:spLocks noGrp="1"/>
          </p:cNvSpPr>
          <p:nvPr>
            <p:ph type="sldNum" sz="quarter" idx="12"/>
          </p:nvPr>
        </p:nvSpPr>
        <p:spPr/>
        <p:txBody>
          <a:bodyPr/>
          <a:lstStyle/>
          <a:p>
            <a:fld id="{21A19794-BBB6-44C8-9F84-06CAAFF27CA8}" type="slidenum">
              <a:rPr lang="en-US" smtClean="0"/>
              <a:t>‹#›</a:t>
            </a:fld>
            <a:endParaRPr lang="en-US"/>
          </a:p>
        </p:txBody>
      </p:sp>
      <p:pic>
        <p:nvPicPr>
          <p:cNvPr id="17" name="Picture 16" descr="Graphical user interface, application&#10;&#10;Description automatically generated">
            <a:extLst>
              <a:ext uri="{FF2B5EF4-FFF2-40B4-BE49-F238E27FC236}">
                <a16:creationId xmlns:a16="http://schemas.microsoft.com/office/drawing/2014/main" id="{CCAFA483-F7AA-4288-B648-AA2A5C6B4D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4" y="0"/>
            <a:ext cx="12184091" cy="6858000"/>
          </a:xfrm>
          <a:prstGeom prst="rect">
            <a:avLst/>
          </a:prstGeom>
        </p:spPr>
      </p:pic>
      <p:pic>
        <p:nvPicPr>
          <p:cNvPr id="18" name="Picture 17" descr="Logo&#10;&#10;Description automatically generated">
            <a:extLst>
              <a:ext uri="{FF2B5EF4-FFF2-40B4-BE49-F238E27FC236}">
                <a16:creationId xmlns:a16="http://schemas.microsoft.com/office/drawing/2014/main" id="{D58E49B5-0116-4CB8-98A8-B1E0E99F1E2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4024" y="136525"/>
            <a:ext cx="1925776" cy="702872"/>
          </a:xfrm>
          <a:prstGeom prst="rect">
            <a:avLst/>
          </a:prstGeom>
        </p:spPr>
      </p:pic>
    </p:spTree>
    <p:extLst>
      <p:ext uri="{BB962C8B-B14F-4D97-AF65-F5344CB8AC3E}">
        <p14:creationId xmlns:p14="http://schemas.microsoft.com/office/powerpoint/2010/main" val="1388789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F7D25-3012-4980-8055-29EEC897F6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A7CAC2-CF6B-4FBA-97AE-0C6ED35A3C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931F81-C61A-4C8C-891E-053CED11D431}"/>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5" name="Footer Placeholder 4">
            <a:extLst>
              <a:ext uri="{FF2B5EF4-FFF2-40B4-BE49-F238E27FC236}">
                <a16:creationId xmlns:a16="http://schemas.microsoft.com/office/drawing/2014/main" id="{69A5D49F-8371-49B5-ADF9-49EFDCC360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E40BC9-8333-43D1-A34D-76A436504DFD}"/>
              </a:ext>
            </a:extLst>
          </p:cNvPr>
          <p:cNvSpPr>
            <a:spLocks noGrp="1"/>
          </p:cNvSpPr>
          <p:nvPr>
            <p:ph type="sldNum" sz="quarter" idx="12"/>
          </p:nvPr>
        </p:nvSpPr>
        <p:spPr/>
        <p:txBody>
          <a:bodyPr/>
          <a:lstStyle/>
          <a:p>
            <a:fld id="{21A19794-BBB6-44C8-9F84-06CAAFF27CA8}" type="slidenum">
              <a:rPr lang="en-US" smtClean="0"/>
              <a:t>‹#›</a:t>
            </a:fld>
            <a:endParaRPr lang="en-US"/>
          </a:p>
        </p:txBody>
      </p:sp>
      <p:pic>
        <p:nvPicPr>
          <p:cNvPr id="8" name="Picture 7" descr="Graphical user interface&#10;&#10;Description automatically generated with medium confidence">
            <a:extLst>
              <a:ext uri="{FF2B5EF4-FFF2-40B4-BE49-F238E27FC236}">
                <a16:creationId xmlns:a16="http://schemas.microsoft.com/office/drawing/2014/main" id="{778D3267-BFE9-47B4-A240-A5254B8A56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954" y="0"/>
            <a:ext cx="12184091" cy="6858000"/>
          </a:xfrm>
          <a:prstGeom prst="rect">
            <a:avLst/>
          </a:prstGeom>
        </p:spPr>
      </p:pic>
    </p:spTree>
    <p:extLst>
      <p:ext uri="{BB962C8B-B14F-4D97-AF65-F5344CB8AC3E}">
        <p14:creationId xmlns:p14="http://schemas.microsoft.com/office/powerpoint/2010/main" val="1152492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2B8D5-7F8F-448D-95FC-4F16C67D93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CD41C4-BF23-44E7-82A1-69692A5CF0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3F25370-28BB-4338-9ED0-FF9E8D257BCF}"/>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5" name="Footer Placeholder 4">
            <a:extLst>
              <a:ext uri="{FF2B5EF4-FFF2-40B4-BE49-F238E27FC236}">
                <a16:creationId xmlns:a16="http://schemas.microsoft.com/office/drawing/2014/main" id="{A35FD852-E0E6-4EA9-BE8A-EBADC473E3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D91ACE-A082-4E70-814B-10E876A8C255}"/>
              </a:ext>
            </a:extLst>
          </p:cNvPr>
          <p:cNvSpPr>
            <a:spLocks noGrp="1"/>
          </p:cNvSpPr>
          <p:nvPr>
            <p:ph type="sldNum" sz="quarter" idx="12"/>
          </p:nvPr>
        </p:nvSpPr>
        <p:spPr/>
        <p:txBody>
          <a:bodyPr/>
          <a:lstStyle/>
          <a:p>
            <a:fld id="{21A19794-BBB6-44C8-9F84-06CAAFF27CA8}" type="slidenum">
              <a:rPr lang="en-US" smtClean="0"/>
              <a:t>‹#›</a:t>
            </a:fld>
            <a:endParaRPr lang="en-US"/>
          </a:p>
        </p:txBody>
      </p:sp>
    </p:spTree>
    <p:extLst>
      <p:ext uri="{BB962C8B-B14F-4D97-AF65-F5344CB8AC3E}">
        <p14:creationId xmlns:p14="http://schemas.microsoft.com/office/powerpoint/2010/main" val="64942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1AA49-8D3F-4300-BAC0-826148C8FFC4}"/>
              </a:ext>
            </a:extLst>
          </p:cNvPr>
          <p:cNvSpPr>
            <a:spLocks noGrp="1"/>
          </p:cNvSpPr>
          <p:nvPr>
            <p:ph type="title"/>
          </p:nvPr>
        </p:nvSpPr>
        <p:spPr>
          <a:xfrm>
            <a:off x="914400" y="-6159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E072C9E-9C44-4309-B5DB-97CA07BDDFE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8C1083-D6C0-4259-8805-1CF92A33A0C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AF69B0-1FA4-479D-8A50-287358D6C4FC}"/>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6" name="Footer Placeholder 5">
            <a:extLst>
              <a:ext uri="{FF2B5EF4-FFF2-40B4-BE49-F238E27FC236}">
                <a16:creationId xmlns:a16="http://schemas.microsoft.com/office/drawing/2014/main" id="{4C6387F1-16DD-4A2F-AD4E-9BBEE94B9C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2AB474-975E-46C8-846F-A7992AA326EA}"/>
              </a:ext>
            </a:extLst>
          </p:cNvPr>
          <p:cNvSpPr>
            <a:spLocks noGrp="1"/>
          </p:cNvSpPr>
          <p:nvPr>
            <p:ph type="sldNum" sz="quarter" idx="12"/>
          </p:nvPr>
        </p:nvSpPr>
        <p:spPr/>
        <p:txBody>
          <a:bodyPr/>
          <a:lstStyle/>
          <a:p>
            <a:fld id="{21A19794-BBB6-44C8-9F84-06CAAFF27CA8}" type="slidenum">
              <a:rPr lang="en-US" smtClean="0"/>
              <a:t>‹#›</a:t>
            </a:fld>
            <a:endParaRPr lang="en-US"/>
          </a:p>
        </p:txBody>
      </p:sp>
    </p:spTree>
    <p:extLst>
      <p:ext uri="{BB962C8B-B14F-4D97-AF65-F5344CB8AC3E}">
        <p14:creationId xmlns:p14="http://schemas.microsoft.com/office/powerpoint/2010/main" val="3197261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3C7A6-10F2-47B3-8C4B-6ECDE68C02DF}"/>
              </a:ext>
            </a:extLst>
          </p:cNvPr>
          <p:cNvSpPr>
            <a:spLocks noGrp="1"/>
          </p:cNvSpPr>
          <p:nvPr>
            <p:ph type="title"/>
          </p:nvPr>
        </p:nvSpPr>
        <p:spPr>
          <a:xfrm>
            <a:off x="914400" y="-5635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FF1B418-DAD2-4962-810E-55CC245772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5DDB07-D5CC-4195-BE75-E1EBFD1755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E467F5-6AF1-4E88-AA17-9B168EEF70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4749D0-5C4D-4C3A-A068-D98F98A13F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4C5FCD-BA29-49E6-9330-54A14A444240}"/>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8" name="Footer Placeholder 7">
            <a:extLst>
              <a:ext uri="{FF2B5EF4-FFF2-40B4-BE49-F238E27FC236}">
                <a16:creationId xmlns:a16="http://schemas.microsoft.com/office/drawing/2014/main" id="{F80CD3CA-FED6-462A-A3DF-33A00AF165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1279629-8428-44A2-B4ED-3BE3762B00E3}"/>
              </a:ext>
            </a:extLst>
          </p:cNvPr>
          <p:cNvSpPr>
            <a:spLocks noGrp="1"/>
          </p:cNvSpPr>
          <p:nvPr>
            <p:ph type="sldNum" sz="quarter" idx="12"/>
          </p:nvPr>
        </p:nvSpPr>
        <p:spPr/>
        <p:txBody>
          <a:bodyPr/>
          <a:lstStyle/>
          <a:p>
            <a:fld id="{21A19794-BBB6-44C8-9F84-06CAAFF27CA8}" type="slidenum">
              <a:rPr lang="en-US" smtClean="0"/>
              <a:t>‹#›</a:t>
            </a:fld>
            <a:endParaRPr lang="en-US"/>
          </a:p>
        </p:txBody>
      </p:sp>
    </p:spTree>
    <p:extLst>
      <p:ext uri="{BB962C8B-B14F-4D97-AF65-F5344CB8AC3E}">
        <p14:creationId xmlns:p14="http://schemas.microsoft.com/office/powerpoint/2010/main" val="4006817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E32AB-B848-4BDF-8A9C-27A54C7065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6F36554-B88F-456D-916B-9654B2C969E2}"/>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4" name="Footer Placeholder 3">
            <a:extLst>
              <a:ext uri="{FF2B5EF4-FFF2-40B4-BE49-F238E27FC236}">
                <a16:creationId xmlns:a16="http://schemas.microsoft.com/office/drawing/2014/main" id="{8E6CDB2A-717B-41D3-9AF6-FA5F9209568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67D09A-0783-4153-AED9-E175ABE61C66}"/>
              </a:ext>
            </a:extLst>
          </p:cNvPr>
          <p:cNvSpPr>
            <a:spLocks noGrp="1"/>
          </p:cNvSpPr>
          <p:nvPr>
            <p:ph type="sldNum" sz="quarter" idx="12"/>
          </p:nvPr>
        </p:nvSpPr>
        <p:spPr/>
        <p:txBody>
          <a:bodyPr/>
          <a:lstStyle/>
          <a:p>
            <a:fld id="{21A19794-BBB6-44C8-9F84-06CAAFF27CA8}" type="slidenum">
              <a:rPr lang="en-US" smtClean="0"/>
              <a:t>‹#›</a:t>
            </a:fld>
            <a:endParaRPr lang="en-US"/>
          </a:p>
        </p:txBody>
      </p:sp>
    </p:spTree>
    <p:extLst>
      <p:ext uri="{BB962C8B-B14F-4D97-AF65-F5344CB8AC3E}">
        <p14:creationId xmlns:p14="http://schemas.microsoft.com/office/powerpoint/2010/main" val="691117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DA06CB-EF06-48D3-B711-547FE8E8B82D}"/>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3" name="Footer Placeholder 2">
            <a:extLst>
              <a:ext uri="{FF2B5EF4-FFF2-40B4-BE49-F238E27FC236}">
                <a16:creationId xmlns:a16="http://schemas.microsoft.com/office/drawing/2014/main" id="{6C65449C-B590-4E0A-8CA7-67033A233B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A9A8F3-17AE-4AB8-BD35-F9F6EEFCD067}"/>
              </a:ext>
            </a:extLst>
          </p:cNvPr>
          <p:cNvSpPr>
            <a:spLocks noGrp="1"/>
          </p:cNvSpPr>
          <p:nvPr>
            <p:ph type="sldNum" sz="quarter" idx="12"/>
          </p:nvPr>
        </p:nvSpPr>
        <p:spPr/>
        <p:txBody>
          <a:bodyPr/>
          <a:lstStyle/>
          <a:p>
            <a:fld id="{21A19794-BBB6-44C8-9F84-06CAAFF27CA8}" type="slidenum">
              <a:rPr lang="en-US" smtClean="0"/>
              <a:t>‹#›</a:t>
            </a:fld>
            <a:endParaRPr lang="en-US"/>
          </a:p>
        </p:txBody>
      </p:sp>
    </p:spTree>
    <p:extLst>
      <p:ext uri="{BB962C8B-B14F-4D97-AF65-F5344CB8AC3E}">
        <p14:creationId xmlns:p14="http://schemas.microsoft.com/office/powerpoint/2010/main" val="42136246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4BE27-322B-45CF-AC0B-CDAF70B966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3DAA54F-91FF-469C-87AD-21000DE4FA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9E8C3C4-B81C-4512-B4CC-A3D0F497C0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FFB650-D49E-45B9-A680-D330F657CC7C}"/>
              </a:ext>
            </a:extLst>
          </p:cNvPr>
          <p:cNvSpPr>
            <a:spLocks noGrp="1"/>
          </p:cNvSpPr>
          <p:nvPr>
            <p:ph type="dt" sz="half" idx="10"/>
          </p:nvPr>
        </p:nvSpPr>
        <p:spPr/>
        <p:txBody>
          <a:bodyPr/>
          <a:lstStyle/>
          <a:p>
            <a:fld id="{CE37525B-E637-4053-81D6-B516F753FF82}" type="datetimeFigureOut">
              <a:rPr lang="en-US" smtClean="0"/>
              <a:t>8/11/26</a:t>
            </a:fld>
            <a:endParaRPr lang="en-US"/>
          </a:p>
        </p:txBody>
      </p:sp>
      <p:sp>
        <p:nvSpPr>
          <p:cNvPr id="6" name="Footer Placeholder 5">
            <a:extLst>
              <a:ext uri="{FF2B5EF4-FFF2-40B4-BE49-F238E27FC236}">
                <a16:creationId xmlns:a16="http://schemas.microsoft.com/office/drawing/2014/main" id="{AB5A68B3-19F2-44BB-A8AC-FF9B2C9CA2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2307-B373-47C0-83E8-C10A40F69236}"/>
              </a:ext>
            </a:extLst>
          </p:cNvPr>
          <p:cNvSpPr>
            <a:spLocks noGrp="1"/>
          </p:cNvSpPr>
          <p:nvPr>
            <p:ph type="sldNum" sz="quarter" idx="12"/>
          </p:nvPr>
        </p:nvSpPr>
        <p:spPr/>
        <p:txBody>
          <a:bodyPr/>
          <a:lstStyle/>
          <a:p>
            <a:fld id="{21A19794-BBB6-44C8-9F84-06CAAFF27CA8}" type="slidenum">
              <a:rPr lang="en-US" smtClean="0"/>
              <a:t>‹#›</a:t>
            </a:fld>
            <a:endParaRPr lang="en-US"/>
          </a:p>
        </p:txBody>
      </p:sp>
    </p:spTree>
    <p:extLst>
      <p:ext uri="{BB962C8B-B14F-4D97-AF65-F5344CB8AC3E}">
        <p14:creationId xmlns:p14="http://schemas.microsoft.com/office/powerpoint/2010/main" val="3953202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E0CC26-B426-433B-93BB-E126AF0211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31DDF9C-E842-4684-A774-BFD7B35A6F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7E429D-66C4-4F14-9AF4-3ED6B98EA9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37525B-E637-4053-81D6-B516F753FF82}" type="datetimeFigureOut">
              <a:rPr lang="en-US" smtClean="0"/>
              <a:t>8/11/26</a:t>
            </a:fld>
            <a:endParaRPr lang="en-US"/>
          </a:p>
        </p:txBody>
      </p:sp>
      <p:sp>
        <p:nvSpPr>
          <p:cNvPr id="5" name="Footer Placeholder 4">
            <a:extLst>
              <a:ext uri="{FF2B5EF4-FFF2-40B4-BE49-F238E27FC236}">
                <a16:creationId xmlns:a16="http://schemas.microsoft.com/office/drawing/2014/main" id="{C0888C12-7662-46DE-ABE8-C88DF5D974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5A55AF5-BAEC-4265-BE2F-77D7FB7EC4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A19794-BBB6-44C8-9F84-06CAAFF27CA8}" type="slidenum">
              <a:rPr lang="en-US" smtClean="0"/>
              <a:t>‹#›</a:t>
            </a:fld>
            <a:endParaRPr lang="en-US"/>
          </a:p>
        </p:txBody>
      </p:sp>
      <p:pic>
        <p:nvPicPr>
          <p:cNvPr id="8" name="Picture 7" descr="Graphical user interface&#10;&#10;Description automatically generated with medium confidence">
            <a:extLst>
              <a:ext uri="{FF2B5EF4-FFF2-40B4-BE49-F238E27FC236}">
                <a16:creationId xmlns:a16="http://schemas.microsoft.com/office/drawing/2014/main" id="{66690126-68E5-48FA-9E36-8BC5307BD8A5}"/>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3954" y="0"/>
            <a:ext cx="12184091" cy="6858000"/>
          </a:xfrm>
          <a:prstGeom prst="rect">
            <a:avLst/>
          </a:prstGeom>
        </p:spPr>
      </p:pic>
    </p:spTree>
    <p:extLst>
      <p:ext uri="{BB962C8B-B14F-4D97-AF65-F5344CB8AC3E}">
        <p14:creationId xmlns:p14="http://schemas.microsoft.com/office/powerpoint/2010/main" val="3708351653"/>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svg"/><Relationship Id="rId7" Type="http://schemas.openxmlformats.org/officeDocument/2006/relationships/image" Target="../media/image41.svg"/><Relationship Id="rId2" Type="http://schemas.openxmlformats.org/officeDocument/2006/relationships/image" Target="../media/image37.svg"/><Relationship Id="rId1" Type="http://schemas.openxmlformats.org/officeDocument/2006/relationships/slideLayout" Target="../slideLayouts/slideLayout5.xml"/><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image" Target="../media/image46.svg"/><Relationship Id="rId1" Type="http://schemas.openxmlformats.org/officeDocument/2006/relationships/slideLayout" Target="../slideLayouts/slideLayout5.xml"/><Relationship Id="rId6" Type="http://schemas.openxmlformats.org/officeDocument/2006/relationships/image" Target="../media/image50.svg"/><Relationship Id="rId5" Type="http://schemas.openxmlformats.org/officeDocument/2006/relationships/image" Target="../media/image49.svg"/><Relationship Id="rId4" Type="http://schemas.openxmlformats.org/officeDocument/2006/relationships/image" Target="../media/image48.svg"/></Relationships>
</file>

<file path=ppt/slides/_rels/slide1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image" Target="../media/image6.jpeg"/><Relationship Id="rId16" Type="http://schemas.openxmlformats.org/officeDocument/2006/relationships/diagramQuickStyle" Target="../diagrams/quickStyle3.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QuickStyle" Target="../diagrams/quickStyle2.xml"/><Relationship Id="rId5" Type="http://schemas.openxmlformats.org/officeDocument/2006/relationships/diagramQuickStyle" Target="../diagrams/quickStyle1.xml"/><Relationship Id="rId15" Type="http://schemas.openxmlformats.org/officeDocument/2006/relationships/diagramLayout" Target="../diagrams/layout3.xml"/><Relationship Id="rId10" Type="http://schemas.openxmlformats.org/officeDocument/2006/relationships/diagramLayout" Target="../diagrams/layout2.xml"/><Relationship Id="rId4" Type="http://schemas.openxmlformats.org/officeDocument/2006/relationships/diagramLayout" Target="../diagrams/layout1.xml"/><Relationship Id="rId9" Type="http://schemas.openxmlformats.org/officeDocument/2006/relationships/diagramData" Target="../diagrams/data2.xml"/><Relationship Id="rId14" Type="http://schemas.openxmlformats.org/officeDocument/2006/relationships/diagramData" Target="../diagrams/data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hyperlink" Target="mailto:specialmarkets@4imprint.com" TargetMode="External"/><Relationship Id="rId7" Type="http://schemas.openxmlformats.org/officeDocument/2006/relationships/image" Target="../media/image13.svg"/><Relationship Id="rId2" Type="http://schemas.openxmlformats.org/officeDocument/2006/relationships/image" Target="../media/image9.svg"/><Relationship Id="rId1" Type="http://schemas.openxmlformats.org/officeDocument/2006/relationships/slideLayout" Target="../slideLayouts/slideLayout5.xml"/><Relationship Id="rId6" Type="http://schemas.openxmlformats.org/officeDocument/2006/relationships/image" Target="../media/image12.svg"/><Relationship Id="rId5" Type="http://schemas.openxmlformats.org/officeDocument/2006/relationships/image" Target="../media/image11.svg"/><Relationship Id="rId10" Type="http://schemas.openxmlformats.org/officeDocument/2006/relationships/image" Target="../media/image16.jpg"/><Relationship Id="rId4" Type="http://schemas.openxmlformats.org/officeDocument/2006/relationships/image" Target="../media/image10.svg"/><Relationship Id="rId9"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hyperlink" Target="mailto:sales@barefootswag.com" TargetMode="External"/><Relationship Id="rId2" Type="http://schemas.openxmlformats.org/officeDocument/2006/relationships/image" Target="../media/image17.png"/><Relationship Id="rId1" Type="http://schemas.openxmlformats.org/officeDocument/2006/relationships/slideLayout" Target="../slideLayouts/slideLayout5.xml"/><Relationship Id="rId4" Type="http://schemas.openxmlformats.org/officeDocument/2006/relationships/hyperlink" Target="mailto:Britni@barefootswag.com"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svg"/><Relationship Id="rId1" Type="http://schemas.openxmlformats.org/officeDocument/2006/relationships/slideLayout" Target="../slideLayouts/slideLayout5.xml"/><Relationship Id="rId6" Type="http://schemas.openxmlformats.org/officeDocument/2006/relationships/image" Target="../media/image22.svg"/><Relationship Id="rId5" Type="http://schemas.openxmlformats.org/officeDocument/2006/relationships/image" Target="../media/image21.svg"/><Relationship Id="rId4" Type="http://schemas.openxmlformats.org/officeDocument/2006/relationships/image" Target="../media/image20.svg"/></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ck tower on a building&#10;&#10;Description automatically generated with low confidence">
            <a:extLst>
              <a:ext uri="{FF2B5EF4-FFF2-40B4-BE49-F238E27FC236}">
                <a16:creationId xmlns:a16="http://schemas.microsoft.com/office/drawing/2014/main" id="{7AB2EB73-FECC-15E0-1BAB-C0DD68A7AF5B}"/>
              </a:ext>
            </a:extLst>
          </p:cNvPr>
          <p:cNvPicPr>
            <a:picLocks noChangeAspect="1"/>
          </p:cNvPicPr>
          <p:nvPr/>
        </p:nvPicPr>
        <p:blipFill>
          <a:blip r:embed="rId2">
            <a:alphaModFix amt="8000"/>
            <a:extLst>
              <a:ext uri="{28A0092B-C50C-407E-A947-70E740481C1C}">
                <a14:useLocalDpi xmlns:a14="http://schemas.microsoft.com/office/drawing/2010/main" val="0"/>
              </a:ext>
            </a:extLst>
          </a:blip>
          <a:stretch>
            <a:fillRect/>
          </a:stretch>
        </p:blipFill>
        <p:spPr>
          <a:xfrm>
            <a:off x="209519" y="1122296"/>
            <a:ext cx="6612673" cy="6612673"/>
          </a:xfrm>
          <a:prstGeom prst="rect">
            <a:avLst/>
          </a:prstGeom>
        </p:spPr>
      </p:pic>
      <p:sp>
        <p:nvSpPr>
          <p:cNvPr id="2" name="Title 1">
            <a:extLst>
              <a:ext uri="{FF2B5EF4-FFF2-40B4-BE49-F238E27FC236}">
                <a16:creationId xmlns:a16="http://schemas.microsoft.com/office/drawing/2014/main" id="{13C5C643-58F0-45BA-86B2-9FB0230A2080}"/>
              </a:ext>
            </a:extLst>
          </p:cNvPr>
          <p:cNvSpPr>
            <a:spLocks noGrp="1"/>
          </p:cNvSpPr>
          <p:nvPr>
            <p:ph type="ctrTitle"/>
          </p:nvPr>
        </p:nvSpPr>
        <p:spPr>
          <a:xfrm>
            <a:off x="323980" y="2651165"/>
            <a:ext cx="6498212" cy="1213104"/>
          </a:xfrm>
        </p:spPr>
        <p:txBody>
          <a:bodyPr/>
          <a:lstStyle/>
          <a:p>
            <a:pPr algn="l"/>
            <a:r>
              <a:rPr lang="en-US">
                <a:solidFill>
                  <a:schemeClr val="bg1"/>
                </a:solidFill>
              </a:rPr>
              <a:t>Title</a:t>
            </a:r>
          </a:p>
        </p:txBody>
      </p:sp>
      <p:sp>
        <p:nvSpPr>
          <p:cNvPr id="3" name="Subtitle 2">
            <a:extLst>
              <a:ext uri="{FF2B5EF4-FFF2-40B4-BE49-F238E27FC236}">
                <a16:creationId xmlns:a16="http://schemas.microsoft.com/office/drawing/2014/main" id="{1208F624-F939-4159-847B-156C51138910}"/>
              </a:ext>
            </a:extLst>
          </p:cNvPr>
          <p:cNvSpPr>
            <a:spLocks noGrp="1"/>
          </p:cNvSpPr>
          <p:nvPr>
            <p:ph type="subTitle" idx="1"/>
          </p:nvPr>
        </p:nvSpPr>
        <p:spPr>
          <a:xfrm>
            <a:off x="159198" y="2524181"/>
            <a:ext cx="5273932" cy="704101"/>
          </a:xfrm>
        </p:spPr>
        <p:txBody>
          <a:bodyPr vert="horz" lIns="91440" tIns="45720" rIns="91440" bIns="45720" rtlCol="0" anchor="t">
            <a:normAutofit/>
          </a:bodyPr>
          <a:lstStyle/>
          <a:p>
            <a:pPr algn="l"/>
            <a:r>
              <a:rPr lang="en-US" sz="4400" b="1" dirty="0">
                <a:latin typeface="Calibri"/>
                <a:cs typeface="Calibri"/>
              </a:rPr>
              <a:t>August 11</a:t>
            </a:r>
            <a:endParaRPr lang="en-US" sz="4400" b="1" dirty="0"/>
          </a:p>
        </p:txBody>
      </p:sp>
      <p:sp>
        <p:nvSpPr>
          <p:cNvPr id="6" name="TextBox 5">
            <a:extLst>
              <a:ext uri="{FF2B5EF4-FFF2-40B4-BE49-F238E27FC236}">
                <a16:creationId xmlns:a16="http://schemas.microsoft.com/office/drawing/2014/main" id="{8F1AFB9D-24BE-4926-AAB3-04FBDE5DA20C}"/>
              </a:ext>
            </a:extLst>
          </p:cNvPr>
          <p:cNvSpPr txBox="1"/>
          <p:nvPr/>
        </p:nvSpPr>
        <p:spPr>
          <a:xfrm>
            <a:off x="159198" y="310572"/>
            <a:ext cx="10152121" cy="1569660"/>
          </a:xfrm>
          <a:prstGeom prst="rect">
            <a:avLst/>
          </a:prstGeom>
          <a:noFill/>
        </p:spPr>
        <p:txBody>
          <a:bodyPr wrap="square" rtlCol="0">
            <a:spAutoFit/>
          </a:bodyPr>
          <a:lstStyle/>
          <a:p>
            <a:r>
              <a:rPr lang="it-IT" sz="4800" b="1">
                <a:latin typeface="Avenir LT Std 55 Roman" panose="020B0703020203020204" pitchFamily="34" charset="0"/>
              </a:rPr>
              <a:t>Division of Purchase and Contract Town Hall</a:t>
            </a:r>
            <a:endParaRPr lang="en-US" sz="4800" b="1">
              <a:latin typeface="Avenir LT Std 55 Roman" panose="020B0703020203020204" pitchFamily="34" charset="0"/>
            </a:endParaRPr>
          </a:p>
        </p:txBody>
      </p:sp>
    </p:spTree>
    <p:extLst>
      <p:ext uri="{BB962C8B-B14F-4D97-AF65-F5344CB8AC3E}">
        <p14:creationId xmlns:p14="http://schemas.microsoft.com/office/powerpoint/2010/main" val="19106101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 name="ImpressusWheel.png" descr="ImpressusWheel.png"/>
          <p:cNvPicPr>
            <a:picLocks noChangeAspect="1"/>
          </p:cNvPicPr>
          <p:nvPr/>
        </p:nvPicPr>
        <p:blipFill>
          <a:blip r:embed="rId2"/>
          <a:stretch>
            <a:fillRect/>
          </a:stretch>
        </p:blipFill>
        <p:spPr>
          <a:xfrm>
            <a:off x="65199" y="1088620"/>
            <a:ext cx="10772300" cy="5445665"/>
          </a:xfrm>
          <a:prstGeom prst="rect">
            <a:avLst/>
          </a:prstGeom>
          <a:ln w="12700">
            <a:miter lim="400000"/>
          </a:ln>
        </p:spPr>
      </p:pic>
      <p:pic>
        <p:nvPicPr>
          <p:cNvPr id="118" name="Impressus30Years.png" descr="Impressus30Years.png"/>
          <p:cNvPicPr>
            <a:picLocks noChangeAspect="1"/>
          </p:cNvPicPr>
          <p:nvPr/>
        </p:nvPicPr>
        <p:blipFill>
          <a:blip r:embed="rId3"/>
          <a:srcRect/>
          <a:stretch>
            <a:fillRect/>
          </a:stretch>
        </p:blipFill>
        <p:spPr>
          <a:xfrm>
            <a:off x="6710134" y="6472232"/>
            <a:ext cx="5499339" cy="429450"/>
          </a:xfrm>
          <a:prstGeom prst="rect">
            <a:avLst/>
          </a:prstGeom>
          <a:ln w="12700">
            <a:miter lim="400000"/>
          </a:ln>
        </p:spPr>
      </p:pic>
      <p:pic>
        <p:nvPicPr>
          <p:cNvPr id="119" name="StateTerm-PPT-Meet2.png" descr="StateTerm-PPT-Meet2.png"/>
          <p:cNvPicPr>
            <a:picLocks noChangeAspect="1"/>
          </p:cNvPicPr>
          <p:nvPr/>
        </p:nvPicPr>
        <p:blipFill>
          <a:blip r:embed="rId4"/>
          <a:stretch>
            <a:fillRect/>
          </a:stretch>
        </p:blipFill>
        <p:spPr>
          <a:xfrm>
            <a:off x="595925" y="442206"/>
            <a:ext cx="4665910" cy="596901"/>
          </a:xfrm>
          <a:prstGeom prst="rect">
            <a:avLst/>
          </a:prstGeom>
          <a:ln w="12700">
            <a:miter lim="400000"/>
          </a:ln>
        </p:spPr>
      </p:pic>
      <p:pic>
        <p:nvPicPr>
          <p:cNvPr id="120" name="MakeMark.png" descr="MakeMark.png"/>
          <p:cNvPicPr>
            <a:picLocks noChangeAspect="1"/>
          </p:cNvPicPr>
          <p:nvPr/>
        </p:nvPicPr>
        <p:blipFill>
          <a:blip r:embed="rId5"/>
          <a:stretch>
            <a:fillRect/>
          </a:stretch>
        </p:blipFill>
        <p:spPr>
          <a:xfrm>
            <a:off x="6944346" y="1761710"/>
            <a:ext cx="3318324" cy="424507"/>
          </a:xfrm>
          <a:prstGeom prst="rect">
            <a:avLst/>
          </a:prstGeom>
          <a:ln w="12700">
            <a:miter lim="400000"/>
          </a:ln>
        </p:spPr>
      </p:pic>
      <p:pic>
        <p:nvPicPr>
          <p:cNvPr id="121" name="Impressus-LOGO.png" descr="Impressus-LOGO.png"/>
          <p:cNvPicPr>
            <a:picLocks noChangeAspect="1"/>
          </p:cNvPicPr>
          <p:nvPr/>
        </p:nvPicPr>
        <p:blipFill>
          <a:blip r:embed="rId6"/>
          <a:stretch>
            <a:fillRect/>
          </a:stretch>
        </p:blipFill>
        <p:spPr>
          <a:xfrm>
            <a:off x="5433517" y="-177665"/>
            <a:ext cx="6793351" cy="3426629"/>
          </a:xfrm>
          <a:prstGeom prst="rect">
            <a:avLst/>
          </a:prstGeom>
          <a:ln w="12700">
            <a:miter lim="400000"/>
          </a:ln>
        </p:spPr>
      </p:pic>
      <p:pic>
        <p:nvPicPr>
          <p:cNvPr id="122" name="ImpressusContact.png" descr="ImpressusContact.png"/>
          <p:cNvPicPr>
            <a:picLocks noChangeAspect="1"/>
          </p:cNvPicPr>
          <p:nvPr/>
        </p:nvPicPr>
        <p:blipFill>
          <a:blip r:embed="rId7"/>
          <a:stretch>
            <a:fillRect/>
          </a:stretch>
        </p:blipFill>
        <p:spPr>
          <a:xfrm>
            <a:off x="5334527" y="1101480"/>
            <a:ext cx="5499340" cy="429450"/>
          </a:xfrm>
          <a:prstGeom prst="rect">
            <a:avLst/>
          </a:prstGeom>
          <a:ln w="12700">
            <a:miter lim="400000"/>
          </a:ln>
        </p:spPr>
      </p:pic>
      <p:pic>
        <p:nvPicPr>
          <p:cNvPr id="123" name="Impressus-BodyText.png" descr="Impressus-BodyText.png"/>
          <p:cNvPicPr>
            <a:picLocks noChangeAspect="1"/>
          </p:cNvPicPr>
          <p:nvPr/>
        </p:nvPicPr>
        <p:blipFill>
          <a:blip r:embed="rId8"/>
          <a:stretch>
            <a:fillRect/>
          </a:stretch>
        </p:blipFill>
        <p:spPr>
          <a:xfrm>
            <a:off x="6532391" y="3333048"/>
            <a:ext cx="5358947" cy="3055100"/>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48689-7883-2DC6-91C2-E3CAD17D72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909C9F-4164-CF7A-CB96-6EAD3A58EADE}"/>
              </a:ext>
            </a:extLst>
          </p:cNvPr>
          <p:cNvSpPr>
            <a:spLocks noGrp="1"/>
          </p:cNvSpPr>
          <p:nvPr>
            <p:ph type="title"/>
          </p:nvPr>
        </p:nvSpPr>
        <p:spPr>
          <a:xfrm>
            <a:off x="914400" y="-61595"/>
            <a:ext cx="10515600" cy="1325563"/>
          </a:xfrm>
        </p:spPr>
        <p:txBody>
          <a:bodyPr vert="horz" lIns="91440" tIns="45720" rIns="91440" bIns="45720" rtlCol="0" anchor="ctr">
            <a:normAutofit/>
          </a:bodyPr>
          <a:lstStyle/>
          <a:p>
            <a:r>
              <a:rPr lang="en-US" dirty="0"/>
              <a:t>Meet the Vendor…</a:t>
            </a:r>
            <a:endParaRPr lang="en-US" kern="1200" dirty="0">
              <a:latin typeface="+mj-lt"/>
              <a:ea typeface="+mj-ea"/>
              <a:cs typeface="+mj-cs"/>
            </a:endParaRPr>
          </a:p>
        </p:txBody>
      </p:sp>
      <p:sp>
        <p:nvSpPr>
          <p:cNvPr id="6" name="TextBox 5">
            <a:extLst>
              <a:ext uri="{FF2B5EF4-FFF2-40B4-BE49-F238E27FC236}">
                <a16:creationId xmlns:a16="http://schemas.microsoft.com/office/drawing/2014/main" id="{D7DD8927-1B9B-F1D1-5874-4F8FBCA2781D}"/>
              </a:ext>
            </a:extLst>
          </p:cNvPr>
          <p:cNvSpPr txBox="1"/>
          <p:nvPr/>
        </p:nvSpPr>
        <p:spPr>
          <a:xfrm>
            <a:off x="838200" y="1825625"/>
            <a:ext cx="5181600" cy="4351338"/>
          </a:xfrm>
          <a:prstGeom prst="rect">
            <a:avLst/>
          </a:prstGeom>
        </p:spPr>
        <p:txBody>
          <a:bodyPr vert="horz" lIns="91440" tIns="45720" rIns="91440" bIns="45720" rtlCol="0">
            <a:normAutofit/>
          </a:bodyPr>
          <a:lstStyle/>
          <a:p>
            <a:pPr>
              <a:lnSpc>
                <a:spcPct val="90000"/>
              </a:lnSpc>
              <a:spcBef>
                <a:spcPts val="1000"/>
              </a:spcBef>
            </a:pPr>
            <a:r>
              <a:rPr lang="en-US" sz="2800" b="1" u="sng" dirty="0">
                <a:solidFill>
                  <a:schemeClr val="accent1">
                    <a:lumMod val="75000"/>
                  </a:schemeClr>
                </a:solidFill>
              </a:rPr>
              <a:t>Covered Categories</a:t>
            </a:r>
          </a:p>
          <a:p>
            <a:pPr marL="457200" indent="-457200">
              <a:lnSpc>
                <a:spcPct val="90000"/>
              </a:lnSpc>
              <a:spcBef>
                <a:spcPts val="1000"/>
              </a:spcBef>
              <a:buFont typeface="Wingdings" panose="05000000000000000000" pitchFamily="2" charset="2"/>
              <a:buChar char="ü"/>
            </a:pPr>
            <a:r>
              <a:rPr lang="en-US" sz="2800" dirty="0">
                <a:solidFill>
                  <a:schemeClr val="accent1">
                    <a:lumMod val="75000"/>
                  </a:schemeClr>
                </a:solidFill>
              </a:rPr>
              <a:t>Apparel </a:t>
            </a:r>
          </a:p>
          <a:p>
            <a:pPr marL="457200" indent="-457200">
              <a:lnSpc>
                <a:spcPct val="90000"/>
              </a:lnSpc>
              <a:spcBef>
                <a:spcPts val="1000"/>
              </a:spcBef>
              <a:buFont typeface="Wingdings" panose="05000000000000000000" pitchFamily="2" charset="2"/>
              <a:buChar char="ü"/>
            </a:pPr>
            <a:r>
              <a:rPr lang="en-US" sz="2800" dirty="0">
                <a:solidFill>
                  <a:schemeClr val="accent1">
                    <a:lumMod val="75000"/>
                  </a:schemeClr>
                </a:solidFill>
              </a:rPr>
              <a:t>Bags &amp; Totes </a:t>
            </a:r>
          </a:p>
          <a:p>
            <a:pPr marL="457200" indent="-457200">
              <a:lnSpc>
                <a:spcPct val="90000"/>
              </a:lnSpc>
              <a:spcBef>
                <a:spcPts val="1000"/>
              </a:spcBef>
              <a:buFont typeface="Wingdings" panose="05000000000000000000" pitchFamily="2" charset="2"/>
              <a:buChar char="ü"/>
            </a:pPr>
            <a:r>
              <a:rPr lang="en-US" sz="2800" dirty="0">
                <a:solidFill>
                  <a:schemeClr val="accent1">
                    <a:lumMod val="75000"/>
                  </a:schemeClr>
                </a:solidFill>
              </a:rPr>
              <a:t>Drinkware </a:t>
            </a:r>
          </a:p>
          <a:p>
            <a:pPr marL="457200" indent="-457200">
              <a:lnSpc>
                <a:spcPct val="90000"/>
              </a:lnSpc>
              <a:spcBef>
                <a:spcPts val="1000"/>
              </a:spcBef>
              <a:buFont typeface="Wingdings" panose="05000000000000000000" pitchFamily="2" charset="2"/>
              <a:buChar char="ü"/>
            </a:pPr>
            <a:r>
              <a:rPr lang="en-US" sz="2800" dirty="0">
                <a:solidFill>
                  <a:schemeClr val="accent1">
                    <a:lumMod val="75000"/>
                  </a:schemeClr>
                </a:solidFill>
              </a:rPr>
              <a:t>Writing Instruments </a:t>
            </a:r>
          </a:p>
          <a:p>
            <a:pPr marL="457200" indent="-457200">
              <a:lnSpc>
                <a:spcPct val="90000"/>
              </a:lnSpc>
              <a:spcBef>
                <a:spcPts val="1000"/>
              </a:spcBef>
              <a:buFont typeface="Wingdings" panose="05000000000000000000" pitchFamily="2" charset="2"/>
              <a:buChar char="ü"/>
            </a:pPr>
            <a:r>
              <a:rPr lang="en-US" sz="2800" dirty="0">
                <a:solidFill>
                  <a:schemeClr val="accent1">
                    <a:lumMod val="75000"/>
                  </a:schemeClr>
                </a:solidFill>
              </a:rPr>
              <a:t>Award &amp; Recognition Gifts</a:t>
            </a:r>
          </a:p>
          <a:p>
            <a:pPr marL="457200" indent="-457200">
              <a:lnSpc>
                <a:spcPct val="90000"/>
              </a:lnSpc>
              <a:spcBef>
                <a:spcPts val="1000"/>
              </a:spcBef>
              <a:buFont typeface="Wingdings" panose="05000000000000000000" pitchFamily="2" charset="2"/>
              <a:buChar char="ü"/>
            </a:pPr>
            <a:r>
              <a:rPr lang="en-US" sz="2800" dirty="0" err="1">
                <a:solidFill>
                  <a:schemeClr val="accent1">
                    <a:lumMod val="75000"/>
                  </a:schemeClr>
                </a:solidFill>
              </a:rPr>
              <a:t>Misc</a:t>
            </a:r>
            <a:r>
              <a:rPr lang="en-US" sz="2800" dirty="0">
                <a:solidFill>
                  <a:schemeClr val="accent1">
                    <a:lumMod val="75000"/>
                  </a:schemeClr>
                </a:solidFill>
              </a:rPr>
              <a:t> Promotional Merchandise</a:t>
            </a:r>
          </a:p>
          <a:p>
            <a:pPr marL="228600" indent="-228600">
              <a:lnSpc>
                <a:spcPct val="90000"/>
              </a:lnSpc>
              <a:spcBef>
                <a:spcPts val="1000"/>
              </a:spcBef>
              <a:buFont typeface="Arial" panose="020B0604020202020204" pitchFamily="34" charset="0"/>
              <a:buChar char="•"/>
            </a:pPr>
            <a:endParaRPr lang="en-US" sz="2800" dirty="0"/>
          </a:p>
          <a:p>
            <a:pPr marL="228600" indent="-228600">
              <a:lnSpc>
                <a:spcPct val="90000"/>
              </a:lnSpc>
              <a:spcBef>
                <a:spcPts val="1000"/>
              </a:spcBef>
              <a:buFont typeface="Arial" panose="020B0604020202020204" pitchFamily="34" charset="0"/>
              <a:buChar char="•"/>
            </a:pPr>
            <a:endParaRPr lang="en-US" sz="2800" dirty="0"/>
          </a:p>
        </p:txBody>
      </p:sp>
      <p:pic>
        <p:nvPicPr>
          <p:cNvPr id="10" name="Graphic 9" descr="Shirt outline">
            <a:extLst>
              <a:ext uri="{FF2B5EF4-FFF2-40B4-BE49-F238E27FC236}">
                <a16:creationId xmlns:a16="http://schemas.microsoft.com/office/drawing/2014/main" id="{7C55602F-CABC-397B-F6BE-B369EC4D828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92029" y="2433735"/>
            <a:ext cx="331839" cy="331839"/>
          </a:xfrm>
          <a:prstGeom prst="rect">
            <a:avLst/>
          </a:prstGeom>
        </p:spPr>
      </p:pic>
      <p:pic>
        <p:nvPicPr>
          <p:cNvPr id="12" name="Graphic 11" descr="Shopping bag outline">
            <a:extLst>
              <a:ext uri="{FF2B5EF4-FFF2-40B4-BE49-F238E27FC236}">
                <a16:creationId xmlns:a16="http://schemas.microsoft.com/office/drawing/2014/main" id="{E926DB98-8526-302F-0A05-22F4019FBFD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05315" y="2828611"/>
            <a:ext cx="447370" cy="447370"/>
          </a:xfrm>
          <a:prstGeom prst="rect">
            <a:avLst/>
          </a:prstGeom>
        </p:spPr>
      </p:pic>
      <p:pic>
        <p:nvPicPr>
          <p:cNvPr id="14" name="Graphic 13" descr="Water Bottle outline">
            <a:extLst>
              <a:ext uri="{FF2B5EF4-FFF2-40B4-BE49-F238E27FC236}">
                <a16:creationId xmlns:a16="http://schemas.microsoft.com/office/drawing/2014/main" id="{AA8CFD91-E3D4-AF29-76DB-753A0D3039E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9959" y="3373684"/>
            <a:ext cx="447369" cy="447369"/>
          </a:xfrm>
          <a:prstGeom prst="rect">
            <a:avLst/>
          </a:prstGeom>
        </p:spPr>
      </p:pic>
      <p:pic>
        <p:nvPicPr>
          <p:cNvPr id="16" name="Graphic 15" descr="Pen outline">
            <a:extLst>
              <a:ext uri="{FF2B5EF4-FFF2-40B4-BE49-F238E27FC236}">
                <a16:creationId xmlns:a16="http://schemas.microsoft.com/office/drawing/2014/main" id="{3FBB8A6C-D782-1905-B7E5-96934B1E1EA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77813" y="3902784"/>
            <a:ext cx="351503" cy="351503"/>
          </a:xfrm>
          <a:prstGeom prst="rect">
            <a:avLst/>
          </a:prstGeom>
        </p:spPr>
      </p:pic>
      <p:pic>
        <p:nvPicPr>
          <p:cNvPr id="18" name="Graphic 17" descr="Ribbon outline">
            <a:extLst>
              <a:ext uri="{FF2B5EF4-FFF2-40B4-BE49-F238E27FC236}">
                <a16:creationId xmlns:a16="http://schemas.microsoft.com/office/drawing/2014/main" id="{06A4DB8F-0CED-7120-8708-F4050061E8D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50048" y="4399934"/>
            <a:ext cx="447370" cy="447370"/>
          </a:xfrm>
          <a:prstGeom prst="rect">
            <a:avLst/>
          </a:prstGeom>
        </p:spPr>
      </p:pic>
      <p:pic>
        <p:nvPicPr>
          <p:cNvPr id="22" name="Graphic 21" descr="Shopping cart outline">
            <a:extLst>
              <a:ext uri="{FF2B5EF4-FFF2-40B4-BE49-F238E27FC236}">
                <a16:creationId xmlns:a16="http://schemas.microsoft.com/office/drawing/2014/main" id="{73875806-740C-194F-6471-E35A3A2E34A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62484" y="4847304"/>
            <a:ext cx="467032" cy="467032"/>
          </a:xfrm>
          <a:prstGeom prst="rect">
            <a:avLst/>
          </a:prstGeom>
        </p:spPr>
      </p:pic>
      <p:sp>
        <p:nvSpPr>
          <p:cNvPr id="8" name="TextBox 7">
            <a:extLst>
              <a:ext uri="{FF2B5EF4-FFF2-40B4-BE49-F238E27FC236}">
                <a16:creationId xmlns:a16="http://schemas.microsoft.com/office/drawing/2014/main" id="{0CCEA166-80FC-9B0B-AC68-D0F2C00E099D}"/>
              </a:ext>
            </a:extLst>
          </p:cNvPr>
          <p:cNvSpPr txBox="1"/>
          <p:nvPr/>
        </p:nvSpPr>
        <p:spPr>
          <a:xfrm>
            <a:off x="6806629" y="3636387"/>
            <a:ext cx="4759829" cy="369332"/>
          </a:xfrm>
          <a:prstGeom prst="rect">
            <a:avLst/>
          </a:prstGeom>
          <a:noFill/>
        </p:spPr>
        <p:txBody>
          <a:bodyPr wrap="none" rtlCol="0">
            <a:spAutoFit/>
          </a:bodyPr>
          <a:lstStyle/>
          <a:p>
            <a:r>
              <a:rPr lang="en-US" i="1" dirty="0">
                <a:solidFill>
                  <a:schemeClr val="accent1">
                    <a:lumMod val="75000"/>
                  </a:schemeClr>
                </a:solidFill>
              </a:rPr>
              <a:t>“Business Solutions That Simplify How You Work”</a:t>
            </a:r>
          </a:p>
        </p:txBody>
      </p:sp>
      <p:pic>
        <p:nvPicPr>
          <p:cNvPr id="5" name="Picture 4">
            <a:extLst>
              <a:ext uri="{FF2B5EF4-FFF2-40B4-BE49-F238E27FC236}">
                <a16:creationId xmlns:a16="http://schemas.microsoft.com/office/drawing/2014/main" id="{0E155B7F-B6CF-D996-BF2D-371E21E37628}"/>
              </a:ext>
            </a:extLst>
          </p:cNvPr>
          <p:cNvPicPr>
            <a:picLocks noChangeAspect="1"/>
          </p:cNvPicPr>
          <p:nvPr/>
        </p:nvPicPr>
        <p:blipFill>
          <a:blip r:embed="rId8"/>
          <a:stretch>
            <a:fillRect/>
          </a:stretch>
        </p:blipFill>
        <p:spPr>
          <a:xfrm>
            <a:off x="7264620" y="2280770"/>
            <a:ext cx="3698348" cy="1047865"/>
          </a:xfrm>
          <a:prstGeom prst="rect">
            <a:avLst/>
          </a:prstGeom>
        </p:spPr>
      </p:pic>
    </p:spTree>
    <p:extLst>
      <p:ext uri="{BB962C8B-B14F-4D97-AF65-F5344CB8AC3E}">
        <p14:creationId xmlns:p14="http://schemas.microsoft.com/office/powerpoint/2010/main" val="1970248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logo_0.png"/>
          <p:cNvPicPr>
            <a:picLocks noChangeAspect="1"/>
          </p:cNvPicPr>
          <p:nvPr/>
        </p:nvPicPr>
        <p:blipFill>
          <a:blip r:embed="rId3"/>
          <a:stretch>
            <a:fillRect/>
          </a:stretch>
        </p:blipFill>
        <p:spPr>
          <a:xfrm>
            <a:off x="4739352" y="167352"/>
            <a:ext cx="2682816" cy="1341408"/>
          </a:xfrm>
          <a:prstGeom prst="rect">
            <a:avLst/>
          </a:prstGeom>
        </p:spPr>
      </p:pic>
      <p:sp>
        <p:nvSpPr>
          <p:cNvPr id="3" name="Text 0"/>
          <p:cNvSpPr/>
          <p:nvPr/>
        </p:nvSpPr>
        <p:spPr>
          <a:xfrm>
            <a:off x="457200" y="1508760"/>
            <a:ext cx="11247120" cy="502920"/>
          </a:xfrm>
          <a:prstGeom prst="rect">
            <a:avLst/>
          </a:prstGeom>
          <a:noFill/>
          <a:ln/>
        </p:spPr>
        <p:txBody>
          <a:bodyPr wrap="square" rtlCol="0" anchor="ctr"/>
          <a:lstStyle/>
          <a:p>
            <a:pPr marL="0" indent="0" algn="ctr">
              <a:buNone/>
            </a:pPr>
            <a:r>
              <a:rPr lang="en-US" sz="2800" b="1" dirty="0">
                <a:solidFill>
                  <a:srgbClr val="1A1A2E"/>
                </a:solidFill>
                <a:latin typeface="Georgia" pitchFamily="34" charset="0"/>
                <a:ea typeface="Georgia" pitchFamily="34" charset="-122"/>
                <a:cs typeface="Georgia" pitchFamily="34" charset="-120"/>
              </a:rPr>
              <a:t>Mission Statement</a:t>
            </a:r>
            <a:endParaRPr lang="en-US" sz="2800" dirty="0"/>
          </a:p>
        </p:txBody>
      </p:sp>
      <p:sp>
        <p:nvSpPr>
          <p:cNvPr id="4" name="Text 1"/>
          <p:cNvSpPr/>
          <p:nvPr/>
        </p:nvSpPr>
        <p:spPr>
          <a:xfrm>
            <a:off x="914400" y="2029968"/>
            <a:ext cx="10332720" cy="685800"/>
          </a:xfrm>
          <a:prstGeom prst="rect">
            <a:avLst/>
          </a:prstGeom>
          <a:noFill/>
          <a:ln/>
        </p:spPr>
        <p:txBody>
          <a:bodyPr wrap="square" rtlCol="0" anchor="ctr"/>
          <a:lstStyle/>
          <a:p>
            <a:pPr marL="0" indent="0" algn="ctr">
              <a:lnSpc>
                <a:spcPct val="115000"/>
              </a:lnSpc>
              <a:buNone/>
            </a:pPr>
            <a:r>
              <a:rPr lang="en-US" sz="1500" i="1" dirty="0">
                <a:solidFill>
                  <a:srgbClr val="44475A"/>
                </a:solidFill>
                <a:latin typeface="Georgia" pitchFamily="34" charset="0"/>
                <a:ea typeface="Georgia" pitchFamily="34" charset="-122"/>
                <a:cs typeface="Georgia" pitchFamily="34" charset="-120"/>
              </a:rPr>
              <a:t>To provide the highest quality experience possible to our clients through the research, production, and on-time delivery of any logoed item they desire.</a:t>
            </a:r>
            <a:endParaRPr lang="en-US" sz="1500" dirty="0"/>
          </a:p>
        </p:txBody>
      </p:sp>
      <p:sp>
        <p:nvSpPr>
          <p:cNvPr id="5" name="Text 2"/>
          <p:cNvSpPr/>
          <p:nvPr/>
        </p:nvSpPr>
        <p:spPr>
          <a:xfrm>
            <a:off x="457200" y="2788920"/>
            <a:ext cx="11247120" cy="365760"/>
          </a:xfrm>
          <a:prstGeom prst="rect">
            <a:avLst/>
          </a:prstGeom>
          <a:noFill/>
          <a:ln/>
        </p:spPr>
        <p:txBody>
          <a:bodyPr wrap="square" rtlCol="0" anchor="ctr"/>
          <a:lstStyle/>
          <a:p>
            <a:pPr marL="0" indent="0">
              <a:buNone/>
            </a:pPr>
            <a:r>
              <a:rPr lang="en-US" sz="1900" b="1" dirty="0">
                <a:solidFill>
                  <a:srgbClr val="1A1A2E"/>
                </a:solidFill>
                <a:latin typeface="Georgia" pitchFamily="34" charset="0"/>
                <a:ea typeface="Georgia" pitchFamily="34" charset="-122"/>
                <a:cs typeface="Georgia" pitchFamily="34" charset="-120"/>
              </a:rPr>
              <a:t>Value Added Services</a:t>
            </a:r>
            <a:endParaRPr lang="en-US" sz="1900" dirty="0"/>
          </a:p>
        </p:txBody>
      </p:sp>
      <p:sp>
        <p:nvSpPr>
          <p:cNvPr id="6" name="Text 3"/>
          <p:cNvSpPr/>
          <p:nvPr/>
        </p:nvSpPr>
        <p:spPr>
          <a:xfrm>
            <a:off x="457200" y="3200400"/>
            <a:ext cx="11247120" cy="3520440"/>
          </a:xfrm>
          <a:prstGeom prst="rect">
            <a:avLst/>
          </a:prstGeom>
          <a:noFill/>
          <a:ln/>
        </p:spPr>
        <p:txBody>
          <a:bodyPr wrap="square" rtlCol="0" anchor="t"/>
          <a:lstStyle/>
          <a:p>
            <a:pPr marL="342900" indent="-342900">
              <a:spcAft>
                <a:spcPts val="600"/>
              </a:spcAft>
              <a:buSzPct val="100000"/>
              <a:buChar char="✓"/>
            </a:pPr>
            <a:r>
              <a:rPr lang="en-US" sz="1450" dirty="0">
                <a:solidFill>
                  <a:srgbClr val="222222"/>
                </a:solidFill>
                <a:latin typeface="Calibri" pitchFamily="34" charset="0"/>
                <a:ea typeface="Calibri" pitchFamily="34" charset="-122"/>
                <a:cs typeface="Calibri" pitchFamily="34" charset="-120"/>
              </a:rPr>
              <a:t>High-touch, single point of contact throughout the order process</a:t>
            </a:r>
            <a:endParaRPr lang="en-US" sz="1450" dirty="0"/>
          </a:p>
          <a:p>
            <a:pPr marL="342900" indent="-342900">
              <a:spcAft>
                <a:spcPts val="600"/>
              </a:spcAft>
              <a:buSzPct val="100000"/>
              <a:buChar char="✓"/>
            </a:pPr>
            <a:r>
              <a:rPr lang="en-US" sz="1450" dirty="0">
                <a:solidFill>
                  <a:srgbClr val="222222"/>
                </a:solidFill>
                <a:latin typeface="Calibri" pitchFamily="34" charset="0"/>
                <a:ea typeface="Calibri" pitchFamily="34" charset="-122"/>
                <a:cs typeface="Calibri" pitchFamily="34" charset="-120"/>
              </a:rPr>
              <a:t>Same-day or next-day quote turnaround</a:t>
            </a:r>
            <a:endParaRPr lang="en-US" sz="1450" dirty="0"/>
          </a:p>
          <a:p>
            <a:pPr marL="342900" indent="-342900">
              <a:spcAft>
                <a:spcPts val="600"/>
              </a:spcAft>
              <a:buSzPct val="100000"/>
              <a:buChar char="✓"/>
            </a:pPr>
            <a:r>
              <a:rPr lang="en-US" sz="1450" dirty="0">
                <a:solidFill>
                  <a:srgbClr val="222222"/>
                </a:solidFill>
                <a:latin typeface="Calibri" pitchFamily="34" charset="0"/>
                <a:ea typeface="Calibri" pitchFamily="34" charset="-122"/>
                <a:cs typeface="Calibri" pitchFamily="34" charset="-120"/>
              </a:rPr>
              <a:t>Rush order capability</a:t>
            </a:r>
            <a:endParaRPr lang="en-US" sz="1450" dirty="0"/>
          </a:p>
          <a:p>
            <a:pPr marL="342900" indent="-342900">
              <a:spcAft>
                <a:spcPts val="600"/>
              </a:spcAft>
              <a:buSzPct val="100000"/>
              <a:buChar char="✓"/>
            </a:pPr>
            <a:r>
              <a:rPr lang="en-US" sz="1450" dirty="0">
                <a:solidFill>
                  <a:srgbClr val="222222"/>
                </a:solidFill>
                <a:latin typeface="Calibri" pitchFamily="34" charset="0"/>
                <a:ea typeface="Calibri" pitchFamily="34" charset="-122"/>
                <a:cs typeface="Calibri" pitchFamily="34" charset="-120"/>
              </a:rPr>
              <a:t>Same attention given to small order requests as to large order requests</a:t>
            </a:r>
            <a:endParaRPr lang="en-US" sz="1450" dirty="0"/>
          </a:p>
          <a:p>
            <a:pPr marL="342900" indent="-342900">
              <a:spcAft>
                <a:spcPts val="600"/>
              </a:spcAft>
              <a:buSzPct val="100000"/>
              <a:buChar char="✓"/>
            </a:pPr>
            <a:r>
              <a:rPr lang="en-US" sz="1450" dirty="0">
                <a:solidFill>
                  <a:srgbClr val="222222"/>
                </a:solidFill>
                <a:latin typeface="Calibri" pitchFamily="34" charset="0"/>
                <a:ea typeface="Calibri" pitchFamily="34" charset="-122"/>
                <a:cs typeface="Calibri" pitchFamily="34" charset="-120"/>
              </a:rPr>
              <a:t>Domestic and direct-import production</a:t>
            </a:r>
            <a:endParaRPr lang="en-US" sz="1450" dirty="0"/>
          </a:p>
          <a:p>
            <a:pPr marL="342900" indent="-342900">
              <a:spcAft>
                <a:spcPts val="600"/>
              </a:spcAft>
              <a:buSzPct val="100000"/>
              <a:buChar char="✓"/>
            </a:pPr>
            <a:r>
              <a:rPr lang="en-US" sz="1450" dirty="0">
                <a:solidFill>
                  <a:srgbClr val="222222"/>
                </a:solidFill>
                <a:latin typeface="Calibri" pitchFamily="34" charset="0"/>
                <a:ea typeface="Calibri" pitchFamily="34" charset="-122"/>
                <a:cs typeface="Calibri" pitchFamily="34" charset="-120"/>
              </a:rPr>
              <a:t>Full-service provider, starting from art creation through fulfillment</a:t>
            </a:r>
            <a:endParaRPr lang="en-US" sz="1450" dirty="0"/>
          </a:p>
          <a:p>
            <a:pPr marL="342900" indent="-342900">
              <a:spcAft>
                <a:spcPts val="600"/>
              </a:spcAft>
              <a:buSzPct val="100000"/>
              <a:buChar char="✓"/>
            </a:pPr>
            <a:r>
              <a:rPr lang="en-US" sz="1450" dirty="0">
                <a:solidFill>
                  <a:srgbClr val="222222"/>
                </a:solidFill>
                <a:latin typeface="Calibri" pitchFamily="34" charset="0"/>
                <a:ea typeface="Calibri" pitchFamily="34" charset="-122"/>
                <a:cs typeface="Calibri" pitchFamily="34" charset="-120"/>
              </a:rPr>
              <a:t>Well-financed, capable of handling multi-million dollar orders</a:t>
            </a:r>
            <a:endParaRPr lang="en-US" sz="1450" dirty="0"/>
          </a:p>
          <a:p>
            <a:pPr marL="342900" indent="-342900">
              <a:spcAft>
                <a:spcPts val="600"/>
              </a:spcAft>
              <a:buSzPct val="100000"/>
              <a:buChar char="✓"/>
            </a:pPr>
            <a:r>
              <a:rPr lang="en-US" sz="1450" dirty="0">
                <a:solidFill>
                  <a:srgbClr val="222222"/>
                </a:solidFill>
                <a:latin typeface="Calibri" pitchFamily="34" charset="0"/>
                <a:ea typeface="Calibri" pitchFamily="34" charset="-122"/>
                <a:cs typeface="Calibri" pitchFamily="34" charset="-120"/>
              </a:rPr>
              <a:t>Print-on-demand capabilities</a:t>
            </a:r>
            <a:endParaRPr lang="en-US" sz="1450" dirty="0"/>
          </a:p>
          <a:p>
            <a:pPr marL="342900" indent="-342900">
              <a:spcAft>
                <a:spcPts val="600"/>
              </a:spcAft>
              <a:buSzPct val="100000"/>
              <a:buChar char="✓"/>
            </a:pPr>
            <a:r>
              <a:rPr lang="en-US" sz="1450" dirty="0">
                <a:solidFill>
                  <a:srgbClr val="222222"/>
                </a:solidFill>
                <a:latin typeface="Calibri" pitchFamily="34" charset="0"/>
                <a:ea typeface="Calibri" pitchFamily="34" charset="-122"/>
                <a:cs typeface="Calibri" pitchFamily="34" charset="-120"/>
              </a:rPr>
              <a:t>Every category of promotional product, wearables, and award products provided, including custom-designed products</a:t>
            </a:r>
            <a:endParaRPr lang="en-US" sz="1450" dirty="0"/>
          </a:p>
          <a:p>
            <a:pPr marL="342900" indent="-342900">
              <a:spcAft>
                <a:spcPts val="600"/>
              </a:spcAft>
              <a:buSzPct val="100000"/>
              <a:buChar char="✓"/>
            </a:pPr>
            <a:r>
              <a:rPr lang="en-US" sz="1450" dirty="0">
                <a:solidFill>
                  <a:srgbClr val="222222"/>
                </a:solidFill>
                <a:latin typeface="Calibri" pitchFamily="34" charset="0"/>
                <a:ea typeface="Calibri" pitchFamily="34" charset="-122"/>
                <a:cs typeface="Calibri" pitchFamily="34" charset="-120"/>
              </a:rPr>
              <a:t>47 years in business — Progressive Marketing has established long-term relationships with industry suppliers that greatly improve and support our ability to perform and resolve any issues</a:t>
            </a:r>
            <a:endParaRPr lang="en-US" sz="14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58368" y="438912"/>
            <a:ext cx="5120640" cy="475488"/>
          </a:xfrm>
          <a:prstGeom prst="rect">
            <a:avLst/>
          </a:prstGeom>
          <a:noFill/>
          <a:ln/>
        </p:spPr>
        <p:txBody>
          <a:bodyPr wrap="square" lIns="0" tIns="0" rIns="0" bIns="0" rtlCol="0" anchor="ctr"/>
          <a:lstStyle/>
          <a:p>
            <a:pPr marL="0" indent="0">
              <a:buNone/>
            </a:pPr>
            <a:r>
              <a:rPr lang="en-US" sz="3200" b="1" dirty="0">
                <a:solidFill>
                  <a:srgbClr val="183247"/>
                </a:solidFill>
                <a:latin typeface="Aptos Display" pitchFamily="34" charset="0"/>
                <a:ea typeface="Aptos Display" pitchFamily="34" charset="-122"/>
                <a:cs typeface="Aptos Display" pitchFamily="34" charset="-120"/>
              </a:rPr>
              <a:t>Meet Tiffany Saur </a:t>
            </a:r>
            <a:r>
              <a:rPr lang="en-US" sz="2000" b="1" dirty="0">
                <a:solidFill>
                  <a:srgbClr val="183247"/>
                </a:solidFill>
                <a:latin typeface="Aptos Display" pitchFamily="34" charset="0"/>
                <a:ea typeface="Aptos Display" pitchFamily="34" charset="-122"/>
                <a:cs typeface="Aptos Display" pitchFamily="34" charset="-120"/>
              </a:rPr>
              <a:t> from Soar Promo</a:t>
            </a:r>
            <a:endParaRPr lang="en-US" sz="2000" dirty="0"/>
          </a:p>
        </p:txBody>
      </p:sp>
      <p:sp>
        <p:nvSpPr>
          <p:cNvPr id="3" name="Text 1"/>
          <p:cNvSpPr/>
          <p:nvPr/>
        </p:nvSpPr>
        <p:spPr>
          <a:xfrm>
            <a:off x="658368" y="1045791"/>
            <a:ext cx="5120640" cy="274320"/>
          </a:xfrm>
          <a:prstGeom prst="rect">
            <a:avLst/>
          </a:prstGeom>
          <a:noFill/>
          <a:ln/>
        </p:spPr>
        <p:txBody>
          <a:bodyPr wrap="square" lIns="0" tIns="0" rIns="0" bIns="0" rtlCol="0" anchor="ctr"/>
          <a:lstStyle/>
          <a:p>
            <a:pPr marL="0" indent="0">
              <a:buNone/>
            </a:pPr>
            <a:r>
              <a:rPr lang="en-US" sz="1450" dirty="0">
                <a:solidFill>
                  <a:srgbClr val="547081"/>
                </a:solidFill>
                <a:latin typeface="Aptos" pitchFamily="34" charset="0"/>
                <a:ea typeface="Aptos" pitchFamily="34" charset="-122"/>
                <a:cs typeface="Aptos" pitchFamily="34" charset="-120"/>
              </a:rPr>
              <a:t>Helping North Carolina agencies SOAR.</a:t>
            </a:r>
            <a:endParaRPr lang="en-US" sz="1450" dirty="0"/>
          </a:p>
        </p:txBody>
      </p:sp>
      <p:pic>
        <p:nvPicPr>
          <p:cNvPr id="5" name="Image 0" descr="/mnt/data/soar_logo_crop.png"/>
          <p:cNvPicPr>
            <a:picLocks noChangeAspect="1"/>
          </p:cNvPicPr>
          <p:nvPr/>
        </p:nvPicPr>
        <p:blipFill>
          <a:blip r:embed="rId3"/>
          <a:stretch>
            <a:fillRect/>
          </a:stretch>
        </p:blipFill>
        <p:spPr>
          <a:xfrm>
            <a:off x="9675833" y="246126"/>
            <a:ext cx="1825837" cy="1729740"/>
          </a:xfrm>
          <a:prstGeom prst="rect">
            <a:avLst/>
          </a:prstGeom>
        </p:spPr>
      </p:pic>
      <p:sp>
        <p:nvSpPr>
          <p:cNvPr id="6" name="Shape 3"/>
          <p:cNvSpPr/>
          <p:nvPr/>
        </p:nvSpPr>
        <p:spPr>
          <a:xfrm>
            <a:off x="5909419" y="1874520"/>
            <a:ext cx="0" cy="3913632"/>
          </a:xfrm>
          <a:prstGeom prst="line">
            <a:avLst/>
          </a:prstGeom>
          <a:noFill/>
          <a:ln w="15240">
            <a:solidFill>
              <a:srgbClr val="D9E9F3"/>
            </a:solidFill>
            <a:prstDash val="solid"/>
          </a:ln>
        </p:spPr>
        <p:txBody>
          <a:bodyPr/>
          <a:lstStyle/>
          <a:p>
            <a:endParaRPr lang="en-US"/>
          </a:p>
        </p:txBody>
      </p:sp>
      <p:sp>
        <p:nvSpPr>
          <p:cNvPr id="7" name="Text 4"/>
          <p:cNvSpPr/>
          <p:nvPr/>
        </p:nvSpPr>
        <p:spPr>
          <a:xfrm>
            <a:off x="685800" y="1847088"/>
            <a:ext cx="4389120" cy="347472"/>
          </a:xfrm>
          <a:prstGeom prst="rect">
            <a:avLst/>
          </a:prstGeom>
          <a:noFill/>
          <a:ln/>
        </p:spPr>
        <p:txBody>
          <a:bodyPr wrap="square" lIns="0" tIns="0" rIns="0" bIns="0" rtlCol="0" anchor="ctr"/>
          <a:lstStyle/>
          <a:p>
            <a:pPr marL="0" indent="0">
              <a:buNone/>
            </a:pPr>
            <a:r>
              <a:rPr lang="en-US" sz="1800" b="1" dirty="0">
                <a:solidFill>
                  <a:srgbClr val="0B5FA5"/>
                </a:solidFill>
              </a:rPr>
              <a:t>Common Challenges</a:t>
            </a:r>
            <a:endParaRPr lang="en-US" sz="1800" dirty="0"/>
          </a:p>
        </p:txBody>
      </p:sp>
      <p:sp>
        <p:nvSpPr>
          <p:cNvPr id="8" name="Shape 5"/>
          <p:cNvSpPr/>
          <p:nvPr/>
        </p:nvSpPr>
        <p:spPr>
          <a:xfrm>
            <a:off x="804672" y="2468880"/>
            <a:ext cx="658368" cy="658368"/>
          </a:xfrm>
          <a:prstGeom prst="ellipse">
            <a:avLst/>
          </a:prstGeom>
          <a:solidFill>
            <a:srgbClr val="F2F8FC"/>
          </a:solidFill>
          <a:ln w="20320">
            <a:solidFill>
              <a:srgbClr val="0B9ED9"/>
            </a:solidFill>
            <a:prstDash val="solid"/>
          </a:ln>
        </p:spPr>
        <p:txBody>
          <a:bodyPr/>
          <a:lstStyle/>
          <a:p>
            <a:endParaRPr lang="en-US"/>
          </a:p>
        </p:txBody>
      </p:sp>
      <p:sp>
        <p:nvSpPr>
          <p:cNvPr id="9" name="Text 6"/>
          <p:cNvSpPr/>
          <p:nvPr/>
        </p:nvSpPr>
        <p:spPr>
          <a:xfrm>
            <a:off x="804672" y="2523744"/>
            <a:ext cx="658368" cy="438912"/>
          </a:xfrm>
          <a:prstGeom prst="rect">
            <a:avLst/>
          </a:prstGeom>
          <a:noFill/>
          <a:ln/>
        </p:spPr>
        <p:txBody>
          <a:bodyPr wrap="square" lIns="0" tIns="0" rIns="0" bIns="0" rtlCol="0" anchor="ctr"/>
          <a:lstStyle/>
          <a:p>
            <a:pPr marL="0" indent="0" algn="ctr">
              <a:buNone/>
            </a:pPr>
            <a:r>
              <a:rPr lang="en-US" sz="2000" b="1" dirty="0">
                <a:solidFill>
                  <a:srgbClr val="0B5FA5"/>
                </a:solidFill>
              </a:rPr>
              <a:t>$</a:t>
            </a:r>
            <a:endParaRPr lang="en-US" sz="2000" dirty="0"/>
          </a:p>
        </p:txBody>
      </p:sp>
      <p:sp>
        <p:nvSpPr>
          <p:cNvPr id="10" name="Text 7"/>
          <p:cNvSpPr/>
          <p:nvPr/>
        </p:nvSpPr>
        <p:spPr>
          <a:xfrm>
            <a:off x="1700784" y="2560320"/>
            <a:ext cx="3611880" cy="384048"/>
          </a:xfrm>
          <a:prstGeom prst="rect">
            <a:avLst/>
          </a:prstGeom>
          <a:noFill/>
          <a:ln/>
        </p:spPr>
        <p:txBody>
          <a:bodyPr wrap="square" lIns="0" tIns="0" rIns="0" bIns="0" rtlCol="0" anchor="ctr"/>
          <a:lstStyle/>
          <a:p>
            <a:pPr marL="0" indent="0">
              <a:buNone/>
            </a:pPr>
            <a:r>
              <a:rPr lang="en-US" sz="1850" b="1" dirty="0">
                <a:solidFill>
                  <a:srgbClr val="183247"/>
                </a:solidFill>
              </a:rPr>
              <a:t>LIMITED BUDGET</a:t>
            </a:r>
            <a:endParaRPr lang="en-US" sz="1850" dirty="0"/>
          </a:p>
        </p:txBody>
      </p:sp>
      <p:sp>
        <p:nvSpPr>
          <p:cNvPr id="11" name="Shape 8"/>
          <p:cNvSpPr/>
          <p:nvPr/>
        </p:nvSpPr>
        <p:spPr>
          <a:xfrm>
            <a:off x="804672" y="3438144"/>
            <a:ext cx="658368" cy="658368"/>
          </a:xfrm>
          <a:prstGeom prst="ellipse">
            <a:avLst/>
          </a:prstGeom>
          <a:solidFill>
            <a:srgbClr val="F2F8FC"/>
          </a:solidFill>
          <a:ln w="20320">
            <a:solidFill>
              <a:srgbClr val="0B9ED9"/>
            </a:solidFill>
            <a:prstDash val="solid"/>
          </a:ln>
        </p:spPr>
        <p:txBody>
          <a:bodyPr/>
          <a:lstStyle/>
          <a:p>
            <a:endParaRPr lang="en-US"/>
          </a:p>
        </p:txBody>
      </p:sp>
      <p:sp>
        <p:nvSpPr>
          <p:cNvPr id="12" name="Text 9"/>
          <p:cNvSpPr/>
          <p:nvPr/>
        </p:nvSpPr>
        <p:spPr>
          <a:xfrm>
            <a:off x="804672" y="3493008"/>
            <a:ext cx="658368" cy="438912"/>
          </a:xfrm>
          <a:prstGeom prst="rect">
            <a:avLst/>
          </a:prstGeom>
          <a:noFill/>
          <a:ln/>
        </p:spPr>
        <p:txBody>
          <a:bodyPr wrap="square" lIns="0" tIns="0" rIns="0" bIns="0" rtlCol="0" anchor="ctr"/>
          <a:lstStyle/>
          <a:p>
            <a:pPr marL="0" indent="0" algn="ctr">
              <a:buNone/>
            </a:pPr>
            <a:r>
              <a:rPr lang="en-US" sz="2000" b="1" dirty="0">
                <a:solidFill>
                  <a:srgbClr val="0B5FA5"/>
                </a:solidFill>
              </a:rPr>
              <a:t>◷</a:t>
            </a:r>
            <a:endParaRPr lang="en-US" sz="2000" dirty="0"/>
          </a:p>
        </p:txBody>
      </p:sp>
      <p:sp>
        <p:nvSpPr>
          <p:cNvPr id="13" name="Text 10"/>
          <p:cNvSpPr/>
          <p:nvPr/>
        </p:nvSpPr>
        <p:spPr>
          <a:xfrm>
            <a:off x="1700784" y="3529584"/>
            <a:ext cx="3611880" cy="384048"/>
          </a:xfrm>
          <a:prstGeom prst="rect">
            <a:avLst/>
          </a:prstGeom>
          <a:noFill/>
          <a:ln/>
        </p:spPr>
        <p:txBody>
          <a:bodyPr wrap="square" lIns="0" tIns="0" rIns="0" bIns="0" rtlCol="0" anchor="ctr"/>
          <a:lstStyle/>
          <a:p>
            <a:pPr marL="0" indent="0">
              <a:buNone/>
            </a:pPr>
            <a:r>
              <a:rPr lang="en-US" sz="1850" b="1" dirty="0">
                <a:solidFill>
                  <a:srgbClr val="183247"/>
                </a:solidFill>
              </a:rPr>
              <a:t>TIGHT TIMELINE</a:t>
            </a:r>
            <a:endParaRPr lang="en-US" sz="1850" dirty="0"/>
          </a:p>
        </p:txBody>
      </p:sp>
      <p:sp>
        <p:nvSpPr>
          <p:cNvPr id="14" name="Shape 11"/>
          <p:cNvSpPr/>
          <p:nvPr/>
        </p:nvSpPr>
        <p:spPr>
          <a:xfrm>
            <a:off x="804672" y="4407408"/>
            <a:ext cx="658368" cy="658368"/>
          </a:xfrm>
          <a:prstGeom prst="ellipse">
            <a:avLst/>
          </a:prstGeom>
          <a:solidFill>
            <a:srgbClr val="F2F8FC"/>
          </a:solidFill>
          <a:ln w="20320">
            <a:solidFill>
              <a:srgbClr val="0B9ED9"/>
            </a:solidFill>
            <a:prstDash val="solid"/>
          </a:ln>
        </p:spPr>
        <p:txBody>
          <a:bodyPr/>
          <a:lstStyle/>
          <a:p>
            <a:endParaRPr lang="en-US"/>
          </a:p>
        </p:txBody>
      </p:sp>
      <p:sp>
        <p:nvSpPr>
          <p:cNvPr id="15" name="Text 12"/>
          <p:cNvSpPr/>
          <p:nvPr/>
        </p:nvSpPr>
        <p:spPr>
          <a:xfrm>
            <a:off x="804672" y="4462272"/>
            <a:ext cx="658368" cy="438912"/>
          </a:xfrm>
          <a:prstGeom prst="rect">
            <a:avLst/>
          </a:prstGeom>
          <a:noFill/>
          <a:ln/>
        </p:spPr>
        <p:txBody>
          <a:bodyPr wrap="square" lIns="0" tIns="0" rIns="0" bIns="0" rtlCol="0" anchor="ctr"/>
          <a:lstStyle/>
          <a:p>
            <a:pPr marL="0" indent="0" algn="ctr">
              <a:buNone/>
            </a:pPr>
            <a:r>
              <a:rPr lang="en-US" sz="2000" b="1" dirty="0">
                <a:solidFill>
                  <a:srgbClr val="0B5FA5"/>
                </a:solidFill>
              </a:rPr>
              <a:t>?</a:t>
            </a:r>
            <a:endParaRPr lang="en-US" sz="2000" dirty="0"/>
          </a:p>
        </p:txBody>
      </p:sp>
      <p:sp>
        <p:nvSpPr>
          <p:cNvPr id="16" name="Text 13"/>
          <p:cNvSpPr/>
          <p:nvPr/>
        </p:nvSpPr>
        <p:spPr>
          <a:xfrm>
            <a:off x="1700784" y="4498848"/>
            <a:ext cx="3611880" cy="384048"/>
          </a:xfrm>
          <a:prstGeom prst="rect">
            <a:avLst/>
          </a:prstGeom>
          <a:noFill/>
          <a:ln/>
        </p:spPr>
        <p:txBody>
          <a:bodyPr wrap="square" lIns="0" tIns="0" rIns="0" bIns="0" rtlCol="0" anchor="ctr"/>
          <a:lstStyle/>
          <a:p>
            <a:pPr marL="0" indent="0">
              <a:buNone/>
            </a:pPr>
            <a:r>
              <a:rPr lang="en-US" sz="1850" b="1" dirty="0">
                <a:solidFill>
                  <a:srgbClr val="183247"/>
                </a:solidFill>
              </a:rPr>
              <a:t>WHAT TO ORDER?</a:t>
            </a:r>
            <a:endParaRPr lang="en-US" sz="1850" dirty="0"/>
          </a:p>
        </p:txBody>
      </p:sp>
      <p:sp>
        <p:nvSpPr>
          <p:cNvPr id="17" name="Text 14"/>
          <p:cNvSpPr/>
          <p:nvPr/>
        </p:nvSpPr>
        <p:spPr>
          <a:xfrm>
            <a:off x="6492240" y="1847088"/>
            <a:ext cx="4389120" cy="347472"/>
          </a:xfrm>
          <a:prstGeom prst="rect">
            <a:avLst/>
          </a:prstGeom>
          <a:noFill/>
          <a:ln/>
        </p:spPr>
        <p:txBody>
          <a:bodyPr wrap="square" lIns="0" tIns="0" rIns="0" bIns="0" rtlCol="0" anchor="ctr"/>
          <a:lstStyle/>
          <a:p>
            <a:pPr marL="0" indent="0">
              <a:buNone/>
            </a:pPr>
            <a:r>
              <a:rPr lang="en-US" sz="1800" b="1" dirty="0">
                <a:solidFill>
                  <a:srgbClr val="0B5FA5"/>
                </a:solidFill>
              </a:rPr>
              <a:t>Why Soar Promo?</a:t>
            </a:r>
            <a:endParaRPr lang="en-US" sz="1800" dirty="0"/>
          </a:p>
        </p:txBody>
      </p:sp>
      <p:sp>
        <p:nvSpPr>
          <p:cNvPr id="18" name="Shape 15"/>
          <p:cNvSpPr/>
          <p:nvPr/>
        </p:nvSpPr>
        <p:spPr>
          <a:xfrm>
            <a:off x="6492240" y="2432304"/>
            <a:ext cx="4782312" cy="804672"/>
          </a:xfrm>
          <a:prstGeom prst="roundRect">
            <a:avLst>
              <a:gd name="adj" fmla="val 6818"/>
            </a:avLst>
          </a:prstGeom>
          <a:solidFill>
            <a:srgbClr val="FFFFFF"/>
          </a:solidFill>
          <a:ln w="13970">
            <a:solidFill>
              <a:srgbClr val="D9E9F3"/>
            </a:solidFill>
            <a:prstDash val="solid"/>
          </a:ln>
        </p:spPr>
        <p:txBody>
          <a:bodyPr/>
          <a:lstStyle/>
          <a:p>
            <a:endParaRPr lang="en-US"/>
          </a:p>
        </p:txBody>
      </p:sp>
      <p:sp>
        <p:nvSpPr>
          <p:cNvPr id="19" name="Text 16"/>
          <p:cNvSpPr/>
          <p:nvPr/>
        </p:nvSpPr>
        <p:spPr>
          <a:xfrm>
            <a:off x="6647689" y="2615184"/>
            <a:ext cx="566928" cy="329184"/>
          </a:xfrm>
          <a:prstGeom prst="rect">
            <a:avLst/>
          </a:prstGeom>
          <a:noFill/>
          <a:ln/>
        </p:spPr>
        <p:txBody>
          <a:bodyPr wrap="square" lIns="0" tIns="0" rIns="0" bIns="0" rtlCol="0" anchor="ctr"/>
          <a:lstStyle/>
          <a:p>
            <a:pPr marL="0" indent="0">
              <a:buNone/>
            </a:pPr>
            <a:r>
              <a:rPr lang="en-US" sz="1900" b="1" dirty="0">
                <a:solidFill>
                  <a:srgbClr val="0B9ED9"/>
                </a:solidFill>
              </a:rPr>
              <a:t>01</a:t>
            </a:r>
            <a:endParaRPr lang="en-US" sz="1900" dirty="0"/>
          </a:p>
        </p:txBody>
      </p:sp>
      <p:sp>
        <p:nvSpPr>
          <p:cNvPr id="20" name="Text 17"/>
          <p:cNvSpPr/>
          <p:nvPr/>
        </p:nvSpPr>
        <p:spPr>
          <a:xfrm>
            <a:off x="7424928" y="2629880"/>
            <a:ext cx="3017520" cy="256032"/>
          </a:xfrm>
          <a:prstGeom prst="rect">
            <a:avLst/>
          </a:prstGeom>
          <a:noFill/>
          <a:ln/>
        </p:spPr>
        <p:txBody>
          <a:bodyPr wrap="square" lIns="0" tIns="0" rIns="0" bIns="0" rtlCol="0" anchor="ctr"/>
          <a:lstStyle/>
          <a:p>
            <a:pPr marL="0" indent="0">
              <a:buNone/>
            </a:pPr>
            <a:r>
              <a:rPr lang="en-US" sz="1550" b="1" dirty="0">
                <a:solidFill>
                  <a:srgbClr val="183247"/>
                </a:solidFill>
              </a:rPr>
              <a:t>DIRECT FACTORY SOURCING</a:t>
            </a:r>
            <a:endParaRPr lang="en-US" sz="1550" dirty="0"/>
          </a:p>
        </p:txBody>
      </p:sp>
      <p:sp>
        <p:nvSpPr>
          <p:cNvPr id="21" name="Text 18"/>
          <p:cNvSpPr/>
          <p:nvPr/>
        </p:nvSpPr>
        <p:spPr>
          <a:xfrm>
            <a:off x="7424928" y="2958084"/>
            <a:ext cx="3200400" cy="201168"/>
          </a:xfrm>
          <a:prstGeom prst="rect">
            <a:avLst/>
          </a:prstGeom>
          <a:noFill/>
          <a:ln/>
        </p:spPr>
        <p:txBody>
          <a:bodyPr wrap="square" lIns="0" tIns="0" rIns="0" bIns="0" rtlCol="0" anchor="ctr"/>
          <a:lstStyle/>
          <a:p>
            <a:pPr marL="0" indent="0">
              <a:buNone/>
            </a:pPr>
            <a:r>
              <a:rPr lang="en-US" sz="1600" b="1" kern="0" spc="70" dirty="0">
                <a:solidFill>
                  <a:srgbClr val="FF0000"/>
                </a:solidFill>
              </a:rPr>
              <a:t>SAVE 30%+</a:t>
            </a:r>
            <a:endParaRPr lang="en-US" sz="1600" dirty="0">
              <a:solidFill>
                <a:srgbClr val="FF0000"/>
              </a:solidFill>
            </a:endParaRPr>
          </a:p>
        </p:txBody>
      </p:sp>
      <p:sp>
        <p:nvSpPr>
          <p:cNvPr id="22" name="Shape 19"/>
          <p:cNvSpPr/>
          <p:nvPr/>
        </p:nvSpPr>
        <p:spPr>
          <a:xfrm>
            <a:off x="6492240" y="3456432"/>
            <a:ext cx="4782312" cy="804672"/>
          </a:xfrm>
          <a:prstGeom prst="roundRect">
            <a:avLst>
              <a:gd name="adj" fmla="val 6818"/>
            </a:avLst>
          </a:prstGeom>
          <a:solidFill>
            <a:srgbClr val="FFFFFF"/>
          </a:solidFill>
          <a:ln w="13970">
            <a:solidFill>
              <a:srgbClr val="D9E9F3"/>
            </a:solidFill>
            <a:prstDash val="solid"/>
          </a:ln>
        </p:spPr>
        <p:txBody>
          <a:bodyPr/>
          <a:lstStyle/>
          <a:p>
            <a:endParaRPr lang="en-US"/>
          </a:p>
        </p:txBody>
      </p:sp>
      <p:sp>
        <p:nvSpPr>
          <p:cNvPr id="23" name="Text 20"/>
          <p:cNvSpPr/>
          <p:nvPr/>
        </p:nvSpPr>
        <p:spPr>
          <a:xfrm>
            <a:off x="6665976" y="3673602"/>
            <a:ext cx="566928" cy="329184"/>
          </a:xfrm>
          <a:prstGeom prst="rect">
            <a:avLst/>
          </a:prstGeom>
          <a:noFill/>
          <a:ln/>
        </p:spPr>
        <p:txBody>
          <a:bodyPr wrap="square" lIns="0" tIns="0" rIns="0" bIns="0" rtlCol="0" anchor="ctr"/>
          <a:lstStyle/>
          <a:p>
            <a:pPr marL="0" indent="0">
              <a:buNone/>
            </a:pPr>
            <a:r>
              <a:rPr lang="en-US" sz="1900" b="1" dirty="0">
                <a:solidFill>
                  <a:srgbClr val="0B9ED9"/>
                </a:solidFill>
              </a:rPr>
              <a:t>02</a:t>
            </a:r>
            <a:endParaRPr lang="en-US" sz="1900" dirty="0"/>
          </a:p>
        </p:txBody>
      </p:sp>
      <p:sp>
        <p:nvSpPr>
          <p:cNvPr id="24" name="Text 21"/>
          <p:cNvSpPr/>
          <p:nvPr/>
        </p:nvSpPr>
        <p:spPr>
          <a:xfrm>
            <a:off x="7406640" y="3691890"/>
            <a:ext cx="3017520" cy="256032"/>
          </a:xfrm>
          <a:prstGeom prst="rect">
            <a:avLst/>
          </a:prstGeom>
          <a:noFill/>
          <a:ln/>
        </p:spPr>
        <p:txBody>
          <a:bodyPr wrap="square" lIns="0" tIns="0" rIns="0" bIns="0" rtlCol="0" anchor="ctr"/>
          <a:lstStyle/>
          <a:p>
            <a:pPr marL="0" indent="0">
              <a:buNone/>
            </a:pPr>
            <a:r>
              <a:rPr lang="en-US" sz="1550" b="1" dirty="0">
                <a:solidFill>
                  <a:srgbClr val="183247"/>
                </a:solidFill>
              </a:rPr>
              <a:t>GOVERNMENT EXPERIENCE</a:t>
            </a:r>
            <a:endParaRPr lang="en-US" sz="1550" dirty="0"/>
          </a:p>
        </p:txBody>
      </p:sp>
      <p:sp>
        <p:nvSpPr>
          <p:cNvPr id="26" name="Shape 23"/>
          <p:cNvSpPr/>
          <p:nvPr/>
        </p:nvSpPr>
        <p:spPr>
          <a:xfrm>
            <a:off x="6492240" y="4480560"/>
            <a:ext cx="4782312" cy="804672"/>
          </a:xfrm>
          <a:prstGeom prst="roundRect">
            <a:avLst>
              <a:gd name="adj" fmla="val 6818"/>
            </a:avLst>
          </a:prstGeom>
          <a:solidFill>
            <a:srgbClr val="FFFFFF"/>
          </a:solidFill>
          <a:ln w="13970">
            <a:solidFill>
              <a:srgbClr val="D9E9F3"/>
            </a:solidFill>
            <a:prstDash val="solid"/>
          </a:ln>
        </p:spPr>
        <p:txBody>
          <a:bodyPr/>
          <a:lstStyle/>
          <a:p>
            <a:endParaRPr lang="en-US"/>
          </a:p>
        </p:txBody>
      </p:sp>
      <p:sp>
        <p:nvSpPr>
          <p:cNvPr id="27" name="Text 24"/>
          <p:cNvSpPr/>
          <p:nvPr/>
        </p:nvSpPr>
        <p:spPr>
          <a:xfrm>
            <a:off x="6675120" y="4652772"/>
            <a:ext cx="539497" cy="329184"/>
          </a:xfrm>
          <a:prstGeom prst="rect">
            <a:avLst/>
          </a:prstGeom>
          <a:noFill/>
          <a:ln/>
        </p:spPr>
        <p:txBody>
          <a:bodyPr wrap="square" lIns="0" tIns="0" rIns="0" bIns="0" rtlCol="0" anchor="ctr"/>
          <a:lstStyle/>
          <a:p>
            <a:pPr marL="0" indent="0">
              <a:buNone/>
            </a:pPr>
            <a:r>
              <a:rPr lang="en-US" sz="1900" b="1" dirty="0">
                <a:solidFill>
                  <a:srgbClr val="0B9ED9"/>
                </a:solidFill>
              </a:rPr>
              <a:t>03</a:t>
            </a:r>
            <a:endParaRPr lang="en-US" sz="1900" dirty="0"/>
          </a:p>
        </p:txBody>
      </p:sp>
      <p:sp>
        <p:nvSpPr>
          <p:cNvPr id="28" name="Text 25"/>
          <p:cNvSpPr/>
          <p:nvPr/>
        </p:nvSpPr>
        <p:spPr>
          <a:xfrm>
            <a:off x="7424928" y="4689348"/>
            <a:ext cx="3017520" cy="256032"/>
          </a:xfrm>
          <a:prstGeom prst="rect">
            <a:avLst/>
          </a:prstGeom>
          <a:noFill/>
          <a:ln/>
        </p:spPr>
        <p:txBody>
          <a:bodyPr wrap="square" lIns="0" tIns="0" rIns="0" bIns="0" rtlCol="0" anchor="ctr"/>
          <a:lstStyle/>
          <a:p>
            <a:pPr marL="0" indent="0">
              <a:buNone/>
            </a:pPr>
            <a:r>
              <a:rPr lang="en-US" sz="1550" b="1" dirty="0">
                <a:solidFill>
                  <a:srgbClr val="183247"/>
                </a:solidFill>
              </a:rPr>
              <a:t>OWNER-LEVEL SERVICE</a:t>
            </a:r>
            <a:endParaRPr lang="en-US" sz="1550" dirty="0"/>
          </a:p>
        </p:txBody>
      </p:sp>
      <p:sp>
        <p:nvSpPr>
          <p:cNvPr id="30" name="Text 27"/>
          <p:cNvSpPr/>
          <p:nvPr/>
        </p:nvSpPr>
        <p:spPr>
          <a:xfrm>
            <a:off x="658368" y="6606540"/>
            <a:ext cx="10881360" cy="164592"/>
          </a:xfrm>
          <a:prstGeom prst="rect">
            <a:avLst/>
          </a:prstGeom>
          <a:noFill/>
          <a:ln/>
        </p:spPr>
        <p:txBody>
          <a:bodyPr wrap="square" lIns="0" tIns="0" rIns="0" bIns="0" rtlCol="0" anchor="ctr"/>
          <a:lstStyle/>
          <a:p>
            <a:pPr marL="0" indent="0" algn="ctr">
              <a:buNone/>
            </a:pPr>
            <a:r>
              <a:rPr lang="en-US" sz="1050" b="1" dirty="0">
                <a:solidFill>
                  <a:srgbClr val="FFFFFF"/>
                </a:solidFill>
              </a:rPr>
              <a:t>YOUR NEXT PROJECT.  LET’S SOAR.</a:t>
            </a:r>
            <a:endParaRPr lang="en-US" sz="1050" dirty="0"/>
          </a:p>
        </p:txBody>
      </p:sp>
      <p:sp>
        <p:nvSpPr>
          <p:cNvPr id="31" name="Slide Number Placeholder 0"/>
          <p:cNvSpPr>
            <a:spLocks noGrp="1"/>
          </p:cNvSpPr>
          <p:nvPr>
            <p:ph type="sldNum" sz="quarter" idx="4294967295"/>
          </p:nvPr>
        </p:nvSpPr>
        <p:spPr>
          <a:xfrm>
            <a:off x="11704320" y="6592824"/>
            <a:ext cx="800000" cy="300000"/>
          </a:xfrm>
          <a:prstGeom prst="rect">
            <a:avLst/>
          </a:prstGeom>
          <a:extLst>
            <a:ext uri="{C572A759-6A51-4108-AA02-DFA0A04FC94B}">
              <ma14:wrappingTextBoxFlag xmlns:ma14="http://schemas.microsoft.com/office/mac/drawingml/2011/main" xmlns="" val="0"/>
            </a:ext>
          </a:extLst>
        </p:spPr>
        <p:txBody>
          <a:bodyPr/>
          <a:lstStyle>
            <a:lvl1pPr>
              <a:defRPr sz="800">
                <a:solidFill>
                  <a:srgbClr val="FFFFFF"/>
                </a:solidFill>
              </a:defRPr>
            </a:lvl1pPr>
          </a:lstStyle>
          <a:p>
            <a:pPr algn="l"/>
            <a:fld id="{F7021451-1387-4CA6-816F-3879F97B5CBC}" type="slidenum">
              <a:rPr lang="en-US" b="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118C6-E291-AEC2-E5CD-BF1AD84098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9BA62-7158-070A-D066-1C5D4DFA624E}"/>
              </a:ext>
            </a:extLst>
          </p:cNvPr>
          <p:cNvSpPr>
            <a:spLocks noGrp="1"/>
          </p:cNvSpPr>
          <p:nvPr>
            <p:ph type="title"/>
          </p:nvPr>
        </p:nvSpPr>
        <p:spPr>
          <a:xfrm>
            <a:off x="762000" y="-61595"/>
            <a:ext cx="10668000" cy="1325563"/>
          </a:xfrm>
        </p:spPr>
        <p:txBody>
          <a:bodyPr vert="horz" lIns="91440" tIns="45720" rIns="91440" bIns="45720" rtlCol="0" anchor="ctr">
            <a:normAutofit/>
          </a:bodyPr>
          <a:lstStyle/>
          <a:p>
            <a:r>
              <a:rPr lang="en-US" dirty="0"/>
              <a:t>Meet the Vendor…</a:t>
            </a:r>
            <a:endParaRPr lang="en-US" kern="1200" dirty="0">
              <a:latin typeface="+mj-lt"/>
              <a:ea typeface="+mj-ea"/>
              <a:cs typeface="+mj-cs"/>
            </a:endParaRPr>
          </a:p>
        </p:txBody>
      </p:sp>
      <p:sp>
        <p:nvSpPr>
          <p:cNvPr id="6" name="TextBox 5">
            <a:extLst>
              <a:ext uri="{FF2B5EF4-FFF2-40B4-BE49-F238E27FC236}">
                <a16:creationId xmlns:a16="http://schemas.microsoft.com/office/drawing/2014/main" id="{ED55C84F-D173-0F7C-C1C8-6F45277387EA}"/>
              </a:ext>
            </a:extLst>
          </p:cNvPr>
          <p:cNvSpPr txBox="1"/>
          <p:nvPr/>
        </p:nvSpPr>
        <p:spPr>
          <a:xfrm>
            <a:off x="762000" y="1263968"/>
            <a:ext cx="8764772" cy="5296319"/>
          </a:xfrm>
          <a:prstGeom prst="rect">
            <a:avLst/>
          </a:prstGeom>
        </p:spPr>
        <p:txBody>
          <a:bodyPr vert="horz" lIns="91440" tIns="45720" rIns="91440" bIns="45720" rtlCol="0">
            <a:normAutofit/>
          </a:bodyPr>
          <a:lstStyle/>
          <a:p>
            <a:pPr>
              <a:lnSpc>
                <a:spcPct val="90000"/>
              </a:lnSpc>
              <a:spcBef>
                <a:spcPts val="1000"/>
              </a:spcBef>
            </a:pPr>
            <a:r>
              <a:rPr lang="en-US" sz="2800" b="1" u="sng" dirty="0">
                <a:solidFill>
                  <a:schemeClr val="accent6"/>
                </a:solidFill>
              </a:rPr>
              <a:t>Covered Categories</a:t>
            </a:r>
          </a:p>
          <a:p>
            <a:pPr marL="457200" indent="-457200">
              <a:lnSpc>
                <a:spcPct val="90000"/>
              </a:lnSpc>
              <a:spcBef>
                <a:spcPts val="1000"/>
              </a:spcBef>
              <a:buFont typeface="Wingdings" panose="05000000000000000000" pitchFamily="2" charset="2"/>
              <a:buChar char="ü"/>
            </a:pPr>
            <a:r>
              <a:rPr lang="en-US" sz="2800" dirty="0">
                <a:solidFill>
                  <a:schemeClr val="accent6"/>
                </a:solidFill>
              </a:rPr>
              <a:t>Apparel (Decorated) </a:t>
            </a:r>
          </a:p>
          <a:p>
            <a:pPr marL="457200" indent="-457200">
              <a:lnSpc>
                <a:spcPct val="90000"/>
              </a:lnSpc>
              <a:spcBef>
                <a:spcPts val="1000"/>
              </a:spcBef>
              <a:buFont typeface="Wingdings" panose="05000000000000000000" pitchFamily="2" charset="2"/>
              <a:buChar char="ü"/>
            </a:pPr>
            <a:r>
              <a:rPr lang="en-US" sz="2800" dirty="0">
                <a:solidFill>
                  <a:schemeClr val="accent6"/>
                </a:solidFill>
              </a:rPr>
              <a:t>Bags &amp; Totes </a:t>
            </a:r>
          </a:p>
          <a:p>
            <a:pPr marL="457200" indent="-457200">
              <a:lnSpc>
                <a:spcPct val="90000"/>
              </a:lnSpc>
              <a:spcBef>
                <a:spcPts val="1000"/>
              </a:spcBef>
              <a:buFont typeface="Wingdings" panose="05000000000000000000" pitchFamily="2" charset="2"/>
              <a:buChar char="ü"/>
            </a:pPr>
            <a:r>
              <a:rPr lang="en-US" sz="2800" dirty="0">
                <a:solidFill>
                  <a:schemeClr val="accent6"/>
                </a:solidFill>
              </a:rPr>
              <a:t>Drinkware </a:t>
            </a:r>
          </a:p>
          <a:p>
            <a:pPr marL="457200" indent="-457200">
              <a:lnSpc>
                <a:spcPct val="90000"/>
              </a:lnSpc>
              <a:spcBef>
                <a:spcPts val="1000"/>
              </a:spcBef>
              <a:buFont typeface="Wingdings" panose="05000000000000000000" pitchFamily="2" charset="2"/>
              <a:buChar char="ü"/>
            </a:pPr>
            <a:r>
              <a:rPr lang="en-US" sz="2800" dirty="0">
                <a:solidFill>
                  <a:schemeClr val="accent6"/>
                </a:solidFill>
              </a:rPr>
              <a:t>Writing Instruments &amp; Stationary </a:t>
            </a:r>
          </a:p>
          <a:p>
            <a:pPr marL="457200" indent="-457200">
              <a:lnSpc>
                <a:spcPct val="90000"/>
              </a:lnSpc>
              <a:spcBef>
                <a:spcPts val="1000"/>
              </a:spcBef>
              <a:buFont typeface="Wingdings" panose="05000000000000000000" pitchFamily="2" charset="2"/>
              <a:buChar char="ü"/>
            </a:pPr>
            <a:r>
              <a:rPr lang="en-US" sz="2800" dirty="0">
                <a:solidFill>
                  <a:schemeClr val="accent6"/>
                </a:solidFill>
              </a:rPr>
              <a:t>Award, Trophies, &amp; Recognition Gifts</a:t>
            </a:r>
          </a:p>
          <a:p>
            <a:pPr marL="457200" indent="-457200">
              <a:lnSpc>
                <a:spcPct val="90000"/>
              </a:lnSpc>
              <a:spcBef>
                <a:spcPts val="1000"/>
              </a:spcBef>
              <a:buFont typeface="Wingdings" panose="05000000000000000000" pitchFamily="2" charset="2"/>
              <a:buChar char="ü"/>
            </a:pPr>
            <a:r>
              <a:rPr lang="en-US" sz="2800" dirty="0">
                <a:solidFill>
                  <a:schemeClr val="accent6"/>
                </a:solidFill>
              </a:rPr>
              <a:t>Custom Created Merchandise</a:t>
            </a:r>
          </a:p>
          <a:p>
            <a:pPr marL="457200" indent="-457200">
              <a:lnSpc>
                <a:spcPct val="90000"/>
              </a:lnSpc>
              <a:spcBef>
                <a:spcPts val="1000"/>
              </a:spcBef>
              <a:buFont typeface="Wingdings" panose="05000000000000000000" pitchFamily="2" charset="2"/>
              <a:buChar char="ü"/>
            </a:pPr>
            <a:r>
              <a:rPr lang="en-US" sz="2800" dirty="0">
                <a:solidFill>
                  <a:schemeClr val="accent6"/>
                </a:solidFill>
              </a:rPr>
              <a:t>Other (Tech, Office/Desk, Home, Health &amp; Wellness)</a:t>
            </a:r>
          </a:p>
          <a:p>
            <a:pPr marL="457200" indent="-457200">
              <a:lnSpc>
                <a:spcPct val="90000"/>
              </a:lnSpc>
              <a:spcBef>
                <a:spcPts val="1000"/>
              </a:spcBef>
              <a:buFont typeface="Wingdings" panose="05000000000000000000" pitchFamily="2" charset="2"/>
              <a:buChar char="ü"/>
            </a:pPr>
            <a:r>
              <a:rPr lang="en-US" sz="2800" dirty="0">
                <a:solidFill>
                  <a:schemeClr val="accent6"/>
                </a:solidFill>
              </a:rPr>
              <a:t>Services (Kitting, Warehousing &amp; Fulfillment)</a:t>
            </a:r>
          </a:p>
          <a:p>
            <a:pPr marL="457200" indent="-457200">
              <a:lnSpc>
                <a:spcPct val="90000"/>
              </a:lnSpc>
              <a:spcBef>
                <a:spcPts val="1000"/>
              </a:spcBef>
              <a:buFont typeface="Wingdings" panose="05000000000000000000" pitchFamily="2" charset="2"/>
              <a:buChar char="ü"/>
            </a:pPr>
            <a:r>
              <a:rPr lang="en-US" sz="2800" dirty="0">
                <a:solidFill>
                  <a:schemeClr val="accent6"/>
                </a:solidFill>
              </a:rPr>
              <a:t>Pop-up Stores (aggregate group orders)</a:t>
            </a:r>
          </a:p>
        </p:txBody>
      </p:sp>
      <p:pic>
        <p:nvPicPr>
          <p:cNvPr id="4" name="Picture 3">
            <a:extLst>
              <a:ext uri="{FF2B5EF4-FFF2-40B4-BE49-F238E27FC236}">
                <a16:creationId xmlns:a16="http://schemas.microsoft.com/office/drawing/2014/main" id="{FB7BF87C-732A-CD56-E90D-6B2C259F1876}"/>
              </a:ext>
            </a:extLst>
          </p:cNvPr>
          <p:cNvPicPr>
            <a:picLocks noChangeAspect="1"/>
          </p:cNvPicPr>
          <p:nvPr/>
        </p:nvPicPr>
        <p:blipFill>
          <a:blip r:embed="rId2"/>
          <a:stretch>
            <a:fillRect/>
          </a:stretch>
        </p:blipFill>
        <p:spPr>
          <a:xfrm>
            <a:off x="7924469" y="1721721"/>
            <a:ext cx="3204606" cy="1460271"/>
          </a:xfrm>
          <a:prstGeom prst="rect">
            <a:avLst/>
          </a:prstGeom>
        </p:spPr>
      </p:pic>
    </p:spTree>
    <p:extLst>
      <p:ext uri="{BB962C8B-B14F-4D97-AF65-F5344CB8AC3E}">
        <p14:creationId xmlns:p14="http://schemas.microsoft.com/office/powerpoint/2010/main" val="2691624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C2C7F-45EF-5D3A-3B9D-544D733BC4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F519A2-0FAA-A117-DEA3-55E43D0E3937}"/>
              </a:ext>
            </a:extLst>
          </p:cNvPr>
          <p:cNvSpPr>
            <a:spLocks noGrp="1"/>
          </p:cNvSpPr>
          <p:nvPr>
            <p:ph type="title"/>
          </p:nvPr>
        </p:nvSpPr>
        <p:spPr>
          <a:xfrm>
            <a:off x="914400" y="-61595"/>
            <a:ext cx="10515600" cy="1325563"/>
          </a:xfrm>
        </p:spPr>
        <p:txBody>
          <a:bodyPr vert="horz" lIns="91440" tIns="45720" rIns="91440" bIns="45720" rtlCol="0" anchor="ctr">
            <a:normAutofit/>
          </a:bodyPr>
          <a:lstStyle/>
          <a:p>
            <a:r>
              <a:rPr lang="en-US" dirty="0"/>
              <a:t>Meet the Vendor…</a:t>
            </a:r>
            <a:endParaRPr lang="en-US" kern="1200" dirty="0">
              <a:latin typeface="+mj-lt"/>
              <a:ea typeface="+mj-ea"/>
              <a:cs typeface="+mj-cs"/>
            </a:endParaRPr>
          </a:p>
        </p:txBody>
      </p:sp>
      <p:sp>
        <p:nvSpPr>
          <p:cNvPr id="6" name="TextBox 5">
            <a:extLst>
              <a:ext uri="{FF2B5EF4-FFF2-40B4-BE49-F238E27FC236}">
                <a16:creationId xmlns:a16="http://schemas.microsoft.com/office/drawing/2014/main" id="{36F8018E-637C-D49D-766B-5169E07D603D}"/>
              </a:ext>
            </a:extLst>
          </p:cNvPr>
          <p:cNvSpPr txBox="1"/>
          <p:nvPr/>
        </p:nvSpPr>
        <p:spPr>
          <a:xfrm>
            <a:off x="838200" y="1825625"/>
            <a:ext cx="5181600" cy="4351338"/>
          </a:xfrm>
          <a:prstGeom prst="rect">
            <a:avLst/>
          </a:prstGeom>
        </p:spPr>
        <p:txBody>
          <a:bodyPr vert="horz" lIns="91440" tIns="45720" rIns="91440" bIns="45720" rtlCol="0">
            <a:normAutofit/>
          </a:bodyPr>
          <a:lstStyle/>
          <a:p>
            <a:pPr>
              <a:lnSpc>
                <a:spcPct val="90000"/>
              </a:lnSpc>
              <a:spcBef>
                <a:spcPts val="1000"/>
              </a:spcBef>
            </a:pPr>
            <a:r>
              <a:rPr lang="en-US" sz="2800" b="1" u="sng" dirty="0">
                <a:solidFill>
                  <a:srgbClr val="C00000"/>
                </a:solidFill>
              </a:rPr>
              <a:t>Covered Categories</a:t>
            </a:r>
          </a:p>
          <a:p>
            <a:pPr marL="457200" indent="-457200">
              <a:lnSpc>
                <a:spcPct val="90000"/>
              </a:lnSpc>
              <a:spcBef>
                <a:spcPts val="1000"/>
              </a:spcBef>
              <a:buFont typeface="Wingdings" panose="05000000000000000000" pitchFamily="2" charset="2"/>
              <a:buChar char="ü"/>
            </a:pPr>
            <a:r>
              <a:rPr lang="en-US" sz="2800" dirty="0">
                <a:solidFill>
                  <a:srgbClr val="C00000"/>
                </a:solidFill>
              </a:rPr>
              <a:t>Apparel </a:t>
            </a:r>
          </a:p>
          <a:p>
            <a:pPr marL="457200" indent="-457200">
              <a:lnSpc>
                <a:spcPct val="90000"/>
              </a:lnSpc>
              <a:spcBef>
                <a:spcPts val="1000"/>
              </a:spcBef>
              <a:buFont typeface="Wingdings" panose="05000000000000000000" pitchFamily="2" charset="2"/>
              <a:buChar char="ü"/>
            </a:pPr>
            <a:r>
              <a:rPr lang="en-US" sz="2800" dirty="0">
                <a:solidFill>
                  <a:srgbClr val="C00000"/>
                </a:solidFill>
              </a:rPr>
              <a:t>Bags &amp; Totes </a:t>
            </a:r>
          </a:p>
          <a:p>
            <a:pPr marL="457200" indent="-457200">
              <a:lnSpc>
                <a:spcPct val="90000"/>
              </a:lnSpc>
              <a:spcBef>
                <a:spcPts val="1000"/>
              </a:spcBef>
              <a:buFont typeface="Wingdings" panose="05000000000000000000" pitchFamily="2" charset="2"/>
              <a:buChar char="ü"/>
            </a:pPr>
            <a:r>
              <a:rPr lang="en-US" sz="2800" dirty="0">
                <a:solidFill>
                  <a:srgbClr val="C00000"/>
                </a:solidFill>
              </a:rPr>
              <a:t>Drinkware </a:t>
            </a:r>
          </a:p>
          <a:p>
            <a:pPr marL="457200" indent="-457200">
              <a:lnSpc>
                <a:spcPct val="90000"/>
              </a:lnSpc>
              <a:spcBef>
                <a:spcPts val="1000"/>
              </a:spcBef>
              <a:buFont typeface="Wingdings" panose="05000000000000000000" pitchFamily="2" charset="2"/>
              <a:buChar char="ü"/>
            </a:pPr>
            <a:r>
              <a:rPr lang="en-US" sz="2800" dirty="0">
                <a:solidFill>
                  <a:srgbClr val="C00000"/>
                </a:solidFill>
              </a:rPr>
              <a:t>Writing Instruments </a:t>
            </a:r>
          </a:p>
          <a:p>
            <a:pPr marL="457200" indent="-457200">
              <a:lnSpc>
                <a:spcPct val="90000"/>
              </a:lnSpc>
              <a:spcBef>
                <a:spcPts val="1000"/>
              </a:spcBef>
              <a:buFont typeface="Wingdings" panose="05000000000000000000" pitchFamily="2" charset="2"/>
              <a:buChar char="ü"/>
            </a:pPr>
            <a:r>
              <a:rPr lang="en-US" sz="2800" dirty="0">
                <a:solidFill>
                  <a:srgbClr val="C00000"/>
                </a:solidFill>
              </a:rPr>
              <a:t>Award &amp; Recognition Gifts</a:t>
            </a:r>
          </a:p>
          <a:p>
            <a:pPr marL="457200" indent="-457200">
              <a:lnSpc>
                <a:spcPct val="90000"/>
              </a:lnSpc>
              <a:spcBef>
                <a:spcPts val="1000"/>
              </a:spcBef>
              <a:buFont typeface="Wingdings" panose="05000000000000000000" pitchFamily="2" charset="2"/>
              <a:buChar char="ü"/>
            </a:pPr>
            <a:r>
              <a:rPr lang="en-US" sz="2800" dirty="0" err="1">
                <a:solidFill>
                  <a:srgbClr val="C00000"/>
                </a:solidFill>
              </a:rPr>
              <a:t>Misc</a:t>
            </a:r>
            <a:r>
              <a:rPr lang="en-US" sz="2800" dirty="0">
                <a:solidFill>
                  <a:srgbClr val="C00000"/>
                </a:solidFill>
              </a:rPr>
              <a:t> Promotional Merchandise</a:t>
            </a:r>
          </a:p>
          <a:p>
            <a:pPr marL="228600" indent="-228600">
              <a:lnSpc>
                <a:spcPct val="90000"/>
              </a:lnSpc>
              <a:spcBef>
                <a:spcPts val="1000"/>
              </a:spcBef>
              <a:buFont typeface="Arial" panose="020B0604020202020204" pitchFamily="34" charset="0"/>
              <a:buChar char="•"/>
            </a:pPr>
            <a:endParaRPr lang="en-US" sz="2800" dirty="0"/>
          </a:p>
          <a:p>
            <a:pPr marL="228600" indent="-228600">
              <a:lnSpc>
                <a:spcPct val="90000"/>
              </a:lnSpc>
              <a:spcBef>
                <a:spcPts val="1000"/>
              </a:spcBef>
              <a:buFont typeface="Arial" panose="020B0604020202020204" pitchFamily="34" charset="0"/>
              <a:buChar char="•"/>
            </a:pPr>
            <a:endParaRPr lang="en-US" sz="2800" dirty="0"/>
          </a:p>
        </p:txBody>
      </p:sp>
      <p:pic>
        <p:nvPicPr>
          <p:cNvPr id="10" name="Graphic 9" descr="Shirt outline">
            <a:extLst>
              <a:ext uri="{FF2B5EF4-FFF2-40B4-BE49-F238E27FC236}">
                <a16:creationId xmlns:a16="http://schemas.microsoft.com/office/drawing/2014/main" id="{10855C9A-E1E2-C683-88E0-1901A4D1171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92029" y="2433735"/>
            <a:ext cx="331839" cy="331839"/>
          </a:xfrm>
          <a:prstGeom prst="rect">
            <a:avLst/>
          </a:prstGeom>
        </p:spPr>
      </p:pic>
      <p:pic>
        <p:nvPicPr>
          <p:cNvPr id="12" name="Graphic 11" descr="Shopping bag outline">
            <a:extLst>
              <a:ext uri="{FF2B5EF4-FFF2-40B4-BE49-F238E27FC236}">
                <a16:creationId xmlns:a16="http://schemas.microsoft.com/office/drawing/2014/main" id="{CC6BB47F-359C-05D6-6367-B71BC62728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05315" y="2828611"/>
            <a:ext cx="447370" cy="447370"/>
          </a:xfrm>
          <a:prstGeom prst="rect">
            <a:avLst/>
          </a:prstGeom>
        </p:spPr>
      </p:pic>
      <p:pic>
        <p:nvPicPr>
          <p:cNvPr id="14" name="Graphic 13" descr="Water Bottle outline">
            <a:extLst>
              <a:ext uri="{FF2B5EF4-FFF2-40B4-BE49-F238E27FC236}">
                <a16:creationId xmlns:a16="http://schemas.microsoft.com/office/drawing/2014/main" id="{F0A4CE60-40FA-860B-1F61-8587D59534F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9959" y="3373684"/>
            <a:ext cx="447369" cy="447369"/>
          </a:xfrm>
          <a:prstGeom prst="rect">
            <a:avLst/>
          </a:prstGeom>
        </p:spPr>
      </p:pic>
      <p:pic>
        <p:nvPicPr>
          <p:cNvPr id="16" name="Graphic 15" descr="Pen outline">
            <a:extLst>
              <a:ext uri="{FF2B5EF4-FFF2-40B4-BE49-F238E27FC236}">
                <a16:creationId xmlns:a16="http://schemas.microsoft.com/office/drawing/2014/main" id="{9A5E7090-37BB-E035-AC5A-7D28C070B17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77813" y="3902784"/>
            <a:ext cx="351503" cy="351503"/>
          </a:xfrm>
          <a:prstGeom prst="rect">
            <a:avLst/>
          </a:prstGeom>
        </p:spPr>
      </p:pic>
      <p:pic>
        <p:nvPicPr>
          <p:cNvPr id="18" name="Graphic 17" descr="Ribbon outline">
            <a:extLst>
              <a:ext uri="{FF2B5EF4-FFF2-40B4-BE49-F238E27FC236}">
                <a16:creationId xmlns:a16="http://schemas.microsoft.com/office/drawing/2014/main" id="{AF191F47-7B2B-223F-3774-7189C8E0FEC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50048" y="4399934"/>
            <a:ext cx="447370" cy="447370"/>
          </a:xfrm>
          <a:prstGeom prst="rect">
            <a:avLst/>
          </a:prstGeom>
        </p:spPr>
      </p:pic>
      <p:pic>
        <p:nvPicPr>
          <p:cNvPr id="22" name="Graphic 21" descr="Shopping cart outline">
            <a:extLst>
              <a:ext uri="{FF2B5EF4-FFF2-40B4-BE49-F238E27FC236}">
                <a16:creationId xmlns:a16="http://schemas.microsoft.com/office/drawing/2014/main" id="{6C0DA88C-33D6-6E10-3752-757232036D1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62484" y="4847304"/>
            <a:ext cx="467032" cy="467032"/>
          </a:xfrm>
          <a:prstGeom prst="rect">
            <a:avLst/>
          </a:prstGeom>
        </p:spPr>
      </p:pic>
      <p:pic>
        <p:nvPicPr>
          <p:cNvPr id="5" name="Picture 4">
            <a:extLst>
              <a:ext uri="{FF2B5EF4-FFF2-40B4-BE49-F238E27FC236}">
                <a16:creationId xmlns:a16="http://schemas.microsoft.com/office/drawing/2014/main" id="{F6152FCC-F973-6133-22E4-B7EB70EEACCA}"/>
              </a:ext>
            </a:extLst>
          </p:cNvPr>
          <p:cNvPicPr>
            <a:picLocks noChangeAspect="1"/>
          </p:cNvPicPr>
          <p:nvPr/>
        </p:nvPicPr>
        <p:blipFill>
          <a:blip r:embed="rId8"/>
          <a:stretch>
            <a:fillRect/>
          </a:stretch>
        </p:blipFill>
        <p:spPr>
          <a:xfrm>
            <a:off x="7189223" y="2421184"/>
            <a:ext cx="3685254" cy="1110016"/>
          </a:xfrm>
          <a:prstGeom prst="rect">
            <a:avLst/>
          </a:prstGeom>
        </p:spPr>
      </p:pic>
      <p:sp>
        <p:nvSpPr>
          <p:cNvPr id="7" name="TextBox 6">
            <a:extLst>
              <a:ext uri="{FF2B5EF4-FFF2-40B4-BE49-F238E27FC236}">
                <a16:creationId xmlns:a16="http://schemas.microsoft.com/office/drawing/2014/main" id="{F45E6F6B-94C7-2C04-4450-4821A499AA6F}"/>
              </a:ext>
            </a:extLst>
          </p:cNvPr>
          <p:cNvSpPr txBox="1"/>
          <p:nvPr/>
        </p:nvSpPr>
        <p:spPr>
          <a:xfrm>
            <a:off x="6948580" y="3855819"/>
            <a:ext cx="4481420" cy="369332"/>
          </a:xfrm>
          <a:prstGeom prst="rect">
            <a:avLst/>
          </a:prstGeom>
          <a:noFill/>
        </p:spPr>
        <p:txBody>
          <a:bodyPr wrap="none" rtlCol="0">
            <a:spAutoFit/>
          </a:bodyPr>
          <a:lstStyle/>
          <a:p>
            <a:r>
              <a:rPr lang="en-US" i="1" dirty="0">
                <a:solidFill>
                  <a:srgbClr val="C00000"/>
                </a:solidFill>
              </a:rPr>
              <a:t>“Promotional Products | Marketing Solutions”</a:t>
            </a:r>
          </a:p>
        </p:txBody>
      </p:sp>
    </p:spTree>
    <p:extLst>
      <p:ext uri="{BB962C8B-B14F-4D97-AF65-F5344CB8AC3E}">
        <p14:creationId xmlns:p14="http://schemas.microsoft.com/office/powerpoint/2010/main" val="727499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mnt/data/final_refresh/pptx_unzip/ppt/media/image-1-1.png"/>
          <p:cNvPicPr>
            <a:picLocks noChangeAspect="1"/>
          </p:cNvPicPr>
          <p:nvPr/>
        </p:nvPicPr>
        <p:blipFill>
          <a:blip r:embed="rId3"/>
          <a:stretch>
            <a:fillRect/>
          </a:stretch>
        </p:blipFill>
        <p:spPr>
          <a:xfrm>
            <a:off x="10625328" y="111347"/>
            <a:ext cx="1097280" cy="417386"/>
          </a:xfrm>
          <a:prstGeom prst="rect">
            <a:avLst/>
          </a:prstGeom>
        </p:spPr>
      </p:pic>
      <p:sp>
        <p:nvSpPr>
          <p:cNvPr id="3" name="Text 0"/>
          <p:cNvSpPr/>
          <p:nvPr/>
        </p:nvSpPr>
        <p:spPr>
          <a:xfrm>
            <a:off x="749808" y="859536"/>
            <a:ext cx="6583680" cy="310896"/>
          </a:xfrm>
          <a:prstGeom prst="rect">
            <a:avLst/>
          </a:prstGeom>
          <a:noFill/>
          <a:ln/>
        </p:spPr>
        <p:txBody>
          <a:bodyPr wrap="square" lIns="0" tIns="0" rIns="0" bIns="0" rtlCol="0" anchor="ctr"/>
          <a:lstStyle/>
          <a:p>
            <a:pPr marL="0" indent="0">
              <a:buNone/>
            </a:pPr>
            <a:r>
              <a:rPr lang="en-US" sz="2600" b="1" dirty="0">
                <a:solidFill>
                  <a:srgbClr val="D7212B"/>
                </a:solidFill>
                <a:latin typeface="Arial" pitchFamily="34" charset="0"/>
                <a:ea typeface="Arial" pitchFamily="34" charset="-122"/>
                <a:cs typeface="Arial" pitchFamily="34" charset="-120"/>
              </a:rPr>
              <a:t>More than promotional products.</a:t>
            </a:r>
            <a:endParaRPr lang="en-US" sz="2600" dirty="0"/>
          </a:p>
        </p:txBody>
      </p:sp>
      <p:sp>
        <p:nvSpPr>
          <p:cNvPr id="4" name="Text 1"/>
          <p:cNvSpPr/>
          <p:nvPr/>
        </p:nvSpPr>
        <p:spPr>
          <a:xfrm>
            <a:off x="749808" y="1298448"/>
            <a:ext cx="5577840" cy="310896"/>
          </a:xfrm>
          <a:prstGeom prst="rect">
            <a:avLst/>
          </a:prstGeom>
          <a:noFill/>
          <a:ln/>
        </p:spPr>
        <p:txBody>
          <a:bodyPr wrap="square" lIns="0" tIns="0" rIns="0" bIns="0" rtlCol="0" anchor="ctr"/>
          <a:lstStyle/>
          <a:p>
            <a:pPr marL="0" indent="0">
              <a:buNone/>
            </a:pPr>
            <a:r>
              <a:rPr lang="en-US" sz="2700" b="1" dirty="0">
                <a:solidFill>
                  <a:srgbClr val="14558F"/>
                </a:solidFill>
                <a:latin typeface="Arial" pitchFamily="34" charset="0"/>
                <a:ea typeface="Arial" pitchFamily="34" charset="-122"/>
                <a:cs typeface="Arial" pitchFamily="34" charset="-120"/>
              </a:rPr>
              <a:t>We manage the program.</a:t>
            </a:r>
            <a:endParaRPr lang="en-US" sz="2700" dirty="0"/>
          </a:p>
        </p:txBody>
      </p:sp>
      <p:sp>
        <p:nvSpPr>
          <p:cNvPr id="5" name="Text 2"/>
          <p:cNvSpPr/>
          <p:nvPr/>
        </p:nvSpPr>
        <p:spPr>
          <a:xfrm>
            <a:off x="749808" y="1773936"/>
            <a:ext cx="5852160" cy="256032"/>
          </a:xfrm>
          <a:prstGeom prst="rect">
            <a:avLst/>
          </a:prstGeom>
          <a:noFill/>
          <a:ln/>
        </p:spPr>
        <p:txBody>
          <a:bodyPr wrap="square" lIns="0" tIns="0" rIns="0" bIns="0" rtlCol="0" anchor="ctr"/>
          <a:lstStyle/>
          <a:p>
            <a:pPr marL="0" indent="0">
              <a:buNone/>
            </a:pPr>
            <a:r>
              <a:rPr lang="en-US" sz="1550" b="1" dirty="0">
                <a:solidFill>
                  <a:srgbClr val="4D4D4D"/>
                </a:solidFill>
                <a:latin typeface="Arial" pitchFamily="34" charset="0"/>
                <a:ea typeface="Arial" pitchFamily="34" charset="-122"/>
                <a:cs typeface="Arial" pitchFamily="34" charset="-120"/>
              </a:rPr>
              <a:t>Three things to remember about Uniforms Today:</a:t>
            </a:r>
            <a:endParaRPr lang="en-US" sz="1550" dirty="0"/>
          </a:p>
        </p:txBody>
      </p:sp>
      <p:sp>
        <p:nvSpPr>
          <p:cNvPr id="6" name="Shape 3"/>
          <p:cNvSpPr/>
          <p:nvPr/>
        </p:nvSpPr>
        <p:spPr>
          <a:xfrm>
            <a:off x="749808" y="2212848"/>
            <a:ext cx="2779776" cy="2331720"/>
          </a:xfrm>
          <a:prstGeom prst="roundRect">
            <a:avLst>
              <a:gd name="adj" fmla="val 3137"/>
            </a:avLst>
          </a:prstGeom>
          <a:solidFill>
            <a:srgbClr val="FFFFFF"/>
          </a:solidFill>
          <a:ln w="13970">
            <a:solidFill>
              <a:srgbClr val="C9D7E3"/>
            </a:solidFill>
            <a:prstDash val="solid"/>
          </a:ln>
          <a:effectLst>
            <a:outerShdw blurRad="12700" dist="50800" dir="2700000" algn="bl" rotWithShape="0">
              <a:srgbClr val="B8B8B8">
                <a:alpha val="18000"/>
              </a:srgbClr>
            </a:outerShdw>
          </a:effectLst>
        </p:spPr>
        <p:txBody>
          <a:bodyPr/>
          <a:lstStyle/>
          <a:p>
            <a:endParaRPr lang="en-US"/>
          </a:p>
        </p:txBody>
      </p:sp>
      <p:sp>
        <p:nvSpPr>
          <p:cNvPr id="7" name="Shape 4"/>
          <p:cNvSpPr/>
          <p:nvPr/>
        </p:nvSpPr>
        <p:spPr>
          <a:xfrm>
            <a:off x="914400" y="2414016"/>
            <a:ext cx="566928" cy="566928"/>
          </a:xfrm>
          <a:prstGeom prst="ellipse">
            <a:avLst/>
          </a:prstGeom>
          <a:solidFill>
            <a:srgbClr val="EAF2F8"/>
          </a:solidFill>
          <a:ln w="12700">
            <a:solidFill>
              <a:srgbClr val="EAF2F8"/>
            </a:solidFill>
            <a:prstDash val="solid"/>
          </a:ln>
        </p:spPr>
        <p:txBody>
          <a:bodyPr/>
          <a:lstStyle/>
          <a:p>
            <a:endParaRPr lang="en-US"/>
          </a:p>
        </p:txBody>
      </p:sp>
      <p:sp>
        <p:nvSpPr>
          <p:cNvPr id="8" name="Text 5"/>
          <p:cNvSpPr/>
          <p:nvPr/>
        </p:nvSpPr>
        <p:spPr>
          <a:xfrm>
            <a:off x="914400" y="2514600"/>
            <a:ext cx="566928" cy="201168"/>
          </a:xfrm>
          <a:prstGeom prst="rect">
            <a:avLst/>
          </a:prstGeom>
          <a:noFill/>
          <a:ln/>
        </p:spPr>
        <p:txBody>
          <a:bodyPr wrap="square" lIns="0" tIns="0" rIns="0" bIns="0" rtlCol="0" anchor="ctr"/>
          <a:lstStyle/>
          <a:p>
            <a:pPr marL="0" indent="0" algn="ctr">
              <a:buNone/>
            </a:pPr>
            <a:r>
              <a:rPr lang="en-US" sz="1600" b="1" dirty="0">
                <a:solidFill>
                  <a:srgbClr val="14558F"/>
                </a:solidFill>
                <a:latin typeface="Arial" pitchFamily="34" charset="0"/>
                <a:ea typeface="Arial" pitchFamily="34" charset="-122"/>
                <a:cs typeface="Arial" pitchFamily="34" charset="-120"/>
              </a:rPr>
              <a:t>1</a:t>
            </a:r>
            <a:endParaRPr lang="en-US" sz="1600" dirty="0"/>
          </a:p>
        </p:txBody>
      </p:sp>
      <p:sp>
        <p:nvSpPr>
          <p:cNvPr id="9" name="Text 6"/>
          <p:cNvSpPr/>
          <p:nvPr/>
        </p:nvSpPr>
        <p:spPr>
          <a:xfrm>
            <a:off x="914400" y="3227832"/>
            <a:ext cx="2450592" cy="256032"/>
          </a:xfrm>
          <a:prstGeom prst="rect">
            <a:avLst/>
          </a:prstGeom>
          <a:noFill/>
          <a:ln/>
        </p:spPr>
        <p:txBody>
          <a:bodyPr wrap="square" lIns="0" tIns="0" rIns="0" bIns="0" rtlCol="0" anchor="ctr"/>
          <a:lstStyle/>
          <a:p>
            <a:pPr marL="0" indent="0">
              <a:buNone/>
            </a:pPr>
            <a:r>
              <a:rPr lang="en-US" sz="1150" b="1" dirty="0">
                <a:solidFill>
                  <a:srgbClr val="D7212B"/>
                </a:solidFill>
                <a:latin typeface="Arial" pitchFamily="34" charset="0"/>
                <a:ea typeface="Arial" pitchFamily="34" charset="-122"/>
                <a:cs typeface="Arial" pitchFamily="34" charset="-120"/>
              </a:rPr>
              <a:t>IN-HOUSE APPAREL</a:t>
            </a:r>
            <a:endParaRPr lang="en-US" sz="1150" dirty="0"/>
          </a:p>
        </p:txBody>
      </p:sp>
      <p:sp>
        <p:nvSpPr>
          <p:cNvPr id="10" name="Text 7"/>
          <p:cNvSpPr/>
          <p:nvPr/>
        </p:nvSpPr>
        <p:spPr>
          <a:xfrm>
            <a:off x="914400" y="3474720"/>
            <a:ext cx="2450592" cy="347472"/>
          </a:xfrm>
          <a:prstGeom prst="rect">
            <a:avLst/>
          </a:prstGeom>
          <a:noFill/>
          <a:ln/>
        </p:spPr>
        <p:txBody>
          <a:bodyPr wrap="square" lIns="0" tIns="0" rIns="0" bIns="0" rtlCol="0" anchor="ctr"/>
          <a:lstStyle/>
          <a:p>
            <a:pPr marL="0" indent="0">
              <a:buNone/>
            </a:pPr>
            <a:r>
              <a:rPr lang="en-US" sz="1530" b="1" dirty="0">
                <a:solidFill>
                  <a:srgbClr val="14558F"/>
                </a:solidFill>
                <a:latin typeface="Arial" pitchFamily="34" charset="0"/>
                <a:ea typeface="Arial" pitchFamily="34" charset="-122"/>
                <a:cs typeface="Arial" pitchFamily="34" charset="-120"/>
              </a:rPr>
              <a:t>Decoration + customization.</a:t>
            </a:r>
            <a:endParaRPr lang="en-US" sz="1530" dirty="0"/>
          </a:p>
        </p:txBody>
      </p:sp>
      <p:sp>
        <p:nvSpPr>
          <p:cNvPr id="11" name="Text 8"/>
          <p:cNvSpPr/>
          <p:nvPr/>
        </p:nvSpPr>
        <p:spPr>
          <a:xfrm>
            <a:off x="914400" y="3913632"/>
            <a:ext cx="2450592" cy="539496"/>
          </a:xfrm>
          <a:prstGeom prst="rect">
            <a:avLst/>
          </a:prstGeom>
          <a:noFill/>
          <a:ln/>
        </p:spPr>
        <p:txBody>
          <a:bodyPr wrap="square" lIns="0" tIns="0" rIns="0" bIns="0" rtlCol="0" anchor="ctr">
            <a:normAutofit fontScale="92500" lnSpcReduction="20000"/>
          </a:bodyPr>
          <a:lstStyle/>
          <a:p>
            <a:pPr marL="0" indent="0">
              <a:buNone/>
            </a:pPr>
            <a:r>
              <a:rPr lang="en-US" sz="1140" dirty="0">
                <a:solidFill>
                  <a:srgbClr val="4B4B4B"/>
                </a:solidFill>
                <a:latin typeface="Arial" pitchFamily="34" charset="0"/>
                <a:ea typeface="Arial" pitchFamily="34" charset="-122"/>
                <a:cs typeface="Arial" pitchFamily="34" charset="-120"/>
              </a:rPr>
              <a:t>Embroidery, screen printing, custom apparel and on-site seamstresses — with greater control over quality, fit and production.</a:t>
            </a:r>
            <a:endParaRPr lang="en-US" sz="1140" dirty="0"/>
          </a:p>
        </p:txBody>
      </p:sp>
      <p:sp>
        <p:nvSpPr>
          <p:cNvPr id="12" name="Shape 9"/>
          <p:cNvSpPr/>
          <p:nvPr/>
        </p:nvSpPr>
        <p:spPr>
          <a:xfrm>
            <a:off x="3822192" y="2212848"/>
            <a:ext cx="2779776" cy="2331720"/>
          </a:xfrm>
          <a:prstGeom prst="roundRect">
            <a:avLst>
              <a:gd name="adj" fmla="val 3137"/>
            </a:avLst>
          </a:prstGeom>
          <a:solidFill>
            <a:srgbClr val="FFFFFF"/>
          </a:solidFill>
          <a:ln w="13970">
            <a:solidFill>
              <a:srgbClr val="C9D7E3"/>
            </a:solidFill>
            <a:prstDash val="solid"/>
          </a:ln>
          <a:effectLst>
            <a:outerShdw blurRad="12700" dist="50800" dir="2700000" algn="bl" rotWithShape="0">
              <a:srgbClr val="B8B8B8">
                <a:alpha val="18000"/>
              </a:srgbClr>
            </a:outerShdw>
          </a:effectLst>
        </p:spPr>
        <p:txBody>
          <a:bodyPr/>
          <a:lstStyle/>
          <a:p>
            <a:endParaRPr lang="en-US"/>
          </a:p>
        </p:txBody>
      </p:sp>
      <p:sp>
        <p:nvSpPr>
          <p:cNvPr id="13" name="Shape 10"/>
          <p:cNvSpPr/>
          <p:nvPr/>
        </p:nvSpPr>
        <p:spPr>
          <a:xfrm>
            <a:off x="3986784" y="2414016"/>
            <a:ext cx="566928" cy="566928"/>
          </a:xfrm>
          <a:prstGeom prst="ellipse">
            <a:avLst/>
          </a:prstGeom>
          <a:solidFill>
            <a:srgbClr val="EAF2F8"/>
          </a:solidFill>
          <a:ln w="12700">
            <a:solidFill>
              <a:srgbClr val="EAF2F8"/>
            </a:solidFill>
            <a:prstDash val="solid"/>
          </a:ln>
        </p:spPr>
        <p:txBody>
          <a:bodyPr/>
          <a:lstStyle/>
          <a:p>
            <a:endParaRPr lang="en-US"/>
          </a:p>
        </p:txBody>
      </p:sp>
      <p:sp>
        <p:nvSpPr>
          <p:cNvPr id="14" name="Text 11"/>
          <p:cNvSpPr/>
          <p:nvPr/>
        </p:nvSpPr>
        <p:spPr>
          <a:xfrm>
            <a:off x="3986784" y="2514600"/>
            <a:ext cx="566928" cy="201168"/>
          </a:xfrm>
          <a:prstGeom prst="rect">
            <a:avLst/>
          </a:prstGeom>
          <a:noFill/>
          <a:ln/>
        </p:spPr>
        <p:txBody>
          <a:bodyPr wrap="square" lIns="0" tIns="0" rIns="0" bIns="0" rtlCol="0" anchor="ctr"/>
          <a:lstStyle/>
          <a:p>
            <a:pPr marL="0" indent="0" algn="ctr">
              <a:buNone/>
            </a:pPr>
            <a:r>
              <a:rPr lang="en-US" sz="1600" b="1" dirty="0">
                <a:solidFill>
                  <a:srgbClr val="14558F"/>
                </a:solidFill>
                <a:latin typeface="Arial" pitchFamily="34" charset="0"/>
                <a:ea typeface="Arial" pitchFamily="34" charset="-122"/>
                <a:cs typeface="Arial" pitchFamily="34" charset="-120"/>
              </a:rPr>
              <a:t>2</a:t>
            </a:r>
            <a:endParaRPr lang="en-US" sz="1600" dirty="0"/>
          </a:p>
        </p:txBody>
      </p:sp>
      <p:sp>
        <p:nvSpPr>
          <p:cNvPr id="15" name="Text 12"/>
          <p:cNvSpPr/>
          <p:nvPr/>
        </p:nvSpPr>
        <p:spPr>
          <a:xfrm>
            <a:off x="3986784" y="3227832"/>
            <a:ext cx="2450592" cy="256032"/>
          </a:xfrm>
          <a:prstGeom prst="rect">
            <a:avLst/>
          </a:prstGeom>
          <a:noFill/>
          <a:ln/>
        </p:spPr>
        <p:txBody>
          <a:bodyPr wrap="square" lIns="0" tIns="0" rIns="0" bIns="0" rtlCol="0" anchor="ctr"/>
          <a:lstStyle/>
          <a:p>
            <a:pPr marL="0" indent="0">
              <a:buNone/>
            </a:pPr>
            <a:r>
              <a:rPr lang="en-US" sz="1150" b="1" dirty="0">
                <a:solidFill>
                  <a:srgbClr val="D7212B"/>
                </a:solidFill>
                <a:latin typeface="Arial" pitchFamily="34" charset="0"/>
                <a:ea typeface="Arial" pitchFamily="34" charset="-122"/>
                <a:cs typeface="Arial" pitchFamily="34" charset="-120"/>
              </a:rPr>
              <a:t>MANAGED PROGRAMS</a:t>
            </a:r>
            <a:endParaRPr lang="en-US" sz="1150" dirty="0"/>
          </a:p>
        </p:txBody>
      </p:sp>
      <p:sp>
        <p:nvSpPr>
          <p:cNvPr id="16" name="Text 13"/>
          <p:cNvSpPr/>
          <p:nvPr/>
        </p:nvSpPr>
        <p:spPr>
          <a:xfrm>
            <a:off x="3986784" y="3547872"/>
            <a:ext cx="2450592" cy="347472"/>
          </a:xfrm>
          <a:prstGeom prst="rect">
            <a:avLst/>
          </a:prstGeom>
          <a:noFill/>
          <a:ln/>
        </p:spPr>
        <p:txBody>
          <a:bodyPr wrap="square" lIns="0" tIns="0" rIns="0" bIns="0" rtlCol="0" anchor="ctr"/>
          <a:lstStyle/>
          <a:p>
            <a:pPr marL="0" indent="0">
              <a:buNone/>
            </a:pPr>
            <a:r>
              <a:rPr lang="en-US" sz="1530" b="1" dirty="0">
                <a:solidFill>
                  <a:srgbClr val="14558F"/>
                </a:solidFill>
                <a:latin typeface="Arial" pitchFamily="34" charset="0"/>
                <a:ea typeface="Arial" pitchFamily="34" charset="-122"/>
                <a:cs typeface="Arial" pitchFamily="34" charset="-120"/>
              </a:rPr>
              <a:t>Not just one-off orders.</a:t>
            </a:r>
            <a:endParaRPr lang="en-US" sz="1530" dirty="0"/>
          </a:p>
        </p:txBody>
      </p:sp>
      <p:sp>
        <p:nvSpPr>
          <p:cNvPr id="17" name="Text 14"/>
          <p:cNvSpPr/>
          <p:nvPr/>
        </p:nvSpPr>
        <p:spPr>
          <a:xfrm>
            <a:off x="3986784" y="3913632"/>
            <a:ext cx="2450592" cy="539496"/>
          </a:xfrm>
          <a:prstGeom prst="rect">
            <a:avLst/>
          </a:prstGeom>
          <a:noFill/>
          <a:ln/>
        </p:spPr>
        <p:txBody>
          <a:bodyPr wrap="square" lIns="0" tIns="0" rIns="0" bIns="0" rtlCol="0" anchor="ctr">
            <a:normAutofit fontScale="92500" lnSpcReduction="20000"/>
          </a:bodyPr>
          <a:lstStyle/>
          <a:p>
            <a:pPr marL="0" indent="0">
              <a:buNone/>
            </a:pPr>
            <a:r>
              <a:rPr lang="en-US" sz="1140" dirty="0">
                <a:solidFill>
                  <a:srgbClr val="4B4B4B"/>
                </a:solidFill>
                <a:latin typeface="Arial" pitchFamily="34" charset="0"/>
                <a:ea typeface="Arial" pitchFamily="34" charset="-122"/>
                <a:cs typeface="Arial" pitchFamily="34" charset="-120"/>
              </a:rPr>
              <a:t>Recurring needs across the year — uniforms, back-to-school, recruiting, new-hire kits, recognition, outreach and department programs.</a:t>
            </a:r>
            <a:endParaRPr lang="en-US" sz="1140" dirty="0"/>
          </a:p>
        </p:txBody>
      </p:sp>
      <p:sp>
        <p:nvSpPr>
          <p:cNvPr id="18" name="Shape 15"/>
          <p:cNvSpPr/>
          <p:nvPr/>
        </p:nvSpPr>
        <p:spPr>
          <a:xfrm>
            <a:off x="6894576" y="2212848"/>
            <a:ext cx="2779776" cy="2331720"/>
          </a:xfrm>
          <a:prstGeom prst="roundRect">
            <a:avLst>
              <a:gd name="adj" fmla="val 3137"/>
            </a:avLst>
          </a:prstGeom>
          <a:solidFill>
            <a:srgbClr val="FFFFFF"/>
          </a:solidFill>
          <a:ln w="13970">
            <a:solidFill>
              <a:srgbClr val="C9D7E3"/>
            </a:solidFill>
            <a:prstDash val="solid"/>
          </a:ln>
          <a:effectLst>
            <a:outerShdw blurRad="12700" dist="50800" dir="2700000" algn="bl" rotWithShape="0">
              <a:srgbClr val="B8B8B8">
                <a:alpha val="18000"/>
              </a:srgbClr>
            </a:outerShdw>
          </a:effectLst>
        </p:spPr>
        <p:txBody>
          <a:bodyPr/>
          <a:lstStyle/>
          <a:p>
            <a:endParaRPr lang="en-US"/>
          </a:p>
        </p:txBody>
      </p:sp>
      <p:sp>
        <p:nvSpPr>
          <p:cNvPr id="19" name="Shape 16"/>
          <p:cNvSpPr/>
          <p:nvPr/>
        </p:nvSpPr>
        <p:spPr>
          <a:xfrm>
            <a:off x="7059168" y="2414016"/>
            <a:ext cx="566928" cy="566928"/>
          </a:xfrm>
          <a:prstGeom prst="ellipse">
            <a:avLst/>
          </a:prstGeom>
          <a:solidFill>
            <a:srgbClr val="EAF2F8"/>
          </a:solidFill>
          <a:ln w="12700">
            <a:solidFill>
              <a:srgbClr val="EAF2F8"/>
            </a:solidFill>
            <a:prstDash val="solid"/>
          </a:ln>
        </p:spPr>
        <p:txBody>
          <a:bodyPr/>
          <a:lstStyle/>
          <a:p>
            <a:endParaRPr lang="en-US"/>
          </a:p>
        </p:txBody>
      </p:sp>
      <p:sp>
        <p:nvSpPr>
          <p:cNvPr id="20" name="Text 17"/>
          <p:cNvSpPr/>
          <p:nvPr/>
        </p:nvSpPr>
        <p:spPr>
          <a:xfrm>
            <a:off x="7059168" y="2514600"/>
            <a:ext cx="566928" cy="201168"/>
          </a:xfrm>
          <a:prstGeom prst="rect">
            <a:avLst/>
          </a:prstGeom>
          <a:noFill/>
          <a:ln/>
        </p:spPr>
        <p:txBody>
          <a:bodyPr wrap="square" lIns="0" tIns="0" rIns="0" bIns="0" rtlCol="0" anchor="ctr"/>
          <a:lstStyle/>
          <a:p>
            <a:pPr marL="0" indent="0" algn="ctr">
              <a:buNone/>
            </a:pPr>
            <a:r>
              <a:rPr lang="en-US" sz="1600" b="1" dirty="0">
                <a:solidFill>
                  <a:srgbClr val="14558F"/>
                </a:solidFill>
                <a:latin typeface="Arial" pitchFamily="34" charset="0"/>
                <a:ea typeface="Arial" pitchFamily="34" charset="-122"/>
                <a:cs typeface="Arial" pitchFamily="34" charset="-120"/>
              </a:rPr>
              <a:t>3</a:t>
            </a:r>
            <a:endParaRPr lang="en-US" sz="1600" dirty="0"/>
          </a:p>
        </p:txBody>
      </p:sp>
      <p:sp>
        <p:nvSpPr>
          <p:cNvPr id="21" name="Text 18"/>
          <p:cNvSpPr/>
          <p:nvPr/>
        </p:nvSpPr>
        <p:spPr>
          <a:xfrm>
            <a:off x="7059168" y="3227832"/>
            <a:ext cx="2450592" cy="256032"/>
          </a:xfrm>
          <a:prstGeom prst="rect">
            <a:avLst/>
          </a:prstGeom>
          <a:noFill/>
          <a:ln/>
        </p:spPr>
        <p:txBody>
          <a:bodyPr wrap="square" lIns="0" tIns="0" rIns="0" bIns="0" rtlCol="0" anchor="ctr"/>
          <a:lstStyle/>
          <a:p>
            <a:pPr marL="0" indent="0">
              <a:buNone/>
            </a:pPr>
            <a:r>
              <a:rPr lang="en-US" sz="1150" b="1" dirty="0">
                <a:solidFill>
                  <a:srgbClr val="D7212B"/>
                </a:solidFill>
                <a:latin typeface="Arial" pitchFamily="34" charset="0"/>
                <a:ea typeface="Arial" pitchFamily="34" charset="-122"/>
                <a:cs typeface="Arial" pitchFamily="34" charset="-120"/>
              </a:rPr>
              <a:t>EMPLOYEE-LEVEL FULFILLMENT</a:t>
            </a:r>
            <a:endParaRPr lang="en-US" sz="1150" dirty="0"/>
          </a:p>
        </p:txBody>
      </p:sp>
      <p:sp>
        <p:nvSpPr>
          <p:cNvPr id="22" name="Text 19"/>
          <p:cNvSpPr/>
          <p:nvPr/>
        </p:nvSpPr>
        <p:spPr>
          <a:xfrm>
            <a:off x="7059168" y="3547872"/>
            <a:ext cx="2450592" cy="347472"/>
          </a:xfrm>
          <a:prstGeom prst="rect">
            <a:avLst/>
          </a:prstGeom>
          <a:noFill/>
          <a:ln/>
        </p:spPr>
        <p:txBody>
          <a:bodyPr wrap="square" lIns="0" tIns="0" rIns="0" bIns="0" rtlCol="0" anchor="ctr"/>
          <a:lstStyle/>
          <a:p>
            <a:pPr marL="0" indent="0">
              <a:buNone/>
            </a:pPr>
            <a:r>
              <a:rPr lang="en-US" sz="1530" b="1" dirty="0">
                <a:solidFill>
                  <a:srgbClr val="14558F"/>
                </a:solidFill>
                <a:latin typeface="Arial" pitchFamily="34" charset="0"/>
                <a:ea typeface="Arial" pitchFamily="34" charset="-122"/>
                <a:cs typeface="Arial" pitchFamily="34" charset="-120"/>
              </a:rPr>
              <a:t>We handle the operational headache.</a:t>
            </a:r>
            <a:endParaRPr lang="en-US" sz="1530" dirty="0"/>
          </a:p>
        </p:txBody>
      </p:sp>
      <p:sp>
        <p:nvSpPr>
          <p:cNvPr id="23" name="Text 20"/>
          <p:cNvSpPr/>
          <p:nvPr/>
        </p:nvSpPr>
        <p:spPr>
          <a:xfrm>
            <a:off x="7059168" y="3913632"/>
            <a:ext cx="2450592" cy="539496"/>
          </a:xfrm>
          <a:prstGeom prst="rect">
            <a:avLst/>
          </a:prstGeom>
          <a:noFill/>
          <a:ln/>
        </p:spPr>
        <p:txBody>
          <a:bodyPr wrap="square" lIns="0" tIns="0" rIns="0" bIns="0" rtlCol="0" anchor="ctr">
            <a:normAutofit/>
          </a:bodyPr>
          <a:lstStyle/>
          <a:p>
            <a:pPr marL="0" indent="0">
              <a:buNone/>
            </a:pPr>
            <a:r>
              <a:rPr lang="en-US" sz="1140" dirty="0">
                <a:solidFill>
                  <a:srgbClr val="4B4B4B"/>
                </a:solidFill>
                <a:latin typeface="Arial" pitchFamily="34" charset="0"/>
                <a:ea typeface="Arial" pitchFamily="34" charset="-122"/>
                <a:cs typeface="Arial" pitchFamily="34" charset="-120"/>
              </a:rPr>
              <a:t>Packed by individual employee, department, location or program — ready to distribute or ship.</a:t>
            </a:r>
            <a:endParaRPr lang="en-US" sz="1140" dirty="0"/>
          </a:p>
        </p:txBody>
      </p:sp>
      <p:sp>
        <p:nvSpPr>
          <p:cNvPr id="24" name="Shape 21"/>
          <p:cNvSpPr/>
          <p:nvPr/>
        </p:nvSpPr>
        <p:spPr>
          <a:xfrm>
            <a:off x="9994392" y="2212848"/>
            <a:ext cx="1033272" cy="2331720"/>
          </a:xfrm>
          <a:prstGeom prst="roundRect">
            <a:avLst/>
          </a:prstGeom>
          <a:solidFill>
            <a:srgbClr val="F4F8FB"/>
          </a:solidFill>
          <a:ln w="10160">
            <a:solidFill>
              <a:srgbClr val="C9D7E3"/>
            </a:solidFill>
            <a:prstDash val="solid"/>
          </a:ln>
        </p:spPr>
        <p:txBody>
          <a:bodyPr/>
          <a:lstStyle/>
          <a:p>
            <a:endParaRPr lang="en-US"/>
          </a:p>
        </p:txBody>
      </p:sp>
      <p:sp>
        <p:nvSpPr>
          <p:cNvPr id="25" name="Text 22"/>
          <p:cNvSpPr/>
          <p:nvPr/>
        </p:nvSpPr>
        <p:spPr>
          <a:xfrm>
            <a:off x="10085832" y="2596896"/>
            <a:ext cx="850392" cy="384048"/>
          </a:xfrm>
          <a:prstGeom prst="rect">
            <a:avLst/>
          </a:prstGeom>
          <a:noFill/>
          <a:ln/>
        </p:spPr>
        <p:txBody>
          <a:bodyPr wrap="square" lIns="0" tIns="0" rIns="0" bIns="0" rtlCol="0" anchor="ctr"/>
          <a:lstStyle/>
          <a:p>
            <a:pPr marL="0" indent="0" algn="ctr">
              <a:buNone/>
            </a:pPr>
            <a:r>
              <a:rPr lang="en-US" sz="1170" b="1" dirty="0">
                <a:solidFill>
                  <a:srgbClr val="14558F"/>
                </a:solidFill>
              </a:rPr>
              <a:t>LOCAL</a:t>
            </a:r>
            <a:endParaRPr lang="en-US" sz="1170" dirty="0"/>
          </a:p>
          <a:p>
            <a:pPr marL="0" indent="0" algn="ctr">
              <a:buNone/>
            </a:pPr>
            <a:r>
              <a:rPr lang="en-US" sz="1170" b="1" dirty="0">
                <a:solidFill>
                  <a:srgbClr val="14558F"/>
                </a:solidFill>
              </a:rPr>
              <a:t>ACCESS</a:t>
            </a:r>
            <a:endParaRPr lang="en-US" sz="1170" dirty="0"/>
          </a:p>
        </p:txBody>
      </p:sp>
      <p:sp>
        <p:nvSpPr>
          <p:cNvPr id="26" name="Text 23"/>
          <p:cNvSpPr/>
          <p:nvPr/>
        </p:nvSpPr>
        <p:spPr>
          <a:xfrm>
            <a:off x="10104120" y="3227832"/>
            <a:ext cx="813816" cy="438912"/>
          </a:xfrm>
          <a:prstGeom prst="rect">
            <a:avLst/>
          </a:prstGeom>
          <a:noFill/>
          <a:ln/>
        </p:spPr>
        <p:txBody>
          <a:bodyPr wrap="square" lIns="0" tIns="0" rIns="0" bIns="0" rtlCol="0" anchor="ctr"/>
          <a:lstStyle/>
          <a:p>
            <a:pPr marL="0" indent="0" algn="ctr">
              <a:buNone/>
            </a:pPr>
            <a:r>
              <a:rPr lang="en-US" sz="1040" dirty="0">
                <a:solidFill>
                  <a:srgbClr val="4B4B4B"/>
                </a:solidFill>
              </a:rPr>
              <a:t>Sales leader</a:t>
            </a:r>
            <a:endParaRPr lang="en-US" sz="1040" dirty="0"/>
          </a:p>
          <a:p>
            <a:pPr marL="0" indent="0" algn="ctr">
              <a:buNone/>
            </a:pPr>
            <a:r>
              <a:rPr lang="en-US" sz="1040" dirty="0">
                <a:solidFill>
                  <a:srgbClr val="4B4B4B"/>
                </a:solidFill>
              </a:rPr>
              <a:t>in South</a:t>
            </a:r>
            <a:endParaRPr lang="en-US" sz="1040" dirty="0"/>
          </a:p>
          <a:p>
            <a:pPr marL="0" indent="0" algn="ctr">
              <a:buNone/>
            </a:pPr>
            <a:r>
              <a:rPr lang="en-US" sz="1040" dirty="0">
                <a:solidFill>
                  <a:srgbClr val="4B4B4B"/>
                </a:solidFill>
              </a:rPr>
              <a:t>Carolina</a:t>
            </a:r>
            <a:endParaRPr lang="en-US" sz="1040" dirty="0"/>
          </a:p>
        </p:txBody>
      </p:sp>
      <p:sp>
        <p:nvSpPr>
          <p:cNvPr id="27" name="Shape 24"/>
          <p:cNvSpPr/>
          <p:nvPr/>
        </p:nvSpPr>
        <p:spPr>
          <a:xfrm>
            <a:off x="10168128" y="3822192"/>
            <a:ext cx="658368" cy="0"/>
          </a:xfrm>
          <a:prstGeom prst="line">
            <a:avLst/>
          </a:prstGeom>
          <a:noFill/>
          <a:ln w="10160">
            <a:solidFill>
              <a:srgbClr val="C9D7E3"/>
            </a:solidFill>
            <a:prstDash val="solid"/>
          </a:ln>
        </p:spPr>
        <p:txBody>
          <a:bodyPr/>
          <a:lstStyle/>
          <a:p>
            <a:endParaRPr lang="en-US"/>
          </a:p>
        </p:txBody>
      </p:sp>
      <p:sp>
        <p:nvSpPr>
          <p:cNvPr id="28" name="Text 25"/>
          <p:cNvSpPr/>
          <p:nvPr/>
        </p:nvSpPr>
        <p:spPr>
          <a:xfrm>
            <a:off x="10094976" y="4096512"/>
            <a:ext cx="822960" cy="292608"/>
          </a:xfrm>
          <a:prstGeom prst="rect">
            <a:avLst/>
          </a:prstGeom>
          <a:noFill/>
          <a:ln/>
        </p:spPr>
        <p:txBody>
          <a:bodyPr wrap="square" lIns="0" tIns="0" rIns="0" bIns="0" rtlCol="0" anchor="ctr"/>
          <a:lstStyle/>
          <a:p>
            <a:pPr marL="0" indent="0" algn="ctr">
              <a:buNone/>
            </a:pPr>
            <a:r>
              <a:rPr lang="en-US" sz="1040" b="1" dirty="0">
                <a:solidFill>
                  <a:srgbClr val="4B4B4B"/>
                </a:solidFill>
              </a:rPr>
              <a:t>Virginia</a:t>
            </a:r>
            <a:endParaRPr lang="en-US" sz="1040" dirty="0"/>
          </a:p>
          <a:p>
            <a:pPr marL="0" indent="0" algn="ctr">
              <a:buNone/>
            </a:pPr>
            <a:r>
              <a:rPr lang="en-US" sz="1040" b="1" dirty="0">
                <a:solidFill>
                  <a:srgbClr val="4B4B4B"/>
                </a:solidFill>
              </a:rPr>
              <a:t>fulfillment</a:t>
            </a:r>
            <a:endParaRPr lang="en-US" sz="1040" dirty="0"/>
          </a:p>
        </p:txBody>
      </p:sp>
      <p:sp>
        <p:nvSpPr>
          <p:cNvPr id="29" name="Shape 26"/>
          <p:cNvSpPr/>
          <p:nvPr/>
        </p:nvSpPr>
        <p:spPr>
          <a:xfrm>
            <a:off x="749808" y="4882896"/>
            <a:ext cx="10277856" cy="941832"/>
          </a:xfrm>
          <a:prstGeom prst="roundRect">
            <a:avLst/>
          </a:prstGeom>
          <a:solidFill>
            <a:srgbClr val="F4F8FB"/>
          </a:solidFill>
          <a:ln w="11430">
            <a:solidFill>
              <a:srgbClr val="C9D7E3"/>
            </a:solidFill>
            <a:prstDash val="solid"/>
          </a:ln>
        </p:spPr>
        <p:txBody>
          <a:bodyPr/>
          <a:lstStyle/>
          <a:p>
            <a:endParaRPr lang="en-US"/>
          </a:p>
        </p:txBody>
      </p:sp>
      <p:sp>
        <p:nvSpPr>
          <p:cNvPr id="30" name="Text 27"/>
          <p:cNvSpPr/>
          <p:nvPr/>
        </p:nvSpPr>
        <p:spPr>
          <a:xfrm>
            <a:off x="960120" y="5010912"/>
            <a:ext cx="2057400" cy="384048"/>
          </a:xfrm>
          <a:prstGeom prst="rect">
            <a:avLst/>
          </a:prstGeom>
          <a:noFill/>
          <a:ln/>
        </p:spPr>
        <p:txBody>
          <a:bodyPr wrap="square" lIns="0" tIns="0" rIns="0" bIns="0" rtlCol="0" anchor="ctr"/>
          <a:lstStyle/>
          <a:p>
            <a:pPr marL="0" indent="0">
              <a:buNone/>
            </a:pPr>
            <a:r>
              <a:rPr lang="en-US" sz="1220" b="1" dirty="0">
                <a:solidFill>
                  <a:srgbClr val="666666"/>
                </a:solidFill>
              </a:rPr>
              <a:t>TWO PLATFORMS. SAME</a:t>
            </a:r>
            <a:endParaRPr lang="en-US" sz="1220" dirty="0"/>
          </a:p>
          <a:p>
            <a:pPr marL="0" indent="0">
              <a:buNone/>
            </a:pPr>
            <a:r>
              <a:rPr lang="en-US" sz="1220" b="1" dirty="0">
                <a:solidFill>
                  <a:srgbClr val="666666"/>
                </a:solidFill>
              </a:rPr>
              <a:t>MANAGED PROCESS.</a:t>
            </a:r>
            <a:endParaRPr lang="en-US" sz="1220" dirty="0"/>
          </a:p>
        </p:txBody>
      </p:sp>
      <p:sp>
        <p:nvSpPr>
          <p:cNvPr id="31" name="Text 28"/>
          <p:cNvSpPr/>
          <p:nvPr/>
        </p:nvSpPr>
        <p:spPr>
          <a:xfrm>
            <a:off x="3712464" y="5065776"/>
            <a:ext cx="1572768" cy="201168"/>
          </a:xfrm>
          <a:prstGeom prst="rect">
            <a:avLst/>
          </a:prstGeom>
          <a:noFill/>
          <a:ln/>
        </p:spPr>
        <p:txBody>
          <a:bodyPr wrap="square" lIns="0" tIns="0" rIns="0" bIns="0" rtlCol="0" anchor="ctr"/>
          <a:lstStyle/>
          <a:p>
            <a:pPr marL="0" indent="0" algn="ctr">
              <a:buNone/>
            </a:pPr>
            <a:r>
              <a:rPr lang="en-US" sz="1400" b="1" dirty="0">
                <a:solidFill>
                  <a:srgbClr val="14558F"/>
                </a:solidFill>
              </a:rPr>
              <a:t>Uniforms Today</a:t>
            </a:r>
            <a:endParaRPr lang="en-US" sz="1400" dirty="0"/>
          </a:p>
        </p:txBody>
      </p:sp>
      <p:sp>
        <p:nvSpPr>
          <p:cNvPr id="32" name="Text 29"/>
          <p:cNvSpPr/>
          <p:nvPr/>
        </p:nvSpPr>
        <p:spPr>
          <a:xfrm>
            <a:off x="3410712" y="5321808"/>
            <a:ext cx="2176272" cy="347472"/>
          </a:xfrm>
          <a:prstGeom prst="rect">
            <a:avLst/>
          </a:prstGeom>
          <a:noFill/>
          <a:ln/>
        </p:spPr>
        <p:txBody>
          <a:bodyPr wrap="square" lIns="0" tIns="0" rIns="0" bIns="0" rtlCol="0" anchor="ctr"/>
          <a:lstStyle/>
          <a:p>
            <a:pPr marL="0" indent="0" algn="ctr">
              <a:buNone/>
            </a:pPr>
            <a:r>
              <a:rPr lang="en-US" sz="1060" dirty="0">
                <a:solidFill>
                  <a:srgbClr val="4B4B4B"/>
                </a:solidFill>
              </a:rPr>
              <a:t>Uniforms + branded/custom apparel</a:t>
            </a:r>
            <a:endParaRPr lang="en-US" sz="1060" dirty="0"/>
          </a:p>
          <a:p>
            <a:pPr marL="0" indent="0" algn="ctr">
              <a:buNone/>
            </a:pPr>
            <a:r>
              <a:rPr lang="en-US" sz="1060" dirty="0">
                <a:solidFill>
                  <a:srgbClr val="4B4B4B"/>
                </a:solidFill>
              </a:rPr>
              <a:t>programs</a:t>
            </a:r>
            <a:endParaRPr lang="en-US" sz="1060" dirty="0"/>
          </a:p>
        </p:txBody>
      </p:sp>
      <p:sp>
        <p:nvSpPr>
          <p:cNvPr id="33" name="Text 30"/>
          <p:cNvSpPr/>
          <p:nvPr/>
        </p:nvSpPr>
        <p:spPr>
          <a:xfrm>
            <a:off x="6547104" y="5065776"/>
            <a:ext cx="1737360" cy="201168"/>
          </a:xfrm>
          <a:prstGeom prst="rect">
            <a:avLst/>
          </a:prstGeom>
          <a:noFill/>
          <a:ln/>
        </p:spPr>
        <p:txBody>
          <a:bodyPr wrap="square" lIns="0" tIns="0" rIns="0" bIns="0" rtlCol="0" anchor="ctr"/>
          <a:lstStyle/>
          <a:p>
            <a:pPr marL="0" indent="0" algn="ctr">
              <a:buNone/>
            </a:pPr>
            <a:r>
              <a:rPr lang="en-US" sz="1400" b="1" dirty="0">
                <a:solidFill>
                  <a:srgbClr val="14558F"/>
                </a:solidFill>
              </a:rPr>
              <a:t>ePromosToday.com</a:t>
            </a:r>
            <a:endParaRPr lang="en-US" sz="1400" dirty="0"/>
          </a:p>
        </p:txBody>
      </p:sp>
      <p:sp>
        <p:nvSpPr>
          <p:cNvPr id="34" name="Text 31"/>
          <p:cNvSpPr/>
          <p:nvPr/>
        </p:nvSpPr>
        <p:spPr>
          <a:xfrm>
            <a:off x="6510528" y="5340096"/>
            <a:ext cx="1847088" cy="210312"/>
          </a:xfrm>
          <a:prstGeom prst="rect">
            <a:avLst/>
          </a:prstGeom>
          <a:noFill/>
          <a:ln/>
        </p:spPr>
        <p:txBody>
          <a:bodyPr wrap="square" lIns="0" tIns="0" rIns="0" bIns="0" rtlCol="0" anchor="ctr"/>
          <a:lstStyle/>
          <a:p>
            <a:pPr marL="0" indent="0" algn="ctr">
              <a:buNone/>
            </a:pPr>
            <a:r>
              <a:rPr lang="en-US" sz="1060" dirty="0">
                <a:solidFill>
                  <a:srgbClr val="4B4B4B"/>
                </a:solidFill>
              </a:rPr>
              <a:t>Promo apparel + merchandise</a:t>
            </a:r>
            <a:endParaRPr lang="en-US" sz="1060" dirty="0"/>
          </a:p>
        </p:txBody>
      </p:sp>
      <p:sp>
        <p:nvSpPr>
          <p:cNvPr id="35" name="Text 32"/>
          <p:cNvSpPr/>
          <p:nvPr/>
        </p:nvSpPr>
        <p:spPr>
          <a:xfrm>
            <a:off x="8449056" y="5166360"/>
            <a:ext cx="2322576" cy="384048"/>
          </a:xfrm>
          <a:prstGeom prst="rect">
            <a:avLst/>
          </a:prstGeom>
          <a:noFill/>
          <a:ln/>
        </p:spPr>
        <p:txBody>
          <a:bodyPr wrap="square" lIns="0" tIns="0" rIns="0" bIns="0" rtlCol="0" anchor="ctr"/>
          <a:lstStyle/>
          <a:p>
            <a:pPr marL="0" indent="0" algn="ctr">
              <a:buNone/>
            </a:pPr>
            <a:r>
              <a:rPr lang="en-US" sz="1010" dirty="0">
                <a:solidFill>
                  <a:srgbClr val="4B4B4B"/>
                </a:solidFill>
              </a:rPr>
              <a:t>Pens &amp; drinkware → bags &amp; awards →</a:t>
            </a:r>
            <a:endParaRPr lang="en-US" sz="1010" dirty="0"/>
          </a:p>
          <a:p>
            <a:pPr marL="0" indent="0" algn="ctr">
              <a:buNone/>
            </a:pPr>
            <a:r>
              <a:rPr lang="en-US" sz="1010" dirty="0">
                <a:solidFill>
                  <a:srgbClr val="4B4B4B"/>
                </a:solidFill>
              </a:rPr>
              <a:t>event merchandise</a:t>
            </a:r>
            <a:endParaRPr lang="en-US" sz="1010" dirty="0"/>
          </a:p>
        </p:txBody>
      </p:sp>
      <p:sp>
        <p:nvSpPr>
          <p:cNvPr id="36" name="Text 33"/>
          <p:cNvSpPr/>
          <p:nvPr/>
        </p:nvSpPr>
        <p:spPr>
          <a:xfrm>
            <a:off x="932688" y="6071616"/>
            <a:ext cx="9912096" cy="292608"/>
          </a:xfrm>
          <a:prstGeom prst="rect">
            <a:avLst/>
          </a:prstGeom>
          <a:noFill/>
          <a:ln/>
        </p:spPr>
        <p:txBody>
          <a:bodyPr wrap="square" lIns="0" tIns="0" rIns="0" bIns="0" rtlCol="0" anchor="ctr"/>
          <a:lstStyle/>
          <a:p>
            <a:pPr marL="0" indent="0" algn="ctr">
              <a:buNone/>
            </a:pPr>
            <a:r>
              <a:rPr lang="en-US" sz="1520" b="1" i="1" dirty="0">
                <a:solidFill>
                  <a:srgbClr val="14558F"/>
                </a:solidFill>
              </a:rPr>
              <a:t>Product + decoration + customization + packing + fulfillment — from start to finish.</a:t>
            </a:r>
            <a:endParaRPr lang="en-US" sz="1520" dirty="0"/>
          </a:p>
        </p:txBody>
      </p:sp>
      <p:sp>
        <p:nvSpPr>
          <p:cNvPr id="37" name="Text 34"/>
          <p:cNvSpPr/>
          <p:nvPr/>
        </p:nvSpPr>
        <p:spPr>
          <a:xfrm>
            <a:off x="4175760" y="6364224"/>
            <a:ext cx="3840480" cy="182880"/>
          </a:xfrm>
          <a:prstGeom prst="rect">
            <a:avLst/>
          </a:prstGeom>
          <a:noFill/>
          <a:ln/>
        </p:spPr>
        <p:txBody>
          <a:bodyPr wrap="square" lIns="0" tIns="0" rIns="0" bIns="0" rtlCol="0" anchor="ctr"/>
          <a:lstStyle/>
          <a:p>
            <a:pPr marL="0" indent="0" algn="ctr">
              <a:buNone/>
            </a:pPr>
            <a:r>
              <a:rPr lang="en-US" sz="960" dirty="0">
                <a:solidFill>
                  <a:srgbClr val="14558F"/>
                </a:solidFill>
              </a:rPr>
              <a:t>Dan Berkowitz  |  dan.berkowitz@uniformstoday.com</a:t>
            </a:r>
            <a:endParaRPr lang="en-US" sz="960" dirty="0"/>
          </a:p>
        </p:txBody>
      </p:sp>
      <p:sp>
        <p:nvSpPr>
          <p:cNvPr id="38" name="Slide Number Placeholder 0"/>
          <p:cNvSpPr>
            <a:spLocks noGrp="1"/>
          </p:cNvSpPr>
          <p:nvPr>
            <p:ph type="sldNum" sz="quarter" idx="4294967295"/>
          </p:nvPr>
        </p:nvSpPr>
        <p:spPr>
          <a:xfrm>
            <a:off x="11704320" y="6492240"/>
            <a:ext cx="800000" cy="300000"/>
          </a:xfrm>
          <a:prstGeom prst="rect">
            <a:avLst/>
          </a:prstGeom>
          <a:extLst>
            <a:ext uri="{C572A759-6A51-4108-AA02-DFA0A04FC94B}">
              <ma14:wrappingTextBoxFlag xmlns="" xmlns:ma14="http://schemas.microsoft.com/office/mac/drawingml/2011/main" val="0"/>
            </a:ext>
          </a:extLst>
        </p:spPr>
        <p:txBody>
          <a:bodyPr/>
          <a:lstStyle>
            <a:lvl1pPr>
              <a:defRPr sz="1200">
                <a:solidFill>
                  <a:srgbClr val="FFFFFF"/>
                </a:solidFill>
              </a:defRPr>
            </a:lvl1pPr>
          </a:lstStyle>
          <a:p>
            <a:pPr algn="l"/>
            <a:fld id="{F7021451-1387-4CA6-816F-3879F97B5CBC}" type="slidenum">
              <a:rPr lang="en-US" b="0"/>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87D8F-B6B1-A698-86FE-82D5C84DE9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589192-610B-9EDD-0438-C71761A46B7D}"/>
              </a:ext>
            </a:extLst>
          </p:cNvPr>
          <p:cNvSpPr>
            <a:spLocks noGrp="1"/>
          </p:cNvSpPr>
          <p:nvPr>
            <p:ph type="title"/>
          </p:nvPr>
        </p:nvSpPr>
        <p:spPr>
          <a:xfrm>
            <a:off x="1019175" y="107950"/>
            <a:ext cx="10515600" cy="1325563"/>
          </a:xfrm>
        </p:spPr>
        <p:txBody>
          <a:bodyPr/>
          <a:lstStyle/>
          <a:p>
            <a:r>
              <a:rPr lang="en-US" dirty="0"/>
              <a:t>STC3121A Overview</a:t>
            </a:r>
          </a:p>
        </p:txBody>
      </p:sp>
      <p:sp>
        <p:nvSpPr>
          <p:cNvPr id="3" name="Content Placeholder 2">
            <a:extLst>
              <a:ext uri="{FF2B5EF4-FFF2-40B4-BE49-F238E27FC236}">
                <a16:creationId xmlns:a16="http://schemas.microsoft.com/office/drawing/2014/main" id="{90B38081-4AFF-8643-FC9B-05ED47F0ED83}"/>
              </a:ext>
            </a:extLst>
          </p:cNvPr>
          <p:cNvSpPr>
            <a:spLocks noGrp="1"/>
          </p:cNvSpPr>
          <p:nvPr>
            <p:ph idx="1"/>
          </p:nvPr>
        </p:nvSpPr>
        <p:spPr/>
        <p:txBody>
          <a:bodyPr>
            <a:normAutofit/>
          </a:bodyPr>
          <a:lstStyle/>
          <a:p>
            <a:r>
              <a:rPr lang="en-US" dirty="0">
                <a:ea typeface="Calibri" panose="020F0502020204030204" pitchFamily="34" charset="0"/>
                <a:cs typeface="Arial" panose="020B0604020202020204" pitchFamily="34" charset="0"/>
              </a:rPr>
              <a:t>This is a mandatory Statewide Term Contract for state agencies, departments, institutions, universities, and community colleges – unless exempted by the North Carolina General Statute. Non-mandatory entities, including schools and local government, may use this contract if allowed by general statute.</a:t>
            </a:r>
          </a:p>
          <a:p>
            <a:pPr lvl="0" fontAlgn="base"/>
            <a:r>
              <a:rPr lang="en-US" dirty="0"/>
              <a:t>The term of the contract is July 1, 2026 to June 30, 2031​</a:t>
            </a:r>
          </a:p>
          <a:p>
            <a:r>
              <a:rPr lang="en-US" dirty="0"/>
              <a:t>Categories: Interior, Exterior, Epoxy Paint and Supplies</a:t>
            </a:r>
          </a:p>
          <a:p>
            <a:r>
              <a:rPr lang="en-US" dirty="0"/>
              <a:t>Transportation is </a:t>
            </a:r>
            <a:r>
              <a:rPr lang="en-US" b="1" dirty="0"/>
              <a:t>FOB Destination</a:t>
            </a:r>
            <a:r>
              <a:rPr lang="en-US" dirty="0"/>
              <a:t>, no separate freight line charges allowed.</a:t>
            </a:r>
            <a:endParaRPr lang="en-US" b="1" dirty="0"/>
          </a:p>
        </p:txBody>
      </p:sp>
    </p:spTree>
    <p:extLst>
      <p:ext uri="{BB962C8B-B14F-4D97-AF65-F5344CB8AC3E}">
        <p14:creationId xmlns:p14="http://schemas.microsoft.com/office/powerpoint/2010/main" val="2540193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5792C-BE49-EC43-E02D-6C81EA0F5D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BDB31-EFF4-EEA3-2955-BC92FDC82947}"/>
              </a:ext>
            </a:extLst>
          </p:cNvPr>
          <p:cNvSpPr>
            <a:spLocks noGrp="1"/>
          </p:cNvSpPr>
          <p:nvPr>
            <p:ph type="title"/>
          </p:nvPr>
        </p:nvSpPr>
        <p:spPr>
          <a:xfrm>
            <a:off x="914400" y="-61595"/>
            <a:ext cx="10515600" cy="1325563"/>
          </a:xfrm>
        </p:spPr>
        <p:txBody>
          <a:bodyPr vert="horz" lIns="91440" tIns="45720" rIns="91440" bIns="45720" rtlCol="0" anchor="ctr">
            <a:normAutofit/>
          </a:bodyPr>
          <a:lstStyle/>
          <a:p>
            <a:r>
              <a:rPr lang="en-US" dirty="0"/>
              <a:t>Meet the Vendor…</a:t>
            </a:r>
            <a:endParaRPr lang="en-US" kern="1200" dirty="0">
              <a:latin typeface="+mj-lt"/>
              <a:ea typeface="+mj-ea"/>
              <a:cs typeface="+mj-cs"/>
            </a:endParaRPr>
          </a:p>
        </p:txBody>
      </p:sp>
      <p:sp>
        <p:nvSpPr>
          <p:cNvPr id="6" name="TextBox 5">
            <a:extLst>
              <a:ext uri="{FF2B5EF4-FFF2-40B4-BE49-F238E27FC236}">
                <a16:creationId xmlns:a16="http://schemas.microsoft.com/office/drawing/2014/main" id="{18A0221B-6773-58D8-B7FC-7EF2287D1709}"/>
              </a:ext>
            </a:extLst>
          </p:cNvPr>
          <p:cNvSpPr txBox="1"/>
          <p:nvPr/>
        </p:nvSpPr>
        <p:spPr>
          <a:xfrm>
            <a:off x="838200" y="1825625"/>
            <a:ext cx="5181600" cy="4351338"/>
          </a:xfrm>
          <a:prstGeom prst="rect">
            <a:avLst/>
          </a:prstGeom>
        </p:spPr>
        <p:txBody>
          <a:bodyPr vert="horz" lIns="91440" tIns="45720" rIns="91440" bIns="45720" rtlCol="0">
            <a:normAutofit/>
          </a:bodyPr>
          <a:lstStyle/>
          <a:p>
            <a:pPr>
              <a:lnSpc>
                <a:spcPct val="90000"/>
              </a:lnSpc>
              <a:spcBef>
                <a:spcPts val="1000"/>
              </a:spcBef>
            </a:pPr>
            <a:r>
              <a:rPr lang="en-US" sz="2800" b="1" u="sng" dirty="0">
                <a:solidFill>
                  <a:srgbClr val="0169BC"/>
                </a:solidFill>
              </a:rPr>
              <a:t>Covered Categories</a:t>
            </a:r>
          </a:p>
          <a:p>
            <a:pPr marL="457200" indent="-457200">
              <a:lnSpc>
                <a:spcPct val="90000"/>
              </a:lnSpc>
              <a:spcBef>
                <a:spcPts val="1000"/>
              </a:spcBef>
              <a:buFont typeface="Wingdings" panose="05000000000000000000" pitchFamily="2" charset="2"/>
              <a:buChar char="ü"/>
            </a:pPr>
            <a:r>
              <a:rPr lang="en-US" sz="2800" dirty="0">
                <a:solidFill>
                  <a:srgbClr val="0169BC"/>
                </a:solidFill>
              </a:rPr>
              <a:t>Interior Paint </a:t>
            </a:r>
          </a:p>
          <a:p>
            <a:pPr marL="457200" indent="-457200">
              <a:lnSpc>
                <a:spcPct val="90000"/>
              </a:lnSpc>
              <a:spcBef>
                <a:spcPts val="1000"/>
              </a:spcBef>
              <a:buFont typeface="Wingdings" panose="05000000000000000000" pitchFamily="2" charset="2"/>
              <a:buChar char="ü"/>
            </a:pPr>
            <a:r>
              <a:rPr lang="en-US" sz="2800" dirty="0">
                <a:solidFill>
                  <a:srgbClr val="0169BC"/>
                </a:solidFill>
              </a:rPr>
              <a:t>Exterior Paint</a:t>
            </a:r>
          </a:p>
          <a:p>
            <a:pPr marL="457200" indent="-457200">
              <a:lnSpc>
                <a:spcPct val="90000"/>
              </a:lnSpc>
              <a:spcBef>
                <a:spcPts val="1000"/>
              </a:spcBef>
              <a:buFont typeface="Wingdings" panose="05000000000000000000" pitchFamily="2" charset="2"/>
              <a:buChar char="ü"/>
            </a:pPr>
            <a:r>
              <a:rPr lang="en-US" sz="2800" dirty="0">
                <a:solidFill>
                  <a:srgbClr val="0169BC"/>
                </a:solidFill>
              </a:rPr>
              <a:t>Epoxy Paint </a:t>
            </a:r>
          </a:p>
          <a:p>
            <a:pPr marL="457200" indent="-457200">
              <a:lnSpc>
                <a:spcPct val="90000"/>
              </a:lnSpc>
              <a:spcBef>
                <a:spcPts val="1000"/>
              </a:spcBef>
              <a:buFont typeface="Wingdings" panose="05000000000000000000" pitchFamily="2" charset="2"/>
              <a:buChar char="ü"/>
            </a:pPr>
            <a:r>
              <a:rPr lang="en-US" sz="2800" dirty="0">
                <a:solidFill>
                  <a:srgbClr val="0169BC"/>
                </a:solidFill>
              </a:rPr>
              <a:t>Paint Supplies</a:t>
            </a:r>
          </a:p>
          <a:p>
            <a:pPr>
              <a:lnSpc>
                <a:spcPct val="90000"/>
              </a:lnSpc>
              <a:spcBef>
                <a:spcPts val="1000"/>
              </a:spcBef>
            </a:pPr>
            <a:endParaRPr lang="en-US" sz="2800" dirty="0"/>
          </a:p>
          <a:p>
            <a:pPr marL="228600" indent="-228600">
              <a:lnSpc>
                <a:spcPct val="90000"/>
              </a:lnSpc>
              <a:spcBef>
                <a:spcPts val="1000"/>
              </a:spcBef>
              <a:buFont typeface="Arial" panose="020B0604020202020204" pitchFamily="34" charset="0"/>
              <a:buChar char="•"/>
            </a:pPr>
            <a:endParaRPr lang="en-US" sz="2800" dirty="0"/>
          </a:p>
        </p:txBody>
      </p:sp>
      <p:pic>
        <p:nvPicPr>
          <p:cNvPr id="3" name="Picture 2" descr="Sherwin Williams Logo and symbol, meaning, history, PNG, brand">
            <a:extLst>
              <a:ext uri="{FF2B5EF4-FFF2-40B4-BE49-F238E27FC236}">
                <a16:creationId xmlns:a16="http://schemas.microsoft.com/office/drawing/2014/main" id="{CA21C192-A90A-1D40-2489-833CD4FDB0EB}"/>
              </a:ext>
            </a:extLst>
          </p:cNvPr>
          <p:cNvPicPr>
            <a:picLocks noChangeAspect="1"/>
          </p:cNvPicPr>
          <p:nvPr/>
        </p:nvPicPr>
        <p:blipFill>
          <a:blip r:embed="rId2"/>
          <a:stretch>
            <a:fillRect/>
          </a:stretch>
        </p:blipFill>
        <p:spPr>
          <a:xfrm>
            <a:off x="6005420" y="1547118"/>
            <a:ext cx="5424580" cy="3051326"/>
          </a:xfrm>
          <a:prstGeom prst="rect">
            <a:avLst/>
          </a:prstGeom>
        </p:spPr>
      </p:pic>
    </p:spTree>
    <p:extLst>
      <p:ext uri="{BB962C8B-B14F-4D97-AF65-F5344CB8AC3E}">
        <p14:creationId xmlns:p14="http://schemas.microsoft.com/office/powerpoint/2010/main" val="3325373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2D328-BB72-A581-1EBB-3DD5067F0D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2171DF-F4E6-7149-135F-1E7CBE03EC31}"/>
              </a:ext>
            </a:extLst>
          </p:cNvPr>
          <p:cNvSpPr>
            <a:spLocks noGrp="1"/>
          </p:cNvSpPr>
          <p:nvPr>
            <p:ph type="title"/>
          </p:nvPr>
        </p:nvSpPr>
        <p:spPr>
          <a:xfrm>
            <a:off x="914400" y="-61595"/>
            <a:ext cx="10515600" cy="1325563"/>
          </a:xfrm>
        </p:spPr>
        <p:txBody>
          <a:bodyPr vert="horz" lIns="91440" tIns="45720" rIns="91440" bIns="45720" rtlCol="0" anchor="ctr">
            <a:normAutofit/>
          </a:bodyPr>
          <a:lstStyle/>
          <a:p>
            <a:r>
              <a:rPr lang="en-US"/>
              <a:t>Meet the Vendor…</a:t>
            </a:r>
            <a:endParaRPr lang="en-US" kern="1200" dirty="0">
              <a:latin typeface="+mj-lt"/>
              <a:ea typeface="+mj-ea"/>
              <a:cs typeface="+mj-cs"/>
            </a:endParaRPr>
          </a:p>
        </p:txBody>
      </p:sp>
      <p:sp>
        <p:nvSpPr>
          <p:cNvPr id="6" name="TextBox 5">
            <a:extLst>
              <a:ext uri="{FF2B5EF4-FFF2-40B4-BE49-F238E27FC236}">
                <a16:creationId xmlns:a16="http://schemas.microsoft.com/office/drawing/2014/main" id="{5A340CC3-23FE-3A83-7C54-A61A0D549F8B}"/>
              </a:ext>
            </a:extLst>
          </p:cNvPr>
          <p:cNvSpPr txBox="1"/>
          <p:nvPr/>
        </p:nvSpPr>
        <p:spPr>
          <a:xfrm>
            <a:off x="838200" y="1825625"/>
            <a:ext cx="5181600" cy="4351338"/>
          </a:xfrm>
          <a:prstGeom prst="rect">
            <a:avLst/>
          </a:prstGeom>
        </p:spPr>
        <p:txBody>
          <a:bodyPr vert="horz" lIns="91440" tIns="45720" rIns="91440" bIns="45720" rtlCol="0">
            <a:normAutofit/>
          </a:bodyPr>
          <a:lstStyle/>
          <a:p>
            <a:pPr>
              <a:lnSpc>
                <a:spcPct val="90000"/>
              </a:lnSpc>
              <a:spcBef>
                <a:spcPts val="1000"/>
              </a:spcBef>
            </a:pPr>
            <a:r>
              <a:rPr lang="en-US" sz="2800" b="1" u="sng" dirty="0">
                <a:solidFill>
                  <a:srgbClr val="002454"/>
                </a:solidFill>
              </a:rPr>
              <a:t>Covered Categories</a:t>
            </a:r>
          </a:p>
          <a:p>
            <a:pPr marL="457200" indent="-457200">
              <a:lnSpc>
                <a:spcPct val="90000"/>
              </a:lnSpc>
              <a:spcBef>
                <a:spcPts val="1000"/>
              </a:spcBef>
              <a:buFont typeface="Wingdings" panose="05000000000000000000" pitchFamily="2" charset="2"/>
              <a:buChar char="ü"/>
            </a:pPr>
            <a:r>
              <a:rPr lang="en-US" sz="2800" dirty="0">
                <a:solidFill>
                  <a:srgbClr val="002454"/>
                </a:solidFill>
              </a:rPr>
              <a:t>Interior Paint </a:t>
            </a:r>
          </a:p>
          <a:p>
            <a:pPr marL="457200" indent="-457200">
              <a:lnSpc>
                <a:spcPct val="90000"/>
              </a:lnSpc>
              <a:spcBef>
                <a:spcPts val="1000"/>
              </a:spcBef>
              <a:buFont typeface="Wingdings" panose="05000000000000000000" pitchFamily="2" charset="2"/>
              <a:buChar char="ü"/>
            </a:pPr>
            <a:r>
              <a:rPr lang="en-US" sz="2800" dirty="0">
                <a:solidFill>
                  <a:srgbClr val="002454"/>
                </a:solidFill>
              </a:rPr>
              <a:t>Exterior Paint</a:t>
            </a:r>
          </a:p>
          <a:p>
            <a:pPr marL="457200" indent="-457200">
              <a:lnSpc>
                <a:spcPct val="90000"/>
              </a:lnSpc>
              <a:spcBef>
                <a:spcPts val="1000"/>
              </a:spcBef>
              <a:buFont typeface="Wingdings" panose="05000000000000000000" pitchFamily="2" charset="2"/>
              <a:buChar char="ü"/>
            </a:pPr>
            <a:r>
              <a:rPr lang="en-US" sz="2800" dirty="0">
                <a:solidFill>
                  <a:srgbClr val="002454"/>
                </a:solidFill>
              </a:rPr>
              <a:t>Epoxy Paint </a:t>
            </a:r>
          </a:p>
          <a:p>
            <a:pPr marL="457200" indent="-457200">
              <a:lnSpc>
                <a:spcPct val="90000"/>
              </a:lnSpc>
              <a:spcBef>
                <a:spcPts val="1000"/>
              </a:spcBef>
              <a:buFont typeface="Wingdings" panose="05000000000000000000" pitchFamily="2" charset="2"/>
              <a:buChar char="ü"/>
            </a:pPr>
            <a:r>
              <a:rPr lang="en-US" sz="2800" dirty="0">
                <a:solidFill>
                  <a:srgbClr val="002454"/>
                </a:solidFill>
              </a:rPr>
              <a:t>Paint Supplies</a:t>
            </a:r>
          </a:p>
          <a:p>
            <a:pPr>
              <a:lnSpc>
                <a:spcPct val="90000"/>
              </a:lnSpc>
              <a:spcBef>
                <a:spcPts val="1000"/>
              </a:spcBef>
            </a:pPr>
            <a:endParaRPr lang="en-US" sz="2800" dirty="0"/>
          </a:p>
          <a:p>
            <a:pPr marL="228600" indent="-228600">
              <a:lnSpc>
                <a:spcPct val="90000"/>
              </a:lnSpc>
              <a:spcBef>
                <a:spcPts val="1000"/>
              </a:spcBef>
              <a:buFont typeface="Arial" panose="020B0604020202020204" pitchFamily="34" charset="0"/>
              <a:buChar char="•"/>
            </a:pPr>
            <a:endParaRPr lang="en-US" sz="2800" dirty="0"/>
          </a:p>
        </p:txBody>
      </p:sp>
      <p:pic>
        <p:nvPicPr>
          <p:cNvPr id="4" name="Picture 3" descr="The Pittsburgh Paints Company Unveils New Logo, Tagline">
            <a:extLst>
              <a:ext uri="{FF2B5EF4-FFF2-40B4-BE49-F238E27FC236}">
                <a16:creationId xmlns:a16="http://schemas.microsoft.com/office/drawing/2014/main" id="{F771A795-FA6E-6981-B62D-685A76412BDE}"/>
              </a:ext>
            </a:extLst>
          </p:cNvPr>
          <p:cNvPicPr>
            <a:picLocks noChangeAspect="1"/>
          </p:cNvPicPr>
          <p:nvPr/>
        </p:nvPicPr>
        <p:blipFill>
          <a:blip r:embed="rId2"/>
          <a:stretch>
            <a:fillRect/>
          </a:stretch>
        </p:blipFill>
        <p:spPr>
          <a:xfrm>
            <a:off x="6844665" y="2334578"/>
            <a:ext cx="3162779" cy="2873460"/>
          </a:xfrm>
          <a:prstGeom prst="rect">
            <a:avLst/>
          </a:prstGeom>
        </p:spPr>
      </p:pic>
      <p:sp>
        <p:nvSpPr>
          <p:cNvPr id="5" name="TextBox 4">
            <a:extLst>
              <a:ext uri="{FF2B5EF4-FFF2-40B4-BE49-F238E27FC236}">
                <a16:creationId xmlns:a16="http://schemas.microsoft.com/office/drawing/2014/main" id="{1E7D16F0-F998-B959-B001-E0260866236D}"/>
              </a:ext>
            </a:extLst>
          </p:cNvPr>
          <p:cNvSpPr txBox="1"/>
          <p:nvPr/>
        </p:nvSpPr>
        <p:spPr>
          <a:xfrm>
            <a:off x="6970025" y="4149212"/>
            <a:ext cx="2696905" cy="369332"/>
          </a:xfrm>
          <a:prstGeom prst="rect">
            <a:avLst/>
          </a:prstGeom>
          <a:noFill/>
        </p:spPr>
        <p:txBody>
          <a:bodyPr wrap="square">
            <a:spAutoFit/>
          </a:bodyPr>
          <a:lstStyle/>
          <a:p>
            <a:r>
              <a:rPr lang="en-US" sz="1800" dirty="0">
                <a:solidFill>
                  <a:srgbClr val="002454"/>
                </a:solidFill>
              </a:rPr>
              <a:t>Pittsburgh Paints Company</a:t>
            </a:r>
          </a:p>
        </p:txBody>
      </p:sp>
    </p:spTree>
    <p:extLst>
      <p:ext uri="{BB962C8B-B14F-4D97-AF65-F5344CB8AC3E}">
        <p14:creationId xmlns:p14="http://schemas.microsoft.com/office/powerpoint/2010/main" val="1392347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CBD14-CF86-4377-8A29-D110EB0E3366}"/>
              </a:ext>
            </a:extLst>
          </p:cNvPr>
          <p:cNvSpPr>
            <a:spLocks noGrp="1"/>
          </p:cNvSpPr>
          <p:nvPr>
            <p:ph type="ctrTitle" idx="4294967295"/>
          </p:nvPr>
        </p:nvSpPr>
        <p:spPr>
          <a:xfrm>
            <a:off x="313764" y="687467"/>
            <a:ext cx="11564471" cy="1446025"/>
          </a:xfrm>
        </p:spPr>
        <p:txBody>
          <a:bodyPr>
            <a:normAutofit/>
          </a:bodyPr>
          <a:lstStyle/>
          <a:p>
            <a:pPr algn="ctr"/>
            <a:r>
              <a:rPr lang="en-US" sz="6000">
                <a:latin typeface="Avenir LT Std 55 Roman" panose="020B0703020203020204" pitchFamily="34" charset="0"/>
              </a:rPr>
              <a:t>Objective</a:t>
            </a:r>
            <a:endParaRPr lang="en-US">
              <a:latin typeface="Avenir LT Std 55 Roman" panose="020B0703020203020204" pitchFamily="34" charset="0"/>
            </a:endParaRPr>
          </a:p>
        </p:txBody>
      </p:sp>
      <p:sp>
        <p:nvSpPr>
          <p:cNvPr id="3" name="Subtitle 2">
            <a:extLst>
              <a:ext uri="{FF2B5EF4-FFF2-40B4-BE49-F238E27FC236}">
                <a16:creationId xmlns:a16="http://schemas.microsoft.com/office/drawing/2014/main" id="{F747BAF7-FA60-4F0D-AD96-3DA5E309A028}"/>
              </a:ext>
            </a:extLst>
          </p:cNvPr>
          <p:cNvSpPr>
            <a:spLocks noGrp="1"/>
          </p:cNvSpPr>
          <p:nvPr>
            <p:ph type="subTitle" idx="1"/>
          </p:nvPr>
        </p:nvSpPr>
        <p:spPr>
          <a:xfrm>
            <a:off x="123983" y="1840161"/>
            <a:ext cx="11944032" cy="1087690"/>
          </a:xfrm>
        </p:spPr>
        <p:txBody>
          <a:bodyPr>
            <a:noAutofit/>
          </a:bodyPr>
          <a:lstStyle/>
          <a:p>
            <a:r>
              <a:rPr lang="en-US" sz="2800" dirty="0"/>
              <a:t>The objective of these meetings is to inform State Agencies and Entities about Statewide Term Contract (STC) Awards, Updates or Changes. Additionally, these meeting will provide opportunities for you to present questions to the P&amp;C Contract Management Team.</a:t>
            </a:r>
          </a:p>
          <a:p>
            <a:endParaRPr lang="en-US" sz="2800" dirty="0"/>
          </a:p>
        </p:txBody>
      </p:sp>
    </p:spTree>
    <p:extLst>
      <p:ext uri="{BB962C8B-B14F-4D97-AF65-F5344CB8AC3E}">
        <p14:creationId xmlns:p14="http://schemas.microsoft.com/office/powerpoint/2010/main" val="1445424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descr="Graphical user interface, website&#10;&#10;Description automatically generated">
            <a:extLst>
              <a:ext uri="{FF2B5EF4-FFF2-40B4-BE49-F238E27FC236}">
                <a16:creationId xmlns:a16="http://schemas.microsoft.com/office/drawing/2014/main" id="{FAFBDDA2-8187-4580-A443-5454644C96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62452"/>
          </a:xfrm>
        </p:spPr>
      </p:pic>
      <p:sp>
        <p:nvSpPr>
          <p:cNvPr id="8" name="Title 1">
            <a:extLst>
              <a:ext uri="{FF2B5EF4-FFF2-40B4-BE49-F238E27FC236}">
                <a16:creationId xmlns:a16="http://schemas.microsoft.com/office/drawing/2014/main" id="{8D289A28-43D0-4B37-8620-D09BD2D8EB39}"/>
              </a:ext>
            </a:extLst>
          </p:cNvPr>
          <p:cNvSpPr txBox="1">
            <a:spLocks/>
          </p:cNvSpPr>
          <p:nvPr/>
        </p:nvSpPr>
        <p:spPr>
          <a:xfrm>
            <a:off x="457200" y="1897039"/>
            <a:ext cx="4858512" cy="38027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14A97"/>
                </a:solidFill>
                <a:latin typeface="Avenir LT Std 55 Roman" panose="020B0703020203020204" pitchFamily="34" charset="0"/>
              </a:rPr>
              <a:t>Q&amp;A</a:t>
            </a:r>
          </a:p>
        </p:txBody>
      </p:sp>
      <p:pic>
        <p:nvPicPr>
          <p:cNvPr id="9" name="Picture 8" descr="A picture containing text, clipart&#10;&#10;Description automatically generated">
            <a:extLst>
              <a:ext uri="{FF2B5EF4-FFF2-40B4-BE49-F238E27FC236}">
                <a16:creationId xmlns:a16="http://schemas.microsoft.com/office/drawing/2014/main" id="{5A1C3FA8-D0BA-4F5F-811B-A695FD8456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4737" y="5463823"/>
            <a:ext cx="2191891" cy="565461"/>
          </a:xfrm>
          <a:prstGeom prst="rect">
            <a:avLst/>
          </a:prstGeom>
        </p:spPr>
      </p:pic>
    </p:spTree>
    <p:extLst>
      <p:ext uri="{BB962C8B-B14F-4D97-AF65-F5344CB8AC3E}">
        <p14:creationId xmlns:p14="http://schemas.microsoft.com/office/powerpoint/2010/main" val="741504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B5AEE-4ED5-D9C5-0B4B-E75482864FE7}"/>
              </a:ext>
            </a:extLst>
          </p:cNvPr>
          <p:cNvSpPr>
            <a:spLocks noGrp="1"/>
          </p:cNvSpPr>
          <p:nvPr>
            <p:ph type="title"/>
          </p:nvPr>
        </p:nvSpPr>
        <p:spPr>
          <a:xfrm>
            <a:off x="838200" y="365125"/>
            <a:ext cx="10515600" cy="1709002"/>
          </a:xfrm>
        </p:spPr>
        <p:txBody>
          <a:bodyPr anchor="ctr">
            <a:normAutofit/>
          </a:bodyPr>
          <a:lstStyle/>
          <a:p>
            <a:pPr algn="ctr"/>
            <a:r>
              <a:rPr lang="en-US"/>
              <a:t>Purchase &amp; Contract</a:t>
            </a:r>
            <a:br>
              <a:rPr lang="en-US"/>
            </a:br>
            <a:r>
              <a:rPr lang="en-US"/>
              <a:t> Contract Management Team</a:t>
            </a:r>
          </a:p>
        </p:txBody>
      </p:sp>
      <p:pic>
        <p:nvPicPr>
          <p:cNvPr id="4" name="Picture 3">
            <a:extLst>
              <a:ext uri="{FF2B5EF4-FFF2-40B4-BE49-F238E27FC236}">
                <a16:creationId xmlns:a16="http://schemas.microsoft.com/office/drawing/2014/main" id="{C45A1B90-D88C-DDDA-3E9B-730855793261}"/>
              </a:ext>
            </a:extLst>
          </p:cNvPr>
          <p:cNvPicPr>
            <a:picLocks noChangeAspect="1"/>
          </p:cNvPicPr>
          <p:nvPr/>
        </p:nvPicPr>
        <p:blipFill>
          <a:blip r:embed="rId2">
            <a:alphaModFix amt="19000"/>
            <a:extLst>
              <a:ext uri="{28A0092B-C50C-407E-A947-70E740481C1C}">
                <a14:useLocalDpi xmlns:a14="http://schemas.microsoft.com/office/drawing/2010/main" val="0"/>
              </a:ext>
            </a:extLst>
          </a:blip>
          <a:stretch>
            <a:fillRect/>
          </a:stretch>
        </p:blipFill>
        <p:spPr>
          <a:xfrm>
            <a:off x="-15402" y="-170110"/>
            <a:ext cx="12192000" cy="6858000"/>
          </a:xfrm>
          <a:prstGeom prst="rect">
            <a:avLst/>
          </a:prstGeom>
        </p:spPr>
      </p:pic>
      <p:graphicFrame>
        <p:nvGraphicFramePr>
          <p:cNvPr id="10" name="Content Placeholder 3">
            <a:extLst>
              <a:ext uri="{FF2B5EF4-FFF2-40B4-BE49-F238E27FC236}">
                <a16:creationId xmlns:a16="http://schemas.microsoft.com/office/drawing/2014/main" id="{3CAE113A-8A28-1B16-564E-673F25E91CDE}"/>
              </a:ext>
            </a:extLst>
          </p:cNvPr>
          <p:cNvGraphicFramePr>
            <a:graphicFrameLocks noGrp="1"/>
          </p:cNvGraphicFramePr>
          <p:nvPr>
            <p:ph idx="1"/>
            <p:extLst>
              <p:ext uri="{D42A27DB-BD31-4B8C-83A1-F6EECF244321}">
                <p14:modId xmlns:p14="http://schemas.microsoft.com/office/powerpoint/2010/main" val="4017044511"/>
              </p:ext>
            </p:extLst>
          </p:nvPr>
        </p:nvGraphicFramePr>
        <p:xfrm>
          <a:off x="0" y="1808628"/>
          <a:ext cx="11856396"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a:extLst>
              <a:ext uri="{FF2B5EF4-FFF2-40B4-BE49-F238E27FC236}">
                <a16:creationId xmlns:a16="http://schemas.microsoft.com/office/drawing/2014/main" id="{E7314F21-EFBB-DBF3-CF31-1A5C258670DC}"/>
              </a:ext>
            </a:extLst>
          </p:cNvPr>
          <p:cNvPicPr>
            <a:picLocks noChangeAspect="1"/>
          </p:cNvPicPr>
          <p:nvPr/>
        </p:nvPicPr>
        <p:blipFill>
          <a:blip r:embed="rId8"/>
          <a:stretch>
            <a:fillRect/>
          </a:stretch>
        </p:blipFill>
        <p:spPr>
          <a:xfrm>
            <a:off x="103240" y="81636"/>
            <a:ext cx="2194750" cy="566977"/>
          </a:xfrm>
          <a:prstGeom prst="rect">
            <a:avLst/>
          </a:prstGeom>
        </p:spPr>
      </p:pic>
      <p:graphicFrame>
        <p:nvGraphicFramePr>
          <p:cNvPr id="6" name="Content Placeholder 3">
            <a:extLst>
              <a:ext uri="{FF2B5EF4-FFF2-40B4-BE49-F238E27FC236}">
                <a16:creationId xmlns:a16="http://schemas.microsoft.com/office/drawing/2014/main" id="{D34A2FF4-D194-7AC8-0776-1F1467041962}"/>
              </a:ext>
            </a:extLst>
          </p:cNvPr>
          <p:cNvGraphicFramePr>
            <a:graphicFrameLocks/>
          </p:cNvGraphicFramePr>
          <p:nvPr>
            <p:extLst>
              <p:ext uri="{D42A27DB-BD31-4B8C-83A1-F6EECF244321}">
                <p14:modId xmlns:p14="http://schemas.microsoft.com/office/powerpoint/2010/main" val="2948317974"/>
              </p:ext>
            </p:extLst>
          </p:nvPr>
        </p:nvGraphicFramePr>
        <p:xfrm>
          <a:off x="1855443" y="1941378"/>
          <a:ext cx="11856396" cy="4351338"/>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7" name="Content Placeholder 3">
            <a:extLst>
              <a:ext uri="{FF2B5EF4-FFF2-40B4-BE49-F238E27FC236}">
                <a16:creationId xmlns:a16="http://schemas.microsoft.com/office/drawing/2014/main" id="{858DB688-7F56-1B57-8AA1-7EDC06B30C58}"/>
              </a:ext>
            </a:extLst>
          </p:cNvPr>
          <p:cNvGraphicFramePr>
            <a:graphicFrameLocks/>
          </p:cNvGraphicFramePr>
          <p:nvPr>
            <p:extLst>
              <p:ext uri="{D42A27DB-BD31-4B8C-83A1-F6EECF244321}">
                <p14:modId xmlns:p14="http://schemas.microsoft.com/office/powerpoint/2010/main" val="1034697484"/>
              </p:ext>
            </p:extLst>
          </p:nvPr>
        </p:nvGraphicFramePr>
        <p:xfrm>
          <a:off x="2297990" y="2072590"/>
          <a:ext cx="11856396" cy="4351338"/>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extLst>
      <p:ext uri="{BB962C8B-B14F-4D97-AF65-F5344CB8AC3E}">
        <p14:creationId xmlns:p14="http://schemas.microsoft.com/office/powerpoint/2010/main" val="2086560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2">
            <a:extLst>
              <a:ext uri="{FF2B5EF4-FFF2-40B4-BE49-F238E27FC236}">
                <a16:creationId xmlns:a16="http://schemas.microsoft.com/office/drawing/2014/main" id="{CF1AD876-0D05-142A-FD89-A10A9EDD6839}"/>
              </a:ext>
            </a:extLst>
          </p:cNvPr>
          <p:cNvGraphicFramePr>
            <a:graphicFrameLocks noGrp="1"/>
          </p:cNvGraphicFramePr>
          <p:nvPr>
            <p:ph idx="1"/>
            <p:extLst>
              <p:ext uri="{D42A27DB-BD31-4B8C-83A1-F6EECF244321}">
                <p14:modId xmlns:p14="http://schemas.microsoft.com/office/powerpoint/2010/main" val="478701410"/>
              </p:ext>
            </p:extLst>
          </p:nvPr>
        </p:nvGraphicFramePr>
        <p:xfrm>
          <a:off x="1063316" y="2231136"/>
          <a:ext cx="9677400" cy="4047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a:extLst>
              <a:ext uri="{FF2B5EF4-FFF2-40B4-BE49-F238E27FC236}">
                <a16:creationId xmlns:a16="http://schemas.microsoft.com/office/drawing/2014/main" id="{EFDB5AEE-4ED5-D9C5-0B4B-E75482864FE7}"/>
              </a:ext>
            </a:extLst>
          </p:cNvPr>
          <p:cNvSpPr>
            <a:spLocks noGrp="1"/>
          </p:cNvSpPr>
          <p:nvPr>
            <p:ph type="title"/>
          </p:nvPr>
        </p:nvSpPr>
        <p:spPr>
          <a:xfrm>
            <a:off x="1241851" y="833476"/>
            <a:ext cx="9320329" cy="1325563"/>
          </a:xfrm>
        </p:spPr>
        <p:txBody>
          <a:bodyPr anchor="ctr">
            <a:normAutofit fontScale="90000"/>
          </a:bodyPr>
          <a:lstStyle/>
          <a:p>
            <a:pPr algn="ctr"/>
            <a:r>
              <a:rPr lang="en-US" sz="5400" b="1" dirty="0"/>
              <a:t>   Month 2026 Awarded Contracts</a:t>
            </a:r>
          </a:p>
        </p:txBody>
      </p:sp>
      <p:pic>
        <p:nvPicPr>
          <p:cNvPr id="3" name="Picture 2">
            <a:extLst>
              <a:ext uri="{FF2B5EF4-FFF2-40B4-BE49-F238E27FC236}">
                <a16:creationId xmlns:a16="http://schemas.microsoft.com/office/drawing/2014/main" id="{CB2D100A-693E-A696-92B6-1D6966287A4B}"/>
              </a:ext>
            </a:extLst>
          </p:cNvPr>
          <p:cNvPicPr>
            <a:picLocks noChangeAspect="1"/>
          </p:cNvPicPr>
          <p:nvPr/>
        </p:nvPicPr>
        <p:blipFill>
          <a:blip r:embed="rId7">
            <a:alphaModFix amt="30000"/>
          </a:blip>
          <a:stretch>
            <a:fillRect/>
          </a:stretch>
        </p:blipFill>
        <p:spPr>
          <a:xfrm>
            <a:off x="144476" y="123530"/>
            <a:ext cx="2194750" cy="566977"/>
          </a:xfrm>
          <a:prstGeom prst="rect">
            <a:avLst/>
          </a:prstGeom>
          <a:effectLst/>
        </p:spPr>
      </p:pic>
    </p:spTree>
    <p:extLst>
      <p:ext uri="{BB962C8B-B14F-4D97-AF65-F5344CB8AC3E}">
        <p14:creationId xmlns:p14="http://schemas.microsoft.com/office/powerpoint/2010/main" val="2437941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1D1CB-2A2D-90B4-F695-F532F4CFBF3E}"/>
              </a:ext>
            </a:extLst>
          </p:cNvPr>
          <p:cNvSpPr>
            <a:spLocks noGrp="1"/>
          </p:cNvSpPr>
          <p:nvPr>
            <p:ph type="title"/>
          </p:nvPr>
        </p:nvSpPr>
        <p:spPr>
          <a:xfrm>
            <a:off x="1019175" y="107950"/>
            <a:ext cx="10515600" cy="1325563"/>
          </a:xfrm>
        </p:spPr>
        <p:txBody>
          <a:bodyPr/>
          <a:lstStyle/>
          <a:p>
            <a:r>
              <a:rPr lang="en-US" dirty="0"/>
              <a:t>STC8014B Overview</a:t>
            </a:r>
          </a:p>
        </p:txBody>
      </p:sp>
      <p:sp>
        <p:nvSpPr>
          <p:cNvPr id="3" name="Content Placeholder 2">
            <a:extLst>
              <a:ext uri="{FF2B5EF4-FFF2-40B4-BE49-F238E27FC236}">
                <a16:creationId xmlns:a16="http://schemas.microsoft.com/office/drawing/2014/main" id="{29997213-F924-F420-98A4-8F3AFF9200AE}"/>
              </a:ext>
            </a:extLst>
          </p:cNvPr>
          <p:cNvSpPr>
            <a:spLocks noGrp="1"/>
          </p:cNvSpPr>
          <p:nvPr>
            <p:ph idx="1"/>
          </p:nvPr>
        </p:nvSpPr>
        <p:spPr/>
        <p:txBody>
          <a:bodyPr>
            <a:normAutofit/>
          </a:bodyPr>
          <a:lstStyle/>
          <a:p>
            <a:r>
              <a:rPr lang="en-US" dirty="0">
                <a:ea typeface="Calibri" panose="020F0502020204030204" pitchFamily="34" charset="0"/>
                <a:cs typeface="Arial" panose="020B0604020202020204" pitchFamily="34" charset="0"/>
              </a:rPr>
              <a:t>This is a mandatory Statewide Term Contract for state agencies, departments, institutions, universities, and community colleges – unless exempted by the North Carolina General Statute. Non-mandatory entities, including schools and local government, may use this contract if allowed by general statute.</a:t>
            </a:r>
          </a:p>
          <a:p>
            <a:pPr lvl="0" fontAlgn="base"/>
            <a:r>
              <a:rPr lang="en-US" dirty="0"/>
              <a:t>The term of the contract is July 1, 2026 to June 30, 2029.​</a:t>
            </a:r>
          </a:p>
          <a:p>
            <a:r>
              <a:rPr lang="en-US" dirty="0"/>
              <a:t>Commodity Codes for eProcurement: 80141605 + 80140000</a:t>
            </a:r>
          </a:p>
          <a:p>
            <a:r>
              <a:rPr lang="en-US" dirty="0"/>
              <a:t>Categories: Apparel, Bags &amp; Totes, Drinkware, Writing Instruments, Award &amp; Recognition Gifts, </a:t>
            </a:r>
            <a:r>
              <a:rPr lang="en-US" dirty="0" err="1"/>
              <a:t>Misc</a:t>
            </a:r>
            <a:r>
              <a:rPr lang="en-US" dirty="0"/>
              <a:t> Promotional Merchandise</a:t>
            </a:r>
          </a:p>
        </p:txBody>
      </p:sp>
    </p:spTree>
    <p:extLst>
      <p:ext uri="{BB962C8B-B14F-4D97-AF65-F5344CB8AC3E}">
        <p14:creationId xmlns:p14="http://schemas.microsoft.com/office/powerpoint/2010/main" val="1911648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AC31C-BA37-6585-63E6-16CE81BEA2B2}"/>
            </a:ext>
          </a:extLst>
        </p:cNvPr>
        <p:cNvGrpSpPr/>
        <p:nvPr/>
      </p:nvGrpSpPr>
      <p:grpSpPr>
        <a:xfrm>
          <a:off x="0" y="0"/>
          <a:ext cx="0" cy="0"/>
          <a:chOff x="0" y="0"/>
          <a:chExt cx="0" cy="0"/>
        </a:xfrm>
      </p:grpSpPr>
      <p:sp>
        <p:nvSpPr>
          <p:cNvPr id="90" name="TextBox 89">
            <a:extLst>
              <a:ext uri="{FF2B5EF4-FFF2-40B4-BE49-F238E27FC236}">
                <a16:creationId xmlns:a16="http://schemas.microsoft.com/office/drawing/2014/main" id="{E96B9D13-C8EA-9FF0-01AB-FB9D648EC848}"/>
              </a:ext>
            </a:extLst>
          </p:cNvPr>
          <p:cNvSpPr txBox="1"/>
          <p:nvPr/>
        </p:nvSpPr>
        <p:spPr>
          <a:xfrm>
            <a:off x="211602" y="1449499"/>
            <a:ext cx="3626108" cy="2277749"/>
          </a:xfrm>
          <a:prstGeom prst="rect">
            <a:avLst/>
          </a:prstGeom>
        </p:spPr>
        <p:txBody>
          <a:bodyPr vert="horz" lIns="91440" tIns="45720" rIns="91440" bIns="45720" rtlCol="0">
            <a:normAutofit/>
          </a:bodyPr>
          <a:lstStyle/>
          <a:p>
            <a:pPr>
              <a:lnSpc>
                <a:spcPct val="90000"/>
              </a:lnSpc>
              <a:spcBef>
                <a:spcPts val="1000"/>
              </a:spcBef>
            </a:pPr>
            <a:r>
              <a:rPr lang="en-US" sz="2400" b="1" u="sng" dirty="0">
                <a:solidFill>
                  <a:schemeClr val="accent5">
                    <a:lumMod val="50000"/>
                  </a:schemeClr>
                </a:solidFill>
              </a:rPr>
              <a:t>Covered Categories</a:t>
            </a:r>
          </a:p>
          <a:p>
            <a:pPr marL="457200" indent="-457200">
              <a:lnSpc>
                <a:spcPct val="90000"/>
              </a:lnSpc>
              <a:spcBef>
                <a:spcPts val="1000"/>
              </a:spcBef>
              <a:buFont typeface="Wingdings" panose="05000000000000000000" pitchFamily="2" charset="2"/>
              <a:buChar char="ü"/>
            </a:pPr>
            <a:r>
              <a:rPr lang="en-US" sz="2400" dirty="0">
                <a:solidFill>
                  <a:schemeClr val="accent5">
                    <a:lumMod val="50000"/>
                  </a:schemeClr>
                </a:solidFill>
              </a:rPr>
              <a:t>Apparel </a:t>
            </a:r>
          </a:p>
          <a:p>
            <a:pPr marL="457200" indent="-457200">
              <a:lnSpc>
                <a:spcPct val="90000"/>
              </a:lnSpc>
              <a:spcBef>
                <a:spcPts val="1000"/>
              </a:spcBef>
              <a:buFont typeface="Wingdings" panose="05000000000000000000" pitchFamily="2" charset="2"/>
              <a:buChar char="ü"/>
            </a:pPr>
            <a:r>
              <a:rPr lang="en-US" sz="2400" dirty="0">
                <a:solidFill>
                  <a:schemeClr val="accent5">
                    <a:lumMod val="50000"/>
                  </a:schemeClr>
                </a:solidFill>
              </a:rPr>
              <a:t>Bags &amp; Totes </a:t>
            </a:r>
          </a:p>
          <a:p>
            <a:pPr marL="457200" indent="-457200">
              <a:lnSpc>
                <a:spcPct val="90000"/>
              </a:lnSpc>
              <a:spcBef>
                <a:spcPts val="1000"/>
              </a:spcBef>
              <a:buFont typeface="Wingdings" panose="05000000000000000000" pitchFamily="2" charset="2"/>
              <a:buChar char="ü"/>
            </a:pPr>
            <a:r>
              <a:rPr lang="en-US" sz="2400" dirty="0">
                <a:solidFill>
                  <a:schemeClr val="accent5">
                    <a:lumMod val="50000"/>
                  </a:schemeClr>
                </a:solidFill>
              </a:rPr>
              <a:t>Drinkware </a:t>
            </a:r>
          </a:p>
          <a:p>
            <a:pPr>
              <a:lnSpc>
                <a:spcPct val="90000"/>
              </a:lnSpc>
              <a:spcBef>
                <a:spcPts val="1000"/>
              </a:spcBef>
            </a:pPr>
            <a:endParaRPr lang="en-US" sz="2400" dirty="0"/>
          </a:p>
          <a:p>
            <a:pPr marL="228600" indent="-228600">
              <a:lnSpc>
                <a:spcPct val="90000"/>
              </a:lnSpc>
              <a:spcBef>
                <a:spcPts val="1000"/>
              </a:spcBef>
              <a:buFont typeface="Arial" panose="020B0604020202020204" pitchFamily="34" charset="0"/>
              <a:buChar char="•"/>
            </a:pPr>
            <a:endParaRPr lang="en-US" sz="2400" dirty="0"/>
          </a:p>
        </p:txBody>
      </p:sp>
      <p:sp>
        <p:nvSpPr>
          <p:cNvPr id="84" name="Rectangle: Rounded Corners 83">
            <a:extLst>
              <a:ext uri="{FF2B5EF4-FFF2-40B4-BE49-F238E27FC236}">
                <a16:creationId xmlns:a16="http://schemas.microsoft.com/office/drawing/2014/main" id="{F5DFCB0C-E579-C5C2-E8FD-F1EF078CE2B3}"/>
              </a:ext>
            </a:extLst>
          </p:cNvPr>
          <p:cNvSpPr/>
          <p:nvPr/>
        </p:nvSpPr>
        <p:spPr>
          <a:xfrm>
            <a:off x="250166" y="3899140"/>
            <a:ext cx="3821502" cy="2420743"/>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Rounded Corners 85">
            <a:extLst>
              <a:ext uri="{FF2B5EF4-FFF2-40B4-BE49-F238E27FC236}">
                <a16:creationId xmlns:a16="http://schemas.microsoft.com/office/drawing/2014/main" id="{534470A6-C4AE-26F9-E77B-7E77BC080789}"/>
              </a:ext>
            </a:extLst>
          </p:cNvPr>
          <p:cNvSpPr/>
          <p:nvPr/>
        </p:nvSpPr>
        <p:spPr>
          <a:xfrm>
            <a:off x="4204531" y="3912780"/>
            <a:ext cx="3821502" cy="2420743"/>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Rounded Corners 87">
            <a:extLst>
              <a:ext uri="{FF2B5EF4-FFF2-40B4-BE49-F238E27FC236}">
                <a16:creationId xmlns:a16="http://schemas.microsoft.com/office/drawing/2014/main" id="{943D1756-6F17-663C-E18F-6F795D11B0D6}"/>
              </a:ext>
            </a:extLst>
          </p:cNvPr>
          <p:cNvSpPr/>
          <p:nvPr/>
        </p:nvSpPr>
        <p:spPr>
          <a:xfrm>
            <a:off x="8158896" y="3912780"/>
            <a:ext cx="3821502" cy="2420743"/>
          </a:xfrm>
          <a:prstGeom prst="roundRect">
            <a:avLst/>
          </a:prstGeom>
          <a:solidFill>
            <a:schemeClr val="bg1"/>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A7EBCD-85A1-D828-73A2-F4E7727F1D5B}"/>
              </a:ext>
            </a:extLst>
          </p:cNvPr>
          <p:cNvSpPr>
            <a:spLocks noGrp="1"/>
          </p:cNvSpPr>
          <p:nvPr>
            <p:ph type="title"/>
          </p:nvPr>
        </p:nvSpPr>
        <p:spPr>
          <a:xfrm>
            <a:off x="914400" y="-61595"/>
            <a:ext cx="10515600" cy="1325563"/>
          </a:xfrm>
        </p:spPr>
        <p:txBody>
          <a:bodyPr vert="horz" lIns="91440" tIns="45720" rIns="91440" bIns="45720" rtlCol="0" anchor="ctr">
            <a:normAutofit/>
          </a:bodyPr>
          <a:lstStyle/>
          <a:p>
            <a:r>
              <a:rPr lang="en-US" kern="1200" dirty="0">
                <a:latin typeface="+mj-lt"/>
                <a:ea typeface="+mj-ea"/>
                <a:cs typeface="+mj-cs"/>
              </a:rPr>
              <a:t>Meet the Vendor…</a:t>
            </a:r>
          </a:p>
        </p:txBody>
      </p:sp>
      <p:sp>
        <p:nvSpPr>
          <p:cNvPr id="23" name="TextBox 22">
            <a:extLst>
              <a:ext uri="{FF2B5EF4-FFF2-40B4-BE49-F238E27FC236}">
                <a16:creationId xmlns:a16="http://schemas.microsoft.com/office/drawing/2014/main" id="{E4AE9999-01AA-4A79-1ECD-8330BB57464D}"/>
              </a:ext>
            </a:extLst>
          </p:cNvPr>
          <p:cNvSpPr txBox="1"/>
          <p:nvPr/>
        </p:nvSpPr>
        <p:spPr>
          <a:xfrm>
            <a:off x="8541118" y="2623386"/>
            <a:ext cx="3330396" cy="369332"/>
          </a:xfrm>
          <a:prstGeom prst="rect">
            <a:avLst/>
          </a:prstGeom>
          <a:noFill/>
        </p:spPr>
        <p:txBody>
          <a:bodyPr wrap="square" rtlCol="0">
            <a:spAutoFit/>
          </a:bodyPr>
          <a:lstStyle/>
          <a:p>
            <a:r>
              <a:rPr lang="en-US" i="1" dirty="0">
                <a:solidFill>
                  <a:srgbClr val="014A97"/>
                </a:solidFill>
              </a:rPr>
              <a:t>“You’ll shine. We’ll make certain.”</a:t>
            </a:r>
          </a:p>
        </p:txBody>
      </p:sp>
      <p:pic>
        <p:nvPicPr>
          <p:cNvPr id="68" name="Graphic 67">
            <a:extLst>
              <a:ext uri="{FF2B5EF4-FFF2-40B4-BE49-F238E27FC236}">
                <a16:creationId xmlns:a16="http://schemas.microsoft.com/office/drawing/2014/main" id="{71E1B3F6-95DB-00F8-2885-6A0F2AD1E32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782588" y="4617800"/>
            <a:ext cx="137067" cy="95946"/>
          </a:xfrm>
          <a:prstGeom prst="rect">
            <a:avLst/>
          </a:prstGeom>
        </p:spPr>
      </p:pic>
      <p:sp>
        <p:nvSpPr>
          <p:cNvPr id="74" name="TextBox 49">
            <a:extLst>
              <a:ext uri="{FF2B5EF4-FFF2-40B4-BE49-F238E27FC236}">
                <a16:creationId xmlns:a16="http://schemas.microsoft.com/office/drawing/2014/main" id="{49701F60-3EA7-CB5A-8934-15D843FAFBE1}"/>
              </a:ext>
            </a:extLst>
          </p:cNvPr>
          <p:cNvSpPr txBox="1"/>
          <p:nvPr/>
        </p:nvSpPr>
        <p:spPr>
          <a:xfrm>
            <a:off x="491165" y="4128288"/>
            <a:ext cx="2652534" cy="276999"/>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b="1" i="0" dirty="0">
                <a:solidFill>
                  <a:srgbClr val="1A4FA0"/>
                </a:solidFill>
                <a:latin typeface="Montserrat"/>
              </a:rPr>
              <a:t>Scale &amp; Speed</a:t>
            </a:r>
          </a:p>
        </p:txBody>
      </p:sp>
      <p:sp>
        <p:nvSpPr>
          <p:cNvPr id="75" name="TextBox 50">
            <a:extLst>
              <a:ext uri="{FF2B5EF4-FFF2-40B4-BE49-F238E27FC236}">
                <a16:creationId xmlns:a16="http://schemas.microsoft.com/office/drawing/2014/main" id="{A6BA15FB-FACE-3395-8B37-54B6D5DA1682}"/>
              </a:ext>
            </a:extLst>
          </p:cNvPr>
          <p:cNvSpPr txBox="1"/>
          <p:nvPr/>
        </p:nvSpPr>
        <p:spPr>
          <a:xfrm>
            <a:off x="479755" y="4529947"/>
            <a:ext cx="3172851" cy="1384995"/>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dirty="0">
                <a:solidFill>
                  <a:srgbClr val="1C2B45"/>
                </a:solidFill>
                <a:latin typeface="Open Sans"/>
              </a:rPr>
              <a:t>Explore a wide selection of promo products, perfectly printed and guaranteed to arrive on time – visit </a:t>
            </a:r>
            <a:r>
              <a:rPr lang="en-US" b="1" dirty="0">
                <a:solidFill>
                  <a:srgbClr val="DF6613"/>
                </a:solidFill>
                <a:latin typeface="Open Sans"/>
              </a:rPr>
              <a:t>4imprint.com</a:t>
            </a:r>
            <a:endParaRPr b="1" i="0" dirty="0">
              <a:solidFill>
                <a:srgbClr val="DF6613"/>
              </a:solidFill>
              <a:latin typeface="Open Sans"/>
            </a:endParaRPr>
          </a:p>
        </p:txBody>
      </p:sp>
      <p:sp>
        <p:nvSpPr>
          <p:cNvPr id="76" name="TextBox 51">
            <a:extLst>
              <a:ext uri="{FF2B5EF4-FFF2-40B4-BE49-F238E27FC236}">
                <a16:creationId xmlns:a16="http://schemas.microsoft.com/office/drawing/2014/main" id="{D16C85EA-C491-7073-08F2-ADD3D62C55DD}"/>
              </a:ext>
            </a:extLst>
          </p:cNvPr>
          <p:cNvSpPr txBox="1"/>
          <p:nvPr/>
        </p:nvSpPr>
        <p:spPr>
          <a:xfrm>
            <a:off x="4436441" y="4102468"/>
            <a:ext cx="2061366" cy="276999"/>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b="1" i="0" dirty="0">
                <a:solidFill>
                  <a:srgbClr val="1A4FA0"/>
                </a:solidFill>
                <a:latin typeface="Montserrat"/>
              </a:rPr>
              <a:t>360° Guarantee</a:t>
            </a:r>
          </a:p>
        </p:txBody>
      </p:sp>
      <p:sp>
        <p:nvSpPr>
          <p:cNvPr id="77" name="TextBox 52">
            <a:extLst>
              <a:ext uri="{FF2B5EF4-FFF2-40B4-BE49-F238E27FC236}">
                <a16:creationId xmlns:a16="http://schemas.microsoft.com/office/drawing/2014/main" id="{AADF47AC-C649-AD23-30EA-53A38D52AD6B}"/>
              </a:ext>
            </a:extLst>
          </p:cNvPr>
          <p:cNvSpPr txBox="1"/>
          <p:nvPr/>
        </p:nvSpPr>
        <p:spPr>
          <a:xfrm>
            <a:off x="4436441" y="4496956"/>
            <a:ext cx="3261789" cy="1754326"/>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b="1" i="0" dirty="0">
                <a:solidFill>
                  <a:schemeClr val="accent2"/>
                </a:solidFill>
                <a:latin typeface="Open Sans"/>
              </a:rPr>
              <a:t>Certain </a:t>
            </a:r>
            <a:r>
              <a:rPr lang="en-US" i="0" dirty="0">
                <a:solidFill>
                  <a:schemeClr val="accent2"/>
                </a:solidFill>
                <a:latin typeface="Open Sans"/>
              </a:rPr>
              <a:t>delivery</a:t>
            </a:r>
          </a:p>
          <a:p>
            <a:pPr algn="l"/>
            <a:r>
              <a:rPr b="1" i="0" dirty="0">
                <a:solidFill>
                  <a:schemeClr val="accent2"/>
                </a:solidFill>
                <a:latin typeface="Open Sans"/>
              </a:rPr>
              <a:t>Certain </a:t>
            </a:r>
            <a:r>
              <a:rPr lang="en-US" i="0" dirty="0">
                <a:solidFill>
                  <a:schemeClr val="accent2"/>
                </a:solidFill>
                <a:latin typeface="Open Sans"/>
              </a:rPr>
              <a:t>value</a:t>
            </a:r>
          </a:p>
          <a:p>
            <a:pPr algn="l"/>
            <a:r>
              <a:rPr b="1" i="0" dirty="0">
                <a:solidFill>
                  <a:schemeClr val="accent2"/>
                </a:solidFill>
                <a:latin typeface="Open Sans"/>
              </a:rPr>
              <a:t>Certain </a:t>
            </a:r>
            <a:r>
              <a:rPr lang="en-US" dirty="0">
                <a:solidFill>
                  <a:schemeClr val="accent2"/>
                </a:solidFill>
                <a:latin typeface="Open Sans"/>
              </a:rPr>
              <a:t>h</a:t>
            </a:r>
            <a:r>
              <a:rPr i="0" dirty="0">
                <a:solidFill>
                  <a:schemeClr val="accent2"/>
                </a:solidFill>
                <a:latin typeface="Open Sans"/>
              </a:rPr>
              <a:t>appiness</a:t>
            </a:r>
            <a:endParaRPr lang="en-US" i="0" dirty="0">
              <a:solidFill>
                <a:schemeClr val="accent2"/>
              </a:solidFill>
              <a:latin typeface="Open Sans"/>
            </a:endParaRPr>
          </a:p>
          <a:p>
            <a:pPr algn="l"/>
            <a:endParaRPr lang="en-US" b="1" i="0" dirty="0">
              <a:solidFill>
                <a:srgbClr val="C63A1A"/>
              </a:solidFill>
              <a:latin typeface="Open Sans"/>
            </a:endParaRPr>
          </a:p>
          <a:p>
            <a:pPr algn="l"/>
            <a:r>
              <a:rPr sz="1400" b="0" i="0" dirty="0">
                <a:solidFill>
                  <a:srgbClr val="1C2B45"/>
                </a:solidFill>
                <a:latin typeface="Open Sans"/>
              </a:rPr>
              <a:t>Every order backed by our promise — if something isn't right, we make it right. No questions asked.</a:t>
            </a:r>
          </a:p>
        </p:txBody>
      </p:sp>
      <p:sp>
        <p:nvSpPr>
          <p:cNvPr id="78" name="TextBox 53">
            <a:extLst>
              <a:ext uri="{FF2B5EF4-FFF2-40B4-BE49-F238E27FC236}">
                <a16:creationId xmlns:a16="http://schemas.microsoft.com/office/drawing/2014/main" id="{474865C7-E083-D6F2-EA79-62E8967B0081}"/>
              </a:ext>
            </a:extLst>
          </p:cNvPr>
          <p:cNvSpPr txBox="1"/>
          <p:nvPr/>
        </p:nvSpPr>
        <p:spPr>
          <a:xfrm>
            <a:off x="8405595" y="4102468"/>
            <a:ext cx="3328104" cy="276999"/>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b="1" i="0" dirty="0">
                <a:solidFill>
                  <a:srgbClr val="1A4FA0"/>
                </a:solidFill>
                <a:latin typeface="Montserrat"/>
              </a:rPr>
              <a:t>Dedicated Team</a:t>
            </a:r>
          </a:p>
        </p:txBody>
      </p:sp>
      <p:sp>
        <p:nvSpPr>
          <p:cNvPr id="79" name="TextBox 54">
            <a:extLst>
              <a:ext uri="{FF2B5EF4-FFF2-40B4-BE49-F238E27FC236}">
                <a16:creationId xmlns:a16="http://schemas.microsoft.com/office/drawing/2014/main" id="{3E8686D6-C5CF-EA31-F85E-956A717DFC13}"/>
              </a:ext>
            </a:extLst>
          </p:cNvPr>
          <p:cNvSpPr txBox="1"/>
          <p:nvPr/>
        </p:nvSpPr>
        <p:spPr>
          <a:xfrm>
            <a:off x="8405595" y="4469279"/>
            <a:ext cx="3328104" cy="1723549"/>
          </a:xfrm>
          <a:prstGeom prst="rect">
            <a:avLst/>
          </a:prstGeom>
          <a:noFill/>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sz="1600" b="0" i="0" dirty="0">
                <a:solidFill>
                  <a:srgbClr val="1C2B45"/>
                </a:solidFill>
                <a:latin typeface="Open Sans"/>
              </a:rPr>
              <a:t>Led by</a:t>
            </a:r>
            <a:r>
              <a:rPr sz="1600" b="1" i="0" dirty="0">
                <a:solidFill>
                  <a:srgbClr val="C63A1A"/>
                </a:solidFill>
                <a:latin typeface="Open Sans"/>
              </a:rPr>
              <a:t> </a:t>
            </a:r>
            <a:r>
              <a:rPr sz="1600" b="1" i="0" dirty="0">
                <a:solidFill>
                  <a:schemeClr val="accent2"/>
                </a:solidFill>
                <a:latin typeface="Open Sans"/>
              </a:rPr>
              <a:t>Karla Kohlmann</a:t>
            </a:r>
            <a:r>
              <a:rPr lang="en-US" sz="1600" b="1" i="0" dirty="0">
                <a:solidFill>
                  <a:schemeClr val="accent2"/>
                </a:solidFill>
                <a:latin typeface="Open Sans"/>
              </a:rPr>
              <a:t> </a:t>
            </a:r>
            <a:r>
              <a:rPr lang="en-US" sz="1600" dirty="0">
                <a:solidFill>
                  <a:srgbClr val="1C2B45"/>
                </a:solidFill>
                <a:latin typeface="Open Sans"/>
              </a:rPr>
              <a:t>(35yrs) and</a:t>
            </a:r>
            <a:r>
              <a:rPr lang="en-US" sz="1600" b="0" i="0" dirty="0">
                <a:solidFill>
                  <a:srgbClr val="1C2B45"/>
                </a:solidFill>
                <a:latin typeface="Open Sans"/>
              </a:rPr>
              <a:t> </a:t>
            </a:r>
            <a:r>
              <a:rPr lang="en-US" sz="1600" b="1" i="0" dirty="0">
                <a:solidFill>
                  <a:schemeClr val="accent2"/>
                </a:solidFill>
                <a:latin typeface="Open Sans"/>
              </a:rPr>
              <a:t>Jen Groskreutz </a:t>
            </a:r>
            <a:r>
              <a:rPr lang="en-US" sz="1600" b="0" i="0" dirty="0">
                <a:solidFill>
                  <a:srgbClr val="1C2B45"/>
                </a:solidFill>
                <a:latin typeface="Open Sans"/>
              </a:rPr>
              <a:t>(27yrs)</a:t>
            </a:r>
            <a:r>
              <a:rPr sz="1600" b="0" i="0" dirty="0">
                <a:solidFill>
                  <a:srgbClr val="1C2B45"/>
                </a:solidFill>
                <a:latin typeface="Open Sans"/>
              </a:rPr>
              <a:t> </a:t>
            </a:r>
            <a:r>
              <a:rPr lang="en-US" sz="1600" dirty="0">
                <a:solidFill>
                  <a:srgbClr val="1C2B45"/>
                </a:solidFill>
                <a:latin typeface="Open Sans"/>
              </a:rPr>
              <a:t>— </a:t>
            </a:r>
            <a:r>
              <a:rPr sz="1600" b="0" i="0" dirty="0">
                <a:solidFill>
                  <a:srgbClr val="1C2B45"/>
                </a:solidFill>
                <a:latin typeface="Open Sans"/>
              </a:rPr>
              <a:t>  government &amp; institutional experience.</a:t>
            </a:r>
            <a:endParaRPr lang="en-US" sz="1600" b="0" i="0" dirty="0">
              <a:solidFill>
                <a:srgbClr val="1C2B45"/>
              </a:solidFill>
              <a:latin typeface="Open Sans"/>
            </a:endParaRPr>
          </a:p>
          <a:p>
            <a:pPr algn="l"/>
            <a:endParaRPr lang="en-US" sz="1600" b="0" i="0" dirty="0">
              <a:solidFill>
                <a:srgbClr val="1C2B45"/>
              </a:solidFill>
              <a:latin typeface="Open Sans"/>
            </a:endParaRPr>
          </a:p>
          <a:p>
            <a:pPr algn="l"/>
            <a:r>
              <a:rPr sz="1600" b="0" i="0" dirty="0">
                <a:solidFill>
                  <a:srgbClr val="1C2B45"/>
                </a:solidFill>
                <a:latin typeface="Open Sans"/>
                <a:hlinkClick r:id="rId3"/>
              </a:rPr>
              <a:t>specialmarkets@4imprint.com</a:t>
            </a:r>
            <a:r>
              <a:rPr lang="en-US" sz="1600" b="0" i="0" dirty="0">
                <a:solidFill>
                  <a:srgbClr val="1C2B45"/>
                </a:solidFill>
                <a:latin typeface="Open Sans"/>
              </a:rPr>
              <a:t> </a:t>
            </a:r>
            <a:r>
              <a:rPr sz="1600" b="0" i="0" dirty="0">
                <a:solidFill>
                  <a:srgbClr val="1C2B45"/>
                </a:solidFill>
                <a:latin typeface="Open Sans"/>
              </a:rPr>
              <a:t> (888) 234-5797</a:t>
            </a:r>
          </a:p>
        </p:txBody>
      </p:sp>
      <p:sp>
        <p:nvSpPr>
          <p:cNvPr id="83" name="TextBox 58">
            <a:extLst>
              <a:ext uri="{FF2B5EF4-FFF2-40B4-BE49-F238E27FC236}">
                <a16:creationId xmlns:a16="http://schemas.microsoft.com/office/drawing/2014/main" id="{B7B952B7-23E7-C50F-0070-0A74C1F7423D}"/>
              </a:ext>
            </a:extLst>
          </p:cNvPr>
          <p:cNvSpPr txBox="1"/>
          <p:nvPr/>
        </p:nvSpPr>
        <p:spPr>
          <a:xfrm>
            <a:off x="5174540" y="6188437"/>
            <a:ext cx="2760371" cy="131446"/>
          </a:xfrm>
          <a:prstGeom prst="rect">
            <a:avLst/>
          </a:prstGeom>
          <a:noFill/>
        </p:spPr>
        <p:txBody>
          <a:bodyPr wrap="non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sz="854" b="0" i="0" dirty="0">
                <a:solidFill>
                  <a:srgbClr val="FFFFFF"/>
                </a:solidFill>
                <a:latin typeface="Open Sans"/>
              </a:rPr>
              <a:t>State of North Carlina Statewide Contract Introduction</a:t>
            </a:r>
          </a:p>
        </p:txBody>
      </p:sp>
      <p:pic>
        <p:nvPicPr>
          <p:cNvPr id="92" name="Graphic 91" descr="Shirt outline">
            <a:extLst>
              <a:ext uri="{FF2B5EF4-FFF2-40B4-BE49-F238E27FC236}">
                <a16:creationId xmlns:a16="http://schemas.microsoft.com/office/drawing/2014/main" id="{139FEF11-F195-984F-75A8-DD11419763F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27902" y="1942079"/>
            <a:ext cx="394182" cy="394182"/>
          </a:xfrm>
          <a:prstGeom prst="rect">
            <a:avLst/>
          </a:prstGeom>
        </p:spPr>
      </p:pic>
      <p:pic>
        <p:nvPicPr>
          <p:cNvPr id="94" name="Graphic 93" descr="Shopping bag outline">
            <a:extLst>
              <a:ext uri="{FF2B5EF4-FFF2-40B4-BE49-F238E27FC236}">
                <a16:creationId xmlns:a16="http://schemas.microsoft.com/office/drawing/2014/main" id="{E11624B4-63DA-753E-7787-EA3BC49D196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377989" y="2326632"/>
            <a:ext cx="447370" cy="447370"/>
          </a:xfrm>
          <a:prstGeom prst="rect">
            <a:avLst/>
          </a:prstGeom>
        </p:spPr>
      </p:pic>
      <p:pic>
        <p:nvPicPr>
          <p:cNvPr id="96" name="Graphic 95" descr="Water Bottle outline">
            <a:extLst>
              <a:ext uri="{FF2B5EF4-FFF2-40B4-BE49-F238E27FC236}">
                <a16:creationId xmlns:a16="http://schemas.microsoft.com/office/drawing/2014/main" id="{34320629-5A6F-FB1F-2C0C-CAF9F84BE04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066180" y="2829128"/>
            <a:ext cx="447369" cy="447369"/>
          </a:xfrm>
          <a:prstGeom prst="rect">
            <a:avLst/>
          </a:prstGeom>
        </p:spPr>
      </p:pic>
      <p:sp>
        <p:nvSpPr>
          <p:cNvPr id="98" name="TextBox 97">
            <a:extLst>
              <a:ext uri="{FF2B5EF4-FFF2-40B4-BE49-F238E27FC236}">
                <a16:creationId xmlns:a16="http://schemas.microsoft.com/office/drawing/2014/main" id="{702E81A7-E997-C22F-4393-10AFAB6AD90D}"/>
              </a:ext>
            </a:extLst>
          </p:cNvPr>
          <p:cNvSpPr txBox="1"/>
          <p:nvPr/>
        </p:nvSpPr>
        <p:spPr>
          <a:xfrm>
            <a:off x="3172692" y="1915624"/>
            <a:ext cx="5181600" cy="1624001"/>
          </a:xfrm>
          <a:prstGeom prst="rect">
            <a:avLst/>
          </a:prstGeom>
        </p:spPr>
        <p:txBody>
          <a:bodyPr vert="horz" lIns="91440" tIns="45720" rIns="91440" bIns="45720" rtlCol="0">
            <a:normAutofit/>
          </a:bodyPr>
          <a:lstStyle/>
          <a:p>
            <a:pPr marL="457200" indent="-457200">
              <a:lnSpc>
                <a:spcPct val="90000"/>
              </a:lnSpc>
              <a:spcBef>
                <a:spcPts val="1000"/>
              </a:spcBef>
              <a:buFont typeface="Wingdings" panose="05000000000000000000" pitchFamily="2" charset="2"/>
              <a:buChar char="ü"/>
            </a:pPr>
            <a:r>
              <a:rPr lang="en-US" sz="2400" dirty="0">
                <a:solidFill>
                  <a:schemeClr val="accent5">
                    <a:lumMod val="50000"/>
                  </a:schemeClr>
                </a:solidFill>
              </a:rPr>
              <a:t>Writing Instruments </a:t>
            </a:r>
          </a:p>
          <a:p>
            <a:pPr marL="457200" indent="-457200">
              <a:lnSpc>
                <a:spcPct val="90000"/>
              </a:lnSpc>
              <a:spcBef>
                <a:spcPts val="1000"/>
              </a:spcBef>
              <a:buFont typeface="Wingdings" panose="05000000000000000000" pitchFamily="2" charset="2"/>
              <a:buChar char="ü"/>
            </a:pPr>
            <a:r>
              <a:rPr lang="en-US" sz="2400" dirty="0">
                <a:solidFill>
                  <a:schemeClr val="accent5">
                    <a:lumMod val="50000"/>
                  </a:schemeClr>
                </a:solidFill>
              </a:rPr>
              <a:t>Award &amp; Recognition Gifts</a:t>
            </a:r>
          </a:p>
          <a:p>
            <a:pPr marL="457200" indent="-457200">
              <a:lnSpc>
                <a:spcPct val="90000"/>
              </a:lnSpc>
              <a:spcBef>
                <a:spcPts val="1000"/>
              </a:spcBef>
              <a:buFont typeface="Wingdings" panose="05000000000000000000" pitchFamily="2" charset="2"/>
              <a:buChar char="ü"/>
            </a:pPr>
            <a:r>
              <a:rPr lang="en-US" sz="2400" dirty="0" err="1">
                <a:solidFill>
                  <a:schemeClr val="accent5">
                    <a:lumMod val="50000"/>
                  </a:schemeClr>
                </a:solidFill>
              </a:rPr>
              <a:t>Misc</a:t>
            </a:r>
            <a:r>
              <a:rPr lang="en-US" sz="2400" dirty="0">
                <a:solidFill>
                  <a:schemeClr val="accent5">
                    <a:lumMod val="50000"/>
                  </a:schemeClr>
                </a:solidFill>
              </a:rPr>
              <a:t> Promotional Merchandise</a:t>
            </a:r>
          </a:p>
          <a:p>
            <a:pPr marL="228600" indent="-228600">
              <a:lnSpc>
                <a:spcPct val="90000"/>
              </a:lnSpc>
              <a:spcBef>
                <a:spcPts val="1000"/>
              </a:spcBef>
              <a:buFont typeface="Arial" panose="020B0604020202020204" pitchFamily="34" charset="0"/>
              <a:buChar char="•"/>
            </a:pPr>
            <a:endParaRPr lang="en-US" sz="2400" dirty="0"/>
          </a:p>
          <a:p>
            <a:pPr marL="228600" indent="-228600">
              <a:lnSpc>
                <a:spcPct val="90000"/>
              </a:lnSpc>
              <a:spcBef>
                <a:spcPts val="1000"/>
              </a:spcBef>
              <a:buFont typeface="Arial" panose="020B0604020202020204" pitchFamily="34" charset="0"/>
              <a:buChar char="•"/>
            </a:pPr>
            <a:endParaRPr lang="en-US" sz="2400" dirty="0"/>
          </a:p>
        </p:txBody>
      </p:sp>
      <p:pic>
        <p:nvPicPr>
          <p:cNvPr id="112" name="Graphic 111" descr="Pen outline">
            <a:extLst>
              <a:ext uri="{FF2B5EF4-FFF2-40B4-BE49-F238E27FC236}">
                <a16:creationId xmlns:a16="http://schemas.microsoft.com/office/drawing/2014/main" id="{C840503A-030B-08BA-1ABC-ABC0073199A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322055" y="1922336"/>
            <a:ext cx="351503" cy="351503"/>
          </a:xfrm>
          <a:prstGeom prst="rect">
            <a:avLst/>
          </a:prstGeom>
        </p:spPr>
      </p:pic>
      <p:pic>
        <p:nvPicPr>
          <p:cNvPr id="114" name="Graphic 113" descr="Ribbon outline">
            <a:extLst>
              <a:ext uri="{FF2B5EF4-FFF2-40B4-BE49-F238E27FC236}">
                <a16:creationId xmlns:a16="http://schemas.microsoft.com/office/drawing/2014/main" id="{06E004C1-9CD5-AECC-3F74-54A9558B540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999791" y="2336261"/>
            <a:ext cx="447370" cy="447370"/>
          </a:xfrm>
          <a:prstGeom prst="rect">
            <a:avLst/>
          </a:prstGeom>
        </p:spPr>
      </p:pic>
      <p:pic>
        <p:nvPicPr>
          <p:cNvPr id="116" name="Graphic 115" descr="Shopping cart outline">
            <a:extLst>
              <a:ext uri="{FF2B5EF4-FFF2-40B4-BE49-F238E27FC236}">
                <a16:creationId xmlns:a16="http://schemas.microsoft.com/office/drawing/2014/main" id="{72A69480-969D-C98B-FC68-802C49D02BB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621096" y="2793934"/>
            <a:ext cx="467032" cy="467032"/>
          </a:xfrm>
          <a:prstGeom prst="rect">
            <a:avLst/>
          </a:prstGeom>
        </p:spPr>
      </p:pic>
      <p:pic>
        <p:nvPicPr>
          <p:cNvPr id="120" name="Picture 119" descr="4ImpPrint&#10;&#10;AI-generated content may be incorrect.">
            <a:extLst>
              <a:ext uri="{FF2B5EF4-FFF2-40B4-BE49-F238E27FC236}">
                <a16:creationId xmlns:a16="http://schemas.microsoft.com/office/drawing/2014/main" id="{036EF0AA-8F07-DE0B-CAA7-69381B4E959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93445" y="1393222"/>
            <a:ext cx="3005323" cy="1149736"/>
          </a:xfrm>
          <a:prstGeom prst="rect">
            <a:avLst/>
          </a:prstGeom>
        </p:spPr>
      </p:pic>
    </p:spTree>
    <p:extLst>
      <p:ext uri="{BB962C8B-B14F-4D97-AF65-F5344CB8AC3E}">
        <p14:creationId xmlns:p14="http://schemas.microsoft.com/office/powerpoint/2010/main" val="3716365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A7233-F2AC-8E89-01B8-A41E627F90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168028-7996-F676-FF4E-C884D8390586}"/>
              </a:ext>
            </a:extLst>
          </p:cNvPr>
          <p:cNvSpPr>
            <a:spLocks noGrp="1"/>
          </p:cNvSpPr>
          <p:nvPr>
            <p:ph type="title"/>
          </p:nvPr>
        </p:nvSpPr>
        <p:spPr>
          <a:xfrm>
            <a:off x="914400" y="-61595"/>
            <a:ext cx="10515600" cy="1325563"/>
          </a:xfrm>
        </p:spPr>
        <p:txBody>
          <a:bodyPr vert="horz" lIns="91440" tIns="45720" rIns="91440" bIns="45720" rtlCol="0" anchor="ctr">
            <a:normAutofit/>
          </a:bodyPr>
          <a:lstStyle/>
          <a:p>
            <a:r>
              <a:rPr lang="en-US" dirty="0"/>
              <a:t>Meet the Vendor…</a:t>
            </a:r>
            <a:endParaRPr lang="en-US" kern="1200" dirty="0">
              <a:latin typeface="+mj-lt"/>
              <a:ea typeface="+mj-ea"/>
              <a:cs typeface="+mj-cs"/>
            </a:endParaRPr>
          </a:p>
        </p:txBody>
      </p:sp>
      <p:sp>
        <p:nvSpPr>
          <p:cNvPr id="6" name="TextBox 5">
            <a:extLst>
              <a:ext uri="{FF2B5EF4-FFF2-40B4-BE49-F238E27FC236}">
                <a16:creationId xmlns:a16="http://schemas.microsoft.com/office/drawing/2014/main" id="{56F9063B-3840-DCDC-3C36-EC0998F7353A}"/>
              </a:ext>
            </a:extLst>
          </p:cNvPr>
          <p:cNvSpPr txBox="1"/>
          <p:nvPr/>
        </p:nvSpPr>
        <p:spPr>
          <a:xfrm>
            <a:off x="838199" y="1825625"/>
            <a:ext cx="6165273" cy="4351338"/>
          </a:xfrm>
          <a:prstGeom prst="rect">
            <a:avLst/>
          </a:prstGeom>
        </p:spPr>
        <p:txBody>
          <a:bodyPr vert="horz" lIns="91440" tIns="45720" rIns="91440" bIns="45720" rtlCol="0">
            <a:normAutofit fontScale="77500" lnSpcReduction="20000"/>
          </a:bodyPr>
          <a:lstStyle/>
          <a:p>
            <a:pPr marL="457200" indent="-457200">
              <a:lnSpc>
                <a:spcPct val="90000"/>
              </a:lnSpc>
              <a:spcBef>
                <a:spcPts val="1000"/>
              </a:spcBef>
              <a:buFont typeface="Arial" panose="020B0604020202020204" pitchFamily="34" charset="0"/>
              <a:buChar char="•"/>
            </a:pPr>
            <a:r>
              <a:rPr lang="en-US" sz="2800" b="1" dirty="0">
                <a:solidFill>
                  <a:srgbClr val="0099CC"/>
                </a:solidFill>
              </a:rPr>
              <a:t>Small business in Black Mountain, NC (NCSBE application processing)</a:t>
            </a:r>
          </a:p>
          <a:p>
            <a:pPr marL="457200" indent="-457200">
              <a:lnSpc>
                <a:spcPct val="90000"/>
              </a:lnSpc>
              <a:spcBef>
                <a:spcPts val="1000"/>
              </a:spcBef>
              <a:buFont typeface="Arial" panose="020B0604020202020204" pitchFamily="34" charset="0"/>
              <a:buChar char="•"/>
            </a:pPr>
            <a:r>
              <a:rPr lang="en-US" sz="2800" b="1" dirty="0">
                <a:solidFill>
                  <a:srgbClr val="0099CC"/>
                </a:solidFill>
              </a:rPr>
              <a:t>Dedicated Account Manager</a:t>
            </a:r>
          </a:p>
          <a:p>
            <a:pPr marL="457200" indent="-457200">
              <a:lnSpc>
                <a:spcPct val="90000"/>
              </a:lnSpc>
              <a:spcBef>
                <a:spcPts val="1000"/>
              </a:spcBef>
              <a:buFont typeface="Arial" panose="020B0604020202020204" pitchFamily="34" charset="0"/>
              <a:buChar char="•"/>
            </a:pPr>
            <a:r>
              <a:rPr lang="en-US" sz="2800" b="1" dirty="0">
                <a:solidFill>
                  <a:srgbClr val="0099CC"/>
                </a:solidFill>
              </a:rPr>
              <a:t>Our team has over 100 years combined industry experience</a:t>
            </a:r>
          </a:p>
          <a:p>
            <a:pPr marL="457200" indent="-457200">
              <a:lnSpc>
                <a:spcPct val="90000"/>
              </a:lnSpc>
              <a:spcBef>
                <a:spcPts val="1000"/>
              </a:spcBef>
              <a:buFont typeface="Arial" panose="020B0604020202020204" pitchFamily="34" charset="0"/>
              <a:buChar char="•"/>
            </a:pPr>
            <a:r>
              <a:rPr lang="en-US" sz="2800" b="1" dirty="0">
                <a:solidFill>
                  <a:srgbClr val="0099CC"/>
                </a:solidFill>
              </a:rPr>
              <a:t>Rapid response time</a:t>
            </a:r>
          </a:p>
          <a:p>
            <a:pPr marL="457200" indent="-457200">
              <a:lnSpc>
                <a:spcPct val="90000"/>
              </a:lnSpc>
              <a:spcBef>
                <a:spcPts val="1000"/>
              </a:spcBef>
              <a:buFont typeface="Arial" panose="020B0604020202020204" pitchFamily="34" charset="0"/>
              <a:buChar char="•"/>
            </a:pPr>
            <a:r>
              <a:rPr lang="en-US" sz="2800" b="1" dirty="0">
                <a:solidFill>
                  <a:srgbClr val="0099CC"/>
                </a:solidFill>
              </a:rPr>
              <a:t>No charge for product research, basic design layout or proofs.</a:t>
            </a:r>
          </a:p>
          <a:p>
            <a:pPr marL="457200" indent="-457200">
              <a:lnSpc>
                <a:spcPct val="90000"/>
              </a:lnSpc>
              <a:spcBef>
                <a:spcPts val="1000"/>
              </a:spcBef>
              <a:buFont typeface="Arial" panose="020B0604020202020204" pitchFamily="34" charset="0"/>
              <a:buChar char="•"/>
            </a:pPr>
            <a:r>
              <a:rPr lang="en-US" sz="2800" b="1" dirty="0">
                <a:solidFill>
                  <a:srgbClr val="0099CC"/>
                </a:solidFill>
              </a:rPr>
              <a:t>Access to millions of products, including some brands not available to the entire industry.</a:t>
            </a:r>
          </a:p>
          <a:p>
            <a:pPr>
              <a:lnSpc>
                <a:spcPct val="90000"/>
              </a:lnSpc>
              <a:spcBef>
                <a:spcPts val="1000"/>
              </a:spcBef>
            </a:pPr>
            <a:endParaRPr lang="en-US" sz="2800" b="1" dirty="0">
              <a:solidFill>
                <a:srgbClr val="0099CC"/>
              </a:solidFill>
            </a:endParaRPr>
          </a:p>
          <a:p>
            <a:pPr algn="ctr">
              <a:lnSpc>
                <a:spcPct val="90000"/>
              </a:lnSpc>
              <a:spcBef>
                <a:spcPts val="1000"/>
              </a:spcBef>
            </a:pPr>
            <a:r>
              <a:rPr lang="en-US" sz="2400" dirty="0">
                <a:solidFill>
                  <a:srgbClr val="0099CC"/>
                </a:solidFill>
              </a:rPr>
              <a:t>Apparel – Bags &amp; Totes – Drinkware – Writing Instruments – Awards- </a:t>
            </a:r>
            <a:r>
              <a:rPr lang="en-US" sz="2400" dirty="0" err="1">
                <a:solidFill>
                  <a:srgbClr val="0099CC"/>
                </a:solidFill>
              </a:rPr>
              <a:t>Misc</a:t>
            </a:r>
            <a:r>
              <a:rPr lang="en-US" sz="2400" dirty="0">
                <a:solidFill>
                  <a:srgbClr val="0099CC"/>
                </a:solidFill>
              </a:rPr>
              <a:t> Promotional Merch (including print)</a:t>
            </a:r>
          </a:p>
          <a:p>
            <a:pPr marL="228600" indent="-228600">
              <a:lnSpc>
                <a:spcPct val="90000"/>
              </a:lnSpc>
              <a:spcBef>
                <a:spcPts val="1000"/>
              </a:spcBef>
              <a:buFont typeface="Arial" panose="020B0604020202020204" pitchFamily="34" charset="0"/>
              <a:buChar char="•"/>
            </a:pPr>
            <a:endParaRPr lang="en-US" sz="2800" dirty="0"/>
          </a:p>
          <a:p>
            <a:pPr marL="228600" indent="-228600">
              <a:lnSpc>
                <a:spcPct val="90000"/>
              </a:lnSpc>
              <a:spcBef>
                <a:spcPts val="1000"/>
              </a:spcBef>
              <a:buFont typeface="Arial" panose="020B0604020202020204" pitchFamily="34" charset="0"/>
              <a:buChar char="•"/>
            </a:pPr>
            <a:endParaRPr lang="en-US" sz="2800" dirty="0"/>
          </a:p>
        </p:txBody>
      </p:sp>
      <p:pic>
        <p:nvPicPr>
          <p:cNvPr id="8" name="Picture 7">
            <a:extLst>
              <a:ext uri="{FF2B5EF4-FFF2-40B4-BE49-F238E27FC236}">
                <a16:creationId xmlns:a16="http://schemas.microsoft.com/office/drawing/2014/main" id="{FBDEA794-14E7-851F-734D-E6D25C28D076}"/>
              </a:ext>
            </a:extLst>
          </p:cNvPr>
          <p:cNvPicPr>
            <a:picLocks noChangeAspect="1"/>
          </p:cNvPicPr>
          <p:nvPr/>
        </p:nvPicPr>
        <p:blipFill>
          <a:blip r:embed="rId2"/>
          <a:stretch>
            <a:fillRect/>
          </a:stretch>
        </p:blipFill>
        <p:spPr>
          <a:xfrm>
            <a:off x="7292642" y="1793098"/>
            <a:ext cx="3368754" cy="1966199"/>
          </a:xfrm>
          <a:prstGeom prst="rect">
            <a:avLst/>
          </a:prstGeom>
        </p:spPr>
      </p:pic>
      <p:sp>
        <p:nvSpPr>
          <p:cNvPr id="9" name="TextBox 8">
            <a:extLst>
              <a:ext uri="{FF2B5EF4-FFF2-40B4-BE49-F238E27FC236}">
                <a16:creationId xmlns:a16="http://schemas.microsoft.com/office/drawing/2014/main" id="{B40B2D2D-22F9-0D07-CB80-A053D5773194}"/>
              </a:ext>
            </a:extLst>
          </p:cNvPr>
          <p:cNvSpPr txBox="1"/>
          <p:nvPr/>
        </p:nvSpPr>
        <p:spPr>
          <a:xfrm>
            <a:off x="7472258" y="4001294"/>
            <a:ext cx="3368753" cy="1061829"/>
          </a:xfrm>
          <a:prstGeom prst="rect">
            <a:avLst/>
          </a:prstGeom>
          <a:noFill/>
        </p:spPr>
        <p:txBody>
          <a:bodyPr wrap="square" rtlCol="0">
            <a:spAutoFit/>
          </a:bodyPr>
          <a:lstStyle/>
          <a:p>
            <a:r>
              <a:rPr lang="en-US" sz="2100" i="1" dirty="0">
                <a:solidFill>
                  <a:srgbClr val="3A92B2"/>
                </a:solidFill>
                <a:hlinkClick r:id="rId3"/>
              </a:rPr>
              <a:t>Sales@barefootswag.com</a:t>
            </a:r>
            <a:endParaRPr lang="en-US" sz="2100" i="1" dirty="0">
              <a:solidFill>
                <a:srgbClr val="3A92B2"/>
              </a:solidFill>
              <a:hlinkClick r:id="" action="ppaction://noaction"/>
            </a:endParaRPr>
          </a:p>
          <a:p>
            <a:r>
              <a:rPr lang="en-US" sz="2100" i="1" dirty="0">
                <a:solidFill>
                  <a:srgbClr val="3A92B2"/>
                </a:solidFill>
                <a:hlinkClick r:id="" action="ppaction://noaction"/>
              </a:rPr>
              <a:t>Rhonda@barefootswag.com</a:t>
            </a:r>
            <a:endParaRPr lang="en-US" sz="2100" i="1" dirty="0">
              <a:solidFill>
                <a:srgbClr val="3A92B2"/>
              </a:solidFill>
            </a:endParaRPr>
          </a:p>
          <a:p>
            <a:r>
              <a:rPr lang="en-US" sz="2100" i="1" dirty="0">
                <a:solidFill>
                  <a:srgbClr val="3A92B2"/>
                </a:solidFill>
                <a:hlinkClick r:id="rId4"/>
              </a:rPr>
              <a:t>Britni@barefootswag.com</a:t>
            </a:r>
            <a:endParaRPr lang="en-US" sz="2100" i="1" dirty="0">
              <a:solidFill>
                <a:srgbClr val="3A92B2"/>
              </a:solidFill>
            </a:endParaRPr>
          </a:p>
        </p:txBody>
      </p:sp>
      <p:sp>
        <p:nvSpPr>
          <p:cNvPr id="3" name="TextBox 2">
            <a:extLst>
              <a:ext uri="{FF2B5EF4-FFF2-40B4-BE49-F238E27FC236}">
                <a16:creationId xmlns:a16="http://schemas.microsoft.com/office/drawing/2014/main" id="{D2509919-0BD1-E8F0-3158-DC5B4B5269AF}"/>
              </a:ext>
            </a:extLst>
          </p:cNvPr>
          <p:cNvSpPr txBox="1"/>
          <p:nvPr/>
        </p:nvSpPr>
        <p:spPr>
          <a:xfrm>
            <a:off x="7327672" y="5305120"/>
            <a:ext cx="3657924" cy="830997"/>
          </a:xfrm>
          <a:prstGeom prst="rect">
            <a:avLst/>
          </a:prstGeom>
          <a:noFill/>
        </p:spPr>
        <p:txBody>
          <a:bodyPr wrap="square" rtlCol="0">
            <a:spAutoFit/>
          </a:bodyPr>
          <a:lstStyle/>
          <a:p>
            <a:pPr algn="ctr"/>
            <a:r>
              <a:rPr lang="en-US" sz="2400" b="1" dirty="0">
                <a:solidFill>
                  <a:srgbClr val="0099CC"/>
                </a:solidFill>
              </a:rPr>
              <a:t>828-357-8345</a:t>
            </a:r>
          </a:p>
          <a:p>
            <a:pPr algn="ctr"/>
            <a:r>
              <a:rPr lang="en-US" sz="2400" b="1" dirty="0">
                <a:solidFill>
                  <a:srgbClr val="0099CC"/>
                </a:solidFill>
              </a:rPr>
              <a:t>www.barefootswag.com</a:t>
            </a:r>
          </a:p>
        </p:txBody>
      </p:sp>
    </p:spTree>
    <p:extLst>
      <p:ext uri="{BB962C8B-B14F-4D97-AF65-F5344CB8AC3E}">
        <p14:creationId xmlns:p14="http://schemas.microsoft.com/office/powerpoint/2010/main" val="22757719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525C7-FEFD-86E7-C93D-D00A02D241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E7F7E9-54B3-BADB-12BF-456BAC5473D2}"/>
              </a:ext>
            </a:extLst>
          </p:cNvPr>
          <p:cNvSpPr>
            <a:spLocks noGrp="1"/>
          </p:cNvSpPr>
          <p:nvPr>
            <p:ph type="title"/>
          </p:nvPr>
        </p:nvSpPr>
        <p:spPr>
          <a:xfrm>
            <a:off x="914400" y="-61595"/>
            <a:ext cx="10515600" cy="1325563"/>
          </a:xfrm>
        </p:spPr>
        <p:txBody>
          <a:bodyPr vert="horz" lIns="91440" tIns="45720" rIns="91440" bIns="45720" rtlCol="0" anchor="ctr">
            <a:normAutofit/>
          </a:bodyPr>
          <a:lstStyle/>
          <a:p>
            <a:r>
              <a:rPr lang="en-US" dirty="0"/>
              <a:t>Meet the Vendor…</a:t>
            </a:r>
            <a:endParaRPr lang="en-US" kern="1200" dirty="0">
              <a:latin typeface="+mj-lt"/>
              <a:ea typeface="+mj-ea"/>
              <a:cs typeface="+mj-cs"/>
            </a:endParaRPr>
          </a:p>
        </p:txBody>
      </p:sp>
      <p:sp>
        <p:nvSpPr>
          <p:cNvPr id="6" name="TextBox 5">
            <a:extLst>
              <a:ext uri="{FF2B5EF4-FFF2-40B4-BE49-F238E27FC236}">
                <a16:creationId xmlns:a16="http://schemas.microsoft.com/office/drawing/2014/main" id="{E8C9AD25-82C9-157A-AB1C-6183E6F7639F}"/>
              </a:ext>
            </a:extLst>
          </p:cNvPr>
          <p:cNvSpPr txBox="1"/>
          <p:nvPr/>
        </p:nvSpPr>
        <p:spPr>
          <a:xfrm>
            <a:off x="838200" y="1825625"/>
            <a:ext cx="5181600" cy="4351338"/>
          </a:xfrm>
          <a:prstGeom prst="rect">
            <a:avLst/>
          </a:prstGeom>
        </p:spPr>
        <p:txBody>
          <a:bodyPr vert="horz" lIns="91440" tIns="45720" rIns="91440" bIns="45720" rtlCol="0">
            <a:normAutofit/>
          </a:bodyPr>
          <a:lstStyle/>
          <a:p>
            <a:pPr>
              <a:lnSpc>
                <a:spcPct val="90000"/>
              </a:lnSpc>
              <a:spcBef>
                <a:spcPts val="1000"/>
              </a:spcBef>
            </a:pPr>
            <a:r>
              <a:rPr lang="en-US" sz="2800" b="1" u="sng" dirty="0">
                <a:solidFill>
                  <a:srgbClr val="FF0000"/>
                </a:solidFill>
              </a:rPr>
              <a:t>Covered Categories</a:t>
            </a:r>
          </a:p>
          <a:p>
            <a:pPr marL="457200" indent="-457200">
              <a:lnSpc>
                <a:spcPct val="90000"/>
              </a:lnSpc>
              <a:spcBef>
                <a:spcPts val="1000"/>
              </a:spcBef>
              <a:buFont typeface="Wingdings" panose="05000000000000000000" pitchFamily="2" charset="2"/>
              <a:buChar char="ü"/>
            </a:pPr>
            <a:r>
              <a:rPr lang="en-US" sz="2800" dirty="0">
                <a:solidFill>
                  <a:srgbClr val="FF0000"/>
                </a:solidFill>
              </a:rPr>
              <a:t>Apparel </a:t>
            </a:r>
          </a:p>
          <a:p>
            <a:pPr marL="457200" indent="-457200">
              <a:lnSpc>
                <a:spcPct val="90000"/>
              </a:lnSpc>
              <a:spcBef>
                <a:spcPts val="1000"/>
              </a:spcBef>
              <a:buFont typeface="Wingdings" panose="05000000000000000000" pitchFamily="2" charset="2"/>
              <a:buChar char="ü"/>
            </a:pPr>
            <a:r>
              <a:rPr lang="en-US" sz="2800" dirty="0">
                <a:solidFill>
                  <a:srgbClr val="FF0000"/>
                </a:solidFill>
              </a:rPr>
              <a:t>Bags &amp; Totes </a:t>
            </a:r>
          </a:p>
          <a:p>
            <a:pPr marL="457200" indent="-457200">
              <a:lnSpc>
                <a:spcPct val="90000"/>
              </a:lnSpc>
              <a:spcBef>
                <a:spcPts val="1000"/>
              </a:spcBef>
              <a:buFont typeface="Wingdings" panose="05000000000000000000" pitchFamily="2" charset="2"/>
              <a:buChar char="ü"/>
            </a:pPr>
            <a:r>
              <a:rPr lang="en-US" sz="2800" dirty="0">
                <a:solidFill>
                  <a:srgbClr val="FF0000"/>
                </a:solidFill>
              </a:rPr>
              <a:t>Drinkware </a:t>
            </a:r>
          </a:p>
          <a:p>
            <a:pPr marL="457200" indent="-457200">
              <a:lnSpc>
                <a:spcPct val="90000"/>
              </a:lnSpc>
              <a:spcBef>
                <a:spcPts val="1000"/>
              </a:spcBef>
              <a:buFont typeface="Wingdings" panose="05000000000000000000" pitchFamily="2" charset="2"/>
              <a:buChar char="ü"/>
            </a:pPr>
            <a:r>
              <a:rPr lang="en-US" sz="2800" dirty="0">
                <a:solidFill>
                  <a:srgbClr val="FF0000"/>
                </a:solidFill>
              </a:rPr>
              <a:t>Writing Instruments </a:t>
            </a:r>
          </a:p>
          <a:p>
            <a:pPr marL="457200" indent="-457200">
              <a:lnSpc>
                <a:spcPct val="90000"/>
              </a:lnSpc>
              <a:spcBef>
                <a:spcPts val="1000"/>
              </a:spcBef>
              <a:buFont typeface="Wingdings" panose="05000000000000000000" pitchFamily="2" charset="2"/>
              <a:buChar char="ü"/>
            </a:pPr>
            <a:r>
              <a:rPr lang="en-US" sz="2800" dirty="0">
                <a:solidFill>
                  <a:srgbClr val="FF0000"/>
                </a:solidFill>
              </a:rPr>
              <a:t>Award &amp; Recognition Gifts</a:t>
            </a:r>
          </a:p>
          <a:p>
            <a:pPr marL="457200" indent="-457200">
              <a:lnSpc>
                <a:spcPct val="90000"/>
              </a:lnSpc>
              <a:spcBef>
                <a:spcPts val="1000"/>
              </a:spcBef>
              <a:buFont typeface="Wingdings" panose="05000000000000000000" pitchFamily="2" charset="2"/>
              <a:buChar char="ü"/>
            </a:pPr>
            <a:r>
              <a:rPr lang="en-US" sz="2800" dirty="0" err="1">
                <a:solidFill>
                  <a:srgbClr val="FF0000"/>
                </a:solidFill>
              </a:rPr>
              <a:t>Misc</a:t>
            </a:r>
            <a:r>
              <a:rPr lang="en-US" sz="2800" dirty="0">
                <a:solidFill>
                  <a:srgbClr val="FF0000"/>
                </a:solidFill>
              </a:rPr>
              <a:t> Promotional Merchandise</a:t>
            </a:r>
          </a:p>
          <a:p>
            <a:pPr marL="228600" indent="-228600">
              <a:lnSpc>
                <a:spcPct val="90000"/>
              </a:lnSpc>
              <a:spcBef>
                <a:spcPts val="1000"/>
              </a:spcBef>
              <a:buFont typeface="Arial" panose="020B0604020202020204" pitchFamily="34" charset="0"/>
              <a:buChar char="•"/>
            </a:pPr>
            <a:endParaRPr lang="en-US" sz="2800" dirty="0"/>
          </a:p>
          <a:p>
            <a:pPr marL="228600" indent="-228600">
              <a:lnSpc>
                <a:spcPct val="90000"/>
              </a:lnSpc>
              <a:spcBef>
                <a:spcPts val="1000"/>
              </a:spcBef>
              <a:buFont typeface="Arial" panose="020B0604020202020204" pitchFamily="34" charset="0"/>
              <a:buChar char="•"/>
            </a:pPr>
            <a:endParaRPr lang="en-US" sz="2800" dirty="0"/>
          </a:p>
        </p:txBody>
      </p:sp>
      <p:pic>
        <p:nvPicPr>
          <p:cNvPr id="10" name="Graphic 9" descr="Shirt outline">
            <a:extLst>
              <a:ext uri="{FF2B5EF4-FFF2-40B4-BE49-F238E27FC236}">
                <a16:creationId xmlns:a16="http://schemas.microsoft.com/office/drawing/2014/main" id="{E6A6E2DF-5008-BFBD-01FF-D27CEBC5520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92029" y="2433735"/>
            <a:ext cx="331839" cy="331839"/>
          </a:xfrm>
          <a:prstGeom prst="rect">
            <a:avLst/>
          </a:prstGeom>
        </p:spPr>
      </p:pic>
      <p:pic>
        <p:nvPicPr>
          <p:cNvPr id="12" name="Graphic 11" descr="Shopping bag outline">
            <a:extLst>
              <a:ext uri="{FF2B5EF4-FFF2-40B4-BE49-F238E27FC236}">
                <a16:creationId xmlns:a16="http://schemas.microsoft.com/office/drawing/2014/main" id="{C24BC385-065F-394B-0BDC-BD5126090D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05315" y="2828611"/>
            <a:ext cx="447370" cy="447370"/>
          </a:xfrm>
          <a:prstGeom prst="rect">
            <a:avLst/>
          </a:prstGeom>
        </p:spPr>
      </p:pic>
      <p:pic>
        <p:nvPicPr>
          <p:cNvPr id="14" name="Graphic 13" descr="Water Bottle outline">
            <a:extLst>
              <a:ext uri="{FF2B5EF4-FFF2-40B4-BE49-F238E27FC236}">
                <a16:creationId xmlns:a16="http://schemas.microsoft.com/office/drawing/2014/main" id="{211A1604-542D-D1E8-B885-EB41274C57A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859959" y="3373684"/>
            <a:ext cx="447369" cy="447369"/>
          </a:xfrm>
          <a:prstGeom prst="rect">
            <a:avLst/>
          </a:prstGeom>
        </p:spPr>
      </p:pic>
      <p:pic>
        <p:nvPicPr>
          <p:cNvPr id="16" name="Graphic 15" descr="Pen outline">
            <a:extLst>
              <a:ext uri="{FF2B5EF4-FFF2-40B4-BE49-F238E27FC236}">
                <a16:creationId xmlns:a16="http://schemas.microsoft.com/office/drawing/2014/main" id="{EAC8F391-A8D8-7165-5CC0-856ED779FD5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77813" y="3902784"/>
            <a:ext cx="351503" cy="351503"/>
          </a:xfrm>
          <a:prstGeom prst="rect">
            <a:avLst/>
          </a:prstGeom>
        </p:spPr>
      </p:pic>
      <p:pic>
        <p:nvPicPr>
          <p:cNvPr id="18" name="Graphic 17" descr="Ribbon outline">
            <a:extLst>
              <a:ext uri="{FF2B5EF4-FFF2-40B4-BE49-F238E27FC236}">
                <a16:creationId xmlns:a16="http://schemas.microsoft.com/office/drawing/2014/main" id="{BC8B5155-4889-5CA0-5C11-A774BED1737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50048" y="4399934"/>
            <a:ext cx="447370" cy="447370"/>
          </a:xfrm>
          <a:prstGeom prst="rect">
            <a:avLst/>
          </a:prstGeom>
        </p:spPr>
      </p:pic>
      <p:pic>
        <p:nvPicPr>
          <p:cNvPr id="22" name="Graphic 21" descr="Shopping cart outline">
            <a:extLst>
              <a:ext uri="{FF2B5EF4-FFF2-40B4-BE49-F238E27FC236}">
                <a16:creationId xmlns:a16="http://schemas.microsoft.com/office/drawing/2014/main" id="{BB68A4AA-1B5C-34B7-16AD-C70C78F3B98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862484" y="4847304"/>
            <a:ext cx="467032" cy="467032"/>
          </a:xfrm>
          <a:prstGeom prst="rect">
            <a:avLst/>
          </a:prstGeom>
        </p:spPr>
      </p:pic>
      <p:pic>
        <p:nvPicPr>
          <p:cNvPr id="4" name="Picture 3">
            <a:extLst>
              <a:ext uri="{FF2B5EF4-FFF2-40B4-BE49-F238E27FC236}">
                <a16:creationId xmlns:a16="http://schemas.microsoft.com/office/drawing/2014/main" id="{2EEDE255-CAD6-F833-58B6-A74BAA7EA70A}"/>
              </a:ext>
            </a:extLst>
          </p:cNvPr>
          <p:cNvPicPr>
            <a:picLocks noChangeAspect="1"/>
          </p:cNvPicPr>
          <p:nvPr/>
        </p:nvPicPr>
        <p:blipFill>
          <a:blip r:embed="rId8"/>
          <a:stretch>
            <a:fillRect/>
          </a:stretch>
        </p:blipFill>
        <p:spPr>
          <a:xfrm>
            <a:off x="8227281" y="2225258"/>
            <a:ext cx="2187218" cy="2187218"/>
          </a:xfrm>
          <a:prstGeom prst="rect">
            <a:avLst/>
          </a:prstGeom>
        </p:spPr>
      </p:pic>
      <p:sp>
        <p:nvSpPr>
          <p:cNvPr id="5" name="TextBox 4">
            <a:extLst>
              <a:ext uri="{FF2B5EF4-FFF2-40B4-BE49-F238E27FC236}">
                <a16:creationId xmlns:a16="http://schemas.microsoft.com/office/drawing/2014/main" id="{C887B96F-EE57-8B1B-7BBA-5C5416B4AFB7}"/>
              </a:ext>
            </a:extLst>
          </p:cNvPr>
          <p:cNvSpPr txBox="1"/>
          <p:nvPr/>
        </p:nvSpPr>
        <p:spPr>
          <a:xfrm>
            <a:off x="8133674" y="4759437"/>
            <a:ext cx="2374433" cy="369332"/>
          </a:xfrm>
          <a:prstGeom prst="rect">
            <a:avLst/>
          </a:prstGeom>
          <a:noFill/>
        </p:spPr>
        <p:txBody>
          <a:bodyPr wrap="none" rtlCol="0">
            <a:spAutoFit/>
          </a:bodyPr>
          <a:lstStyle/>
          <a:p>
            <a:r>
              <a:rPr lang="en-US" i="1" dirty="0">
                <a:solidFill>
                  <a:srgbClr val="FF0000"/>
                </a:solidFill>
              </a:rPr>
              <a:t>“You think it, we ink it.”</a:t>
            </a:r>
          </a:p>
        </p:txBody>
      </p:sp>
    </p:spTree>
    <p:extLst>
      <p:ext uri="{BB962C8B-B14F-4D97-AF65-F5344CB8AC3E}">
        <p14:creationId xmlns:p14="http://schemas.microsoft.com/office/powerpoint/2010/main" val="1420635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FD1786-1F19-2779-89D3-D8E105229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3D581A-A72A-A722-67F6-CD07F348ED66}"/>
              </a:ext>
            </a:extLst>
          </p:cNvPr>
          <p:cNvSpPr>
            <a:spLocks noGrp="1"/>
          </p:cNvSpPr>
          <p:nvPr>
            <p:ph type="title"/>
          </p:nvPr>
        </p:nvSpPr>
        <p:spPr>
          <a:xfrm>
            <a:off x="482601" y="-61595"/>
            <a:ext cx="10947399" cy="1325563"/>
          </a:xfrm>
        </p:spPr>
        <p:txBody>
          <a:bodyPr vert="horz" lIns="91440" tIns="45720" rIns="91440" bIns="45720" rtlCol="0" anchor="ctr">
            <a:normAutofit/>
          </a:bodyPr>
          <a:lstStyle/>
          <a:p>
            <a:r>
              <a:rPr lang="en-US" dirty="0">
                <a:latin typeface="Poppins ExtraBold" panose="00000900000000000000" pitchFamily="2" charset="0"/>
                <a:cs typeface="Poppins ExtraBold" panose="00000900000000000000" pitchFamily="2" charset="0"/>
              </a:rPr>
              <a:t>Meet the Vendor…</a:t>
            </a:r>
            <a:endParaRPr lang="en-US" kern="1200" dirty="0">
              <a:latin typeface="Poppins ExtraBold" panose="00000900000000000000" pitchFamily="2" charset="0"/>
              <a:cs typeface="Poppins ExtraBold" panose="00000900000000000000" pitchFamily="2" charset="0"/>
            </a:endParaRPr>
          </a:p>
        </p:txBody>
      </p:sp>
      <p:sp>
        <p:nvSpPr>
          <p:cNvPr id="6" name="TextBox 5">
            <a:extLst>
              <a:ext uri="{FF2B5EF4-FFF2-40B4-BE49-F238E27FC236}">
                <a16:creationId xmlns:a16="http://schemas.microsoft.com/office/drawing/2014/main" id="{321A43F3-70AB-9C3C-2C86-54C5B6C59BF7}"/>
              </a:ext>
            </a:extLst>
          </p:cNvPr>
          <p:cNvSpPr txBox="1"/>
          <p:nvPr/>
        </p:nvSpPr>
        <p:spPr>
          <a:xfrm>
            <a:off x="482601" y="1401097"/>
            <a:ext cx="4214905" cy="3565350"/>
          </a:xfrm>
          <a:prstGeom prst="rect">
            <a:avLst/>
          </a:prstGeom>
        </p:spPr>
        <p:txBody>
          <a:bodyPr vert="horz" lIns="91440" tIns="45720" rIns="91440" bIns="45720" rtlCol="0">
            <a:normAutofit fontScale="92500" lnSpcReduction="10000"/>
          </a:bodyPr>
          <a:lstStyle/>
          <a:p>
            <a:pPr>
              <a:lnSpc>
                <a:spcPct val="90000"/>
              </a:lnSpc>
              <a:spcBef>
                <a:spcPts val="1000"/>
              </a:spcBef>
            </a:pPr>
            <a:r>
              <a:rPr lang="en-US" sz="2800" b="1" u="sng" dirty="0">
                <a:solidFill>
                  <a:srgbClr val="5C61A1"/>
                </a:solidFill>
              </a:rPr>
              <a:t>Covered Categories</a:t>
            </a:r>
          </a:p>
          <a:p>
            <a:pPr marL="457200" indent="-457200">
              <a:lnSpc>
                <a:spcPct val="90000"/>
              </a:lnSpc>
              <a:spcBef>
                <a:spcPts val="1000"/>
              </a:spcBef>
              <a:buFont typeface="Wingdings" panose="05000000000000000000" pitchFamily="2" charset="2"/>
              <a:buChar char="ü"/>
            </a:pPr>
            <a:r>
              <a:rPr lang="en-US" sz="2800" dirty="0">
                <a:solidFill>
                  <a:srgbClr val="5C61A1"/>
                </a:solidFill>
                <a:latin typeface="Poppins ExtraBold" panose="020B0502040204020203" pitchFamily="2" charset="0"/>
                <a:cs typeface="Poppins ExtraBold" panose="020B0502040204020203" pitchFamily="2" charset="0"/>
              </a:rPr>
              <a:t>Bags &amp; Totes </a:t>
            </a:r>
          </a:p>
          <a:p>
            <a:pPr marL="457200" indent="-457200">
              <a:lnSpc>
                <a:spcPct val="90000"/>
              </a:lnSpc>
              <a:spcBef>
                <a:spcPts val="1000"/>
              </a:spcBef>
              <a:buFont typeface="Wingdings" panose="05000000000000000000" pitchFamily="2" charset="2"/>
              <a:buChar char="ü"/>
            </a:pPr>
            <a:r>
              <a:rPr lang="en-US" sz="2800" dirty="0">
                <a:solidFill>
                  <a:srgbClr val="5C61A1"/>
                </a:solidFill>
                <a:latin typeface="Poppins ExtraBold" panose="020B0502040204020203" pitchFamily="2" charset="0"/>
                <a:cs typeface="Poppins ExtraBold" panose="020B0502040204020203" pitchFamily="2" charset="0"/>
              </a:rPr>
              <a:t>Drinkware </a:t>
            </a:r>
          </a:p>
          <a:p>
            <a:pPr marL="457200" indent="-457200">
              <a:lnSpc>
                <a:spcPct val="90000"/>
              </a:lnSpc>
              <a:spcBef>
                <a:spcPts val="1000"/>
              </a:spcBef>
              <a:buFont typeface="Wingdings" panose="05000000000000000000" pitchFamily="2" charset="2"/>
              <a:buChar char="ü"/>
            </a:pPr>
            <a:r>
              <a:rPr lang="en-US" sz="2800" dirty="0">
                <a:solidFill>
                  <a:srgbClr val="5C61A1"/>
                </a:solidFill>
                <a:latin typeface="Poppins ExtraBold" panose="020B0502040204020203" pitchFamily="2" charset="0"/>
                <a:cs typeface="Poppins ExtraBold" panose="020B0502040204020203" pitchFamily="2" charset="0"/>
              </a:rPr>
              <a:t>Writing Instruments </a:t>
            </a:r>
          </a:p>
          <a:p>
            <a:pPr marL="457200" indent="-457200">
              <a:lnSpc>
                <a:spcPct val="90000"/>
              </a:lnSpc>
              <a:spcBef>
                <a:spcPts val="1000"/>
              </a:spcBef>
              <a:buFont typeface="Wingdings" panose="05000000000000000000" pitchFamily="2" charset="2"/>
              <a:buChar char="ü"/>
            </a:pPr>
            <a:r>
              <a:rPr lang="en-US" sz="2800" dirty="0">
                <a:solidFill>
                  <a:srgbClr val="5C61A1"/>
                </a:solidFill>
                <a:latin typeface="Poppins ExtraBold" panose="020B0502040204020203" pitchFamily="2" charset="0"/>
                <a:cs typeface="Poppins ExtraBold" panose="020B0502040204020203" pitchFamily="2" charset="0"/>
              </a:rPr>
              <a:t>Misc. Promotional Merchandise</a:t>
            </a:r>
          </a:p>
          <a:p>
            <a:pPr>
              <a:lnSpc>
                <a:spcPct val="90000"/>
              </a:lnSpc>
              <a:spcBef>
                <a:spcPts val="1000"/>
              </a:spcBef>
            </a:pPr>
            <a:r>
              <a:rPr lang="en-US" sz="2000" dirty="0">
                <a:latin typeface="Poppins Light" panose="020B0502040204020203" pitchFamily="2" charset="0"/>
                <a:cs typeface="Poppins Light" panose="020B0502040204020203" pitchFamily="2" charset="0"/>
              </a:rPr>
              <a:t>Used for events, outreach, recognition, recruiting, schools, departments, and campaigns.</a:t>
            </a:r>
          </a:p>
          <a:p>
            <a:pPr marL="228600" indent="-228600">
              <a:lnSpc>
                <a:spcPct val="90000"/>
              </a:lnSpc>
              <a:spcBef>
                <a:spcPts val="1000"/>
              </a:spcBef>
              <a:buFont typeface="Arial" panose="020B0604020202020204" pitchFamily="34" charset="0"/>
              <a:buChar char="•"/>
            </a:pPr>
            <a:endParaRPr lang="en-US" sz="2800" dirty="0"/>
          </a:p>
        </p:txBody>
      </p:sp>
      <p:pic>
        <p:nvPicPr>
          <p:cNvPr id="12" name="Graphic 11" descr="Shopping bag outline">
            <a:extLst>
              <a:ext uri="{FF2B5EF4-FFF2-40B4-BE49-F238E27FC236}">
                <a16:creationId xmlns:a16="http://schemas.microsoft.com/office/drawing/2014/main" id="{A65F38D4-4FFB-19B3-0104-F22CD89A39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18091" y="1750336"/>
            <a:ext cx="447370" cy="447370"/>
          </a:xfrm>
          <a:prstGeom prst="rect">
            <a:avLst/>
          </a:prstGeom>
        </p:spPr>
      </p:pic>
      <p:pic>
        <p:nvPicPr>
          <p:cNvPr id="14" name="Graphic 13" descr="Water Bottle outline">
            <a:extLst>
              <a:ext uri="{FF2B5EF4-FFF2-40B4-BE49-F238E27FC236}">
                <a16:creationId xmlns:a16="http://schemas.microsoft.com/office/drawing/2014/main" id="{CFF43F71-7B15-C54D-A0F1-058E54F0C1F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74117" y="2248517"/>
            <a:ext cx="447369" cy="447369"/>
          </a:xfrm>
          <a:prstGeom prst="rect">
            <a:avLst/>
          </a:prstGeom>
        </p:spPr>
      </p:pic>
      <p:pic>
        <p:nvPicPr>
          <p:cNvPr id="16" name="Graphic 15" descr="Pen outline">
            <a:extLst>
              <a:ext uri="{FF2B5EF4-FFF2-40B4-BE49-F238E27FC236}">
                <a16:creationId xmlns:a16="http://schemas.microsoft.com/office/drawing/2014/main" id="{CE1555BC-B762-3147-2383-11F1E0453D5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07034" y="2754693"/>
            <a:ext cx="351503" cy="351503"/>
          </a:xfrm>
          <a:prstGeom prst="rect">
            <a:avLst/>
          </a:prstGeom>
        </p:spPr>
      </p:pic>
      <p:pic>
        <p:nvPicPr>
          <p:cNvPr id="22" name="Graphic 21" descr="Shopping cart outline">
            <a:extLst>
              <a:ext uri="{FF2B5EF4-FFF2-40B4-BE49-F238E27FC236}">
                <a16:creationId xmlns:a16="http://schemas.microsoft.com/office/drawing/2014/main" id="{81290CC0-5017-906D-496A-46B6D35B323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29416" y="3334696"/>
            <a:ext cx="467032" cy="467032"/>
          </a:xfrm>
          <a:prstGeom prst="rect">
            <a:avLst/>
          </a:prstGeom>
        </p:spPr>
      </p:pic>
      <p:pic>
        <p:nvPicPr>
          <p:cNvPr id="7" name="Picture 6">
            <a:extLst>
              <a:ext uri="{FF2B5EF4-FFF2-40B4-BE49-F238E27FC236}">
                <a16:creationId xmlns:a16="http://schemas.microsoft.com/office/drawing/2014/main" id="{D9BCAA1D-89CF-7611-FA82-E7358E0FA9D9}"/>
              </a:ext>
            </a:extLst>
          </p:cNvPr>
          <p:cNvPicPr>
            <a:picLocks noChangeAspect="1"/>
          </p:cNvPicPr>
          <p:nvPr/>
        </p:nvPicPr>
        <p:blipFill>
          <a:blip r:embed="rId7"/>
          <a:stretch>
            <a:fillRect/>
          </a:stretch>
        </p:blipFill>
        <p:spPr>
          <a:xfrm>
            <a:off x="7895676" y="1181580"/>
            <a:ext cx="3002682" cy="1267132"/>
          </a:xfrm>
          <a:prstGeom prst="rect">
            <a:avLst/>
          </a:prstGeom>
        </p:spPr>
      </p:pic>
      <p:sp>
        <p:nvSpPr>
          <p:cNvPr id="4" name="TextBox 3">
            <a:extLst>
              <a:ext uri="{FF2B5EF4-FFF2-40B4-BE49-F238E27FC236}">
                <a16:creationId xmlns:a16="http://schemas.microsoft.com/office/drawing/2014/main" id="{AA579CFA-31FB-37B9-5E0A-FD5B87481372}"/>
              </a:ext>
            </a:extLst>
          </p:cNvPr>
          <p:cNvSpPr txBox="1"/>
          <p:nvPr/>
        </p:nvSpPr>
        <p:spPr>
          <a:xfrm>
            <a:off x="6777316" y="2805117"/>
            <a:ext cx="5201324" cy="2185214"/>
          </a:xfrm>
          <a:prstGeom prst="rect">
            <a:avLst/>
          </a:prstGeom>
          <a:noFill/>
        </p:spPr>
        <p:txBody>
          <a:bodyPr wrap="square">
            <a:spAutoFit/>
          </a:bodyPr>
          <a:lstStyle/>
          <a:p>
            <a:pPr marL="285750" indent="-285750">
              <a:buFont typeface="Arial" panose="020B0604020202020204" pitchFamily="34" charset="0"/>
              <a:buChar char="•"/>
            </a:pPr>
            <a:r>
              <a:rPr lang="en-US" sz="2000" b="1" dirty="0">
                <a:latin typeface="Poppins SemiBold" panose="00000700000000000000" pitchFamily="2" charset="0"/>
                <a:cs typeface="Poppins SemiBold" panose="00000700000000000000" pitchFamily="2" charset="0"/>
              </a:rPr>
              <a:t>North Carolina-Based Support and Account Management</a:t>
            </a:r>
          </a:p>
          <a:p>
            <a:pPr marL="285750" indent="-285750">
              <a:buFont typeface="Arial" panose="020B0604020202020204" pitchFamily="34" charset="0"/>
              <a:buChar char="•"/>
            </a:pPr>
            <a:r>
              <a:rPr lang="en-US" sz="2000" b="1" dirty="0">
                <a:latin typeface="Poppins SemiBold" panose="00000700000000000000" pitchFamily="2" charset="0"/>
                <a:cs typeface="Poppins SemiBold" panose="00000700000000000000" pitchFamily="2" charset="0"/>
              </a:rPr>
              <a:t>Product &amp; Branding Guidance </a:t>
            </a:r>
          </a:p>
          <a:p>
            <a:pPr marL="285750" indent="-285750">
              <a:buFont typeface="Arial" panose="020B0604020202020204" pitchFamily="34" charset="0"/>
              <a:buChar char="•"/>
            </a:pPr>
            <a:r>
              <a:rPr lang="en-US" sz="2000" b="1" dirty="0">
                <a:latin typeface="Poppins SemiBold" panose="00000700000000000000" pitchFamily="2" charset="0"/>
                <a:cs typeface="Poppins SemiBold" panose="00000700000000000000" pitchFamily="2" charset="0"/>
              </a:rPr>
              <a:t>More Than Promo – Office Supplies (4412A) and Office Paper (1412A)</a:t>
            </a:r>
            <a:br>
              <a:rPr lang="en-US" sz="1600" dirty="0">
                <a:latin typeface="Poppins SemiBold" panose="00000700000000000000" pitchFamily="2" charset="0"/>
                <a:cs typeface="Poppins SemiBold" panose="00000700000000000000" pitchFamily="2" charset="0"/>
              </a:rPr>
            </a:br>
            <a:br>
              <a:rPr lang="en-US" dirty="0"/>
            </a:br>
            <a:endParaRPr lang="en-US" dirty="0"/>
          </a:p>
        </p:txBody>
      </p:sp>
      <p:sp>
        <p:nvSpPr>
          <p:cNvPr id="9" name="TextBox 8">
            <a:extLst>
              <a:ext uri="{FF2B5EF4-FFF2-40B4-BE49-F238E27FC236}">
                <a16:creationId xmlns:a16="http://schemas.microsoft.com/office/drawing/2014/main" id="{D75F0F65-6A99-9E0D-0F2D-AF85A9336C57}"/>
              </a:ext>
            </a:extLst>
          </p:cNvPr>
          <p:cNvSpPr txBox="1"/>
          <p:nvPr/>
        </p:nvSpPr>
        <p:spPr>
          <a:xfrm>
            <a:off x="1183345" y="5987984"/>
            <a:ext cx="10259636" cy="369332"/>
          </a:xfrm>
          <a:prstGeom prst="rect">
            <a:avLst/>
          </a:prstGeom>
          <a:noFill/>
        </p:spPr>
        <p:txBody>
          <a:bodyPr wrap="square">
            <a:spAutoFit/>
          </a:bodyPr>
          <a:lstStyle/>
          <a:p>
            <a:r>
              <a:rPr lang="en-US" dirty="0">
                <a:latin typeface="Poppins ExtraBold" panose="00000900000000000000" pitchFamily="2" charset="0"/>
                <a:cs typeface="Poppins ExtraBold" panose="00000900000000000000" pitchFamily="2" charset="0"/>
              </a:rPr>
              <a:t>Browse or Ask for Help → Request a Quote → Approve &amp; Order → Review Digital Proof</a:t>
            </a:r>
          </a:p>
        </p:txBody>
      </p:sp>
      <p:sp>
        <p:nvSpPr>
          <p:cNvPr id="11" name="TextBox 10">
            <a:extLst>
              <a:ext uri="{FF2B5EF4-FFF2-40B4-BE49-F238E27FC236}">
                <a16:creationId xmlns:a16="http://schemas.microsoft.com/office/drawing/2014/main" id="{59C58F24-CEA3-964E-3838-30B7C483FB11}"/>
              </a:ext>
            </a:extLst>
          </p:cNvPr>
          <p:cNvSpPr txBox="1"/>
          <p:nvPr/>
        </p:nvSpPr>
        <p:spPr>
          <a:xfrm>
            <a:off x="4204447" y="5451357"/>
            <a:ext cx="5060114" cy="369332"/>
          </a:xfrm>
          <a:prstGeom prst="rect">
            <a:avLst/>
          </a:prstGeom>
          <a:noFill/>
        </p:spPr>
        <p:txBody>
          <a:bodyPr wrap="square" rtlCol="0">
            <a:spAutoFit/>
          </a:bodyPr>
          <a:lstStyle/>
          <a:p>
            <a:r>
              <a:rPr lang="en-US" dirty="0">
                <a:latin typeface="Poppins ExtraBold" panose="00000900000000000000" pitchFamily="2" charset="0"/>
                <a:cs typeface="Poppins ExtraBold" panose="00000900000000000000" pitchFamily="2" charset="0"/>
              </a:rPr>
              <a:t>Simple Ordering Process:</a:t>
            </a:r>
          </a:p>
        </p:txBody>
      </p:sp>
    </p:spTree>
    <p:extLst>
      <p:ext uri="{BB962C8B-B14F-4D97-AF65-F5344CB8AC3E}">
        <p14:creationId xmlns:p14="http://schemas.microsoft.com/office/powerpoint/2010/main" val="39830694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Gotham Medium"/>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A Brand presentation" id="{EAE9D65D-9964-4208-9A3C-002BCBA5D0E1}" vid="{8F384A1E-A154-4338-8861-5A0CEDA8FB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795f597b-8a4a-4601-8118-24fe65095056">
      <Terms xmlns="http://schemas.microsoft.com/office/infopath/2007/PartnerControls"/>
    </lcf76f155ced4ddcb4097134ff3c332f>
    <TaxCatchAll xmlns="d51a0a9b-0bb3-4e96-9fde-d41ade9a22a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10E5134F3471E449DDB0F6E3997181D" ma:contentTypeVersion="20" ma:contentTypeDescription="Create a new document." ma:contentTypeScope="" ma:versionID="aeeb151a1d83ee426fb54660625ed0a5">
  <xsd:schema xmlns:xsd="http://www.w3.org/2001/XMLSchema" xmlns:xs="http://www.w3.org/2001/XMLSchema" xmlns:p="http://schemas.microsoft.com/office/2006/metadata/properties" xmlns:ns1="http://schemas.microsoft.com/sharepoint/v3" xmlns:ns2="795f597b-8a4a-4601-8118-24fe65095056" xmlns:ns3="d51a0a9b-0bb3-4e96-9fde-d41ade9a22a1" targetNamespace="http://schemas.microsoft.com/office/2006/metadata/properties" ma:root="true" ma:fieldsID="f72b32cfa2fcc0791c7e123ad1c29fd4" ns1:_="" ns2:_="" ns3:_="">
    <xsd:import namespace="http://schemas.microsoft.com/sharepoint/v3"/>
    <xsd:import namespace="795f597b-8a4a-4601-8118-24fe65095056"/>
    <xsd:import namespace="d51a0a9b-0bb3-4e96-9fde-d41ade9a22a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Locatio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95f597b-8a4a-4601-8118-24fe650950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DateTaken" ma:index="23" nillable="true" ma:displayName="MediaServiceDateTaken" ma:hidden="true" ma:internalName="MediaServiceDateTaken"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LengthInSeconds" ma:index="2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51a0a9b-0bb3-4e96-9fde-d41ade9a22a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dc86f0e7-6ae0-4fdd-a427-64e62e0140b8}" ma:internalName="TaxCatchAll" ma:showField="CatchAllData" ma:web="d51a0a9b-0bb3-4e96-9fde-d41ade9a22a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Document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51DB70-160F-41AC-BF51-E299DD8F4747}">
  <ds:schemaRefs>
    <ds:schemaRef ds:uri="http://schemas.microsoft.com/sharepoint/v3"/>
    <ds:schemaRef ds:uri="d51a0a9b-0bb3-4e96-9fde-d41ade9a22a1"/>
    <ds:schemaRef ds:uri="http://purl.org/dc/elements/1.1/"/>
    <ds:schemaRef ds:uri="http://schemas.microsoft.com/office/2006/documentManagement/types"/>
    <ds:schemaRef ds:uri="http://purl.org/dc/dcmitype/"/>
    <ds:schemaRef ds:uri="http://schemas.openxmlformats.org/package/2006/metadata/core-properties"/>
    <ds:schemaRef ds:uri="http://www.w3.org/XML/1998/namespace"/>
    <ds:schemaRef ds:uri="http://schemas.microsoft.com/office/infopath/2007/PartnerControls"/>
    <ds:schemaRef ds:uri="795f597b-8a4a-4601-8118-24fe65095056"/>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DEAD843E-AFC6-4BCF-A2A0-EEA87287657E}">
  <ds:schemaRefs>
    <ds:schemaRef ds:uri="http://schemas.microsoft.com/sharepoint/v3/contenttype/forms"/>
  </ds:schemaRefs>
</ds:datastoreItem>
</file>

<file path=customXml/itemProps3.xml><?xml version="1.0" encoding="utf-8"?>
<ds:datastoreItem xmlns:ds="http://schemas.openxmlformats.org/officeDocument/2006/customXml" ds:itemID="{917DAB51-06ED-43DA-94E6-C2DF643BB9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95f597b-8a4a-4601-8118-24fe65095056"/>
    <ds:schemaRef ds:uri="d51a0a9b-0bb3-4e96-9fde-d41ade9a22a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DOA Brand presentation</Template>
  <TotalTime>2153</TotalTime>
  <Words>1470</Words>
  <Application>Microsoft Macintosh PowerPoint</Application>
  <PresentationFormat>Widescreen</PresentationFormat>
  <Paragraphs>202</Paragraphs>
  <Slides>20</Slides>
  <Notes>4</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20</vt:i4>
      </vt:variant>
    </vt:vector>
  </HeadingPairs>
  <TitlesOfParts>
    <vt:vector size="35" baseType="lpstr">
      <vt:lpstr>Aptos</vt:lpstr>
      <vt:lpstr>Aptos Display</vt:lpstr>
      <vt:lpstr>Arial</vt:lpstr>
      <vt:lpstr>Avenir LT Std 55 Roman</vt:lpstr>
      <vt:lpstr>Calibri</vt:lpstr>
      <vt:lpstr>Copperplate Gothic Bold</vt:lpstr>
      <vt:lpstr>Georgia</vt:lpstr>
      <vt:lpstr>Gotham Medium</vt:lpstr>
      <vt:lpstr>Montserrat</vt:lpstr>
      <vt:lpstr>Open Sans</vt:lpstr>
      <vt:lpstr>Poppins ExtraBold</vt:lpstr>
      <vt:lpstr>Poppins Light</vt:lpstr>
      <vt:lpstr>Poppins SemiBold</vt:lpstr>
      <vt:lpstr>Wingdings</vt:lpstr>
      <vt:lpstr>Office Theme</vt:lpstr>
      <vt:lpstr>Title</vt:lpstr>
      <vt:lpstr>Objective</vt:lpstr>
      <vt:lpstr>Purchase &amp; Contract  Contract Management Team</vt:lpstr>
      <vt:lpstr>   Month 2026 Awarded Contracts</vt:lpstr>
      <vt:lpstr>STC8014B Overview</vt:lpstr>
      <vt:lpstr>Meet the Vendor…</vt:lpstr>
      <vt:lpstr>Meet the Vendor…</vt:lpstr>
      <vt:lpstr>Meet the Vendor…</vt:lpstr>
      <vt:lpstr>Meet the Vendor…</vt:lpstr>
      <vt:lpstr>PowerPoint Presentation</vt:lpstr>
      <vt:lpstr>Meet the Vendor…</vt:lpstr>
      <vt:lpstr>PowerPoint Presentation</vt:lpstr>
      <vt:lpstr>PowerPoint Presentation</vt:lpstr>
      <vt:lpstr>Meet the Vendor…</vt:lpstr>
      <vt:lpstr>Meet the Vendor…</vt:lpstr>
      <vt:lpstr>PowerPoint Presentation</vt:lpstr>
      <vt:lpstr>STC3121A Overview</vt:lpstr>
      <vt:lpstr>Meet the Vendor…</vt:lpstr>
      <vt:lpstr>Meet the Vendor…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jonathan.davis@doa.nc.gov</dc:creator>
  <cp:lastModifiedBy>Fox-Castro, Ian M</cp:lastModifiedBy>
  <cp:revision>17</cp:revision>
  <dcterms:created xsi:type="dcterms:W3CDTF">2022-01-12T16:12:06Z</dcterms:created>
  <dcterms:modified xsi:type="dcterms:W3CDTF">2026-08-11T17:40:11Z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0x010100010E5134F3471E449DDB0F6E3997181D</vt:lpwstr>
  </property>
  <property fmtid="{D5CDD505-2E9C-101B-9397-08002B2CF9AE}" pid="3" name="MediaServiceImageTags">
    <vt:lpwstr/>
  </property>
</Properties>
</file>